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wdp" ContentType="image/vnd.ms-photo"/>
  <Default Extension="xls" ContentType="application/vnd.ms-exce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embeddings/oleObject6.bin" ContentType="application/vnd.openxmlformats-officedocument.oleObject"/>
  <Override PartName="/ppt/embeddings/oleObject7.bin" ContentType="application/vnd.openxmlformats-officedocument.oleObject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335" r:id="rId2"/>
    <p:sldId id="356" r:id="rId3"/>
    <p:sldId id="363" r:id="rId4"/>
    <p:sldId id="325" r:id="rId5"/>
    <p:sldId id="336" r:id="rId6"/>
    <p:sldId id="360" r:id="rId7"/>
    <p:sldId id="365" r:id="rId8"/>
    <p:sldId id="357" r:id="rId9"/>
    <p:sldId id="358" r:id="rId10"/>
    <p:sldId id="359" r:id="rId11"/>
    <p:sldId id="345" r:id="rId12"/>
    <p:sldId id="362" r:id="rId13"/>
    <p:sldId id="348" r:id="rId14"/>
    <p:sldId id="361" r:id="rId15"/>
    <p:sldId id="346" r:id="rId16"/>
    <p:sldId id="347" r:id="rId17"/>
    <p:sldId id="355" r:id="rId18"/>
    <p:sldId id="340" r:id="rId19"/>
    <p:sldId id="341" r:id="rId20"/>
    <p:sldId id="342" r:id="rId21"/>
    <p:sldId id="343" r:id="rId22"/>
    <p:sldId id="354" r:id="rId23"/>
    <p:sldId id="344" r:id="rId24"/>
    <p:sldId id="352" r:id="rId25"/>
    <p:sldId id="350" r:id="rId26"/>
    <p:sldId id="364" r:id="rId27"/>
    <p:sldId id="334" r:id="rId28"/>
    <p:sldId id="366" r:id="rId29"/>
    <p:sldId id="351" r:id="rId30"/>
    <p:sldId id="349" r:id="rId3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4F50C"/>
    <a:srgbClr val="030E4D"/>
    <a:srgbClr val="000000"/>
    <a:srgbClr val="660000"/>
    <a:srgbClr val="00003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Estilo medio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5047" autoAdjust="0"/>
  </p:normalViewPr>
  <p:slideViewPr>
    <p:cSldViewPr snapToGrid="0" snapToObjects="1">
      <p:cViewPr>
        <p:scale>
          <a:sx n="85" d="100"/>
          <a:sy n="85" d="100"/>
        </p:scale>
        <p:origin x="-36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notesMaster" Target="notesMasters/notesMaster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printerSettings" Target="printerSettings/printerSettings1.bin"/><Relationship Id="rId34" Type="http://schemas.openxmlformats.org/officeDocument/2006/relationships/presProps" Target="presProps.xml"/><Relationship Id="rId35" Type="http://schemas.openxmlformats.org/officeDocument/2006/relationships/viewProps" Target="viewProps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692B588-D151-4A8D-8AE7-0BDFFCC9A882}" type="doc">
      <dgm:prSet loTypeId="urn:microsoft.com/office/officeart/2005/8/layout/radial6" loCatId="relationship" qsTypeId="urn:microsoft.com/office/officeart/2005/8/quickstyle/3d3" qsCatId="3D" csTypeId="urn:microsoft.com/office/officeart/2005/8/colors/colorful2" csCatId="colorful" phldr="1"/>
      <dgm:spPr/>
      <dgm:t>
        <a:bodyPr/>
        <a:lstStyle/>
        <a:p>
          <a:endParaRPr lang="es-MX"/>
        </a:p>
      </dgm:t>
    </dgm:pt>
    <dgm:pt modelId="{9A09AB47-EDB1-44B1-AFE8-07EFF0C359DF}">
      <dgm:prSet phldrT="[Texto]"/>
      <dgm:spPr/>
      <dgm:t>
        <a:bodyPr/>
        <a:lstStyle/>
        <a:p>
          <a:r>
            <a:rPr lang="es-MX" b="1" i="1" dirty="0" smtClean="0">
              <a:solidFill>
                <a:srgbClr val="000000"/>
              </a:solidFill>
              <a:latin typeface="Times New Roman"/>
              <a:cs typeface="Times New Roman"/>
            </a:rPr>
            <a:t>Decisiones en cirugía</a:t>
          </a:r>
          <a:endParaRPr lang="es-MX" b="1" i="1" dirty="0">
            <a:solidFill>
              <a:srgbClr val="000000"/>
            </a:solidFill>
            <a:latin typeface="Times New Roman"/>
            <a:cs typeface="Times New Roman"/>
          </a:endParaRPr>
        </a:p>
      </dgm:t>
    </dgm:pt>
    <dgm:pt modelId="{CA2C885E-1126-4DEE-BBB0-96E1BE7D1D4B}" type="parTrans" cxnId="{7B01C96D-8157-4BE6-8195-992035FC61EB}">
      <dgm:prSet/>
      <dgm:spPr/>
      <dgm:t>
        <a:bodyPr/>
        <a:lstStyle/>
        <a:p>
          <a:endParaRPr lang="es-MX"/>
        </a:p>
      </dgm:t>
    </dgm:pt>
    <dgm:pt modelId="{03EF70D6-667A-45E1-AF7B-D83DFEFDAD2D}" type="sibTrans" cxnId="{7B01C96D-8157-4BE6-8195-992035FC61EB}">
      <dgm:prSet/>
      <dgm:spPr/>
      <dgm:t>
        <a:bodyPr/>
        <a:lstStyle/>
        <a:p>
          <a:endParaRPr lang="es-MX"/>
        </a:p>
      </dgm:t>
    </dgm:pt>
    <dgm:pt modelId="{2DA9FDF4-2358-4711-AAFE-7D71A120A5F7}">
      <dgm:prSet phldrT="[Texto]"/>
      <dgm:spPr/>
      <dgm:t>
        <a:bodyPr/>
        <a:lstStyle/>
        <a:p>
          <a:r>
            <a:rPr lang="es-MX" dirty="0" smtClean="0">
              <a:solidFill>
                <a:srgbClr val="000000"/>
              </a:solidFill>
              <a:latin typeface="Times New Roman"/>
              <a:cs typeface="Times New Roman"/>
            </a:rPr>
            <a:t>Paciente y familia</a:t>
          </a:r>
          <a:endParaRPr lang="es-MX" dirty="0">
            <a:solidFill>
              <a:srgbClr val="000000"/>
            </a:solidFill>
            <a:latin typeface="Times New Roman"/>
            <a:cs typeface="Times New Roman"/>
          </a:endParaRPr>
        </a:p>
      </dgm:t>
    </dgm:pt>
    <dgm:pt modelId="{74F07FA4-1709-45AD-B9CF-189A8FF9B0A8}" type="parTrans" cxnId="{7CB573F2-91B3-4EDC-940E-24F65043FA89}">
      <dgm:prSet/>
      <dgm:spPr/>
      <dgm:t>
        <a:bodyPr/>
        <a:lstStyle/>
        <a:p>
          <a:endParaRPr lang="es-MX"/>
        </a:p>
      </dgm:t>
    </dgm:pt>
    <dgm:pt modelId="{5AAD12E3-1131-450A-AD4B-86209FD37051}" type="sibTrans" cxnId="{7CB573F2-91B3-4EDC-940E-24F65043FA89}">
      <dgm:prSet/>
      <dgm:spPr/>
      <dgm:t>
        <a:bodyPr/>
        <a:lstStyle/>
        <a:p>
          <a:endParaRPr lang="es-MX"/>
        </a:p>
      </dgm:t>
    </dgm:pt>
    <dgm:pt modelId="{9B1E8997-EBBF-47F2-AE2A-0A91D82AF4B4}">
      <dgm:prSet phldrT="[Texto]"/>
      <dgm:spPr/>
      <dgm:t>
        <a:bodyPr/>
        <a:lstStyle/>
        <a:p>
          <a:r>
            <a:rPr lang="es-MX" dirty="0" smtClean="0">
              <a:solidFill>
                <a:srgbClr val="000000"/>
              </a:solidFill>
              <a:latin typeface="Times New Roman"/>
              <a:cs typeface="Times New Roman"/>
            </a:rPr>
            <a:t>Médico/Cirujano</a:t>
          </a:r>
          <a:endParaRPr lang="es-MX" dirty="0">
            <a:solidFill>
              <a:srgbClr val="000000"/>
            </a:solidFill>
            <a:latin typeface="Times New Roman"/>
            <a:cs typeface="Times New Roman"/>
          </a:endParaRPr>
        </a:p>
      </dgm:t>
    </dgm:pt>
    <dgm:pt modelId="{C09A9B28-4161-4321-901F-BE5443F14C68}" type="parTrans" cxnId="{32F9E7F1-6993-4616-BA5A-516FF8E6330E}">
      <dgm:prSet/>
      <dgm:spPr/>
      <dgm:t>
        <a:bodyPr/>
        <a:lstStyle/>
        <a:p>
          <a:endParaRPr lang="es-MX"/>
        </a:p>
      </dgm:t>
    </dgm:pt>
    <dgm:pt modelId="{86DB1675-2EC5-4B98-A50D-5778DB9A2064}" type="sibTrans" cxnId="{32F9E7F1-6993-4616-BA5A-516FF8E6330E}">
      <dgm:prSet/>
      <dgm:spPr/>
      <dgm:t>
        <a:bodyPr/>
        <a:lstStyle/>
        <a:p>
          <a:endParaRPr lang="es-MX"/>
        </a:p>
      </dgm:t>
    </dgm:pt>
    <dgm:pt modelId="{C96FF1AE-5C20-499E-BBE0-5F13F652A155}">
      <dgm:prSet phldrT="[Texto]"/>
      <dgm:spPr/>
      <dgm:t>
        <a:bodyPr/>
        <a:lstStyle/>
        <a:p>
          <a:r>
            <a:rPr lang="es-MX" dirty="0" smtClean="0">
              <a:solidFill>
                <a:schemeClr val="bg1"/>
              </a:solidFill>
              <a:latin typeface="Times New Roman"/>
              <a:cs typeface="Times New Roman"/>
            </a:rPr>
            <a:t>Sociedad</a:t>
          </a:r>
          <a:endParaRPr lang="es-MX" dirty="0">
            <a:solidFill>
              <a:schemeClr val="bg1"/>
            </a:solidFill>
            <a:latin typeface="Times New Roman"/>
            <a:cs typeface="Times New Roman"/>
          </a:endParaRPr>
        </a:p>
      </dgm:t>
    </dgm:pt>
    <dgm:pt modelId="{DE533B2D-1D1D-4CC8-BE0E-D08A4D0AE07F}" type="parTrans" cxnId="{6C21457E-2F4C-4DA6-9596-C16E4934577E}">
      <dgm:prSet/>
      <dgm:spPr/>
      <dgm:t>
        <a:bodyPr/>
        <a:lstStyle/>
        <a:p>
          <a:endParaRPr lang="es-MX"/>
        </a:p>
      </dgm:t>
    </dgm:pt>
    <dgm:pt modelId="{344B7B53-F20F-4306-83C1-9F32AC1908B1}" type="sibTrans" cxnId="{6C21457E-2F4C-4DA6-9596-C16E4934577E}">
      <dgm:prSet/>
      <dgm:spPr/>
      <dgm:t>
        <a:bodyPr/>
        <a:lstStyle/>
        <a:p>
          <a:endParaRPr lang="es-MX"/>
        </a:p>
      </dgm:t>
    </dgm:pt>
    <dgm:pt modelId="{706D710F-55C4-4552-8E59-4FACC5B67D8E}">
      <dgm:prSet phldrT="[Texto]"/>
      <dgm:spPr/>
      <dgm:t>
        <a:bodyPr/>
        <a:lstStyle/>
        <a:p>
          <a:r>
            <a:rPr lang="es-MX" dirty="0" smtClean="0">
              <a:solidFill>
                <a:srgbClr val="000000"/>
              </a:solidFill>
              <a:latin typeface="Times New Roman"/>
              <a:cs typeface="Times New Roman"/>
            </a:rPr>
            <a:t>Hospital y seguro</a:t>
          </a:r>
          <a:endParaRPr lang="es-MX" dirty="0">
            <a:solidFill>
              <a:srgbClr val="000000"/>
            </a:solidFill>
            <a:latin typeface="Times New Roman"/>
            <a:cs typeface="Times New Roman"/>
          </a:endParaRPr>
        </a:p>
      </dgm:t>
    </dgm:pt>
    <dgm:pt modelId="{7D87CDD8-08F5-4F3E-B46B-D58886A85136}" type="parTrans" cxnId="{6234147F-D952-44C3-A738-C76BA05ECDA0}">
      <dgm:prSet/>
      <dgm:spPr/>
      <dgm:t>
        <a:bodyPr/>
        <a:lstStyle/>
        <a:p>
          <a:endParaRPr lang="es-MX"/>
        </a:p>
      </dgm:t>
    </dgm:pt>
    <dgm:pt modelId="{5EED58C1-6ED2-4B47-892D-183686B9626D}" type="sibTrans" cxnId="{6234147F-D952-44C3-A738-C76BA05ECDA0}">
      <dgm:prSet/>
      <dgm:spPr/>
      <dgm:t>
        <a:bodyPr/>
        <a:lstStyle/>
        <a:p>
          <a:endParaRPr lang="es-MX"/>
        </a:p>
      </dgm:t>
    </dgm:pt>
    <dgm:pt modelId="{235F2AD9-2048-4A81-BF11-47B6A05D61FF}" type="pres">
      <dgm:prSet presAssocID="{F692B588-D151-4A8D-8AE7-0BDFFCC9A882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s-ES_tradnl"/>
        </a:p>
      </dgm:t>
    </dgm:pt>
    <dgm:pt modelId="{4B55E697-50FB-4B56-A4B8-4C527F7AA529}" type="pres">
      <dgm:prSet presAssocID="{9A09AB47-EDB1-44B1-AFE8-07EFF0C359DF}" presName="centerShape" presStyleLbl="node0" presStyleIdx="0" presStyleCnt="1"/>
      <dgm:spPr/>
      <dgm:t>
        <a:bodyPr/>
        <a:lstStyle/>
        <a:p>
          <a:endParaRPr lang="es-MX"/>
        </a:p>
      </dgm:t>
    </dgm:pt>
    <dgm:pt modelId="{F4A24B54-9CE5-4A12-862A-45514479103C}" type="pres">
      <dgm:prSet presAssocID="{2DA9FDF4-2358-4711-AAFE-7D71A120A5F7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9D87DB62-366B-4944-A71D-467C9857C059}" type="pres">
      <dgm:prSet presAssocID="{2DA9FDF4-2358-4711-AAFE-7D71A120A5F7}" presName="dummy" presStyleCnt="0"/>
      <dgm:spPr/>
    </dgm:pt>
    <dgm:pt modelId="{03D9CD5D-11BF-4887-AE7D-07C7D7462C3C}" type="pres">
      <dgm:prSet presAssocID="{5AAD12E3-1131-450A-AD4B-86209FD37051}" presName="sibTrans" presStyleLbl="sibTrans2D1" presStyleIdx="0" presStyleCnt="4"/>
      <dgm:spPr/>
      <dgm:t>
        <a:bodyPr/>
        <a:lstStyle/>
        <a:p>
          <a:endParaRPr lang="es-ES_tradnl"/>
        </a:p>
      </dgm:t>
    </dgm:pt>
    <dgm:pt modelId="{53ABC2A4-ABE3-4CE6-9BB9-6486D5D49F9F}" type="pres">
      <dgm:prSet presAssocID="{9B1E8997-EBBF-47F2-AE2A-0A91D82AF4B4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DBE12ACB-60F8-4D08-963E-ABC222CF62F1}" type="pres">
      <dgm:prSet presAssocID="{9B1E8997-EBBF-47F2-AE2A-0A91D82AF4B4}" presName="dummy" presStyleCnt="0"/>
      <dgm:spPr/>
    </dgm:pt>
    <dgm:pt modelId="{E6BC45E5-A283-4860-8141-CDED91A9E556}" type="pres">
      <dgm:prSet presAssocID="{86DB1675-2EC5-4B98-A50D-5778DB9A2064}" presName="sibTrans" presStyleLbl="sibTrans2D1" presStyleIdx="1" presStyleCnt="4"/>
      <dgm:spPr/>
      <dgm:t>
        <a:bodyPr/>
        <a:lstStyle/>
        <a:p>
          <a:endParaRPr lang="es-ES_tradnl"/>
        </a:p>
      </dgm:t>
    </dgm:pt>
    <dgm:pt modelId="{1D899613-4EA9-45B4-A73D-08BD15BDB8E0}" type="pres">
      <dgm:prSet presAssocID="{C96FF1AE-5C20-499E-BBE0-5F13F652A155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s-ES_tradnl"/>
        </a:p>
      </dgm:t>
    </dgm:pt>
    <dgm:pt modelId="{A05AE1C3-D853-4553-938B-D8AABDDB1922}" type="pres">
      <dgm:prSet presAssocID="{C96FF1AE-5C20-499E-BBE0-5F13F652A155}" presName="dummy" presStyleCnt="0"/>
      <dgm:spPr/>
    </dgm:pt>
    <dgm:pt modelId="{F470EF06-1CF8-45B2-A93D-A90A0D095326}" type="pres">
      <dgm:prSet presAssocID="{344B7B53-F20F-4306-83C1-9F32AC1908B1}" presName="sibTrans" presStyleLbl="sibTrans2D1" presStyleIdx="2" presStyleCnt="4"/>
      <dgm:spPr/>
      <dgm:t>
        <a:bodyPr/>
        <a:lstStyle/>
        <a:p>
          <a:endParaRPr lang="es-ES_tradnl"/>
        </a:p>
      </dgm:t>
    </dgm:pt>
    <dgm:pt modelId="{15917C60-DAF8-4169-B5E9-C550D236824C}" type="pres">
      <dgm:prSet presAssocID="{706D710F-55C4-4552-8E59-4FACC5B67D8E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EFDA6C51-B9F8-40DA-8485-53269D0EF72D}" type="pres">
      <dgm:prSet presAssocID="{706D710F-55C4-4552-8E59-4FACC5B67D8E}" presName="dummy" presStyleCnt="0"/>
      <dgm:spPr/>
    </dgm:pt>
    <dgm:pt modelId="{42B2CFCC-7A6C-4C8C-9E2A-E226B972FCA0}" type="pres">
      <dgm:prSet presAssocID="{5EED58C1-6ED2-4B47-892D-183686B9626D}" presName="sibTrans" presStyleLbl="sibTrans2D1" presStyleIdx="3" presStyleCnt="4"/>
      <dgm:spPr/>
      <dgm:t>
        <a:bodyPr/>
        <a:lstStyle/>
        <a:p>
          <a:endParaRPr lang="es-ES_tradnl"/>
        </a:p>
      </dgm:t>
    </dgm:pt>
  </dgm:ptLst>
  <dgm:cxnLst>
    <dgm:cxn modelId="{3D1A96FF-1207-AE40-A670-C234F67ADE7B}" type="presOf" srcId="{706D710F-55C4-4552-8E59-4FACC5B67D8E}" destId="{15917C60-DAF8-4169-B5E9-C550D236824C}" srcOrd="0" destOrd="0" presId="urn:microsoft.com/office/officeart/2005/8/layout/radial6"/>
    <dgm:cxn modelId="{7CB573F2-91B3-4EDC-940E-24F65043FA89}" srcId="{9A09AB47-EDB1-44B1-AFE8-07EFF0C359DF}" destId="{2DA9FDF4-2358-4711-AAFE-7D71A120A5F7}" srcOrd="0" destOrd="0" parTransId="{74F07FA4-1709-45AD-B9CF-189A8FF9B0A8}" sibTransId="{5AAD12E3-1131-450A-AD4B-86209FD37051}"/>
    <dgm:cxn modelId="{FA99A0A4-A986-1943-9D39-5151722D4470}" type="presOf" srcId="{2DA9FDF4-2358-4711-AAFE-7D71A120A5F7}" destId="{F4A24B54-9CE5-4A12-862A-45514479103C}" srcOrd="0" destOrd="0" presId="urn:microsoft.com/office/officeart/2005/8/layout/radial6"/>
    <dgm:cxn modelId="{BFE53628-7652-A94E-81E2-BDADC0A39B3E}" type="presOf" srcId="{C96FF1AE-5C20-499E-BBE0-5F13F652A155}" destId="{1D899613-4EA9-45B4-A73D-08BD15BDB8E0}" srcOrd="0" destOrd="0" presId="urn:microsoft.com/office/officeart/2005/8/layout/radial6"/>
    <dgm:cxn modelId="{7B01C96D-8157-4BE6-8195-992035FC61EB}" srcId="{F692B588-D151-4A8D-8AE7-0BDFFCC9A882}" destId="{9A09AB47-EDB1-44B1-AFE8-07EFF0C359DF}" srcOrd="0" destOrd="0" parTransId="{CA2C885E-1126-4DEE-BBB0-96E1BE7D1D4B}" sibTransId="{03EF70D6-667A-45E1-AF7B-D83DFEFDAD2D}"/>
    <dgm:cxn modelId="{6250940A-59F0-2C42-9904-29381926A4F9}" type="presOf" srcId="{5EED58C1-6ED2-4B47-892D-183686B9626D}" destId="{42B2CFCC-7A6C-4C8C-9E2A-E226B972FCA0}" srcOrd="0" destOrd="0" presId="urn:microsoft.com/office/officeart/2005/8/layout/radial6"/>
    <dgm:cxn modelId="{6234147F-D952-44C3-A738-C76BA05ECDA0}" srcId="{9A09AB47-EDB1-44B1-AFE8-07EFF0C359DF}" destId="{706D710F-55C4-4552-8E59-4FACC5B67D8E}" srcOrd="3" destOrd="0" parTransId="{7D87CDD8-08F5-4F3E-B46B-D58886A85136}" sibTransId="{5EED58C1-6ED2-4B47-892D-183686B9626D}"/>
    <dgm:cxn modelId="{86636228-E281-7B4A-8079-75F5D17E6ECB}" type="presOf" srcId="{9A09AB47-EDB1-44B1-AFE8-07EFF0C359DF}" destId="{4B55E697-50FB-4B56-A4B8-4C527F7AA529}" srcOrd="0" destOrd="0" presId="urn:microsoft.com/office/officeart/2005/8/layout/radial6"/>
    <dgm:cxn modelId="{6C21457E-2F4C-4DA6-9596-C16E4934577E}" srcId="{9A09AB47-EDB1-44B1-AFE8-07EFF0C359DF}" destId="{C96FF1AE-5C20-499E-BBE0-5F13F652A155}" srcOrd="2" destOrd="0" parTransId="{DE533B2D-1D1D-4CC8-BE0E-D08A4D0AE07F}" sibTransId="{344B7B53-F20F-4306-83C1-9F32AC1908B1}"/>
    <dgm:cxn modelId="{32F9E7F1-6993-4616-BA5A-516FF8E6330E}" srcId="{9A09AB47-EDB1-44B1-AFE8-07EFF0C359DF}" destId="{9B1E8997-EBBF-47F2-AE2A-0A91D82AF4B4}" srcOrd="1" destOrd="0" parTransId="{C09A9B28-4161-4321-901F-BE5443F14C68}" sibTransId="{86DB1675-2EC5-4B98-A50D-5778DB9A2064}"/>
    <dgm:cxn modelId="{094C3D5D-9D0F-3143-B76E-810151DCD88E}" type="presOf" srcId="{5AAD12E3-1131-450A-AD4B-86209FD37051}" destId="{03D9CD5D-11BF-4887-AE7D-07C7D7462C3C}" srcOrd="0" destOrd="0" presId="urn:microsoft.com/office/officeart/2005/8/layout/radial6"/>
    <dgm:cxn modelId="{8E0CDD8F-8784-1A45-AF67-83943DE35366}" type="presOf" srcId="{F692B588-D151-4A8D-8AE7-0BDFFCC9A882}" destId="{235F2AD9-2048-4A81-BF11-47B6A05D61FF}" srcOrd="0" destOrd="0" presId="urn:microsoft.com/office/officeart/2005/8/layout/radial6"/>
    <dgm:cxn modelId="{47055BF9-DC91-854B-9F87-9C56BD317C7A}" type="presOf" srcId="{9B1E8997-EBBF-47F2-AE2A-0A91D82AF4B4}" destId="{53ABC2A4-ABE3-4CE6-9BB9-6486D5D49F9F}" srcOrd="0" destOrd="0" presId="urn:microsoft.com/office/officeart/2005/8/layout/radial6"/>
    <dgm:cxn modelId="{6A51AAFF-62A7-B048-A760-CB8E8D2F45E5}" type="presOf" srcId="{344B7B53-F20F-4306-83C1-9F32AC1908B1}" destId="{F470EF06-1CF8-45B2-A93D-A90A0D095326}" srcOrd="0" destOrd="0" presId="urn:microsoft.com/office/officeart/2005/8/layout/radial6"/>
    <dgm:cxn modelId="{116A0BCE-9316-BD48-A3A1-527FA7DEBC0F}" type="presOf" srcId="{86DB1675-2EC5-4B98-A50D-5778DB9A2064}" destId="{E6BC45E5-A283-4860-8141-CDED91A9E556}" srcOrd="0" destOrd="0" presId="urn:microsoft.com/office/officeart/2005/8/layout/radial6"/>
    <dgm:cxn modelId="{A60B13FA-9393-474E-813F-0D8C0DFEE287}" type="presParOf" srcId="{235F2AD9-2048-4A81-BF11-47B6A05D61FF}" destId="{4B55E697-50FB-4B56-A4B8-4C527F7AA529}" srcOrd="0" destOrd="0" presId="urn:microsoft.com/office/officeart/2005/8/layout/radial6"/>
    <dgm:cxn modelId="{B2D8AEBB-69E4-4740-869D-BE6B74E20767}" type="presParOf" srcId="{235F2AD9-2048-4A81-BF11-47B6A05D61FF}" destId="{F4A24B54-9CE5-4A12-862A-45514479103C}" srcOrd="1" destOrd="0" presId="urn:microsoft.com/office/officeart/2005/8/layout/radial6"/>
    <dgm:cxn modelId="{D140D05B-21B6-A143-8BA1-AA65359C903B}" type="presParOf" srcId="{235F2AD9-2048-4A81-BF11-47B6A05D61FF}" destId="{9D87DB62-366B-4944-A71D-467C9857C059}" srcOrd="2" destOrd="0" presId="urn:microsoft.com/office/officeart/2005/8/layout/radial6"/>
    <dgm:cxn modelId="{E22D7A4B-95CD-8B4C-B431-8731EA98113D}" type="presParOf" srcId="{235F2AD9-2048-4A81-BF11-47B6A05D61FF}" destId="{03D9CD5D-11BF-4887-AE7D-07C7D7462C3C}" srcOrd="3" destOrd="0" presId="urn:microsoft.com/office/officeart/2005/8/layout/radial6"/>
    <dgm:cxn modelId="{D4759735-3C9F-0844-B6A8-7BAC90C7E6CD}" type="presParOf" srcId="{235F2AD9-2048-4A81-BF11-47B6A05D61FF}" destId="{53ABC2A4-ABE3-4CE6-9BB9-6486D5D49F9F}" srcOrd="4" destOrd="0" presId="urn:microsoft.com/office/officeart/2005/8/layout/radial6"/>
    <dgm:cxn modelId="{D4D8C171-EB8F-DD4B-ABC1-0867428C9B0D}" type="presParOf" srcId="{235F2AD9-2048-4A81-BF11-47B6A05D61FF}" destId="{DBE12ACB-60F8-4D08-963E-ABC222CF62F1}" srcOrd="5" destOrd="0" presId="urn:microsoft.com/office/officeart/2005/8/layout/radial6"/>
    <dgm:cxn modelId="{EAD560DD-EDF7-7644-9627-F5BDB149AE5B}" type="presParOf" srcId="{235F2AD9-2048-4A81-BF11-47B6A05D61FF}" destId="{E6BC45E5-A283-4860-8141-CDED91A9E556}" srcOrd="6" destOrd="0" presId="urn:microsoft.com/office/officeart/2005/8/layout/radial6"/>
    <dgm:cxn modelId="{04883156-17D1-2E4F-BB6F-C43C743D4A39}" type="presParOf" srcId="{235F2AD9-2048-4A81-BF11-47B6A05D61FF}" destId="{1D899613-4EA9-45B4-A73D-08BD15BDB8E0}" srcOrd="7" destOrd="0" presId="urn:microsoft.com/office/officeart/2005/8/layout/radial6"/>
    <dgm:cxn modelId="{E066287F-4C2B-7B47-8BF7-B16FDF97B4BD}" type="presParOf" srcId="{235F2AD9-2048-4A81-BF11-47B6A05D61FF}" destId="{A05AE1C3-D853-4553-938B-D8AABDDB1922}" srcOrd="8" destOrd="0" presId="urn:microsoft.com/office/officeart/2005/8/layout/radial6"/>
    <dgm:cxn modelId="{3E4E5CB9-B049-3E43-9E12-40D6199DD278}" type="presParOf" srcId="{235F2AD9-2048-4A81-BF11-47B6A05D61FF}" destId="{F470EF06-1CF8-45B2-A93D-A90A0D095326}" srcOrd="9" destOrd="0" presId="urn:microsoft.com/office/officeart/2005/8/layout/radial6"/>
    <dgm:cxn modelId="{6F5C7B37-B583-C646-9868-DB200BB71090}" type="presParOf" srcId="{235F2AD9-2048-4A81-BF11-47B6A05D61FF}" destId="{15917C60-DAF8-4169-B5E9-C550D236824C}" srcOrd="10" destOrd="0" presId="urn:microsoft.com/office/officeart/2005/8/layout/radial6"/>
    <dgm:cxn modelId="{797E1D1B-F616-BD4A-84BF-394D42BEA984}" type="presParOf" srcId="{235F2AD9-2048-4A81-BF11-47B6A05D61FF}" destId="{EFDA6C51-B9F8-40DA-8485-53269D0EF72D}" srcOrd="11" destOrd="0" presId="urn:microsoft.com/office/officeart/2005/8/layout/radial6"/>
    <dgm:cxn modelId="{6992C5CC-009A-1E4A-A064-8F593CCEB028}" type="presParOf" srcId="{235F2AD9-2048-4A81-BF11-47B6A05D61FF}" destId="{42B2CFCC-7A6C-4C8C-9E2A-E226B972FCA0}" srcOrd="12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692B588-D151-4A8D-8AE7-0BDFFCC9A882}" type="doc">
      <dgm:prSet loTypeId="urn:microsoft.com/office/officeart/2005/8/layout/radial6" loCatId="relationship" qsTypeId="urn:microsoft.com/office/officeart/2005/8/quickstyle/3d3" qsCatId="3D" csTypeId="urn:microsoft.com/office/officeart/2005/8/colors/colorful2" csCatId="colorful" phldr="1"/>
      <dgm:spPr/>
      <dgm:t>
        <a:bodyPr/>
        <a:lstStyle/>
        <a:p>
          <a:endParaRPr lang="es-MX"/>
        </a:p>
      </dgm:t>
    </dgm:pt>
    <dgm:pt modelId="{9A09AB47-EDB1-44B1-AFE8-07EFF0C359DF}">
      <dgm:prSet phldrT="[Texto]"/>
      <dgm:spPr>
        <a:solidFill>
          <a:schemeClr val="bg2">
            <a:lumMod val="75000"/>
          </a:schemeClr>
        </a:solidFill>
      </dgm:spPr>
      <dgm:t>
        <a:bodyPr/>
        <a:lstStyle/>
        <a:p>
          <a:r>
            <a:rPr lang="es-MX" b="1" i="1" dirty="0" smtClean="0">
              <a:latin typeface="Times New Roman"/>
              <a:cs typeface="Times New Roman"/>
            </a:rPr>
            <a:t>Decisión de cirugía</a:t>
          </a:r>
          <a:endParaRPr lang="es-MX" b="1" i="1" dirty="0">
            <a:latin typeface="Times New Roman"/>
            <a:cs typeface="Times New Roman"/>
          </a:endParaRPr>
        </a:p>
      </dgm:t>
    </dgm:pt>
    <dgm:pt modelId="{CA2C885E-1126-4DEE-BBB0-96E1BE7D1D4B}" type="parTrans" cxnId="{7B01C96D-8157-4BE6-8195-992035FC61EB}">
      <dgm:prSet/>
      <dgm:spPr/>
      <dgm:t>
        <a:bodyPr/>
        <a:lstStyle/>
        <a:p>
          <a:endParaRPr lang="es-MX"/>
        </a:p>
      </dgm:t>
    </dgm:pt>
    <dgm:pt modelId="{03EF70D6-667A-45E1-AF7B-D83DFEFDAD2D}" type="sibTrans" cxnId="{7B01C96D-8157-4BE6-8195-992035FC61EB}">
      <dgm:prSet/>
      <dgm:spPr/>
      <dgm:t>
        <a:bodyPr/>
        <a:lstStyle/>
        <a:p>
          <a:endParaRPr lang="es-MX"/>
        </a:p>
      </dgm:t>
    </dgm:pt>
    <dgm:pt modelId="{2DA9FDF4-2358-4711-AAFE-7D71A120A5F7}">
      <dgm:prSet phldrT="[Texto]" custT="1"/>
      <dgm:spPr>
        <a:solidFill>
          <a:srgbClr val="FF6600"/>
        </a:solidFill>
      </dgm:spPr>
      <dgm:t>
        <a:bodyPr/>
        <a:lstStyle/>
        <a:p>
          <a:r>
            <a:rPr lang="es-MX" sz="1600" b="1" i="1" dirty="0" smtClean="0">
              <a:solidFill>
                <a:schemeClr val="bg1"/>
              </a:solidFill>
              <a:latin typeface="Times New Roman"/>
              <a:cs typeface="Times New Roman"/>
            </a:rPr>
            <a:t>Paciente</a:t>
          </a:r>
          <a:endParaRPr lang="es-MX" sz="1600" b="1" i="1" dirty="0">
            <a:solidFill>
              <a:schemeClr val="bg1"/>
            </a:solidFill>
            <a:latin typeface="Times New Roman"/>
            <a:cs typeface="Times New Roman"/>
          </a:endParaRPr>
        </a:p>
      </dgm:t>
    </dgm:pt>
    <dgm:pt modelId="{74F07FA4-1709-45AD-B9CF-189A8FF9B0A8}" type="parTrans" cxnId="{7CB573F2-91B3-4EDC-940E-24F65043FA89}">
      <dgm:prSet/>
      <dgm:spPr/>
      <dgm:t>
        <a:bodyPr/>
        <a:lstStyle/>
        <a:p>
          <a:endParaRPr lang="es-MX"/>
        </a:p>
      </dgm:t>
    </dgm:pt>
    <dgm:pt modelId="{5AAD12E3-1131-450A-AD4B-86209FD37051}" type="sibTrans" cxnId="{7CB573F2-91B3-4EDC-940E-24F65043FA89}">
      <dgm:prSet/>
      <dgm:spPr/>
      <dgm:t>
        <a:bodyPr/>
        <a:lstStyle/>
        <a:p>
          <a:endParaRPr lang="es-MX"/>
        </a:p>
      </dgm:t>
    </dgm:pt>
    <dgm:pt modelId="{9B1E8997-EBBF-47F2-AE2A-0A91D82AF4B4}">
      <dgm:prSet phldrT="[Texto]" custT="1"/>
      <dgm:spPr>
        <a:solidFill>
          <a:srgbClr val="FFFF00"/>
        </a:solidFill>
      </dgm:spPr>
      <dgm:t>
        <a:bodyPr/>
        <a:lstStyle/>
        <a:p>
          <a:r>
            <a:rPr lang="es-MX" sz="1400" b="1" i="1" dirty="0" smtClean="0">
              <a:solidFill>
                <a:schemeClr val="bg1"/>
              </a:solidFill>
              <a:latin typeface="Times New Roman"/>
              <a:cs typeface="Times New Roman"/>
            </a:rPr>
            <a:t>Médico/</a:t>
          </a:r>
        </a:p>
        <a:p>
          <a:r>
            <a:rPr lang="es-MX" sz="1400" b="1" i="1" dirty="0" smtClean="0">
              <a:solidFill>
                <a:schemeClr val="bg1"/>
              </a:solidFill>
              <a:latin typeface="Times New Roman"/>
              <a:cs typeface="Times New Roman"/>
            </a:rPr>
            <a:t>Cirujano</a:t>
          </a:r>
          <a:endParaRPr lang="es-MX" sz="1400" b="1" i="1" dirty="0">
            <a:solidFill>
              <a:schemeClr val="bg1"/>
            </a:solidFill>
            <a:latin typeface="Times New Roman"/>
            <a:cs typeface="Times New Roman"/>
          </a:endParaRPr>
        </a:p>
      </dgm:t>
    </dgm:pt>
    <dgm:pt modelId="{C09A9B28-4161-4321-901F-BE5443F14C68}" type="parTrans" cxnId="{32F9E7F1-6993-4616-BA5A-516FF8E6330E}">
      <dgm:prSet/>
      <dgm:spPr/>
      <dgm:t>
        <a:bodyPr/>
        <a:lstStyle/>
        <a:p>
          <a:endParaRPr lang="es-MX"/>
        </a:p>
      </dgm:t>
    </dgm:pt>
    <dgm:pt modelId="{86DB1675-2EC5-4B98-A50D-5778DB9A2064}" type="sibTrans" cxnId="{32F9E7F1-6993-4616-BA5A-516FF8E6330E}">
      <dgm:prSet/>
      <dgm:spPr/>
      <dgm:t>
        <a:bodyPr/>
        <a:lstStyle/>
        <a:p>
          <a:endParaRPr lang="es-MX"/>
        </a:p>
      </dgm:t>
    </dgm:pt>
    <dgm:pt modelId="{C96FF1AE-5C20-499E-BBE0-5F13F652A155}">
      <dgm:prSet phldrT="[Texto]" custT="1"/>
      <dgm:spPr>
        <a:solidFill>
          <a:schemeClr val="bg1">
            <a:lumMod val="75000"/>
            <a:lumOff val="25000"/>
          </a:schemeClr>
        </a:solidFill>
      </dgm:spPr>
      <dgm:t>
        <a:bodyPr/>
        <a:lstStyle/>
        <a:p>
          <a:r>
            <a:rPr lang="es-MX" sz="1400" b="1" i="1" dirty="0" smtClean="0">
              <a:solidFill>
                <a:schemeClr val="bg1"/>
              </a:solidFill>
              <a:latin typeface="Times New Roman"/>
              <a:cs typeface="Times New Roman"/>
            </a:rPr>
            <a:t>Sociedad </a:t>
          </a:r>
          <a:endParaRPr lang="es-MX" sz="1400" b="1" i="1" dirty="0">
            <a:solidFill>
              <a:schemeClr val="bg1"/>
            </a:solidFill>
            <a:latin typeface="Times New Roman"/>
            <a:cs typeface="Times New Roman"/>
          </a:endParaRPr>
        </a:p>
      </dgm:t>
    </dgm:pt>
    <dgm:pt modelId="{DE533B2D-1D1D-4CC8-BE0E-D08A4D0AE07F}" type="parTrans" cxnId="{6C21457E-2F4C-4DA6-9596-C16E4934577E}">
      <dgm:prSet/>
      <dgm:spPr/>
      <dgm:t>
        <a:bodyPr/>
        <a:lstStyle/>
        <a:p>
          <a:endParaRPr lang="es-MX"/>
        </a:p>
      </dgm:t>
    </dgm:pt>
    <dgm:pt modelId="{344B7B53-F20F-4306-83C1-9F32AC1908B1}" type="sibTrans" cxnId="{6C21457E-2F4C-4DA6-9596-C16E4934577E}">
      <dgm:prSet/>
      <dgm:spPr/>
      <dgm:t>
        <a:bodyPr/>
        <a:lstStyle/>
        <a:p>
          <a:endParaRPr lang="es-MX"/>
        </a:p>
      </dgm:t>
    </dgm:pt>
    <dgm:pt modelId="{706D710F-55C4-4552-8E59-4FACC5B67D8E}">
      <dgm:prSet phldrT="[Texto]" custT="1"/>
      <dgm:spPr>
        <a:solidFill>
          <a:srgbClr val="40A509"/>
        </a:solidFill>
      </dgm:spPr>
      <dgm:t>
        <a:bodyPr/>
        <a:lstStyle/>
        <a:p>
          <a:r>
            <a:rPr lang="es-MX" sz="1300" b="1" i="1" dirty="0" smtClean="0">
              <a:solidFill>
                <a:schemeClr val="bg1"/>
              </a:solidFill>
              <a:latin typeface="Times New Roman"/>
              <a:cs typeface="Times New Roman"/>
            </a:rPr>
            <a:t>Institución hospitalaria/ seguro</a:t>
          </a:r>
          <a:endParaRPr lang="es-MX" sz="1300" b="1" i="1" dirty="0">
            <a:solidFill>
              <a:schemeClr val="bg1"/>
            </a:solidFill>
            <a:latin typeface="Times New Roman"/>
            <a:cs typeface="Times New Roman"/>
          </a:endParaRPr>
        </a:p>
      </dgm:t>
    </dgm:pt>
    <dgm:pt modelId="{7D87CDD8-08F5-4F3E-B46B-D58886A85136}" type="parTrans" cxnId="{6234147F-D952-44C3-A738-C76BA05ECDA0}">
      <dgm:prSet/>
      <dgm:spPr/>
      <dgm:t>
        <a:bodyPr/>
        <a:lstStyle/>
        <a:p>
          <a:endParaRPr lang="es-MX"/>
        </a:p>
      </dgm:t>
    </dgm:pt>
    <dgm:pt modelId="{5EED58C1-6ED2-4B47-892D-183686B9626D}" type="sibTrans" cxnId="{6234147F-D952-44C3-A738-C76BA05ECDA0}">
      <dgm:prSet/>
      <dgm:spPr/>
      <dgm:t>
        <a:bodyPr/>
        <a:lstStyle/>
        <a:p>
          <a:endParaRPr lang="es-MX"/>
        </a:p>
      </dgm:t>
    </dgm:pt>
    <dgm:pt modelId="{235F2AD9-2048-4A81-BF11-47B6A05D61FF}" type="pres">
      <dgm:prSet presAssocID="{F692B588-D151-4A8D-8AE7-0BDFFCC9A882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s-ES_tradnl"/>
        </a:p>
      </dgm:t>
    </dgm:pt>
    <dgm:pt modelId="{4B55E697-50FB-4B56-A4B8-4C527F7AA529}" type="pres">
      <dgm:prSet presAssocID="{9A09AB47-EDB1-44B1-AFE8-07EFF0C359DF}" presName="centerShape" presStyleLbl="node0" presStyleIdx="0" presStyleCnt="1"/>
      <dgm:spPr/>
      <dgm:t>
        <a:bodyPr/>
        <a:lstStyle/>
        <a:p>
          <a:endParaRPr lang="es-MX"/>
        </a:p>
      </dgm:t>
    </dgm:pt>
    <dgm:pt modelId="{F4A24B54-9CE5-4A12-862A-45514479103C}" type="pres">
      <dgm:prSet presAssocID="{2DA9FDF4-2358-4711-AAFE-7D71A120A5F7}" presName="node" presStyleLbl="node1" presStyleIdx="0" presStyleCnt="4" custRadScaleRad="106526" custRadScaleInc="-16477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9D87DB62-366B-4944-A71D-467C9857C059}" type="pres">
      <dgm:prSet presAssocID="{2DA9FDF4-2358-4711-AAFE-7D71A120A5F7}" presName="dummy" presStyleCnt="0"/>
      <dgm:spPr/>
    </dgm:pt>
    <dgm:pt modelId="{03D9CD5D-11BF-4887-AE7D-07C7D7462C3C}" type="pres">
      <dgm:prSet presAssocID="{5AAD12E3-1131-450A-AD4B-86209FD37051}" presName="sibTrans" presStyleLbl="sibTrans2D1" presStyleIdx="0" presStyleCnt="4"/>
      <dgm:spPr/>
      <dgm:t>
        <a:bodyPr/>
        <a:lstStyle/>
        <a:p>
          <a:endParaRPr lang="es-ES_tradnl"/>
        </a:p>
      </dgm:t>
    </dgm:pt>
    <dgm:pt modelId="{53ABC2A4-ABE3-4CE6-9BB9-6486D5D49F9F}" type="pres">
      <dgm:prSet presAssocID="{9B1E8997-EBBF-47F2-AE2A-0A91D82AF4B4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DBE12ACB-60F8-4D08-963E-ABC222CF62F1}" type="pres">
      <dgm:prSet presAssocID="{9B1E8997-EBBF-47F2-AE2A-0A91D82AF4B4}" presName="dummy" presStyleCnt="0"/>
      <dgm:spPr/>
    </dgm:pt>
    <dgm:pt modelId="{E6BC45E5-A283-4860-8141-CDED91A9E556}" type="pres">
      <dgm:prSet presAssocID="{86DB1675-2EC5-4B98-A50D-5778DB9A2064}" presName="sibTrans" presStyleLbl="sibTrans2D1" presStyleIdx="1" presStyleCnt="4"/>
      <dgm:spPr/>
      <dgm:t>
        <a:bodyPr/>
        <a:lstStyle/>
        <a:p>
          <a:endParaRPr lang="es-ES_tradnl"/>
        </a:p>
      </dgm:t>
    </dgm:pt>
    <dgm:pt modelId="{1D899613-4EA9-45B4-A73D-08BD15BDB8E0}" type="pres">
      <dgm:prSet presAssocID="{C96FF1AE-5C20-499E-BBE0-5F13F652A155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s-ES_tradnl"/>
        </a:p>
      </dgm:t>
    </dgm:pt>
    <dgm:pt modelId="{A05AE1C3-D853-4553-938B-D8AABDDB1922}" type="pres">
      <dgm:prSet presAssocID="{C96FF1AE-5C20-499E-BBE0-5F13F652A155}" presName="dummy" presStyleCnt="0"/>
      <dgm:spPr/>
    </dgm:pt>
    <dgm:pt modelId="{F470EF06-1CF8-45B2-A93D-A90A0D095326}" type="pres">
      <dgm:prSet presAssocID="{344B7B53-F20F-4306-83C1-9F32AC1908B1}" presName="sibTrans" presStyleLbl="sibTrans2D1" presStyleIdx="2" presStyleCnt="4"/>
      <dgm:spPr/>
      <dgm:t>
        <a:bodyPr/>
        <a:lstStyle/>
        <a:p>
          <a:endParaRPr lang="es-ES_tradnl"/>
        </a:p>
      </dgm:t>
    </dgm:pt>
    <dgm:pt modelId="{15917C60-DAF8-4169-B5E9-C550D236824C}" type="pres">
      <dgm:prSet presAssocID="{706D710F-55C4-4552-8E59-4FACC5B67D8E}" presName="node" presStyleLbl="node1" presStyleIdx="3" presStyleCnt="4" custScaleX="110051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EFDA6C51-B9F8-40DA-8485-53269D0EF72D}" type="pres">
      <dgm:prSet presAssocID="{706D710F-55C4-4552-8E59-4FACC5B67D8E}" presName="dummy" presStyleCnt="0"/>
      <dgm:spPr/>
    </dgm:pt>
    <dgm:pt modelId="{42B2CFCC-7A6C-4C8C-9E2A-E226B972FCA0}" type="pres">
      <dgm:prSet presAssocID="{5EED58C1-6ED2-4B47-892D-183686B9626D}" presName="sibTrans" presStyleLbl="sibTrans2D1" presStyleIdx="3" presStyleCnt="4"/>
      <dgm:spPr/>
      <dgm:t>
        <a:bodyPr/>
        <a:lstStyle/>
        <a:p>
          <a:endParaRPr lang="es-ES_tradnl"/>
        </a:p>
      </dgm:t>
    </dgm:pt>
  </dgm:ptLst>
  <dgm:cxnLst>
    <dgm:cxn modelId="{5BD24F84-2A05-1444-AFF3-28289B76B872}" type="presOf" srcId="{2DA9FDF4-2358-4711-AAFE-7D71A120A5F7}" destId="{F4A24B54-9CE5-4A12-862A-45514479103C}" srcOrd="0" destOrd="0" presId="urn:microsoft.com/office/officeart/2005/8/layout/radial6"/>
    <dgm:cxn modelId="{7CB573F2-91B3-4EDC-940E-24F65043FA89}" srcId="{9A09AB47-EDB1-44B1-AFE8-07EFF0C359DF}" destId="{2DA9FDF4-2358-4711-AAFE-7D71A120A5F7}" srcOrd="0" destOrd="0" parTransId="{74F07FA4-1709-45AD-B9CF-189A8FF9B0A8}" sibTransId="{5AAD12E3-1131-450A-AD4B-86209FD37051}"/>
    <dgm:cxn modelId="{43415FAB-B0CB-AC43-BFF9-9597EAD205F1}" type="presOf" srcId="{5EED58C1-6ED2-4B47-892D-183686B9626D}" destId="{42B2CFCC-7A6C-4C8C-9E2A-E226B972FCA0}" srcOrd="0" destOrd="0" presId="urn:microsoft.com/office/officeart/2005/8/layout/radial6"/>
    <dgm:cxn modelId="{D656D425-8E8D-BE45-A98A-2B30793C132F}" type="presOf" srcId="{C96FF1AE-5C20-499E-BBE0-5F13F652A155}" destId="{1D899613-4EA9-45B4-A73D-08BD15BDB8E0}" srcOrd="0" destOrd="0" presId="urn:microsoft.com/office/officeart/2005/8/layout/radial6"/>
    <dgm:cxn modelId="{E52CAEA8-7519-7D4B-9A13-406940941E25}" type="presOf" srcId="{9A09AB47-EDB1-44B1-AFE8-07EFF0C359DF}" destId="{4B55E697-50FB-4B56-A4B8-4C527F7AA529}" srcOrd="0" destOrd="0" presId="urn:microsoft.com/office/officeart/2005/8/layout/radial6"/>
    <dgm:cxn modelId="{7B01C96D-8157-4BE6-8195-992035FC61EB}" srcId="{F692B588-D151-4A8D-8AE7-0BDFFCC9A882}" destId="{9A09AB47-EDB1-44B1-AFE8-07EFF0C359DF}" srcOrd="0" destOrd="0" parTransId="{CA2C885E-1126-4DEE-BBB0-96E1BE7D1D4B}" sibTransId="{03EF70D6-667A-45E1-AF7B-D83DFEFDAD2D}"/>
    <dgm:cxn modelId="{B9EB3412-B918-5C44-868A-A0371CA79017}" type="presOf" srcId="{86DB1675-2EC5-4B98-A50D-5778DB9A2064}" destId="{E6BC45E5-A283-4860-8141-CDED91A9E556}" srcOrd="0" destOrd="0" presId="urn:microsoft.com/office/officeart/2005/8/layout/radial6"/>
    <dgm:cxn modelId="{30350FB5-85B1-624C-950F-583C8206845C}" type="presOf" srcId="{9B1E8997-EBBF-47F2-AE2A-0A91D82AF4B4}" destId="{53ABC2A4-ABE3-4CE6-9BB9-6486D5D49F9F}" srcOrd="0" destOrd="0" presId="urn:microsoft.com/office/officeart/2005/8/layout/radial6"/>
    <dgm:cxn modelId="{B51979C2-AFAA-5F40-A7D9-85EE8F89227D}" type="presOf" srcId="{5AAD12E3-1131-450A-AD4B-86209FD37051}" destId="{03D9CD5D-11BF-4887-AE7D-07C7D7462C3C}" srcOrd="0" destOrd="0" presId="urn:microsoft.com/office/officeart/2005/8/layout/radial6"/>
    <dgm:cxn modelId="{992FF559-B039-8C4C-8D0E-E8BAD26911ED}" type="presOf" srcId="{F692B588-D151-4A8D-8AE7-0BDFFCC9A882}" destId="{235F2AD9-2048-4A81-BF11-47B6A05D61FF}" srcOrd="0" destOrd="0" presId="urn:microsoft.com/office/officeart/2005/8/layout/radial6"/>
    <dgm:cxn modelId="{6234147F-D952-44C3-A738-C76BA05ECDA0}" srcId="{9A09AB47-EDB1-44B1-AFE8-07EFF0C359DF}" destId="{706D710F-55C4-4552-8E59-4FACC5B67D8E}" srcOrd="3" destOrd="0" parTransId="{7D87CDD8-08F5-4F3E-B46B-D58886A85136}" sibTransId="{5EED58C1-6ED2-4B47-892D-183686B9626D}"/>
    <dgm:cxn modelId="{6C21457E-2F4C-4DA6-9596-C16E4934577E}" srcId="{9A09AB47-EDB1-44B1-AFE8-07EFF0C359DF}" destId="{C96FF1AE-5C20-499E-BBE0-5F13F652A155}" srcOrd="2" destOrd="0" parTransId="{DE533B2D-1D1D-4CC8-BE0E-D08A4D0AE07F}" sibTransId="{344B7B53-F20F-4306-83C1-9F32AC1908B1}"/>
    <dgm:cxn modelId="{32F9E7F1-6993-4616-BA5A-516FF8E6330E}" srcId="{9A09AB47-EDB1-44B1-AFE8-07EFF0C359DF}" destId="{9B1E8997-EBBF-47F2-AE2A-0A91D82AF4B4}" srcOrd="1" destOrd="0" parTransId="{C09A9B28-4161-4321-901F-BE5443F14C68}" sibTransId="{86DB1675-2EC5-4B98-A50D-5778DB9A2064}"/>
    <dgm:cxn modelId="{B6EB7E20-D23C-9C49-A838-4D6F412424F0}" type="presOf" srcId="{344B7B53-F20F-4306-83C1-9F32AC1908B1}" destId="{F470EF06-1CF8-45B2-A93D-A90A0D095326}" srcOrd="0" destOrd="0" presId="urn:microsoft.com/office/officeart/2005/8/layout/radial6"/>
    <dgm:cxn modelId="{CC124C20-96F0-DC46-A3B1-C4E56C9A7408}" type="presOf" srcId="{706D710F-55C4-4552-8E59-4FACC5B67D8E}" destId="{15917C60-DAF8-4169-B5E9-C550D236824C}" srcOrd="0" destOrd="0" presId="urn:microsoft.com/office/officeart/2005/8/layout/radial6"/>
    <dgm:cxn modelId="{088F7D38-295C-5B4B-8B35-E25C57E9A124}" type="presParOf" srcId="{235F2AD9-2048-4A81-BF11-47B6A05D61FF}" destId="{4B55E697-50FB-4B56-A4B8-4C527F7AA529}" srcOrd="0" destOrd="0" presId="urn:microsoft.com/office/officeart/2005/8/layout/radial6"/>
    <dgm:cxn modelId="{8995B2FD-97C1-0647-9CB2-0A3E93130F28}" type="presParOf" srcId="{235F2AD9-2048-4A81-BF11-47B6A05D61FF}" destId="{F4A24B54-9CE5-4A12-862A-45514479103C}" srcOrd="1" destOrd="0" presId="urn:microsoft.com/office/officeart/2005/8/layout/radial6"/>
    <dgm:cxn modelId="{679FCE11-9A0E-6241-B626-60049370F85A}" type="presParOf" srcId="{235F2AD9-2048-4A81-BF11-47B6A05D61FF}" destId="{9D87DB62-366B-4944-A71D-467C9857C059}" srcOrd="2" destOrd="0" presId="urn:microsoft.com/office/officeart/2005/8/layout/radial6"/>
    <dgm:cxn modelId="{437EBA13-E66D-A248-90EB-C28009FFBC5E}" type="presParOf" srcId="{235F2AD9-2048-4A81-BF11-47B6A05D61FF}" destId="{03D9CD5D-11BF-4887-AE7D-07C7D7462C3C}" srcOrd="3" destOrd="0" presId="urn:microsoft.com/office/officeart/2005/8/layout/radial6"/>
    <dgm:cxn modelId="{04E76589-085F-CE4F-AAB2-680437577668}" type="presParOf" srcId="{235F2AD9-2048-4A81-BF11-47B6A05D61FF}" destId="{53ABC2A4-ABE3-4CE6-9BB9-6486D5D49F9F}" srcOrd="4" destOrd="0" presId="urn:microsoft.com/office/officeart/2005/8/layout/radial6"/>
    <dgm:cxn modelId="{689FAE2D-D6E2-D541-9E29-687894E422AC}" type="presParOf" srcId="{235F2AD9-2048-4A81-BF11-47B6A05D61FF}" destId="{DBE12ACB-60F8-4D08-963E-ABC222CF62F1}" srcOrd="5" destOrd="0" presId="urn:microsoft.com/office/officeart/2005/8/layout/radial6"/>
    <dgm:cxn modelId="{01033F35-12E7-5645-A8F8-45267D8C9C86}" type="presParOf" srcId="{235F2AD9-2048-4A81-BF11-47B6A05D61FF}" destId="{E6BC45E5-A283-4860-8141-CDED91A9E556}" srcOrd="6" destOrd="0" presId="urn:microsoft.com/office/officeart/2005/8/layout/radial6"/>
    <dgm:cxn modelId="{3F183E8F-44D9-8D42-8541-CEAE6BA0BF80}" type="presParOf" srcId="{235F2AD9-2048-4A81-BF11-47B6A05D61FF}" destId="{1D899613-4EA9-45B4-A73D-08BD15BDB8E0}" srcOrd="7" destOrd="0" presId="urn:microsoft.com/office/officeart/2005/8/layout/radial6"/>
    <dgm:cxn modelId="{6382FECB-7ACC-8845-9A39-3109C917401D}" type="presParOf" srcId="{235F2AD9-2048-4A81-BF11-47B6A05D61FF}" destId="{A05AE1C3-D853-4553-938B-D8AABDDB1922}" srcOrd="8" destOrd="0" presId="urn:microsoft.com/office/officeart/2005/8/layout/radial6"/>
    <dgm:cxn modelId="{DF75C659-6C43-BD49-8F03-EB565B0234B7}" type="presParOf" srcId="{235F2AD9-2048-4A81-BF11-47B6A05D61FF}" destId="{F470EF06-1CF8-45B2-A93D-A90A0D095326}" srcOrd="9" destOrd="0" presId="urn:microsoft.com/office/officeart/2005/8/layout/radial6"/>
    <dgm:cxn modelId="{3C2585F7-F696-4743-BC75-5EFD8CE29997}" type="presParOf" srcId="{235F2AD9-2048-4A81-BF11-47B6A05D61FF}" destId="{15917C60-DAF8-4169-B5E9-C550D236824C}" srcOrd="10" destOrd="0" presId="urn:microsoft.com/office/officeart/2005/8/layout/radial6"/>
    <dgm:cxn modelId="{E32E5FAF-C2E7-2F4D-B12D-1C2FB39BA4D9}" type="presParOf" srcId="{235F2AD9-2048-4A81-BF11-47B6A05D61FF}" destId="{EFDA6C51-B9F8-40DA-8485-53269D0EF72D}" srcOrd="11" destOrd="0" presId="urn:microsoft.com/office/officeart/2005/8/layout/radial6"/>
    <dgm:cxn modelId="{AD1A37E4-0F1A-4542-B5CC-1D51B47B237E}" type="presParOf" srcId="{235F2AD9-2048-4A81-BF11-47B6A05D61FF}" destId="{42B2CFCC-7A6C-4C8C-9E2A-E226B972FCA0}" srcOrd="12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2B2CFCC-7A6C-4C8C-9E2A-E226B972FCA0}">
      <dsp:nvSpPr>
        <dsp:cNvPr id="0" name=""/>
        <dsp:cNvSpPr/>
      </dsp:nvSpPr>
      <dsp:spPr>
        <a:xfrm>
          <a:off x="949023" y="255752"/>
          <a:ext cx="1705765" cy="1705765"/>
        </a:xfrm>
        <a:prstGeom prst="blockArc">
          <a:avLst>
            <a:gd name="adj1" fmla="val 10800000"/>
            <a:gd name="adj2" fmla="val 16200000"/>
            <a:gd name="adj3" fmla="val 4643"/>
          </a:avLst>
        </a:prstGeom>
        <a:solidFill>
          <a:schemeClr val="accent2">
            <a:hueOff val="4681520"/>
            <a:satOff val="-5839"/>
            <a:lumOff val="1373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470EF06-1CF8-45B2-A93D-A90A0D095326}">
      <dsp:nvSpPr>
        <dsp:cNvPr id="0" name=""/>
        <dsp:cNvSpPr/>
      </dsp:nvSpPr>
      <dsp:spPr>
        <a:xfrm>
          <a:off x="949023" y="255752"/>
          <a:ext cx="1705765" cy="1705765"/>
        </a:xfrm>
        <a:prstGeom prst="blockArc">
          <a:avLst>
            <a:gd name="adj1" fmla="val 5400000"/>
            <a:gd name="adj2" fmla="val 10800000"/>
            <a:gd name="adj3" fmla="val 4643"/>
          </a:avLst>
        </a:prstGeom>
        <a:solidFill>
          <a:schemeClr val="accent2">
            <a:hueOff val="3121013"/>
            <a:satOff val="-3893"/>
            <a:lumOff val="915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6BC45E5-A283-4860-8141-CDED91A9E556}">
      <dsp:nvSpPr>
        <dsp:cNvPr id="0" name=""/>
        <dsp:cNvSpPr/>
      </dsp:nvSpPr>
      <dsp:spPr>
        <a:xfrm>
          <a:off x="949023" y="255752"/>
          <a:ext cx="1705765" cy="1705765"/>
        </a:xfrm>
        <a:prstGeom prst="blockArc">
          <a:avLst>
            <a:gd name="adj1" fmla="val 0"/>
            <a:gd name="adj2" fmla="val 5400000"/>
            <a:gd name="adj3" fmla="val 4643"/>
          </a:avLst>
        </a:prstGeom>
        <a:solidFill>
          <a:schemeClr val="accent2">
            <a:hueOff val="1560507"/>
            <a:satOff val="-1946"/>
            <a:lumOff val="458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3D9CD5D-11BF-4887-AE7D-07C7D7462C3C}">
      <dsp:nvSpPr>
        <dsp:cNvPr id="0" name=""/>
        <dsp:cNvSpPr/>
      </dsp:nvSpPr>
      <dsp:spPr>
        <a:xfrm>
          <a:off x="949023" y="255752"/>
          <a:ext cx="1705765" cy="1705765"/>
        </a:xfrm>
        <a:prstGeom prst="blockArc">
          <a:avLst>
            <a:gd name="adj1" fmla="val 16200000"/>
            <a:gd name="adj2" fmla="val 0"/>
            <a:gd name="adj3" fmla="val 4643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B55E697-50FB-4B56-A4B8-4C527F7AA529}">
      <dsp:nvSpPr>
        <dsp:cNvPr id="0" name=""/>
        <dsp:cNvSpPr/>
      </dsp:nvSpPr>
      <dsp:spPr>
        <a:xfrm>
          <a:off x="1409059" y="715787"/>
          <a:ext cx="785694" cy="78569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900" b="1" i="1" kern="1200" dirty="0" smtClean="0">
              <a:solidFill>
                <a:srgbClr val="000000"/>
              </a:solidFill>
              <a:latin typeface="Times New Roman"/>
              <a:cs typeface="Times New Roman"/>
            </a:rPr>
            <a:t>Decisiones en cirugía</a:t>
          </a:r>
          <a:endParaRPr lang="es-MX" sz="900" b="1" i="1" kern="1200" dirty="0">
            <a:solidFill>
              <a:srgbClr val="000000"/>
            </a:solidFill>
            <a:latin typeface="Times New Roman"/>
            <a:cs typeface="Times New Roman"/>
          </a:endParaRPr>
        </a:p>
      </dsp:txBody>
      <dsp:txXfrm>
        <a:off x="1524121" y="830849"/>
        <a:ext cx="555570" cy="555570"/>
      </dsp:txXfrm>
    </dsp:sp>
    <dsp:sp modelId="{F4A24B54-9CE5-4A12-862A-45514479103C}">
      <dsp:nvSpPr>
        <dsp:cNvPr id="0" name=""/>
        <dsp:cNvSpPr/>
      </dsp:nvSpPr>
      <dsp:spPr>
        <a:xfrm>
          <a:off x="1526913" y="558"/>
          <a:ext cx="549986" cy="549986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800" kern="1200" dirty="0" smtClean="0">
              <a:solidFill>
                <a:srgbClr val="000000"/>
              </a:solidFill>
              <a:latin typeface="Times New Roman"/>
              <a:cs typeface="Times New Roman"/>
            </a:rPr>
            <a:t>Paciente y familia</a:t>
          </a:r>
          <a:endParaRPr lang="es-MX" sz="800" kern="1200" dirty="0">
            <a:solidFill>
              <a:srgbClr val="000000"/>
            </a:solidFill>
            <a:latin typeface="Times New Roman"/>
            <a:cs typeface="Times New Roman"/>
          </a:endParaRPr>
        </a:p>
      </dsp:txBody>
      <dsp:txXfrm>
        <a:off x="1607457" y="81102"/>
        <a:ext cx="388898" cy="388898"/>
      </dsp:txXfrm>
    </dsp:sp>
    <dsp:sp modelId="{53ABC2A4-ABE3-4CE6-9BB9-6486D5D49F9F}">
      <dsp:nvSpPr>
        <dsp:cNvPr id="0" name=""/>
        <dsp:cNvSpPr/>
      </dsp:nvSpPr>
      <dsp:spPr>
        <a:xfrm>
          <a:off x="2359996" y="833641"/>
          <a:ext cx="549986" cy="549986"/>
        </a:xfrm>
        <a:prstGeom prst="ellipse">
          <a:avLst/>
        </a:prstGeom>
        <a:solidFill>
          <a:schemeClr val="accent2">
            <a:hueOff val="1560507"/>
            <a:satOff val="-1946"/>
            <a:lumOff val="458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800" kern="1200" dirty="0" smtClean="0">
              <a:solidFill>
                <a:srgbClr val="000000"/>
              </a:solidFill>
              <a:latin typeface="Times New Roman"/>
              <a:cs typeface="Times New Roman"/>
            </a:rPr>
            <a:t>Médico/Cirujano</a:t>
          </a:r>
          <a:endParaRPr lang="es-MX" sz="800" kern="1200" dirty="0">
            <a:solidFill>
              <a:srgbClr val="000000"/>
            </a:solidFill>
            <a:latin typeface="Times New Roman"/>
            <a:cs typeface="Times New Roman"/>
          </a:endParaRPr>
        </a:p>
      </dsp:txBody>
      <dsp:txXfrm>
        <a:off x="2440540" y="914185"/>
        <a:ext cx="388898" cy="388898"/>
      </dsp:txXfrm>
    </dsp:sp>
    <dsp:sp modelId="{1D899613-4EA9-45B4-A73D-08BD15BDB8E0}">
      <dsp:nvSpPr>
        <dsp:cNvPr id="0" name=""/>
        <dsp:cNvSpPr/>
      </dsp:nvSpPr>
      <dsp:spPr>
        <a:xfrm>
          <a:off x="1526913" y="1666725"/>
          <a:ext cx="549986" cy="549986"/>
        </a:xfrm>
        <a:prstGeom prst="ellipse">
          <a:avLst/>
        </a:prstGeom>
        <a:solidFill>
          <a:schemeClr val="accent2">
            <a:hueOff val="3121013"/>
            <a:satOff val="-3893"/>
            <a:lumOff val="915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800" kern="1200" dirty="0" smtClean="0">
              <a:solidFill>
                <a:schemeClr val="bg1"/>
              </a:solidFill>
              <a:latin typeface="Times New Roman"/>
              <a:cs typeface="Times New Roman"/>
            </a:rPr>
            <a:t>Sociedad</a:t>
          </a:r>
          <a:endParaRPr lang="es-MX" sz="800" kern="1200" dirty="0">
            <a:solidFill>
              <a:schemeClr val="bg1"/>
            </a:solidFill>
            <a:latin typeface="Times New Roman"/>
            <a:cs typeface="Times New Roman"/>
          </a:endParaRPr>
        </a:p>
      </dsp:txBody>
      <dsp:txXfrm>
        <a:off x="1607457" y="1747269"/>
        <a:ext cx="388898" cy="388898"/>
      </dsp:txXfrm>
    </dsp:sp>
    <dsp:sp modelId="{15917C60-DAF8-4169-B5E9-C550D236824C}">
      <dsp:nvSpPr>
        <dsp:cNvPr id="0" name=""/>
        <dsp:cNvSpPr/>
      </dsp:nvSpPr>
      <dsp:spPr>
        <a:xfrm>
          <a:off x="693830" y="833641"/>
          <a:ext cx="549986" cy="549986"/>
        </a:xfrm>
        <a:prstGeom prst="ellipse">
          <a:avLst/>
        </a:prstGeom>
        <a:solidFill>
          <a:schemeClr val="accent2">
            <a:hueOff val="4681520"/>
            <a:satOff val="-5839"/>
            <a:lumOff val="1373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800" kern="1200" dirty="0" smtClean="0">
              <a:solidFill>
                <a:srgbClr val="000000"/>
              </a:solidFill>
              <a:latin typeface="Times New Roman"/>
              <a:cs typeface="Times New Roman"/>
            </a:rPr>
            <a:t>Hospital y seguro</a:t>
          </a:r>
          <a:endParaRPr lang="es-MX" sz="800" kern="1200" dirty="0">
            <a:solidFill>
              <a:srgbClr val="000000"/>
            </a:solidFill>
            <a:latin typeface="Times New Roman"/>
            <a:cs typeface="Times New Roman"/>
          </a:endParaRPr>
        </a:p>
      </dsp:txBody>
      <dsp:txXfrm>
        <a:off x="774374" y="914185"/>
        <a:ext cx="388898" cy="38889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2B2CFCC-7A6C-4C8C-9E2A-E226B972FCA0}">
      <dsp:nvSpPr>
        <dsp:cNvPr id="0" name=""/>
        <dsp:cNvSpPr/>
      </dsp:nvSpPr>
      <dsp:spPr>
        <a:xfrm>
          <a:off x="1389481" y="530832"/>
          <a:ext cx="3599410" cy="3599410"/>
        </a:xfrm>
        <a:prstGeom prst="blockArc">
          <a:avLst>
            <a:gd name="adj1" fmla="val 10783369"/>
            <a:gd name="adj2" fmla="val 15884046"/>
            <a:gd name="adj3" fmla="val 4641"/>
          </a:avLst>
        </a:prstGeom>
        <a:solidFill>
          <a:schemeClr val="accent2">
            <a:hueOff val="4681520"/>
            <a:satOff val="-5839"/>
            <a:lumOff val="1373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470EF06-1CF8-45B2-A93D-A90A0D095326}">
      <dsp:nvSpPr>
        <dsp:cNvPr id="0" name=""/>
        <dsp:cNvSpPr/>
      </dsp:nvSpPr>
      <dsp:spPr>
        <a:xfrm>
          <a:off x="1389502" y="539336"/>
          <a:ext cx="3599410" cy="3599410"/>
        </a:xfrm>
        <a:prstGeom prst="blockArc">
          <a:avLst>
            <a:gd name="adj1" fmla="val 5400000"/>
            <a:gd name="adj2" fmla="val 10800000"/>
            <a:gd name="adj3" fmla="val 4641"/>
          </a:avLst>
        </a:prstGeom>
        <a:solidFill>
          <a:schemeClr val="accent2">
            <a:hueOff val="3121013"/>
            <a:satOff val="-3893"/>
            <a:lumOff val="915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6BC45E5-A283-4860-8141-CDED91A9E556}">
      <dsp:nvSpPr>
        <dsp:cNvPr id="0" name=""/>
        <dsp:cNvSpPr/>
      </dsp:nvSpPr>
      <dsp:spPr>
        <a:xfrm>
          <a:off x="1389502" y="539336"/>
          <a:ext cx="3599410" cy="3599410"/>
        </a:xfrm>
        <a:prstGeom prst="blockArc">
          <a:avLst>
            <a:gd name="adj1" fmla="val 0"/>
            <a:gd name="adj2" fmla="val 5400000"/>
            <a:gd name="adj3" fmla="val 4641"/>
          </a:avLst>
        </a:prstGeom>
        <a:solidFill>
          <a:schemeClr val="accent2">
            <a:hueOff val="1560507"/>
            <a:satOff val="-1946"/>
            <a:lumOff val="458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3D9CD5D-11BF-4887-AE7D-07C7D7462C3C}">
      <dsp:nvSpPr>
        <dsp:cNvPr id="0" name=""/>
        <dsp:cNvSpPr/>
      </dsp:nvSpPr>
      <dsp:spPr>
        <a:xfrm>
          <a:off x="1389523" y="530828"/>
          <a:ext cx="3599410" cy="3599410"/>
        </a:xfrm>
        <a:prstGeom prst="blockArc">
          <a:avLst>
            <a:gd name="adj1" fmla="val 15883965"/>
            <a:gd name="adj2" fmla="val 16638"/>
            <a:gd name="adj3" fmla="val 4641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B55E697-50FB-4B56-A4B8-4C527F7AA529}">
      <dsp:nvSpPr>
        <dsp:cNvPr id="0" name=""/>
        <dsp:cNvSpPr/>
      </dsp:nvSpPr>
      <dsp:spPr>
        <a:xfrm>
          <a:off x="2360617" y="1510452"/>
          <a:ext cx="1657179" cy="1657179"/>
        </a:xfrm>
        <a:prstGeom prst="ellipse">
          <a:avLst/>
        </a:prstGeom>
        <a:solidFill>
          <a:schemeClr val="bg2">
            <a:lumMod val="7500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400" b="1" i="1" kern="1200" dirty="0" smtClean="0">
              <a:latin typeface="Times New Roman"/>
              <a:cs typeface="Times New Roman"/>
            </a:rPr>
            <a:t>Decisión de cirugía</a:t>
          </a:r>
          <a:endParaRPr lang="es-MX" sz="2400" b="1" i="1" kern="1200" dirty="0">
            <a:latin typeface="Times New Roman"/>
            <a:cs typeface="Times New Roman"/>
          </a:endParaRPr>
        </a:p>
      </dsp:txBody>
      <dsp:txXfrm>
        <a:off x="2603305" y="1753140"/>
        <a:ext cx="1171803" cy="1171803"/>
      </dsp:txXfrm>
    </dsp:sp>
    <dsp:sp modelId="{F4A24B54-9CE5-4A12-862A-45514479103C}">
      <dsp:nvSpPr>
        <dsp:cNvPr id="0" name=""/>
        <dsp:cNvSpPr/>
      </dsp:nvSpPr>
      <dsp:spPr>
        <a:xfrm>
          <a:off x="2447833" y="0"/>
          <a:ext cx="1160025" cy="1160025"/>
        </a:xfrm>
        <a:prstGeom prst="ellipse">
          <a:avLst/>
        </a:prstGeom>
        <a:solidFill>
          <a:srgbClr val="FF66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600" b="1" i="1" kern="1200" dirty="0" smtClean="0">
              <a:solidFill>
                <a:schemeClr val="bg1"/>
              </a:solidFill>
              <a:latin typeface="Times New Roman"/>
              <a:cs typeface="Times New Roman"/>
            </a:rPr>
            <a:t>Paciente</a:t>
          </a:r>
          <a:endParaRPr lang="es-MX" sz="1600" b="1" i="1" kern="1200" dirty="0">
            <a:solidFill>
              <a:schemeClr val="bg1"/>
            </a:solidFill>
            <a:latin typeface="Times New Roman"/>
            <a:cs typeface="Times New Roman"/>
          </a:endParaRPr>
        </a:p>
      </dsp:txBody>
      <dsp:txXfrm>
        <a:off x="2617715" y="169882"/>
        <a:ext cx="820261" cy="820261"/>
      </dsp:txXfrm>
    </dsp:sp>
    <dsp:sp modelId="{53ABC2A4-ABE3-4CE6-9BB9-6486D5D49F9F}">
      <dsp:nvSpPr>
        <dsp:cNvPr id="0" name=""/>
        <dsp:cNvSpPr/>
      </dsp:nvSpPr>
      <dsp:spPr>
        <a:xfrm>
          <a:off x="4367138" y="1759029"/>
          <a:ext cx="1160025" cy="1160025"/>
        </a:xfrm>
        <a:prstGeom prst="ellipse">
          <a:avLst/>
        </a:prstGeom>
        <a:solidFill>
          <a:srgbClr val="FFFF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400" b="1" i="1" kern="1200" dirty="0" smtClean="0">
              <a:solidFill>
                <a:schemeClr val="bg1"/>
              </a:solidFill>
              <a:latin typeface="Times New Roman"/>
              <a:cs typeface="Times New Roman"/>
            </a:rPr>
            <a:t>Médico/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400" b="1" i="1" kern="1200" dirty="0" smtClean="0">
              <a:solidFill>
                <a:schemeClr val="bg1"/>
              </a:solidFill>
              <a:latin typeface="Times New Roman"/>
              <a:cs typeface="Times New Roman"/>
            </a:rPr>
            <a:t>Cirujano</a:t>
          </a:r>
          <a:endParaRPr lang="es-MX" sz="1400" b="1" i="1" kern="1200" dirty="0">
            <a:solidFill>
              <a:schemeClr val="bg1"/>
            </a:solidFill>
            <a:latin typeface="Times New Roman"/>
            <a:cs typeface="Times New Roman"/>
          </a:endParaRPr>
        </a:p>
      </dsp:txBody>
      <dsp:txXfrm>
        <a:off x="4537020" y="1928911"/>
        <a:ext cx="820261" cy="820261"/>
      </dsp:txXfrm>
    </dsp:sp>
    <dsp:sp modelId="{1D899613-4EA9-45B4-A73D-08BD15BDB8E0}">
      <dsp:nvSpPr>
        <dsp:cNvPr id="0" name=""/>
        <dsp:cNvSpPr/>
      </dsp:nvSpPr>
      <dsp:spPr>
        <a:xfrm>
          <a:off x="2609194" y="3516973"/>
          <a:ext cx="1160025" cy="1160025"/>
        </a:xfrm>
        <a:prstGeom prst="ellipse">
          <a:avLst/>
        </a:prstGeom>
        <a:solidFill>
          <a:schemeClr val="bg1">
            <a:lumMod val="75000"/>
            <a:lumOff val="2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400" b="1" i="1" kern="1200" dirty="0" smtClean="0">
              <a:solidFill>
                <a:schemeClr val="bg1"/>
              </a:solidFill>
              <a:latin typeface="Times New Roman"/>
              <a:cs typeface="Times New Roman"/>
            </a:rPr>
            <a:t>Sociedad </a:t>
          </a:r>
          <a:endParaRPr lang="es-MX" sz="1400" b="1" i="1" kern="1200" dirty="0">
            <a:solidFill>
              <a:schemeClr val="bg1"/>
            </a:solidFill>
            <a:latin typeface="Times New Roman"/>
            <a:cs typeface="Times New Roman"/>
          </a:endParaRPr>
        </a:p>
      </dsp:txBody>
      <dsp:txXfrm>
        <a:off x="2779076" y="3686855"/>
        <a:ext cx="820261" cy="820261"/>
      </dsp:txXfrm>
    </dsp:sp>
    <dsp:sp modelId="{15917C60-DAF8-4169-B5E9-C550D236824C}">
      <dsp:nvSpPr>
        <dsp:cNvPr id="0" name=""/>
        <dsp:cNvSpPr/>
      </dsp:nvSpPr>
      <dsp:spPr>
        <a:xfrm>
          <a:off x="792953" y="1759029"/>
          <a:ext cx="1276619" cy="1160025"/>
        </a:xfrm>
        <a:prstGeom prst="ellipse">
          <a:avLst/>
        </a:prstGeom>
        <a:solidFill>
          <a:srgbClr val="40A509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300" b="1" i="1" kern="1200" dirty="0" smtClean="0">
              <a:solidFill>
                <a:schemeClr val="bg1"/>
              </a:solidFill>
              <a:latin typeface="Times New Roman"/>
              <a:cs typeface="Times New Roman"/>
            </a:rPr>
            <a:t>Institución hospitalaria/ seguro</a:t>
          </a:r>
          <a:endParaRPr lang="es-MX" sz="1300" b="1" i="1" kern="1200" dirty="0">
            <a:solidFill>
              <a:schemeClr val="bg1"/>
            </a:solidFill>
            <a:latin typeface="Times New Roman"/>
            <a:cs typeface="Times New Roman"/>
          </a:endParaRPr>
        </a:p>
      </dsp:txBody>
      <dsp:txXfrm>
        <a:off x="979910" y="1928911"/>
        <a:ext cx="902705" cy="82026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9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62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65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69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757B88-5C0E-C643-963A-6E55B9259D9C}" type="datetimeFigureOut">
              <a:rPr lang="es-ES" smtClean="0"/>
              <a:t>20/05/15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DC904A-8356-0549-B4F8-22427491A47B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71327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DC904A-8356-0549-B4F8-22427491A47B}" type="slidenum">
              <a:rPr lang="es-ES" smtClean="0"/>
              <a:t>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888723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DC904A-8356-0549-B4F8-22427491A47B}" type="slidenum">
              <a:rPr lang="es-ES" smtClean="0"/>
              <a:t>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305177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DC904A-8356-0549-B4F8-22427491A47B}" type="slidenum">
              <a:rPr lang="es-ES" smtClean="0"/>
              <a:t>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814565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DC904A-8356-0549-B4F8-22427491A47B}" type="slidenum">
              <a:rPr lang="es-ES" smtClean="0"/>
              <a:t>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057990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dirty="0" smtClean="0"/>
              <a:t>La buena selección de pacientes </a:t>
            </a:r>
            <a:r>
              <a:rPr lang="es-ES" dirty="0" err="1" smtClean="0"/>
              <a:t>quirurgicos</a:t>
            </a:r>
            <a:r>
              <a:rPr lang="es-ES" dirty="0" smtClean="0"/>
              <a:t> DE ELET </a:t>
            </a:r>
          </a:p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DC904A-8356-0549-B4F8-22427491A47B}" type="slidenum">
              <a:rPr lang="es-ES" smtClean="0"/>
              <a:t>27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567894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_tradnl" smtClean="0"/>
              <a:t>Clic para editar título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 smtClean="0"/>
              <a:t>Haga clic para modificar el estilo de subtítulo del patrón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20/05/15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0199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20/05/15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4982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_tradnl" smtClean="0"/>
              <a:t>Clic para editar título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20/05/15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9412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20/05/15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9333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 smtClean="0"/>
              <a:t>Clic para editar título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20/05/15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9526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20/05/15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3016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 smtClean="0"/>
              <a:t>Clic para editar título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20/05/15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9409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20/05/15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0677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20/05/15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1287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20/05/15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1161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_tradnl" smtClean="0"/>
              <a:t>Arrastre la imagen al marcador de posición o haga clic en el icono para agregar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20/05/15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5745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 smtClean="0"/>
              <a:t>Clic para editar título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FECD78-3C8E-49F2-8FAB-59489D168ABB}" type="datetimeFigureOut">
              <a:rPr lang="en-US" smtClean="0"/>
              <a:t>20/05/15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B56013-B943-42BA-886F-6F9D4EB85E9D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71123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7.jpeg"/><Relationship Id="rId12" Type="http://schemas.openxmlformats.org/officeDocument/2006/relationships/oleObject" Target="../embeddings/oleObject1.bin"/><Relationship Id="rId13" Type="http://schemas.openxmlformats.org/officeDocument/2006/relationships/image" Target="../media/image1.emf"/><Relationship Id="rId14" Type="http://schemas.openxmlformats.org/officeDocument/2006/relationships/image" Target="../media/image8.png"/><Relationship Id="rId15" Type="http://schemas.openxmlformats.org/officeDocument/2006/relationships/image" Target="../media/image9.jpeg"/><Relationship Id="rId16" Type="http://schemas.openxmlformats.org/officeDocument/2006/relationships/image" Target="../media/image10.jpeg"/><Relationship Id="rId1" Type="http://schemas.openxmlformats.org/officeDocument/2006/relationships/vmlDrawing" Target="../drawings/vmlDrawing1.vml"/><Relationship Id="rId2" Type="http://schemas.microsoft.com/office/2007/relationships/media" Target="file:///J:\Maria%20Teresa%20Jaramillo%20Rios%20Epilepsia%20Extratemporal-03\MOV00277.MPG" TargetMode="External"/><Relationship Id="rId3" Type="http://schemas.openxmlformats.org/officeDocument/2006/relationships/video" Target="file:///J:\Maria%20Teresa%20Jaramillo%20Rios%20Epilepsia%20Extratemporal-03\MOV00277.MPG" TargetMode="External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1.xml"/><Relationship Id="rId6" Type="http://schemas.openxmlformats.org/officeDocument/2006/relationships/image" Target="../media/image2.jpeg"/><Relationship Id="rId7" Type="http://schemas.openxmlformats.org/officeDocument/2006/relationships/image" Target="../media/image3.jpeg"/><Relationship Id="rId8" Type="http://schemas.openxmlformats.org/officeDocument/2006/relationships/image" Target="../media/image4.jpeg"/><Relationship Id="rId9" Type="http://schemas.openxmlformats.org/officeDocument/2006/relationships/image" Target="../media/image5.png"/><Relationship Id="rId10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jpeg"/><Relationship Id="rId3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4" Type="http://schemas.openxmlformats.org/officeDocument/2006/relationships/image" Target="../media/image40.jpeg"/><Relationship Id="rId5" Type="http://schemas.openxmlformats.org/officeDocument/2006/relationships/image" Target="../media/image41.jpeg"/><Relationship Id="rId6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4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4" Type="http://schemas.openxmlformats.org/officeDocument/2006/relationships/image" Target="../media/image15.png"/><Relationship Id="rId5" Type="http://schemas.openxmlformats.org/officeDocument/2006/relationships/image" Target="../media/image46.png"/><Relationship Id="rId6" Type="http://schemas.openxmlformats.org/officeDocument/2006/relationships/image" Target="../media/image47.png"/><Relationship Id="rId7" Type="http://schemas.openxmlformats.org/officeDocument/2006/relationships/image" Target="../media/image48.jpeg"/><Relationship Id="rId8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4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4" Type="http://schemas.openxmlformats.org/officeDocument/2006/relationships/image" Target="../media/image49.png"/><Relationship Id="rId5" Type="http://schemas.openxmlformats.org/officeDocument/2006/relationships/image" Target="../media/image50.jpeg"/><Relationship Id="rId6" Type="http://schemas.microsoft.com/office/2007/relationships/hdphoto" Target="../media/hdphoto9.wdp"/><Relationship Id="rId7" Type="http://schemas.openxmlformats.org/officeDocument/2006/relationships/image" Target="../media/image51.jpeg"/><Relationship Id="rId8" Type="http://schemas.openxmlformats.org/officeDocument/2006/relationships/image" Target="../media/image52.jpeg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54.jpeg"/><Relationship Id="rId5" Type="http://schemas.microsoft.com/office/2007/relationships/hdphoto" Target="../media/hdphoto10.wdp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4" Type="http://schemas.microsoft.com/office/2007/relationships/hdphoto" Target="../media/hdphoto11.wdp"/><Relationship Id="rId5" Type="http://schemas.openxmlformats.org/officeDocument/2006/relationships/image" Target="../media/image57.jpeg"/><Relationship Id="rId6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7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2" Type="http://schemas.openxmlformats.org/officeDocument/2006/relationships/diagramData" Target="../diagrams/data1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4" Type="http://schemas.openxmlformats.org/officeDocument/2006/relationships/image" Target="../media/image60.jpeg"/><Relationship Id="rId5" Type="http://schemas.openxmlformats.org/officeDocument/2006/relationships/image" Target="../media/image61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microsoft.com/office/2007/relationships/hdphoto" Target="../media/hdphoto1.wdp"/><Relationship Id="rId6" Type="http://schemas.openxmlformats.org/officeDocument/2006/relationships/oleObject" Target="../embeddings/oleObject2.bin"/><Relationship Id="rId7" Type="http://schemas.openxmlformats.org/officeDocument/2006/relationships/image" Target="../media/image11.emf"/><Relationship Id="rId8" Type="http://schemas.openxmlformats.org/officeDocument/2006/relationships/image" Target="../media/image14.jpeg"/><Relationship Id="rId9" Type="http://schemas.microsoft.com/office/2007/relationships/hdphoto" Target="../media/hdphoto2.wdp"/><Relationship Id="rId10" Type="http://schemas.openxmlformats.org/officeDocument/2006/relationships/image" Target="../media/image15.png"/><Relationship Id="rId11" Type="http://schemas.openxmlformats.org/officeDocument/2006/relationships/hyperlink" Target="http://www.innn.edu.mx/" TargetMode="External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4" Type="http://schemas.microsoft.com/office/2007/relationships/hdphoto" Target="../media/hdphoto12.wdp"/><Relationship Id="rId1" Type="http://schemas.openxmlformats.org/officeDocument/2006/relationships/slideLayout" Target="../slideLayouts/slideLayout7.xml"/><Relationship Id="rId2" Type="http://schemas.openxmlformats.org/officeDocument/2006/relationships/hyperlink" Target="http://www.ncbi.nlm.nih.gov/pubmed/24791079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4" Type="http://schemas.openxmlformats.org/officeDocument/2006/relationships/diagramQuickStyle" Target="../diagrams/quickStyle2.xml"/><Relationship Id="rId5" Type="http://schemas.openxmlformats.org/officeDocument/2006/relationships/diagramColors" Target="../diagrams/colors2.xml"/><Relationship Id="rId6" Type="http://schemas.microsoft.com/office/2007/relationships/diagramDrawing" Target="../diagrams/drawing2.xml"/><Relationship Id="rId7" Type="http://schemas.openxmlformats.org/officeDocument/2006/relationships/image" Target="../media/image59.jpeg"/><Relationship Id="rId8" Type="http://schemas.microsoft.com/office/2007/relationships/hdphoto" Target="../media/hdphoto12.wdp"/><Relationship Id="rId1" Type="http://schemas.openxmlformats.org/officeDocument/2006/relationships/slideLayout" Target="../slideLayouts/slideLayout7.xml"/><Relationship Id="rId2" Type="http://schemas.openxmlformats.org/officeDocument/2006/relationships/diagramData" Target="../diagrams/data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4" Type="http://schemas.openxmlformats.org/officeDocument/2006/relationships/image" Target="../media/image62.emf"/><Relationship Id="rId5" Type="http://schemas.openxmlformats.org/officeDocument/2006/relationships/image" Target="../media/image63.jpeg"/><Relationship Id="rId6" Type="http://schemas.microsoft.com/office/2007/relationships/hdphoto" Target="../media/hdphoto13.wdp"/><Relationship Id="rId7" Type="http://schemas.openxmlformats.org/officeDocument/2006/relationships/image" Target="../media/image64.jpeg"/><Relationship Id="rId8" Type="http://schemas.microsoft.com/office/2007/relationships/hdphoto" Target="../media/hdphoto14.wdp"/><Relationship Id="rId9" Type="http://schemas.openxmlformats.org/officeDocument/2006/relationships/image" Target="../media/image15.png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Hoja_de_Microsoft_Excel_97_-_20041.xls"/><Relationship Id="rId4" Type="http://schemas.openxmlformats.org/officeDocument/2006/relationships/image" Target="../media/image65.emf"/><Relationship Id="rId5" Type="http://schemas.openxmlformats.org/officeDocument/2006/relationships/image" Target="../media/image66.jpeg"/><Relationship Id="rId6" Type="http://schemas.microsoft.com/office/2007/relationships/hdphoto" Target="../media/hdphoto15.wdp"/><Relationship Id="rId7" Type="http://schemas.openxmlformats.org/officeDocument/2006/relationships/image" Target="../media/image67.jpeg"/><Relationship Id="rId8" Type="http://schemas.openxmlformats.org/officeDocument/2006/relationships/image" Target="../media/image15.png"/><Relationship Id="rId9" Type="http://schemas.openxmlformats.org/officeDocument/2006/relationships/image" Target="../media/image68.jpeg"/><Relationship Id="rId1" Type="http://schemas.openxmlformats.org/officeDocument/2006/relationships/vmlDrawing" Target="../drawings/vmlDrawing7.vml"/><Relationship Id="rId2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4" Type="http://schemas.openxmlformats.org/officeDocument/2006/relationships/image" Target="../media/image69.emf"/><Relationship Id="rId5" Type="http://schemas.openxmlformats.org/officeDocument/2006/relationships/image" Target="../media/image70.png"/><Relationship Id="rId6" Type="http://schemas.openxmlformats.org/officeDocument/2006/relationships/image" Target="../media/image20.jpeg"/><Relationship Id="rId7" Type="http://schemas.openxmlformats.org/officeDocument/2006/relationships/image" Target="../media/image71.png"/><Relationship Id="rId8" Type="http://schemas.openxmlformats.org/officeDocument/2006/relationships/image" Target="../media/image72.emf"/><Relationship Id="rId1" Type="http://schemas.openxmlformats.org/officeDocument/2006/relationships/vmlDrawing" Target="../drawings/vmlDrawing8.vml"/><Relationship Id="rId2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4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4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6.jpeg"/><Relationship Id="rId3" Type="http://schemas.openxmlformats.org/officeDocument/2006/relationships/image" Target="../media/image77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4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jpeg"/><Relationship Id="rId5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emf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0.png"/><Relationship Id="rId3" Type="http://schemas.openxmlformats.org/officeDocument/2006/relationships/image" Target="../media/image81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4" Type="http://schemas.openxmlformats.org/officeDocument/2006/relationships/image" Target="../media/image23.jpeg"/><Relationship Id="rId5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w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4" Type="http://schemas.openxmlformats.org/officeDocument/2006/relationships/image" Target="../media/image25.png"/><Relationship Id="rId5" Type="http://schemas.microsoft.com/office/2007/relationships/hdphoto" Target="../media/hdphoto3.wdp"/><Relationship Id="rId6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11" Type="http://schemas.microsoft.com/office/2007/relationships/hdphoto" Target="../media/hdphoto5.wdp"/><Relationship Id="rId12" Type="http://schemas.openxmlformats.org/officeDocument/2006/relationships/image" Target="../media/image29.jpeg"/><Relationship Id="rId13" Type="http://schemas.microsoft.com/office/2007/relationships/hdphoto" Target="../media/hdphoto6.wdp"/><Relationship Id="rId14" Type="http://schemas.openxmlformats.org/officeDocument/2006/relationships/image" Target="../media/image30.png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7.xml"/><Relationship Id="rId3" Type="http://schemas.openxmlformats.org/officeDocument/2006/relationships/notesSlide" Target="../notesSlides/notesSlide4.xml"/><Relationship Id="rId4" Type="http://schemas.openxmlformats.org/officeDocument/2006/relationships/oleObject" Target="../embeddings/oleObject3.bin"/><Relationship Id="rId5" Type="http://schemas.openxmlformats.org/officeDocument/2006/relationships/image" Target="../media/image11.emf"/><Relationship Id="rId6" Type="http://schemas.openxmlformats.org/officeDocument/2006/relationships/image" Target="../media/image15.png"/><Relationship Id="rId7" Type="http://schemas.openxmlformats.org/officeDocument/2006/relationships/image" Target="../media/image26.png"/><Relationship Id="rId8" Type="http://schemas.openxmlformats.org/officeDocument/2006/relationships/image" Target="../media/image27.jpeg"/><Relationship Id="rId9" Type="http://schemas.microsoft.com/office/2007/relationships/hdphoto" Target="../media/hdphoto4.wdp"/><Relationship Id="rId10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4" Type="http://schemas.openxmlformats.org/officeDocument/2006/relationships/image" Target="../media/image11.emf"/><Relationship Id="rId5" Type="http://schemas.openxmlformats.org/officeDocument/2006/relationships/image" Target="../media/image31.jpeg"/><Relationship Id="rId6" Type="http://schemas.microsoft.com/office/2007/relationships/hdphoto" Target="../media/hdphoto7.wdp"/><Relationship Id="rId7" Type="http://schemas.openxmlformats.org/officeDocument/2006/relationships/image" Target="../media/image32.png"/><Relationship Id="rId8" Type="http://schemas.openxmlformats.org/officeDocument/2006/relationships/image" Target="../media/image33.jpeg"/><Relationship Id="rId9" Type="http://schemas.openxmlformats.org/officeDocument/2006/relationships/image" Target="../media/image34.jpeg"/><Relationship Id="rId10" Type="http://schemas.microsoft.com/office/2007/relationships/hdphoto" Target="../media/hdphoto8.wdp"/><Relationship Id="rId11" Type="http://schemas.openxmlformats.org/officeDocument/2006/relationships/image" Target="../media/image35.png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0" y="23996"/>
            <a:ext cx="9144000" cy="1335651"/>
          </a:xfrm>
        </p:spPr>
        <p:txBody>
          <a:bodyPr>
            <a:normAutofit fontScale="90000"/>
          </a:bodyPr>
          <a:lstStyle/>
          <a:p>
            <a:r>
              <a:rPr lang="es-MX" i="1" dirty="0" smtClean="0">
                <a:solidFill>
                  <a:srgbClr val="FFFF00"/>
                </a:solidFill>
                <a:latin typeface="Times New Roman"/>
                <a:cs typeface="Times New Roman"/>
              </a:rPr>
              <a:t>Epilepsia de </a:t>
            </a:r>
            <a:r>
              <a:rPr lang="es-MX" i="1" dirty="0" smtClean="0">
                <a:solidFill>
                  <a:srgbClr val="FFFF00"/>
                </a:solidFill>
                <a:latin typeface="Times New Roman"/>
                <a:cs typeface="Times New Roman"/>
              </a:rPr>
              <a:t>difícil </a:t>
            </a:r>
            <a:r>
              <a:rPr lang="es-MX" i="1" dirty="0">
                <a:solidFill>
                  <a:srgbClr val="FFFF00"/>
                </a:solidFill>
                <a:latin typeface="Times New Roman"/>
                <a:cs typeface="Times New Roman"/>
              </a:rPr>
              <a:t>c</a:t>
            </a:r>
            <a:r>
              <a:rPr lang="es-MX" i="1" dirty="0" smtClean="0">
                <a:solidFill>
                  <a:srgbClr val="FFFF00"/>
                </a:solidFill>
                <a:latin typeface="Times New Roman"/>
                <a:cs typeface="Times New Roman"/>
              </a:rPr>
              <a:t>ontrol</a:t>
            </a:r>
            <a:r>
              <a:rPr lang="es-MX" i="1" dirty="0" smtClean="0">
                <a:solidFill>
                  <a:srgbClr val="FFFF00"/>
                </a:solidFill>
                <a:latin typeface="Times New Roman"/>
                <a:cs typeface="Times New Roman"/>
              </a:rPr>
              <a:t>: </a:t>
            </a:r>
            <a:r>
              <a:rPr lang="es-MX" i="1" dirty="0" smtClean="0">
                <a:solidFill>
                  <a:srgbClr val="FFFF00"/>
                </a:solidFill>
                <a:latin typeface="Times New Roman"/>
                <a:cs typeface="Times New Roman"/>
              </a:rPr>
              <a:t>problema </a:t>
            </a:r>
            <a:r>
              <a:rPr lang="es-MX" i="1" dirty="0" smtClean="0">
                <a:solidFill>
                  <a:srgbClr val="FFFF00"/>
                </a:solidFill>
                <a:latin typeface="Times New Roman"/>
                <a:cs typeface="Times New Roman"/>
              </a:rPr>
              <a:t>de </a:t>
            </a:r>
            <a:r>
              <a:rPr lang="es-MX" i="1" dirty="0" smtClean="0">
                <a:solidFill>
                  <a:srgbClr val="FFFF00"/>
                </a:solidFill>
                <a:latin typeface="Times New Roman"/>
                <a:cs typeface="Times New Roman"/>
              </a:rPr>
              <a:t>atención </a:t>
            </a:r>
            <a:r>
              <a:rPr lang="es-MX" i="1" dirty="0" smtClean="0">
                <a:solidFill>
                  <a:srgbClr val="FFFF00"/>
                </a:solidFill>
                <a:latin typeface="Times New Roman"/>
                <a:cs typeface="Times New Roman"/>
              </a:rPr>
              <a:t>y </a:t>
            </a:r>
            <a:r>
              <a:rPr lang="es-MX" i="1" dirty="0" smtClean="0">
                <a:solidFill>
                  <a:srgbClr val="FFFF00"/>
                </a:solidFill>
                <a:latin typeface="Times New Roman"/>
                <a:cs typeface="Times New Roman"/>
              </a:rPr>
              <a:t>referencia</a:t>
            </a:r>
            <a:endParaRPr lang="es-MX" i="1" dirty="0">
              <a:solidFill>
                <a:srgbClr val="FFFF00"/>
              </a:solidFill>
              <a:latin typeface="Times New Roman"/>
              <a:cs typeface="Times New Roman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0" y="5818563"/>
            <a:ext cx="9144000" cy="1052747"/>
          </a:xfrm>
        </p:spPr>
        <p:txBody>
          <a:bodyPr>
            <a:normAutofit/>
          </a:bodyPr>
          <a:lstStyle/>
          <a:p>
            <a:r>
              <a:rPr lang="es-MX" sz="1800" i="1" dirty="0" smtClean="0">
                <a:latin typeface="Times New Roman"/>
                <a:cs typeface="Times New Roman"/>
              </a:rPr>
              <a:t>Acad. Mario A. Alonso Vanegas </a:t>
            </a:r>
          </a:p>
          <a:p>
            <a:r>
              <a:rPr lang="es-MX" sz="1800" dirty="0" smtClean="0">
                <a:latin typeface="Times New Roman"/>
                <a:cs typeface="Times New Roman"/>
              </a:rPr>
              <a:t>Profesor de Cirugía de Epilepsia/Neurocirugía Funcional </a:t>
            </a:r>
            <a:r>
              <a:rPr lang="es-MX" sz="1800" dirty="0">
                <a:latin typeface="Times New Roman" charset="0"/>
              </a:rPr>
              <a:t>UNAM-INNN-</a:t>
            </a:r>
            <a:r>
              <a:rPr lang="es-MX" sz="1800" dirty="0" smtClean="0">
                <a:latin typeface="Times New Roman" charset="0"/>
              </a:rPr>
              <a:t>ILAE</a:t>
            </a:r>
          </a:p>
          <a:p>
            <a:r>
              <a:rPr lang="es-MX" sz="1800" dirty="0">
                <a:latin typeface="Times New Roman" charset="0"/>
              </a:rPr>
              <a:t>Presidente Subcomisión Latinoamericana  de Cirugía de </a:t>
            </a:r>
            <a:r>
              <a:rPr lang="es-MX" sz="1800" dirty="0" smtClean="0">
                <a:latin typeface="Times New Roman" charset="0"/>
              </a:rPr>
              <a:t>Epilepsia</a:t>
            </a:r>
            <a:endParaRPr lang="es-MX" sz="1800" i="1" dirty="0">
              <a:latin typeface="Times New Roman" charset="0"/>
            </a:endParaRPr>
          </a:p>
        </p:txBody>
      </p:sp>
      <p:pic>
        <p:nvPicPr>
          <p:cNvPr id="4" name="Picture 13" descr="logo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5185" y="5818564"/>
            <a:ext cx="712787" cy="9763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7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66" y="5985907"/>
            <a:ext cx="828675" cy="787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6" descr="dd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5725" y="2014538"/>
            <a:ext cx="1219200" cy="95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MOV00277.MPG">
            <a:hlinkClick r:id="" action="ppaction://media"/>
          </p:cNvPr>
          <p:cNvPicPr>
            <a:picLocks noRot="1" noChangeAspect="1" noChangeArrowheads="1"/>
          </p:cNvPicPr>
          <p:nvPr>
            <a:videoFile r:link="rId3"/>
            <p:extLst>
              <p:ext uri="{DAA4B4D4-6D71-4841-9C94-3DE7FCFB9230}">
                <p14:media xmlns:p14="http://schemas.microsoft.com/office/powerpoint/2010/main" r:link="rId2"/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2250" y="3216275"/>
            <a:ext cx="1152525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7" descr="DSC0991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5400" y="3216275"/>
            <a:ext cx="1187450" cy="89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8" descr="portadad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48" t="2505" r="1843" b="2274"/>
          <a:stretch>
            <a:fillRect/>
          </a:stretch>
        </p:blipFill>
        <p:spPr bwMode="auto">
          <a:xfrm>
            <a:off x="2590800" y="1862138"/>
            <a:ext cx="9112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" name="Group 19"/>
          <p:cNvGrpSpPr>
            <a:grpSpLocks/>
          </p:cNvGrpSpPr>
          <p:nvPr/>
        </p:nvGrpSpPr>
        <p:grpSpPr bwMode="auto">
          <a:xfrm>
            <a:off x="5343525" y="1776413"/>
            <a:ext cx="1182688" cy="1304925"/>
            <a:chOff x="158" y="1480"/>
            <a:chExt cx="3357" cy="2857"/>
          </a:xfrm>
        </p:grpSpPr>
        <p:graphicFrame>
          <p:nvGraphicFramePr>
            <p:cNvPr id="15" name="Object 20"/>
            <p:cNvGraphicFramePr>
              <a:graphicFrameLocks noChangeAspect="1"/>
            </p:cNvGraphicFramePr>
            <p:nvPr/>
          </p:nvGraphicFramePr>
          <p:xfrm>
            <a:off x="158" y="1643"/>
            <a:ext cx="3357" cy="269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35" name="Chart" r:id="rId12" imgW="6108700" imgH="4089400" progId="MSGraph.Chart.8">
                    <p:embed followColorScheme="full"/>
                  </p:oleObj>
                </mc:Choice>
                <mc:Fallback>
                  <p:oleObj name="Chart" r:id="rId12" imgW="6108700" imgH="4089400" progId="MSGraph.Chart.8">
                    <p:embed followColorScheme="full"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58" y="1643"/>
                          <a:ext cx="3357" cy="269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7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6" name="Text Box 21"/>
            <p:cNvSpPr txBox="1">
              <a:spLocks noChangeArrowheads="1"/>
            </p:cNvSpPr>
            <p:nvPr/>
          </p:nvSpPr>
          <p:spPr bwMode="auto">
            <a:xfrm>
              <a:off x="793" y="1480"/>
              <a:ext cx="2550" cy="6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0" hangingPunct="0"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r>
                <a:rPr lang="es-MX" sz="700" b="1">
                  <a:solidFill>
                    <a:srgbClr val="FFFF6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/>
                  <a:cs typeface="Times New Roman"/>
                </a:rPr>
                <a:t>Clasificación ENGEL</a:t>
              </a:r>
              <a:endParaRPr lang="es-ES" sz="700" b="1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/>
                <a:cs typeface="Times New Roman"/>
              </a:endParaRPr>
            </a:p>
          </p:txBody>
        </p:sp>
      </p:grpSp>
      <p:sp>
        <p:nvSpPr>
          <p:cNvPr id="17" name="Text Box 31"/>
          <p:cNvSpPr txBox="1">
            <a:spLocks noChangeArrowheads="1"/>
          </p:cNvSpPr>
          <p:nvPr/>
        </p:nvSpPr>
        <p:spPr bwMode="auto">
          <a:xfrm>
            <a:off x="827088" y="4630738"/>
            <a:ext cx="1306512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defTabSz="288925">
              <a:spcBef>
                <a:spcPct val="0"/>
              </a:spcBef>
              <a:defRPr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algn="l" defTabSz="288925">
              <a:spcBef>
                <a:spcPct val="0"/>
              </a:spcBef>
              <a:defRPr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algn="l" defTabSz="288925">
              <a:spcBef>
                <a:spcPct val="0"/>
              </a:spcBef>
              <a:defRPr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algn="l" defTabSz="288925">
              <a:spcBef>
                <a:spcPct val="0"/>
              </a:spcBef>
              <a:defRPr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algn="l" defTabSz="288925">
              <a:spcBef>
                <a:spcPct val="0"/>
              </a:spcBef>
              <a:defRPr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defTabSz="2889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defTabSz="2889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defTabSz="2889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defTabSz="2889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  <a:defRPr/>
            </a:pPr>
            <a:r>
              <a:rPr lang="es-ES" sz="2200" dirty="0" smtClean="0">
                <a:solidFill>
                  <a:srgbClr val="FFFF00"/>
                </a:solidFill>
                <a:latin typeface="Times New Roman"/>
                <a:cs typeface="Times New Roman"/>
              </a:rPr>
              <a:t>Geografía</a:t>
            </a:r>
            <a:endParaRPr lang="en-US" sz="2200" dirty="0" smtClean="0">
              <a:solidFill>
                <a:srgbClr val="FFFF00"/>
              </a:solidFill>
              <a:latin typeface="Times New Roman"/>
              <a:cs typeface="Times New Roman"/>
            </a:endParaRPr>
          </a:p>
        </p:txBody>
      </p:sp>
      <p:sp>
        <p:nvSpPr>
          <p:cNvPr id="18" name="Text Box 32"/>
          <p:cNvSpPr txBox="1">
            <a:spLocks noChangeArrowheads="1"/>
          </p:cNvSpPr>
          <p:nvPr/>
        </p:nvSpPr>
        <p:spPr bwMode="auto">
          <a:xfrm>
            <a:off x="1004888" y="3216275"/>
            <a:ext cx="1201737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defTabSz="280988">
              <a:spcBef>
                <a:spcPct val="0"/>
              </a:spcBef>
              <a:defRPr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algn="l" defTabSz="280988">
              <a:spcBef>
                <a:spcPct val="0"/>
              </a:spcBef>
              <a:defRPr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algn="l" defTabSz="280988">
              <a:spcBef>
                <a:spcPct val="0"/>
              </a:spcBef>
              <a:defRPr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algn="l" defTabSz="280988">
              <a:spcBef>
                <a:spcPct val="0"/>
              </a:spcBef>
              <a:defRPr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algn="l" defTabSz="280988">
              <a:spcBef>
                <a:spcPct val="0"/>
              </a:spcBef>
              <a:defRPr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defTabSz="280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defTabSz="280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defTabSz="280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defTabSz="280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just">
              <a:spcBef>
                <a:spcPct val="50000"/>
              </a:spcBef>
              <a:buFontTx/>
              <a:buNone/>
              <a:defRPr/>
            </a:pPr>
            <a:r>
              <a:rPr lang="es-ES" sz="2200" dirty="0" smtClean="0">
                <a:solidFill>
                  <a:srgbClr val="FFFF00"/>
                </a:solidFill>
                <a:latin typeface="Times New Roman"/>
                <a:cs typeface="Times New Roman"/>
              </a:rPr>
              <a:t>Política</a:t>
            </a:r>
            <a:endParaRPr lang="en-US" sz="2200" dirty="0" smtClean="0">
              <a:solidFill>
                <a:srgbClr val="FFFF00"/>
              </a:solidFill>
              <a:latin typeface="Times New Roman"/>
              <a:cs typeface="Times New Roman"/>
            </a:endParaRPr>
          </a:p>
        </p:txBody>
      </p:sp>
      <p:sp>
        <p:nvSpPr>
          <p:cNvPr id="19" name="Text Box 33"/>
          <p:cNvSpPr txBox="1">
            <a:spLocks noChangeArrowheads="1"/>
          </p:cNvSpPr>
          <p:nvPr/>
        </p:nvSpPr>
        <p:spPr bwMode="auto">
          <a:xfrm>
            <a:off x="7067550" y="3263900"/>
            <a:ext cx="1392238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buFontTx/>
              <a:buNone/>
              <a:defRPr/>
            </a:pPr>
            <a:r>
              <a:rPr lang="es-ES" sz="2200" dirty="0">
                <a:solidFill>
                  <a:srgbClr val="FFFF00"/>
                </a:solidFill>
                <a:latin typeface="Times New Roman"/>
                <a:cs typeface="Times New Roman"/>
              </a:rPr>
              <a:t>Cultura</a:t>
            </a:r>
            <a:endParaRPr lang="en-US" sz="2200" dirty="0">
              <a:solidFill>
                <a:srgbClr val="FFFF00"/>
              </a:solidFill>
              <a:latin typeface="Times New Roman"/>
              <a:cs typeface="Times New Roman"/>
            </a:endParaRPr>
          </a:p>
        </p:txBody>
      </p:sp>
      <p:sp>
        <p:nvSpPr>
          <p:cNvPr id="20" name="Text Box 34"/>
          <p:cNvSpPr txBox="1">
            <a:spLocks noChangeArrowheads="1"/>
          </p:cNvSpPr>
          <p:nvPr/>
        </p:nvSpPr>
        <p:spPr bwMode="auto">
          <a:xfrm>
            <a:off x="7173913" y="4284326"/>
            <a:ext cx="1081087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0" rIns="0" anchor="ctr">
            <a:spAutoFit/>
          </a:bodyPr>
          <a:lstStyle/>
          <a:p>
            <a:pPr algn="l">
              <a:buFontTx/>
              <a:buNone/>
              <a:defRPr/>
            </a:pPr>
            <a:r>
              <a:rPr lang="es-ES" sz="2200" dirty="0">
                <a:solidFill>
                  <a:srgbClr val="FFFF00"/>
                </a:solidFill>
                <a:latin typeface="Times New Roman"/>
                <a:cs typeface="Times New Roman"/>
              </a:rPr>
              <a:t>Sociedad </a:t>
            </a:r>
            <a:endParaRPr lang="en-US" sz="2200" dirty="0">
              <a:solidFill>
                <a:srgbClr val="FFFF00"/>
              </a:solidFill>
              <a:latin typeface="Times New Roman"/>
              <a:cs typeface="Times New Roman"/>
            </a:endParaRPr>
          </a:p>
        </p:txBody>
      </p:sp>
      <p:sp>
        <p:nvSpPr>
          <p:cNvPr id="21" name="Text Box 35"/>
          <p:cNvSpPr txBox="1">
            <a:spLocks noChangeArrowheads="1"/>
          </p:cNvSpPr>
          <p:nvPr/>
        </p:nvSpPr>
        <p:spPr bwMode="auto">
          <a:xfrm>
            <a:off x="808038" y="2135188"/>
            <a:ext cx="1830387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defTabSz="288925">
              <a:spcBef>
                <a:spcPct val="0"/>
              </a:spcBef>
              <a:defRPr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algn="l" defTabSz="288925">
              <a:spcBef>
                <a:spcPct val="0"/>
              </a:spcBef>
              <a:defRPr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algn="l" defTabSz="288925">
              <a:spcBef>
                <a:spcPct val="0"/>
              </a:spcBef>
              <a:defRPr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algn="l" defTabSz="288925">
              <a:spcBef>
                <a:spcPct val="0"/>
              </a:spcBef>
              <a:defRPr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algn="l" defTabSz="288925">
              <a:spcBef>
                <a:spcPct val="0"/>
              </a:spcBef>
              <a:defRPr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defTabSz="2889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defTabSz="2889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defTabSz="2889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defTabSz="2889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just">
              <a:spcBef>
                <a:spcPct val="50000"/>
              </a:spcBef>
              <a:buFontTx/>
              <a:buNone/>
              <a:defRPr/>
            </a:pPr>
            <a:r>
              <a:rPr lang="es-ES" sz="2200" dirty="0" smtClean="0">
                <a:solidFill>
                  <a:srgbClr val="FFFF00"/>
                </a:solidFill>
                <a:latin typeface="Times New Roman"/>
                <a:cs typeface="Times New Roman"/>
              </a:rPr>
              <a:t>Economía</a:t>
            </a:r>
            <a:endParaRPr lang="en-US" sz="2200" dirty="0" smtClean="0">
              <a:solidFill>
                <a:srgbClr val="FFFF00"/>
              </a:solidFill>
              <a:latin typeface="Times New Roman"/>
              <a:cs typeface="Times New Roman"/>
            </a:endParaRPr>
          </a:p>
        </p:txBody>
      </p:sp>
      <p:pic>
        <p:nvPicPr>
          <p:cNvPr id="22" name="Picture 36" descr="ICBM_LOGO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5400" y="4300538"/>
            <a:ext cx="1042988" cy="1042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AutoShape 37"/>
          <p:cNvSpPr>
            <a:spLocks noChangeArrowheads="1"/>
          </p:cNvSpPr>
          <p:nvPr/>
        </p:nvSpPr>
        <p:spPr bwMode="auto">
          <a:xfrm flipH="1" flipV="1">
            <a:off x="693738" y="2495550"/>
            <a:ext cx="1073150" cy="649288"/>
          </a:xfrm>
          <a:prstGeom prst="curvedLeftArrow">
            <a:avLst>
              <a:gd name="adj1" fmla="val 20000"/>
              <a:gd name="adj2" fmla="val 40000"/>
              <a:gd name="adj3" fmla="val 55094"/>
            </a:avLst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es-ES">
              <a:latin typeface="Times New Roman"/>
              <a:cs typeface="Times New Roman"/>
            </a:endParaRPr>
          </a:p>
        </p:txBody>
      </p:sp>
      <p:sp>
        <p:nvSpPr>
          <p:cNvPr id="24" name="AutoShape 38"/>
          <p:cNvSpPr>
            <a:spLocks noChangeArrowheads="1"/>
          </p:cNvSpPr>
          <p:nvPr/>
        </p:nvSpPr>
        <p:spPr bwMode="auto">
          <a:xfrm>
            <a:off x="7188200" y="2690813"/>
            <a:ext cx="1066800" cy="533400"/>
          </a:xfrm>
          <a:prstGeom prst="curvedLeftArrow">
            <a:avLst>
              <a:gd name="adj1" fmla="val 19759"/>
              <a:gd name="adj2" fmla="val 40000"/>
              <a:gd name="adj3" fmla="val 66667"/>
            </a:avLst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es-ES">
              <a:latin typeface="Times New Roman"/>
              <a:cs typeface="Times New Roman"/>
            </a:endParaRPr>
          </a:p>
        </p:txBody>
      </p:sp>
      <p:sp>
        <p:nvSpPr>
          <p:cNvPr id="25" name="AutoShape 41"/>
          <p:cNvSpPr>
            <a:spLocks noChangeArrowheads="1"/>
          </p:cNvSpPr>
          <p:nvPr/>
        </p:nvSpPr>
        <p:spPr bwMode="auto">
          <a:xfrm>
            <a:off x="611188" y="4079875"/>
            <a:ext cx="1162050" cy="576263"/>
          </a:xfrm>
          <a:prstGeom prst="curvedRightArrow">
            <a:avLst>
              <a:gd name="adj1" fmla="val 20000"/>
              <a:gd name="adj2" fmla="val 40000"/>
              <a:gd name="adj3" fmla="val 67218"/>
            </a:avLst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es-ES">
              <a:latin typeface="Times New Roman"/>
              <a:cs typeface="Times New Roman"/>
            </a:endParaRPr>
          </a:p>
        </p:txBody>
      </p:sp>
      <p:sp>
        <p:nvSpPr>
          <p:cNvPr id="26" name="AutoShape 44"/>
          <p:cNvSpPr>
            <a:spLocks noChangeArrowheads="1"/>
          </p:cNvSpPr>
          <p:nvPr/>
        </p:nvSpPr>
        <p:spPr bwMode="auto">
          <a:xfrm>
            <a:off x="7173913" y="3762375"/>
            <a:ext cx="1066800" cy="533400"/>
          </a:xfrm>
          <a:prstGeom prst="curvedLeftArrow">
            <a:avLst>
              <a:gd name="adj1" fmla="val 19759"/>
              <a:gd name="adj2" fmla="val 40000"/>
              <a:gd name="adj3" fmla="val 66667"/>
            </a:avLst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es-ES">
              <a:latin typeface="Times New Roman"/>
              <a:cs typeface="Times New Roman"/>
            </a:endParaRPr>
          </a:p>
        </p:txBody>
      </p:sp>
      <p:pic>
        <p:nvPicPr>
          <p:cNvPr id="27" name="Picture 45" descr="Imagen1"/>
          <p:cNvPicPr>
            <a:picLocks noChangeAspect="1" noChangeArrowheads="1"/>
          </p:cNvPicPr>
          <p:nvPr/>
        </p:nvPicPr>
        <p:blipFill>
          <a:blip r:embed="rId15">
            <a:lum bright="12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3825" y="4367213"/>
            <a:ext cx="1181100" cy="91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CuadroTexto 1"/>
          <p:cNvSpPr txBox="1">
            <a:spLocks noChangeArrowheads="1"/>
          </p:cNvSpPr>
          <p:nvPr/>
        </p:nvSpPr>
        <p:spPr bwMode="auto">
          <a:xfrm>
            <a:off x="3819525" y="5373688"/>
            <a:ext cx="148354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just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har char="•"/>
              <a:defRPr sz="16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just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har char="•"/>
              <a:defRPr sz="16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just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har char="•"/>
              <a:defRPr sz="16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just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har char="•"/>
              <a:defRPr sz="16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buFontTx/>
              <a:buNone/>
            </a:pPr>
            <a:r>
              <a:rPr lang="es-MX" sz="2400">
                <a:solidFill>
                  <a:srgbClr val="FFFF00"/>
                </a:solidFill>
                <a:latin typeface="Times New Roman"/>
                <a:cs typeface="Times New Roman"/>
              </a:rPr>
              <a:t>Educación</a:t>
            </a:r>
          </a:p>
        </p:txBody>
      </p:sp>
      <p:pic>
        <p:nvPicPr>
          <p:cNvPr id="29" name="Picture 50" descr="cps50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9725" y="4238625"/>
            <a:ext cx="1054100" cy="102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0" name="Conector curvado 29"/>
          <p:cNvCxnSpPr>
            <a:stCxn id="20" idx="2"/>
            <a:endCxn id="28" idx="3"/>
          </p:cNvCxnSpPr>
          <p:nvPr/>
        </p:nvCxnSpPr>
        <p:spPr bwMode="auto">
          <a:xfrm rot="5400000">
            <a:off x="6064112" y="3954176"/>
            <a:ext cx="889308" cy="2411383"/>
          </a:xfrm>
          <a:prstGeom prst="curvedConnector2">
            <a:avLst/>
          </a:prstGeom>
          <a:noFill/>
          <a:ln w="7620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1" name="Conector curvado 30"/>
          <p:cNvCxnSpPr>
            <a:endCxn id="28" idx="1"/>
          </p:cNvCxnSpPr>
          <p:nvPr/>
        </p:nvCxnSpPr>
        <p:spPr bwMode="auto">
          <a:xfrm>
            <a:off x="1331913" y="5087938"/>
            <a:ext cx="2487612" cy="516583"/>
          </a:xfrm>
          <a:prstGeom prst="curvedConnector3">
            <a:avLst>
              <a:gd name="adj1" fmla="val 50000"/>
            </a:avLst>
          </a:prstGeom>
          <a:noFill/>
          <a:ln w="7620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2" name="Conector curvado 31"/>
          <p:cNvCxnSpPr/>
          <p:nvPr/>
        </p:nvCxnSpPr>
        <p:spPr bwMode="auto">
          <a:xfrm rot="5400000">
            <a:off x="6064250" y="3938588"/>
            <a:ext cx="889000" cy="2413000"/>
          </a:xfrm>
          <a:prstGeom prst="curvedConnector2">
            <a:avLst/>
          </a:prstGeom>
          <a:noFill/>
          <a:ln w="762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3" name="Conector curvado 32"/>
          <p:cNvCxnSpPr/>
          <p:nvPr/>
        </p:nvCxnSpPr>
        <p:spPr bwMode="auto">
          <a:xfrm>
            <a:off x="1331913" y="5087938"/>
            <a:ext cx="2487612" cy="501650"/>
          </a:xfrm>
          <a:prstGeom prst="curvedConnector3">
            <a:avLst>
              <a:gd name="adj1" fmla="val 24"/>
            </a:avLst>
          </a:prstGeom>
          <a:noFill/>
          <a:ln w="762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4" name="AutoShape 12"/>
          <p:cNvSpPr>
            <a:spLocks noChangeArrowheads="1"/>
          </p:cNvSpPr>
          <p:nvPr/>
        </p:nvSpPr>
        <p:spPr bwMode="auto">
          <a:xfrm>
            <a:off x="4124325" y="3081338"/>
            <a:ext cx="762000" cy="914400"/>
          </a:xfrm>
          <a:custGeom>
            <a:avLst/>
            <a:gdLst>
              <a:gd name="G0" fmla="+- 5400 0 0"/>
              <a:gd name="G1" fmla="+- 8100 0 0"/>
              <a:gd name="G2" fmla="+- 2700 0 0"/>
              <a:gd name="G3" fmla="+- 9450 0 0"/>
              <a:gd name="G4" fmla="+- 21600 0 8100"/>
              <a:gd name="G5" fmla="+- 21600 0 9450"/>
              <a:gd name="G6" fmla="+- 5400 21600 0"/>
              <a:gd name="G7" fmla="*/ G6 1 2"/>
              <a:gd name="G8" fmla="+- 21600 0 5400"/>
              <a:gd name="G9" fmla="+- 21600 0 2700"/>
              <a:gd name="T0" fmla="*/ G0 w 21600"/>
              <a:gd name="T1" fmla="*/ G0 h 21600"/>
              <a:gd name="T2" fmla="*/ G8 w 21600"/>
              <a:gd name="T3" fmla="*/ G8 h 21600"/>
            </a:gdLst>
            <a:ahLst/>
            <a:cxnLst>
              <a:cxn ang="0">
                <a:pos x="r" y="vc"/>
              </a:cxn>
              <a:cxn ang="5400000">
                <a:pos x="hc" y="b"/>
              </a:cxn>
              <a:cxn ang="10800000">
                <a:pos x="l" y="vc"/>
              </a:cxn>
              <a:cxn ang="16200000">
                <a:pos x="hc" y="t"/>
              </a:cxn>
            </a:cxnLst>
            <a:rect l="T0" t="T1" r="T2" b="T3"/>
            <a:pathLst>
              <a:path w="21600" h="21600">
                <a:moveTo>
                  <a:pt x="5400" y="5400"/>
                </a:moveTo>
                <a:lnTo>
                  <a:pt x="9450" y="5400"/>
                </a:lnTo>
                <a:lnTo>
                  <a:pt x="9450" y="2700"/>
                </a:lnTo>
                <a:lnTo>
                  <a:pt x="8100" y="2700"/>
                </a:lnTo>
                <a:lnTo>
                  <a:pt x="10800" y="0"/>
                </a:lnTo>
                <a:lnTo>
                  <a:pt x="13500" y="2700"/>
                </a:lnTo>
                <a:lnTo>
                  <a:pt x="12150" y="2700"/>
                </a:lnTo>
                <a:lnTo>
                  <a:pt x="12150" y="5400"/>
                </a:lnTo>
                <a:lnTo>
                  <a:pt x="16200" y="5400"/>
                </a:lnTo>
                <a:lnTo>
                  <a:pt x="16200" y="9450"/>
                </a:lnTo>
                <a:lnTo>
                  <a:pt x="18900" y="9450"/>
                </a:lnTo>
                <a:lnTo>
                  <a:pt x="18900" y="8100"/>
                </a:lnTo>
                <a:lnTo>
                  <a:pt x="21600" y="10800"/>
                </a:lnTo>
                <a:lnTo>
                  <a:pt x="18900" y="13500"/>
                </a:lnTo>
                <a:lnTo>
                  <a:pt x="18900" y="12150"/>
                </a:lnTo>
                <a:lnTo>
                  <a:pt x="16200" y="12150"/>
                </a:lnTo>
                <a:lnTo>
                  <a:pt x="16200" y="16200"/>
                </a:lnTo>
                <a:lnTo>
                  <a:pt x="12150" y="16200"/>
                </a:lnTo>
                <a:lnTo>
                  <a:pt x="12150" y="18900"/>
                </a:lnTo>
                <a:lnTo>
                  <a:pt x="13500" y="18900"/>
                </a:lnTo>
                <a:lnTo>
                  <a:pt x="10800" y="21600"/>
                </a:lnTo>
                <a:lnTo>
                  <a:pt x="8100" y="18900"/>
                </a:lnTo>
                <a:lnTo>
                  <a:pt x="9450" y="18900"/>
                </a:lnTo>
                <a:lnTo>
                  <a:pt x="9450" y="16200"/>
                </a:lnTo>
                <a:lnTo>
                  <a:pt x="5400" y="16200"/>
                </a:lnTo>
                <a:lnTo>
                  <a:pt x="5400" y="12150"/>
                </a:lnTo>
                <a:lnTo>
                  <a:pt x="2700" y="12150"/>
                </a:lnTo>
                <a:lnTo>
                  <a:pt x="2700" y="13500"/>
                </a:lnTo>
                <a:lnTo>
                  <a:pt x="0" y="10800"/>
                </a:lnTo>
                <a:lnTo>
                  <a:pt x="2700" y="8100"/>
                </a:lnTo>
                <a:lnTo>
                  <a:pt x="2700" y="9450"/>
                </a:lnTo>
                <a:lnTo>
                  <a:pt x="5400" y="9450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rgbClr val="FFFFFF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es-ES">
              <a:solidFill>
                <a:srgbClr val="FFFFFF"/>
              </a:solidFill>
              <a:cs typeface="+mn-cs"/>
            </a:endParaRPr>
          </a:p>
        </p:txBody>
      </p:sp>
      <p:sp>
        <p:nvSpPr>
          <p:cNvPr id="35" name="Line 25"/>
          <p:cNvSpPr>
            <a:spLocks noChangeShapeType="1"/>
          </p:cNvSpPr>
          <p:nvPr/>
        </p:nvSpPr>
        <p:spPr bwMode="auto">
          <a:xfrm flipV="1">
            <a:off x="4810125" y="3081338"/>
            <a:ext cx="457200" cy="228600"/>
          </a:xfrm>
          <a:prstGeom prst="line">
            <a:avLst/>
          </a:prstGeom>
          <a:noFill/>
          <a:ln w="76200">
            <a:solidFill>
              <a:srgbClr val="FFFF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s-ES">
              <a:solidFill>
                <a:srgbClr val="FFFFFF"/>
              </a:solidFill>
              <a:cs typeface="+mn-cs"/>
            </a:endParaRPr>
          </a:p>
        </p:txBody>
      </p:sp>
      <p:sp>
        <p:nvSpPr>
          <p:cNvPr id="36" name="Line 26"/>
          <p:cNvSpPr>
            <a:spLocks noChangeShapeType="1"/>
          </p:cNvSpPr>
          <p:nvPr/>
        </p:nvSpPr>
        <p:spPr bwMode="auto">
          <a:xfrm>
            <a:off x="4733925" y="3843338"/>
            <a:ext cx="533400" cy="457200"/>
          </a:xfrm>
          <a:prstGeom prst="line">
            <a:avLst/>
          </a:prstGeom>
          <a:noFill/>
          <a:ln w="76200">
            <a:solidFill>
              <a:srgbClr val="FFFF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s-ES">
              <a:solidFill>
                <a:srgbClr val="FFFFFF"/>
              </a:solidFill>
              <a:cs typeface="+mn-cs"/>
            </a:endParaRPr>
          </a:p>
        </p:txBody>
      </p:sp>
      <p:sp>
        <p:nvSpPr>
          <p:cNvPr id="37" name="Line 27"/>
          <p:cNvSpPr>
            <a:spLocks noChangeShapeType="1"/>
          </p:cNvSpPr>
          <p:nvPr/>
        </p:nvSpPr>
        <p:spPr bwMode="auto">
          <a:xfrm flipH="1">
            <a:off x="3743325" y="3843338"/>
            <a:ext cx="533400" cy="457200"/>
          </a:xfrm>
          <a:prstGeom prst="line">
            <a:avLst/>
          </a:prstGeom>
          <a:noFill/>
          <a:ln w="76200">
            <a:solidFill>
              <a:srgbClr val="FFFF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s-ES">
              <a:solidFill>
                <a:srgbClr val="FFFFFF"/>
              </a:solidFill>
              <a:cs typeface="+mn-cs"/>
            </a:endParaRPr>
          </a:p>
        </p:txBody>
      </p:sp>
      <p:sp>
        <p:nvSpPr>
          <p:cNvPr id="38" name="Line 29"/>
          <p:cNvSpPr>
            <a:spLocks noChangeShapeType="1"/>
          </p:cNvSpPr>
          <p:nvPr/>
        </p:nvSpPr>
        <p:spPr bwMode="auto">
          <a:xfrm flipH="1" flipV="1">
            <a:off x="3743325" y="3005138"/>
            <a:ext cx="457200" cy="304800"/>
          </a:xfrm>
          <a:prstGeom prst="line">
            <a:avLst/>
          </a:prstGeom>
          <a:noFill/>
          <a:ln w="76200">
            <a:solidFill>
              <a:srgbClr val="FFFF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s-ES">
              <a:solidFill>
                <a:srgbClr val="FFFFFF"/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39974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224111" y="3545221"/>
            <a:ext cx="8724253" cy="3268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s-MX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s-MX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/>
                <a:cs typeface="Times New Roman"/>
              </a:rPr>
              <a:t>49,4%</a:t>
            </a:r>
            <a:r>
              <a:rPr lang="es-MX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/>
                <a:cs typeface="Times New Roman"/>
              </a:rPr>
              <a:t> sin crisis con un </a:t>
            </a:r>
            <a:r>
              <a:rPr lang="es-MX" sz="32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/>
                <a:cs typeface="Times New Roman"/>
              </a:rPr>
              <a:t>medicamento </a:t>
            </a:r>
            <a:r>
              <a:rPr lang="es-MX" sz="2500" b="1" i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/>
                <a:cs typeface="Times New Roman"/>
              </a:rPr>
              <a:t>(monoterapia)</a:t>
            </a:r>
            <a:endParaRPr lang="es-MX" sz="2500" b="1" i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/>
              <a:cs typeface="Times New Roman"/>
            </a:endParaRPr>
          </a:p>
          <a:p>
            <a:pPr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s-MX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/>
                <a:cs typeface="Times New Roman"/>
              </a:rPr>
              <a:t> 12,6% sin crisis con 2° </a:t>
            </a:r>
            <a:r>
              <a:rPr lang="es-MX" sz="32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/>
                <a:cs typeface="Times New Roman"/>
              </a:rPr>
              <a:t>medicamento </a:t>
            </a:r>
            <a:r>
              <a:rPr lang="es-MX" sz="2500" b="1" i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/>
                <a:cs typeface="Times New Roman"/>
              </a:rPr>
              <a:t>(monoterapia</a:t>
            </a:r>
            <a:r>
              <a:rPr lang="es-MX" sz="25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/>
                <a:cs typeface="Times New Roman"/>
              </a:rPr>
              <a:t>)</a:t>
            </a:r>
          </a:p>
          <a:p>
            <a:pPr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s-MX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/>
                <a:cs typeface="Times New Roman"/>
              </a:rPr>
              <a:t>  6,4% libres con terapia bi/tri asociada (N:70</a:t>
            </a:r>
            <a:r>
              <a:rPr lang="es-MX" sz="32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/>
                <a:cs typeface="Times New Roman"/>
              </a:rPr>
              <a:t>)</a:t>
            </a:r>
            <a:endParaRPr lang="es-MX" sz="32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/>
              <a:cs typeface="Times New Roman"/>
            </a:endParaRPr>
          </a:p>
          <a:p>
            <a:pPr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s-MX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s-MX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/>
                <a:cs typeface="Times New Roman"/>
              </a:rPr>
              <a:t>31,6%</a:t>
            </a:r>
            <a:r>
              <a:rPr lang="es-MX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/>
                <a:cs typeface="Times New Roman"/>
              </a:rPr>
              <a:t>  de los pacientes persisten </a:t>
            </a:r>
            <a:r>
              <a:rPr lang="es-MX" sz="32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/>
                <a:cs typeface="Times New Roman"/>
              </a:rPr>
              <a:t>al menos con </a:t>
            </a:r>
            <a:r>
              <a:rPr lang="es-MX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/>
                <a:cs typeface="Times New Roman"/>
              </a:rPr>
              <a:t>una crisis por año.</a:t>
            </a:r>
            <a:endParaRPr lang="es-ES" sz="32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142875" y="37347"/>
            <a:ext cx="8786813" cy="933696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s-MX" sz="40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/>
                <a:cs typeface="Times New Roman"/>
              </a:rPr>
              <a:t>Control de crisis (N= 1,098)</a:t>
            </a:r>
            <a:endParaRPr lang="es-ES" sz="4000" b="1" i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1022060" y="6562312"/>
            <a:ext cx="812194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es-MX" sz="1200" b="1" dirty="0">
                <a:solidFill>
                  <a:srgbClr val="FFFF00"/>
                </a:solidFill>
                <a:latin typeface="Times New Roman"/>
                <a:cs typeface="Times New Roman"/>
              </a:rPr>
              <a:t>(Bamagous, Kwan, Brodie. International Epilepsy Congress, ILAE, Budapest 2009)</a:t>
            </a:r>
            <a:endParaRPr lang="es-ES" sz="1200" b="1" dirty="0">
              <a:solidFill>
                <a:srgbClr val="FFFF00"/>
              </a:solidFill>
              <a:latin typeface="Times New Roman"/>
              <a:cs typeface="Times New Roman"/>
            </a:endParaRPr>
          </a:p>
        </p:txBody>
      </p:sp>
      <p:sp>
        <p:nvSpPr>
          <p:cNvPr id="5" name="Oval 5"/>
          <p:cNvSpPr>
            <a:spLocks noChangeArrowheads="1"/>
          </p:cNvSpPr>
          <p:nvPr/>
        </p:nvSpPr>
        <p:spPr bwMode="auto">
          <a:xfrm>
            <a:off x="242788" y="5460331"/>
            <a:ext cx="1512717" cy="914400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s-EC" sz="2400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  <p:pic>
        <p:nvPicPr>
          <p:cNvPr id="6" name="Picture 6" descr="Brodi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98736" y="37348"/>
            <a:ext cx="1156674" cy="19717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071741"/>
              </a:clrFrom>
              <a:clrTo>
                <a:srgbClr val="071741">
                  <a:alpha val="0"/>
                </a:srgbClr>
              </a:clrTo>
            </a:clrChange>
          </a:blip>
          <a:srcRect l="7722" t="21797" r="7224" b="9467"/>
          <a:stretch/>
        </p:blipFill>
        <p:spPr>
          <a:xfrm>
            <a:off x="2469953" y="971043"/>
            <a:ext cx="3927908" cy="2453747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8" name="Rectángulo 7"/>
          <p:cNvSpPr/>
          <p:nvPr/>
        </p:nvSpPr>
        <p:spPr>
          <a:xfrm>
            <a:off x="5065059" y="1075765"/>
            <a:ext cx="1332802" cy="433294"/>
          </a:xfrm>
          <a:prstGeom prst="rect">
            <a:avLst/>
          </a:prstGeom>
          <a:solidFill>
            <a:srgbClr val="FF0000">
              <a:alpha val="20000"/>
            </a:srgbClr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 smtClean="0"/>
          </a:p>
        </p:txBody>
      </p:sp>
    </p:spTree>
    <p:extLst>
      <p:ext uri="{BB962C8B-B14F-4D97-AF65-F5344CB8AC3E}">
        <p14:creationId xmlns:p14="http://schemas.microsoft.com/office/powerpoint/2010/main" val="11056766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13 Grupo"/>
          <p:cNvGrpSpPr>
            <a:grpSpLocks/>
          </p:cNvGrpSpPr>
          <p:nvPr/>
        </p:nvGrpSpPr>
        <p:grpSpPr bwMode="auto">
          <a:xfrm>
            <a:off x="0" y="-26988"/>
            <a:ext cx="9144000" cy="6769101"/>
            <a:chOff x="0" y="-26626"/>
            <a:chExt cx="9144000" cy="6767820"/>
          </a:xfrm>
        </p:grpSpPr>
        <p:sp>
          <p:nvSpPr>
            <p:cNvPr id="3" name="Rectangle 4"/>
            <p:cNvSpPr txBox="1">
              <a:spLocks noChangeArrowheads="1"/>
            </p:cNvSpPr>
            <p:nvPr/>
          </p:nvSpPr>
          <p:spPr bwMode="auto">
            <a:xfrm>
              <a:off x="0" y="-26626"/>
              <a:ext cx="9144000" cy="10665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s-MX" sz="4000" i="1">
                  <a:solidFill>
                    <a:srgbClr val="FFFF00"/>
                  </a:solidFill>
                  <a:latin typeface="Times New Roman" charset="0"/>
                  <a:cs typeface="Times New Roman" charset="0"/>
                </a:rPr>
                <a:t>…Antecedentes…</a:t>
              </a:r>
              <a:endParaRPr lang="es-ES" sz="4000" i="1">
                <a:solidFill>
                  <a:srgbClr val="FFFF00"/>
                </a:solidFill>
                <a:latin typeface="Times New Roman" charset="0"/>
                <a:cs typeface="Times New Roman" charset="0"/>
              </a:endParaRPr>
            </a:p>
          </p:txBody>
        </p:sp>
        <p:sp>
          <p:nvSpPr>
            <p:cNvPr id="4" name="Rectangle 5"/>
            <p:cNvSpPr txBox="1">
              <a:spLocks noChangeArrowheads="1"/>
            </p:cNvSpPr>
            <p:nvPr/>
          </p:nvSpPr>
          <p:spPr bwMode="auto">
            <a:xfrm>
              <a:off x="179512" y="836812"/>
              <a:ext cx="8784976" cy="26204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marL="342900" indent="-3429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>
                <a:spcBef>
                  <a:spcPct val="20000"/>
                </a:spcBef>
                <a:buFontTx/>
                <a:buChar char="•"/>
              </a:pPr>
              <a:r>
                <a:rPr lang="es-MX" b="1" i="1" u="sng" dirty="0">
                  <a:latin typeface="Times New Roman" charset="0"/>
                  <a:cs typeface="Times New Roman" charset="0"/>
                </a:rPr>
                <a:t>Uno de cada 3 pacientes epilépticos es fármaco-</a:t>
              </a:r>
              <a:r>
                <a:rPr lang="es-MX" b="1" i="1" u="sng" dirty="0" smtClean="0">
                  <a:latin typeface="Times New Roman" charset="0"/>
                  <a:cs typeface="Times New Roman" charset="0"/>
                </a:rPr>
                <a:t>resistente (EDC)</a:t>
              </a:r>
              <a:endParaRPr lang="es-MX" b="1" i="1" u="sng" dirty="0">
                <a:latin typeface="Times New Roman" charset="0"/>
                <a:cs typeface="Times New Roman" charset="0"/>
              </a:endParaRPr>
            </a:p>
            <a:p>
              <a:pPr algn="ctr" eaLnBrk="1" hangingPunct="1">
                <a:spcBef>
                  <a:spcPct val="20000"/>
                </a:spcBef>
                <a:buFontTx/>
                <a:buChar char="•"/>
              </a:pPr>
              <a:r>
                <a:rPr lang="es-MX" dirty="0">
                  <a:latin typeface="Times New Roman" charset="0"/>
                  <a:cs typeface="Times New Roman" charset="0"/>
                </a:rPr>
                <a:t>La mitad son potenciales candidatos a cirugía de epilepsia</a:t>
              </a:r>
            </a:p>
            <a:p>
              <a:pPr algn="ctr" eaLnBrk="1" hangingPunct="1">
                <a:spcBef>
                  <a:spcPct val="20000"/>
                </a:spcBef>
                <a:buFontTx/>
                <a:buChar char="•"/>
              </a:pPr>
              <a:r>
                <a:rPr lang="es-MX" dirty="0">
                  <a:latin typeface="Times New Roman" charset="0"/>
                  <a:cs typeface="Times New Roman" charset="0"/>
                </a:rPr>
                <a:t>No tenemos una definición absoluta </a:t>
              </a:r>
              <a:r>
                <a:rPr lang="es-MX" b="1" i="1" dirty="0">
                  <a:latin typeface="Times New Roman" charset="0"/>
                  <a:cs typeface="Times New Roman" charset="0"/>
                </a:rPr>
                <a:t>(concepto relativo)</a:t>
              </a:r>
            </a:p>
            <a:p>
              <a:pPr algn="ctr" eaLnBrk="1" hangingPunct="1">
                <a:spcBef>
                  <a:spcPct val="20000"/>
                </a:spcBef>
                <a:buFontTx/>
                <a:buChar char="•"/>
              </a:pPr>
              <a:r>
                <a:rPr lang="es-MX" b="1" i="1" u="sng" dirty="0">
                  <a:latin typeface="Times New Roman" charset="0"/>
                  <a:cs typeface="Times New Roman" charset="0"/>
                </a:rPr>
                <a:t>Es dependiente de la etiología</a:t>
              </a:r>
            </a:p>
            <a:p>
              <a:pPr algn="ctr" eaLnBrk="1" hangingPunct="1">
                <a:spcBef>
                  <a:spcPct val="20000"/>
                </a:spcBef>
                <a:buFontTx/>
                <a:buChar char="•"/>
              </a:pPr>
              <a:r>
                <a:rPr lang="es-MX" dirty="0">
                  <a:latin typeface="Times New Roman" charset="0"/>
                  <a:cs typeface="Times New Roman" charset="0"/>
                </a:rPr>
                <a:t>Debemos definir la cirugía </a:t>
              </a:r>
              <a:r>
                <a:rPr lang="ja-JP" altLang="es-MX" b="1" i="1" dirty="0">
                  <a:latin typeface="Times New Roman" charset="0"/>
                  <a:cs typeface="Times New Roman" charset="0"/>
                </a:rPr>
                <a:t>“</a:t>
              </a:r>
              <a:r>
                <a:rPr lang="es-MX" altLang="ja-JP" b="1" i="1" dirty="0">
                  <a:latin typeface="Times New Roman" charset="0"/>
                  <a:cs typeface="Times New Roman" charset="0"/>
                </a:rPr>
                <a:t>lo antes posible</a:t>
              </a:r>
              <a:r>
                <a:rPr lang="ja-JP" altLang="es-MX" b="1" i="1" dirty="0">
                  <a:latin typeface="Times New Roman" charset="0"/>
                  <a:cs typeface="Times New Roman" charset="0"/>
                </a:rPr>
                <a:t>”</a:t>
              </a:r>
              <a:endParaRPr lang="es-ES" b="1" i="1" dirty="0">
                <a:latin typeface="Times New Roman" charset="0"/>
                <a:cs typeface="Times New Roman" charset="0"/>
              </a:endParaRPr>
            </a:p>
          </p:txBody>
        </p:sp>
        <p:pic>
          <p:nvPicPr>
            <p:cNvPr id="5" name="Picture 13" descr="C:\Users\malonso\Documents\Imagen1.bmp"/>
            <p:cNvPicPr>
              <a:picLocks noChangeAspect="1" noChangeArrowheads="1"/>
            </p:cNvPicPr>
            <p:nvPr/>
          </p:nvPicPr>
          <p:blipFill>
            <a:blip r:embed="rId2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87900" y="3181105"/>
              <a:ext cx="4138613" cy="3560089"/>
            </a:xfrm>
            <a:prstGeom prst="rect">
              <a:avLst/>
            </a:prstGeom>
            <a:noFill/>
            <a:ln>
              <a:noFill/>
            </a:ln>
            <a:effectLst>
              <a:glow rad="139700">
                <a:schemeClr val="accent1">
                  <a:satMod val="175000"/>
                  <a:alpha val="40000"/>
                </a:schemeClr>
              </a:glow>
              <a:outerShdw blurRad="292100" dist="139700" dir="2700000" algn="tl" rotWithShape="0">
                <a:srgbClr val="333333">
                  <a:alpha val="64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6" name="10 Conector recto de flecha"/>
            <p:cNvCxnSpPr>
              <a:cxnSpLocks noChangeShapeType="1"/>
            </p:cNvCxnSpPr>
            <p:nvPr/>
          </p:nvCxnSpPr>
          <p:spPr bwMode="auto">
            <a:xfrm rot="5400000" flipH="1" flipV="1">
              <a:off x="7416949" y="6417802"/>
              <a:ext cx="358775" cy="0"/>
            </a:xfrm>
            <a:prstGeom prst="straightConnector1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grpSp>
          <p:nvGrpSpPr>
            <p:cNvPr id="7" name="9 Grupo"/>
            <p:cNvGrpSpPr>
              <a:grpSpLocks/>
            </p:cNvGrpSpPr>
            <p:nvPr/>
          </p:nvGrpSpPr>
          <p:grpSpPr bwMode="auto">
            <a:xfrm>
              <a:off x="179512" y="3663238"/>
              <a:ext cx="4391025" cy="2807758"/>
              <a:chOff x="702456" y="4165426"/>
              <a:chExt cx="4103088" cy="2519783"/>
            </a:xfrm>
          </p:grpSpPr>
          <p:pic>
            <p:nvPicPr>
              <p:cNvPr id="9" name="Picture 8" descr="ast1"/>
              <p:cNvPicPr>
                <a:picLocks noChangeAspect="1" noChangeArrowheads="1"/>
              </p:cNvPicPr>
              <p:nvPr/>
            </p:nvPicPr>
            <p:blipFill>
              <a:blip r:embed="rId3">
                <a:lum contrast="20000"/>
                <a:grayscl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771" t="5217" r="5415" b="6284"/>
              <a:stretch>
                <a:fillRect/>
              </a:stretch>
            </p:blipFill>
            <p:spPr bwMode="auto">
              <a:xfrm>
                <a:off x="702456" y="4165426"/>
                <a:ext cx="2087146" cy="2519781"/>
              </a:xfrm>
              <a:prstGeom prst="rect">
                <a:avLst/>
              </a:prstGeom>
              <a:noFill/>
              <a:ln>
                <a:noFill/>
              </a:ln>
              <a:effectLst>
                <a:glow rad="139700">
                  <a:schemeClr val="accent1">
                    <a:satMod val="175000"/>
                    <a:alpha val="40000"/>
                  </a:schemeClr>
                </a:glow>
                <a:outerShdw blurRad="292100" dist="139700" dir="2700000" algn="tl" rotWithShape="0">
                  <a:srgbClr val="333333">
                    <a:alpha val="64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" name="Picture 9" descr="Copy of ast1"/>
              <p:cNvPicPr>
                <a:picLocks noChangeAspect="1" noChangeArrowheads="1"/>
              </p:cNvPicPr>
              <p:nvPr/>
            </p:nvPicPr>
            <p:blipFill>
              <a:blip r:embed="rId4">
                <a:lum contrast="20000"/>
                <a:grayscl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395" t="5119" r="5840" b="6607"/>
              <a:stretch>
                <a:fillRect/>
              </a:stretch>
            </p:blipFill>
            <p:spPr bwMode="auto">
              <a:xfrm>
                <a:off x="2789602" y="4165428"/>
                <a:ext cx="2015942" cy="2519781"/>
              </a:xfrm>
              <a:prstGeom prst="rect">
                <a:avLst/>
              </a:prstGeom>
              <a:noFill/>
              <a:ln>
                <a:noFill/>
              </a:ln>
              <a:effectLst>
                <a:glow rad="139700">
                  <a:schemeClr val="accent1">
                    <a:satMod val="175000"/>
                    <a:alpha val="40000"/>
                  </a:schemeClr>
                </a:glow>
                <a:outerShdw blurRad="292100" dist="139700" dir="2700000" algn="tl" rotWithShape="0">
                  <a:srgbClr val="333333">
                    <a:alpha val="64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cxnSp>
          <p:nvCxnSpPr>
            <p:cNvPr id="8" name="8 Conector recto de flecha"/>
            <p:cNvCxnSpPr>
              <a:cxnSpLocks noChangeShapeType="1"/>
            </p:cNvCxnSpPr>
            <p:nvPr/>
          </p:nvCxnSpPr>
          <p:spPr bwMode="auto">
            <a:xfrm rot="5400000" flipH="1" flipV="1">
              <a:off x="1585790" y="5768329"/>
              <a:ext cx="358775" cy="1588"/>
            </a:xfrm>
            <a:prstGeom prst="straightConnector1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pic>
        <p:nvPicPr>
          <p:cNvPr id="11" name="Picture 16" descr="C:\Users\malonso\Desktop\Fotos selectas lt\3\2012-10-10 13.57.39 - copia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850" y="4508500"/>
            <a:ext cx="1611313" cy="1017588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5" descr="INNN(plastico)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" y="44450"/>
            <a:ext cx="836613" cy="7143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023056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0" y="44450"/>
            <a:ext cx="9144000" cy="151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just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har char="•"/>
              <a:defRPr sz="16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just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har char="•"/>
              <a:defRPr sz="16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just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har char="•"/>
              <a:defRPr sz="16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just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har char="•"/>
              <a:defRPr sz="16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sz="4000" i="1" dirty="0">
                <a:solidFill>
                  <a:srgbClr val="FFFF00"/>
                </a:solidFill>
                <a:latin typeface="Times New Roman"/>
                <a:cs typeface="Times New Roman"/>
              </a:rPr>
              <a:t>¿</a:t>
            </a:r>
            <a:r>
              <a:rPr lang="en-US" sz="4000" i="1" dirty="0" err="1">
                <a:solidFill>
                  <a:srgbClr val="FFFF00"/>
                </a:solidFill>
                <a:latin typeface="Times New Roman"/>
                <a:cs typeface="Times New Roman"/>
              </a:rPr>
              <a:t>Cómo</a:t>
            </a:r>
            <a:r>
              <a:rPr lang="en-US" sz="4000" i="1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lang="en-US" sz="4000" i="1" dirty="0" err="1">
                <a:solidFill>
                  <a:srgbClr val="FFFF00"/>
                </a:solidFill>
                <a:latin typeface="Times New Roman"/>
                <a:cs typeface="Times New Roman"/>
              </a:rPr>
              <a:t>andamos</a:t>
            </a:r>
            <a:r>
              <a:rPr lang="en-US" sz="4000" i="1" dirty="0">
                <a:solidFill>
                  <a:srgbClr val="FFFF00"/>
                </a:solidFill>
                <a:latin typeface="Times New Roman"/>
                <a:cs typeface="Times New Roman"/>
              </a:rPr>
              <a:t>? </a:t>
            </a:r>
            <a:r>
              <a:rPr lang="en-US" sz="4000" i="1" dirty="0" err="1">
                <a:solidFill>
                  <a:srgbClr val="FFFF00"/>
                </a:solidFill>
                <a:latin typeface="Times New Roman"/>
                <a:cs typeface="Times New Roman"/>
              </a:rPr>
              <a:t>Cirugía</a:t>
            </a:r>
            <a:r>
              <a:rPr lang="en-US" sz="4000" i="1" dirty="0">
                <a:solidFill>
                  <a:srgbClr val="FFFF00"/>
                </a:solidFill>
                <a:latin typeface="Times New Roman"/>
                <a:cs typeface="Times New Roman"/>
              </a:rPr>
              <a:t> de </a:t>
            </a:r>
            <a:r>
              <a:rPr lang="en-US" sz="4000" i="1" dirty="0" err="1">
                <a:solidFill>
                  <a:srgbClr val="FFFF00"/>
                </a:solidFill>
                <a:latin typeface="Times New Roman"/>
                <a:cs typeface="Times New Roman"/>
              </a:rPr>
              <a:t>epilepsia</a:t>
            </a:r>
            <a:r>
              <a:rPr lang="en-US" sz="4000" i="1" dirty="0">
                <a:solidFill>
                  <a:srgbClr val="FFFF00"/>
                </a:solidFill>
                <a:latin typeface="Times New Roman"/>
                <a:cs typeface="Times New Roman"/>
              </a:rPr>
              <a:t> en </a:t>
            </a:r>
            <a:r>
              <a:rPr lang="en-US" sz="4000" i="1" dirty="0" smtClean="0">
                <a:solidFill>
                  <a:srgbClr val="FFFF00"/>
                </a:solidFill>
                <a:latin typeface="Times New Roman"/>
                <a:cs typeface="Times New Roman"/>
              </a:rPr>
              <a:t>México</a:t>
            </a:r>
            <a:endParaRPr lang="es-ES" sz="4000" i="1" dirty="0">
              <a:solidFill>
                <a:srgbClr val="FFFF00"/>
              </a:solidFill>
              <a:latin typeface="Times New Roman"/>
              <a:cs typeface="Times New Roman"/>
            </a:endParaRPr>
          </a:p>
        </p:txBody>
      </p:sp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179388" y="1628775"/>
            <a:ext cx="8291512" cy="3600450"/>
          </a:xfrm>
          <a:prstGeom prst="rect">
            <a:avLst/>
          </a:prstGeom>
          <a:solidFill>
            <a:srgbClr val="00006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defRPr/>
            </a:pPr>
            <a:r>
              <a:rPr lang="en-US" sz="3200" dirty="0">
                <a:latin typeface="Times New Roman"/>
                <a:cs typeface="Times New Roman"/>
              </a:rPr>
              <a:t>Ecuador</a:t>
            </a:r>
            <a:r>
              <a:rPr lang="es-CL" sz="3200" dirty="0">
                <a:latin typeface="Times New Roman"/>
                <a:cs typeface="Times New Roman"/>
              </a:rPr>
              <a:t>:	 	</a:t>
            </a:r>
            <a:r>
              <a:rPr lang="en-US" sz="3200" dirty="0">
                <a:latin typeface="Times New Roman"/>
                <a:cs typeface="Times New Roman"/>
              </a:rPr>
              <a:t>1 </a:t>
            </a:r>
            <a:r>
              <a:rPr lang="en-US" sz="3200" dirty="0" err="1">
                <a:latin typeface="Times New Roman"/>
                <a:cs typeface="Times New Roman"/>
              </a:rPr>
              <a:t>por</a:t>
            </a:r>
            <a:r>
              <a:rPr lang="en-US" sz="3200" dirty="0">
                <a:latin typeface="Times New Roman"/>
                <a:cs typeface="Times New Roman"/>
              </a:rPr>
              <a:t> </a:t>
            </a:r>
            <a:r>
              <a:rPr lang="en-US" sz="3200" dirty="0" err="1">
                <a:latin typeface="Times New Roman"/>
                <a:cs typeface="Times New Roman"/>
              </a:rPr>
              <a:t>cada</a:t>
            </a:r>
            <a:r>
              <a:rPr lang="en-US" sz="3200" dirty="0">
                <a:latin typeface="Times New Roman"/>
                <a:cs typeface="Times New Roman"/>
              </a:rPr>
              <a:t>	   </a:t>
            </a:r>
            <a:r>
              <a:rPr lang="es-CL" sz="3200" dirty="0">
                <a:latin typeface="Times New Roman"/>
                <a:cs typeface="Times New Roman"/>
              </a:rPr>
              <a:t>2,100,000 h.</a:t>
            </a:r>
          </a:p>
          <a:p>
            <a:pPr marL="342900" indent="-342900">
              <a:spcBef>
                <a:spcPct val="20000"/>
              </a:spcBef>
              <a:defRPr/>
            </a:pPr>
            <a:r>
              <a:rPr lang="en-US" sz="3200" dirty="0">
                <a:latin typeface="Times New Roman"/>
                <a:cs typeface="Times New Roman"/>
              </a:rPr>
              <a:t>México</a:t>
            </a:r>
            <a:r>
              <a:rPr lang="es-CL" sz="3200" dirty="0">
                <a:latin typeface="Times New Roman"/>
                <a:cs typeface="Times New Roman"/>
              </a:rPr>
              <a:t>:		</a:t>
            </a:r>
            <a:r>
              <a:rPr lang="en-US" sz="3200" dirty="0">
                <a:latin typeface="Times New Roman"/>
                <a:cs typeface="Times New Roman"/>
              </a:rPr>
              <a:t>1 	¨	      </a:t>
            </a:r>
            <a:r>
              <a:rPr lang="es-CL" sz="3200" dirty="0">
                <a:latin typeface="Times New Roman"/>
                <a:cs typeface="Times New Roman"/>
              </a:rPr>
              <a:t>450,000 h.</a:t>
            </a:r>
          </a:p>
          <a:p>
            <a:pPr marL="342900" indent="-342900">
              <a:spcBef>
                <a:spcPct val="20000"/>
              </a:spcBef>
              <a:defRPr/>
            </a:pPr>
            <a:r>
              <a:rPr lang="en-US" sz="3200" dirty="0">
                <a:latin typeface="Times New Roman"/>
                <a:cs typeface="Times New Roman"/>
              </a:rPr>
              <a:t>Colombia</a:t>
            </a:r>
            <a:r>
              <a:rPr lang="es-CL" sz="3200" dirty="0">
                <a:latin typeface="Times New Roman"/>
                <a:cs typeface="Times New Roman"/>
              </a:rPr>
              <a:t>:	</a:t>
            </a:r>
            <a:r>
              <a:rPr lang="es-CL" sz="3200" dirty="0" smtClean="0">
                <a:latin typeface="Times New Roman"/>
                <a:cs typeface="Times New Roman"/>
              </a:rPr>
              <a:t>	</a:t>
            </a:r>
            <a:r>
              <a:rPr lang="en-US" sz="3200" dirty="0" smtClean="0">
                <a:latin typeface="Times New Roman"/>
                <a:cs typeface="Times New Roman"/>
              </a:rPr>
              <a:t>1 </a:t>
            </a:r>
            <a:r>
              <a:rPr lang="en-US" sz="3200" dirty="0">
                <a:latin typeface="Times New Roman"/>
                <a:cs typeface="Times New Roman"/>
              </a:rPr>
              <a:t>	¨	      </a:t>
            </a:r>
            <a:r>
              <a:rPr lang="es-CL" sz="3200" dirty="0">
                <a:latin typeface="Times New Roman"/>
                <a:cs typeface="Times New Roman"/>
              </a:rPr>
              <a:t>430,000 h.</a:t>
            </a:r>
          </a:p>
          <a:p>
            <a:pPr marL="342900" indent="-342900">
              <a:spcBef>
                <a:spcPct val="20000"/>
              </a:spcBef>
              <a:defRPr/>
            </a:pPr>
            <a:r>
              <a:rPr lang="en-US" sz="3200" dirty="0">
                <a:latin typeface="Times New Roman"/>
                <a:cs typeface="Times New Roman"/>
              </a:rPr>
              <a:t>Chile</a:t>
            </a:r>
            <a:r>
              <a:rPr lang="es-CL" sz="3200" dirty="0">
                <a:latin typeface="Times New Roman"/>
                <a:cs typeface="Times New Roman"/>
              </a:rPr>
              <a:t>:		</a:t>
            </a:r>
            <a:r>
              <a:rPr lang="en-US" sz="3200" dirty="0">
                <a:latin typeface="Times New Roman"/>
                <a:cs typeface="Times New Roman"/>
              </a:rPr>
              <a:t>1 	¨	      </a:t>
            </a:r>
            <a:r>
              <a:rPr lang="es-CL" sz="3200" dirty="0">
                <a:latin typeface="Times New Roman"/>
                <a:cs typeface="Times New Roman"/>
              </a:rPr>
              <a:t>400,000 h.</a:t>
            </a:r>
          </a:p>
          <a:p>
            <a:pPr marL="342900" indent="-342900">
              <a:spcBef>
                <a:spcPct val="20000"/>
              </a:spcBef>
              <a:defRPr/>
            </a:pPr>
            <a:r>
              <a:rPr lang="en-US" sz="3200" dirty="0" err="1">
                <a:latin typeface="Times New Roman"/>
                <a:cs typeface="Times New Roman"/>
              </a:rPr>
              <a:t>Brasil</a:t>
            </a:r>
            <a:r>
              <a:rPr lang="es-CL" sz="3200" dirty="0">
                <a:latin typeface="Times New Roman"/>
                <a:cs typeface="Times New Roman"/>
              </a:rPr>
              <a:t>:		</a:t>
            </a:r>
            <a:r>
              <a:rPr lang="en-US" sz="3200" dirty="0">
                <a:latin typeface="Times New Roman"/>
                <a:cs typeface="Times New Roman"/>
              </a:rPr>
              <a:t>1 	¨	      </a:t>
            </a:r>
            <a:r>
              <a:rPr lang="es-CL" sz="3200" dirty="0">
                <a:latin typeface="Times New Roman"/>
                <a:cs typeface="Times New Roman"/>
              </a:rPr>
              <a:t>370,000 h.</a:t>
            </a:r>
          </a:p>
          <a:p>
            <a:pPr marL="342900" indent="-342900">
              <a:spcBef>
                <a:spcPct val="20000"/>
              </a:spcBef>
              <a:defRPr/>
            </a:pPr>
            <a:r>
              <a:rPr lang="en-US" sz="3200" dirty="0">
                <a:latin typeface="Times New Roman"/>
                <a:cs typeface="Times New Roman"/>
              </a:rPr>
              <a:t>Uruguay</a:t>
            </a:r>
            <a:r>
              <a:rPr lang="es-CL" sz="3200" dirty="0">
                <a:latin typeface="Times New Roman"/>
                <a:cs typeface="Times New Roman"/>
              </a:rPr>
              <a:t>:	</a:t>
            </a:r>
            <a:r>
              <a:rPr lang="es-CL" sz="3200" dirty="0" smtClean="0">
                <a:latin typeface="Times New Roman"/>
                <a:cs typeface="Times New Roman"/>
              </a:rPr>
              <a:t>	</a:t>
            </a:r>
            <a:r>
              <a:rPr lang="en-US" sz="3200" dirty="0" smtClean="0">
                <a:latin typeface="Times New Roman"/>
                <a:cs typeface="Times New Roman"/>
              </a:rPr>
              <a:t>1 </a:t>
            </a:r>
            <a:r>
              <a:rPr lang="en-US" sz="3200" dirty="0">
                <a:latin typeface="Times New Roman"/>
                <a:cs typeface="Times New Roman"/>
              </a:rPr>
              <a:t>	¨	      </a:t>
            </a:r>
            <a:r>
              <a:rPr lang="es-CL" sz="3200" dirty="0">
                <a:latin typeface="Times New Roman"/>
                <a:cs typeface="Times New Roman"/>
              </a:rPr>
              <a:t>300,000 h.</a:t>
            </a:r>
          </a:p>
        </p:txBody>
      </p:sp>
      <p:sp>
        <p:nvSpPr>
          <p:cNvPr id="4" name="Rectangle 8"/>
          <p:cNvSpPr>
            <a:spLocks noChangeArrowheads="1"/>
          </p:cNvSpPr>
          <p:nvPr/>
        </p:nvSpPr>
        <p:spPr bwMode="auto">
          <a:xfrm>
            <a:off x="190500" y="5156200"/>
            <a:ext cx="8280400" cy="11757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20000"/>
              </a:spcBef>
              <a:defRPr/>
            </a:pPr>
            <a:r>
              <a:rPr lang="es-CL" sz="3200" dirty="0">
                <a:solidFill>
                  <a:srgbClr val="FFFF00"/>
                </a:solidFill>
                <a:latin typeface="Times New Roman"/>
                <a:cs typeface="Times New Roman"/>
              </a:rPr>
              <a:t> Alemania</a:t>
            </a:r>
            <a:r>
              <a:rPr lang="es-CL" sz="3200" dirty="0" smtClean="0">
                <a:solidFill>
                  <a:srgbClr val="FFFF00"/>
                </a:solidFill>
                <a:latin typeface="Times New Roman"/>
                <a:cs typeface="Times New Roman"/>
              </a:rPr>
              <a:t>:	</a:t>
            </a:r>
            <a:r>
              <a:rPr lang="es-CL" sz="3200" dirty="0">
                <a:solidFill>
                  <a:srgbClr val="FFFF00"/>
                </a:solidFill>
                <a:latin typeface="Times New Roman"/>
                <a:cs typeface="Times New Roman"/>
              </a:rPr>
              <a:t>	</a:t>
            </a:r>
            <a:r>
              <a:rPr lang="en-US" sz="3200" dirty="0">
                <a:solidFill>
                  <a:srgbClr val="FFFF00"/>
                </a:solidFill>
                <a:latin typeface="Times New Roman"/>
                <a:cs typeface="Times New Roman"/>
              </a:rPr>
              <a:t>1 	¨    	     </a:t>
            </a:r>
            <a:r>
              <a:rPr lang="es-CL" sz="3200" dirty="0">
                <a:solidFill>
                  <a:srgbClr val="FFFF00"/>
                </a:solidFill>
                <a:latin typeface="Times New Roman"/>
                <a:cs typeface="Times New Roman"/>
              </a:rPr>
              <a:t>164,000 h </a:t>
            </a:r>
            <a:r>
              <a:rPr lang="es-CL" sz="1200" b="1" dirty="0">
                <a:solidFill>
                  <a:srgbClr val="FFFF00"/>
                </a:solidFill>
                <a:latin typeface="Times New Roman"/>
                <a:cs typeface="Times New Roman"/>
              </a:rPr>
              <a:t>(500 </a:t>
            </a:r>
            <a:r>
              <a:rPr lang="en-US" sz="1200" b="1" dirty="0">
                <a:solidFill>
                  <a:srgbClr val="FFFF00"/>
                </a:solidFill>
                <a:latin typeface="Times New Roman"/>
                <a:cs typeface="Times New Roman"/>
              </a:rPr>
              <a:t>op</a:t>
            </a:r>
            <a:r>
              <a:rPr lang="es-CL" sz="1200" b="1" dirty="0">
                <a:solidFill>
                  <a:srgbClr val="FFFF00"/>
                </a:solidFill>
                <a:latin typeface="Times New Roman"/>
                <a:cs typeface="Times New Roman"/>
              </a:rPr>
              <a:t> en 82 M)</a:t>
            </a:r>
          </a:p>
          <a:p>
            <a:pPr>
              <a:spcBef>
                <a:spcPct val="20000"/>
              </a:spcBef>
              <a:defRPr/>
            </a:pPr>
            <a:r>
              <a:rPr lang="es-CL" sz="3200" dirty="0">
                <a:solidFill>
                  <a:srgbClr val="FFFF00"/>
                </a:solidFill>
                <a:latin typeface="Times New Roman"/>
                <a:cs typeface="Times New Roman"/>
              </a:rPr>
              <a:t> EU:			</a:t>
            </a:r>
            <a:r>
              <a:rPr lang="en-US" sz="3200" dirty="0">
                <a:solidFill>
                  <a:srgbClr val="FFFF00"/>
                </a:solidFill>
                <a:latin typeface="Times New Roman"/>
                <a:cs typeface="Times New Roman"/>
              </a:rPr>
              <a:t>1 	¨   	     </a:t>
            </a:r>
            <a:r>
              <a:rPr lang="es-CL" sz="3200" dirty="0">
                <a:solidFill>
                  <a:srgbClr val="FFFF00"/>
                </a:solidFill>
                <a:latin typeface="Times New Roman"/>
                <a:cs typeface="Times New Roman"/>
              </a:rPr>
              <a:t>133,500 h </a:t>
            </a:r>
            <a:r>
              <a:rPr lang="es-CL" sz="1200" b="1" dirty="0">
                <a:solidFill>
                  <a:srgbClr val="FFFF00"/>
                </a:solidFill>
                <a:latin typeface="Times New Roman"/>
                <a:cs typeface="Times New Roman"/>
              </a:rPr>
              <a:t>(2000 op en 267 M)</a:t>
            </a:r>
          </a:p>
        </p:txBody>
      </p:sp>
      <p:sp>
        <p:nvSpPr>
          <p:cNvPr id="5" name="CuadroTexto 4"/>
          <p:cNvSpPr txBox="1">
            <a:spLocks noChangeArrowheads="1"/>
          </p:cNvSpPr>
          <p:nvPr/>
        </p:nvSpPr>
        <p:spPr bwMode="auto">
          <a:xfrm>
            <a:off x="1618720" y="6665913"/>
            <a:ext cx="829205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just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har char="•"/>
              <a:defRPr sz="16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just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har char="•"/>
              <a:defRPr sz="16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just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har char="•"/>
              <a:defRPr sz="16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just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har char="•"/>
              <a:defRPr sz="16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 eaLnBrk="1" hangingPunct="1">
              <a:buFontTx/>
              <a:buNone/>
            </a:pPr>
            <a:r>
              <a:rPr lang="es-ES" sz="900">
                <a:solidFill>
                  <a:srgbClr val="FFFF00"/>
                </a:solidFill>
                <a:latin typeface="Times New Roman"/>
                <a:cs typeface="Times New Roman"/>
              </a:rPr>
              <a:t>AES-SS 2007</a:t>
            </a: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34925" y="6665913"/>
            <a:ext cx="6480175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>
              <a:buFontTx/>
              <a:buNone/>
              <a:defRPr/>
            </a:pPr>
            <a:r>
              <a:rPr lang="en-US" sz="900" baseline="20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American Epilepsy Society </a:t>
            </a:r>
            <a:r>
              <a:rPr lang="en-US" sz="900" baseline="2000" dirty="0" smtClean="0">
                <a:solidFill>
                  <a:srgbClr val="FFCC66"/>
                </a:solidFill>
                <a:latin typeface="Times New Roman"/>
                <a:cs typeface="Times New Roman"/>
              </a:rPr>
              <a:t>Annual Meeting 2007</a:t>
            </a:r>
            <a:r>
              <a:rPr lang="en-US" sz="9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</a:p>
        </p:txBody>
      </p:sp>
      <p:pic>
        <p:nvPicPr>
          <p:cNvPr id="7" name="Picture 5" descr="DSCN7672"/>
          <p:cNvPicPr>
            <a:picLocks noChangeAspect="1" noChangeArrowheads="1"/>
          </p:cNvPicPr>
          <p:nvPr/>
        </p:nvPicPr>
        <p:blipFill>
          <a:blip r:embed="rId2">
            <a:lum bright="-10000"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2296919"/>
            <a:ext cx="1719419" cy="1204089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9" descr="C:\Users\malonso\Documents\FOTOS CAMARA NIKON OCTUBRE 2009\fotos nikkon dr alonso 2009\140NIKON\DSCN9170 - copi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8687" y="3676638"/>
            <a:ext cx="1707809" cy="1192522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1" descr="INNN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350" y="6230938"/>
            <a:ext cx="720725" cy="582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ángulo 9"/>
          <p:cNvSpPr/>
          <p:nvPr/>
        </p:nvSpPr>
        <p:spPr>
          <a:xfrm>
            <a:off x="190500" y="2285161"/>
            <a:ext cx="7117804" cy="501545"/>
          </a:xfrm>
          <a:prstGeom prst="rect">
            <a:avLst/>
          </a:prstGeom>
          <a:solidFill>
            <a:srgbClr val="FF0000">
              <a:alpha val="27000"/>
            </a:srgbClr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 smtClean="0"/>
          </a:p>
        </p:txBody>
      </p:sp>
      <p:sp>
        <p:nvSpPr>
          <p:cNvPr id="11" name="Flecha a la derecha con bandas 10"/>
          <p:cNvSpPr/>
          <p:nvPr/>
        </p:nvSpPr>
        <p:spPr>
          <a:xfrm>
            <a:off x="4605677" y="4220307"/>
            <a:ext cx="782580" cy="153933"/>
          </a:xfrm>
          <a:prstGeom prst="stripedRightArrow">
            <a:avLst/>
          </a:prstGeom>
          <a:solidFill>
            <a:srgbClr val="24F50C"/>
          </a:solidFill>
          <a:ln>
            <a:solidFill>
              <a:srgbClr val="24F50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4000" dirty="0" smtClean="0"/>
          </a:p>
        </p:txBody>
      </p:sp>
    </p:spTree>
    <p:extLst>
      <p:ext uri="{BB962C8B-B14F-4D97-AF65-F5344CB8AC3E}">
        <p14:creationId xmlns:p14="http://schemas.microsoft.com/office/powerpoint/2010/main" val="9835896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0" y="-73025"/>
            <a:ext cx="9144000" cy="155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sz="3600" i="1" dirty="0" err="1">
                <a:solidFill>
                  <a:srgbClr val="FFFF00"/>
                </a:solidFill>
                <a:latin typeface="Times New Roman"/>
                <a:cs typeface="Times New Roman"/>
              </a:rPr>
              <a:t>Porcentaje</a:t>
            </a:r>
            <a:r>
              <a:rPr lang="en-US" sz="3600" i="1" dirty="0">
                <a:solidFill>
                  <a:srgbClr val="FFFF00"/>
                </a:solidFill>
                <a:latin typeface="Times New Roman"/>
                <a:cs typeface="Times New Roman"/>
              </a:rPr>
              <a:t> de </a:t>
            </a:r>
            <a:r>
              <a:rPr lang="en-US" sz="3600" i="1" dirty="0" err="1">
                <a:solidFill>
                  <a:srgbClr val="FFFF00"/>
                </a:solidFill>
                <a:latin typeface="Times New Roman"/>
                <a:cs typeface="Times New Roman"/>
              </a:rPr>
              <a:t>pacientes</a:t>
            </a:r>
            <a:r>
              <a:rPr lang="en-US" sz="3600" i="1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lang="en-US" sz="3600" i="1" dirty="0" err="1">
                <a:solidFill>
                  <a:srgbClr val="FFFF00"/>
                </a:solidFill>
                <a:latin typeface="Times New Roman"/>
                <a:cs typeface="Times New Roman"/>
              </a:rPr>
              <a:t>controlados</a:t>
            </a:r>
            <a:r>
              <a:rPr lang="en-US" sz="3600" i="1" dirty="0">
                <a:solidFill>
                  <a:srgbClr val="FFFF00"/>
                </a:solidFill>
                <a:latin typeface="Times New Roman"/>
                <a:cs typeface="Times New Roman"/>
              </a:rPr>
              <a:t> con MAE´s </a:t>
            </a:r>
            <a:r>
              <a:rPr lang="en-US" sz="3600" i="1" dirty="0" err="1">
                <a:solidFill>
                  <a:srgbClr val="FFFF00"/>
                </a:solidFill>
                <a:latin typeface="Times New Roman"/>
                <a:cs typeface="Times New Roman"/>
              </a:rPr>
              <a:t>por</a:t>
            </a:r>
            <a:r>
              <a:rPr lang="en-US" sz="3600" i="1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lang="en-US" sz="3600" i="1" dirty="0" err="1">
                <a:solidFill>
                  <a:srgbClr val="FFFF00"/>
                </a:solidFill>
                <a:latin typeface="Times New Roman"/>
                <a:cs typeface="Times New Roman"/>
              </a:rPr>
              <a:t>diagnóstico</a:t>
            </a:r>
            <a:r>
              <a:rPr lang="en-US" sz="3600" i="1" dirty="0">
                <a:solidFill>
                  <a:srgbClr val="FFFF66"/>
                </a:solidFill>
                <a:latin typeface="Times New Roman"/>
                <a:cs typeface="Times New Roman"/>
              </a:rPr>
              <a:t>  </a:t>
            </a:r>
            <a:br>
              <a:rPr lang="en-US" sz="3600" i="1" dirty="0">
                <a:solidFill>
                  <a:srgbClr val="FFFF66"/>
                </a:solidFill>
                <a:latin typeface="Times New Roman"/>
                <a:cs typeface="Times New Roman"/>
              </a:rPr>
            </a:br>
            <a:r>
              <a:rPr lang="en-US" sz="2000" i="1" dirty="0">
                <a:solidFill>
                  <a:srgbClr val="FFFFFF"/>
                </a:solidFill>
                <a:latin typeface="Times New Roman"/>
                <a:cs typeface="Times New Roman"/>
              </a:rPr>
              <a:t>2,200 </a:t>
            </a:r>
            <a:r>
              <a:rPr lang="en-US" sz="2000" i="1" dirty="0" err="1">
                <a:solidFill>
                  <a:srgbClr val="FFFFFF"/>
                </a:solidFill>
                <a:latin typeface="Times New Roman"/>
                <a:cs typeface="Times New Roman"/>
              </a:rPr>
              <a:t>Pacientes</a:t>
            </a:r>
            <a:r>
              <a:rPr lang="en-US" sz="2000" i="1" dirty="0">
                <a:solidFill>
                  <a:srgbClr val="FFFFFF"/>
                </a:solidFill>
                <a:latin typeface="Times New Roman"/>
                <a:cs typeface="Times New Roman"/>
              </a:rPr>
              <a:t> con </a:t>
            </a:r>
            <a:r>
              <a:rPr lang="en-US" sz="2000" i="1" dirty="0" err="1">
                <a:solidFill>
                  <a:srgbClr val="FFFFFF"/>
                </a:solidFill>
                <a:latin typeface="Times New Roman"/>
                <a:cs typeface="Times New Roman"/>
              </a:rPr>
              <a:t>tratamiento</a:t>
            </a:r>
            <a:r>
              <a:rPr lang="en-US" sz="2000" i="1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2000" i="1" dirty="0" err="1">
                <a:solidFill>
                  <a:srgbClr val="FFFFFF"/>
                </a:solidFill>
                <a:latin typeface="Times New Roman"/>
                <a:cs typeface="Times New Roman"/>
              </a:rPr>
              <a:t>médico</a:t>
            </a:r>
            <a:endParaRPr lang="en-US" sz="2000" i="1" dirty="0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grpSp>
        <p:nvGrpSpPr>
          <p:cNvPr id="3" name="Group 5"/>
          <p:cNvGrpSpPr>
            <a:grpSpLocks/>
          </p:cNvGrpSpPr>
          <p:nvPr/>
        </p:nvGrpSpPr>
        <p:grpSpPr bwMode="auto">
          <a:xfrm>
            <a:off x="89411" y="2357438"/>
            <a:ext cx="9035539" cy="4384675"/>
            <a:chOff x="543" y="1152"/>
            <a:chExt cx="5012" cy="2508"/>
          </a:xfrm>
        </p:grpSpPr>
        <p:sp>
          <p:nvSpPr>
            <p:cNvPr id="4" name="Rectangle 6"/>
            <p:cNvSpPr>
              <a:spLocks noChangeArrowheads="1"/>
            </p:cNvSpPr>
            <p:nvPr/>
          </p:nvSpPr>
          <p:spPr bwMode="auto">
            <a:xfrm>
              <a:off x="1979" y="2909"/>
              <a:ext cx="2834" cy="185"/>
            </a:xfrm>
            <a:prstGeom prst="rect">
              <a:avLst/>
            </a:prstGeom>
            <a:gradFill rotWithShape="1">
              <a:gsLst>
                <a:gs pos="0">
                  <a:srgbClr val="762F00"/>
                </a:gs>
                <a:gs pos="50000">
                  <a:srgbClr val="FF6600"/>
                </a:gs>
                <a:gs pos="100000">
                  <a:srgbClr val="762F00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es-MX">
                <a:latin typeface="Times New Roman"/>
                <a:ea typeface="+mn-ea"/>
                <a:cs typeface="Times New Roman"/>
              </a:endParaRPr>
            </a:p>
          </p:txBody>
        </p:sp>
        <p:sp>
          <p:nvSpPr>
            <p:cNvPr id="5" name="Rectangle 7"/>
            <p:cNvSpPr>
              <a:spLocks noChangeArrowheads="1"/>
            </p:cNvSpPr>
            <p:nvPr/>
          </p:nvSpPr>
          <p:spPr bwMode="auto">
            <a:xfrm>
              <a:off x="1979" y="2582"/>
              <a:ext cx="1558" cy="185"/>
            </a:xfrm>
            <a:prstGeom prst="rect">
              <a:avLst/>
            </a:prstGeom>
            <a:gradFill rotWithShape="1">
              <a:gsLst>
                <a:gs pos="0">
                  <a:srgbClr val="185E5E"/>
                </a:gs>
                <a:gs pos="50000">
                  <a:srgbClr val="33CCCC"/>
                </a:gs>
                <a:gs pos="100000">
                  <a:srgbClr val="185E5E"/>
                </a:gs>
              </a:gsLst>
              <a:path path="rect">
                <a:fillToRect l="100000" t="100000"/>
              </a:path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es-MX">
                <a:latin typeface="Times New Roman"/>
                <a:ea typeface="+mn-ea"/>
                <a:cs typeface="Times New Roman"/>
              </a:endParaRPr>
            </a:p>
          </p:txBody>
        </p:sp>
        <p:sp>
          <p:nvSpPr>
            <p:cNvPr id="6" name="Rectangle 8"/>
            <p:cNvSpPr>
              <a:spLocks noChangeArrowheads="1"/>
            </p:cNvSpPr>
            <p:nvPr/>
          </p:nvSpPr>
          <p:spPr bwMode="auto">
            <a:xfrm>
              <a:off x="1970" y="2256"/>
              <a:ext cx="1212" cy="185"/>
            </a:xfrm>
            <a:prstGeom prst="rect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es-MX">
                <a:latin typeface="Times New Roman"/>
                <a:ea typeface="+mn-ea"/>
                <a:cs typeface="Times New Roman"/>
              </a:endParaRPr>
            </a:p>
          </p:txBody>
        </p:sp>
        <p:sp>
          <p:nvSpPr>
            <p:cNvPr id="7" name="Rectangle 9"/>
            <p:cNvSpPr>
              <a:spLocks noChangeArrowheads="1"/>
            </p:cNvSpPr>
            <p:nvPr/>
          </p:nvSpPr>
          <p:spPr bwMode="auto">
            <a:xfrm>
              <a:off x="1979" y="1915"/>
              <a:ext cx="1244" cy="185"/>
            </a:xfrm>
            <a:prstGeom prst="rect">
              <a:avLst/>
            </a:prstGeom>
            <a:gradFill rotWithShape="1">
              <a:gsLst>
                <a:gs pos="0">
                  <a:srgbClr val="454545"/>
                </a:gs>
                <a:gs pos="50000">
                  <a:srgbClr val="969696"/>
                </a:gs>
                <a:gs pos="100000">
                  <a:srgbClr val="454545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es-MX">
                <a:latin typeface="Times New Roman"/>
                <a:ea typeface="+mn-ea"/>
                <a:cs typeface="Times New Roman"/>
              </a:endParaRPr>
            </a:p>
          </p:txBody>
        </p:sp>
        <p:sp>
          <p:nvSpPr>
            <p:cNvPr id="8" name="Rectangle 10"/>
            <p:cNvSpPr>
              <a:spLocks noChangeArrowheads="1"/>
            </p:cNvSpPr>
            <p:nvPr/>
          </p:nvSpPr>
          <p:spPr bwMode="auto">
            <a:xfrm>
              <a:off x="1979" y="1588"/>
              <a:ext cx="693" cy="185"/>
            </a:xfrm>
            <a:prstGeom prst="rect">
              <a:avLst/>
            </a:prstGeom>
            <a:gradFill rotWithShape="1">
              <a:gsLst>
                <a:gs pos="0">
                  <a:srgbClr val="760000"/>
                </a:gs>
                <a:gs pos="50000">
                  <a:srgbClr val="FF0000"/>
                </a:gs>
                <a:gs pos="100000">
                  <a:srgbClr val="760000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es-MX">
                <a:latin typeface="Times New Roman"/>
                <a:ea typeface="+mn-ea"/>
                <a:cs typeface="Times New Roman"/>
              </a:endParaRPr>
            </a:p>
          </p:txBody>
        </p:sp>
        <p:sp>
          <p:nvSpPr>
            <p:cNvPr id="9" name="Rectangle 11"/>
            <p:cNvSpPr>
              <a:spLocks noChangeArrowheads="1"/>
            </p:cNvSpPr>
            <p:nvPr/>
          </p:nvSpPr>
          <p:spPr bwMode="auto">
            <a:xfrm>
              <a:off x="1979" y="1255"/>
              <a:ext cx="379" cy="185"/>
            </a:xfrm>
            <a:prstGeom prst="rect">
              <a:avLst/>
            </a:prstGeom>
            <a:gradFill rotWithShape="1">
              <a:gsLst>
                <a:gs pos="0">
                  <a:srgbClr val="767600"/>
                </a:gs>
                <a:gs pos="50000">
                  <a:srgbClr val="FFFF00"/>
                </a:gs>
                <a:gs pos="100000">
                  <a:srgbClr val="767600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es-MX">
                <a:latin typeface="Times New Roman"/>
                <a:ea typeface="+mn-ea"/>
                <a:cs typeface="Times New Roman"/>
              </a:endParaRPr>
            </a:p>
          </p:txBody>
        </p:sp>
        <p:sp>
          <p:nvSpPr>
            <p:cNvPr id="10" name="Line 12"/>
            <p:cNvSpPr>
              <a:spLocks noChangeShapeType="1"/>
            </p:cNvSpPr>
            <p:nvPr/>
          </p:nvSpPr>
          <p:spPr bwMode="auto">
            <a:xfrm>
              <a:off x="1979" y="3140"/>
              <a:ext cx="3456" cy="1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es-MX">
                <a:latin typeface="Times New Roman"/>
                <a:ea typeface="+mn-ea"/>
                <a:cs typeface="Times New Roman"/>
              </a:endParaRPr>
            </a:p>
          </p:txBody>
        </p:sp>
        <p:sp>
          <p:nvSpPr>
            <p:cNvPr id="11" name="Line 13"/>
            <p:cNvSpPr>
              <a:spLocks noChangeShapeType="1"/>
            </p:cNvSpPr>
            <p:nvPr/>
          </p:nvSpPr>
          <p:spPr bwMode="auto">
            <a:xfrm flipV="1">
              <a:off x="1979" y="3140"/>
              <a:ext cx="1" cy="38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es-MX">
                <a:latin typeface="Times New Roman"/>
                <a:ea typeface="+mn-ea"/>
                <a:cs typeface="Times New Roman"/>
              </a:endParaRPr>
            </a:p>
          </p:txBody>
        </p:sp>
        <p:sp>
          <p:nvSpPr>
            <p:cNvPr id="12" name="Line 14"/>
            <p:cNvSpPr>
              <a:spLocks noChangeShapeType="1"/>
            </p:cNvSpPr>
            <p:nvPr/>
          </p:nvSpPr>
          <p:spPr bwMode="auto">
            <a:xfrm flipV="1">
              <a:off x="2672" y="3140"/>
              <a:ext cx="1" cy="38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es-MX">
                <a:latin typeface="Times New Roman"/>
                <a:ea typeface="+mn-ea"/>
                <a:cs typeface="Times New Roman"/>
              </a:endParaRPr>
            </a:p>
          </p:txBody>
        </p:sp>
        <p:sp>
          <p:nvSpPr>
            <p:cNvPr id="13" name="Line 15"/>
            <p:cNvSpPr>
              <a:spLocks noChangeShapeType="1"/>
            </p:cNvSpPr>
            <p:nvPr/>
          </p:nvSpPr>
          <p:spPr bwMode="auto">
            <a:xfrm flipV="1">
              <a:off x="3364" y="3140"/>
              <a:ext cx="1" cy="38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es-MX">
                <a:latin typeface="Times New Roman"/>
                <a:ea typeface="+mn-ea"/>
                <a:cs typeface="Times New Roman"/>
              </a:endParaRPr>
            </a:p>
          </p:txBody>
        </p:sp>
        <p:sp>
          <p:nvSpPr>
            <p:cNvPr id="14" name="Line 16"/>
            <p:cNvSpPr>
              <a:spLocks noChangeShapeType="1"/>
            </p:cNvSpPr>
            <p:nvPr/>
          </p:nvSpPr>
          <p:spPr bwMode="auto">
            <a:xfrm flipV="1">
              <a:off x="4050" y="3140"/>
              <a:ext cx="1" cy="38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es-MX">
                <a:latin typeface="Times New Roman"/>
                <a:ea typeface="+mn-ea"/>
                <a:cs typeface="Times New Roman"/>
              </a:endParaRPr>
            </a:p>
          </p:txBody>
        </p:sp>
        <p:sp>
          <p:nvSpPr>
            <p:cNvPr id="15" name="Line 17"/>
            <p:cNvSpPr>
              <a:spLocks noChangeShapeType="1"/>
            </p:cNvSpPr>
            <p:nvPr/>
          </p:nvSpPr>
          <p:spPr bwMode="auto">
            <a:xfrm flipV="1">
              <a:off x="4743" y="3140"/>
              <a:ext cx="1" cy="38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es-MX">
                <a:latin typeface="Times New Roman"/>
                <a:ea typeface="+mn-ea"/>
                <a:cs typeface="Times New Roman"/>
              </a:endParaRPr>
            </a:p>
          </p:txBody>
        </p:sp>
        <p:sp>
          <p:nvSpPr>
            <p:cNvPr id="16" name="Line 18"/>
            <p:cNvSpPr>
              <a:spLocks noChangeShapeType="1"/>
            </p:cNvSpPr>
            <p:nvPr/>
          </p:nvSpPr>
          <p:spPr bwMode="auto">
            <a:xfrm flipV="1">
              <a:off x="5435" y="3140"/>
              <a:ext cx="1" cy="38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es-MX">
                <a:latin typeface="Times New Roman"/>
                <a:ea typeface="+mn-ea"/>
                <a:cs typeface="Times New Roman"/>
              </a:endParaRPr>
            </a:p>
          </p:txBody>
        </p:sp>
        <p:sp>
          <p:nvSpPr>
            <p:cNvPr id="17" name="Line 19"/>
            <p:cNvSpPr>
              <a:spLocks noChangeShapeType="1"/>
            </p:cNvSpPr>
            <p:nvPr/>
          </p:nvSpPr>
          <p:spPr bwMode="auto">
            <a:xfrm>
              <a:off x="1979" y="1152"/>
              <a:ext cx="1" cy="1988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es-MX">
                <a:latin typeface="Times New Roman"/>
                <a:ea typeface="+mn-ea"/>
                <a:cs typeface="Times New Roman"/>
              </a:endParaRPr>
            </a:p>
          </p:txBody>
        </p:sp>
        <p:sp>
          <p:nvSpPr>
            <p:cNvPr id="18" name="Line 20"/>
            <p:cNvSpPr>
              <a:spLocks noChangeShapeType="1"/>
            </p:cNvSpPr>
            <p:nvPr/>
          </p:nvSpPr>
          <p:spPr bwMode="auto">
            <a:xfrm>
              <a:off x="1928" y="3140"/>
              <a:ext cx="51" cy="1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es-MX">
                <a:latin typeface="Times New Roman"/>
                <a:ea typeface="+mn-ea"/>
                <a:cs typeface="Times New Roman"/>
              </a:endParaRPr>
            </a:p>
          </p:txBody>
        </p:sp>
        <p:sp>
          <p:nvSpPr>
            <p:cNvPr id="19" name="Line 21"/>
            <p:cNvSpPr>
              <a:spLocks noChangeShapeType="1"/>
            </p:cNvSpPr>
            <p:nvPr/>
          </p:nvSpPr>
          <p:spPr bwMode="auto">
            <a:xfrm>
              <a:off x="1928" y="2806"/>
              <a:ext cx="51" cy="1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es-MX">
                <a:latin typeface="Times New Roman"/>
                <a:ea typeface="+mn-ea"/>
                <a:cs typeface="Times New Roman"/>
              </a:endParaRPr>
            </a:p>
          </p:txBody>
        </p:sp>
        <p:sp>
          <p:nvSpPr>
            <p:cNvPr id="20" name="Line 22"/>
            <p:cNvSpPr>
              <a:spLocks noChangeShapeType="1"/>
            </p:cNvSpPr>
            <p:nvPr/>
          </p:nvSpPr>
          <p:spPr bwMode="auto">
            <a:xfrm>
              <a:off x="1928" y="2479"/>
              <a:ext cx="51" cy="1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es-MX">
                <a:latin typeface="Times New Roman"/>
                <a:ea typeface="+mn-ea"/>
                <a:cs typeface="Times New Roman"/>
              </a:endParaRPr>
            </a:p>
          </p:txBody>
        </p:sp>
        <p:sp>
          <p:nvSpPr>
            <p:cNvPr id="21" name="Line 23"/>
            <p:cNvSpPr>
              <a:spLocks noChangeShapeType="1"/>
            </p:cNvSpPr>
            <p:nvPr/>
          </p:nvSpPr>
          <p:spPr bwMode="auto">
            <a:xfrm>
              <a:off x="1928" y="2146"/>
              <a:ext cx="51" cy="1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es-MX">
                <a:latin typeface="Times New Roman"/>
                <a:ea typeface="+mn-ea"/>
                <a:cs typeface="Times New Roman"/>
              </a:endParaRPr>
            </a:p>
          </p:txBody>
        </p:sp>
        <p:sp>
          <p:nvSpPr>
            <p:cNvPr id="22" name="Line 24"/>
            <p:cNvSpPr>
              <a:spLocks noChangeShapeType="1"/>
            </p:cNvSpPr>
            <p:nvPr/>
          </p:nvSpPr>
          <p:spPr bwMode="auto">
            <a:xfrm>
              <a:off x="1928" y="1813"/>
              <a:ext cx="51" cy="1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es-MX">
                <a:latin typeface="Times New Roman"/>
                <a:ea typeface="+mn-ea"/>
                <a:cs typeface="Times New Roman"/>
              </a:endParaRPr>
            </a:p>
          </p:txBody>
        </p:sp>
        <p:sp>
          <p:nvSpPr>
            <p:cNvPr id="23" name="Line 25"/>
            <p:cNvSpPr>
              <a:spLocks noChangeShapeType="1"/>
            </p:cNvSpPr>
            <p:nvPr/>
          </p:nvSpPr>
          <p:spPr bwMode="auto">
            <a:xfrm>
              <a:off x="1928" y="1486"/>
              <a:ext cx="51" cy="1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es-MX">
                <a:latin typeface="Times New Roman"/>
                <a:ea typeface="+mn-ea"/>
                <a:cs typeface="Times New Roman"/>
              </a:endParaRPr>
            </a:p>
          </p:txBody>
        </p:sp>
        <p:sp>
          <p:nvSpPr>
            <p:cNvPr id="24" name="Line 26"/>
            <p:cNvSpPr>
              <a:spLocks noChangeShapeType="1"/>
            </p:cNvSpPr>
            <p:nvPr/>
          </p:nvSpPr>
          <p:spPr bwMode="auto">
            <a:xfrm>
              <a:off x="1928" y="1152"/>
              <a:ext cx="51" cy="1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es-MX">
                <a:latin typeface="Times New Roman"/>
                <a:ea typeface="+mn-ea"/>
                <a:cs typeface="Times New Roman"/>
              </a:endParaRPr>
            </a:p>
          </p:txBody>
        </p:sp>
        <p:sp>
          <p:nvSpPr>
            <p:cNvPr id="25" name="Rectangle 27"/>
            <p:cNvSpPr>
              <a:spLocks noChangeArrowheads="1"/>
            </p:cNvSpPr>
            <p:nvPr/>
          </p:nvSpPr>
          <p:spPr bwMode="auto">
            <a:xfrm>
              <a:off x="4890" y="2903"/>
              <a:ext cx="121" cy="1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>
                <a:defRPr/>
              </a:pPr>
              <a:r>
                <a:rPr lang="en-US" sz="1700" b="1">
                  <a:solidFill>
                    <a:srgbClr val="FFFFFF"/>
                  </a:solidFill>
                  <a:latin typeface="Times New Roman"/>
                  <a:ea typeface="+mn-ea"/>
                  <a:cs typeface="Times New Roman"/>
                </a:rPr>
                <a:t>82</a:t>
              </a:r>
              <a:endParaRPr lang="en-US" sz="1600">
                <a:latin typeface="Times New Roman"/>
                <a:ea typeface="+mn-ea"/>
                <a:cs typeface="Times New Roman"/>
              </a:endParaRPr>
            </a:p>
          </p:txBody>
        </p:sp>
        <p:sp>
          <p:nvSpPr>
            <p:cNvPr id="26" name="Rectangle 28"/>
            <p:cNvSpPr>
              <a:spLocks noChangeArrowheads="1"/>
            </p:cNvSpPr>
            <p:nvPr/>
          </p:nvSpPr>
          <p:spPr bwMode="auto">
            <a:xfrm>
              <a:off x="3614" y="2576"/>
              <a:ext cx="121" cy="1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>
                <a:defRPr/>
              </a:pPr>
              <a:r>
                <a:rPr lang="en-US" sz="1700" b="1">
                  <a:solidFill>
                    <a:srgbClr val="FFFFFF"/>
                  </a:solidFill>
                  <a:latin typeface="Times New Roman"/>
                  <a:ea typeface="+mn-ea"/>
                  <a:cs typeface="Times New Roman"/>
                </a:rPr>
                <a:t>45</a:t>
              </a:r>
              <a:endParaRPr lang="en-US" sz="1600">
                <a:latin typeface="Times New Roman"/>
                <a:ea typeface="+mn-ea"/>
                <a:cs typeface="Times New Roman"/>
              </a:endParaRPr>
            </a:p>
          </p:txBody>
        </p:sp>
        <p:sp>
          <p:nvSpPr>
            <p:cNvPr id="27" name="Rectangle 29"/>
            <p:cNvSpPr>
              <a:spLocks noChangeArrowheads="1"/>
            </p:cNvSpPr>
            <p:nvPr/>
          </p:nvSpPr>
          <p:spPr bwMode="auto">
            <a:xfrm>
              <a:off x="3269" y="2242"/>
              <a:ext cx="121" cy="1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>
                <a:defRPr/>
              </a:pPr>
              <a:r>
                <a:rPr lang="en-US" sz="1700" b="1">
                  <a:solidFill>
                    <a:srgbClr val="FFFFFF"/>
                  </a:solidFill>
                  <a:latin typeface="Times New Roman"/>
                  <a:ea typeface="+mn-ea"/>
                  <a:cs typeface="Times New Roman"/>
                </a:rPr>
                <a:t>35</a:t>
              </a:r>
              <a:endParaRPr lang="en-US" sz="1600">
                <a:latin typeface="Times New Roman"/>
                <a:ea typeface="+mn-ea"/>
                <a:cs typeface="Times New Roman"/>
              </a:endParaRPr>
            </a:p>
          </p:txBody>
        </p:sp>
        <p:sp>
          <p:nvSpPr>
            <p:cNvPr id="28" name="Rectangle 30"/>
            <p:cNvSpPr>
              <a:spLocks noChangeArrowheads="1"/>
            </p:cNvSpPr>
            <p:nvPr/>
          </p:nvSpPr>
          <p:spPr bwMode="auto">
            <a:xfrm>
              <a:off x="3301" y="1909"/>
              <a:ext cx="122" cy="1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>
                <a:defRPr/>
              </a:pPr>
              <a:r>
                <a:rPr lang="en-US" sz="1700" b="1">
                  <a:solidFill>
                    <a:srgbClr val="FFFFFF"/>
                  </a:solidFill>
                  <a:latin typeface="Times New Roman"/>
                  <a:ea typeface="+mn-ea"/>
                  <a:cs typeface="Times New Roman"/>
                </a:rPr>
                <a:t>36</a:t>
              </a:r>
              <a:endParaRPr lang="en-US" sz="1600">
                <a:latin typeface="Times New Roman"/>
                <a:ea typeface="+mn-ea"/>
                <a:cs typeface="Times New Roman"/>
              </a:endParaRPr>
            </a:p>
          </p:txBody>
        </p:sp>
        <p:sp>
          <p:nvSpPr>
            <p:cNvPr id="29" name="Rectangle 31"/>
            <p:cNvSpPr>
              <a:spLocks noChangeArrowheads="1"/>
            </p:cNvSpPr>
            <p:nvPr/>
          </p:nvSpPr>
          <p:spPr bwMode="auto">
            <a:xfrm>
              <a:off x="2749" y="1582"/>
              <a:ext cx="122" cy="1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>
                <a:defRPr/>
              </a:pPr>
              <a:r>
                <a:rPr lang="en-US" sz="1700" b="1">
                  <a:solidFill>
                    <a:srgbClr val="FFFFFF"/>
                  </a:solidFill>
                  <a:latin typeface="Times New Roman"/>
                  <a:ea typeface="+mn-ea"/>
                  <a:cs typeface="Times New Roman"/>
                </a:rPr>
                <a:t>20</a:t>
              </a:r>
              <a:endParaRPr lang="en-US" sz="1600">
                <a:latin typeface="Times New Roman"/>
                <a:ea typeface="+mn-ea"/>
                <a:cs typeface="Times New Roman"/>
              </a:endParaRPr>
            </a:p>
          </p:txBody>
        </p:sp>
        <p:sp>
          <p:nvSpPr>
            <p:cNvPr id="30" name="Rectangle 32"/>
            <p:cNvSpPr>
              <a:spLocks noChangeArrowheads="1"/>
            </p:cNvSpPr>
            <p:nvPr/>
          </p:nvSpPr>
          <p:spPr bwMode="auto">
            <a:xfrm>
              <a:off x="2435" y="1248"/>
              <a:ext cx="114" cy="1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>
                <a:defRPr/>
              </a:pPr>
              <a:r>
                <a:rPr lang="en-US" sz="1700" b="1" dirty="0">
                  <a:solidFill>
                    <a:srgbClr val="FFFFFF"/>
                  </a:solidFill>
                  <a:latin typeface="Times New Roman"/>
                  <a:ea typeface="+mn-ea"/>
                  <a:cs typeface="Times New Roman"/>
                </a:rPr>
                <a:t>11</a:t>
              </a:r>
              <a:endParaRPr lang="en-US" sz="1600" dirty="0">
                <a:latin typeface="Times New Roman"/>
                <a:ea typeface="+mn-ea"/>
                <a:cs typeface="Times New Roman"/>
              </a:endParaRPr>
            </a:p>
          </p:txBody>
        </p:sp>
        <p:sp>
          <p:nvSpPr>
            <p:cNvPr id="31" name="Rectangle 33"/>
            <p:cNvSpPr>
              <a:spLocks noChangeArrowheads="1"/>
            </p:cNvSpPr>
            <p:nvPr/>
          </p:nvSpPr>
          <p:spPr bwMode="auto">
            <a:xfrm>
              <a:off x="1981" y="3255"/>
              <a:ext cx="60" cy="1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>
                <a:defRPr/>
              </a:pPr>
              <a:r>
                <a:rPr lang="en-US" sz="1700" b="1">
                  <a:solidFill>
                    <a:srgbClr val="FFFFFF"/>
                  </a:solidFill>
                  <a:latin typeface="Times New Roman"/>
                  <a:ea typeface="+mn-ea"/>
                  <a:cs typeface="Times New Roman"/>
                </a:rPr>
                <a:t>0</a:t>
              </a:r>
              <a:endParaRPr lang="en-US" sz="1600">
                <a:latin typeface="Times New Roman"/>
                <a:ea typeface="+mn-ea"/>
                <a:cs typeface="Times New Roman"/>
              </a:endParaRPr>
            </a:p>
          </p:txBody>
        </p:sp>
        <p:sp>
          <p:nvSpPr>
            <p:cNvPr id="32" name="Rectangle 34"/>
            <p:cNvSpPr>
              <a:spLocks noChangeArrowheads="1"/>
            </p:cNvSpPr>
            <p:nvPr/>
          </p:nvSpPr>
          <p:spPr bwMode="auto">
            <a:xfrm>
              <a:off x="2640" y="3255"/>
              <a:ext cx="121" cy="1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>
                <a:defRPr/>
              </a:pPr>
              <a:r>
                <a:rPr lang="en-US" sz="1700" b="1">
                  <a:solidFill>
                    <a:srgbClr val="FFFFFF"/>
                  </a:solidFill>
                  <a:latin typeface="Times New Roman"/>
                  <a:ea typeface="+mn-ea"/>
                  <a:cs typeface="Times New Roman"/>
                </a:rPr>
                <a:t>20</a:t>
              </a:r>
              <a:endParaRPr lang="en-US" sz="1600">
                <a:latin typeface="Times New Roman"/>
                <a:ea typeface="+mn-ea"/>
                <a:cs typeface="Times New Roman"/>
              </a:endParaRPr>
            </a:p>
          </p:txBody>
        </p:sp>
        <p:sp>
          <p:nvSpPr>
            <p:cNvPr id="33" name="Rectangle 35"/>
            <p:cNvSpPr>
              <a:spLocks noChangeArrowheads="1"/>
            </p:cNvSpPr>
            <p:nvPr/>
          </p:nvSpPr>
          <p:spPr bwMode="auto">
            <a:xfrm>
              <a:off x="3332" y="3255"/>
              <a:ext cx="121" cy="1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>
                <a:defRPr/>
              </a:pPr>
              <a:r>
                <a:rPr lang="en-US" sz="1700" b="1">
                  <a:solidFill>
                    <a:srgbClr val="FFFFFF"/>
                  </a:solidFill>
                  <a:latin typeface="Times New Roman"/>
                  <a:ea typeface="+mn-ea"/>
                  <a:cs typeface="Times New Roman"/>
                </a:rPr>
                <a:t>40</a:t>
              </a:r>
              <a:endParaRPr lang="en-US" sz="1600">
                <a:latin typeface="Times New Roman"/>
                <a:ea typeface="+mn-ea"/>
                <a:cs typeface="Times New Roman"/>
              </a:endParaRPr>
            </a:p>
          </p:txBody>
        </p:sp>
        <p:sp>
          <p:nvSpPr>
            <p:cNvPr id="34" name="Rectangle 36"/>
            <p:cNvSpPr>
              <a:spLocks noChangeArrowheads="1"/>
            </p:cNvSpPr>
            <p:nvPr/>
          </p:nvSpPr>
          <p:spPr bwMode="auto">
            <a:xfrm>
              <a:off x="4018" y="3255"/>
              <a:ext cx="121" cy="1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>
                <a:defRPr/>
              </a:pPr>
              <a:r>
                <a:rPr lang="en-US" sz="1700" b="1">
                  <a:solidFill>
                    <a:srgbClr val="FFFFFF"/>
                  </a:solidFill>
                  <a:latin typeface="Times New Roman"/>
                  <a:ea typeface="+mn-ea"/>
                  <a:cs typeface="Times New Roman"/>
                </a:rPr>
                <a:t>60</a:t>
              </a:r>
              <a:endParaRPr lang="en-US" sz="1600">
                <a:latin typeface="Times New Roman"/>
                <a:ea typeface="+mn-ea"/>
                <a:cs typeface="Times New Roman"/>
              </a:endParaRPr>
            </a:p>
          </p:txBody>
        </p:sp>
        <p:sp>
          <p:nvSpPr>
            <p:cNvPr id="35" name="Rectangle 37"/>
            <p:cNvSpPr>
              <a:spLocks noChangeArrowheads="1"/>
            </p:cNvSpPr>
            <p:nvPr/>
          </p:nvSpPr>
          <p:spPr bwMode="auto">
            <a:xfrm>
              <a:off x="4712" y="3255"/>
              <a:ext cx="121" cy="1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>
                <a:defRPr/>
              </a:pPr>
              <a:r>
                <a:rPr lang="en-US" sz="1700" b="1">
                  <a:solidFill>
                    <a:srgbClr val="FFFFFF"/>
                  </a:solidFill>
                  <a:latin typeface="Times New Roman"/>
                  <a:ea typeface="+mn-ea"/>
                  <a:cs typeface="Times New Roman"/>
                </a:rPr>
                <a:t>80</a:t>
              </a:r>
              <a:endParaRPr lang="en-US" sz="1600">
                <a:latin typeface="Times New Roman"/>
                <a:ea typeface="+mn-ea"/>
                <a:cs typeface="Times New Roman"/>
              </a:endParaRPr>
            </a:p>
          </p:txBody>
        </p:sp>
        <p:sp>
          <p:nvSpPr>
            <p:cNvPr id="36" name="Rectangle 38"/>
            <p:cNvSpPr>
              <a:spLocks noChangeArrowheads="1"/>
            </p:cNvSpPr>
            <p:nvPr/>
          </p:nvSpPr>
          <p:spPr bwMode="auto">
            <a:xfrm>
              <a:off x="5374" y="3255"/>
              <a:ext cx="181" cy="1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>
                <a:defRPr/>
              </a:pPr>
              <a:r>
                <a:rPr lang="en-US" sz="1700" b="1">
                  <a:solidFill>
                    <a:srgbClr val="FFFFFF"/>
                  </a:solidFill>
                  <a:latin typeface="Times New Roman"/>
                  <a:ea typeface="+mn-ea"/>
                  <a:cs typeface="Times New Roman"/>
                </a:rPr>
                <a:t>100</a:t>
              </a:r>
              <a:endParaRPr lang="en-US" sz="1600">
                <a:latin typeface="Times New Roman"/>
                <a:ea typeface="+mn-ea"/>
                <a:cs typeface="Times New Roman"/>
              </a:endParaRPr>
            </a:p>
          </p:txBody>
        </p:sp>
        <p:sp>
          <p:nvSpPr>
            <p:cNvPr id="37" name="Rectangle 39"/>
            <p:cNvSpPr>
              <a:spLocks noChangeArrowheads="1"/>
            </p:cNvSpPr>
            <p:nvPr/>
          </p:nvSpPr>
          <p:spPr bwMode="auto">
            <a:xfrm>
              <a:off x="970" y="2883"/>
              <a:ext cx="822" cy="1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900" b="1">
                  <a:solidFill>
                    <a:srgbClr val="FFFFFF"/>
                  </a:solidFill>
                  <a:latin typeface="Times New Roman"/>
                  <a:cs typeface="Times New Roman"/>
                </a:rPr>
                <a:t>Idiopática gen</a:t>
              </a:r>
              <a:endParaRPr lang="en-US" sz="1600">
                <a:latin typeface="Times New Roman"/>
                <a:cs typeface="Times New Roman"/>
              </a:endParaRPr>
            </a:p>
          </p:txBody>
        </p:sp>
        <p:sp>
          <p:nvSpPr>
            <p:cNvPr id="38" name="Rectangle 40"/>
            <p:cNvSpPr>
              <a:spLocks noChangeArrowheads="1"/>
            </p:cNvSpPr>
            <p:nvPr/>
          </p:nvSpPr>
          <p:spPr bwMode="auto">
            <a:xfrm>
              <a:off x="543" y="2550"/>
              <a:ext cx="1188" cy="1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900" b="1">
                  <a:solidFill>
                    <a:srgbClr val="FFFFFF"/>
                  </a:solidFill>
                  <a:latin typeface="Times New Roman"/>
                  <a:cs typeface="Times New Roman"/>
                </a:rPr>
                <a:t>Criptogénica parcial</a:t>
              </a:r>
              <a:endParaRPr lang="en-US" sz="1600">
                <a:latin typeface="Times New Roman"/>
                <a:cs typeface="Times New Roman"/>
              </a:endParaRPr>
            </a:p>
          </p:txBody>
        </p:sp>
        <p:sp>
          <p:nvSpPr>
            <p:cNvPr id="39" name="Rectangle 41"/>
            <p:cNvSpPr>
              <a:spLocks noChangeArrowheads="1"/>
            </p:cNvSpPr>
            <p:nvPr/>
          </p:nvSpPr>
          <p:spPr bwMode="auto">
            <a:xfrm>
              <a:off x="628" y="2223"/>
              <a:ext cx="1119" cy="1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900" b="1">
                  <a:solidFill>
                    <a:srgbClr val="FFFFFF"/>
                  </a:solidFill>
                  <a:latin typeface="Times New Roman"/>
                  <a:cs typeface="Times New Roman"/>
                </a:rPr>
                <a:t>Sintomática parcial</a:t>
              </a:r>
              <a:endParaRPr lang="en-US" sz="1600">
                <a:latin typeface="Times New Roman"/>
                <a:cs typeface="Times New Roman"/>
              </a:endParaRPr>
            </a:p>
          </p:txBody>
        </p:sp>
        <p:sp>
          <p:nvSpPr>
            <p:cNvPr id="40" name="Rectangle 42"/>
            <p:cNvSpPr>
              <a:spLocks noChangeArrowheads="1"/>
            </p:cNvSpPr>
            <p:nvPr/>
          </p:nvSpPr>
          <p:spPr bwMode="auto">
            <a:xfrm>
              <a:off x="954" y="1890"/>
              <a:ext cx="855" cy="1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>
                <a:defRPr/>
              </a:pPr>
              <a:r>
                <a:rPr lang="en-US" sz="1900" b="1">
                  <a:solidFill>
                    <a:srgbClr val="FFFFFF"/>
                  </a:solidFill>
                  <a:latin typeface="Times New Roman"/>
                  <a:ea typeface="+mn-ea"/>
                  <a:cs typeface="Times New Roman"/>
                </a:rPr>
                <a:t>Extratemporal</a:t>
              </a:r>
              <a:endParaRPr lang="en-US" sz="1600">
                <a:latin typeface="Times New Roman"/>
                <a:ea typeface="+mn-ea"/>
                <a:cs typeface="Times New Roman"/>
              </a:endParaRPr>
            </a:p>
          </p:txBody>
        </p:sp>
        <p:sp>
          <p:nvSpPr>
            <p:cNvPr id="41" name="Rectangle 43"/>
            <p:cNvSpPr>
              <a:spLocks noChangeArrowheads="1"/>
            </p:cNvSpPr>
            <p:nvPr/>
          </p:nvSpPr>
          <p:spPr bwMode="auto">
            <a:xfrm>
              <a:off x="1266" y="1556"/>
              <a:ext cx="558" cy="1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>
                <a:defRPr/>
              </a:pPr>
              <a:r>
                <a:rPr lang="en-US" sz="1900" b="1">
                  <a:solidFill>
                    <a:srgbClr val="FFFFFF"/>
                  </a:solidFill>
                  <a:latin typeface="Times New Roman"/>
                  <a:ea typeface="+mn-ea"/>
                  <a:cs typeface="Times New Roman"/>
                </a:rPr>
                <a:t>Temporal</a:t>
              </a:r>
              <a:endParaRPr lang="en-US" sz="1600">
                <a:latin typeface="Times New Roman"/>
                <a:ea typeface="+mn-ea"/>
                <a:cs typeface="Times New Roman"/>
              </a:endParaRPr>
            </a:p>
          </p:txBody>
        </p:sp>
        <p:sp>
          <p:nvSpPr>
            <p:cNvPr id="42" name="Rectangle 44"/>
            <p:cNvSpPr>
              <a:spLocks noChangeArrowheads="1"/>
            </p:cNvSpPr>
            <p:nvPr/>
          </p:nvSpPr>
          <p:spPr bwMode="auto">
            <a:xfrm>
              <a:off x="1084" y="1229"/>
              <a:ext cx="704" cy="1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>
                <a:defRPr/>
              </a:pPr>
              <a:r>
                <a:rPr lang="en-US" sz="1900" b="1">
                  <a:solidFill>
                    <a:srgbClr val="FFFFFF"/>
                  </a:solidFill>
                  <a:latin typeface="Times New Roman"/>
                  <a:ea typeface="+mn-ea"/>
                  <a:cs typeface="Times New Roman"/>
                </a:rPr>
                <a:t>Esclerosis H</a:t>
              </a:r>
              <a:endParaRPr lang="en-US" sz="1600">
                <a:latin typeface="Times New Roman"/>
                <a:ea typeface="+mn-ea"/>
                <a:cs typeface="Times New Roman"/>
              </a:endParaRPr>
            </a:p>
          </p:txBody>
        </p:sp>
        <p:sp>
          <p:nvSpPr>
            <p:cNvPr id="43" name="Rectangle 45"/>
            <p:cNvSpPr>
              <a:spLocks noChangeArrowheads="1"/>
            </p:cNvSpPr>
            <p:nvPr/>
          </p:nvSpPr>
          <p:spPr bwMode="auto">
            <a:xfrm>
              <a:off x="2914" y="3493"/>
              <a:ext cx="675" cy="1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algn="ctr">
                <a:defRPr/>
              </a:pPr>
              <a:r>
                <a:rPr lang="en-US" sz="1900" b="1">
                  <a:solidFill>
                    <a:srgbClr val="FFFFFF"/>
                  </a:solidFill>
                  <a:latin typeface="Times New Roman"/>
                  <a:ea typeface="+mn-ea"/>
                  <a:cs typeface="Times New Roman"/>
                </a:rPr>
                <a:t>Sin Crisis </a:t>
              </a:r>
              <a:endParaRPr lang="en-US" sz="1600">
                <a:latin typeface="Times New Roman"/>
                <a:ea typeface="+mn-ea"/>
                <a:cs typeface="Times New Roman"/>
              </a:endParaRPr>
            </a:p>
          </p:txBody>
        </p:sp>
        <p:sp>
          <p:nvSpPr>
            <p:cNvPr id="44" name="Rectangle 46"/>
            <p:cNvSpPr>
              <a:spLocks noChangeArrowheads="1"/>
            </p:cNvSpPr>
            <p:nvPr/>
          </p:nvSpPr>
          <p:spPr bwMode="auto">
            <a:xfrm>
              <a:off x="3646" y="3493"/>
              <a:ext cx="78" cy="1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>
                <a:defRPr/>
              </a:pPr>
              <a:r>
                <a:rPr lang="en-US" sz="1900" b="1" u="sng">
                  <a:solidFill>
                    <a:srgbClr val="FFFFFF"/>
                  </a:solidFill>
                  <a:latin typeface="Times New Roman"/>
                  <a:ea typeface="+mn-ea"/>
                  <a:cs typeface="Times New Roman"/>
                </a:rPr>
                <a:t>&gt;</a:t>
              </a:r>
              <a:endParaRPr lang="en-US" sz="1600" u="sng">
                <a:latin typeface="Times New Roman"/>
                <a:ea typeface="+mn-ea"/>
                <a:cs typeface="Times New Roman"/>
              </a:endParaRPr>
            </a:p>
          </p:txBody>
        </p:sp>
        <p:sp>
          <p:nvSpPr>
            <p:cNvPr id="45" name="Rectangle 47"/>
            <p:cNvSpPr>
              <a:spLocks noChangeArrowheads="1"/>
            </p:cNvSpPr>
            <p:nvPr/>
          </p:nvSpPr>
          <p:spPr bwMode="auto">
            <a:xfrm>
              <a:off x="3827" y="3493"/>
              <a:ext cx="312" cy="1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900" b="1">
                  <a:solidFill>
                    <a:srgbClr val="FFFFFF"/>
                  </a:solidFill>
                  <a:latin typeface="Times New Roman"/>
                  <a:cs typeface="Times New Roman"/>
                </a:rPr>
                <a:t>1 año</a:t>
              </a:r>
              <a:endParaRPr lang="en-US" sz="1600">
                <a:latin typeface="Times New Roman"/>
                <a:cs typeface="Times New Roman"/>
              </a:endParaRPr>
            </a:p>
          </p:txBody>
        </p:sp>
      </p:grpSp>
      <p:sp>
        <p:nvSpPr>
          <p:cNvPr id="46" name="Text Box 48"/>
          <p:cNvSpPr txBox="1">
            <a:spLocks noChangeArrowheads="1"/>
          </p:cNvSpPr>
          <p:nvPr/>
        </p:nvSpPr>
        <p:spPr bwMode="auto">
          <a:xfrm>
            <a:off x="7019925" y="6607175"/>
            <a:ext cx="2162175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>
              <a:defRPr/>
            </a:pPr>
            <a:r>
              <a:rPr lang="en-US" sz="1200" dirty="0" err="1">
                <a:solidFill>
                  <a:srgbClr val="FFFF00"/>
                </a:solidFill>
                <a:latin typeface="Times New Roman"/>
                <a:ea typeface="+mn-ea"/>
                <a:cs typeface="Times New Roman"/>
              </a:rPr>
              <a:t>Semah</a:t>
            </a:r>
            <a:r>
              <a:rPr lang="en-US" sz="1200" dirty="0">
                <a:solidFill>
                  <a:srgbClr val="FFFF00"/>
                </a:solidFill>
                <a:latin typeface="Times New Roman"/>
                <a:ea typeface="+mn-ea"/>
                <a:cs typeface="Times New Roman"/>
              </a:rPr>
              <a:t> F, </a:t>
            </a:r>
            <a:r>
              <a:rPr lang="en-US" sz="1200" i="1" dirty="0">
                <a:solidFill>
                  <a:srgbClr val="FFFF00"/>
                </a:solidFill>
                <a:latin typeface="Times New Roman"/>
                <a:ea typeface="+mn-ea"/>
                <a:cs typeface="Times New Roman"/>
              </a:rPr>
              <a:t>et al</a:t>
            </a:r>
            <a:r>
              <a:rPr lang="en-US" sz="1200" dirty="0">
                <a:solidFill>
                  <a:srgbClr val="FFFF00"/>
                </a:solidFill>
                <a:latin typeface="Times New Roman"/>
                <a:ea typeface="+mn-ea"/>
                <a:cs typeface="Times New Roman"/>
              </a:rPr>
              <a:t>. </a:t>
            </a:r>
            <a:r>
              <a:rPr lang="en-US" sz="1200" i="1" dirty="0">
                <a:solidFill>
                  <a:srgbClr val="FFFF00"/>
                </a:solidFill>
                <a:latin typeface="Times New Roman"/>
                <a:ea typeface="+mn-ea"/>
                <a:cs typeface="Times New Roman"/>
              </a:rPr>
              <a:t>Neurology.</a:t>
            </a:r>
            <a:r>
              <a:rPr lang="en-US" sz="1200" dirty="0">
                <a:solidFill>
                  <a:srgbClr val="FFFF00"/>
                </a:solidFill>
                <a:latin typeface="Times New Roman"/>
                <a:ea typeface="+mn-ea"/>
                <a:cs typeface="Times New Roman"/>
              </a:rPr>
              <a:t> 1998</a:t>
            </a:r>
          </a:p>
        </p:txBody>
      </p:sp>
      <p:sp>
        <p:nvSpPr>
          <p:cNvPr id="47" name="Line 49"/>
          <p:cNvSpPr>
            <a:spLocks noChangeShapeType="1"/>
          </p:cNvSpPr>
          <p:nvPr/>
        </p:nvSpPr>
        <p:spPr bwMode="auto">
          <a:xfrm flipH="1">
            <a:off x="3779838" y="2651853"/>
            <a:ext cx="647700" cy="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pPr algn="ctr">
              <a:defRPr/>
            </a:pPr>
            <a:endParaRPr lang="es-MX">
              <a:latin typeface="Times New Roman"/>
              <a:ea typeface="+mn-ea"/>
              <a:cs typeface="Times New Roman"/>
            </a:endParaRPr>
          </a:p>
        </p:txBody>
      </p:sp>
      <p:pic>
        <p:nvPicPr>
          <p:cNvPr id="48" name="Picture 5" descr="F:\DCIM\140NIKON\DSCN9066.JPG"/>
          <p:cNvPicPr>
            <a:picLocks noChangeAspect="1" noChangeArrowheads="1"/>
          </p:cNvPicPr>
          <p:nvPr/>
        </p:nvPicPr>
        <p:blipFill>
          <a:blip r:embed="rId2">
            <a:lum contrast="30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13" t="3510" r="11818" b="12280"/>
          <a:stretch>
            <a:fillRect/>
          </a:stretch>
        </p:blipFill>
        <p:spPr bwMode="auto">
          <a:xfrm>
            <a:off x="4356100" y="1541463"/>
            <a:ext cx="1839913" cy="1471612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" name="Line 49"/>
          <p:cNvSpPr>
            <a:spLocks noChangeShapeType="1"/>
          </p:cNvSpPr>
          <p:nvPr/>
        </p:nvSpPr>
        <p:spPr bwMode="auto">
          <a:xfrm flipH="1">
            <a:off x="4412597" y="3257799"/>
            <a:ext cx="2305050" cy="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pPr algn="ctr">
              <a:defRPr/>
            </a:pPr>
            <a:endParaRPr lang="es-MX">
              <a:latin typeface="Times New Roman"/>
              <a:ea typeface="+mn-ea"/>
              <a:cs typeface="Times New Roman"/>
            </a:endParaRPr>
          </a:p>
        </p:txBody>
      </p:sp>
      <p:pic>
        <p:nvPicPr>
          <p:cNvPr id="50" name="Picture 2" descr="D:\DOCUMENTOS TOSHIBA FEB 2011\CAMELICE\BRASIL\Ganglioglioma 4 - copia.jpg"/>
          <p:cNvPicPr>
            <a:picLocks noChangeAspect="1" noChangeArrowheads="1"/>
          </p:cNvPicPr>
          <p:nvPr/>
        </p:nvPicPr>
        <p:blipFill>
          <a:blip r:embed="rId3">
            <a:lum bright="-10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650"/>
          <a:stretch>
            <a:fillRect/>
          </a:stretch>
        </p:blipFill>
        <p:spPr bwMode="auto">
          <a:xfrm>
            <a:off x="6491288" y="2420888"/>
            <a:ext cx="2473325" cy="1001712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Picture 5" descr="INNN(plastico)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6072188"/>
            <a:ext cx="836613" cy="714375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" name="Picture 2" descr="D:\DOCUMENTOS TOSHIBA FEB 2011\HOSPITAL ABC\PACIENTES HOSPITAL ABC\C\CABRERO PRIETO OSCAR\OSCAR CABRERO ABC DISPLASIA CORTICAL 2008\OSCAR CABRERO PRIETO DISPLASIA CORTICAL ABC 2008\RSCN0225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3645024"/>
            <a:ext cx="1656184" cy="1035330"/>
          </a:xfrm>
          <a:prstGeom prst="rect">
            <a:avLst/>
          </a:prstGeom>
          <a:ln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" name="Picture 3" descr="D:\DOCUMENTOS TOSHIBA FEB 2011\HOSPITAL ABC\PACIENTES HOSPITAL ABC\C\CABRERO PRIETO OSCAR\OSCAR CABRERO ABC DISPLASIA CORTICAL 2008\OSCAR CABRERO PRIETO DISPLASIA CORTICAL ABC 2008\DSCN0175.JPG"/>
          <p:cNvPicPr>
            <a:picLocks noChangeAspect="1" noChangeArrowheads="1"/>
          </p:cNvPicPr>
          <p:nvPr/>
        </p:nvPicPr>
        <p:blipFill>
          <a:blip r:embed="rId6">
            <a:lum contrast="20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55" t="8951" r="10310" b="8951"/>
          <a:stretch>
            <a:fillRect/>
          </a:stretch>
        </p:blipFill>
        <p:spPr bwMode="auto">
          <a:xfrm>
            <a:off x="5364088" y="3645024"/>
            <a:ext cx="924945" cy="1059756"/>
          </a:xfrm>
          <a:prstGeom prst="rect">
            <a:avLst/>
          </a:prstGeom>
          <a:ln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" name="Picture 8" descr="D:\DOCUMENTOS TOSHIBA FEB 2011\CIRUGIA EXTRATEMPORAL\PACIENTES EXTRATEMPORAL\MENDOZA TONDA MARIA JOSE MS 2011\mendoxa tonda maria jose 14-15-38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9" t="13776" r="7475" b="5901"/>
          <a:stretch>
            <a:fillRect/>
          </a:stretch>
        </p:blipFill>
        <p:spPr bwMode="auto">
          <a:xfrm>
            <a:off x="7380312" y="3645024"/>
            <a:ext cx="1584028" cy="1049034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" name="Picture 12" descr="ICBM_LOGO"/>
          <p:cNvPicPr>
            <a:picLocks noChangeAspect="1" noChangeArrowheads="1"/>
          </p:cNvPicPr>
          <p:nvPr/>
        </p:nvPicPr>
        <p:blipFill>
          <a:blip r:embed="rId8">
            <a:lum bright="-10000"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283" y="6072188"/>
            <a:ext cx="714375" cy="714375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273563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-6350"/>
            <a:ext cx="9144000" cy="7694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7" tIns="45709" rIns="91417" bIns="45709">
            <a:spAutoFit/>
          </a:bodyPr>
          <a:lstStyle/>
          <a:p>
            <a:pPr algn="ctr">
              <a:buFontTx/>
              <a:buNone/>
              <a:defRPr/>
            </a:pPr>
            <a:r>
              <a:rPr lang="es-ES_tradnl" sz="44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/>
                <a:cs typeface="Times New Roman"/>
              </a:rPr>
              <a:t>Libertad de crisis con nuevos MAE</a:t>
            </a:r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23850" y="1700213"/>
            <a:ext cx="8424863" cy="646309"/>
          </a:xfrm>
          <a:prstGeom prst="rect">
            <a:avLst/>
          </a:prstGeom>
          <a:noFill/>
          <a:ln>
            <a:noFill/>
          </a:ln>
        </p:spPr>
        <p:txBody>
          <a:bodyPr lIns="91417" tIns="45709" rIns="91417" bIns="45709">
            <a:spAutoFit/>
          </a:bodyPr>
          <a:lstStyle/>
          <a:p>
            <a:pPr>
              <a:buFontTx/>
              <a:buNone/>
            </a:pPr>
            <a:r>
              <a:rPr lang="es-ES_tradnl" sz="3600" dirty="0">
                <a:latin typeface="Times New Roman"/>
                <a:cs typeface="Times New Roman"/>
              </a:rPr>
              <a:t>VGB				    5%</a:t>
            </a: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323850" y="2276475"/>
            <a:ext cx="8424863" cy="646309"/>
          </a:xfrm>
          <a:prstGeom prst="rect">
            <a:avLst/>
          </a:prstGeom>
          <a:solidFill>
            <a:srgbClr val="F4C6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7" tIns="45709" rIns="91417" bIns="45709">
            <a:spAutoFit/>
          </a:bodyPr>
          <a:lstStyle/>
          <a:p>
            <a:pPr>
              <a:buFontTx/>
              <a:buNone/>
            </a:pPr>
            <a:r>
              <a:rPr lang="es-ES_tradnl" sz="3600">
                <a:solidFill>
                  <a:srgbClr val="000000"/>
                </a:solidFill>
                <a:latin typeface="Times New Roman"/>
                <a:cs typeface="Times New Roman"/>
              </a:rPr>
              <a:t>LTG					2-4%</a:t>
            </a:r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323850" y="2924175"/>
            <a:ext cx="8424863" cy="646309"/>
          </a:xfrm>
          <a:prstGeom prst="rect">
            <a:avLst/>
          </a:prstGeom>
          <a:noFill/>
          <a:ln>
            <a:noFill/>
          </a:ln>
        </p:spPr>
        <p:txBody>
          <a:bodyPr lIns="91417" tIns="45709" rIns="91417" bIns="45709">
            <a:spAutoFit/>
          </a:bodyPr>
          <a:lstStyle/>
          <a:p>
            <a:pPr>
              <a:buFontTx/>
              <a:buNone/>
            </a:pPr>
            <a:r>
              <a:rPr lang="es-ES_tradnl" sz="3600" dirty="0">
                <a:solidFill>
                  <a:srgbClr val="FFFFFF"/>
                </a:solidFill>
                <a:latin typeface="Times New Roman"/>
                <a:cs typeface="Times New Roman"/>
              </a:rPr>
              <a:t>GBP					    ?%</a:t>
            </a: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323850" y="3500438"/>
            <a:ext cx="8424863" cy="646309"/>
          </a:xfrm>
          <a:prstGeom prst="rect">
            <a:avLst/>
          </a:prstGeom>
          <a:solidFill>
            <a:srgbClr val="F4C6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7" tIns="45709" rIns="91417" bIns="45709">
            <a:spAutoFit/>
          </a:bodyPr>
          <a:lstStyle/>
          <a:p>
            <a:pPr>
              <a:buFontTx/>
              <a:buNone/>
            </a:pPr>
            <a:r>
              <a:rPr lang="es-ES_tradnl" sz="3600">
                <a:solidFill>
                  <a:srgbClr val="000000"/>
                </a:solidFill>
                <a:latin typeface="Times New Roman"/>
                <a:cs typeface="Times New Roman"/>
              </a:rPr>
              <a:t>TGB			            ?%</a:t>
            </a:r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323850" y="4094163"/>
            <a:ext cx="8424863" cy="646309"/>
          </a:xfrm>
          <a:prstGeom prst="rect">
            <a:avLst/>
          </a:prstGeom>
          <a:noFill/>
          <a:ln>
            <a:noFill/>
          </a:ln>
        </p:spPr>
        <p:txBody>
          <a:bodyPr lIns="91417" tIns="45709" rIns="91417" bIns="45709">
            <a:spAutoFit/>
          </a:bodyPr>
          <a:lstStyle/>
          <a:p>
            <a:pPr>
              <a:buFontTx/>
              <a:buNone/>
            </a:pPr>
            <a:r>
              <a:rPr lang="es-ES_tradnl" sz="3600" dirty="0">
                <a:solidFill>
                  <a:srgbClr val="FFFFFF"/>
                </a:solidFill>
                <a:latin typeface="Times New Roman"/>
                <a:cs typeface="Times New Roman"/>
              </a:rPr>
              <a:t>TPM				  10%</a:t>
            </a:r>
          </a:p>
        </p:txBody>
      </p:sp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323850" y="4652963"/>
            <a:ext cx="8424863" cy="646309"/>
          </a:xfrm>
          <a:prstGeom prst="rect">
            <a:avLst/>
          </a:prstGeom>
          <a:solidFill>
            <a:srgbClr val="F4C6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7" tIns="45709" rIns="91417" bIns="45709">
            <a:spAutoFit/>
          </a:bodyPr>
          <a:lstStyle/>
          <a:p>
            <a:pPr>
              <a:buFontTx/>
              <a:buNone/>
            </a:pPr>
            <a:r>
              <a:rPr lang="es-ES_tradnl" sz="3600">
                <a:solidFill>
                  <a:srgbClr val="000000"/>
                </a:solidFill>
                <a:latin typeface="Times New Roman"/>
                <a:cs typeface="Times New Roman"/>
              </a:rPr>
              <a:t>LEV					    8%</a:t>
            </a:r>
          </a:p>
        </p:txBody>
      </p:sp>
      <p:sp>
        <p:nvSpPr>
          <p:cNvPr id="9" name="Rectangle 9"/>
          <p:cNvSpPr>
            <a:spLocks noChangeArrowheads="1"/>
          </p:cNvSpPr>
          <p:nvPr/>
        </p:nvSpPr>
        <p:spPr bwMode="auto">
          <a:xfrm>
            <a:off x="323850" y="908050"/>
            <a:ext cx="8424863" cy="769419"/>
          </a:xfrm>
          <a:prstGeom prst="rect">
            <a:avLst/>
          </a:prstGeom>
          <a:solidFill>
            <a:srgbClr val="8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7" tIns="45709" rIns="91417" bIns="45709">
            <a:spAutoFit/>
          </a:bodyPr>
          <a:lstStyle/>
          <a:p>
            <a:pPr>
              <a:buFontTx/>
              <a:buNone/>
            </a:pPr>
            <a:r>
              <a:rPr lang="es-ES_tradnl" sz="4400">
                <a:solidFill>
                  <a:srgbClr val="4AFF38"/>
                </a:solidFill>
                <a:latin typeface="Times New Roman"/>
                <a:cs typeface="Times New Roman"/>
              </a:rPr>
              <a:t>MAE		   </a:t>
            </a:r>
            <a:r>
              <a:rPr lang="es-ES_tradnl" sz="4400" i="1">
                <a:solidFill>
                  <a:srgbClr val="4AFF38"/>
                </a:solidFill>
                <a:latin typeface="Times New Roman"/>
                <a:cs typeface="Times New Roman"/>
              </a:rPr>
              <a:t> Libertad de crisis*</a:t>
            </a:r>
          </a:p>
        </p:txBody>
      </p:sp>
      <p:sp>
        <p:nvSpPr>
          <p:cNvPr id="10" name="Rectangle 10"/>
          <p:cNvSpPr>
            <a:spLocks noChangeArrowheads="1"/>
          </p:cNvSpPr>
          <p:nvPr/>
        </p:nvSpPr>
        <p:spPr bwMode="auto">
          <a:xfrm>
            <a:off x="323850" y="5308600"/>
            <a:ext cx="8424863" cy="646309"/>
          </a:xfrm>
          <a:prstGeom prst="rect">
            <a:avLst/>
          </a:prstGeom>
          <a:noFill/>
          <a:ln>
            <a:noFill/>
          </a:ln>
        </p:spPr>
        <p:txBody>
          <a:bodyPr lIns="91417" tIns="45709" rIns="91417" bIns="45709">
            <a:spAutoFit/>
          </a:bodyPr>
          <a:lstStyle/>
          <a:p>
            <a:pPr>
              <a:buFontTx/>
              <a:buNone/>
            </a:pPr>
            <a:r>
              <a:rPr lang="es-ES_tradnl" sz="3600" dirty="0">
                <a:solidFill>
                  <a:srgbClr val="FFFFFF"/>
                </a:solidFill>
                <a:latin typeface="Times New Roman"/>
                <a:cs typeface="Times New Roman"/>
              </a:rPr>
              <a:t>PGB				       5-17%</a:t>
            </a:r>
          </a:p>
        </p:txBody>
      </p:sp>
      <p:sp>
        <p:nvSpPr>
          <p:cNvPr id="11" name="Rectangle 11"/>
          <p:cNvSpPr>
            <a:spLocks noChangeArrowheads="1"/>
          </p:cNvSpPr>
          <p:nvPr/>
        </p:nvSpPr>
        <p:spPr bwMode="auto">
          <a:xfrm>
            <a:off x="0" y="5938838"/>
            <a:ext cx="9144000" cy="9540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7" tIns="45709" rIns="91417" bIns="45709">
            <a:spAutoFit/>
          </a:bodyPr>
          <a:lstStyle/>
          <a:p>
            <a:pPr>
              <a:buFontTx/>
              <a:buNone/>
              <a:defRPr/>
            </a:pPr>
            <a:r>
              <a:rPr lang="es-ES_tradnl" sz="28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/>
                <a:cs typeface="Times New Roman"/>
              </a:rPr>
              <a:t>* Solo estudios </a:t>
            </a:r>
            <a:r>
              <a:rPr lang="es-ES_tradnl" sz="28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/>
                <a:cs typeface="Times New Roman"/>
              </a:rPr>
              <a:t>multicentricos</a:t>
            </a:r>
            <a:r>
              <a:rPr lang="es-ES_tradnl" sz="28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/>
                <a:cs typeface="Times New Roman"/>
              </a:rPr>
              <a:t> placebo-controlados de EDC, con terapia agregada (</a:t>
            </a:r>
            <a:r>
              <a:rPr lang="es-ES_tradnl" sz="28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/>
                <a:cs typeface="Times New Roman"/>
              </a:rPr>
              <a:t>add-on</a:t>
            </a:r>
            <a:r>
              <a:rPr lang="es-ES_tradnl" sz="28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/>
                <a:cs typeface="Times New Roman"/>
              </a:rPr>
              <a:t>).</a:t>
            </a:r>
          </a:p>
        </p:txBody>
      </p:sp>
      <p:sp>
        <p:nvSpPr>
          <p:cNvPr id="12" name="Rectangle 12"/>
          <p:cNvSpPr>
            <a:spLocks noChangeArrowheads="1"/>
          </p:cNvSpPr>
          <p:nvPr/>
        </p:nvSpPr>
        <p:spPr bwMode="auto">
          <a:xfrm>
            <a:off x="0" y="6043613"/>
            <a:ext cx="9144000" cy="830975"/>
          </a:xfrm>
          <a:prstGeom prst="rect">
            <a:avLst/>
          </a:prstGeom>
          <a:solidFill>
            <a:srgbClr val="CCFFCC"/>
          </a:solidFill>
          <a:ln>
            <a:noFill/>
          </a:ln>
        </p:spPr>
        <p:txBody>
          <a:bodyPr lIns="91417" tIns="45709" rIns="91417" bIns="45709">
            <a:spAutoFit/>
          </a:bodyPr>
          <a:lstStyle/>
          <a:p>
            <a:pPr>
              <a:buFontTx/>
              <a:buNone/>
            </a:pPr>
            <a:r>
              <a:rPr lang="es-ES_tradnl" sz="4800" b="1" dirty="0">
                <a:solidFill>
                  <a:srgbClr val="000000"/>
                </a:solidFill>
                <a:latin typeface="Times New Roman"/>
                <a:cs typeface="Times New Roman"/>
              </a:rPr>
              <a:t>Cirugía</a:t>
            </a:r>
            <a:r>
              <a:rPr lang="es-ES_tradnl" sz="3600" dirty="0">
                <a:solidFill>
                  <a:srgbClr val="000000"/>
                </a:solidFill>
                <a:latin typeface="Times New Roman"/>
                <a:cs typeface="Times New Roman"/>
              </a:rPr>
              <a:t>			 </a:t>
            </a:r>
            <a:r>
              <a:rPr lang="es-ES_tradnl" sz="4800" b="1" i="1" dirty="0">
                <a:solidFill>
                  <a:srgbClr val="000000"/>
                </a:solidFill>
                <a:latin typeface="Times New Roman"/>
                <a:cs typeface="Times New Roman"/>
              </a:rPr>
              <a:t>  58%</a:t>
            </a:r>
          </a:p>
        </p:txBody>
      </p:sp>
      <p:sp>
        <p:nvSpPr>
          <p:cNvPr id="13" name="Rectangle 13"/>
          <p:cNvSpPr>
            <a:spLocks noChangeArrowheads="1"/>
          </p:cNvSpPr>
          <p:nvPr/>
        </p:nvSpPr>
        <p:spPr bwMode="auto">
          <a:xfrm>
            <a:off x="179388" y="5300663"/>
            <a:ext cx="8604250" cy="647700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  <a:effectLst/>
        </p:spPr>
        <p:txBody>
          <a:bodyPr wrap="none" lIns="91417" tIns="45709" rIns="91417" bIns="45709" anchor="ctr"/>
          <a:lstStyle/>
          <a:p>
            <a:pPr>
              <a:defRPr/>
            </a:pPr>
            <a:endParaRPr lang="es-CL">
              <a:solidFill>
                <a:srgbClr val="FFCC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14" name="AutoShape 14"/>
          <p:cNvSpPr>
            <a:spLocks/>
          </p:cNvSpPr>
          <p:nvPr/>
        </p:nvSpPr>
        <p:spPr bwMode="auto">
          <a:xfrm>
            <a:off x="7019925" y="1844675"/>
            <a:ext cx="288925" cy="4032250"/>
          </a:xfrm>
          <a:prstGeom prst="rightBrace">
            <a:avLst>
              <a:gd name="adj1" fmla="val 232602"/>
              <a:gd name="adj2" fmla="val 50000"/>
            </a:avLst>
          </a:prstGeom>
          <a:noFill/>
          <a:ln w="76200">
            <a:solidFill>
              <a:srgbClr val="FFFFFF"/>
            </a:solidFill>
            <a:round/>
            <a:headEnd/>
            <a:tailEnd/>
          </a:ln>
          <a:effectLst/>
        </p:spPr>
        <p:txBody>
          <a:bodyPr wrap="none" lIns="91417" tIns="45709" rIns="91417" bIns="45709" anchor="ctr"/>
          <a:lstStyle/>
          <a:p>
            <a:pPr>
              <a:defRPr/>
            </a:pPr>
            <a:endParaRPr lang="es-CL">
              <a:solidFill>
                <a:srgbClr val="FFCC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15" name="Rectangle 15"/>
          <p:cNvSpPr>
            <a:spLocks noChangeArrowheads="1"/>
          </p:cNvSpPr>
          <p:nvPr/>
        </p:nvSpPr>
        <p:spPr bwMode="auto">
          <a:xfrm>
            <a:off x="7417582" y="3284538"/>
            <a:ext cx="1574824" cy="1077196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7" tIns="45709" rIns="91417" bIns="45709">
            <a:spAutoFit/>
          </a:bodyPr>
          <a:lstStyle/>
          <a:p>
            <a:pPr algn="ctr">
              <a:buFontTx/>
              <a:buNone/>
            </a:pPr>
            <a:r>
              <a:rPr lang="es-ES_tradnl" sz="3200" dirty="0">
                <a:solidFill>
                  <a:srgbClr val="FFFFFF"/>
                </a:solidFill>
                <a:latin typeface="Times New Roman"/>
                <a:cs typeface="Times New Roman"/>
              </a:rPr>
              <a:t>12</a:t>
            </a:r>
          </a:p>
          <a:p>
            <a:pPr algn="ctr">
              <a:buFontTx/>
              <a:buNone/>
            </a:pPr>
            <a:r>
              <a:rPr lang="es-ES_tradnl" sz="3200" dirty="0">
                <a:solidFill>
                  <a:srgbClr val="FFFFFF"/>
                </a:solidFill>
                <a:latin typeface="Times New Roman"/>
                <a:cs typeface="Times New Roman"/>
              </a:rPr>
              <a:t>semanas</a:t>
            </a:r>
            <a:endParaRPr lang="es-ES" sz="3200" dirty="0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16" name="Rectangle 16"/>
          <p:cNvSpPr>
            <a:spLocks noChangeArrowheads="1"/>
          </p:cNvSpPr>
          <p:nvPr/>
        </p:nvSpPr>
        <p:spPr bwMode="auto">
          <a:xfrm>
            <a:off x="7575942" y="6037263"/>
            <a:ext cx="1604179" cy="830975"/>
          </a:xfrm>
          <a:prstGeom prst="rect">
            <a:avLst/>
          </a:prstGeom>
          <a:solidFill>
            <a:srgbClr val="4AFF3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7" tIns="45709" rIns="91417" bIns="45709">
            <a:spAutoFit/>
          </a:bodyPr>
          <a:lstStyle/>
          <a:p>
            <a:pPr algn="ctr">
              <a:buFontTx/>
              <a:buNone/>
            </a:pPr>
            <a:r>
              <a:rPr lang="es-ES_tradnl" sz="4800" b="1" dirty="0">
                <a:solidFill>
                  <a:srgbClr val="000044"/>
                </a:solidFill>
                <a:latin typeface="Times New Roman"/>
                <a:cs typeface="Times New Roman"/>
              </a:rPr>
              <a:t>1 año</a:t>
            </a:r>
            <a:endParaRPr lang="es-ES" sz="4800" b="1" dirty="0">
              <a:solidFill>
                <a:srgbClr val="000044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4483145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1" animBg="1"/>
      <p:bldP spid="12" grpId="2" animBg="1"/>
      <p:bldP spid="1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0" y="44450"/>
            <a:ext cx="9144000" cy="701675"/>
          </a:xfrm>
          <a:prstGeom prst="rect">
            <a:avLst/>
          </a:prstGeom>
        </p:spPr>
        <p:txBody>
          <a:bodyPr/>
          <a:lstStyle/>
          <a:p>
            <a:pPr algn="ctr" eaLnBrk="0" hangingPunct="0">
              <a:defRPr/>
            </a:pPr>
            <a:r>
              <a:rPr lang="en-US" sz="3600" i="1" dirty="0">
                <a:solidFill>
                  <a:srgbClr val="FFFF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Libertad de </a:t>
            </a:r>
            <a:r>
              <a:rPr lang="en-US" sz="3600" i="1" dirty="0" smtClean="0">
                <a:solidFill>
                  <a:srgbClr val="FFFF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crisis ELT: </a:t>
            </a:r>
            <a:r>
              <a:rPr lang="en-US" sz="3600" i="1" dirty="0">
                <a:solidFill>
                  <a:srgbClr val="FFFF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12 </a:t>
            </a:r>
            <a:r>
              <a:rPr lang="en-US" sz="3600" i="1" dirty="0" err="1">
                <a:solidFill>
                  <a:srgbClr val="FFFF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meses</a:t>
            </a:r>
            <a:r>
              <a:rPr lang="en-US" sz="3600" i="1" dirty="0">
                <a:solidFill>
                  <a:srgbClr val="FFFF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600" i="1" dirty="0" err="1">
                <a:solidFill>
                  <a:srgbClr val="FFFF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seguimiento</a:t>
            </a:r>
            <a:endParaRPr lang="en-US" sz="3600" i="1" dirty="0">
              <a:solidFill>
                <a:srgbClr val="FFFF00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graphicFrame>
        <p:nvGraphicFramePr>
          <p:cNvPr id="3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38959502"/>
              </p:ext>
            </p:extLst>
          </p:nvPr>
        </p:nvGraphicFramePr>
        <p:xfrm>
          <a:off x="395288" y="777332"/>
          <a:ext cx="7570787" cy="5278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3" r:id="rId3" imgW="7571888" imgH="5279594" progId="Excel.Chart.8">
                  <p:embed/>
                </p:oleObj>
              </mc:Choice>
              <mc:Fallback>
                <p:oleObj r:id="rId3" imgW="7571888" imgH="5279594" progId="Excel.Char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5288" y="777332"/>
                        <a:ext cx="7570787" cy="52784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1752600" y="1260225"/>
            <a:ext cx="25146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dirty="0" err="1">
                <a:solidFill>
                  <a:srgbClr val="00FF00"/>
                </a:solidFill>
                <a:latin typeface="Times New Roman" charset="0"/>
                <a:cs typeface="Times New Roman" charset="0"/>
              </a:rPr>
              <a:t>Parciales</a:t>
            </a:r>
            <a:r>
              <a:rPr lang="en-US" sz="2000" dirty="0">
                <a:solidFill>
                  <a:srgbClr val="00FF00"/>
                </a:solidFill>
                <a:latin typeface="Times New Roman" charset="0"/>
                <a:cs typeface="Times New Roman" charset="0"/>
              </a:rPr>
              <a:t> </a:t>
            </a:r>
            <a:r>
              <a:rPr lang="en-US" sz="2000" dirty="0" err="1">
                <a:solidFill>
                  <a:srgbClr val="00FF00"/>
                </a:solidFill>
                <a:latin typeface="Times New Roman" charset="0"/>
                <a:cs typeface="Times New Roman" charset="0"/>
              </a:rPr>
              <a:t>Complejas</a:t>
            </a:r>
            <a:r>
              <a:rPr lang="en-US" sz="2000" dirty="0">
                <a:solidFill>
                  <a:srgbClr val="00FF00"/>
                </a:solidFill>
                <a:latin typeface="Times New Roman" charset="0"/>
                <a:cs typeface="Times New Roman" charset="0"/>
              </a:rPr>
              <a:t> o</a:t>
            </a:r>
          </a:p>
          <a:p>
            <a:pPr eaLnBrk="1" hangingPunct="1"/>
            <a:r>
              <a:rPr lang="en-US" sz="2000" dirty="0" err="1">
                <a:solidFill>
                  <a:srgbClr val="00FF00"/>
                </a:solidFill>
                <a:latin typeface="Times New Roman" charset="0"/>
                <a:cs typeface="Times New Roman" charset="0"/>
              </a:rPr>
              <a:t>Generalizadas</a:t>
            </a:r>
            <a:endParaRPr lang="en-US" sz="2000" dirty="0">
              <a:solidFill>
                <a:srgbClr val="00FF00"/>
              </a:solidFill>
              <a:latin typeface="Times New Roman" charset="0"/>
              <a:cs typeface="Times New Roman" charset="0"/>
            </a:endParaRP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5156200" y="1333250"/>
            <a:ext cx="200025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dirty="0" err="1">
                <a:solidFill>
                  <a:srgbClr val="FFFF00"/>
                </a:solidFill>
                <a:latin typeface="Times New Roman" charset="0"/>
                <a:cs typeface="Times New Roman" charset="0"/>
              </a:rPr>
              <a:t>Todas</a:t>
            </a:r>
            <a:r>
              <a:rPr lang="en-US" sz="2000" dirty="0">
                <a:solidFill>
                  <a:srgbClr val="FFFF00"/>
                </a:solidFill>
                <a:latin typeface="Times New Roman" charset="0"/>
                <a:cs typeface="Times New Roman" charset="0"/>
              </a:rPr>
              <a:t>, </a:t>
            </a:r>
          </a:p>
          <a:p>
            <a:pPr eaLnBrk="1" hangingPunct="1"/>
            <a:r>
              <a:rPr lang="en-US" sz="2000" dirty="0" err="1">
                <a:solidFill>
                  <a:srgbClr val="FFFF00"/>
                </a:solidFill>
                <a:latin typeface="Times New Roman" charset="0"/>
                <a:cs typeface="Times New Roman" charset="0"/>
              </a:rPr>
              <a:t>Incluyendo</a:t>
            </a:r>
            <a:r>
              <a:rPr lang="en-US" sz="2000" dirty="0">
                <a:solidFill>
                  <a:srgbClr val="FFFF00"/>
                </a:solidFill>
                <a:latin typeface="Times New Roman" charset="0"/>
                <a:cs typeface="Times New Roman" charset="0"/>
              </a:rPr>
              <a:t> Auras</a:t>
            </a:r>
          </a:p>
        </p:txBody>
      </p:sp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6497638" y="6607175"/>
            <a:ext cx="2682875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>
                <a:solidFill>
                  <a:srgbClr val="FFFF00"/>
                </a:solidFill>
                <a:latin typeface="Times New Roman" charset="0"/>
                <a:cs typeface="Times New Roman" charset="0"/>
              </a:rPr>
              <a:t>Wiebe, </a:t>
            </a:r>
            <a:r>
              <a:rPr lang="en-US" sz="1200" i="1">
                <a:solidFill>
                  <a:srgbClr val="FFFF00"/>
                </a:solidFill>
                <a:latin typeface="Times New Roman" charset="0"/>
                <a:cs typeface="Times New Roman" charset="0"/>
              </a:rPr>
              <a:t>N Engl J Med </a:t>
            </a:r>
            <a:r>
              <a:rPr lang="en-US" sz="1200">
                <a:solidFill>
                  <a:srgbClr val="FFFF00"/>
                </a:solidFill>
                <a:latin typeface="Times New Roman" charset="0"/>
                <a:cs typeface="Times New Roman" charset="0"/>
              </a:rPr>
              <a:t>2001;345:311-318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>
            <a:lum bright="-12000" contrast="36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160" t="18178" r="6824" b="24767"/>
          <a:stretch>
            <a:fillRect/>
          </a:stretch>
        </p:blipFill>
        <p:spPr bwMode="auto">
          <a:xfrm>
            <a:off x="34925" y="5084763"/>
            <a:ext cx="3100388" cy="1701800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6" descr="Wieb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7694" y="5084763"/>
            <a:ext cx="1162289" cy="1701799"/>
          </a:xfrm>
          <a:prstGeom prst="rect">
            <a:avLst/>
          </a:prstGeom>
          <a:ln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5" descr="RMCNeg8"/>
          <p:cNvPicPr>
            <a:picLocks noChangeAspect="1" noChangeArrowheads="1"/>
          </p:cNvPicPr>
          <p:nvPr/>
        </p:nvPicPr>
        <p:blipFill>
          <a:blip r:embed="rId8" cstate="print">
            <a:grayscl/>
          </a:blip>
          <a:srcRect l="10243" t="5507" r="7883" b="2129"/>
          <a:stretch>
            <a:fillRect/>
          </a:stretch>
        </p:blipFill>
        <p:spPr bwMode="auto">
          <a:xfrm>
            <a:off x="6713902" y="2354310"/>
            <a:ext cx="2234374" cy="1888815"/>
          </a:xfrm>
          <a:prstGeom prst="rect">
            <a:avLst/>
          </a:prstGeom>
          <a:ln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471660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 txBox="1">
            <a:spLocks/>
          </p:cNvSpPr>
          <p:nvPr/>
        </p:nvSpPr>
        <p:spPr bwMode="auto">
          <a:xfrm>
            <a:off x="0" y="-171400"/>
            <a:ext cx="9180513" cy="1154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3183" tIns="51591" rIns="103183" bIns="51591" anchor="ctr"/>
          <a:lstStyle>
            <a:lvl1pPr defTabSz="5143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5143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5143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5143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5143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5143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5143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5143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5143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4000" i="1" dirty="0" smtClean="0">
                <a:solidFill>
                  <a:srgbClr val="FFFF00"/>
                </a:solidFill>
                <a:latin typeface="Times New Roman" charset="0"/>
                <a:cs typeface="Times New Roman" charset="0"/>
              </a:rPr>
              <a:t> </a:t>
            </a:r>
            <a:r>
              <a:rPr lang="en-US" sz="4000" i="1" dirty="0" err="1">
                <a:solidFill>
                  <a:srgbClr val="FFFF00"/>
                </a:solidFill>
                <a:latin typeface="Times New Roman" charset="0"/>
                <a:cs typeface="Times New Roman" charset="0"/>
              </a:rPr>
              <a:t>C</a:t>
            </a:r>
            <a:r>
              <a:rPr lang="en-US" sz="4000" i="1" dirty="0" err="1" smtClean="0">
                <a:solidFill>
                  <a:srgbClr val="FFFF00"/>
                </a:solidFill>
                <a:latin typeface="Times New Roman" charset="0"/>
                <a:cs typeface="Times New Roman" charset="0"/>
              </a:rPr>
              <a:t>irugía</a:t>
            </a:r>
            <a:r>
              <a:rPr lang="en-US" sz="4000" i="1" dirty="0" smtClean="0">
                <a:solidFill>
                  <a:srgbClr val="FFFF00"/>
                </a:solidFill>
                <a:latin typeface="Times New Roman" charset="0"/>
                <a:cs typeface="Times New Roman" charset="0"/>
              </a:rPr>
              <a:t> </a:t>
            </a:r>
            <a:r>
              <a:rPr lang="en-US" sz="4000" i="1" dirty="0" err="1" smtClean="0">
                <a:solidFill>
                  <a:srgbClr val="FFFF00"/>
                </a:solidFill>
                <a:latin typeface="Times New Roman" charset="0"/>
                <a:cs typeface="Times New Roman" charset="0"/>
              </a:rPr>
              <a:t>curativa</a:t>
            </a:r>
            <a:r>
              <a:rPr lang="en-US" sz="4000" i="1" dirty="0" smtClean="0">
                <a:solidFill>
                  <a:srgbClr val="FFFF00"/>
                </a:solidFill>
                <a:latin typeface="Times New Roman" charset="0"/>
                <a:cs typeface="Times New Roman" charset="0"/>
              </a:rPr>
              <a:t> y </a:t>
            </a:r>
            <a:r>
              <a:rPr lang="en-US" sz="4000" i="1" dirty="0" err="1" smtClean="0">
                <a:solidFill>
                  <a:srgbClr val="FFFF00"/>
                </a:solidFill>
                <a:latin typeface="Times New Roman" charset="0"/>
                <a:cs typeface="Times New Roman" charset="0"/>
              </a:rPr>
              <a:t>paliativa</a:t>
            </a:r>
            <a:r>
              <a:rPr lang="en-US" sz="4000" i="1" dirty="0" smtClean="0">
                <a:solidFill>
                  <a:srgbClr val="FFFF00"/>
                </a:solidFill>
                <a:latin typeface="Times New Roman" charset="0"/>
                <a:cs typeface="Times New Roman" charset="0"/>
              </a:rPr>
              <a:t> </a:t>
            </a:r>
            <a:endParaRPr lang="en-US" sz="4000" i="1" dirty="0">
              <a:solidFill>
                <a:srgbClr val="FFFF00"/>
              </a:solidFill>
              <a:latin typeface="Times New Roman" charset="0"/>
              <a:cs typeface="Times New Roman" charset="0"/>
            </a:endParaRPr>
          </a:p>
        </p:txBody>
      </p:sp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762000" y="6499225"/>
            <a:ext cx="8382000" cy="43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0308" tIns="20308" rIns="20308" bIns="20308">
            <a:spAutoFit/>
          </a:bodyPr>
          <a:lstStyle>
            <a:lvl1pPr defTabSz="103187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103187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103187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103187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103187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10318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10318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10318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10318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>
              <a:lnSpc>
                <a:spcPct val="95000"/>
              </a:lnSpc>
            </a:pPr>
            <a:r>
              <a:rPr lang="en-US" sz="900">
                <a:solidFill>
                  <a:srgbClr val="FFFF00"/>
                </a:solidFill>
                <a:latin typeface="Times New Roman" charset="0"/>
                <a:ea typeface="ヒラギノ角ゴ Pro W3" charset="0"/>
                <a:cs typeface="Times New Roman" charset="0"/>
              </a:rPr>
              <a:t>Kwan P, et al. </a:t>
            </a:r>
            <a:r>
              <a:rPr lang="en-US" sz="900" i="1">
                <a:solidFill>
                  <a:srgbClr val="FFFF00"/>
                </a:solidFill>
                <a:latin typeface="Times New Roman" charset="0"/>
                <a:ea typeface="ヒラギノ角ゴ Pro W3" charset="0"/>
                <a:cs typeface="Times New Roman" charset="0"/>
              </a:rPr>
              <a:t>Epilepsia</a:t>
            </a:r>
            <a:r>
              <a:rPr lang="en-US" sz="900">
                <a:solidFill>
                  <a:srgbClr val="FFFF00"/>
                </a:solidFill>
                <a:latin typeface="Times New Roman" charset="0"/>
                <a:ea typeface="ヒラギノ角ゴ Pro W3" charset="0"/>
                <a:cs typeface="Times New Roman" charset="0"/>
              </a:rPr>
              <a:t> 2009. Gilliam F. Neurology 2002;58:s9-s19. Wheless JW. Neurostimulation Therapy  for Epilepsy. In: Wheless JW, Willmore LJ, Brumback RA, eds. Advanced Therapy in Epilepsy. Hamilton, Ontario: BC Decker, Inc. 2008. Faught E, et al. Epilepsia 2009;50(3):501-509. </a:t>
            </a:r>
          </a:p>
          <a:p>
            <a:pPr algn="ctr" eaLnBrk="1" hangingPunct="1">
              <a:lnSpc>
                <a:spcPct val="95000"/>
              </a:lnSpc>
            </a:pPr>
            <a:endParaRPr lang="en-US" sz="900">
              <a:solidFill>
                <a:srgbClr val="FFFF00"/>
              </a:solidFill>
              <a:latin typeface="Times New Roman" charset="0"/>
              <a:ea typeface="ヒラギノ角ゴ Pro W3" charset="0"/>
              <a:cs typeface="Times New Roman" charset="0"/>
            </a:endParaRPr>
          </a:p>
        </p:txBody>
      </p:sp>
      <p:sp>
        <p:nvSpPr>
          <p:cNvPr id="4" name="AutoShape 2"/>
          <p:cNvSpPr>
            <a:spLocks noChangeArrowheads="1"/>
          </p:cNvSpPr>
          <p:nvPr/>
        </p:nvSpPr>
        <p:spPr bwMode="auto">
          <a:xfrm>
            <a:off x="1735420" y="1556793"/>
            <a:ext cx="438944" cy="729208"/>
          </a:xfrm>
          <a:prstGeom prst="downArrow">
            <a:avLst>
              <a:gd name="adj1" fmla="val 50000"/>
              <a:gd name="adj2" fmla="val 27757"/>
            </a:avLst>
          </a:prstGeom>
          <a:solidFill>
            <a:srgbClr val="DDDDDD"/>
          </a:solidFill>
          <a:ln w="9525">
            <a:solidFill>
              <a:sysClr val="windowText" lastClr="000000"/>
            </a:solidFill>
            <a:miter lim="800000"/>
            <a:headEnd/>
            <a:tailEnd/>
          </a:ln>
        </p:spPr>
        <p:txBody>
          <a:bodyPr vert="eaVert" wrap="none" anchor="ctr"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363820" y="2224088"/>
            <a:ext cx="31718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800" dirty="0">
                <a:solidFill>
                  <a:srgbClr val="FFFFFF"/>
                </a:solidFill>
                <a:latin typeface="Times New Roman" charset="0"/>
                <a:ea typeface="ヒラギノ角ゴ Pro W3" charset="0"/>
                <a:cs typeface="Times New Roman" charset="0"/>
              </a:rPr>
              <a:t>1er </a:t>
            </a:r>
            <a:r>
              <a:rPr lang="en-US" sz="1800" dirty="0" err="1">
                <a:solidFill>
                  <a:srgbClr val="FFFFFF"/>
                </a:solidFill>
                <a:latin typeface="Times New Roman" charset="0"/>
                <a:ea typeface="ヒラギノ角ゴ Pro W3" charset="0"/>
                <a:cs typeface="Times New Roman" charset="0"/>
              </a:rPr>
              <a:t>intento</a:t>
            </a:r>
            <a:r>
              <a:rPr lang="en-US" sz="1800" dirty="0">
                <a:solidFill>
                  <a:srgbClr val="FFFFFF"/>
                </a:solidFill>
                <a:latin typeface="Times New Roman" charset="0"/>
                <a:ea typeface="ヒラギノ角ゴ Pro W3" charset="0"/>
                <a:cs typeface="Times New Roman" charset="0"/>
              </a:rPr>
              <a:t> MAEs </a:t>
            </a:r>
            <a:r>
              <a:rPr lang="en-US" sz="1800" dirty="0" err="1">
                <a:solidFill>
                  <a:srgbClr val="FFFFFF"/>
                </a:solidFill>
                <a:latin typeface="Times New Roman" charset="0"/>
                <a:ea typeface="ヒラギノ角ゴ Pro W3" charset="0"/>
                <a:cs typeface="Times New Roman" charset="0"/>
              </a:rPr>
              <a:t>Monoterapia</a:t>
            </a:r>
            <a:endParaRPr lang="en-US" sz="1800" dirty="0">
              <a:solidFill>
                <a:srgbClr val="FFFFFF"/>
              </a:solidFill>
              <a:latin typeface="Times New Roman" charset="0"/>
              <a:ea typeface="ヒラギノ角ゴ Pro W3" charset="0"/>
              <a:cs typeface="Times New Roman" charset="0"/>
            </a:endParaRPr>
          </a:p>
        </p:txBody>
      </p:sp>
      <p:sp>
        <p:nvSpPr>
          <p:cNvPr id="6" name="Oval 30"/>
          <p:cNvSpPr>
            <a:spLocks noChangeArrowheads="1"/>
          </p:cNvSpPr>
          <p:nvPr/>
        </p:nvSpPr>
        <p:spPr bwMode="auto">
          <a:xfrm>
            <a:off x="668620" y="4553053"/>
            <a:ext cx="2562211" cy="1466747"/>
          </a:xfrm>
          <a:prstGeom prst="ellipse">
            <a:avLst/>
          </a:prstGeom>
          <a:solidFill>
            <a:srgbClr val="00FF00"/>
          </a:solidFill>
          <a:ln w="9525">
            <a:noFill/>
            <a:round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anchor="ctr"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en-US" kern="0" dirty="0">
              <a:solidFill>
                <a:sysClr val="windowText" lastClr="000000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865470" y="4697413"/>
            <a:ext cx="2089150" cy="1169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000" b="1" dirty="0" err="1">
                <a:solidFill>
                  <a:schemeClr val="bg1"/>
                </a:solidFill>
                <a:latin typeface="Times New Roman" charset="0"/>
                <a:ea typeface="ヒラギノ角ゴ Pro W3" charset="0"/>
                <a:cs typeface="Times New Roman" charset="0"/>
              </a:rPr>
              <a:t>Objetivo</a:t>
            </a:r>
            <a:r>
              <a:rPr lang="en-US" sz="2000" b="1" dirty="0">
                <a:solidFill>
                  <a:schemeClr val="bg1"/>
                </a:solidFill>
                <a:latin typeface="Times New Roman" charset="0"/>
                <a:ea typeface="ヒラギノ角ゴ Pro W3" charset="0"/>
                <a:cs typeface="Times New Roman" charset="0"/>
              </a:rPr>
              <a:t> del </a:t>
            </a:r>
            <a:r>
              <a:rPr lang="en-US" sz="2000" b="1" dirty="0" err="1">
                <a:solidFill>
                  <a:schemeClr val="bg1"/>
                </a:solidFill>
                <a:latin typeface="Times New Roman" charset="0"/>
                <a:ea typeface="ヒラギノ角ゴ Pro W3" charset="0"/>
                <a:cs typeface="Times New Roman" charset="0"/>
              </a:rPr>
              <a:t>Tratamiento</a:t>
            </a:r>
            <a:endParaRPr lang="en-US" sz="2000" b="1" dirty="0">
              <a:solidFill>
                <a:schemeClr val="bg1"/>
              </a:solidFill>
              <a:latin typeface="Times New Roman" charset="0"/>
              <a:ea typeface="ヒラギノ角ゴ Pro W3" charset="0"/>
              <a:cs typeface="Times New Roman" charset="0"/>
            </a:endParaRPr>
          </a:p>
          <a:p>
            <a:pPr algn="ctr" eaLnBrk="1" hangingPunct="1">
              <a:spcBef>
                <a:spcPct val="50000"/>
              </a:spcBef>
            </a:pPr>
            <a:r>
              <a:rPr lang="en-US" sz="2000" b="1" i="1" dirty="0">
                <a:solidFill>
                  <a:schemeClr val="bg1"/>
                </a:solidFill>
                <a:latin typeface="Times New Roman" charset="0"/>
                <a:ea typeface="ヒラギノ角ゴ Pro W3" charset="0"/>
                <a:cs typeface="Times New Roman" charset="0"/>
              </a:rPr>
              <a:t> Libertad de crisis</a:t>
            </a:r>
          </a:p>
        </p:txBody>
      </p:sp>
      <p:sp>
        <p:nvSpPr>
          <p:cNvPr id="8" name="Oval 32"/>
          <p:cNvSpPr>
            <a:spLocks noChangeArrowheads="1"/>
          </p:cNvSpPr>
          <p:nvPr/>
        </p:nvSpPr>
        <p:spPr bwMode="auto">
          <a:xfrm>
            <a:off x="3835414" y="4003961"/>
            <a:ext cx="5079986" cy="2320639"/>
          </a:xfrm>
          <a:prstGeom prst="ellipse">
            <a:avLst/>
          </a:prstGeom>
          <a:solidFill>
            <a:srgbClr val="FFFF00"/>
          </a:solidFill>
          <a:ln w="9525">
            <a:noFill/>
            <a:round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anchor="ctr"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3835400" y="4154488"/>
            <a:ext cx="5080000" cy="193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2000" b="1" kern="0" dirty="0" err="1">
                <a:solidFill>
                  <a:sysClr val="windowText" lastClr="000000"/>
                </a:solidFill>
                <a:latin typeface="Times New Roman" pitchFamily="18" charset="0"/>
                <a:ea typeface="ヒラギノ角ゴ Pro W3"/>
                <a:cs typeface="Times New Roman" pitchFamily="18" charset="0"/>
              </a:rPr>
              <a:t>Objetivo</a:t>
            </a:r>
            <a:r>
              <a:rPr lang="en-US" sz="2000" b="1" kern="0" dirty="0">
                <a:solidFill>
                  <a:sysClr val="windowText" lastClr="000000"/>
                </a:solidFill>
                <a:latin typeface="Times New Roman" pitchFamily="18" charset="0"/>
                <a:ea typeface="ヒラギノ角ゴ Pro W3"/>
                <a:cs typeface="Times New Roman" pitchFamily="18" charset="0"/>
              </a:rPr>
              <a:t> del </a:t>
            </a:r>
            <a:r>
              <a:rPr lang="en-US" sz="2000" b="1" kern="0" dirty="0" err="1">
                <a:solidFill>
                  <a:sysClr val="windowText" lastClr="000000"/>
                </a:solidFill>
                <a:latin typeface="Times New Roman" pitchFamily="18" charset="0"/>
                <a:ea typeface="ヒラギノ角ゴ Pro W3"/>
                <a:cs typeface="Times New Roman" pitchFamily="18" charset="0"/>
              </a:rPr>
              <a:t>Tratamiento</a:t>
            </a:r>
            <a:endParaRPr lang="en-US" sz="2000" b="1" kern="0" dirty="0">
              <a:solidFill>
                <a:sysClr val="windowText" lastClr="000000"/>
              </a:solidFill>
              <a:latin typeface="Times New Roman" pitchFamily="18" charset="0"/>
              <a:ea typeface="ヒラギノ角ゴ Pro W3"/>
              <a:cs typeface="Times New Roman" pitchFamily="18" charset="0"/>
            </a:endParaRPr>
          </a:p>
          <a:p>
            <a:pPr algn="ctr" fontAlgn="auto">
              <a:lnSpc>
                <a:spcPct val="75000"/>
              </a:lnSpc>
              <a:spcBef>
                <a:spcPct val="50000"/>
              </a:spcBef>
              <a:spcAft>
                <a:spcPts val="0"/>
              </a:spcAft>
              <a:buFontTx/>
              <a:buChar char="•"/>
              <a:defRPr/>
            </a:pPr>
            <a:r>
              <a:rPr lang="en-US" sz="2000" b="1" i="1" kern="0" dirty="0">
                <a:solidFill>
                  <a:sysClr val="windowText" lastClr="000000"/>
                </a:solidFill>
                <a:latin typeface="Times New Roman" pitchFamily="18" charset="0"/>
                <a:ea typeface="ヒラギノ角ゴ Pro W3"/>
                <a:cs typeface="Times New Roman" pitchFamily="18" charset="0"/>
              </a:rPr>
              <a:t> </a:t>
            </a:r>
            <a:r>
              <a:rPr lang="en-US" sz="2000" b="1" i="1" kern="0" dirty="0" err="1">
                <a:solidFill>
                  <a:sysClr val="windowText" lastClr="00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Maximizar</a:t>
            </a:r>
            <a:r>
              <a:rPr lang="en-US" sz="2000" b="1" i="1" kern="0" dirty="0">
                <a:solidFill>
                  <a:sysClr val="windowText" lastClr="00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la </a:t>
            </a:r>
            <a:r>
              <a:rPr lang="en-US" sz="2000" b="1" i="1" kern="0" dirty="0" err="1">
                <a:solidFill>
                  <a:sysClr val="windowText" lastClr="00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calidad</a:t>
            </a:r>
            <a:r>
              <a:rPr lang="en-US" sz="2000" b="1" i="1" kern="0" dirty="0">
                <a:solidFill>
                  <a:sysClr val="windowText" lastClr="00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de </a:t>
            </a:r>
            <a:r>
              <a:rPr lang="en-US" sz="2000" b="1" i="1" kern="0" dirty="0" err="1">
                <a:solidFill>
                  <a:sysClr val="windowText" lastClr="00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vida</a:t>
            </a:r>
            <a:endParaRPr lang="en-US" sz="2000" b="1" i="1" kern="0" dirty="0">
              <a:solidFill>
                <a:sysClr val="windowText" lastClr="000000"/>
              </a:solidFill>
              <a:latin typeface="Times New Roman" pitchFamily="18" charset="0"/>
              <a:ea typeface="ヒラギノ角ゴ Pro W3"/>
              <a:cs typeface="Times New Roman" pitchFamily="18" charset="0"/>
            </a:endParaRPr>
          </a:p>
          <a:p>
            <a:pPr algn="ctr" fontAlgn="auto">
              <a:lnSpc>
                <a:spcPct val="75000"/>
              </a:lnSpc>
              <a:spcBef>
                <a:spcPct val="50000"/>
              </a:spcBef>
              <a:spcAft>
                <a:spcPts val="0"/>
              </a:spcAft>
              <a:buFontTx/>
              <a:buChar char="•"/>
              <a:defRPr/>
            </a:pPr>
            <a:r>
              <a:rPr lang="en-US" sz="2000" b="1" i="1" kern="0" dirty="0">
                <a:solidFill>
                  <a:sysClr val="windowText" lastClr="000000"/>
                </a:solidFill>
                <a:latin typeface="Times New Roman" pitchFamily="18" charset="0"/>
                <a:ea typeface="ヒラギノ角ゴ Pro W3"/>
                <a:cs typeface="Times New Roman" pitchFamily="18" charset="0"/>
              </a:rPr>
              <a:t> </a:t>
            </a:r>
            <a:r>
              <a:rPr lang="en-US" sz="2000" b="1" i="1" kern="0" dirty="0" err="1">
                <a:solidFill>
                  <a:sysClr val="windowText" lastClr="000000"/>
                </a:solidFill>
                <a:latin typeface="Times New Roman" pitchFamily="18" charset="0"/>
                <a:ea typeface="ヒラギノ角ゴ Pro W3"/>
                <a:cs typeface="Times New Roman" pitchFamily="18" charset="0"/>
              </a:rPr>
              <a:t>Optimizar</a:t>
            </a:r>
            <a:r>
              <a:rPr lang="en-US" sz="2000" b="1" i="1" kern="0" dirty="0">
                <a:solidFill>
                  <a:sysClr val="windowText" lastClr="000000"/>
                </a:solidFill>
                <a:latin typeface="Times New Roman" pitchFamily="18" charset="0"/>
                <a:ea typeface="ヒラギノ角ゴ Pro W3"/>
                <a:cs typeface="Times New Roman" pitchFamily="18" charset="0"/>
              </a:rPr>
              <a:t> el control de crisis a largo </a:t>
            </a:r>
            <a:r>
              <a:rPr lang="en-US" sz="2000" b="1" i="1" kern="0" dirty="0" err="1">
                <a:solidFill>
                  <a:sysClr val="windowText" lastClr="000000"/>
                </a:solidFill>
                <a:latin typeface="Times New Roman" pitchFamily="18" charset="0"/>
                <a:ea typeface="ヒラギノ角ゴ Pro W3"/>
                <a:cs typeface="Times New Roman" pitchFamily="18" charset="0"/>
              </a:rPr>
              <a:t>plazo</a:t>
            </a:r>
            <a:endParaRPr lang="en-US" sz="2000" b="1" i="1" kern="0" dirty="0">
              <a:solidFill>
                <a:sysClr val="windowText" lastClr="000000"/>
              </a:solidFill>
              <a:latin typeface="Times New Roman" pitchFamily="18" charset="0"/>
              <a:ea typeface="ヒラギノ角ゴ Pro W3"/>
              <a:cs typeface="Times New Roman" pitchFamily="18" charset="0"/>
            </a:endParaRPr>
          </a:p>
          <a:p>
            <a:pPr algn="ctr" fontAlgn="auto">
              <a:lnSpc>
                <a:spcPct val="75000"/>
              </a:lnSpc>
              <a:spcBef>
                <a:spcPct val="50000"/>
              </a:spcBef>
              <a:spcAft>
                <a:spcPts val="0"/>
              </a:spcAft>
              <a:buFontTx/>
              <a:buChar char="•"/>
              <a:defRPr/>
            </a:pPr>
            <a:r>
              <a:rPr lang="en-US" sz="2000" b="1" i="1" kern="0" dirty="0">
                <a:solidFill>
                  <a:sysClr val="windowText" lastClr="000000"/>
                </a:solidFill>
                <a:latin typeface="Times New Roman" pitchFamily="18" charset="0"/>
                <a:ea typeface="ヒラギノ角ゴ Pro W3"/>
                <a:cs typeface="Times New Roman" pitchFamily="18" charset="0"/>
              </a:rPr>
              <a:t> </a:t>
            </a:r>
            <a:r>
              <a:rPr lang="en-US" sz="2000" b="1" i="1" kern="0" dirty="0" err="1">
                <a:solidFill>
                  <a:sysClr val="windowText" lastClr="000000"/>
                </a:solidFill>
                <a:latin typeface="Times New Roman" pitchFamily="18" charset="0"/>
                <a:ea typeface="ヒラギノ角ゴ Pro W3"/>
                <a:cs typeface="Times New Roman" pitchFamily="18" charset="0"/>
              </a:rPr>
              <a:t>Minimizar</a:t>
            </a:r>
            <a:r>
              <a:rPr lang="en-US" sz="2000" b="1" i="1" kern="0" dirty="0">
                <a:solidFill>
                  <a:sysClr val="windowText" lastClr="000000"/>
                </a:solidFill>
                <a:latin typeface="Times New Roman" pitchFamily="18" charset="0"/>
                <a:ea typeface="ヒラギノ角ゴ Pro W3"/>
                <a:cs typeface="Times New Roman" pitchFamily="18" charset="0"/>
              </a:rPr>
              <a:t> </a:t>
            </a:r>
            <a:r>
              <a:rPr lang="en-US" sz="2000" b="1" i="1" kern="0" dirty="0" err="1">
                <a:solidFill>
                  <a:sysClr val="windowText" lastClr="000000"/>
                </a:solidFill>
                <a:latin typeface="Times New Roman" pitchFamily="18" charset="0"/>
                <a:ea typeface="ヒラギノ角ゴ Pro W3"/>
                <a:cs typeface="Times New Roman" pitchFamily="18" charset="0"/>
              </a:rPr>
              <a:t>efectos</a:t>
            </a:r>
            <a:r>
              <a:rPr lang="en-US" sz="2000" b="1" i="1" kern="0" dirty="0">
                <a:solidFill>
                  <a:sysClr val="windowText" lastClr="000000"/>
                </a:solidFill>
                <a:latin typeface="Times New Roman" pitchFamily="18" charset="0"/>
                <a:ea typeface="ヒラギノ角ゴ Pro W3"/>
                <a:cs typeface="Times New Roman" pitchFamily="18" charset="0"/>
              </a:rPr>
              <a:t> </a:t>
            </a:r>
            <a:r>
              <a:rPr lang="en-US" sz="2000" b="1" i="1" kern="0" dirty="0" err="1">
                <a:solidFill>
                  <a:sysClr val="windowText" lastClr="000000"/>
                </a:solidFill>
                <a:latin typeface="Times New Roman" pitchFamily="18" charset="0"/>
                <a:ea typeface="ヒラギノ角ゴ Pro W3"/>
                <a:cs typeface="Times New Roman" pitchFamily="18" charset="0"/>
              </a:rPr>
              <a:t>colaterales</a:t>
            </a:r>
            <a:r>
              <a:rPr lang="en-US" sz="2000" b="1" i="1" kern="0" dirty="0">
                <a:solidFill>
                  <a:sysClr val="windowText" lastClr="000000"/>
                </a:solidFill>
                <a:latin typeface="Times New Roman" pitchFamily="18" charset="0"/>
                <a:ea typeface="ヒラギノ角ゴ Pro W3"/>
                <a:cs typeface="Times New Roman" pitchFamily="18" charset="0"/>
              </a:rPr>
              <a:t> de los MAEs</a:t>
            </a:r>
          </a:p>
          <a:p>
            <a:pPr algn="ctr" fontAlgn="auto">
              <a:lnSpc>
                <a:spcPct val="75000"/>
              </a:lnSpc>
              <a:spcBef>
                <a:spcPct val="50000"/>
              </a:spcBef>
              <a:spcAft>
                <a:spcPts val="0"/>
              </a:spcAft>
              <a:buFontTx/>
              <a:buChar char="•"/>
              <a:defRPr/>
            </a:pPr>
            <a:r>
              <a:rPr lang="en-US" sz="2000" b="1" i="1" kern="0" dirty="0">
                <a:solidFill>
                  <a:sysClr val="windowText" lastClr="000000"/>
                </a:solidFill>
                <a:latin typeface="Times New Roman" pitchFamily="18" charset="0"/>
                <a:ea typeface="ヒラギノ角ゴ Pro W3"/>
                <a:cs typeface="Times New Roman" pitchFamily="18" charset="0"/>
              </a:rPr>
              <a:t> </a:t>
            </a:r>
            <a:r>
              <a:rPr lang="en-US" sz="2000" b="1" i="1" kern="0" dirty="0" err="1">
                <a:solidFill>
                  <a:sysClr val="windowText" lastClr="000000"/>
                </a:solidFill>
                <a:latin typeface="Times New Roman" pitchFamily="18" charset="0"/>
                <a:ea typeface="ヒラギノ角ゴ Pro W3"/>
                <a:cs typeface="Times New Roman" pitchFamily="18" charset="0"/>
              </a:rPr>
              <a:t>Maximizar</a:t>
            </a:r>
            <a:r>
              <a:rPr lang="en-US" sz="2000" b="1" i="1" kern="0" dirty="0">
                <a:solidFill>
                  <a:sysClr val="windowText" lastClr="000000"/>
                </a:solidFill>
                <a:latin typeface="Times New Roman" pitchFamily="18" charset="0"/>
                <a:ea typeface="ヒラギノ角ゴ Pro W3"/>
                <a:cs typeface="Times New Roman" pitchFamily="18" charset="0"/>
              </a:rPr>
              <a:t> la </a:t>
            </a:r>
            <a:r>
              <a:rPr lang="en-US" sz="2000" b="1" i="1" kern="0" dirty="0" err="1">
                <a:solidFill>
                  <a:sysClr val="windowText" lastClr="000000"/>
                </a:solidFill>
                <a:latin typeface="Times New Roman" pitchFamily="18" charset="0"/>
                <a:ea typeface="ヒラギノ角ゴ Pro W3"/>
                <a:cs typeface="Times New Roman" pitchFamily="18" charset="0"/>
              </a:rPr>
              <a:t>adherencia</a:t>
            </a:r>
            <a:endParaRPr lang="en-US" sz="2000" b="1" i="1" kern="0" dirty="0">
              <a:solidFill>
                <a:sysClr val="windowText" lastClr="000000"/>
              </a:solidFill>
              <a:latin typeface="Times New Roman" pitchFamily="18" charset="0"/>
              <a:ea typeface="ヒラギノ角ゴ Pro W3"/>
              <a:cs typeface="Times New Roman" pitchFamily="18" charset="0"/>
            </a:endParaRPr>
          </a:p>
        </p:txBody>
      </p:sp>
      <p:sp>
        <p:nvSpPr>
          <p:cNvPr id="10" name="AutoShape 9"/>
          <p:cNvSpPr>
            <a:spLocks noChangeArrowheads="1"/>
          </p:cNvSpPr>
          <p:nvPr/>
        </p:nvSpPr>
        <p:spPr bwMode="auto">
          <a:xfrm>
            <a:off x="1737008" y="2573288"/>
            <a:ext cx="437356" cy="783704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DDDDDD"/>
          </a:solidFill>
          <a:ln w="9525">
            <a:solidFill>
              <a:sysClr val="windowText" lastClr="000000"/>
            </a:solidFill>
            <a:miter lim="800000"/>
            <a:headEnd/>
            <a:tailEnd/>
          </a:ln>
        </p:spPr>
        <p:txBody>
          <a:bodyPr vert="eaVert" wrap="none" anchor="ctr"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1" name="Text Box 10"/>
          <p:cNvSpPr txBox="1">
            <a:spLocks noChangeArrowheads="1"/>
          </p:cNvSpPr>
          <p:nvPr/>
        </p:nvSpPr>
        <p:spPr bwMode="auto">
          <a:xfrm>
            <a:off x="59020" y="3281363"/>
            <a:ext cx="3721100" cy="1062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800">
                <a:latin typeface="Times New Roman" charset="0"/>
                <a:ea typeface="ヒラギノ角ゴ Pro W3" charset="0"/>
                <a:cs typeface="Times New Roman" charset="0"/>
              </a:rPr>
              <a:t>2°Intento MAEs Monoterapia o politerapia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sz="1800">
                <a:latin typeface="Times New Roman" charset="0"/>
                <a:ea typeface="ヒラギノ角ゴ Pro W3" charset="0"/>
                <a:cs typeface="Times New Roman" charset="0"/>
              </a:rPr>
              <a:t> </a:t>
            </a:r>
          </a:p>
        </p:txBody>
      </p:sp>
      <p:sp>
        <p:nvSpPr>
          <p:cNvPr id="12" name="AutoShape 11"/>
          <p:cNvSpPr>
            <a:spLocks noChangeArrowheads="1"/>
          </p:cNvSpPr>
          <p:nvPr/>
        </p:nvSpPr>
        <p:spPr bwMode="auto">
          <a:xfrm>
            <a:off x="1710020" y="3861048"/>
            <a:ext cx="464344" cy="787152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EEECE1"/>
          </a:solidFill>
          <a:ln w="9525">
            <a:solidFill>
              <a:sysClr val="windowText" lastClr="000000"/>
            </a:solidFill>
            <a:miter lim="800000"/>
            <a:headEnd/>
            <a:tailEnd/>
          </a:ln>
        </p:spPr>
        <p:txBody>
          <a:bodyPr vert="eaVert" wrap="none" anchor="ctr"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3" name="Oval 13"/>
          <p:cNvSpPr>
            <a:spLocks noChangeArrowheads="1"/>
          </p:cNvSpPr>
          <p:nvPr/>
        </p:nvSpPr>
        <p:spPr bwMode="auto">
          <a:xfrm>
            <a:off x="4005263" y="2568575"/>
            <a:ext cx="2070100" cy="520700"/>
          </a:xfrm>
          <a:prstGeom prst="ellipse">
            <a:avLst/>
          </a:prstGeom>
          <a:noFill/>
          <a:ln w="9525">
            <a:solidFill>
              <a:sysClr val="windowText" lastClr="000000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4" name="Rectangle 14"/>
          <p:cNvSpPr>
            <a:spLocks noChangeArrowheads="1"/>
          </p:cNvSpPr>
          <p:nvPr/>
        </p:nvSpPr>
        <p:spPr bwMode="auto">
          <a:xfrm>
            <a:off x="374164" y="836712"/>
            <a:ext cx="3168352" cy="763488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anchor="ctr"/>
          <a:lstStyle>
            <a:lvl1pPr marL="311150" indent="-311150" defTabSz="4572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defTabSz="4572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Aft>
                <a:spcPct val="25000"/>
              </a:spcAft>
              <a:buClr>
                <a:srgbClr val="6C1869"/>
              </a:buClr>
              <a:defRPr/>
            </a:pPr>
            <a:r>
              <a:rPr lang="es-MX" sz="2800" b="1" i="1" dirty="0" smtClean="0">
                <a:solidFill>
                  <a:srgbClr val="000000"/>
                </a:solidFill>
                <a:latin typeface="Times New Roman" charset="0"/>
                <a:cs typeface="Times New Roman" charset="0"/>
              </a:rPr>
              <a:t>Recién</a:t>
            </a:r>
            <a:r>
              <a:rPr lang="en-US" sz="2800" b="1" i="1" dirty="0" smtClean="0">
                <a:solidFill>
                  <a:srgbClr val="000000"/>
                </a:solidFill>
                <a:latin typeface="Times New Roman" charset="0"/>
                <a:cs typeface="Times New Roman" charset="0"/>
              </a:rPr>
              <a:t> </a:t>
            </a:r>
            <a:r>
              <a:rPr lang="es-MX" sz="2800" b="1" i="1" dirty="0">
                <a:solidFill>
                  <a:srgbClr val="000000"/>
                </a:solidFill>
                <a:latin typeface="Times New Roman" charset="0"/>
                <a:cs typeface="Times New Roman" charset="0"/>
              </a:rPr>
              <a:t>d</a:t>
            </a:r>
            <a:r>
              <a:rPr lang="es-MX" sz="2800" b="1" i="1" dirty="0" smtClean="0">
                <a:solidFill>
                  <a:srgbClr val="000000"/>
                </a:solidFill>
                <a:latin typeface="Times New Roman" charset="0"/>
                <a:cs typeface="Times New Roman" charset="0"/>
              </a:rPr>
              <a:t>iagnóstico</a:t>
            </a:r>
          </a:p>
        </p:txBody>
      </p:sp>
      <p:sp>
        <p:nvSpPr>
          <p:cNvPr id="15" name="Rectangle 15"/>
          <p:cNvSpPr>
            <a:spLocks noChangeArrowheads="1"/>
          </p:cNvSpPr>
          <p:nvPr/>
        </p:nvSpPr>
        <p:spPr bwMode="auto">
          <a:xfrm>
            <a:off x="3678238" y="1701800"/>
            <a:ext cx="2427287" cy="2089150"/>
          </a:xfrm>
          <a:prstGeom prst="rect">
            <a:avLst/>
          </a:prstGeom>
          <a:solidFill>
            <a:sysClr val="window" lastClr="FFFFFF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rgbClr val="000000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6" name="Rectangle 16"/>
          <p:cNvSpPr>
            <a:spLocks noChangeArrowheads="1"/>
          </p:cNvSpPr>
          <p:nvPr/>
        </p:nvSpPr>
        <p:spPr bwMode="auto">
          <a:xfrm>
            <a:off x="3678238" y="841730"/>
            <a:ext cx="4826000" cy="758470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anchor="ctr"/>
          <a:lstStyle/>
          <a:p>
            <a:pPr marL="311150" indent="-311150" algn="ctr" defTabSz="457200" eaLnBrk="0" fontAlgn="auto" hangingPunct="0">
              <a:spcBef>
                <a:spcPts val="0"/>
              </a:spcBef>
              <a:spcAft>
                <a:spcPct val="25000"/>
              </a:spcAft>
              <a:buClr>
                <a:srgbClr val="6C1869"/>
              </a:buClr>
              <a:defRPr/>
            </a:pPr>
            <a:r>
              <a:rPr lang="en-US" sz="2800" b="1" i="1" kern="0" dirty="0" err="1">
                <a:solidFill>
                  <a:sysClr val="windowText" lastClr="00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Epilepsia</a:t>
            </a:r>
            <a:r>
              <a:rPr lang="en-US" sz="2800" b="1" i="1" kern="0" dirty="0">
                <a:solidFill>
                  <a:sysClr val="windowText" lastClr="00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800" b="1" i="1" kern="0" dirty="0" err="1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difícil</a:t>
            </a:r>
            <a:r>
              <a:rPr lang="en-US" sz="2800" b="1" i="1" kern="0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control</a:t>
            </a:r>
            <a:endParaRPr lang="en-US" sz="2800" b="1" i="1" kern="0" dirty="0">
              <a:solidFill>
                <a:sysClr val="windowText" lastClr="000000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7" name="Text Box 17"/>
          <p:cNvSpPr txBox="1">
            <a:spLocks noChangeArrowheads="1"/>
          </p:cNvSpPr>
          <p:nvPr/>
        </p:nvSpPr>
        <p:spPr bwMode="auto">
          <a:xfrm>
            <a:off x="3929063" y="2743200"/>
            <a:ext cx="2255837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800" b="1" dirty="0" err="1">
                <a:solidFill>
                  <a:srgbClr val="000000"/>
                </a:solidFill>
                <a:latin typeface="Times New Roman" charset="0"/>
                <a:ea typeface="ヒラギノ角ゴ Pro W3" charset="0"/>
                <a:cs typeface="Times New Roman" charset="0"/>
              </a:rPr>
              <a:t>Cirugía</a:t>
            </a:r>
            <a:r>
              <a:rPr lang="en-US" sz="1800" b="1" dirty="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Times New Roman" charset="0"/>
              </a:rPr>
              <a:t> de </a:t>
            </a:r>
            <a:r>
              <a:rPr lang="en-US" sz="1800" b="1" dirty="0" err="1">
                <a:solidFill>
                  <a:srgbClr val="000000"/>
                </a:solidFill>
                <a:latin typeface="Times New Roman" charset="0"/>
                <a:ea typeface="ヒラギノ角ゴ Pro W3" charset="0"/>
                <a:cs typeface="Times New Roman" charset="0"/>
              </a:rPr>
              <a:t>Epilepsia</a:t>
            </a:r>
            <a:endParaRPr lang="en-US" sz="1800" b="1" dirty="0">
              <a:solidFill>
                <a:srgbClr val="000000"/>
              </a:solidFill>
              <a:latin typeface="Times New Roman" charset="0"/>
              <a:ea typeface="ヒラギノ角ゴ Pro W3" charset="0"/>
              <a:cs typeface="Times New Roman" charset="0"/>
            </a:endParaRPr>
          </a:p>
        </p:txBody>
      </p:sp>
      <p:sp>
        <p:nvSpPr>
          <p:cNvPr id="18" name="AutoShape 18"/>
          <p:cNvSpPr>
            <a:spLocks noChangeArrowheads="1"/>
          </p:cNvSpPr>
          <p:nvPr/>
        </p:nvSpPr>
        <p:spPr bwMode="auto">
          <a:xfrm rot="1252702">
            <a:off x="5318795" y="2418216"/>
            <a:ext cx="348299" cy="384247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DDDDDD"/>
          </a:solidFill>
          <a:ln w="9525">
            <a:solidFill>
              <a:sysClr val="windowText" lastClr="000000"/>
            </a:solidFill>
            <a:miter lim="800000"/>
            <a:headEnd/>
            <a:tailEnd/>
          </a:ln>
        </p:spPr>
        <p:txBody>
          <a:bodyPr vert="eaVert" wrap="none" anchor="ctr"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9" name="Rectangle 19"/>
          <p:cNvSpPr>
            <a:spLocks noChangeArrowheads="1"/>
          </p:cNvSpPr>
          <p:nvPr/>
        </p:nvSpPr>
        <p:spPr bwMode="auto">
          <a:xfrm>
            <a:off x="6059488" y="1700213"/>
            <a:ext cx="2444750" cy="2090737"/>
          </a:xfrm>
          <a:prstGeom prst="rect">
            <a:avLst/>
          </a:prstGeom>
          <a:solidFill>
            <a:sysClr val="window" lastClr="FFFFFF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0" name="AutoShape 20"/>
          <p:cNvSpPr>
            <a:spLocks noChangeArrowheads="1"/>
          </p:cNvSpPr>
          <p:nvPr/>
        </p:nvSpPr>
        <p:spPr bwMode="auto">
          <a:xfrm>
            <a:off x="5797550" y="1484313"/>
            <a:ext cx="387350" cy="630237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DDDDDD"/>
          </a:solidFill>
          <a:ln w="9525">
            <a:solidFill>
              <a:sysClr val="windowText" lastClr="000000"/>
            </a:solidFill>
            <a:miter lim="800000"/>
            <a:headEnd/>
            <a:tailEnd/>
          </a:ln>
        </p:spPr>
        <p:txBody>
          <a:bodyPr vert="eaVert" wrap="none" anchor="ctr"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1" name="Text Box 21"/>
          <p:cNvSpPr txBox="1">
            <a:spLocks noChangeArrowheads="1"/>
          </p:cNvSpPr>
          <p:nvPr/>
        </p:nvSpPr>
        <p:spPr bwMode="auto">
          <a:xfrm>
            <a:off x="3995738" y="2052638"/>
            <a:ext cx="40322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800" b="1">
                <a:latin typeface="Times New Roman" charset="0"/>
                <a:ea typeface="ヒラギノ角ゴ Pro W3" charset="0"/>
                <a:cs typeface="Times New Roman" charset="0"/>
              </a:rPr>
              <a:t>Video EEG</a:t>
            </a:r>
          </a:p>
        </p:txBody>
      </p:sp>
      <p:sp>
        <p:nvSpPr>
          <p:cNvPr id="22" name="AutoShape 22"/>
          <p:cNvSpPr>
            <a:spLocks noChangeArrowheads="1"/>
          </p:cNvSpPr>
          <p:nvPr/>
        </p:nvSpPr>
        <p:spPr bwMode="auto">
          <a:xfrm rot="2473210">
            <a:off x="3249613" y="2927350"/>
            <a:ext cx="284162" cy="2103438"/>
          </a:xfrm>
          <a:prstGeom prst="downArrow">
            <a:avLst>
              <a:gd name="adj1" fmla="val 50000"/>
              <a:gd name="adj2" fmla="val 128555"/>
            </a:avLst>
          </a:prstGeom>
          <a:solidFill>
            <a:srgbClr val="EEECE1"/>
          </a:solidFill>
          <a:ln w="9525">
            <a:solidFill>
              <a:sysClr val="windowText" lastClr="000000"/>
            </a:solidFill>
            <a:miter lim="800000"/>
            <a:headEnd/>
            <a:tailEnd/>
          </a:ln>
        </p:spPr>
        <p:txBody>
          <a:bodyPr vert="eaVert" wrap="none" anchor="ctr"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3" name="Text Box 23"/>
          <p:cNvSpPr txBox="1">
            <a:spLocks noChangeArrowheads="1"/>
          </p:cNvSpPr>
          <p:nvPr/>
        </p:nvSpPr>
        <p:spPr bwMode="auto">
          <a:xfrm>
            <a:off x="6075363" y="2792413"/>
            <a:ext cx="2255837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 b="1" dirty="0" err="1">
                <a:solidFill>
                  <a:schemeClr val="bg1"/>
                </a:solidFill>
                <a:latin typeface="Times New Roman" charset="0"/>
                <a:ea typeface="ヒラギノ角ゴ Pro W3" charset="0"/>
                <a:cs typeface="Times New Roman" charset="0"/>
              </a:rPr>
              <a:t>Terapia</a:t>
            </a:r>
            <a:r>
              <a:rPr lang="en-US" sz="1800" b="1" dirty="0">
                <a:solidFill>
                  <a:schemeClr val="bg1"/>
                </a:solidFill>
                <a:latin typeface="Times New Roman" charset="0"/>
                <a:ea typeface="ヒラギノ角ゴ Pro W3" charset="0"/>
                <a:cs typeface="Times New Roman" charset="0"/>
              </a:rPr>
              <a:t> ENV </a:t>
            </a:r>
            <a:r>
              <a:rPr lang="en-US" sz="1800" dirty="0">
                <a:solidFill>
                  <a:schemeClr val="bg1"/>
                </a:solidFill>
                <a:latin typeface="Times New Roman" charset="0"/>
                <a:ea typeface="ヒラギノ角ゴ Pro W3" charset="0"/>
                <a:cs typeface="Times New Roman" charset="0"/>
              </a:rPr>
              <a:t/>
            </a:r>
            <a:br>
              <a:rPr lang="en-US" sz="1800" dirty="0">
                <a:solidFill>
                  <a:schemeClr val="bg1"/>
                </a:solidFill>
                <a:latin typeface="Times New Roman" charset="0"/>
                <a:ea typeface="ヒラギノ角ゴ Pro W3" charset="0"/>
                <a:cs typeface="Times New Roman" charset="0"/>
              </a:rPr>
            </a:br>
            <a:r>
              <a:rPr lang="en-US" sz="1800" b="1" dirty="0">
                <a:solidFill>
                  <a:schemeClr val="bg1"/>
                </a:solidFill>
                <a:latin typeface="Times New Roman" charset="0"/>
                <a:ea typeface="ヒラギノ角ゴ Pro W3" charset="0"/>
                <a:cs typeface="Times New Roman" charset="0"/>
              </a:rPr>
              <a:t>MAEs (</a:t>
            </a:r>
            <a:r>
              <a:rPr lang="en-US" sz="1800" b="1" dirty="0" err="1">
                <a:solidFill>
                  <a:schemeClr val="bg1"/>
                </a:solidFill>
                <a:latin typeface="Times New Roman" charset="0"/>
                <a:ea typeface="ヒラギノ角ゴ Pro W3" charset="0"/>
                <a:cs typeface="Times New Roman" charset="0"/>
              </a:rPr>
              <a:t>Politerapia</a:t>
            </a:r>
            <a:r>
              <a:rPr lang="en-US" sz="1800" b="1" dirty="0">
                <a:solidFill>
                  <a:schemeClr val="bg1"/>
                </a:solidFill>
                <a:latin typeface="Times New Roman" charset="0"/>
                <a:ea typeface="ヒラギノ角ゴ Pro W3" charset="0"/>
                <a:cs typeface="Times New Roman" charset="0"/>
              </a:rPr>
              <a:t>) </a:t>
            </a:r>
            <a:br>
              <a:rPr lang="en-US" sz="1800" b="1" dirty="0">
                <a:solidFill>
                  <a:schemeClr val="bg1"/>
                </a:solidFill>
                <a:latin typeface="Times New Roman" charset="0"/>
                <a:ea typeface="ヒラギノ角ゴ Pro W3" charset="0"/>
                <a:cs typeface="Times New Roman" charset="0"/>
              </a:rPr>
            </a:br>
            <a:r>
              <a:rPr lang="en-US" sz="1800" b="1" dirty="0" err="1">
                <a:solidFill>
                  <a:schemeClr val="bg1"/>
                </a:solidFill>
                <a:latin typeface="Times New Roman" charset="0"/>
                <a:ea typeface="ヒラギノ角ゴ Pro W3" charset="0"/>
                <a:cs typeface="Times New Roman" charset="0"/>
              </a:rPr>
              <a:t>Dieta</a:t>
            </a:r>
            <a:r>
              <a:rPr lang="en-US" sz="1800" b="1" dirty="0">
                <a:solidFill>
                  <a:schemeClr val="bg1"/>
                </a:solidFill>
                <a:latin typeface="Times New Roman" charset="0"/>
                <a:ea typeface="ヒラギノ角ゴ Pro W3" charset="0"/>
                <a:cs typeface="Times New Roman" charset="0"/>
              </a:rPr>
              <a:t> </a:t>
            </a:r>
            <a:r>
              <a:rPr lang="en-US" sz="1800" b="1" dirty="0" err="1">
                <a:solidFill>
                  <a:schemeClr val="bg1"/>
                </a:solidFill>
                <a:latin typeface="Times New Roman" charset="0"/>
                <a:ea typeface="ヒラギノ角ゴ Pro W3" charset="0"/>
                <a:cs typeface="Times New Roman" charset="0"/>
              </a:rPr>
              <a:t>Cetogénica</a:t>
            </a:r>
            <a:endParaRPr lang="en-US" sz="1800" b="1" dirty="0">
              <a:solidFill>
                <a:schemeClr val="bg1"/>
              </a:solidFill>
              <a:latin typeface="Times New Roman" charset="0"/>
              <a:ea typeface="ヒラギノ角ゴ Pro W3" charset="0"/>
              <a:cs typeface="Times New Roman" charset="0"/>
            </a:endParaRPr>
          </a:p>
        </p:txBody>
      </p:sp>
      <p:sp>
        <p:nvSpPr>
          <p:cNvPr id="24" name="AutoShape 24"/>
          <p:cNvSpPr>
            <a:spLocks noChangeArrowheads="1"/>
          </p:cNvSpPr>
          <p:nvPr/>
        </p:nvSpPr>
        <p:spPr bwMode="auto">
          <a:xfrm rot="20126287">
            <a:off x="6313488" y="2428875"/>
            <a:ext cx="357187" cy="390525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DDDDDD"/>
          </a:solidFill>
          <a:ln w="9525">
            <a:solidFill>
              <a:sysClr val="windowText" lastClr="000000"/>
            </a:solidFill>
            <a:miter lim="800000"/>
            <a:headEnd/>
            <a:tailEnd/>
          </a:ln>
        </p:spPr>
        <p:txBody>
          <a:bodyPr vert="eaVert" wrap="none" anchor="ctr"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5" name="AutoShape 25"/>
          <p:cNvSpPr>
            <a:spLocks noChangeArrowheads="1"/>
          </p:cNvSpPr>
          <p:nvPr/>
        </p:nvSpPr>
        <p:spPr bwMode="auto">
          <a:xfrm rot="1395497">
            <a:off x="6490443" y="3752009"/>
            <a:ext cx="440794" cy="541665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EEECE1"/>
          </a:solidFill>
          <a:ln w="9525">
            <a:solidFill>
              <a:sysClr val="windowText" lastClr="000000"/>
            </a:solidFill>
            <a:miter lim="800000"/>
            <a:headEnd/>
            <a:tailEnd/>
          </a:ln>
        </p:spPr>
        <p:txBody>
          <a:bodyPr vert="eaVert" wrap="none" anchor="ctr"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26" name="Picture 7" descr="C:\Users\malonso\Documents\CIRUGIA VNS\PACIENTES OPERADOS VNS\DSC053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0388" y="1773906"/>
            <a:ext cx="1014412" cy="854075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7" descr="INNN(plastico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62" y="6021288"/>
            <a:ext cx="935038" cy="798512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7" descr="G:\DCIM\109NIKON\GASTELUM DURAN RENE PAMELA MS 2009 LTI\DSCN1419 - copia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8048" y="1735095"/>
            <a:ext cx="1146570" cy="1004929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400666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34925" y="-100013"/>
            <a:ext cx="5545138" cy="1143001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i="1" dirty="0" smtClean="0">
                <a:solidFill>
                  <a:srgbClr val="FFFF00"/>
                </a:solidFill>
                <a:latin typeface="Times New Roman" charset="0"/>
              </a:rPr>
              <a:t>“Ideales”</a:t>
            </a:r>
            <a:endParaRPr lang="es-MX" i="1" dirty="0">
              <a:solidFill>
                <a:srgbClr val="FFFF00"/>
              </a:solidFill>
              <a:latin typeface="Times New Roman" charset="0"/>
            </a:endParaRP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-36512" y="1927374"/>
            <a:ext cx="5832475" cy="4525962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b="1" i="1" dirty="0" smtClean="0">
                <a:latin typeface="Times New Roman" charset="0"/>
              </a:rPr>
              <a:t>Libertad de crisis	  </a:t>
            </a:r>
            <a:r>
              <a:rPr lang="es-MX" b="1" i="1" dirty="0" smtClean="0">
                <a:solidFill>
                  <a:srgbClr val="FFFF00"/>
                </a:solidFill>
                <a:latin typeface="Times New Roman" charset="0"/>
              </a:rPr>
              <a:t> (30-85%)</a:t>
            </a:r>
          </a:p>
          <a:p>
            <a:r>
              <a:rPr lang="es-MX" b="1" i="1" dirty="0" smtClean="0">
                <a:latin typeface="Times New Roman" charset="0"/>
              </a:rPr>
              <a:t>No morbilidad asociada</a:t>
            </a:r>
            <a:r>
              <a:rPr lang="es-MX" b="1" i="1" dirty="0" smtClean="0">
                <a:solidFill>
                  <a:srgbClr val="00FF00"/>
                </a:solidFill>
                <a:latin typeface="Times New Roman" charset="0"/>
              </a:rPr>
              <a:t> (≤5%)</a:t>
            </a:r>
          </a:p>
          <a:p>
            <a:r>
              <a:rPr lang="es-MX" b="1" i="1" dirty="0" smtClean="0">
                <a:latin typeface="Times New Roman" charset="0"/>
              </a:rPr>
              <a:t>No mortalidad	       </a:t>
            </a:r>
            <a:r>
              <a:rPr lang="es-MX" b="1" i="1" dirty="0" smtClean="0">
                <a:solidFill>
                  <a:srgbClr val="FF0000"/>
                </a:solidFill>
                <a:latin typeface="Times New Roman" charset="0"/>
              </a:rPr>
              <a:t>(&lt;1%) </a:t>
            </a:r>
          </a:p>
          <a:p>
            <a:r>
              <a:rPr lang="es-MX" b="1" i="1" dirty="0" smtClean="0">
                <a:latin typeface="Times New Roman" charset="0"/>
              </a:rPr>
              <a:t>Mejorar  la calidad de vida</a:t>
            </a:r>
          </a:p>
          <a:p>
            <a:r>
              <a:rPr lang="es-MX" b="1" i="1" dirty="0" smtClean="0">
                <a:latin typeface="Times New Roman" charset="0"/>
              </a:rPr>
              <a:t>Readaptación social</a:t>
            </a:r>
          </a:p>
          <a:p>
            <a:pPr lvl="1"/>
            <a:r>
              <a:rPr lang="es-MX" dirty="0" smtClean="0">
                <a:latin typeface="Times New Roman" charset="0"/>
              </a:rPr>
              <a:t>Regresar o inicio de empleo</a:t>
            </a:r>
          </a:p>
          <a:p>
            <a:pPr lvl="1"/>
            <a:r>
              <a:rPr lang="es-MX" dirty="0" smtClean="0">
                <a:latin typeface="Times New Roman" charset="0"/>
              </a:rPr>
              <a:t>Posibilidad de desarrollo educativo </a:t>
            </a:r>
          </a:p>
          <a:p>
            <a:pPr lvl="1"/>
            <a:r>
              <a:rPr lang="es-MX" dirty="0" smtClean="0">
                <a:latin typeface="Times New Roman" charset="0"/>
              </a:rPr>
              <a:t>Aceptación social </a:t>
            </a:r>
            <a:endParaRPr lang="es-MX" dirty="0">
              <a:latin typeface="Times New Roman" charset="0"/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34925" y="476672"/>
            <a:ext cx="5250246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/>
            <a:endParaRPr lang="es-ES" b="1" dirty="0">
              <a:solidFill>
                <a:srgbClr val="FDF331"/>
              </a:solidFill>
              <a:latin typeface="Times New Roman" charset="0"/>
              <a:cs typeface="Times New Roman" charset="0"/>
            </a:endParaRPr>
          </a:p>
          <a:p>
            <a:pPr marL="342900" indent="-342900" algn="ctr"/>
            <a:r>
              <a:rPr lang="es-ES" sz="2000" b="1" i="1" dirty="0">
                <a:latin typeface="Times New Roman" charset="0"/>
                <a:cs typeface="Times New Roman" charset="0"/>
              </a:rPr>
              <a:t>Los objetivos de la cirugía de epilepsia son:</a:t>
            </a:r>
          </a:p>
        </p:txBody>
      </p:sp>
      <p:grpSp>
        <p:nvGrpSpPr>
          <p:cNvPr id="5" name="Group 6"/>
          <p:cNvGrpSpPr>
            <a:grpSpLocks/>
          </p:cNvGrpSpPr>
          <p:nvPr/>
        </p:nvGrpSpPr>
        <p:grpSpPr bwMode="auto">
          <a:xfrm>
            <a:off x="5562600" y="76314"/>
            <a:ext cx="3475038" cy="1523661"/>
            <a:chOff x="3875" y="-1882"/>
            <a:chExt cx="1799" cy="2935"/>
          </a:xfrm>
          <a:effectLst>
            <a:glow rad="139700">
              <a:schemeClr val="accent1">
                <a:satMod val="175000"/>
                <a:alpha val="40000"/>
              </a:schemeClr>
            </a:glow>
          </a:effectLst>
        </p:grpSpPr>
        <p:sp>
          <p:nvSpPr>
            <p:cNvPr id="6" name="Text Box 4"/>
            <p:cNvSpPr txBox="1">
              <a:spLocks noChangeArrowheads="1"/>
            </p:cNvSpPr>
            <p:nvPr/>
          </p:nvSpPr>
          <p:spPr bwMode="auto">
            <a:xfrm>
              <a:off x="3911" y="-1882"/>
              <a:ext cx="1718" cy="28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bg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bg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bg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bg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bg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Times New Roman" pitchFamily="18" charset="0"/>
                </a:defRPr>
              </a:lvl9pPr>
            </a:lstStyle>
            <a:p>
              <a:pPr algn="just" eaLnBrk="1" hangingPunct="1">
                <a:spcBef>
                  <a:spcPct val="50000"/>
                </a:spcBef>
                <a:buFontTx/>
                <a:buNone/>
              </a:pPr>
              <a:r>
                <a:rPr lang="es-MX" altLang="es-MX" sz="1800" b="1" dirty="0">
                  <a:solidFill>
                    <a:schemeClr val="tx1"/>
                  </a:solidFill>
                  <a:cs typeface="Times New Roman" panose="02020603050405020304" pitchFamily="18" charset="0"/>
                </a:rPr>
                <a:t>Las “medidas” dependen  de las condiciones </a:t>
              </a:r>
              <a:r>
                <a:rPr lang="es-MX" altLang="es-MX" sz="1800" b="1" dirty="0" err="1">
                  <a:solidFill>
                    <a:schemeClr val="tx1"/>
                  </a:solidFill>
                  <a:cs typeface="Times New Roman" panose="02020603050405020304" pitchFamily="18" charset="0"/>
                </a:rPr>
                <a:t>biosicosociales</a:t>
              </a:r>
              <a:r>
                <a:rPr lang="es-MX" altLang="es-MX" sz="1800" b="1" dirty="0">
                  <a:solidFill>
                    <a:schemeClr val="tx1"/>
                  </a:solidFill>
                  <a:cs typeface="Times New Roman" panose="02020603050405020304" pitchFamily="18" charset="0"/>
                </a:rPr>
                <a:t> previas y, por lo tanto, son </a:t>
              </a:r>
              <a:r>
                <a:rPr lang="es-MX" altLang="es-MX" sz="1800" b="1" i="1" u="sng" dirty="0">
                  <a:solidFill>
                    <a:schemeClr val="tx1"/>
                  </a:solidFill>
                  <a:cs typeface="Times New Roman" panose="02020603050405020304" pitchFamily="18" charset="0"/>
                </a:rPr>
                <a:t>totalmente individuales para cada paciente </a:t>
              </a:r>
            </a:p>
          </p:txBody>
        </p:sp>
        <p:sp>
          <p:nvSpPr>
            <p:cNvPr id="7" name="Rectangle 5"/>
            <p:cNvSpPr>
              <a:spLocks noChangeArrowheads="1"/>
            </p:cNvSpPr>
            <p:nvPr/>
          </p:nvSpPr>
          <p:spPr bwMode="auto">
            <a:xfrm>
              <a:off x="3875" y="-1807"/>
              <a:ext cx="1799" cy="2860"/>
            </a:xfrm>
            <a:prstGeom prst="rect">
              <a:avLst/>
            </a:prstGeom>
            <a:noFill/>
            <a:ln w="57150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bg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bg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bg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bg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bg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s-MX" altLang="es-MX" sz="1800">
                <a:cs typeface="Times New Roman" panose="02020603050405020304" pitchFamily="18" charset="0"/>
              </a:endParaRPr>
            </a:p>
          </p:txBody>
        </p:sp>
      </p:grpSp>
      <p:pic>
        <p:nvPicPr>
          <p:cNvPr id="8" name="Picture 2" descr="C:\Users\malonso\Desktop\FOTOS SELECTAS\IMG_5457 - copi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0888" y="1752600"/>
            <a:ext cx="3008206" cy="2521404"/>
          </a:xfrm>
          <a:prstGeom prst="rect">
            <a:avLst/>
          </a:prstGeom>
          <a:ln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D:\DOCUMENTOS TOSHIBA\CIRUGIA LOBULO TEMPORAL\FOTOS PARA DIAPOS\FOTOS PARA DIAPOS 1\IMG_0275 - copia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5223" y="4495800"/>
            <a:ext cx="3003977" cy="2210686"/>
          </a:xfrm>
          <a:prstGeom prst="rect">
            <a:avLst/>
          </a:prstGeom>
          <a:ln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1" descr="C:\Users\malonso\Desktop\Fotos selectas lt\2\__2012-10-17_14-15-31_I - copia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890237" y="4572000"/>
            <a:ext cx="1196363" cy="7307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C:\Users\malonso\Desktop\Fotos selectas lt\1\P7310430 - copia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975600" y="4572000"/>
            <a:ext cx="863600" cy="6905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15189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 txBox="1">
            <a:spLocks/>
          </p:cNvSpPr>
          <p:nvPr/>
        </p:nvSpPr>
        <p:spPr>
          <a:xfrm>
            <a:off x="100102" y="2057"/>
            <a:ext cx="6792534" cy="1325563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_tradnl" sz="3600" i="1" dirty="0" smtClean="0">
                <a:solidFill>
                  <a:srgbClr val="FFFF00"/>
                </a:solidFill>
                <a:latin typeface="Times New Roman"/>
                <a:cs typeface="Times New Roman"/>
              </a:rPr>
              <a:t>La toma de decisiones en cirugía de epilepsia  es un proceso complejo </a:t>
            </a:r>
            <a:endParaRPr lang="es-ES_tradnl" sz="3600" i="1" dirty="0">
              <a:solidFill>
                <a:srgbClr val="FFFF00"/>
              </a:solidFill>
              <a:latin typeface="Times New Roman"/>
              <a:cs typeface="Times New Roman"/>
            </a:endParaRPr>
          </a:p>
        </p:txBody>
      </p:sp>
      <p:sp>
        <p:nvSpPr>
          <p:cNvPr id="3" name="Marcador de contenido 2"/>
          <p:cNvSpPr txBox="1">
            <a:spLocks/>
          </p:cNvSpPr>
          <p:nvPr/>
        </p:nvSpPr>
        <p:spPr>
          <a:xfrm>
            <a:off x="393256" y="2414089"/>
            <a:ext cx="8206068" cy="4266355"/>
          </a:xfrm>
          <a:prstGeom prst="rect">
            <a:avLst/>
          </a:prstGeom>
        </p:spPr>
        <p:txBody>
          <a:bodyPr>
            <a:normAutofit fontScale="77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s-MX" b="1" i="1" dirty="0" smtClean="0">
                <a:latin typeface="Times New Roman"/>
                <a:cs typeface="Times New Roman"/>
              </a:rPr>
              <a:t>En cirugía de epilepsia: </a:t>
            </a:r>
            <a:r>
              <a:rPr lang="es-MX" dirty="0" smtClean="0">
                <a:latin typeface="Times New Roman"/>
                <a:cs typeface="Times New Roman"/>
              </a:rPr>
              <a:t>¿Cuáles son los resultados biosicosociales óptimos?</a:t>
            </a:r>
          </a:p>
          <a:p>
            <a:pPr lvl="1" algn="just"/>
            <a:r>
              <a:rPr lang="es-MX" b="1" i="1" dirty="0" smtClean="0">
                <a:latin typeface="Times New Roman"/>
                <a:cs typeface="Times New Roman"/>
              </a:rPr>
              <a:t>Análisis basado en evidencias (ABE)</a:t>
            </a:r>
            <a:r>
              <a:rPr lang="es-MX" dirty="0" smtClean="0">
                <a:latin typeface="Times New Roman"/>
                <a:cs typeface="Times New Roman"/>
              </a:rPr>
              <a:t>: Buen comienzo pero insuficiente.</a:t>
            </a:r>
          </a:p>
          <a:p>
            <a:pPr lvl="1" algn="just"/>
            <a:r>
              <a:rPr lang="es-MX" b="1" i="1" dirty="0" smtClean="0">
                <a:latin typeface="Times New Roman"/>
                <a:cs typeface="Times New Roman"/>
              </a:rPr>
              <a:t>Análisis de decisiones (AdD)</a:t>
            </a:r>
            <a:r>
              <a:rPr lang="es-MX" dirty="0" smtClean="0">
                <a:latin typeface="Times New Roman"/>
                <a:cs typeface="Times New Roman"/>
              </a:rPr>
              <a:t>: Considera las incertidumbres y secuencias temporales pero ignora las acciones estratégicas. </a:t>
            </a:r>
          </a:p>
          <a:p>
            <a:pPr algn="just"/>
            <a:r>
              <a:rPr lang="es-ES_tradnl" b="1" i="1" dirty="0" smtClean="0">
                <a:latin typeface="Times New Roman"/>
                <a:cs typeface="Times New Roman"/>
              </a:rPr>
              <a:t>La mayoría de decisiones médicas </a:t>
            </a:r>
            <a:r>
              <a:rPr lang="es-ES_tradnl" i="1" dirty="0" smtClean="0">
                <a:latin typeface="Times New Roman"/>
                <a:cs typeface="Times New Roman"/>
              </a:rPr>
              <a:t>tienen un componente financiero, social, familiar y administrativo a considerar</a:t>
            </a:r>
          </a:p>
          <a:p>
            <a:pPr lvl="1" algn="just"/>
            <a:r>
              <a:rPr lang="es-ES_tradnl" b="1" i="1" dirty="0" smtClean="0">
                <a:latin typeface="Times New Roman"/>
                <a:cs typeface="Times New Roman"/>
              </a:rPr>
              <a:t>Teoría de juego: </a:t>
            </a:r>
            <a:r>
              <a:rPr lang="es-ES_tradnl" dirty="0" smtClean="0">
                <a:latin typeface="Times New Roman"/>
                <a:cs typeface="Times New Roman"/>
              </a:rPr>
              <a:t>Considera tanto ABE como </a:t>
            </a:r>
            <a:r>
              <a:rPr lang="es-ES_tradnl" dirty="0" err="1" smtClean="0">
                <a:latin typeface="Times New Roman"/>
                <a:cs typeface="Times New Roman"/>
              </a:rPr>
              <a:t>AdD</a:t>
            </a:r>
            <a:r>
              <a:rPr lang="es-ES_tradnl" dirty="0" smtClean="0">
                <a:latin typeface="Times New Roman"/>
                <a:cs typeface="Times New Roman"/>
              </a:rPr>
              <a:t> para evaluar resultados</a:t>
            </a:r>
          </a:p>
          <a:p>
            <a:pPr lvl="1" algn="just"/>
            <a:r>
              <a:rPr lang="es-ES_tradnl" dirty="0" smtClean="0">
                <a:latin typeface="Times New Roman"/>
                <a:cs typeface="Times New Roman"/>
              </a:rPr>
              <a:t>Toma en cuenta la decisión de los actores</a:t>
            </a:r>
          </a:p>
          <a:p>
            <a:pPr lvl="1" algn="just"/>
            <a:r>
              <a:rPr lang="es-ES_tradnl" dirty="0" smtClean="0">
                <a:latin typeface="Times New Roman"/>
                <a:cs typeface="Times New Roman"/>
              </a:rPr>
              <a:t>Toma de decisiones en cirugía de epilepsia = interacción compleja</a:t>
            </a:r>
          </a:p>
        </p:txBody>
      </p:sp>
      <p:graphicFrame>
        <p:nvGraphicFramePr>
          <p:cNvPr id="4" name="Marcador de contenido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11700362"/>
              </p:ext>
            </p:extLst>
          </p:nvPr>
        </p:nvGraphicFramePr>
        <p:xfrm>
          <a:off x="6212541" y="55417"/>
          <a:ext cx="3603813" cy="22172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CuadroTexto 4"/>
          <p:cNvSpPr txBox="1"/>
          <p:nvPr/>
        </p:nvSpPr>
        <p:spPr>
          <a:xfrm>
            <a:off x="4893679" y="6611779"/>
            <a:ext cx="425032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r">
              <a:buAutoNum type="arabicPeriod"/>
            </a:pPr>
            <a:r>
              <a:rPr lang="en-US" sz="1000" dirty="0" smtClean="0">
                <a:solidFill>
                  <a:srgbClr val="FFFF00"/>
                </a:solidFill>
                <a:latin typeface="Times New Roman"/>
                <a:cs typeface="Times New Roman"/>
              </a:rPr>
              <a:t>Ann Indian </a:t>
            </a:r>
            <a:r>
              <a:rPr lang="en-US" sz="1000" dirty="0" err="1" smtClean="0">
                <a:solidFill>
                  <a:srgbClr val="FFFF00"/>
                </a:solidFill>
                <a:latin typeface="Times New Roman"/>
                <a:cs typeface="Times New Roman"/>
              </a:rPr>
              <a:t>Acad</a:t>
            </a:r>
            <a:r>
              <a:rPr lang="en-US" sz="1000" dirty="0" smtClean="0">
                <a:solidFill>
                  <a:srgbClr val="FFFF00"/>
                </a:solidFill>
                <a:latin typeface="Times New Roman"/>
                <a:cs typeface="Times New Roman"/>
              </a:rPr>
              <a:t> Neurol. 2014;17(</a:t>
            </a:r>
            <a:r>
              <a:rPr lang="en-US" sz="1000" dirty="0" err="1" smtClean="0">
                <a:solidFill>
                  <a:srgbClr val="FFFF00"/>
                </a:solidFill>
                <a:latin typeface="Times New Roman"/>
                <a:cs typeface="Times New Roman"/>
              </a:rPr>
              <a:t>Suppl</a:t>
            </a:r>
            <a:r>
              <a:rPr lang="en-US" sz="1000" dirty="0" smtClean="0">
                <a:solidFill>
                  <a:srgbClr val="FFFF00"/>
                </a:solidFill>
                <a:latin typeface="Times New Roman"/>
                <a:cs typeface="Times New Roman"/>
              </a:rPr>
              <a:t> 1):S120-3.</a:t>
            </a:r>
            <a:endParaRPr lang="es-MX" sz="1000" dirty="0" smtClean="0">
              <a:solidFill>
                <a:srgbClr val="FFFF00"/>
              </a:solidFill>
              <a:latin typeface="Times New Roman"/>
              <a:cs typeface="Times New Roman"/>
            </a:endParaRPr>
          </a:p>
        </p:txBody>
      </p:sp>
      <p:pic>
        <p:nvPicPr>
          <p:cNvPr id="6" name="Picture 5" descr="INNN(plastico)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43" y="6290827"/>
            <a:ext cx="583717" cy="489904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728550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 txBox="1">
            <a:spLocks/>
          </p:cNvSpPr>
          <p:nvPr/>
        </p:nvSpPr>
        <p:spPr>
          <a:xfrm>
            <a:off x="0" y="-27404"/>
            <a:ext cx="9144000" cy="921503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3600" i="1" dirty="0" smtClean="0">
                <a:solidFill>
                  <a:srgbClr val="FFFF00"/>
                </a:solidFill>
                <a:latin typeface="Times New Roman"/>
                <a:cs typeface="Times New Roman"/>
              </a:rPr>
              <a:t>Comparación de incidencia y prevalencia</a:t>
            </a:r>
            <a:endParaRPr lang="es-MX" sz="3600" i="1" dirty="0">
              <a:solidFill>
                <a:srgbClr val="FFFF00"/>
              </a:solidFill>
              <a:latin typeface="Times New Roman"/>
              <a:cs typeface="Times New Roman"/>
            </a:endParaRPr>
          </a:p>
        </p:txBody>
      </p:sp>
      <p:sp>
        <p:nvSpPr>
          <p:cNvPr id="3" name="Marcador de texto 2"/>
          <p:cNvSpPr txBox="1">
            <a:spLocks/>
          </p:cNvSpPr>
          <p:nvPr/>
        </p:nvSpPr>
        <p:spPr>
          <a:xfrm>
            <a:off x="168042" y="773534"/>
            <a:ext cx="3868340" cy="823912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MX" i="1" dirty="0" smtClean="0">
                <a:solidFill>
                  <a:srgbClr val="22F20C"/>
                </a:solidFill>
                <a:latin typeface="Times New Roman"/>
                <a:cs typeface="Times New Roman"/>
              </a:rPr>
              <a:t>Epilepsia</a:t>
            </a:r>
            <a:endParaRPr lang="es-MX" i="1" baseline="30000" dirty="0">
              <a:solidFill>
                <a:srgbClr val="22F20C"/>
              </a:solidFill>
              <a:latin typeface="Times New Roman"/>
              <a:cs typeface="Times New Roman"/>
            </a:endParaRPr>
          </a:p>
        </p:txBody>
      </p:sp>
      <p:sp>
        <p:nvSpPr>
          <p:cNvPr id="4" name="Marcador de contenido 3"/>
          <p:cNvSpPr txBox="1">
            <a:spLocks/>
          </p:cNvSpPr>
          <p:nvPr/>
        </p:nvSpPr>
        <p:spPr>
          <a:xfrm>
            <a:off x="168041" y="1802161"/>
            <a:ext cx="4147213" cy="4898438"/>
          </a:xfrm>
          <a:prstGeom prst="rect">
            <a:avLst/>
          </a:prstGeom>
        </p:spPr>
        <p:txBody>
          <a:bodyPr>
            <a:normAutofit fontScale="6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3800" dirty="0" smtClean="0">
                <a:latin typeface="Times New Roman"/>
                <a:cs typeface="Times New Roman"/>
              </a:rPr>
              <a:t>2010: 0.7% carga global de enfermedad</a:t>
            </a:r>
            <a:r>
              <a:rPr lang="es-ES" sz="3800" baseline="30000" dirty="0" smtClean="0">
                <a:latin typeface="Times New Roman"/>
                <a:cs typeface="Times New Roman"/>
              </a:rPr>
              <a:t>2</a:t>
            </a:r>
          </a:p>
          <a:p>
            <a:r>
              <a:rPr lang="es-ES" sz="3800" dirty="0" smtClean="0">
                <a:latin typeface="Times New Roman"/>
                <a:cs typeface="Times New Roman"/>
              </a:rPr>
              <a:t>Prevalencia (2012): </a:t>
            </a:r>
            <a:r>
              <a:rPr lang="es-ES" sz="3800" b="1" dirty="0" smtClean="0">
                <a:latin typeface="Times New Roman"/>
                <a:cs typeface="Times New Roman"/>
              </a:rPr>
              <a:t>&gt;50  </a:t>
            </a:r>
            <a:r>
              <a:rPr lang="es-ES" sz="3800" b="1" dirty="0" err="1" smtClean="0">
                <a:latin typeface="Times New Roman"/>
                <a:cs typeface="Times New Roman"/>
              </a:rPr>
              <a:t>millónes</a:t>
            </a:r>
            <a:r>
              <a:rPr lang="es-ES" sz="3800" b="1" dirty="0" smtClean="0">
                <a:latin typeface="Times New Roman"/>
                <a:cs typeface="Times New Roman"/>
              </a:rPr>
              <a:t> de personas en el mundo</a:t>
            </a:r>
            <a:endParaRPr lang="es-ES" sz="3800" dirty="0" smtClean="0">
              <a:latin typeface="Times New Roman"/>
              <a:cs typeface="Times New Roman"/>
            </a:endParaRPr>
          </a:p>
          <a:p>
            <a:r>
              <a:rPr lang="es-ES" sz="3800" dirty="0" smtClean="0">
                <a:latin typeface="Times New Roman"/>
                <a:cs typeface="Times New Roman"/>
              </a:rPr>
              <a:t> Incidencia (2012): </a:t>
            </a:r>
            <a:r>
              <a:rPr lang="es-ES" sz="3800" b="1" dirty="0" smtClean="0">
                <a:latin typeface="Times New Roman"/>
                <a:cs typeface="Times New Roman"/>
              </a:rPr>
              <a:t>40 a 70 por 100 000 habitantes/año </a:t>
            </a:r>
            <a:r>
              <a:rPr lang="es-ES" sz="3800" dirty="0" smtClean="0">
                <a:latin typeface="Times New Roman"/>
                <a:cs typeface="Times New Roman"/>
              </a:rPr>
              <a:t>en países desarrollados</a:t>
            </a:r>
          </a:p>
          <a:p>
            <a:r>
              <a:rPr lang="es-ES" sz="3800" dirty="0" smtClean="0">
                <a:latin typeface="Times New Roman"/>
                <a:cs typeface="Times New Roman"/>
              </a:rPr>
              <a:t>Países en desarrollo: &gt;Doble</a:t>
            </a:r>
          </a:p>
          <a:p>
            <a:r>
              <a:rPr lang="es-ES" sz="3800" dirty="0" smtClean="0">
                <a:latin typeface="Times New Roman"/>
                <a:cs typeface="Times New Roman"/>
              </a:rPr>
              <a:t>Latinoamérica:</a:t>
            </a:r>
          </a:p>
          <a:p>
            <a:pPr lvl="1"/>
            <a:r>
              <a:rPr lang="es-ES" sz="2600" dirty="0" err="1" smtClean="0">
                <a:latin typeface="Times New Roman"/>
                <a:cs typeface="Times New Roman"/>
              </a:rPr>
              <a:t>Burneo</a:t>
            </a:r>
            <a:r>
              <a:rPr lang="es-ES" sz="2600" dirty="0" smtClean="0">
                <a:latin typeface="Times New Roman"/>
                <a:cs typeface="Times New Roman"/>
              </a:rPr>
              <a:t> </a:t>
            </a:r>
            <a:r>
              <a:rPr lang="es-ES" sz="2600" i="1" dirty="0" smtClean="0">
                <a:latin typeface="Times New Roman"/>
                <a:cs typeface="Times New Roman"/>
              </a:rPr>
              <a:t>et al</a:t>
            </a:r>
            <a:r>
              <a:rPr lang="es-ES" sz="2600" dirty="0" smtClean="0">
                <a:latin typeface="Times New Roman"/>
                <a:cs typeface="Times New Roman"/>
              </a:rPr>
              <a:t>. (2005)</a:t>
            </a:r>
            <a:r>
              <a:rPr lang="es-ES" sz="2600" baseline="30000" dirty="0" smtClean="0">
                <a:latin typeface="Times New Roman"/>
                <a:cs typeface="Times New Roman"/>
              </a:rPr>
              <a:t>3</a:t>
            </a:r>
            <a:r>
              <a:rPr lang="es-ES" sz="2600" dirty="0" smtClean="0">
                <a:latin typeface="Times New Roman"/>
                <a:cs typeface="Times New Roman"/>
              </a:rPr>
              <a:t>: </a:t>
            </a:r>
          </a:p>
          <a:p>
            <a:pPr lvl="2"/>
            <a:r>
              <a:rPr lang="es-ES" sz="2600" dirty="0" smtClean="0">
                <a:latin typeface="Times New Roman"/>
                <a:cs typeface="Times New Roman"/>
              </a:rPr>
              <a:t>Incidencia: </a:t>
            </a:r>
            <a:r>
              <a:rPr lang="es-ES" sz="2600" b="1" dirty="0" smtClean="0">
                <a:latin typeface="Times New Roman"/>
                <a:cs typeface="Times New Roman"/>
              </a:rPr>
              <a:t>77.7–190 por 100,000 habitantes/año</a:t>
            </a:r>
            <a:endParaRPr lang="es-ES" sz="2600" b="1" baseline="30000" dirty="0" smtClean="0">
              <a:latin typeface="Times New Roman"/>
              <a:cs typeface="Times New Roman"/>
            </a:endParaRPr>
          </a:p>
          <a:p>
            <a:pPr lvl="2"/>
            <a:r>
              <a:rPr lang="es-ES" sz="2600" dirty="0" smtClean="0">
                <a:latin typeface="Times New Roman"/>
                <a:cs typeface="Times New Roman"/>
              </a:rPr>
              <a:t>Prevalencia de por vida (mediana): </a:t>
            </a:r>
            <a:r>
              <a:rPr lang="es-ES" sz="2600" b="1" dirty="0" smtClean="0">
                <a:latin typeface="Times New Roman"/>
                <a:cs typeface="Times New Roman"/>
              </a:rPr>
              <a:t>17.8 por 1000 habitantes</a:t>
            </a:r>
            <a:endParaRPr lang="es-ES" sz="2600" b="1" baseline="30000" dirty="0">
              <a:latin typeface="Times New Roman"/>
              <a:cs typeface="Times New Roman"/>
            </a:endParaRPr>
          </a:p>
        </p:txBody>
      </p:sp>
      <p:sp>
        <p:nvSpPr>
          <p:cNvPr id="5" name="Marcador de texto 4"/>
          <p:cNvSpPr txBox="1">
            <a:spLocks/>
          </p:cNvSpPr>
          <p:nvPr/>
        </p:nvSpPr>
        <p:spPr>
          <a:xfrm>
            <a:off x="4491181" y="773534"/>
            <a:ext cx="4537363" cy="823912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MX" i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Glioblastoma multiforme (GBM)</a:t>
            </a:r>
            <a:endParaRPr lang="es-MX" i="1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sp>
        <p:nvSpPr>
          <p:cNvPr id="6" name="Marcador de contenido 5"/>
          <p:cNvSpPr txBox="1">
            <a:spLocks/>
          </p:cNvSpPr>
          <p:nvPr/>
        </p:nvSpPr>
        <p:spPr>
          <a:xfrm>
            <a:off x="4906230" y="1802162"/>
            <a:ext cx="3887391" cy="4152526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sz="2400" dirty="0" smtClean="0">
                <a:latin typeface="Times New Roman"/>
                <a:cs typeface="Times New Roman"/>
              </a:rPr>
              <a:t>Incidencia (US): 9,000 por año (2004)</a:t>
            </a:r>
            <a:r>
              <a:rPr lang="es-MX" sz="2400" baseline="30000" dirty="0" smtClean="0">
                <a:latin typeface="Times New Roman"/>
                <a:cs typeface="Times New Roman"/>
              </a:rPr>
              <a:t>4</a:t>
            </a:r>
          </a:p>
          <a:p>
            <a:r>
              <a:rPr lang="es-MX" sz="2400" dirty="0" smtClean="0">
                <a:latin typeface="Times New Roman"/>
                <a:cs typeface="Times New Roman"/>
              </a:rPr>
              <a:t>Tasa de mortalidad (US): 8,000 por año</a:t>
            </a:r>
            <a:r>
              <a:rPr lang="es-MX" sz="2400" baseline="30000" dirty="0" smtClean="0">
                <a:latin typeface="Times New Roman"/>
                <a:cs typeface="Times New Roman"/>
              </a:rPr>
              <a:t>4</a:t>
            </a:r>
          </a:p>
          <a:p>
            <a:r>
              <a:rPr lang="es-MX" sz="2400" dirty="0" smtClean="0">
                <a:latin typeface="Times New Roman"/>
                <a:cs typeface="Times New Roman"/>
              </a:rPr>
              <a:t>Edad 45-70 años</a:t>
            </a:r>
          </a:p>
          <a:p>
            <a:r>
              <a:rPr lang="es-MX" sz="2400" dirty="0" smtClean="0">
                <a:latin typeface="Times New Roman"/>
                <a:cs typeface="Times New Roman"/>
              </a:rPr>
              <a:t>Tasa de incidencia (2013): </a:t>
            </a:r>
            <a:r>
              <a:rPr lang="es-MX" sz="2400" b="1" dirty="0" smtClean="0">
                <a:latin typeface="Times New Roman"/>
                <a:cs typeface="Times New Roman"/>
              </a:rPr>
              <a:t>3.19/100,000 habitantes</a:t>
            </a:r>
            <a:r>
              <a:rPr lang="es-MX" sz="2400" baseline="30000" dirty="0" smtClean="0">
                <a:latin typeface="Times New Roman"/>
                <a:cs typeface="Times New Roman"/>
              </a:rPr>
              <a:t>5 .</a:t>
            </a:r>
            <a:r>
              <a:rPr lang="es-MX" sz="2400" dirty="0" smtClean="0">
                <a:latin typeface="Times New Roman"/>
                <a:cs typeface="Times New Roman"/>
              </a:rPr>
              <a:t>   </a:t>
            </a:r>
          </a:p>
          <a:p>
            <a:r>
              <a:rPr lang="es-MX" sz="2400" b="1" dirty="0" smtClean="0">
                <a:latin typeface="Times New Roman"/>
                <a:cs typeface="Times New Roman"/>
              </a:rPr>
              <a:t>Impacto negativo PIB</a:t>
            </a:r>
            <a:r>
              <a:rPr lang="es-MX" sz="2400" baseline="30000" dirty="0" smtClean="0">
                <a:latin typeface="Times New Roman"/>
                <a:cs typeface="Times New Roman"/>
              </a:rPr>
              <a:t> </a:t>
            </a:r>
          </a:p>
          <a:p>
            <a:endParaRPr lang="es-MX" sz="2400" baseline="-25000" dirty="0" smtClean="0">
              <a:latin typeface="Times New Roman"/>
              <a:cs typeface="Times New Roman"/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4893679" y="6026960"/>
            <a:ext cx="425032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r">
              <a:buAutoNum type="arabicPeriod"/>
            </a:pPr>
            <a:r>
              <a:rPr lang="es-MX" sz="1000" dirty="0" smtClean="0">
                <a:solidFill>
                  <a:srgbClr val="FFFF00"/>
                </a:solidFill>
                <a:latin typeface="Times New Roman"/>
                <a:cs typeface="Times New Roman"/>
              </a:rPr>
              <a:t>WHO, 2012</a:t>
            </a:r>
            <a:r>
              <a:rPr lang="es-MX" sz="1000" dirty="0" smtClean="0">
                <a:latin typeface="Times New Roman"/>
                <a:cs typeface="Times New Roman"/>
              </a:rPr>
              <a:t>.</a:t>
            </a:r>
          </a:p>
          <a:p>
            <a:pPr marL="342900" indent="-342900" algn="r">
              <a:buAutoNum type="arabicPeriod"/>
            </a:pPr>
            <a:r>
              <a:rPr lang="es-MX" sz="1000" dirty="0" err="1" smtClean="0">
                <a:solidFill>
                  <a:srgbClr val="FFFF00"/>
                </a:solidFill>
                <a:latin typeface="Times New Roman"/>
                <a:cs typeface="Times New Roman"/>
              </a:rPr>
              <a:t>Lancet</a:t>
            </a:r>
            <a:r>
              <a:rPr lang="es-MX" sz="1000" dirty="0" smtClean="0">
                <a:solidFill>
                  <a:srgbClr val="FFFF00"/>
                </a:solidFill>
                <a:latin typeface="Times New Roman"/>
                <a:cs typeface="Times New Roman"/>
              </a:rPr>
              <a:t> 2012;380:2197–2223</a:t>
            </a:r>
            <a:endParaRPr lang="es-MX" sz="1000" dirty="0">
              <a:solidFill>
                <a:srgbClr val="FFFF00"/>
              </a:solidFill>
              <a:latin typeface="Times New Roman"/>
              <a:cs typeface="Times New Roman"/>
            </a:endParaRPr>
          </a:p>
          <a:p>
            <a:pPr marL="342900" indent="-342900" algn="r">
              <a:buFontTx/>
              <a:buAutoNum type="arabicPeriod"/>
            </a:pPr>
            <a:r>
              <a:rPr lang="en-US" sz="1000" dirty="0" smtClean="0">
                <a:solidFill>
                  <a:srgbClr val="FFFF00"/>
                </a:solidFill>
                <a:latin typeface="Times New Roman"/>
                <a:cs typeface="Times New Roman"/>
              </a:rPr>
              <a:t>Epilepsy </a:t>
            </a:r>
            <a:r>
              <a:rPr lang="en-US" sz="1000" dirty="0">
                <a:solidFill>
                  <a:srgbClr val="FFFF00"/>
                </a:solidFill>
                <a:latin typeface="Times New Roman"/>
                <a:cs typeface="Times New Roman"/>
              </a:rPr>
              <a:t>Research 66 (2005) 63–74</a:t>
            </a:r>
          </a:p>
          <a:p>
            <a:pPr marL="342900" indent="-342900" algn="r">
              <a:buAutoNum type="arabicPeriod"/>
            </a:pPr>
            <a:r>
              <a:rPr lang="es-MX" sz="1000" dirty="0" err="1" smtClean="0">
                <a:solidFill>
                  <a:srgbClr val="FFFF00"/>
                </a:solidFill>
                <a:latin typeface="Times New Roman"/>
                <a:cs typeface="Times New Roman"/>
              </a:rPr>
              <a:t>Cancer</a:t>
            </a:r>
            <a:r>
              <a:rPr lang="es-MX" sz="1000" dirty="0" smtClean="0">
                <a:solidFill>
                  <a:srgbClr val="FFFF00"/>
                </a:solidFill>
                <a:latin typeface="Times New Roman"/>
                <a:cs typeface="Times New Roman"/>
              </a:rPr>
              <a:t> 2004;101:2293-9</a:t>
            </a:r>
          </a:p>
          <a:p>
            <a:pPr marL="342900" indent="-342900" algn="r">
              <a:buAutoNum type="arabicPeriod"/>
            </a:pPr>
            <a:r>
              <a:rPr lang="it-IT" sz="1000" dirty="0">
                <a:solidFill>
                  <a:srgbClr val="FFFF00"/>
                </a:solidFill>
                <a:latin typeface="Times New Roman"/>
                <a:cs typeface="Times New Roman"/>
              </a:rPr>
              <a:t>Neuro Oncol. 2013;15 Suppl 2:ii1-ii56</a:t>
            </a:r>
            <a:endParaRPr lang="es-MX" sz="1000" dirty="0">
              <a:solidFill>
                <a:srgbClr val="FFFF00"/>
              </a:solidFill>
              <a:latin typeface="Times New Roman"/>
              <a:cs typeface="Times New Roman"/>
            </a:endParaRPr>
          </a:p>
        </p:txBody>
      </p:sp>
      <p:pic>
        <p:nvPicPr>
          <p:cNvPr id="8" name="Picture 16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52" y="6245977"/>
            <a:ext cx="889000" cy="5746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Group 5"/>
          <p:cNvGrpSpPr>
            <a:grpSpLocks/>
          </p:cNvGrpSpPr>
          <p:nvPr/>
        </p:nvGrpSpPr>
        <p:grpSpPr bwMode="auto">
          <a:xfrm>
            <a:off x="5268822" y="5095985"/>
            <a:ext cx="3033127" cy="976288"/>
            <a:chOff x="1361" y="3113"/>
            <a:chExt cx="2584" cy="1020"/>
          </a:xfrm>
        </p:grpSpPr>
        <p:pic>
          <p:nvPicPr>
            <p:cNvPr id="10" name="Picture 6" descr="1'2"/>
            <p:cNvPicPr>
              <a:picLocks noChangeAspect="1" noChangeArrowheads="1"/>
            </p:cNvPicPr>
            <p:nvPr/>
          </p:nvPicPr>
          <p:blipFill>
            <a:blip r:embed="rId4">
              <a:lum contrast="1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569"/>
            <a:stretch>
              <a:fillRect/>
            </a:stretch>
          </p:blipFill>
          <p:spPr bwMode="auto">
            <a:xfrm>
              <a:off x="2254" y="3113"/>
              <a:ext cx="1691" cy="10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7" descr="1'1"/>
            <p:cNvPicPr>
              <a:picLocks noChangeAspect="1" noChangeArrowheads="1"/>
            </p:cNvPicPr>
            <p:nvPr/>
          </p:nvPicPr>
          <p:blipFill>
            <a:blip r:embed="rId5">
              <a:lum bright="-6000" contrast="1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60" t="6142" r="7774" b="5505"/>
            <a:stretch>
              <a:fillRect/>
            </a:stretch>
          </p:blipFill>
          <p:spPr bwMode="auto">
            <a:xfrm>
              <a:off x="1361" y="3120"/>
              <a:ext cx="816" cy="10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9078032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Agrupar 11"/>
          <p:cNvGrpSpPr/>
          <p:nvPr/>
        </p:nvGrpSpPr>
        <p:grpSpPr>
          <a:xfrm>
            <a:off x="50230" y="39373"/>
            <a:ext cx="9093770" cy="6741358"/>
            <a:chOff x="71438" y="-103352"/>
            <a:chExt cx="12933362" cy="9918559"/>
          </a:xfrm>
        </p:grpSpPr>
        <p:pic>
          <p:nvPicPr>
            <p:cNvPr id="13" name="Picture 4" descr="5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349002" y="2819598"/>
              <a:ext cx="10426417" cy="6792649"/>
            </a:xfrm>
            <a:prstGeom prst="rect">
              <a:avLst/>
            </a:prstGeom>
            <a:ln>
              <a:noFill/>
            </a:ln>
            <a:effectLst>
              <a:glow rad="228600">
                <a:schemeClr val="accent1">
                  <a:satMod val="175000"/>
                  <a:alpha val="40000"/>
                </a:schemeClr>
              </a:glow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4" name="Text Box 5"/>
            <p:cNvSpPr txBox="1">
              <a:spLocks noChangeArrowheads="1"/>
            </p:cNvSpPr>
            <p:nvPr/>
          </p:nvSpPr>
          <p:spPr bwMode="auto">
            <a:xfrm>
              <a:off x="957784" y="-103352"/>
              <a:ext cx="12047016" cy="15343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rIns="0">
              <a:spAutoFit/>
            </a:bodyPr>
            <a:lstStyle/>
            <a:p>
              <a:pPr marL="228600" indent="-228600" algn="ctr">
                <a:lnSpc>
                  <a:spcPct val="90000"/>
                </a:lnSpc>
                <a:spcBef>
                  <a:spcPct val="50000"/>
                </a:spcBef>
              </a:pPr>
              <a:r>
                <a:rPr lang="es-MX" sz="3400" i="1" dirty="0" smtClean="0">
                  <a:solidFill>
                    <a:srgbClr val="FFFF00"/>
                  </a:solidFill>
                  <a:latin typeface="Times New Roman" pitchFamily="18" charset="0"/>
                  <a:cs typeface="Arial" pitchFamily="34" charset="0"/>
                </a:rPr>
                <a:t>Instituto Nacional de Neurología y Neurocirugía</a:t>
              </a:r>
              <a:endParaRPr lang="es-MX" sz="3400" i="1" dirty="0">
                <a:solidFill>
                  <a:srgbClr val="FFFF00"/>
                </a:solidFill>
                <a:latin typeface="Times New Roman" pitchFamily="18" charset="0"/>
                <a:cs typeface="Arial" pitchFamily="34" charset="0"/>
              </a:endParaRPr>
            </a:p>
            <a:p>
              <a:pPr marL="228600" indent="-228600" algn="ctr">
                <a:lnSpc>
                  <a:spcPct val="90000"/>
                </a:lnSpc>
                <a:spcBef>
                  <a:spcPct val="50000"/>
                </a:spcBef>
              </a:pPr>
              <a:r>
                <a:rPr lang="es-MX" sz="2200" b="1" i="1" dirty="0" smtClean="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rPr>
                <a:t>10 años curso de posgrado en Cirugia de Epilepsia-UNAM-ILAE-PPE</a:t>
              </a:r>
              <a:endParaRPr lang="es-MX" sz="2200" b="1" i="1" dirty="0">
                <a:solidFill>
                  <a:schemeClr val="tx1"/>
                </a:solidFill>
                <a:latin typeface="Times New Roman" pitchFamily="18" charset="0"/>
                <a:cs typeface="Arial" pitchFamily="34" charset="0"/>
              </a:endParaRPr>
            </a:p>
          </p:txBody>
        </p:sp>
        <p:pic>
          <p:nvPicPr>
            <p:cNvPr id="15" name="Imagen 1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33174" y="2802034"/>
              <a:ext cx="1418332" cy="1426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7" name="7 Grupo"/>
            <p:cNvGrpSpPr>
              <a:grpSpLocks/>
            </p:cNvGrpSpPr>
            <p:nvPr/>
          </p:nvGrpSpPr>
          <p:grpSpPr bwMode="auto">
            <a:xfrm>
              <a:off x="71438" y="73025"/>
              <a:ext cx="814338" cy="771327"/>
              <a:chOff x="8027988" y="5805488"/>
              <a:chExt cx="1116012" cy="1052512"/>
            </a:xfrm>
          </p:grpSpPr>
          <p:graphicFrame>
            <p:nvGraphicFramePr>
              <p:cNvPr id="19" name="Object 23">
                <a:hlinkClick r:id="" action="ppaction://ole?verb=0"/>
              </p:cNvPr>
              <p:cNvGraphicFramePr>
                <a:graphicFrameLocks/>
              </p:cNvGraphicFramePr>
              <p:nvPr/>
            </p:nvGraphicFramePr>
            <p:xfrm>
              <a:off x="8027988" y="5805488"/>
              <a:ext cx="1116012" cy="105251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6214" name="Documento" r:id="rId6" imgW="1155700" imgH="1066800" progId="Word.Document.8">
                      <p:embed/>
                    </p:oleObj>
                  </mc:Choice>
                  <mc:Fallback>
                    <p:oleObj name="Documento" r:id="rId6" imgW="1155700" imgH="1066800" progId="Word.Document.8">
                      <p:embed/>
                      <p:pic>
                        <p:nvPicPr>
                          <p:cNvPr id="0" name=""/>
                          <p:cNvPicPr>
                            <a:picLocks noChangeArrowheads="1"/>
                          </p:cNvPicPr>
                          <p:nvPr/>
                        </p:nvPicPr>
                        <p:blipFill>
                          <a:blip r:embed="rId7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 l="8356" t="12186" r="8356" b="6451"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8027988" y="5805488"/>
                            <a:ext cx="1116012" cy="1052512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12700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7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20" name="Freeform 24"/>
              <p:cNvSpPr>
                <a:spLocks/>
              </p:cNvSpPr>
              <p:nvPr/>
            </p:nvSpPr>
            <p:spPr bwMode="auto">
              <a:xfrm>
                <a:off x="8169657" y="5840573"/>
                <a:ext cx="422119" cy="755650"/>
              </a:xfrm>
              <a:custGeom>
                <a:avLst/>
                <a:gdLst>
                  <a:gd name="T0" fmla="*/ 0 w 302"/>
                  <a:gd name="T1" fmla="*/ 2147483647 h 505"/>
                  <a:gd name="T2" fmla="*/ 2147483647 w 302"/>
                  <a:gd name="T3" fmla="*/ 2147483647 h 505"/>
                  <a:gd name="T4" fmla="*/ 2147483647 w 302"/>
                  <a:gd name="T5" fmla="*/ 2147483647 h 505"/>
                  <a:gd name="T6" fmla="*/ 2147483647 w 302"/>
                  <a:gd name="T7" fmla="*/ 2147483647 h 505"/>
                  <a:gd name="T8" fmla="*/ 2147483647 w 302"/>
                  <a:gd name="T9" fmla="*/ 2147483647 h 505"/>
                  <a:gd name="T10" fmla="*/ 2147483647 w 302"/>
                  <a:gd name="T11" fmla="*/ 0 h 505"/>
                  <a:gd name="T12" fmla="*/ 2147483647 w 302"/>
                  <a:gd name="T13" fmla="*/ 0 h 505"/>
                  <a:gd name="T14" fmla="*/ 0 w 302"/>
                  <a:gd name="T15" fmla="*/ 2147483647 h 505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302"/>
                  <a:gd name="T25" fmla="*/ 0 h 505"/>
                  <a:gd name="T26" fmla="*/ 302 w 302"/>
                  <a:gd name="T27" fmla="*/ 505 h 505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302" h="505">
                    <a:moveTo>
                      <a:pt x="0" y="504"/>
                    </a:moveTo>
                    <a:lnTo>
                      <a:pt x="48" y="504"/>
                    </a:lnTo>
                    <a:lnTo>
                      <a:pt x="157" y="59"/>
                    </a:lnTo>
                    <a:lnTo>
                      <a:pt x="253" y="504"/>
                    </a:lnTo>
                    <a:lnTo>
                      <a:pt x="301" y="504"/>
                    </a:lnTo>
                    <a:lnTo>
                      <a:pt x="193" y="0"/>
                    </a:lnTo>
                    <a:lnTo>
                      <a:pt x="132" y="0"/>
                    </a:lnTo>
                    <a:lnTo>
                      <a:pt x="0" y="504"/>
                    </a:lnTo>
                  </a:path>
                </a:pathLst>
              </a:custGeom>
              <a:solidFill>
                <a:srgbClr val="FF3300"/>
              </a:solidFill>
              <a:ln w="12700" cap="rnd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>
                  <a:defRPr/>
                </a:pPr>
                <a:endParaRPr lang="es-CO">
                  <a:latin typeface="+mj-lt"/>
                  <a:ea typeface="ＭＳ Ｐゴシック" pitchFamily="34" charset="-128"/>
                  <a:cs typeface="+mn-cs"/>
                </a:endParaRPr>
              </a:p>
            </p:txBody>
          </p:sp>
          <p:sp>
            <p:nvSpPr>
              <p:cNvPr id="21" name="Freeform 25"/>
              <p:cNvSpPr>
                <a:spLocks/>
              </p:cNvSpPr>
              <p:nvPr/>
            </p:nvSpPr>
            <p:spPr bwMode="auto">
              <a:xfrm>
                <a:off x="8557081" y="6210300"/>
                <a:ext cx="245755" cy="340042"/>
              </a:xfrm>
              <a:custGeom>
                <a:avLst/>
                <a:gdLst>
                  <a:gd name="T0" fmla="*/ 2147483647 w 176"/>
                  <a:gd name="T1" fmla="*/ 0 h 228"/>
                  <a:gd name="T2" fmla="*/ 2147483647 w 176"/>
                  <a:gd name="T3" fmla="*/ 2147483647 h 228"/>
                  <a:gd name="T4" fmla="*/ 2147483647 w 176"/>
                  <a:gd name="T5" fmla="*/ 2147483647 h 228"/>
                  <a:gd name="T6" fmla="*/ 2147483647 w 176"/>
                  <a:gd name="T7" fmla="*/ 2147483647 h 228"/>
                  <a:gd name="T8" fmla="*/ 2147483647 w 176"/>
                  <a:gd name="T9" fmla="*/ 2147483647 h 228"/>
                  <a:gd name="T10" fmla="*/ 0 w 176"/>
                  <a:gd name="T11" fmla="*/ 2147483647 h 228"/>
                  <a:gd name="T12" fmla="*/ 2147483647 w 176"/>
                  <a:gd name="T13" fmla="*/ 2147483647 h 228"/>
                  <a:gd name="T14" fmla="*/ 2147483647 w 176"/>
                  <a:gd name="T15" fmla="*/ 2147483647 h 228"/>
                  <a:gd name="T16" fmla="*/ 2147483647 w 176"/>
                  <a:gd name="T17" fmla="*/ 2147483647 h 228"/>
                  <a:gd name="T18" fmla="*/ 2147483647 w 176"/>
                  <a:gd name="T19" fmla="*/ 2147483647 h 228"/>
                  <a:gd name="T20" fmla="*/ 2147483647 w 176"/>
                  <a:gd name="T21" fmla="*/ 2147483647 h 228"/>
                  <a:gd name="T22" fmla="*/ 2147483647 w 176"/>
                  <a:gd name="T23" fmla="*/ 2147483647 h 228"/>
                  <a:gd name="T24" fmla="*/ 2147483647 w 176"/>
                  <a:gd name="T25" fmla="*/ 2147483647 h 228"/>
                  <a:gd name="T26" fmla="*/ 2147483647 w 176"/>
                  <a:gd name="T27" fmla="*/ 2147483647 h 228"/>
                  <a:gd name="T28" fmla="*/ 2147483647 w 176"/>
                  <a:gd name="T29" fmla="*/ 0 h 228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176"/>
                  <a:gd name="T46" fmla="*/ 0 h 228"/>
                  <a:gd name="T47" fmla="*/ 176 w 176"/>
                  <a:gd name="T48" fmla="*/ 228 h 228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176" h="228">
                    <a:moveTo>
                      <a:pt x="131" y="0"/>
                    </a:moveTo>
                    <a:lnTo>
                      <a:pt x="88" y="34"/>
                    </a:lnTo>
                    <a:lnTo>
                      <a:pt x="77" y="45"/>
                    </a:lnTo>
                    <a:lnTo>
                      <a:pt x="55" y="68"/>
                    </a:lnTo>
                    <a:lnTo>
                      <a:pt x="33" y="102"/>
                    </a:lnTo>
                    <a:lnTo>
                      <a:pt x="0" y="170"/>
                    </a:lnTo>
                    <a:lnTo>
                      <a:pt x="11" y="159"/>
                    </a:lnTo>
                    <a:lnTo>
                      <a:pt x="22" y="227"/>
                    </a:lnTo>
                    <a:lnTo>
                      <a:pt x="44" y="148"/>
                    </a:lnTo>
                    <a:lnTo>
                      <a:pt x="66" y="114"/>
                    </a:lnTo>
                    <a:lnTo>
                      <a:pt x="88" y="79"/>
                    </a:lnTo>
                    <a:lnTo>
                      <a:pt x="142" y="34"/>
                    </a:lnTo>
                    <a:lnTo>
                      <a:pt x="175" y="11"/>
                    </a:lnTo>
                    <a:lnTo>
                      <a:pt x="131" y="0"/>
                    </a:lnTo>
                  </a:path>
                </a:pathLst>
              </a:custGeom>
              <a:solidFill>
                <a:srgbClr val="FF3300"/>
              </a:solidFill>
              <a:ln w="12700" cap="rnd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>
                  <a:defRPr/>
                </a:pPr>
                <a:endParaRPr lang="es-CO">
                  <a:latin typeface="+mj-lt"/>
                  <a:ea typeface="ＭＳ Ｐゴシック" pitchFamily="34" charset="-128"/>
                  <a:cs typeface="+mn-cs"/>
                </a:endParaRPr>
              </a:p>
            </p:txBody>
          </p:sp>
          <p:sp>
            <p:nvSpPr>
              <p:cNvPr id="22" name="Freeform 27"/>
              <p:cNvSpPr>
                <a:spLocks/>
              </p:cNvSpPr>
              <p:nvPr/>
            </p:nvSpPr>
            <p:spPr bwMode="auto">
              <a:xfrm>
                <a:off x="8840421" y="6226493"/>
                <a:ext cx="265992" cy="377825"/>
              </a:xfrm>
              <a:custGeom>
                <a:avLst/>
                <a:gdLst>
                  <a:gd name="T0" fmla="*/ 0 w 188"/>
                  <a:gd name="T1" fmla="*/ 2147483647 h 253"/>
                  <a:gd name="T2" fmla="*/ 2147483647 w 188"/>
                  <a:gd name="T3" fmla="*/ 0 h 253"/>
                  <a:gd name="T4" fmla="*/ 2147483647 w 188"/>
                  <a:gd name="T5" fmla="*/ 0 h 253"/>
                  <a:gd name="T6" fmla="*/ 2147483647 w 188"/>
                  <a:gd name="T7" fmla="*/ 0 h 253"/>
                  <a:gd name="T8" fmla="*/ 2147483647 w 188"/>
                  <a:gd name="T9" fmla="*/ 0 h 253"/>
                  <a:gd name="T10" fmla="*/ 2147483647 w 188"/>
                  <a:gd name="T11" fmla="*/ 0 h 253"/>
                  <a:gd name="T12" fmla="*/ 2147483647 w 188"/>
                  <a:gd name="T13" fmla="*/ 2147483647 h 253"/>
                  <a:gd name="T14" fmla="*/ 2147483647 w 188"/>
                  <a:gd name="T15" fmla="*/ 2147483647 h 253"/>
                  <a:gd name="T16" fmla="*/ 2147483647 w 188"/>
                  <a:gd name="T17" fmla="*/ 2147483647 h 253"/>
                  <a:gd name="T18" fmla="*/ 2147483647 w 188"/>
                  <a:gd name="T19" fmla="*/ 2147483647 h 253"/>
                  <a:gd name="T20" fmla="*/ 2147483647 w 188"/>
                  <a:gd name="T21" fmla="*/ 2147483647 h 253"/>
                  <a:gd name="T22" fmla="*/ 2147483647 w 188"/>
                  <a:gd name="T23" fmla="*/ 2147483647 h 253"/>
                  <a:gd name="T24" fmla="*/ 2147483647 w 188"/>
                  <a:gd name="T25" fmla="*/ 2147483647 h 253"/>
                  <a:gd name="T26" fmla="*/ 2147483647 w 188"/>
                  <a:gd name="T27" fmla="*/ 2147483647 h 253"/>
                  <a:gd name="T28" fmla="*/ 2147483647 w 188"/>
                  <a:gd name="T29" fmla="*/ 2147483647 h 253"/>
                  <a:gd name="T30" fmla="*/ 2147483647 w 188"/>
                  <a:gd name="T31" fmla="*/ 2147483647 h 253"/>
                  <a:gd name="T32" fmla="*/ 2147483647 w 188"/>
                  <a:gd name="T33" fmla="*/ 2147483647 h 253"/>
                  <a:gd name="T34" fmla="*/ 2147483647 w 188"/>
                  <a:gd name="T35" fmla="*/ 2147483647 h 253"/>
                  <a:gd name="T36" fmla="*/ 2147483647 w 188"/>
                  <a:gd name="T37" fmla="*/ 2147483647 h 253"/>
                  <a:gd name="T38" fmla="*/ 2147483647 w 188"/>
                  <a:gd name="T39" fmla="*/ 2147483647 h 253"/>
                  <a:gd name="T40" fmla="*/ 2147483647 w 188"/>
                  <a:gd name="T41" fmla="*/ 2147483647 h 253"/>
                  <a:gd name="T42" fmla="*/ 2147483647 w 188"/>
                  <a:gd name="T43" fmla="*/ 2147483647 h 253"/>
                  <a:gd name="T44" fmla="*/ 2147483647 w 188"/>
                  <a:gd name="T45" fmla="*/ 2147483647 h 253"/>
                  <a:gd name="T46" fmla="*/ 2147483647 w 188"/>
                  <a:gd name="T47" fmla="*/ 2147483647 h 253"/>
                  <a:gd name="T48" fmla="*/ 0 w 188"/>
                  <a:gd name="T49" fmla="*/ 2147483647 h 253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188"/>
                  <a:gd name="T76" fmla="*/ 0 h 253"/>
                  <a:gd name="T77" fmla="*/ 188 w 188"/>
                  <a:gd name="T78" fmla="*/ 253 h 253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188" h="253">
                    <a:moveTo>
                      <a:pt x="0" y="1"/>
                    </a:moveTo>
                    <a:lnTo>
                      <a:pt x="6" y="0"/>
                    </a:lnTo>
                    <a:lnTo>
                      <a:pt x="10" y="0"/>
                    </a:lnTo>
                    <a:lnTo>
                      <a:pt x="14" y="0"/>
                    </a:lnTo>
                    <a:lnTo>
                      <a:pt x="18" y="0"/>
                    </a:lnTo>
                    <a:lnTo>
                      <a:pt x="22" y="0"/>
                    </a:lnTo>
                    <a:lnTo>
                      <a:pt x="55" y="1"/>
                    </a:lnTo>
                    <a:lnTo>
                      <a:pt x="77" y="24"/>
                    </a:lnTo>
                    <a:lnTo>
                      <a:pt x="99" y="47"/>
                    </a:lnTo>
                    <a:lnTo>
                      <a:pt x="132" y="93"/>
                    </a:lnTo>
                    <a:lnTo>
                      <a:pt x="154" y="138"/>
                    </a:lnTo>
                    <a:lnTo>
                      <a:pt x="176" y="206"/>
                    </a:lnTo>
                    <a:lnTo>
                      <a:pt x="187" y="252"/>
                    </a:lnTo>
                    <a:lnTo>
                      <a:pt x="143" y="252"/>
                    </a:lnTo>
                    <a:lnTo>
                      <a:pt x="132" y="195"/>
                    </a:lnTo>
                    <a:lnTo>
                      <a:pt x="121" y="149"/>
                    </a:lnTo>
                    <a:lnTo>
                      <a:pt x="110" y="127"/>
                    </a:lnTo>
                    <a:lnTo>
                      <a:pt x="88" y="93"/>
                    </a:lnTo>
                    <a:lnTo>
                      <a:pt x="77" y="81"/>
                    </a:lnTo>
                    <a:lnTo>
                      <a:pt x="55" y="47"/>
                    </a:lnTo>
                    <a:lnTo>
                      <a:pt x="44" y="36"/>
                    </a:lnTo>
                    <a:lnTo>
                      <a:pt x="33" y="24"/>
                    </a:lnTo>
                    <a:lnTo>
                      <a:pt x="22" y="13"/>
                    </a:lnTo>
                    <a:lnTo>
                      <a:pt x="0" y="1"/>
                    </a:lnTo>
                  </a:path>
                </a:pathLst>
              </a:custGeom>
              <a:solidFill>
                <a:srgbClr val="FF3300"/>
              </a:solidFill>
              <a:ln w="12700" cap="rnd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>
                  <a:defRPr/>
                </a:pPr>
                <a:endParaRPr lang="es-CO">
                  <a:latin typeface="+mj-lt"/>
                  <a:ea typeface="ＭＳ Ｐゴシック" pitchFamily="34" charset="-128"/>
                  <a:cs typeface="+mn-cs"/>
                </a:endParaRPr>
              </a:p>
            </p:txBody>
          </p:sp>
        </p:grpSp>
        <p:pic>
          <p:nvPicPr>
            <p:cNvPr id="18" name="Imagen 17"/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  <a14:imgEffect>
                        <a14:brightnessContrast bright="20000"/>
                      </a14:imgEffect>
                    </a14:imgLayer>
                  </a14:imgProps>
                </a:ext>
              </a:extLst>
            </a:blip>
            <a:srcRect l="8115" t="15542" r="8595"/>
            <a:stretch/>
          </p:blipFill>
          <p:spPr>
            <a:xfrm>
              <a:off x="10266689" y="7283350"/>
              <a:ext cx="2304256" cy="2531857"/>
            </a:xfrm>
            <a:prstGeom prst="rect">
              <a:avLst/>
            </a:prstGeom>
            <a:effectLst>
              <a:glow rad="228600">
                <a:schemeClr val="accent1">
                  <a:satMod val="175000"/>
                  <a:alpha val="40000"/>
                </a:schemeClr>
              </a:glow>
            </a:effectLst>
          </p:spPr>
        </p:pic>
      </p:grpSp>
      <p:pic>
        <p:nvPicPr>
          <p:cNvPr id="23" name="Picture 5" descr="INNN(plastico)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43" y="6290827"/>
            <a:ext cx="583717" cy="489904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Text Box 10"/>
          <p:cNvSpPr txBox="1">
            <a:spLocks noChangeArrowheads="1"/>
          </p:cNvSpPr>
          <p:nvPr/>
        </p:nvSpPr>
        <p:spPr bwMode="auto">
          <a:xfrm>
            <a:off x="0" y="915800"/>
            <a:ext cx="9144000" cy="10490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s-MX" sz="2800" b="1" dirty="0">
                <a:solidFill>
                  <a:srgbClr val="FFFFFF"/>
                </a:solidFill>
                <a:latin typeface="Times New Roman" charset="0"/>
                <a:hlinkClick r:id="rId11"/>
              </a:rPr>
              <a:t>www.innn.edu.mx</a:t>
            </a:r>
            <a:endParaRPr lang="es-MX" sz="2800" b="1" dirty="0">
              <a:solidFill>
                <a:srgbClr val="FFFFFF"/>
              </a:solidFill>
              <a:latin typeface="Times New Roman" charset="0"/>
            </a:endParaRPr>
          </a:p>
          <a:p>
            <a:pPr algn="ctr"/>
            <a:r>
              <a:rPr lang="es-MX" sz="2000" b="1" dirty="0">
                <a:solidFill>
                  <a:srgbClr val="FFFFFF"/>
                </a:solidFill>
                <a:latin typeface="Times New Roman" charset="0"/>
              </a:rPr>
              <a:t>Curso de Posgrado Cirugía de Epilepsia</a:t>
            </a:r>
          </a:p>
          <a:p>
            <a:pPr algn="ctr">
              <a:lnSpc>
                <a:spcPct val="65000"/>
              </a:lnSpc>
            </a:pPr>
            <a:r>
              <a:rPr lang="es-MX" sz="2000" b="1" dirty="0">
                <a:solidFill>
                  <a:srgbClr val="FFFFFF"/>
                </a:solidFill>
                <a:latin typeface="Times New Roman" charset="0"/>
              </a:rPr>
              <a:t>Profesor: Mario A. Alonso Vanegas</a:t>
            </a:r>
            <a:r>
              <a:rPr lang="es-MX" sz="2000" dirty="0">
                <a:solidFill>
                  <a:srgbClr val="FFFFFF"/>
                </a:solidFill>
                <a:latin typeface="Times New Roman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782625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7"/>
          <p:cNvSpPr txBox="1">
            <a:spLocks/>
          </p:cNvSpPr>
          <p:nvPr/>
        </p:nvSpPr>
        <p:spPr>
          <a:xfrm>
            <a:off x="0" y="18776"/>
            <a:ext cx="91440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3600" b="1" i="1" smtClean="0">
                <a:solidFill>
                  <a:srgbClr val="FFFF00"/>
                </a:solidFill>
                <a:latin typeface="Times New Roman"/>
                <a:cs typeface="Times New Roman"/>
              </a:rPr>
              <a:t>Carga económica </a:t>
            </a:r>
            <a:r>
              <a:rPr lang="es-MX" sz="3600" i="1" smtClean="0">
                <a:solidFill>
                  <a:srgbClr val="FFFF00"/>
                </a:solidFill>
                <a:latin typeface="Times New Roman"/>
                <a:cs typeface="Times New Roman"/>
              </a:rPr>
              <a:t>(Costos directos e indirectos per capita/año)</a:t>
            </a:r>
            <a:endParaRPr lang="es-MX" sz="3600" i="1" dirty="0">
              <a:solidFill>
                <a:srgbClr val="FFFF00"/>
              </a:solidFill>
              <a:latin typeface="Times New Roman"/>
              <a:cs typeface="Times New Roman"/>
            </a:endParaRPr>
          </a:p>
        </p:txBody>
      </p:sp>
      <p:sp>
        <p:nvSpPr>
          <p:cNvPr id="3" name="Marcador de texto 9"/>
          <p:cNvSpPr txBox="1">
            <a:spLocks/>
          </p:cNvSpPr>
          <p:nvPr/>
        </p:nvSpPr>
        <p:spPr>
          <a:xfrm>
            <a:off x="305867" y="1507988"/>
            <a:ext cx="3868340" cy="823912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MX" sz="3600" i="1" dirty="0" smtClean="0">
                <a:solidFill>
                  <a:srgbClr val="22F20C"/>
                </a:solidFill>
                <a:latin typeface="Times New Roman"/>
                <a:cs typeface="Times New Roman"/>
              </a:rPr>
              <a:t>Epilepsia</a:t>
            </a:r>
            <a:endParaRPr lang="es-MX" sz="3600" i="1" dirty="0">
              <a:solidFill>
                <a:srgbClr val="22F20C"/>
              </a:solidFill>
              <a:latin typeface="Times New Roman"/>
              <a:cs typeface="Times New Roman"/>
            </a:endParaRPr>
          </a:p>
        </p:txBody>
      </p:sp>
      <p:sp>
        <p:nvSpPr>
          <p:cNvPr id="4" name="Marcador de contenido 10"/>
          <p:cNvSpPr txBox="1">
            <a:spLocks/>
          </p:cNvSpPr>
          <p:nvPr/>
        </p:nvSpPr>
        <p:spPr>
          <a:xfrm>
            <a:off x="305867" y="2528165"/>
            <a:ext cx="4216728" cy="3684588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dirty="0" smtClean="0">
                <a:solidFill>
                  <a:srgbClr val="FFFFFF"/>
                </a:solidFill>
                <a:latin typeface="Times New Roman"/>
                <a:cs typeface="Times New Roman"/>
              </a:rPr>
              <a:t>EEUU (2000): $3,157 en primer año de Tx</a:t>
            </a:r>
            <a:r>
              <a:rPr lang="es-MX" baseline="300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1</a:t>
            </a:r>
            <a:r>
              <a:rPr lang="es-MX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</a:p>
          <a:p>
            <a:r>
              <a:rPr lang="es-MX" dirty="0" smtClean="0">
                <a:solidFill>
                  <a:srgbClr val="FFFFFF"/>
                </a:solidFill>
                <a:latin typeface="Times New Roman"/>
                <a:cs typeface="Times New Roman"/>
              </a:rPr>
              <a:t>India (2001): 88% de PNB (~$230 US dólares)</a:t>
            </a:r>
            <a:r>
              <a:rPr lang="es-MX" baseline="300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2</a:t>
            </a:r>
          </a:p>
          <a:p>
            <a:r>
              <a:rPr lang="es-MX" dirty="0" smtClean="0">
                <a:solidFill>
                  <a:srgbClr val="FFFFFF"/>
                </a:solidFill>
                <a:latin typeface="Times New Roman"/>
                <a:cs typeface="Times New Roman"/>
              </a:rPr>
              <a:t>Europa (2013): 14,000 euros</a:t>
            </a:r>
            <a:r>
              <a:rPr lang="es-MX" baseline="300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3,4</a:t>
            </a:r>
          </a:p>
          <a:p>
            <a:r>
              <a:rPr lang="es-MX" dirty="0" smtClean="0">
                <a:solidFill>
                  <a:srgbClr val="FFFFFF"/>
                </a:solidFill>
                <a:latin typeface="Times New Roman"/>
                <a:cs typeface="Times New Roman"/>
              </a:rPr>
              <a:t>Suecia (2011): $1729 euros</a:t>
            </a:r>
            <a:r>
              <a:rPr lang="es-MX" baseline="300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5</a:t>
            </a:r>
            <a:r>
              <a:rPr lang="es-MX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</a:p>
          <a:p>
            <a:endParaRPr lang="es-MX" dirty="0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5" name="Marcador de texto 11"/>
          <p:cNvSpPr txBox="1">
            <a:spLocks/>
          </p:cNvSpPr>
          <p:nvPr/>
        </p:nvSpPr>
        <p:spPr>
          <a:xfrm>
            <a:off x="4784658" y="1507988"/>
            <a:ext cx="3887391" cy="823912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MX" sz="3600" i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GBM</a:t>
            </a:r>
            <a:endParaRPr lang="es-MX" sz="3600" i="1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sp>
        <p:nvSpPr>
          <p:cNvPr id="6" name="Marcador de contenido 12"/>
          <p:cNvSpPr txBox="1">
            <a:spLocks/>
          </p:cNvSpPr>
          <p:nvPr/>
        </p:nvSpPr>
        <p:spPr>
          <a:xfrm>
            <a:off x="4784658" y="2528165"/>
            <a:ext cx="4097991" cy="3684588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smtClean="0">
                <a:solidFill>
                  <a:srgbClr val="FFFFFF"/>
                </a:solidFill>
                <a:latin typeface="Times New Roman"/>
                <a:cs typeface="Times New Roman"/>
              </a:rPr>
              <a:t>Nueva Escocia, Canadá (2001): </a:t>
            </a:r>
            <a:r>
              <a:rPr lang="es-MX" b="1" smtClean="0">
                <a:solidFill>
                  <a:srgbClr val="FFFFFF"/>
                </a:solidFill>
                <a:latin typeface="Times New Roman"/>
                <a:cs typeface="Times New Roman"/>
              </a:rPr>
              <a:t>$32, 000 </a:t>
            </a:r>
            <a:r>
              <a:rPr lang="es-MX" smtClean="0">
                <a:solidFill>
                  <a:srgbClr val="FFFFFF"/>
                </a:solidFill>
                <a:latin typeface="Times New Roman"/>
                <a:cs typeface="Times New Roman"/>
              </a:rPr>
              <a:t>dólares</a:t>
            </a:r>
            <a:r>
              <a:rPr lang="es-MX" baseline="30000" smtClean="0">
                <a:solidFill>
                  <a:srgbClr val="FFFFFF"/>
                </a:solidFill>
                <a:latin typeface="Times New Roman"/>
                <a:cs typeface="Times New Roman"/>
              </a:rPr>
              <a:t>6</a:t>
            </a:r>
          </a:p>
          <a:p>
            <a:r>
              <a:rPr lang="es-MX" smtClean="0">
                <a:solidFill>
                  <a:srgbClr val="FFFFFF"/>
                </a:solidFill>
                <a:latin typeface="Times New Roman"/>
                <a:cs typeface="Times New Roman"/>
              </a:rPr>
              <a:t>UK (1995): Más de  £26,980 (</a:t>
            </a:r>
            <a:r>
              <a:rPr lang="es-MX" b="1" smtClean="0">
                <a:solidFill>
                  <a:srgbClr val="FFFFFF"/>
                </a:solidFill>
                <a:latin typeface="Times New Roman"/>
                <a:cs typeface="Times New Roman"/>
              </a:rPr>
              <a:t>$43,872</a:t>
            </a:r>
            <a:r>
              <a:rPr lang="es-MX" smtClean="0">
                <a:solidFill>
                  <a:srgbClr val="FFFFFF"/>
                </a:solidFill>
                <a:latin typeface="Times New Roman"/>
                <a:cs typeface="Times New Roman"/>
              </a:rPr>
              <a:t> US dólares)</a:t>
            </a:r>
            <a:r>
              <a:rPr lang="es-MX" baseline="30000" smtClean="0">
                <a:solidFill>
                  <a:srgbClr val="FFFFFF"/>
                </a:solidFill>
                <a:latin typeface="Times New Roman"/>
                <a:cs typeface="Times New Roman"/>
              </a:rPr>
              <a:t>7</a:t>
            </a:r>
          </a:p>
          <a:p>
            <a:endParaRPr lang="es-MX" dirty="0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2785714" y="6589058"/>
            <a:ext cx="33483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200" dirty="0" smtClean="0">
                <a:solidFill>
                  <a:srgbClr val="FFFF00"/>
                </a:solidFill>
                <a:latin typeface="Times New Roman"/>
                <a:cs typeface="Times New Roman"/>
              </a:rPr>
              <a:t>PNB: Producto Nacional Bruto</a:t>
            </a:r>
            <a:endParaRPr lang="es-MX" sz="1200" dirty="0">
              <a:solidFill>
                <a:srgbClr val="FFFF00"/>
              </a:solidFill>
              <a:latin typeface="Times New Roman"/>
              <a:cs typeface="Times New Roman"/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4939859" y="5727151"/>
            <a:ext cx="4250321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r">
              <a:buAutoNum type="arabicPeriod"/>
            </a:pPr>
            <a:r>
              <a:rPr lang="es-MX" sz="1000" dirty="0" smtClean="0">
                <a:solidFill>
                  <a:srgbClr val="FFFF00"/>
                </a:solidFill>
                <a:latin typeface="Times New Roman"/>
                <a:cs typeface="Times New Roman"/>
              </a:rPr>
              <a:t>Epilepsia 2002;43:3-9.</a:t>
            </a:r>
          </a:p>
          <a:p>
            <a:pPr marL="342900" indent="-342900" algn="r">
              <a:buAutoNum type="arabicPeriod"/>
            </a:pPr>
            <a:r>
              <a:rPr lang="en-US" sz="1000" dirty="0" smtClean="0">
                <a:solidFill>
                  <a:srgbClr val="FFFF00"/>
                </a:solidFill>
                <a:latin typeface="Times New Roman"/>
                <a:cs typeface="Times New Roman"/>
              </a:rPr>
              <a:t>Ann Indian </a:t>
            </a:r>
            <a:r>
              <a:rPr lang="en-US" sz="1000" dirty="0" err="1" smtClean="0">
                <a:solidFill>
                  <a:srgbClr val="FFFF00"/>
                </a:solidFill>
                <a:latin typeface="Times New Roman"/>
                <a:cs typeface="Times New Roman"/>
              </a:rPr>
              <a:t>Acad</a:t>
            </a:r>
            <a:r>
              <a:rPr lang="en-US" sz="1000" dirty="0" smtClean="0">
                <a:solidFill>
                  <a:srgbClr val="FFFF00"/>
                </a:solidFill>
                <a:latin typeface="Times New Roman"/>
                <a:cs typeface="Times New Roman"/>
              </a:rPr>
              <a:t> Neurol. 2014;17(</a:t>
            </a:r>
            <a:r>
              <a:rPr lang="en-US" sz="1000" dirty="0" err="1" smtClean="0">
                <a:solidFill>
                  <a:srgbClr val="FFFF00"/>
                </a:solidFill>
                <a:latin typeface="Times New Roman"/>
                <a:cs typeface="Times New Roman"/>
              </a:rPr>
              <a:t>Suppl</a:t>
            </a:r>
            <a:r>
              <a:rPr lang="en-US" sz="1000" dirty="0" smtClean="0">
                <a:solidFill>
                  <a:srgbClr val="FFFF00"/>
                </a:solidFill>
                <a:latin typeface="Times New Roman"/>
                <a:cs typeface="Times New Roman"/>
              </a:rPr>
              <a:t> 1):S120-3.</a:t>
            </a:r>
            <a:endParaRPr lang="es-MX" sz="1000" dirty="0" smtClean="0">
              <a:solidFill>
                <a:srgbClr val="FFFF00"/>
              </a:solidFill>
              <a:latin typeface="Times New Roman"/>
              <a:cs typeface="Times New Roman"/>
            </a:endParaRPr>
          </a:p>
          <a:p>
            <a:pPr marL="342900" indent="-342900" algn="r">
              <a:buAutoNum type="arabicPeriod"/>
            </a:pPr>
            <a:r>
              <a:rPr lang="es-MX" sz="1000" dirty="0" smtClean="0">
                <a:solidFill>
                  <a:srgbClr val="FFFF00"/>
                </a:solidFill>
                <a:latin typeface="Times New Roman"/>
                <a:cs typeface="Times New Roman"/>
              </a:rPr>
              <a:t>Epilepsia 2011;52:949-56.</a:t>
            </a:r>
          </a:p>
          <a:p>
            <a:pPr marL="342900" indent="-342900" algn="r">
              <a:buAutoNum type="arabicPeriod"/>
            </a:pPr>
            <a:r>
              <a:rPr lang="en-US" sz="1000" dirty="0" err="1" smtClean="0">
                <a:solidFill>
                  <a:srgbClr val="FFFF00"/>
                </a:solidFill>
                <a:latin typeface="Times New Roman"/>
                <a:cs typeface="Times New Roman"/>
              </a:rPr>
              <a:t>Linehan</a:t>
            </a:r>
            <a:r>
              <a:rPr lang="en-US" sz="1000" dirty="0" smtClean="0">
                <a:solidFill>
                  <a:srgbClr val="FFFF00"/>
                </a:solidFill>
                <a:latin typeface="Times New Roman"/>
                <a:cs typeface="Times New Roman"/>
              </a:rPr>
              <a:t> C. Lecture at European forum on epilepsy research; 2013</a:t>
            </a:r>
          </a:p>
          <a:p>
            <a:pPr marL="342900" indent="-342900" algn="r">
              <a:buAutoNum type="arabicPeriod"/>
            </a:pPr>
            <a:r>
              <a:rPr lang="en-US" sz="1000" dirty="0" err="1" smtClean="0">
                <a:solidFill>
                  <a:srgbClr val="FFFF00"/>
                </a:solidFill>
                <a:latin typeface="Times New Roman"/>
                <a:cs typeface="Times New Roman"/>
              </a:rPr>
              <a:t>Acta</a:t>
            </a:r>
            <a:r>
              <a:rPr lang="en-US" sz="1000" dirty="0" smtClean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lang="en-US" sz="1000" dirty="0" err="1" smtClean="0">
                <a:solidFill>
                  <a:srgbClr val="FFFF00"/>
                </a:solidFill>
                <a:latin typeface="Times New Roman"/>
                <a:cs typeface="Times New Roman"/>
              </a:rPr>
              <a:t>Neurol</a:t>
            </a:r>
            <a:r>
              <a:rPr lang="en-US" sz="1000" dirty="0" smtClean="0">
                <a:solidFill>
                  <a:srgbClr val="FFFF00"/>
                </a:solidFill>
                <a:latin typeface="Times New Roman"/>
                <a:cs typeface="Times New Roman"/>
              </a:rPr>
              <a:t> Scand. 2014 Sep 7. [Online]</a:t>
            </a:r>
            <a:r>
              <a:rPr lang="es-MX" sz="1000" dirty="0" smtClean="0">
                <a:solidFill>
                  <a:srgbClr val="FFFF00"/>
                </a:solidFill>
                <a:latin typeface="Times New Roman"/>
                <a:cs typeface="Times New Roman"/>
              </a:rPr>
              <a:t>.</a:t>
            </a:r>
          </a:p>
          <a:p>
            <a:pPr marL="342900" indent="-342900" algn="r">
              <a:buAutoNum type="arabicPeriod"/>
            </a:pPr>
            <a:r>
              <a:rPr lang="en-US" sz="1000" dirty="0" smtClean="0">
                <a:solidFill>
                  <a:srgbClr val="FFFF00"/>
                </a:solidFill>
                <a:latin typeface="Times New Roman"/>
                <a:cs typeface="Times New Roman"/>
              </a:rPr>
              <a:t>Can J </a:t>
            </a:r>
            <a:r>
              <a:rPr lang="en-US" sz="1000" dirty="0" err="1" smtClean="0">
                <a:solidFill>
                  <a:srgbClr val="FFFF00"/>
                </a:solidFill>
                <a:latin typeface="Times New Roman"/>
                <a:cs typeface="Times New Roman"/>
              </a:rPr>
              <a:t>Neurol</a:t>
            </a:r>
            <a:r>
              <a:rPr lang="en-US" sz="1000" dirty="0" smtClean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lang="en-US" sz="1000" dirty="0" err="1" smtClean="0">
                <a:solidFill>
                  <a:srgbClr val="FFFF00"/>
                </a:solidFill>
                <a:latin typeface="Times New Roman"/>
                <a:cs typeface="Times New Roman"/>
              </a:rPr>
              <a:t>Sci</a:t>
            </a:r>
            <a:r>
              <a:rPr lang="en-US" sz="1000" dirty="0" smtClean="0">
                <a:solidFill>
                  <a:srgbClr val="FFFF00"/>
                </a:solidFill>
                <a:latin typeface="Times New Roman"/>
                <a:cs typeface="Times New Roman"/>
              </a:rPr>
              <a:t> 2001;28:61-5.</a:t>
            </a:r>
            <a:endParaRPr lang="es-MX" sz="1000" dirty="0" smtClean="0">
              <a:solidFill>
                <a:srgbClr val="FFFF00"/>
              </a:solidFill>
              <a:latin typeface="Times New Roman"/>
              <a:cs typeface="Times New Roman"/>
            </a:endParaRPr>
          </a:p>
          <a:p>
            <a:pPr marL="342900" indent="-342900" algn="r">
              <a:buAutoNum type="arabicPeriod"/>
            </a:pPr>
            <a:r>
              <a:rPr lang="es-MX" sz="1000" dirty="0" smtClean="0">
                <a:solidFill>
                  <a:srgbClr val="FFFF00"/>
                </a:solidFill>
                <a:latin typeface="Times New Roman"/>
                <a:cs typeface="Times New Roman"/>
              </a:rPr>
              <a:t>Br J </a:t>
            </a:r>
            <a:r>
              <a:rPr lang="es-MX" sz="1000" dirty="0" err="1" smtClean="0">
                <a:solidFill>
                  <a:srgbClr val="FFFF00"/>
                </a:solidFill>
                <a:latin typeface="Times New Roman"/>
                <a:cs typeface="Times New Roman"/>
              </a:rPr>
              <a:t>Neurosurg</a:t>
            </a:r>
            <a:r>
              <a:rPr lang="es-MX" sz="1000" dirty="0" smtClean="0">
                <a:solidFill>
                  <a:srgbClr val="FFFF00"/>
                </a:solidFill>
                <a:latin typeface="Times New Roman"/>
                <a:cs typeface="Times New Roman"/>
              </a:rPr>
              <a:t>. 1998;12(2):118-22</a:t>
            </a:r>
            <a:r>
              <a:rPr lang="es-MX" sz="1000" dirty="0" smtClean="0">
                <a:latin typeface="Times New Roman"/>
                <a:cs typeface="Times New Roman"/>
              </a:rPr>
              <a:t>.</a:t>
            </a:r>
            <a:endParaRPr lang="es-MX" sz="1000" dirty="0">
              <a:solidFill>
                <a:srgbClr val="FFFF00"/>
              </a:solidFill>
              <a:latin typeface="Times New Roman"/>
              <a:cs typeface="Times New Roman"/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0" y="2612932"/>
            <a:ext cx="9144000" cy="34778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457200" indent="-457200">
              <a:buFontTx/>
              <a:buChar char="-"/>
            </a:pPr>
            <a:endParaRPr lang="en-US" sz="3200" b="1" dirty="0" smtClean="0">
              <a:latin typeface="Times New Roman"/>
              <a:cs typeface="Times New Roman"/>
            </a:endParaRPr>
          </a:p>
          <a:p>
            <a:pPr algn="ctr"/>
            <a:r>
              <a:rPr lang="en-US" sz="4000" i="1" dirty="0" smtClean="0">
                <a:latin typeface="Times New Roman"/>
                <a:cs typeface="Times New Roman"/>
              </a:rPr>
              <a:t>“…</a:t>
            </a:r>
            <a:r>
              <a:rPr lang="en-US" sz="4000" i="1" dirty="0" err="1" smtClean="0">
                <a:latin typeface="Times New Roman"/>
                <a:cs typeface="Times New Roman"/>
              </a:rPr>
              <a:t>entonces</a:t>
            </a:r>
            <a:r>
              <a:rPr lang="en-US" sz="4000" i="1" dirty="0" smtClean="0">
                <a:latin typeface="Times New Roman"/>
                <a:cs typeface="Times New Roman"/>
              </a:rPr>
              <a:t> </a:t>
            </a:r>
            <a:r>
              <a:rPr lang="en-US" sz="4000" i="1" dirty="0" err="1" smtClean="0">
                <a:latin typeface="Times New Roman"/>
                <a:cs typeface="Times New Roman"/>
              </a:rPr>
              <a:t>porque</a:t>
            </a:r>
            <a:r>
              <a:rPr lang="en-US" sz="4000" i="1" dirty="0" smtClean="0">
                <a:latin typeface="Times New Roman"/>
                <a:cs typeface="Times New Roman"/>
              </a:rPr>
              <a:t> </a:t>
            </a:r>
            <a:r>
              <a:rPr lang="en-US" sz="4000" i="1" dirty="0" err="1" smtClean="0">
                <a:latin typeface="Times New Roman"/>
                <a:cs typeface="Times New Roman"/>
              </a:rPr>
              <a:t>invertimos</a:t>
            </a:r>
            <a:r>
              <a:rPr lang="en-US" sz="4000" i="1" dirty="0" smtClean="0">
                <a:latin typeface="Times New Roman"/>
                <a:cs typeface="Times New Roman"/>
              </a:rPr>
              <a:t> mas </a:t>
            </a:r>
            <a:r>
              <a:rPr lang="en-US" sz="4000" i="1" dirty="0" err="1" smtClean="0">
                <a:latin typeface="Times New Roman"/>
                <a:cs typeface="Times New Roman"/>
              </a:rPr>
              <a:t>fácilmente</a:t>
            </a:r>
            <a:r>
              <a:rPr lang="en-US" sz="4000" i="1" dirty="0" smtClean="0">
                <a:latin typeface="Times New Roman"/>
                <a:cs typeface="Times New Roman"/>
              </a:rPr>
              <a:t> en el </a:t>
            </a:r>
            <a:r>
              <a:rPr lang="en-US" sz="4000" i="1" dirty="0" err="1" smtClean="0">
                <a:latin typeface="Times New Roman"/>
                <a:cs typeface="Times New Roman"/>
              </a:rPr>
              <a:t>tratamiento</a:t>
            </a:r>
            <a:r>
              <a:rPr lang="en-US" sz="4000" i="1" dirty="0" smtClean="0">
                <a:latin typeface="Times New Roman"/>
                <a:cs typeface="Times New Roman"/>
              </a:rPr>
              <a:t> del GBM </a:t>
            </a:r>
            <a:r>
              <a:rPr lang="en-US" sz="4000" i="1" dirty="0" err="1" smtClean="0">
                <a:latin typeface="Times New Roman"/>
                <a:cs typeface="Times New Roman"/>
              </a:rPr>
              <a:t>que</a:t>
            </a:r>
            <a:r>
              <a:rPr lang="en-US" sz="4000" i="1" dirty="0" smtClean="0">
                <a:latin typeface="Times New Roman"/>
                <a:cs typeface="Times New Roman"/>
              </a:rPr>
              <a:t> en la </a:t>
            </a:r>
            <a:r>
              <a:rPr lang="en-US" sz="4000" i="1" dirty="0" err="1" smtClean="0">
                <a:latin typeface="Times New Roman"/>
                <a:cs typeface="Times New Roman"/>
              </a:rPr>
              <a:t>cirugía</a:t>
            </a:r>
            <a:r>
              <a:rPr lang="en-US" sz="4000" i="1" dirty="0" smtClean="0">
                <a:latin typeface="Times New Roman"/>
                <a:cs typeface="Times New Roman"/>
              </a:rPr>
              <a:t> de </a:t>
            </a:r>
            <a:r>
              <a:rPr lang="en-US" sz="4000" i="1" dirty="0" err="1" smtClean="0">
                <a:latin typeface="Times New Roman"/>
                <a:cs typeface="Times New Roman"/>
              </a:rPr>
              <a:t>epilepsia</a:t>
            </a:r>
            <a:r>
              <a:rPr lang="en-US" sz="4000" i="1" dirty="0" smtClean="0">
                <a:latin typeface="Times New Roman"/>
                <a:cs typeface="Times New Roman"/>
              </a:rPr>
              <a:t>…”</a:t>
            </a:r>
          </a:p>
          <a:p>
            <a:pPr marL="457200" indent="-457200">
              <a:buFontTx/>
              <a:buChar char="-"/>
            </a:pPr>
            <a:endParaRPr lang="en-US" sz="3200" b="1" dirty="0">
              <a:latin typeface="Times New Roman"/>
              <a:cs typeface="Times New Roman"/>
            </a:endParaRPr>
          </a:p>
          <a:p>
            <a:r>
              <a:rPr lang="es-MX" dirty="0" smtClean="0">
                <a:latin typeface="Times New Roman"/>
                <a:cs typeface="Times New Roman"/>
              </a:rPr>
              <a:t>			</a:t>
            </a:r>
            <a:r>
              <a:rPr lang="es-MX" dirty="0" err="1" smtClean="0">
                <a:solidFill>
                  <a:srgbClr val="FFFF00"/>
                </a:solidFill>
                <a:latin typeface="Times New Roman"/>
                <a:cs typeface="Times New Roman"/>
              </a:rPr>
              <a:t>Sadanand</a:t>
            </a:r>
            <a:r>
              <a:rPr lang="es-MX" dirty="0" smtClean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lang="es-MX" dirty="0">
                <a:solidFill>
                  <a:srgbClr val="FFFF00"/>
                </a:solidFill>
                <a:latin typeface="Times New Roman"/>
                <a:cs typeface="Times New Roman"/>
              </a:rPr>
              <a:t>V. </a:t>
            </a:r>
            <a:r>
              <a:rPr lang="es-MX" dirty="0" err="1">
                <a:solidFill>
                  <a:srgbClr val="FFFF00"/>
                </a:solidFill>
                <a:latin typeface="Times New Roman"/>
                <a:cs typeface="Times New Roman"/>
                <a:hlinkClick r:id="rId2"/>
              </a:rPr>
              <a:t>Economics</a:t>
            </a:r>
            <a:r>
              <a:rPr lang="es-MX" dirty="0">
                <a:solidFill>
                  <a:srgbClr val="FFFF00"/>
                </a:solidFill>
                <a:latin typeface="Times New Roman"/>
                <a:cs typeface="Times New Roman"/>
                <a:hlinkClick r:id="rId2"/>
              </a:rPr>
              <a:t> of </a:t>
            </a:r>
            <a:r>
              <a:rPr lang="es-MX" dirty="0" err="1">
                <a:solidFill>
                  <a:srgbClr val="FFFF00"/>
                </a:solidFill>
                <a:latin typeface="Times New Roman"/>
                <a:cs typeface="Times New Roman"/>
                <a:hlinkClick r:id="rId2"/>
              </a:rPr>
              <a:t>epilepsy</a:t>
            </a:r>
            <a:r>
              <a:rPr lang="es-MX" dirty="0">
                <a:solidFill>
                  <a:srgbClr val="FFFF00"/>
                </a:solidFill>
                <a:latin typeface="Times New Roman"/>
                <a:cs typeface="Times New Roman"/>
                <a:hlinkClick r:id="rId2"/>
              </a:rPr>
              <a:t> </a:t>
            </a:r>
            <a:r>
              <a:rPr lang="es-MX" dirty="0" err="1">
                <a:solidFill>
                  <a:srgbClr val="FFFF00"/>
                </a:solidFill>
                <a:latin typeface="Times New Roman"/>
                <a:cs typeface="Times New Roman"/>
                <a:hlinkClick r:id="rId2"/>
              </a:rPr>
              <a:t>surgery</a:t>
            </a:r>
            <a:r>
              <a:rPr lang="es-MX" dirty="0">
                <a:solidFill>
                  <a:srgbClr val="FFFF00"/>
                </a:solidFill>
                <a:latin typeface="Times New Roman"/>
                <a:cs typeface="Times New Roman"/>
                <a:hlinkClick r:id="rId2"/>
              </a:rPr>
              <a:t>.</a:t>
            </a:r>
            <a:r>
              <a:rPr lang="es-MX" dirty="0">
                <a:solidFill>
                  <a:srgbClr val="FFFF00"/>
                </a:solidFill>
                <a:latin typeface="Times New Roman"/>
                <a:cs typeface="Times New Roman"/>
              </a:rPr>
              <a:t> Ann </a:t>
            </a:r>
            <a:r>
              <a:rPr lang="es-MX" dirty="0" err="1">
                <a:solidFill>
                  <a:srgbClr val="FFFF00"/>
                </a:solidFill>
                <a:latin typeface="Times New Roman"/>
                <a:cs typeface="Times New Roman"/>
              </a:rPr>
              <a:t>Indian</a:t>
            </a:r>
            <a:r>
              <a:rPr lang="es-MX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lang="es-MX" dirty="0" err="1">
                <a:solidFill>
                  <a:srgbClr val="FFFF00"/>
                </a:solidFill>
                <a:latin typeface="Times New Roman"/>
                <a:cs typeface="Times New Roman"/>
              </a:rPr>
              <a:t>Acad</a:t>
            </a:r>
            <a:r>
              <a:rPr lang="es-MX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lang="es-MX" dirty="0" err="1">
                <a:solidFill>
                  <a:srgbClr val="FFFF00"/>
                </a:solidFill>
                <a:latin typeface="Times New Roman"/>
                <a:cs typeface="Times New Roman"/>
              </a:rPr>
              <a:t>Neurol</a:t>
            </a:r>
            <a:r>
              <a:rPr lang="es-MX" dirty="0">
                <a:solidFill>
                  <a:srgbClr val="FFFF00"/>
                </a:solidFill>
                <a:latin typeface="Times New Roman"/>
                <a:cs typeface="Times New Roman"/>
              </a:rPr>
              <a:t>. </a:t>
            </a:r>
            <a:r>
              <a:rPr lang="es-MX" dirty="0" smtClean="0">
                <a:solidFill>
                  <a:srgbClr val="FFFF00"/>
                </a:solidFill>
                <a:latin typeface="Times New Roman"/>
                <a:cs typeface="Times New Roman"/>
              </a:rPr>
              <a:t>			2014 </a:t>
            </a:r>
            <a:r>
              <a:rPr lang="es-MX" dirty="0">
                <a:solidFill>
                  <a:srgbClr val="FFFF00"/>
                </a:solidFill>
                <a:latin typeface="Times New Roman"/>
                <a:cs typeface="Times New Roman"/>
              </a:rPr>
              <a:t>Mar;17(Suppl 1):S120-</a:t>
            </a:r>
            <a:r>
              <a:rPr lang="es-MX" dirty="0" smtClean="0">
                <a:solidFill>
                  <a:srgbClr val="FFFF00"/>
                </a:solidFill>
                <a:latin typeface="Times New Roman"/>
                <a:cs typeface="Times New Roman"/>
              </a:rPr>
              <a:t>3</a:t>
            </a:r>
            <a:endParaRPr lang="es-MX" dirty="0">
              <a:solidFill>
                <a:srgbClr val="FFFF00"/>
              </a:solidFill>
              <a:latin typeface="Times New Roman"/>
              <a:cs typeface="Times New Roman"/>
            </a:endParaRPr>
          </a:p>
        </p:txBody>
      </p:sp>
      <p:pic>
        <p:nvPicPr>
          <p:cNvPr id="10" name="Picture 163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52" y="6245977"/>
            <a:ext cx="889000" cy="5746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93810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Marcador de contenido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9702660"/>
              </p:ext>
            </p:extLst>
          </p:nvPr>
        </p:nvGraphicFramePr>
        <p:xfrm>
          <a:off x="1573306" y="977900"/>
          <a:ext cx="6320118" cy="46780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ítulo 2"/>
          <p:cNvSpPr txBox="1">
            <a:spLocks/>
          </p:cNvSpPr>
          <p:nvPr/>
        </p:nvSpPr>
        <p:spPr>
          <a:xfrm>
            <a:off x="0" y="40364"/>
            <a:ext cx="9144000" cy="724086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4000" i="1" dirty="0" smtClean="0">
                <a:solidFill>
                  <a:srgbClr val="FFFF00"/>
                </a:solidFill>
                <a:latin typeface="Times New Roman"/>
                <a:cs typeface="Times New Roman"/>
              </a:rPr>
              <a:t>Equilibrando…</a:t>
            </a:r>
            <a:endParaRPr lang="es-MX" sz="4000" i="1" dirty="0">
              <a:solidFill>
                <a:srgbClr val="FFFF00"/>
              </a:solidFill>
              <a:latin typeface="Times New Roman"/>
              <a:cs typeface="Times New Roman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4893679" y="6611779"/>
            <a:ext cx="425032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r">
              <a:buAutoNum type="arabicPeriod"/>
            </a:pPr>
            <a:r>
              <a:rPr lang="en-US" sz="1000" dirty="0" smtClean="0">
                <a:solidFill>
                  <a:srgbClr val="FFFF00"/>
                </a:solidFill>
                <a:latin typeface="Times New Roman"/>
                <a:cs typeface="Times New Roman"/>
              </a:rPr>
              <a:t>Ann Indian </a:t>
            </a:r>
            <a:r>
              <a:rPr lang="en-US" sz="1000" dirty="0" err="1" smtClean="0">
                <a:solidFill>
                  <a:srgbClr val="FFFF00"/>
                </a:solidFill>
                <a:latin typeface="Times New Roman"/>
                <a:cs typeface="Times New Roman"/>
              </a:rPr>
              <a:t>Acad</a:t>
            </a:r>
            <a:r>
              <a:rPr lang="en-US" sz="1000" dirty="0" smtClean="0">
                <a:solidFill>
                  <a:srgbClr val="FFFF00"/>
                </a:solidFill>
                <a:latin typeface="Times New Roman"/>
                <a:cs typeface="Times New Roman"/>
              </a:rPr>
              <a:t> Neurol. 2014;17(</a:t>
            </a:r>
            <a:r>
              <a:rPr lang="en-US" sz="1000" dirty="0" err="1" smtClean="0">
                <a:solidFill>
                  <a:srgbClr val="FFFF00"/>
                </a:solidFill>
                <a:latin typeface="Times New Roman"/>
                <a:cs typeface="Times New Roman"/>
              </a:rPr>
              <a:t>Suppl</a:t>
            </a:r>
            <a:r>
              <a:rPr lang="en-US" sz="1000" dirty="0" smtClean="0">
                <a:solidFill>
                  <a:srgbClr val="FFFF00"/>
                </a:solidFill>
                <a:latin typeface="Times New Roman"/>
                <a:cs typeface="Times New Roman"/>
              </a:rPr>
              <a:t> 1):S120-3.</a:t>
            </a:r>
            <a:endParaRPr lang="es-MX" sz="1000" dirty="0" smtClean="0">
              <a:solidFill>
                <a:srgbClr val="FFFF00"/>
              </a:solidFill>
              <a:latin typeface="Times New Roman"/>
              <a:cs typeface="Times New Roman"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5943598" y="1093432"/>
            <a:ext cx="27163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dirty="0" smtClean="0">
                <a:latin typeface="Times New Roman"/>
                <a:cs typeface="Times New Roman"/>
              </a:rPr>
              <a:t>Carga de la enfermedad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dirty="0" smtClean="0">
                <a:latin typeface="Times New Roman"/>
                <a:cs typeface="Times New Roman"/>
              </a:rPr>
              <a:t>Calidad de vida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dirty="0" smtClean="0">
                <a:latin typeface="Times New Roman"/>
                <a:cs typeface="Times New Roman"/>
              </a:rPr>
              <a:t>Estigmatización social</a:t>
            </a:r>
            <a:endParaRPr lang="es-MX" dirty="0">
              <a:latin typeface="Times New Roman"/>
              <a:cs typeface="Times New Roman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6777316" y="3809999"/>
            <a:ext cx="25011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dirty="0" smtClean="0">
                <a:latin typeface="Times New Roman"/>
                <a:cs typeface="Times New Roman"/>
              </a:rPr>
              <a:t>Resultados posibles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dirty="0" smtClean="0">
                <a:latin typeface="Times New Roman"/>
                <a:cs typeface="Times New Roman"/>
              </a:rPr>
              <a:t>Probabilidades</a:t>
            </a:r>
            <a:endParaRPr lang="es-MX" dirty="0">
              <a:latin typeface="Times New Roman"/>
              <a:cs typeface="Times New Roman"/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1129553" y="4872317"/>
            <a:ext cx="30569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dirty="0" smtClean="0">
                <a:latin typeface="Times New Roman"/>
                <a:cs typeface="Times New Roman"/>
              </a:rPr>
              <a:t>Impacto del PNB sobre el tiempo</a:t>
            </a:r>
            <a:endParaRPr lang="es-MX" dirty="0">
              <a:latin typeface="Times New Roman"/>
              <a:cs typeface="Times New Roman"/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282388" y="2206687"/>
            <a:ext cx="250115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dirty="0" smtClean="0">
                <a:latin typeface="Times New Roman"/>
                <a:cs typeface="Times New Roman"/>
              </a:rPr>
              <a:t>Restricciones en el presupuesto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dirty="0" smtClean="0">
                <a:latin typeface="Times New Roman"/>
                <a:cs typeface="Times New Roman"/>
              </a:rPr>
              <a:t>Valor de la información</a:t>
            </a:r>
            <a:endParaRPr lang="es-MX" dirty="0">
              <a:latin typeface="Times New Roman"/>
              <a:cs typeface="Times New Roman"/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174812" y="5810648"/>
            <a:ext cx="88616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i="1" dirty="0" smtClean="0">
                <a:solidFill>
                  <a:srgbClr val="40A509"/>
                </a:solidFill>
                <a:latin typeface="Times New Roman"/>
                <a:cs typeface="Times New Roman"/>
              </a:rPr>
              <a:t>Probabilidad de distribución sobre resultados = La decisión del actor sobre una acción en particular</a:t>
            </a:r>
            <a:endParaRPr lang="es-MX" sz="2000" i="1" dirty="0">
              <a:solidFill>
                <a:srgbClr val="40A509"/>
              </a:solidFill>
              <a:latin typeface="Times New Roman"/>
              <a:cs typeface="Times New Roman"/>
            </a:endParaRPr>
          </a:p>
        </p:txBody>
      </p:sp>
      <p:pic>
        <p:nvPicPr>
          <p:cNvPr id="10" name="Picture 163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52" y="6245977"/>
            <a:ext cx="889000" cy="5746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527306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17 Grupo"/>
          <p:cNvGrpSpPr>
            <a:grpSpLocks/>
          </p:cNvGrpSpPr>
          <p:nvPr/>
        </p:nvGrpSpPr>
        <p:grpSpPr bwMode="auto">
          <a:xfrm>
            <a:off x="0" y="100013"/>
            <a:ext cx="9214778" cy="6779399"/>
            <a:chOff x="0" y="343231"/>
            <a:chExt cx="9214471" cy="6632246"/>
          </a:xfrm>
        </p:grpSpPr>
        <p:sp>
          <p:nvSpPr>
            <p:cNvPr id="3" name="Rectangle 4"/>
            <p:cNvSpPr>
              <a:spLocks noChangeArrowheads="1"/>
            </p:cNvSpPr>
            <p:nvPr/>
          </p:nvSpPr>
          <p:spPr bwMode="auto">
            <a:xfrm>
              <a:off x="0" y="343231"/>
              <a:ext cx="9075436" cy="11430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r>
                <a:rPr lang="en-US" sz="4000" i="1" dirty="0" err="1" smtClean="0">
                  <a:solidFill>
                    <a:srgbClr val="FFFF00"/>
                  </a:solidFill>
                  <a:latin typeface="Times New Roman"/>
                  <a:cs typeface="Times New Roman"/>
                </a:rPr>
                <a:t>Resultados</a:t>
              </a:r>
              <a:r>
                <a:rPr lang="en-US" sz="4000" i="1" dirty="0" smtClean="0">
                  <a:solidFill>
                    <a:srgbClr val="FFFF00"/>
                  </a:solidFill>
                  <a:latin typeface="Times New Roman"/>
                  <a:cs typeface="Times New Roman"/>
                </a:rPr>
                <a:t>: </a:t>
              </a:r>
              <a:r>
                <a:rPr lang="en-US" sz="4000" i="1" dirty="0" err="1" smtClean="0">
                  <a:solidFill>
                    <a:srgbClr val="FFFF00"/>
                  </a:solidFill>
                  <a:latin typeface="Times New Roman"/>
                  <a:cs typeface="Times New Roman"/>
                </a:rPr>
                <a:t>cirugía</a:t>
              </a:r>
              <a:r>
                <a:rPr lang="en-US" sz="4000" i="1" dirty="0" smtClean="0">
                  <a:solidFill>
                    <a:srgbClr val="FFFF00"/>
                  </a:solidFill>
                  <a:latin typeface="Times New Roman"/>
                  <a:cs typeface="Times New Roman"/>
                </a:rPr>
                <a:t> de </a:t>
              </a:r>
              <a:r>
                <a:rPr lang="en-US" sz="4000" i="1" dirty="0" err="1" smtClean="0">
                  <a:solidFill>
                    <a:srgbClr val="FFFF00"/>
                  </a:solidFill>
                  <a:latin typeface="Times New Roman"/>
                  <a:cs typeface="Times New Roman"/>
                </a:rPr>
                <a:t>epilepsia</a:t>
              </a:r>
              <a:r>
                <a:rPr lang="en-US" sz="4000" i="1" dirty="0" smtClean="0">
                  <a:solidFill>
                    <a:srgbClr val="FFFF00"/>
                  </a:solidFill>
                  <a:latin typeface="Times New Roman"/>
                  <a:cs typeface="Times New Roman"/>
                </a:rPr>
                <a:t> </a:t>
              </a:r>
              <a:r>
                <a:rPr lang="en-US" sz="4000" i="1" dirty="0">
                  <a:solidFill>
                    <a:srgbClr val="FFFF00"/>
                  </a:solidFill>
                  <a:latin typeface="Times New Roman"/>
                  <a:cs typeface="Times New Roman"/>
                </a:rPr>
                <a:t>&gt;5 </a:t>
              </a:r>
              <a:r>
                <a:rPr lang="en-US" sz="4000" i="1" dirty="0" err="1">
                  <a:solidFill>
                    <a:srgbClr val="FFFF00"/>
                  </a:solidFill>
                  <a:latin typeface="Times New Roman"/>
                  <a:cs typeface="Times New Roman"/>
                </a:rPr>
                <a:t>años</a:t>
              </a:r>
              <a:r>
                <a:rPr lang="en-US" sz="4000" i="1" dirty="0">
                  <a:solidFill>
                    <a:schemeClr val="bg1"/>
                  </a:solidFill>
                  <a:latin typeface="Times New Roman"/>
                  <a:cs typeface="Times New Roman"/>
                </a:rPr>
                <a:t/>
              </a:r>
              <a:br>
                <a:rPr lang="en-US" sz="4000" i="1" dirty="0">
                  <a:solidFill>
                    <a:schemeClr val="bg1"/>
                  </a:solidFill>
                  <a:latin typeface="Times New Roman"/>
                  <a:cs typeface="Times New Roman"/>
                </a:rPr>
              </a:br>
              <a:r>
                <a:rPr lang="en-US" sz="4800" i="1" dirty="0">
                  <a:solidFill>
                    <a:schemeClr val="bg1"/>
                  </a:solidFill>
                  <a:latin typeface="Times New Roman"/>
                  <a:cs typeface="Times New Roman"/>
                </a:rPr>
                <a:t>	</a:t>
              </a:r>
              <a:r>
                <a:rPr lang="en-US" sz="4800" i="1" dirty="0">
                  <a:solidFill>
                    <a:srgbClr val="FFFF66"/>
                  </a:solidFill>
                  <a:latin typeface="Times New Roman"/>
                  <a:cs typeface="Times New Roman"/>
                </a:rPr>
                <a:t>	</a:t>
              </a:r>
            </a:p>
          </p:txBody>
        </p:sp>
        <p:graphicFrame>
          <p:nvGraphicFramePr>
            <p:cNvPr id="4" name="Object 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5656419"/>
                </p:ext>
              </p:extLst>
            </p:nvPr>
          </p:nvGraphicFramePr>
          <p:xfrm>
            <a:off x="198468" y="991431"/>
            <a:ext cx="8731250" cy="580548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173" name="Gráfico" r:id="rId3" imgW="8851900" imgH="5892800" progId="MSGraph.Chart.8">
                    <p:embed followColorScheme="full"/>
                  </p:oleObj>
                </mc:Choice>
                <mc:Fallback>
                  <p:oleObj name="Gráfico" r:id="rId3" imgW="8851900" imgH="5892800" progId="MSGraph.Chart.8">
                    <p:embed followColorScheme="full"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98468" y="991431"/>
                          <a:ext cx="8731250" cy="580548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7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5" name="Text Box 6"/>
            <p:cNvSpPr txBox="1">
              <a:spLocks noChangeArrowheads="1"/>
            </p:cNvSpPr>
            <p:nvPr/>
          </p:nvSpPr>
          <p:spPr bwMode="auto">
            <a:xfrm>
              <a:off x="3809873" y="6525890"/>
              <a:ext cx="2666911" cy="3509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1700" b="1" i="1" dirty="0" err="1">
                  <a:solidFill>
                    <a:srgbClr val="FFFFFF"/>
                  </a:solidFill>
                  <a:latin typeface="Times New Roman"/>
                  <a:ea typeface="+mn-ea"/>
                  <a:cs typeface="Times New Roman"/>
                </a:rPr>
                <a:t>Porcentaje</a:t>
              </a:r>
              <a:r>
                <a:rPr lang="en-US" sz="1700" b="1" i="1" dirty="0">
                  <a:solidFill>
                    <a:srgbClr val="FFFFFF"/>
                  </a:solidFill>
                  <a:latin typeface="Times New Roman"/>
                  <a:ea typeface="+mn-ea"/>
                  <a:cs typeface="Times New Roman"/>
                </a:rPr>
                <a:t> sin Crisis</a:t>
              </a:r>
            </a:p>
          </p:txBody>
        </p:sp>
        <p:sp>
          <p:nvSpPr>
            <p:cNvPr id="6" name="Text Box 7"/>
            <p:cNvSpPr txBox="1">
              <a:spLocks noChangeArrowheads="1"/>
            </p:cNvSpPr>
            <p:nvPr/>
          </p:nvSpPr>
          <p:spPr bwMode="auto">
            <a:xfrm>
              <a:off x="7811828" y="6704491"/>
              <a:ext cx="1402643" cy="270986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CA" sz="1200" i="1" dirty="0">
                  <a:solidFill>
                    <a:srgbClr val="FFFF00"/>
                  </a:solidFill>
                  <a:latin typeface="Times New Roman"/>
                  <a:ea typeface="+mn-ea"/>
                  <a:cs typeface="Times New Roman"/>
                </a:rPr>
                <a:t>Tellez, Brain, 2005</a:t>
              </a:r>
            </a:p>
          </p:txBody>
        </p:sp>
      </p:grpSp>
      <p:sp>
        <p:nvSpPr>
          <p:cNvPr id="7" name="6 Rectángulo"/>
          <p:cNvSpPr/>
          <p:nvPr/>
        </p:nvSpPr>
        <p:spPr>
          <a:xfrm>
            <a:off x="1042988" y="909762"/>
            <a:ext cx="7777162" cy="719038"/>
          </a:xfrm>
          <a:prstGeom prst="rect">
            <a:avLst/>
          </a:prstGeom>
          <a:solidFill>
            <a:srgbClr val="FF0000">
              <a:alpha val="11000"/>
            </a:srgbClr>
          </a:solidFill>
          <a:ln>
            <a:solidFill>
              <a:srgbClr val="FA443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MX"/>
          </a:p>
        </p:txBody>
      </p:sp>
      <p:pic>
        <p:nvPicPr>
          <p:cNvPr id="8" name="Picture 5" descr="D:\DOCUMENTOS TOSHIBA\CIRUGIA LOBULO TEMPORAL\FOTOS PARA DIAPOS\101_3633 - copia - copia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62"/>
          <a:stretch/>
        </p:blipFill>
        <p:spPr bwMode="auto">
          <a:xfrm>
            <a:off x="6936815" y="4293096"/>
            <a:ext cx="2027673" cy="1600200"/>
          </a:xfrm>
          <a:prstGeom prst="rect">
            <a:avLst/>
          </a:prstGeom>
          <a:ln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RMPOPCor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 l="2475" r="891"/>
          <a:stretch>
            <a:fillRect/>
          </a:stretch>
        </p:blipFill>
        <p:spPr bwMode="auto">
          <a:xfrm>
            <a:off x="6984528" y="2420888"/>
            <a:ext cx="1979960" cy="16753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10" name="Picture 7" descr="INNN(plastico)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62" y="6021288"/>
            <a:ext cx="935038" cy="798512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315520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9190038" cy="7677150"/>
            <a:chOff x="0" y="28"/>
            <a:chExt cx="5789" cy="4836"/>
          </a:xfrm>
        </p:grpSpPr>
        <p:sp>
          <p:nvSpPr>
            <p:cNvPr id="3" name="Rectangle 3"/>
            <p:cNvSpPr>
              <a:spLocks noChangeArrowheads="1"/>
            </p:cNvSpPr>
            <p:nvPr/>
          </p:nvSpPr>
          <p:spPr bwMode="auto">
            <a:xfrm>
              <a:off x="0" y="28"/>
              <a:ext cx="5760" cy="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r>
                <a:rPr lang="es-MX" sz="4000" i="1" dirty="0">
                  <a:solidFill>
                    <a:srgbClr val="FFFF00"/>
                  </a:solidFill>
                  <a:latin typeface="Times New Roman" charset="0"/>
                </a:rPr>
                <a:t>Cirugía de epilepsia</a:t>
              </a:r>
              <a:r>
                <a:rPr lang="es-MX" sz="3200" dirty="0">
                  <a:solidFill>
                    <a:srgbClr val="FFFF00"/>
                  </a:solidFill>
                  <a:latin typeface="Times New Roman" charset="0"/>
                </a:rPr>
                <a:t/>
              </a:r>
              <a:br>
                <a:rPr lang="es-MX" sz="3200" dirty="0">
                  <a:solidFill>
                    <a:srgbClr val="FFFF00"/>
                  </a:solidFill>
                  <a:latin typeface="Times New Roman" charset="0"/>
                </a:rPr>
              </a:br>
              <a:r>
                <a:rPr lang="es-MX" sz="2400" dirty="0">
                  <a:latin typeface="Times New Roman" charset="0"/>
                </a:rPr>
                <a:t>Resultados Lóbulo Temporal en Niños 100 casos</a:t>
              </a:r>
              <a:endParaRPr lang="es-ES" sz="2400" dirty="0">
                <a:latin typeface="Times New Roman" charset="0"/>
              </a:endParaRPr>
            </a:p>
          </p:txBody>
        </p:sp>
        <p:graphicFrame>
          <p:nvGraphicFramePr>
            <p:cNvPr id="4" name="Object 4"/>
            <p:cNvGraphicFramePr>
              <a:graphicFrameLocks noChangeAspect="1"/>
            </p:cNvGraphicFramePr>
            <p:nvPr/>
          </p:nvGraphicFramePr>
          <p:xfrm>
            <a:off x="257" y="1292"/>
            <a:ext cx="5221" cy="357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128" name="Chart" r:id="rId3" imgW="8305800" imgH="5676900" progId="Excel.Chart.8">
                    <p:embed/>
                  </p:oleObj>
                </mc:Choice>
                <mc:Fallback>
                  <p:oleObj name="Chart" r:id="rId3" imgW="8305800" imgH="5676900" progId="Excel.Chart.8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57" y="1292"/>
                          <a:ext cx="5221" cy="357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5" name="Picture 5" descr="Copy (3) of MRD1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7" y="777"/>
              <a:ext cx="4100" cy="1003"/>
            </a:xfrm>
            <a:prstGeom prst="rect">
              <a:avLst/>
            </a:prstGeom>
            <a:noFill/>
            <a:ln>
              <a:noFill/>
            </a:ln>
            <a:effectLst>
              <a:glow rad="139700">
                <a:schemeClr val="accent1">
                  <a:satMod val="175000"/>
                  <a:alpha val="40000"/>
                </a:schemeClr>
              </a:glow>
              <a:outerShdw blurRad="292100" dist="139700" dir="2700000" algn="tl" rotWithShape="0">
                <a:srgbClr val="333333">
                  <a:alpha val="64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Text Box 6"/>
            <p:cNvSpPr txBox="1">
              <a:spLocks noChangeArrowheads="1"/>
            </p:cNvSpPr>
            <p:nvPr/>
          </p:nvSpPr>
          <p:spPr bwMode="auto">
            <a:xfrm>
              <a:off x="4456" y="4136"/>
              <a:ext cx="1333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1600" dirty="0">
                  <a:solidFill>
                    <a:srgbClr val="FFFFFF"/>
                  </a:solidFill>
                  <a:latin typeface="Times New Roman" charset="0"/>
                  <a:cs typeface="Times New Roman" charset="0"/>
                </a:rPr>
                <a:t>*</a:t>
              </a:r>
              <a:r>
                <a:rPr lang="es-MX" sz="1600" dirty="0">
                  <a:solidFill>
                    <a:srgbClr val="FFFFFF"/>
                  </a:solidFill>
                  <a:latin typeface="Times New Roman" charset="0"/>
                </a:rPr>
                <a:t>4 años de seguimiento</a:t>
              </a:r>
            </a:p>
          </p:txBody>
        </p:sp>
        <p:sp>
          <p:nvSpPr>
            <p:cNvPr id="7" name="Text Box 7"/>
            <p:cNvSpPr txBox="1">
              <a:spLocks noChangeArrowheads="1"/>
            </p:cNvSpPr>
            <p:nvPr/>
          </p:nvSpPr>
          <p:spPr bwMode="auto">
            <a:xfrm>
              <a:off x="4410" y="3764"/>
              <a:ext cx="1180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/>
              <a:r>
                <a:rPr lang="es-MX" sz="1800" b="1" dirty="0">
                  <a:solidFill>
                    <a:srgbClr val="FFFFFF"/>
                  </a:solidFill>
                  <a:latin typeface="Times New Roman" charset="0"/>
                </a:rPr>
                <a:t>   Morbilidad 3%</a:t>
              </a:r>
            </a:p>
            <a:p>
              <a:pPr algn="ctr"/>
              <a:r>
                <a:rPr lang="es-MX" sz="1800" b="1" dirty="0">
                  <a:solidFill>
                    <a:srgbClr val="FFFFFF"/>
                  </a:solidFill>
                  <a:latin typeface="Times New Roman" charset="0"/>
                </a:rPr>
                <a:t>Mortalidad 0</a:t>
              </a:r>
            </a:p>
          </p:txBody>
        </p:sp>
      </p:grpSp>
      <p:pic>
        <p:nvPicPr>
          <p:cNvPr id="8" name="Picture 36" descr="1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5" t="5318" r="3687" b="4283"/>
          <a:stretch>
            <a:fillRect/>
          </a:stretch>
        </p:blipFill>
        <p:spPr bwMode="auto">
          <a:xfrm>
            <a:off x="3219558" y="3008229"/>
            <a:ext cx="2016125" cy="1714500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 descr="INNN(plastico)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" y="6092825"/>
            <a:ext cx="836613" cy="714375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8" descr="C:\Users\malonso\Desktop\AES 2013\2013-12-10 001\IMG_5602 - copia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7312" y="3008229"/>
            <a:ext cx="1470617" cy="1714500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983813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-26988" y="0"/>
            <a:ext cx="9144001" cy="7245350"/>
            <a:chOff x="96" y="28"/>
            <a:chExt cx="5760" cy="4564"/>
          </a:xfrm>
        </p:grpSpPr>
        <p:sp>
          <p:nvSpPr>
            <p:cNvPr id="3" name="Rectangle 3"/>
            <p:cNvSpPr>
              <a:spLocks noChangeArrowheads="1"/>
            </p:cNvSpPr>
            <p:nvPr/>
          </p:nvSpPr>
          <p:spPr bwMode="auto">
            <a:xfrm>
              <a:off x="96" y="28"/>
              <a:ext cx="5760" cy="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r>
                <a:rPr lang="es-MX" sz="4000" i="1" dirty="0">
                  <a:solidFill>
                    <a:srgbClr val="FFFF00"/>
                  </a:solidFill>
                  <a:latin typeface="Times New Roman" charset="0"/>
                </a:rPr>
                <a:t>Cirugía de epilepsia</a:t>
              </a:r>
              <a:r>
                <a:rPr lang="es-MX" sz="4000" dirty="0">
                  <a:solidFill>
                    <a:srgbClr val="FFFF00"/>
                  </a:solidFill>
                  <a:latin typeface="Times New Roman" charset="0"/>
                </a:rPr>
                <a:t/>
              </a:r>
              <a:br>
                <a:rPr lang="es-MX" sz="4000" dirty="0">
                  <a:solidFill>
                    <a:srgbClr val="FFFF00"/>
                  </a:solidFill>
                  <a:latin typeface="Times New Roman" charset="0"/>
                </a:rPr>
              </a:br>
              <a:r>
                <a:rPr lang="es-MX" sz="2400" dirty="0">
                  <a:solidFill>
                    <a:srgbClr val="FFFFFF"/>
                  </a:solidFill>
                  <a:latin typeface="Times New Roman" charset="0"/>
                </a:rPr>
                <a:t>Resultados Lóbulo Temporal en Adultos 200 casos</a:t>
              </a:r>
              <a:endParaRPr lang="es-ES" sz="2400" dirty="0">
                <a:solidFill>
                  <a:srgbClr val="FFFFFF"/>
                </a:solidFill>
                <a:latin typeface="Times New Roman" charset="0"/>
              </a:endParaRPr>
            </a:p>
          </p:txBody>
        </p:sp>
        <p:graphicFrame>
          <p:nvGraphicFramePr>
            <p:cNvPr id="4" name="Object 4"/>
            <p:cNvGraphicFramePr>
              <a:graphicFrameLocks noChangeAspect="1"/>
            </p:cNvGraphicFramePr>
            <p:nvPr/>
          </p:nvGraphicFramePr>
          <p:xfrm>
            <a:off x="295" y="686"/>
            <a:ext cx="5195" cy="390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152" name="Gráfico" r:id="rId3" imgW="7035800" imgH="4965700" progId="MSGraph.Chart.8">
                    <p:embed followColorScheme="full"/>
                  </p:oleObj>
                </mc:Choice>
                <mc:Fallback>
                  <p:oleObj name="Gráfico" r:id="rId3" imgW="7035800" imgH="4965700" progId="MSGraph.Chart.8">
                    <p:embed followColorScheme="full"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5" y="686"/>
                          <a:ext cx="5195" cy="390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5" name="Text Box 6"/>
            <p:cNvSpPr txBox="1">
              <a:spLocks noChangeArrowheads="1"/>
            </p:cNvSpPr>
            <p:nvPr/>
          </p:nvSpPr>
          <p:spPr bwMode="auto">
            <a:xfrm>
              <a:off x="4423" y="4090"/>
              <a:ext cx="1336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1600" dirty="0">
                  <a:solidFill>
                    <a:srgbClr val="FFFFFF"/>
                  </a:solidFill>
                  <a:latin typeface="Times New Roman" charset="0"/>
                  <a:cs typeface="Times New Roman" charset="0"/>
                </a:rPr>
                <a:t>*</a:t>
              </a:r>
              <a:r>
                <a:rPr lang="es-MX" sz="1600" dirty="0">
                  <a:solidFill>
                    <a:srgbClr val="FFFFFF"/>
                  </a:solidFill>
                  <a:latin typeface="Times New Roman" charset="0"/>
                </a:rPr>
                <a:t>4 años de seguimiento</a:t>
              </a:r>
            </a:p>
          </p:txBody>
        </p:sp>
        <p:sp>
          <p:nvSpPr>
            <p:cNvPr id="6" name="Text Box 7"/>
            <p:cNvSpPr txBox="1">
              <a:spLocks noChangeArrowheads="1"/>
            </p:cNvSpPr>
            <p:nvPr/>
          </p:nvSpPr>
          <p:spPr bwMode="auto">
            <a:xfrm>
              <a:off x="4440" y="3670"/>
              <a:ext cx="1191" cy="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/>
              <a:r>
                <a:rPr lang="es-MX" sz="1800" b="1" dirty="0">
                  <a:solidFill>
                    <a:srgbClr val="FFFFFF"/>
                  </a:solidFill>
                  <a:latin typeface="Times New Roman" charset="0"/>
                </a:rPr>
                <a:t>   Morbilidad 4%</a:t>
              </a:r>
            </a:p>
            <a:p>
              <a:pPr algn="ctr"/>
              <a:r>
                <a:rPr lang="es-MX" sz="1800" b="1" dirty="0">
                  <a:solidFill>
                    <a:srgbClr val="FFFFFF"/>
                  </a:solidFill>
                  <a:latin typeface="Times New Roman" charset="0"/>
                </a:rPr>
                <a:t>Mortalidad 0</a:t>
              </a:r>
            </a:p>
          </p:txBody>
        </p:sp>
      </p:grpSp>
      <p:sp>
        <p:nvSpPr>
          <p:cNvPr id="7" name="7 CuadroTexto"/>
          <p:cNvSpPr txBox="1">
            <a:spLocks noChangeArrowheads="1"/>
          </p:cNvSpPr>
          <p:nvPr/>
        </p:nvSpPr>
        <p:spPr bwMode="auto">
          <a:xfrm>
            <a:off x="2124075" y="6308725"/>
            <a:ext cx="44529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s-MX" b="1" i="1" dirty="0">
                <a:solidFill>
                  <a:srgbClr val="FF0000"/>
                </a:solidFill>
                <a:latin typeface="Times New Roman" charset="0"/>
              </a:rPr>
              <a:t>66%% de las cirugías son del LTI</a:t>
            </a:r>
          </a:p>
        </p:txBody>
      </p:sp>
      <p:pic>
        <p:nvPicPr>
          <p:cNvPr id="8" name="Picture 3" descr="C:\Users\malonso\Documents\ZEISS\GONZALEZ VELLADA CRISTOBAL 2009-11-30 LTI EMT\Images\__2009-11-30_16-50-48_I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55" r="9239"/>
          <a:stretch>
            <a:fillRect/>
          </a:stretch>
        </p:blipFill>
        <p:spPr bwMode="auto">
          <a:xfrm>
            <a:off x="3286050" y="3192463"/>
            <a:ext cx="1281112" cy="1100137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 descr="INNN(plastico)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" y="6092825"/>
            <a:ext cx="836613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" name="Group 15"/>
          <p:cNvGrpSpPr>
            <a:grpSpLocks/>
          </p:cNvGrpSpPr>
          <p:nvPr/>
        </p:nvGrpSpPr>
        <p:grpSpPr bwMode="auto">
          <a:xfrm>
            <a:off x="2843213" y="1484313"/>
            <a:ext cx="4119562" cy="1512887"/>
            <a:chOff x="392384" y="310103"/>
            <a:chExt cx="8442714" cy="3784223"/>
          </a:xfrm>
          <a:effectLst>
            <a:glow rad="139700">
              <a:schemeClr val="accent1">
                <a:satMod val="175000"/>
                <a:alpha val="40000"/>
              </a:schemeClr>
            </a:glow>
          </a:effectLst>
        </p:grpSpPr>
        <p:pic>
          <p:nvPicPr>
            <p:cNvPr id="11" name="Picture 2" descr="C:\Users\malonso\Desktop\CAMARA NIKON\1001MSDCF SONY\LANG VALLE DANIELA LTD ABC\DSC02006 - copia.JP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5645"/>
            <a:stretch>
              <a:fillRect/>
            </a:stretch>
          </p:blipFill>
          <p:spPr bwMode="auto">
            <a:xfrm>
              <a:off x="392384" y="2708499"/>
              <a:ext cx="8429700" cy="1385827"/>
            </a:xfrm>
            <a:prstGeom prst="rect">
              <a:avLst/>
            </a:prstGeom>
            <a:noFill/>
            <a:ln>
              <a:noFill/>
            </a:ln>
            <a:effectLst>
              <a:outerShdw blurRad="292100" dist="139700" dir="2700000" algn="tl" rotWithShape="0">
                <a:srgbClr val="333333">
                  <a:alpha val="64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17" descr="C:\Users\malonso\Desktop\CAMARA NIKON\1001MSDCF SONY\LANG VALLE DANIELA LTD ABC\DSC02006 - copia.JP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459" b="39838"/>
            <a:stretch>
              <a:fillRect/>
            </a:stretch>
          </p:blipFill>
          <p:spPr bwMode="auto">
            <a:xfrm>
              <a:off x="405398" y="1414001"/>
              <a:ext cx="8429700" cy="1346118"/>
            </a:xfrm>
            <a:prstGeom prst="rect">
              <a:avLst/>
            </a:prstGeom>
            <a:noFill/>
            <a:ln>
              <a:noFill/>
            </a:ln>
            <a:effectLst>
              <a:outerShdw blurRad="292100" dist="139700" dir="2700000" algn="tl" rotWithShape="0">
                <a:srgbClr val="333333">
                  <a:alpha val="64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2" descr="C:\Users\malonso\Desktop\CAMARA NIKON\1001MSDCF SONY\LANG VALLE DANIELA LTD ABC\DSC02006 - copia.JP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9297"/>
            <a:stretch>
              <a:fillRect/>
            </a:stretch>
          </p:blipFill>
          <p:spPr bwMode="auto">
            <a:xfrm>
              <a:off x="395636" y="310103"/>
              <a:ext cx="8426448" cy="1179343"/>
            </a:xfrm>
            <a:prstGeom prst="rect">
              <a:avLst/>
            </a:prstGeom>
            <a:noFill/>
            <a:ln>
              <a:noFill/>
            </a:ln>
            <a:effectLst>
              <a:outerShdw blurRad="292100" dist="139700" dir="2700000" algn="tl" rotWithShape="0">
                <a:srgbClr val="333333">
                  <a:alpha val="64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4" name="Picture 2" descr="C:\Users\malonso\Documents\CAMELICE 2009\BRASIL\Copia de Ganglioglioma 8.emf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72" t="27559" r="3997" b="29426"/>
          <a:stretch/>
        </p:blipFill>
        <p:spPr bwMode="auto">
          <a:xfrm>
            <a:off x="4694414" y="3192463"/>
            <a:ext cx="2271835" cy="1100137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221653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 txBox="1">
            <a:spLocks noChangeArrowheads="1"/>
          </p:cNvSpPr>
          <p:nvPr/>
        </p:nvSpPr>
        <p:spPr bwMode="auto">
          <a:xfrm>
            <a:off x="0" y="44450"/>
            <a:ext cx="9144000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s-MX" sz="4000" i="1" dirty="0">
                <a:solidFill>
                  <a:srgbClr val="FFFF00"/>
                </a:solidFill>
                <a:latin typeface="Times New Roman" charset="0"/>
              </a:rPr>
              <a:t>Conclusiones</a:t>
            </a:r>
          </a:p>
        </p:txBody>
      </p:sp>
      <p:sp>
        <p:nvSpPr>
          <p:cNvPr id="3" name="Rectangle 8"/>
          <p:cNvSpPr txBox="1">
            <a:spLocks noChangeArrowheads="1"/>
          </p:cNvSpPr>
          <p:nvPr/>
        </p:nvSpPr>
        <p:spPr bwMode="auto">
          <a:xfrm>
            <a:off x="250825" y="836613"/>
            <a:ext cx="8364538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just" eaLnBrk="1" hangingPunct="1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s-MX" sz="2800" b="1" i="1" dirty="0">
                <a:solidFill>
                  <a:srgbClr val="FFFF00"/>
                </a:solidFill>
                <a:latin typeface="Times New Roman" charset="0"/>
              </a:rPr>
              <a:t>La identificación temprana de candidatos quirúrgicos es un reto </a:t>
            </a:r>
            <a:r>
              <a:rPr lang="es-MX" sz="2800" b="1" i="1" u="sng" dirty="0">
                <a:latin typeface="Times New Roman" charset="0"/>
              </a:rPr>
              <a:t>y debe ser prioritario</a:t>
            </a:r>
            <a:r>
              <a:rPr lang="es-MX" sz="2800" b="1" i="1" dirty="0">
                <a:latin typeface="Times New Roman" charset="0"/>
              </a:rPr>
              <a:t> </a:t>
            </a:r>
            <a:r>
              <a:rPr lang="es-MX" sz="2800" dirty="0">
                <a:latin typeface="Times New Roman" charset="0"/>
              </a:rPr>
              <a:t>para poder ofrecer el máximo beneficio en el control de crisis y mejorar la calidad de vida, con el menor daño agregado por la repetición de crisis y/o los medicamentos.</a:t>
            </a:r>
          </a:p>
          <a:p>
            <a:pPr algn="just" eaLnBrk="1" hangingPunct="1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s-ES" sz="2800" b="1" i="1" dirty="0">
                <a:solidFill>
                  <a:srgbClr val="FFFF00"/>
                </a:solidFill>
                <a:latin typeface="Times New Roman" charset="0"/>
              </a:rPr>
              <a:t>Se asocian a buen pronóstico</a:t>
            </a:r>
            <a:r>
              <a:rPr lang="es-ES" sz="2800" dirty="0">
                <a:solidFill>
                  <a:schemeClr val="bg1"/>
                </a:solidFill>
                <a:latin typeface="Times New Roman" charset="0"/>
              </a:rPr>
              <a:t>: </a:t>
            </a:r>
          </a:p>
          <a:p>
            <a:pPr lvl="1" eaLnBrk="1" hangingPunct="1">
              <a:spcBef>
                <a:spcPct val="20000"/>
              </a:spcBef>
              <a:buFontTx/>
              <a:buChar char="–"/>
            </a:pPr>
            <a:r>
              <a:rPr lang="es-MX" dirty="0">
                <a:solidFill>
                  <a:srgbClr val="FFFFFF"/>
                </a:solidFill>
                <a:latin typeface="Times New Roman" charset="0"/>
                <a:cs typeface="Times New Roman" charset="0"/>
              </a:rPr>
              <a:t>Epilepsia lesional</a:t>
            </a:r>
          </a:p>
          <a:p>
            <a:pPr lvl="1" eaLnBrk="1" hangingPunct="1">
              <a:spcBef>
                <a:spcPct val="20000"/>
              </a:spcBef>
              <a:buFontTx/>
              <a:buChar char="–"/>
            </a:pPr>
            <a:r>
              <a:rPr lang="es-MX" dirty="0">
                <a:solidFill>
                  <a:srgbClr val="FFFFFF"/>
                </a:solidFill>
                <a:latin typeface="Times New Roman" charset="0"/>
                <a:cs typeface="Times New Roman" charset="0"/>
              </a:rPr>
              <a:t>EEG focal/regional</a:t>
            </a:r>
          </a:p>
          <a:p>
            <a:pPr lvl="1" eaLnBrk="1" hangingPunct="1">
              <a:spcBef>
                <a:spcPct val="20000"/>
              </a:spcBef>
              <a:buFontTx/>
              <a:buChar char="–"/>
            </a:pPr>
            <a:r>
              <a:rPr lang="es-MX" dirty="0">
                <a:solidFill>
                  <a:srgbClr val="FFFFFF"/>
                </a:solidFill>
                <a:latin typeface="Times New Roman" charset="0"/>
                <a:cs typeface="Times New Roman" charset="0"/>
              </a:rPr>
              <a:t>Ausencia de crisis en el postoperatorio inmediato</a:t>
            </a:r>
          </a:p>
          <a:p>
            <a:pPr lvl="1" eaLnBrk="1" hangingPunct="1">
              <a:spcBef>
                <a:spcPct val="20000"/>
              </a:spcBef>
              <a:buFontTx/>
              <a:buChar char="–"/>
            </a:pPr>
            <a:r>
              <a:rPr lang="es-MX" dirty="0">
                <a:solidFill>
                  <a:srgbClr val="FFFFFF"/>
                </a:solidFill>
                <a:latin typeface="Times New Roman" charset="0"/>
                <a:cs typeface="Times New Roman" charset="0"/>
              </a:rPr>
              <a:t>Ausencia de lesiones en otros lóbulos</a:t>
            </a:r>
          </a:p>
          <a:p>
            <a:pPr lvl="1" eaLnBrk="1" hangingPunct="1">
              <a:spcBef>
                <a:spcPct val="20000"/>
              </a:spcBef>
              <a:buFontTx/>
              <a:buChar char="–"/>
            </a:pPr>
            <a:r>
              <a:rPr lang="es-MX" dirty="0">
                <a:solidFill>
                  <a:srgbClr val="FFFFFF"/>
                </a:solidFill>
                <a:latin typeface="Times New Roman" charset="0"/>
                <a:cs typeface="Times New Roman" charset="0"/>
              </a:rPr>
              <a:t>Extensión de la resección de la zona epileptogénica (resección completa)</a:t>
            </a:r>
          </a:p>
          <a:p>
            <a:pPr lvl="1" eaLnBrk="1" hangingPunct="1">
              <a:spcBef>
                <a:spcPct val="20000"/>
              </a:spcBef>
              <a:buFontTx/>
              <a:buChar char="–"/>
            </a:pPr>
            <a:r>
              <a:rPr lang="en-US" dirty="0" err="1">
                <a:solidFill>
                  <a:srgbClr val="FFFFFF"/>
                </a:solidFill>
                <a:latin typeface="Times New Roman" charset="0"/>
              </a:rPr>
              <a:t>Descargas</a:t>
            </a:r>
            <a:r>
              <a:rPr lang="en-US" dirty="0">
                <a:solidFill>
                  <a:srgbClr val="FFFFFF"/>
                </a:solidFill>
                <a:latin typeface="Times New Roman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Times New Roman" charset="0"/>
              </a:rPr>
              <a:t>focales</a:t>
            </a:r>
            <a:r>
              <a:rPr lang="en-US" dirty="0">
                <a:solidFill>
                  <a:srgbClr val="FFFFFF"/>
                </a:solidFill>
                <a:latin typeface="Times New Roman" charset="0"/>
              </a:rPr>
              <a:t> beta (</a:t>
            </a:r>
            <a:r>
              <a:rPr lang="en-US" dirty="0" err="1">
                <a:solidFill>
                  <a:srgbClr val="FFFFFF"/>
                </a:solidFill>
                <a:latin typeface="Times New Roman" charset="0"/>
              </a:rPr>
              <a:t>rápidas</a:t>
            </a:r>
            <a:r>
              <a:rPr lang="en-US" dirty="0">
                <a:solidFill>
                  <a:srgbClr val="FFFFFF"/>
                </a:solidFill>
                <a:latin typeface="Times New Roman" charset="0"/>
              </a:rPr>
              <a:t>) en el EEG de </a:t>
            </a:r>
            <a:r>
              <a:rPr lang="en-US" dirty="0" err="1">
                <a:solidFill>
                  <a:srgbClr val="FFFFFF"/>
                </a:solidFill>
                <a:latin typeface="Times New Roman" charset="0"/>
              </a:rPr>
              <a:t>superficie</a:t>
            </a:r>
            <a:endParaRPr lang="es-MX" dirty="0">
              <a:solidFill>
                <a:srgbClr val="FFFFFF"/>
              </a:solidFill>
              <a:latin typeface="Times New Roman" charset="0"/>
              <a:cs typeface="Times New Roman" charset="0"/>
            </a:endParaRPr>
          </a:p>
          <a:p>
            <a:pPr lvl="1" eaLnBrk="1" hangingPunct="1">
              <a:spcBef>
                <a:spcPct val="20000"/>
              </a:spcBef>
              <a:buFontTx/>
              <a:buChar char="–"/>
            </a:pPr>
            <a:endParaRPr lang="es-MX" sz="2800" dirty="0">
              <a:solidFill>
                <a:srgbClr val="FFFF00"/>
              </a:solidFill>
              <a:latin typeface="Times New Roman" charset="0"/>
              <a:cs typeface="Times New Roman" charset="0"/>
            </a:endParaRPr>
          </a:p>
          <a:p>
            <a:pPr lvl="1" algn="just" eaLnBrk="1" hangingPunct="1">
              <a:lnSpc>
                <a:spcPct val="90000"/>
              </a:lnSpc>
              <a:spcBef>
                <a:spcPct val="20000"/>
              </a:spcBef>
              <a:buFontTx/>
              <a:buChar char="–"/>
            </a:pPr>
            <a:endParaRPr lang="es-ES" sz="2800" dirty="0">
              <a:solidFill>
                <a:schemeClr val="bg1"/>
              </a:solidFill>
              <a:latin typeface="Times New Roman" charset="0"/>
            </a:endParaRP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endParaRPr lang="es-MX" sz="2800" dirty="0">
              <a:solidFill>
                <a:schemeClr val="bg1"/>
              </a:solidFill>
              <a:latin typeface="Times New Roman" charset="0"/>
            </a:endParaRPr>
          </a:p>
        </p:txBody>
      </p:sp>
      <p:pic>
        <p:nvPicPr>
          <p:cNvPr id="5" name="Picture 2" descr="D:\DOCUMENTOS TOSHIBA FEB 2011\CIRUGIA AMS\VIAL CAMILA 2009 SMA ABC\VIAL CAMILA SMA 2009\DSCN1704.JPG"/>
          <p:cNvPicPr>
            <a:picLocks noChangeAspect="1" noChangeArrowheads="1"/>
          </p:cNvPicPr>
          <p:nvPr/>
        </p:nvPicPr>
        <p:blipFill>
          <a:blip r:embed="rId2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2924944"/>
            <a:ext cx="2268315" cy="1701545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4"/>
          <p:cNvSpPr/>
          <p:nvPr/>
        </p:nvSpPr>
        <p:spPr>
          <a:xfrm>
            <a:off x="0" y="2458286"/>
            <a:ext cx="9144000" cy="21605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90000"/>
              </a:lnSpc>
              <a:spcBef>
                <a:spcPct val="20000"/>
              </a:spcBef>
              <a:buFont typeface="Arial" charset="0"/>
              <a:buChar char="•"/>
              <a:defRPr/>
            </a:pPr>
            <a:r>
              <a:rPr lang="es-ES" sz="4400" b="1" i="1" u="sng" dirty="0" smtClean="0">
                <a:solidFill>
                  <a:srgbClr val="24F50C"/>
                </a:solidFill>
                <a:latin typeface="Times New Roman" charset="0"/>
                <a:ea typeface="ＭＳ Ｐゴシック" charset="0"/>
                <a:cs typeface="Times New Roman" charset="0"/>
              </a:rPr>
              <a:t>Hoy </a:t>
            </a:r>
            <a:r>
              <a:rPr lang="es-ES" sz="4400" b="1" i="1" u="sng" dirty="0">
                <a:solidFill>
                  <a:srgbClr val="24F50C"/>
                </a:solidFill>
                <a:latin typeface="Times New Roman" charset="0"/>
                <a:ea typeface="ＭＳ Ｐゴシック" charset="0"/>
                <a:cs typeface="Times New Roman" charset="0"/>
              </a:rPr>
              <a:t>la cirugía de epilepsia es el tratamiento más efectivo para los pacientes con </a:t>
            </a:r>
            <a:r>
              <a:rPr lang="es-ES" sz="4400" b="1" i="1" u="sng" dirty="0" smtClean="0">
                <a:solidFill>
                  <a:srgbClr val="24F50C"/>
                </a:solidFill>
                <a:latin typeface="Times New Roman" charset="0"/>
                <a:ea typeface="ＭＳ Ｐゴシック" charset="0"/>
                <a:cs typeface="Times New Roman" charset="0"/>
              </a:rPr>
              <a:t>EDC </a:t>
            </a:r>
            <a:r>
              <a:rPr lang="es-ES" sz="4400" b="1" i="1" u="sng" dirty="0">
                <a:solidFill>
                  <a:srgbClr val="24F50C"/>
                </a:solidFill>
                <a:latin typeface="Times New Roman" charset="0"/>
                <a:ea typeface="ＭＳ Ｐゴシック" charset="0"/>
                <a:cs typeface="Times New Roman" charset="0"/>
              </a:rPr>
              <a:t>focal</a:t>
            </a:r>
          </a:p>
        </p:txBody>
      </p:sp>
    </p:spTree>
    <p:extLst>
      <p:ext uri="{BB962C8B-B14F-4D97-AF65-F5344CB8AC3E}">
        <p14:creationId xmlns:p14="http://schemas.microsoft.com/office/powerpoint/2010/main" val="12841322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0" y="69555"/>
            <a:ext cx="9144000" cy="790575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s-MX" sz="4000" i="1" dirty="0" smtClean="0">
                <a:solidFill>
                  <a:srgbClr val="FFFF00"/>
                </a:solidFill>
                <a:latin typeface="Times New Roman"/>
                <a:cs typeface="Times New Roman"/>
              </a:rPr>
              <a:t>Conclusiones</a:t>
            </a:r>
          </a:p>
        </p:txBody>
      </p:sp>
      <p:sp>
        <p:nvSpPr>
          <p:cNvPr id="3" name="Text Box 14"/>
          <p:cNvSpPr txBox="1">
            <a:spLocks noChangeArrowheads="1"/>
          </p:cNvSpPr>
          <p:nvPr/>
        </p:nvSpPr>
        <p:spPr bwMode="auto">
          <a:xfrm>
            <a:off x="107949" y="1196975"/>
            <a:ext cx="4346439" cy="4524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buFontTx/>
              <a:buNone/>
              <a:defRPr/>
            </a:pPr>
            <a:r>
              <a:rPr lang="es-ES" sz="2800" b="1" i="1" dirty="0">
                <a:solidFill>
                  <a:srgbClr val="24F50C"/>
                </a:solidFill>
                <a:latin typeface="Times New Roman"/>
                <a:cs typeface="Times New Roman"/>
              </a:rPr>
              <a:t>Se requiere: Aciertos</a:t>
            </a:r>
          </a:p>
          <a:p>
            <a:pPr>
              <a:defRPr/>
            </a:pPr>
            <a:r>
              <a:rPr lang="es-ES" sz="2600" dirty="0">
                <a:latin typeface="Times New Roman"/>
                <a:cs typeface="Times New Roman"/>
              </a:rPr>
              <a:t> Paciencia </a:t>
            </a:r>
          </a:p>
          <a:p>
            <a:pPr>
              <a:defRPr/>
            </a:pPr>
            <a:r>
              <a:rPr lang="es-ES" sz="2600" dirty="0">
                <a:latin typeface="Times New Roman"/>
                <a:cs typeface="Times New Roman"/>
              </a:rPr>
              <a:t> Voluntad</a:t>
            </a:r>
          </a:p>
          <a:p>
            <a:pPr>
              <a:defRPr/>
            </a:pPr>
            <a:r>
              <a:rPr lang="es-ES" sz="2600" dirty="0">
                <a:latin typeface="Times New Roman"/>
                <a:cs typeface="Times New Roman"/>
              </a:rPr>
              <a:t> Conocimiento y capacitación </a:t>
            </a:r>
          </a:p>
          <a:p>
            <a:pPr>
              <a:defRPr/>
            </a:pPr>
            <a:r>
              <a:rPr lang="es-ES" sz="2600" dirty="0">
                <a:latin typeface="Times New Roman"/>
                <a:cs typeface="Times New Roman"/>
              </a:rPr>
              <a:t> Liderazgo</a:t>
            </a:r>
          </a:p>
          <a:p>
            <a:pPr>
              <a:defRPr/>
            </a:pPr>
            <a:r>
              <a:rPr lang="es-ES" sz="2600" dirty="0">
                <a:latin typeface="Times New Roman"/>
                <a:cs typeface="Times New Roman"/>
              </a:rPr>
              <a:t> Adaptación y aceptación de las condiciones económicas, culturales, sociales  de cada centro</a:t>
            </a:r>
          </a:p>
          <a:p>
            <a:pPr>
              <a:defRPr/>
            </a:pPr>
            <a:r>
              <a:rPr lang="es-ES" sz="2600" dirty="0">
                <a:latin typeface="Times New Roman"/>
                <a:cs typeface="Times New Roman"/>
              </a:rPr>
              <a:t> Optimización de costos para institución y paciente </a:t>
            </a:r>
            <a:endParaRPr lang="en-US" sz="2600" dirty="0">
              <a:latin typeface="Times New Roman"/>
              <a:cs typeface="Times New Roman"/>
            </a:endParaRPr>
          </a:p>
        </p:txBody>
      </p:sp>
      <p:sp>
        <p:nvSpPr>
          <p:cNvPr id="4" name="Text Box 15"/>
          <p:cNvSpPr txBox="1">
            <a:spLocks noChangeArrowheads="1"/>
          </p:cNvSpPr>
          <p:nvPr/>
        </p:nvSpPr>
        <p:spPr bwMode="auto">
          <a:xfrm>
            <a:off x="4572000" y="1196975"/>
            <a:ext cx="4572000" cy="25237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buFontTx/>
              <a:buNone/>
              <a:defRPr/>
            </a:pPr>
            <a:r>
              <a:rPr lang="es-ES" sz="2800" b="1" i="1" dirty="0">
                <a:solidFill>
                  <a:srgbClr val="FF3300"/>
                </a:solidFill>
                <a:latin typeface="Times New Roman"/>
                <a:cs typeface="Times New Roman"/>
              </a:rPr>
              <a:t>No se requiere : Errores</a:t>
            </a:r>
          </a:p>
          <a:p>
            <a:pPr>
              <a:defRPr/>
            </a:pPr>
            <a:r>
              <a:rPr lang="es-ES" sz="2600" b="1" dirty="0">
                <a:solidFill>
                  <a:srgbClr val="FF3300"/>
                </a:solidFill>
                <a:latin typeface="Times New Roman"/>
                <a:cs typeface="Times New Roman"/>
              </a:rPr>
              <a:t> </a:t>
            </a:r>
            <a:r>
              <a:rPr lang="es-ES" sz="2600" b="1" dirty="0">
                <a:latin typeface="Times New Roman"/>
                <a:cs typeface="Times New Roman"/>
              </a:rPr>
              <a:t>Intereses personales</a:t>
            </a:r>
          </a:p>
          <a:p>
            <a:pPr>
              <a:defRPr/>
            </a:pPr>
            <a:r>
              <a:rPr lang="es-ES" sz="2600" b="1" dirty="0">
                <a:latin typeface="Times New Roman"/>
                <a:cs typeface="Times New Roman"/>
              </a:rPr>
              <a:t> Pugnas personales</a:t>
            </a:r>
          </a:p>
          <a:p>
            <a:pPr>
              <a:defRPr/>
            </a:pPr>
            <a:r>
              <a:rPr lang="es-ES" sz="2600" b="1" dirty="0">
                <a:latin typeface="Times New Roman"/>
                <a:cs typeface="Times New Roman"/>
              </a:rPr>
              <a:t> Grandes inversiones de dinero</a:t>
            </a:r>
          </a:p>
          <a:p>
            <a:pPr>
              <a:defRPr/>
            </a:pPr>
            <a:r>
              <a:rPr lang="es-ES" sz="2600" b="1" dirty="0">
                <a:latin typeface="Times New Roman"/>
                <a:cs typeface="Times New Roman"/>
              </a:rPr>
              <a:t> Esfuerzos aislados </a:t>
            </a:r>
          </a:p>
          <a:p>
            <a:pPr>
              <a:defRPr/>
            </a:pPr>
            <a:r>
              <a:rPr lang="es-ES" sz="2600" b="1" dirty="0">
                <a:latin typeface="Times New Roman"/>
                <a:cs typeface="Times New Roman"/>
              </a:rPr>
              <a:t> </a:t>
            </a:r>
            <a:r>
              <a:rPr lang="es-ES" sz="2600" b="1" i="1" u="sng" dirty="0">
                <a:latin typeface="Times New Roman"/>
                <a:cs typeface="Times New Roman"/>
              </a:rPr>
              <a:t>No es trabajo para aficionado</a:t>
            </a:r>
            <a:r>
              <a:rPr lang="es-ES" sz="2600" b="1" i="1" dirty="0">
                <a:latin typeface="Times New Roman"/>
                <a:cs typeface="Times New Roman"/>
              </a:rPr>
              <a:t>s </a:t>
            </a:r>
            <a:endParaRPr lang="en-US" sz="2600" b="1" i="1" dirty="0">
              <a:latin typeface="Times New Roman"/>
              <a:cs typeface="Times New Roman"/>
            </a:endParaRPr>
          </a:p>
        </p:txBody>
      </p:sp>
      <p:pic>
        <p:nvPicPr>
          <p:cNvPr id="5" name="Picture 16" descr="DSC01928"/>
          <p:cNvPicPr>
            <a:picLocks noChangeAspect="1" noChangeArrowheads="1"/>
          </p:cNvPicPr>
          <p:nvPr/>
        </p:nvPicPr>
        <p:blipFill>
          <a:blip r:embed="rId2">
            <a:lum bright="6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39" t="8676" r="19653" b="5104"/>
          <a:stretch>
            <a:fillRect/>
          </a:stretch>
        </p:blipFill>
        <p:spPr bwMode="auto">
          <a:xfrm>
            <a:off x="7159574" y="4602568"/>
            <a:ext cx="1785853" cy="1998831"/>
          </a:xfrm>
          <a:prstGeom prst="rect">
            <a:avLst/>
          </a:prstGeom>
          <a:ln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17"/>
          <p:cNvGrpSpPr>
            <a:grpSpLocks/>
          </p:cNvGrpSpPr>
          <p:nvPr/>
        </p:nvGrpSpPr>
        <p:grpSpPr bwMode="auto">
          <a:xfrm>
            <a:off x="4454389" y="4602568"/>
            <a:ext cx="2303463" cy="1958538"/>
            <a:chOff x="1728" y="2918"/>
            <a:chExt cx="1728" cy="1402"/>
          </a:xfrm>
        </p:grpSpPr>
        <p:pic>
          <p:nvPicPr>
            <p:cNvPr id="7" name="Picture 18" descr="MVC-017F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66" t="4489" r="10001"/>
            <a:stretch>
              <a:fillRect/>
            </a:stretch>
          </p:blipFill>
          <p:spPr bwMode="auto">
            <a:xfrm>
              <a:off x="1728" y="2918"/>
              <a:ext cx="1728" cy="1402"/>
            </a:xfrm>
            <a:prstGeom prst="rect">
              <a:avLst/>
            </a:prstGeom>
            <a:ln>
              <a:noFill/>
            </a:ln>
            <a:effectLst>
              <a:glow rad="139700">
                <a:schemeClr val="accent1">
                  <a:satMod val="175000"/>
                  <a:alpha val="40000"/>
                </a:schemeClr>
              </a:glow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Rectangle 19"/>
            <p:cNvSpPr>
              <a:spLocks noChangeArrowheads="1"/>
            </p:cNvSpPr>
            <p:nvPr/>
          </p:nvSpPr>
          <p:spPr bwMode="auto">
            <a:xfrm>
              <a:off x="3168" y="2928"/>
              <a:ext cx="240" cy="96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s-ES">
                <a:latin typeface="Times New Roman"/>
                <a:cs typeface="Times New Roman"/>
              </a:endParaRPr>
            </a:p>
          </p:txBody>
        </p:sp>
      </p:grpSp>
      <p:pic>
        <p:nvPicPr>
          <p:cNvPr id="9" name="Picture 51" descr="INNN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6230938"/>
            <a:ext cx="720725" cy="582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765879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ctrTitle"/>
          </p:nvPr>
        </p:nvSpPr>
        <p:spPr>
          <a:xfrm>
            <a:off x="0" y="44578"/>
            <a:ext cx="9144000" cy="870444"/>
          </a:xfrm>
        </p:spPr>
        <p:txBody>
          <a:bodyPr/>
          <a:lstStyle/>
          <a:p>
            <a:r>
              <a:rPr lang="es-ES" i="1" dirty="0">
                <a:solidFill>
                  <a:srgbClr val="FFFF00"/>
                </a:solidFill>
                <a:latin typeface="Times New Roman"/>
                <a:cs typeface="Times New Roman"/>
              </a:rPr>
              <a:t>C</a:t>
            </a:r>
            <a:r>
              <a:rPr lang="es-ES" i="1" dirty="0" smtClean="0">
                <a:solidFill>
                  <a:srgbClr val="FFFF00"/>
                </a:solidFill>
                <a:latin typeface="Times New Roman"/>
                <a:cs typeface="Times New Roman"/>
              </a:rPr>
              <a:t>onclusión general </a:t>
            </a:r>
            <a:endParaRPr lang="es-ES" i="1" dirty="0">
              <a:solidFill>
                <a:srgbClr val="FFFF00"/>
              </a:solidFill>
              <a:latin typeface="Times New Roman"/>
              <a:cs typeface="Times New Roman"/>
            </a:endParaRPr>
          </a:p>
        </p:txBody>
      </p:sp>
      <p:sp>
        <p:nvSpPr>
          <p:cNvPr id="5" name="Subtítulo 4"/>
          <p:cNvSpPr>
            <a:spLocks noGrp="1"/>
          </p:cNvSpPr>
          <p:nvPr>
            <p:ph type="subTitle" idx="1"/>
          </p:nvPr>
        </p:nvSpPr>
        <p:spPr>
          <a:xfrm>
            <a:off x="373509" y="1307176"/>
            <a:ext cx="8385307" cy="5550824"/>
          </a:xfrm>
        </p:spPr>
        <p:txBody>
          <a:bodyPr>
            <a:normAutofit fontScale="77500" lnSpcReduction="20000"/>
          </a:bodyPr>
          <a:lstStyle/>
          <a:p>
            <a:r>
              <a:rPr lang="es-ES" dirty="0" smtClean="0">
                <a:latin typeface="Times New Roman"/>
                <a:cs typeface="Times New Roman"/>
              </a:rPr>
              <a:t>El éxito es un problema de método</a:t>
            </a:r>
          </a:p>
          <a:p>
            <a:endParaRPr lang="es-ES" dirty="0" smtClean="0">
              <a:latin typeface="Times New Roman"/>
              <a:cs typeface="Times New Roman"/>
            </a:endParaRPr>
          </a:p>
          <a:p>
            <a:r>
              <a:rPr lang="es-ES" dirty="0" smtClean="0">
                <a:latin typeface="Times New Roman"/>
                <a:cs typeface="Times New Roman"/>
              </a:rPr>
              <a:t>Necesitamos aumentar la calidad  y difusión de nuestra educación</a:t>
            </a:r>
          </a:p>
          <a:p>
            <a:endParaRPr lang="es-ES" dirty="0" smtClean="0">
              <a:latin typeface="Times New Roman"/>
              <a:cs typeface="Times New Roman"/>
            </a:endParaRPr>
          </a:p>
          <a:p>
            <a:r>
              <a:rPr lang="es-ES" dirty="0" smtClean="0">
                <a:latin typeface="Times New Roman"/>
                <a:cs typeface="Times New Roman"/>
              </a:rPr>
              <a:t>Las autoridades en salud y las universidades, deben estimar  y modificar sus estrategias o políticas  respecto a este y otros problemas de salud publica, definir la capacitación </a:t>
            </a:r>
            <a:r>
              <a:rPr lang="es-ES" dirty="0" smtClean="0">
                <a:latin typeface="Times New Roman"/>
                <a:cs typeface="Times New Roman"/>
              </a:rPr>
              <a:t>de especialistas</a:t>
            </a:r>
            <a:r>
              <a:rPr lang="es-ES" dirty="0" smtClean="0">
                <a:latin typeface="Times New Roman"/>
                <a:cs typeface="Times New Roman"/>
              </a:rPr>
              <a:t>.</a:t>
            </a:r>
          </a:p>
          <a:p>
            <a:endParaRPr lang="es-ES" dirty="0" smtClean="0">
              <a:latin typeface="Times New Roman"/>
              <a:cs typeface="Times New Roman"/>
            </a:endParaRPr>
          </a:p>
          <a:p>
            <a:r>
              <a:rPr lang="es-ES" dirty="0" smtClean="0">
                <a:latin typeface="Times New Roman"/>
                <a:cs typeface="Times New Roman"/>
              </a:rPr>
              <a:t>Hacer análisis torales de enfermedades, cirugía y fármaco-</a:t>
            </a:r>
            <a:r>
              <a:rPr lang="es-ES" dirty="0" smtClean="0">
                <a:latin typeface="Times New Roman"/>
                <a:cs typeface="Times New Roman"/>
              </a:rPr>
              <a:t>economía  </a:t>
            </a:r>
            <a:r>
              <a:rPr lang="es-ES" dirty="0" smtClean="0">
                <a:latin typeface="Times New Roman"/>
                <a:cs typeface="Times New Roman"/>
              </a:rPr>
              <a:t>encaminadas a optimizar y aprobar recursos de manera ideal y eficiente para beneficio de los desposeídos y marginados</a:t>
            </a:r>
          </a:p>
          <a:p>
            <a:r>
              <a:rPr lang="es-ES" dirty="0" smtClean="0">
                <a:latin typeface="Times New Roman"/>
                <a:cs typeface="Times New Roman"/>
              </a:rPr>
              <a:t>  </a:t>
            </a:r>
            <a:endParaRPr lang="es-ES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6168920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9109075" cy="6884988"/>
            <a:chOff x="0" y="0"/>
            <a:chExt cx="5738" cy="4337"/>
          </a:xfrm>
        </p:grpSpPr>
        <p:grpSp>
          <p:nvGrpSpPr>
            <p:cNvPr id="3" name="Group 3"/>
            <p:cNvGrpSpPr>
              <a:grpSpLocks/>
            </p:cNvGrpSpPr>
            <p:nvPr/>
          </p:nvGrpSpPr>
          <p:grpSpPr bwMode="auto">
            <a:xfrm>
              <a:off x="0" y="0"/>
              <a:ext cx="3696" cy="4320"/>
              <a:chOff x="793" y="0"/>
              <a:chExt cx="3584" cy="4116"/>
            </a:xfrm>
          </p:grpSpPr>
          <p:pic>
            <p:nvPicPr>
              <p:cNvPr id="7" name="Picture 4" descr="doc 2"/>
              <p:cNvPicPr>
                <a:picLocks noChangeAspect="1" noChangeArrowheads="1"/>
              </p:cNvPicPr>
              <p:nvPr/>
            </p:nvPicPr>
            <p:blipFill>
              <a:blip r:embed="rId2">
                <a:lum bright="-6000" contrast="24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1241"/>
              <a:stretch>
                <a:fillRect/>
              </a:stretch>
            </p:blipFill>
            <p:spPr bwMode="auto">
              <a:xfrm>
                <a:off x="793" y="0"/>
                <a:ext cx="3584" cy="218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8" name="Picture 5" descr="doc3"/>
              <p:cNvPicPr>
                <a:picLocks noChangeAspect="1" noChangeArrowheads="1"/>
              </p:cNvPicPr>
              <p:nvPr/>
            </p:nvPicPr>
            <p:blipFill>
              <a:blip r:embed="rId3">
                <a:lum bright="-6000" contrast="24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93" y="2010"/>
                <a:ext cx="3583" cy="21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4" name="Rectangle 6"/>
            <p:cNvSpPr>
              <a:spLocks noChangeArrowheads="1"/>
            </p:cNvSpPr>
            <p:nvPr/>
          </p:nvSpPr>
          <p:spPr bwMode="auto">
            <a:xfrm>
              <a:off x="3651" y="164"/>
              <a:ext cx="2087" cy="45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  <a:scene3d>
              <a:camera prst="legacyObliqueTopRight"/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chemeClr val="tx1"/>
              </a:extrusionClr>
            </a:sp3d>
            <a:extLst>
              <a:ext uri="{91240B29-F687-4f45-9708-019B960494DF}">
                <a14:hiddenLine xmlns:a14="http://schemas.microsoft.com/office/drawing/2010/main" w="9525">
                  <a:noFill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flatTx/>
            </a:bodyPr>
            <a:lstStyle/>
            <a:p>
              <a:pPr algn="ctr">
                <a:defRPr/>
              </a:pPr>
              <a:r>
                <a:rPr lang="es-MX" sz="1500" b="1" dirty="0">
                  <a:latin typeface="Times New Roman"/>
                  <a:cs typeface="Times New Roman"/>
                </a:rPr>
                <a:t>Programa Prioritario de Epilepsia</a:t>
              </a:r>
              <a:br>
                <a:rPr lang="es-MX" sz="1500" b="1" dirty="0">
                  <a:latin typeface="Times New Roman"/>
                  <a:cs typeface="Times New Roman"/>
                </a:rPr>
              </a:br>
              <a:r>
                <a:rPr lang="es-MX" sz="1500" b="1" dirty="0">
                  <a:latin typeface="Times New Roman"/>
                  <a:cs typeface="Times New Roman"/>
                </a:rPr>
                <a:t>Cirugía de Epilepsia  en el CAIE No. 47</a:t>
              </a:r>
            </a:p>
          </p:txBody>
        </p:sp>
        <p:sp>
          <p:nvSpPr>
            <p:cNvPr id="5" name="Rectangle 7"/>
            <p:cNvSpPr>
              <a:spLocks noChangeArrowheads="1"/>
            </p:cNvSpPr>
            <p:nvPr/>
          </p:nvSpPr>
          <p:spPr bwMode="auto">
            <a:xfrm>
              <a:off x="3651" y="845"/>
              <a:ext cx="2048" cy="725"/>
            </a:xfrm>
            <a:prstGeom prst="rect">
              <a:avLst/>
            </a:prstGeom>
            <a:solidFill>
              <a:srgbClr val="800000"/>
            </a:solidFill>
            <a:ln>
              <a:noFill/>
            </a:ln>
            <a:effectLst/>
            <a:scene3d>
              <a:camera prst="legacyObliqueTopRight"/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800000"/>
              </a:extrusionClr>
            </a:sp3d>
            <a:extLst>
              <a:ext uri="{91240B29-F687-4f45-9708-019B960494DF}">
                <a14:hiddenLine xmlns:a14="http://schemas.microsoft.com/office/drawing/2010/main" w="9525">
                  <a:noFill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flatTx/>
            </a:bodyPr>
            <a:lstStyle/>
            <a:p>
              <a:pPr marL="342900" indent="-342900">
                <a:lnSpc>
                  <a:spcPct val="95000"/>
                </a:lnSpc>
                <a:spcBef>
                  <a:spcPct val="20000"/>
                </a:spcBef>
                <a:defRPr/>
              </a:pPr>
              <a:r>
                <a:rPr lang="es-MX" sz="1500" b="1" dirty="0">
                  <a:latin typeface="Times New Roman"/>
                  <a:cs typeface="Times New Roman"/>
                </a:rPr>
                <a:t>CIRUGÍAS FUNCIONALES DE EPILEPSIA EFECTUADAS EN EL Hospital General de Culiacán</a:t>
              </a:r>
            </a:p>
            <a:p>
              <a:pPr marL="342900" indent="-342900">
                <a:lnSpc>
                  <a:spcPct val="95000"/>
                </a:lnSpc>
                <a:spcBef>
                  <a:spcPct val="20000"/>
                </a:spcBef>
                <a:defRPr/>
              </a:pPr>
              <a:r>
                <a:rPr lang="ja-JP" altLang="es-MX" sz="1500" b="1" dirty="0">
                  <a:latin typeface="Times New Roman"/>
                  <a:cs typeface="Times New Roman"/>
                </a:rPr>
                <a:t>“</a:t>
              </a:r>
              <a:r>
                <a:rPr lang="es-MX" sz="1500" b="1" dirty="0">
                  <a:latin typeface="Times New Roman"/>
                  <a:cs typeface="Times New Roman"/>
                </a:rPr>
                <a:t>Bernardo J. Gastélum</a:t>
              </a:r>
              <a:r>
                <a:rPr lang="ja-JP" altLang="es-MX" sz="1500" b="1" dirty="0">
                  <a:latin typeface="Times New Roman"/>
                  <a:cs typeface="Times New Roman"/>
                </a:rPr>
                <a:t>”</a:t>
              </a:r>
              <a:endParaRPr lang="es-MX" altLang="ja-JP" sz="1500" b="1" dirty="0">
                <a:latin typeface="Times New Roman"/>
                <a:cs typeface="Times New Roman"/>
              </a:endParaRPr>
            </a:p>
            <a:p>
              <a:pPr marL="342900" indent="-342900">
                <a:lnSpc>
                  <a:spcPct val="95000"/>
                </a:lnSpc>
                <a:spcBef>
                  <a:spcPct val="20000"/>
                </a:spcBef>
                <a:defRPr/>
              </a:pPr>
              <a:endParaRPr lang="es-MX" sz="1500" b="1" dirty="0">
                <a:latin typeface="Times New Roman"/>
                <a:cs typeface="Times New Roman"/>
              </a:endParaRPr>
            </a:p>
            <a:p>
              <a:pPr marL="342900" indent="-342900">
                <a:lnSpc>
                  <a:spcPct val="95000"/>
                </a:lnSpc>
                <a:spcBef>
                  <a:spcPct val="20000"/>
                </a:spcBef>
                <a:defRPr/>
              </a:pPr>
              <a:r>
                <a:rPr lang="es-MX" sz="1500" b="1" dirty="0">
                  <a:latin typeface="Times New Roman"/>
                  <a:cs typeface="Times New Roman"/>
                </a:rPr>
                <a:t>HAN SIDO EXITOSAS EN EL CORTO PLAZO</a:t>
              </a:r>
            </a:p>
            <a:p>
              <a:pPr marL="342900" indent="-342900">
                <a:lnSpc>
                  <a:spcPct val="95000"/>
                </a:lnSpc>
                <a:spcBef>
                  <a:spcPct val="20000"/>
                </a:spcBef>
                <a:defRPr/>
              </a:pPr>
              <a:r>
                <a:rPr lang="es-MX" sz="1500" b="1" dirty="0">
                  <a:latin typeface="Times New Roman"/>
                  <a:cs typeface="Times New Roman"/>
                </a:rPr>
                <a:t>PRODUCTO DEL ESFUERZO COOPERATIVO DE NEURÓLOGOS, NEUROCIRUJANOS, ELECTROFISIÓLOGOS, PSICÓLOGOS, ENFERMERAS DE ÉSTE HOSPITAL Y DEL Instituto Nacional de Neurología y Neurocirugía </a:t>
              </a:r>
              <a:r>
                <a:rPr lang="ja-JP" altLang="es-MX" sz="1500" b="1" dirty="0">
                  <a:latin typeface="Times New Roman"/>
                  <a:cs typeface="Times New Roman"/>
                </a:rPr>
                <a:t>“</a:t>
              </a:r>
              <a:r>
                <a:rPr lang="es-MX" sz="1500" b="1" dirty="0">
                  <a:latin typeface="Times New Roman"/>
                  <a:cs typeface="Times New Roman"/>
                </a:rPr>
                <a:t>Manuel Velasco Suárez</a:t>
              </a:r>
              <a:r>
                <a:rPr lang="ja-JP" altLang="es-MX" sz="1500" b="1" dirty="0">
                  <a:latin typeface="Times New Roman"/>
                  <a:cs typeface="Times New Roman"/>
                </a:rPr>
                <a:t>”</a:t>
              </a:r>
              <a:endParaRPr lang="es-MX" sz="1500" b="1" dirty="0">
                <a:latin typeface="Times New Roman"/>
                <a:cs typeface="Times New Roman"/>
              </a:endParaRPr>
            </a:p>
          </p:txBody>
        </p:sp>
        <p:sp>
          <p:nvSpPr>
            <p:cNvPr id="6" name="Rectangle 8"/>
            <p:cNvSpPr>
              <a:spLocks noChangeArrowheads="1"/>
            </p:cNvSpPr>
            <p:nvPr/>
          </p:nvSpPr>
          <p:spPr bwMode="auto">
            <a:xfrm>
              <a:off x="3651" y="3611"/>
              <a:ext cx="2025" cy="726"/>
            </a:xfrm>
            <a:prstGeom prst="rect">
              <a:avLst/>
            </a:prstGeom>
            <a:solidFill>
              <a:srgbClr val="800000"/>
            </a:solidFill>
            <a:ln>
              <a:noFill/>
            </a:ln>
            <a:effectLst/>
            <a:scene3d>
              <a:camera prst="legacyObliqueTopRight"/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800000"/>
              </a:extrusionClr>
            </a:sp3d>
            <a:extLst>
              <a:ext uri="{91240B29-F687-4f45-9708-019B960494DF}">
                <a14:hiddenLine xmlns:a14="http://schemas.microsoft.com/office/drawing/2010/main" w="9525">
                  <a:noFill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flatTx/>
            </a:bodyPr>
            <a:lstStyle/>
            <a:p>
              <a:pPr marL="342900" indent="-342900">
                <a:lnSpc>
                  <a:spcPct val="95000"/>
                </a:lnSpc>
                <a:spcBef>
                  <a:spcPct val="20000"/>
                </a:spcBef>
                <a:defRPr/>
              </a:pPr>
              <a:r>
                <a:rPr lang="es-MX" sz="1000" b="1" dirty="0">
                  <a:latin typeface="Times New Roman"/>
                  <a:cs typeface="Times New Roman"/>
                </a:rPr>
                <a:t>POSIBLE GRACIAS A LA SOLIDARIA E INVALUABLE COOPERACIÓN DE:</a:t>
              </a:r>
            </a:p>
            <a:p>
              <a:pPr marL="342900" indent="-342900">
                <a:lnSpc>
                  <a:spcPct val="95000"/>
                </a:lnSpc>
                <a:spcBef>
                  <a:spcPct val="20000"/>
                </a:spcBef>
                <a:defRPr/>
              </a:pPr>
              <a:r>
                <a:rPr lang="es-MX" sz="1000" b="1" dirty="0">
                  <a:latin typeface="Times New Roman"/>
                  <a:cs typeface="Times New Roman"/>
                </a:rPr>
                <a:t> </a:t>
              </a:r>
            </a:p>
            <a:p>
              <a:pPr marL="342900" indent="-342900">
                <a:lnSpc>
                  <a:spcPct val="95000"/>
                </a:lnSpc>
                <a:spcBef>
                  <a:spcPct val="20000"/>
                </a:spcBef>
                <a:defRPr/>
              </a:pPr>
              <a:r>
                <a:rPr lang="es-MX" sz="1000" b="1" dirty="0">
                  <a:latin typeface="Times New Roman"/>
                  <a:cs typeface="Times New Roman"/>
                </a:rPr>
                <a:t>DR. MARIO A. ALONSO VANEGAS </a:t>
              </a:r>
            </a:p>
            <a:p>
              <a:pPr marL="342900" indent="-342900">
                <a:spcBef>
                  <a:spcPct val="20000"/>
                </a:spcBef>
                <a:defRPr/>
              </a:pPr>
              <a:r>
                <a:rPr lang="es-MX" sz="1000" b="1" dirty="0">
                  <a:latin typeface="Times New Roman"/>
                  <a:cs typeface="Times New Roman"/>
                </a:rPr>
                <a:t>M. C. CARLOS CASTILLO MONTOYA</a:t>
              </a:r>
            </a:p>
            <a:p>
              <a:pPr marL="342900" indent="-342900">
                <a:spcBef>
                  <a:spcPct val="20000"/>
                </a:spcBef>
                <a:defRPr/>
              </a:pPr>
              <a:endParaRPr lang="es-MX" sz="1000" b="1" dirty="0">
                <a:latin typeface="Times New Roman"/>
                <a:cs typeface="Times New Roman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411297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88" t="34109" r="23093" b="35840"/>
          <a:stretch>
            <a:fillRect/>
          </a:stretch>
        </p:blipFill>
        <p:spPr bwMode="auto">
          <a:xfrm>
            <a:off x="34925" y="44450"/>
            <a:ext cx="9109075" cy="3144838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54375"/>
            <a:ext cx="9144000" cy="3630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5" descr="INNN(plastico)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6099175"/>
            <a:ext cx="836613" cy="714375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234243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 txBox="1">
            <a:spLocks/>
          </p:cNvSpPr>
          <p:nvPr/>
        </p:nvSpPr>
        <p:spPr>
          <a:xfrm>
            <a:off x="0" y="-27384"/>
            <a:ext cx="9144000" cy="998538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buFontTx/>
              <a:buNone/>
              <a:defRPr/>
            </a:pPr>
            <a:r>
              <a:rPr lang="es-CL" sz="40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/>
                <a:cs typeface="Times New Roman"/>
              </a:rPr>
              <a:t>Problema…..</a:t>
            </a:r>
            <a:endParaRPr lang="es-CL" sz="4000" b="1" i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3" name="2 Marcador de contenido"/>
          <p:cNvSpPr txBox="1">
            <a:spLocks/>
          </p:cNvSpPr>
          <p:nvPr/>
        </p:nvSpPr>
        <p:spPr bwMode="auto">
          <a:xfrm>
            <a:off x="485174" y="776460"/>
            <a:ext cx="8147235" cy="482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16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just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har char="•"/>
              <a:defRPr sz="16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just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har char="•"/>
              <a:defRPr sz="16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just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har char="•"/>
              <a:defRPr sz="16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just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har char="•"/>
              <a:defRPr sz="16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just">
              <a:spcBef>
                <a:spcPct val="20000"/>
              </a:spcBef>
            </a:pPr>
            <a:r>
              <a:rPr lang="en-US" sz="2800" dirty="0" smtClean="0">
                <a:solidFill>
                  <a:srgbClr val="FFFFFF"/>
                </a:solidFill>
              </a:rPr>
              <a:t>	El </a:t>
            </a:r>
            <a:r>
              <a:rPr lang="en-US" sz="2800" dirty="0" err="1">
                <a:solidFill>
                  <a:srgbClr val="FFFFFF"/>
                </a:solidFill>
              </a:rPr>
              <a:t>número</a:t>
            </a:r>
            <a:r>
              <a:rPr lang="en-US" sz="2800" dirty="0">
                <a:solidFill>
                  <a:srgbClr val="FFFFFF"/>
                </a:solidFill>
              </a:rPr>
              <a:t> de </a:t>
            </a:r>
            <a:r>
              <a:rPr lang="en-US" sz="2800" dirty="0" err="1">
                <a:solidFill>
                  <a:srgbClr val="FFFFFF"/>
                </a:solidFill>
              </a:rPr>
              <a:t>pacientes</a:t>
            </a:r>
            <a:r>
              <a:rPr lang="en-US" sz="2800" dirty="0">
                <a:solidFill>
                  <a:srgbClr val="FFFFFF"/>
                </a:solidFill>
              </a:rPr>
              <a:t> con </a:t>
            </a:r>
            <a:r>
              <a:rPr lang="en-US" sz="2800" b="1" i="1" dirty="0">
                <a:solidFill>
                  <a:srgbClr val="FFFFFF"/>
                </a:solidFill>
              </a:rPr>
              <a:t>EDC</a:t>
            </a:r>
            <a:r>
              <a:rPr lang="en-US" sz="2800" i="1" dirty="0">
                <a:solidFill>
                  <a:srgbClr val="FFFFFF"/>
                </a:solidFill>
              </a:rPr>
              <a:t> </a:t>
            </a:r>
            <a:r>
              <a:rPr lang="en-US" sz="2800" i="1" u="sng" dirty="0">
                <a:solidFill>
                  <a:srgbClr val="FFFFFF"/>
                </a:solidFill>
              </a:rPr>
              <a:t>sin </a:t>
            </a:r>
            <a:r>
              <a:rPr lang="en-US" sz="2800" i="1" u="sng" dirty="0" err="1">
                <a:solidFill>
                  <a:srgbClr val="FFFFFF"/>
                </a:solidFill>
              </a:rPr>
              <a:t>alternativas</a:t>
            </a:r>
            <a:r>
              <a:rPr lang="en-US" sz="2800" i="1" u="sng" dirty="0">
                <a:solidFill>
                  <a:srgbClr val="FFFFFF"/>
                </a:solidFill>
              </a:rPr>
              <a:t> </a:t>
            </a:r>
            <a:r>
              <a:rPr lang="en-US" sz="2800" i="1" u="sng" dirty="0" err="1">
                <a:solidFill>
                  <a:srgbClr val="FFFFFF"/>
                </a:solidFill>
              </a:rPr>
              <a:t>quirúrgicas</a:t>
            </a:r>
            <a:r>
              <a:rPr lang="en-US" sz="2800" dirty="0">
                <a:solidFill>
                  <a:srgbClr val="FFFFFF"/>
                </a:solidFill>
              </a:rPr>
              <a:t> </a:t>
            </a:r>
            <a:r>
              <a:rPr lang="en-US" sz="2800" dirty="0" err="1">
                <a:solidFill>
                  <a:srgbClr val="FFFFFF"/>
                </a:solidFill>
              </a:rPr>
              <a:t>es</a:t>
            </a:r>
            <a:r>
              <a:rPr lang="en-US" sz="2800" dirty="0">
                <a:solidFill>
                  <a:srgbClr val="FFFFFF"/>
                </a:solidFill>
              </a:rPr>
              <a:t> mucho mayor en </a:t>
            </a:r>
            <a:r>
              <a:rPr lang="en-US" sz="2800" dirty="0" err="1">
                <a:solidFill>
                  <a:srgbClr val="FFFFFF"/>
                </a:solidFill>
              </a:rPr>
              <a:t>países</a:t>
            </a:r>
            <a:r>
              <a:rPr lang="en-US" sz="2800" dirty="0">
                <a:solidFill>
                  <a:srgbClr val="FFFFFF"/>
                </a:solidFill>
              </a:rPr>
              <a:t> en </a:t>
            </a:r>
            <a:r>
              <a:rPr lang="en-US" sz="2800" dirty="0" err="1">
                <a:solidFill>
                  <a:srgbClr val="FFFFFF"/>
                </a:solidFill>
              </a:rPr>
              <a:t>vías</a:t>
            </a:r>
            <a:r>
              <a:rPr lang="en-US" sz="2800" dirty="0">
                <a:solidFill>
                  <a:srgbClr val="FFFFFF"/>
                </a:solidFill>
              </a:rPr>
              <a:t> de </a:t>
            </a:r>
            <a:r>
              <a:rPr lang="en-US" sz="2800" dirty="0" err="1">
                <a:solidFill>
                  <a:srgbClr val="FFFFFF"/>
                </a:solidFill>
              </a:rPr>
              <a:t>desarrollo</a:t>
            </a:r>
            <a:endParaRPr lang="en-US" sz="2800" dirty="0">
              <a:solidFill>
                <a:srgbClr val="FFFFFF"/>
              </a:solidFill>
            </a:endParaRPr>
          </a:p>
          <a:p>
            <a:pPr algn="just">
              <a:spcBef>
                <a:spcPct val="20000"/>
              </a:spcBef>
              <a:buFontTx/>
              <a:buNone/>
            </a:pPr>
            <a:endParaRPr lang="en-US" sz="2000" dirty="0">
              <a:solidFill>
                <a:srgbClr val="FFFFFF"/>
              </a:solidFill>
            </a:endParaRPr>
          </a:p>
          <a:p>
            <a:pPr algn="just">
              <a:spcBef>
                <a:spcPct val="20000"/>
              </a:spcBef>
            </a:pPr>
            <a:r>
              <a:rPr lang="en-US" sz="2800" dirty="0" smtClean="0">
                <a:solidFill>
                  <a:srgbClr val="FFFFFF"/>
                </a:solidFill>
              </a:rPr>
              <a:t>	</a:t>
            </a:r>
            <a:r>
              <a:rPr lang="en-US" sz="2800" dirty="0" err="1" smtClean="0">
                <a:solidFill>
                  <a:srgbClr val="FFFFFF"/>
                </a:solidFill>
              </a:rPr>
              <a:t>Una</a:t>
            </a:r>
            <a:r>
              <a:rPr lang="en-US" sz="2800" dirty="0" smtClean="0">
                <a:solidFill>
                  <a:srgbClr val="FFFFFF"/>
                </a:solidFill>
              </a:rPr>
              <a:t> </a:t>
            </a:r>
            <a:r>
              <a:rPr lang="en-US" sz="2800" dirty="0" err="1">
                <a:solidFill>
                  <a:srgbClr val="FFFFFF"/>
                </a:solidFill>
              </a:rPr>
              <a:t>encuesta</a:t>
            </a:r>
            <a:r>
              <a:rPr lang="en-US" sz="2800" dirty="0">
                <a:solidFill>
                  <a:srgbClr val="FFFFFF"/>
                </a:solidFill>
              </a:rPr>
              <a:t> en 2006 (ILAE, IBE y OMS) </a:t>
            </a:r>
            <a:r>
              <a:rPr lang="en-US" sz="2800" dirty="0" err="1">
                <a:solidFill>
                  <a:srgbClr val="FFFFFF"/>
                </a:solidFill>
              </a:rPr>
              <a:t>arrojó</a:t>
            </a:r>
            <a:r>
              <a:rPr lang="en-US" sz="2800" dirty="0">
                <a:solidFill>
                  <a:srgbClr val="FFFFFF"/>
                </a:solidFill>
              </a:rPr>
              <a:t> </a:t>
            </a:r>
            <a:r>
              <a:rPr lang="en-US" sz="2800" dirty="0" err="1">
                <a:solidFill>
                  <a:srgbClr val="FFFFFF"/>
                </a:solidFill>
              </a:rPr>
              <a:t>que</a:t>
            </a:r>
            <a:r>
              <a:rPr lang="en-US" sz="2800" dirty="0">
                <a:solidFill>
                  <a:srgbClr val="FFFFFF"/>
                </a:solidFill>
              </a:rPr>
              <a:t> en </a:t>
            </a:r>
            <a:r>
              <a:rPr lang="en-US" sz="2800" b="1" i="1" u="sng" dirty="0" smtClean="0">
                <a:solidFill>
                  <a:srgbClr val="FFFFFF"/>
                </a:solidFill>
              </a:rPr>
              <a:t>solo</a:t>
            </a:r>
            <a:r>
              <a:rPr lang="en-US" sz="2800" u="sng" dirty="0" smtClean="0">
                <a:solidFill>
                  <a:srgbClr val="FFFFFF"/>
                </a:solidFill>
              </a:rPr>
              <a:t> </a:t>
            </a:r>
            <a:r>
              <a:rPr lang="en-US" sz="2800" b="1" i="1" u="sng" dirty="0">
                <a:solidFill>
                  <a:srgbClr val="FFFFFF"/>
                </a:solidFill>
              </a:rPr>
              <a:t>13% de </a:t>
            </a:r>
            <a:r>
              <a:rPr lang="en-US" sz="2800" b="1" i="1" u="sng" dirty="0" err="1">
                <a:solidFill>
                  <a:srgbClr val="FFFFFF"/>
                </a:solidFill>
              </a:rPr>
              <a:t>países</a:t>
            </a:r>
            <a:r>
              <a:rPr lang="en-US" sz="2800" b="1" i="1" u="sng" dirty="0">
                <a:solidFill>
                  <a:srgbClr val="FFFFFF"/>
                </a:solidFill>
              </a:rPr>
              <a:t> con </a:t>
            </a:r>
            <a:r>
              <a:rPr lang="en-US" sz="2800" b="1" i="1" u="sng" dirty="0" err="1">
                <a:solidFill>
                  <a:srgbClr val="FFFFFF"/>
                </a:solidFill>
              </a:rPr>
              <a:t>ingresos</a:t>
            </a:r>
            <a:r>
              <a:rPr lang="en-US" sz="2800" b="1" i="1" u="sng" dirty="0">
                <a:solidFill>
                  <a:srgbClr val="FFFFFF"/>
                </a:solidFill>
              </a:rPr>
              <a:t> </a:t>
            </a:r>
            <a:r>
              <a:rPr lang="en-US" sz="2800" b="1" i="1" u="sng" dirty="0" err="1">
                <a:solidFill>
                  <a:srgbClr val="FFFFFF"/>
                </a:solidFill>
              </a:rPr>
              <a:t>bajos</a:t>
            </a:r>
            <a:r>
              <a:rPr lang="en-US" sz="2800" dirty="0">
                <a:solidFill>
                  <a:srgbClr val="FFFFFF"/>
                </a:solidFill>
              </a:rPr>
              <a:t> se </a:t>
            </a:r>
            <a:r>
              <a:rPr lang="en-US" sz="2800" dirty="0" err="1">
                <a:solidFill>
                  <a:srgbClr val="FFFFFF"/>
                </a:solidFill>
              </a:rPr>
              <a:t>disponía</a:t>
            </a:r>
            <a:r>
              <a:rPr lang="en-US" sz="2800" dirty="0">
                <a:solidFill>
                  <a:srgbClr val="FFFFFF"/>
                </a:solidFill>
              </a:rPr>
              <a:t> de </a:t>
            </a:r>
            <a:r>
              <a:rPr lang="en-US" sz="2800" i="1" dirty="0" err="1">
                <a:solidFill>
                  <a:srgbClr val="FFFFFF"/>
                </a:solidFill>
              </a:rPr>
              <a:t>cirugía</a:t>
            </a:r>
            <a:r>
              <a:rPr lang="en-US" sz="2800" i="1" dirty="0">
                <a:solidFill>
                  <a:srgbClr val="FFFFFF"/>
                </a:solidFill>
              </a:rPr>
              <a:t> de </a:t>
            </a:r>
            <a:r>
              <a:rPr lang="en-US" sz="2800" i="1" dirty="0" err="1">
                <a:solidFill>
                  <a:srgbClr val="FFFFFF"/>
                </a:solidFill>
              </a:rPr>
              <a:t>epilepsia</a:t>
            </a:r>
            <a:r>
              <a:rPr lang="en-US" sz="2800" i="1" dirty="0">
                <a:solidFill>
                  <a:srgbClr val="FFFFFF"/>
                </a:solidFill>
              </a:rPr>
              <a:t>.</a:t>
            </a:r>
            <a:endParaRPr lang="es-CL" sz="2800" dirty="0">
              <a:solidFill>
                <a:srgbClr val="FFFFFF"/>
              </a:solidFill>
            </a:endParaRP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215900" y="6630909"/>
            <a:ext cx="8964613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algn="r" eaLnBrk="0" hangingPunct="0">
              <a:buFontTx/>
              <a:buNone/>
              <a:tabLst>
                <a:tab pos="-914400" algn="l"/>
                <a:tab pos="-457200" algn="l"/>
                <a:tab pos="279400" algn="l"/>
                <a:tab pos="450850" algn="l"/>
                <a:tab pos="769938" algn="l"/>
                <a:tab pos="1092200" algn="l"/>
                <a:tab pos="1371600" algn="l"/>
                <a:tab pos="1651000" algn="l"/>
                <a:tab pos="1917700" algn="l"/>
                <a:tab pos="2197100" algn="l"/>
                <a:tab pos="2463800" algn="l"/>
                <a:tab pos="2743200" algn="l"/>
                <a:tab pos="3022600" algn="l"/>
                <a:tab pos="3289300" algn="l"/>
                <a:tab pos="3568700" algn="l"/>
                <a:tab pos="3835400" algn="l"/>
                <a:tab pos="4114800" algn="l"/>
                <a:tab pos="4394200" algn="l"/>
                <a:tab pos="4660900" algn="l"/>
                <a:tab pos="4940300" algn="l"/>
                <a:tab pos="5207000" algn="l"/>
                <a:tab pos="5486400" algn="l"/>
                <a:tab pos="5765800" algn="l"/>
                <a:tab pos="6032500" algn="l"/>
              </a:tabLst>
            </a:pPr>
            <a:r>
              <a:rPr lang="en-US" sz="1000" dirty="0" err="1">
                <a:solidFill>
                  <a:srgbClr val="FFFF00"/>
                </a:solidFill>
                <a:latin typeface="Times New Roman"/>
                <a:cs typeface="Times New Roman"/>
              </a:rPr>
              <a:t>Dua</a:t>
            </a:r>
            <a:r>
              <a:rPr lang="en-US" sz="1000" dirty="0">
                <a:solidFill>
                  <a:srgbClr val="FFFF00"/>
                </a:solidFill>
                <a:latin typeface="Times New Roman"/>
                <a:cs typeface="Times New Roman"/>
              </a:rPr>
              <a:t> T, </a:t>
            </a:r>
            <a:r>
              <a:rPr lang="en-US" sz="1000" i="1" dirty="0">
                <a:solidFill>
                  <a:srgbClr val="FFFF00"/>
                </a:solidFill>
                <a:latin typeface="Times New Roman"/>
                <a:cs typeface="Times New Roman"/>
              </a:rPr>
              <a:t>et al </a:t>
            </a:r>
            <a:r>
              <a:rPr lang="en-US" sz="1000" dirty="0">
                <a:solidFill>
                  <a:srgbClr val="FFFF00"/>
                </a:solidFill>
                <a:latin typeface="Times New Roman"/>
                <a:cs typeface="Times New Roman"/>
              </a:rPr>
              <a:t>(2006). Epilepsy care in the word: results of an ILAE/IBE/WHO global campaign against epilepsy survey. </a:t>
            </a:r>
            <a:r>
              <a:rPr lang="en-US" sz="1000" dirty="0" err="1">
                <a:solidFill>
                  <a:srgbClr val="FFFF00"/>
                </a:solidFill>
                <a:latin typeface="Times New Roman"/>
                <a:cs typeface="Times New Roman"/>
              </a:rPr>
              <a:t>Epilepsia</a:t>
            </a:r>
            <a:r>
              <a:rPr lang="en-US" sz="1000" dirty="0">
                <a:solidFill>
                  <a:srgbClr val="FFFF00"/>
                </a:solidFill>
                <a:latin typeface="Times New Roman"/>
                <a:cs typeface="Times New Roman"/>
              </a:rPr>
              <a:t> 47:1225-31</a:t>
            </a:r>
          </a:p>
        </p:txBody>
      </p:sp>
      <p:pic>
        <p:nvPicPr>
          <p:cNvPr id="5" name="Picture 9" descr="Imagen1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25330" y="3995962"/>
            <a:ext cx="3424684" cy="2576416"/>
          </a:xfrm>
          <a:prstGeom prst="rect">
            <a:avLst/>
          </a:prstGeom>
          <a:ln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Agrupar 5"/>
          <p:cNvGrpSpPr/>
          <p:nvPr/>
        </p:nvGrpSpPr>
        <p:grpSpPr>
          <a:xfrm>
            <a:off x="641584" y="4237240"/>
            <a:ext cx="3766541" cy="2145464"/>
            <a:chOff x="326932" y="4122730"/>
            <a:chExt cx="4002424" cy="2330606"/>
          </a:xfrm>
          <a:effectLst>
            <a:glow rad="139700">
              <a:schemeClr val="accent1">
                <a:satMod val="175000"/>
                <a:alpha val="40000"/>
              </a:schemeClr>
            </a:glow>
          </a:effectLst>
        </p:grpSpPr>
        <p:pic>
          <p:nvPicPr>
            <p:cNvPr id="7" name="Picture 6" descr="C:\Users\malonso\Documents\HIPOCAMPO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613" t="17522" r="11153" b="19905"/>
            <a:stretch>
              <a:fillRect/>
            </a:stretch>
          </p:blipFill>
          <p:spPr bwMode="auto">
            <a:xfrm rot="5400000">
              <a:off x="-228004" y="4677668"/>
              <a:ext cx="2330604" cy="1220731"/>
            </a:xfrm>
            <a:prstGeom prst="rect">
              <a:avLst/>
            </a:prstGeom>
            <a:ln>
              <a:noFill/>
            </a:ln>
            <a:effectLst>
              <a:glow rad="228600">
                <a:schemeClr val="tx2">
                  <a:lumMod val="75000"/>
                  <a:lumOff val="25000"/>
                  <a:alpha val="40000"/>
                </a:schemeClr>
              </a:glow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11" descr="RMCNeg8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46" t="6293" r="6285"/>
            <a:stretch>
              <a:fillRect/>
            </a:stretch>
          </p:blipFill>
          <p:spPr bwMode="auto">
            <a:xfrm>
              <a:off x="1547664" y="4122730"/>
              <a:ext cx="2781692" cy="2327232"/>
            </a:xfrm>
            <a:prstGeom prst="rect">
              <a:avLst/>
            </a:prstGeom>
            <a:ln>
              <a:noFill/>
            </a:ln>
            <a:effectLst>
              <a:glow rad="228600">
                <a:schemeClr val="tx2">
                  <a:lumMod val="75000"/>
                  <a:lumOff val="25000"/>
                  <a:alpha val="40000"/>
                </a:schemeClr>
              </a:glow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9" name="Picture 51" descr="INNN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6237288"/>
            <a:ext cx="720725" cy="582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047020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11" r="3116"/>
          <a:stretch>
            <a:fillRect/>
          </a:stretch>
        </p:blipFill>
        <p:spPr bwMode="auto">
          <a:xfrm>
            <a:off x="371168" y="309563"/>
            <a:ext cx="4944703" cy="3933959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1"/>
          <p:cNvSpPr txBox="1"/>
          <p:nvPr/>
        </p:nvSpPr>
        <p:spPr>
          <a:xfrm>
            <a:off x="280133" y="5112795"/>
            <a:ext cx="8572063" cy="1692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en-US" sz="4000" dirty="0">
                <a:solidFill>
                  <a:srgbClr val="FFFFFF"/>
                </a:solidFill>
                <a:latin typeface="Times New Roman"/>
                <a:cs typeface="Times New Roman"/>
              </a:rPr>
              <a:t>“No hay nada </a:t>
            </a:r>
            <a:r>
              <a:rPr lang="en-US" sz="4000" dirty="0" err="1">
                <a:solidFill>
                  <a:srgbClr val="FFFFFF"/>
                </a:solidFill>
                <a:latin typeface="Times New Roman"/>
                <a:cs typeface="Times New Roman"/>
              </a:rPr>
              <a:t>más</a:t>
            </a:r>
            <a:r>
              <a:rPr lang="en-US" sz="40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4000" dirty="0" err="1">
                <a:solidFill>
                  <a:srgbClr val="FFFFFF"/>
                </a:solidFill>
                <a:latin typeface="Times New Roman"/>
                <a:cs typeface="Times New Roman"/>
              </a:rPr>
              <a:t>duro</a:t>
            </a:r>
            <a:endParaRPr lang="en-US" sz="4000" dirty="0">
              <a:solidFill>
                <a:srgbClr val="FFFFFF"/>
              </a:solidFill>
              <a:latin typeface="Times New Roman"/>
              <a:cs typeface="Times New Roman"/>
            </a:endParaRPr>
          </a:p>
          <a:p>
            <a:pPr algn="r">
              <a:defRPr/>
            </a:pPr>
            <a:r>
              <a:rPr lang="en-US" sz="40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4000" dirty="0" err="1">
                <a:solidFill>
                  <a:srgbClr val="FFFFFF"/>
                </a:solidFill>
                <a:latin typeface="Times New Roman"/>
                <a:cs typeface="Times New Roman"/>
              </a:rPr>
              <a:t>que</a:t>
            </a:r>
            <a:r>
              <a:rPr lang="en-US" sz="4000" dirty="0">
                <a:solidFill>
                  <a:srgbClr val="FFFFFF"/>
                </a:solidFill>
                <a:latin typeface="Times New Roman"/>
                <a:cs typeface="Times New Roman"/>
              </a:rPr>
              <a:t> la </a:t>
            </a:r>
            <a:r>
              <a:rPr lang="en-US" sz="4000" dirty="0" err="1">
                <a:solidFill>
                  <a:srgbClr val="FFFFFF"/>
                </a:solidFill>
                <a:latin typeface="Times New Roman"/>
                <a:cs typeface="Times New Roman"/>
              </a:rPr>
              <a:t>suavidad</a:t>
            </a:r>
            <a:r>
              <a:rPr lang="en-US" sz="4000" dirty="0">
                <a:solidFill>
                  <a:srgbClr val="FFFFFF"/>
                </a:solidFill>
                <a:latin typeface="Times New Roman"/>
                <a:cs typeface="Times New Roman"/>
              </a:rPr>
              <a:t> de la </a:t>
            </a:r>
            <a:r>
              <a:rPr lang="en-US" sz="4000" dirty="0" err="1">
                <a:solidFill>
                  <a:srgbClr val="FFFFFF"/>
                </a:solidFill>
                <a:latin typeface="Times New Roman"/>
                <a:cs typeface="Times New Roman"/>
              </a:rPr>
              <a:t>indiferencia</a:t>
            </a:r>
            <a:r>
              <a:rPr lang="en-US" sz="4000" dirty="0">
                <a:solidFill>
                  <a:srgbClr val="FFFFFF"/>
                </a:solidFill>
                <a:latin typeface="Times New Roman"/>
                <a:cs typeface="Times New Roman"/>
              </a:rPr>
              <a:t>”</a:t>
            </a:r>
          </a:p>
          <a:p>
            <a:pPr algn="r">
              <a:defRPr/>
            </a:pPr>
            <a:r>
              <a:rPr lang="en-US" sz="2400" i="1" dirty="0">
                <a:solidFill>
                  <a:srgbClr val="FFFF00"/>
                </a:solidFill>
                <a:latin typeface="Times New Roman"/>
                <a:cs typeface="Times New Roman"/>
              </a:rPr>
              <a:t>Juan </a:t>
            </a:r>
            <a:r>
              <a:rPr lang="en-US" sz="2400" i="1" dirty="0" err="1">
                <a:solidFill>
                  <a:srgbClr val="FFFF00"/>
                </a:solidFill>
                <a:latin typeface="Times New Roman"/>
                <a:cs typeface="Times New Roman"/>
              </a:rPr>
              <a:t>Montalvo</a:t>
            </a:r>
            <a:endParaRPr lang="en-US" sz="2400" i="1" dirty="0">
              <a:solidFill>
                <a:srgbClr val="FFFF00"/>
              </a:solidFill>
              <a:latin typeface="Times New Roman"/>
              <a:cs typeface="Times New Roman"/>
            </a:endParaRPr>
          </a:p>
        </p:txBody>
      </p:sp>
      <p:pic>
        <p:nvPicPr>
          <p:cNvPr id="4" name="Picture 3" descr="C:\Users\malonso\Desktop\SEVILLA 2014\IMG_423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711" y="685836"/>
            <a:ext cx="2881305" cy="3124716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53032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 txBox="1">
            <a:spLocks/>
          </p:cNvSpPr>
          <p:nvPr/>
        </p:nvSpPr>
        <p:spPr bwMode="auto">
          <a:xfrm>
            <a:off x="0" y="138113"/>
            <a:ext cx="91440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3183" tIns="51591" rIns="103183" bIns="51591" anchor="ctr"/>
          <a:lstStyle>
            <a:lvl1pPr defTabSz="5143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5143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5143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5143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5143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5143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5143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5143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5143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3600" i="1" dirty="0" err="1">
                <a:solidFill>
                  <a:srgbClr val="FFFF00"/>
                </a:solidFill>
                <a:latin typeface="Times New Roman" charset="0"/>
                <a:cs typeface="Times New Roman" charset="0"/>
              </a:rPr>
              <a:t>Identificación</a:t>
            </a:r>
            <a:r>
              <a:rPr lang="en-US" sz="3600" i="1" dirty="0">
                <a:solidFill>
                  <a:srgbClr val="FFFF00"/>
                </a:solidFill>
                <a:latin typeface="Times New Roman" charset="0"/>
                <a:cs typeface="Times New Roman" charset="0"/>
              </a:rPr>
              <a:t>: </a:t>
            </a:r>
            <a:r>
              <a:rPr lang="en-US" sz="3600" i="1" dirty="0" err="1">
                <a:solidFill>
                  <a:srgbClr val="FFFF00"/>
                </a:solidFill>
                <a:latin typeface="Times New Roman" charset="0"/>
                <a:cs typeface="Times New Roman" charset="0"/>
              </a:rPr>
              <a:t>Epilepsia</a:t>
            </a:r>
            <a:r>
              <a:rPr lang="en-US" sz="3600" i="1" dirty="0">
                <a:solidFill>
                  <a:srgbClr val="FFFF00"/>
                </a:solidFill>
                <a:latin typeface="Times New Roman" charset="0"/>
                <a:cs typeface="Times New Roman" charset="0"/>
              </a:rPr>
              <a:t> de </a:t>
            </a:r>
            <a:r>
              <a:rPr lang="es-MX" sz="3600" i="1" dirty="0">
                <a:solidFill>
                  <a:srgbClr val="FFFF00"/>
                </a:solidFill>
                <a:latin typeface="Times New Roman" charset="0"/>
                <a:cs typeface="Times New Roman" charset="0"/>
              </a:rPr>
              <a:t>difícil</a:t>
            </a:r>
            <a:r>
              <a:rPr lang="en-US" sz="3600" i="1" dirty="0">
                <a:solidFill>
                  <a:srgbClr val="FFFF00"/>
                </a:solidFill>
                <a:latin typeface="Times New Roman" charset="0"/>
                <a:cs typeface="Times New Roman" charset="0"/>
              </a:rPr>
              <a:t> control (EDC)</a:t>
            </a:r>
          </a:p>
        </p:txBody>
      </p:sp>
      <p:sp>
        <p:nvSpPr>
          <p:cNvPr id="5" name="Text Placeholder 9"/>
          <p:cNvSpPr txBox="1">
            <a:spLocks/>
          </p:cNvSpPr>
          <p:nvPr/>
        </p:nvSpPr>
        <p:spPr bwMode="auto">
          <a:xfrm>
            <a:off x="228600" y="1441599"/>
            <a:ext cx="8763000" cy="5011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3183" tIns="51591" rIns="103183" bIns="51591"/>
          <a:lstStyle>
            <a:lvl1pPr marL="350838" indent="-35083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just">
              <a:lnSpc>
                <a:spcPct val="120000"/>
              </a:lnSpc>
              <a:spcBef>
                <a:spcPct val="20000"/>
              </a:spcBef>
              <a:buClr>
                <a:srgbClr val="FFFF00"/>
              </a:buClr>
              <a:buSzPct val="130000"/>
              <a:buFont typeface="Wingdings" charset="0"/>
              <a:buChar char="§"/>
            </a:pPr>
            <a:r>
              <a:rPr lang="en-US" b="1" i="1" dirty="0" err="1">
                <a:latin typeface="Times New Roman" charset="0"/>
                <a:ea typeface="ヒラギノ角ゴ Pro W3" charset="0"/>
                <a:cs typeface="Times New Roman" charset="0"/>
              </a:rPr>
              <a:t>Definición</a:t>
            </a:r>
            <a:r>
              <a:rPr lang="en-US" b="1" i="1" dirty="0">
                <a:latin typeface="Times New Roman" charset="0"/>
                <a:ea typeface="ヒラギノ角ゴ Pro W3" charset="0"/>
                <a:cs typeface="Times New Roman" charset="0"/>
              </a:rPr>
              <a:t> del </a:t>
            </a:r>
            <a:r>
              <a:rPr lang="en-US" b="1" i="1" dirty="0" err="1">
                <a:latin typeface="Times New Roman" charset="0"/>
                <a:ea typeface="ヒラギノ角ゴ Pro W3" charset="0"/>
                <a:cs typeface="Times New Roman" charset="0"/>
              </a:rPr>
              <a:t>Consenso</a:t>
            </a:r>
            <a:r>
              <a:rPr lang="en-US" b="1" i="1" dirty="0">
                <a:latin typeface="Times New Roman" charset="0"/>
                <a:ea typeface="ヒラギノ角ゴ Pro W3" charset="0"/>
                <a:cs typeface="Times New Roman" charset="0"/>
              </a:rPr>
              <a:t> de la ILAE: </a:t>
            </a:r>
            <a:r>
              <a:rPr lang="en-US" b="1" i="1" u="sng" dirty="0" err="1">
                <a:latin typeface="Times New Roman" charset="0"/>
                <a:ea typeface="ヒラギノ角ゴ Pro W3" charset="0"/>
                <a:cs typeface="Times New Roman" charset="0"/>
              </a:rPr>
              <a:t>Falla</a:t>
            </a:r>
            <a:r>
              <a:rPr lang="en-US" b="1" i="1" u="sng" dirty="0">
                <a:latin typeface="Times New Roman" charset="0"/>
                <a:ea typeface="ヒラギノ角ゴ Pro W3" charset="0"/>
                <a:cs typeface="Times New Roman" charset="0"/>
              </a:rPr>
              <a:t> de dos MAE´s </a:t>
            </a:r>
            <a:r>
              <a:rPr lang="en-US" b="1" i="1" u="sng" dirty="0" err="1">
                <a:latin typeface="Times New Roman" charset="0"/>
                <a:ea typeface="ヒラギノ角ゴ Pro W3" charset="0"/>
                <a:cs typeface="Times New Roman" charset="0"/>
              </a:rPr>
              <a:t>elegidos</a:t>
            </a:r>
            <a:r>
              <a:rPr lang="en-US" b="1" i="1" u="sng" dirty="0">
                <a:latin typeface="Times New Roman" charset="0"/>
                <a:ea typeface="ヒラギノ角ゴ Pro W3" charset="0"/>
                <a:cs typeface="Times New Roman" charset="0"/>
              </a:rPr>
              <a:t> </a:t>
            </a:r>
            <a:r>
              <a:rPr lang="en-US" b="1" i="1" u="sng" dirty="0" err="1">
                <a:latin typeface="Times New Roman" charset="0"/>
                <a:ea typeface="ヒラギノ角ゴ Pro W3" charset="0"/>
                <a:cs typeface="Times New Roman" charset="0"/>
              </a:rPr>
              <a:t>apropiadamente</a:t>
            </a:r>
            <a:r>
              <a:rPr lang="en-US" b="1" i="1" u="sng" dirty="0">
                <a:latin typeface="Times New Roman" charset="0"/>
                <a:ea typeface="ヒラギノ角ゴ Pro W3" charset="0"/>
                <a:cs typeface="Times New Roman" charset="0"/>
              </a:rPr>
              <a:t> y </a:t>
            </a:r>
            <a:r>
              <a:rPr lang="en-US" b="1" i="1" u="sng" dirty="0" err="1">
                <a:latin typeface="Times New Roman" charset="0"/>
                <a:ea typeface="ヒラギノ角ゴ Pro W3" charset="0"/>
                <a:cs typeface="Times New Roman" charset="0"/>
              </a:rPr>
              <a:t>bien</a:t>
            </a:r>
            <a:r>
              <a:rPr lang="en-US" b="1" i="1" u="sng" dirty="0">
                <a:latin typeface="Times New Roman" charset="0"/>
                <a:ea typeface="ヒラギノ角ゴ Pro W3" charset="0"/>
                <a:cs typeface="Times New Roman" charset="0"/>
              </a:rPr>
              <a:t> </a:t>
            </a:r>
            <a:r>
              <a:rPr lang="en-US" b="1" i="1" u="sng" dirty="0" err="1">
                <a:latin typeface="Times New Roman" charset="0"/>
                <a:ea typeface="ヒラギノ角ゴ Pro W3" charset="0"/>
                <a:cs typeface="Times New Roman" charset="0"/>
              </a:rPr>
              <a:t>tolerados</a:t>
            </a:r>
            <a:r>
              <a:rPr lang="en-US" dirty="0">
                <a:latin typeface="Times New Roman" charset="0"/>
                <a:ea typeface="ヒラギノ角ゴ Pro W3" charset="0"/>
                <a:cs typeface="Times New Roman" charset="0"/>
              </a:rPr>
              <a:t> </a:t>
            </a:r>
            <a:r>
              <a:rPr lang="en-US" dirty="0" err="1">
                <a:latin typeface="Times New Roman" charset="0"/>
                <a:ea typeface="ヒラギノ角ゴ Pro W3" charset="0"/>
                <a:cs typeface="Times New Roman" charset="0"/>
              </a:rPr>
              <a:t>para</a:t>
            </a:r>
            <a:r>
              <a:rPr lang="en-US" dirty="0">
                <a:latin typeface="Times New Roman" charset="0"/>
                <a:ea typeface="ヒラギノ角ゴ Pro W3" charset="0"/>
                <a:cs typeface="Times New Roman" charset="0"/>
              </a:rPr>
              <a:t> </a:t>
            </a:r>
            <a:r>
              <a:rPr lang="en-US" dirty="0" err="1">
                <a:latin typeface="Times New Roman" charset="0"/>
                <a:ea typeface="ヒラギノ角ゴ Pro W3" charset="0"/>
                <a:cs typeface="Times New Roman" charset="0"/>
              </a:rPr>
              <a:t>lograr</a:t>
            </a:r>
            <a:r>
              <a:rPr lang="en-US" dirty="0">
                <a:latin typeface="Times New Roman" charset="0"/>
                <a:ea typeface="ヒラギノ角ゴ Pro W3" charset="0"/>
                <a:cs typeface="Times New Roman" charset="0"/>
              </a:rPr>
              <a:t> el control de crisis, </a:t>
            </a:r>
            <a:r>
              <a:rPr lang="en-US" dirty="0" err="1">
                <a:latin typeface="Times New Roman" charset="0"/>
                <a:ea typeface="ヒラギノ角ゴ Pro W3" charset="0"/>
                <a:cs typeface="Times New Roman" charset="0"/>
              </a:rPr>
              <a:t>cuando</a:t>
            </a:r>
            <a:r>
              <a:rPr lang="en-US" dirty="0">
                <a:latin typeface="Times New Roman" charset="0"/>
                <a:ea typeface="ヒラギノ角ゴ Pro W3" charset="0"/>
                <a:cs typeface="Times New Roman" charset="0"/>
              </a:rPr>
              <a:t> se </a:t>
            </a:r>
            <a:r>
              <a:rPr lang="en-US" dirty="0" err="1">
                <a:latin typeface="Times New Roman" charset="0"/>
                <a:ea typeface="ヒラギノ角ゴ Pro W3" charset="0"/>
                <a:cs typeface="Times New Roman" charset="0"/>
              </a:rPr>
              <a:t>utilizan</a:t>
            </a:r>
            <a:r>
              <a:rPr lang="en-US" dirty="0">
                <a:latin typeface="Times New Roman" charset="0"/>
                <a:ea typeface="ヒラギノ角ゴ Pro W3" charset="0"/>
                <a:cs typeface="Times New Roman" charset="0"/>
              </a:rPr>
              <a:t> </a:t>
            </a:r>
            <a:r>
              <a:rPr lang="en-US" dirty="0" err="1">
                <a:latin typeface="Times New Roman" charset="0"/>
                <a:ea typeface="ヒラギノ角ゴ Pro W3" charset="0"/>
                <a:cs typeface="Times New Roman" charset="0"/>
              </a:rPr>
              <a:t>durante</a:t>
            </a:r>
            <a:r>
              <a:rPr lang="en-US" dirty="0">
                <a:latin typeface="Times New Roman" charset="0"/>
                <a:ea typeface="ヒラギノ角ゴ Pro W3" charset="0"/>
                <a:cs typeface="Times New Roman" charset="0"/>
              </a:rPr>
              <a:t> un </a:t>
            </a:r>
            <a:r>
              <a:rPr lang="en-US" dirty="0" err="1">
                <a:latin typeface="Times New Roman" charset="0"/>
                <a:ea typeface="ヒラギノ角ゴ Pro W3" charset="0"/>
                <a:cs typeface="Times New Roman" charset="0"/>
              </a:rPr>
              <a:t>período</a:t>
            </a:r>
            <a:r>
              <a:rPr lang="en-US" dirty="0">
                <a:latin typeface="Times New Roman" charset="0"/>
                <a:ea typeface="ヒラギノ角ゴ Pro W3" charset="0"/>
                <a:cs typeface="Times New Roman" charset="0"/>
              </a:rPr>
              <a:t> de </a:t>
            </a:r>
            <a:r>
              <a:rPr lang="en-US" dirty="0" err="1">
                <a:latin typeface="Times New Roman" charset="0"/>
                <a:ea typeface="ヒラギノ角ゴ Pro W3" charset="0"/>
                <a:cs typeface="Times New Roman" charset="0"/>
              </a:rPr>
              <a:t>tiempo</a:t>
            </a:r>
            <a:r>
              <a:rPr lang="en-US" dirty="0">
                <a:latin typeface="Times New Roman" charset="0"/>
                <a:ea typeface="ヒラギノ角ゴ Pro W3" charset="0"/>
                <a:cs typeface="Times New Roman" charset="0"/>
              </a:rPr>
              <a:t> </a:t>
            </a:r>
            <a:r>
              <a:rPr lang="en-US" dirty="0" err="1">
                <a:latin typeface="Times New Roman" charset="0"/>
                <a:ea typeface="ヒラギノ角ゴ Pro W3" charset="0"/>
                <a:cs typeface="Times New Roman" charset="0"/>
              </a:rPr>
              <a:t>adecuado</a:t>
            </a:r>
            <a:r>
              <a:rPr lang="en-US" dirty="0">
                <a:latin typeface="Times New Roman" charset="0"/>
                <a:ea typeface="ヒラギノ角ゴ Pro W3" charset="0"/>
                <a:cs typeface="Times New Roman" charset="0"/>
              </a:rPr>
              <a:t>.</a:t>
            </a:r>
          </a:p>
          <a:p>
            <a:pPr algn="just">
              <a:lnSpc>
                <a:spcPct val="120000"/>
              </a:lnSpc>
              <a:spcBef>
                <a:spcPct val="20000"/>
              </a:spcBef>
              <a:buClr>
                <a:srgbClr val="FFFF00"/>
              </a:buClr>
              <a:buSzPct val="130000"/>
              <a:buFont typeface="Wingdings" charset="0"/>
              <a:buChar char="§"/>
            </a:pPr>
            <a:r>
              <a:rPr lang="es-MX" b="1" dirty="0">
                <a:latin typeface="Times New Roman" charset="0"/>
                <a:ea typeface="ヒラギノ角ゴ Pro W3" charset="0"/>
                <a:cs typeface="Times New Roman" charset="0"/>
              </a:rPr>
              <a:t>Después</a:t>
            </a:r>
            <a:r>
              <a:rPr lang="en-US" b="1" dirty="0">
                <a:latin typeface="Times New Roman" charset="0"/>
                <a:ea typeface="ヒラギノ角ゴ Pro W3" charset="0"/>
                <a:cs typeface="Times New Roman" charset="0"/>
              </a:rPr>
              <a:t> de  2 </a:t>
            </a:r>
            <a:r>
              <a:rPr lang="en-US" b="1" dirty="0" err="1">
                <a:latin typeface="Times New Roman" charset="0"/>
                <a:ea typeface="ヒラギノ角ゴ Pro W3" charset="0"/>
                <a:cs typeface="Times New Roman" charset="0"/>
              </a:rPr>
              <a:t>ensayos</a:t>
            </a:r>
            <a:r>
              <a:rPr lang="en-US" b="1" dirty="0">
                <a:latin typeface="Times New Roman" charset="0"/>
                <a:ea typeface="ヒラギノ角ゴ Pro W3" charset="0"/>
                <a:cs typeface="Times New Roman" charset="0"/>
              </a:rPr>
              <a:t> </a:t>
            </a:r>
            <a:r>
              <a:rPr lang="es-MX" b="1" dirty="0">
                <a:latin typeface="Times New Roman" charset="0"/>
                <a:ea typeface="ヒラギノ角ゴ Pro W3" charset="0"/>
                <a:cs typeface="Times New Roman" charset="0"/>
              </a:rPr>
              <a:t>terapéuticos</a:t>
            </a:r>
            <a:r>
              <a:rPr lang="en-US" b="1" dirty="0">
                <a:latin typeface="Times New Roman" charset="0"/>
                <a:ea typeface="ヒラギノ角ゴ Pro W3" charset="0"/>
                <a:cs typeface="Times New Roman" charset="0"/>
              </a:rPr>
              <a:t> </a:t>
            </a:r>
            <a:r>
              <a:rPr lang="en-US" b="1" dirty="0" err="1">
                <a:latin typeface="Times New Roman" charset="0"/>
                <a:ea typeface="ヒラギノ角ゴ Pro W3" charset="0"/>
                <a:cs typeface="Times New Roman" charset="0"/>
              </a:rPr>
              <a:t>adecuados</a:t>
            </a:r>
            <a:r>
              <a:rPr lang="en-US" b="1" dirty="0">
                <a:latin typeface="Times New Roman" charset="0"/>
                <a:ea typeface="ヒラギノ角ゴ Pro W3" charset="0"/>
                <a:cs typeface="Times New Roman" charset="0"/>
              </a:rPr>
              <a:t>, </a:t>
            </a:r>
            <a:r>
              <a:rPr lang="en-US" dirty="0" err="1">
                <a:latin typeface="Times New Roman" charset="0"/>
                <a:ea typeface="ヒラギノ角ゴ Pro W3" charset="0"/>
                <a:cs typeface="Times New Roman" charset="0"/>
              </a:rPr>
              <a:t>las</a:t>
            </a:r>
            <a:r>
              <a:rPr lang="en-US" dirty="0">
                <a:latin typeface="Times New Roman" charset="0"/>
                <a:ea typeface="ヒラギノ角ゴ Pro W3" charset="0"/>
                <a:cs typeface="Times New Roman" charset="0"/>
              </a:rPr>
              <a:t> </a:t>
            </a:r>
            <a:r>
              <a:rPr lang="en-US" dirty="0" err="1">
                <a:latin typeface="Times New Roman" charset="0"/>
                <a:ea typeface="ヒラギノ角ゴ Pro W3" charset="0"/>
                <a:cs typeface="Times New Roman" charset="0"/>
              </a:rPr>
              <a:t>tasas</a:t>
            </a:r>
            <a:r>
              <a:rPr lang="en-US" dirty="0">
                <a:latin typeface="Times New Roman" charset="0"/>
                <a:ea typeface="ヒラギノ角ゴ Pro W3" charset="0"/>
                <a:cs typeface="Times New Roman" charset="0"/>
              </a:rPr>
              <a:t> de </a:t>
            </a:r>
            <a:r>
              <a:rPr lang="en-US" dirty="0" err="1">
                <a:latin typeface="Times New Roman" charset="0"/>
                <a:ea typeface="ヒラギノ角ゴ Pro W3" charset="0"/>
                <a:cs typeface="Times New Roman" charset="0"/>
              </a:rPr>
              <a:t>remisión</a:t>
            </a:r>
            <a:r>
              <a:rPr lang="en-US" dirty="0">
                <a:latin typeface="Times New Roman" charset="0"/>
                <a:ea typeface="ヒラギノ角ゴ Pro W3" charset="0"/>
                <a:cs typeface="Times New Roman" charset="0"/>
              </a:rPr>
              <a:t> total* con </a:t>
            </a:r>
            <a:r>
              <a:rPr lang="en-US" dirty="0" err="1">
                <a:latin typeface="Times New Roman" charset="0"/>
                <a:ea typeface="ヒラギノ角ゴ Pro W3" charset="0"/>
                <a:cs typeface="Times New Roman" charset="0"/>
              </a:rPr>
              <a:t>tratamientos</a:t>
            </a:r>
            <a:r>
              <a:rPr lang="en-US" dirty="0">
                <a:latin typeface="Times New Roman" charset="0"/>
                <a:ea typeface="ヒラギノ角ゴ Pro W3" charset="0"/>
                <a:cs typeface="Times New Roman" charset="0"/>
              </a:rPr>
              <a:t> </a:t>
            </a:r>
            <a:r>
              <a:rPr lang="en-US" dirty="0" err="1">
                <a:latin typeface="Times New Roman" charset="0"/>
                <a:ea typeface="ヒラギノ角ゴ Pro W3" charset="0"/>
                <a:cs typeface="Times New Roman" charset="0"/>
              </a:rPr>
              <a:t>subsecuentes</a:t>
            </a:r>
            <a:r>
              <a:rPr lang="en-US" b="1" dirty="0">
                <a:latin typeface="Times New Roman" charset="0"/>
                <a:ea typeface="ヒラギノ角ゴ Pro W3" charset="0"/>
                <a:cs typeface="Times New Roman" charset="0"/>
              </a:rPr>
              <a:t>, </a:t>
            </a:r>
            <a:r>
              <a:rPr lang="en-US" b="1" i="1" u="sng" dirty="0">
                <a:latin typeface="Times New Roman" charset="0"/>
                <a:ea typeface="ヒラギノ角ゴ Pro W3" charset="0"/>
                <a:cs typeface="Times New Roman" charset="0"/>
              </a:rPr>
              <a:t>se </a:t>
            </a:r>
            <a:r>
              <a:rPr lang="en-US" b="1" i="1" u="sng" dirty="0" err="1">
                <a:latin typeface="Times New Roman" charset="0"/>
                <a:ea typeface="ヒラギノ角ゴ Pro W3" charset="0"/>
                <a:cs typeface="Times New Roman" charset="0"/>
              </a:rPr>
              <a:t>reducen</a:t>
            </a:r>
            <a:r>
              <a:rPr lang="en-US" b="1" i="1" u="sng" dirty="0">
                <a:latin typeface="Times New Roman" charset="0"/>
                <a:ea typeface="ヒラギノ角ゴ Pro W3" charset="0"/>
                <a:cs typeface="Times New Roman" charset="0"/>
              </a:rPr>
              <a:t> </a:t>
            </a:r>
            <a:r>
              <a:rPr lang="en-US" b="1" i="1" u="sng" dirty="0" err="1">
                <a:latin typeface="Times New Roman" charset="0"/>
                <a:ea typeface="ヒラギノ角ゴ Pro W3" charset="0"/>
                <a:cs typeface="Times New Roman" charset="0"/>
              </a:rPr>
              <a:t>drásticamente</a:t>
            </a:r>
            <a:endParaRPr lang="en-US" b="1" i="1" u="sng" dirty="0">
              <a:latin typeface="Times New Roman" charset="0"/>
              <a:ea typeface="ヒラギノ角ゴ Pro W3" charset="0"/>
              <a:cs typeface="Times New Roman" charset="0"/>
            </a:endParaRPr>
          </a:p>
          <a:p>
            <a:pPr algn="just">
              <a:lnSpc>
                <a:spcPct val="120000"/>
              </a:lnSpc>
              <a:spcBef>
                <a:spcPct val="20000"/>
              </a:spcBef>
              <a:buClr>
                <a:srgbClr val="FFFF00"/>
              </a:buClr>
              <a:buSzPct val="130000"/>
              <a:buFont typeface="Wingdings" charset="0"/>
              <a:buChar char="§"/>
            </a:pPr>
            <a:r>
              <a:rPr lang="en-US" b="1" i="1" dirty="0">
                <a:latin typeface="Times New Roman" charset="0"/>
                <a:ea typeface="ヒラギノ角ゴ Pro W3" charset="0"/>
                <a:cs typeface="Times New Roman" charset="0"/>
                <a:sym typeface="Wingdings 3" charset="0"/>
              </a:rPr>
              <a:t>La </a:t>
            </a:r>
            <a:r>
              <a:rPr lang="en-US" b="1" i="1" dirty="0" err="1">
                <a:latin typeface="Times New Roman" charset="0"/>
                <a:ea typeface="ヒラギノ角ゴ Pro W3" charset="0"/>
                <a:cs typeface="Times New Roman" charset="0"/>
                <a:sym typeface="Wingdings 3" charset="0"/>
              </a:rPr>
              <a:t>epilepsia</a:t>
            </a:r>
            <a:r>
              <a:rPr lang="en-US" b="1" i="1" dirty="0">
                <a:latin typeface="Times New Roman" charset="0"/>
                <a:ea typeface="ヒラギノ角ゴ Pro W3" charset="0"/>
                <a:cs typeface="Times New Roman" charset="0"/>
                <a:sym typeface="Wingdings 3" charset="0"/>
              </a:rPr>
              <a:t> </a:t>
            </a:r>
            <a:r>
              <a:rPr lang="en-US" b="1" i="1" dirty="0" err="1">
                <a:latin typeface="Times New Roman" charset="0"/>
                <a:ea typeface="ヒラギノ角ゴ Pro W3" charset="0"/>
                <a:cs typeface="Times New Roman" charset="0"/>
                <a:sym typeface="Wingdings 3" charset="0"/>
              </a:rPr>
              <a:t>refractaria</a:t>
            </a:r>
            <a:r>
              <a:rPr lang="en-US" b="1" i="1" dirty="0">
                <a:latin typeface="Times New Roman" charset="0"/>
                <a:ea typeface="ヒラギノ角ゴ Pro W3" charset="0"/>
                <a:cs typeface="Times New Roman" charset="0"/>
                <a:sym typeface="Wingdings 3" charset="0"/>
              </a:rPr>
              <a:t> </a:t>
            </a:r>
            <a:r>
              <a:rPr lang="en-US" sz="2600" b="1" i="1" u="sng" dirty="0" err="1">
                <a:latin typeface="Times New Roman" charset="0"/>
                <a:ea typeface="ヒラギノ角ゴ Pro W3" charset="0"/>
                <a:cs typeface="Times New Roman" charset="0"/>
                <a:sym typeface="Wingdings 3" charset="0"/>
              </a:rPr>
              <a:t>es</a:t>
            </a:r>
            <a:r>
              <a:rPr lang="en-US" sz="2600" b="1" i="1" u="sng" dirty="0">
                <a:latin typeface="Times New Roman" charset="0"/>
                <a:ea typeface="ヒラギノ角ゴ Pro W3" charset="0"/>
                <a:cs typeface="Times New Roman" charset="0"/>
                <a:sym typeface="Wingdings 3" charset="0"/>
              </a:rPr>
              <a:t> </a:t>
            </a:r>
            <a:r>
              <a:rPr lang="en-US" sz="2600" b="1" i="1" u="sng" dirty="0" err="1">
                <a:latin typeface="Times New Roman" charset="0"/>
                <a:ea typeface="ヒラギノ角ゴ Pro W3" charset="0"/>
                <a:cs typeface="Times New Roman" charset="0"/>
                <a:sym typeface="Wingdings 3" charset="0"/>
              </a:rPr>
              <a:t>una</a:t>
            </a:r>
            <a:r>
              <a:rPr lang="en-US" sz="2600" b="1" i="1" u="sng" dirty="0">
                <a:latin typeface="Times New Roman" charset="0"/>
                <a:ea typeface="ヒラギノ角ゴ Pro W3" charset="0"/>
                <a:cs typeface="Times New Roman" charset="0"/>
                <a:sym typeface="Wingdings 3" charset="0"/>
              </a:rPr>
              <a:t> </a:t>
            </a:r>
            <a:r>
              <a:rPr lang="en-US" sz="2600" b="1" i="1" u="sng" dirty="0" err="1">
                <a:latin typeface="Times New Roman" charset="0"/>
                <a:ea typeface="ヒラギノ角ゴ Pro W3" charset="0"/>
                <a:cs typeface="Times New Roman" charset="0"/>
                <a:sym typeface="Wingdings 3" charset="0"/>
              </a:rPr>
              <a:t>enfermedad</a:t>
            </a:r>
            <a:r>
              <a:rPr lang="en-US" sz="2600" b="1" i="1" u="sng" dirty="0">
                <a:latin typeface="Times New Roman" charset="0"/>
                <a:ea typeface="ヒラギノ角ゴ Pro W3" charset="0"/>
                <a:cs typeface="Times New Roman" charset="0"/>
                <a:sym typeface="Wingdings 3" charset="0"/>
              </a:rPr>
              <a:t> </a:t>
            </a:r>
            <a:r>
              <a:rPr lang="en-US" sz="2600" b="1" i="1" u="sng" dirty="0" err="1">
                <a:latin typeface="Times New Roman" charset="0"/>
                <a:ea typeface="ヒラギノ角ゴ Pro W3" charset="0"/>
                <a:cs typeface="Times New Roman" charset="0"/>
                <a:sym typeface="Wingdings 3" charset="0"/>
              </a:rPr>
              <a:t>diferente</a:t>
            </a:r>
            <a:r>
              <a:rPr lang="en-US" b="1" i="1" dirty="0">
                <a:latin typeface="Times New Roman" charset="0"/>
                <a:ea typeface="ヒラギノ角ゴ Pro W3" charset="0"/>
                <a:cs typeface="Times New Roman" charset="0"/>
                <a:sym typeface="Wingdings 3" charset="0"/>
              </a:rPr>
              <a:t> </a:t>
            </a:r>
            <a:r>
              <a:rPr lang="en-US" b="1" i="1" dirty="0" err="1">
                <a:latin typeface="Times New Roman" charset="0"/>
                <a:ea typeface="ヒラギノ角ゴ Pro W3" charset="0"/>
                <a:cs typeface="Times New Roman" charset="0"/>
                <a:sym typeface="Wingdings 3" charset="0"/>
              </a:rPr>
              <a:t>comparada</a:t>
            </a:r>
            <a:r>
              <a:rPr lang="en-US" b="1" i="1" dirty="0">
                <a:latin typeface="Times New Roman" charset="0"/>
                <a:ea typeface="ヒラギノ角ゴ Pro W3" charset="0"/>
                <a:cs typeface="Times New Roman" charset="0"/>
                <a:sym typeface="Wingdings 3" charset="0"/>
              </a:rPr>
              <a:t> con la </a:t>
            </a:r>
            <a:r>
              <a:rPr lang="en-US" b="1" i="1" dirty="0" err="1">
                <a:latin typeface="Times New Roman" charset="0"/>
                <a:ea typeface="ヒラギノ角ゴ Pro W3" charset="0"/>
                <a:cs typeface="Times New Roman" charset="0"/>
                <a:sym typeface="Wingdings 3" charset="0"/>
              </a:rPr>
              <a:t>epilepsia</a:t>
            </a:r>
            <a:r>
              <a:rPr lang="en-US" b="1" i="1" dirty="0">
                <a:latin typeface="Times New Roman" charset="0"/>
                <a:ea typeface="ヒラギノ角ゴ Pro W3" charset="0"/>
                <a:cs typeface="Times New Roman" charset="0"/>
                <a:sym typeface="Wingdings 3" charset="0"/>
              </a:rPr>
              <a:t> de </a:t>
            </a:r>
            <a:r>
              <a:rPr lang="en-US" b="1" i="1" dirty="0" err="1">
                <a:latin typeface="Times New Roman" charset="0"/>
                <a:ea typeface="ヒラギノ角ゴ Pro W3" charset="0"/>
                <a:cs typeface="Times New Roman" charset="0"/>
                <a:sym typeface="Wingdings 3" charset="0"/>
              </a:rPr>
              <a:t>fácil</a:t>
            </a:r>
            <a:r>
              <a:rPr lang="en-US" b="1" i="1" dirty="0">
                <a:latin typeface="Times New Roman" charset="0"/>
                <a:ea typeface="ヒラギノ角ゴ Pro W3" charset="0"/>
                <a:cs typeface="Times New Roman" charset="0"/>
                <a:sym typeface="Wingdings 3" charset="0"/>
              </a:rPr>
              <a:t> control, y se </a:t>
            </a:r>
            <a:r>
              <a:rPr lang="en-US" b="1" i="1" dirty="0" err="1">
                <a:latin typeface="Times New Roman" charset="0"/>
                <a:ea typeface="ヒラギノ角ゴ Pro W3" charset="0"/>
                <a:cs typeface="Times New Roman" charset="0"/>
                <a:sym typeface="Wingdings 3" charset="0"/>
              </a:rPr>
              <a:t>necesitan</a:t>
            </a:r>
            <a:r>
              <a:rPr lang="en-US" b="1" i="1" dirty="0">
                <a:latin typeface="Times New Roman" charset="0"/>
                <a:ea typeface="ヒラギノ角ゴ Pro W3" charset="0"/>
                <a:cs typeface="Times New Roman" charset="0"/>
                <a:sym typeface="Wingdings 3" charset="0"/>
              </a:rPr>
              <a:t> </a:t>
            </a:r>
            <a:r>
              <a:rPr lang="en-US" b="1" i="1" dirty="0" err="1">
                <a:latin typeface="Times New Roman" charset="0"/>
                <a:ea typeface="ヒラギノ角ゴ Pro W3" charset="0"/>
                <a:cs typeface="Times New Roman" charset="0"/>
                <a:sym typeface="Wingdings 3" charset="0"/>
              </a:rPr>
              <a:t>nuevas</a:t>
            </a:r>
            <a:r>
              <a:rPr lang="en-US" b="1" i="1" dirty="0">
                <a:latin typeface="Times New Roman" charset="0"/>
                <a:ea typeface="ヒラギノ角ゴ Pro W3" charset="0"/>
                <a:cs typeface="Times New Roman" charset="0"/>
                <a:sym typeface="Wingdings 3" charset="0"/>
              </a:rPr>
              <a:t> </a:t>
            </a:r>
            <a:r>
              <a:rPr lang="en-US" b="1" i="1" dirty="0" err="1">
                <a:latin typeface="Times New Roman" charset="0"/>
                <a:ea typeface="ヒラギノ角ゴ Pro W3" charset="0"/>
                <a:cs typeface="Times New Roman" charset="0"/>
                <a:sym typeface="Wingdings 3" charset="0"/>
              </a:rPr>
              <a:t>estrategias</a:t>
            </a:r>
            <a:r>
              <a:rPr lang="en-US" b="1" i="1" dirty="0">
                <a:latin typeface="Times New Roman" charset="0"/>
                <a:ea typeface="ヒラギノ角ゴ Pro W3" charset="0"/>
                <a:cs typeface="Times New Roman" charset="0"/>
                <a:sym typeface="Wingdings 3" charset="0"/>
              </a:rPr>
              <a:t> </a:t>
            </a:r>
            <a:r>
              <a:rPr lang="en-US" b="1" i="1" dirty="0" err="1">
                <a:latin typeface="Times New Roman" charset="0"/>
                <a:ea typeface="ヒラギノ角ゴ Pro W3" charset="0"/>
                <a:cs typeface="Times New Roman" charset="0"/>
                <a:sym typeface="Wingdings 3" charset="0"/>
              </a:rPr>
              <a:t>para</a:t>
            </a:r>
            <a:r>
              <a:rPr lang="en-US" b="1" i="1" dirty="0">
                <a:latin typeface="Times New Roman" charset="0"/>
                <a:ea typeface="ヒラギノ角ゴ Pro W3" charset="0"/>
                <a:cs typeface="Times New Roman" charset="0"/>
                <a:sym typeface="Wingdings 3" charset="0"/>
              </a:rPr>
              <a:t> </a:t>
            </a:r>
            <a:r>
              <a:rPr lang="en-US" b="1" i="1" dirty="0" err="1">
                <a:latin typeface="Times New Roman" charset="0"/>
                <a:ea typeface="ヒラギノ角ゴ Pro W3" charset="0"/>
                <a:cs typeface="Times New Roman" charset="0"/>
                <a:sym typeface="Wingdings 3" charset="0"/>
              </a:rPr>
              <a:t>ayudar</a:t>
            </a:r>
            <a:r>
              <a:rPr lang="en-US" b="1" i="1" dirty="0">
                <a:latin typeface="Times New Roman" charset="0"/>
                <a:ea typeface="ヒラギノ角ゴ Pro W3" charset="0"/>
                <a:cs typeface="Times New Roman" charset="0"/>
                <a:sym typeface="Wingdings 3" charset="0"/>
              </a:rPr>
              <a:t> a </a:t>
            </a:r>
            <a:r>
              <a:rPr lang="en-US" b="1" i="1" dirty="0" err="1">
                <a:latin typeface="Times New Roman" charset="0"/>
                <a:ea typeface="ヒラギノ角ゴ Pro W3" charset="0"/>
                <a:cs typeface="Times New Roman" charset="0"/>
                <a:sym typeface="Wingdings 3" charset="0"/>
              </a:rPr>
              <a:t>estos</a:t>
            </a:r>
            <a:r>
              <a:rPr lang="en-US" b="1" i="1" dirty="0">
                <a:latin typeface="Times New Roman" charset="0"/>
                <a:ea typeface="ヒラギノ角ゴ Pro W3" charset="0"/>
                <a:cs typeface="Times New Roman" charset="0"/>
                <a:sym typeface="Wingdings 3" charset="0"/>
              </a:rPr>
              <a:t> </a:t>
            </a:r>
            <a:r>
              <a:rPr lang="en-US" b="1" i="1" dirty="0" err="1">
                <a:latin typeface="Times New Roman" charset="0"/>
                <a:ea typeface="ヒラギノ角ゴ Pro W3" charset="0"/>
                <a:cs typeface="Times New Roman" charset="0"/>
                <a:sym typeface="Wingdings 3" charset="0"/>
              </a:rPr>
              <a:t>pacientes</a:t>
            </a:r>
            <a:r>
              <a:rPr lang="en-US" b="1" i="1" dirty="0">
                <a:latin typeface="Times New Roman" charset="0"/>
                <a:ea typeface="ヒラギノ角ゴ Pro W3" charset="0"/>
                <a:cs typeface="Times New Roman" charset="0"/>
                <a:sym typeface="Wingdings 3" charset="0"/>
              </a:rPr>
              <a:t>.</a:t>
            </a:r>
            <a:endParaRPr lang="en-US" dirty="0">
              <a:latin typeface="Times New Roman" charset="0"/>
              <a:ea typeface="ヒラギノ角ゴ Pro W3" charset="0"/>
              <a:cs typeface="Times New Roman" charset="0"/>
              <a:sym typeface="Wingdings 3" charset="0"/>
            </a:endParaRPr>
          </a:p>
          <a:p>
            <a:pPr>
              <a:lnSpc>
                <a:spcPct val="120000"/>
              </a:lnSpc>
              <a:spcBef>
                <a:spcPct val="20000"/>
              </a:spcBef>
              <a:buClr>
                <a:srgbClr val="6C1869"/>
              </a:buClr>
              <a:buFontTx/>
              <a:buChar char="•"/>
            </a:pPr>
            <a:endParaRPr lang="en-US" dirty="0">
              <a:solidFill>
                <a:schemeClr val="bg1"/>
              </a:solidFill>
              <a:latin typeface="Times New Roman" charset="0"/>
              <a:ea typeface="ヒラギノ角ゴ Pro W3" charset="0"/>
              <a:cs typeface="Times New Roman" charset="0"/>
            </a:endParaRPr>
          </a:p>
        </p:txBody>
      </p:sp>
      <p:sp>
        <p:nvSpPr>
          <p:cNvPr id="6" name="Rectangle 8"/>
          <p:cNvSpPr>
            <a:spLocks noChangeArrowheads="1"/>
          </p:cNvSpPr>
          <p:nvPr/>
        </p:nvSpPr>
        <p:spPr bwMode="auto">
          <a:xfrm>
            <a:off x="2801938" y="6477000"/>
            <a:ext cx="6342062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3190" tIns="51595" rIns="103190" bIns="51595" anchor="b">
            <a:spAutoFit/>
          </a:bodyPr>
          <a:lstStyle/>
          <a:p>
            <a:pPr algn="r" defTabSz="581025" eaLnBrk="0" hangingPunct="0"/>
            <a:r>
              <a:rPr lang="en-US" sz="900">
                <a:solidFill>
                  <a:srgbClr val="FFFF00"/>
                </a:solidFill>
                <a:latin typeface="Times New Roman" charset="0"/>
                <a:cs typeface="Times New Roman" charset="0"/>
              </a:rPr>
              <a:t> Kwan P, et al. </a:t>
            </a:r>
            <a:r>
              <a:rPr lang="en-US" sz="900" i="1">
                <a:solidFill>
                  <a:srgbClr val="FFFF00"/>
                </a:solidFill>
                <a:latin typeface="Times New Roman" charset="0"/>
                <a:cs typeface="Times New Roman" charset="0"/>
              </a:rPr>
              <a:t>Epilepsia</a:t>
            </a:r>
            <a:r>
              <a:rPr lang="en-US" sz="900">
                <a:solidFill>
                  <a:srgbClr val="FFFF00"/>
                </a:solidFill>
                <a:latin typeface="Times New Roman" charset="0"/>
                <a:cs typeface="Times New Roman" charset="0"/>
              </a:rPr>
              <a:t> 2009;1528-1567.2009.  </a:t>
            </a:r>
          </a:p>
          <a:p>
            <a:pPr algn="r" defTabSz="581025" eaLnBrk="0" hangingPunct="0"/>
            <a:r>
              <a:rPr lang="en-GB" sz="900">
                <a:solidFill>
                  <a:srgbClr val="FFFF00"/>
                </a:solidFill>
                <a:latin typeface="Times New Roman" charset="0"/>
                <a:cs typeface="Times New Roman" charset="0"/>
              </a:rPr>
              <a:t> Mohanraj R and Brodie MJ. Eur J Neurol. 2006;13:277-282.</a:t>
            </a:r>
          </a:p>
        </p:txBody>
      </p:sp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2068513" y="6072188"/>
            <a:ext cx="7075487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3190" tIns="51595" rIns="103190" bIns="51595">
            <a:spAutoFit/>
          </a:bodyPr>
          <a:lstStyle>
            <a:lvl1pPr defTabSz="5810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5810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5810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5810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5810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5810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5810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5810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5810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00">
                <a:solidFill>
                  <a:srgbClr val="FFC000"/>
                </a:solidFill>
                <a:latin typeface="Times New Roman" charset="0"/>
                <a:cs typeface="Times New Roman" charset="0"/>
              </a:rPr>
              <a:t>*Remisión se define como la libertad de crisis hasta el último seguimiento</a:t>
            </a:r>
          </a:p>
        </p:txBody>
      </p:sp>
      <p:pic>
        <p:nvPicPr>
          <p:cNvPr id="8" name="Picture 5" descr="INNN(plastico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6" y="6278906"/>
            <a:ext cx="626128" cy="534644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55229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323850" y="4064729"/>
            <a:ext cx="8496300" cy="259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algn="just"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r>
              <a:rPr lang="es-MX" sz="2300" dirty="0">
                <a:solidFill>
                  <a:srgbClr val="FFFFFF"/>
                </a:solidFill>
                <a:latin typeface="Times New Roman" charset="0"/>
              </a:rPr>
              <a:t>Se estima que alrededor del </a:t>
            </a:r>
            <a:r>
              <a:rPr lang="es-MX" sz="2300" b="1" i="1" dirty="0">
                <a:solidFill>
                  <a:srgbClr val="FFFFFF"/>
                </a:solidFill>
                <a:latin typeface="Times New Roman" charset="0"/>
              </a:rPr>
              <a:t>2% de la población </a:t>
            </a:r>
            <a:r>
              <a:rPr lang="es-MX" sz="2300" dirty="0">
                <a:solidFill>
                  <a:srgbClr val="FFFFFF"/>
                </a:solidFill>
                <a:latin typeface="Times New Roman" charset="0"/>
              </a:rPr>
              <a:t>sufre </a:t>
            </a:r>
            <a:r>
              <a:rPr lang="es-MX" sz="2300" dirty="0" smtClean="0">
                <a:solidFill>
                  <a:srgbClr val="FFFFFF"/>
                </a:solidFill>
                <a:latin typeface="Times New Roman" charset="0"/>
              </a:rPr>
              <a:t>epilepsia </a:t>
            </a:r>
            <a:r>
              <a:rPr lang="es-MX" sz="2300" b="1" i="1" dirty="0" smtClean="0">
                <a:solidFill>
                  <a:srgbClr val="FFFFFF"/>
                </a:solidFill>
                <a:latin typeface="Times New Roman" charset="0"/>
              </a:rPr>
              <a:t>en México (110,000,000ha </a:t>
            </a:r>
            <a:r>
              <a:rPr lang="es-MX" sz="2300" b="1" i="1" dirty="0">
                <a:solidFill>
                  <a:srgbClr val="FFFFFF"/>
                </a:solidFill>
                <a:latin typeface="Times New Roman" charset="0"/>
              </a:rPr>
              <a:t>(</a:t>
            </a:r>
            <a:r>
              <a:rPr lang="es-MX" sz="2300" b="1" i="1" dirty="0" smtClean="0">
                <a:solidFill>
                  <a:srgbClr val="FFFFFF"/>
                </a:solidFill>
                <a:latin typeface="Times New Roman" charset="0"/>
              </a:rPr>
              <a:t>2013)</a:t>
            </a:r>
            <a:r>
              <a:rPr lang="es-MX" sz="2300" b="1" i="1" dirty="0">
                <a:solidFill>
                  <a:srgbClr val="FFFFFF"/>
                </a:solidFill>
                <a:latin typeface="Times New Roman" charset="0"/>
              </a:rPr>
              <a:t>)</a:t>
            </a:r>
            <a:r>
              <a:rPr lang="es-MX" sz="2300" dirty="0">
                <a:solidFill>
                  <a:srgbClr val="FFFFFF"/>
                </a:solidFill>
                <a:latin typeface="Times New Roman" charset="0"/>
              </a:rPr>
              <a:t>, lo que equivale a </a:t>
            </a:r>
            <a:r>
              <a:rPr lang="es-MX" sz="2300" b="1" i="1" dirty="0" smtClean="0">
                <a:solidFill>
                  <a:srgbClr val="FFFFFF"/>
                </a:solidFill>
                <a:latin typeface="Times New Roman" charset="0"/>
              </a:rPr>
              <a:t>2,100,000  </a:t>
            </a:r>
            <a:r>
              <a:rPr lang="es-MX" sz="2300" b="1" i="1" dirty="0">
                <a:solidFill>
                  <a:srgbClr val="FFFFFF"/>
                </a:solidFill>
                <a:latin typeface="Times New Roman" charset="0"/>
              </a:rPr>
              <a:t>pacientes. </a:t>
            </a:r>
          </a:p>
          <a:p>
            <a:pPr marL="342900" indent="-342900" algn="just"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r>
              <a:rPr lang="es-MX" sz="2300" dirty="0">
                <a:solidFill>
                  <a:srgbClr val="FFFFFF"/>
                </a:solidFill>
                <a:latin typeface="Times New Roman" charset="0"/>
              </a:rPr>
              <a:t>Considerando que </a:t>
            </a:r>
            <a:r>
              <a:rPr lang="es-MX" sz="2300" b="1" dirty="0">
                <a:solidFill>
                  <a:srgbClr val="FFFFFF"/>
                </a:solidFill>
                <a:latin typeface="Times New Roman" charset="0"/>
              </a:rPr>
              <a:t>20% son </a:t>
            </a:r>
            <a:r>
              <a:rPr lang="es-MX" sz="2300" b="1" dirty="0" smtClean="0">
                <a:solidFill>
                  <a:srgbClr val="FFFFFF"/>
                </a:solidFill>
                <a:latin typeface="Times New Roman" charset="0"/>
              </a:rPr>
              <a:t>EDC</a:t>
            </a:r>
            <a:r>
              <a:rPr lang="es-MX" sz="2300" dirty="0" smtClean="0">
                <a:solidFill>
                  <a:srgbClr val="FFFFFF"/>
                </a:solidFill>
                <a:latin typeface="Times New Roman" charset="0"/>
              </a:rPr>
              <a:t>, aprox. ≈</a:t>
            </a:r>
            <a:r>
              <a:rPr lang="es-MX" sz="2300" b="1" i="1" u="sng" dirty="0" smtClean="0">
                <a:solidFill>
                  <a:srgbClr val="FFFFFF"/>
                </a:solidFill>
                <a:latin typeface="Times New Roman" charset="0"/>
              </a:rPr>
              <a:t>400,000 </a:t>
            </a:r>
            <a:r>
              <a:rPr lang="es-MX" sz="2300" b="1" i="1" u="sng" dirty="0">
                <a:solidFill>
                  <a:srgbClr val="FFFFFF"/>
                </a:solidFill>
                <a:latin typeface="Times New Roman" charset="0"/>
              </a:rPr>
              <a:t>pacientes</a:t>
            </a:r>
            <a:r>
              <a:rPr lang="es-MX" sz="2300" b="1" i="1" dirty="0">
                <a:solidFill>
                  <a:srgbClr val="FFFFFF"/>
                </a:solidFill>
                <a:latin typeface="Times New Roman" charset="0"/>
              </a:rPr>
              <a:t> </a:t>
            </a:r>
            <a:r>
              <a:rPr lang="es-MX" sz="2300" dirty="0">
                <a:solidFill>
                  <a:srgbClr val="FFFFFF"/>
                </a:solidFill>
                <a:latin typeface="Times New Roman" charset="0"/>
              </a:rPr>
              <a:t>son portadores </a:t>
            </a:r>
            <a:r>
              <a:rPr lang="es-MX" sz="2300" dirty="0" smtClean="0">
                <a:solidFill>
                  <a:srgbClr val="FFFFFF"/>
                </a:solidFill>
                <a:latin typeface="Times New Roman" charset="0"/>
              </a:rPr>
              <a:t>EDC (</a:t>
            </a:r>
            <a:r>
              <a:rPr lang="es-MX" sz="2300" dirty="0">
                <a:solidFill>
                  <a:srgbClr val="FFFFFF"/>
                </a:solidFill>
                <a:latin typeface="Times New Roman" charset="0"/>
              </a:rPr>
              <a:t>candidatos quirúrgicos).</a:t>
            </a:r>
          </a:p>
          <a:p>
            <a:pPr marL="342900" indent="-342900" algn="just"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r>
              <a:rPr lang="es-MX" sz="2300" dirty="0">
                <a:solidFill>
                  <a:srgbClr val="FFFFFF"/>
                </a:solidFill>
                <a:latin typeface="Times New Roman" charset="0"/>
              </a:rPr>
              <a:t>De la mano del alto costo social se encuentra el alto costo económico. P.e. en EEUU el costo total directo é indirecto para todos los pacientes con </a:t>
            </a:r>
            <a:r>
              <a:rPr lang="es-MX" sz="2300" dirty="0" smtClean="0">
                <a:solidFill>
                  <a:srgbClr val="FFFFFF"/>
                </a:solidFill>
                <a:latin typeface="Times New Roman" charset="0"/>
              </a:rPr>
              <a:t>EPILEPSIA </a:t>
            </a:r>
            <a:r>
              <a:rPr lang="es-MX" sz="2300" dirty="0">
                <a:solidFill>
                  <a:srgbClr val="FFFFFF"/>
                </a:solidFill>
                <a:latin typeface="Times New Roman" charset="0"/>
              </a:rPr>
              <a:t>fue de </a:t>
            </a:r>
            <a:r>
              <a:rPr lang="es-MX" sz="2300" b="1" i="1" dirty="0">
                <a:solidFill>
                  <a:srgbClr val="FFFFFF"/>
                </a:solidFill>
                <a:latin typeface="Times New Roman" charset="0"/>
              </a:rPr>
              <a:t>9.9 billones de dólares (1995).</a:t>
            </a:r>
            <a:endParaRPr lang="es-ES" sz="2300" b="1" i="1" dirty="0">
              <a:solidFill>
                <a:srgbClr val="FFFFFF"/>
              </a:solidFill>
              <a:latin typeface="Times New Roman" charset="0"/>
            </a:endParaRPr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901326" y="-26988"/>
            <a:ext cx="8242673" cy="1200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s-MX" sz="3600" i="1" dirty="0">
                <a:solidFill>
                  <a:srgbClr val="FFFF00"/>
                </a:solidFill>
                <a:latin typeface="Times New Roman" charset="0"/>
              </a:rPr>
              <a:t>Repercusión socioeconómica  y </a:t>
            </a:r>
          </a:p>
          <a:p>
            <a:pPr algn="ctr"/>
            <a:r>
              <a:rPr lang="es-MX" sz="3600" i="1" dirty="0">
                <a:solidFill>
                  <a:srgbClr val="FFFF00"/>
                </a:solidFill>
                <a:latin typeface="Times New Roman" charset="0"/>
              </a:rPr>
              <a:t>justificación de abordaje quirúrgico</a:t>
            </a: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tx2">
                <a:tint val="45000"/>
                <a:satMod val="400000"/>
              </a:schemeClr>
            </a:duotone>
            <a:lum contrast="20000"/>
          </a:blip>
          <a:srcRect l="1892" r="6613" b="13202"/>
          <a:stretch>
            <a:fillRect/>
          </a:stretch>
        </p:blipFill>
        <p:spPr bwMode="auto">
          <a:xfrm>
            <a:off x="46038" y="1392832"/>
            <a:ext cx="3013075" cy="24542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5" descr="Copy of Copy of DSC0560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5500" y="1390650"/>
            <a:ext cx="3059113" cy="2470150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 descr="Copy of DSC0008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04" b="8711"/>
          <a:stretch>
            <a:fillRect/>
          </a:stretch>
        </p:blipFill>
        <p:spPr bwMode="auto">
          <a:xfrm>
            <a:off x="3259138" y="1392238"/>
            <a:ext cx="2536825" cy="2454275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 descr="INNN(plastico)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14" y="56022"/>
            <a:ext cx="836613" cy="714375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90061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84138" y="182563"/>
            <a:ext cx="8967788" cy="6532562"/>
            <a:chOff x="75" y="205"/>
            <a:chExt cx="5649" cy="4115"/>
          </a:xfrm>
        </p:grpSpPr>
        <p:sp>
          <p:nvSpPr>
            <p:cNvPr id="3" name="Rectangle 8"/>
            <p:cNvSpPr>
              <a:spLocks noChangeArrowheads="1"/>
            </p:cNvSpPr>
            <p:nvPr/>
          </p:nvSpPr>
          <p:spPr bwMode="auto">
            <a:xfrm>
              <a:off x="2200" y="238"/>
              <a:ext cx="1399" cy="406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pPr algn="ctr" eaLnBrk="0" hangingPunct="0"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r>
                <a:rPr lang="es-ES_tradnl" sz="3600" i="1" dirty="0">
                  <a:solidFill>
                    <a:srgbClr val="FFFF00"/>
                  </a:solidFill>
                  <a:latin typeface="Times New Roman"/>
                  <a:cs typeface="Times New Roman"/>
                </a:rPr>
                <a:t>PPE</a:t>
              </a:r>
              <a:r>
                <a:rPr lang="es-ES_tradnl" sz="3600" i="1" dirty="0">
                  <a:solidFill>
                    <a:schemeClr val="tx1"/>
                  </a:solidFill>
                  <a:latin typeface="Times New Roman"/>
                  <a:cs typeface="Times New Roman"/>
                </a:rPr>
                <a:t> </a:t>
              </a:r>
              <a:r>
                <a:rPr lang="es-ES_tradnl" sz="3600" i="1" dirty="0">
                  <a:solidFill>
                    <a:srgbClr val="FFFF00"/>
                  </a:solidFill>
                  <a:latin typeface="Times New Roman"/>
                  <a:cs typeface="Times New Roman"/>
                </a:rPr>
                <a:t>1984</a:t>
              </a:r>
              <a:endParaRPr lang="es-ES_tradnl" sz="3600" i="1" dirty="0">
                <a:solidFill>
                  <a:schemeClr val="tx1"/>
                </a:solidFill>
                <a:latin typeface="Times New Roman"/>
                <a:cs typeface="Times New Roman"/>
              </a:endParaRPr>
            </a:p>
          </p:txBody>
        </p:sp>
        <p:sp>
          <p:nvSpPr>
            <p:cNvPr id="4" name="Rectangle 9"/>
            <p:cNvSpPr>
              <a:spLocks noChangeArrowheads="1"/>
            </p:cNvSpPr>
            <p:nvPr/>
          </p:nvSpPr>
          <p:spPr bwMode="auto">
            <a:xfrm>
              <a:off x="1569" y="935"/>
              <a:ext cx="2674" cy="580"/>
            </a:xfrm>
            <a:prstGeom prst="rect">
              <a:avLst/>
            </a:prstGeom>
            <a:noFill/>
            <a:ln w="12700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488" tIns="44450" rIns="90488" bIns="44450">
              <a:spAutoFit/>
            </a:bodyPr>
            <a:lstStyle/>
            <a:p>
              <a:pPr algn="ctr" eaLnBrk="0" hangingPunct="0"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r>
                <a:rPr lang="es-ES_tradnl" dirty="0">
                  <a:latin typeface="Times New Roman"/>
                  <a:cs typeface="Times New Roman"/>
                </a:rPr>
                <a:t>COORDINADOR</a:t>
              </a:r>
            </a:p>
            <a:p>
              <a:pPr algn="ctr" eaLnBrk="0" hangingPunct="0"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r>
                <a:rPr lang="es-ES_tradnl" b="1" dirty="0">
                  <a:latin typeface="Times New Roman"/>
                  <a:cs typeface="Times New Roman"/>
                </a:rPr>
                <a:t>DR. FRANCISCO RUBIO DONNADIEU</a:t>
              </a:r>
            </a:p>
          </p:txBody>
        </p:sp>
        <p:sp>
          <p:nvSpPr>
            <p:cNvPr id="5" name="Rectangle 10"/>
            <p:cNvSpPr>
              <a:spLocks noChangeArrowheads="1"/>
            </p:cNvSpPr>
            <p:nvPr/>
          </p:nvSpPr>
          <p:spPr bwMode="auto">
            <a:xfrm>
              <a:off x="75" y="2165"/>
              <a:ext cx="964" cy="580"/>
            </a:xfrm>
            <a:prstGeom prst="rect">
              <a:avLst/>
            </a:prstGeom>
            <a:noFill/>
            <a:ln w="12700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pPr algn="ctr" eaLnBrk="0" hangingPunct="0"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r>
                <a:rPr lang="es-ES_tradnl" sz="1800" b="1" dirty="0">
                  <a:latin typeface="Times New Roman"/>
                  <a:cs typeface="Times New Roman"/>
                </a:rPr>
                <a:t>COMITÉ   I </a:t>
              </a:r>
            </a:p>
            <a:p>
              <a:pPr algn="ctr" eaLnBrk="0" hangingPunct="0"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r>
                <a:rPr lang="es-ES_tradnl" sz="1200" b="1" dirty="0" smtClean="0">
                  <a:latin typeface="Times New Roman"/>
                  <a:cs typeface="Times New Roman"/>
                </a:rPr>
                <a:t>DIFUSIÓN </a:t>
              </a:r>
              <a:endParaRPr lang="es-ES_tradnl" sz="1200" b="1" dirty="0">
                <a:latin typeface="Times New Roman"/>
                <a:cs typeface="Times New Roman"/>
              </a:endParaRPr>
            </a:p>
            <a:p>
              <a:pPr algn="ctr" eaLnBrk="0" hangingPunct="0"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r>
                <a:rPr lang="es-ES_tradnl" sz="1200" b="1" dirty="0">
                  <a:latin typeface="Times New Roman"/>
                  <a:cs typeface="Times New Roman"/>
                </a:rPr>
                <a:t>ENSEÑANZA </a:t>
              </a:r>
            </a:p>
            <a:p>
              <a:pPr algn="ctr" eaLnBrk="0" hangingPunct="0"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r>
                <a:rPr lang="es-ES_tradnl" sz="1200" b="1" dirty="0">
                  <a:latin typeface="Times New Roman"/>
                  <a:cs typeface="Times New Roman"/>
                </a:rPr>
                <a:t>Y </a:t>
              </a:r>
              <a:r>
                <a:rPr lang="es-ES_tradnl" sz="1200" b="1" dirty="0" smtClean="0">
                  <a:latin typeface="Times New Roman"/>
                  <a:cs typeface="Times New Roman"/>
                </a:rPr>
                <a:t>CAPACITACIÓN</a:t>
              </a:r>
              <a:endParaRPr lang="es-ES_tradnl" sz="1200" b="1" dirty="0">
                <a:latin typeface="Times New Roman"/>
                <a:cs typeface="Times New Roman"/>
              </a:endParaRPr>
            </a:p>
          </p:txBody>
        </p:sp>
        <p:sp>
          <p:nvSpPr>
            <p:cNvPr id="6" name="Rectangle 11"/>
            <p:cNvSpPr>
              <a:spLocks noChangeArrowheads="1"/>
            </p:cNvSpPr>
            <p:nvPr/>
          </p:nvSpPr>
          <p:spPr bwMode="auto">
            <a:xfrm>
              <a:off x="975" y="3017"/>
              <a:ext cx="909" cy="352"/>
            </a:xfrm>
            <a:prstGeom prst="rect">
              <a:avLst/>
            </a:prstGeom>
            <a:noFill/>
            <a:ln w="12700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pPr algn="ctr" eaLnBrk="0" hangingPunct="0"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r>
                <a:rPr lang="es-ES_tradnl" sz="1800" b="1" dirty="0">
                  <a:latin typeface="Times New Roman"/>
                  <a:cs typeface="Times New Roman"/>
                </a:rPr>
                <a:t>COMITÉ  II</a:t>
              </a:r>
            </a:p>
            <a:p>
              <a:pPr algn="ctr" eaLnBrk="0" hangingPunct="0"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r>
                <a:rPr lang="es-ES_tradnl" sz="1200" b="1" dirty="0" smtClean="0">
                  <a:latin typeface="Times New Roman"/>
                  <a:cs typeface="Times New Roman"/>
                </a:rPr>
                <a:t>INVESTIGACIÓN</a:t>
              </a:r>
              <a:endParaRPr lang="es-ES_tradnl" sz="1200" b="1" dirty="0">
                <a:latin typeface="Times New Roman"/>
                <a:cs typeface="Times New Roman"/>
              </a:endParaRPr>
            </a:p>
          </p:txBody>
        </p:sp>
        <p:sp>
          <p:nvSpPr>
            <p:cNvPr id="7" name="Rectangle 12"/>
            <p:cNvSpPr>
              <a:spLocks noChangeArrowheads="1"/>
            </p:cNvSpPr>
            <p:nvPr/>
          </p:nvSpPr>
          <p:spPr bwMode="auto">
            <a:xfrm>
              <a:off x="1879" y="2242"/>
              <a:ext cx="1004" cy="347"/>
            </a:xfrm>
            <a:prstGeom prst="rect">
              <a:avLst/>
            </a:prstGeom>
            <a:noFill/>
            <a:ln w="12700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pPr algn="ctr" eaLnBrk="0" hangingPunct="0"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r>
                <a:rPr lang="es-ES_tradnl" sz="1800" b="1" dirty="0">
                  <a:latin typeface="Times New Roman"/>
                  <a:cs typeface="Times New Roman"/>
                </a:rPr>
                <a:t>COMITÉ   III</a:t>
              </a:r>
            </a:p>
            <a:p>
              <a:pPr algn="ctr" eaLnBrk="0" hangingPunct="0"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r>
                <a:rPr lang="es-ES_tradnl" sz="1200" b="1" dirty="0">
                  <a:latin typeface="Times New Roman"/>
                  <a:cs typeface="Times New Roman"/>
                </a:rPr>
                <a:t>ASISTENCIA</a:t>
              </a:r>
            </a:p>
          </p:txBody>
        </p:sp>
        <p:sp>
          <p:nvSpPr>
            <p:cNvPr id="8" name="Rectangle 13"/>
            <p:cNvSpPr>
              <a:spLocks noChangeArrowheads="1"/>
            </p:cNvSpPr>
            <p:nvPr/>
          </p:nvSpPr>
          <p:spPr bwMode="auto">
            <a:xfrm>
              <a:off x="3094" y="3022"/>
              <a:ext cx="965" cy="352"/>
            </a:xfrm>
            <a:prstGeom prst="rect">
              <a:avLst/>
            </a:prstGeom>
            <a:noFill/>
            <a:ln w="12700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488" tIns="44450" rIns="90488" bIns="44450">
              <a:spAutoFit/>
            </a:bodyPr>
            <a:lstStyle/>
            <a:p>
              <a:pPr algn="l" eaLnBrk="0" hangingPunct="0"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r>
                <a:rPr lang="es-ES_tradnl" sz="1800" b="1" dirty="0">
                  <a:latin typeface="Times New Roman"/>
                  <a:cs typeface="Times New Roman"/>
                </a:rPr>
                <a:t>COMITÉ IV</a:t>
              </a:r>
            </a:p>
            <a:p>
              <a:pPr algn="ctr" eaLnBrk="0" hangingPunct="0"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r>
                <a:rPr lang="es-ES_tradnl" sz="1200" b="1" dirty="0">
                  <a:latin typeface="Times New Roman"/>
                  <a:cs typeface="Times New Roman"/>
                </a:rPr>
                <a:t>RETO SOCIAL</a:t>
              </a:r>
            </a:p>
          </p:txBody>
        </p:sp>
        <p:sp>
          <p:nvSpPr>
            <p:cNvPr id="9" name="Rectangle 14"/>
            <p:cNvSpPr>
              <a:spLocks noChangeArrowheads="1"/>
            </p:cNvSpPr>
            <p:nvPr/>
          </p:nvSpPr>
          <p:spPr bwMode="auto">
            <a:xfrm>
              <a:off x="3942" y="2241"/>
              <a:ext cx="939" cy="231"/>
            </a:xfrm>
            <a:prstGeom prst="rect">
              <a:avLst/>
            </a:prstGeom>
            <a:noFill/>
            <a:ln w="12700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pPr algn="l" eaLnBrk="0" hangingPunct="0"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r>
                <a:rPr lang="es-ES_tradnl" sz="1800" b="1" dirty="0">
                  <a:latin typeface="Times New Roman"/>
                  <a:cs typeface="Times New Roman"/>
                </a:rPr>
                <a:t>COMITÉ   V</a:t>
              </a:r>
            </a:p>
          </p:txBody>
        </p:sp>
        <p:sp>
          <p:nvSpPr>
            <p:cNvPr id="10" name="Rectangle 15"/>
            <p:cNvSpPr>
              <a:spLocks noChangeArrowheads="1"/>
            </p:cNvSpPr>
            <p:nvPr/>
          </p:nvSpPr>
          <p:spPr bwMode="auto">
            <a:xfrm>
              <a:off x="4030" y="2480"/>
              <a:ext cx="755" cy="179"/>
            </a:xfrm>
            <a:prstGeom prst="rect">
              <a:avLst/>
            </a:prstGeom>
            <a:noFill/>
            <a:ln w="12700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pPr algn="l" eaLnBrk="0" hangingPunct="0"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r>
                <a:rPr lang="es-ES_tradnl" sz="1200" b="1" dirty="0">
                  <a:latin typeface="Times New Roman"/>
                  <a:cs typeface="Times New Roman"/>
                </a:rPr>
                <a:t>RELACIONES</a:t>
              </a:r>
            </a:p>
          </p:txBody>
        </p:sp>
        <p:sp>
          <p:nvSpPr>
            <p:cNvPr id="11" name="Line 19"/>
            <p:cNvSpPr>
              <a:spLocks noChangeShapeType="1"/>
            </p:cNvSpPr>
            <p:nvPr/>
          </p:nvSpPr>
          <p:spPr bwMode="auto">
            <a:xfrm flipH="1">
              <a:off x="2857" y="1515"/>
              <a:ext cx="0" cy="459"/>
            </a:xfrm>
            <a:prstGeom prst="line">
              <a:avLst/>
            </a:prstGeom>
            <a:noFill/>
            <a:ln w="28575" cmpd="sng">
              <a:solidFill>
                <a:srgbClr val="FF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s-ES">
                <a:latin typeface="Times New Roman"/>
                <a:cs typeface="Times New Roman"/>
              </a:endParaRPr>
            </a:p>
          </p:txBody>
        </p:sp>
        <p:sp>
          <p:nvSpPr>
            <p:cNvPr id="12" name="Rectangle 20"/>
            <p:cNvSpPr>
              <a:spLocks noChangeArrowheads="1"/>
            </p:cNvSpPr>
            <p:nvPr/>
          </p:nvSpPr>
          <p:spPr bwMode="auto">
            <a:xfrm>
              <a:off x="1597" y="663"/>
              <a:ext cx="2637" cy="256"/>
            </a:xfrm>
            <a:prstGeom prst="rect">
              <a:avLst/>
            </a:prstGeom>
            <a:noFill/>
            <a:ln w="12700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pPr algn="l" eaLnBrk="0" hangingPunct="0"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r>
                <a:rPr lang="es-ES_tradnl" sz="2000" b="1" dirty="0">
                  <a:solidFill>
                    <a:srgbClr val="FFFF00"/>
                  </a:solidFill>
                  <a:latin typeface="Times New Roman"/>
                  <a:cs typeface="Times New Roman"/>
                </a:rPr>
                <a:t>COMITÉ INTERINSTITUCIONAL</a:t>
              </a:r>
            </a:p>
          </p:txBody>
        </p:sp>
        <p:sp>
          <p:nvSpPr>
            <p:cNvPr id="13" name="Rectangle 24"/>
            <p:cNvSpPr>
              <a:spLocks noChangeArrowheads="1"/>
            </p:cNvSpPr>
            <p:nvPr/>
          </p:nvSpPr>
          <p:spPr bwMode="auto">
            <a:xfrm>
              <a:off x="4604" y="3199"/>
              <a:ext cx="1104" cy="352"/>
            </a:xfrm>
            <a:prstGeom prst="rect">
              <a:avLst/>
            </a:prstGeom>
            <a:noFill/>
            <a:ln w="12700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488" tIns="44450" rIns="90488" bIns="44450">
              <a:spAutoFit/>
            </a:bodyPr>
            <a:lstStyle/>
            <a:p>
              <a:pPr algn="ctr" eaLnBrk="0" hangingPunct="0"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r>
                <a:rPr lang="es-ES_tradnl" sz="1800" b="1" dirty="0">
                  <a:latin typeface="Times New Roman"/>
                  <a:cs typeface="Times New Roman"/>
                </a:rPr>
                <a:t>COMITÉ   VI</a:t>
              </a:r>
            </a:p>
            <a:p>
              <a:pPr algn="ctr" eaLnBrk="0" hangingPunct="0"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r>
                <a:rPr lang="es-ES_tradnl" sz="1200" b="1" dirty="0" smtClean="0">
                  <a:latin typeface="Times New Roman"/>
                  <a:cs typeface="Times New Roman"/>
                </a:rPr>
                <a:t>INFORMÁTICA</a:t>
              </a:r>
              <a:endParaRPr lang="es-ES_tradnl" sz="1200" b="1" dirty="0">
                <a:latin typeface="Times New Roman"/>
                <a:cs typeface="Times New Roman"/>
              </a:endParaRPr>
            </a:p>
          </p:txBody>
        </p:sp>
        <p:sp>
          <p:nvSpPr>
            <p:cNvPr id="14" name="Line 25"/>
            <p:cNvSpPr>
              <a:spLocks noChangeShapeType="1"/>
            </p:cNvSpPr>
            <p:nvPr/>
          </p:nvSpPr>
          <p:spPr bwMode="auto">
            <a:xfrm>
              <a:off x="508" y="1974"/>
              <a:ext cx="4640" cy="5"/>
            </a:xfrm>
            <a:prstGeom prst="line">
              <a:avLst/>
            </a:prstGeom>
            <a:noFill/>
            <a:ln w="28575" cmpd="sng">
              <a:solidFill>
                <a:srgbClr val="FF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s-ES">
                <a:latin typeface="Times New Roman"/>
                <a:cs typeface="Times New Roman"/>
              </a:endParaRPr>
            </a:p>
          </p:txBody>
        </p:sp>
        <p:sp>
          <p:nvSpPr>
            <p:cNvPr id="15" name="Line 26"/>
            <p:cNvSpPr>
              <a:spLocks noChangeShapeType="1"/>
            </p:cNvSpPr>
            <p:nvPr/>
          </p:nvSpPr>
          <p:spPr bwMode="auto">
            <a:xfrm>
              <a:off x="5148" y="1974"/>
              <a:ext cx="0" cy="1225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s-ES">
                <a:latin typeface="Times New Roman"/>
                <a:cs typeface="Times New Roman"/>
              </a:endParaRPr>
            </a:p>
          </p:txBody>
        </p:sp>
        <p:sp>
          <p:nvSpPr>
            <p:cNvPr id="16" name="Line 27"/>
            <p:cNvSpPr>
              <a:spLocks noChangeShapeType="1"/>
            </p:cNvSpPr>
            <p:nvPr/>
          </p:nvSpPr>
          <p:spPr bwMode="auto">
            <a:xfrm>
              <a:off x="508" y="1974"/>
              <a:ext cx="0" cy="182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s-ES">
                <a:latin typeface="Times New Roman"/>
                <a:cs typeface="Times New Roman"/>
              </a:endParaRPr>
            </a:p>
          </p:txBody>
        </p:sp>
        <p:sp>
          <p:nvSpPr>
            <p:cNvPr id="17" name="Line 28"/>
            <p:cNvSpPr>
              <a:spLocks noChangeShapeType="1"/>
            </p:cNvSpPr>
            <p:nvPr/>
          </p:nvSpPr>
          <p:spPr bwMode="auto">
            <a:xfrm>
              <a:off x="2368" y="1974"/>
              <a:ext cx="0" cy="272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s-ES">
                <a:latin typeface="Times New Roman"/>
                <a:cs typeface="Times New Roman"/>
              </a:endParaRPr>
            </a:p>
          </p:txBody>
        </p:sp>
        <p:sp>
          <p:nvSpPr>
            <p:cNvPr id="18" name="Line 29"/>
            <p:cNvSpPr>
              <a:spLocks noChangeShapeType="1"/>
            </p:cNvSpPr>
            <p:nvPr/>
          </p:nvSpPr>
          <p:spPr bwMode="auto">
            <a:xfrm>
              <a:off x="4409" y="1974"/>
              <a:ext cx="0" cy="272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s-ES">
                <a:latin typeface="Times New Roman"/>
                <a:cs typeface="Times New Roman"/>
              </a:endParaRPr>
            </a:p>
          </p:txBody>
        </p:sp>
        <p:sp>
          <p:nvSpPr>
            <p:cNvPr id="19" name="Line 30"/>
            <p:cNvSpPr>
              <a:spLocks noChangeShapeType="1"/>
            </p:cNvSpPr>
            <p:nvPr/>
          </p:nvSpPr>
          <p:spPr bwMode="auto">
            <a:xfrm>
              <a:off x="1415" y="1974"/>
              <a:ext cx="0" cy="1044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s-ES">
                <a:latin typeface="Times New Roman"/>
                <a:cs typeface="Times New Roman"/>
              </a:endParaRPr>
            </a:p>
          </p:txBody>
        </p:sp>
        <p:sp>
          <p:nvSpPr>
            <p:cNvPr id="20" name="Line 31"/>
            <p:cNvSpPr>
              <a:spLocks noChangeShapeType="1"/>
            </p:cNvSpPr>
            <p:nvPr/>
          </p:nvSpPr>
          <p:spPr bwMode="auto">
            <a:xfrm>
              <a:off x="3560" y="1974"/>
              <a:ext cx="0" cy="1044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s-ES">
                <a:latin typeface="Times New Roman"/>
                <a:cs typeface="Times New Roman"/>
              </a:endParaRPr>
            </a:p>
          </p:txBody>
        </p:sp>
        <p:sp>
          <p:nvSpPr>
            <p:cNvPr id="21" name="Rectangle 32"/>
            <p:cNvSpPr>
              <a:spLocks noChangeArrowheads="1"/>
            </p:cNvSpPr>
            <p:nvPr/>
          </p:nvSpPr>
          <p:spPr bwMode="auto">
            <a:xfrm>
              <a:off x="2912" y="3838"/>
              <a:ext cx="1724" cy="436"/>
            </a:xfrm>
            <a:prstGeom prst="rect">
              <a:avLst/>
            </a:prstGeom>
            <a:noFill/>
            <a:ln w="9525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r>
                <a:rPr lang="es-MX" sz="1800" b="1" dirty="0">
                  <a:latin typeface="Times New Roman"/>
                  <a:cs typeface="Times New Roman"/>
                </a:rPr>
                <a:t>COMITÉ VII-INNN</a:t>
              </a:r>
            </a:p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r>
                <a:rPr lang="es-MX" sz="1200" b="1" dirty="0" smtClean="0">
                  <a:latin typeface="Times New Roman"/>
                  <a:cs typeface="Times New Roman"/>
                </a:rPr>
                <a:t>CIRUGÍA </a:t>
              </a:r>
              <a:r>
                <a:rPr lang="es-MX" sz="1200" b="1" dirty="0">
                  <a:latin typeface="Times New Roman"/>
                  <a:cs typeface="Times New Roman"/>
                </a:rPr>
                <a:t>DE EPILEPSIA</a:t>
              </a:r>
            </a:p>
          </p:txBody>
        </p:sp>
        <p:grpSp>
          <p:nvGrpSpPr>
            <p:cNvPr id="22" name="Group 33"/>
            <p:cNvGrpSpPr>
              <a:grpSpLocks/>
            </p:cNvGrpSpPr>
            <p:nvPr/>
          </p:nvGrpSpPr>
          <p:grpSpPr bwMode="auto">
            <a:xfrm>
              <a:off x="316" y="3730"/>
              <a:ext cx="998" cy="499"/>
              <a:chOff x="420" y="3702"/>
              <a:chExt cx="998" cy="499"/>
            </a:xfrm>
          </p:grpSpPr>
          <p:sp>
            <p:nvSpPr>
              <p:cNvPr id="36" name="Rectangle 34"/>
              <p:cNvSpPr>
                <a:spLocks noChangeArrowheads="1"/>
              </p:cNvSpPr>
              <p:nvPr/>
            </p:nvSpPr>
            <p:spPr bwMode="auto">
              <a:xfrm>
                <a:off x="420" y="3884"/>
                <a:ext cx="998" cy="317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  <a:defRPr/>
                </a:pPr>
                <a:r>
                  <a:rPr lang="es-MX" sz="2000" b="1" dirty="0">
                    <a:solidFill>
                      <a:schemeClr val="tx1"/>
                    </a:solidFill>
                    <a:latin typeface="Times New Roman"/>
                    <a:cs typeface="Times New Roman"/>
                  </a:rPr>
                  <a:t>64 CAIEs</a:t>
                </a:r>
              </a:p>
            </p:txBody>
          </p:sp>
          <p:sp>
            <p:nvSpPr>
              <p:cNvPr id="37" name="Line 35"/>
              <p:cNvSpPr>
                <a:spLocks noChangeShapeType="1"/>
              </p:cNvSpPr>
              <p:nvPr/>
            </p:nvSpPr>
            <p:spPr bwMode="auto">
              <a:xfrm>
                <a:off x="567" y="3702"/>
                <a:ext cx="0" cy="182"/>
              </a:xfrm>
              <a:prstGeom prst="line">
                <a:avLst/>
              </a:prstGeom>
              <a:noFill/>
              <a:ln w="9525">
                <a:solidFill>
                  <a:srgbClr val="FF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s-ES">
                  <a:latin typeface="Times New Roman"/>
                  <a:cs typeface="Times New Roman"/>
                </a:endParaRPr>
              </a:p>
            </p:txBody>
          </p:sp>
          <p:sp>
            <p:nvSpPr>
              <p:cNvPr id="38" name="Line 36"/>
              <p:cNvSpPr>
                <a:spLocks noChangeShapeType="1"/>
              </p:cNvSpPr>
              <p:nvPr/>
            </p:nvSpPr>
            <p:spPr bwMode="auto">
              <a:xfrm>
                <a:off x="703" y="3702"/>
                <a:ext cx="0" cy="182"/>
              </a:xfrm>
              <a:prstGeom prst="line">
                <a:avLst/>
              </a:prstGeom>
              <a:noFill/>
              <a:ln w="9525">
                <a:solidFill>
                  <a:srgbClr val="FF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s-ES">
                  <a:latin typeface="Times New Roman"/>
                  <a:cs typeface="Times New Roman"/>
                </a:endParaRPr>
              </a:p>
            </p:txBody>
          </p:sp>
          <p:sp>
            <p:nvSpPr>
              <p:cNvPr id="39" name="Line 37"/>
              <p:cNvSpPr>
                <a:spLocks noChangeShapeType="1"/>
              </p:cNvSpPr>
              <p:nvPr/>
            </p:nvSpPr>
            <p:spPr bwMode="auto">
              <a:xfrm>
                <a:off x="839" y="3702"/>
                <a:ext cx="0" cy="182"/>
              </a:xfrm>
              <a:prstGeom prst="line">
                <a:avLst/>
              </a:prstGeom>
              <a:noFill/>
              <a:ln w="9525">
                <a:solidFill>
                  <a:srgbClr val="FF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s-ES">
                  <a:latin typeface="Times New Roman"/>
                  <a:cs typeface="Times New Roman"/>
                </a:endParaRPr>
              </a:p>
            </p:txBody>
          </p:sp>
          <p:sp>
            <p:nvSpPr>
              <p:cNvPr id="40" name="Line 38"/>
              <p:cNvSpPr>
                <a:spLocks noChangeShapeType="1"/>
              </p:cNvSpPr>
              <p:nvPr/>
            </p:nvSpPr>
            <p:spPr bwMode="auto">
              <a:xfrm>
                <a:off x="975" y="3702"/>
                <a:ext cx="0" cy="182"/>
              </a:xfrm>
              <a:prstGeom prst="line">
                <a:avLst/>
              </a:prstGeom>
              <a:noFill/>
              <a:ln w="9525">
                <a:solidFill>
                  <a:srgbClr val="FF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s-ES">
                  <a:latin typeface="Times New Roman"/>
                  <a:cs typeface="Times New Roman"/>
                </a:endParaRPr>
              </a:p>
            </p:txBody>
          </p:sp>
          <p:sp>
            <p:nvSpPr>
              <p:cNvPr id="41" name="Line 39"/>
              <p:cNvSpPr>
                <a:spLocks noChangeShapeType="1"/>
              </p:cNvSpPr>
              <p:nvPr/>
            </p:nvSpPr>
            <p:spPr bwMode="auto">
              <a:xfrm>
                <a:off x="1111" y="3702"/>
                <a:ext cx="0" cy="182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s-ES">
                  <a:latin typeface="Times New Roman"/>
                  <a:cs typeface="Times New Roman"/>
                </a:endParaRPr>
              </a:p>
            </p:txBody>
          </p:sp>
          <p:sp>
            <p:nvSpPr>
              <p:cNvPr id="42" name="Line 40"/>
              <p:cNvSpPr>
                <a:spLocks noChangeShapeType="1"/>
              </p:cNvSpPr>
              <p:nvPr/>
            </p:nvSpPr>
            <p:spPr bwMode="auto">
              <a:xfrm>
                <a:off x="1247" y="3702"/>
                <a:ext cx="0" cy="182"/>
              </a:xfrm>
              <a:prstGeom prst="line">
                <a:avLst/>
              </a:prstGeom>
              <a:noFill/>
              <a:ln w="9525">
                <a:solidFill>
                  <a:srgbClr val="FF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s-ES">
                  <a:latin typeface="Times New Roman"/>
                  <a:cs typeface="Times New Roman"/>
                </a:endParaRPr>
              </a:p>
            </p:txBody>
          </p:sp>
        </p:grpSp>
        <p:sp>
          <p:nvSpPr>
            <p:cNvPr id="23" name="Rectangle 41"/>
            <p:cNvSpPr>
              <a:spLocks noChangeArrowheads="1"/>
            </p:cNvSpPr>
            <p:nvPr/>
          </p:nvSpPr>
          <p:spPr bwMode="auto">
            <a:xfrm>
              <a:off x="1687" y="3730"/>
              <a:ext cx="862" cy="517"/>
            </a:xfrm>
            <a:prstGeom prst="rect">
              <a:avLst/>
            </a:prstGeom>
            <a:noFill/>
            <a:ln w="76200" cmpd="tri">
              <a:solidFill>
                <a:srgbClr val="FF6600"/>
              </a:solidFill>
              <a:prstDash val="dashDot"/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r>
                <a:rPr lang="es-MX" sz="1800" b="1">
                  <a:latin typeface="Times New Roman"/>
                  <a:cs typeface="Times New Roman"/>
                </a:rPr>
                <a:t>II Nivel</a:t>
              </a:r>
            </a:p>
          </p:txBody>
        </p:sp>
        <p:sp>
          <p:nvSpPr>
            <p:cNvPr id="24" name="Line 42"/>
            <p:cNvSpPr>
              <a:spLocks noChangeShapeType="1"/>
            </p:cNvSpPr>
            <p:nvPr/>
          </p:nvSpPr>
          <p:spPr bwMode="auto">
            <a:xfrm flipH="1">
              <a:off x="679" y="3339"/>
              <a:ext cx="0" cy="318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s-ES">
                <a:latin typeface="Times New Roman"/>
                <a:cs typeface="Times New Roman"/>
              </a:endParaRPr>
            </a:p>
          </p:txBody>
        </p:sp>
        <p:sp>
          <p:nvSpPr>
            <p:cNvPr id="25" name="Line 43"/>
            <p:cNvSpPr>
              <a:spLocks noChangeShapeType="1"/>
            </p:cNvSpPr>
            <p:nvPr/>
          </p:nvSpPr>
          <p:spPr bwMode="auto">
            <a:xfrm>
              <a:off x="417" y="3685"/>
              <a:ext cx="771" cy="0"/>
            </a:xfrm>
            <a:prstGeom prst="line">
              <a:avLst/>
            </a:prstGeom>
            <a:noFill/>
            <a:ln w="9525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s-ES">
                <a:latin typeface="Times New Roman"/>
                <a:cs typeface="Times New Roman"/>
              </a:endParaRPr>
            </a:p>
          </p:txBody>
        </p:sp>
        <p:sp>
          <p:nvSpPr>
            <p:cNvPr id="26" name="Line 44"/>
            <p:cNvSpPr>
              <a:spLocks noChangeShapeType="1"/>
            </p:cNvSpPr>
            <p:nvPr/>
          </p:nvSpPr>
          <p:spPr bwMode="auto">
            <a:xfrm>
              <a:off x="1324" y="4020"/>
              <a:ext cx="363" cy="0"/>
            </a:xfrm>
            <a:prstGeom prst="line">
              <a:avLst/>
            </a:prstGeom>
            <a:noFill/>
            <a:ln w="57150">
              <a:solidFill>
                <a:srgbClr val="6699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s-ES">
                <a:latin typeface="Times New Roman"/>
                <a:cs typeface="Times New Roman"/>
              </a:endParaRPr>
            </a:p>
          </p:txBody>
        </p:sp>
        <p:sp>
          <p:nvSpPr>
            <p:cNvPr id="27" name="Line 45"/>
            <p:cNvSpPr>
              <a:spLocks noChangeShapeType="1"/>
            </p:cNvSpPr>
            <p:nvPr/>
          </p:nvSpPr>
          <p:spPr bwMode="auto">
            <a:xfrm>
              <a:off x="2549" y="4065"/>
              <a:ext cx="363" cy="0"/>
            </a:xfrm>
            <a:prstGeom prst="line">
              <a:avLst/>
            </a:prstGeom>
            <a:noFill/>
            <a:ln w="57150">
              <a:solidFill>
                <a:srgbClr val="6699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s-ES">
                <a:latin typeface="Times New Roman"/>
                <a:cs typeface="Times New Roman"/>
              </a:endParaRPr>
            </a:p>
          </p:txBody>
        </p:sp>
        <p:sp>
          <p:nvSpPr>
            <p:cNvPr id="28" name="Line 46"/>
            <p:cNvSpPr>
              <a:spLocks noChangeShapeType="1"/>
            </p:cNvSpPr>
            <p:nvPr/>
          </p:nvSpPr>
          <p:spPr bwMode="auto">
            <a:xfrm>
              <a:off x="4649" y="3929"/>
              <a:ext cx="454" cy="0"/>
            </a:xfrm>
            <a:prstGeom prst="line">
              <a:avLst/>
            </a:prstGeom>
            <a:noFill/>
            <a:ln w="38100">
              <a:solidFill>
                <a:srgbClr val="6699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s-ES">
                <a:latin typeface="Times New Roman"/>
                <a:cs typeface="Times New Roman"/>
              </a:endParaRPr>
            </a:p>
          </p:txBody>
        </p:sp>
        <p:sp>
          <p:nvSpPr>
            <p:cNvPr id="29" name="Oval 47"/>
            <p:cNvSpPr>
              <a:spLocks noChangeArrowheads="1"/>
            </p:cNvSpPr>
            <p:nvPr/>
          </p:nvSpPr>
          <p:spPr bwMode="auto">
            <a:xfrm>
              <a:off x="5148" y="3821"/>
              <a:ext cx="576" cy="226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r>
                <a:rPr lang="es-MX" sz="1800" b="1">
                  <a:solidFill>
                    <a:schemeClr val="tx1"/>
                  </a:solidFill>
                  <a:latin typeface="Times New Roman"/>
                  <a:cs typeface="Times New Roman"/>
                </a:rPr>
                <a:t>C</a:t>
              </a:r>
            </a:p>
          </p:txBody>
        </p:sp>
        <p:sp>
          <p:nvSpPr>
            <p:cNvPr id="30" name="Oval 48"/>
            <p:cNvSpPr>
              <a:spLocks noChangeArrowheads="1"/>
            </p:cNvSpPr>
            <p:nvPr/>
          </p:nvSpPr>
          <p:spPr bwMode="auto">
            <a:xfrm>
              <a:off x="5148" y="4094"/>
              <a:ext cx="576" cy="226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r>
                <a:rPr lang="es-MX" sz="1800" b="1">
                  <a:solidFill>
                    <a:schemeClr val="tx1"/>
                  </a:solidFill>
                  <a:latin typeface="Times New Roman"/>
                  <a:cs typeface="Times New Roman"/>
                </a:rPr>
                <a:t>C</a:t>
              </a:r>
            </a:p>
          </p:txBody>
        </p:sp>
        <p:sp>
          <p:nvSpPr>
            <p:cNvPr id="31" name="Line 49"/>
            <p:cNvSpPr>
              <a:spLocks noChangeShapeType="1"/>
            </p:cNvSpPr>
            <p:nvPr/>
          </p:nvSpPr>
          <p:spPr bwMode="auto">
            <a:xfrm flipH="1">
              <a:off x="2580" y="3929"/>
              <a:ext cx="318" cy="0"/>
            </a:xfrm>
            <a:prstGeom prst="line">
              <a:avLst/>
            </a:prstGeom>
            <a:noFill/>
            <a:ln w="57150">
              <a:solidFill>
                <a:srgbClr val="6699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s-ES">
                <a:latin typeface="Times New Roman"/>
                <a:cs typeface="Times New Roman"/>
              </a:endParaRPr>
            </a:p>
          </p:txBody>
        </p:sp>
        <p:sp>
          <p:nvSpPr>
            <p:cNvPr id="32" name="Line 50"/>
            <p:cNvSpPr>
              <a:spLocks noChangeShapeType="1"/>
            </p:cNvSpPr>
            <p:nvPr/>
          </p:nvSpPr>
          <p:spPr bwMode="auto">
            <a:xfrm flipH="1">
              <a:off x="1356" y="4156"/>
              <a:ext cx="1542" cy="0"/>
            </a:xfrm>
            <a:prstGeom prst="line">
              <a:avLst/>
            </a:prstGeom>
            <a:noFill/>
            <a:ln w="57150">
              <a:solidFill>
                <a:srgbClr val="669900"/>
              </a:solidFill>
              <a:prstDash val="sysDot"/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s-ES">
                <a:latin typeface="Times New Roman"/>
                <a:cs typeface="Times New Roman"/>
              </a:endParaRPr>
            </a:p>
          </p:txBody>
        </p:sp>
        <p:pic>
          <p:nvPicPr>
            <p:cNvPr id="33" name="Picture 57" descr="DSC07717"/>
            <p:cNvPicPr>
              <a:picLocks noChangeAspect="1" noChangeArrowheads="1"/>
            </p:cNvPicPr>
            <p:nvPr/>
          </p:nvPicPr>
          <p:blipFill>
            <a:blip r:embed="rId3">
              <a:lum contrast="1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50" r="27852"/>
            <a:stretch>
              <a:fillRect/>
            </a:stretch>
          </p:blipFill>
          <p:spPr bwMode="auto">
            <a:xfrm>
              <a:off x="135" y="205"/>
              <a:ext cx="930" cy="1229"/>
            </a:xfrm>
            <a:prstGeom prst="rect">
              <a:avLst/>
            </a:prstGeom>
            <a:ln>
              <a:noFill/>
            </a:ln>
            <a:effectLst>
              <a:glow rad="139700">
                <a:schemeClr val="accent1">
                  <a:satMod val="175000"/>
                  <a:alpha val="40000"/>
                </a:schemeClr>
              </a:glow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4" name="Line 58"/>
            <p:cNvSpPr>
              <a:spLocks noChangeShapeType="1"/>
            </p:cNvSpPr>
            <p:nvPr/>
          </p:nvSpPr>
          <p:spPr bwMode="auto">
            <a:xfrm>
              <a:off x="4649" y="4201"/>
              <a:ext cx="454" cy="0"/>
            </a:xfrm>
            <a:prstGeom prst="line">
              <a:avLst/>
            </a:prstGeom>
            <a:noFill/>
            <a:ln w="38100">
              <a:solidFill>
                <a:srgbClr val="6699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s-ES">
                <a:latin typeface="Times New Roman"/>
                <a:cs typeface="Times New Roman"/>
              </a:endParaRPr>
            </a:p>
          </p:txBody>
        </p:sp>
        <p:sp>
          <p:nvSpPr>
            <p:cNvPr id="35" name="Line 59"/>
            <p:cNvSpPr>
              <a:spLocks noChangeShapeType="1"/>
            </p:cNvSpPr>
            <p:nvPr/>
          </p:nvSpPr>
          <p:spPr bwMode="auto">
            <a:xfrm>
              <a:off x="2971" y="1979"/>
              <a:ext cx="0" cy="1859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s-ES">
                <a:latin typeface="Times New Roman"/>
                <a:cs typeface="Times New Roman"/>
              </a:endParaRPr>
            </a:p>
          </p:txBody>
        </p:sp>
      </p:grpSp>
      <p:sp>
        <p:nvSpPr>
          <p:cNvPr id="43" name="Line 42"/>
          <p:cNvSpPr>
            <a:spLocks noChangeShapeType="1"/>
          </p:cNvSpPr>
          <p:nvPr/>
        </p:nvSpPr>
        <p:spPr bwMode="auto">
          <a:xfrm flipH="1">
            <a:off x="1266825" y="5330825"/>
            <a:ext cx="0" cy="504825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s-ES">
              <a:latin typeface="Times New Roman"/>
              <a:cs typeface="Times New Roman"/>
            </a:endParaRPr>
          </a:p>
        </p:txBody>
      </p:sp>
      <p:sp>
        <p:nvSpPr>
          <p:cNvPr id="44" name="Line 42"/>
          <p:cNvSpPr>
            <a:spLocks noChangeShapeType="1"/>
          </p:cNvSpPr>
          <p:nvPr/>
        </p:nvSpPr>
        <p:spPr bwMode="auto">
          <a:xfrm flipH="1">
            <a:off x="1476375" y="5483225"/>
            <a:ext cx="0" cy="504825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s-ES">
              <a:latin typeface="Times New Roman"/>
              <a:cs typeface="Times New Roman"/>
            </a:endParaRPr>
          </a:p>
        </p:txBody>
      </p:sp>
      <p:pic>
        <p:nvPicPr>
          <p:cNvPr id="45" name="7 Grupo"/>
          <p:cNvPicPr>
            <a:picLocks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188" y="139700"/>
            <a:ext cx="1371600" cy="1201738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" name="Picture 51" descr="INNN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25" y="5589588"/>
            <a:ext cx="576263" cy="465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683715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0" y="44450"/>
            <a:ext cx="9144000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just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har char="•"/>
              <a:defRPr sz="16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just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har char="•"/>
              <a:defRPr sz="16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just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har char="•"/>
              <a:defRPr sz="16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just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har char="•"/>
              <a:defRPr sz="16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sz="4000" i="1">
                <a:solidFill>
                  <a:srgbClr val="FFFF00"/>
                </a:solidFill>
              </a:rPr>
              <a:t>Problemas en Latinoamérica</a:t>
            </a:r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179388" y="1052513"/>
            <a:ext cx="8856662" cy="5329237"/>
          </a:xfrm>
          <a:prstGeom prst="rect">
            <a:avLst/>
          </a:prstGeom>
          <a:noFill/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 marL="342900" indent="-342900">
              <a:spcBef>
                <a:spcPct val="30000"/>
              </a:spcBef>
              <a:defRPr/>
            </a:pPr>
            <a:r>
              <a:rPr lang="es-ES_tradnl" sz="22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/>
                <a:cs typeface="Times New Roman"/>
              </a:rPr>
              <a:t>Adiestramiento </a:t>
            </a:r>
            <a:r>
              <a:rPr lang="es-ES_tradnl" sz="2200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/>
                <a:cs typeface="Times New Roman"/>
              </a:rPr>
              <a:t>y </a:t>
            </a:r>
            <a:r>
              <a:rPr lang="es-ES_tradnl" sz="22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/>
                <a:cs typeface="Times New Roman"/>
              </a:rPr>
              <a:t>educación deficiente </a:t>
            </a:r>
            <a:r>
              <a:rPr lang="es-ES_tradnl" sz="22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/>
                <a:cs typeface="Times New Roman"/>
              </a:rPr>
              <a:t>de profesionales en la región</a:t>
            </a:r>
          </a:p>
          <a:p>
            <a:pPr marL="342900" indent="-342900">
              <a:spcBef>
                <a:spcPct val="30000"/>
              </a:spcBef>
              <a:defRPr/>
            </a:pPr>
            <a:r>
              <a:rPr lang="es-ES_tradnl" sz="2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/>
                <a:cs typeface="Times New Roman"/>
              </a:rPr>
              <a:t>Falta de interés por y/o conocimiento </a:t>
            </a:r>
            <a:r>
              <a:rPr lang="es-ES_tradnl" sz="22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/>
                <a:cs typeface="Times New Roman"/>
              </a:rPr>
              <a:t>de la cirugía de epilepsia por parte de los neurólogos (¿temen perder pacientes?)</a:t>
            </a:r>
          </a:p>
          <a:p>
            <a:pPr marL="342900" indent="-342900">
              <a:spcBef>
                <a:spcPct val="30000"/>
              </a:spcBef>
              <a:defRPr/>
            </a:pPr>
            <a:r>
              <a:rPr lang="es-ES_tradnl" sz="2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/>
                <a:cs typeface="Times New Roman"/>
              </a:rPr>
              <a:t>Muy pocos </a:t>
            </a:r>
            <a:r>
              <a:rPr lang="es-ES_tradnl" sz="22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/>
                <a:cs typeface="Times New Roman"/>
              </a:rPr>
              <a:t>neurólogos-</a:t>
            </a:r>
            <a:r>
              <a:rPr lang="es-ES_tradnl" sz="2200" b="1" i="1" u="sng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/>
                <a:cs typeface="Times New Roman"/>
              </a:rPr>
              <a:t>epileptólogos</a:t>
            </a:r>
            <a:r>
              <a:rPr lang="es-ES_tradnl" sz="22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/>
                <a:cs typeface="Times New Roman"/>
              </a:rPr>
              <a:t> con educación formal</a:t>
            </a:r>
          </a:p>
          <a:p>
            <a:pPr marL="342900" indent="-342900">
              <a:spcBef>
                <a:spcPct val="30000"/>
              </a:spcBef>
              <a:defRPr/>
            </a:pPr>
            <a:r>
              <a:rPr lang="es-ES_tradnl" sz="22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/>
                <a:cs typeface="Times New Roman"/>
              </a:rPr>
              <a:t>Muy </a:t>
            </a:r>
            <a:r>
              <a:rPr lang="es-ES_tradnl" sz="22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/>
                <a:cs typeface="Times New Roman"/>
              </a:rPr>
              <a:t>Pocos </a:t>
            </a:r>
            <a:r>
              <a:rPr lang="es-ES_tradnl" sz="22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/>
                <a:cs typeface="Times New Roman"/>
              </a:rPr>
              <a:t>neurofisiólogos</a:t>
            </a:r>
            <a:r>
              <a:rPr lang="es-ES_tradnl" sz="2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s-ES_tradnl" sz="22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/>
                <a:cs typeface="Times New Roman"/>
              </a:rPr>
              <a:t>con entrenamiento formal en </a:t>
            </a:r>
            <a:r>
              <a:rPr lang="es-ES_tradnl" sz="22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/>
                <a:cs typeface="Times New Roman"/>
              </a:rPr>
              <a:t>video-EEG, monitoreo </a:t>
            </a:r>
            <a:r>
              <a:rPr lang="es-ES_tradnl" sz="22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/>
                <a:cs typeface="Times New Roman"/>
              </a:rPr>
              <a:t>invasivo y </a:t>
            </a:r>
            <a:r>
              <a:rPr lang="es-ES_tradnl" sz="22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/>
                <a:cs typeface="Times New Roman"/>
              </a:rPr>
              <a:t>transquirúrgico</a:t>
            </a:r>
            <a:endParaRPr lang="es-ES_tradnl" sz="22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/>
              <a:cs typeface="Times New Roman"/>
            </a:endParaRPr>
          </a:p>
          <a:p>
            <a:pPr marL="342900" indent="-342900">
              <a:spcBef>
                <a:spcPct val="30000"/>
              </a:spcBef>
              <a:defRPr/>
            </a:pPr>
            <a:r>
              <a:rPr lang="es-ES_tradnl" sz="22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/>
                <a:cs typeface="Times New Roman"/>
              </a:rPr>
              <a:t>Muy </a:t>
            </a:r>
            <a:r>
              <a:rPr lang="es-ES_tradnl" sz="22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/>
                <a:cs typeface="Times New Roman"/>
              </a:rPr>
              <a:t>Pocos </a:t>
            </a:r>
            <a:r>
              <a:rPr lang="es-ES_tradnl" sz="2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/>
                <a:cs typeface="Times New Roman"/>
              </a:rPr>
              <a:t>neurocirujanos expertos </a:t>
            </a:r>
            <a:r>
              <a:rPr lang="es-ES_tradnl" sz="22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/>
                <a:cs typeface="Times New Roman"/>
              </a:rPr>
              <a:t>en cirugía de epilepsia</a:t>
            </a:r>
          </a:p>
          <a:p>
            <a:pPr marL="342900" indent="-342900">
              <a:spcBef>
                <a:spcPct val="30000"/>
              </a:spcBef>
              <a:defRPr/>
            </a:pPr>
            <a:r>
              <a:rPr lang="es-ES_tradnl" sz="22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/>
                <a:cs typeface="Times New Roman"/>
              </a:rPr>
              <a:t>Muy </a:t>
            </a:r>
            <a:r>
              <a:rPr lang="es-ES_tradnl" sz="22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/>
                <a:cs typeface="Times New Roman"/>
              </a:rPr>
              <a:t>Pocas </a:t>
            </a:r>
            <a:r>
              <a:rPr lang="es-ES_tradnl" sz="2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/>
                <a:cs typeface="Times New Roman"/>
              </a:rPr>
              <a:t>unidades</a:t>
            </a:r>
            <a:r>
              <a:rPr lang="es-ES_tradnl" sz="22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/>
                <a:cs typeface="Times New Roman"/>
              </a:rPr>
              <a:t> de monitoreo de Video-EEG (promedio 1 a 22 cirugías/máquina /año</a:t>
            </a:r>
          </a:p>
          <a:p>
            <a:pPr marL="342900" indent="-342900">
              <a:spcBef>
                <a:spcPct val="30000"/>
              </a:spcBef>
              <a:defRPr/>
            </a:pPr>
            <a:r>
              <a:rPr lang="es-ES_tradnl" sz="22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/>
                <a:cs typeface="Times New Roman"/>
              </a:rPr>
              <a:t>Muy </a:t>
            </a:r>
            <a:r>
              <a:rPr lang="es-ES_tradnl" sz="22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/>
                <a:cs typeface="Times New Roman"/>
              </a:rPr>
              <a:t>Pocos </a:t>
            </a:r>
            <a:r>
              <a:rPr lang="es-ES_tradnl" sz="2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/>
                <a:cs typeface="Times New Roman"/>
              </a:rPr>
              <a:t>centros especializados de epilepsia</a:t>
            </a:r>
            <a:r>
              <a:rPr lang="es-ES_tradnl" sz="22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/>
                <a:cs typeface="Times New Roman"/>
              </a:rPr>
              <a:t> (</a:t>
            </a:r>
            <a:r>
              <a:rPr lang="es-ES_tradnl" sz="2200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/>
                <a:cs typeface="Times New Roman"/>
              </a:rPr>
              <a:t>ergo</a:t>
            </a:r>
            <a:r>
              <a:rPr lang="es-ES_tradnl" sz="22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/>
                <a:cs typeface="Times New Roman"/>
              </a:rPr>
              <a:t>: centros de cirugía de epilepsia)</a:t>
            </a:r>
          </a:p>
          <a:p>
            <a:pPr marL="342900" indent="-342900">
              <a:spcBef>
                <a:spcPct val="30000"/>
              </a:spcBef>
              <a:defRPr/>
            </a:pPr>
            <a:r>
              <a:rPr lang="es-ES_tradnl" sz="2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/>
                <a:cs typeface="Times New Roman"/>
              </a:rPr>
              <a:t>Escaso desarrollo económico </a:t>
            </a:r>
            <a:r>
              <a:rPr lang="es-ES_tradnl" sz="22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/>
                <a:cs typeface="Times New Roman"/>
              </a:rPr>
              <a:t>en la región.</a:t>
            </a:r>
          </a:p>
          <a:p>
            <a:pPr marL="342900" indent="-342900">
              <a:spcBef>
                <a:spcPct val="30000"/>
              </a:spcBef>
              <a:defRPr/>
            </a:pPr>
            <a:r>
              <a:rPr lang="es-ES_tradnl" sz="22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/>
                <a:cs typeface="Times New Roman"/>
              </a:rPr>
              <a:t>Falta de </a:t>
            </a:r>
            <a:r>
              <a:rPr lang="es-ES_tradnl" sz="2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/>
                <a:cs typeface="Times New Roman"/>
              </a:rPr>
              <a:t>apoyo gubernamental</a:t>
            </a:r>
            <a:r>
              <a:rPr lang="es-ES_tradnl" sz="22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/>
                <a:cs typeface="Times New Roman"/>
              </a:rPr>
              <a:t>.</a:t>
            </a:r>
          </a:p>
          <a:p>
            <a:pPr marL="342900" indent="-342900">
              <a:spcBef>
                <a:spcPct val="30000"/>
              </a:spcBef>
              <a:defRPr/>
            </a:pPr>
            <a:r>
              <a:rPr lang="es-ES_tradnl" sz="22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/>
                <a:cs typeface="Times New Roman"/>
              </a:rPr>
              <a:t>…….</a:t>
            </a:r>
            <a:r>
              <a:rPr lang="es-ES_tradnl" sz="2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/>
                <a:cs typeface="Times New Roman"/>
              </a:rPr>
              <a:t>n</a:t>
            </a:r>
            <a:r>
              <a:rPr lang="es-ES_tradnl" sz="22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/>
                <a:cs typeface="Times New Roman"/>
              </a:rPr>
              <a:t>……otras</a:t>
            </a:r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-38100" y="6665913"/>
            <a:ext cx="6481763" cy="21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>
              <a:buFontTx/>
              <a:buNone/>
              <a:defRPr/>
            </a:pPr>
            <a:r>
              <a:rPr lang="en-US" sz="900" baseline="2000" dirty="0" smtClean="0">
                <a:solidFill>
                  <a:srgbClr val="FFFFFF"/>
                </a:solidFill>
                <a:latin typeface="+mj-lt"/>
              </a:rPr>
              <a:t>American Epilepsy Society </a:t>
            </a:r>
            <a:r>
              <a:rPr lang="en-US" sz="900" baseline="2000" dirty="0" smtClean="0">
                <a:solidFill>
                  <a:srgbClr val="FFCC66"/>
                </a:solidFill>
                <a:latin typeface="+mj-lt"/>
              </a:rPr>
              <a:t>Annual Meeting 2007. </a:t>
            </a:r>
            <a:r>
              <a:rPr lang="en-US" sz="900" baseline="2000" dirty="0" err="1" smtClean="0">
                <a:solidFill>
                  <a:srgbClr val="FFCC66"/>
                </a:solidFill>
                <a:latin typeface="+mj-lt"/>
              </a:rPr>
              <a:t>Modificado</a:t>
            </a:r>
            <a:r>
              <a:rPr lang="en-US" sz="900" dirty="0" smtClean="0">
                <a:solidFill>
                  <a:srgbClr val="FFFFFF"/>
                </a:solidFill>
                <a:latin typeface="+mj-lt"/>
              </a:rPr>
              <a:t> </a:t>
            </a:r>
          </a:p>
        </p:txBody>
      </p:sp>
      <p:pic>
        <p:nvPicPr>
          <p:cNvPr id="5" name="Picture 51" descr="INNN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350" y="6237288"/>
            <a:ext cx="720725" cy="582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438467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CuadroTexto 56"/>
          <p:cNvSpPr txBox="1"/>
          <p:nvPr/>
        </p:nvSpPr>
        <p:spPr>
          <a:xfrm>
            <a:off x="0" y="52264"/>
            <a:ext cx="9073634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4000" i="1" dirty="0" smtClean="0">
                <a:solidFill>
                  <a:srgbClr val="FFFF00"/>
                </a:solidFill>
                <a:latin typeface="Times New Roman"/>
                <a:cs typeface="Times New Roman"/>
              </a:rPr>
              <a:t>Introducción</a:t>
            </a:r>
            <a:endParaRPr lang="es-ES" sz="4000" i="1" dirty="0">
              <a:solidFill>
                <a:srgbClr val="FFFF00"/>
              </a:solidFill>
              <a:latin typeface="Times New Roman"/>
              <a:cs typeface="Times New Roman"/>
            </a:endParaRPr>
          </a:p>
        </p:txBody>
      </p:sp>
      <p:sp>
        <p:nvSpPr>
          <p:cNvPr id="58" name="CuadroTexto 57"/>
          <p:cNvSpPr txBox="1"/>
          <p:nvPr/>
        </p:nvSpPr>
        <p:spPr>
          <a:xfrm>
            <a:off x="165849" y="1138661"/>
            <a:ext cx="8691694" cy="24909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l">
              <a:buFont typeface="Arial"/>
              <a:buChar char="•"/>
            </a:pPr>
            <a:r>
              <a:rPr lang="es-ES" sz="28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La cirugía es una importante opción para pacientes con epilepsia </a:t>
            </a:r>
            <a:r>
              <a:rPr lang="es-ES" sz="2800" i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de difícil control (EDC)</a:t>
            </a:r>
          </a:p>
          <a:p>
            <a:pPr marL="571500" indent="-571500" algn="l">
              <a:lnSpc>
                <a:spcPct val="120000"/>
              </a:lnSpc>
              <a:buFont typeface="Arial"/>
              <a:buChar char="•"/>
            </a:pPr>
            <a:r>
              <a:rPr lang="es-ES" sz="28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“1%” de la población presenta, no, </a:t>
            </a:r>
            <a:r>
              <a:rPr lang="es-ES" sz="2800" i="1" u="sng" dirty="0" smtClean="0">
                <a:solidFill>
                  <a:srgbClr val="FFFFFF"/>
                </a:solidFill>
                <a:latin typeface="Times New Roman"/>
                <a:cs typeface="Times New Roman"/>
              </a:rPr>
              <a:t>SUFRE</a:t>
            </a:r>
            <a:r>
              <a:rPr lang="es-ES" sz="28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epilepsia</a:t>
            </a:r>
          </a:p>
          <a:p>
            <a:pPr marL="571500" indent="-571500" algn="l">
              <a:lnSpc>
                <a:spcPct val="120000"/>
              </a:lnSpc>
              <a:buFont typeface="Arial"/>
              <a:buChar char="•"/>
            </a:pPr>
            <a:r>
              <a:rPr lang="es-ES" sz="28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20-30% de pacientes con EDC</a:t>
            </a:r>
          </a:p>
          <a:p>
            <a:pPr marL="571500" indent="-571500" algn="l">
              <a:lnSpc>
                <a:spcPct val="120000"/>
              </a:lnSpc>
              <a:buFont typeface="Arial"/>
              <a:buChar char="•"/>
            </a:pPr>
            <a:r>
              <a:rPr lang="es-ES" sz="28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50% son candidatos a cirugía </a:t>
            </a:r>
          </a:p>
        </p:txBody>
      </p:sp>
      <p:sp>
        <p:nvSpPr>
          <p:cNvPr id="59" name="Flecha doblada hacia arriba 58"/>
          <p:cNvSpPr/>
          <p:nvPr/>
        </p:nvSpPr>
        <p:spPr>
          <a:xfrm rot="5400000">
            <a:off x="837760" y="3551173"/>
            <a:ext cx="740725" cy="703374"/>
          </a:xfrm>
          <a:prstGeom prst="bent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200">
              <a:latin typeface="Times New Roman"/>
              <a:cs typeface="Times New Roman"/>
            </a:endParaRPr>
          </a:p>
        </p:txBody>
      </p:sp>
      <p:sp>
        <p:nvSpPr>
          <p:cNvPr id="60" name="CuadroTexto 59"/>
          <p:cNvSpPr txBox="1"/>
          <p:nvPr/>
        </p:nvSpPr>
        <p:spPr>
          <a:xfrm>
            <a:off x="1610051" y="3628913"/>
            <a:ext cx="4170004" cy="954107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2800" b="1" i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México: </a:t>
            </a:r>
            <a:r>
              <a:rPr lang="es-ES" sz="2800" b="1" i="1" dirty="0">
                <a:solidFill>
                  <a:srgbClr val="FF0000"/>
                </a:solidFill>
                <a:latin typeface="Times New Roman"/>
                <a:cs typeface="Times New Roman"/>
              </a:rPr>
              <a:t>2</a:t>
            </a:r>
            <a:r>
              <a:rPr lang="es-ES" sz="2800" b="1" i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00,000 se operan ≈300   </a:t>
            </a:r>
            <a:endParaRPr lang="es-ES" sz="2800" b="1" i="1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sp>
        <p:nvSpPr>
          <p:cNvPr id="61" name="Rectángulo 60"/>
          <p:cNvSpPr/>
          <p:nvPr/>
        </p:nvSpPr>
        <p:spPr>
          <a:xfrm>
            <a:off x="919465" y="6212227"/>
            <a:ext cx="8189284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ES_tradnl" sz="1100" dirty="0">
                <a:solidFill>
                  <a:srgbClr val="FFFF00"/>
                </a:solidFill>
                <a:latin typeface="Times New Roman" pitchFamily="-104" charset="0"/>
                <a:ea typeface="Times New Roman" pitchFamily="-104" charset="0"/>
                <a:cs typeface="Times New Roman" pitchFamily="-104" charset="0"/>
              </a:rPr>
              <a:t>Alonso Vanegas Mario A. Capitulo 11: </a:t>
            </a:r>
            <a:r>
              <a:rPr lang="es-ES_tradnl" sz="1100" dirty="0" err="1">
                <a:solidFill>
                  <a:srgbClr val="FFFF00"/>
                </a:solidFill>
                <a:latin typeface="Times New Roman" pitchFamily="-104" charset="0"/>
                <a:ea typeface="Times New Roman" pitchFamily="-104" charset="0"/>
                <a:cs typeface="Times New Roman" pitchFamily="-104" charset="0"/>
              </a:rPr>
              <a:t>Imagenología</a:t>
            </a:r>
            <a:r>
              <a:rPr lang="es-ES_tradnl" sz="1100" dirty="0">
                <a:solidFill>
                  <a:srgbClr val="FFFF00"/>
                </a:solidFill>
                <a:latin typeface="Times New Roman" pitchFamily="-104" charset="0"/>
                <a:ea typeface="Times New Roman" pitchFamily="-104" charset="0"/>
                <a:cs typeface="Times New Roman" pitchFamily="-104" charset="0"/>
              </a:rPr>
              <a:t> de la Epilepsia, Tratamiento Quirúrgico de la Epilepsia de Difícil Control. Epilepsia.  Programa Prioritario de Epilepsia. </a:t>
            </a:r>
            <a:r>
              <a:rPr lang="es-ES_tradnl" sz="1100" dirty="0" err="1">
                <a:solidFill>
                  <a:srgbClr val="FFFF00"/>
                </a:solidFill>
                <a:latin typeface="Times New Roman" pitchFamily="-104" charset="0"/>
                <a:ea typeface="Times New Roman" pitchFamily="-104" charset="0"/>
                <a:cs typeface="Times New Roman" pitchFamily="-104" charset="0"/>
              </a:rPr>
              <a:t>Grafisa</a:t>
            </a:r>
            <a:r>
              <a:rPr lang="es-ES_tradnl" sz="1100" dirty="0">
                <a:solidFill>
                  <a:srgbClr val="FFFF00"/>
                </a:solidFill>
                <a:latin typeface="Times New Roman" pitchFamily="-104" charset="0"/>
                <a:ea typeface="Times New Roman" pitchFamily="-104" charset="0"/>
                <a:cs typeface="Times New Roman" pitchFamily="-104" charset="0"/>
              </a:rPr>
              <a:t>, 2ª Edición, México 2011:169-224</a:t>
            </a:r>
            <a:r>
              <a:rPr lang="es-ES" sz="1100" dirty="0" smtClean="0">
                <a:solidFill>
                  <a:srgbClr val="FFFF00"/>
                </a:solidFill>
                <a:latin typeface="Times New Roman" pitchFamily="-104" charset="0"/>
                <a:ea typeface="Times New Roman" pitchFamily="-104" charset="0"/>
                <a:cs typeface="Times New Roman" pitchFamily="-104" charset="0"/>
              </a:rPr>
              <a:t>. </a:t>
            </a:r>
            <a:r>
              <a:rPr lang="en-US" sz="1100" dirty="0">
                <a:solidFill>
                  <a:srgbClr val="FFFF00"/>
                </a:solidFill>
                <a:latin typeface="Times New Roman" pitchFamily="-104" charset="0"/>
                <a:ea typeface="Times New Roman" pitchFamily="-104" charset="0"/>
                <a:cs typeface="Times New Roman" pitchFamily="-104" charset="0"/>
              </a:rPr>
              <a:t>Kwan P, </a:t>
            </a:r>
            <a:r>
              <a:rPr lang="en-US" sz="1100" i="1" dirty="0">
                <a:solidFill>
                  <a:srgbClr val="FFFF00"/>
                </a:solidFill>
                <a:latin typeface="Times New Roman" pitchFamily="-104" charset="0"/>
                <a:ea typeface="Times New Roman" pitchFamily="-104" charset="0"/>
                <a:cs typeface="Times New Roman" pitchFamily="-104" charset="0"/>
              </a:rPr>
              <a:t>et al. </a:t>
            </a:r>
            <a:r>
              <a:rPr lang="en-US" sz="1100" i="1" dirty="0" err="1">
                <a:solidFill>
                  <a:srgbClr val="FFFF00"/>
                </a:solidFill>
                <a:latin typeface="Times New Roman" pitchFamily="-104" charset="0"/>
                <a:ea typeface="Times New Roman" pitchFamily="-104" charset="0"/>
                <a:cs typeface="Times New Roman" pitchFamily="-104" charset="0"/>
              </a:rPr>
              <a:t>Epilepsia</a:t>
            </a:r>
            <a:r>
              <a:rPr lang="en-US" sz="1100" dirty="0">
                <a:solidFill>
                  <a:srgbClr val="FFFF00"/>
                </a:solidFill>
                <a:latin typeface="Times New Roman" pitchFamily="-104" charset="0"/>
                <a:ea typeface="Times New Roman" pitchFamily="-104" charset="0"/>
                <a:cs typeface="Times New Roman" pitchFamily="-104" charset="0"/>
              </a:rPr>
              <a:t> 2009;1528-1167.2009.  </a:t>
            </a:r>
            <a:r>
              <a:rPr lang="en-GB" sz="1100" dirty="0" err="1">
                <a:solidFill>
                  <a:srgbClr val="FFFF00"/>
                </a:solidFill>
                <a:latin typeface="Times New Roman" pitchFamily="-104" charset="0"/>
                <a:ea typeface="Times New Roman" pitchFamily="-104" charset="0"/>
                <a:cs typeface="Times New Roman" pitchFamily="-104" charset="0"/>
              </a:rPr>
              <a:t>Mohanraj</a:t>
            </a:r>
            <a:r>
              <a:rPr lang="en-GB" sz="1100" dirty="0">
                <a:solidFill>
                  <a:srgbClr val="FFFF00"/>
                </a:solidFill>
                <a:latin typeface="Times New Roman" pitchFamily="-104" charset="0"/>
                <a:ea typeface="Times New Roman" pitchFamily="-104" charset="0"/>
                <a:cs typeface="Times New Roman" pitchFamily="-104" charset="0"/>
              </a:rPr>
              <a:t> R and </a:t>
            </a:r>
            <a:r>
              <a:rPr lang="en-GB" sz="1100" dirty="0" err="1">
                <a:solidFill>
                  <a:srgbClr val="FFFF00"/>
                </a:solidFill>
                <a:latin typeface="Times New Roman" pitchFamily="-104" charset="0"/>
                <a:ea typeface="Times New Roman" pitchFamily="-104" charset="0"/>
                <a:cs typeface="Times New Roman" pitchFamily="-104" charset="0"/>
              </a:rPr>
              <a:t>Brodie</a:t>
            </a:r>
            <a:r>
              <a:rPr lang="en-GB" sz="1100" dirty="0">
                <a:solidFill>
                  <a:srgbClr val="FFFF00"/>
                </a:solidFill>
                <a:latin typeface="Times New Roman" pitchFamily="-104" charset="0"/>
                <a:ea typeface="Times New Roman" pitchFamily="-104" charset="0"/>
                <a:cs typeface="Times New Roman" pitchFamily="-104" charset="0"/>
              </a:rPr>
              <a:t> MJ. </a:t>
            </a:r>
            <a:r>
              <a:rPr lang="en-GB" sz="1100" dirty="0" err="1">
                <a:solidFill>
                  <a:srgbClr val="FFFF00"/>
                </a:solidFill>
                <a:latin typeface="Times New Roman" pitchFamily="-104" charset="0"/>
                <a:ea typeface="Times New Roman" pitchFamily="-104" charset="0"/>
                <a:cs typeface="Times New Roman" pitchFamily="-104" charset="0"/>
              </a:rPr>
              <a:t>Eur</a:t>
            </a:r>
            <a:r>
              <a:rPr lang="en-GB" sz="1100" dirty="0">
                <a:solidFill>
                  <a:srgbClr val="FFFF00"/>
                </a:solidFill>
                <a:latin typeface="Times New Roman" pitchFamily="-104" charset="0"/>
                <a:ea typeface="Times New Roman" pitchFamily="-104" charset="0"/>
                <a:cs typeface="Times New Roman" pitchFamily="-104" charset="0"/>
              </a:rPr>
              <a:t> J Neurol. 2006;13:277-</a:t>
            </a:r>
            <a:r>
              <a:rPr lang="en-GB" sz="1100" dirty="0" smtClean="0">
                <a:solidFill>
                  <a:srgbClr val="FFFF00"/>
                </a:solidFill>
                <a:latin typeface="Times New Roman" pitchFamily="-104" charset="0"/>
                <a:ea typeface="Times New Roman" pitchFamily="-104" charset="0"/>
                <a:cs typeface="Times New Roman" pitchFamily="-104" charset="0"/>
              </a:rPr>
              <a:t>282  </a:t>
            </a:r>
            <a:r>
              <a:rPr lang="en-US" sz="1100" dirty="0" err="1">
                <a:solidFill>
                  <a:srgbClr val="FFFF00"/>
                </a:solidFill>
                <a:latin typeface="Times New Roman" pitchFamily="-105" charset="0"/>
                <a:ea typeface="Times New Roman" pitchFamily="-105" charset="0"/>
                <a:cs typeface="Times New Roman" pitchFamily="-105" charset="0"/>
              </a:rPr>
              <a:t>Wiebe</a:t>
            </a:r>
            <a:r>
              <a:rPr lang="en-US" sz="1100" dirty="0">
                <a:solidFill>
                  <a:srgbClr val="FFFF00"/>
                </a:solidFill>
                <a:latin typeface="Times New Roman" pitchFamily="-105" charset="0"/>
                <a:ea typeface="Times New Roman" pitchFamily="-105" charset="0"/>
                <a:cs typeface="Times New Roman" pitchFamily="-105" charset="0"/>
              </a:rPr>
              <a:t> S. et al., </a:t>
            </a:r>
            <a:r>
              <a:rPr lang="en-US" sz="1100" i="1" dirty="0">
                <a:solidFill>
                  <a:srgbClr val="FFFF00"/>
                </a:solidFill>
                <a:latin typeface="Times New Roman" pitchFamily="-105" charset="0"/>
                <a:ea typeface="Times New Roman" pitchFamily="-105" charset="0"/>
                <a:cs typeface="Times New Roman" pitchFamily="-105" charset="0"/>
              </a:rPr>
              <a:t>N </a:t>
            </a:r>
            <a:r>
              <a:rPr lang="en-US" sz="1100" i="1" dirty="0" err="1">
                <a:solidFill>
                  <a:srgbClr val="FFFF00"/>
                </a:solidFill>
                <a:latin typeface="Times New Roman" pitchFamily="-105" charset="0"/>
                <a:ea typeface="Times New Roman" pitchFamily="-105" charset="0"/>
                <a:cs typeface="Times New Roman" pitchFamily="-105" charset="0"/>
              </a:rPr>
              <a:t>Engl</a:t>
            </a:r>
            <a:r>
              <a:rPr lang="en-US" sz="1100" i="1" dirty="0">
                <a:solidFill>
                  <a:srgbClr val="FFFF00"/>
                </a:solidFill>
                <a:latin typeface="Times New Roman" pitchFamily="-105" charset="0"/>
                <a:ea typeface="Times New Roman" pitchFamily="-105" charset="0"/>
                <a:cs typeface="Times New Roman" pitchFamily="-105" charset="0"/>
              </a:rPr>
              <a:t> J Med </a:t>
            </a:r>
            <a:r>
              <a:rPr lang="en-US" sz="1100" dirty="0">
                <a:solidFill>
                  <a:srgbClr val="FFFF00"/>
                </a:solidFill>
                <a:latin typeface="Times New Roman" pitchFamily="-105" charset="0"/>
                <a:ea typeface="Times New Roman" pitchFamily="-105" charset="0"/>
                <a:cs typeface="Times New Roman" pitchFamily="-105" charset="0"/>
              </a:rPr>
              <a:t>2001;345:311-</a:t>
            </a:r>
            <a:r>
              <a:rPr lang="en-US" sz="1100" dirty="0" smtClean="0">
                <a:solidFill>
                  <a:srgbClr val="FFFF00"/>
                </a:solidFill>
                <a:latin typeface="Times New Roman" pitchFamily="-105" charset="0"/>
                <a:ea typeface="Times New Roman" pitchFamily="-105" charset="0"/>
                <a:cs typeface="Times New Roman" pitchFamily="-105" charset="0"/>
              </a:rPr>
              <a:t>318</a:t>
            </a:r>
            <a:r>
              <a:rPr lang="es-ES" sz="1100" dirty="0" smtClean="0">
                <a:solidFill>
                  <a:srgbClr val="FFFF00"/>
                </a:solidFill>
                <a:latin typeface="Times New Roman" pitchFamily="-104" charset="0"/>
                <a:ea typeface="Times New Roman" pitchFamily="-104" charset="0"/>
                <a:cs typeface="Times New Roman" pitchFamily="-104" charset="0"/>
              </a:rPr>
              <a:t> </a:t>
            </a:r>
            <a:endParaRPr lang="es-MX" sz="1100" dirty="0">
              <a:solidFill>
                <a:srgbClr val="FFFF00"/>
              </a:solidFill>
            </a:endParaRPr>
          </a:p>
        </p:txBody>
      </p:sp>
      <p:grpSp>
        <p:nvGrpSpPr>
          <p:cNvPr id="62" name="7 Grupo"/>
          <p:cNvGrpSpPr>
            <a:grpSpLocks/>
          </p:cNvGrpSpPr>
          <p:nvPr/>
        </p:nvGrpSpPr>
        <p:grpSpPr bwMode="auto">
          <a:xfrm>
            <a:off x="49843" y="66501"/>
            <a:ext cx="568175" cy="528961"/>
            <a:chOff x="8027988" y="5805488"/>
            <a:chExt cx="1116012" cy="1052512"/>
          </a:xfrm>
        </p:grpSpPr>
        <p:graphicFrame>
          <p:nvGraphicFramePr>
            <p:cNvPr id="70" name="Object 23">
              <a:hlinkClick r:id="" action="ppaction://ole?verb=0"/>
            </p:cNvPr>
            <p:cNvGraphicFramePr>
              <a:graphicFrameLocks/>
            </p:cNvGraphicFramePr>
            <p:nvPr/>
          </p:nvGraphicFramePr>
          <p:xfrm>
            <a:off x="8027988" y="5805488"/>
            <a:ext cx="1116012" cy="105251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236" name="Documento" r:id="rId4" imgW="1155700" imgH="1066800" progId="Word.Document.8">
                    <p:embed/>
                  </p:oleObj>
                </mc:Choice>
                <mc:Fallback>
                  <p:oleObj name="Documento" r:id="rId4" imgW="1155700" imgH="1066800" progId="Word.Document.8">
                    <p:embed/>
                    <p:pic>
                      <p:nvPicPr>
                        <p:cNvPr id="0" name=""/>
                        <p:cNvPicPr>
                          <a:picLocks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 l="8356" t="12186" r="8356" b="6451"/>
                        <a:stretch>
                          <a:fillRect/>
                        </a:stretch>
                      </p:blipFill>
                      <p:spPr bwMode="auto">
                        <a:xfrm>
                          <a:off x="8027988" y="5805488"/>
                          <a:ext cx="1116012" cy="105251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12700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7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71" name="Freeform 24"/>
            <p:cNvSpPr>
              <a:spLocks/>
            </p:cNvSpPr>
            <p:nvPr/>
          </p:nvSpPr>
          <p:spPr bwMode="auto">
            <a:xfrm>
              <a:off x="8169657" y="5840573"/>
              <a:ext cx="422119" cy="755650"/>
            </a:xfrm>
            <a:custGeom>
              <a:avLst/>
              <a:gdLst>
                <a:gd name="T0" fmla="*/ 0 w 302"/>
                <a:gd name="T1" fmla="*/ 2147483647 h 505"/>
                <a:gd name="T2" fmla="*/ 2147483647 w 302"/>
                <a:gd name="T3" fmla="*/ 2147483647 h 505"/>
                <a:gd name="T4" fmla="*/ 2147483647 w 302"/>
                <a:gd name="T5" fmla="*/ 2147483647 h 505"/>
                <a:gd name="T6" fmla="*/ 2147483647 w 302"/>
                <a:gd name="T7" fmla="*/ 2147483647 h 505"/>
                <a:gd name="T8" fmla="*/ 2147483647 w 302"/>
                <a:gd name="T9" fmla="*/ 2147483647 h 505"/>
                <a:gd name="T10" fmla="*/ 2147483647 w 302"/>
                <a:gd name="T11" fmla="*/ 0 h 505"/>
                <a:gd name="T12" fmla="*/ 2147483647 w 302"/>
                <a:gd name="T13" fmla="*/ 0 h 505"/>
                <a:gd name="T14" fmla="*/ 0 w 302"/>
                <a:gd name="T15" fmla="*/ 2147483647 h 50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302"/>
                <a:gd name="T25" fmla="*/ 0 h 505"/>
                <a:gd name="T26" fmla="*/ 302 w 302"/>
                <a:gd name="T27" fmla="*/ 505 h 505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302" h="505">
                  <a:moveTo>
                    <a:pt x="0" y="504"/>
                  </a:moveTo>
                  <a:lnTo>
                    <a:pt x="48" y="504"/>
                  </a:lnTo>
                  <a:lnTo>
                    <a:pt x="157" y="59"/>
                  </a:lnTo>
                  <a:lnTo>
                    <a:pt x="253" y="504"/>
                  </a:lnTo>
                  <a:lnTo>
                    <a:pt x="301" y="504"/>
                  </a:lnTo>
                  <a:lnTo>
                    <a:pt x="193" y="0"/>
                  </a:lnTo>
                  <a:lnTo>
                    <a:pt x="132" y="0"/>
                  </a:lnTo>
                  <a:lnTo>
                    <a:pt x="0" y="504"/>
                  </a:lnTo>
                </a:path>
              </a:pathLst>
            </a:custGeom>
            <a:solidFill>
              <a:srgbClr val="FF3300"/>
            </a:solidFill>
            <a:ln w="12700" cap="rnd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es-CO" sz="1200">
                <a:latin typeface="+mj-lt"/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72" name="Freeform 25"/>
            <p:cNvSpPr>
              <a:spLocks/>
            </p:cNvSpPr>
            <p:nvPr/>
          </p:nvSpPr>
          <p:spPr bwMode="auto">
            <a:xfrm>
              <a:off x="8557081" y="6210300"/>
              <a:ext cx="245755" cy="340042"/>
            </a:xfrm>
            <a:custGeom>
              <a:avLst/>
              <a:gdLst>
                <a:gd name="T0" fmla="*/ 2147483647 w 176"/>
                <a:gd name="T1" fmla="*/ 0 h 228"/>
                <a:gd name="T2" fmla="*/ 2147483647 w 176"/>
                <a:gd name="T3" fmla="*/ 2147483647 h 228"/>
                <a:gd name="T4" fmla="*/ 2147483647 w 176"/>
                <a:gd name="T5" fmla="*/ 2147483647 h 228"/>
                <a:gd name="T6" fmla="*/ 2147483647 w 176"/>
                <a:gd name="T7" fmla="*/ 2147483647 h 228"/>
                <a:gd name="T8" fmla="*/ 2147483647 w 176"/>
                <a:gd name="T9" fmla="*/ 2147483647 h 228"/>
                <a:gd name="T10" fmla="*/ 0 w 176"/>
                <a:gd name="T11" fmla="*/ 2147483647 h 228"/>
                <a:gd name="T12" fmla="*/ 2147483647 w 176"/>
                <a:gd name="T13" fmla="*/ 2147483647 h 228"/>
                <a:gd name="T14" fmla="*/ 2147483647 w 176"/>
                <a:gd name="T15" fmla="*/ 2147483647 h 228"/>
                <a:gd name="T16" fmla="*/ 2147483647 w 176"/>
                <a:gd name="T17" fmla="*/ 2147483647 h 228"/>
                <a:gd name="T18" fmla="*/ 2147483647 w 176"/>
                <a:gd name="T19" fmla="*/ 2147483647 h 228"/>
                <a:gd name="T20" fmla="*/ 2147483647 w 176"/>
                <a:gd name="T21" fmla="*/ 2147483647 h 228"/>
                <a:gd name="T22" fmla="*/ 2147483647 w 176"/>
                <a:gd name="T23" fmla="*/ 2147483647 h 228"/>
                <a:gd name="T24" fmla="*/ 2147483647 w 176"/>
                <a:gd name="T25" fmla="*/ 2147483647 h 228"/>
                <a:gd name="T26" fmla="*/ 2147483647 w 176"/>
                <a:gd name="T27" fmla="*/ 2147483647 h 228"/>
                <a:gd name="T28" fmla="*/ 2147483647 w 176"/>
                <a:gd name="T29" fmla="*/ 0 h 22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76"/>
                <a:gd name="T46" fmla="*/ 0 h 228"/>
                <a:gd name="T47" fmla="*/ 176 w 176"/>
                <a:gd name="T48" fmla="*/ 228 h 22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76" h="228">
                  <a:moveTo>
                    <a:pt x="131" y="0"/>
                  </a:moveTo>
                  <a:lnTo>
                    <a:pt x="88" y="34"/>
                  </a:lnTo>
                  <a:lnTo>
                    <a:pt x="77" y="45"/>
                  </a:lnTo>
                  <a:lnTo>
                    <a:pt x="55" y="68"/>
                  </a:lnTo>
                  <a:lnTo>
                    <a:pt x="33" y="102"/>
                  </a:lnTo>
                  <a:lnTo>
                    <a:pt x="0" y="170"/>
                  </a:lnTo>
                  <a:lnTo>
                    <a:pt x="11" y="159"/>
                  </a:lnTo>
                  <a:lnTo>
                    <a:pt x="22" y="227"/>
                  </a:lnTo>
                  <a:lnTo>
                    <a:pt x="44" y="148"/>
                  </a:lnTo>
                  <a:lnTo>
                    <a:pt x="66" y="114"/>
                  </a:lnTo>
                  <a:lnTo>
                    <a:pt x="88" y="79"/>
                  </a:lnTo>
                  <a:lnTo>
                    <a:pt x="142" y="34"/>
                  </a:lnTo>
                  <a:lnTo>
                    <a:pt x="175" y="11"/>
                  </a:lnTo>
                  <a:lnTo>
                    <a:pt x="131" y="0"/>
                  </a:lnTo>
                </a:path>
              </a:pathLst>
            </a:custGeom>
            <a:solidFill>
              <a:srgbClr val="FF3300"/>
            </a:solidFill>
            <a:ln w="12700" cap="rnd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es-CO" sz="1200">
                <a:latin typeface="+mj-lt"/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73" name="Freeform 27"/>
            <p:cNvSpPr>
              <a:spLocks/>
            </p:cNvSpPr>
            <p:nvPr/>
          </p:nvSpPr>
          <p:spPr bwMode="auto">
            <a:xfrm>
              <a:off x="8840421" y="6226493"/>
              <a:ext cx="265992" cy="377825"/>
            </a:xfrm>
            <a:custGeom>
              <a:avLst/>
              <a:gdLst>
                <a:gd name="T0" fmla="*/ 0 w 188"/>
                <a:gd name="T1" fmla="*/ 2147483647 h 253"/>
                <a:gd name="T2" fmla="*/ 2147483647 w 188"/>
                <a:gd name="T3" fmla="*/ 0 h 253"/>
                <a:gd name="T4" fmla="*/ 2147483647 w 188"/>
                <a:gd name="T5" fmla="*/ 0 h 253"/>
                <a:gd name="T6" fmla="*/ 2147483647 w 188"/>
                <a:gd name="T7" fmla="*/ 0 h 253"/>
                <a:gd name="T8" fmla="*/ 2147483647 w 188"/>
                <a:gd name="T9" fmla="*/ 0 h 253"/>
                <a:gd name="T10" fmla="*/ 2147483647 w 188"/>
                <a:gd name="T11" fmla="*/ 0 h 253"/>
                <a:gd name="T12" fmla="*/ 2147483647 w 188"/>
                <a:gd name="T13" fmla="*/ 2147483647 h 253"/>
                <a:gd name="T14" fmla="*/ 2147483647 w 188"/>
                <a:gd name="T15" fmla="*/ 2147483647 h 253"/>
                <a:gd name="T16" fmla="*/ 2147483647 w 188"/>
                <a:gd name="T17" fmla="*/ 2147483647 h 253"/>
                <a:gd name="T18" fmla="*/ 2147483647 w 188"/>
                <a:gd name="T19" fmla="*/ 2147483647 h 253"/>
                <a:gd name="T20" fmla="*/ 2147483647 w 188"/>
                <a:gd name="T21" fmla="*/ 2147483647 h 253"/>
                <a:gd name="T22" fmla="*/ 2147483647 w 188"/>
                <a:gd name="T23" fmla="*/ 2147483647 h 253"/>
                <a:gd name="T24" fmla="*/ 2147483647 w 188"/>
                <a:gd name="T25" fmla="*/ 2147483647 h 253"/>
                <a:gd name="T26" fmla="*/ 2147483647 w 188"/>
                <a:gd name="T27" fmla="*/ 2147483647 h 253"/>
                <a:gd name="T28" fmla="*/ 2147483647 w 188"/>
                <a:gd name="T29" fmla="*/ 2147483647 h 253"/>
                <a:gd name="T30" fmla="*/ 2147483647 w 188"/>
                <a:gd name="T31" fmla="*/ 2147483647 h 253"/>
                <a:gd name="T32" fmla="*/ 2147483647 w 188"/>
                <a:gd name="T33" fmla="*/ 2147483647 h 253"/>
                <a:gd name="T34" fmla="*/ 2147483647 w 188"/>
                <a:gd name="T35" fmla="*/ 2147483647 h 253"/>
                <a:gd name="T36" fmla="*/ 2147483647 w 188"/>
                <a:gd name="T37" fmla="*/ 2147483647 h 253"/>
                <a:gd name="T38" fmla="*/ 2147483647 w 188"/>
                <a:gd name="T39" fmla="*/ 2147483647 h 253"/>
                <a:gd name="T40" fmla="*/ 2147483647 w 188"/>
                <a:gd name="T41" fmla="*/ 2147483647 h 253"/>
                <a:gd name="T42" fmla="*/ 2147483647 w 188"/>
                <a:gd name="T43" fmla="*/ 2147483647 h 253"/>
                <a:gd name="T44" fmla="*/ 2147483647 w 188"/>
                <a:gd name="T45" fmla="*/ 2147483647 h 253"/>
                <a:gd name="T46" fmla="*/ 2147483647 w 188"/>
                <a:gd name="T47" fmla="*/ 2147483647 h 253"/>
                <a:gd name="T48" fmla="*/ 0 w 188"/>
                <a:gd name="T49" fmla="*/ 2147483647 h 253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88"/>
                <a:gd name="T76" fmla="*/ 0 h 253"/>
                <a:gd name="T77" fmla="*/ 188 w 188"/>
                <a:gd name="T78" fmla="*/ 253 h 253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88" h="253">
                  <a:moveTo>
                    <a:pt x="0" y="1"/>
                  </a:moveTo>
                  <a:lnTo>
                    <a:pt x="6" y="0"/>
                  </a:lnTo>
                  <a:lnTo>
                    <a:pt x="10" y="0"/>
                  </a:lnTo>
                  <a:lnTo>
                    <a:pt x="14" y="0"/>
                  </a:lnTo>
                  <a:lnTo>
                    <a:pt x="18" y="0"/>
                  </a:lnTo>
                  <a:lnTo>
                    <a:pt x="22" y="0"/>
                  </a:lnTo>
                  <a:lnTo>
                    <a:pt x="55" y="1"/>
                  </a:lnTo>
                  <a:lnTo>
                    <a:pt x="77" y="24"/>
                  </a:lnTo>
                  <a:lnTo>
                    <a:pt x="99" y="47"/>
                  </a:lnTo>
                  <a:lnTo>
                    <a:pt x="132" y="93"/>
                  </a:lnTo>
                  <a:lnTo>
                    <a:pt x="154" y="138"/>
                  </a:lnTo>
                  <a:lnTo>
                    <a:pt x="176" y="206"/>
                  </a:lnTo>
                  <a:lnTo>
                    <a:pt x="187" y="252"/>
                  </a:lnTo>
                  <a:lnTo>
                    <a:pt x="143" y="252"/>
                  </a:lnTo>
                  <a:lnTo>
                    <a:pt x="132" y="195"/>
                  </a:lnTo>
                  <a:lnTo>
                    <a:pt x="121" y="149"/>
                  </a:lnTo>
                  <a:lnTo>
                    <a:pt x="110" y="127"/>
                  </a:lnTo>
                  <a:lnTo>
                    <a:pt x="88" y="93"/>
                  </a:lnTo>
                  <a:lnTo>
                    <a:pt x="77" y="81"/>
                  </a:lnTo>
                  <a:lnTo>
                    <a:pt x="55" y="47"/>
                  </a:lnTo>
                  <a:lnTo>
                    <a:pt x="44" y="36"/>
                  </a:lnTo>
                  <a:lnTo>
                    <a:pt x="33" y="24"/>
                  </a:lnTo>
                  <a:lnTo>
                    <a:pt x="22" y="13"/>
                  </a:lnTo>
                  <a:lnTo>
                    <a:pt x="0" y="1"/>
                  </a:lnTo>
                </a:path>
              </a:pathLst>
            </a:custGeom>
            <a:solidFill>
              <a:srgbClr val="FF3300"/>
            </a:solidFill>
            <a:ln w="12700" cap="rnd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es-CO" sz="1200">
                <a:latin typeface="+mj-lt"/>
                <a:ea typeface="ＭＳ Ｐゴシック" pitchFamily="34" charset="-128"/>
                <a:cs typeface="+mn-cs"/>
              </a:endParaRPr>
            </a:p>
          </p:txBody>
        </p:sp>
      </p:grpSp>
      <p:sp>
        <p:nvSpPr>
          <p:cNvPr id="63" name="CuadroTexto 62"/>
          <p:cNvSpPr txBox="1"/>
          <p:nvPr/>
        </p:nvSpPr>
        <p:spPr>
          <a:xfrm>
            <a:off x="1" y="5302251"/>
            <a:ext cx="78527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800" b="1" i="1" dirty="0" smtClean="0">
                <a:solidFill>
                  <a:srgbClr val="24F50C"/>
                </a:solidFill>
                <a:latin typeface="Times New Roman"/>
                <a:cs typeface="Times New Roman"/>
              </a:rPr>
              <a:t>En dónde están los pacientes quirúrgicos????</a:t>
            </a:r>
            <a:endParaRPr lang="es-MX" sz="2800" b="1" i="1" dirty="0">
              <a:solidFill>
                <a:srgbClr val="24F50C"/>
              </a:solidFill>
              <a:latin typeface="Times New Roman"/>
              <a:cs typeface="Times New Roman"/>
            </a:endParaRPr>
          </a:p>
        </p:txBody>
      </p:sp>
      <p:pic>
        <p:nvPicPr>
          <p:cNvPr id="64" name="Picture 5" descr="INNN(plastico)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43" y="6290827"/>
            <a:ext cx="583717" cy="489904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" name="Imagen 6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03929" y="113256"/>
            <a:ext cx="815862" cy="1124168"/>
          </a:xfrm>
          <a:prstGeom prst="rect">
            <a:avLst/>
          </a:prstGeom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66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9476" y="3546690"/>
            <a:ext cx="1621801" cy="1106882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" name="Imagen 66" descr="IMG_7808.png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3003" y="3410217"/>
            <a:ext cx="1272067" cy="1382686"/>
          </a:xfrm>
          <a:prstGeom prst="rect">
            <a:avLst/>
          </a:prstGeom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68" name="Imagen 67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25000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1431" t="1680" r="1577" b="3807"/>
          <a:stretch/>
        </p:blipFill>
        <p:spPr>
          <a:xfrm>
            <a:off x="7867533" y="4990430"/>
            <a:ext cx="1137537" cy="1128181"/>
          </a:xfrm>
          <a:prstGeom prst="rect">
            <a:avLst/>
          </a:prstGeom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</p:pic>
      <p:grpSp>
        <p:nvGrpSpPr>
          <p:cNvPr id="82" name="Agrupar 81"/>
          <p:cNvGrpSpPr/>
          <p:nvPr/>
        </p:nvGrpSpPr>
        <p:grpSpPr>
          <a:xfrm>
            <a:off x="2622847" y="957669"/>
            <a:ext cx="3827940" cy="5043399"/>
            <a:chOff x="2622847" y="957669"/>
            <a:chExt cx="3827940" cy="5043399"/>
          </a:xfrm>
        </p:grpSpPr>
        <p:pic>
          <p:nvPicPr>
            <p:cNvPr id="79" name="Imagen 78"/>
            <p:cNvPicPr>
              <a:picLocks noChangeAspect="1"/>
            </p:cNvPicPr>
            <p:nvPr/>
          </p:nvPicPr>
          <p:blipFill rotWithShape="1">
            <a:blip r:embed="rId14"/>
            <a:srcRect t="14072" b="10528"/>
            <a:stretch/>
          </p:blipFill>
          <p:spPr>
            <a:xfrm>
              <a:off x="2622847" y="957669"/>
              <a:ext cx="3827940" cy="5043399"/>
            </a:xfrm>
            <a:prstGeom prst="rect">
              <a:avLst/>
            </a:prstGeom>
            <a:effectLst>
              <a:glow rad="139700">
                <a:schemeClr val="accent1">
                  <a:satMod val="175000"/>
                  <a:alpha val="40000"/>
                </a:schemeClr>
              </a:glow>
            </a:effectLst>
          </p:spPr>
        </p:pic>
        <p:sp>
          <p:nvSpPr>
            <p:cNvPr id="80" name="CuadroTexto 79"/>
            <p:cNvSpPr txBox="1"/>
            <p:nvPr/>
          </p:nvSpPr>
          <p:spPr>
            <a:xfrm>
              <a:off x="4445561" y="2916041"/>
              <a:ext cx="1556836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s-MX" sz="1600" b="1" dirty="0" smtClean="0">
                  <a:solidFill>
                    <a:schemeClr val="bg1"/>
                  </a:solidFill>
                  <a:latin typeface="Times New Roman"/>
                  <a:cs typeface="Times New Roman"/>
                </a:rPr>
                <a:t>IGNORANCIA</a:t>
              </a:r>
            </a:p>
          </p:txBody>
        </p:sp>
        <p:sp>
          <p:nvSpPr>
            <p:cNvPr id="81" name="CuadroTexto 80"/>
            <p:cNvSpPr txBox="1"/>
            <p:nvPr/>
          </p:nvSpPr>
          <p:spPr>
            <a:xfrm>
              <a:off x="4492601" y="2116477"/>
              <a:ext cx="1480506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s-MX" b="1" dirty="0" smtClean="0">
                  <a:solidFill>
                    <a:schemeClr val="bg1"/>
                  </a:solidFill>
                  <a:latin typeface="Times New Roman"/>
                  <a:cs typeface="Times New Roman"/>
                </a:rPr>
                <a:t>INTERESES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678511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7 Grupo"/>
          <p:cNvGrpSpPr>
            <a:grpSpLocks/>
          </p:cNvGrpSpPr>
          <p:nvPr/>
        </p:nvGrpSpPr>
        <p:grpSpPr bwMode="auto">
          <a:xfrm>
            <a:off x="71438" y="47034"/>
            <a:ext cx="786911" cy="658443"/>
            <a:chOff x="8027988" y="5805488"/>
            <a:chExt cx="1116012" cy="1052512"/>
          </a:xfrm>
        </p:grpSpPr>
        <p:graphicFrame>
          <p:nvGraphicFramePr>
            <p:cNvPr id="4" name="Object 23">
              <a:hlinkClick r:id="" action="ppaction://ole?verb=0"/>
            </p:cNvPr>
            <p:cNvGraphicFramePr>
              <a:graphicFrameLocks/>
            </p:cNvGraphicFramePr>
            <p:nvPr/>
          </p:nvGraphicFramePr>
          <p:xfrm>
            <a:off x="8027988" y="5805488"/>
            <a:ext cx="1116012" cy="105251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275" name="Documento" r:id="rId3" imgW="1155700" imgH="1066800" progId="Word.Document.8">
                    <p:embed/>
                  </p:oleObj>
                </mc:Choice>
                <mc:Fallback>
                  <p:oleObj name="Documento" r:id="rId3" imgW="1155700" imgH="1066800" progId="Word.Document.8">
                    <p:embed/>
                    <p:pic>
                      <p:nvPicPr>
                        <p:cNvPr id="0" name=""/>
                        <p:cNvPicPr>
                          <a:picLocks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 l="8356" t="12186" r="8356" b="6451"/>
                        <a:stretch>
                          <a:fillRect/>
                        </a:stretch>
                      </p:blipFill>
                      <p:spPr bwMode="auto">
                        <a:xfrm>
                          <a:off x="8027988" y="5805488"/>
                          <a:ext cx="1116012" cy="105251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12700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7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5" name="Freeform 24"/>
            <p:cNvSpPr>
              <a:spLocks/>
            </p:cNvSpPr>
            <p:nvPr/>
          </p:nvSpPr>
          <p:spPr bwMode="auto">
            <a:xfrm>
              <a:off x="8169657" y="5840573"/>
              <a:ext cx="422119" cy="755650"/>
            </a:xfrm>
            <a:custGeom>
              <a:avLst/>
              <a:gdLst>
                <a:gd name="T0" fmla="*/ 0 w 302"/>
                <a:gd name="T1" fmla="*/ 2147483647 h 505"/>
                <a:gd name="T2" fmla="*/ 2147483647 w 302"/>
                <a:gd name="T3" fmla="*/ 2147483647 h 505"/>
                <a:gd name="T4" fmla="*/ 2147483647 w 302"/>
                <a:gd name="T5" fmla="*/ 2147483647 h 505"/>
                <a:gd name="T6" fmla="*/ 2147483647 w 302"/>
                <a:gd name="T7" fmla="*/ 2147483647 h 505"/>
                <a:gd name="T8" fmla="*/ 2147483647 w 302"/>
                <a:gd name="T9" fmla="*/ 2147483647 h 505"/>
                <a:gd name="T10" fmla="*/ 2147483647 w 302"/>
                <a:gd name="T11" fmla="*/ 0 h 505"/>
                <a:gd name="T12" fmla="*/ 2147483647 w 302"/>
                <a:gd name="T13" fmla="*/ 0 h 505"/>
                <a:gd name="T14" fmla="*/ 0 w 302"/>
                <a:gd name="T15" fmla="*/ 2147483647 h 50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302"/>
                <a:gd name="T25" fmla="*/ 0 h 505"/>
                <a:gd name="T26" fmla="*/ 302 w 302"/>
                <a:gd name="T27" fmla="*/ 505 h 505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302" h="505">
                  <a:moveTo>
                    <a:pt x="0" y="504"/>
                  </a:moveTo>
                  <a:lnTo>
                    <a:pt x="48" y="504"/>
                  </a:lnTo>
                  <a:lnTo>
                    <a:pt x="157" y="59"/>
                  </a:lnTo>
                  <a:lnTo>
                    <a:pt x="253" y="504"/>
                  </a:lnTo>
                  <a:lnTo>
                    <a:pt x="301" y="504"/>
                  </a:lnTo>
                  <a:lnTo>
                    <a:pt x="193" y="0"/>
                  </a:lnTo>
                  <a:lnTo>
                    <a:pt x="132" y="0"/>
                  </a:lnTo>
                  <a:lnTo>
                    <a:pt x="0" y="504"/>
                  </a:lnTo>
                </a:path>
              </a:pathLst>
            </a:custGeom>
            <a:solidFill>
              <a:srgbClr val="FF3300"/>
            </a:solidFill>
            <a:ln w="12700" cap="rnd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es-CO">
                <a:latin typeface="+mj-lt"/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6" name="Freeform 25"/>
            <p:cNvSpPr>
              <a:spLocks/>
            </p:cNvSpPr>
            <p:nvPr/>
          </p:nvSpPr>
          <p:spPr bwMode="auto">
            <a:xfrm>
              <a:off x="8557081" y="6210300"/>
              <a:ext cx="245755" cy="340042"/>
            </a:xfrm>
            <a:custGeom>
              <a:avLst/>
              <a:gdLst>
                <a:gd name="T0" fmla="*/ 2147483647 w 176"/>
                <a:gd name="T1" fmla="*/ 0 h 228"/>
                <a:gd name="T2" fmla="*/ 2147483647 w 176"/>
                <a:gd name="T3" fmla="*/ 2147483647 h 228"/>
                <a:gd name="T4" fmla="*/ 2147483647 w 176"/>
                <a:gd name="T5" fmla="*/ 2147483647 h 228"/>
                <a:gd name="T6" fmla="*/ 2147483647 w 176"/>
                <a:gd name="T7" fmla="*/ 2147483647 h 228"/>
                <a:gd name="T8" fmla="*/ 2147483647 w 176"/>
                <a:gd name="T9" fmla="*/ 2147483647 h 228"/>
                <a:gd name="T10" fmla="*/ 0 w 176"/>
                <a:gd name="T11" fmla="*/ 2147483647 h 228"/>
                <a:gd name="T12" fmla="*/ 2147483647 w 176"/>
                <a:gd name="T13" fmla="*/ 2147483647 h 228"/>
                <a:gd name="T14" fmla="*/ 2147483647 w 176"/>
                <a:gd name="T15" fmla="*/ 2147483647 h 228"/>
                <a:gd name="T16" fmla="*/ 2147483647 w 176"/>
                <a:gd name="T17" fmla="*/ 2147483647 h 228"/>
                <a:gd name="T18" fmla="*/ 2147483647 w 176"/>
                <a:gd name="T19" fmla="*/ 2147483647 h 228"/>
                <a:gd name="T20" fmla="*/ 2147483647 w 176"/>
                <a:gd name="T21" fmla="*/ 2147483647 h 228"/>
                <a:gd name="T22" fmla="*/ 2147483647 w 176"/>
                <a:gd name="T23" fmla="*/ 2147483647 h 228"/>
                <a:gd name="T24" fmla="*/ 2147483647 w 176"/>
                <a:gd name="T25" fmla="*/ 2147483647 h 228"/>
                <a:gd name="T26" fmla="*/ 2147483647 w 176"/>
                <a:gd name="T27" fmla="*/ 2147483647 h 228"/>
                <a:gd name="T28" fmla="*/ 2147483647 w 176"/>
                <a:gd name="T29" fmla="*/ 0 h 22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76"/>
                <a:gd name="T46" fmla="*/ 0 h 228"/>
                <a:gd name="T47" fmla="*/ 176 w 176"/>
                <a:gd name="T48" fmla="*/ 228 h 22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76" h="228">
                  <a:moveTo>
                    <a:pt x="131" y="0"/>
                  </a:moveTo>
                  <a:lnTo>
                    <a:pt x="88" y="34"/>
                  </a:lnTo>
                  <a:lnTo>
                    <a:pt x="77" y="45"/>
                  </a:lnTo>
                  <a:lnTo>
                    <a:pt x="55" y="68"/>
                  </a:lnTo>
                  <a:lnTo>
                    <a:pt x="33" y="102"/>
                  </a:lnTo>
                  <a:lnTo>
                    <a:pt x="0" y="170"/>
                  </a:lnTo>
                  <a:lnTo>
                    <a:pt x="11" y="159"/>
                  </a:lnTo>
                  <a:lnTo>
                    <a:pt x="22" y="227"/>
                  </a:lnTo>
                  <a:lnTo>
                    <a:pt x="44" y="148"/>
                  </a:lnTo>
                  <a:lnTo>
                    <a:pt x="66" y="114"/>
                  </a:lnTo>
                  <a:lnTo>
                    <a:pt x="88" y="79"/>
                  </a:lnTo>
                  <a:lnTo>
                    <a:pt x="142" y="34"/>
                  </a:lnTo>
                  <a:lnTo>
                    <a:pt x="175" y="11"/>
                  </a:lnTo>
                  <a:lnTo>
                    <a:pt x="131" y="0"/>
                  </a:lnTo>
                </a:path>
              </a:pathLst>
            </a:custGeom>
            <a:solidFill>
              <a:srgbClr val="FF3300"/>
            </a:solidFill>
            <a:ln w="12700" cap="rnd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es-CO">
                <a:latin typeface="+mj-lt"/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7" name="Freeform 27"/>
            <p:cNvSpPr>
              <a:spLocks/>
            </p:cNvSpPr>
            <p:nvPr/>
          </p:nvSpPr>
          <p:spPr bwMode="auto">
            <a:xfrm>
              <a:off x="8840421" y="6226493"/>
              <a:ext cx="265992" cy="377825"/>
            </a:xfrm>
            <a:custGeom>
              <a:avLst/>
              <a:gdLst>
                <a:gd name="T0" fmla="*/ 0 w 188"/>
                <a:gd name="T1" fmla="*/ 2147483647 h 253"/>
                <a:gd name="T2" fmla="*/ 2147483647 w 188"/>
                <a:gd name="T3" fmla="*/ 0 h 253"/>
                <a:gd name="T4" fmla="*/ 2147483647 w 188"/>
                <a:gd name="T5" fmla="*/ 0 h 253"/>
                <a:gd name="T6" fmla="*/ 2147483647 w 188"/>
                <a:gd name="T7" fmla="*/ 0 h 253"/>
                <a:gd name="T8" fmla="*/ 2147483647 w 188"/>
                <a:gd name="T9" fmla="*/ 0 h 253"/>
                <a:gd name="T10" fmla="*/ 2147483647 w 188"/>
                <a:gd name="T11" fmla="*/ 0 h 253"/>
                <a:gd name="T12" fmla="*/ 2147483647 w 188"/>
                <a:gd name="T13" fmla="*/ 2147483647 h 253"/>
                <a:gd name="T14" fmla="*/ 2147483647 w 188"/>
                <a:gd name="T15" fmla="*/ 2147483647 h 253"/>
                <a:gd name="T16" fmla="*/ 2147483647 w 188"/>
                <a:gd name="T17" fmla="*/ 2147483647 h 253"/>
                <a:gd name="T18" fmla="*/ 2147483647 w 188"/>
                <a:gd name="T19" fmla="*/ 2147483647 h 253"/>
                <a:gd name="T20" fmla="*/ 2147483647 w 188"/>
                <a:gd name="T21" fmla="*/ 2147483647 h 253"/>
                <a:gd name="T22" fmla="*/ 2147483647 w 188"/>
                <a:gd name="T23" fmla="*/ 2147483647 h 253"/>
                <a:gd name="T24" fmla="*/ 2147483647 w 188"/>
                <a:gd name="T25" fmla="*/ 2147483647 h 253"/>
                <a:gd name="T26" fmla="*/ 2147483647 w 188"/>
                <a:gd name="T27" fmla="*/ 2147483647 h 253"/>
                <a:gd name="T28" fmla="*/ 2147483647 w 188"/>
                <a:gd name="T29" fmla="*/ 2147483647 h 253"/>
                <a:gd name="T30" fmla="*/ 2147483647 w 188"/>
                <a:gd name="T31" fmla="*/ 2147483647 h 253"/>
                <a:gd name="T32" fmla="*/ 2147483647 w 188"/>
                <a:gd name="T33" fmla="*/ 2147483647 h 253"/>
                <a:gd name="T34" fmla="*/ 2147483647 w 188"/>
                <a:gd name="T35" fmla="*/ 2147483647 h 253"/>
                <a:gd name="T36" fmla="*/ 2147483647 w 188"/>
                <a:gd name="T37" fmla="*/ 2147483647 h 253"/>
                <a:gd name="T38" fmla="*/ 2147483647 w 188"/>
                <a:gd name="T39" fmla="*/ 2147483647 h 253"/>
                <a:gd name="T40" fmla="*/ 2147483647 w 188"/>
                <a:gd name="T41" fmla="*/ 2147483647 h 253"/>
                <a:gd name="T42" fmla="*/ 2147483647 w 188"/>
                <a:gd name="T43" fmla="*/ 2147483647 h 253"/>
                <a:gd name="T44" fmla="*/ 2147483647 w 188"/>
                <a:gd name="T45" fmla="*/ 2147483647 h 253"/>
                <a:gd name="T46" fmla="*/ 2147483647 w 188"/>
                <a:gd name="T47" fmla="*/ 2147483647 h 253"/>
                <a:gd name="T48" fmla="*/ 0 w 188"/>
                <a:gd name="T49" fmla="*/ 2147483647 h 253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88"/>
                <a:gd name="T76" fmla="*/ 0 h 253"/>
                <a:gd name="T77" fmla="*/ 188 w 188"/>
                <a:gd name="T78" fmla="*/ 253 h 253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88" h="253">
                  <a:moveTo>
                    <a:pt x="0" y="1"/>
                  </a:moveTo>
                  <a:lnTo>
                    <a:pt x="6" y="0"/>
                  </a:lnTo>
                  <a:lnTo>
                    <a:pt x="10" y="0"/>
                  </a:lnTo>
                  <a:lnTo>
                    <a:pt x="14" y="0"/>
                  </a:lnTo>
                  <a:lnTo>
                    <a:pt x="18" y="0"/>
                  </a:lnTo>
                  <a:lnTo>
                    <a:pt x="22" y="0"/>
                  </a:lnTo>
                  <a:lnTo>
                    <a:pt x="55" y="1"/>
                  </a:lnTo>
                  <a:lnTo>
                    <a:pt x="77" y="24"/>
                  </a:lnTo>
                  <a:lnTo>
                    <a:pt x="99" y="47"/>
                  </a:lnTo>
                  <a:lnTo>
                    <a:pt x="132" y="93"/>
                  </a:lnTo>
                  <a:lnTo>
                    <a:pt x="154" y="138"/>
                  </a:lnTo>
                  <a:lnTo>
                    <a:pt x="176" y="206"/>
                  </a:lnTo>
                  <a:lnTo>
                    <a:pt x="187" y="252"/>
                  </a:lnTo>
                  <a:lnTo>
                    <a:pt x="143" y="252"/>
                  </a:lnTo>
                  <a:lnTo>
                    <a:pt x="132" y="195"/>
                  </a:lnTo>
                  <a:lnTo>
                    <a:pt x="121" y="149"/>
                  </a:lnTo>
                  <a:lnTo>
                    <a:pt x="110" y="127"/>
                  </a:lnTo>
                  <a:lnTo>
                    <a:pt x="88" y="93"/>
                  </a:lnTo>
                  <a:lnTo>
                    <a:pt x="77" y="81"/>
                  </a:lnTo>
                  <a:lnTo>
                    <a:pt x="55" y="47"/>
                  </a:lnTo>
                  <a:lnTo>
                    <a:pt x="44" y="36"/>
                  </a:lnTo>
                  <a:lnTo>
                    <a:pt x="33" y="24"/>
                  </a:lnTo>
                  <a:lnTo>
                    <a:pt x="22" y="13"/>
                  </a:lnTo>
                  <a:lnTo>
                    <a:pt x="0" y="1"/>
                  </a:lnTo>
                </a:path>
              </a:pathLst>
            </a:custGeom>
            <a:solidFill>
              <a:srgbClr val="FF3300"/>
            </a:solidFill>
            <a:ln w="12700" cap="rnd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es-CO">
                <a:latin typeface="+mj-lt"/>
                <a:ea typeface="ＭＳ Ｐゴシック" pitchFamily="34" charset="-128"/>
                <a:cs typeface="+mn-cs"/>
              </a:endParaRPr>
            </a:p>
          </p:txBody>
        </p:sp>
      </p:grpSp>
      <p:sp>
        <p:nvSpPr>
          <p:cNvPr id="8" name="Title 1"/>
          <p:cNvSpPr txBox="1">
            <a:spLocks/>
          </p:cNvSpPr>
          <p:nvPr/>
        </p:nvSpPr>
        <p:spPr bwMode="auto">
          <a:xfrm>
            <a:off x="858349" y="52264"/>
            <a:ext cx="8285651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/>
            <a:r>
              <a:rPr lang="en-US" sz="3000" i="1" dirty="0" err="1" smtClean="0">
                <a:solidFill>
                  <a:srgbClr val="FFFF00"/>
                </a:solidFill>
                <a:latin typeface="Times New Roman" pitchFamily="-104" charset="0"/>
                <a:ea typeface="ヒラギノ角ゴ Pro W3" pitchFamily="-104" charset="-128"/>
              </a:rPr>
              <a:t>Impacto</a:t>
            </a:r>
            <a:r>
              <a:rPr lang="en-US" sz="3000" i="1" dirty="0" smtClean="0">
                <a:solidFill>
                  <a:srgbClr val="FFFF00"/>
                </a:solidFill>
                <a:latin typeface="Times New Roman" pitchFamily="-104" charset="0"/>
                <a:ea typeface="ヒラギノ角ゴ Pro W3" pitchFamily="-104" charset="-128"/>
              </a:rPr>
              <a:t> </a:t>
            </a:r>
            <a:r>
              <a:rPr lang="en-US" sz="3000" i="1" dirty="0" err="1">
                <a:solidFill>
                  <a:srgbClr val="FFFF00"/>
                </a:solidFill>
                <a:latin typeface="Times New Roman" pitchFamily="-104" charset="0"/>
                <a:ea typeface="ヒラギノ角ゴ Pro W3" pitchFamily="-104" charset="-128"/>
              </a:rPr>
              <a:t>e</a:t>
            </a:r>
            <a:r>
              <a:rPr lang="en-US" sz="3000" i="1" dirty="0" err="1" smtClean="0">
                <a:solidFill>
                  <a:srgbClr val="FFFF00"/>
                </a:solidFill>
                <a:latin typeface="Times New Roman" pitchFamily="-104" charset="0"/>
                <a:ea typeface="ヒラギノ角ゴ Pro W3" pitchFamily="-104" charset="-128"/>
              </a:rPr>
              <a:t>pilepsia</a:t>
            </a:r>
            <a:r>
              <a:rPr lang="en-US" sz="3000" i="1" dirty="0" smtClean="0">
                <a:solidFill>
                  <a:srgbClr val="FFFF00"/>
                </a:solidFill>
                <a:latin typeface="Times New Roman" pitchFamily="-104" charset="0"/>
                <a:ea typeface="ヒラギノ角ゴ Pro W3" pitchFamily="-104" charset="-128"/>
              </a:rPr>
              <a:t>:…</a:t>
            </a:r>
            <a:r>
              <a:rPr lang="en-US" sz="3000" i="1" dirty="0" err="1" smtClean="0">
                <a:solidFill>
                  <a:srgbClr val="FFFF00"/>
                </a:solidFill>
                <a:latin typeface="Times New Roman" pitchFamily="-104" charset="0"/>
                <a:ea typeface="ヒラギノ角ゴ Pro W3" pitchFamily="-104" charset="-128"/>
              </a:rPr>
              <a:t>más</a:t>
            </a:r>
            <a:r>
              <a:rPr lang="en-US" sz="3000" i="1" dirty="0" smtClean="0">
                <a:solidFill>
                  <a:srgbClr val="FFFF00"/>
                </a:solidFill>
                <a:latin typeface="Times New Roman" pitchFamily="-104" charset="0"/>
                <a:ea typeface="ヒラギノ角ゴ Pro W3" pitchFamily="-104" charset="-128"/>
              </a:rPr>
              <a:t> </a:t>
            </a:r>
            <a:r>
              <a:rPr lang="en-US" sz="3000" i="1" dirty="0" err="1" smtClean="0">
                <a:solidFill>
                  <a:srgbClr val="FFFF00"/>
                </a:solidFill>
                <a:latin typeface="Times New Roman" pitchFamily="-104" charset="0"/>
                <a:ea typeface="ヒラギノ角ゴ Pro W3" pitchFamily="-104" charset="-128"/>
              </a:rPr>
              <a:t>que</a:t>
            </a:r>
            <a:r>
              <a:rPr lang="en-US" sz="3000" i="1" dirty="0" smtClean="0">
                <a:solidFill>
                  <a:srgbClr val="FFFF00"/>
                </a:solidFill>
                <a:latin typeface="Times New Roman" pitchFamily="-104" charset="0"/>
                <a:ea typeface="ヒラギノ角ゴ Pro W3" pitchFamily="-104" charset="-128"/>
              </a:rPr>
              <a:t> </a:t>
            </a:r>
            <a:r>
              <a:rPr lang="en-US" sz="3000" i="1" dirty="0" err="1" smtClean="0">
                <a:solidFill>
                  <a:srgbClr val="FFFF00"/>
                </a:solidFill>
                <a:latin typeface="Times New Roman" pitchFamily="-104" charset="0"/>
                <a:ea typeface="ヒラギノ角ゴ Pro W3" pitchFamily="-104" charset="-128"/>
              </a:rPr>
              <a:t>recurrencia</a:t>
            </a:r>
            <a:r>
              <a:rPr lang="en-US" sz="3000" i="1" dirty="0" smtClean="0">
                <a:solidFill>
                  <a:srgbClr val="FFFF00"/>
                </a:solidFill>
                <a:latin typeface="Times New Roman" pitchFamily="-104" charset="0"/>
                <a:ea typeface="ヒラギノ角ゴ Pro W3" pitchFamily="-104" charset="-128"/>
              </a:rPr>
              <a:t> de crisis.. </a:t>
            </a:r>
            <a:endParaRPr lang="en-US" sz="3000" i="1" dirty="0">
              <a:solidFill>
                <a:srgbClr val="FFFF00"/>
              </a:solidFill>
              <a:latin typeface="Times New Roman" pitchFamily="-104" charset="0"/>
              <a:ea typeface="ヒラギノ角ゴ Pro W3" pitchFamily="-104" charset="-128"/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88912" y="1092636"/>
            <a:ext cx="7414460" cy="3282124"/>
          </a:xfrm>
          <a:prstGeom prst="rect">
            <a:avLst/>
          </a:prstGeom>
        </p:spPr>
        <p:txBody>
          <a:bodyPr>
            <a:prstTxWarp prst="textNoShape">
              <a:avLst/>
            </a:prstTxWarp>
          </a:bodyPr>
          <a:lstStyle/>
          <a:p>
            <a:pPr marL="342900" indent="-342900" algn="l">
              <a:spcBef>
                <a:spcPct val="20000"/>
              </a:spcBef>
              <a:buFont typeface="Arial" pitchFamily="-104" charset="0"/>
              <a:buChar char="•"/>
            </a:pPr>
            <a:r>
              <a:rPr lang="es-ES_tradnl" sz="2400" dirty="0" smtClean="0">
                <a:solidFill>
                  <a:srgbClr val="FFFFFF"/>
                </a:solidFill>
                <a:latin typeface="Times New Roman" pitchFamily="-104" charset="0"/>
                <a:ea typeface="Times New Roman" pitchFamily="-104" charset="0"/>
                <a:cs typeface="Times New Roman" pitchFamily="-104" charset="0"/>
              </a:rPr>
              <a:t>Alteraciones cognitivas</a:t>
            </a:r>
            <a:r>
              <a:rPr lang="es-ES_tradnl" sz="2400" dirty="0" smtClean="0">
                <a:solidFill>
                  <a:schemeClr val="bg1"/>
                </a:solidFill>
                <a:latin typeface="Times New Roman" pitchFamily="-104" charset="0"/>
                <a:ea typeface="Times New Roman" pitchFamily="-104" charset="0"/>
                <a:cs typeface="Times New Roman" pitchFamily="-104" charset="0"/>
              </a:rPr>
              <a:t> </a:t>
            </a:r>
            <a:r>
              <a:rPr lang="es-ES_tradnl" sz="1400" dirty="0" smtClean="0">
                <a:solidFill>
                  <a:srgbClr val="FFFF00"/>
                </a:solidFill>
                <a:latin typeface="Times New Roman" pitchFamily="-104" charset="0"/>
                <a:ea typeface="Times New Roman" pitchFamily="-104" charset="0"/>
                <a:cs typeface="Times New Roman" pitchFamily="-104" charset="0"/>
              </a:rPr>
              <a:t>(</a:t>
            </a:r>
            <a:r>
              <a:rPr lang="es-ES_tradnl" sz="1400" dirty="0" err="1" smtClean="0">
                <a:solidFill>
                  <a:srgbClr val="FFFF00"/>
                </a:solidFill>
                <a:latin typeface="Times New Roman" pitchFamily="-104" charset="0"/>
                <a:ea typeface="Times New Roman" pitchFamily="-104" charset="0"/>
                <a:cs typeface="Times New Roman" pitchFamily="-104" charset="0"/>
              </a:rPr>
              <a:t>Helmsteadter</a:t>
            </a:r>
            <a:r>
              <a:rPr lang="es-ES_tradnl" sz="1400" dirty="0" smtClean="0">
                <a:solidFill>
                  <a:srgbClr val="FFFF00"/>
                </a:solidFill>
                <a:latin typeface="Times New Roman" pitchFamily="-104" charset="0"/>
                <a:ea typeface="Times New Roman" pitchFamily="-104" charset="0"/>
                <a:cs typeface="Times New Roman" pitchFamily="-104" charset="0"/>
              </a:rPr>
              <a:t>, 2011)</a:t>
            </a:r>
          </a:p>
          <a:p>
            <a:pPr marL="342900" indent="-342900" algn="l">
              <a:spcBef>
                <a:spcPct val="20000"/>
              </a:spcBef>
              <a:buFont typeface="Arial" pitchFamily="-104" charset="0"/>
              <a:buChar char="•"/>
            </a:pPr>
            <a:r>
              <a:rPr lang="es-ES_tradnl" sz="2400" dirty="0" smtClean="0">
                <a:solidFill>
                  <a:srgbClr val="FFFFFF"/>
                </a:solidFill>
                <a:latin typeface="Times New Roman" pitchFamily="-104" charset="0"/>
                <a:ea typeface="Times New Roman" pitchFamily="-104" charset="0"/>
                <a:cs typeface="Times New Roman" pitchFamily="-104" charset="0"/>
              </a:rPr>
              <a:t>Complicaciones psiquiátricas </a:t>
            </a:r>
            <a:r>
              <a:rPr lang="es-ES_tradnl" sz="1400" dirty="0" smtClean="0">
                <a:solidFill>
                  <a:srgbClr val="FFFF00"/>
                </a:solidFill>
                <a:latin typeface="Times New Roman" pitchFamily="-104" charset="0"/>
                <a:ea typeface="Times New Roman" pitchFamily="-104" charset="0"/>
                <a:cs typeface="Times New Roman" pitchFamily="-104" charset="0"/>
              </a:rPr>
              <a:t>(</a:t>
            </a:r>
            <a:r>
              <a:rPr lang="es-ES_tradnl" sz="1400" dirty="0" err="1" smtClean="0">
                <a:solidFill>
                  <a:srgbClr val="FFFF00"/>
                </a:solidFill>
                <a:latin typeface="Times New Roman" pitchFamily="-104" charset="0"/>
                <a:ea typeface="Times New Roman" pitchFamily="-104" charset="0"/>
                <a:cs typeface="Times New Roman" pitchFamily="-104" charset="0"/>
              </a:rPr>
              <a:t>Kanner</a:t>
            </a:r>
            <a:r>
              <a:rPr lang="es-ES_tradnl" sz="1400" dirty="0" smtClean="0">
                <a:solidFill>
                  <a:srgbClr val="FFFF00"/>
                </a:solidFill>
                <a:latin typeface="Times New Roman" pitchFamily="-104" charset="0"/>
                <a:ea typeface="Times New Roman" pitchFamily="-104" charset="0"/>
                <a:cs typeface="Times New Roman" pitchFamily="-104" charset="0"/>
              </a:rPr>
              <a:t>, 2013)</a:t>
            </a:r>
          </a:p>
          <a:p>
            <a:pPr marL="342900" indent="-342900" algn="l">
              <a:spcBef>
                <a:spcPct val="20000"/>
              </a:spcBef>
              <a:buFont typeface="Arial" pitchFamily="-104" charset="0"/>
              <a:buChar char="•"/>
            </a:pPr>
            <a:r>
              <a:rPr lang="es-ES_tradnl" sz="2400" dirty="0" smtClean="0">
                <a:solidFill>
                  <a:srgbClr val="FFFFFF"/>
                </a:solidFill>
                <a:latin typeface="Times New Roman" pitchFamily="-104" charset="0"/>
                <a:ea typeface="Times New Roman" pitchFamily="-104" charset="0"/>
                <a:cs typeface="Times New Roman" pitchFamily="-104" charset="0"/>
              </a:rPr>
              <a:t>Afección somática </a:t>
            </a:r>
            <a:r>
              <a:rPr lang="es-ES_tradnl" sz="1400" dirty="0" smtClean="0">
                <a:solidFill>
                  <a:srgbClr val="FFFF00"/>
                </a:solidFill>
                <a:latin typeface="Times New Roman" pitchFamily="-104" charset="0"/>
                <a:ea typeface="Times New Roman" pitchFamily="-104" charset="0"/>
                <a:cs typeface="Times New Roman" pitchFamily="-104" charset="0"/>
              </a:rPr>
              <a:t>(</a:t>
            </a:r>
            <a:r>
              <a:rPr lang="es-ES_tradnl" sz="1400" dirty="0" err="1" smtClean="0">
                <a:solidFill>
                  <a:srgbClr val="FFFF00"/>
                </a:solidFill>
                <a:latin typeface="Times New Roman" pitchFamily="-104" charset="0"/>
                <a:ea typeface="Times New Roman" pitchFamily="-104" charset="0"/>
                <a:cs typeface="Times New Roman" pitchFamily="-104" charset="0"/>
              </a:rPr>
              <a:t>Gaitatzis</a:t>
            </a:r>
            <a:r>
              <a:rPr lang="es-ES_tradnl" sz="1400" dirty="0" smtClean="0">
                <a:solidFill>
                  <a:srgbClr val="FFFF00"/>
                </a:solidFill>
                <a:latin typeface="Times New Roman" pitchFamily="-104" charset="0"/>
                <a:ea typeface="Times New Roman" pitchFamily="-104" charset="0"/>
                <a:cs typeface="Times New Roman" pitchFamily="-104" charset="0"/>
              </a:rPr>
              <a:t> et al., 2012)</a:t>
            </a:r>
          </a:p>
          <a:p>
            <a:pPr marL="342900" indent="-342900" algn="l">
              <a:spcBef>
                <a:spcPct val="20000"/>
              </a:spcBef>
              <a:buFont typeface="Arial" pitchFamily="-104" charset="0"/>
              <a:buChar char="•"/>
            </a:pPr>
            <a:r>
              <a:rPr lang="es-ES_tradnl" sz="2400" dirty="0" smtClean="0">
                <a:solidFill>
                  <a:srgbClr val="FFFFFF"/>
                </a:solidFill>
                <a:latin typeface="Times New Roman" pitchFamily="-104" charset="0"/>
                <a:ea typeface="Times New Roman" pitchFamily="-104" charset="0"/>
                <a:cs typeface="Times New Roman" pitchFamily="-104" charset="0"/>
              </a:rPr>
              <a:t>Problemas académicos y ocupacional </a:t>
            </a:r>
            <a:r>
              <a:rPr lang="es-ES_tradnl" sz="1400" dirty="0" smtClean="0">
                <a:solidFill>
                  <a:srgbClr val="FFFF00"/>
                </a:solidFill>
                <a:latin typeface="Times New Roman" pitchFamily="-104" charset="0"/>
                <a:ea typeface="Times New Roman" pitchFamily="-104" charset="0"/>
                <a:cs typeface="Times New Roman" pitchFamily="-104" charset="0"/>
              </a:rPr>
              <a:t>(</a:t>
            </a:r>
            <a:r>
              <a:rPr lang="es-ES_tradnl" sz="1400" dirty="0" err="1" smtClean="0">
                <a:solidFill>
                  <a:srgbClr val="FFFF00"/>
                </a:solidFill>
                <a:latin typeface="Times New Roman" pitchFamily="-104" charset="0"/>
                <a:ea typeface="Times New Roman" pitchFamily="-104" charset="0"/>
                <a:cs typeface="Times New Roman" pitchFamily="-104" charset="0"/>
              </a:rPr>
              <a:t>Russ</a:t>
            </a:r>
            <a:r>
              <a:rPr lang="es-ES_tradnl" sz="1400" dirty="0" smtClean="0">
                <a:solidFill>
                  <a:srgbClr val="FFFF00"/>
                </a:solidFill>
                <a:latin typeface="Times New Roman" pitchFamily="-104" charset="0"/>
                <a:ea typeface="Times New Roman" pitchFamily="-104" charset="0"/>
                <a:cs typeface="Times New Roman" pitchFamily="-104" charset="0"/>
              </a:rPr>
              <a:t> et al., 2012)</a:t>
            </a:r>
          </a:p>
          <a:p>
            <a:pPr marL="342900" indent="-342900" algn="l">
              <a:spcBef>
                <a:spcPct val="20000"/>
              </a:spcBef>
              <a:buFont typeface="Arial" pitchFamily="-104" charset="0"/>
              <a:buChar char="•"/>
            </a:pPr>
            <a:r>
              <a:rPr lang="es-ES_tradnl" sz="2400" dirty="0" smtClean="0">
                <a:solidFill>
                  <a:srgbClr val="FFFFFF"/>
                </a:solidFill>
                <a:latin typeface="Times New Roman" pitchFamily="-104" charset="0"/>
                <a:ea typeface="Times New Roman" pitchFamily="-104" charset="0"/>
                <a:cs typeface="Times New Roman" pitchFamily="-104" charset="0"/>
              </a:rPr>
              <a:t>Alteraciones del sueño </a:t>
            </a:r>
            <a:r>
              <a:rPr lang="es-ES_tradnl" sz="1400" dirty="0" smtClean="0">
                <a:solidFill>
                  <a:srgbClr val="FFFF00"/>
                </a:solidFill>
                <a:latin typeface="Times New Roman" pitchFamily="-104" charset="0"/>
                <a:ea typeface="Times New Roman" pitchFamily="-104" charset="0"/>
                <a:cs typeface="Times New Roman" pitchFamily="-104" charset="0"/>
              </a:rPr>
              <a:t>(</a:t>
            </a:r>
            <a:r>
              <a:rPr lang="es-ES_tradnl" sz="1400" dirty="0" err="1" smtClean="0">
                <a:solidFill>
                  <a:srgbClr val="FFFF00"/>
                </a:solidFill>
                <a:latin typeface="Times New Roman" pitchFamily="-104" charset="0"/>
                <a:ea typeface="Times New Roman" pitchFamily="-104" charset="0"/>
                <a:cs typeface="Times New Roman" pitchFamily="-104" charset="0"/>
              </a:rPr>
              <a:t>Malow</a:t>
            </a:r>
            <a:r>
              <a:rPr lang="es-ES_tradnl" sz="1400" dirty="0" smtClean="0">
                <a:solidFill>
                  <a:srgbClr val="FFFF00"/>
                </a:solidFill>
                <a:latin typeface="Times New Roman" pitchFamily="-104" charset="0"/>
                <a:ea typeface="Times New Roman" pitchFamily="-104" charset="0"/>
                <a:cs typeface="Times New Roman" pitchFamily="-104" charset="0"/>
              </a:rPr>
              <a:t> et., 2008)</a:t>
            </a:r>
          </a:p>
          <a:p>
            <a:pPr marL="342900" indent="-342900" algn="l">
              <a:spcBef>
                <a:spcPct val="20000"/>
              </a:spcBef>
              <a:buFont typeface="Arial" pitchFamily="-104" charset="0"/>
              <a:buChar char="•"/>
            </a:pPr>
            <a:r>
              <a:rPr lang="es-ES_tradnl" sz="2400" dirty="0" smtClean="0">
                <a:solidFill>
                  <a:srgbClr val="FFFFFF"/>
                </a:solidFill>
                <a:latin typeface="Times New Roman" pitchFamily="-104" charset="0"/>
                <a:ea typeface="Times New Roman" pitchFamily="-104" charset="0"/>
                <a:cs typeface="Times New Roman" pitchFamily="-104" charset="0"/>
              </a:rPr>
              <a:t>&gt;&gt;SUDEP/Suicidio</a:t>
            </a:r>
            <a:r>
              <a:rPr lang="es-ES_tradnl" sz="2400" dirty="0" smtClean="0">
                <a:latin typeface="Times New Roman" pitchFamily="-104" charset="0"/>
                <a:ea typeface="Times New Roman" pitchFamily="-104" charset="0"/>
                <a:cs typeface="Times New Roman" pitchFamily="-104" charset="0"/>
              </a:rPr>
              <a:t> </a:t>
            </a:r>
            <a:r>
              <a:rPr lang="es-ES_tradnl" sz="1400" dirty="0" smtClean="0">
                <a:solidFill>
                  <a:srgbClr val="FFFF00"/>
                </a:solidFill>
                <a:latin typeface="Times New Roman" pitchFamily="-104" charset="0"/>
                <a:ea typeface="Times New Roman" pitchFamily="-104" charset="0"/>
                <a:cs typeface="Times New Roman" pitchFamily="-104" charset="0"/>
              </a:rPr>
              <a:t>(</a:t>
            </a:r>
            <a:r>
              <a:rPr lang="es-ES_tradnl" sz="1400" dirty="0" err="1" smtClean="0">
                <a:solidFill>
                  <a:srgbClr val="FFFF00"/>
                </a:solidFill>
                <a:latin typeface="Times New Roman" pitchFamily="-104" charset="0"/>
                <a:ea typeface="Times New Roman" pitchFamily="-104" charset="0"/>
                <a:cs typeface="Times New Roman" pitchFamily="-104" charset="0"/>
              </a:rPr>
              <a:t>Shorvon</a:t>
            </a:r>
            <a:r>
              <a:rPr lang="es-ES_tradnl" sz="1400" dirty="0" smtClean="0">
                <a:solidFill>
                  <a:srgbClr val="FFFF00"/>
                </a:solidFill>
                <a:latin typeface="Times New Roman" pitchFamily="-104" charset="0"/>
                <a:ea typeface="Times New Roman" pitchFamily="-104" charset="0"/>
                <a:cs typeface="Times New Roman" pitchFamily="-104" charset="0"/>
              </a:rPr>
              <a:t> and </a:t>
            </a:r>
            <a:r>
              <a:rPr lang="es-ES_tradnl" sz="1400" dirty="0" err="1" smtClean="0">
                <a:solidFill>
                  <a:srgbClr val="FFFF00"/>
                </a:solidFill>
                <a:latin typeface="Times New Roman" pitchFamily="-104" charset="0"/>
                <a:ea typeface="Times New Roman" pitchFamily="-104" charset="0"/>
                <a:cs typeface="Times New Roman" pitchFamily="-104" charset="0"/>
              </a:rPr>
              <a:t>Tomson</a:t>
            </a:r>
            <a:r>
              <a:rPr lang="es-ES_tradnl" sz="1400" dirty="0" smtClean="0">
                <a:solidFill>
                  <a:srgbClr val="FFFF00"/>
                </a:solidFill>
                <a:latin typeface="Times New Roman" pitchFamily="-104" charset="0"/>
                <a:ea typeface="Times New Roman" pitchFamily="-104" charset="0"/>
                <a:cs typeface="Times New Roman" pitchFamily="-104" charset="0"/>
              </a:rPr>
              <a:t>, 2011)</a:t>
            </a:r>
          </a:p>
          <a:p>
            <a:pPr marL="342900" indent="-342900" algn="l">
              <a:spcBef>
                <a:spcPct val="20000"/>
              </a:spcBef>
              <a:buFont typeface="Arial" pitchFamily="-104" charset="0"/>
              <a:buChar char="•"/>
            </a:pPr>
            <a:r>
              <a:rPr lang="es-ES_tradnl" sz="2400" dirty="0" smtClean="0">
                <a:solidFill>
                  <a:srgbClr val="FFFFFF"/>
                </a:solidFill>
                <a:latin typeface="Times New Roman" pitchFamily="-104" charset="0"/>
                <a:ea typeface="Times New Roman" pitchFamily="-104" charset="0"/>
                <a:cs typeface="Times New Roman" pitchFamily="-104" charset="0"/>
              </a:rPr>
              <a:t>Retraso del </a:t>
            </a:r>
            <a:r>
              <a:rPr lang="es-ES_tradnl" sz="2400" dirty="0" err="1" smtClean="0">
                <a:solidFill>
                  <a:srgbClr val="FFFFFF"/>
                </a:solidFill>
                <a:latin typeface="Times New Roman" pitchFamily="-104" charset="0"/>
                <a:ea typeface="Times New Roman" pitchFamily="-104" charset="0"/>
                <a:cs typeface="Times New Roman" pitchFamily="-104" charset="0"/>
              </a:rPr>
              <a:t>neurodesarrollo</a:t>
            </a:r>
            <a:r>
              <a:rPr lang="es-ES_tradnl" sz="2400" dirty="0" smtClean="0">
                <a:solidFill>
                  <a:srgbClr val="FFFFFF"/>
                </a:solidFill>
                <a:latin typeface="Times New Roman" pitchFamily="-104" charset="0"/>
                <a:ea typeface="Times New Roman" pitchFamily="-104" charset="0"/>
                <a:cs typeface="Times New Roman" pitchFamily="-104" charset="0"/>
              </a:rPr>
              <a:t>  </a:t>
            </a:r>
            <a:r>
              <a:rPr lang="es-ES_tradnl" sz="1400" dirty="0" smtClean="0">
                <a:solidFill>
                  <a:srgbClr val="FFFF00"/>
                </a:solidFill>
                <a:latin typeface="Times New Roman" pitchFamily="-104" charset="0"/>
                <a:ea typeface="Times New Roman" pitchFamily="-104" charset="0"/>
                <a:cs typeface="Times New Roman" pitchFamily="-104" charset="0"/>
              </a:rPr>
              <a:t>(</a:t>
            </a:r>
            <a:r>
              <a:rPr lang="es-ES_tradnl" sz="1400" dirty="0" err="1" smtClean="0">
                <a:solidFill>
                  <a:srgbClr val="FFFF00"/>
                </a:solidFill>
                <a:latin typeface="Times New Roman" pitchFamily="-104" charset="0"/>
                <a:ea typeface="Times New Roman" pitchFamily="-104" charset="0"/>
                <a:cs typeface="Times New Roman" pitchFamily="-104" charset="0"/>
              </a:rPr>
              <a:t>Berg</a:t>
            </a:r>
            <a:r>
              <a:rPr lang="es-ES_tradnl" sz="1400" dirty="0" smtClean="0">
                <a:solidFill>
                  <a:srgbClr val="FFFF00"/>
                </a:solidFill>
                <a:latin typeface="Times New Roman" pitchFamily="-104" charset="0"/>
                <a:ea typeface="Times New Roman" pitchFamily="-104" charset="0"/>
                <a:cs typeface="Times New Roman" pitchFamily="-104" charset="0"/>
              </a:rPr>
              <a:t> et al., 2011 2012)</a:t>
            </a:r>
          </a:p>
          <a:p>
            <a:pPr marL="342900" indent="-342900" algn="l">
              <a:spcBef>
                <a:spcPct val="20000"/>
              </a:spcBef>
              <a:buFont typeface="Arial" pitchFamily="-104" charset="0"/>
              <a:buNone/>
            </a:pPr>
            <a:endParaRPr lang="es-ES_tradnl" sz="3200" dirty="0">
              <a:solidFill>
                <a:srgbClr val="FFFFFF"/>
              </a:solidFill>
              <a:latin typeface="Times New Roman" pitchFamily="-104" charset="0"/>
              <a:ea typeface="Times New Roman" pitchFamily="-104" charset="0"/>
              <a:cs typeface="Times New Roman" pitchFamily="-104" charset="0"/>
            </a:endParaRPr>
          </a:p>
        </p:txBody>
      </p:sp>
      <p:sp>
        <p:nvSpPr>
          <p:cNvPr id="10" name="Rectangle 2"/>
          <p:cNvSpPr txBox="1">
            <a:spLocks/>
          </p:cNvSpPr>
          <p:nvPr/>
        </p:nvSpPr>
        <p:spPr bwMode="auto">
          <a:xfrm>
            <a:off x="0" y="4171085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/>
            <a:r>
              <a:rPr lang="en-US" sz="3200" i="1" dirty="0" err="1" smtClean="0">
                <a:solidFill>
                  <a:srgbClr val="FFFF00"/>
                </a:solidFill>
                <a:latin typeface="Times New Roman" pitchFamily="-104" charset="0"/>
                <a:ea typeface="ヒラギノ角ゴ Pro W3" pitchFamily="-104" charset="-128"/>
              </a:rPr>
              <a:t>Otras</a:t>
            </a:r>
            <a:r>
              <a:rPr lang="en-US" sz="3200" i="1" dirty="0" smtClean="0">
                <a:solidFill>
                  <a:srgbClr val="FFFF00"/>
                </a:solidFill>
                <a:latin typeface="Times New Roman" pitchFamily="-104" charset="0"/>
                <a:ea typeface="ヒラギノ角ゴ Pro W3" pitchFamily="-104" charset="-128"/>
              </a:rPr>
              <a:t> </a:t>
            </a:r>
            <a:r>
              <a:rPr lang="en-US" sz="3200" i="1" dirty="0" err="1" smtClean="0">
                <a:solidFill>
                  <a:srgbClr val="FFFF00"/>
                </a:solidFill>
                <a:latin typeface="Times New Roman" pitchFamily="-104" charset="0"/>
                <a:ea typeface="ヒラギノ角ゴ Pro W3" pitchFamily="-104" charset="-128"/>
              </a:rPr>
              <a:t>comorbilidades</a:t>
            </a:r>
            <a:endParaRPr lang="en-US" sz="3200" i="1" dirty="0">
              <a:solidFill>
                <a:srgbClr val="FFFF00"/>
              </a:solidFill>
              <a:latin typeface="Times New Roman" pitchFamily="-104" charset="0"/>
              <a:ea typeface="ヒラギノ角ゴ Pro W3" pitchFamily="-104" charset="-128"/>
            </a:endParaRPr>
          </a:p>
        </p:txBody>
      </p:sp>
      <p:sp>
        <p:nvSpPr>
          <p:cNvPr id="11" name="Rectangle 3"/>
          <p:cNvSpPr txBox="1">
            <a:spLocks/>
          </p:cNvSpPr>
          <p:nvPr/>
        </p:nvSpPr>
        <p:spPr bwMode="auto">
          <a:xfrm>
            <a:off x="329766" y="4921967"/>
            <a:ext cx="8229600" cy="1903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 algn="l">
              <a:spcBef>
                <a:spcPct val="20000"/>
              </a:spcBef>
              <a:buFont typeface="Arial" pitchFamily="-104" charset="0"/>
              <a:buChar char="•"/>
            </a:pPr>
            <a:r>
              <a:rPr lang="en-US" sz="2000" b="1" i="1" u="sng" dirty="0" smtClean="0">
                <a:solidFill>
                  <a:srgbClr val="FFFFFF"/>
                </a:solidFill>
                <a:latin typeface="Times New Roman" pitchFamily="-104" charset="0"/>
                <a:ea typeface="ヒラギノ角ゴ Pro W3" pitchFamily="-104" charset="-128"/>
              </a:rPr>
              <a:t>Mala </a:t>
            </a:r>
            <a:r>
              <a:rPr lang="en-US" sz="2000" b="1" i="1" u="sng" dirty="0" err="1">
                <a:solidFill>
                  <a:srgbClr val="FFFFFF"/>
                </a:solidFill>
                <a:latin typeface="Times New Roman" pitchFamily="-104" charset="0"/>
                <a:ea typeface="ヒラギノ角ゴ Pro W3" pitchFamily="-104" charset="-128"/>
              </a:rPr>
              <a:t>c</a:t>
            </a:r>
            <a:r>
              <a:rPr lang="en-US" sz="2000" b="1" i="1" u="sng" dirty="0" err="1" smtClean="0">
                <a:solidFill>
                  <a:srgbClr val="FFFFFF"/>
                </a:solidFill>
                <a:latin typeface="Times New Roman" pitchFamily="-104" charset="0"/>
                <a:ea typeface="ヒラギノ角ゴ Pro W3" pitchFamily="-104" charset="-128"/>
              </a:rPr>
              <a:t>alidad</a:t>
            </a:r>
            <a:r>
              <a:rPr lang="en-US" sz="2000" b="1" i="1" u="sng" dirty="0" smtClean="0">
                <a:solidFill>
                  <a:srgbClr val="FFFFFF"/>
                </a:solidFill>
                <a:latin typeface="Times New Roman" pitchFamily="-104" charset="0"/>
                <a:ea typeface="ヒラギノ角ゴ Pro W3" pitchFamily="-104" charset="-128"/>
              </a:rPr>
              <a:t> de </a:t>
            </a:r>
            <a:r>
              <a:rPr lang="en-US" sz="2000" b="1" i="1" u="sng" dirty="0" err="1" smtClean="0">
                <a:solidFill>
                  <a:srgbClr val="FFFFFF"/>
                </a:solidFill>
                <a:latin typeface="Times New Roman" pitchFamily="-104" charset="0"/>
                <a:ea typeface="ヒラギノ角ゴ Pro W3" pitchFamily="-104" charset="-128"/>
              </a:rPr>
              <a:t>vida</a:t>
            </a:r>
            <a:endParaRPr lang="en-US" sz="2000" b="1" i="1" u="sng" dirty="0">
              <a:solidFill>
                <a:srgbClr val="FFFFFF"/>
              </a:solidFill>
              <a:latin typeface="Times New Roman" pitchFamily="-104" charset="0"/>
              <a:ea typeface="ヒラギノ角ゴ Pro W3" pitchFamily="-104" charset="-128"/>
            </a:endParaRPr>
          </a:p>
          <a:p>
            <a:pPr marL="342900" indent="-342900" algn="l">
              <a:spcBef>
                <a:spcPct val="20000"/>
              </a:spcBef>
              <a:buFont typeface="Arial" pitchFamily="-104" charset="0"/>
              <a:buChar char="•"/>
            </a:pPr>
            <a:r>
              <a:rPr lang="en-US" sz="2000" b="1" i="1" u="sng" dirty="0" smtClean="0">
                <a:solidFill>
                  <a:srgbClr val="FFFFFF"/>
                </a:solidFill>
                <a:latin typeface="Times New Roman" pitchFamily="-104" charset="0"/>
                <a:ea typeface="ヒラギノ角ゴ Pro W3" pitchFamily="-104" charset="-128"/>
              </a:rPr>
              <a:t>&gt;&gt;</a:t>
            </a:r>
            <a:r>
              <a:rPr lang="en-US" sz="2000" b="1" i="1" u="sng" dirty="0" err="1" smtClean="0">
                <a:solidFill>
                  <a:srgbClr val="FFFFFF"/>
                </a:solidFill>
                <a:latin typeface="Times New Roman" pitchFamily="-104" charset="0"/>
                <a:ea typeface="ヒラギノ角ゴ Pro W3" pitchFamily="-104" charset="-128"/>
              </a:rPr>
              <a:t>Utilización</a:t>
            </a:r>
            <a:r>
              <a:rPr lang="en-US" sz="2000" b="1" i="1" u="sng" dirty="0" smtClean="0">
                <a:solidFill>
                  <a:srgbClr val="FFFFFF"/>
                </a:solidFill>
                <a:latin typeface="Times New Roman" pitchFamily="-104" charset="0"/>
                <a:ea typeface="ヒラギノ角ゴ Pro W3" pitchFamily="-104" charset="-128"/>
              </a:rPr>
              <a:t> de </a:t>
            </a:r>
            <a:r>
              <a:rPr lang="en-US" sz="2000" b="1" i="1" u="sng" dirty="0" err="1" smtClean="0">
                <a:solidFill>
                  <a:srgbClr val="FFFFFF"/>
                </a:solidFill>
                <a:latin typeface="Times New Roman" pitchFamily="-104" charset="0"/>
                <a:ea typeface="ヒラギノ角ゴ Pro W3" pitchFamily="-104" charset="-128"/>
              </a:rPr>
              <a:t>recursos</a:t>
            </a:r>
            <a:endParaRPr lang="en-US" sz="2000" b="1" i="1" u="sng" dirty="0">
              <a:solidFill>
                <a:srgbClr val="FFFFFF"/>
              </a:solidFill>
              <a:latin typeface="Times New Roman" pitchFamily="-104" charset="0"/>
              <a:ea typeface="ヒラギノ角ゴ Pro W3" pitchFamily="-104" charset="-128"/>
            </a:endParaRPr>
          </a:p>
          <a:p>
            <a:pPr marL="342900" indent="-342900" algn="l">
              <a:spcBef>
                <a:spcPct val="20000"/>
              </a:spcBef>
              <a:buFont typeface="Arial" pitchFamily="-104" charset="0"/>
              <a:buChar char="•"/>
            </a:pPr>
            <a:r>
              <a:rPr lang="en-US" sz="2000" b="1" i="1" u="sng" dirty="0" smtClean="0">
                <a:solidFill>
                  <a:srgbClr val="FFFFFF"/>
                </a:solidFill>
                <a:latin typeface="Times New Roman" pitchFamily="-104" charset="0"/>
                <a:ea typeface="ヒラギノ角ゴ Pro W3" pitchFamily="-104" charset="-128"/>
              </a:rPr>
              <a:t>&gt;&gt;&gt;</a:t>
            </a:r>
            <a:r>
              <a:rPr lang="en-US" sz="2000" b="1" i="1" u="sng" dirty="0" err="1" smtClean="0">
                <a:solidFill>
                  <a:srgbClr val="FFFFFF"/>
                </a:solidFill>
                <a:latin typeface="Times New Roman" pitchFamily="-104" charset="0"/>
                <a:ea typeface="ヒラギノ角ゴ Pro W3" pitchFamily="-104" charset="-128"/>
              </a:rPr>
              <a:t>Costo</a:t>
            </a:r>
            <a:r>
              <a:rPr lang="en-US" sz="2000" b="1" i="1" u="sng" dirty="0" smtClean="0">
                <a:solidFill>
                  <a:srgbClr val="FFFFFF"/>
                </a:solidFill>
                <a:latin typeface="Times New Roman" pitchFamily="-104" charset="0"/>
                <a:ea typeface="ヒラギノ角ゴ Pro W3" pitchFamily="-104" charset="-128"/>
              </a:rPr>
              <a:t> en </a:t>
            </a:r>
            <a:r>
              <a:rPr lang="en-US" sz="2000" b="1" i="1" u="sng" dirty="0" err="1" smtClean="0">
                <a:solidFill>
                  <a:srgbClr val="FFFFFF"/>
                </a:solidFill>
                <a:latin typeface="Times New Roman" pitchFamily="-104" charset="0"/>
                <a:ea typeface="ヒラギノ角ゴ Pro W3" pitchFamily="-104" charset="-128"/>
              </a:rPr>
              <a:t>salud</a:t>
            </a:r>
            <a:r>
              <a:rPr lang="en-US" sz="2000" b="1" i="1" u="sng" dirty="0" smtClean="0">
                <a:solidFill>
                  <a:srgbClr val="FFFFFF"/>
                </a:solidFill>
                <a:latin typeface="Times New Roman" pitchFamily="-104" charset="0"/>
                <a:ea typeface="ヒラギノ角ゴ Pro W3" pitchFamily="-104" charset="-128"/>
              </a:rPr>
              <a:t> </a:t>
            </a:r>
            <a:endParaRPr lang="en-US" sz="2000" b="1" i="1" u="sng" dirty="0">
              <a:solidFill>
                <a:srgbClr val="FFFFFF"/>
              </a:solidFill>
              <a:latin typeface="Times New Roman" pitchFamily="-104" charset="0"/>
              <a:ea typeface="ヒラギノ角ゴ Pro W3" pitchFamily="-104" charset="-128"/>
            </a:endParaRPr>
          </a:p>
          <a:p>
            <a:pPr marL="342900" indent="-342900" algn="l">
              <a:spcBef>
                <a:spcPct val="20000"/>
              </a:spcBef>
              <a:buFont typeface="Arial" pitchFamily="-104" charset="0"/>
              <a:buChar char="•"/>
            </a:pPr>
            <a:r>
              <a:rPr lang="en-US" sz="2000" b="1" i="1" u="sng" dirty="0" smtClean="0">
                <a:solidFill>
                  <a:srgbClr val="FFFFFF"/>
                </a:solidFill>
                <a:latin typeface="Times New Roman" pitchFamily="-104" charset="0"/>
                <a:ea typeface="ヒラギノ角ゴ Pro W3" pitchFamily="-104" charset="-128"/>
              </a:rPr>
              <a:t>&gt;&gt;</a:t>
            </a:r>
            <a:r>
              <a:rPr lang="en-US" sz="2000" b="1" i="1" u="sng" dirty="0" err="1" smtClean="0">
                <a:solidFill>
                  <a:srgbClr val="FFFFFF"/>
                </a:solidFill>
                <a:latin typeface="Times New Roman" pitchFamily="-104" charset="0"/>
                <a:ea typeface="ヒラギノ角ゴ Pro W3" pitchFamily="-104" charset="-128"/>
              </a:rPr>
              <a:t>Mortalidad</a:t>
            </a:r>
            <a:r>
              <a:rPr lang="en-US" sz="2000" b="1" i="1" u="sng" dirty="0" smtClean="0">
                <a:solidFill>
                  <a:srgbClr val="FFFFFF"/>
                </a:solidFill>
                <a:latin typeface="Times New Roman" pitchFamily="-104" charset="0"/>
                <a:ea typeface="ヒラギノ角ゴ Pro W3" pitchFamily="-104" charset="-128"/>
              </a:rPr>
              <a:t> </a:t>
            </a:r>
            <a:endParaRPr lang="en-US" sz="2000" b="1" i="1" u="sng" dirty="0">
              <a:solidFill>
                <a:srgbClr val="FFFFFF"/>
              </a:solidFill>
              <a:latin typeface="Times New Roman" pitchFamily="-104" charset="0"/>
              <a:ea typeface="ヒラギノ角ゴ Pro W3" pitchFamily="-104" charset="-128"/>
            </a:endParaRPr>
          </a:p>
          <a:p>
            <a:pPr marL="342900" indent="-342900" algn="l">
              <a:spcBef>
                <a:spcPct val="20000"/>
              </a:spcBef>
              <a:buFont typeface="Arial" pitchFamily="-104" charset="0"/>
              <a:buChar char="•"/>
            </a:pPr>
            <a:r>
              <a:rPr lang="en-US" sz="2000" dirty="0" err="1" smtClean="0">
                <a:solidFill>
                  <a:srgbClr val="FFFFFF"/>
                </a:solidFill>
                <a:latin typeface="Times New Roman" pitchFamily="-104" charset="0"/>
                <a:ea typeface="ヒラギノ角ゴ Pro W3" pitchFamily="-104" charset="-128"/>
              </a:rPr>
              <a:t>Otras</a:t>
            </a:r>
            <a:r>
              <a:rPr lang="en-US" sz="2000" dirty="0" smtClean="0">
                <a:solidFill>
                  <a:srgbClr val="FFFFFF"/>
                </a:solidFill>
                <a:latin typeface="Times New Roman" pitchFamily="-104" charset="0"/>
                <a:ea typeface="ヒラギノ角ゴ Pro W3" pitchFamily="-104" charset="-128"/>
              </a:rPr>
              <a:t> </a:t>
            </a:r>
            <a:endParaRPr lang="en-US" sz="2000" dirty="0">
              <a:solidFill>
                <a:srgbClr val="FFFFFF"/>
              </a:solidFill>
              <a:latin typeface="Times New Roman" pitchFamily="-104" charset="0"/>
              <a:ea typeface="ヒラギノ角ゴ Pro W3" pitchFamily="-104" charset="-128"/>
            </a:endParaRPr>
          </a:p>
        </p:txBody>
      </p:sp>
      <p:sp>
        <p:nvSpPr>
          <p:cNvPr id="12" name="TextBox 1"/>
          <p:cNvSpPr txBox="1">
            <a:spLocks noChangeArrowheads="1"/>
          </p:cNvSpPr>
          <p:nvPr/>
        </p:nvSpPr>
        <p:spPr bwMode="auto">
          <a:xfrm>
            <a:off x="10848503" y="9413304"/>
            <a:ext cx="2206625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dirty="0">
                <a:solidFill>
                  <a:schemeClr val="tx1"/>
                </a:solidFill>
                <a:latin typeface="Times New Roman" pitchFamily="-104" charset="0"/>
                <a:ea typeface="ヒラギノ角ゴ Pro W3" pitchFamily="-104" charset="-128"/>
              </a:rPr>
              <a:t>(</a:t>
            </a:r>
            <a:r>
              <a:rPr lang="en-US" sz="1200" dirty="0" err="1">
                <a:solidFill>
                  <a:schemeClr val="tx1"/>
                </a:solidFill>
                <a:latin typeface="Times New Roman" pitchFamily="-104" charset="0"/>
                <a:ea typeface="ヒラギノ角ゴ Pro W3" pitchFamily="-104" charset="-128"/>
              </a:rPr>
              <a:t>Gaitatzis</a:t>
            </a:r>
            <a:r>
              <a:rPr lang="en-US" sz="1200" dirty="0">
                <a:solidFill>
                  <a:schemeClr val="tx1"/>
                </a:solidFill>
                <a:latin typeface="Times New Roman" pitchFamily="-104" charset="0"/>
                <a:ea typeface="ヒラギノ角ゴ Pro W3" pitchFamily="-104" charset="-128"/>
              </a:rPr>
              <a:t> et al., </a:t>
            </a:r>
            <a:r>
              <a:rPr lang="en-US" sz="1200" dirty="0" err="1">
                <a:solidFill>
                  <a:schemeClr val="tx1"/>
                </a:solidFill>
                <a:latin typeface="Times New Roman" pitchFamily="-104" charset="0"/>
                <a:ea typeface="ヒラギノ角ゴ Pro W3" pitchFamily="-104" charset="-128"/>
              </a:rPr>
              <a:t>Epilepsia</a:t>
            </a:r>
            <a:r>
              <a:rPr lang="en-US" sz="1200" dirty="0">
                <a:solidFill>
                  <a:schemeClr val="tx1"/>
                </a:solidFill>
                <a:latin typeface="Times New Roman" pitchFamily="-104" charset="0"/>
                <a:ea typeface="ヒラギノ角ゴ Pro W3" pitchFamily="-104" charset="-128"/>
              </a:rPr>
              <a:t>, 2012)</a:t>
            </a:r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rcRect l="5555" t="28396" r="6173" b="14403"/>
          <a:stretch/>
        </p:blipFill>
        <p:spPr>
          <a:xfrm>
            <a:off x="5941206" y="1041525"/>
            <a:ext cx="1491976" cy="1450242"/>
          </a:xfrm>
          <a:prstGeom prst="rect">
            <a:avLst/>
          </a:prstGeom>
          <a:ln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Imagen 13"/>
          <p:cNvPicPr>
            <a:picLocks noChangeAspect="1"/>
          </p:cNvPicPr>
          <p:nvPr/>
        </p:nvPicPr>
        <p:blipFill rotWithShape="1">
          <a:blip r:embed="rId7"/>
          <a:srcRect t="15227" b="16461"/>
          <a:stretch/>
        </p:blipFill>
        <p:spPr>
          <a:xfrm>
            <a:off x="5442531" y="5251206"/>
            <a:ext cx="1270886" cy="1192324"/>
          </a:xfrm>
          <a:prstGeom prst="rect">
            <a:avLst/>
          </a:prstGeom>
          <a:ln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Picture 8" descr="Imagen3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737637" y="1041525"/>
            <a:ext cx="1188249" cy="1450242"/>
          </a:xfrm>
          <a:prstGeom prst="rect">
            <a:avLst/>
          </a:prstGeom>
          <a:ln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7" descr="Imagen2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saturation sat="66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7046817" y="3621541"/>
            <a:ext cx="1950217" cy="3113884"/>
          </a:xfrm>
          <a:prstGeom prst="rect">
            <a:avLst/>
          </a:prstGeom>
          <a:ln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562726" y="5251205"/>
            <a:ext cx="1644585" cy="1192324"/>
          </a:xfrm>
          <a:prstGeom prst="rect">
            <a:avLst/>
          </a:prstGeom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7118574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 Negro 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>
          <a:solidFill>
            <a:srgbClr val="FF0000"/>
          </a:solidFill>
        </a:ln>
      </a:spPr>
      <a:bodyPr rtlCol="0" anchor="ctr"/>
      <a:lstStyle>
        <a:defPPr algn="ctr">
          <a:defRPr dirty="0" smtClean="0"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txDef>
      <a:spPr>
        <a:solidFill>
          <a:schemeClr val="tx1"/>
        </a:solidFill>
        <a:ln>
          <a:noFill/>
        </a:ln>
      </a:spPr>
      <a:bodyPr wrap="none" rtlCol="0">
        <a:spAutoFit/>
      </a:bodyPr>
      <a:lstStyle>
        <a:defPPr>
          <a:defRPr dirty="0" err="1" smtClean="0">
            <a:solidFill>
              <a:schemeClr val="bg1"/>
            </a:solidFill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 Negro .thmx</Template>
  <TotalTime>7937</TotalTime>
  <Words>2188</Words>
  <Application>Microsoft Macintosh PowerPoint</Application>
  <PresentationFormat>Presentación en pantalla (4:3)</PresentationFormat>
  <Paragraphs>327</Paragraphs>
  <Slides>30</Slides>
  <Notes>5</Notes>
  <HiddenSlides>0</HiddenSlides>
  <MMClips>1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Servidores OLE incrustados</vt:lpstr>
      </vt:variant>
      <vt:variant>
        <vt:i4>4</vt:i4>
      </vt:variant>
      <vt:variant>
        <vt:lpstr>Títulos de diapositiva</vt:lpstr>
      </vt:variant>
      <vt:variant>
        <vt:i4>30</vt:i4>
      </vt:variant>
    </vt:vector>
  </HeadingPairs>
  <TitlesOfParts>
    <vt:vector size="35" baseType="lpstr">
      <vt:lpstr> Negro </vt:lpstr>
      <vt:lpstr>Chart</vt:lpstr>
      <vt:lpstr>Documento</vt:lpstr>
      <vt:lpstr>Gráfico</vt:lpstr>
      <vt:lpstr>Excel.Chart.8</vt:lpstr>
      <vt:lpstr>Epilepsia de difícil control: problema de atención y referencia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Conclusión general </vt:lpstr>
      <vt:lpstr>Presentación de PowerPoint</vt:lpstr>
      <vt:lpstr>Presentación de PowerPoint</vt:lpstr>
      <vt:lpstr>Presentación de PowerPoint</vt:lpstr>
    </vt:vector>
  </TitlesOfParts>
  <Company>FamiliaHerreraCubides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EPILEPSIA EXTRATEMPORAL CON IRM NORMAL</dc:title>
  <dc:creator>Alejandro Herrera Trujillo</dc:creator>
  <cp:lastModifiedBy>Mario Alonso</cp:lastModifiedBy>
  <cp:revision>903</cp:revision>
  <dcterms:created xsi:type="dcterms:W3CDTF">2014-07-16T21:26:43Z</dcterms:created>
  <dcterms:modified xsi:type="dcterms:W3CDTF">2015-05-20T20:21:04Z</dcterms:modified>
</cp:coreProperties>
</file>