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30" r:id="rId2"/>
    <p:sldId id="396" r:id="rId3"/>
    <p:sldId id="363" r:id="rId4"/>
    <p:sldId id="358" r:id="rId5"/>
    <p:sldId id="373" r:id="rId6"/>
    <p:sldId id="375" r:id="rId7"/>
    <p:sldId id="431" r:id="rId8"/>
    <p:sldId id="433" r:id="rId9"/>
    <p:sldId id="333" r:id="rId10"/>
    <p:sldId id="385" r:id="rId11"/>
    <p:sldId id="386" r:id="rId12"/>
    <p:sldId id="408" r:id="rId13"/>
    <p:sldId id="409" r:id="rId14"/>
    <p:sldId id="417" r:id="rId15"/>
    <p:sldId id="39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6745"/>
    <a:srgbClr val="119F87"/>
    <a:srgbClr val="FF0F00"/>
    <a:srgbClr val="FDE7EF"/>
    <a:srgbClr val="FABED5"/>
    <a:srgbClr val="FF1E00"/>
    <a:srgbClr val="383838"/>
    <a:srgbClr val="2E2E2E"/>
    <a:srgbClr val="FF1400"/>
    <a:srgbClr val="FF0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6" autoAdjust="0"/>
    <p:restoredTop sz="94658" autoAdjust="0"/>
  </p:normalViewPr>
  <p:slideViewPr>
    <p:cSldViewPr>
      <p:cViewPr>
        <p:scale>
          <a:sx n="75" d="100"/>
          <a:sy n="75" d="100"/>
        </p:scale>
        <p:origin x="-366" y="72"/>
      </p:cViewPr>
      <p:guideLst>
        <p:guide orient="horz" pos="1200"/>
        <p:guide pos="3024"/>
      </p:guideLst>
    </p:cSldViewPr>
  </p:slideViewPr>
  <p:outlineViewPr>
    <p:cViewPr>
      <p:scale>
        <a:sx n="33" d="100"/>
        <a:sy n="33" d="100"/>
      </p:scale>
      <p:origin x="0" y="660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sra\Desktop\Tesis%20Israel\Tesis%20Israel%20Maestria\Resultados%20experimentales\Casting\Otros%20Datos\Graficas\Numero%20de%20pixeles%20blanco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Isra\Desktop\Resultados%20experimentales\Perfusion\Graficas\Estadistic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sra\Desktop\Tesis%20Israel\Tesis%20Israel%20Maestria\Resultados%20experimentales\Perfusion\Otros%20Datos\Graficas\Estadistic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sra\Desktop\Tesis%20Israel\Tesis%20Israel%20Maestria\Resultados%20experimentales\Inmunofluorescencia\Graficas\Resultados%20Florescenci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Hoja2!$A$3:$F$3</c:f>
                <c:numCache>
                  <c:formatCode>General</c:formatCode>
                  <c:ptCount val="6"/>
                  <c:pt idx="0">
                    <c:v>58.3</c:v>
                  </c:pt>
                  <c:pt idx="1">
                    <c:v>276.39999999999992</c:v>
                  </c:pt>
                  <c:pt idx="2">
                    <c:v>97.7</c:v>
                  </c:pt>
                  <c:pt idx="3">
                    <c:v>92.7</c:v>
                  </c:pt>
                  <c:pt idx="4">
                    <c:v>159.4</c:v>
                  </c:pt>
                  <c:pt idx="5">
                    <c:v>568.29999999999995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Hoja2!$A$1:$F$1</c:f>
              <c:strCache>
                <c:ptCount val="6"/>
                <c:pt idx="0">
                  <c:v>Control</c:v>
                </c:pt>
                <c:pt idx="1">
                  <c:v>Control Sham</c:v>
                </c:pt>
                <c:pt idx="2">
                  <c:v>Día 0</c:v>
                </c:pt>
                <c:pt idx="3">
                  <c:v>Día 1</c:v>
                </c:pt>
                <c:pt idx="4">
                  <c:v>Día 3</c:v>
                </c:pt>
                <c:pt idx="5">
                  <c:v>Día 14</c:v>
                </c:pt>
              </c:strCache>
            </c:strRef>
          </c:cat>
          <c:val>
            <c:numRef>
              <c:f>Hoja2!$A$2:$F$2</c:f>
              <c:numCache>
                <c:formatCode>General</c:formatCode>
                <c:ptCount val="6"/>
                <c:pt idx="0">
                  <c:v>8020</c:v>
                </c:pt>
                <c:pt idx="1">
                  <c:v>8080</c:v>
                </c:pt>
                <c:pt idx="2">
                  <c:v>1540</c:v>
                </c:pt>
                <c:pt idx="3">
                  <c:v>1690</c:v>
                </c:pt>
                <c:pt idx="4">
                  <c:v>4520</c:v>
                </c:pt>
                <c:pt idx="5">
                  <c:v>9350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659584"/>
        <c:axId val="100661120"/>
      </c:barChart>
      <c:catAx>
        <c:axId val="100659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s-MX"/>
          </a:p>
        </c:txPr>
        <c:crossAx val="100661120"/>
        <c:crosses val="autoZero"/>
        <c:auto val="1"/>
        <c:lblAlgn val="ctr"/>
        <c:lblOffset val="100"/>
        <c:noMultiLvlLbl val="0"/>
      </c:catAx>
      <c:valAx>
        <c:axId val="100661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s-MX"/>
          </a:p>
        </c:txPr>
        <c:crossAx val="1006595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1478565179353E-2"/>
          <c:y val="1.8402561190498601E-2"/>
          <c:w val="0.93785214348206503"/>
          <c:h val="0.89097464334975895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022336"/>
        <c:axId val="101028224"/>
      </c:barChart>
      <c:catAx>
        <c:axId val="1010223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400" b="1"/>
            </a:pPr>
            <a:endParaRPr lang="es-MX"/>
          </a:p>
        </c:txPr>
        <c:crossAx val="101028224"/>
        <c:crosses val="autoZero"/>
        <c:auto val="1"/>
        <c:lblAlgn val="ctr"/>
        <c:lblOffset val="100"/>
        <c:noMultiLvlLbl val="0"/>
      </c:catAx>
      <c:valAx>
        <c:axId val="101028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s-MX"/>
          </a:p>
        </c:txPr>
        <c:crossAx val="1010223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Hoja2!$B$15:$G$15</c:f>
                <c:numCache>
                  <c:formatCode>General</c:formatCode>
                  <c:ptCount val="6"/>
                  <c:pt idx="0">
                    <c:v>0.122857641195003</c:v>
                  </c:pt>
                  <c:pt idx="1">
                    <c:v>0.31379292535046099</c:v>
                  </c:pt>
                  <c:pt idx="2">
                    <c:v>0.98197250470672504</c:v>
                  </c:pt>
                  <c:pt idx="3">
                    <c:v>0.34529118146862697</c:v>
                  </c:pt>
                  <c:pt idx="4">
                    <c:v>0.30817851969272603</c:v>
                  </c:pt>
                  <c:pt idx="5">
                    <c:v>0.16152844950658099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Hoja2!$B$12:$G$12</c:f>
              <c:strCache>
                <c:ptCount val="6"/>
                <c:pt idx="0">
                  <c:v>Control</c:v>
                </c:pt>
                <c:pt idx="1">
                  <c:v>Control Sham</c:v>
                </c:pt>
                <c:pt idx="2">
                  <c:v>Día 0</c:v>
                </c:pt>
                <c:pt idx="3">
                  <c:v>Día 1</c:v>
                </c:pt>
                <c:pt idx="4">
                  <c:v>Día 3</c:v>
                </c:pt>
                <c:pt idx="5">
                  <c:v>Día 14</c:v>
                </c:pt>
              </c:strCache>
            </c:strRef>
          </c:cat>
          <c:val>
            <c:numRef>
              <c:f>Hoja2!$B$13:$G$13</c:f>
              <c:numCache>
                <c:formatCode>General</c:formatCode>
                <c:ptCount val="6"/>
                <c:pt idx="0">
                  <c:v>2.758</c:v>
                </c:pt>
                <c:pt idx="1">
                  <c:v>2.5960000000000001</c:v>
                </c:pt>
                <c:pt idx="2">
                  <c:v>22.54999999999999</c:v>
                </c:pt>
                <c:pt idx="3">
                  <c:v>17.836000000000009</c:v>
                </c:pt>
                <c:pt idx="4">
                  <c:v>9.2219999999999995</c:v>
                </c:pt>
                <c:pt idx="5">
                  <c:v>4.7012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037184"/>
        <c:axId val="101042816"/>
      </c:barChart>
      <c:catAx>
        <c:axId val="10103718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s-MX"/>
          </a:p>
        </c:txPr>
        <c:crossAx val="101042816"/>
        <c:crosses val="autoZero"/>
        <c:auto val="1"/>
        <c:lblAlgn val="ctr"/>
        <c:lblOffset val="100"/>
        <c:noMultiLvlLbl val="0"/>
      </c:catAx>
      <c:valAx>
        <c:axId val="101042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s-MX"/>
          </a:p>
        </c:txPr>
        <c:crossAx val="10103718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Hoja1!$O$22:$S$22</c:f>
                <c:numCache>
                  <c:formatCode>General</c:formatCode>
                  <c:ptCount val="5"/>
                  <c:pt idx="0">
                    <c:v>8.3333350000000035</c:v>
                  </c:pt>
                  <c:pt idx="1">
                    <c:v>3.3888885013645642</c:v>
                  </c:pt>
                  <c:pt idx="2">
                    <c:v>13.66666599319533</c:v>
                  </c:pt>
                  <c:pt idx="3">
                    <c:v>16.666666992252861</c:v>
                  </c:pt>
                  <c:pt idx="4">
                    <c:v>59.055554989767977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Hoja1!$O$19:$S$19</c:f>
              <c:strCache>
                <c:ptCount val="5"/>
                <c:pt idx="0">
                  <c:v>Control</c:v>
                </c:pt>
                <c:pt idx="1">
                  <c:v>Día 0</c:v>
                </c:pt>
                <c:pt idx="2">
                  <c:v>Día 1</c:v>
                </c:pt>
                <c:pt idx="3">
                  <c:v>Día 3</c:v>
                </c:pt>
                <c:pt idx="4">
                  <c:v>Día 14</c:v>
                </c:pt>
              </c:strCache>
            </c:strRef>
          </c:cat>
          <c:val>
            <c:numRef>
              <c:f>Hoja1!$O$20:$S$20</c:f>
              <c:numCache>
                <c:formatCode>General</c:formatCode>
                <c:ptCount val="5"/>
                <c:pt idx="0">
                  <c:v>63.888885999999999</c:v>
                </c:pt>
                <c:pt idx="1">
                  <c:v>88.944444500000003</c:v>
                </c:pt>
                <c:pt idx="2">
                  <c:v>82</c:v>
                </c:pt>
                <c:pt idx="3">
                  <c:v>253.88888900000001</c:v>
                </c:pt>
                <c:pt idx="4">
                  <c:v>1276.8333299999999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981440"/>
        <c:axId val="105982976"/>
      </c:barChart>
      <c:catAx>
        <c:axId val="105981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+mj-lt"/>
              </a:defRPr>
            </a:pPr>
            <a:endParaRPr lang="es-MX"/>
          </a:p>
        </c:txPr>
        <c:crossAx val="105982976"/>
        <c:crosses val="autoZero"/>
        <c:auto val="1"/>
        <c:lblAlgn val="ctr"/>
        <c:lblOffset val="100"/>
        <c:noMultiLvlLbl val="0"/>
      </c:catAx>
      <c:valAx>
        <c:axId val="105982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s-MX"/>
          </a:p>
        </c:txPr>
        <c:crossAx val="105981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ysClr val="windowText" lastClr="000000"/>
          </a:solidFill>
        </a:defRPr>
      </a:pPr>
      <a:endParaRPr lang="es-MX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0.68627</cdr:x>
      <cdr:y>0.56422</cdr:y>
    </cdr:from>
    <cdr:to>
      <cdr:x>0.72667</cdr:x>
      <cdr:y>0.65191</cdr:y>
    </cdr:to>
    <cdr:sp macro="" textlink="">
      <cdr:nvSpPr>
        <cdr:cNvPr id="2" name="5 CuadroTexto"/>
        <cdr:cNvSpPr txBox="1"/>
      </cdr:nvSpPr>
      <cdr:spPr>
        <a:xfrm xmlns:a="http://schemas.openxmlformats.org/drawingml/2006/main">
          <a:off x="5334000" y="2493611"/>
          <a:ext cx="314005" cy="38755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*</a:t>
          </a:r>
          <a:endParaRPr lang="es-MX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B2CEC-105E-4FD4-B8DF-C69F1207F25D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8296-E7EA-4A62-BA0F-EDEFBACA855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7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8296-E7EA-4A62-BA0F-EDEFBACA855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97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4647D-4F49-4E9C-A839-2294CBEF193E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3F6FE-5657-41E7-87EB-6A9AF7AE7AA0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6.wdp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7" Type="http://schemas.openxmlformats.org/officeDocument/2006/relationships/image" Target="../media/image14.tif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"/><Relationship Id="rId4" Type="http://schemas.openxmlformats.org/officeDocument/2006/relationships/image" Target="../media/image11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7"/>
          <p:cNvGrpSpPr>
            <a:grpSpLocks/>
          </p:cNvGrpSpPr>
          <p:nvPr/>
        </p:nvGrpSpPr>
        <p:grpSpPr bwMode="auto">
          <a:xfrm>
            <a:off x="0" y="1"/>
            <a:ext cx="9144000" cy="6858000"/>
            <a:chOff x="0" y="-607820"/>
            <a:chExt cx="9144000" cy="8134580"/>
          </a:xfrm>
        </p:grpSpPr>
        <p:pic>
          <p:nvPicPr>
            <p:cNvPr id="3" name="Picture 4" descr="aereascinvesta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07820"/>
              <a:ext cx="9144000" cy="813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uadroTexto 9"/>
            <p:cNvSpPr txBox="1">
              <a:spLocks noChangeArrowheads="1"/>
            </p:cNvSpPr>
            <p:nvPr/>
          </p:nvSpPr>
          <p:spPr bwMode="auto">
            <a:xfrm>
              <a:off x="1782564" y="-522983"/>
              <a:ext cx="4177886" cy="693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s-ES_tradnl" sz="3200" b="1" dirty="0"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22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ra\Desktop\ScreenHunter_730 Jun. 17 17.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2438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sra\Desktop\ScreenHunter_731 Jun. 17 17.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1"/>
            <a:ext cx="2438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>
            <a:off x="3200400" y="1219200"/>
            <a:ext cx="609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4191000" y="3810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Pata Control (P.C.)</a:t>
            </a:r>
            <a:endParaRPr lang="es-ES" b="1" dirty="0"/>
          </a:p>
        </p:txBody>
      </p:sp>
      <p:grpSp>
        <p:nvGrpSpPr>
          <p:cNvPr id="9" name="Agrupar 8"/>
          <p:cNvGrpSpPr/>
          <p:nvPr/>
        </p:nvGrpSpPr>
        <p:grpSpPr>
          <a:xfrm>
            <a:off x="609600" y="2133600"/>
            <a:ext cx="5867400" cy="2322731"/>
            <a:chOff x="609600" y="2133600"/>
            <a:chExt cx="5867400" cy="2322731"/>
          </a:xfrm>
        </p:grpSpPr>
        <p:pic>
          <p:nvPicPr>
            <p:cNvPr id="12" name="Picture 2" descr="C:\Users\Isra\Desktop\ScreenHunter_730 Jun. 17 17.1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133600"/>
              <a:ext cx="2438400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uadroTexto 1"/>
            <p:cNvSpPr txBox="1"/>
            <p:nvPr/>
          </p:nvSpPr>
          <p:spPr>
            <a:xfrm>
              <a:off x="685800" y="3810000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latin typeface="Arial"/>
                  <a:cs typeface="Arial"/>
                </a:rPr>
                <a:t>Pata Isquémica (P.I.)</a:t>
              </a:r>
              <a:endParaRPr lang="es-ES" b="1" dirty="0">
                <a:latin typeface="Arial"/>
                <a:cs typeface="Arial"/>
              </a:endParaRPr>
            </a:p>
          </p:txBody>
        </p:sp>
        <p:pic>
          <p:nvPicPr>
            <p:cNvPr id="14" name="Picture 2" descr="C:\Users\Isra\Desktop\ScreenHunter_730 Jun. 17 17.1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133600"/>
              <a:ext cx="2438400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uadroTexto 4"/>
            <p:cNvSpPr txBox="1"/>
            <p:nvPr/>
          </p:nvSpPr>
          <p:spPr>
            <a:xfrm>
              <a:off x="3200400" y="25146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b="1" dirty="0" smtClean="0">
                  <a:latin typeface="Arial"/>
                  <a:cs typeface="Arial"/>
                </a:rPr>
                <a:t>VS</a:t>
              </a:r>
              <a:endParaRPr lang="es-ES" sz="3600" b="1" dirty="0">
                <a:latin typeface="Arial"/>
                <a:cs typeface="Arial"/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2362200" y="4038600"/>
            <a:ext cx="2743200" cy="2703731"/>
            <a:chOff x="2362200" y="4038600"/>
            <a:chExt cx="2743200" cy="2703731"/>
          </a:xfrm>
        </p:grpSpPr>
        <p:pic>
          <p:nvPicPr>
            <p:cNvPr id="1028" name="Picture 4" descr="C:\Users\Isra\Desktop\ScreenHunter_732 Jun. 17 17.1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4495800"/>
              <a:ext cx="2057400" cy="1536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2362200" y="6096000"/>
              <a:ext cx="274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>
                  <a:latin typeface="+mj-lt"/>
                </a:rPr>
                <a:t>P.I - P.C = Aumento en la </a:t>
              </a:r>
              <a:r>
                <a:rPr lang="es-MX" b="1" dirty="0">
                  <a:latin typeface="+mj-lt"/>
                </a:rPr>
                <a:t>d</a:t>
              </a:r>
              <a:r>
                <a:rPr lang="es-MX" b="1" dirty="0" smtClean="0">
                  <a:latin typeface="+mj-lt"/>
                </a:rPr>
                <a:t>ensidad capilar</a:t>
              </a:r>
              <a:endParaRPr lang="es-MX" b="1" dirty="0">
                <a:latin typeface="+mj-lt"/>
              </a:endParaRPr>
            </a:p>
          </p:txBody>
        </p:sp>
        <p:sp>
          <p:nvSpPr>
            <p:cNvPr id="7" name="Flecha abajo 6"/>
            <p:cNvSpPr/>
            <p:nvPr/>
          </p:nvSpPr>
          <p:spPr>
            <a:xfrm>
              <a:off x="3200400" y="4038600"/>
              <a:ext cx="609600" cy="3810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6553200" y="457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"/>
                <a:cs typeface="Arial"/>
              </a:rPr>
              <a:t>Marcador Endotelial</a:t>
            </a:r>
          </a:p>
          <a:p>
            <a:r>
              <a:rPr lang="es-ES" b="1" dirty="0" smtClean="0">
                <a:latin typeface="Arial"/>
                <a:cs typeface="Arial"/>
              </a:rPr>
              <a:t>Von Willenbrand</a:t>
            </a:r>
            <a:endParaRPr lang="es-E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44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2759092"/>
              </p:ext>
            </p:extLst>
          </p:nvPr>
        </p:nvGraphicFramePr>
        <p:xfrm>
          <a:off x="838200" y="990600"/>
          <a:ext cx="7909446" cy="4876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 rot="16200000">
            <a:off x="-1047067" y="2991534"/>
            <a:ext cx="312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+mj-lt"/>
              </a:rPr>
              <a:t>Densidad capilar</a:t>
            </a:r>
          </a:p>
          <a:p>
            <a:pPr algn="ctr"/>
            <a:r>
              <a:rPr lang="es-MX" b="1" dirty="0">
                <a:latin typeface="+mj-lt"/>
              </a:rPr>
              <a:t>(</a:t>
            </a:r>
            <a:r>
              <a:rPr lang="es-MX" b="1" dirty="0" smtClean="0">
                <a:latin typeface="+mj-lt"/>
              </a:rPr>
              <a:t>Número de Pixeles)</a:t>
            </a:r>
            <a:endParaRPr lang="es-MX" b="1" dirty="0">
              <a:latin typeface="+mj-lt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324600" y="41910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*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7739743" y="138326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*</a:t>
            </a:r>
            <a:endParaRPr lang="es-MX" dirty="0"/>
          </a:p>
        </p:txBody>
      </p:sp>
      <p:sp>
        <p:nvSpPr>
          <p:cNvPr id="7" name="6 Rectángulo"/>
          <p:cNvSpPr/>
          <p:nvPr/>
        </p:nvSpPr>
        <p:spPr>
          <a:xfrm>
            <a:off x="-381000" y="6324600"/>
            <a:ext cx="373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MX" sz="1600" dirty="0" smtClean="0"/>
              <a:t>*p&lt; 0.05 VS Control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33963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ton WTvsKO0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45720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3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1813" y="3303588"/>
            <a:ext cx="287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MX" sz="1800">
                <a:latin typeface="Lucida Console" charset="0"/>
                <a:cs typeface="+mn-cs"/>
              </a:rPr>
              <a:t>eNOS (-/-)</a:t>
            </a:r>
            <a:endParaRPr lang="es-ES" sz="1800" dirty="0">
              <a:latin typeface="Lucida Console" charset="0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77771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2534" r="3616" b="38611"/>
          <a:stretch>
            <a:fillRect/>
          </a:stretch>
        </p:blipFill>
        <p:spPr bwMode="auto">
          <a:xfrm>
            <a:off x="457200" y="1447800"/>
            <a:ext cx="8280400" cy="151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514600" y="58674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Tiempo ( segundos)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72898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4756" r="3923" b="42020"/>
          <a:stretch>
            <a:fillRect/>
          </a:stretch>
        </p:blipFill>
        <p:spPr bwMode="auto">
          <a:xfrm>
            <a:off x="381000" y="3505200"/>
            <a:ext cx="81534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5288" y="4791075"/>
            <a:ext cx="3671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MX" sz="1800">
                <a:latin typeface="Lucida Console" charset="0"/>
                <a:cs typeface="+mn-cs"/>
              </a:rPr>
              <a:t>eNOS (-/-) + prazosin</a:t>
            </a:r>
            <a:endParaRPr lang="es-ES" sz="1800" dirty="0">
              <a:latin typeface="Lucida Console" charset="0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946525" y="260350"/>
            <a:ext cx="511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MX" sz="1800">
                <a:effectLst>
                  <a:outerShdw blurRad="38100" dist="38100" dir="2700000" algn="tl">
                    <a:srgbClr val="DDDDDD"/>
                  </a:outerShdw>
                </a:effectLst>
                <a:latin typeface="Lucida Console" charset="0"/>
                <a:cs typeface="+mn-cs"/>
              </a:rPr>
              <a:t>  </a:t>
            </a:r>
            <a:endParaRPr lang="es-ES" sz="1800" dirty="0">
              <a:effectLst>
                <a:outerShdw blurRad="38100" dist="38100" dir="2700000" algn="tl">
                  <a:srgbClr val="DDDDDD"/>
                </a:outerShdw>
              </a:effectLst>
              <a:latin typeface="Lucida Console" charset="0"/>
              <a:cs typeface="+mn-cs"/>
            </a:endParaRP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381000" y="1295400"/>
            <a:ext cx="7983538" cy="2119313"/>
            <a:chOff x="346" y="709"/>
            <a:chExt cx="5029" cy="1194"/>
          </a:xfrm>
        </p:grpSpPr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346" y="1672"/>
              <a:ext cx="18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s-MX" sz="1800" dirty="0">
                  <a:latin typeface="Lucida Console" charset="0"/>
                  <a:cs typeface="+mn-cs"/>
                </a:rPr>
                <a:t>eNOS (-/-)</a:t>
              </a:r>
              <a:endParaRPr lang="es-ES" sz="1800" dirty="0">
                <a:latin typeface="Lucida Console" charset="0"/>
                <a:cs typeface="+mn-cs"/>
              </a:endParaRPr>
            </a:p>
          </p:txBody>
        </p:sp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709"/>
              <a:ext cx="4899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3048000" y="5638800"/>
            <a:ext cx="3103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Tiempo ( segundos)</a:t>
            </a:r>
          </a:p>
        </p:txBody>
      </p:sp>
    </p:spTree>
    <p:extLst>
      <p:ext uri="{BB962C8B-B14F-4D97-AF65-F5344CB8AC3E}">
        <p14:creationId xmlns:p14="http://schemas.microsoft.com/office/powerpoint/2010/main" val="33268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200400" y="2286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Arial"/>
                <a:cs typeface="Arial"/>
              </a:rPr>
              <a:t>Isquemia</a:t>
            </a:r>
            <a:endParaRPr lang="es-ES" sz="3600" b="1" dirty="0"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00400" y="10668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"/>
                <a:cs typeface="Arial"/>
              </a:rPr>
              <a:t>Liberación de vasodilatadores</a:t>
            </a:r>
            <a:endParaRPr lang="es-ES" sz="2400" b="1" dirty="0"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76600" y="19812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Vasodilatación Inicial</a:t>
            </a:r>
            <a:endParaRPr lang="es-ES" sz="2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3200400" y="30480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"/>
                <a:cs typeface="Arial"/>
              </a:rPr>
              <a:t>Reclutamiento de </a:t>
            </a:r>
            <a:r>
              <a:rPr lang="es-ES" sz="2400" b="1" dirty="0" err="1" smtClean="0">
                <a:latin typeface="Arial"/>
                <a:cs typeface="Arial"/>
              </a:rPr>
              <a:t>angiogénicos</a:t>
            </a:r>
            <a:endParaRPr lang="es-ES" sz="2400" b="1" dirty="0">
              <a:latin typeface="Arial"/>
              <a:cs typeface="Arial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200400" y="41910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"/>
                <a:cs typeface="Arial"/>
              </a:rPr>
              <a:t>Formación Nuevos Vasos</a:t>
            </a:r>
            <a:endParaRPr lang="es-ES" sz="2400" b="1" dirty="0">
              <a:latin typeface="Arial"/>
              <a:cs typeface="Arial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200400" y="5410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"/>
                <a:cs typeface="Arial"/>
              </a:rPr>
              <a:t>Restablecimiento del flujo Sanguíneo</a:t>
            </a:r>
            <a:endParaRPr lang="es-ES" sz="2400" b="1" dirty="0">
              <a:latin typeface="Arial"/>
              <a:cs typeface="Arial"/>
            </a:endParaRPr>
          </a:p>
        </p:txBody>
      </p:sp>
      <p:sp>
        <p:nvSpPr>
          <p:cNvPr id="12" name="Flecha abajo 11"/>
          <p:cNvSpPr/>
          <p:nvPr/>
        </p:nvSpPr>
        <p:spPr>
          <a:xfrm>
            <a:off x="4191000" y="838200"/>
            <a:ext cx="304800" cy="304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Flecha abajo 12"/>
          <p:cNvSpPr/>
          <p:nvPr/>
        </p:nvSpPr>
        <p:spPr>
          <a:xfrm>
            <a:off x="4191000" y="3962400"/>
            <a:ext cx="304800" cy="304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Flecha abajo 13"/>
          <p:cNvSpPr/>
          <p:nvPr/>
        </p:nvSpPr>
        <p:spPr>
          <a:xfrm>
            <a:off x="4191000" y="2743200"/>
            <a:ext cx="304800" cy="304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Flecha abajo 14"/>
          <p:cNvSpPr/>
          <p:nvPr/>
        </p:nvSpPr>
        <p:spPr>
          <a:xfrm>
            <a:off x="4191000" y="1828800"/>
            <a:ext cx="304800" cy="304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Flecha abajo 15"/>
          <p:cNvSpPr/>
          <p:nvPr/>
        </p:nvSpPr>
        <p:spPr>
          <a:xfrm>
            <a:off x="4191000" y="5029200"/>
            <a:ext cx="304800" cy="304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9" name="Agrupar 18"/>
          <p:cNvGrpSpPr/>
          <p:nvPr/>
        </p:nvGrpSpPr>
        <p:grpSpPr>
          <a:xfrm>
            <a:off x="2133600" y="457200"/>
            <a:ext cx="1066800" cy="1905000"/>
            <a:chOff x="2133600" y="457200"/>
            <a:chExt cx="1066800" cy="1905000"/>
          </a:xfrm>
        </p:grpSpPr>
        <p:sp>
          <p:nvSpPr>
            <p:cNvPr id="17" name="Flecha curva 16"/>
            <p:cNvSpPr/>
            <p:nvPr/>
          </p:nvSpPr>
          <p:spPr>
            <a:xfrm>
              <a:off x="2133600" y="457200"/>
              <a:ext cx="762000" cy="1905000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8" name="Pentágono 17"/>
            <p:cNvSpPr/>
            <p:nvPr/>
          </p:nvSpPr>
          <p:spPr>
            <a:xfrm>
              <a:off x="2286000" y="2133600"/>
              <a:ext cx="914400" cy="228600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2133600" y="2209800"/>
            <a:ext cx="1143000" cy="3657600"/>
            <a:chOff x="2133600" y="2209800"/>
            <a:chExt cx="1143000" cy="3657600"/>
          </a:xfrm>
        </p:grpSpPr>
        <p:sp>
          <p:nvSpPr>
            <p:cNvPr id="20" name="Pentágono 19"/>
            <p:cNvSpPr/>
            <p:nvPr/>
          </p:nvSpPr>
          <p:spPr>
            <a:xfrm rot="16200000">
              <a:off x="419100" y="3924300"/>
              <a:ext cx="3657600" cy="228600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1" name="Pentágono 20"/>
            <p:cNvSpPr/>
            <p:nvPr/>
          </p:nvSpPr>
          <p:spPr>
            <a:xfrm>
              <a:off x="2362200" y="5638800"/>
              <a:ext cx="914400" cy="228600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83300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-7423" r="48154" b="55460"/>
          <a:stretch>
            <a:fillRect/>
          </a:stretch>
        </p:blipFill>
        <p:spPr bwMode="auto">
          <a:xfrm>
            <a:off x="539750" y="-242888"/>
            <a:ext cx="7705725" cy="698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692275" y="6467475"/>
            <a:ext cx="7343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MX" sz="1200" b="1">
                <a:effectLst>
                  <a:outerShdw blurRad="38100" dist="38100" dir="2700000" algn="tl">
                    <a:srgbClr val="DDDDDD"/>
                  </a:outerShdw>
                </a:effectLst>
                <a:latin typeface="Lucida Console" charset="0"/>
                <a:cs typeface="+mn-cs"/>
              </a:rPr>
              <a:t>Yu, Ju; ..Escalante Bruno et al. PNAS 2005 102(31)10999-11004</a:t>
            </a:r>
            <a:endParaRPr lang="es-ES" sz="1200" b="1" dirty="0">
              <a:effectLst>
                <a:outerShdw blurRad="38100" dist="38100" dir="2700000" algn="tl">
                  <a:srgbClr val="DDDDDD"/>
                </a:outerShdw>
              </a:effectLst>
              <a:latin typeface="Lucida Console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1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6746"/>
          </a:xfrm>
        </p:spPr>
      </p:pic>
      <p:pic>
        <p:nvPicPr>
          <p:cNvPr id="7" name="Picture 2" descr="C:\Users\Isra\Desktop\ScreenHunter_722 Apr. 02 10.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6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3400" cy="3556000"/>
          </a:xfrm>
        </p:spPr>
      </p:pic>
      <p:sp>
        <p:nvSpPr>
          <p:cNvPr id="7" name="6 CuadroTexto"/>
          <p:cNvSpPr txBox="1"/>
          <p:nvPr/>
        </p:nvSpPr>
        <p:spPr>
          <a:xfrm>
            <a:off x="1143000" y="2743200"/>
            <a:ext cx="164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366FF"/>
                </a:solidFill>
              </a:rPr>
              <a:t>(10 Minutos)</a:t>
            </a:r>
            <a:endParaRPr lang="es-MX" b="1" dirty="0">
              <a:solidFill>
                <a:srgbClr val="3366FF"/>
              </a:solidFill>
            </a:endParaRPr>
          </a:p>
        </p:txBody>
      </p:sp>
      <p:pic>
        <p:nvPicPr>
          <p:cNvPr id="8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00"/>
            <a:ext cx="4546600" cy="34925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019800" y="2743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3366FF"/>
                </a:solidFill>
              </a:rPr>
              <a:t>24 horas</a:t>
            </a:r>
            <a:endParaRPr lang="es-ES" b="1" dirty="0">
              <a:solidFill>
                <a:srgbClr val="3366FF"/>
              </a:solidFill>
            </a:endParaRPr>
          </a:p>
        </p:txBody>
      </p:sp>
      <p:pic>
        <p:nvPicPr>
          <p:cNvPr id="10" name="5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81401"/>
            <a:ext cx="4343400" cy="32766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71600" y="61722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3366FF"/>
                </a:solidFill>
              </a:rPr>
              <a:t>72 Horas</a:t>
            </a:r>
            <a:endParaRPr lang="es-ES" b="1" dirty="0">
              <a:solidFill>
                <a:srgbClr val="3366FF"/>
              </a:solidFill>
            </a:endParaRPr>
          </a:p>
        </p:txBody>
      </p:sp>
      <p:pic>
        <p:nvPicPr>
          <p:cNvPr id="11" name="2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5200"/>
            <a:ext cx="4495800" cy="33528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248400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3366FF"/>
                </a:solidFill>
              </a:rPr>
              <a:t>14 Días</a:t>
            </a:r>
            <a:endParaRPr lang="es-E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78974"/>
            <a:ext cx="2743200" cy="2597626"/>
          </a:xfrm>
          <a:prstGeom prst="rect">
            <a:avLst/>
          </a:prstGeom>
        </p:spPr>
      </p:pic>
      <p:pic>
        <p:nvPicPr>
          <p:cNvPr id="5" name="9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94" y="3886200"/>
            <a:ext cx="2718767" cy="261052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49" y="3886200"/>
            <a:ext cx="2692446" cy="261052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86" y="678974"/>
            <a:ext cx="2743614" cy="2597626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260252" y="304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Control</a:t>
            </a:r>
            <a:endParaRPr lang="es-MX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358624" y="304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Control </a:t>
            </a:r>
            <a:r>
              <a:rPr lang="es-MX" dirty="0" err="1" smtClean="0"/>
              <a:t>Sham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324600" y="304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Día 0 </a:t>
            </a:r>
            <a:endParaRPr lang="es-MX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60252" y="3505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Día 1</a:t>
            </a:r>
            <a:endParaRPr lang="es-MX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276600" y="3505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Día 3</a:t>
            </a:r>
            <a:endParaRPr lang="es-MX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248400" y="3505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Día 14</a:t>
            </a:r>
            <a:endParaRPr lang="es-MX" dirty="0"/>
          </a:p>
        </p:txBody>
      </p:sp>
      <p:pic>
        <p:nvPicPr>
          <p:cNvPr id="1032" name="Picture 8" descr="C:\Users\Isra\Desktop\Resultados experimentales\Casting\Fotos Convolucion\Día 14\Rata 1\Isquemico-Con R-1 (14)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96" y="694033"/>
            <a:ext cx="2731551" cy="259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Isra\Desktop\Resultados experimentales\Casting\Fotos Convolucion\Día 1\Rata 2\Isquemico-Con R-2 (0)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1" y="3880365"/>
            <a:ext cx="2692446" cy="26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6934200" y="304800"/>
            <a:ext cx="164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(10 Minutos)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942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 rot="16200000">
            <a:off x="-1178867" y="2839134"/>
            <a:ext cx="312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Densidad capilar</a:t>
            </a:r>
          </a:p>
          <a:p>
            <a:pPr algn="ctr"/>
            <a:r>
              <a:rPr lang="es-MX" b="1" dirty="0"/>
              <a:t>(</a:t>
            </a:r>
            <a:r>
              <a:rPr lang="es-MX" b="1" dirty="0" smtClean="0"/>
              <a:t>Número de Pixeles)</a:t>
            </a:r>
            <a:endParaRPr lang="es-MX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810000" y="5638800"/>
            <a:ext cx="164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10 Minutos</a:t>
            </a:r>
            <a:endParaRPr lang="es-MX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4285900" y="4343400"/>
            <a:ext cx="47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*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5468814" y="4278868"/>
            <a:ext cx="47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*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6658985" y="3288268"/>
            <a:ext cx="47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*</a:t>
            </a:r>
            <a:endParaRPr lang="es-MX" dirty="0"/>
          </a:p>
        </p:txBody>
      </p:sp>
      <p:sp>
        <p:nvSpPr>
          <p:cNvPr id="10" name="9 Rectángulo"/>
          <p:cNvSpPr/>
          <p:nvPr/>
        </p:nvSpPr>
        <p:spPr>
          <a:xfrm>
            <a:off x="-304800" y="6197769"/>
            <a:ext cx="373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MX" sz="1600" dirty="0" smtClean="0"/>
              <a:t>*p&lt; 0.05 VS Control</a:t>
            </a:r>
            <a:endParaRPr lang="es-MX" sz="1600" dirty="0"/>
          </a:p>
        </p:txBody>
      </p:sp>
      <p:graphicFrame>
        <p:nvGraphicFramePr>
          <p:cNvPr id="11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627096"/>
              </p:ext>
            </p:extLst>
          </p:nvPr>
        </p:nvGraphicFramePr>
        <p:xfrm>
          <a:off x="685800" y="914400"/>
          <a:ext cx="8077200" cy="515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067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758314"/>
              </p:ext>
            </p:extLst>
          </p:nvPr>
        </p:nvGraphicFramePr>
        <p:xfrm>
          <a:off x="152400" y="152400"/>
          <a:ext cx="8839200" cy="6515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7700"/>
                <a:gridCol w="4381500"/>
              </a:tblGrid>
              <a:tr h="1671158">
                <a:tc>
                  <a:txBody>
                    <a:bodyPr/>
                    <a:lstStyle/>
                    <a:p>
                      <a:pPr algn="ctr"/>
                      <a:r>
                        <a:rPr lang="es-MX" sz="36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Poor Richard" pitchFamily="18" charset="0"/>
                          <a:ea typeface="ＭＳ Ｐゴシック" charset="0"/>
                          <a:cs typeface="ＭＳ Ｐゴシック" charset="0"/>
                        </a:rPr>
                        <a:t>Angiogénesis</a:t>
                      </a:r>
                      <a:endParaRPr lang="es-MX" sz="3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Poor Richard" pitchFamily="18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36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Poor Richard" pitchFamily="18" charset="0"/>
                          <a:ea typeface="ＭＳ Ｐゴシック" charset="0"/>
                          <a:cs typeface="ＭＳ Ｐゴシック" charset="0"/>
                        </a:rPr>
                        <a:t>Arteriogénesis</a:t>
                      </a:r>
                      <a:endParaRPr lang="es-MX" sz="3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Poor Richard" pitchFamily="18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/>
                </a:tc>
              </a:tr>
              <a:tr h="1614648">
                <a:tc>
                  <a:txBody>
                    <a:bodyPr/>
                    <a:lstStyle/>
                    <a:p>
                      <a:pPr algn="ctr"/>
                      <a:r>
                        <a:rPr lang="es-MX" sz="2000" i="1" dirty="0" smtClean="0"/>
                        <a:t>Lento</a:t>
                      </a:r>
                      <a:endParaRPr lang="es-MX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i="1" dirty="0" smtClean="0"/>
                        <a:t>Rápido</a:t>
                      </a:r>
                      <a:endParaRPr lang="es-MX" sz="2000" i="1" dirty="0"/>
                    </a:p>
                  </a:txBody>
                  <a:tcPr/>
                </a:tc>
              </a:tr>
              <a:tr h="1614648">
                <a:tc>
                  <a:txBody>
                    <a:bodyPr/>
                    <a:lstStyle/>
                    <a:p>
                      <a:pPr algn="ctr"/>
                      <a:r>
                        <a:rPr lang="es-MX" sz="2000" i="1" dirty="0" smtClean="0"/>
                        <a:t>Complejo</a:t>
                      </a:r>
                      <a:endParaRPr lang="es-MX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i="1" dirty="0" smtClean="0"/>
                        <a:t>Sencillo</a:t>
                      </a:r>
                      <a:endParaRPr lang="es-MX" sz="2000" i="1" dirty="0"/>
                    </a:p>
                  </a:txBody>
                  <a:tcPr/>
                </a:tc>
              </a:tr>
              <a:tr h="1614648">
                <a:tc>
                  <a:txBody>
                    <a:bodyPr/>
                    <a:lstStyle/>
                    <a:p>
                      <a:pPr algn="ctr"/>
                      <a:r>
                        <a:rPr lang="es-MX" sz="2000" i="1" dirty="0" smtClean="0"/>
                        <a:t>Biosíntesis metabólica </a:t>
                      </a:r>
                      <a:endParaRPr lang="es-MX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i="1" dirty="0" smtClean="0"/>
                        <a:t>Fuerza mecánica </a:t>
                      </a:r>
                      <a:endParaRPr lang="es-MX" sz="2000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7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4167" b="6296"/>
          <a:stretch/>
        </p:blipFill>
        <p:spPr>
          <a:xfrm>
            <a:off x="-25400" y="1"/>
            <a:ext cx="4445000" cy="3124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96" b="6852"/>
          <a:stretch/>
        </p:blipFill>
        <p:spPr bwMode="auto">
          <a:xfrm>
            <a:off x="4381501" y="3200400"/>
            <a:ext cx="472439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6"/>
          <a:stretch/>
        </p:blipFill>
        <p:spPr bwMode="auto">
          <a:xfrm>
            <a:off x="4419600" y="0"/>
            <a:ext cx="4724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Isra\Desktop\Imagen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58" b="3402"/>
          <a:stretch/>
        </p:blipFill>
        <p:spPr bwMode="auto">
          <a:xfrm>
            <a:off x="0" y="3124200"/>
            <a:ext cx="451908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22 Conector recto de flecha"/>
          <p:cNvCxnSpPr/>
          <p:nvPr/>
        </p:nvCxnSpPr>
        <p:spPr>
          <a:xfrm flipV="1">
            <a:off x="1295400" y="914400"/>
            <a:ext cx="108978" cy="20593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2 Conector recto de flecha"/>
          <p:cNvCxnSpPr/>
          <p:nvPr/>
        </p:nvCxnSpPr>
        <p:spPr>
          <a:xfrm flipV="1">
            <a:off x="7086600" y="1981200"/>
            <a:ext cx="108978" cy="20593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2 Conector recto de flecha"/>
          <p:cNvCxnSpPr/>
          <p:nvPr/>
        </p:nvCxnSpPr>
        <p:spPr>
          <a:xfrm flipV="1">
            <a:off x="2590800" y="5715000"/>
            <a:ext cx="108978" cy="20593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2 Conector recto de flecha"/>
          <p:cNvCxnSpPr/>
          <p:nvPr/>
        </p:nvCxnSpPr>
        <p:spPr>
          <a:xfrm flipV="1">
            <a:off x="5791200" y="4267200"/>
            <a:ext cx="108978" cy="20593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228600" y="2438400"/>
            <a:ext cx="1563349" cy="36933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MX" b="1" dirty="0">
                <a:solidFill>
                  <a:srgbClr val="3366FF"/>
                </a:solidFill>
                <a:latin typeface="Cambria"/>
                <a:ea typeface="Times New Roman"/>
                <a:cs typeface="Times New Roman"/>
              </a:rPr>
              <a:t>0.4 segundos</a:t>
            </a:r>
            <a:endParaRPr lang="es-MX" sz="2000" b="1" dirty="0">
              <a:solidFill>
                <a:srgbClr val="3366FF"/>
              </a:solidFill>
              <a:latin typeface="Times New Roman"/>
              <a:ea typeface="Times New Roman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876800" y="2514600"/>
            <a:ext cx="1563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MX" b="1" dirty="0" smtClean="0">
                <a:solidFill>
                  <a:srgbClr val="3366FF"/>
                </a:solidFill>
                <a:latin typeface="Cambria"/>
                <a:ea typeface="Times New Roman"/>
                <a:cs typeface="Times New Roman"/>
              </a:rPr>
              <a:t>1.1 </a:t>
            </a:r>
            <a:r>
              <a:rPr lang="es-MX" b="1" dirty="0">
                <a:solidFill>
                  <a:srgbClr val="3366FF"/>
                </a:solidFill>
                <a:latin typeface="Cambria"/>
                <a:ea typeface="Times New Roman"/>
                <a:cs typeface="Times New Roman"/>
              </a:rPr>
              <a:t>segundos</a:t>
            </a:r>
            <a:endParaRPr lang="es-MX" sz="2000" b="1" dirty="0">
              <a:solidFill>
                <a:srgbClr val="3366FF"/>
              </a:solidFill>
              <a:latin typeface="Times New Roman"/>
              <a:ea typeface="Times New Roman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57200" y="6248400"/>
            <a:ext cx="1563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MX" b="1" dirty="0" smtClean="0">
                <a:solidFill>
                  <a:srgbClr val="3366FF"/>
                </a:solidFill>
                <a:latin typeface="Cambria"/>
                <a:ea typeface="Times New Roman"/>
                <a:cs typeface="Times New Roman"/>
              </a:rPr>
              <a:t>2.3 </a:t>
            </a:r>
            <a:r>
              <a:rPr lang="es-MX" b="1" dirty="0">
                <a:solidFill>
                  <a:srgbClr val="3366FF"/>
                </a:solidFill>
                <a:latin typeface="Cambria"/>
                <a:ea typeface="Times New Roman"/>
                <a:cs typeface="Times New Roman"/>
              </a:rPr>
              <a:t>segundos</a:t>
            </a:r>
            <a:endParaRPr lang="es-MX" sz="2000" b="1" dirty="0">
              <a:solidFill>
                <a:srgbClr val="3366FF"/>
              </a:solidFill>
              <a:latin typeface="Times New Roman"/>
              <a:ea typeface="Times New Roman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724400" y="6172200"/>
            <a:ext cx="1563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MX" b="1" dirty="0" smtClean="0">
                <a:solidFill>
                  <a:srgbClr val="3366FF"/>
                </a:solidFill>
                <a:latin typeface="Cambria"/>
                <a:ea typeface="Times New Roman"/>
                <a:cs typeface="Times New Roman"/>
              </a:rPr>
              <a:t>3.1 </a:t>
            </a:r>
            <a:r>
              <a:rPr lang="es-MX" b="1" dirty="0">
                <a:solidFill>
                  <a:srgbClr val="3366FF"/>
                </a:solidFill>
                <a:latin typeface="Cambria"/>
                <a:ea typeface="Times New Roman"/>
                <a:cs typeface="Times New Roman"/>
              </a:rPr>
              <a:t>segundos</a:t>
            </a:r>
            <a:endParaRPr lang="es-MX" sz="2000" b="1" dirty="0">
              <a:solidFill>
                <a:srgbClr val="3366FF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06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335350"/>
              </p:ext>
            </p:extLst>
          </p:nvPr>
        </p:nvGraphicFramePr>
        <p:xfrm>
          <a:off x="1066800" y="859189"/>
          <a:ext cx="7772400" cy="4419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2 Rectángulo"/>
          <p:cNvSpPr/>
          <p:nvPr/>
        </p:nvSpPr>
        <p:spPr>
          <a:xfrm rot="16200000">
            <a:off x="-1552544" y="3076545"/>
            <a:ext cx="3962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MX" sz="2000" dirty="0" smtClean="0"/>
              <a:t>Duracion trayecto Circulacion(</a:t>
            </a:r>
            <a:r>
              <a:rPr lang="es-MX" sz="2000" dirty="0"/>
              <a:t>s)</a:t>
            </a:r>
          </a:p>
        </p:txBody>
      </p:sp>
      <p:sp>
        <p:nvSpPr>
          <p:cNvPr id="7" name="6 Rectángulo"/>
          <p:cNvSpPr/>
          <p:nvPr/>
        </p:nvSpPr>
        <p:spPr>
          <a:xfrm>
            <a:off x="-533400" y="6231354"/>
            <a:ext cx="373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MX" sz="1600" dirty="0" smtClean="0"/>
              <a:t>*p&lt; 0.05 VS Control</a:t>
            </a:r>
            <a:endParaRPr lang="es-MX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969657" y="13070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*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5181600" y="210133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*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3594801" y="5566229"/>
            <a:ext cx="164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10 Minutos</a:t>
            </a:r>
            <a:endParaRPr lang="es-MX" b="1" dirty="0"/>
          </a:p>
        </p:txBody>
      </p:sp>
      <p:graphicFrame>
        <p:nvGraphicFramePr>
          <p:cNvPr id="10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8374779"/>
              </p:ext>
            </p:extLst>
          </p:nvPr>
        </p:nvGraphicFramePr>
        <p:xfrm>
          <a:off x="659489" y="1234497"/>
          <a:ext cx="7800056" cy="470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662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17632</TotalTime>
  <Words>162</Words>
  <Application>Microsoft Office PowerPoint</Application>
  <PresentationFormat>Presentación en pantalla (4:3)</PresentationFormat>
  <Paragraphs>61</Paragraphs>
  <Slides>15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Anna</dc:creator>
  <cp:lastModifiedBy>Academia Nal. de Med</cp:lastModifiedBy>
  <cp:revision>681</cp:revision>
  <dcterms:created xsi:type="dcterms:W3CDTF">2012-08-01T22:24:22Z</dcterms:created>
  <dcterms:modified xsi:type="dcterms:W3CDTF">2015-05-20T23:41:35Z</dcterms:modified>
</cp:coreProperties>
</file>