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70" r:id="rId6"/>
    <p:sldId id="260" r:id="rId7"/>
    <p:sldId id="258" r:id="rId8"/>
    <p:sldId id="272" r:id="rId9"/>
    <p:sldId id="259" r:id="rId10"/>
    <p:sldId id="262" r:id="rId11"/>
    <p:sldId id="269" r:id="rId12"/>
    <p:sldId id="263" r:id="rId13"/>
    <p:sldId id="266" r:id="rId14"/>
    <p:sldId id="267" r:id="rId15"/>
    <p:sldId id="268" r:id="rId16"/>
    <p:sldId id="274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58" autoAdjust="0"/>
  </p:normalViewPr>
  <p:slideViewPr>
    <p:cSldViewPr snapToGrid="0" snapToObjects="1">
      <p:cViewPr>
        <p:scale>
          <a:sx n="150" d="100"/>
          <a:sy n="150" d="100"/>
        </p:scale>
        <p:origin x="-1736" y="-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948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0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8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57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895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983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749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57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368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19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DE42D8-3FAD-804B-BD56-0BF11CA981F9}" type="datetimeFigureOut">
              <a:rPr lang="es-ES" smtClean="0"/>
              <a:t>22/04/15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3503B3-4F1E-F94F-86C4-48E73D38F5AF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8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2" descr="logoanmm2.pict                                                 000436EEmlcPB12                        BC41489E: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6" y="368042"/>
            <a:ext cx="1428143" cy="1847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529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96564" y="2258161"/>
            <a:ext cx="8754652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4000" dirty="0" smtClean="0"/>
              <a:t>Contribuciones e impacto de la enseñanza de la salud en el trabajo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247837" y="4837191"/>
            <a:ext cx="4804690" cy="108441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400" dirty="0" smtClean="0"/>
              <a:t>Dr. Malaquías López Cervantes</a:t>
            </a:r>
          </a:p>
          <a:p>
            <a:r>
              <a:rPr lang="es-ES" sz="2400" dirty="0" smtClean="0"/>
              <a:t>Dr. Ricardo A. Escamilla Santiago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650182" y="427525"/>
            <a:ext cx="1683951" cy="1482963"/>
            <a:chOff x="6650182" y="684367"/>
            <a:chExt cx="1683951" cy="1482963"/>
          </a:xfrm>
        </p:grpSpPr>
        <p:pic>
          <p:nvPicPr>
            <p:cNvPr id="9" name="Imagen 6" descr="logounam-06.png"/>
            <p:cNvPicPr>
              <a:picLocks noChangeAspect="1"/>
            </p:cNvPicPr>
            <p:nvPr/>
          </p:nvPicPr>
          <p:blipFill rotWithShape="1">
            <a:blip r:embed="rId2"/>
            <a:srcRect l="21620" t="14757" r="21975" b="16632"/>
            <a:stretch/>
          </p:blipFill>
          <p:spPr>
            <a:xfrm>
              <a:off x="6650182" y="684367"/>
              <a:ext cx="949359" cy="1081048"/>
            </a:xfrm>
            <a:prstGeom prst="rect">
              <a:avLst/>
            </a:prstGeom>
          </p:spPr>
        </p:pic>
        <p:pic>
          <p:nvPicPr>
            <p:cNvPr id="10" name="Imagen 7" descr="medicina-06.png"/>
            <p:cNvPicPr>
              <a:picLocks noChangeAspect="1"/>
            </p:cNvPicPr>
            <p:nvPr/>
          </p:nvPicPr>
          <p:blipFill rotWithShape="1">
            <a:blip r:embed="rId3"/>
            <a:srcRect l="18465" t="17767" r="14213" b="14109"/>
            <a:stretch/>
          </p:blipFill>
          <p:spPr>
            <a:xfrm>
              <a:off x="7599541" y="1471399"/>
              <a:ext cx="734592" cy="695931"/>
            </a:xfrm>
            <a:prstGeom prst="rect">
              <a:avLst/>
            </a:prstGeom>
          </p:spPr>
        </p:pic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4085166"/>
            <a:ext cx="38100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5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2892048" y="362786"/>
            <a:ext cx="5396791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400" dirty="0" smtClean="0"/>
              <a:t>Contribuciones e impacto de la enseñanza en la salud en el trabajo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1400" b="1" u="sng" dirty="0" smtClean="0"/>
              <a:t>CONTRIBUCIONES EN EL PREGRADO</a:t>
            </a:r>
            <a:endParaRPr lang="es-ES" sz="1400" b="1" u="sng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151" y="2730017"/>
            <a:ext cx="4188970" cy="290878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954094" y="4473509"/>
            <a:ext cx="499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n=73</a:t>
            </a:r>
            <a:endParaRPr lang="es-ES" sz="1200" b="1" dirty="0"/>
          </a:p>
        </p:txBody>
      </p:sp>
      <p:sp>
        <p:nvSpPr>
          <p:cNvPr id="9" name="Rectángulo 8"/>
          <p:cNvSpPr/>
          <p:nvPr/>
        </p:nvSpPr>
        <p:spPr>
          <a:xfrm>
            <a:off x="0" y="6303954"/>
            <a:ext cx="4400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000" dirty="0" smtClean="0"/>
              <a:t>Sánchez-Román FR, Medina-Figueroa AM, Rangel-Zertuche RA, Sánchez-Ramos A. Enseñanza de medicina del trabajo en el pregrado de las escuelas de medicina en México. Salud Publica </a:t>
            </a:r>
            <a:r>
              <a:rPr lang="es-ES" sz="1000" dirty="0" err="1" smtClean="0"/>
              <a:t>Mex</a:t>
            </a:r>
            <a:r>
              <a:rPr lang="es-ES" sz="1000" dirty="0" smtClean="0"/>
              <a:t> 2009;51:97-103.</a:t>
            </a:r>
            <a:endParaRPr lang="es-ES" sz="1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277142" y="2593873"/>
            <a:ext cx="4123268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sz="1400" dirty="0" smtClean="0"/>
              <a:t>Variedad en los programas</a:t>
            </a:r>
          </a:p>
          <a:p>
            <a:pPr algn="just"/>
            <a:r>
              <a:rPr lang="es-ES" sz="1400" dirty="0" smtClean="0"/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s-ES" sz="1400" dirty="0" smtClean="0"/>
              <a:t>Existe una modalidad de Servicio Social en la industria (1975 a la fecha)</a:t>
            </a:r>
          </a:p>
          <a:p>
            <a:pPr marL="285750" indent="-285750" algn="just">
              <a:buFont typeface="Arial"/>
              <a:buChar char="•"/>
            </a:pPr>
            <a:endParaRPr lang="es-ES" sz="1400" dirty="0" smtClean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Diplomado de 380 horas en un semestre</a:t>
            </a:r>
          </a:p>
          <a:p>
            <a:endParaRPr lang="es-ES" sz="1400" dirty="0" smtClean="0"/>
          </a:p>
          <a:p>
            <a:pPr marL="285750" indent="-285750">
              <a:buFont typeface="Arial"/>
              <a:buChar char="•"/>
            </a:pPr>
            <a:r>
              <a:rPr lang="es-ES" sz="1400" dirty="0" smtClean="0"/>
              <a:t>Seminario permanente el último miércoles de cada mes (17 años de vigencia).</a:t>
            </a:r>
          </a:p>
        </p:txBody>
      </p:sp>
    </p:spTree>
    <p:extLst>
      <p:ext uri="{BB962C8B-B14F-4D97-AF65-F5344CB8AC3E}">
        <p14:creationId xmlns:p14="http://schemas.microsoft.com/office/powerpoint/2010/main" val="171087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3082548" y="45286"/>
            <a:ext cx="5396791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400" dirty="0" smtClean="0"/>
              <a:t>Contribuciones e impacto de la enseñanza en la salud en el trabajo</a:t>
            </a:r>
            <a:endParaRPr lang="es-ES" sz="1400" b="1" u="sng" dirty="0"/>
          </a:p>
        </p:txBody>
      </p:sp>
      <p:pic>
        <p:nvPicPr>
          <p:cNvPr id="8" name="Imagen 7" descr="Captura de pantalla 2015-04-22 a las 2.4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06" y="1081314"/>
            <a:ext cx="4761694" cy="2713435"/>
          </a:xfrm>
          <a:prstGeom prst="rect">
            <a:avLst/>
          </a:prstGeom>
        </p:spPr>
      </p:pic>
      <p:pic>
        <p:nvPicPr>
          <p:cNvPr id="11" name="Imagen 10" descr="Captura de pantalla 2015-04-22 a las 2.42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29" y="4054929"/>
            <a:ext cx="4311771" cy="2601224"/>
          </a:xfrm>
          <a:prstGeom prst="rect">
            <a:avLst/>
          </a:prstGeom>
        </p:spPr>
      </p:pic>
      <p:pic>
        <p:nvPicPr>
          <p:cNvPr id="7" name="Imagen 6" descr="Captura de pantalla 2015-04-22 a las 2.43.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4143"/>
            <a:ext cx="4731214" cy="27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0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1952248" y="527886"/>
            <a:ext cx="5396791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400" dirty="0" smtClean="0"/>
              <a:t>Contribuciones e impacto de la enseñanza en la salud en el trabajo</a:t>
            </a:r>
            <a:br>
              <a:rPr lang="es-ES" sz="2400" dirty="0" smtClean="0"/>
            </a:br>
            <a:endParaRPr lang="es-ES" sz="1400" b="1" u="sng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44190"/>
              </p:ext>
            </p:extLst>
          </p:nvPr>
        </p:nvGraphicFramePr>
        <p:xfrm>
          <a:off x="377035" y="2496306"/>
          <a:ext cx="7231562" cy="23787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781"/>
                <a:gridCol w="3615781"/>
              </a:tblGrid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Formación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Número de profesores</a:t>
                      </a:r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Diplomado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6</a:t>
                      </a:r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Especialidad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12</a:t>
                      </a:r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Especialidad y Maestría</a:t>
                      </a:r>
                      <a:endParaRPr lang="es-MX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</a:t>
                      </a:r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Maestría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11</a:t>
                      </a:r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Maestría y doctorado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</a:t>
                      </a:r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TOTAL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35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545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1841534"/>
            <a:ext cx="7569200" cy="4889500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1952248" y="527886"/>
            <a:ext cx="5396791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400" dirty="0" smtClean="0"/>
              <a:t>Contribuciones e impacto de la enseñanza en la salud en el trabajo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1400" b="1" u="sng" dirty="0"/>
          </a:p>
        </p:txBody>
      </p:sp>
      <p:sp>
        <p:nvSpPr>
          <p:cNvPr id="9" name="CuadroTexto 8"/>
          <p:cNvSpPr txBox="1"/>
          <p:nvPr/>
        </p:nvSpPr>
        <p:spPr>
          <a:xfrm>
            <a:off x="2337714" y="5754762"/>
            <a:ext cx="4186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64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40761" y="5754762"/>
            <a:ext cx="4186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74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358238" y="5754762"/>
            <a:ext cx="4186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74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399031" y="5754762"/>
            <a:ext cx="4186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88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466955" y="5754762"/>
            <a:ext cx="4186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54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7453841" y="5754762"/>
            <a:ext cx="4186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54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832769" y="1705424"/>
            <a:ext cx="599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Puntajes máximos y mínimos para ingreso a Medicina del trabajo y ambiente comparando con  Medicina Interna 2008-2014</a:t>
            </a:r>
            <a:endParaRPr lang="es-ES" sz="1400" b="1" dirty="0"/>
          </a:p>
        </p:txBody>
      </p:sp>
      <p:cxnSp>
        <p:nvCxnSpPr>
          <p:cNvPr id="4" name="Conector recto 3"/>
          <p:cNvCxnSpPr/>
          <p:nvPr/>
        </p:nvCxnSpPr>
        <p:spPr>
          <a:xfrm>
            <a:off x="2756368" y="4707467"/>
            <a:ext cx="584393" cy="846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2756362" y="4953004"/>
            <a:ext cx="584393" cy="8466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301988" y="4512729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Medicina Interna</a:t>
            </a:r>
            <a:endParaRPr lang="es-ES" sz="12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298426" y="4778850"/>
            <a:ext cx="2247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Medicina del trabajo y ambiental</a:t>
            </a:r>
            <a:endParaRPr lang="es-ES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4961470"/>
            <a:ext cx="800100" cy="1066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039" y="4116049"/>
            <a:ext cx="14097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47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1952248" y="527886"/>
            <a:ext cx="5396791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400" dirty="0" smtClean="0"/>
              <a:t>Contribuciones e impacto de la enseñanza en la salud en el trabajo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1400" b="1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0" y="2279987"/>
            <a:ext cx="42179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dirty="0" smtClean="0"/>
              <a:t>Oportunidad: formación de maestros y doctores en el área.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/>
              <a:buChar char="•"/>
            </a:pPr>
            <a:r>
              <a:rPr lang="es-ES" dirty="0" smtClean="0"/>
              <a:t>Se tienen registrados 12 tutores para Salud en el Trabajo en el Programa de Maestría y Doctorado en Ciencias Médicas, Odontológicas y de la Salud.</a:t>
            </a:r>
          </a:p>
          <a:p>
            <a:pPr marL="285750" indent="-285750" algn="just">
              <a:buFont typeface="Arial"/>
              <a:buChar char="•"/>
            </a:pPr>
            <a:endParaRPr lang="es-ES" dirty="0"/>
          </a:p>
          <a:p>
            <a:pPr marL="285750" indent="-285750" algn="just">
              <a:buFont typeface="Arial"/>
              <a:buChar char="•"/>
            </a:pPr>
            <a:r>
              <a:rPr lang="es-ES" dirty="0" smtClean="0"/>
              <a:t>Bajo interés en el área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033" y="1997911"/>
            <a:ext cx="4330700" cy="1892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800" y="4419600"/>
            <a:ext cx="2641600" cy="1981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300" y="4546600"/>
            <a:ext cx="21590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6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1952248" y="527886"/>
            <a:ext cx="5396791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sz="2400" smtClean="0"/>
              <a:t>Contribuciones </a:t>
            </a:r>
            <a:r>
              <a:rPr lang="es-ES" sz="2400" dirty="0" smtClean="0"/>
              <a:t>e impacto de la enseñanza en la salud en </a:t>
            </a:r>
            <a:r>
              <a:rPr lang="es-ES" sz="2400" smtClean="0"/>
              <a:t>el trabajo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 smtClean="0"/>
              <a:t>REFLEXIONES FINALES</a:t>
            </a:r>
            <a:endParaRPr lang="es-ES" sz="1400" b="1" u="sng" dirty="0"/>
          </a:p>
        </p:txBody>
      </p:sp>
      <p:sp>
        <p:nvSpPr>
          <p:cNvPr id="2" name="CuadroTexto 1"/>
          <p:cNvSpPr txBox="1"/>
          <p:nvPr/>
        </p:nvSpPr>
        <p:spPr>
          <a:xfrm>
            <a:off x="544320" y="2467581"/>
            <a:ext cx="4217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s-ES" dirty="0" smtClean="0"/>
              <a:t>PREGRADO</a:t>
            </a:r>
          </a:p>
          <a:p>
            <a:pPr algn="just"/>
            <a:endParaRPr lang="es-ES" dirty="0" smtClean="0"/>
          </a:p>
          <a:p>
            <a:pPr marL="285750" indent="-285750" algn="just">
              <a:buFont typeface="Arial"/>
              <a:buChar char="•"/>
            </a:pPr>
            <a:r>
              <a:rPr lang="es-ES" dirty="0" smtClean="0"/>
              <a:t>ESPECIALIZACIÓN</a:t>
            </a:r>
          </a:p>
          <a:p>
            <a:pPr marL="285750" indent="-285750" algn="just">
              <a:buFont typeface="Arial"/>
              <a:buChar char="•"/>
            </a:pPr>
            <a:endParaRPr lang="es-ES" dirty="0"/>
          </a:p>
          <a:p>
            <a:pPr marL="285750" indent="-285750" algn="just">
              <a:buFont typeface="Arial"/>
              <a:buChar char="•"/>
            </a:pPr>
            <a:r>
              <a:rPr lang="es-ES" dirty="0" smtClean="0"/>
              <a:t>MAESTRÍA Y DOCTORADO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4388370"/>
            <a:ext cx="3086100" cy="2070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1900766"/>
            <a:ext cx="3492500" cy="2349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867" y="4618567"/>
            <a:ext cx="3492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74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klimt_hygei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33" y="548236"/>
            <a:ext cx="3929063" cy="585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 descr="titular1-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9821"/>
            <a:ext cx="9166225" cy="600392"/>
          </a:xfrm>
          <a:prstGeom prst="rect">
            <a:avLst/>
          </a:prstGeom>
        </p:spPr>
      </p:pic>
      <p:pic>
        <p:nvPicPr>
          <p:cNvPr id="5" name="Imagen 4" descr="titular2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933" y="6333067"/>
            <a:ext cx="9160933" cy="524933"/>
          </a:xfrm>
          <a:prstGeom prst="rect">
            <a:avLst/>
          </a:prstGeom>
        </p:spPr>
      </p:pic>
      <p:pic>
        <p:nvPicPr>
          <p:cNvPr id="7" name="Imagen 6" descr="logounam-06.png"/>
          <p:cNvPicPr>
            <a:picLocks noChangeAspect="1"/>
          </p:cNvPicPr>
          <p:nvPr/>
        </p:nvPicPr>
        <p:blipFill rotWithShape="1">
          <a:blip r:embed="rId5"/>
          <a:srcRect l="21620" t="14757" r="21975" b="16632"/>
          <a:stretch/>
        </p:blipFill>
        <p:spPr>
          <a:xfrm>
            <a:off x="4127501" y="825500"/>
            <a:ext cx="822274" cy="93633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17500" y="5376863"/>
            <a:ext cx="4495800" cy="6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s-MX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Gracias por su atenci</a:t>
            </a:r>
            <a:r>
              <a:rPr lang="es-MX" altLang="ja-JP" dirty="0" smtClean="0">
                <a:solidFill>
                  <a:srgbClr val="000066"/>
                </a:solidFill>
                <a:latin typeface="Calibri" charset="0"/>
                <a:ea typeface="ＭＳ Ｐゴシック" charset="0"/>
              </a:rPr>
              <a:t>ón!</a:t>
            </a:r>
            <a:endParaRPr lang="es-ES" b="1" dirty="0">
              <a:solidFill>
                <a:srgbClr val="000066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304800" y="2679700"/>
            <a:ext cx="4610100" cy="205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just">
              <a:lnSpc>
                <a:spcPts val="2360"/>
              </a:lnSpc>
              <a:spcAft>
                <a:spcPts val="600"/>
              </a:spcAft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cs typeface="Times New Roman" charset="0"/>
              </a:rPr>
              <a:t> </a:t>
            </a:r>
            <a:r>
              <a:rPr lang="es-ES" sz="1800" b="1" dirty="0" smtClean="0">
                <a:solidFill>
                  <a:srgbClr val="000090"/>
                </a:solidFill>
                <a:latin typeface="Arial" charset="0"/>
                <a:cs typeface="Times New Roman" charset="0"/>
              </a:rPr>
              <a:t>“El México de mañana ha de tener el perfil que le dibujen nuestros sueños, y ha de alcanzar la altura a que lo levante nuestro esfuerzo”</a:t>
            </a:r>
            <a:endParaRPr lang="es-ES" sz="1600" b="1" dirty="0" smtClean="0">
              <a:solidFill>
                <a:srgbClr val="000090"/>
              </a:solidFill>
              <a:latin typeface="Arial" charset="0"/>
              <a:cs typeface="Times New Roman" charset="0"/>
            </a:endParaRPr>
          </a:p>
          <a:p>
            <a:pPr algn="ctr">
              <a:lnSpc>
                <a:spcPts val="2360"/>
              </a:lnSpc>
              <a:spcAft>
                <a:spcPts val="600"/>
              </a:spcAft>
            </a:pPr>
            <a:endParaRPr lang="es-ES" sz="1600" b="1" dirty="0" smtClean="0">
              <a:solidFill>
                <a:schemeClr val="accent2"/>
              </a:solidFill>
              <a:latin typeface="Arial" charset="0"/>
              <a:cs typeface="Times New Roman" charset="0"/>
            </a:endParaRPr>
          </a:p>
          <a:p>
            <a:pPr>
              <a:lnSpc>
                <a:spcPts val="2360"/>
              </a:lnSpc>
              <a:spcAft>
                <a:spcPts val="600"/>
              </a:spcAft>
            </a:pPr>
            <a:r>
              <a:rPr lang="es-ES" sz="1600" b="1" i="1" dirty="0" smtClean="0">
                <a:solidFill>
                  <a:srgbClr val="16165D"/>
                </a:solidFill>
                <a:latin typeface="Univers" charset="0"/>
              </a:rPr>
              <a:t>Ignacio Chávez</a:t>
            </a:r>
            <a:endParaRPr lang="en-US" sz="1600" b="1" i="1" dirty="0">
              <a:solidFill>
                <a:srgbClr val="161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4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2918268" y="621659"/>
            <a:ext cx="5396791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ES" sz="2400" dirty="0" smtClean="0"/>
              <a:t>Contribuciones e impacto de la enseñanza en la salud en el trabajo</a:t>
            </a:r>
            <a:endParaRPr lang="es-ES" sz="2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13060" y="2706160"/>
            <a:ext cx="730199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dirty="0" smtClean="0"/>
              <a:t>ANTECEDENTES HISTÓRICOS</a:t>
            </a:r>
          </a:p>
          <a:p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IMPORTANCIA DE LA SALUD EN EL TRABAJO EN LA FORMACIÓN MÉDICA</a:t>
            </a:r>
          </a:p>
          <a:p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CONTRIBUCIONES DE LA ENSEÑANZA MÉDICA</a:t>
            </a:r>
          </a:p>
          <a:p>
            <a:endParaRPr lang="es-ES" dirty="0" smtClean="0"/>
          </a:p>
          <a:p>
            <a:pPr marL="342900" indent="-342900">
              <a:buFont typeface="+mj-lt"/>
              <a:buAutoNum type="arabicPeriod"/>
            </a:pPr>
            <a:r>
              <a:rPr lang="es-ES" dirty="0" smtClean="0"/>
              <a:t>REFLEXIONES FINALES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8350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300" y="4326512"/>
            <a:ext cx="2374900" cy="1524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024673" y="3477205"/>
            <a:ext cx="1969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b="1" dirty="0" smtClean="0"/>
              <a:t>Siglo XVIII</a:t>
            </a:r>
          </a:p>
          <a:p>
            <a:pPr algn="ctr"/>
            <a:r>
              <a:rPr lang="es-ES" sz="1200" b="1" dirty="0" smtClean="0"/>
              <a:t>Bernardino </a:t>
            </a:r>
            <a:r>
              <a:rPr lang="es-ES" sz="1200" b="1" dirty="0" err="1" smtClean="0"/>
              <a:t>Ramazzini</a:t>
            </a:r>
            <a:endParaRPr lang="es-ES" sz="1200" b="1" dirty="0" smtClean="0"/>
          </a:p>
          <a:p>
            <a:pPr algn="ctr"/>
            <a:r>
              <a:rPr lang="es-ES" sz="1200" b="1" i="1" dirty="0" smtClean="0"/>
              <a:t>De </a:t>
            </a:r>
            <a:r>
              <a:rPr lang="es-ES" sz="1200" b="1" i="1" dirty="0" err="1" smtClean="0"/>
              <a:t>morbis</a:t>
            </a:r>
            <a:r>
              <a:rPr lang="es-ES" sz="1200" b="1" i="1" dirty="0" smtClean="0"/>
              <a:t> </a:t>
            </a:r>
            <a:r>
              <a:rPr lang="es-ES" sz="1200" b="1" i="1" dirty="0" err="1" smtClean="0"/>
              <a:t>atificum</a:t>
            </a:r>
            <a:r>
              <a:rPr lang="es-ES" sz="1200" b="1" i="1" dirty="0" smtClean="0"/>
              <a:t> diatriba</a:t>
            </a:r>
            <a:endParaRPr lang="es-ES" sz="1200" b="1" i="1" dirty="0"/>
          </a:p>
        </p:txBody>
      </p:sp>
      <p:sp>
        <p:nvSpPr>
          <p:cNvPr id="12" name="Flecha a la derecha con muesca 11"/>
          <p:cNvSpPr/>
          <p:nvPr/>
        </p:nvSpPr>
        <p:spPr>
          <a:xfrm>
            <a:off x="3829301" y="4678345"/>
            <a:ext cx="2772460" cy="325602"/>
          </a:xfrm>
          <a:prstGeom prst="notched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adroTexto 14"/>
          <p:cNvSpPr txBox="1"/>
          <p:nvPr/>
        </p:nvSpPr>
        <p:spPr>
          <a:xfrm>
            <a:off x="6634320" y="5527346"/>
            <a:ext cx="2211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Especialidad de</a:t>
            </a:r>
          </a:p>
          <a:p>
            <a:pPr algn="ctr"/>
            <a:r>
              <a:rPr lang="es-ES" b="1" dirty="0" smtClean="0"/>
              <a:t>Medicina del Trabajo</a:t>
            </a:r>
            <a:endParaRPr lang="es-ES" b="1" dirty="0"/>
          </a:p>
        </p:txBody>
      </p:sp>
      <p:sp>
        <p:nvSpPr>
          <p:cNvPr id="16" name="Flecha curvada hacia la derecha 15"/>
          <p:cNvSpPr/>
          <p:nvPr/>
        </p:nvSpPr>
        <p:spPr>
          <a:xfrm rot="4807858">
            <a:off x="2819534" y="1513940"/>
            <a:ext cx="734786" cy="2029175"/>
          </a:xfrm>
          <a:prstGeom prst="curved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417461" y="3555015"/>
            <a:ext cx="1533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Revolución industrial</a:t>
            </a:r>
            <a:endParaRPr lang="es-ES" sz="12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547834" y="5850512"/>
            <a:ext cx="17392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 smtClean="0"/>
              <a:t>Primera Guerra Mundial</a:t>
            </a:r>
            <a:endParaRPr lang="es-ES" sz="1200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448389" y="3652701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1919</a:t>
            </a:r>
            <a:endParaRPr lang="es-ES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34" y="3064381"/>
            <a:ext cx="1955800" cy="1536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141" y="1434429"/>
            <a:ext cx="1219200" cy="20828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538" y="3954297"/>
            <a:ext cx="18161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05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/>
          <p:cNvSpPr txBox="1"/>
          <p:nvPr/>
        </p:nvSpPr>
        <p:spPr>
          <a:xfrm>
            <a:off x="4034412" y="188220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1931</a:t>
            </a:r>
            <a:endParaRPr lang="es-ES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587748" y="1949482"/>
            <a:ext cx="333099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1935</a:t>
            </a:r>
          </a:p>
          <a:p>
            <a:pPr algn="ctr"/>
            <a:r>
              <a:rPr lang="es-ES" b="1" dirty="0" smtClean="0"/>
              <a:t>Dr. Ubaldo Roldán Vergara</a:t>
            </a:r>
          </a:p>
          <a:p>
            <a:pPr algn="ctr"/>
            <a:r>
              <a:rPr lang="es-ES" b="1" dirty="0" smtClean="0"/>
              <a:t>“Medicina e higiene del Trabajo”</a:t>
            </a:r>
          </a:p>
          <a:p>
            <a:pPr algn="ctr"/>
            <a:r>
              <a:rPr lang="es-ES" b="1" dirty="0" smtClean="0"/>
              <a:t>Pregrado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5711390" y="4148008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1943</a:t>
            </a:r>
            <a:endParaRPr lang="es-ES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1852212" y="5761615"/>
            <a:ext cx="41507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b="1" dirty="0" smtClean="0"/>
              <a:t>1968</a:t>
            </a:r>
          </a:p>
          <a:p>
            <a:pPr algn="ctr"/>
            <a:r>
              <a:rPr lang="es-ES" b="1" dirty="0" smtClean="0"/>
              <a:t>Dr. Jorge Renán Fernández Osorio</a:t>
            </a:r>
          </a:p>
          <a:p>
            <a:pPr algn="ctr"/>
            <a:r>
              <a:rPr lang="es-ES" b="1" dirty="0" smtClean="0"/>
              <a:t>“Especialización en Medicina del trabajo”</a:t>
            </a:r>
            <a:endParaRPr lang="es-ES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537954" y="227205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1917</a:t>
            </a:r>
            <a:endParaRPr lang="es-ES" b="1" dirty="0"/>
          </a:p>
        </p:txBody>
      </p:sp>
      <p:sp>
        <p:nvSpPr>
          <p:cNvPr id="24" name="Flecha curvada hacia la izquierda 23"/>
          <p:cNvSpPr/>
          <p:nvPr/>
        </p:nvSpPr>
        <p:spPr>
          <a:xfrm rot="12656054">
            <a:off x="2487686" y="826865"/>
            <a:ext cx="895473" cy="1445187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5" name="Flecha curvada hacia la izquierda 24"/>
          <p:cNvSpPr/>
          <p:nvPr/>
        </p:nvSpPr>
        <p:spPr>
          <a:xfrm rot="17367041">
            <a:off x="6096737" y="-333698"/>
            <a:ext cx="895473" cy="2768640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Flecha curvada hacia la izquierda 25"/>
          <p:cNvSpPr/>
          <p:nvPr/>
        </p:nvSpPr>
        <p:spPr>
          <a:xfrm rot="1283741">
            <a:off x="7681371" y="3004302"/>
            <a:ext cx="895473" cy="2001169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Flecha curvada hacia la izquierda 26"/>
          <p:cNvSpPr/>
          <p:nvPr/>
        </p:nvSpPr>
        <p:spPr>
          <a:xfrm rot="2872135">
            <a:off x="6335507" y="5045194"/>
            <a:ext cx="895473" cy="2001169"/>
          </a:xfrm>
          <a:prstGeom prst="curvedLef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367" y="2565400"/>
            <a:ext cx="2108200" cy="1727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3434" y="557552"/>
            <a:ext cx="1231900" cy="17272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195" y="3805767"/>
            <a:ext cx="8382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5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2879348" y="527886"/>
            <a:ext cx="5396791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sz="2400" dirty="0" smtClean="0"/>
              <a:t>Contribuciones e impacto de la enseñanza en la salud en el trabajo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1400" b="1" u="sng" dirty="0" smtClean="0"/>
              <a:t>IMPORTANCIA DE LA SALUD EN EL TRABAJO EN LA FORMACIÓN MÉDICA</a:t>
            </a:r>
            <a:endParaRPr lang="es-ES" sz="1400" b="1" u="sng" dirty="0"/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548114"/>
              </p:ext>
            </p:extLst>
          </p:nvPr>
        </p:nvGraphicFramePr>
        <p:xfrm>
          <a:off x="897735" y="3461506"/>
          <a:ext cx="7231562" cy="27185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5781"/>
                <a:gridCol w="3615781"/>
              </a:tblGrid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Accidentes</a:t>
                      </a:r>
                      <a:r>
                        <a:rPr lang="es-MX" sz="1400" b="1" baseline="0" dirty="0" smtClean="0"/>
                        <a:t> de Trabajo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Accidentes</a:t>
                      </a:r>
                      <a:r>
                        <a:rPr lang="es-MX" sz="1400" b="1" baseline="0" dirty="0" smtClean="0"/>
                        <a:t> de trayecto</a:t>
                      </a:r>
                      <a:endParaRPr lang="es-MX" sz="1400" b="1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2.7 x 100 trabajadores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0.75 x 100 trabajadores</a:t>
                      </a:r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solidFill>
                            <a:schemeClr val="tx1"/>
                          </a:solidFill>
                        </a:rPr>
                        <a:t>Enfermedades</a:t>
                      </a:r>
                      <a:r>
                        <a:rPr lang="es-MX" sz="1400" b="1" baseline="0" dirty="0" smtClean="0">
                          <a:solidFill>
                            <a:schemeClr val="tx1"/>
                          </a:solidFill>
                        </a:rPr>
                        <a:t> de trabajo</a:t>
                      </a:r>
                      <a:endParaRPr lang="es-MX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solidFill>
                            <a:schemeClr val="tx1"/>
                          </a:solidFill>
                        </a:rPr>
                        <a:t>3.1 x 10,000 trabajadores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Incapacidades</a:t>
                      </a:r>
                      <a:r>
                        <a:rPr lang="es-MX" sz="1400" b="1" baseline="0" dirty="0" smtClean="0"/>
                        <a:t> de trabajo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Incapacidades</a:t>
                      </a:r>
                      <a:r>
                        <a:rPr lang="es-MX" sz="1400" b="1" baseline="0" dirty="0" smtClean="0"/>
                        <a:t> de trayecto</a:t>
                      </a:r>
                      <a:endParaRPr lang="es-MX" sz="1400" b="1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5.5 x 100 trabajadores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1.87 x 100 trabajadores</a:t>
                      </a:r>
                      <a:endParaRPr lang="es-MX" sz="1400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Defunciones</a:t>
                      </a:r>
                      <a:r>
                        <a:rPr lang="es-MX" sz="1400" b="1" baseline="0" dirty="0" smtClean="0"/>
                        <a:t> de trabajo</a:t>
                      </a:r>
                      <a:endParaRPr lang="es-MX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/>
                        <a:t>Defunciones</a:t>
                      </a:r>
                      <a:r>
                        <a:rPr lang="es-MX" sz="1400" b="1" baseline="0" dirty="0" smtClean="0"/>
                        <a:t> de trayecto</a:t>
                      </a:r>
                      <a:endParaRPr lang="es-MX" sz="1400" b="1" dirty="0"/>
                    </a:p>
                  </a:txBody>
                  <a:tcPr/>
                </a:tc>
              </a:tr>
              <a:tr h="339821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0.7 x 10,000 trabajadores</a:t>
                      </a:r>
                      <a:endParaRPr lang="es-MX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0.24 x 10,000 trabajadores</a:t>
                      </a:r>
                      <a:endParaRPr lang="es-MX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4860135" y="2171700"/>
            <a:ext cx="2482621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dirty="0" smtClean="0"/>
              <a:t>824,823 patrones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15,671,553 trabajadores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515950"/>
            <a:ext cx="2692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Fuente: Memorias estadísticas IMSS 2010-2012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249228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3510625"/>
            <a:ext cx="4737100" cy="33325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7538" y="50801"/>
            <a:ext cx="5213762" cy="345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3209548" y="362786"/>
            <a:ext cx="5396791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sz="2400" dirty="0" smtClean="0"/>
              <a:t>Contribuciones e impacto de la enseñanza en la salud en el trabajo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1400" b="1" u="sng" dirty="0" smtClean="0"/>
              <a:t>IMPORTANCIA DE LA SALUD EN EL TRABAJO EN LA FORMACIÓN MÉDICA</a:t>
            </a:r>
            <a:endParaRPr lang="es-ES" sz="1400" b="1" u="sng" dirty="0"/>
          </a:p>
        </p:txBody>
      </p:sp>
      <p:sp>
        <p:nvSpPr>
          <p:cNvPr id="3" name="CuadroTexto 2"/>
          <p:cNvSpPr txBox="1"/>
          <p:nvPr/>
        </p:nvSpPr>
        <p:spPr>
          <a:xfrm>
            <a:off x="967683" y="2400954"/>
            <a:ext cx="33113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Variación porcentual en accidentes del trabajo por estados en México (2011-2012)</a:t>
            </a:r>
            <a:endParaRPr lang="es-ES" sz="12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5061535" y="2400954"/>
            <a:ext cx="33113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Variación porcentual en enfermedades del trabajo por estados en México (2011-2012)</a:t>
            </a:r>
            <a:endParaRPr lang="es-ES" sz="12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0" y="6515950"/>
            <a:ext cx="2692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Fuente: Memorias estadísticas IMSS 2010-2012</a:t>
            </a:r>
            <a:endParaRPr lang="es-ES" sz="10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20" y="2893893"/>
            <a:ext cx="4199642" cy="315338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962" y="2872460"/>
            <a:ext cx="4951558" cy="317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27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776" y="12700"/>
            <a:ext cx="4777423" cy="41783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679700"/>
            <a:ext cx="4132528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9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ctrTitle" idx="4294967295"/>
          </p:nvPr>
        </p:nvSpPr>
        <p:spPr>
          <a:xfrm>
            <a:off x="2875117" y="299286"/>
            <a:ext cx="5396791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s-ES" sz="2400" dirty="0" smtClean="0"/>
              <a:t>Contribuciones e impacto de la enseñanza en la salud en el trabajo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1400" b="1" u="sng" dirty="0" smtClean="0"/>
              <a:t>IMPORTANCIA DE LA SALUD EN EL TRABAJO EN LA FORMACIÓN MÉDICA</a:t>
            </a:r>
            <a:endParaRPr lang="es-ES" sz="1400" b="1" u="sng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92083" y="2388712"/>
            <a:ext cx="33113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Variación porcentual en incapacidades del trabajo por estados en México (2011-2012)</a:t>
            </a:r>
            <a:endParaRPr lang="es-ES" sz="1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28" y="2902731"/>
            <a:ext cx="4098940" cy="309919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4960563" y="2389932"/>
            <a:ext cx="331134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b="1" dirty="0" smtClean="0"/>
              <a:t>Variación porcentual en defunciones del trabajo por estados en México (2011-2012)</a:t>
            </a:r>
            <a:endParaRPr lang="es-ES" sz="1200" b="1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263" y="2887582"/>
            <a:ext cx="3991056" cy="3151583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0" y="6515950"/>
            <a:ext cx="26924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000" b="1" dirty="0" smtClean="0"/>
              <a:t>Fuente: Memorias estadísticas IMSS 2010-2012</a:t>
            </a:r>
            <a:endParaRPr lang="es-ES" sz="1000" b="1" dirty="0"/>
          </a:p>
        </p:txBody>
      </p:sp>
    </p:spTree>
    <p:extLst>
      <p:ext uri="{BB962C8B-B14F-4D97-AF65-F5344CB8AC3E}">
        <p14:creationId xmlns:p14="http://schemas.microsoft.com/office/powerpoint/2010/main" val="1301817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3511</TotalTime>
  <Words>578</Words>
  <Application>Microsoft Macintosh PowerPoint</Application>
  <PresentationFormat>Presentación en pantalla (4:3)</PresentationFormat>
  <Paragraphs>108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Contribuciones e impacto de la enseñanza de la salud en el trabajo</vt:lpstr>
      <vt:lpstr>Contribuciones e impacto de la enseñanza en la salud en el trabajo</vt:lpstr>
      <vt:lpstr>Presentación de PowerPoint</vt:lpstr>
      <vt:lpstr>Presentación de PowerPoint</vt:lpstr>
      <vt:lpstr>Contribuciones e impacto de la enseñanza en la salud en el trabajo  IMPORTANCIA DE LA SALUD EN EL TRABAJO EN LA FORMACIÓN MÉDICA</vt:lpstr>
      <vt:lpstr>Presentación de PowerPoint</vt:lpstr>
      <vt:lpstr>Contribuciones e impacto de la enseñanza en la salud en el trabajo  IMPORTANCIA DE LA SALUD EN EL TRABAJO EN LA FORMACIÓN MÉDICA</vt:lpstr>
      <vt:lpstr>Presentación de PowerPoint</vt:lpstr>
      <vt:lpstr>Contribuciones e impacto de la enseñanza en la salud en el trabajo  IMPORTANCIA DE LA SALUD EN EL TRABAJO EN LA FORMACIÓN MÉDICA</vt:lpstr>
      <vt:lpstr>Contribuciones e impacto de la enseñanza en la salud en el trabajo  CONTRIBUCIONES EN EL PREGRADO</vt:lpstr>
      <vt:lpstr>Contribuciones e impacto de la enseñanza en la salud en el trabajo</vt:lpstr>
      <vt:lpstr>Contribuciones e impacto de la enseñanza en la salud en el trabajo </vt:lpstr>
      <vt:lpstr>Contribuciones e impacto de la enseñanza en la salud en el trabajo  </vt:lpstr>
      <vt:lpstr>Contribuciones e impacto de la enseñanza en la salud en el trabajo  </vt:lpstr>
      <vt:lpstr>Contribuciones e impacto de la enseñanza en la salud en el trabajo  REFLEXIONES FINALES</vt:lpstr>
      <vt:lpstr>Presentación de PowerPoint</vt:lpstr>
    </vt:vector>
  </TitlesOfParts>
  <Company>FACULTAD DE MEDICINA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“Contribuciones e impacto de la enseñanza en la salud en el trabajo”</dc:title>
  <dc:creator>RICARDO ESCAMILLA SANTIAGO</dc:creator>
  <cp:lastModifiedBy>RICARDO ESCAMILLA SANTIAGO</cp:lastModifiedBy>
  <cp:revision>54</cp:revision>
  <dcterms:created xsi:type="dcterms:W3CDTF">2015-04-20T03:48:28Z</dcterms:created>
  <dcterms:modified xsi:type="dcterms:W3CDTF">2015-04-22T22:08:40Z</dcterms:modified>
</cp:coreProperties>
</file>