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 id="2147483660" r:id="rId3"/>
  </p:sldMasterIdLst>
  <p:notesMasterIdLst>
    <p:notesMasterId r:id="rId26"/>
  </p:notesMasterIdLst>
  <p:handoutMasterIdLst>
    <p:handoutMasterId r:id="rId27"/>
  </p:handoutMasterIdLst>
  <p:sldIdLst>
    <p:sldId id="471" r:id="rId4"/>
    <p:sldId id="456" r:id="rId5"/>
    <p:sldId id="457" r:id="rId6"/>
    <p:sldId id="458" r:id="rId7"/>
    <p:sldId id="459" r:id="rId8"/>
    <p:sldId id="460" r:id="rId9"/>
    <p:sldId id="473" r:id="rId10"/>
    <p:sldId id="474" r:id="rId11"/>
    <p:sldId id="477" r:id="rId12"/>
    <p:sldId id="478" r:id="rId13"/>
    <p:sldId id="463" r:id="rId14"/>
    <p:sldId id="464" r:id="rId15"/>
    <p:sldId id="465" r:id="rId16"/>
    <p:sldId id="466" r:id="rId17"/>
    <p:sldId id="467" r:id="rId18"/>
    <p:sldId id="468" r:id="rId19"/>
    <p:sldId id="469" r:id="rId20"/>
    <p:sldId id="507" r:id="rId21"/>
    <p:sldId id="508" r:id="rId22"/>
    <p:sldId id="511" r:id="rId23"/>
    <p:sldId id="514" r:id="rId24"/>
    <p:sldId id="515" r:id="rId25"/>
  </p:sldIdLst>
  <p:sldSz cx="9144000" cy="6858000" type="screen4x3"/>
  <p:notesSz cx="6797675" cy="992822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userDrawn="1">
          <p15:clr>
            <a:srgbClr val="A4A3A4"/>
          </p15:clr>
        </p15:guide>
        <p15:guide id="2" pos="22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 Hugo Borja Aburto" initials="VHBA" lastIdx="4" clrIdx="0"/>
  <p:cmAuthor id="1" name="Antonio Rosales Pinon" initials="ARP"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6228"/>
    <a:srgbClr val="006600"/>
    <a:srgbClr val="33CC33"/>
    <a:srgbClr val="66CCFF"/>
    <a:srgbClr val="CCECFF"/>
    <a:srgbClr val="FFFFCC"/>
    <a:srgbClr val="FFFF99"/>
    <a:srgbClr val="800000"/>
    <a:srgbClr val="000066"/>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EBBBCC-DAD2-459C-BE2E-F6DE35CF9A28}" styleName="Estilo oscuro 2 - Énfasis 3/Énfasi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93" autoAdjust="0"/>
    <p:restoredTop sz="98804" autoAdjust="0"/>
  </p:normalViewPr>
  <p:slideViewPr>
    <p:cSldViewPr>
      <p:cViewPr varScale="1">
        <p:scale>
          <a:sx n="108" d="100"/>
          <a:sy n="108" d="100"/>
        </p:scale>
        <p:origin x="-204" y="-84"/>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78" d="100"/>
          <a:sy n="78" d="100"/>
        </p:scale>
        <p:origin x="-1986" y="-102"/>
      </p:cViewPr>
      <p:guideLst>
        <p:guide orient="horz" pos="3127"/>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3" y="0"/>
            <a:ext cx="2946275" cy="496751"/>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sz="quarter" idx="1"/>
          </p:nvPr>
        </p:nvSpPr>
        <p:spPr>
          <a:xfrm>
            <a:off x="3849862" y="0"/>
            <a:ext cx="2946275" cy="496751"/>
          </a:xfrm>
          <a:prstGeom prst="rect">
            <a:avLst/>
          </a:prstGeom>
        </p:spPr>
        <p:txBody>
          <a:bodyPr vert="horz" lIns="91440" tIns="45720" rIns="91440" bIns="45720" rtlCol="0"/>
          <a:lstStyle>
            <a:lvl1pPr algn="r">
              <a:defRPr sz="1200"/>
            </a:lvl1pPr>
          </a:lstStyle>
          <a:p>
            <a:fld id="{61BA13D9-9053-45B6-B535-386E233117C1}" type="datetimeFigureOut">
              <a:rPr lang="es-MX" smtClean="0"/>
              <a:pPr/>
              <a:t>22/04/2015</a:t>
            </a:fld>
            <a:endParaRPr lang="es-MX" dirty="0"/>
          </a:p>
        </p:txBody>
      </p:sp>
      <p:sp>
        <p:nvSpPr>
          <p:cNvPr id="4" name="3 Marcador de pie de página"/>
          <p:cNvSpPr>
            <a:spLocks noGrp="1"/>
          </p:cNvSpPr>
          <p:nvPr>
            <p:ph type="ftr" sz="quarter" idx="2"/>
          </p:nvPr>
        </p:nvSpPr>
        <p:spPr>
          <a:xfrm>
            <a:off x="3" y="9429779"/>
            <a:ext cx="2946275" cy="496751"/>
          </a:xfrm>
          <a:prstGeom prst="rect">
            <a:avLst/>
          </a:prstGeom>
        </p:spPr>
        <p:txBody>
          <a:bodyPr vert="horz" lIns="91440" tIns="45720" rIns="91440" bIns="45720" rtlCol="0" anchor="b"/>
          <a:lstStyle>
            <a:lvl1pPr algn="l">
              <a:defRPr sz="1200"/>
            </a:lvl1pPr>
          </a:lstStyle>
          <a:p>
            <a:endParaRPr lang="es-MX" dirty="0"/>
          </a:p>
        </p:txBody>
      </p:sp>
      <p:sp>
        <p:nvSpPr>
          <p:cNvPr id="5" name="4 Marcador de número de diapositiva"/>
          <p:cNvSpPr>
            <a:spLocks noGrp="1"/>
          </p:cNvSpPr>
          <p:nvPr>
            <p:ph type="sldNum" sz="quarter" idx="3"/>
          </p:nvPr>
        </p:nvSpPr>
        <p:spPr>
          <a:xfrm>
            <a:off x="3849862" y="9429779"/>
            <a:ext cx="2946275" cy="496751"/>
          </a:xfrm>
          <a:prstGeom prst="rect">
            <a:avLst/>
          </a:prstGeom>
        </p:spPr>
        <p:txBody>
          <a:bodyPr vert="horz" lIns="91440" tIns="45720" rIns="91440" bIns="45720" rtlCol="0" anchor="b"/>
          <a:lstStyle>
            <a:lvl1pPr algn="r">
              <a:defRPr sz="1200"/>
            </a:lvl1pPr>
          </a:lstStyle>
          <a:p>
            <a:fld id="{B654AD91-E752-46AF-9C9E-76F6E1BEE5F8}" type="slidenum">
              <a:rPr lang="es-MX" smtClean="0"/>
              <a:pPr/>
              <a:t>‹Nº›</a:t>
            </a:fld>
            <a:endParaRPr lang="es-MX" dirty="0"/>
          </a:p>
        </p:txBody>
      </p:sp>
    </p:spTree>
    <p:extLst>
      <p:ext uri="{BB962C8B-B14F-4D97-AF65-F5344CB8AC3E}">
        <p14:creationId xmlns:p14="http://schemas.microsoft.com/office/powerpoint/2010/main" val="25996634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3" y="0"/>
            <a:ext cx="2945659" cy="496411"/>
          </a:xfrm>
          <a:prstGeom prst="rect">
            <a:avLst/>
          </a:prstGeom>
        </p:spPr>
        <p:txBody>
          <a:bodyPr vert="horz" lIns="93177" tIns="46589" rIns="93177" bIns="46589" rtlCol="0"/>
          <a:lstStyle>
            <a:lvl1pPr algn="l">
              <a:defRPr sz="1200"/>
            </a:lvl1pPr>
          </a:lstStyle>
          <a:p>
            <a:endParaRPr lang="es-MX" dirty="0"/>
          </a:p>
        </p:txBody>
      </p:sp>
      <p:sp>
        <p:nvSpPr>
          <p:cNvPr id="3" name="2 Marcador de fecha"/>
          <p:cNvSpPr>
            <a:spLocks noGrp="1"/>
          </p:cNvSpPr>
          <p:nvPr>
            <p:ph type="dt" idx="1"/>
          </p:nvPr>
        </p:nvSpPr>
        <p:spPr>
          <a:xfrm>
            <a:off x="3850446" y="0"/>
            <a:ext cx="2945659" cy="496411"/>
          </a:xfrm>
          <a:prstGeom prst="rect">
            <a:avLst/>
          </a:prstGeom>
        </p:spPr>
        <p:txBody>
          <a:bodyPr vert="horz" lIns="93177" tIns="46589" rIns="93177" bIns="46589" rtlCol="0"/>
          <a:lstStyle>
            <a:lvl1pPr algn="r">
              <a:defRPr sz="1200"/>
            </a:lvl1pPr>
          </a:lstStyle>
          <a:p>
            <a:fld id="{4FA87977-64BF-4F0B-A38C-9E74D1D8D036}" type="datetimeFigureOut">
              <a:rPr lang="es-MX" smtClean="0"/>
              <a:pPr/>
              <a:t>22/04/2015</a:t>
            </a:fld>
            <a:endParaRPr lang="es-MX" dirty="0"/>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endParaRPr lang="es-MX" dirty="0"/>
          </a:p>
        </p:txBody>
      </p:sp>
      <p:sp>
        <p:nvSpPr>
          <p:cNvPr id="5" name="4 Marcador de notas"/>
          <p:cNvSpPr>
            <a:spLocks noGrp="1"/>
          </p:cNvSpPr>
          <p:nvPr>
            <p:ph type="body" sz="quarter" idx="3"/>
          </p:nvPr>
        </p:nvSpPr>
        <p:spPr>
          <a:xfrm>
            <a:off x="679768" y="4715907"/>
            <a:ext cx="5438140" cy="4467701"/>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3" y="9430091"/>
            <a:ext cx="2945659" cy="496411"/>
          </a:xfrm>
          <a:prstGeom prst="rect">
            <a:avLst/>
          </a:prstGeom>
        </p:spPr>
        <p:txBody>
          <a:bodyPr vert="horz" lIns="93177" tIns="46589" rIns="93177" bIns="46589"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50446" y="9430091"/>
            <a:ext cx="2945659" cy="496411"/>
          </a:xfrm>
          <a:prstGeom prst="rect">
            <a:avLst/>
          </a:prstGeom>
        </p:spPr>
        <p:txBody>
          <a:bodyPr vert="horz" lIns="93177" tIns="46589" rIns="93177" bIns="46589" rtlCol="0" anchor="b"/>
          <a:lstStyle>
            <a:lvl1pPr algn="r">
              <a:defRPr sz="1200"/>
            </a:lvl1pPr>
          </a:lstStyle>
          <a:p>
            <a:fld id="{B1DE8A08-8536-4465-92BB-4C859B89CEEE}" type="slidenum">
              <a:rPr lang="es-MX" smtClean="0"/>
              <a:pPr/>
              <a:t>‹Nº›</a:t>
            </a:fld>
            <a:endParaRPr lang="es-MX" dirty="0"/>
          </a:p>
        </p:txBody>
      </p:sp>
    </p:spTree>
    <p:extLst>
      <p:ext uri="{BB962C8B-B14F-4D97-AF65-F5344CB8AC3E}">
        <p14:creationId xmlns:p14="http://schemas.microsoft.com/office/powerpoint/2010/main" val="403412405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2125813" y="754451"/>
            <a:ext cx="2549128" cy="3723084"/>
          </a:xfrm>
          <a:prstGeom prst="rect">
            <a:avLst/>
          </a:prstGeom>
          <a:solidFill>
            <a:srgbClr val="FFFFFF"/>
          </a:solidFill>
          <a:ln w="9525">
            <a:solidFill>
              <a:srgbClr val="000000"/>
            </a:solidFill>
            <a:miter lim="800000"/>
            <a:headEnd/>
            <a:tailEnd/>
          </a:ln>
        </p:spPr>
        <p:txBody>
          <a:bodyPr wrap="none" lIns="94621" tIns="47311" rIns="94621" bIns="4731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latin typeface="Calibri" pitchFamily="34" charset="0"/>
            </a:endParaRPr>
          </a:p>
        </p:txBody>
      </p:sp>
      <p:sp>
        <p:nvSpPr>
          <p:cNvPr id="37891" name="Rectangle 2"/>
          <p:cNvSpPr>
            <a:spLocks noGrp="1" noChangeArrowheads="1"/>
          </p:cNvSpPr>
          <p:nvPr>
            <p:ph type="body"/>
          </p:nvPr>
        </p:nvSpPr>
        <p:spPr bwMode="auto">
          <a:xfrm>
            <a:off x="681924" y="4718281"/>
            <a:ext cx="5432290" cy="44639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MX" altLang="es-MX"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2125813" y="754451"/>
            <a:ext cx="2549128" cy="3723084"/>
          </a:xfrm>
          <a:prstGeom prst="rect">
            <a:avLst/>
          </a:prstGeom>
          <a:solidFill>
            <a:srgbClr val="FFFFFF"/>
          </a:solidFill>
          <a:ln w="9525">
            <a:solidFill>
              <a:srgbClr val="000000"/>
            </a:solidFill>
            <a:miter lim="800000"/>
            <a:headEnd/>
            <a:tailEnd/>
          </a:ln>
        </p:spPr>
        <p:txBody>
          <a:bodyPr wrap="none" lIns="94621" tIns="47311" rIns="94621" bIns="4731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latin typeface="Calibri" pitchFamily="34" charset="0"/>
            </a:endParaRPr>
          </a:p>
        </p:txBody>
      </p:sp>
      <p:sp>
        <p:nvSpPr>
          <p:cNvPr id="45059" name="Rectangle 2"/>
          <p:cNvSpPr>
            <a:spLocks noGrp="1" noChangeArrowheads="1"/>
          </p:cNvSpPr>
          <p:nvPr>
            <p:ph type="body"/>
          </p:nvPr>
        </p:nvSpPr>
        <p:spPr bwMode="auto">
          <a:xfrm>
            <a:off x="681924" y="4718281"/>
            <a:ext cx="5432290" cy="44639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MX" altLang="es-MX"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3848869" y="9431815"/>
            <a:ext cx="2944086" cy="494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583" tIns="48143" rIns="92583" bIns="48143" anchor="b"/>
          <a:lstStyle>
            <a:lvl1pPr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1pPr>
            <a:lvl2pPr marL="742950" indent="-28575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2pPr>
            <a:lvl3pPr marL="11430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3pPr>
            <a:lvl4pPr marL="16002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4pPr>
            <a:lvl5pPr marL="20574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5pPr>
            <a:lvl6pPr marL="25146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6pPr>
            <a:lvl7pPr marL="29718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7pPr>
            <a:lvl8pPr marL="34290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8pPr>
            <a:lvl9pPr marL="38862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9pPr>
          </a:lstStyle>
          <a:p>
            <a:pPr algn="r" eaLnBrk="1" hangingPunct="1">
              <a:spcBef>
                <a:spcPts val="204"/>
              </a:spcBef>
            </a:pPr>
            <a:fld id="{276F8A94-CD4C-4B8A-B440-88D230E6A93A}" type="slidenum">
              <a:rPr lang="es-ES_tradnl" altLang="es-ES" sz="1300" b="1">
                <a:solidFill>
                  <a:srgbClr val="000000"/>
                </a:solidFill>
                <a:ea typeface="Arial Unicode MS" pitchFamily="34" charset="-128"/>
                <a:cs typeface="Arial Unicode MS" pitchFamily="34" charset="-128"/>
              </a:rPr>
              <a:pPr algn="r" eaLnBrk="1" hangingPunct="1">
                <a:spcBef>
                  <a:spcPts val="204"/>
                </a:spcBef>
              </a:pPr>
              <a:t>11</a:t>
            </a:fld>
            <a:endParaRPr lang="es-ES_tradnl" altLang="es-ES" sz="1300" b="1" dirty="0">
              <a:solidFill>
                <a:srgbClr val="000000"/>
              </a:solidFill>
              <a:ea typeface="Arial Unicode MS" pitchFamily="34" charset="-128"/>
              <a:cs typeface="Arial Unicode MS" pitchFamily="34" charset="-128"/>
            </a:endParaRPr>
          </a:p>
        </p:txBody>
      </p:sp>
      <p:sp>
        <p:nvSpPr>
          <p:cNvPr id="37891" name="Text Box 3"/>
          <p:cNvSpPr txBox="1">
            <a:spLocks noChangeArrowheads="1"/>
          </p:cNvSpPr>
          <p:nvPr/>
        </p:nvSpPr>
        <p:spPr bwMode="auto">
          <a:xfrm>
            <a:off x="1132948" y="746343"/>
            <a:ext cx="4528636" cy="3719637"/>
          </a:xfrm>
          <a:prstGeom prst="rect">
            <a:avLst/>
          </a:prstGeom>
          <a:solidFill>
            <a:srgbClr val="FFFFFF"/>
          </a:solidFill>
          <a:ln w="9360">
            <a:solidFill>
              <a:srgbClr val="000000"/>
            </a:solidFill>
            <a:miter lim="800000"/>
            <a:headEnd/>
            <a:tailEnd/>
          </a:ln>
        </p:spPr>
        <p:txBody>
          <a:bodyPr wrap="none" lIns="93170" tIns="46585" rIns="93170" bIns="46585"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dirty="0"/>
          </a:p>
        </p:txBody>
      </p:sp>
      <p:sp>
        <p:nvSpPr>
          <p:cNvPr id="37892" name="Rectangle 4"/>
          <p:cNvSpPr>
            <a:spLocks noGrp="1" noChangeArrowheads="1"/>
          </p:cNvSpPr>
          <p:nvPr>
            <p:ph type="body"/>
          </p:nvPr>
        </p:nvSpPr>
        <p:spPr>
          <a:xfrm>
            <a:off x="679769" y="4715908"/>
            <a:ext cx="5427126" cy="445908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s-MX" altLang="es-ES" dirty="0" smtClean="0">
              <a:latin typeface="Arial" pitchFamily="34" charset="0"/>
            </a:endParaRPr>
          </a:p>
        </p:txBody>
      </p:sp>
      <p:sp>
        <p:nvSpPr>
          <p:cNvPr id="37893" name="Text Box 5"/>
          <p:cNvSpPr txBox="1">
            <a:spLocks noChangeArrowheads="1"/>
          </p:cNvSpPr>
          <p:nvPr/>
        </p:nvSpPr>
        <p:spPr bwMode="auto">
          <a:xfrm>
            <a:off x="3848869" y="9431814"/>
            <a:ext cx="2945659" cy="496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583" tIns="48143" rIns="92583" bIns="48143" anchor="b"/>
          <a:lstStyle>
            <a:lvl1pPr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1pPr>
            <a:lvl2pPr marL="742950" indent="-28575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2pPr>
            <a:lvl3pPr marL="11430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3pPr>
            <a:lvl4pPr marL="16002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4pPr>
            <a:lvl5pPr marL="2057400" indent="-228600" defTabSz="454025" eaLnBrk="0" hangingPunct="0">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5pPr>
            <a:lvl6pPr marL="25146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6pPr>
            <a:lvl7pPr marL="29718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7pPr>
            <a:lvl8pPr marL="34290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8pPr>
            <a:lvl9pPr marL="3886200" indent="-228600" defTabSz="454025" eaLnBrk="0" fontAlgn="base" hangingPunct="0">
              <a:spcBef>
                <a:spcPct val="0"/>
              </a:spcBef>
              <a:spcAft>
                <a:spcPct val="0"/>
              </a:spcAft>
              <a:tabLst>
                <a:tab pos="0" algn="l"/>
                <a:tab pos="452438" algn="l"/>
                <a:tab pos="904875" algn="l"/>
                <a:tab pos="1358900" algn="l"/>
                <a:tab pos="1812925" algn="l"/>
                <a:tab pos="2266950" algn="l"/>
                <a:tab pos="2719388" algn="l"/>
                <a:tab pos="3173413" algn="l"/>
                <a:tab pos="3627438" algn="l"/>
                <a:tab pos="4079875" algn="l"/>
                <a:tab pos="4533900" algn="l"/>
                <a:tab pos="4987925" algn="l"/>
                <a:tab pos="5441950" algn="l"/>
                <a:tab pos="5894388" algn="l"/>
                <a:tab pos="6348413" algn="l"/>
                <a:tab pos="6802438" algn="l"/>
                <a:tab pos="7254875" algn="l"/>
                <a:tab pos="7708900" algn="l"/>
                <a:tab pos="8162925" algn="l"/>
                <a:tab pos="8616950" algn="l"/>
                <a:tab pos="9069388" algn="l"/>
              </a:tabLst>
              <a:defRPr>
                <a:solidFill>
                  <a:schemeClr val="tx1"/>
                </a:solidFill>
                <a:latin typeface="Arial" pitchFamily="34" charset="0"/>
              </a:defRPr>
            </a:lvl9pPr>
          </a:lstStyle>
          <a:p>
            <a:pPr algn="r" eaLnBrk="1" hangingPunct="1">
              <a:buClr>
                <a:srgbClr val="000000"/>
              </a:buClr>
              <a:buSzPct val="100000"/>
              <a:buFont typeface="Times New Roman" pitchFamily="18" charset="0"/>
              <a:buNone/>
            </a:pPr>
            <a:fld id="{D92965D0-B811-4450-BD8F-869EB1897672}" type="slidenum">
              <a:rPr lang="es-MX" altLang="es-ES" sz="1300" b="1">
                <a:solidFill>
                  <a:srgbClr val="000000"/>
                </a:solidFill>
                <a:latin typeface="Calibri" pitchFamily="34" charset="0"/>
                <a:cs typeface="Arial" pitchFamily="34" charset="0"/>
              </a:rPr>
              <a:pPr algn="r" eaLnBrk="1" hangingPunct="1">
                <a:buClr>
                  <a:srgbClr val="000000"/>
                </a:buClr>
                <a:buSzPct val="100000"/>
                <a:buFont typeface="Times New Roman" pitchFamily="18" charset="0"/>
                <a:buNone/>
              </a:pPr>
              <a:t>11</a:t>
            </a:fld>
            <a:endParaRPr lang="es-MX" altLang="es-ES" sz="1300" b="1" dirty="0">
              <a:solidFill>
                <a:srgbClr val="000000"/>
              </a:solidFill>
              <a:latin typeface="Calibri"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D6E1ACDC-7CFF-4C10-B1C8-88C023683B75}" type="slidenum">
              <a:rPr lang="es-MX" smtClean="0"/>
              <a:pPr/>
              <a:t>12</a:t>
            </a:fld>
            <a:endParaRPr lang="es-MX"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Marcador de imagen de diapositiva"/>
          <p:cNvSpPr>
            <a:spLocks noGrp="1" noRot="1" noChangeAspect="1" noTextEdit="1"/>
          </p:cNvSpPr>
          <p:nvPr>
            <p:ph type="sldImg"/>
          </p:nvPr>
        </p:nvSpPr>
        <p:spPr>
          <a:xfrm>
            <a:off x="917575" y="754063"/>
            <a:ext cx="4953000" cy="3714750"/>
          </a:xfrm>
          <a:ln/>
        </p:spPr>
      </p:sp>
      <p:sp>
        <p:nvSpPr>
          <p:cNvPr id="34819"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altLang="es-ES" smtClean="0"/>
          </a:p>
        </p:txBody>
      </p:sp>
      <p:sp>
        <p:nvSpPr>
          <p:cNvPr id="34820"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08" indent="-291157" eaLnBrk="0" hangingPunct="0">
              <a:defRPr>
                <a:solidFill>
                  <a:schemeClr val="tx1"/>
                </a:solidFill>
                <a:latin typeface="Arial" charset="0"/>
              </a:defRPr>
            </a:lvl2pPr>
            <a:lvl3pPr marL="1164629" indent="-232925" eaLnBrk="0" hangingPunct="0">
              <a:defRPr>
                <a:solidFill>
                  <a:schemeClr val="tx1"/>
                </a:solidFill>
                <a:latin typeface="Arial" charset="0"/>
              </a:defRPr>
            </a:lvl3pPr>
            <a:lvl4pPr marL="1630480" indent="-232925" eaLnBrk="0" hangingPunct="0">
              <a:defRPr>
                <a:solidFill>
                  <a:schemeClr val="tx1"/>
                </a:solidFill>
                <a:latin typeface="Arial" charset="0"/>
              </a:defRPr>
            </a:lvl4pPr>
            <a:lvl5pPr marL="2096332" indent="-232925" eaLnBrk="0" hangingPunct="0">
              <a:defRPr>
                <a:solidFill>
                  <a:schemeClr val="tx1"/>
                </a:solidFill>
                <a:latin typeface="Arial" charset="0"/>
              </a:defRPr>
            </a:lvl5pPr>
            <a:lvl6pPr marL="2562183" indent="-232925" eaLnBrk="0" fontAlgn="base" hangingPunct="0">
              <a:spcBef>
                <a:spcPct val="0"/>
              </a:spcBef>
              <a:spcAft>
                <a:spcPct val="0"/>
              </a:spcAft>
              <a:defRPr>
                <a:solidFill>
                  <a:schemeClr val="tx1"/>
                </a:solidFill>
                <a:latin typeface="Arial" charset="0"/>
              </a:defRPr>
            </a:lvl6pPr>
            <a:lvl7pPr marL="3028035" indent="-232925" eaLnBrk="0" fontAlgn="base" hangingPunct="0">
              <a:spcBef>
                <a:spcPct val="0"/>
              </a:spcBef>
              <a:spcAft>
                <a:spcPct val="0"/>
              </a:spcAft>
              <a:defRPr>
                <a:solidFill>
                  <a:schemeClr val="tx1"/>
                </a:solidFill>
                <a:latin typeface="Arial" charset="0"/>
              </a:defRPr>
            </a:lvl7pPr>
            <a:lvl8pPr marL="3493886" indent="-232925" eaLnBrk="0" fontAlgn="base" hangingPunct="0">
              <a:spcBef>
                <a:spcPct val="0"/>
              </a:spcBef>
              <a:spcAft>
                <a:spcPct val="0"/>
              </a:spcAft>
              <a:defRPr>
                <a:solidFill>
                  <a:schemeClr val="tx1"/>
                </a:solidFill>
                <a:latin typeface="Arial" charset="0"/>
              </a:defRPr>
            </a:lvl8pPr>
            <a:lvl9pPr marL="3959737" indent="-232925" eaLnBrk="0" fontAlgn="base" hangingPunct="0">
              <a:spcBef>
                <a:spcPct val="0"/>
              </a:spcBef>
              <a:spcAft>
                <a:spcPct val="0"/>
              </a:spcAft>
              <a:defRPr>
                <a:solidFill>
                  <a:schemeClr val="tx1"/>
                </a:solidFill>
                <a:latin typeface="Arial" charset="0"/>
              </a:defRPr>
            </a:lvl9pPr>
          </a:lstStyle>
          <a:p>
            <a:pPr eaLnBrk="1" hangingPunct="1"/>
            <a:fld id="{659FAAC2-947E-4F6E-A283-B61B0D6F3D47}" type="slidenum">
              <a:rPr lang="es-ES" altLang="es-ES" smtClean="0"/>
              <a:pPr eaLnBrk="1" hangingPunct="1"/>
              <a:t>13</a:t>
            </a:fld>
            <a:endParaRPr lang="es-ES" alt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917575" y="754063"/>
            <a:ext cx="4953000" cy="3714750"/>
          </a:xfrm>
          <a:ln/>
        </p:spPr>
      </p:sp>
      <p:sp>
        <p:nvSpPr>
          <p:cNvPr id="35843" name="Rectangle 3"/>
          <p:cNvSpPr>
            <a:spLocks noGrp="1" noChangeArrowheads="1"/>
          </p:cNvSpPr>
          <p:nvPr>
            <p:ph type="body" idx="1"/>
          </p:nvPr>
        </p:nvSpPr>
        <p:spPr>
          <a:xfrm>
            <a:off x="907932" y="4715907"/>
            <a:ext cx="4981815" cy="44677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MX" alt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Marcador de imagen de diapositiva"/>
          <p:cNvSpPr>
            <a:spLocks noGrp="1" noRot="1" noChangeAspect="1" noTextEdit="1"/>
          </p:cNvSpPr>
          <p:nvPr>
            <p:ph type="sldImg"/>
          </p:nvPr>
        </p:nvSpPr>
        <p:spPr>
          <a:xfrm>
            <a:off x="917575" y="754063"/>
            <a:ext cx="4953000" cy="3714750"/>
          </a:xfrm>
          <a:ln/>
        </p:spPr>
      </p:sp>
      <p:sp>
        <p:nvSpPr>
          <p:cNvPr id="3686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MX" altLang="es-ES" smtClean="0"/>
          </a:p>
        </p:txBody>
      </p:sp>
      <p:sp>
        <p:nvSpPr>
          <p:cNvPr id="36868"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57008" indent="-291157" eaLnBrk="0" hangingPunct="0">
              <a:defRPr>
                <a:solidFill>
                  <a:schemeClr val="tx1"/>
                </a:solidFill>
                <a:latin typeface="Arial" charset="0"/>
              </a:defRPr>
            </a:lvl2pPr>
            <a:lvl3pPr marL="1164629" indent="-232925" eaLnBrk="0" hangingPunct="0">
              <a:defRPr>
                <a:solidFill>
                  <a:schemeClr val="tx1"/>
                </a:solidFill>
                <a:latin typeface="Arial" charset="0"/>
              </a:defRPr>
            </a:lvl3pPr>
            <a:lvl4pPr marL="1630480" indent="-232925" eaLnBrk="0" hangingPunct="0">
              <a:defRPr>
                <a:solidFill>
                  <a:schemeClr val="tx1"/>
                </a:solidFill>
                <a:latin typeface="Arial" charset="0"/>
              </a:defRPr>
            </a:lvl4pPr>
            <a:lvl5pPr marL="2096332" indent="-232925" eaLnBrk="0" hangingPunct="0">
              <a:defRPr>
                <a:solidFill>
                  <a:schemeClr val="tx1"/>
                </a:solidFill>
                <a:latin typeface="Arial" charset="0"/>
              </a:defRPr>
            </a:lvl5pPr>
            <a:lvl6pPr marL="2562183" indent="-232925" eaLnBrk="0" fontAlgn="base" hangingPunct="0">
              <a:spcBef>
                <a:spcPct val="0"/>
              </a:spcBef>
              <a:spcAft>
                <a:spcPct val="0"/>
              </a:spcAft>
              <a:defRPr>
                <a:solidFill>
                  <a:schemeClr val="tx1"/>
                </a:solidFill>
                <a:latin typeface="Arial" charset="0"/>
              </a:defRPr>
            </a:lvl6pPr>
            <a:lvl7pPr marL="3028035" indent="-232925" eaLnBrk="0" fontAlgn="base" hangingPunct="0">
              <a:spcBef>
                <a:spcPct val="0"/>
              </a:spcBef>
              <a:spcAft>
                <a:spcPct val="0"/>
              </a:spcAft>
              <a:defRPr>
                <a:solidFill>
                  <a:schemeClr val="tx1"/>
                </a:solidFill>
                <a:latin typeface="Arial" charset="0"/>
              </a:defRPr>
            </a:lvl7pPr>
            <a:lvl8pPr marL="3493886" indent="-232925" eaLnBrk="0" fontAlgn="base" hangingPunct="0">
              <a:spcBef>
                <a:spcPct val="0"/>
              </a:spcBef>
              <a:spcAft>
                <a:spcPct val="0"/>
              </a:spcAft>
              <a:defRPr>
                <a:solidFill>
                  <a:schemeClr val="tx1"/>
                </a:solidFill>
                <a:latin typeface="Arial" charset="0"/>
              </a:defRPr>
            </a:lvl8pPr>
            <a:lvl9pPr marL="3959737" indent="-232925" eaLnBrk="0" fontAlgn="base" hangingPunct="0">
              <a:spcBef>
                <a:spcPct val="0"/>
              </a:spcBef>
              <a:spcAft>
                <a:spcPct val="0"/>
              </a:spcAft>
              <a:defRPr>
                <a:solidFill>
                  <a:schemeClr val="tx1"/>
                </a:solidFill>
                <a:latin typeface="Arial" charset="0"/>
              </a:defRPr>
            </a:lvl9pPr>
          </a:lstStyle>
          <a:p>
            <a:pPr eaLnBrk="1" hangingPunct="1"/>
            <a:fld id="{AE57FE89-CA2D-434C-873C-1EAD4119795A}" type="slidenum">
              <a:rPr lang="es-ES" altLang="es-ES" smtClean="0"/>
              <a:pPr eaLnBrk="1" hangingPunct="1"/>
              <a:t>15</a:t>
            </a:fld>
            <a:endParaRPr lang="es-ES" alt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6E1ACDC-7CFF-4C10-B1C8-88C023683B75}" type="slidenum">
              <a:rPr lang="es-MX" smtClean="0"/>
              <a:pPr/>
              <a:t>16</a:t>
            </a:fld>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6E1ACDC-7CFF-4C10-B1C8-88C023683B75}" type="slidenum">
              <a:rPr lang="es-MX" smtClean="0"/>
              <a:pPr/>
              <a:t>17</a:t>
            </a:fld>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9"/>
          <p:cNvSpPr>
            <a:spLocks noGrp="1" noChangeArrowheads="1"/>
          </p:cNvSpPr>
          <p:nvPr>
            <p:ph type="sldNum" sz="quarter" idx="5"/>
          </p:nvPr>
        </p:nvSpPr>
        <p:spPr/>
        <p:txBody>
          <a:bodyPr/>
          <a:lstStyle/>
          <a:p>
            <a:pPr>
              <a:buFont typeface="Times New Roman" pitchFamily="18" charset="0"/>
              <a:buNone/>
              <a:defRPr/>
            </a:pPr>
            <a:fld id="{415F81A6-9452-462E-9A6C-32E58511CE79}" type="slidenum">
              <a:rPr lang="es-ES_tradnl" smtClean="0"/>
              <a:pPr>
                <a:buFont typeface="Times New Roman" pitchFamily="18" charset="0"/>
                <a:buNone/>
                <a:defRPr/>
              </a:pPr>
              <a:t>18</a:t>
            </a:fld>
            <a:endParaRPr lang="es-ES_tradnl" smtClean="0"/>
          </a:p>
        </p:txBody>
      </p:sp>
      <p:sp>
        <p:nvSpPr>
          <p:cNvPr id="59395" name="Text Box 1"/>
          <p:cNvSpPr txBox="1">
            <a:spLocks noChangeArrowheads="1"/>
          </p:cNvSpPr>
          <p:nvPr/>
        </p:nvSpPr>
        <p:spPr bwMode="auto">
          <a:xfrm>
            <a:off x="1126789" y="744279"/>
            <a:ext cx="4544098" cy="3723084"/>
          </a:xfrm>
          <a:prstGeom prst="rect">
            <a:avLst/>
          </a:prstGeom>
          <a:solidFill>
            <a:srgbClr val="FFFFFF"/>
          </a:solidFill>
          <a:ln w="9360">
            <a:solidFill>
              <a:srgbClr val="000000"/>
            </a:solidFill>
            <a:miter lim="800000"/>
            <a:headEnd/>
            <a:tailEnd/>
          </a:ln>
        </p:spPr>
        <p:txBody>
          <a:bodyPr wrap="none" lIns="94073" tIns="47037" rIns="94073" bIns="47037"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p>
        </p:txBody>
      </p:sp>
      <p:sp>
        <p:nvSpPr>
          <p:cNvPr id="59396" name="Rectangle 2"/>
          <p:cNvSpPr>
            <a:spLocks noGrp="1" noChangeArrowheads="1"/>
          </p:cNvSpPr>
          <p:nvPr>
            <p:ph type="body"/>
          </p:nvPr>
        </p:nvSpPr>
        <p:spPr bwMode="auto">
          <a:xfrm>
            <a:off x="678844" y="4714891"/>
            <a:ext cx="5436909" cy="44656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s-MX" altLang="es-MX"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9"/>
          <p:cNvSpPr>
            <a:spLocks noGrp="1" noChangeArrowheads="1"/>
          </p:cNvSpPr>
          <p:nvPr>
            <p:ph type="sldNum" sz="quarter" idx="5"/>
          </p:nvPr>
        </p:nvSpPr>
        <p:spPr/>
        <p:txBody>
          <a:bodyPr/>
          <a:lstStyle/>
          <a:p>
            <a:pPr>
              <a:buFont typeface="Times New Roman" pitchFamily="18" charset="0"/>
              <a:buNone/>
              <a:defRPr/>
            </a:pPr>
            <a:fld id="{748545CF-5B85-4440-84E3-84490DA66687}" type="slidenum">
              <a:rPr lang="es-ES_tradnl" smtClean="0"/>
              <a:pPr>
                <a:buFont typeface="Times New Roman" pitchFamily="18" charset="0"/>
                <a:buNone/>
                <a:defRPr/>
              </a:pPr>
              <a:t>19</a:t>
            </a:fld>
            <a:endParaRPr lang="es-ES_tradnl" smtClean="0"/>
          </a:p>
        </p:txBody>
      </p:sp>
      <p:sp>
        <p:nvSpPr>
          <p:cNvPr id="60419" name="Text Box 1"/>
          <p:cNvSpPr txBox="1">
            <a:spLocks noChangeArrowheads="1"/>
          </p:cNvSpPr>
          <p:nvPr/>
        </p:nvSpPr>
        <p:spPr bwMode="auto">
          <a:xfrm>
            <a:off x="1126789" y="744279"/>
            <a:ext cx="4544098" cy="3723084"/>
          </a:xfrm>
          <a:prstGeom prst="rect">
            <a:avLst/>
          </a:prstGeom>
          <a:solidFill>
            <a:srgbClr val="FFFFFF"/>
          </a:solidFill>
          <a:ln w="9360">
            <a:solidFill>
              <a:srgbClr val="000000"/>
            </a:solidFill>
            <a:miter lim="800000"/>
            <a:headEnd/>
            <a:tailEnd/>
          </a:ln>
        </p:spPr>
        <p:txBody>
          <a:bodyPr wrap="none" lIns="94073" tIns="47037" rIns="94073" bIns="47037"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p>
        </p:txBody>
      </p:sp>
      <p:sp>
        <p:nvSpPr>
          <p:cNvPr id="60420" name="Rectangle 2"/>
          <p:cNvSpPr>
            <a:spLocks noGrp="1" noChangeArrowheads="1"/>
          </p:cNvSpPr>
          <p:nvPr>
            <p:ph type="body"/>
          </p:nvPr>
        </p:nvSpPr>
        <p:spPr bwMode="auto">
          <a:xfrm>
            <a:off x="678844" y="4714891"/>
            <a:ext cx="5436909" cy="44656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s-MX" altLang="es-MX"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06129F2-B356-4034-8864-B10BEF84F702}" type="slidenum">
              <a:rPr lang="es-MX" smtClean="0"/>
              <a:pPr/>
              <a:t>2</a:t>
            </a:fld>
            <a:endParaRPr lang="es-MX"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9"/>
          <p:cNvSpPr>
            <a:spLocks noGrp="1" noChangeArrowheads="1"/>
          </p:cNvSpPr>
          <p:nvPr>
            <p:ph type="sldNum" sz="quarter" idx="5"/>
          </p:nvPr>
        </p:nvSpPr>
        <p:spPr/>
        <p:txBody>
          <a:bodyPr/>
          <a:lstStyle/>
          <a:p>
            <a:pPr>
              <a:buFont typeface="Times New Roman" pitchFamily="18" charset="0"/>
              <a:buNone/>
              <a:defRPr/>
            </a:pPr>
            <a:fld id="{8D0279B1-0951-43C4-9513-B7F65AEF1D57}" type="slidenum">
              <a:rPr lang="es-ES_tradnl" smtClean="0"/>
              <a:pPr>
                <a:buFont typeface="Times New Roman" pitchFamily="18" charset="0"/>
                <a:buNone/>
                <a:defRPr/>
              </a:pPr>
              <a:t>20</a:t>
            </a:fld>
            <a:endParaRPr lang="es-ES_tradnl" smtClean="0"/>
          </a:p>
        </p:txBody>
      </p:sp>
      <p:sp>
        <p:nvSpPr>
          <p:cNvPr id="63491" name="Text Box 1"/>
          <p:cNvSpPr txBox="1">
            <a:spLocks noChangeArrowheads="1"/>
          </p:cNvSpPr>
          <p:nvPr/>
        </p:nvSpPr>
        <p:spPr bwMode="auto">
          <a:xfrm>
            <a:off x="1126789" y="744279"/>
            <a:ext cx="4544098" cy="3723084"/>
          </a:xfrm>
          <a:prstGeom prst="rect">
            <a:avLst/>
          </a:prstGeom>
          <a:solidFill>
            <a:srgbClr val="FFFFFF"/>
          </a:solidFill>
          <a:ln w="9360">
            <a:solidFill>
              <a:srgbClr val="000000"/>
            </a:solidFill>
            <a:miter lim="800000"/>
            <a:headEnd/>
            <a:tailEnd/>
          </a:ln>
        </p:spPr>
        <p:txBody>
          <a:bodyPr wrap="none" lIns="94073" tIns="47037" rIns="94073" bIns="47037"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p>
        </p:txBody>
      </p:sp>
      <p:sp>
        <p:nvSpPr>
          <p:cNvPr id="63492" name="Rectangle 2"/>
          <p:cNvSpPr>
            <a:spLocks noGrp="1" noChangeArrowheads="1"/>
          </p:cNvSpPr>
          <p:nvPr>
            <p:ph type="body"/>
          </p:nvPr>
        </p:nvSpPr>
        <p:spPr bwMode="auto">
          <a:xfrm>
            <a:off x="678844" y="4714891"/>
            <a:ext cx="5436909" cy="44656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s-MX" altLang="es-MX"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9"/>
          <p:cNvSpPr>
            <a:spLocks noGrp="1" noChangeArrowheads="1"/>
          </p:cNvSpPr>
          <p:nvPr>
            <p:ph type="sldNum" sz="quarter" idx="5"/>
          </p:nvPr>
        </p:nvSpPr>
        <p:spPr/>
        <p:txBody>
          <a:bodyPr/>
          <a:lstStyle/>
          <a:p>
            <a:pPr>
              <a:buFont typeface="Times New Roman" pitchFamily="18" charset="0"/>
              <a:buNone/>
              <a:defRPr/>
            </a:pPr>
            <a:fld id="{88C7DC1B-3467-4DF0-B8E6-FF111899EDDE}" type="slidenum">
              <a:rPr lang="es-ES_tradnl" smtClean="0"/>
              <a:pPr>
                <a:buFont typeface="Times New Roman" pitchFamily="18" charset="0"/>
                <a:buNone/>
                <a:defRPr/>
              </a:pPr>
              <a:t>21</a:t>
            </a:fld>
            <a:endParaRPr lang="es-ES_tradnl" smtClean="0"/>
          </a:p>
        </p:txBody>
      </p:sp>
      <p:sp>
        <p:nvSpPr>
          <p:cNvPr id="66563" name="Text Box 1"/>
          <p:cNvSpPr txBox="1">
            <a:spLocks noChangeArrowheads="1"/>
          </p:cNvSpPr>
          <p:nvPr/>
        </p:nvSpPr>
        <p:spPr bwMode="auto">
          <a:xfrm>
            <a:off x="1126789" y="744279"/>
            <a:ext cx="4544098" cy="3723084"/>
          </a:xfrm>
          <a:prstGeom prst="rect">
            <a:avLst/>
          </a:prstGeom>
          <a:solidFill>
            <a:srgbClr val="FFFFFF"/>
          </a:solidFill>
          <a:ln w="9360">
            <a:solidFill>
              <a:srgbClr val="000000"/>
            </a:solidFill>
            <a:miter lim="800000"/>
            <a:headEnd/>
            <a:tailEnd/>
          </a:ln>
        </p:spPr>
        <p:txBody>
          <a:bodyPr wrap="none" lIns="94073" tIns="47037" rIns="94073" bIns="47037"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p>
        </p:txBody>
      </p:sp>
      <p:sp>
        <p:nvSpPr>
          <p:cNvPr id="66564" name="Rectangle 2"/>
          <p:cNvSpPr>
            <a:spLocks noGrp="1" noChangeArrowheads="1"/>
          </p:cNvSpPr>
          <p:nvPr>
            <p:ph type="body"/>
          </p:nvPr>
        </p:nvSpPr>
        <p:spPr bwMode="auto">
          <a:xfrm>
            <a:off x="678844" y="4714891"/>
            <a:ext cx="5436909" cy="44656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s-MX" altLang="es-MX"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9"/>
          <p:cNvSpPr>
            <a:spLocks noGrp="1" noChangeArrowheads="1"/>
          </p:cNvSpPr>
          <p:nvPr>
            <p:ph type="sldNum" sz="quarter" idx="5"/>
          </p:nvPr>
        </p:nvSpPr>
        <p:spPr/>
        <p:txBody>
          <a:bodyPr/>
          <a:lstStyle/>
          <a:p>
            <a:pPr>
              <a:buFont typeface="Times New Roman" pitchFamily="18" charset="0"/>
              <a:buNone/>
              <a:defRPr/>
            </a:pPr>
            <a:fld id="{630BC83A-FFC8-4566-BD2E-74E45EF325D6}" type="slidenum">
              <a:rPr lang="es-ES_tradnl" smtClean="0"/>
              <a:pPr>
                <a:buFont typeface="Times New Roman" pitchFamily="18" charset="0"/>
                <a:buNone/>
                <a:defRPr/>
              </a:pPr>
              <a:t>22</a:t>
            </a:fld>
            <a:endParaRPr lang="es-ES_tradnl" smtClean="0"/>
          </a:p>
        </p:txBody>
      </p:sp>
      <p:sp>
        <p:nvSpPr>
          <p:cNvPr id="67587" name="Text Box 1"/>
          <p:cNvSpPr txBox="1">
            <a:spLocks noChangeArrowheads="1"/>
          </p:cNvSpPr>
          <p:nvPr/>
        </p:nvSpPr>
        <p:spPr bwMode="auto">
          <a:xfrm>
            <a:off x="1126789" y="744279"/>
            <a:ext cx="4544098" cy="3723084"/>
          </a:xfrm>
          <a:prstGeom prst="rect">
            <a:avLst/>
          </a:prstGeom>
          <a:solidFill>
            <a:srgbClr val="FFFFFF"/>
          </a:solidFill>
          <a:ln w="9360">
            <a:solidFill>
              <a:srgbClr val="000000"/>
            </a:solidFill>
            <a:miter lim="800000"/>
            <a:headEnd/>
            <a:tailEnd/>
          </a:ln>
        </p:spPr>
        <p:txBody>
          <a:bodyPr wrap="none" lIns="94073" tIns="47037" rIns="94073" bIns="47037"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p>
        </p:txBody>
      </p:sp>
      <p:sp>
        <p:nvSpPr>
          <p:cNvPr id="67588" name="Rectangle 2"/>
          <p:cNvSpPr>
            <a:spLocks noGrp="1" noChangeArrowheads="1"/>
          </p:cNvSpPr>
          <p:nvPr>
            <p:ph type="body"/>
          </p:nvPr>
        </p:nvSpPr>
        <p:spPr bwMode="auto">
          <a:xfrm>
            <a:off x="678844" y="4714891"/>
            <a:ext cx="5436909" cy="44656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endParaRPr lang="es-MX" altLang="es-MX"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06129F2-B356-4034-8864-B10BEF84F702}" type="slidenum">
              <a:rPr lang="es-MX" smtClean="0"/>
              <a:pPr/>
              <a:t>3</a:t>
            </a:fld>
            <a:endParaRPr lang="es-MX"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06129F2-B356-4034-8864-B10BEF84F702}" type="slidenum">
              <a:rPr lang="es-MX" smtClean="0"/>
              <a:pPr/>
              <a:t>4</a:t>
            </a:fld>
            <a:endParaRPr lang="es-MX"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06129F2-B356-4034-8864-B10BEF84F702}" type="slidenum">
              <a:rPr lang="es-MX" smtClean="0"/>
              <a:pPr/>
              <a:t>5</a:t>
            </a:fld>
            <a:endParaRPr lang="es-MX"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917575" y="754063"/>
            <a:ext cx="4953000" cy="3714750"/>
          </a:xfrm>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C06129F2-B356-4034-8864-B10BEF84F702}" type="slidenum">
              <a:rPr lang="es-MX" smtClean="0"/>
              <a:pPr/>
              <a:t>6</a:t>
            </a:fld>
            <a:endParaRPr lang="es-MX"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2125813" y="754451"/>
            <a:ext cx="2549128" cy="3723084"/>
          </a:xfrm>
          <a:prstGeom prst="rect">
            <a:avLst/>
          </a:prstGeom>
          <a:solidFill>
            <a:srgbClr val="FFFFFF"/>
          </a:solidFill>
          <a:ln w="9525">
            <a:solidFill>
              <a:srgbClr val="000000"/>
            </a:solidFill>
            <a:miter lim="800000"/>
            <a:headEnd/>
            <a:tailEnd/>
          </a:ln>
        </p:spPr>
        <p:txBody>
          <a:bodyPr wrap="none" lIns="94621" tIns="47311" rIns="94621" bIns="4731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latin typeface="Calibri" pitchFamily="34" charset="0"/>
            </a:endParaRPr>
          </a:p>
        </p:txBody>
      </p:sp>
      <p:sp>
        <p:nvSpPr>
          <p:cNvPr id="39939" name="Rectangle 2"/>
          <p:cNvSpPr>
            <a:spLocks noGrp="1" noChangeArrowheads="1"/>
          </p:cNvSpPr>
          <p:nvPr>
            <p:ph type="body"/>
          </p:nvPr>
        </p:nvSpPr>
        <p:spPr bwMode="auto">
          <a:xfrm>
            <a:off x="681924" y="4718281"/>
            <a:ext cx="5432290" cy="44639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MX" altLang="es-MX"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2125813" y="754451"/>
            <a:ext cx="2549128" cy="3723084"/>
          </a:xfrm>
          <a:prstGeom prst="rect">
            <a:avLst/>
          </a:prstGeom>
          <a:solidFill>
            <a:srgbClr val="FFFFFF"/>
          </a:solidFill>
          <a:ln w="9525">
            <a:solidFill>
              <a:srgbClr val="000000"/>
            </a:solidFill>
            <a:miter lim="800000"/>
            <a:headEnd/>
            <a:tailEnd/>
          </a:ln>
        </p:spPr>
        <p:txBody>
          <a:bodyPr wrap="none" lIns="94621" tIns="47311" rIns="94621" bIns="4731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latin typeface="Calibri" pitchFamily="34" charset="0"/>
            </a:endParaRPr>
          </a:p>
        </p:txBody>
      </p:sp>
      <p:sp>
        <p:nvSpPr>
          <p:cNvPr id="40963" name="Rectangle 2"/>
          <p:cNvSpPr>
            <a:spLocks noGrp="1" noChangeArrowheads="1"/>
          </p:cNvSpPr>
          <p:nvPr>
            <p:ph type="body"/>
          </p:nvPr>
        </p:nvSpPr>
        <p:spPr bwMode="auto">
          <a:xfrm>
            <a:off x="681924" y="4718281"/>
            <a:ext cx="5432290" cy="44639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MX" altLang="es-MX"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2125813" y="754451"/>
            <a:ext cx="2549128" cy="3723084"/>
          </a:xfrm>
          <a:prstGeom prst="rect">
            <a:avLst/>
          </a:prstGeom>
          <a:solidFill>
            <a:srgbClr val="FFFFFF"/>
          </a:solidFill>
          <a:ln w="9525">
            <a:solidFill>
              <a:srgbClr val="000000"/>
            </a:solidFill>
            <a:miter lim="800000"/>
            <a:headEnd/>
            <a:tailEnd/>
          </a:ln>
        </p:spPr>
        <p:txBody>
          <a:bodyPr wrap="none" lIns="94621" tIns="47311" rIns="94621" bIns="47311"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MX" altLang="es-MX">
              <a:latin typeface="Calibri" pitchFamily="34" charset="0"/>
            </a:endParaRPr>
          </a:p>
        </p:txBody>
      </p:sp>
      <p:sp>
        <p:nvSpPr>
          <p:cNvPr id="44035" name="Rectangle 2"/>
          <p:cNvSpPr>
            <a:spLocks noGrp="1" noChangeArrowheads="1"/>
          </p:cNvSpPr>
          <p:nvPr>
            <p:ph type="body"/>
          </p:nvPr>
        </p:nvSpPr>
        <p:spPr bwMode="auto">
          <a:xfrm>
            <a:off x="681924" y="4718281"/>
            <a:ext cx="5432290" cy="44639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spcBef>
                <a:spcPct val="0"/>
              </a:spcBef>
            </a:pPr>
            <a:endParaRPr lang="es-MX" altLang="es-MX"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60648"/>
            <a:ext cx="4211960" cy="428625"/>
          </a:xfrm>
          <a:prstGeom prst="rect">
            <a:avLst/>
          </a:prstGeom>
        </p:spPr>
      </p:pic>
    </p:spTree>
    <p:extLst>
      <p:ext uri="{BB962C8B-B14F-4D97-AF65-F5344CB8AC3E}">
        <p14:creationId xmlns:p14="http://schemas.microsoft.com/office/powerpoint/2010/main" val="73697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1716592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08349"/>
            <a:ext cx="2057400" cy="5851525"/>
          </a:xfrm>
          <a:prstGeom prst="rect">
            <a:avLst/>
          </a:prstGeom>
        </p:spPr>
        <p:txBody>
          <a:bodyPr vert="eaVert"/>
          <a:lstStyle/>
          <a:p>
            <a:r>
              <a:rPr lang="es-ES" dirty="0" smtClean="0"/>
              <a:t>Haga clic para modificar el estilo de título del patrón</a:t>
            </a:r>
            <a:endParaRPr lang="es-MX" dirty="0"/>
          </a:p>
        </p:txBody>
      </p:sp>
      <p:sp>
        <p:nvSpPr>
          <p:cNvPr id="3" name="2 Marcador de texto vertical"/>
          <p:cNvSpPr>
            <a:spLocks noGrp="1"/>
          </p:cNvSpPr>
          <p:nvPr>
            <p:ph type="body" orient="vert" idx="1"/>
          </p:nvPr>
        </p:nvSpPr>
        <p:spPr>
          <a:xfrm>
            <a:off x="457200" y="1124744"/>
            <a:ext cx="6019800" cy="5851525"/>
          </a:xfrm>
        </p:spPr>
        <p:txBody>
          <a:bodyPr vert="eaVert"/>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123201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0" y="13447"/>
            <a:ext cx="8229600" cy="605118"/>
          </a:xfrm>
          <a:prstGeom prst="rect">
            <a:avLst/>
          </a:prstGeom>
        </p:spPr>
        <p:txBody>
          <a:bodyPr/>
          <a:lstStyle>
            <a:lvl1pPr>
              <a:defRPr sz="2400">
                <a:solidFill>
                  <a:schemeClr val="bg1"/>
                </a:solidFill>
              </a:defRPr>
            </a:lvl1pPr>
          </a:lstStyle>
          <a:p>
            <a:r>
              <a:rPr lang="es-ES" smtClean="0"/>
              <a:t>Haga clic para modificar el estilo de título del patrón</a:t>
            </a:r>
            <a:endParaRPr lang="es-MX" dirty="0"/>
          </a:p>
        </p:txBody>
      </p:sp>
      <p:sp>
        <p:nvSpPr>
          <p:cNvPr id="3" name="2 Marcador de contenido"/>
          <p:cNvSpPr>
            <a:spLocks noGrp="1"/>
          </p:cNvSpPr>
          <p:nvPr>
            <p:ph idx="1"/>
          </p:nvPr>
        </p:nvSpPr>
        <p:spPr>
          <a:xfrm>
            <a:off x="0" y="793376"/>
            <a:ext cx="8229600" cy="547295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12 Marcador de fecha"/>
          <p:cNvSpPr>
            <a:spLocks noGrp="1"/>
          </p:cNvSpPr>
          <p:nvPr>
            <p:ph type="dt" sz="half" idx="10"/>
          </p:nvPr>
        </p:nvSpPr>
        <p:spPr/>
        <p:txBody>
          <a:bodyPr/>
          <a:lstStyle>
            <a:lvl1pPr>
              <a:defRPr/>
            </a:lvl1pPr>
          </a:lstStyle>
          <a:p>
            <a:pPr>
              <a:defRPr/>
            </a:pPr>
            <a:r>
              <a:rPr lang="es-ES"/>
              <a:t>07/09/2009</a:t>
            </a:r>
          </a:p>
        </p:txBody>
      </p:sp>
      <p:sp>
        <p:nvSpPr>
          <p:cNvPr id="5" name="13 Marcador de pie de página"/>
          <p:cNvSpPr>
            <a:spLocks noGrp="1"/>
          </p:cNvSpPr>
          <p:nvPr>
            <p:ph type="ftr" sz="quarter" idx="11"/>
          </p:nvPr>
        </p:nvSpPr>
        <p:spPr/>
        <p:txBody>
          <a:bodyPr/>
          <a:lstStyle>
            <a:lvl1pPr>
              <a:defRPr/>
            </a:lvl1pPr>
          </a:lstStyle>
          <a:p>
            <a:pPr>
              <a:defRPr/>
            </a:pPr>
            <a:r>
              <a:rPr lang="es-MX"/>
              <a:t>COORDINACION DE SALUD EN EL TRABAJO</a:t>
            </a:r>
            <a:endParaRPr lang="es-ES"/>
          </a:p>
        </p:txBody>
      </p:sp>
      <p:sp>
        <p:nvSpPr>
          <p:cNvPr id="6" name="14 Marcador de número de diapositiva"/>
          <p:cNvSpPr>
            <a:spLocks noGrp="1"/>
          </p:cNvSpPr>
          <p:nvPr>
            <p:ph type="sldNum" sz="quarter" idx="12"/>
          </p:nvPr>
        </p:nvSpPr>
        <p:spPr/>
        <p:txBody>
          <a:bodyPr/>
          <a:lstStyle>
            <a:lvl1pPr>
              <a:defRPr/>
            </a:lvl1pPr>
          </a:lstStyle>
          <a:p>
            <a:pPr>
              <a:defRPr/>
            </a:pPr>
            <a:fld id="{FA957531-837C-4F25-84BA-FFD6A4972595}" type="slidenum">
              <a:rPr lang="es-ES"/>
              <a:pPr>
                <a:defRPr/>
              </a:pPr>
              <a:t>‹Nº›</a:t>
            </a:fld>
            <a:endParaRPr lang="es-ES"/>
          </a:p>
        </p:txBody>
      </p:sp>
    </p:spTree>
    <p:extLst>
      <p:ext uri="{BB962C8B-B14F-4D97-AF65-F5344CB8AC3E}">
        <p14:creationId xmlns:p14="http://schemas.microsoft.com/office/powerpoint/2010/main" val="2467743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4963"/>
            <a:ext cx="8224838" cy="4521200"/>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Rectangle 7"/>
          <p:cNvSpPr>
            <a:spLocks noGrp="1" noChangeArrowheads="1"/>
          </p:cNvSpPr>
          <p:nvPr>
            <p:ph type="sldNum" idx="10"/>
          </p:nvPr>
        </p:nvSpPr>
        <p:spPr/>
        <p:txBody>
          <a:bodyPr/>
          <a:lstStyle>
            <a:lvl1pPr>
              <a:defRPr/>
            </a:lvl1pPr>
          </a:lstStyle>
          <a:p>
            <a:pPr>
              <a:defRPr/>
            </a:pPr>
            <a:fld id="{AC2F2BA8-C48F-4EB1-80D8-B7C66A341A9B}" type="slidenum">
              <a:rPr lang="es-ES_tradnl"/>
              <a:pPr>
                <a:defRPr/>
              </a:pPr>
              <a:t>‹Nº›</a:t>
            </a:fld>
            <a:endParaRPr lang="es-ES_tradnl"/>
          </a:p>
        </p:txBody>
      </p:sp>
    </p:spTree>
    <p:extLst>
      <p:ext uri="{BB962C8B-B14F-4D97-AF65-F5344CB8AC3E}">
        <p14:creationId xmlns:p14="http://schemas.microsoft.com/office/powerpoint/2010/main" val="1899298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4963"/>
            <a:ext cx="8224838" cy="4521200"/>
          </a:xfrm>
          <a:prstGeom prst="rect">
            <a:avLst/>
          </a:prstGeom>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Rectangle 7"/>
          <p:cNvSpPr>
            <a:spLocks noGrp="1" noChangeArrowheads="1"/>
          </p:cNvSpPr>
          <p:nvPr>
            <p:ph type="sldNum" idx="10"/>
          </p:nvPr>
        </p:nvSpPr>
        <p:spPr/>
        <p:txBody>
          <a:bodyPr/>
          <a:lstStyle>
            <a:lvl1pPr>
              <a:defRPr/>
            </a:lvl1pPr>
          </a:lstStyle>
          <a:p>
            <a:pPr>
              <a:defRPr/>
            </a:pPr>
            <a:fld id="{AC2F2BA8-C48F-4EB1-80D8-B7C66A341A9B}" type="slidenum">
              <a:rPr lang="es-ES_tradnl"/>
              <a:pPr>
                <a:defRPr/>
              </a:pPr>
              <a:t>‹Nº›</a:t>
            </a:fld>
            <a:endParaRPr lang="es-ES_tradnl"/>
          </a:p>
        </p:txBody>
      </p:sp>
    </p:spTree>
    <p:extLst>
      <p:ext uri="{BB962C8B-B14F-4D97-AF65-F5344CB8AC3E}">
        <p14:creationId xmlns:p14="http://schemas.microsoft.com/office/powerpoint/2010/main" val="1899298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8426468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3336346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9184910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650" y="1825625"/>
            <a:ext cx="386715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48200" y="1825625"/>
            <a:ext cx="386715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7801835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757754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pic>
        <p:nvPicPr>
          <p:cNvPr id="7" name="6 Imag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260648"/>
            <a:ext cx="4211960" cy="428625"/>
          </a:xfrm>
          <a:prstGeom prst="rect">
            <a:avLst/>
          </a:prstGeom>
        </p:spPr>
      </p:pic>
      <p:grpSp>
        <p:nvGrpSpPr>
          <p:cNvPr id="8" name="Grupo 7"/>
          <p:cNvGrpSpPr/>
          <p:nvPr userDrawn="1"/>
        </p:nvGrpSpPr>
        <p:grpSpPr>
          <a:xfrm>
            <a:off x="4222718" y="87421"/>
            <a:ext cx="4813778" cy="760312"/>
            <a:chOff x="4222718" y="87421"/>
            <a:chExt cx="4813778" cy="760312"/>
          </a:xfrm>
        </p:grpSpPr>
        <p:pic>
          <p:nvPicPr>
            <p:cNvPr id="9"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r="60861"/>
            <a:stretch/>
          </p:blipFill>
          <p:spPr>
            <a:xfrm>
              <a:off x="4222718" y="87421"/>
              <a:ext cx="1934266" cy="760312"/>
            </a:xfrm>
            <a:prstGeom prst="rect">
              <a:avLst/>
            </a:prstGeom>
          </p:spPr>
        </p:pic>
        <p:pic>
          <p:nvPicPr>
            <p:cNvPr id="10" name="7 Imagen"/>
            <p:cNvPicPr>
              <a:picLocks noChangeAspect="1"/>
            </p:cNvPicPr>
            <p:nvPr userDrawn="1"/>
          </p:nvPicPr>
          <p:blipFill rotWithShape="1">
            <a:blip r:embed="rId3" cstate="print">
              <a:extLst>
                <a:ext uri="{28A0092B-C50C-407E-A947-70E740481C1C}">
                  <a14:useLocalDpi xmlns:a14="http://schemas.microsoft.com/office/drawing/2010/main" val="0"/>
                </a:ext>
              </a:extLst>
            </a:blip>
            <a:srcRect l="86834"/>
            <a:stretch/>
          </p:blipFill>
          <p:spPr>
            <a:xfrm>
              <a:off x="8385820" y="87421"/>
              <a:ext cx="650676" cy="760312"/>
            </a:xfrm>
            <a:prstGeom prst="rect">
              <a:avLst/>
            </a:prstGeom>
          </p:spPr>
        </p:pic>
        <p:sp>
          <p:nvSpPr>
            <p:cNvPr id="11" name="CuadroTexto 10"/>
            <p:cNvSpPr txBox="1"/>
            <p:nvPr userDrawn="1"/>
          </p:nvSpPr>
          <p:spPr>
            <a:xfrm>
              <a:off x="5929394" y="269836"/>
              <a:ext cx="2705150" cy="215444"/>
            </a:xfrm>
            <a:prstGeom prst="rect">
              <a:avLst/>
            </a:prstGeom>
            <a:noFill/>
          </p:spPr>
          <p:txBody>
            <a:bodyPr wrap="square" rtlCol="0">
              <a:spAutoFit/>
            </a:bodyPr>
            <a:lstStyle/>
            <a:p>
              <a:r>
                <a:rPr lang="es-MX" sz="800" b="1" dirty="0" smtClean="0">
                  <a:latin typeface="Arial" panose="020B0604020202020204" pitchFamily="34" charset="0"/>
                  <a:cs typeface="Arial" panose="020B0604020202020204" pitchFamily="34" charset="0"/>
                </a:rPr>
                <a:t>DIRECCIÓN DE</a:t>
              </a:r>
              <a:r>
                <a:rPr lang="es-MX" sz="800" b="1" baseline="0" dirty="0" smtClean="0">
                  <a:latin typeface="Arial" panose="020B0604020202020204" pitchFamily="34" charset="0"/>
                  <a:cs typeface="Arial" panose="020B0604020202020204" pitchFamily="34" charset="0"/>
                </a:rPr>
                <a:t> PRESTACIONES MÉDICA</a:t>
              </a:r>
            </a:p>
          </p:txBody>
        </p:sp>
      </p:grpSp>
    </p:spTree>
    <p:extLst>
      <p:ext uri="{BB962C8B-B14F-4D97-AF65-F5344CB8AC3E}">
        <p14:creationId xmlns:p14="http://schemas.microsoft.com/office/powerpoint/2010/main" val="8916787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450862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3361371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5092179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8085293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602663" y="1268760"/>
            <a:ext cx="7886700" cy="1325563"/>
          </a:xfrm>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4956036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7626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5B54B2F5-5714-463C-826F-16A7714815B9}" type="slidenum">
              <a:rPr lang="es-MX" smtClean="0"/>
              <a:pPr/>
              <a:t>‹Nº›</a:t>
            </a:fld>
            <a:endParaRPr lang="es-MX" dirty="0"/>
          </a:p>
        </p:txBody>
      </p:sp>
    </p:spTree>
    <p:extLst>
      <p:ext uri="{BB962C8B-B14F-4D97-AF65-F5344CB8AC3E}">
        <p14:creationId xmlns:p14="http://schemas.microsoft.com/office/powerpoint/2010/main" val="2417735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614895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0617958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874670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67544" y="1556792"/>
            <a:ext cx="7886700" cy="1325563"/>
          </a:xfrm>
        </p:spPr>
        <p:txBody>
          <a:bodyPr/>
          <a:lstStyle/>
          <a:p>
            <a:r>
              <a:rPr lang="es-ES" dirty="0"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endParaRPr lang="es-MX"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19982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22108853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54832" y="1451022"/>
            <a:ext cx="7886700" cy="1325563"/>
          </a:xfrm>
        </p:spPr>
        <p:txBody>
          <a:bodyPr/>
          <a:lstStyle/>
          <a:p>
            <a:r>
              <a:rPr lang="es-ES" dirty="0"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endParaRPr lang="es-MX"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s-MX"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8900731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endParaRPr lang="es-MX"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s-MX"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6569123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s-MX"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s-MX"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366072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MX"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6391058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endParaRPr lang="es-MX"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MX"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56385928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79512" y="1814036"/>
            <a:ext cx="7886700" cy="1325563"/>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69652880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sp>
        <p:nvSpPr>
          <p:cNvPr id="3" name="Vertical Text Placeholder 2"/>
          <p:cNvSpPr>
            <a:spLocks noGrp="1"/>
          </p:cNvSpPr>
          <p:nvPr>
            <p:ph type="body" orient="vert" idx="1" hasCustomPrompt="1"/>
          </p:nvPr>
        </p:nvSpPr>
        <p:spPr>
          <a:xfrm>
            <a:off x="628650" y="365125"/>
            <a:ext cx="5800725" cy="5811838"/>
          </a:xfrm>
        </p:spPr>
        <p:txBody>
          <a:bodyPr vert="eaVert"/>
          <a:lstStyle/>
          <a:p>
            <a:pPr lvl="0"/>
            <a:r>
              <a:rPr lang="es-ES" dirty="0" smtClean="0"/>
              <a:t>Haga </a:t>
            </a:r>
            <a:r>
              <a:rPr lang="es-ES" dirty="0" err="1" smtClean="0"/>
              <a:t>cic</a:t>
            </a:r>
            <a:r>
              <a:rPr lang="es-ES" dirty="0" smtClean="0"/>
              <a:t>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n-US" dirty="0"/>
          </a:p>
        </p:txBody>
      </p:sp>
      <p:sp>
        <p:nvSpPr>
          <p:cNvPr id="4" name="Date Placeholder 3"/>
          <p:cNvSpPr>
            <a:spLocks noGrp="1"/>
          </p:cNvSpPr>
          <p:nvPr>
            <p:ph type="dt" sz="half" idx="10"/>
          </p:nvPr>
        </p:nvSpPr>
        <p:spPr/>
        <p:txBody>
          <a:bodyPr/>
          <a:lstStyle/>
          <a:p>
            <a:endParaRPr lang="es-MX"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MX"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3131013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906652"/>
      </p:ext>
    </p:extLst>
  </p:cSld>
  <p:clrMapOvr>
    <a:masterClrMapping/>
  </p:clrMapOvr>
  <p:transition spd="slow">
    <p:wipe dir="r"/>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5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7336397"/>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6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9212791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6228624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7_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6321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229940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2808637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1176642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04864"/>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MX" dirty="0"/>
          </a:p>
        </p:txBody>
      </p:sp>
      <p:sp>
        <p:nvSpPr>
          <p:cNvPr id="3" name="2 Marcador de contenido"/>
          <p:cNvSpPr>
            <a:spLocks noGrp="1"/>
          </p:cNvSpPr>
          <p:nvPr>
            <p:ph idx="1"/>
          </p:nvPr>
        </p:nvSpPr>
        <p:spPr>
          <a:xfrm>
            <a:off x="3512297" y="22768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MX" dirty="0"/>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424747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63B847FB-557D-4DBB-8BB2-AD144AB81FE5}" type="slidenum">
              <a:rPr lang="es-MX" smtClean="0"/>
              <a:pPr/>
              <a:t>‹Nº›</a:t>
            </a:fld>
            <a:endParaRPr lang="es-MX" dirty="0"/>
          </a:p>
        </p:txBody>
      </p:sp>
    </p:spTree>
    <p:extLst>
      <p:ext uri="{BB962C8B-B14F-4D97-AF65-F5344CB8AC3E}">
        <p14:creationId xmlns:p14="http://schemas.microsoft.com/office/powerpoint/2010/main" val="2381529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18" Type="http://schemas.openxmlformats.org/officeDocument/2006/relationships/image" Target="../media/image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1.jpeg"/><Relationship Id="rId2" Type="http://schemas.openxmlformats.org/officeDocument/2006/relationships/slideLayout" Target="../slideLayouts/slideLayout27.xml"/><Relationship Id="rId16" Type="http://schemas.openxmlformats.org/officeDocument/2006/relationships/theme" Target="../theme/theme3.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slideLayout" Target="../slideLayouts/slideLayout4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847FB-557D-4DBB-8BB2-AD144AB81FE5}" type="slidenum">
              <a:rPr lang="es-MX" smtClean="0"/>
              <a:pPr/>
              <a:t>‹Nº›</a:t>
            </a:fld>
            <a:endParaRPr lang="es-MX" dirty="0"/>
          </a:p>
        </p:txBody>
      </p:sp>
      <p:pic>
        <p:nvPicPr>
          <p:cNvPr id="7" name="6 Imagen"/>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 y="260648"/>
            <a:ext cx="4211960" cy="428625"/>
          </a:xfrm>
          <a:prstGeom prst="rect">
            <a:avLst/>
          </a:prstGeom>
        </p:spPr>
      </p:pic>
      <p:grpSp>
        <p:nvGrpSpPr>
          <p:cNvPr id="8" name="Grupo 7"/>
          <p:cNvGrpSpPr/>
          <p:nvPr userDrawn="1"/>
        </p:nvGrpSpPr>
        <p:grpSpPr>
          <a:xfrm>
            <a:off x="4222718" y="87421"/>
            <a:ext cx="4813778" cy="760312"/>
            <a:chOff x="4222718" y="87421"/>
            <a:chExt cx="4813778" cy="760312"/>
          </a:xfrm>
        </p:grpSpPr>
        <p:pic>
          <p:nvPicPr>
            <p:cNvPr id="9" name="7 Imagen"/>
            <p:cNvPicPr>
              <a:picLocks noChangeAspect="1"/>
            </p:cNvPicPr>
            <p:nvPr userDrawn="1"/>
          </p:nvPicPr>
          <p:blipFill rotWithShape="1">
            <a:blip r:embed="rId17" cstate="print">
              <a:extLst>
                <a:ext uri="{28A0092B-C50C-407E-A947-70E740481C1C}">
                  <a14:useLocalDpi xmlns:a14="http://schemas.microsoft.com/office/drawing/2010/main" val="0"/>
                </a:ext>
              </a:extLst>
            </a:blip>
            <a:srcRect r="60861"/>
            <a:stretch/>
          </p:blipFill>
          <p:spPr>
            <a:xfrm>
              <a:off x="4222718" y="87421"/>
              <a:ext cx="1934266" cy="760312"/>
            </a:xfrm>
            <a:prstGeom prst="rect">
              <a:avLst/>
            </a:prstGeom>
          </p:spPr>
        </p:pic>
        <p:pic>
          <p:nvPicPr>
            <p:cNvPr id="10" name="7 Imagen"/>
            <p:cNvPicPr>
              <a:picLocks noChangeAspect="1"/>
            </p:cNvPicPr>
            <p:nvPr userDrawn="1"/>
          </p:nvPicPr>
          <p:blipFill rotWithShape="1">
            <a:blip r:embed="rId17" cstate="print">
              <a:extLst>
                <a:ext uri="{28A0092B-C50C-407E-A947-70E740481C1C}">
                  <a14:useLocalDpi xmlns:a14="http://schemas.microsoft.com/office/drawing/2010/main" val="0"/>
                </a:ext>
              </a:extLst>
            </a:blip>
            <a:srcRect l="86834"/>
            <a:stretch/>
          </p:blipFill>
          <p:spPr>
            <a:xfrm>
              <a:off x="8385820" y="87421"/>
              <a:ext cx="650676" cy="760312"/>
            </a:xfrm>
            <a:prstGeom prst="rect">
              <a:avLst/>
            </a:prstGeom>
          </p:spPr>
        </p:pic>
        <p:sp>
          <p:nvSpPr>
            <p:cNvPr id="11" name="CuadroTexto 10"/>
            <p:cNvSpPr txBox="1"/>
            <p:nvPr userDrawn="1"/>
          </p:nvSpPr>
          <p:spPr>
            <a:xfrm>
              <a:off x="5929394" y="269836"/>
              <a:ext cx="2705150" cy="338554"/>
            </a:xfrm>
            <a:prstGeom prst="rect">
              <a:avLst/>
            </a:prstGeom>
            <a:noFill/>
          </p:spPr>
          <p:txBody>
            <a:bodyPr wrap="square" rtlCol="0">
              <a:spAutoFit/>
            </a:bodyPr>
            <a:lstStyle/>
            <a:p>
              <a:r>
                <a:rPr lang="es-MX" sz="800" b="1" dirty="0" smtClean="0">
                  <a:latin typeface="Arial" panose="020B0604020202020204" pitchFamily="34" charset="0"/>
                  <a:cs typeface="Arial" panose="020B0604020202020204" pitchFamily="34" charset="0"/>
                </a:rPr>
                <a:t>DIRECCIÓN DE</a:t>
              </a:r>
              <a:r>
                <a:rPr lang="es-MX" sz="800" b="1" baseline="0" dirty="0" smtClean="0">
                  <a:latin typeface="Arial" panose="020B0604020202020204" pitchFamily="34" charset="0"/>
                  <a:cs typeface="Arial" panose="020B0604020202020204" pitchFamily="34" charset="0"/>
                </a:rPr>
                <a:t> PRESTACIONES MÉDICAS</a:t>
              </a:r>
            </a:p>
            <a:p>
              <a:endParaRPr lang="es-MX" sz="800" b="1"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479758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0" r:id="rId12"/>
    <p:sldLayoutId id="2147483698" r:id="rId13"/>
    <p:sldLayoutId id="2147483699"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MX" dirty="0"/>
          </a:p>
        </p:txBody>
      </p:sp>
      <p:sp>
        <p:nvSpPr>
          <p:cNvPr id="5" name="Marcador de pie de página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54B2F5-5714-463C-826F-16A7714815B9}" type="slidenum">
              <a:rPr lang="es-MX" smtClean="0"/>
              <a:pPr/>
              <a:t>‹Nº›</a:t>
            </a:fld>
            <a:endParaRPr lang="es-MX" dirty="0"/>
          </a:p>
        </p:txBody>
      </p:sp>
      <p:pic>
        <p:nvPicPr>
          <p:cNvPr id="7" name="6 Image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 y="260648"/>
            <a:ext cx="4211960" cy="428625"/>
          </a:xfrm>
          <a:prstGeom prst="rect">
            <a:avLst/>
          </a:prstGeom>
        </p:spPr>
      </p:pic>
      <p:grpSp>
        <p:nvGrpSpPr>
          <p:cNvPr id="8" name="Grupo 7"/>
          <p:cNvGrpSpPr/>
          <p:nvPr userDrawn="1"/>
        </p:nvGrpSpPr>
        <p:grpSpPr>
          <a:xfrm>
            <a:off x="4222718" y="87421"/>
            <a:ext cx="4813778" cy="760312"/>
            <a:chOff x="4222718" y="87421"/>
            <a:chExt cx="4813778" cy="760312"/>
          </a:xfrm>
        </p:grpSpPr>
        <p:pic>
          <p:nvPicPr>
            <p:cNvPr id="9" name="7 Imagen"/>
            <p:cNvPicPr>
              <a:picLocks noChangeAspect="1"/>
            </p:cNvPicPr>
            <p:nvPr userDrawn="1"/>
          </p:nvPicPr>
          <p:blipFill rotWithShape="1">
            <a:blip r:embed="rId14" cstate="print">
              <a:extLst>
                <a:ext uri="{28A0092B-C50C-407E-A947-70E740481C1C}">
                  <a14:useLocalDpi xmlns:a14="http://schemas.microsoft.com/office/drawing/2010/main" val="0"/>
                </a:ext>
              </a:extLst>
            </a:blip>
            <a:srcRect r="60861"/>
            <a:stretch/>
          </p:blipFill>
          <p:spPr>
            <a:xfrm>
              <a:off x="4222718" y="87421"/>
              <a:ext cx="1934266" cy="760312"/>
            </a:xfrm>
            <a:prstGeom prst="rect">
              <a:avLst/>
            </a:prstGeom>
          </p:spPr>
        </p:pic>
        <p:pic>
          <p:nvPicPr>
            <p:cNvPr id="10" name="7 Imagen"/>
            <p:cNvPicPr>
              <a:picLocks noChangeAspect="1"/>
            </p:cNvPicPr>
            <p:nvPr userDrawn="1"/>
          </p:nvPicPr>
          <p:blipFill rotWithShape="1">
            <a:blip r:embed="rId14" cstate="print">
              <a:extLst>
                <a:ext uri="{28A0092B-C50C-407E-A947-70E740481C1C}">
                  <a14:useLocalDpi xmlns:a14="http://schemas.microsoft.com/office/drawing/2010/main" val="0"/>
                </a:ext>
              </a:extLst>
            </a:blip>
            <a:srcRect l="86834"/>
            <a:stretch/>
          </p:blipFill>
          <p:spPr>
            <a:xfrm>
              <a:off x="8385820" y="87421"/>
              <a:ext cx="650676" cy="760312"/>
            </a:xfrm>
            <a:prstGeom prst="rect">
              <a:avLst/>
            </a:prstGeom>
          </p:spPr>
        </p:pic>
        <p:sp>
          <p:nvSpPr>
            <p:cNvPr id="11" name="CuadroTexto 10"/>
            <p:cNvSpPr txBox="1"/>
            <p:nvPr userDrawn="1"/>
          </p:nvSpPr>
          <p:spPr>
            <a:xfrm>
              <a:off x="5929394" y="269836"/>
              <a:ext cx="2705150" cy="215444"/>
            </a:xfrm>
            <a:prstGeom prst="rect">
              <a:avLst/>
            </a:prstGeom>
            <a:noFill/>
          </p:spPr>
          <p:txBody>
            <a:bodyPr wrap="square" rtlCol="0">
              <a:spAutoFit/>
            </a:bodyPr>
            <a:lstStyle/>
            <a:p>
              <a:r>
                <a:rPr lang="es-MX" sz="800" b="1" dirty="0" smtClean="0">
                  <a:latin typeface="Arial" panose="020B0604020202020204" pitchFamily="34" charset="0"/>
                  <a:cs typeface="Arial" panose="020B0604020202020204" pitchFamily="34" charset="0"/>
                </a:rPr>
                <a:t>DIRECCIÓN DE</a:t>
              </a:r>
              <a:r>
                <a:rPr lang="es-MX" sz="800" b="1" baseline="0" dirty="0" smtClean="0">
                  <a:latin typeface="Arial" panose="020B0604020202020204" pitchFamily="34" charset="0"/>
                  <a:cs typeface="Arial" panose="020B0604020202020204" pitchFamily="34" charset="0"/>
                </a:rPr>
                <a:t> PRESTACIONES MÉDICAS</a:t>
              </a:r>
            </a:p>
          </p:txBody>
        </p:sp>
      </p:grpSp>
    </p:spTree>
    <p:extLst>
      <p:ext uri="{BB962C8B-B14F-4D97-AF65-F5344CB8AC3E}">
        <p14:creationId xmlns:p14="http://schemas.microsoft.com/office/powerpoint/2010/main" val="26954014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MX" dirty="0">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F0E554-2E8C-435A-BF81-88F51E615C61}" type="slidenum">
              <a:rPr lang="es-MX" smtClean="0">
                <a:solidFill>
                  <a:prstClr val="black">
                    <a:tint val="75000"/>
                  </a:prstClr>
                </a:solidFill>
              </a:rPr>
              <a:pPr/>
              <a:t>‹Nº›</a:t>
            </a:fld>
            <a:endParaRPr lang="es-MX" dirty="0">
              <a:solidFill>
                <a:prstClr val="black">
                  <a:tint val="75000"/>
                </a:prstClr>
              </a:solidFill>
            </a:endParaRPr>
          </a:p>
        </p:txBody>
      </p:sp>
      <p:pic>
        <p:nvPicPr>
          <p:cNvPr id="7" name="6 Imagen"/>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1" y="260648"/>
            <a:ext cx="4211960" cy="428625"/>
          </a:xfrm>
          <a:prstGeom prst="rect">
            <a:avLst/>
          </a:prstGeom>
        </p:spPr>
      </p:pic>
      <p:grpSp>
        <p:nvGrpSpPr>
          <p:cNvPr id="8" name="Grupo 7"/>
          <p:cNvGrpSpPr/>
          <p:nvPr userDrawn="1"/>
        </p:nvGrpSpPr>
        <p:grpSpPr>
          <a:xfrm>
            <a:off x="4222718" y="87421"/>
            <a:ext cx="4813778" cy="760312"/>
            <a:chOff x="4222718" y="87421"/>
            <a:chExt cx="4813778" cy="760312"/>
          </a:xfrm>
        </p:grpSpPr>
        <p:pic>
          <p:nvPicPr>
            <p:cNvPr id="9" name="7 Imagen"/>
            <p:cNvPicPr>
              <a:picLocks noChangeAspect="1"/>
            </p:cNvPicPr>
            <p:nvPr userDrawn="1"/>
          </p:nvPicPr>
          <p:blipFill rotWithShape="1">
            <a:blip r:embed="rId18" cstate="print">
              <a:extLst>
                <a:ext uri="{28A0092B-C50C-407E-A947-70E740481C1C}">
                  <a14:useLocalDpi xmlns:a14="http://schemas.microsoft.com/office/drawing/2010/main" val="0"/>
                </a:ext>
              </a:extLst>
            </a:blip>
            <a:srcRect r="60861"/>
            <a:stretch/>
          </p:blipFill>
          <p:spPr>
            <a:xfrm>
              <a:off x="4222718" y="87421"/>
              <a:ext cx="1934266" cy="760312"/>
            </a:xfrm>
            <a:prstGeom prst="rect">
              <a:avLst/>
            </a:prstGeom>
          </p:spPr>
        </p:pic>
        <p:pic>
          <p:nvPicPr>
            <p:cNvPr id="10" name="7 Imagen"/>
            <p:cNvPicPr>
              <a:picLocks noChangeAspect="1"/>
            </p:cNvPicPr>
            <p:nvPr userDrawn="1"/>
          </p:nvPicPr>
          <p:blipFill rotWithShape="1">
            <a:blip r:embed="rId18" cstate="print">
              <a:extLst>
                <a:ext uri="{28A0092B-C50C-407E-A947-70E740481C1C}">
                  <a14:useLocalDpi xmlns:a14="http://schemas.microsoft.com/office/drawing/2010/main" val="0"/>
                </a:ext>
              </a:extLst>
            </a:blip>
            <a:srcRect l="86834"/>
            <a:stretch/>
          </p:blipFill>
          <p:spPr>
            <a:xfrm>
              <a:off x="8385820" y="87421"/>
              <a:ext cx="650676" cy="760312"/>
            </a:xfrm>
            <a:prstGeom prst="rect">
              <a:avLst/>
            </a:prstGeom>
          </p:spPr>
        </p:pic>
        <p:sp>
          <p:nvSpPr>
            <p:cNvPr id="11" name="CuadroTexto 10"/>
            <p:cNvSpPr txBox="1"/>
            <p:nvPr userDrawn="1"/>
          </p:nvSpPr>
          <p:spPr>
            <a:xfrm>
              <a:off x="5929394" y="269836"/>
              <a:ext cx="2705150" cy="338554"/>
            </a:xfrm>
            <a:prstGeom prst="rect">
              <a:avLst/>
            </a:prstGeom>
            <a:noFill/>
          </p:spPr>
          <p:txBody>
            <a:bodyPr wrap="square" rtlCol="0">
              <a:spAutoFit/>
            </a:bodyPr>
            <a:lstStyle/>
            <a:p>
              <a:r>
                <a:rPr lang="es-MX" sz="800" b="1" dirty="0" smtClean="0">
                  <a:latin typeface="Arial" panose="020B0604020202020204" pitchFamily="34" charset="0"/>
                  <a:cs typeface="Arial" panose="020B0604020202020204" pitchFamily="34" charset="0"/>
                </a:rPr>
                <a:t>DIRECCIÓN DE</a:t>
              </a:r>
              <a:r>
                <a:rPr lang="es-MX" sz="800" b="1" baseline="0" dirty="0" smtClean="0">
                  <a:latin typeface="Arial" panose="020B0604020202020204" pitchFamily="34" charset="0"/>
                  <a:cs typeface="Arial" panose="020B0604020202020204" pitchFamily="34" charset="0"/>
                </a:rPr>
                <a:t> PRESTACIONES MÉDICAS</a:t>
              </a:r>
            </a:p>
            <a:p>
              <a:endParaRPr lang="es-MX" sz="800" b="1"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8365686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 id="2147483685" r:id="rId13"/>
    <p:sldLayoutId id="2147483686" r:id="rId14"/>
    <p:sldLayoutId id="2147483687"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2.xml"/><Relationship Id="rId1" Type="http://schemas.openxmlformats.org/officeDocument/2006/relationships/vmlDrawing" Target="../drawings/vmlDrawing1.vml"/><Relationship Id="rId5" Type="http://schemas.openxmlformats.org/officeDocument/2006/relationships/image" Target="../media/image12.png"/><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A193B62-3AF2-41F8-A186-E56820C01B56}" type="slidenum">
              <a:rPr lang="es-ES" altLang="es-MX" smtClean="0">
                <a:solidFill>
                  <a:schemeClr val="bg1"/>
                </a:solidFill>
              </a:rPr>
              <a:pPr eaLnBrk="1" hangingPunct="1"/>
              <a:t>1</a:t>
            </a:fld>
            <a:endParaRPr lang="es-ES" altLang="es-MX" smtClean="0">
              <a:solidFill>
                <a:schemeClr val="bg1"/>
              </a:solidFill>
            </a:endParaRPr>
          </a:p>
        </p:txBody>
      </p:sp>
      <p:sp>
        <p:nvSpPr>
          <p:cNvPr id="12292" name="7 Marcador de pie de página"/>
          <p:cNvSpPr>
            <a:spLocks noGrp="1"/>
          </p:cNvSpPr>
          <p:nvPr>
            <p:ph type="ftr" sz="quarter" idx="11"/>
          </p:nvPr>
        </p:nvSpPr>
        <p:spPr bwMode="auto">
          <a:xfrm>
            <a:off x="0" y="6465888"/>
            <a:ext cx="601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s-MX" altLang="es-MX" sz="1800" b="1" dirty="0" smtClean="0">
                <a:solidFill>
                  <a:schemeClr val="bg1"/>
                </a:solidFill>
              </a:rPr>
              <a:t>COORDINACION DE SALUD EN EL TRABAJO</a:t>
            </a:r>
            <a:endParaRPr lang="es-ES" altLang="es-MX" sz="1800" b="1" dirty="0" smtClean="0">
              <a:solidFill>
                <a:schemeClr val="bg1"/>
              </a:solidFill>
            </a:endParaRPr>
          </a:p>
        </p:txBody>
      </p:sp>
      <p:sp>
        <p:nvSpPr>
          <p:cNvPr id="12293" name="4 CuadroTexto"/>
          <p:cNvSpPr txBox="1">
            <a:spLocks noChangeArrowheads="1"/>
          </p:cNvSpPr>
          <p:nvPr/>
        </p:nvSpPr>
        <p:spPr bwMode="auto">
          <a:xfrm>
            <a:off x="899592" y="1484784"/>
            <a:ext cx="7336189" cy="4678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s-ES" altLang="es-MX" sz="2400" b="1" dirty="0"/>
              <a:t>ACADEMIA MEXICANA DE </a:t>
            </a:r>
            <a:r>
              <a:rPr lang="es-ES" altLang="es-MX" sz="2400" b="1" dirty="0" smtClean="0"/>
              <a:t>MEDICINA</a:t>
            </a:r>
            <a:endParaRPr lang="es-ES" altLang="es-MX" sz="2400" b="1" dirty="0"/>
          </a:p>
          <a:p>
            <a:pPr algn="ctr" eaLnBrk="1" hangingPunct="1"/>
            <a:r>
              <a:rPr lang="es-ES" altLang="es-MX" sz="2000" b="1" dirty="0" smtClean="0"/>
              <a:t>SESION </a:t>
            </a:r>
            <a:r>
              <a:rPr lang="es-ES" altLang="es-MX" sz="2000" b="1" dirty="0"/>
              <a:t>REGLAMENTARIA</a:t>
            </a:r>
          </a:p>
          <a:p>
            <a:pPr algn="ctr" eaLnBrk="1" hangingPunct="1"/>
            <a:endParaRPr lang="es-ES" altLang="es-MX" sz="2000" b="1" dirty="0"/>
          </a:p>
          <a:p>
            <a:pPr algn="ctr" eaLnBrk="1" hangingPunct="1"/>
            <a:endParaRPr lang="es-ES" altLang="es-MX" sz="2000" b="1" dirty="0"/>
          </a:p>
          <a:p>
            <a:pPr algn="ctr" eaLnBrk="1" hangingPunct="1"/>
            <a:endParaRPr lang="es-ES" altLang="es-MX" sz="2000" b="1" dirty="0"/>
          </a:p>
          <a:p>
            <a:pPr algn="ctr" eaLnBrk="1" hangingPunct="1"/>
            <a:endParaRPr lang="es-ES" altLang="es-MX" sz="2000" b="1" dirty="0"/>
          </a:p>
          <a:p>
            <a:pPr algn="ctr" eaLnBrk="1" hangingPunct="1"/>
            <a:r>
              <a:rPr lang="es-ES" altLang="es-MX" sz="2000" b="1" dirty="0" smtClean="0"/>
              <a:t>Costo de los Riesgos </a:t>
            </a:r>
            <a:r>
              <a:rPr lang="es-ES" altLang="es-MX" sz="2000" b="1" dirty="0"/>
              <a:t>de </a:t>
            </a:r>
            <a:r>
              <a:rPr lang="es-ES" altLang="es-MX" sz="2000" b="1" dirty="0" smtClean="0"/>
              <a:t>Trabajo en el IMSS</a:t>
            </a:r>
            <a:endParaRPr lang="es-ES" altLang="es-MX" sz="2000" b="1" dirty="0"/>
          </a:p>
          <a:p>
            <a:pPr algn="ctr" eaLnBrk="1" hangingPunct="1"/>
            <a:r>
              <a:rPr lang="es-ES" altLang="es-MX" sz="2000" b="1" dirty="0"/>
              <a:t>Avances y </a:t>
            </a:r>
            <a:r>
              <a:rPr lang="es-ES" altLang="es-MX" sz="2000" b="1" dirty="0" smtClean="0"/>
              <a:t>tendencias</a:t>
            </a:r>
            <a:endParaRPr lang="es-ES" altLang="es-MX" sz="2000" b="1" dirty="0"/>
          </a:p>
          <a:p>
            <a:pPr algn="ctr" eaLnBrk="1" hangingPunct="1"/>
            <a:endParaRPr lang="es-ES" altLang="es-MX" sz="2000" b="1" dirty="0"/>
          </a:p>
          <a:p>
            <a:pPr eaLnBrk="1" hangingPunct="1"/>
            <a:endParaRPr lang="es-ES" altLang="es-MX" sz="2000" b="1" dirty="0"/>
          </a:p>
          <a:p>
            <a:pPr eaLnBrk="1" hangingPunct="1"/>
            <a:endParaRPr lang="es-ES" altLang="es-MX" sz="2000" b="1" dirty="0"/>
          </a:p>
          <a:p>
            <a:pPr eaLnBrk="1" hangingPunct="1"/>
            <a:endParaRPr lang="es-ES" altLang="es-MX" sz="2000" b="1" dirty="0"/>
          </a:p>
          <a:p>
            <a:pPr algn="r" eaLnBrk="1" hangingPunct="1"/>
            <a:r>
              <a:rPr lang="es-ES" altLang="es-MX" b="1" dirty="0" smtClean="0"/>
              <a:t>Dr. Manuel Carlos Ortega Alvarez</a:t>
            </a:r>
          </a:p>
          <a:p>
            <a:pPr algn="r" eaLnBrk="1" hangingPunct="1"/>
            <a:r>
              <a:rPr lang="es-ES" altLang="es-MX" b="1" dirty="0" smtClean="0"/>
              <a:t>Dr</a:t>
            </a:r>
            <a:r>
              <a:rPr lang="es-ES" altLang="es-MX" b="1" dirty="0"/>
              <a:t>. Rafael Rodríguez </a:t>
            </a:r>
            <a:r>
              <a:rPr lang="es-ES" altLang="es-MX" b="1" dirty="0" smtClean="0"/>
              <a:t>Cabrera</a:t>
            </a:r>
            <a:endParaRPr lang="es-ES" altLang="es-MX" b="1" dirty="0"/>
          </a:p>
          <a:p>
            <a:pPr algn="r" eaLnBrk="1" hangingPunct="1"/>
            <a:r>
              <a:rPr lang="es-ES" altLang="es-MX" b="1" dirty="0" smtClean="0"/>
              <a:t>22 de Abril de 2015</a:t>
            </a:r>
            <a:endParaRPr lang="es-ES" altLang="es-MX" b="1" dirty="0"/>
          </a:p>
        </p:txBody>
      </p:sp>
      <p:sp>
        <p:nvSpPr>
          <p:cNvPr id="8" name="7 Triángulo isósceles"/>
          <p:cNvSpPr/>
          <p:nvPr/>
        </p:nvSpPr>
        <p:spPr>
          <a:xfrm rot="5400000">
            <a:off x="6456943" y="971085"/>
            <a:ext cx="95285" cy="3577139"/>
          </a:xfrm>
          <a:prstGeom prst="triangl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
        <p:nvSpPr>
          <p:cNvPr id="9" name="8 Triángulo isósceles"/>
          <p:cNvSpPr/>
          <p:nvPr/>
        </p:nvSpPr>
        <p:spPr>
          <a:xfrm rot="16200000">
            <a:off x="2663279" y="968492"/>
            <a:ext cx="96285" cy="3577140"/>
          </a:xfrm>
          <a:prstGeom prst="triangle">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schemeClr val="tx1"/>
              </a:solidFill>
            </a:endParaRPr>
          </a:p>
        </p:txBody>
      </p:sp>
    </p:spTree>
    <p:extLst>
      <p:ext uri="{BB962C8B-B14F-4D97-AF65-F5344CB8AC3E}">
        <p14:creationId xmlns:p14="http://schemas.microsoft.com/office/powerpoint/2010/main" val="23805528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D0C3CEEE-E132-4EA6-9AB3-70458FD9B459}" type="slidenum">
              <a:rPr lang="es-ES" altLang="es-MX" smtClean="0">
                <a:solidFill>
                  <a:schemeClr val="bg1"/>
                </a:solidFill>
              </a:rPr>
              <a:pPr eaLnBrk="1" hangingPunct="1"/>
              <a:t>10</a:t>
            </a:fld>
            <a:endParaRPr lang="es-ES" altLang="es-MX" smtClean="0">
              <a:solidFill>
                <a:schemeClr val="bg1"/>
              </a:solidFill>
            </a:endParaRPr>
          </a:p>
        </p:txBody>
      </p:sp>
      <p:sp>
        <p:nvSpPr>
          <p:cNvPr id="19460" name="7 Marcador de pie de página"/>
          <p:cNvSpPr>
            <a:spLocks noGrp="1"/>
          </p:cNvSpPr>
          <p:nvPr>
            <p:ph type="ftr" sz="quarter" idx="11"/>
          </p:nvPr>
        </p:nvSpPr>
        <p:spPr bwMode="auto">
          <a:xfrm>
            <a:off x="0" y="6465888"/>
            <a:ext cx="601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s-MX" altLang="es-MX" sz="1800" b="1" smtClean="0">
                <a:solidFill>
                  <a:schemeClr val="bg1"/>
                </a:solidFill>
              </a:rPr>
              <a:t>COORDINACION DE SALUD EN EL TRABAJO</a:t>
            </a:r>
            <a:endParaRPr lang="es-ES" altLang="es-MX" sz="1800" b="1" smtClean="0">
              <a:solidFill>
                <a:schemeClr val="bg1"/>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632799484"/>
              </p:ext>
            </p:extLst>
          </p:nvPr>
        </p:nvGraphicFramePr>
        <p:xfrm>
          <a:off x="251519" y="1988840"/>
          <a:ext cx="8568954" cy="3574222"/>
        </p:xfrm>
        <a:graphic>
          <a:graphicData uri="http://schemas.openxmlformats.org/drawingml/2006/table">
            <a:tbl>
              <a:tblPr>
                <a:tableStyleId>{5C22544A-7EE6-4342-B048-85BDC9FD1C3A}</a:tableStyleId>
              </a:tblPr>
              <a:tblGrid>
                <a:gridCol w="1245315"/>
                <a:gridCol w="1567395"/>
                <a:gridCol w="1046589"/>
                <a:gridCol w="1077487"/>
                <a:gridCol w="1660420"/>
                <a:gridCol w="1971748"/>
              </a:tblGrid>
              <a:tr h="958830">
                <a:tc>
                  <a:txBody>
                    <a:bodyPr/>
                    <a:lstStyle/>
                    <a:p>
                      <a:pPr algn="ctr" fontAlgn="auto"/>
                      <a:r>
                        <a:rPr lang="es-MX" sz="1800" u="none" strike="noStrike" dirty="0" err="1">
                          <a:effectLst/>
                          <a:latin typeface="+mj-lt"/>
                        </a:rPr>
                        <a:t>Acc</a:t>
                      </a:r>
                      <a:r>
                        <a:rPr lang="es-MX" sz="1800" u="none" strike="noStrike" dirty="0">
                          <a:effectLst/>
                          <a:latin typeface="+mj-lt"/>
                        </a:rPr>
                        <a:t>. </a:t>
                      </a:r>
                      <a:r>
                        <a:rPr lang="es-MX" sz="1800" u="none" strike="noStrike" dirty="0" err="1">
                          <a:effectLst/>
                          <a:latin typeface="+mj-lt"/>
                        </a:rPr>
                        <a:t>trab.x</a:t>
                      </a:r>
                      <a:r>
                        <a:rPr lang="es-MX" sz="1800" u="none" strike="noStrike" dirty="0">
                          <a:effectLst/>
                          <a:latin typeface="+mj-lt"/>
                        </a:rPr>
                        <a:t> </a:t>
                      </a:r>
                      <a:r>
                        <a:rPr lang="es-MX" sz="1800" u="none" strike="noStrike" dirty="0" smtClean="0">
                          <a:effectLst/>
                          <a:latin typeface="+mj-lt"/>
                        </a:rPr>
                        <a:t>c/100 </a:t>
                      </a:r>
                      <a:endParaRPr lang="es-MX" sz="1800" b="1" i="0" u="none" strike="noStrike" dirty="0">
                        <a:effectLst/>
                        <a:latin typeface="+mj-lt"/>
                      </a:endParaRPr>
                    </a:p>
                  </a:txBody>
                  <a:tcPr marL="9525" marR="9525" marT="9525" marB="0" anchor="b"/>
                </a:tc>
                <a:tc>
                  <a:txBody>
                    <a:bodyPr/>
                    <a:lstStyle/>
                    <a:p>
                      <a:pPr algn="ctr" fontAlgn="auto"/>
                      <a:r>
                        <a:rPr lang="es-MX" sz="1800" u="none" strike="noStrike" dirty="0" err="1">
                          <a:effectLst/>
                          <a:latin typeface="+mj-lt"/>
                        </a:rPr>
                        <a:t>Acc</a:t>
                      </a:r>
                      <a:r>
                        <a:rPr lang="es-MX" sz="1800" u="none" strike="noStrike" dirty="0">
                          <a:effectLst/>
                          <a:latin typeface="+mj-lt"/>
                        </a:rPr>
                        <a:t>. </a:t>
                      </a:r>
                      <a:r>
                        <a:rPr lang="es-MX" sz="1800" u="none" strike="noStrike" dirty="0" err="1">
                          <a:effectLst/>
                          <a:latin typeface="+mj-lt"/>
                        </a:rPr>
                        <a:t>tray.x</a:t>
                      </a:r>
                      <a:r>
                        <a:rPr lang="es-MX" sz="1800" u="none" strike="noStrike" dirty="0">
                          <a:effectLst/>
                          <a:latin typeface="+mj-lt"/>
                        </a:rPr>
                        <a:t> c/1,000 </a:t>
                      </a:r>
                      <a:endParaRPr lang="es-MX" sz="1800" b="1" i="0" u="none" strike="noStrike" dirty="0">
                        <a:effectLst/>
                        <a:latin typeface="+mj-lt"/>
                      </a:endParaRPr>
                    </a:p>
                  </a:txBody>
                  <a:tcPr marL="9525" marR="9525" marT="9525" marB="0" anchor="b"/>
                </a:tc>
                <a:tc>
                  <a:txBody>
                    <a:bodyPr/>
                    <a:lstStyle/>
                    <a:p>
                      <a:pPr algn="ctr" fontAlgn="auto"/>
                      <a:r>
                        <a:rPr lang="es-MX" sz="1800" u="none" strike="noStrike" dirty="0" err="1">
                          <a:effectLst/>
                          <a:latin typeface="+mj-lt"/>
                        </a:rPr>
                        <a:t>Enf</a:t>
                      </a:r>
                      <a:r>
                        <a:rPr lang="es-MX" sz="1800" u="none" strike="noStrike" dirty="0">
                          <a:effectLst/>
                          <a:latin typeface="+mj-lt"/>
                        </a:rPr>
                        <a:t>. </a:t>
                      </a:r>
                      <a:r>
                        <a:rPr lang="es-MX" sz="1800" u="none" strike="noStrike" dirty="0" err="1">
                          <a:effectLst/>
                          <a:latin typeface="+mj-lt"/>
                        </a:rPr>
                        <a:t>trab</a:t>
                      </a:r>
                      <a:r>
                        <a:rPr lang="es-MX" sz="1800" u="none" strike="noStrike" dirty="0">
                          <a:effectLst/>
                          <a:latin typeface="+mj-lt"/>
                        </a:rPr>
                        <a:t>. c/10,000 </a:t>
                      </a:r>
                      <a:endParaRPr lang="es-MX" sz="1800" b="1" i="0" u="none" strike="noStrike" dirty="0">
                        <a:effectLst/>
                        <a:latin typeface="+mj-lt"/>
                      </a:endParaRPr>
                    </a:p>
                  </a:txBody>
                  <a:tcPr marL="9525" marR="9525" marT="9525" marB="0" anchor="b"/>
                </a:tc>
                <a:tc>
                  <a:txBody>
                    <a:bodyPr/>
                    <a:lstStyle/>
                    <a:p>
                      <a:pPr algn="ctr" fontAlgn="auto"/>
                      <a:r>
                        <a:rPr lang="es-MX" sz="1800" u="none" strike="noStrike" dirty="0" smtClean="0">
                          <a:effectLst/>
                          <a:latin typeface="+mj-lt"/>
                        </a:rPr>
                        <a:t>Riesgos </a:t>
                      </a:r>
                      <a:r>
                        <a:rPr lang="es-MX" sz="1800" u="none" strike="noStrike" dirty="0" err="1">
                          <a:effectLst/>
                          <a:latin typeface="+mj-lt"/>
                        </a:rPr>
                        <a:t>trab.x</a:t>
                      </a:r>
                      <a:r>
                        <a:rPr lang="es-MX" sz="1800" u="none" strike="noStrike" dirty="0">
                          <a:effectLst/>
                          <a:latin typeface="+mj-lt"/>
                        </a:rPr>
                        <a:t> c/100 </a:t>
                      </a:r>
                      <a:endParaRPr lang="es-MX" sz="1800" b="1" i="0" u="none" strike="noStrike" dirty="0">
                        <a:effectLst/>
                        <a:latin typeface="+mj-lt"/>
                      </a:endParaRPr>
                    </a:p>
                  </a:txBody>
                  <a:tcPr marL="9525" marR="9525" marT="9525" marB="0" anchor="b"/>
                </a:tc>
                <a:tc>
                  <a:txBody>
                    <a:bodyPr/>
                    <a:lstStyle/>
                    <a:p>
                      <a:pPr algn="ctr" fontAlgn="auto"/>
                      <a:r>
                        <a:rPr lang="es-MX" sz="1800" u="none" strike="noStrike">
                          <a:effectLst/>
                          <a:latin typeface="+mj-lt"/>
                        </a:rPr>
                        <a:t>Días por RT</a:t>
                      </a:r>
                      <a:endParaRPr lang="es-MX" sz="1800" b="1" i="0" u="none" strike="noStrike">
                        <a:effectLst/>
                        <a:latin typeface="+mj-lt"/>
                      </a:endParaRPr>
                    </a:p>
                  </a:txBody>
                  <a:tcPr marL="9525" marR="9525" marT="9525" marB="0" anchor="b"/>
                </a:tc>
                <a:tc>
                  <a:txBody>
                    <a:bodyPr/>
                    <a:lstStyle/>
                    <a:p>
                      <a:pPr algn="ctr" fontAlgn="auto"/>
                      <a:r>
                        <a:rPr lang="es-MX" sz="1800" u="none" strike="noStrike" dirty="0">
                          <a:effectLst/>
                          <a:latin typeface="+mj-lt"/>
                        </a:rPr>
                        <a:t>Gasto </a:t>
                      </a:r>
                      <a:r>
                        <a:rPr lang="es-MX" sz="1800" u="none" strike="noStrike" dirty="0" smtClean="0">
                          <a:effectLst/>
                          <a:latin typeface="+mj-lt"/>
                        </a:rPr>
                        <a:t>Subsidios</a:t>
                      </a:r>
                      <a:endParaRPr lang="es-MX" sz="1800" b="1" i="0" u="none" strike="noStrike" dirty="0">
                        <a:effectLst/>
                        <a:latin typeface="+mj-lt"/>
                      </a:endParaRPr>
                    </a:p>
                  </a:txBody>
                  <a:tcPr marL="9525" marR="9525" marT="9525" marB="0" anchor="b"/>
                </a:tc>
              </a:tr>
              <a:tr h="326924">
                <a:tc>
                  <a:txBody>
                    <a:bodyPr/>
                    <a:lstStyle/>
                    <a:p>
                      <a:pPr algn="ctr" fontAlgn="auto"/>
                      <a:r>
                        <a:rPr lang="es-MX" sz="1800" u="none" strike="noStrike">
                          <a:effectLst/>
                          <a:latin typeface="+mj-lt"/>
                        </a:rPr>
                        <a:t>2.6</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7.4</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4.1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3.4</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13,519,827 </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3,016,771,619</a:t>
                      </a:r>
                      <a:endParaRPr lang="es-MX" sz="1800" b="0" i="0" u="none" strike="noStrike" dirty="0">
                        <a:effectLst/>
                        <a:latin typeface="+mj-lt"/>
                      </a:endParaRPr>
                    </a:p>
                  </a:txBody>
                  <a:tcPr marL="9525" marR="9525" marT="9525" marB="0" anchor="b">
                    <a:solidFill>
                      <a:srgbClr val="FFFF00"/>
                    </a:solidFill>
                  </a:tcPr>
                </a:tc>
              </a:tr>
              <a:tr h="326924">
                <a:tc>
                  <a:txBody>
                    <a:bodyPr/>
                    <a:lstStyle/>
                    <a:p>
                      <a:pPr algn="ctr" fontAlgn="auto"/>
                      <a:r>
                        <a:rPr lang="es-MX" sz="1800" u="none" strike="noStrike">
                          <a:effectLst/>
                          <a:latin typeface="+mj-lt"/>
                        </a:rPr>
                        <a:t>2.8</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7.6</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3.1</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3.6</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14,284,706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2,962,410,024</a:t>
                      </a:r>
                      <a:endParaRPr lang="es-MX" sz="1800" b="0" i="0" u="none" strike="noStrike">
                        <a:effectLst/>
                        <a:latin typeface="+mj-lt"/>
                      </a:endParaRPr>
                    </a:p>
                  </a:txBody>
                  <a:tcPr marL="9525" marR="9525" marT="9525" marB="0" anchor="b"/>
                </a:tc>
              </a:tr>
              <a:tr h="326924">
                <a:tc>
                  <a:txBody>
                    <a:bodyPr/>
                    <a:lstStyle/>
                    <a:p>
                      <a:pPr algn="ctr" fontAlgn="auto"/>
                      <a:r>
                        <a:rPr lang="es-MX" sz="1800" u="none" strike="noStrike">
                          <a:effectLst/>
                          <a:latin typeface="+mj-lt"/>
                        </a:rPr>
                        <a:t>2.82</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7.36</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2.74</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3.58</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13652166</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2,684,633,328</a:t>
                      </a:r>
                      <a:endParaRPr lang="es-MX" sz="1800" b="0" i="0" u="none" strike="noStrike" dirty="0">
                        <a:effectLst/>
                        <a:latin typeface="+mj-lt"/>
                      </a:endParaRPr>
                    </a:p>
                  </a:txBody>
                  <a:tcPr marL="9525" marR="9525" marT="9525" marB="0" anchor="b">
                    <a:solidFill>
                      <a:srgbClr val="FFFF00"/>
                    </a:solidFill>
                  </a:tcPr>
                </a:tc>
              </a:tr>
              <a:tr h="326924">
                <a:tc>
                  <a:txBody>
                    <a:bodyPr/>
                    <a:lstStyle/>
                    <a:p>
                      <a:pPr algn="ctr" fontAlgn="auto"/>
                      <a:r>
                        <a:rPr lang="es-MX" sz="1800" u="none" strike="noStrike">
                          <a:effectLst/>
                          <a:latin typeface="+mj-lt"/>
                        </a:rPr>
                        <a:t>2.8</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7</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2.4</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3.5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12,945,608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2,412,381,831</a:t>
                      </a:r>
                      <a:endParaRPr lang="es-MX" sz="1800" b="0" i="0" u="none" strike="noStrike">
                        <a:effectLst/>
                        <a:latin typeface="+mj-lt"/>
                      </a:endParaRPr>
                    </a:p>
                  </a:txBody>
                  <a:tcPr marL="9525" marR="9525" marT="9525" marB="0" anchor="b"/>
                </a:tc>
              </a:tr>
              <a:tr h="326924">
                <a:tc>
                  <a:txBody>
                    <a:bodyPr/>
                    <a:lstStyle/>
                    <a:p>
                      <a:pPr algn="ctr" fontAlgn="auto"/>
                      <a:r>
                        <a:rPr lang="es-MX" sz="1800" u="none" strike="noStrike">
                          <a:effectLst/>
                          <a:latin typeface="+mj-lt"/>
                        </a:rPr>
                        <a:t>2.9</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6.6</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3.0</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3.5</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11,904,849</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2,212,529,215</a:t>
                      </a:r>
                      <a:endParaRPr lang="es-MX" sz="1800" b="0" i="0" u="none" strike="noStrike" dirty="0">
                        <a:effectLst/>
                        <a:latin typeface="+mj-lt"/>
                      </a:endParaRPr>
                    </a:p>
                  </a:txBody>
                  <a:tcPr marL="9525" marR="9525" marT="9525" marB="0" anchor="b">
                    <a:solidFill>
                      <a:srgbClr val="FFFF00"/>
                    </a:solidFill>
                  </a:tcPr>
                </a:tc>
              </a:tr>
              <a:tr h="326924">
                <a:tc>
                  <a:txBody>
                    <a:bodyPr/>
                    <a:lstStyle/>
                    <a:p>
                      <a:pPr algn="ctr" fontAlgn="auto"/>
                      <a:r>
                        <a:rPr lang="es-MX" sz="1800" u="none" strike="noStrike">
                          <a:effectLst/>
                          <a:latin typeface="+mj-lt"/>
                        </a:rPr>
                        <a:t>2.9</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6.5</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2.6</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3.6</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11,918,991</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2,108,129,992</a:t>
                      </a:r>
                      <a:endParaRPr lang="es-MX" sz="1800" b="0" i="0" u="none" strike="noStrike">
                        <a:effectLst/>
                        <a:latin typeface="+mj-lt"/>
                      </a:endParaRPr>
                    </a:p>
                  </a:txBody>
                  <a:tcPr marL="9525" marR="9525" marT="9525" marB="0" anchor="b"/>
                </a:tc>
              </a:tr>
              <a:tr h="326924">
                <a:tc>
                  <a:txBody>
                    <a:bodyPr/>
                    <a:lstStyle/>
                    <a:p>
                      <a:pPr algn="ctr" fontAlgn="auto"/>
                      <a:r>
                        <a:rPr lang="es-MX" sz="1800" u="none" strike="noStrike">
                          <a:effectLst/>
                          <a:latin typeface="+mj-lt"/>
                        </a:rPr>
                        <a:t>2.5</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6.0</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1.9</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3.1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11,211,385</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1,876,066,196</a:t>
                      </a:r>
                      <a:endParaRPr lang="es-MX" sz="1800" b="0" i="0" u="none" strike="noStrike" dirty="0">
                        <a:effectLst/>
                        <a:latin typeface="+mj-lt"/>
                      </a:endParaRPr>
                    </a:p>
                  </a:txBody>
                  <a:tcPr marL="9525" marR="9525" marT="9525" marB="0" anchor="b">
                    <a:solidFill>
                      <a:srgbClr val="FFFF00"/>
                    </a:solidFill>
                  </a:tcPr>
                </a:tc>
              </a:tr>
              <a:tr h="326924">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endParaRPr lang="es-MX" sz="1800" b="1" i="0" u="none" strike="noStrike" dirty="0">
                        <a:effectLst/>
                        <a:latin typeface="+mj-lt"/>
                      </a:endParaRPr>
                    </a:p>
                  </a:txBody>
                  <a:tcPr marL="9525" marR="9525" marT="9525" marB="0" anchor="b">
                    <a:solidFill>
                      <a:srgbClr val="FFC000"/>
                    </a:solidFill>
                  </a:tcPr>
                </a:tc>
                <a:tc>
                  <a:txBody>
                    <a:bodyPr/>
                    <a:lstStyle/>
                    <a:p>
                      <a:pPr algn="ctr" fontAlgn="auto"/>
                      <a:r>
                        <a:rPr lang="es-MX" sz="1800" u="none" strike="noStrike">
                          <a:effectLst/>
                          <a:latin typeface="+mj-lt"/>
                        </a:rPr>
                        <a:t>89,437,532</a:t>
                      </a:r>
                      <a:endParaRPr lang="es-MX" sz="1800" b="1" i="0" u="none" strike="noStrike">
                        <a:effectLst/>
                        <a:latin typeface="+mj-lt"/>
                      </a:endParaRPr>
                    </a:p>
                  </a:txBody>
                  <a:tcPr marL="9525" marR="9525" marT="9525" marB="0" anchor="b">
                    <a:solidFill>
                      <a:srgbClr val="FFC000"/>
                    </a:solidFill>
                  </a:tcPr>
                </a:tc>
                <a:tc>
                  <a:txBody>
                    <a:bodyPr/>
                    <a:lstStyle/>
                    <a:p>
                      <a:pPr algn="ctr" fontAlgn="auto"/>
                      <a:r>
                        <a:rPr lang="es-MX" sz="1800" u="none" strike="noStrike" dirty="0" smtClean="0">
                          <a:effectLst/>
                          <a:latin typeface="+mj-lt"/>
                        </a:rPr>
                        <a:t>17,272,922,205</a:t>
                      </a:r>
                      <a:endParaRPr lang="es-MX" sz="1800" b="1" i="0" u="none" strike="noStrike" dirty="0">
                        <a:effectLst/>
                        <a:latin typeface="+mj-lt"/>
                      </a:endParaRPr>
                    </a:p>
                  </a:txBody>
                  <a:tcPr marL="9525" marR="9525" marT="9525" marB="0" anchor="b">
                    <a:solidFill>
                      <a:srgbClr val="FFC000"/>
                    </a:solidFill>
                  </a:tcPr>
                </a:tc>
              </a:tr>
            </a:tbl>
          </a:graphicData>
        </a:graphic>
      </p:graphicFrame>
      <p:sp>
        <p:nvSpPr>
          <p:cNvPr id="7" name="5 CuadroTexto"/>
          <p:cNvSpPr txBox="1">
            <a:spLocks noChangeArrowheads="1"/>
          </p:cNvSpPr>
          <p:nvPr/>
        </p:nvSpPr>
        <p:spPr bwMode="auto">
          <a:xfrm>
            <a:off x="751408" y="1084674"/>
            <a:ext cx="7493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ES" altLang="es-MX" sz="2000" b="1" dirty="0" smtClean="0"/>
              <a:t>RIESGOS DE TRABAJO EN EMPRESAS AFILIADAS AL IMSS</a:t>
            </a:r>
            <a:endParaRPr lang="es-ES" altLang="es-MX" sz="2000" b="1" dirty="0"/>
          </a:p>
        </p:txBody>
      </p:sp>
    </p:spTree>
    <p:extLst>
      <p:ext uri="{BB962C8B-B14F-4D97-AF65-F5344CB8AC3E}">
        <p14:creationId xmlns:p14="http://schemas.microsoft.com/office/powerpoint/2010/main" val="153391990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3726" y="1056407"/>
            <a:ext cx="2149475"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29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26101" y="1050056"/>
            <a:ext cx="2232025"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2292"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9513" y="1067520"/>
            <a:ext cx="2149475"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293" name="Text Box 5"/>
          <p:cNvSpPr txBox="1">
            <a:spLocks noChangeArrowheads="1"/>
          </p:cNvSpPr>
          <p:nvPr/>
        </p:nvSpPr>
        <p:spPr bwMode="auto">
          <a:xfrm>
            <a:off x="374776" y="2832925"/>
            <a:ext cx="1803400" cy="1233277"/>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89991" tIns="46795" rIns="89991" bIns="46795" anchor="ctr">
            <a:spAutoFit/>
          </a:bodyP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just" eaLnBrk="1" hangingPunct="1">
              <a:spcBef>
                <a:spcPts val="200"/>
              </a:spcBef>
            </a:pPr>
            <a:r>
              <a:rPr lang="es-ES_tradnl" altLang="es-ES" sz="1400" b="1" dirty="0">
                <a:solidFill>
                  <a:srgbClr val="000000"/>
                </a:solidFill>
                <a:latin typeface="Calibri" pitchFamily="34" charset="0"/>
                <a:cs typeface="Arial" pitchFamily="34" charset="0"/>
              </a:rPr>
              <a:t>Acciones que tienen como finalidad anteponerse a que ocurran los acontecimientos</a:t>
            </a:r>
            <a:r>
              <a:rPr lang="es-ES_tradnl" altLang="es-ES" b="1" dirty="0">
                <a:solidFill>
                  <a:srgbClr val="000000"/>
                </a:solidFill>
                <a:latin typeface="Calibri" pitchFamily="34" charset="0"/>
                <a:cs typeface="Arial" pitchFamily="34" charset="0"/>
              </a:rPr>
              <a:t>  </a:t>
            </a:r>
          </a:p>
        </p:txBody>
      </p:sp>
      <p:pic>
        <p:nvPicPr>
          <p:cNvPr id="12294"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84563" y="1065931"/>
            <a:ext cx="2149475" cy="5435600"/>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sp>
        <p:nvSpPr>
          <p:cNvPr id="12295" name="Text Box 7"/>
          <p:cNvSpPr txBox="1">
            <a:spLocks noChangeArrowheads="1"/>
          </p:cNvSpPr>
          <p:nvPr/>
        </p:nvSpPr>
        <p:spPr bwMode="auto">
          <a:xfrm>
            <a:off x="2627785" y="2060849"/>
            <a:ext cx="1803400" cy="3951970"/>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89991" tIns="46795" rIns="89991" bIns="46795">
            <a:spAutoFit/>
          </a:bodyP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just" eaLnBrk="1" hangingPunct="1">
              <a:spcBef>
                <a:spcPts val="200"/>
              </a:spcBef>
              <a:spcAft>
                <a:spcPts val="600"/>
              </a:spcAft>
            </a:pPr>
            <a:r>
              <a:rPr lang="es-ES_tradnl" altLang="es-ES" sz="1400" b="1" dirty="0">
                <a:solidFill>
                  <a:srgbClr val="000000"/>
                </a:solidFill>
                <a:latin typeface="Calibri" pitchFamily="34" charset="0"/>
                <a:cs typeface="Arial" pitchFamily="34" charset="0"/>
              </a:rPr>
              <a:t>Disciplina que tiene como propósito la prevención de los accidentes de trabajo, a través de la identificación y control de las condiciones de trabajo y de las actitudes de los trabajadores</a:t>
            </a:r>
          </a:p>
          <a:p>
            <a:pPr algn="just" eaLnBrk="1" hangingPunct="1">
              <a:spcBef>
                <a:spcPts val="200"/>
              </a:spcBef>
              <a:spcAft>
                <a:spcPts val="600"/>
              </a:spcAft>
            </a:pPr>
            <a:endParaRPr lang="es-ES_tradnl" altLang="es-ES" sz="1400" b="1" dirty="0">
              <a:solidFill>
                <a:srgbClr val="000000"/>
              </a:solidFill>
              <a:latin typeface="Calibri" pitchFamily="34" charset="0"/>
              <a:cs typeface="Arial" pitchFamily="34" charset="0"/>
            </a:endParaRPr>
          </a:p>
          <a:p>
            <a:pPr algn="just" eaLnBrk="1" hangingPunct="1">
              <a:spcBef>
                <a:spcPts val="200"/>
              </a:spcBef>
              <a:spcAft>
                <a:spcPts val="600"/>
              </a:spcAft>
            </a:pPr>
            <a:r>
              <a:rPr lang="es-ES_tradnl" altLang="es-ES" sz="1400" b="1" u="sng" dirty="0">
                <a:solidFill>
                  <a:srgbClr val="000000"/>
                </a:solidFill>
                <a:latin typeface="Calibri" pitchFamily="34" charset="0"/>
                <a:cs typeface="Arial" pitchFamily="34" charset="0"/>
              </a:rPr>
              <a:t>Conocida como Safety y no Security</a:t>
            </a:r>
            <a:r>
              <a:rPr lang="es-ES_tradnl" altLang="es-ES" sz="1400" b="1" dirty="0">
                <a:solidFill>
                  <a:srgbClr val="000000"/>
                </a:solidFill>
                <a:latin typeface="Calibri" pitchFamily="34" charset="0"/>
                <a:cs typeface="Arial" pitchFamily="34" charset="0"/>
              </a:rPr>
              <a:t> </a:t>
            </a:r>
          </a:p>
          <a:p>
            <a:pPr algn="just" eaLnBrk="1" hangingPunct="1">
              <a:spcBef>
                <a:spcPts val="200"/>
              </a:spcBef>
              <a:spcAft>
                <a:spcPts val="600"/>
              </a:spcAft>
            </a:pPr>
            <a:endParaRPr lang="es-ES_tradnl" altLang="es-ES" sz="1400" b="1" dirty="0">
              <a:solidFill>
                <a:srgbClr val="000000"/>
              </a:solidFill>
              <a:latin typeface="Calibri" pitchFamily="34" charset="0"/>
              <a:cs typeface="Arial" pitchFamily="34" charset="0"/>
            </a:endParaRPr>
          </a:p>
          <a:p>
            <a:pPr eaLnBrk="1" hangingPunct="1">
              <a:spcBef>
                <a:spcPts val="200"/>
              </a:spcBef>
              <a:spcAft>
                <a:spcPts val="600"/>
              </a:spcAft>
            </a:pPr>
            <a:endParaRPr lang="es-ES_tradnl" altLang="es-ES" sz="1400" b="1" dirty="0">
              <a:solidFill>
                <a:srgbClr val="000000"/>
              </a:solidFill>
              <a:latin typeface="Calibri" pitchFamily="34" charset="0"/>
              <a:cs typeface="Arial" pitchFamily="34" charset="0"/>
            </a:endParaRPr>
          </a:p>
        </p:txBody>
      </p:sp>
      <p:pic>
        <p:nvPicPr>
          <p:cNvPr id="12296"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9513" y="1042120"/>
            <a:ext cx="2155825" cy="871537"/>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pic>
      <p:sp>
        <p:nvSpPr>
          <p:cNvPr id="12297" name="Text Box 9"/>
          <p:cNvSpPr txBox="1">
            <a:spLocks noChangeArrowheads="1"/>
          </p:cNvSpPr>
          <p:nvPr/>
        </p:nvSpPr>
        <p:spPr bwMode="auto">
          <a:xfrm>
            <a:off x="300163" y="1235794"/>
            <a:ext cx="187801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9991" tIns="46795" rIns="89991" bIns="46795" anchor="ct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ctr" eaLnBrk="1" hangingPunct="1">
              <a:spcBef>
                <a:spcPts val="200"/>
              </a:spcBef>
            </a:pPr>
            <a:r>
              <a:rPr lang="es-ES_tradnl" altLang="es-ES" b="1" dirty="0">
                <a:solidFill>
                  <a:schemeClr val="bg1"/>
                </a:solidFill>
                <a:cs typeface="Arial" pitchFamily="34" charset="0"/>
              </a:rPr>
              <a:t>Prevención</a:t>
            </a:r>
          </a:p>
        </p:txBody>
      </p:sp>
      <p:sp>
        <p:nvSpPr>
          <p:cNvPr id="12298" name="Text Box 10"/>
          <p:cNvSpPr txBox="1">
            <a:spLocks noChangeArrowheads="1"/>
          </p:cNvSpPr>
          <p:nvPr/>
        </p:nvSpPr>
        <p:spPr bwMode="auto">
          <a:xfrm>
            <a:off x="4860033" y="1988841"/>
            <a:ext cx="1793875" cy="4177673"/>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89991" tIns="46795" rIns="89991" bIns="46795">
            <a:spAutoFit/>
          </a:bodyP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just" eaLnBrk="1" hangingPunct="1">
              <a:spcBef>
                <a:spcPts val="200"/>
              </a:spcBef>
              <a:spcAft>
                <a:spcPts val="600"/>
              </a:spcAft>
            </a:pPr>
            <a:r>
              <a:rPr lang="es-ES_tradnl" altLang="es-ES" sz="1400" b="1" dirty="0">
                <a:solidFill>
                  <a:srgbClr val="000000"/>
                </a:solidFill>
                <a:latin typeface="Calibri" pitchFamily="34" charset="0"/>
                <a:cs typeface="Arial" pitchFamily="34" charset="0"/>
              </a:rPr>
              <a:t>Disciplina que previene las enfermedades de trabajo, a través del reconocimiento, </a:t>
            </a:r>
            <a:r>
              <a:rPr lang="es-ES_tradnl" altLang="es-ES" sz="1400" b="1" u="sng" dirty="0">
                <a:solidFill>
                  <a:srgbClr val="000000"/>
                </a:solidFill>
                <a:latin typeface="Calibri" pitchFamily="34" charset="0"/>
                <a:cs typeface="Arial" pitchFamily="34" charset="0"/>
              </a:rPr>
              <a:t>evaluación*</a:t>
            </a:r>
            <a:r>
              <a:rPr lang="es-ES_tradnl" altLang="es-ES" sz="1400" b="1" dirty="0">
                <a:solidFill>
                  <a:srgbClr val="000000"/>
                </a:solidFill>
                <a:latin typeface="Calibri" pitchFamily="34" charset="0"/>
                <a:cs typeface="Arial" pitchFamily="34" charset="0"/>
              </a:rPr>
              <a:t> y control de los factores de riesgos presentes en el ambiente de trabajo</a:t>
            </a:r>
          </a:p>
          <a:p>
            <a:pPr algn="just" eaLnBrk="1" hangingPunct="1">
              <a:spcBef>
                <a:spcPts val="200"/>
              </a:spcBef>
              <a:spcAft>
                <a:spcPts val="600"/>
              </a:spcAft>
            </a:pPr>
            <a:r>
              <a:rPr lang="es-ES_tradnl" altLang="es-ES" sz="1400" b="1" u="sng" dirty="0">
                <a:solidFill>
                  <a:srgbClr val="000000"/>
                </a:solidFill>
                <a:latin typeface="Calibri" pitchFamily="34" charset="0"/>
                <a:cs typeface="Arial" pitchFamily="34" charset="0"/>
              </a:rPr>
              <a:t>Conocida como higiene del trabajo no confundir con la higiene personal</a:t>
            </a:r>
          </a:p>
          <a:p>
            <a:pPr algn="just" eaLnBrk="1" hangingPunct="1">
              <a:spcBef>
                <a:spcPts val="200"/>
              </a:spcBef>
              <a:spcAft>
                <a:spcPts val="600"/>
              </a:spcAft>
            </a:pPr>
            <a:r>
              <a:rPr lang="es-ES_tradnl" altLang="es-ES" sz="1400" b="1" u="sng" dirty="0">
                <a:solidFill>
                  <a:srgbClr val="000000"/>
                </a:solidFill>
                <a:latin typeface="Calibri" pitchFamily="34" charset="0"/>
                <a:cs typeface="Arial" pitchFamily="34" charset="0"/>
              </a:rPr>
              <a:t>*Empleo de equipo de campo  y apoyo de los Laboratorios de Salud en el Trabajo</a:t>
            </a:r>
            <a:endParaRPr lang="es-ES_tradnl" altLang="es-ES" sz="1200" b="1" u="sng" dirty="0">
              <a:solidFill>
                <a:srgbClr val="000000"/>
              </a:solidFill>
              <a:cs typeface="Arial" pitchFamily="34" charset="0"/>
            </a:endParaRPr>
          </a:p>
        </p:txBody>
      </p:sp>
      <p:pic>
        <p:nvPicPr>
          <p:cNvPr id="12299" name="Picture 1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04163" y="1056407"/>
            <a:ext cx="2149475" cy="54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300" name="Text Box 12"/>
          <p:cNvSpPr txBox="1">
            <a:spLocks noChangeArrowheads="1"/>
          </p:cNvSpPr>
          <p:nvPr/>
        </p:nvSpPr>
        <p:spPr bwMode="auto">
          <a:xfrm>
            <a:off x="7080376" y="2856631"/>
            <a:ext cx="1801812" cy="1387166"/>
          </a:xfrm>
          <a:prstGeom prst="rect">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lIns="89991" tIns="46795" rIns="89991" bIns="46795">
            <a:spAutoFit/>
          </a:bodyP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eaLnBrk="1" hangingPunct="1">
              <a:spcBef>
                <a:spcPts val="200"/>
              </a:spcBef>
            </a:pPr>
            <a:r>
              <a:rPr lang="es-ES_tradnl" altLang="es-ES" sz="1400" b="1" dirty="0">
                <a:solidFill>
                  <a:srgbClr val="000000"/>
                </a:solidFill>
                <a:latin typeface="Calibri" pitchFamily="34" charset="0"/>
                <a:cs typeface="Arial" pitchFamily="34" charset="0"/>
              </a:rPr>
              <a:t>Participación en el diagnóstico de salud, seguridad e higiene de las empresas afiliadas y centros laborales IMSS</a:t>
            </a:r>
          </a:p>
        </p:txBody>
      </p:sp>
      <p:pic>
        <p:nvPicPr>
          <p:cNvPr id="12301" name="Picture 1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5351" y="1042120"/>
            <a:ext cx="2162175"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302" name="Text Box 14"/>
          <p:cNvSpPr txBox="1">
            <a:spLocks noChangeArrowheads="1"/>
          </p:cNvSpPr>
          <p:nvPr/>
        </p:nvSpPr>
        <p:spPr bwMode="auto">
          <a:xfrm>
            <a:off x="2544887" y="1283419"/>
            <a:ext cx="194945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9991" tIns="46795" rIns="89991" bIns="46795" anchor="ct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ctr" eaLnBrk="1" hangingPunct="1">
              <a:spcBef>
                <a:spcPts val="200"/>
              </a:spcBef>
            </a:pPr>
            <a:r>
              <a:rPr lang="es-ES_tradnl" altLang="es-ES" b="1" dirty="0">
                <a:solidFill>
                  <a:schemeClr val="bg1"/>
                </a:solidFill>
                <a:cs typeface="Arial" pitchFamily="34" charset="0"/>
              </a:rPr>
              <a:t>Seguridad en el </a:t>
            </a:r>
          </a:p>
          <a:p>
            <a:pPr algn="ctr" eaLnBrk="1" hangingPunct="1">
              <a:spcBef>
                <a:spcPts val="200"/>
              </a:spcBef>
            </a:pPr>
            <a:r>
              <a:rPr lang="es-ES_tradnl" altLang="es-ES" b="1" dirty="0">
                <a:solidFill>
                  <a:schemeClr val="bg1"/>
                </a:solidFill>
                <a:cs typeface="Arial" pitchFamily="34" charset="0"/>
              </a:rPr>
              <a:t>Trabajo</a:t>
            </a:r>
          </a:p>
        </p:txBody>
      </p:sp>
      <p:pic>
        <p:nvPicPr>
          <p:cNvPr id="12303" name="Picture 1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929563" y="1057995"/>
            <a:ext cx="2155825"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2304" name="Text Box 16"/>
          <p:cNvSpPr txBox="1">
            <a:spLocks noChangeArrowheads="1"/>
          </p:cNvSpPr>
          <p:nvPr/>
        </p:nvSpPr>
        <p:spPr bwMode="auto">
          <a:xfrm>
            <a:off x="6959726" y="1226269"/>
            <a:ext cx="19145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5" rIns="89991" bIns="46795" anchor="ctr"/>
          <a:lstStyle>
            <a:lvl1pPr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1pPr>
            <a:lvl2pPr marL="742950" indent="-28575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2pPr>
            <a:lvl3pPr marL="11430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3pPr>
            <a:lvl4pPr marL="16002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4pPr>
            <a:lvl5pPr marL="2057400" indent="-228600" defTabSz="449263"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latin typeface="Arial" pitchFamily="34" charset="0"/>
              </a:defRPr>
            </a:lvl9pPr>
          </a:lstStyle>
          <a:p>
            <a:pPr algn="ctr" eaLnBrk="1" hangingPunct="1">
              <a:lnSpc>
                <a:spcPct val="90000"/>
              </a:lnSpc>
              <a:spcBef>
                <a:spcPts val="200"/>
              </a:spcBef>
            </a:pPr>
            <a:r>
              <a:rPr lang="es-ES_tradnl" altLang="es-ES" sz="1400" b="1" dirty="0">
                <a:solidFill>
                  <a:schemeClr val="bg1"/>
                </a:solidFill>
                <a:cs typeface="Arial" pitchFamily="34" charset="0"/>
              </a:rPr>
              <a:t>Vigilancia del  ambiente de trabajo</a:t>
            </a:r>
          </a:p>
        </p:txBody>
      </p:sp>
      <p:sp>
        <p:nvSpPr>
          <p:cNvPr id="12305" name="Text Box 17"/>
          <p:cNvSpPr txBox="1">
            <a:spLocks noChangeArrowheads="1"/>
          </p:cNvSpPr>
          <p:nvPr/>
        </p:nvSpPr>
        <p:spPr bwMode="auto">
          <a:xfrm>
            <a:off x="2095500" y="583853"/>
            <a:ext cx="4996781" cy="40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buClr>
                <a:srgbClr val="000000"/>
              </a:buClr>
              <a:buSzPct val="100000"/>
              <a:buFont typeface="Times New Roman" pitchFamily="18" charset="0"/>
              <a:buNone/>
            </a:pPr>
            <a:r>
              <a:rPr lang="es-MX" altLang="es-ES" sz="2000" b="1" dirty="0">
                <a:cs typeface="Arial" pitchFamily="34" charset="0"/>
              </a:rPr>
              <a:t>Visión de la Prevención en el IMSS </a:t>
            </a:r>
            <a:endParaRPr lang="es-ES" altLang="es-ES" sz="2000" b="1" dirty="0">
              <a:cs typeface="Arial" pitchFamily="34" charset="0"/>
            </a:endParaRPr>
          </a:p>
        </p:txBody>
      </p:sp>
      <p:sp>
        <p:nvSpPr>
          <p:cNvPr id="12306" name="Text Box 18"/>
          <p:cNvSpPr txBox="1">
            <a:spLocks noChangeArrowheads="1"/>
          </p:cNvSpPr>
          <p:nvPr/>
        </p:nvSpPr>
        <p:spPr bwMode="auto">
          <a:xfrm>
            <a:off x="4984875" y="1196106"/>
            <a:ext cx="1584325" cy="646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buClr>
                <a:srgbClr val="000000"/>
              </a:buClr>
              <a:buSzPct val="100000"/>
              <a:buFont typeface="Times New Roman" pitchFamily="18" charset="0"/>
              <a:buNone/>
            </a:pPr>
            <a:r>
              <a:rPr lang="es-MX" altLang="es-ES" b="1" dirty="0">
                <a:solidFill>
                  <a:schemeClr val="bg1"/>
                </a:solidFill>
                <a:cs typeface="Arial" pitchFamily="34" charset="0"/>
              </a:rPr>
              <a:t>Higiene Industrial</a:t>
            </a:r>
            <a:endParaRPr lang="es-ES" altLang="es-ES" b="1" dirty="0">
              <a:solidFill>
                <a:schemeClr val="bg1"/>
              </a:solidFill>
              <a:cs typeface="Arial" pitchFamily="34" charset="0"/>
            </a:endParaRPr>
          </a:p>
        </p:txBody>
      </p:sp>
    </p:spTree>
    <p:extLst>
      <p:ext uri="{BB962C8B-B14F-4D97-AF65-F5344CB8AC3E}">
        <p14:creationId xmlns:p14="http://schemas.microsoft.com/office/powerpoint/2010/main" val="10755588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955676" y="1188131"/>
            <a:ext cx="7402513" cy="923320"/>
          </a:xfrm>
          <a:prstGeom prst="rect">
            <a:avLst/>
          </a:prstGeom>
          <a:noFill/>
          <a:ln>
            <a:noFill/>
          </a:ln>
          <a:effectLst>
            <a:prstShdw prst="shdw17" dist="17961" dir="2700000">
              <a:srgbClr val="5C00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buClr>
                <a:srgbClr val="FFCC66"/>
              </a:buClr>
              <a:buSzPct val="125000"/>
              <a:buFont typeface="Wingdings" pitchFamily="2" charset="2"/>
              <a:buNone/>
            </a:pPr>
            <a:r>
              <a:rPr lang="es-ES_tradnl" altLang="es-ES" sz="2400" b="1" dirty="0">
                <a:latin typeface="Times New Roman" pitchFamily="18" charset="0"/>
              </a:rPr>
              <a:t> </a:t>
            </a:r>
            <a:r>
              <a:rPr lang="es-ES_tradnl" altLang="es-ES" sz="2000" b="1" dirty="0"/>
              <a:t>JUSTIFICACIÓN DE LA PREVENCIÓN DE RIESGOS.</a:t>
            </a:r>
          </a:p>
          <a:p>
            <a:pPr algn="ctr">
              <a:spcBef>
                <a:spcPct val="50000"/>
              </a:spcBef>
              <a:buClr>
                <a:srgbClr val="FFCC66"/>
              </a:buClr>
              <a:buSzPct val="125000"/>
              <a:buFont typeface="Wingdings" pitchFamily="2" charset="2"/>
              <a:buNone/>
            </a:pPr>
            <a:r>
              <a:rPr lang="es-ES_tradnl" altLang="es-ES" sz="2000" b="1" dirty="0"/>
              <a:t>Enfoque Institucional</a:t>
            </a:r>
          </a:p>
        </p:txBody>
      </p:sp>
      <p:pic>
        <p:nvPicPr>
          <p:cNvPr id="13315" name="Picture 3"/>
          <p:cNvPicPr>
            <a:picLocks noChangeAspect="1" noChangeArrowheads="1"/>
          </p:cNvPicPr>
          <p:nvPr/>
        </p:nvPicPr>
        <p:blipFill>
          <a:blip r:embed="rId3" cstate="print">
            <a:lum bright="18000" contrast="36000"/>
            <a:extLst>
              <a:ext uri="{28A0092B-C50C-407E-A947-70E740481C1C}">
                <a14:useLocalDpi xmlns:a14="http://schemas.microsoft.com/office/drawing/2010/main" val="0"/>
              </a:ext>
            </a:extLst>
          </a:blip>
          <a:srcRect l="8900" t="40994" r="59944" b="6833"/>
          <a:stretch>
            <a:fillRect/>
          </a:stretch>
        </p:blipFill>
        <p:spPr bwMode="auto">
          <a:xfrm>
            <a:off x="1043608" y="2348881"/>
            <a:ext cx="2014538" cy="3400425"/>
          </a:xfrm>
          <a:prstGeom prst="rect">
            <a:avLst/>
          </a:prstGeom>
          <a:noFill/>
          <a:ln w="381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pic>
      <p:pic>
        <p:nvPicPr>
          <p:cNvPr id="13316" name="Picture 4"/>
          <p:cNvPicPr>
            <a:picLocks noChangeAspect="1" noChangeArrowheads="1"/>
          </p:cNvPicPr>
          <p:nvPr/>
        </p:nvPicPr>
        <p:blipFill>
          <a:blip r:embed="rId3" cstate="print">
            <a:lum contrast="36000"/>
            <a:extLst>
              <a:ext uri="{28A0092B-C50C-407E-A947-70E740481C1C}">
                <a14:useLocalDpi xmlns:a14="http://schemas.microsoft.com/office/drawing/2010/main" val="0"/>
              </a:ext>
            </a:extLst>
          </a:blip>
          <a:srcRect l="50023" t="9317" r="9921" b="34782"/>
          <a:stretch>
            <a:fillRect/>
          </a:stretch>
        </p:blipFill>
        <p:spPr bwMode="auto">
          <a:xfrm>
            <a:off x="5953746" y="2396505"/>
            <a:ext cx="2011362" cy="3352800"/>
          </a:xfrm>
          <a:prstGeom prst="rect">
            <a:avLst/>
          </a:prstGeom>
          <a:noFill/>
          <a:ln w="38100">
            <a:solidFill>
              <a:srgbClr val="FF99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pic>
      <p:sp>
        <p:nvSpPr>
          <p:cNvPr id="13317" name="Text Box 5"/>
          <p:cNvSpPr txBox="1">
            <a:spLocks noChangeArrowheads="1"/>
          </p:cNvSpPr>
          <p:nvPr/>
        </p:nvSpPr>
        <p:spPr bwMode="auto">
          <a:xfrm>
            <a:off x="2842246" y="3372819"/>
            <a:ext cx="3281362"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algn="ctr" eaLnBrk="1" hangingPunct="1">
              <a:buFont typeface="Monotype Sorts" pitchFamily="2" charset="2"/>
              <a:buNone/>
            </a:pPr>
            <a:r>
              <a:rPr lang="es-ES_tradnl" altLang="es-ES" sz="2900" b="1" i="1" dirty="0"/>
              <a:t> </a:t>
            </a:r>
            <a:r>
              <a:rPr lang="es-ES_tradnl" altLang="es-ES" sz="2000" b="1" i="1" dirty="0"/>
              <a:t>Razones legales</a:t>
            </a:r>
          </a:p>
        </p:txBody>
      </p:sp>
      <p:sp>
        <p:nvSpPr>
          <p:cNvPr id="13318" name="Text Box 6"/>
          <p:cNvSpPr txBox="1">
            <a:spLocks noChangeArrowheads="1"/>
          </p:cNvSpPr>
          <p:nvPr/>
        </p:nvSpPr>
        <p:spPr bwMode="auto">
          <a:xfrm>
            <a:off x="2864471" y="4217369"/>
            <a:ext cx="3281362"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algn="ctr" eaLnBrk="1" hangingPunct="1">
              <a:buFont typeface="Monotype Sorts" pitchFamily="2" charset="2"/>
              <a:buNone/>
            </a:pPr>
            <a:r>
              <a:rPr lang="es-ES_tradnl" altLang="es-ES" sz="2900" b="1" i="1" dirty="0"/>
              <a:t> </a:t>
            </a:r>
            <a:r>
              <a:rPr lang="es-ES_tradnl" altLang="es-ES" sz="2000" b="1" i="1" dirty="0"/>
              <a:t>Razones éticas</a:t>
            </a:r>
          </a:p>
        </p:txBody>
      </p:sp>
      <p:sp>
        <p:nvSpPr>
          <p:cNvPr id="13319" name="Text Box 7"/>
          <p:cNvSpPr txBox="1">
            <a:spLocks noChangeArrowheads="1"/>
          </p:cNvSpPr>
          <p:nvPr/>
        </p:nvSpPr>
        <p:spPr bwMode="auto">
          <a:xfrm>
            <a:off x="2296146" y="4957144"/>
            <a:ext cx="4419600"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algn="ctr" eaLnBrk="1" hangingPunct="1">
              <a:buFont typeface="Monotype Sorts" pitchFamily="2" charset="2"/>
              <a:buNone/>
            </a:pPr>
            <a:r>
              <a:rPr lang="es-ES_tradnl" altLang="es-ES" sz="2900" b="1" i="1" dirty="0"/>
              <a:t> </a:t>
            </a:r>
            <a:r>
              <a:rPr lang="es-ES_tradnl" altLang="es-ES" sz="2000" b="1" i="1" dirty="0"/>
              <a:t>Razones empresariales</a:t>
            </a:r>
          </a:p>
        </p:txBody>
      </p:sp>
      <p:sp>
        <p:nvSpPr>
          <p:cNvPr id="13320" name="Text Box 8"/>
          <p:cNvSpPr txBox="1">
            <a:spLocks noChangeArrowheads="1"/>
          </p:cNvSpPr>
          <p:nvPr/>
        </p:nvSpPr>
        <p:spPr bwMode="auto">
          <a:xfrm>
            <a:off x="2410446" y="2509219"/>
            <a:ext cx="4341812"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algn="ctr" eaLnBrk="1" hangingPunct="1">
              <a:buFont typeface="Monotype Sorts" pitchFamily="2" charset="2"/>
              <a:buNone/>
            </a:pPr>
            <a:r>
              <a:rPr lang="es-ES_tradnl" altLang="es-ES" sz="2900" b="1" i="1" dirty="0"/>
              <a:t> </a:t>
            </a:r>
            <a:r>
              <a:rPr lang="es-ES_tradnl" altLang="es-ES" sz="2000" b="1" i="1" dirty="0"/>
              <a:t>Razones Económicas</a:t>
            </a:r>
          </a:p>
        </p:txBody>
      </p:sp>
    </p:spTree>
    <p:extLst>
      <p:ext uri="{BB962C8B-B14F-4D97-AF65-F5344CB8AC3E}">
        <p14:creationId xmlns:p14="http://schemas.microsoft.com/office/powerpoint/2010/main" val="19630679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4"/>
          <p:cNvSpPr txBox="1">
            <a:spLocks noChangeArrowheads="1"/>
          </p:cNvSpPr>
          <p:nvPr/>
        </p:nvSpPr>
        <p:spPr bwMode="auto">
          <a:xfrm>
            <a:off x="107950" y="836712"/>
            <a:ext cx="4103688" cy="436657"/>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charset="0"/>
              </a:defRPr>
            </a:lvl1pPr>
            <a:lvl2pPr marL="742950" indent="-285750" defTabSz="839788" eaLnBrk="0" hangingPunct="0">
              <a:defRPr>
                <a:solidFill>
                  <a:schemeClr val="tx1"/>
                </a:solidFill>
                <a:latin typeface="Arial" charset="0"/>
              </a:defRPr>
            </a:lvl2pPr>
            <a:lvl3pPr marL="1143000" indent="-228600" defTabSz="839788" eaLnBrk="0" hangingPunct="0">
              <a:defRPr>
                <a:solidFill>
                  <a:schemeClr val="tx1"/>
                </a:solidFill>
                <a:latin typeface="Arial" charset="0"/>
              </a:defRPr>
            </a:lvl3pPr>
            <a:lvl4pPr marL="1600200" indent="-228600" defTabSz="839788" eaLnBrk="0" hangingPunct="0">
              <a:defRPr>
                <a:solidFill>
                  <a:schemeClr val="tx1"/>
                </a:solidFill>
                <a:latin typeface="Arial" charset="0"/>
              </a:defRPr>
            </a:lvl4pPr>
            <a:lvl5pPr marL="2057400" indent="-228600" defTabSz="839788" eaLnBrk="0" hangingPunct="0">
              <a:defRPr>
                <a:solidFill>
                  <a:schemeClr val="tx1"/>
                </a:solidFill>
                <a:latin typeface="Arial" charset="0"/>
              </a:defRPr>
            </a:lvl5pPr>
            <a:lvl6pPr marL="2514600" indent="-228600" defTabSz="839788" eaLnBrk="0" fontAlgn="base" hangingPunct="0">
              <a:spcBef>
                <a:spcPct val="0"/>
              </a:spcBef>
              <a:spcAft>
                <a:spcPct val="0"/>
              </a:spcAft>
              <a:defRPr>
                <a:solidFill>
                  <a:schemeClr val="tx1"/>
                </a:solidFill>
                <a:latin typeface="Arial" charset="0"/>
              </a:defRPr>
            </a:lvl6pPr>
            <a:lvl7pPr marL="2971800" indent="-228600" defTabSz="839788" eaLnBrk="0" fontAlgn="base" hangingPunct="0">
              <a:spcBef>
                <a:spcPct val="0"/>
              </a:spcBef>
              <a:spcAft>
                <a:spcPct val="0"/>
              </a:spcAft>
              <a:defRPr>
                <a:solidFill>
                  <a:schemeClr val="tx1"/>
                </a:solidFill>
                <a:latin typeface="Arial" charset="0"/>
              </a:defRPr>
            </a:lvl7pPr>
            <a:lvl8pPr marL="3429000" indent="-228600" defTabSz="839788" eaLnBrk="0" fontAlgn="base" hangingPunct="0">
              <a:spcBef>
                <a:spcPct val="0"/>
              </a:spcBef>
              <a:spcAft>
                <a:spcPct val="0"/>
              </a:spcAft>
              <a:defRPr>
                <a:solidFill>
                  <a:schemeClr val="tx1"/>
                </a:solidFill>
                <a:latin typeface="Arial" charset="0"/>
              </a:defRPr>
            </a:lvl8pPr>
            <a:lvl9pPr marL="3886200" indent="-228600" defTabSz="839788" eaLnBrk="0" fontAlgn="base" hangingPunct="0">
              <a:spcBef>
                <a:spcPct val="0"/>
              </a:spcBef>
              <a:spcAft>
                <a:spcPct val="0"/>
              </a:spcAft>
              <a:defRPr>
                <a:solidFill>
                  <a:schemeClr val="tx1"/>
                </a:solidFill>
                <a:latin typeface="Arial" charset="0"/>
              </a:defRPr>
            </a:lvl9pPr>
          </a:lstStyle>
          <a:p>
            <a:pPr eaLnBrk="1" hangingPunct="1">
              <a:lnSpc>
                <a:spcPct val="90000"/>
              </a:lnSpc>
              <a:buFont typeface="Monotype Sorts" pitchFamily="2" charset="2"/>
              <a:buNone/>
            </a:pPr>
            <a:r>
              <a:rPr lang="es-ES_tradnl" altLang="es-ES" sz="2500" b="1" i="1" dirty="0"/>
              <a:t>   </a:t>
            </a:r>
            <a:r>
              <a:rPr lang="es-ES_tradnl" altLang="es-ES" sz="2000" b="1" i="1" dirty="0"/>
              <a:t>Razones Económicas</a:t>
            </a:r>
          </a:p>
        </p:txBody>
      </p:sp>
      <p:grpSp>
        <p:nvGrpSpPr>
          <p:cNvPr id="2" name="Group 15"/>
          <p:cNvGrpSpPr>
            <a:grpSpLocks/>
          </p:cNvGrpSpPr>
          <p:nvPr/>
        </p:nvGrpSpPr>
        <p:grpSpPr bwMode="auto">
          <a:xfrm>
            <a:off x="3348039" y="836614"/>
            <a:ext cx="1016000" cy="827087"/>
            <a:chOff x="4048" y="528"/>
            <a:chExt cx="640" cy="521"/>
          </a:xfrm>
        </p:grpSpPr>
        <p:sp>
          <p:nvSpPr>
            <p:cNvPr id="8200" name="Rectangle 16"/>
            <p:cNvSpPr>
              <a:spLocks noChangeArrowheads="1"/>
            </p:cNvSpPr>
            <p:nvPr/>
          </p:nvSpPr>
          <p:spPr bwMode="auto">
            <a:xfrm>
              <a:off x="4048" y="528"/>
              <a:ext cx="640" cy="521"/>
            </a:xfrm>
            <a:prstGeom prst="rect">
              <a:avLst/>
            </a:prstGeom>
            <a:solidFill>
              <a:srgbClr val="FAF400"/>
            </a:solidFill>
            <a:ln>
              <a:noFill/>
            </a:ln>
            <a:effectLst>
              <a:prstShdw prst="shdw17" dist="17961" dir="2700000">
                <a:srgbClr val="9692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sz="2000" dirty="0"/>
            </a:p>
          </p:txBody>
        </p:sp>
        <p:sp>
          <p:nvSpPr>
            <p:cNvPr id="8201" name="Freeform 17"/>
            <p:cNvSpPr>
              <a:spLocks/>
            </p:cNvSpPr>
            <p:nvPr/>
          </p:nvSpPr>
          <p:spPr bwMode="auto">
            <a:xfrm>
              <a:off x="4308" y="808"/>
              <a:ext cx="75" cy="84"/>
            </a:xfrm>
            <a:custGeom>
              <a:avLst/>
              <a:gdLst>
                <a:gd name="T0" fmla="*/ 0 w 286"/>
                <a:gd name="T1" fmla="*/ 0 h 307"/>
                <a:gd name="T2" fmla="*/ 0 w 286"/>
                <a:gd name="T3" fmla="*/ 0 h 307"/>
                <a:gd name="T4" fmla="*/ 0 w 286"/>
                <a:gd name="T5" fmla="*/ 0 h 307"/>
                <a:gd name="T6" fmla="*/ 0 w 286"/>
                <a:gd name="T7" fmla="*/ 0 h 307"/>
                <a:gd name="T8" fmla="*/ 0 w 286"/>
                <a:gd name="T9" fmla="*/ 0 h 307"/>
                <a:gd name="T10" fmla="*/ 0 w 286"/>
                <a:gd name="T11" fmla="*/ 0 h 307"/>
                <a:gd name="T12" fmla="*/ 0 w 286"/>
                <a:gd name="T13" fmla="*/ 0 h 307"/>
                <a:gd name="T14" fmla="*/ 0 w 286"/>
                <a:gd name="T15" fmla="*/ 0 h 307"/>
                <a:gd name="T16" fmla="*/ 0 w 286"/>
                <a:gd name="T17" fmla="*/ 0 h 307"/>
                <a:gd name="T18" fmla="*/ 0 w 286"/>
                <a:gd name="T19" fmla="*/ 0 h 307"/>
                <a:gd name="T20" fmla="*/ 0 w 286"/>
                <a:gd name="T21" fmla="*/ 0 h 307"/>
                <a:gd name="T22" fmla="*/ 0 w 286"/>
                <a:gd name="T23" fmla="*/ 0 h 307"/>
                <a:gd name="T24" fmla="*/ 0 w 286"/>
                <a:gd name="T25" fmla="*/ 0 h 307"/>
                <a:gd name="T26" fmla="*/ 0 w 286"/>
                <a:gd name="T27" fmla="*/ 0 h 307"/>
                <a:gd name="T28" fmla="*/ 0 w 286"/>
                <a:gd name="T29" fmla="*/ 0 h 307"/>
                <a:gd name="T30" fmla="*/ 0 w 286"/>
                <a:gd name="T31" fmla="*/ 0 h 307"/>
                <a:gd name="T32" fmla="*/ 0 w 286"/>
                <a:gd name="T33" fmla="*/ 0 h 307"/>
                <a:gd name="T34" fmla="*/ 0 w 286"/>
                <a:gd name="T35" fmla="*/ 0 h 307"/>
                <a:gd name="T36" fmla="*/ 0 w 286"/>
                <a:gd name="T37" fmla="*/ 0 h 307"/>
                <a:gd name="T38" fmla="*/ 0 w 286"/>
                <a:gd name="T39" fmla="*/ 0 h 307"/>
                <a:gd name="T40" fmla="*/ 0 w 286"/>
                <a:gd name="T41" fmla="*/ 0 h 307"/>
                <a:gd name="T42" fmla="*/ 0 w 286"/>
                <a:gd name="T43" fmla="*/ 0 h 307"/>
                <a:gd name="T44" fmla="*/ 0 w 286"/>
                <a:gd name="T45" fmla="*/ 0 h 307"/>
                <a:gd name="T46" fmla="*/ 0 w 286"/>
                <a:gd name="T47" fmla="*/ 0 h 307"/>
                <a:gd name="T48" fmla="*/ 0 w 286"/>
                <a:gd name="T49" fmla="*/ 0 h 307"/>
                <a:gd name="T50" fmla="*/ 0 w 286"/>
                <a:gd name="T51" fmla="*/ 0 h 307"/>
                <a:gd name="T52" fmla="*/ 0 w 286"/>
                <a:gd name="T53" fmla="*/ 0 h 307"/>
                <a:gd name="T54" fmla="*/ 0 w 286"/>
                <a:gd name="T55" fmla="*/ 0 h 307"/>
                <a:gd name="T56" fmla="*/ 0 w 286"/>
                <a:gd name="T57" fmla="*/ 0 h 307"/>
                <a:gd name="T58" fmla="*/ 0 w 286"/>
                <a:gd name="T59" fmla="*/ 0 h 307"/>
                <a:gd name="T60" fmla="*/ 0 w 286"/>
                <a:gd name="T61" fmla="*/ 0 h 307"/>
                <a:gd name="T62" fmla="*/ 0 w 286"/>
                <a:gd name="T63" fmla="*/ 0 h 307"/>
                <a:gd name="T64" fmla="*/ 0 w 286"/>
                <a:gd name="T65" fmla="*/ 0 h 307"/>
                <a:gd name="T66" fmla="*/ 0 w 286"/>
                <a:gd name="T67" fmla="*/ 0 h 307"/>
                <a:gd name="T68" fmla="*/ 0 w 286"/>
                <a:gd name="T69" fmla="*/ 0 h 307"/>
                <a:gd name="T70" fmla="*/ 0 w 286"/>
                <a:gd name="T71" fmla="*/ 0 h 307"/>
                <a:gd name="T72" fmla="*/ 0 w 286"/>
                <a:gd name="T73" fmla="*/ 0 h 307"/>
                <a:gd name="T74" fmla="*/ 0 w 286"/>
                <a:gd name="T75" fmla="*/ 0 h 307"/>
                <a:gd name="T76" fmla="*/ 0 w 286"/>
                <a:gd name="T77" fmla="*/ 0 h 307"/>
                <a:gd name="T78" fmla="*/ 0 w 286"/>
                <a:gd name="T79" fmla="*/ 0 h 307"/>
                <a:gd name="T80" fmla="*/ 0 w 286"/>
                <a:gd name="T81" fmla="*/ 0 h 307"/>
                <a:gd name="T82" fmla="*/ 0 w 286"/>
                <a:gd name="T83" fmla="*/ 0 h 307"/>
                <a:gd name="T84" fmla="*/ 0 w 286"/>
                <a:gd name="T85" fmla="*/ 0 h 307"/>
                <a:gd name="T86" fmla="*/ 0 w 286"/>
                <a:gd name="T87" fmla="*/ 0 h 307"/>
                <a:gd name="T88" fmla="*/ 0 w 286"/>
                <a:gd name="T89" fmla="*/ 0 h 307"/>
                <a:gd name="T90" fmla="*/ 0 w 286"/>
                <a:gd name="T91" fmla="*/ 0 h 307"/>
                <a:gd name="T92" fmla="*/ 0 w 286"/>
                <a:gd name="T93" fmla="*/ 0 h 307"/>
                <a:gd name="T94" fmla="*/ 0 w 286"/>
                <a:gd name="T95" fmla="*/ 0 h 307"/>
                <a:gd name="T96" fmla="*/ 0 w 286"/>
                <a:gd name="T97" fmla="*/ 0 h 30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6"/>
                <a:gd name="T148" fmla="*/ 0 h 307"/>
                <a:gd name="T149" fmla="*/ 286 w 286"/>
                <a:gd name="T150" fmla="*/ 307 h 30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6" h="307">
                  <a:moveTo>
                    <a:pt x="0" y="273"/>
                  </a:moveTo>
                  <a:lnTo>
                    <a:pt x="4" y="277"/>
                  </a:lnTo>
                  <a:lnTo>
                    <a:pt x="6" y="280"/>
                  </a:lnTo>
                  <a:lnTo>
                    <a:pt x="19" y="294"/>
                  </a:lnTo>
                  <a:lnTo>
                    <a:pt x="23" y="296"/>
                  </a:lnTo>
                  <a:lnTo>
                    <a:pt x="29" y="300"/>
                  </a:lnTo>
                  <a:lnTo>
                    <a:pt x="33" y="301"/>
                  </a:lnTo>
                  <a:lnTo>
                    <a:pt x="38" y="303"/>
                  </a:lnTo>
                  <a:lnTo>
                    <a:pt x="42" y="307"/>
                  </a:lnTo>
                  <a:lnTo>
                    <a:pt x="48" y="307"/>
                  </a:lnTo>
                  <a:lnTo>
                    <a:pt x="161" y="248"/>
                  </a:lnTo>
                  <a:lnTo>
                    <a:pt x="152" y="242"/>
                  </a:lnTo>
                  <a:lnTo>
                    <a:pt x="142" y="238"/>
                  </a:lnTo>
                  <a:lnTo>
                    <a:pt x="130" y="232"/>
                  </a:lnTo>
                  <a:lnTo>
                    <a:pt x="121" y="223"/>
                  </a:lnTo>
                  <a:lnTo>
                    <a:pt x="115" y="213"/>
                  </a:lnTo>
                  <a:lnTo>
                    <a:pt x="109" y="202"/>
                  </a:lnTo>
                  <a:lnTo>
                    <a:pt x="109" y="177"/>
                  </a:lnTo>
                  <a:lnTo>
                    <a:pt x="113" y="165"/>
                  </a:lnTo>
                  <a:lnTo>
                    <a:pt x="119" y="156"/>
                  </a:lnTo>
                  <a:lnTo>
                    <a:pt x="136" y="138"/>
                  </a:lnTo>
                  <a:lnTo>
                    <a:pt x="157" y="133"/>
                  </a:lnTo>
                  <a:lnTo>
                    <a:pt x="192" y="131"/>
                  </a:lnTo>
                  <a:lnTo>
                    <a:pt x="232" y="131"/>
                  </a:lnTo>
                  <a:lnTo>
                    <a:pt x="244" y="129"/>
                  </a:lnTo>
                  <a:lnTo>
                    <a:pt x="255" y="127"/>
                  </a:lnTo>
                  <a:lnTo>
                    <a:pt x="267" y="119"/>
                  </a:lnTo>
                  <a:lnTo>
                    <a:pt x="274" y="110"/>
                  </a:lnTo>
                  <a:lnTo>
                    <a:pt x="280" y="100"/>
                  </a:lnTo>
                  <a:lnTo>
                    <a:pt x="286" y="91"/>
                  </a:lnTo>
                  <a:lnTo>
                    <a:pt x="286" y="66"/>
                  </a:lnTo>
                  <a:lnTo>
                    <a:pt x="282" y="54"/>
                  </a:lnTo>
                  <a:lnTo>
                    <a:pt x="276" y="44"/>
                  </a:lnTo>
                  <a:lnTo>
                    <a:pt x="271" y="37"/>
                  </a:lnTo>
                  <a:lnTo>
                    <a:pt x="259" y="29"/>
                  </a:lnTo>
                  <a:lnTo>
                    <a:pt x="242" y="18"/>
                  </a:lnTo>
                  <a:lnTo>
                    <a:pt x="217" y="8"/>
                  </a:lnTo>
                  <a:lnTo>
                    <a:pt x="196" y="4"/>
                  </a:lnTo>
                  <a:lnTo>
                    <a:pt x="173" y="0"/>
                  </a:lnTo>
                  <a:lnTo>
                    <a:pt x="150" y="0"/>
                  </a:lnTo>
                  <a:lnTo>
                    <a:pt x="127" y="2"/>
                  </a:lnTo>
                  <a:lnTo>
                    <a:pt x="104" y="4"/>
                  </a:lnTo>
                  <a:lnTo>
                    <a:pt x="83" y="12"/>
                  </a:lnTo>
                  <a:lnTo>
                    <a:pt x="61" y="21"/>
                  </a:lnTo>
                  <a:lnTo>
                    <a:pt x="40" y="31"/>
                  </a:lnTo>
                  <a:lnTo>
                    <a:pt x="23" y="46"/>
                  </a:lnTo>
                  <a:lnTo>
                    <a:pt x="6" y="60"/>
                  </a:lnTo>
                  <a:lnTo>
                    <a:pt x="0" y="66"/>
                  </a:lnTo>
                  <a:lnTo>
                    <a:pt x="0" y="273"/>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02" name="Freeform 18"/>
            <p:cNvSpPr>
              <a:spLocks/>
            </p:cNvSpPr>
            <p:nvPr/>
          </p:nvSpPr>
          <p:spPr bwMode="auto">
            <a:xfrm>
              <a:off x="4341" y="884"/>
              <a:ext cx="35" cy="19"/>
            </a:xfrm>
            <a:custGeom>
              <a:avLst/>
              <a:gdLst>
                <a:gd name="T0" fmla="*/ 0 w 132"/>
                <a:gd name="T1" fmla="*/ 0 h 70"/>
                <a:gd name="T2" fmla="*/ 0 w 132"/>
                <a:gd name="T3" fmla="*/ 0 h 70"/>
                <a:gd name="T4" fmla="*/ 0 w 132"/>
                <a:gd name="T5" fmla="*/ 0 h 70"/>
                <a:gd name="T6" fmla="*/ 0 w 132"/>
                <a:gd name="T7" fmla="*/ 0 h 70"/>
                <a:gd name="T8" fmla="*/ 0 w 132"/>
                <a:gd name="T9" fmla="*/ 0 h 70"/>
                <a:gd name="T10" fmla="*/ 0 w 132"/>
                <a:gd name="T11" fmla="*/ 0 h 70"/>
                <a:gd name="T12" fmla="*/ 0 w 132"/>
                <a:gd name="T13" fmla="*/ 0 h 70"/>
                <a:gd name="T14" fmla="*/ 0 w 132"/>
                <a:gd name="T15" fmla="*/ 0 h 70"/>
                <a:gd name="T16" fmla="*/ 0 60000 65536"/>
                <a:gd name="T17" fmla="*/ 0 60000 65536"/>
                <a:gd name="T18" fmla="*/ 0 60000 65536"/>
                <a:gd name="T19" fmla="*/ 0 60000 65536"/>
                <a:gd name="T20" fmla="*/ 0 60000 65536"/>
                <a:gd name="T21" fmla="*/ 0 60000 65536"/>
                <a:gd name="T22" fmla="*/ 0 60000 65536"/>
                <a:gd name="T23" fmla="*/ 0 60000 65536"/>
                <a:gd name="T24" fmla="*/ 0 w 132"/>
                <a:gd name="T25" fmla="*/ 0 h 70"/>
                <a:gd name="T26" fmla="*/ 132 w 132"/>
                <a:gd name="T27" fmla="*/ 70 h 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 h="70">
                  <a:moveTo>
                    <a:pt x="19" y="70"/>
                  </a:moveTo>
                  <a:lnTo>
                    <a:pt x="11" y="67"/>
                  </a:lnTo>
                  <a:lnTo>
                    <a:pt x="5" y="65"/>
                  </a:lnTo>
                  <a:lnTo>
                    <a:pt x="0" y="63"/>
                  </a:lnTo>
                  <a:lnTo>
                    <a:pt x="111" y="0"/>
                  </a:lnTo>
                  <a:lnTo>
                    <a:pt x="121" y="3"/>
                  </a:lnTo>
                  <a:lnTo>
                    <a:pt x="132" y="5"/>
                  </a:lnTo>
                  <a:lnTo>
                    <a:pt x="19" y="7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03" name="Freeform 19"/>
            <p:cNvSpPr>
              <a:spLocks/>
            </p:cNvSpPr>
            <p:nvPr/>
          </p:nvSpPr>
          <p:spPr bwMode="auto">
            <a:xfrm>
              <a:off x="4461" y="803"/>
              <a:ext cx="46" cy="30"/>
            </a:xfrm>
            <a:custGeom>
              <a:avLst/>
              <a:gdLst>
                <a:gd name="T0" fmla="*/ 0 w 173"/>
                <a:gd name="T1" fmla="*/ 0 h 108"/>
                <a:gd name="T2" fmla="*/ 0 w 173"/>
                <a:gd name="T3" fmla="*/ 0 h 108"/>
                <a:gd name="T4" fmla="*/ 0 w 173"/>
                <a:gd name="T5" fmla="*/ 0 h 108"/>
                <a:gd name="T6" fmla="*/ 0 w 173"/>
                <a:gd name="T7" fmla="*/ 0 h 108"/>
                <a:gd name="T8" fmla="*/ 0 w 173"/>
                <a:gd name="T9" fmla="*/ 0 h 108"/>
                <a:gd name="T10" fmla="*/ 0 w 173"/>
                <a:gd name="T11" fmla="*/ 0 h 108"/>
                <a:gd name="T12" fmla="*/ 0 60000 65536"/>
                <a:gd name="T13" fmla="*/ 0 60000 65536"/>
                <a:gd name="T14" fmla="*/ 0 60000 65536"/>
                <a:gd name="T15" fmla="*/ 0 60000 65536"/>
                <a:gd name="T16" fmla="*/ 0 60000 65536"/>
                <a:gd name="T17" fmla="*/ 0 60000 65536"/>
                <a:gd name="T18" fmla="*/ 0 w 173"/>
                <a:gd name="T19" fmla="*/ 0 h 108"/>
                <a:gd name="T20" fmla="*/ 173 w 173"/>
                <a:gd name="T21" fmla="*/ 108 h 108"/>
              </a:gdLst>
              <a:ahLst/>
              <a:cxnLst>
                <a:cxn ang="T12">
                  <a:pos x="T0" y="T1"/>
                </a:cxn>
                <a:cxn ang="T13">
                  <a:pos x="T2" y="T3"/>
                </a:cxn>
                <a:cxn ang="T14">
                  <a:pos x="T4" y="T5"/>
                </a:cxn>
                <a:cxn ang="T15">
                  <a:pos x="T6" y="T7"/>
                </a:cxn>
                <a:cxn ang="T16">
                  <a:pos x="T8" y="T9"/>
                </a:cxn>
                <a:cxn ang="T17">
                  <a:pos x="T10" y="T11"/>
                </a:cxn>
              </a:cxnLst>
              <a:rect l="T18" t="T19" r="T20" b="T21"/>
              <a:pathLst>
                <a:path w="173" h="108">
                  <a:moveTo>
                    <a:pt x="173" y="17"/>
                  </a:moveTo>
                  <a:lnTo>
                    <a:pt x="167" y="8"/>
                  </a:lnTo>
                  <a:lnTo>
                    <a:pt x="161" y="0"/>
                  </a:lnTo>
                  <a:lnTo>
                    <a:pt x="0" y="92"/>
                  </a:lnTo>
                  <a:lnTo>
                    <a:pt x="16" y="108"/>
                  </a:lnTo>
                  <a:lnTo>
                    <a:pt x="173" y="17"/>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04" name="Freeform 20"/>
            <p:cNvSpPr>
              <a:spLocks/>
            </p:cNvSpPr>
            <p:nvPr/>
          </p:nvSpPr>
          <p:spPr bwMode="auto">
            <a:xfrm>
              <a:off x="4436" y="739"/>
              <a:ext cx="136" cy="79"/>
            </a:xfrm>
            <a:custGeom>
              <a:avLst/>
              <a:gdLst>
                <a:gd name="T0" fmla="*/ 0 w 517"/>
                <a:gd name="T1" fmla="*/ 0 h 290"/>
                <a:gd name="T2" fmla="*/ 0 w 517"/>
                <a:gd name="T3" fmla="*/ 0 h 290"/>
                <a:gd name="T4" fmla="*/ 0 w 517"/>
                <a:gd name="T5" fmla="*/ 0 h 290"/>
                <a:gd name="T6" fmla="*/ 0 w 517"/>
                <a:gd name="T7" fmla="*/ 0 h 290"/>
                <a:gd name="T8" fmla="*/ 0 w 517"/>
                <a:gd name="T9" fmla="*/ 0 h 290"/>
                <a:gd name="T10" fmla="*/ 0 w 517"/>
                <a:gd name="T11" fmla="*/ 0 h 290"/>
                <a:gd name="T12" fmla="*/ 0 w 517"/>
                <a:gd name="T13" fmla="*/ 0 h 290"/>
                <a:gd name="T14" fmla="*/ 0 w 517"/>
                <a:gd name="T15" fmla="*/ 0 h 290"/>
                <a:gd name="T16" fmla="*/ 0 w 517"/>
                <a:gd name="T17" fmla="*/ 0 h 290"/>
                <a:gd name="T18" fmla="*/ 0 w 517"/>
                <a:gd name="T19" fmla="*/ 0 h 290"/>
                <a:gd name="T20" fmla="*/ 0 w 517"/>
                <a:gd name="T21" fmla="*/ 0 h 290"/>
                <a:gd name="T22" fmla="*/ 0 w 517"/>
                <a:gd name="T23" fmla="*/ 0 h 290"/>
                <a:gd name="T24" fmla="*/ 0 w 517"/>
                <a:gd name="T25" fmla="*/ 0 h 290"/>
                <a:gd name="T26" fmla="*/ 0 w 517"/>
                <a:gd name="T27" fmla="*/ 0 h 290"/>
                <a:gd name="T28" fmla="*/ 0 w 517"/>
                <a:gd name="T29" fmla="*/ 0 h 290"/>
                <a:gd name="T30" fmla="*/ 0 w 517"/>
                <a:gd name="T31" fmla="*/ 0 h 290"/>
                <a:gd name="T32" fmla="*/ 0 w 517"/>
                <a:gd name="T33" fmla="*/ 0 h 290"/>
                <a:gd name="T34" fmla="*/ 0 w 517"/>
                <a:gd name="T35" fmla="*/ 0 h 290"/>
                <a:gd name="T36" fmla="*/ 0 w 517"/>
                <a:gd name="T37" fmla="*/ 0 h 290"/>
                <a:gd name="T38" fmla="*/ 0 w 517"/>
                <a:gd name="T39" fmla="*/ 0 h 290"/>
                <a:gd name="T40" fmla="*/ 0 w 517"/>
                <a:gd name="T41" fmla="*/ 0 h 290"/>
                <a:gd name="T42" fmla="*/ 0 w 517"/>
                <a:gd name="T43" fmla="*/ 0 h 290"/>
                <a:gd name="T44" fmla="*/ 0 w 517"/>
                <a:gd name="T45" fmla="*/ 0 h 290"/>
                <a:gd name="T46" fmla="*/ 0 w 517"/>
                <a:gd name="T47" fmla="*/ 0 h 290"/>
                <a:gd name="T48" fmla="*/ 0 w 517"/>
                <a:gd name="T49" fmla="*/ 0 h 290"/>
                <a:gd name="T50" fmla="*/ 0 w 517"/>
                <a:gd name="T51" fmla="*/ 0 h 290"/>
                <a:gd name="T52" fmla="*/ 0 w 517"/>
                <a:gd name="T53" fmla="*/ 0 h 290"/>
                <a:gd name="T54" fmla="*/ 0 w 517"/>
                <a:gd name="T55" fmla="*/ 0 h 290"/>
                <a:gd name="T56" fmla="*/ 0 w 517"/>
                <a:gd name="T57" fmla="*/ 0 h 290"/>
                <a:gd name="T58" fmla="*/ 0 w 517"/>
                <a:gd name="T59" fmla="*/ 0 h 290"/>
                <a:gd name="T60" fmla="*/ 0 w 517"/>
                <a:gd name="T61" fmla="*/ 0 h 290"/>
                <a:gd name="T62" fmla="*/ 0 w 517"/>
                <a:gd name="T63" fmla="*/ 0 h 290"/>
                <a:gd name="T64" fmla="*/ 0 w 517"/>
                <a:gd name="T65" fmla="*/ 0 h 290"/>
                <a:gd name="T66" fmla="*/ 0 w 517"/>
                <a:gd name="T67" fmla="*/ 0 h 290"/>
                <a:gd name="T68" fmla="*/ 0 w 517"/>
                <a:gd name="T69" fmla="*/ 0 h 290"/>
                <a:gd name="T70" fmla="*/ 0 w 517"/>
                <a:gd name="T71" fmla="*/ 0 h 290"/>
                <a:gd name="T72" fmla="*/ 0 w 517"/>
                <a:gd name="T73" fmla="*/ 0 h 290"/>
                <a:gd name="T74" fmla="*/ 0 w 517"/>
                <a:gd name="T75" fmla="*/ 0 h 290"/>
                <a:gd name="T76" fmla="*/ 0 w 517"/>
                <a:gd name="T77" fmla="*/ 0 h 290"/>
                <a:gd name="T78" fmla="*/ 0 w 517"/>
                <a:gd name="T79" fmla="*/ 0 h 290"/>
                <a:gd name="T80" fmla="*/ 0 w 517"/>
                <a:gd name="T81" fmla="*/ 0 h 290"/>
                <a:gd name="T82" fmla="*/ 0 w 517"/>
                <a:gd name="T83" fmla="*/ 0 h 290"/>
                <a:gd name="T84" fmla="*/ 0 w 517"/>
                <a:gd name="T85" fmla="*/ 0 h 290"/>
                <a:gd name="T86" fmla="*/ 0 w 517"/>
                <a:gd name="T87" fmla="*/ 0 h 290"/>
                <a:gd name="T88" fmla="*/ 0 w 517"/>
                <a:gd name="T89" fmla="*/ 0 h 290"/>
                <a:gd name="T90" fmla="*/ 0 w 517"/>
                <a:gd name="T91" fmla="*/ 0 h 2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17"/>
                <a:gd name="T139" fmla="*/ 0 h 290"/>
                <a:gd name="T140" fmla="*/ 517 w 517"/>
                <a:gd name="T141" fmla="*/ 290 h 2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17" h="290">
                  <a:moveTo>
                    <a:pt x="234" y="186"/>
                  </a:moveTo>
                  <a:lnTo>
                    <a:pt x="231" y="177"/>
                  </a:lnTo>
                  <a:lnTo>
                    <a:pt x="231" y="167"/>
                  </a:lnTo>
                  <a:lnTo>
                    <a:pt x="233" y="159"/>
                  </a:lnTo>
                  <a:lnTo>
                    <a:pt x="234" y="148"/>
                  </a:lnTo>
                  <a:lnTo>
                    <a:pt x="238" y="140"/>
                  </a:lnTo>
                  <a:lnTo>
                    <a:pt x="248" y="129"/>
                  </a:lnTo>
                  <a:lnTo>
                    <a:pt x="259" y="119"/>
                  </a:lnTo>
                  <a:lnTo>
                    <a:pt x="271" y="112"/>
                  </a:lnTo>
                  <a:lnTo>
                    <a:pt x="288" y="104"/>
                  </a:lnTo>
                  <a:lnTo>
                    <a:pt x="327" y="90"/>
                  </a:lnTo>
                  <a:lnTo>
                    <a:pt x="350" y="85"/>
                  </a:lnTo>
                  <a:lnTo>
                    <a:pt x="369" y="81"/>
                  </a:lnTo>
                  <a:lnTo>
                    <a:pt x="417" y="81"/>
                  </a:lnTo>
                  <a:lnTo>
                    <a:pt x="517" y="25"/>
                  </a:lnTo>
                  <a:lnTo>
                    <a:pt x="480" y="16"/>
                  </a:lnTo>
                  <a:lnTo>
                    <a:pt x="447" y="10"/>
                  </a:lnTo>
                  <a:lnTo>
                    <a:pt x="417" y="6"/>
                  </a:lnTo>
                  <a:lnTo>
                    <a:pt x="384" y="2"/>
                  </a:lnTo>
                  <a:lnTo>
                    <a:pt x="352" y="0"/>
                  </a:lnTo>
                  <a:lnTo>
                    <a:pt x="321" y="2"/>
                  </a:lnTo>
                  <a:lnTo>
                    <a:pt x="288" y="6"/>
                  </a:lnTo>
                  <a:lnTo>
                    <a:pt x="256" y="10"/>
                  </a:lnTo>
                  <a:lnTo>
                    <a:pt x="225" y="14"/>
                  </a:lnTo>
                  <a:lnTo>
                    <a:pt x="192" y="23"/>
                  </a:lnTo>
                  <a:lnTo>
                    <a:pt x="163" y="33"/>
                  </a:lnTo>
                  <a:lnTo>
                    <a:pt x="135" y="42"/>
                  </a:lnTo>
                  <a:lnTo>
                    <a:pt x="108" y="54"/>
                  </a:lnTo>
                  <a:lnTo>
                    <a:pt x="94" y="64"/>
                  </a:lnTo>
                  <a:lnTo>
                    <a:pt x="60" y="83"/>
                  </a:lnTo>
                  <a:lnTo>
                    <a:pt x="45" y="96"/>
                  </a:lnTo>
                  <a:lnTo>
                    <a:pt x="33" y="110"/>
                  </a:lnTo>
                  <a:lnTo>
                    <a:pt x="23" y="121"/>
                  </a:lnTo>
                  <a:lnTo>
                    <a:pt x="16" y="135"/>
                  </a:lnTo>
                  <a:lnTo>
                    <a:pt x="10" y="148"/>
                  </a:lnTo>
                  <a:lnTo>
                    <a:pt x="4" y="161"/>
                  </a:lnTo>
                  <a:lnTo>
                    <a:pt x="2" y="177"/>
                  </a:lnTo>
                  <a:lnTo>
                    <a:pt x="0" y="192"/>
                  </a:lnTo>
                  <a:lnTo>
                    <a:pt x="2" y="207"/>
                  </a:lnTo>
                  <a:lnTo>
                    <a:pt x="4" y="223"/>
                  </a:lnTo>
                  <a:lnTo>
                    <a:pt x="10" y="238"/>
                  </a:lnTo>
                  <a:lnTo>
                    <a:pt x="16" y="250"/>
                  </a:lnTo>
                  <a:lnTo>
                    <a:pt x="22" y="263"/>
                  </a:lnTo>
                  <a:lnTo>
                    <a:pt x="33" y="276"/>
                  </a:lnTo>
                  <a:lnTo>
                    <a:pt x="46" y="290"/>
                  </a:lnTo>
                  <a:lnTo>
                    <a:pt x="234" y="186"/>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05" name="Freeform 21"/>
            <p:cNvSpPr>
              <a:spLocks/>
            </p:cNvSpPr>
            <p:nvPr/>
          </p:nvSpPr>
          <p:spPr bwMode="auto">
            <a:xfrm>
              <a:off x="4565" y="752"/>
              <a:ext cx="31" cy="17"/>
            </a:xfrm>
            <a:custGeom>
              <a:avLst/>
              <a:gdLst>
                <a:gd name="T0" fmla="*/ 0 w 119"/>
                <a:gd name="T1" fmla="*/ 0 h 62"/>
                <a:gd name="T2" fmla="*/ 0 w 119"/>
                <a:gd name="T3" fmla="*/ 0 h 62"/>
                <a:gd name="T4" fmla="*/ 0 w 119"/>
                <a:gd name="T5" fmla="*/ 0 h 62"/>
                <a:gd name="T6" fmla="*/ 0 w 119"/>
                <a:gd name="T7" fmla="*/ 0 h 62"/>
                <a:gd name="T8" fmla="*/ 0 w 119"/>
                <a:gd name="T9" fmla="*/ 0 h 62"/>
                <a:gd name="T10" fmla="*/ 0 w 119"/>
                <a:gd name="T11" fmla="*/ 0 h 62"/>
                <a:gd name="T12" fmla="*/ 0 60000 65536"/>
                <a:gd name="T13" fmla="*/ 0 60000 65536"/>
                <a:gd name="T14" fmla="*/ 0 60000 65536"/>
                <a:gd name="T15" fmla="*/ 0 60000 65536"/>
                <a:gd name="T16" fmla="*/ 0 60000 65536"/>
                <a:gd name="T17" fmla="*/ 0 60000 65536"/>
                <a:gd name="T18" fmla="*/ 0 w 119"/>
                <a:gd name="T19" fmla="*/ 0 h 62"/>
                <a:gd name="T20" fmla="*/ 119 w 119"/>
                <a:gd name="T21" fmla="*/ 62 h 62"/>
              </a:gdLst>
              <a:ahLst/>
              <a:cxnLst>
                <a:cxn ang="T12">
                  <a:pos x="T0" y="T1"/>
                </a:cxn>
                <a:cxn ang="T13">
                  <a:pos x="T2" y="T3"/>
                </a:cxn>
                <a:cxn ang="T14">
                  <a:pos x="T4" y="T5"/>
                </a:cxn>
                <a:cxn ang="T15">
                  <a:pos x="T6" y="T7"/>
                </a:cxn>
                <a:cxn ang="T16">
                  <a:pos x="T8" y="T9"/>
                </a:cxn>
                <a:cxn ang="T17">
                  <a:pos x="T10" y="T11"/>
                </a:cxn>
              </a:cxnLst>
              <a:rect l="T18" t="T19" r="T20" b="T21"/>
              <a:pathLst>
                <a:path w="119" h="62">
                  <a:moveTo>
                    <a:pt x="32" y="62"/>
                  </a:moveTo>
                  <a:lnTo>
                    <a:pt x="15" y="58"/>
                  </a:lnTo>
                  <a:lnTo>
                    <a:pt x="0" y="50"/>
                  </a:lnTo>
                  <a:lnTo>
                    <a:pt x="86" y="0"/>
                  </a:lnTo>
                  <a:lnTo>
                    <a:pt x="119" y="14"/>
                  </a:lnTo>
                  <a:lnTo>
                    <a:pt x="32" y="62"/>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grpSp>
          <p:nvGrpSpPr>
            <p:cNvPr id="3" name="Group 22"/>
            <p:cNvGrpSpPr>
              <a:grpSpLocks/>
            </p:cNvGrpSpPr>
            <p:nvPr/>
          </p:nvGrpSpPr>
          <p:grpSpPr bwMode="auto">
            <a:xfrm>
              <a:off x="4308" y="734"/>
              <a:ext cx="318" cy="187"/>
              <a:chOff x="4139" y="2468"/>
              <a:chExt cx="1207" cy="685"/>
            </a:xfrm>
          </p:grpSpPr>
          <p:sp>
            <p:nvSpPr>
              <p:cNvPr id="8210" name="Freeform 23"/>
              <p:cNvSpPr>
                <a:spLocks/>
              </p:cNvSpPr>
              <p:nvPr/>
            </p:nvSpPr>
            <p:spPr bwMode="auto">
              <a:xfrm>
                <a:off x="4356" y="2783"/>
                <a:ext cx="618" cy="358"/>
              </a:xfrm>
              <a:custGeom>
                <a:avLst/>
                <a:gdLst>
                  <a:gd name="T0" fmla="*/ 408 w 618"/>
                  <a:gd name="T1" fmla="*/ 90 h 358"/>
                  <a:gd name="T2" fmla="*/ 412 w 618"/>
                  <a:gd name="T3" fmla="*/ 97 h 358"/>
                  <a:gd name="T4" fmla="*/ 412 w 618"/>
                  <a:gd name="T5" fmla="*/ 118 h 358"/>
                  <a:gd name="T6" fmla="*/ 408 w 618"/>
                  <a:gd name="T7" fmla="*/ 128 h 358"/>
                  <a:gd name="T8" fmla="*/ 401 w 618"/>
                  <a:gd name="T9" fmla="*/ 138 h 358"/>
                  <a:gd name="T10" fmla="*/ 382 w 618"/>
                  <a:gd name="T11" fmla="*/ 161 h 358"/>
                  <a:gd name="T12" fmla="*/ 361 w 618"/>
                  <a:gd name="T13" fmla="*/ 180 h 358"/>
                  <a:gd name="T14" fmla="*/ 339 w 618"/>
                  <a:gd name="T15" fmla="*/ 197 h 358"/>
                  <a:gd name="T16" fmla="*/ 314 w 618"/>
                  <a:gd name="T17" fmla="*/ 212 h 358"/>
                  <a:gd name="T18" fmla="*/ 290 w 618"/>
                  <a:gd name="T19" fmla="*/ 226 h 358"/>
                  <a:gd name="T20" fmla="*/ 265 w 618"/>
                  <a:gd name="T21" fmla="*/ 237 h 358"/>
                  <a:gd name="T22" fmla="*/ 236 w 618"/>
                  <a:gd name="T23" fmla="*/ 245 h 358"/>
                  <a:gd name="T24" fmla="*/ 209 w 618"/>
                  <a:gd name="T25" fmla="*/ 253 h 358"/>
                  <a:gd name="T26" fmla="*/ 180 w 618"/>
                  <a:gd name="T27" fmla="*/ 257 h 358"/>
                  <a:gd name="T28" fmla="*/ 123 w 618"/>
                  <a:gd name="T29" fmla="*/ 257 h 358"/>
                  <a:gd name="T30" fmla="*/ 0 w 618"/>
                  <a:gd name="T31" fmla="*/ 326 h 358"/>
                  <a:gd name="T32" fmla="*/ 50 w 618"/>
                  <a:gd name="T33" fmla="*/ 337 h 358"/>
                  <a:gd name="T34" fmla="*/ 98 w 618"/>
                  <a:gd name="T35" fmla="*/ 347 h 358"/>
                  <a:gd name="T36" fmla="*/ 149 w 618"/>
                  <a:gd name="T37" fmla="*/ 354 h 358"/>
                  <a:gd name="T38" fmla="*/ 199 w 618"/>
                  <a:gd name="T39" fmla="*/ 358 h 358"/>
                  <a:gd name="T40" fmla="*/ 297 w 618"/>
                  <a:gd name="T41" fmla="*/ 358 h 358"/>
                  <a:gd name="T42" fmla="*/ 330 w 618"/>
                  <a:gd name="T43" fmla="*/ 354 h 358"/>
                  <a:gd name="T44" fmla="*/ 362 w 618"/>
                  <a:gd name="T45" fmla="*/ 349 h 358"/>
                  <a:gd name="T46" fmla="*/ 393 w 618"/>
                  <a:gd name="T47" fmla="*/ 339 h 358"/>
                  <a:gd name="T48" fmla="*/ 424 w 618"/>
                  <a:gd name="T49" fmla="*/ 329 h 358"/>
                  <a:gd name="T50" fmla="*/ 453 w 618"/>
                  <a:gd name="T51" fmla="*/ 316 h 358"/>
                  <a:gd name="T52" fmla="*/ 481 w 618"/>
                  <a:gd name="T53" fmla="*/ 301 h 358"/>
                  <a:gd name="T54" fmla="*/ 506 w 618"/>
                  <a:gd name="T55" fmla="*/ 285 h 358"/>
                  <a:gd name="T56" fmla="*/ 533 w 618"/>
                  <a:gd name="T57" fmla="*/ 266 h 358"/>
                  <a:gd name="T58" fmla="*/ 550 w 618"/>
                  <a:gd name="T59" fmla="*/ 253 h 358"/>
                  <a:gd name="T60" fmla="*/ 564 w 618"/>
                  <a:gd name="T61" fmla="*/ 241 h 358"/>
                  <a:gd name="T62" fmla="*/ 581 w 618"/>
                  <a:gd name="T63" fmla="*/ 218 h 358"/>
                  <a:gd name="T64" fmla="*/ 595 w 618"/>
                  <a:gd name="T65" fmla="*/ 199 h 358"/>
                  <a:gd name="T66" fmla="*/ 608 w 618"/>
                  <a:gd name="T67" fmla="*/ 178 h 358"/>
                  <a:gd name="T68" fmla="*/ 614 w 618"/>
                  <a:gd name="T69" fmla="*/ 161 h 358"/>
                  <a:gd name="T70" fmla="*/ 618 w 618"/>
                  <a:gd name="T71" fmla="*/ 140 h 358"/>
                  <a:gd name="T72" fmla="*/ 618 w 618"/>
                  <a:gd name="T73" fmla="*/ 99 h 358"/>
                  <a:gd name="T74" fmla="*/ 614 w 618"/>
                  <a:gd name="T75" fmla="*/ 80 h 358"/>
                  <a:gd name="T76" fmla="*/ 606 w 618"/>
                  <a:gd name="T77" fmla="*/ 61 h 358"/>
                  <a:gd name="T78" fmla="*/ 598 w 618"/>
                  <a:gd name="T79" fmla="*/ 44 h 358"/>
                  <a:gd name="T80" fmla="*/ 587 w 618"/>
                  <a:gd name="T81" fmla="*/ 26 h 358"/>
                  <a:gd name="T82" fmla="*/ 575 w 618"/>
                  <a:gd name="T83" fmla="*/ 11 h 358"/>
                  <a:gd name="T84" fmla="*/ 566 w 618"/>
                  <a:gd name="T85" fmla="*/ 0 h 358"/>
                  <a:gd name="T86" fmla="*/ 408 w 618"/>
                  <a:gd name="T87" fmla="*/ 90 h 3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18"/>
                  <a:gd name="T133" fmla="*/ 0 h 358"/>
                  <a:gd name="T134" fmla="*/ 618 w 618"/>
                  <a:gd name="T135" fmla="*/ 358 h 3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18" h="358">
                    <a:moveTo>
                      <a:pt x="408" y="90"/>
                    </a:moveTo>
                    <a:lnTo>
                      <a:pt x="412" y="97"/>
                    </a:lnTo>
                    <a:lnTo>
                      <a:pt x="412" y="118"/>
                    </a:lnTo>
                    <a:lnTo>
                      <a:pt x="408" y="128"/>
                    </a:lnTo>
                    <a:lnTo>
                      <a:pt x="401" y="138"/>
                    </a:lnTo>
                    <a:lnTo>
                      <a:pt x="382" y="161"/>
                    </a:lnTo>
                    <a:lnTo>
                      <a:pt x="361" y="180"/>
                    </a:lnTo>
                    <a:lnTo>
                      <a:pt x="339" y="197"/>
                    </a:lnTo>
                    <a:lnTo>
                      <a:pt x="314" y="212"/>
                    </a:lnTo>
                    <a:lnTo>
                      <a:pt x="290" y="226"/>
                    </a:lnTo>
                    <a:lnTo>
                      <a:pt x="265" y="237"/>
                    </a:lnTo>
                    <a:lnTo>
                      <a:pt x="236" y="245"/>
                    </a:lnTo>
                    <a:lnTo>
                      <a:pt x="209" y="253"/>
                    </a:lnTo>
                    <a:lnTo>
                      <a:pt x="180" y="257"/>
                    </a:lnTo>
                    <a:lnTo>
                      <a:pt x="123" y="257"/>
                    </a:lnTo>
                    <a:lnTo>
                      <a:pt x="0" y="326"/>
                    </a:lnTo>
                    <a:lnTo>
                      <a:pt x="50" y="337"/>
                    </a:lnTo>
                    <a:lnTo>
                      <a:pt x="98" y="347"/>
                    </a:lnTo>
                    <a:lnTo>
                      <a:pt x="149" y="354"/>
                    </a:lnTo>
                    <a:lnTo>
                      <a:pt x="199" y="358"/>
                    </a:lnTo>
                    <a:lnTo>
                      <a:pt x="297" y="358"/>
                    </a:lnTo>
                    <a:lnTo>
                      <a:pt x="330" y="354"/>
                    </a:lnTo>
                    <a:lnTo>
                      <a:pt x="362" y="349"/>
                    </a:lnTo>
                    <a:lnTo>
                      <a:pt x="393" y="339"/>
                    </a:lnTo>
                    <a:lnTo>
                      <a:pt x="424" y="329"/>
                    </a:lnTo>
                    <a:lnTo>
                      <a:pt x="453" y="316"/>
                    </a:lnTo>
                    <a:lnTo>
                      <a:pt x="481" y="301"/>
                    </a:lnTo>
                    <a:lnTo>
                      <a:pt x="506" y="285"/>
                    </a:lnTo>
                    <a:lnTo>
                      <a:pt x="533" y="266"/>
                    </a:lnTo>
                    <a:lnTo>
                      <a:pt x="550" y="253"/>
                    </a:lnTo>
                    <a:lnTo>
                      <a:pt x="564" y="241"/>
                    </a:lnTo>
                    <a:lnTo>
                      <a:pt x="581" y="218"/>
                    </a:lnTo>
                    <a:lnTo>
                      <a:pt x="595" y="199"/>
                    </a:lnTo>
                    <a:lnTo>
                      <a:pt x="608" y="178"/>
                    </a:lnTo>
                    <a:lnTo>
                      <a:pt x="614" y="161"/>
                    </a:lnTo>
                    <a:lnTo>
                      <a:pt x="618" y="140"/>
                    </a:lnTo>
                    <a:lnTo>
                      <a:pt x="618" y="99"/>
                    </a:lnTo>
                    <a:lnTo>
                      <a:pt x="614" y="80"/>
                    </a:lnTo>
                    <a:lnTo>
                      <a:pt x="606" y="61"/>
                    </a:lnTo>
                    <a:lnTo>
                      <a:pt x="598" y="44"/>
                    </a:lnTo>
                    <a:lnTo>
                      <a:pt x="587" y="26"/>
                    </a:lnTo>
                    <a:lnTo>
                      <a:pt x="575" y="11"/>
                    </a:lnTo>
                    <a:lnTo>
                      <a:pt x="566" y="0"/>
                    </a:lnTo>
                    <a:lnTo>
                      <a:pt x="408" y="9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11" name="Freeform 24"/>
              <p:cNvSpPr>
                <a:spLocks/>
              </p:cNvSpPr>
              <p:nvPr/>
            </p:nvSpPr>
            <p:spPr bwMode="auto">
              <a:xfrm>
                <a:off x="5054" y="2575"/>
                <a:ext cx="292" cy="246"/>
              </a:xfrm>
              <a:custGeom>
                <a:avLst/>
                <a:gdLst>
                  <a:gd name="T0" fmla="*/ 234 w 292"/>
                  <a:gd name="T1" fmla="*/ 4 h 246"/>
                  <a:gd name="T2" fmla="*/ 255 w 292"/>
                  <a:gd name="T3" fmla="*/ 20 h 246"/>
                  <a:gd name="T4" fmla="*/ 273 w 292"/>
                  <a:gd name="T5" fmla="*/ 39 h 246"/>
                  <a:gd name="T6" fmla="*/ 284 w 292"/>
                  <a:gd name="T7" fmla="*/ 62 h 246"/>
                  <a:gd name="T8" fmla="*/ 290 w 292"/>
                  <a:gd name="T9" fmla="*/ 87 h 246"/>
                  <a:gd name="T10" fmla="*/ 292 w 292"/>
                  <a:gd name="T11" fmla="*/ 112 h 246"/>
                  <a:gd name="T12" fmla="*/ 288 w 292"/>
                  <a:gd name="T13" fmla="*/ 137 h 246"/>
                  <a:gd name="T14" fmla="*/ 278 w 292"/>
                  <a:gd name="T15" fmla="*/ 160 h 246"/>
                  <a:gd name="T16" fmla="*/ 263 w 292"/>
                  <a:gd name="T17" fmla="*/ 179 h 246"/>
                  <a:gd name="T18" fmla="*/ 236 w 292"/>
                  <a:gd name="T19" fmla="*/ 202 h 246"/>
                  <a:gd name="T20" fmla="*/ 207 w 292"/>
                  <a:gd name="T21" fmla="*/ 221 h 246"/>
                  <a:gd name="T22" fmla="*/ 177 w 292"/>
                  <a:gd name="T23" fmla="*/ 234 h 246"/>
                  <a:gd name="T24" fmla="*/ 144 w 292"/>
                  <a:gd name="T25" fmla="*/ 244 h 246"/>
                  <a:gd name="T26" fmla="*/ 110 w 292"/>
                  <a:gd name="T27" fmla="*/ 246 h 246"/>
                  <a:gd name="T28" fmla="*/ 77 w 292"/>
                  <a:gd name="T29" fmla="*/ 244 h 246"/>
                  <a:gd name="T30" fmla="*/ 42 w 292"/>
                  <a:gd name="T31" fmla="*/ 234 h 246"/>
                  <a:gd name="T32" fmla="*/ 19 w 292"/>
                  <a:gd name="T33" fmla="*/ 225 h 246"/>
                  <a:gd name="T34" fmla="*/ 4 w 292"/>
                  <a:gd name="T35" fmla="*/ 206 h 246"/>
                  <a:gd name="T36" fmla="*/ 0 w 292"/>
                  <a:gd name="T37" fmla="*/ 192 h 246"/>
                  <a:gd name="T38" fmla="*/ 4 w 292"/>
                  <a:gd name="T39" fmla="*/ 169 h 246"/>
                  <a:gd name="T40" fmla="*/ 14 w 292"/>
                  <a:gd name="T41" fmla="*/ 156 h 246"/>
                  <a:gd name="T42" fmla="*/ 29 w 292"/>
                  <a:gd name="T43" fmla="*/ 144 h 246"/>
                  <a:gd name="T44" fmla="*/ 44 w 292"/>
                  <a:gd name="T45" fmla="*/ 137 h 246"/>
                  <a:gd name="T46" fmla="*/ 63 w 292"/>
                  <a:gd name="T47" fmla="*/ 135 h 246"/>
                  <a:gd name="T48" fmla="*/ 98 w 292"/>
                  <a:gd name="T49" fmla="*/ 137 h 246"/>
                  <a:gd name="T50" fmla="*/ 121 w 292"/>
                  <a:gd name="T51" fmla="*/ 129 h 246"/>
                  <a:gd name="T52" fmla="*/ 142 w 292"/>
                  <a:gd name="T53" fmla="*/ 119 h 246"/>
                  <a:gd name="T54" fmla="*/ 154 w 292"/>
                  <a:gd name="T55" fmla="*/ 102 h 246"/>
                  <a:gd name="T56" fmla="*/ 157 w 292"/>
                  <a:gd name="T57" fmla="*/ 87 h 246"/>
                  <a:gd name="T58" fmla="*/ 156 w 292"/>
                  <a:gd name="T59" fmla="*/ 68 h 246"/>
                  <a:gd name="T60" fmla="*/ 146 w 292"/>
                  <a:gd name="T61" fmla="*/ 52 h 246"/>
                  <a:gd name="T62" fmla="*/ 227 w 292"/>
                  <a:gd name="T63" fmla="*/ 0 h 2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2"/>
                  <a:gd name="T97" fmla="*/ 0 h 246"/>
                  <a:gd name="T98" fmla="*/ 292 w 292"/>
                  <a:gd name="T99" fmla="*/ 246 h 2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2" h="246">
                    <a:moveTo>
                      <a:pt x="227" y="0"/>
                    </a:moveTo>
                    <a:lnTo>
                      <a:pt x="234" y="4"/>
                    </a:lnTo>
                    <a:lnTo>
                      <a:pt x="246" y="12"/>
                    </a:lnTo>
                    <a:lnTo>
                      <a:pt x="255" y="20"/>
                    </a:lnTo>
                    <a:lnTo>
                      <a:pt x="263" y="29"/>
                    </a:lnTo>
                    <a:lnTo>
                      <a:pt x="273" y="39"/>
                    </a:lnTo>
                    <a:lnTo>
                      <a:pt x="278" y="50"/>
                    </a:lnTo>
                    <a:lnTo>
                      <a:pt x="284" y="62"/>
                    </a:lnTo>
                    <a:lnTo>
                      <a:pt x="288" y="73"/>
                    </a:lnTo>
                    <a:lnTo>
                      <a:pt x="290" y="87"/>
                    </a:lnTo>
                    <a:lnTo>
                      <a:pt x="292" y="98"/>
                    </a:lnTo>
                    <a:lnTo>
                      <a:pt x="292" y="112"/>
                    </a:lnTo>
                    <a:lnTo>
                      <a:pt x="290" y="123"/>
                    </a:lnTo>
                    <a:lnTo>
                      <a:pt x="288" y="137"/>
                    </a:lnTo>
                    <a:lnTo>
                      <a:pt x="282" y="148"/>
                    </a:lnTo>
                    <a:lnTo>
                      <a:pt x="278" y="160"/>
                    </a:lnTo>
                    <a:lnTo>
                      <a:pt x="271" y="169"/>
                    </a:lnTo>
                    <a:lnTo>
                      <a:pt x="263" y="179"/>
                    </a:lnTo>
                    <a:lnTo>
                      <a:pt x="250" y="192"/>
                    </a:lnTo>
                    <a:lnTo>
                      <a:pt x="236" y="202"/>
                    </a:lnTo>
                    <a:lnTo>
                      <a:pt x="223" y="211"/>
                    </a:lnTo>
                    <a:lnTo>
                      <a:pt x="207" y="221"/>
                    </a:lnTo>
                    <a:lnTo>
                      <a:pt x="194" y="229"/>
                    </a:lnTo>
                    <a:lnTo>
                      <a:pt x="177" y="234"/>
                    </a:lnTo>
                    <a:lnTo>
                      <a:pt x="161" y="240"/>
                    </a:lnTo>
                    <a:lnTo>
                      <a:pt x="144" y="244"/>
                    </a:lnTo>
                    <a:lnTo>
                      <a:pt x="127" y="244"/>
                    </a:lnTo>
                    <a:lnTo>
                      <a:pt x="110" y="246"/>
                    </a:lnTo>
                    <a:lnTo>
                      <a:pt x="92" y="244"/>
                    </a:lnTo>
                    <a:lnTo>
                      <a:pt x="77" y="244"/>
                    </a:lnTo>
                    <a:lnTo>
                      <a:pt x="60" y="238"/>
                    </a:lnTo>
                    <a:lnTo>
                      <a:pt x="42" y="234"/>
                    </a:lnTo>
                    <a:lnTo>
                      <a:pt x="27" y="227"/>
                    </a:lnTo>
                    <a:lnTo>
                      <a:pt x="19" y="225"/>
                    </a:lnTo>
                    <a:lnTo>
                      <a:pt x="8" y="213"/>
                    </a:lnTo>
                    <a:lnTo>
                      <a:pt x="4" y="206"/>
                    </a:lnTo>
                    <a:lnTo>
                      <a:pt x="2" y="198"/>
                    </a:lnTo>
                    <a:lnTo>
                      <a:pt x="0" y="192"/>
                    </a:lnTo>
                    <a:lnTo>
                      <a:pt x="0" y="177"/>
                    </a:lnTo>
                    <a:lnTo>
                      <a:pt x="4" y="169"/>
                    </a:lnTo>
                    <a:lnTo>
                      <a:pt x="8" y="162"/>
                    </a:lnTo>
                    <a:lnTo>
                      <a:pt x="14" y="156"/>
                    </a:lnTo>
                    <a:lnTo>
                      <a:pt x="21" y="150"/>
                    </a:lnTo>
                    <a:lnTo>
                      <a:pt x="29" y="144"/>
                    </a:lnTo>
                    <a:lnTo>
                      <a:pt x="37" y="139"/>
                    </a:lnTo>
                    <a:lnTo>
                      <a:pt x="44" y="137"/>
                    </a:lnTo>
                    <a:lnTo>
                      <a:pt x="54" y="135"/>
                    </a:lnTo>
                    <a:lnTo>
                      <a:pt x="63" y="135"/>
                    </a:lnTo>
                    <a:lnTo>
                      <a:pt x="75" y="137"/>
                    </a:lnTo>
                    <a:lnTo>
                      <a:pt x="98" y="137"/>
                    </a:lnTo>
                    <a:lnTo>
                      <a:pt x="110" y="133"/>
                    </a:lnTo>
                    <a:lnTo>
                      <a:pt x="121" y="129"/>
                    </a:lnTo>
                    <a:lnTo>
                      <a:pt x="131" y="125"/>
                    </a:lnTo>
                    <a:lnTo>
                      <a:pt x="142" y="119"/>
                    </a:lnTo>
                    <a:lnTo>
                      <a:pt x="150" y="110"/>
                    </a:lnTo>
                    <a:lnTo>
                      <a:pt x="154" y="102"/>
                    </a:lnTo>
                    <a:lnTo>
                      <a:pt x="156" y="94"/>
                    </a:lnTo>
                    <a:lnTo>
                      <a:pt x="157" y="87"/>
                    </a:lnTo>
                    <a:lnTo>
                      <a:pt x="156" y="77"/>
                    </a:lnTo>
                    <a:lnTo>
                      <a:pt x="156" y="68"/>
                    </a:lnTo>
                    <a:lnTo>
                      <a:pt x="154" y="58"/>
                    </a:lnTo>
                    <a:lnTo>
                      <a:pt x="146" y="52"/>
                    </a:lnTo>
                    <a:lnTo>
                      <a:pt x="140" y="48"/>
                    </a:lnTo>
                    <a:lnTo>
                      <a:pt x="227" y="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12" name="Freeform 25"/>
              <p:cNvSpPr>
                <a:spLocks/>
              </p:cNvSpPr>
              <p:nvPr/>
            </p:nvSpPr>
            <p:spPr bwMode="auto">
              <a:xfrm>
                <a:off x="4139" y="2468"/>
                <a:ext cx="1138" cy="685"/>
              </a:xfrm>
              <a:custGeom>
                <a:avLst/>
                <a:gdLst>
                  <a:gd name="T0" fmla="*/ 0 w 1138"/>
                  <a:gd name="T1" fmla="*/ 606 h 685"/>
                  <a:gd name="T2" fmla="*/ 48 w 1138"/>
                  <a:gd name="T3" fmla="*/ 579 h 685"/>
                  <a:gd name="T4" fmla="*/ 161 w 1138"/>
                  <a:gd name="T5" fmla="*/ 520 h 685"/>
                  <a:gd name="T6" fmla="*/ 531 w 1138"/>
                  <a:gd name="T7" fmla="*/ 307 h 685"/>
                  <a:gd name="T8" fmla="*/ 719 w 1138"/>
                  <a:gd name="T9" fmla="*/ 203 h 685"/>
                  <a:gd name="T10" fmla="*/ 902 w 1138"/>
                  <a:gd name="T11" fmla="*/ 98 h 685"/>
                  <a:gd name="T12" fmla="*/ 1002 w 1138"/>
                  <a:gd name="T13" fmla="*/ 42 h 685"/>
                  <a:gd name="T14" fmla="*/ 1071 w 1138"/>
                  <a:gd name="T15" fmla="*/ 0 h 685"/>
                  <a:gd name="T16" fmla="*/ 1138 w 1138"/>
                  <a:gd name="T17" fmla="*/ 21 h 685"/>
                  <a:gd name="T18" fmla="*/ 1061 w 1138"/>
                  <a:gd name="T19" fmla="*/ 65 h 685"/>
                  <a:gd name="T20" fmla="*/ 975 w 1138"/>
                  <a:gd name="T21" fmla="*/ 115 h 685"/>
                  <a:gd name="T22" fmla="*/ 744 w 1138"/>
                  <a:gd name="T23" fmla="*/ 253 h 685"/>
                  <a:gd name="T24" fmla="*/ 583 w 1138"/>
                  <a:gd name="T25" fmla="*/ 345 h 685"/>
                  <a:gd name="T26" fmla="*/ 236 w 1138"/>
                  <a:gd name="T27" fmla="*/ 549 h 685"/>
                  <a:gd name="T28" fmla="*/ 125 w 1138"/>
                  <a:gd name="T29" fmla="*/ 612 h 685"/>
                  <a:gd name="T30" fmla="*/ 0 w 1138"/>
                  <a:gd name="T31" fmla="*/ 685 h 685"/>
                  <a:gd name="T32" fmla="*/ 0 w 1138"/>
                  <a:gd name="T33" fmla="*/ 606 h 6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8"/>
                  <a:gd name="T52" fmla="*/ 0 h 685"/>
                  <a:gd name="T53" fmla="*/ 1138 w 1138"/>
                  <a:gd name="T54" fmla="*/ 685 h 6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8" h="685">
                    <a:moveTo>
                      <a:pt x="0" y="606"/>
                    </a:moveTo>
                    <a:lnTo>
                      <a:pt x="48" y="579"/>
                    </a:lnTo>
                    <a:lnTo>
                      <a:pt x="161" y="520"/>
                    </a:lnTo>
                    <a:lnTo>
                      <a:pt x="531" y="307"/>
                    </a:lnTo>
                    <a:lnTo>
                      <a:pt x="719" y="203"/>
                    </a:lnTo>
                    <a:lnTo>
                      <a:pt x="902" y="98"/>
                    </a:lnTo>
                    <a:lnTo>
                      <a:pt x="1002" y="42"/>
                    </a:lnTo>
                    <a:lnTo>
                      <a:pt x="1071" y="0"/>
                    </a:lnTo>
                    <a:lnTo>
                      <a:pt x="1138" y="21"/>
                    </a:lnTo>
                    <a:lnTo>
                      <a:pt x="1061" y="65"/>
                    </a:lnTo>
                    <a:lnTo>
                      <a:pt x="975" y="115"/>
                    </a:lnTo>
                    <a:lnTo>
                      <a:pt x="744" y="253"/>
                    </a:lnTo>
                    <a:lnTo>
                      <a:pt x="583" y="345"/>
                    </a:lnTo>
                    <a:lnTo>
                      <a:pt x="236" y="549"/>
                    </a:lnTo>
                    <a:lnTo>
                      <a:pt x="125" y="612"/>
                    </a:lnTo>
                    <a:lnTo>
                      <a:pt x="0" y="685"/>
                    </a:lnTo>
                    <a:lnTo>
                      <a:pt x="0" y="606"/>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grpSp>
        <p:sp>
          <p:nvSpPr>
            <p:cNvPr id="8207" name="Freeform 26"/>
            <p:cNvSpPr>
              <a:spLocks/>
            </p:cNvSpPr>
            <p:nvPr/>
          </p:nvSpPr>
          <p:spPr bwMode="auto">
            <a:xfrm>
              <a:off x="4308" y="743"/>
              <a:ext cx="327" cy="200"/>
            </a:xfrm>
            <a:custGeom>
              <a:avLst/>
              <a:gdLst>
                <a:gd name="T0" fmla="*/ 0 w 1241"/>
                <a:gd name="T1" fmla="*/ 0 h 732"/>
                <a:gd name="T2" fmla="*/ 0 w 1241"/>
                <a:gd name="T3" fmla="*/ 0 h 732"/>
                <a:gd name="T4" fmla="*/ 0 w 1241"/>
                <a:gd name="T5" fmla="*/ 0 h 732"/>
                <a:gd name="T6" fmla="*/ 0 w 1241"/>
                <a:gd name="T7" fmla="*/ 0 h 732"/>
                <a:gd name="T8" fmla="*/ 0 w 1241"/>
                <a:gd name="T9" fmla="*/ 0 h 732"/>
                <a:gd name="T10" fmla="*/ 0 w 1241"/>
                <a:gd name="T11" fmla="*/ 0 h 732"/>
                <a:gd name="T12" fmla="*/ 0 w 1241"/>
                <a:gd name="T13" fmla="*/ 0 h 732"/>
                <a:gd name="T14" fmla="*/ 0 w 1241"/>
                <a:gd name="T15" fmla="*/ 0 h 732"/>
                <a:gd name="T16" fmla="*/ 0 w 1241"/>
                <a:gd name="T17" fmla="*/ 0 h 732"/>
                <a:gd name="T18" fmla="*/ 0 w 1241"/>
                <a:gd name="T19" fmla="*/ 0 h 732"/>
                <a:gd name="T20" fmla="*/ 0 w 1241"/>
                <a:gd name="T21" fmla="*/ 0 h 732"/>
                <a:gd name="T22" fmla="*/ 0 w 1241"/>
                <a:gd name="T23" fmla="*/ 0 h 732"/>
                <a:gd name="T24" fmla="*/ 0 w 1241"/>
                <a:gd name="T25" fmla="*/ 0 h 732"/>
                <a:gd name="T26" fmla="*/ 0 w 1241"/>
                <a:gd name="T27" fmla="*/ 0 h 732"/>
                <a:gd name="T28" fmla="*/ 0 w 1241"/>
                <a:gd name="T29" fmla="*/ 0 h 732"/>
                <a:gd name="T30" fmla="*/ 0 w 1241"/>
                <a:gd name="T31" fmla="*/ 0 h 732"/>
                <a:gd name="T32" fmla="*/ 0 w 1241"/>
                <a:gd name="T33" fmla="*/ 0 h 7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41"/>
                <a:gd name="T52" fmla="*/ 0 h 732"/>
                <a:gd name="T53" fmla="*/ 1241 w 1241"/>
                <a:gd name="T54" fmla="*/ 732 h 7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41" h="732">
                  <a:moveTo>
                    <a:pt x="0" y="669"/>
                  </a:moveTo>
                  <a:lnTo>
                    <a:pt x="144" y="588"/>
                  </a:lnTo>
                  <a:lnTo>
                    <a:pt x="257" y="523"/>
                  </a:lnTo>
                  <a:lnTo>
                    <a:pt x="599" y="330"/>
                  </a:lnTo>
                  <a:lnTo>
                    <a:pt x="756" y="239"/>
                  </a:lnTo>
                  <a:lnTo>
                    <a:pt x="1007" y="96"/>
                  </a:lnTo>
                  <a:lnTo>
                    <a:pt x="1094" y="48"/>
                  </a:lnTo>
                  <a:lnTo>
                    <a:pt x="1178" y="0"/>
                  </a:lnTo>
                  <a:lnTo>
                    <a:pt x="1241" y="21"/>
                  </a:lnTo>
                  <a:lnTo>
                    <a:pt x="1142" y="76"/>
                  </a:lnTo>
                  <a:lnTo>
                    <a:pt x="1055" y="124"/>
                  </a:lnTo>
                  <a:lnTo>
                    <a:pt x="783" y="284"/>
                  </a:lnTo>
                  <a:lnTo>
                    <a:pt x="625" y="374"/>
                  </a:lnTo>
                  <a:lnTo>
                    <a:pt x="340" y="541"/>
                  </a:lnTo>
                  <a:lnTo>
                    <a:pt x="217" y="610"/>
                  </a:lnTo>
                  <a:lnTo>
                    <a:pt x="0" y="732"/>
                  </a:lnTo>
                  <a:lnTo>
                    <a:pt x="0" y="669"/>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dirty="0">
                <a:solidFill>
                  <a:schemeClr val="tx1"/>
                </a:solidFill>
              </a:endParaRPr>
            </a:p>
          </p:txBody>
        </p:sp>
        <p:sp>
          <p:nvSpPr>
            <p:cNvPr id="8208" name="Freeform 27"/>
            <p:cNvSpPr>
              <a:spLocks/>
            </p:cNvSpPr>
            <p:nvPr/>
          </p:nvSpPr>
          <p:spPr bwMode="auto">
            <a:xfrm>
              <a:off x="4217" y="546"/>
              <a:ext cx="70" cy="73"/>
            </a:xfrm>
            <a:custGeom>
              <a:avLst/>
              <a:gdLst>
                <a:gd name="T0" fmla="*/ 0 w 268"/>
                <a:gd name="T1" fmla="*/ 0 h 268"/>
                <a:gd name="T2" fmla="*/ 0 w 268"/>
                <a:gd name="T3" fmla="*/ 0 h 268"/>
                <a:gd name="T4" fmla="*/ 0 w 268"/>
                <a:gd name="T5" fmla="*/ 0 h 268"/>
                <a:gd name="T6" fmla="*/ 0 w 268"/>
                <a:gd name="T7" fmla="*/ 0 h 268"/>
                <a:gd name="T8" fmla="*/ 0 w 268"/>
                <a:gd name="T9" fmla="*/ 0 h 268"/>
                <a:gd name="T10" fmla="*/ 0 w 268"/>
                <a:gd name="T11" fmla="*/ 0 h 268"/>
                <a:gd name="T12" fmla="*/ 0 w 268"/>
                <a:gd name="T13" fmla="*/ 0 h 268"/>
                <a:gd name="T14" fmla="*/ 0 w 268"/>
                <a:gd name="T15" fmla="*/ 0 h 268"/>
                <a:gd name="T16" fmla="*/ 0 w 268"/>
                <a:gd name="T17" fmla="*/ 0 h 268"/>
                <a:gd name="T18" fmla="*/ 0 w 268"/>
                <a:gd name="T19" fmla="*/ 0 h 268"/>
                <a:gd name="T20" fmla="*/ 0 w 268"/>
                <a:gd name="T21" fmla="*/ 0 h 268"/>
                <a:gd name="T22" fmla="*/ 0 w 268"/>
                <a:gd name="T23" fmla="*/ 0 h 268"/>
                <a:gd name="T24" fmla="*/ 0 w 268"/>
                <a:gd name="T25" fmla="*/ 0 h 268"/>
                <a:gd name="T26" fmla="*/ 0 w 268"/>
                <a:gd name="T27" fmla="*/ 0 h 268"/>
                <a:gd name="T28" fmla="*/ 0 w 268"/>
                <a:gd name="T29" fmla="*/ 0 h 268"/>
                <a:gd name="T30" fmla="*/ 0 w 268"/>
                <a:gd name="T31" fmla="*/ 0 h 268"/>
                <a:gd name="T32" fmla="*/ 0 w 268"/>
                <a:gd name="T33" fmla="*/ 0 h 268"/>
                <a:gd name="T34" fmla="*/ 0 w 268"/>
                <a:gd name="T35" fmla="*/ 0 h 268"/>
                <a:gd name="T36" fmla="*/ 0 w 268"/>
                <a:gd name="T37" fmla="*/ 0 h 268"/>
                <a:gd name="T38" fmla="*/ 0 w 268"/>
                <a:gd name="T39" fmla="*/ 0 h 268"/>
                <a:gd name="T40" fmla="*/ 0 w 268"/>
                <a:gd name="T41" fmla="*/ 0 h 268"/>
                <a:gd name="T42" fmla="*/ 0 w 268"/>
                <a:gd name="T43" fmla="*/ 0 h 268"/>
                <a:gd name="T44" fmla="*/ 0 w 268"/>
                <a:gd name="T45" fmla="*/ 0 h 268"/>
                <a:gd name="T46" fmla="*/ 0 w 268"/>
                <a:gd name="T47" fmla="*/ 0 h 268"/>
                <a:gd name="T48" fmla="*/ 0 w 268"/>
                <a:gd name="T49" fmla="*/ 0 h 268"/>
                <a:gd name="T50" fmla="*/ 0 w 268"/>
                <a:gd name="T51" fmla="*/ 0 h 268"/>
                <a:gd name="T52" fmla="*/ 0 w 268"/>
                <a:gd name="T53" fmla="*/ 0 h 268"/>
                <a:gd name="T54" fmla="*/ 0 w 268"/>
                <a:gd name="T55" fmla="*/ 0 h 268"/>
                <a:gd name="T56" fmla="*/ 0 w 268"/>
                <a:gd name="T57" fmla="*/ 0 h 268"/>
                <a:gd name="T58" fmla="*/ 0 w 268"/>
                <a:gd name="T59" fmla="*/ 0 h 268"/>
                <a:gd name="T60" fmla="*/ 0 w 268"/>
                <a:gd name="T61" fmla="*/ 0 h 268"/>
                <a:gd name="T62" fmla="*/ 0 w 268"/>
                <a:gd name="T63" fmla="*/ 0 h 268"/>
                <a:gd name="T64" fmla="*/ 0 w 268"/>
                <a:gd name="T65" fmla="*/ 0 h 2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8"/>
                <a:gd name="T100" fmla="*/ 0 h 268"/>
                <a:gd name="T101" fmla="*/ 268 w 268"/>
                <a:gd name="T102" fmla="*/ 268 h 26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8" h="268">
                  <a:moveTo>
                    <a:pt x="266" y="109"/>
                  </a:moveTo>
                  <a:lnTo>
                    <a:pt x="257" y="82"/>
                  </a:lnTo>
                  <a:lnTo>
                    <a:pt x="245" y="59"/>
                  </a:lnTo>
                  <a:lnTo>
                    <a:pt x="228" y="38"/>
                  </a:lnTo>
                  <a:lnTo>
                    <a:pt x="205" y="21"/>
                  </a:lnTo>
                  <a:lnTo>
                    <a:pt x="182" y="10"/>
                  </a:lnTo>
                  <a:lnTo>
                    <a:pt x="155" y="2"/>
                  </a:lnTo>
                  <a:lnTo>
                    <a:pt x="128" y="0"/>
                  </a:lnTo>
                  <a:lnTo>
                    <a:pt x="103" y="6"/>
                  </a:lnTo>
                  <a:lnTo>
                    <a:pt x="76" y="13"/>
                  </a:lnTo>
                  <a:lnTo>
                    <a:pt x="53" y="27"/>
                  </a:lnTo>
                  <a:lnTo>
                    <a:pt x="34" y="46"/>
                  </a:lnTo>
                  <a:lnTo>
                    <a:pt x="19" y="67"/>
                  </a:lnTo>
                  <a:lnTo>
                    <a:pt x="7" y="92"/>
                  </a:lnTo>
                  <a:lnTo>
                    <a:pt x="0" y="117"/>
                  </a:lnTo>
                  <a:lnTo>
                    <a:pt x="0" y="146"/>
                  </a:lnTo>
                  <a:lnTo>
                    <a:pt x="3" y="171"/>
                  </a:lnTo>
                  <a:lnTo>
                    <a:pt x="15" y="197"/>
                  </a:lnTo>
                  <a:lnTo>
                    <a:pt x="28" y="219"/>
                  </a:lnTo>
                  <a:lnTo>
                    <a:pt x="48" y="240"/>
                  </a:lnTo>
                  <a:lnTo>
                    <a:pt x="71" y="253"/>
                  </a:lnTo>
                  <a:lnTo>
                    <a:pt x="96" y="265"/>
                  </a:lnTo>
                  <a:lnTo>
                    <a:pt x="122" y="268"/>
                  </a:lnTo>
                  <a:lnTo>
                    <a:pt x="147" y="268"/>
                  </a:lnTo>
                  <a:lnTo>
                    <a:pt x="174" y="263"/>
                  </a:lnTo>
                  <a:lnTo>
                    <a:pt x="199" y="251"/>
                  </a:lnTo>
                  <a:lnTo>
                    <a:pt x="222" y="238"/>
                  </a:lnTo>
                  <a:lnTo>
                    <a:pt x="239" y="217"/>
                  </a:lnTo>
                  <a:lnTo>
                    <a:pt x="255" y="194"/>
                  </a:lnTo>
                  <a:lnTo>
                    <a:pt x="262" y="169"/>
                  </a:lnTo>
                  <a:lnTo>
                    <a:pt x="268" y="142"/>
                  </a:lnTo>
                  <a:lnTo>
                    <a:pt x="268" y="136"/>
                  </a:lnTo>
                  <a:lnTo>
                    <a:pt x="266" y="109"/>
                  </a:lnTo>
                  <a:close/>
                </a:path>
              </a:pathLst>
            </a:custGeom>
            <a:solidFill>
              <a:srgbClr val="000099"/>
            </a:solidFill>
            <a:ln w="0">
              <a:solidFill>
                <a:srgbClr val="000000"/>
              </a:solidFill>
              <a:round/>
              <a:headEnd/>
              <a:tailEnd/>
            </a:ln>
          </p:spPr>
          <p:txBody>
            <a:bodyPr/>
            <a:lstStyle/>
            <a:p>
              <a:endParaRPr lang="es-ES" dirty="0">
                <a:solidFill>
                  <a:schemeClr val="tx1"/>
                </a:solidFill>
              </a:endParaRPr>
            </a:p>
          </p:txBody>
        </p:sp>
        <p:sp>
          <p:nvSpPr>
            <p:cNvPr id="8209" name="Freeform 28"/>
            <p:cNvSpPr>
              <a:spLocks/>
            </p:cNvSpPr>
            <p:nvPr/>
          </p:nvSpPr>
          <p:spPr bwMode="auto">
            <a:xfrm>
              <a:off x="4128" y="638"/>
              <a:ext cx="250" cy="385"/>
            </a:xfrm>
            <a:custGeom>
              <a:avLst/>
              <a:gdLst>
                <a:gd name="T0" fmla="*/ 0 w 950"/>
                <a:gd name="T1" fmla="*/ 0 h 1413"/>
                <a:gd name="T2" fmla="*/ 0 w 950"/>
                <a:gd name="T3" fmla="*/ 0 h 1413"/>
                <a:gd name="T4" fmla="*/ 0 w 950"/>
                <a:gd name="T5" fmla="*/ 0 h 1413"/>
                <a:gd name="T6" fmla="*/ 0 w 950"/>
                <a:gd name="T7" fmla="*/ 0 h 1413"/>
                <a:gd name="T8" fmla="*/ 0 w 950"/>
                <a:gd name="T9" fmla="*/ 0 h 1413"/>
                <a:gd name="T10" fmla="*/ 0 w 950"/>
                <a:gd name="T11" fmla="*/ 0 h 1413"/>
                <a:gd name="T12" fmla="*/ 0 w 950"/>
                <a:gd name="T13" fmla="*/ 0 h 1413"/>
                <a:gd name="T14" fmla="*/ 0 w 950"/>
                <a:gd name="T15" fmla="*/ 0 h 1413"/>
                <a:gd name="T16" fmla="*/ 0 w 950"/>
                <a:gd name="T17" fmla="*/ 0 h 1413"/>
                <a:gd name="T18" fmla="*/ 0 w 950"/>
                <a:gd name="T19" fmla="*/ 0 h 1413"/>
                <a:gd name="T20" fmla="*/ 0 w 950"/>
                <a:gd name="T21" fmla="*/ 0 h 1413"/>
                <a:gd name="T22" fmla="*/ 0 w 950"/>
                <a:gd name="T23" fmla="*/ 0 h 1413"/>
                <a:gd name="T24" fmla="*/ 0 w 950"/>
                <a:gd name="T25" fmla="*/ 0 h 1413"/>
                <a:gd name="T26" fmla="*/ 0 w 950"/>
                <a:gd name="T27" fmla="*/ 0 h 1413"/>
                <a:gd name="T28" fmla="*/ 0 w 950"/>
                <a:gd name="T29" fmla="*/ 0 h 1413"/>
                <a:gd name="T30" fmla="*/ 0 w 950"/>
                <a:gd name="T31" fmla="*/ 0 h 1413"/>
                <a:gd name="T32" fmla="*/ 0 w 950"/>
                <a:gd name="T33" fmla="*/ 0 h 1413"/>
                <a:gd name="T34" fmla="*/ 0 w 950"/>
                <a:gd name="T35" fmla="*/ 0 h 1413"/>
                <a:gd name="T36" fmla="*/ 0 w 950"/>
                <a:gd name="T37" fmla="*/ 0 h 1413"/>
                <a:gd name="T38" fmla="*/ 0 w 950"/>
                <a:gd name="T39" fmla="*/ 0 h 1413"/>
                <a:gd name="T40" fmla="*/ 0 w 950"/>
                <a:gd name="T41" fmla="*/ 0 h 1413"/>
                <a:gd name="T42" fmla="*/ 0 w 950"/>
                <a:gd name="T43" fmla="*/ 0 h 1413"/>
                <a:gd name="T44" fmla="*/ 0 w 950"/>
                <a:gd name="T45" fmla="*/ 0 h 1413"/>
                <a:gd name="T46" fmla="*/ 0 w 950"/>
                <a:gd name="T47" fmla="*/ 0 h 1413"/>
                <a:gd name="T48" fmla="*/ 0 w 950"/>
                <a:gd name="T49" fmla="*/ 0 h 1413"/>
                <a:gd name="T50" fmla="*/ 0 w 950"/>
                <a:gd name="T51" fmla="*/ 0 h 1413"/>
                <a:gd name="T52" fmla="*/ 0 w 950"/>
                <a:gd name="T53" fmla="*/ 0 h 1413"/>
                <a:gd name="T54" fmla="*/ 0 w 950"/>
                <a:gd name="T55" fmla="*/ 0 h 1413"/>
                <a:gd name="T56" fmla="*/ 0 w 950"/>
                <a:gd name="T57" fmla="*/ 0 h 1413"/>
                <a:gd name="T58" fmla="*/ 0 w 950"/>
                <a:gd name="T59" fmla="*/ 0 h 1413"/>
                <a:gd name="T60" fmla="*/ 0 w 950"/>
                <a:gd name="T61" fmla="*/ 0 h 1413"/>
                <a:gd name="T62" fmla="*/ 0 w 950"/>
                <a:gd name="T63" fmla="*/ 0 h 1413"/>
                <a:gd name="T64" fmla="*/ 0 w 950"/>
                <a:gd name="T65" fmla="*/ 0 h 1413"/>
                <a:gd name="T66" fmla="*/ 0 w 950"/>
                <a:gd name="T67" fmla="*/ 0 h 1413"/>
                <a:gd name="T68" fmla="*/ 0 w 950"/>
                <a:gd name="T69" fmla="*/ 0 h 1413"/>
                <a:gd name="T70" fmla="*/ 0 w 950"/>
                <a:gd name="T71" fmla="*/ 0 h 1413"/>
                <a:gd name="T72" fmla="*/ 0 w 950"/>
                <a:gd name="T73" fmla="*/ 0 h 1413"/>
                <a:gd name="T74" fmla="*/ 0 w 950"/>
                <a:gd name="T75" fmla="*/ 0 h 1413"/>
                <a:gd name="T76" fmla="*/ 0 w 950"/>
                <a:gd name="T77" fmla="*/ 0 h 1413"/>
                <a:gd name="T78" fmla="*/ 0 w 950"/>
                <a:gd name="T79" fmla="*/ 0 h 1413"/>
                <a:gd name="T80" fmla="*/ 0 w 950"/>
                <a:gd name="T81" fmla="*/ 0 h 1413"/>
                <a:gd name="T82" fmla="*/ 0 w 950"/>
                <a:gd name="T83" fmla="*/ 0 h 1413"/>
                <a:gd name="T84" fmla="*/ 0 w 950"/>
                <a:gd name="T85" fmla="*/ 0 h 1413"/>
                <a:gd name="T86" fmla="*/ 0 w 950"/>
                <a:gd name="T87" fmla="*/ 0 h 1413"/>
                <a:gd name="T88" fmla="*/ 0 w 950"/>
                <a:gd name="T89" fmla="*/ 0 h 1413"/>
                <a:gd name="T90" fmla="*/ 0 w 950"/>
                <a:gd name="T91" fmla="*/ 0 h 1413"/>
                <a:gd name="T92" fmla="*/ 0 w 950"/>
                <a:gd name="T93" fmla="*/ 0 h 1413"/>
                <a:gd name="T94" fmla="*/ 0 w 950"/>
                <a:gd name="T95" fmla="*/ 0 h 1413"/>
                <a:gd name="T96" fmla="*/ 0 w 950"/>
                <a:gd name="T97" fmla="*/ 0 h 1413"/>
                <a:gd name="T98" fmla="*/ 0 w 950"/>
                <a:gd name="T99" fmla="*/ 0 h 1413"/>
                <a:gd name="T100" fmla="*/ 0 w 950"/>
                <a:gd name="T101" fmla="*/ 0 h 1413"/>
                <a:gd name="T102" fmla="*/ 0 w 950"/>
                <a:gd name="T103" fmla="*/ 0 h 1413"/>
                <a:gd name="T104" fmla="*/ 0 w 950"/>
                <a:gd name="T105" fmla="*/ 0 h 1413"/>
                <a:gd name="T106" fmla="*/ 0 w 950"/>
                <a:gd name="T107" fmla="*/ 0 h 1413"/>
                <a:gd name="T108" fmla="*/ 0 w 950"/>
                <a:gd name="T109" fmla="*/ 0 h 1413"/>
                <a:gd name="T110" fmla="*/ 0 w 950"/>
                <a:gd name="T111" fmla="*/ 0 h 1413"/>
                <a:gd name="T112" fmla="*/ 0 w 950"/>
                <a:gd name="T113" fmla="*/ 0 h 1413"/>
                <a:gd name="T114" fmla="*/ 0 w 950"/>
                <a:gd name="T115" fmla="*/ 0 h 1413"/>
                <a:gd name="T116" fmla="*/ 0 w 950"/>
                <a:gd name="T117" fmla="*/ 0 h 1413"/>
                <a:gd name="T118" fmla="*/ 0 w 950"/>
                <a:gd name="T119" fmla="*/ 0 h 1413"/>
                <a:gd name="T120" fmla="*/ 0 w 950"/>
                <a:gd name="T121" fmla="*/ 0 h 1413"/>
                <a:gd name="T122" fmla="*/ 0 w 950"/>
                <a:gd name="T123" fmla="*/ 0 h 1413"/>
                <a:gd name="T124" fmla="*/ 0 w 950"/>
                <a:gd name="T125" fmla="*/ 0 h 14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50"/>
                <a:gd name="T190" fmla="*/ 0 h 1413"/>
                <a:gd name="T191" fmla="*/ 950 w 950"/>
                <a:gd name="T192" fmla="*/ 1413 h 141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50" h="1413">
                  <a:moveTo>
                    <a:pt x="495" y="616"/>
                  </a:moveTo>
                  <a:lnTo>
                    <a:pt x="495" y="1413"/>
                  </a:lnTo>
                  <a:lnTo>
                    <a:pt x="681" y="1413"/>
                  </a:lnTo>
                  <a:lnTo>
                    <a:pt x="681" y="351"/>
                  </a:lnTo>
                  <a:lnTo>
                    <a:pt x="842" y="617"/>
                  </a:lnTo>
                  <a:lnTo>
                    <a:pt x="844" y="621"/>
                  </a:lnTo>
                  <a:lnTo>
                    <a:pt x="852" y="627"/>
                  </a:lnTo>
                  <a:lnTo>
                    <a:pt x="863" y="631"/>
                  </a:lnTo>
                  <a:lnTo>
                    <a:pt x="877" y="635"/>
                  </a:lnTo>
                  <a:lnTo>
                    <a:pt x="886" y="637"/>
                  </a:lnTo>
                  <a:lnTo>
                    <a:pt x="900" y="635"/>
                  </a:lnTo>
                  <a:lnTo>
                    <a:pt x="911" y="631"/>
                  </a:lnTo>
                  <a:lnTo>
                    <a:pt x="923" y="625"/>
                  </a:lnTo>
                  <a:lnTo>
                    <a:pt x="932" y="616"/>
                  </a:lnTo>
                  <a:lnTo>
                    <a:pt x="938" y="606"/>
                  </a:lnTo>
                  <a:lnTo>
                    <a:pt x="944" y="596"/>
                  </a:lnTo>
                  <a:lnTo>
                    <a:pt x="948" y="583"/>
                  </a:lnTo>
                  <a:lnTo>
                    <a:pt x="950" y="571"/>
                  </a:lnTo>
                  <a:lnTo>
                    <a:pt x="948" y="560"/>
                  </a:lnTo>
                  <a:lnTo>
                    <a:pt x="946" y="548"/>
                  </a:lnTo>
                  <a:lnTo>
                    <a:pt x="698" y="117"/>
                  </a:lnTo>
                  <a:lnTo>
                    <a:pt x="675" y="88"/>
                  </a:lnTo>
                  <a:lnTo>
                    <a:pt x="658" y="73"/>
                  </a:lnTo>
                  <a:lnTo>
                    <a:pt x="641" y="57"/>
                  </a:lnTo>
                  <a:lnTo>
                    <a:pt x="623" y="46"/>
                  </a:lnTo>
                  <a:lnTo>
                    <a:pt x="604" y="34"/>
                  </a:lnTo>
                  <a:lnTo>
                    <a:pt x="585" y="25"/>
                  </a:lnTo>
                  <a:lnTo>
                    <a:pt x="564" y="17"/>
                  </a:lnTo>
                  <a:lnTo>
                    <a:pt x="543" y="10"/>
                  </a:lnTo>
                  <a:lnTo>
                    <a:pt x="522" y="4"/>
                  </a:lnTo>
                  <a:lnTo>
                    <a:pt x="499" y="0"/>
                  </a:lnTo>
                  <a:lnTo>
                    <a:pt x="453" y="0"/>
                  </a:lnTo>
                  <a:lnTo>
                    <a:pt x="432" y="4"/>
                  </a:lnTo>
                  <a:lnTo>
                    <a:pt x="410" y="8"/>
                  </a:lnTo>
                  <a:lnTo>
                    <a:pt x="389" y="13"/>
                  </a:lnTo>
                  <a:lnTo>
                    <a:pt x="366" y="21"/>
                  </a:lnTo>
                  <a:lnTo>
                    <a:pt x="347" y="29"/>
                  </a:lnTo>
                  <a:lnTo>
                    <a:pt x="328" y="40"/>
                  </a:lnTo>
                  <a:lnTo>
                    <a:pt x="309" y="54"/>
                  </a:lnTo>
                  <a:lnTo>
                    <a:pt x="292" y="67"/>
                  </a:lnTo>
                  <a:lnTo>
                    <a:pt x="274" y="80"/>
                  </a:lnTo>
                  <a:lnTo>
                    <a:pt x="263" y="94"/>
                  </a:lnTo>
                  <a:lnTo>
                    <a:pt x="251" y="113"/>
                  </a:lnTo>
                  <a:lnTo>
                    <a:pt x="6" y="548"/>
                  </a:lnTo>
                  <a:lnTo>
                    <a:pt x="2" y="560"/>
                  </a:lnTo>
                  <a:lnTo>
                    <a:pt x="0" y="571"/>
                  </a:lnTo>
                  <a:lnTo>
                    <a:pt x="2" y="583"/>
                  </a:lnTo>
                  <a:lnTo>
                    <a:pt x="6" y="596"/>
                  </a:lnTo>
                  <a:lnTo>
                    <a:pt x="10" y="606"/>
                  </a:lnTo>
                  <a:lnTo>
                    <a:pt x="17" y="616"/>
                  </a:lnTo>
                  <a:lnTo>
                    <a:pt x="27" y="625"/>
                  </a:lnTo>
                  <a:lnTo>
                    <a:pt x="36" y="631"/>
                  </a:lnTo>
                  <a:lnTo>
                    <a:pt x="48" y="635"/>
                  </a:lnTo>
                  <a:lnTo>
                    <a:pt x="61" y="637"/>
                  </a:lnTo>
                  <a:lnTo>
                    <a:pt x="73" y="635"/>
                  </a:lnTo>
                  <a:lnTo>
                    <a:pt x="84" y="631"/>
                  </a:lnTo>
                  <a:lnTo>
                    <a:pt x="98" y="627"/>
                  </a:lnTo>
                  <a:lnTo>
                    <a:pt x="105" y="617"/>
                  </a:lnTo>
                  <a:lnTo>
                    <a:pt x="269" y="351"/>
                  </a:lnTo>
                  <a:lnTo>
                    <a:pt x="269" y="1413"/>
                  </a:lnTo>
                  <a:lnTo>
                    <a:pt x="453" y="1413"/>
                  </a:lnTo>
                  <a:lnTo>
                    <a:pt x="453" y="616"/>
                  </a:lnTo>
                  <a:lnTo>
                    <a:pt x="495" y="616"/>
                  </a:lnTo>
                  <a:close/>
                </a:path>
              </a:pathLst>
            </a:custGeom>
            <a:solidFill>
              <a:srgbClr val="000099"/>
            </a:solidFill>
            <a:ln w="0">
              <a:solidFill>
                <a:srgbClr val="000000"/>
              </a:solidFill>
              <a:round/>
              <a:headEnd/>
              <a:tailEnd/>
            </a:ln>
          </p:spPr>
          <p:txBody>
            <a:bodyPr/>
            <a:lstStyle/>
            <a:p>
              <a:endParaRPr lang="es-ES" dirty="0">
                <a:solidFill>
                  <a:schemeClr val="tx1"/>
                </a:solidFill>
              </a:endParaRPr>
            </a:p>
          </p:txBody>
        </p:sp>
      </p:grpSp>
      <p:sp>
        <p:nvSpPr>
          <p:cNvPr id="10244" name="Rectangle 29"/>
          <p:cNvSpPr>
            <a:spLocks noChangeArrowheads="1"/>
          </p:cNvSpPr>
          <p:nvPr/>
        </p:nvSpPr>
        <p:spPr bwMode="auto">
          <a:xfrm>
            <a:off x="1331914" y="2708920"/>
            <a:ext cx="6480175" cy="3877985"/>
          </a:xfrm>
          <a:prstGeom prst="rect">
            <a:avLst/>
          </a:prstGeom>
          <a:noFill/>
          <a:ln>
            <a:noFill/>
          </a:ln>
          <a:extLst/>
        </p:spPr>
        <p:txBody>
          <a:bodyPr lIns="0" tIns="0" rIns="0" bIns="0">
            <a:spAutoFit/>
          </a:bodyPr>
          <a:lstStyle/>
          <a:p>
            <a:pPr>
              <a:defRPr/>
            </a:pPr>
            <a:r>
              <a:rPr lang="es-MX" dirty="0">
                <a:latin typeface="Arial" panose="020B0604020202020204" pitchFamily="34" charset="0"/>
                <a:cs typeface="Arial" panose="020B0604020202020204" pitchFamily="34" charset="0"/>
              </a:rPr>
              <a:t>PRESTACIONES EN ESPECIE (Art 56 LSS)</a:t>
            </a:r>
          </a:p>
          <a:p>
            <a:pPr>
              <a:defRPr/>
            </a:pPr>
            <a:endParaRPr lang="es-MX" dirty="0">
              <a:latin typeface="Arial" panose="020B0604020202020204" pitchFamily="34" charset="0"/>
              <a:cs typeface="Arial" panose="020B0604020202020204" pitchFamily="34" charset="0"/>
            </a:endParaRP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Asistencia médica, quirúrgica y farmacéutica</a:t>
            </a: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Servicios de hospitalización</a:t>
            </a: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Aparatos de prótesis y ortopedia</a:t>
            </a: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Rehabilitación </a:t>
            </a:r>
          </a:p>
          <a:p>
            <a:pPr>
              <a:defRPr/>
            </a:pPr>
            <a:endParaRPr lang="es-MX" dirty="0">
              <a:latin typeface="Arial" panose="020B0604020202020204" pitchFamily="34" charset="0"/>
              <a:cs typeface="Arial" panose="020B0604020202020204" pitchFamily="34" charset="0"/>
            </a:endParaRPr>
          </a:p>
          <a:p>
            <a:pPr>
              <a:defRPr/>
            </a:pPr>
            <a:r>
              <a:rPr lang="es-MX" dirty="0">
                <a:latin typeface="Arial" panose="020B0604020202020204" pitchFamily="34" charset="0"/>
                <a:cs typeface="Arial" panose="020B0604020202020204" pitchFamily="34" charset="0"/>
              </a:rPr>
              <a:t>PRESTACIONES EN DINERO (Art 58 LSS</a:t>
            </a:r>
            <a:r>
              <a:rPr lang="es-MX" dirty="0" smtClean="0">
                <a:latin typeface="Arial" panose="020B0604020202020204" pitchFamily="34" charset="0"/>
                <a:cs typeface="Arial" panose="020B0604020202020204" pitchFamily="34" charset="0"/>
              </a:rPr>
              <a:t>)</a:t>
            </a:r>
          </a:p>
          <a:p>
            <a:pPr>
              <a:defRPr/>
            </a:pPr>
            <a:endParaRPr lang="es-MX" dirty="0" smtClean="0">
              <a:latin typeface="Arial" panose="020B0604020202020204" pitchFamily="34" charset="0"/>
              <a:cs typeface="Arial" panose="020B0604020202020204" pitchFamily="34" charset="0"/>
            </a:endParaRP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Subsidios</a:t>
            </a:r>
          </a:p>
          <a:p>
            <a:pPr marL="285720" indent="-285720">
              <a:buFont typeface="Wingdings" pitchFamily="2" charset="2"/>
              <a:buChar char="Ø"/>
              <a:defRPr/>
            </a:pPr>
            <a:r>
              <a:rPr lang="es-MX" dirty="0">
                <a:latin typeface="Arial" panose="020B0604020202020204" pitchFamily="34" charset="0"/>
                <a:cs typeface="Arial" panose="020B0604020202020204" pitchFamily="34" charset="0"/>
              </a:rPr>
              <a:t>Pensiones</a:t>
            </a:r>
          </a:p>
          <a:p>
            <a:pPr>
              <a:defRPr/>
            </a:pPr>
            <a:r>
              <a:rPr lang="es-MX" dirty="0">
                <a:latin typeface="Arial" panose="020B0604020202020204" pitchFamily="34" charset="0"/>
                <a:cs typeface="Arial" panose="020B0604020202020204" pitchFamily="34" charset="0"/>
              </a:rPr>
              <a:t>                                                                                                                                                                                                                                                                                </a:t>
            </a:r>
          </a:p>
          <a:p>
            <a:pPr>
              <a:defRPr/>
            </a:pPr>
            <a:endParaRPr lang="es-MX" dirty="0">
              <a:latin typeface="Arial" panose="020B0604020202020204" pitchFamily="34" charset="0"/>
              <a:cs typeface="Arial" panose="020B0604020202020204" pitchFamily="34" charset="0"/>
            </a:endParaRPr>
          </a:p>
          <a:p>
            <a:pPr>
              <a:defRPr/>
            </a:pPr>
            <a:endParaRPr lang="es-MX" dirty="0">
              <a:latin typeface="Arial" panose="020B0604020202020204" pitchFamily="34" charset="0"/>
              <a:cs typeface="Arial" panose="020B0604020202020204" pitchFamily="34" charset="0"/>
            </a:endParaRPr>
          </a:p>
        </p:txBody>
      </p:sp>
      <p:sp>
        <p:nvSpPr>
          <p:cNvPr id="8197" name="Rectangle 32"/>
          <p:cNvSpPr>
            <a:spLocks noChangeArrowheads="1"/>
          </p:cNvSpPr>
          <p:nvPr/>
        </p:nvSpPr>
        <p:spPr bwMode="auto">
          <a:xfrm>
            <a:off x="3604492" y="2253162"/>
            <a:ext cx="2119170" cy="3937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60000"/>
              </a:lnSpc>
            </a:pPr>
            <a:r>
              <a:rPr lang="es-MX" altLang="es-ES" sz="4000" b="1" dirty="0"/>
              <a:t> </a:t>
            </a:r>
            <a:r>
              <a:rPr lang="es-MX" altLang="es-ES" sz="2400" b="1" dirty="0" smtClean="0"/>
              <a:t>$20,500 </a:t>
            </a:r>
            <a:r>
              <a:rPr lang="es-MX" altLang="es-ES" sz="2400" b="1" dirty="0" err="1" smtClean="0"/>
              <a:t>mdp</a:t>
            </a:r>
            <a:r>
              <a:rPr lang="es-ES" altLang="es-ES" sz="3600" b="1" dirty="0" smtClean="0"/>
              <a:t> </a:t>
            </a:r>
            <a:endParaRPr lang="es-ES" altLang="es-ES" sz="4800" b="1" dirty="0"/>
          </a:p>
        </p:txBody>
      </p:sp>
      <p:sp>
        <p:nvSpPr>
          <p:cNvPr id="8198" name="Rectangle 37"/>
          <p:cNvSpPr>
            <a:spLocks noChangeArrowheads="1"/>
          </p:cNvSpPr>
          <p:nvPr/>
        </p:nvSpPr>
        <p:spPr bwMode="auto">
          <a:xfrm>
            <a:off x="481808" y="6309906"/>
            <a:ext cx="6269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MX" altLang="es-ES" sz="1200" b="1" dirty="0"/>
              <a:t>Fuente: Coordinación de Contabilidad y Trámite de Erogaciones. </a:t>
            </a:r>
            <a:endParaRPr lang="es-ES" altLang="es-ES" sz="1200" b="1" dirty="0"/>
          </a:p>
          <a:p>
            <a:pPr eaLnBrk="1" hangingPunct="1"/>
            <a:r>
              <a:rPr lang="es-ES" altLang="es-ES" sz="1200" b="1" dirty="0"/>
              <a:t>              Informe al Ejecutivo </a:t>
            </a:r>
            <a:r>
              <a:rPr lang="es-ES" altLang="es-ES" sz="1200" b="1" dirty="0" smtClean="0"/>
              <a:t>IMSS</a:t>
            </a:r>
            <a:endParaRPr lang="es-MX" altLang="es-ES" sz="1200" b="1" dirty="0"/>
          </a:p>
        </p:txBody>
      </p:sp>
      <p:sp>
        <p:nvSpPr>
          <p:cNvPr id="8199" name="1 CuadroTexto"/>
          <p:cNvSpPr txBox="1">
            <a:spLocks noChangeArrowheads="1"/>
          </p:cNvSpPr>
          <p:nvPr/>
        </p:nvSpPr>
        <p:spPr bwMode="auto">
          <a:xfrm>
            <a:off x="1259632" y="1772816"/>
            <a:ext cx="6553200" cy="40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MX" altLang="es-ES" sz="2000" b="1" dirty="0"/>
              <a:t>Gastos por el Seguro de Riesgos de Trabajo </a:t>
            </a:r>
            <a:r>
              <a:rPr lang="es-MX" altLang="es-ES" sz="2000" b="1" dirty="0" smtClean="0"/>
              <a:t>2013 </a:t>
            </a:r>
            <a:endParaRPr lang="es-MX" altLang="es-ES" sz="2000" b="1" dirty="0"/>
          </a:p>
        </p:txBody>
      </p:sp>
    </p:spTree>
    <p:extLst>
      <p:ext uri="{BB962C8B-B14F-4D97-AF65-F5344CB8AC3E}">
        <p14:creationId xmlns:p14="http://schemas.microsoft.com/office/powerpoint/2010/main" val="240345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838200" y="1460501"/>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a:latin typeface="Times New Roman" pitchFamily="18" charset="0"/>
              </a:rPr>
              <a:t> </a:t>
            </a:r>
            <a:endParaRPr lang="es-ES" altLang="es-ES"/>
          </a:p>
        </p:txBody>
      </p:sp>
      <p:sp>
        <p:nvSpPr>
          <p:cNvPr id="9219" name="Freeform 3"/>
          <p:cNvSpPr>
            <a:spLocks/>
          </p:cNvSpPr>
          <p:nvPr/>
        </p:nvSpPr>
        <p:spPr bwMode="auto">
          <a:xfrm>
            <a:off x="1047130" y="1412776"/>
            <a:ext cx="7053263" cy="4648200"/>
          </a:xfrm>
          <a:custGeom>
            <a:avLst/>
            <a:gdLst>
              <a:gd name="T0" fmla="*/ 2147483647 w 4028"/>
              <a:gd name="T1" fmla="*/ 2147483647 h 2838"/>
              <a:gd name="T2" fmla="*/ 2147483647 w 4028"/>
              <a:gd name="T3" fmla="*/ 2147483647 h 2838"/>
              <a:gd name="T4" fmla="*/ 2147483647 w 4028"/>
              <a:gd name="T5" fmla="*/ 2147483647 h 2838"/>
              <a:gd name="T6" fmla="*/ 2147483647 w 4028"/>
              <a:gd name="T7" fmla="*/ 2147483647 h 2838"/>
              <a:gd name="T8" fmla="*/ 2147483647 w 4028"/>
              <a:gd name="T9" fmla="*/ 2147483647 h 2838"/>
              <a:gd name="T10" fmla="*/ 2147483647 w 4028"/>
              <a:gd name="T11" fmla="*/ 2147483647 h 2838"/>
              <a:gd name="T12" fmla="*/ 2147483647 w 4028"/>
              <a:gd name="T13" fmla="*/ 2147483647 h 2838"/>
              <a:gd name="T14" fmla="*/ 2147483647 w 4028"/>
              <a:gd name="T15" fmla="*/ 2147483647 h 2838"/>
              <a:gd name="T16" fmla="*/ 2147483647 w 4028"/>
              <a:gd name="T17" fmla="*/ 2147483647 h 2838"/>
              <a:gd name="T18" fmla="*/ 2147483647 w 4028"/>
              <a:gd name="T19" fmla="*/ 2147483647 h 2838"/>
              <a:gd name="T20" fmla="*/ 2147483647 w 4028"/>
              <a:gd name="T21" fmla="*/ 2147483647 h 2838"/>
              <a:gd name="T22" fmla="*/ 2147483647 w 4028"/>
              <a:gd name="T23" fmla="*/ 2147483647 h 2838"/>
              <a:gd name="T24" fmla="*/ 2147483647 w 4028"/>
              <a:gd name="T25" fmla="*/ 2147483647 h 2838"/>
              <a:gd name="T26" fmla="*/ 2147483647 w 4028"/>
              <a:gd name="T27" fmla="*/ 2147483647 h 2838"/>
              <a:gd name="T28" fmla="*/ 2147483647 w 4028"/>
              <a:gd name="T29" fmla="*/ 2147483647 h 2838"/>
              <a:gd name="T30" fmla="*/ 2147483647 w 4028"/>
              <a:gd name="T31" fmla="*/ 2147483647 h 2838"/>
              <a:gd name="T32" fmla="*/ 2147483647 w 4028"/>
              <a:gd name="T33" fmla="*/ 2147483647 h 2838"/>
              <a:gd name="T34" fmla="*/ 2147483647 w 4028"/>
              <a:gd name="T35" fmla="*/ 2147483647 h 2838"/>
              <a:gd name="T36" fmla="*/ 2147483647 w 4028"/>
              <a:gd name="T37" fmla="*/ 2147483647 h 2838"/>
              <a:gd name="T38" fmla="*/ 2147483647 w 4028"/>
              <a:gd name="T39" fmla="*/ 2147483647 h 2838"/>
              <a:gd name="T40" fmla="*/ 2147483647 w 4028"/>
              <a:gd name="T41" fmla="*/ 2147483647 h 2838"/>
              <a:gd name="T42" fmla="*/ 2147483647 w 4028"/>
              <a:gd name="T43" fmla="*/ 0 h 2838"/>
              <a:gd name="T44" fmla="*/ 2147483647 w 4028"/>
              <a:gd name="T45" fmla="*/ 2147483647 h 2838"/>
              <a:gd name="T46" fmla="*/ 2147483647 w 4028"/>
              <a:gd name="T47" fmla="*/ 2147483647 h 2838"/>
              <a:gd name="T48" fmla="*/ 2147483647 w 4028"/>
              <a:gd name="T49" fmla="*/ 2147483647 h 2838"/>
              <a:gd name="T50" fmla="*/ 2147483647 w 4028"/>
              <a:gd name="T51" fmla="*/ 2147483647 h 2838"/>
              <a:gd name="T52" fmla="*/ 2147483647 w 4028"/>
              <a:gd name="T53" fmla="*/ 2147483647 h 2838"/>
              <a:gd name="T54" fmla="*/ 0 w 4028"/>
              <a:gd name="T55" fmla="*/ 2147483647 h 2838"/>
              <a:gd name="T56" fmla="*/ 0 w 4028"/>
              <a:gd name="T57" fmla="*/ 2147483647 h 2838"/>
              <a:gd name="T58" fmla="*/ 2147483647 w 4028"/>
              <a:gd name="T59" fmla="*/ 2147483647 h 2838"/>
              <a:gd name="T60" fmla="*/ 2147483647 w 4028"/>
              <a:gd name="T61" fmla="*/ 2147483647 h 2838"/>
              <a:gd name="T62" fmla="*/ 2147483647 w 4028"/>
              <a:gd name="T63" fmla="*/ 2147483647 h 2838"/>
              <a:gd name="T64" fmla="*/ 2147483647 w 4028"/>
              <a:gd name="T65" fmla="*/ 2147483647 h 2838"/>
              <a:gd name="T66" fmla="*/ 2147483647 w 4028"/>
              <a:gd name="T67" fmla="*/ 2147483647 h 2838"/>
              <a:gd name="T68" fmla="*/ 2147483647 w 4028"/>
              <a:gd name="T69" fmla="*/ 2147483647 h 2838"/>
              <a:gd name="T70" fmla="*/ 2147483647 w 4028"/>
              <a:gd name="T71" fmla="*/ 2147483647 h 2838"/>
              <a:gd name="T72" fmla="*/ 2147483647 w 4028"/>
              <a:gd name="T73" fmla="*/ 2147483647 h 2838"/>
              <a:gd name="T74" fmla="*/ 2147483647 w 4028"/>
              <a:gd name="T75" fmla="*/ 2147483647 h 2838"/>
              <a:gd name="T76" fmla="*/ 2147483647 w 4028"/>
              <a:gd name="T77" fmla="*/ 0 h 2838"/>
              <a:gd name="T78" fmla="*/ 2147483647 w 4028"/>
              <a:gd name="T79" fmla="*/ 2147483647 h 2838"/>
              <a:gd name="T80" fmla="*/ 2147483647 w 4028"/>
              <a:gd name="T81" fmla="*/ 2147483647 h 283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4028"/>
              <a:gd name="T124" fmla="*/ 0 h 2838"/>
              <a:gd name="T125" fmla="*/ 4028 w 4028"/>
              <a:gd name="T126" fmla="*/ 2838 h 2838"/>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4028" h="2838">
                <a:moveTo>
                  <a:pt x="1175" y="436"/>
                </a:moveTo>
                <a:lnTo>
                  <a:pt x="1214" y="448"/>
                </a:lnTo>
                <a:lnTo>
                  <a:pt x="1412" y="233"/>
                </a:lnTo>
                <a:lnTo>
                  <a:pt x="2350" y="30"/>
                </a:lnTo>
                <a:lnTo>
                  <a:pt x="2587" y="102"/>
                </a:lnTo>
                <a:lnTo>
                  <a:pt x="2646" y="562"/>
                </a:lnTo>
                <a:lnTo>
                  <a:pt x="3051" y="711"/>
                </a:lnTo>
                <a:lnTo>
                  <a:pt x="3248" y="1356"/>
                </a:lnTo>
                <a:lnTo>
                  <a:pt x="3979" y="1804"/>
                </a:lnTo>
                <a:lnTo>
                  <a:pt x="3959" y="2193"/>
                </a:lnTo>
                <a:lnTo>
                  <a:pt x="3396" y="2480"/>
                </a:lnTo>
                <a:lnTo>
                  <a:pt x="1935" y="2814"/>
                </a:lnTo>
                <a:lnTo>
                  <a:pt x="819" y="2515"/>
                </a:lnTo>
                <a:lnTo>
                  <a:pt x="49" y="1828"/>
                </a:lnTo>
                <a:lnTo>
                  <a:pt x="49" y="1189"/>
                </a:lnTo>
                <a:lnTo>
                  <a:pt x="572" y="872"/>
                </a:lnTo>
                <a:lnTo>
                  <a:pt x="1175" y="699"/>
                </a:lnTo>
                <a:lnTo>
                  <a:pt x="1244" y="484"/>
                </a:lnTo>
                <a:lnTo>
                  <a:pt x="1224" y="442"/>
                </a:lnTo>
                <a:lnTo>
                  <a:pt x="1412" y="233"/>
                </a:lnTo>
                <a:lnTo>
                  <a:pt x="2360" y="24"/>
                </a:lnTo>
                <a:lnTo>
                  <a:pt x="2340" y="0"/>
                </a:lnTo>
                <a:lnTo>
                  <a:pt x="1382" y="209"/>
                </a:lnTo>
                <a:lnTo>
                  <a:pt x="1175" y="442"/>
                </a:lnTo>
                <a:lnTo>
                  <a:pt x="1194" y="484"/>
                </a:lnTo>
                <a:lnTo>
                  <a:pt x="1135" y="687"/>
                </a:lnTo>
                <a:lnTo>
                  <a:pt x="543" y="848"/>
                </a:lnTo>
                <a:lnTo>
                  <a:pt x="0" y="1177"/>
                </a:lnTo>
                <a:lnTo>
                  <a:pt x="0" y="1834"/>
                </a:lnTo>
                <a:lnTo>
                  <a:pt x="780" y="2533"/>
                </a:lnTo>
                <a:lnTo>
                  <a:pt x="1935" y="2838"/>
                </a:lnTo>
                <a:lnTo>
                  <a:pt x="3416" y="2503"/>
                </a:lnTo>
                <a:lnTo>
                  <a:pt x="4009" y="2205"/>
                </a:lnTo>
                <a:lnTo>
                  <a:pt x="4028" y="1798"/>
                </a:lnTo>
                <a:lnTo>
                  <a:pt x="3288" y="1344"/>
                </a:lnTo>
                <a:lnTo>
                  <a:pt x="3090" y="699"/>
                </a:lnTo>
                <a:lnTo>
                  <a:pt x="2695" y="550"/>
                </a:lnTo>
                <a:lnTo>
                  <a:pt x="2636" y="90"/>
                </a:lnTo>
                <a:lnTo>
                  <a:pt x="2350" y="0"/>
                </a:lnTo>
                <a:lnTo>
                  <a:pt x="1382" y="209"/>
                </a:lnTo>
                <a:lnTo>
                  <a:pt x="1175" y="436"/>
                </a:lnTo>
                <a:close/>
              </a:path>
            </a:pathLst>
          </a:custGeom>
          <a:solidFill>
            <a:schemeClr val="accent1"/>
          </a:solidFill>
          <a:ln w="47625">
            <a:solidFill>
              <a:srgbClr val="969696"/>
            </a:solidFill>
            <a:round/>
            <a:headEnd/>
            <a:tailEnd/>
          </a:ln>
        </p:spPr>
        <p:txBody>
          <a:bodyPr lIns="91430" tIns="45715" rIns="91430" bIns="45715"/>
          <a:lstStyle/>
          <a:p>
            <a:endParaRPr lang="es-ES">
              <a:solidFill>
                <a:schemeClr val="tx1"/>
              </a:solidFill>
            </a:endParaRPr>
          </a:p>
        </p:txBody>
      </p:sp>
      <p:sp>
        <p:nvSpPr>
          <p:cNvPr id="9220" name="Freeform 4"/>
          <p:cNvSpPr>
            <a:spLocks/>
          </p:cNvSpPr>
          <p:nvPr/>
        </p:nvSpPr>
        <p:spPr bwMode="auto">
          <a:xfrm>
            <a:off x="744539" y="3151188"/>
            <a:ext cx="7837487" cy="227012"/>
          </a:xfrm>
          <a:custGeom>
            <a:avLst/>
            <a:gdLst>
              <a:gd name="T0" fmla="*/ 2147483647 w 4937"/>
              <a:gd name="T1" fmla="*/ 2147483647 h 143"/>
              <a:gd name="T2" fmla="*/ 2147483647 w 4937"/>
              <a:gd name="T3" fmla="*/ 2147483647 h 143"/>
              <a:gd name="T4" fmla="*/ 2147483647 w 4937"/>
              <a:gd name="T5" fmla="*/ 2147483647 h 143"/>
              <a:gd name="T6" fmla="*/ 2147483647 w 4937"/>
              <a:gd name="T7" fmla="*/ 2147483647 h 143"/>
              <a:gd name="T8" fmla="*/ 2147483647 w 4937"/>
              <a:gd name="T9" fmla="*/ 2147483647 h 143"/>
              <a:gd name="T10" fmla="*/ 2147483647 w 4937"/>
              <a:gd name="T11" fmla="*/ 2147483647 h 143"/>
              <a:gd name="T12" fmla="*/ 2147483647 w 4937"/>
              <a:gd name="T13" fmla="*/ 2147483647 h 143"/>
              <a:gd name="T14" fmla="*/ 2147483647 w 4937"/>
              <a:gd name="T15" fmla="*/ 2147483647 h 143"/>
              <a:gd name="T16" fmla="*/ 2147483647 w 4937"/>
              <a:gd name="T17" fmla="*/ 0 h 143"/>
              <a:gd name="T18" fmla="*/ 2147483647 w 4937"/>
              <a:gd name="T19" fmla="*/ 2147483647 h 143"/>
              <a:gd name="T20" fmla="*/ 2147483647 w 4937"/>
              <a:gd name="T21" fmla="*/ 2147483647 h 143"/>
              <a:gd name="T22" fmla="*/ 2147483647 w 4937"/>
              <a:gd name="T23" fmla="*/ 2147483647 h 143"/>
              <a:gd name="T24" fmla="*/ 2147483647 w 4937"/>
              <a:gd name="T25" fmla="*/ 2147483647 h 143"/>
              <a:gd name="T26" fmla="*/ 2147483647 w 4937"/>
              <a:gd name="T27" fmla="*/ 2147483647 h 143"/>
              <a:gd name="T28" fmla="*/ 2147483647 w 4937"/>
              <a:gd name="T29" fmla="*/ 2147483647 h 143"/>
              <a:gd name="T30" fmla="*/ 2147483647 w 4937"/>
              <a:gd name="T31" fmla="*/ 2147483647 h 143"/>
              <a:gd name="T32" fmla="*/ 2147483647 w 4937"/>
              <a:gd name="T33" fmla="*/ 2147483647 h 143"/>
              <a:gd name="T34" fmla="*/ 2147483647 w 4937"/>
              <a:gd name="T35" fmla="*/ 2147483647 h 143"/>
              <a:gd name="T36" fmla="*/ 2147483647 w 4937"/>
              <a:gd name="T37" fmla="*/ 2147483647 h 143"/>
              <a:gd name="T38" fmla="*/ 2147483647 w 4937"/>
              <a:gd name="T39" fmla="*/ 2147483647 h 143"/>
              <a:gd name="T40" fmla="*/ 2147483647 w 4937"/>
              <a:gd name="T41" fmla="*/ 2147483647 h 143"/>
              <a:gd name="T42" fmla="*/ 2147483647 w 4937"/>
              <a:gd name="T43" fmla="*/ 2147483647 h 143"/>
              <a:gd name="T44" fmla="*/ 2147483647 w 4937"/>
              <a:gd name="T45" fmla="*/ 2147483647 h 143"/>
              <a:gd name="T46" fmla="*/ 2147483647 w 4937"/>
              <a:gd name="T47" fmla="*/ 2147483647 h 143"/>
              <a:gd name="T48" fmla="*/ 2147483647 w 4937"/>
              <a:gd name="T49" fmla="*/ 2147483647 h 143"/>
              <a:gd name="T50" fmla="*/ 2147483647 w 4937"/>
              <a:gd name="T51" fmla="*/ 2147483647 h 143"/>
              <a:gd name="T52" fmla="*/ 2147483647 w 4937"/>
              <a:gd name="T53" fmla="*/ 2147483647 h 143"/>
              <a:gd name="T54" fmla="*/ 2147483647 w 4937"/>
              <a:gd name="T55" fmla="*/ 2147483647 h 143"/>
              <a:gd name="T56" fmla="*/ 2147483647 w 4937"/>
              <a:gd name="T57" fmla="*/ 2147483647 h 143"/>
              <a:gd name="T58" fmla="*/ 2147483647 w 4937"/>
              <a:gd name="T59" fmla="*/ 2147483647 h 143"/>
              <a:gd name="T60" fmla="*/ 2147483647 w 4937"/>
              <a:gd name="T61" fmla="*/ 2147483647 h 143"/>
              <a:gd name="T62" fmla="*/ 2147483647 w 4937"/>
              <a:gd name="T63" fmla="*/ 2147483647 h 143"/>
              <a:gd name="T64" fmla="*/ 2147483647 w 4937"/>
              <a:gd name="T65" fmla="*/ 2147483647 h 143"/>
              <a:gd name="T66" fmla="*/ 2147483647 w 4937"/>
              <a:gd name="T67" fmla="*/ 2147483647 h 143"/>
              <a:gd name="T68" fmla="*/ 2147483647 w 4937"/>
              <a:gd name="T69" fmla="*/ 2147483647 h 143"/>
              <a:gd name="T70" fmla="*/ 2147483647 w 4937"/>
              <a:gd name="T71" fmla="*/ 2147483647 h 143"/>
              <a:gd name="T72" fmla="*/ 2147483647 w 4937"/>
              <a:gd name="T73" fmla="*/ 2147483647 h 143"/>
              <a:gd name="T74" fmla="*/ 2147483647 w 4937"/>
              <a:gd name="T75" fmla="*/ 2147483647 h 143"/>
              <a:gd name="T76" fmla="*/ 2147483647 w 4937"/>
              <a:gd name="T77" fmla="*/ 2147483647 h 143"/>
              <a:gd name="T78" fmla="*/ 2147483647 w 4937"/>
              <a:gd name="T79" fmla="*/ 2147483647 h 143"/>
              <a:gd name="T80" fmla="*/ 2147483647 w 4937"/>
              <a:gd name="T81" fmla="*/ 2147483647 h 143"/>
              <a:gd name="T82" fmla="*/ 2147483647 w 4937"/>
              <a:gd name="T83" fmla="*/ 2147483647 h 143"/>
              <a:gd name="T84" fmla="*/ 2147483647 w 4937"/>
              <a:gd name="T85" fmla="*/ 2147483647 h 143"/>
              <a:gd name="T86" fmla="*/ 2147483647 w 4937"/>
              <a:gd name="T87" fmla="*/ 2147483647 h 143"/>
              <a:gd name="T88" fmla="*/ 2147483647 w 4937"/>
              <a:gd name="T89" fmla="*/ 2147483647 h 143"/>
              <a:gd name="T90" fmla="*/ 2147483647 w 4937"/>
              <a:gd name="T91" fmla="*/ 2147483647 h 143"/>
              <a:gd name="T92" fmla="*/ 2147483647 w 4937"/>
              <a:gd name="T93" fmla="*/ 2147483647 h 143"/>
              <a:gd name="T94" fmla="*/ 2147483647 w 4937"/>
              <a:gd name="T95" fmla="*/ 2147483647 h 143"/>
              <a:gd name="T96" fmla="*/ 2147483647 w 4937"/>
              <a:gd name="T97" fmla="*/ 2147483647 h 143"/>
              <a:gd name="T98" fmla="*/ 2147483647 w 4937"/>
              <a:gd name="T99" fmla="*/ 0 h 143"/>
              <a:gd name="T100" fmla="*/ 2147483647 w 4937"/>
              <a:gd name="T101" fmla="*/ 2147483647 h 143"/>
              <a:gd name="T102" fmla="*/ 2147483647 w 4937"/>
              <a:gd name="T103" fmla="*/ 2147483647 h 143"/>
              <a:gd name="T104" fmla="*/ 2147483647 w 4937"/>
              <a:gd name="T105" fmla="*/ 2147483647 h 143"/>
              <a:gd name="T106" fmla="*/ 2147483647 w 4937"/>
              <a:gd name="T107" fmla="*/ 0 h 143"/>
              <a:gd name="T108" fmla="*/ 2147483647 w 4937"/>
              <a:gd name="T109" fmla="*/ 2147483647 h 143"/>
              <a:gd name="T110" fmla="*/ 2147483647 w 4937"/>
              <a:gd name="T111" fmla="*/ 2147483647 h 143"/>
              <a:gd name="T112" fmla="*/ 2147483647 w 4937"/>
              <a:gd name="T113" fmla="*/ 2147483647 h 143"/>
              <a:gd name="T114" fmla="*/ 2147483647 w 4937"/>
              <a:gd name="T115" fmla="*/ 2147483647 h 143"/>
              <a:gd name="T116" fmla="*/ 2147483647 w 4937"/>
              <a:gd name="T117" fmla="*/ 2147483647 h 143"/>
              <a:gd name="T118" fmla="*/ 2147483647 w 4937"/>
              <a:gd name="T119" fmla="*/ 2147483647 h 143"/>
              <a:gd name="T120" fmla="*/ 2147483647 w 4937"/>
              <a:gd name="T121" fmla="*/ 2147483647 h 143"/>
              <a:gd name="T122" fmla="*/ 2147483647 w 4937"/>
              <a:gd name="T123" fmla="*/ 2147483647 h 14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937"/>
              <a:gd name="T187" fmla="*/ 0 h 143"/>
              <a:gd name="T188" fmla="*/ 4937 w 4937"/>
              <a:gd name="T189" fmla="*/ 143 h 14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937" h="143">
                <a:moveTo>
                  <a:pt x="39" y="0"/>
                </a:moveTo>
                <a:lnTo>
                  <a:pt x="0" y="6"/>
                </a:lnTo>
                <a:lnTo>
                  <a:pt x="0" y="24"/>
                </a:lnTo>
                <a:lnTo>
                  <a:pt x="10" y="36"/>
                </a:lnTo>
                <a:lnTo>
                  <a:pt x="20" y="53"/>
                </a:lnTo>
                <a:lnTo>
                  <a:pt x="39" y="65"/>
                </a:lnTo>
                <a:lnTo>
                  <a:pt x="69" y="89"/>
                </a:lnTo>
                <a:lnTo>
                  <a:pt x="118" y="113"/>
                </a:lnTo>
                <a:lnTo>
                  <a:pt x="177" y="125"/>
                </a:lnTo>
                <a:lnTo>
                  <a:pt x="237" y="137"/>
                </a:lnTo>
                <a:lnTo>
                  <a:pt x="306" y="143"/>
                </a:lnTo>
                <a:lnTo>
                  <a:pt x="365" y="143"/>
                </a:lnTo>
                <a:lnTo>
                  <a:pt x="434" y="143"/>
                </a:lnTo>
                <a:lnTo>
                  <a:pt x="503" y="137"/>
                </a:lnTo>
                <a:lnTo>
                  <a:pt x="563" y="125"/>
                </a:lnTo>
                <a:lnTo>
                  <a:pt x="612" y="113"/>
                </a:lnTo>
                <a:lnTo>
                  <a:pt x="661" y="89"/>
                </a:lnTo>
                <a:lnTo>
                  <a:pt x="701" y="65"/>
                </a:lnTo>
                <a:lnTo>
                  <a:pt x="711" y="53"/>
                </a:lnTo>
                <a:lnTo>
                  <a:pt x="730" y="36"/>
                </a:lnTo>
                <a:lnTo>
                  <a:pt x="730" y="24"/>
                </a:lnTo>
                <a:lnTo>
                  <a:pt x="740" y="6"/>
                </a:lnTo>
                <a:lnTo>
                  <a:pt x="701" y="0"/>
                </a:lnTo>
                <a:lnTo>
                  <a:pt x="701" y="6"/>
                </a:lnTo>
                <a:lnTo>
                  <a:pt x="701" y="24"/>
                </a:lnTo>
                <a:lnTo>
                  <a:pt x="711" y="36"/>
                </a:lnTo>
                <a:lnTo>
                  <a:pt x="721" y="53"/>
                </a:lnTo>
                <a:lnTo>
                  <a:pt x="740" y="65"/>
                </a:lnTo>
                <a:lnTo>
                  <a:pt x="770" y="89"/>
                </a:lnTo>
                <a:lnTo>
                  <a:pt x="819" y="113"/>
                </a:lnTo>
                <a:lnTo>
                  <a:pt x="879" y="125"/>
                </a:lnTo>
                <a:lnTo>
                  <a:pt x="938" y="137"/>
                </a:lnTo>
                <a:lnTo>
                  <a:pt x="997" y="143"/>
                </a:lnTo>
                <a:lnTo>
                  <a:pt x="1066" y="143"/>
                </a:lnTo>
                <a:lnTo>
                  <a:pt x="1135" y="143"/>
                </a:lnTo>
                <a:lnTo>
                  <a:pt x="1195" y="137"/>
                </a:lnTo>
                <a:lnTo>
                  <a:pt x="1264" y="125"/>
                </a:lnTo>
                <a:lnTo>
                  <a:pt x="1313" y="113"/>
                </a:lnTo>
                <a:lnTo>
                  <a:pt x="1362" y="89"/>
                </a:lnTo>
                <a:lnTo>
                  <a:pt x="1402" y="65"/>
                </a:lnTo>
                <a:lnTo>
                  <a:pt x="1412" y="53"/>
                </a:lnTo>
                <a:lnTo>
                  <a:pt x="1422" y="36"/>
                </a:lnTo>
                <a:lnTo>
                  <a:pt x="1431" y="24"/>
                </a:lnTo>
                <a:lnTo>
                  <a:pt x="1431" y="6"/>
                </a:lnTo>
                <a:lnTo>
                  <a:pt x="1402" y="0"/>
                </a:lnTo>
                <a:lnTo>
                  <a:pt x="1402" y="6"/>
                </a:lnTo>
                <a:lnTo>
                  <a:pt x="1402" y="24"/>
                </a:lnTo>
                <a:lnTo>
                  <a:pt x="1412" y="36"/>
                </a:lnTo>
                <a:lnTo>
                  <a:pt x="1422" y="53"/>
                </a:lnTo>
                <a:lnTo>
                  <a:pt x="1431" y="65"/>
                </a:lnTo>
                <a:lnTo>
                  <a:pt x="1471" y="89"/>
                </a:lnTo>
                <a:lnTo>
                  <a:pt x="1520" y="113"/>
                </a:lnTo>
                <a:lnTo>
                  <a:pt x="1580" y="125"/>
                </a:lnTo>
                <a:lnTo>
                  <a:pt x="1639" y="137"/>
                </a:lnTo>
                <a:lnTo>
                  <a:pt x="1698" y="143"/>
                </a:lnTo>
                <a:lnTo>
                  <a:pt x="1767" y="143"/>
                </a:lnTo>
                <a:lnTo>
                  <a:pt x="1836" y="143"/>
                </a:lnTo>
                <a:lnTo>
                  <a:pt x="1896" y="137"/>
                </a:lnTo>
                <a:lnTo>
                  <a:pt x="1955" y="125"/>
                </a:lnTo>
                <a:lnTo>
                  <a:pt x="2014" y="113"/>
                </a:lnTo>
                <a:lnTo>
                  <a:pt x="2063" y="89"/>
                </a:lnTo>
                <a:lnTo>
                  <a:pt x="2103" y="65"/>
                </a:lnTo>
                <a:lnTo>
                  <a:pt x="2113" y="53"/>
                </a:lnTo>
                <a:lnTo>
                  <a:pt x="2123" y="36"/>
                </a:lnTo>
                <a:lnTo>
                  <a:pt x="2133" y="24"/>
                </a:lnTo>
                <a:lnTo>
                  <a:pt x="2133" y="6"/>
                </a:lnTo>
                <a:lnTo>
                  <a:pt x="2103" y="0"/>
                </a:lnTo>
                <a:lnTo>
                  <a:pt x="2103" y="6"/>
                </a:lnTo>
                <a:lnTo>
                  <a:pt x="2103" y="24"/>
                </a:lnTo>
                <a:lnTo>
                  <a:pt x="2113" y="36"/>
                </a:lnTo>
                <a:lnTo>
                  <a:pt x="2123" y="53"/>
                </a:lnTo>
                <a:lnTo>
                  <a:pt x="2133" y="65"/>
                </a:lnTo>
                <a:lnTo>
                  <a:pt x="2172" y="89"/>
                </a:lnTo>
                <a:lnTo>
                  <a:pt x="2221" y="113"/>
                </a:lnTo>
                <a:lnTo>
                  <a:pt x="2271" y="125"/>
                </a:lnTo>
                <a:lnTo>
                  <a:pt x="2330" y="137"/>
                </a:lnTo>
                <a:lnTo>
                  <a:pt x="2399" y="143"/>
                </a:lnTo>
                <a:lnTo>
                  <a:pt x="2468" y="143"/>
                </a:lnTo>
                <a:lnTo>
                  <a:pt x="2537" y="143"/>
                </a:lnTo>
                <a:lnTo>
                  <a:pt x="2597" y="137"/>
                </a:lnTo>
                <a:lnTo>
                  <a:pt x="2656" y="125"/>
                </a:lnTo>
                <a:lnTo>
                  <a:pt x="2715" y="113"/>
                </a:lnTo>
                <a:lnTo>
                  <a:pt x="2764" y="89"/>
                </a:lnTo>
                <a:lnTo>
                  <a:pt x="2794" y="65"/>
                </a:lnTo>
                <a:lnTo>
                  <a:pt x="2814" y="53"/>
                </a:lnTo>
                <a:lnTo>
                  <a:pt x="2824" y="36"/>
                </a:lnTo>
                <a:lnTo>
                  <a:pt x="2834" y="24"/>
                </a:lnTo>
                <a:lnTo>
                  <a:pt x="2834" y="6"/>
                </a:lnTo>
                <a:lnTo>
                  <a:pt x="2794" y="0"/>
                </a:lnTo>
                <a:lnTo>
                  <a:pt x="2794" y="6"/>
                </a:lnTo>
                <a:lnTo>
                  <a:pt x="2804" y="24"/>
                </a:lnTo>
                <a:lnTo>
                  <a:pt x="2804" y="36"/>
                </a:lnTo>
                <a:lnTo>
                  <a:pt x="2824" y="53"/>
                </a:lnTo>
                <a:lnTo>
                  <a:pt x="2834" y="65"/>
                </a:lnTo>
                <a:lnTo>
                  <a:pt x="2873" y="89"/>
                </a:lnTo>
                <a:lnTo>
                  <a:pt x="2922" y="113"/>
                </a:lnTo>
                <a:lnTo>
                  <a:pt x="2972" y="125"/>
                </a:lnTo>
                <a:lnTo>
                  <a:pt x="3031" y="137"/>
                </a:lnTo>
                <a:lnTo>
                  <a:pt x="3100" y="143"/>
                </a:lnTo>
                <a:lnTo>
                  <a:pt x="3169" y="143"/>
                </a:lnTo>
                <a:lnTo>
                  <a:pt x="3238" y="143"/>
                </a:lnTo>
                <a:lnTo>
                  <a:pt x="3298" y="137"/>
                </a:lnTo>
                <a:lnTo>
                  <a:pt x="3357" y="125"/>
                </a:lnTo>
                <a:lnTo>
                  <a:pt x="3416" y="113"/>
                </a:lnTo>
                <a:lnTo>
                  <a:pt x="3466" y="89"/>
                </a:lnTo>
                <a:lnTo>
                  <a:pt x="3495" y="65"/>
                </a:lnTo>
                <a:lnTo>
                  <a:pt x="3515" y="53"/>
                </a:lnTo>
                <a:lnTo>
                  <a:pt x="3525" y="36"/>
                </a:lnTo>
                <a:lnTo>
                  <a:pt x="3535" y="24"/>
                </a:lnTo>
                <a:lnTo>
                  <a:pt x="3535" y="6"/>
                </a:lnTo>
                <a:lnTo>
                  <a:pt x="3495" y="0"/>
                </a:lnTo>
                <a:lnTo>
                  <a:pt x="3495" y="6"/>
                </a:lnTo>
                <a:lnTo>
                  <a:pt x="3535" y="6"/>
                </a:lnTo>
                <a:lnTo>
                  <a:pt x="3495" y="6"/>
                </a:lnTo>
                <a:lnTo>
                  <a:pt x="3505" y="24"/>
                </a:lnTo>
                <a:lnTo>
                  <a:pt x="3505" y="36"/>
                </a:lnTo>
                <a:lnTo>
                  <a:pt x="3525" y="53"/>
                </a:lnTo>
                <a:lnTo>
                  <a:pt x="3535" y="65"/>
                </a:lnTo>
                <a:lnTo>
                  <a:pt x="3574" y="89"/>
                </a:lnTo>
                <a:lnTo>
                  <a:pt x="3624" y="113"/>
                </a:lnTo>
                <a:lnTo>
                  <a:pt x="3673" y="125"/>
                </a:lnTo>
                <a:lnTo>
                  <a:pt x="3732" y="137"/>
                </a:lnTo>
                <a:lnTo>
                  <a:pt x="3801" y="143"/>
                </a:lnTo>
                <a:lnTo>
                  <a:pt x="3870" y="143"/>
                </a:lnTo>
                <a:lnTo>
                  <a:pt x="3930" y="143"/>
                </a:lnTo>
                <a:lnTo>
                  <a:pt x="3999" y="137"/>
                </a:lnTo>
                <a:lnTo>
                  <a:pt x="4058" y="125"/>
                </a:lnTo>
                <a:lnTo>
                  <a:pt x="4117" y="113"/>
                </a:lnTo>
                <a:lnTo>
                  <a:pt x="4157" y="89"/>
                </a:lnTo>
                <a:lnTo>
                  <a:pt x="4196" y="65"/>
                </a:lnTo>
                <a:lnTo>
                  <a:pt x="4216" y="53"/>
                </a:lnTo>
                <a:lnTo>
                  <a:pt x="4226" y="36"/>
                </a:lnTo>
                <a:lnTo>
                  <a:pt x="4226" y="24"/>
                </a:lnTo>
                <a:lnTo>
                  <a:pt x="4236" y="6"/>
                </a:lnTo>
                <a:lnTo>
                  <a:pt x="4196" y="0"/>
                </a:lnTo>
                <a:lnTo>
                  <a:pt x="4196" y="6"/>
                </a:lnTo>
                <a:lnTo>
                  <a:pt x="4196" y="24"/>
                </a:lnTo>
                <a:lnTo>
                  <a:pt x="4206" y="36"/>
                </a:lnTo>
                <a:lnTo>
                  <a:pt x="4216" y="53"/>
                </a:lnTo>
                <a:lnTo>
                  <a:pt x="4236" y="65"/>
                </a:lnTo>
                <a:lnTo>
                  <a:pt x="4275" y="89"/>
                </a:lnTo>
                <a:lnTo>
                  <a:pt x="4315" y="113"/>
                </a:lnTo>
                <a:lnTo>
                  <a:pt x="4374" y="125"/>
                </a:lnTo>
                <a:lnTo>
                  <a:pt x="4433" y="137"/>
                </a:lnTo>
                <a:lnTo>
                  <a:pt x="4502" y="143"/>
                </a:lnTo>
                <a:lnTo>
                  <a:pt x="4562" y="143"/>
                </a:lnTo>
                <a:lnTo>
                  <a:pt x="4631" y="143"/>
                </a:lnTo>
                <a:lnTo>
                  <a:pt x="4700" y="137"/>
                </a:lnTo>
                <a:lnTo>
                  <a:pt x="4759" y="125"/>
                </a:lnTo>
                <a:lnTo>
                  <a:pt x="4808" y="113"/>
                </a:lnTo>
                <a:lnTo>
                  <a:pt x="4858" y="89"/>
                </a:lnTo>
                <a:lnTo>
                  <a:pt x="4897" y="65"/>
                </a:lnTo>
                <a:lnTo>
                  <a:pt x="4907" y="53"/>
                </a:lnTo>
                <a:lnTo>
                  <a:pt x="4927" y="36"/>
                </a:lnTo>
                <a:lnTo>
                  <a:pt x="4927" y="24"/>
                </a:lnTo>
                <a:lnTo>
                  <a:pt x="4937" y="6"/>
                </a:lnTo>
                <a:lnTo>
                  <a:pt x="4897" y="0"/>
                </a:lnTo>
                <a:lnTo>
                  <a:pt x="4897" y="18"/>
                </a:lnTo>
                <a:lnTo>
                  <a:pt x="4887" y="30"/>
                </a:lnTo>
                <a:lnTo>
                  <a:pt x="4887" y="42"/>
                </a:lnTo>
                <a:lnTo>
                  <a:pt x="4868" y="53"/>
                </a:lnTo>
                <a:lnTo>
                  <a:pt x="4838" y="71"/>
                </a:lnTo>
                <a:lnTo>
                  <a:pt x="4799" y="89"/>
                </a:lnTo>
                <a:lnTo>
                  <a:pt x="4749" y="101"/>
                </a:lnTo>
                <a:lnTo>
                  <a:pt x="4690" y="113"/>
                </a:lnTo>
                <a:lnTo>
                  <a:pt x="4631" y="119"/>
                </a:lnTo>
                <a:lnTo>
                  <a:pt x="4562" y="119"/>
                </a:lnTo>
                <a:lnTo>
                  <a:pt x="4502" y="119"/>
                </a:lnTo>
                <a:lnTo>
                  <a:pt x="4443" y="113"/>
                </a:lnTo>
                <a:lnTo>
                  <a:pt x="4384" y="101"/>
                </a:lnTo>
                <a:lnTo>
                  <a:pt x="4334" y="89"/>
                </a:lnTo>
                <a:lnTo>
                  <a:pt x="4295" y="71"/>
                </a:lnTo>
                <a:lnTo>
                  <a:pt x="4255" y="53"/>
                </a:lnTo>
                <a:lnTo>
                  <a:pt x="4246" y="42"/>
                </a:lnTo>
                <a:lnTo>
                  <a:pt x="4236" y="30"/>
                </a:lnTo>
                <a:lnTo>
                  <a:pt x="4236" y="18"/>
                </a:lnTo>
                <a:lnTo>
                  <a:pt x="4236" y="0"/>
                </a:lnTo>
                <a:lnTo>
                  <a:pt x="4196" y="0"/>
                </a:lnTo>
                <a:lnTo>
                  <a:pt x="4196" y="18"/>
                </a:lnTo>
                <a:lnTo>
                  <a:pt x="4196" y="30"/>
                </a:lnTo>
                <a:lnTo>
                  <a:pt x="4186" y="42"/>
                </a:lnTo>
                <a:lnTo>
                  <a:pt x="4176" y="53"/>
                </a:lnTo>
                <a:lnTo>
                  <a:pt x="4137" y="71"/>
                </a:lnTo>
                <a:lnTo>
                  <a:pt x="4097" y="89"/>
                </a:lnTo>
                <a:lnTo>
                  <a:pt x="4048" y="101"/>
                </a:lnTo>
                <a:lnTo>
                  <a:pt x="3989" y="113"/>
                </a:lnTo>
                <a:lnTo>
                  <a:pt x="3930" y="119"/>
                </a:lnTo>
                <a:lnTo>
                  <a:pt x="3870" y="119"/>
                </a:lnTo>
                <a:lnTo>
                  <a:pt x="3801" y="119"/>
                </a:lnTo>
                <a:lnTo>
                  <a:pt x="3742" y="113"/>
                </a:lnTo>
                <a:lnTo>
                  <a:pt x="3683" y="101"/>
                </a:lnTo>
                <a:lnTo>
                  <a:pt x="3633" y="89"/>
                </a:lnTo>
                <a:lnTo>
                  <a:pt x="3594" y="71"/>
                </a:lnTo>
                <a:lnTo>
                  <a:pt x="3564" y="53"/>
                </a:lnTo>
                <a:lnTo>
                  <a:pt x="3545" y="42"/>
                </a:lnTo>
                <a:lnTo>
                  <a:pt x="3545" y="30"/>
                </a:lnTo>
                <a:lnTo>
                  <a:pt x="3535" y="18"/>
                </a:lnTo>
                <a:lnTo>
                  <a:pt x="3535" y="0"/>
                </a:lnTo>
                <a:lnTo>
                  <a:pt x="3495" y="6"/>
                </a:lnTo>
                <a:lnTo>
                  <a:pt x="3535" y="6"/>
                </a:lnTo>
                <a:lnTo>
                  <a:pt x="3495" y="0"/>
                </a:lnTo>
                <a:lnTo>
                  <a:pt x="3495" y="18"/>
                </a:lnTo>
                <a:lnTo>
                  <a:pt x="3495" y="30"/>
                </a:lnTo>
                <a:lnTo>
                  <a:pt x="3485" y="42"/>
                </a:lnTo>
                <a:lnTo>
                  <a:pt x="3475" y="53"/>
                </a:lnTo>
                <a:lnTo>
                  <a:pt x="3446" y="71"/>
                </a:lnTo>
                <a:lnTo>
                  <a:pt x="3396" y="89"/>
                </a:lnTo>
                <a:lnTo>
                  <a:pt x="3347" y="101"/>
                </a:lnTo>
                <a:lnTo>
                  <a:pt x="3288" y="113"/>
                </a:lnTo>
                <a:lnTo>
                  <a:pt x="3229" y="119"/>
                </a:lnTo>
                <a:lnTo>
                  <a:pt x="3169" y="119"/>
                </a:lnTo>
                <a:lnTo>
                  <a:pt x="3100" y="119"/>
                </a:lnTo>
                <a:lnTo>
                  <a:pt x="3041" y="113"/>
                </a:lnTo>
                <a:lnTo>
                  <a:pt x="2982" y="101"/>
                </a:lnTo>
                <a:lnTo>
                  <a:pt x="2932" y="89"/>
                </a:lnTo>
                <a:lnTo>
                  <a:pt x="2893" y="71"/>
                </a:lnTo>
                <a:lnTo>
                  <a:pt x="2863" y="53"/>
                </a:lnTo>
                <a:lnTo>
                  <a:pt x="2853" y="42"/>
                </a:lnTo>
                <a:lnTo>
                  <a:pt x="2843" y="30"/>
                </a:lnTo>
                <a:lnTo>
                  <a:pt x="2834" y="18"/>
                </a:lnTo>
                <a:lnTo>
                  <a:pt x="2834" y="0"/>
                </a:lnTo>
                <a:lnTo>
                  <a:pt x="2794" y="0"/>
                </a:lnTo>
                <a:lnTo>
                  <a:pt x="2794" y="18"/>
                </a:lnTo>
                <a:lnTo>
                  <a:pt x="2794" y="30"/>
                </a:lnTo>
                <a:lnTo>
                  <a:pt x="2784" y="42"/>
                </a:lnTo>
                <a:lnTo>
                  <a:pt x="2774" y="53"/>
                </a:lnTo>
                <a:lnTo>
                  <a:pt x="2745" y="71"/>
                </a:lnTo>
                <a:lnTo>
                  <a:pt x="2695" y="89"/>
                </a:lnTo>
                <a:lnTo>
                  <a:pt x="2646" y="101"/>
                </a:lnTo>
                <a:lnTo>
                  <a:pt x="2587" y="113"/>
                </a:lnTo>
                <a:lnTo>
                  <a:pt x="2528" y="119"/>
                </a:lnTo>
                <a:lnTo>
                  <a:pt x="2468" y="119"/>
                </a:lnTo>
                <a:lnTo>
                  <a:pt x="2399" y="119"/>
                </a:lnTo>
                <a:lnTo>
                  <a:pt x="2340" y="113"/>
                </a:lnTo>
                <a:lnTo>
                  <a:pt x="2281" y="101"/>
                </a:lnTo>
                <a:lnTo>
                  <a:pt x="2231" y="89"/>
                </a:lnTo>
                <a:lnTo>
                  <a:pt x="2192" y="71"/>
                </a:lnTo>
                <a:lnTo>
                  <a:pt x="2162" y="53"/>
                </a:lnTo>
                <a:lnTo>
                  <a:pt x="2152" y="42"/>
                </a:lnTo>
                <a:lnTo>
                  <a:pt x="2142" y="30"/>
                </a:lnTo>
                <a:lnTo>
                  <a:pt x="2133" y="18"/>
                </a:lnTo>
                <a:lnTo>
                  <a:pt x="2133" y="0"/>
                </a:lnTo>
                <a:lnTo>
                  <a:pt x="2103" y="0"/>
                </a:lnTo>
                <a:lnTo>
                  <a:pt x="2103" y="18"/>
                </a:lnTo>
                <a:lnTo>
                  <a:pt x="2093" y="30"/>
                </a:lnTo>
                <a:lnTo>
                  <a:pt x="2083" y="42"/>
                </a:lnTo>
                <a:lnTo>
                  <a:pt x="2073" y="53"/>
                </a:lnTo>
                <a:lnTo>
                  <a:pt x="2044" y="71"/>
                </a:lnTo>
                <a:lnTo>
                  <a:pt x="2004" y="89"/>
                </a:lnTo>
                <a:lnTo>
                  <a:pt x="1945" y="101"/>
                </a:lnTo>
                <a:lnTo>
                  <a:pt x="1896" y="113"/>
                </a:lnTo>
                <a:lnTo>
                  <a:pt x="1826" y="119"/>
                </a:lnTo>
                <a:lnTo>
                  <a:pt x="1767" y="119"/>
                </a:lnTo>
                <a:lnTo>
                  <a:pt x="1708" y="119"/>
                </a:lnTo>
                <a:lnTo>
                  <a:pt x="1639" y="113"/>
                </a:lnTo>
                <a:lnTo>
                  <a:pt x="1580" y="101"/>
                </a:lnTo>
                <a:lnTo>
                  <a:pt x="1530" y="89"/>
                </a:lnTo>
                <a:lnTo>
                  <a:pt x="1491" y="71"/>
                </a:lnTo>
                <a:lnTo>
                  <a:pt x="1461" y="53"/>
                </a:lnTo>
                <a:lnTo>
                  <a:pt x="1451" y="42"/>
                </a:lnTo>
                <a:lnTo>
                  <a:pt x="1441" y="30"/>
                </a:lnTo>
                <a:lnTo>
                  <a:pt x="1441" y="18"/>
                </a:lnTo>
                <a:lnTo>
                  <a:pt x="1431" y="0"/>
                </a:lnTo>
                <a:lnTo>
                  <a:pt x="1402" y="0"/>
                </a:lnTo>
                <a:lnTo>
                  <a:pt x="1402" y="18"/>
                </a:lnTo>
                <a:lnTo>
                  <a:pt x="1392" y="30"/>
                </a:lnTo>
                <a:lnTo>
                  <a:pt x="1382" y="42"/>
                </a:lnTo>
                <a:lnTo>
                  <a:pt x="1372" y="53"/>
                </a:lnTo>
                <a:lnTo>
                  <a:pt x="1343" y="71"/>
                </a:lnTo>
                <a:lnTo>
                  <a:pt x="1303" y="89"/>
                </a:lnTo>
                <a:lnTo>
                  <a:pt x="1254" y="101"/>
                </a:lnTo>
                <a:lnTo>
                  <a:pt x="1195" y="113"/>
                </a:lnTo>
                <a:lnTo>
                  <a:pt x="1135" y="119"/>
                </a:lnTo>
                <a:lnTo>
                  <a:pt x="1066" y="119"/>
                </a:lnTo>
                <a:lnTo>
                  <a:pt x="1007" y="119"/>
                </a:lnTo>
                <a:lnTo>
                  <a:pt x="948" y="113"/>
                </a:lnTo>
                <a:lnTo>
                  <a:pt x="888" y="101"/>
                </a:lnTo>
                <a:lnTo>
                  <a:pt x="839" y="89"/>
                </a:lnTo>
                <a:lnTo>
                  <a:pt x="790" y="71"/>
                </a:lnTo>
                <a:lnTo>
                  <a:pt x="760" y="53"/>
                </a:lnTo>
                <a:lnTo>
                  <a:pt x="750" y="42"/>
                </a:lnTo>
                <a:lnTo>
                  <a:pt x="740" y="30"/>
                </a:lnTo>
                <a:lnTo>
                  <a:pt x="740" y="18"/>
                </a:lnTo>
                <a:lnTo>
                  <a:pt x="740" y="0"/>
                </a:lnTo>
                <a:lnTo>
                  <a:pt x="701" y="0"/>
                </a:lnTo>
                <a:lnTo>
                  <a:pt x="701" y="18"/>
                </a:lnTo>
                <a:lnTo>
                  <a:pt x="691" y="30"/>
                </a:lnTo>
                <a:lnTo>
                  <a:pt x="691" y="42"/>
                </a:lnTo>
                <a:lnTo>
                  <a:pt x="671" y="53"/>
                </a:lnTo>
                <a:lnTo>
                  <a:pt x="642" y="71"/>
                </a:lnTo>
                <a:lnTo>
                  <a:pt x="602" y="89"/>
                </a:lnTo>
                <a:lnTo>
                  <a:pt x="553" y="101"/>
                </a:lnTo>
                <a:lnTo>
                  <a:pt x="493" y="113"/>
                </a:lnTo>
                <a:lnTo>
                  <a:pt x="434" y="119"/>
                </a:lnTo>
                <a:lnTo>
                  <a:pt x="365" y="119"/>
                </a:lnTo>
                <a:lnTo>
                  <a:pt x="306" y="119"/>
                </a:lnTo>
                <a:lnTo>
                  <a:pt x="247" y="113"/>
                </a:lnTo>
                <a:lnTo>
                  <a:pt x="187" y="101"/>
                </a:lnTo>
                <a:lnTo>
                  <a:pt x="138" y="89"/>
                </a:lnTo>
                <a:lnTo>
                  <a:pt x="89" y="71"/>
                </a:lnTo>
                <a:lnTo>
                  <a:pt x="59" y="53"/>
                </a:lnTo>
                <a:lnTo>
                  <a:pt x="49" y="42"/>
                </a:lnTo>
                <a:lnTo>
                  <a:pt x="39" y="30"/>
                </a:lnTo>
                <a:lnTo>
                  <a:pt x="39" y="18"/>
                </a:lnTo>
                <a:lnTo>
                  <a:pt x="39" y="0"/>
                </a:lnTo>
                <a:close/>
              </a:path>
            </a:pathLst>
          </a:custGeom>
          <a:solidFill>
            <a:schemeClr val="accent1"/>
          </a:solidFill>
          <a:ln w="15875">
            <a:solidFill>
              <a:srgbClr val="969696"/>
            </a:solidFill>
            <a:round/>
            <a:headEnd/>
            <a:tailEnd/>
          </a:ln>
        </p:spPr>
        <p:txBody>
          <a:bodyPr lIns="91430" tIns="45715" rIns="91430" bIns="45715"/>
          <a:lstStyle/>
          <a:p>
            <a:endParaRPr lang="es-ES">
              <a:solidFill>
                <a:schemeClr val="tx1"/>
              </a:solidFill>
            </a:endParaRPr>
          </a:p>
        </p:txBody>
      </p:sp>
      <p:grpSp>
        <p:nvGrpSpPr>
          <p:cNvPr id="2" name="Group 5"/>
          <p:cNvGrpSpPr>
            <a:grpSpLocks/>
          </p:cNvGrpSpPr>
          <p:nvPr/>
        </p:nvGrpSpPr>
        <p:grpSpPr bwMode="auto">
          <a:xfrm>
            <a:off x="1658938" y="2317750"/>
            <a:ext cx="762000" cy="381000"/>
            <a:chOff x="666" y="1574"/>
            <a:chExt cx="247" cy="192"/>
          </a:xfrm>
        </p:grpSpPr>
        <p:sp>
          <p:nvSpPr>
            <p:cNvPr id="9264" name="Freeform 6"/>
            <p:cNvSpPr>
              <a:spLocks/>
            </p:cNvSpPr>
            <p:nvPr/>
          </p:nvSpPr>
          <p:spPr bwMode="auto">
            <a:xfrm>
              <a:off x="666" y="1574"/>
              <a:ext cx="138" cy="192"/>
            </a:xfrm>
            <a:custGeom>
              <a:avLst/>
              <a:gdLst>
                <a:gd name="T0" fmla="*/ 59 w 138"/>
                <a:gd name="T1" fmla="*/ 168 h 192"/>
                <a:gd name="T2" fmla="*/ 30 w 138"/>
                <a:gd name="T3" fmla="*/ 156 h 192"/>
                <a:gd name="T4" fmla="*/ 10 w 138"/>
                <a:gd name="T5" fmla="*/ 132 h 192"/>
                <a:gd name="T6" fmla="*/ 0 w 138"/>
                <a:gd name="T7" fmla="*/ 162 h 192"/>
                <a:gd name="T8" fmla="*/ 59 w 138"/>
                <a:gd name="T9" fmla="*/ 174 h 192"/>
                <a:gd name="T10" fmla="*/ 79 w 138"/>
                <a:gd name="T11" fmla="*/ 192 h 192"/>
                <a:gd name="T12" fmla="*/ 99 w 138"/>
                <a:gd name="T13" fmla="*/ 168 h 192"/>
                <a:gd name="T14" fmla="*/ 129 w 138"/>
                <a:gd name="T15" fmla="*/ 150 h 192"/>
                <a:gd name="T16" fmla="*/ 138 w 138"/>
                <a:gd name="T17" fmla="*/ 120 h 192"/>
                <a:gd name="T18" fmla="*/ 119 w 138"/>
                <a:gd name="T19" fmla="*/ 96 h 192"/>
                <a:gd name="T20" fmla="*/ 79 w 138"/>
                <a:gd name="T21" fmla="*/ 78 h 192"/>
                <a:gd name="T22" fmla="*/ 89 w 138"/>
                <a:gd name="T23" fmla="*/ 24 h 192"/>
                <a:gd name="T24" fmla="*/ 119 w 138"/>
                <a:gd name="T25" fmla="*/ 42 h 192"/>
                <a:gd name="T26" fmla="*/ 129 w 138"/>
                <a:gd name="T27" fmla="*/ 54 h 192"/>
                <a:gd name="T28" fmla="*/ 109 w 138"/>
                <a:gd name="T29" fmla="*/ 18 h 192"/>
                <a:gd name="T30" fmla="*/ 79 w 138"/>
                <a:gd name="T31" fmla="*/ 12 h 192"/>
                <a:gd name="T32" fmla="*/ 59 w 138"/>
                <a:gd name="T33" fmla="*/ 0 h 192"/>
                <a:gd name="T34" fmla="*/ 40 w 138"/>
                <a:gd name="T35" fmla="*/ 18 h 192"/>
                <a:gd name="T36" fmla="*/ 10 w 138"/>
                <a:gd name="T37" fmla="*/ 36 h 192"/>
                <a:gd name="T38" fmla="*/ 10 w 138"/>
                <a:gd name="T39" fmla="*/ 48 h 192"/>
                <a:gd name="T40" fmla="*/ 30 w 138"/>
                <a:gd name="T41" fmla="*/ 78 h 192"/>
                <a:gd name="T42" fmla="*/ 59 w 138"/>
                <a:gd name="T43" fmla="*/ 96 h 192"/>
                <a:gd name="T44" fmla="*/ 59 w 138"/>
                <a:gd name="T45" fmla="*/ 78 h 192"/>
                <a:gd name="T46" fmla="*/ 40 w 138"/>
                <a:gd name="T47" fmla="*/ 66 h 192"/>
                <a:gd name="T48" fmla="*/ 30 w 138"/>
                <a:gd name="T49" fmla="*/ 42 h 192"/>
                <a:gd name="T50" fmla="*/ 40 w 138"/>
                <a:gd name="T51" fmla="*/ 30 h 192"/>
                <a:gd name="T52" fmla="*/ 59 w 138"/>
                <a:gd name="T53" fmla="*/ 18 h 192"/>
                <a:gd name="T54" fmla="*/ 79 w 138"/>
                <a:gd name="T55" fmla="*/ 102 h 192"/>
                <a:gd name="T56" fmla="*/ 109 w 138"/>
                <a:gd name="T57" fmla="*/ 120 h 192"/>
                <a:gd name="T58" fmla="*/ 109 w 138"/>
                <a:gd name="T59" fmla="*/ 144 h 192"/>
                <a:gd name="T60" fmla="*/ 99 w 138"/>
                <a:gd name="T61" fmla="*/ 156 h 192"/>
                <a:gd name="T62" fmla="*/ 79 w 138"/>
                <a:gd name="T63" fmla="*/ 168 h 192"/>
                <a:gd name="T64" fmla="*/ 59 w 138"/>
                <a:gd name="T65" fmla="*/ 96 h 19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38"/>
                <a:gd name="T100" fmla="*/ 0 h 192"/>
                <a:gd name="T101" fmla="*/ 138 w 138"/>
                <a:gd name="T102" fmla="*/ 192 h 19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38" h="192">
                  <a:moveTo>
                    <a:pt x="59" y="96"/>
                  </a:moveTo>
                  <a:lnTo>
                    <a:pt x="59" y="168"/>
                  </a:lnTo>
                  <a:lnTo>
                    <a:pt x="50" y="162"/>
                  </a:lnTo>
                  <a:lnTo>
                    <a:pt x="30" y="156"/>
                  </a:lnTo>
                  <a:lnTo>
                    <a:pt x="10" y="144"/>
                  </a:lnTo>
                  <a:lnTo>
                    <a:pt x="10" y="132"/>
                  </a:lnTo>
                  <a:lnTo>
                    <a:pt x="0" y="132"/>
                  </a:lnTo>
                  <a:lnTo>
                    <a:pt x="0" y="162"/>
                  </a:lnTo>
                  <a:lnTo>
                    <a:pt x="30" y="168"/>
                  </a:lnTo>
                  <a:lnTo>
                    <a:pt x="59" y="174"/>
                  </a:lnTo>
                  <a:lnTo>
                    <a:pt x="59" y="192"/>
                  </a:lnTo>
                  <a:lnTo>
                    <a:pt x="79" y="192"/>
                  </a:lnTo>
                  <a:lnTo>
                    <a:pt x="79" y="174"/>
                  </a:lnTo>
                  <a:lnTo>
                    <a:pt x="99" y="168"/>
                  </a:lnTo>
                  <a:lnTo>
                    <a:pt x="119" y="162"/>
                  </a:lnTo>
                  <a:lnTo>
                    <a:pt x="129" y="150"/>
                  </a:lnTo>
                  <a:lnTo>
                    <a:pt x="138" y="132"/>
                  </a:lnTo>
                  <a:lnTo>
                    <a:pt x="138" y="120"/>
                  </a:lnTo>
                  <a:lnTo>
                    <a:pt x="129" y="114"/>
                  </a:lnTo>
                  <a:lnTo>
                    <a:pt x="119" y="96"/>
                  </a:lnTo>
                  <a:lnTo>
                    <a:pt x="99" y="90"/>
                  </a:lnTo>
                  <a:lnTo>
                    <a:pt x="79" y="78"/>
                  </a:lnTo>
                  <a:lnTo>
                    <a:pt x="79" y="18"/>
                  </a:lnTo>
                  <a:lnTo>
                    <a:pt x="89" y="24"/>
                  </a:lnTo>
                  <a:lnTo>
                    <a:pt x="109" y="30"/>
                  </a:lnTo>
                  <a:lnTo>
                    <a:pt x="119" y="42"/>
                  </a:lnTo>
                  <a:lnTo>
                    <a:pt x="119" y="54"/>
                  </a:lnTo>
                  <a:lnTo>
                    <a:pt x="129" y="54"/>
                  </a:lnTo>
                  <a:lnTo>
                    <a:pt x="129" y="24"/>
                  </a:lnTo>
                  <a:lnTo>
                    <a:pt x="109" y="18"/>
                  </a:lnTo>
                  <a:lnTo>
                    <a:pt x="89" y="18"/>
                  </a:lnTo>
                  <a:lnTo>
                    <a:pt x="79" y="12"/>
                  </a:lnTo>
                  <a:lnTo>
                    <a:pt x="79" y="0"/>
                  </a:lnTo>
                  <a:lnTo>
                    <a:pt x="59" y="0"/>
                  </a:lnTo>
                  <a:lnTo>
                    <a:pt x="59" y="12"/>
                  </a:lnTo>
                  <a:lnTo>
                    <a:pt x="40" y="18"/>
                  </a:lnTo>
                  <a:lnTo>
                    <a:pt x="30" y="24"/>
                  </a:lnTo>
                  <a:lnTo>
                    <a:pt x="10" y="36"/>
                  </a:lnTo>
                  <a:lnTo>
                    <a:pt x="10" y="42"/>
                  </a:lnTo>
                  <a:lnTo>
                    <a:pt x="10" y="48"/>
                  </a:lnTo>
                  <a:lnTo>
                    <a:pt x="10" y="66"/>
                  </a:lnTo>
                  <a:lnTo>
                    <a:pt x="30" y="78"/>
                  </a:lnTo>
                  <a:lnTo>
                    <a:pt x="40" y="90"/>
                  </a:lnTo>
                  <a:lnTo>
                    <a:pt x="59" y="96"/>
                  </a:lnTo>
                  <a:lnTo>
                    <a:pt x="59" y="18"/>
                  </a:lnTo>
                  <a:lnTo>
                    <a:pt x="59" y="78"/>
                  </a:lnTo>
                  <a:lnTo>
                    <a:pt x="50" y="72"/>
                  </a:lnTo>
                  <a:lnTo>
                    <a:pt x="40" y="66"/>
                  </a:lnTo>
                  <a:lnTo>
                    <a:pt x="30" y="54"/>
                  </a:lnTo>
                  <a:lnTo>
                    <a:pt x="30" y="42"/>
                  </a:lnTo>
                  <a:lnTo>
                    <a:pt x="30" y="36"/>
                  </a:lnTo>
                  <a:lnTo>
                    <a:pt x="40" y="30"/>
                  </a:lnTo>
                  <a:lnTo>
                    <a:pt x="50" y="24"/>
                  </a:lnTo>
                  <a:lnTo>
                    <a:pt x="59" y="18"/>
                  </a:lnTo>
                  <a:lnTo>
                    <a:pt x="59" y="96"/>
                  </a:lnTo>
                  <a:lnTo>
                    <a:pt x="79" y="102"/>
                  </a:lnTo>
                  <a:lnTo>
                    <a:pt x="99" y="114"/>
                  </a:lnTo>
                  <a:lnTo>
                    <a:pt x="109" y="120"/>
                  </a:lnTo>
                  <a:lnTo>
                    <a:pt x="109" y="132"/>
                  </a:lnTo>
                  <a:lnTo>
                    <a:pt x="109" y="144"/>
                  </a:lnTo>
                  <a:lnTo>
                    <a:pt x="109" y="150"/>
                  </a:lnTo>
                  <a:lnTo>
                    <a:pt x="99" y="156"/>
                  </a:lnTo>
                  <a:lnTo>
                    <a:pt x="89" y="162"/>
                  </a:lnTo>
                  <a:lnTo>
                    <a:pt x="79" y="168"/>
                  </a:lnTo>
                  <a:lnTo>
                    <a:pt x="79" y="102"/>
                  </a:lnTo>
                  <a:lnTo>
                    <a:pt x="59" y="96"/>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solidFill>
                  <a:schemeClr val="tx1"/>
                </a:solidFill>
              </a:endParaRPr>
            </a:p>
          </p:txBody>
        </p:sp>
        <p:sp>
          <p:nvSpPr>
            <p:cNvPr id="9265" name="Freeform 7"/>
            <p:cNvSpPr>
              <a:spLocks/>
            </p:cNvSpPr>
            <p:nvPr/>
          </p:nvSpPr>
          <p:spPr bwMode="auto">
            <a:xfrm>
              <a:off x="666" y="1574"/>
              <a:ext cx="138" cy="192"/>
            </a:xfrm>
            <a:custGeom>
              <a:avLst/>
              <a:gdLst>
                <a:gd name="T0" fmla="*/ 59 w 138"/>
                <a:gd name="T1" fmla="*/ 96 h 192"/>
                <a:gd name="T2" fmla="*/ 59 w 138"/>
                <a:gd name="T3" fmla="*/ 168 h 192"/>
                <a:gd name="T4" fmla="*/ 50 w 138"/>
                <a:gd name="T5" fmla="*/ 162 h 192"/>
                <a:gd name="T6" fmla="*/ 30 w 138"/>
                <a:gd name="T7" fmla="*/ 156 h 192"/>
                <a:gd name="T8" fmla="*/ 10 w 138"/>
                <a:gd name="T9" fmla="*/ 144 h 192"/>
                <a:gd name="T10" fmla="*/ 10 w 138"/>
                <a:gd name="T11" fmla="*/ 132 h 192"/>
                <a:gd name="T12" fmla="*/ 0 w 138"/>
                <a:gd name="T13" fmla="*/ 132 h 192"/>
                <a:gd name="T14" fmla="*/ 0 w 138"/>
                <a:gd name="T15" fmla="*/ 162 h 192"/>
                <a:gd name="T16" fmla="*/ 30 w 138"/>
                <a:gd name="T17" fmla="*/ 168 h 192"/>
                <a:gd name="T18" fmla="*/ 59 w 138"/>
                <a:gd name="T19" fmla="*/ 174 h 192"/>
                <a:gd name="T20" fmla="*/ 59 w 138"/>
                <a:gd name="T21" fmla="*/ 192 h 192"/>
                <a:gd name="T22" fmla="*/ 79 w 138"/>
                <a:gd name="T23" fmla="*/ 192 h 192"/>
                <a:gd name="T24" fmla="*/ 79 w 138"/>
                <a:gd name="T25" fmla="*/ 174 h 192"/>
                <a:gd name="T26" fmla="*/ 99 w 138"/>
                <a:gd name="T27" fmla="*/ 168 h 192"/>
                <a:gd name="T28" fmla="*/ 119 w 138"/>
                <a:gd name="T29" fmla="*/ 162 h 192"/>
                <a:gd name="T30" fmla="*/ 129 w 138"/>
                <a:gd name="T31" fmla="*/ 150 h 192"/>
                <a:gd name="T32" fmla="*/ 138 w 138"/>
                <a:gd name="T33" fmla="*/ 132 h 192"/>
                <a:gd name="T34" fmla="*/ 138 w 138"/>
                <a:gd name="T35" fmla="*/ 120 h 192"/>
                <a:gd name="T36" fmla="*/ 129 w 138"/>
                <a:gd name="T37" fmla="*/ 114 h 192"/>
                <a:gd name="T38" fmla="*/ 119 w 138"/>
                <a:gd name="T39" fmla="*/ 96 h 192"/>
                <a:gd name="T40" fmla="*/ 99 w 138"/>
                <a:gd name="T41" fmla="*/ 90 h 192"/>
                <a:gd name="T42" fmla="*/ 79 w 138"/>
                <a:gd name="T43" fmla="*/ 78 h 192"/>
                <a:gd name="T44" fmla="*/ 79 w 138"/>
                <a:gd name="T45" fmla="*/ 18 h 192"/>
                <a:gd name="T46" fmla="*/ 89 w 138"/>
                <a:gd name="T47" fmla="*/ 24 h 192"/>
                <a:gd name="T48" fmla="*/ 109 w 138"/>
                <a:gd name="T49" fmla="*/ 30 h 192"/>
                <a:gd name="T50" fmla="*/ 119 w 138"/>
                <a:gd name="T51" fmla="*/ 42 h 192"/>
                <a:gd name="T52" fmla="*/ 119 w 138"/>
                <a:gd name="T53" fmla="*/ 54 h 192"/>
                <a:gd name="T54" fmla="*/ 129 w 138"/>
                <a:gd name="T55" fmla="*/ 54 h 192"/>
                <a:gd name="T56" fmla="*/ 129 w 138"/>
                <a:gd name="T57" fmla="*/ 24 h 192"/>
                <a:gd name="T58" fmla="*/ 109 w 138"/>
                <a:gd name="T59" fmla="*/ 18 h 192"/>
                <a:gd name="T60" fmla="*/ 89 w 138"/>
                <a:gd name="T61" fmla="*/ 18 h 192"/>
                <a:gd name="T62" fmla="*/ 79 w 138"/>
                <a:gd name="T63" fmla="*/ 12 h 192"/>
                <a:gd name="T64" fmla="*/ 79 w 138"/>
                <a:gd name="T65" fmla="*/ 0 h 192"/>
                <a:gd name="T66" fmla="*/ 59 w 138"/>
                <a:gd name="T67" fmla="*/ 0 h 192"/>
                <a:gd name="T68" fmla="*/ 59 w 138"/>
                <a:gd name="T69" fmla="*/ 12 h 192"/>
                <a:gd name="T70" fmla="*/ 40 w 138"/>
                <a:gd name="T71" fmla="*/ 18 h 192"/>
                <a:gd name="T72" fmla="*/ 30 w 138"/>
                <a:gd name="T73" fmla="*/ 24 h 192"/>
                <a:gd name="T74" fmla="*/ 10 w 138"/>
                <a:gd name="T75" fmla="*/ 36 h 192"/>
                <a:gd name="T76" fmla="*/ 10 w 138"/>
                <a:gd name="T77" fmla="*/ 42 h 192"/>
                <a:gd name="T78" fmla="*/ 10 w 138"/>
                <a:gd name="T79" fmla="*/ 48 h 192"/>
                <a:gd name="T80" fmla="*/ 10 w 138"/>
                <a:gd name="T81" fmla="*/ 66 h 192"/>
                <a:gd name="T82" fmla="*/ 30 w 138"/>
                <a:gd name="T83" fmla="*/ 78 h 192"/>
                <a:gd name="T84" fmla="*/ 40 w 138"/>
                <a:gd name="T85" fmla="*/ 90 h 192"/>
                <a:gd name="T86" fmla="*/ 59 w 138"/>
                <a:gd name="T87" fmla="*/ 96 h 19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38"/>
                <a:gd name="T133" fmla="*/ 0 h 192"/>
                <a:gd name="T134" fmla="*/ 138 w 138"/>
                <a:gd name="T135" fmla="*/ 192 h 19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38" h="192">
                  <a:moveTo>
                    <a:pt x="59" y="96"/>
                  </a:moveTo>
                  <a:lnTo>
                    <a:pt x="59" y="168"/>
                  </a:lnTo>
                  <a:lnTo>
                    <a:pt x="50" y="162"/>
                  </a:lnTo>
                  <a:lnTo>
                    <a:pt x="30" y="156"/>
                  </a:lnTo>
                  <a:lnTo>
                    <a:pt x="10" y="144"/>
                  </a:lnTo>
                  <a:lnTo>
                    <a:pt x="10" y="132"/>
                  </a:lnTo>
                  <a:lnTo>
                    <a:pt x="0" y="132"/>
                  </a:lnTo>
                  <a:lnTo>
                    <a:pt x="0" y="162"/>
                  </a:lnTo>
                  <a:lnTo>
                    <a:pt x="30" y="168"/>
                  </a:lnTo>
                  <a:lnTo>
                    <a:pt x="59" y="174"/>
                  </a:lnTo>
                  <a:lnTo>
                    <a:pt x="59" y="192"/>
                  </a:lnTo>
                  <a:lnTo>
                    <a:pt x="79" y="192"/>
                  </a:lnTo>
                  <a:lnTo>
                    <a:pt x="79" y="174"/>
                  </a:lnTo>
                  <a:lnTo>
                    <a:pt x="99" y="168"/>
                  </a:lnTo>
                  <a:lnTo>
                    <a:pt x="119" y="162"/>
                  </a:lnTo>
                  <a:lnTo>
                    <a:pt x="129" y="150"/>
                  </a:lnTo>
                  <a:lnTo>
                    <a:pt x="138" y="132"/>
                  </a:lnTo>
                  <a:lnTo>
                    <a:pt x="138" y="120"/>
                  </a:lnTo>
                  <a:lnTo>
                    <a:pt x="129" y="114"/>
                  </a:lnTo>
                  <a:lnTo>
                    <a:pt x="119" y="96"/>
                  </a:lnTo>
                  <a:lnTo>
                    <a:pt x="99" y="90"/>
                  </a:lnTo>
                  <a:lnTo>
                    <a:pt x="79" y="78"/>
                  </a:lnTo>
                  <a:lnTo>
                    <a:pt x="79" y="18"/>
                  </a:lnTo>
                  <a:lnTo>
                    <a:pt x="89" y="24"/>
                  </a:lnTo>
                  <a:lnTo>
                    <a:pt x="109" y="30"/>
                  </a:lnTo>
                  <a:lnTo>
                    <a:pt x="119" y="42"/>
                  </a:lnTo>
                  <a:lnTo>
                    <a:pt x="119" y="54"/>
                  </a:lnTo>
                  <a:lnTo>
                    <a:pt x="129" y="54"/>
                  </a:lnTo>
                  <a:lnTo>
                    <a:pt x="129" y="24"/>
                  </a:lnTo>
                  <a:lnTo>
                    <a:pt x="109" y="18"/>
                  </a:lnTo>
                  <a:lnTo>
                    <a:pt x="89" y="18"/>
                  </a:lnTo>
                  <a:lnTo>
                    <a:pt x="79" y="12"/>
                  </a:lnTo>
                  <a:lnTo>
                    <a:pt x="79" y="0"/>
                  </a:lnTo>
                  <a:lnTo>
                    <a:pt x="59" y="0"/>
                  </a:lnTo>
                  <a:lnTo>
                    <a:pt x="59" y="12"/>
                  </a:lnTo>
                  <a:lnTo>
                    <a:pt x="40" y="18"/>
                  </a:lnTo>
                  <a:lnTo>
                    <a:pt x="30" y="24"/>
                  </a:lnTo>
                  <a:lnTo>
                    <a:pt x="10" y="36"/>
                  </a:lnTo>
                  <a:lnTo>
                    <a:pt x="10" y="42"/>
                  </a:lnTo>
                  <a:lnTo>
                    <a:pt x="10" y="48"/>
                  </a:lnTo>
                  <a:lnTo>
                    <a:pt x="10" y="66"/>
                  </a:lnTo>
                  <a:lnTo>
                    <a:pt x="30" y="78"/>
                  </a:lnTo>
                  <a:lnTo>
                    <a:pt x="40" y="90"/>
                  </a:lnTo>
                  <a:lnTo>
                    <a:pt x="59" y="96"/>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sp>
          <p:nvSpPr>
            <p:cNvPr id="9266" name="Freeform 8"/>
            <p:cNvSpPr>
              <a:spLocks/>
            </p:cNvSpPr>
            <p:nvPr/>
          </p:nvSpPr>
          <p:spPr bwMode="auto">
            <a:xfrm>
              <a:off x="696" y="1592"/>
              <a:ext cx="39" cy="60"/>
            </a:xfrm>
            <a:custGeom>
              <a:avLst/>
              <a:gdLst>
                <a:gd name="T0" fmla="*/ 39 w 39"/>
                <a:gd name="T1" fmla="*/ 0 h 60"/>
                <a:gd name="T2" fmla="*/ 39 w 39"/>
                <a:gd name="T3" fmla="*/ 60 h 60"/>
                <a:gd name="T4" fmla="*/ 20 w 39"/>
                <a:gd name="T5" fmla="*/ 54 h 60"/>
                <a:gd name="T6" fmla="*/ 10 w 39"/>
                <a:gd name="T7" fmla="*/ 48 h 60"/>
                <a:gd name="T8" fmla="*/ 0 w 39"/>
                <a:gd name="T9" fmla="*/ 36 h 60"/>
                <a:gd name="T10" fmla="*/ 0 w 39"/>
                <a:gd name="T11" fmla="*/ 24 h 60"/>
                <a:gd name="T12" fmla="*/ 0 w 39"/>
                <a:gd name="T13" fmla="*/ 18 h 60"/>
                <a:gd name="T14" fmla="*/ 10 w 39"/>
                <a:gd name="T15" fmla="*/ 12 h 60"/>
                <a:gd name="T16" fmla="*/ 20 w 39"/>
                <a:gd name="T17" fmla="*/ 6 h 60"/>
                <a:gd name="T18" fmla="*/ 39 w 39"/>
                <a:gd name="T19" fmla="*/ 0 h 6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60"/>
                <a:gd name="T32" fmla="*/ 39 w 39"/>
                <a:gd name="T33" fmla="*/ 60 h 6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60">
                  <a:moveTo>
                    <a:pt x="39" y="0"/>
                  </a:moveTo>
                  <a:lnTo>
                    <a:pt x="39" y="60"/>
                  </a:lnTo>
                  <a:lnTo>
                    <a:pt x="20" y="54"/>
                  </a:lnTo>
                  <a:lnTo>
                    <a:pt x="10" y="48"/>
                  </a:lnTo>
                  <a:lnTo>
                    <a:pt x="0" y="36"/>
                  </a:lnTo>
                  <a:lnTo>
                    <a:pt x="0" y="24"/>
                  </a:lnTo>
                  <a:lnTo>
                    <a:pt x="0" y="18"/>
                  </a:lnTo>
                  <a:lnTo>
                    <a:pt x="10" y="12"/>
                  </a:lnTo>
                  <a:lnTo>
                    <a:pt x="20" y="6"/>
                  </a:lnTo>
                  <a:lnTo>
                    <a:pt x="39" y="0"/>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sp>
          <p:nvSpPr>
            <p:cNvPr id="9267" name="Freeform 9"/>
            <p:cNvSpPr>
              <a:spLocks/>
            </p:cNvSpPr>
            <p:nvPr/>
          </p:nvSpPr>
          <p:spPr bwMode="auto">
            <a:xfrm>
              <a:off x="745" y="1676"/>
              <a:ext cx="30" cy="66"/>
            </a:xfrm>
            <a:custGeom>
              <a:avLst/>
              <a:gdLst>
                <a:gd name="T0" fmla="*/ 0 w 30"/>
                <a:gd name="T1" fmla="*/ 0 h 66"/>
                <a:gd name="T2" fmla="*/ 10 w 30"/>
                <a:gd name="T3" fmla="*/ 12 h 66"/>
                <a:gd name="T4" fmla="*/ 30 w 30"/>
                <a:gd name="T5" fmla="*/ 18 h 66"/>
                <a:gd name="T6" fmla="*/ 30 w 30"/>
                <a:gd name="T7" fmla="*/ 30 h 66"/>
                <a:gd name="T8" fmla="*/ 30 w 30"/>
                <a:gd name="T9" fmla="*/ 42 h 66"/>
                <a:gd name="T10" fmla="*/ 30 w 30"/>
                <a:gd name="T11" fmla="*/ 48 h 66"/>
                <a:gd name="T12" fmla="*/ 20 w 30"/>
                <a:gd name="T13" fmla="*/ 54 h 66"/>
                <a:gd name="T14" fmla="*/ 10 w 30"/>
                <a:gd name="T15" fmla="*/ 60 h 66"/>
                <a:gd name="T16" fmla="*/ 0 w 30"/>
                <a:gd name="T17" fmla="*/ 66 h 66"/>
                <a:gd name="T18" fmla="*/ 0 w 30"/>
                <a:gd name="T19" fmla="*/ 0 h 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
                <a:gd name="T31" fmla="*/ 0 h 66"/>
                <a:gd name="T32" fmla="*/ 30 w 30"/>
                <a:gd name="T33" fmla="*/ 66 h 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 h="66">
                  <a:moveTo>
                    <a:pt x="0" y="0"/>
                  </a:moveTo>
                  <a:lnTo>
                    <a:pt x="10" y="12"/>
                  </a:lnTo>
                  <a:lnTo>
                    <a:pt x="30" y="18"/>
                  </a:lnTo>
                  <a:lnTo>
                    <a:pt x="30" y="30"/>
                  </a:lnTo>
                  <a:lnTo>
                    <a:pt x="30" y="42"/>
                  </a:lnTo>
                  <a:lnTo>
                    <a:pt x="30" y="48"/>
                  </a:lnTo>
                  <a:lnTo>
                    <a:pt x="20" y="54"/>
                  </a:lnTo>
                  <a:lnTo>
                    <a:pt x="10" y="60"/>
                  </a:lnTo>
                  <a:lnTo>
                    <a:pt x="0" y="66"/>
                  </a:lnTo>
                  <a:lnTo>
                    <a:pt x="0" y="0"/>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sp>
          <p:nvSpPr>
            <p:cNvPr id="9268" name="Freeform 10"/>
            <p:cNvSpPr>
              <a:spLocks/>
            </p:cNvSpPr>
            <p:nvPr/>
          </p:nvSpPr>
          <p:spPr bwMode="auto">
            <a:xfrm>
              <a:off x="814" y="1592"/>
              <a:ext cx="99" cy="156"/>
            </a:xfrm>
            <a:custGeom>
              <a:avLst/>
              <a:gdLst>
                <a:gd name="T0" fmla="*/ 0 w 99"/>
                <a:gd name="T1" fmla="*/ 18 h 156"/>
                <a:gd name="T2" fmla="*/ 0 w 99"/>
                <a:gd name="T3" fmla="*/ 18 h 156"/>
                <a:gd name="T4" fmla="*/ 10 w 99"/>
                <a:gd name="T5" fmla="*/ 18 h 156"/>
                <a:gd name="T6" fmla="*/ 30 w 99"/>
                <a:gd name="T7" fmla="*/ 12 h 156"/>
                <a:gd name="T8" fmla="*/ 30 w 99"/>
                <a:gd name="T9" fmla="*/ 18 h 156"/>
                <a:gd name="T10" fmla="*/ 40 w 99"/>
                <a:gd name="T11" fmla="*/ 18 h 156"/>
                <a:gd name="T12" fmla="*/ 40 w 99"/>
                <a:gd name="T13" fmla="*/ 24 h 156"/>
                <a:gd name="T14" fmla="*/ 40 w 99"/>
                <a:gd name="T15" fmla="*/ 132 h 156"/>
                <a:gd name="T16" fmla="*/ 40 w 99"/>
                <a:gd name="T17" fmla="*/ 138 h 156"/>
                <a:gd name="T18" fmla="*/ 30 w 99"/>
                <a:gd name="T19" fmla="*/ 144 h 156"/>
                <a:gd name="T20" fmla="*/ 20 w 99"/>
                <a:gd name="T21" fmla="*/ 150 h 156"/>
                <a:gd name="T22" fmla="*/ 10 w 99"/>
                <a:gd name="T23" fmla="*/ 150 h 156"/>
                <a:gd name="T24" fmla="*/ 10 w 99"/>
                <a:gd name="T25" fmla="*/ 156 h 156"/>
                <a:gd name="T26" fmla="*/ 99 w 99"/>
                <a:gd name="T27" fmla="*/ 156 h 156"/>
                <a:gd name="T28" fmla="*/ 99 w 99"/>
                <a:gd name="T29" fmla="*/ 150 h 156"/>
                <a:gd name="T30" fmla="*/ 79 w 99"/>
                <a:gd name="T31" fmla="*/ 150 h 156"/>
                <a:gd name="T32" fmla="*/ 69 w 99"/>
                <a:gd name="T33" fmla="*/ 144 h 156"/>
                <a:gd name="T34" fmla="*/ 69 w 99"/>
                <a:gd name="T35" fmla="*/ 138 h 156"/>
                <a:gd name="T36" fmla="*/ 60 w 99"/>
                <a:gd name="T37" fmla="*/ 132 h 156"/>
                <a:gd name="T38" fmla="*/ 60 w 99"/>
                <a:gd name="T39" fmla="*/ 0 h 156"/>
                <a:gd name="T40" fmla="*/ 0 w 99"/>
                <a:gd name="T41" fmla="*/ 18 h 1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
                <a:gd name="T64" fmla="*/ 0 h 156"/>
                <a:gd name="T65" fmla="*/ 99 w 99"/>
                <a:gd name="T66" fmla="*/ 156 h 1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 h="156">
                  <a:moveTo>
                    <a:pt x="0" y="18"/>
                  </a:moveTo>
                  <a:lnTo>
                    <a:pt x="0" y="18"/>
                  </a:lnTo>
                  <a:lnTo>
                    <a:pt x="10" y="18"/>
                  </a:lnTo>
                  <a:lnTo>
                    <a:pt x="30" y="12"/>
                  </a:lnTo>
                  <a:lnTo>
                    <a:pt x="30" y="18"/>
                  </a:lnTo>
                  <a:lnTo>
                    <a:pt x="40" y="18"/>
                  </a:lnTo>
                  <a:lnTo>
                    <a:pt x="40" y="24"/>
                  </a:lnTo>
                  <a:lnTo>
                    <a:pt x="40" y="132"/>
                  </a:lnTo>
                  <a:lnTo>
                    <a:pt x="40" y="138"/>
                  </a:lnTo>
                  <a:lnTo>
                    <a:pt x="30" y="144"/>
                  </a:lnTo>
                  <a:lnTo>
                    <a:pt x="20" y="150"/>
                  </a:lnTo>
                  <a:lnTo>
                    <a:pt x="10" y="150"/>
                  </a:lnTo>
                  <a:lnTo>
                    <a:pt x="10" y="156"/>
                  </a:lnTo>
                  <a:lnTo>
                    <a:pt x="99" y="156"/>
                  </a:lnTo>
                  <a:lnTo>
                    <a:pt x="99" y="150"/>
                  </a:lnTo>
                  <a:lnTo>
                    <a:pt x="79" y="150"/>
                  </a:lnTo>
                  <a:lnTo>
                    <a:pt x="69" y="144"/>
                  </a:lnTo>
                  <a:lnTo>
                    <a:pt x="69" y="138"/>
                  </a:lnTo>
                  <a:lnTo>
                    <a:pt x="60" y="132"/>
                  </a:lnTo>
                  <a:lnTo>
                    <a:pt x="60" y="0"/>
                  </a:lnTo>
                  <a:lnTo>
                    <a:pt x="0" y="18"/>
                  </a:lnTo>
                  <a:close/>
                </a:path>
              </a:pathLst>
            </a:custGeom>
            <a:solidFill>
              <a:srgbClr val="FF99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ES">
                <a:solidFill>
                  <a:schemeClr val="tx1"/>
                </a:solidFill>
              </a:endParaRPr>
            </a:p>
          </p:txBody>
        </p:sp>
        <p:sp>
          <p:nvSpPr>
            <p:cNvPr id="9269" name="Freeform 11"/>
            <p:cNvSpPr>
              <a:spLocks/>
            </p:cNvSpPr>
            <p:nvPr/>
          </p:nvSpPr>
          <p:spPr bwMode="auto">
            <a:xfrm>
              <a:off x="814" y="1592"/>
              <a:ext cx="99" cy="156"/>
            </a:xfrm>
            <a:custGeom>
              <a:avLst/>
              <a:gdLst>
                <a:gd name="T0" fmla="*/ 0 w 99"/>
                <a:gd name="T1" fmla="*/ 18 h 156"/>
                <a:gd name="T2" fmla="*/ 0 w 99"/>
                <a:gd name="T3" fmla="*/ 18 h 156"/>
                <a:gd name="T4" fmla="*/ 10 w 99"/>
                <a:gd name="T5" fmla="*/ 18 h 156"/>
                <a:gd name="T6" fmla="*/ 30 w 99"/>
                <a:gd name="T7" fmla="*/ 12 h 156"/>
                <a:gd name="T8" fmla="*/ 30 w 99"/>
                <a:gd name="T9" fmla="*/ 18 h 156"/>
                <a:gd name="T10" fmla="*/ 40 w 99"/>
                <a:gd name="T11" fmla="*/ 18 h 156"/>
                <a:gd name="T12" fmla="*/ 40 w 99"/>
                <a:gd name="T13" fmla="*/ 24 h 156"/>
                <a:gd name="T14" fmla="*/ 40 w 99"/>
                <a:gd name="T15" fmla="*/ 132 h 156"/>
                <a:gd name="T16" fmla="*/ 40 w 99"/>
                <a:gd name="T17" fmla="*/ 138 h 156"/>
                <a:gd name="T18" fmla="*/ 30 w 99"/>
                <a:gd name="T19" fmla="*/ 144 h 156"/>
                <a:gd name="T20" fmla="*/ 20 w 99"/>
                <a:gd name="T21" fmla="*/ 150 h 156"/>
                <a:gd name="T22" fmla="*/ 10 w 99"/>
                <a:gd name="T23" fmla="*/ 150 h 156"/>
                <a:gd name="T24" fmla="*/ 10 w 99"/>
                <a:gd name="T25" fmla="*/ 156 h 156"/>
                <a:gd name="T26" fmla="*/ 99 w 99"/>
                <a:gd name="T27" fmla="*/ 156 h 156"/>
                <a:gd name="T28" fmla="*/ 99 w 99"/>
                <a:gd name="T29" fmla="*/ 150 h 156"/>
                <a:gd name="T30" fmla="*/ 79 w 99"/>
                <a:gd name="T31" fmla="*/ 150 h 156"/>
                <a:gd name="T32" fmla="*/ 69 w 99"/>
                <a:gd name="T33" fmla="*/ 144 h 156"/>
                <a:gd name="T34" fmla="*/ 69 w 99"/>
                <a:gd name="T35" fmla="*/ 138 h 156"/>
                <a:gd name="T36" fmla="*/ 60 w 99"/>
                <a:gd name="T37" fmla="*/ 132 h 156"/>
                <a:gd name="T38" fmla="*/ 60 w 99"/>
                <a:gd name="T39" fmla="*/ 0 h 156"/>
                <a:gd name="T40" fmla="*/ 0 w 99"/>
                <a:gd name="T41" fmla="*/ 18 h 15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
                <a:gd name="T64" fmla="*/ 0 h 156"/>
                <a:gd name="T65" fmla="*/ 99 w 99"/>
                <a:gd name="T66" fmla="*/ 156 h 15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 h="156">
                  <a:moveTo>
                    <a:pt x="0" y="18"/>
                  </a:moveTo>
                  <a:lnTo>
                    <a:pt x="0" y="18"/>
                  </a:lnTo>
                  <a:lnTo>
                    <a:pt x="10" y="18"/>
                  </a:lnTo>
                  <a:lnTo>
                    <a:pt x="30" y="12"/>
                  </a:lnTo>
                  <a:lnTo>
                    <a:pt x="30" y="18"/>
                  </a:lnTo>
                  <a:lnTo>
                    <a:pt x="40" y="18"/>
                  </a:lnTo>
                  <a:lnTo>
                    <a:pt x="40" y="24"/>
                  </a:lnTo>
                  <a:lnTo>
                    <a:pt x="40" y="132"/>
                  </a:lnTo>
                  <a:lnTo>
                    <a:pt x="40" y="138"/>
                  </a:lnTo>
                  <a:lnTo>
                    <a:pt x="30" y="144"/>
                  </a:lnTo>
                  <a:lnTo>
                    <a:pt x="20" y="150"/>
                  </a:lnTo>
                  <a:lnTo>
                    <a:pt x="10" y="150"/>
                  </a:lnTo>
                  <a:lnTo>
                    <a:pt x="10" y="156"/>
                  </a:lnTo>
                  <a:lnTo>
                    <a:pt x="99" y="156"/>
                  </a:lnTo>
                  <a:lnTo>
                    <a:pt x="99" y="150"/>
                  </a:lnTo>
                  <a:lnTo>
                    <a:pt x="79" y="150"/>
                  </a:lnTo>
                  <a:lnTo>
                    <a:pt x="69" y="144"/>
                  </a:lnTo>
                  <a:lnTo>
                    <a:pt x="69" y="138"/>
                  </a:lnTo>
                  <a:lnTo>
                    <a:pt x="60" y="132"/>
                  </a:lnTo>
                  <a:lnTo>
                    <a:pt x="60" y="0"/>
                  </a:lnTo>
                  <a:lnTo>
                    <a:pt x="0" y="18"/>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grpSp>
      <p:sp>
        <p:nvSpPr>
          <p:cNvPr id="9222" name="Freeform 12"/>
          <p:cNvSpPr>
            <a:spLocks/>
          </p:cNvSpPr>
          <p:nvPr/>
        </p:nvSpPr>
        <p:spPr bwMode="auto">
          <a:xfrm>
            <a:off x="1120775" y="3479801"/>
            <a:ext cx="103188" cy="119063"/>
          </a:xfrm>
          <a:custGeom>
            <a:avLst/>
            <a:gdLst>
              <a:gd name="T0" fmla="*/ 2147483647 w 29"/>
              <a:gd name="T1" fmla="*/ 0 h 53"/>
              <a:gd name="T2" fmla="*/ 2147483647 w 29"/>
              <a:gd name="T3" fmla="*/ 2147483647 h 53"/>
              <a:gd name="T4" fmla="*/ 2147483647 w 29"/>
              <a:gd name="T5" fmla="*/ 2147483647 h 53"/>
              <a:gd name="T6" fmla="*/ 2147483647 w 29"/>
              <a:gd name="T7" fmla="*/ 2147483647 h 53"/>
              <a:gd name="T8" fmla="*/ 0 w 29"/>
              <a:gd name="T9" fmla="*/ 2147483647 h 53"/>
              <a:gd name="T10" fmla="*/ 0 w 29"/>
              <a:gd name="T11" fmla="*/ 2147483647 h 53"/>
              <a:gd name="T12" fmla="*/ 0 w 29"/>
              <a:gd name="T13" fmla="*/ 2147483647 h 53"/>
              <a:gd name="T14" fmla="*/ 2147483647 w 29"/>
              <a:gd name="T15" fmla="*/ 2147483647 h 53"/>
              <a:gd name="T16" fmla="*/ 2147483647 w 29"/>
              <a:gd name="T17" fmla="*/ 0 h 53"/>
              <a:gd name="T18" fmla="*/ 2147483647 w 29"/>
              <a:gd name="T19" fmla="*/ 0 h 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
              <a:gd name="T31" fmla="*/ 0 h 53"/>
              <a:gd name="T32" fmla="*/ 29 w 29"/>
              <a:gd name="T33" fmla="*/ 53 h 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 h="53">
                <a:moveTo>
                  <a:pt x="29" y="0"/>
                </a:moveTo>
                <a:lnTo>
                  <a:pt x="29" y="53"/>
                </a:lnTo>
                <a:lnTo>
                  <a:pt x="19" y="47"/>
                </a:lnTo>
                <a:lnTo>
                  <a:pt x="10" y="41"/>
                </a:lnTo>
                <a:lnTo>
                  <a:pt x="0" y="29"/>
                </a:lnTo>
                <a:lnTo>
                  <a:pt x="0" y="24"/>
                </a:lnTo>
                <a:lnTo>
                  <a:pt x="0" y="12"/>
                </a:lnTo>
                <a:lnTo>
                  <a:pt x="10" y="6"/>
                </a:lnTo>
                <a:lnTo>
                  <a:pt x="19" y="0"/>
                </a:lnTo>
                <a:lnTo>
                  <a:pt x="29"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round/>
                <a:headEnd/>
                <a:tailEnd/>
              </a14:hiddenLine>
            </a:ext>
          </a:extLst>
        </p:spPr>
        <p:txBody>
          <a:bodyPr lIns="91430" tIns="45715" rIns="91430" bIns="45715"/>
          <a:lstStyle/>
          <a:p>
            <a:endParaRPr lang="es-ES">
              <a:solidFill>
                <a:schemeClr val="tx1"/>
              </a:solidFill>
            </a:endParaRPr>
          </a:p>
        </p:txBody>
      </p:sp>
      <p:grpSp>
        <p:nvGrpSpPr>
          <p:cNvPr id="3" name="Group 13"/>
          <p:cNvGrpSpPr>
            <a:grpSpLocks/>
          </p:cNvGrpSpPr>
          <p:nvPr/>
        </p:nvGrpSpPr>
        <p:grpSpPr bwMode="auto">
          <a:xfrm>
            <a:off x="1100139" y="3917950"/>
            <a:ext cx="957262" cy="285750"/>
            <a:chOff x="672" y="2256"/>
            <a:chExt cx="603" cy="180"/>
          </a:xfrm>
        </p:grpSpPr>
        <p:sp>
          <p:nvSpPr>
            <p:cNvPr id="9262" name="Freeform 14"/>
            <p:cNvSpPr>
              <a:spLocks/>
            </p:cNvSpPr>
            <p:nvPr/>
          </p:nvSpPr>
          <p:spPr bwMode="auto">
            <a:xfrm>
              <a:off x="672" y="2256"/>
              <a:ext cx="323" cy="180"/>
            </a:xfrm>
            <a:custGeom>
              <a:avLst/>
              <a:gdLst>
                <a:gd name="T0" fmla="*/ 25360101 w 187"/>
                <a:gd name="T1" fmla="*/ 24 h 191"/>
                <a:gd name="T2" fmla="*/ 25360101 w 187"/>
                <a:gd name="T3" fmla="*/ 42 h 191"/>
                <a:gd name="T4" fmla="*/ 16994004 w 187"/>
                <a:gd name="T5" fmla="*/ 41 h 191"/>
                <a:gd name="T6" fmla="*/ 11153385 w 187"/>
                <a:gd name="T7" fmla="*/ 40 h 191"/>
                <a:gd name="T8" fmla="*/ 5465233 w 187"/>
                <a:gd name="T9" fmla="*/ 37 h 191"/>
                <a:gd name="T10" fmla="*/ 2682009 w 187"/>
                <a:gd name="T11" fmla="*/ 34 h 191"/>
                <a:gd name="T12" fmla="*/ 0 w 187"/>
                <a:gd name="T13" fmla="*/ 34 h 191"/>
                <a:gd name="T14" fmla="*/ 0 w 187"/>
                <a:gd name="T15" fmla="*/ 41 h 191"/>
                <a:gd name="T16" fmla="*/ 11153385 w 187"/>
                <a:gd name="T17" fmla="*/ 42 h 191"/>
                <a:gd name="T18" fmla="*/ 25360101 w 187"/>
                <a:gd name="T19" fmla="*/ 44 h 191"/>
                <a:gd name="T20" fmla="*/ 25360101 w 187"/>
                <a:gd name="T21" fmla="*/ 49 h 191"/>
                <a:gd name="T22" fmla="*/ 28163809 w 187"/>
                <a:gd name="T23" fmla="*/ 49 h 191"/>
                <a:gd name="T24" fmla="*/ 28163809 w 187"/>
                <a:gd name="T25" fmla="*/ 44 h 191"/>
                <a:gd name="T26" fmla="*/ 36872704 w 187"/>
                <a:gd name="T27" fmla="*/ 42 h 191"/>
                <a:gd name="T28" fmla="*/ 45548095 w 187"/>
                <a:gd name="T29" fmla="*/ 41 h 191"/>
                <a:gd name="T30" fmla="*/ 51065017 w 187"/>
                <a:gd name="T31" fmla="*/ 38 h 191"/>
                <a:gd name="T32" fmla="*/ 53867444 w 187"/>
                <a:gd name="T33" fmla="*/ 34 h 191"/>
                <a:gd name="T34" fmla="*/ 53867444 w 187"/>
                <a:gd name="T35" fmla="*/ 31 h 191"/>
                <a:gd name="T36" fmla="*/ 51065017 w 187"/>
                <a:gd name="T37" fmla="*/ 29 h 191"/>
                <a:gd name="T38" fmla="*/ 45548095 w 187"/>
                <a:gd name="T39" fmla="*/ 24 h 191"/>
                <a:gd name="T40" fmla="*/ 36872704 w 187"/>
                <a:gd name="T41" fmla="*/ 23 h 191"/>
                <a:gd name="T42" fmla="*/ 28163809 w 187"/>
                <a:gd name="T43" fmla="*/ 21 h 191"/>
                <a:gd name="T44" fmla="*/ 28163809 w 187"/>
                <a:gd name="T45" fmla="*/ 8 h 191"/>
                <a:gd name="T46" fmla="*/ 33973764 w 187"/>
                <a:gd name="T47" fmla="*/ 8 h 191"/>
                <a:gd name="T48" fmla="*/ 39660621 w 187"/>
                <a:gd name="T49" fmla="*/ 8 h 191"/>
                <a:gd name="T50" fmla="*/ 45548095 w 187"/>
                <a:gd name="T51" fmla="*/ 10 h 191"/>
                <a:gd name="T52" fmla="*/ 47946465 w 187"/>
                <a:gd name="T53" fmla="*/ 14 h 191"/>
                <a:gd name="T54" fmla="*/ 47946465 w 187"/>
                <a:gd name="T55" fmla="*/ 14 h 191"/>
                <a:gd name="T56" fmla="*/ 47946465 w 187"/>
                <a:gd name="T57" fmla="*/ 8 h 191"/>
                <a:gd name="T58" fmla="*/ 42640139 w 187"/>
                <a:gd name="T59" fmla="*/ 8 h 191"/>
                <a:gd name="T60" fmla="*/ 33973764 w 187"/>
                <a:gd name="T61" fmla="*/ 8 h 191"/>
                <a:gd name="T62" fmla="*/ 28163809 w 187"/>
                <a:gd name="T63" fmla="*/ 8 h 191"/>
                <a:gd name="T64" fmla="*/ 28163809 w 187"/>
                <a:gd name="T65" fmla="*/ 0 h 191"/>
                <a:gd name="T66" fmla="*/ 25360101 w 187"/>
                <a:gd name="T67" fmla="*/ 0 h 191"/>
                <a:gd name="T68" fmla="*/ 25360101 w 187"/>
                <a:gd name="T69" fmla="*/ 8 h 191"/>
                <a:gd name="T70" fmla="*/ 16994004 w 187"/>
                <a:gd name="T71" fmla="*/ 8 h 191"/>
                <a:gd name="T72" fmla="*/ 8319884 w 187"/>
                <a:gd name="T73" fmla="*/ 8 h 191"/>
                <a:gd name="T74" fmla="*/ 2682009 w 187"/>
                <a:gd name="T75" fmla="*/ 8 h 191"/>
                <a:gd name="T76" fmla="*/ 2682009 w 187"/>
                <a:gd name="T77" fmla="*/ 10 h 191"/>
                <a:gd name="T78" fmla="*/ 2682009 w 187"/>
                <a:gd name="T79" fmla="*/ 12 h 191"/>
                <a:gd name="T80" fmla="*/ 2682009 w 187"/>
                <a:gd name="T81" fmla="*/ 18 h 191"/>
                <a:gd name="T82" fmla="*/ 8319884 w 187"/>
                <a:gd name="T83" fmla="*/ 21 h 191"/>
                <a:gd name="T84" fmla="*/ 16994004 w 187"/>
                <a:gd name="T85" fmla="*/ 23 h 191"/>
                <a:gd name="T86" fmla="*/ 25360101 w 187"/>
                <a:gd name="T87" fmla="*/ 24 h 19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87"/>
                <a:gd name="T133" fmla="*/ 0 h 191"/>
                <a:gd name="T134" fmla="*/ 187 w 187"/>
                <a:gd name="T135" fmla="*/ 191 h 19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87" h="191">
                  <a:moveTo>
                    <a:pt x="88" y="95"/>
                  </a:moveTo>
                  <a:lnTo>
                    <a:pt x="88" y="167"/>
                  </a:lnTo>
                  <a:lnTo>
                    <a:pt x="59" y="161"/>
                  </a:lnTo>
                  <a:lnTo>
                    <a:pt x="39" y="155"/>
                  </a:lnTo>
                  <a:lnTo>
                    <a:pt x="19" y="143"/>
                  </a:lnTo>
                  <a:lnTo>
                    <a:pt x="9" y="131"/>
                  </a:lnTo>
                  <a:lnTo>
                    <a:pt x="0" y="131"/>
                  </a:lnTo>
                  <a:lnTo>
                    <a:pt x="0" y="161"/>
                  </a:lnTo>
                  <a:lnTo>
                    <a:pt x="39" y="167"/>
                  </a:lnTo>
                  <a:lnTo>
                    <a:pt x="88" y="173"/>
                  </a:lnTo>
                  <a:lnTo>
                    <a:pt x="88" y="191"/>
                  </a:lnTo>
                  <a:lnTo>
                    <a:pt x="98" y="191"/>
                  </a:lnTo>
                  <a:lnTo>
                    <a:pt x="98" y="173"/>
                  </a:lnTo>
                  <a:lnTo>
                    <a:pt x="128" y="167"/>
                  </a:lnTo>
                  <a:lnTo>
                    <a:pt x="158" y="161"/>
                  </a:lnTo>
                  <a:lnTo>
                    <a:pt x="177" y="149"/>
                  </a:lnTo>
                  <a:lnTo>
                    <a:pt x="187" y="131"/>
                  </a:lnTo>
                  <a:lnTo>
                    <a:pt x="187" y="119"/>
                  </a:lnTo>
                  <a:lnTo>
                    <a:pt x="177" y="113"/>
                  </a:lnTo>
                  <a:lnTo>
                    <a:pt x="158" y="95"/>
                  </a:lnTo>
                  <a:lnTo>
                    <a:pt x="128" y="89"/>
                  </a:lnTo>
                  <a:lnTo>
                    <a:pt x="98" y="77"/>
                  </a:lnTo>
                  <a:lnTo>
                    <a:pt x="98" y="18"/>
                  </a:lnTo>
                  <a:lnTo>
                    <a:pt x="118" y="24"/>
                  </a:lnTo>
                  <a:lnTo>
                    <a:pt x="138" y="29"/>
                  </a:lnTo>
                  <a:lnTo>
                    <a:pt x="158" y="41"/>
                  </a:lnTo>
                  <a:lnTo>
                    <a:pt x="167" y="53"/>
                  </a:lnTo>
                  <a:lnTo>
                    <a:pt x="167" y="29"/>
                  </a:lnTo>
                  <a:lnTo>
                    <a:pt x="148" y="18"/>
                  </a:lnTo>
                  <a:lnTo>
                    <a:pt x="118" y="18"/>
                  </a:lnTo>
                  <a:lnTo>
                    <a:pt x="98" y="12"/>
                  </a:lnTo>
                  <a:lnTo>
                    <a:pt x="98" y="0"/>
                  </a:lnTo>
                  <a:lnTo>
                    <a:pt x="88" y="0"/>
                  </a:lnTo>
                  <a:lnTo>
                    <a:pt x="88" y="12"/>
                  </a:lnTo>
                  <a:lnTo>
                    <a:pt x="59" y="18"/>
                  </a:lnTo>
                  <a:lnTo>
                    <a:pt x="29" y="24"/>
                  </a:lnTo>
                  <a:lnTo>
                    <a:pt x="9" y="35"/>
                  </a:lnTo>
                  <a:lnTo>
                    <a:pt x="9" y="41"/>
                  </a:lnTo>
                  <a:lnTo>
                    <a:pt x="9" y="47"/>
                  </a:lnTo>
                  <a:lnTo>
                    <a:pt x="9" y="65"/>
                  </a:lnTo>
                  <a:lnTo>
                    <a:pt x="29" y="77"/>
                  </a:lnTo>
                  <a:lnTo>
                    <a:pt x="59" y="89"/>
                  </a:lnTo>
                  <a:lnTo>
                    <a:pt x="88" y="95"/>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sp>
          <p:nvSpPr>
            <p:cNvPr id="9263" name="Freeform 15"/>
            <p:cNvSpPr>
              <a:spLocks/>
            </p:cNvSpPr>
            <p:nvPr/>
          </p:nvSpPr>
          <p:spPr bwMode="auto">
            <a:xfrm>
              <a:off x="1014" y="2268"/>
              <a:ext cx="261" cy="162"/>
            </a:xfrm>
            <a:custGeom>
              <a:avLst/>
              <a:gdLst>
                <a:gd name="T0" fmla="*/ 227045909 w 138"/>
                <a:gd name="T1" fmla="*/ 0 h 149"/>
                <a:gd name="T2" fmla="*/ 0 w 138"/>
                <a:gd name="T3" fmla="*/ 658 h 149"/>
                <a:gd name="T4" fmla="*/ 0 w 138"/>
                <a:gd name="T5" fmla="*/ 778 h 149"/>
                <a:gd name="T6" fmla="*/ 203616756 w 138"/>
                <a:gd name="T7" fmla="*/ 778 h 149"/>
                <a:gd name="T8" fmla="*/ 203616756 w 138"/>
                <a:gd name="T9" fmla="*/ 1012 h 149"/>
                <a:gd name="T10" fmla="*/ 250412556 w 138"/>
                <a:gd name="T11" fmla="*/ 1012 h 149"/>
                <a:gd name="T12" fmla="*/ 250412556 w 138"/>
                <a:gd name="T13" fmla="*/ 778 h 149"/>
                <a:gd name="T14" fmla="*/ 320208756 w 138"/>
                <a:gd name="T15" fmla="*/ 778 h 149"/>
                <a:gd name="T16" fmla="*/ 320208756 w 138"/>
                <a:gd name="T17" fmla="*/ 658 h 149"/>
                <a:gd name="T18" fmla="*/ 250412556 w 138"/>
                <a:gd name="T19" fmla="*/ 658 h 149"/>
                <a:gd name="T20" fmla="*/ 250412556 w 138"/>
                <a:gd name="T21" fmla="*/ 0 h 149"/>
                <a:gd name="T22" fmla="*/ 227045909 w 138"/>
                <a:gd name="T23" fmla="*/ 0 h 14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8"/>
                <a:gd name="T37" fmla="*/ 0 h 149"/>
                <a:gd name="T38" fmla="*/ 138 w 138"/>
                <a:gd name="T39" fmla="*/ 149 h 149"/>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8" h="149">
                  <a:moveTo>
                    <a:pt x="98" y="0"/>
                  </a:moveTo>
                  <a:lnTo>
                    <a:pt x="0" y="95"/>
                  </a:lnTo>
                  <a:lnTo>
                    <a:pt x="0" y="113"/>
                  </a:lnTo>
                  <a:lnTo>
                    <a:pt x="88" y="113"/>
                  </a:lnTo>
                  <a:lnTo>
                    <a:pt x="88" y="149"/>
                  </a:lnTo>
                  <a:lnTo>
                    <a:pt x="108" y="149"/>
                  </a:lnTo>
                  <a:lnTo>
                    <a:pt x="108" y="113"/>
                  </a:lnTo>
                  <a:lnTo>
                    <a:pt x="138" y="113"/>
                  </a:lnTo>
                  <a:lnTo>
                    <a:pt x="138" y="95"/>
                  </a:lnTo>
                  <a:lnTo>
                    <a:pt x="108" y="95"/>
                  </a:lnTo>
                  <a:lnTo>
                    <a:pt x="108" y="0"/>
                  </a:lnTo>
                  <a:lnTo>
                    <a:pt x="98" y="0"/>
                  </a:lnTo>
                  <a:close/>
                </a:path>
              </a:pathLst>
            </a:custGeom>
            <a:solidFill>
              <a:srgbClr val="FF9933"/>
            </a:solidFill>
            <a:ln>
              <a:noFill/>
            </a:ln>
            <a:extLst>
              <a:ext uri="{91240B29-F687-4F45-9708-019B960494DF}">
                <a14:hiddenLine xmlns:a14="http://schemas.microsoft.com/office/drawing/2010/main" w="15875">
                  <a:solidFill>
                    <a:srgbClr val="000000"/>
                  </a:solidFill>
                  <a:round/>
                  <a:headEnd/>
                  <a:tailEnd/>
                </a14:hiddenLine>
              </a:ext>
            </a:extLst>
          </p:spPr>
          <p:txBody>
            <a:bodyPr/>
            <a:lstStyle/>
            <a:p>
              <a:endParaRPr lang="es-ES">
                <a:solidFill>
                  <a:schemeClr val="tx1"/>
                </a:solidFill>
              </a:endParaRPr>
            </a:p>
          </p:txBody>
        </p:sp>
      </p:grpSp>
      <p:sp>
        <p:nvSpPr>
          <p:cNvPr id="9224" name="Rectangle 16"/>
          <p:cNvSpPr>
            <a:spLocks noChangeArrowheads="1"/>
          </p:cNvSpPr>
          <p:nvPr/>
        </p:nvSpPr>
        <p:spPr bwMode="auto">
          <a:xfrm>
            <a:off x="2625725" y="3336926"/>
            <a:ext cx="3886200"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a:p>
        </p:txBody>
      </p:sp>
      <p:sp>
        <p:nvSpPr>
          <p:cNvPr id="9225" name="Rectangle 17"/>
          <p:cNvSpPr>
            <a:spLocks noChangeArrowheads="1"/>
          </p:cNvSpPr>
          <p:nvPr/>
        </p:nvSpPr>
        <p:spPr bwMode="auto">
          <a:xfrm>
            <a:off x="2209800" y="3536949"/>
            <a:ext cx="407803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Horas de trabajo de otros</a:t>
            </a:r>
            <a:r>
              <a:rPr lang="es-MX" altLang="es-ES" sz="1700" b="1" dirty="0"/>
              <a:t> trabajadores</a:t>
            </a:r>
            <a:r>
              <a:rPr lang="es-ES" altLang="es-ES" sz="1700" b="1" dirty="0"/>
              <a:t> </a:t>
            </a:r>
            <a:endParaRPr lang="es-ES" altLang="es-ES" sz="2000" dirty="0"/>
          </a:p>
        </p:txBody>
      </p:sp>
      <p:sp>
        <p:nvSpPr>
          <p:cNvPr id="9226" name="Rectangle 18"/>
          <p:cNvSpPr>
            <a:spLocks noChangeArrowheads="1"/>
          </p:cNvSpPr>
          <p:nvPr/>
        </p:nvSpPr>
        <p:spPr bwMode="auto">
          <a:xfrm>
            <a:off x="4114801" y="3498850"/>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27" name="Rectangle 19"/>
          <p:cNvSpPr>
            <a:spLocks noChangeArrowheads="1"/>
          </p:cNvSpPr>
          <p:nvPr/>
        </p:nvSpPr>
        <p:spPr bwMode="auto">
          <a:xfrm>
            <a:off x="2209800" y="3861047"/>
            <a:ext cx="39465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Horas de trabajo de los</a:t>
            </a:r>
            <a:r>
              <a:rPr lang="es-MX" altLang="es-ES" sz="1700" b="1" dirty="0"/>
              <a:t> responsables</a:t>
            </a:r>
            <a:r>
              <a:rPr lang="es-ES" altLang="es-ES" sz="1700" b="1" dirty="0"/>
              <a:t> </a:t>
            </a:r>
            <a:endParaRPr lang="es-ES" altLang="es-ES" sz="2000" dirty="0"/>
          </a:p>
        </p:txBody>
      </p:sp>
      <p:sp>
        <p:nvSpPr>
          <p:cNvPr id="9228" name="Rectangle 20"/>
          <p:cNvSpPr>
            <a:spLocks noChangeArrowheads="1"/>
          </p:cNvSpPr>
          <p:nvPr/>
        </p:nvSpPr>
        <p:spPr bwMode="auto">
          <a:xfrm>
            <a:off x="4144964" y="4010025"/>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29" name="Rectangle 21"/>
          <p:cNvSpPr>
            <a:spLocks noChangeArrowheads="1"/>
          </p:cNvSpPr>
          <p:nvPr/>
        </p:nvSpPr>
        <p:spPr bwMode="auto">
          <a:xfrm>
            <a:off x="2655889" y="4181475"/>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0" name="Rectangle 22"/>
          <p:cNvSpPr>
            <a:spLocks noChangeArrowheads="1"/>
          </p:cNvSpPr>
          <p:nvPr/>
        </p:nvSpPr>
        <p:spPr bwMode="auto">
          <a:xfrm>
            <a:off x="2209801" y="4221088"/>
            <a:ext cx="220893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Daños a la propiedad</a:t>
            </a:r>
            <a:endParaRPr lang="es-ES" altLang="es-ES" sz="2000" b="1" dirty="0"/>
          </a:p>
        </p:txBody>
      </p:sp>
      <p:sp>
        <p:nvSpPr>
          <p:cNvPr id="9231" name="Rectangle 23"/>
          <p:cNvSpPr>
            <a:spLocks noChangeArrowheads="1"/>
          </p:cNvSpPr>
          <p:nvPr/>
        </p:nvSpPr>
        <p:spPr bwMode="auto">
          <a:xfrm>
            <a:off x="5070475" y="4351338"/>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2" name="Rectangle 24"/>
          <p:cNvSpPr>
            <a:spLocks noChangeArrowheads="1"/>
          </p:cNvSpPr>
          <p:nvPr/>
        </p:nvSpPr>
        <p:spPr bwMode="auto">
          <a:xfrm>
            <a:off x="2655889" y="4522788"/>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3" name="Rectangle 25"/>
          <p:cNvSpPr>
            <a:spLocks noChangeArrowheads="1"/>
          </p:cNvSpPr>
          <p:nvPr/>
        </p:nvSpPr>
        <p:spPr bwMode="auto">
          <a:xfrm>
            <a:off x="2147813" y="4581128"/>
            <a:ext cx="321562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Compensación del a</a:t>
            </a:r>
            <a:r>
              <a:rPr lang="es-MX" altLang="es-ES" sz="1700" b="1" dirty="0"/>
              <a:t>u</a:t>
            </a:r>
            <a:r>
              <a:rPr lang="es-ES" altLang="es-ES" sz="1700" b="1" dirty="0" err="1"/>
              <a:t>sentismo</a:t>
            </a:r>
            <a:endParaRPr lang="es-ES" altLang="es-ES" sz="2000" b="1" dirty="0"/>
          </a:p>
        </p:txBody>
      </p:sp>
      <p:sp>
        <p:nvSpPr>
          <p:cNvPr id="9234" name="Rectangle 26"/>
          <p:cNvSpPr>
            <a:spLocks noChangeArrowheads="1"/>
          </p:cNvSpPr>
          <p:nvPr/>
        </p:nvSpPr>
        <p:spPr bwMode="auto">
          <a:xfrm>
            <a:off x="6135689" y="4692650"/>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5" name="Rectangle 27"/>
          <p:cNvSpPr>
            <a:spLocks noChangeArrowheads="1"/>
          </p:cNvSpPr>
          <p:nvPr/>
        </p:nvSpPr>
        <p:spPr bwMode="auto">
          <a:xfrm>
            <a:off x="2655889" y="4864100"/>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6" name="Rectangle 28"/>
          <p:cNvSpPr>
            <a:spLocks noChangeArrowheads="1"/>
          </p:cNvSpPr>
          <p:nvPr/>
        </p:nvSpPr>
        <p:spPr bwMode="auto">
          <a:xfrm>
            <a:off x="2188840" y="4941168"/>
            <a:ext cx="274273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P</a:t>
            </a:r>
            <a:r>
              <a:rPr lang="es-MX" altLang="es-ES" sz="1700" b="1" dirty="0"/>
              <a:t>é</a:t>
            </a:r>
            <a:r>
              <a:rPr lang="es-ES" altLang="es-ES" sz="1700" b="1" dirty="0" err="1"/>
              <a:t>rdidas</a:t>
            </a:r>
            <a:r>
              <a:rPr lang="es-ES" altLang="es-ES" sz="1700" b="1" dirty="0"/>
              <a:t> de productividad</a:t>
            </a:r>
            <a:endParaRPr lang="es-ES" altLang="es-ES" sz="2000" b="1" dirty="0"/>
          </a:p>
        </p:txBody>
      </p:sp>
      <p:sp>
        <p:nvSpPr>
          <p:cNvPr id="9237" name="Rectangle 29"/>
          <p:cNvSpPr>
            <a:spLocks noChangeArrowheads="1"/>
          </p:cNvSpPr>
          <p:nvPr/>
        </p:nvSpPr>
        <p:spPr bwMode="auto">
          <a:xfrm>
            <a:off x="5713414" y="5033963"/>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38" name="Rectangle 30"/>
          <p:cNvSpPr>
            <a:spLocks noChangeArrowheads="1"/>
          </p:cNvSpPr>
          <p:nvPr/>
        </p:nvSpPr>
        <p:spPr bwMode="auto">
          <a:xfrm>
            <a:off x="3754439" y="2246313"/>
            <a:ext cx="2052637"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a:p>
        </p:txBody>
      </p:sp>
      <p:sp>
        <p:nvSpPr>
          <p:cNvPr id="9239" name="Rectangle 31"/>
          <p:cNvSpPr>
            <a:spLocks noChangeArrowheads="1"/>
          </p:cNvSpPr>
          <p:nvPr/>
        </p:nvSpPr>
        <p:spPr bwMode="auto">
          <a:xfrm>
            <a:off x="3581401" y="2216150"/>
            <a:ext cx="928139"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t>Costo del </a:t>
            </a:r>
            <a:endParaRPr lang="es-ES" altLang="es-ES" dirty="0"/>
          </a:p>
        </p:txBody>
      </p:sp>
      <p:sp>
        <p:nvSpPr>
          <p:cNvPr id="9240" name="Rectangle 32"/>
          <p:cNvSpPr>
            <a:spLocks noChangeArrowheads="1"/>
          </p:cNvSpPr>
          <p:nvPr/>
        </p:nvSpPr>
        <p:spPr bwMode="auto">
          <a:xfrm>
            <a:off x="3581400" y="2386013"/>
            <a:ext cx="177452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t>tratamiento </a:t>
            </a:r>
            <a:r>
              <a:rPr lang="es-MX" altLang="es-ES" sz="1500" b="1" dirty="0"/>
              <a:t>médico</a:t>
            </a:r>
            <a:endParaRPr lang="es-ES" altLang="es-ES" b="1" dirty="0"/>
          </a:p>
        </p:txBody>
      </p:sp>
      <p:sp>
        <p:nvSpPr>
          <p:cNvPr id="9241" name="Rectangle 33"/>
          <p:cNvSpPr>
            <a:spLocks noChangeArrowheads="1"/>
          </p:cNvSpPr>
          <p:nvPr/>
        </p:nvSpPr>
        <p:spPr bwMode="auto">
          <a:xfrm>
            <a:off x="4632325" y="2578100"/>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42" name="Rectangle 34"/>
          <p:cNvSpPr>
            <a:spLocks noChangeArrowheads="1"/>
          </p:cNvSpPr>
          <p:nvPr/>
        </p:nvSpPr>
        <p:spPr bwMode="auto">
          <a:xfrm>
            <a:off x="3784600" y="2786064"/>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latin typeface="Times New Roman" pitchFamily="18" charset="0"/>
              </a:rPr>
              <a:t> </a:t>
            </a:r>
            <a:endParaRPr lang="es-ES" altLang="es-ES"/>
          </a:p>
        </p:txBody>
      </p:sp>
      <p:sp>
        <p:nvSpPr>
          <p:cNvPr id="9243" name="Rectangle 35"/>
          <p:cNvSpPr>
            <a:spLocks noChangeArrowheads="1"/>
          </p:cNvSpPr>
          <p:nvPr/>
        </p:nvSpPr>
        <p:spPr bwMode="auto">
          <a:xfrm>
            <a:off x="3784600" y="3043239"/>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latin typeface="Times New Roman" pitchFamily="18" charset="0"/>
              </a:rPr>
              <a:t> </a:t>
            </a:r>
            <a:endParaRPr lang="es-ES" altLang="es-ES"/>
          </a:p>
        </p:txBody>
      </p:sp>
      <p:sp>
        <p:nvSpPr>
          <p:cNvPr id="9244" name="Rectangle 36"/>
          <p:cNvSpPr>
            <a:spLocks noChangeArrowheads="1"/>
          </p:cNvSpPr>
          <p:nvPr/>
        </p:nvSpPr>
        <p:spPr bwMode="auto">
          <a:xfrm>
            <a:off x="3565526" y="2654301"/>
            <a:ext cx="247650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a:p>
        </p:txBody>
      </p:sp>
      <p:sp>
        <p:nvSpPr>
          <p:cNvPr id="9245" name="Rectangle 37"/>
          <p:cNvSpPr>
            <a:spLocks noChangeArrowheads="1"/>
          </p:cNvSpPr>
          <p:nvPr/>
        </p:nvSpPr>
        <p:spPr bwMode="auto">
          <a:xfrm>
            <a:off x="3276601" y="2700338"/>
            <a:ext cx="177292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t>Salarios durante el </a:t>
            </a:r>
            <a:endParaRPr lang="es-ES" altLang="es-ES" dirty="0"/>
          </a:p>
        </p:txBody>
      </p:sp>
      <p:sp>
        <p:nvSpPr>
          <p:cNvPr id="9246" name="Rectangle 38"/>
          <p:cNvSpPr>
            <a:spLocks noChangeArrowheads="1"/>
          </p:cNvSpPr>
          <p:nvPr/>
        </p:nvSpPr>
        <p:spPr bwMode="auto">
          <a:xfrm>
            <a:off x="3276600" y="2870200"/>
            <a:ext cx="190116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t>tiempo del accidente</a:t>
            </a:r>
            <a:endParaRPr lang="es-ES" altLang="es-ES" b="1" dirty="0"/>
          </a:p>
        </p:txBody>
      </p:sp>
      <p:sp>
        <p:nvSpPr>
          <p:cNvPr id="9247" name="Rectangle 39"/>
          <p:cNvSpPr>
            <a:spLocks noChangeArrowheads="1"/>
          </p:cNvSpPr>
          <p:nvPr/>
        </p:nvSpPr>
        <p:spPr bwMode="auto">
          <a:xfrm>
            <a:off x="5995989" y="2814638"/>
            <a:ext cx="4809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500" b="1" dirty="0">
                <a:latin typeface="Times New Roman" pitchFamily="18" charset="0"/>
              </a:rPr>
              <a:t> </a:t>
            </a:r>
            <a:endParaRPr lang="es-ES" altLang="es-ES" dirty="0"/>
          </a:p>
        </p:txBody>
      </p:sp>
      <p:sp>
        <p:nvSpPr>
          <p:cNvPr id="9248" name="Rectangle 40"/>
          <p:cNvSpPr>
            <a:spLocks noChangeArrowheads="1"/>
          </p:cNvSpPr>
          <p:nvPr/>
        </p:nvSpPr>
        <p:spPr bwMode="auto">
          <a:xfrm>
            <a:off x="6199189" y="1838325"/>
            <a:ext cx="246062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a:p>
        </p:txBody>
      </p:sp>
      <p:grpSp>
        <p:nvGrpSpPr>
          <p:cNvPr id="4" name="Group 41"/>
          <p:cNvGrpSpPr>
            <a:grpSpLocks/>
          </p:cNvGrpSpPr>
          <p:nvPr/>
        </p:nvGrpSpPr>
        <p:grpSpPr bwMode="auto">
          <a:xfrm>
            <a:off x="6847284" y="1772815"/>
            <a:ext cx="1189038" cy="581024"/>
            <a:chOff x="3984" y="1400"/>
            <a:chExt cx="749" cy="366"/>
          </a:xfrm>
        </p:grpSpPr>
        <p:sp>
          <p:nvSpPr>
            <p:cNvPr id="9260" name="Rectangle 42"/>
            <p:cNvSpPr>
              <a:spLocks noChangeArrowheads="1"/>
            </p:cNvSpPr>
            <p:nvPr/>
          </p:nvSpPr>
          <p:spPr bwMode="auto">
            <a:xfrm>
              <a:off x="3984" y="1400"/>
              <a:ext cx="65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dirty="0"/>
                <a:t>COSTOS </a:t>
              </a:r>
            </a:p>
          </p:txBody>
        </p:sp>
        <p:sp>
          <p:nvSpPr>
            <p:cNvPr id="9261" name="Rectangle 43"/>
            <p:cNvSpPr>
              <a:spLocks noChangeArrowheads="1"/>
            </p:cNvSpPr>
            <p:nvPr/>
          </p:nvSpPr>
          <p:spPr bwMode="auto">
            <a:xfrm>
              <a:off x="3984" y="1592"/>
              <a:ext cx="74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t>DIRECTOS</a:t>
              </a:r>
            </a:p>
          </p:txBody>
        </p:sp>
      </p:grpSp>
      <p:sp>
        <p:nvSpPr>
          <p:cNvPr id="9250" name="Rectangle 44"/>
          <p:cNvSpPr>
            <a:spLocks noChangeArrowheads="1"/>
          </p:cNvSpPr>
          <p:nvPr/>
        </p:nvSpPr>
        <p:spPr bwMode="auto">
          <a:xfrm>
            <a:off x="7720013" y="2122489"/>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a:latin typeface="Times New Roman" pitchFamily="18" charset="0"/>
              </a:rPr>
              <a:t> </a:t>
            </a:r>
            <a:endParaRPr lang="es-ES" altLang="es-ES"/>
          </a:p>
        </p:txBody>
      </p:sp>
      <p:sp>
        <p:nvSpPr>
          <p:cNvPr id="9251" name="Rectangle 45"/>
          <p:cNvSpPr>
            <a:spLocks noChangeArrowheads="1"/>
          </p:cNvSpPr>
          <p:nvPr/>
        </p:nvSpPr>
        <p:spPr bwMode="auto">
          <a:xfrm>
            <a:off x="6230938" y="2379664"/>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a:latin typeface="Times New Roman" pitchFamily="18" charset="0"/>
              </a:rPr>
              <a:t> </a:t>
            </a:r>
            <a:endParaRPr lang="es-ES" altLang="es-ES"/>
          </a:p>
        </p:txBody>
      </p:sp>
      <p:sp>
        <p:nvSpPr>
          <p:cNvPr id="9252" name="Rectangle 46"/>
          <p:cNvSpPr>
            <a:spLocks noChangeArrowheads="1"/>
          </p:cNvSpPr>
          <p:nvPr/>
        </p:nvSpPr>
        <p:spPr bwMode="auto">
          <a:xfrm>
            <a:off x="6762751" y="3336925"/>
            <a:ext cx="2085975"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a:p>
        </p:txBody>
      </p:sp>
      <p:sp>
        <p:nvSpPr>
          <p:cNvPr id="9253" name="Rectangle 47"/>
          <p:cNvSpPr>
            <a:spLocks noChangeArrowheads="1"/>
          </p:cNvSpPr>
          <p:nvPr/>
        </p:nvSpPr>
        <p:spPr bwMode="auto">
          <a:xfrm>
            <a:off x="7284020" y="3429000"/>
            <a:ext cx="10345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dirty="0"/>
              <a:t>COSTOS </a:t>
            </a:r>
          </a:p>
        </p:txBody>
      </p:sp>
      <p:sp>
        <p:nvSpPr>
          <p:cNvPr id="9254" name="Rectangle 48"/>
          <p:cNvSpPr>
            <a:spLocks noChangeArrowheads="1"/>
          </p:cNvSpPr>
          <p:nvPr/>
        </p:nvSpPr>
        <p:spPr bwMode="auto">
          <a:xfrm>
            <a:off x="7284020" y="3684589"/>
            <a:ext cx="19685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t>INDIRECT</a:t>
            </a:r>
            <a:r>
              <a:rPr lang="es-MX" altLang="es-ES" b="1"/>
              <a:t>OS</a:t>
            </a:r>
            <a:endParaRPr lang="es-ES" altLang="es-ES" b="1"/>
          </a:p>
        </p:txBody>
      </p:sp>
      <p:sp>
        <p:nvSpPr>
          <p:cNvPr id="9255" name="Rectangle 49"/>
          <p:cNvSpPr>
            <a:spLocks noChangeArrowheads="1"/>
          </p:cNvSpPr>
          <p:nvPr/>
        </p:nvSpPr>
        <p:spPr bwMode="auto">
          <a:xfrm>
            <a:off x="8597900" y="3621089"/>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a:latin typeface="Times New Roman" pitchFamily="18" charset="0"/>
              </a:rPr>
              <a:t> </a:t>
            </a:r>
            <a:endParaRPr lang="es-ES" altLang="es-ES"/>
          </a:p>
        </p:txBody>
      </p:sp>
      <p:sp>
        <p:nvSpPr>
          <p:cNvPr id="9256" name="Rectangle 50"/>
          <p:cNvSpPr>
            <a:spLocks noChangeArrowheads="1"/>
          </p:cNvSpPr>
          <p:nvPr/>
        </p:nvSpPr>
        <p:spPr bwMode="auto">
          <a:xfrm>
            <a:off x="6794500" y="3878264"/>
            <a:ext cx="5770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a:latin typeface="Times New Roman" pitchFamily="18" charset="0"/>
              </a:rPr>
              <a:t> </a:t>
            </a:r>
            <a:endParaRPr lang="es-ES" altLang="es-ES"/>
          </a:p>
        </p:txBody>
      </p:sp>
      <p:sp>
        <p:nvSpPr>
          <p:cNvPr id="9257" name="Text Box 51"/>
          <p:cNvSpPr txBox="1">
            <a:spLocks noChangeArrowheads="1"/>
          </p:cNvSpPr>
          <p:nvPr/>
        </p:nvSpPr>
        <p:spPr bwMode="auto">
          <a:xfrm>
            <a:off x="137144" y="764704"/>
            <a:ext cx="5514976"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charset="0"/>
              </a:defRPr>
            </a:lvl1pPr>
            <a:lvl2pPr marL="742950" indent="-285750" defTabSz="839788" eaLnBrk="0" hangingPunct="0">
              <a:defRPr>
                <a:solidFill>
                  <a:schemeClr val="tx1"/>
                </a:solidFill>
                <a:latin typeface="Arial" charset="0"/>
              </a:defRPr>
            </a:lvl2pPr>
            <a:lvl3pPr marL="1143000" indent="-228600" defTabSz="839788" eaLnBrk="0" hangingPunct="0">
              <a:defRPr>
                <a:solidFill>
                  <a:schemeClr val="tx1"/>
                </a:solidFill>
                <a:latin typeface="Arial" charset="0"/>
              </a:defRPr>
            </a:lvl3pPr>
            <a:lvl4pPr marL="1600200" indent="-228600" defTabSz="839788" eaLnBrk="0" hangingPunct="0">
              <a:defRPr>
                <a:solidFill>
                  <a:schemeClr val="tx1"/>
                </a:solidFill>
                <a:latin typeface="Arial" charset="0"/>
              </a:defRPr>
            </a:lvl4pPr>
            <a:lvl5pPr marL="2057400" indent="-228600" defTabSz="839788" eaLnBrk="0" hangingPunct="0">
              <a:defRPr>
                <a:solidFill>
                  <a:schemeClr val="tx1"/>
                </a:solidFill>
                <a:latin typeface="Arial" charset="0"/>
              </a:defRPr>
            </a:lvl5pPr>
            <a:lvl6pPr marL="2514600" indent="-228600" defTabSz="839788" eaLnBrk="0" fontAlgn="base" hangingPunct="0">
              <a:spcBef>
                <a:spcPct val="0"/>
              </a:spcBef>
              <a:spcAft>
                <a:spcPct val="0"/>
              </a:spcAft>
              <a:defRPr>
                <a:solidFill>
                  <a:schemeClr val="tx1"/>
                </a:solidFill>
                <a:latin typeface="Arial" charset="0"/>
              </a:defRPr>
            </a:lvl6pPr>
            <a:lvl7pPr marL="2971800" indent="-228600" defTabSz="839788" eaLnBrk="0" fontAlgn="base" hangingPunct="0">
              <a:spcBef>
                <a:spcPct val="0"/>
              </a:spcBef>
              <a:spcAft>
                <a:spcPct val="0"/>
              </a:spcAft>
              <a:defRPr>
                <a:solidFill>
                  <a:schemeClr val="tx1"/>
                </a:solidFill>
                <a:latin typeface="Arial" charset="0"/>
              </a:defRPr>
            </a:lvl7pPr>
            <a:lvl8pPr marL="3429000" indent="-228600" defTabSz="839788" eaLnBrk="0" fontAlgn="base" hangingPunct="0">
              <a:spcBef>
                <a:spcPct val="0"/>
              </a:spcBef>
              <a:spcAft>
                <a:spcPct val="0"/>
              </a:spcAft>
              <a:defRPr>
                <a:solidFill>
                  <a:schemeClr val="tx1"/>
                </a:solidFill>
                <a:latin typeface="Arial" charset="0"/>
              </a:defRPr>
            </a:lvl8pPr>
            <a:lvl9pPr marL="3886200" indent="-228600" defTabSz="839788" eaLnBrk="0" fontAlgn="base" hangingPunct="0">
              <a:spcBef>
                <a:spcPct val="0"/>
              </a:spcBef>
              <a:spcAft>
                <a:spcPct val="0"/>
              </a:spcAft>
              <a:defRPr>
                <a:solidFill>
                  <a:schemeClr val="tx1"/>
                </a:solidFill>
                <a:latin typeface="Arial" charset="0"/>
              </a:defRPr>
            </a:lvl9pPr>
          </a:lstStyle>
          <a:p>
            <a:pPr eaLnBrk="1" hangingPunct="1">
              <a:buFont typeface="Monotype Sorts" pitchFamily="2" charset="2"/>
              <a:buNone/>
            </a:pPr>
            <a:r>
              <a:rPr lang="es-ES_tradnl" altLang="es-ES" sz="2900" b="1" i="1" dirty="0"/>
              <a:t>   </a:t>
            </a:r>
            <a:r>
              <a:rPr lang="es-ES_tradnl" altLang="es-ES" sz="2400" b="1" dirty="0"/>
              <a:t>Razones Empresariales </a:t>
            </a:r>
          </a:p>
        </p:txBody>
      </p:sp>
      <p:pic>
        <p:nvPicPr>
          <p:cNvPr id="9259" name="Picture 13" descr="http://www.estilod.com/fotos/Image/editorial/gasto-inversion-publicitari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4869161"/>
            <a:ext cx="1814512"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575090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2"/>
          <p:cNvSpPr>
            <a:spLocks/>
          </p:cNvSpPr>
          <p:nvPr/>
        </p:nvSpPr>
        <p:spPr bwMode="auto">
          <a:xfrm>
            <a:off x="1403648" y="1556792"/>
            <a:ext cx="6248400" cy="3886200"/>
          </a:xfrm>
          <a:custGeom>
            <a:avLst/>
            <a:gdLst>
              <a:gd name="T0" fmla="*/ 2147483647 w 3936"/>
              <a:gd name="T1" fmla="*/ 2147483647 h 2640"/>
              <a:gd name="T2" fmla="*/ 2147483647 w 3936"/>
              <a:gd name="T3" fmla="*/ 2147483647 h 2640"/>
              <a:gd name="T4" fmla="*/ 2147483647 w 3936"/>
              <a:gd name="T5" fmla="*/ 2147483647 h 2640"/>
              <a:gd name="T6" fmla="*/ 2147483647 w 3936"/>
              <a:gd name="T7" fmla="*/ 2147483647 h 2640"/>
              <a:gd name="T8" fmla="*/ 0 w 3936"/>
              <a:gd name="T9" fmla="*/ 2147483647 h 2640"/>
              <a:gd name="T10" fmla="*/ 2147483647 w 3936"/>
              <a:gd name="T11" fmla="*/ 2147483647 h 2640"/>
              <a:gd name="T12" fmla="*/ 2147483647 w 3936"/>
              <a:gd name="T13" fmla="*/ 2147483647 h 2640"/>
              <a:gd name="T14" fmla="*/ 2147483647 w 3936"/>
              <a:gd name="T15" fmla="*/ 2147483647 h 2640"/>
              <a:gd name="T16" fmla="*/ 2147483647 w 3936"/>
              <a:gd name="T17" fmla="*/ 2147483647 h 2640"/>
              <a:gd name="T18" fmla="*/ 2147483647 w 3936"/>
              <a:gd name="T19" fmla="*/ 2147483647 h 2640"/>
              <a:gd name="T20" fmla="*/ 2147483647 w 3936"/>
              <a:gd name="T21" fmla="*/ 2147483647 h 2640"/>
              <a:gd name="T22" fmla="*/ 2147483647 w 3936"/>
              <a:gd name="T23" fmla="*/ 2147483647 h 2640"/>
              <a:gd name="T24" fmla="*/ 2147483647 w 3936"/>
              <a:gd name="T25" fmla="*/ 2147483647 h 2640"/>
              <a:gd name="T26" fmla="*/ 2147483647 w 3936"/>
              <a:gd name="T27" fmla="*/ 2147483647 h 2640"/>
              <a:gd name="T28" fmla="*/ 2147483647 w 3936"/>
              <a:gd name="T29" fmla="*/ 2147483647 h 2640"/>
              <a:gd name="T30" fmla="*/ 2147483647 w 3936"/>
              <a:gd name="T31" fmla="*/ 0 h 2640"/>
              <a:gd name="T32" fmla="*/ 2147483647 w 3936"/>
              <a:gd name="T33" fmla="*/ 2147483647 h 264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936"/>
              <a:gd name="T52" fmla="*/ 0 h 2640"/>
              <a:gd name="T53" fmla="*/ 3936 w 3936"/>
              <a:gd name="T54" fmla="*/ 2640 h 264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936" h="2640">
                <a:moveTo>
                  <a:pt x="1392" y="192"/>
                </a:moveTo>
                <a:lnTo>
                  <a:pt x="1152" y="432"/>
                </a:lnTo>
                <a:lnTo>
                  <a:pt x="1152" y="624"/>
                </a:lnTo>
                <a:lnTo>
                  <a:pt x="624" y="768"/>
                </a:lnTo>
                <a:lnTo>
                  <a:pt x="0" y="1104"/>
                </a:lnTo>
                <a:lnTo>
                  <a:pt x="48" y="1680"/>
                </a:lnTo>
                <a:lnTo>
                  <a:pt x="816" y="2352"/>
                </a:lnTo>
                <a:lnTo>
                  <a:pt x="1920" y="2640"/>
                </a:lnTo>
                <a:lnTo>
                  <a:pt x="3312" y="2304"/>
                </a:lnTo>
                <a:lnTo>
                  <a:pt x="3936" y="2016"/>
                </a:lnTo>
                <a:lnTo>
                  <a:pt x="3936" y="1632"/>
                </a:lnTo>
                <a:lnTo>
                  <a:pt x="3264" y="1248"/>
                </a:lnTo>
                <a:lnTo>
                  <a:pt x="3072" y="624"/>
                </a:lnTo>
                <a:lnTo>
                  <a:pt x="2640" y="480"/>
                </a:lnTo>
                <a:lnTo>
                  <a:pt x="2592" y="96"/>
                </a:lnTo>
                <a:lnTo>
                  <a:pt x="2304" y="0"/>
                </a:lnTo>
                <a:lnTo>
                  <a:pt x="1392" y="192"/>
                </a:lnTo>
                <a:close/>
              </a:path>
            </a:pathLst>
          </a:custGeom>
          <a:solidFill>
            <a:schemeClr val="bg1"/>
          </a:solidFill>
          <a:ln w="19050">
            <a:solidFill>
              <a:schemeClr val="bg2"/>
            </a:solidFill>
            <a:round/>
            <a:headEnd/>
            <a:tailEnd/>
          </a:ln>
        </p:spPr>
        <p:txBody>
          <a:bodyPr lIns="91430" tIns="45715" rIns="91430" bIns="45715"/>
          <a:lstStyle/>
          <a:p>
            <a:endParaRPr lang="es-ES">
              <a:solidFill>
                <a:schemeClr val="tx1"/>
              </a:solidFill>
            </a:endParaRPr>
          </a:p>
        </p:txBody>
      </p:sp>
      <p:grpSp>
        <p:nvGrpSpPr>
          <p:cNvPr id="2" name="Group 3"/>
          <p:cNvGrpSpPr>
            <a:grpSpLocks/>
          </p:cNvGrpSpPr>
          <p:nvPr/>
        </p:nvGrpSpPr>
        <p:grpSpPr bwMode="auto">
          <a:xfrm>
            <a:off x="1043608" y="2924944"/>
            <a:ext cx="7162800" cy="3124200"/>
            <a:chOff x="1024" y="2016"/>
            <a:chExt cx="4512" cy="2144"/>
          </a:xfrm>
        </p:grpSpPr>
        <p:sp>
          <p:nvSpPr>
            <p:cNvPr id="10276" name="Rectangle 4"/>
            <p:cNvSpPr>
              <a:spLocks noChangeArrowheads="1"/>
            </p:cNvSpPr>
            <p:nvPr/>
          </p:nvSpPr>
          <p:spPr bwMode="auto">
            <a:xfrm>
              <a:off x="1024" y="2192"/>
              <a:ext cx="4512" cy="1968"/>
            </a:xfrm>
            <a:prstGeom prst="rect">
              <a:avLst/>
            </a:prstGeom>
            <a:solidFill>
              <a:srgbClr val="C5ECFF">
                <a:alpha val="50195"/>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sz="2000" dirty="0"/>
            </a:p>
          </p:txBody>
        </p:sp>
        <p:sp>
          <p:nvSpPr>
            <p:cNvPr id="10277" name="Freeform 5"/>
            <p:cNvSpPr>
              <a:spLocks/>
            </p:cNvSpPr>
            <p:nvPr/>
          </p:nvSpPr>
          <p:spPr bwMode="auto">
            <a:xfrm>
              <a:off x="1056" y="2016"/>
              <a:ext cx="4464" cy="240"/>
            </a:xfrm>
            <a:custGeom>
              <a:avLst/>
              <a:gdLst>
                <a:gd name="T0" fmla="*/ 43 w 4657"/>
                <a:gd name="T1" fmla="*/ 447 h 230"/>
                <a:gd name="T2" fmla="*/ 99 w 4657"/>
                <a:gd name="T3" fmla="*/ 162 h 230"/>
                <a:gd name="T4" fmla="*/ 127 w 4657"/>
                <a:gd name="T5" fmla="*/ 608 h 230"/>
                <a:gd name="T6" fmla="*/ 212 w 4657"/>
                <a:gd name="T7" fmla="*/ 162 h 230"/>
                <a:gd name="T8" fmla="*/ 229 w 4657"/>
                <a:gd name="T9" fmla="*/ 376 h 230"/>
                <a:gd name="T10" fmla="*/ 287 w 4657"/>
                <a:gd name="T11" fmla="*/ 560 h 230"/>
                <a:gd name="T12" fmla="*/ 308 w 4657"/>
                <a:gd name="T13" fmla="*/ 376 h 230"/>
                <a:gd name="T14" fmla="*/ 361 w 4657"/>
                <a:gd name="T15" fmla="*/ 91 h 230"/>
                <a:gd name="T16" fmla="*/ 367 w 4657"/>
                <a:gd name="T17" fmla="*/ 305 h 230"/>
                <a:gd name="T18" fmla="*/ 391 w 4657"/>
                <a:gd name="T19" fmla="*/ 628 h 230"/>
                <a:gd name="T20" fmla="*/ 421 w 4657"/>
                <a:gd name="T21" fmla="*/ 560 h 230"/>
                <a:gd name="T22" fmla="*/ 437 w 4657"/>
                <a:gd name="T23" fmla="*/ 493 h 230"/>
                <a:gd name="T24" fmla="*/ 520 w 4657"/>
                <a:gd name="T25" fmla="*/ 184 h 230"/>
                <a:gd name="T26" fmla="*/ 513 w 4657"/>
                <a:gd name="T27" fmla="*/ 257 h 230"/>
                <a:gd name="T28" fmla="*/ 529 w 4657"/>
                <a:gd name="T29" fmla="*/ 628 h 230"/>
                <a:gd name="T30" fmla="*/ 561 w 4657"/>
                <a:gd name="T31" fmla="*/ 560 h 230"/>
                <a:gd name="T32" fmla="*/ 657 w 4657"/>
                <a:gd name="T33" fmla="*/ 184 h 230"/>
                <a:gd name="T34" fmla="*/ 647 w 4657"/>
                <a:gd name="T35" fmla="*/ 257 h 230"/>
                <a:gd name="T36" fmla="*/ 706 w 4657"/>
                <a:gd name="T37" fmla="*/ 515 h 230"/>
                <a:gd name="T38" fmla="*/ 782 w 4657"/>
                <a:gd name="T39" fmla="*/ 184 h 230"/>
                <a:gd name="T40" fmla="*/ 782 w 4657"/>
                <a:gd name="T41" fmla="*/ 537 h 230"/>
                <a:gd name="T42" fmla="*/ 802 w 4657"/>
                <a:gd name="T43" fmla="*/ 655 h 230"/>
                <a:gd name="T44" fmla="*/ 896 w 4657"/>
                <a:gd name="T45" fmla="*/ 305 h 230"/>
                <a:gd name="T46" fmla="*/ 957 w 4657"/>
                <a:gd name="T47" fmla="*/ 236 h 230"/>
                <a:gd name="T48" fmla="*/ 957 w 4657"/>
                <a:gd name="T49" fmla="*/ 280 h 230"/>
                <a:gd name="T50" fmla="*/ 944 w 4657"/>
                <a:gd name="T51" fmla="*/ 608 h 230"/>
                <a:gd name="T52" fmla="*/ 1079 w 4657"/>
                <a:gd name="T53" fmla="*/ 137 h 230"/>
                <a:gd name="T54" fmla="*/ 1098 w 4657"/>
                <a:gd name="T55" fmla="*/ 184 h 230"/>
                <a:gd name="T56" fmla="*/ 1122 w 4657"/>
                <a:gd name="T57" fmla="*/ 628 h 230"/>
                <a:gd name="T58" fmla="*/ 1213 w 4657"/>
                <a:gd name="T59" fmla="*/ 236 h 230"/>
                <a:gd name="T60" fmla="*/ 1273 w 4657"/>
                <a:gd name="T61" fmla="*/ 162 h 230"/>
                <a:gd name="T62" fmla="*/ 1253 w 4657"/>
                <a:gd name="T63" fmla="*/ 493 h 230"/>
                <a:gd name="T64" fmla="*/ 1303 w 4657"/>
                <a:gd name="T65" fmla="*/ 537 h 230"/>
                <a:gd name="T66" fmla="*/ 1392 w 4657"/>
                <a:gd name="T67" fmla="*/ 116 h 230"/>
                <a:gd name="T68" fmla="*/ 1422 w 4657"/>
                <a:gd name="T69" fmla="*/ 91 h 230"/>
                <a:gd name="T70" fmla="*/ 1409 w 4657"/>
                <a:gd name="T71" fmla="*/ 305 h 230"/>
                <a:gd name="T72" fmla="*/ 1422 w 4657"/>
                <a:gd name="T73" fmla="*/ 515 h 230"/>
                <a:gd name="T74" fmla="*/ 1509 w 4657"/>
                <a:gd name="T75" fmla="*/ 236 h 230"/>
                <a:gd name="T76" fmla="*/ 1549 w 4657"/>
                <a:gd name="T77" fmla="*/ 8 h 230"/>
                <a:gd name="T78" fmla="*/ 1560 w 4657"/>
                <a:gd name="T79" fmla="*/ 91 h 230"/>
                <a:gd name="T80" fmla="*/ 1572 w 4657"/>
                <a:gd name="T81" fmla="*/ 560 h 230"/>
                <a:gd name="T82" fmla="*/ 1606 w 4657"/>
                <a:gd name="T83" fmla="*/ 655 h 23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4657"/>
                <a:gd name="T127" fmla="*/ 0 h 230"/>
                <a:gd name="T128" fmla="*/ 4657 w 4657"/>
                <a:gd name="T129" fmla="*/ 230 h 230"/>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4657" h="230">
                  <a:moveTo>
                    <a:pt x="0" y="218"/>
                  </a:moveTo>
                  <a:cubicBezTo>
                    <a:pt x="48" y="202"/>
                    <a:pt x="79" y="182"/>
                    <a:pt x="122" y="154"/>
                  </a:cubicBezTo>
                  <a:cubicBezTo>
                    <a:pt x="157" y="131"/>
                    <a:pt x="150" y="145"/>
                    <a:pt x="179" y="121"/>
                  </a:cubicBezTo>
                  <a:cubicBezTo>
                    <a:pt x="213" y="92"/>
                    <a:pt x="240" y="71"/>
                    <a:pt x="284" y="56"/>
                  </a:cubicBezTo>
                  <a:cubicBezTo>
                    <a:pt x="373" y="66"/>
                    <a:pt x="377" y="57"/>
                    <a:pt x="317" y="97"/>
                  </a:cubicBezTo>
                  <a:cubicBezTo>
                    <a:pt x="297" y="156"/>
                    <a:pt x="309" y="191"/>
                    <a:pt x="365" y="210"/>
                  </a:cubicBezTo>
                  <a:cubicBezTo>
                    <a:pt x="402" y="205"/>
                    <a:pt x="448" y="202"/>
                    <a:pt x="479" y="178"/>
                  </a:cubicBezTo>
                  <a:cubicBezTo>
                    <a:pt x="527" y="141"/>
                    <a:pt x="549" y="76"/>
                    <a:pt x="609" y="56"/>
                  </a:cubicBezTo>
                  <a:cubicBezTo>
                    <a:pt x="778" y="68"/>
                    <a:pt x="737" y="57"/>
                    <a:pt x="674" y="81"/>
                  </a:cubicBezTo>
                  <a:cubicBezTo>
                    <a:pt x="669" y="97"/>
                    <a:pt x="663" y="113"/>
                    <a:pt x="658" y="129"/>
                  </a:cubicBezTo>
                  <a:cubicBezTo>
                    <a:pt x="630" y="212"/>
                    <a:pt x="722" y="205"/>
                    <a:pt x="763" y="210"/>
                  </a:cubicBezTo>
                  <a:cubicBezTo>
                    <a:pt x="785" y="206"/>
                    <a:pt x="812" y="210"/>
                    <a:pt x="828" y="194"/>
                  </a:cubicBezTo>
                  <a:cubicBezTo>
                    <a:pt x="842" y="180"/>
                    <a:pt x="844" y="156"/>
                    <a:pt x="860" y="145"/>
                  </a:cubicBezTo>
                  <a:cubicBezTo>
                    <a:pt x="868" y="140"/>
                    <a:pt x="878" y="136"/>
                    <a:pt x="885" y="129"/>
                  </a:cubicBezTo>
                  <a:cubicBezTo>
                    <a:pt x="902" y="114"/>
                    <a:pt x="913" y="91"/>
                    <a:pt x="933" y="81"/>
                  </a:cubicBezTo>
                  <a:cubicBezTo>
                    <a:pt x="967" y="63"/>
                    <a:pt x="1003" y="44"/>
                    <a:pt x="1039" y="32"/>
                  </a:cubicBezTo>
                  <a:cubicBezTo>
                    <a:pt x="1087" y="39"/>
                    <a:pt x="1118" y="43"/>
                    <a:pt x="1161" y="64"/>
                  </a:cubicBezTo>
                  <a:cubicBezTo>
                    <a:pt x="1117" y="71"/>
                    <a:pt x="1081" y="67"/>
                    <a:pt x="1055" y="105"/>
                  </a:cubicBezTo>
                  <a:cubicBezTo>
                    <a:pt x="1058" y="124"/>
                    <a:pt x="1060" y="195"/>
                    <a:pt x="1087" y="210"/>
                  </a:cubicBezTo>
                  <a:cubicBezTo>
                    <a:pt x="1099" y="217"/>
                    <a:pt x="1114" y="215"/>
                    <a:pt x="1128" y="218"/>
                  </a:cubicBezTo>
                  <a:cubicBezTo>
                    <a:pt x="1142" y="215"/>
                    <a:pt x="1156" y="214"/>
                    <a:pt x="1169" y="210"/>
                  </a:cubicBezTo>
                  <a:cubicBezTo>
                    <a:pt x="1185" y="206"/>
                    <a:pt x="1217" y="194"/>
                    <a:pt x="1217" y="194"/>
                  </a:cubicBezTo>
                  <a:cubicBezTo>
                    <a:pt x="1223" y="189"/>
                    <a:pt x="1227" y="182"/>
                    <a:pt x="1234" y="178"/>
                  </a:cubicBezTo>
                  <a:cubicBezTo>
                    <a:pt x="1241" y="174"/>
                    <a:pt x="1251" y="175"/>
                    <a:pt x="1258" y="170"/>
                  </a:cubicBezTo>
                  <a:cubicBezTo>
                    <a:pt x="1305" y="133"/>
                    <a:pt x="1338" y="75"/>
                    <a:pt x="1396" y="56"/>
                  </a:cubicBezTo>
                  <a:cubicBezTo>
                    <a:pt x="1428" y="59"/>
                    <a:pt x="1461" y="60"/>
                    <a:pt x="1493" y="64"/>
                  </a:cubicBezTo>
                  <a:cubicBezTo>
                    <a:pt x="1502" y="65"/>
                    <a:pt x="1592" y="103"/>
                    <a:pt x="1526" y="81"/>
                  </a:cubicBezTo>
                  <a:cubicBezTo>
                    <a:pt x="1510" y="84"/>
                    <a:pt x="1493" y="85"/>
                    <a:pt x="1477" y="89"/>
                  </a:cubicBezTo>
                  <a:cubicBezTo>
                    <a:pt x="1460" y="93"/>
                    <a:pt x="1428" y="105"/>
                    <a:pt x="1428" y="105"/>
                  </a:cubicBezTo>
                  <a:cubicBezTo>
                    <a:pt x="1399" y="192"/>
                    <a:pt x="1461" y="202"/>
                    <a:pt x="1526" y="218"/>
                  </a:cubicBezTo>
                  <a:cubicBezTo>
                    <a:pt x="1539" y="215"/>
                    <a:pt x="1553" y="214"/>
                    <a:pt x="1566" y="210"/>
                  </a:cubicBezTo>
                  <a:cubicBezTo>
                    <a:pt x="1583" y="206"/>
                    <a:pt x="1615" y="194"/>
                    <a:pt x="1615" y="194"/>
                  </a:cubicBezTo>
                  <a:cubicBezTo>
                    <a:pt x="1682" y="149"/>
                    <a:pt x="1673" y="75"/>
                    <a:pt x="1753" y="56"/>
                  </a:cubicBezTo>
                  <a:cubicBezTo>
                    <a:pt x="1799" y="59"/>
                    <a:pt x="1845" y="59"/>
                    <a:pt x="1891" y="64"/>
                  </a:cubicBezTo>
                  <a:cubicBezTo>
                    <a:pt x="1899" y="65"/>
                    <a:pt x="1915" y="64"/>
                    <a:pt x="1915" y="72"/>
                  </a:cubicBezTo>
                  <a:cubicBezTo>
                    <a:pt x="1915" y="74"/>
                    <a:pt x="1866" y="89"/>
                    <a:pt x="1866" y="89"/>
                  </a:cubicBezTo>
                  <a:cubicBezTo>
                    <a:pt x="1834" y="137"/>
                    <a:pt x="1831" y="185"/>
                    <a:pt x="1883" y="218"/>
                  </a:cubicBezTo>
                  <a:cubicBezTo>
                    <a:pt x="1936" y="211"/>
                    <a:pt x="1990" y="207"/>
                    <a:pt x="2037" y="178"/>
                  </a:cubicBezTo>
                  <a:cubicBezTo>
                    <a:pt x="2072" y="157"/>
                    <a:pt x="2099" y="128"/>
                    <a:pt x="2134" y="105"/>
                  </a:cubicBezTo>
                  <a:cubicBezTo>
                    <a:pt x="2161" y="87"/>
                    <a:pt x="2223" y="75"/>
                    <a:pt x="2256" y="64"/>
                  </a:cubicBezTo>
                  <a:cubicBezTo>
                    <a:pt x="2285" y="74"/>
                    <a:pt x="2337" y="73"/>
                    <a:pt x="2272" y="89"/>
                  </a:cubicBezTo>
                  <a:cubicBezTo>
                    <a:pt x="2223" y="121"/>
                    <a:pt x="2242" y="137"/>
                    <a:pt x="2256" y="186"/>
                  </a:cubicBezTo>
                  <a:cubicBezTo>
                    <a:pt x="2258" y="194"/>
                    <a:pt x="2257" y="205"/>
                    <a:pt x="2264" y="210"/>
                  </a:cubicBezTo>
                  <a:cubicBezTo>
                    <a:pt x="2278" y="220"/>
                    <a:pt x="2313" y="227"/>
                    <a:pt x="2313" y="227"/>
                  </a:cubicBezTo>
                  <a:cubicBezTo>
                    <a:pt x="2350" y="220"/>
                    <a:pt x="2390" y="223"/>
                    <a:pt x="2426" y="210"/>
                  </a:cubicBezTo>
                  <a:cubicBezTo>
                    <a:pt x="2481" y="191"/>
                    <a:pt x="2532" y="137"/>
                    <a:pt x="2580" y="105"/>
                  </a:cubicBezTo>
                  <a:cubicBezTo>
                    <a:pt x="2613" y="83"/>
                    <a:pt x="2694" y="72"/>
                    <a:pt x="2694" y="72"/>
                  </a:cubicBezTo>
                  <a:cubicBezTo>
                    <a:pt x="2716" y="75"/>
                    <a:pt x="2737" y="77"/>
                    <a:pt x="2759" y="81"/>
                  </a:cubicBezTo>
                  <a:cubicBezTo>
                    <a:pt x="2770" y="83"/>
                    <a:pt x="2791" y="78"/>
                    <a:pt x="2791" y="89"/>
                  </a:cubicBezTo>
                  <a:cubicBezTo>
                    <a:pt x="2791" y="100"/>
                    <a:pt x="2770" y="95"/>
                    <a:pt x="2759" y="97"/>
                  </a:cubicBezTo>
                  <a:cubicBezTo>
                    <a:pt x="2740" y="100"/>
                    <a:pt x="2721" y="102"/>
                    <a:pt x="2702" y="105"/>
                  </a:cubicBezTo>
                  <a:cubicBezTo>
                    <a:pt x="2662" y="145"/>
                    <a:pt x="2655" y="189"/>
                    <a:pt x="2718" y="210"/>
                  </a:cubicBezTo>
                  <a:cubicBezTo>
                    <a:pt x="2824" y="202"/>
                    <a:pt x="2838" y="204"/>
                    <a:pt x="2921" y="162"/>
                  </a:cubicBezTo>
                  <a:cubicBezTo>
                    <a:pt x="2981" y="102"/>
                    <a:pt x="3029" y="73"/>
                    <a:pt x="3108" y="48"/>
                  </a:cubicBezTo>
                  <a:cubicBezTo>
                    <a:pt x="3140" y="51"/>
                    <a:pt x="3174" y="47"/>
                    <a:pt x="3205" y="56"/>
                  </a:cubicBezTo>
                  <a:cubicBezTo>
                    <a:pt x="3218" y="60"/>
                    <a:pt x="3174" y="54"/>
                    <a:pt x="3164" y="64"/>
                  </a:cubicBezTo>
                  <a:cubicBezTo>
                    <a:pt x="3152" y="76"/>
                    <a:pt x="3148" y="113"/>
                    <a:pt x="3148" y="113"/>
                  </a:cubicBezTo>
                  <a:cubicBezTo>
                    <a:pt x="3159" y="190"/>
                    <a:pt x="3160" y="203"/>
                    <a:pt x="3237" y="218"/>
                  </a:cubicBezTo>
                  <a:cubicBezTo>
                    <a:pt x="3251" y="216"/>
                    <a:pt x="3292" y="212"/>
                    <a:pt x="3310" y="202"/>
                  </a:cubicBezTo>
                  <a:cubicBezTo>
                    <a:pt x="3377" y="166"/>
                    <a:pt x="3421" y="100"/>
                    <a:pt x="3497" y="81"/>
                  </a:cubicBezTo>
                  <a:cubicBezTo>
                    <a:pt x="3539" y="51"/>
                    <a:pt x="3562" y="54"/>
                    <a:pt x="3619" y="48"/>
                  </a:cubicBezTo>
                  <a:cubicBezTo>
                    <a:pt x="3635" y="51"/>
                    <a:pt x="3667" y="40"/>
                    <a:pt x="3667" y="56"/>
                  </a:cubicBezTo>
                  <a:cubicBezTo>
                    <a:pt x="3667" y="73"/>
                    <a:pt x="3619" y="72"/>
                    <a:pt x="3619" y="72"/>
                  </a:cubicBezTo>
                  <a:cubicBezTo>
                    <a:pt x="3593" y="98"/>
                    <a:pt x="3585" y="138"/>
                    <a:pt x="3611" y="170"/>
                  </a:cubicBezTo>
                  <a:cubicBezTo>
                    <a:pt x="3629" y="192"/>
                    <a:pt x="3667" y="194"/>
                    <a:pt x="3692" y="202"/>
                  </a:cubicBezTo>
                  <a:cubicBezTo>
                    <a:pt x="3714" y="197"/>
                    <a:pt x="3735" y="191"/>
                    <a:pt x="3757" y="186"/>
                  </a:cubicBezTo>
                  <a:cubicBezTo>
                    <a:pt x="3788" y="178"/>
                    <a:pt x="3822" y="133"/>
                    <a:pt x="3870" y="121"/>
                  </a:cubicBezTo>
                  <a:cubicBezTo>
                    <a:pt x="3914" y="89"/>
                    <a:pt x="3962" y="70"/>
                    <a:pt x="4008" y="40"/>
                  </a:cubicBezTo>
                  <a:cubicBezTo>
                    <a:pt x="4022" y="31"/>
                    <a:pt x="4057" y="24"/>
                    <a:pt x="4057" y="24"/>
                  </a:cubicBezTo>
                  <a:cubicBezTo>
                    <a:pt x="4070" y="27"/>
                    <a:pt x="4084" y="29"/>
                    <a:pt x="4097" y="32"/>
                  </a:cubicBezTo>
                  <a:cubicBezTo>
                    <a:pt x="4107" y="34"/>
                    <a:pt x="4196" y="62"/>
                    <a:pt x="4130" y="40"/>
                  </a:cubicBezTo>
                  <a:cubicBezTo>
                    <a:pt x="4073" y="59"/>
                    <a:pt x="4076" y="48"/>
                    <a:pt x="4057" y="105"/>
                  </a:cubicBezTo>
                  <a:cubicBezTo>
                    <a:pt x="4061" y="127"/>
                    <a:pt x="4057" y="154"/>
                    <a:pt x="4073" y="170"/>
                  </a:cubicBezTo>
                  <a:cubicBezTo>
                    <a:pt x="4079" y="176"/>
                    <a:pt x="4089" y="174"/>
                    <a:pt x="4097" y="178"/>
                  </a:cubicBezTo>
                  <a:cubicBezTo>
                    <a:pt x="4106" y="182"/>
                    <a:pt x="4114" y="189"/>
                    <a:pt x="4122" y="194"/>
                  </a:cubicBezTo>
                  <a:cubicBezTo>
                    <a:pt x="4236" y="180"/>
                    <a:pt x="4265" y="151"/>
                    <a:pt x="4349" y="81"/>
                  </a:cubicBezTo>
                  <a:cubicBezTo>
                    <a:pt x="4369" y="64"/>
                    <a:pt x="4390" y="36"/>
                    <a:pt x="4414" y="24"/>
                  </a:cubicBezTo>
                  <a:cubicBezTo>
                    <a:pt x="4429" y="17"/>
                    <a:pt x="4462" y="8"/>
                    <a:pt x="4462" y="8"/>
                  </a:cubicBezTo>
                  <a:cubicBezTo>
                    <a:pt x="4489" y="11"/>
                    <a:pt x="4521" y="0"/>
                    <a:pt x="4543" y="16"/>
                  </a:cubicBezTo>
                  <a:cubicBezTo>
                    <a:pt x="4557" y="26"/>
                    <a:pt x="4495" y="32"/>
                    <a:pt x="4495" y="32"/>
                  </a:cubicBezTo>
                  <a:cubicBezTo>
                    <a:pt x="4475" y="93"/>
                    <a:pt x="4482" y="122"/>
                    <a:pt x="4503" y="186"/>
                  </a:cubicBezTo>
                  <a:cubicBezTo>
                    <a:pt x="4506" y="194"/>
                    <a:pt x="4519" y="190"/>
                    <a:pt x="4527" y="194"/>
                  </a:cubicBezTo>
                  <a:cubicBezTo>
                    <a:pt x="4584" y="222"/>
                    <a:pt x="4513" y="203"/>
                    <a:pt x="4600" y="218"/>
                  </a:cubicBezTo>
                  <a:cubicBezTo>
                    <a:pt x="4608" y="221"/>
                    <a:pt x="4617" y="230"/>
                    <a:pt x="4625" y="227"/>
                  </a:cubicBezTo>
                  <a:cubicBezTo>
                    <a:pt x="4651" y="218"/>
                    <a:pt x="4657" y="184"/>
                    <a:pt x="4657" y="162"/>
                  </a:cubicBezTo>
                </a:path>
              </a:pathLst>
            </a:custGeom>
            <a:solidFill>
              <a:srgbClr val="C5ECFF">
                <a:alpha val="50195"/>
              </a:srgbClr>
            </a:solidFill>
            <a:ln w="9525">
              <a:solidFill>
                <a:srgbClr val="66CCFF"/>
              </a:solidFill>
              <a:round/>
              <a:headEnd/>
              <a:tailEnd/>
            </a:ln>
          </p:spPr>
          <p:txBody>
            <a:bodyPr wrap="none" anchor="ctr"/>
            <a:lstStyle/>
            <a:p>
              <a:endParaRPr lang="es-ES">
                <a:solidFill>
                  <a:schemeClr val="tx1"/>
                </a:solidFill>
              </a:endParaRPr>
            </a:p>
          </p:txBody>
        </p:sp>
      </p:grpSp>
      <p:sp>
        <p:nvSpPr>
          <p:cNvPr id="10244" name="Rectangle 6"/>
          <p:cNvSpPr>
            <a:spLocks noChangeArrowheads="1"/>
          </p:cNvSpPr>
          <p:nvPr/>
        </p:nvSpPr>
        <p:spPr bwMode="auto">
          <a:xfrm>
            <a:off x="2025651" y="3735388"/>
            <a:ext cx="407803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Horas de trabajo de otros</a:t>
            </a:r>
            <a:r>
              <a:rPr lang="es-MX" altLang="es-ES" sz="1700" b="1" dirty="0"/>
              <a:t> trabajadores</a:t>
            </a:r>
            <a:r>
              <a:rPr lang="es-ES" altLang="es-ES" sz="1700" b="1" dirty="0"/>
              <a:t> </a:t>
            </a:r>
            <a:endParaRPr lang="es-ES" altLang="es-ES" sz="2000" dirty="0"/>
          </a:p>
        </p:txBody>
      </p:sp>
      <p:sp>
        <p:nvSpPr>
          <p:cNvPr id="10245" name="Rectangle 7"/>
          <p:cNvSpPr>
            <a:spLocks noChangeArrowheads="1"/>
          </p:cNvSpPr>
          <p:nvPr/>
        </p:nvSpPr>
        <p:spPr bwMode="auto">
          <a:xfrm>
            <a:off x="2065636" y="4103689"/>
            <a:ext cx="394659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Horas de trabajo de los</a:t>
            </a:r>
            <a:r>
              <a:rPr lang="es-MX" altLang="es-ES" sz="1700" b="1" dirty="0"/>
              <a:t> responsables</a:t>
            </a:r>
            <a:r>
              <a:rPr lang="es-ES" altLang="es-ES" sz="1700" b="1" dirty="0"/>
              <a:t> </a:t>
            </a:r>
            <a:endParaRPr lang="es-ES" altLang="es-ES" sz="2000" dirty="0"/>
          </a:p>
        </p:txBody>
      </p:sp>
      <p:sp>
        <p:nvSpPr>
          <p:cNvPr id="10246" name="Rectangle 8"/>
          <p:cNvSpPr>
            <a:spLocks noChangeArrowheads="1"/>
          </p:cNvSpPr>
          <p:nvPr/>
        </p:nvSpPr>
        <p:spPr bwMode="auto">
          <a:xfrm>
            <a:off x="2051721" y="4463208"/>
            <a:ext cx="2208938"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Daños a la propiedad</a:t>
            </a:r>
            <a:endParaRPr lang="es-ES" altLang="es-ES" sz="2000" b="1" dirty="0"/>
          </a:p>
        </p:txBody>
      </p:sp>
      <p:sp>
        <p:nvSpPr>
          <p:cNvPr id="10247" name="Rectangle 9"/>
          <p:cNvSpPr>
            <a:spLocks noChangeArrowheads="1"/>
          </p:cNvSpPr>
          <p:nvPr/>
        </p:nvSpPr>
        <p:spPr bwMode="auto">
          <a:xfrm>
            <a:off x="2051720" y="4854575"/>
            <a:ext cx="2742739"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sz="1700" b="1" dirty="0"/>
              <a:t>P</a:t>
            </a:r>
            <a:r>
              <a:rPr lang="es-MX" altLang="es-ES" sz="1700" b="1" dirty="0"/>
              <a:t>é</a:t>
            </a:r>
            <a:r>
              <a:rPr lang="es-ES" altLang="es-ES" sz="1700" b="1" dirty="0" err="1"/>
              <a:t>rdidas</a:t>
            </a:r>
            <a:r>
              <a:rPr lang="es-ES" altLang="es-ES" sz="1700" b="1" dirty="0"/>
              <a:t> de productividad</a:t>
            </a:r>
            <a:endParaRPr lang="es-ES" altLang="es-ES" sz="2000" b="1" dirty="0"/>
          </a:p>
        </p:txBody>
      </p:sp>
      <p:sp>
        <p:nvSpPr>
          <p:cNvPr id="10248" name="Rectangle 10"/>
          <p:cNvSpPr>
            <a:spLocks noChangeArrowheads="1"/>
          </p:cNvSpPr>
          <p:nvPr/>
        </p:nvSpPr>
        <p:spPr bwMode="auto">
          <a:xfrm>
            <a:off x="3851734" y="2473326"/>
            <a:ext cx="20390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ES" altLang="es-ES" sz="1700" b="1" dirty="0"/>
              <a:t>Seguro de Riesgos </a:t>
            </a:r>
          </a:p>
          <a:p>
            <a:pPr algn="ctr" eaLnBrk="1" hangingPunct="1"/>
            <a:r>
              <a:rPr lang="es-ES" altLang="es-ES" sz="1700" b="1" dirty="0"/>
              <a:t>de Trabajo </a:t>
            </a:r>
          </a:p>
        </p:txBody>
      </p:sp>
      <p:grpSp>
        <p:nvGrpSpPr>
          <p:cNvPr id="3" name="Group 11"/>
          <p:cNvGrpSpPr>
            <a:grpSpLocks/>
          </p:cNvGrpSpPr>
          <p:nvPr/>
        </p:nvGrpSpPr>
        <p:grpSpPr bwMode="auto">
          <a:xfrm>
            <a:off x="6115050" y="2147886"/>
            <a:ext cx="1189038" cy="581024"/>
            <a:chOff x="3984" y="1400"/>
            <a:chExt cx="749" cy="366"/>
          </a:xfrm>
        </p:grpSpPr>
        <p:sp>
          <p:nvSpPr>
            <p:cNvPr id="10274" name="Rectangle 12"/>
            <p:cNvSpPr>
              <a:spLocks noChangeArrowheads="1"/>
            </p:cNvSpPr>
            <p:nvPr/>
          </p:nvSpPr>
          <p:spPr bwMode="auto">
            <a:xfrm>
              <a:off x="3984" y="1400"/>
              <a:ext cx="652"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t>COSTOS </a:t>
              </a:r>
            </a:p>
          </p:txBody>
        </p:sp>
        <p:sp>
          <p:nvSpPr>
            <p:cNvPr id="10275" name="Rectangle 13"/>
            <p:cNvSpPr>
              <a:spLocks noChangeArrowheads="1"/>
            </p:cNvSpPr>
            <p:nvPr/>
          </p:nvSpPr>
          <p:spPr bwMode="auto">
            <a:xfrm>
              <a:off x="3984" y="1592"/>
              <a:ext cx="749"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t>DIRECTOS</a:t>
              </a:r>
            </a:p>
          </p:txBody>
        </p:sp>
      </p:grpSp>
      <p:sp>
        <p:nvSpPr>
          <p:cNvPr id="10250" name="Text Box 14"/>
          <p:cNvSpPr txBox="1">
            <a:spLocks noChangeArrowheads="1"/>
          </p:cNvSpPr>
          <p:nvPr/>
        </p:nvSpPr>
        <p:spPr bwMode="auto">
          <a:xfrm>
            <a:off x="107950" y="1203325"/>
            <a:ext cx="4103688" cy="436657"/>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charset="0"/>
              </a:defRPr>
            </a:lvl1pPr>
            <a:lvl2pPr marL="742950" indent="-285750" defTabSz="839788" eaLnBrk="0" hangingPunct="0">
              <a:defRPr>
                <a:solidFill>
                  <a:schemeClr val="tx1"/>
                </a:solidFill>
                <a:latin typeface="Arial" charset="0"/>
              </a:defRPr>
            </a:lvl2pPr>
            <a:lvl3pPr marL="1143000" indent="-228600" defTabSz="839788" eaLnBrk="0" hangingPunct="0">
              <a:defRPr>
                <a:solidFill>
                  <a:schemeClr val="tx1"/>
                </a:solidFill>
                <a:latin typeface="Arial" charset="0"/>
              </a:defRPr>
            </a:lvl3pPr>
            <a:lvl4pPr marL="1600200" indent="-228600" defTabSz="839788" eaLnBrk="0" hangingPunct="0">
              <a:defRPr>
                <a:solidFill>
                  <a:schemeClr val="tx1"/>
                </a:solidFill>
                <a:latin typeface="Arial" charset="0"/>
              </a:defRPr>
            </a:lvl4pPr>
            <a:lvl5pPr marL="2057400" indent="-228600" defTabSz="839788" eaLnBrk="0" hangingPunct="0">
              <a:defRPr>
                <a:solidFill>
                  <a:schemeClr val="tx1"/>
                </a:solidFill>
                <a:latin typeface="Arial" charset="0"/>
              </a:defRPr>
            </a:lvl5pPr>
            <a:lvl6pPr marL="2514600" indent="-228600" defTabSz="839788" eaLnBrk="0" fontAlgn="base" hangingPunct="0">
              <a:spcBef>
                <a:spcPct val="0"/>
              </a:spcBef>
              <a:spcAft>
                <a:spcPct val="0"/>
              </a:spcAft>
              <a:defRPr>
                <a:solidFill>
                  <a:schemeClr val="tx1"/>
                </a:solidFill>
                <a:latin typeface="Arial" charset="0"/>
              </a:defRPr>
            </a:lvl6pPr>
            <a:lvl7pPr marL="2971800" indent="-228600" defTabSz="839788" eaLnBrk="0" fontAlgn="base" hangingPunct="0">
              <a:spcBef>
                <a:spcPct val="0"/>
              </a:spcBef>
              <a:spcAft>
                <a:spcPct val="0"/>
              </a:spcAft>
              <a:defRPr>
                <a:solidFill>
                  <a:schemeClr val="tx1"/>
                </a:solidFill>
                <a:latin typeface="Arial" charset="0"/>
              </a:defRPr>
            </a:lvl7pPr>
            <a:lvl8pPr marL="3429000" indent="-228600" defTabSz="839788" eaLnBrk="0" fontAlgn="base" hangingPunct="0">
              <a:spcBef>
                <a:spcPct val="0"/>
              </a:spcBef>
              <a:spcAft>
                <a:spcPct val="0"/>
              </a:spcAft>
              <a:defRPr>
                <a:solidFill>
                  <a:schemeClr val="tx1"/>
                </a:solidFill>
                <a:latin typeface="Arial" charset="0"/>
              </a:defRPr>
            </a:lvl8pPr>
            <a:lvl9pPr marL="3886200" indent="-228600" defTabSz="839788" eaLnBrk="0" fontAlgn="base" hangingPunct="0">
              <a:spcBef>
                <a:spcPct val="0"/>
              </a:spcBef>
              <a:spcAft>
                <a:spcPct val="0"/>
              </a:spcAft>
              <a:defRPr>
                <a:solidFill>
                  <a:schemeClr val="tx1"/>
                </a:solidFill>
                <a:latin typeface="Arial" charset="0"/>
              </a:defRPr>
            </a:lvl9pPr>
          </a:lstStyle>
          <a:p>
            <a:pPr eaLnBrk="1" hangingPunct="1">
              <a:lnSpc>
                <a:spcPct val="90000"/>
              </a:lnSpc>
              <a:buFont typeface="Monotype Sorts" pitchFamily="2" charset="2"/>
              <a:buNone/>
            </a:pPr>
            <a:r>
              <a:rPr lang="es-ES_tradnl" altLang="es-ES" sz="2500" b="1" i="1" dirty="0"/>
              <a:t>   </a:t>
            </a:r>
            <a:r>
              <a:rPr lang="es-ES_tradnl" altLang="es-ES" sz="2000" b="1" i="1" dirty="0"/>
              <a:t>Razones Empresariales</a:t>
            </a:r>
          </a:p>
        </p:txBody>
      </p:sp>
      <p:grpSp>
        <p:nvGrpSpPr>
          <p:cNvPr id="4" name="Group 15"/>
          <p:cNvGrpSpPr>
            <a:grpSpLocks/>
          </p:cNvGrpSpPr>
          <p:nvPr/>
        </p:nvGrpSpPr>
        <p:grpSpPr bwMode="auto">
          <a:xfrm>
            <a:off x="3419476" y="836614"/>
            <a:ext cx="1016000" cy="827087"/>
            <a:chOff x="4048" y="528"/>
            <a:chExt cx="640" cy="521"/>
          </a:xfrm>
        </p:grpSpPr>
        <p:sp>
          <p:nvSpPr>
            <p:cNvPr id="10261" name="Rectangle 16"/>
            <p:cNvSpPr>
              <a:spLocks noChangeArrowheads="1"/>
            </p:cNvSpPr>
            <p:nvPr/>
          </p:nvSpPr>
          <p:spPr bwMode="auto">
            <a:xfrm>
              <a:off x="4048" y="528"/>
              <a:ext cx="640" cy="521"/>
            </a:xfrm>
            <a:prstGeom prst="rect">
              <a:avLst/>
            </a:prstGeom>
            <a:solidFill>
              <a:srgbClr val="FAF400"/>
            </a:solidFill>
            <a:ln>
              <a:noFill/>
            </a:ln>
            <a:effectLst>
              <a:prstShdw prst="shdw17" dist="17961" dir="2700000">
                <a:srgbClr val="9692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MX" altLang="es-ES" sz="2000" dirty="0"/>
            </a:p>
          </p:txBody>
        </p:sp>
        <p:sp>
          <p:nvSpPr>
            <p:cNvPr id="10262" name="Freeform 17"/>
            <p:cNvSpPr>
              <a:spLocks/>
            </p:cNvSpPr>
            <p:nvPr/>
          </p:nvSpPr>
          <p:spPr bwMode="auto">
            <a:xfrm>
              <a:off x="4308" y="808"/>
              <a:ext cx="75" cy="84"/>
            </a:xfrm>
            <a:custGeom>
              <a:avLst/>
              <a:gdLst>
                <a:gd name="T0" fmla="*/ 0 w 286"/>
                <a:gd name="T1" fmla="*/ 0 h 307"/>
                <a:gd name="T2" fmla="*/ 0 w 286"/>
                <a:gd name="T3" fmla="*/ 0 h 307"/>
                <a:gd name="T4" fmla="*/ 0 w 286"/>
                <a:gd name="T5" fmla="*/ 0 h 307"/>
                <a:gd name="T6" fmla="*/ 0 w 286"/>
                <a:gd name="T7" fmla="*/ 0 h 307"/>
                <a:gd name="T8" fmla="*/ 0 w 286"/>
                <a:gd name="T9" fmla="*/ 0 h 307"/>
                <a:gd name="T10" fmla="*/ 0 w 286"/>
                <a:gd name="T11" fmla="*/ 0 h 307"/>
                <a:gd name="T12" fmla="*/ 0 w 286"/>
                <a:gd name="T13" fmla="*/ 0 h 307"/>
                <a:gd name="T14" fmla="*/ 0 w 286"/>
                <a:gd name="T15" fmla="*/ 0 h 307"/>
                <a:gd name="T16" fmla="*/ 0 w 286"/>
                <a:gd name="T17" fmla="*/ 0 h 307"/>
                <a:gd name="T18" fmla="*/ 0 w 286"/>
                <a:gd name="T19" fmla="*/ 0 h 307"/>
                <a:gd name="T20" fmla="*/ 0 w 286"/>
                <a:gd name="T21" fmla="*/ 0 h 307"/>
                <a:gd name="T22" fmla="*/ 0 w 286"/>
                <a:gd name="T23" fmla="*/ 0 h 307"/>
                <a:gd name="T24" fmla="*/ 0 w 286"/>
                <a:gd name="T25" fmla="*/ 0 h 307"/>
                <a:gd name="T26" fmla="*/ 0 w 286"/>
                <a:gd name="T27" fmla="*/ 0 h 307"/>
                <a:gd name="T28" fmla="*/ 0 w 286"/>
                <a:gd name="T29" fmla="*/ 0 h 307"/>
                <a:gd name="T30" fmla="*/ 0 w 286"/>
                <a:gd name="T31" fmla="*/ 0 h 307"/>
                <a:gd name="T32" fmla="*/ 0 w 286"/>
                <a:gd name="T33" fmla="*/ 0 h 307"/>
                <a:gd name="T34" fmla="*/ 0 w 286"/>
                <a:gd name="T35" fmla="*/ 0 h 307"/>
                <a:gd name="T36" fmla="*/ 0 w 286"/>
                <a:gd name="T37" fmla="*/ 0 h 307"/>
                <a:gd name="T38" fmla="*/ 0 w 286"/>
                <a:gd name="T39" fmla="*/ 0 h 307"/>
                <a:gd name="T40" fmla="*/ 0 w 286"/>
                <a:gd name="T41" fmla="*/ 0 h 307"/>
                <a:gd name="T42" fmla="*/ 0 w 286"/>
                <a:gd name="T43" fmla="*/ 0 h 307"/>
                <a:gd name="T44" fmla="*/ 0 w 286"/>
                <a:gd name="T45" fmla="*/ 0 h 307"/>
                <a:gd name="T46" fmla="*/ 0 w 286"/>
                <a:gd name="T47" fmla="*/ 0 h 307"/>
                <a:gd name="T48" fmla="*/ 0 w 286"/>
                <a:gd name="T49" fmla="*/ 0 h 307"/>
                <a:gd name="T50" fmla="*/ 0 w 286"/>
                <a:gd name="T51" fmla="*/ 0 h 307"/>
                <a:gd name="T52" fmla="*/ 0 w 286"/>
                <a:gd name="T53" fmla="*/ 0 h 307"/>
                <a:gd name="T54" fmla="*/ 0 w 286"/>
                <a:gd name="T55" fmla="*/ 0 h 307"/>
                <a:gd name="T56" fmla="*/ 0 w 286"/>
                <a:gd name="T57" fmla="*/ 0 h 307"/>
                <a:gd name="T58" fmla="*/ 0 w 286"/>
                <a:gd name="T59" fmla="*/ 0 h 307"/>
                <a:gd name="T60" fmla="*/ 0 w 286"/>
                <a:gd name="T61" fmla="*/ 0 h 307"/>
                <a:gd name="T62" fmla="*/ 0 w 286"/>
                <a:gd name="T63" fmla="*/ 0 h 307"/>
                <a:gd name="T64" fmla="*/ 0 w 286"/>
                <a:gd name="T65" fmla="*/ 0 h 307"/>
                <a:gd name="T66" fmla="*/ 0 w 286"/>
                <a:gd name="T67" fmla="*/ 0 h 307"/>
                <a:gd name="T68" fmla="*/ 0 w 286"/>
                <a:gd name="T69" fmla="*/ 0 h 307"/>
                <a:gd name="T70" fmla="*/ 0 w 286"/>
                <a:gd name="T71" fmla="*/ 0 h 307"/>
                <a:gd name="T72" fmla="*/ 0 w 286"/>
                <a:gd name="T73" fmla="*/ 0 h 307"/>
                <a:gd name="T74" fmla="*/ 0 w 286"/>
                <a:gd name="T75" fmla="*/ 0 h 307"/>
                <a:gd name="T76" fmla="*/ 0 w 286"/>
                <a:gd name="T77" fmla="*/ 0 h 307"/>
                <a:gd name="T78" fmla="*/ 0 w 286"/>
                <a:gd name="T79" fmla="*/ 0 h 307"/>
                <a:gd name="T80" fmla="*/ 0 w 286"/>
                <a:gd name="T81" fmla="*/ 0 h 307"/>
                <a:gd name="T82" fmla="*/ 0 w 286"/>
                <a:gd name="T83" fmla="*/ 0 h 307"/>
                <a:gd name="T84" fmla="*/ 0 w 286"/>
                <a:gd name="T85" fmla="*/ 0 h 307"/>
                <a:gd name="T86" fmla="*/ 0 w 286"/>
                <a:gd name="T87" fmla="*/ 0 h 307"/>
                <a:gd name="T88" fmla="*/ 0 w 286"/>
                <a:gd name="T89" fmla="*/ 0 h 307"/>
                <a:gd name="T90" fmla="*/ 0 w 286"/>
                <a:gd name="T91" fmla="*/ 0 h 307"/>
                <a:gd name="T92" fmla="*/ 0 w 286"/>
                <a:gd name="T93" fmla="*/ 0 h 307"/>
                <a:gd name="T94" fmla="*/ 0 w 286"/>
                <a:gd name="T95" fmla="*/ 0 h 307"/>
                <a:gd name="T96" fmla="*/ 0 w 286"/>
                <a:gd name="T97" fmla="*/ 0 h 30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6"/>
                <a:gd name="T148" fmla="*/ 0 h 307"/>
                <a:gd name="T149" fmla="*/ 286 w 286"/>
                <a:gd name="T150" fmla="*/ 307 h 30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6" h="307">
                  <a:moveTo>
                    <a:pt x="0" y="273"/>
                  </a:moveTo>
                  <a:lnTo>
                    <a:pt x="4" y="277"/>
                  </a:lnTo>
                  <a:lnTo>
                    <a:pt x="6" y="280"/>
                  </a:lnTo>
                  <a:lnTo>
                    <a:pt x="19" y="294"/>
                  </a:lnTo>
                  <a:lnTo>
                    <a:pt x="23" y="296"/>
                  </a:lnTo>
                  <a:lnTo>
                    <a:pt x="29" y="300"/>
                  </a:lnTo>
                  <a:lnTo>
                    <a:pt x="33" y="301"/>
                  </a:lnTo>
                  <a:lnTo>
                    <a:pt x="38" y="303"/>
                  </a:lnTo>
                  <a:lnTo>
                    <a:pt x="42" y="307"/>
                  </a:lnTo>
                  <a:lnTo>
                    <a:pt x="48" y="307"/>
                  </a:lnTo>
                  <a:lnTo>
                    <a:pt x="161" y="248"/>
                  </a:lnTo>
                  <a:lnTo>
                    <a:pt x="152" y="242"/>
                  </a:lnTo>
                  <a:lnTo>
                    <a:pt x="142" y="238"/>
                  </a:lnTo>
                  <a:lnTo>
                    <a:pt x="130" y="232"/>
                  </a:lnTo>
                  <a:lnTo>
                    <a:pt x="121" y="223"/>
                  </a:lnTo>
                  <a:lnTo>
                    <a:pt x="115" y="213"/>
                  </a:lnTo>
                  <a:lnTo>
                    <a:pt x="109" y="202"/>
                  </a:lnTo>
                  <a:lnTo>
                    <a:pt x="109" y="177"/>
                  </a:lnTo>
                  <a:lnTo>
                    <a:pt x="113" y="165"/>
                  </a:lnTo>
                  <a:lnTo>
                    <a:pt x="119" y="156"/>
                  </a:lnTo>
                  <a:lnTo>
                    <a:pt x="136" y="138"/>
                  </a:lnTo>
                  <a:lnTo>
                    <a:pt x="157" y="133"/>
                  </a:lnTo>
                  <a:lnTo>
                    <a:pt x="192" y="131"/>
                  </a:lnTo>
                  <a:lnTo>
                    <a:pt x="232" y="131"/>
                  </a:lnTo>
                  <a:lnTo>
                    <a:pt x="244" y="129"/>
                  </a:lnTo>
                  <a:lnTo>
                    <a:pt x="255" y="127"/>
                  </a:lnTo>
                  <a:lnTo>
                    <a:pt x="267" y="119"/>
                  </a:lnTo>
                  <a:lnTo>
                    <a:pt x="274" y="110"/>
                  </a:lnTo>
                  <a:lnTo>
                    <a:pt x="280" y="100"/>
                  </a:lnTo>
                  <a:lnTo>
                    <a:pt x="286" y="91"/>
                  </a:lnTo>
                  <a:lnTo>
                    <a:pt x="286" y="66"/>
                  </a:lnTo>
                  <a:lnTo>
                    <a:pt x="282" y="54"/>
                  </a:lnTo>
                  <a:lnTo>
                    <a:pt x="276" y="44"/>
                  </a:lnTo>
                  <a:lnTo>
                    <a:pt x="271" y="37"/>
                  </a:lnTo>
                  <a:lnTo>
                    <a:pt x="259" y="29"/>
                  </a:lnTo>
                  <a:lnTo>
                    <a:pt x="242" y="18"/>
                  </a:lnTo>
                  <a:lnTo>
                    <a:pt x="217" y="8"/>
                  </a:lnTo>
                  <a:lnTo>
                    <a:pt x="196" y="4"/>
                  </a:lnTo>
                  <a:lnTo>
                    <a:pt x="173" y="0"/>
                  </a:lnTo>
                  <a:lnTo>
                    <a:pt x="150" y="0"/>
                  </a:lnTo>
                  <a:lnTo>
                    <a:pt x="127" y="2"/>
                  </a:lnTo>
                  <a:lnTo>
                    <a:pt x="104" y="4"/>
                  </a:lnTo>
                  <a:lnTo>
                    <a:pt x="83" y="12"/>
                  </a:lnTo>
                  <a:lnTo>
                    <a:pt x="61" y="21"/>
                  </a:lnTo>
                  <a:lnTo>
                    <a:pt x="40" y="31"/>
                  </a:lnTo>
                  <a:lnTo>
                    <a:pt x="23" y="46"/>
                  </a:lnTo>
                  <a:lnTo>
                    <a:pt x="6" y="60"/>
                  </a:lnTo>
                  <a:lnTo>
                    <a:pt x="0" y="66"/>
                  </a:lnTo>
                  <a:lnTo>
                    <a:pt x="0" y="273"/>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63" name="Freeform 18"/>
            <p:cNvSpPr>
              <a:spLocks/>
            </p:cNvSpPr>
            <p:nvPr/>
          </p:nvSpPr>
          <p:spPr bwMode="auto">
            <a:xfrm>
              <a:off x="4341" y="884"/>
              <a:ext cx="35" cy="19"/>
            </a:xfrm>
            <a:custGeom>
              <a:avLst/>
              <a:gdLst>
                <a:gd name="T0" fmla="*/ 0 w 132"/>
                <a:gd name="T1" fmla="*/ 0 h 70"/>
                <a:gd name="T2" fmla="*/ 0 w 132"/>
                <a:gd name="T3" fmla="*/ 0 h 70"/>
                <a:gd name="T4" fmla="*/ 0 w 132"/>
                <a:gd name="T5" fmla="*/ 0 h 70"/>
                <a:gd name="T6" fmla="*/ 0 w 132"/>
                <a:gd name="T7" fmla="*/ 0 h 70"/>
                <a:gd name="T8" fmla="*/ 0 w 132"/>
                <a:gd name="T9" fmla="*/ 0 h 70"/>
                <a:gd name="T10" fmla="*/ 0 w 132"/>
                <a:gd name="T11" fmla="*/ 0 h 70"/>
                <a:gd name="T12" fmla="*/ 0 w 132"/>
                <a:gd name="T13" fmla="*/ 0 h 70"/>
                <a:gd name="T14" fmla="*/ 0 w 132"/>
                <a:gd name="T15" fmla="*/ 0 h 70"/>
                <a:gd name="T16" fmla="*/ 0 60000 65536"/>
                <a:gd name="T17" fmla="*/ 0 60000 65536"/>
                <a:gd name="T18" fmla="*/ 0 60000 65536"/>
                <a:gd name="T19" fmla="*/ 0 60000 65536"/>
                <a:gd name="T20" fmla="*/ 0 60000 65536"/>
                <a:gd name="T21" fmla="*/ 0 60000 65536"/>
                <a:gd name="T22" fmla="*/ 0 60000 65536"/>
                <a:gd name="T23" fmla="*/ 0 60000 65536"/>
                <a:gd name="T24" fmla="*/ 0 w 132"/>
                <a:gd name="T25" fmla="*/ 0 h 70"/>
                <a:gd name="T26" fmla="*/ 132 w 132"/>
                <a:gd name="T27" fmla="*/ 70 h 7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32" h="70">
                  <a:moveTo>
                    <a:pt x="19" y="70"/>
                  </a:moveTo>
                  <a:lnTo>
                    <a:pt x="11" y="67"/>
                  </a:lnTo>
                  <a:lnTo>
                    <a:pt x="5" y="65"/>
                  </a:lnTo>
                  <a:lnTo>
                    <a:pt x="0" y="63"/>
                  </a:lnTo>
                  <a:lnTo>
                    <a:pt x="111" y="0"/>
                  </a:lnTo>
                  <a:lnTo>
                    <a:pt x="121" y="3"/>
                  </a:lnTo>
                  <a:lnTo>
                    <a:pt x="132" y="5"/>
                  </a:lnTo>
                  <a:lnTo>
                    <a:pt x="19" y="7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64" name="Freeform 19"/>
            <p:cNvSpPr>
              <a:spLocks/>
            </p:cNvSpPr>
            <p:nvPr/>
          </p:nvSpPr>
          <p:spPr bwMode="auto">
            <a:xfrm>
              <a:off x="4461" y="803"/>
              <a:ext cx="46" cy="30"/>
            </a:xfrm>
            <a:custGeom>
              <a:avLst/>
              <a:gdLst>
                <a:gd name="T0" fmla="*/ 0 w 173"/>
                <a:gd name="T1" fmla="*/ 0 h 108"/>
                <a:gd name="T2" fmla="*/ 0 w 173"/>
                <a:gd name="T3" fmla="*/ 0 h 108"/>
                <a:gd name="T4" fmla="*/ 0 w 173"/>
                <a:gd name="T5" fmla="*/ 0 h 108"/>
                <a:gd name="T6" fmla="*/ 0 w 173"/>
                <a:gd name="T7" fmla="*/ 0 h 108"/>
                <a:gd name="T8" fmla="*/ 0 w 173"/>
                <a:gd name="T9" fmla="*/ 0 h 108"/>
                <a:gd name="T10" fmla="*/ 0 w 173"/>
                <a:gd name="T11" fmla="*/ 0 h 108"/>
                <a:gd name="T12" fmla="*/ 0 60000 65536"/>
                <a:gd name="T13" fmla="*/ 0 60000 65536"/>
                <a:gd name="T14" fmla="*/ 0 60000 65536"/>
                <a:gd name="T15" fmla="*/ 0 60000 65536"/>
                <a:gd name="T16" fmla="*/ 0 60000 65536"/>
                <a:gd name="T17" fmla="*/ 0 60000 65536"/>
                <a:gd name="T18" fmla="*/ 0 w 173"/>
                <a:gd name="T19" fmla="*/ 0 h 108"/>
                <a:gd name="T20" fmla="*/ 173 w 173"/>
                <a:gd name="T21" fmla="*/ 108 h 108"/>
              </a:gdLst>
              <a:ahLst/>
              <a:cxnLst>
                <a:cxn ang="T12">
                  <a:pos x="T0" y="T1"/>
                </a:cxn>
                <a:cxn ang="T13">
                  <a:pos x="T2" y="T3"/>
                </a:cxn>
                <a:cxn ang="T14">
                  <a:pos x="T4" y="T5"/>
                </a:cxn>
                <a:cxn ang="T15">
                  <a:pos x="T6" y="T7"/>
                </a:cxn>
                <a:cxn ang="T16">
                  <a:pos x="T8" y="T9"/>
                </a:cxn>
                <a:cxn ang="T17">
                  <a:pos x="T10" y="T11"/>
                </a:cxn>
              </a:cxnLst>
              <a:rect l="T18" t="T19" r="T20" b="T21"/>
              <a:pathLst>
                <a:path w="173" h="108">
                  <a:moveTo>
                    <a:pt x="173" y="17"/>
                  </a:moveTo>
                  <a:lnTo>
                    <a:pt x="167" y="8"/>
                  </a:lnTo>
                  <a:lnTo>
                    <a:pt x="161" y="0"/>
                  </a:lnTo>
                  <a:lnTo>
                    <a:pt x="0" y="92"/>
                  </a:lnTo>
                  <a:lnTo>
                    <a:pt x="16" y="108"/>
                  </a:lnTo>
                  <a:lnTo>
                    <a:pt x="173" y="17"/>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65" name="Freeform 20"/>
            <p:cNvSpPr>
              <a:spLocks/>
            </p:cNvSpPr>
            <p:nvPr/>
          </p:nvSpPr>
          <p:spPr bwMode="auto">
            <a:xfrm>
              <a:off x="4436" y="739"/>
              <a:ext cx="136" cy="79"/>
            </a:xfrm>
            <a:custGeom>
              <a:avLst/>
              <a:gdLst>
                <a:gd name="T0" fmla="*/ 0 w 517"/>
                <a:gd name="T1" fmla="*/ 0 h 290"/>
                <a:gd name="T2" fmla="*/ 0 w 517"/>
                <a:gd name="T3" fmla="*/ 0 h 290"/>
                <a:gd name="T4" fmla="*/ 0 w 517"/>
                <a:gd name="T5" fmla="*/ 0 h 290"/>
                <a:gd name="T6" fmla="*/ 0 w 517"/>
                <a:gd name="T7" fmla="*/ 0 h 290"/>
                <a:gd name="T8" fmla="*/ 0 w 517"/>
                <a:gd name="T9" fmla="*/ 0 h 290"/>
                <a:gd name="T10" fmla="*/ 0 w 517"/>
                <a:gd name="T11" fmla="*/ 0 h 290"/>
                <a:gd name="T12" fmla="*/ 0 w 517"/>
                <a:gd name="T13" fmla="*/ 0 h 290"/>
                <a:gd name="T14" fmla="*/ 0 w 517"/>
                <a:gd name="T15" fmla="*/ 0 h 290"/>
                <a:gd name="T16" fmla="*/ 0 w 517"/>
                <a:gd name="T17" fmla="*/ 0 h 290"/>
                <a:gd name="T18" fmla="*/ 0 w 517"/>
                <a:gd name="T19" fmla="*/ 0 h 290"/>
                <a:gd name="T20" fmla="*/ 0 w 517"/>
                <a:gd name="T21" fmla="*/ 0 h 290"/>
                <a:gd name="T22" fmla="*/ 0 w 517"/>
                <a:gd name="T23" fmla="*/ 0 h 290"/>
                <a:gd name="T24" fmla="*/ 0 w 517"/>
                <a:gd name="T25" fmla="*/ 0 h 290"/>
                <a:gd name="T26" fmla="*/ 0 w 517"/>
                <a:gd name="T27" fmla="*/ 0 h 290"/>
                <a:gd name="T28" fmla="*/ 0 w 517"/>
                <a:gd name="T29" fmla="*/ 0 h 290"/>
                <a:gd name="T30" fmla="*/ 0 w 517"/>
                <a:gd name="T31" fmla="*/ 0 h 290"/>
                <a:gd name="T32" fmla="*/ 0 w 517"/>
                <a:gd name="T33" fmla="*/ 0 h 290"/>
                <a:gd name="T34" fmla="*/ 0 w 517"/>
                <a:gd name="T35" fmla="*/ 0 h 290"/>
                <a:gd name="T36" fmla="*/ 0 w 517"/>
                <a:gd name="T37" fmla="*/ 0 h 290"/>
                <a:gd name="T38" fmla="*/ 0 w 517"/>
                <a:gd name="T39" fmla="*/ 0 h 290"/>
                <a:gd name="T40" fmla="*/ 0 w 517"/>
                <a:gd name="T41" fmla="*/ 0 h 290"/>
                <a:gd name="T42" fmla="*/ 0 w 517"/>
                <a:gd name="T43" fmla="*/ 0 h 290"/>
                <a:gd name="T44" fmla="*/ 0 w 517"/>
                <a:gd name="T45" fmla="*/ 0 h 290"/>
                <a:gd name="T46" fmla="*/ 0 w 517"/>
                <a:gd name="T47" fmla="*/ 0 h 290"/>
                <a:gd name="T48" fmla="*/ 0 w 517"/>
                <a:gd name="T49" fmla="*/ 0 h 290"/>
                <a:gd name="T50" fmla="*/ 0 w 517"/>
                <a:gd name="T51" fmla="*/ 0 h 290"/>
                <a:gd name="T52" fmla="*/ 0 w 517"/>
                <a:gd name="T53" fmla="*/ 0 h 290"/>
                <a:gd name="T54" fmla="*/ 0 w 517"/>
                <a:gd name="T55" fmla="*/ 0 h 290"/>
                <a:gd name="T56" fmla="*/ 0 w 517"/>
                <a:gd name="T57" fmla="*/ 0 h 290"/>
                <a:gd name="T58" fmla="*/ 0 w 517"/>
                <a:gd name="T59" fmla="*/ 0 h 290"/>
                <a:gd name="T60" fmla="*/ 0 w 517"/>
                <a:gd name="T61" fmla="*/ 0 h 290"/>
                <a:gd name="T62" fmla="*/ 0 w 517"/>
                <a:gd name="T63" fmla="*/ 0 h 290"/>
                <a:gd name="T64" fmla="*/ 0 w 517"/>
                <a:gd name="T65" fmla="*/ 0 h 290"/>
                <a:gd name="T66" fmla="*/ 0 w 517"/>
                <a:gd name="T67" fmla="*/ 0 h 290"/>
                <a:gd name="T68" fmla="*/ 0 w 517"/>
                <a:gd name="T69" fmla="*/ 0 h 290"/>
                <a:gd name="T70" fmla="*/ 0 w 517"/>
                <a:gd name="T71" fmla="*/ 0 h 290"/>
                <a:gd name="T72" fmla="*/ 0 w 517"/>
                <a:gd name="T73" fmla="*/ 0 h 290"/>
                <a:gd name="T74" fmla="*/ 0 w 517"/>
                <a:gd name="T75" fmla="*/ 0 h 290"/>
                <a:gd name="T76" fmla="*/ 0 w 517"/>
                <a:gd name="T77" fmla="*/ 0 h 290"/>
                <a:gd name="T78" fmla="*/ 0 w 517"/>
                <a:gd name="T79" fmla="*/ 0 h 290"/>
                <a:gd name="T80" fmla="*/ 0 w 517"/>
                <a:gd name="T81" fmla="*/ 0 h 290"/>
                <a:gd name="T82" fmla="*/ 0 w 517"/>
                <a:gd name="T83" fmla="*/ 0 h 290"/>
                <a:gd name="T84" fmla="*/ 0 w 517"/>
                <a:gd name="T85" fmla="*/ 0 h 290"/>
                <a:gd name="T86" fmla="*/ 0 w 517"/>
                <a:gd name="T87" fmla="*/ 0 h 290"/>
                <a:gd name="T88" fmla="*/ 0 w 517"/>
                <a:gd name="T89" fmla="*/ 0 h 290"/>
                <a:gd name="T90" fmla="*/ 0 w 517"/>
                <a:gd name="T91" fmla="*/ 0 h 29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17"/>
                <a:gd name="T139" fmla="*/ 0 h 290"/>
                <a:gd name="T140" fmla="*/ 517 w 517"/>
                <a:gd name="T141" fmla="*/ 290 h 29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17" h="290">
                  <a:moveTo>
                    <a:pt x="234" y="186"/>
                  </a:moveTo>
                  <a:lnTo>
                    <a:pt x="231" y="177"/>
                  </a:lnTo>
                  <a:lnTo>
                    <a:pt x="231" y="167"/>
                  </a:lnTo>
                  <a:lnTo>
                    <a:pt x="233" y="159"/>
                  </a:lnTo>
                  <a:lnTo>
                    <a:pt x="234" y="148"/>
                  </a:lnTo>
                  <a:lnTo>
                    <a:pt x="238" y="140"/>
                  </a:lnTo>
                  <a:lnTo>
                    <a:pt x="248" y="129"/>
                  </a:lnTo>
                  <a:lnTo>
                    <a:pt x="259" y="119"/>
                  </a:lnTo>
                  <a:lnTo>
                    <a:pt x="271" y="112"/>
                  </a:lnTo>
                  <a:lnTo>
                    <a:pt x="288" y="104"/>
                  </a:lnTo>
                  <a:lnTo>
                    <a:pt x="327" y="90"/>
                  </a:lnTo>
                  <a:lnTo>
                    <a:pt x="350" y="85"/>
                  </a:lnTo>
                  <a:lnTo>
                    <a:pt x="369" y="81"/>
                  </a:lnTo>
                  <a:lnTo>
                    <a:pt x="417" y="81"/>
                  </a:lnTo>
                  <a:lnTo>
                    <a:pt x="517" y="25"/>
                  </a:lnTo>
                  <a:lnTo>
                    <a:pt x="480" y="16"/>
                  </a:lnTo>
                  <a:lnTo>
                    <a:pt x="447" y="10"/>
                  </a:lnTo>
                  <a:lnTo>
                    <a:pt x="417" y="6"/>
                  </a:lnTo>
                  <a:lnTo>
                    <a:pt x="384" y="2"/>
                  </a:lnTo>
                  <a:lnTo>
                    <a:pt x="352" y="0"/>
                  </a:lnTo>
                  <a:lnTo>
                    <a:pt x="321" y="2"/>
                  </a:lnTo>
                  <a:lnTo>
                    <a:pt x="288" y="6"/>
                  </a:lnTo>
                  <a:lnTo>
                    <a:pt x="256" y="10"/>
                  </a:lnTo>
                  <a:lnTo>
                    <a:pt x="225" y="14"/>
                  </a:lnTo>
                  <a:lnTo>
                    <a:pt x="192" y="23"/>
                  </a:lnTo>
                  <a:lnTo>
                    <a:pt x="163" y="33"/>
                  </a:lnTo>
                  <a:lnTo>
                    <a:pt x="135" y="42"/>
                  </a:lnTo>
                  <a:lnTo>
                    <a:pt x="108" y="54"/>
                  </a:lnTo>
                  <a:lnTo>
                    <a:pt x="94" y="64"/>
                  </a:lnTo>
                  <a:lnTo>
                    <a:pt x="60" y="83"/>
                  </a:lnTo>
                  <a:lnTo>
                    <a:pt x="45" y="96"/>
                  </a:lnTo>
                  <a:lnTo>
                    <a:pt x="33" y="110"/>
                  </a:lnTo>
                  <a:lnTo>
                    <a:pt x="23" y="121"/>
                  </a:lnTo>
                  <a:lnTo>
                    <a:pt x="16" y="135"/>
                  </a:lnTo>
                  <a:lnTo>
                    <a:pt x="10" y="148"/>
                  </a:lnTo>
                  <a:lnTo>
                    <a:pt x="4" y="161"/>
                  </a:lnTo>
                  <a:lnTo>
                    <a:pt x="2" y="177"/>
                  </a:lnTo>
                  <a:lnTo>
                    <a:pt x="0" y="192"/>
                  </a:lnTo>
                  <a:lnTo>
                    <a:pt x="2" y="207"/>
                  </a:lnTo>
                  <a:lnTo>
                    <a:pt x="4" y="223"/>
                  </a:lnTo>
                  <a:lnTo>
                    <a:pt x="10" y="238"/>
                  </a:lnTo>
                  <a:lnTo>
                    <a:pt x="16" y="250"/>
                  </a:lnTo>
                  <a:lnTo>
                    <a:pt x="22" y="263"/>
                  </a:lnTo>
                  <a:lnTo>
                    <a:pt x="33" y="276"/>
                  </a:lnTo>
                  <a:lnTo>
                    <a:pt x="46" y="290"/>
                  </a:lnTo>
                  <a:lnTo>
                    <a:pt x="234" y="186"/>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66" name="Freeform 21"/>
            <p:cNvSpPr>
              <a:spLocks/>
            </p:cNvSpPr>
            <p:nvPr/>
          </p:nvSpPr>
          <p:spPr bwMode="auto">
            <a:xfrm>
              <a:off x="4565" y="752"/>
              <a:ext cx="31" cy="17"/>
            </a:xfrm>
            <a:custGeom>
              <a:avLst/>
              <a:gdLst>
                <a:gd name="T0" fmla="*/ 0 w 119"/>
                <a:gd name="T1" fmla="*/ 0 h 62"/>
                <a:gd name="T2" fmla="*/ 0 w 119"/>
                <a:gd name="T3" fmla="*/ 0 h 62"/>
                <a:gd name="T4" fmla="*/ 0 w 119"/>
                <a:gd name="T5" fmla="*/ 0 h 62"/>
                <a:gd name="T6" fmla="*/ 0 w 119"/>
                <a:gd name="T7" fmla="*/ 0 h 62"/>
                <a:gd name="T8" fmla="*/ 0 w 119"/>
                <a:gd name="T9" fmla="*/ 0 h 62"/>
                <a:gd name="T10" fmla="*/ 0 w 119"/>
                <a:gd name="T11" fmla="*/ 0 h 62"/>
                <a:gd name="T12" fmla="*/ 0 60000 65536"/>
                <a:gd name="T13" fmla="*/ 0 60000 65536"/>
                <a:gd name="T14" fmla="*/ 0 60000 65536"/>
                <a:gd name="T15" fmla="*/ 0 60000 65536"/>
                <a:gd name="T16" fmla="*/ 0 60000 65536"/>
                <a:gd name="T17" fmla="*/ 0 60000 65536"/>
                <a:gd name="T18" fmla="*/ 0 w 119"/>
                <a:gd name="T19" fmla="*/ 0 h 62"/>
                <a:gd name="T20" fmla="*/ 119 w 119"/>
                <a:gd name="T21" fmla="*/ 62 h 62"/>
              </a:gdLst>
              <a:ahLst/>
              <a:cxnLst>
                <a:cxn ang="T12">
                  <a:pos x="T0" y="T1"/>
                </a:cxn>
                <a:cxn ang="T13">
                  <a:pos x="T2" y="T3"/>
                </a:cxn>
                <a:cxn ang="T14">
                  <a:pos x="T4" y="T5"/>
                </a:cxn>
                <a:cxn ang="T15">
                  <a:pos x="T6" y="T7"/>
                </a:cxn>
                <a:cxn ang="T16">
                  <a:pos x="T8" y="T9"/>
                </a:cxn>
                <a:cxn ang="T17">
                  <a:pos x="T10" y="T11"/>
                </a:cxn>
              </a:cxnLst>
              <a:rect l="T18" t="T19" r="T20" b="T21"/>
              <a:pathLst>
                <a:path w="119" h="62">
                  <a:moveTo>
                    <a:pt x="32" y="62"/>
                  </a:moveTo>
                  <a:lnTo>
                    <a:pt x="15" y="58"/>
                  </a:lnTo>
                  <a:lnTo>
                    <a:pt x="0" y="50"/>
                  </a:lnTo>
                  <a:lnTo>
                    <a:pt x="86" y="0"/>
                  </a:lnTo>
                  <a:lnTo>
                    <a:pt x="119" y="14"/>
                  </a:lnTo>
                  <a:lnTo>
                    <a:pt x="32" y="62"/>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grpSp>
          <p:nvGrpSpPr>
            <p:cNvPr id="5" name="Group 22"/>
            <p:cNvGrpSpPr>
              <a:grpSpLocks/>
            </p:cNvGrpSpPr>
            <p:nvPr/>
          </p:nvGrpSpPr>
          <p:grpSpPr bwMode="auto">
            <a:xfrm>
              <a:off x="4308" y="734"/>
              <a:ext cx="318" cy="187"/>
              <a:chOff x="4139" y="2468"/>
              <a:chExt cx="1207" cy="685"/>
            </a:xfrm>
          </p:grpSpPr>
          <p:sp>
            <p:nvSpPr>
              <p:cNvPr id="10271" name="Freeform 23"/>
              <p:cNvSpPr>
                <a:spLocks/>
              </p:cNvSpPr>
              <p:nvPr/>
            </p:nvSpPr>
            <p:spPr bwMode="auto">
              <a:xfrm>
                <a:off x="4356" y="2783"/>
                <a:ext cx="618" cy="358"/>
              </a:xfrm>
              <a:custGeom>
                <a:avLst/>
                <a:gdLst>
                  <a:gd name="T0" fmla="*/ 408 w 618"/>
                  <a:gd name="T1" fmla="*/ 90 h 358"/>
                  <a:gd name="T2" fmla="*/ 412 w 618"/>
                  <a:gd name="T3" fmla="*/ 97 h 358"/>
                  <a:gd name="T4" fmla="*/ 412 w 618"/>
                  <a:gd name="T5" fmla="*/ 118 h 358"/>
                  <a:gd name="T6" fmla="*/ 408 w 618"/>
                  <a:gd name="T7" fmla="*/ 128 h 358"/>
                  <a:gd name="T8" fmla="*/ 401 w 618"/>
                  <a:gd name="T9" fmla="*/ 138 h 358"/>
                  <a:gd name="T10" fmla="*/ 382 w 618"/>
                  <a:gd name="T11" fmla="*/ 161 h 358"/>
                  <a:gd name="T12" fmla="*/ 361 w 618"/>
                  <a:gd name="T13" fmla="*/ 180 h 358"/>
                  <a:gd name="T14" fmla="*/ 339 w 618"/>
                  <a:gd name="T15" fmla="*/ 197 h 358"/>
                  <a:gd name="T16" fmla="*/ 314 w 618"/>
                  <a:gd name="T17" fmla="*/ 212 h 358"/>
                  <a:gd name="T18" fmla="*/ 290 w 618"/>
                  <a:gd name="T19" fmla="*/ 226 h 358"/>
                  <a:gd name="T20" fmla="*/ 265 w 618"/>
                  <a:gd name="T21" fmla="*/ 237 h 358"/>
                  <a:gd name="T22" fmla="*/ 236 w 618"/>
                  <a:gd name="T23" fmla="*/ 245 h 358"/>
                  <a:gd name="T24" fmla="*/ 209 w 618"/>
                  <a:gd name="T25" fmla="*/ 253 h 358"/>
                  <a:gd name="T26" fmla="*/ 180 w 618"/>
                  <a:gd name="T27" fmla="*/ 257 h 358"/>
                  <a:gd name="T28" fmla="*/ 123 w 618"/>
                  <a:gd name="T29" fmla="*/ 257 h 358"/>
                  <a:gd name="T30" fmla="*/ 0 w 618"/>
                  <a:gd name="T31" fmla="*/ 326 h 358"/>
                  <a:gd name="T32" fmla="*/ 50 w 618"/>
                  <a:gd name="T33" fmla="*/ 337 h 358"/>
                  <a:gd name="T34" fmla="*/ 98 w 618"/>
                  <a:gd name="T35" fmla="*/ 347 h 358"/>
                  <a:gd name="T36" fmla="*/ 149 w 618"/>
                  <a:gd name="T37" fmla="*/ 354 h 358"/>
                  <a:gd name="T38" fmla="*/ 199 w 618"/>
                  <a:gd name="T39" fmla="*/ 358 h 358"/>
                  <a:gd name="T40" fmla="*/ 297 w 618"/>
                  <a:gd name="T41" fmla="*/ 358 h 358"/>
                  <a:gd name="T42" fmla="*/ 330 w 618"/>
                  <a:gd name="T43" fmla="*/ 354 h 358"/>
                  <a:gd name="T44" fmla="*/ 362 w 618"/>
                  <a:gd name="T45" fmla="*/ 349 h 358"/>
                  <a:gd name="T46" fmla="*/ 393 w 618"/>
                  <a:gd name="T47" fmla="*/ 339 h 358"/>
                  <a:gd name="T48" fmla="*/ 424 w 618"/>
                  <a:gd name="T49" fmla="*/ 329 h 358"/>
                  <a:gd name="T50" fmla="*/ 453 w 618"/>
                  <a:gd name="T51" fmla="*/ 316 h 358"/>
                  <a:gd name="T52" fmla="*/ 481 w 618"/>
                  <a:gd name="T53" fmla="*/ 301 h 358"/>
                  <a:gd name="T54" fmla="*/ 506 w 618"/>
                  <a:gd name="T55" fmla="*/ 285 h 358"/>
                  <a:gd name="T56" fmla="*/ 533 w 618"/>
                  <a:gd name="T57" fmla="*/ 266 h 358"/>
                  <a:gd name="T58" fmla="*/ 550 w 618"/>
                  <a:gd name="T59" fmla="*/ 253 h 358"/>
                  <a:gd name="T60" fmla="*/ 564 w 618"/>
                  <a:gd name="T61" fmla="*/ 241 h 358"/>
                  <a:gd name="T62" fmla="*/ 581 w 618"/>
                  <a:gd name="T63" fmla="*/ 218 h 358"/>
                  <a:gd name="T64" fmla="*/ 595 w 618"/>
                  <a:gd name="T65" fmla="*/ 199 h 358"/>
                  <a:gd name="T66" fmla="*/ 608 w 618"/>
                  <a:gd name="T67" fmla="*/ 178 h 358"/>
                  <a:gd name="T68" fmla="*/ 614 w 618"/>
                  <a:gd name="T69" fmla="*/ 161 h 358"/>
                  <a:gd name="T70" fmla="*/ 618 w 618"/>
                  <a:gd name="T71" fmla="*/ 140 h 358"/>
                  <a:gd name="T72" fmla="*/ 618 w 618"/>
                  <a:gd name="T73" fmla="*/ 99 h 358"/>
                  <a:gd name="T74" fmla="*/ 614 w 618"/>
                  <a:gd name="T75" fmla="*/ 80 h 358"/>
                  <a:gd name="T76" fmla="*/ 606 w 618"/>
                  <a:gd name="T77" fmla="*/ 61 h 358"/>
                  <a:gd name="T78" fmla="*/ 598 w 618"/>
                  <a:gd name="T79" fmla="*/ 44 h 358"/>
                  <a:gd name="T80" fmla="*/ 587 w 618"/>
                  <a:gd name="T81" fmla="*/ 26 h 358"/>
                  <a:gd name="T82" fmla="*/ 575 w 618"/>
                  <a:gd name="T83" fmla="*/ 11 h 358"/>
                  <a:gd name="T84" fmla="*/ 566 w 618"/>
                  <a:gd name="T85" fmla="*/ 0 h 358"/>
                  <a:gd name="T86" fmla="*/ 408 w 618"/>
                  <a:gd name="T87" fmla="*/ 90 h 358"/>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18"/>
                  <a:gd name="T133" fmla="*/ 0 h 358"/>
                  <a:gd name="T134" fmla="*/ 618 w 618"/>
                  <a:gd name="T135" fmla="*/ 358 h 358"/>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18" h="358">
                    <a:moveTo>
                      <a:pt x="408" y="90"/>
                    </a:moveTo>
                    <a:lnTo>
                      <a:pt x="412" y="97"/>
                    </a:lnTo>
                    <a:lnTo>
                      <a:pt x="412" y="118"/>
                    </a:lnTo>
                    <a:lnTo>
                      <a:pt x="408" y="128"/>
                    </a:lnTo>
                    <a:lnTo>
                      <a:pt x="401" y="138"/>
                    </a:lnTo>
                    <a:lnTo>
                      <a:pt x="382" y="161"/>
                    </a:lnTo>
                    <a:lnTo>
                      <a:pt x="361" y="180"/>
                    </a:lnTo>
                    <a:lnTo>
                      <a:pt x="339" y="197"/>
                    </a:lnTo>
                    <a:lnTo>
                      <a:pt x="314" y="212"/>
                    </a:lnTo>
                    <a:lnTo>
                      <a:pt x="290" y="226"/>
                    </a:lnTo>
                    <a:lnTo>
                      <a:pt x="265" y="237"/>
                    </a:lnTo>
                    <a:lnTo>
                      <a:pt x="236" y="245"/>
                    </a:lnTo>
                    <a:lnTo>
                      <a:pt x="209" y="253"/>
                    </a:lnTo>
                    <a:lnTo>
                      <a:pt x="180" y="257"/>
                    </a:lnTo>
                    <a:lnTo>
                      <a:pt x="123" y="257"/>
                    </a:lnTo>
                    <a:lnTo>
                      <a:pt x="0" y="326"/>
                    </a:lnTo>
                    <a:lnTo>
                      <a:pt x="50" y="337"/>
                    </a:lnTo>
                    <a:lnTo>
                      <a:pt x="98" y="347"/>
                    </a:lnTo>
                    <a:lnTo>
                      <a:pt x="149" y="354"/>
                    </a:lnTo>
                    <a:lnTo>
                      <a:pt x="199" y="358"/>
                    </a:lnTo>
                    <a:lnTo>
                      <a:pt x="297" y="358"/>
                    </a:lnTo>
                    <a:lnTo>
                      <a:pt x="330" y="354"/>
                    </a:lnTo>
                    <a:lnTo>
                      <a:pt x="362" y="349"/>
                    </a:lnTo>
                    <a:lnTo>
                      <a:pt x="393" y="339"/>
                    </a:lnTo>
                    <a:lnTo>
                      <a:pt x="424" y="329"/>
                    </a:lnTo>
                    <a:lnTo>
                      <a:pt x="453" y="316"/>
                    </a:lnTo>
                    <a:lnTo>
                      <a:pt x="481" y="301"/>
                    </a:lnTo>
                    <a:lnTo>
                      <a:pt x="506" y="285"/>
                    </a:lnTo>
                    <a:lnTo>
                      <a:pt x="533" y="266"/>
                    </a:lnTo>
                    <a:lnTo>
                      <a:pt x="550" y="253"/>
                    </a:lnTo>
                    <a:lnTo>
                      <a:pt x="564" y="241"/>
                    </a:lnTo>
                    <a:lnTo>
                      <a:pt x="581" y="218"/>
                    </a:lnTo>
                    <a:lnTo>
                      <a:pt x="595" y="199"/>
                    </a:lnTo>
                    <a:lnTo>
                      <a:pt x="608" y="178"/>
                    </a:lnTo>
                    <a:lnTo>
                      <a:pt x="614" y="161"/>
                    </a:lnTo>
                    <a:lnTo>
                      <a:pt x="618" y="140"/>
                    </a:lnTo>
                    <a:lnTo>
                      <a:pt x="618" y="99"/>
                    </a:lnTo>
                    <a:lnTo>
                      <a:pt x="614" y="80"/>
                    </a:lnTo>
                    <a:lnTo>
                      <a:pt x="606" y="61"/>
                    </a:lnTo>
                    <a:lnTo>
                      <a:pt x="598" y="44"/>
                    </a:lnTo>
                    <a:lnTo>
                      <a:pt x="587" y="26"/>
                    </a:lnTo>
                    <a:lnTo>
                      <a:pt x="575" y="11"/>
                    </a:lnTo>
                    <a:lnTo>
                      <a:pt x="566" y="0"/>
                    </a:lnTo>
                    <a:lnTo>
                      <a:pt x="408" y="9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72" name="Freeform 24"/>
              <p:cNvSpPr>
                <a:spLocks/>
              </p:cNvSpPr>
              <p:nvPr/>
            </p:nvSpPr>
            <p:spPr bwMode="auto">
              <a:xfrm>
                <a:off x="5054" y="2575"/>
                <a:ext cx="292" cy="246"/>
              </a:xfrm>
              <a:custGeom>
                <a:avLst/>
                <a:gdLst>
                  <a:gd name="T0" fmla="*/ 234 w 292"/>
                  <a:gd name="T1" fmla="*/ 4 h 246"/>
                  <a:gd name="T2" fmla="*/ 255 w 292"/>
                  <a:gd name="T3" fmla="*/ 20 h 246"/>
                  <a:gd name="T4" fmla="*/ 273 w 292"/>
                  <a:gd name="T5" fmla="*/ 39 h 246"/>
                  <a:gd name="T6" fmla="*/ 284 w 292"/>
                  <a:gd name="T7" fmla="*/ 62 h 246"/>
                  <a:gd name="T8" fmla="*/ 290 w 292"/>
                  <a:gd name="T9" fmla="*/ 87 h 246"/>
                  <a:gd name="T10" fmla="*/ 292 w 292"/>
                  <a:gd name="T11" fmla="*/ 112 h 246"/>
                  <a:gd name="T12" fmla="*/ 288 w 292"/>
                  <a:gd name="T13" fmla="*/ 137 h 246"/>
                  <a:gd name="T14" fmla="*/ 278 w 292"/>
                  <a:gd name="T15" fmla="*/ 160 h 246"/>
                  <a:gd name="T16" fmla="*/ 263 w 292"/>
                  <a:gd name="T17" fmla="*/ 179 h 246"/>
                  <a:gd name="T18" fmla="*/ 236 w 292"/>
                  <a:gd name="T19" fmla="*/ 202 h 246"/>
                  <a:gd name="T20" fmla="*/ 207 w 292"/>
                  <a:gd name="T21" fmla="*/ 221 h 246"/>
                  <a:gd name="T22" fmla="*/ 177 w 292"/>
                  <a:gd name="T23" fmla="*/ 234 h 246"/>
                  <a:gd name="T24" fmla="*/ 144 w 292"/>
                  <a:gd name="T25" fmla="*/ 244 h 246"/>
                  <a:gd name="T26" fmla="*/ 110 w 292"/>
                  <a:gd name="T27" fmla="*/ 246 h 246"/>
                  <a:gd name="T28" fmla="*/ 77 w 292"/>
                  <a:gd name="T29" fmla="*/ 244 h 246"/>
                  <a:gd name="T30" fmla="*/ 42 w 292"/>
                  <a:gd name="T31" fmla="*/ 234 h 246"/>
                  <a:gd name="T32" fmla="*/ 19 w 292"/>
                  <a:gd name="T33" fmla="*/ 225 h 246"/>
                  <a:gd name="T34" fmla="*/ 4 w 292"/>
                  <a:gd name="T35" fmla="*/ 206 h 246"/>
                  <a:gd name="T36" fmla="*/ 0 w 292"/>
                  <a:gd name="T37" fmla="*/ 192 h 246"/>
                  <a:gd name="T38" fmla="*/ 4 w 292"/>
                  <a:gd name="T39" fmla="*/ 169 h 246"/>
                  <a:gd name="T40" fmla="*/ 14 w 292"/>
                  <a:gd name="T41" fmla="*/ 156 h 246"/>
                  <a:gd name="T42" fmla="*/ 29 w 292"/>
                  <a:gd name="T43" fmla="*/ 144 h 246"/>
                  <a:gd name="T44" fmla="*/ 44 w 292"/>
                  <a:gd name="T45" fmla="*/ 137 h 246"/>
                  <a:gd name="T46" fmla="*/ 63 w 292"/>
                  <a:gd name="T47" fmla="*/ 135 h 246"/>
                  <a:gd name="T48" fmla="*/ 98 w 292"/>
                  <a:gd name="T49" fmla="*/ 137 h 246"/>
                  <a:gd name="T50" fmla="*/ 121 w 292"/>
                  <a:gd name="T51" fmla="*/ 129 h 246"/>
                  <a:gd name="T52" fmla="*/ 142 w 292"/>
                  <a:gd name="T53" fmla="*/ 119 h 246"/>
                  <a:gd name="T54" fmla="*/ 154 w 292"/>
                  <a:gd name="T55" fmla="*/ 102 h 246"/>
                  <a:gd name="T56" fmla="*/ 157 w 292"/>
                  <a:gd name="T57" fmla="*/ 87 h 246"/>
                  <a:gd name="T58" fmla="*/ 156 w 292"/>
                  <a:gd name="T59" fmla="*/ 68 h 246"/>
                  <a:gd name="T60" fmla="*/ 146 w 292"/>
                  <a:gd name="T61" fmla="*/ 52 h 246"/>
                  <a:gd name="T62" fmla="*/ 227 w 292"/>
                  <a:gd name="T63" fmla="*/ 0 h 24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92"/>
                  <a:gd name="T97" fmla="*/ 0 h 246"/>
                  <a:gd name="T98" fmla="*/ 292 w 292"/>
                  <a:gd name="T99" fmla="*/ 246 h 24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92" h="246">
                    <a:moveTo>
                      <a:pt x="227" y="0"/>
                    </a:moveTo>
                    <a:lnTo>
                      <a:pt x="234" y="4"/>
                    </a:lnTo>
                    <a:lnTo>
                      <a:pt x="246" y="12"/>
                    </a:lnTo>
                    <a:lnTo>
                      <a:pt x="255" y="20"/>
                    </a:lnTo>
                    <a:lnTo>
                      <a:pt x="263" y="29"/>
                    </a:lnTo>
                    <a:lnTo>
                      <a:pt x="273" y="39"/>
                    </a:lnTo>
                    <a:lnTo>
                      <a:pt x="278" y="50"/>
                    </a:lnTo>
                    <a:lnTo>
                      <a:pt x="284" y="62"/>
                    </a:lnTo>
                    <a:lnTo>
                      <a:pt x="288" y="73"/>
                    </a:lnTo>
                    <a:lnTo>
                      <a:pt x="290" y="87"/>
                    </a:lnTo>
                    <a:lnTo>
                      <a:pt x="292" y="98"/>
                    </a:lnTo>
                    <a:lnTo>
                      <a:pt x="292" y="112"/>
                    </a:lnTo>
                    <a:lnTo>
                      <a:pt x="290" y="123"/>
                    </a:lnTo>
                    <a:lnTo>
                      <a:pt x="288" y="137"/>
                    </a:lnTo>
                    <a:lnTo>
                      <a:pt x="282" y="148"/>
                    </a:lnTo>
                    <a:lnTo>
                      <a:pt x="278" y="160"/>
                    </a:lnTo>
                    <a:lnTo>
                      <a:pt x="271" y="169"/>
                    </a:lnTo>
                    <a:lnTo>
                      <a:pt x="263" y="179"/>
                    </a:lnTo>
                    <a:lnTo>
                      <a:pt x="250" y="192"/>
                    </a:lnTo>
                    <a:lnTo>
                      <a:pt x="236" y="202"/>
                    </a:lnTo>
                    <a:lnTo>
                      <a:pt x="223" y="211"/>
                    </a:lnTo>
                    <a:lnTo>
                      <a:pt x="207" y="221"/>
                    </a:lnTo>
                    <a:lnTo>
                      <a:pt x="194" y="229"/>
                    </a:lnTo>
                    <a:lnTo>
                      <a:pt x="177" y="234"/>
                    </a:lnTo>
                    <a:lnTo>
                      <a:pt x="161" y="240"/>
                    </a:lnTo>
                    <a:lnTo>
                      <a:pt x="144" y="244"/>
                    </a:lnTo>
                    <a:lnTo>
                      <a:pt x="127" y="244"/>
                    </a:lnTo>
                    <a:lnTo>
                      <a:pt x="110" y="246"/>
                    </a:lnTo>
                    <a:lnTo>
                      <a:pt x="92" y="244"/>
                    </a:lnTo>
                    <a:lnTo>
                      <a:pt x="77" y="244"/>
                    </a:lnTo>
                    <a:lnTo>
                      <a:pt x="60" y="238"/>
                    </a:lnTo>
                    <a:lnTo>
                      <a:pt x="42" y="234"/>
                    </a:lnTo>
                    <a:lnTo>
                      <a:pt x="27" y="227"/>
                    </a:lnTo>
                    <a:lnTo>
                      <a:pt x="19" y="225"/>
                    </a:lnTo>
                    <a:lnTo>
                      <a:pt x="8" y="213"/>
                    </a:lnTo>
                    <a:lnTo>
                      <a:pt x="4" y="206"/>
                    </a:lnTo>
                    <a:lnTo>
                      <a:pt x="2" y="198"/>
                    </a:lnTo>
                    <a:lnTo>
                      <a:pt x="0" y="192"/>
                    </a:lnTo>
                    <a:lnTo>
                      <a:pt x="0" y="177"/>
                    </a:lnTo>
                    <a:lnTo>
                      <a:pt x="4" y="169"/>
                    </a:lnTo>
                    <a:lnTo>
                      <a:pt x="8" y="162"/>
                    </a:lnTo>
                    <a:lnTo>
                      <a:pt x="14" y="156"/>
                    </a:lnTo>
                    <a:lnTo>
                      <a:pt x="21" y="150"/>
                    </a:lnTo>
                    <a:lnTo>
                      <a:pt x="29" y="144"/>
                    </a:lnTo>
                    <a:lnTo>
                      <a:pt x="37" y="139"/>
                    </a:lnTo>
                    <a:lnTo>
                      <a:pt x="44" y="137"/>
                    </a:lnTo>
                    <a:lnTo>
                      <a:pt x="54" y="135"/>
                    </a:lnTo>
                    <a:lnTo>
                      <a:pt x="63" y="135"/>
                    </a:lnTo>
                    <a:lnTo>
                      <a:pt x="75" y="137"/>
                    </a:lnTo>
                    <a:lnTo>
                      <a:pt x="98" y="137"/>
                    </a:lnTo>
                    <a:lnTo>
                      <a:pt x="110" y="133"/>
                    </a:lnTo>
                    <a:lnTo>
                      <a:pt x="121" y="129"/>
                    </a:lnTo>
                    <a:lnTo>
                      <a:pt x="131" y="125"/>
                    </a:lnTo>
                    <a:lnTo>
                      <a:pt x="142" y="119"/>
                    </a:lnTo>
                    <a:lnTo>
                      <a:pt x="150" y="110"/>
                    </a:lnTo>
                    <a:lnTo>
                      <a:pt x="154" y="102"/>
                    </a:lnTo>
                    <a:lnTo>
                      <a:pt x="156" y="94"/>
                    </a:lnTo>
                    <a:lnTo>
                      <a:pt x="157" y="87"/>
                    </a:lnTo>
                    <a:lnTo>
                      <a:pt x="156" y="77"/>
                    </a:lnTo>
                    <a:lnTo>
                      <a:pt x="156" y="68"/>
                    </a:lnTo>
                    <a:lnTo>
                      <a:pt x="154" y="58"/>
                    </a:lnTo>
                    <a:lnTo>
                      <a:pt x="146" y="52"/>
                    </a:lnTo>
                    <a:lnTo>
                      <a:pt x="140" y="48"/>
                    </a:lnTo>
                    <a:lnTo>
                      <a:pt x="227" y="0"/>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73" name="Freeform 25"/>
              <p:cNvSpPr>
                <a:spLocks/>
              </p:cNvSpPr>
              <p:nvPr/>
            </p:nvSpPr>
            <p:spPr bwMode="auto">
              <a:xfrm>
                <a:off x="4139" y="2468"/>
                <a:ext cx="1138" cy="685"/>
              </a:xfrm>
              <a:custGeom>
                <a:avLst/>
                <a:gdLst>
                  <a:gd name="T0" fmla="*/ 0 w 1138"/>
                  <a:gd name="T1" fmla="*/ 606 h 685"/>
                  <a:gd name="T2" fmla="*/ 48 w 1138"/>
                  <a:gd name="T3" fmla="*/ 579 h 685"/>
                  <a:gd name="T4" fmla="*/ 161 w 1138"/>
                  <a:gd name="T5" fmla="*/ 520 h 685"/>
                  <a:gd name="T6" fmla="*/ 531 w 1138"/>
                  <a:gd name="T7" fmla="*/ 307 h 685"/>
                  <a:gd name="T8" fmla="*/ 719 w 1138"/>
                  <a:gd name="T9" fmla="*/ 203 h 685"/>
                  <a:gd name="T10" fmla="*/ 902 w 1138"/>
                  <a:gd name="T11" fmla="*/ 98 h 685"/>
                  <a:gd name="T12" fmla="*/ 1002 w 1138"/>
                  <a:gd name="T13" fmla="*/ 42 h 685"/>
                  <a:gd name="T14" fmla="*/ 1071 w 1138"/>
                  <a:gd name="T15" fmla="*/ 0 h 685"/>
                  <a:gd name="T16" fmla="*/ 1138 w 1138"/>
                  <a:gd name="T17" fmla="*/ 21 h 685"/>
                  <a:gd name="T18" fmla="*/ 1061 w 1138"/>
                  <a:gd name="T19" fmla="*/ 65 h 685"/>
                  <a:gd name="T20" fmla="*/ 975 w 1138"/>
                  <a:gd name="T21" fmla="*/ 115 h 685"/>
                  <a:gd name="T22" fmla="*/ 744 w 1138"/>
                  <a:gd name="T23" fmla="*/ 253 h 685"/>
                  <a:gd name="T24" fmla="*/ 583 w 1138"/>
                  <a:gd name="T25" fmla="*/ 345 h 685"/>
                  <a:gd name="T26" fmla="*/ 236 w 1138"/>
                  <a:gd name="T27" fmla="*/ 549 h 685"/>
                  <a:gd name="T28" fmla="*/ 125 w 1138"/>
                  <a:gd name="T29" fmla="*/ 612 h 685"/>
                  <a:gd name="T30" fmla="*/ 0 w 1138"/>
                  <a:gd name="T31" fmla="*/ 685 h 685"/>
                  <a:gd name="T32" fmla="*/ 0 w 1138"/>
                  <a:gd name="T33" fmla="*/ 606 h 68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38"/>
                  <a:gd name="T52" fmla="*/ 0 h 685"/>
                  <a:gd name="T53" fmla="*/ 1138 w 1138"/>
                  <a:gd name="T54" fmla="*/ 685 h 68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38" h="685">
                    <a:moveTo>
                      <a:pt x="0" y="606"/>
                    </a:moveTo>
                    <a:lnTo>
                      <a:pt x="48" y="579"/>
                    </a:lnTo>
                    <a:lnTo>
                      <a:pt x="161" y="520"/>
                    </a:lnTo>
                    <a:lnTo>
                      <a:pt x="531" y="307"/>
                    </a:lnTo>
                    <a:lnTo>
                      <a:pt x="719" y="203"/>
                    </a:lnTo>
                    <a:lnTo>
                      <a:pt x="902" y="98"/>
                    </a:lnTo>
                    <a:lnTo>
                      <a:pt x="1002" y="42"/>
                    </a:lnTo>
                    <a:lnTo>
                      <a:pt x="1071" y="0"/>
                    </a:lnTo>
                    <a:lnTo>
                      <a:pt x="1138" y="21"/>
                    </a:lnTo>
                    <a:lnTo>
                      <a:pt x="1061" y="65"/>
                    </a:lnTo>
                    <a:lnTo>
                      <a:pt x="975" y="115"/>
                    </a:lnTo>
                    <a:lnTo>
                      <a:pt x="744" y="253"/>
                    </a:lnTo>
                    <a:lnTo>
                      <a:pt x="583" y="345"/>
                    </a:lnTo>
                    <a:lnTo>
                      <a:pt x="236" y="549"/>
                    </a:lnTo>
                    <a:lnTo>
                      <a:pt x="125" y="612"/>
                    </a:lnTo>
                    <a:lnTo>
                      <a:pt x="0" y="685"/>
                    </a:lnTo>
                    <a:lnTo>
                      <a:pt x="0" y="606"/>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grpSp>
        <p:sp>
          <p:nvSpPr>
            <p:cNvPr id="10268" name="Freeform 26"/>
            <p:cNvSpPr>
              <a:spLocks/>
            </p:cNvSpPr>
            <p:nvPr/>
          </p:nvSpPr>
          <p:spPr bwMode="auto">
            <a:xfrm>
              <a:off x="4308" y="743"/>
              <a:ext cx="327" cy="200"/>
            </a:xfrm>
            <a:custGeom>
              <a:avLst/>
              <a:gdLst>
                <a:gd name="T0" fmla="*/ 0 w 1241"/>
                <a:gd name="T1" fmla="*/ 0 h 732"/>
                <a:gd name="T2" fmla="*/ 0 w 1241"/>
                <a:gd name="T3" fmla="*/ 0 h 732"/>
                <a:gd name="T4" fmla="*/ 0 w 1241"/>
                <a:gd name="T5" fmla="*/ 0 h 732"/>
                <a:gd name="T6" fmla="*/ 0 w 1241"/>
                <a:gd name="T7" fmla="*/ 0 h 732"/>
                <a:gd name="T8" fmla="*/ 0 w 1241"/>
                <a:gd name="T9" fmla="*/ 0 h 732"/>
                <a:gd name="T10" fmla="*/ 0 w 1241"/>
                <a:gd name="T11" fmla="*/ 0 h 732"/>
                <a:gd name="T12" fmla="*/ 0 w 1241"/>
                <a:gd name="T13" fmla="*/ 0 h 732"/>
                <a:gd name="T14" fmla="*/ 0 w 1241"/>
                <a:gd name="T15" fmla="*/ 0 h 732"/>
                <a:gd name="T16" fmla="*/ 0 w 1241"/>
                <a:gd name="T17" fmla="*/ 0 h 732"/>
                <a:gd name="T18" fmla="*/ 0 w 1241"/>
                <a:gd name="T19" fmla="*/ 0 h 732"/>
                <a:gd name="T20" fmla="*/ 0 w 1241"/>
                <a:gd name="T21" fmla="*/ 0 h 732"/>
                <a:gd name="T22" fmla="*/ 0 w 1241"/>
                <a:gd name="T23" fmla="*/ 0 h 732"/>
                <a:gd name="T24" fmla="*/ 0 w 1241"/>
                <a:gd name="T25" fmla="*/ 0 h 732"/>
                <a:gd name="T26" fmla="*/ 0 w 1241"/>
                <a:gd name="T27" fmla="*/ 0 h 732"/>
                <a:gd name="T28" fmla="*/ 0 w 1241"/>
                <a:gd name="T29" fmla="*/ 0 h 732"/>
                <a:gd name="T30" fmla="*/ 0 w 1241"/>
                <a:gd name="T31" fmla="*/ 0 h 732"/>
                <a:gd name="T32" fmla="*/ 0 w 1241"/>
                <a:gd name="T33" fmla="*/ 0 h 7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41"/>
                <a:gd name="T52" fmla="*/ 0 h 732"/>
                <a:gd name="T53" fmla="*/ 1241 w 1241"/>
                <a:gd name="T54" fmla="*/ 732 h 73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41" h="732">
                  <a:moveTo>
                    <a:pt x="0" y="669"/>
                  </a:moveTo>
                  <a:lnTo>
                    <a:pt x="144" y="588"/>
                  </a:lnTo>
                  <a:lnTo>
                    <a:pt x="257" y="523"/>
                  </a:lnTo>
                  <a:lnTo>
                    <a:pt x="599" y="330"/>
                  </a:lnTo>
                  <a:lnTo>
                    <a:pt x="756" y="239"/>
                  </a:lnTo>
                  <a:lnTo>
                    <a:pt x="1007" y="96"/>
                  </a:lnTo>
                  <a:lnTo>
                    <a:pt x="1094" y="48"/>
                  </a:lnTo>
                  <a:lnTo>
                    <a:pt x="1178" y="0"/>
                  </a:lnTo>
                  <a:lnTo>
                    <a:pt x="1241" y="21"/>
                  </a:lnTo>
                  <a:lnTo>
                    <a:pt x="1142" y="76"/>
                  </a:lnTo>
                  <a:lnTo>
                    <a:pt x="1055" y="124"/>
                  </a:lnTo>
                  <a:lnTo>
                    <a:pt x="783" y="284"/>
                  </a:lnTo>
                  <a:lnTo>
                    <a:pt x="625" y="374"/>
                  </a:lnTo>
                  <a:lnTo>
                    <a:pt x="340" y="541"/>
                  </a:lnTo>
                  <a:lnTo>
                    <a:pt x="217" y="610"/>
                  </a:lnTo>
                  <a:lnTo>
                    <a:pt x="0" y="732"/>
                  </a:lnTo>
                  <a:lnTo>
                    <a:pt x="0" y="669"/>
                  </a:lnTo>
                  <a:close/>
                </a:path>
              </a:pathLst>
            </a:custGeom>
            <a:solidFill>
              <a:srgbClr val="FF3300"/>
            </a:solidFill>
            <a:ln>
              <a:noFill/>
            </a:ln>
            <a:extLst>
              <a:ext uri="{91240B29-F687-4F45-9708-019B960494DF}">
                <a14:hiddenLine xmlns:a14="http://schemas.microsoft.com/office/drawing/2010/main" w="0">
                  <a:solidFill>
                    <a:srgbClr val="000000"/>
                  </a:solidFill>
                  <a:round/>
                  <a:headEnd/>
                  <a:tailEnd/>
                </a14:hiddenLine>
              </a:ext>
            </a:extLst>
          </p:spPr>
          <p:txBody>
            <a:bodyPr/>
            <a:lstStyle/>
            <a:p>
              <a:endParaRPr lang="es-ES">
                <a:solidFill>
                  <a:schemeClr val="tx1"/>
                </a:solidFill>
              </a:endParaRPr>
            </a:p>
          </p:txBody>
        </p:sp>
        <p:sp>
          <p:nvSpPr>
            <p:cNvPr id="10269" name="Freeform 27"/>
            <p:cNvSpPr>
              <a:spLocks/>
            </p:cNvSpPr>
            <p:nvPr/>
          </p:nvSpPr>
          <p:spPr bwMode="auto">
            <a:xfrm>
              <a:off x="4217" y="546"/>
              <a:ext cx="70" cy="73"/>
            </a:xfrm>
            <a:custGeom>
              <a:avLst/>
              <a:gdLst>
                <a:gd name="T0" fmla="*/ 0 w 268"/>
                <a:gd name="T1" fmla="*/ 0 h 268"/>
                <a:gd name="T2" fmla="*/ 0 w 268"/>
                <a:gd name="T3" fmla="*/ 0 h 268"/>
                <a:gd name="T4" fmla="*/ 0 w 268"/>
                <a:gd name="T5" fmla="*/ 0 h 268"/>
                <a:gd name="T6" fmla="*/ 0 w 268"/>
                <a:gd name="T7" fmla="*/ 0 h 268"/>
                <a:gd name="T8" fmla="*/ 0 w 268"/>
                <a:gd name="T9" fmla="*/ 0 h 268"/>
                <a:gd name="T10" fmla="*/ 0 w 268"/>
                <a:gd name="T11" fmla="*/ 0 h 268"/>
                <a:gd name="T12" fmla="*/ 0 w 268"/>
                <a:gd name="T13" fmla="*/ 0 h 268"/>
                <a:gd name="T14" fmla="*/ 0 w 268"/>
                <a:gd name="T15" fmla="*/ 0 h 268"/>
                <a:gd name="T16" fmla="*/ 0 w 268"/>
                <a:gd name="T17" fmla="*/ 0 h 268"/>
                <a:gd name="T18" fmla="*/ 0 w 268"/>
                <a:gd name="T19" fmla="*/ 0 h 268"/>
                <a:gd name="T20" fmla="*/ 0 w 268"/>
                <a:gd name="T21" fmla="*/ 0 h 268"/>
                <a:gd name="T22" fmla="*/ 0 w 268"/>
                <a:gd name="T23" fmla="*/ 0 h 268"/>
                <a:gd name="T24" fmla="*/ 0 w 268"/>
                <a:gd name="T25" fmla="*/ 0 h 268"/>
                <a:gd name="T26" fmla="*/ 0 w 268"/>
                <a:gd name="T27" fmla="*/ 0 h 268"/>
                <a:gd name="T28" fmla="*/ 0 w 268"/>
                <a:gd name="T29" fmla="*/ 0 h 268"/>
                <a:gd name="T30" fmla="*/ 0 w 268"/>
                <a:gd name="T31" fmla="*/ 0 h 268"/>
                <a:gd name="T32" fmla="*/ 0 w 268"/>
                <a:gd name="T33" fmla="*/ 0 h 268"/>
                <a:gd name="T34" fmla="*/ 0 w 268"/>
                <a:gd name="T35" fmla="*/ 0 h 268"/>
                <a:gd name="T36" fmla="*/ 0 w 268"/>
                <a:gd name="T37" fmla="*/ 0 h 268"/>
                <a:gd name="T38" fmla="*/ 0 w 268"/>
                <a:gd name="T39" fmla="*/ 0 h 268"/>
                <a:gd name="T40" fmla="*/ 0 w 268"/>
                <a:gd name="T41" fmla="*/ 0 h 268"/>
                <a:gd name="T42" fmla="*/ 0 w 268"/>
                <a:gd name="T43" fmla="*/ 0 h 268"/>
                <a:gd name="T44" fmla="*/ 0 w 268"/>
                <a:gd name="T45" fmla="*/ 0 h 268"/>
                <a:gd name="T46" fmla="*/ 0 w 268"/>
                <a:gd name="T47" fmla="*/ 0 h 268"/>
                <a:gd name="T48" fmla="*/ 0 w 268"/>
                <a:gd name="T49" fmla="*/ 0 h 268"/>
                <a:gd name="T50" fmla="*/ 0 w 268"/>
                <a:gd name="T51" fmla="*/ 0 h 268"/>
                <a:gd name="T52" fmla="*/ 0 w 268"/>
                <a:gd name="T53" fmla="*/ 0 h 268"/>
                <a:gd name="T54" fmla="*/ 0 w 268"/>
                <a:gd name="T55" fmla="*/ 0 h 268"/>
                <a:gd name="T56" fmla="*/ 0 w 268"/>
                <a:gd name="T57" fmla="*/ 0 h 268"/>
                <a:gd name="T58" fmla="*/ 0 w 268"/>
                <a:gd name="T59" fmla="*/ 0 h 268"/>
                <a:gd name="T60" fmla="*/ 0 w 268"/>
                <a:gd name="T61" fmla="*/ 0 h 268"/>
                <a:gd name="T62" fmla="*/ 0 w 268"/>
                <a:gd name="T63" fmla="*/ 0 h 268"/>
                <a:gd name="T64" fmla="*/ 0 w 268"/>
                <a:gd name="T65" fmla="*/ 0 h 26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8"/>
                <a:gd name="T100" fmla="*/ 0 h 268"/>
                <a:gd name="T101" fmla="*/ 268 w 268"/>
                <a:gd name="T102" fmla="*/ 268 h 26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8" h="268">
                  <a:moveTo>
                    <a:pt x="266" y="109"/>
                  </a:moveTo>
                  <a:lnTo>
                    <a:pt x="257" y="82"/>
                  </a:lnTo>
                  <a:lnTo>
                    <a:pt x="245" y="59"/>
                  </a:lnTo>
                  <a:lnTo>
                    <a:pt x="228" y="38"/>
                  </a:lnTo>
                  <a:lnTo>
                    <a:pt x="205" y="21"/>
                  </a:lnTo>
                  <a:lnTo>
                    <a:pt x="182" y="10"/>
                  </a:lnTo>
                  <a:lnTo>
                    <a:pt x="155" y="2"/>
                  </a:lnTo>
                  <a:lnTo>
                    <a:pt x="128" y="0"/>
                  </a:lnTo>
                  <a:lnTo>
                    <a:pt x="103" y="6"/>
                  </a:lnTo>
                  <a:lnTo>
                    <a:pt x="76" y="13"/>
                  </a:lnTo>
                  <a:lnTo>
                    <a:pt x="53" y="27"/>
                  </a:lnTo>
                  <a:lnTo>
                    <a:pt x="34" y="46"/>
                  </a:lnTo>
                  <a:lnTo>
                    <a:pt x="19" y="67"/>
                  </a:lnTo>
                  <a:lnTo>
                    <a:pt x="7" y="92"/>
                  </a:lnTo>
                  <a:lnTo>
                    <a:pt x="0" y="117"/>
                  </a:lnTo>
                  <a:lnTo>
                    <a:pt x="0" y="146"/>
                  </a:lnTo>
                  <a:lnTo>
                    <a:pt x="3" y="171"/>
                  </a:lnTo>
                  <a:lnTo>
                    <a:pt x="15" y="197"/>
                  </a:lnTo>
                  <a:lnTo>
                    <a:pt x="28" y="219"/>
                  </a:lnTo>
                  <a:lnTo>
                    <a:pt x="48" y="240"/>
                  </a:lnTo>
                  <a:lnTo>
                    <a:pt x="71" y="253"/>
                  </a:lnTo>
                  <a:lnTo>
                    <a:pt x="96" y="265"/>
                  </a:lnTo>
                  <a:lnTo>
                    <a:pt x="122" y="268"/>
                  </a:lnTo>
                  <a:lnTo>
                    <a:pt x="147" y="268"/>
                  </a:lnTo>
                  <a:lnTo>
                    <a:pt x="174" y="263"/>
                  </a:lnTo>
                  <a:lnTo>
                    <a:pt x="199" y="251"/>
                  </a:lnTo>
                  <a:lnTo>
                    <a:pt x="222" y="238"/>
                  </a:lnTo>
                  <a:lnTo>
                    <a:pt x="239" y="217"/>
                  </a:lnTo>
                  <a:lnTo>
                    <a:pt x="255" y="194"/>
                  </a:lnTo>
                  <a:lnTo>
                    <a:pt x="262" y="169"/>
                  </a:lnTo>
                  <a:lnTo>
                    <a:pt x="268" y="142"/>
                  </a:lnTo>
                  <a:lnTo>
                    <a:pt x="268" y="136"/>
                  </a:lnTo>
                  <a:lnTo>
                    <a:pt x="266" y="109"/>
                  </a:lnTo>
                  <a:close/>
                </a:path>
              </a:pathLst>
            </a:custGeom>
            <a:solidFill>
              <a:srgbClr val="000099"/>
            </a:solidFill>
            <a:ln w="0">
              <a:solidFill>
                <a:srgbClr val="000000"/>
              </a:solidFill>
              <a:round/>
              <a:headEnd/>
              <a:tailEnd/>
            </a:ln>
          </p:spPr>
          <p:txBody>
            <a:bodyPr/>
            <a:lstStyle/>
            <a:p>
              <a:endParaRPr lang="es-ES">
                <a:solidFill>
                  <a:schemeClr val="tx1"/>
                </a:solidFill>
              </a:endParaRPr>
            </a:p>
          </p:txBody>
        </p:sp>
        <p:sp>
          <p:nvSpPr>
            <p:cNvPr id="10270" name="Freeform 28"/>
            <p:cNvSpPr>
              <a:spLocks/>
            </p:cNvSpPr>
            <p:nvPr/>
          </p:nvSpPr>
          <p:spPr bwMode="auto">
            <a:xfrm>
              <a:off x="4128" y="638"/>
              <a:ext cx="250" cy="385"/>
            </a:xfrm>
            <a:custGeom>
              <a:avLst/>
              <a:gdLst>
                <a:gd name="T0" fmla="*/ 0 w 950"/>
                <a:gd name="T1" fmla="*/ 0 h 1413"/>
                <a:gd name="T2" fmla="*/ 0 w 950"/>
                <a:gd name="T3" fmla="*/ 0 h 1413"/>
                <a:gd name="T4" fmla="*/ 0 w 950"/>
                <a:gd name="T5" fmla="*/ 0 h 1413"/>
                <a:gd name="T6" fmla="*/ 0 w 950"/>
                <a:gd name="T7" fmla="*/ 0 h 1413"/>
                <a:gd name="T8" fmla="*/ 0 w 950"/>
                <a:gd name="T9" fmla="*/ 0 h 1413"/>
                <a:gd name="T10" fmla="*/ 0 w 950"/>
                <a:gd name="T11" fmla="*/ 0 h 1413"/>
                <a:gd name="T12" fmla="*/ 0 w 950"/>
                <a:gd name="T13" fmla="*/ 0 h 1413"/>
                <a:gd name="T14" fmla="*/ 0 w 950"/>
                <a:gd name="T15" fmla="*/ 0 h 1413"/>
                <a:gd name="T16" fmla="*/ 0 w 950"/>
                <a:gd name="T17" fmla="*/ 0 h 1413"/>
                <a:gd name="T18" fmla="*/ 0 w 950"/>
                <a:gd name="T19" fmla="*/ 0 h 1413"/>
                <a:gd name="T20" fmla="*/ 0 w 950"/>
                <a:gd name="T21" fmla="*/ 0 h 1413"/>
                <a:gd name="T22" fmla="*/ 0 w 950"/>
                <a:gd name="T23" fmla="*/ 0 h 1413"/>
                <a:gd name="T24" fmla="*/ 0 w 950"/>
                <a:gd name="T25" fmla="*/ 0 h 1413"/>
                <a:gd name="T26" fmla="*/ 0 w 950"/>
                <a:gd name="T27" fmla="*/ 0 h 1413"/>
                <a:gd name="T28" fmla="*/ 0 w 950"/>
                <a:gd name="T29" fmla="*/ 0 h 1413"/>
                <a:gd name="T30" fmla="*/ 0 w 950"/>
                <a:gd name="T31" fmla="*/ 0 h 1413"/>
                <a:gd name="T32" fmla="*/ 0 w 950"/>
                <a:gd name="T33" fmla="*/ 0 h 1413"/>
                <a:gd name="T34" fmla="*/ 0 w 950"/>
                <a:gd name="T35" fmla="*/ 0 h 1413"/>
                <a:gd name="T36" fmla="*/ 0 w 950"/>
                <a:gd name="T37" fmla="*/ 0 h 1413"/>
                <a:gd name="T38" fmla="*/ 0 w 950"/>
                <a:gd name="T39" fmla="*/ 0 h 1413"/>
                <a:gd name="T40" fmla="*/ 0 w 950"/>
                <a:gd name="T41" fmla="*/ 0 h 1413"/>
                <a:gd name="T42" fmla="*/ 0 w 950"/>
                <a:gd name="T43" fmla="*/ 0 h 1413"/>
                <a:gd name="T44" fmla="*/ 0 w 950"/>
                <a:gd name="T45" fmla="*/ 0 h 1413"/>
                <a:gd name="T46" fmla="*/ 0 w 950"/>
                <a:gd name="T47" fmla="*/ 0 h 1413"/>
                <a:gd name="T48" fmla="*/ 0 w 950"/>
                <a:gd name="T49" fmla="*/ 0 h 1413"/>
                <a:gd name="T50" fmla="*/ 0 w 950"/>
                <a:gd name="T51" fmla="*/ 0 h 1413"/>
                <a:gd name="T52" fmla="*/ 0 w 950"/>
                <a:gd name="T53" fmla="*/ 0 h 1413"/>
                <a:gd name="T54" fmla="*/ 0 w 950"/>
                <a:gd name="T55" fmla="*/ 0 h 1413"/>
                <a:gd name="T56" fmla="*/ 0 w 950"/>
                <a:gd name="T57" fmla="*/ 0 h 1413"/>
                <a:gd name="T58" fmla="*/ 0 w 950"/>
                <a:gd name="T59" fmla="*/ 0 h 1413"/>
                <a:gd name="T60" fmla="*/ 0 w 950"/>
                <a:gd name="T61" fmla="*/ 0 h 1413"/>
                <a:gd name="T62" fmla="*/ 0 w 950"/>
                <a:gd name="T63" fmla="*/ 0 h 1413"/>
                <a:gd name="T64" fmla="*/ 0 w 950"/>
                <a:gd name="T65" fmla="*/ 0 h 1413"/>
                <a:gd name="T66" fmla="*/ 0 w 950"/>
                <a:gd name="T67" fmla="*/ 0 h 1413"/>
                <a:gd name="T68" fmla="*/ 0 w 950"/>
                <a:gd name="T69" fmla="*/ 0 h 1413"/>
                <a:gd name="T70" fmla="*/ 0 w 950"/>
                <a:gd name="T71" fmla="*/ 0 h 1413"/>
                <a:gd name="T72" fmla="*/ 0 w 950"/>
                <a:gd name="T73" fmla="*/ 0 h 1413"/>
                <a:gd name="T74" fmla="*/ 0 w 950"/>
                <a:gd name="T75" fmla="*/ 0 h 1413"/>
                <a:gd name="T76" fmla="*/ 0 w 950"/>
                <a:gd name="T77" fmla="*/ 0 h 1413"/>
                <a:gd name="T78" fmla="*/ 0 w 950"/>
                <a:gd name="T79" fmla="*/ 0 h 1413"/>
                <a:gd name="T80" fmla="*/ 0 w 950"/>
                <a:gd name="T81" fmla="*/ 0 h 1413"/>
                <a:gd name="T82" fmla="*/ 0 w 950"/>
                <a:gd name="T83" fmla="*/ 0 h 1413"/>
                <a:gd name="T84" fmla="*/ 0 w 950"/>
                <a:gd name="T85" fmla="*/ 0 h 1413"/>
                <a:gd name="T86" fmla="*/ 0 w 950"/>
                <a:gd name="T87" fmla="*/ 0 h 1413"/>
                <a:gd name="T88" fmla="*/ 0 w 950"/>
                <a:gd name="T89" fmla="*/ 0 h 1413"/>
                <a:gd name="T90" fmla="*/ 0 w 950"/>
                <a:gd name="T91" fmla="*/ 0 h 1413"/>
                <a:gd name="T92" fmla="*/ 0 w 950"/>
                <a:gd name="T93" fmla="*/ 0 h 1413"/>
                <a:gd name="T94" fmla="*/ 0 w 950"/>
                <a:gd name="T95" fmla="*/ 0 h 1413"/>
                <a:gd name="T96" fmla="*/ 0 w 950"/>
                <a:gd name="T97" fmla="*/ 0 h 1413"/>
                <a:gd name="T98" fmla="*/ 0 w 950"/>
                <a:gd name="T99" fmla="*/ 0 h 1413"/>
                <a:gd name="T100" fmla="*/ 0 w 950"/>
                <a:gd name="T101" fmla="*/ 0 h 1413"/>
                <a:gd name="T102" fmla="*/ 0 w 950"/>
                <a:gd name="T103" fmla="*/ 0 h 1413"/>
                <a:gd name="T104" fmla="*/ 0 w 950"/>
                <a:gd name="T105" fmla="*/ 0 h 1413"/>
                <a:gd name="T106" fmla="*/ 0 w 950"/>
                <a:gd name="T107" fmla="*/ 0 h 1413"/>
                <a:gd name="T108" fmla="*/ 0 w 950"/>
                <a:gd name="T109" fmla="*/ 0 h 1413"/>
                <a:gd name="T110" fmla="*/ 0 w 950"/>
                <a:gd name="T111" fmla="*/ 0 h 1413"/>
                <a:gd name="T112" fmla="*/ 0 w 950"/>
                <a:gd name="T113" fmla="*/ 0 h 1413"/>
                <a:gd name="T114" fmla="*/ 0 w 950"/>
                <a:gd name="T115" fmla="*/ 0 h 1413"/>
                <a:gd name="T116" fmla="*/ 0 w 950"/>
                <a:gd name="T117" fmla="*/ 0 h 1413"/>
                <a:gd name="T118" fmla="*/ 0 w 950"/>
                <a:gd name="T119" fmla="*/ 0 h 1413"/>
                <a:gd name="T120" fmla="*/ 0 w 950"/>
                <a:gd name="T121" fmla="*/ 0 h 1413"/>
                <a:gd name="T122" fmla="*/ 0 w 950"/>
                <a:gd name="T123" fmla="*/ 0 h 1413"/>
                <a:gd name="T124" fmla="*/ 0 w 950"/>
                <a:gd name="T125" fmla="*/ 0 h 141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950"/>
                <a:gd name="T190" fmla="*/ 0 h 1413"/>
                <a:gd name="T191" fmla="*/ 950 w 950"/>
                <a:gd name="T192" fmla="*/ 1413 h 1413"/>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950" h="1413">
                  <a:moveTo>
                    <a:pt x="495" y="616"/>
                  </a:moveTo>
                  <a:lnTo>
                    <a:pt x="495" y="1413"/>
                  </a:lnTo>
                  <a:lnTo>
                    <a:pt x="681" y="1413"/>
                  </a:lnTo>
                  <a:lnTo>
                    <a:pt x="681" y="351"/>
                  </a:lnTo>
                  <a:lnTo>
                    <a:pt x="842" y="617"/>
                  </a:lnTo>
                  <a:lnTo>
                    <a:pt x="844" y="621"/>
                  </a:lnTo>
                  <a:lnTo>
                    <a:pt x="852" y="627"/>
                  </a:lnTo>
                  <a:lnTo>
                    <a:pt x="863" y="631"/>
                  </a:lnTo>
                  <a:lnTo>
                    <a:pt x="877" y="635"/>
                  </a:lnTo>
                  <a:lnTo>
                    <a:pt x="886" y="637"/>
                  </a:lnTo>
                  <a:lnTo>
                    <a:pt x="900" y="635"/>
                  </a:lnTo>
                  <a:lnTo>
                    <a:pt x="911" y="631"/>
                  </a:lnTo>
                  <a:lnTo>
                    <a:pt x="923" y="625"/>
                  </a:lnTo>
                  <a:lnTo>
                    <a:pt x="932" y="616"/>
                  </a:lnTo>
                  <a:lnTo>
                    <a:pt x="938" y="606"/>
                  </a:lnTo>
                  <a:lnTo>
                    <a:pt x="944" y="596"/>
                  </a:lnTo>
                  <a:lnTo>
                    <a:pt x="948" y="583"/>
                  </a:lnTo>
                  <a:lnTo>
                    <a:pt x="950" y="571"/>
                  </a:lnTo>
                  <a:lnTo>
                    <a:pt x="948" y="560"/>
                  </a:lnTo>
                  <a:lnTo>
                    <a:pt x="946" y="548"/>
                  </a:lnTo>
                  <a:lnTo>
                    <a:pt x="698" y="117"/>
                  </a:lnTo>
                  <a:lnTo>
                    <a:pt x="675" y="88"/>
                  </a:lnTo>
                  <a:lnTo>
                    <a:pt x="658" y="73"/>
                  </a:lnTo>
                  <a:lnTo>
                    <a:pt x="641" y="57"/>
                  </a:lnTo>
                  <a:lnTo>
                    <a:pt x="623" y="46"/>
                  </a:lnTo>
                  <a:lnTo>
                    <a:pt x="604" y="34"/>
                  </a:lnTo>
                  <a:lnTo>
                    <a:pt x="585" y="25"/>
                  </a:lnTo>
                  <a:lnTo>
                    <a:pt x="564" y="17"/>
                  </a:lnTo>
                  <a:lnTo>
                    <a:pt x="543" y="10"/>
                  </a:lnTo>
                  <a:lnTo>
                    <a:pt x="522" y="4"/>
                  </a:lnTo>
                  <a:lnTo>
                    <a:pt x="499" y="0"/>
                  </a:lnTo>
                  <a:lnTo>
                    <a:pt x="453" y="0"/>
                  </a:lnTo>
                  <a:lnTo>
                    <a:pt x="432" y="4"/>
                  </a:lnTo>
                  <a:lnTo>
                    <a:pt x="410" y="8"/>
                  </a:lnTo>
                  <a:lnTo>
                    <a:pt x="389" y="13"/>
                  </a:lnTo>
                  <a:lnTo>
                    <a:pt x="366" y="21"/>
                  </a:lnTo>
                  <a:lnTo>
                    <a:pt x="347" y="29"/>
                  </a:lnTo>
                  <a:lnTo>
                    <a:pt x="328" y="40"/>
                  </a:lnTo>
                  <a:lnTo>
                    <a:pt x="309" y="54"/>
                  </a:lnTo>
                  <a:lnTo>
                    <a:pt x="292" y="67"/>
                  </a:lnTo>
                  <a:lnTo>
                    <a:pt x="274" y="80"/>
                  </a:lnTo>
                  <a:lnTo>
                    <a:pt x="263" y="94"/>
                  </a:lnTo>
                  <a:lnTo>
                    <a:pt x="251" y="113"/>
                  </a:lnTo>
                  <a:lnTo>
                    <a:pt x="6" y="548"/>
                  </a:lnTo>
                  <a:lnTo>
                    <a:pt x="2" y="560"/>
                  </a:lnTo>
                  <a:lnTo>
                    <a:pt x="0" y="571"/>
                  </a:lnTo>
                  <a:lnTo>
                    <a:pt x="2" y="583"/>
                  </a:lnTo>
                  <a:lnTo>
                    <a:pt x="6" y="596"/>
                  </a:lnTo>
                  <a:lnTo>
                    <a:pt x="10" y="606"/>
                  </a:lnTo>
                  <a:lnTo>
                    <a:pt x="17" y="616"/>
                  </a:lnTo>
                  <a:lnTo>
                    <a:pt x="27" y="625"/>
                  </a:lnTo>
                  <a:lnTo>
                    <a:pt x="36" y="631"/>
                  </a:lnTo>
                  <a:lnTo>
                    <a:pt x="48" y="635"/>
                  </a:lnTo>
                  <a:lnTo>
                    <a:pt x="61" y="637"/>
                  </a:lnTo>
                  <a:lnTo>
                    <a:pt x="73" y="635"/>
                  </a:lnTo>
                  <a:lnTo>
                    <a:pt x="84" y="631"/>
                  </a:lnTo>
                  <a:lnTo>
                    <a:pt x="98" y="627"/>
                  </a:lnTo>
                  <a:lnTo>
                    <a:pt x="105" y="617"/>
                  </a:lnTo>
                  <a:lnTo>
                    <a:pt x="269" y="351"/>
                  </a:lnTo>
                  <a:lnTo>
                    <a:pt x="269" y="1413"/>
                  </a:lnTo>
                  <a:lnTo>
                    <a:pt x="453" y="1413"/>
                  </a:lnTo>
                  <a:lnTo>
                    <a:pt x="453" y="616"/>
                  </a:lnTo>
                  <a:lnTo>
                    <a:pt x="495" y="616"/>
                  </a:lnTo>
                  <a:close/>
                </a:path>
              </a:pathLst>
            </a:custGeom>
            <a:solidFill>
              <a:srgbClr val="000099"/>
            </a:solidFill>
            <a:ln w="0">
              <a:solidFill>
                <a:srgbClr val="000000"/>
              </a:solidFill>
              <a:round/>
              <a:headEnd/>
              <a:tailEnd/>
            </a:ln>
          </p:spPr>
          <p:txBody>
            <a:bodyPr/>
            <a:lstStyle/>
            <a:p>
              <a:endParaRPr lang="es-ES">
                <a:solidFill>
                  <a:schemeClr val="tx1"/>
                </a:solidFill>
              </a:endParaRPr>
            </a:p>
          </p:txBody>
        </p:sp>
      </p:grpSp>
      <p:sp>
        <p:nvSpPr>
          <p:cNvPr id="10252" name="Rectangle 30"/>
          <p:cNvSpPr>
            <a:spLocks noChangeArrowheads="1"/>
          </p:cNvSpPr>
          <p:nvPr/>
        </p:nvSpPr>
        <p:spPr bwMode="auto">
          <a:xfrm>
            <a:off x="7065963" y="3278189"/>
            <a:ext cx="1483419"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altLang="es-ES" b="1"/>
              <a:t>COSTOS</a:t>
            </a:r>
            <a:endParaRPr lang="es-MX" altLang="es-ES" b="1"/>
          </a:p>
          <a:p>
            <a:pPr eaLnBrk="1" hangingPunct="1"/>
            <a:r>
              <a:rPr lang="es-ES" altLang="es-ES" b="1"/>
              <a:t>INDIRECT</a:t>
            </a:r>
            <a:r>
              <a:rPr lang="es-MX" altLang="es-ES" b="1"/>
              <a:t>OS</a:t>
            </a:r>
            <a:r>
              <a:rPr lang="es-ES" altLang="es-ES" b="1"/>
              <a:t> </a:t>
            </a:r>
          </a:p>
        </p:txBody>
      </p:sp>
      <p:sp>
        <p:nvSpPr>
          <p:cNvPr id="10253" name="Rectangle 31"/>
          <p:cNvSpPr>
            <a:spLocks noChangeArrowheads="1"/>
          </p:cNvSpPr>
          <p:nvPr/>
        </p:nvSpPr>
        <p:spPr bwMode="auto">
          <a:xfrm>
            <a:off x="5483684" y="4497389"/>
            <a:ext cx="2367635" cy="44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80000"/>
              </a:lnSpc>
            </a:pPr>
            <a:r>
              <a:rPr lang="es-MX" altLang="es-ES" sz="2800" b="1" dirty="0"/>
              <a:t> </a:t>
            </a:r>
            <a:r>
              <a:rPr lang="es-MX" altLang="es-ES" sz="2400" b="1" dirty="0" smtClean="0"/>
              <a:t>$102,500 </a:t>
            </a:r>
            <a:r>
              <a:rPr lang="es-MX" altLang="es-ES" sz="2400" b="1" dirty="0" err="1"/>
              <a:t>mdp</a:t>
            </a:r>
            <a:r>
              <a:rPr lang="es-MX" altLang="es-ES" sz="2400" b="1" dirty="0"/>
              <a:t>*</a:t>
            </a:r>
            <a:r>
              <a:rPr lang="es-ES" altLang="es-ES" sz="3600" b="1" dirty="0"/>
              <a:t> </a:t>
            </a:r>
          </a:p>
        </p:txBody>
      </p:sp>
      <p:sp>
        <p:nvSpPr>
          <p:cNvPr id="10254" name="Rectangle 32"/>
          <p:cNvSpPr>
            <a:spLocks noChangeArrowheads="1"/>
          </p:cNvSpPr>
          <p:nvPr/>
        </p:nvSpPr>
        <p:spPr bwMode="auto">
          <a:xfrm>
            <a:off x="1382576" y="1833564"/>
            <a:ext cx="2162451" cy="44319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60000"/>
              </a:lnSpc>
            </a:pPr>
            <a:r>
              <a:rPr lang="es-MX" altLang="es-ES" sz="4000" b="1" dirty="0"/>
              <a:t> </a:t>
            </a:r>
            <a:r>
              <a:rPr lang="es-MX" altLang="es-ES" sz="2400" b="1" dirty="0" smtClean="0"/>
              <a:t>$20,500 </a:t>
            </a:r>
            <a:r>
              <a:rPr lang="es-MX" altLang="es-ES" sz="2400" b="1" dirty="0" err="1"/>
              <a:t>mdp</a:t>
            </a:r>
            <a:r>
              <a:rPr lang="es-ES" altLang="es-ES" sz="4800" b="1" dirty="0"/>
              <a:t> </a:t>
            </a:r>
          </a:p>
        </p:txBody>
      </p:sp>
      <p:sp>
        <p:nvSpPr>
          <p:cNvPr id="10255" name="Line 33"/>
          <p:cNvSpPr>
            <a:spLocks noChangeShapeType="1"/>
          </p:cNvSpPr>
          <p:nvPr/>
        </p:nvSpPr>
        <p:spPr bwMode="auto">
          <a:xfrm>
            <a:off x="2012950" y="4040188"/>
            <a:ext cx="4013200" cy="0"/>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0256" name="Line 34"/>
          <p:cNvSpPr>
            <a:spLocks noChangeShapeType="1"/>
          </p:cNvSpPr>
          <p:nvPr/>
        </p:nvSpPr>
        <p:spPr bwMode="auto">
          <a:xfrm>
            <a:off x="1979712" y="4421188"/>
            <a:ext cx="3857625" cy="0"/>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0257" name="Line 35"/>
          <p:cNvSpPr>
            <a:spLocks noChangeShapeType="1"/>
          </p:cNvSpPr>
          <p:nvPr/>
        </p:nvSpPr>
        <p:spPr bwMode="auto">
          <a:xfrm>
            <a:off x="1936056" y="4816475"/>
            <a:ext cx="2347912" cy="0"/>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0258" name="Line 36"/>
          <p:cNvSpPr>
            <a:spLocks noChangeShapeType="1"/>
          </p:cNvSpPr>
          <p:nvPr/>
        </p:nvSpPr>
        <p:spPr bwMode="auto">
          <a:xfrm>
            <a:off x="1979712" y="5229200"/>
            <a:ext cx="2743200" cy="0"/>
          </a:xfrm>
          <a:prstGeom prst="line">
            <a:avLst/>
          </a:prstGeom>
          <a:noFill/>
          <a:ln w="19050">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0259" name="Rectangle 37"/>
          <p:cNvSpPr>
            <a:spLocks noChangeArrowheads="1"/>
          </p:cNvSpPr>
          <p:nvPr/>
        </p:nvSpPr>
        <p:spPr bwMode="auto">
          <a:xfrm>
            <a:off x="841966" y="6165304"/>
            <a:ext cx="303769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s-MX" altLang="es-ES" sz="1200" b="1" dirty="0"/>
              <a:t>Fuente: Memoria Estadística </a:t>
            </a:r>
            <a:r>
              <a:rPr lang="es-MX" altLang="es-ES" sz="1200" b="1" dirty="0" smtClean="0"/>
              <a:t>Institucional</a:t>
            </a:r>
            <a:endParaRPr lang="es-ES" altLang="es-ES" sz="1200" b="1" dirty="0"/>
          </a:p>
        </p:txBody>
      </p:sp>
      <p:sp>
        <p:nvSpPr>
          <p:cNvPr id="10260" name="1 CuadroTexto"/>
          <p:cNvSpPr txBox="1">
            <a:spLocks noChangeArrowheads="1"/>
          </p:cNvSpPr>
          <p:nvPr/>
        </p:nvSpPr>
        <p:spPr bwMode="auto">
          <a:xfrm>
            <a:off x="611188" y="5600283"/>
            <a:ext cx="8569325" cy="27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MX" altLang="es-ES" sz="1200" b="1" dirty="0"/>
              <a:t>*Cinco veces el Costo Directo de acuerdo con la Organización Internacional del Trabajo.</a:t>
            </a:r>
          </a:p>
        </p:txBody>
      </p:sp>
    </p:spTree>
    <p:extLst>
      <p:ext uri="{BB962C8B-B14F-4D97-AF65-F5344CB8AC3E}">
        <p14:creationId xmlns:p14="http://schemas.microsoft.com/office/powerpoint/2010/main" val="3235312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783586" y="1665242"/>
            <a:ext cx="7244798" cy="390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a:spAutoFit/>
          </a:bodyPr>
          <a:lstStyle>
            <a:lvl1pPr marL="342900" indent="-342900" eaLnBrk="0" hangingPunct="0">
              <a:defRPr>
                <a:solidFill>
                  <a:schemeClr val="tx1"/>
                </a:solidFill>
                <a:latin typeface="Arial" pitchFamily="34" charset="0"/>
              </a:defRPr>
            </a:lvl1pPr>
            <a:lvl2pPr marL="666750" indent="-2095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lvl="1">
              <a:lnSpc>
                <a:spcPct val="190000"/>
              </a:lnSpc>
              <a:spcBef>
                <a:spcPct val="20000"/>
              </a:spcBef>
              <a:buFont typeface="Monotype Sorts" pitchFamily="2" charset="2"/>
              <a:buNone/>
            </a:pPr>
            <a:r>
              <a:rPr lang="es-ES_tradnl" altLang="es-ES" sz="2000" b="1" dirty="0"/>
              <a:t>Constitución Política </a:t>
            </a:r>
          </a:p>
          <a:p>
            <a:pPr lvl="1">
              <a:lnSpc>
                <a:spcPct val="190000"/>
              </a:lnSpc>
              <a:spcBef>
                <a:spcPct val="20000"/>
              </a:spcBef>
              <a:buFont typeface="Monotype Sorts" pitchFamily="2" charset="2"/>
              <a:buNone/>
            </a:pPr>
            <a:r>
              <a:rPr lang="es-ES_tradnl" altLang="es-ES" sz="2000" b="1" dirty="0"/>
              <a:t>Ley Federal del Trabajo</a:t>
            </a:r>
          </a:p>
          <a:p>
            <a:pPr lvl="1">
              <a:lnSpc>
                <a:spcPct val="190000"/>
              </a:lnSpc>
              <a:spcBef>
                <a:spcPct val="20000"/>
              </a:spcBef>
              <a:buFont typeface="Monotype Sorts" pitchFamily="2" charset="2"/>
              <a:buNone/>
            </a:pPr>
            <a:r>
              <a:rPr lang="es-ES_tradnl" altLang="es-ES" sz="2000" b="1" dirty="0"/>
              <a:t>Ley del Seguro Social</a:t>
            </a:r>
          </a:p>
          <a:p>
            <a:pPr lvl="1">
              <a:lnSpc>
                <a:spcPct val="190000"/>
              </a:lnSpc>
              <a:spcBef>
                <a:spcPct val="20000"/>
              </a:spcBef>
              <a:buFont typeface="Monotype Sorts" pitchFamily="2" charset="2"/>
              <a:buNone/>
            </a:pPr>
            <a:r>
              <a:rPr lang="es-ES_tradnl" altLang="es-ES" sz="2000" b="1" dirty="0"/>
              <a:t>Reglamento en Seguridad y Salud en </a:t>
            </a:r>
            <a:r>
              <a:rPr lang="es-ES_tradnl" altLang="es-ES" sz="2000" b="1" dirty="0" smtClean="0"/>
              <a:t>el Trabajo</a:t>
            </a:r>
            <a:endParaRPr lang="es-ES_tradnl" altLang="es-ES" sz="2000" b="1" dirty="0"/>
          </a:p>
          <a:p>
            <a:pPr lvl="1">
              <a:lnSpc>
                <a:spcPct val="190000"/>
              </a:lnSpc>
              <a:spcBef>
                <a:spcPct val="20000"/>
              </a:spcBef>
              <a:buFont typeface="Monotype Sorts" pitchFamily="2" charset="2"/>
              <a:buNone/>
            </a:pPr>
            <a:r>
              <a:rPr lang="es-ES_tradnl" altLang="es-ES" sz="2000" b="1" dirty="0"/>
              <a:t>Normas Oficiales u Ordenamientos </a:t>
            </a:r>
          </a:p>
          <a:p>
            <a:pPr lvl="1">
              <a:lnSpc>
                <a:spcPct val="190000"/>
              </a:lnSpc>
              <a:spcBef>
                <a:spcPct val="20000"/>
              </a:spcBef>
              <a:buFont typeface="Monotype Sorts" pitchFamily="2" charset="2"/>
              <a:buNone/>
            </a:pPr>
            <a:r>
              <a:rPr lang="es-ES_tradnl" altLang="es-ES" sz="2000" b="1" dirty="0"/>
              <a:t>Otros Instrumentos Legales</a:t>
            </a:r>
          </a:p>
        </p:txBody>
      </p:sp>
      <p:sp>
        <p:nvSpPr>
          <p:cNvPr id="3076" name="Text Box 3"/>
          <p:cNvSpPr txBox="1">
            <a:spLocks noChangeArrowheads="1"/>
          </p:cNvSpPr>
          <p:nvPr/>
        </p:nvSpPr>
        <p:spPr bwMode="auto">
          <a:xfrm>
            <a:off x="1821905" y="1033041"/>
            <a:ext cx="5486400" cy="531121"/>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eaLnBrk="1" hangingPunct="1">
              <a:buFont typeface="Monotype Sorts" pitchFamily="2" charset="2"/>
              <a:buNone/>
            </a:pPr>
            <a:r>
              <a:rPr lang="es-ES_tradnl" altLang="es-ES" sz="2900" b="1" i="1" dirty="0"/>
              <a:t>   </a:t>
            </a:r>
            <a:r>
              <a:rPr lang="es-ES_tradnl" altLang="es-ES" sz="2000" b="1" i="1" dirty="0"/>
              <a:t>Razones Legales</a:t>
            </a:r>
          </a:p>
        </p:txBody>
      </p:sp>
      <p:graphicFrame>
        <p:nvGraphicFramePr>
          <p:cNvPr id="3074" name="Object 2"/>
          <p:cNvGraphicFramePr>
            <a:graphicFrameLocks/>
          </p:cNvGraphicFramePr>
          <p:nvPr>
            <p:extLst>
              <p:ext uri="{D42A27DB-BD31-4B8C-83A1-F6EECF244321}">
                <p14:modId xmlns:p14="http://schemas.microsoft.com/office/powerpoint/2010/main" val="3270240316"/>
              </p:ext>
            </p:extLst>
          </p:nvPr>
        </p:nvGraphicFramePr>
        <p:xfrm>
          <a:off x="5600155" y="739354"/>
          <a:ext cx="1420812" cy="1033462"/>
        </p:xfrm>
        <a:graphic>
          <a:graphicData uri="http://schemas.openxmlformats.org/presentationml/2006/ole">
            <mc:AlternateContent xmlns:mc="http://schemas.openxmlformats.org/markup-compatibility/2006">
              <mc:Choice xmlns:v="urn:schemas-microsoft-com:vml" Requires="v">
                <p:oleObj spid="_x0000_s2065" name="Image IO" r:id="rId4" imgW="2019048" imgH="1571429" progId="">
                  <p:embed/>
                </p:oleObj>
              </mc:Choice>
              <mc:Fallback>
                <p:oleObj name="Image IO" r:id="rId4" imgW="2019048" imgH="1571429"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00155" y="739354"/>
                        <a:ext cx="1420812" cy="1033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077" name="Line 5"/>
          <p:cNvSpPr>
            <a:spLocks noChangeShapeType="1"/>
          </p:cNvSpPr>
          <p:nvPr/>
        </p:nvSpPr>
        <p:spPr bwMode="auto">
          <a:xfrm>
            <a:off x="1821905" y="2863675"/>
            <a:ext cx="4495800" cy="1587"/>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3078" name="Line 6"/>
          <p:cNvSpPr>
            <a:spLocks noChangeShapeType="1"/>
          </p:cNvSpPr>
          <p:nvPr/>
        </p:nvSpPr>
        <p:spPr bwMode="auto">
          <a:xfrm>
            <a:off x="1821905" y="3573016"/>
            <a:ext cx="44958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3079" name="Line 7"/>
          <p:cNvSpPr>
            <a:spLocks noChangeShapeType="1"/>
          </p:cNvSpPr>
          <p:nvPr/>
        </p:nvSpPr>
        <p:spPr bwMode="auto">
          <a:xfrm>
            <a:off x="1821905" y="4221088"/>
            <a:ext cx="44958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3080" name="Line 8"/>
          <p:cNvSpPr>
            <a:spLocks noChangeShapeType="1"/>
          </p:cNvSpPr>
          <p:nvPr/>
        </p:nvSpPr>
        <p:spPr bwMode="auto">
          <a:xfrm>
            <a:off x="1821905" y="4798740"/>
            <a:ext cx="44958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3081" name="Line 9"/>
          <p:cNvSpPr>
            <a:spLocks noChangeShapeType="1"/>
          </p:cNvSpPr>
          <p:nvPr/>
        </p:nvSpPr>
        <p:spPr bwMode="auto">
          <a:xfrm>
            <a:off x="1821905" y="5517232"/>
            <a:ext cx="4495800" cy="1587"/>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Tree>
    <p:extLst>
      <p:ext uri="{BB962C8B-B14F-4D97-AF65-F5344CB8AC3E}">
        <p14:creationId xmlns:p14="http://schemas.microsoft.com/office/powerpoint/2010/main" val="1602945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259633" y="1178149"/>
            <a:ext cx="4194175" cy="469565"/>
          </a:xfrm>
          <a:prstGeom prst="rect">
            <a:avLst/>
          </a:prstGeom>
          <a:solidFill>
            <a:srgbClr val="FFFF91">
              <a:alpha val="50195"/>
            </a:srgbClr>
          </a:solidFill>
          <a:ln>
            <a:noFill/>
          </a:ln>
          <a:effectLst>
            <a:prstShdw prst="shdw17" dist="17961" dir="2700000">
              <a:srgbClr val="999957"/>
            </a:prstShdw>
          </a:effectLst>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84025" tIns="42012" rIns="84025" bIns="42012">
            <a:spAutoFit/>
          </a:bodyPr>
          <a:lstStyle>
            <a:lvl1pPr marL="571500" indent="-571500" defTabSz="839788" eaLnBrk="0" hangingPunct="0">
              <a:defRPr>
                <a:solidFill>
                  <a:schemeClr val="tx1"/>
                </a:solidFill>
                <a:latin typeface="Arial" pitchFamily="34" charset="0"/>
              </a:defRPr>
            </a:lvl1pPr>
            <a:lvl2pPr marL="742950" indent="-285750" defTabSz="839788" eaLnBrk="0" hangingPunct="0">
              <a:defRPr>
                <a:solidFill>
                  <a:schemeClr val="tx1"/>
                </a:solidFill>
                <a:latin typeface="Arial" pitchFamily="34" charset="0"/>
              </a:defRPr>
            </a:lvl2pPr>
            <a:lvl3pPr marL="1143000" indent="-228600" defTabSz="839788" eaLnBrk="0" hangingPunct="0">
              <a:defRPr>
                <a:solidFill>
                  <a:schemeClr val="tx1"/>
                </a:solidFill>
                <a:latin typeface="Arial" pitchFamily="34" charset="0"/>
              </a:defRPr>
            </a:lvl3pPr>
            <a:lvl4pPr marL="1600200" indent="-228600" defTabSz="839788" eaLnBrk="0" hangingPunct="0">
              <a:defRPr>
                <a:solidFill>
                  <a:schemeClr val="tx1"/>
                </a:solidFill>
                <a:latin typeface="Arial" pitchFamily="34" charset="0"/>
              </a:defRPr>
            </a:lvl4pPr>
            <a:lvl5pPr marL="2057400" indent="-228600" defTabSz="839788" eaLnBrk="0" hangingPunct="0">
              <a:defRPr>
                <a:solidFill>
                  <a:schemeClr val="tx1"/>
                </a:solidFill>
                <a:latin typeface="Arial" pitchFamily="34" charset="0"/>
              </a:defRPr>
            </a:lvl5pPr>
            <a:lvl6pPr marL="2514600" indent="-228600" defTabSz="839788" eaLnBrk="0" fontAlgn="base" hangingPunct="0">
              <a:spcBef>
                <a:spcPct val="0"/>
              </a:spcBef>
              <a:spcAft>
                <a:spcPct val="0"/>
              </a:spcAft>
              <a:defRPr>
                <a:solidFill>
                  <a:schemeClr val="tx1"/>
                </a:solidFill>
                <a:latin typeface="Arial" pitchFamily="34" charset="0"/>
              </a:defRPr>
            </a:lvl6pPr>
            <a:lvl7pPr marL="2971800" indent="-228600" defTabSz="839788" eaLnBrk="0" fontAlgn="base" hangingPunct="0">
              <a:spcBef>
                <a:spcPct val="0"/>
              </a:spcBef>
              <a:spcAft>
                <a:spcPct val="0"/>
              </a:spcAft>
              <a:defRPr>
                <a:solidFill>
                  <a:schemeClr val="tx1"/>
                </a:solidFill>
                <a:latin typeface="Arial" pitchFamily="34" charset="0"/>
              </a:defRPr>
            </a:lvl7pPr>
            <a:lvl8pPr marL="3429000" indent="-228600" defTabSz="839788" eaLnBrk="0" fontAlgn="base" hangingPunct="0">
              <a:spcBef>
                <a:spcPct val="0"/>
              </a:spcBef>
              <a:spcAft>
                <a:spcPct val="0"/>
              </a:spcAft>
              <a:defRPr>
                <a:solidFill>
                  <a:schemeClr val="tx1"/>
                </a:solidFill>
                <a:latin typeface="Arial" pitchFamily="34" charset="0"/>
              </a:defRPr>
            </a:lvl8pPr>
            <a:lvl9pPr marL="3886200" indent="-228600" defTabSz="839788" eaLnBrk="0" fontAlgn="base" hangingPunct="0">
              <a:spcBef>
                <a:spcPct val="0"/>
              </a:spcBef>
              <a:spcAft>
                <a:spcPct val="0"/>
              </a:spcAft>
              <a:defRPr>
                <a:solidFill>
                  <a:schemeClr val="tx1"/>
                </a:solidFill>
                <a:latin typeface="Arial" pitchFamily="34" charset="0"/>
              </a:defRPr>
            </a:lvl9pPr>
          </a:lstStyle>
          <a:p>
            <a:pPr eaLnBrk="1" hangingPunct="1">
              <a:buFont typeface="Monotype Sorts" pitchFamily="2" charset="2"/>
              <a:buNone/>
            </a:pPr>
            <a:r>
              <a:rPr lang="es-ES_tradnl" altLang="es-ES" sz="2500" b="1" i="1" dirty="0"/>
              <a:t>   </a:t>
            </a:r>
            <a:r>
              <a:rPr lang="es-ES_tradnl" altLang="es-ES" sz="2000" b="1" i="1" dirty="0"/>
              <a:t>Razones Éticas</a:t>
            </a:r>
          </a:p>
        </p:txBody>
      </p:sp>
      <p:sp>
        <p:nvSpPr>
          <p:cNvPr id="16387" name="Text Box 3"/>
          <p:cNvSpPr txBox="1">
            <a:spLocks noChangeArrowheads="1"/>
          </p:cNvSpPr>
          <p:nvPr/>
        </p:nvSpPr>
        <p:spPr bwMode="auto">
          <a:xfrm>
            <a:off x="1042988" y="5562601"/>
            <a:ext cx="7226300" cy="224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70000"/>
              </a:lnSpc>
              <a:spcBef>
                <a:spcPct val="50000"/>
              </a:spcBef>
            </a:pPr>
            <a:r>
              <a:rPr lang="es-MX" altLang="es-ES" sz="1200" b="1" dirty="0"/>
              <a:t>Fuente: Coordinación de Salud en el Trabajo. </a:t>
            </a:r>
          </a:p>
        </p:txBody>
      </p:sp>
      <p:grpSp>
        <p:nvGrpSpPr>
          <p:cNvPr id="2" name="Group 4"/>
          <p:cNvGrpSpPr>
            <a:grpSpLocks/>
          </p:cNvGrpSpPr>
          <p:nvPr/>
        </p:nvGrpSpPr>
        <p:grpSpPr bwMode="auto">
          <a:xfrm>
            <a:off x="4067920" y="1052737"/>
            <a:ext cx="1008062" cy="804862"/>
            <a:chOff x="3264" y="793"/>
            <a:chExt cx="624" cy="507"/>
          </a:xfrm>
        </p:grpSpPr>
        <p:sp>
          <p:nvSpPr>
            <p:cNvPr id="16397" name="Rectangle 5"/>
            <p:cNvSpPr>
              <a:spLocks noChangeArrowheads="1"/>
            </p:cNvSpPr>
            <p:nvPr/>
          </p:nvSpPr>
          <p:spPr bwMode="auto">
            <a:xfrm>
              <a:off x="3264" y="793"/>
              <a:ext cx="624" cy="507"/>
            </a:xfrm>
            <a:prstGeom prst="rect">
              <a:avLst/>
            </a:prstGeom>
            <a:solidFill>
              <a:srgbClr val="C20000"/>
            </a:solidFill>
            <a:ln>
              <a:noFill/>
            </a:ln>
            <a:effectLst>
              <a:prstShdw prst="shdw17" dist="17961" dir="2700000">
                <a:srgbClr val="74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sz="2000" dirty="0"/>
            </a:p>
          </p:txBody>
        </p:sp>
        <p:sp>
          <p:nvSpPr>
            <p:cNvPr id="16398" name="Freeform 6"/>
            <p:cNvSpPr>
              <a:spLocks/>
            </p:cNvSpPr>
            <p:nvPr/>
          </p:nvSpPr>
          <p:spPr bwMode="auto">
            <a:xfrm>
              <a:off x="3417" y="1050"/>
              <a:ext cx="348" cy="208"/>
            </a:xfrm>
            <a:custGeom>
              <a:avLst/>
              <a:gdLst>
                <a:gd name="T0" fmla="*/ 0 w 3006"/>
                <a:gd name="T1" fmla="*/ 0 h 2049"/>
                <a:gd name="T2" fmla="*/ 0 w 3006"/>
                <a:gd name="T3" fmla="*/ 0 h 2049"/>
                <a:gd name="T4" fmla="*/ 0 w 3006"/>
                <a:gd name="T5" fmla="*/ 0 h 2049"/>
                <a:gd name="T6" fmla="*/ 0 w 3006"/>
                <a:gd name="T7" fmla="*/ 0 h 2049"/>
                <a:gd name="T8" fmla="*/ 0 w 3006"/>
                <a:gd name="T9" fmla="*/ 0 h 2049"/>
                <a:gd name="T10" fmla="*/ 0 w 3006"/>
                <a:gd name="T11" fmla="*/ 0 h 2049"/>
                <a:gd name="T12" fmla="*/ 0 w 3006"/>
                <a:gd name="T13" fmla="*/ 0 h 2049"/>
                <a:gd name="T14" fmla="*/ 0 w 3006"/>
                <a:gd name="T15" fmla="*/ 0 h 2049"/>
                <a:gd name="T16" fmla="*/ 0 w 3006"/>
                <a:gd name="T17" fmla="*/ 0 h 2049"/>
                <a:gd name="T18" fmla="*/ 0 w 3006"/>
                <a:gd name="T19" fmla="*/ 0 h 2049"/>
                <a:gd name="T20" fmla="*/ 0 w 3006"/>
                <a:gd name="T21" fmla="*/ 0 h 2049"/>
                <a:gd name="T22" fmla="*/ 0 w 3006"/>
                <a:gd name="T23" fmla="*/ 0 h 2049"/>
                <a:gd name="T24" fmla="*/ 0 w 3006"/>
                <a:gd name="T25" fmla="*/ 0 h 2049"/>
                <a:gd name="T26" fmla="*/ 0 w 3006"/>
                <a:gd name="T27" fmla="*/ 0 h 2049"/>
                <a:gd name="T28" fmla="*/ 0 w 3006"/>
                <a:gd name="T29" fmla="*/ 0 h 2049"/>
                <a:gd name="T30" fmla="*/ 0 w 3006"/>
                <a:gd name="T31" fmla="*/ 0 h 2049"/>
                <a:gd name="T32" fmla="*/ 0 w 3006"/>
                <a:gd name="T33" fmla="*/ 0 h 2049"/>
                <a:gd name="T34" fmla="*/ 0 w 3006"/>
                <a:gd name="T35" fmla="*/ 0 h 2049"/>
                <a:gd name="T36" fmla="*/ 0 w 3006"/>
                <a:gd name="T37" fmla="*/ 0 h 2049"/>
                <a:gd name="T38" fmla="*/ 0 w 3006"/>
                <a:gd name="T39" fmla="*/ 0 h 2049"/>
                <a:gd name="T40" fmla="*/ 0 w 3006"/>
                <a:gd name="T41" fmla="*/ 0 h 2049"/>
                <a:gd name="T42" fmla="*/ 0 w 3006"/>
                <a:gd name="T43" fmla="*/ 0 h 2049"/>
                <a:gd name="T44" fmla="*/ 0 w 3006"/>
                <a:gd name="T45" fmla="*/ 0 h 20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06"/>
                <a:gd name="T70" fmla="*/ 0 h 2049"/>
                <a:gd name="T71" fmla="*/ 3006 w 3006"/>
                <a:gd name="T72" fmla="*/ 2049 h 20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06" h="2049">
                  <a:moveTo>
                    <a:pt x="744" y="1544"/>
                  </a:moveTo>
                  <a:lnTo>
                    <a:pt x="19" y="1544"/>
                  </a:lnTo>
                  <a:lnTo>
                    <a:pt x="8" y="1547"/>
                  </a:lnTo>
                  <a:lnTo>
                    <a:pt x="0" y="1557"/>
                  </a:lnTo>
                  <a:lnTo>
                    <a:pt x="0" y="2049"/>
                  </a:lnTo>
                  <a:lnTo>
                    <a:pt x="1172" y="2049"/>
                  </a:lnTo>
                  <a:lnTo>
                    <a:pt x="3006" y="851"/>
                  </a:lnTo>
                  <a:lnTo>
                    <a:pt x="3006" y="0"/>
                  </a:lnTo>
                  <a:lnTo>
                    <a:pt x="2282" y="0"/>
                  </a:lnTo>
                  <a:lnTo>
                    <a:pt x="2265" y="6"/>
                  </a:lnTo>
                  <a:lnTo>
                    <a:pt x="2263" y="18"/>
                  </a:lnTo>
                  <a:lnTo>
                    <a:pt x="2263" y="510"/>
                  </a:lnTo>
                  <a:lnTo>
                    <a:pt x="2249" y="520"/>
                  </a:lnTo>
                  <a:lnTo>
                    <a:pt x="1524" y="520"/>
                  </a:lnTo>
                  <a:lnTo>
                    <a:pt x="1511" y="526"/>
                  </a:lnTo>
                  <a:lnTo>
                    <a:pt x="1505" y="535"/>
                  </a:lnTo>
                  <a:lnTo>
                    <a:pt x="1505" y="1027"/>
                  </a:lnTo>
                  <a:lnTo>
                    <a:pt x="1490" y="1029"/>
                  </a:lnTo>
                  <a:lnTo>
                    <a:pt x="763" y="1029"/>
                  </a:lnTo>
                  <a:lnTo>
                    <a:pt x="750" y="1037"/>
                  </a:lnTo>
                  <a:lnTo>
                    <a:pt x="746" y="1050"/>
                  </a:lnTo>
                  <a:lnTo>
                    <a:pt x="746" y="1542"/>
                  </a:lnTo>
                  <a:lnTo>
                    <a:pt x="744" y="154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sp>
          <p:nvSpPr>
            <p:cNvPr id="16399" name="Freeform 7"/>
            <p:cNvSpPr>
              <a:spLocks/>
            </p:cNvSpPr>
            <p:nvPr/>
          </p:nvSpPr>
          <p:spPr bwMode="auto">
            <a:xfrm>
              <a:off x="3417" y="1050"/>
              <a:ext cx="348" cy="209"/>
            </a:xfrm>
            <a:custGeom>
              <a:avLst/>
              <a:gdLst>
                <a:gd name="T0" fmla="*/ 0 w 3009"/>
                <a:gd name="T1" fmla="*/ 0 h 2053"/>
                <a:gd name="T2" fmla="*/ 0 w 3009"/>
                <a:gd name="T3" fmla="*/ 0 h 2053"/>
                <a:gd name="T4" fmla="*/ 0 w 3009"/>
                <a:gd name="T5" fmla="*/ 0 h 2053"/>
                <a:gd name="T6" fmla="*/ 0 w 3009"/>
                <a:gd name="T7" fmla="*/ 0 h 2053"/>
                <a:gd name="T8" fmla="*/ 0 w 3009"/>
                <a:gd name="T9" fmla="*/ 0 h 2053"/>
                <a:gd name="T10" fmla="*/ 0 w 3009"/>
                <a:gd name="T11" fmla="*/ 0 h 2053"/>
                <a:gd name="T12" fmla="*/ 0 w 3009"/>
                <a:gd name="T13" fmla="*/ 0 h 2053"/>
                <a:gd name="T14" fmla="*/ 0 w 3009"/>
                <a:gd name="T15" fmla="*/ 0 h 2053"/>
                <a:gd name="T16" fmla="*/ 0 w 3009"/>
                <a:gd name="T17" fmla="*/ 0 h 2053"/>
                <a:gd name="T18" fmla="*/ 0 w 3009"/>
                <a:gd name="T19" fmla="*/ 0 h 2053"/>
                <a:gd name="T20" fmla="*/ 0 w 3009"/>
                <a:gd name="T21" fmla="*/ 0 h 2053"/>
                <a:gd name="T22" fmla="*/ 0 w 3009"/>
                <a:gd name="T23" fmla="*/ 0 h 2053"/>
                <a:gd name="T24" fmla="*/ 0 w 3009"/>
                <a:gd name="T25" fmla="*/ 0 h 2053"/>
                <a:gd name="T26" fmla="*/ 0 w 3009"/>
                <a:gd name="T27" fmla="*/ 0 h 2053"/>
                <a:gd name="T28" fmla="*/ 0 w 3009"/>
                <a:gd name="T29" fmla="*/ 0 h 2053"/>
                <a:gd name="T30" fmla="*/ 0 w 3009"/>
                <a:gd name="T31" fmla="*/ 0 h 2053"/>
                <a:gd name="T32" fmla="*/ 0 w 3009"/>
                <a:gd name="T33" fmla="*/ 0 h 2053"/>
                <a:gd name="T34" fmla="*/ 0 w 3009"/>
                <a:gd name="T35" fmla="*/ 0 h 2053"/>
                <a:gd name="T36" fmla="*/ 0 w 3009"/>
                <a:gd name="T37" fmla="*/ 0 h 2053"/>
                <a:gd name="T38" fmla="*/ 0 w 3009"/>
                <a:gd name="T39" fmla="*/ 0 h 2053"/>
                <a:gd name="T40" fmla="*/ 0 w 3009"/>
                <a:gd name="T41" fmla="*/ 0 h 2053"/>
                <a:gd name="T42" fmla="*/ 0 w 3009"/>
                <a:gd name="T43" fmla="*/ 0 h 2053"/>
                <a:gd name="T44" fmla="*/ 0 w 3009"/>
                <a:gd name="T45" fmla="*/ 0 h 2053"/>
                <a:gd name="T46" fmla="*/ 0 w 3009"/>
                <a:gd name="T47" fmla="*/ 0 h 2053"/>
                <a:gd name="T48" fmla="*/ 0 w 3009"/>
                <a:gd name="T49" fmla="*/ 0 h 2053"/>
                <a:gd name="T50" fmla="*/ 0 w 3009"/>
                <a:gd name="T51" fmla="*/ 0 h 2053"/>
                <a:gd name="T52" fmla="*/ 0 w 3009"/>
                <a:gd name="T53" fmla="*/ 0 h 2053"/>
                <a:gd name="T54" fmla="*/ 0 w 3009"/>
                <a:gd name="T55" fmla="*/ 0 h 2053"/>
                <a:gd name="T56" fmla="*/ 0 w 3009"/>
                <a:gd name="T57" fmla="*/ 0 h 2053"/>
                <a:gd name="T58" fmla="*/ 0 w 3009"/>
                <a:gd name="T59" fmla="*/ 0 h 2053"/>
                <a:gd name="T60" fmla="*/ 0 w 3009"/>
                <a:gd name="T61" fmla="*/ 0 h 2053"/>
                <a:gd name="T62" fmla="*/ 0 w 3009"/>
                <a:gd name="T63" fmla="*/ 0 h 2053"/>
                <a:gd name="T64" fmla="*/ 0 w 3009"/>
                <a:gd name="T65" fmla="*/ 0 h 2053"/>
                <a:gd name="T66" fmla="*/ 0 w 3009"/>
                <a:gd name="T67" fmla="*/ 0 h 2053"/>
                <a:gd name="T68" fmla="*/ 0 w 3009"/>
                <a:gd name="T69" fmla="*/ 0 h 2053"/>
                <a:gd name="T70" fmla="*/ 0 w 3009"/>
                <a:gd name="T71" fmla="*/ 0 h 205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009"/>
                <a:gd name="T109" fmla="*/ 0 h 2053"/>
                <a:gd name="T110" fmla="*/ 3009 w 3009"/>
                <a:gd name="T111" fmla="*/ 2053 h 205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009" h="2053">
                  <a:moveTo>
                    <a:pt x="741" y="1543"/>
                  </a:moveTo>
                  <a:lnTo>
                    <a:pt x="744" y="1543"/>
                  </a:lnTo>
                  <a:lnTo>
                    <a:pt x="19" y="1543"/>
                  </a:lnTo>
                  <a:lnTo>
                    <a:pt x="6" y="1546"/>
                  </a:lnTo>
                  <a:lnTo>
                    <a:pt x="0" y="1559"/>
                  </a:lnTo>
                  <a:lnTo>
                    <a:pt x="0" y="2053"/>
                  </a:lnTo>
                  <a:lnTo>
                    <a:pt x="1172" y="2053"/>
                  </a:lnTo>
                  <a:lnTo>
                    <a:pt x="3006" y="855"/>
                  </a:lnTo>
                  <a:lnTo>
                    <a:pt x="3006" y="853"/>
                  </a:lnTo>
                  <a:lnTo>
                    <a:pt x="3009" y="853"/>
                  </a:lnTo>
                  <a:lnTo>
                    <a:pt x="3009" y="2"/>
                  </a:lnTo>
                  <a:lnTo>
                    <a:pt x="3006" y="2"/>
                  </a:lnTo>
                  <a:lnTo>
                    <a:pt x="3006" y="0"/>
                  </a:lnTo>
                  <a:lnTo>
                    <a:pt x="2278" y="0"/>
                  </a:lnTo>
                  <a:lnTo>
                    <a:pt x="2265" y="5"/>
                  </a:lnTo>
                  <a:lnTo>
                    <a:pt x="2265" y="8"/>
                  </a:lnTo>
                  <a:lnTo>
                    <a:pt x="2259" y="21"/>
                  </a:lnTo>
                  <a:lnTo>
                    <a:pt x="2259" y="512"/>
                  </a:lnTo>
                  <a:lnTo>
                    <a:pt x="2259" y="510"/>
                  </a:lnTo>
                  <a:lnTo>
                    <a:pt x="2246" y="519"/>
                  </a:lnTo>
                  <a:lnTo>
                    <a:pt x="2248" y="519"/>
                  </a:lnTo>
                  <a:lnTo>
                    <a:pt x="1521" y="519"/>
                  </a:lnTo>
                  <a:lnTo>
                    <a:pt x="1507" y="525"/>
                  </a:lnTo>
                  <a:lnTo>
                    <a:pt x="1507" y="528"/>
                  </a:lnTo>
                  <a:lnTo>
                    <a:pt x="1502" y="538"/>
                  </a:lnTo>
                  <a:lnTo>
                    <a:pt x="1502" y="1029"/>
                  </a:lnTo>
                  <a:lnTo>
                    <a:pt x="1502" y="1027"/>
                  </a:lnTo>
                  <a:lnTo>
                    <a:pt x="1488" y="1029"/>
                  </a:lnTo>
                  <a:lnTo>
                    <a:pt x="1490" y="1029"/>
                  </a:lnTo>
                  <a:lnTo>
                    <a:pt x="763" y="1029"/>
                  </a:lnTo>
                  <a:lnTo>
                    <a:pt x="750" y="1036"/>
                  </a:lnTo>
                  <a:lnTo>
                    <a:pt x="746" y="1036"/>
                  </a:lnTo>
                  <a:lnTo>
                    <a:pt x="744" y="1052"/>
                  </a:lnTo>
                  <a:lnTo>
                    <a:pt x="744" y="1543"/>
                  </a:lnTo>
                  <a:lnTo>
                    <a:pt x="744" y="1541"/>
                  </a:lnTo>
                  <a:lnTo>
                    <a:pt x="741" y="1543"/>
                  </a:lnTo>
                  <a:lnTo>
                    <a:pt x="744" y="1546"/>
                  </a:lnTo>
                  <a:lnTo>
                    <a:pt x="746" y="1543"/>
                  </a:lnTo>
                  <a:lnTo>
                    <a:pt x="750" y="1543"/>
                  </a:lnTo>
                  <a:lnTo>
                    <a:pt x="750" y="1052"/>
                  </a:lnTo>
                  <a:lnTo>
                    <a:pt x="752" y="1039"/>
                  </a:lnTo>
                  <a:lnTo>
                    <a:pt x="767" y="1031"/>
                  </a:lnTo>
                  <a:lnTo>
                    <a:pt x="763" y="1034"/>
                  </a:lnTo>
                  <a:lnTo>
                    <a:pt x="1490" y="1034"/>
                  </a:lnTo>
                  <a:lnTo>
                    <a:pt x="1505" y="1031"/>
                  </a:lnTo>
                  <a:lnTo>
                    <a:pt x="1505" y="538"/>
                  </a:lnTo>
                  <a:lnTo>
                    <a:pt x="1510" y="528"/>
                  </a:lnTo>
                  <a:lnTo>
                    <a:pt x="1524" y="522"/>
                  </a:lnTo>
                  <a:lnTo>
                    <a:pt x="1524" y="525"/>
                  </a:lnTo>
                  <a:lnTo>
                    <a:pt x="2248" y="525"/>
                  </a:lnTo>
                  <a:lnTo>
                    <a:pt x="2248" y="522"/>
                  </a:lnTo>
                  <a:lnTo>
                    <a:pt x="2263" y="512"/>
                  </a:lnTo>
                  <a:lnTo>
                    <a:pt x="2265" y="512"/>
                  </a:lnTo>
                  <a:lnTo>
                    <a:pt x="2265" y="21"/>
                  </a:lnTo>
                  <a:lnTo>
                    <a:pt x="2268" y="8"/>
                  </a:lnTo>
                  <a:lnTo>
                    <a:pt x="2265" y="8"/>
                  </a:lnTo>
                  <a:lnTo>
                    <a:pt x="2282" y="2"/>
                  </a:lnTo>
                  <a:lnTo>
                    <a:pt x="2282" y="5"/>
                  </a:lnTo>
                  <a:lnTo>
                    <a:pt x="3006" y="5"/>
                  </a:lnTo>
                  <a:lnTo>
                    <a:pt x="3003" y="2"/>
                  </a:lnTo>
                  <a:lnTo>
                    <a:pt x="3003" y="853"/>
                  </a:lnTo>
                  <a:lnTo>
                    <a:pt x="3003" y="849"/>
                  </a:lnTo>
                  <a:lnTo>
                    <a:pt x="1169" y="2048"/>
                  </a:lnTo>
                  <a:lnTo>
                    <a:pt x="1172" y="2048"/>
                  </a:lnTo>
                  <a:lnTo>
                    <a:pt x="0" y="2048"/>
                  </a:lnTo>
                  <a:lnTo>
                    <a:pt x="2" y="2051"/>
                  </a:lnTo>
                  <a:lnTo>
                    <a:pt x="2" y="1559"/>
                  </a:lnTo>
                  <a:lnTo>
                    <a:pt x="2" y="1562"/>
                  </a:lnTo>
                  <a:lnTo>
                    <a:pt x="8" y="1548"/>
                  </a:lnTo>
                  <a:lnTo>
                    <a:pt x="744" y="1548"/>
                  </a:lnTo>
                  <a:lnTo>
                    <a:pt x="744" y="1546"/>
                  </a:lnTo>
                  <a:lnTo>
                    <a:pt x="741" y="1543"/>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sp>
          <p:nvSpPr>
            <p:cNvPr id="16400" name="Freeform 8"/>
            <p:cNvSpPr>
              <a:spLocks/>
            </p:cNvSpPr>
            <p:nvPr/>
          </p:nvSpPr>
          <p:spPr bwMode="auto">
            <a:xfrm>
              <a:off x="3653" y="863"/>
              <a:ext cx="66" cy="52"/>
            </a:xfrm>
            <a:custGeom>
              <a:avLst/>
              <a:gdLst>
                <a:gd name="T0" fmla="*/ 0 w 566"/>
                <a:gd name="T1" fmla="*/ 0 h 515"/>
                <a:gd name="T2" fmla="*/ 0 w 566"/>
                <a:gd name="T3" fmla="*/ 0 h 515"/>
                <a:gd name="T4" fmla="*/ 0 w 566"/>
                <a:gd name="T5" fmla="*/ 0 h 515"/>
                <a:gd name="T6" fmla="*/ 0 w 566"/>
                <a:gd name="T7" fmla="*/ 0 h 515"/>
                <a:gd name="T8" fmla="*/ 0 w 566"/>
                <a:gd name="T9" fmla="*/ 0 h 515"/>
                <a:gd name="T10" fmla="*/ 0 w 566"/>
                <a:gd name="T11" fmla="*/ 0 h 515"/>
                <a:gd name="T12" fmla="*/ 0 w 566"/>
                <a:gd name="T13" fmla="*/ 0 h 515"/>
                <a:gd name="T14" fmla="*/ 0 w 566"/>
                <a:gd name="T15" fmla="*/ 0 h 515"/>
                <a:gd name="T16" fmla="*/ 0 w 566"/>
                <a:gd name="T17" fmla="*/ 0 h 515"/>
                <a:gd name="T18" fmla="*/ 0 w 566"/>
                <a:gd name="T19" fmla="*/ 0 h 515"/>
                <a:gd name="T20" fmla="*/ 0 w 566"/>
                <a:gd name="T21" fmla="*/ 0 h 515"/>
                <a:gd name="T22" fmla="*/ 0 w 566"/>
                <a:gd name="T23" fmla="*/ 0 h 515"/>
                <a:gd name="T24" fmla="*/ 0 w 566"/>
                <a:gd name="T25" fmla="*/ 0 h 515"/>
                <a:gd name="T26" fmla="*/ 0 w 566"/>
                <a:gd name="T27" fmla="*/ 0 h 515"/>
                <a:gd name="T28" fmla="*/ 0 w 566"/>
                <a:gd name="T29" fmla="*/ 0 h 515"/>
                <a:gd name="T30" fmla="*/ 0 w 566"/>
                <a:gd name="T31" fmla="*/ 0 h 515"/>
                <a:gd name="T32" fmla="*/ 0 w 566"/>
                <a:gd name="T33" fmla="*/ 0 h 515"/>
                <a:gd name="T34" fmla="*/ 0 w 566"/>
                <a:gd name="T35" fmla="*/ 0 h 515"/>
                <a:gd name="T36" fmla="*/ 0 w 566"/>
                <a:gd name="T37" fmla="*/ 0 h 515"/>
                <a:gd name="T38" fmla="*/ 0 w 566"/>
                <a:gd name="T39" fmla="*/ 0 h 515"/>
                <a:gd name="T40" fmla="*/ 0 w 566"/>
                <a:gd name="T41" fmla="*/ 0 h 515"/>
                <a:gd name="T42" fmla="*/ 0 w 566"/>
                <a:gd name="T43" fmla="*/ 0 h 515"/>
                <a:gd name="T44" fmla="*/ 0 w 566"/>
                <a:gd name="T45" fmla="*/ 0 h 515"/>
                <a:gd name="T46" fmla="*/ 0 w 566"/>
                <a:gd name="T47" fmla="*/ 0 h 515"/>
                <a:gd name="T48" fmla="*/ 0 w 566"/>
                <a:gd name="T49" fmla="*/ 0 h 515"/>
                <a:gd name="T50" fmla="*/ 0 w 566"/>
                <a:gd name="T51" fmla="*/ 0 h 515"/>
                <a:gd name="T52" fmla="*/ 0 w 566"/>
                <a:gd name="T53" fmla="*/ 0 h 515"/>
                <a:gd name="T54" fmla="*/ 0 w 566"/>
                <a:gd name="T55" fmla="*/ 0 h 515"/>
                <a:gd name="T56" fmla="*/ 0 w 566"/>
                <a:gd name="T57" fmla="*/ 0 h 515"/>
                <a:gd name="T58" fmla="*/ 0 w 566"/>
                <a:gd name="T59" fmla="*/ 0 h 515"/>
                <a:gd name="T60" fmla="*/ 0 w 566"/>
                <a:gd name="T61" fmla="*/ 0 h 515"/>
                <a:gd name="T62" fmla="*/ 0 w 566"/>
                <a:gd name="T63" fmla="*/ 0 h 515"/>
                <a:gd name="T64" fmla="*/ 0 w 566"/>
                <a:gd name="T65" fmla="*/ 0 h 51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66"/>
                <a:gd name="T100" fmla="*/ 0 h 515"/>
                <a:gd name="T101" fmla="*/ 566 w 566"/>
                <a:gd name="T102" fmla="*/ 515 h 51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66" h="515">
                  <a:moveTo>
                    <a:pt x="280" y="0"/>
                  </a:moveTo>
                  <a:lnTo>
                    <a:pt x="336" y="0"/>
                  </a:lnTo>
                  <a:lnTo>
                    <a:pt x="389" y="15"/>
                  </a:lnTo>
                  <a:lnTo>
                    <a:pt x="437" y="40"/>
                  </a:lnTo>
                  <a:lnTo>
                    <a:pt x="479" y="71"/>
                  </a:lnTo>
                  <a:lnTo>
                    <a:pt x="513" y="110"/>
                  </a:lnTo>
                  <a:lnTo>
                    <a:pt x="538" y="153"/>
                  </a:lnTo>
                  <a:lnTo>
                    <a:pt x="553" y="202"/>
                  </a:lnTo>
                  <a:lnTo>
                    <a:pt x="566" y="258"/>
                  </a:lnTo>
                  <a:lnTo>
                    <a:pt x="555" y="310"/>
                  </a:lnTo>
                  <a:lnTo>
                    <a:pt x="541" y="358"/>
                  </a:lnTo>
                  <a:lnTo>
                    <a:pt x="513" y="401"/>
                  </a:lnTo>
                  <a:lnTo>
                    <a:pt x="479" y="443"/>
                  </a:lnTo>
                  <a:lnTo>
                    <a:pt x="440" y="474"/>
                  </a:lnTo>
                  <a:lnTo>
                    <a:pt x="389" y="494"/>
                  </a:lnTo>
                  <a:lnTo>
                    <a:pt x="339" y="509"/>
                  </a:lnTo>
                  <a:lnTo>
                    <a:pt x="280" y="515"/>
                  </a:lnTo>
                  <a:lnTo>
                    <a:pt x="225" y="509"/>
                  </a:lnTo>
                  <a:lnTo>
                    <a:pt x="174" y="494"/>
                  </a:lnTo>
                  <a:lnTo>
                    <a:pt x="130" y="474"/>
                  </a:lnTo>
                  <a:lnTo>
                    <a:pt x="84" y="443"/>
                  </a:lnTo>
                  <a:lnTo>
                    <a:pt x="54" y="401"/>
                  </a:lnTo>
                  <a:lnTo>
                    <a:pt x="25" y="358"/>
                  </a:lnTo>
                  <a:lnTo>
                    <a:pt x="8" y="310"/>
                  </a:lnTo>
                  <a:lnTo>
                    <a:pt x="0" y="258"/>
                  </a:lnTo>
                  <a:lnTo>
                    <a:pt x="6" y="202"/>
                  </a:lnTo>
                  <a:lnTo>
                    <a:pt x="23" y="153"/>
                  </a:lnTo>
                  <a:lnTo>
                    <a:pt x="48" y="110"/>
                  </a:lnTo>
                  <a:lnTo>
                    <a:pt x="84" y="71"/>
                  </a:lnTo>
                  <a:lnTo>
                    <a:pt x="130" y="40"/>
                  </a:lnTo>
                  <a:lnTo>
                    <a:pt x="174" y="17"/>
                  </a:lnTo>
                  <a:lnTo>
                    <a:pt x="225" y="2"/>
                  </a:lnTo>
                  <a:lnTo>
                    <a:pt x="28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sp>
          <p:nvSpPr>
            <p:cNvPr id="16401" name="Freeform 9"/>
            <p:cNvSpPr>
              <a:spLocks/>
            </p:cNvSpPr>
            <p:nvPr/>
          </p:nvSpPr>
          <p:spPr bwMode="auto">
            <a:xfrm>
              <a:off x="3653" y="863"/>
              <a:ext cx="66" cy="53"/>
            </a:xfrm>
            <a:custGeom>
              <a:avLst/>
              <a:gdLst>
                <a:gd name="T0" fmla="*/ 0 w 570"/>
                <a:gd name="T1" fmla="*/ 0 h 520"/>
                <a:gd name="T2" fmla="*/ 0 w 570"/>
                <a:gd name="T3" fmla="*/ 0 h 520"/>
                <a:gd name="T4" fmla="*/ 0 w 570"/>
                <a:gd name="T5" fmla="*/ 0 h 520"/>
                <a:gd name="T6" fmla="*/ 0 w 570"/>
                <a:gd name="T7" fmla="*/ 0 h 520"/>
                <a:gd name="T8" fmla="*/ 0 w 570"/>
                <a:gd name="T9" fmla="*/ 0 h 520"/>
                <a:gd name="T10" fmla="*/ 0 w 570"/>
                <a:gd name="T11" fmla="*/ 0 h 520"/>
                <a:gd name="T12" fmla="*/ 0 w 570"/>
                <a:gd name="T13" fmla="*/ 0 h 520"/>
                <a:gd name="T14" fmla="*/ 0 w 570"/>
                <a:gd name="T15" fmla="*/ 0 h 520"/>
                <a:gd name="T16" fmla="*/ 0 w 570"/>
                <a:gd name="T17" fmla="*/ 0 h 520"/>
                <a:gd name="T18" fmla="*/ 0 w 570"/>
                <a:gd name="T19" fmla="*/ 0 h 520"/>
                <a:gd name="T20" fmla="*/ 0 w 570"/>
                <a:gd name="T21" fmla="*/ 0 h 520"/>
                <a:gd name="T22" fmla="*/ 0 w 570"/>
                <a:gd name="T23" fmla="*/ 0 h 520"/>
                <a:gd name="T24" fmla="*/ 0 w 570"/>
                <a:gd name="T25" fmla="*/ 0 h 520"/>
                <a:gd name="T26" fmla="*/ 0 w 570"/>
                <a:gd name="T27" fmla="*/ 0 h 520"/>
                <a:gd name="T28" fmla="*/ 0 w 570"/>
                <a:gd name="T29" fmla="*/ 0 h 520"/>
                <a:gd name="T30" fmla="*/ 0 w 570"/>
                <a:gd name="T31" fmla="*/ 0 h 520"/>
                <a:gd name="T32" fmla="*/ 0 w 570"/>
                <a:gd name="T33" fmla="*/ 0 h 520"/>
                <a:gd name="T34" fmla="*/ 0 w 570"/>
                <a:gd name="T35" fmla="*/ 0 h 520"/>
                <a:gd name="T36" fmla="*/ 0 w 570"/>
                <a:gd name="T37" fmla="*/ 0 h 520"/>
                <a:gd name="T38" fmla="*/ 0 w 570"/>
                <a:gd name="T39" fmla="*/ 0 h 520"/>
                <a:gd name="T40" fmla="*/ 0 w 570"/>
                <a:gd name="T41" fmla="*/ 0 h 520"/>
                <a:gd name="T42" fmla="*/ 0 w 570"/>
                <a:gd name="T43" fmla="*/ 0 h 520"/>
                <a:gd name="T44" fmla="*/ 0 w 570"/>
                <a:gd name="T45" fmla="*/ 0 h 520"/>
                <a:gd name="T46" fmla="*/ 0 w 570"/>
                <a:gd name="T47" fmla="*/ 0 h 520"/>
                <a:gd name="T48" fmla="*/ 0 w 570"/>
                <a:gd name="T49" fmla="*/ 0 h 520"/>
                <a:gd name="T50" fmla="*/ 0 w 570"/>
                <a:gd name="T51" fmla="*/ 0 h 520"/>
                <a:gd name="T52" fmla="*/ 0 w 570"/>
                <a:gd name="T53" fmla="*/ 0 h 520"/>
                <a:gd name="T54" fmla="*/ 0 w 570"/>
                <a:gd name="T55" fmla="*/ 0 h 520"/>
                <a:gd name="T56" fmla="*/ 0 w 570"/>
                <a:gd name="T57" fmla="*/ 0 h 520"/>
                <a:gd name="T58" fmla="*/ 0 w 570"/>
                <a:gd name="T59" fmla="*/ 0 h 520"/>
                <a:gd name="T60" fmla="*/ 0 w 570"/>
                <a:gd name="T61" fmla="*/ 0 h 520"/>
                <a:gd name="T62" fmla="*/ 0 w 570"/>
                <a:gd name="T63" fmla="*/ 0 h 520"/>
                <a:gd name="T64" fmla="*/ 0 w 570"/>
                <a:gd name="T65" fmla="*/ 0 h 520"/>
                <a:gd name="T66" fmla="*/ 0 w 570"/>
                <a:gd name="T67" fmla="*/ 0 h 520"/>
                <a:gd name="T68" fmla="*/ 0 w 570"/>
                <a:gd name="T69" fmla="*/ 0 h 520"/>
                <a:gd name="T70" fmla="*/ 0 w 570"/>
                <a:gd name="T71" fmla="*/ 0 h 520"/>
                <a:gd name="T72" fmla="*/ 0 w 570"/>
                <a:gd name="T73" fmla="*/ 0 h 520"/>
                <a:gd name="T74" fmla="*/ 0 w 570"/>
                <a:gd name="T75" fmla="*/ 0 h 520"/>
                <a:gd name="T76" fmla="*/ 0 w 570"/>
                <a:gd name="T77" fmla="*/ 0 h 52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70"/>
                <a:gd name="T118" fmla="*/ 0 h 520"/>
                <a:gd name="T119" fmla="*/ 570 w 570"/>
                <a:gd name="T120" fmla="*/ 520 h 52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70" h="520">
                  <a:moveTo>
                    <a:pt x="282" y="6"/>
                  </a:moveTo>
                  <a:lnTo>
                    <a:pt x="338" y="6"/>
                  </a:lnTo>
                  <a:lnTo>
                    <a:pt x="336" y="6"/>
                  </a:lnTo>
                  <a:lnTo>
                    <a:pt x="389" y="21"/>
                  </a:lnTo>
                  <a:lnTo>
                    <a:pt x="389" y="18"/>
                  </a:lnTo>
                  <a:lnTo>
                    <a:pt x="437" y="46"/>
                  </a:lnTo>
                  <a:lnTo>
                    <a:pt x="479" y="77"/>
                  </a:lnTo>
                  <a:lnTo>
                    <a:pt x="511" y="113"/>
                  </a:lnTo>
                  <a:lnTo>
                    <a:pt x="536" y="156"/>
                  </a:lnTo>
                  <a:lnTo>
                    <a:pt x="553" y="205"/>
                  </a:lnTo>
                  <a:lnTo>
                    <a:pt x="565" y="261"/>
                  </a:lnTo>
                  <a:lnTo>
                    <a:pt x="553" y="312"/>
                  </a:lnTo>
                  <a:lnTo>
                    <a:pt x="542" y="361"/>
                  </a:lnTo>
                  <a:lnTo>
                    <a:pt x="515" y="402"/>
                  </a:lnTo>
                  <a:lnTo>
                    <a:pt x="479" y="443"/>
                  </a:lnTo>
                  <a:lnTo>
                    <a:pt x="439" y="474"/>
                  </a:lnTo>
                  <a:lnTo>
                    <a:pt x="442" y="474"/>
                  </a:lnTo>
                  <a:lnTo>
                    <a:pt x="389" y="494"/>
                  </a:lnTo>
                  <a:lnTo>
                    <a:pt x="338" y="509"/>
                  </a:lnTo>
                  <a:lnTo>
                    <a:pt x="282" y="518"/>
                  </a:lnTo>
                  <a:lnTo>
                    <a:pt x="227" y="509"/>
                  </a:lnTo>
                  <a:lnTo>
                    <a:pt x="176" y="494"/>
                  </a:lnTo>
                  <a:lnTo>
                    <a:pt x="132" y="474"/>
                  </a:lnTo>
                  <a:lnTo>
                    <a:pt x="86" y="443"/>
                  </a:lnTo>
                  <a:lnTo>
                    <a:pt x="56" y="402"/>
                  </a:lnTo>
                  <a:lnTo>
                    <a:pt x="28" y="361"/>
                  </a:lnTo>
                  <a:lnTo>
                    <a:pt x="31" y="361"/>
                  </a:lnTo>
                  <a:lnTo>
                    <a:pt x="14" y="312"/>
                  </a:lnTo>
                  <a:lnTo>
                    <a:pt x="2" y="261"/>
                  </a:lnTo>
                  <a:lnTo>
                    <a:pt x="11" y="205"/>
                  </a:lnTo>
                  <a:lnTo>
                    <a:pt x="28" y="156"/>
                  </a:lnTo>
                  <a:lnTo>
                    <a:pt x="25" y="156"/>
                  </a:lnTo>
                  <a:lnTo>
                    <a:pt x="53" y="113"/>
                  </a:lnTo>
                  <a:lnTo>
                    <a:pt x="86" y="77"/>
                  </a:lnTo>
                  <a:lnTo>
                    <a:pt x="132" y="46"/>
                  </a:lnTo>
                  <a:lnTo>
                    <a:pt x="176" y="23"/>
                  </a:lnTo>
                  <a:lnTo>
                    <a:pt x="227" y="8"/>
                  </a:lnTo>
                  <a:lnTo>
                    <a:pt x="282" y="6"/>
                  </a:lnTo>
                  <a:lnTo>
                    <a:pt x="282" y="0"/>
                  </a:lnTo>
                  <a:lnTo>
                    <a:pt x="227" y="6"/>
                  </a:lnTo>
                  <a:lnTo>
                    <a:pt x="174" y="21"/>
                  </a:lnTo>
                  <a:lnTo>
                    <a:pt x="128" y="41"/>
                  </a:lnTo>
                  <a:lnTo>
                    <a:pt x="84" y="72"/>
                  </a:lnTo>
                  <a:lnTo>
                    <a:pt x="48" y="111"/>
                  </a:lnTo>
                  <a:lnTo>
                    <a:pt x="48" y="113"/>
                  </a:lnTo>
                  <a:lnTo>
                    <a:pt x="23" y="154"/>
                  </a:lnTo>
                  <a:lnTo>
                    <a:pt x="6" y="205"/>
                  </a:lnTo>
                  <a:lnTo>
                    <a:pt x="0" y="261"/>
                  </a:lnTo>
                  <a:lnTo>
                    <a:pt x="8" y="312"/>
                  </a:lnTo>
                  <a:lnTo>
                    <a:pt x="25" y="361"/>
                  </a:lnTo>
                  <a:lnTo>
                    <a:pt x="25" y="364"/>
                  </a:lnTo>
                  <a:lnTo>
                    <a:pt x="53" y="404"/>
                  </a:lnTo>
                  <a:lnTo>
                    <a:pt x="84" y="446"/>
                  </a:lnTo>
                  <a:lnTo>
                    <a:pt x="128" y="476"/>
                  </a:lnTo>
                  <a:lnTo>
                    <a:pt x="176" y="497"/>
                  </a:lnTo>
                  <a:lnTo>
                    <a:pt x="176" y="499"/>
                  </a:lnTo>
                  <a:lnTo>
                    <a:pt x="227" y="514"/>
                  </a:lnTo>
                  <a:lnTo>
                    <a:pt x="282" y="520"/>
                  </a:lnTo>
                  <a:lnTo>
                    <a:pt x="341" y="514"/>
                  </a:lnTo>
                  <a:lnTo>
                    <a:pt x="391" y="499"/>
                  </a:lnTo>
                  <a:lnTo>
                    <a:pt x="391" y="497"/>
                  </a:lnTo>
                  <a:lnTo>
                    <a:pt x="442" y="476"/>
                  </a:lnTo>
                  <a:lnTo>
                    <a:pt x="481" y="446"/>
                  </a:lnTo>
                  <a:lnTo>
                    <a:pt x="517" y="404"/>
                  </a:lnTo>
                  <a:lnTo>
                    <a:pt x="545" y="364"/>
                  </a:lnTo>
                  <a:lnTo>
                    <a:pt x="545" y="361"/>
                  </a:lnTo>
                  <a:lnTo>
                    <a:pt x="559" y="312"/>
                  </a:lnTo>
                  <a:lnTo>
                    <a:pt x="570" y="261"/>
                  </a:lnTo>
                  <a:lnTo>
                    <a:pt x="557" y="205"/>
                  </a:lnTo>
                  <a:lnTo>
                    <a:pt x="542" y="154"/>
                  </a:lnTo>
                  <a:lnTo>
                    <a:pt x="515" y="113"/>
                  </a:lnTo>
                  <a:lnTo>
                    <a:pt x="515" y="111"/>
                  </a:lnTo>
                  <a:lnTo>
                    <a:pt x="481" y="72"/>
                  </a:lnTo>
                  <a:lnTo>
                    <a:pt x="439" y="41"/>
                  </a:lnTo>
                  <a:lnTo>
                    <a:pt x="391" y="16"/>
                  </a:lnTo>
                  <a:lnTo>
                    <a:pt x="338" y="0"/>
                  </a:lnTo>
                  <a:lnTo>
                    <a:pt x="282" y="0"/>
                  </a:lnTo>
                  <a:lnTo>
                    <a:pt x="282" y="6"/>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sp>
          <p:nvSpPr>
            <p:cNvPr id="16402" name="Freeform 10"/>
            <p:cNvSpPr>
              <a:spLocks/>
            </p:cNvSpPr>
            <p:nvPr/>
          </p:nvSpPr>
          <p:spPr bwMode="auto">
            <a:xfrm>
              <a:off x="3383" y="841"/>
              <a:ext cx="367" cy="271"/>
            </a:xfrm>
            <a:custGeom>
              <a:avLst/>
              <a:gdLst>
                <a:gd name="T0" fmla="*/ 0 w 3163"/>
                <a:gd name="T1" fmla="*/ 0 h 2664"/>
                <a:gd name="T2" fmla="*/ 0 w 3163"/>
                <a:gd name="T3" fmla="*/ 0 h 2664"/>
                <a:gd name="T4" fmla="*/ 0 w 3163"/>
                <a:gd name="T5" fmla="*/ 0 h 2664"/>
                <a:gd name="T6" fmla="*/ 0 w 3163"/>
                <a:gd name="T7" fmla="*/ 0 h 2664"/>
                <a:gd name="T8" fmla="*/ 0 w 3163"/>
                <a:gd name="T9" fmla="*/ 0 h 2664"/>
                <a:gd name="T10" fmla="*/ 0 w 3163"/>
                <a:gd name="T11" fmla="*/ 0 h 2664"/>
                <a:gd name="T12" fmla="*/ 0 w 3163"/>
                <a:gd name="T13" fmla="*/ 0 h 2664"/>
                <a:gd name="T14" fmla="*/ 0 w 3163"/>
                <a:gd name="T15" fmla="*/ 0 h 2664"/>
                <a:gd name="T16" fmla="*/ 0 w 3163"/>
                <a:gd name="T17" fmla="*/ 0 h 2664"/>
                <a:gd name="T18" fmla="*/ 0 w 3163"/>
                <a:gd name="T19" fmla="*/ 0 h 2664"/>
                <a:gd name="T20" fmla="*/ 0 w 3163"/>
                <a:gd name="T21" fmla="*/ 0 h 2664"/>
                <a:gd name="T22" fmla="*/ 0 w 3163"/>
                <a:gd name="T23" fmla="*/ 0 h 2664"/>
                <a:gd name="T24" fmla="*/ 0 w 3163"/>
                <a:gd name="T25" fmla="*/ 0 h 2664"/>
                <a:gd name="T26" fmla="*/ 0 w 3163"/>
                <a:gd name="T27" fmla="*/ 0 h 2664"/>
                <a:gd name="T28" fmla="*/ 0 w 3163"/>
                <a:gd name="T29" fmla="*/ 0 h 2664"/>
                <a:gd name="T30" fmla="*/ 0 w 3163"/>
                <a:gd name="T31" fmla="*/ 0 h 2664"/>
                <a:gd name="T32" fmla="*/ 0 w 3163"/>
                <a:gd name="T33" fmla="*/ 0 h 2664"/>
                <a:gd name="T34" fmla="*/ 0 w 3163"/>
                <a:gd name="T35" fmla="*/ 0 h 2664"/>
                <a:gd name="T36" fmla="*/ 0 w 3163"/>
                <a:gd name="T37" fmla="*/ 0 h 2664"/>
                <a:gd name="T38" fmla="*/ 0 w 3163"/>
                <a:gd name="T39" fmla="*/ 0 h 2664"/>
                <a:gd name="T40" fmla="*/ 0 w 3163"/>
                <a:gd name="T41" fmla="*/ 0 h 2664"/>
                <a:gd name="T42" fmla="*/ 0 w 3163"/>
                <a:gd name="T43" fmla="*/ 0 h 2664"/>
                <a:gd name="T44" fmla="*/ 0 w 3163"/>
                <a:gd name="T45" fmla="*/ 0 h 2664"/>
                <a:gd name="T46" fmla="*/ 0 w 3163"/>
                <a:gd name="T47" fmla="*/ 0 h 2664"/>
                <a:gd name="T48" fmla="*/ 0 w 3163"/>
                <a:gd name="T49" fmla="*/ 0 h 2664"/>
                <a:gd name="T50" fmla="*/ 0 w 3163"/>
                <a:gd name="T51" fmla="*/ 0 h 2664"/>
                <a:gd name="T52" fmla="*/ 0 w 3163"/>
                <a:gd name="T53" fmla="*/ 0 h 2664"/>
                <a:gd name="T54" fmla="*/ 0 w 3163"/>
                <a:gd name="T55" fmla="*/ 0 h 2664"/>
                <a:gd name="T56" fmla="*/ 0 w 3163"/>
                <a:gd name="T57" fmla="*/ 0 h 2664"/>
                <a:gd name="T58" fmla="*/ 0 w 3163"/>
                <a:gd name="T59" fmla="*/ 0 h 2664"/>
                <a:gd name="T60" fmla="*/ 0 w 3163"/>
                <a:gd name="T61" fmla="*/ 0 h 2664"/>
                <a:gd name="T62" fmla="*/ 0 w 3163"/>
                <a:gd name="T63" fmla="*/ 0 h 2664"/>
                <a:gd name="T64" fmla="*/ 0 w 3163"/>
                <a:gd name="T65" fmla="*/ 0 h 2664"/>
                <a:gd name="T66" fmla="*/ 0 w 3163"/>
                <a:gd name="T67" fmla="*/ 0 h 2664"/>
                <a:gd name="T68" fmla="*/ 0 w 3163"/>
                <a:gd name="T69" fmla="*/ 0 h 2664"/>
                <a:gd name="T70" fmla="*/ 0 w 3163"/>
                <a:gd name="T71" fmla="*/ 0 h 2664"/>
                <a:gd name="T72" fmla="*/ 0 w 3163"/>
                <a:gd name="T73" fmla="*/ 0 h 2664"/>
                <a:gd name="T74" fmla="*/ 0 w 3163"/>
                <a:gd name="T75" fmla="*/ 0 h 2664"/>
                <a:gd name="T76" fmla="*/ 0 w 3163"/>
                <a:gd name="T77" fmla="*/ 0 h 266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163"/>
                <a:gd name="T118" fmla="*/ 0 h 2664"/>
                <a:gd name="T119" fmla="*/ 3163 w 3163"/>
                <a:gd name="T120" fmla="*/ 2664 h 266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163" h="2664">
                  <a:moveTo>
                    <a:pt x="599" y="2630"/>
                  </a:moveTo>
                  <a:lnTo>
                    <a:pt x="1862" y="1886"/>
                  </a:lnTo>
                  <a:lnTo>
                    <a:pt x="1868" y="1886"/>
                  </a:lnTo>
                  <a:lnTo>
                    <a:pt x="1898" y="1878"/>
                  </a:lnTo>
                  <a:lnTo>
                    <a:pt x="1946" y="1872"/>
                  </a:lnTo>
                  <a:lnTo>
                    <a:pt x="1986" y="1867"/>
                  </a:lnTo>
                  <a:lnTo>
                    <a:pt x="2027" y="1860"/>
                  </a:lnTo>
                  <a:lnTo>
                    <a:pt x="2069" y="1848"/>
                  </a:lnTo>
                  <a:lnTo>
                    <a:pt x="2117" y="1827"/>
                  </a:lnTo>
                  <a:lnTo>
                    <a:pt x="2159" y="1799"/>
                  </a:lnTo>
                  <a:lnTo>
                    <a:pt x="2207" y="1766"/>
                  </a:lnTo>
                  <a:lnTo>
                    <a:pt x="2243" y="1727"/>
                  </a:lnTo>
                  <a:lnTo>
                    <a:pt x="2274" y="1678"/>
                  </a:lnTo>
                  <a:lnTo>
                    <a:pt x="2306" y="1594"/>
                  </a:lnTo>
                  <a:lnTo>
                    <a:pt x="2570" y="1223"/>
                  </a:lnTo>
                  <a:lnTo>
                    <a:pt x="2867" y="1389"/>
                  </a:lnTo>
                  <a:lnTo>
                    <a:pt x="2746" y="1893"/>
                  </a:lnTo>
                  <a:lnTo>
                    <a:pt x="2754" y="1937"/>
                  </a:lnTo>
                  <a:lnTo>
                    <a:pt x="2768" y="1970"/>
                  </a:lnTo>
                  <a:lnTo>
                    <a:pt x="2796" y="1993"/>
                  </a:lnTo>
                  <a:lnTo>
                    <a:pt x="2835" y="2011"/>
                  </a:lnTo>
                  <a:lnTo>
                    <a:pt x="2875" y="2016"/>
                  </a:lnTo>
                  <a:lnTo>
                    <a:pt x="2917" y="2006"/>
                  </a:lnTo>
                  <a:lnTo>
                    <a:pt x="2951" y="1980"/>
                  </a:lnTo>
                  <a:lnTo>
                    <a:pt x="2978" y="1937"/>
                  </a:lnTo>
                  <a:lnTo>
                    <a:pt x="3000" y="1878"/>
                  </a:lnTo>
                  <a:lnTo>
                    <a:pt x="3045" y="1743"/>
                  </a:lnTo>
                  <a:lnTo>
                    <a:pt x="3107" y="1586"/>
                  </a:lnTo>
                  <a:lnTo>
                    <a:pt x="3149" y="1463"/>
                  </a:lnTo>
                  <a:lnTo>
                    <a:pt x="3155" y="1389"/>
                  </a:lnTo>
                  <a:lnTo>
                    <a:pt x="3163" y="1317"/>
                  </a:lnTo>
                  <a:lnTo>
                    <a:pt x="3157" y="1287"/>
                  </a:lnTo>
                  <a:lnTo>
                    <a:pt x="3140" y="1259"/>
                  </a:lnTo>
                  <a:lnTo>
                    <a:pt x="2852" y="1067"/>
                  </a:lnTo>
                  <a:lnTo>
                    <a:pt x="2846" y="1054"/>
                  </a:lnTo>
                  <a:lnTo>
                    <a:pt x="2816" y="1021"/>
                  </a:lnTo>
                  <a:lnTo>
                    <a:pt x="2735" y="952"/>
                  </a:lnTo>
                  <a:lnTo>
                    <a:pt x="2581" y="842"/>
                  </a:lnTo>
                  <a:lnTo>
                    <a:pt x="2419" y="729"/>
                  </a:lnTo>
                  <a:lnTo>
                    <a:pt x="2243" y="604"/>
                  </a:lnTo>
                  <a:lnTo>
                    <a:pt x="2066" y="473"/>
                  </a:lnTo>
                  <a:lnTo>
                    <a:pt x="1893" y="342"/>
                  </a:lnTo>
                  <a:lnTo>
                    <a:pt x="1745" y="230"/>
                  </a:lnTo>
                  <a:lnTo>
                    <a:pt x="1631" y="138"/>
                  </a:lnTo>
                  <a:lnTo>
                    <a:pt x="1549" y="76"/>
                  </a:lnTo>
                  <a:lnTo>
                    <a:pt x="1516" y="54"/>
                  </a:lnTo>
                  <a:lnTo>
                    <a:pt x="1429" y="5"/>
                  </a:lnTo>
                  <a:lnTo>
                    <a:pt x="1385" y="0"/>
                  </a:lnTo>
                  <a:lnTo>
                    <a:pt x="1339" y="15"/>
                  </a:lnTo>
                  <a:lnTo>
                    <a:pt x="1306" y="43"/>
                  </a:lnTo>
                  <a:lnTo>
                    <a:pt x="1292" y="79"/>
                  </a:lnTo>
                  <a:lnTo>
                    <a:pt x="1306" y="125"/>
                  </a:lnTo>
                  <a:lnTo>
                    <a:pt x="1337" y="169"/>
                  </a:lnTo>
                  <a:lnTo>
                    <a:pt x="1963" y="810"/>
                  </a:lnTo>
                  <a:lnTo>
                    <a:pt x="1669" y="1287"/>
                  </a:lnTo>
                  <a:lnTo>
                    <a:pt x="1652" y="1277"/>
                  </a:lnTo>
                  <a:lnTo>
                    <a:pt x="1610" y="1254"/>
                  </a:lnTo>
                  <a:lnTo>
                    <a:pt x="1549" y="1223"/>
                  </a:lnTo>
                  <a:lnTo>
                    <a:pt x="1468" y="1177"/>
                  </a:lnTo>
                  <a:lnTo>
                    <a:pt x="1375" y="1133"/>
                  </a:lnTo>
                  <a:lnTo>
                    <a:pt x="1275" y="1088"/>
                  </a:lnTo>
                  <a:lnTo>
                    <a:pt x="1177" y="1051"/>
                  </a:lnTo>
                  <a:lnTo>
                    <a:pt x="1082" y="1021"/>
                  </a:lnTo>
                  <a:lnTo>
                    <a:pt x="942" y="992"/>
                  </a:lnTo>
                  <a:lnTo>
                    <a:pt x="856" y="1000"/>
                  </a:lnTo>
                  <a:lnTo>
                    <a:pt x="811" y="1023"/>
                  </a:lnTo>
                  <a:lnTo>
                    <a:pt x="797" y="1036"/>
                  </a:lnTo>
                  <a:lnTo>
                    <a:pt x="82" y="1502"/>
                  </a:lnTo>
                  <a:lnTo>
                    <a:pt x="0" y="1602"/>
                  </a:lnTo>
                  <a:lnTo>
                    <a:pt x="11" y="1699"/>
                  </a:lnTo>
                  <a:lnTo>
                    <a:pt x="92" y="1752"/>
                  </a:lnTo>
                  <a:lnTo>
                    <a:pt x="218" y="1719"/>
                  </a:lnTo>
                  <a:lnTo>
                    <a:pt x="912" y="1348"/>
                  </a:lnTo>
                  <a:lnTo>
                    <a:pt x="1532" y="1627"/>
                  </a:lnTo>
                  <a:lnTo>
                    <a:pt x="425" y="2412"/>
                  </a:lnTo>
                  <a:lnTo>
                    <a:pt x="353" y="2520"/>
                  </a:lnTo>
                  <a:lnTo>
                    <a:pt x="378" y="2615"/>
                  </a:lnTo>
                  <a:lnTo>
                    <a:pt x="469" y="2664"/>
                  </a:lnTo>
                  <a:lnTo>
                    <a:pt x="599" y="263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sp>
          <p:nvSpPr>
            <p:cNvPr id="16403" name="Freeform 11"/>
            <p:cNvSpPr>
              <a:spLocks/>
            </p:cNvSpPr>
            <p:nvPr/>
          </p:nvSpPr>
          <p:spPr bwMode="auto">
            <a:xfrm>
              <a:off x="3383" y="841"/>
              <a:ext cx="367" cy="271"/>
            </a:xfrm>
            <a:custGeom>
              <a:avLst/>
              <a:gdLst>
                <a:gd name="T0" fmla="*/ 0 w 3167"/>
                <a:gd name="T1" fmla="*/ 0 h 2669"/>
                <a:gd name="T2" fmla="*/ 0 w 3167"/>
                <a:gd name="T3" fmla="*/ 0 h 2669"/>
                <a:gd name="T4" fmla="*/ 0 w 3167"/>
                <a:gd name="T5" fmla="*/ 0 h 2669"/>
                <a:gd name="T6" fmla="*/ 0 w 3167"/>
                <a:gd name="T7" fmla="*/ 0 h 2669"/>
                <a:gd name="T8" fmla="*/ 0 w 3167"/>
                <a:gd name="T9" fmla="*/ 0 h 2669"/>
                <a:gd name="T10" fmla="*/ 0 w 3167"/>
                <a:gd name="T11" fmla="*/ 0 h 2669"/>
                <a:gd name="T12" fmla="*/ 0 w 3167"/>
                <a:gd name="T13" fmla="*/ 0 h 2669"/>
                <a:gd name="T14" fmla="*/ 0 w 3167"/>
                <a:gd name="T15" fmla="*/ 0 h 2669"/>
                <a:gd name="T16" fmla="*/ 0 w 3167"/>
                <a:gd name="T17" fmla="*/ 0 h 2669"/>
                <a:gd name="T18" fmla="*/ 0 w 3167"/>
                <a:gd name="T19" fmla="*/ 0 h 2669"/>
                <a:gd name="T20" fmla="*/ 0 w 3167"/>
                <a:gd name="T21" fmla="*/ 0 h 2669"/>
                <a:gd name="T22" fmla="*/ 0 w 3167"/>
                <a:gd name="T23" fmla="*/ 0 h 2669"/>
                <a:gd name="T24" fmla="*/ 0 w 3167"/>
                <a:gd name="T25" fmla="*/ 0 h 2669"/>
                <a:gd name="T26" fmla="*/ 0 w 3167"/>
                <a:gd name="T27" fmla="*/ 0 h 2669"/>
                <a:gd name="T28" fmla="*/ 0 w 3167"/>
                <a:gd name="T29" fmla="*/ 0 h 2669"/>
                <a:gd name="T30" fmla="*/ 0 w 3167"/>
                <a:gd name="T31" fmla="*/ 0 h 2669"/>
                <a:gd name="T32" fmla="*/ 0 w 3167"/>
                <a:gd name="T33" fmla="*/ 0 h 2669"/>
                <a:gd name="T34" fmla="*/ 0 w 3167"/>
                <a:gd name="T35" fmla="*/ 0 h 2669"/>
                <a:gd name="T36" fmla="*/ 0 w 3167"/>
                <a:gd name="T37" fmla="*/ 0 h 2669"/>
                <a:gd name="T38" fmla="*/ 0 w 3167"/>
                <a:gd name="T39" fmla="*/ 0 h 2669"/>
                <a:gd name="T40" fmla="*/ 0 w 3167"/>
                <a:gd name="T41" fmla="*/ 0 h 2669"/>
                <a:gd name="T42" fmla="*/ 0 w 3167"/>
                <a:gd name="T43" fmla="*/ 0 h 2669"/>
                <a:gd name="T44" fmla="*/ 0 w 3167"/>
                <a:gd name="T45" fmla="*/ 0 h 2669"/>
                <a:gd name="T46" fmla="*/ 0 w 3167"/>
                <a:gd name="T47" fmla="*/ 0 h 2669"/>
                <a:gd name="T48" fmla="*/ 0 w 3167"/>
                <a:gd name="T49" fmla="*/ 0 h 2669"/>
                <a:gd name="T50" fmla="*/ 0 w 3167"/>
                <a:gd name="T51" fmla="*/ 0 h 2669"/>
                <a:gd name="T52" fmla="*/ 0 w 3167"/>
                <a:gd name="T53" fmla="*/ 0 h 2669"/>
                <a:gd name="T54" fmla="*/ 0 w 3167"/>
                <a:gd name="T55" fmla="*/ 0 h 2669"/>
                <a:gd name="T56" fmla="*/ 0 w 3167"/>
                <a:gd name="T57" fmla="*/ 0 h 2669"/>
                <a:gd name="T58" fmla="*/ 0 w 3167"/>
                <a:gd name="T59" fmla="*/ 0 h 2669"/>
                <a:gd name="T60" fmla="*/ 0 w 3167"/>
                <a:gd name="T61" fmla="*/ 0 h 2669"/>
                <a:gd name="T62" fmla="*/ 0 w 3167"/>
                <a:gd name="T63" fmla="*/ 0 h 2669"/>
                <a:gd name="T64" fmla="*/ 0 w 3167"/>
                <a:gd name="T65" fmla="*/ 0 h 2669"/>
                <a:gd name="T66" fmla="*/ 0 w 3167"/>
                <a:gd name="T67" fmla="*/ 0 h 2669"/>
                <a:gd name="T68" fmla="*/ 0 w 3167"/>
                <a:gd name="T69" fmla="*/ 0 h 2669"/>
                <a:gd name="T70" fmla="*/ 0 w 3167"/>
                <a:gd name="T71" fmla="*/ 0 h 2669"/>
                <a:gd name="T72" fmla="*/ 0 w 3167"/>
                <a:gd name="T73" fmla="*/ 0 h 2669"/>
                <a:gd name="T74" fmla="*/ 0 w 3167"/>
                <a:gd name="T75" fmla="*/ 0 h 2669"/>
                <a:gd name="T76" fmla="*/ 0 w 3167"/>
                <a:gd name="T77" fmla="*/ 0 h 2669"/>
                <a:gd name="T78" fmla="*/ 0 w 3167"/>
                <a:gd name="T79" fmla="*/ 0 h 2669"/>
                <a:gd name="T80" fmla="*/ 0 w 3167"/>
                <a:gd name="T81" fmla="*/ 0 h 2669"/>
                <a:gd name="T82" fmla="*/ 0 w 3167"/>
                <a:gd name="T83" fmla="*/ 0 h 2669"/>
                <a:gd name="T84" fmla="*/ 0 w 3167"/>
                <a:gd name="T85" fmla="*/ 0 h 2669"/>
                <a:gd name="T86" fmla="*/ 0 w 3167"/>
                <a:gd name="T87" fmla="*/ 0 h 2669"/>
                <a:gd name="T88" fmla="*/ 0 w 3167"/>
                <a:gd name="T89" fmla="*/ 0 h 2669"/>
                <a:gd name="T90" fmla="*/ 0 w 3167"/>
                <a:gd name="T91" fmla="*/ 0 h 2669"/>
                <a:gd name="T92" fmla="*/ 0 w 3167"/>
                <a:gd name="T93" fmla="*/ 0 h 2669"/>
                <a:gd name="T94" fmla="*/ 0 w 3167"/>
                <a:gd name="T95" fmla="*/ 0 h 2669"/>
                <a:gd name="T96" fmla="*/ 0 w 3167"/>
                <a:gd name="T97" fmla="*/ 0 h 2669"/>
                <a:gd name="T98" fmla="*/ 0 w 3167"/>
                <a:gd name="T99" fmla="*/ 0 h 26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167"/>
                <a:gd name="T151" fmla="*/ 0 h 2669"/>
                <a:gd name="T152" fmla="*/ 3167 w 3167"/>
                <a:gd name="T153" fmla="*/ 2669 h 266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167" h="2669">
                  <a:moveTo>
                    <a:pt x="601" y="2635"/>
                  </a:moveTo>
                  <a:lnTo>
                    <a:pt x="1864" y="1888"/>
                  </a:lnTo>
                  <a:lnTo>
                    <a:pt x="1864" y="1891"/>
                  </a:lnTo>
                  <a:lnTo>
                    <a:pt x="1870" y="1891"/>
                  </a:lnTo>
                  <a:lnTo>
                    <a:pt x="1900" y="1883"/>
                  </a:lnTo>
                  <a:lnTo>
                    <a:pt x="1948" y="1878"/>
                  </a:lnTo>
                  <a:lnTo>
                    <a:pt x="1988" y="1872"/>
                  </a:lnTo>
                  <a:lnTo>
                    <a:pt x="2029" y="1865"/>
                  </a:lnTo>
                  <a:lnTo>
                    <a:pt x="2071" y="1853"/>
                  </a:lnTo>
                  <a:lnTo>
                    <a:pt x="2119" y="1829"/>
                  </a:lnTo>
                  <a:lnTo>
                    <a:pt x="2163" y="1804"/>
                  </a:lnTo>
                  <a:lnTo>
                    <a:pt x="2208" y="1768"/>
                  </a:lnTo>
                  <a:lnTo>
                    <a:pt x="2245" y="1732"/>
                  </a:lnTo>
                  <a:lnTo>
                    <a:pt x="2276" y="1683"/>
                  </a:lnTo>
                  <a:lnTo>
                    <a:pt x="2276" y="1681"/>
                  </a:lnTo>
                  <a:lnTo>
                    <a:pt x="2308" y="1596"/>
                  </a:lnTo>
                  <a:lnTo>
                    <a:pt x="2308" y="1599"/>
                  </a:lnTo>
                  <a:lnTo>
                    <a:pt x="2574" y="1226"/>
                  </a:lnTo>
                  <a:lnTo>
                    <a:pt x="2572" y="1226"/>
                  </a:lnTo>
                  <a:lnTo>
                    <a:pt x="2868" y="1392"/>
                  </a:lnTo>
                  <a:lnTo>
                    <a:pt x="2865" y="1389"/>
                  </a:lnTo>
                  <a:lnTo>
                    <a:pt x="2747" y="1893"/>
                  </a:lnTo>
                  <a:lnTo>
                    <a:pt x="2747" y="1896"/>
                  </a:lnTo>
                  <a:lnTo>
                    <a:pt x="2753" y="1939"/>
                  </a:lnTo>
                  <a:lnTo>
                    <a:pt x="2767" y="1973"/>
                  </a:lnTo>
                  <a:lnTo>
                    <a:pt x="2795" y="1998"/>
                  </a:lnTo>
                  <a:lnTo>
                    <a:pt x="2835" y="2014"/>
                  </a:lnTo>
                  <a:lnTo>
                    <a:pt x="2877" y="2021"/>
                  </a:lnTo>
                  <a:lnTo>
                    <a:pt x="2919" y="2010"/>
                  </a:lnTo>
                  <a:lnTo>
                    <a:pt x="2955" y="1982"/>
                  </a:lnTo>
                  <a:lnTo>
                    <a:pt x="2980" y="1942"/>
                  </a:lnTo>
                  <a:lnTo>
                    <a:pt x="2982" y="1939"/>
                  </a:lnTo>
                  <a:lnTo>
                    <a:pt x="3005" y="1881"/>
                  </a:lnTo>
                  <a:lnTo>
                    <a:pt x="3049" y="1745"/>
                  </a:lnTo>
                  <a:lnTo>
                    <a:pt x="3111" y="1589"/>
                  </a:lnTo>
                  <a:lnTo>
                    <a:pt x="3150" y="1465"/>
                  </a:lnTo>
                  <a:lnTo>
                    <a:pt x="3159" y="1392"/>
                  </a:lnTo>
                  <a:lnTo>
                    <a:pt x="3167" y="1320"/>
                  </a:lnTo>
                  <a:lnTo>
                    <a:pt x="3167" y="1317"/>
                  </a:lnTo>
                  <a:lnTo>
                    <a:pt x="3161" y="1289"/>
                  </a:lnTo>
                  <a:lnTo>
                    <a:pt x="3142" y="1259"/>
                  </a:lnTo>
                  <a:lnTo>
                    <a:pt x="2854" y="1067"/>
                  </a:lnTo>
                  <a:lnTo>
                    <a:pt x="2854" y="1069"/>
                  </a:lnTo>
                  <a:lnTo>
                    <a:pt x="2848" y="1054"/>
                  </a:lnTo>
                  <a:lnTo>
                    <a:pt x="2818" y="1021"/>
                  </a:lnTo>
                  <a:lnTo>
                    <a:pt x="2736" y="952"/>
                  </a:lnTo>
                  <a:lnTo>
                    <a:pt x="2585" y="844"/>
                  </a:lnTo>
                  <a:lnTo>
                    <a:pt x="2421" y="731"/>
                  </a:lnTo>
                  <a:lnTo>
                    <a:pt x="2245" y="604"/>
                  </a:lnTo>
                  <a:lnTo>
                    <a:pt x="2068" y="473"/>
                  </a:lnTo>
                  <a:lnTo>
                    <a:pt x="1895" y="342"/>
                  </a:lnTo>
                  <a:lnTo>
                    <a:pt x="1747" y="230"/>
                  </a:lnTo>
                  <a:lnTo>
                    <a:pt x="1633" y="141"/>
                  </a:lnTo>
                  <a:lnTo>
                    <a:pt x="1551" y="76"/>
                  </a:lnTo>
                  <a:lnTo>
                    <a:pt x="1520" y="54"/>
                  </a:lnTo>
                  <a:lnTo>
                    <a:pt x="1431" y="5"/>
                  </a:lnTo>
                  <a:lnTo>
                    <a:pt x="1387" y="0"/>
                  </a:lnTo>
                  <a:lnTo>
                    <a:pt x="1341" y="17"/>
                  </a:lnTo>
                  <a:lnTo>
                    <a:pt x="1339" y="17"/>
                  </a:lnTo>
                  <a:lnTo>
                    <a:pt x="1305" y="43"/>
                  </a:lnTo>
                  <a:lnTo>
                    <a:pt x="1291" y="78"/>
                  </a:lnTo>
                  <a:lnTo>
                    <a:pt x="1291" y="82"/>
                  </a:lnTo>
                  <a:lnTo>
                    <a:pt x="1305" y="127"/>
                  </a:lnTo>
                  <a:lnTo>
                    <a:pt x="1305" y="130"/>
                  </a:lnTo>
                  <a:lnTo>
                    <a:pt x="1335" y="174"/>
                  </a:lnTo>
                  <a:lnTo>
                    <a:pt x="1963" y="816"/>
                  </a:lnTo>
                  <a:lnTo>
                    <a:pt x="1963" y="813"/>
                  </a:lnTo>
                  <a:lnTo>
                    <a:pt x="1669" y="1289"/>
                  </a:lnTo>
                  <a:lnTo>
                    <a:pt x="1671" y="1287"/>
                  </a:lnTo>
                  <a:lnTo>
                    <a:pt x="1654" y="1277"/>
                  </a:lnTo>
                  <a:lnTo>
                    <a:pt x="1616" y="1256"/>
                  </a:lnTo>
                  <a:lnTo>
                    <a:pt x="1551" y="1223"/>
                  </a:lnTo>
                  <a:lnTo>
                    <a:pt x="1470" y="1179"/>
                  </a:lnTo>
                  <a:lnTo>
                    <a:pt x="1377" y="1133"/>
                  </a:lnTo>
                  <a:lnTo>
                    <a:pt x="1278" y="1090"/>
                  </a:lnTo>
                  <a:lnTo>
                    <a:pt x="1179" y="1051"/>
                  </a:lnTo>
                  <a:lnTo>
                    <a:pt x="1084" y="1021"/>
                  </a:lnTo>
                  <a:lnTo>
                    <a:pt x="944" y="992"/>
                  </a:lnTo>
                  <a:lnTo>
                    <a:pt x="942" y="992"/>
                  </a:lnTo>
                  <a:lnTo>
                    <a:pt x="855" y="1002"/>
                  </a:lnTo>
                  <a:lnTo>
                    <a:pt x="810" y="1023"/>
                  </a:lnTo>
                  <a:lnTo>
                    <a:pt x="797" y="1036"/>
                  </a:lnTo>
                  <a:lnTo>
                    <a:pt x="80" y="1502"/>
                  </a:lnTo>
                  <a:lnTo>
                    <a:pt x="0" y="1605"/>
                  </a:lnTo>
                  <a:lnTo>
                    <a:pt x="11" y="1701"/>
                  </a:lnTo>
                  <a:lnTo>
                    <a:pt x="11" y="1704"/>
                  </a:lnTo>
                  <a:lnTo>
                    <a:pt x="91" y="1755"/>
                  </a:lnTo>
                  <a:lnTo>
                    <a:pt x="95" y="1757"/>
                  </a:lnTo>
                  <a:lnTo>
                    <a:pt x="221" y="1724"/>
                  </a:lnTo>
                  <a:lnTo>
                    <a:pt x="914" y="1351"/>
                  </a:lnTo>
                  <a:lnTo>
                    <a:pt x="911" y="1351"/>
                  </a:lnTo>
                  <a:lnTo>
                    <a:pt x="1534" y="1629"/>
                  </a:lnTo>
                  <a:lnTo>
                    <a:pt x="1534" y="1627"/>
                  </a:lnTo>
                  <a:lnTo>
                    <a:pt x="425" y="2415"/>
                  </a:lnTo>
                  <a:lnTo>
                    <a:pt x="352" y="2522"/>
                  </a:lnTo>
                  <a:lnTo>
                    <a:pt x="377" y="2618"/>
                  </a:lnTo>
                  <a:lnTo>
                    <a:pt x="469" y="2669"/>
                  </a:lnTo>
                  <a:lnTo>
                    <a:pt x="472" y="2669"/>
                  </a:lnTo>
                  <a:lnTo>
                    <a:pt x="601" y="2635"/>
                  </a:lnTo>
                  <a:lnTo>
                    <a:pt x="598" y="2630"/>
                  </a:lnTo>
                  <a:lnTo>
                    <a:pt x="469" y="2667"/>
                  </a:lnTo>
                  <a:lnTo>
                    <a:pt x="472" y="2667"/>
                  </a:lnTo>
                  <a:lnTo>
                    <a:pt x="380" y="2615"/>
                  </a:lnTo>
                  <a:lnTo>
                    <a:pt x="358" y="2522"/>
                  </a:lnTo>
                  <a:lnTo>
                    <a:pt x="358" y="2525"/>
                  </a:lnTo>
                  <a:lnTo>
                    <a:pt x="427" y="2417"/>
                  </a:lnTo>
                  <a:lnTo>
                    <a:pt x="1537" y="1629"/>
                  </a:lnTo>
                  <a:lnTo>
                    <a:pt x="1537" y="1627"/>
                  </a:lnTo>
                  <a:lnTo>
                    <a:pt x="914" y="1348"/>
                  </a:lnTo>
                  <a:lnTo>
                    <a:pt x="911" y="1348"/>
                  </a:lnTo>
                  <a:lnTo>
                    <a:pt x="217" y="1722"/>
                  </a:lnTo>
                  <a:lnTo>
                    <a:pt x="95" y="1753"/>
                  </a:lnTo>
                  <a:lnTo>
                    <a:pt x="17" y="1701"/>
                  </a:lnTo>
                  <a:lnTo>
                    <a:pt x="5" y="1605"/>
                  </a:lnTo>
                  <a:lnTo>
                    <a:pt x="5" y="1607"/>
                  </a:lnTo>
                  <a:lnTo>
                    <a:pt x="84" y="1504"/>
                  </a:lnTo>
                  <a:lnTo>
                    <a:pt x="801" y="1039"/>
                  </a:lnTo>
                  <a:lnTo>
                    <a:pt x="813" y="1025"/>
                  </a:lnTo>
                  <a:lnTo>
                    <a:pt x="858" y="1006"/>
                  </a:lnTo>
                  <a:lnTo>
                    <a:pt x="944" y="997"/>
                  </a:lnTo>
                  <a:lnTo>
                    <a:pt x="942" y="997"/>
                  </a:lnTo>
                  <a:lnTo>
                    <a:pt x="1084" y="1023"/>
                  </a:lnTo>
                  <a:lnTo>
                    <a:pt x="1179" y="1054"/>
                  </a:lnTo>
                  <a:lnTo>
                    <a:pt x="1278" y="1093"/>
                  </a:lnTo>
                  <a:lnTo>
                    <a:pt x="1375" y="1138"/>
                  </a:lnTo>
                  <a:lnTo>
                    <a:pt x="1467" y="1182"/>
                  </a:lnTo>
                  <a:lnTo>
                    <a:pt x="1549" y="1226"/>
                  </a:lnTo>
                  <a:lnTo>
                    <a:pt x="1612" y="1259"/>
                  </a:lnTo>
                  <a:lnTo>
                    <a:pt x="1654" y="1282"/>
                  </a:lnTo>
                  <a:lnTo>
                    <a:pt x="1652" y="1282"/>
                  </a:lnTo>
                  <a:lnTo>
                    <a:pt x="1669" y="1292"/>
                  </a:lnTo>
                  <a:lnTo>
                    <a:pt x="1671" y="1292"/>
                  </a:lnTo>
                  <a:lnTo>
                    <a:pt x="1967" y="816"/>
                  </a:lnTo>
                  <a:lnTo>
                    <a:pt x="1967" y="813"/>
                  </a:lnTo>
                  <a:lnTo>
                    <a:pt x="1339" y="169"/>
                  </a:lnTo>
                  <a:lnTo>
                    <a:pt x="1339" y="171"/>
                  </a:lnTo>
                  <a:lnTo>
                    <a:pt x="1311" y="127"/>
                  </a:lnTo>
                  <a:lnTo>
                    <a:pt x="1297" y="78"/>
                  </a:lnTo>
                  <a:lnTo>
                    <a:pt x="1294" y="82"/>
                  </a:lnTo>
                  <a:lnTo>
                    <a:pt x="1311" y="45"/>
                  </a:lnTo>
                  <a:lnTo>
                    <a:pt x="1345" y="20"/>
                  </a:lnTo>
                  <a:lnTo>
                    <a:pt x="1341" y="20"/>
                  </a:lnTo>
                  <a:lnTo>
                    <a:pt x="1387" y="2"/>
                  </a:lnTo>
                  <a:lnTo>
                    <a:pt x="1428" y="10"/>
                  </a:lnTo>
                  <a:lnTo>
                    <a:pt x="1428" y="7"/>
                  </a:lnTo>
                  <a:lnTo>
                    <a:pt x="1518" y="59"/>
                  </a:lnTo>
                  <a:lnTo>
                    <a:pt x="1549" y="78"/>
                  </a:lnTo>
                  <a:lnTo>
                    <a:pt x="1629" y="143"/>
                  </a:lnTo>
                  <a:lnTo>
                    <a:pt x="1744" y="232"/>
                  </a:lnTo>
                  <a:lnTo>
                    <a:pt x="1892" y="347"/>
                  </a:lnTo>
                  <a:lnTo>
                    <a:pt x="2066" y="475"/>
                  </a:lnTo>
                  <a:lnTo>
                    <a:pt x="2242" y="609"/>
                  </a:lnTo>
                  <a:lnTo>
                    <a:pt x="2417" y="734"/>
                  </a:lnTo>
                  <a:lnTo>
                    <a:pt x="2583" y="847"/>
                  </a:lnTo>
                  <a:lnTo>
                    <a:pt x="2734" y="954"/>
                  </a:lnTo>
                  <a:lnTo>
                    <a:pt x="2814" y="1023"/>
                  </a:lnTo>
                  <a:lnTo>
                    <a:pt x="2846" y="1056"/>
                  </a:lnTo>
                  <a:lnTo>
                    <a:pt x="2851" y="1069"/>
                  </a:lnTo>
                  <a:lnTo>
                    <a:pt x="3139" y="1261"/>
                  </a:lnTo>
                  <a:lnTo>
                    <a:pt x="3156" y="1292"/>
                  </a:lnTo>
                  <a:lnTo>
                    <a:pt x="3156" y="1289"/>
                  </a:lnTo>
                  <a:lnTo>
                    <a:pt x="3161" y="1320"/>
                  </a:lnTo>
                  <a:lnTo>
                    <a:pt x="3161" y="1317"/>
                  </a:lnTo>
                  <a:lnTo>
                    <a:pt x="3153" y="1389"/>
                  </a:lnTo>
                  <a:lnTo>
                    <a:pt x="3148" y="1465"/>
                  </a:lnTo>
                  <a:lnTo>
                    <a:pt x="3106" y="1589"/>
                  </a:lnTo>
                  <a:lnTo>
                    <a:pt x="3044" y="1743"/>
                  </a:lnTo>
                  <a:lnTo>
                    <a:pt x="2999" y="1881"/>
                  </a:lnTo>
                  <a:lnTo>
                    <a:pt x="2976" y="1939"/>
                  </a:lnTo>
                  <a:lnTo>
                    <a:pt x="2949" y="1980"/>
                  </a:lnTo>
                  <a:lnTo>
                    <a:pt x="2915" y="2008"/>
                  </a:lnTo>
                  <a:lnTo>
                    <a:pt x="2877" y="2016"/>
                  </a:lnTo>
                  <a:lnTo>
                    <a:pt x="2837" y="2010"/>
                  </a:lnTo>
                  <a:lnTo>
                    <a:pt x="2798" y="1993"/>
                  </a:lnTo>
                  <a:lnTo>
                    <a:pt x="2770" y="1970"/>
                  </a:lnTo>
                  <a:lnTo>
                    <a:pt x="2756" y="1937"/>
                  </a:lnTo>
                  <a:lnTo>
                    <a:pt x="2759" y="1937"/>
                  </a:lnTo>
                  <a:lnTo>
                    <a:pt x="2751" y="1893"/>
                  </a:lnTo>
                  <a:lnTo>
                    <a:pt x="2751" y="1896"/>
                  </a:lnTo>
                  <a:lnTo>
                    <a:pt x="2871" y="1392"/>
                  </a:lnTo>
                  <a:lnTo>
                    <a:pt x="2871" y="1389"/>
                  </a:lnTo>
                  <a:lnTo>
                    <a:pt x="2574" y="1223"/>
                  </a:lnTo>
                  <a:lnTo>
                    <a:pt x="2572" y="1223"/>
                  </a:lnTo>
                  <a:lnTo>
                    <a:pt x="2306" y="1596"/>
                  </a:lnTo>
                  <a:lnTo>
                    <a:pt x="2272" y="1681"/>
                  </a:lnTo>
                  <a:lnTo>
                    <a:pt x="2242" y="1729"/>
                  </a:lnTo>
                  <a:lnTo>
                    <a:pt x="2242" y="1727"/>
                  </a:lnTo>
                  <a:lnTo>
                    <a:pt x="2205" y="1765"/>
                  </a:lnTo>
                  <a:lnTo>
                    <a:pt x="2158" y="1799"/>
                  </a:lnTo>
                  <a:lnTo>
                    <a:pt x="2116" y="1827"/>
                  </a:lnTo>
                  <a:lnTo>
                    <a:pt x="2119" y="1827"/>
                  </a:lnTo>
                  <a:lnTo>
                    <a:pt x="2068" y="1850"/>
                  </a:lnTo>
                  <a:lnTo>
                    <a:pt x="2026" y="1860"/>
                  </a:lnTo>
                  <a:lnTo>
                    <a:pt x="1984" y="1867"/>
                  </a:lnTo>
                  <a:lnTo>
                    <a:pt x="1948" y="1872"/>
                  </a:lnTo>
                  <a:lnTo>
                    <a:pt x="1898" y="1881"/>
                  </a:lnTo>
                  <a:lnTo>
                    <a:pt x="1870" y="1886"/>
                  </a:lnTo>
                  <a:lnTo>
                    <a:pt x="1862" y="1886"/>
                  </a:lnTo>
                  <a:lnTo>
                    <a:pt x="598" y="2630"/>
                  </a:lnTo>
                  <a:lnTo>
                    <a:pt x="601" y="26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s-MX" altLang="es-ES"/>
            </a:p>
          </p:txBody>
        </p:sp>
      </p:grpSp>
      <p:pic>
        <p:nvPicPr>
          <p:cNvPr id="16389"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l="33333" t="16431" r="1817"/>
          <a:stretch>
            <a:fillRect/>
          </a:stretch>
        </p:blipFill>
        <p:spPr bwMode="auto">
          <a:xfrm>
            <a:off x="6084169" y="1484784"/>
            <a:ext cx="2362200" cy="3667472"/>
          </a:xfrm>
          <a:prstGeom prst="rect">
            <a:avLst/>
          </a:prstGeom>
          <a:solidFill>
            <a:srgbClr val="000099"/>
          </a:solidFill>
          <a:ln w="57150">
            <a:solidFill>
              <a:srgbClr val="FF3300"/>
            </a:solidFill>
            <a:miter lim="800000"/>
            <a:headEnd/>
            <a:tailEnd/>
          </a:ln>
        </p:spPr>
      </p:pic>
      <p:sp>
        <p:nvSpPr>
          <p:cNvPr id="16390" name="Rectangle 13"/>
          <p:cNvSpPr>
            <a:spLocks noChangeArrowheads="1"/>
          </p:cNvSpPr>
          <p:nvPr/>
        </p:nvSpPr>
        <p:spPr bwMode="auto">
          <a:xfrm>
            <a:off x="899592" y="2060849"/>
            <a:ext cx="5029200" cy="3231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1430" tIns="45715" rIns="91430" bIns="45715">
            <a:spAutoFit/>
          </a:bodyPr>
          <a:lstStyle>
            <a:lvl1pPr marL="190500" indent="-1905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spcBef>
                <a:spcPct val="20000"/>
              </a:spcBef>
              <a:buFont typeface="Monotype Sorts" pitchFamily="2" charset="2"/>
              <a:buNone/>
            </a:pPr>
            <a:r>
              <a:rPr lang="es-ES_tradnl" altLang="es-ES" b="1" dirty="0" smtClean="0"/>
              <a:t>413,996 </a:t>
            </a:r>
            <a:r>
              <a:rPr lang="es-ES_tradnl" altLang="es-ES" b="1" dirty="0"/>
              <a:t>Accidentes de trabajo</a:t>
            </a:r>
          </a:p>
          <a:p>
            <a:pPr>
              <a:lnSpc>
                <a:spcPct val="150000"/>
              </a:lnSpc>
              <a:spcBef>
                <a:spcPct val="20000"/>
              </a:spcBef>
              <a:buFont typeface="Monotype Sorts" pitchFamily="2" charset="2"/>
              <a:buNone/>
            </a:pPr>
            <a:r>
              <a:rPr lang="es-ES_tradnl" altLang="es-ES" b="1" dirty="0" smtClean="0"/>
              <a:t>1,134 </a:t>
            </a:r>
            <a:r>
              <a:rPr lang="es-ES_tradnl" altLang="es-ES" b="1" dirty="0"/>
              <a:t>Accidentes / día</a:t>
            </a:r>
          </a:p>
          <a:p>
            <a:pPr>
              <a:lnSpc>
                <a:spcPct val="150000"/>
              </a:lnSpc>
              <a:spcBef>
                <a:spcPct val="20000"/>
              </a:spcBef>
              <a:buFont typeface="Monotype Sorts" pitchFamily="2" charset="2"/>
              <a:buNone/>
            </a:pPr>
            <a:r>
              <a:rPr lang="es-ES_tradnl" altLang="es-ES" b="1" dirty="0" smtClean="0"/>
              <a:t>6,550 </a:t>
            </a:r>
            <a:r>
              <a:rPr lang="es-ES_tradnl" altLang="es-ES" b="1" dirty="0"/>
              <a:t>Enfermedades de trabajo</a:t>
            </a:r>
          </a:p>
          <a:p>
            <a:pPr>
              <a:lnSpc>
                <a:spcPct val="150000"/>
              </a:lnSpc>
              <a:spcBef>
                <a:spcPct val="20000"/>
              </a:spcBef>
              <a:buFont typeface="Monotype Sorts" pitchFamily="2" charset="2"/>
              <a:buNone/>
            </a:pPr>
            <a:r>
              <a:rPr lang="es-ES_tradnl" altLang="es-ES" b="1" dirty="0" smtClean="0"/>
              <a:t>13,519,827 </a:t>
            </a:r>
            <a:r>
              <a:rPr lang="es-ES_tradnl" altLang="es-ES" b="1" dirty="0"/>
              <a:t>Días de incapacidad RT </a:t>
            </a:r>
          </a:p>
          <a:p>
            <a:pPr>
              <a:lnSpc>
                <a:spcPct val="150000"/>
              </a:lnSpc>
              <a:spcBef>
                <a:spcPct val="20000"/>
              </a:spcBef>
              <a:buFont typeface="Monotype Sorts" pitchFamily="2" charset="2"/>
              <a:buNone/>
            </a:pPr>
            <a:r>
              <a:rPr lang="es-ES_tradnl" altLang="es-ES" b="1" dirty="0" smtClean="0"/>
              <a:t>20,674 </a:t>
            </a:r>
            <a:r>
              <a:rPr lang="es-ES_tradnl" altLang="es-ES" b="1" dirty="0"/>
              <a:t>Incapacidades permanentes AT</a:t>
            </a:r>
          </a:p>
          <a:p>
            <a:pPr>
              <a:lnSpc>
                <a:spcPct val="150000"/>
              </a:lnSpc>
              <a:spcBef>
                <a:spcPct val="20000"/>
              </a:spcBef>
              <a:buFont typeface="Monotype Sorts" pitchFamily="2" charset="2"/>
              <a:buNone/>
            </a:pPr>
            <a:r>
              <a:rPr lang="es-ES_tradnl" altLang="es-ES" b="1" dirty="0" smtClean="0"/>
              <a:t>1,320 </a:t>
            </a:r>
            <a:r>
              <a:rPr lang="es-ES_tradnl" altLang="es-ES" b="1" dirty="0"/>
              <a:t>Defunciones por </a:t>
            </a:r>
            <a:r>
              <a:rPr lang="es-ES_tradnl" altLang="es-ES" b="1" dirty="0" smtClean="0"/>
              <a:t>RT</a:t>
            </a:r>
            <a:endParaRPr lang="es-ES_tradnl" altLang="es-ES" b="1" dirty="0"/>
          </a:p>
          <a:p>
            <a:pPr>
              <a:lnSpc>
                <a:spcPct val="80000"/>
              </a:lnSpc>
              <a:spcBef>
                <a:spcPct val="20000"/>
              </a:spcBef>
              <a:buFont typeface="Monotype Sorts" pitchFamily="2" charset="2"/>
              <a:buNone/>
            </a:pPr>
            <a:endParaRPr lang="es-ES_tradnl" altLang="es-ES" sz="2400" b="1" dirty="0"/>
          </a:p>
        </p:txBody>
      </p:sp>
      <p:sp>
        <p:nvSpPr>
          <p:cNvPr id="16391" name="Line 14"/>
          <p:cNvSpPr>
            <a:spLocks noChangeShapeType="1"/>
          </p:cNvSpPr>
          <p:nvPr/>
        </p:nvSpPr>
        <p:spPr bwMode="auto">
          <a:xfrm>
            <a:off x="1047229" y="2592662"/>
            <a:ext cx="3810000" cy="1587"/>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6392" name="Line 15"/>
          <p:cNvSpPr>
            <a:spLocks noChangeShapeType="1"/>
          </p:cNvSpPr>
          <p:nvPr/>
        </p:nvSpPr>
        <p:spPr bwMode="auto">
          <a:xfrm>
            <a:off x="1047229" y="3064148"/>
            <a:ext cx="38100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6393" name="Line 16"/>
          <p:cNvSpPr>
            <a:spLocks noChangeShapeType="1"/>
          </p:cNvSpPr>
          <p:nvPr/>
        </p:nvSpPr>
        <p:spPr bwMode="auto">
          <a:xfrm>
            <a:off x="1050032" y="3501008"/>
            <a:ext cx="38100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6394" name="Line 17"/>
          <p:cNvSpPr>
            <a:spLocks noChangeShapeType="1"/>
          </p:cNvSpPr>
          <p:nvPr/>
        </p:nvSpPr>
        <p:spPr bwMode="auto">
          <a:xfrm>
            <a:off x="1047229" y="4016648"/>
            <a:ext cx="38100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6395" name="Line 18"/>
          <p:cNvSpPr>
            <a:spLocks noChangeShapeType="1"/>
          </p:cNvSpPr>
          <p:nvPr/>
        </p:nvSpPr>
        <p:spPr bwMode="auto">
          <a:xfrm>
            <a:off x="1047229" y="4473848"/>
            <a:ext cx="3810000" cy="1588"/>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
        <p:nvSpPr>
          <p:cNvPr id="16396" name="Line 19"/>
          <p:cNvSpPr>
            <a:spLocks noChangeShapeType="1"/>
          </p:cNvSpPr>
          <p:nvPr/>
        </p:nvSpPr>
        <p:spPr bwMode="auto">
          <a:xfrm>
            <a:off x="1058342" y="4986612"/>
            <a:ext cx="3810000" cy="1587"/>
          </a:xfrm>
          <a:prstGeom prst="line">
            <a:avLst/>
          </a:prstGeom>
          <a:noFill/>
          <a:ln w="9525">
            <a:solidFill>
              <a:srgbClr val="990000"/>
            </a:solidFill>
            <a:round/>
            <a:headEnd/>
            <a:tailEnd/>
          </a:ln>
          <a:extLst>
            <a:ext uri="{909E8E84-426E-40DD-AFC4-6F175D3DCCD1}">
              <a14:hiddenFill xmlns:a14="http://schemas.microsoft.com/office/drawing/2010/main">
                <a:noFill/>
              </a14:hiddenFill>
            </a:ext>
          </a:extLst>
        </p:spPr>
        <p:txBody>
          <a:bodyPr lIns="91430" tIns="45715" rIns="91430" bIns="45715"/>
          <a:lstStyle/>
          <a:p>
            <a:endParaRPr lang="es-ES">
              <a:solidFill>
                <a:schemeClr val="tx1"/>
              </a:solidFill>
            </a:endParaRPr>
          </a:p>
        </p:txBody>
      </p:sp>
    </p:spTree>
    <p:extLst>
      <p:ext uri="{BB962C8B-B14F-4D97-AF65-F5344CB8AC3E}">
        <p14:creationId xmlns:p14="http://schemas.microsoft.com/office/powerpoint/2010/main" val="3270301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795660" y="995363"/>
            <a:ext cx="8024812" cy="648512"/>
          </a:xfrm>
          <a:prstGeom prst="rect">
            <a:avLst/>
          </a:prstGeom>
          <a:noFill/>
          <a:ln w="9525">
            <a:noFill/>
            <a:round/>
            <a:headEnd/>
            <a:tailEnd/>
          </a:ln>
        </p:spPr>
        <p:txBody>
          <a:bodyPr lIns="90000" tIns="46800" rIns="90000" bIns="46800">
            <a:spAutoFit/>
          </a:bodyPr>
          <a:lstStyle/>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b="1" dirty="0">
                <a:latin typeface="Arial" charset="0"/>
                <a:cs typeface="Arial" charset="0"/>
              </a:rPr>
              <a:t>Tendencias en los Esquemas Laborales</a:t>
            </a: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b="1" dirty="0">
              <a:latin typeface="Arial" charset="0"/>
              <a:cs typeface="Arial" charset="0"/>
            </a:endParaRPr>
          </a:p>
        </p:txBody>
      </p:sp>
      <p:sp>
        <p:nvSpPr>
          <p:cNvPr id="2" name="1 CuadroTexto"/>
          <p:cNvSpPr txBox="1"/>
          <p:nvPr/>
        </p:nvSpPr>
        <p:spPr>
          <a:xfrm>
            <a:off x="1115616" y="1772816"/>
            <a:ext cx="6120680" cy="3416320"/>
          </a:xfrm>
          <a:prstGeom prst="rect">
            <a:avLst/>
          </a:prstGeom>
          <a:noFill/>
        </p:spPr>
        <p:txBody>
          <a:bodyPr wrap="square" rtlCol="0">
            <a:spAutoFit/>
          </a:bodyPr>
          <a:lstStyle/>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Tradicional</a:t>
            </a:r>
          </a:p>
          <a:p>
            <a:pPr algn="just"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Honorarios</a:t>
            </a:r>
          </a:p>
          <a:p>
            <a:pPr algn="just"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Contrataciones </a:t>
            </a:r>
            <a:r>
              <a:rPr lang="es-MX" dirty="0" smtClean="0">
                <a:latin typeface="Arial" charset="0"/>
                <a:cs typeface="Arial Unicode MS" charset="0"/>
              </a:rPr>
              <a:t>Personalizadas</a:t>
            </a:r>
          </a:p>
          <a:p>
            <a:pPr algn="just"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Tercerías (</a:t>
            </a:r>
            <a:r>
              <a:rPr lang="es-MX" dirty="0" err="1" smtClean="0">
                <a:latin typeface="Arial" charset="0"/>
                <a:cs typeface="Arial Unicode MS" charset="0"/>
              </a:rPr>
              <a:t>outsourcing</a:t>
            </a:r>
            <a:r>
              <a:rPr lang="es-MX" dirty="0" smtClean="0">
                <a:latin typeface="Arial" charset="0"/>
                <a:cs typeface="Arial Unicode MS" charset="0"/>
              </a:rPr>
              <a:t>)</a:t>
            </a:r>
          </a:p>
          <a:p>
            <a:pPr algn="just"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Trabajo en </a:t>
            </a:r>
            <a:r>
              <a:rPr lang="es-MX" dirty="0" smtClean="0">
                <a:latin typeface="Arial" charset="0"/>
                <a:cs typeface="Arial Unicode MS" charset="0"/>
              </a:rPr>
              <a:t>domicilio</a:t>
            </a:r>
          </a:p>
          <a:p>
            <a:pPr algn="just"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Trabajo de extranjeros, migrantes, domésticas, </a:t>
            </a:r>
            <a:r>
              <a:rPr lang="es-MX" dirty="0" smtClean="0">
                <a:latin typeface="Arial" charset="0"/>
                <a:cs typeface="Arial Unicode MS" charset="0"/>
              </a:rPr>
              <a:t>etc.</a:t>
            </a:r>
            <a:endParaRPr lang="es-MX" dirty="0">
              <a:latin typeface="Arial" charset="0"/>
              <a:cs typeface="Arial Unicode MS" charset="0"/>
            </a:endParaRPr>
          </a:p>
          <a:p>
            <a:endParaRPr lang="es-MX" dirty="0"/>
          </a:p>
        </p:txBody>
      </p:sp>
    </p:spTree>
    <p:extLst>
      <p:ext uri="{BB962C8B-B14F-4D97-AF65-F5344CB8AC3E}">
        <p14:creationId xmlns:p14="http://schemas.microsoft.com/office/powerpoint/2010/main" val="340635834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395536" y="764704"/>
            <a:ext cx="8024812" cy="5911491"/>
          </a:xfrm>
          <a:prstGeom prst="rect">
            <a:avLst/>
          </a:prstGeom>
          <a:noFill/>
          <a:ln w="9525">
            <a:noFill/>
            <a:round/>
            <a:headEnd/>
            <a:tailEnd/>
          </a:ln>
        </p:spPr>
        <p:txBody>
          <a:bodyPr lIns="90000" tIns="46800" rIns="90000" bIns="46800">
            <a:spAutoFit/>
          </a:bodyPr>
          <a:lstStyle/>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b="1" dirty="0">
                <a:latin typeface="Arial" charset="0"/>
                <a:cs typeface="Arial" charset="0"/>
              </a:rPr>
              <a:t>Tendencias en el comportamiento de los riesgos de </a:t>
            </a:r>
            <a:r>
              <a:rPr lang="es-MX" b="1" dirty="0" smtClean="0">
                <a:latin typeface="Arial" charset="0"/>
                <a:cs typeface="Arial" charset="0"/>
              </a:rPr>
              <a:t>trabajo</a:t>
            </a:r>
          </a:p>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b="1" dirty="0">
              <a:latin typeface="Arial" charset="0"/>
              <a:cs typeface="Arial" charset="0"/>
            </a:endParaRP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indent="-176213" algn="just">
              <a:buFont typeface="Arial"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charset="0"/>
              </a:rPr>
              <a:t>El subregistro de los riesgos de trabajo es un problema internacional. Se considera como causa principal la falta de </a:t>
            </a:r>
            <a:r>
              <a:rPr lang="es-MX" dirty="0" smtClean="0">
                <a:latin typeface="Arial" charset="0"/>
                <a:cs typeface="Arial" charset="0"/>
              </a:rPr>
              <a:t>reporte </a:t>
            </a:r>
            <a:r>
              <a:rPr lang="es-MX" dirty="0">
                <a:latin typeface="Arial" charset="0"/>
                <a:cs typeface="Arial" charset="0"/>
              </a:rPr>
              <a:t>por trabajadores o empresarios. </a:t>
            </a:r>
          </a:p>
          <a:p>
            <a:pPr algn="just">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indent="-176213" algn="just">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charset="0"/>
              </a:rPr>
              <a:t>De acuerdo al IMSS, hay </a:t>
            </a:r>
            <a:r>
              <a:rPr lang="es-MX" dirty="0" smtClean="0">
                <a:latin typeface="Arial" charset="0"/>
                <a:cs typeface="Arial" charset="0"/>
              </a:rPr>
              <a:t>hasta un 20 - 30</a:t>
            </a:r>
            <a:r>
              <a:rPr lang="es-MX" dirty="0">
                <a:latin typeface="Arial" charset="0"/>
                <a:cs typeface="Arial" charset="0"/>
              </a:rPr>
              <a:t>% de subregistro para los accidentes de trabajo y </a:t>
            </a:r>
            <a:r>
              <a:rPr lang="es-MX" dirty="0" smtClean="0">
                <a:latin typeface="Arial" charset="0"/>
                <a:cs typeface="Arial" charset="0"/>
              </a:rPr>
              <a:t>más de 90</a:t>
            </a:r>
            <a:r>
              <a:rPr lang="es-MX" dirty="0">
                <a:latin typeface="Arial" charset="0"/>
                <a:cs typeface="Arial" charset="0"/>
              </a:rPr>
              <a:t>% para las enfermedades de trabajo</a:t>
            </a:r>
          </a:p>
          <a:p>
            <a:pPr algn="just">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indent="-176213"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En el año 2007 el IMSS modifica el procedimiento para calificar los riesgos de Trabajo autorizado por el H. Consejo Técnico, permitiendo la calificación de estos eventos aún sólo con la denuncia del asegurado. </a:t>
            </a:r>
            <a:endParaRPr lang="es-MX" dirty="0" smtClean="0">
              <a:latin typeface="Arial" charset="0"/>
              <a:cs typeface="Arial Unicode MS" charset="0"/>
            </a:endParaRPr>
          </a:p>
          <a:p>
            <a:pPr marL="176213" indent="-176213" algn="just" hangingPunct="0">
              <a:buFont typeface="Arial"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Hay una mejora sensible en la detección de enfermedades de trabajo y ésta a su vez, trae como consecuencia, catalogar las empresas en el ramo de seguro que le corresponde. </a:t>
            </a: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Se han implementado estrategias de capacitación y difusión a médicos tratantes y de Salud en el Trabajo para mejorar la detección y calificación de estos eventos. </a:t>
            </a:r>
          </a:p>
        </p:txBody>
      </p:sp>
    </p:spTree>
    <p:extLst>
      <p:ext uri="{BB962C8B-B14F-4D97-AF65-F5344CB8AC3E}">
        <p14:creationId xmlns:p14="http://schemas.microsoft.com/office/powerpoint/2010/main" val="412437976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1594603"/>
            <a:ext cx="8136904" cy="4247306"/>
          </a:xfrm>
          <a:prstGeom prst="rect">
            <a:avLst/>
          </a:prstGeom>
          <a:noFill/>
        </p:spPr>
        <p:txBody>
          <a:bodyPr wrap="square" lIns="91430" tIns="45715" rIns="91430" bIns="45715" rtlCol="0">
            <a:spAutoFit/>
          </a:bodyPr>
          <a:lstStyle/>
          <a:p>
            <a:pPr algn="just"/>
            <a:r>
              <a:rPr lang="es-MX" dirty="0">
                <a:solidFill>
                  <a:schemeClr val="tx1"/>
                </a:solidFill>
                <a:latin typeface="Arial" panose="020B0604020202020204" pitchFamily="34" charset="0"/>
                <a:cs typeface="Arial" panose="020B0604020202020204" pitchFamily="34" charset="0"/>
              </a:rPr>
              <a:t>México tiene una población aproximada de </a:t>
            </a:r>
            <a:r>
              <a:rPr lang="es-MX" dirty="0" smtClean="0">
                <a:solidFill>
                  <a:schemeClr val="tx1"/>
                </a:solidFill>
                <a:latin typeface="Arial" panose="020B0604020202020204" pitchFamily="34" charset="0"/>
                <a:cs typeface="Arial" panose="020B0604020202020204" pitchFamily="34" charset="0"/>
              </a:rPr>
              <a:t>118 </a:t>
            </a:r>
            <a:r>
              <a:rPr lang="es-MX" dirty="0">
                <a:solidFill>
                  <a:schemeClr val="tx1"/>
                </a:solidFill>
                <a:latin typeface="Arial" panose="020B0604020202020204" pitchFamily="34" charset="0"/>
                <a:cs typeface="Arial" panose="020B0604020202020204" pitchFamily="34" charset="0"/>
              </a:rPr>
              <a:t>millones de habitantes, de los cuales el </a:t>
            </a:r>
            <a:r>
              <a:rPr lang="es-MX" dirty="0" smtClean="0">
                <a:solidFill>
                  <a:schemeClr val="tx1"/>
                </a:solidFill>
                <a:latin typeface="Arial" panose="020B0604020202020204" pitchFamily="34" charset="0"/>
                <a:cs typeface="Arial" panose="020B0604020202020204" pitchFamily="34" charset="0"/>
              </a:rPr>
              <a:t>48.8% </a:t>
            </a:r>
            <a:r>
              <a:rPr lang="es-MX" dirty="0">
                <a:solidFill>
                  <a:schemeClr val="tx1"/>
                </a:solidFill>
                <a:latin typeface="Arial" panose="020B0604020202020204" pitchFamily="34" charset="0"/>
                <a:cs typeface="Arial" panose="020B0604020202020204" pitchFamily="34" charset="0"/>
              </a:rPr>
              <a:t>son hombres y el </a:t>
            </a:r>
            <a:r>
              <a:rPr lang="es-MX" dirty="0" smtClean="0">
                <a:solidFill>
                  <a:schemeClr val="tx1"/>
                </a:solidFill>
                <a:latin typeface="Arial" panose="020B0604020202020204" pitchFamily="34" charset="0"/>
                <a:cs typeface="Arial" panose="020B0604020202020204" pitchFamily="34" charset="0"/>
              </a:rPr>
              <a:t>51.2% son mujeres</a:t>
            </a:r>
          </a:p>
          <a:p>
            <a:pPr algn="just"/>
            <a:endParaRPr lang="es-MX" dirty="0">
              <a:solidFill>
                <a:schemeClr val="tx1"/>
              </a:solidFill>
              <a:latin typeface="Arial" panose="020B0604020202020204" pitchFamily="34" charset="0"/>
              <a:cs typeface="Arial" panose="020B0604020202020204" pitchFamily="34" charset="0"/>
            </a:endParaRPr>
          </a:p>
          <a:p>
            <a:pPr algn="just"/>
            <a:r>
              <a:rPr lang="es-MX" dirty="0" smtClean="0">
                <a:solidFill>
                  <a:schemeClr val="tx1"/>
                </a:solidFill>
                <a:latin typeface="Arial" panose="020B0604020202020204" pitchFamily="34" charset="0"/>
                <a:cs typeface="Arial" panose="020B0604020202020204" pitchFamily="34" charset="0"/>
              </a:rPr>
              <a:t>La </a:t>
            </a:r>
            <a:r>
              <a:rPr lang="es-MX" dirty="0">
                <a:solidFill>
                  <a:schemeClr val="tx1"/>
                </a:solidFill>
                <a:latin typeface="Arial" panose="020B0604020202020204" pitchFamily="34" charset="0"/>
                <a:cs typeface="Arial" panose="020B0604020202020204" pitchFamily="34" charset="0"/>
              </a:rPr>
              <a:t>población económicamente activa corresponde </a:t>
            </a:r>
            <a:r>
              <a:rPr lang="es-MX" dirty="0" smtClean="0">
                <a:solidFill>
                  <a:schemeClr val="tx1"/>
                </a:solidFill>
                <a:latin typeface="Arial" panose="020B0604020202020204" pitchFamily="34" charset="0"/>
                <a:cs typeface="Arial" panose="020B0604020202020204" pitchFamily="34" charset="0"/>
              </a:rPr>
              <a:t>a 52.7 millones de personas, </a:t>
            </a:r>
            <a:r>
              <a:rPr lang="es-MX" dirty="0">
                <a:solidFill>
                  <a:schemeClr val="tx1"/>
                </a:solidFill>
                <a:latin typeface="Arial" panose="020B0604020202020204" pitchFamily="34" charset="0"/>
                <a:cs typeface="Arial" panose="020B0604020202020204" pitchFamily="34" charset="0"/>
              </a:rPr>
              <a:t>de los </a:t>
            </a:r>
            <a:r>
              <a:rPr lang="es-MX" dirty="0" smtClean="0">
                <a:solidFill>
                  <a:schemeClr val="tx1"/>
                </a:solidFill>
                <a:latin typeface="Arial" panose="020B0604020202020204" pitchFamily="34" charset="0"/>
                <a:cs typeface="Arial" panose="020B0604020202020204" pitchFamily="34" charset="0"/>
              </a:rPr>
              <a:t>cuales:</a:t>
            </a:r>
          </a:p>
          <a:p>
            <a:pPr algn="just"/>
            <a:r>
              <a:rPr lang="es-MX" dirty="0" smtClean="0">
                <a:solidFill>
                  <a:schemeClr val="tx1"/>
                </a:solidFill>
                <a:latin typeface="Arial" panose="020B0604020202020204" pitchFamily="34" charset="0"/>
                <a:cs typeface="Arial" panose="020B0604020202020204" pitchFamily="34" charset="0"/>
              </a:rPr>
              <a:t> </a:t>
            </a:r>
          </a:p>
          <a:p>
            <a:pPr marL="285720" indent="-285720" algn="just">
              <a:buFont typeface="Wingdings" pitchFamily="2" charset="2"/>
              <a:buChar char="Ø"/>
            </a:pPr>
            <a:r>
              <a:rPr lang="es-MX" dirty="0" smtClean="0">
                <a:solidFill>
                  <a:schemeClr val="tx1"/>
                </a:solidFill>
                <a:latin typeface="Arial" panose="020B0604020202020204" pitchFamily="34" charset="0"/>
                <a:cs typeface="Arial" panose="020B0604020202020204" pitchFamily="34" charset="0"/>
              </a:rPr>
              <a:t>77% </a:t>
            </a:r>
            <a:r>
              <a:rPr lang="es-MX" dirty="0">
                <a:solidFill>
                  <a:schemeClr val="tx1"/>
                </a:solidFill>
                <a:latin typeface="Arial" panose="020B0604020202020204" pitchFamily="34" charset="0"/>
                <a:cs typeface="Arial" panose="020B0604020202020204" pitchFamily="34" charset="0"/>
              </a:rPr>
              <a:t>son </a:t>
            </a:r>
            <a:r>
              <a:rPr lang="es-MX" dirty="0" smtClean="0">
                <a:solidFill>
                  <a:schemeClr val="tx1"/>
                </a:solidFill>
                <a:latin typeface="Arial" panose="020B0604020202020204" pitchFamily="34" charset="0"/>
                <a:cs typeface="Arial" panose="020B0604020202020204" pitchFamily="34" charset="0"/>
              </a:rPr>
              <a:t>hombres </a:t>
            </a:r>
            <a:r>
              <a:rPr lang="es-MX" dirty="0">
                <a:solidFill>
                  <a:schemeClr val="tx1"/>
                </a:solidFill>
                <a:latin typeface="Arial" panose="020B0604020202020204" pitchFamily="34" charset="0"/>
                <a:cs typeface="Arial" panose="020B0604020202020204" pitchFamily="34" charset="0"/>
              </a:rPr>
              <a:t>y </a:t>
            </a:r>
            <a:endParaRPr lang="es-MX" dirty="0" smtClean="0">
              <a:solidFill>
                <a:schemeClr val="tx1"/>
              </a:solidFill>
              <a:latin typeface="Arial" panose="020B0604020202020204" pitchFamily="34" charset="0"/>
              <a:cs typeface="Arial" panose="020B0604020202020204" pitchFamily="34" charset="0"/>
            </a:endParaRPr>
          </a:p>
          <a:p>
            <a:pPr marL="285720" indent="-285720" algn="just">
              <a:buFont typeface="Wingdings" pitchFamily="2" charset="2"/>
              <a:buChar char="Ø"/>
            </a:pPr>
            <a:r>
              <a:rPr lang="es-MX" dirty="0" smtClean="0">
                <a:solidFill>
                  <a:schemeClr val="tx1"/>
                </a:solidFill>
                <a:latin typeface="Arial" panose="020B0604020202020204" pitchFamily="34" charset="0"/>
                <a:cs typeface="Arial" panose="020B0604020202020204" pitchFamily="34" charset="0"/>
              </a:rPr>
              <a:t>33% </a:t>
            </a:r>
            <a:r>
              <a:rPr lang="es-MX" dirty="0">
                <a:solidFill>
                  <a:schemeClr val="tx1"/>
                </a:solidFill>
                <a:latin typeface="Arial" panose="020B0604020202020204" pitchFamily="34" charset="0"/>
                <a:cs typeface="Arial" panose="020B0604020202020204" pitchFamily="34" charset="0"/>
              </a:rPr>
              <a:t>son </a:t>
            </a:r>
            <a:r>
              <a:rPr lang="es-MX" dirty="0" smtClean="0">
                <a:solidFill>
                  <a:schemeClr val="tx1"/>
                </a:solidFill>
                <a:latin typeface="Arial" panose="020B0604020202020204" pitchFamily="34" charset="0"/>
                <a:cs typeface="Arial" panose="020B0604020202020204" pitchFamily="34" charset="0"/>
              </a:rPr>
              <a:t>mujeres </a:t>
            </a:r>
          </a:p>
          <a:p>
            <a:pPr algn="just"/>
            <a:endParaRPr lang="es-MX" dirty="0">
              <a:solidFill>
                <a:schemeClr val="tx1"/>
              </a:solidFill>
              <a:latin typeface="Arial" panose="020B0604020202020204" pitchFamily="34" charset="0"/>
              <a:cs typeface="Arial" panose="020B0604020202020204" pitchFamily="34" charset="0"/>
            </a:endParaRPr>
          </a:p>
          <a:p>
            <a:pPr algn="just"/>
            <a:r>
              <a:rPr lang="es-MX" dirty="0" smtClean="0">
                <a:solidFill>
                  <a:schemeClr val="tx1"/>
                </a:solidFill>
                <a:latin typeface="Arial" panose="020B0604020202020204" pitchFamily="34" charset="0"/>
                <a:cs typeface="Arial" panose="020B0604020202020204" pitchFamily="34" charset="0"/>
              </a:rPr>
              <a:t>De </a:t>
            </a:r>
            <a:r>
              <a:rPr lang="es-MX" dirty="0">
                <a:solidFill>
                  <a:schemeClr val="tx1"/>
                </a:solidFill>
                <a:latin typeface="Arial" panose="020B0604020202020204" pitchFamily="34" charset="0"/>
                <a:cs typeface="Arial" panose="020B0604020202020204" pitchFamily="34" charset="0"/>
              </a:rPr>
              <a:t>la población económicamente </a:t>
            </a:r>
            <a:r>
              <a:rPr lang="es-MX" dirty="0" smtClean="0">
                <a:solidFill>
                  <a:schemeClr val="tx1"/>
                </a:solidFill>
                <a:latin typeface="Arial" panose="020B0604020202020204" pitchFamily="34" charset="0"/>
                <a:cs typeface="Arial" panose="020B0604020202020204" pitchFamily="34" charset="0"/>
              </a:rPr>
              <a:t>activa: </a:t>
            </a:r>
          </a:p>
          <a:p>
            <a:pPr algn="just"/>
            <a:endParaRPr lang="es-MX" dirty="0" smtClean="0">
              <a:solidFill>
                <a:schemeClr val="tx1"/>
              </a:solidFill>
              <a:latin typeface="Arial" panose="020B0604020202020204" pitchFamily="34" charset="0"/>
              <a:cs typeface="Arial" panose="020B0604020202020204" pitchFamily="34" charset="0"/>
            </a:endParaRPr>
          </a:p>
          <a:p>
            <a:pPr marL="285720" indent="-285720" algn="just">
              <a:buFont typeface="Wingdings" pitchFamily="2" charset="2"/>
              <a:buChar char="Ø"/>
            </a:pPr>
            <a:r>
              <a:rPr lang="es-MX" dirty="0" smtClean="0">
                <a:solidFill>
                  <a:schemeClr val="tx1"/>
                </a:solidFill>
                <a:latin typeface="Arial" panose="020B0604020202020204" pitchFamily="34" charset="0"/>
                <a:cs typeface="Arial" panose="020B0604020202020204" pitchFamily="34" charset="0"/>
              </a:rPr>
              <a:t>25 </a:t>
            </a:r>
            <a:r>
              <a:rPr lang="es-MX" dirty="0">
                <a:solidFill>
                  <a:schemeClr val="tx1"/>
                </a:solidFill>
                <a:latin typeface="Arial" panose="020B0604020202020204" pitchFamily="34" charset="0"/>
                <a:cs typeface="Arial" panose="020B0604020202020204" pitchFamily="34" charset="0"/>
              </a:rPr>
              <a:t>millones corresponden </a:t>
            </a:r>
            <a:r>
              <a:rPr lang="es-MX" dirty="0" smtClean="0">
                <a:solidFill>
                  <a:schemeClr val="tx1"/>
                </a:solidFill>
                <a:latin typeface="Arial" panose="020B0604020202020204" pitchFamily="34" charset="0"/>
                <a:cs typeface="Arial" panose="020B0604020202020204" pitchFamily="34" charset="0"/>
              </a:rPr>
              <a:t>al sector informal</a:t>
            </a:r>
          </a:p>
          <a:p>
            <a:pPr marL="285720" indent="-285720" algn="just">
              <a:buFont typeface="Wingdings" pitchFamily="2" charset="2"/>
              <a:buChar char="Ø"/>
            </a:pPr>
            <a:r>
              <a:rPr lang="es-MX" dirty="0" smtClean="0">
                <a:solidFill>
                  <a:schemeClr val="tx1"/>
                </a:solidFill>
                <a:latin typeface="Arial" panose="020B0604020202020204" pitchFamily="34" charset="0"/>
                <a:cs typeface="Arial" panose="020B0604020202020204" pitchFamily="34" charset="0"/>
              </a:rPr>
              <a:t>2.5 </a:t>
            </a:r>
            <a:r>
              <a:rPr lang="es-MX" dirty="0">
                <a:solidFill>
                  <a:schemeClr val="tx1"/>
                </a:solidFill>
                <a:latin typeface="Arial" panose="020B0604020202020204" pitchFamily="34" charset="0"/>
                <a:cs typeface="Arial" panose="020B0604020202020204" pitchFamily="34" charset="0"/>
              </a:rPr>
              <a:t>millones de trabajadores al servicio del </a:t>
            </a:r>
            <a:r>
              <a:rPr lang="es-MX" dirty="0">
                <a:latin typeface="Arial" panose="020B0604020202020204" pitchFamily="34" charset="0"/>
                <a:cs typeface="Arial" panose="020B0604020202020204" pitchFamily="34" charset="0"/>
              </a:rPr>
              <a:t>E</a:t>
            </a:r>
            <a:r>
              <a:rPr lang="es-MX" dirty="0" smtClean="0">
                <a:solidFill>
                  <a:schemeClr val="tx1"/>
                </a:solidFill>
                <a:latin typeface="Arial" panose="020B0604020202020204" pitchFamily="34" charset="0"/>
                <a:cs typeface="Arial" panose="020B0604020202020204" pitchFamily="34" charset="0"/>
              </a:rPr>
              <a:t>stado</a:t>
            </a:r>
          </a:p>
          <a:p>
            <a:pPr marL="285720" indent="-285720" algn="just">
              <a:buFont typeface="Wingdings" pitchFamily="2" charset="2"/>
              <a:buChar char="Ø"/>
            </a:pPr>
            <a:r>
              <a:rPr lang="es-MX" dirty="0" smtClean="0">
                <a:solidFill>
                  <a:schemeClr val="tx1"/>
                </a:solidFill>
                <a:latin typeface="Arial" panose="020B0604020202020204" pitchFamily="34" charset="0"/>
                <a:cs typeface="Arial" panose="020B0604020202020204" pitchFamily="34" charset="0"/>
              </a:rPr>
              <a:t>1.6 </a:t>
            </a:r>
            <a:r>
              <a:rPr lang="es-MX" dirty="0">
                <a:solidFill>
                  <a:schemeClr val="tx1"/>
                </a:solidFill>
                <a:latin typeface="Arial" panose="020B0604020202020204" pitchFamily="34" charset="0"/>
                <a:cs typeface="Arial" panose="020B0604020202020204" pitchFamily="34" charset="0"/>
              </a:rPr>
              <a:t>millones a Petróleos Mexicanos (PEMEX</a:t>
            </a:r>
            <a:r>
              <a:rPr lang="es-MX" dirty="0" smtClean="0">
                <a:solidFill>
                  <a:schemeClr val="tx1"/>
                </a:solidFill>
                <a:latin typeface="Arial" panose="020B0604020202020204" pitchFamily="34" charset="0"/>
                <a:cs typeface="Arial" panose="020B0604020202020204" pitchFamily="34" charset="0"/>
              </a:rPr>
              <a:t>) </a:t>
            </a:r>
            <a:r>
              <a:rPr lang="es-MX" dirty="0">
                <a:solidFill>
                  <a:schemeClr val="tx1"/>
                </a:solidFill>
                <a:latin typeface="Arial" panose="020B0604020202020204" pitchFamily="34" charset="0"/>
                <a:cs typeface="Arial" panose="020B0604020202020204" pitchFamily="34" charset="0"/>
              </a:rPr>
              <a:t>y a las Fuerzas </a:t>
            </a:r>
            <a:r>
              <a:rPr lang="es-MX" dirty="0" smtClean="0">
                <a:solidFill>
                  <a:schemeClr val="tx1"/>
                </a:solidFill>
                <a:latin typeface="Arial" panose="020B0604020202020204" pitchFamily="34" charset="0"/>
                <a:cs typeface="Arial" panose="020B0604020202020204" pitchFamily="34" charset="0"/>
              </a:rPr>
              <a:t>Armadas </a:t>
            </a:r>
          </a:p>
          <a:p>
            <a:pPr marL="285720" indent="-285720" algn="just">
              <a:buFont typeface="Wingdings" pitchFamily="2" charset="2"/>
              <a:buChar char="Ø"/>
            </a:pPr>
            <a:r>
              <a:rPr lang="es-MX" dirty="0">
                <a:latin typeface="Arial" panose="020B0604020202020204" pitchFamily="34" charset="0"/>
                <a:ea typeface="Tahoma" panose="020B0604030504040204" pitchFamily="34" charset="0"/>
                <a:cs typeface="Arial" panose="020B0604020202020204" pitchFamily="34" charset="0"/>
              </a:rPr>
              <a:t>16,670,000</a:t>
            </a:r>
            <a:r>
              <a:rPr lang="es-MX" dirty="0" smtClean="0">
                <a:solidFill>
                  <a:schemeClr val="tx1"/>
                </a:solidFill>
                <a:latin typeface="Arial" panose="020B0604020202020204" pitchFamily="34" charset="0"/>
                <a:cs typeface="Arial" panose="020B0604020202020204" pitchFamily="34" charset="0"/>
              </a:rPr>
              <a:t> </a:t>
            </a:r>
            <a:r>
              <a:rPr lang="es-MX" dirty="0" smtClean="0">
                <a:solidFill>
                  <a:schemeClr val="tx1"/>
                </a:solidFill>
                <a:latin typeface="Arial" panose="020B0604020202020204" pitchFamily="34" charset="0"/>
                <a:cs typeface="Arial" panose="020B0604020202020204" pitchFamily="34" charset="0"/>
              </a:rPr>
              <a:t>trabajadores </a:t>
            </a:r>
            <a:r>
              <a:rPr lang="es-MX" dirty="0">
                <a:solidFill>
                  <a:schemeClr val="tx1"/>
                </a:solidFill>
                <a:latin typeface="Arial" panose="020B0604020202020204" pitchFamily="34" charset="0"/>
                <a:cs typeface="Arial" panose="020B0604020202020204" pitchFamily="34" charset="0"/>
              </a:rPr>
              <a:t>afiliados al Seguro Social </a:t>
            </a:r>
            <a:endParaRPr lang="es-ES" dirty="0">
              <a:solidFill>
                <a:schemeClr val="tx1"/>
              </a:solidFill>
              <a:latin typeface="Arial" panose="020B0604020202020204" pitchFamily="34" charset="0"/>
              <a:cs typeface="Arial" panose="020B0604020202020204" pitchFamily="34" charset="0"/>
            </a:endParaRPr>
          </a:p>
        </p:txBody>
      </p:sp>
      <p:sp>
        <p:nvSpPr>
          <p:cNvPr id="3" name="2 CuadroTexto"/>
          <p:cNvSpPr txBox="1"/>
          <p:nvPr/>
        </p:nvSpPr>
        <p:spPr>
          <a:xfrm>
            <a:off x="2339752" y="1012667"/>
            <a:ext cx="3888432" cy="400099"/>
          </a:xfrm>
          <a:prstGeom prst="rect">
            <a:avLst/>
          </a:prstGeom>
          <a:noFill/>
        </p:spPr>
        <p:txBody>
          <a:bodyPr wrap="square" lIns="91430" tIns="45715" rIns="91430" bIns="45715" rtlCol="0">
            <a:spAutoFit/>
          </a:bodyPr>
          <a:lstStyle/>
          <a:p>
            <a:r>
              <a:rPr lang="es-MX" sz="2000" b="1" dirty="0" smtClean="0">
                <a:solidFill>
                  <a:schemeClr val="tx1"/>
                </a:solidFill>
                <a:latin typeface="Arial" panose="020B0604020202020204" pitchFamily="34" charset="0"/>
                <a:cs typeface="Arial" panose="020B0604020202020204" pitchFamily="34" charset="0"/>
              </a:rPr>
              <a:t>DIAGNOSTICO SITUACIONAL </a:t>
            </a:r>
            <a:endParaRPr lang="es-ES" sz="2000" b="1" dirty="0">
              <a:solidFill>
                <a:schemeClr val="tx1"/>
              </a:solidFill>
              <a:latin typeface="Arial" panose="020B0604020202020204" pitchFamily="34" charset="0"/>
              <a:cs typeface="Arial" panose="020B0604020202020204" pitchFamily="34" charset="0"/>
            </a:endParaRPr>
          </a:p>
        </p:txBody>
      </p:sp>
      <p:sp>
        <p:nvSpPr>
          <p:cNvPr id="4" name="3 CuadroTexto"/>
          <p:cNvSpPr txBox="1"/>
          <p:nvPr/>
        </p:nvSpPr>
        <p:spPr>
          <a:xfrm>
            <a:off x="539553" y="6021288"/>
            <a:ext cx="3672408" cy="276989"/>
          </a:xfrm>
          <a:prstGeom prst="rect">
            <a:avLst/>
          </a:prstGeom>
          <a:noFill/>
        </p:spPr>
        <p:txBody>
          <a:bodyPr wrap="square" lIns="91430" tIns="45715" rIns="91430" bIns="45715" rtlCol="0">
            <a:spAutoFit/>
          </a:bodyPr>
          <a:lstStyle/>
          <a:p>
            <a:r>
              <a:rPr lang="es-MX" sz="1200" b="1" dirty="0"/>
              <a:t>Fuente</a:t>
            </a:r>
            <a:r>
              <a:rPr lang="es-MX" sz="1200" dirty="0"/>
              <a:t>: </a:t>
            </a:r>
            <a:r>
              <a:rPr lang="es-MX" sz="1200" b="1" dirty="0"/>
              <a:t>INEGI</a:t>
            </a:r>
            <a:r>
              <a:rPr lang="es-MX" sz="1200" b="1" dirty="0" smtClean="0"/>
              <a:t>.</a:t>
            </a:r>
            <a:endParaRPr lang="es-ES" sz="1200" b="1" dirty="0"/>
          </a:p>
        </p:txBody>
      </p:sp>
    </p:spTree>
    <p:extLst>
      <p:ext uri="{BB962C8B-B14F-4D97-AF65-F5344CB8AC3E}">
        <p14:creationId xmlns:p14="http://schemas.microsoft.com/office/powerpoint/2010/main" val="2290346181"/>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503312" y="1022674"/>
            <a:ext cx="7885112" cy="5357493"/>
          </a:xfrm>
          <a:prstGeom prst="rect">
            <a:avLst/>
          </a:prstGeom>
          <a:noFill/>
          <a:ln w="9525">
            <a:noFill/>
            <a:round/>
            <a:headEnd/>
            <a:tailEnd/>
          </a:ln>
          <a:effectLst/>
        </p:spPr>
        <p:txBody>
          <a:bodyPr lIns="90000" tIns="46800" rIns="90000" bIns="46800">
            <a:spAutoFit/>
          </a:bodyPr>
          <a:lstStyle/>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b="1" dirty="0">
                <a:latin typeface="Arial" charset="0"/>
                <a:cs typeface="Arial" charset="0"/>
              </a:rPr>
              <a:t>Tendencias en el comportamiento de los riesgos de trabajo</a:t>
            </a: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Sin embargo, aun existe un gran número de trabajadores que presentan probables accidentes y enfermedades de trabajo que no acuden a atención médica del IMSS y por lo tanto no es posible lograr su calificación. </a:t>
            </a:r>
            <a:endParaRPr lang="es-MX" dirty="0" smtClean="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Desde hace algunos años la Organización Internacional del Trabajo ha enfatizado la aparición de padecimientos considerados Emergentes, que deben ser tomados como RT</a:t>
            </a: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Las diferentes modalidades de contratación (tercerías, </a:t>
            </a:r>
            <a:r>
              <a:rPr lang="es-MX" dirty="0" smtClean="0">
                <a:latin typeface="Arial" charset="0"/>
                <a:cs typeface="Arial Unicode MS" charset="0"/>
              </a:rPr>
              <a:t>etc.) </a:t>
            </a:r>
            <a:r>
              <a:rPr lang="es-MX" dirty="0">
                <a:latin typeface="Arial" charset="0"/>
                <a:cs typeface="Arial Unicode MS" charset="0"/>
              </a:rPr>
              <a:t>están generando condiciones diferentes de enfocar el registro y calificación de los </a:t>
            </a:r>
            <a:r>
              <a:rPr lang="es-MX" dirty="0" smtClean="0">
                <a:latin typeface="Arial" charset="0"/>
                <a:cs typeface="Arial Unicode MS" charset="0"/>
              </a:rPr>
              <a:t>RT</a:t>
            </a: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0" lvl="1" algn="jus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p:txBody>
      </p:sp>
    </p:spTree>
    <p:extLst>
      <p:ext uri="{BB962C8B-B14F-4D97-AF65-F5344CB8AC3E}">
        <p14:creationId xmlns:p14="http://schemas.microsoft.com/office/powerpoint/2010/main" val="420477394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575320" y="908720"/>
            <a:ext cx="7885112" cy="5357493"/>
          </a:xfrm>
          <a:prstGeom prst="rect">
            <a:avLst/>
          </a:prstGeom>
          <a:noFill/>
          <a:ln w="9525">
            <a:noFill/>
            <a:round/>
            <a:headEnd/>
            <a:tailEnd/>
          </a:ln>
          <a:effectLst/>
        </p:spPr>
        <p:txBody>
          <a:bodyPr lIns="90000" tIns="46800" rIns="90000" bIns="46800">
            <a:spAutoFit/>
          </a:bodyPr>
          <a:lstStyle/>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b="1" dirty="0">
                <a:latin typeface="Arial" charset="0"/>
                <a:cs typeface="Arial" charset="0"/>
              </a:rPr>
              <a:t>Conclusiones</a:t>
            </a: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Se requiere la actualización de la Tabla de Enfermedades  del Artículo 513 de la </a:t>
            </a:r>
            <a:r>
              <a:rPr lang="es-MX" dirty="0" smtClean="0">
                <a:latin typeface="Arial" charset="0"/>
                <a:cs typeface="Arial Unicode MS" charset="0"/>
              </a:rPr>
              <a:t>LFT</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Existe una propuesta para que esta Tabla pueda ser más </a:t>
            </a:r>
            <a:r>
              <a:rPr lang="es-MX" dirty="0" smtClean="0">
                <a:latin typeface="Arial" charset="0"/>
                <a:cs typeface="Arial Unicode MS" charset="0"/>
              </a:rPr>
              <a:t>dinámica</a:t>
            </a:r>
          </a:p>
          <a:p>
            <a:pPr algn="just">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Se requiere homologar la casuística de los RT en las diferentes </a:t>
            </a:r>
            <a:r>
              <a:rPr lang="es-MX" dirty="0" smtClean="0">
                <a:latin typeface="Arial" charset="0"/>
                <a:cs typeface="Arial Unicode MS" charset="0"/>
              </a:rPr>
              <a:t>Instituciones</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Es imperativo disminuir el </a:t>
            </a:r>
            <a:r>
              <a:rPr lang="es-MX" dirty="0" err="1">
                <a:latin typeface="Arial" charset="0"/>
                <a:cs typeface="Arial Unicode MS" charset="0"/>
              </a:rPr>
              <a:t>subregistro</a:t>
            </a:r>
            <a:r>
              <a:rPr lang="es-MX" dirty="0">
                <a:latin typeface="Arial" charset="0"/>
                <a:cs typeface="Arial Unicode MS" charset="0"/>
              </a:rPr>
              <a:t> de RT, principalmente las Enfermedades de </a:t>
            </a:r>
            <a:r>
              <a:rPr lang="es-MX" dirty="0" smtClean="0">
                <a:latin typeface="Arial" charset="0"/>
                <a:cs typeface="Arial Unicode MS" charset="0"/>
              </a:rPr>
              <a:t>Trabajo</a:t>
            </a:r>
          </a:p>
          <a:p>
            <a:pPr algn="just">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Se </a:t>
            </a:r>
            <a:r>
              <a:rPr lang="es-MX" dirty="0">
                <a:latin typeface="Arial" charset="0"/>
                <a:cs typeface="Arial Unicode MS" charset="0"/>
              </a:rPr>
              <a:t>deben estudiar los diferentes fenómenos de contratación emergentes y preparar el Marco Normativo vigente para afrontar sus </a:t>
            </a:r>
            <a:r>
              <a:rPr lang="es-MX" dirty="0" smtClean="0">
                <a:latin typeface="Arial" charset="0"/>
                <a:cs typeface="Arial Unicode MS" charset="0"/>
              </a:rPr>
              <a:t>costos</a:t>
            </a:r>
          </a:p>
          <a:p>
            <a:pPr algn="just">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Se requiere fortalecer el proceso de Rehabilitación y Reincorporación Laboral </a:t>
            </a:r>
          </a:p>
        </p:txBody>
      </p:sp>
    </p:spTree>
    <p:extLst>
      <p:ext uri="{BB962C8B-B14F-4D97-AF65-F5344CB8AC3E}">
        <p14:creationId xmlns:p14="http://schemas.microsoft.com/office/powerpoint/2010/main" val="92106113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67544" y="898525"/>
            <a:ext cx="7590606" cy="7296486"/>
          </a:xfrm>
          <a:prstGeom prst="rect">
            <a:avLst/>
          </a:prstGeom>
          <a:noFill/>
          <a:ln w="9525">
            <a:noFill/>
            <a:round/>
            <a:headEnd/>
            <a:tailEnd/>
          </a:ln>
          <a:effectLst/>
        </p:spPr>
        <p:txBody>
          <a:bodyPr wrap="square" lIns="90000" tIns="46800" rIns="90000" bIns="46800">
            <a:spAutoFit/>
          </a:bodyPr>
          <a:lstStyle/>
          <a:p>
            <a:pP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b="1" dirty="0">
                <a:latin typeface="Arial" charset="0"/>
                <a:cs typeface="Arial" charset="0"/>
              </a:rPr>
              <a:t>Conclusiones</a:t>
            </a:r>
          </a:p>
          <a:p>
            <a:pPr algn="ct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El </a:t>
            </a:r>
            <a:r>
              <a:rPr lang="es-MX" dirty="0">
                <a:latin typeface="Arial" charset="0"/>
                <a:cs typeface="Arial Unicode MS" charset="0"/>
              </a:rPr>
              <a:t>IMSS está trabajando en la vinculación del proceso de registro, calificación, dictaminación y vinculación del gasto de atención de los RT para mejorar el cálculo de la Prima de RT a las </a:t>
            </a:r>
            <a:r>
              <a:rPr lang="es-MX" dirty="0" smtClean="0">
                <a:latin typeface="Arial" charset="0"/>
                <a:cs typeface="Arial Unicode MS" charset="0"/>
              </a:rPr>
              <a:t>Empresas</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Se debe revisar la Normatividad vigente para cerrar lagunas legales que generen inconformidades, quejas y demandas al IMSS </a:t>
            </a:r>
            <a:endParaRPr lang="es-MX" dirty="0" smtClean="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smtClean="0">
                <a:latin typeface="Arial" charset="0"/>
                <a:cs typeface="Arial Unicode MS" charset="0"/>
              </a:rPr>
              <a:t>Fortalecer </a:t>
            </a:r>
            <a:r>
              <a:rPr lang="es-MX" dirty="0">
                <a:latin typeface="Arial" charset="0"/>
                <a:cs typeface="Arial Unicode MS" charset="0"/>
              </a:rPr>
              <a:t>las medidas preventivas de RT en las Empresas</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La mejora regulatoria de los RT, así como su registro y control del gasto de atención, puede mejorar significativamente las finanzas </a:t>
            </a:r>
            <a:r>
              <a:rPr lang="es-MX" dirty="0" smtClean="0">
                <a:latin typeface="Arial" charset="0"/>
                <a:cs typeface="Arial Unicode MS" charset="0"/>
              </a:rPr>
              <a:t>Institucionales</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MX" dirty="0">
                <a:latin typeface="Arial" charset="0"/>
                <a:cs typeface="Arial Unicode MS" charset="0"/>
              </a:rPr>
              <a:t>Debemos aprovechar la tecnología para establecer prácticas de predictibilidad en la prevención de los riesgos de trabajo, así como estratificar a los pacientes por morbilidad</a:t>
            </a: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indent="-176213" algn="just">
              <a:buFont typeface="Arial" pitchFamily="34" charset="0"/>
              <a:buChar char="•"/>
              <a:tabLst>
                <a:tab pos="176213"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a:p>
            <a:pPr marL="176213" lvl="1" indent="-176213" algn="just">
              <a:buFont typeface="Arial" pitchFamily="34" charset="0"/>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s-MX" dirty="0">
              <a:latin typeface="Arial" charset="0"/>
              <a:cs typeface="Arial Unicode MS" charset="0"/>
            </a:endParaRPr>
          </a:p>
        </p:txBody>
      </p:sp>
    </p:spTree>
    <p:extLst>
      <p:ext uri="{BB962C8B-B14F-4D97-AF65-F5344CB8AC3E}">
        <p14:creationId xmlns:p14="http://schemas.microsoft.com/office/powerpoint/2010/main" val="1721850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1594604"/>
            <a:ext cx="8136904" cy="4524305"/>
          </a:xfrm>
          <a:prstGeom prst="rect">
            <a:avLst/>
          </a:prstGeom>
          <a:noFill/>
        </p:spPr>
        <p:txBody>
          <a:bodyPr wrap="square" lIns="91430" tIns="45715" rIns="91430" bIns="45715" rtlCol="0">
            <a:spAutoFit/>
          </a:bodyPr>
          <a:lstStyle/>
          <a:p>
            <a:pPr marL="259204" indent="-259204" algn="just">
              <a:buFont typeface="Arial" panose="020B0604020202020204" pitchFamily="34" charset="0"/>
              <a:buChar char="•"/>
            </a:pPr>
            <a:r>
              <a:rPr lang="es-MX" dirty="0" smtClean="0">
                <a:solidFill>
                  <a:schemeClr val="tx1"/>
                </a:solidFill>
                <a:latin typeface="Arial" panose="020B0604020202020204" pitchFamily="34" charset="0"/>
                <a:cs typeface="Arial" panose="020B0604020202020204" pitchFamily="34" charset="0"/>
              </a:rPr>
              <a:t>La mitad de la población Mexicana es menor de 26 años de edad. Con un rango desde 31 años en el Distrito Federal hasta 22 años en Chiapas</a:t>
            </a:r>
          </a:p>
          <a:p>
            <a:pPr marL="259204" indent="-259204" algn="just">
              <a:buFont typeface="Arial" panose="020B0604020202020204" pitchFamily="34" charset="0"/>
              <a:buChar char="•"/>
            </a:pPr>
            <a:endParaRPr lang="es-MX" dirty="0">
              <a:solidFill>
                <a:schemeClr val="tx1"/>
              </a:solidFill>
              <a:latin typeface="Arial" panose="020B0604020202020204" pitchFamily="34" charset="0"/>
              <a:cs typeface="Arial" panose="020B0604020202020204" pitchFamily="34" charset="0"/>
            </a:endParaRPr>
          </a:p>
          <a:p>
            <a:pPr marL="259204" indent="-259204" algn="just">
              <a:buFont typeface="Arial" panose="020B0604020202020204" pitchFamily="34" charset="0"/>
              <a:buChar char="•"/>
            </a:pPr>
            <a:r>
              <a:rPr lang="es-MX" dirty="0">
                <a:solidFill>
                  <a:schemeClr val="tx1"/>
                </a:solidFill>
                <a:latin typeface="Arial" panose="020B0604020202020204" pitchFamily="34" charset="0"/>
                <a:cs typeface="Arial" panose="020B0604020202020204" pitchFamily="34" charset="0"/>
              </a:rPr>
              <a:t>61.5% de la PEA está en el Sector Terciario, 24% en el Secundario y 14% en el Primario.</a:t>
            </a:r>
          </a:p>
          <a:p>
            <a:pPr marL="259204" indent="-259204" algn="just">
              <a:buFont typeface="Arial" panose="020B0604020202020204" pitchFamily="34" charset="0"/>
              <a:buChar char="•"/>
            </a:pPr>
            <a:endParaRPr lang="es-MX" dirty="0" smtClean="0">
              <a:solidFill>
                <a:schemeClr val="tx1"/>
              </a:solidFill>
              <a:latin typeface="Arial" panose="020B0604020202020204" pitchFamily="34" charset="0"/>
              <a:cs typeface="Arial" panose="020B0604020202020204" pitchFamily="34" charset="0"/>
            </a:endParaRPr>
          </a:p>
          <a:p>
            <a:pPr marL="259204" indent="-259204" algn="just">
              <a:buFont typeface="Arial" panose="020B0604020202020204" pitchFamily="34" charset="0"/>
              <a:buChar char="•"/>
            </a:pPr>
            <a:r>
              <a:rPr lang="es-MX" dirty="0" smtClean="0">
                <a:solidFill>
                  <a:schemeClr val="tx1"/>
                </a:solidFill>
                <a:latin typeface="Arial" panose="020B0604020202020204" pitchFamily="34" charset="0"/>
                <a:cs typeface="Arial" panose="020B0604020202020204" pitchFamily="34" charset="0"/>
              </a:rPr>
              <a:t>Existen 188,594 localidades con menos de 2,500 habitantes</a:t>
            </a:r>
          </a:p>
          <a:p>
            <a:pPr marL="259204" indent="-259204" algn="just">
              <a:buFont typeface="Arial" panose="020B0604020202020204" pitchFamily="34" charset="0"/>
              <a:buChar char="•"/>
            </a:pPr>
            <a:endParaRPr lang="es-MX" dirty="0">
              <a:solidFill>
                <a:schemeClr val="tx1"/>
              </a:solidFill>
              <a:latin typeface="Arial" panose="020B0604020202020204" pitchFamily="34" charset="0"/>
              <a:cs typeface="Arial" panose="020B0604020202020204" pitchFamily="34" charset="0"/>
            </a:endParaRPr>
          </a:p>
          <a:p>
            <a:pPr marL="259204" indent="-259204" algn="just">
              <a:buFont typeface="Arial" panose="020B0604020202020204" pitchFamily="34" charset="0"/>
              <a:buChar char="•"/>
            </a:pPr>
            <a:r>
              <a:rPr lang="es-MX" dirty="0" smtClean="0">
                <a:solidFill>
                  <a:schemeClr val="tx1"/>
                </a:solidFill>
                <a:latin typeface="Arial" panose="020B0604020202020204" pitchFamily="34" charset="0"/>
                <a:cs typeface="Arial" panose="020B0604020202020204" pitchFamily="34" charset="0"/>
              </a:rPr>
              <a:t>La Esperanza de Vida al Nacer es de 76 años</a:t>
            </a:r>
          </a:p>
          <a:p>
            <a:pPr marL="259204" indent="-259204" algn="just">
              <a:buFont typeface="Arial" panose="020B0604020202020204" pitchFamily="34" charset="0"/>
              <a:buChar char="•"/>
            </a:pPr>
            <a:endParaRPr lang="es-MX" dirty="0">
              <a:solidFill>
                <a:schemeClr val="tx1"/>
              </a:solidFill>
              <a:latin typeface="Arial" panose="020B0604020202020204" pitchFamily="34" charset="0"/>
              <a:cs typeface="Arial" panose="020B0604020202020204" pitchFamily="34" charset="0"/>
            </a:endParaRPr>
          </a:p>
          <a:p>
            <a:pPr marL="259204" indent="-259204" algn="just">
              <a:buFont typeface="Arial" panose="020B0604020202020204" pitchFamily="34" charset="0"/>
              <a:buChar char="•"/>
            </a:pPr>
            <a:r>
              <a:rPr lang="es-MX" dirty="0" smtClean="0">
                <a:solidFill>
                  <a:schemeClr val="tx1"/>
                </a:solidFill>
                <a:latin typeface="Arial" panose="020B0604020202020204" pitchFamily="34" charset="0"/>
                <a:cs typeface="Arial" panose="020B0604020202020204" pitchFamily="34" charset="0"/>
              </a:rPr>
              <a:t>La 1ª causa de muerte de 1 a 44 años de edad, son los accidentes</a:t>
            </a:r>
          </a:p>
          <a:p>
            <a:pPr marL="259204" indent="-259204" algn="just">
              <a:buFont typeface="Arial" panose="020B0604020202020204" pitchFamily="34" charset="0"/>
              <a:buChar char="•"/>
            </a:pPr>
            <a:endParaRPr lang="es-MX" dirty="0">
              <a:solidFill>
                <a:schemeClr val="tx1"/>
              </a:solidFill>
              <a:latin typeface="Arial" panose="020B0604020202020204" pitchFamily="34" charset="0"/>
              <a:cs typeface="Arial" panose="020B0604020202020204" pitchFamily="34" charset="0"/>
            </a:endParaRPr>
          </a:p>
          <a:p>
            <a:pPr marL="259204" indent="-259204" algn="just">
              <a:buFont typeface="Arial" panose="020B0604020202020204" pitchFamily="34" charset="0"/>
              <a:buChar char="•"/>
            </a:pPr>
            <a:r>
              <a:rPr lang="es-MX" dirty="0" smtClean="0">
                <a:solidFill>
                  <a:schemeClr val="tx1"/>
                </a:solidFill>
                <a:latin typeface="Arial" panose="020B0604020202020204" pitchFamily="34" charset="0"/>
                <a:cs typeface="Arial" panose="020B0604020202020204" pitchFamily="34" charset="0"/>
              </a:rPr>
              <a:t>El 5% de nuestra población tiene algún tipo de Discapacidad, siendo las principales la motriz </a:t>
            </a:r>
            <a:r>
              <a:rPr lang="es-MX" dirty="0" smtClean="0">
                <a:solidFill>
                  <a:schemeClr val="tx1"/>
                </a:solidFill>
                <a:latin typeface="Arial" panose="020B0604020202020204" pitchFamily="34" charset="0"/>
                <a:cs typeface="Arial" panose="020B0604020202020204" pitchFamily="34" charset="0"/>
              </a:rPr>
              <a:t>58%, </a:t>
            </a:r>
            <a:r>
              <a:rPr lang="es-MX" dirty="0" smtClean="0">
                <a:solidFill>
                  <a:schemeClr val="tx1"/>
                </a:solidFill>
                <a:latin typeface="Arial" panose="020B0604020202020204" pitchFamily="34" charset="0"/>
                <a:cs typeface="Arial" panose="020B0604020202020204" pitchFamily="34" charset="0"/>
              </a:rPr>
              <a:t>Vista </a:t>
            </a:r>
            <a:r>
              <a:rPr lang="es-MX" dirty="0" smtClean="0">
                <a:solidFill>
                  <a:schemeClr val="tx1"/>
                </a:solidFill>
                <a:latin typeface="Arial" panose="020B0604020202020204" pitchFamily="34" charset="0"/>
                <a:cs typeface="Arial" panose="020B0604020202020204" pitchFamily="34" charset="0"/>
              </a:rPr>
              <a:t>27%, </a:t>
            </a:r>
            <a:r>
              <a:rPr lang="es-MX" dirty="0" smtClean="0">
                <a:solidFill>
                  <a:schemeClr val="tx1"/>
                </a:solidFill>
                <a:latin typeface="Arial" panose="020B0604020202020204" pitchFamily="34" charset="0"/>
                <a:cs typeface="Arial" panose="020B0604020202020204" pitchFamily="34" charset="0"/>
              </a:rPr>
              <a:t>17% mental y de comunicación, 12% auditiva y 9% con problemas de aprendizaje y para autocuidado</a:t>
            </a:r>
          </a:p>
          <a:p>
            <a:pPr marL="259204" indent="-259204" algn="just">
              <a:buFont typeface="Arial" panose="020B0604020202020204" pitchFamily="34" charset="0"/>
              <a:buChar char="•"/>
            </a:pPr>
            <a:endParaRPr lang="es-MX" dirty="0">
              <a:solidFill>
                <a:schemeClr val="tx1"/>
              </a:solidFill>
              <a:latin typeface="Arial" panose="020B0604020202020204" pitchFamily="34" charset="0"/>
              <a:cs typeface="Arial" panose="020B0604020202020204" pitchFamily="34" charset="0"/>
            </a:endParaRPr>
          </a:p>
        </p:txBody>
      </p:sp>
      <p:sp>
        <p:nvSpPr>
          <p:cNvPr id="3" name="2 CuadroTexto"/>
          <p:cNvSpPr txBox="1"/>
          <p:nvPr/>
        </p:nvSpPr>
        <p:spPr>
          <a:xfrm>
            <a:off x="2339752" y="1012667"/>
            <a:ext cx="3888432" cy="400099"/>
          </a:xfrm>
          <a:prstGeom prst="rect">
            <a:avLst/>
          </a:prstGeom>
          <a:noFill/>
        </p:spPr>
        <p:txBody>
          <a:bodyPr wrap="square" lIns="91430" tIns="45715" rIns="91430" bIns="45715" rtlCol="0">
            <a:spAutoFit/>
          </a:bodyPr>
          <a:lstStyle/>
          <a:p>
            <a:r>
              <a:rPr lang="es-MX" sz="2000" b="1" dirty="0" smtClean="0">
                <a:solidFill>
                  <a:schemeClr val="tx1"/>
                </a:solidFill>
                <a:latin typeface="Arial" panose="020B0604020202020204" pitchFamily="34" charset="0"/>
                <a:cs typeface="Arial" panose="020B0604020202020204" pitchFamily="34" charset="0"/>
              </a:rPr>
              <a:t>DIAGNOSTICO SITUACIONAL </a:t>
            </a:r>
            <a:endParaRPr lang="es-ES" sz="2000" b="1" dirty="0">
              <a:solidFill>
                <a:schemeClr val="tx1"/>
              </a:solidFill>
              <a:latin typeface="Arial" panose="020B0604020202020204" pitchFamily="34" charset="0"/>
              <a:cs typeface="Arial" panose="020B0604020202020204" pitchFamily="34" charset="0"/>
            </a:endParaRPr>
          </a:p>
        </p:txBody>
      </p:sp>
      <p:sp>
        <p:nvSpPr>
          <p:cNvPr id="4" name="3 CuadroTexto"/>
          <p:cNvSpPr txBox="1"/>
          <p:nvPr/>
        </p:nvSpPr>
        <p:spPr>
          <a:xfrm>
            <a:off x="503548" y="5980414"/>
            <a:ext cx="3672408" cy="276989"/>
          </a:xfrm>
          <a:prstGeom prst="rect">
            <a:avLst/>
          </a:prstGeom>
          <a:noFill/>
        </p:spPr>
        <p:txBody>
          <a:bodyPr wrap="square" lIns="91430" tIns="45715" rIns="91430" bIns="45715" rtlCol="0">
            <a:spAutoFit/>
          </a:bodyPr>
          <a:lstStyle/>
          <a:p>
            <a:r>
              <a:rPr lang="es-MX" sz="1200" b="1" dirty="0"/>
              <a:t>Fuente</a:t>
            </a:r>
            <a:r>
              <a:rPr lang="es-MX" sz="1200" dirty="0"/>
              <a:t>: </a:t>
            </a:r>
            <a:r>
              <a:rPr lang="es-MX" sz="1200" b="1" dirty="0" smtClean="0"/>
              <a:t>INEGI.</a:t>
            </a:r>
            <a:endParaRPr lang="es-ES" sz="1200" b="1" dirty="0"/>
          </a:p>
        </p:txBody>
      </p:sp>
    </p:spTree>
    <p:extLst>
      <p:ext uri="{BB962C8B-B14F-4D97-AF65-F5344CB8AC3E}">
        <p14:creationId xmlns:p14="http://schemas.microsoft.com/office/powerpoint/2010/main" val="3199506268"/>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5" y="1772817"/>
            <a:ext cx="7632848" cy="3970308"/>
          </a:xfrm>
          <a:prstGeom prst="rect">
            <a:avLst/>
          </a:prstGeom>
          <a:noFill/>
        </p:spPr>
        <p:txBody>
          <a:bodyPr wrap="square" lIns="91430" tIns="45715" rIns="91430" bIns="45715" rtlCol="0">
            <a:spAutoFit/>
          </a:bodyPr>
          <a:lstStyle/>
          <a:p>
            <a:pPr algn="just"/>
            <a:r>
              <a:rPr lang="es-MX" dirty="0">
                <a:latin typeface="Arial" panose="020B0604020202020204" pitchFamily="34" charset="0"/>
                <a:ea typeface="Tahoma" panose="020B0604030504040204" pitchFamily="34" charset="0"/>
                <a:cs typeface="Arial" panose="020B0604020202020204" pitchFamily="34" charset="0"/>
              </a:rPr>
              <a:t>Trabajadores inscritos en el </a:t>
            </a:r>
            <a:r>
              <a:rPr lang="es-MX" dirty="0" smtClean="0">
                <a:latin typeface="Arial" panose="020B0604020202020204" pitchFamily="34" charset="0"/>
                <a:ea typeface="Tahoma" panose="020B0604030504040204" pitchFamily="34" charset="0"/>
                <a:cs typeface="Arial" panose="020B0604020202020204" pitchFamily="34" charset="0"/>
              </a:rPr>
              <a:t>Régimen Obligatorio </a:t>
            </a:r>
            <a:r>
              <a:rPr lang="es-MX" dirty="0">
                <a:latin typeface="Arial" panose="020B0604020202020204" pitchFamily="34" charset="0"/>
                <a:ea typeface="Tahoma" panose="020B0604030504040204" pitchFamily="34" charset="0"/>
                <a:cs typeface="Arial" panose="020B0604020202020204" pitchFamily="34" charset="0"/>
              </a:rPr>
              <a:t>del IMSS:</a:t>
            </a:r>
          </a:p>
          <a:p>
            <a:pPr algn="just"/>
            <a:endParaRPr lang="es-MX" dirty="0">
              <a:latin typeface="Arial" panose="020B0604020202020204" pitchFamily="34" charset="0"/>
              <a:ea typeface="Tahoma" panose="020B0604030504040204" pitchFamily="34" charset="0"/>
              <a:cs typeface="Arial" panose="020B0604020202020204" pitchFamily="34" charset="0"/>
            </a:endParaRPr>
          </a:p>
          <a:p>
            <a:pPr marL="285720" indent="-285720" algn="just">
              <a:buFont typeface="Wingdings" pitchFamily="2" charset="2"/>
              <a:buChar char="Ø"/>
            </a:pPr>
            <a:r>
              <a:rPr lang="es-MX" dirty="0" smtClean="0">
                <a:latin typeface="Arial" panose="020B0604020202020204" pitchFamily="34" charset="0"/>
                <a:ea typeface="Tahoma" panose="020B0604030504040204" pitchFamily="34" charset="0"/>
                <a:cs typeface="Arial" panose="020B0604020202020204" pitchFamily="34" charset="0"/>
              </a:rPr>
              <a:t>16,670,000 </a:t>
            </a:r>
            <a:endParaRPr lang="es-MX" dirty="0">
              <a:latin typeface="Arial" panose="020B0604020202020204" pitchFamily="34" charset="0"/>
              <a:ea typeface="Tahoma" panose="020B0604030504040204" pitchFamily="34" charset="0"/>
              <a:cs typeface="Arial" panose="020B0604020202020204" pitchFamily="34" charset="0"/>
            </a:endParaRPr>
          </a:p>
          <a:p>
            <a:pPr marL="285720" indent="-285720" algn="just">
              <a:buFont typeface="Wingdings" pitchFamily="2" charset="2"/>
              <a:buChar char="§"/>
            </a:pPr>
            <a:r>
              <a:rPr lang="es-MX" dirty="0">
                <a:latin typeface="Arial" panose="020B0604020202020204" pitchFamily="34" charset="0"/>
                <a:ea typeface="Tahoma" panose="020B0604030504040204" pitchFamily="34" charset="0"/>
                <a:cs typeface="Arial" panose="020B0604020202020204" pitchFamily="34" charset="0"/>
              </a:rPr>
              <a:t>63.9% son hombres y </a:t>
            </a:r>
          </a:p>
          <a:p>
            <a:pPr marL="285720" indent="-285720" algn="just">
              <a:buFont typeface="Wingdings" pitchFamily="2" charset="2"/>
              <a:buChar char="§"/>
            </a:pPr>
            <a:r>
              <a:rPr lang="es-MX" dirty="0">
                <a:latin typeface="Arial" panose="020B0604020202020204" pitchFamily="34" charset="0"/>
                <a:ea typeface="Tahoma" panose="020B0604030504040204" pitchFamily="34" charset="0"/>
                <a:cs typeface="Arial" panose="020B0604020202020204" pitchFamily="34" charset="0"/>
              </a:rPr>
              <a:t>36.1% son </a:t>
            </a:r>
            <a:r>
              <a:rPr lang="es-MX" dirty="0" smtClean="0">
                <a:latin typeface="Arial" panose="020B0604020202020204" pitchFamily="34" charset="0"/>
                <a:ea typeface="Tahoma" panose="020B0604030504040204" pitchFamily="34" charset="0"/>
                <a:cs typeface="Arial" panose="020B0604020202020204" pitchFamily="34" charset="0"/>
              </a:rPr>
              <a:t>mujeres</a:t>
            </a:r>
            <a:endParaRPr lang="es-MX" dirty="0">
              <a:latin typeface="Arial" panose="020B0604020202020204" pitchFamily="34" charset="0"/>
              <a:ea typeface="Tahoma" panose="020B0604030504040204" pitchFamily="34" charset="0"/>
              <a:cs typeface="Arial" panose="020B0604020202020204" pitchFamily="34" charset="0"/>
            </a:endParaRPr>
          </a:p>
          <a:p>
            <a:pPr algn="ctr"/>
            <a:endParaRPr lang="es-MX" dirty="0">
              <a:latin typeface="Arial" panose="020B0604020202020204" pitchFamily="34" charset="0"/>
              <a:ea typeface="Tahoma" panose="020B0604030504040204" pitchFamily="34" charset="0"/>
              <a:cs typeface="Arial" panose="020B0604020202020204" pitchFamily="34" charset="0"/>
            </a:endParaRPr>
          </a:p>
          <a:p>
            <a:pPr algn="just"/>
            <a:r>
              <a:rPr lang="es-MX" dirty="0">
                <a:latin typeface="Arial" panose="020B0604020202020204" pitchFamily="34" charset="0"/>
                <a:ea typeface="Tahoma" panose="020B0604030504040204" pitchFamily="34" charset="0"/>
                <a:cs typeface="Arial" panose="020B0604020202020204" pitchFamily="34" charset="0"/>
              </a:rPr>
              <a:t>Proveniente de </a:t>
            </a:r>
            <a:r>
              <a:rPr lang="es-MX" dirty="0" smtClean="0">
                <a:latin typeface="Arial" panose="020B0604020202020204" pitchFamily="34" charset="0"/>
                <a:ea typeface="Tahoma" panose="020B0604030504040204" pitchFamily="34" charset="0"/>
                <a:cs typeface="Arial" panose="020B0604020202020204" pitchFamily="34" charset="0"/>
              </a:rPr>
              <a:t>833,000 </a:t>
            </a:r>
            <a:r>
              <a:rPr lang="es-MX" dirty="0">
                <a:latin typeface="Arial" panose="020B0604020202020204" pitchFamily="34" charset="0"/>
                <a:ea typeface="Tahoma" panose="020B0604030504040204" pitchFamily="34" charset="0"/>
                <a:cs typeface="Arial" panose="020B0604020202020204" pitchFamily="34" charset="0"/>
              </a:rPr>
              <a:t>Empresas afiliadas</a:t>
            </a:r>
          </a:p>
          <a:p>
            <a:pPr algn="just"/>
            <a:endParaRPr lang="es-MX" dirty="0">
              <a:latin typeface="Arial" panose="020B0604020202020204" pitchFamily="34" charset="0"/>
              <a:ea typeface="Tahoma" panose="020B0604030504040204" pitchFamily="34" charset="0"/>
              <a:cs typeface="Arial" panose="020B0604020202020204" pitchFamily="34" charset="0"/>
            </a:endParaRPr>
          </a:p>
          <a:p>
            <a:pPr marL="285720" indent="-285720" algn="just">
              <a:buFont typeface="Wingdings" pitchFamily="2" charset="2"/>
              <a:buChar char="Ø"/>
            </a:pPr>
            <a:r>
              <a:rPr lang="es-MX" dirty="0">
                <a:latin typeface="Arial" panose="020B0604020202020204" pitchFamily="34" charset="0"/>
                <a:ea typeface="Tahoma" panose="020B0604030504040204" pitchFamily="34" charset="0"/>
                <a:cs typeface="Arial" panose="020B0604020202020204" pitchFamily="34" charset="0"/>
              </a:rPr>
              <a:t>82.9% de la población trabajadora antes referida tiene entre 20 y 49 </a:t>
            </a:r>
            <a:r>
              <a:rPr lang="es-MX" dirty="0" smtClean="0">
                <a:latin typeface="Arial" panose="020B0604020202020204" pitchFamily="34" charset="0"/>
                <a:ea typeface="Tahoma" panose="020B0604030504040204" pitchFamily="34" charset="0"/>
                <a:cs typeface="Arial" panose="020B0604020202020204" pitchFamily="34" charset="0"/>
              </a:rPr>
              <a:t>años </a:t>
            </a:r>
            <a:endParaRPr lang="es-MX" dirty="0">
              <a:latin typeface="Arial" panose="020B0604020202020204" pitchFamily="34" charset="0"/>
              <a:ea typeface="Tahoma" panose="020B0604030504040204" pitchFamily="34" charset="0"/>
              <a:cs typeface="Arial" panose="020B0604020202020204" pitchFamily="34" charset="0"/>
            </a:endParaRPr>
          </a:p>
          <a:p>
            <a:pPr marL="285720" indent="-285720" algn="just">
              <a:buFont typeface="Wingdings" pitchFamily="2" charset="2"/>
              <a:buChar char="Ø"/>
            </a:pPr>
            <a:r>
              <a:rPr lang="es-MX" dirty="0">
                <a:latin typeface="Arial" panose="020B0604020202020204" pitchFamily="34" charset="0"/>
                <a:ea typeface="Tahoma" panose="020B0604030504040204" pitchFamily="34" charset="0"/>
                <a:cs typeface="Arial" panose="020B0604020202020204" pitchFamily="34" charset="0"/>
              </a:rPr>
              <a:t>3.6 % tiene 19 años o menos y en el otro </a:t>
            </a:r>
            <a:r>
              <a:rPr lang="es-MX" dirty="0" smtClean="0">
                <a:latin typeface="Arial" panose="020B0604020202020204" pitchFamily="34" charset="0"/>
                <a:ea typeface="Tahoma" panose="020B0604030504040204" pitchFamily="34" charset="0"/>
                <a:cs typeface="Arial" panose="020B0604020202020204" pitchFamily="34" charset="0"/>
              </a:rPr>
              <a:t>extremo </a:t>
            </a:r>
            <a:endParaRPr lang="es-MX" dirty="0">
              <a:latin typeface="Arial" panose="020B0604020202020204" pitchFamily="34" charset="0"/>
              <a:ea typeface="Tahoma" panose="020B0604030504040204" pitchFamily="34" charset="0"/>
              <a:cs typeface="Arial" panose="020B0604020202020204" pitchFamily="34" charset="0"/>
            </a:endParaRPr>
          </a:p>
          <a:p>
            <a:pPr marL="285720" indent="-285720" algn="just">
              <a:buFont typeface="Wingdings" pitchFamily="2" charset="2"/>
              <a:buChar char="Ø"/>
            </a:pPr>
            <a:r>
              <a:rPr lang="es-MX" dirty="0">
                <a:latin typeface="Arial" panose="020B0604020202020204" pitchFamily="34" charset="0"/>
                <a:ea typeface="Tahoma" panose="020B0604030504040204" pitchFamily="34" charset="0"/>
                <a:cs typeface="Arial" panose="020B0604020202020204" pitchFamily="34" charset="0"/>
              </a:rPr>
              <a:t>10.9% tiene de 50 a 59 años</a:t>
            </a:r>
          </a:p>
          <a:p>
            <a:pPr marL="285720" indent="-285720" algn="just">
              <a:buFont typeface="Wingdings" pitchFamily="2" charset="2"/>
              <a:buChar char="Ø"/>
            </a:pPr>
            <a:r>
              <a:rPr lang="es-MX" dirty="0">
                <a:latin typeface="Arial" panose="020B0604020202020204" pitchFamily="34" charset="0"/>
                <a:ea typeface="Tahoma" panose="020B0604030504040204" pitchFamily="34" charset="0"/>
                <a:cs typeface="Arial" panose="020B0604020202020204" pitchFamily="34" charset="0"/>
              </a:rPr>
              <a:t>2.6 más de 60 años </a:t>
            </a:r>
            <a:endParaRPr lang="es-ES" dirty="0">
              <a:latin typeface="Arial" panose="020B0604020202020204" pitchFamily="34" charset="0"/>
              <a:ea typeface="Tahoma" panose="020B0604030504040204" pitchFamily="34" charset="0"/>
              <a:cs typeface="Arial" panose="020B0604020202020204" pitchFamily="34" charset="0"/>
            </a:endParaRPr>
          </a:p>
          <a:p>
            <a:endParaRPr lang="es-ES" dirty="0">
              <a:solidFill>
                <a:schemeClr val="tx1"/>
              </a:solidFill>
              <a:latin typeface="Arial" panose="020B0604020202020204" pitchFamily="34" charset="0"/>
              <a:cs typeface="Arial" panose="020B0604020202020204" pitchFamily="34" charset="0"/>
            </a:endParaRPr>
          </a:p>
        </p:txBody>
      </p:sp>
      <p:sp>
        <p:nvSpPr>
          <p:cNvPr id="3" name="2 CuadroTexto"/>
          <p:cNvSpPr txBox="1"/>
          <p:nvPr/>
        </p:nvSpPr>
        <p:spPr>
          <a:xfrm>
            <a:off x="2411760" y="980728"/>
            <a:ext cx="3888432" cy="400099"/>
          </a:xfrm>
          <a:prstGeom prst="rect">
            <a:avLst/>
          </a:prstGeom>
          <a:noFill/>
        </p:spPr>
        <p:txBody>
          <a:bodyPr wrap="square" lIns="91430" tIns="45715" rIns="91430" bIns="45715" rtlCol="0">
            <a:spAutoFit/>
          </a:bodyPr>
          <a:lstStyle/>
          <a:p>
            <a:r>
              <a:rPr lang="es-MX" sz="2000" b="1" dirty="0">
                <a:latin typeface="Arial" panose="020B0604020202020204" pitchFamily="34" charset="0"/>
                <a:cs typeface="Arial" panose="020B0604020202020204" pitchFamily="34" charset="0"/>
              </a:rPr>
              <a:t>DIAGNOSTICO SITUACIONAL </a:t>
            </a:r>
            <a:endParaRPr lang="es-ES" sz="2000" b="1" dirty="0">
              <a:latin typeface="Arial" panose="020B0604020202020204" pitchFamily="34" charset="0"/>
              <a:cs typeface="Arial" panose="020B0604020202020204" pitchFamily="34" charset="0"/>
            </a:endParaRPr>
          </a:p>
        </p:txBody>
      </p:sp>
      <p:sp>
        <p:nvSpPr>
          <p:cNvPr id="4" name="3 CuadroTexto"/>
          <p:cNvSpPr txBox="1"/>
          <p:nvPr/>
        </p:nvSpPr>
        <p:spPr>
          <a:xfrm>
            <a:off x="827585" y="5744289"/>
            <a:ext cx="3672408" cy="276989"/>
          </a:xfrm>
          <a:prstGeom prst="rect">
            <a:avLst/>
          </a:prstGeom>
          <a:noFill/>
        </p:spPr>
        <p:txBody>
          <a:bodyPr wrap="square" lIns="91430" tIns="45715" rIns="91430" bIns="45715" rtlCol="0">
            <a:spAutoFit/>
          </a:bodyPr>
          <a:lstStyle/>
          <a:p>
            <a:r>
              <a:rPr lang="es-MX" sz="1200" b="1" dirty="0"/>
              <a:t>Fuente: Memoria Estadística </a:t>
            </a:r>
            <a:r>
              <a:rPr lang="es-MX" sz="1200" b="1" dirty="0" smtClean="0"/>
              <a:t>Institucional</a:t>
            </a:r>
            <a:endParaRPr lang="es-ES" sz="1200" b="1" dirty="0"/>
          </a:p>
        </p:txBody>
      </p:sp>
    </p:spTree>
    <p:extLst>
      <p:ext uri="{BB962C8B-B14F-4D97-AF65-F5344CB8AC3E}">
        <p14:creationId xmlns:p14="http://schemas.microsoft.com/office/powerpoint/2010/main" val="1051934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9538" y="1991864"/>
            <a:ext cx="7416824" cy="4247306"/>
          </a:xfrm>
          <a:prstGeom prst="rect">
            <a:avLst/>
          </a:prstGeom>
          <a:noFill/>
        </p:spPr>
        <p:txBody>
          <a:bodyPr wrap="square" lIns="91430" tIns="45715" rIns="91430" bIns="45715" rtlCol="0">
            <a:spAutoFit/>
          </a:bodyPr>
          <a:lstStyle/>
          <a:p>
            <a:pPr algn="just"/>
            <a:r>
              <a:rPr lang="es-MX" dirty="0">
                <a:latin typeface="Arial" panose="020B0604020202020204" pitchFamily="34" charset="0"/>
                <a:cs typeface="Arial" panose="020B0604020202020204" pitchFamily="34" charset="0"/>
              </a:rPr>
              <a:t>Universo de empresas afiliadas al IMSS:</a:t>
            </a:r>
          </a:p>
          <a:p>
            <a:pPr algn="just"/>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Ø"/>
            </a:pPr>
            <a:r>
              <a:rPr lang="es-MX" dirty="0">
                <a:latin typeface="Arial" panose="020B0604020202020204" pitchFamily="34" charset="0"/>
                <a:cs typeface="Arial" panose="020B0604020202020204" pitchFamily="34" charset="0"/>
              </a:rPr>
              <a:t> </a:t>
            </a:r>
            <a:r>
              <a:rPr lang="es-MX" dirty="0" smtClean="0">
                <a:latin typeface="Arial" panose="020B0604020202020204" pitchFamily="34" charset="0"/>
                <a:cs typeface="Arial" panose="020B0604020202020204" pitchFamily="34" charset="0"/>
              </a:rPr>
              <a:t>833,000 </a:t>
            </a:r>
            <a:endParaRPr lang="es-MX" dirty="0">
              <a:latin typeface="Arial" panose="020B0604020202020204" pitchFamily="34" charset="0"/>
              <a:cs typeface="Arial" panose="020B0604020202020204" pitchFamily="34" charset="0"/>
            </a:endParaRPr>
          </a:p>
          <a:p>
            <a:pPr algn="just"/>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
            </a:pPr>
            <a:r>
              <a:rPr lang="es-MX" dirty="0">
                <a:latin typeface="Arial" panose="020B0604020202020204" pitchFamily="34" charset="0"/>
                <a:cs typeface="Arial" panose="020B0604020202020204" pitchFamily="34" charset="0"/>
              </a:rPr>
              <a:t>36.4% se agrupa en el sector </a:t>
            </a:r>
            <a:r>
              <a:rPr lang="es-MX" dirty="0" smtClean="0">
                <a:latin typeface="Arial" panose="020B0604020202020204" pitchFamily="34" charset="0"/>
                <a:cs typeface="Arial" panose="020B0604020202020204" pitchFamily="34" charset="0"/>
              </a:rPr>
              <a:t>servicios</a:t>
            </a:r>
          </a:p>
          <a:p>
            <a:pPr algn="just"/>
            <a:r>
              <a:rPr lang="es-MX" dirty="0" smtClean="0">
                <a:latin typeface="Arial" panose="020B0604020202020204" pitchFamily="34" charset="0"/>
                <a:cs typeface="Arial" panose="020B0604020202020204" pitchFamily="34" charset="0"/>
              </a:rPr>
              <a:t> </a:t>
            </a:r>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
            </a:pPr>
            <a:r>
              <a:rPr lang="es-MX" dirty="0">
                <a:latin typeface="Arial" panose="020B0604020202020204" pitchFamily="34" charset="0"/>
                <a:cs typeface="Arial" panose="020B0604020202020204" pitchFamily="34" charset="0"/>
              </a:rPr>
              <a:t>22.6% al sector </a:t>
            </a:r>
            <a:r>
              <a:rPr lang="es-MX" dirty="0" smtClean="0">
                <a:latin typeface="Arial" panose="020B0604020202020204" pitchFamily="34" charset="0"/>
                <a:cs typeface="Arial" panose="020B0604020202020204" pitchFamily="34" charset="0"/>
              </a:rPr>
              <a:t>transporte</a:t>
            </a:r>
          </a:p>
          <a:p>
            <a:pPr algn="just"/>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
            </a:pPr>
            <a:r>
              <a:rPr lang="es-MX" dirty="0">
                <a:latin typeface="Arial" panose="020B0604020202020204" pitchFamily="34" charset="0"/>
                <a:cs typeface="Arial" panose="020B0604020202020204" pitchFamily="34" charset="0"/>
              </a:rPr>
              <a:t>20.6% al sector comercio </a:t>
            </a:r>
            <a:endParaRPr lang="es-MX" dirty="0" smtClean="0">
              <a:latin typeface="Arial" panose="020B0604020202020204" pitchFamily="34" charset="0"/>
              <a:cs typeface="Arial" panose="020B0604020202020204" pitchFamily="34" charset="0"/>
            </a:endParaRPr>
          </a:p>
          <a:p>
            <a:pPr algn="just"/>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
            </a:pPr>
            <a:r>
              <a:rPr lang="es-MX" dirty="0">
                <a:latin typeface="Arial" panose="020B0604020202020204" pitchFamily="34" charset="0"/>
                <a:cs typeface="Arial" panose="020B0604020202020204" pitchFamily="34" charset="0"/>
              </a:rPr>
              <a:t>16.6% al sector de la </a:t>
            </a:r>
            <a:r>
              <a:rPr lang="es-MX" dirty="0" smtClean="0">
                <a:latin typeface="Arial" panose="020B0604020202020204" pitchFamily="34" charset="0"/>
                <a:cs typeface="Arial" panose="020B0604020202020204" pitchFamily="34" charset="0"/>
              </a:rPr>
              <a:t>transformación</a:t>
            </a:r>
          </a:p>
          <a:p>
            <a:pPr marL="285720" indent="-285720" algn="just">
              <a:buFont typeface="Wingdings" pitchFamily="2" charset="2"/>
              <a:buChar char="§"/>
            </a:pPr>
            <a:endParaRPr lang="es-MX" dirty="0">
              <a:latin typeface="Arial" panose="020B0604020202020204" pitchFamily="34" charset="0"/>
              <a:cs typeface="Arial" panose="020B0604020202020204" pitchFamily="34" charset="0"/>
            </a:endParaRPr>
          </a:p>
          <a:p>
            <a:pPr marL="285720" indent="-285720" algn="just">
              <a:buFont typeface="Wingdings" pitchFamily="2" charset="2"/>
              <a:buChar char="§"/>
            </a:pPr>
            <a:r>
              <a:rPr lang="es-MX" dirty="0" smtClean="0">
                <a:latin typeface="Arial" panose="020B0604020202020204" pitchFamily="34" charset="0"/>
                <a:cs typeface="Arial" panose="020B0604020202020204" pitchFamily="34" charset="0"/>
              </a:rPr>
              <a:t>3.8% otros</a:t>
            </a:r>
          </a:p>
          <a:p>
            <a:pPr marL="285720" indent="-285720" algn="just">
              <a:buFont typeface="Wingdings" pitchFamily="2" charset="2"/>
              <a:buChar char="§"/>
            </a:pPr>
            <a:endParaRPr lang="es-MX" dirty="0">
              <a:latin typeface="Arial" panose="020B0604020202020204" pitchFamily="34" charset="0"/>
              <a:cs typeface="Arial" panose="020B0604020202020204" pitchFamily="34" charset="0"/>
            </a:endParaRPr>
          </a:p>
          <a:p>
            <a:pPr algn="just"/>
            <a:endParaRPr lang="es-ES" dirty="0">
              <a:latin typeface="Arial" panose="020B0604020202020204" pitchFamily="34" charset="0"/>
              <a:cs typeface="Arial" panose="020B0604020202020204" pitchFamily="34" charset="0"/>
            </a:endParaRPr>
          </a:p>
        </p:txBody>
      </p:sp>
      <p:sp>
        <p:nvSpPr>
          <p:cNvPr id="3" name="2 CuadroTexto"/>
          <p:cNvSpPr txBox="1"/>
          <p:nvPr/>
        </p:nvSpPr>
        <p:spPr>
          <a:xfrm>
            <a:off x="2411760" y="1052736"/>
            <a:ext cx="4392488" cy="400099"/>
          </a:xfrm>
          <a:prstGeom prst="rect">
            <a:avLst/>
          </a:prstGeom>
          <a:noFill/>
        </p:spPr>
        <p:txBody>
          <a:bodyPr wrap="square" lIns="91430" tIns="45715" rIns="91430" bIns="45715" rtlCol="0">
            <a:spAutoFit/>
          </a:bodyPr>
          <a:lstStyle/>
          <a:p>
            <a:r>
              <a:rPr lang="es-MX" sz="2000" b="1" dirty="0">
                <a:latin typeface="Arial" panose="020B0604020202020204" pitchFamily="34" charset="0"/>
                <a:cs typeface="Arial" panose="020B0604020202020204" pitchFamily="34" charset="0"/>
              </a:rPr>
              <a:t>DIAGNOSTICO SITUACIONAL</a:t>
            </a:r>
            <a:endParaRPr lang="es-ES" sz="2000" b="1" dirty="0">
              <a:latin typeface="Arial" panose="020B0604020202020204" pitchFamily="34" charset="0"/>
              <a:cs typeface="Arial" panose="020B0604020202020204" pitchFamily="34" charset="0"/>
            </a:endParaRPr>
          </a:p>
        </p:txBody>
      </p:sp>
      <p:sp>
        <p:nvSpPr>
          <p:cNvPr id="4" name="3 CuadroTexto"/>
          <p:cNvSpPr txBox="1"/>
          <p:nvPr/>
        </p:nvSpPr>
        <p:spPr>
          <a:xfrm>
            <a:off x="827584" y="5877272"/>
            <a:ext cx="4320480" cy="276989"/>
          </a:xfrm>
          <a:prstGeom prst="rect">
            <a:avLst/>
          </a:prstGeom>
          <a:noFill/>
        </p:spPr>
        <p:txBody>
          <a:bodyPr wrap="square" lIns="91430" tIns="45715" rIns="91430" bIns="45715" rtlCol="0">
            <a:spAutoFit/>
          </a:bodyPr>
          <a:lstStyle/>
          <a:p>
            <a:r>
              <a:rPr lang="es-MX" sz="1200" b="1" dirty="0"/>
              <a:t>Fuente: Memoria Estadística </a:t>
            </a:r>
            <a:r>
              <a:rPr lang="es-MX" sz="1200" b="1" dirty="0" smtClean="0"/>
              <a:t>Institucional.</a:t>
            </a:r>
            <a:endParaRPr lang="es-ES" sz="1200" b="1" dirty="0"/>
          </a:p>
        </p:txBody>
      </p:sp>
    </p:spTree>
    <p:extLst>
      <p:ext uri="{BB962C8B-B14F-4D97-AF65-F5344CB8AC3E}">
        <p14:creationId xmlns:p14="http://schemas.microsoft.com/office/powerpoint/2010/main" val="1007833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1547664" y="1214428"/>
            <a:ext cx="6192688" cy="646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ctr" anchorCtr="0" compatLnSpc="1">
            <a:prstTxWarp prst="textNoShape">
              <a:avLst/>
            </a:prstTxWarp>
            <a:spAutoFit/>
          </a:bodyPr>
          <a:lstStyle/>
          <a:p>
            <a:pPr algn="ctr" defTabSz="914305"/>
            <a:r>
              <a:rPr lang="es-MX" dirty="0">
                <a:solidFill>
                  <a:schemeClr val="tx1"/>
                </a:solidFill>
                <a:latin typeface="Arial" pitchFamily="34" charset="0"/>
                <a:ea typeface="Times New Roman" pitchFamily="18" charset="0"/>
                <a:cs typeface="Arial" pitchFamily="34" charset="0"/>
              </a:rPr>
              <a:t>D</a:t>
            </a:r>
            <a:r>
              <a:rPr kumimoji="0" lang="es-MX"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istribución de trabajadores de acuerdo con el tamaño de las empresas afiliadas, es la siguiente:</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8" name="7 Tabla"/>
          <p:cNvGraphicFramePr>
            <a:graphicFrameLocks noGrp="1"/>
          </p:cNvGraphicFramePr>
          <p:nvPr>
            <p:extLst>
              <p:ext uri="{D42A27DB-BD31-4B8C-83A1-F6EECF244321}">
                <p14:modId xmlns:p14="http://schemas.microsoft.com/office/powerpoint/2010/main" val="2948117387"/>
              </p:ext>
            </p:extLst>
          </p:nvPr>
        </p:nvGraphicFramePr>
        <p:xfrm>
          <a:off x="500035" y="1930493"/>
          <a:ext cx="5544418" cy="3732440"/>
        </p:xfrm>
        <a:graphic>
          <a:graphicData uri="http://schemas.openxmlformats.org/drawingml/2006/table">
            <a:tbl>
              <a:tblPr/>
              <a:tblGrid>
                <a:gridCol w="2123011"/>
                <a:gridCol w="1053572"/>
                <a:gridCol w="711651"/>
                <a:gridCol w="1008112"/>
                <a:gridCol w="648072"/>
              </a:tblGrid>
              <a:tr h="316865">
                <a:tc rowSpan="2">
                  <a:txBody>
                    <a:bodyPr/>
                    <a:lstStyle/>
                    <a:p>
                      <a:pPr algn="ctr" rtl="0" fontAlgn="ctr"/>
                      <a:r>
                        <a:rPr lang="es-MX" sz="1400" b="1" i="0" u="none" strike="noStrike" dirty="0">
                          <a:solidFill>
                            <a:srgbClr val="FFFFFF"/>
                          </a:solidFill>
                          <a:effectLst/>
                          <a:latin typeface="Arial"/>
                        </a:rPr>
                        <a:t>Tamaño de la empresa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gridSpan="2">
                  <a:txBody>
                    <a:bodyPr/>
                    <a:lstStyle/>
                    <a:p>
                      <a:pPr algn="ctr" rtl="0" fontAlgn="ctr"/>
                      <a:r>
                        <a:rPr lang="es-MX" sz="1400" b="1" i="0" u="none" strike="noStrike" dirty="0">
                          <a:solidFill>
                            <a:srgbClr val="FFFFFF"/>
                          </a:solidFill>
                          <a:effectLst/>
                          <a:latin typeface="Arial"/>
                        </a:rPr>
                        <a:t>Empresas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hMerge="1">
                  <a:txBody>
                    <a:bodyPr/>
                    <a:lstStyle/>
                    <a:p>
                      <a:endParaRPr lang="es-MX"/>
                    </a:p>
                  </a:txBody>
                  <a:tcPr/>
                </a:tc>
                <a:tc gridSpan="2">
                  <a:txBody>
                    <a:bodyPr/>
                    <a:lstStyle/>
                    <a:p>
                      <a:pPr algn="ctr" rtl="0" fontAlgn="ctr"/>
                      <a:r>
                        <a:rPr lang="es-MX" sz="1400" b="1" i="0" u="none" strike="noStrike" dirty="0">
                          <a:solidFill>
                            <a:srgbClr val="FFFFFF"/>
                          </a:solidFill>
                          <a:effectLst/>
                          <a:latin typeface="Arial"/>
                        </a:rPr>
                        <a:t>Trabajadores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hMerge="1">
                  <a:txBody>
                    <a:bodyPr/>
                    <a:lstStyle/>
                    <a:p>
                      <a:endParaRPr lang="es-MX"/>
                    </a:p>
                  </a:txBody>
                  <a:tcPr/>
                </a:tc>
              </a:tr>
              <a:tr h="316865">
                <a:tc vMerge="1">
                  <a:txBody>
                    <a:bodyPr/>
                    <a:lstStyle/>
                    <a:p>
                      <a:endParaRPr lang="es-MX"/>
                    </a:p>
                  </a:txBody>
                  <a:tcPr/>
                </a:tc>
                <a:tc>
                  <a:txBody>
                    <a:bodyPr/>
                    <a:lstStyle/>
                    <a:p>
                      <a:pPr algn="ctr" rtl="0" fontAlgn="ctr"/>
                      <a:r>
                        <a:rPr lang="es-MX" sz="1400" b="1" i="0" u="none" strike="noStrike" dirty="0">
                          <a:solidFill>
                            <a:srgbClr val="FFFFFF"/>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a:txBody>
                    <a:bodyPr/>
                    <a:lstStyle/>
                    <a:p>
                      <a:pPr algn="ctr" rtl="0" fontAlgn="ctr"/>
                      <a:r>
                        <a:rPr lang="es-MX" sz="1400" b="1" i="0" u="none" strike="noStrike" dirty="0">
                          <a:solidFill>
                            <a:srgbClr val="FFFFFF"/>
                          </a:solidFill>
                          <a:effectLst/>
                          <a:latin typeface="Arial"/>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a:txBody>
                    <a:bodyPr/>
                    <a:lstStyle/>
                    <a:p>
                      <a:pPr algn="ctr" rtl="0" fontAlgn="ctr"/>
                      <a:r>
                        <a:rPr lang="es-MX" sz="1400" b="1" i="0" u="none" strike="noStrike" dirty="0">
                          <a:solidFill>
                            <a:srgbClr val="FFFFFF"/>
                          </a:solidFill>
                          <a:effectLst/>
                          <a:latin typeface="Arial"/>
                        </a:rPr>
                        <a:t>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c>
                  <a:txBody>
                    <a:bodyPr/>
                    <a:lstStyle/>
                    <a:p>
                      <a:pPr algn="ctr" rtl="0" fontAlgn="ctr"/>
                      <a:r>
                        <a:rPr lang="es-MX" sz="1400" b="1" i="0" u="none" strike="noStrike" dirty="0">
                          <a:solidFill>
                            <a:srgbClr val="FFFFFF"/>
                          </a:solidFill>
                          <a:effectLst/>
                          <a:latin typeface="Arial"/>
                        </a:rPr>
                        <a: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6600"/>
                    </a:solidFill>
                  </a:tcPr>
                </a:tc>
              </a:tr>
              <a:tr h="636270">
                <a:tc>
                  <a:txBody>
                    <a:bodyPr/>
                    <a:lstStyle/>
                    <a:p>
                      <a:pPr algn="l" rtl="0" fontAlgn="ctr"/>
                      <a:r>
                        <a:rPr lang="es-MX" sz="1400" b="1" i="0" u="none" strike="noStrike" dirty="0">
                          <a:solidFill>
                            <a:srgbClr val="000000"/>
                          </a:solidFill>
                          <a:effectLst/>
                          <a:latin typeface="Arial"/>
                        </a:rPr>
                        <a:t>Microempresa</a:t>
                      </a:r>
                      <a:r>
                        <a:rPr lang="es-MX" sz="1400" b="0" i="0" u="none" strike="noStrike" dirty="0">
                          <a:solidFill>
                            <a:srgbClr val="000000"/>
                          </a:solidFill>
                          <a:effectLst/>
                          <a:latin typeface="Arial"/>
                        </a:rPr>
                        <a:t/>
                      </a:r>
                      <a:br>
                        <a:rPr lang="es-MX" sz="1400" b="0" i="0" u="none" strike="noStrike" dirty="0">
                          <a:solidFill>
                            <a:srgbClr val="000000"/>
                          </a:solidFill>
                          <a:effectLst/>
                          <a:latin typeface="Arial"/>
                        </a:rPr>
                      </a:br>
                      <a:r>
                        <a:rPr lang="es-MX" sz="1400" b="0" i="0" u="none" strike="noStrike" dirty="0">
                          <a:solidFill>
                            <a:srgbClr val="000000"/>
                          </a:solidFill>
                          <a:effectLst/>
                          <a:latin typeface="Arial"/>
                        </a:rPr>
                        <a:t>(1 a 15 trabajadores)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702,749</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85.2</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2,726,850</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a:solidFill>
                            <a:srgbClr val="000000"/>
                          </a:solidFill>
                          <a:effectLst/>
                          <a:latin typeface="Arial"/>
                        </a:rPr>
                        <a:t>17.4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270">
                <a:tc>
                  <a:txBody>
                    <a:bodyPr/>
                    <a:lstStyle/>
                    <a:p>
                      <a:pPr algn="l" rtl="0" fontAlgn="ctr"/>
                      <a:r>
                        <a:rPr lang="es-MX" sz="1400" b="1" i="0" u="none" strike="noStrike" dirty="0">
                          <a:solidFill>
                            <a:srgbClr val="000000"/>
                          </a:solidFill>
                          <a:effectLst/>
                          <a:latin typeface="Arial"/>
                        </a:rPr>
                        <a:t>Empresas pequeñas</a:t>
                      </a:r>
                      <a:r>
                        <a:rPr lang="es-MX" sz="1400" b="0" i="0" u="none" strike="noStrike" dirty="0">
                          <a:solidFill>
                            <a:srgbClr val="000000"/>
                          </a:solidFill>
                          <a:effectLst/>
                          <a:latin typeface="Arial"/>
                        </a:rPr>
                        <a:t/>
                      </a:r>
                      <a:br>
                        <a:rPr lang="es-MX" sz="1400" b="0" i="0" u="none" strike="noStrike" dirty="0">
                          <a:solidFill>
                            <a:srgbClr val="000000"/>
                          </a:solidFill>
                          <a:effectLst/>
                          <a:latin typeface="Arial"/>
                        </a:rPr>
                      </a:br>
                      <a:r>
                        <a:rPr lang="es-MX" sz="1400" b="0" i="0" u="none" strike="noStrike" dirty="0">
                          <a:solidFill>
                            <a:srgbClr val="000000"/>
                          </a:solidFill>
                          <a:effectLst/>
                          <a:latin typeface="Arial"/>
                        </a:rPr>
                        <a:t>(16 a 100 trabajadores)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98,979</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12.0</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3,745,501</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23.9</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270">
                <a:tc>
                  <a:txBody>
                    <a:bodyPr/>
                    <a:lstStyle/>
                    <a:p>
                      <a:pPr algn="l" rtl="0" fontAlgn="ctr"/>
                      <a:r>
                        <a:rPr lang="es-MX" sz="1400" b="1" i="0" u="none" strike="noStrike" dirty="0">
                          <a:solidFill>
                            <a:srgbClr val="000000"/>
                          </a:solidFill>
                          <a:effectLst/>
                          <a:latin typeface="Arial"/>
                        </a:rPr>
                        <a:t>Empresas medianas</a:t>
                      </a:r>
                      <a:r>
                        <a:rPr lang="es-MX" sz="1400" b="0" i="0" u="none" strike="noStrike" dirty="0">
                          <a:solidFill>
                            <a:srgbClr val="000000"/>
                          </a:solidFill>
                          <a:effectLst/>
                          <a:latin typeface="Arial"/>
                        </a:rPr>
                        <a:t/>
                      </a:r>
                      <a:br>
                        <a:rPr lang="es-MX" sz="1400" b="0" i="0" u="none" strike="noStrike" dirty="0">
                          <a:solidFill>
                            <a:srgbClr val="000000"/>
                          </a:solidFill>
                          <a:effectLst/>
                          <a:latin typeface="Arial"/>
                        </a:rPr>
                      </a:br>
                      <a:r>
                        <a:rPr lang="es-MX" sz="1400" b="0" i="0" u="none" strike="noStrike" dirty="0">
                          <a:solidFill>
                            <a:srgbClr val="000000"/>
                          </a:solidFill>
                          <a:effectLst/>
                          <a:latin typeface="Arial"/>
                        </a:rPr>
                        <a:t>(101 a 250 trabajadores)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14,022</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1.7</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2,350,733</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15.0</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3630">
                <a:tc>
                  <a:txBody>
                    <a:bodyPr/>
                    <a:lstStyle/>
                    <a:p>
                      <a:pPr algn="l" rtl="0" fontAlgn="ctr"/>
                      <a:r>
                        <a:rPr lang="es-MX" sz="1400" b="1" i="0" u="none" strike="noStrike" dirty="0">
                          <a:solidFill>
                            <a:srgbClr val="000000"/>
                          </a:solidFill>
                          <a:effectLst/>
                          <a:latin typeface="Arial"/>
                        </a:rPr>
                        <a:t>Empresas grandes</a:t>
                      </a:r>
                      <a:r>
                        <a:rPr lang="es-MX" sz="1400" b="0" i="0" u="none" strike="noStrike" dirty="0">
                          <a:solidFill>
                            <a:srgbClr val="000000"/>
                          </a:solidFill>
                          <a:effectLst/>
                          <a:latin typeface="Arial"/>
                        </a:rPr>
                        <a:t/>
                      </a:r>
                      <a:br>
                        <a:rPr lang="es-MX" sz="1400" b="0" i="0" u="none" strike="noStrike" dirty="0">
                          <a:solidFill>
                            <a:srgbClr val="000000"/>
                          </a:solidFill>
                          <a:effectLst/>
                          <a:latin typeface="Arial"/>
                        </a:rPr>
                      </a:br>
                      <a:r>
                        <a:rPr lang="es-MX" sz="1400" b="0" i="0" u="none" strike="noStrike" dirty="0">
                          <a:solidFill>
                            <a:srgbClr val="000000"/>
                          </a:solidFill>
                          <a:effectLst/>
                          <a:latin typeface="Arial"/>
                        </a:rPr>
                        <a:t>(251 o más trabajadores</a:t>
                      </a:r>
                      <a:r>
                        <a:rPr lang="es-MX" sz="1400" b="0" i="0" u="none" strike="noStrike" dirty="0" smtClean="0">
                          <a:solidFill>
                            <a:srgbClr val="000000"/>
                          </a:solidFill>
                          <a:effectLst/>
                          <a:latin typeface="Arial"/>
                        </a:rPr>
                        <a:t>)</a:t>
                      </a:r>
                      <a:endParaRPr lang="es-MX" sz="1400" b="0" i="0" u="none" strike="noStrike" dirty="0">
                        <a:solidFill>
                          <a:srgbClr val="000000"/>
                        </a:solidFill>
                        <a:effectLst/>
                        <a:latin typeface="Arial"/>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9,073</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1.1</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6,848,468</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MX" sz="1400" b="0" i="0" u="none" strike="noStrike" dirty="0" smtClean="0">
                          <a:solidFill>
                            <a:srgbClr val="000000"/>
                          </a:solidFill>
                          <a:effectLst/>
                          <a:latin typeface="Arial"/>
                        </a:rPr>
                        <a:t>43.7</a:t>
                      </a:r>
                      <a:endParaRPr lang="es-MX" sz="1400" b="0"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6270">
                <a:tc>
                  <a:txBody>
                    <a:bodyPr/>
                    <a:lstStyle/>
                    <a:p>
                      <a:pPr algn="l" rtl="0" fontAlgn="ctr"/>
                      <a:r>
                        <a:rPr lang="es-MX" sz="1400" b="1" i="0" u="none" strike="noStrike" dirty="0">
                          <a:solidFill>
                            <a:srgbClr val="000000"/>
                          </a:solidFill>
                          <a:effectLst/>
                          <a:latin typeface="Arial"/>
                        </a:rPr>
                        <a:t>Total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es-MX" sz="1400" b="1" i="0" u="none" strike="noStrike" dirty="0" smtClean="0">
                          <a:solidFill>
                            <a:srgbClr val="000000"/>
                          </a:solidFill>
                          <a:effectLst/>
                          <a:latin typeface="Arial"/>
                        </a:rPr>
                        <a:t>824,823</a:t>
                      </a:r>
                      <a:endParaRPr lang="es-MX"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es-MX" sz="1400" b="1" i="0" u="none" strike="noStrike" dirty="0" smtClean="0">
                          <a:solidFill>
                            <a:srgbClr val="000000"/>
                          </a:solidFill>
                          <a:effectLst/>
                          <a:latin typeface="Arial"/>
                        </a:rPr>
                        <a:t>100.0</a:t>
                      </a:r>
                      <a:endParaRPr lang="es-MX"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es-MX" sz="1400" b="1" i="0" u="none" strike="noStrike" dirty="0" smtClean="0">
                          <a:solidFill>
                            <a:srgbClr val="000000"/>
                          </a:solidFill>
                          <a:effectLst/>
                          <a:latin typeface="Arial"/>
                        </a:rPr>
                        <a:t>15,671,552</a:t>
                      </a:r>
                      <a:endParaRPr lang="es-MX"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0" fontAlgn="ctr"/>
                      <a:r>
                        <a:rPr lang="es-MX" sz="1400" b="1" i="0" u="none" strike="noStrike" dirty="0" smtClean="0">
                          <a:solidFill>
                            <a:srgbClr val="000000"/>
                          </a:solidFill>
                          <a:effectLst/>
                          <a:latin typeface="Arial"/>
                        </a:rPr>
                        <a:t>100.0</a:t>
                      </a:r>
                      <a:endParaRPr lang="es-MX" sz="1400" b="1" i="0" u="none" strike="noStrike" dirty="0">
                        <a:solidFill>
                          <a:srgbClr val="000000"/>
                        </a:solidFill>
                        <a:effectLst/>
                        <a:latin typeface="Arial"/>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bl>
          </a:graphicData>
        </a:graphic>
      </p:graphicFrame>
      <p:sp>
        <p:nvSpPr>
          <p:cNvPr id="9" name="Rectangle 1"/>
          <p:cNvSpPr>
            <a:spLocks noChangeArrowheads="1"/>
          </p:cNvSpPr>
          <p:nvPr/>
        </p:nvSpPr>
        <p:spPr bwMode="auto">
          <a:xfrm>
            <a:off x="6164719" y="1903332"/>
            <a:ext cx="2664296" cy="3805816"/>
          </a:xfrm>
          <a:prstGeom prst="rect">
            <a:avLst/>
          </a:prstGeom>
          <a:solidFill>
            <a:schemeClr val="bg1">
              <a:lumMod val="95000"/>
            </a:schemeClr>
          </a:solidFill>
          <a:ln>
            <a:solidFill>
              <a:schemeClr val="bg1">
                <a:lumMod val="85000"/>
              </a:schemeClr>
            </a:solidFill>
          </a:ln>
          <a:effectLst/>
          <a:extLst/>
        </p:spPr>
        <p:txBody>
          <a:bodyPr vert="horz" wrap="square" lIns="91430" tIns="45715" rIns="91430" bIns="45715" numCol="1" anchor="ctr" anchorCtr="0" compatLnSpc="1">
            <a:prstTxWarp prst="textNoShape">
              <a:avLst/>
            </a:prstTxWarp>
            <a:spAutoFit/>
          </a:bodyPr>
          <a:lstStyle/>
          <a:p>
            <a:pPr algn="just" defTabSz="914305" eaLnBrk="0"/>
            <a:r>
              <a:rPr lang="es-MX" sz="1700" dirty="0">
                <a:latin typeface="Arial" pitchFamily="34" charset="0"/>
                <a:ea typeface="Times New Roman" pitchFamily="18" charset="0"/>
                <a:cs typeface="Arial" pitchFamily="34" charset="0"/>
              </a:rPr>
              <a:t>Por actividad económica, el 81.5% </a:t>
            </a:r>
            <a:r>
              <a:rPr lang="es-MX" sz="1700" dirty="0" smtClean="0">
                <a:latin typeface="Arial" pitchFamily="34" charset="0"/>
                <a:ea typeface="Times New Roman" pitchFamily="18" charset="0"/>
                <a:cs typeface="Arial" pitchFamily="34" charset="0"/>
              </a:rPr>
              <a:t>de </a:t>
            </a:r>
            <a:r>
              <a:rPr lang="es-MX" sz="1700" dirty="0">
                <a:latin typeface="Arial" pitchFamily="34" charset="0"/>
                <a:ea typeface="Times New Roman" pitchFamily="18" charset="0"/>
                <a:cs typeface="Arial" pitchFamily="34" charset="0"/>
              </a:rPr>
              <a:t>los trabajadores asegurados laboran en cuatro actividades: </a:t>
            </a:r>
          </a:p>
          <a:p>
            <a:pPr algn="just" defTabSz="914305" eaLnBrk="0"/>
            <a:endParaRPr lang="es-MX" sz="1700" dirty="0">
              <a:latin typeface="Arial" pitchFamily="34" charset="0"/>
              <a:ea typeface="Times New Roman" pitchFamily="18" charset="0"/>
              <a:cs typeface="Arial" pitchFamily="34" charset="0"/>
            </a:endParaRPr>
          </a:p>
          <a:p>
            <a:pPr marL="285720" indent="-285720" algn="just" defTabSz="914305" eaLnBrk="0">
              <a:buFont typeface="Wingdings" pitchFamily="2" charset="2"/>
              <a:buChar char="Ø"/>
            </a:pPr>
            <a:r>
              <a:rPr lang="es-MX" sz="1700" dirty="0">
                <a:latin typeface="Arial" pitchFamily="34" charset="0"/>
                <a:ea typeface="Times New Roman" pitchFamily="18" charset="0"/>
                <a:cs typeface="Arial" pitchFamily="34" charset="0"/>
              </a:rPr>
              <a:t>Industria de transformación, </a:t>
            </a:r>
          </a:p>
          <a:p>
            <a:pPr marL="285720" indent="-285720" algn="just" defTabSz="914305" eaLnBrk="0">
              <a:buFont typeface="Wingdings" pitchFamily="2" charset="2"/>
              <a:buChar char="Ø"/>
            </a:pPr>
            <a:r>
              <a:rPr lang="es-MX" sz="1700" dirty="0">
                <a:latin typeface="Arial" pitchFamily="34" charset="0"/>
                <a:ea typeface="Times New Roman" pitchFamily="18" charset="0"/>
                <a:cs typeface="Arial" pitchFamily="34" charset="0"/>
              </a:rPr>
              <a:t>Servicios para empresas, personas y el hogar, </a:t>
            </a:r>
          </a:p>
          <a:p>
            <a:pPr marL="285720" indent="-285720" algn="just" defTabSz="914305" eaLnBrk="0">
              <a:buFont typeface="Wingdings" pitchFamily="2" charset="2"/>
              <a:buChar char="Ø"/>
            </a:pPr>
            <a:r>
              <a:rPr lang="es-MX" sz="1700" dirty="0">
                <a:latin typeface="Arial" pitchFamily="34" charset="0"/>
                <a:ea typeface="Times New Roman" pitchFamily="18" charset="0"/>
                <a:cs typeface="Arial" pitchFamily="34" charset="0"/>
              </a:rPr>
              <a:t>Comercio, y </a:t>
            </a:r>
          </a:p>
          <a:p>
            <a:pPr marL="285720" indent="-285720" algn="just" defTabSz="914305" eaLnBrk="0">
              <a:buFont typeface="Wingdings" pitchFamily="2" charset="2"/>
              <a:buChar char="Ø"/>
            </a:pPr>
            <a:r>
              <a:rPr lang="es-MX" sz="1700" dirty="0">
                <a:latin typeface="Arial" pitchFamily="34" charset="0"/>
                <a:ea typeface="Times New Roman" pitchFamily="18" charset="0"/>
                <a:cs typeface="Arial" pitchFamily="34" charset="0"/>
              </a:rPr>
              <a:t>Servicios sociales y comunales.</a:t>
            </a:r>
            <a:endParaRPr lang="es-MX" sz="1700" dirty="0">
              <a:latin typeface="Arial" pitchFamily="34" charset="0"/>
              <a:cs typeface="Arial" pitchFamily="34" charset="0"/>
            </a:endParaRPr>
          </a:p>
        </p:txBody>
      </p:sp>
    </p:spTree>
    <p:extLst>
      <p:ext uri="{BB962C8B-B14F-4D97-AF65-F5344CB8AC3E}">
        <p14:creationId xmlns:p14="http://schemas.microsoft.com/office/powerpoint/2010/main" val="2666392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F01EB29C-8DB3-43D0-9229-D643154C1101}" type="slidenum">
              <a:rPr lang="es-ES" altLang="es-MX" smtClean="0">
                <a:solidFill>
                  <a:schemeClr val="bg1"/>
                </a:solidFill>
              </a:rPr>
              <a:pPr eaLnBrk="1" hangingPunct="1"/>
              <a:t>7</a:t>
            </a:fld>
            <a:endParaRPr lang="es-ES" altLang="es-MX" smtClean="0">
              <a:solidFill>
                <a:schemeClr val="bg1"/>
              </a:solidFill>
            </a:endParaRPr>
          </a:p>
        </p:txBody>
      </p:sp>
      <p:sp>
        <p:nvSpPr>
          <p:cNvPr id="14340" name="7 Marcador de pie de página"/>
          <p:cNvSpPr>
            <a:spLocks noGrp="1"/>
          </p:cNvSpPr>
          <p:nvPr>
            <p:ph type="ftr" sz="quarter" idx="11"/>
          </p:nvPr>
        </p:nvSpPr>
        <p:spPr bwMode="auto">
          <a:xfrm>
            <a:off x="0" y="6465888"/>
            <a:ext cx="601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s-MX" altLang="es-MX" sz="1800" b="1" smtClean="0">
                <a:solidFill>
                  <a:schemeClr val="bg1"/>
                </a:solidFill>
              </a:rPr>
              <a:t>COORDINACION DE SALUD EN EL TRABAJO</a:t>
            </a:r>
            <a:endParaRPr lang="es-ES" altLang="es-MX" sz="1800" b="1" smtClean="0">
              <a:solidFill>
                <a:schemeClr val="bg1"/>
              </a:solidFill>
            </a:endParaRPr>
          </a:p>
        </p:txBody>
      </p:sp>
      <p:sp>
        <p:nvSpPr>
          <p:cNvPr id="14341" name="4 Rectángulo"/>
          <p:cNvSpPr>
            <a:spLocks noChangeArrowheads="1"/>
          </p:cNvSpPr>
          <p:nvPr/>
        </p:nvSpPr>
        <p:spPr bwMode="auto">
          <a:xfrm>
            <a:off x="878979" y="1412776"/>
            <a:ext cx="7437437"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ES" altLang="es-MX" dirty="0"/>
          </a:p>
          <a:p>
            <a:pPr marL="259204" indent="-259204" algn="just" eaLnBrk="1" hangingPunct="1">
              <a:buFont typeface="Arial" panose="020B0604020202020204" pitchFamily="34" charset="0"/>
              <a:buChar char="•"/>
            </a:pPr>
            <a:r>
              <a:rPr lang="es-ES" altLang="es-MX" dirty="0"/>
              <a:t>El IMSS se creó hace 72 </a:t>
            </a:r>
            <a:r>
              <a:rPr lang="es-ES" altLang="es-MX" dirty="0" smtClean="0"/>
              <a:t>años</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El sistema de pensiones fue conceptualizado como un sistema de reparto, más que un sistema de </a:t>
            </a:r>
            <a:r>
              <a:rPr lang="es-ES" altLang="es-MX" dirty="0" smtClean="0"/>
              <a:t>capitalización</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En sus primeros 10 años, existía 1 Pensionado por cada 34 Trabajadores </a:t>
            </a:r>
            <a:r>
              <a:rPr lang="es-ES" altLang="es-MX" dirty="0" smtClean="0"/>
              <a:t>activos</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Actualmente hay menos de 3 Trabajadores activos por cada </a:t>
            </a:r>
            <a:r>
              <a:rPr lang="es-ES" altLang="es-MX" dirty="0" smtClean="0"/>
              <a:t>Pensionado</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En 1943, la esperanza de vida al nacer era de alrededor de 50 años, hoy es de 76 </a:t>
            </a:r>
            <a:r>
              <a:rPr lang="es-ES" altLang="es-MX" dirty="0" smtClean="0"/>
              <a:t>años</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El esquema laboral no era tan complejo como el día de hoy</a:t>
            </a:r>
          </a:p>
          <a:p>
            <a:pPr marL="259204" indent="-259204" algn="just" eaLnBrk="1" hangingPunct="1">
              <a:buFont typeface="Arial" panose="020B0604020202020204" pitchFamily="34" charset="0"/>
              <a:buChar char="•"/>
            </a:pPr>
            <a:endParaRPr lang="es-ES" altLang="es-MX" dirty="0"/>
          </a:p>
          <a:p>
            <a:pPr eaLnBrk="1" hangingPunct="1">
              <a:buFont typeface="Arial" pitchFamily="34" charset="0"/>
              <a:buChar char="•"/>
            </a:pPr>
            <a:endParaRPr lang="es-ES" altLang="es-MX" dirty="0"/>
          </a:p>
        </p:txBody>
      </p:sp>
      <p:sp>
        <p:nvSpPr>
          <p:cNvPr id="6" name="5 CuadroTexto"/>
          <p:cNvSpPr txBox="1"/>
          <p:nvPr/>
        </p:nvSpPr>
        <p:spPr>
          <a:xfrm>
            <a:off x="2411760" y="980728"/>
            <a:ext cx="3888432" cy="400099"/>
          </a:xfrm>
          <a:prstGeom prst="rect">
            <a:avLst/>
          </a:prstGeom>
          <a:noFill/>
        </p:spPr>
        <p:txBody>
          <a:bodyPr wrap="square" lIns="91430" tIns="45715" rIns="91430" bIns="45715" rtlCol="0">
            <a:spAutoFit/>
          </a:bodyPr>
          <a:lstStyle/>
          <a:p>
            <a:r>
              <a:rPr lang="es-MX" sz="2000" b="1" dirty="0">
                <a:latin typeface="Arial" panose="020B0604020202020204" pitchFamily="34" charset="0"/>
                <a:cs typeface="Arial" panose="020B0604020202020204" pitchFamily="34" charset="0"/>
              </a:rPr>
              <a:t>DIAGNOSTICO SITUACIONAL </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310286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E0A6D65B-EF0A-4B02-AAFE-75C2D1106B79}" type="slidenum">
              <a:rPr lang="es-ES" altLang="es-MX" smtClean="0">
                <a:solidFill>
                  <a:schemeClr val="bg1"/>
                </a:solidFill>
              </a:rPr>
              <a:pPr eaLnBrk="1" hangingPunct="1"/>
              <a:t>8</a:t>
            </a:fld>
            <a:endParaRPr lang="es-ES" altLang="es-MX" smtClean="0">
              <a:solidFill>
                <a:schemeClr val="bg1"/>
              </a:solidFill>
            </a:endParaRPr>
          </a:p>
        </p:txBody>
      </p:sp>
      <p:sp>
        <p:nvSpPr>
          <p:cNvPr id="15364" name="7 Marcador de pie de página"/>
          <p:cNvSpPr>
            <a:spLocks noGrp="1"/>
          </p:cNvSpPr>
          <p:nvPr>
            <p:ph type="ftr" sz="quarter" idx="11"/>
          </p:nvPr>
        </p:nvSpPr>
        <p:spPr bwMode="auto">
          <a:xfrm>
            <a:off x="0" y="6465888"/>
            <a:ext cx="601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s-MX" altLang="es-MX" sz="1800" b="1" smtClean="0">
                <a:solidFill>
                  <a:schemeClr val="bg1"/>
                </a:solidFill>
              </a:rPr>
              <a:t>COORDINACION DE SALUD EN EL TRABAJO</a:t>
            </a:r>
            <a:endParaRPr lang="es-ES" altLang="es-MX" sz="1800" b="1" smtClean="0">
              <a:solidFill>
                <a:schemeClr val="bg1"/>
              </a:solidFill>
            </a:endParaRPr>
          </a:p>
        </p:txBody>
      </p:sp>
      <p:sp>
        <p:nvSpPr>
          <p:cNvPr id="15365" name="4 Rectángulo"/>
          <p:cNvSpPr>
            <a:spLocks noChangeArrowheads="1"/>
          </p:cNvSpPr>
          <p:nvPr/>
        </p:nvSpPr>
        <p:spPr bwMode="auto">
          <a:xfrm>
            <a:off x="611560" y="1412776"/>
            <a:ext cx="7704856"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s-ES" altLang="es-MX" dirty="0"/>
          </a:p>
          <a:p>
            <a:pPr eaLnBrk="1" hangingPunct="1"/>
            <a:endParaRPr lang="es-ES" altLang="es-MX" dirty="0"/>
          </a:p>
          <a:p>
            <a:pPr marL="259204" indent="-259204" algn="just" eaLnBrk="1" hangingPunct="1">
              <a:buFont typeface="Arial" panose="020B0604020202020204" pitchFamily="34" charset="0"/>
              <a:buChar char="•"/>
            </a:pPr>
            <a:r>
              <a:rPr lang="es-ES" altLang="es-MX" dirty="0"/>
              <a:t>El </a:t>
            </a:r>
            <a:r>
              <a:rPr lang="es-ES" altLang="es-MX" dirty="0" smtClean="0"/>
              <a:t>Artículo </a:t>
            </a:r>
            <a:r>
              <a:rPr lang="es-ES" altLang="es-MX" dirty="0"/>
              <a:t>326 de la LFT de 1931 contenía la Tabla de </a:t>
            </a:r>
            <a:r>
              <a:rPr lang="es-ES" altLang="es-MX" dirty="0" smtClean="0"/>
              <a:t>Enfermedades Profesionales</a:t>
            </a:r>
            <a:r>
              <a:rPr lang="es-ES" altLang="es-MX" dirty="0"/>
              <a:t>, con 40 </a:t>
            </a:r>
            <a:r>
              <a:rPr lang="es-ES" altLang="es-MX" dirty="0" smtClean="0"/>
              <a:t>Fracciones</a:t>
            </a:r>
            <a:r>
              <a:rPr lang="es-ES" altLang="es-MX" dirty="0"/>
              <a:t>, esto </a:t>
            </a:r>
            <a:r>
              <a:rPr lang="es-ES" altLang="es-MX" dirty="0" smtClean="0"/>
              <a:t>es, </a:t>
            </a:r>
            <a:r>
              <a:rPr lang="es-ES" altLang="es-MX" dirty="0"/>
              <a:t>40 tipos de enfermedades, de las cuales, 17 eran infecciosas y parasitarias, tres de la vista y del oído y 20 de otras afecciones</a:t>
            </a:r>
            <a:r>
              <a:rPr lang="es-ES" altLang="es-MX" dirty="0" smtClean="0"/>
              <a:t>.</a:t>
            </a:r>
          </a:p>
          <a:p>
            <a:pPr algn="just" eaLnBrk="1" hangingPunct="1"/>
            <a:endParaRPr lang="es-ES" altLang="es-MX" dirty="0" smtClean="0"/>
          </a:p>
          <a:p>
            <a:pPr marL="259204" indent="-259204" algn="just" eaLnBrk="1" hangingPunct="1">
              <a:buFont typeface="Arial" panose="020B0604020202020204" pitchFamily="34" charset="0"/>
              <a:buChar char="•"/>
            </a:pPr>
            <a:r>
              <a:rPr lang="es-ES" altLang="es-MX" dirty="0" smtClean="0"/>
              <a:t>En </a:t>
            </a:r>
            <a:r>
              <a:rPr lang="es-ES" altLang="es-MX" dirty="0"/>
              <a:t>1956 se adicionaron nueve F</a:t>
            </a:r>
            <a:r>
              <a:rPr lang="es-ES" altLang="es-MX" dirty="0" smtClean="0"/>
              <a:t>racciones</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En 1970, el </a:t>
            </a:r>
            <a:r>
              <a:rPr lang="es-ES" altLang="es-MX" dirty="0" smtClean="0"/>
              <a:t>Artículo </a:t>
            </a:r>
            <a:r>
              <a:rPr lang="es-ES" altLang="es-MX" dirty="0"/>
              <a:t>513 de esta Ley retoma la información de la Tabla de Enfermedades de Trabajo e incorpora la relativa a otros 112 padecimientos para totalizar </a:t>
            </a:r>
            <a:r>
              <a:rPr lang="es-ES" altLang="es-MX" dirty="0" smtClean="0"/>
              <a:t>161</a:t>
            </a:r>
          </a:p>
          <a:p>
            <a:pPr algn="just" eaLnBrk="1" hangingPunct="1"/>
            <a:endParaRPr lang="es-ES" altLang="es-MX" dirty="0"/>
          </a:p>
          <a:p>
            <a:pPr marL="259204" indent="-259204" algn="just" eaLnBrk="1" hangingPunct="1">
              <a:buFont typeface="Arial" panose="020B0604020202020204" pitchFamily="34" charset="0"/>
              <a:buChar char="•"/>
            </a:pPr>
            <a:r>
              <a:rPr lang="es-ES" altLang="es-MX" dirty="0"/>
              <a:t>Esta Tabla no ha sido modificada desde entonces</a:t>
            </a:r>
          </a:p>
          <a:p>
            <a:pPr eaLnBrk="1" hangingPunct="1">
              <a:buFont typeface="Arial" pitchFamily="34" charset="0"/>
              <a:buChar char="•"/>
            </a:pPr>
            <a:endParaRPr lang="es-ES" altLang="es-MX" dirty="0"/>
          </a:p>
        </p:txBody>
      </p:sp>
      <p:sp>
        <p:nvSpPr>
          <p:cNvPr id="6" name="5 CuadroTexto"/>
          <p:cNvSpPr txBox="1"/>
          <p:nvPr/>
        </p:nvSpPr>
        <p:spPr>
          <a:xfrm>
            <a:off x="2411760" y="980728"/>
            <a:ext cx="3888432" cy="400099"/>
          </a:xfrm>
          <a:prstGeom prst="rect">
            <a:avLst/>
          </a:prstGeom>
          <a:noFill/>
        </p:spPr>
        <p:txBody>
          <a:bodyPr wrap="square" lIns="91430" tIns="45715" rIns="91430" bIns="45715" rtlCol="0">
            <a:spAutoFit/>
          </a:bodyPr>
          <a:lstStyle/>
          <a:p>
            <a:r>
              <a:rPr lang="es-MX" sz="2000" b="1" dirty="0">
                <a:latin typeface="Arial" panose="020B0604020202020204" pitchFamily="34" charset="0"/>
                <a:cs typeface="Arial" panose="020B0604020202020204" pitchFamily="34" charset="0"/>
              </a:rPr>
              <a:t>DIAGNOSTICO SITUACIONAL </a:t>
            </a:r>
            <a:endParaRPr lang="es-E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53471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3 Marcador de número de diapositiva"/>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E705656-9E35-4307-923C-0F479E64F94F}" type="slidenum">
              <a:rPr lang="es-ES" altLang="es-MX" smtClean="0">
                <a:solidFill>
                  <a:schemeClr val="bg1"/>
                </a:solidFill>
              </a:rPr>
              <a:pPr eaLnBrk="1" hangingPunct="1"/>
              <a:t>9</a:t>
            </a:fld>
            <a:endParaRPr lang="es-ES" altLang="es-MX" smtClean="0">
              <a:solidFill>
                <a:schemeClr val="bg1"/>
              </a:solidFill>
            </a:endParaRPr>
          </a:p>
        </p:txBody>
      </p:sp>
      <p:sp>
        <p:nvSpPr>
          <p:cNvPr id="18436" name="7 Marcador de pie de página"/>
          <p:cNvSpPr>
            <a:spLocks noGrp="1"/>
          </p:cNvSpPr>
          <p:nvPr>
            <p:ph type="ftr" sz="quarter" idx="11"/>
          </p:nvPr>
        </p:nvSpPr>
        <p:spPr bwMode="auto">
          <a:xfrm>
            <a:off x="0" y="6465888"/>
            <a:ext cx="6019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s-MX" altLang="es-MX" sz="1800" b="1" smtClean="0">
                <a:solidFill>
                  <a:schemeClr val="bg1"/>
                </a:solidFill>
              </a:rPr>
              <a:t>COORDINACION DE SALUD EN EL TRABAJO</a:t>
            </a:r>
            <a:endParaRPr lang="es-ES" altLang="es-MX" sz="1800" b="1" smtClean="0">
              <a:solidFill>
                <a:schemeClr val="bg1"/>
              </a:solidFill>
            </a:endParaRPr>
          </a:p>
        </p:txBody>
      </p:sp>
      <p:sp>
        <p:nvSpPr>
          <p:cNvPr id="18489" name="5 CuadroTexto"/>
          <p:cNvSpPr txBox="1">
            <a:spLocks noChangeArrowheads="1"/>
          </p:cNvSpPr>
          <p:nvPr/>
        </p:nvSpPr>
        <p:spPr bwMode="auto">
          <a:xfrm>
            <a:off x="751408" y="1084674"/>
            <a:ext cx="7493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ES" altLang="es-MX" sz="2000" b="1" dirty="0" smtClean="0"/>
              <a:t>RIESGOS DE TRABAJO EN EMPRESAS AFILIADAS AL IMSS</a:t>
            </a:r>
            <a:endParaRPr lang="es-ES" altLang="es-MX" sz="2000" b="1" dirty="0"/>
          </a:p>
        </p:txBody>
      </p:sp>
      <p:graphicFrame>
        <p:nvGraphicFramePr>
          <p:cNvPr id="3" name="2 Tabla"/>
          <p:cNvGraphicFramePr>
            <a:graphicFrameLocks noGrp="1"/>
          </p:cNvGraphicFramePr>
          <p:nvPr>
            <p:extLst>
              <p:ext uri="{D42A27DB-BD31-4B8C-83A1-F6EECF244321}">
                <p14:modId xmlns:p14="http://schemas.microsoft.com/office/powerpoint/2010/main" val="2389033872"/>
              </p:ext>
            </p:extLst>
          </p:nvPr>
        </p:nvGraphicFramePr>
        <p:xfrm>
          <a:off x="150124" y="1577024"/>
          <a:ext cx="8598339" cy="4444264"/>
        </p:xfrm>
        <a:graphic>
          <a:graphicData uri="http://schemas.openxmlformats.org/drawingml/2006/table">
            <a:tbl>
              <a:tblPr>
                <a:tableStyleId>{5C22544A-7EE6-4342-B048-85BDC9FD1C3A}</a:tableStyleId>
              </a:tblPr>
              <a:tblGrid>
                <a:gridCol w="1060432"/>
                <a:gridCol w="1254845"/>
                <a:gridCol w="1259264"/>
                <a:gridCol w="1307867"/>
                <a:gridCol w="1307867"/>
                <a:gridCol w="1129932"/>
                <a:gridCol w="1278132"/>
              </a:tblGrid>
              <a:tr h="348765">
                <a:tc rowSpan="2">
                  <a:txBody>
                    <a:bodyPr/>
                    <a:lstStyle/>
                    <a:p>
                      <a:pPr algn="ctr" fontAlgn="auto"/>
                      <a:r>
                        <a:rPr lang="es-MX" sz="1800" u="none" strike="noStrike" dirty="0">
                          <a:effectLst/>
                          <a:latin typeface="+mj-lt"/>
                        </a:rPr>
                        <a:t>AÑO</a:t>
                      </a:r>
                      <a:endParaRPr lang="es-MX" sz="1800" b="1" i="0" u="none" strike="noStrike" dirty="0">
                        <a:effectLst/>
                        <a:latin typeface="+mj-lt"/>
                      </a:endParaRPr>
                    </a:p>
                  </a:txBody>
                  <a:tcPr marL="9525" marR="9525" marT="9525" marB="0" anchor="b"/>
                </a:tc>
                <a:tc rowSpan="2">
                  <a:txBody>
                    <a:bodyPr/>
                    <a:lstStyle/>
                    <a:p>
                      <a:pPr algn="ctr" fontAlgn="auto"/>
                      <a:r>
                        <a:rPr lang="es-MX" sz="1800" u="none" strike="noStrike">
                          <a:effectLst/>
                          <a:latin typeface="+mj-lt"/>
                        </a:rPr>
                        <a:t>Centros de Trabajo</a:t>
                      </a:r>
                      <a:endParaRPr lang="es-MX" sz="1800" b="1" i="0" u="none" strike="noStrike">
                        <a:effectLst/>
                        <a:latin typeface="+mj-lt"/>
                      </a:endParaRPr>
                    </a:p>
                  </a:txBody>
                  <a:tcPr marL="9525" marR="9525" marT="9525" marB="0" anchor="b"/>
                </a:tc>
                <a:tc rowSpan="2">
                  <a:txBody>
                    <a:bodyPr/>
                    <a:lstStyle/>
                    <a:p>
                      <a:pPr algn="ctr" fontAlgn="auto"/>
                      <a:r>
                        <a:rPr lang="es-MX" sz="1800" u="none" strike="noStrike">
                          <a:effectLst/>
                          <a:latin typeface="+mj-lt"/>
                        </a:rPr>
                        <a:t>Trabajadores promedio</a:t>
                      </a:r>
                      <a:r>
                        <a:rPr lang="es-MX" sz="1800" u="none" strike="noStrike" baseline="30000">
                          <a:effectLst/>
                          <a:latin typeface="+mj-lt"/>
                        </a:rPr>
                        <a:t> </a:t>
                      </a:r>
                      <a:endParaRPr lang="es-MX" sz="1800" b="1" i="0" u="none" strike="noStrike">
                        <a:effectLst/>
                        <a:latin typeface="+mj-lt"/>
                      </a:endParaRPr>
                    </a:p>
                  </a:txBody>
                  <a:tcPr marL="9525" marR="9525" marT="9525" marB="0" anchor="b"/>
                </a:tc>
                <a:tc gridSpan="2">
                  <a:txBody>
                    <a:bodyPr/>
                    <a:lstStyle/>
                    <a:p>
                      <a:pPr algn="l" fontAlgn="auto"/>
                      <a:r>
                        <a:rPr lang="es-MX" sz="1800" u="none" strike="noStrike">
                          <a:effectLst/>
                          <a:latin typeface="+mj-lt"/>
                        </a:rPr>
                        <a:t>Riesgos de trabajo</a:t>
                      </a:r>
                      <a:r>
                        <a:rPr lang="es-MX" sz="1800" u="none" strike="noStrike" baseline="30000">
                          <a:effectLst/>
                          <a:latin typeface="+mj-lt"/>
                        </a:rPr>
                        <a:t> </a:t>
                      </a:r>
                      <a:endParaRPr lang="es-MX" sz="1800" b="1" i="0" u="none" strike="noStrike">
                        <a:effectLst/>
                        <a:latin typeface="+mj-lt"/>
                      </a:endParaRPr>
                    </a:p>
                  </a:txBody>
                  <a:tcPr marL="9525" marR="9525" marT="9525" marB="0" anchor="b"/>
                </a:tc>
                <a:tc hMerge="1">
                  <a:txBody>
                    <a:bodyPr/>
                    <a:lstStyle/>
                    <a:p>
                      <a:endParaRPr lang="es-MX"/>
                    </a:p>
                  </a:txBody>
                  <a:tcPr/>
                </a:tc>
                <a:tc>
                  <a:txBody>
                    <a:bodyPr/>
                    <a:lstStyle/>
                    <a:p>
                      <a:pPr algn="l" fontAlgn="auto"/>
                      <a:r>
                        <a:rPr lang="es-MX" sz="1800" u="none" strike="noStrike">
                          <a:effectLst/>
                          <a:latin typeface="+mj-lt"/>
                        </a:rPr>
                        <a:t> </a:t>
                      </a:r>
                      <a:endParaRPr lang="es-MX" sz="1800" b="1" i="0" u="none" strike="noStrike">
                        <a:effectLst/>
                        <a:latin typeface="+mj-lt"/>
                      </a:endParaRPr>
                    </a:p>
                  </a:txBody>
                  <a:tcPr marL="9525" marR="9525" marT="9525" marB="0" anchor="b"/>
                </a:tc>
                <a:tc>
                  <a:txBody>
                    <a:bodyPr/>
                    <a:lstStyle/>
                    <a:p>
                      <a:pPr algn="l" fontAlgn="auto"/>
                      <a:r>
                        <a:rPr lang="es-MX" sz="1800" u="none" strike="noStrike">
                          <a:effectLst/>
                          <a:latin typeface="+mj-lt"/>
                        </a:rPr>
                        <a:t> </a:t>
                      </a:r>
                      <a:endParaRPr lang="es-MX" sz="1800" b="1" i="0" u="none" strike="noStrike">
                        <a:effectLst/>
                        <a:latin typeface="+mj-lt"/>
                      </a:endParaRPr>
                    </a:p>
                  </a:txBody>
                  <a:tcPr marL="9525" marR="9525" marT="9525" marB="0" anchor="b"/>
                </a:tc>
              </a:tr>
              <a:tr h="973220">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algn="ctr" fontAlgn="auto"/>
                      <a:r>
                        <a:rPr lang="es-MX" sz="1800" u="none" strike="noStrike">
                          <a:effectLst/>
                          <a:latin typeface="+mj-lt"/>
                        </a:rPr>
                        <a:t>Accidentes de trabajo</a:t>
                      </a:r>
                      <a:endParaRPr lang="es-MX" sz="1800" b="1" i="0" u="none" strike="noStrike">
                        <a:effectLst/>
                        <a:latin typeface="+mj-lt"/>
                      </a:endParaRPr>
                    </a:p>
                  </a:txBody>
                  <a:tcPr marL="9525" marR="9525" marT="9525" marB="0" anchor="b"/>
                </a:tc>
                <a:tc>
                  <a:txBody>
                    <a:bodyPr/>
                    <a:lstStyle/>
                    <a:p>
                      <a:pPr algn="ctr" fontAlgn="auto"/>
                      <a:r>
                        <a:rPr lang="es-MX" sz="1800" u="none" strike="noStrike">
                          <a:effectLst/>
                          <a:latin typeface="+mj-lt"/>
                        </a:rPr>
                        <a:t>Accidentes en trayecto</a:t>
                      </a:r>
                      <a:endParaRPr lang="es-MX" sz="1800" b="1" i="0" u="none" strike="noStrike">
                        <a:effectLst/>
                        <a:latin typeface="+mj-lt"/>
                      </a:endParaRPr>
                    </a:p>
                  </a:txBody>
                  <a:tcPr marL="9525" marR="9525" marT="9525" marB="0" anchor="b"/>
                </a:tc>
                <a:tc>
                  <a:txBody>
                    <a:bodyPr/>
                    <a:lstStyle/>
                    <a:p>
                      <a:pPr algn="ctr" fontAlgn="auto"/>
                      <a:r>
                        <a:rPr lang="es-MX" sz="1800" u="none" strike="noStrike" dirty="0" err="1" smtClean="0">
                          <a:effectLst/>
                          <a:latin typeface="+mj-lt"/>
                        </a:rPr>
                        <a:t>Enferm</a:t>
                      </a:r>
                      <a:r>
                        <a:rPr lang="es-MX" sz="1800" u="none" strike="noStrike" dirty="0" smtClean="0">
                          <a:effectLst/>
                          <a:latin typeface="+mj-lt"/>
                        </a:rPr>
                        <a:t> </a:t>
                      </a:r>
                      <a:r>
                        <a:rPr lang="es-MX" sz="1800" u="none" strike="noStrike" dirty="0">
                          <a:effectLst/>
                          <a:latin typeface="+mj-lt"/>
                        </a:rPr>
                        <a:t>de trabajo</a:t>
                      </a:r>
                      <a:endParaRPr lang="es-MX" sz="1800" b="1" i="0" u="none" strike="noStrike" dirty="0">
                        <a:effectLst/>
                        <a:latin typeface="+mj-lt"/>
                      </a:endParaRPr>
                    </a:p>
                  </a:txBody>
                  <a:tcPr marL="9525" marR="9525" marT="9525" marB="0" anchor="b"/>
                </a:tc>
                <a:tc>
                  <a:txBody>
                    <a:bodyPr/>
                    <a:lstStyle/>
                    <a:p>
                      <a:pPr algn="ctr" fontAlgn="auto"/>
                      <a:r>
                        <a:rPr lang="es-MX" sz="1800" u="none" strike="noStrike">
                          <a:effectLst/>
                          <a:latin typeface="+mj-lt"/>
                        </a:rPr>
                        <a:t>Total Riesgos de Trabajo</a:t>
                      </a:r>
                      <a:endParaRPr lang="es-MX" sz="1800" b="1" i="0" u="none" strike="noStrike">
                        <a:effectLst/>
                        <a:latin typeface="+mj-lt"/>
                      </a:endParaRPr>
                    </a:p>
                  </a:txBody>
                  <a:tcPr marL="9525" marR="9525" marT="9525" marB="0" anchor="b"/>
                </a:tc>
              </a:tr>
              <a:tr h="398589">
                <a:tc>
                  <a:txBody>
                    <a:bodyPr/>
                    <a:lstStyle/>
                    <a:p>
                      <a:pPr algn="ctr" fontAlgn="auto"/>
                      <a:r>
                        <a:rPr lang="es-MX" sz="1800" u="none" strike="noStrike">
                          <a:effectLst/>
                          <a:latin typeface="+mj-lt"/>
                        </a:rPr>
                        <a:t>2013</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833,101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15,795,787</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413,996 </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117,213 </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6,550 </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537,759 </a:t>
                      </a:r>
                      <a:endParaRPr lang="es-MX" sz="1800" b="0" i="0" u="none" strike="noStrike" dirty="0">
                        <a:effectLst/>
                        <a:latin typeface="+mj-lt"/>
                      </a:endParaRPr>
                    </a:p>
                  </a:txBody>
                  <a:tcPr marL="9525" marR="9525" marT="9525" marB="0" anchor="b">
                    <a:solidFill>
                      <a:srgbClr val="FFFF00"/>
                    </a:solidFill>
                  </a:tcPr>
                </a:tc>
              </a:tr>
              <a:tr h="448412">
                <a:tc>
                  <a:txBody>
                    <a:bodyPr/>
                    <a:lstStyle/>
                    <a:p>
                      <a:pPr algn="ctr" fontAlgn="auto"/>
                      <a:r>
                        <a:rPr lang="es-MX" sz="1800" u="none" strike="noStrike">
                          <a:effectLst/>
                          <a:latin typeface="+mj-lt"/>
                        </a:rPr>
                        <a:t>2012</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824,823</a:t>
                      </a:r>
                      <a:endParaRPr lang="es-MX" sz="1800" b="0" i="0" u="none" strike="noStrike">
                        <a:effectLst/>
                        <a:latin typeface="+mj-lt"/>
                      </a:endParaRPr>
                    </a:p>
                  </a:txBody>
                  <a:tcPr marL="9525" marR="9525" marT="9525" marB="0" anchor="b"/>
                </a:tc>
                <a:tc>
                  <a:txBody>
                    <a:bodyPr/>
                    <a:lstStyle/>
                    <a:p>
                      <a:pPr algn="ctr" fontAlgn="auto"/>
                      <a:r>
                        <a:rPr lang="es-MX" sz="1800" u="none" strike="noStrike" dirty="0">
                          <a:effectLst/>
                          <a:latin typeface="+mj-lt"/>
                        </a:rPr>
                        <a:t>15,671,553</a:t>
                      </a:r>
                      <a:endParaRPr lang="es-MX" sz="1800" b="0" i="0" u="none" strike="noStrike" dirty="0">
                        <a:effectLst/>
                        <a:latin typeface="+mj-lt"/>
                      </a:endParaRPr>
                    </a:p>
                  </a:txBody>
                  <a:tcPr marL="9525" marR="9525" marT="9525" marB="0" anchor="b"/>
                </a:tc>
                <a:tc>
                  <a:txBody>
                    <a:bodyPr/>
                    <a:lstStyle/>
                    <a:p>
                      <a:pPr algn="ctr" fontAlgn="auto"/>
                      <a:r>
                        <a:rPr lang="es-MX" sz="1800" u="none" strike="noStrike" dirty="0">
                          <a:effectLst/>
                          <a:latin typeface="+mj-lt"/>
                        </a:rPr>
                        <a:t>442,931 </a:t>
                      </a:r>
                      <a:endParaRPr lang="es-MX" sz="1800" b="0" i="0" u="none" strike="noStrike" dirty="0">
                        <a:effectLst/>
                        <a:latin typeface="+mj-lt"/>
                      </a:endParaRPr>
                    </a:p>
                  </a:txBody>
                  <a:tcPr marL="9525" marR="9525" marT="9525" marB="0" anchor="b"/>
                </a:tc>
                <a:tc>
                  <a:txBody>
                    <a:bodyPr/>
                    <a:lstStyle/>
                    <a:p>
                      <a:pPr algn="ctr" fontAlgn="auto"/>
                      <a:r>
                        <a:rPr lang="es-MX" sz="1800" u="none" strike="noStrike">
                          <a:effectLst/>
                          <a:latin typeface="+mj-lt"/>
                        </a:rPr>
                        <a:t>120,798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5,278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557,782 </a:t>
                      </a:r>
                      <a:endParaRPr lang="es-MX" sz="1800" b="0" i="0" u="none" strike="noStrike">
                        <a:effectLst/>
                        <a:latin typeface="+mj-lt"/>
                      </a:endParaRPr>
                    </a:p>
                  </a:txBody>
                  <a:tcPr marL="9525" marR="9525" marT="9525" marB="0" anchor="b"/>
                </a:tc>
              </a:tr>
              <a:tr h="431805">
                <a:tc>
                  <a:txBody>
                    <a:bodyPr/>
                    <a:lstStyle/>
                    <a:p>
                      <a:pPr algn="ctr" fontAlgn="auto"/>
                      <a:r>
                        <a:rPr lang="es-MX" sz="1800" u="none" strike="noStrike">
                          <a:effectLst/>
                          <a:latin typeface="+mj-lt"/>
                        </a:rPr>
                        <a:t>2011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821572</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14,971,173</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422,043 </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110,174 </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4,105 </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536,322 </a:t>
                      </a:r>
                      <a:endParaRPr lang="es-MX" sz="1800" b="0" i="0" u="none" strike="noStrike" dirty="0">
                        <a:effectLst/>
                        <a:latin typeface="+mj-lt"/>
                      </a:endParaRPr>
                    </a:p>
                  </a:txBody>
                  <a:tcPr marL="9525" marR="9525" marT="9525" marB="0" anchor="b">
                    <a:solidFill>
                      <a:srgbClr val="FFFF00"/>
                    </a:solidFill>
                  </a:tcPr>
                </a:tc>
              </a:tr>
              <a:tr h="431805">
                <a:tc>
                  <a:txBody>
                    <a:bodyPr/>
                    <a:lstStyle/>
                    <a:p>
                      <a:pPr algn="ctr" fontAlgn="auto"/>
                      <a:r>
                        <a:rPr lang="es-MX" sz="1800" u="none" strike="noStrike">
                          <a:effectLst/>
                          <a:latin typeface="+mj-lt"/>
                        </a:rPr>
                        <a:t>2010</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829,500</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14,342,126</a:t>
                      </a:r>
                      <a:endParaRPr lang="es-MX" sz="1800" b="0" i="0" u="none" strike="noStrike">
                        <a:effectLst/>
                        <a:latin typeface="+mj-lt"/>
                      </a:endParaRPr>
                    </a:p>
                  </a:txBody>
                  <a:tcPr marL="9525" marR="9525" marT="9525" marB="0" anchor="b"/>
                </a:tc>
                <a:tc>
                  <a:txBody>
                    <a:bodyPr/>
                    <a:lstStyle/>
                    <a:p>
                      <a:pPr algn="ctr" fontAlgn="auto"/>
                      <a:r>
                        <a:rPr lang="es-MX" sz="1800" u="none" strike="noStrike" dirty="0">
                          <a:effectLst/>
                          <a:latin typeface="+mj-lt"/>
                        </a:rPr>
                        <a:t>403,336 </a:t>
                      </a:r>
                      <a:endParaRPr lang="es-MX" sz="1800" b="0" i="0" u="none" strike="noStrike" dirty="0">
                        <a:effectLst/>
                        <a:latin typeface="+mj-lt"/>
                      </a:endParaRPr>
                    </a:p>
                  </a:txBody>
                  <a:tcPr marL="9525" marR="9525" marT="9525" marB="0" anchor="b"/>
                </a:tc>
                <a:tc>
                  <a:txBody>
                    <a:bodyPr/>
                    <a:lstStyle/>
                    <a:p>
                      <a:pPr algn="ctr" fontAlgn="auto"/>
                      <a:r>
                        <a:rPr lang="es-MX" sz="1800" u="none" strike="noStrike">
                          <a:effectLst/>
                          <a:latin typeface="+mj-lt"/>
                        </a:rPr>
                        <a:t>99,726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3,466 </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506,528</a:t>
                      </a:r>
                      <a:endParaRPr lang="es-MX" sz="1800" b="0" i="0" u="none" strike="noStrike">
                        <a:effectLst/>
                        <a:latin typeface="+mj-lt"/>
                      </a:endParaRPr>
                    </a:p>
                  </a:txBody>
                  <a:tcPr marL="9525" marR="9525" marT="9525" marB="0" anchor="b"/>
                </a:tc>
              </a:tr>
              <a:tr h="348765">
                <a:tc>
                  <a:txBody>
                    <a:bodyPr/>
                    <a:lstStyle/>
                    <a:p>
                      <a:pPr algn="ctr" fontAlgn="auto"/>
                      <a:r>
                        <a:rPr lang="es-MX" sz="1800" u="none" strike="noStrike">
                          <a:effectLst/>
                          <a:latin typeface="+mj-lt"/>
                        </a:rPr>
                        <a:t>2009</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825,755</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13,814,544</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395,024</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90,662</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4,101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489,787</a:t>
                      </a:r>
                      <a:endParaRPr lang="es-MX" sz="1800" b="0" i="0" u="none" strike="noStrike" dirty="0">
                        <a:effectLst/>
                        <a:latin typeface="+mj-lt"/>
                      </a:endParaRPr>
                    </a:p>
                  </a:txBody>
                  <a:tcPr marL="9525" marR="9525" marT="9525" marB="0" anchor="b">
                    <a:solidFill>
                      <a:srgbClr val="FFFF00"/>
                    </a:solidFill>
                  </a:tcPr>
                </a:tc>
              </a:tr>
              <a:tr h="348765">
                <a:tc>
                  <a:txBody>
                    <a:bodyPr/>
                    <a:lstStyle/>
                    <a:p>
                      <a:pPr algn="ctr" fontAlgn="auto"/>
                      <a:r>
                        <a:rPr lang="es-MX" sz="1800" u="none" strike="noStrike">
                          <a:effectLst/>
                          <a:latin typeface="+mj-lt"/>
                        </a:rPr>
                        <a:t>2008</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833,072</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14,260,309</a:t>
                      </a:r>
                      <a:endParaRPr lang="es-MX" sz="1800" b="0" i="0" u="none" strike="noStrike">
                        <a:effectLst/>
                        <a:latin typeface="+mj-lt"/>
                      </a:endParaRPr>
                    </a:p>
                  </a:txBody>
                  <a:tcPr marL="9525" marR="9525" marT="9525" marB="0" anchor="b"/>
                </a:tc>
                <a:tc>
                  <a:txBody>
                    <a:bodyPr/>
                    <a:lstStyle/>
                    <a:p>
                      <a:pPr algn="ctr" fontAlgn="auto"/>
                      <a:r>
                        <a:rPr lang="es-MX" sz="1800" u="none" strike="noStrike" dirty="0">
                          <a:effectLst/>
                          <a:latin typeface="+mj-lt"/>
                        </a:rPr>
                        <a:t>411,179</a:t>
                      </a:r>
                      <a:endParaRPr lang="es-MX" sz="1800" b="0" i="0" u="none" strike="noStrike" dirty="0">
                        <a:effectLst/>
                        <a:latin typeface="+mj-lt"/>
                      </a:endParaRPr>
                    </a:p>
                  </a:txBody>
                  <a:tcPr marL="9525" marR="9525" marT="9525" marB="0" anchor="b"/>
                </a:tc>
                <a:tc>
                  <a:txBody>
                    <a:bodyPr/>
                    <a:lstStyle/>
                    <a:p>
                      <a:pPr algn="ctr" fontAlgn="auto"/>
                      <a:r>
                        <a:rPr lang="es-MX" sz="1800" u="none" strike="noStrike">
                          <a:effectLst/>
                          <a:latin typeface="+mj-lt"/>
                        </a:rPr>
                        <a:t>92,074</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3,681</a:t>
                      </a:r>
                      <a:endParaRPr lang="es-MX" sz="1800" b="0" i="0" u="none" strike="noStrike">
                        <a:effectLst/>
                        <a:latin typeface="+mj-lt"/>
                      </a:endParaRPr>
                    </a:p>
                  </a:txBody>
                  <a:tcPr marL="9525" marR="9525" marT="9525" marB="0" anchor="b"/>
                </a:tc>
                <a:tc>
                  <a:txBody>
                    <a:bodyPr/>
                    <a:lstStyle/>
                    <a:p>
                      <a:pPr algn="ctr" fontAlgn="auto"/>
                      <a:r>
                        <a:rPr lang="es-MX" sz="1800" u="none" strike="noStrike">
                          <a:effectLst/>
                          <a:latin typeface="+mj-lt"/>
                        </a:rPr>
                        <a:t>506,934</a:t>
                      </a:r>
                      <a:endParaRPr lang="es-MX" sz="1800" b="0" i="0" u="none" strike="noStrike">
                        <a:effectLst/>
                        <a:latin typeface="+mj-lt"/>
                      </a:endParaRPr>
                    </a:p>
                  </a:txBody>
                  <a:tcPr marL="9525" marR="9525" marT="9525" marB="0" anchor="b"/>
                </a:tc>
              </a:tr>
              <a:tr h="365373">
                <a:tc>
                  <a:txBody>
                    <a:bodyPr/>
                    <a:lstStyle/>
                    <a:p>
                      <a:pPr algn="ctr" fontAlgn="auto"/>
                      <a:r>
                        <a:rPr lang="es-MX" sz="1800" u="none" strike="noStrike">
                          <a:effectLst/>
                          <a:latin typeface="+mj-lt"/>
                        </a:rPr>
                        <a:t>2007</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823,999</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14,424,178</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361,244</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86,167</a:t>
                      </a:r>
                      <a:endParaRPr lang="es-MX" sz="1800" b="0" i="0" u="none" strike="noStrike" dirty="0">
                        <a:effectLst/>
                        <a:latin typeface="+mj-lt"/>
                      </a:endParaRPr>
                    </a:p>
                  </a:txBody>
                  <a:tcPr marL="9525" marR="9525" marT="9525" marB="0" anchor="b">
                    <a:solidFill>
                      <a:srgbClr val="FFFF00"/>
                    </a:solidFill>
                  </a:tcPr>
                </a:tc>
                <a:tc>
                  <a:txBody>
                    <a:bodyPr/>
                    <a:lstStyle/>
                    <a:p>
                      <a:pPr algn="ctr" fontAlgn="auto"/>
                      <a:r>
                        <a:rPr lang="es-MX" sz="1800" u="none" strike="noStrike">
                          <a:effectLst/>
                          <a:latin typeface="+mj-lt"/>
                        </a:rPr>
                        <a:t>2,691</a:t>
                      </a:r>
                      <a:endParaRPr lang="es-MX" sz="1800" b="0" i="0" u="none" strike="noStrike">
                        <a:effectLst/>
                        <a:latin typeface="+mj-lt"/>
                      </a:endParaRPr>
                    </a:p>
                  </a:txBody>
                  <a:tcPr marL="9525" marR="9525" marT="9525" marB="0" anchor="b">
                    <a:solidFill>
                      <a:srgbClr val="FFFF00"/>
                    </a:solidFill>
                  </a:tcPr>
                </a:tc>
                <a:tc>
                  <a:txBody>
                    <a:bodyPr/>
                    <a:lstStyle/>
                    <a:p>
                      <a:pPr algn="ctr" fontAlgn="auto"/>
                      <a:r>
                        <a:rPr lang="es-MX" sz="1800" u="none" strike="noStrike" dirty="0">
                          <a:effectLst/>
                          <a:latin typeface="+mj-lt"/>
                        </a:rPr>
                        <a:t>450,102</a:t>
                      </a:r>
                      <a:endParaRPr lang="es-MX" sz="1800" b="0" i="0" u="none" strike="noStrike" dirty="0">
                        <a:effectLst/>
                        <a:latin typeface="+mj-lt"/>
                      </a:endParaRPr>
                    </a:p>
                  </a:txBody>
                  <a:tcPr marL="9525" marR="9525" marT="9525" marB="0" anchor="b">
                    <a:solidFill>
                      <a:srgbClr val="FFFF00"/>
                    </a:solidFill>
                  </a:tcPr>
                </a:tc>
              </a:tr>
              <a:tr h="348765">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r>
                        <a:rPr lang="es-MX" sz="1800" u="none" strike="noStrike" dirty="0">
                          <a:effectLst/>
                          <a:latin typeface="+mj-lt"/>
                        </a:rPr>
                        <a:t>2,849,753</a:t>
                      </a:r>
                      <a:endParaRPr lang="es-MX" sz="1800" b="1" i="0" u="none" strike="noStrike" dirty="0">
                        <a:effectLst/>
                        <a:latin typeface="+mj-lt"/>
                      </a:endParaRPr>
                    </a:p>
                  </a:txBody>
                  <a:tcPr marL="9525" marR="9525" marT="9525" marB="0" anchor="b">
                    <a:solidFill>
                      <a:srgbClr val="FFC000"/>
                    </a:solidFill>
                  </a:tcPr>
                </a:tc>
                <a:tc>
                  <a:txBody>
                    <a:bodyPr/>
                    <a:lstStyle/>
                    <a:p>
                      <a:pPr algn="ctr" fontAlgn="auto"/>
                      <a:endParaRPr lang="es-MX" sz="1800" b="1" i="0" u="none" strike="noStrike">
                        <a:effectLst/>
                        <a:latin typeface="+mj-lt"/>
                      </a:endParaRPr>
                    </a:p>
                  </a:txBody>
                  <a:tcPr marL="9525" marR="9525" marT="9525" marB="0" anchor="b">
                    <a:solidFill>
                      <a:srgbClr val="FFC000"/>
                    </a:solidFill>
                  </a:tcPr>
                </a:tc>
                <a:tc>
                  <a:txBody>
                    <a:bodyPr/>
                    <a:lstStyle/>
                    <a:p>
                      <a:pPr algn="ctr" fontAlgn="auto"/>
                      <a:r>
                        <a:rPr lang="es-MX" sz="1800" u="none" strike="noStrike" dirty="0">
                          <a:effectLst/>
                          <a:latin typeface="+mj-lt"/>
                        </a:rPr>
                        <a:t>29,872</a:t>
                      </a:r>
                      <a:endParaRPr lang="es-MX" sz="1800" b="1" i="0" u="none" strike="noStrike" dirty="0">
                        <a:effectLst/>
                        <a:latin typeface="+mj-lt"/>
                      </a:endParaRPr>
                    </a:p>
                  </a:txBody>
                  <a:tcPr marL="9525" marR="9525" marT="9525" marB="0" anchor="b">
                    <a:solidFill>
                      <a:srgbClr val="FFC000"/>
                    </a:solidFill>
                  </a:tcPr>
                </a:tc>
                <a:tc>
                  <a:txBody>
                    <a:bodyPr/>
                    <a:lstStyle/>
                    <a:p>
                      <a:pPr algn="ctr" fontAlgn="auto"/>
                      <a:r>
                        <a:rPr lang="es-MX" sz="1800" u="none" strike="noStrike" dirty="0">
                          <a:effectLst/>
                          <a:latin typeface="+mj-lt"/>
                        </a:rPr>
                        <a:t>3,585,214</a:t>
                      </a:r>
                      <a:endParaRPr lang="es-MX" sz="1800" b="1" i="0" u="none" strike="noStrike" dirty="0">
                        <a:effectLst/>
                        <a:latin typeface="+mj-lt"/>
                      </a:endParaRPr>
                    </a:p>
                  </a:txBody>
                  <a:tcPr marL="9525" marR="9525" marT="9525" marB="0" anchor="b">
                    <a:solidFill>
                      <a:srgbClr val="FFC000"/>
                    </a:solidFill>
                  </a:tcPr>
                </a:tc>
              </a:tr>
            </a:tbl>
          </a:graphicData>
        </a:graphic>
      </p:graphicFrame>
    </p:spTree>
    <p:extLst>
      <p:ext uri="{BB962C8B-B14F-4D97-AF65-F5344CB8AC3E}">
        <p14:creationId xmlns:p14="http://schemas.microsoft.com/office/powerpoint/2010/main" val="28196276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5911</TotalTime>
  <Words>1751</Words>
  <Application>Microsoft Office PowerPoint</Application>
  <PresentationFormat>Presentación en pantalla (4:3)</PresentationFormat>
  <Paragraphs>437</Paragraphs>
  <Slides>22</Slides>
  <Notes>22</Notes>
  <HiddenSlides>0</HiddenSlides>
  <MMClips>0</MMClips>
  <ScaleCrop>false</ScaleCrop>
  <HeadingPairs>
    <vt:vector size="6" baseType="variant">
      <vt:variant>
        <vt:lpstr>Tema</vt:lpstr>
      </vt:variant>
      <vt:variant>
        <vt:i4>3</vt:i4>
      </vt:variant>
      <vt:variant>
        <vt:lpstr>Servidores OLE incrustados</vt:lpstr>
      </vt:variant>
      <vt:variant>
        <vt:i4>1</vt:i4>
      </vt:variant>
      <vt:variant>
        <vt:lpstr>Títulos de diapositiva</vt:lpstr>
      </vt:variant>
      <vt:variant>
        <vt:i4>22</vt:i4>
      </vt:variant>
    </vt:vector>
  </HeadingPairs>
  <TitlesOfParts>
    <vt:vector size="26" baseType="lpstr">
      <vt:lpstr>Tema de Office</vt:lpstr>
      <vt:lpstr>Diseño personalizado</vt:lpstr>
      <vt:lpstr>1_Tema de Office</vt:lpstr>
      <vt:lpstr>Image 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Instituto Mexicano del Seguro Social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Monica Ruiz Manrique</dc:creator>
  <cp:lastModifiedBy>Manuel Carlos Ortega Álvarez</cp:lastModifiedBy>
  <cp:revision>667</cp:revision>
  <cp:lastPrinted>2015-04-22T23:32:40Z</cp:lastPrinted>
  <dcterms:created xsi:type="dcterms:W3CDTF">2013-08-15T16:36:02Z</dcterms:created>
  <dcterms:modified xsi:type="dcterms:W3CDTF">2015-04-22T23:37:08Z</dcterms:modified>
</cp:coreProperties>
</file>