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9" r:id="rId4"/>
    <p:sldId id="261" r:id="rId5"/>
    <p:sldId id="260" r:id="rId6"/>
    <p:sldId id="262" r:id="rId7"/>
    <p:sldId id="264" r:id="rId8"/>
    <p:sldId id="258" r:id="rId9"/>
    <p:sldId id="263" r:id="rId10"/>
    <p:sldId id="265" r:id="rId11"/>
    <p:sldId id="266" r:id="rId12"/>
    <p:sldId id="267" r:id="rId13"/>
    <p:sldId id="269" r:id="rId14"/>
    <p:sldId id="270" r:id="rId15"/>
    <p:sldId id="271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turo Vazquez" initials="AV" lastIdx="1" clrIdx="0">
    <p:extLst>
      <p:ext uri="{19B8F6BF-5375-455C-9EA6-DF929625EA0E}">
        <p15:presenceInfo xmlns:p15="http://schemas.microsoft.com/office/powerpoint/2012/main" userId="Arturo Vazque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711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4D66A8-C603-49D2-956C-108DEC19C878}" type="datetimeFigureOut">
              <a:rPr lang="es-MX" smtClean="0"/>
              <a:t>22/07/2015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47B50-C48C-49DB-99B5-343355D131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57179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F30A7-6607-4E1B-A3D0-19E51E127129}" type="datetimeFigureOut">
              <a:rPr lang="es-MX" smtClean="0"/>
              <a:t>22/07/2015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46F95-BE14-4742-A2DA-C4806FFFD3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529540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dirty="0" smtClean="0"/>
              <a:t>Las necesidades de desarrollo en ciencia y tecnología de México han crecido y ya han rebasado la estructura y la capacidad de </a:t>
            </a:r>
            <a:r>
              <a:rPr lang="es-MX" sz="1200" dirty="0" err="1" smtClean="0"/>
              <a:t>CONACyT</a:t>
            </a:r>
            <a:r>
              <a:rPr lang="es-MX" sz="1200" dirty="0" smtClean="0"/>
              <a:t> para apoyarlas con eficiencia y resolverlas con puntualidad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5908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dirty="0" smtClean="0"/>
              <a:t>Las necesidades de desarrollo en ciencia y tecnología de México han crecido y ya han rebasado la estructura y la capacidad de </a:t>
            </a:r>
            <a:r>
              <a:rPr lang="es-MX" sz="1200" dirty="0" err="1" smtClean="0"/>
              <a:t>CONACyT</a:t>
            </a:r>
            <a:r>
              <a:rPr lang="es-MX" sz="1200" dirty="0" smtClean="0"/>
              <a:t> para apoyarlas con eficiencia y resolverlas con puntualidad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4003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886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1790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2078974"/>
            <a:ext cx="9687218" cy="2387600"/>
          </a:xfrm>
          <a:noFill/>
        </p:spPr>
        <p:txBody>
          <a:bodyPr anchor="b">
            <a:normAutofit/>
          </a:bodyPr>
          <a:lstStyle>
            <a:lvl1pPr algn="ctr">
              <a:defRPr sz="4800" cap="none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4558649"/>
            <a:ext cx="9687218" cy="1655762"/>
          </a:xfrm>
        </p:spPr>
        <p:txBody>
          <a:bodyPr anchor="t">
            <a:normAutofit/>
          </a:bodyPr>
          <a:lstStyle>
            <a:lvl1pPr marL="0" indent="0" algn="r">
              <a:buNone/>
              <a:defRPr sz="2800" cap="none" baseline="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3" y="6338668"/>
            <a:ext cx="9687219" cy="365125"/>
          </a:xfrm>
        </p:spPr>
        <p:txBody>
          <a:bodyPr/>
          <a:lstStyle>
            <a:lvl1pPr>
              <a:defRPr sz="18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</a:lstStyle>
          <a:p>
            <a:endParaRPr lang="es-ES" dirty="0" smtClean="0"/>
          </a:p>
        </p:txBody>
      </p:sp>
      <p:pic>
        <p:nvPicPr>
          <p:cNvPr id="68" name="Imagen 6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368" y="411539"/>
            <a:ext cx="1503274" cy="14977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782976"/>
            <a:ext cx="10390187" cy="819355"/>
          </a:xfrm>
        </p:spPr>
        <p:txBody>
          <a:bodyPr anchor="ctr">
            <a:noAutofit/>
          </a:bodyPr>
          <a:lstStyle>
            <a:lvl1pPr algn="ctr">
              <a:defRPr sz="3200" cap="none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0" y="606425"/>
            <a:ext cx="10390187" cy="4043495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672672"/>
            <a:ext cx="10390234" cy="68247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10390142" cy="4196234"/>
          </a:xfrm>
        </p:spPr>
        <p:txBody>
          <a:bodyPr anchor="ctr">
            <a:normAutofit/>
          </a:bodyPr>
          <a:lstStyle>
            <a:lvl1pPr algn="r">
              <a:defRPr sz="3600" cap="none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926047"/>
            <a:ext cx="10390188" cy="137159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28674" y="6203301"/>
            <a:ext cx="10678697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3" y="820619"/>
            <a:ext cx="10678697" cy="2748429"/>
          </a:xfrm>
        </p:spPr>
        <p:txBody>
          <a:bodyPr anchor="ctr">
            <a:normAutofit/>
          </a:bodyPr>
          <a:lstStyle>
            <a:lvl1pPr>
              <a:defRPr sz="4000" cap="none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28674" y="3703189"/>
            <a:ext cx="10678696" cy="5489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8674" y="4605347"/>
            <a:ext cx="10678697" cy="1489496"/>
          </a:xfrm>
        </p:spPr>
        <p:txBody>
          <a:bodyPr anchor="ctr">
            <a:normAutofit/>
          </a:bodyPr>
          <a:lstStyle>
            <a:lvl1pPr marL="0" indent="0" algn="r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584209"/>
            <a:ext cx="10390188" cy="2511835"/>
          </a:xfrm>
        </p:spPr>
        <p:txBody>
          <a:bodyPr anchor="ctr">
            <a:normAutofit/>
          </a:bodyPr>
          <a:lstStyle>
            <a:lvl1pPr>
              <a:defRPr sz="3600" cap="none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92232"/>
            <a:ext cx="10390234" cy="1140644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>
            <a:lvl1pPr algn="ctr">
              <a:defRPr cap="none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>
            <a:lvl1pPr algn="ctr">
              <a:defRPr cap="none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000" b="0" cap="none" baseline="0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algn="ctr"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000" b="0" cap="none" baseline="0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algn="ctr"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000" b="0" cap="none" baseline="0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algn="ctr"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6417860"/>
            <a:ext cx="274320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7/22/2015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6417858"/>
            <a:ext cx="771089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cap="none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609599"/>
            <a:ext cx="2005011" cy="5678659"/>
          </a:xfrm>
        </p:spPr>
        <p:txBody>
          <a:bodyPr vert="eaVert"/>
          <a:lstStyle>
            <a:lvl1pPr algn="ctr">
              <a:defRPr cap="none" baseline="0"/>
            </a:lvl1pPr>
          </a:lstStyle>
          <a:p>
            <a:r>
              <a:rPr lang="es-ES" dirty="0" smtClean="0"/>
              <a:t>Haga clic para modificar el estilo del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678659"/>
          </a:xfrm>
        </p:spPr>
        <p:txBody>
          <a:bodyPr vert="eaVert"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224623"/>
            <a:ext cx="10390186" cy="1140881"/>
          </a:xfrm>
        </p:spPr>
        <p:txBody>
          <a:bodyPr>
            <a:normAutofit/>
          </a:bodyPr>
          <a:lstStyle>
            <a:lvl1pPr>
              <a:defRPr sz="3600" cap="none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1" y="1463041"/>
            <a:ext cx="10390187" cy="4896046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>
                <a:solidFill>
                  <a:srgbClr val="C00000"/>
                </a:solidFill>
              </a:defRPr>
            </a:lvl2pPr>
            <a:lvl4pPr>
              <a:defRPr sz="2000">
                <a:solidFill>
                  <a:srgbClr val="C00000"/>
                </a:solidFill>
              </a:defRPr>
            </a:lvl4pPr>
            <a:lvl5pPr>
              <a:defRPr sz="20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53550" y="6319383"/>
            <a:ext cx="10217425" cy="365125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551" y="1320750"/>
            <a:ext cx="10217424" cy="2852737"/>
          </a:xfrm>
        </p:spPr>
        <p:txBody>
          <a:bodyPr anchor="ctr">
            <a:normAutofit/>
          </a:bodyPr>
          <a:lstStyle>
            <a:lvl1pPr>
              <a:defRPr sz="3600" cap="none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3551" y="4325886"/>
            <a:ext cx="10217424" cy="1374776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1814732"/>
            <a:ext cx="5146848" cy="4501662"/>
          </a:xfrm>
        </p:spPr>
        <p:txBody>
          <a:bodyPr/>
          <a:lstStyle>
            <a:lvl2pPr>
              <a:defRPr>
                <a:solidFill>
                  <a:srgbClr val="C00000"/>
                </a:solidFill>
              </a:defRPr>
            </a:lvl2pPr>
            <a:lvl4pPr>
              <a:defRPr sz="2200">
                <a:solidFill>
                  <a:srgbClr val="C00000"/>
                </a:solidFill>
              </a:defRPr>
            </a:lvl4pPr>
            <a:lvl5pPr>
              <a:defRPr sz="22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1814732"/>
            <a:ext cx="5130798" cy="4501662"/>
          </a:xfrm>
        </p:spPr>
        <p:txBody>
          <a:bodyPr/>
          <a:lstStyle>
            <a:lvl2pPr>
              <a:defRPr>
                <a:solidFill>
                  <a:srgbClr val="C00000"/>
                </a:solidFill>
              </a:defRPr>
            </a:lvl2pPr>
            <a:lvl4pPr>
              <a:defRPr sz="2200">
                <a:solidFill>
                  <a:srgbClr val="C00000"/>
                </a:solidFill>
              </a:defRPr>
            </a:lvl4pPr>
            <a:lvl5pPr>
              <a:defRPr sz="22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41410" y="6417859"/>
            <a:ext cx="1021873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619126"/>
            <a:ext cx="10218737" cy="1477961"/>
          </a:xfrm>
        </p:spPr>
        <p:txBody>
          <a:bodyPr>
            <a:normAutofit/>
          </a:bodyPr>
          <a:lstStyle>
            <a:lvl1pPr>
              <a:defRPr sz="4000" cap="none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2249486"/>
            <a:ext cx="5030788" cy="823912"/>
          </a:xfrm>
        </p:spPr>
        <p:txBody>
          <a:bodyPr anchor="b">
            <a:normAutofit/>
          </a:bodyPr>
          <a:lstStyle>
            <a:lvl1pPr marL="0" indent="0" algn="ctr">
              <a:lnSpc>
                <a:spcPct val="90000"/>
              </a:lnSpc>
              <a:buNone/>
              <a:defRPr sz="2400" b="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225795"/>
            <a:ext cx="5191334" cy="30999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200"/>
            </a:lvl3pPr>
            <a:lvl4pPr>
              <a:defRPr sz="2200"/>
            </a:lvl4pPr>
            <a:lvl5pPr>
              <a:defRPr sz="20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959340" cy="823912"/>
          </a:xfrm>
        </p:spPr>
        <p:txBody>
          <a:bodyPr anchor="b">
            <a:normAutofit/>
          </a:bodyPr>
          <a:lstStyle>
            <a:lvl1pPr marL="0" indent="0" algn="ctr">
              <a:lnSpc>
                <a:spcPct val="90000"/>
              </a:lnSpc>
              <a:buNone/>
              <a:defRPr sz="2400" b="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199" y="3225795"/>
            <a:ext cx="5187949" cy="30999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200"/>
            </a:lvl3pPr>
            <a:lvl4pPr>
              <a:defRPr sz="2200"/>
            </a:lvl4pPr>
            <a:lvl5pPr>
              <a:defRPr sz="20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 cap="none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6417860"/>
            <a:ext cx="274320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7/22/2015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6417858"/>
            <a:ext cx="771089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609600"/>
            <a:ext cx="6103449" cy="1639886"/>
          </a:xfrm>
        </p:spPr>
        <p:txBody>
          <a:bodyPr anchor="ctr"/>
          <a:lstStyle>
            <a:lvl1pPr algn="ctr">
              <a:defRPr sz="3200" cap="none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56661" y="609601"/>
            <a:ext cx="4003488" cy="5692725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6103452" cy="40528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2" y="224623"/>
            <a:ext cx="10390186" cy="115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1446519"/>
            <a:ext cx="10390187" cy="49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0" y="6417859"/>
            <a:ext cx="1039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cap="none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49" name="Imagen 48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37" y="198362"/>
            <a:ext cx="1252728" cy="1248156"/>
          </a:xfrm>
          <a:prstGeom prst="rect">
            <a:avLst/>
          </a:prstGeom>
          <a:effectLst>
            <a:softEdge rad="127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600" kern="1200" cap="none" baseline="0">
          <a:solidFill>
            <a:srgbClr val="C00000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None/>
        <a:defRPr sz="2800" kern="1200">
          <a:solidFill>
            <a:srgbClr val="002060"/>
          </a:solidFill>
          <a:latin typeface="Arial Rounded MT Bold" panose="020F07040305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400" kern="1200">
          <a:solidFill>
            <a:srgbClr val="C00000"/>
          </a:solidFill>
          <a:latin typeface="Arial Rounded MT Bold" panose="020F07040305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200" kern="1200">
          <a:solidFill>
            <a:srgbClr val="002060"/>
          </a:solidFill>
          <a:latin typeface="Arial Rounded MT Bold" panose="020F07040305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rgbClr val="C00000"/>
          </a:solidFill>
          <a:latin typeface="Arial Rounded MT Bold" panose="020F07040305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Arial Rounded MT Bold" panose="020F07040305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hred.or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10" Type="http://schemas.openxmlformats.org/officeDocument/2006/relationships/image" Target="../media/image11.jpg"/><Relationship Id="rId4" Type="http://schemas.openxmlformats.org/officeDocument/2006/relationships/image" Target="../media/image5.jpg"/><Relationship Id="rId9" Type="http://schemas.openxmlformats.org/officeDocument/2006/relationships/image" Target="../media/image10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da.gov/InternationalPrograms/Agreements/ConfidentialityCommitments/ucm196506.htm" TargetMode="External"/><Relationship Id="rId7" Type="http://schemas.openxmlformats.org/officeDocument/2006/relationships/hyperlink" Target="mailto:OC-OIP-IAD@fda.hhs.gov" TargetMode="External"/><Relationship Id="rId2" Type="http://schemas.openxmlformats.org/officeDocument/2006/relationships/hyperlink" Target="http://www.fda.gov/InternationalPrograms/Agreements/ConfidentialityCommitments/ucm196504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da.gov/InternationalPrograms/Agreements/ConfidentialityCommitments/ucm095025.htm" TargetMode="External"/><Relationship Id="rId5" Type="http://schemas.openxmlformats.org/officeDocument/2006/relationships/hyperlink" Target="http://www.fda.gov/InternationalPrograms/Agreements/ConfidentialityCommitments/ucm196521.htm" TargetMode="External"/><Relationship Id="rId4" Type="http://schemas.openxmlformats.org/officeDocument/2006/relationships/hyperlink" Target="http://www.fda.gov/InternationalPrograms/Agreements/ConfidentialityCommitments/ucm095021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anchor="b"/>
          <a:lstStyle/>
          <a:p>
            <a:pPr algn="r">
              <a:lnSpc>
                <a:spcPct val="100000"/>
              </a:lnSpc>
              <a:spcAft>
                <a:spcPts val="600"/>
              </a:spcAft>
            </a:pPr>
            <a:r>
              <a:rPr lang="es-MX" dirty="0" smtClean="0"/>
              <a:t>La investigación en salud	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600" dirty="0" smtClean="0"/>
              <a:t>Javier Mancilla Ramírez	</a:t>
            </a:r>
            <a:endParaRPr lang="es-MX" sz="2600" dirty="0"/>
          </a:p>
        </p:txBody>
      </p:sp>
      <p:sp>
        <p:nvSpPr>
          <p:cNvPr id="4" name="Rectángulo 3"/>
          <p:cNvSpPr/>
          <p:nvPr/>
        </p:nvSpPr>
        <p:spPr>
          <a:xfrm>
            <a:off x="2196935" y="561715"/>
            <a:ext cx="8035140" cy="175432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latin typeface="Arial Rounded MT Bold" panose="020F0704030504030204" pitchFamily="34" charset="0"/>
              </a:rPr>
              <a:t>Sesión</a:t>
            </a:r>
            <a:r>
              <a:rPr lang="es-ES" sz="4400" b="1" cap="none" spc="0" baseline="0" dirty="0" smtClean="0">
                <a:ln w="9525">
                  <a:solidFill>
                    <a:schemeClr val="bg1"/>
                  </a:solidFill>
                  <a:prstDash val="solid"/>
                </a:ln>
                <a:latin typeface="Arial Rounded MT Bold" panose="020F0704030504030204" pitchFamily="34" charset="0"/>
              </a:rPr>
              <a:t> Académica</a:t>
            </a:r>
          </a:p>
          <a:p>
            <a:pPr algn="ctr"/>
            <a:r>
              <a:rPr lang="es-ES" sz="3200" dirty="0" smtClean="0">
                <a:ln w="9525">
                  <a:solidFill>
                    <a:schemeClr val="bg1"/>
                  </a:solidFill>
                  <a:prstDash val="solid"/>
                </a:ln>
                <a:latin typeface="Arial Rounded MT Bold" panose="020F0704030504030204" pitchFamily="34" charset="0"/>
              </a:rPr>
              <a:t>Investigación farmacológica </a:t>
            </a:r>
          </a:p>
          <a:p>
            <a:pPr algn="ctr"/>
            <a:r>
              <a:rPr lang="es-ES" sz="3200" dirty="0" smtClean="0">
                <a:ln w="9525">
                  <a:solidFill>
                    <a:schemeClr val="bg1"/>
                  </a:solidFill>
                  <a:prstDash val="solid"/>
                </a:ln>
                <a:latin typeface="Arial Rounded MT Bold" panose="020F0704030504030204" pitchFamily="34" charset="0"/>
              </a:rPr>
              <a:t>en México. Retos y oportunidades</a:t>
            </a:r>
            <a:endParaRPr lang="es-ES" sz="3200" cap="none" spc="0" baseline="0" dirty="0" smtClean="0">
              <a:ln w="9525">
                <a:solidFill>
                  <a:schemeClr val="bg1"/>
                </a:solidFill>
                <a:prstDash val="solid"/>
              </a:ln>
              <a:latin typeface="Arial Rounded MT Bold" panose="020F070403050403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196935" y="6257718"/>
            <a:ext cx="95847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latin typeface="Arial Rounded MT Bold" panose="020F0704030504030204" pitchFamily="34" charset="0"/>
              </a:rPr>
              <a:t>Academia Nacional de Medicina de México, 22 </a:t>
            </a:r>
            <a:r>
              <a:rPr lang="es-ES" dirty="0">
                <a:latin typeface="Arial Rounded MT Bold" panose="020F0704030504030204" pitchFamily="34" charset="0"/>
              </a:rPr>
              <a:t>de julio de 2015</a:t>
            </a:r>
          </a:p>
        </p:txBody>
      </p:sp>
    </p:spTree>
    <p:extLst>
      <p:ext uri="{BB962C8B-B14F-4D97-AF65-F5344CB8AC3E}">
        <p14:creationId xmlns:p14="http://schemas.microsoft.com/office/powerpoint/2010/main" val="43124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7152" y="224623"/>
            <a:ext cx="9241536" cy="1140881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s-MX" dirty="0" smtClean="0">
                <a:solidFill>
                  <a:schemeClr val="tx1"/>
                </a:solidFill>
              </a:rPr>
              <a:t>Índice internacional </a:t>
            </a:r>
            <a:r>
              <a:rPr lang="es-MX" dirty="0">
                <a:solidFill>
                  <a:schemeClr val="tx1"/>
                </a:solidFill>
              </a:rPr>
              <a:t>de transparencia </a:t>
            </a:r>
            <a:r>
              <a:rPr lang="es-MX" dirty="0" smtClean="0">
                <a:solidFill>
                  <a:schemeClr val="tx1"/>
                </a:solidFill>
              </a:rPr>
              <a:t>2013</a:t>
            </a:r>
            <a:br>
              <a:rPr lang="es-MX" dirty="0" smtClean="0">
                <a:solidFill>
                  <a:schemeClr val="tx1"/>
                </a:solidFill>
              </a:rPr>
            </a:br>
            <a:r>
              <a:rPr lang="es-MX" dirty="0"/>
              <a:t>Percepción de corrupción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1" y="5094514"/>
            <a:ext cx="10390187" cy="1264572"/>
          </a:xfrm>
        </p:spPr>
        <p:txBody>
          <a:bodyPr anchor="b">
            <a:normAutofit lnSpcReduction="10000"/>
          </a:bodyPr>
          <a:lstStyle/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Escala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 0-100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puntos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Cero </a:t>
            </a:r>
            <a:r>
              <a:rPr lang="en-US" sz="2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muy</a:t>
            </a:r>
            <a:r>
              <a:rPr lang="en-US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corrupto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 100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limpio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Institute of Medicine,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USA.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Ensuring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Safe Foods and Medical Products through Stronger Regulatory Systems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Abroad.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Subcommittee Report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</a:t>
            </a:r>
            <a:endParaRPr lang="es-MX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652732"/>
              </p:ext>
            </p:extLst>
          </p:nvPr>
        </p:nvGraphicFramePr>
        <p:xfrm>
          <a:off x="1645919" y="1653176"/>
          <a:ext cx="9156192" cy="3339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1009"/>
                <a:gridCol w="3621024"/>
                <a:gridCol w="2804159"/>
              </a:tblGrid>
              <a:tr h="477105">
                <a:tc>
                  <a:txBody>
                    <a:bodyPr/>
                    <a:lstStyle/>
                    <a:p>
                      <a:pPr algn="ctr"/>
                      <a:r>
                        <a:rPr lang="en-US" sz="2000" b="0" u="none" dirty="0" smtClean="0">
                          <a:latin typeface="Arial Rounded MT Bold" panose="020F0704030504030204" pitchFamily="34" charset="0"/>
                        </a:rPr>
                        <a:t>Lugar</a:t>
                      </a:r>
                      <a:endParaRPr lang="es-MX" sz="2000" b="0" u="none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dirty="0" smtClean="0">
                          <a:latin typeface="Arial Rounded MT Bold" panose="020F0704030504030204" pitchFamily="34" charset="0"/>
                        </a:rPr>
                        <a:t>País</a:t>
                      </a:r>
                      <a:endParaRPr lang="es-MX" sz="2000" b="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dirty="0" smtClean="0">
                          <a:latin typeface="Arial Rounded MT Bold" panose="020F0704030504030204" pitchFamily="34" charset="0"/>
                        </a:rPr>
                        <a:t>Puntos *</a:t>
                      </a:r>
                      <a:endParaRPr lang="es-MX" sz="2000" b="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</a:tr>
              <a:tr h="477105">
                <a:tc>
                  <a:txBody>
                    <a:bodyPr/>
                    <a:lstStyle/>
                    <a:p>
                      <a:pPr algn="ctr"/>
                      <a:r>
                        <a:rPr lang="es-MX" sz="2000" b="0" u="none" dirty="0" smtClean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s-MX" sz="2000" b="0" u="none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u="none" dirty="0" smtClean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EUA</a:t>
                      </a:r>
                      <a:endParaRPr lang="es-MX" sz="2000" b="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u="none" dirty="0" smtClean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73</a:t>
                      </a:r>
                      <a:endParaRPr lang="es-MX" sz="2000" b="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</a:tr>
              <a:tr h="477105">
                <a:tc>
                  <a:txBody>
                    <a:bodyPr/>
                    <a:lstStyle/>
                    <a:p>
                      <a:pPr algn="ctr"/>
                      <a:r>
                        <a:rPr lang="es-MX" sz="2000" b="0" u="none" dirty="0" smtClean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s-MX" sz="2000" b="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u="none" dirty="0" smtClean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Sudáfrica</a:t>
                      </a:r>
                      <a:endParaRPr lang="es-MX" sz="2000" b="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dirty="0" smtClean="0">
                          <a:latin typeface="Arial Rounded MT Bold" panose="020F0704030504030204" pitchFamily="34" charset="0"/>
                        </a:rPr>
                        <a:t>43</a:t>
                      </a:r>
                      <a:endParaRPr lang="es-MX" sz="2000" b="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</a:tr>
              <a:tr h="477105">
                <a:tc>
                  <a:txBody>
                    <a:bodyPr/>
                    <a:lstStyle/>
                    <a:p>
                      <a:pPr algn="ctr"/>
                      <a:r>
                        <a:rPr lang="es-MX" sz="2000" b="0" u="none" dirty="0" smtClean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s-MX" sz="2000" b="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u="none" dirty="0" smtClean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Brasil</a:t>
                      </a:r>
                      <a:endParaRPr lang="es-MX" sz="2000" b="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dirty="0" smtClean="0">
                          <a:latin typeface="Arial Rounded MT Bold" panose="020F0704030504030204" pitchFamily="34" charset="0"/>
                        </a:rPr>
                        <a:t>43</a:t>
                      </a:r>
                      <a:endParaRPr lang="es-MX" sz="2000" b="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</a:tr>
              <a:tr h="477105">
                <a:tc>
                  <a:txBody>
                    <a:bodyPr/>
                    <a:lstStyle/>
                    <a:p>
                      <a:pPr algn="ctr"/>
                      <a:r>
                        <a:rPr lang="es-MX" sz="2000" b="0" u="none" dirty="0" smtClean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es-MX" sz="2000" b="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u="none" dirty="0" smtClean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China</a:t>
                      </a:r>
                      <a:endParaRPr lang="es-MX" sz="2000" b="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dirty="0" smtClean="0">
                          <a:latin typeface="Arial Rounded MT Bold" panose="020F0704030504030204" pitchFamily="34" charset="0"/>
                        </a:rPr>
                        <a:t>39</a:t>
                      </a:r>
                      <a:endParaRPr lang="es-MX" sz="2000" b="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</a:tr>
              <a:tr h="477105">
                <a:tc>
                  <a:txBody>
                    <a:bodyPr/>
                    <a:lstStyle/>
                    <a:p>
                      <a:pPr algn="ctr"/>
                      <a:r>
                        <a:rPr lang="es-MX" sz="2000" b="0" u="none" dirty="0" smtClean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es-MX" sz="2000" b="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u="none" dirty="0" smtClean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India</a:t>
                      </a:r>
                      <a:endParaRPr lang="es-MX" sz="2000" b="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dirty="0" smtClean="0">
                          <a:latin typeface="Arial Rounded MT Bold" panose="020F0704030504030204" pitchFamily="34" charset="0"/>
                        </a:rPr>
                        <a:t>36</a:t>
                      </a:r>
                      <a:endParaRPr lang="es-MX" sz="2000" b="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</a:tr>
              <a:tr h="477105">
                <a:tc>
                  <a:txBody>
                    <a:bodyPr/>
                    <a:lstStyle/>
                    <a:p>
                      <a:pPr algn="ctr"/>
                      <a:r>
                        <a:rPr lang="es-MX" sz="2000" b="0" u="none" dirty="0" smtClean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105</a:t>
                      </a:r>
                      <a:endParaRPr lang="es-MX" sz="2000" b="0" dirty="0">
                        <a:solidFill>
                          <a:srgbClr val="C0000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u="none" dirty="0" smtClean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México</a:t>
                      </a:r>
                      <a:endParaRPr lang="es-MX" sz="2000" b="0" dirty="0">
                        <a:solidFill>
                          <a:srgbClr val="C0000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u="none" dirty="0" smtClean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s-MX" sz="2000" b="0" dirty="0">
                        <a:solidFill>
                          <a:srgbClr val="C0000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61450" y="6346401"/>
            <a:ext cx="1180861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www.fda.gov/downloads/advisorycommittees/committeesmeetingmaterials/scienceboardtothefoodanddrugadministration/ucm383516.pdf</a:t>
            </a:r>
            <a:endParaRPr lang="es-MX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78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Adherencia a estándares internacionales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1" y="1365504"/>
            <a:ext cx="10390187" cy="4993583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400" dirty="0" smtClean="0"/>
              <a:t>Tres regiones con dificultad para adherirse a normas de alimentos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200" dirty="0" smtClean="0"/>
              <a:t>medida por rechazos de frontera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400" dirty="0" smtClean="0"/>
              <a:t>Impacto económico </a:t>
            </a:r>
          </a:p>
          <a:p>
            <a:pPr marL="7112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200" dirty="0" smtClean="0"/>
              <a:t>1,800 </a:t>
            </a:r>
            <a:r>
              <a:rPr lang="es-MX" sz="2200" dirty="0"/>
              <a:t>m</a:t>
            </a:r>
            <a:r>
              <a:rPr lang="es-MX" sz="2200" dirty="0" smtClean="0"/>
              <a:t>illones USD en América Latina </a:t>
            </a:r>
            <a:r>
              <a:rPr lang="es-MX" sz="2200" dirty="0" smtClean="0">
                <a:solidFill>
                  <a:srgbClr val="002060"/>
                </a:solidFill>
              </a:rPr>
              <a:t>(</a:t>
            </a:r>
            <a:r>
              <a:rPr lang="es-MX" sz="2200" dirty="0" err="1" smtClean="0">
                <a:solidFill>
                  <a:srgbClr val="002060"/>
                </a:solidFill>
              </a:rPr>
              <a:t>Jaffee</a:t>
            </a:r>
            <a:r>
              <a:rPr lang="es-MX" sz="2200" dirty="0" smtClean="0">
                <a:solidFill>
                  <a:srgbClr val="002060"/>
                </a:solidFill>
              </a:rPr>
              <a:t> y </a:t>
            </a:r>
            <a:r>
              <a:rPr lang="es-MX" sz="2200" dirty="0" err="1" smtClean="0">
                <a:solidFill>
                  <a:srgbClr val="002060"/>
                </a:solidFill>
              </a:rPr>
              <a:t>Henson</a:t>
            </a:r>
            <a:r>
              <a:rPr lang="es-MX" sz="2200" dirty="0" smtClean="0">
                <a:solidFill>
                  <a:srgbClr val="002060"/>
                </a:solidFill>
              </a:rPr>
              <a:t>, 2001)</a:t>
            </a:r>
          </a:p>
          <a:p>
            <a:pPr marL="7112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200" dirty="0" smtClean="0"/>
              <a:t>8,000 </a:t>
            </a:r>
            <a:r>
              <a:rPr lang="es-MX" sz="2200" dirty="0"/>
              <a:t>m</a:t>
            </a:r>
            <a:r>
              <a:rPr lang="es-MX" sz="2200" dirty="0" smtClean="0"/>
              <a:t>illones USD en China </a:t>
            </a:r>
            <a:r>
              <a:rPr lang="es-MX" sz="2200" dirty="0" smtClean="0">
                <a:solidFill>
                  <a:srgbClr val="002060"/>
                </a:solidFill>
              </a:rPr>
              <a:t>(Lu, 2005)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400" dirty="0" smtClean="0"/>
              <a:t>La falta de adherencia se ha atribuido a:</a:t>
            </a:r>
          </a:p>
          <a:p>
            <a:pPr marL="7112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200" dirty="0" smtClean="0"/>
              <a:t>Muy pocos científicos para desarrollar normas en el país</a:t>
            </a:r>
          </a:p>
          <a:p>
            <a:pPr marL="7112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200" dirty="0" smtClean="0"/>
              <a:t>Dificultad para supervisar a un gran número de industrias en desarrollo y a los agricultores</a:t>
            </a:r>
            <a:endParaRPr lang="en-US" sz="22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400" dirty="0" smtClean="0"/>
              <a:t>Investigadores por cada 1000 trabajadores </a:t>
            </a:r>
            <a:r>
              <a:rPr lang="es-MX" sz="2400" dirty="0"/>
              <a:t>(OCDE, </a:t>
            </a:r>
            <a:r>
              <a:rPr lang="es-MX" sz="2400" dirty="0" smtClean="0"/>
              <a:t>2013)</a:t>
            </a:r>
          </a:p>
          <a:p>
            <a:pPr marL="722313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200" dirty="0" smtClean="0">
                <a:solidFill>
                  <a:srgbClr val="C00000"/>
                </a:solidFill>
              </a:rPr>
              <a:t>México </a:t>
            </a:r>
            <a:r>
              <a:rPr lang="es-MX" sz="2200" dirty="0">
                <a:solidFill>
                  <a:srgbClr val="C00000"/>
                </a:solidFill>
              </a:rPr>
              <a:t>0.9</a:t>
            </a:r>
            <a:r>
              <a:rPr lang="es-MX" sz="2200" dirty="0" smtClean="0">
                <a:solidFill>
                  <a:srgbClr val="002060"/>
                </a:solidFill>
              </a:rPr>
              <a:t>, Sudáfrica 1.4, China 1.6  y EUA 9.5</a:t>
            </a:r>
            <a:endParaRPr lang="es-MX" sz="2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61450" y="6346401"/>
            <a:ext cx="1180861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www.fda.gov/downloads/advisorycommittees/committeesmeetingmaterials/scienceboardtothefoodanddrugadministration/ucm383516.pdf</a:t>
            </a:r>
            <a:endParaRPr lang="es-MX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87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8252" y="224623"/>
            <a:ext cx="10338319" cy="114088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kern="0" dirty="0" smtClean="0">
                <a:solidFill>
                  <a:schemeClr val="tx1"/>
                </a:solidFill>
              </a:rPr>
              <a:t>Informe sobre </a:t>
            </a:r>
            <a:r>
              <a:rPr lang="pt-BR" kern="0" dirty="0" err="1" smtClean="0">
                <a:solidFill>
                  <a:schemeClr val="tx1"/>
                </a:solidFill>
              </a:rPr>
              <a:t>la</a:t>
            </a:r>
            <a:r>
              <a:rPr lang="pt-BR" kern="0" dirty="0">
                <a:solidFill>
                  <a:schemeClr val="tx1"/>
                </a:solidFill>
              </a:rPr>
              <a:t> </a:t>
            </a:r>
            <a:r>
              <a:rPr lang="pt-BR" kern="0" dirty="0" err="1" smtClean="0">
                <a:solidFill>
                  <a:schemeClr val="tx1"/>
                </a:solidFill>
              </a:rPr>
              <a:t>salud</a:t>
            </a:r>
            <a:r>
              <a:rPr lang="pt-BR" kern="0" dirty="0" smtClean="0">
                <a:solidFill>
                  <a:schemeClr val="tx1"/>
                </a:solidFill>
              </a:rPr>
              <a:t> </a:t>
            </a:r>
            <a:r>
              <a:rPr lang="pt-BR" kern="0" dirty="0" err="1" smtClean="0">
                <a:solidFill>
                  <a:schemeClr val="tx1"/>
                </a:solidFill>
              </a:rPr>
              <a:t>en</a:t>
            </a:r>
            <a:r>
              <a:rPr lang="pt-BR" kern="0" dirty="0" smtClean="0">
                <a:solidFill>
                  <a:schemeClr val="tx1"/>
                </a:solidFill>
              </a:rPr>
              <a:t> </a:t>
            </a:r>
            <a:r>
              <a:rPr lang="pt-BR" kern="0" dirty="0" err="1" smtClean="0">
                <a:solidFill>
                  <a:schemeClr val="tx1"/>
                </a:solidFill>
              </a:rPr>
              <a:t>el</a:t>
            </a:r>
            <a:r>
              <a:rPr lang="pt-BR" kern="0" dirty="0" smtClean="0">
                <a:solidFill>
                  <a:schemeClr val="tx1"/>
                </a:solidFill>
              </a:rPr>
              <a:t> mundo 2013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es-MX" sz="3000" dirty="0" smtClean="0"/>
              <a:t>Investigaciones </a:t>
            </a:r>
            <a:r>
              <a:rPr lang="es-MX" sz="3000" dirty="0"/>
              <a:t>para una cobertura </a:t>
            </a:r>
            <a:r>
              <a:rPr lang="es-MX" sz="3000" dirty="0" smtClean="0"/>
              <a:t>sanitaria universal</a:t>
            </a:r>
            <a:endParaRPr lang="es-MX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400" i="1" dirty="0" smtClean="0"/>
              <a:t>La </a:t>
            </a:r>
            <a:r>
              <a:rPr lang="es-MX" sz="2400" i="1" dirty="0"/>
              <a:t>cobertura universal es el concepto más poderoso que la salud pública puede </a:t>
            </a:r>
            <a:r>
              <a:rPr lang="es-MX" sz="2400" i="1" dirty="0" smtClean="0"/>
              <a:t>ofrecer</a:t>
            </a:r>
            <a:endParaRPr lang="es-MX" sz="2400" dirty="0"/>
          </a:p>
          <a:p>
            <a:pPr lvl="2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MX" dirty="0" smtClean="0">
                <a:solidFill>
                  <a:srgbClr val="C00000"/>
                </a:solidFill>
              </a:rPr>
              <a:t>- Dra</a:t>
            </a:r>
            <a:r>
              <a:rPr lang="es-MX" dirty="0">
                <a:solidFill>
                  <a:srgbClr val="C00000"/>
                </a:solidFill>
              </a:rPr>
              <a:t>. Margaret </a:t>
            </a:r>
            <a:r>
              <a:rPr lang="es-MX" dirty="0" smtClean="0">
                <a:solidFill>
                  <a:srgbClr val="C00000"/>
                </a:solidFill>
              </a:rPr>
              <a:t>Chan</a:t>
            </a:r>
            <a:r>
              <a:rPr lang="es-MX" dirty="0" smtClean="0"/>
              <a:t> </a:t>
            </a:r>
            <a:endParaRPr lang="es-MX" dirty="0">
              <a:solidFill>
                <a:srgbClr val="002060"/>
              </a:solidFill>
            </a:endParaRPr>
          </a:p>
          <a:p>
            <a:pPr lvl="3" indent="0" algn="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MX" dirty="0" smtClean="0">
                <a:solidFill>
                  <a:srgbClr val="002060"/>
                </a:solidFill>
              </a:rPr>
              <a:t>65ª </a:t>
            </a:r>
            <a:r>
              <a:rPr lang="es-MX" dirty="0">
                <a:solidFill>
                  <a:srgbClr val="002060"/>
                </a:solidFill>
              </a:rPr>
              <a:t>Asamblea Mundial de la Salud, mayo de </a:t>
            </a:r>
            <a:r>
              <a:rPr lang="es-MX" dirty="0" smtClean="0">
                <a:solidFill>
                  <a:srgbClr val="002060"/>
                </a:solidFill>
              </a:rPr>
              <a:t>2012</a:t>
            </a:r>
          </a:p>
          <a:p>
            <a:pPr lvl="3" indent="0" algn="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MX" dirty="0" smtClean="0">
                <a:solidFill>
                  <a:srgbClr val="002060"/>
                </a:solidFill>
              </a:rPr>
              <a:t> </a:t>
            </a:r>
            <a:endParaRPr lang="es-MX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400" i="1" dirty="0" smtClean="0"/>
              <a:t>Otra </a:t>
            </a:r>
            <a:r>
              <a:rPr lang="es-MX" sz="2400" i="1" dirty="0"/>
              <a:t>lección es la importancia de la </a:t>
            </a:r>
            <a:r>
              <a:rPr lang="es-MX" sz="2400" i="1" dirty="0">
                <a:solidFill>
                  <a:srgbClr val="C00000"/>
                </a:solidFill>
              </a:rPr>
              <a:t>inversión a largo plazo en las instituciones de investigación </a:t>
            </a:r>
            <a:r>
              <a:rPr lang="es-MX" sz="2400" i="1" dirty="0"/>
              <a:t>que generan datos científicos para la formulación de políticas</a:t>
            </a:r>
            <a:r>
              <a:rPr lang="es-MX" sz="2400" i="1" dirty="0" smtClean="0"/>
              <a:t>...</a:t>
            </a:r>
            <a:endParaRPr lang="es-MX" sz="2400" dirty="0"/>
          </a:p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000" i="1" dirty="0" err="1">
                <a:solidFill>
                  <a:srgbClr val="C00000"/>
                </a:solidFill>
              </a:rPr>
              <a:t>Lancet</a:t>
            </a:r>
            <a:r>
              <a:rPr lang="es-MX" sz="2000" dirty="0">
                <a:solidFill>
                  <a:srgbClr val="C00000"/>
                </a:solidFill>
              </a:rPr>
              <a:t>, 2012, </a:t>
            </a:r>
            <a:r>
              <a:rPr lang="es-MX" sz="2000" dirty="0" smtClean="0">
                <a:solidFill>
                  <a:srgbClr val="C00000"/>
                </a:solidFill>
              </a:rPr>
              <a:t>380:1259</a:t>
            </a:r>
            <a:r>
              <a:rPr lang="es-MX" sz="2000" dirty="0" smtClean="0"/>
              <a:t>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s-MX" sz="2000" dirty="0" smtClean="0"/>
              <a:t>en </a:t>
            </a:r>
            <a:r>
              <a:rPr lang="es-MX" sz="2000" dirty="0"/>
              <a:t>relación con el acercamiento a la </a:t>
            </a:r>
            <a:endParaRPr lang="es-MX" sz="2000" dirty="0" smtClean="0"/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s-MX" sz="2000" dirty="0" smtClean="0"/>
              <a:t>cobertura </a:t>
            </a:r>
            <a:r>
              <a:rPr lang="es-MX" sz="2000" dirty="0"/>
              <a:t>sanitaria universal en México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141410" y="6339840"/>
            <a:ext cx="103901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http://www.who.int/whr/2013/report/es/</a:t>
            </a:r>
          </a:p>
        </p:txBody>
      </p:sp>
    </p:spTree>
    <p:extLst>
      <p:ext uri="{BB962C8B-B14F-4D97-AF65-F5344CB8AC3E}">
        <p14:creationId xmlns:p14="http://schemas.microsoft.com/office/powerpoint/2010/main" val="136694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8252" y="224623"/>
            <a:ext cx="10338319" cy="114088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kern="0" dirty="0" smtClean="0">
                <a:solidFill>
                  <a:schemeClr val="tx1"/>
                </a:solidFill>
              </a:rPr>
              <a:t>Informe sobre </a:t>
            </a:r>
            <a:r>
              <a:rPr lang="pt-BR" kern="0" dirty="0" err="1" smtClean="0">
                <a:solidFill>
                  <a:schemeClr val="tx1"/>
                </a:solidFill>
              </a:rPr>
              <a:t>la</a:t>
            </a:r>
            <a:r>
              <a:rPr lang="pt-BR" kern="0" dirty="0">
                <a:solidFill>
                  <a:schemeClr val="tx1"/>
                </a:solidFill>
              </a:rPr>
              <a:t> </a:t>
            </a:r>
            <a:r>
              <a:rPr lang="pt-BR" kern="0" dirty="0" err="1" smtClean="0">
                <a:solidFill>
                  <a:schemeClr val="tx1"/>
                </a:solidFill>
              </a:rPr>
              <a:t>salud</a:t>
            </a:r>
            <a:r>
              <a:rPr lang="pt-BR" kern="0" dirty="0" smtClean="0">
                <a:solidFill>
                  <a:schemeClr val="tx1"/>
                </a:solidFill>
              </a:rPr>
              <a:t> </a:t>
            </a:r>
            <a:r>
              <a:rPr lang="pt-BR" kern="0" dirty="0" err="1" smtClean="0">
                <a:solidFill>
                  <a:schemeClr val="tx1"/>
                </a:solidFill>
              </a:rPr>
              <a:t>en</a:t>
            </a:r>
            <a:r>
              <a:rPr lang="pt-BR" kern="0" dirty="0" smtClean="0">
                <a:solidFill>
                  <a:schemeClr val="tx1"/>
                </a:solidFill>
              </a:rPr>
              <a:t> </a:t>
            </a:r>
            <a:r>
              <a:rPr lang="pt-BR" kern="0" dirty="0" err="1" smtClean="0">
                <a:solidFill>
                  <a:schemeClr val="tx1"/>
                </a:solidFill>
              </a:rPr>
              <a:t>el</a:t>
            </a:r>
            <a:r>
              <a:rPr lang="pt-BR" kern="0" dirty="0" smtClean="0">
                <a:solidFill>
                  <a:schemeClr val="tx1"/>
                </a:solidFill>
              </a:rPr>
              <a:t> mundo 2013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es-MX" sz="3000" dirty="0" smtClean="0"/>
              <a:t>Investigaciones </a:t>
            </a:r>
            <a:r>
              <a:rPr lang="es-MX" sz="3000" dirty="0"/>
              <a:t>para una cobertura </a:t>
            </a:r>
            <a:r>
              <a:rPr lang="es-MX" sz="3000" dirty="0" smtClean="0"/>
              <a:t>sanitaria universal</a:t>
            </a:r>
            <a:endParaRPr lang="es-MX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1" y="1463041"/>
            <a:ext cx="10615160" cy="4896046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200" dirty="0" smtClean="0"/>
              <a:t>La </a:t>
            </a:r>
            <a:r>
              <a:rPr lang="es-MX" sz="2200" dirty="0"/>
              <a:t>investigación es necesaria para alcanzar la cobertura sanitaria universal </a:t>
            </a:r>
          </a:p>
          <a:p>
            <a:pPr marL="719138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Construir </a:t>
            </a:r>
            <a:r>
              <a:rPr lang="es-MX" sz="2000" dirty="0"/>
              <a:t>sobre los cimientos ya existentes </a:t>
            </a:r>
          </a:p>
          <a:p>
            <a:pPr marL="719138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Enseñanzas </a:t>
            </a:r>
            <a:r>
              <a:rPr lang="es-MX" sz="2000" dirty="0"/>
              <a:t>generales extraídas de los ejemplos concretos </a:t>
            </a:r>
          </a:p>
          <a:p>
            <a:pPr marL="719138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Crear </a:t>
            </a:r>
            <a:r>
              <a:rPr lang="es-MX" sz="2000" dirty="0"/>
              <a:t>sistemas de investigación eficaces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200" dirty="0" smtClean="0"/>
              <a:t>Las </a:t>
            </a:r>
            <a:r>
              <a:rPr lang="es-MX" sz="2200" dirty="0"/>
              <a:t>investigaciones para lograr la cobertura sanitaria universal en cada </a:t>
            </a:r>
            <a:r>
              <a:rPr lang="es-MX" sz="2200" dirty="0" smtClean="0"/>
              <a:t>país</a:t>
            </a:r>
            <a:endParaRPr lang="es-MX" sz="2200" dirty="0"/>
          </a:p>
          <a:p>
            <a:pPr marL="719138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000" dirty="0"/>
              <a:t>Establecer las prioridades de investigación</a:t>
            </a:r>
          </a:p>
          <a:p>
            <a:pPr marL="719138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000" dirty="0"/>
              <a:t>Fortalecer la capacidad de investigación </a:t>
            </a:r>
          </a:p>
          <a:p>
            <a:pPr marL="719138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Apoyo </a:t>
            </a:r>
            <a:r>
              <a:rPr lang="es-MX" sz="2000" dirty="0"/>
              <a:t>a las personas que realizan las </a:t>
            </a:r>
            <a:r>
              <a:rPr lang="es-MX" sz="2000" dirty="0" smtClean="0"/>
              <a:t>investigaciones</a:t>
            </a:r>
            <a:endParaRPr lang="es-MX" sz="2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200" dirty="0" smtClean="0"/>
              <a:t>Trasladar </a:t>
            </a:r>
            <a:r>
              <a:rPr lang="es-MX" sz="2200" dirty="0"/>
              <a:t>los datos científicos a las políticas y prácticas </a:t>
            </a:r>
            <a:r>
              <a:rPr lang="es-MX" sz="2200" dirty="0" smtClean="0"/>
              <a:t>sanitarias</a:t>
            </a:r>
          </a:p>
          <a:p>
            <a:pPr marL="719138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Traslación </a:t>
            </a:r>
            <a:r>
              <a:rPr lang="es-MX" sz="2000" dirty="0"/>
              <a:t>de los resultados de la </a:t>
            </a:r>
            <a:r>
              <a:rPr lang="es-MX" sz="2000" dirty="0" smtClean="0"/>
              <a:t>investigación (aplicada)</a:t>
            </a:r>
          </a:p>
          <a:p>
            <a:pPr marL="719138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Definir </a:t>
            </a:r>
            <a:r>
              <a:rPr lang="es-MX" sz="2000" dirty="0"/>
              <a:t>y aplicar normas y estándares</a:t>
            </a:r>
            <a:r>
              <a:rPr lang="es-MX" sz="2000" dirty="0" smtClean="0"/>
              <a:t> (ética, leyes)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141410" y="6339840"/>
            <a:ext cx="103901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http://www.who.int/whr/2013/report/es/</a:t>
            </a:r>
          </a:p>
        </p:txBody>
      </p:sp>
    </p:spTree>
    <p:extLst>
      <p:ext uri="{BB962C8B-B14F-4D97-AF65-F5344CB8AC3E}">
        <p14:creationId xmlns:p14="http://schemas.microsoft.com/office/powerpoint/2010/main" val="93269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5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2da Conferencia Latinoamericana </a:t>
            </a:r>
            <a:r>
              <a:rPr lang="es-MX" dirty="0" smtClean="0"/>
              <a:t>sobre Investigación </a:t>
            </a:r>
            <a:r>
              <a:rPr lang="es-MX" dirty="0"/>
              <a:t>e Innovación para la </a:t>
            </a:r>
            <a:r>
              <a:rPr lang="es-MX" dirty="0" smtClean="0"/>
              <a:t>Salud</a:t>
            </a:r>
            <a:br>
              <a:rPr lang="es-MX" dirty="0" smtClean="0"/>
            </a:br>
            <a:r>
              <a:rPr lang="es-MX" sz="3100" dirty="0" smtClean="0">
                <a:solidFill>
                  <a:srgbClr val="002060"/>
                </a:solidFill>
              </a:rPr>
              <a:t>Panamá </a:t>
            </a:r>
            <a:r>
              <a:rPr lang="es-MX" sz="3100" dirty="0">
                <a:solidFill>
                  <a:srgbClr val="002060"/>
                </a:solidFill>
              </a:rPr>
              <a:t>23-25 de noviembre, 2011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1" y="1731264"/>
            <a:ext cx="10390187" cy="27432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MX" dirty="0" smtClean="0"/>
              <a:t>Concepto </a:t>
            </a:r>
            <a:r>
              <a:rPr lang="es-MX" dirty="0"/>
              <a:t>de innovación para la </a:t>
            </a:r>
            <a:r>
              <a:rPr lang="es-MX" dirty="0" smtClean="0"/>
              <a:t>salud</a:t>
            </a:r>
          </a:p>
          <a:p>
            <a:pPr marL="1143000" lvl="1" indent="-457200">
              <a:spcBef>
                <a:spcPts val="0"/>
              </a:spcBef>
              <a:spcAft>
                <a:spcPts val="600"/>
              </a:spcAft>
            </a:pPr>
            <a:r>
              <a:rPr lang="es-MX" dirty="0" smtClean="0"/>
              <a:t>Generación </a:t>
            </a:r>
            <a:r>
              <a:rPr lang="es-MX" dirty="0"/>
              <a:t>de nuevas soluciones a problemas de </a:t>
            </a:r>
            <a:r>
              <a:rPr lang="es-MX" dirty="0" smtClean="0"/>
              <a:t>salud</a:t>
            </a:r>
          </a:p>
          <a:p>
            <a:pPr marL="1143000" lvl="1" indent="-457200">
              <a:spcBef>
                <a:spcPts val="0"/>
              </a:spcBef>
              <a:spcAft>
                <a:spcPts val="600"/>
              </a:spcAft>
            </a:pPr>
            <a:r>
              <a:rPr lang="es-MX" dirty="0" smtClean="0"/>
              <a:t>Productos tangibles, </a:t>
            </a:r>
            <a:r>
              <a:rPr lang="es-MX" dirty="0"/>
              <a:t>bienes públicos, procesos de trabajo, comportamiento de </a:t>
            </a:r>
            <a:r>
              <a:rPr lang="es-MX" dirty="0" smtClean="0"/>
              <a:t>los servicios </a:t>
            </a:r>
            <a:r>
              <a:rPr lang="es-MX" dirty="0"/>
              <a:t>de </a:t>
            </a:r>
            <a:r>
              <a:rPr lang="es-MX" dirty="0" smtClean="0"/>
              <a:t>salud</a:t>
            </a:r>
          </a:p>
          <a:p>
            <a:pPr marL="1143000" lvl="1" indent="-457200">
              <a:spcBef>
                <a:spcPts val="0"/>
              </a:spcBef>
              <a:spcAft>
                <a:spcPts val="600"/>
              </a:spcAft>
            </a:pPr>
            <a:r>
              <a:rPr lang="es-MX" dirty="0" smtClean="0"/>
              <a:t>Solución </a:t>
            </a:r>
            <a:r>
              <a:rPr lang="es-MX" dirty="0"/>
              <a:t>simple y de bajo costo a problemas </a:t>
            </a:r>
            <a:r>
              <a:rPr lang="es-MX" dirty="0" smtClean="0"/>
              <a:t>de una </a:t>
            </a:r>
            <a:r>
              <a:rPr lang="es-MX" dirty="0"/>
              <a:t>gran </a:t>
            </a:r>
            <a:r>
              <a:rPr lang="es-MX" dirty="0" smtClean="0"/>
              <a:t>dimensión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92609" y="6364224"/>
            <a:ext cx="11238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Consejo de Investigación en Salud para el Desarrollo (COHRED)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www.cohred.org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ISBN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978-92-9226-053-8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41411" y="4765289"/>
            <a:ext cx="10390187" cy="182017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MX" dirty="0">
                <a:latin typeface="Arial Rounded MT Bold" panose="020F0704030504030204" pitchFamily="34" charset="0"/>
                <a:cs typeface="Arial" panose="020B0604020202020204" pitchFamily="34" charset="0"/>
              </a:rPr>
              <a:t>OPS/OMS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MX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Ministerios </a:t>
            </a:r>
            <a:r>
              <a:rPr lang="es-MX" dirty="0">
                <a:latin typeface="Arial Rounded MT Bold" panose="020F0704030504030204" pitchFamily="34" charset="0"/>
                <a:cs typeface="Arial" panose="020B0604020202020204" pitchFamily="34" charset="0"/>
              </a:rPr>
              <a:t>de Salud de Panamá y Brasil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MX" dirty="0">
                <a:latin typeface="Arial Rounded MT Bold" panose="020F0704030504030204" pitchFamily="34" charset="0"/>
                <a:cs typeface="Arial" panose="020B0604020202020204" pitchFamily="34" charset="0"/>
              </a:rPr>
              <a:t>Instituto Conmemorativo Gorgas de </a:t>
            </a:r>
            <a:r>
              <a:rPr lang="es-MX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Panamá</a:t>
            </a:r>
            <a:endParaRPr lang="es-MX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s-MX" dirty="0" smtClean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s-MX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s-MX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Grupo COHRED</a:t>
            </a:r>
          </a:p>
          <a:p>
            <a:pPr>
              <a:spcAft>
                <a:spcPts val="600"/>
              </a:spcAft>
            </a:pPr>
            <a:r>
              <a:rPr lang="es-MX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Secretaría </a:t>
            </a:r>
            <a:r>
              <a:rPr lang="es-MX" dirty="0">
                <a:latin typeface="Arial Rounded MT Bold" panose="020F0704030504030204" pitchFamily="34" charset="0"/>
                <a:cs typeface="Arial" panose="020B0604020202020204" pitchFamily="34" charset="0"/>
              </a:rPr>
              <a:t>Nacional de Ciencia, Tecnología e Innovación de Panamá (SENACYT</a:t>
            </a:r>
            <a:r>
              <a:rPr lang="es-MX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)</a:t>
            </a:r>
            <a:endParaRPr lang="es-MX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18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title"/>
          </p:nvPr>
        </p:nvSpPr>
        <p:spPr>
          <a:xfrm>
            <a:off x="1670304" y="365502"/>
            <a:ext cx="9861294" cy="89896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s-MX" sz="3200" dirty="0" smtClean="0"/>
              <a:t>Cómo </a:t>
            </a:r>
            <a:r>
              <a:rPr lang="es-MX" sz="3200" dirty="0"/>
              <a:t>la investigación para la salud </a:t>
            </a: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 smtClean="0"/>
              <a:t>ha </a:t>
            </a:r>
            <a:r>
              <a:rPr lang="es-MX" sz="3200" dirty="0"/>
              <a:t>moldeado nuestro mundo</a:t>
            </a:r>
          </a:p>
        </p:txBody>
      </p:sp>
      <p:sp>
        <p:nvSpPr>
          <p:cNvPr id="15" name="Marcador de texto 14"/>
          <p:cNvSpPr>
            <a:spLocks noGrp="1"/>
          </p:cNvSpPr>
          <p:nvPr>
            <p:ph type="body" sz="half" idx="2"/>
          </p:nvPr>
        </p:nvSpPr>
        <p:spPr>
          <a:xfrm>
            <a:off x="1007298" y="4926047"/>
            <a:ext cx="10390188" cy="1371599"/>
          </a:xfrm>
        </p:spPr>
        <p:txBody>
          <a:bodyPr numCol="3" anchor="b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1800" dirty="0">
                <a:cs typeface="Arial" panose="020B0604020202020204" pitchFamily="34" charset="0"/>
              </a:rPr>
              <a:t>Polio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1800" dirty="0">
                <a:cs typeface="Arial" panose="020B0604020202020204" pitchFamily="34" charset="0"/>
              </a:rPr>
              <a:t>Educación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1800" dirty="0">
                <a:cs typeface="Arial" panose="020B0604020202020204" pitchFamily="34" charset="0"/>
              </a:rPr>
              <a:t>Desarrollo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1800" dirty="0">
                <a:cs typeface="Arial" panose="020B0604020202020204" pitchFamily="34" charset="0"/>
              </a:rPr>
              <a:t>Risa sana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1800" dirty="0">
                <a:cs typeface="Arial" panose="020B0604020202020204" pitchFamily="34" charset="0"/>
              </a:rPr>
              <a:t>Innovación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1800" dirty="0">
                <a:cs typeface="Arial" panose="020B0604020202020204" pitchFamily="34" charset="0"/>
              </a:rPr>
              <a:t>Nuestra guía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1800" dirty="0">
                <a:cs typeface="Arial" panose="020B0604020202020204" pitchFamily="34" charset="0"/>
              </a:rPr>
              <a:t>Navegando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1800" dirty="0">
                <a:cs typeface="Arial" panose="020B0604020202020204" pitchFamily="34" charset="0"/>
              </a:rPr>
              <a:t>Compartiendo conocimientos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1800" dirty="0">
                <a:cs typeface="Arial" panose="020B0604020202020204" pitchFamily="34" charset="0"/>
              </a:rPr>
              <a:t>Viviendo </a:t>
            </a:r>
            <a:r>
              <a:rPr lang="es-MX" sz="1800" dirty="0" smtClean="0">
                <a:cs typeface="Arial" panose="020B0604020202020204" pitchFamily="34" charset="0"/>
              </a:rPr>
              <a:t>plenamente</a:t>
            </a:r>
            <a:endParaRPr lang="es-MX" sz="1800" dirty="0">
              <a:cs typeface="Arial" panose="020B0604020202020204" pitchFamily="34" charset="0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875" y="1387503"/>
            <a:ext cx="1905000" cy="2857500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990" y="1665952"/>
            <a:ext cx="1905000" cy="28575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422" y="1387503"/>
            <a:ext cx="1905000" cy="28575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7207" y="1376264"/>
            <a:ext cx="1905000" cy="28575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889" y="2177162"/>
            <a:ext cx="1905000" cy="28575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1721" y="1663032"/>
            <a:ext cx="1905000" cy="28575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600" y="1663032"/>
            <a:ext cx="1905000" cy="28575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674" y="2177162"/>
            <a:ext cx="1905000" cy="28575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6235" y="2177162"/>
            <a:ext cx="1905000" cy="2857500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1372116" y="6334222"/>
            <a:ext cx="94098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http://www.paho.org/hq/index.php?option=com_content&amp;view=article&amp;id=3349&amp;Itemid=2464&amp;lang=es</a:t>
            </a:r>
          </a:p>
        </p:txBody>
      </p:sp>
    </p:spTree>
    <p:extLst>
      <p:ext uri="{BB962C8B-B14F-4D97-AF65-F5344CB8AC3E}">
        <p14:creationId xmlns:p14="http://schemas.microsoft.com/office/powerpoint/2010/main" val="143361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75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25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75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75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25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75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750"/>
                            </p:stCondLst>
                            <p:childTnLst>
                              <p:par>
                                <p:cTn id="7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500"/>
                            </p:stCondLst>
                            <p:childTnLst>
                              <p:par>
                                <p:cTn id="7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75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1250"/>
                            </p:stCondLst>
                            <p:childTnLst>
                              <p:par>
                                <p:cTn id="8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2000"/>
                            </p:stCondLst>
                            <p:childTnLst>
                              <p:par>
                                <p:cTn id="8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75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75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2750"/>
                            </p:stCondLst>
                            <p:childTnLst>
                              <p:par>
                                <p:cTn id="9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anchor="b"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s-MX" dirty="0" smtClean="0"/>
              <a:t>GRACIAS	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600" dirty="0" smtClean="0"/>
              <a:t>Javier Mancilla Ramírez	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600" dirty="0" smtClean="0"/>
              <a:t>drmancilla@gmail.com	</a:t>
            </a:r>
            <a:endParaRPr lang="es-MX" sz="2600" dirty="0"/>
          </a:p>
        </p:txBody>
      </p:sp>
      <p:sp>
        <p:nvSpPr>
          <p:cNvPr id="4" name="Rectángulo 3"/>
          <p:cNvSpPr/>
          <p:nvPr/>
        </p:nvSpPr>
        <p:spPr>
          <a:xfrm>
            <a:off x="2196935" y="561715"/>
            <a:ext cx="8035140" cy="175432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latin typeface="Arial Rounded MT Bold" panose="020F0704030504030204" pitchFamily="34" charset="0"/>
              </a:rPr>
              <a:t>Sesión</a:t>
            </a:r>
            <a:r>
              <a:rPr lang="es-ES" sz="4400" b="1" cap="none" spc="0" baseline="0" dirty="0" smtClean="0">
                <a:ln w="9525">
                  <a:solidFill>
                    <a:schemeClr val="bg1"/>
                  </a:solidFill>
                  <a:prstDash val="solid"/>
                </a:ln>
                <a:latin typeface="Arial Rounded MT Bold" panose="020F0704030504030204" pitchFamily="34" charset="0"/>
              </a:rPr>
              <a:t> Académica</a:t>
            </a:r>
          </a:p>
          <a:p>
            <a:pPr algn="ctr"/>
            <a:r>
              <a:rPr lang="es-ES" sz="3200" dirty="0" smtClean="0">
                <a:ln w="9525">
                  <a:solidFill>
                    <a:schemeClr val="bg1"/>
                  </a:solidFill>
                  <a:prstDash val="solid"/>
                </a:ln>
                <a:latin typeface="Arial Rounded MT Bold" panose="020F0704030504030204" pitchFamily="34" charset="0"/>
              </a:rPr>
              <a:t>Investigación farmacológica </a:t>
            </a:r>
          </a:p>
          <a:p>
            <a:pPr algn="ctr"/>
            <a:r>
              <a:rPr lang="es-ES" sz="3200" dirty="0" smtClean="0">
                <a:ln w="9525">
                  <a:solidFill>
                    <a:schemeClr val="bg1"/>
                  </a:solidFill>
                  <a:prstDash val="solid"/>
                </a:ln>
                <a:latin typeface="Arial Rounded MT Bold" panose="020F0704030504030204" pitchFamily="34" charset="0"/>
              </a:rPr>
              <a:t>en México. Retos y oportunidades</a:t>
            </a:r>
            <a:endParaRPr lang="es-ES" sz="3200" cap="none" spc="0" baseline="0" dirty="0" smtClean="0">
              <a:ln w="9525">
                <a:solidFill>
                  <a:schemeClr val="bg1"/>
                </a:solidFill>
                <a:prstDash val="solid"/>
              </a:ln>
              <a:latin typeface="Arial Rounded MT Bold" panose="020F070403050403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196935" y="6257718"/>
            <a:ext cx="95847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latin typeface="Arial Rounded MT Bold" panose="020F0704030504030204" pitchFamily="34" charset="0"/>
              </a:rPr>
              <a:t>Academia Nacional de Medicina de México, 22 </a:t>
            </a:r>
            <a:r>
              <a:rPr lang="es-ES" dirty="0">
                <a:latin typeface="Arial Rounded MT Bold" panose="020F0704030504030204" pitchFamily="34" charset="0"/>
              </a:rPr>
              <a:t>de julio de 2015</a:t>
            </a:r>
          </a:p>
        </p:txBody>
      </p:sp>
    </p:spTree>
    <p:extLst>
      <p:ext uri="{BB962C8B-B14F-4D97-AF65-F5344CB8AC3E}">
        <p14:creationId xmlns:p14="http://schemas.microsoft.com/office/powerpoint/2010/main" val="400558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s-MX" dirty="0" smtClean="0">
                <a:latin typeface="Arial Rounded MT Bold" panose="020F0704030504030204" pitchFamily="34" charset="0"/>
              </a:rPr>
              <a:t>Investigación aplicada en salud</a:t>
            </a:r>
            <a:endParaRPr lang="es-MX" dirty="0">
              <a:latin typeface="Arial Rounded MT Bold" panose="020F070403050403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marL="0" indent="0">
              <a:buNone/>
            </a:pPr>
            <a:r>
              <a:rPr lang="es-MX" sz="2800" dirty="0"/>
              <a:t>Francis Bacon, siglo </a:t>
            </a:r>
            <a:r>
              <a:rPr lang="es-MX" sz="2800" dirty="0" smtClean="0"/>
              <a:t>XVII</a:t>
            </a:r>
            <a:endParaRPr lang="es-MX" sz="2800" dirty="0" smtClean="0">
              <a:solidFill>
                <a:srgbClr val="002060"/>
              </a:solidFill>
            </a:endParaRPr>
          </a:p>
          <a:p>
            <a:pPr lvl="1"/>
            <a:r>
              <a:rPr lang="es-MX" sz="2400" dirty="0" smtClean="0"/>
              <a:t>Conocimiento,</a:t>
            </a:r>
            <a:r>
              <a:rPr lang="es-MX" sz="2400" dirty="0" smtClean="0">
                <a:solidFill>
                  <a:srgbClr val="002060"/>
                </a:solidFill>
              </a:rPr>
              <a:t> </a:t>
            </a:r>
            <a:r>
              <a:rPr lang="es-MX" sz="2400" dirty="0">
                <a:solidFill>
                  <a:srgbClr val="002060"/>
                </a:solidFill>
              </a:rPr>
              <a:t>experimentos </a:t>
            </a:r>
            <a:r>
              <a:rPr lang="es-MX" sz="2400" dirty="0" smtClean="0">
                <a:solidFill>
                  <a:srgbClr val="002060"/>
                </a:solidFill>
              </a:rPr>
              <a:t>científicos </a:t>
            </a:r>
            <a:r>
              <a:rPr lang="es-MX" sz="2400" dirty="0">
                <a:solidFill>
                  <a:srgbClr val="002060"/>
                </a:solidFill>
              </a:rPr>
              <a:t>para la </a:t>
            </a:r>
            <a:r>
              <a:rPr lang="es-MX" sz="2400" dirty="0" smtClean="0">
                <a:solidFill>
                  <a:srgbClr val="002060"/>
                </a:solidFill>
              </a:rPr>
              <a:t>ilustración</a:t>
            </a:r>
          </a:p>
          <a:p>
            <a:pPr lvl="1"/>
            <a:r>
              <a:rPr lang="es-MX" sz="2400" dirty="0"/>
              <a:t>R</a:t>
            </a:r>
            <a:r>
              <a:rPr lang="es-MX" sz="2400" dirty="0" smtClean="0"/>
              <a:t>esultados, </a:t>
            </a:r>
            <a:r>
              <a:rPr lang="es-MX" sz="2400" dirty="0" smtClean="0">
                <a:solidFill>
                  <a:srgbClr val="002060"/>
                </a:solidFill>
              </a:rPr>
              <a:t>experimentos </a:t>
            </a:r>
            <a:r>
              <a:rPr lang="es-MX" sz="2400" dirty="0">
                <a:solidFill>
                  <a:srgbClr val="002060"/>
                </a:solidFill>
              </a:rPr>
              <a:t>para lograr </a:t>
            </a:r>
            <a:r>
              <a:rPr lang="es-MX" sz="2400" dirty="0" smtClean="0">
                <a:solidFill>
                  <a:srgbClr val="002060"/>
                </a:solidFill>
              </a:rPr>
              <a:t>frutos (</a:t>
            </a:r>
            <a:r>
              <a:rPr lang="es-MX" sz="2400" dirty="0" err="1" smtClean="0">
                <a:solidFill>
                  <a:srgbClr val="002060"/>
                </a:solidFill>
              </a:rPr>
              <a:t>Medawar</a:t>
            </a:r>
            <a:r>
              <a:rPr lang="es-MX" sz="2400" dirty="0">
                <a:solidFill>
                  <a:srgbClr val="002060"/>
                </a:solidFill>
              </a:rPr>
              <a:t>, </a:t>
            </a:r>
            <a:r>
              <a:rPr lang="es-MX" sz="2400" dirty="0" smtClean="0">
                <a:solidFill>
                  <a:srgbClr val="002060"/>
                </a:solidFill>
              </a:rPr>
              <a:t>1979)</a:t>
            </a:r>
          </a:p>
          <a:p>
            <a:pPr marL="0" indent="0">
              <a:buNone/>
            </a:pPr>
            <a:r>
              <a:rPr lang="es-MX" sz="2800" dirty="0" smtClean="0">
                <a:solidFill>
                  <a:srgbClr val="002060"/>
                </a:solidFill>
              </a:rPr>
              <a:t>Debate </a:t>
            </a:r>
            <a:r>
              <a:rPr lang="es-MX" sz="2800" dirty="0">
                <a:solidFill>
                  <a:srgbClr val="002060"/>
                </a:solidFill>
              </a:rPr>
              <a:t>de la ciencia </a:t>
            </a:r>
            <a:r>
              <a:rPr lang="es-MX" sz="2800" dirty="0" smtClean="0">
                <a:solidFill>
                  <a:srgbClr val="C00000"/>
                </a:solidFill>
              </a:rPr>
              <a:t>pura </a:t>
            </a:r>
            <a:r>
              <a:rPr lang="es-MX" sz="2800" dirty="0" smtClean="0"/>
              <a:t>o</a:t>
            </a:r>
            <a:r>
              <a:rPr lang="es-MX" sz="2800" dirty="0" smtClean="0">
                <a:solidFill>
                  <a:srgbClr val="C00000"/>
                </a:solidFill>
              </a:rPr>
              <a:t> ‘básica’ </a:t>
            </a:r>
            <a:r>
              <a:rPr lang="es-MX" sz="2800" dirty="0">
                <a:solidFill>
                  <a:srgbClr val="002060"/>
                </a:solidFill>
              </a:rPr>
              <a:t>frente a la </a:t>
            </a:r>
            <a:r>
              <a:rPr lang="es-MX" sz="2800" dirty="0" smtClean="0">
                <a:solidFill>
                  <a:srgbClr val="C00000"/>
                </a:solidFill>
              </a:rPr>
              <a:t>aplicada</a:t>
            </a:r>
            <a:endParaRPr lang="es-MX" sz="2800" dirty="0" smtClean="0">
              <a:solidFill>
                <a:srgbClr val="002060"/>
              </a:solidFill>
            </a:endParaRPr>
          </a:p>
          <a:p>
            <a:pPr lvl="1"/>
            <a:r>
              <a:rPr lang="es-MX" sz="2400" dirty="0" smtClean="0"/>
              <a:t>Generar conocimiento </a:t>
            </a:r>
            <a:r>
              <a:rPr lang="es-MX" sz="2400" dirty="0" smtClean="0">
                <a:solidFill>
                  <a:srgbClr val="002060"/>
                </a:solidFill>
              </a:rPr>
              <a:t>como </a:t>
            </a:r>
            <a:r>
              <a:rPr lang="es-MX" sz="2400" dirty="0">
                <a:solidFill>
                  <a:srgbClr val="002060"/>
                </a:solidFill>
              </a:rPr>
              <a:t>un fin en sí mismo </a:t>
            </a:r>
            <a:endParaRPr lang="es-MX" sz="2400" dirty="0" smtClean="0">
              <a:solidFill>
                <a:srgbClr val="002060"/>
              </a:solidFill>
            </a:endParaRPr>
          </a:p>
          <a:p>
            <a:pPr lvl="1"/>
            <a:r>
              <a:rPr lang="es-MX" sz="2400" dirty="0" smtClean="0"/>
              <a:t>Costos</a:t>
            </a:r>
            <a:r>
              <a:rPr lang="es-MX" sz="2400" dirty="0" smtClean="0">
                <a:solidFill>
                  <a:srgbClr val="002060"/>
                </a:solidFill>
              </a:rPr>
              <a:t> </a:t>
            </a:r>
            <a:r>
              <a:rPr lang="es-MX" sz="2400" dirty="0"/>
              <a:t>crecientes </a:t>
            </a:r>
            <a:r>
              <a:rPr lang="es-MX" sz="2400" dirty="0" smtClean="0">
                <a:solidFill>
                  <a:srgbClr val="002060"/>
                </a:solidFill>
              </a:rPr>
              <a:t>y gran </a:t>
            </a:r>
            <a:r>
              <a:rPr lang="es-MX" sz="2400" dirty="0">
                <a:solidFill>
                  <a:srgbClr val="002060"/>
                </a:solidFill>
              </a:rPr>
              <a:t>competencia por </a:t>
            </a:r>
            <a:r>
              <a:rPr lang="es-MX" sz="2400" dirty="0" smtClean="0">
                <a:solidFill>
                  <a:srgbClr val="002060"/>
                </a:solidFill>
              </a:rPr>
              <a:t>financiamiento</a:t>
            </a:r>
          </a:p>
          <a:p>
            <a:pPr marL="0" indent="0">
              <a:buNone/>
            </a:pPr>
            <a:r>
              <a:rPr lang="es-MX" sz="2800" dirty="0" smtClean="0">
                <a:solidFill>
                  <a:srgbClr val="002060"/>
                </a:solidFill>
              </a:rPr>
              <a:t>Énfasis en promover </a:t>
            </a:r>
            <a:r>
              <a:rPr lang="es-MX" sz="2800" dirty="0">
                <a:solidFill>
                  <a:srgbClr val="002060"/>
                </a:solidFill>
              </a:rPr>
              <a:t>la </a:t>
            </a:r>
            <a:r>
              <a:rPr lang="es-MX" sz="2800" dirty="0" smtClean="0">
                <a:solidFill>
                  <a:srgbClr val="002060"/>
                </a:solidFill>
              </a:rPr>
              <a:t>investigación </a:t>
            </a:r>
            <a:r>
              <a:rPr lang="es-MX" sz="2800" dirty="0" smtClean="0"/>
              <a:t>aplicada</a:t>
            </a:r>
          </a:p>
          <a:p>
            <a:pPr lvl="1"/>
            <a:r>
              <a:rPr lang="es-MX" sz="2400" dirty="0" smtClean="0"/>
              <a:t>mejorar </a:t>
            </a:r>
            <a:r>
              <a:rPr lang="es-MX" sz="2400" dirty="0"/>
              <a:t>la salud o la calidad de la </a:t>
            </a:r>
            <a:r>
              <a:rPr lang="es-MX" sz="2400" dirty="0" smtClean="0"/>
              <a:t>vida</a:t>
            </a:r>
          </a:p>
          <a:p>
            <a:pPr marL="0" indent="0">
              <a:buNone/>
            </a:pPr>
            <a:r>
              <a:rPr lang="es-MX" sz="2800" dirty="0" smtClean="0">
                <a:solidFill>
                  <a:srgbClr val="002060"/>
                </a:solidFill>
              </a:rPr>
              <a:t>Dos </a:t>
            </a:r>
            <a:r>
              <a:rPr lang="es-MX" sz="2800" dirty="0">
                <a:solidFill>
                  <a:srgbClr val="002060"/>
                </a:solidFill>
              </a:rPr>
              <a:t>tipos de ciencia: </a:t>
            </a:r>
            <a:r>
              <a:rPr lang="es-MX" sz="2800" dirty="0" smtClean="0">
                <a:solidFill>
                  <a:srgbClr val="C00000"/>
                </a:solidFill>
              </a:rPr>
              <a:t>aplicada</a:t>
            </a:r>
            <a:r>
              <a:rPr lang="es-MX" sz="2800" dirty="0" smtClean="0">
                <a:solidFill>
                  <a:srgbClr val="002060"/>
                </a:solidFill>
              </a:rPr>
              <a:t> </a:t>
            </a:r>
            <a:r>
              <a:rPr lang="es-MX" sz="2800" dirty="0">
                <a:solidFill>
                  <a:srgbClr val="002060"/>
                </a:solidFill>
              </a:rPr>
              <a:t>y la </a:t>
            </a:r>
            <a:r>
              <a:rPr lang="es-MX" sz="2800" dirty="0" smtClean="0">
                <a:solidFill>
                  <a:srgbClr val="C00000"/>
                </a:solidFill>
              </a:rPr>
              <a:t>‘aún </a:t>
            </a:r>
            <a:r>
              <a:rPr lang="es-MX" sz="2800" dirty="0">
                <a:solidFill>
                  <a:srgbClr val="C00000"/>
                </a:solidFill>
              </a:rPr>
              <a:t>no </a:t>
            </a:r>
            <a:r>
              <a:rPr lang="es-MX" sz="2800" dirty="0" smtClean="0">
                <a:solidFill>
                  <a:srgbClr val="C00000"/>
                </a:solidFill>
              </a:rPr>
              <a:t>aplicada’</a:t>
            </a:r>
            <a:endParaRPr lang="es-MX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Para ingresar al Tercer Milenio </a:t>
            </a:r>
            <a:r>
              <a:rPr lang="es-MX" dirty="0" smtClean="0">
                <a:solidFill>
                  <a:schemeClr val="tx1"/>
                </a:solidFill>
              </a:rPr>
              <a:t/>
            </a:r>
            <a:br>
              <a:rPr lang="es-MX" dirty="0" smtClean="0">
                <a:solidFill>
                  <a:schemeClr val="tx1"/>
                </a:solidFill>
              </a:rPr>
            </a:br>
            <a:r>
              <a:rPr lang="es-MX" dirty="0" smtClean="0"/>
              <a:t>como país en pleno desarrollo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AutoNum type="arabicPeriod"/>
            </a:pPr>
            <a:r>
              <a:rPr lang="es-MX" sz="2400" dirty="0" smtClean="0"/>
              <a:t>Reconocer a la ciencia y tecnología como factores determinantes </a:t>
            </a:r>
            <a:r>
              <a:rPr lang="es-MX" sz="2400" dirty="0"/>
              <a:t>del </a:t>
            </a:r>
            <a:r>
              <a:rPr lang="es-MX" sz="2400" dirty="0" smtClean="0"/>
              <a:t>desarrollo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Tx/>
              <a:buChar char="-"/>
            </a:pPr>
            <a:r>
              <a:rPr lang="es-MX" sz="2200" dirty="0" smtClean="0"/>
              <a:t>cultural</a:t>
            </a:r>
            <a:r>
              <a:rPr lang="es-MX" sz="2200" dirty="0"/>
              <a:t>, </a:t>
            </a:r>
            <a:r>
              <a:rPr lang="es-MX" sz="2200" dirty="0" smtClean="0"/>
              <a:t>social y económico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es-MX" sz="22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s-MX" sz="2400" dirty="0" smtClean="0"/>
              <a:t>2. Diseñar </a:t>
            </a:r>
            <a:r>
              <a:rPr lang="es-MX" sz="2400" dirty="0"/>
              <a:t>una política </a:t>
            </a:r>
            <a:r>
              <a:rPr lang="es-MX" sz="2400" dirty="0" smtClean="0"/>
              <a:t>congruente: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MX" sz="2000" dirty="0" smtClean="0"/>
              <a:t>a) Un </a:t>
            </a:r>
            <a:r>
              <a:rPr lang="es-MX" sz="2000" dirty="0"/>
              <a:t>amplio programa de </a:t>
            </a:r>
            <a:r>
              <a:rPr lang="es-MX" sz="2000" dirty="0" smtClean="0"/>
              <a:t>recursos humanos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MX" sz="2000" dirty="0" smtClean="0"/>
              <a:t>	- </a:t>
            </a:r>
            <a:r>
              <a:rPr lang="es-MX" sz="2000" dirty="0" smtClean="0">
                <a:solidFill>
                  <a:srgbClr val="002060"/>
                </a:solidFill>
              </a:rPr>
              <a:t>becas en </a:t>
            </a:r>
            <a:r>
              <a:rPr lang="es-MX" sz="2000" dirty="0">
                <a:solidFill>
                  <a:srgbClr val="002060"/>
                </a:solidFill>
              </a:rPr>
              <a:t>México </a:t>
            </a:r>
            <a:r>
              <a:rPr lang="es-MX" sz="2000" dirty="0" smtClean="0">
                <a:solidFill>
                  <a:srgbClr val="002060"/>
                </a:solidFill>
              </a:rPr>
              <a:t>y </a:t>
            </a:r>
            <a:r>
              <a:rPr lang="es-MX" sz="2000" dirty="0">
                <a:solidFill>
                  <a:srgbClr val="002060"/>
                </a:solidFill>
              </a:rPr>
              <a:t>el </a:t>
            </a:r>
            <a:r>
              <a:rPr lang="es-MX" sz="2000" dirty="0" smtClean="0">
                <a:solidFill>
                  <a:srgbClr val="002060"/>
                </a:solidFill>
              </a:rPr>
              <a:t>extranjero con </a:t>
            </a:r>
            <a:r>
              <a:rPr lang="es-MX" sz="2000" dirty="0" smtClean="0"/>
              <a:t>garantía</a:t>
            </a:r>
            <a:r>
              <a:rPr lang="es-MX" sz="2000" dirty="0" smtClean="0">
                <a:solidFill>
                  <a:srgbClr val="002060"/>
                </a:solidFill>
              </a:rPr>
              <a:t> de repatriación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MX" sz="2000" dirty="0" smtClean="0">
                <a:solidFill>
                  <a:srgbClr val="002060"/>
                </a:solidFill>
              </a:rPr>
              <a:t>	</a:t>
            </a:r>
            <a:r>
              <a:rPr lang="es-MX" sz="2000" dirty="0" smtClean="0"/>
              <a:t>- </a:t>
            </a:r>
            <a:r>
              <a:rPr lang="es-MX" sz="2000" dirty="0" smtClean="0">
                <a:solidFill>
                  <a:srgbClr val="002060"/>
                </a:solidFill>
              </a:rPr>
              <a:t>recursos para iniciar </a:t>
            </a:r>
            <a:r>
              <a:rPr lang="es-MX" sz="2000" dirty="0">
                <a:solidFill>
                  <a:srgbClr val="002060"/>
                </a:solidFill>
              </a:rPr>
              <a:t>y mantener un programa aceptable de </a:t>
            </a:r>
            <a:r>
              <a:rPr lang="es-MX" sz="2000" dirty="0" smtClean="0">
                <a:solidFill>
                  <a:srgbClr val="002060"/>
                </a:solidFill>
              </a:rPr>
              <a:t>investigación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MX" sz="2000" dirty="0" smtClean="0">
                <a:solidFill>
                  <a:srgbClr val="002060"/>
                </a:solidFill>
              </a:rPr>
              <a:t>	</a:t>
            </a:r>
            <a:r>
              <a:rPr lang="es-MX" sz="2000" dirty="0" smtClean="0"/>
              <a:t>-</a:t>
            </a:r>
            <a:r>
              <a:rPr lang="es-MX" sz="2000" dirty="0" smtClean="0">
                <a:solidFill>
                  <a:srgbClr val="002060"/>
                </a:solidFill>
              </a:rPr>
              <a:t> </a:t>
            </a:r>
            <a:r>
              <a:rPr lang="es-MX" sz="2000" dirty="0" smtClean="0"/>
              <a:t>garantía</a:t>
            </a:r>
            <a:r>
              <a:rPr lang="es-MX" sz="2000" dirty="0" smtClean="0">
                <a:solidFill>
                  <a:srgbClr val="002060"/>
                </a:solidFill>
              </a:rPr>
              <a:t> </a:t>
            </a:r>
            <a:r>
              <a:rPr lang="es-MX" sz="2000" dirty="0">
                <a:solidFill>
                  <a:srgbClr val="002060"/>
                </a:solidFill>
              </a:rPr>
              <a:t>de </a:t>
            </a:r>
            <a:r>
              <a:rPr lang="es-MX" sz="2000" dirty="0" smtClean="0">
                <a:solidFill>
                  <a:srgbClr val="002060"/>
                </a:solidFill>
              </a:rPr>
              <a:t>movilidad, </a:t>
            </a:r>
            <a:r>
              <a:rPr lang="es-MX" sz="2000" dirty="0">
                <a:solidFill>
                  <a:srgbClr val="002060"/>
                </a:solidFill>
              </a:rPr>
              <a:t>sin pérdida de </a:t>
            </a:r>
            <a:r>
              <a:rPr lang="es-MX" sz="2000" dirty="0" smtClean="0">
                <a:solidFill>
                  <a:srgbClr val="002060"/>
                </a:solidFill>
              </a:rPr>
              <a:t>apoyos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MX" sz="2000" dirty="0" smtClean="0"/>
              <a:t>b) Un generoso programa </a:t>
            </a:r>
            <a:r>
              <a:rPr lang="es-MX" sz="2000" dirty="0"/>
              <a:t>de apoyo a la investigación </a:t>
            </a:r>
            <a:r>
              <a:rPr lang="es-MX" sz="2000" dirty="0" smtClean="0"/>
              <a:t>científica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MX" sz="2000" dirty="0"/>
              <a:t>	</a:t>
            </a:r>
            <a:r>
              <a:rPr lang="es-MX" sz="2000" dirty="0" smtClean="0"/>
              <a:t>- </a:t>
            </a:r>
            <a:r>
              <a:rPr lang="es-MX" sz="2000" dirty="0" smtClean="0">
                <a:solidFill>
                  <a:srgbClr val="002060"/>
                </a:solidFill>
              </a:rPr>
              <a:t>únicas </a:t>
            </a:r>
            <a:r>
              <a:rPr lang="es-MX" sz="2000" dirty="0">
                <a:solidFill>
                  <a:srgbClr val="002060"/>
                </a:solidFill>
              </a:rPr>
              <a:t>restricciones </a:t>
            </a:r>
            <a:r>
              <a:rPr lang="es-MX" sz="2000" dirty="0" smtClean="0">
                <a:solidFill>
                  <a:srgbClr val="002060"/>
                </a:solidFill>
              </a:rPr>
              <a:t>la </a:t>
            </a:r>
            <a:r>
              <a:rPr lang="es-MX" sz="2000" dirty="0">
                <a:solidFill>
                  <a:srgbClr val="002060"/>
                </a:solidFill>
              </a:rPr>
              <a:t>calidad </a:t>
            </a:r>
            <a:r>
              <a:rPr lang="es-MX" sz="2000" dirty="0" smtClean="0">
                <a:solidFill>
                  <a:srgbClr val="002060"/>
                </a:solidFill>
              </a:rPr>
              <a:t>y viabilidad de los proyectos</a:t>
            </a:r>
            <a:endParaRPr lang="es-MX" sz="2000" dirty="0">
              <a:solidFill>
                <a:srgbClr val="00206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41411" y="6411412"/>
            <a:ext cx="103901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Pérez-Tamayo R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La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investigación biomédica en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México.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Gac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Méd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Méx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2004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 140(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Supl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1):37-41.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93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Para ingresar al Tercer Milenio </a:t>
            </a:r>
            <a:r>
              <a:rPr lang="es-MX" dirty="0" smtClean="0">
                <a:solidFill>
                  <a:schemeClr val="tx1"/>
                </a:solidFill>
              </a:rPr>
              <a:t/>
            </a:r>
            <a:br>
              <a:rPr lang="es-MX" dirty="0" smtClean="0">
                <a:solidFill>
                  <a:schemeClr val="tx1"/>
                </a:solidFill>
              </a:rPr>
            </a:br>
            <a:r>
              <a:rPr lang="es-MX" dirty="0" smtClean="0"/>
              <a:t>como país en pleno desarrollo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s-MX" sz="2400" dirty="0" smtClean="0"/>
              <a:t>3. Conceder estímulos fiscales generosos a la iniciativa privada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AutoNum type="alphaLcParenR"/>
            </a:pPr>
            <a:r>
              <a:rPr lang="es-MX" sz="2000" dirty="0" smtClean="0"/>
              <a:t>En favor de la investigación, tanto aplicada como básica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AutoNum type="alphaLcParenR"/>
            </a:pPr>
            <a:r>
              <a:rPr lang="es-MX" sz="2000" dirty="0" smtClean="0"/>
              <a:t>Legislación </a:t>
            </a:r>
            <a:r>
              <a:rPr lang="es-MX" sz="2000" dirty="0"/>
              <a:t>favorable </a:t>
            </a:r>
            <a:r>
              <a:rPr lang="es-MX" sz="2000" dirty="0" smtClean="0"/>
              <a:t>(fortunas </a:t>
            </a:r>
            <a:r>
              <a:rPr lang="es-MX" sz="2000" dirty="0"/>
              <a:t>comparables a las de </a:t>
            </a:r>
            <a:r>
              <a:rPr lang="es-MX" sz="2000" dirty="0" smtClean="0"/>
              <a:t>mecenas norteamericanos)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s-MX" sz="2400" dirty="0" smtClean="0"/>
              <a:t>4. Crear </a:t>
            </a:r>
            <a:r>
              <a:rPr lang="es-MX" sz="2400" dirty="0"/>
              <a:t>una Secretaría de Ciencia y </a:t>
            </a:r>
            <a:r>
              <a:rPr lang="es-MX" sz="2400" dirty="0" smtClean="0"/>
              <a:t>Tecnología 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AutoNum type="alphaLcParenR"/>
            </a:pPr>
            <a:r>
              <a:rPr lang="es-MX" sz="2000" dirty="0"/>
              <a:t>Eleva el rango de </a:t>
            </a:r>
            <a:r>
              <a:rPr lang="es-MX" sz="2000" dirty="0" err="1" smtClean="0"/>
              <a:t>CyT</a:t>
            </a:r>
            <a:r>
              <a:rPr lang="es-MX" sz="2000" dirty="0" smtClean="0"/>
              <a:t> </a:t>
            </a:r>
            <a:r>
              <a:rPr lang="es-MX" sz="2000" dirty="0"/>
              <a:t>al de otras secretarías de estado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AutoNum type="alphaLcParenR"/>
            </a:pPr>
            <a:r>
              <a:rPr lang="es-MX" sz="2000" dirty="0" smtClean="0"/>
              <a:t>Aumento </a:t>
            </a:r>
            <a:r>
              <a:rPr lang="es-MX" sz="2000" dirty="0"/>
              <a:t>en </a:t>
            </a:r>
            <a:r>
              <a:rPr lang="es-MX" sz="2000" dirty="0" smtClean="0"/>
              <a:t>burocracia </a:t>
            </a:r>
            <a:r>
              <a:rPr lang="es-MX" sz="2000" dirty="0"/>
              <a:t>y </a:t>
            </a:r>
            <a:r>
              <a:rPr lang="es-MX" sz="2000" dirty="0" smtClean="0"/>
              <a:t>ambición </a:t>
            </a:r>
            <a:r>
              <a:rPr lang="es-MX" sz="2000" dirty="0"/>
              <a:t>de </a:t>
            </a:r>
            <a:r>
              <a:rPr lang="es-MX" sz="2000" dirty="0" smtClean="0"/>
              <a:t>políticos </a:t>
            </a:r>
            <a:r>
              <a:rPr lang="es-MX" sz="2000" dirty="0"/>
              <a:t>y </a:t>
            </a:r>
            <a:r>
              <a:rPr lang="es-MX" sz="2000" dirty="0" smtClean="0"/>
              <a:t>líderes sindicales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es-MX" sz="1800" dirty="0"/>
          </a:p>
          <a:p>
            <a:pPr indent="-228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s-MX" sz="2400" dirty="0"/>
              <a:t>Las necesidades de desarrollo en </a:t>
            </a:r>
            <a:r>
              <a:rPr lang="es-MX" sz="2400" dirty="0" err="1" smtClean="0"/>
              <a:t>CyT</a:t>
            </a:r>
            <a:r>
              <a:rPr lang="es-MX" sz="2400" dirty="0" smtClean="0"/>
              <a:t> </a:t>
            </a:r>
            <a:r>
              <a:rPr lang="es-MX" sz="2400" dirty="0"/>
              <a:t>de México han </a:t>
            </a:r>
            <a:r>
              <a:rPr lang="es-MX" sz="2400" dirty="0" smtClean="0"/>
              <a:t>crecido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Tx/>
              <a:buChar char="-"/>
            </a:pPr>
            <a:r>
              <a:rPr lang="es-MX" sz="2000" dirty="0" smtClean="0"/>
              <a:t>han </a:t>
            </a:r>
            <a:r>
              <a:rPr lang="es-MX" sz="2000" dirty="0"/>
              <a:t>rebasado la estructura y la capacidad </a:t>
            </a:r>
            <a:r>
              <a:rPr lang="es-MX" sz="2000" dirty="0" smtClean="0"/>
              <a:t>del </a:t>
            </a:r>
            <a:r>
              <a:rPr lang="es-MX" sz="2000" dirty="0" err="1"/>
              <a:t>CONACyT</a:t>
            </a:r>
            <a:r>
              <a:rPr lang="es-MX" sz="2000" dirty="0"/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Tx/>
              <a:buChar char="-"/>
            </a:pPr>
            <a:r>
              <a:rPr lang="es-MX" sz="2000" dirty="0" smtClean="0"/>
              <a:t>apoyarlas </a:t>
            </a:r>
            <a:r>
              <a:rPr lang="es-MX" sz="2000" dirty="0"/>
              <a:t>con eficiencia y resolverlas con </a:t>
            </a:r>
            <a:r>
              <a:rPr lang="es-MX" sz="2000" dirty="0" smtClean="0"/>
              <a:t>puntualidad</a:t>
            </a:r>
            <a:endParaRPr lang="es-MX" sz="22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141411" y="6411412"/>
            <a:ext cx="103901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Pérez-Tamayo R.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investigación biomédica en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México.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Gac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Méd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Méx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2004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 140(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Supl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1):37-41.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91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s-MX" dirty="0" smtClean="0">
                <a:solidFill>
                  <a:schemeClr val="tx1"/>
                </a:solidFill>
              </a:rPr>
              <a:t>Investigación </a:t>
            </a:r>
            <a:r>
              <a:rPr lang="es-MX" dirty="0">
                <a:solidFill>
                  <a:schemeClr val="tx1"/>
                </a:solidFill>
              </a:rPr>
              <a:t>para la </a:t>
            </a:r>
            <a:r>
              <a:rPr lang="es-MX" dirty="0" smtClean="0">
                <a:solidFill>
                  <a:schemeClr val="tx1"/>
                </a:solidFill>
              </a:rPr>
              <a:t>salud</a:t>
            </a: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sz="3100" dirty="0" smtClean="0"/>
              <a:t>Objetivos </a:t>
            </a:r>
            <a:r>
              <a:rPr lang="es-MX" sz="3100" dirty="0"/>
              <a:t>del </a:t>
            </a:r>
            <a:r>
              <a:rPr lang="es-MX" sz="3100" dirty="0" smtClean="0"/>
              <a:t>Programa de </a:t>
            </a:r>
            <a:r>
              <a:rPr lang="es-MX" sz="3100" dirty="0"/>
              <a:t>acción específico </a:t>
            </a:r>
            <a:r>
              <a:rPr lang="es-MX" sz="3100" dirty="0" smtClean="0"/>
              <a:t>2007-2012</a:t>
            </a:r>
            <a:endParaRPr lang="es-MX" sz="31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400" dirty="0" smtClean="0"/>
              <a:t>6 Objetivos, </a:t>
            </a:r>
            <a:r>
              <a:rPr lang="es-MX" sz="2400" dirty="0" smtClean="0">
                <a:solidFill>
                  <a:srgbClr val="C00000"/>
                </a:solidFill>
              </a:rPr>
              <a:t>20 Estrategias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s-MX" sz="19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1900" dirty="0" smtClean="0"/>
              <a:t>1</a:t>
            </a:r>
            <a:r>
              <a:rPr lang="es-MX" sz="1900" dirty="0"/>
              <a:t>. Favorecer la </a:t>
            </a:r>
            <a:r>
              <a:rPr lang="es-MX" sz="1900" dirty="0" smtClean="0"/>
              <a:t>investigación científica </a:t>
            </a:r>
            <a:r>
              <a:rPr lang="es-MX" sz="1900" dirty="0"/>
              <a:t>de </a:t>
            </a:r>
            <a:r>
              <a:rPr lang="es-MX" sz="1900" dirty="0" smtClean="0">
                <a:solidFill>
                  <a:srgbClr val="C00000"/>
                </a:solidFill>
              </a:rPr>
              <a:t>excelencia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1900" dirty="0"/>
              <a:t>2. Incentivar las </a:t>
            </a:r>
            <a:r>
              <a:rPr lang="es-MX" sz="1900" dirty="0" smtClean="0"/>
              <a:t>actividades de </a:t>
            </a:r>
            <a:r>
              <a:rPr lang="es-MX" sz="1900" dirty="0"/>
              <a:t>investigación y desarrollo </a:t>
            </a:r>
            <a:r>
              <a:rPr lang="es-MX" sz="1900" dirty="0" smtClean="0"/>
              <a:t>tecnológico hacia </a:t>
            </a:r>
            <a:r>
              <a:rPr lang="es-MX" sz="1900" dirty="0"/>
              <a:t>los </a:t>
            </a:r>
            <a:r>
              <a:rPr lang="es-MX" sz="1900" dirty="0">
                <a:solidFill>
                  <a:srgbClr val="C00000"/>
                </a:solidFill>
              </a:rPr>
              <a:t>problemas de salud que </a:t>
            </a:r>
            <a:r>
              <a:rPr lang="es-MX" sz="1900" dirty="0" smtClean="0">
                <a:solidFill>
                  <a:srgbClr val="C00000"/>
                </a:solidFill>
              </a:rPr>
              <a:t>afectan de </a:t>
            </a:r>
            <a:r>
              <a:rPr lang="es-MX" sz="1900" dirty="0">
                <a:solidFill>
                  <a:srgbClr val="C00000"/>
                </a:solidFill>
              </a:rPr>
              <a:t>forma prioritaria a la </a:t>
            </a:r>
            <a:r>
              <a:rPr lang="es-MX" sz="1900" dirty="0" smtClean="0">
                <a:solidFill>
                  <a:srgbClr val="C00000"/>
                </a:solidFill>
              </a:rPr>
              <a:t>población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1900" dirty="0" smtClean="0"/>
              <a:t>3</a:t>
            </a:r>
            <a:r>
              <a:rPr lang="es-MX" sz="1900" dirty="0"/>
              <a:t>. Transferir los </a:t>
            </a:r>
            <a:r>
              <a:rPr lang="es-MX" sz="1900" dirty="0" smtClean="0"/>
              <a:t>resultados de </a:t>
            </a:r>
            <a:r>
              <a:rPr lang="es-MX" sz="1900" dirty="0"/>
              <a:t>la investigación y desarrollo </a:t>
            </a:r>
            <a:r>
              <a:rPr lang="es-MX" sz="1900" dirty="0" smtClean="0"/>
              <a:t>tecnológicos en </a:t>
            </a:r>
            <a:r>
              <a:rPr lang="es-MX" sz="1900" dirty="0"/>
              <a:t>salud hacia la </a:t>
            </a:r>
            <a:r>
              <a:rPr lang="es-MX" sz="1900" dirty="0">
                <a:solidFill>
                  <a:srgbClr val="C00000"/>
                </a:solidFill>
              </a:rPr>
              <a:t>toma de </a:t>
            </a:r>
            <a:r>
              <a:rPr lang="es-MX" sz="1900" dirty="0" smtClean="0">
                <a:solidFill>
                  <a:srgbClr val="C00000"/>
                </a:solidFill>
              </a:rPr>
              <a:t>decisiones </a:t>
            </a:r>
            <a:r>
              <a:rPr lang="es-MX" sz="1900" dirty="0" smtClean="0"/>
              <a:t>y </a:t>
            </a:r>
            <a:r>
              <a:rPr lang="es-MX" sz="1900" dirty="0"/>
              <a:t>las actividades en materia de salud</a:t>
            </a:r>
            <a:endParaRPr lang="es-MX" sz="19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1900" dirty="0" smtClean="0"/>
              <a:t>4</a:t>
            </a:r>
            <a:r>
              <a:rPr lang="es-MX" sz="1900" dirty="0"/>
              <a:t>. Promover la </a:t>
            </a:r>
            <a:r>
              <a:rPr lang="es-MX" sz="1900" dirty="0" smtClean="0"/>
              <a:t>estricta observancia </a:t>
            </a:r>
            <a:r>
              <a:rPr lang="es-MX" sz="1900" dirty="0"/>
              <a:t>de los códigos </a:t>
            </a:r>
            <a:r>
              <a:rPr lang="es-MX" sz="1900" dirty="0" smtClean="0"/>
              <a:t>nacionales e </a:t>
            </a:r>
            <a:r>
              <a:rPr lang="es-MX" sz="1900" dirty="0"/>
              <a:t>internacionales de </a:t>
            </a:r>
            <a:r>
              <a:rPr lang="es-MX" sz="1900" dirty="0" smtClean="0">
                <a:solidFill>
                  <a:srgbClr val="C00000"/>
                </a:solidFill>
              </a:rPr>
              <a:t>bioética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1900" dirty="0" smtClean="0"/>
              <a:t>5</a:t>
            </a:r>
            <a:r>
              <a:rPr lang="es-MX" sz="1900" dirty="0"/>
              <a:t>. Consolidar y </a:t>
            </a:r>
            <a:r>
              <a:rPr lang="es-MX" sz="1900" dirty="0" smtClean="0"/>
              <a:t>desarrollar armónicamente </a:t>
            </a:r>
            <a:r>
              <a:rPr lang="es-MX" sz="1900" dirty="0"/>
              <a:t>los </a:t>
            </a:r>
            <a:r>
              <a:rPr lang="es-MX" sz="1900" dirty="0">
                <a:solidFill>
                  <a:srgbClr val="C00000"/>
                </a:solidFill>
              </a:rPr>
              <a:t>diferentes </a:t>
            </a:r>
            <a:r>
              <a:rPr lang="es-MX" sz="1900" dirty="0" smtClean="0">
                <a:solidFill>
                  <a:srgbClr val="C00000"/>
                </a:solidFill>
              </a:rPr>
              <a:t>grupos </a:t>
            </a:r>
            <a:r>
              <a:rPr lang="es-MX" sz="1900" dirty="0" smtClean="0"/>
              <a:t>de </a:t>
            </a:r>
            <a:r>
              <a:rPr lang="es-MX" sz="1900" dirty="0"/>
              <a:t>investigación</a:t>
            </a:r>
            <a:endParaRPr lang="es-MX" sz="19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1900" dirty="0" smtClean="0"/>
              <a:t>6</a:t>
            </a:r>
            <a:r>
              <a:rPr lang="es-MX" sz="1900" dirty="0"/>
              <a:t>. Mejorar el </a:t>
            </a:r>
            <a:r>
              <a:rPr lang="es-MX" sz="1900" dirty="0" smtClean="0"/>
              <a:t>salario, las </a:t>
            </a:r>
            <a:r>
              <a:rPr lang="es-MX" sz="1900" dirty="0"/>
              <a:t>prestaciones, los estímulos y los </a:t>
            </a:r>
            <a:r>
              <a:rPr lang="es-MX" sz="1900" dirty="0" smtClean="0"/>
              <a:t>apoyos académicos </a:t>
            </a:r>
            <a:r>
              <a:rPr lang="es-MX" sz="1900" dirty="0"/>
              <a:t>a los </a:t>
            </a:r>
            <a:r>
              <a:rPr lang="es-MX" sz="1900" dirty="0">
                <a:solidFill>
                  <a:srgbClr val="C00000"/>
                </a:solidFill>
              </a:rPr>
              <a:t>profesionales de </a:t>
            </a:r>
            <a:r>
              <a:rPr lang="es-MX" sz="1900" dirty="0" smtClean="0">
                <a:solidFill>
                  <a:srgbClr val="C00000"/>
                </a:solidFill>
              </a:rPr>
              <a:t>la investigación </a:t>
            </a:r>
            <a:r>
              <a:rPr lang="es-MX" sz="1900" dirty="0"/>
              <a:t>en salud</a:t>
            </a:r>
            <a:endParaRPr lang="es-MX" sz="19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1900" dirty="0" smtClean="0"/>
              <a:t>7</a:t>
            </a:r>
            <a:r>
              <a:rPr lang="es-MX" sz="1900" dirty="0"/>
              <a:t>. Crear un programa </a:t>
            </a:r>
            <a:r>
              <a:rPr lang="es-MX" sz="1900" dirty="0" smtClean="0"/>
              <a:t>de </a:t>
            </a:r>
            <a:r>
              <a:rPr lang="es-MX" sz="1900" dirty="0" smtClean="0">
                <a:solidFill>
                  <a:srgbClr val="C00000"/>
                </a:solidFill>
              </a:rPr>
              <a:t>actualización </a:t>
            </a:r>
            <a:r>
              <a:rPr lang="es-MX" sz="1900" dirty="0">
                <a:solidFill>
                  <a:srgbClr val="C00000"/>
                </a:solidFill>
              </a:rPr>
              <a:t>de la infraestructura</a:t>
            </a:r>
            <a:r>
              <a:rPr lang="es-MX" sz="1900" dirty="0" smtClean="0"/>
              <a:t>, el </a:t>
            </a:r>
            <a:r>
              <a:rPr lang="es-MX" sz="1900" dirty="0"/>
              <a:t>equipamiento y los servicios </a:t>
            </a:r>
            <a:r>
              <a:rPr lang="es-MX" sz="1900" dirty="0" smtClean="0"/>
              <a:t>de comunicación </a:t>
            </a:r>
            <a:r>
              <a:rPr lang="es-MX" sz="1900" dirty="0"/>
              <a:t>para la </a:t>
            </a:r>
            <a:r>
              <a:rPr lang="es-MX" sz="1900" dirty="0" smtClean="0"/>
              <a:t>investigación en salud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1900" dirty="0" smtClean="0"/>
              <a:t>8</a:t>
            </a:r>
            <a:r>
              <a:rPr lang="es-MX" sz="1900" dirty="0"/>
              <a:t>. Dotar de </a:t>
            </a:r>
            <a:r>
              <a:rPr lang="es-MX" sz="1900" dirty="0">
                <a:solidFill>
                  <a:srgbClr val="C00000"/>
                </a:solidFill>
              </a:rPr>
              <a:t>autonomía </a:t>
            </a:r>
            <a:r>
              <a:rPr lang="es-MX" sz="1900" dirty="0" smtClean="0">
                <a:solidFill>
                  <a:srgbClr val="C00000"/>
                </a:solidFill>
              </a:rPr>
              <a:t>de gestión </a:t>
            </a:r>
            <a:r>
              <a:rPr lang="es-MX" sz="1900" dirty="0"/>
              <a:t>a las instituciones de </a:t>
            </a:r>
            <a:r>
              <a:rPr lang="es-MX" sz="1900" dirty="0" smtClean="0"/>
              <a:t>investigación en salud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1900" dirty="0" smtClean="0"/>
              <a:t>9. </a:t>
            </a:r>
            <a:r>
              <a:rPr lang="es-MX" sz="1900" dirty="0">
                <a:solidFill>
                  <a:srgbClr val="C00000"/>
                </a:solidFill>
              </a:rPr>
              <a:t>Financiar</a:t>
            </a:r>
            <a:r>
              <a:rPr lang="es-MX" sz="1900" dirty="0"/>
              <a:t> </a:t>
            </a:r>
            <a:r>
              <a:rPr lang="es-MX" sz="1900" dirty="0">
                <a:solidFill>
                  <a:srgbClr val="C00000"/>
                </a:solidFill>
              </a:rPr>
              <a:t>de manera </a:t>
            </a:r>
            <a:r>
              <a:rPr lang="es-MX" sz="1900" dirty="0" smtClean="0">
                <a:solidFill>
                  <a:srgbClr val="C00000"/>
                </a:solidFill>
              </a:rPr>
              <a:t>amplia y </a:t>
            </a:r>
            <a:r>
              <a:rPr lang="es-MX" sz="1900" dirty="0">
                <a:solidFill>
                  <a:srgbClr val="C00000"/>
                </a:solidFill>
              </a:rPr>
              <a:t>diversificada</a:t>
            </a:r>
            <a:r>
              <a:rPr lang="es-MX" sz="1900" dirty="0"/>
              <a:t> la </a:t>
            </a:r>
            <a:r>
              <a:rPr lang="es-MX" sz="1900" dirty="0" smtClean="0"/>
              <a:t>investigación en salud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1900" dirty="0" smtClean="0"/>
              <a:t>10</a:t>
            </a:r>
            <a:r>
              <a:rPr lang="es-MX" sz="1900" dirty="0"/>
              <a:t>. Favorecer el </a:t>
            </a:r>
            <a:r>
              <a:rPr lang="es-MX" sz="1900" dirty="0" smtClean="0"/>
              <a:t>crecimiento de </a:t>
            </a:r>
            <a:r>
              <a:rPr lang="es-MX" sz="1900" dirty="0"/>
              <a:t>la </a:t>
            </a:r>
            <a:r>
              <a:rPr lang="es-MX" sz="1900" dirty="0">
                <a:solidFill>
                  <a:srgbClr val="C00000"/>
                </a:solidFill>
              </a:rPr>
              <a:t>comunidad científica </a:t>
            </a:r>
            <a:r>
              <a:rPr lang="es-MX" sz="1900" dirty="0"/>
              <a:t>en </a:t>
            </a:r>
            <a:r>
              <a:rPr lang="es-MX" sz="1900" dirty="0" smtClean="0"/>
              <a:t>salud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141411" y="6411412"/>
            <a:ext cx="103901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Martínez-Palomo A.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La investigación en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salud.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Gac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Méd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Méx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 148:580-5.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76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5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"/>
                            </p:stCondLst>
                            <p:childTnLst>
                              <p:par>
                                <p:cTn id="5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75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75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s-MX" dirty="0" smtClean="0">
                <a:solidFill>
                  <a:schemeClr val="tx1"/>
                </a:solidFill>
              </a:rPr>
              <a:t>Investigación </a:t>
            </a:r>
            <a:r>
              <a:rPr lang="es-MX" dirty="0">
                <a:solidFill>
                  <a:schemeClr val="tx1"/>
                </a:solidFill>
              </a:rPr>
              <a:t>para la </a:t>
            </a:r>
            <a:r>
              <a:rPr lang="es-MX" dirty="0" smtClean="0">
                <a:solidFill>
                  <a:schemeClr val="tx1"/>
                </a:solidFill>
              </a:rPr>
              <a:t>salud</a:t>
            </a: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sz="3100" dirty="0" smtClean="0"/>
              <a:t>Objetivos </a:t>
            </a:r>
            <a:r>
              <a:rPr lang="es-MX" sz="3100" dirty="0"/>
              <a:t>del </a:t>
            </a:r>
            <a:r>
              <a:rPr lang="es-MX" sz="3100" dirty="0" smtClean="0"/>
              <a:t>Programa de </a:t>
            </a:r>
            <a:r>
              <a:rPr lang="es-MX" sz="3100" dirty="0"/>
              <a:t>acción específico </a:t>
            </a:r>
            <a:r>
              <a:rPr lang="es-MX" sz="3100" dirty="0" smtClean="0"/>
              <a:t>2007-2012</a:t>
            </a:r>
            <a:endParaRPr lang="es-MX" sz="31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11</a:t>
            </a:r>
            <a:r>
              <a:rPr lang="es-MX" sz="2000" dirty="0"/>
              <a:t>. Favorecer la creación </a:t>
            </a:r>
            <a:r>
              <a:rPr lang="es-MX" sz="2000" dirty="0" smtClean="0"/>
              <a:t>de </a:t>
            </a:r>
            <a:r>
              <a:rPr lang="es-MX" sz="2000" dirty="0" smtClean="0">
                <a:solidFill>
                  <a:srgbClr val="C00000"/>
                </a:solidFill>
              </a:rPr>
              <a:t>centros </a:t>
            </a:r>
            <a:r>
              <a:rPr lang="es-MX" sz="2000" dirty="0">
                <a:solidFill>
                  <a:srgbClr val="C00000"/>
                </a:solidFill>
              </a:rPr>
              <a:t>regionales </a:t>
            </a:r>
            <a:r>
              <a:rPr lang="es-MX" sz="2000" dirty="0"/>
              <a:t>de investigación en salud</a:t>
            </a:r>
            <a:endParaRPr lang="es-MX" sz="20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12</a:t>
            </a:r>
            <a:r>
              <a:rPr lang="es-MX" sz="2000" dirty="0"/>
              <a:t>. </a:t>
            </a:r>
            <a:r>
              <a:rPr lang="es-MX" sz="2000" dirty="0">
                <a:solidFill>
                  <a:srgbClr val="C00000"/>
                </a:solidFill>
              </a:rPr>
              <a:t>Vincular</a:t>
            </a:r>
            <a:r>
              <a:rPr lang="es-MX" sz="2000" dirty="0"/>
              <a:t> los </a:t>
            </a:r>
            <a:r>
              <a:rPr lang="es-MX" sz="2000" dirty="0" smtClean="0"/>
              <a:t>diversos grupos </a:t>
            </a:r>
            <a:r>
              <a:rPr lang="es-MX" sz="2000" dirty="0"/>
              <a:t>e instituciones </a:t>
            </a:r>
            <a:r>
              <a:rPr lang="es-MX" sz="2000" dirty="0" smtClean="0"/>
              <a:t>participantes en </a:t>
            </a:r>
            <a:r>
              <a:rPr lang="es-MX" sz="2000" dirty="0"/>
              <a:t>la investigación en salud</a:t>
            </a:r>
            <a:endParaRPr lang="es-MX" sz="20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13</a:t>
            </a:r>
            <a:r>
              <a:rPr lang="es-MX" sz="2000" dirty="0"/>
              <a:t>. Impulsar </a:t>
            </a:r>
            <a:r>
              <a:rPr lang="es-MX" sz="2000" dirty="0" smtClean="0"/>
              <a:t>agendas conjuntas </a:t>
            </a:r>
            <a:r>
              <a:rPr lang="es-MX" sz="2000" dirty="0"/>
              <a:t>para la </a:t>
            </a:r>
            <a:r>
              <a:rPr lang="es-MX" sz="2000" dirty="0" smtClean="0"/>
              <a:t>investigación en </a:t>
            </a:r>
            <a:r>
              <a:rPr lang="es-MX" sz="2000" dirty="0"/>
              <a:t>salud mediante </a:t>
            </a:r>
            <a:r>
              <a:rPr lang="es-MX" sz="2000" dirty="0" smtClean="0">
                <a:solidFill>
                  <a:srgbClr val="C00000"/>
                </a:solidFill>
              </a:rPr>
              <a:t>vinculación academia-industria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14</a:t>
            </a:r>
            <a:r>
              <a:rPr lang="es-MX" sz="2000" dirty="0"/>
              <a:t>. Promover líneas </a:t>
            </a:r>
            <a:r>
              <a:rPr lang="es-MX" sz="2000" dirty="0" smtClean="0"/>
              <a:t>de investigación </a:t>
            </a:r>
            <a:r>
              <a:rPr lang="es-MX" sz="2000" dirty="0"/>
              <a:t>en salud en </a:t>
            </a:r>
            <a:r>
              <a:rPr lang="es-MX" sz="2000" dirty="0" smtClean="0"/>
              <a:t>áreas en </a:t>
            </a:r>
            <a:r>
              <a:rPr lang="es-MX" sz="2000" dirty="0"/>
              <a:t>las que se tengan </a:t>
            </a:r>
            <a:r>
              <a:rPr lang="es-MX" sz="2000" dirty="0" smtClean="0"/>
              <a:t>ventajas competitivas </a:t>
            </a:r>
            <a:r>
              <a:rPr lang="es-MX" sz="2000" dirty="0"/>
              <a:t>nacionales para el </a:t>
            </a:r>
            <a:r>
              <a:rPr lang="es-MX" sz="2000" dirty="0" smtClean="0">
                <a:solidFill>
                  <a:srgbClr val="C00000"/>
                </a:solidFill>
              </a:rPr>
              <a:t>desarrollo de </a:t>
            </a:r>
            <a:r>
              <a:rPr lang="es-MX" sz="2000" dirty="0">
                <a:solidFill>
                  <a:srgbClr val="C00000"/>
                </a:solidFill>
              </a:rPr>
              <a:t>nueva tecnología</a:t>
            </a:r>
            <a:endParaRPr lang="es-MX" sz="2000" dirty="0" smtClean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15</a:t>
            </a:r>
            <a:r>
              <a:rPr lang="es-MX" sz="2000" dirty="0"/>
              <a:t>. Formalizar la </a:t>
            </a:r>
            <a:r>
              <a:rPr lang="es-MX" sz="2000" dirty="0" smtClean="0">
                <a:solidFill>
                  <a:srgbClr val="C00000"/>
                </a:solidFill>
              </a:rPr>
              <a:t>propiedad intelectual </a:t>
            </a:r>
            <a:r>
              <a:rPr lang="es-MX" sz="2000" dirty="0"/>
              <a:t>derivada de la </a:t>
            </a:r>
            <a:r>
              <a:rPr lang="es-MX" sz="2000" dirty="0" smtClean="0"/>
              <a:t>investigación en salud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s-MX" sz="20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16</a:t>
            </a:r>
            <a:r>
              <a:rPr lang="es-MX" sz="2000" dirty="0"/>
              <a:t>. Desarrollar </a:t>
            </a:r>
            <a:r>
              <a:rPr lang="es-MX" sz="2000" dirty="0" smtClean="0">
                <a:solidFill>
                  <a:srgbClr val="C00000"/>
                </a:solidFill>
              </a:rPr>
              <a:t>programas de posgrado </a:t>
            </a:r>
            <a:r>
              <a:rPr lang="es-MX" sz="2000" dirty="0"/>
              <a:t>de investigación en </a:t>
            </a:r>
            <a:r>
              <a:rPr lang="es-MX" sz="2000" dirty="0" smtClean="0"/>
              <a:t>salud vinculados </a:t>
            </a:r>
            <a:r>
              <a:rPr lang="es-MX" sz="2000" dirty="0"/>
              <a:t>al programa </a:t>
            </a:r>
            <a:r>
              <a:rPr lang="es-MX" sz="2000" dirty="0" smtClean="0"/>
              <a:t>de excelencia del </a:t>
            </a:r>
            <a:r>
              <a:rPr lang="es-MX" sz="2000" dirty="0" err="1" smtClean="0"/>
              <a:t>Conacyt</a:t>
            </a:r>
            <a:r>
              <a:rPr lang="es-MX" sz="2000" dirty="0" smtClean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17</a:t>
            </a:r>
            <a:r>
              <a:rPr lang="es-MX" sz="2000" dirty="0"/>
              <a:t>. </a:t>
            </a:r>
            <a:r>
              <a:rPr lang="es-MX" sz="2000" dirty="0">
                <a:solidFill>
                  <a:srgbClr val="C00000"/>
                </a:solidFill>
              </a:rPr>
              <a:t>Ampliar </a:t>
            </a:r>
            <a:r>
              <a:rPr lang="es-MX" sz="2000" dirty="0" smtClean="0">
                <a:solidFill>
                  <a:srgbClr val="C00000"/>
                </a:solidFill>
              </a:rPr>
              <a:t>programas de </a:t>
            </a:r>
            <a:r>
              <a:rPr lang="es-MX" sz="2000" dirty="0">
                <a:solidFill>
                  <a:srgbClr val="C00000"/>
                </a:solidFill>
              </a:rPr>
              <a:t>financiamiento </a:t>
            </a:r>
            <a:r>
              <a:rPr lang="es-MX" sz="2000" dirty="0"/>
              <a:t>para </a:t>
            </a:r>
            <a:r>
              <a:rPr lang="es-MX" sz="2000" dirty="0" smtClean="0"/>
              <a:t>posgrados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18. </a:t>
            </a:r>
            <a:r>
              <a:rPr lang="es-MX" sz="2000" dirty="0"/>
              <a:t>Promover una </a:t>
            </a:r>
            <a:r>
              <a:rPr lang="es-MX" sz="2000" dirty="0" smtClean="0">
                <a:solidFill>
                  <a:srgbClr val="C00000"/>
                </a:solidFill>
              </a:rPr>
              <a:t>mayor cultura </a:t>
            </a:r>
            <a:r>
              <a:rPr lang="es-MX" sz="2000" dirty="0">
                <a:solidFill>
                  <a:srgbClr val="C00000"/>
                </a:solidFill>
              </a:rPr>
              <a:t>científica </a:t>
            </a:r>
            <a:r>
              <a:rPr lang="es-MX" sz="2000" dirty="0"/>
              <a:t>del </a:t>
            </a:r>
            <a:r>
              <a:rPr lang="es-MX" sz="2000" dirty="0" smtClean="0"/>
              <a:t>personal operativo </a:t>
            </a:r>
            <a:r>
              <a:rPr lang="es-MX" sz="2000" dirty="0"/>
              <a:t>de salud con el fin de </a:t>
            </a:r>
            <a:r>
              <a:rPr lang="es-MX" sz="2000" dirty="0" smtClean="0"/>
              <a:t>contribuir a </a:t>
            </a:r>
            <a:r>
              <a:rPr lang="es-MX" sz="2000" dirty="0"/>
              <a:t>elevar la calidad de su </a:t>
            </a:r>
            <a:r>
              <a:rPr lang="es-MX" sz="2000" dirty="0" smtClean="0"/>
              <a:t>desempeño institucional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19</a:t>
            </a:r>
            <a:r>
              <a:rPr lang="es-MX" sz="2000" dirty="0"/>
              <a:t>. Mejorar la </a:t>
            </a:r>
            <a:r>
              <a:rPr lang="es-MX" sz="2000" dirty="0" smtClean="0"/>
              <a:t>calidad de las </a:t>
            </a:r>
            <a:r>
              <a:rPr lang="es-MX" sz="2000" dirty="0" smtClean="0">
                <a:solidFill>
                  <a:srgbClr val="C00000"/>
                </a:solidFill>
              </a:rPr>
              <a:t>publicaciones </a:t>
            </a:r>
            <a:r>
              <a:rPr lang="es-MX" sz="2000" dirty="0">
                <a:solidFill>
                  <a:srgbClr val="C00000"/>
                </a:solidFill>
              </a:rPr>
              <a:t>científicas </a:t>
            </a:r>
            <a:r>
              <a:rPr lang="es-MX" sz="2000" dirty="0" smtClean="0">
                <a:solidFill>
                  <a:srgbClr val="C00000"/>
                </a:solidFill>
              </a:rPr>
              <a:t>nacionales </a:t>
            </a:r>
            <a:r>
              <a:rPr lang="es-MX" sz="2000" dirty="0" smtClean="0"/>
              <a:t>en salud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20</a:t>
            </a:r>
            <a:r>
              <a:rPr lang="es-MX" sz="2000" dirty="0"/>
              <a:t>. Fomentar la </a:t>
            </a:r>
            <a:r>
              <a:rPr lang="es-MX" sz="2000" dirty="0">
                <a:solidFill>
                  <a:srgbClr val="C00000"/>
                </a:solidFill>
              </a:rPr>
              <a:t>divulgación</a:t>
            </a:r>
            <a:r>
              <a:rPr lang="es-MX" sz="2000" dirty="0"/>
              <a:t> </a:t>
            </a:r>
            <a:r>
              <a:rPr lang="es-MX" sz="2000" dirty="0" smtClean="0"/>
              <a:t>de los </a:t>
            </a:r>
            <a:r>
              <a:rPr lang="es-MX" sz="2000" dirty="0"/>
              <a:t>resultados de </a:t>
            </a:r>
            <a:r>
              <a:rPr lang="es-MX" sz="2000" dirty="0" smtClean="0"/>
              <a:t>la investigación </a:t>
            </a:r>
            <a:r>
              <a:rPr lang="es-MX" sz="2000" dirty="0"/>
              <a:t>en </a:t>
            </a:r>
            <a:r>
              <a:rPr lang="es-MX" sz="2000" dirty="0" smtClean="0"/>
              <a:t>salud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141411" y="6411412"/>
            <a:ext cx="103901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Martínez-Palomo A.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La investigación en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salud.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Gac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Méd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Méx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 148:580-5.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83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5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50"/>
                            </p:stCondLst>
                            <p:childTnLst>
                              <p:par>
                                <p:cTn id="5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and Drug Administration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6897" y="1448527"/>
            <a:ext cx="10390187" cy="4896046"/>
          </a:xfrm>
        </p:spPr>
        <p:txBody>
          <a:bodyPr anchor="ctr">
            <a:noAutofit/>
          </a:bodyPr>
          <a:lstStyle/>
          <a:p>
            <a:r>
              <a:rPr lang="es-MX" sz="2400" dirty="0"/>
              <a:t>Desde 1906, </a:t>
            </a:r>
            <a:r>
              <a:rPr lang="es-MX" sz="2400" dirty="0" smtClean="0"/>
              <a:t>esencial </a:t>
            </a:r>
            <a:r>
              <a:rPr lang="es-MX" sz="2400" dirty="0"/>
              <a:t>en la infraestructura de salud pública de </a:t>
            </a:r>
            <a:r>
              <a:rPr lang="es-MX" sz="2400" dirty="0" smtClean="0"/>
              <a:t>EUA </a:t>
            </a:r>
            <a:endParaRPr lang="es-MX" sz="2400" dirty="0"/>
          </a:p>
          <a:p>
            <a:r>
              <a:rPr lang="es-MX" sz="2400" dirty="0"/>
              <a:t>H</a:t>
            </a:r>
            <a:r>
              <a:rPr lang="es-MX" sz="2400" dirty="0" smtClean="0"/>
              <a:t>a </a:t>
            </a:r>
            <a:r>
              <a:rPr lang="es-MX" sz="2400" dirty="0"/>
              <a:t>evolucionado junto con la expansión tecnológica, farmacéutica e industrial de los </a:t>
            </a:r>
            <a:r>
              <a:rPr lang="es-MX" sz="2400" dirty="0" smtClean="0"/>
              <a:t>EUA </a:t>
            </a:r>
            <a:endParaRPr lang="es-MX" sz="24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s-MX" dirty="0" smtClean="0"/>
              <a:t>Alimentos, cosméticos </a:t>
            </a:r>
            <a:r>
              <a:rPr lang="es-MX" dirty="0"/>
              <a:t>y medicamentos de uso cotidiano </a:t>
            </a:r>
            <a:endParaRPr lang="es-MX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s-MX" dirty="0" smtClean="0"/>
              <a:t>Vacunas y tratamientos </a:t>
            </a:r>
            <a:r>
              <a:rPr lang="es-MX" dirty="0"/>
              <a:t>médicos </a:t>
            </a:r>
            <a:r>
              <a:rPr lang="es-MX" dirty="0" smtClean="0"/>
              <a:t>revolucionarios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s-MX" dirty="0" smtClean="0"/>
              <a:t>Imágenes radioactivas y dispositivos médicos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s-MX" dirty="0" smtClean="0"/>
              <a:t>Productos para el bienestar animal </a:t>
            </a:r>
            <a:endParaRPr lang="en-US" sz="24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s-MX" sz="2400" dirty="0" smtClean="0"/>
              <a:t>Procesos </a:t>
            </a:r>
            <a:r>
              <a:rPr lang="es-MX" sz="2400" dirty="0"/>
              <a:t>regulatorios c</a:t>
            </a:r>
            <a:r>
              <a:rPr lang="es-MX" sz="2400" dirty="0" smtClean="0"/>
              <a:t>ríticos </a:t>
            </a:r>
            <a:r>
              <a:rPr lang="es-MX" sz="2400" dirty="0"/>
              <a:t>de FDA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s-MX" dirty="0" smtClean="0"/>
              <a:t>anticuados</a:t>
            </a:r>
            <a:r>
              <a:rPr lang="es-MX" dirty="0"/>
              <a:t>, prolongados y demasiado complejos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s-MX" dirty="0"/>
              <a:t>particularmente para empresas de primera vez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s-MX" i="1" dirty="0"/>
              <a:t>embotellamiento</a:t>
            </a:r>
            <a:r>
              <a:rPr lang="es-MX" dirty="0"/>
              <a:t> de aprobaciones </a:t>
            </a:r>
            <a:endParaRPr lang="es-MX" sz="2400" dirty="0" smtClean="0"/>
          </a:p>
        </p:txBody>
      </p:sp>
      <p:sp>
        <p:nvSpPr>
          <p:cNvPr id="4" name="CuadroTexto 3"/>
          <p:cNvSpPr txBox="1"/>
          <p:nvPr/>
        </p:nvSpPr>
        <p:spPr>
          <a:xfrm>
            <a:off x="1141411" y="6359086"/>
            <a:ext cx="103434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Jarrell</a:t>
            </a: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et al.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Integr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Cancer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Sci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Therap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2(3):178-80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10.15761/ICST.1000136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86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21st Century Cures Act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MX" sz="2400" dirty="0" smtClean="0"/>
              <a:t>Centro </a:t>
            </a:r>
            <a:r>
              <a:rPr lang="es-MX" sz="2400" dirty="0" err="1" smtClean="0"/>
              <a:t>Tufts</a:t>
            </a:r>
            <a:r>
              <a:rPr lang="es-MX" sz="2400" dirty="0" smtClean="0"/>
              <a:t> para el estudio del desarrollo de medicamentos en EUA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400" dirty="0" smtClean="0"/>
              <a:t>desarrollo, obstáculos regulatorios y comercialización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400" dirty="0" smtClean="0"/>
              <a:t>gasto </a:t>
            </a:r>
            <a:r>
              <a:rPr lang="es-MX" sz="2400" dirty="0"/>
              <a:t>promedio </a:t>
            </a:r>
            <a:r>
              <a:rPr lang="es-MX" sz="2400" dirty="0" smtClean="0">
                <a:solidFill>
                  <a:schemeClr val="tx1"/>
                </a:solidFill>
              </a:rPr>
              <a:t>&gt;2,600 </a:t>
            </a:r>
            <a:r>
              <a:rPr lang="es-MX" sz="2400" dirty="0">
                <a:solidFill>
                  <a:schemeClr val="tx1"/>
                </a:solidFill>
              </a:rPr>
              <a:t>millones </a:t>
            </a:r>
            <a:r>
              <a:rPr lang="es-MX" sz="2400" dirty="0" smtClean="0">
                <a:solidFill>
                  <a:schemeClr val="tx1"/>
                </a:solidFill>
              </a:rPr>
              <a:t>USD </a:t>
            </a:r>
            <a:r>
              <a:rPr lang="es-MX" sz="2400" dirty="0" smtClean="0"/>
              <a:t>en 2014 </a:t>
            </a:r>
            <a:endParaRPr lang="en-US" sz="24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400" dirty="0"/>
              <a:t>Congreso de EUA, una nueva Ley de Medicamentos del Siglo XXI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dirty="0"/>
              <a:t>simplificar y acortar los procesos de aprobación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dirty="0"/>
              <a:t>facilitar el acceso a terapias que salvan vidas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2400" dirty="0" smtClean="0"/>
              <a:t>Ley </a:t>
            </a:r>
            <a:r>
              <a:rPr lang="es-MX" sz="2400" dirty="0"/>
              <a:t>de Medicamentos del Siglo XXI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dirty="0"/>
              <a:t>impulso necesario para conducir la próxima evolución de la FDA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dirty="0"/>
              <a:t>adaptarse a las cambiantes y crecientes necesidades de la industria </a:t>
            </a:r>
            <a:r>
              <a:rPr lang="es-MX" dirty="0" smtClean="0"/>
              <a:t>farmacéutica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1141411" y="6359086"/>
            <a:ext cx="103434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Jarrell</a:t>
            </a: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et al.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Integr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Cancer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Sci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Therap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2(3):178-80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10.15761/ICST.1000136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08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COFEPRIS y FDA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1" y="1463041"/>
            <a:ext cx="10390187" cy="4691016"/>
          </a:xfrm>
        </p:spPr>
        <p:txBody>
          <a:bodyPr anchor="b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200" dirty="0" smtClean="0"/>
              <a:t>La Oficina </a:t>
            </a:r>
            <a:r>
              <a:rPr lang="es-MX" sz="2200" dirty="0"/>
              <a:t>de Programas </a:t>
            </a:r>
            <a:r>
              <a:rPr lang="es-MX" sz="2200" dirty="0" smtClean="0"/>
              <a:t>Internacionales de la FDA estableció </a:t>
            </a:r>
            <a:r>
              <a:rPr lang="es-MX" sz="2200" dirty="0"/>
              <a:t>una oficina local en la Ciudad de México en </a:t>
            </a:r>
            <a:r>
              <a:rPr lang="es-MX" sz="2200" dirty="0" smtClean="0"/>
              <a:t>2010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WHO Global Surveillance and Monitoring System</a:t>
            </a:r>
            <a:endParaRPr lang="es-MX" sz="2200" dirty="0" smtClean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73992"/>
              </p:ext>
            </p:extLst>
          </p:nvPr>
        </p:nvGraphicFramePr>
        <p:xfrm>
          <a:off x="1141411" y="1717017"/>
          <a:ext cx="10515601" cy="260824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681274"/>
                <a:gridCol w="2628022"/>
                <a:gridCol w="4494981"/>
                <a:gridCol w="1711324"/>
              </a:tblGrid>
              <a:tr h="750316">
                <a:tc>
                  <a:txBody>
                    <a:bodyPr/>
                    <a:lstStyle/>
                    <a:p>
                      <a:pPr algn="ctr"/>
                      <a:r>
                        <a:rPr lang="es-MX" sz="2000" b="0" dirty="0" smtClean="0">
                          <a:solidFill>
                            <a:schemeClr val="bg1"/>
                          </a:solidFill>
                          <a:effectLst/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País</a:t>
                      </a:r>
                      <a:endParaRPr lang="es-MX" sz="2000" b="0" dirty="0">
                        <a:solidFill>
                          <a:schemeClr val="bg1"/>
                        </a:solidFill>
                        <a:effectLst/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chemeClr val="bg1"/>
                          </a:solidFill>
                          <a:effectLst/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Compromisos</a:t>
                      </a:r>
                      <a:r>
                        <a:rPr lang="es-MX" b="0" baseline="0" dirty="0" smtClean="0">
                          <a:solidFill>
                            <a:schemeClr val="bg1"/>
                          </a:solidFill>
                          <a:effectLst/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 Co</a:t>
                      </a:r>
                      <a:r>
                        <a:rPr lang="es-MX" b="0" dirty="0" smtClean="0">
                          <a:solidFill>
                            <a:schemeClr val="bg1"/>
                          </a:solidFill>
                          <a:effectLst/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nfidenciales</a:t>
                      </a:r>
                      <a:endParaRPr lang="es-MX" b="0" dirty="0">
                        <a:solidFill>
                          <a:schemeClr val="bg1"/>
                        </a:solidFill>
                        <a:effectLst/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dirty="0" smtClean="0">
                          <a:solidFill>
                            <a:schemeClr val="bg1"/>
                          </a:solidFill>
                          <a:effectLst/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Alcance</a:t>
                      </a:r>
                      <a:endParaRPr lang="es-MX" sz="2000" b="0" dirty="0">
                        <a:solidFill>
                          <a:schemeClr val="bg1"/>
                        </a:solidFill>
                        <a:effectLst/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0" dirty="0" smtClean="0">
                          <a:solidFill>
                            <a:schemeClr val="bg1"/>
                          </a:solidFill>
                          <a:effectLst/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Firma</a:t>
                      </a:r>
                      <a:endParaRPr lang="es-MX" sz="2000" b="0" dirty="0">
                        <a:solidFill>
                          <a:schemeClr val="bg1"/>
                        </a:solidFill>
                        <a:effectLst/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393443">
                <a:tc>
                  <a:txBody>
                    <a:bodyPr/>
                    <a:lstStyle/>
                    <a:p>
                      <a:pPr algn="ctr"/>
                      <a:r>
                        <a:rPr lang="es-MX" sz="2000" b="0" dirty="0" smtClean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México</a:t>
                      </a:r>
                      <a:endParaRPr lang="es-MX" sz="2000" b="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FDA</a:t>
                      </a:r>
                      <a:r>
                        <a:rPr lang="es-MX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MX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s-MX" b="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Español</a:t>
                      </a:r>
                      <a:r>
                        <a:rPr lang="es-MX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</a:p>
                    <a:p>
                      <a:pPr algn="ctr"/>
                      <a:r>
                        <a:rPr lang="es-MX" b="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COFEPRIS</a:t>
                      </a:r>
                      <a:r>
                        <a:rPr lang="es-MX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MX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s-MX" b="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Español</a:t>
                      </a:r>
                      <a:r>
                        <a:rPr lang="es-MX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Alimentos, </a:t>
                      </a:r>
                      <a:r>
                        <a:rPr lang="en-US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Fármacos</a:t>
                      </a:r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Dispositivos</a:t>
                      </a:r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médicos</a:t>
                      </a:r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Biológicos</a:t>
                      </a:r>
                      <a:r>
                        <a:rPr lang="en-US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Cosméticos</a:t>
                      </a:r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Productos</a:t>
                      </a:r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radiactivos</a:t>
                      </a:r>
                      <a:r>
                        <a:rPr lang="en-US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Tabaco</a:t>
                      </a:r>
                      <a:endParaRPr lang="en-US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15/04/2002</a:t>
                      </a:r>
                      <a:endParaRPr lang="es-MX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4481">
                <a:tc>
                  <a:txBody>
                    <a:bodyPr/>
                    <a:lstStyle/>
                    <a:p>
                      <a:pPr algn="ctr"/>
                      <a:r>
                        <a:rPr lang="es-MX" sz="2000" b="0" dirty="0" smtClean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México</a:t>
                      </a:r>
                      <a:endParaRPr lang="es-MX" sz="2000" b="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SAGARPA</a:t>
                      </a:r>
                      <a:endParaRPr lang="es-MX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Alimentos, Animales y Veterinaria</a:t>
                      </a:r>
                      <a:endParaRPr lang="es-MX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07/05/2004</a:t>
                      </a:r>
                      <a:endParaRPr lang="es-MX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141411" y="6334703"/>
            <a:ext cx="103901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OC-OIP-IAD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(301)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796-4600; www.fda.gov/internationalprograms/agreements/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24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1662</TotalTime>
  <Words>1456</Words>
  <Application>Microsoft Office PowerPoint</Application>
  <PresentationFormat>Panorámica</PresentationFormat>
  <Paragraphs>200</Paragraphs>
  <Slides>16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Arial Rounded MT Bold</vt:lpstr>
      <vt:lpstr>Calibri</vt:lpstr>
      <vt:lpstr>Tw Cen MT</vt:lpstr>
      <vt:lpstr>Circuito</vt:lpstr>
      <vt:lpstr>La investigación en salud </vt:lpstr>
      <vt:lpstr>Investigación aplicada en salud</vt:lpstr>
      <vt:lpstr>Para ingresar al Tercer Milenio  como país en pleno desarrollo</vt:lpstr>
      <vt:lpstr>Para ingresar al Tercer Milenio  como país en pleno desarrollo</vt:lpstr>
      <vt:lpstr>Investigación para la salud Objetivos del Programa de acción específico 2007-2012</vt:lpstr>
      <vt:lpstr>Investigación para la salud Objetivos del Programa de acción específico 2007-2012</vt:lpstr>
      <vt:lpstr>Federal and Drug Administration</vt:lpstr>
      <vt:lpstr>21st Century Cures Act</vt:lpstr>
      <vt:lpstr>COFEPRIS y FDA</vt:lpstr>
      <vt:lpstr>Índice internacional de transparencia 2013 Percepción de corrupción</vt:lpstr>
      <vt:lpstr>Adherencia a estándares internacionales</vt:lpstr>
      <vt:lpstr>Informe sobre la salud en el mundo 2013  Investigaciones para una cobertura sanitaria universal</vt:lpstr>
      <vt:lpstr>Informe sobre la salud en el mundo 2013  Investigaciones para una cobertura sanitaria universal</vt:lpstr>
      <vt:lpstr>2da Conferencia Latinoamericana sobre Investigación e Innovación para la Salud Panamá 23-25 de noviembre, 2011</vt:lpstr>
      <vt:lpstr>Cómo la investigación para la salud  ha moldeado nuestro mundo</vt:lpstr>
      <vt:lpstr>GRACIAS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Mancilla</dc:creator>
  <cp:lastModifiedBy>Javier Mancilla</cp:lastModifiedBy>
  <cp:revision>81</cp:revision>
  <dcterms:created xsi:type="dcterms:W3CDTF">2015-07-20T19:31:27Z</dcterms:created>
  <dcterms:modified xsi:type="dcterms:W3CDTF">2015-07-22T23:53:00Z</dcterms:modified>
</cp:coreProperties>
</file>