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81" r:id="rId2"/>
    <p:sldId id="453" r:id="rId3"/>
    <p:sldId id="449" r:id="rId4"/>
    <p:sldId id="391" r:id="rId5"/>
    <p:sldId id="402" r:id="rId6"/>
    <p:sldId id="400" r:id="rId7"/>
    <p:sldId id="401" r:id="rId8"/>
    <p:sldId id="454" r:id="rId9"/>
    <p:sldId id="404" r:id="rId10"/>
    <p:sldId id="405" r:id="rId11"/>
    <p:sldId id="406" r:id="rId12"/>
    <p:sldId id="408" r:id="rId13"/>
    <p:sldId id="412" r:id="rId14"/>
    <p:sldId id="416" r:id="rId15"/>
    <p:sldId id="417" r:id="rId16"/>
    <p:sldId id="419" r:id="rId17"/>
    <p:sldId id="423" r:id="rId18"/>
    <p:sldId id="425" r:id="rId19"/>
    <p:sldId id="427" r:id="rId20"/>
    <p:sldId id="429" r:id="rId21"/>
    <p:sldId id="431" r:id="rId22"/>
    <p:sldId id="456" r:id="rId23"/>
    <p:sldId id="432" r:id="rId24"/>
    <p:sldId id="455" r:id="rId25"/>
  </p:sldIdLst>
  <p:sldSz cx="9144000" cy="6858000" type="screen4x3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CCECFF"/>
    <a:srgbClr val="006600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7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C42191-C837-48F7-9AED-2011903138EE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474FE0-D4F1-437C-9093-43FB1466464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45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s-MX" sz="2000" b="0" dirty="0" smtClean="0"/>
              <a:t>Investigación clínica</a:t>
            </a:r>
          </a:p>
          <a:p>
            <a:pPr lvl="1" algn="just">
              <a:lnSpc>
                <a:spcPct val="120000"/>
              </a:lnSpc>
            </a:pPr>
            <a:r>
              <a:rPr lang="es-MX" sz="1800" b="0" dirty="0" smtClean="0"/>
              <a:t>Estudios estandarizados en seres humanos para demostrar la seguridad y efectividad de insumos para la salud ( medicamentos, dispositivos médicos, alimentos funcionales, por ejemplo) con fines de autorización sanitaria para su producción y comercialización.</a:t>
            </a:r>
          </a:p>
          <a:p>
            <a:pPr algn="just">
              <a:lnSpc>
                <a:spcPct val="120000"/>
              </a:lnSpc>
            </a:pPr>
            <a:r>
              <a:rPr lang="es-MX" sz="2000" b="0" dirty="0" smtClean="0"/>
              <a:t>Investigación preclínica</a:t>
            </a:r>
          </a:p>
          <a:p>
            <a:pPr lvl="1" algn="just">
              <a:lnSpc>
                <a:spcPct val="120000"/>
              </a:lnSpc>
            </a:pPr>
            <a:r>
              <a:rPr lang="es-MX" sz="1800" b="0" dirty="0" smtClean="0"/>
              <a:t>Estudios “in vitro” o en animales orientados a demostrar la seguridad y efectividad de una molécula de interés antes de la autorización de la autoridad sanitaria para conducir estudios en seres humanos.</a:t>
            </a:r>
          </a:p>
          <a:p>
            <a:pPr algn="just">
              <a:lnSpc>
                <a:spcPct val="120000"/>
              </a:lnSpc>
            </a:pPr>
            <a:r>
              <a:rPr lang="es-MX" sz="2000" b="0" dirty="0" smtClean="0"/>
              <a:t>CRO (Organización de Investigación por Contrato)</a:t>
            </a:r>
          </a:p>
          <a:p>
            <a:pPr lvl="1" algn="just">
              <a:lnSpc>
                <a:spcPct val="120000"/>
              </a:lnSpc>
            </a:pPr>
            <a:r>
              <a:rPr lang="es-MX" sz="1800" b="0" dirty="0" smtClean="0"/>
              <a:t>Empresa contratada por una empresa farmacéutica, biotecnológica o de dispositivos médicos (patrocinador) para hacerse cargo de diversos aspectos del proceso de desarrollo de algún insumo para la salud.</a:t>
            </a:r>
          </a:p>
          <a:p>
            <a:endParaRPr lang="es-MX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74FE0-D4F1-437C-9093-43FB14664640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191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EU5 – Alemania,</a:t>
            </a:r>
            <a:r>
              <a:rPr lang="es-MX" baseline="0" smtClean="0"/>
              <a:t> España, Francia, Gran Bretaña e Italia.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74FE0-D4F1-437C-9093-43FB14664640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2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kern="1200" smtClean="0">
                <a:solidFill>
                  <a:schemeClr val="tx1"/>
                </a:solidFill>
              </a:rPr>
              <a:t>Tendencia a transferir la realización de estudios clínicos a países emergentes seleccionados, principalmente de Fase III.</a:t>
            </a:r>
          </a:p>
          <a:p>
            <a:pPr lvl="0"/>
            <a:endParaRPr lang="es-MX" baseline="30000" smtClean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kern="1200" smtClean="0">
                <a:solidFill>
                  <a:schemeClr val="bg1"/>
                </a:solidFill>
              </a:rPr>
              <a:t>México es un país atractivo para realizar investigación clínica, pero debe mejorar su infraestructura (unidades preclínicas y clínicas), crear y fortalecer CROs locales y transformar a sus médicos especialistas en investigadores preclínicos y clínicos que conozcan y respeten las normas y lineamientos nacionales e internacionales en la materia.</a:t>
            </a:r>
          </a:p>
          <a:p>
            <a:pPr lvl="0"/>
            <a:endParaRPr lang="es-MX" baseline="30000" smtClean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kern="1200" smtClean="0">
                <a:solidFill>
                  <a:schemeClr val="tx1"/>
                </a:solidFill>
              </a:rPr>
              <a:t>Países competidores en atracción de investigación de insumos para la salud: India, China, Rusia, Brasil, Argentina, entre otros.</a:t>
            </a:r>
          </a:p>
          <a:p>
            <a:pPr lvl="0"/>
            <a:endParaRPr lang="es-MX" baseline="3000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74FE0-D4F1-437C-9093-43FB14664640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77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474FE0-D4F1-437C-9093-43FB14664640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21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57060" y="232704"/>
            <a:ext cx="4189413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7 Rectángulo"/>
          <p:cNvSpPr/>
          <p:nvPr userDrawn="1"/>
        </p:nvSpPr>
        <p:spPr>
          <a:xfrm>
            <a:off x="2092325" y="5495925"/>
            <a:ext cx="5192713" cy="1571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pic>
        <p:nvPicPr>
          <p:cNvPr id="6" name="Picture 2" descr="http://www.grupoanaliticoabc.com.mx/upload/images/Logotipo%20PNT%20XI%20Edici%C3%B3n%20Rojo%20GD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07263" y="4841875"/>
            <a:ext cx="1833562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772400" cy="1470025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rgbClr val="333333"/>
                </a:solidFill>
                <a:latin typeface="Arial Black" pitchFamily="34" charset="0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27005" y="4375340"/>
            <a:ext cx="4524375" cy="1015964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0C416-1F8D-4BFE-A462-51ACA9DAE18F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alpha val="75000"/>
            </a:schemeClr>
          </a:solidFill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247A5-5FDF-4B8D-8472-DBB6AE7267B1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8744-92F9-488B-AF29-FE9E56BC96F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solidFill>
            <a:schemeClr val="bg1">
              <a:lumMod val="95000"/>
              <a:alpha val="75000"/>
            </a:schemeClr>
          </a:solidFill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AD765-0941-479A-BFB6-52471BB9179E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86895-E42C-4EE6-95EC-676DC0CA576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alpha val="75000"/>
            </a:schemeClr>
          </a:solidFill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8C1E27-1DD4-4BC1-B058-B3885549241A}" type="datetimeFigureOut">
              <a:rPr lang="es-MX" smtClean="0"/>
              <a:pPr/>
              <a:t>22/07/15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3ED16-5F99-44D0-A15D-F06DFA09B68F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36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co\Downloads\maa\Encarte final.jpg"/>
          <p:cNvPicPr>
            <a:picLocks noChangeAspect="1" noChangeArrowheads="1"/>
          </p:cNvPicPr>
          <p:nvPr userDrawn="1"/>
        </p:nvPicPr>
        <p:blipFill>
          <a:blip r:embed="rId2"/>
          <a:srcRect l="56926" t="76929" r="25296" b="6969"/>
          <a:stretch>
            <a:fillRect/>
          </a:stretch>
        </p:blipFill>
        <p:spPr bwMode="auto">
          <a:xfrm>
            <a:off x="8532813" y="6126163"/>
            <a:ext cx="6064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3" descr="Log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1" y="5901531"/>
            <a:ext cx="2747962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Marcador de título 1"/>
          <p:cNvSpPr>
            <a:spLocks noGrp="1"/>
          </p:cNvSpPr>
          <p:nvPr>
            <p:ph type="title"/>
          </p:nvPr>
        </p:nvSpPr>
        <p:spPr bwMode="auto">
          <a:xfrm>
            <a:off x="702365" y="104174"/>
            <a:ext cx="7984436" cy="520699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 sz="3200"/>
            </a:lvl1pPr>
          </a:lstStyle>
          <a:p>
            <a:pPr lvl="0"/>
            <a:r>
              <a:rPr lang="es-ES_tradnl" dirty="0" smtClean="0"/>
              <a:t>Clic para editar título</a:t>
            </a:r>
            <a:endParaRPr lang="es-ES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bg1">
              <a:lumMod val="95000"/>
              <a:alpha val="75000"/>
            </a:schemeClr>
          </a:solidFill>
        </p:spPr>
        <p:txBody>
          <a:bodyPr anchor="ctr"/>
          <a:lstStyle>
            <a:lvl1pPr algn="l">
              <a:defRPr sz="32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3D602-B374-4DA8-B9AD-804E80037699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75831-89DB-404E-9EF7-DDB7D84A4CF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arco\Downloads\maa\Encarte final.jpg"/>
          <p:cNvPicPr>
            <a:picLocks noChangeAspect="1" noChangeArrowheads="1"/>
          </p:cNvPicPr>
          <p:nvPr userDrawn="1"/>
        </p:nvPicPr>
        <p:blipFill>
          <a:blip r:embed="rId2"/>
          <a:srcRect l="56926" t="76929" r="25296" b="6969"/>
          <a:stretch>
            <a:fillRect/>
          </a:stretch>
        </p:blipFill>
        <p:spPr bwMode="auto">
          <a:xfrm>
            <a:off x="8537575" y="6126163"/>
            <a:ext cx="6064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alpha val="75000"/>
            </a:schemeClr>
          </a:solidFill>
        </p:spPr>
        <p:txBody>
          <a:bodyPr/>
          <a:lstStyle>
            <a:lvl1pPr>
              <a:defRPr sz="3200"/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co\Downloads\maa\Encarte final.jpg"/>
          <p:cNvPicPr>
            <a:picLocks noChangeAspect="1" noChangeArrowheads="1"/>
          </p:cNvPicPr>
          <p:nvPr userDrawn="1"/>
        </p:nvPicPr>
        <p:blipFill>
          <a:blip r:embed="rId2"/>
          <a:srcRect l="56926" t="76929" r="25296" b="6969"/>
          <a:stretch>
            <a:fillRect/>
          </a:stretch>
        </p:blipFill>
        <p:spPr bwMode="auto">
          <a:xfrm>
            <a:off x="8537575" y="6126163"/>
            <a:ext cx="6064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alpha val="75000"/>
            </a:schemeClr>
          </a:solidFill>
        </p:spPr>
        <p:txBody>
          <a:bodyPr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co\Downloads\maa\Encarte final.jpg"/>
          <p:cNvPicPr>
            <a:picLocks noChangeAspect="1" noChangeArrowheads="1"/>
          </p:cNvPicPr>
          <p:nvPr userDrawn="1"/>
        </p:nvPicPr>
        <p:blipFill>
          <a:blip r:embed="rId2"/>
          <a:srcRect l="56926" t="76929" r="25296" b="6969"/>
          <a:stretch>
            <a:fillRect/>
          </a:stretch>
        </p:blipFill>
        <p:spPr bwMode="auto">
          <a:xfrm>
            <a:off x="8532813" y="6126163"/>
            <a:ext cx="6064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alpha val="75000"/>
            </a:schemeClr>
          </a:solidFill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chemeClr val="bg1">
              <a:lumMod val="95000"/>
              <a:alpha val="75000"/>
            </a:schemeClr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8125F-3E72-42AB-A8B1-DD575EBC0976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6A3AB-7248-43CC-90EA-4C6ECED8E33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solidFill>
            <a:schemeClr val="bg1">
              <a:lumMod val="95000"/>
              <a:alpha val="75000"/>
            </a:schemeClr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1D4C-90C7-4DEB-96C9-7826949D2851}" type="datetimeFigureOut">
              <a:rPr lang="es-ES"/>
              <a:pPr>
                <a:defRPr/>
              </a:pPr>
              <a:t>22/07/15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D7163-1D1D-43F2-A9B4-18D9F9E0968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702365" y="122194"/>
            <a:ext cx="7984436" cy="508000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Clic para editar título</a:t>
            </a:r>
            <a:endParaRPr lang="es-ES" dirty="0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702365" y="920579"/>
            <a:ext cx="79844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pic>
        <p:nvPicPr>
          <p:cNvPr id="1029" name="Imagen 3" descr="Logo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57201" y="5914231"/>
            <a:ext cx="2747962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4" descr="C:\Users\Marco\Downloads\maa\Encarte final.jpg"/>
          <p:cNvPicPr>
            <a:picLocks noChangeAspect="1" noChangeArrowheads="1"/>
          </p:cNvPicPr>
          <p:nvPr userDrawn="1"/>
        </p:nvPicPr>
        <p:blipFill>
          <a:blip r:embed="rId15"/>
          <a:srcRect l="56926" t="76929" r="25296" b="6969"/>
          <a:stretch>
            <a:fillRect/>
          </a:stretch>
        </p:blipFill>
        <p:spPr bwMode="auto">
          <a:xfrm>
            <a:off x="8537575" y="6126163"/>
            <a:ext cx="6064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0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 Black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Relationship Id="rId3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3496" y="2022722"/>
            <a:ext cx="5173578" cy="1470025"/>
          </a:xfrm>
        </p:spPr>
        <p:txBody>
          <a:bodyPr>
            <a:normAutofit/>
          </a:bodyPr>
          <a:lstStyle/>
          <a:p>
            <a:r>
              <a:rPr lang="es-ES" sz="2800" b="1" dirty="0"/>
              <a:t>ENSAYOS CLÍNICOS EN MÉXICO RETOS Y </a:t>
            </a:r>
            <a:r>
              <a:rPr lang="es-ES" sz="2800" b="1" dirty="0" smtClean="0"/>
              <a:t>OPORTUNIDADES</a:t>
            </a:r>
            <a:endParaRPr lang="es-MX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3496" y="4205626"/>
            <a:ext cx="5173578" cy="1487861"/>
          </a:xfrm>
        </p:spPr>
        <p:txBody>
          <a:bodyPr>
            <a:noAutofit/>
          </a:bodyPr>
          <a:lstStyle/>
          <a:p>
            <a:r>
              <a:rPr lang="es-MX" smtClean="0">
                <a:solidFill>
                  <a:srgbClr val="6B6B6B"/>
                </a:solidFill>
              </a:rPr>
              <a:t>Academia Nacional de Medicina de México</a:t>
            </a:r>
            <a:endParaRPr lang="es-MX" dirty="0" smtClean="0">
              <a:solidFill>
                <a:srgbClr val="6B6B6B"/>
              </a:solidFill>
            </a:endParaRPr>
          </a:p>
          <a:p>
            <a:r>
              <a:rPr lang="es-MX" sz="2000" smtClean="0">
                <a:solidFill>
                  <a:srgbClr val="6B6B6B"/>
                </a:solidFill>
              </a:rPr>
              <a:t>Julio 22, 2015</a:t>
            </a:r>
            <a:endParaRPr lang="es-MX" sz="2000" dirty="0">
              <a:solidFill>
                <a:srgbClr val="6B6B6B"/>
              </a:solidFill>
            </a:endParaRPr>
          </a:p>
        </p:txBody>
      </p:sp>
      <p:pic>
        <p:nvPicPr>
          <p:cNvPr id="121858" name="Picture 2" descr="http://www.fumec.org.mx/v5/templates/rt_terrantribune_j15/images/blan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21860" name="Picture 4" descr="http://www.fumec.org.mx/v5/templates/rt_terrantribune_j15/images/blan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21862" name="Picture 6" descr="http://www.fumec.org.mx/v5/files/LogoFumecComple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870" y="5705038"/>
            <a:ext cx="2775561" cy="1152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366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5361" name="Imagen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3" y="243113"/>
            <a:ext cx="8745870" cy="477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567083" y="6488668"/>
            <a:ext cx="32278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/>
              <a:t>Modelo desarrollado por A.T. Kearney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8792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4339" name="Imagen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9" y="1349548"/>
            <a:ext cx="8615655" cy="337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644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9803" y="155075"/>
            <a:ext cx="8844197" cy="6715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658345"/>
              </p:ext>
            </p:extLst>
          </p:nvPr>
        </p:nvGraphicFramePr>
        <p:xfrm>
          <a:off x="471339" y="142846"/>
          <a:ext cx="8501123" cy="6715154"/>
        </p:xfrm>
        <a:graphic>
          <a:graphicData uri="http://schemas.openxmlformats.org/drawingml/2006/table">
            <a:tbl>
              <a:tblPr/>
              <a:tblGrid>
                <a:gridCol w="3849219"/>
                <a:gridCol w="916699"/>
                <a:gridCol w="916699"/>
                <a:gridCol w="985108"/>
                <a:gridCol w="916699"/>
                <a:gridCol w="916699"/>
              </a:tblGrid>
              <a:tr h="28038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COMPARATIVO DE REGÍMENES REGULATORIOS Y PROTECCIÓN DE LA PROPIEDAD INTELECTUAL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038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Criterio de selección/País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México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Brasil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India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Rusia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65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Disposiciones de exclusividad de información de aprobación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Mínima copia ilegal de medicamentos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560765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Procedimientos de ejecución y sanción eficientes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Transparencia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 err="1">
                          <a:solidFill>
                            <a:srgbClr val="1F497D"/>
                          </a:solidFill>
                          <a:latin typeface="Calibri"/>
                        </a:rPr>
                        <a:t>Membresía</a:t>
                      </a:r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 OMC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Legislación clara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Registro expedito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No amenaza de licenciamiento obligatorio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No estar en el listado USTR PWL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No estar en el listado USTR WL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39253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Atractivo para fabricantes de genéricos*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60765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Atractivo para empresas farmacéuticas innovadoras*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8038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Promedio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1.83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476649">
                <a:tc gridSpan="6"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1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Código; (0) = inefectivo/no existe/sin capacidad, (1) = capacidad/presencia limitada, (2) = alguna capacidad/presencia, (3) muy buena capacidad/presencia y (4) capacidad/presencia sustancial.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66364">
                <a:tc gridSpan="6"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Nota: (USTR) United States Trade Representative, (PWL) Priority Watch List, (WL) Watch List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344">
                <a:tc gridSpan="6"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1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* Atractivo basado en los regímenes regulatorios y la protección de la propiedad intelectual.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0382">
                <a:tc gridSpan="6"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100" b="1" i="1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Fuente: Doxey, M.: Intellectual Property Protection and Regulatory Regimes in Emerging Markets, Business Insights, Ltd. 2010, pág 27.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60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22313" y="4421414"/>
            <a:ext cx="7772400" cy="1362075"/>
          </a:xfrm>
        </p:spPr>
        <p:txBody>
          <a:bodyPr/>
          <a:lstStyle/>
          <a:p>
            <a:endParaRPr lang="es-MX" sz="28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8000" b="1" dirty="0" smtClean="0">
                <a:solidFill>
                  <a:schemeClr val="tx2"/>
                </a:solidFill>
              </a:rPr>
              <a:t>MÉXICO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802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Preclínica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Prácticamente no existe con enfoque a registro de medicamentos</a:t>
            </a:r>
          </a:p>
          <a:p>
            <a:r>
              <a:rPr lang="es-MX" dirty="0" smtClean="0"/>
              <a:t>Investigación básica en instituciones de educación superior e instituciones de salud</a:t>
            </a:r>
          </a:p>
          <a:p>
            <a:r>
              <a:rPr lang="es-MX" dirty="0" smtClean="0"/>
              <a:t>Está desarticulada y fragmentada</a:t>
            </a:r>
          </a:p>
          <a:p>
            <a:r>
              <a:rPr lang="es-MX" dirty="0" smtClean="0"/>
              <a:t>Enfoque asistencial o académico como prioridad</a:t>
            </a:r>
          </a:p>
          <a:p>
            <a:r>
              <a:rPr lang="es-MX" dirty="0" smtClean="0"/>
              <a:t>Estructuras operativas que no dan entrada a proyectos o empresas que puedan hacer investigación preclínica</a:t>
            </a:r>
          </a:p>
          <a:p>
            <a:r>
              <a:rPr lang="es-MX" dirty="0" smtClean="0"/>
              <a:t>Prácticamente no hay </a:t>
            </a:r>
            <a:r>
              <a:rPr lang="es-MX" dirty="0" err="1" smtClean="0"/>
              <a:t>bioterios</a:t>
            </a:r>
            <a:endParaRPr lang="es-MX" dirty="0" smtClean="0"/>
          </a:p>
          <a:p>
            <a:r>
              <a:rPr lang="es-MX" dirty="0" smtClean="0"/>
              <a:t>No se siguen lineamientos internacionales ni buenas prácticas de laboratorio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211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Preclínica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Existen especialistas para transmitir conocimiento en investigación básica.</a:t>
            </a:r>
          </a:p>
          <a:p>
            <a:r>
              <a:rPr lang="es-MX" dirty="0" smtClean="0"/>
              <a:t>Orientación a la ciencia biomédica básica y no al desarrollo de tecnología e innovación porque se considera que esa ciencia es “de segunda” (no da créditos, no lleva al SNI)</a:t>
            </a:r>
          </a:p>
          <a:p>
            <a:r>
              <a:rPr lang="es-MX" dirty="0" smtClean="0"/>
              <a:t>Las instituciones privadas no forman científicos de posgrado o forman muy pocos porque no hay fuentes de trabajo.</a:t>
            </a:r>
          </a:p>
          <a:p>
            <a:r>
              <a:rPr lang="es-MX" dirty="0" smtClean="0"/>
              <a:t>Falta de empresas de investigación preclínica.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5221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857232"/>
          <a:ext cx="8286810" cy="4838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2"/>
                <a:gridCol w="1657362"/>
                <a:gridCol w="1657362"/>
                <a:gridCol w="1657362"/>
                <a:gridCol w="1657362"/>
              </a:tblGrid>
              <a:tr h="523879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FASE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MÉXICO</a:t>
                      </a:r>
                      <a:endParaRPr lang="es-MX" sz="2800" b="1" baseline="0" dirty="0" smtClean="0"/>
                    </a:p>
                    <a:p>
                      <a:pPr algn="ctr"/>
                      <a:r>
                        <a:rPr lang="es-MX" sz="2800" b="1" baseline="0" dirty="0" smtClean="0"/>
                        <a:t>(% POR FASE)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MÉXICO </a:t>
                      </a:r>
                    </a:p>
                    <a:p>
                      <a:pPr algn="ctr"/>
                      <a:r>
                        <a:rPr lang="es-MX" sz="2800" b="1" dirty="0" smtClean="0"/>
                        <a:t>(% TOTAL  A. L.)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BRASIL</a:t>
                      </a:r>
                    </a:p>
                    <a:p>
                      <a:pPr algn="ctr"/>
                      <a:r>
                        <a:rPr lang="es-MX" sz="2800" b="1" dirty="0" smtClean="0"/>
                        <a:t>(%</a:t>
                      </a:r>
                      <a:r>
                        <a:rPr lang="es-MX" sz="2800" b="1" baseline="0" dirty="0" smtClean="0"/>
                        <a:t> POR FASE)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BRASIL</a:t>
                      </a:r>
                      <a:endParaRPr lang="es-MX" sz="2800" b="1" baseline="0" dirty="0" smtClean="0"/>
                    </a:p>
                    <a:p>
                      <a:pPr algn="ctr"/>
                      <a:r>
                        <a:rPr lang="es-MX" sz="2800" b="1" baseline="0" dirty="0" smtClean="0"/>
                        <a:t>(% TOTAL A. L.)</a:t>
                      </a:r>
                      <a:endParaRPr lang="es-MX" sz="2800" b="1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FASE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2.1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19.1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3.7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53.0</a:t>
                      </a:r>
                      <a:endParaRPr lang="es-MX" sz="2800" b="1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FASE</a:t>
                      </a:r>
                      <a:r>
                        <a:rPr lang="es-MX" sz="2800" b="1" baseline="0" dirty="0" smtClean="0"/>
                        <a:t> II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19.4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23.5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15.1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28.4</a:t>
                      </a:r>
                      <a:endParaRPr lang="es-MX" sz="2800" b="1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FASE III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56.3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20.9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53.9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30.8</a:t>
                      </a:r>
                      <a:endParaRPr lang="es-MX" sz="2800" b="1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FASE IV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12.9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21.4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19.2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49.3</a:t>
                      </a:r>
                      <a:endParaRPr lang="es-MX" sz="2800" b="1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lang="es-MX" sz="2800" b="1" dirty="0" smtClean="0"/>
                        <a:t>MIXTA O NO DEFINIDA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9.3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es-MX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8.1</a:t>
                      </a:r>
                      <a:endParaRPr lang="es-MX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/>
                        <a:t>42.0</a:t>
                      </a:r>
                      <a:endParaRPr lang="es-MX" sz="2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85720" y="6357958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* Información del 30 de septiembre de 2010 en clinicaltrials.gov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1044843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FODA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90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/>
              <a:t>FUERZAS</a:t>
            </a:r>
          </a:p>
          <a:p>
            <a:endParaRPr lang="es-MX" dirty="0"/>
          </a:p>
          <a:p>
            <a:r>
              <a:rPr lang="es-MX" b="1" dirty="0" smtClean="0"/>
              <a:t>Sistema regulatorio en evolución y competitivo</a:t>
            </a:r>
          </a:p>
          <a:p>
            <a:pPr lvl="1"/>
            <a:r>
              <a:rPr lang="es-MX" b="1" dirty="0" smtClean="0"/>
              <a:t>modificaciones recientes dan nivel satisfactorio de seguridad a las empresas.</a:t>
            </a:r>
          </a:p>
          <a:p>
            <a:pPr lvl="1"/>
            <a:r>
              <a:rPr lang="es-ES" b="1" dirty="0" smtClean="0"/>
              <a:t>el proceso de aprobación más rápido entre los principales países atractivos para hacer ensayos clínicos.</a:t>
            </a:r>
          </a:p>
          <a:p>
            <a:pPr lvl="1"/>
            <a:r>
              <a:rPr lang="es-ES" b="1" dirty="0" smtClean="0"/>
              <a:t>Legislación de avanzada en biotecnológicos.</a:t>
            </a:r>
          </a:p>
          <a:p>
            <a:r>
              <a:rPr lang="es-ES" dirty="0" smtClean="0"/>
              <a:t>Precios competitivos.</a:t>
            </a:r>
          </a:p>
          <a:p>
            <a:pPr lvl="0"/>
            <a:r>
              <a:rPr lang="es-ES" dirty="0" smtClean="0"/>
              <a:t>Velocidad de reclutamiento y tamaño de mercado atractivos.</a:t>
            </a:r>
          </a:p>
          <a:p>
            <a:pPr lvl="0"/>
            <a:r>
              <a:rPr lang="es-ES" dirty="0" smtClean="0"/>
              <a:t>Reconocimiento internacional en investigación básica (sobre todo en biológicos).</a:t>
            </a:r>
          </a:p>
        </p:txBody>
      </p:sp>
    </p:spTree>
    <p:extLst>
      <p:ext uri="{BB962C8B-B14F-4D97-AF65-F5344CB8AC3E}">
        <p14:creationId xmlns:p14="http://schemas.microsoft.com/office/powerpoint/2010/main" val="3889858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MX" sz="1800" b="1" dirty="0" smtClean="0"/>
              <a:t>DEBILIDADES</a:t>
            </a:r>
          </a:p>
          <a:p>
            <a:pPr>
              <a:lnSpc>
                <a:spcPct val="120000"/>
              </a:lnSpc>
            </a:pPr>
            <a:r>
              <a:rPr lang="es-MX" sz="1800" dirty="0" smtClean="0"/>
              <a:t>No siempre se aplican las normas de protección intelectual ni se respeta la “exclusividad de información”.</a:t>
            </a:r>
          </a:p>
          <a:p>
            <a:pPr>
              <a:lnSpc>
                <a:spcPct val="120000"/>
              </a:lnSpc>
            </a:pPr>
            <a:r>
              <a:rPr lang="es-MX" sz="1800" b="1" dirty="0" smtClean="0"/>
              <a:t>México opera por debajo de su potencial en investigación (inversión, maquila, fases tempranas, </a:t>
            </a:r>
            <a:r>
              <a:rPr lang="es-MX" sz="1800" b="1" dirty="0" err="1" smtClean="0"/>
              <a:t>CROs</a:t>
            </a:r>
            <a:r>
              <a:rPr lang="es-MX" sz="1800" b="1" dirty="0" smtClean="0"/>
              <a:t> locales)</a:t>
            </a:r>
          </a:p>
          <a:p>
            <a:pPr lvl="1">
              <a:lnSpc>
                <a:spcPct val="120000"/>
              </a:lnSpc>
            </a:pPr>
            <a:r>
              <a:rPr lang="es-MX" sz="1800" dirty="0" smtClean="0"/>
              <a:t>Desconocimiento de las normas internacionales, BPC, BPL, ICH, etc. por parte de los investigadores.</a:t>
            </a:r>
          </a:p>
          <a:p>
            <a:pPr lvl="1">
              <a:lnSpc>
                <a:spcPct val="120000"/>
              </a:lnSpc>
            </a:pPr>
            <a:r>
              <a:rPr lang="es-MX" sz="1800" dirty="0" smtClean="0"/>
              <a:t>Normatividad y cultura limitante en instituciones públicas de salud e instituciones de educación superior.</a:t>
            </a:r>
          </a:p>
          <a:p>
            <a:pPr lvl="1">
              <a:lnSpc>
                <a:spcPct val="120000"/>
              </a:lnSpc>
            </a:pPr>
            <a:r>
              <a:rPr lang="es-MX" sz="1800" b="1" dirty="0" smtClean="0"/>
              <a:t>Comités de ética e investigación con escaso apego a lineamientos internacionales, como ICH, por ejemplo.</a:t>
            </a:r>
          </a:p>
          <a:p>
            <a:pPr lvl="1">
              <a:lnSpc>
                <a:spcPct val="120000"/>
              </a:lnSpc>
            </a:pPr>
            <a:r>
              <a:rPr lang="es-MX" sz="1800" dirty="0" smtClean="0"/>
              <a:t>Muy pocas empresas dedicadas a la investigación preclínica y clínica.</a:t>
            </a:r>
          </a:p>
          <a:p>
            <a:pPr>
              <a:lnSpc>
                <a:spcPct val="120000"/>
              </a:lnSpc>
            </a:pPr>
            <a:r>
              <a:rPr lang="es-MX" sz="1800" b="1" dirty="0" smtClean="0"/>
              <a:t>México compara desfavorablemente a nivel internacional en indicadores de investigación clínica (número de investigadores, patentes, inversión como % del PIB, educación, personal calificado)</a:t>
            </a:r>
          </a:p>
          <a:p>
            <a:pPr>
              <a:lnSpc>
                <a:spcPct val="120000"/>
              </a:lnSpc>
            </a:pPr>
            <a:endParaRPr lang="es-MX" sz="1800" dirty="0" smtClean="0"/>
          </a:p>
          <a:p>
            <a:pPr>
              <a:lnSpc>
                <a:spcPct val="120000"/>
              </a:lnSpc>
            </a:pPr>
            <a:endParaRPr lang="es-MX" sz="1800" dirty="0" smtClean="0"/>
          </a:p>
          <a:p>
            <a:pPr>
              <a:lnSpc>
                <a:spcPct val="120000"/>
              </a:lnSpc>
            </a:pP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643524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/>
          </a:bodyPr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785794"/>
          <a:ext cx="800105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56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Introducción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Proceso de desarrollo de medicamentos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smtClean="0"/>
                        <a:t>Outsourcing de ensayos clínicos: requerimientos internacionales</a:t>
                      </a:r>
                      <a:r>
                        <a:rPr lang="es-MX" sz="2400" baseline="0" smtClean="0"/>
                        <a:t> y criterios de evaluación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Ensayos clínicos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smtClean="0"/>
                        <a:t>México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Conclusiones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Recomendaciones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36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39" y="151700"/>
            <a:ext cx="8229600" cy="5610472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s-ES" sz="2000" b="1" dirty="0" smtClean="0"/>
              <a:t>OPORTUNIDADES</a:t>
            </a:r>
          </a:p>
          <a:p>
            <a:pPr lvl="0">
              <a:lnSpc>
                <a:spcPct val="120000"/>
              </a:lnSpc>
            </a:pPr>
            <a:r>
              <a:rPr lang="es-ES" sz="2000" b="1" dirty="0" smtClean="0"/>
              <a:t>Altos </a:t>
            </a:r>
            <a:r>
              <a:rPr lang="es-ES" sz="2000" b="1" dirty="0"/>
              <a:t>costos </a:t>
            </a:r>
            <a:r>
              <a:rPr lang="es-ES" sz="2000" b="1" dirty="0" smtClean="0"/>
              <a:t>y complejidad del </a:t>
            </a:r>
            <a:r>
              <a:rPr lang="es-ES" sz="2000" b="1" dirty="0"/>
              <a:t>proceso de desarrollo de nuevos </a:t>
            </a:r>
            <a:r>
              <a:rPr lang="es-ES" sz="2000" b="1" dirty="0" smtClean="0"/>
              <a:t>medicamentos </a:t>
            </a:r>
            <a:r>
              <a:rPr lang="es-MX" sz="2000" b="1" dirty="0" smtClean="0"/>
              <a:t>y p</a:t>
            </a:r>
            <a:r>
              <a:rPr lang="es-ES" sz="2000" b="1" dirty="0" smtClean="0"/>
              <a:t>resión para las empresas innovadoras sobre tiempos de entrada al mercado.</a:t>
            </a:r>
            <a:endParaRPr lang="es-MX" sz="2000" b="1" dirty="0" smtClean="0"/>
          </a:p>
          <a:p>
            <a:pPr lvl="0">
              <a:lnSpc>
                <a:spcPct val="120000"/>
              </a:lnSpc>
            </a:pPr>
            <a:r>
              <a:rPr lang="es-ES" sz="2000" b="1" dirty="0" smtClean="0"/>
              <a:t>Estudios Fase I y Fase II.</a:t>
            </a:r>
            <a:endParaRPr lang="es-MX" sz="2000" b="1" dirty="0" smtClean="0"/>
          </a:p>
          <a:p>
            <a:pPr lvl="0">
              <a:lnSpc>
                <a:spcPct val="120000"/>
              </a:lnSpc>
            </a:pPr>
            <a:r>
              <a:rPr lang="es-ES" sz="2000" b="1" dirty="0" smtClean="0"/>
              <a:t>La investigación preclínica, pues sólo hay dos grandes jugadores (China e India) y dos seguidores (Rusia y Brasil) y las barreras de entrada son mayores (México tiene el potencial en investigadores y regulación; faltan instalaciones y organizaciones que la lleven a cabo)</a:t>
            </a:r>
          </a:p>
          <a:p>
            <a:pPr>
              <a:lnSpc>
                <a:spcPct val="120000"/>
              </a:lnSpc>
            </a:pPr>
            <a:r>
              <a:rPr lang="es-ES" sz="2000" dirty="0" smtClean="0"/>
              <a:t>Investigación por parte de empresas farmacéuticas locales para desarrollar genéricos y biosimilares.</a:t>
            </a:r>
            <a:endParaRPr lang="es-MX" sz="2000" dirty="0" smtClean="0"/>
          </a:p>
          <a:p>
            <a:pPr>
              <a:lnSpc>
                <a:spcPct val="120000"/>
              </a:lnSpc>
            </a:pPr>
            <a:r>
              <a:rPr lang="es-ES" sz="2000" dirty="0" smtClean="0"/>
              <a:t>Desarrollo de patentes tanto en investigación (preclínica y clínica) así como en dispositivos médicos. </a:t>
            </a:r>
            <a:endParaRPr lang="es-MX" sz="2000" dirty="0" smtClean="0"/>
          </a:p>
          <a:p>
            <a:pPr lvl="0">
              <a:lnSpc>
                <a:spcPct val="120000"/>
              </a:lnSpc>
            </a:pPr>
            <a:r>
              <a:rPr lang="es-ES" sz="2000" dirty="0" smtClean="0"/>
              <a:t>La nueva regulación para biológicos y biosimilares.</a:t>
            </a:r>
            <a:endParaRPr lang="es-MX" sz="2000" dirty="0" smtClean="0"/>
          </a:p>
          <a:p>
            <a:pPr lvl="0">
              <a:lnSpc>
                <a:spcPct val="120000"/>
              </a:lnSpc>
            </a:pPr>
            <a:endParaRPr lang="es-MX" sz="2000" dirty="0" smtClean="0"/>
          </a:p>
          <a:p>
            <a:pPr>
              <a:lnSpc>
                <a:spcPct val="150000"/>
              </a:lnSpc>
            </a:pPr>
            <a:endParaRPr lang="es-MX" sz="2000" dirty="0" smtClean="0"/>
          </a:p>
          <a:p>
            <a:pPr>
              <a:lnSpc>
                <a:spcPct val="120000"/>
              </a:lnSpc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64648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s-ES" sz="2000" b="1" dirty="0" smtClean="0"/>
              <a:t>AMENZAS</a:t>
            </a:r>
          </a:p>
          <a:p>
            <a:pPr lvl="0">
              <a:lnSpc>
                <a:spcPct val="120000"/>
              </a:lnSpc>
            </a:pPr>
            <a:r>
              <a:rPr lang="es-ES" sz="2000" b="1" dirty="0" smtClean="0"/>
              <a:t>Otros </a:t>
            </a:r>
            <a:r>
              <a:rPr lang="es-ES" sz="2000" b="1" dirty="0"/>
              <a:t>países, como Brasil están mejorando su legislación con mayor población y calidad similar</a:t>
            </a:r>
            <a:r>
              <a:rPr lang="es-ES" sz="2000" b="1" dirty="0" smtClean="0"/>
              <a:t>.</a:t>
            </a:r>
            <a:endParaRPr lang="es-MX" sz="2000" b="1" dirty="0"/>
          </a:p>
          <a:p>
            <a:pPr lvl="0">
              <a:lnSpc>
                <a:spcPct val="120000"/>
              </a:lnSpc>
            </a:pPr>
            <a:r>
              <a:rPr lang="es-ES" sz="2000" b="1" dirty="0" smtClean="0"/>
              <a:t>China e India concentran el 34% de la población mundial. Muy atractivos por esa razón para las empresas farmacéuticas. Si mejoran su legislación serán una mayor amenaza.</a:t>
            </a:r>
          </a:p>
          <a:p>
            <a:pPr>
              <a:lnSpc>
                <a:spcPct val="120000"/>
              </a:lnSpc>
            </a:pPr>
            <a:r>
              <a:rPr lang="es-ES" sz="2000" dirty="0" smtClean="0"/>
              <a:t>La percepción internacional de inseguridad limita la inversión en investigación clínica.</a:t>
            </a:r>
          </a:p>
          <a:p>
            <a:pPr lvl="0">
              <a:lnSpc>
                <a:spcPct val="120000"/>
              </a:lnSpc>
            </a:pPr>
            <a:endParaRPr lang="es-MX" sz="2000" dirty="0" smtClean="0"/>
          </a:p>
        </p:txBody>
      </p:sp>
    </p:spTree>
    <p:extLst>
      <p:ext uri="{BB962C8B-B14F-4D97-AF65-F5344CB8AC3E}">
        <p14:creationId xmlns:p14="http://schemas.microsoft.com/office/powerpoint/2010/main" val="2333645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2365" y="527936"/>
            <a:ext cx="7984436" cy="777509"/>
          </a:xfrm>
        </p:spPr>
        <p:txBody>
          <a:bodyPr/>
          <a:lstStyle/>
          <a:p>
            <a:r>
              <a:rPr lang="es-ES" dirty="0" smtClean="0"/>
              <a:t>RECOMENDACIONES </a:t>
            </a:r>
            <a:r>
              <a:rPr lang="es-ES" dirty="0" smtClean="0"/>
              <a:t>DEL </a:t>
            </a:r>
            <a:r>
              <a:rPr lang="es-ES" dirty="0" smtClean="0"/>
              <a:t>REPORTE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2365" y="3792849"/>
            <a:ext cx="7984436" cy="899679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jorge.herrera@cecype.com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980" y="1711758"/>
            <a:ext cx="2245513" cy="213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19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PRINCIPALES RECOMENDACIONES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jorge.herrera@cecype.com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63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 descr="280282551a1e9b4a88a284db5490c5e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" r="3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2685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171" y="104174"/>
            <a:ext cx="7431315" cy="5206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MX" b="1" dirty="0" smtClean="0"/>
              <a:t>Proceso de desarrollo de medicamentos</a:t>
            </a:r>
            <a:endParaRPr lang="es-MX" b="1" dirty="0"/>
          </a:p>
        </p:txBody>
      </p:sp>
      <p:sp>
        <p:nvSpPr>
          <p:cNvPr id="7" name="Rectángulo 6"/>
          <p:cNvSpPr/>
          <p:nvPr/>
        </p:nvSpPr>
        <p:spPr>
          <a:xfrm>
            <a:off x="2859315" y="6135927"/>
            <a:ext cx="473165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s-MX" sz="1100"/>
              <a:t>Tabla elaborada con información de Reichert, J. y Milne, C-P. y de Drug Development takes longer than it did in the past, innovation.org </a:t>
            </a:r>
            <a:endParaRPr lang="es-MX" sz="1100">
              <a:solidFill>
                <a:prstClr val="black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38" y="687428"/>
            <a:ext cx="7793607" cy="522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4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1056" y="87933"/>
            <a:ext cx="8229600" cy="571504"/>
          </a:xfrm>
        </p:spPr>
        <p:txBody>
          <a:bodyPr>
            <a:noAutofit/>
          </a:bodyPr>
          <a:lstStyle/>
          <a:p>
            <a:r>
              <a:rPr lang="es-MX" b="1" dirty="0" smtClean="0"/>
              <a:t>Gasto mundial en medicamentos</a:t>
            </a:r>
            <a:endParaRPr lang="es-MX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14348" y="857232"/>
            <a:ext cx="778674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smtClean="0">
                <a:solidFill>
                  <a:srgbClr val="339933"/>
                </a:solidFill>
              </a:rPr>
              <a:t>Estimado 2015: $1 billón de dólares</a:t>
            </a:r>
            <a:endParaRPr lang="es-MX" sz="2400" b="1" dirty="0">
              <a:solidFill>
                <a:srgbClr val="339933"/>
              </a:solidFill>
            </a:endParaRPr>
          </a:p>
        </p:txBody>
      </p:sp>
      <p:pic>
        <p:nvPicPr>
          <p:cNvPr id="5" name="Imagen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8592" r="4050" b="11993"/>
          <a:stretch>
            <a:fillRect/>
          </a:stretch>
        </p:blipFill>
        <p:spPr bwMode="auto">
          <a:xfrm>
            <a:off x="716845" y="1318897"/>
            <a:ext cx="7856794" cy="446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/>
          <p:nvPr/>
        </p:nvSpPr>
        <p:spPr>
          <a:xfrm>
            <a:off x="3410856" y="6374939"/>
            <a:ext cx="5090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Fuente: IMS Market Prognosis</a:t>
            </a:r>
            <a:r>
              <a:rPr lang="en-US" sz="1200" b="1"/>
              <a:t>, </a:t>
            </a:r>
            <a:r>
              <a:rPr lang="en-US" sz="1200" b="1" smtClean="0"/>
              <a:t>april  </a:t>
            </a:r>
            <a:r>
              <a:rPr lang="en-US" sz="1200" b="1" dirty="0" smtClean="0"/>
              <a:t>2011 </a:t>
            </a:r>
            <a:r>
              <a:rPr lang="en-US" sz="1200" b="1" dirty="0"/>
              <a:t>en “The global use of Medicines: Outlook through 2015</a:t>
            </a:r>
            <a:r>
              <a:rPr lang="en-US" sz="1200" b="1" dirty="0" smtClean="0"/>
              <a:t>”.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250264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Requerimientos internacionales y criterios de evaluación.</a:t>
            </a:r>
            <a:endParaRPr lang="es-MX" sz="28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MX" sz="4800" b="1" dirty="0" smtClean="0">
                <a:solidFill>
                  <a:schemeClr val="tx2"/>
                </a:solidFill>
              </a:rPr>
              <a:t>Outsourcing de</a:t>
            </a:r>
          </a:p>
          <a:p>
            <a:r>
              <a:rPr lang="es-MX" sz="4800" b="1" dirty="0" smtClean="0">
                <a:solidFill>
                  <a:schemeClr val="tx2"/>
                </a:solidFill>
              </a:rPr>
              <a:t>ensayos clínicos</a:t>
            </a:r>
            <a:endParaRPr lang="es-MX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7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3 Grupo"/>
          <p:cNvGrpSpPr/>
          <p:nvPr/>
        </p:nvGrpSpPr>
        <p:grpSpPr>
          <a:xfrm>
            <a:off x="377373" y="631371"/>
            <a:ext cx="8708571" cy="6226629"/>
            <a:chOff x="0" y="0"/>
            <a:chExt cx="6324600" cy="3924300"/>
          </a:xfrm>
        </p:grpSpPr>
        <p:sp>
          <p:nvSpPr>
            <p:cNvPr id="5" name="5 Rectángulo"/>
            <p:cNvSpPr/>
            <p:nvPr/>
          </p:nvSpPr>
          <p:spPr>
            <a:xfrm>
              <a:off x="0" y="0"/>
              <a:ext cx="6324600" cy="39243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MX" sz="1100"/>
            </a:p>
          </p:txBody>
        </p:sp>
        <p:grpSp>
          <p:nvGrpSpPr>
            <p:cNvPr id="6" name="12 Grupo"/>
            <p:cNvGrpSpPr/>
            <p:nvPr/>
          </p:nvGrpSpPr>
          <p:grpSpPr>
            <a:xfrm>
              <a:off x="809625" y="85725"/>
              <a:ext cx="4591050" cy="3702734"/>
              <a:chOff x="809625" y="85725"/>
              <a:chExt cx="4591050" cy="3702734"/>
            </a:xfrm>
          </p:grpSpPr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809625" y="628650"/>
                <a:ext cx="4591050" cy="2762250"/>
              </a:xfrm>
              <a:prstGeom prst="rect">
                <a:avLst/>
              </a:prstGeom>
              <a:noFill/>
            </p:spPr>
          </p:pic>
          <p:pic>
            <p:nvPicPr>
              <p:cNvPr id="8" name="Picture 6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28675" y="3625703"/>
                <a:ext cx="4533900" cy="162756"/>
              </a:xfrm>
              <a:prstGeom prst="rect">
                <a:avLst/>
              </a:prstGeom>
              <a:noFill/>
            </p:spPr>
          </p:pic>
          <p:sp>
            <p:nvSpPr>
              <p:cNvPr id="9" name="11 CuadroTexto"/>
              <p:cNvSpPr txBox="1"/>
              <p:nvPr/>
            </p:nvSpPr>
            <p:spPr>
              <a:xfrm>
                <a:off x="828675" y="85725"/>
                <a:ext cx="4533900" cy="333375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latin typeface="Arial" pitchFamily="34" charset="0"/>
                    <a:cs typeface="Arial" pitchFamily="34" charset="0"/>
                  </a:rPr>
                  <a:t>GLOBALIZACIÓN DE ESTUDIOS CLÍNICOS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568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85786" y="571480"/>
          <a:ext cx="7786743" cy="3714772"/>
        </p:xfrm>
        <a:graphic>
          <a:graphicData uri="http://schemas.openxmlformats.org/drawingml/2006/table">
            <a:tbl>
              <a:tblPr/>
              <a:tblGrid>
                <a:gridCol w="2928958"/>
                <a:gridCol w="1149812"/>
                <a:gridCol w="1235991"/>
                <a:gridCol w="1235991"/>
                <a:gridCol w="1235991"/>
              </a:tblGrid>
              <a:tr h="4059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Distribución global de estudios clínicos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9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(porcentaje de estudios por región y por fase)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668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Región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Fase 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Fase 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Fase III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Fase 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98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8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Norte América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0598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8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Europa Occidental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0598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8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Europa del Este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0598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8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Asia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05986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8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América del Centro y del Sur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3F3F3F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0598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Fuente: Oppenheimer 2008. Análisis de Clinicaltrials.gov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460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2946" y="36614"/>
            <a:ext cx="8473398" cy="429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MX" sz="3400" b="1" smtClean="0"/>
              <a:t>Investigación clínica en México - Mercado</a:t>
            </a:r>
            <a:endParaRPr lang="es-MX" sz="3400" b="1"/>
          </a:p>
        </p:txBody>
      </p:sp>
      <p:sp>
        <p:nvSpPr>
          <p:cNvPr id="13" name="Rectángulo 12"/>
          <p:cNvSpPr/>
          <p:nvPr/>
        </p:nvSpPr>
        <p:spPr>
          <a:xfrm>
            <a:off x="3236685" y="5869940"/>
            <a:ext cx="5225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>
                <a:solidFill>
                  <a:srgbClr val="000000"/>
                </a:solidFill>
                <a:latin typeface="Calibri" panose="020F0502020204030204" pitchFamily="34" charset="0"/>
              </a:rPr>
              <a:t>Fuente:</a:t>
            </a:r>
            <a:br>
              <a:rPr lang="es-MX" sz="12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MX" sz="1200">
                <a:solidFill>
                  <a:srgbClr val="000000"/>
                </a:solidFill>
                <a:latin typeface="Calibri" panose="020F0502020204030204" pitchFamily="34" charset="0"/>
              </a:rPr>
              <a:t>(1) Información: Ensayos Clínicos en México, Retos y Oportunidades - FUMEC-CECYPE</a:t>
            </a:r>
            <a:br>
              <a:rPr lang="es-MX" sz="12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MX" sz="1200">
                <a:solidFill>
                  <a:srgbClr val="000000"/>
                </a:solidFill>
                <a:latin typeface="Calibri" panose="020F0502020204030204" pitchFamily="34" charset="0"/>
              </a:rPr>
              <a:t>Resto: Información de la Asociación Mexicana de Industrias de Investigación Farmacéutica, A.C. (AMIIF) </a:t>
            </a:r>
            <a:endParaRPr lang="es-MX" sz="120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46" y="1450670"/>
            <a:ext cx="8416846" cy="3434766"/>
          </a:xfrm>
          <a:prstGeom prst="rect">
            <a:avLst/>
          </a:prstGeom>
        </p:spPr>
      </p:pic>
      <p:sp>
        <p:nvSpPr>
          <p:cNvPr id="5" name="3 CuadroTexto"/>
          <p:cNvSpPr txBox="1"/>
          <p:nvPr/>
        </p:nvSpPr>
        <p:spPr>
          <a:xfrm>
            <a:off x="697586" y="4837497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6600"/>
                </a:solidFill>
              </a:rPr>
              <a:t>México</a:t>
            </a:r>
          </a:p>
          <a:p>
            <a:pPr algn="ctr"/>
            <a:r>
              <a:rPr lang="es-MX" sz="2400" b="1" dirty="0" smtClean="0">
                <a:solidFill>
                  <a:srgbClr val="006600"/>
                </a:solidFill>
              </a:rPr>
              <a:t>Alrededor del 0.29% del total mundial</a:t>
            </a:r>
            <a:endParaRPr lang="es-MX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6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73930"/>
              </p:ext>
            </p:extLst>
          </p:nvPr>
        </p:nvGraphicFramePr>
        <p:xfrm>
          <a:off x="490054" y="168484"/>
          <a:ext cx="8501121" cy="5692985"/>
        </p:xfrm>
        <a:graphic>
          <a:graphicData uri="http://schemas.openxmlformats.org/drawingml/2006/table">
            <a:tbl>
              <a:tblPr/>
              <a:tblGrid>
                <a:gridCol w="3474550"/>
                <a:gridCol w="827470"/>
                <a:gridCol w="827470"/>
                <a:gridCol w="889221"/>
                <a:gridCol w="827470"/>
                <a:gridCol w="827470"/>
                <a:gridCol w="827470"/>
              </a:tblGrid>
              <a:tr h="38483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Evaluación de criterios de selección para ubicación de estudios clínicos (países seleccionados)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734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86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Criterio de selección/País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México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Brasil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Argentina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India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Rusia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84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Costo beneficio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337373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Banco de pacientes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986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Facilidad de reclutamiento de pacientes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7750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Disponibilidad de </a:t>
                      </a:r>
                      <a:r>
                        <a:rPr lang="es-MX" sz="1600" b="1" i="0" u="none" strike="noStrike" dirty="0" err="1">
                          <a:solidFill>
                            <a:srgbClr val="1F497D"/>
                          </a:solidFill>
                          <a:latin typeface="Calibri"/>
                        </a:rPr>
                        <a:t>CROs</a:t>
                      </a:r>
                      <a:endParaRPr lang="es-MX" sz="16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4884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Protocolo éticamente aceptable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88629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Competencia del investigador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88629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Facilidad de traducción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74884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Protección de Propiedad Intelectual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</a:tr>
              <a:tr h="373172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Número de estudios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</a:tr>
              <a:tr h="274884"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MX" sz="16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Velocidad del proceso de aprobación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563513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Bajo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Medio-alto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88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100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Tabla elaborada con base en información de: Taylor, P. : EMERGING CLINICAL TRIAL LOCATIONS: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dynamics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and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the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changing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healthcare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and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regulatory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environment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Business </a:t>
                      </a:r>
                      <a:r>
                        <a:rPr lang="es-MX" sz="12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Insights</a:t>
                      </a:r>
                      <a:r>
                        <a:rPr lang="es-MX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Ltd. 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55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8007</TotalTime>
  <Words>1467</Words>
  <Application>Microsoft Macintosh PowerPoint</Application>
  <PresentationFormat>Presentación en pantalla (4:3)</PresentationFormat>
  <Paragraphs>346</Paragraphs>
  <Slides>24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ENSAYOS CLÍNICOS EN MÉXICO RETOS Y OPORTUNIDADES</vt:lpstr>
      <vt:lpstr>CONTENIDO</vt:lpstr>
      <vt:lpstr>Proceso de desarrollo de medicamentos</vt:lpstr>
      <vt:lpstr>Gasto mundial en medicamentos</vt:lpstr>
      <vt:lpstr>Requerimientos internacionales y criterios de evaluación.</vt:lpstr>
      <vt:lpstr>Presentación de PowerPoint</vt:lpstr>
      <vt:lpstr>Presentación de PowerPoint</vt:lpstr>
      <vt:lpstr>Investigación clínica en México - Mercado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Preclínica</vt:lpstr>
      <vt:lpstr>Preclínica</vt:lpstr>
      <vt:lpstr>Presentación de PowerPoint</vt:lpstr>
      <vt:lpstr>FODA</vt:lpstr>
      <vt:lpstr>Presentación de PowerPoint</vt:lpstr>
      <vt:lpstr>Presentación de PowerPoint</vt:lpstr>
      <vt:lpstr>Presentación de PowerPoint</vt:lpstr>
      <vt:lpstr>Presentación de PowerPoint</vt:lpstr>
      <vt:lpstr>RECOMENDACIONES DEL REPORTE</vt:lpstr>
      <vt:lpstr>PRINCIPALES RECOMENDACIONES  jorge.herrera@cecype.com</vt:lpstr>
      <vt:lpstr>Presentación de PowerPoint</vt:lpstr>
    </vt:vector>
  </TitlesOfParts>
  <Company>CECYPE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 Herrera R.</dc:creator>
  <cp:lastModifiedBy>Jorge  Herrera R.</cp:lastModifiedBy>
  <cp:revision>290</cp:revision>
  <dcterms:created xsi:type="dcterms:W3CDTF">2011-05-21T15:03:21Z</dcterms:created>
  <dcterms:modified xsi:type="dcterms:W3CDTF">2015-07-22T22:55:53Z</dcterms:modified>
</cp:coreProperties>
</file>