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43" r:id="rId3"/>
    <p:sldId id="344" r:id="rId4"/>
    <p:sldId id="345" r:id="rId5"/>
    <p:sldId id="310" r:id="rId6"/>
    <p:sldId id="311" r:id="rId7"/>
    <p:sldId id="319" r:id="rId8"/>
    <p:sldId id="320" r:id="rId9"/>
    <p:sldId id="300" r:id="rId10"/>
    <p:sldId id="312" r:id="rId11"/>
    <p:sldId id="321" r:id="rId12"/>
    <p:sldId id="322" r:id="rId13"/>
    <p:sldId id="334" r:id="rId14"/>
    <p:sldId id="313" r:id="rId15"/>
    <p:sldId id="324" r:id="rId16"/>
    <p:sldId id="325" r:id="rId17"/>
    <p:sldId id="328" r:id="rId18"/>
    <p:sldId id="341" r:id="rId19"/>
    <p:sldId id="346" r:id="rId20"/>
    <p:sldId id="314" r:id="rId21"/>
    <p:sldId id="315" r:id="rId22"/>
    <p:sldId id="316" r:id="rId23"/>
    <p:sldId id="329" r:id="rId24"/>
    <p:sldId id="339" r:id="rId25"/>
    <p:sldId id="317" r:id="rId26"/>
    <p:sldId id="283" r:id="rId27"/>
    <p:sldId id="318" r:id="rId28"/>
    <p:sldId id="288" r:id="rId29"/>
    <p:sldId id="331" r:id="rId30"/>
    <p:sldId id="332" r:id="rId31"/>
    <p:sldId id="333" r:id="rId32"/>
    <p:sldId id="336" r:id="rId33"/>
    <p:sldId id="347" r:id="rId34"/>
    <p:sldId id="348" r:id="rId35"/>
    <p:sldId id="349" r:id="rId36"/>
    <p:sldId id="298" r:id="rId37"/>
    <p:sldId id="354" r:id="rId38"/>
    <p:sldId id="355" r:id="rId39"/>
    <p:sldId id="350" r:id="rId40"/>
    <p:sldId id="351" r:id="rId41"/>
    <p:sldId id="353" r:id="rId4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434" autoAdjust="0"/>
  </p:normalViewPr>
  <p:slideViewPr>
    <p:cSldViewPr snapToGrid="0">
      <p:cViewPr>
        <p:scale>
          <a:sx n="90" d="100"/>
          <a:sy n="90" d="100"/>
        </p:scale>
        <p:origin x="-90" y="-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2011</c:v>
                </c:pt>
                <c:pt idx="1">
                  <c:v>2020E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138</c:v>
                </c:pt>
                <c:pt idx="1">
                  <c:v>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571576"/>
        <c:axId val="287703896"/>
      </c:barChart>
      <c:catAx>
        <c:axId val="404571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s-MX"/>
          </a:p>
        </c:txPr>
        <c:crossAx val="287703896"/>
        <c:crosses val="autoZero"/>
        <c:auto val="1"/>
        <c:lblAlgn val="ctr"/>
        <c:lblOffset val="100"/>
        <c:noMultiLvlLbl val="0"/>
      </c:catAx>
      <c:valAx>
        <c:axId val="287703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4571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312612812255"/>
          <c:y val="0.13935654742289399"/>
          <c:w val="0.81847971970734001"/>
          <c:h val="0.723006736505107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Biosimilars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4691683661821E-3"/>
                  <c:y val="-6.6834014829783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938336732364104E-3"/>
                  <c:y val="-9.113729294970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938336732364104E-3"/>
                  <c:y val="-0.15189548824950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4691683661821E-3"/>
                  <c:y val="-0.21872950307929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4691683661821E-3"/>
                  <c:y val="-0.273411878849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35239753273885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21</c:v>
                </c:pt>
                <c:pt idx="3">
                  <c:v>41</c:v>
                </c:pt>
                <c:pt idx="4">
                  <c:v>63</c:v>
                </c:pt>
                <c:pt idx="5">
                  <c:v>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7705856"/>
        <c:axId val="287705464"/>
      </c:barChart>
      <c:catAx>
        <c:axId val="28770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 sz="1200"/>
            </a:pPr>
            <a:endParaRPr lang="es-MX"/>
          </a:p>
        </c:txPr>
        <c:crossAx val="287705464"/>
        <c:crosses val="autoZero"/>
        <c:auto val="1"/>
        <c:lblAlgn val="ctr"/>
        <c:lblOffset val="100"/>
        <c:noMultiLvlLbl val="0"/>
      </c:catAx>
      <c:valAx>
        <c:axId val="287705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IN" sz="1400"/>
                </a:pPr>
                <a:r>
                  <a:rPr lang="en-IN" sz="1400"/>
                  <a:t>US$bn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 sz="1200"/>
            </a:pPr>
            <a:endParaRPr lang="es-MX"/>
          </a:p>
        </c:txPr>
        <c:crossAx val="28770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20720720722"/>
          <c:y val="6.2015503875968998E-2"/>
          <c:w val="0.79819819819820004"/>
          <c:h val="0.88630490956072405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</c:strCache>
            </c:strRef>
          </c:tx>
          <c:spPr>
            <a:ln w="25902">
              <a:solidFill>
                <a:schemeClr val="accent1"/>
              </a:solidFill>
              <a:prstDash val="solid"/>
            </a:ln>
          </c:spPr>
          <c:marker>
            <c:symbol val="diamond"/>
            <c:size val="7"/>
          </c:marker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12.500000000001419</c:v>
                </c:pt>
                <c:pt idx="1">
                  <c:v>18.181818181820251</c:v>
                </c:pt>
                <c:pt idx="2">
                  <c:v>25.000000000002839</c:v>
                </c:pt>
                <c:pt idx="3">
                  <c:v>34.615384615388322</c:v>
                </c:pt>
                <c:pt idx="4">
                  <c:v>40.000000000004547</c:v>
                </c:pt>
                <c:pt idx="5">
                  <c:v>18.421052631580871</c:v>
                </c:pt>
                <c:pt idx="6">
                  <c:v>35.714285714289772</c:v>
                </c:pt>
                <c:pt idx="7">
                  <c:v>37.931034482761987</c:v>
                </c:pt>
                <c:pt idx="8">
                  <c:v>38.461538461542773</c:v>
                </c:pt>
                <c:pt idx="9">
                  <c:v>32.258064516132343</c:v>
                </c:pt>
                <c:pt idx="10">
                  <c:v>44.117647058827792</c:v>
                </c:pt>
                <c:pt idx="11">
                  <c:v>42.307692307695987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779440"/>
        <c:axId val="369781008"/>
      </c:lineChart>
      <c:catAx>
        <c:axId val="3697794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one"/>
        <c:spPr>
          <a:ln w="12951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lang="en-GB"/>
            </a:pPr>
            <a:endParaRPr lang="es-MX"/>
          </a:p>
        </c:txPr>
        <c:crossAx val="3697810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69781008"/>
        <c:scaling>
          <c:orientation val="minMax"/>
          <c:max val="100"/>
          <c:min val="0"/>
        </c:scaling>
        <c:delete val="0"/>
        <c:axPos val="l"/>
        <c:numFmt formatCode="&quot;&quot;#,##0&quot;&quot;;&quot;&quot;\-&quot;&quot;#,##0&quot;&quot;;&quot;&quot;0&quot;&quot;" sourceLinked="0"/>
        <c:majorTickMark val="in"/>
        <c:minorTickMark val="none"/>
        <c:tickLblPos val="nextTo"/>
        <c:spPr>
          <a:ln w="129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GB"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369779440"/>
        <c:crosses val="autoZero"/>
        <c:crossBetween val="midCat"/>
        <c:majorUnit val="25"/>
      </c:valAx>
      <c:spPr>
        <a:noFill/>
        <a:ln w="259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3B338-4E5F-4BD6-A5FF-C735ED5C658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38A39D-01DA-46B6-92B9-EEED1F6241C1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>
                  <a:lumMod val="85000"/>
                  <a:lumOff val="15000"/>
                </a:schemeClr>
              </a:solidFill>
            </a:rPr>
            <a:t>Fase I (Farmacología Humana) </a:t>
          </a:r>
          <a:endParaRPr lang="es-MX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AC5A428-E7F0-4ED2-90AA-7F0132635884}" type="parTrans" cxnId="{0F8E1903-FFA0-4F3B-A555-DB42C18263AB}">
      <dgm:prSet/>
      <dgm:spPr/>
      <dgm:t>
        <a:bodyPr/>
        <a:lstStyle/>
        <a:p>
          <a:endParaRPr lang="es-MX"/>
        </a:p>
      </dgm:t>
    </dgm:pt>
    <dgm:pt modelId="{E2653566-6301-481E-B211-C897871B2EDE}" type="sibTrans" cxnId="{0F8E1903-FFA0-4F3B-A555-DB42C18263AB}">
      <dgm:prSet/>
      <dgm:spPr/>
      <dgm:t>
        <a:bodyPr/>
        <a:lstStyle/>
        <a:p>
          <a:endParaRPr lang="es-MX"/>
        </a:p>
      </dgm:t>
    </dgm:pt>
    <dgm:pt modelId="{B2C95AE6-1327-465D-9AFD-F1176561CE8F}">
      <dgm:prSet phldrT="[Texto]"/>
      <dgm:spPr/>
      <dgm:t>
        <a:bodyPr/>
        <a:lstStyle/>
        <a:p>
          <a:r>
            <a:rPr lang="es-ES" dirty="0" smtClean="0"/>
            <a:t>Evalúan tolerancia</a:t>
          </a:r>
        </a:p>
        <a:p>
          <a:r>
            <a:rPr lang="es-ES" dirty="0" smtClean="0"/>
            <a:t>Describen PK/PD</a:t>
          </a:r>
        </a:p>
        <a:p>
          <a:r>
            <a:rPr lang="es-ES" dirty="0" smtClean="0"/>
            <a:t>Explora metabolismo</a:t>
          </a:r>
        </a:p>
        <a:p>
          <a:r>
            <a:rPr lang="es-ES" dirty="0" smtClean="0"/>
            <a:t>Explora interacciones</a:t>
          </a:r>
        </a:p>
        <a:p>
          <a:endParaRPr lang="es-ES" dirty="0" smtClean="0"/>
        </a:p>
        <a:p>
          <a:r>
            <a:rPr lang="es-ES" dirty="0" smtClean="0">
              <a:solidFill>
                <a:srgbClr val="FF0000"/>
              </a:solidFill>
            </a:rPr>
            <a:t>&lt;100 Voluntarios sanos </a:t>
          </a:r>
          <a:endParaRPr lang="es-MX" dirty="0">
            <a:solidFill>
              <a:srgbClr val="FF0000"/>
            </a:solidFill>
          </a:endParaRPr>
        </a:p>
      </dgm:t>
    </dgm:pt>
    <dgm:pt modelId="{06BB6947-EB73-4A3A-B5B7-4DC27144C08F}" type="parTrans" cxnId="{272FC7C2-5DA5-4EAA-B51F-8E59257BFDB7}">
      <dgm:prSet/>
      <dgm:spPr/>
      <dgm:t>
        <a:bodyPr/>
        <a:lstStyle/>
        <a:p>
          <a:endParaRPr lang="es-MX"/>
        </a:p>
      </dgm:t>
    </dgm:pt>
    <dgm:pt modelId="{A2C30982-94B9-45F3-B83F-FDFD03D64537}" type="sibTrans" cxnId="{272FC7C2-5DA5-4EAA-B51F-8E59257BFDB7}">
      <dgm:prSet/>
      <dgm:spPr/>
      <dgm:t>
        <a:bodyPr/>
        <a:lstStyle/>
        <a:p>
          <a:endParaRPr lang="es-MX"/>
        </a:p>
      </dgm:t>
    </dgm:pt>
    <dgm:pt modelId="{B9432328-E9C0-43DF-AB1D-309543B01E10}">
      <dgm:prSet phldrT="[Texto]"/>
      <dgm:spPr/>
      <dgm:t>
        <a:bodyPr/>
        <a:lstStyle/>
        <a:p>
          <a:r>
            <a:rPr lang="es-ES" dirty="0" smtClean="0"/>
            <a:t>Fase II: Terapéutico exploratorio</a:t>
          </a:r>
          <a:endParaRPr lang="es-MX" dirty="0"/>
        </a:p>
      </dgm:t>
    </dgm:pt>
    <dgm:pt modelId="{09F6FC20-F5B2-4F59-916E-FE53FE02A9A2}" type="parTrans" cxnId="{5D133EF7-A58C-422E-9E17-C9D7B47916C4}">
      <dgm:prSet/>
      <dgm:spPr/>
      <dgm:t>
        <a:bodyPr/>
        <a:lstStyle/>
        <a:p>
          <a:endParaRPr lang="es-MX"/>
        </a:p>
      </dgm:t>
    </dgm:pt>
    <dgm:pt modelId="{1B33982A-35F1-4D3B-A76C-E1F8E9D422D6}" type="sibTrans" cxnId="{5D133EF7-A58C-422E-9E17-C9D7B47916C4}">
      <dgm:prSet/>
      <dgm:spPr/>
      <dgm:t>
        <a:bodyPr/>
        <a:lstStyle/>
        <a:p>
          <a:endParaRPr lang="es-MX"/>
        </a:p>
      </dgm:t>
    </dgm:pt>
    <dgm:pt modelId="{5FCC30FC-98E9-488A-8894-7CCEAE3D6E08}">
      <dgm:prSet phldrT="[Texto]"/>
      <dgm:spPr/>
      <dgm:t>
        <a:bodyPr/>
        <a:lstStyle/>
        <a:p>
          <a:r>
            <a:rPr lang="es-ES" dirty="0" smtClean="0"/>
            <a:t>Explora la indicación</a:t>
          </a:r>
        </a:p>
        <a:p>
          <a:r>
            <a:rPr lang="es-ES" dirty="0" smtClean="0"/>
            <a:t>Estima la dosis</a:t>
          </a:r>
        </a:p>
        <a:p>
          <a:r>
            <a:rPr lang="es-ES" dirty="0" smtClean="0"/>
            <a:t>Explora posteriores diseños, variables, metodologías…</a:t>
          </a:r>
        </a:p>
        <a:p>
          <a:endParaRPr lang="es-ES" dirty="0" smtClean="0"/>
        </a:p>
        <a:p>
          <a:endParaRPr lang="es-ES" dirty="0" smtClean="0"/>
        </a:p>
        <a:p>
          <a:r>
            <a:rPr lang="es-ES" dirty="0" smtClean="0">
              <a:solidFill>
                <a:srgbClr val="FF0000"/>
              </a:solidFill>
            </a:rPr>
            <a:t>&lt;1000 pacientes muy controlados</a:t>
          </a:r>
          <a:endParaRPr lang="es-MX" dirty="0">
            <a:solidFill>
              <a:srgbClr val="FF0000"/>
            </a:solidFill>
          </a:endParaRPr>
        </a:p>
      </dgm:t>
    </dgm:pt>
    <dgm:pt modelId="{D36C5D8D-1E6A-4A52-BFC9-A4AF9CA7D164}" type="parTrans" cxnId="{8CEC9C65-3E88-43BC-AF02-5442384C7477}">
      <dgm:prSet/>
      <dgm:spPr/>
      <dgm:t>
        <a:bodyPr/>
        <a:lstStyle/>
        <a:p>
          <a:endParaRPr lang="es-MX"/>
        </a:p>
      </dgm:t>
    </dgm:pt>
    <dgm:pt modelId="{775FDF93-30BD-40F8-9800-D262785982E5}" type="sibTrans" cxnId="{8CEC9C65-3E88-43BC-AF02-5442384C7477}">
      <dgm:prSet/>
      <dgm:spPr/>
      <dgm:t>
        <a:bodyPr/>
        <a:lstStyle/>
        <a:p>
          <a:endParaRPr lang="es-MX"/>
        </a:p>
      </dgm:t>
    </dgm:pt>
    <dgm:pt modelId="{05282E93-3AEB-46D0-80C6-3D0DA3AD802F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Fase III: </a:t>
          </a:r>
          <a:r>
            <a:rPr lang="es-ES" dirty="0" err="1" smtClean="0"/>
            <a:t>Terap</a:t>
          </a:r>
          <a:r>
            <a:rPr lang="es-ES" dirty="0" smtClean="0"/>
            <a:t>. confirmatorio</a:t>
          </a:r>
          <a:endParaRPr lang="es-MX" dirty="0"/>
        </a:p>
      </dgm:t>
    </dgm:pt>
    <dgm:pt modelId="{8064F705-A1CC-4886-8139-26120BAC0965}" type="parTrans" cxnId="{722EAE3C-1015-4B52-BCEA-9CF435E259F5}">
      <dgm:prSet/>
      <dgm:spPr/>
      <dgm:t>
        <a:bodyPr/>
        <a:lstStyle/>
        <a:p>
          <a:endParaRPr lang="es-MX"/>
        </a:p>
      </dgm:t>
    </dgm:pt>
    <dgm:pt modelId="{AF477F48-9C7E-4F0B-A231-DACA1F58E01B}" type="sibTrans" cxnId="{722EAE3C-1015-4B52-BCEA-9CF435E259F5}">
      <dgm:prSet/>
      <dgm:spPr/>
      <dgm:t>
        <a:bodyPr/>
        <a:lstStyle/>
        <a:p>
          <a:endParaRPr lang="es-MX"/>
        </a:p>
      </dgm:t>
    </dgm:pt>
    <dgm:pt modelId="{7F8E820E-1CFF-46D6-B9BF-FB796231575D}">
      <dgm:prSet phldrT="[Texto]"/>
      <dgm:spPr/>
      <dgm:t>
        <a:bodyPr/>
        <a:lstStyle/>
        <a:p>
          <a:r>
            <a:rPr lang="es-ES" dirty="0" smtClean="0"/>
            <a:t>Demuestra la eficacia</a:t>
          </a:r>
        </a:p>
        <a:p>
          <a:r>
            <a:rPr lang="es-ES" dirty="0" smtClean="0"/>
            <a:t>Establece seguridad</a:t>
          </a:r>
        </a:p>
        <a:p>
          <a:endParaRPr lang="es-ES" dirty="0" smtClean="0"/>
        </a:p>
        <a:p>
          <a:endParaRPr lang="es-ES" dirty="0" smtClean="0"/>
        </a:p>
        <a:p>
          <a:endParaRPr lang="es-ES" dirty="0" smtClean="0"/>
        </a:p>
        <a:p>
          <a:endParaRPr lang="es-ES" dirty="0" smtClean="0"/>
        </a:p>
        <a:p>
          <a:r>
            <a:rPr lang="es-ES" dirty="0" smtClean="0">
              <a:solidFill>
                <a:srgbClr val="FF0000"/>
              </a:solidFill>
            </a:rPr>
            <a:t>&lt;10000 pacientes</a:t>
          </a:r>
        </a:p>
      </dgm:t>
    </dgm:pt>
    <dgm:pt modelId="{014676F6-BD2B-4E52-8CA6-77AE90A6A884}" type="parTrans" cxnId="{7848DBAD-3095-4826-817F-0358FE860BDB}">
      <dgm:prSet/>
      <dgm:spPr/>
      <dgm:t>
        <a:bodyPr/>
        <a:lstStyle/>
        <a:p>
          <a:endParaRPr lang="es-MX"/>
        </a:p>
      </dgm:t>
    </dgm:pt>
    <dgm:pt modelId="{30CA3ECD-D029-467E-B346-D158D893B698}" type="sibTrans" cxnId="{7848DBAD-3095-4826-817F-0358FE860BDB}">
      <dgm:prSet/>
      <dgm:spPr/>
      <dgm:t>
        <a:bodyPr/>
        <a:lstStyle/>
        <a:p>
          <a:endParaRPr lang="es-MX"/>
        </a:p>
      </dgm:t>
    </dgm:pt>
    <dgm:pt modelId="{B9089E58-773E-4B93-AF20-182C798AC3E5}" type="pres">
      <dgm:prSet presAssocID="{A9F3B338-4E5F-4BD6-A5FF-C735ED5C658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4A5A5F3-027D-477B-B5BF-EF025D0A739D}" type="pres">
      <dgm:prSet presAssocID="{7238A39D-01DA-46B6-92B9-EEED1F6241C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8765FF-D932-44FC-AC35-EC5470CA15F6}" type="pres">
      <dgm:prSet presAssocID="{7238A39D-01DA-46B6-92B9-EEED1F6241C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433FF5-E1CD-4944-8914-36EE7763240D}" type="pres">
      <dgm:prSet presAssocID="{B9432328-E9C0-43DF-AB1D-309543B01E1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3B22ED-FA67-4452-89D0-45ADAB21AC4A}" type="pres">
      <dgm:prSet presAssocID="{B9432328-E9C0-43DF-AB1D-309543B01E1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C5DD69-E538-476E-9CEA-2FB643DF0E5B}" type="pres">
      <dgm:prSet presAssocID="{05282E93-3AEB-46D0-80C6-3D0DA3AD802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29EB36-4DCB-4280-82C3-9EA52DB61D9F}" type="pres">
      <dgm:prSet presAssocID="{05282E93-3AEB-46D0-80C6-3D0DA3AD802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848DBAD-3095-4826-817F-0358FE860BDB}" srcId="{05282E93-3AEB-46D0-80C6-3D0DA3AD802F}" destId="{7F8E820E-1CFF-46D6-B9BF-FB796231575D}" srcOrd="0" destOrd="0" parTransId="{014676F6-BD2B-4E52-8CA6-77AE90A6A884}" sibTransId="{30CA3ECD-D029-467E-B346-D158D893B698}"/>
    <dgm:cxn modelId="{787978FC-CE78-4C49-9F53-3F20CD752F9E}" type="presOf" srcId="{5FCC30FC-98E9-488A-8894-7CCEAE3D6E08}" destId="{BB3B22ED-FA67-4452-89D0-45ADAB21AC4A}" srcOrd="0" destOrd="0" presId="urn:microsoft.com/office/officeart/2009/3/layout/IncreasingArrowsProcess"/>
    <dgm:cxn modelId="{1CBCFDF8-9FA8-42D5-8D59-12CA0C971230}" type="presOf" srcId="{05282E93-3AEB-46D0-80C6-3D0DA3AD802F}" destId="{FFC5DD69-E538-476E-9CEA-2FB643DF0E5B}" srcOrd="0" destOrd="0" presId="urn:microsoft.com/office/officeart/2009/3/layout/IncreasingArrowsProcess"/>
    <dgm:cxn modelId="{DDDE1A00-42AE-4FEA-9F23-CB319F33FD5D}" type="presOf" srcId="{A9F3B338-4E5F-4BD6-A5FF-C735ED5C6587}" destId="{B9089E58-773E-4B93-AF20-182C798AC3E5}" srcOrd="0" destOrd="0" presId="urn:microsoft.com/office/officeart/2009/3/layout/IncreasingArrowsProcess"/>
    <dgm:cxn modelId="{5D133EF7-A58C-422E-9E17-C9D7B47916C4}" srcId="{A9F3B338-4E5F-4BD6-A5FF-C735ED5C6587}" destId="{B9432328-E9C0-43DF-AB1D-309543B01E10}" srcOrd="1" destOrd="0" parTransId="{09F6FC20-F5B2-4F59-916E-FE53FE02A9A2}" sibTransId="{1B33982A-35F1-4D3B-A76C-E1F8E9D422D6}"/>
    <dgm:cxn modelId="{722EAE3C-1015-4B52-BCEA-9CF435E259F5}" srcId="{A9F3B338-4E5F-4BD6-A5FF-C735ED5C6587}" destId="{05282E93-3AEB-46D0-80C6-3D0DA3AD802F}" srcOrd="2" destOrd="0" parTransId="{8064F705-A1CC-4886-8139-26120BAC0965}" sibTransId="{AF477F48-9C7E-4F0B-A231-DACA1F58E01B}"/>
    <dgm:cxn modelId="{EFBD49EF-BD96-4A38-99B0-1E1DFF0CB4CB}" type="presOf" srcId="{7238A39D-01DA-46B6-92B9-EEED1F6241C1}" destId="{54A5A5F3-027D-477B-B5BF-EF025D0A739D}" srcOrd="0" destOrd="0" presId="urn:microsoft.com/office/officeart/2009/3/layout/IncreasingArrowsProcess"/>
    <dgm:cxn modelId="{CE3D0D3A-CC15-450D-A179-75A9BFB45B99}" type="presOf" srcId="{7F8E820E-1CFF-46D6-B9BF-FB796231575D}" destId="{C229EB36-4DCB-4280-82C3-9EA52DB61D9F}" srcOrd="0" destOrd="0" presId="urn:microsoft.com/office/officeart/2009/3/layout/IncreasingArrowsProcess"/>
    <dgm:cxn modelId="{D8DD80B0-ED2A-4392-B183-DB888B3B2116}" type="presOf" srcId="{B2C95AE6-1327-465D-9AFD-F1176561CE8F}" destId="{108765FF-D932-44FC-AC35-EC5470CA15F6}" srcOrd="0" destOrd="0" presId="urn:microsoft.com/office/officeart/2009/3/layout/IncreasingArrowsProcess"/>
    <dgm:cxn modelId="{0F8E1903-FFA0-4F3B-A555-DB42C18263AB}" srcId="{A9F3B338-4E5F-4BD6-A5FF-C735ED5C6587}" destId="{7238A39D-01DA-46B6-92B9-EEED1F6241C1}" srcOrd="0" destOrd="0" parTransId="{4AC5A428-E7F0-4ED2-90AA-7F0132635884}" sibTransId="{E2653566-6301-481E-B211-C897871B2EDE}"/>
    <dgm:cxn modelId="{8CEC9C65-3E88-43BC-AF02-5442384C7477}" srcId="{B9432328-E9C0-43DF-AB1D-309543B01E10}" destId="{5FCC30FC-98E9-488A-8894-7CCEAE3D6E08}" srcOrd="0" destOrd="0" parTransId="{D36C5D8D-1E6A-4A52-BFC9-A4AF9CA7D164}" sibTransId="{775FDF93-30BD-40F8-9800-D262785982E5}"/>
    <dgm:cxn modelId="{95D79BD4-4721-4014-B055-102ACB363F5E}" type="presOf" srcId="{B9432328-E9C0-43DF-AB1D-309543B01E10}" destId="{CF433FF5-E1CD-4944-8914-36EE7763240D}" srcOrd="0" destOrd="0" presId="urn:microsoft.com/office/officeart/2009/3/layout/IncreasingArrowsProcess"/>
    <dgm:cxn modelId="{272FC7C2-5DA5-4EAA-B51F-8E59257BFDB7}" srcId="{7238A39D-01DA-46B6-92B9-EEED1F6241C1}" destId="{B2C95AE6-1327-465D-9AFD-F1176561CE8F}" srcOrd="0" destOrd="0" parTransId="{06BB6947-EB73-4A3A-B5B7-4DC27144C08F}" sibTransId="{A2C30982-94B9-45F3-B83F-FDFD03D64537}"/>
    <dgm:cxn modelId="{849D1F58-ED3D-40D4-9EFC-C07E9DAEB84E}" type="presParOf" srcId="{B9089E58-773E-4B93-AF20-182C798AC3E5}" destId="{54A5A5F3-027D-477B-B5BF-EF025D0A739D}" srcOrd="0" destOrd="0" presId="urn:microsoft.com/office/officeart/2009/3/layout/IncreasingArrowsProcess"/>
    <dgm:cxn modelId="{0A830875-0943-46F2-8AFD-79CA16743ECB}" type="presParOf" srcId="{B9089E58-773E-4B93-AF20-182C798AC3E5}" destId="{108765FF-D932-44FC-AC35-EC5470CA15F6}" srcOrd="1" destOrd="0" presId="urn:microsoft.com/office/officeart/2009/3/layout/IncreasingArrowsProcess"/>
    <dgm:cxn modelId="{E321125D-7697-41ED-BBC7-4D845E71895D}" type="presParOf" srcId="{B9089E58-773E-4B93-AF20-182C798AC3E5}" destId="{CF433FF5-E1CD-4944-8914-36EE7763240D}" srcOrd="2" destOrd="0" presId="urn:microsoft.com/office/officeart/2009/3/layout/IncreasingArrowsProcess"/>
    <dgm:cxn modelId="{729B493F-FF4F-48AB-B324-819464423F70}" type="presParOf" srcId="{B9089E58-773E-4B93-AF20-182C798AC3E5}" destId="{BB3B22ED-FA67-4452-89D0-45ADAB21AC4A}" srcOrd="3" destOrd="0" presId="urn:microsoft.com/office/officeart/2009/3/layout/IncreasingArrowsProcess"/>
    <dgm:cxn modelId="{088EC812-4AE5-46DB-8D58-D227F0A3E61E}" type="presParOf" srcId="{B9089E58-773E-4B93-AF20-182C798AC3E5}" destId="{FFC5DD69-E538-476E-9CEA-2FB643DF0E5B}" srcOrd="4" destOrd="0" presId="urn:microsoft.com/office/officeart/2009/3/layout/IncreasingArrowsProcess"/>
    <dgm:cxn modelId="{58614CA7-F310-4ECD-BC0D-6771BBCFF092}" type="presParOf" srcId="{B9089E58-773E-4B93-AF20-182C798AC3E5}" destId="{C229EB36-4DCB-4280-82C3-9EA52DB61D9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3B338-4E5F-4BD6-A5FF-C735ED5C658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38A39D-01DA-46B6-92B9-EEED1F6241C1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>
                  <a:lumMod val="85000"/>
                  <a:lumOff val="15000"/>
                </a:schemeClr>
              </a:solidFill>
            </a:rPr>
            <a:t>Fase I (Farmacología Humana) </a:t>
          </a:r>
          <a:endParaRPr lang="es-MX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AC5A428-E7F0-4ED2-90AA-7F0132635884}" type="parTrans" cxnId="{0F8E1903-FFA0-4F3B-A555-DB42C18263AB}">
      <dgm:prSet/>
      <dgm:spPr/>
      <dgm:t>
        <a:bodyPr/>
        <a:lstStyle/>
        <a:p>
          <a:endParaRPr lang="es-MX"/>
        </a:p>
      </dgm:t>
    </dgm:pt>
    <dgm:pt modelId="{E2653566-6301-481E-B211-C897871B2EDE}" type="sibTrans" cxnId="{0F8E1903-FFA0-4F3B-A555-DB42C18263AB}">
      <dgm:prSet/>
      <dgm:spPr/>
      <dgm:t>
        <a:bodyPr/>
        <a:lstStyle/>
        <a:p>
          <a:endParaRPr lang="es-MX"/>
        </a:p>
      </dgm:t>
    </dgm:pt>
    <dgm:pt modelId="{B2C95AE6-1327-465D-9AFD-F1176561CE8F}">
      <dgm:prSet phldrT="[Texto]"/>
      <dgm:spPr/>
      <dgm:t>
        <a:bodyPr/>
        <a:lstStyle/>
        <a:p>
          <a:r>
            <a:rPr lang="es-ES" dirty="0" smtClean="0"/>
            <a:t>Evalúan tolerancia</a:t>
          </a:r>
        </a:p>
        <a:p>
          <a:r>
            <a:rPr lang="es-ES" dirty="0" smtClean="0"/>
            <a:t>Describen PK/PD</a:t>
          </a:r>
        </a:p>
        <a:p>
          <a:r>
            <a:rPr lang="es-ES" dirty="0" smtClean="0"/>
            <a:t>Explora metabolismo</a:t>
          </a:r>
        </a:p>
        <a:p>
          <a:r>
            <a:rPr lang="es-ES" dirty="0" smtClean="0"/>
            <a:t>Explora interacciones</a:t>
          </a:r>
        </a:p>
        <a:p>
          <a:endParaRPr lang="es-ES" dirty="0" smtClean="0"/>
        </a:p>
        <a:p>
          <a:r>
            <a:rPr lang="es-ES" dirty="0" smtClean="0">
              <a:solidFill>
                <a:srgbClr val="FF0000"/>
              </a:solidFill>
            </a:rPr>
            <a:t>&lt;100 Voluntarios sanos </a:t>
          </a:r>
          <a:endParaRPr lang="es-MX" dirty="0">
            <a:solidFill>
              <a:srgbClr val="FF0000"/>
            </a:solidFill>
          </a:endParaRPr>
        </a:p>
      </dgm:t>
    </dgm:pt>
    <dgm:pt modelId="{06BB6947-EB73-4A3A-B5B7-4DC27144C08F}" type="parTrans" cxnId="{272FC7C2-5DA5-4EAA-B51F-8E59257BFDB7}">
      <dgm:prSet/>
      <dgm:spPr/>
      <dgm:t>
        <a:bodyPr/>
        <a:lstStyle/>
        <a:p>
          <a:endParaRPr lang="es-MX"/>
        </a:p>
      </dgm:t>
    </dgm:pt>
    <dgm:pt modelId="{A2C30982-94B9-45F3-B83F-FDFD03D64537}" type="sibTrans" cxnId="{272FC7C2-5DA5-4EAA-B51F-8E59257BFDB7}">
      <dgm:prSet/>
      <dgm:spPr/>
      <dgm:t>
        <a:bodyPr/>
        <a:lstStyle/>
        <a:p>
          <a:endParaRPr lang="es-MX"/>
        </a:p>
      </dgm:t>
    </dgm:pt>
    <dgm:pt modelId="{B9089E58-773E-4B93-AF20-182C798AC3E5}" type="pres">
      <dgm:prSet presAssocID="{A9F3B338-4E5F-4BD6-A5FF-C735ED5C658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4A5A5F3-027D-477B-B5BF-EF025D0A739D}" type="pres">
      <dgm:prSet presAssocID="{7238A39D-01DA-46B6-92B9-EEED1F6241C1}" presName="parentText1" presStyleLbl="node1" presStyleIdx="0" presStyleCnt="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8765FF-D932-44FC-AC35-EC5470CA15F6}" type="pres">
      <dgm:prSet presAssocID="{7238A39D-01DA-46B6-92B9-EEED1F6241C1}" presName="childText1" presStyleLbl="solidAlignAcc1" presStyleIdx="0" presStyleCnt="1" custFlipHor="1" custScaleX="26108" custLinFactNeighborX="-36711" custLinFactNeighborY="-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F8E1903-FFA0-4F3B-A555-DB42C18263AB}" srcId="{A9F3B338-4E5F-4BD6-A5FF-C735ED5C6587}" destId="{7238A39D-01DA-46B6-92B9-EEED1F6241C1}" srcOrd="0" destOrd="0" parTransId="{4AC5A428-E7F0-4ED2-90AA-7F0132635884}" sibTransId="{E2653566-6301-481E-B211-C897871B2EDE}"/>
    <dgm:cxn modelId="{272FC7C2-5DA5-4EAA-B51F-8E59257BFDB7}" srcId="{7238A39D-01DA-46B6-92B9-EEED1F6241C1}" destId="{B2C95AE6-1327-465D-9AFD-F1176561CE8F}" srcOrd="0" destOrd="0" parTransId="{06BB6947-EB73-4A3A-B5B7-4DC27144C08F}" sibTransId="{A2C30982-94B9-45F3-B83F-FDFD03D64537}"/>
    <dgm:cxn modelId="{8DB74CD7-6C7A-443B-815B-2FC0B76AD1EC}" type="presOf" srcId="{A9F3B338-4E5F-4BD6-A5FF-C735ED5C6587}" destId="{B9089E58-773E-4B93-AF20-182C798AC3E5}" srcOrd="0" destOrd="0" presId="urn:microsoft.com/office/officeart/2009/3/layout/IncreasingArrowsProcess"/>
    <dgm:cxn modelId="{86644F37-94FB-4D5F-9566-2292FFD14974}" type="presOf" srcId="{7238A39D-01DA-46B6-92B9-EEED1F6241C1}" destId="{54A5A5F3-027D-477B-B5BF-EF025D0A739D}" srcOrd="0" destOrd="0" presId="urn:microsoft.com/office/officeart/2009/3/layout/IncreasingArrowsProcess"/>
    <dgm:cxn modelId="{3E51B50A-13FF-4B57-B999-101AEB4DB610}" type="presOf" srcId="{B2C95AE6-1327-465D-9AFD-F1176561CE8F}" destId="{108765FF-D932-44FC-AC35-EC5470CA15F6}" srcOrd="0" destOrd="0" presId="urn:microsoft.com/office/officeart/2009/3/layout/IncreasingArrowsProcess"/>
    <dgm:cxn modelId="{4319A408-1815-4D95-8AFB-2D81D0562265}" type="presParOf" srcId="{B9089E58-773E-4B93-AF20-182C798AC3E5}" destId="{54A5A5F3-027D-477B-B5BF-EF025D0A739D}" srcOrd="0" destOrd="0" presId="urn:microsoft.com/office/officeart/2009/3/layout/IncreasingArrowsProcess"/>
    <dgm:cxn modelId="{442829CD-FD15-4738-902E-EB64CC4FC1C9}" type="presParOf" srcId="{B9089E58-773E-4B93-AF20-182C798AC3E5}" destId="{108765FF-D932-44FC-AC35-EC5470CA15F6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F3B338-4E5F-4BD6-A5FF-C735ED5C658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38A39D-01DA-46B6-92B9-EEED1F6241C1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>
                  <a:lumMod val="85000"/>
                  <a:lumOff val="15000"/>
                </a:schemeClr>
              </a:solidFill>
            </a:rPr>
            <a:t>Fase I (Farmacología Humana) </a:t>
          </a:r>
          <a:endParaRPr lang="es-MX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AC5A428-E7F0-4ED2-90AA-7F0132635884}" type="parTrans" cxnId="{0F8E1903-FFA0-4F3B-A555-DB42C18263AB}">
      <dgm:prSet/>
      <dgm:spPr/>
      <dgm:t>
        <a:bodyPr/>
        <a:lstStyle/>
        <a:p>
          <a:endParaRPr lang="es-MX"/>
        </a:p>
      </dgm:t>
    </dgm:pt>
    <dgm:pt modelId="{E2653566-6301-481E-B211-C897871B2EDE}" type="sibTrans" cxnId="{0F8E1903-FFA0-4F3B-A555-DB42C18263AB}">
      <dgm:prSet/>
      <dgm:spPr/>
      <dgm:t>
        <a:bodyPr/>
        <a:lstStyle/>
        <a:p>
          <a:endParaRPr lang="es-MX"/>
        </a:p>
      </dgm:t>
    </dgm:pt>
    <dgm:pt modelId="{B2C95AE6-1327-465D-9AFD-F1176561CE8F}">
      <dgm:prSet phldrT="[Texto]"/>
      <dgm:spPr/>
      <dgm:t>
        <a:bodyPr/>
        <a:lstStyle/>
        <a:p>
          <a:r>
            <a:rPr lang="es-ES" dirty="0" smtClean="0"/>
            <a:t>Evalúan tolerancia</a:t>
          </a:r>
        </a:p>
        <a:p>
          <a:r>
            <a:rPr lang="es-ES" dirty="0" smtClean="0"/>
            <a:t>Describen PK/PD</a:t>
          </a:r>
        </a:p>
        <a:p>
          <a:r>
            <a:rPr lang="es-ES" dirty="0" smtClean="0"/>
            <a:t>Explora metabolismo</a:t>
          </a:r>
        </a:p>
        <a:p>
          <a:r>
            <a:rPr lang="es-ES" dirty="0" smtClean="0"/>
            <a:t>Explora interacciones</a:t>
          </a:r>
        </a:p>
        <a:p>
          <a:endParaRPr lang="es-ES" dirty="0" smtClean="0"/>
        </a:p>
        <a:p>
          <a:r>
            <a:rPr lang="es-ES" dirty="0" smtClean="0">
              <a:solidFill>
                <a:srgbClr val="FF0000"/>
              </a:solidFill>
            </a:rPr>
            <a:t>&lt;100 Voluntarios sanos </a:t>
          </a:r>
          <a:endParaRPr lang="es-MX" dirty="0">
            <a:solidFill>
              <a:srgbClr val="FF0000"/>
            </a:solidFill>
          </a:endParaRPr>
        </a:p>
      </dgm:t>
    </dgm:pt>
    <dgm:pt modelId="{06BB6947-EB73-4A3A-B5B7-4DC27144C08F}" type="parTrans" cxnId="{272FC7C2-5DA5-4EAA-B51F-8E59257BFDB7}">
      <dgm:prSet/>
      <dgm:spPr/>
      <dgm:t>
        <a:bodyPr/>
        <a:lstStyle/>
        <a:p>
          <a:endParaRPr lang="es-MX"/>
        </a:p>
      </dgm:t>
    </dgm:pt>
    <dgm:pt modelId="{A2C30982-94B9-45F3-B83F-FDFD03D64537}" type="sibTrans" cxnId="{272FC7C2-5DA5-4EAA-B51F-8E59257BFDB7}">
      <dgm:prSet/>
      <dgm:spPr/>
      <dgm:t>
        <a:bodyPr/>
        <a:lstStyle/>
        <a:p>
          <a:endParaRPr lang="es-MX"/>
        </a:p>
      </dgm:t>
    </dgm:pt>
    <dgm:pt modelId="{B9089E58-773E-4B93-AF20-182C798AC3E5}" type="pres">
      <dgm:prSet presAssocID="{A9F3B338-4E5F-4BD6-A5FF-C735ED5C658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4A5A5F3-027D-477B-B5BF-EF025D0A739D}" type="pres">
      <dgm:prSet presAssocID="{7238A39D-01DA-46B6-92B9-EEED1F6241C1}" presName="parentText1" presStyleLbl="node1" presStyleIdx="0" presStyleCnt="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8765FF-D932-44FC-AC35-EC5470CA15F6}" type="pres">
      <dgm:prSet presAssocID="{7238A39D-01DA-46B6-92B9-EEED1F6241C1}" presName="childText1" presStyleLbl="solidAlignAcc1" presStyleIdx="0" presStyleCnt="1" custFlipHor="1" custScaleX="26108" custLinFactNeighborX="-36711" custLinFactNeighborY="-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C08AF4B-1E4E-4318-B4E2-BFC7716CF3C3}" type="presOf" srcId="{A9F3B338-4E5F-4BD6-A5FF-C735ED5C6587}" destId="{B9089E58-773E-4B93-AF20-182C798AC3E5}" srcOrd="0" destOrd="0" presId="urn:microsoft.com/office/officeart/2009/3/layout/IncreasingArrowsProcess"/>
    <dgm:cxn modelId="{0F8E1903-FFA0-4F3B-A555-DB42C18263AB}" srcId="{A9F3B338-4E5F-4BD6-A5FF-C735ED5C6587}" destId="{7238A39D-01DA-46B6-92B9-EEED1F6241C1}" srcOrd="0" destOrd="0" parTransId="{4AC5A428-E7F0-4ED2-90AA-7F0132635884}" sibTransId="{E2653566-6301-481E-B211-C897871B2EDE}"/>
    <dgm:cxn modelId="{272FC7C2-5DA5-4EAA-B51F-8E59257BFDB7}" srcId="{7238A39D-01DA-46B6-92B9-EEED1F6241C1}" destId="{B2C95AE6-1327-465D-9AFD-F1176561CE8F}" srcOrd="0" destOrd="0" parTransId="{06BB6947-EB73-4A3A-B5B7-4DC27144C08F}" sibTransId="{A2C30982-94B9-45F3-B83F-FDFD03D64537}"/>
    <dgm:cxn modelId="{DE4CAA0F-D375-4141-B706-2E3A8E3787A4}" type="presOf" srcId="{B2C95AE6-1327-465D-9AFD-F1176561CE8F}" destId="{108765FF-D932-44FC-AC35-EC5470CA15F6}" srcOrd="0" destOrd="0" presId="urn:microsoft.com/office/officeart/2009/3/layout/IncreasingArrowsProcess"/>
    <dgm:cxn modelId="{2A3C42D2-5BFE-4939-917E-C87B67E2CF13}" type="presOf" srcId="{7238A39D-01DA-46B6-92B9-EEED1F6241C1}" destId="{54A5A5F3-027D-477B-B5BF-EF025D0A739D}" srcOrd="0" destOrd="0" presId="urn:microsoft.com/office/officeart/2009/3/layout/IncreasingArrowsProcess"/>
    <dgm:cxn modelId="{F1BEDFB8-8BF5-45EF-B904-E52C64882672}" type="presParOf" srcId="{B9089E58-773E-4B93-AF20-182C798AC3E5}" destId="{54A5A5F3-027D-477B-B5BF-EF025D0A739D}" srcOrd="0" destOrd="0" presId="urn:microsoft.com/office/officeart/2009/3/layout/IncreasingArrowsProcess"/>
    <dgm:cxn modelId="{46F1450D-8EF2-4EF2-BC75-E6BAC3C2F6F5}" type="presParOf" srcId="{B9089E58-773E-4B93-AF20-182C798AC3E5}" destId="{108765FF-D932-44FC-AC35-EC5470CA15F6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5A5F3-027D-477B-B5BF-EF025D0A739D}">
      <dsp:nvSpPr>
        <dsp:cNvPr id="0" name=""/>
        <dsp:cNvSpPr/>
      </dsp:nvSpPr>
      <dsp:spPr>
        <a:xfrm>
          <a:off x="767601" y="12035"/>
          <a:ext cx="10701152" cy="15584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4741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Fase I (Farmacología Humana) </a:t>
          </a:r>
          <a:endParaRPr lang="es-MX" sz="2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67601" y="401659"/>
        <a:ext cx="10311528" cy="779247"/>
      </dsp:txXfrm>
    </dsp:sp>
    <dsp:sp modelId="{108765FF-D932-44FC-AC35-EC5470CA15F6}">
      <dsp:nvSpPr>
        <dsp:cNvPr id="0" name=""/>
        <dsp:cNvSpPr/>
      </dsp:nvSpPr>
      <dsp:spPr>
        <a:xfrm>
          <a:off x="767601" y="1213860"/>
          <a:ext cx="3295955" cy="30022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Evalúan tolerancia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Describen PK/PD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Explora metabolismo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Explora interacciones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FF0000"/>
              </a:solidFill>
            </a:rPr>
            <a:t>&lt;100 Voluntarios sanos </a:t>
          </a:r>
          <a:endParaRPr lang="es-MX" sz="2000" kern="1200" dirty="0">
            <a:solidFill>
              <a:srgbClr val="FF0000"/>
            </a:solidFill>
          </a:endParaRPr>
        </a:p>
      </dsp:txBody>
      <dsp:txXfrm>
        <a:off x="767601" y="1213860"/>
        <a:ext cx="3295955" cy="3002236"/>
      </dsp:txXfrm>
    </dsp:sp>
    <dsp:sp modelId="{CF433FF5-E1CD-4944-8914-36EE7763240D}">
      <dsp:nvSpPr>
        <dsp:cNvPr id="0" name=""/>
        <dsp:cNvSpPr/>
      </dsp:nvSpPr>
      <dsp:spPr>
        <a:xfrm>
          <a:off x="4063556" y="531534"/>
          <a:ext cx="7405197" cy="15584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4741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Fase II: Terapéutico exploratorio</a:t>
          </a:r>
          <a:endParaRPr lang="es-MX" sz="2300" kern="1200" dirty="0"/>
        </a:p>
      </dsp:txBody>
      <dsp:txXfrm>
        <a:off x="4063556" y="921158"/>
        <a:ext cx="7015573" cy="779247"/>
      </dsp:txXfrm>
    </dsp:sp>
    <dsp:sp modelId="{BB3B22ED-FA67-4452-89D0-45ADAB21AC4A}">
      <dsp:nvSpPr>
        <dsp:cNvPr id="0" name=""/>
        <dsp:cNvSpPr/>
      </dsp:nvSpPr>
      <dsp:spPr>
        <a:xfrm>
          <a:off x="4063556" y="1733359"/>
          <a:ext cx="3295955" cy="30022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Explora la indicación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Estima la dosis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Explora posteriores diseños, variables, metodologías…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FF0000"/>
              </a:solidFill>
            </a:rPr>
            <a:t>&lt;1000 pacientes muy controlados</a:t>
          </a:r>
          <a:endParaRPr lang="es-MX" sz="2000" kern="1200" dirty="0">
            <a:solidFill>
              <a:srgbClr val="FF0000"/>
            </a:solidFill>
          </a:endParaRPr>
        </a:p>
      </dsp:txBody>
      <dsp:txXfrm>
        <a:off x="4063556" y="1733359"/>
        <a:ext cx="3295955" cy="3002236"/>
      </dsp:txXfrm>
    </dsp:sp>
    <dsp:sp modelId="{FFC5DD69-E538-476E-9CEA-2FB643DF0E5B}">
      <dsp:nvSpPr>
        <dsp:cNvPr id="0" name=""/>
        <dsp:cNvSpPr/>
      </dsp:nvSpPr>
      <dsp:spPr>
        <a:xfrm>
          <a:off x="7359511" y="1051032"/>
          <a:ext cx="4109242" cy="15584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4741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Fase III: </a:t>
          </a:r>
          <a:r>
            <a:rPr lang="es-ES" sz="2300" kern="1200" dirty="0" err="1" smtClean="0"/>
            <a:t>Terap</a:t>
          </a:r>
          <a:r>
            <a:rPr lang="es-ES" sz="2300" kern="1200" dirty="0" smtClean="0"/>
            <a:t>. confirmatorio</a:t>
          </a:r>
          <a:endParaRPr lang="es-MX" sz="2300" kern="1200" dirty="0"/>
        </a:p>
      </dsp:txBody>
      <dsp:txXfrm>
        <a:off x="7359511" y="1440656"/>
        <a:ext cx="3719618" cy="779247"/>
      </dsp:txXfrm>
    </dsp:sp>
    <dsp:sp modelId="{C229EB36-4DCB-4280-82C3-9EA52DB61D9F}">
      <dsp:nvSpPr>
        <dsp:cNvPr id="0" name=""/>
        <dsp:cNvSpPr/>
      </dsp:nvSpPr>
      <dsp:spPr>
        <a:xfrm>
          <a:off x="7359511" y="2252857"/>
          <a:ext cx="3295955" cy="29582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Demuestra la eficacia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Establece seguridad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FF0000"/>
              </a:solidFill>
            </a:rPr>
            <a:t>&lt;10000 pacientes</a:t>
          </a:r>
        </a:p>
      </dsp:txBody>
      <dsp:txXfrm>
        <a:off x="7359511" y="2252857"/>
        <a:ext cx="3295955" cy="2958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5A5F3-027D-477B-B5BF-EF025D0A739D}">
      <dsp:nvSpPr>
        <dsp:cNvPr id="0" name=""/>
        <dsp:cNvSpPr/>
      </dsp:nvSpPr>
      <dsp:spPr>
        <a:xfrm>
          <a:off x="1168986" y="0"/>
          <a:ext cx="9305386" cy="13552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5144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Fase I (Farmacología Humana) </a:t>
          </a:r>
          <a:endParaRPr lang="es-MX" sz="2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168986" y="338810"/>
        <a:ext cx="8966576" cy="677619"/>
      </dsp:txXfrm>
    </dsp:sp>
    <dsp:sp modelId="{108765FF-D932-44FC-AC35-EC5470CA15F6}">
      <dsp:nvSpPr>
        <dsp:cNvPr id="0" name=""/>
        <dsp:cNvSpPr/>
      </dsp:nvSpPr>
      <dsp:spPr>
        <a:xfrm flipH="1">
          <a:off x="1189194" y="1020729"/>
          <a:ext cx="2245054" cy="36352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Evalúan tolerancia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Describen PK/PD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Explora metabolismo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Explora interacciones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FF0000"/>
              </a:solidFill>
            </a:rPr>
            <a:t>&lt;100 Voluntarios sanos </a:t>
          </a:r>
          <a:endParaRPr lang="es-MX" sz="2200" kern="1200" dirty="0">
            <a:solidFill>
              <a:srgbClr val="FF0000"/>
            </a:solidFill>
          </a:endParaRPr>
        </a:p>
      </dsp:txBody>
      <dsp:txXfrm>
        <a:off x="1189194" y="1020729"/>
        <a:ext cx="2245054" cy="3635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5A5F3-027D-477B-B5BF-EF025D0A739D}">
      <dsp:nvSpPr>
        <dsp:cNvPr id="0" name=""/>
        <dsp:cNvSpPr/>
      </dsp:nvSpPr>
      <dsp:spPr>
        <a:xfrm>
          <a:off x="1168986" y="0"/>
          <a:ext cx="9305386" cy="13552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5144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Fase I (Farmacología Humana) </a:t>
          </a:r>
          <a:endParaRPr lang="es-MX" sz="2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168986" y="338810"/>
        <a:ext cx="8966576" cy="677619"/>
      </dsp:txXfrm>
    </dsp:sp>
    <dsp:sp modelId="{108765FF-D932-44FC-AC35-EC5470CA15F6}">
      <dsp:nvSpPr>
        <dsp:cNvPr id="0" name=""/>
        <dsp:cNvSpPr/>
      </dsp:nvSpPr>
      <dsp:spPr>
        <a:xfrm flipH="1">
          <a:off x="1189194" y="1020729"/>
          <a:ext cx="2245054" cy="36352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Evalúan tolerancia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Describen PK/PD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Explora metabolismo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Explora interacciones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FF0000"/>
              </a:solidFill>
            </a:rPr>
            <a:t>&lt;100 Voluntarios sanos </a:t>
          </a:r>
          <a:endParaRPr lang="es-MX" sz="2200" kern="1200" dirty="0">
            <a:solidFill>
              <a:srgbClr val="FF0000"/>
            </a:solidFill>
          </a:endParaRPr>
        </a:p>
      </dsp:txBody>
      <dsp:txXfrm>
        <a:off x="1189194" y="1020729"/>
        <a:ext cx="2245054" cy="3635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EAEAC-F362-44E9-80CE-D5C9E39E0E79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FA8F3-5A47-4875-B2EF-B7B506022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51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FA8F3-5A47-4875-B2EF-B7B5060222B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22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FA8F3-5A47-4875-B2EF-B7B5060222B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20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FA8F3-5A47-4875-B2EF-B7B5060222B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186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Maestria en ciencias de investigación clínica CIATEJ-CECYPE, 2014-2015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5CF7-8B78-4A72-BD17-69DFE3CE3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98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Maestria en ciencias de investigación clínica CIATEJ-CECYPE, 2014-2015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5CF7-8B78-4A72-BD17-69DFE3CE3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01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Maestria en ciencias de investigación clínica CIATEJ-CECYPE, 2014-2015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5CF7-8B78-4A72-BD17-69DFE3CE3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603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198121"/>
            <a:ext cx="11643360" cy="61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4727575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50520" y="6432550"/>
            <a:ext cx="5928360" cy="380365"/>
          </a:xfrm>
        </p:spPr>
        <p:txBody>
          <a:bodyPr/>
          <a:lstStyle/>
          <a:p>
            <a:pPr algn="l"/>
            <a:r>
              <a:rPr lang="es-ES" dirty="0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223760" y="6432550"/>
            <a:ext cx="4739640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s-MX" b="0" dirty="0" err="1" smtClean="0"/>
              <a:t>Dr.Jaime</a:t>
            </a:r>
            <a:r>
              <a:rPr lang="es-MX" b="0" dirty="0" smtClean="0"/>
              <a:t> </a:t>
            </a:r>
            <a:r>
              <a:rPr lang="es-MX" b="0" dirty="0" err="1" smtClean="0"/>
              <a:t>Algorta</a:t>
            </a:r>
            <a:r>
              <a:rPr lang="es-MX" b="0" dirty="0" smtClean="0"/>
              <a:t>. Estudios clínicos fase temprana.  </a:t>
            </a:r>
            <a:r>
              <a:rPr lang="es-MX" sz="1800" dirty="0" smtClean="0"/>
              <a:t>Pág. </a:t>
            </a:r>
            <a:fld id="{9A755CF7-8B78-4A72-BD17-69DFE3CE30B4}" type="slidenum">
              <a:rPr lang="es-MX" sz="1800" smtClean="0"/>
              <a:pPr/>
              <a:t>‹Nº›</a:t>
            </a:fld>
            <a:endParaRPr lang="es-MX" sz="1800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0" y="990600"/>
            <a:ext cx="1220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 userDrawn="1"/>
        </p:nvCxnSpPr>
        <p:spPr>
          <a:xfrm>
            <a:off x="0" y="6355080"/>
            <a:ext cx="1220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2"/>
          <a:srcRect t="11187" b="19661"/>
          <a:stretch/>
        </p:blipFill>
        <p:spPr>
          <a:xfrm>
            <a:off x="11288272" y="94597"/>
            <a:ext cx="791882" cy="8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8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Maestria en ciencias de investigación clínica CIATEJ-CECYPE, 2014-2015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5CF7-8B78-4A72-BD17-69DFE3CE3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77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Maestria en ciencias de investigación clínica CIATEJ-CECYPE, 2014-2015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5CF7-8B78-4A72-BD17-69DFE3CE3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665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Maestria en ciencias de investigación clínica CIATEJ-CECYPE, 2014-2015</a:t>
            </a:r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5CF7-8B78-4A72-BD17-69DFE3CE3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09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Maestria en ciencias de investigación clínica CIATEJ-CECYPE, 2014-2015</a:t>
            </a: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5CF7-8B78-4A72-BD17-69DFE3CE3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67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Maestria en ciencias de investigación clínica CIATEJ-CECYPE, 2014-2015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5CF7-8B78-4A72-BD17-69DFE3CE3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7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Maestria en ciencias de investigación clínica CIATEJ-CECYPE, 2014-2015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5CF7-8B78-4A72-BD17-69DFE3CE3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69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Maestria en ciencias de investigación clínica CIATEJ-CECYPE, 2014-2015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5CF7-8B78-4A72-BD17-69DFE3CE3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85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Maestria en ciencias de investigación clínica CIATEJ-CECYPE, 2014-2015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55CF7-8B78-4A72-BD17-69DFE3CE3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96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3206" y="1122363"/>
            <a:ext cx="11109278" cy="23876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Investigación farmacológica en México. </a:t>
            </a:r>
            <a:br>
              <a:rPr lang="es-ES" b="1" dirty="0" smtClean="0">
                <a:solidFill>
                  <a:srgbClr val="0070C0"/>
                </a:solidFill>
              </a:rPr>
            </a:br>
            <a:r>
              <a:rPr lang="es-ES" b="1" dirty="0" smtClean="0">
                <a:solidFill>
                  <a:srgbClr val="0070C0"/>
                </a:solidFill>
              </a:rPr>
              <a:t>Retos y oportunidades.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1570" y="3393492"/>
            <a:ext cx="10890914" cy="1499351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r>
              <a:rPr lang="es-ES" sz="4700" i="1" dirty="0" smtClean="0">
                <a:solidFill>
                  <a:srgbClr val="C00000"/>
                </a:solidFill>
              </a:rPr>
              <a:t>Estudios clínicos en fase temprana</a:t>
            </a:r>
          </a:p>
          <a:p>
            <a:r>
              <a:rPr lang="es-ES" sz="4700" i="1" dirty="0" smtClean="0">
                <a:solidFill>
                  <a:srgbClr val="C00000"/>
                </a:solidFill>
              </a:rPr>
              <a:t>Prof. Dr. Jaime </a:t>
            </a:r>
            <a:r>
              <a:rPr lang="es-ES" sz="4700" i="1" dirty="0" err="1" smtClean="0">
                <a:solidFill>
                  <a:srgbClr val="C00000"/>
                </a:solidFill>
              </a:rPr>
              <a:t>Algorta</a:t>
            </a:r>
            <a:endParaRPr lang="es-ES" sz="4700" i="1" dirty="0" smtClean="0">
              <a:solidFill>
                <a:srgbClr val="C00000"/>
              </a:solidFill>
            </a:endParaRPr>
          </a:p>
          <a:p>
            <a:endParaRPr lang="es-ES" sz="4800" i="1" dirty="0" smtClean="0"/>
          </a:p>
          <a:p>
            <a:endParaRPr lang="es-ES" dirty="0" smtClean="0"/>
          </a:p>
          <a:p>
            <a:endParaRPr lang="es-MX" dirty="0"/>
          </a:p>
        </p:txBody>
      </p:sp>
      <p:pic>
        <p:nvPicPr>
          <p:cNvPr id="1026" name="Picture 2" descr="http://www.anmm.org.mx/GMM/box/media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46471" r="79669" b="1"/>
          <a:stretch/>
        </p:blipFill>
        <p:spPr bwMode="auto">
          <a:xfrm>
            <a:off x="11202994" y="23813"/>
            <a:ext cx="989006" cy="87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943970" y="5274091"/>
            <a:ext cx="10890914" cy="1499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r>
              <a:rPr lang="es-ES" sz="4800" dirty="0" smtClean="0"/>
              <a:t>Academia Nacional de Medicina</a:t>
            </a:r>
          </a:p>
          <a:p>
            <a:r>
              <a:rPr lang="es-ES" sz="3300" dirty="0" smtClean="0"/>
              <a:t>22 de julio de 2015</a:t>
            </a:r>
          </a:p>
          <a:p>
            <a:endParaRPr lang="es-ES" sz="4800" i="1" dirty="0" smtClean="0"/>
          </a:p>
          <a:p>
            <a:endParaRPr lang="es-ES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91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Y ahora platiquemos de…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10</a:t>
            </a:fld>
            <a:endParaRPr lang="es-MX" sz="18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47275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Sociedad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sz="4800" b="1" dirty="0">
                <a:solidFill>
                  <a:srgbClr val="FF0000"/>
                </a:solidFill>
              </a:rPr>
              <a:t>Geografía</a:t>
            </a:r>
          </a:p>
          <a:p>
            <a:r>
              <a:rPr lang="es-ES" dirty="0" smtClean="0"/>
              <a:t>Economía</a:t>
            </a:r>
          </a:p>
          <a:p>
            <a:r>
              <a:rPr lang="es-ES" dirty="0" smtClean="0"/>
              <a:t>Política</a:t>
            </a:r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54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Geografía de la investigación clínica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497050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Mapa del </a:t>
            </a:r>
            <a:r>
              <a:rPr lang="es-ES" dirty="0" smtClean="0">
                <a:solidFill>
                  <a:srgbClr val="FF0000"/>
                </a:solidFill>
              </a:rPr>
              <a:t>reclutamiento</a:t>
            </a:r>
            <a:r>
              <a:rPr lang="es-ES" dirty="0" smtClean="0"/>
              <a:t> de pacientes en el mundo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r>
              <a:rPr lang="es-ES" sz="1200" i="1" dirty="0" smtClean="0"/>
              <a:t>CMR International 2012</a:t>
            </a:r>
            <a:endParaRPr lang="es-MX" sz="1200" i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11</a:t>
            </a:fld>
            <a:endParaRPr lang="es-MX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442" y="1671943"/>
            <a:ext cx="7001306" cy="44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Geografía de la investigación clínica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497050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Mapa de densidad y crecimiento de </a:t>
            </a:r>
            <a:r>
              <a:rPr lang="es-ES" dirty="0" smtClean="0">
                <a:solidFill>
                  <a:srgbClr val="FF0000"/>
                </a:solidFill>
              </a:rPr>
              <a:t>ensayos clínicos </a:t>
            </a:r>
            <a:r>
              <a:rPr lang="es-ES" dirty="0" smtClean="0"/>
              <a:t>en el mundo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r>
              <a:rPr lang="es-ES" sz="1200" i="1" dirty="0" err="1" smtClean="0"/>
              <a:t>Nature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Biotechnology</a:t>
            </a:r>
            <a:r>
              <a:rPr lang="es-ES" sz="1200" i="1" dirty="0" smtClean="0"/>
              <a:t> 2012 </a:t>
            </a:r>
            <a:r>
              <a:rPr lang="es-ES" sz="1200" i="1" dirty="0" err="1" smtClean="0"/>
              <a:t>Jan</a:t>
            </a:r>
            <a:endParaRPr lang="es-MX" sz="1200" i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12</a:t>
            </a:fld>
            <a:endParaRPr lang="es-MX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72" y="1739520"/>
            <a:ext cx="8732873" cy="41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Países </a:t>
            </a:r>
            <a:r>
              <a:rPr lang="es-ES" dirty="0" smtClean="0"/>
              <a:t>modelo de investigación farmacológica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Maestria en ciencias de investigación clínica CIATEJ-CECYPE, 2014-2015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FARMACOLOGÍA CLÍNICA.  0.Presentación.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13</a:t>
            </a:fld>
            <a:endParaRPr lang="es-MX" sz="1800" dirty="0"/>
          </a:p>
        </p:txBody>
      </p:sp>
      <p:pic>
        <p:nvPicPr>
          <p:cNvPr id="7" name="Imagen 6" descr="http://www.banderas-mundo.es/data/flags/big/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07" y="2626892"/>
            <a:ext cx="1698550" cy="84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Resultado de imagen para bandera ind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787" y="3443003"/>
            <a:ext cx="1320658" cy="71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leyendacosmica.files.wordpress.com/2013/03/crossroads.jpg?w=7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13" y="3331660"/>
            <a:ext cx="5435795" cy="246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320040" y="1307463"/>
            <a:ext cx="11643360" cy="1121838"/>
          </a:xfrm>
        </p:spPr>
        <p:txBody>
          <a:bodyPr>
            <a:normAutofit/>
          </a:bodyPr>
          <a:lstStyle/>
          <a:p>
            <a:r>
              <a:rPr lang="es-ES" dirty="0" smtClean="0"/>
              <a:t>Existen dos países modelo de desarrollo farmacológico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C00000"/>
                </a:solidFill>
                <a:sym typeface="Wingdings" panose="05000000000000000000" pitchFamily="2" charset="2"/>
              </a:rPr>
              <a:t>	 ¿Dónde llevan sus estudios los patrocinadores de ensayos clínicos?</a:t>
            </a:r>
            <a:endParaRPr lang="es-ES" dirty="0">
              <a:solidFill>
                <a:srgbClr val="C00000"/>
              </a:solidFill>
            </a:endParaRP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844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Canada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14</a:t>
            </a:fld>
            <a:endParaRPr lang="es-MX" sz="18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730584" y="1663674"/>
            <a:ext cx="5232816" cy="4371365"/>
          </a:xfrm>
        </p:spPr>
        <p:txBody>
          <a:bodyPr/>
          <a:lstStyle/>
          <a:p>
            <a:r>
              <a:rPr lang="es-ES" dirty="0" smtClean="0"/>
              <a:t>Habitantes: 35 M.</a:t>
            </a:r>
          </a:p>
          <a:p>
            <a:r>
              <a:rPr lang="es-ES" dirty="0" smtClean="0"/>
              <a:t>Moneda: Dólar</a:t>
            </a:r>
          </a:p>
          <a:p>
            <a:r>
              <a:rPr lang="es-ES" dirty="0" smtClean="0"/>
              <a:t>Idiomas: Inglés y francés 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29" y="1663674"/>
            <a:ext cx="4452354" cy="37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Canada</a:t>
            </a:r>
            <a:r>
              <a:rPr lang="es-ES" dirty="0" smtClean="0"/>
              <a:t>: estrategia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5125086"/>
          </a:xfrm>
        </p:spPr>
        <p:txBody>
          <a:bodyPr>
            <a:normAutofit/>
          </a:bodyPr>
          <a:lstStyle/>
          <a:p>
            <a:r>
              <a:rPr lang="es-ES" dirty="0" err="1" smtClean="0"/>
              <a:t>Clinical</a:t>
            </a:r>
            <a:r>
              <a:rPr lang="es-ES" dirty="0" smtClean="0"/>
              <a:t> </a:t>
            </a:r>
            <a:r>
              <a:rPr lang="es-ES" dirty="0" err="1" smtClean="0"/>
              <a:t>trials</a:t>
            </a:r>
            <a:r>
              <a:rPr lang="es-ES" dirty="0" smtClean="0"/>
              <a:t> Summit, sept 2011</a:t>
            </a:r>
          </a:p>
          <a:p>
            <a:pPr lvl="1"/>
            <a:r>
              <a:rPr lang="en-US" dirty="0" err="1" smtClean="0"/>
              <a:t>Reunión</a:t>
            </a:r>
            <a:r>
              <a:rPr lang="en-US" dirty="0" smtClean="0"/>
              <a:t> de 150 </a:t>
            </a:r>
            <a:r>
              <a:rPr lang="en-US" dirty="0" err="1" smtClean="0"/>
              <a:t>expertos</a:t>
            </a:r>
            <a:r>
              <a:rPr lang="en-US" dirty="0" smtClean="0"/>
              <a:t> del </a:t>
            </a:r>
            <a:r>
              <a:rPr lang="en-US" dirty="0" err="1" smtClean="0"/>
              <a:t>Gobierno</a:t>
            </a:r>
            <a:r>
              <a:rPr lang="en-US" dirty="0" smtClean="0"/>
              <a:t>, Academia, </a:t>
            </a:r>
            <a:r>
              <a:rPr lang="en-US" dirty="0" err="1" smtClean="0"/>
              <a:t>Sitios</a:t>
            </a:r>
            <a:r>
              <a:rPr lang="en-US" dirty="0" smtClean="0"/>
              <a:t> </a:t>
            </a:r>
            <a:r>
              <a:rPr lang="en-US" dirty="0" err="1" smtClean="0"/>
              <a:t>clínicos</a:t>
            </a:r>
            <a:r>
              <a:rPr lang="en-US" dirty="0" smtClean="0"/>
              <a:t> (</a:t>
            </a:r>
            <a:r>
              <a:rPr lang="en-US" dirty="0" err="1" smtClean="0"/>
              <a:t>Teceros</a:t>
            </a:r>
            <a:r>
              <a:rPr lang="en-US" dirty="0" smtClean="0"/>
              <a:t>), e </a:t>
            </a:r>
            <a:r>
              <a:rPr lang="en-US" dirty="0" err="1" smtClean="0"/>
              <a:t>industria</a:t>
            </a:r>
            <a:r>
              <a:rPr lang="en-US" dirty="0" smtClean="0"/>
              <a:t> </a:t>
            </a:r>
            <a:r>
              <a:rPr lang="en-US" dirty="0" err="1" smtClean="0"/>
              <a:t>farma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Tema</a:t>
            </a:r>
            <a:r>
              <a:rPr lang="en-US" dirty="0" smtClean="0"/>
              <a:t>: </a:t>
            </a:r>
            <a:r>
              <a:rPr lang="en-US" dirty="0" err="1" smtClean="0"/>
              <a:t>puntos</a:t>
            </a:r>
            <a:r>
              <a:rPr lang="en-US" dirty="0" smtClean="0"/>
              <a:t> </a:t>
            </a:r>
            <a:r>
              <a:rPr lang="en-US" dirty="0" err="1" smtClean="0"/>
              <a:t>críticos</a:t>
            </a:r>
            <a:r>
              <a:rPr lang="en-US" dirty="0" smtClean="0"/>
              <a:t> para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ensayos</a:t>
            </a:r>
            <a:r>
              <a:rPr lang="en-US" dirty="0" smtClean="0"/>
              <a:t> </a:t>
            </a:r>
            <a:r>
              <a:rPr lang="en-US" dirty="0" err="1" smtClean="0"/>
              <a:t>clínicos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Canada</a:t>
            </a:r>
            <a:endParaRPr lang="en-US" dirty="0"/>
          </a:p>
          <a:p>
            <a:pPr marL="457200" lvl="1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MX" sz="1300" i="1" dirty="0" smtClean="0"/>
          </a:p>
          <a:p>
            <a:pPr marL="0" indent="0">
              <a:buNone/>
            </a:pPr>
            <a:endParaRPr lang="es-MX" sz="1300" i="1" dirty="0" smtClean="0"/>
          </a:p>
          <a:p>
            <a:pPr marL="0" indent="0">
              <a:buNone/>
            </a:pPr>
            <a:r>
              <a:rPr lang="es-MX" sz="1300" i="1" dirty="0" smtClean="0"/>
              <a:t>http</a:t>
            </a:r>
            <a:r>
              <a:rPr lang="es-MX" sz="1300" i="1" dirty="0"/>
              <a:t>://www.healthcarecan.ca/advancing-st-in-service-of-health/special-initiatives/clinical-trials-summit-portal/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15</a:t>
            </a:fld>
            <a:endParaRPr lang="es-MX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650" y="2930398"/>
            <a:ext cx="5794611" cy="30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Canada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5125086"/>
          </a:xfrm>
        </p:spPr>
        <p:txBody>
          <a:bodyPr>
            <a:normAutofit/>
          </a:bodyPr>
          <a:lstStyle/>
          <a:p>
            <a:r>
              <a:rPr lang="es-ES" dirty="0" err="1" smtClean="0"/>
              <a:t>Clinical</a:t>
            </a:r>
            <a:r>
              <a:rPr lang="es-ES" dirty="0" smtClean="0"/>
              <a:t> </a:t>
            </a:r>
            <a:r>
              <a:rPr lang="es-ES" dirty="0" err="1" smtClean="0"/>
              <a:t>trials</a:t>
            </a:r>
            <a:r>
              <a:rPr lang="es-ES" dirty="0" smtClean="0"/>
              <a:t> Summit, sept 2011</a:t>
            </a:r>
          </a:p>
          <a:p>
            <a:pPr lvl="1"/>
            <a:r>
              <a:rPr lang="en-US" dirty="0" smtClean="0"/>
              <a:t>Plan de </a:t>
            </a:r>
            <a:r>
              <a:rPr lang="en-US" dirty="0" err="1" smtClean="0"/>
              <a:t>acción</a:t>
            </a:r>
            <a:endParaRPr lang="en-US" dirty="0" smtClean="0"/>
          </a:p>
          <a:p>
            <a:pPr marL="457200" lvl="1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MX" sz="1300" i="1" dirty="0" smtClean="0"/>
          </a:p>
          <a:p>
            <a:pPr marL="0" indent="0">
              <a:buNone/>
            </a:pPr>
            <a:endParaRPr lang="es-MX" sz="1300" i="1" dirty="0" smtClean="0"/>
          </a:p>
          <a:p>
            <a:pPr marL="0" indent="0">
              <a:buNone/>
            </a:pPr>
            <a:endParaRPr lang="es-MX" sz="1300" i="1" dirty="0" smtClean="0"/>
          </a:p>
          <a:p>
            <a:pPr marL="0" indent="0">
              <a:buNone/>
            </a:pPr>
            <a:endParaRPr lang="es-MX" sz="1300" i="1" dirty="0"/>
          </a:p>
          <a:p>
            <a:pPr marL="0" indent="0">
              <a:buNone/>
            </a:pPr>
            <a:r>
              <a:rPr lang="es-MX" sz="1300" i="1" dirty="0" smtClean="0"/>
              <a:t>http</a:t>
            </a:r>
            <a:r>
              <a:rPr lang="es-MX" sz="1300" i="1" dirty="0"/>
              <a:t>://</a:t>
            </a:r>
            <a:r>
              <a:rPr lang="es-MX" sz="1300" i="1" dirty="0" smtClean="0"/>
              <a:t>www.healthcarecan.ca/advancing-st-in-service-of-health/special-initiatives/clinical-trials-summit-portal</a:t>
            </a:r>
            <a:r>
              <a:rPr lang="es-MX" sz="1300" i="1" dirty="0"/>
              <a:t>/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16</a:t>
            </a:fld>
            <a:endParaRPr lang="es-MX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014" y="2254858"/>
            <a:ext cx="9091205" cy="355158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56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Canada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5125086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 smtClean="0"/>
              <a:t>Clinical</a:t>
            </a:r>
            <a:r>
              <a:rPr lang="es-ES" dirty="0" smtClean="0"/>
              <a:t> </a:t>
            </a:r>
            <a:r>
              <a:rPr lang="es-ES" dirty="0" err="1" smtClean="0"/>
              <a:t>trials</a:t>
            </a:r>
            <a:r>
              <a:rPr lang="es-ES" dirty="0" smtClean="0"/>
              <a:t> Summit, sept 2011 </a:t>
            </a:r>
            <a:r>
              <a:rPr lang="es-ES" dirty="0" smtClean="0">
                <a:sym typeface="Wingdings" panose="05000000000000000000" pitchFamily="2" charset="2"/>
              </a:rPr>
              <a:t> </a:t>
            </a:r>
            <a:r>
              <a:rPr lang="es-E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Canadian </a:t>
            </a:r>
            <a:r>
              <a:rPr lang="es-ES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Clinical</a:t>
            </a:r>
            <a:r>
              <a:rPr lang="es-E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Trials</a:t>
            </a:r>
            <a:r>
              <a:rPr lang="es-E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Asset</a:t>
            </a:r>
            <a:r>
              <a:rPr lang="es-E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Map</a:t>
            </a:r>
            <a:endParaRPr lang="es-ES" b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Objectives: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Improve </a:t>
            </a:r>
            <a:r>
              <a:rPr lang="en-US" dirty="0"/>
              <a:t>capacity for both academia and industry to conduct clinical studies in </a:t>
            </a:r>
            <a:r>
              <a:rPr lang="en-US" dirty="0" smtClean="0"/>
              <a:t>Canada</a:t>
            </a:r>
          </a:p>
          <a:p>
            <a:pPr lvl="2"/>
            <a:r>
              <a:rPr lang="en-US" dirty="0" smtClean="0"/>
              <a:t>Position </a:t>
            </a:r>
            <a:r>
              <a:rPr lang="en-US" dirty="0"/>
              <a:t>Canada globally as an attractive destination for clinical trial investments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MX" sz="1300" i="1" dirty="0" smtClean="0"/>
          </a:p>
          <a:p>
            <a:pPr marL="0" indent="0">
              <a:buNone/>
            </a:pPr>
            <a:endParaRPr lang="es-MX" sz="1300" i="1" dirty="0" smtClean="0"/>
          </a:p>
          <a:p>
            <a:pPr marL="0" indent="0">
              <a:buNone/>
            </a:pPr>
            <a:endParaRPr lang="es-MX" sz="1300" i="1" dirty="0" smtClean="0"/>
          </a:p>
          <a:p>
            <a:pPr marL="0" indent="0">
              <a:buNone/>
            </a:pPr>
            <a:endParaRPr lang="es-MX" sz="1300" i="1" dirty="0"/>
          </a:p>
          <a:p>
            <a:pPr marL="0" indent="0">
              <a:buNone/>
            </a:pPr>
            <a:r>
              <a:rPr lang="es-MX" sz="1300" i="1" dirty="0" smtClean="0"/>
              <a:t>http</a:t>
            </a:r>
            <a:r>
              <a:rPr lang="es-MX" sz="1300" i="1" dirty="0"/>
              <a:t>://</a:t>
            </a:r>
            <a:r>
              <a:rPr lang="es-MX" sz="1300" i="1" dirty="0" smtClean="0"/>
              <a:t>www.base.cctam.ca/</a:t>
            </a:r>
            <a:endParaRPr lang="es-MX" sz="1300" i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17</a:t>
            </a:fld>
            <a:endParaRPr lang="es-MX" sz="1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3542" b="5417"/>
          <a:stretch/>
        </p:blipFill>
        <p:spPr>
          <a:xfrm>
            <a:off x="4809001" y="2647314"/>
            <a:ext cx="7154399" cy="3662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Flecha derecha 8"/>
          <p:cNvSpPr/>
          <p:nvPr/>
        </p:nvSpPr>
        <p:spPr>
          <a:xfrm>
            <a:off x="3002280" y="4892040"/>
            <a:ext cx="4053840" cy="28956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86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Canada</a:t>
            </a:r>
            <a:r>
              <a:rPr lang="es-ES" dirty="0" smtClean="0"/>
              <a:t>: proceso de autorización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Ensayo clínico con pacientes: </a:t>
            </a:r>
            <a:r>
              <a:rPr lang="es-ES" dirty="0" smtClean="0">
                <a:solidFill>
                  <a:srgbClr val="FF0000"/>
                </a:solidFill>
              </a:rPr>
              <a:t>30 días </a:t>
            </a:r>
            <a:r>
              <a:rPr lang="es-ES" dirty="0" smtClean="0"/>
              <a:t>(objetivo).</a:t>
            </a:r>
          </a:p>
          <a:p>
            <a:r>
              <a:rPr lang="es-ES" dirty="0" smtClean="0"/>
              <a:t>Ensayo clínico </a:t>
            </a:r>
            <a:r>
              <a:rPr lang="es-ES" dirty="0" smtClean="0">
                <a:solidFill>
                  <a:srgbClr val="FF0000"/>
                </a:solidFill>
              </a:rPr>
              <a:t>con voluntarios sanos: 7 días </a:t>
            </a:r>
            <a:r>
              <a:rPr lang="es-ES" dirty="0" smtClean="0"/>
              <a:t>(objetivo).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18</a:t>
            </a:fld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3460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Canada</a:t>
            </a:r>
            <a:r>
              <a:rPr lang="es-ES" dirty="0" smtClean="0"/>
              <a:t>: proceso de autorización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Ensayo clínico con pacientes: </a:t>
            </a:r>
            <a:r>
              <a:rPr lang="es-ES" dirty="0" smtClean="0">
                <a:solidFill>
                  <a:srgbClr val="FF0000"/>
                </a:solidFill>
              </a:rPr>
              <a:t>30 días </a:t>
            </a:r>
            <a:r>
              <a:rPr lang="es-ES" dirty="0" smtClean="0"/>
              <a:t>(objetivo).</a:t>
            </a:r>
          </a:p>
          <a:p>
            <a:r>
              <a:rPr lang="es-ES" dirty="0" smtClean="0"/>
              <a:t>Ensayo clínico </a:t>
            </a:r>
            <a:r>
              <a:rPr lang="es-ES" dirty="0" smtClean="0">
                <a:solidFill>
                  <a:srgbClr val="FF0000"/>
                </a:solidFill>
              </a:rPr>
              <a:t>con voluntarios sanos: 7 días </a:t>
            </a:r>
            <a:r>
              <a:rPr lang="es-ES" dirty="0" smtClean="0"/>
              <a:t>(objetivo).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19</a:t>
            </a:fld>
            <a:endParaRPr lang="es-MX" sz="1800" dirty="0"/>
          </a:p>
        </p:txBody>
      </p:sp>
      <p:pic>
        <p:nvPicPr>
          <p:cNvPr id="1026" name="Picture 2" descr="Resultado de imagen para or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35" y="2706558"/>
            <a:ext cx="4300751" cy="235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Desarrollo clínico de un medicamento </a:t>
            </a:r>
            <a:r>
              <a:rPr lang="es-ES" dirty="0" smtClean="0">
                <a:solidFill>
                  <a:srgbClr val="FF0000"/>
                </a:solidFill>
              </a:rPr>
              <a:t>innovador</a:t>
            </a:r>
            <a:endParaRPr lang="es-MX" dirty="0">
              <a:solidFill>
                <a:srgbClr val="FF000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099562"/>
              </p:ext>
            </p:extLst>
          </p:nvPr>
        </p:nvGraphicFramePr>
        <p:xfrm>
          <a:off x="-272955" y="812484"/>
          <a:ext cx="12236355" cy="522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2</a:t>
            </a:fld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5121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Canada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20</a:t>
            </a:fld>
            <a:endParaRPr lang="es-MX" sz="18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743479"/>
              </p:ext>
            </p:extLst>
          </p:nvPr>
        </p:nvGraphicFramePr>
        <p:xfrm>
          <a:off x="320040" y="2058728"/>
          <a:ext cx="1164272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113"/>
                <a:gridCol w="1854977"/>
                <a:gridCol w="2328545"/>
                <a:gridCol w="2328545"/>
                <a:gridCol w="2328545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Temprano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30 dias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Total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Bioequivalencias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Fase 1 (Vol.Sanos)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Fase 1 (Otros)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Fase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Fase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(Target 30 d)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(Target 7+30 dias)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Marcador de contenido 2"/>
          <p:cNvSpPr txBox="1">
            <a:spLocks/>
          </p:cNvSpPr>
          <p:nvPr/>
        </p:nvSpPr>
        <p:spPr>
          <a:xfrm>
            <a:off x="320040" y="1307463"/>
            <a:ext cx="11643360" cy="492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Ensayos clínicos en Canada (2014):</a:t>
            </a:r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i="1" smtClean="0"/>
              <a:t>*Fuente: CTA Canada 2014</a:t>
            </a:r>
            <a:endParaRPr lang="es-MX" sz="1400" i="1" dirty="0"/>
          </a:p>
        </p:txBody>
      </p:sp>
    </p:spTree>
    <p:extLst>
      <p:ext uri="{BB962C8B-B14F-4D97-AF65-F5344CB8AC3E}">
        <p14:creationId xmlns:p14="http://schemas.microsoft.com/office/powerpoint/2010/main" val="21102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Canada</a:t>
            </a:r>
            <a:r>
              <a:rPr lang="es-ES" dirty="0" smtClean="0"/>
              <a:t>: ventajas y desventajas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21</a:t>
            </a:fld>
            <a:endParaRPr lang="es-MX" sz="18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835515" y="1303699"/>
            <a:ext cx="4825468" cy="472757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Costo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Menores: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Dos idiomas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557140" y="1303699"/>
            <a:ext cx="5080297" cy="47275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Proceso de autorización</a:t>
            </a:r>
          </a:p>
          <a:p>
            <a:pPr lvl="1"/>
            <a:r>
              <a:rPr lang="es-ES" dirty="0" smtClean="0"/>
              <a:t>2 semanas.</a:t>
            </a:r>
          </a:p>
          <a:p>
            <a:pPr lvl="1"/>
            <a:r>
              <a:rPr lang="es-ES" dirty="0" smtClean="0"/>
              <a:t>Información de producto mínima</a:t>
            </a:r>
          </a:p>
          <a:p>
            <a:pPr lvl="1"/>
            <a:r>
              <a:rPr lang="es-ES" dirty="0" smtClean="0"/>
              <a:t>Importación rápida</a:t>
            </a:r>
          </a:p>
          <a:p>
            <a:r>
              <a:rPr lang="es-ES" dirty="0" smtClean="0"/>
              <a:t>Soporte científico</a:t>
            </a:r>
          </a:p>
          <a:p>
            <a:pPr lvl="1"/>
            <a:r>
              <a:rPr lang="es-ES" dirty="0" smtClean="0"/>
              <a:t>Experiencia</a:t>
            </a:r>
          </a:p>
          <a:p>
            <a:pPr lvl="1"/>
            <a:r>
              <a:rPr lang="es-ES" dirty="0" smtClean="0"/>
              <a:t>Conocimiento</a:t>
            </a:r>
          </a:p>
          <a:p>
            <a:r>
              <a:rPr lang="es-ES" dirty="0" smtClean="0"/>
              <a:t>Reputación de investigadores</a:t>
            </a:r>
          </a:p>
          <a:p>
            <a:r>
              <a:rPr lang="es-ES" dirty="0" smtClean="0"/>
              <a:t>Acercamiento al cliente</a:t>
            </a:r>
          </a:p>
          <a:p>
            <a:pPr lvl="1"/>
            <a:r>
              <a:rPr lang="es-ES" dirty="0" smtClean="0"/>
              <a:t>Gestor de proyectos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465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India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22</a:t>
            </a:fld>
            <a:endParaRPr lang="es-MX" sz="1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955" y="1575318"/>
            <a:ext cx="4394200" cy="439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730584" y="1575318"/>
            <a:ext cx="5232816" cy="4459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Habitantes: 1252 M.</a:t>
            </a:r>
          </a:p>
          <a:p>
            <a:r>
              <a:rPr lang="es-ES" dirty="0" smtClean="0"/>
              <a:t>Moneda: Rupia</a:t>
            </a:r>
          </a:p>
          <a:p>
            <a:r>
              <a:rPr lang="es-ES" dirty="0" smtClean="0"/>
              <a:t>Idiomas: Hindi e Inglés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84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India: destino internacional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698757"/>
          </a:xfrm>
        </p:spPr>
        <p:txBody>
          <a:bodyPr/>
          <a:lstStyle/>
          <a:p>
            <a:r>
              <a:rPr lang="es-ES" dirty="0" smtClean="0"/>
              <a:t>El mercado de la investigación clínica en india: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23</a:t>
            </a:fld>
            <a:endParaRPr lang="es-MX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19" y="1656841"/>
            <a:ext cx="8637097" cy="4593833"/>
          </a:xfrm>
          <a:prstGeom prst="rect">
            <a:avLst/>
          </a:prstGeom>
        </p:spPr>
      </p:pic>
      <p:sp>
        <p:nvSpPr>
          <p:cNvPr id="8" name="Rayo 7"/>
          <p:cNvSpPr/>
          <p:nvPr/>
        </p:nvSpPr>
        <p:spPr>
          <a:xfrm rot="4801122">
            <a:off x="10847142" y="1908320"/>
            <a:ext cx="860719" cy="80521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0" y="6015050"/>
            <a:ext cx="2584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FICCI-Ernst&amp;Young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Survey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Report</a:t>
            </a:r>
            <a:r>
              <a:rPr lang="es-ES" sz="1200" i="1" dirty="0" smtClean="0"/>
              <a:t> 2008</a:t>
            </a:r>
            <a:endParaRPr lang="es-MX" sz="1200" i="1" dirty="0"/>
          </a:p>
        </p:txBody>
      </p:sp>
    </p:spTree>
    <p:extLst>
      <p:ext uri="{BB962C8B-B14F-4D97-AF65-F5344CB8AC3E}">
        <p14:creationId xmlns:p14="http://schemas.microsoft.com/office/powerpoint/2010/main" val="37254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gulatory Framework• Evolving, much better than what was 5 years ago• The DCGI approval process   – Type A clinical tria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0" b="-1"/>
          <a:stretch/>
        </p:blipFill>
        <p:spPr bwMode="auto">
          <a:xfrm>
            <a:off x="3651337" y="1859892"/>
            <a:ext cx="7144846" cy="443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India: destino internacional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698757"/>
          </a:xfrm>
        </p:spPr>
        <p:txBody>
          <a:bodyPr/>
          <a:lstStyle/>
          <a:p>
            <a:r>
              <a:rPr lang="es-ES" dirty="0" smtClean="0"/>
              <a:t>El mercado de la investigación clínica en india: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24</a:t>
            </a:fld>
            <a:endParaRPr lang="es-MX" sz="1800" dirty="0"/>
          </a:p>
        </p:txBody>
      </p:sp>
      <p:sp>
        <p:nvSpPr>
          <p:cNvPr id="8" name="Rayo 7"/>
          <p:cNvSpPr/>
          <p:nvPr/>
        </p:nvSpPr>
        <p:spPr>
          <a:xfrm rot="4801122">
            <a:off x="8972914" y="1415613"/>
            <a:ext cx="1242650" cy="130535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258092" y="5738825"/>
            <a:ext cx="225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The</a:t>
            </a:r>
            <a:r>
              <a:rPr lang="es-ES" sz="1200" i="1" dirty="0" smtClean="0"/>
              <a:t> Boston </a:t>
            </a:r>
            <a:r>
              <a:rPr lang="es-ES" sz="1200" i="1" dirty="0" err="1" smtClean="0"/>
              <a:t>Consultin</a:t>
            </a:r>
            <a:r>
              <a:rPr lang="es-ES" sz="1200" i="1" dirty="0" err="1" smtClean="0"/>
              <a:t>g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Group</a:t>
            </a:r>
            <a:r>
              <a:rPr lang="es-ES" sz="1200" i="1" dirty="0" smtClean="0"/>
              <a:t> and</a:t>
            </a:r>
          </a:p>
          <a:p>
            <a:r>
              <a:rPr lang="es-ES" sz="1200" i="1" dirty="0" smtClean="0"/>
              <a:t>Business </a:t>
            </a:r>
            <a:r>
              <a:rPr lang="es-ES" sz="1200" i="1" dirty="0" err="1" smtClean="0"/>
              <a:t>Communications</a:t>
            </a:r>
            <a:r>
              <a:rPr lang="es-ES" sz="1200" i="1" dirty="0" smtClean="0"/>
              <a:t> Co</a:t>
            </a:r>
            <a:endParaRPr lang="es-MX" sz="1200" i="1" dirty="0"/>
          </a:p>
        </p:txBody>
      </p:sp>
    </p:spTree>
    <p:extLst>
      <p:ext uri="{BB962C8B-B14F-4D97-AF65-F5344CB8AC3E}">
        <p14:creationId xmlns:p14="http://schemas.microsoft.com/office/powerpoint/2010/main" val="29937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India: destino internacional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Índice de atractivo internacional para investigación clínica: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25</a:t>
            </a:fld>
            <a:endParaRPr lang="es-MX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33" y="1379817"/>
            <a:ext cx="7916123" cy="50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7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India: Proceso de autorización “a escala”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Maestria en ciencias de investigación clínica CIATEJ-CECYPE, 2014-2015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FARMACOLOGÍA CLÍNICA.  0.Presentación.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26</a:t>
            </a:fld>
            <a:endParaRPr lang="es-MX" sz="1800" dirty="0"/>
          </a:p>
        </p:txBody>
      </p:sp>
      <p:sp>
        <p:nvSpPr>
          <p:cNvPr id="6" name="TextBox 3"/>
          <p:cNvSpPr txBox="1"/>
          <p:nvPr/>
        </p:nvSpPr>
        <p:spPr>
          <a:xfrm>
            <a:off x="4221751" y="1312439"/>
            <a:ext cx="3240360" cy="52322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400" b="1" dirty="0" smtClean="0"/>
              <a:t>DCGI Study </a:t>
            </a:r>
            <a:r>
              <a:rPr lang="en-US" sz="1400" b="1" dirty="0"/>
              <a:t>c</a:t>
            </a:r>
            <a:r>
              <a:rPr lang="en-US" sz="1400" b="1" dirty="0" smtClean="0"/>
              <a:t>onduction and import license approvals requirement</a:t>
            </a:r>
            <a:endParaRPr lang="en-US" sz="1400" b="1" dirty="0"/>
          </a:p>
        </p:txBody>
      </p:sp>
      <p:sp>
        <p:nvSpPr>
          <p:cNvPr id="7" name="TextBox 4"/>
          <p:cNvSpPr txBox="1"/>
          <p:nvPr/>
        </p:nvSpPr>
        <p:spPr>
          <a:xfrm>
            <a:off x="2445532" y="2268656"/>
            <a:ext cx="2055839" cy="52322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400" b="1" dirty="0" smtClean="0"/>
              <a:t>Innovator Drug </a:t>
            </a:r>
            <a:br>
              <a:rPr lang="en-US" sz="1400" b="1" dirty="0" smtClean="0"/>
            </a:br>
            <a:r>
              <a:rPr lang="en-US" sz="1400" b="1" dirty="0" smtClean="0"/>
              <a:t>(NCE, NBE, Bio-similars)</a:t>
            </a:r>
            <a:endParaRPr lang="en-US" sz="1400" b="1" dirty="0"/>
          </a:p>
        </p:txBody>
      </p:sp>
      <p:sp>
        <p:nvSpPr>
          <p:cNvPr id="8" name="TextBox 5"/>
          <p:cNvSpPr txBox="1"/>
          <p:nvPr/>
        </p:nvSpPr>
        <p:spPr>
          <a:xfrm>
            <a:off x="6910595" y="2268656"/>
            <a:ext cx="1872208" cy="52322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400" b="1" dirty="0" smtClean="0"/>
              <a:t>Generic Drug</a:t>
            </a:r>
          </a:p>
          <a:p>
            <a:pPr lvl="0" algn="ctr"/>
            <a:endParaRPr lang="en-US" sz="1400" b="1" dirty="0"/>
          </a:p>
        </p:txBody>
      </p:sp>
      <p:sp>
        <p:nvSpPr>
          <p:cNvPr id="9" name="TextBox 6"/>
          <p:cNvSpPr txBox="1"/>
          <p:nvPr/>
        </p:nvSpPr>
        <p:spPr>
          <a:xfrm>
            <a:off x="4927978" y="3290312"/>
            <a:ext cx="1872208" cy="52322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400" b="1" dirty="0" smtClean="0"/>
              <a:t>New Drug in India (Modified Dosage)</a:t>
            </a:r>
            <a:endParaRPr lang="en-US" sz="1400" b="1" dirty="0"/>
          </a:p>
        </p:txBody>
      </p:sp>
      <p:sp>
        <p:nvSpPr>
          <p:cNvPr id="10" name="TextBox 7"/>
          <p:cNvSpPr txBox="1"/>
          <p:nvPr/>
        </p:nvSpPr>
        <p:spPr>
          <a:xfrm>
            <a:off x="7818886" y="3290312"/>
            <a:ext cx="1944216" cy="52322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400" b="1" dirty="0" smtClean="0"/>
              <a:t>Available in India</a:t>
            </a:r>
          </a:p>
          <a:p>
            <a:pPr lvl="0" algn="ctr"/>
            <a:endParaRPr lang="en-US" sz="1400" b="1" dirty="0"/>
          </a:p>
        </p:txBody>
      </p:sp>
      <p:sp>
        <p:nvSpPr>
          <p:cNvPr id="11" name="TextBox 8"/>
          <p:cNvSpPr txBox="1"/>
          <p:nvPr/>
        </p:nvSpPr>
        <p:spPr>
          <a:xfrm>
            <a:off x="7366830" y="4357436"/>
            <a:ext cx="1180223" cy="31412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400" b="1" dirty="0"/>
              <a:t>&lt;</a:t>
            </a:r>
            <a:r>
              <a:rPr lang="en-US" sz="1400" b="1" dirty="0" smtClean="0"/>
              <a:t> 4 Years</a:t>
            </a:r>
            <a:endParaRPr lang="en-US" sz="1400" b="1" dirty="0"/>
          </a:p>
        </p:txBody>
      </p:sp>
      <p:sp>
        <p:nvSpPr>
          <p:cNvPr id="12" name="TextBox 9"/>
          <p:cNvSpPr txBox="1"/>
          <p:nvPr/>
        </p:nvSpPr>
        <p:spPr>
          <a:xfrm>
            <a:off x="8920850" y="4357436"/>
            <a:ext cx="1180223" cy="31412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400" b="1" dirty="0"/>
              <a:t>&gt;</a:t>
            </a:r>
            <a:r>
              <a:rPr lang="en-US" sz="1400" b="1" dirty="0" smtClean="0"/>
              <a:t> 4 Years</a:t>
            </a:r>
            <a:endParaRPr lang="en-US" sz="1400" b="1" dirty="0"/>
          </a:p>
        </p:txBody>
      </p:sp>
      <p:sp>
        <p:nvSpPr>
          <p:cNvPr id="13" name="TextBox 10"/>
          <p:cNvSpPr txBox="1"/>
          <p:nvPr/>
        </p:nvSpPr>
        <p:spPr>
          <a:xfrm>
            <a:off x="2377219" y="4905699"/>
            <a:ext cx="2192465" cy="67710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400" b="1" dirty="0" smtClean="0"/>
              <a:t>DCGI Approval</a:t>
            </a:r>
          </a:p>
          <a:p>
            <a:pPr lvl="0"/>
            <a:r>
              <a:rPr lang="en-US" sz="1200" dirty="0" smtClean="0"/>
              <a:t>Step 1: Subject Review Comm.</a:t>
            </a:r>
          </a:p>
          <a:p>
            <a:pPr lvl="0"/>
            <a:r>
              <a:rPr lang="en-US" sz="1200" dirty="0" smtClean="0"/>
              <a:t>Step 2: Apex Committee</a:t>
            </a:r>
            <a:endParaRPr lang="en-US" sz="1200" dirty="0"/>
          </a:p>
        </p:txBody>
      </p:sp>
      <p:sp>
        <p:nvSpPr>
          <p:cNvPr id="14" name="TextBox 11"/>
          <p:cNvSpPr txBox="1"/>
          <p:nvPr/>
        </p:nvSpPr>
        <p:spPr>
          <a:xfrm>
            <a:off x="4793408" y="4905699"/>
            <a:ext cx="2125217" cy="67710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400" b="1" dirty="0" smtClean="0"/>
              <a:t>DCGI Approval</a:t>
            </a:r>
          </a:p>
          <a:p>
            <a:pPr lvl="0"/>
            <a:r>
              <a:rPr lang="en-US" sz="1200" dirty="0" smtClean="0"/>
              <a:t>Step 1: Subject Review Comm. </a:t>
            </a:r>
          </a:p>
          <a:p>
            <a:pPr lvl="0"/>
            <a:r>
              <a:rPr lang="en-US" sz="1200" dirty="0" smtClean="0"/>
              <a:t>Step 2: Apex Committee</a:t>
            </a:r>
          </a:p>
        </p:txBody>
      </p:sp>
      <p:cxnSp>
        <p:nvCxnSpPr>
          <p:cNvPr id="15" name="Elbow Connector 12"/>
          <p:cNvCxnSpPr>
            <a:stCxn id="6" idx="2"/>
            <a:endCxn id="7" idx="0"/>
          </p:cNvCxnSpPr>
          <p:nvPr/>
        </p:nvCxnSpPr>
        <p:spPr bwMode="auto">
          <a:xfrm rot="5400000">
            <a:off x="4441194" y="867918"/>
            <a:ext cx="432997" cy="2368479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Elbow Connector 13"/>
          <p:cNvCxnSpPr>
            <a:stCxn id="6" idx="2"/>
            <a:endCxn id="8" idx="0"/>
          </p:cNvCxnSpPr>
          <p:nvPr/>
        </p:nvCxnSpPr>
        <p:spPr bwMode="auto">
          <a:xfrm rot="16200000" flipH="1">
            <a:off x="6627817" y="1049773"/>
            <a:ext cx="432997" cy="2004768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Elbow Connector 14"/>
          <p:cNvCxnSpPr>
            <a:stCxn id="8" idx="2"/>
            <a:endCxn id="9" idx="0"/>
          </p:cNvCxnSpPr>
          <p:nvPr/>
        </p:nvCxnSpPr>
        <p:spPr bwMode="auto">
          <a:xfrm rot="5400000">
            <a:off x="6606173" y="2049786"/>
            <a:ext cx="498436" cy="1982617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Elbow Connector 15"/>
          <p:cNvCxnSpPr>
            <a:stCxn id="8" idx="2"/>
            <a:endCxn id="10" idx="0"/>
          </p:cNvCxnSpPr>
          <p:nvPr/>
        </p:nvCxnSpPr>
        <p:spPr bwMode="auto">
          <a:xfrm rot="16200000" flipH="1">
            <a:off x="8069628" y="2568946"/>
            <a:ext cx="498436" cy="944295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Elbow Connector 16"/>
          <p:cNvCxnSpPr>
            <a:stCxn id="10" idx="2"/>
            <a:endCxn id="11" idx="0"/>
          </p:cNvCxnSpPr>
          <p:nvPr/>
        </p:nvCxnSpPr>
        <p:spPr bwMode="auto">
          <a:xfrm rot="5400000">
            <a:off x="8102016" y="3668458"/>
            <a:ext cx="543904" cy="834052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Elbow Connector 17"/>
          <p:cNvCxnSpPr>
            <a:stCxn id="10" idx="2"/>
            <a:endCxn id="12" idx="0"/>
          </p:cNvCxnSpPr>
          <p:nvPr/>
        </p:nvCxnSpPr>
        <p:spPr bwMode="auto">
          <a:xfrm rot="16200000" flipH="1">
            <a:off x="8879026" y="3725500"/>
            <a:ext cx="543904" cy="719968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Elbow Connector 18"/>
          <p:cNvCxnSpPr>
            <a:stCxn id="9" idx="2"/>
            <a:endCxn id="14" idx="0"/>
          </p:cNvCxnSpPr>
          <p:nvPr/>
        </p:nvCxnSpPr>
        <p:spPr bwMode="auto">
          <a:xfrm rot="5400000">
            <a:off x="5313967" y="4355583"/>
            <a:ext cx="1092167" cy="8065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2" name="TextBox 19"/>
          <p:cNvSpPr txBox="1"/>
          <p:nvPr/>
        </p:nvSpPr>
        <p:spPr>
          <a:xfrm>
            <a:off x="8835087" y="5058550"/>
            <a:ext cx="1351748" cy="52322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400" b="1" dirty="0" smtClean="0"/>
              <a:t>No Approval Required</a:t>
            </a:r>
            <a:endParaRPr lang="en-US" sz="1400" b="1" dirty="0"/>
          </a:p>
        </p:txBody>
      </p:sp>
      <p:cxnSp>
        <p:nvCxnSpPr>
          <p:cNvPr id="23" name="Elbow Connector 20"/>
          <p:cNvCxnSpPr>
            <a:endCxn id="13" idx="0"/>
          </p:cNvCxnSpPr>
          <p:nvPr/>
        </p:nvCxnSpPr>
        <p:spPr bwMode="auto">
          <a:xfrm rot="5400000">
            <a:off x="2419716" y="3845612"/>
            <a:ext cx="2113823" cy="6350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4" name="Elbow Connector 21"/>
          <p:cNvCxnSpPr>
            <a:stCxn id="12" idx="2"/>
            <a:endCxn id="22" idx="0"/>
          </p:cNvCxnSpPr>
          <p:nvPr/>
        </p:nvCxnSpPr>
        <p:spPr bwMode="auto">
          <a:xfrm rot="5400000">
            <a:off x="9317469" y="4865056"/>
            <a:ext cx="386987" cy="1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2"/>
          <p:cNvSpPr txBox="1"/>
          <p:nvPr/>
        </p:nvSpPr>
        <p:spPr>
          <a:xfrm>
            <a:off x="4938590" y="575665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3366FF"/>
                </a:solidFill>
              </a:defRPr>
            </a:lvl1pPr>
          </a:lstStyle>
          <a:p>
            <a:r>
              <a:rPr lang="en-US" dirty="0"/>
              <a:t>4 </a:t>
            </a:r>
            <a:r>
              <a:rPr lang="en-US" dirty="0" err="1" smtClean="0"/>
              <a:t>Meses</a:t>
            </a:r>
            <a:endParaRPr lang="en-US" dirty="0"/>
          </a:p>
        </p:txBody>
      </p:sp>
      <p:sp>
        <p:nvSpPr>
          <p:cNvPr id="26" name="TextBox 23"/>
          <p:cNvSpPr txBox="1"/>
          <p:nvPr/>
        </p:nvSpPr>
        <p:spPr>
          <a:xfrm>
            <a:off x="2758470" y="5756652"/>
            <a:ext cx="14426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3366FF"/>
                </a:solidFill>
              </a:defRPr>
            </a:lvl1pPr>
          </a:lstStyle>
          <a:p>
            <a:r>
              <a:rPr lang="en-US" dirty="0"/>
              <a:t>6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5"/>
          <p:cNvSpPr txBox="1"/>
          <p:nvPr/>
        </p:nvSpPr>
        <p:spPr>
          <a:xfrm>
            <a:off x="7246763" y="5089328"/>
            <a:ext cx="1412346" cy="49244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400" b="1" dirty="0" smtClean="0"/>
              <a:t>DCGI Approval</a:t>
            </a:r>
          </a:p>
          <a:p>
            <a:pPr lvl="0" algn="ctr"/>
            <a:r>
              <a:rPr lang="en-US" sz="1200" dirty="0" smtClean="0"/>
              <a:t>BA/BE Division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7246763" y="5756652"/>
            <a:ext cx="13722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2 </a:t>
            </a:r>
            <a:r>
              <a:rPr lang="en-US" b="1" dirty="0" err="1" smtClean="0">
                <a:solidFill>
                  <a:srgbClr val="3366FF"/>
                </a:solidFill>
              </a:rPr>
              <a:t>Meses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29" name="Elbow Connector 27"/>
          <p:cNvCxnSpPr>
            <a:stCxn id="11" idx="2"/>
            <a:endCxn id="27" idx="0"/>
          </p:cNvCxnSpPr>
          <p:nvPr/>
        </p:nvCxnSpPr>
        <p:spPr bwMode="auto">
          <a:xfrm rot="5400000">
            <a:off x="7746057" y="4878442"/>
            <a:ext cx="417765" cy="4006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" name="Elipse 2"/>
          <p:cNvSpPr/>
          <p:nvPr/>
        </p:nvSpPr>
        <p:spPr>
          <a:xfrm>
            <a:off x="8654279" y="4085484"/>
            <a:ext cx="1717470" cy="17742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85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India: ventajas y desventajas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27</a:t>
            </a:fld>
            <a:endParaRPr lang="es-MX" sz="18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522387" y="1303699"/>
            <a:ext cx="4109052" cy="472757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Tiempos de autorización</a:t>
            </a:r>
          </a:p>
          <a:p>
            <a:pPr lvl="2"/>
            <a:r>
              <a:rPr lang="es-ES" dirty="0" smtClean="0">
                <a:solidFill>
                  <a:schemeClr val="bg1"/>
                </a:solidFill>
              </a:rPr>
              <a:t>Trabajando en mejora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Cultura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Dificultades en comunicación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Aspectos técnicos en BE: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Alimentación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Mujeres</a:t>
            </a:r>
          </a:p>
          <a:p>
            <a:pPr lvl="1"/>
            <a:endParaRPr lang="es-ES" dirty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Confiabilidad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72131" y="1322151"/>
            <a:ext cx="4109052" cy="47275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Costos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Idioma inglés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Incluida la carrera.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Población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482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India: </a:t>
            </a:r>
            <a:r>
              <a:rPr lang="es-ES" dirty="0" smtClean="0">
                <a:solidFill>
                  <a:srgbClr val="C00000"/>
                </a:solidFill>
              </a:rPr>
              <a:t>modelo en crisis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Maestria en ciencias de investigación clínica CIATEJ-CECYPE, 2014-2015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FARMACOLOGÍA CLÍNICA.  0.Presentación.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28</a:t>
            </a:fld>
            <a:endParaRPr lang="es-MX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869" b="7479"/>
          <a:stretch/>
        </p:blipFill>
        <p:spPr>
          <a:xfrm>
            <a:off x="167640" y="1251637"/>
            <a:ext cx="6259878" cy="31552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4601" y="4456665"/>
            <a:ext cx="272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/>
              <a:t>http://www.ema.europa.eu/ema/index.jsp?curl=pages/news_and_events/news/2015/01/news_detail_002256.jsp&amp;mid=WC0b01ac058004d5c1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213" t="3774" r="7634" b="5255"/>
          <a:stretch/>
        </p:blipFill>
        <p:spPr>
          <a:xfrm>
            <a:off x="5638799" y="2759649"/>
            <a:ext cx="6324601" cy="35487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68190" y="5648479"/>
            <a:ext cx="272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/>
              <a:t>http://www.biospectrumindia.com/biospecindia/news/221820/quest-life-sciences-receives-who-notice-reports</a:t>
            </a:r>
          </a:p>
        </p:txBody>
      </p:sp>
    </p:spTree>
    <p:extLst>
      <p:ext uri="{BB962C8B-B14F-4D97-AF65-F5344CB8AC3E}">
        <p14:creationId xmlns:p14="http://schemas.microsoft.com/office/powerpoint/2010/main" val="3696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Y ahora platiquemos de…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29</a:t>
            </a:fld>
            <a:endParaRPr lang="es-MX" sz="18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47275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Sociedad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Geografía</a:t>
            </a:r>
          </a:p>
          <a:p>
            <a:r>
              <a:rPr lang="es-ES" sz="4800" b="1" dirty="0">
                <a:solidFill>
                  <a:srgbClr val="FF0000"/>
                </a:solidFill>
              </a:rPr>
              <a:t>Economía</a:t>
            </a:r>
          </a:p>
          <a:p>
            <a:r>
              <a:rPr lang="es-ES" dirty="0" smtClean="0"/>
              <a:t>Política</a:t>
            </a:r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153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Desarrollo clínico de un medicamento </a:t>
            </a:r>
            <a:r>
              <a:rPr lang="es-ES" dirty="0" smtClean="0">
                <a:solidFill>
                  <a:srgbClr val="FF0000"/>
                </a:solidFill>
              </a:rPr>
              <a:t>genérico</a:t>
            </a:r>
            <a:endParaRPr lang="es-MX" dirty="0">
              <a:solidFill>
                <a:srgbClr val="FF000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21901"/>
              </p:ext>
            </p:extLst>
          </p:nvPr>
        </p:nvGraphicFramePr>
        <p:xfrm>
          <a:off x="-553416" y="1136230"/>
          <a:ext cx="11643360" cy="468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3</a:t>
            </a:fld>
            <a:endParaRPr lang="es-MX" sz="1800" dirty="0"/>
          </a:p>
        </p:txBody>
      </p:sp>
      <p:pic>
        <p:nvPicPr>
          <p:cNvPr id="8" name="Imagen 7" descr="http://www.bpac.org.nz/BPJ/2009/generics/img/bio_graph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7"/>
          <a:stretch/>
        </p:blipFill>
        <p:spPr bwMode="auto">
          <a:xfrm>
            <a:off x="8384455" y="2784686"/>
            <a:ext cx="3314700" cy="29452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552278" y="2784686"/>
            <a:ext cx="46820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Ensayo clínico de BIOEQUIVALENCIA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Tras vencer la patente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Voluntarios sanos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Comparación PK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Tercero Autorizado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Marcador de contenido 2"/>
          <p:cNvSpPr>
            <a:spLocks noGrp="1"/>
          </p:cNvSpPr>
          <p:nvPr/>
        </p:nvSpPr>
        <p:spPr>
          <a:xfrm>
            <a:off x="274320" y="943747"/>
            <a:ext cx="11643360" cy="49705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Mapa de densidad y crecimiento de ensayos clínicos en el mundo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r>
              <a:rPr lang="es-ES" sz="1200" i="1" dirty="0" err="1" smtClean="0"/>
              <a:t>Nature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Biotechnology</a:t>
            </a:r>
            <a:r>
              <a:rPr lang="es-ES" sz="1200" i="1" dirty="0" smtClean="0"/>
              <a:t> 2012 </a:t>
            </a:r>
            <a:r>
              <a:rPr lang="es-ES" sz="1200" i="1" dirty="0" err="1" smtClean="0"/>
              <a:t>Jan</a:t>
            </a:r>
            <a:endParaRPr lang="es-MX" sz="1200" i="1" dirty="0"/>
          </a:p>
        </p:txBody>
      </p:sp>
      <p:sp>
        <p:nvSpPr>
          <p:cNvPr id="7" name="Rayo 6"/>
          <p:cNvSpPr/>
          <p:nvPr/>
        </p:nvSpPr>
        <p:spPr>
          <a:xfrm>
            <a:off x="7560860" y="5554639"/>
            <a:ext cx="45719" cy="4571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07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Economía: la investigación clínica aporta ciencia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Farmacología</a:t>
            </a:r>
          </a:p>
          <a:p>
            <a:r>
              <a:rPr lang="es-ES" dirty="0" smtClean="0"/>
              <a:t>Analítica</a:t>
            </a:r>
          </a:p>
          <a:p>
            <a:r>
              <a:rPr lang="es-ES" dirty="0" smtClean="0"/>
              <a:t>Ética: Buenas Prácticas </a:t>
            </a:r>
            <a:r>
              <a:rPr lang="es-ES" dirty="0" err="1" smtClean="0"/>
              <a:t>Clinicas</a:t>
            </a:r>
            <a:endParaRPr lang="es-ES" dirty="0" smtClean="0"/>
          </a:p>
          <a:p>
            <a:r>
              <a:rPr lang="es-ES" dirty="0" smtClean="0"/>
              <a:t>Calidad: ISO, ICH, </a:t>
            </a:r>
            <a:r>
              <a:rPr lang="es-ES" dirty="0" err="1" smtClean="0"/>
              <a:t>GxP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Hasta inglés, si se </a:t>
            </a:r>
            <a:r>
              <a:rPr lang="es-ES" smtClean="0"/>
              <a:t>puede considerar ciencia…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30</a:t>
            </a:fld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5559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Economía: la investigación clínica aporta </a:t>
            </a:r>
            <a:r>
              <a:rPr lang="es-ES" dirty="0" smtClean="0">
                <a:solidFill>
                  <a:srgbClr val="FF0000"/>
                </a:solidFill>
              </a:rPr>
              <a:t>recursos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0" y="1307465"/>
            <a:ext cx="11643360" cy="902336"/>
          </a:xfrm>
        </p:spPr>
        <p:txBody>
          <a:bodyPr/>
          <a:lstStyle/>
          <a:p>
            <a:r>
              <a:rPr lang="es-ES" dirty="0" smtClean="0"/>
              <a:t>Estado</a:t>
            </a:r>
          </a:p>
          <a:p>
            <a:pPr lvl="1"/>
            <a:r>
              <a:rPr lang="es-ES" dirty="0" smtClean="0"/>
              <a:t>Tasas (Comité, Agencia, …)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31</a:t>
            </a:fld>
            <a:endParaRPr lang="es-MX" sz="18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50520" y="2209801"/>
            <a:ext cx="4888230" cy="90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Tercero autorizado</a:t>
            </a:r>
          </a:p>
          <a:p>
            <a:pPr lvl="1"/>
            <a:r>
              <a:rPr lang="es-ES" dirty="0" smtClean="0"/>
              <a:t>Médicos</a:t>
            </a:r>
            <a:endParaRPr lang="es-ES" dirty="0" smtClean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20040" y="2673986"/>
            <a:ext cx="11643360" cy="12026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Enfermeras y otros sanitarios</a:t>
            </a:r>
          </a:p>
          <a:p>
            <a:pPr lvl="1"/>
            <a:r>
              <a:rPr lang="es-ES" dirty="0" smtClean="0"/>
              <a:t>QFB analítica etc.</a:t>
            </a:r>
            <a:endParaRPr lang="es-ES" dirty="0" smtClean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20040" y="3407412"/>
            <a:ext cx="4985385" cy="1097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Voluntarios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141720" y="3368358"/>
            <a:ext cx="4985385" cy="1097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¡¡Que tienen que comer!!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493395" y="4389119"/>
            <a:ext cx="4888230" cy="90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Monitoreo</a:t>
            </a:r>
          </a:p>
          <a:p>
            <a:pPr lvl="1"/>
            <a:r>
              <a:rPr lang="es-ES" dirty="0" smtClean="0"/>
              <a:t>Monitores</a:t>
            </a:r>
            <a:endParaRPr lang="es-ES" dirty="0" smtClean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141721" y="4351497"/>
            <a:ext cx="4994910" cy="2446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¡¡Que tienen que comer!!</a:t>
            </a:r>
          </a:p>
          <a:p>
            <a:pPr lvl="1"/>
            <a:r>
              <a:rPr lang="es-ES" dirty="0" smtClean="0"/>
              <a:t>Y viajar</a:t>
            </a:r>
          </a:p>
          <a:p>
            <a:pPr lvl="1"/>
            <a:r>
              <a:rPr lang="es-ES" dirty="0" smtClean="0"/>
              <a:t>Y dormir</a:t>
            </a:r>
          </a:p>
          <a:p>
            <a:pPr lvl="1"/>
            <a:r>
              <a:rPr lang="es-E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65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 qué vamos a platicar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32</a:t>
            </a:fld>
            <a:endParaRPr lang="es-MX" sz="18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4727575"/>
          </a:xfrm>
        </p:spPr>
        <p:txBody>
          <a:bodyPr>
            <a:normAutofit/>
          </a:bodyPr>
          <a:lstStyle/>
          <a:p>
            <a:r>
              <a:rPr lang="es-ES" dirty="0" smtClean="0"/>
              <a:t>Vamos a platicar sobre:</a:t>
            </a:r>
          </a:p>
          <a:p>
            <a:pPr lvl="1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Sociedad</a:t>
            </a:r>
          </a:p>
          <a:p>
            <a:pPr lvl="1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Geografía</a:t>
            </a:r>
          </a:p>
          <a:p>
            <a:pPr lvl="1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Economía</a:t>
            </a:r>
          </a:p>
          <a:p>
            <a:pPr lvl="1"/>
            <a:r>
              <a:rPr lang="es-ES" sz="3200" b="1" dirty="0">
                <a:solidFill>
                  <a:srgbClr val="FF0000"/>
                </a:solidFill>
              </a:rPr>
              <a:t>Política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64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Retos y oportunidades para México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33</a:t>
            </a:fld>
            <a:endParaRPr lang="es-MX" sz="1800" dirty="0"/>
          </a:p>
        </p:txBody>
      </p:sp>
      <p:pic>
        <p:nvPicPr>
          <p:cNvPr id="6" name="Imagen 5" descr="http://www.banderas-mundo.es/data/flags/big/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79" y="1917206"/>
            <a:ext cx="1698550" cy="84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Resultado de imagen para bandera ind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759" y="2733317"/>
            <a:ext cx="320316" cy="20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http://proleg.congresonay.gob.mx/files/12501683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1" y="3524251"/>
            <a:ext cx="2715566" cy="156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s://leyendacosmica.files.wordpress.com/2013/03/crossroads.jpg?w=7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85" y="2621974"/>
            <a:ext cx="5435795" cy="246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México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34</a:t>
            </a:fld>
            <a:endParaRPr lang="es-MX" sz="18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730584" y="1575318"/>
            <a:ext cx="5232816" cy="4459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Habitantes: 122 M.</a:t>
            </a:r>
          </a:p>
          <a:p>
            <a:r>
              <a:rPr lang="es-ES" dirty="0" smtClean="0"/>
              <a:t>Moneda: Peso</a:t>
            </a:r>
          </a:p>
          <a:p>
            <a:r>
              <a:rPr lang="es-ES" dirty="0" smtClean="0"/>
              <a:t>Idioma: Español 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20" y="1714803"/>
            <a:ext cx="5639559" cy="332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México: proceso de autorización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35</a:t>
            </a:fld>
            <a:endParaRPr lang="es-MX" sz="18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066" y="3268681"/>
            <a:ext cx="3367084" cy="7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México: ventajas y desventajas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Maestria en ciencias de investigación clínica CIATEJ-CECYPE, 2014-2015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FARMACOLOGÍA CLÍNICA.  0.Presentación.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36</a:t>
            </a:fld>
            <a:endParaRPr lang="es-MX" sz="18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63202" y="1322151"/>
            <a:ext cx="3576789" cy="4727575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Sistema </a:t>
            </a:r>
            <a:r>
              <a:rPr lang="es-ES" dirty="0" smtClean="0">
                <a:solidFill>
                  <a:schemeClr val="bg1"/>
                </a:solidFill>
              </a:rPr>
              <a:t>de terceros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Población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Edad 18-50 años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Preparación médica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Geografía: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USA y LATAM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EMA (España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s-ES" dirty="0">
              <a:solidFill>
                <a:schemeClr val="bg1"/>
              </a:solidFill>
            </a:endParaRPr>
          </a:p>
          <a:p>
            <a:pPr lvl="1"/>
            <a:endParaRPr lang="es-ES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Coste eficiencia</a:t>
            </a:r>
            <a:endParaRPr lang="es-ES" b="1" dirty="0" smtClean="0"/>
          </a:p>
          <a:p>
            <a:endParaRPr lang="es-ES" dirty="0" smtClean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957856" y="1322150"/>
            <a:ext cx="3576789" cy="472757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Proceso autorización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Idioma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367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Retos que están llamando a la puerta: 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Maestria en ciencias de investigación clínica CIATEJ-CECYPE, 2014-2015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FARMACOLOGÍA CLÍNICA.  0.Presentación.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37</a:t>
            </a:fld>
            <a:endParaRPr lang="es-MX" sz="1800" dirty="0"/>
          </a:p>
        </p:txBody>
      </p:sp>
      <p:graphicFrame>
        <p:nvGraphicFramePr>
          <p:cNvPr id="6" name="Chart 4"/>
          <p:cNvGraphicFramePr/>
          <p:nvPr>
            <p:extLst/>
          </p:nvPr>
        </p:nvGraphicFramePr>
        <p:xfrm>
          <a:off x="4430019" y="1353977"/>
          <a:ext cx="2258051" cy="228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1331170" y="1047115"/>
            <a:ext cx="5190205" cy="3060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>
              <a:defRPr sz="1300" b="1"/>
            </a:lvl1pPr>
            <a:lvl3pPr marL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85C6"/>
              </a:buClr>
              <a:buSzPct val="60000"/>
              <a:defRPr sz="1300" b="1"/>
            </a:lvl3pPr>
          </a:lstStyle>
          <a:p>
            <a:r>
              <a:rPr lang="en-US" sz="1600" dirty="0" err="1" smtClean="0"/>
              <a:t>Crecimiento</a:t>
            </a:r>
            <a:r>
              <a:rPr lang="en-US" sz="1600" dirty="0" smtClean="0"/>
              <a:t> </a:t>
            </a:r>
            <a:r>
              <a:rPr lang="en-US" sz="1600" dirty="0" err="1" smtClean="0"/>
              <a:t>potencial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biofarmacéuticos</a:t>
            </a:r>
            <a:endParaRPr lang="en-IN" sz="1600" dirty="0"/>
          </a:p>
        </p:txBody>
      </p:sp>
      <p:sp>
        <p:nvSpPr>
          <p:cNvPr id="8" name="TextBox 6"/>
          <p:cNvSpPr txBox="1"/>
          <p:nvPr/>
        </p:nvSpPr>
        <p:spPr>
          <a:xfrm>
            <a:off x="8546409" y="1047115"/>
            <a:ext cx="3504093" cy="3060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>
              <a:defRPr sz="1300" b="1"/>
            </a:lvl1pPr>
            <a:lvl3pPr marL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85C6"/>
              </a:buClr>
              <a:buSzPct val="60000"/>
              <a:defRPr sz="1300" b="1"/>
            </a:lvl3pPr>
          </a:lstStyle>
          <a:p>
            <a:r>
              <a:rPr lang="en-US" sz="1600" dirty="0" smtClean="0"/>
              <a:t>Drivers of Growth</a:t>
            </a:r>
            <a:endParaRPr lang="en-IN" sz="1600" dirty="0"/>
          </a:p>
        </p:txBody>
      </p:sp>
      <p:sp>
        <p:nvSpPr>
          <p:cNvPr id="9" name="TextBox 7"/>
          <p:cNvSpPr txBox="1"/>
          <p:nvPr/>
        </p:nvSpPr>
        <p:spPr>
          <a:xfrm>
            <a:off x="1415976" y="6124211"/>
            <a:ext cx="8594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Source: GBI Research, </a:t>
            </a:r>
            <a:r>
              <a:rPr lang="en-US" sz="800" i="1" dirty="0" err="1" smtClean="0"/>
              <a:t>Stellarix</a:t>
            </a:r>
            <a:endParaRPr lang="en-IN" sz="800" i="1" dirty="0"/>
          </a:p>
        </p:txBody>
      </p:sp>
      <p:sp>
        <p:nvSpPr>
          <p:cNvPr id="10" name="Text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52523" y="6393775"/>
            <a:ext cx="8622000" cy="442674"/>
          </a:xfrm>
          <a:prstGeom prst="round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3333CC"/>
                </a:solidFill>
              </a:defRPr>
            </a:lvl1pPr>
            <a:lvl2pPr lvl="1" algn="ctr">
              <a:defRPr sz="2000" b="1">
                <a:solidFill>
                  <a:srgbClr val="3333CC"/>
                </a:solidFill>
              </a:defRPr>
            </a:lvl2pPr>
          </a:lstStyle>
          <a:p>
            <a:r>
              <a:rPr lang="en-GB" dirty="0"/>
              <a:t>Biologics  &amp; </a:t>
            </a:r>
            <a:r>
              <a:rPr lang="en-GB" dirty="0" err="1"/>
              <a:t>Biosimilars</a:t>
            </a:r>
            <a:r>
              <a:rPr lang="en-GB" dirty="0"/>
              <a:t> to Grow Faster than Small Molecules </a:t>
            </a:r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4313518" y="2228191"/>
            <a:ext cx="1517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$138bn</a:t>
            </a:r>
            <a:endParaRPr lang="en-IN" sz="1200" dirty="0"/>
          </a:p>
        </p:txBody>
      </p:sp>
      <p:sp>
        <p:nvSpPr>
          <p:cNvPr id="12" name="TextBox 10"/>
          <p:cNvSpPr txBox="1"/>
          <p:nvPr/>
        </p:nvSpPr>
        <p:spPr>
          <a:xfrm>
            <a:off x="5330748" y="1370935"/>
            <a:ext cx="1517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$320bn</a:t>
            </a:r>
            <a:endParaRPr lang="en-IN" sz="1200" dirty="0"/>
          </a:p>
        </p:txBody>
      </p:sp>
      <p:sp>
        <p:nvSpPr>
          <p:cNvPr id="13" name="Rectangle 11"/>
          <p:cNvSpPr/>
          <p:nvPr/>
        </p:nvSpPr>
        <p:spPr>
          <a:xfrm>
            <a:off x="8480970" y="1432045"/>
            <a:ext cx="3520628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730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1500" b="1" dirty="0" smtClean="0"/>
              <a:t>Biologics have grown at twice the rate of small molecules</a:t>
            </a:r>
          </a:p>
          <a:p>
            <a:pPr marL="463550" lvl="2" indent="-1905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 smtClean="0"/>
              <a:t>Significant clinical advantages over small molecules</a:t>
            </a:r>
          </a:p>
          <a:p>
            <a:pPr marL="463550" lvl="2" indent="-1905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 smtClean="0"/>
              <a:t>Estimated 40-50% of products in clinical development are biologics</a:t>
            </a:r>
          </a:p>
          <a:p>
            <a:pPr marL="273050" lvl="1" indent="-27305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500" b="1" dirty="0" err="1" smtClean="0"/>
              <a:t>Biosimilars</a:t>
            </a:r>
            <a:r>
              <a:rPr lang="en-US" sz="1500" b="1" dirty="0" smtClean="0"/>
              <a:t> expected to be the next growth driver</a:t>
            </a:r>
          </a:p>
          <a:p>
            <a:pPr marL="463550" lvl="2" indent="-1905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/>
              <a:t>High costs of biologics drives </a:t>
            </a:r>
            <a:r>
              <a:rPr lang="en-US" sz="1500" dirty="0" err="1" smtClean="0"/>
              <a:t>biosimilars</a:t>
            </a:r>
            <a:r>
              <a:rPr lang="en-US" sz="1500" dirty="0" smtClean="0"/>
              <a:t> </a:t>
            </a:r>
            <a:r>
              <a:rPr lang="en-US" sz="1500" dirty="0"/>
              <a:t>acceptance</a:t>
            </a:r>
          </a:p>
          <a:p>
            <a:pPr marL="463550" lvl="2" indent="-1905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/>
              <a:t>Many block buster products to go off patent over next few years</a:t>
            </a:r>
          </a:p>
          <a:p>
            <a:pPr marL="463550" lvl="2" indent="-1905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/>
              <a:t>Regulatory guidelines are available across major countries</a:t>
            </a:r>
          </a:p>
          <a:p>
            <a:pPr marL="463550" lvl="2" indent="-1905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500" dirty="0"/>
              <a:t>A host of players investing significant resource to develop bio-</a:t>
            </a:r>
            <a:r>
              <a:rPr lang="en-US" sz="1500" dirty="0" err="1"/>
              <a:t>similars</a:t>
            </a:r>
            <a:endParaRPr lang="en-US" sz="1500" dirty="0"/>
          </a:p>
        </p:txBody>
      </p:sp>
      <p:sp>
        <p:nvSpPr>
          <p:cNvPr id="14" name="TextBox 12"/>
          <p:cNvSpPr txBox="1"/>
          <p:nvPr/>
        </p:nvSpPr>
        <p:spPr>
          <a:xfrm>
            <a:off x="1331170" y="3637943"/>
            <a:ext cx="5190205" cy="3060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>
              <a:defRPr sz="1300" b="1"/>
            </a:lvl1pPr>
            <a:lvl3pPr marL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85C6"/>
              </a:buClr>
              <a:buSzPct val="60000"/>
              <a:defRPr sz="1300" b="1"/>
            </a:lvl3pPr>
          </a:lstStyle>
          <a:p>
            <a:r>
              <a:rPr lang="en-US" sz="1600" dirty="0" err="1" smtClean="0"/>
              <a:t>Crecimiento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expiración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patentes</a:t>
            </a:r>
            <a:endParaRPr lang="en-IN" sz="1600" dirty="0"/>
          </a:p>
        </p:txBody>
      </p:sp>
      <p:graphicFrame>
        <p:nvGraphicFramePr>
          <p:cNvPr id="15" name="Chart 13"/>
          <p:cNvGraphicFramePr/>
          <p:nvPr>
            <p:extLst/>
          </p:nvPr>
        </p:nvGraphicFramePr>
        <p:xfrm>
          <a:off x="1331170" y="4033957"/>
          <a:ext cx="5190205" cy="209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4"/>
          <p:cNvSpPr txBox="1"/>
          <p:nvPr/>
        </p:nvSpPr>
        <p:spPr>
          <a:xfrm>
            <a:off x="2687542" y="4269399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Ventas de </a:t>
            </a:r>
            <a:r>
              <a:rPr lang="en-US" sz="1000" b="1" dirty="0" err="1" smtClean="0"/>
              <a:t>los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pricncipales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biotecnológicos</a:t>
            </a:r>
            <a:r>
              <a:rPr lang="en-US" sz="1000" b="1" dirty="0" smtClean="0"/>
              <a:t> </a:t>
            </a:r>
          </a:p>
          <a:p>
            <a:pPr algn="ctr"/>
            <a:r>
              <a:rPr lang="en-US" sz="1000" b="1" dirty="0" err="1" smtClean="0"/>
              <a:t>fuera</a:t>
            </a:r>
            <a:r>
              <a:rPr lang="en-US" sz="1000" b="1" dirty="0" smtClean="0"/>
              <a:t> de </a:t>
            </a:r>
            <a:r>
              <a:rPr lang="en-US" sz="1000" b="1" dirty="0" err="1" smtClean="0"/>
              <a:t>patente</a:t>
            </a:r>
            <a:endParaRPr lang="en-US" sz="1000" b="1" dirty="0" smtClean="0"/>
          </a:p>
        </p:txBody>
      </p:sp>
      <p:graphicFrame>
        <p:nvGraphicFramePr>
          <p:cNvPr id="17" name="Object 20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01658" y="1568403"/>
          <a:ext cx="2744776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6"/>
          <p:cNvSpPr txBox="1"/>
          <p:nvPr/>
        </p:nvSpPr>
        <p:spPr>
          <a:xfrm>
            <a:off x="3234609" y="336310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2010</a:t>
            </a:r>
            <a:endParaRPr lang="en-IN" sz="1200" dirty="0"/>
          </a:p>
        </p:txBody>
      </p:sp>
      <p:sp>
        <p:nvSpPr>
          <p:cNvPr id="19" name="TextBox 17"/>
          <p:cNvSpPr txBox="1"/>
          <p:nvPr/>
        </p:nvSpPr>
        <p:spPr>
          <a:xfrm>
            <a:off x="1973162" y="336310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2000</a:t>
            </a:r>
            <a:endParaRPr lang="en-IN" sz="1200" dirty="0"/>
          </a:p>
        </p:txBody>
      </p:sp>
      <p:sp>
        <p:nvSpPr>
          <p:cNvPr id="20" name="TextBox 18"/>
          <p:cNvSpPr txBox="1"/>
          <p:nvPr/>
        </p:nvSpPr>
        <p:spPr>
          <a:xfrm>
            <a:off x="1973161" y="1639841"/>
            <a:ext cx="2340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% </a:t>
            </a:r>
            <a:r>
              <a:rPr lang="en-IN" sz="1100" b="1" dirty="0" err="1" smtClean="0"/>
              <a:t>Biológicos</a:t>
            </a:r>
            <a:r>
              <a:rPr lang="en-IN" sz="1100" b="1" dirty="0" smtClean="0"/>
              <a:t> / Total </a:t>
            </a:r>
            <a:r>
              <a:rPr lang="en-IN" sz="1100" b="1" dirty="0" err="1" smtClean="0"/>
              <a:t>aprobaciones</a:t>
            </a:r>
            <a:r>
              <a:rPr lang="en-IN" sz="1100" b="1" dirty="0" smtClean="0"/>
              <a:t> (FDA)</a:t>
            </a:r>
            <a:endParaRPr lang="en-IN" sz="1100" b="1" dirty="0"/>
          </a:p>
        </p:txBody>
      </p:sp>
      <p:sp>
        <p:nvSpPr>
          <p:cNvPr id="21" name="TextBox 19"/>
          <p:cNvSpPr txBox="1"/>
          <p:nvPr/>
        </p:nvSpPr>
        <p:spPr>
          <a:xfrm>
            <a:off x="4740194" y="1485237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Mercado de </a:t>
            </a:r>
            <a:r>
              <a:rPr lang="en-IN" sz="1200" b="1" dirty="0" err="1" smtClean="0"/>
              <a:t>biológicos</a:t>
            </a:r>
            <a:r>
              <a:rPr lang="en-IN" sz="1200" b="1" dirty="0" smtClean="0"/>
              <a:t> </a:t>
            </a:r>
            <a:endParaRPr lang="en-IN" sz="1200" b="1" dirty="0"/>
          </a:p>
        </p:txBody>
      </p:sp>
      <p:cxnSp>
        <p:nvCxnSpPr>
          <p:cNvPr id="22" name="Straight Connector 20"/>
          <p:cNvCxnSpPr/>
          <p:nvPr/>
        </p:nvCxnSpPr>
        <p:spPr bwMode="auto">
          <a:xfrm>
            <a:off x="1456356" y="1339467"/>
            <a:ext cx="5065019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1"/>
          <p:cNvCxnSpPr/>
          <p:nvPr/>
        </p:nvCxnSpPr>
        <p:spPr bwMode="auto">
          <a:xfrm>
            <a:off x="1456356" y="3946123"/>
            <a:ext cx="5065019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2"/>
          <p:cNvCxnSpPr/>
          <p:nvPr/>
        </p:nvCxnSpPr>
        <p:spPr bwMode="auto">
          <a:xfrm>
            <a:off x="8560057" y="1339467"/>
            <a:ext cx="3389037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5225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Oportunidades que esperan…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Nuevamente, </a:t>
            </a:r>
            <a:r>
              <a:rPr lang="es-ES" sz="4000" dirty="0" smtClean="0">
                <a:solidFill>
                  <a:srgbClr val="C00000"/>
                </a:solidFill>
              </a:rPr>
              <a:t>México está bien situado</a:t>
            </a:r>
          </a:p>
          <a:p>
            <a:pPr lvl="1"/>
            <a:r>
              <a:rPr lang="es-ES" sz="3600" dirty="0" smtClean="0"/>
              <a:t>NOM  BIOTECNOLÓGICOS</a:t>
            </a:r>
            <a:endParaRPr lang="es-ES" sz="3600" dirty="0" smtClean="0"/>
          </a:p>
          <a:p>
            <a:pPr lvl="1"/>
            <a:r>
              <a:rPr lang="es-ES" sz="3600" dirty="0" smtClean="0"/>
              <a:t>TERCEROS </a:t>
            </a:r>
            <a:r>
              <a:rPr lang="es-ES" sz="3600" dirty="0" smtClean="0"/>
              <a:t>PARA EVALUACIÓN DE BIOTECNOLÓGICOS</a:t>
            </a:r>
          </a:p>
          <a:p>
            <a:pPr lvl="2"/>
            <a:r>
              <a:rPr lang="es-ES" sz="3200" dirty="0" smtClean="0"/>
              <a:t>Caracterización</a:t>
            </a:r>
          </a:p>
          <a:p>
            <a:pPr lvl="2"/>
            <a:r>
              <a:rPr lang="es-ES" sz="3200" dirty="0" smtClean="0"/>
              <a:t>Preclínica</a:t>
            </a:r>
          </a:p>
          <a:p>
            <a:pPr lvl="2"/>
            <a:r>
              <a:rPr lang="es-ES" sz="3200" dirty="0" smtClean="0"/>
              <a:t>Clínica</a:t>
            </a:r>
          </a:p>
          <a:p>
            <a:pPr lvl="2"/>
            <a:r>
              <a:rPr lang="es-ES" sz="3200" dirty="0" smtClean="0"/>
              <a:t>Analítica</a:t>
            </a:r>
            <a:endParaRPr lang="es-ES" sz="3200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Maestria en ciencias de investigación clínica CIATEJ-CECYPE, 2014-2015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FARMACOLOGÍA CLÍNICA.  0.Presentación.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38</a:t>
            </a:fld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4362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México: retos y oportunidades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39</a:t>
            </a:fld>
            <a:endParaRPr lang="es-MX" sz="1800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23711"/>
              </p:ext>
            </p:extLst>
          </p:nvPr>
        </p:nvGraphicFramePr>
        <p:xfrm>
          <a:off x="381000" y="2051050"/>
          <a:ext cx="11395004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Hoja de cálculo" r:id="rId3" imgW="7848432" imgH="2143264" progId="Excel.Sheet.12">
                  <p:embed/>
                </p:oleObj>
              </mc:Choice>
              <mc:Fallback>
                <p:oleObj name="Hoja de cálculo" r:id="rId3" imgW="7848432" imgH="21432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051050"/>
                        <a:ext cx="11395004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6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Desarrollo clínico de un medicamento </a:t>
            </a:r>
            <a:r>
              <a:rPr lang="es-ES" dirty="0" smtClean="0">
                <a:solidFill>
                  <a:srgbClr val="FF0000"/>
                </a:solidFill>
              </a:rPr>
              <a:t>genérico</a:t>
            </a:r>
            <a:endParaRPr lang="es-MX" dirty="0">
              <a:solidFill>
                <a:srgbClr val="FF000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21901"/>
              </p:ext>
            </p:extLst>
          </p:nvPr>
        </p:nvGraphicFramePr>
        <p:xfrm>
          <a:off x="-553416" y="1136230"/>
          <a:ext cx="11643360" cy="468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4</a:t>
            </a:fld>
            <a:endParaRPr lang="es-MX" sz="1800" dirty="0"/>
          </a:p>
        </p:txBody>
      </p:sp>
      <p:pic>
        <p:nvPicPr>
          <p:cNvPr id="8" name="Imagen 7" descr="http://www.bpac.org.nz/BPJ/2009/generics/img/bio_graph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7"/>
          <a:stretch/>
        </p:blipFill>
        <p:spPr bwMode="auto">
          <a:xfrm>
            <a:off x="8384455" y="2784686"/>
            <a:ext cx="3314700" cy="29452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552278" y="2784686"/>
            <a:ext cx="46820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Ensayo clínico de BIOEQUIVALENCIA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Tras vencer la patente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Voluntarios sanos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Comparación PK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Tercero Autorizado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Marcador de contenido 2"/>
          <p:cNvSpPr>
            <a:spLocks noGrp="1"/>
          </p:cNvSpPr>
          <p:nvPr/>
        </p:nvSpPr>
        <p:spPr>
          <a:xfrm>
            <a:off x="274320" y="943747"/>
            <a:ext cx="11643360" cy="49705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Mapa de densidad y crecimiento de ensayos clínicos en el mundo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r>
              <a:rPr lang="es-ES" sz="1200" i="1" dirty="0" err="1" smtClean="0"/>
              <a:t>Nature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Biotechnology</a:t>
            </a:r>
            <a:r>
              <a:rPr lang="es-ES" sz="1200" i="1" dirty="0" smtClean="0"/>
              <a:t> 2012 </a:t>
            </a:r>
            <a:r>
              <a:rPr lang="es-ES" sz="1200" i="1" dirty="0" err="1" smtClean="0"/>
              <a:t>Jan</a:t>
            </a:r>
            <a:endParaRPr lang="es-MX" sz="1200" i="1" dirty="0"/>
          </a:p>
        </p:txBody>
      </p:sp>
      <p:sp>
        <p:nvSpPr>
          <p:cNvPr id="7" name="Rayo 6"/>
          <p:cNvSpPr/>
          <p:nvPr/>
        </p:nvSpPr>
        <p:spPr>
          <a:xfrm>
            <a:off x="7560860" y="5554639"/>
            <a:ext cx="45719" cy="4571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ayo 9"/>
          <p:cNvSpPr/>
          <p:nvPr/>
        </p:nvSpPr>
        <p:spPr>
          <a:xfrm>
            <a:off x="7606579" y="5729904"/>
            <a:ext cx="2028740" cy="848317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0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Conclusión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40</a:t>
            </a:fld>
            <a:endParaRPr lang="es-MX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980" y="2142331"/>
            <a:ext cx="2639219" cy="2639219"/>
          </a:xfrm>
          <a:prstGeom prst="rect">
            <a:avLst/>
          </a:prstGeom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320040" y="1307465"/>
            <a:ext cx="7052310" cy="1721486"/>
          </a:xfrm>
        </p:spPr>
        <p:txBody>
          <a:bodyPr/>
          <a:lstStyle/>
          <a:p>
            <a:r>
              <a:rPr lang="es-ES" dirty="0" smtClean="0"/>
              <a:t>México, reconocido destino turístico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35376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Conclusión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41</a:t>
            </a:fld>
            <a:endParaRPr lang="es-MX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980" y="2639060"/>
            <a:ext cx="1966913" cy="1966913"/>
          </a:xfrm>
          <a:prstGeom prst="rect">
            <a:avLst/>
          </a:prstGeom>
        </p:spPr>
      </p:pic>
      <p:pic>
        <p:nvPicPr>
          <p:cNvPr id="4100" name="Picture 4" descr="Resultado de imagen para ensayos clínicos en mé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33" y="1111091"/>
            <a:ext cx="3443894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320040" y="1307465"/>
            <a:ext cx="7052310" cy="3298508"/>
          </a:xfrm>
        </p:spPr>
        <p:txBody>
          <a:bodyPr>
            <a:noAutofit/>
          </a:bodyPr>
          <a:lstStyle/>
          <a:p>
            <a:r>
              <a:rPr lang="es-ES" sz="4000" dirty="0" smtClean="0"/>
              <a:t>¿Por qué no aprovechar la </a:t>
            </a:r>
            <a:r>
              <a:rPr lang="es-ES" sz="4000" dirty="0" smtClean="0">
                <a:solidFill>
                  <a:srgbClr val="0070C0"/>
                </a:solidFill>
              </a:rPr>
              <a:t>oportunidad</a:t>
            </a:r>
            <a:r>
              <a:rPr lang="es-ES" sz="4000" dirty="0" smtClean="0"/>
              <a:t> </a:t>
            </a:r>
            <a:r>
              <a:rPr lang="es-MX" sz="4000" dirty="0" smtClean="0"/>
              <a:t>y asumir el </a:t>
            </a:r>
            <a:r>
              <a:rPr lang="es-MX" sz="4000" dirty="0" smtClean="0">
                <a:solidFill>
                  <a:srgbClr val="FF0000"/>
                </a:solidFill>
              </a:rPr>
              <a:t>reto</a:t>
            </a:r>
            <a:r>
              <a:rPr lang="es-MX" sz="4000" dirty="0" smtClean="0"/>
              <a:t> de convertirse en un modelo y </a:t>
            </a:r>
            <a:r>
              <a:rPr lang="es-MX" sz="4000" dirty="0" smtClean="0">
                <a:solidFill>
                  <a:srgbClr val="C00000"/>
                </a:solidFill>
              </a:rPr>
              <a:t>referente en investigación clínica farmacológica</a:t>
            </a:r>
            <a:r>
              <a:rPr lang="es-MX" sz="4000" dirty="0" smtClean="0"/>
              <a:t>?</a:t>
            </a: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35711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Y ahora platiquemos de…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5</a:t>
            </a:fld>
            <a:endParaRPr lang="es-MX" sz="18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4727575"/>
          </a:xfrm>
        </p:spPr>
        <p:txBody>
          <a:bodyPr>
            <a:normAutofit/>
          </a:bodyPr>
          <a:lstStyle/>
          <a:p>
            <a:r>
              <a:rPr lang="es-ES" dirty="0" smtClean="0"/>
              <a:t>Sociedad</a:t>
            </a:r>
          </a:p>
          <a:p>
            <a:r>
              <a:rPr lang="es-ES" dirty="0" smtClean="0"/>
              <a:t>Geografía</a:t>
            </a:r>
          </a:p>
          <a:p>
            <a:r>
              <a:rPr lang="es-ES" dirty="0" smtClean="0"/>
              <a:t>Economía</a:t>
            </a:r>
          </a:p>
          <a:p>
            <a:r>
              <a:rPr lang="es-ES" dirty="0" smtClean="0"/>
              <a:t>Política</a:t>
            </a:r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 smtClean="0"/>
          </a:p>
          <a:p>
            <a:r>
              <a:rPr lang="es-ES" dirty="0"/>
              <a:t>Pero espero que al final podamos TODOS platicar sobre </a:t>
            </a:r>
          </a:p>
          <a:p>
            <a:pPr marL="0" indent="0">
              <a:buNone/>
            </a:pPr>
            <a:r>
              <a:rPr lang="es-ES" i="1" dirty="0">
                <a:solidFill>
                  <a:schemeClr val="accent2"/>
                </a:solidFill>
              </a:rPr>
              <a:t>	Retos y oportunidades de la investigación farmacológica en México</a:t>
            </a:r>
          </a:p>
          <a:p>
            <a:pPr marL="45720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32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Y ahora platiquemos de…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6</a:t>
            </a:fld>
            <a:endParaRPr lang="es-MX" sz="18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4727575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Sociedad</a:t>
            </a:r>
          </a:p>
          <a:p>
            <a:r>
              <a:rPr lang="es-ES" dirty="0" smtClean="0"/>
              <a:t>Geografía</a:t>
            </a:r>
          </a:p>
          <a:p>
            <a:r>
              <a:rPr lang="es-ES" dirty="0" smtClean="0"/>
              <a:t>Economía</a:t>
            </a:r>
          </a:p>
          <a:p>
            <a:r>
              <a:rPr lang="es-ES" dirty="0" smtClean="0"/>
              <a:t>Política</a:t>
            </a:r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518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Sociedad, salud y medicamentos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7</a:t>
            </a:fld>
            <a:endParaRPr lang="es-MX" sz="18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4727575"/>
          </a:xfrm>
        </p:spPr>
        <p:txBody>
          <a:bodyPr/>
          <a:lstStyle/>
          <a:p>
            <a:r>
              <a:rPr lang="es-ES" dirty="0" smtClean="0"/>
              <a:t>La sociedad (los pacientes) necesita tener acceso a medicamentos:</a:t>
            </a:r>
          </a:p>
          <a:p>
            <a:pPr lvl="1"/>
            <a:r>
              <a:rPr lang="es-ES" dirty="0"/>
              <a:t> </a:t>
            </a:r>
            <a:r>
              <a:rPr lang="es-ES" dirty="0" smtClean="0"/>
              <a:t>Que ayuden a paliar los problemas de salud</a:t>
            </a:r>
          </a:p>
          <a:p>
            <a:pPr lvl="2"/>
            <a:r>
              <a:rPr lang="es-ES" dirty="0" smtClean="0"/>
              <a:t>Que hayan demostrado eficacia y seguridad</a:t>
            </a:r>
          </a:p>
          <a:p>
            <a:pPr lvl="1"/>
            <a:r>
              <a:rPr lang="es-ES" dirty="0" smtClean="0"/>
              <a:t>Rápidamente accesibles</a:t>
            </a:r>
          </a:p>
          <a:p>
            <a:pPr lvl="2"/>
            <a:r>
              <a:rPr lang="es-ES" dirty="0" smtClean="0"/>
              <a:t>Acelerando el proceso de desarrollo</a:t>
            </a:r>
          </a:p>
          <a:p>
            <a:pPr lvl="1"/>
            <a:r>
              <a:rPr lang="es-ES" dirty="0" smtClean="0"/>
              <a:t>Y a un precio asequible</a:t>
            </a:r>
          </a:p>
          <a:p>
            <a:pPr lvl="2"/>
            <a:r>
              <a:rPr lang="es-ES" dirty="0" smtClean="0"/>
              <a:t>Gestión de unos recursos limitados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99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Investigación clínica farmacológica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smtClean="0"/>
              <a:t>Investigación farmacológica en México. Retos y oportunidades. 22 de julio de 2015.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Dr.Jaime Algorta. Estudios clínicos fase temprana.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8</a:t>
            </a:fld>
            <a:endParaRPr lang="es-MX" sz="18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040" y="1307464"/>
            <a:ext cx="11643360" cy="1817873"/>
          </a:xfrm>
        </p:spPr>
        <p:txBody>
          <a:bodyPr>
            <a:normAutofit/>
          </a:bodyPr>
          <a:lstStyle/>
          <a:p>
            <a:r>
              <a:rPr lang="es-ES" dirty="0" smtClean="0"/>
              <a:t>En todo lo anterior, la </a:t>
            </a:r>
            <a:r>
              <a:rPr lang="es-ES" b="1" dirty="0" smtClean="0">
                <a:solidFill>
                  <a:srgbClr val="C00000"/>
                </a:solidFill>
              </a:rPr>
              <a:t>investigación clínica </a:t>
            </a:r>
            <a:r>
              <a:rPr lang="es-ES" dirty="0" smtClean="0"/>
              <a:t>juega un papel fundamental:</a:t>
            </a:r>
          </a:p>
          <a:p>
            <a:pPr lvl="1"/>
            <a:r>
              <a:rPr lang="es-ES" dirty="0" smtClean="0"/>
              <a:t>Es la que demuestra la eficacia y seguridad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>
                <a:solidFill>
                  <a:srgbClr val="C00000"/>
                </a:solidFill>
              </a:rPr>
              <a:t>Demora</a:t>
            </a:r>
            <a:r>
              <a:rPr lang="es-ES" dirty="0" smtClean="0"/>
              <a:t> el 60% del desarrollo                                     o  Y </a:t>
            </a:r>
            <a:r>
              <a:rPr lang="es-ES" dirty="0" smtClean="0">
                <a:solidFill>
                  <a:srgbClr val="C00000"/>
                </a:solidFill>
              </a:rPr>
              <a:t>cuesta</a:t>
            </a:r>
            <a:r>
              <a:rPr lang="es-ES" dirty="0" smtClean="0"/>
              <a:t> el 60% del total 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43" y="3231170"/>
            <a:ext cx="4965988" cy="255257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/>
          <a:stretch/>
        </p:blipFill>
        <p:spPr bwMode="auto">
          <a:xfrm>
            <a:off x="6141493" y="3231170"/>
            <a:ext cx="6050507" cy="29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Qué necesita la investigación clínica farmacológica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Para hacer buena investigación clínica es </a:t>
            </a:r>
            <a:r>
              <a:rPr lang="es-ES" u="sng" dirty="0" smtClean="0"/>
              <a:t>necesario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Alto soporte </a:t>
            </a:r>
            <a:r>
              <a:rPr lang="es-ES" dirty="0" smtClean="0">
                <a:solidFill>
                  <a:srgbClr val="C00000"/>
                </a:solidFill>
              </a:rPr>
              <a:t>científico</a:t>
            </a:r>
            <a:r>
              <a:rPr lang="es-ES" dirty="0" smtClean="0"/>
              <a:t>, con profesionales de experiencia.</a:t>
            </a:r>
          </a:p>
          <a:p>
            <a:pPr lvl="1"/>
            <a:r>
              <a:rPr lang="es-ES" dirty="0" smtClean="0"/>
              <a:t>Buenas </a:t>
            </a:r>
            <a:r>
              <a:rPr lang="es-ES" dirty="0" smtClean="0">
                <a:solidFill>
                  <a:srgbClr val="C00000"/>
                </a:solidFill>
              </a:rPr>
              <a:t>estructuras</a:t>
            </a:r>
            <a:r>
              <a:rPr lang="es-ES" dirty="0" smtClean="0"/>
              <a:t> (personal y equipamiento) capaces de dar una rápida respuesta.</a:t>
            </a:r>
          </a:p>
          <a:p>
            <a:pPr lvl="1"/>
            <a:r>
              <a:rPr lang="es-ES" dirty="0" smtClean="0">
                <a:solidFill>
                  <a:srgbClr val="C00000"/>
                </a:solidFill>
              </a:rPr>
              <a:t>Confiabilidad</a:t>
            </a:r>
            <a:r>
              <a:rPr lang="es-ES" dirty="0" smtClean="0"/>
              <a:t> (ética y científica)</a:t>
            </a:r>
          </a:p>
          <a:p>
            <a:pPr lvl="1"/>
            <a:endParaRPr lang="es-ES" dirty="0"/>
          </a:p>
          <a:p>
            <a:pPr lvl="1"/>
            <a:r>
              <a:rPr lang="es-ES" dirty="0" smtClean="0"/>
              <a:t>….el costo también cuenta, pero no está en las primeras prioridades</a:t>
            </a:r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r>
              <a:rPr lang="es-ES" b="1" dirty="0" smtClean="0"/>
              <a:t>Y un buen entorno </a:t>
            </a:r>
            <a:r>
              <a:rPr lang="es-ES" b="1" dirty="0" smtClean="0">
                <a:solidFill>
                  <a:srgbClr val="C00000"/>
                </a:solidFill>
              </a:rPr>
              <a:t>regulatorio</a:t>
            </a:r>
            <a:r>
              <a:rPr lang="es-ES" b="1" dirty="0" smtClean="0"/>
              <a:t>.</a:t>
            </a:r>
          </a:p>
          <a:p>
            <a:pPr lvl="1"/>
            <a:r>
              <a:rPr lang="es-ES" dirty="0" smtClean="0"/>
              <a:t>Autorización de protocolos</a:t>
            </a:r>
          </a:p>
          <a:p>
            <a:pPr lvl="1"/>
            <a:r>
              <a:rPr lang="es-ES" dirty="0" smtClean="0"/>
              <a:t>Importación de medicamentos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 dirty="0" err="1" smtClean="0"/>
              <a:t>Maestria</a:t>
            </a:r>
            <a:r>
              <a:rPr lang="es-ES" dirty="0" smtClean="0"/>
              <a:t> en ciencias de investigación clínica CIATEJ-CECYPE, 2014-2015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b="0" smtClean="0"/>
              <a:t>FARMACOLOGÍA CLÍNICA.  0.Presentación.  </a:t>
            </a:r>
            <a:r>
              <a:rPr lang="es-MX" sz="1800" smtClean="0"/>
              <a:t>Pág. </a:t>
            </a:r>
            <a:fld id="{9A755CF7-8B78-4A72-BD17-69DFE3CE30B4}" type="slidenum">
              <a:rPr lang="es-MX" sz="1800" smtClean="0"/>
              <a:pPr/>
              <a:t>9</a:t>
            </a:fld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1721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ContentBo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qrEbZEcUK9jQ3tWo.rh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2235</Words>
  <Application>Microsoft Office PowerPoint</Application>
  <PresentationFormat>Panorámica</PresentationFormat>
  <Paragraphs>513</Paragraphs>
  <Slides>41</Slides>
  <Notes>3</Notes>
  <HiddenSlides>1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Wingdings</vt:lpstr>
      <vt:lpstr>Tema de Office</vt:lpstr>
      <vt:lpstr>Hoja de cálculo de Microsoft Excel</vt:lpstr>
      <vt:lpstr>Investigación farmacológica en México.  Retos y oportunidades.</vt:lpstr>
      <vt:lpstr>Desarrollo clínico de un medicamento innovador</vt:lpstr>
      <vt:lpstr>Desarrollo clínico de un medicamento genérico</vt:lpstr>
      <vt:lpstr>Desarrollo clínico de un medicamento genérico</vt:lpstr>
      <vt:lpstr>Y ahora platiquemos de…</vt:lpstr>
      <vt:lpstr>Y ahora platiquemos de…</vt:lpstr>
      <vt:lpstr>Sociedad, salud y medicamentos</vt:lpstr>
      <vt:lpstr>Investigación clínica farmacológica</vt:lpstr>
      <vt:lpstr>Qué necesita la investigación clínica farmacológica</vt:lpstr>
      <vt:lpstr>Y ahora platiquemos de…</vt:lpstr>
      <vt:lpstr>Geografía de la investigación clínica</vt:lpstr>
      <vt:lpstr>Geografía de la investigación clínica</vt:lpstr>
      <vt:lpstr>Países modelo de investigación farmacológica</vt:lpstr>
      <vt:lpstr>Canada</vt:lpstr>
      <vt:lpstr>Canada: estrategia</vt:lpstr>
      <vt:lpstr>Canada</vt:lpstr>
      <vt:lpstr>Canada</vt:lpstr>
      <vt:lpstr>Canada: proceso de autorización</vt:lpstr>
      <vt:lpstr>Canada: proceso de autorización</vt:lpstr>
      <vt:lpstr>Canada</vt:lpstr>
      <vt:lpstr>Canada: ventajas y desventajas</vt:lpstr>
      <vt:lpstr>India</vt:lpstr>
      <vt:lpstr>India: destino internacional</vt:lpstr>
      <vt:lpstr>India: destino internacional</vt:lpstr>
      <vt:lpstr>India: destino internacional</vt:lpstr>
      <vt:lpstr>India: Proceso de autorización “a escala”</vt:lpstr>
      <vt:lpstr>India: ventajas y desventajas</vt:lpstr>
      <vt:lpstr>India: modelo en crisis</vt:lpstr>
      <vt:lpstr>Y ahora platiquemos de…</vt:lpstr>
      <vt:lpstr>Economía: la investigación clínica aporta ciencia</vt:lpstr>
      <vt:lpstr>Economía: la investigación clínica aporta recursos</vt:lpstr>
      <vt:lpstr>De qué vamos a platicar</vt:lpstr>
      <vt:lpstr>Retos y oportunidades para México</vt:lpstr>
      <vt:lpstr>México</vt:lpstr>
      <vt:lpstr>México: proceso de autorización</vt:lpstr>
      <vt:lpstr>México: ventajas y desventajas</vt:lpstr>
      <vt:lpstr>Retos que están llamando a la puerta: </vt:lpstr>
      <vt:lpstr>Oportunidades que esperan…</vt:lpstr>
      <vt:lpstr>México: retos y oportunidades</vt:lpstr>
      <vt:lpstr>Conclusión</vt:lpstr>
      <vt:lpstr>Conclusión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Posgrado CIATEJ-CECYPE  Maestría en Ciencias en  Investigación Clínica Farmacológica</dc:title>
  <dc:creator>jalgorta</dc:creator>
  <cp:lastModifiedBy>jalgorta</cp:lastModifiedBy>
  <cp:revision>114</cp:revision>
  <dcterms:created xsi:type="dcterms:W3CDTF">2014-11-24T21:51:03Z</dcterms:created>
  <dcterms:modified xsi:type="dcterms:W3CDTF">2015-07-22T22:57:54Z</dcterms:modified>
</cp:coreProperties>
</file>