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58" r:id="rId6"/>
    <p:sldId id="284" r:id="rId7"/>
    <p:sldId id="285" r:id="rId8"/>
    <p:sldId id="286" r:id="rId9"/>
    <p:sldId id="287" r:id="rId10"/>
    <p:sldId id="288" r:id="rId11"/>
    <p:sldId id="289" r:id="rId12"/>
    <p:sldId id="259" r:id="rId13"/>
    <p:sldId id="260" r:id="rId14"/>
    <p:sldId id="290" r:id="rId15"/>
    <p:sldId id="291" r:id="rId16"/>
    <p:sldId id="268" r:id="rId17"/>
    <p:sldId id="28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09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0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82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61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66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21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56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90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24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31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42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7464-A8D5-4762-AFCD-8D735ECCC54C}" type="datetimeFigureOut">
              <a:rPr lang="es-MX" smtClean="0"/>
              <a:t>22/07/2015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0E85-9D44-4959-A465-B453887762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57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639805" y="2757985"/>
            <a:ext cx="96601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ambria" panose="02040503050406030204" pitchFamily="18" charset="0"/>
              </a:rPr>
              <a:t>ESTUDIOS DE FARMACOLOGÍA CLÍNICA: RETOS Y OPORTUNIDADES</a:t>
            </a:r>
          </a:p>
          <a:p>
            <a:pPr algn="ctr"/>
            <a:endParaRPr lang="es-MX" sz="4000" b="1" dirty="0">
              <a:latin typeface="Cambria" panose="02040503050406030204" pitchFamily="18" charset="0"/>
            </a:endParaRPr>
          </a:p>
          <a:p>
            <a:pPr algn="ctr"/>
            <a:endParaRPr lang="es-MX" sz="4000" b="1" dirty="0" smtClean="0">
              <a:latin typeface="Cambria" panose="02040503050406030204" pitchFamily="18" charset="0"/>
            </a:endParaRPr>
          </a:p>
          <a:p>
            <a:pPr algn="ctr"/>
            <a:r>
              <a:rPr lang="es-MX" sz="4000" b="1" dirty="0" smtClean="0">
                <a:latin typeface="Cambria" panose="02040503050406030204" pitchFamily="18" charset="0"/>
              </a:rPr>
              <a:t>ESTUDIOS DE FASE IV</a:t>
            </a:r>
            <a:endParaRPr lang="es-MX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18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336026" y="328793"/>
            <a:ext cx="5751457" cy="114604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FARMACOECONOMÍA</a:t>
            </a:r>
            <a:endParaRPr kumimoji="0" lang="es-MX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Objetivo</a:t>
            </a: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4413" y="2060575"/>
            <a:ext cx="7772400" cy="36004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s-ES" altLang="es-MX" sz="3600" dirty="0" smtClean="0"/>
              <a:t>  Asegurar que cada paciente reciba el tratamiento más adecuado: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altLang="es-MX" sz="3600" dirty="0" smtClean="0"/>
              <a:t> </a:t>
            </a:r>
            <a:r>
              <a:rPr lang="es-ES" altLang="es-MX" sz="3600" dirty="0" smtClean="0">
                <a:sym typeface="Symbol" panose="05050102010706020507" pitchFamily="18" charset="2"/>
              </a:rPr>
              <a:t> calidad asistencial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altLang="es-MX" sz="3600" dirty="0" smtClean="0">
                <a:sym typeface="Symbol" panose="05050102010706020507" pitchFamily="18" charset="2"/>
              </a:rPr>
              <a:t>   costos (Enfermedades crónicas)</a:t>
            </a:r>
            <a:endParaRPr lang="es-ES" altLang="es-MX" sz="3600" dirty="0">
              <a:sym typeface="Symbol" panose="05050102010706020507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0711" y="6153938"/>
            <a:ext cx="4752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s-MX" altLang="es-MX" sz="1400" b="1" i="1" dirty="0"/>
              <a:t>O’Brien, et al. </a:t>
            </a:r>
            <a:r>
              <a:rPr lang="es-MX" altLang="es-MX" sz="1400" b="1" i="1" dirty="0" err="1"/>
              <a:t>Methods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for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the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economic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evaluation</a:t>
            </a:r>
            <a:r>
              <a:rPr lang="es-MX" altLang="es-MX" sz="1400" b="1" i="1" dirty="0"/>
              <a:t> of </a:t>
            </a:r>
            <a:r>
              <a:rPr lang="es-MX" altLang="es-MX" sz="1400" b="1" i="1" dirty="0" err="1"/>
              <a:t>health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care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programmes</a:t>
            </a:r>
            <a:r>
              <a:rPr lang="es-MX" altLang="es-MX" sz="1400" b="1" i="1" dirty="0"/>
              <a:t>, 1997</a:t>
            </a:r>
            <a:endParaRPr lang="es-ES" altLang="es-MX" sz="1400" b="1" i="1" dirty="0"/>
          </a:p>
        </p:txBody>
      </p:sp>
    </p:spTree>
    <p:extLst>
      <p:ext uri="{BB962C8B-B14F-4D97-AF65-F5344CB8AC3E}">
        <p14:creationId xmlns:p14="http://schemas.microsoft.com/office/powerpoint/2010/main" val="42792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19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336026" y="387786"/>
            <a:ext cx="5751457" cy="5675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Tipos de consecuencias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30" y="1310113"/>
            <a:ext cx="7229793" cy="4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8" y="1192129"/>
            <a:ext cx="5054004" cy="5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785187" y="1192129"/>
            <a:ext cx="50725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 err="1" smtClean="0">
                <a:cs typeface="Arial" panose="020B0604020202020204" pitchFamily="34" charset="0"/>
              </a:rPr>
              <a:t>ECC</a:t>
            </a:r>
            <a:r>
              <a:rPr lang="es-MX" dirty="0" smtClean="0">
                <a:cs typeface="Arial" panose="020B0604020202020204" pitchFamily="34" charset="0"/>
              </a:rPr>
              <a:t> DE EFICACIA TERAPÉUTICA EN </a:t>
            </a:r>
            <a:r>
              <a:rPr lang="es-MX" dirty="0">
                <a:cs typeface="Arial" panose="020B0604020202020204" pitchFamily="34" charset="0"/>
              </a:rPr>
              <a:t>OTROS </a:t>
            </a:r>
            <a:r>
              <a:rPr lang="es-MX" dirty="0" smtClean="0">
                <a:cs typeface="Arial" panose="020B0604020202020204" pitchFamily="34" charset="0"/>
              </a:rPr>
              <a:t>GRUPOS DE PACIENTES  CON MAYOR SEVERIDAD, </a:t>
            </a:r>
            <a:r>
              <a:rPr lang="es-MX" dirty="0">
                <a:cs typeface="Arial" panose="020B0604020202020204" pitchFamily="34" charset="0"/>
              </a:rPr>
              <a:t>O </a:t>
            </a:r>
            <a:r>
              <a:rPr lang="es-MX" dirty="0" smtClean="0">
                <a:cs typeface="Arial" panose="020B0604020202020204" pitchFamily="34" charset="0"/>
              </a:rPr>
              <a:t> COMORBILIDAD (POLIFARMACIA)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 err="1" smtClean="0">
                <a:cs typeface="Arial" panose="020B0604020202020204" pitchFamily="34" charset="0"/>
              </a:rPr>
              <a:t>ECC</a:t>
            </a:r>
            <a:r>
              <a:rPr lang="es-MX" dirty="0" smtClean="0">
                <a:cs typeface="Arial" panose="020B0604020202020204" pitchFamily="34" charset="0"/>
              </a:rPr>
              <a:t> EN DIVERSAS CONDICIONES</a:t>
            </a:r>
            <a:r>
              <a:rPr lang="es-MX" dirty="0">
                <a:cs typeface="Arial" panose="020B0604020202020204" pitchFamily="34" charset="0"/>
              </a:rPr>
              <a:t>: NIÑOS, ANCIANOS, </a:t>
            </a:r>
            <a:r>
              <a:rPr lang="es-MX" dirty="0" smtClean="0">
                <a:cs typeface="Arial" panose="020B0604020202020204" pitchFamily="34" charset="0"/>
              </a:rPr>
              <a:t>EMBARAZO</a:t>
            </a:r>
            <a:endParaRPr lang="es-MX" dirty="0"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>
                <a:cs typeface="Arial" panose="020B0604020202020204" pitchFamily="34" charset="0"/>
              </a:rPr>
              <a:t>EFECTIVIDAD TERAPÉUTICA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 err="1" smtClean="0">
                <a:cs typeface="Arial" panose="020B0604020202020204" pitchFamily="34" charset="0"/>
              </a:rPr>
              <a:t>FARMACOECONOMÍA</a:t>
            </a:r>
            <a:endParaRPr lang="es-MX" dirty="0"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>
                <a:cs typeface="Arial" panose="020B0604020202020204" pitchFamily="34" charset="0"/>
              </a:rPr>
              <a:t>NUEVAS </a:t>
            </a:r>
            <a:r>
              <a:rPr lang="es-MX" dirty="0" smtClean="0">
                <a:cs typeface="Arial" panose="020B0604020202020204" pitchFamily="34" charset="0"/>
              </a:rPr>
              <a:t>VÍAS O DOSIS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 smtClean="0">
                <a:cs typeface="Arial" panose="020B0604020202020204" pitchFamily="34" charset="0"/>
              </a:rPr>
              <a:t>NUEVA FORMULACIÓN</a:t>
            </a:r>
            <a:endParaRPr lang="es-MX" dirty="0"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>
                <a:cs typeface="Arial" panose="020B0604020202020204" pitchFamily="34" charset="0"/>
              </a:rPr>
              <a:t>NUEVAS INDICACIONES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 smtClean="0">
                <a:cs typeface="Arial" panose="020B0604020202020204" pitchFamily="34" charset="0"/>
              </a:rPr>
              <a:t>COMBINACIONES</a:t>
            </a:r>
            <a:endParaRPr lang="es-MX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1" descr="escanear0019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03" y="1271098"/>
            <a:ext cx="9144000" cy="53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11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AutoShape 55" descr="DESCUBRIMIENTO"/>
          <p:cNvSpPr>
            <a:spLocks noChangeArrowheads="1"/>
          </p:cNvSpPr>
          <p:nvPr/>
        </p:nvSpPr>
        <p:spPr bwMode="auto">
          <a:xfrm>
            <a:off x="533012" y="1185495"/>
            <a:ext cx="1660092" cy="803275"/>
          </a:xfrm>
          <a:prstGeom prst="homePlate">
            <a:avLst>
              <a:gd name="adj" fmla="val 53538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DESCUBRIMIENTO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1656353" y="1185486"/>
            <a:ext cx="2241285" cy="803275"/>
          </a:xfrm>
          <a:prstGeom prst="chevron">
            <a:avLst>
              <a:gd name="adj" fmla="val 5484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PROPIEDAD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NTELECTUAL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3261712" y="1185495"/>
            <a:ext cx="2047703" cy="803275"/>
          </a:xfrm>
          <a:prstGeom prst="chevron">
            <a:avLst>
              <a:gd name="adj" fmla="val 54842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PRECLÍNICO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4745026" y="1185495"/>
            <a:ext cx="2192519" cy="803275"/>
          </a:xfrm>
          <a:prstGeom prst="chevron">
            <a:avLst>
              <a:gd name="adj" fmla="val 5484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  <a:endParaRPr lang="es-ES" altLang="es-MX" sz="1200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CLÍNICO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6313691" y="1185493"/>
            <a:ext cx="2240369" cy="803275"/>
          </a:xfrm>
          <a:prstGeom prst="chevron">
            <a:avLst>
              <a:gd name="adj" fmla="val 54842"/>
            </a:avLst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AUTORIZACIÓN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8222835" y="1988761"/>
            <a:ext cx="2155257" cy="803275"/>
          </a:xfrm>
          <a:prstGeom prst="chevron">
            <a:avLst>
              <a:gd name="adj" fmla="val 5484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POST-AUTORIZACIÓN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10046866" y="1185495"/>
            <a:ext cx="2107188" cy="803275"/>
          </a:xfrm>
          <a:prstGeom prst="chevron">
            <a:avLst>
              <a:gd name="adj" fmla="val 54842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INNOVACIÓN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919504" y="2414588"/>
            <a:ext cx="6077029" cy="39066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mtClean="0"/>
              <a:t>FARMACOVIGILANCIA:</a:t>
            </a:r>
            <a:endParaRPr lang="es-MX" sz="1100" smtClean="0"/>
          </a:p>
          <a:p>
            <a:pPr lvl="1"/>
            <a:r>
              <a:rPr lang="es-ES_tradnl" smtClean="0"/>
              <a:t>A largo plazo.</a:t>
            </a:r>
            <a:endParaRPr lang="es-MX" smtClean="0"/>
          </a:p>
          <a:p>
            <a:pPr lvl="1"/>
            <a:r>
              <a:rPr lang="es-ES_tradnl" smtClean="0"/>
              <a:t>En poblaciones especiales.</a:t>
            </a:r>
            <a:endParaRPr lang="es-MX" smtClean="0"/>
          </a:p>
          <a:p>
            <a:pPr lvl="1"/>
            <a:r>
              <a:rPr lang="es-ES_tradnl" smtClean="0"/>
              <a:t>En combinación con otros medicamentos.</a:t>
            </a:r>
            <a:endParaRPr lang="es-MX" smtClean="0"/>
          </a:p>
          <a:p>
            <a:pPr lvl="1"/>
            <a:endParaRPr lang="es-MX" sz="105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FV pasiva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FV activa (incentivada)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FV intensiva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Farmacoepidemiología.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                           ESTUDIOS        	 	FARMACOECONÓMICOS                                             </a:t>
            </a:r>
            <a:endParaRPr lang="es-MX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579163" y="2961146"/>
            <a:ext cx="5171560" cy="336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dirty="0"/>
              <a:t>EFECTIVIDAD:</a:t>
            </a:r>
            <a:endParaRPr lang="es-MX" sz="1100" dirty="0"/>
          </a:p>
          <a:p>
            <a:pPr lvl="1"/>
            <a:r>
              <a:rPr lang="es-ES" dirty="0" smtClean="0"/>
              <a:t>Estudios en “vida real”</a:t>
            </a:r>
            <a:endParaRPr lang="es-MX" sz="1050" dirty="0"/>
          </a:p>
          <a:p>
            <a:pPr lvl="1"/>
            <a:r>
              <a:rPr lang="es-ES_tradnl" dirty="0"/>
              <a:t>Poblaciones especiales.</a:t>
            </a:r>
            <a:endParaRPr lang="es-MX" sz="1050" dirty="0"/>
          </a:p>
          <a:p>
            <a:r>
              <a:rPr lang="es-MX" dirty="0" smtClean="0"/>
              <a:t>ESTUDIOS COMPLEMENTARIOS DE EFICACIA Y SEGURIDAD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Subpoblaciones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Nuevas indicaciones o FF.</a:t>
            </a:r>
            <a:endParaRPr lang="es-MX" dirty="0"/>
          </a:p>
        </p:txBody>
      </p:sp>
      <p:sp>
        <p:nvSpPr>
          <p:cNvPr id="1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18756" y="6414805"/>
            <a:ext cx="5928360" cy="380365"/>
          </a:xfrm>
        </p:spPr>
        <p:txBody>
          <a:bodyPr/>
          <a:lstStyle/>
          <a:p>
            <a:pPr algn="l"/>
            <a:r>
              <a:rPr lang="es-ES" sz="1300" b="1" i="1" dirty="0" smtClean="0">
                <a:solidFill>
                  <a:schemeClr val="tx1"/>
                </a:solidFill>
              </a:rPr>
              <a:t>Maestría en Ciencias de Investigación </a:t>
            </a:r>
            <a:r>
              <a:rPr lang="es-ES" sz="1300" b="1" i="1" dirty="0">
                <a:solidFill>
                  <a:schemeClr val="tx1"/>
                </a:solidFill>
              </a:rPr>
              <a:t>C</a:t>
            </a:r>
            <a:r>
              <a:rPr lang="es-ES" sz="1300" b="1" i="1" dirty="0" smtClean="0">
                <a:solidFill>
                  <a:schemeClr val="tx1"/>
                </a:solidFill>
              </a:rPr>
              <a:t>línica CIATEJ-CECYPE, 2014-2015</a:t>
            </a:r>
            <a:endParaRPr lang="es-MX" sz="1300" b="1" i="1" dirty="0">
              <a:solidFill>
                <a:schemeClr val="tx1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07137" y="297555"/>
            <a:ext cx="6906670" cy="6143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Cambria" panose="02040503050406030204" pitchFamily="18" charset="0"/>
              </a:rPr>
              <a:t>Ciclo de vida del </a:t>
            </a:r>
            <a:r>
              <a:rPr lang="es-ES" sz="3200" b="1" dirty="0" err="1" smtClean="0">
                <a:latin typeface="Cambria" panose="02040503050406030204" pitchFamily="18" charset="0"/>
              </a:rPr>
              <a:t>I+D</a:t>
            </a:r>
            <a:r>
              <a:rPr lang="es-ES" sz="3200" b="1" dirty="0" smtClean="0">
                <a:latin typeface="Cambria" panose="02040503050406030204" pitchFamily="18" charset="0"/>
              </a:rPr>
              <a:t> de medicamentos</a:t>
            </a:r>
            <a:endParaRPr lang="es-MX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13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679449" y="3069208"/>
            <a:ext cx="6077029" cy="23210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MEJORA PERMANENTE:</a:t>
            </a:r>
            <a:endParaRPr lang="es-MX" sz="1100" dirty="0" smtClean="0"/>
          </a:p>
          <a:p>
            <a:pPr lvl="1"/>
            <a:r>
              <a:rPr lang="es-ES_tradnl" dirty="0" smtClean="0"/>
              <a:t>Nuevas indicaciones.</a:t>
            </a:r>
            <a:endParaRPr lang="es-MX" sz="1050" dirty="0" smtClean="0"/>
          </a:p>
          <a:p>
            <a:pPr lvl="1"/>
            <a:r>
              <a:rPr lang="es-ES_tradnl" dirty="0" smtClean="0"/>
              <a:t>Nuevas formulaciones.</a:t>
            </a:r>
            <a:endParaRPr lang="es-MX" sz="1050" dirty="0" smtClean="0"/>
          </a:p>
          <a:p>
            <a:pPr lvl="1"/>
            <a:r>
              <a:rPr lang="es-ES_tradnl" dirty="0" smtClean="0"/>
              <a:t>Nuevas vías de administración.</a:t>
            </a:r>
            <a:endParaRPr lang="es-MX" sz="1050" dirty="0" smtClean="0"/>
          </a:p>
          <a:p>
            <a:pPr lvl="1"/>
            <a:r>
              <a:rPr lang="es-ES_tradnl" dirty="0" smtClean="0"/>
              <a:t>Combinaciones con otros medicamentos.</a:t>
            </a:r>
            <a:endParaRPr lang="es-MX" sz="105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s-MX" dirty="0" smtClean="0"/>
          </a:p>
          <a:p>
            <a:pPr lvl="1"/>
            <a:endParaRPr lang="es-MX" sz="1050" dirty="0" smtClean="0"/>
          </a:p>
          <a:p>
            <a:endParaRPr lang="es-MX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7" name="AutoShape 55" descr="DESCUBRIMIENTO"/>
          <p:cNvSpPr>
            <a:spLocks noChangeArrowheads="1"/>
          </p:cNvSpPr>
          <p:nvPr/>
        </p:nvSpPr>
        <p:spPr bwMode="auto">
          <a:xfrm>
            <a:off x="621603" y="1460713"/>
            <a:ext cx="1887965" cy="803275"/>
          </a:xfrm>
          <a:prstGeom prst="homePlate">
            <a:avLst>
              <a:gd name="adj" fmla="val 53538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DESCUBRIMIENTO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54"/>
          <p:cNvSpPr>
            <a:spLocks noChangeArrowheads="1"/>
          </p:cNvSpPr>
          <p:nvPr/>
        </p:nvSpPr>
        <p:spPr bwMode="auto">
          <a:xfrm>
            <a:off x="1921821" y="1460704"/>
            <a:ext cx="2179327" cy="803275"/>
          </a:xfrm>
          <a:prstGeom prst="chevron">
            <a:avLst>
              <a:gd name="adj" fmla="val 5484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PROPIEDAD</a:t>
            </a:r>
            <a:endParaRPr kumimoji="0" lang="es-ES" alt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NTELECTUAL</a:t>
            </a:r>
            <a:endParaRPr kumimoji="0" lang="es-ES" alt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53"/>
          <p:cNvSpPr>
            <a:spLocks noChangeArrowheads="1"/>
          </p:cNvSpPr>
          <p:nvPr/>
        </p:nvSpPr>
        <p:spPr bwMode="auto">
          <a:xfrm>
            <a:off x="3438692" y="1460713"/>
            <a:ext cx="2142362" cy="803275"/>
          </a:xfrm>
          <a:prstGeom prst="chevron">
            <a:avLst>
              <a:gd name="adj" fmla="val 54842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PRECLÍNICO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4980994" y="1460713"/>
            <a:ext cx="2192519" cy="803275"/>
          </a:xfrm>
          <a:prstGeom prst="chevron">
            <a:avLst>
              <a:gd name="adj" fmla="val 5484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  <a:endParaRPr lang="es-ES" altLang="es-MX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CLÍNICO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6500733" y="1460711"/>
            <a:ext cx="2361063" cy="803275"/>
          </a:xfrm>
          <a:prstGeom prst="chevron">
            <a:avLst>
              <a:gd name="adj" fmla="val 54842"/>
            </a:avLst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AUTORIZACIÓN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auto">
          <a:xfrm>
            <a:off x="8118507" y="1460708"/>
            <a:ext cx="2264354" cy="803275"/>
          </a:xfrm>
          <a:prstGeom prst="chevron">
            <a:avLst>
              <a:gd name="adj" fmla="val 5484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POST-AUTORIZACIÓN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9931903" y="2265933"/>
            <a:ext cx="2053132" cy="803275"/>
          </a:xfrm>
          <a:prstGeom prst="chevron">
            <a:avLst>
              <a:gd name="adj" fmla="val 54842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INNOVACIÓN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18756" y="6414805"/>
            <a:ext cx="5928360" cy="380365"/>
          </a:xfrm>
        </p:spPr>
        <p:txBody>
          <a:bodyPr/>
          <a:lstStyle/>
          <a:p>
            <a:pPr algn="l"/>
            <a:r>
              <a:rPr lang="es-ES" sz="1300" b="1" i="1" dirty="0" smtClean="0">
                <a:solidFill>
                  <a:schemeClr val="tx1"/>
                </a:solidFill>
              </a:rPr>
              <a:t>Maestría en Ciencias de Investigación </a:t>
            </a:r>
            <a:r>
              <a:rPr lang="es-ES" sz="1300" b="1" i="1" dirty="0">
                <a:solidFill>
                  <a:schemeClr val="tx1"/>
                </a:solidFill>
              </a:rPr>
              <a:t>C</a:t>
            </a:r>
            <a:r>
              <a:rPr lang="es-ES" sz="1300" b="1" i="1" dirty="0" smtClean="0">
                <a:solidFill>
                  <a:schemeClr val="tx1"/>
                </a:solidFill>
              </a:rPr>
              <a:t>línica CIATEJ-CECYPE, 2014-2015</a:t>
            </a:r>
            <a:endParaRPr lang="es-MX" sz="1300" b="1" i="1" dirty="0">
              <a:solidFill>
                <a:schemeClr val="tx1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007137" y="297555"/>
            <a:ext cx="6906670" cy="6143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Cambria" panose="02040503050406030204" pitchFamily="18" charset="0"/>
              </a:rPr>
              <a:t>Ciclo de vida del </a:t>
            </a:r>
            <a:r>
              <a:rPr lang="es-ES" sz="3200" b="1" dirty="0" err="1" smtClean="0">
                <a:latin typeface="Cambria" panose="02040503050406030204" pitchFamily="18" charset="0"/>
              </a:rPr>
              <a:t>I+D</a:t>
            </a:r>
            <a:r>
              <a:rPr lang="es-ES" sz="3200" b="1" dirty="0" smtClean="0">
                <a:latin typeface="Cambria" panose="02040503050406030204" pitchFamily="18" charset="0"/>
              </a:rPr>
              <a:t> de medicamentos</a:t>
            </a:r>
            <a:endParaRPr lang="es-MX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12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336026" y="328794"/>
            <a:ext cx="5751457" cy="5675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ESTUDIOS  DE  FASE  IV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57935" y="1192129"/>
            <a:ext cx="10549521" cy="53796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AutoNum type="romanUcPeriod"/>
            </a:pPr>
            <a:r>
              <a:rPr lang="es-MX" dirty="0" smtClean="0"/>
              <a:t>FARMACOVIGILANCIA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Pasiva-Activa (</a:t>
            </a:r>
            <a:r>
              <a:rPr lang="es-MX" sz="2700" dirty="0" err="1" smtClean="0"/>
              <a:t>Postmarketing</a:t>
            </a:r>
            <a:r>
              <a:rPr lang="es-MX" sz="2700" dirty="0" smtClean="0"/>
              <a:t>)-Intensiva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</a:t>
            </a:r>
            <a:r>
              <a:rPr lang="es-MX" sz="2700" dirty="0" err="1" smtClean="0"/>
              <a:t>Farmacoepidemiológicos</a:t>
            </a:r>
            <a:endParaRPr lang="es-MX" sz="2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II. EFICACIA Y SEGURIDAD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Subpoblaciones: edad, género, estados funcionales, </a:t>
            </a:r>
            <a:r>
              <a:rPr lang="es-MX" sz="2700" dirty="0" err="1" smtClean="0"/>
              <a:t>comorbidad</a:t>
            </a:r>
            <a:endParaRPr lang="es-MX" sz="27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Nuevas indicaciones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Nuevas formas farmacéuticas.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Estudios exploratorios.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NUEVAS COMBINACIONES (Estudios de Fase V de </a:t>
            </a:r>
            <a:r>
              <a:rPr lang="es-MX" sz="2700" dirty="0" err="1" smtClean="0"/>
              <a:t>I+d</a:t>
            </a:r>
            <a:r>
              <a:rPr lang="es-MX" sz="27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700" dirty="0" smtClean="0"/>
              <a:t> Otros: Calidad de vida, evento terminal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III. EFECTIVIDAD (Estudios de mundo real)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IV. </a:t>
            </a:r>
            <a:r>
              <a:rPr lang="es-MX" dirty="0" err="1" smtClean="0"/>
              <a:t>FARMACOECONÓMICOS</a:t>
            </a: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18756" y="6414805"/>
            <a:ext cx="5928360" cy="380365"/>
          </a:xfrm>
        </p:spPr>
        <p:txBody>
          <a:bodyPr/>
          <a:lstStyle/>
          <a:p>
            <a:pPr algn="l"/>
            <a:r>
              <a:rPr lang="es-ES" sz="1300" b="1" i="1" dirty="0" smtClean="0">
                <a:solidFill>
                  <a:schemeClr val="tx1"/>
                </a:solidFill>
              </a:rPr>
              <a:t>Maestría en Ciencias de Investigación </a:t>
            </a:r>
            <a:r>
              <a:rPr lang="es-ES" sz="1300" b="1" i="1" dirty="0">
                <a:solidFill>
                  <a:schemeClr val="tx1"/>
                </a:solidFill>
              </a:rPr>
              <a:t>C</a:t>
            </a:r>
            <a:r>
              <a:rPr lang="es-ES" sz="1300" b="1" i="1" dirty="0" smtClean="0">
                <a:solidFill>
                  <a:schemeClr val="tx1"/>
                </a:solidFill>
              </a:rPr>
              <a:t>línica CIATEJ-CECYPE, 2014-2015</a:t>
            </a:r>
            <a:endParaRPr lang="es-MX" sz="13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25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13007" y="352230"/>
            <a:ext cx="5751457" cy="5675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INTRODUCCIÓN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0819" y="6336061"/>
            <a:ext cx="67303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(1) Tabla elaborada con información de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Reichert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, J. y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Milne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, C-P. y de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Drug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Development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takes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longer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than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it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did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the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MX" sz="1300" b="1" i="1" dirty="0" err="1">
                <a:solidFill>
                  <a:srgbClr val="000000"/>
                </a:solidFill>
                <a:cs typeface="Arial" charset="0"/>
              </a:rPr>
              <a:t>past</a:t>
            </a:r>
            <a:r>
              <a:rPr lang="es-MX" sz="1300" b="1" i="1" dirty="0">
                <a:solidFill>
                  <a:srgbClr val="000000"/>
                </a:solidFill>
                <a:cs typeface="Arial" charset="0"/>
              </a:rPr>
              <a:t>, innovation.org</a:t>
            </a:r>
            <a:r>
              <a:rPr lang="es-MX" sz="1300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06" y="1214405"/>
            <a:ext cx="8803844" cy="48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9" y="2529741"/>
            <a:ext cx="4575565" cy="36203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10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07137" y="297555"/>
            <a:ext cx="6906670" cy="6143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Cambria" panose="02040503050406030204" pitchFamily="18" charset="0"/>
              </a:rPr>
              <a:t>Ciclo de vida del </a:t>
            </a:r>
            <a:r>
              <a:rPr lang="es-ES" sz="3200" b="1" dirty="0" err="1" smtClean="0">
                <a:latin typeface="Cambria" panose="02040503050406030204" pitchFamily="18" charset="0"/>
              </a:rPr>
              <a:t>I+D</a:t>
            </a:r>
            <a:r>
              <a:rPr lang="es-ES" sz="3200" b="1" dirty="0" smtClean="0">
                <a:latin typeface="Cambria" panose="02040503050406030204" pitchFamily="18" charset="0"/>
              </a:rPr>
              <a:t> de medicamentos</a:t>
            </a:r>
            <a:endParaRPr lang="es-MX" sz="3200" b="1" dirty="0">
              <a:latin typeface="Cambria" panose="02040503050406030204" pitchFamily="18" charset="0"/>
            </a:endParaRPr>
          </a:p>
        </p:txBody>
      </p:sp>
      <p:sp>
        <p:nvSpPr>
          <p:cNvPr id="6" name="AutoShape 55" descr="DESCUBRIMIENTO"/>
          <p:cNvSpPr>
            <a:spLocks noChangeArrowheads="1"/>
          </p:cNvSpPr>
          <p:nvPr/>
        </p:nvSpPr>
        <p:spPr bwMode="auto">
          <a:xfrm>
            <a:off x="577359" y="1212951"/>
            <a:ext cx="1728000" cy="803275"/>
          </a:xfrm>
          <a:prstGeom prst="homePlate">
            <a:avLst>
              <a:gd name="adj" fmla="val 53538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MX" sz="11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1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DESCUBRIMIENTO</a:t>
            </a:r>
            <a:endParaRPr lang="es-ES" alt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1877577" y="1213368"/>
            <a:ext cx="2124000" cy="803275"/>
          </a:xfrm>
          <a:prstGeom prst="chevron">
            <a:avLst>
              <a:gd name="adj" fmla="val 5484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PROPIEDAD</a:t>
            </a:r>
            <a:endParaRPr lang="es-ES" alt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INTELECTUAL</a:t>
            </a:r>
            <a:endParaRPr lang="es-ES" alt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3482936" y="1199714"/>
            <a:ext cx="2160000" cy="803275"/>
          </a:xfrm>
          <a:prstGeom prst="chevron">
            <a:avLst>
              <a:gd name="adj" fmla="val 54842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PRECLÍNICO</a:t>
            </a:r>
            <a:endParaRPr lang="es-ES" alt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4877756" y="2132857"/>
            <a:ext cx="2192519" cy="803275"/>
          </a:xfrm>
          <a:prstGeom prst="chevron">
            <a:avLst>
              <a:gd name="adj" fmla="val 5484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CLÍNICO</a:t>
            </a:r>
            <a:endParaRPr lang="es-ES" alt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6564416" y="1198203"/>
            <a:ext cx="2232000" cy="803275"/>
          </a:xfrm>
          <a:prstGeom prst="chevron">
            <a:avLst>
              <a:gd name="adj" fmla="val 54842"/>
            </a:avLst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AUTORIZACIÓN</a:t>
            </a:r>
            <a:endParaRPr lang="es-ES" alt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8280746" y="1198203"/>
            <a:ext cx="2279103" cy="803275"/>
          </a:xfrm>
          <a:prstGeom prst="chevron">
            <a:avLst>
              <a:gd name="adj" fmla="val 5484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MX" sz="12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POST-AUTORIZACIÓN</a:t>
            </a:r>
            <a:endParaRPr lang="es-ES" altLang="es-MX" sz="1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9961400" y="1198203"/>
            <a:ext cx="2031504" cy="803275"/>
          </a:xfrm>
          <a:prstGeom prst="chevron">
            <a:avLst>
              <a:gd name="adj" fmla="val 54842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INNOVACIÓN</a:t>
            </a:r>
            <a:endParaRPr lang="es-ES" alt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980" y="2179699"/>
            <a:ext cx="4151691" cy="4425289"/>
          </a:xfrm>
          <a:prstGeom prst="rect">
            <a:avLst/>
          </a:prstGeom>
        </p:spPr>
      </p:pic>
      <p:sp>
        <p:nvSpPr>
          <p:cNvPr id="1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18756" y="6414805"/>
            <a:ext cx="5928360" cy="380365"/>
          </a:xfrm>
        </p:spPr>
        <p:txBody>
          <a:bodyPr/>
          <a:lstStyle/>
          <a:p>
            <a:pPr algn="l"/>
            <a:r>
              <a:rPr lang="es-ES" sz="1300" b="1" i="1" dirty="0" smtClean="0">
                <a:solidFill>
                  <a:schemeClr val="tx1"/>
                </a:solidFill>
              </a:rPr>
              <a:t>Maestría en Ciencias de Investigación </a:t>
            </a:r>
            <a:r>
              <a:rPr lang="es-ES" sz="1300" b="1" i="1" dirty="0">
                <a:solidFill>
                  <a:schemeClr val="tx1"/>
                </a:solidFill>
              </a:rPr>
              <a:t>C</a:t>
            </a:r>
            <a:r>
              <a:rPr lang="es-ES" sz="1300" b="1" i="1" dirty="0" smtClean="0">
                <a:solidFill>
                  <a:schemeClr val="tx1"/>
                </a:solidFill>
              </a:rPr>
              <a:t>línica CIATEJ-CECYPE, 2014-2015</a:t>
            </a:r>
            <a:endParaRPr lang="es-MX" sz="13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15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47740" y="1307465"/>
            <a:ext cx="8986192" cy="9531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Principios generales: </a:t>
            </a:r>
            <a:r>
              <a:rPr lang="en-US" b="1" u="sng" smtClean="0"/>
              <a:t>Etapas</a:t>
            </a:r>
            <a:endParaRPr lang="en-US" b="1" smtClean="0"/>
          </a:p>
          <a:p>
            <a:pPr lvl="1"/>
            <a:r>
              <a:rPr lang="en-US" smtClean="0"/>
              <a:t>Los ensayos pueden ser clasificados por sus </a:t>
            </a:r>
            <a:r>
              <a:rPr lang="en-US" b="1" u="sng" smtClean="0"/>
              <a:t>objetivos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22" y="2452329"/>
            <a:ext cx="10459570" cy="3712496"/>
          </a:xfrm>
          <a:prstGeom prst="rect">
            <a:avLst/>
          </a:prstGeom>
        </p:spPr>
      </p:pic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18756" y="6414805"/>
            <a:ext cx="5928360" cy="380365"/>
          </a:xfrm>
        </p:spPr>
        <p:txBody>
          <a:bodyPr/>
          <a:lstStyle/>
          <a:p>
            <a:pPr algn="l"/>
            <a:r>
              <a:rPr lang="es-ES" sz="1300" b="1" i="1" dirty="0" smtClean="0">
                <a:solidFill>
                  <a:schemeClr val="tx1"/>
                </a:solidFill>
              </a:rPr>
              <a:t>Maestría en Ciencias de Investigación </a:t>
            </a:r>
            <a:r>
              <a:rPr lang="es-ES" sz="1300" b="1" i="1" dirty="0">
                <a:solidFill>
                  <a:schemeClr val="tx1"/>
                </a:solidFill>
              </a:rPr>
              <a:t>C</a:t>
            </a:r>
            <a:r>
              <a:rPr lang="es-ES" sz="1300" b="1" i="1" dirty="0" smtClean="0">
                <a:solidFill>
                  <a:schemeClr val="tx1"/>
                </a:solidFill>
              </a:rPr>
              <a:t>línica CIATEJ-CECYPE, 2014-2015</a:t>
            </a:r>
            <a:endParaRPr lang="es-MX" sz="1300" b="1" i="1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069022" y="212876"/>
            <a:ext cx="5284346" cy="98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Cambria" panose="02040503050406030204" pitchFamily="18" charset="0"/>
              </a:rPr>
              <a:t>Consideraciones generales para ensayos clínicos</a:t>
            </a:r>
            <a:endParaRPr lang="es-MX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1" descr="escanear0056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19" y="1227538"/>
            <a:ext cx="8843840" cy="542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14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69022" y="212876"/>
            <a:ext cx="5284346" cy="98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Cambria" panose="02040503050406030204" pitchFamily="18" charset="0"/>
              </a:rPr>
              <a:t>Consideraciones generales para ensayos clínicos</a:t>
            </a:r>
            <a:endParaRPr lang="es-MX" sz="3200" b="1" dirty="0">
              <a:latin typeface="Cambria" panose="020405030504060302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48640" y="1355740"/>
            <a:ext cx="10984599" cy="2554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Principios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r>
              <a:rPr lang="en-US" dirty="0" smtClean="0"/>
              <a:t>: </a:t>
            </a:r>
            <a:r>
              <a:rPr lang="en-US" b="1" u="sng" dirty="0" err="1" smtClean="0"/>
              <a:t>Etapas</a:t>
            </a:r>
            <a:endParaRPr lang="en-US" b="1" dirty="0" smtClean="0"/>
          </a:p>
          <a:p>
            <a:pPr lvl="1" algn="just"/>
            <a:r>
              <a:rPr lang="en-US" dirty="0" smtClean="0"/>
              <a:t>Los </a:t>
            </a:r>
            <a:r>
              <a:rPr lang="en-US" dirty="0" err="1" smtClean="0"/>
              <a:t>ensayos</a:t>
            </a:r>
            <a:r>
              <a:rPr lang="en-US" dirty="0" smtClean="0"/>
              <a:t> </a:t>
            </a:r>
            <a:r>
              <a:rPr lang="en-US" dirty="0" err="1" smtClean="0"/>
              <a:t>suelen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clasificados</a:t>
            </a:r>
            <a:r>
              <a:rPr lang="en-US" dirty="0" smtClean="0"/>
              <a:t>  </a:t>
            </a:r>
            <a:r>
              <a:rPr lang="en-US" dirty="0" err="1" smtClean="0"/>
              <a:t>en</a:t>
            </a:r>
            <a:r>
              <a:rPr lang="en-US" dirty="0" smtClean="0"/>
              <a:t> 4 </a:t>
            </a:r>
            <a:r>
              <a:rPr lang="en-US" dirty="0" err="1" smtClean="0"/>
              <a:t>fases</a:t>
            </a:r>
            <a:r>
              <a:rPr lang="en-US" dirty="0" smtClean="0"/>
              <a:t> </a:t>
            </a:r>
            <a:r>
              <a:rPr lang="en-US" dirty="0" err="1" smtClean="0"/>
              <a:t>temporales</a:t>
            </a:r>
            <a:r>
              <a:rPr lang="en-US" dirty="0" smtClean="0"/>
              <a:t> (I a IV),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b="1" dirty="0" err="1" smtClean="0"/>
              <a:t>clasificación</a:t>
            </a:r>
            <a:r>
              <a:rPr lang="en-US" b="1" dirty="0" smtClean="0"/>
              <a:t> </a:t>
            </a:r>
            <a:r>
              <a:rPr lang="en-US" b="1" dirty="0" err="1" smtClean="0"/>
              <a:t>inadecuada</a:t>
            </a:r>
            <a:r>
              <a:rPr lang="en-US" b="1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</a:p>
          <a:p>
            <a:pPr lvl="2" algn="just"/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ocurrir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fases</a:t>
            </a:r>
            <a:r>
              <a:rPr lang="en-US" dirty="0" smtClean="0"/>
              <a:t>.</a:t>
            </a:r>
          </a:p>
          <a:p>
            <a:pPr lvl="2" algn="just"/>
            <a:r>
              <a:rPr lang="en-US" dirty="0" smtClean="0"/>
              <a:t>Las </a:t>
            </a:r>
            <a:r>
              <a:rPr lang="en-US" dirty="0" err="1" smtClean="0"/>
              <a:t>fases</a:t>
            </a:r>
            <a:r>
              <a:rPr lang="en-US" dirty="0" smtClean="0"/>
              <a:t> no </a:t>
            </a:r>
            <a:r>
              <a:rPr lang="en-US" dirty="0" err="1" smtClean="0"/>
              <a:t>implican</a:t>
            </a:r>
            <a:r>
              <a:rPr lang="en-US" dirty="0" smtClean="0"/>
              <a:t> un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ensayos</a:t>
            </a:r>
            <a:r>
              <a:rPr lang="en-US" dirty="0" smtClean="0"/>
              <a:t>.</a:t>
            </a:r>
          </a:p>
          <a:p>
            <a:pPr lvl="2" algn="just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 </a:t>
            </a:r>
            <a:r>
              <a:rPr lang="en-US" dirty="0" err="1" smtClean="0"/>
              <a:t>aunque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farmacología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 se </a:t>
            </a:r>
            <a:r>
              <a:rPr lang="en-US" dirty="0" err="1" smtClean="0"/>
              <a:t>realizan</a:t>
            </a:r>
            <a:r>
              <a:rPr lang="en-US" dirty="0" smtClean="0"/>
              <a:t> </a:t>
            </a:r>
            <a:r>
              <a:rPr lang="en-US" dirty="0" err="1" smtClean="0"/>
              <a:t>habitualmente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 </a:t>
            </a:r>
            <a:r>
              <a:rPr lang="en-US" dirty="0" err="1" smtClean="0"/>
              <a:t>fase</a:t>
            </a:r>
            <a:r>
              <a:rPr lang="en-US" dirty="0" smtClean="0"/>
              <a:t> I,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hacerse</a:t>
            </a:r>
            <a:r>
              <a:rPr lang="en-US" dirty="0" smtClean="0"/>
              <a:t> </a:t>
            </a:r>
            <a:r>
              <a:rPr lang="en-US" dirty="0" err="1" smtClean="0"/>
              <a:t>tras</a:t>
            </a:r>
            <a:r>
              <a:rPr lang="en-US" dirty="0" smtClean="0"/>
              <a:t> la </a:t>
            </a:r>
            <a:r>
              <a:rPr lang="en-US" dirty="0" err="1" smtClean="0"/>
              <a:t>comercialización</a:t>
            </a:r>
            <a:r>
              <a:rPr lang="en-US" dirty="0" smtClean="0"/>
              <a:t>. 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31" y="4014319"/>
            <a:ext cx="5367279" cy="2579129"/>
          </a:xfrm>
          <a:prstGeom prst="rect">
            <a:avLst/>
          </a:prstGeom>
        </p:spPr>
      </p:pic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18756" y="6414805"/>
            <a:ext cx="5928360" cy="380365"/>
          </a:xfrm>
        </p:spPr>
        <p:txBody>
          <a:bodyPr/>
          <a:lstStyle/>
          <a:p>
            <a:pPr algn="l"/>
            <a:r>
              <a:rPr lang="es-ES" sz="1300" b="1" i="1" dirty="0" smtClean="0">
                <a:solidFill>
                  <a:schemeClr val="tx1"/>
                </a:solidFill>
              </a:rPr>
              <a:t>Maestría en Ciencias de Investigación </a:t>
            </a:r>
            <a:r>
              <a:rPr lang="es-ES" sz="1300" b="1" i="1" dirty="0">
                <a:solidFill>
                  <a:schemeClr val="tx1"/>
                </a:solidFill>
              </a:rPr>
              <a:t>C</a:t>
            </a:r>
            <a:r>
              <a:rPr lang="es-ES" sz="1300" b="1" i="1" dirty="0" smtClean="0">
                <a:solidFill>
                  <a:schemeClr val="tx1"/>
                </a:solidFill>
              </a:rPr>
              <a:t>línica CIATEJ-CECYPE, 2014-2015</a:t>
            </a:r>
            <a:endParaRPr lang="es-MX" sz="13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11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AutoShape 55" descr="DESCUBRIMIENTO"/>
          <p:cNvSpPr>
            <a:spLocks noChangeArrowheads="1"/>
          </p:cNvSpPr>
          <p:nvPr/>
        </p:nvSpPr>
        <p:spPr bwMode="auto">
          <a:xfrm>
            <a:off x="533012" y="1185495"/>
            <a:ext cx="1660092" cy="803275"/>
          </a:xfrm>
          <a:prstGeom prst="homePlate">
            <a:avLst>
              <a:gd name="adj" fmla="val 53538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DESCUBRIMIENTO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1656353" y="1185486"/>
            <a:ext cx="2241285" cy="803275"/>
          </a:xfrm>
          <a:prstGeom prst="chevron">
            <a:avLst>
              <a:gd name="adj" fmla="val 5484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PROPIEDAD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NTELECTUAL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3261712" y="1185495"/>
            <a:ext cx="2047703" cy="803275"/>
          </a:xfrm>
          <a:prstGeom prst="chevron">
            <a:avLst>
              <a:gd name="adj" fmla="val 54842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PRECLÍNICO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4745026" y="1185495"/>
            <a:ext cx="2192519" cy="803275"/>
          </a:xfrm>
          <a:prstGeom prst="chevron">
            <a:avLst>
              <a:gd name="adj" fmla="val 5484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12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  <a:endParaRPr lang="es-ES" altLang="es-MX" sz="1200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CLÍNICO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6313691" y="1185493"/>
            <a:ext cx="2240369" cy="803275"/>
          </a:xfrm>
          <a:prstGeom prst="chevron">
            <a:avLst>
              <a:gd name="adj" fmla="val 54842"/>
            </a:avLst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AUTORIZACIÓN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8222835" y="1988761"/>
            <a:ext cx="2155257" cy="803275"/>
          </a:xfrm>
          <a:prstGeom prst="chevron">
            <a:avLst>
              <a:gd name="adj" fmla="val 5484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POST-AUTORIZACIÓN</a:t>
            </a:r>
            <a:endParaRPr kumimoji="0" lang="es-ES" altLang="es-MX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10046866" y="1185495"/>
            <a:ext cx="2107188" cy="803275"/>
          </a:xfrm>
          <a:prstGeom prst="chevron">
            <a:avLst>
              <a:gd name="adj" fmla="val 54842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INNOVACIÓN</a:t>
            </a:r>
            <a:endParaRPr kumimoji="0" lang="es-ES" altLang="es-MX" sz="1800" b="1" i="0" u="none" strike="noStrike" cap="none" normalizeH="0" baseline="0" dirty="0" smtClean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919504" y="2414588"/>
            <a:ext cx="6077029" cy="39066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mtClean="0"/>
              <a:t>FARMACOVIGILANCIA:</a:t>
            </a:r>
            <a:endParaRPr lang="es-MX" sz="1100" smtClean="0"/>
          </a:p>
          <a:p>
            <a:pPr lvl="1"/>
            <a:r>
              <a:rPr lang="es-ES_tradnl" smtClean="0"/>
              <a:t>A largo plazo.</a:t>
            </a:r>
            <a:endParaRPr lang="es-MX" smtClean="0"/>
          </a:p>
          <a:p>
            <a:pPr lvl="1"/>
            <a:r>
              <a:rPr lang="es-ES_tradnl" smtClean="0"/>
              <a:t>En poblaciones especiales.</a:t>
            </a:r>
            <a:endParaRPr lang="es-MX" smtClean="0"/>
          </a:p>
          <a:p>
            <a:pPr lvl="1"/>
            <a:r>
              <a:rPr lang="es-ES_tradnl" smtClean="0"/>
              <a:t>En combinación con otros medicamentos.</a:t>
            </a:r>
            <a:endParaRPr lang="es-MX" smtClean="0"/>
          </a:p>
          <a:p>
            <a:pPr lvl="1"/>
            <a:endParaRPr lang="es-MX" sz="105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FV pasiva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FV activa (incentivada)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FV intensiva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- Farmacoepidemiología.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mtClean="0"/>
              <a:t>                           ESTUDIOS        	 	FARMACOECONÓMICOS                                             </a:t>
            </a:r>
            <a:endParaRPr lang="es-MX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579163" y="2961146"/>
            <a:ext cx="5171560" cy="336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dirty="0"/>
              <a:t>EFECTIVIDAD:</a:t>
            </a:r>
            <a:endParaRPr lang="es-MX" sz="1100" dirty="0"/>
          </a:p>
          <a:p>
            <a:pPr lvl="1"/>
            <a:r>
              <a:rPr lang="es-ES" dirty="0" smtClean="0"/>
              <a:t>Estudios en “vida real”</a:t>
            </a:r>
            <a:endParaRPr lang="es-MX" sz="1050" dirty="0"/>
          </a:p>
          <a:p>
            <a:pPr lvl="1"/>
            <a:r>
              <a:rPr lang="es-ES_tradnl" dirty="0"/>
              <a:t>Poblaciones especiales.</a:t>
            </a:r>
            <a:endParaRPr lang="es-MX" sz="1050" dirty="0"/>
          </a:p>
          <a:p>
            <a:r>
              <a:rPr lang="es-MX" dirty="0" smtClean="0"/>
              <a:t>ESTUDIOS COMPLEMENTARIOS DE EFICACIA Y SEGURIDAD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Subpoblaciones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Nuevas indicaciones o FF.</a:t>
            </a:r>
            <a:endParaRPr lang="es-MX" dirty="0"/>
          </a:p>
        </p:txBody>
      </p:sp>
      <p:sp>
        <p:nvSpPr>
          <p:cNvPr id="1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18756" y="6414805"/>
            <a:ext cx="5928360" cy="380365"/>
          </a:xfrm>
        </p:spPr>
        <p:txBody>
          <a:bodyPr/>
          <a:lstStyle/>
          <a:p>
            <a:pPr algn="l"/>
            <a:r>
              <a:rPr lang="es-ES" sz="1300" b="1" i="1" dirty="0" smtClean="0">
                <a:solidFill>
                  <a:schemeClr val="tx1"/>
                </a:solidFill>
              </a:rPr>
              <a:t>Maestría en Ciencias de Investigación </a:t>
            </a:r>
            <a:r>
              <a:rPr lang="es-ES" sz="1300" b="1" i="1" dirty="0">
                <a:solidFill>
                  <a:schemeClr val="tx1"/>
                </a:solidFill>
              </a:rPr>
              <a:t>C</a:t>
            </a:r>
            <a:r>
              <a:rPr lang="es-ES" sz="1300" b="1" i="1" dirty="0" smtClean="0">
                <a:solidFill>
                  <a:schemeClr val="tx1"/>
                </a:solidFill>
              </a:rPr>
              <a:t>línica CIATEJ-CECYPE, 2014-2015</a:t>
            </a:r>
            <a:endParaRPr lang="es-MX" sz="1300" b="1" i="1" dirty="0">
              <a:solidFill>
                <a:schemeClr val="tx1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07137" y="297555"/>
            <a:ext cx="6906670" cy="6143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Cambria" panose="02040503050406030204" pitchFamily="18" charset="0"/>
              </a:rPr>
              <a:t>Ciclo de vida del </a:t>
            </a:r>
            <a:r>
              <a:rPr lang="es-ES" sz="3200" b="1" dirty="0" err="1" smtClean="0">
                <a:latin typeface="Cambria" panose="02040503050406030204" pitchFamily="18" charset="0"/>
              </a:rPr>
              <a:t>I+D</a:t>
            </a:r>
            <a:r>
              <a:rPr lang="es-ES" sz="3200" b="1" dirty="0" smtClean="0">
                <a:latin typeface="Cambria" panose="02040503050406030204" pitchFamily="18" charset="0"/>
              </a:rPr>
              <a:t> de medicamentos</a:t>
            </a:r>
            <a:endParaRPr lang="es-MX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16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336026" y="328794"/>
            <a:ext cx="5751457" cy="5675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FARMACOECONOMÍA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90579" y="1641219"/>
            <a:ext cx="9526466" cy="3960812"/>
          </a:xfrm>
          <a:prstGeom prst="rect">
            <a:avLst/>
          </a:prstGeom>
          <a:noFill/>
          <a:ln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just">
              <a:lnSpc>
                <a:spcPct val="110000"/>
              </a:lnSpc>
              <a:buSzPct val="90000"/>
              <a:buFont typeface="Arial" panose="020B0604020202020204" pitchFamily="34" charset="0"/>
              <a:buBlip>
                <a:blip r:embed="rId3"/>
              </a:buBlip>
            </a:pPr>
            <a:r>
              <a:rPr lang="es-MX" altLang="es-MX" sz="3600" dirty="0" smtClean="0"/>
              <a:t>Objetivo</a:t>
            </a:r>
          </a:p>
          <a:p>
            <a:pPr marL="450850" indent="-450850" algn="just">
              <a:lnSpc>
                <a:spcPct val="110000"/>
              </a:lnSpc>
              <a:buSzPct val="90000"/>
              <a:buFont typeface="Arial" panose="020B0604020202020204" pitchFamily="34" charset="0"/>
              <a:buNone/>
            </a:pPr>
            <a:endParaRPr lang="es-MX" altLang="es-MX" sz="1000" dirty="0" smtClean="0"/>
          </a:p>
          <a:p>
            <a:pPr marL="1138238" lvl="1" indent="-508000" algn="just">
              <a:lnSpc>
                <a:spcPct val="120000"/>
              </a:lnSpc>
              <a:buSzPct val="90000"/>
              <a:buFont typeface="Arial" panose="020B0604020202020204" pitchFamily="34" charset="0"/>
              <a:buBlip>
                <a:blip r:embed="rId4"/>
              </a:buBlip>
            </a:pPr>
            <a:r>
              <a:rPr lang="es-MX" altLang="es-MX" sz="3200" dirty="0" smtClean="0"/>
              <a:t>La aplicación de métodos para examinar el costo de procesos, servicios y esquemas terapéuticos alternativos empleados en la atención de la salud.</a:t>
            </a:r>
            <a:endParaRPr lang="es-MX" altLang="es-MX" sz="32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3958" y="6373300"/>
            <a:ext cx="6624766" cy="3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7438" indent="-4572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4025" indent="-4572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0613" indent="-4572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7200" indent="-4572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5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s-MX" sz="1400" b="1" i="1" dirty="0">
                <a:latin typeface="+mn-lt"/>
              </a:rPr>
              <a:t>Wilson AE, De-Mystifying </a:t>
            </a:r>
            <a:r>
              <a:rPr lang="en-US" altLang="es-MX" sz="1400" b="1" i="1" dirty="0" err="1">
                <a:latin typeface="+mn-lt"/>
              </a:rPr>
              <a:t>Pharmacoeconomics</a:t>
            </a:r>
            <a:r>
              <a:rPr lang="en-US" altLang="es-MX" sz="1400" b="1" i="1" dirty="0">
                <a:latin typeface="+mn-lt"/>
              </a:rPr>
              <a:t>. Drug Benefit Trends 11:56-58, 1999</a:t>
            </a:r>
            <a:endParaRPr lang="en-US" altLang="es-MX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5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8466"/>
          <a:stretch/>
        </p:blipFill>
        <p:spPr>
          <a:xfrm>
            <a:off x="430711" y="33031"/>
            <a:ext cx="11724421" cy="11590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40121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533239" y="6415548"/>
            <a:ext cx="658761" cy="442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17</a:t>
            </a:r>
            <a:endParaRPr lang="es-MX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336026" y="328793"/>
            <a:ext cx="5751457" cy="114604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FARMACOECONOMÍA</a:t>
            </a:r>
            <a:endParaRPr kumimoji="0" lang="es-MX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Objetivo</a:t>
            </a: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7826" y="2033109"/>
            <a:ext cx="8367770" cy="36004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just">
              <a:lnSpc>
                <a:spcPct val="12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s-ES" altLang="es-MX" sz="3600" dirty="0" smtClean="0"/>
              <a:t> Identifica, mide y compara el costo y las consecuencias de las intervenciones terapéuticas y su impacto en los pacientes, en los sistemas de salud y en la sociedad.</a:t>
            </a:r>
            <a:endParaRPr lang="es-ES" altLang="es-MX" sz="3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3446" y="6153937"/>
            <a:ext cx="48787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s-MX" altLang="es-MX" sz="1400" b="1" i="1" dirty="0"/>
              <a:t>O’Brien, et al. </a:t>
            </a:r>
            <a:r>
              <a:rPr lang="es-MX" altLang="es-MX" sz="1400" b="1" i="1" dirty="0" err="1"/>
              <a:t>Methods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for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the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economic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evaluation</a:t>
            </a:r>
            <a:r>
              <a:rPr lang="es-MX" altLang="es-MX" sz="1400" b="1" i="1" dirty="0"/>
              <a:t> of </a:t>
            </a:r>
            <a:r>
              <a:rPr lang="es-MX" altLang="es-MX" sz="1400" b="1" i="1" dirty="0" err="1"/>
              <a:t>health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care</a:t>
            </a:r>
            <a:r>
              <a:rPr lang="es-MX" altLang="es-MX" sz="1400" b="1" i="1" dirty="0"/>
              <a:t> </a:t>
            </a:r>
            <a:r>
              <a:rPr lang="es-MX" altLang="es-MX" sz="1400" b="1" i="1" dirty="0" err="1"/>
              <a:t>programmes</a:t>
            </a:r>
            <a:r>
              <a:rPr lang="es-MX" altLang="es-MX" sz="1400" b="1" i="1" dirty="0"/>
              <a:t>, 1997</a:t>
            </a:r>
            <a:endParaRPr lang="es-ES" altLang="es-MX" sz="1400" b="1" i="1" dirty="0"/>
          </a:p>
        </p:txBody>
      </p:sp>
    </p:spTree>
    <p:extLst>
      <p:ext uri="{BB962C8B-B14F-4D97-AF65-F5344CB8AC3E}">
        <p14:creationId xmlns:p14="http://schemas.microsoft.com/office/powerpoint/2010/main" val="5891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653</Words>
  <Application>Microsoft Office PowerPoint</Application>
  <PresentationFormat>Panorámica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Cambria</vt:lpstr>
      <vt:lpstr>Courier New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Marycarmen Rodriguez</dc:creator>
  <cp:lastModifiedBy>Dr. Jorge Herrera</cp:lastModifiedBy>
  <cp:revision>17</cp:revision>
  <dcterms:created xsi:type="dcterms:W3CDTF">2015-07-21T20:06:40Z</dcterms:created>
  <dcterms:modified xsi:type="dcterms:W3CDTF">2015-07-22T22:46:00Z</dcterms:modified>
</cp:coreProperties>
</file>