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440" r:id="rId3"/>
    <p:sldId id="441" r:id="rId4"/>
    <p:sldId id="325" r:id="rId5"/>
    <p:sldId id="438" r:id="rId6"/>
    <p:sldId id="405" r:id="rId7"/>
    <p:sldId id="408" r:id="rId8"/>
    <p:sldId id="409" r:id="rId9"/>
    <p:sldId id="411" r:id="rId10"/>
    <p:sldId id="413" r:id="rId11"/>
    <p:sldId id="418" r:id="rId12"/>
    <p:sldId id="426" r:id="rId13"/>
    <p:sldId id="428" r:id="rId14"/>
    <p:sldId id="356" r:id="rId15"/>
    <p:sldId id="328" r:id="rId16"/>
    <p:sldId id="329" r:id="rId17"/>
    <p:sldId id="332" r:id="rId18"/>
    <p:sldId id="333" r:id="rId19"/>
    <p:sldId id="338" r:id="rId20"/>
    <p:sldId id="348" r:id="rId21"/>
    <p:sldId id="345" r:id="rId22"/>
    <p:sldId id="443" r:id="rId23"/>
    <p:sldId id="444" r:id="rId24"/>
    <p:sldId id="367" r:id="rId25"/>
    <p:sldId id="339" r:id="rId26"/>
    <p:sldId id="429" r:id="rId27"/>
    <p:sldId id="370" r:id="rId28"/>
    <p:sldId id="346" r:id="rId29"/>
    <p:sldId id="347" r:id="rId30"/>
    <p:sldId id="351" r:id="rId31"/>
    <p:sldId id="352" r:id="rId32"/>
    <p:sldId id="353" r:id="rId33"/>
    <p:sldId id="355" r:id="rId34"/>
    <p:sldId id="407" r:id="rId35"/>
    <p:sldId id="419" r:id="rId36"/>
    <p:sldId id="349" r:id="rId37"/>
    <p:sldId id="342" r:id="rId38"/>
    <p:sldId id="341" r:id="rId39"/>
    <p:sldId id="433" r:id="rId40"/>
    <p:sldId id="436" r:id="rId41"/>
    <p:sldId id="439" r:id="rId42"/>
    <p:sldId id="434" r:id="rId43"/>
    <p:sldId id="442" r:id="rId44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7" autoAdjust="0"/>
    <p:restoredTop sz="89577" autoAdjust="0"/>
  </p:normalViewPr>
  <p:slideViewPr>
    <p:cSldViewPr snapToGrid="0" snapToObjects="1">
      <p:cViewPr>
        <p:scale>
          <a:sx n="100" d="100"/>
          <a:sy n="100" d="100"/>
        </p:scale>
        <p:origin x="-496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4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6979F-4E40-154E-9F25-1BA8C5E445A8}" type="datetimeFigureOut">
              <a:t>9/23/15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D719B-FC82-D249-AC35-7F280EC89599}" type="slidenum"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48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C44F-122D-DD4E-83A6-5170B4E6E4E5}" type="datetimeFigureOut">
              <a:rPr lang="es-ES_tradnl"/>
              <a:pPr/>
              <a:t>9/23/15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DBEE-8647-8B4D-BD9D-5D6A029E98B0}" type="slidenum">
              <a:rPr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C44F-122D-DD4E-83A6-5170B4E6E4E5}" type="datetimeFigureOut">
              <a:rPr lang="es-ES_tradnl"/>
              <a:pPr/>
              <a:t>9/23/15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DBEE-8647-8B4D-BD9D-5D6A029E98B0}" type="slidenum">
              <a:rPr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C44F-122D-DD4E-83A6-5170B4E6E4E5}" type="datetimeFigureOut">
              <a:rPr lang="es-ES_tradnl"/>
              <a:pPr/>
              <a:t>9/23/15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DBEE-8647-8B4D-BD9D-5D6A029E98B0}" type="slidenum">
              <a:rPr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C44F-122D-DD4E-83A6-5170B4E6E4E5}" type="datetimeFigureOut">
              <a:rPr lang="es-ES_tradnl"/>
              <a:pPr/>
              <a:t>9/23/15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DBEE-8647-8B4D-BD9D-5D6A029E98B0}" type="slidenum">
              <a:rPr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C44F-122D-DD4E-83A6-5170B4E6E4E5}" type="datetimeFigureOut">
              <a:rPr lang="es-ES_tradnl"/>
              <a:pPr/>
              <a:t>9/23/15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DBEE-8647-8B4D-BD9D-5D6A029E98B0}" type="slidenum">
              <a:rPr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C44F-122D-DD4E-83A6-5170B4E6E4E5}" type="datetimeFigureOut">
              <a:rPr lang="es-ES_tradnl"/>
              <a:pPr/>
              <a:t>9/23/15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DBEE-8647-8B4D-BD9D-5D6A029E98B0}" type="slidenum">
              <a:rPr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C44F-122D-DD4E-83A6-5170B4E6E4E5}" type="datetimeFigureOut">
              <a:rPr lang="es-ES_tradnl"/>
              <a:pPr/>
              <a:t>9/23/15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DBEE-8647-8B4D-BD9D-5D6A029E98B0}" type="slidenum">
              <a:rPr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C44F-122D-DD4E-83A6-5170B4E6E4E5}" type="datetimeFigureOut">
              <a:rPr lang="es-ES_tradnl"/>
              <a:pPr/>
              <a:t>9/23/15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DBEE-8647-8B4D-BD9D-5D6A029E98B0}" type="slidenum">
              <a:rPr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C44F-122D-DD4E-83A6-5170B4E6E4E5}" type="datetimeFigureOut">
              <a:rPr lang="es-ES_tradnl"/>
              <a:pPr/>
              <a:t>9/23/15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DBEE-8647-8B4D-BD9D-5D6A029E98B0}" type="slidenum">
              <a:rPr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C44F-122D-DD4E-83A6-5170B4E6E4E5}" type="datetimeFigureOut">
              <a:rPr lang="es-ES_tradnl"/>
              <a:pPr/>
              <a:t>9/23/15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DBEE-8647-8B4D-BD9D-5D6A029E98B0}" type="slidenum">
              <a:rPr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C44F-122D-DD4E-83A6-5170B4E6E4E5}" type="datetimeFigureOut">
              <a:rPr lang="es-ES_tradnl"/>
              <a:pPr/>
              <a:t>9/23/15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DBEE-8647-8B4D-BD9D-5D6A029E98B0}" type="slidenum">
              <a:rPr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4C44F-122D-DD4E-83A6-5170B4E6E4E5}" type="datetimeFigureOut">
              <a:rPr lang="es-ES_tradnl"/>
              <a:pPr/>
              <a:t>9/23/15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0DBEE-8647-8B4D-BD9D-5D6A029E98B0}" type="slidenum">
              <a:rPr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s.wikipedia.org/w/index.php?title=Federaci%C3%B3n_M%C3%A9dica_de_Venezuela&amp;action=edit&amp;redlink=1" TargetMode="External"/><Relationship Id="rId3" Type="http://schemas.openxmlformats.org/officeDocument/2006/relationships/hyperlink" Target="https://es.wikipedia.org/wiki/Huelg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newsminute.com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jornadajalisco.com.mx/2013/07/trabajadores-del-seguro-popular-rechazan-contratos-por-outsourcin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La relación del sistema de salud con los médicos: hacia un conflicto?</a:t>
            </a:r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2032000" y="4089400"/>
            <a:ext cx="5756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DR ROGELIO PEREZ PADILLA</a:t>
            </a:r>
          </a:p>
          <a:p>
            <a:r>
              <a:rPr lang="es-ES" dirty="0" smtClean="0"/>
              <a:t>ACADEMIA NACIONAL DE MEDICINA, </a:t>
            </a:r>
            <a:r>
              <a:rPr lang="es-ES" dirty="0" smtClean="0"/>
              <a:t>SEPTIEMBRE 22, </a:t>
            </a:r>
            <a:r>
              <a:rPr lang="es-ES" dirty="0" smtClean="0"/>
              <a:t>2015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Médicos de farmacia: variadas ofertas de trabajo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FARMACIAS DEL AHORRO: </a:t>
            </a:r>
            <a:r>
              <a:rPr lang="es-ES" b="1" dirty="0" smtClean="0">
                <a:solidFill>
                  <a:srgbClr val="000000"/>
                </a:solidFill>
              </a:rPr>
              <a:t>Salario, </a:t>
            </a:r>
            <a:r>
              <a:rPr lang="es-ES" dirty="0" smtClean="0">
                <a:solidFill>
                  <a:srgbClr val="000000"/>
                </a:solidFill>
              </a:rPr>
              <a:t>$ 7,500</a:t>
            </a:r>
            <a:r>
              <a:rPr lang="es-ES" dirty="0" smtClean="0">
                <a:solidFill>
                  <a:srgbClr val="000000"/>
                </a:solidFill>
              </a:rPr>
              <a:t>- 12,500 </a:t>
            </a:r>
            <a:r>
              <a:rPr lang="es-ES" dirty="0">
                <a:solidFill>
                  <a:srgbClr val="000000"/>
                </a:solidFill>
              </a:rPr>
              <a:t>(Neto mensual</a:t>
            </a:r>
            <a:r>
              <a:rPr lang="es-ES" dirty="0" smtClean="0">
                <a:solidFill>
                  <a:srgbClr val="000000"/>
                </a:solidFill>
              </a:rPr>
              <a:t>) contratación de base</a:t>
            </a:r>
          </a:p>
          <a:p>
            <a:r>
              <a:rPr lang="es-ES" u="sng" dirty="0" smtClean="0">
                <a:solidFill>
                  <a:srgbClr val="FF0000"/>
                </a:solidFill>
              </a:rPr>
              <a:t>FARMACIA LA GENEROSA: </a:t>
            </a:r>
            <a:r>
              <a:rPr lang="es-ES" dirty="0" smtClean="0">
                <a:solidFill>
                  <a:srgbClr val="000000"/>
                </a:solidFill>
              </a:rPr>
              <a:t>$4,600 mensuales por fin de semana, con comisiones por procedimientos y medicamentos referidos</a:t>
            </a:r>
          </a:p>
          <a:p>
            <a:r>
              <a:rPr lang="es-ES" u="sng" dirty="0" smtClean="0">
                <a:solidFill>
                  <a:srgbClr val="FF0000"/>
                </a:solidFill>
              </a:rPr>
              <a:t>SIMILARES: </a:t>
            </a:r>
            <a:r>
              <a:rPr lang="es-ES" dirty="0" smtClean="0">
                <a:solidFill>
                  <a:srgbClr val="000000"/>
                </a:solidFill>
              </a:rPr>
              <a:t>$30 por consulta sin sueldo. 10 consultas diarias. </a:t>
            </a:r>
          </a:p>
          <a:p>
            <a:endParaRPr lang="es-ES" u="sng" dirty="0" smtClean="0">
              <a:solidFill>
                <a:srgbClr val="FF0000"/>
              </a:solidFill>
            </a:endParaRPr>
          </a:p>
          <a:p>
            <a:endParaRPr lang="es-ES" u="sng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121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Médicos de farmacias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10,000 sitios </a:t>
            </a:r>
            <a:r>
              <a:rPr lang="es-ES" dirty="0" smtClean="0"/>
              <a:t>y dan 250,000 consultas diarias (IMSS 290,000)</a:t>
            </a:r>
          </a:p>
          <a:p>
            <a:r>
              <a:rPr lang="es-ES" dirty="0" smtClean="0"/>
              <a:t>22% de los pacientes tienen </a:t>
            </a:r>
            <a:r>
              <a:rPr lang="es-ES" u="sng" dirty="0" smtClean="0"/>
              <a:t>seguridad social </a:t>
            </a:r>
            <a:r>
              <a:rPr lang="es-ES" dirty="0" smtClean="0"/>
              <a:t>y 39% usaban otros servicios particulares </a:t>
            </a:r>
          </a:p>
          <a:p>
            <a:r>
              <a:rPr lang="es-ES" dirty="0" smtClean="0"/>
              <a:t>(Según consultora) ya no se puede prescindir de ese servicio, mas bien regularlo y dar calidad</a:t>
            </a:r>
          </a:p>
          <a:p>
            <a:r>
              <a:rPr lang="es-ES" dirty="0" smtClean="0"/>
              <a:t>En </a:t>
            </a:r>
            <a:r>
              <a:rPr lang="es-ES" dirty="0" smtClean="0"/>
              <a:t>muchas farmacias les piden mínimos de gasto en recetas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07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Colegiación, sindicalización y huelga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Cuando aparecen los médicos asalariados, y se consideran trabajadores “normales” aparece el tema de la colegiación o sindicalización y el del derecho a huelga. </a:t>
            </a:r>
          </a:p>
          <a:p>
            <a:r>
              <a:rPr lang="es-ES" dirty="0"/>
              <a:t>Se critica o niega ese derecho (no por todos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Por disponer de otras opciones ??</a:t>
            </a:r>
          </a:p>
          <a:p>
            <a:pPr lvl="1"/>
            <a:r>
              <a:rPr lang="es-ES" dirty="0" smtClean="0"/>
              <a:t>Por olvidar la gesti</a:t>
            </a:r>
            <a:r>
              <a:rPr lang="es-ES" dirty="0" smtClean="0"/>
              <a:t>ón por los pacientes a favor de la propia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00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Huelgas médicas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03401"/>
            <a:ext cx="8229600" cy="4322762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Se han hecho en el mundo por motivos diversos.</a:t>
            </a:r>
          </a:p>
          <a:p>
            <a:pPr lvl="1"/>
            <a:r>
              <a:rPr lang="es-ES" dirty="0" smtClean="0"/>
              <a:t>Rechazo a sistemas de salud universal y contratación asalariada</a:t>
            </a:r>
          </a:p>
          <a:p>
            <a:pPr lvl="1"/>
            <a:r>
              <a:rPr lang="es-ES" dirty="0" smtClean="0"/>
              <a:t>Rechazo a funcionarios (diferentes motivos incluyendo racistas)</a:t>
            </a:r>
          </a:p>
          <a:p>
            <a:pPr lvl="1"/>
            <a:r>
              <a:rPr lang="es-ES" dirty="0" smtClean="0"/>
              <a:t>Mejores salarios o prestaciones </a:t>
            </a:r>
          </a:p>
          <a:p>
            <a:pPr lvl="1"/>
            <a:r>
              <a:rPr lang="es-ES" dirty="0" smtClean="0"/>
              <a:t>Mejores condiciones de atención</a:t>
            </a:r>
          </a:p>
          <a:p>
            <a:pPr lvl="1"/>
            <a:r>
              <a:rPr lang="es-ES" dirty="0" smtClean="0"/>
              <a:t>Educación continua</a:t>
            </a:r>
          </a:p>
          <a:p>
            <a:pPr lvl="1"/>
            <a:r>
              <a:rPr lang="es-ES" dirty="0" smtClean="0"/>
              <a:t>Límite a horas de trabajo (residentes)</a:t>
            </a:r>
          </a:p>
        </p:txBody>
      </p:sp>
      <p:pic>
        <p:nvPicPr>
          <p:cNvPr id="4" name="Imagen 3" descr="http://i2.esmas.com/2011/06/10/227747/huelga-medica-en-plena-epidemia-de-colera-300x3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274639"/>
            <a:ext cx="1358899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310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Huelga de médicos y personal de salud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i="1" dirty="0" smtClean="0"/>
              <a:t>“</a:t>
            </a:r>
            <a:r>
              <a:rPr lang="es-ES" i="1" dirty="0"/>
              <a:t>Es irracional proponer que la profesión permanezca cruzada de brazos mientras ve como se degradan los requisitos de calidad, como disminuyen los presupuestos, o como se incrementa la intervención de extraños en la relación médico/paciente</a:t>
            </a:r>
            <a:r>
              <a:rPr lang="es-ES" i="1" dirty="0" smtClean="0"/>
              <a:t>” (Gonzalo </a:t>
            </a:r>
            <a:r>
              <a:rPr lang="es-ES" i="1" dirty="0" err="1" smtClean="0"/>
              <a:t>Herranz</a:t>
            </a:r>
            <a:r>
              <a:rPr lang="es-ES" i="1" dirty="0" smtClean="0"/>
              <a:t>, Humanidades médicas, U. De Navarra)  </a:t>
            </a:r>
            <a:r>
              <a:rPr lang="es-ES" i="1" dirty="0"/>
              <a:t>. </a:t>
            </a:r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90888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Lima, 8 de Dic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400" b="1" u="sng" dirty="0" smtClean="0">
                <a:solidFill>
                  <a:srgbClr val="FF0000"/>
                </a:solidFill>
              </a:rPr>
              <a:t>El </a:t>
            </a:r>
            <a:r>
              <a:rPr lang="es-ES" sz="4400" b="1" u="sng" dirty="0">
                <a:solidFill>
                  <a:srgbClr val="FF0000"/>
                </a:solidFill>
              </a:rPr>
              <a:t>Colegio Médico del Perú (CMP) </a:t>
            </a:r>
            <a:r>
              <a:rPr lang="es-ES" dirty="0"/>
              <a:t>instó al gobierno a solucionar </a:t>
            </a:r>
            <a:r>
              <a:rPr lang="es-ES" dirty="0" smtClean="0"/>
              <a:t>los reclamos </a:t>
            </a:r>
            <a:r>
              <a:rPr lang="es-ES" dirty="0"/>
              <a:t>de los 15 mil </a:t>
            </a:r>
            <a:r>
              <a:rPr lang="es-ES" dirty="0" smtClean="0"/>
              <a:t>m</a:t>
            </a:r>
            <a:r>
              <a:rPr lang="es-ES" dirty="0" smtClean="0"/>
              <a:t>édicos</a:t>
            </a:r>
            <a:r>
              <a:rPr lang="es-ES" dirty="0" smtClean="0"/>
              <a:t> estatales, </a:t>
            </a:r>
            <a:r>
              <a:rPr lang="es-ES" dirty="0" smtClean="0"/>
              <a:t>en la </a:t>
            </a:r>
            <a:r>
              <a:rPr lang="es-ES" u="sng" dirty="0">
                <a:solidFill>
                  <a:srgbClr val="FF0000"/>
                </a:solidFill>
              </a:rPr>
              <a:t>cuarta semana </a:t>
            </a:r>
            <a:r>
              <a:rPr lang="es-ES" dirty="0"/>
              <a:t>en huelga general.</a:t>
            </a:r>
          </a:p>
        </p:txBody>
      </p:sp>
    </p:spTree>
    <p:extLst>
      <p:ext uri="{BB962C8B-B14F-4D97-AF65-F5344CB8AC3E}">
        <p14:creationId xmlns:p14="http://schemas.microsoft.com/office/powerpoint/2010/main" val="2360792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Peticiones en Perú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u="sng" dirty="0" smtClean="0">
                <a:solidFill>
                  <a:srgbClr val="FF0000"/>
                </a:solidFill>
              </a:rPr>
              <a:t>Aumento de sueldo </a:t>
            </a:r>
            <a:r>
              <a:rPr lang="es-ES" dirty="0" smtClean="0"/>
              <a:t>(congelados por 13 años)</a:t>
            </a:r>
          </a:p>
          <a:p>
            <a:r>
              <a:rPr lang="es-ES" u="sng" dirty="0" smtClean="0">
                <a:solidFill>
                  <a:srgbClr val="FF0000"/>
                </a:solidFill>
              </a:rPr>
              <a:t>Contratación formal </a:t>
            </a:r>
            <a:r>
              <a:rPr lang="es-ES" dirty="0" smtClean="0"/>
              <a:t>con remuneración seguridad social, vacaciones. </a:t>
            </a:r>
          </a:p>
          <a:p>
            <a:r>
              <a:rPr lang="es-ES" u="sng" dirty="0">
                <a:solidFill>
                  <a:srgbClr val="FF0000"/>
                </a:solidFill>
              </a:rPr>
              <a:t>M</a:t>
            </a:r>
            <a:r>
              <a:rPr lang="es-ES" u="sng" dirty="0" smtClean="0">
                <a:solidFill>
                  <a:srgbClr val="FF0000"/>
                </a:solidFill>
              </a:rPr>
              <a:t>ayor </a:t>
            </a:r>
            <a:r>
              <a:rPr lang="es-ES" u="sng" dirty="0">
                <a:solidFill>
                  <a:srgbClr val="FF0000"/>
                </a:solidFill>
              </a:rPr>
              <a:t>presupuesto para el sector </a:t>
            </a:r>
            <a:r>
              <a:rPr lang="es-ES" dirty="0" smtClean="0"/>
              <a:t>para suplir carencias en hospitales equipos</a:t>
            </a:r>
            <a:r>
              <a:rPr lang="es-ES" dirty="0"/>
              <a:t>, medicinas </a:t>
            </a:r>
            <a:r>
              <a:rPr lang="es-ES" dirty="0" smtClean="0"/>
              <a:t>e insumos.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990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Venezuela 27 de Dic, Hora Cero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83600" cy="4525963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sz="4000" dirty="0" smtClean="0">
                <a:hlinkClick r:id="rId2" tooltip="Federación Médica de Venezuela (aún no redactado)"/>
              </a:rPr>
              <a:t>Federación Médica de Venezuela</a:t>
            </a:r>
            <a:r>
              <a:rPr lang="es-ES" sz="4000" dirty="0" smtClean="0"/>
              <a:t> </a:t>
            </a:r>
            <a:r>
              <a:rPr lang="es-ES" dirty="0" smtClean="0"/>
              <a:t>inicia </a:t>
            </a:r>
            <a:r>
              <a:rPr lang="es-ES" dirty="0" smtClean="0">
                <a:hlinkClick r:id="rId3" tooltip="Huelga"/>
              </a:rPr>
              <a:t>huelga</a:t>
            </a:r>
            <a:r>
              <a:rPr lang="es-ES" dirty="0" smtClean="0"/>
              <a:t> general debido a la falta de insumos para los hospitales. </a:t>
            </a:r>
          </a:p>
          <a:p>
            <a:r>
              <a:rPr lang="es-ES" dirty="0" smtClean="0"/>
              <a:t>La Federación instó a los trabajadores de la salud a abandonar sus puestos y atender únicamente casos de emergencia.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6410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Caos en hospitales de Santo Domingo 28-5-2005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5200" dirty="0" smtClean="0">
                <a:solidFill>
                  <a:srgbClr val="FF0000"/>
                </a:solidFill>
              </a:rPr>
              <a:t>El Colegio Médico Dominicano </a:t>
            </a:r>
            <a:r>
              <a:rPr lang="es-ES" sz="4100" u="sng" dirty="0" smtClean="0"/>
              <a:t>decidió </a:t>
            </a:r>
            <a:r>
              <a:rPr lang="es-ES" dirty="0" smtClean="0"/>
              <a:t>paralizar los servicios médicos de TODO EL PAIS </a:t>
            </a:r>
          </a:p>
          <a:p>
            <a:r>
              <a:rPr lang="es-ES" dirty="0" smtClean="0"/>
              <a:t>Solo atendieron emergencias</a:t>
            </a:r>
          </a:p>
          <a:p>
            <a:r>
              <a:rPr lang="es-ES" dirty="0" smtClean="0"/>
              <a:t>Reclaman </a:t>
            </a:r>
            <a:r>
              <a:rPr lang="es-ES" dirty="0" smtClean="0">
                <a:solidFill>
                  <a:srgbClr val="FF0000"/>
                </a:solidFill>
              </a:rPr>
              <a:t>más especialistas </a:t>
            </a:r>
            <a:r>
              <a:rPr lang="es-ES" dirty="0" smtClean="0"/>
              <a:t>en particular cirujanos internistas, ortopedistas y anestesiólogos</a:t>
            </a:r>
          </a:p>
          <a:p>
            <a:r>
              <a:rPr lang="es-ES" dirty="0"/>
              <a:t>También exigen </a:t>
            </a:r>
            <a:r>
              <a:rPr lang="es-ES" dirty="0" smtClean="0"/>
              <a:t>mejoras en los centros hospitalarios</a:t>
            </a:r>
          </a:p>
        </p:txBody>
      </p:sp>
    </p:spTree>
    <p:extLst>
      <p:ext uri="{BB962C8B-B14F-4D97-AF65-F5344CB8AC3E}">
        <p14:creationId xmlns:p14="http://schemas.microsoft.com/office/powerpoint/2010/main" val="202599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Bolivia, huelga 28-3-2012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Rechazo al aumento a 8 horas laborales a menos que se </a:t>
            </a:r>
            <a:r>
              <a:rPr lang="es-ES" dirty="0" smtClean="0">
                <a:solidFill>
                  <a:srgbClr val="FF0000"/>
                </a:solidFill>
              </a:rPr>
              <a:t>incremente salario </a:t>
            </a:r>
            <a:r>
              <a:rPr lang="es-ES" dirty="0" smtClean="0"/>
              <a:t>y se den prestaciones de ley</a:t>
            </a:r>
          </a:p>
          <a:p>
            <a:r>
              <a:rPr lang="es-ES" dirty="0" smtClean="0"/>
              <a:t>Salario vigente de </a:t>
            </a:r>
            <a:r>
              <a:rPr lang="es-ES" sz="4400" u="sng" dirty="0" smtClean="0">
                <a:solidFill>
                  <a:srgbClr val="FF0000"/>
                </a:solidFill>
              </a:rPr>
              <a:t>287</a:t>
            </a:r>
            <a:r>
              <a:rPr lang="es-ES" dirty="0" smtClean="0"/>
              <a:t> dólares para nuevos médicos y de </a:t>
            </a:r>
            <a:r>
              <a:rPr lang="es-ES" sz="4400" b="1" u="sng" dirty="0" smtClean="0">
                <a:solidFill>
                  <a:srgbClr val="FF0000"/>
                </a:solidFill>
              </a:rPr>
              <a:t>1,200</a:t>
            </a:r>
            <a:r>
              <a:rPr lang="es-ES" dirty="0" smtClean="0"/>
              <a:t> para especialistas con experiencia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298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Problemas tempranos…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Proliferación de escuelas de medicina en condiciones heterogéneas</a:t>
            </a:r>
          </a:p>
          <a:p>
            <a:r>
              <a:rPr lang="es-ES" dirty="0" smtClean="0"/>
              <a:t>Servicio social en condiciones lamentables, con inseguridad creciente</a:t>
            </a:r>
          </a:p>
          <a:p>
            <a:r>
              <a:rPr lang="es-ES" dirty="0" smtClean="0"/>
              <a:t>Opción muy limitada a especialidades médicas, por otro lado fomentadas por el </a:t>
            </a:r>
            <a:r>
              <a:rPr lang="es-ES" dirty="0" smtClean="0"/>
              <a:t>sistema..</a:t>
            </a:r>
            <a:endParaRPr lang="es-ES" dirty="0" smtClean="0"/>
          </a:p>
          <a:p>
            <a:r>
              <a:rPr lang="es-ES" dirty="0"/>
              <a:t>Más egresados que puestos de trabajo </a:t>
            </a:r>
            <a:r>
              <a:rPr lang="es-ES" dirty="0" smtClean="0"/>
              <a:t>formales= mano de obra barata,  desempleados o subempleados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68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Salarios dignos…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140653"/>
            <a:ext cx="5892800" cy="390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92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Residentes por horas razonables: cambio drástico en conducta (en México inclusive)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824038"/>
            <a:ext cx="3187700" cy="2552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1150938"/>
            <a:ext cx="3340100" cy="2438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4279900"/>
            <a:ext cx="1516616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40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628900"/>
            <a:ext cx="4233333" cy="3175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82600" y="200651"/>
            <a:ext cx="802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'</a:t>
            </a:r>
            <a:r>
              <a:rPr lang="es-ES" dirty="0" err="1"/>
              <a:t>We</a:t>
            </a:r>
            <a:r>
              <a:rPr lang="es-ES" dirty="0"/>
              <a:t> are </a:t>
            </a:r>
            <a:r>
              <a:rPr lang="es-ES" dirty="0" err="1"/>
              <a:t>modern</a:t>
            </a:r>
            <a:r>
              <a:rPr lang="es-ES" dirty="0"/>
              <a:t> </a:t>
            </a:r>
            <a:r>
              <a:rPr lang="es-ES" dirty="0" err="1"/>
              <a:t>slaves</a:t>
            </a:r>
            <a:r>
              <a:rPr lang="es-ES" dirty="0"/>
              <a:t>' </a:t>
            </a:r>
            <a:r>
              <a:rPr lang="es-ES" dirty="0" err="1"/>
              <a:t>say</a:t>
            </a:r>
            <a:r>
              <a:rPr lang="es-ES" dirty="0"/>
              <a:t> junior </a:t>
            </a:r>
            <a:r>
              <a:rPr lang="es-ES" dirty="0" err="1"/>
              <a:t>doctors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indefinite</a:t>
            </a:r>
            <a:r>
              <a:rPr lang="es-ES" dirty="0"/>
              <a:t> strike ...</a:t>
            </a:r>
          </a:p>
          <a:p>
            <a:r>
              <a:rPr lang="es-ES" dirty="0" smtClean="0">
                <a:hlinkClick r:id="rId3"/>
              </a:rPr>
              <a:t>Septiembre 3, 2015</a:t>
            </a:r>
          </a:p>
          <a:p>
            <a:endParaRPr lang="es-ES" dirty="0"/>
          </a:p>
          <a:p>
            <a:r>
              <a:rPr lang="es-ES" dirty="0" err="1" smtClean="0"/>
              <a:t>Around</a:t>
            </a:r>
            <a:r>
              <a:rPr lang="es-ES" dirty="0" smtClean="0"/>
              <a:t> </a:t>
            </a:r>
            <a:r>
              <a:rPr lang="es-ES" dirty="0"/>
              <a:t>2500 </a:t>
            </a:r>
            <a:r>
              <a:rPr lang="es-ES" dirty="0" err="1"/>
              <a:t>resident</a:t>
            </a:r>
            <a:r>
              <a:rPr lang="es-ES" dirty="0"/>
              <a:t> </a:t>
            </a:r>
            <a:r>
              <a:rPr lang="es-ES" dirty="0" err="1"/>
              <a:t>doctors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10 </a:t>
            </a:r>
            <a:r>
              <a:rPr lang="es-ES" dirty="0" err="1"/>
              <a:t>or</a:t>
            </a:r>
            <a:r>
              <a:rPr lang="es-ES" dirty="0"/>
              <a:t> 11 medical </a:t>
            </a:r>
            <a:r>
              <a:rPr lang="es-ES" dirty="0" err="1"/>
              <a:t>colleges</a:t>
            </a:r>
            <a:r>
              <a:rPr lang="es-ES" dirty="0"/>
              <a:t> in </a:t>
            </a:r>
            <a:r>
              <a:rPr lang="es-ES" dirty="0" err="1" smtClean="0"/>
              <a:t>Maharastra</a:t>
            </a:r>
            <a:r>
              <a:rPr lang="es-ES" dirty="0" smtClean="0"/>
              <a:t>.  </a:t>
            </a:r>
            <a:r>
              <a:rPr lang="es-ES" dirty="0" err="1"/>
              <a:t>The</a:t>
            </a:r>
            <a:r>
              <a:rPr lang="es-ES" dirty="0"/>
              <a:t> Medical </a:t>
            </a:r>
            <a:r>
              <a:rPr lang="es-ES" dirty="0" err="1"/>
              <a:t>Education</a:t>
            </a:r>
            <a:r>
              <a:rPr lang="es-ES" dirty="0"/>
              <a:t> </a:t>
            </a:r>
            <a:r>
              <a:rPr lang="es-ES" dirty="0" err="1"/>
              <a:t>minister</a:t>
            </a:r>
            <a:r>
              <a:rPr lang="es-ES" dirty="0"/>
              <a:t> </a:t>
            </a:r>
            <a:r>
              <a:rPr lang="es-ES" dirty="0" err="1"/>
              <a:t>told</a:t>
            </a:r>
            <a:r>
              <a:rPr lang="es-ES" dirty="0"/>
              <a:t> </a:t>
            </a:r>
            <a:r>
              <a:rPr lang="es-ES" dirty="0" err="1"/>
              <a:t>us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he has </a:t>
            </a:r>
            <a:r>
              <a:rPr lang="es-ES" dirty="0" err="1"/>
              <a:t>sent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files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...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562100"/>
            <a:ext cx="38481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70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4500" y="1321306"/>
            <a:ext cx="84582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s-ES" sz="2800" dirty="0" smtClean="0"/>
              <a:t>Menos horas de trabajo en hospitales p</a:t>
            </a:r>
            <a:r>
              <a:rPr lang="es-ES" sz="2800" dirty="0" smtClean="0"/>
              <a:t>úblicos, reportan hasta 36-48 h de trabajo continuo</a:t>
            </a:r>
          </a:p>
          <a:p>
            <a:endParaRPr lang="es-ES" sz="2800" dirty="0"/>
          </a:p>
          <a:p>
            <a:pPr marL="285750" indent="-285750">
              <a:buFont typeface="Wingdings" charset="2"/>
              <a:buChar char="u"/>
            </a:pPr>
            <a:r>
              <a:rPr lang="es-ES" sz="2800" dirty="0" smtClean="0"/>
              <a:t>Los profesores n</a:t>
            </a:r>
            <a:r>
              <a:rPr lang="es-ES" sz="2800" dirty="0" smtClean="0"/>
              <a:t>unca están en guardias, Después de las 5-6 pm sólo residentes</a:t>
            </a:r>
          </a:p>
          <a:p>
            <a:pPr marL="285750" indent="-285750">
              <a:buFont typeface="Wingdings" charset="2"/>
              <a:buChar char="u"/>
            </a:pPr>
            <a:endParaRPr lang="es-ES" dirty="0" smtClean="0"/>
          </a:p>
          <a:p>
            <a:pPr marL="285750" indent="-285750">
              <a:buFont typeface="Wingdings" charset="2"/>
              <a:buChar char="u"/>
            </a:pPr>
            <a:r>
              <a:rPr lang="es-ES" dirty="0" smtClean="0"/>
              <a:t>- http</a:t>
            </a:r>
            <a:r>
              <a:rPr lang="es-ES" dirty="0"/>
              <a:t>://</a:t>
            </a:r>
            <a:r>
              <a:rPr lang="es-ES" dirty="0" err="1"/>
              <a:t>indianexpress.com</a:t>
            </a:r>
            <a:r>
              <a:rPr lang="es-ES" dirty="0"/>
              <a:t>/</a:t>
            </a:r>
            <a:r>
              <a:rPr lang="es-ES" dirty="0" err="1"/>
              <a:t>article</a:t>
            </a:r>
            <a:r>
              <a:rPr lang="es-ES" dirty="0"/>
              <a:t>/</a:t>
            </a:r>
            <a:r>
              <a:rPr lang="es-ES" dirty="0" err="1"/>
              <a:t>explained</a:t>
            </a:r>
            <a:r>
              <a:rPr lang="es-ES" dirty="0"/>
              <a:t>/how-inhumanlylong-work-hoursare-killing-youngdoctors-literally-2/#sthash.Uydn1j7M.dpuf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Residentes </a:t>
            </a:r>
            <a:r>
              <a:rPr lang="es-ES" dirty="0" smtClean="0"/>
              <a:t>de Delhi, Julio 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9190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Huelgas de rechazo a seguridad colectiva, cuidados públicos de salud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Bélgica 1964, 18 días </a:t>
            </a:r>
          </a:p>
          <a:p>
            <a:r>
              <a:rPr lang="es-ES" dirty="0" smtClean="0"/>
              <a:t>Saskatchewan 1962, 23 días</a:t>
            </a:r>
          </a:p>
          <a:p>
            <a:r>
              <a:rPr lang="es-ES" dirty="0" smtClean="0"/>
              <a:t>Otras en Australia y Nueva Zelanda</a:t>
            </a:r>
          </a:p>
          <a:p>
            <a:r>
              <a:rPr lang="es-ES" dirty="0" smtClean="0"/>
              <a:t>Ambas evitaron contratación por salario y dejaron honorarios por servicio prestado. </a:t>
            </a:r>
          </a:p>
          <a:p>
            <a:r>
              <a:rPr lang="es-ES" dirty="0" smtClean="0"/>
              <a:t>Francia 60´s: obtuvieron salarios negociados tripartitas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2009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Doctors</a:t>
            </a:r>
            <a:r>
              <a:rPr lang="es-ES" dirty="0"/>
              <a:t>' Strike 1962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Huelga médica en Saskatchewan en la crisis de Medicare, </a:t>
            </a:r>
            <a:r>
              <a:rPr lang="es-ES" dirty="0"/>
              <a:t>1962 (</a:t>
            </a:r>
            <a:r>
              <a:rPr lang="es-ES" dirty="0" err="1"/>
              <a:t>National</a:t>
            </a:r>
            <a:r>
              <a:rPr lang="es-ES" dirty="0"/>
              <a:t> Archives of </a:t>
            </a:r>
            <a:r>
              <a:rPr lang="es-ES" dirty="0" err="1"/>
              <a:t>Canada</a:t>
            </a:r>
            <a:r>
              <a:rPr lang="es-ES" dirty="0"/>
              <a:t>, PA-88485).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52700"/>
            <a:ext cx="5334000" cy="3619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66" y="2463800"/>
            <a:ext cx="4031634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43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401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67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AMA (1847)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2900" y="1600200"/>
            <a:ext cx="8343900" cy="4525963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n=217,000, conservadora</a:t>
            </a:r>
          </a:p>
          <a:p>
            <a:r>
              <a:rPr lang="es-ES" dirty="0" smtClean="0"/>
              <a:t>Poderoso cabildeo en USA (264 millones en 13 años)</a:t>
            </a:r>
          </a:p>
          <a:p>
            <a:r>
              <a:rPr lang="es-ES" dirty="0" smtClean="0"/>
              <a:t>Prohibieron en 1930´s trabajar en incipientes </a:t>
            </a:r>
            <a:r>
              <a:rPr lang="es-ES" dirty="0" err="1" smtClean="0"/>
              <a:t>HMO´s</a:t>
            </a:r>
            <a:endParaRPr lang="es-ES" dirty="0" smtClean="0"/>
          </a:p>
          <a:p>
            <a:r>
              <a:rPr lang="es-ES" dirty="0" smtClean="0"/>
              <a:t>Se opusieron a Medicare (ahora no)</a:t>
            </a:r>
          </a:p>
          <a:p>
            <a:r>
              <a:rPr lang="es-ES" dirty="0" smtClean="0"/>
              <a:t>Se oponen a un sistema único de salud</a:t>
            </a:r>
          </a:p>
          <a:p>
            <a:r>
              <a:rPr lang="es-ES" dirty="0" smtClean="0"/>
              <a:t>Se opusieron a la reforma en salud de Clinton en los 90´s</a:t>
            </a:r>
          </a:p>
          <a:p>
            <a:r>
              <a:rPr lang="es-ES" dirty="0" smtClean="0"/>
              <a:t>Apoyan cambios en la ley de </a:t>
            </a:r>
            <a:r>
              <a:rPr lang="es-ES" dirty="0" err="1" smtClean="0"/>
              <a:t>malpractice</a:t>
            </a:r>
            <a:r>
              <a:rPr lang="es-ES" dirty="0" smtClean="0"/>
              <a:t> (con topes)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0941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73038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dirty="0" smtClean="0"/>
              <a:t>Indonesia </a:t>
            </a:r>
            <a:r>
              <a:rPr lang="es-ES" u="sng" dirty="0" smtClean="0"/>
              <a:t>huelga nacional en 2012 </a:t>
            </a:r>
            <a:r>
              <a:rPr lang="es-ES" sz="2800" dirty="0" smtClean="0"/>
              <a:t>(sobre todo ginecólogos) por arresto de compañeros por una muerte por cesárea</a:t>
            </a:r>
            <a:r>
              <a:rPr lang="es-ES" sz="2800" dirty="0"/>
              <a:t> </a:t>
            </a:r>
            <a:r>
              <a:rPr lang="es-ES" sz="2800" dirty="0" smtClean="0"/>
              <a:t>castigada por la SCJ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01800"/>
            <a:ext cx="8382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13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Todos somos 17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06547"/>
            <a:ext cx="3467031" cy="23494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0" y="2603500"/>
            <a:ext cx="34671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9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Médicos desempleados…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los 1990´s Bélgica generó una sobreproducción de médicos y dentistas con relación a los trabajos disponibles. </a:t>
            </a:r>
          </a:p>
          <a:p>
            <a:r>
              <a:rPr lang="es-ES" u="sng" dirty="0" smtClean="0">
                <a:solidFill>
                  <a:srgbClr val="FF0000"/>
                </a:solidFill>
              </a:rPr>
              <a:t>Se emitió una ley </a:t>
            </a:r>
            <a:r>
              <a:rPr lang="es-ES" dirty="0" smtClean="0"/>
              <a:t>para limitar la entrada de estudiantes y un esquema de filtrado (ajuste).</a:t>
            </a:r>
          </a:p>
          <a:p>
            <a:r>
              <a:rPr lang="es-ES" dirty="0" smtClean="0"/>
              <a:t>Sobre producción para las vacantes (no para las necesidades)= salarios bajos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8717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417638"/>
            <a:ext cx="8547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9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422400"/>
            <a:ext cx="8394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27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631"/>
            <a:ext cx="8229600" cy="51593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Junio 22 2015, Reforma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520700"/>
            <a:ext cx="87757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82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90781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826000" y="698500"/>
            <a:ext cx="149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economista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6505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Recortes a salud en México, 14 de Septiembre 2015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SALUD tendrá </a:t>
            </a:r>
            <a:r>
              <a:rPr lang="es-ES" dirty="0"/>
              <a:t>una caída en su presupuesto </a:t>
            </a:r>
            <a:r>
              <a:rPr lang="es-ES" dirty="0" smtClean="0"/>
              <a:t>2016 del </a:t>
            </a:r>
            <a:r>
              <a:rPr lang="es-ES" dirty="0"/>
              <a:t>6.6% con poco más de </a:t>
            </a:r>
            <a:r>
              <a:rPr lang="es-ES" dirty="0" smtClean="0"/>
              <a:t>5 </a:t>
            </a:r>
            <a:r>
              <a:rPr lang="es-ES" dirty="0"/>
              <a:t>mil </a:t>
            </a:r>
            <a:r>
              <a:rPr lang="es-ES" dirty="0" smtClean="0"/>
              <a:t>millones </a:t>
            </a:r>
            <a:r>
              <a:rPr lang="es-ES" dirty="0"/>
              <a:t>de pesos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Recortes significativos en 2015</a:t>
            </a:r>
          </a:p>
        </p:txBody>
      </p:sp>
    </p:spTree>
    <p:extLst>
      <p:ext uri="{BB962C8B-B14F-4D97-AF65-F5344CB8AC3E}">
        <p14:creationId xmlns:p14="http://schemas.microsoft.com/office/powerpoint/2010/main" val="150401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Des-Organización médica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N</a:t>
            </a:r>
            <a:r>
              <a:rPr lang="es-ES" dirty="0" smtClean="0"/>
              <a:t>o </a:t>
            </a:r>
            <a:r>
              <a:rPr lang="es-ES" dirty="0"/>
              <a:t>participamos </a:t>
            </a:r>
            <a:r>
              <a:rPr lang="es-ES" dirty="0" smtClean="0"/>
              <a:t>como grupo en </a:t>
            </a:r>
            <a:r>
              <a:rPr lang="es-ES" dirty="0"/>
              <a:t>decisiones laborales o salariales con ningún empleador (</a:t>
            </a:r>
            <a:r>
              <a:rPr lang="es-ES" dirty="0" smtClean="0"/>
              <a:t>aseguradoras, </a:t>
            </a:r>
            <a:r>
              <a:rPr lang="es-ES" dirty="0"/>
              <a:t>sector salud) </a:t>
            </a:r>
            <a:endParaRPr lang="es-ES" dirty="0" smtClean="0"/>
          </a:p>
          <a:p>
            <a:r>
              <a:rPr lang="es-ES" dirty="0"/>
              <a:t>N</a:t>
            </a:r>
            <a:r>
              <a:rPr lang="es-ES" dirty="0" smtClean="0"/>
              <a:t>i </a:t>
            </a:r>
            <a:r>
              <a:rPr lang="es-ES" dirty="0"/>
              <a:t>en decisiones sobre el sistema de </a:t>
            </a:r>
            <a:r>
              <a:rPr lang="es-ES" dirty="0" smtClean="0"/>
              <a:t>salud, nuestro tema. </a:t>
            </a:r>
            <a:endParaRPr lang="es-ES" dirty="0"/>
          </a:p>
          <a:p>
            <a:r>
              <a:rPr lang="es-ES" dirty="0" smtClean="0"/>
              <a:t>Protestas </a:t>
            </a:r>
            <a:r>
              <a:rPr lang="es-ES" dirty="0"/>
              <a:t>variadas en México, pero son efímeras y </a:t>
            </a:r>
            <a:r>
              <a:rPr lang="es-ES" dirty="0" smtClean="0"/>
              <a:t>limitadas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0589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Médicos desilusionados, hartos y “cabreados”…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982107"/>
            <a:ext cx="5194300" cy="33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81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Mejora la salud en las huelgas médicas?</a:t>
            </a:r>
            <a:br>
              <a:rPr lang="es-ES" dirty="0" smtClean="0"/>
            </a:br>
            <a:r>
              <a:rPr lang="es-ES" dirty="0" smtClean="0"/>
              <a:t>BMJ Junio 10, 2000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745662"/>
            <a:ext cx="8013700" cy="45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2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La tasa de mortalidad bajó durante una huelga médica en Israel por un nuevo contrato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“El número de funerales bajó significativamente durante la huelga” y lo mismo había pasado en 1983 </a:t>
            </a:r>
          </a:p>
          <a:p>
            <a:r>
              <a:rPr lang="es-ES" dirty="0" smtClean="0"/>
              <a:t>En 1973 bajó la mortalidad 50%</a:t>
            </a:r>
          </a:p>
          <a:p>
            <a:r>
              <a:rPr lang="es-ES" dirty="0" smtClean="0"/>
              <a:t>En 1976 en Colombia un paro por 52 días bajó la mortalidad 35% (solo emergencias)</a:t>
            </a:r>
          </a:p>
          <a:p>
            <a:r>
              <a:rPr lang="es-ES" dirty="0" smtClean="0"/>
              <a:t>En Los </a:t>
            </a:r>
            <a:r>
              <a:rPr lang="es-ES" dirty="0" err="1" smtClean="0"/>
              <a:t>Angeles</a:t>
            </a:r>
            <a:r>
              <a:rPr lang="es-ES" dirty="0" smtClean="0"/>
              <a:t>, una huelga bajó la mortalidad el 18%</a:t>
            </a:r>
          </a:p>
          <a:p>
            <a:r>
              <a:rPr lang="es-ES" dirty="0" smtClean="0"/>
              <a:t>Al regreso volvió a subir en todos (posponer consultas y cirugía electiva).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042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Porque no hay conflictos significativos?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 hay muchos problemas añejos (similares en muchos países) </a:t>
            </a:r>
          </a:p>
          <a:p>
            <a:r>
              <a:rPr lang="es-ES" dirty="0" smtClean="0"/>
              <a:t>Pero poca oposición eficaz (desorganización)</a:t>
            </a:r>
          </a:p>
          <a:p>
            <a:r>
              <a:rPr lang="es-ES" dirty="0" smtClean="0"/>
              <a:t>Imposible la confrontación, pero también la defensa </a:t>
            </a:r>
          </a:p>
        </p:txBody>
      </p:sp>
    </p:spTree>
    <p:extLst>
      <p:ext uri="{BB962C8B-B14F-4D97-AF65-F5344CB8AC3E}">
        <p14:creationId xmlns:p14="http://schemas.microsoft.com/office/powerpoint/2010/main" val="199278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Algunos derechos generales de los médicos (insatisfechos en todos los sistemas)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u="sng" dirty="0" smtClean="0"/>
              <a:t>Laborar en instalaciones apropiadas y seguras</a:t>
            </a:r>
          </a:p>
          <a:p>
            <a:r>
              <a:rPr lang="es-ES" u="sng" dirty="0" smtClean="0"/>
              <a:t>Tener a su disposición los recursos que requiere en su práctica profesional </a:t>
            </a:r>
          </a:p>
          <a:p>
            <a:r>
              <a:rPr lang="es-ES" dirty="0" smtClean="0"/>
              <a:t>Acceso a investigación y docencia</a:t>
            </a:r>
          </a:p>
          <a:p>
            <a:r>
              <a:rPr lang="es-ES" dirty="0" smtClean="0"/>
              <a:t>Salvaguarda de su prestigio profesional</a:t>
            </a:r>
          </a:p>
          <a:p>
            <a:r>
              <a:rPr lang="es-ES" dirty="0" smtClean="0"/>
              <a:t>Percibir remuneración </a:t>
            </a:r>
            <a:r>
              <a:rPr lang="es-ES" dirty="0" smtClean="0">
                <a:solidFill>
                  <a:srgbClr val="FF0000"/>
                </a:solidFill>
              </a:rPr>
              <a:t>(ADECUADA?) </a:t>
            </a:r>
            <a:r>
              <a:rPr lang="es-ES" dirty="0" smtClean="0"/>
              <a:t>por servicios prestados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513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Lema AMM (1965)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Por la salud del Pueblo, </a:t>
            </a:r>
          </a:p>
          <a:p>
            <a:r>
              <a:rPr lang="es-ES" dirty="0" smtClean="0"/>
              <a:t>La unidad médica y</a:t>
            </a:r>
          </a:p>
          <a:p>
            <a:r>
              <a:rPr lang="es-ES" dirty="0" smtClean="0"/>
              <a:t>El progreso de la medicina en México</a:t>
            </a:r>
          </a:p>
          <a:p>
            <a:endParaRPr lang="es-ES" dirty="0"/>
          </a:p>
          <a:p>
            <a:r>
              <a:rPr lang="es-ES" i="1" dirty="0" smtClean="0"/>
              <a:t>3 deudas a México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82293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l gobierno está seguro de la incapacidad del gremio médico de organizarse o de que puede impedir su organización en el futuro?. </a:t>
            </a:r>
          </a:p>
          <a:p>
            <a:r>
              <a:rPr lang="es-ES" dirty="0"/>
              <a:t>Pierde </a:t>
            </a:r>
            <a:r>
              <a:rPr lang="es-ES" dirty="0" smtClean="0"/>
              <a:t>(y México) la aportación </a:t>
            </a:r>
            <a:r>
              <a:rPr lang="es-ES" dirty="0"/>
              <a:t>de los médicos organizados para decisiones relevantes en </a:t>
            </a:r>
            <a:r>
              <a:rPr lang="es-ES" dirty="0" smtClean="0"/>
              <a:t>salud.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0350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14638"/>
            <a:ext cx="8229600" cy="1143000"/>
          </a:xfrm>
        </p:spPr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359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06117" y="2887990"/>
            <a:ext cx="1572566" cy="523220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dirty="0" smtClean="0"/>
              <a:t>MEDICOS </a:t>
            </a:r>
            <a:endParaRPr lang="es-ES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317865" y="4470400"/>
            <a:ext cx="2618751" cy="523220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dirty="0" smtClean="0"/>
              <a:t>ASEGURADORAS</a:t>
            </a:r>
            <a:endParaRPr lang="es-ES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302043" y="1164678"/>
            <a:ext cx="1774544" cy="523220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dirty="0" smtClean="0"/>
              <a:t>GOBIERNO</a:t>
            </a:r>
            <a:endParaRPr lang="es-ES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189315" y="2887990"/>
            <a:ext cx="1782259" cy="523220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dirty="0" smtClean="0"/>
              <a:t>PACIENTES</a:t>
            </a:r>
            <a:endParaRPr lang="es-ES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239400" y="769034"/>
            <a:ext cx="2380479" cy="954107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dirty="0" smtClean="0"/>
              <a:t>OTROS </a:t>
            </a:r>
            <a:br>
              <a:rPr lang="es-ES" sz="2800" dirty="0" smtClean="0"/>
            </a:br>
            <a:r>
              <a:rPr lang="es-ES" sz="2800" dirty="0" smtClean="0"/>
              <a:t>EMPLEADORES</a:t>
            </a:r>
            <a:endParaRPr lang="es-ES" sz="2800" dirty="0"/>
          </a:p>
        </p:txBody>
      </p:sp>
      <p:sp>
        <p:nvSpPr>
          <p:cNvPr id="9" name="Flecha curvada hacia arriba 8"/>
          <p:cNvSpPr/>
          <p:nvPr/>
        </p:nvSpPr>
        <p:spPr>
          <a:xfrm>
            <a:off x="3619879" y="3411210"/>
            <a:ext cx="1422021" cy="55119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Flecha curvada hacia abajo 9"/>
          <p:cNvSpPr/>
          <p:nvPr/>
        </p:nvSpPr>
        <p:spPr>
          <a:xfrm flipH="1">
            <a:off x="3619879" y="2565400"/>
            <a:ext cx="1333879" cy="43689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3009900" y="1723142"/>
            <a:ext cx="1292143" cy="1164848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2251157" y="1880631"/>
            <a:ext cx="0" cy="100736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 flipV="1">
            <a:off x="2432214" y="3411210"/>
            <a:ext cx="885651" cy="100736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5618471" y="3505201"/>
            <a:ext cx="458116" cy="812799"/>
          </a:xfrm>
          <a:prstGeom prst="straightConnector1">
            <a:avLst/>
          </a:prstGeom>
          <a:ln w="762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7" idx="0"/>
          </p:cNvCxnSpPr>
          <p:nvPr/>
        </p:nvCxnSpPr>
        <p:spPr>
          <a:xfrm flipH="1" flipV="1">
            <a:off x="5618471" y="1764842"/>
            <a:ext cx="461974" cy="1123148"/>
          </a:xfrm>
          <a:prstGeom prst="straightConnector1">
            <a:avLst/>
          </a:prstGeom>
          <a:ln w="762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1239400" y="4318000"/>
            <a:ext cx="440119" cy="523220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dirty="0" smtClean="0"/>
              <a:t>IF</a:t>
            </a:r>
            <a:endParaRPr lang="es-ES" sz="28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906117" y="5600700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Más relaciones, se requieren más habilidades nuevas </a:t>
            </a:r>
          </a:p>
          <a:p>
            <a:r>
              <a:rPr lang="es-ES" dirty="0" smtClean="0"/>
              <a:t>y generan conflictos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00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de </a:t>
            </a:r>
            <a:r>
              <a:rPr lang="es-ES" dirty="0" smtClean="0"/>
              <a:t>salud, en general…..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Fragmentado</a:t>
            </a:r>
          </a:p>
          <a:p>
            <a:r>
              <a:rPr lang="es-ES" dirty="0" smtClean="0"/>
              <a:t>Saturado</a:t>
            </a:r>
          </a:p>
          <a:p>
            <a:r>
              <a:rPr lang="es-ES" dirty="0" smtClean="0"/>
              <a:t>Ineficiente</a:t>
            </a:r>
          </a:p>
          <a:p>
            <a:r>
              <a:rPr lang="es-ES" dirty="0" smtClean="0"/>
              <a:t>Presupuesto bajo y mal distribuido</a:t>
            </a:r>
          </a:p>
          <a:p>
            <a:r>
              <a:rPr lang="es-ES" dirty="0" smtClean="0"/>
              <a:t>Con desabasto</a:t>
            </a:r>
          </a:p>
          <a:p>
            <a:r>
              <a:rPr lang="es-ES" dirty="0"/>
              <a:t>A</a:t>
            </a:r>
            <a:r>
              <a:rPr lang="es-ES" dirty="0" smtClean="0"/>
              <a:t>tención de mala calidad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091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“Error médico”, iatrogenia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Problema sistémico, de un sistema de salud con fallas múltiples</a:t>
            </a:r>
          </a:p>
          <a:p>
            <a:r>
              <a:rPr lang="es-ES" dirty="0" smtClean="0"/>
              <a:t>+Sociedad </a:t>
            </a:r>
            <a:r>
              <a:rPr lang="es-ES" dirty="0"/>
              <a:t>más conocedora y demandante</a:t>
            </a:r>
          </a:p>
          <a:p>
            <a:r>
              <a:rPr lang="es-ES" dirty="0" smtClean="0"/>
              <a:t>Se personalizan en general al médico (sistema legal que busca individuos culpables)</a:t>
            </a:r>
          </a:p>
        </p:txBody>
      </p:sp>
    </p:spTree>
    <p:extLst>
      <p:ext uri="{BB962C8B-B14F-4D97-AF65-F5344CB8AC3E}">
        <p14:creationId xmlns:p14="http://schemas.microsoft.com/office/powerpoint/2010/main" val="305987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Empleos precarios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Contratación por terceros (fondos inclusive del Seguro Popular)</a:t>
            </a:r>
          </a:p>
          <a:p>
            <a:pPr lvl="1"/>
            <a:r>
              <a:rPr lang="es-ES" dirty="0" smtClean="0"/>
              <a:t>Contratación por honorarios bajos</a:t>
            </a:r>
          </a:p>
          <a:p>
            <a:pPr lvl="1"/>
            <a:r>
              <a:rPr lang="es-ES" dirty="0" smtClean="0"/>
              <a:t>Sin prestaciones o seguridad social aun en personal de instituciones prestigiadas</a:t>
            </a:r>
          </a:p>
        </p:txBody>
      </p:sp>
    </p:spTree>
    <p:extLst>
      <p:ext uri="{BB962C8B-B14F-4D97-AF65-F5344CB8AC3E}">
        <p14:creationId xmlns:p14="http://schemas.microsoft.com/office/powerpoint/2010/main" val="136652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hlinkClick r:id="rId2"/>
              </a:rPr>
              <a:t>Trabajadores del Seguro Popular rechazan contratos por </a:t>
            </a:r>
            <a:r>
              <a:rPr lang="es-ES" b="1" dirty="0" err="1"/>
              <a:t>outsourcing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i="1" dirty="0" err="1"/>
              <a:t>L</a:t>
            </a:r>
            <a:r>
              <a:rPr lang="es-ES" i="1" dirty="0" err="1" smtClean="0"/>
              <a:t>ajornadajalisco.com.mx</a:t>
            </a:r>
            <a:r>
              <a:rPr lang="es-ES" i="1" dirty="0" smtClean="0"/>
              <a:t>/6 Julio 2013</a:t>
            </a:r>
            <a:endParaRPr lang="es-ES" dirty="0"/>
          </a:p>
          <a:p>
            <a:r>
              <a:rPr lang="es-ES" i="1" dirty="0" smtClean="0"/>
              <a:t>Trabajadores de la </a:t>
            </a:r>
            <a:r>
              <a:rPr lang="es-ES" i="1" dirty="0" err="1" smtClean="0"/>
              <a:t>SSJalisco</a:t>
            </a:r>
            <a:r>
              <a:rPr lang="es-ES" i="1" dirty="0" smtClean="0"/>
              <a:t> (5000) con contratos temporales se les condicionó el trabajo a </a:t>
            </a:r>
            <a:r>
              <a:rPr lang="es-ES" dirty="0" smtClean="0"/>
              <a:t>la </a:t>
            </a:r>
            <a:r>
              <a:rPr lang="es-ES" dirty="0"/>
              <a:t>firma de un contrato con una empresa de </a:t>
            </a:r>
            <a:r>
              <a:rPr lang="es-ES" i="1" dirty="0" err="1" smtClean="0"/>
              <a:t>outsourcing</a:t>
            </a:r>
            <a:endParaRPr lang="es-ES" dirty="0" smtClean="0"/>
          </a:p>
          <a:p>
            <a:r>
              <a:rPr lang="es-ES" dirty="0"/>
              <a:t>D</a:t>
            </a:r>
            <a:r>
              <a:rPr lang="es-ES" dirty="0" smtClean="0"/>
              <a:t>erivó </a:t>
            </a:r>
            <a:r>
              <a:rPr lang="es-ES" dirty="0"/>
              <a:t>en falta de </a:t>
            </a:r>
            <a:r>
              <a:rPr lang="es-ES" i="1" dirty="0" smtClean="0"/>
              <a:t>personal y cancelación de cirugías</a:t>
            </a:r>
          </a:p>
          <a:p>
            <a:r>
              <a:rPr lang="es-ES" i="1" dirty="0" smtClean="0"/>
              <a:t>Los contratos temporales (sin antigüedad ni muchas obligaciones) son la regla</a:t>
            </a:r>
          </a:p>
          <a:p>
            <a:r>
              <a:rPr lang="es-ES" dirty="0" smtClean="0"/>
              <a:t>Incluye el Hospital General </a:t>
            </a:r>
            <a:r>
              <a:rPr lang="es-ES" dirty="0"/>
              <a:t>de Occidente</a:t>
            </a:r>
            <a:r>
              <a:rPr lang="es-ES" dirty="0" smtClean="0"/>
              <a:t>” y </a:t>
            </a:r>
            <a:r>
              <a:rPr lang="es-ES" dirty="0" err="1" smtClean="0"/>
              <a:t>Zoquipan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379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3785472"/>
            <a:ext cx="4381500" cy="30725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14" y="558800"/>
            <a:ext cx="5308600" cy="787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014" y="1549400"/>
            <a:ext cx="5200986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0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10386</TotalTime>
  <Words>1424</Words>
  <Application>Microsoft Macintosh PowerPoint</Application>
  <PresentationFormat>Presentación en pantalla (4:3)</PresentationFormat>
  <Paragraphs>150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La relación del sistema de salud con los médicos: hacia un conflicto?</vt:lpstr>
      <vt:lpstr>Problemas tempranos….</vt:lpstr>
      <vt:lpstr>Médicos desempleados…</vt:lpstr>
      <vt:lpstr>Algunos derechos generales de los médicos (insatisfechos en todos los sistemas)</vt:lpstr>
      <vt:lpstr>Sistema de salud, en general…..</vt:lpstr>
      <vt:lpstr>“Error médico”, iatrogenia</vt:lpstr>
      <vt:lpstr>Empleos precarios</vt:lpstr>
      <vt:lpstr>Trabajadores del Seguro Popular rechazan contratos por outsourcing</vt:lpstr>
      <vt:lpstr>Presentación de PowerPoint</vt:lpstr>
      <vt:lpstr>Médicos de farmacia: variadas ofertas de trabajo </vt:lpstr>
      <vt:lpstr>Médicos de farmacias</vt:lpstr>
      <vt:lpstr>Colegiación, sindicalización y huelga</vt:lpstr>
      <vt:lpstr>Huelgas médicas</vt:lpstr>
      <vt:lpstr>Huelga de médicos y personal de salud</vt:lpstr>
      <vt:lpstr>Lima, 8 de Dic</vt:lpstr>
      <vt:lpstr>Peticiones en Perú</vt:lpstr>
      <vt:lpstr>Venezuela 27 de Dic, Hora Cero </vt:lpstr>
      <vt:lpstr>Caos en hospitales de Santo Domingo 28-5-2005</vt:lpstr>
      <vt:lpstr>Bolivia, huelga 28-3-2012</vt:lpstr>
      <vt:lpstr>Salarios dignos…</vt:lpstr>
      <vt:lpstr>Residentes por horas razonables: cambio drástico en conducta (en México inclusive)</vt:lpstr>
      <vt:lpstr>Presentación de PowerPoint</vt:lpstr>
      <vt:lpstr>Residentes de Delhi, Julio 2015</vt:lpstr>
      <vt:lpstr>Huelgas de rechazo a seguridad colectiva, cuidados públicos de salud</vt:lpstr>
      <vt:lpstr>Doctors' Strike 1962  Huelga médica en Saskatchewan en la crisis de Medicare, 1962 (National Archives of Canada, PA-88485).</vt:lpstr>
      <vt:lpstr>Presentación de PowerPoint</vt:lpstr>
      <vt:lpstr>AMA (1847)</vt:lpstr>
      <vt:lpstr>Indonesia huelga nacional en 2012 (sobre todo ginecólogos) por arresto de compañeros por una muerte por cesárea castigada por la SCJ</vt:lpstr>
      <vt:lpstr>Todos somos 17</vt:lpstr>
      <vt:lpstr>Presentación de PowerPoint</vt:lpstr>
      <vt:lpstr>Presentación de PowerPoint</vt:lpstr>
      <vt:lpstr>Junio 22 2015, Reforma</vt:lpstr>
      <vt:lpstr>Presentación de PowerPoint</vt:lpstr>
      <vt:lpstr>Recortes a salud en México, 14 de Septiembre 2015</vt:lpstr>
      <vt:lpstr>Des-Organización médica</vt:lpstr>
      <vt:lpstr>Médicos desilusionados, hartos y “cabreados”…</vt:lpstr>
      <vt:lpstr>Mejora la salud en las huelgas médicas? BMJ Junio 10, 2000</vt:lpstr>
      <vt:lpstr>La tasa de mortalidad bajó durante una huelga médica en Israel por un nuevo contrato</vt:lpstr>
      <vt:lpstr>Porque no hay conflictos significativos?</vt:lpstr>
      <vt:lpstr>Lema AMM (1965)</vt:lpstr>
      <vt:lpstr>Presentación de PowerPoint</vt:lpstr>
      <vt:lpstr>Gracias</vt:lpstr>
      <vt:lpstr>Presentación de PowerPoint</vt:lpstr>
    </vt:vector>
  </TitlesOfParts>
  <Company>iner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Opciones para el INNSZ y los Insalud</dc:title>
  <dc:creator>Rogelio Perez Padilla</dc:creator>
  <cp:lastModifiedBy>Rogelio Perez Padilla</cp:lastModifiedBy>
  <cp:revision>152</cp:revision>
  <dcterms:created xsi:type="dcterms:W3CDTF">2011-10-13T16:35:38Z</dcterms:created>
  <dcterms:modified xsi:type="dcterms:W3CDTF">2015-09-23T19:14:43Z</dcterms:modified>
</cp:coreProperties>
</file>