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398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AFD3-48A3-46B9-9390-299E8434E20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462A-1EBD-4C8F-8E80-4F54205DA8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9929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AFD3-48A3-46B9-9390-299E8434E20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462A-1EBD-4C8F-8E80-4F54205DA8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5724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AFD3-48A3-46B9-9390-299E8434E20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462A-1EBD-4C8F-8E80-4F54205DA8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056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AFD3-48A3-46B9-9390-299E8434E20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462A-1EBD-4C8F-8E80-4F54205DA8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6217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AFD3-48A3-46B9-9390-299E8434E20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462A-1EBD-4C8F-8E80-4F54205DA8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3405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AFD3-48A3-46B9-9390-299E8434E20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462A-1EBD-4C8F-8E80-4F54205DA8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9103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AFD3-48A3-46B9-9390-299E8434E20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462A-1EBD-4C8F-8E80-4F54205DA8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5393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AFD3-48A3-46B9-9390-299E8434E20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462A-1EBD-4C8F-8E80-4F54205DA8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1050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AFD3-48A3-46B9-9390-299E8434E20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462A-1EBD-4C8F-8E80-4F54205DA8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993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AFD3-48A3-46B9-9390-299E8434E20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462A-1EBD-4C8F-8E80-4F54205DA8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8797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AFD3-48A3-46B9-9390-299E8434E20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462A-1EBD-4C8F-8E80-4F54205DA8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7815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6AFD3-48A3-46B9-9390-299E8434E20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E462A-1EBD-4C8F-8E80-4F54205DA8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4895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LA SALUD EN CRISIS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Academia Nacional de Medicina</a:t>
            </a:r>
          </a:p>
          <a:p>
            <a:r>
              <a:rPr lang="es-MX" dirty="0" smtClean="0"/>
              <a:t>24 de Septiembre, 2015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66174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600" dirty="0" smtClean="0"/>
              <a:t>La Salud en Crisis</a:t>
            </a: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6491064" cy="4525963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s-MX" sz="2600" dirty="0" smtClean="0"/>
              <a:t>Introducción.</a:t>
            </a:r>
          </a:p>
          <a:p>
            <a:pPr marL="914400" lvl="1" indent="-514350">
              <a:buFont typeface="Calibri" panose="020F0502020204030204" pitchFamily="34" charset="0"/>
              <a:buChar char="‒"/>
            </a:pPr>
            <a:r>
              <a:rPr lang="es-MX" sz="2600" dirty="0" smtClean="0"/>
              <a:t>Dr. Samuel Ponce de León Rosales </a:t>
            </a:r>
          </a:p>
          <a:p>
            <a:pPr marL="914400" lvl="1" indent="-514350">
              <a:buFont typeface="Calibri" panose="020F0502020204030204" pitchFamily="34" charset="0"/>
              <a:buChar char="‒"/>
            </a:pPr>
            <a:endParaRPr lang="es-MX" sz="2600" dirty="0" smtClean="0"/>
          </a:p>
          <a:p>
            <a:pPr marL="514350" indent="-514350">
              <a:buFont typeface="+mj-lt"/>
              <a:buAutoNum type="arabicPeriod"/>
            </a:pPr>
            <a:r>
              <a:rPr lang="es-MX" sz="2600" dirty="0" smtClean="0"/>
              <a:t>El riesgo de ser médico</a:t>
            </a:r>
          </a:p>
          <a:p>
            <a:pPr lvl="1">
              <a:buFont typeface="Calibri" panose="020F0502020204030204" pitchFamily="34" charset="0"/>
              <a:buChar char="‒"/>
            </a:pPr>
            <a:r>
              <a:rPr lang="es-MX" sz="2600" dirty="0" smtClean="0"/>
              <a:t>Dr. Alejandro Macías Hernández</a:t>
            </a:r>
          </a:p>
          <a:p>
            <a:pPr lvl="1">
              <a:buFont typeface="Calibri" panose="020F0502020204030204" pitchFamily="34" charset="0"/>
              <a:buChar char="‒"/>
            </a:pPr>
            <a:endParaRPr lang="es-MX" sz="2600" dirty="0" smtClean="0"/>
          </a:p>
          <a:p>
            <a:pPr marL="514350" indent="-514350">
              <a:buFont typeface="+mj-lt"/>
              <a:buAutoNum type="arabicPeriod"/>
            </a:pPr>
            <a:r>
              <a:rPr lang="es-MX" sz="2600" dirty="0" smtClean="0"/>
              <a:t>Sistema de Salud y médicos en curso de colisión.</a:t>
            </a:r>
          </a:p>
          <a:p>
            <a:pPr marL="857250" lvl="1" indent="-457200">
              <a:buFont typeface="Calibri" panose="020F0502020204030204" pitchFamily="34" charset="0"/>
              <a:buChar char="‒"/>
            </a:pPr>
            <a:r>
              <a:rPr lang="es-MX" sz="2600" dirty="0" smtClean="0"/>
              <a:t>Dr. Rogelio Pérez Padilla</a:t>
            </a:r>
          </a:p>
          <a:p>
            <a:pPr marL="914400" lvl="1" indent="-514350">
              <a:buFont typeface="+mj-lt"/>
              <a:buAutoNum type="arabicPeriod"/>
            </a:pPr>
            <a:endParaRPr lang="es-MX" sz="2600" dirty="0" smtClean="0"/>
          </a:p>
          <a:p>
            <a:pPr marL="514350" indent="-514350">
              <a:buFont typeface="+mj-lt"/>
              <a:buAutoNum type="arabicPeriod"/>
            </a:pPr>
            <a:r>
              <a:rPr lang="es-MX" sz="2600" dirty="0" smtClean="0"/>
              <a:t>Comunicación Medico-Paciente-Institución: Un dialogo de sordos.</a:t>
            </a:r>
          </a:p>
          <a:p>
            <a:pPr marL="857250" lvl="1" indent="-457200">
              <a:buFont typeface="Calibri" panose="020F0502020204030204" pitchFamily="34" charset="0"/>
              <a:buChar char="‒"/>
            </a:pPr>
            <a:r>
              <a:rPr lang="es-MX" sz="2600" dirty="0" smtClean="0"/>
              <a:t>Dr. Arnoldo </a:t>
            </a:r>
            <a:r>
              <a:rPr lang="es-MX" sz="2600" dirty="0" err="1" smtClean="0"/>
              <a:t>Kraus</a:t>
            </a:r>
            <a:r>
              <a:rPr lang="es-MX" sz="2600" dirty="0" smtClean="0"/>
              <a:t> </a:t>
            </a:r>
            <a:r>
              <a:rPr lang="es-MX" sz="2600" dirty="0" err="1" smtClean="0"/>
              <a:t>Weisman</a:t>
            </a:r>
            <a:endParaRPr lang="es-MX" sz="2600" dirty="0" smtClean="0"/>
          </a:p>
          <a:p>
            <a:pPr marL="400050" lvl="1" indent="0">
              <a:buNone/>
            </a:pPr>
            <a:endParaRPr lang="es-MX" dirty="0" smtClean="0"/>
          </a:p>
          <a:p>
            <a:pPr marL="400050" lvl="1" indent="0">
              <a:buNone/>
            </a:pPr>
            <a:endParaRPr lang="es-MX" dirty="0"/>
          </a:p>
        </p:txBody>
      </p:sp>
      <p:sp>
        <p:nvSpPr>
          <p:cNvPr id="8" name="7 CuadroTexto"/>
          <p:cNvSpPr txBox="1"/>
          <p:nvPr/>
        </p:nvSpPr>
        <p:spPr>
          <a:xfrm>
            <a:off x="7209540" y="1589584"/>
            <a:ext cx="136815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  <a:p>
            <a:r>
              <a:rPr lang="es-MX" dirty="0" smtClean="0"/>
              <a:t>12 min.</a:t>
            </a:r>
          </a:p>
          <a:p>
            <a:endParaRPr lang="es-MX" dirty="0"/>
          </a:p>
          <a:p>
            <a:endParaRPr lang="es-MX" dirty="0" smtClean="0"/>
          </a:p>
          <a:p>
            <a:r>
              <a:rPr lang="es-MX" dirty="0" smtClean="0"/>
              <a:t>15 min.</a:t>
            </a:r>
          </a:p>
          <a:p>
            <a:endParaRPr lang="es-MX" dirty="0"/>
          </a:p>
          <a:p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15 min.</a:t>
            </a:r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r>
              <a:rPr lang="es-MX" dirty="0" smtClean="0"/>
              <a:t>15min.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54520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La Salud en Crisis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 smtClean="0"/>
          </a:p>
          <a:p>
            <a:r>
              <a:rPr lang="es-MX" i="1" dirty="0" smtClean="0"/>
              <a:t>Causas históricas de la crisis de acuerdo a </a:t>
            </a:r>
          </a:p>
          <a:p>
            <a:pPr marL="0" indent="0">
              <a:buNone/>
            </a:pPr>
            <a:r>
              <a:rPr lang="es-MX" i="1" dirty="0" smtClean="0"/>
              <a:t>Michel Foucault:</a:t>
            </a:r>
          </a:p>
          <a:p>
            <a:endParaRPr lang="es-MX" dirty="0"/>
          </a:p>
          <a:p>
            <a:pPr lvl="1"/>
            <a:r>
              <a:rPr lang="es-MX" dirty="0" smtClean="0"/>
              <a:t>La peligrosidad de la medicina. (Eventos adversos)</a:t>
            </a:r>
          </a:p>
          <a:p>
            <a:pPr lvl="1"/>
            <a:r>
              <a:rPr lang="es-MX" dirty="0" smtClean="0"/>
              <a:t>La creciente medicalización. (Medicina genómica)</a:t>
            </a:r>
          </a:p>
          <a:p>
            <a:pPr lvl="1"/>
            <a:r>
              <a:rPr lang="es-MX" dirty="0" smtClean="0"/>
              <a:t>El desarrollo de una “economía política médica” (Acceso para una pequeña minoría)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04000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600" dirty="0" smtClean="0"/>
              <a:t>Definición de Salud  </a:t>
            </a: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s-ES" dirty="0" smtClean="0"/>
          </a:p>
          <a:p>
            <a:pPr marL="0" indent="0" algn="ctr">
              <a:buNone/>
            </a:pPr>
            <a:endParaRPr lang="es-ES" sz="2800" dirty="0" smtClean="0"/>
          </a:p>
          <a:p>
            <a:pPr marL="0" indent="0" algn="ctr">
              <a:buNone/>
            </a:pPr>
            <a:endParaRPr lang="es-ES" sz="2800" dirty="0"/>
          </a:p>
          <a:p>
            <a:pPr marL="0" indent="0" algn="ctr">
              <a:buNone/>
            </a:pPr>
            <a:r>
              <a:rPr lang="es-ES" sz="2800" dirty="0" smtClean="0"/>
              <a:t>La </a:t>
            </a:r>
            <a:r>
              <a:rPr lang="es-ES" sz="2800" dirty="0"/>
              <a:t>salud es un estado de completo bienestar físico, mental y social, y no solamente la ausencia de afecciones o </a:t>
            </a:r>
            <a:r>
              <a:rPr lang="es-ES" sz="2800" dirty="0" smtClean="0"/>
              <a:t>enfermedades</a:t>
            </a:r>
            <a:endParaRPr lang="es-MX" sz="2800" dirty="0"/>
          </a:p>
        </p:txBody>
      </p:sp>
      <p:sp>
        <p:nvSpPr>
          <p:cNvPr id="4" name="3 CuadroTexto"/>
          <p:cNvSpPr txBox="1"/>
          <p:nvPr/>
        </p:nvSpPr>
        <p:spPr>
          <a:xfrm>
            <a:off x="4783329" y="630932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Organización Mundial de la Salud, 1948.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61791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600" dirty="0" smtClean="0"/>
              <a:t>La Salud en Crisis</a:t>
            </a: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6491064" cy="4525963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s-MX" sz="2600" dirty="0" smtClean="0">
                <a:solidFill>
                  <a:schemeClr val="bg1">
                    <a:lumMod val="75000"/>
                  </a:schemeClr>
                </a:solidFill>
              </a:rPr>
              <a:t>Introducción.</a:t>
            </a:r>
          </a:p>
          <a:p>
            <a:pPr marL="914400" lvl="1" indent="-514350">
              <a:buFont typeface="Calibri" panose="020F0502020204030204" pitchFamily="34" charset="0"/>
              <a:buChar char="‒"/>
            </a:pPr>
            <a:r>
              <a:rPr lang="es-MX" sz="2600" dirty="0" smtClean="0">
                <a:solidFill>
                  <a:schemeClr val="bg1">
                    <a:lumMod val="75000"/>
                  </a:schemeClr>
                </a:solidFill>
              </a:rPr>
              <a:t>Dr. Samuel Ponce de León Rosales </a:t>
            </a:r>
          </a:p>
          <a:p>
            <a:pPr marL="914400" lvl="1" indent="-514350">
              <a:buFont typeface="Calibri" panose="020F0502020204030204" pitchFamily="34" charset="0"/>
              <a:buChar char="‒"/>
            </a:pPr>
            <a:endParaRPr lang="es-MX" sz="2600" dirty="0" smtClean="0"/>
          </a:p>
          <a:p>
            <a:pPr marL="514350" indent="-514350">
              <a:buFont typeface="+mj-lt"/>
              <a:buAutoNum type="arabicPeriod"/>
            </a:pPr>
            <a:r>
              <a:rPr lang="es-MX" sz="2600" dirty="0" smtClean="0"/>
              <a:t>El riesgo de ser médico</a:t>
            </a:r>
          </a:p>
          <a:p>
            <a:pPr lvl="1">
              <a:buFont typeface="Calibri" panose="020F0502020204030204" pitchFamily="34" charset="0"/>
              <a:buChar char="‒"/>
            </a:pPr>
            <a:r>
              <a:rPr lang="es-MX" sz="2600" dirty="0" smtClean="0"/>
              <a:t>Dr. Alejandro Macías Hernández</a:t>
            </a:r>
          </a:p>
          <a:p>
            <a:pPr lvl="1">
              <a:buFont typeface="Calibri" panose="020F0502020204030204" pitchFamily="34" charset="0"/>
              <a:buChar char="‒"/>
            </a:pPr>
            <a:endParaRPr lang="es-MX" sz="2600" dirty="0" smtClean="0"/>
          </a:p>
          <a:p>
            <a:pPr marL="514350" indent="-514350">
              <a:buFont typeface="+mj-lt"/>
              <a:buAutoNum type="arabicPeriod"/>
            </a:pPr>
            <a:r>
              <a:rPr lang="es-MX" sz="2600" dirty="0" smtClean="0"/>
              <a:t>Sistema de Salud y médicos en curso de colisión.</a:t>
            </a:r>
          </a:p>
          <a:p>
            <a:pPr marL="857250" lvl="1" indent="-457200">
              <a:buFont typeface="Calibri" panose="020F0502020204030204" pitchFamily="34" charset="0"/>
              <a:buChar char="‒"/>
            </a:pPr>
            <a:r>
              <a:rPr lang="es-MX" sz="2600" dirty="0" smtClean="0"/>
              <a:t>Dr. Rogelio Pérez Padilla</a:t>
            </a:r>
          </a:p>
          <a:p>
            <a:pPr marL="914400" lvl="1" indent="-514350">
              <a:buFont typeface="+mj-lt"/>
              <a:buAutoNum type="arabicPeriod"/>
            </a:pPr>
            <a:endParaRPr lang="es-MX" sz="2600" dirty="0" smtClean="0"/>
          </a:p>
          <a:p>
            <a:pPr marL="514350" indent="-514350">
              <a:buFont typeface="+mj-lt"/>
              <a:buAutoNum type="arabicPeriod"/>
            </a:pPr>
            <a:r>
              <a:rPr lang="es-MX" sz="2600" dirty="0" smtClean="0"/>
              <a:t>Comunicación Medico-Paciente-Institución: Un dialogo de sordos.</a:t>
            </a:r>
          </a:p>
          <a:p>
            <a:pPr marL="857250" lvl="1" indent="-457200">
              <a:buFont typeface="Calibri" panose="020F0502020204030204" pitchFamily="34" charset="0"/>
              <a:buChar char="‒"/>
            </a:pPr>
            <a:r>
              <a:rPr lang="es-MX" sz="2600" dirty="0" smtClean="0"/>
              <a:t>Dr. Arnoldo </a:t>
            </a:r>
            <a:r>
              <a:rPr lang="es-MX" sz="2600" dirty="0" err="1" smtClean="0"/>
              <a:t>Kraus</a:t>
            </a:r>
            <a:r>
              <a:rPr lang="es-MX" sz="2600" dirty="0" smtClean="0"/>
              <a:t> </a:t>
            </a:r>
            <a:r>
              <a:rPr lang="es-MX" sz="2600" dirty="0" err="1" smtClean="0"/>
              <a:t>Weisman</a:t>
            </a:r>
            <a:endParaRPr lang="es-MX" sz="2600" dirty="0" smtClean="0"/>
          </a:p>
          <a:p>
            <a:pPr marL="400050" lvl="1" indent="0">
              <a:buNone/>
            </a:pPr>
            <a:endParaRPr lang="es-MX" dirty="0" smtClean="0"/>
          </a:p>
          <a:p>
            <a:pPr marL="400050" lvl="1" indent="0">
              <a:buNone/>
            </a:pPr>
            <a:endParaRPr lang="es-MX" dirty="0"/>
          </a:p>
        </p:txBody>
      </p:sp>
      <p:sp>
        <p:nvSpPr>
          <p:cNvPr id="8" name="7 CuadroTexto"/>
          <p:cNvSpPr txBox="1"/>
          <p:nvPr/>
        </p:nvSpPr>
        <p:spPr>
          <a:xfrm>
            <a:off x="7209540" y="1589584"/>
            <a:ext cx="136815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>
              <a:solidFill>
                <a:prstClr val="black"/>
              </a:solidFill>
            </a:endParaRPr>
          </a:p>
          <a:p>
            <a:r>
              <a:rPr lang="es-MX" dirty="0" smtClean="0">
                <a:solidFill>
                  <a:prstClr val="black"/>
                </a:solidFill>
              </a:rPr>
              <a:t>12 min.</a:t>
            </a:r>
          </a:p>
          <a:p>
            <a:endParaRPr lang="es-MX" dirty="0">
              <a:solidFill>
                <a:prstClr val="black"/>
              </a:solidFill>
            </a:endParaRPr>
          </a:p>
          <a:p>
            <a:endParaRPr lang="es-MX" dirty="0" smtClean="0">
              <a:solidFill>
                <a:prstClr val="black"/>
              </a:solidFill>
            </a:endParaRPr>
          </a:p>
          <a:p>
            <a:r>
              <a:rPr lang="es-MX" dirty="0" smtClean="0">
                <a:solidFill>
                  <a:prstClr val="black"/>
                </a:solidFill>
              </a:rPr>
              <a:t>15 min.</a:t>
            </a:r>
          </a:p>
          <a:p>
            <a:endParaRPr lang="es-MX" dirty="0">
              <a:solidFill>
                <a:prstClr val="black"/>
              </a:solidFill>
            </a:endParaRPr>
          </a:p>
          <a:p>
            <a:endParaRPr lang="es-MX" dirty="0" smtClean="0">
              <a:solidFill>
                <a:prstClr val="black"/>
              </a:solidFill>
            </a:endParaRPr>
          </a:p>
          <a:p>
            <a:endParaRPr lang="es-MX" dirty="0" smtClean="0">
              <a:solidFill>
                <a:prstClr val="black"/>
              </a:solidFill>
            </a:endParaRPr>
          </a:p>
          <a:p>
            <a:r>
              <a:rPr lang="es-MX" dirty="0" smtClean="0">
                <a:solidFill>
                  <a:prstClr val="black"/>
                </a:solidFill>
              </a:rPr>
              <a:t>15 min.</a:t>
            </a:r>
          </a:p>
          <a:p>
            <a:endParaRPr lang="es-MX" dirty="0">
              <a:solidFill>
                <a:prstClr val="black"/>
              </a:solidFill>
            </a:endParaRPr>
          </a:p>
          <a:p>
            <a:endParaRPr lang="es-MX" dirty="0" smtClean="0">
              <a:solidFill>
                <a:prstClr val="black"/>
              </a:solidFill>
            </a:endParaRPr>
          </a:p>
          <a:p>
            <a:endParaRPr lang="es-MX" dirty="0">
              <a:solidFill>
                <a:prstClr val="black"/>
              </a:solidFill>
            </a:endParaRPr>
          </a:p>
          <a:p>
            <a:r>
              <a:rPr lang="es-MX" dirty="0" smtClean="0">
                <a:solidFill>
                  <a:prstClr val="black"/>
                </a:solidFill>
              </a:rPr>
              <a:t>15min.</a:t>
            </a:r>
            <a:endParaRPr lang="es-MX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3887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220</Words>
  <Application>Microsoft Office PowerPoint</Application>
  <PresentationFormat>Presentación en pantalla (4:3)</PresentationFormat>
  <Paragraphs>67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LA SALUD EN CRISIS</vt:lpstr>
      <vt:lpstr>La Salud en Crisis</vt:lpstr>
      <vt:lpstr>La Salud en Crisis</vt:lpstr>
      <vt:lpstr>Definición de Salud  </vt:lpstr>
      <vt:lpstr>La Salud en Crisis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Cesar David Mejía Rueda</dc:creator>
  <cp:lastModifiedBy>Dr Samuel Ponce</cp:lastModifiedBy>
  <cp:revision>11</cp:revision>
  <dcterms:created xsi:type="dcterms:W3CDTF">2015-09-22T17:29:25Z</dcterms:created>
  <dcterms:modified xsi:type="dcterms:W3CDTF">2015-09-23T17:50:09Z</dcterms:modified>
</cp:coreProperties>
</file>