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4" r:id="rId2"/>
    <p:sldId id="308" r:id="rId3"/>
    <p:sldId id="309" r:id="rId4"/>
    <p:sldId id="310" r:id="rId5"/>
    <p:sldId id="311" r:id="rId6"/>
    <p:sldId id="313" r:id="rId7"/>
    <p:sldId id="314" r:id="rId8"/>
    <p:sldId id="271" r:id="rId9"/>
    <p:sldId id="270" r:id="rId10"/>
    <p:sldId id="321" r:id="rId11"/>
    <p:sldId id="316" r:id="rId12"/>
    <p:sldId id="317" r:id="rId13"/>
    <p:sldId id="318" r:id="rId14"/>
    <p:sldId id="319" r:id="rId15"/>
    <p:sldId id="320" r:id="rId16"/>
    <p:sldId id="315" r:id="rId17"/>
    <p:sldId id="322" r:id="rId18"/>
    <p:sldId id="323" r:id="rId19"/>
    <p:sldId id="324" r:id="rId20"/>
    <p:sldId id="325" r:id="rId21"/>
    <p:sldId id="326" r:id="rId22"/>
  </p:sldIdLst>
  <p:sldSz cx="9144000" cy="6858000" type="screen4x3"/>
  <p:notesSz cx="7053263" cy="93091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a M. Sosa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C000"/>
    <a:srgbClr val="FFE54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4" autoAdjust="0"/>
    <p:restoredTop sz="94737" autoAdjust="0"/>
  </p:normalViewPr>
  <p:slideViewPr>
    <p:cSldViewPr>
      <p:cViewPr>
        <p:scale>
          <a:sx n="92" d="100"/>
          <a:sy n="92" d="100"/>
        </p:scale>
        <p:origin x="-135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style val="18"/>
  <c:chart>
    <c:title>
      <c:tx>
        <c:rich>
          <a:bodyPr/>
          <a:lstStyle/>
          <a:p>
            <a:pPr>
              <a:defRPr/>
            </a:pPr>
            <a:r>
              <a:rPr lang="es-ES" sz="3600" dirty="0"/>
              <a:t>TRILOGÍA DE LA INVESTIGACIÓN </a:t>
            </a:r>
            <a:r>
              <a:rPr lang="es-ES" sz="3600" baseline="0" dirty="0" smtClean="0"/>
              <a:t> DEL DELITO</a:t>
            </a:r>
            <a:endParaRPr lang="es-ES" sz="3600" dirty="0"/>
          </a:p>
        </c:rich>
      </c:tx>
    </c:title>
    <c:plotArea>
      <c:layout>
        <c:manualLayout>
          <c:layoutTarget val="inner"/>
          <c:xMode val="edge"/>
          <c:yMode val="edge"/>
          <c:x val="0"/>
          <c:y val="8.8798522125346016E-2"/>
          <c:w val="0.98654992750093273"/>
          <c:h val="0.86381286191310303"/>
        </c:manualLayout>
      </c:layout>
      <c:ofPieChart>
        <c:ofPieType val="pie"/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TRILOGÍA DE LA INVESTIGACIÓN CIENTÍFICA</c:v>
                </c:pt>
              </c:strCache>
            </c:strRef>
          </c:tx>
          <c:explosion val="25"/>
          <c:dPt>
            <c:idx val="2"/>
            <c:explosion val="0"/>
          </c:dPt>
          <c:dLbls>
            <c:dLbl>
              <c:idx val="0"/>
              <c:layout>
                <c:manualLayout>
                  <c:x val="4.2077114888469228E-2"/>
                  <c:y val="-0.17335593807455593"/>
                </c:manualLayout>
              </c:layout>
              <c:showCatName val="1"/>
            </c:dLbl>
            <c:dLbl>
              <c:idx val="1"/>
              <c:layout>
                <c:manualLayout>
                  <c:x val="6.7555765408781721E-2"/>
                  <c:y val="0.16897949796017417"/>
                </c:manualLayout>
              </c:layout>
              <c:showCatName val="1"/>
            </c:dLbl>
            <c:dLbl>
              <c:idx val="2"/>
              <c:layout>
                <c:manualLayout>
                  <c:x val="-0.37107830848804124"/>
                  <c:y val="0.22008015555689617"/>
                </c:manualLayout>
              </c:layout>
              <c:showCatName val="1"/>
            </c:dLbl>
            <c:dLbl>
              <c:idx val="3"/>
              <c:delete val="1"/>
            </c:dLbl>
            <c:showCatName val="1"/>
          </c:dLbls>
          <c:cat>
            <c:strRef>
              <c:f>Hoja1!$A$2:$A$4</c:f>
              <c:strCache>
                <c:ptCount val="3"/>
                <c:pt idx="0">
                  <c:v>POLICÍA DE INVESTIGACIÓN</c:v>
                </c:pt>
                <c:pt idx="1">
                  <c:v>AGENTE DEL MINISTERIO PÚBLICO</c:v>
                </c:pt>
                <c:pt idx="2">
                  <c:v>CIENTÍFICO FORENSE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dLbls>
          <c:showCatName val="1"/>
        </c:dLbls>
        <c:gapWidth val="150"/>
        <c:secondPieSize val="75"/>
        <c:serLines/>
      </c:ofPieChart>
    </c:plotArea>
    <c:plotVisOnly val="1"/>
    <c:dispBlanksAs val="zero"/>
  </c:chart>
  <c:txPr>
    <a:bodyPr/>
    <a:lstStyle/>
    <a:p>
      <a:pPr>
        <a:defRPr sz="1800"/>
      </a:pPr>
      <a:endParaRPr lang="es-MX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0.76068</cdr:x>
      <cdr:y>0.46706</cdr:y>
    </cdr:from>
    <cdr:to>
      <cdr:x>0.86922</cdr:x>
      <cdr:y>0.62736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408712" y="26642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S" sz="2400" dirty="0" smtClean="0"/>
            <a:t>MÉDICO </a:t>
          </a:r>
        </a:p>
        <a:p xmlns:a="http://schemas.openxmlformats.org/drawingml/2006/main">
          <a:r>
            <a:rPr lang="es-ES" sz="2400" dirty="0" smtClean="0"/>
            <a:t>FORENSE</a:t>
          </a:r>
          <a:endParaRPr lang="es-ES" sz="24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96723-A7C4-5041-B85C-12397AE0ACF4}" type="datetimeFigureOut">
              <a:rPr lang="es-ES" smtClean="0"/>
              <a:pPr/>
              <a:t>25/03/2015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AC7BB-C6FD-E547-AACF-C0677C11279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71685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D713CE5D-89B2-1444-B44E-D10528530155}" type="datetimeFigureOut">
              <a:rPr lang="es-ES" smtClean="0"/>
              <a:pPr/>
              <a:t>25/03/2015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130B3A90-BBBD-5747-801B-15DF63999C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06805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13641-BA07-4B98-AC5C-66FAB3B59003}" type="datetimeFigureOut">
              <a:rPr lang="es-MX" smtClean="0"/>
              <a:pPr/>
              <a:t>25/03/2015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8522-C5F7-45F2-8CF1-91A2F403A5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13641-BA07-4B98-AC5C-66FAB3B59003}" type="datetimeFigureOut">
              <a:rPr lang="es-MX" smtClean="0"/>
              <a:pPr/>
              <a:t>25/03/2015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8522-C5F7-45F2-8CF1-91A2F403A5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13641-BA07-4B98-AC5C-66FAB3B59003}" type="datetimeFigureOut">
              <a:rPr lang="es-MX" smtClean="0"/>
              <a:pPr/>
              <a:t>25/03/2015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8522-C5F7-45F2-8CF1-91A2F403A5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13641-BA07-4B98-AC5C-66FAB3B59003}" type="datetimeFigureOut">
              <a:rPr lang="es-MX" smtClean="0"/>
              <a:pPr/>
              <a:t>25/03/2015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8522-C5F7-45F2-8CF1-91A2F403A5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13641-BA07-4B98-AC5C-66FAB3B59003}" type="datetimeFigureOut">
              <a:rPr lang="es-MX" smtClean="0"/>
              <a:pPr/>
              <a:t>25/03/2015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8522-C5F7-45F2-8CF1-91A2F403A5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13641-BA07-4B98-AC5C-66FAB3B59003}" type="datetimeFigureOut">
              <a:rPr lang="es-MX" smtClean="0"/>
              <a:pPr/>
              <a:t>25/03/2015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8522-C5F7-45F2-8CF1-91A2F403A5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13641-BA07-4B98-AC5C-66FAB3B59003}" type="datetimeFigureOut">
              <a:rPr lang="es-MX" smtClean="0"/>
              <a:pPr/>
              <a:t>25/03/2015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8522-C5F7-45F2-8CF1-91A2F403A5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13641-BA07-4B98-AC5C-66FAB3B59003}" type="datetimeFigureOut">
              <a:rPr lang="es-MX" smtClean="0"/>
              <a:pPr/>
              <a:t>25/03/2015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8522-C5F7-45F2-8CF1-91A2F403A5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13641-BA07-4B98-AC5C-66FAB3B59003}" type="datetimeFigureOut">
              <a:rPr lang="es-MX" smtClean="0"/>
              <a:pPr/>
              <a:t>25/03/2015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8522-C5F7-45F2-8CF1-91A2F403A5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13641-BA07-4B98-AC5C-66FAB3B59003}" type="datetimeFigureOut">
              <a:rPr lang="es-MX" smtClean="0"/>
              <a:pPr/>
              <a:t>25/03/2015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8522-C5F7-45F2-8CF1-91A2F403A5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13641-BA07-4B98-AC5C-66FAB3B59003}" type="datetimeFigureOut">
              <a:rPr lang="es-MX" smtClean="0"/>
              <a:pPr/>
              <a:t>25/03/2015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58522-C5F7-45F2-8CF1-91A2F403A5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13641-BA07-4B98-AC5C-66FAB3B59003}" type="datetimeFigureOut">
              <a:rPr lang="es-MX" smtClean="0"/>
              <a:pPr/>
              <a:t>25/03/2015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58522-C5F7-45F2-8CF1-91A2F403A521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www.acfcs.org/wp-content/uploads/2013/10/Cyber-Crime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&amp;esrc=s&amp;source=images&amp;cd=&amp;cad=rja&amp;docid=m4wYa1ojA0nbjM&amp;tbnid=faxANKuIPnapZM:&amp;ved=0CAUQjRw&amp;url=http://www.telegraph.co.uk/news/uknews/crime/10201340/Neglecting-forensic-science-threatens-justice-MPs-warn.html&amp;ei=u8fzUpzsHIWqkQefpIC4Bw&amp;psig=AFQjCNEZDMvV9l4KtH189iwquJSVtdqyHQ&amp;ust=139179425849419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196753"/>
            <a:ext cx="7774632" cy="2403698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>“</a:t>
            </a:r>
            <a:r>
              <a:rPr lang="es-MX" sz="6000" b="1" dirty="0" smtClean="0"/>
              <a:t>Medicina y Ciencia Forense</a:t>
            </a:r>
            <a:r>
              <a:rPr lang="es-MX" b="1" dirty="0" smtClean="0"/>
              <a:t>”</a:t>
            </a:r>
            <a:r>
              <a:rPr lang="es-ES_tradnl" dirty="0"/>
              <a:t/>
            </a:r>
            <a:br>
              <a:rPr lang="es-ES_tradnl" dirty="0"/>
            </a:br>
            <a:r>
              <a:rPr lang="es-ES_tradnl" dirty="0"/>
              <a:t/>
            </a:r>
            <a:br>
              <a:rPr lang="es-ES_tradnl" dirty="0"/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779912" y="3886200"/>
            <a:ext cx="4680520" cy="1343000"/>
          </a:xfrm>
          <a:solidFill>
            <a:srgbClr val="95B3D7"/>
          </a:solidFill>
        </p:spPr>
        <p:txBody>
          <a:bodyPr>
            <a:normAutofit/>
          </a:bodyPr>
          <a:lstStyle/>
          <a:p>
            <a:r>
              <a:rPr lang="es-MX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Dra. Zoraida García Castillo</a:t>
            </a:r>
          </a:p>
          <a:p>
            <a:pPr algn="r"/>
            <a:endParaRPr lang="es-MX" sz="17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/>
            <a:r>
              <a:rPr lang="es-MX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25 de marzo de 2015</a:t>
            </a:r>
          </a:p>
          <a:p>
            <a:endParaRPr lang="es-E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48880"/>
            <a:ext cx="1872208" cy="3643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4281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alphaModFix amt="59000"/>
          </a:blip>
          <a:srcRect l="39607" t="17510" r="37866" b="41903"/>
          <a:stretch/>
        </p:blipFill>
        <p:spPr bwMode="auto">
          <a:xfrm flipH="1">
            <a:off x="0" y="-10369"/>
            <a:ext cx="9144000" cy="692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ángulo 3"/>
          <p:cNvSpPr/>
          <p:nvPr/>
        </p:nvSpPr>
        <p:spPr>
          <a:xfrm>
            <a:off x="683568" y="764704"/>
            <a:ext cx="5544616" cy="459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es-MX" sz="2400" b="1" dirty="0">
                <a:latin typeface="Arial" pitchFamily="34" charset="0"/>
                <a:cs typeface="Arial" pitchFamily="34" charset="0"/>
              </a:rPr>
              <a:t>Área de Humanidades</a:t>
            </a:r>
          </a:p>
          <a:p>
            <a:pPr lvl="0">
              <a:spcBef>
                <a:spcPct val="20000"/>
              </a:spcBef>
              <a:defRPr/>
            </a:pPr>
            <a:endParaRPr lang="es-MX" sz="2400" dirty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Bioética y Deontología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Forense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400" i="1" dirty="0">
                <a:latin typeface="Arial" pitchFamily="34" charset="0"/>
                <a:cs typeface="Arial" pitchFamily="34" charset="0"/>
              </a:rPr>
              <a:t>Problemas Contemporáneos de la </a:t>
            </a:r>
            <a:r>
              <a:rPr lang="es-MX" sz="2400" i="1" dirty="0" smtClean="0">
                <a:latin typeface="Arial" pitchFamily="34" charset="0"/>
                <a:cs typeface="Arial" pitchFamily="34" charset="0"/>
              </a:rPr>
              <a:t>Bioética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400" i="1" dirty="0">
                <a:latin typeface="Arial" pitchFamily="34" charset="0"/>
                <a:cs typeface="Arial" pitchFamily="34" charset="0"/>
              </a:rPr>
              <a:t>Filosofía de la </a:t>
            </a:r>
            <a:r>
              <a:rPr lang="es-MX" sz="2400" i="1" dirty="0" smtClean="0">
                <a:latin typeface="Arial" pitchFamily="34" charset="0"/>
                <a:cs typeface="Arial" pitchFamily="34" charset="0"/>
              </a:rPr>
              <a:t>Ciencia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MX" sz="2400" dirty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000" i="1" dirty="0">
                <a:latin typeface="Arial" pitchFamily="34" charset="0"/>
                <a:cs typeface="Arial" pitchFamily="34" charset="0"/>
              </a:rPr>
              <a:t>Anatomía Artística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000" i="1" dirty="0">
                <a:latin typeface="Arial" pitchFamily="34" charset="0"/>
                <a:cs typeface="Arial" pitchFamily="34" charset="0"/>
              </a:rPr>
              <a:t>Arqueología Forense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000" i="1" dirty="0" smtClean="0">
                <a:latin typeface="Arial" pitchFamily="34" charset="0"/>
                <a:cs typeface="Arial" pitchFamily="34" charset="0"/>
              </a:rPr>
              <a:t>Técnicas </a:t>
            </a:r>
            <a:r>
              <a:rPr lang="es-MX" sz="2000" i="1" dirty="0">
                <a:latin typeface="Arial" pitchFamily="34" charset="0"/>
                <a:cs typeface="Arial" pitchFamily="34" charset="0"/>
              </a:rPr>
              <a:t>de expresión oral y escrita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000" i="1" dirty="0">
                <a:latin typeface="Arial" pitchFamily="34" charset="0"/>
                <a:cs typeface="Arial" pitchFamily="34" charset="0"/>
              </a:rPr>
              <a:t>Inglés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alphaModFix amt="65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93229" y1="42692" x2="93229" y2="42692"/>
                        <a14:foregroundMark x1="90104" y1="36923" x2="90104" y2="36923"/>
                        <a14:foregroundMark x1="72396" y1="33846" x2="72396" y2="33846"/>
                        <a14:foregroundMark x1="73438" y1="11154" x2="73438" y2="11154"/>
                        <a14:foregroundMark x1="48438" y1="90385" x2="48438" y2="90385"/>
                        <a14:backgroundMark x1="94792" y1="60385" x2="94792" y2="60385"/>
                        <a14:backgroundMark x1="93750" y1="53077" x2="93750" y2="53077"/>
                        <a14:backgroundMark x1="95833" y1="68077" x2="95833" y2="68077"/>
                        <a14:backgroundMark x1="34375" y1="95000" x2="34375" y2="9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2080" y="1628800"/>
            <a:ext cx="3690677" cy="499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81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alphaModFix amt="59000"/>
          </a:blip>
          <a:srcRect l="39607" t="17510" r="37866" b="41903"/>
          <a:stretch/>
        </p:blipFill>
        <p:spPr bwMode="auto">
          <a:xfrm flipH="1">
            <a:off x="0" y="-71297"/>
            <a:ext cx="9144000" cy="692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ángulo 1"/>
          <p:cNvSpPr/>
          <p:nvPr/>
        </p:nvSpPr>
        <p:spPr>
          <a:xfrm>
            <a:off x="611560" y="692696"/>
            <a:ext cx="4572000" cy="51152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s-MX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Área Médica</a:t>
            </a:r>
          </a:p>
          <a:p>
            <a:pPr lvl="0">
              <a:spcBef>
                <a:spcPct val="20000"/>
              </a:spcBef>
              <a:defRPr/>
            </a:pPr>
            <a:endParaRPr lang="es-MX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Medicina Forense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Ciencias </a:t>
            </a:r>
            <a:r>
              <a:rPr lang="es-MX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Morfofuncionales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Odontología </a:t>
            </a:r>
            <a:r>
              <a:rPr lang="es-MX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Forense</a:t>
            </a:r>
            <a:endParaRPr lang="es-MX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Sexología Forense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32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Bases de la Reproducción Humana</a:t>
            </a:r>
            <a:endParaRPr lang="es-MX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alphaModFix amt="54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backgroundMark x1="29032" y1="78322" x2="29032" y2="78322"/>
                        <a14:backgroundMark x1="35777" y1="83683" x2="35777" y2="83683"/>
                        <a14:backgroundMark x1="14370" y1="90676" x2="14370" y2="90676"/>
                        <a14:backgroundMark x1="45748" y1="86247" x2="45748" y2="86247"/>
                        <a14:backgroundMark x1="7331" y1="31469" x2="7331" y2="31469"/>
                        <a14:backgroundMark x1="30499" y1="10256" x2="30499" y2="10256"/>
                        <a14:backgroundMark x1="79472" y1="13753" x2="79472" y2="13753"/>
                        <a14:backgroundMark x1="87243" y1="88112" x2="87243" y2="88112"/>
                        <a14:backgroundMark x1="86217" y1="19114" x2="86217" y2="19114"/>
                        <a14:backgroundMark x1="60264" y1="20280" x2="60264" y2="20280"/>
                        <a14:backgroundMark x1="69795" y1="11888" x2="69795" y2="11888"/>
                        <a14:backgroundMark x1="74780" y1="23077" x2="74780" y2="23077"/>
                        <a14:backgroundMark x1="88710" y1="23543" x2="88710" y2="23543"/>
                        <a14:backgroundMark x1="92229" y1="12354" x2="92229" y2="12354"/>
                        <a14:backgroundMark x1="88710" y1="31002" x2="88710" y2="31002"/>
                        <a14:backgroundMark x1="97067" y1="27972" x2="97067" y2="27972"/>
                        <a14:backgroundMark x1="78299" y1="88578" x2="79179" y2="88112"/>
                        <a14:backgroundMark x1="89443" y1="79720" x2="89443" y2="79720"/>
                        <a14:backgroundMark x1="95894" y1="87179" x2="94282" y2="88578"/>
                        <a14:backgroundMark x1="93109" y1="91608" x2="93109" y2="91608"/>
                        <a14:backgroundMark x1="77566" y1="93007" x2="77566" y2="93007"/>
                        <a14:backgroundMark x1="63930" y1="92541" x2="63930" y2="92541"/>
                        <a14:backgroundMark x1="32991" y1="92075" x2="32991" y2="92075"/>
                        <a14:backgroundMark x1="26540" y1="91142" x2="26540" y2="91142"/>
                        <a14:backgroundMark x1="19355" y1="83217" x2="19355" y2="83217"/>
                        <a14:backgroundMark x1="7918" y1="84615" x2="7918" y2="84615"/>
                        <a14:backgroundMark x1="6305" y1="90210" x2="6305" y2="90210"/>
                        <a14:backgroundMark x1="11877" y1="94639" x2="14370" y2="94639"/>
                        <a14:backgroundMark x1="23314" y1="95105" x2="23314" y2="95105"/>
                        <a14:backgroundMark x1="23021" y1="89044" x2="23021" y2="89044"/>
                        <a14:backgroundMark x1="24927" y1="84149" x2="24927" y2="84149"/>
                        <a14:backgroundMark x1="30205" y1="85082" x2="30205" y2="85082"/>
                        <a14:backgroundMark x1="34897" y1="78322" x2="34897" y2="78322"/>
                        <a14:backgroundMark x1="42229" y1="78322" x2="42229" y2="78322"/>
                        <a14:backgroundMark x1="42522" y1="88112" x2="42522" y2="88112"/>
                        <a14:backgroundMark x1="51906" y1="83217" x2="51906" y2="83217"/>
                        <a14:backgroundMark x1="51320" y1="88578" x2="51320" y2="88578"/>
                        <a14:backgroundMark x1="42962" y1="91142" x2="42962" y2="91142"/>
                      </a14:backgroundRemoval>
                    </a14:imgEffect>
                  </a14:imgLayer>
                </a14:imgProps>
              </a:ext>
            </a:extLst>
          </a:blip>
          <a:srcRect l="-1859" t="489" r="-846" b="12260"/>
          <a:stretch/>
        </p:blipFill>
        <p:spPr>
          <a:xfrm>
            <a:off x="4427984" y="1052736"/>
            <a:ext cx="4575774" cy="245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83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alphaModFix amt="59000"/>
          </a:blip>
          <a:srcRect l="39607" t="17510" r="37866" b="41903"/>
          <a:stretch/>
        </p:blipFill>
        <p:spPr bwMode="auto">
          <a:xfrm flipH="1">
            <a:off x="0" y="-10369"/>
            <a:ext cx="9144000" cy="692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La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Medicina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noProof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sólo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forense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auxilia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al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Derecho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.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358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alphaModFix amt="59000"/>
          </a:blip>
          <a:srcRect l="39607" t="17510" r="37866" b="41903"/>
          <a:stretch/>
        </p:blipFill>
        <p:spPr bwMode="auto">
          <a:xfrm flipH="1">
            <a:off x="0" y="28095"/>
            <a:ext cx="9144000" cy="692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uadroTexto 4"/>
          <p:cNvSpPr txBox="1"/>
          <p:nvPr/>
        </p:nvSpPr>
        <p:spPr>
          <a:xfrm>
            <a:off x="179512" y="188640"/>
            <a:ext cx="6336703" cy="6740308"/>
          </a:xfrm>
          <a:prstGeom prst="rect">
            <a:avLst/>
          </a:prstGeom>
          <a:noFill/>
          <a:ln w="76200" cmpd="sng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3600" b="1" dirty="0" smtClean="0"/>
              <a:t>El Médico diagnostica:</a:t>
            </a:r>
          </a:p>
          <a:p>
            <a:pPr algn="just"/>
            <a:endParaRPr lang="es-MX" sz="3600" b="1" dirty="0" smtClean="0"/>
          </a:p>
          <a:p>
            <a:pPr marL="342900" indent="-342900" algn="just">
              <a:buFont typeface="Arial"/>
              <a:buChar char="•"/>
            </a:pPr>
            <a:r>
              <a:rPr lang="es-MX" sz="3600" dirty="0" smtClean="0"/>
              <a:t>Vida</a:t>
            </a:r>
          </a:p>
          <a:p>
            <a:pPr marL="342900" indent="-342900" algn="just">
              <a:buFont typeface="Arial"/>
              <a:buChar char="•"/>
            </a:pPr>
            <a:r>
              <a:rPr lang="es-MX" sz="3600" dirty="0" smtClean="0"/>
              <a:t>Sexo</a:t>
            </a:r>
          </a:p>
          <a:p>
            <a:pPr marL="342900" indent="-342900" algn="just">
              <a:buFont typeface="Arial"/>
              <a:buChar char="•"/>
            </a:pPr>
            <a:r>
              <a:rPr lang="es-MX" sz="3600" dirty="0" smtClean="0"/>
              <a:t>Edad clínica</a:t>
            </a:r>
          </a:p>
          <a:p>
            <a:pPr marL="342900" indent="-342900" algn="just">
              <a:buFont typeface="Arial"/>
              <a:buChar char="•"/>
            </a:pPr>
            <a:r>
              <a:rPr lang="es-MX" sz="3600" dirty="0" smtClean="0"/>
              <a:t>Lesiones </a:t>
            </a:r>
          </a:p>
          <a:p>
            <a:pPr marL="342900" indent="-342900" algn="just">
              <a:buFont typeface="Arial"/>
              <a:buChar char="•"/>
            </a:pPr>
            <a:r>
              <a:rPr lang="es-MX" sz="3600" dirty="0" smtClean="0"/>
              <a:t>Estado Psíquico</a:t>
            </a:r>
          </a:p>
          <a:p>
            <a:pPr marL="342900" indent="-342900" algn="just">
              <a:buFont typeface="Arial"/>
              <a:buChar char="•"/>
            </a:pPr>
            <a:r>
              <a:rPr lang="es-MX" sz="3600" dirty="0" smtClean="0"/>
              <a:t>Intoxicaciones</a:t>
            </a:r>
          </a:p>
          <a:p>
            <a:pPr marL="342900" indent="-342900" algn="just">
              <a:buFont typeface="Arial"/>
              <a:buChar char="•"/>
            </a:pPr>
            <a:r>
              <a:rPr lang="es-MX" sz="3600" dirty="0" smtClean="0"/>
              <a:t>Limitaciones Físicas o Psíquicas</a:t>
            </a:r>
          </a:p>
          <a:p>
            <a:pPr marL="342900" indent="-342900" algn="just">
              <a:buFont typeface="Arial"/>
              <a:buChar char="•"/>
            </a:pPr>
            <a:r>
              <a:rPr lang="es-MX" sz="3600" dirty="0" smtClean="0"/>
              <a:t>Coito, aborto</a:t>
            </a:r>
          </a:p>
          <a:p>
            <a:pPr marL="342900" indent="-342900" algn="just">
              <a:buFont typeface="Arial"/>
              <a:buChar char="•"/>
            </a:pPr>
            <a:r>
              <a:rPr lang="es-MX" sz="3600" dirty="0" smtClean="0"/>
              <a:t>Vida extrauterina</a:t>
            </a:r>
            <a:endParaRPr lang="es-MX" sz="2800" dirty="0"/>
          </a:p>
          <a:p>
            <a:pPr marL="342900" indent="-342900" algn="just">
              <a:buFont typeface="Arial"/>
              <a:buChar char="•"/>
            </a:pPr>
            <a:r>
              <a:rPr lang="es-MX" sz="2800" dirty="0" smtClean="0"/>
              <a:t>Enfermedades, tratamientos médicos…</a:t>
            </a:r>
            <a:endParaRPr lang="es-MX" sz="3600" dirty="0" smtClean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alphaModFix amt="71000"/>
          </a:blip>
          <a:stretch>
            <a:fillRect/>
          </a:stretch>
        </p:blipFill>
        <p:spPr>
          <a:xfrm>
            <a:off x="4932040" y="1412776"/>
            <a:ext cx="38100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117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alphaModFix amt="59000"/>
          </a:blip>
          <a:srcRect l="39607" t="17510" r="37866" b="41903"/>
          <a:stretch/>
        </p:blipFill>
        <p:spPr bwMode="auto">
          <a:xfrm flipH="1">
            <a:off x="0" y="-99392"/>
            <a:ext cx="9144000" cy="692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ángulo 2"/>
          <p:cNvSpPr/>
          <p:nvPr/>
        </p:nvSpPr>
        <p:spPr>
          <a:xfrm>
            <a:off x="467544" y="620688"/>
            <a:ext cx="6696744" cy="5632312"/>
          </a:xfrm>
          <a:prstGeom prst="rect">
            <a:avLst/>
          </a:prstGeom>
          <a:noFill/>
          <a:ln w="76200" cmpd="sng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s-MX" sz="3600" b="1" dirty="0" smtClean="0"/>
              <a:t>El Médico participa en:</a:t>
            </a:r>
          </a:p>
          <a:p>
            <a:pPr algn="just"/>
            <a:endParaRPr lang="es-MX" sz="3600" dirty="0" smtClean="0"/>
          </a:p>
          <a:p>
            <a:pPr marL="457200" indent="-457200" algn="just">
              <a:buFont typeface="Arial"/>
              <a:buChar char="•"/>
            </a:pPr>
            <a:r>
              <a:rPr lang="es-MX" sz="3600" dirty="0" smtClean="0"/>
              <a:t>Prevención de:</a:t>
            </a:r>
          </a:p>
          <a:p>
            <a:pPr marL="914400" lvl="1" indent="-457200" algn="just">
              <a:buFont typeface="Arial"/>
              <a:buChar char="•"/>
            </a:pPr>
            <a:r>
              <a:rPr lang="es-MX" sz="3600" dirty="0" smtClean="0"/>
              <a:t>Accidentes</a:t>
            </a:r>
          </a:p>
          <a:p>
            <a:pPr marL="914400" lvl="1" indent="-457200" algn="just">
              <a:buFont typeface="Arial"/>
              <a:buChar char="•"/>
            </a:pPr>
            <a:r>
              <a:rPr lang="es-MX" sz="3600" dirty="0" smtClean="0"/>
              <a:t>Farmacodependencia</a:t>
            </a:r>
          </a:p>
          <a:p>
            <a:pPr marL="914400" lvl="1" indent="-457200" algn="just">
              <a:buFont typeface="Arial"/>
              <a:buChar char="•"/>
            </a:pPr>
            <a:r>
              <a:rPr lang="es-MX" sz="3600" dirty="0" smtClean="0"/>
              <a:t>Epidemias</a:t>
            </a:r>
          </a:p>
          <a:p>
            <a:pPr marL="914400" lvl="1" indent="-457200" algn="just">
              <a:buFont typeface="Arial"/>
              <a:buChar char="•"/>
            </a:pPr>
            <a:r>
              <a:rPr lang="es-MX" sz="3600" dirty="0" smtClean="0"/>
              <a:t>Salud laboral</a:t>
            </a:r>
          </a:p>
          <a:p>
            <a:pPr marL="457200" indent="-457200" algn="just">
              <a:buFont typeface="Arial"/>
              <a:buChar char="•"/>
            </a:pPr>
            <a:r>
              <a:rPr lang="es-MX" sz="3600" dirty="0" smtClean="0"/>
              <a:t>En general, Salud Pública.</a:t>
            </a:r>
          </a:p>
          <a:p>
            <a:pPr marL="457200" indent="-457200" algn="just">
              <a:buFont typeface="Arial"/>
              <a:buChar char="•"/>
            </a:pPr>
            <a:r>
              <a:rPr lang="es-MX" sz="3600" dirty="0" smtClean="0"/>
              <a:t>Importante intervención en la elaboración de las normas.</a:t>
            </a:r>
            <a:endParaRPr lang="es-MX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alphaModFix amt="45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750" b="92750" l="3750" r="93750">
                        <a14:foregroundMark x1="18750" y1="49750" x2="18750" y2="49750"/>
                        <a14:foregroundMark x1="31500" y1="30750" x2="31500" y2="30750"/>
                        <a14:foregroundMark x1="31500" y1="37500" x2="31500" y2="37500"/>
                        <a14:foregroundMark x1="29000" y1="44000" x2="29000" y2="44000"/>
                        <a14:foregroundMark x1="33250" y1="46000" x2="33250" y2="46000"/>
                        <a14:foregroundMark x1="35750" y1="36000" x2="35750" y2="36000"/>
                        <a14:foregroundMark x1="18250" y1="34250" x2="18250" y2="32750"/>
                        <a14:foregroundMark x1="18500" y1="29000" x2="18500" y2="29000"/>
                        <a14:foregroundMark x1="23250" y1="29000" x2="23250" y2="29000"/>
                        <a14:foregroundMark x1="22750" y1="33000" x2="22750" y2="33000"/>
                        <a14:foregroundMark x1="22000" y1="52750" x2="22000" y2="52750"/>
                        <a14:foregroundMark x1="18250" y1="57500" x2="18250" y2="57500"/>
                        <a14:foregroundMark x1="16750" y1="64250" x2="16750" y2="64250"/>
                        <a14:foregroundMark x1="16750" y1="70000" x2="16750" y2="70000"/>
                        <a14:foregroundMark x1="15000" y1="74000" x2="15000" y2="74000"/>
                        <a14:foregroundMark x1="15000" y1="77250" x2="15000" y2="77250"/>
                        <a14:foregroundMark x1="17000" y1="77750" x2="17000" y2="77750"/>
                        <a14:foregroundMark x1="31750" y1="78500" x2="31750" y2="78500"/>
                        <a14:foregroundMark x1="29250" y1="78500" x2="29250" y2="78500"/>
                        <a14:foregroundMark x1="29250" y1="73250" x2="29250" y2="73250"/>
                        <a14:foregroundMark x1="29500" y1="70500" x2="29500" y2="70500"/>
                        <a14:foregroundMark x1="26000" y1="67000" x2="24500" y2="65000"/>
                        <a14:foregroundMark x1="23750" y1="63500" x2="23750" y2="63500"/>
                        <a14:foregroundMark x1="24500" y1="58500" x2="24500" y2="58500"/>
                        <a14:foregroundMark x1="20750" y1="59750" x2="20750" y2="59750"/>
                        <a14:foregroundMark x1="16750" y1="60250" x2="16750" y2="60250"/>
                        <a14:foregroundMark x1="18500" y1="67250" x2="18500" y2="67250"/>
                        <a14:foregroundMark x1="15250" y1="67500" x2="15250" y2="67500"/>
                        <a14:foregroundMark x1="14500" y1="60500" x2="14500" y2="60500"/>
                        <a14:foregroundMark x1="13000" y1="55250" x2="13000" y2="55250"/>
                        <a14:foregroundMark x1="33750" y1="42000" x2="33750" y2="42000"/>
                        <a14:foregroundMark x1="39750" y1="31000" x2="39750" y2="31000"/>
                        <a14:foregroundMark x1="44500" y1="32750" x2="44500" y2="32750"/>
                        <a14:foregroundMark x1="38000" y1="41500" x2="38000" y2="41500"/>
                        <a14:foregroundMark x1="15000" y1="41500" x2="15000" y2="41500"/>
                        <a14:foregroundMark x1="28500" y1="35500" x2="28500" y2="35500"/>
                        <a14:foregroundMark x1="20250" y1="35500" x2="20250" y2="35500"/>
                        <a14:foregroundMark x1="15000" y1="30250" x2="15000" y2="30250"/>
                        <a14:foregroundMark x1="34250" y1="26750" x2="34250" y2="26750"/>
                        <a14:foregroundMark x1="45000" y1="24000" x2="45000" y2="24000"/>
                        <a14:foregroundMark x1="45750" y1="31000" x2="45750" y2="31000"/>
                        <a14:foregroundMark x1="47250" y1="32750" x2="47250" y2="32750"/>
                        <a14:foregroundMark x1="39000" y1="25500" x2="39000" y2="25500"/>
                        <a14:foregroundMark x1="28500" y1="26500" x2="28500" y2="26500"/>
                        <a14:foregroundMark x1="17750" y1="43250" x2="17750" y2="43250"/>
                        <a14:foregroundMark x1="15750" y1="37500" x2="15750" y2="37500"/>
                        <a14:foregroundMark x1="14000" y1="32500" x2="14000" y2="32500"/>
                        <a14:foregroundMark x1="19250" y1="25000" x2="19250" y2="25000"/>
                        <a14:foregroundMark x1="27250" y1="29750" x2="27250" y2="29750"/>
                        <a14:foregroundMark x1="30500" y1="22750" x2="30500" y2="22750"/>
                        <a14:foregroundMark x1="21000" y1="23250" x2="21000" y2="23250"/>
                        <a14:foregroundMark x1="15750" y1="23750" x2="15750" y2="23750"/>
                        <a14:foregroundMark x1="21750" y1="46750" x2="21750" y2="46750"/>
                        <a14:foregroundMark x1="18750" y1="22750" x2="18750" y2="22750"/>
                        <a14:foregroundMark x1="23250" y1="22250" x2="23250" y2="22250"/>
                        <a14:foregroundMark x1="35500" y1="23000" x2="35500" y2="23000"/>
                        <a14:foregroundMark x1="43000" y1="23500" x2="43000" y2="23500"/>
                        <a14:foregroundMark x1="26500" y1="22250" x2="26500" y2="222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4048" y="116632"/>
            <a:ext cx="4431928" cy="443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466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alphaModFix amt="59000"/>
          </a:blip>
          <a:srcRect l="39607" t="17510" r="37866" b="41903"/>
          <a:stretch/>
        </p:blipFill>
        <p:spPr bwMode="auto">
          <a:xfrm flipH="1">
            <a:off x="-19054" y="-99983"/>
            <a:ext cx="9144000" cy="692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xmlns="" val="3749368863"/>
              </p:ext>
            </p:extLst>
          </p:nvPr>
        </p:nvGraphicFramePr>
        <p:xfrm>
          <a:off x="395536" y="620688"/>
          <a:ext cx="8208912" cy="5704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02538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43608" y="620688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EQUIPO CIENTÍFICO mínimo indispensable en el análisis de campo </a:t>
            </a:r>
            <a:endParaRPr lang="es-ES" sz="3200" b="1" dirty="0"/>
          </a:p>
        </p:txBody>
      </p:sp>
      <p:sp>
        <p:nvSpPr>
          <p:cNvPr id="6" name="Rombo 5"/>
          <p:cNvSpPr/>
          <p:nvPr/>
        </p:nvSpPr>
        <p:spPr>
          <a:xfrm>
            <a:off x="107504" y="1700808"/>
            <a:ext cx="2736304" cy="2304256"/>
          </a:xfrm>
          <a:prstGeom prst="diamond">
            <a:avLst/>
          </a:prstGeom>
          <a:gradFill flip="none" rotWithShape="1">
            <a:gsLst>
              <a:gs pos="0">
                <a:schemeClr val="accent5">
                  <a:shade val="51000"/>
                  <a:satMod val="13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  <a:lin ang="16200000" scaled="0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MÉDICO</a:t>
            </a:r>
            <a:endParaRPr lang="es-ES" dirty="0"/>
          </a:p>
        </p:txBody>
      </p:sp>
      <p:sp>
        <p:nvSpPr>
          <p:cNvPr id="10" name="Rombo 9"/>
          <p:cNvSpPr/>
          <p:nvPr/>
        </p:nvSpPr>
        <p:spPr>
          <a:xfrm>
            <a:off x="755576" y="5229200"/>
            <a:ext cx="3096344" cy="1296144"/>
          </a:xfrm>
          <a:prstGeom prst="diamond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6200000" scaled="0"/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FOTÓGRAFO</a:t>
            </a:r>
            <a:endParaRPr lang="es-ES" dirty="0"/>
          </a:p>
        </p:txBody>
      </p:sp>
      <p:sp>
        <p:nvSpPr>
          <p:cNvPr id="11" name="Rombo 10"/>
          <p:cNvSpPr/>
          <p:nvPr/>
        </p:nvSpPr>
        <p:spPr>
          <a:xfrm>
            <a:off x="5796136" y="5085184"/>
            <a:ext cx="3096344" cy="1296144"/>
          </a:xfrm>
          <a:prstGeom prst="diamond">
            <a:avLst/>
          </a:prstGeom>
          <a:gradFill flip="none" rotWithShape="1">
            <a:gsLst>
              <a:gs pos="0">
                <a:schemeClr val="accent4">
                  <a:shade val="51000"/>
                  <a:satMod val="13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16200000" scaled="0"/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CRIMINALISTA</a:t>
            </a:r>
            <a:endParaRPr lang="es-ES" dirty="0"/>
          </a:p>
        </p:txBody>
      </p:sp>
      <p:sp>
        <p:nvSpPr>
          <p:cNvPr id="3" name="Pentágono regular 2"/>
          <p:cNvSpPr/>
          <p:nvPr/>
        </p:nvSpPr>
        <p:spPr>
          <a:xfrm>
            <a:off x="6251379" y="1844824"/>
            <a:ext cx="2892621" cy="1800200"/>
          </a:xfrm>
          <a:prstGeom prst="pentag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CIENTÍFICO FORENSE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alphaModFix amt="42000"/>
          </a:blip>
          <a:stretch>
            <a:fillRect/>
          </a:stretch>
        </p:blipFill>
        <p:spPr>
          <a:xfrm>
            <a:off x="2195736" y="2276872"/>
            <a:ext cx="4647789" cy="36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5907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alphaModFix amt="59000"/>
          </a:blip>
          <a:srcRect l="39607" t="17510" r="37866" b="41903"/>
          <a:stretch/>
        </p:blipFill>
        <p:spPr bwMode="auto">
          <a:xfrm flipH="1">
            <a:off x="0" y="-99392"/>
            <a:ext cx="9144000" cy="692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 txBox="1"/>
          <p:nvPr/>
        </p:nvSpPr>
        <p:spPr>
          <a:xfrm>
            <a:off x="2339752" y="620688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/>
              <a:t>TAREA DEL MÉDICO FORENSE</a:t>
            </a:r>
            <a:endParaRPr lang="es-ES" sz="40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323528" y="2348880"/>
            <a:ext cx="60486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2800" dirty="0" smtClean="0"/>
              <a:t>Confirmar o descontar</a:t>
            </a:r>
          </a:p>
          <a:p>
            <a:r>
              <a:rPr lang="es-ES" sz="2800" dirty="0" smtClean="0"/>
              <a:t> la muerte.</a:t>
            </a:r>
          </a:p>
          <a:p>
            <a:endParaRPr lang="es-ES" sz="2800" dirty="0" smtClean="0"/>
          </a:p>
          <a:p>
            <a:pPr marL="285750" indent="-285750">
              <a:buFont typeface="Arial"/>
              <a:buChar char="•"/>
            </a:pPr>
            <a:r>
              <a:rPr lang="es-ES" sz="2800" dirty="0" smtClean="0"/>
              <a:t>Determinar </a:t>
            </a:r>
          </a:p>
          <a:p>
            <a:r>
              <a:rPr lang="es-ES" sz="2800" dirty="0" smtClean="0"/>
              <a:t>la hora de fallecimiento.</a:t>
            </a:r>
          </a:p>
          <a:p>
            <a:endParaRPr lang="es-ES" sz="2800" dirty="0" smtClean="0"/>
          </a:p>
          <a:p>
            <a:pPr marL="285750" indent="-285750">
              <a:buFont typeface="Arial"/>
              <a:buChar char="•"/>
            </a:pPr>
            <a:r>
              <a:rPr lang="es-ES" sz="2800" dirty="0" smtClean="0"/>
              <a:t>Contribuir a establecer el carácter homicida, suicida, accidental, natural o indeterminado del suceso.</a:t>
            </a:r>
            <a:endParaRPr lang="es-ES"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alphaModFix amt="67000"/>
          </a:blip>
          <a:stretch>
            <a:fillRect/>
          </a:stretch>
        </p:blipFill>
        <p:spPr>
          <a:xfrm>
            <a:off x="4572000" y="1772816"/>
            <a:ext cx="4435872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184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alphaModFix amt="59000"/>
          </a:blip>
          <a:srcRect l="39607" t="17510" r="37866" b="41903"/>
          <a:stretch/>
        </p:blipFill>
        <p:spPr bwMode="auto">
          <a:xfrm flipH="1">
            <a:off x="0" y="1318"/>
            <a:ext cx="9144000" cy="692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 txBox="1"/>
          <p:nvPr/>
        </p:nvSpPr>
        <p:spPr>
          <a:xfrm>
            <a:off x="2339752" y="620688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/>
              <a:t>Métodos</a:t>
            </a:r>
            <a:endParaRPr lang="es-ES" sz="40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1043608" y="1988840"/>
            <a:ext cx="72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3200" dirty="0" smtClean="0"/>
              <a:t>Examen externo del cadáver</a:t>
            </a:r>
          </a:p>
          <a:p>
            <a:pPr marL="285750" indent="-285750">
              <a:buFont typeface="Arial"/>
              <a:buChar char="•"/>
            </a:pPr>
            <a:r>
              <a:rPr lang="es-ES" sz="3200" dirty="0" smtClean="0"/>
              <a:t>Examen de las ropas</a:t>
            </a:r>
          </a:p>
          <a:p>
            <a:pPr marL="285750" indent="-285750">
              <a:buFont typeface="Arial"/>
              <a:buChar char="•"/>
            </a:pPr>
            <a:r>
              <a:rPr lang="es-ES" sz="3200" dirty="0" smtClean="0"/>
              <a:t>Inspección del lugar y sus alrededores</a:t>
            </a:r>
          </a:p>
          <a:p>
            <a:pPr marL="285750" indent="-285750">
              <a:buFont typeface="Arial"/>
              <a:buChar char="•"/>
            </a:pPr>
            <a:r>
              <a:rPr lang="es-ES" sz="3200" dirty="0" smtClean="0"/>
              <a:t>Recolección de información adicional (principalmente de otros investigadores)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alphaModFix amt="36000"/>
          </a:blip>
          <a:stretch>
            <a:fillRect/>
          </a:stretch>
        </p:blipFill>
        <p:spPr>
          <a:xfrm>
            <a:off x="683568" y="1556792"/>
            <a:ext cx="79248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833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alphaModFix amt="59000"/>
          </a:blip>
          <a:srcRect l="39607" t="17510" r="37866" b="41903"/>
          <a:stretch/>
        </p:blipFill>
        <p:spPr bwMode="auto">
          <a:xfrm flipH="1">
            <a:off x="13854" y="0"/>
            <a:ext cx="9144000" cy="692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 txBox="1"/>
          <p:nvPr/>
        </p:nvSpPr>
        <p:spPr>
          <a:xfrm>
            <a:off x="971600" y="620688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/>
              <a:t>Relación con otras disciplinas</a:t>
            </a:r>
            <a:endParaRPr lang="es-ES" sz="40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1043608" y="1412776"/>
            <a:ext cx="7200800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3200" dirty="0" smtClean="0"/>
              <a:t>Odontología forense</a:t>
            </a:r>
          </a:p>
          <a:p>
            <a:pPr marL="285750" indent="-285750">
              <a:buFont typeface="Arial"/>
              <a:buChar char="•"/>
            </a:pPr>
            <a:r>
              <a:rPr lang="es-ES" sz="3200" dirty="0" smtClean="0"/>
              <a:t>Métodos antropométricos de identificación</a:t>
            </a:r>
          </a:p>
          <a:p>
            <a:pPr marL="742950" lvl="1" indent="-285750">
              <a:buFont typeface="Arial"/>
              <a:buChar char="•"/>
            </a:pPr>
            <a:r>
              <a:rPr lang="es-ES" sz="3200" dirty="0" err="1" smtClean="0"/>
              <a:t>Dermapapiloscópicos</a:t>
            </a:r>
            <a:endParaRPr lang="es-ES" sz="3200" dirty="0" smtClean="0"/>
          </a:p>
          <a:p>
            <a:pPr marL="1200150" lvl="2" indent="-285750">
              <a:buFont typeface="Arial"/>
              <a:buChar char="•"/>
            </a:pPr>
            <a:r>
              <a:rPr lang="es-ES" sz="3200" dirty="0" err="1" smtClean="0"/>
              <a:t>Dactiloscopía</a:t>
            </a:r>
            <a:endParaRPr lang="es-ES" sz="3200" dirty="0" smtClean="0"/>
          </a:p>
          <a:p>
            <a:pPr marL="1200150" lvl="2" indent="-285750">
              <a:buFont typeface="Arial"/>
              <a:buChar char="•"/>
            </a:pPr>
            <a:r>
              <a:rPr lang="es-ES" sz="3200" dirty="0" err="1" smtClean="0"/>
              <a:t>Palametoscopía</a:t>
            </a:r>
            <a:endParaRPr lang="es-ES" sz="3200" dirty="0" smtClean="0"/>
          </a:p>
          <a:p>
            <a:pPr marL="1200150" lvl="2" indent="-285750">
              <a:buFont typeface="Arial"/>
              <a:buChar char="•"/>
            </a:pPr>
            <a:r>
              <a:rPr lang="es-ES" sz="3200" dirty="0" err="1" smtClean="0"/>
              <a:t>Pelmatoscopía</a:t>
            </a:r>
            <a:endParaRPr lang="es-ES" sz="3200" dirty="0" smtClean="0"/>
          </a:p>
          <a:p>
            <a:pPr marL="1200150" lvl="2" indent="-285750">
              <a:buFont typeface="Arial"/>
              <a:buChar char="•"/>
            </a:pPr>
            <a:r>
              <a:rPr lang="es-ES" sz="3200" dirty="0" err="1" smtClean="0"/>
              <a:t>Poroscopía</a:t>
            </a:r>
            <a:endParaRPr lang="es-ES" sz="3200" dirty="0"/>
          </a:p>
          <a:p>
            <a:pPr marL="914400" lvl="1" indent="-457200">
              <a:buFont typeface="Arial"/>
              <a:buChar char="•"/>
            </a:pPr>
            <a:r>
              <a:rPr lang="es-ES" sz="3200" dirty="0" err="1" smtClean="0"/>
              <a:t>Grafoscopía</a:t>
            </a:r>
            <a:endParaRPr lang="es-ES" sz="3200" dirty="0" smtClean="0"/>
          </a:p>
          <a:p>
            <a:pPr marL="914400" lvl="1" indent="-457200">
              <a:buFont typeface="Arial"/>
              <a:buChar char="•"/>
            </a:pPr>
            <a:r>
              <a:rPr lang="es-ES" sz="3200" dirty="0" smtClean="0"/>
              <a:t>Voz</a:t>
            </a:r>
            <a:endParaRPr lang="es-ES" sz="3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alphaModFix amt="64000"/>
          </a:blip>
          <a:stretch>
            <a:fillRect/>
          </a:stretch>
        </p:blipFill>
        <p:spPr>
          <a:xfrm>
            <a:off x="5508104" y="3212976"/>
            <a:ext cx="3456384" cy="345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689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alphaModFix amt="59000"/>
          </a:blip>
          <a:srcRect l="39607" t="17510" r="37866" b="41903"/>
          <a:stretch/>
        </p:blipFill>
        <p:spPr bwMode="auto">
          <a:xfrm flipH="1">
            <a:off x="0" y="-99392"/>
            <a:ext cx="9144000" cy="692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4"/>
          <p:cNvSpPr txBox="1"/>
          <p:nvPr/>
        </p:nvSpPr>
        <p:spPr>
          <a:xfrm>
            <a:off x="323528" y="692696"/>
            <a:ext cx="8424936" cy="6001642"/>
          </a:xfrm>
          <a:prstGeom prst="rect">
            <a:avLst/>
          </a:prstGeom>
          <a:noFill/>
          <a:ln w="762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/>
              <a:t>CIENCIA FORENSE</a:t>
            </a:r>
          </a:p>
          <a:p>
            <a:endParaRPr lang="es-ES" sz="2800" b="1" dirty="0"/>
          </a:p>
          <a:p>
            <a:pPr marL="457200" indent="-457200" algn="just">
              <a:buFont typeface="Wingdings" charset="2"/>
              <a:buChar char="ü"/>
            </a:pPr>
            <a:r>
              <a:rPr lang="es-ES" sz="3200" dirty="0" smtClean="0"/>
              <a:t>C</a:t>
            </a:r>
            <a:r>
              <a:rPr lang="es-MX" sz="3200" dirty="0" smtClean="0"/>
              <a:t>omprehensiva</a:t>
            </a:r>
          </a:p>
          <a:p>
            <a:pPr marL="457200" indent="-457200" algn="just">
              <a:buFont typeface="Wingdings" charset="2"/>
              <a:buChar char="ü"/>
            </a:pPr>
            <a:r>
              <a:rPr lang="es-MX" sz="3200" dirty="0"/>
              <a:t>T</a:t>
            </a:r>
            <a:r>
              <a:rPr lang="es-MX" sz="3200" dirty="0" smtClean="0"/>
              <a:t>odos </a:t>
            </a:r>
            <a:r>
              <a:rPr lang="es-MX" sz="3200" dirty="0"/>
              <a:t>los ámbitos de la ciencia y la </a:t>
            </a:r>
            <a:r>
              <a:rPr lang="es-MX" sz="3200" dirty="0" smtClean="0"/>
              <a:t>técnica</a:t>
            </a:r>
          </a:p>
          <a:p>
            <a:pPr marL="457200" indent="-457200" algn="just">
              <a:buFont typeface="Wingdings" charset="2"/>
              <a:buChar char="ü"/>
            </a:pPr>
            <a:r>
              <a:rPr lang="es-MX" sz="3200" dirty="0" smtClean="0"/>
              <a:t>Elementos </a:t>
            </a:r>
            <a:r>
              <a:rPr lang="es-MX" sz="3200" dirty="0"/>
              <a:t>objetivos para el análisis y explicación de eventos cuestionados en el ámbito </a:t>
            </a:r>
            <a:r>
              <a:rPr lang="es-MX" sz="3200" dirty="0" smtClean="0"/>
              <a:t>forense</a:t>
            </a:r>
          </a:p>
          <a:p>
            <a:pPr marL="457200" indent="-457200" algn="just">
              <a:buFont typeface="Wingdings" charset="2"/>
              <a:buChar char="ü"/>
            </a:pPr>
            <a:r>
              <a:rPr lang="es-MX" sz="3200" dirty="0" smtClean="0"/>
              <a:t>Las </a:t>
            </a:r>
            <a:r>
              <a:rPr lang="es-MX" sz="3200" dirty="0"/>
              <a:t>partes, abogados, fiscales y jueces no cuentan con la </a:t>
            </a:r>
            <a:r>
              <a:rPr lang="es-MX" sz="3200" dirty="0" smtClean="0"/>
              <a:t>expertiz</a:t>
            </a:r>
          </a:p>
          <a:p>
            <a:pPr marL="457200" indent="-457200" algn="just">
              <a:buFont typeface="Wingdings" charset="2"/>
              <a:buChar char="ü"/>
            </a:pPr>
            <a:r>
              <a:rPr lang="es-MX" sz="3200" dirty="0" smtClean="0"/>
              <a:t>Explicar el  </a:t>
            </a:r>
            <a:r>
              <a:rPr lang="es-MX" sz="3200" dirty="0"/>
              <a:t>hecho cuestionado y la identidad de </a:t>
            </a:r>
            <a:r>
              <a:rPr lang="es-MX" sz="3200" dirty="0" smtClean="0"/>
              <a:t>quien participó</a:t>
            </a:r>
            <a:endParaRPr lang="es-ES_tradnl" sz="3200" dirty="0"/>
          </a:p>
          <a:p>
            <a:endParaRPr lang="es-ES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39181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alphaModFix amt="59000"/>
          </a:blip>
          <a:srcRect l="39607" t="17510" r="37866" b="41903"/>
          <a:stretch/>
        </p:blipFill>
        <p:spPr bwMode="auto">
          <a:xfrm flipH="1">
            <a:off x="0" y="21083"/>
            <a:ext cx="9144000" cy="692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 txBox="1"/>
          <p:nvPr/>
        </p:nvSpPr>
        <p:spPr>
          <a:xfrm>
            <a:off x="971600" y="620688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/>
              <a:t>Exámenes auxiliares</a:t>
            </a:r>
            <a:endParaRPr lang="es-ES" sz="40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1043608" y="1412776"/>
            <a:ext cx="7200800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3200" dirty="0" smtClean="0"/>
              <a:t>Radiología</a:t>
            </a:r>
          </a:p>
          <a:p>
            <a:pPr marL="285750" indent="-285750">
              <a:buFont typeface="Arial"/>
              <a:buChar char="•"/>
            </a:pPr>
            <a:r>
              <a:rPr lang="es-ES" sz="3200" dirty="0" smtClean="0"/>
              <a:t>Laboratorio Clínico:</a:t>
            </a:r>
          </a:p>
          <a:p>
            <a:pPr marL="742950" lvl="1" indent="-285750">
              <a:buFont typeface="Arial"/>
              <a:buChar char="•"/>
            </a:pPr>
            <a:r>
              <a:rPr lang="es-ES" sz="3200" dirty="0" smtClean="0"/>
              <a:t>Toxicología</a:t>
            </a:r>
          </a:p>
          <a:p>
            <a:pPr marL="742950" lvl="1" indent="-285750">
              <a:buFont typeface="Arial"/>
              <a:buChar char="•"/>
            </a:pPr>
            <a:r>
              <a:rPr lang="es-ES" sz="3200" dirty="0" smtClean="0"/>
              <a:t>Serología</a:t>
            </a:r>
          </a:p>
          <a:p>
            <a:pPr marL="742950" lvl="1" indent="-285750">
              <a:buFont typeface="Arial"/>
              <a:buChar char="•"/>
            </a:pPr>
            <a:r>
              <a:rPr lang="es-ES" sz="3200" dirty="0" smtClean="0"/>
              <a:t>Genética</a:t>
            </a:r>
            <a:endParaRPr lang="es-ES" sz="3200" dirty="0"/>
          </a:p>
          <a:p>
            <a:pPr marL="285750" indent="-285750">
              <a:buFont typeface="Arial"/>
              <a:buChar char="•"/>
            </a:pPr>
            <a:r>
              <a:rPr lang="es-ES" sz="3200" dirty="0" smtClean="0"/>
              <a:t>Patología</a:t>
            </a:r>
          </a:p>
          <a:p>
            <a:pPr marL="285750" indent="-285750">
              <a:buFont typeface="Arial"/>
              <a:buChar char="•"/>
            </a:pPr>
            <a:endParaRPr lang="es-ES" sz="3200" dirty="0" smtClean="0"/>
          </a:p>
          <a:p>
            <a:r>
              <a:rPr lang="es-ES" sz="3200" dirty="0" smtClean="0"/>
              <a:t>Otros:</a:t>
            </a:r>
          </a:p>
          <a:p>
            <a:pPr marL="742950" lvl="1" indent="-285750">
              <a:buFont typeface="Arial"/>
              <a:buChar char="•"/>
            </a:pPr>
            <a:r>
              <a:rPr lang="es-ES" sz="3200" dirty="0" smtClean="0"/>
              <a:t>Psicológicos</a:t>
            </a:r>
          </a:p>
          <a:p>
            <a:pPr marL="742950" lvl="1" indent="-285750">
              <a:buFont typeface="Arial"/>
              <a:buChar char="•"/>
            </a:pPr>
            <a:r>
              <a:rPr lang="es-ES" sz="3200" dirty="0" smtClean="0"/>
              <a:t>Psiquiátricos</a:t>
            </a:r>
            <a:endParaRPr lang="es-ES" sz="3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alphaModFix amt="60000"/>
          </a:blip>
          <a:stretch>
            <a:fillRect/>
          </a:stretch>
        </p:blipFill>
        <p:spPr>
          <a:xfrm>
            <a:off x="3962673" y="2564904"/>
            <a:ext cx="4963811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581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alphaModFix amt="59000"/>
          </a:blip>
          <a:srcRect l="39607" t="17510" r="37866" b="41903"/>
          <a:stretch/>
        </p:blipFill>
        <p:spPr bwMode="auto">
          <a:xfrm flipH="1">
            <a:off x="0" y="21083"/>
            <a:ext cx="9144000" cy="692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adroTexto 4"/>
          <p:cNvSpPr txBox="1"/>
          <p:nvPr/>
        </p:nvSpPr>
        <p:spPr>
          <a:xfrm>
            <a:off x="971600" y="2204864"/>
            <a:ext cx="7488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/>
              <a:t>El Médico Forense surge como un </a:t>
            </a:r>
            <a:r>
              <a:rPr lang="es-ES" sz="4000" b="1" i="1" dirty="0" err="1" smtClean="0"/>
              <a:t>amicus</a:t>
            </a:r>
            <a:r>
              <a:rPr lang="es-ES" sz="4000" b="1" i="1" dirty="0" smtClean="0"/>
              <a:t> </a:t>
            </a:r>
            <a:r>
              <a:rPr lang="es-ES" sz="4000" b="1" i="1" dirty="0" err="1" smtClean="0"/>
              <a:t>curiae</a:t>
            </a:r>
            <a:r>
              <a:rPr lang="es-ES" sz="4000" b="1" dirty="0" smtClean="0"/>
              <a:t> en el proceso, que a su vez se alimenta de otros </a:t>
            </a:r>
            <a:r>
              <a:rPr lang="es-ES" sz="4000" b="1" i="1" dirty="0" err="1" smtClean="0"/>
              <a:t>amici</a:t>
            </a:r>
            <a:r>
              <a:rPr lang="es-ES" sz="4000" b="1" i="1" dirty="0" smtClean="0"/>
              <a:t> </a:t>
            </a:r>
            <a:r>
              <a:rPr lang="es-ES" sz="4000" b="1" i="1" dirty="0" err="1" smtClean="0"/>
              <a:t>curiae</a:t>
            </a:r>
            <a:r>
              <a:rPr lang="es-ES" sz="4000" b="1" i="1" dirty="0"/>
              <a:t>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043608" y="1412776"/>
            <a:ext cx="7200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xmlns="" val="94280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alphaModFix amt="59000"/>
          </a:blip>
          <a:srcRect l="39607" t="17510" r="37866" b="41903"/>
          <a:stretch/>
        </p:blipFill>
        <p:spPr bwMode="auto">
          <a:xfrm flipH="1">
            <a:off x="0" y="-99392"/>
            <a:ext cx="9144000" cy="692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2"/>
          <p:cNvSpPr txBox="1"/>
          <p:nvPr/>
        </p:nvSpPr>
        <p:spPr>
          <a:xfrm>
            <a:off x="395536" y="476672"/>
            <a:ext cx="8424936" cy="5816978"/>
          </a:xfrm>
          <a:prstGeom prst="rect">
            <a:avLst/>
          </a:prstGeom>
          <a:noFill/>
          <a:ln w="762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 </a:t>
            </a:r>
            <a:r>
              <a:rPr lang="es-ES" sz="3600" b="1" dirty="0" smtClean="0"/>
              <a:t>CIENTÍFICO FORENSE</a:t>
            </a:r>
          </a:p>
          <a:p>
            <a:pPr algn="just">
              <a:buFont typeface="Wingdings" pitchFamily="2" charset="2"/>
              <a:buChar char="§"/>
            </a:pPr>
            <a:endParaRPr lang="es-MX" sz="2800" dirty="0" smtClean="0"/>
          </a:p>
          <a:p>
            <a:pPr algn="just">
              <a:buFont typeface="Wingdings" pitchFamily="2" charset="2"/>
              <a:buChar char="§"/>
            </a:pPr>
            <a:r>
              <a:rPr lang="es-MX" sz="2800" b="1" dirty="0" smtClean="0"/>
              <a:t>Análisis </a:t>
            </a:r>
            <a:r>
              <a:rPr lang="es-MX" sz="2800" b="1" dirty="0"/>
              <a:t>científico forense </a:t>
            </a:r>
            <a:r>
              <a:rPr lang="es-MX" sz="2800" dirty="0"/>
              <a:t>de los hechos, datos y todo tipo de elementos, a partir de los cuales se puedan esclarecer las circunstancias presumiblemente constitutivas de delitos o de cualquier conflicto judicial. </a:t>
            </a:r>
            <a:endParaRPr lang="es-MX" sz="2800" dirty="0" smtClean="0"/>
          </a:p>
          <a:p>
            <a:pPr algn="just">
              <a:buFont typeface="Wingdings" pitchFamily="2" charset="2"/>
              <a:buChar char="§"/>
            </a:pPr>
            <a:endParaRPr lang="es-MX" sz="2800" dirty="0"/>
          </a:p>
          <a:p>
            <a:pPr algn="just">
              <a:buFont typeface="Wingdings" pitchFamily="2" charset="2"/>
              <a:buChar char="§"/>
            </a:pPr>
            <a:r>
              <a:rPr lang="es-MX" sz="2800" b="1" dirty="0"/>
              <a:t>C</a:t>
            </a:r>
            <a:r>
              <a:rPr lang="es-MX" sz="2800" b="1" dirty="0" smtClean="0"/>
              <a:t>oordinar</a:t>
            </a:r>
            <a:r>
              <a:rPr lang="es-MX" sz="2800" b="1" dirty="0"/>
              <a:t>, dirigir y realizar investigación científica forense</a:t>
            </a:r>
            <a:r>
              <a:rPr lang="es-MX" sz="2800" dirty="0"/>
              <a:t>, </a:t>
            </a:r>
            <a:r>
              <a:rPr lang="es-MX" sz="2800" dirty="0" smtClean="0"/>
              <a:t>consultor </a:t>
            </a:r>
            <a:r>
              <a:rPr lang="es-MX" sz="2800" dirty="0"/>
              <a:t>y director de la investigación de los hechos</a:t>
            </a:r>
            <a:r>
              <a:rPr lang="es-MX" sz="2800" dirty="0" smtClean="0"/>
              <a:t>.</a:t>
            </a:r>
          </a:p>
          <a:p>
            <a:pPr algn="just">
              <a:buFont typeface="Wingdings" pitchFamily="2" charset="2"/>
              <a:buChar char="§"/>
            </a:pPr>
            <a:endParaRPr lang="es-MX" sz="2800" dirty="0"/>
          </a:p>
          <a:p>
            <a:pPr algn="just">
              <a:buFont typeface="Wingdings" pitchFamily="2" charset="2"/>
              <a:buChar char="§"/>
            </a:pPr>
            <a:r>
              <a:rPr lang="es-MX" sz="2800" b="1" dirty="0"/>
              <a:t>Visión objetiva e integral </a:t>
            </a:r>
            <a:r>
              <a:rPr lang="es-MX" sz="2800" dirty="0"/>
              <a:t>de las posibles soluciones, desde el ámbito científico</a:t>
            </a:r>
            <a:r>
              <a:rPr lang="es-MX" sz="2800" dirty="0" smtClean="0"/>
              <a:t>.</a:t>
            </a:r>
            <a:endParaRPr lang="es-E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37687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alphaModFix amt="59000"/>
          </a:blip>
          <a:srcRect l="39607" t="17510" r="37866" b="41903"/>
          <a:stretch/>
        </p:blipFill>
        <p:spPr bwMode="auto">
          <a:xfrm flipH="1">
            <a:off x="0" y="-99392"/>
            <a:ext cx="9144000" cy="692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alphaModFix amt="63000"/>
          </a:blip>
          <a:srcRect l="9003" t="14587" r="35802" b="23822"/>
          <a:stretch>
            <a:fillRect/>
          </a:stretch>
        </p:blipFill>
        <p:spPr bwMode="auto">
          <a:xfrm>
            <a:off x="5076056" y="2060848"/>
            <a:ext cx="356629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ángulo 1"/>
          <p:cNvSpPr/>
          <p:nvPr/>
        </p:nvSpPr>
        <p:spPr>
          <a:xfrm>
            <a:off x="611560" y="1556792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s-MX" sz="4000" b="1" dirty="0">
                <a:latin typeface="Arial" pitchFamily="34" charset="0"/>
                <a:cs typeface="Arial" pitchFamily="34" charset="0"/>
              </a:rPr>
              <a:t>Área Química</a:t>
            </a:r>
          </a:p>
          <a:p>
            <a:pPr lvl="0">
              <a:spcBef>
                <a:spcPct val="20000"/>
              </a:spcBef>
              <a:defRPr/>
            </a:pPr>
            <a:endParaRPr lang="es-MX" sz="4000" dirty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4000" dirty="0">
                <a:latin typeface="Arial" pitchFamily="34" charset="0"/>
                <a:cs typeface="Arial" pitchFamily="34" charset="0"/>
              </a:rPr>
              <a:t>Química General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4000" dirty="0">
                <a:latin typeface="Arial" pitchFamily="34" charset="0"/>
                <a:cs typeface="Arial" pitchFamily="34" charset="0"/>
              </a:rPr>
              <a:t>Química Orgánica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4000" dirty="0" smtClean="0">
                <a:latin typeface="Arial" pitchFamily="34" charset="0"/>
                <a:cs typeface="Arial" pitchFamily="34" charset="0"/>
              </a:rPr>
              <a:t>Química Analítica</a:t>
            </a:r>
            <a:endParaRPr lang="es-MX" sz="4000" dirty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4000" dirty="0">
                <a:latin typeface="Arial" pitchFamily="34" charset="0"/>
                <a:cs typeface="Arial" pitchFamily="34" charset="0"/>
              </a:rPr>
              <a:t>Toxicología </a:t>
            </a:r>
          </a:p>
        </p:txBody>
      </p:sp>
    </p:spTree>
    <p:extLst>
      <p:ext uri="{BB962C8B-B14F-4D97-AF65-F5344CB8AC3E}">
        <p14:creationId xmlns:p14="http://schemas.microsoft.com/office/powerpoint/2010/main" xmlns="" val="307816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alphaModFix amt="59000"/>
          </a:blip>
          <a:srcRect l="39607" t="17510" r="37866" b="41903"/>
          <a:stretch/>
        </p:blipFill>
        <p:spPr bwMode="auto">
          <a:xfrm flipH="1">
            <a:off x="0" y="-99392"/>
            <a:ext cx="9144000" cy="692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ángulo 1"/>
          <p:cNvSpPr/>
          <p:nvPr/>
        </p:nvSpPr>
        <p:spPr>
          <a:xfrm>
            <a:off x="755576" y="332656"/>
            <a:ext cx="4572000" cy="59523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s-MX" sz="2800" b="1" dirty="0">
                <a:latin typeface="Arial" pitchFamily="34" charset="0"/>
                <a:cs typeface="Arial" pitchFamily="34" charset="0"/>
              </a:rPr>
              <a:t>Área Biológica</a:t>
            </a:r>
          </a:p>
          <a:p>
            <a:pPr lvl="0">
              <a:spcBef>
                <a:spcPct val="20000"/>
              </a:spcBef>
              <a:defRPr/>
            </a:pPr>
            <a:endParaRPr lang="es-MX" sz="2800" dirty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800" dirty="0" smtClean="0">
                <a:latin typeface="Arial" pitchFamily="34" charset="0"/>
                <a:cs typeface="Arial" pitchFamily="34" charset="0"/>
              </a:rPr>
              <a:t>Microscopía Forense</a:t>
            </a:r>
            <a:endParaRPr lang="es-MX" sz="2800" dirty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800" dirty="0">
                <a:latin typeface="Arial" pitchFamily="34" charset="0"/>
                <a:cs typeface="Arial" pitchFamily="34" charset="0"/>
              </a:rPr>
              <a:t>Biología celular y bioquímica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800" dirty="0" smtClean="0">
                <a:latin typeface="Arial" pitchFamily="34" charset="0"/>
                <a:cs typeface="Arial" pitchFamily="34" charset="0"/>
              </a:rPr>
              <a:t>Entomología Forense</a:t>
            </a:r>
            <a:endParaRPr lang="es-MX" sz="2800" dirty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800" dirty="0">
                <a:latin typeface="Arial" pitchFamily="34" charset="0"/>
                <a:cs typeface="Arial" pitchFamily="34" charset="0"/>
              </a:rPr>
              <a:t>Genética y Biología Molecular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800" dirty="0">
                <a:latin typeface="Arial" pitchFamily="34" charset="0"/>
                <a:cs typeface="Arial" pitchFamily="34" charset="0"/>
              </a:rPr>
              <a:t>Antropología Forense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800" dirty="0" smtClean="0">
                <a:latin typeface="Arial" pitchFamily="34" charset="0"/>
                <a:cs typeface="Arial" pitchFamily="34" charset="0"/>
              </a:rPr>
              <a:t>Tafonomía Forense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800" dirty="0" smtClean="0">
                <a:latin typeface="Arial" pitchFamily="34" charset="0"/>
                <a:cs typeface="Arial" pitchFamily="34" charset="0"/>
              </a:rPr>
              <a:t>Hematología y Serología Forense</a:t>
            </a:r>
            <a:endParaRPr lang="es-MX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alphaModFix amt="39000"/>
          </a:blip>
          <a:srcRect/>
          <a:stretch>
            <a:fillRect/>
          </a:stretch>
        </p:blipFill>
        <p:spPr bwMode="auto">
          <a:xfrm>
            <a:off x="4499992" y="1628800"/>
            <a:ext cx="420919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9097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alphaModFix amt="59000"/>
          </a:blip>
          <a:srcRect l="39607" t="17510" r="37866" b="41903"/>
          <a:stretch/>
        </p:blipFill>
        <p:spPr bwMode="auto">
          <a:xfrm flipH="1">
            <a:off x="0" y="-99392"/>
            <a:ext cx="9144000" cy="692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alphaModFix amt="61000"/>
          </a:blip>
          <a:srcRect/>
          <a:stretch>
            <a:fillRect/>
          </a:stretch>
        </p:blipFill>
        <p:spPr bwMode="auto">
          <a:xfrm>
            <a:off x="5004048" y="1412776"/>
            <a:ext cx="393171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ángulo 1"/>
          <p:cNvSpPr/>
          <p:nvPr/>
        </p:nvSpPr>
        <p:spPr>
          <a:xfrm>
            <a:off x="611560" y="548680"/>
            <a:ext cx="4572000" cy="34409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s-MX" sz="3200" b="1" dirty="0">
                <a:latin typeface="Arial" pitchFamily="34" charset="0"/>
                <a:cs typeface="Arial" pitchFamily="34" charset="0"/>
              </a:rPr>
              <a:t>Área </a:t>
            </a:r>
            <a:r>
              <a:rPr lang="es-MX" sz="3200" b="1" dirty="0"/>
              <a:t>Físico-Matemática</a:t>
            </a:r>
            <a:r>
              <a:rPr lang="es-MX" sz="3200" dirty="0"/>
              <a:t/>
            </a:r>
            <a:br>
              <a:rPr lang="es-MX" sz="3200" dirty="0"/>
            </a:br>
            <a:endParaRPr lang="es-MX" sz="3200" dirty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3200" dirty="0">
                <a:latin typeface="Arial" pitchFamily="34" charset="0"/>
                <a:cs typeface="Arial" pitchFamily="34" charset="0"/>
              </a:rPr>
              <a:t>Física Mecánica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3200" dirty="0">
                <a:latin typeface="Arial" pitchFamily="34" charset="0"/>
                <a:cs typeface="Arial" pitchFamily="34" charset="0"/>
              </a:rPr>
              <a:t>Estadística Forense 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3200" dirty="0">
                <a:latin typeface="Arial" pitchFamily="34" charset="0"/>
                <a:cs typeface="Arial" pitchFamily="34" charset="0"/>
              </a:rPr>
              <a:t>Delitos cibernéticos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3200" i="1" dirty="0">
                <a:latin typeface="Arial" pitchFamily="34" charset="0"/>
                <a:cs typeface="Arial" pitchFamily="34" charset="0"/>
              </a:rPr>
              <a:t>Acústica forense</a:t>
            </a:r>
          </a:p>
        </p:txBody>
      </p:sp>
      <p:pic>
        <p:nvPicPr>
          <p:cNvPr id="8" name="Picture 2" descr="Banks Lack Ammo to Fight Cyber Crime">
            <a:hlinkClick r:id="rId4" tooltip="Banks Lack Ammo to Fight Cyber Crime"/>
          </p:cNvPr>
          <p:cNvPicPr>
            <a:picLocks noChangeAspect="1" noChangeArrowheads="1"/>
          </p:cNvPicPr>
          <p:nvPr/>
        </p:nvPicPr>
        <p:blipFill>
          <a:blip r:embed="rId5" cstate="print">
            <a:alphaModFix amt="51000"/>
          </a:blip>
          <a:srcRect/>
          <a:stretch>
            <a:fillRect/>
          </a:stretch>
        </p:blipFill>
        <p:spPr bwMode="auto">
          <a:xfrm>
            <a:off x="755576" y="4365104"/>
            <a:ext cx="4032448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202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alphaModFix amt="59000"/>
          </a:blip>
          <a:srcRect l="39607" t="17510" r="37866" b="41903"/>
          <a:stretch/>
        </p:blipFill>
        <p:spPr bwMode="auto">
          <a:xfrm flipH="1">
            <a:off x="0" y="-99392"/>
            <a:ext cx="9144000" cy="692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ángulo 1"/>
          <p:cNvSpPr/>
          <p:nvPr/>
        </p:nvSpPr>
        <p:spPr>
          <a:xfrm>
            <a:off x="395536" y="332656"/>
            <a:ext cx="8208912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es-MX" sz="2800" b="1" dirty="0">
                <a:latin typeface="Arial" pitchFamily="34" charset="0"/>
                <a:cs typeface="Arial" pitchFamily="34" charset="0"/>
              </a:rPr>
              <a:t>Área Criminalística </a:t>
            </a:r>
          </a:p>
          <a:p>
            <a:pPr lvl="0">
              <a:spcBef>
                <a:spcPct val="20000"/>
              </a:spcBef>
              <a:defRPr/>
            </a:pPr>
            <a:endParaRPr lang="es-MX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Criminalística</a:t>
            </a:r>
            <a:endParaRPr lang="es-MX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Fotografía Forense</a:t>
            </a:r>
          </a:p>
          <a:p>
            <a:pPr>
              <a:buFont typeface="Arial" pitchFamily="34" charset="0"/>
              <a:buChar char="•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Grafoscopía 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y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Documentoscopía</a:t>
            </a:r>
          </a:p>
          <a:p>
            <a:pPr>
              <a:buFont typeface="Arial" pitchFamily="34" charset="0"/>
              <a:buChar char="•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Dactiloscopía</a:t>
            </a:r>
            <a:endParaRPr lang="es-MX" sz="24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Metodología de la Investigación Científica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Forense</a:t>
            </a:r>
          </a:p>
          <a:p>
            <a:pPr lvl="0">
              <a:buFont typeface="Arial" pitchFamily="34" charset="0"/>
              <a:buChar char="•"/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Cadena de Custodia </a:t>
            </a:r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MI Lugar 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de los Hechos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MIH Ocasionados 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por Proyectil de Arma de Fuego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MIH de 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Tránsito (aéreo, náutico y terrestre)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Fuego 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y Explosiones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400" i="1" dirty="0">
                <a:latin typeface="Arial" pitchFamily="34" charset="0"/>
                <a:cs typeface="Arial" pitchFamily="34" charset="0"/>
              </a:rPr>
              <a:t>Métodos Avanzados de </a:t>
            </a:r>
            <a:r>
              <a:rPr lang="es-MX" sz="2400" i="1" dirty="0" smtClean="0">
                <a:latin typeface="Arial" pitchFamily="34" charset="0"/>
                <a:cs typeface="Arial" pitchFamily="34" charset="0"/>
              </a:rPr>
              <a:t>Identificación</a:t>
            </a:r>
          </a:p>
          <a:p>
            <a:pPr lvl="0">
              <a:spcBef>
                <a:spcPct val="20000"/>
              </a:spcBef>
              <a:defRPr/>
            </a:pPr>
            <a:endParaRPr lang="es-MX" sz="20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i.telegraph.co.uk/multimedia/archive/02132/Forensic-Science-S_2132330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alphaModFix amt="31000"/>
          </a:blip>
          <a:srcRect/>
          <a:stretch>
            <a:fillRect/>
          </a:stretch>
        </p:blipFill>
        <p:spPr bwMode="auto">
          <a:xfrm>
            <a:off x="5292080" y="4149080"/>
            <a:ext cx="3523236" cy="220486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alphaModFix amt="67000"/>
          </a:blip>
          <a:srcRect/>
          <a:stretch>
            <a:fillRect/>
          </a:stretch>
        </p:blipFill>
        <p:spPr bwMode="auto">
          <a:xfrm>
            <a:off x="5796136" y="692696"/>
            <a:ext cx="27432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5327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alphaModFix amt="59000"/>
          </a:blip>
          <a:srcRect l="39607" t="17510" r="37866" b="41903"/>
          <a:stretch/>
        </p:blipFill>
        <p:spPr bwMode="auto">
          <a:xfrm flipH="1">
            <a:off x="0" y="-10369"/>
            <a:ext cx="9144000" cy="692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ángulo 7"/>
          <p:cNvSpPr/>
          <p:nvPr/>
        </p:nvSpPr>
        <p:spPr>
          <a:xfrm>
            <a:off x="755576" y="260648"/>
            <a:ext cx="5184576" cy="6383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es-MX" sz="2800" b="1" dirty="0">
                <a:latin typeface="Arial" pitchFamily="34" charset="0"/>
                <a:cs typeface="Arial" pitchFamily="34" charset="0"/>
              </a:rPr>
              <a:t>Área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Psicológica</a:t>
            </a:r>
          </a:p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endParaRPr lang="es-MX" sz="2800" dirty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Perfiles Criminales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Victimología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Psicología </a:t>
            </a:r>
            <a:r>
              <a:rPr lang="es-MX" sz="2400" dirty="0">
                <a:latin typeface="Arial" pitchFamily="34" charset="0"/>
                <a:cs typeface="Arial" pitchFamily="34" charset="0"/>
              </a:rPr>
              <a:t>Criminal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Psicodiagnóstico, Instrumentos y Técnicas de Detección y Evaluación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Factores Psicológicos de la Violencia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Entrevista Psicológica Forense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Polígrafo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400" dirty="0">
                <a:latin typeface="Arial" pitchFamily="34" charset="0"/>
                <a:cs typeface="Arial" pitchFamily="34" charset="0"/>
              </a:rPr>
              <a:t>Farmacodependencia y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Adicciones</a:t>
            </a:r>
            <a:endParaRPr lang="es-MX" sz="2400" i="1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MX" sz="2400" i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Criminología</a:t>
            </a: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alphaModFix amt="40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20625" r="93125">
                        <a14:backgroundMark x1="88333" y1="57778" x2="88333" y2="57778"/>
                      </a14:backgroundRemoval>
                    </a14:imgEffect>
                  </a14:imgLayer>
                </a14:imgProps>
              </a:ext>
            </a:extLst>
          </a:blip>
          <a:srcRect l="21838" r="7499"/>
          <a:stretch/>
        </p:blipFill>
        <p:spPr>
          <a:xfrm>
            <a:off x="5327576" y="3079108"/>
            <a:ext cx="3816424" cy="379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39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alphaModFix amt="59000"/>
          </a:blip>
          <a:srcRect l="39607" t="17510" r="37866" b="41903"/>
          <a:stretch/>
        </p:blipFill>
        <p:spPr bwMode="auto">
          <a:xfrm flipH="1">
            <a:off x="0" y="-10369"/>
            <a:ext cx="9144000" cy="692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ángulo 2"/>
          <p:cNvSpPr/>
          <p:nvPr/>
        </p:nvSpPr>
        <p:spPr>
          <a:xfrm>
            <a:off x="539552" y="476672"/>
            <a:ext cx="5976664" cy="6038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defRPr/>
            </a:pPr>
            <a:r>
              <a:rPr lang="es-MX" sz="2800" b="1" dirty="0">
                <a:latin typeface="Arial" pitchFamily="34" charset="0"/>
                <a:cs typeface="Arial" pitchFamily="34" charset="0"/>
              </a:rPr>
              <a:t>Área Jurídica</a:t>
            </a:r>
          </a:p>
          <a:p>
            <a:pPr lvl="0">
              <a:spcBef>
                <a:spcPct val="20000"/>
              </a:spcBef>
              <a:defRPr/>
            </a:pPr>
            <a:endParaRPr lang="es-MX" sz="2000" dirty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es-MX" sz="2400" u="sng" dirty="0" smtClean="0">
                <a:latin typeface="Arial" pitchFamily="34" charset="0"/>
                <a:cs typeface="Arial" pitchFamily="34" charset="0"/>
              </a:rPr>
              <a:t>Contexto en el Sistema Penal Acustatorio</a:t>
            </a:r>
            <a:r>
              <a:rPr lang="es-MX" sz="2000" u="sng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0">
              <a:spcBef>
                <a:spcPct val="20000"/>
              </a:spcBef>
              <a:defRPr/>
            </a:pPr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Derecho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Penal y Teoría del Delito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000" dirty="0">
                <a:latin typeface="Arial" pitchFamily="34" charset="0"/>
                <a:cs typeface="Arial" pitchFamily="34" charset="0"/>
              </a:rPr>
              <a:t>Teoría y Práctica de la Prueba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material sensible significativo y el contexto social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000" dirty="0">
                <a:latin typeface="Arial" pitchFamily="34" charset="0"/>
                <a:cs typeface="Arial" pitchFamily="34" charset="0"/>
              </a:rPr>
              <a:t>Sociología del Derecho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000" dirty="0">
                <a:latin typeface="Arial" pitchFamily="34" charset="0"/>
                <a:cs typeface="Arial" pitchFamily="34" charset="0"/>
              </a:rPr>
              <a:t>Estudio dogmático de los delitos y análisis de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casos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000" dirty="0">
                <a:latin typeface="Arial" pitchFamily="34" charset="0"/>
                <a:cs typeface="Arial" pitchFamily="34" charset="0"/>
              </a:rPr>
              <a:t>La intervención pericial en  el procedimiento penal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Lógica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y Argumentación Jurídica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000" dirty="0">
                <a:latin typeface="Arial" pitchFamily="34" charset="0"/>
                <a:cs typeface="Arial" pitchFamily="34" charset="0"/>
              </a:rPr>
              <a:t>Derechos Humanos e Investigación Criminalística con Perspectiva de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Género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s-MX" sz="2000" dirty="0" smtClean="0">
                <a:latin typeface="Arial" pitchFamily="34" charset="0"/>
                <a:cs typeface="Arial" pitchFamily="34" charset="0"/>
              </a:rPr>
              <a:t>Juicios Orales</a:t>
            </a:r>
            <a:endParaRPr lang="es-MX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11 Imagen" descr="sala.jpg"/>
          <p:cNvPicPr>
            <a:picLocks noChangeAspect="1"/>
          </p:cNvPicPr>
          <p:nvPr/>
        </p:nvPicPr>
        <p:blipFill>
          <a:blip r:embed="rId3" cstate="print">
            <a:alphaModFix amt="58000"/>
          </a:blip>
          <a:stretch>
            <a:fillRect/>
          </a:stretch>
        </p:blipFill>
        <p:spPr>
          <a:xfrm>
            <a:off x="6084168" y="2204864"/>
            <a:ext cx="2996369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230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3429</TotalTime>
  <Words>546</Words>
  <Application>Microsoft Office PowerPoint</Application>
  <PresentationFormat>Presentación en pantalla (4:3)</PresentationFormat>
  <Paragraphs>163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 “Medicina y Ciencia Forense” 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Company>UNAM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Facultad de Medicina</dc:creator>
  <cp:lastModifiedBy>Facultad de Medicina</cp:lastModifiedBy>
  <cp:revision>247</cp:revision>
  <dcterms:created xsi:type="dcterms:W3CDTF">2014-06-11T19:20:39Z</dcterms:created>
  <dcterms:modified xsi:type="dcterms:W3CDTF">2015-03-25T20:41:20Z</dcterms:modified>
</cp:coreProperties>
</file>