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handoutMasterIdLst>
    <p:handoutMasterId r:id="rId31"/>
  </p:handoutMasterIdLst>
  <p:sldIdLst>
    <p:sldId id="324" r:id="rId2"/>
    <p:sldId id="325" r:id="rId3"/>
    <p:sldId id="292" r:id="rId4"/>
    <p:sldId id="327" r:id="rId5"/>
    <p:sldId id="288" r:id="rId6"/>
    <p:sldId id="290" r:id="rId7"/>
    <p:sldId id="328" r:id="rId8"/>
    <p:sldId id="336" r:id="rId9"/>
    <p:sldId id="350" r:id="rId10"/>
    <p:sldId id="338" r:id="rId11"/>
    <p:sldId id="339" r:id="rId12"/>
    <p:sldId id="343" r:id="rId13"/>
    <p:sldId id="340" r:id="rId14"/>
    <p:sldId id="293" r:id="rId15"/>
    <p:sldId id="341" r:id="rId16"/>
    <p:sldId id="311" r:id="rId17"/>
    <p:sldId id="330" r:id="rId18"/>
    <p:sldId id="331" r:id="rId19"/>
    <p:sldId id="347" r:id="rId20"/>
    <p:sldId id="332" r:id="rId21"/>
    <p:sldId id="351" r:id="rId22"/>
    <p:sldId id="344" r:id="rId23"/>
    <p:sldId id="345" r:id="rId24"/>
    <p:sldId id="354" r:id="rId25"/>
    <p:sldId id="352" r:id="rId26"/>
    <p:sldId id="353" r:id="rId27"/>
    <p:sldId id="348" r:id="rId28"/>
    <p:sldId id="349" r:id="rId29"/>
  </p:sldIdLst>
  <p:sldSz cx="17281525" cy="9037638"/>
  <p:notesSz cx="9296400" cy="6881813"/>
  <p:defaultTextStyle>
    <a:defPPr>
      <a:defRPr lang="es-MX"/>
    </a:defPPr>
    <a:lvl1pPr marL="0" algn="l" defTabSz="1217889" rtl="0" eaLnBrk="1" latinLnBrk="0" hangingPunct="1">
      <a:defRPr sz="2400" kern="1200">
        <a:solidFill>
          <a:schemeClr val="tx1"/>
        </a:solidFill>
        <a:latin typeface="+mn-lt"/>
        <a:ea typeface="+mn-ea"/>
        <a:cs typeface="+mn-cs"/>
      </a:defRPr>
    </a:lvl1pPr>
    <a:lvl2pPr marL="608945" algn="l" defTabSz="1217889" rtl="0" eaLnBrk="1" latinLnBrk="0" hangingPunct="1">
      <a:defRPr sz="2400" kern="1200">
        <a:solidFill>
          <a:schemeClr val="tx1"/>
        </a:solidFill>
        <a:latin typeface="+mn-lt"/>
        <a:ea typeface="+mn-ea"/>
        <a:cs typeface="+mn-cs"/>
      </a:defRPr>
    </a:lvl2pPr>
    <a:lvl3pPr marL="1217889" algn="l" defTabSz="1217889" rtl="0" eaLnBrk="1" latinLnBrk="0" hangingPunct="1">
      <a:defRPr sz="2400" kern="1200">
        <a:solidFill>
          <a:schemeClr val="tx1"/>
        </a:solidFill>
        <a:latin typeface="+mn-lt"/>
        <a:ea typeface="+mn-ea"/>
        <a:cs typeface="+mn-cs"/>
      </a:defRPr>
    </a:lvl3pPr>
    <a:lvl4pPr marL="1826834" algn="l" defTabSz="1217889" rtl="0" eaLnBrk="1" latinLnBrk="0" hangingPunct="1">
      <a:defRPr sz="2400" kern="1200">
        <a:solidFill>
          <a:schemeClr val="tx1"/>
        </a:solidFill>
        <a:latin typeface="+mn-lt"/>
        <a:ea typeface="+mn-ea"/>
        <a:cs typeface="+mn-cs"/>
      </a:defRPr>
    </a:lvl4pPr>
    <a:lvl5pPr marL="2435779" algn="l" defTabSz="1217889" rtl="0" eaLnBrk="1" latinLnBrk="0" hangingPunct="1">
      <a:defRPr sz="2400" kern="1200">
        <a:solidFill>
          <a:schemeClr val="tx1"/>
        </a:solidFill>
        <a:latin typeface="+mn-lt"/>
        <a:ea typeface="+mn-ea"/>
        <a:cs typeface="+mn-cs"/>
      </a:defRPr>
    </a:lvl5pPr>
    <a:lvl6pPr marL="3044723" algn="l" defTabSz="1217889" rtl="0" eaLnBrk="1" latinLnBrk="0" hangingPunct="1">
      <a:defRPr sz="2400" kern="1200">
        <a:solidFill>
          <a:schemeClr val="tx1"/>
        </a:solidFill>
        <a:latin typeface="+mn-lt"/>
        <a:ea typeface="+mn-ea"/>
        <a:cs typeface="+mn-cs"/>
      </a:defRPr>
    </a:lvl6pPr>
    <a:lvl7pPr marL="3653668" algn="l" defTabSz="1217889" rtl="0" eaLnBrk="1" latinLnBrk="0" hangingPunct="1">
      <a:defRPr sz="2400" kern="1200">
        <a:solidFill>
          <a:schemeClr val="tx1"/>
        </a:solidFill>
        <a:latin typeface="+mn-lt"/>
        <a:ea typeface="+mn-ea"/>
        <a:cs typeface="+mn-cs"/>
      </a:defRPr>
    </a:lvl7pPr>
    <a:lvl8pPr marL="4262613" algn="l" defTabSz="1217889" rtl="0" eaLnBrk="1" latinLnBrk="0" hangingPunct="1">
      <a:defRPr sz="2400" kern="1200">
        <a:solidFill>
          <a:schemeClr val="tx1"/>
        </a:solidFill>
        <a:latin typeface="+mn-lt"/>
        <a:ea typeface="+mn-ea"/>
        <a:cs typeface="+mn-cs"/>
      </a:defRPr>
    </a:lvl8pPr>
    <a:lvl9pPr marL="4871557" algn="l" defTabSz="1217889"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33" autoAdjust="0"/>
  </p:normalViewPr>
  <p:slideViewPr>
    <p:cSldViewPr>
      <p:cViewPr varScale="1">
        <p:scale>
          <a:sx n="53" d="100"/>
          <a:sy n="53" d="100"/>
        </p:scale>
        <p:origin x="-504" y="-102"/>
      </p:cViewPr>
      <p:guideLst>
        <p:guide orient="horz" pos="2847"/>
        <p:guide pos="54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3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s-MX"/>
          </a:p>
        </p:txBody>
      </p:sp>
      <p:sp>
        <p:nvSpPr>
          <p:cNvPr id="3" name="2 Marcador de fecha"/>
          <p:cNvSpPr>
            <a:spLocks noGrp="1"/>
          </p:cNvSpPr>
          <p:nvPr>
            <p:ph type="dt" sz="quarter" idx="1"/>
          </p:nvPr>
        </p:nvSpPr>
        <p:spPr>
          <a:xfrm>
            <a:off x="5266347" y="0"/>
            <a:ext cx="4028440" cy="344091"/>
          </a:xfrm>
          <a:prstGeom prst="rect">
            <a:avLst/>
          </a:prstGeom>
        </p:spPr>
        <p:txBody>
          <a:bodyPr vert="horz" lIns="92446" tIns="46223" rIns="92446" bIns="46223" rtlCol="0"/>
          <a:lstStyle>
            <a:lvl1pPr algn="r">
              <a:defRPr sz="1200"/>
            </a:lvl1pPr>
          </a:lstStyle>
          <a:p>
            <a:fld id="{E493A9BD-25A4-42BB-B3AD-C1AE02A7810C}" type="datetimeFigureOut">
              <a:rPr lang="es-MX" smtClean="0"/>
              <a:pPr/>
              <a:t>25/03/2015</a:t>
            </a:fld>
            <a:endParaRPr lang="es-MX"/>
          </a:p>
        </p:txBody>
      </p:sp>
      <p:sp>
        <p:nvSpPr>
          <p:cNvPr id="4" name="3 Marcador de pie de página"/>
          <p:cNvSpPr>
            <a:spLocks noGrp="1"/>
          </p:cNvSpPr>
          <p:nvPr>
            <p:ph type="ftr" sz="quarter" idx="2"/>
          </p:nvPr>
        </p:nvSpPr>
        <p:spPr>
          <a:xfrm>
            <a:off x="0" y="6536130"/>
            <a:ext cx="4028440" cy="344091"/>
          </a:xfrm>
          <a:prstGeom prst="rect">
            <a:avLst/>
          </a:prstGeom>
        </p:spPr>
        <p:txBody>
          <a:bodyPr vert="horz" lIns="92446" tIns="46223" rIns="92446" bIns="46223"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5266347" y="6536130"/>
            <a:ext cx="4028440" cy="344091"/>
          </a:xfrm>
          <a:prstGeom prst="rect">
            <a:avLst/>
          </a:prstGeom>
        </p:spPr>
        <p:txBody>
          <a:bodyPr vert="horz" lIns="92446" tIns="46223" rIns="92446" bIns="46223" rtlCol="0" anchor="b"/>
          <a:lstStyle>
            <a:lvl1pPr algn="r">
              <a:defRPr sz="1200"/>
            </a:lvl1pPr>
          </a:lstStyle>
          <a:p>
            <a:fld id="{8CECE4C7-64CA-4B83-B444-BD30732BFE86}" type="slidenum">
              <a:rPr lang="es-MX" smtClean="0"/>
              <a:pPr/>
              <a:t>‹Nº›</a:t>
            </a:fld>
            <a:endParaRPr lang="es-MX"/>
          </a:p>
        </p:txBody>
      </p:sp>
    </p:spTree>
    <p:extLst>
      <p:ext uri="{BB962C8B-B14F-4D97-AF65-F5344CB8AC3E}">
        <p14:creationId xmlns="" xmlns:p14="http://schemas.microsoft.com/office/powerpoint/2010/main" val="3235877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5265738" y="0"/>
            <a:ext cx="4029075" cy="344488"/>
          </a:xfrm>
          <a:prstGeom prst="rect">
            <a:avLst/>
          </a:prstGeom>
        </p:spPr>
        <p:txBody>
          <a:bodyPr vert="horz" lIns="91440" tIns="45720" rIns="91440" bIns="45720" rtlCol="0"/>
          <a:lstStyle>
            <a:lvl1pPr algn="r">
              <a:defRPr sz="1200"/>
            </a:lvl1pPr>
          </a:lstStyle>
          <a:p>
            <a:fld id="{075124E2-6287-4534-91F4-071C102B38AA}" type="datetimeFigureOut">
              <a:rPr lang="es-MX" smtClean="0"/>
              <a:pPr/>
              <a:t>25/03/2015</a:t>
            </a:fld>
            <a:endParaRPr lang="es-MX"/>
          </a:p>
        </p:txBody>
      </p:sp>
      <p:sp>
        <p:nvSpPr>
          <p:cNvPr id="4" name="3 Marcador de imagen de diapositiva"/>
          <p:cNvSpPr>
            <a:spLocks noGrp="1" noRot="1" noChangeAspect="1"/>
          </p:cNvSpPr>
          <p:nvPr>
            <p:ph type="sldImg" idx="2"/>
          </p:nvPr>
        </p:nvSpPr>
        <p:spPr>
          <a:xfrm>
            <a:off x="2179638" y="515938"/>
            <a:ext cx="4937125" cy="2581275"/>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930275" y="3268663"/>
            <a:ext cx="7435850" cy="309721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535738"/>
            <a:ext cx="4029075" cy="344487"/>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5265738" y="6535738"/>
            <a:ext cx="4029075" cy="344487"/>
          </a:xfrm>
          <a:prstGeom prst="rect">
            <a:avLst/>
          </a:prstGeom>
        </p:spPr>
        <p:txBody>
          <a:bodyPr vert="horz" lIns="91440" tIns="45720" rIns="91440" bIns="45720" rtlCol="0" anchor="b"/>
          <a:lstStyle>
            <a:lvl1pPr algn="r">
              <a:defRPr sz="1200"/>
            </a:lvl1pPr>
          </a:lstStyle>
          <a:p>
            <a:fld id="{4F504E69-D3E3-4B05-A925-5EC56D48FE9E}" type="slidenum">
              <a:rPr lang="es-MX" smtClean="0"/>
              <a:pPr/>
              <a:t>‹Nº›</a:t>
            </a:fld>
            <a:endParaRPr lang="es-MX"/>
          </a:p>
        </p:txBody>
      </p:sp>
    </p:spTree>
    <p:extLst>
      <p:ext uri="{BB962C8B-B14F-4D97-AF65-F5344CB8AC3E}">
        <p14:creationId xmlns="" xmlns:p14="http://schemas.microsoft.com/office/powerpoint/2010/main" val="5877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1008089" y="1807528"/>
            <a:ext cx="14839069" cy="2410037"/>
          </a:xfrm>
          <a:ln>
            <a:noFill/>
          </a:ln>
        </p:spPr>
        <p:txBody>
          <a:bodyPr vert="horz" tIns="0" rIns="3007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9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1008089" y="4254643"/>
            <a:ext cx="14844830" cy="2309619"/>
          </a:xfrm>
        </p:spPr>
        <p:txBody>
          <a:bodyPr lIns="0" rIns="30078"/>
          <a:lstStyle>
            <a:lvl1pPr marL="0" marR="75196" indent="0" algn="r">
              <a:buNone/>
              <a:defRPr>
                <a:solidFill>
                  <a:schemeClr val="tx1"/>
                </a:solidFill>
              </a:defRPr>
            </a:lvl1pPr>
            <a:lvl2pPr marL="751957" indent="0" algn="ctr">
              <a:buNone/>
            </a:lvl2pPr>
            <a:lvl3pPr marL="1503914" indent="0" algn="ctr">
              <a:buNone/>
            </a:lvl3pPr>
            <a:lvl4pPr marL="2255871" indent="0" algn="ctr">
              <a:buNone/>
            </a:lvl4pPr>
            <a:lvl5pPr marL="3007827" indent="0" algn="ctr">
              <a:buNone/>
            </a:lvl5pPr>
            <a:lvl6pPr marL="3759784" indent="0" algn="ctr">
              <a:buNone/>
            </a:lvl6pPr>
            <a:lvl7pPr marL="4511741" indent="0" algn="ctr">
              <a:buNone/>
            </a:lvl7pPr>
            <a:lvl8pPr marL="5263698" indent="0" algn="ctr">
              <a:buNone/>
            </a:lvl8pPr>
            <a:lvl9pPr marL="6015655"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F8CA223B-8BA3-4F08-978A-51E72CFF470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29106" y="1205020"/>
            <a:ext cx="3888343" cy="6868187"/>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864076" y="1205020"/>
            <a:ext cx="11377004" cy="6868187"/>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02329" y="1735227"/>
            <a:ext cx="14689296" cy="1795477"/>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9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1002329" y="3564271"/>
            <a:ext cx="14689296" cy="1989535"/>
          </a:xfrm>
        </p:spPr>
        <p:txBody>
          <a:bodyPr lIns="75196" rIns="75196" anchor="t"/>
          <a:lstStyle>
            <a:lvl1pPr marL="0" indent="0">
              <a:buNone/>
              <a:defRPr sz="3600">
                <a:solidFill>
                  <a:schemeClr val="tx1"/>
                </a:solidFill>
              </a:defRPr>
            </a:lvl1pPr>
            <a:lvl2pPr>
              <a:buNone/>
              <a:defRPr sz="3000">
                <a:solidFill>
                  <a:schemeClr val="tx1">
                    <a:tint val="75000"/>
                  </a:schemeClr>
                </a:solidFill>
              </a:defRPr>
            </a:lvl2pPr>
            <a:lvl3pPr>
              <a:buNone/>
              <a:defRPr sz="2600">
                <a:solidFill>
                  <a:schemeClr val="tx1">
                    <a:tint val="75000"/>
                  </a:schemeClr>
                </a:solidFill>
              </a:defRPr>
            </a:lvl3pPr>
            <a:lvl4pPr>
              <a:buNone/>
              <a:defRPr sz="2300">
                <a:solidFill>
                  <a:schemeClr val="tx1">
                    <a:tint val="75000"/>
                  </a:schemeClr>
                </a:solidFill>
              </a:defRPr>
            </a:lvl4pPr>
            <a:lvl5pPr>
              <a:buNone/>
              <a:defRPr sz="23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223B-8BA3-4F08-978A-51E72CFF4705}"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64076" y="927864"/>
            <a:ext cx="15553373" cy="1506273"/>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864076" y="2530334"/>
            <a:ext cx="7632674" cy="5844339"/>
          </a:xfrm>
        </p:spPr>
        <p:txBody>
          <a:bodyPr/>
          <a:lstStyle>
            <a:lvl1pPr>
              <a:defRPr sz="4300"/>
            </a:lvl1pPr>
            <a:lvl2pPr>
              <a:defRPr sz="3900"/>
            </a:lvl2pPr>
            <a:lvl3pPr>
              <a:defRPr sz="3300"/>
            </a:lvl3pPr>
            <a:lvl4pPr>
              <a:defRPr sz="3000"/>
            </a:lvl4pPr>
            <a:lvl5pPr>
              <a:defRPr sz="3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8784775" y="2530334"/>
            <a:ext cx="7632674" cy="5844339"/>
          </a:xfrm>
        </p:spPr>
        <p:txBody>
          <a:bodyPr/>
          <a:lstStyle>
            <a:lvl1pPr>
              <a:defRPr sz="4300"/>
            </a:lvl1pPr>
            <a:lvl2pPr>
              <a:defRPr sz="3900"/>
            </a:lvl2pPr>
            <a:lvl3pPr>
              <a:defRPr sz="3300"/>
            </a:lvl3pPr>
            <a:lvl4pPr>
              <a:defRPr sz="3000"/>
            </a:lvl4pPr>
            <a:lvl5pPr>
              <a:defRPr sz="3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64076" y="927864"/>
            <a:ext cx="15553373" cy="1506273"/>
          </a:xfrm>
        </p:spPr>
        <p:txBody>
          <a:bodyPr tIns="75196"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864076" y="2444891"/>
            <a:ext cx="7635675" cy="868910"/>
          </a:xfrm>
        </p:spPr>
        <p:txBody>
          <a:bodyPr lIns="75196" tIns="0" rIns="75196" bIns="0" anchor="ctr">
            <a:noAutofit/>
          </a:bodyPr>
          <a:lstStyle>
            <a:lvl1pPr marL="0" indent="0">
              <a:buNone/>
              <a:defRPr sz="3900" b="1" cap="none" baseline="0">
                <a:solidFill>
                  <a:schemeClr val="tx2"/>
                </a:solidFill>
                <a:effectLst/>
              </a:defRPr>
            </a:lvl1pPr>
            <a:lvl2pPr>
              <a:buNone/>
              <a:defRPr sz="3300" b="1"/>
            </a:lvl2pPr>
            <a:lvl3pPr>
              <a:buNone/>
              <a:defRPr sz="3000" b="1"/>
            </a:lvl3pPr>
            <a:lvl4pPr>
              <a:buNone/>
              <a:defRPr sz="2600" b="1"/>
            </a:lvl4pPr>
            <a:lvl5pPr>
              <a:buNone/>
              <a:defRPr sz="2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8778776" y="2450833"/>
            <a:ext cx="7638674" cy="862968"/>
          </a:xfrm>
        </p:spPr>
        <p:txBody>
          <a:bodyPr lIns="75196" tIns="0" rIns="75196" bIns="0" anchor="ctr"/>
          <a:lstStyle>
            <a:lvl1pPr marL="0" indent="0">
              <a:buNone/>
              <a:defRPr sz="3900" b="1" cap="none" baseline="0">
                <a:solidFill>
                  <a:schemeClr val="tx2"/>
                </a:solidFill>
                <a:effectLst/>
              </a:defRPr>
            </a:lvl1pPr>
            <a:lvl2pPr>
              <a:buNone/>
              <a:defRPr sz="3300" b="1"/>
            </a:lvl2pPr>
            <a:lvl3pPr>
              <a:buNone/>
              <a:defRPr sz="3000" b="1"/>
            </a:lvl3pPr>
            <a:lvl4pPr>
              <a:buNone/>
              <a:defRPr sz="2600" b="1"/>
            </a:lvl4pPr>
            <a:lvl5pPr>
              <a:buNone/>
              <a:defRPr sz="2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864076" y="3313800"/>
            <a:ext cx="7635675" cy="5067983"/>
          </a:xfrm>
        </p:spPr>
        <p:txBody>
          <a:bodyPr tIns="0"/>
          <a:lstStyle>
            <a:lvl1pPr>
              <a:defRPr sz="3600"/>
            </a:lvl1pPr>
            <a:lvl2pPr>
              <a:defRPr sz="3300"/>
            </a:lvl2pPr>
            <a:lvl3pPr>
              <a:defRPr sz="3000"/>
            </a:lvl3pPr>
            <a:lvl4pPr>
              <a:defRPr sz="2600"/>
            </a:lvl4pPr>
            <a:lvl5pPr>
              <a:defRPr sz="2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8778776" y="3313800"/>
            <a:ext cx="7638674" cy="5067983"/>
          </a:xfrm>
        </p:spPr>
        <p:txBody>
          <a:bodyPr tIns="0"/>
          <a:lstStyle>
            <a:lvl1pPr>
              <a:defRPr sz="3600"/>
            </a:lvl1pPr>
            <a:lvl2pPr>
              <a:defRPr sz="3300"/>
            </a:lvl2pPr>
            <a:lvl3pPr>
              <a:defRPr sz="3000"/>
            </a:lvl3pPr>
            <a:lvl4pPr>
              <a:defRPr sz="2600"/>
            </a:lvl4pPr>
            <a:lvl5pPr>
              <a:defRPr sz="2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64076" y="927864"/>
            <a:ext cx="15697385" cy="1506273"/>
          </a:xfrm>
        </p:spPr>
        <p:txBody>
          <a:bodyPr vert="horz" tIns="7519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82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6114" y="677825"/>
            <a:ext cx="5184458" cy="1531378"/>
          </a:xfrm>
        </p:spPr>
        <p:txBody>
          <a:bodyPr lIns="0" anchor="b">
            <a:noAutofit/>
          </a:bodyPr>
          <a:lstStyle>
            <a:lvl1pPr algn="l" rtl="0">
              <a:spcBef>
                <a:spcPct val="0"/>
              </a:spcBef>
              <a:buNone/>
              <a:defRPr sz="43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1296114" y="2209200"/>
            <a:ext cx="5184458" cy="6025092"/>
          </a:xfrm>
        </p:spPr>
        <p:txBody>
          <a:bodyPr lIns="30078" rIns="30078"/>
          <a:lstStyle>
            <a:lvl1pPr marL="0" indent="0" algn="l">
              <a:buNone/>
              <a:defRPr sz="2300"/>
            </a:lvl1pPr>
            <a:lvl2pPr indent="0" algn="l">
              <a:buNone/>
              <a:defRPr sz="2000"/>
            </a:lvl2pPr>
            <a:lvl3pPr indent="0" algn="l">
              <a:buNone/>
              <a:defRPr sz="1600"/>
            </a:lvl3pPr>
            <a:lvl4pPr indent="0" algn="l">
              <a:buNone/>
              <a:defRPr sz="1500"/>
            </a:lvl4pPr>
            <a:lvl5pPr indent="0" algn="l">
              <a:buNone/>
              <a:defRPr sz="15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6756596" y="2209200"/>
            <a:ext cx="9660853" cy="6025092"/>
          </a:xfrm>
        </p:spPr>
        <p:txBody>
          <a:bodyPr tIns="0"/>
          <a:lstStyle>
            <a:lvl1pPr>
              <a:defRPr sz="4600"/>
            </a:lvl1pPr>
            <a:lvl2pPr>
              <a:defRPr sz="4300"/>
            </a:lvl2pPr>
            <a:lvl3pPr>
              <a:defRPr sz="3900"/>
            </a:lvl3pPr>
            <a:lvl4pPr>
              <a:defRPr sz="3300"/>
            </a:lvl4pPr>
            <a:lvl5pPr>
              <a:defRPr sz="3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223B-8BA3-4F08-978A-51E72CFF4705}"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5983053" y="1460251"/>
            <a:ext cx="9936877" cy="5422583"/>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50391" tIns="75196" rIns="150391" bIns="75196" rtlCol="0" anchor="ctr"/>
          <a:lstStyle/>
          <a:p>
            <a:pPr algn="ctr" eaLnBrk="1" latinLnBrk="0" hangingPunct="1"/>
            <a:endParaRPr kumimoji="0" lang="en-US"/>
          </a:p>
        </p:txBody>
      </p:sp>
      <p:sp>
        <p:nvSpPr>
          <p:cNvPr id="12" name="Right Triangle 11"/>
          <p:cNvSpPr/>
          <p:nvPr/>
        </p:nvSpPr>
        <p:spPr>
          <a:xfrm rot="420000" flipV="1">
            <a:off x="15127257" y="7063233"/>
            <a:ext cx="293786" cy="204853"/>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50391" tIns="75196" rIns="150391" bIns="75196" rtlCol="0" anchor="ctr"/>
          <a:lstStyle/>
          <a:p>
            <a:pPr algn="ctr" eaLnBrk="1" latinLnBrk="0" hangingPunct="1"/>
            <a:endParaRPr kumimoji="0" lang="en-US"/>
          </a:p>
        </p:txBody>
      </p:sp>
      <p:sp>
        <p:nvSpPr>
          <p:cNvPr id="2" name="Title 1"/>
          <p:cNvSpPr>
            <a:spLocks noGrp="1"/>
          </p:cNvSpPr>
          <p:nvPr>
            <p:ph type="title"/>
          </p:nvPr>
        </p:nvSpPr>
        <p:spPr>
          <a:xfrm>
            <a:off x="1152102" y="1551074"/>
            <a:ext cx="4182129" cy="2085616"/>
          </a:xfrm>
        </p:spPr>
        <p:txBody>
          <a:bodyPr vert="horz" lIns="75196" tIns="75196" rIns="75196" bIns="75196" anchor="b"/>
          <a:lstStyle>
            <a:lvl1pPr algn="l">
              <a:buNone/>
              <a:defRPr sz="33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1152101" y="3727841"/>
            <a:ext cx="4176369" cy="2871961"/>
          </a:xfrm>
        </p:spPr>
        <p:txBody>
          <a:bodyPr lIns="105274" rIns="75196" bIns="75196" anchor="t"/>
          <a:lstStyle>
            <a:lvl1pPr marL="0" indent="0" algn="l">
              <a:spcBef>
                <a:spcPts val="411"/>
              </a:spcBef>
              <a:buFontTx/>
              <a:buNone/>
              <a:defRPr sz="2100"/>
            </a:lvl1pPr>
            <a:lvl2pPr>
              <a:defRPr sz="2000"/>
            </a:lvl2pPr>
            <a:lvl3pPr>
              <a:defRPr sz="1600"/>
            </a:lvl3pPr>
            <a:lvl4pPr>
              <a:defRPr sz="1500"/>
            </a:lvl4pPr>
            <a:lvl5pPr>
              <a:defRPr sz="15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CA846945-328E-44A7-8C5A-7C1D3EAE29AA}" type="datetimeFigureOut">
              <a:rPr lang="es-MX" smtClean="0"/>
              <a:pPr/>
              <a:t>25/03/2015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15265347" y="8376552"/>
            <a:ext cx="1152102" cy="481171"/>
          </a:xfrm>
        </p:spPr>
        <p:txBody>
          <a:bodyPr/>
          <a:lstStyle/>
          <a:p>
            <a:fld id="{F8CA223B-8BA3-4F08-978A-51E72CFF4705}" type="slidenum">
              <a:rPr lang="es-MX" smtClean="0"/>
              <a:pPr/>
              <a:t>‹Nº›</a:t>
            </a:fld>
            <a:endParaRPr lang="es-MX"/>
          </a:p>
        </p:txBody>
      </p:sp>
      <p:sp>
        <p:nvSpPr>
          <p:cNvPr id="3" name="Picture Placeholder 2"/>
          <p:cNvSpPr>
            <a:spLocks noGrp="1"/>
          </p:cNvSpPr>
          <p:nvPr>
            <p:ph type="pic" idx="1"/>
          </p:nvPr>
        </p:nvSpPr>
        <p:spPr>
          <a:xfrm rot="420000">
            <a:off x="6587907" y="1580753"/>
            <a:ext cx="8727170" cy="5181579"/>
          </a:xfrm>
          <a:prstGeom prst="rect">
            <a:avLst/>
          </a:prstGeom>
          <a:solidFill>
            <a:schemeClr val="bg2"/>
          </a:solidFill>
          <a:ln w="3000" cap="rnd">
            <a:solidFill>
              <a:srgbClr val="C0C0C0"/>
            </a:solidFill>
            <a:round/>
          </a:ln>
          <a:effectLst/>
        </p:spPr>
        <p:txBody>
          <a:bodyPr/>
          <a:lstStyle>
            <a:lvl1pPr marL="0" indent="0">
              <a:buNone/>
              <a:defRPr sz="53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18002" y="7665256"/>
            <a:ext cx="17317528" cy="137238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50391" tIns="75196" rIns="150391" bIns="75196"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8280731" y="8196636"/>
            <a:ext cx="9000794" cy="84100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50391" tIns="75196" rIns="150391" bIns="75196"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8002" y="-9415"/>
            <a:ext cx="17317528" cy="137238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50391" tIns="75196" rIns="150391" bIns="75196"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8280731" y="-9414"/>
            <a:ext cx="9000794" cy="84100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50391" tIns="75196" rIns="150391" bIns="75196"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864076" y="927864"/>
            <a:ext cx="15553373" cy="1506273"/>
          </a:xfrm>
          <a:prstGeom prst="rect">
            <a:avLst/>
          </a:prstGeom>
        </p:spPr>
        <p:txBody>
          <a:bodyPr vert="horz" lIns="0" tIns="75196"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864076" y="2550622"/>
            <a:ext cx="15553373" cy="5784088"/>
          </a:xfrm>
          <a:prstGeom prst="rect">
            <a:avLst/>
          </a:prstGeom>
        </p:spPr>
        <p:txBody>
          <a:bodyPr vert="horz" lIns="150391" tIns="75196" rIns="150391" bIns="75196">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864076" y="8376552"/>
            <a:ext cx="4032356" cy="481171"/>
          </a:xfrm>
          <a:prstGeom prst="rect">
            <a:avLst/>
          </a:prstGeom>
        </p:spPr>
        <p:txBody>
          <a:bodyPr vert="horz" lIns="0" tIns="0" rIns="0" bIns="0" anchor="b"/>
          <a:lstStyle>
            <a:lvl1pPr algn="l" eaLnBrk="1" latinLnBrk="0" hangingPunct="1">
              <a:defRPr kumimoji="0" sz="2000">
                <a:solidFill>
                  <a:schemeClr val="tx2">
                    <a:shade val="90000"/>
                  </a:schemeClr>
                </a:solidFill>
              </a:defRPr>
            </a:lvl1pPr>
          </a:lstStyle>
          <a:p>
            <a:fld id="{CA846945-328E-44A7-8C5A-7C1D3EAE29AA}" type="datetimeFigureOut">
              <a:rPr lang="es-MX" smtClean="0"/>
              <a:pPr/>
              <a:t>25/03/2015</a:t>
            </a:fld>
            <a:endParaRPr lang="es-MX"/>
          </a:p>
        </p:txBody>
      </p:sp>
      <p:sp>
        <p:nvSpPr>
          <p:cNvPr id="22" name="Footer Placeholder 21"/>
          <p:cNvSpPr>
            <a:spLocks noGrp="1"/>
          </p:cNvSpPr>
          <p:nvPr>
            <p:ph type="ftr" sz="quarter" idx="3"/>
          </p:nvPr>
        </p:nvSpPr>
        <p:spPr>
          <a:xfrm>
            <a:off x="5040445" y="8376552"/>
            <a:ext cx="6336559" cy="481171"/>
          </a:xfrm>
          <a:prstGeom prst="rect">
            <a:avLst/>
          </a:prstGeom>
        </p:spPr>
        <p:txBody>
          <a:bodyPr vert="horz" lIns="0" tIns="0" rIns="0" bIns="0" anchor="b"/>
          <a:lstStyle>
            <a:lvl1pPr algn="l" eaLnBrk="1" latinLnBrk="0" hangingPunct="1">
              <a:defRPr kumimoji="0" sz="20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14977322" y="8376552"/>
            <a:ext cx="1440127" cy="481171"/>
          </a:xfrm>
          <a:prstGeom prst="rect">
            <a:avLst/>
          </a:prstGeom>
        </p:spPr>
        <p:txBody>
          <a:bodyPr vert="horz" lIns="0" tIns="0" rIns="0" bIns="0" anchor="b"/>
          <a:lstStyle>
            <a:lvl1pPr algn="r" eaLnBrk="1" latinLnBrk="0" hangingPunct="1">
              <a:defRPr kumimoji="0" sz="2000">
                <a:solidFill>
                  <a:schemeClr val="tx2">
                    <a:shade val="90000"/>
                  </a:schemeClr>
                </a:solidFill>
              </a:defRPr>
            </a:lvl1pPr>
          </a:lstStyle>
          <a:p>
            <a:fld id="{F8CA223B-8BA3-4F08-978A-51E72CFF4705}" type="slidenum">
              <a:rPr lang="es-MX" smtClean="0"/>
              <a:pPr/>
              <a:t>‹Nº›</a:t>
            </a:fld>
            <a:endParaRPr lang="es-MX"/>
          </a:p>
        </p:txBody>
      </p:sp>
      <p:grpSp>
        <p:nvGrpSpPr>
          <p:cNvPr id="2" name="Group 1"/>
          <p:cNvGrpSpPr/>
          <p:nvPr/>
        </p:nvGrpSpPr>
        <p:grpSpPr>
          <a:xfrm>
            <a:off x="-35941" y="266738"/>
            <a:ext cx="17350598" cy="855563"/>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8200" b="0" kern="1200">
          <a:ln>
            <a:noFill/>
          </a:ln>
          <a:solidFill>
            <a:schemeClr val="tx2"/>
          </a:solidFill>
          <a:effectLst/>
          <a:latin typeface="+mj-lt"/>
          <a:ea typeface="+mj-ea"/>
          <a:cs typeface="+mj-cs"/>
        </a:defRPr>
      </a:lvl1pPr>
    </p:titleStyle>
    <p:bodyStyle>
      <a:lvl1pPr marL="451174" indent="-451174" algn="l" rtl="0" eaLnBrk="1" latinLnBrk="0" hangingPunct="1">
        <a:spcBef>
          <a:spcPct val="20000"/>
        </a:spcBef>
        <a:buClr>
          <a:schemeClr val="accent3"/>
        </a:buClr>
        <a:buSzPct val="95000"/>
        <a:buFont typeface="Wingdings 2"/>
        <a:buChar char=""/>
        <a:defRPr kumimoji="0" sz="4300" kern="1200">
          <a:solidFill>
            <a:schemeClr val="tx1"/>
          </a:solidFill>
          <a:latin typeface="+mn-lt"/>
          <a:ea typeface="+mn-ea"/>
          <a:cs typeface="+mn-cs"/>
        </a:defRPr>
      </a:lvl1pPr>
      <a:lvl2pPr marL="1052740" indent="-406057" algn="l" rtl="0" eaLnBrk="1" latinLnBrk="0" hangingPunct="1">
        <a:spcBef>
          <a:spcPct val="20000"/>
        </a:spcBef>
        <a:buClr>
          <a:schemeClr val="accent1"/>
        </a:buClr>
        <a:buSzPct val="85000"/>
        <a:buFont typeface="Wingdings 2"/>
        <a:buChar char=""/>
        <a:defRPr kumimoji="0" sz="3900" kern="1200">
          <a:solidFill>
            <a:schemeClr val="tx1"/>
          </a:solidFill>
          <a:latin typeface="+mn-lt"/>
          <a:ea typeface="+mn-ea"/>
          <a:cs typeface="+mn-cs"/>
        </a:defRPr>
      </a:lvl2pPr>
      <a:lvl3pPr marL="1503914" indent="-406057" algn="l" rtl="0" eaLnBrk="1" latinLnBrk="0" hangingPunct="1">
        <a:spcBef>
          <a:spcPct val="20000"/>
        </a:spcBef>
        <a:buClr>
          <a:schemeClr val="accent2"/>
        </a:buClr>
        <a:buSzPct val="70000"/>
        <a:buFont typeface="Wingdings 2"/>
        <a:buChar char=""/>
        <a:defRPr kumimoji="0" sz="3500" kern="1200">
          <a:solidFill>
            <a:schemeClr val="tx1"/>
          </a:solidFill>
          <a:latin typeface="+mn-lt"/>
          <a:ea typeface="+mn-ea"/>
          <a:cs typeface="+mn-cs"/>
        </a:defRPr>
      </a:lvl3pPr>
      <a:lvl4pPr marL="1955088" indent="-345900" algn="l" rtl="0" eaLnBrk="1" latinLnBrk="0" hangingPunct="1">
        <a:spcBef>
          <a:spcPct val="20000"/>
        </a:spcBef>
        <a:buClr>
          <a:schemeClr val="accent3"/>
        </a:buClr>
        <a:buSzPct val="65000"/>
        <a:buFont typeface="Wingdings 2"/>
        <a:buChar char=""/>
        <a:defRPr kumimoji="0" sz="3300" kern="1200">
          <a:solidFill>
            <a:schemeClr val="tx1"/>
          </a:solidFill>
          <a:latin typeface="+mn-lt"/>
          <a:ea typeface="+mn-ea"/>
          <a:cs typeface="+mn-cs"/>
        </a:defRPr>
      </a:lvl4pPr>
      <a:lvl5pPr marL="2406262" indent="-345900" algn="l" rtl="0" eaLnBrk="1" latinLnBrk="0" hangingPunct="1">
        <a:spcBef>
          <a:spcPct val="20000"/>
        </a:spcBef>
        <a:buClr>
          <a:schemeClr val="accent4"/>
        </a:buClr>
        <a:buSzPct val="65000"/>
        <a:buFont typeface="Wingdings 2"/>
        <a:buChar char=""/>
        <a:defRPr kumimoji="0" sz="3300" kern="1200">
          <a:solidFill>
            <a:schemeClr val="tx1"/>
          </a:solidFill>
          <a:latin typeface="+mn-lt"/>
          <a:ea typeface="+mn-ea"/>
          <a:cs typeface="+mn-cs"/>
        </a:defRPr>
      </a:lvl5pPr>
      <a:lvl6pPr marL="2857436" indent="-345900" algn="l" rtl="0" eaLnBrk="1" latinLnBrk="0" hangingPunct="1">
        <a:spcBef>
          <a:spcPct val="20000"/>
        </a:spcBef>
        <a:buClr>
          <a:schemeClr val="accent5"/>
        </a:buClr>
        <a:buSzPct val="80000"/>
        <a:buFont typeface="Wingdings 2"/>
        <a:buChar char=""/>
        <a:defRPr kumimoji="0" sz="3000" kern="1200">
          <a:solidFill>
            <a:schemeClr val="tx1"/>
          </a:solidFill>
          <a:latin typeface="+mn-lt"/>
          <a:ea typeface="+mn-ea"/>
          <a:cs typeface="+mn-cs"/>
        </a:defRPr>
      </a:lvl6pPr>
      <a:lvl7pPr marL="3158219" indent="-300783" algn="l" rtl="0" eaLnBrk="1" latinLnBrk="0" hangingPunct="1">
        <a:spcBef>
          <a:spcPct val="20000"/>
        </a:spcBef>
        <a:buClr>
          <a:schemeClr val="accent6"/>
        </a:buClr>
        <a:buSzPct val="80000"/>
        <a:buFont typeface="Wingdings 2"/>
        <a:buChar char=""/>
        <a:defRPr kumimoji="0" sz="2600" kern="1200" baseline="0">
          <a:solidFill>
            <a:schemeClr val="tx1"/>
          </a:solidFill>
          <a:latin typeface="+mn-lt"/>
          <a:ea typeface="+mn-ea"/>
          <a:cs typeface="+mn-cs"/>
        </a:defRPr>
      </a:lvl7pPr>
      <a:lvl8pPr marL="3609393" indent="-300783" algn="l" rtl="0" eaLnBrk="1" latinLnBrk="0" hangingPunct="1">
        <a:spcBef>
          <a:spcPct val="20000"/>
        </a:spcBef>
        <a:buClr>
          <a:schemeClr val="tx2"/>
        </a:buClr>
        <a:buChar char="•"/>
        <a:defRPr kumimoji="0" sz="2600" kern="1200">
          <a:solidFill>
            <a:schemeClr val="tx1"/>
          </a:solidFill>
          <a:latin typeface="+mn-lt"/>
          <a:ea typeface="+mn-ea"/>
          <a:cs typeface="+mn-cs"/>
        </a:defRPr>
      </a:lvl8pPr>
      <a:lvl9pPr marL="4060567" indent="-300783" algn="l" rtl="0" eaLnBrk="1" latinLnBrk="0" hangingPunct="1">
        <a:spcBef>
          <a:spcPct val="20000"/>
        </a:spcBef>
        <a:buClr>
          <a:schemeClr val="tx2"/>
        </a:buClr>
        <a:buFontTx/>
        <a:buChar char="•"/>
        <a:defRPr kumimoji="0" sz="23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51957" algn="l" rtl="0" eaLnBrk="1" latinLnBrk="0" hangingPunct="1">
        <a:defRPr kumimoji="0" kern="1200">
          <a:solidFill>
            <a:schemeClr val="tx1"/>
          </a:solidFill>
          <a:latin typeface="+mn-lt"/>
          <a:ea typeface="+mn-ea"/>
          <a:cs typeface="+mn-cs"/>
        </a:defRPr>
      </a:lvl2pPr>
      <a:lvl3pPr marL="1503914" algn="l" rtl="0" eaLnBrk="1" latinLnBrk="0" hangingPunct="1">
        <a:defRPr kumimoji="0" kern="1200">
          <a:solidFill>
            <a:schemeClr val="tx1"/>
          </a:solidFill>
          <a:latin typeface="+mn-lt"/>
          <a:ea typeface="+mn-ea"/>
          <a:cs typeface="+mn-cs"/>
        </a:defRPr>
      </a:lvl3pPr>
      <a:lvl4pPr marL="2255871" algn="l" rtl="0" eaLnBrk="1" latinLnBrk="0" hangingPunct="1">
        <a:defRPr kumimoji="0" kern="1200">
          <a:solidFill>
            <a:schemeClr val="tx1"/>
          </a:solidFill>
          <a:latin typeface="+mn-lt"/>
          <a:ea typeface="+mn-ea"/>
          <a:cs typeface="+mn-cs"/>
        </a:defRPr>
      </a:lvl4pPr>
      <a:lvl5pPr marL="3007827" algn="l" rtl="0" eaLnBrk="1" latinLnBrk="0" hangingPunct="1">
        <a:defRPr kumimoji="0" kern="1200">
          <a:solidFill>
            <a:schemeClr val="tx1"/>
          </a:solidFill>
          <a:latin typeface="+mn-lt"/>
          <a:ea typeface="+mn-ea"/>
          <a:cs typeface="+mn-cs"/>
        </a:defRPr>
      </a:lvl5pPr>
      <a:lvl6pPr marL="3759784" algn="l" rtl="0" eaLnBrk="1" latinLnBrk="0" hangingPunct="1">
        <a:defRPr kumimoji="0" kern="1200">
          <a:solidFill>
            <a:schemeClr val="tx1"/>
          </a:solidFill>
          <a:latin typeface="+mn-lt"/>
          <a:ea typeface="+mn-ea"/>
          <a:cs typeface="+mn-cs"/>
        </a:defRPr>
      </a:lvl6pPr>
      <a:lvl7pPr marL="4511741" algn="l" rtl="0" eaLnBrk="1" latinLnBrk="0" hangingPunct="1">
        <a:defRPr kumimoji="0" kern="1200">
          <a:solidFill>
            <a:schemeClr val="tx1"/>
          </a:solidFill>
          <a:latin typeface="+mn-lt"/>
          <a:ea typeface="+mn-ea"/>
          <a:cs typeface="+mn-cs"/>
        </a:defRPr>
      </a:lvl7pPr>
      <a:lvl8pPr marL="5263698" algn="l" rtl="0" eaLnBrk="1" latinLnBrk="0" hangingPunct="1">
        <a:defRPr kumimoji="0" kern="1200">
          <a:solidFill>
            <a:schemeClr val="tx1"/>
          </a:solidFill>
          <a:latin typeface="+mn-lt"/>
          <a:ea typeface="+mn-ea"/>
          <a:cs typeface="+mn-cs"/>
        </a:defRPr>
      </a:lvl8pPr>
      <a:lvl9pPr marL="601565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hyperlink" Target="http://www.monografias.com/trabajos14/der-procesal/der-procesal.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logo procu color"/>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15827" y="108335"/>
            <a:ext cx="2109728" cy="1098115"/>
          </a:xfrm>
          <a:prstGeom prst="rect">
            <a:avLst/>
          </a:prstGeom>
          <a:noFill/>
          <a:ln>
            <a:noFill/>
          </a:ln>
        </p:spPr>
      </p:pic>
      <p:sp>
        <p:nvSpPr>
          <p:cNvPr id="7" name="6 CuadroTexto"/>
          <p:cNvSpPr txBox="1"/>
          <p:nvPr/>
        </p:nvSpPr>
        <p:spPr>
          <a:xfrm>
            <a:off x="2520083" y="1494483"/>
            <a:ext cx="11608464" cy="6892167"/>
          </a:xfrm>
          <a:prstGeom prst="rect">
            <a:avLst/>
          </a:prstGeom>
          <a:noFill/>
        </p:spPr>
        <p:txBody>
          <a:bodyPr wrap="square" lIns="150391" tIns="75196" rIns="150391" bIns="75196" rtlCol="0">
            <a:spAutoFit/>
          </a:bodyPr>
          <a:lstStyle/>
          <a:p>
            <a:pPr algn="ctr"/>
            <a:endParaRPr lang="es-MX" sz="3800" dirty="0" smtClean="0">
              <a:latin typeface="Baskerville Old Face" pitchFamily="18" charset="0"/>
            </a:endParaRPr>
          </a:p>
          <a:p>
            <a:pPr algn="ctr"/>
            <a:r>
              <a:rPr lang="es-MX" sz="3800" dirty="0" smtClean="0">
                <a:latin typeface="Baskerville Old Face" pitchFamily="18" charset="0"/>
              </a:rPr>
              <a:t>«</a:t>
            </a:r>
            <a:r>
              <a:rPr lang="es-MX" sz="3800" i="1" dirty="0" smtClean="0">
                <a:latin typeface="Lucida Handwriting" pitchFamily="66" charset="0"/>
              </a:rPr>
              <a:t>PASADO Y PRESENTE DE LA MEDICINA FORENSE EN MÉXICO</a:t>
            </a:r>
            <a:r>
              <a:rPr lang="es-MX" sz="3800" dirty="0" smtClean="0">
                <a:latin typeface="Baskerville Old Face" pitchFamily="18" charset="0"/>
              </a:rPr>
              <a:t>»</a:t>
            </a:r>
          </a:p>
          <a:p>
            <a:pPr algn="ctr"/>
            <a:endParaRPr lang="es-MX" sz="3800" dirty="0">
              <a:latin typeface="Baskerville Old Face" pitchFamily="18" charset="0"/>
            </a:endParaRPr>
          </a:p>
          <a:p>
            <a:pPr algn="ctr"/>
            <a:endParaRPr lang="es-MX" sz="3800" dirty="0" smtClean="0">
              <a:latin typeface="Baskerville Old Face" pitchFamily="18" charset="0"/>
            </a:endParaRPr>
          </a:p>
          <a:p>
            <a:pPr algn="ctr"/>
            <a:endParaRPr lang="es-MX" sz="3800" dirty="0" smtClean="0">
              <a:latin typeface="Baskerville Old Face" pitchFamily="18" charset="0"/>
            </a:endParaRPr>
          </a:p>
          <a:p>
            <a:pPr algn="ctr"/>
            <a:r>
              <a:rPr lang="es-MX" sz="3200" dirty="0" smtClean="0">
                <a:latin typeface="Baskerville Old Face" pitchFamily="18" charset="0"/>
              </a:rPr>
              <a:t>DRA</a:t>
            </a:r>
            <a:r>
              <a:rPr lang="es-MX" sz="3200" dirty="0">
                <a:latin typeface="Baskerville Old Face" pitchFamily="18" charset="0"/>
              </a:rPr>
              <a:t>. LUZ MARIA REYNA CARRILLO </a:t>
            </a:r>
            <a:r>
              <a:rPr lang="es-MX" sz="3200" dirty="0" smtClean="0">
                <a:latin typeface="Baskerville Old Face" pitchFamily="18" charset="0"/>
              </a:rPr>
              <a:t>FABELA</a:t>
            </a:r>
          </a:p>
          <a:p>
            <a:pPr algn="ctr"/>
            <a:endParaRPr lang="es-MX" sz="3200" dirty="0" smtClean="0">
              <a:latin typeface="Baskerville Old Face" pitchFamily="18" charset="0"/>
            </a:endParaRPr>
          </a:p>
          <a:p>
            <a:pPr algn="ctr"/>
            <a:r>
              <a:rPr lang="es-MX" sz="2800" dirty="0" smtClean="0">
                <a:latin typeface="Baskerville Old Face" pitchFamily="18" charset="0"/>
              </a:rPr>
              <a:t>DIRECTORA </a:t>
            </a:r>
            <a:r>
              <a:rPr lang="es-MX" sz="2800" dirty="0">
                <a:latin typeface="Baskerville Old Face" pitchFamily="18" charset="0"/>
              </a:rPr>
              <a:t>GENERAL DE SERVICIOS  </a:t>
            </a:r>
            <a:r>
              <a:rPr lang="es-MX" sz="2800" dirty="0" smtClean="0">
                <a:latin typeface="Baskerville Old Face" pitchFamily="18" charset="0"/>
              </a:rPr>
              <a:t>PERICIALES</a:t>
            </a:r>
          </a:p>
          <a:p>
            <a:pPr algn="ctr"/>
            <a:endParaRPr lang="es-MX" sz="2800" dirty="0">
              <a:latin typeface="Baskerville Old Face" pitchFamily="18" charset="0"/>
            </a:endParaRPr>
          </a:p>
          <a:p>
            <a:pPr algn="ctr"/>
            <a:r>
              <a:rPr lang="es-MX" sz="2800" b="1" dirty="0" smtClean="0">
                <a:latin typeface="Baskerville Old Face" pitchFamily="18" charset="0"/>
              </a:rPr>
              <a:t>reynacarrillo25@hotmail.com </a:t>
            </a:r>
            <a:endParaRPr lang="es-MX" sz="2800" b="1" dirty="0">
              <a:latin typeface="Baskerville Old Face" pitchFamily="18" charset="0"/>
            </a:endParaRPr>
          </a:p>
          <a:p>
            <a:pPr algn="ctr"/>
            <a:endParaRPr lang="es-MX" sz="3800" dirty="0">
              <a:latin typeface="Baskerville Old Face" pitchFamily="18" charset="0"/>
            </a:endParaRPr>
          </a:p>
          <a:p>
            <a:endParaRPr lang="es-ES" dirty="0"/>
          </a:p>
        </p:txBody>
      </p:sp>
    </p:spTree>
    <p:extLst>
      <p:ext uri="{BB962C8B-B14F-4D97-AF65-F5344CB8AC3E}">
        <p14:creationId xmlns="" xmlns:p14="http://schemas.microsoft.com/office/powerpoint/2010/main" val="388010066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DR. LUIS RAFAEL MORENO GONZÁLEZ</a:t>
            </a:r>
            <a:endParaRPr lang="es-MX" dirty="0"/>
          </a:p>
        </p:txBody>
      </p:sp>
      <p:pic>
        <p:nvPicPr>
          <p:cNvPr id="4" name="3 Marcador de contenido" descr="https://inacipeopina.files.wordpress.com/2010/01/moreno-gonzalez-rafael-2007.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3626" y="2526047"/>
            <a:ext cx="5307515" cy="4080437"/>
          </a:xfrm>
          <a:prstGeom prst="rect">
            <a:avLst/>
          </a:prstGeom>
          <a:noFill/>
          <a:ln>
            <a:noFill/>
          </a:ln>
        </p:spPr>
      </p:pic>
      <p:sp>
        <p:nvSpPr>
          <p:cNvPr id="3" name="2 Rectángulo"/>
          <p:cNvSpPr/>
          <p:nvPr/>
        </p:nvSpPr>
        <p:spPr>
          <a:xfrm>
            <a:off x="6463321" y="2051580"/>
            <a:ext cx="9662398" cy="5691839"/>
          </a:xfrm>
          <a:prstGeom prst="rect">
            <a:avLst/>
          </a:prstGeom>
        </p:spPr>
        <p:txBody>
          <a:bodyPr wrap="square" lIns="150391" tIns="75196" rIns="150391" bIns="75196">
            <a:spAutoFit/>
          </a:bodyPr>
          <a:lstStyle/>
          <a:p>
            <a:r>
              <a:rPr lang="es-MX" dirty="0" smtClean="0"/>
              <a:t>Algunas </a:t>
            </a:r>
            <a:r>
              <a:rPr lang="es-MX" dirty="0"/>
              <a:t>de sus obras publicadas son</a:t>
            </a:r>
            <a:r>
              <a:rPr lang="es-MX" dirty="0" smtClean="0"/>
              <a:t>:</a:t>
            </a:r>
          </a:p>
          <a:p>
            <a:endParaRPr lang="es-MX" dirty="0"/>
          </a:p>
          <a:p>
            <a:pPr lvl="0"/>
            <a:r>
              <a:rPr lang="es-MX" b="1" i="1" dirty="0"/>
              <a:t>La investigación </a:t>
            </a:r>
            <a:r>
              <a:rPr lang="es-MX" b="1" i="1" dirty="0" smtClean="0"/>
              <a:t>científica</a:t>
            </a:r>
          </a:p>
          <a:p>
            <a:pPr lvl="0"/>
            <a:endParaRPr lang="es-MX" b="1" dirty="0"/>
          </a:p>
          <a:p>
            <a:pPr lvl="0"/>
            <a:r>
              <a:rPr lang="es-MX" b="1" i="1" dirty="0"/>
              <a:t>Reflexiones de un </a:t>
            </a:r>
            <a:r>
              <a:rPr lang="es-MX" b="1" i="1" dirty="0" smtClean="0"/>
              <a:t>criminalista</a:t>
            </a:r>
          </a:p>
          <a:p>
            <a:pPr lvl="0"/>
            <a:endParaRPr lang="es-MX" b="1" dirty="0"/>
          </a:p>
          <a:p>
            <a:pPr lvl="0"/>
            <a:r>
              <a:rPr lang="es-MX" b="1" i="1" dirty="0"/>
              <a:t>Compendio de </a:t>
            </a:r>
            <a:r>
              <a:rPr lang="es-MX" b="1" i="1" dirty="0" smtClean="0"/>
              <a:t>criminalística</a:t>
            </a:r>
          </a:p>
          <a:p>
            <a:pPr lvl="0"/>
            <a:endParaRPr lang="es-MX" b="1" dirty="0"/>
          </a:p>
          <a:p>
            <a:pPr lvl="0"/>
            <a:r>
              <a:rPr lang="es-MX" b="1" i="1" dirty="0"/>
              <a:t>Los indicios biológicos del </a:t>
            </a:r>
            <a:r>
              <a:rPr lang="es-MX" b="1" i="1" dirty="0" smtClean="0"/>
              <a:t>delito</a:t>
            </a:r>
          </a:p>
          <a:p>
            <a:pPr lvl="0"/>
            <a:endParaRPr lang="es-MX" b="1" dirty="0"/>
          </a:p>
          <a:p>
            <a:pPr lvl="0"/>
            <a:r>
              <a:rPr lang="es-MX" b="1" i="1" dirty="0"/>
              <a:t>Ensayos médico-forenses y </a:t>
            </a:r>
            <a:r>
              <a:rPr lang="es-MX" b="1" i="1" dirty="0" err="1" smtClean="0"/>
              <a:t>criminalísticos</a:t>
            </a:r>
            <a:endParaRPr lang="es-MX" b="1" i="1" dirty="0" smtClean="0"/>
          </a:p>
          <a:p>
            <a:pPr lvl="0"/>
            <a:endParaRPr lang="es-MX" b="1" dirty="0"/>
          </a:p>
          <a:p>
            <a:pPr lvl="0"/>
            <a:r>
              <a:rPr lang="es-MX" b="1" i="1" dirty="0"/>
              <a:t>Balística </a:t>
            </a:r>
            <a:r>
              <a:rPr lang="es-MX" b="1" i="1" dirty="0" smtClean="0"/>
              <a:t>forense</a:t>
            </a:r>
          </a:p>
          <a:p>
            <a:pPr lvl="0"/>
            <a:endParaRPr lang="es-MX" b="1" dirty="0"/>
          </a:p>
          <a:p>
            <a:pPr lvl="0"/>
            <a:r>
              <a:rPr lang="es-MX" b="1" i="1" dirty="0" err="1"/>
              <a:t>Sherlock</a:t>
            </a:r>
            <a:r>
              <a:rPr lang="es-MX" b="1" i="1" dirty="0"/>
              <a:t> Holmes y la investigación criminalística</a:t>
            </a:r>
            <a:endParaRPr lang="es-MX" b="1" dirty="0"/>
          </a:p>
        </p:txBody>
      </p:sp>
      <p:sp>
        <p:nvSpPr>
          <p:cNvPr id="5" name="4 Rectángulo"/>
          <p:cNvSpPr/>
          <p:nvPr/>
        </p:nvSpPr>
        <p:spPr>
          <a:xfrm rot="10800000" flipV="1">
            <a:off x="1007913" y="7058264"/>
            <a:ext cx="5040558" cy="707886"/>
          </a:xfrm>
          <a:prstGeom prst="rect">
            <a:avLst/>
          </a:prstGeom>
        </p:spPr>
        <p:txBody>
          <a:bodyPr wrap="square">
            <a:spAutoFit/>
          </a:bodyPr>
          <a:lstStyle/>
          <a:p>
            <a:r>
              <a:rPr lang="es-MX" sz="2000" dirty="0"/>
              <a:t>Se atribuye al destacado </a:t>
            </a:r>
            <a:r>
              <a:rPr lang="es-MX" sz="2000" dirty="0" smtClean="0"/>
              <a:t>Maestro, el </a:t>
            </a:r>
            <a:r>
              <a:rPr lang="es-MX" sz="2000" dirty="0"/>
              <a:t>auge de la investigación científica del delito.</a:t>
            </a:r>
            <a:r>
              <a:rPr lang="es-MX" sz="2000" baseline="30000" dirty="0"/>
              <a:t> </a:t>
            </a:r>
            <a:endParaRPr lang="es-MX" sz="2000" dirty="0"/>
          </a:p>
        </p:txBody>
      </p:sp>
    </p:spTree>
    <p:extLst>
      <p:ext uri="{BB962C8B-B14F-4D97-AF65-F5344CB8AC3E}">
        <p14:creationId xmlns="" xmlns:p14="http://schemas.microsoft.com/office/powerpoint/2010/main" val="88898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600" b="1" dirty="0" err="1"/>
              <a:t>Dr</a:t>
            </a:r>
            <a:r>
              <a:rPr lang="es-MX" sz="4600" b="1" dirty="0"/>
              <a:t> Guillermo Ramírez Covarrubias</a:t>
            </a:r>
            <a:br>
              <a:rPr lang="es-MX" sz="4600" b="1" dirty="0"/>
            </a:br>
            <a:r>
              <a:rPr lang="es-MX" sz="4600" b="1" dirty="0"/>
              <a:t>Titular de la Especialidad de Medicina Legal UNAM. Autor del libro Medicina Legal Mexicana.</a:t>
            </a:r>
            <a:br>
              <a:rPr lang="es-MX" sz="4600" b="1" dirty="0"/>
            </a:br>
            <a:endParaRPr lang="es-MX" sz="4600" b="1"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5720418" y="2031638"/>
            <a:ext cx="5548585" cy="59680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445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1890" y="270348"/>
            <a:ext cx="15625559" cy="1440159"/>
          </a:xfrm>
        </p:spPr>
        <p:txBody>
          <a:bodyPr/>
          <a:lstStyle/>
          <a:p>
            <a:r>
              <a:rPr lang="es-MX" dirty="0" smtClean="0"/>
              <a:t>DR. MARIO ALVA RODRIGUEZ</a:t>
            </a:r>
            <a:endParaRPr lang="es-MX" dirty="0"/>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6408514" y="3150667"/>
            <a:ext cx="3711492" cy="27836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647874" y="2090820"/>
            <a:ext cx="3888432" cy="2916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4785254" y="5658767"/>
            <a:ext cx="3567476" cy="2675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400000">
            <a:off x="1944018" y="6024462"/>
            <a:ext cx="2592288" cy="1944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13 Marcador de contenido"/>
          <p:cNvSpPr>
            <a:spLocks noGrp="1"/>
          </p:cNvSpPr>
          <p:nvPr>
            <p:ph idx="1"/>
          </p:nvPr>
        </p:nvSpPr>
        <p:spPr/>
        <p:txBody>
          <a:bodyPr/>
          <a:lstStyle/>
          <a:p>
            <a:endParaRPr lang="es-MX" dirty="0"/>
          </a:p>
        </p:txBody>
      </p:sp>
    </p:spTree>
    <p:extLst>
      <p:ext uri="{BB962C8B-B14F-4D97-AF65-F5344CB8AC3E}">
        <p14:creationId xmlns="" xmlns:p14="http://schemas.microsoft.com/office/powerpoint/2010/main" val="258868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FACULTAD DE DERECHO</a:t>
            </a:r>
            <a:endParaRPr lang="es-MX" dirty="0"/>
          </a:p>
        </p:txBody>
      </p:sp>
      <p:sp>
        <p:nvSpPr>
          <p:cNvPr id="4" name="3 Marcador de contenido"/>
          <p:cNvSpPr>
            <a:spLocks noGrp="1"/>
          </p:cNvSpPr>
          <p:nvPr>
            <p:ph idx="1"/>
          </p:nvPr>
        </p:nvSpPr>
        <p:spPr/>
        <p:txBody>
          <a:bodyPr/>
          <a:lstStyle/>
          <a:p>
            <a:endParaRPr lang="es-MX" dirty="0"/>
          </a:p>
        </p:txBody>
      </p:sp>
      <p:pic>
        <p:nvPicPr>
          <p:cNvPr id="6" name="5 Imagen"/>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44527" y="2470900"/>
            <a:ext cx="12792471" cy="5219162"/>
          </a:xfrm>
          <a:prstGeom prst="rect">
            <a:avLst/>
          </a:prstGeom>
          <a:noFill/>
          <a:ln>
            <a:noFill/>
          </a:ln>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448" y="343488"/>
            <a:ext cx="2041350" cy="1735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654259" y="343488"/>
            <a:ext cx="1686759" cy="1677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899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3625" y="4605305"/>
            <a:ext cx="15553373" cy="4371014"/>
          </a:xfrm>
        </p:spPr>
        <p:txBody>
          <a:bodyPr>
            <a:normAutofit fontScale="90000"/>
          </a:bodyPr>
          <a:lstStyle/>
          <a:p>
            <a:r>
              <a:rPr lang="es-MX" sz="2600" dirty="0"/>
              <a:t>.</a:t>
            </a:r>
            <a:br>
              <a:rPr lang="es-MX" sz="2600" dirty="0"/>
            </a:br>
            <a:r>
              <a:rPr lang="es-MX" sz="2300" b="1" dirty="0"/>
              <a:t>Directores Generales </a:t>
            </a:r>
            <a:r>
              <a:rPr lang="es-MX" sz="2300" dirty="0"/>
              <a:t>y un interino o provisional:</a:t>
            </a:r>
            <a:br>
              <a:rPr lang="es-MX" sz="2300" dirty="0"/>
            </a:br>
            <a:r>
              <a:rPr lang="es-MX" sz="2300" b="1" dirty="0"/>
              <a:t>Miguel </a:t>
            </a:r>
            <a:r>
              <a:rPr lang="es-MX" sz="2300" b="1" dirty="0" err="1"/>
              <a:t>Gilbón</a:t>
            </a:r>
            <a:r>
              <a:rPr lang="es-MX" sz="2300" b="1" dirty="0"/>
              <a:t> </a:t>
            </a:r>
            <a:r>
              <a:rPr lang="es-MX" sz="2300" b="1" dirty="0" err="1"/>
              <a:t>Maitret</a:t>
            </a:r>
            <a:r>
              <a:rPr lang="es-MX" sz="2300" b="1" dirty="0"/>
              <a:t>, 1960-1974</a:t>
            </a:r>
            <a:br>
              <a:rPr lang="es-MX" sz="2300" b="1" dirty="0"/>
            </a:br>
            <a:r>
              <a:rPr lang="es-MX" sz="2300" b="1" dirty="0"/>
              <a:t>Ramón Fernández Pérez, 1974-1983</a:t>
            </a:r>
            <a:br>
              <a:rPr lang="es-MX" sz="2300" b="1" dirty="0"/>
            </a:br>
            <a:r>
              <a:rPr lang="es-MX" sz="2300" b="1" dirty="0"/>
              <a:t>Mario Alva Rodríguez, 1983-1989</a:t>
            </a:r>
            <a:br>
              <a:rPr lang="es-MX" sz="2300" b="1" dirty="0"/>
            </a:br>
            <a:r>
              <a:rPr lang="es-MX" sz="2300" b="1" dirty="0"/>
              <a:t>Fernando García Rojas Olvera, 1989-1995</a:t>
            </a:r>
            <a:br>
              <a:rPr lang="es-MX" sz="2300" b="1" dirty="0"/>
            </a:br>
            <a:r>
              <a:rPr lang="es-MX" sz="2300" b="1" dirty="0"/>
              <a:t>Rodolfo Rojo </a:t>
            </a:r>
            <a:r>
              <a:rPr lang="es-MX" sz="2300" b="1" dirty="0" err="1"/>
              <a:t>Urquieta</a:t>
            </a:r>
            <a:r>
              <a:rPr lang="es-MX" sz="2300" b="1" dirty="0"/>
              <a:t>, (interino julio - septiembre de 1995)</a:t>
            </a:r>
            <a:br>
              <a:rPr lang="es-MX" sz="2300" b="1" dirty="0"/>
            </a:br>
            <a:r>
              <a:rPr lang="es-MX" sz="2300" b="1" dirty="0"/>
              <a:t>José Ramón Fernández Cáceres 1995-2004</a:t>
            </a:r>
            <a:br>
              <a:rPr lang="es-MX" sz="2300" b="1" dirty="0"/>
            </a:br>
            <a:r>
              <a:rPr lang="es-MX" sz="2300" b="1" dirty="0"/>
              <a:t>Felipe Edmundo </a:t>
            </a:r>
            <a:r>
              <a:rPr lang="es-MX" sz="2300" b="1" dirty="0" err="1"/>
              <a:t>Takajashi</a:t>
            </a:r>
            <a:r>
              <a:rPr lang="es-MX" sz="2300" b="1" dirty="0"/>
              <a:t> Medina 2004- 2015(Vigente)</a:t>
            </a:r>
            <a:br>
              <a:rPr lang="es-MX" sz="2300" b="1" dirty="0"/>
            </a:br>
            <a:r>
              <a:rPr lang="es-MX" sz="2300" b="1" dirty="0"/>
              <a:t/>
            </a:r>
            <a:br>
              <a:rPr lang="es-MX" sz="2300" b="1" dirty="0"/>
            </a:br>
            <a:r>
              <a:rPr lang="es-MX" sz="2300" dirty="0"/>
              <a:t>.</a:t>
            </a:r>
            <a:br>
              <a:rPr lang="es-MX" sz="2300" dirty="0"/>
            </a:br>
            <a:r>
              <a:rPr lang="es-MX" sz="2600" dirty="0"/>
              <a:t/>
            </a:r>
            <a:br>
              <a:rPr lang="es-MX" sz="2600" dirty="0"/>
            </a:br>
            <a:endParaRPr lang="es-MX" sz="2600" dirty="0"/>
          </a:p>
        </p:txBody>
      </p:sp>
      <p:pic>
        <p:nvPicPr>
          <p:cNvPr id="1026" name="Picture 2" descr="http://upload.wikimedia.org/wikipedia/commons/thumb/7/71/20041229-Coatlicue_%28Museo_Nacional_de_Antropolog%C3%ADa%29_MQ-3.jpg/220px-20041229-Coatlicue_%28Museo_Nacional_de_Antropolog%C3%ADa%29_MQ-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5355" y="438382"/>
            <a:ext cx="2041352" cy="221275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1 Título"/>
          <p:cNvSpPr txBox="1">
            <a:spLocks/>
          </p:cNvSpPr>
          <p:nvPr/>
        </p:nvSpPr>
        <p:spPr>
          <a:xfrm>
            <a:off x="1105012" y="153701"/>
            <a:ext cx="15600462" cy="1915332"/>
          </a:xfrm>
          <a:prstGeom prst="rect">
            <a:avLst/>
          </a:prstGeom>
        </p:spPr>
        <p:txBody>
          <a:bodyPr vert="horz" lIns="150391" tIns="75196" rIns="150391" bIns="7519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6600" dirty="0"/>
              <a:t>Servicio Médico Forense del D.F</a:t>
            </a:r>
            <a:r>
              <a:rPr lang="es-MX" dirty="0" smtClean="0"/>
              <a:t>.</a:t>
            </a:r>
            <a:br>
              <a:rPr lang="es-MX" dirty="0" smtClean="0"/>
            </a:br>
            <a:endParaRPr lang="es-MX" sz="2600" dirty="0"/>
          </a:p>
        </p:txBody>
      </p:sp>
      <p:sp>
        <p:nvSpPr>
          <p:cNvPr id="5" name="4 Rectángulo"/>
          <p:cNvSpPr/>
          <p:nvPr/>
        </p:nvSpPr>
        <p:spPr>
          <a:xfrm>
            <a:off x="235474" y="2764077"/>
            <a:ext cx="3778224" cy="859747"/>
          </a:xfrm>
          <a:prstGeom prst="rect">
            <a:avLst/>
          </a:prstGeom>
        </p:spPr>
        <p:txBody>
          <a:bodyPr wrap="square" lIns="150391" tIns="75196" rIns="150391" bIns="75196">
            <a:spAutoFit/>
          </a:bodyPr>
          <a:lstStyle/>
          <a:p>
            <a:pPr lvl="0"/>
            <a:r>
              <a:rPr lang="es-MX" sz="2300" dirty="0">
                <a:solidFill>
                  <a:prstClr val="black"/>
                </a:solidFill>
              </a:rPr>
              <a:t>Diosa </a:t>
            </a:r>
            <a:r>
              <a:rPr lang="es-MX" sz="2300" dirty="0" err="1">
                <a:solidFill>
                  <a:prstClr val="black"/>
                </a:solidFill>
              </a:rPr>
              <a:t>Coatlicue</a:t>
            </a:r>
            <a:r>
              <a:rPr lang="es-MX" sz="2300" dirty="0">
                <a:solidFill>
                  <a:prstClr val="black"/>
                </a:solidFill>
              </a:rPr>
              <a:t>,, de la vida y de la muerte</a:t>
            </a:r>
          </a:p>
        </p:txBody>
      </p:sp>
      <p:pic>
        <p:nvPicPr>
          <p:cNvPr id="9" name="8 Imagen"/>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49716" y="1544759"/>
            <a:ext cx="9792443" cy="3415462"/>
          </a:xfrm>
          <a:prstGeom prst="rect">
            <a:avLst/>
          </a:prstGeom>
          <a:noFill/>
          <a:ln>
            <a:noFill/>
          </a:ln>
        </p:spPr>
      </p:pic>
      <p:sp>
        <p:nvSpPr>
          <p:cNvPr id="11" name="2 Subtítulo"/>
          <p:cNvSpPr>
            <a:spLocks noGrp="1"/>
          </p:cNvSpPr>
          <p:nvPr/>
        </p:nvSpPr>
        <p:spPr>
          <a:xfrm>
            <a:off x="4421971" y="4329031"/>
            <a:ext cx="2313532" cy="552548"/>
          </a:xfrm>
          <a:prstGeom prst="rect">
            <a:avLst/>
          </a:prstGeom>
        </p:spPr>
        <p:txBody>
          <a:bodyPr vert="horz" lIns="150391" tIns="75196" rIns="150391" bIns="75196" rtlCol="0">
            <a:noAutofit/>
          </a:bodyPr>
          <a:lstStyle/>
          <a:p>
            <a:pPr algn="ctr">
              <a:spcBef>
                <a:spcPts val="1266"/>
              </a:spcBef>
            </a:pPr>
            <a:r>
              <a:rPr lang="es-MX" sz="1800" b="1" dirty="0">
                <a:latin typeface="Calibri"/>
                <a:ea typeface="Times New Roman"/>
                <a:cs typeface="Times New Roman"/>
              </a:rPr>
              <a:t>Servicio Médico Forense</a:t>
            </a:r>
            <a:endParaRPr lang="es-MX" sz="1800" b="1" dirty="0">
              <a:latin typeface="Times New Roman"/>
              <a:ea typeface="Times New Roman"/>
            </a:endParaRPr>
          </a:p>
          <a:p>
            <a:pPr algn="ctr">
              <a:spcBef>
                <a:spcPts val="1266"/>
              </a:spcBef>
            </a:pPr>
            <a:r>
              <a:rPr lang="es-MX" sz="1800" b="1" dirty="0">
                <a:latin typeface="Calibri"/>
                <a:ea typeface="Times New Roman"/>
                <a:cs typeface="Times New Roman"/>
              </a:rPr>
              <a:t>1960</a:t>
            </a:r>
            <a:endParaRPr lang="es-MX" sz="1800" b="1" dirty="0">
              <a:latin typeface="Times New Roman"/>
              <a:ea typeface="Times New Roman"/>
            </a:endParaRPr>
          </a:p>
        </p:txBody>
      </p:sp>
    </p:spTree>
    <p:extLst>
      <p:ext uri="{BB962C8B-B14F-4D97-AF65-F5344CB8AC3E}">
        <p14:creationId xmlns="" xmlns:p14="http://schemas.microsoft.com/office/powerpoint/2010/main" val="323727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Picture 8"/>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215826" y="414363"/>
            <a:ext cx="5859183"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5688434" y="1350467"/>
            <a:ext cx="5904506" cy="4428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11368254" y="4374802"/>
            <a:ext cx="5913271" cy="44349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a:xfrm>
            <a:off x="864076" y="1062435"/>
            <a:ext cx="15553373" cy="7272275"/>
          </a:xfrm>
        </p:spPr>
        <p:txBody>
          <a:bodyPr>
            <a:normAutofit fontScale="92500" lnSpcReduction="20000"/>
          </a:bodyPr>
          <a:lstStyle/>
          <a:p>
            <a:r>
              <a:rPr lang="es-MX" sz="4400" dirty="0"/>
              <a:t>S</a:t>
            </a:r>
            <a:r>
              <a:rPr lang="es-MX" sz="4400" b="1" dirty="0"/>
              <a:t>EDENA Escuela Médico Militar. Maestría en Medicina Forense (1981)</a:t>
            </a:r>
            <a:br>
              <a:rPr lang="es-MX" sz="4400" b="1" dirty="0"/>
            </a:br>
            <a:r>
              <a:rPr lang="es-MX" sz="4400" b="1" dirty="0"/>
              <a:t/>
            </a:r>
            <a:br>
              <a:rPr lang="es-MX" sz="4400" b="1" dirty="0"/>
            </a:br>
            <a:endParaRPr lang="es-MX" sz="4400" b="1" dirty="0" smtClean="0"/>
          </a:p>
          <a:p>
            <a:r>
              <a:rPr lang="es-MX" sz="4400" b="1" dirty="0" smtClean="0"/>
              <a:t>IPN </a:t>
            </a:r>
            <a:r>
              <a:rPr lang="es-MX" sz="4400" b="1" dirty="0"/>
              <a:t>Escuela Superior de Medicina. Especialidad en Medicina Forense (1985</a:t>
            </a:r>
            <a:r>
              <a:rPr lang="es-MX" sz="4400" b="1" dirty="0" smtClean="0"/>
              <a:t>)</a:t>
            </a:r>
          </a:p>
          <a:p>
            <a:endParaRPr lang="es-MX" sz="4400" b="1" dirty="0" smtClean="0"/>
          </a:p>
          <a:p>
            <a:endParaRPr lang="es-MX" sz="4400" b="1" dirty="0"/>
          </a:p>
          <a:p>
            <a:r>
              <a:rPr lang="es-MX" sz="4400" b="1" dirty="0" smtClean="0"/>
              <a:t>UNAM  </a:t>
            </a:r>
            <a:r>
              <a:rPr lang="es-MX" sz="4400" b="1" dirty="0"/>
              <a:t>División de Estudios Superiores de la Facultad de Medicina. Especialidad en Medicina Legal (1986)</a:t>
            </a:r>
            <a:r>
              <a:rPr lang="es-MX" b="1" dirty="0"/>
              <a:t/>
            </a:r>
            <a:br>
              <a:rPr lang="es-MX" b="1" dirty="0"/>
            </a:br>
            <a:r>
              <a:rPr lang="es-MX" b="1" dirty="0"/>
              <a:t/>
            </a:r>
            <a:br>
              <a:rPr lang="es-MX" b="1" dirty="0"/>
            </a:br>
            <a:endParaRPr lang="es-MX" b="1" dirty="0"/>
          </a:p>
        </p:txBody>
      </p:sp>
    </p:spTree>
    <p:extLst>
      <p:ext uri="{BB962C8B-B14F-4D97-AF65-F5344CB8AC3E}">
        <p14:creationId xmlns="" xmlns:p14="http://schemas.microsoft.com/office/powerpoint/2010/main" val="255648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5122" name="Picture 2" descr="C:\Users\Sony\Desktop\CAMPECHE\PUEBLA\5 mayo Puebla\DSCN1452.JPG"/>
          <p:cNvPicPr>
            <a:picLocks noGrp="1" noChangeAspect="1" noChangeArrowheads="1"/>
          </p:cNvPicPr>
          <p:nvPr>
            <p:ph idx="1"/>
          </p:nvPr>
        </p:nvPicPr>
        <p:blipFill>
          <a:blip r:embed="rId2" cstate="print"/>
          <a:stretch>
            <a:fillRect/>
          </a:stretch>
        </p:blipFill>
        <p:spPr bwMode="auto">
          <a:xfrm>
            <a:off x="2938259" y="2108783"/>
            <a:ext cx="11405007" cy="5964423"/>
          </a:xfrm>
          <a:prstGeom prst="rect">
            <a:avLst/>
          </a:prstGeom>
          <a:noFill/>
        </p:spPr>
      </p:pic>
    </p:spTree>
    <p:extLst>
      <p:ext uri="{BB962C8B-B14F-4D97-AF65-F5344CB8AC3E}">
        <p14:creationId xmlns="" xmlns:p14="http://schemas.microsoft.com/office/powerpoint/2010/main" val="194801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146" name="Picture 2" descr="C:\Users\Sony\Desktop\CAMPECHE\PUEBLA\5 mayo Puebla\DSCN1458.JPG"/>
          <p:cNvPicPr>
            <a:picLocks noGrp="1" noChangeAspect="1" noChangeArrowheads="1"/>
          </p:cNvPicPr>
          <p:nvPr>
            <p:ph idx="1"/>
          </p:nvPr>
        </p:nvPicPr>
        <p:blipFill>
          <a:blip r:embed="rId2" cstate="print"/>
          <a:stretch>
            <a:fillRect/>
          </a:stretch>
        </p:blipFill>
        <p:spPr bwMode="auto">
          <a:xfrm>
            <a:off x="2938259" y="2108783"/>
            <a:ext cx="11405007" cy="5964423"/>
          </a:xfrm>
          <a:prstGeom prst="rect">
            <a:avLst/>
          </a:prstGeom>
          <a:noFill/>
        </p:spPr>
      </p:pic>
    </p:spTree>
    <p:extLst>
      <p:ext uri="{BB962C8B-B14F-4D97-AF65-F5344CB8AC3E}">
        <p14:creationId xmlns="" xmlns:p14="http://schemas.microsoft.com/office/powerpoint/2010/main" val="143274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8194" name="Picture 2" descr="C:\Users\Sony\Desktop\CAMPECHE\PUEBLA\5 mayo Puebla\DSCN1478.JPG"/>
          <p:cNvPicPr>
            <a:picLocks noGrp="1" noChangeAspect="1" noChangeArrowheads="1"/>
          </p:cNvPicPr>
          <p:nvPr>
            <p:ph idx="1"/>
          </p:nvPr>
        </p:nvPicPr>
        <p:blipFill>
          <a:blip r:embed="rId2" cstate="print"/>
          <a:stretch>
            <a:fillRect/>
          </a:stretch>
        </p:blipFill>
        <p:spPr bwMode="auto">
          <a:xfrm>
            <a:off x="2938259" y="2108783"/>
            <a:ext cx="11405007" cy="5964423"/>
          </a:xfrm>
          <a:prstGeom prst="rect">
            <a:avLst/>
          </a:prstGeom>
          <a:noFill/>
        </p:spPr>
      </p:pic>
    </p:spTree>
    <p:extLst>
      <p:ext uri="{BB962C8B-B14F-4D97-AF65-F5344CB8AC3E}">
        <p14:creationId xmlns="" xmlns:p14="http://schemas.microsoft.com/office/powerpoint/2010/main" val="190788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196480" y="1369812"/>
            <a:ext cx="3600402" cy="2697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11207161" y="1304348"/>
            <a:ext cx="3663487" cy="2747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400000">
            <a:off x="8772776" y="5425238"/>
            <a:ext cx="4128458" cy="3096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0800000">
            <a:off x="4824338" y="918419"/>
            <a:ext cx="4647596" cy="34856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5400000">
            <a:off x="4090371" y="5468810"/>
            <a:ext cx="4143540" cy="3107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7170" name="Picture 2" descr="C:\Users\Sony\Desktop\CAMPECHE\PUEBLA\5 mayo Puebla\DSCN1476.JPG"/>
          <p:cNvPicPr>
            <a:picLocks noGrp="1" noChangeAspect="1" noChangeArrowheads="1"/>
          </p:cNvPicPr>
          <p:nvPr>
            <p:ph idx="1"/>
          </p:nvPr>
        </p:nvPicPr>
        <p:blipFill>
          <a:blip r:embed="rId2" cstate="print"/>
          <a:stretch>
            <a:fillRect/>
          </a:stretch>
        </p:blipFill>
        <p:spPr bwMode="auto">
          <a:xfrm>
            <a:off x="2938259" y="2108783"/>
            <a:ext cx="11405007" cy="5964423"/>
          </a:xfrm>
          <a:prstGeom prst="rect">
            <a:avLst/>
          </a:prstGeom>
          <a:noFill/>
        </p:spPr>
      </p:pic>
    </p:spTree>
    <p:extLst>
      <p:ext uri="{BB962C8B-B14F-4D97-AF65-F5344CB8AC3E}">
        <p14:creationId xmlns="" xmlns:p14="http://schemas.microsoft.com/office/powerpoint/2010/main" val="1107012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Medicina Legal</a:t>
            </a:r>
            <a:endParaRPr lang="es-MX" dirty="0"/>
          </a:p>
        </p:txBody>
      </p:sp>
      <p:sp>
        <p:nvSpPr>
          <p:cNvPr id="3" name="2 Marcador de contenido"/>
          <p:cNvSpPr>
            <a:spLocks noGrp="1"/>
          </p:cNvSpPr>
          <p:nvPr>
            <p:ph idx="1"/>
          </p:nvPr>
        </p:nvSpPr>
        <p:spPr/>
        <p:txBody>
          <a:bodyPr>
            <a:normAutofit fontScale="85000" lnSpcReduction="10000"/>
          </a:bodyPr>
          <a:lstStyle/>
          <a:p>
            <a:r>
              <a:rPr lang="es-MX" b="1" dirty="0" smtClean="0"/>
              <a:t>Es </a:t>
            </a:r>
            <a:r>
              <a:rPr lang="es-MX" b="1" dirty="0"/>
              <a:t>el conjunto de conocimientos médicos y biológicos necesarios para la resolución de los problemas que plantea el Derecho, tanto en la aplicación práctica de las leyes como en su perfeccionamiento y evolución. T</a:t>
            </a:r>
            <a:r>
              <a:rPr lang="es-ES_tradnl" b="1" dirty="0" err="1"/>
              <a:t>iene</a:t>
            </a:r>
            <a:r>
              <a:rPr lang="es-ES_tradnl" b="1" dirty="0"/>
              <a:t> su más genuina manifestación en la peritación, utiliza el método científico para evitar sesgos y subjetividad</a:t>
            </a:r>
            <a:r>
              <a:rPr lang="es-ES_tradnl" b="1" dirty="0" smtClean="0"/>
              <a:t>.</a:t>
            </a:r>
          </a:p>
          <a:p>
            <a:endParaRPr lang="es-MX" dirty="0"/>
          </a:p>
          <a:p>
            <a:r>
              <a:rPr lang="es-ES_tradnl" b="1" dirty="0"/>
              <a:t>El médico legista cuando perita, lo hace con pericia, honestidad, prudencia, imparcialidad, veracidad y lealtad. </a:t>
            </a:r>
            <a:endParaRPr lang="es-ES_tradnl" b="1" dirty="0" smtClean="0"/>
          </a:p>
          <a:p>
            <a:r>
              <a:rPr lang="es-ES_tradnl" b="1" dirty="0" smtClean="0"/>
              <a:t>De </a:t>
            </a:r>
            <a:r>
              <a:rPr lang="es-ES_tradnl" b="1" dirty="0"/>
              <a:t>los peritos, los más solicitados por los tribunales son los médicos. </a:t>
            </a:r>
            <a:endParaRPr lang="es-MX" dirty="0"/>
          </a:p>
          <a:p>
            <a:endParaRPr lang="es-MX" dirty="0"/>
          </a:p>
        </p:txBody>
      </p:sp>
    </p:spTree>
    <p:extLst>
      <p:ext uri="{BB962C8B-B14F-4D97-AF65-F5344CB8AC3E}">
        <p14:creationId xmlns="" xmlns:p14="http://schemas.microsoft.com/office/powerpoint/2010/main" val="69835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CAMPO DE ACCIÓN DE LA MEDICINA LEGAL</a:t>
            </a:r>
            <a:endParaRPr lang="es-MX" dirty="0"/>
          </a:p>
        </p:txBody>
      </p:sp>
      <p:sp>
        <p:nvSpPr>
          <p:cNvPr id="3" name="2 Marcador de contenido"/>
          <p:cNvSpPr>
            <a:spLocks noGrp="1"/>
          </p:cNvSpPr>
          <p:nvPr>
            <p:ph idx="1"/>
          </p:nvPr>
        </p:nvSpPr>
        <p:spPr>
          <a:xfrm>
            <a:off x="864076" y="2108782"/>
            <a:ext cx="15553373" cy="6775155"/>
          </a:xfrm>
        </p:spPr>
        <p:txBody>
          <a:bodyPr>
            <a:normAutofit fontScale="47500" lnSpcReduction="20000"/>
          </a:bodyPr>
          <a:lstStyle/>
          <a:p>
            <a:r>
              <a:rPr lang="es-ES" sz="7400" b="1" u="sng" dirty="0"/>
              <a:t>Documentos medico-legales</a:t>
            </a:r>
            <a:r>
              <a:rPr lang="es-ES" sz="7400" b="1" dirty="0"/>
              <a:t>:</a:t>
            </a:r>
          </a:p>
          <a:p>
            <a:r>
              <a:rPr lang="es-ES" sz="7400" b="1" dirty="0"/>
              <a:t>Certificados de lesiones, certificados de sanidad, certificados de estado físico, certificados </a:t>
            </a:r>
            <a:r>
              <a:rPr lang="es-ES" sz="7400" b="1" dirty="0" err="1"/>
              <a:t>psico</a:t>
            </a:r>
            <a:r>
              <a:rPr lang="es-ES" sz="7400" b="1" dirty="0"/>
              <a:t> fisiológicos, certificados médico toxicológicos, certificados de estado de ebriedad,  certificados de edad clínica, certifica la muerte cerebral, dictámenes de mecánica de lesiones, dictámenes en caso de probable tortura, dictámenes en casos de probable responsabilidad médica, dictámenes médico proctológicos, dictámenes médico ginecológicos, dictámenes andrológicos, acuden al lugar de los hechos, realizan actas médicas de cadáver, de segmento o de feto, realizan necropsias medico-legales, exhumaciones, extender responsivas médicas y en general todas las funciones que dentro de su competencia estén encaminadas a resolver planteamientos jurídicos concretos.</a:t>
            </a:r>
            <a:endParaRPr lang="es-MX" sz="7400" b="1" dirty="0"/>
          </a:p>
          <a:p>
            <a:endParaRPr lang="es-MX" dirty="0"/>
          </a:p>
        </p:txBody>
      </p:sp>
    </p:spTree>
    <p:extLst>
      <p:ext uri="{BB962C8B-B14F-4D97-AF65-F5344CB8AC3E}">
        <p14:creationId xmlns="" xmlns:p14="http://schemas.microsoft.com/office/powerpoint/2010/main" val="125587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body" sz="half" idx="4294967295"/>
          </p:nvPr>
        </p:nvSpPr>
        <p:spPr>
          <a:xfrm>
            <a:off x="359842" y="1854523"/>
            <a:ext cx="16603465" cy="6264696"/>
          </a:xfrm>
          <a:solidFill>
            <a:schemeClr val="bg1"/>
          </a:solidFill>
          <a:ln>
            <a:solidFill>
              <a:schemeClr val="tx1"/>
            </a:solidFill>
          </a:ln>
        </p:spPr>
        <p:txBody>
          <a:bodyPr>
            <a:normAutofit/>
          </a:bodyPr>
          <a:lstStyle/>
          <a:p>
            <a:pPr marL="877283" indent="-877283" algn="just">
              <a:lnSpc>
                <a:spcPct val="80000"/>
              </a:lnSpc>
              <a:buNone/>
              <a:defRPr/>
            </a:pPr>
            <a:r>
              <a:rPr lang="es-ES_tradnl" sz="2600" b="1" dirty="0">
                <a:effectLst>
                  <a:outerShdw blurRad="38100" dist="38100" dir="2700000" algn="tl">
                    <a:srgbClr val="010199"/>
                  </a:outerShdw>
                </a:effectLst>
              </a:rPr>
              <a:t>	</a:t>
            </a:r>
          </a:p>
          <a:p>
            <a:pPr marL="877283" indent="-877283" algn="just">
              <a:lnSpc>
                <a:spcPct val="80000"/>
              </a:lnSpc>
              <a:buNone/>
              <a:defRPr/>
            </a:pPr>
            <a:r>
              <a:rPr lang="es-ES_tradnl" sz="2600" b="1" dirty="0">
                <a:effectLst>
                  <a:outerShdw blurRad="38100" dist="38100" dir="2700000" algn="tl">
                    <a:srgbClr val="010199"/>
                  </a:outerShdw>
                </a:effectLst>
              </a:rPr>
              <a:t>		</a:t>
            </a:r>
            <a:r>
              <a:rPr lang="es-ES_tradnl" sz="3000" b="1" dirty="0">
                <a:effectLst>
                  <a:outerShdw blurRad="38100" dist="38100" dir="2700000" algn="tl">
                    <a:srgbClr val="010199"/>
                  </a:outerShdw>
                </a:effectLst>
              </a:rPr>
              <a:t>EL METODO CIENTIFICO en la INVESTIGACIÓN</a:t>
            </a:r>
            <a:r>
              <a:rPr lang="es-ES" sz="3000" dirty="0">
                <a:effectLst>
                  <a:outerShdw blurRad="38100" dist="38100" dir="2700000" algn="tl">
                    <a:srgbClr val="010199"/>
                  </a:outerShdw>
                </a:effectLst>
              </a:rPr>
              <a:t> </a:t>
            </a:r>
          </a:p>
          <a:p>
            <a:pPr marL="877283" indent="-877283" algn="just">
              <a:lnSpc>
                <a:spcPct val="80000"/>
              </a:lnSpc>
              <a:buNone/>
              <a:defRPr/>
            </a:pPr>
            <a:endParaRPr lang="es-ES" sz="3000" dirty="0">
              <a:effectLst>
                <a:outerShdw blurRad="38100" dist="38100" dir="2700000" algn="tl">
                  <a:srgbClr val="010199"/>
                </a:outerShdw>
              </a:effectLst>
            </a:endParaRPr>
          </a:p>
          <a:p>
            <a:pPr marL="877283" indent="-877283" algn="just">
              <a:lnSpc>
                <a:spcPct val="80000"/>
              </a:lnSpc>
              <a:buNone/>
              <a:defRPr/>
            </a:pPr>
            <a:r>
              <a:rPr lang="es-ES_tradnl" sz="2600" b="1" i="1" dirty="0">
                <a:effectLst>
                  <a:outerShdw blurRad="38100" dist="38100" dir="2700000" algn="tl">
                    <a:srgbClr val="010199"/>
                  </a:outerShdw>
                </a:effectLst>
              </a:rPr>
              <a:t>	Características:</a:t>
            </a:r>
          </a:p>
          <a:p>
            <a:pPr marL="877283" indent="-877283" algn="just">
              <a:lnSpc>
                <a:spcPct val="80000"/>
              </a:lnSpc>
              <a:buNone/>
              <a:defRPr/>
            </a:pPr>
            <a:endParaRPr lang="es-ES" sz="2600" b="1" i="1" dirty="0">
              <a:effectLst>
                <a:outerShdw blurRad="38100" dist="38100" dir="2700000" algn="tl">
                  <a:srgbClr val="010199"/>
                </a:outerShdw>
              </a:effectLst>
            </a:endParaRPr>
          </a:p>
          <a:p>
            <a:pPr marL="877283" indent="-877283" algn="just">
              <a:lnSpc>
                <a:spcPct val="80000"/>
              </a:lnSpc>
              <a:buNone/>
              <a:defRPr/>
            </a:pPr>
            <a:r>
              <a:rPr lang="es-ES_tradnl" sz="2600" b="1" i="1" dirty="0"/>
              <a:t>1</a:t>
            </a:r>
            <a:r>
              <a:rPr lang="es-ES_tradnl" sz="3000" b="1" i="1" dirty="0"/>
              <a:t>.- Es </a:t>
            </a:r>
            <a:r>
              <a:rPr lang="es-ES_tradnl" sz="3200" b="1" i="1" u="sng" dirty="0"/>
              <a:t>objetivo</a:t>
            </a:r>
            <a:r>
              <a:rPr lang="es-ES_tradnl" sz="3000" b="1" i="1" dirty="0"/>
              <a:t>: intenta obtener un conocimiento del objeto que concuerde  con su realidad, que lo explique tal cual es y no como alguien desearía que fuese.</a:t>
            </a:r>
          </a:p>
          <a:p>
            <a:pPr marL="877283" indent="-877283" algn="just">
              <a:lnSpc>
                <a:spcPct val="80000"/>
              </a:lnSpc>
              <a:buNone/>
              <a:defRPr/>
            </a:pPr>
            <a:endParaRPr lang="es-ES_tradnl" sz="3000" b="1" i="1" dirty="0"/>
          </a:p>
          <a:p>
            <a:pPr marL="877283" indent="-877283" algn="just">
              <a:lnSpc>
                <a:spcPct val="80000"/>
              </a:lnSpc>
              <a:buNone/>
              <a:defRPr/>
            </a:pPr>
            <a:r>
              <a:rPr lang="es-ES_tradnl" sz="3000" b="1" i="1" dirty="0"/>
              <a:t>2.- La base de la objetividad es la posibilidad de </a:t>
            </a:r>
            <a:r>
              <a:rPr lang="es-ES_tradnl" sz="3200" b="1" i="1" u="sng" dirty="0"/>
              <a:t>verificación</a:t>
            </a:r>
            <a:r>
              <a:rPr lang="es-ES_tradnl" sz="3200" b="1" i="1" dirty="0"/>
              <a:t>.</a:t>
            </a:r>
          </a:p>
          <a:p>
            <a:pPr marL="877283" indent="-877283" algn="just">
              <a:lnSpc>
                <a:spcPct val="80000"/>
              </a:lnSpc>
              <a:buNone/>
              <a:defRPr/>
            </a:pPr>
            <a:endParaRPr lang="es-ES_tradnl" sz="3000" b="1" i="1" dirty="0"/>
          </a:p>
          <a:p>
            <a:pPr marL="877283" indent="-877283" algn="just">
              <a:lnSpc>
                <a:spcPct val="80000"/>
              </a:lnSpc>
              <a:buNone/>
              <a:defRPr/>
            </a:pPr>
            <a:r>
              <a:rPr lang="es-ES_tradnl" sz="3000" b="1" i="1" dirty="0"/>
              <a:t>3.- La ciencia es </a:t>
            </a:r>
            <a:r>
              <a:rPr lang="es-ES_tradnl" sz="3200" b="1" i="1" u="sng" dirty="0"/>
              <a:t>sistemática</a:t>
            </a:r>
            <a:r>
              <a:rPr lang="es-ES_tradnl" sz="3000" b="1" i="1" dirty="0"/>
              <a:t>, organizada en sus búsquedas y en sus resultados.</a:t>
            </a:r>
          </a:p>
          <a:p>
            <a:pPr marL="877283" indent="-877283" algn="just">
              <a:lnSpc>
                <a:spcPct val="80000"/>
              </a:lnSpc>
              <a:buNone/>
              <a:defRPr/>
            </a:pPr>
            <a:endParaRPr lang="es-ES_tradnl" sz="3000" b="1" i="1" dirty="0"/>
          </a:p>
          <a:p>
            <a:pPr marL="877283" indent="-877283" algn="just">
              <a:lnSpc>
                <a:spcPct val="80000"/>
              </a:lnSpc>
              <a:buNone/>
              <a:defRPr/>
            </a:pPr>
            <a:r>
              <a:rPr lang="es-ES_tradnl" sz="3000" b="1" i="1" dirty="0"/>
              <a:t>4.- Es el único sistema elaborado por el hombre que reconoce su propia capacidad de </a:t>
            </a:r>
            <a:r>
              <a:rPr lang="es-ES_tradnl" sz="3200" b="1" i="1" u="sng" dirty="0"/>
              <a:t>equivocarse</a:t>
            </a:r>
            <a:r>
              <a:rPr lang="es-ES_tradnl" sz="3000" b="1" i="1" dirty="0"/>
              <a:t>, de cometer errores.</a:t>
            </a:r>
            <a:endParaRPr lang="es-ES" sz="3000" b="1" i="1" dirty="0"/>
          </a:p>
        </p:txBody>
      </p:sp>
      <p:sp>
        <p:nvSpPr>
          <p:cNvPr id="15363" name="WordArt 4"/>
          <p:cNvSpPr>
            <a:spLocks noChangeArrowheads="1" noChangeShapeType="1" noTextEdit="1"/>
          </p:cNvSpPr>
          <p:nvPr/>
        </p:nvSpPr>
        <p:spPr bwMode="auto">
          <a:xfrm>
            <a:off x="2448216" y="248954"/>
            <a:ext cx="11908052" cy="759412"/>
          </a:xfrm>
          <a:prstGeom prst="rect">
            <a:avLst/>
          </a:prstGeom>
        </p:spPr>
        <p:txBody>
          <a:bodyPr wrap="none" lIns="150391" tIns="75196" rIns="150391" bIns="75196" fromWordArt="1">
            <a:prstTxWarp prst="textCanUp">
              <a:avLst>
                <a:gd name="adj" fmla="val 85713"/>
              </a:avLst>
            </a:prstTxWarp>
          </a:bodyPr>
          <a:lstStyle/>
          <a:p>
            <a:pPr algn="ctr"/>
            <a:r>
              <a:rPr lang="es-MX" sz="5900" b="1" i="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METODO CIENTÍFICO</a:t>
            </a:r>
          </a:p>
        </p:txBody>
      </p:sp>
    </p:spTree>
    <p:extLst>
      <p:ext uri="{BB962C8B-B14F-4D97-AF65-F5344CB8AC3E}">
        <p14:creationId xmlns="" xmlns:p14="http://schemas.microsoft.com/office/powerpoint/2010/main" val="25808181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onamed"/>
          <p:cNvPicPr>
            <a:picLocks noGrp="1" noChangeAspect="1" noChangeArrowheads="1"/>
          </p:cNvPicPr>
          <p:nvPr>
            <p:ph type="body" idx="1"/>
          </p:nvPr>
        </p:nvPicPr>
        <p:blipFill>
          <a:blip r:embed="rId2" cstate="print"/>
          <a:srcRect/>
          <a:stretch>
            <a:fillRect/>
          </a:stretch>
        </p:blipFill>
        <p:spPr>
          <a:xfrm>
            <a:off x="474043" y="1102509"/>
            <a:ext cx="7830691" cy="3615055"/>
          </a:xfrm>
        </p:spPr>
      </p:pic>
      <p:pic>
        <p:nvPicPr>
          <p:cNvPr id="27651" name="Picture 5"/>
          <p:cNvPicPr>
            <a:picLocks noChangeAspect="1" noChangeArrowheads="1"/>
          </p:cNvPicPr>
          <p:nvPr/>
        </p:nvPicPr>
        <p:blipFill>
          <a:blip r:embed="rId3" cstate="print"/>
          <a:srcRect/>
          <a:stretch>
            <a:fillRect/>
          </a:stretch>
        </p:blipFill>
        <p:spPr bwMode="auto">
          <a:xfrm>
            <a:off x="8367740" y="1102510"/>
            <a:ext cx="7824690" cy="3535557"/>
          </a:xfrm>
          <a:prstGeom prst="rect">
            <a:avLst/>
          </a:prstGeom>
          <a:noFill/>
          <a:ln w="9525">
            <a:noFill/>
            <a:miter lim="800000"/>
            <a:headEnd/>
            <a:tailEnd/>
          </a:ln>
        </p:spPr>
      </p:pic>
      <p:pic>
        <p:nvPicPr>
          <p:cNvPr id="27652" name="Picture 6" descr="angustia"/>
          <p:cNvPicPr>
            <a:picLocks noChangeAspect="1" noChangeArrowheads="1"/>
          </p:cNvPicPr>
          <p:nvPr/>
        </p:nvPicPr>
        <p:blipFill>
          <a:blip r:embed="rId4" cstate="print"/>
          <a:srcRect/>
          <a:stretch>
            <a:fillRect/>
          </a:stretch>
        </p:blipFill>
        <p:spPr bwMode="auto">
          <a:xfrm>
            <a:off x="1020091" y="4993715"/>
            <a:ext cx="6870606" cy="3131792"/>
          </a:xfrm>
          <a:prstGeom prst="rect">
            <a:avLst/>
          </a:prstGeom>
          <a:noFill/>
          <a:ln w="9525">
            <a:noFill/>
            <a:miter lim="800000"/>
            <a:headEnd/>
            <a:tailEnd/>
          </a:ln>
        </p:spPr>
      </p:pic>
      <p:pic>
        <p:nvPicPr>
          <p:cNvPr id="27653" name="Picture 7"/>
          <p:cNvPicPr>
            <a:picLocks noChangeAspect="1" noChangeArrowheads="1"/>
          </p:cNvPicPr>
          <p:nvPr/>
        </p:nvPicPr>
        <p:blipFill>
          <a:blip r:embed="rId5" cstate="print"/>
          <a:srcRect/>
          <a:stretch>
            <a:fillRect/>
          </a:stretch>
        </p:blipFill>
        <p:spPr bwMode="auto">
          <a:xfrm>
            <a:off x="8097717" y="4972794"/>
            <a:ext cx="7890696" cy="3246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Picture 2" descr="http://atl.org.mx/scimta/images/mayo_2013/competencia.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68355" y="990427"/>
            <a:ext cx="5698698" cy="604538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50068" y="3294964"/>
            <a:ext cx="14689296" cy="1089950"/>
          </a:xfrm>
        </p:spPr>
        <p:txBody>
          <a:bodyPr>
            <a:normAutofit fontScale="90000"/>
          </a:bodyPr>
          <a:lstStyle/>
          <a:p>
            <a:pPr algn="ctr"/>
            <a:r>
              <a:rPr lang="es-MX" dirty="0" smtClean="0">
                <a:solidFill>
                  <a:schemeClr val="bg1"/>
                </a:solidFill>
              </a:rPr>
              <a:t>POR SU ATENCIÓN GRACIAS</a:t>
            </a:r>
            <a:endParaRPr lang="es-MX"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50" name="Picture 2" descr="C:\Users\Sony\Documents\WASHINGTON\DSCN0622.JPG"/>
          <p:cNvPicPr>
            <a:picLocks noGrp="1" noChangeAspect="1" noChangeArrowheads="1"/>
          </p:cNvPicPr>
          <p:nvPr>
            <p:ph idx="1"/>
          </p:nvPr>
        </p:nvPicPr>
        <p:blipFill>
          <a:blip r:embed="rId2" cstate="print"/>
          <a:stretch>
            <a:fillRect/>
          </a:stretch>
        </p:blipFill>
        <p:spPr bwMode="auto">
          <a:xfrm>
            <a:off x="2938259" y="2108783"/>
            <a:ext cx="11405007" cy="5964423"/>
          </a:xfrm>
          <a:prstGeom prst="rect">
            <a:avLst/>
          </a:prstGeom>
          <a:noFill/>
        </p:spPr>
      </p:pic>
    </p:spTree>
    <p:extLst>
      <p:ext uri="{BB962C8B-B14F-4D97-AF65-F5344CB8AC3E}">
        <p14:creationId xmlns="" xmlns:p14="http://schemas.microsoft.com/office/powerpoint/2010/main" val="611790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026" name="Picture 2" descr="C:\Users\Sony\Documents\WASHINGTON\DSCN0609.JPG"/>
          <p:cNvPicPr>
            <a:picLocks noGrp="1" noChangeAspect="1" noChangeArrowheads="1"/>
          </p:cNvPicPr>
          <p:nvPr>
            <p:ph idx="1"/>
          </p:nvPr>
        </p:nvPicPr>
        <p:blipFill>
          <a:blip r:embed="rId2" cstate="print"/>
          <a:stretch>
            <a:fillRect/>
          </a:stretch>
        </p:blipFill>
        <p:spPr bwMode="auto">
          <a:xfrm>
            <a:off x="2938259" y="2108783"/>
            <a:ext cx="11405007" cy="5964423"/>
          </a:xfrm>
          <a:prstGeom prst="rect">
            <a:avLst/>
          </a:prstGeom>
          <a:noFill/>
        </p:spPr>
      </p:pic>
    </p:spTree>
    <p:extLst>
      <p:ext uri="{BB962C8B-B14F-4D97-AF65-F5344CB8AC3E}">
        <p14:creationId xmlns="" xmlns:p14="http://schemas.microsoft.com/office/powerpoint/2010/main" val="283827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88234" y="558379"/>
            <a:ext cx="16875223" cy="1728193"/>
          </a:xfrm>
        </p:spPr>
        <p:txBody>
          <a:bodyPr>
            <a:normAutofit/>
          </a:bodyPr>
          <a:lstStyle/>
          <a:p>
            <a:r>
              <a:rPr lang="es-MX" dirty="0" smtClean="0"/>
              <a:t>DR. JOSE </a:t>
            </a:r>
            <a:endParaRPr lang="es-MX" dirty="0"/>
          </a:p>
        </p:txBody>
      </p:sp>
      <p:pic>
        <p:nvPicPr>
          <p:cNvPr id="4" name="3 Marcador de contenido" descr="C:\Users\luz.carrillo\AppData\Local\Microsoft\Windows\Temporary Internet Files\Content.Word\IMG_2922.jp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5012426" y="874347"/>
            <a:ext cx="5412868" cy="6365109"/>
          </a:xfrm>
          <a:prstGeom prst="rect">
            <a:avLst/>
          </a:prstGeom>
          <a:noFill/>
          <a:ln>
            <a:noFill/>
          </a:ln>
        </p:spPr>
      </p:pic>
      <p:pic>
        <p:nvPicPr>
          <p:cNvPr id="1026" name="Picture 2" descr="http://www.academiamexicanadecienciaspenales.com.mx/academiamexicanadecienciaspenales/images/amcp.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3626" y="343489"/>
            <a:ext cx="4356384" cy="279915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Rectángulo"/>
          <p:cNvSpPr/>
          <p:nvPr/>
        </p:nvSpPr>
        <p:spPr>
          <a:xfrm flipH="1">
            <a:off x="5472410" y="6967091"/>
            <a:ext cx="5472608" cy="830997"/>
          </a:xfrm>
          <a:prstGeom prst="rect">
            <a:avLst/>
          </a:prstGeom>
        </p:spPr>
        <p:txBody>
          <a:bodyPr wrap="square">
            <a:spAutoFit/>
          </a:bodyPr>
          <a:lstStyle/>
          <a:p>
            <a:r>
              <a:rPr lang="es-MX" b="1" dirty="0" smtClean="0"/>
              <a:t>DR. JOSE TORRES TORIJA</a:t>
            </a:r>
          </a:p>
          <a:p>
            <a:r>
              <a:rPr lang="es-MX" b="1" dirty="0" smtClean="0"/>
              <a:t>	1884-1952</a:t>
            </a:r>
            <a:endParaRPr lang="es-MX" dirty="0"/>
          </a:p>
        </p:txBody>
      </p:sp>
    </p:spTree>
    <p:extLst>
      <p:ext uri="{BB962C8B-B14F-4D97-AF65-F5344CB8AC3E}">
        <p14:creationId xmlns="" xmlns:p14="http://schemas.microsoft.com/office/powerpoint/2010/main" val="177900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DR. AGUSTIN DE ARELLANO</a:t>
            </a:r>
            <a:endParaRPr lang="es-MX" dirty="0"/>
          </a:p>
        </p:txBody>
      </p:sp>
      <p:sp>
        <p:nvSpPr>
          <p:cNvPr id="5" name="4 Marcador de contenido"/>
          <p:cNvSpPr>
            <a:spLocks noGrp="1"/>
          </p:cNvSpPr>
          <p:nvPr>
            <p:ph idx="1"/>
          </p:nvPr>
        </p:nvSpPr>
        <p:spPr/>
        <p:txBody>
          <a:bodyPr/>
          <a:lstStyle/>
          <a:p>
            <a:endParaRPr lang="es-MX"/>
          </a:p>
        </p:txBody>
      </p:sp>
      <p:pic>
        <p:nvPicPr>
          <p:cNvPr id="6" name="5 Imagen" descr="C:\Users\luz.carrillo\AppData\Local\Microsoft\Windows\Temporary Internet Files\Content.Word\IMG_292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5943418" y="2568608"/>
            <a:ext cx="4863581" cy="4797485"/>
          </a:xfrm>
          <a:prstGeom prst="rect">
            <a:avLst/>
          </a:prstGeom>
          <a:noFill/>
          <a:ln>
            <a:noFill/>
          </a:ln>
        </p:spPr>
      </p:pic>
    </p:spTree>
    <p:extLst>
      <p:ext uri="{BB962C8B-B14F-4D97-AF65-F5344CB8AC3E}">
        <p14:creationId xmlns="" xmlns:p14="http://schemas.microsoft.com/office/powerpoint/2010/main" val="322438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7875" y="1807528"/>
            <a:ext cx="14761639" cy="3143339"/>
          </a:xfrm>
        </p:spPr>
        <p:txBody>
          <a:bodyPr/>
          <a:lstStyle/>
          <a:p>
            <a:r>
              <a:rPr lang="es-MX" dirty="0" smtClean="0"/>
              <a:t>1818-1879</a:t>
            </a:r>
            <a:endParaRPr lang="es-MX" dirty="0"/>
          </a:p>
        </p:txBody>
      </p:sp>
      <p:sp>
        <p:nvSpPr>
          <p:cNvPr id="3" name="2 Subtítulo"/>
          <p:cNvSpPr>
            <a:spLocks noGrp="1"/>
          </p:cNvSpPr>
          <p:nvPr>
            <p:ph type="subTitle" idx="1"/>
          </p:nvPr>
        </p:nvSpPr>
        <p:spPr>
          <a:xfrm>
            <a:off x="719883" y="5526931"/>
            <a:ext cx="14473608" cy="2880320"/>
          </a:xfrm>
        </p:spPr>
        <p:txBody>
          <a:bodyPr>
            <a:normAutofit/>
          </a:bodyPr>
          <a:lstStyle/>
          <a:p>
            <a:r>
              <a:rPr lang="es-MX" dirty="0"/>
              <a:t>C</a:t>
            </a:r>
            <a:r>
              <a:rPr lang="es-MX" dirty="0" smtClean="0"/>
              <a:t>línica, </a:t>
            </a:r>
            <a:r>
              <a:rPr lang="es-MX" dirty="0"/>
              <a:t>medicina </a:t>
            </a:r>
            <a:r>
              <a:rPr lang="es-MX" dirty="0" smtClean="0"/>
              <a:t>forense, </a:t>
            </a:r>
            <a:r>
              <a:rPr lang="es-MX" dirty="0"/>
              <a:t>docencia </a:t>
            </a:r>
            <a:r>
              <a:rPr lang="es-MX" dirty="0" smtClean="0"/>
              <a:t>e </a:t>
            </a:r>
            <a:r>
              <a:rPr lang="es-MX" dirty="0"/>
              <a:t>investigación, </a:t>
            </a:r>
            <a:endParaRPr lang="es-MX" dirty="0" smtClean="0"/>
          </a:p>
          <a:p>
            <a:endParaRPr lang="es-MX" dirty="0"/>
          </a:p>
          <a:p>
            <a:r>
              <a:rPr lang="es-MX" sz="1400" b="1" dirty="0" err="1">
                <a:solidFill>
                  <a:schemeClr val="bg1"/>
                </a:solidFill>
              </a:rPr>
              <a:t>Gac</a:t>
            </a:r>
            <a:r>
              <a:rPr lang="es-MX" sz="1400" b="1" dirty="0">
                <a:solidFill>
                  <a:schemeClr val="bg1"/>
                </a:solidFill>
              </a:rPr>
              <a:t> </a:t>
            </a:r>
            <a:r>
              <a:rPr lang="es-MX" sz="1400" b="1" dirty="0" err="1">
                <a:solidFill>
                  <a:schemeClr val="bg1"/>
                </a:solidFill>
              </a:rPr>
              <a:t>Méd</a:t>
            </a:r>
            <a:r>
              <a:rPr lang="es-MX" sz="1400" b="1" dirty="0">
                <a:solidFill>
                  <a:schemeClr val="bg1"/>
                </a:solidFill>
              </a:rPr>
              <a:t> </a:t>
            </a:r>
            <a:r>
              <a:rPr lang="es-MX" sz="1400" b="1" dirty="0" err="1">
                <a:solidFill>
                  <a:schemeClr val="bg1"/>
                </a:solidFill>
              </a:rPr>
              <a:t>Méx</a:t>
            </a:r>
            <a:r>
              <a:rPr lang="es-MX" sz="1400" b="1" dirty="0">
                <a:solidFill>
                  <a:schemeClr val="bg1"/>
                </a:solidFill>
              </a:rPr>
              <a:t> Vol. 146 No. 2, </a:t>
            </a:r>
            <a:r>
              <a:rPr lang="es-MX" sz="1400" b="1" dirty="0" smtClean="0">
                <a:solidFill>
                  <a:schemeClr val="bg1"/>
                </a:solidFill>
              </a:rPr>
              <a:t>2009</a:t>
            </a:r>
          </a:p>
          <a:p>
            <a:r>
              <a:rPr lang="es-MX" sz="1400" b="1" dirty="0">
                <a:solidFill>
                  <a:schemeClr val="bg1"/>
                </a:solidFill>
              </a:rPr>
              <a:t>HISTORIA Y FILOSOFÍA DE LA MEDICINA Luis Hidalgo y Carpio, editor de Gaceta Médica de México (1818-1879) </a:t>
            </a:r>
            <a:endParaRPr lang="es-MX" sz="1400" b="1" dirty="0" smtClean="0">
              <a:solidFill>
                <a:schemeClr val="bg1"/>
              </a:solidFill>
            </a:endParaRPr>
          </a:p>
          <a:p>
            <a:r>
              <a:rPr lang="es-MX" sz="1400" b="1" dirty="0" smtClean="0">
                <a:solidFill>
                  <a:schemeClr val="bg1"/>
                </a:solidFill>
              </a:rPr>
              <a:t>Martha </a:t>
            </a:r>
            <a:r>
              <a:rPr lang="es-MX" sz="1400" b="1" dirty="0">
                <a:solidFill>
                  <a:schemeClr val="bg1"/>
                </a:solidFill>
              </a:rPr>
              <a:t>Eugenia Rodríguez-Pérez</a:t>
            </a:r>
            <a:r>
              <a:rPr lang="es-MX" sz="1400" b="1" dirty="0" smtClean="0">
                <a:solidFill>
                  <a:schemeClr val="bg1"/>
                </a:solidFill>
              </a:rPr>
              <a:t>*</a:t>
            </a:r>
          </a:p>
          <a:p>
            <a:r>
              <a:rPr lang="es-MX" sz="1400" b="1" dirty="0">
                <a:solidFill>
                  <a:schemeClr val="bg1"/>
                </a:solidFill>
              </a:rPr>
              <a:t>http://www.anmm.org.mx/GMM/2009/n2/75_vol_145_n2.pdf</a:t>
            </a:r>
          </a:p>
        </p:txBody>
      </p:sp>
      <p:pic>
        <p:nvPicPr>
          <p:cNvPr id="4" name="3 Imagen" descr="descarga (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99410" y="248595"/>
            <a:ext cx="3564315" cy="3200830"/>
          </a:xfrm>
          <a:prstGeom prst="rect">
            <a:avLst/>
          </a:prstGeom>
          <a:noFill/>
          <a:ln>
            <a:noFill/>
          </a:ln>
        </p:spPr>
      </p:pic>
      <p:pic>
        <p:nvPicPr>
          <p:cNvPr id="2050" name="Picture 2" descr="http://medigraphic.com/images/portadas/pda-gm-o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30" y="0"/>
            <a:ext cx="3412192" cy="3093062"/>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hospitaljuarez.salud.gob.mx/opencms/opencms/sites/hjm/imgs/sobrehosp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771269" y="20210"/>
            <a:ext cx="3503859" cy="296417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4464298" y="3531445"/>
            <a:ext cx="8496052" cy="830997"/>
          </a:xfrm>
          <a:prstGeom prst="rect">
            <a:avLst/>
          </a:prstGeom>
        </p:spPr>
        <p:txBody>
          <a:bodyPr wrap="square">
            <a:spAutoFit/>
          </a:bodyPr>
          <a:lstStyle/>
          <a:p>
            <a:r>
              <a:rPr lang="es-MX" dirty="0" smtClean="0"/>
              <a:t> </a:t>
            </a:r>
            <a:r>
              <a:rPr lang="es-MX" b="1" dirty="0">
                <a:solidFill>
                  <a:schemeClr val="bg1"/>
                </a:solidFill>
              </a:rPr>
              <a:t>DON LUIS HIDALGO Y CARPIO,  Padre de la Medicina Legal Mexicana</a:t>
            </a:r>
          </a:p>
        </p:txBody>
      </p:sp>
      <p:pic>
        <p:nvPicPr>
          <p:cNvPr id="1026" name="Picture 2" descr="http://i907.photobucket.com/albums/ac279/guillermogalvanb/taringa/mapa_puebla_mexico_zpsa261c29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6840" y="6247011"/>
            <a:ext cx="3034592" cy="221151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Sony\Desktop\CAMPECHE\VERACRUZ\DSCN2013.JPG"/>
          <p:cNvPicPr>
            <a:picLocks noChangeAspect="1" noChangeArrowheads="1"/>
          </p:cNvPicPr>
          <p:nvPr/>
        </p:nvPicPr>
        <p:blipFill>
          <a:blip r:embed="rId6" cstate="print"/>
          <a:stretch>
            <a:fillRect/>
          </a:stretch>
        </p:blipFill>
        <p:spPr bwMode="auto">
          <a:xfrm>
            <a:off x="0" y="3438699"/>
            <a:ext cx="4320480" cy="2259461"/>
          </a:xfrm>
          <a:prstGeom prst="rect">
            <a:avLst/>
          </a:prstGeom>
          <a:noFill/>
        </p:spPr>
      </p:pic>
    </p:spTree>
    <p:extLst>
      <p:ext uri="{BB962C8B-B14F-4D97-AF65-F5344CB8AC3E}">
        <p14:creationId xmlns="" xmlns:p14="http://schemas.microsoft.com/office/powerpoint/2010/main" val="3415853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55000" lnSpcReduction="20000"/>
          </a:bodyPr>
          <a:lstStyle/>
          <a:p>
            <a:r>
              <a:rPr lang="es-MX" dirty="0"/>
              <a:t>En el </a:t>
            </a:r>
            <a:r>
              <a:rPr lang="es-MX" u="sng" dirty="0">
                <a:hlinkClick r:id="rId2"/>
              </a:rPr>
              <a:t>Derecho Procesal</a:t>
            </a:r>
            <a:r>
              <a:rPr lang="es-MX" dirty="0"/>
              <a:t> mexicano se pueden señalar las siguientes etapas</a:t>
            </a:r>
            <a:r>
              <a:rPr lang="es-MX" dirty="0" smtClean="0"/>
              <a:t>:</a:t>
            </a:r>
          </a:p>
          <a:p>
            <a:endParaRPr lang="es-MX" dirty="0"/>
          </a:p>
          <a:p>
            <a:r>
              <a:rPr lang="es-MX" dirty="0"/>
              <a:t>1ª El Derecho Prehispánico. </a:t>
            </a:r>
          </a:p>
          <a:p>
            <a:r>
              <a:rPr lang="es-MX" dirty="0"/>
              <a:t>2ª  El Derecho Azteca.</a:t>
            </a:r>
          </a:p>
          <a:p>
            <a:r>
              <a:rPr lang="es-MX" dirty="0"/>
              <a:t>3ª El Derecho Procesal de la Colonia.</a:t>
            </a:r>
          </a:p>
          <a:p>
            <a:r>
              <a:rPr lang="es-MX" dirty="0"/>
              <a:t>4ª El Derecho Procesal del México Independiente:</a:t>
            </a:r>
          </a:p>
          <a:p>
            <a:pPr lvl="1"/>
            <a:r>
              <a:rPr lang="es-MX" dirty="0"/>
              <a:t>Decreto Constitucional para la Libertad de la América Mexicana del 22 de Octubre de 1814. </a:t>
            </a:r>
          </a:p>
          <a:p>
            <a:pPr lvl="1"/>
            <a:r>
              <a:rPr lang="es-MX" dirty="0"/>
              <a:t>Siete Leyes Constitucionales de 1836. </a:t>
            </a:r>
          </a:p>
          <a:p>
            <a:pPr lvl="1"/>
            <a:r>
              <a:rPr lang="es-MX" dirty="0"/>
              <a:t>Bases Orgánicas de la República Mexicana de 1843. </a:t>
            </a:r>
          </a:p>
          <a:p>
            <a:pPr lvl="1"/>
            <a:r>
              <a:rPr lang="es-MX" dirty="0"/>
              <a:t>Constitución de 1857. </a:t>
            </a:r>
          </a:p>
          <a:p>
            <a:pPr lvl="1"/>
            <a:r>
              <a:rPr lang="es-MX" dirty="0"/>
              <a:t>Ley de Jurados Criminales de 1869. </a:t>
            </a:r>
          </a:p>
          <a:p>
            <a:pPr lvl="1"/>
            <a:r>
              <a:rPr lang="es-MX" b="1" dirty="0"/>
              <a:t>Código Penal de 1871. </a:t>
            </a:r>
            <a:endParaRPr lang="es-MX" dirty="0"/>
          </a:p>
          <a:p>
            <a:pPr lvl="1"/>
            <a:r>
              <a:rPr lang="es-MX" dirty="0"/>
              <a:t>Código de Procedimientos Penales de 1880. </a:t>
            </a:r>
          </a:p>
          <a:p>
            <a:pPr lvl="1"/>
            <a:r>
              <a:rPr lang="es-MX" dirty="0"/>
              <a:t>Código de Procedimientos Penales de 1894. </a:t>
            </a:r>
          </a:p>
          <a:p>
            <a:pPr lvl="1"/>
            <a:r>
              <a:rPr lang="es-MX" dirty="0"/>
              <a:t>Código de Procedimientos Penales en Materia Federal de 1908. </a:t>
            </a:r>
          </a:p>
          <a:p>
            <a:pPr lvl="1"/>
            <a:r>
              <a:rPr lang="es-MX" b="1" dirty="0"/>
              <a:t>Código de Procedimientos Penales de 1929</a:t>
            </a:r>
            <a:r>
              <a:rPr lang="es-MX" dirty="0"/>
              <a:t> y de 1931 para el Distrito y Federal de 1934.- </a:t>
            </a:r>
            <a:r>
              <a:rPr lang="es-MX" b="1" dirty="0"/>
              <a:t>nace lo que se conoce como el Servicio Médico-Legal</a:t>
            </a:r>
            <a:endParaRPr lang="es-MX" dirty="0"/>
          </a:p>
          <a:p>
            <a:endParaRPr lang="es-MX" dirty="0"/>
          </a:p>
        </p:txBody>
      </p:sp>
    </p:spTree>
    <p:extLst>
      <p:ext uri="{BB962C8B-B14F-4D97-AF65-F5344CB8AC3E}">
        <p14:creationId xmlns="" xmlns:p14="http://schemas.microsoft.com/office/powerpoint/2010/main" val="24314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900" b="1" dirty="0"/>
              <a:t/>
            </a:r>
            <a:br>
              <a:rPr lang="es-MX" sz="3900" b="1" dirty="0"/>
            </a:br>
            <a:r>
              <a:rPr lang="es-MX" sz="4400" b="1" dirty="0"/>
              <a:t>ACADEMIA NACIONAL DE MEDICINA DE MÉXICO, A.C.</a:t>
            </a:r>
            <a:r>
              <a:rPr lang="es-MX" sz="4400" dirty="0"/>
              <a:t/>
            </a:r>
            <a:br>
              <a:rPr lang="es-MX" sz="4400" dirty="0"/>
            </a:br>
            <a:r>
              <a:rPr lang="es-MX" sz="3600" b="1" dirty="0"/>
              <a:t>PLAZAS VACANTES 2015 QUE PROPONEN CADA UNO DE LOS PRESIDENTES DE DEPARTAMENTO</a:t>
            </a:r>
            <a:r>
              <a:rPr lang="es-MX" sz="3600" dirty="0"/>
              <a:t/>
            </a:r>
            <a:br>
              <a:rPr lang="es-MX" sz="3600" dirty="0"/>
            </a:br>
            <a:endParaRPr lang="es-MX" sz="3600" dirty="0"/>
          </a:p>
        </p:txBody>
      </p:sp>
      <p:pic>
        <p:nvPicPr>
          <p:cNvPr id="4" name="3 Marcador de contenido" descr="\\Srv-cshare\Servicios Periciales\luz.carrillo\My Documents\FOTO MEDICINA LEGAL SILLAS.png"/>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700164" y="2146472"/>
            <a:ext cx="13881194" cy="4746025"/>
          </a:xfrm>
          <a:prstGeom prst="rect">
            <a:avLst/>
          </a:prstGeom>
          <a:noFill/>
          <a:ln>
            <a:noFill/>
          </a:ln>
        </p:spPr>
      </p:pic>
    </p:spTree>
    <p:extLst>
      <p:ext uri="{BB962C8B-B14F-4D97-AF65-F5344CB8AC3E}">
        <p14:creationId xmlns="" xmlns:p14="http://schemas.microsoft.com/office/powerpoint/2010/main" val="84328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300" b="1" dirty="0" smtClean="0"/>
              <a:t/>
            </a:r>
            <a:br>
              <a:rPr lang="es-MX" sz="3300" b="1" dirty="0" smtClean="0"/>
            </a:br>
            <a:r>
              <a:rPr lang="es-MX" sz="3300" b="1" dirty="0" smtClean="0"/>
              <a:t/>
            </a:r>
            <a:br>
              <a:rPr lang="es-MX" sz="3300" b="1" dirty="0" smtClean="0"/>
            </a:br>
            <a:r>
              <a:rPr lang="es-MX" sz="3300" b="1" dirty="0" smtClean="0"/>
              <a:t/>
            </a:r>
            <a:br>
              <a:rPr lang="es-MX" sz="3300" b="1" dirty="0" smtClean="0"/>
            </a:br>
            <a:r>
              <a:rPr lang="es-MX" sz="3300" b="1" dirty="0" smtClean="0"/>
              <a:t/>
            </a:r>
            <a:br>
              <a:rPr lang="es-MX" sz="3300" b="1" dirty="0" smtClean="0"/>
            </a:br>
            <a:r>
              <a:rPr lang="es-MX" sz="3300" b="1" dirty="0" smtClean="0"/>
              <a:t/>
            </a:r>
            <a:br>
              <a:rPr lang="es-MX" sz="3300" b="1" dirty="0" smtClean="0"/>
            </a:br>
            <a:r>
              <a:rPr lang="es-MX" sz="3300" b="1" dirty="0" smtClean="0"/>
              <a:t/>
            </a:r>
            <a:br>
              <a:rPr lang="es-MX" sz="3300" b="1" dirty="0" smtClean="0"/>
            </a:br>
            <a:r>
              <a:rPr lang="es-MX" sz="3300" b="1" dirty="0" smtClean="0"/>
              <a:t/>
            </a:r>
            <a:br>
              <a:rPr lang="es-MX" sz="3300" b="1" dirty="0" smtClean="0"/>
            </a:br>
            <a:r>
              <a:rPr lang="es-MX" sz="3300" b="1" dirty="0" smtClean="0"/>
              <a:t/>
            </a:r>
            <a:br>
              <a:rPr lang="es-MX" sz="3300" b="1" dirty="0" smtClean="0"/>
            </a:br>
            <a:r>
              <a:rPr lang="es-MX" sz="3300" b="1" dirty="0" smtClean="0"/>
              <a:t/>
            </a:r>
            <a:br>
              <a:rPr lang="es-MX" sz="3300" b="1" dirty="0" smtClean="0"/>
            </a:br>
            <a:r>
              <a:rPr lang="es-MX" sz="3300" b="1" dirty="0" smtClean="0"/>
              <a:t>En </a:t>
            </a:r>
            <a:r>
              <a:rPr lang="es-MX" sz="3300" b="1" dirty="0"/>
              <a:t>1971 el Dr. Gil Trujillo Nieto, médico forense veracruzano,  Fundador del servicio Médico Forense en el puerto de Veracruz , Maestro en la Facultad de Medicina de Veracruz, hace las primeras jornadas de mejoramiento profesional de los médicos forenses del Estado de Veracruz. </a:t>
            </a:r>
            <a:br>
              <a:rPr lang="es-MX" sz="3300" b="1" dirty="0"/>
            </a:br>
            <a:endParaRPr lang="es-MX" sz="3300" b="1" dirty="0"/>
          </a:p>
        </p:txBody>
      </p:sp>
      <p:pic>
        <p:nvPicPr>
          <p:cNvPr id="4" name="3 Marcador de contenido" descr="Medicina Forense"/>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7080625" y="2345016"/>
            <a:ext cx="3288329" cy="4478059"/>
          </a:xfrm>
          <a:prstGeom prst="rect">
            <a:avLst/>
          </a:prstGeom>
          <a:noFill/>
          <a:ln>
            <a:noFill/>
          </a:ln>
        </p:spPr>
      </p:pic>
    </p:spTree>
    <p:extLst>
      <p:ext uri="{BB962C8B-B14F-4D97-AF65-F5344CB8AC3E}">
        <p14:creationId xmlns="" xmlns:p14="http://schemas.microsoft.com/office/powerpoint/2010/main" val="145141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a:xfrm>
            <a:off x="6984578" y="7399139"/>
            <a:ext cx="7953795" cy="919356"/>
          </a:xfrm>
        </p:spPr>
        <p:txBody>
          <a:bodyPr>
            <a:normAutofit fontScale="40000" lnSpcReduction="20000"/>
          </a:bodyPr>
          <a:lstStyle/>
          <a:p>
            <a:r>
              <a:rPr lang="es-MX" dirty="0"/>
              <a:t>SOMECRIM</a:t>
            </a:r>
          </a:p>
          <a:p>
            <a:r>
              <a:rPr lang="es-MX" dirty="0"/>
              <a:t>Sociedad Mexicana de </a:t>
            </a:r>
            <a:r>
              <a:rPr lang="es-MX" dirty="0" err="1" smtClean="0"/>
              <a:t>Criminología.Presidente</a:t>
            </a:r>
            <a:r>
              <a:rPr lang="es-MX" dirty="0" smtClean="0"/>
              <a:t> Fundador: Alfonso </a:t>
            </a:r>
            <a:r>
              <a:rPr lang="es-MX" dirty="0" err="1" smtClean="0"/>
              <a:t>Quiróz</a:t>
            </a:r>
            <a:r>
              <a:rPr lang="es-MX" dirty="0" smtClean="0"/>
              <a:t> </a:t>
            </a:r>
            <a:r>
              <a:rPr lang="es-MX" dirty="0" err="1" smtClean="0"/>
              <a:t>Cuarón</a:t>
            </a:r>
            <a:endParaRPr lang="es-MX" dirty="0"/>
          </a:p>
        </p:txBody>
      </p:sp>
      <p:pic>
        <p:nvPicPr>
          <p:cNvPr id="5" name="4 Imagen" descr="http://4.bp.blogspot.com/-DxR8L2ruqXE/VErFbvJuRHI/AAAAAAAAAIk/xw35epmzGXE/s1600/Alfonso-Quiroz-Cuar%C3%B3n-620x264.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4098" y="2944346"/>
            <a:ext cx="11279933" cy="3950737"/>
          </a:xfrm>
          <a:prstGeom prst="rect">
            <a:avLst/>
          </a:prstGeom>
          <a:noFill/>
          <a:ln>
            <a:noFill/>
          </a:ln>
        </p:spPr>
      </p:pic>
      <p:pic>
        <p:nvPicPr>
          <p:cNvPr id="1026" name="Picture 2" descr="Medicina Forense - Alfonso Quiroz Cuarón - 9a. 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03918" y="153701"/>
            <a:ext cx="3050992" cy="2962977"/>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La Pena De Muerte En México. Alfonso Quiroz Cuaron 1a. Edic."/>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4599" y="322844"/>
            <a:ext cx="2646740" cy="26215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17678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443</TotalTime>
  <Words>567</Words>
  <Application>Microsoft Office PowerPoint</Application>
  <PresentationFormat>Personalizado</PresentationFormat>
  <Paragraphs>94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Flujo</vt:lpstr>
      <vt:lpstr>Diapositiva 1</vt:lpstr>
      <vt:lpstr>Diapositiva 2</vt:lpstr>
      <vt:lpstr>DR. JOSE </vt:lpstr>
      <vt:lpstr>DR. AGUSTIN DE ARELLANO</vt:lpstr>
      <vt:lpstr>1818-1879</vt:lpstr>
      <vt:lpstr>Diapositiva 6</vt:lpstr>
      <vt:lpstr> ACADEMIA NACIONAL DE MEDICINA DE MÉXICO, A.C. PLAZAS VACANTES 2015 QUE PROPONEN CADA UNO DE LOS PRESIDENTES DE DEPARTAMENTO </vt:lpstr>
      <vt:lpstr>         En 1971 el Dr. Gil Trujillo Nieto, médico forense veracruzano,  Fundador del servicio Médico Forense en el puerto de Veracruz , Maestro en la Facultad de Medicina de Veracruz, hace las primeras jornadas de mejoramiento profesional de los médicos forenses del Estado de Veracruz.  </vt:lpstr>
      <vt:lpstr>Diapositiva 9</vt:lpstr>
      <vt:lpstr>DR. LUIS RAFAEL MORENO GONZÁLEZ</vt:lpstr>
      <vt:lpstr>Dr Guillermo Ramírez Covarrubias Titular de la Especialidad de Medicina Legal UNAM. Autor del libro Medicina Legal Mexicana. </vt:lpstr>
      <vt:lpstr>DR. MARIO ALVA RODRIGUEZ</vt:lpstr>
      <vt:lpstr>FACULTAD DE DERECHO</vt:lpstr>
      <vt:lpstr>. Directores Generales y un interino o provisional: Miguel Gilbón Maitret, 1960-1974 Ramón Fernández Pérez, 1974-1983 Mario Alva Rodríguez, 1983-1989 Fernando García Rojas Olvera, 1989-1995 Rodolfo Rojo Urquieta, (interino julio - septiembre de 1995) José Ramón Fernández Cáceres 1995-2004 Felipe Edmundo Takajashi Medina 2004- 2015(Vigente)  .  </vt:lpstr>
      <vt:lpstr>Diapositiva 15</vt:lpstr>
      <vt:lpstr>Diapositiva 16</vt:lpstr>
      <vt:lpstr>Diapositiva 17</vt:lpstr>
      <vt:lpstr>Diapositiva 18</vt:lpstr>
      <vt:lpstr>Diapositiva 19</vt:lpstr>
      <vt:lpstr>Diapositiva 20</vt:lpstr>
      <vt:lpstr>Medicina Legal</vt:lpstr>
      <vt:lpstr>CAMPO DE ACCIÓN DE LA MEDICINA LEGAL</vt:lpstr>
      <vt:lpstr>Diapositiva 23</vt:lpstr>
      <vt:lpstr>Diapositiva 24</vt:lpstr>
      <vt:lpstr>Diapositiva 25</vt:lpstr>
      <vt:lpstr>POR SU ATENCIÓN GRACIAS</vt:lpstr>
      <vt:lpstr>Diapositiva 27</vt:lpstr>
      <vt:lpstr>Diapositiva 28</vt:lpstr>
    </vt:vector>
  </TitlesOfParts>
  <Company>Procuraduria General de Justicia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Georgina Reyes Pulido</dc:creator>
  <cp:lastModifiedBy>Sony</cp:lastModifiedBy>
  <cp:revision>48</cp:revision>
  <cp:lastPrinted>2014-08-12T18:28:13Z</cp:lastPrinted>
  <dcterms:created xsi:type="dcterms:W3CDTF">2014-08-12T16:13:56Z</dcterms:created>
  <dcterms:modified xsi:type="dcterms:W3CDTF">2015-03-25T22:48:39Z</dcterms:modified>
</cp:coreProperties>
</file>