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245" r:id="rId2"/>
    <p:sldId id="1258" r:id="rId3"/>
    <p:sldId id="1186" r:id="rId4"/>
    <p:sldId id="1189" r:id="rId5"/>
    <p:sldId id="1256" r:id="rId6"/>
    <p:sldId id="1259" r:id="rId7"/>
    <p:sldId id="1260" r:id="rId8"/>
    <p:sldId id="1261" r:id="rId9"/>
    <p:sldId id="1262" r:id="rId10"/>
    <p:sldId id="1257" r:id="rId11"/>
    <p:sldId id="1250" r:id="rId12"/>
    <p:sldId id="1196" r:id="rId13"/>
    <p:sldId id="1270" r:id="rId14"/>
    <p:sldId id="1197" r:id="rId15"/>
    <p:sldId id="1252" r:id="rId16"/>
    <p:sldId id="1264" r:id="rId17"/>
    <p:sldId id="1268" r:id="rId18"/>
    <p:sldId id="1243" r:id="rId19"/>
    <p:sldId id="1266" r:id="rId20"/>
    <p:sldId id="1267" r:id="rId21"/>
    <p:sldId id="1269" r:id="rId22"/>
    <p:sldId id="1191" r:id="rId23"/>
    <p:sldId id="1192" r:id="rId24"/>
    <p:sldId id="1193" r:id="rId25"/>
    <p:sldId id="1194" r:id="rId26"/>
    <p:sldId id="1195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4747FF"/>
    <a:srgbClr val="9999FF"/>
    <a:srgbClr val="0A1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378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0233A97-B555-4D40-8295-03CE2C872D49}" type="datetimeFigureOut">
              <a:rPr lang="es-MX" smtClean="0"/>
              <a:pPr/>
              <a:t>29/07/2015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A8C6638B-73EB-47EE-BFD0-930E03478A8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533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Este estudio de resonancia magnética en cortes axiales durante la secuencia T1,</a:t>
            </a:r>
            <a:r>
              <a:rPr lang="es-MX" baseline="0" dirty="0" smtClean="0"/>
              <a:t> es útil para evaluar lesiones estructurales, así como pérdida de volumen corticales y/o subcortical. En este caso el estudio se encuentra dentro de parámetros normales, con mínima disminución de volumen cortical que es enteramente compatible con depresión.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1850-91A8-4F42-BE00-B29E6CEB2390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533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8EFA9-24D5-457D-9870-B362A9639E11}" type="slidenum">
              <a:rPr lang="en-US"/>
              <a:pPr/>
              <a:t>19</a:t>
            </a:fld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PUNTOS CLAVE:</a:t>
            </a:r>
            <a:r>
              <a:rPr lang="en-US"/>
              <a:t> </a:t>
            </a:r>
          </a:p>
          <a:p>
            <a:pPr marL="217735" lvl="1" indent="-109618">
              <a:buFontTx/>
              <a:buChar char="•"/>
            </a:pPr>
            <a:r>
              <a:rPr lang="en-US"/>
              <a:t>Las mediciones de FNDC en plasma en los pacientes con TDM revelan que el tratamiento con antidepresivos puede elevar los niveles de FNDC para llegar a los niveles de los individuos de control sin  TDM</a:t>
            </a:r>
          </a:p>
          <a:p>
            <a:pPr marL="217735" lvl="1" indent="-109618">
              <a:buFontTx/>
              <a:buChar char="•"/>
            </a:pPr>
            <a:r>
              <a:rPr lang="en-US"/>
              <a:t>Los niveles de FNDC en plasma fueron significativamente más bajos en los pacientes con TDM que no recibieron terapia antidepresiva en comparación con los de individuos sanos y pacientes medicados con TDM</a:t>
            </a:r>
          </a:p>
          <a:p>
            <a:pPr marL="217735" lvl="1" indent="-109618">
              <a:buFontTx/>
              <a:buChar char="•"/>
            </a:pPr>
            <a:r>
              <a:rPr lang="en-US"/>
              <a:t>El aumento del FNDC se correlacionó con la mejoría de los síntomas depresivos</a:t>
            </a:r>
          </a:p>
          <a:p>
            <a:endParaRPr lang="en-US"/>
          </a:p>
          <a:p>
            <a:r>
              <a:rPr lang="en-US" b="1"/>
              <a:t>ANTECEDENTES:</a:t>
            </a:r>
          </a:p>
          <a:p>
            <a:pPr marL="217735" lvl="1" indent="-109618">
              <a:spcAft>
                <a:spcPct val="25000"/>
              </a:spcAft>
              <a:buFontTx/>
              <a:buChar char="•"/>
            </a:pPr>
            <a:r>
              <a:rPr lang="en-US"/>
              <a:t>Para este estudio se reclutó a dos grupos de pacientes con TDM</a:t>
            </a:r>
          </a:p>
          <a:p>
            <a:pPr marL="436971" lvl="2" indent="-111120">
              <a:spcAft>
                <a:spcPct val="25000"/>
              </a:spcAft>
              <a:buFont typeface="Arial" charset="0"/>
              <a:buChar char="–"/>
            </a:pPr>
            <a:r>
              <a:rPr lang="en-US"/>
              <a:t>Un grupo no había recibido tratamiento antidepresivo previo (n=16)</a:t>
            </a:r>
          </a:p>
          <a:p>
            <a:pPr marL="436971" lvl="2" indent="-111120">
              <a:buFont typeface="Arial" charset="0"/>
              <a:buChar char="–"/>
            </a:pPr>
            <a:r>
              <a:rPr lang="en-US"/>
              <a:t>Un grupo estaba recibiendo tratamiento con antidepresivos (n=17)</a:t>
            </a:r>
          </a:p>
          <a:p>
            <a:pPr marL="217735" lvl="1" indent="-109618">
              <a:buFontTx/>
              <a:buChar char="•"/>
            </a:pPr>
            <a:r>
              <a:rPr lang="en-US"/>
              <a:t>Todos los pacientes cumplieron con los criterios del DSM-IV para TDM, y se descartaron otros trastornos del Eje I</a:t>
            </a:r>
          </a:p>
          <a:p>
            <a:pPr marL="217735" lvl="1" indent="-109618">
              <a:buFontTx/>
              <a:buChar char="•"/>
            </a:pPr>
            <a:r>
              <a:rPr lang="en-US"/>
              <a:t>La severidad de la depresión se determinó mediante el HAM-D17</a:t>
            </a:r>
          </a:p>
          <a:p>
            <a:pPr marL="217735" lvl="1" indent="-109618">
              <a:buFontTx/>
              <a:buChar char="•"/>
            </a:pPr>
            <a:r>
              <a:rPr lang="en-US"/>
              <a:t>Se reclutó un grupo de control (n=50) equiparable en cuanto a edad y sin diagnósticos médicos o psiquiátricos con base en una entrevista clínica</a:t>
            </a:r>
          </a:p>
          <a:p>
            <a:pPr marL="217735" lvl="1" indent="-109618">
              <a:buFontTx/>
              <a:buChar char="•"/>
            </a:pPr>
            <a:r>
              <a:rPr lang="en-US"/>
              <a:t>Todas las mañanas se recolectaron los niveles de FNDC en plasma de los pacientes, los cuales se midieron utilizando un inmunoensayo</a:t>
            </a:r>
          </a:p>
          <a:p>
            <a:endParaRPr lang="en-US"/>
          </a:p>
          <a:p>
            <a:r>
              <a:rPr lang="en-US" b="1"/>
              <a:t>REFERENCIA:</a:t>
            </a:r>
            <a:endParaRPr lang="en-US"/>
          </a:p>
          <a:p>
            <a:r>
              <a:rPr lang="en-US" b="1"/>
              <a:t>Shimizu E, Hashimoto K, Okamura N, et al. Alterations of serum levels of brain-derived neurotrophic factor (BDNF) in depressed patients with or without antidepressants. </a:t>
            </a:r>
            <a:r>
              <a:rPr lang="nl-NL" b="1" i="1"/>
              <a:t>Biol Psychiatry</a:t>
            </a:r>
            <a:r>
              <a:rPr lang="nl-NL" b="1"/>
              <a:t> 2003;54:70-75.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2540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DCC37-9560-465A-97DA-1F63210E09BC}" type="slidenum">
              <a:rPr lang="en-US"/>
              <a:pPr/>
              <a:t>20</a:t>
            </a:fld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rIns="179732"/>
          <a:lstStyle/>
          <a:p>
            <a:r>
              <a:rPr lang="en-US" b="1"/>
              <a:t>PUNTO CLAVE</a:t>
            </a:r>
            <a:r>
              <a:rPr lang="en-US"/>
              <a:t>:</a:t>
            </a:r>
          </a:p>
          <a:p>
            <a:pPr marL="217735" lvl="1" indent="-109618">
              <a:buFontTx/>
              <a:buChar char="•"/>
            </a:pPr>
            <a:r>
              <a:rPr lang="en-US"/>
              <a:t>Un análisis retrospectivo demostró que los pacientes con remisión al cabo de 1 año de seguimiento tuvieron un volumen significativamente mayor del hipocampo en la basal (y al año) en comparación con los pacientes sin remisión (P&lt;.05).  Esto sugiere que el volumen del hipocampo en los pacientes con TDM puede estar directamente relacionado con la capacidad para alcanzar la remisión</a:t>
            </a:r>
          </a:p>
          <a:p>
            <a:endParaRPr lang="en-US"/>
          </a:p>
          <a:p>
            <a:r>
              <a:rPr lang="en-US" b="1"/>
              <a:t>ANTECEDENTES:</a:t>
            </a:r>
          </a:p>
          <a:p>
            <a:pPr marL="217735" lvl="1" indent="-109618">
              <a:buFontTx/>
              <a:buChar char="•"/>
            </a:pPr>
            <a:r>
              <a:rPr lang="en-US"/>
              <a:t>30 pacientes con TDM (con base en los criterios del DSM-IV) y 30 controles equiparables fueron examinados al momento de ingresar al hospital y un año después</a:t>
            </a:r>
          </a:p>
          <a:p>
            <a:pPr marL="217735" lvl="1" indent="-109618">
              <a:buFontTx/>
              <a:buChar char="•"/>
            </a:pPr>
            <a:r>
              <a:rPr lang="en-US"/>
              <a:t>Se recabaron historias clínicas y se efectuaron resonancias magnéticas (RMs) con el objeto de determinar la presencia de TDM y medir cualquier cambio en el volumen del hipocampo</a:t>
            </a:r>
          </a:p>
          <a:p>
            <a:pPr marL="217735" lvl="1" indent="-109618">
              <a:buFontTx/>
              <a:buChar char="•"/>
            </a:pPr>
            <a:r>
              <a:rPr lang="en-US"/>
              <a:t>Se utilizó la escala de HAM-D para medir los síntomas de TDM, y la remisión se definió como una calificación de 7 o menos en HAM-D17</a:t>
            </a:r>
          </a:p>
          <a:p>
            <a:pPr marL="217735" lvl="1" indent="-109618">
              <a:buFontTx/>
              <a:buChar char="•"/>
            </a:pPr>
            <a:r>
              <a:rPr lang="en-US"/>
              <a:t>La calificación general en HAM-D al momento del ingreso para el grupo con depresión fue de 23.7; los subgrupos con remisión (n=18) y sin remisión (n=12) tuvieron calificaciones de 24.7 y 22.2, respectivamente</a:t>
            </a:r>
          </a:p>
          <a:p>
            <a:endParaRPr lang="en-US"/>
          </a:p>
          <a:p>
            <a:r>
              <a:rPr lang="en-US" b="1"/>
              <a:t>REFERENCIA:</a:t>
            </a:r>
          </a:p>
          <a:p>
            <a:r>
              <a:rPr lang="de-DE" b="1"/>
              <a:t>Frodl T, Meisenzahl EM, Zetzsche T, et al. </a:t>
            </a:r>
            <a:r>
              <a:rPr lang="en-US" b="1"/>
              <a:t>Hippocampal and amygdala changes in Patients with major depressive disorder and healthy controls during a 1-year follow-up. </a:t>
            </a:r>
            <a:r>
              <a:rPr lang="en-US" b="1" i="1"/>
              <a:t>J Clin Psychiatry</a:t>
            </a:r>
            <a:r>
              <a:rPr lang="en-US" b="1"/>
              <a:t> 2004;65:492-499.</a:t>
            </a:r>
          </a:p>
          <a:p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6317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Algunas</a:t>
            </a:r>
            <a:r>
              <a:rPr lang="en-CA" dirty="0" smtClean="0"/>
              <a:t> casas son </a:t>
            </a:r>
            <a:r>
              <a:rPr lang="en-CA" dirty="0" err="1" smtClean="0"/>
              <a:t>construidas</a:t>
            </a:r>
            <a:r>
              <a:rPr lang="en-CA" dirty="0" smtClean="0"/>
              <a:t> con </a:t>
            </a:r>
            <a:r>
              <a:rPr lang="en-CA" dirty="0" err="1" smtClean="0"/>
              <a:t>espejos</a:t>
            </a:r>
            <a:r>
              <a:rPr lang="en-CA" dirty="0" smtClean="0"/>
              <a:t> para </a:t>
            </a:r>
            <a:r>
              <a:rPr lang="en-CA" dirty="0" err="1" smtClean="0"/>
              <a:t>reflejar</a:t>
            </a:r>
            <a:r>
              <a:rPr lang="en-CA" dirty="0" smtClean="0"/>
              <a:t> la luz del</a:t>
            </a:r>
            <a:r>
              <a:rPr lang="en-CA" baseline="0" dirty="0" smtClean="0"/>
              <a:t> sol y para </a:t>
            </a:r>
            <a:r>
              <a:rPr lang="en-CA" baseline="0" dirty="0" err="1" smtClean="0"/>
              <a:t>alimentar</a:t>
            </a:r>
            <a:r>
              <a:rPr lang="en-CA" baseline="0" dirty="0" smtClean="0"/>
              <a:t> el </a:t>
            </a:r>
            <a:r>
              <a:rPr lang="en-CA" baseline="0" dirty="0" err="1" smtClean="0"/>
              <a:t>estado</a:t>
            </a:r>
            <a:r>
              <a:rPr lang="en-CA" baseline="0" dirty="0" smtClean="0"/>
              <a:t> </a:t>
            </a:r>
            <a:r>
              <a:rPr lang="en-CA" baseline="0" dirty="0" err="1" smtClean="0"/>
              <a:t>anímico</a:t>
            </a:r>
            <a:r>
              <a:rPr lang="en-CA" baseline="0" dirty="0" smtClean="0"/>
              <a:t> de sus habitants. </a:t>
            </a:r>
            <a:r>
              <a:rPr lang="en-CA" baseline="0" dirty="0" err="1" smtClean="0"/>
              <a:t>Dejemos</a:t>
            </a:r>
            <a:r>
              <a:rPr lang="en-CA" baseline="0" dirty="0" smtClean="0"/>
              <a:t> que la </a:t>
            </a:r>
            <a:r>
              <a:rPr lang="en-CA" baseline="0" dirty="0" err="1" smtClean="0"/>
              <a:t>ciencia</a:t>
            </a:r>
            <a:r>
              <a:rPr lang="en-CA" baseline="0" dirty="0" smtClean="0"/>
              <a:t> </a:t>
            </a:r>
            <a:r>
              <a:rPr lang="en-CA" baseline="0" dirty="0" err="1" smtClean="0"/>
              <a:t>médica</a:t>
            </a:r>
            <a:r>
              <a:rPr lang="en-CA" baseline="0" dirty="0" smtClean="0"/>
              <a:t> de la </a:t>
            </a:r>
            <a:r>
              <a:rPr lang="en-CA" baseline="0" dirty="0" err="1" smtClean="0"/>
              <a:t>experiencia</a:t>
            </a:r>
            <a:r>
              <a:rPr lang="en-CA" baseline="0" dirty="0" smtClean="0"/>
              <a:t> </a:t>
            </a:r>
            <a:r>
              <a:rPr lang="en-CA" baseline="0" dirty="0" err="1" smtClean="0"/>
              <a:t>luminosa</a:t>
            </a:r>
            <a:r>
              <a:rPr lang="en-CA" baseline="0" dirty="0" smtClean="0"/>
              <a:t> sea </a:t>
            </a:r>
            <a:r>
              <a:rPr lang="en-CA" baseline="0" dirty="0" err="1" smtClean="0"/>
              <a:t>una</a:t>
            </a:r>
            <a:r>
              <a:rPr lang="en-CA" baseline="0" dirty="0" smtClean="0"/>
              <a:t> de </a:t>
            </a:r>
            <a:r>
              <a:rPr lang="en-CA" baseline="0" dirty="0" err="1" smtClean="0"/>
              <a:t>esas</a:t>
            </a:r>
            <a:r>
              <a:rPr lang="en-CA" baseline="0" dirty="0" smtClean="0"/>
              <a:t> casas</a:t>
            </a:r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6638B-73EB-47EE-BFD0-930E03478A8C}" type="slidenum">
              <a:rPr lang="es-MX" smtClean="0"/>
              <a:pPr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1336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741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660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8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E84A-2524-4AB7-ABE6-AC5469ABF74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452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761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487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913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14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07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734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903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5F23-7384-4640-89B2-DAEC646E0DF2}" type="datetimeFigureOut">
              <a:rPr lang="es-MX" smtClean="0"/>
              <a:t>29/07/2015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94EB-0DA4-490C-B4E1-6272430F9AC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49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0A9B5F23-7384-4640-89B2-DAEC646E0DF2}" type="datetimeFigureOut">
              <a:rPr lang="es-MX" smtClean="0"/>
              <a:pPr/>
              <a:t>29/07/2015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A0494EB-0DA4-490C-B4E1-6272430F9A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199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Título"/>
          <p:cNvSpPr>
            <a:spLocks noGrp="1"/>
          </p:cNvSpPr>
          <p:nvPr>
            <p:ph type="ctrTitle"/>
          </p:nvPr>
        </p:nvSpPr>
        <p:spPr>
          <a:xfrm>
            <a:off x="0" y="1713199"/>
            <a:ext cx="9143999" cy="5177992"/>
          </a:xfrm>
          <a:solidFill>
            <a:schemeClr val="tx1"/>
          </a:solidFill>
        </p:spPr>
        <p:txBody>
          <a:bodyPr/>
          <a:lstStyle/>
          <a:p>
            <a:r>
              <a:rPr lang="es-ES" sz="3266" b="1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>EL </a:t>
            </a:r>
            <a:r>
              <a:rPr lang="es-ES" sz="3266" b="1" spc="161" dirty="0">
                <a:solidFill>
                  <a:schemeClr val="bg1"/>
                </a:solidFill>
                <a:latin typeface="Gadugi" panose="020B0502040204020203" pitchFamily="34" charset="0"/>
              </a:rPr>
              <a:t>CEREBRO </a:t>
            </a:r>
            <a:r>
              <a:rPr lang="es-ES" sz="3266" b="1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>Y LA LUZ</a:t>
            </a:r>
            <a:r>
              <a:rPr lang="es-ES" sz="3266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/>
            </a:r>
            <a:br>
              <a:rPr lang="es-ES" sz="3266" spc="161" dirty="0" smtClean="0">
                <a:solidFill>
                  <a:schemeClr val="bg1"/>
                </a:solidFill>
                <a:latin typeface="Gadugi" panose="020B0502040204020203" pitchFamily="34" charset="0"/>
              </a:rPr>
            </a:br>
            <a:r>
              <a:rPr lang="es-ES" sz="2000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/>
            </a:r>
            <a:br>
              <a:rPr lang="es-ES" sz="2000" spc="161" dirty="0" smtClean="0">
                <a:solidFill>
                  <a:schemeClr val="bg1"/>
                </a:solidFill>
                <a:latin typeface="Gadugi" panose="020B0502040204020203" pitchFamily="34" charset="0"/>
              </a:rPr>
            </a:br>
            <a:r>
              <a:rPr lang="es-ES" sz="2000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>neuropsiquiatría de la experiencia luminosa</a:t>
            </a:r>
            <a:r>
              <a:rPr lang="es-ES" sz="3266" spc="161" dirty="0">
                <a:solidFill>
                  <a:schemeClr val="bg1"/>
                </a:solidFill>
                <a:latin typeface="Gadugi" panose="020B0502040204020203" pitchFamily="34" charset="0"/>
              </a:rPr>
              <a:t/>
            </a:r>
            <a:br>
              <a:rPr lang="es-ES" sz="3266" spc="161" dirty="0">
                <a:solidFill>
                  <a:schemeClr val="bg1"/>
                </a:solidFill>
                <a:latin typeface="Gadugi" panose="020B0502040204020203" pitchFamily="34" charset="0"/>
              </a:rPr>
            </a:br>
            <a:r>
              <a:rPr lang="es-ES" sz="3266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3266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endParaRPr lang="es-MX" sz="2580" spc="16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100" name="Group 163"/>
          <p:cNvGrpSpPr>
            <a:grpSpLocks/>
          </p:cNvGrpSpPr>
          <p:nvPr/>
        </p:nvGrpSpPr>
        <p:grpSpPr bwMode="auto">
          <a:xfrm>
            <a:off x="5094595" y="1"/>
            <a:ext cx="1306487" cy="1338621"/>
            <a:chOff x="304" y="304"/>
            <a:chExt cx="588" cy="588"/>
          </a:xfrm>
        </p:grpSpPr>
        <p:sp>
          <p:nvSpPr>
            <p:cNvPr id="4104" name="Rectangle 164"/>
            <p:cNvSpPr>
              <a:spLocks noChangeArrowheads="1"/>
            </p:cNvSpPr>
            <p:nvPr/>
          </p:nvSpPr>
          <p:spPr bwMode="auto">
            <a:xfrm>
              <a:off x="304" y="304"/>
              <a:ext cx="588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sz="1935">
                <a:latin typeface="Lucida Sans Unicode" panose="020B0602030504020204" pitchFamily="34" charset="0"/>
              </a:endParaRPr>
            </a:p>
          </p:txBody>
        </p:sp>
        <p:pic>
          <p:nvPicPr>
            <p:cNvPr id="4105" name="Picture 16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" y="304"/>
              <a:ext cx="587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2" descr="http://upload.wikimedia.org/wikipedia/commons/thumb/c/ca/Escudo-UNAM-escalable.svg/200px-Escudo-UNAM-escalabl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91" y="162783"/>
            <a:ext cx="964425" cy="108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9481"/>
          <a:stretch/>
        </p:blipFill>
        <p:spPr>
          <a:xfrm>
            <a:off x="2148431" y="3613081"/>
            <a:ext cx="4905895" cy="1579677"/>
          </a:xfrm>
          <a:prstGeom prst="rect">
            <a:avLst/>
          </a:prstGeom>
          <a:ln w="50800">
            <a:solidFill>
              <a:schemeClr val="bg1">
                <a:lumMod val="50000"/>
              </a:schemeClr>
            </a:solidFill>
          </a:ln>
        </p:spPr>
      </p:pic>
      <p:sp>
        <p:nvSpPr>
          <p:cNvPr id="12" name="3 Subtítulo"/>
          <p:cNvSpPr txBox="1">
            <a:spLocks/>
          </p:cNvSpPr>
          <p:nvPr/>
        </p:nvSpPr>
        <p:spPr bwMode="auto">
          <a:xfrm>
            <a:off x="1697730" y="5388731"/>
            <a:ext cx="5879191" cy="13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44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0640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89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81281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21921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62562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032025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38430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44836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51241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14" dirty="0">
                <a:solidFill>
                  <a:schemeClr val="bg1"/>
                </a:solidFill>
                <a:latin typeface="Gadugi" panose="020B0502040204020203" pitchFamily="34" charset="0"/>
              </a:rPr>
              <a:t>JESÚS RAMÍREZ-BERMÚDEZ</a:t>
            </a:r>
          </a:p>
          <a:p>
            <a:endParaRPr lang="es-MX" sz="1270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r>
              <a:rPr lang="es-MX" sz="1452" dirty="0">
                <a:solidFill>
                  <a:schemeClr val="bg1"/>
                </a:solidFill>
                <a:latin typeface="Gadugi" panose="020B0502040204020203" pitchFamily="34" charset="0"/>
              </a:rPr>
              <a:t>UNIDAD DE NEUROPSIQUIATRÍA,</a:t>
            </a:r>
          </a:p>
          <a:p>
            <a:r>
              <a:rPr lang="es-MX" sz="1452" dirty="0">
                <a:solidFill>
                  <a:schemeClr val="bg1"/>
                </a:solidFill>
                <a:latin typeface="Gadugi" panose="020B0502040204020203" pitchFamily="34" charset="0"/>
              </a:rPr>
              <a:t>INSTITUTO NACIONAL DE NEUROLOGÍA Y NEUROCIRUGÍA</a:t>
            </a:r>
          </a:p>
        </p:txBody>
      </p:sp>
    </p:spTree>
    <p:extLst>
      <p:ext uri="{BB962C8B-B14F-4D97-AF65-F5344CB8AC3E}">
        <p14:creationId xmlns:p14="http://schemas.microsoft.com/office/powerpoint/2010/main" val="364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34026"/>
            <a:ext cx="9144000" cy="674694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AGNOSIA VISUAL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7516" y="3717032"/>
            <a:ext cx="4892934" cy="3028982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1100" dirty="0" smtClean="0">
                <a:solidFill>
                  <a:schemeClr val="bg1"/>
                </a:solidFill>
              </a:rPr>
              <a:t>Mujer </a:t>
            </a:r>
            <a:r>
              <a:rPr lang="es-MX" sz="1100" dirty="0">
                <a:solidFill>
                  <a:schemeClr val="bg1"/>
                </a:solidFill>
              </a:rPr>
              <a:t>de 48 </a:t>
            </a:r>
            <a:r>
              <a:rPr lang="es-MX" sz="1100" dirty="0" smtClean="0">
                <a:solidFill>
                  <a:schemeClr val="bg1"/>
                </a:solidFill>
              </a:rPr>
              <a:t>años, diagnosticada como </a:t>
            </a:r>
            <a:r>
              <a:rPr lang="es-MX" sz="1100" dirty="0">
                <a:solidFill>
                  <a:schemeClr val="bg1"/>
                </a:solidFill>
              </a:rPr>
              <a:t>portadora de un trastorno </a:t>
            </a:r>
            <a:r>
              <a:rPr lang="es-MX" sz="1100" dirty="0" smtClean="0">
                <a:solidFill>
                  <a:schemeClr val="bg1"/>
                </a:solidFill>
              </a:rPr>
              <a:t>conversivo</a:t>
            </a:r>
          </a:p>
          <a:p>
            <a:pPr algn="just"/>
            <a:r>
              <a:rPr lang="es-MX" sz="1100" dirty="0" smtClean="0">
                <a:solidFill>
                  <a:schemeClr val="bg1"/>
                </a:solidFill>
              </a:rPr>
              <a:t>Decía </a:t>
            </a:r>
            <a:r>
              <a:rPr lang="es-MX" sz="1100" dirty="0">
                <a:solidFill>
                  <a:schemeClr val="bg1"/>
                </a:solidFill>
              </a:rPr>
              <a:t>que no podía reconocer a sus familiares, aunado a graves alteraciones de la cognición espacial (por ejemplo, tuvo accidentes automovilísticos mientras </a:t>
            </a:r>
            <a:r>
              <a:rPr lang="es-MX" sz="1100" dirty="0" smtClean="0">
                <a:solidFill>
                  <a:schemeClr val="bg1"/>
                </a:solidFill>
              </a:rPr>
              <a:t>conducía); aparentemente </a:t>
            </a:r>
            <a:r>
              <a:rPr lang="es-MX" sz="1100" dirty="0">
                <a:solidFill>
                  <a:schemeClr val="bg1"/>
                </a:solidFill>
              </a:rPr>
              <a:t>no se podía demostrar una enfermedad neurológica que explicara el síntoma. </a:t>
            </a:r>
            <a:endParaRPr lang="es-MX" sz="1100" dirty="0" smtClean="0">
              <a:solidFill>
                <a:schemeClr val="bg1"/>
              </a:solidFill>
            </a:endParaRPr>
          </a:p>
          <a:p>
            <a:pPr algn="just"/>
            <a:r>
              <a:rPr lang="es-MX" sz="1100" dirty="0" smtClean="0">
                <a:solidFill>
                  <a:schemeClr val="bg1"/>
                </a:solidFill>
              </a:rPr>
              <a:t>Durante su estancia en el INNN:</a:t>
            </a:r>
          </a:p>
          <a:p>
            <a:pPr lvl="1" algn="just"/>
            <a:r>
              <a:rPr lang="es-MX" sz="1100" dirty="0" smtClean="0">
                <a:solidFill>
                  <a:schemeClr val="bg1"/>
                </a:solidFill>
              </a:rPr>
              <a:t>Atrofia </a:t>
            </a:r>
            <a:r>
              <a:rPr lang="es-MX" sz="1100" dirty="0">
                <a:solidFill>
                  <a:schemeClr val="bg1"/>
                </a:solidFill>
              </a:rPr>
              <a:t>parieto-occipital derecha en la imagen de resonancia </a:t>
            </a:r>
            <a:r>
              <a:rPr lang="es-MX" sz="1100" dirty="0" smtClean="0">
                <a:solidFill>
                  <a:schemeClr val="bg1"/>
                </a:solidFill>
              </a:rPr>
              <a:t>magnética</a:t>
            </a:r>
          </a:p>
          <a:p>
            <a:pPr lvl="1" algn="just"/>
            <a:r>
              <a:rPr lang="es-MX" sz="1100" dirty="0">
                <a:solidFill>
                  <a:schemeClr val="bg1"/>
                </a:solidFill>
              </a:rPr>
              <a:t>S</a:t>
            </a:r>
            <a:r>
              <a:rPr lang="es-MX" sz="1100" dirty="0" smtClean="0">
                <a:solidFill>
                  <a:schemeClr val="bg1"/>
                </a:solidFill>
              </a:rPr>
              <a:t>evera </a:t>
            </a:r>
            <a:r>
              <a:rPr lang="es-MX" sz="1100" dirty="0">
                <a:solidFill>
                  <a:schemeClr val="bg1"/>
                </a:solidFill>
              </a:rPr>
              <a:t>disfunción  generalizada en el </a:t>
            </a:r>
            <a:r>
              <a:rPr lang="es-MX" sz="1100" dirty="0" smtClean="0">
                <a:solidFill>
                  <a:schemeClr val="bg1"/>
                </a:solidFill>
              </a:rPr>
              <a:t>EEG</a:t>
            </a:r>
          </a:p>
          <a:p>
            <a:pPr lvl="1" algn="just"/>
            <a:r>
              <a:rPr lang="es-MX" sz="1100" dirty="0" smtClean="0">
                <a:solidFill>
                  <a:schemeClr val="bg1"/>
                </a:solidFill>
              </a:rPr>
              <a:t>El </a:t>
            </a:r>
            <a:r>
              <a:rPr lang="es-MX" sz="1100" dirty="0">
                <a:solidFill>
                  <a:schemeClr val="bg1"/>
                </a:solidFill>
              </a:rPr>
              <a:t>estudio de SPECT </a:t>
            </a:r>
            <a:r>
              <a:rPr lang="es-MX" sz="1100" dirty="0" smtClean="0">
                <a:solidFill>
                  <a:schemeClr val="bg1"/>
                </a:solidFill>
              </a:rPr>
              <a:t>demostró el </a:t>
            </a:r>
            <a:r>
              <a:rPr lang="es-MX" sz="1100" dirty="0">
                <a:solidFill>
                  <a:schemeClr val="bg1"/>
                </a:solidFill>
              </a:rPr>
              <a:t>fenómeno de hipoperfusión parietal y temporal con una marcada lateralización hacia el hemisferio derecho, lo cual es congruente con el hecho de que la </a:t>
            </a:r>
            <a:r>
              <a:rPr lang="es-MX" sz="1100" dirty="0" err="1">
                <a:solidFill>
                  <a:schemeClr val="bg1"/>
                </a:solidFill>
              </a:rPr>
              <a:t>prosopagnosia</a:t>
            </a:r>
            <a:r>
              <a:rPr lang="es-MX" sz="1100" dirty="0">
                <a:solidFill>
                  <a:schemeClr val="bg1"/>
                </a:solidFill>
              </a:rPr>
              <a:t> (incapacidad para reconocer rostros familiares) se asocia a lesiones de la vía occipito-temporal derecha, y la cognición espacial depende de vías occipito-parietales en las cuales el hemisferio derecho es dominante.</a:t>
            </a:r>
          </a:p>
          <a:p>
            <a:pPr marL="0" indent="0" algn="just">
              <a:buNone/>
            </a:pPr>
            <a:endParaRPr lang="es-MX" sz="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MX" sz="800" dirty="0">
                <a:solidFill>
                  <a:schemeClr val="bg1"/>
                </a:solidFill>
              </a:rPr>
              <a:t>Autores: Fabián Dolores-Velasco, Luis Carlos-Aguilar Venegas, Pablo León-Ortiz, Jesús Ramírez-Bermúdez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653898" y="6561348"/>
            <a:ext cx="33483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" dirty="0">
                <a:solidFill>
                  <a:schemeClr val="bg1"/>
                </a:solidFill>
              </a:rPr>
              <a:t>Autor: Daniel </a:t>
            </a:r>
            <a:r>
              <a:rPr lang="es-MX" sz="600" dirty="0" err="1">
                <a:solidFill>
                  <a:schemeClr val="bg1"/>
                </a:solidFill>
              </a:rPr>
              <a:t>Crail</a:t>
            </a:r>
            <a:r>
              <a:rPr lang="es-MX" sz="600" dirty="0">
                <a:solidFill>
                  <a:schemeClr val="bg1"/>
                </a:solidFill>
              </a:rPr>
              <a:t>-Meléndez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" b="4473"/>
          <a:stretch/>
        </p:blipFill>
        <p:spPr>
          <a:xfrm>
            <a:off x="1829731" y="1386342"/>
            <a:ext cx="3260719" cy="211141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" y="1386342"/>
            <a:ext cx="1673221" cy="211466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Dr. Jesús Ramírez\Dropbox\ACADEMIA\DICCIONARIO DE SEMIOLOGIA NEUROPSIQUIATRICA\IMAGENES\SPECT AGNOSIA VISUAL I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9"/>
          <a:stretch/>
        </p:blipFill>
        <p:spPr bwMode="auto">
          <a:xfrm>
            <a:off x="5292080" y="1386342"/>
            <a:ext cx="3744416" cy="48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22461"/>
            <a:ext cx="2772981" cy="4248472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406614" y="152027"/>
            <a:ext cx="5629882" cy="658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21470" r="21503"/>
          <a:stretch/>
        </p:blipFill>
        <p:spPr>
          <a:xfrm>
            <a:off x="323528" y="169827"/>
            <a:ext cx="2772981" cy="9792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7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Título"/>
          <p:cNvSpPr>
            <a:spLocks noGrp="1"/>
          </p:cNvSpPr>
          <p:nvPr>
            <p:ph type="ctrTitle"/>
          </p:nvPr>
        </p:nvSpPr>
        <p:spPr>
          <a:xfrm>
            <a:off x="0" y="1713199"/>
            <a:ext cx="9143999" cy="5177992"/>
          </a:xfrm>
          <a:solidFill>
            <a:schemeClr val="tx1"/>
          </a:solidFill>
        </p:spPr>
        <p:txBody>
          <a:bodyPr/>
          <a:lstStyle/>
          <a:p>
            <a:r>
              <a:rPr lang="es-ES" sz="3266" b="1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>EL </a:t>
            </a:r>
            <a:r>
              <a:rPr lang="es-ES" sz="3266" b="1" spc="161" dirty="0">
                <a:solidFill>
                  <a:schemeClr val="bg1"/>
                </a:solidFill>
                <a:latin typeface="Gadugi" panose="020B0502040204020203" pitchFamily="34" charset="0"/>
              </a:rPr>
              <a:t>CEREBRO </a:t>
            </a:r>
            <a:r>
              <a:rPr lang="es-ES" sz="3266" b="1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>EMOCIONAL:</a:t>
            </a:r>
            <a:r>
              <a:rPr lang="es-ES" sz="3266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/>
            </a:r>
            <a:br>
              <a:rPr lang="es-ES" sz="3266" spc="161" dirty="0" smtClean="0">
                <a:solidFill>
                  <a:schemeClr val="bg1"/>
                </a:solidFill>
                <a:latin typeface="Gadugi" panose="020B0502040204020203" pitchFamily="34" charset="0"/>
              </a:rPr>
            </a:br>
            <a:r>
              <a:rPr lang="es-ES" sz="2000" spc="161" dirty="0" smtClean="0">
                <a:solidFill>
                  <a:schemeClr val="bg1"/>
                </a:solidFill>
                <a:latin typeface="Gadugi" panose="020B0502040204020203" pitchFamily="34" charset="0"/>
              </a:rPr>
              <a:t/>
            </a:r>
            <a:br>
              <a:rPr lang="es-ES" sz="2000" spc="161" dirty="0" smtClean="0">
                <a:solidFill>
                  <a:schemeClr val="bg1"/>
                </a:solidFill>
                <a:latin typeface="Gadugi" panose="020B0502040204020203" pitchFamily="34" charset="0"/>
              </a:rPr>
            </a:br>
            <a:r>
              <a:rPr lang="es-ES" sz="2000" spc="161" dirty="0">
                <a:solidFill>
                  <a:schemeClr val="bg1"/>
                </a:solidFill>
                <a:latin typeface="Gadugi" panose="020B0502040204020203" pitchFamily="34" charset="0"/>
              </a:rPr>
              <a:t>neuropsiquiatría de la experiencia luminosa</a:t>
            </a:r>
            <a:r>
              <a:rPr lang="es-ES" sz="3266" spc="161" dirty="0">
                <a:solidFill>
                  <a:schemeClr val="bg1"/>
                </a:solidFill>
                <a:latin typeface="Gadugi" panose="020B0502040204020203" pitchFamily="34" charset="0"/>
              </a:rPr>
              <a:t/>
            </a:r>
            <a:br>
              <a:rPr lang="es-ES" sz="3266" spc="161" dirty="0">
                <a:solidFill>
                  <a:schemeClr val="bg1"/>
                </a:solidFill>
                <a:latin typeface="Gadugi" panose="020B0502040204020203" pitchFamily="34" charset="0"/>
              </a:rPr>
            </a:br>
            <a:r>
              <a:rPr lang="es-ES" sz="3266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3266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r>
              <a:rPr lang="es-ES" sz="2580" spc="161" dirty="0">
                <a:solidFill>
                  <a:schemeClr val="bg1"/>
                </a:solidFill>
                <a:latin typeface="+mn-lt"/>
              </a:rPr>
              <a:t/>
            </a:r>
            <a:br>
              <a:rPr lang="es-ES" sz="2580" spc="161" dirty="0">
                <a:solidFill>
                  <a:schemeClr val="bg1"/>
                </a:solidFill>
                <a:latin typeface="+mn-lt"/>
              </a:rPr>
            </a:br>
            <a:endParaRPr lang="es-MX" sz="2580" spc="16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100" name="Group 163"/>
          <p:cNvGrpSpPr>
            <a:grpSpLocks/>
          </p:cNvGrpSpPr>
          <p:nvPr/>
        </p:nvGrpSpPr>
        <p:grpSpPr bwMode="auto">
          <a:xfrm>
            <a:off x="5094595" y="1"/>
            <a:ext cx="1306487" cy="1338621"/>
            <a:chOff x="304" y="304"/>
            <a:chExt cx="588" cy="588"/>
          </a:xfrm>
        </p:grpSpPr>
        <p:sp>
          <p:nvSpPr>
            <p:cNvPr id="4104" name="Rectangle 164"/>
            <p:cNvSpPr>
              <a:spLocks noChangeArrowheads="1"/>
            </p:cNvSpPr>
            <p:nvPr/>
          </p:nvSpPr>
          <p:spPr bwMode="auto">
            <a:xfrm>
              <a:off x="304" y="304"/>
              <a:ext cx="588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sz="1935">
                <a:latin typeface="Lucida Sans Unicode" panose="020B0602030504020204" pitchFamily="34" charset="0"/>
              </a:endParaRPr>
            </a:p>
          </p:txBody>
        </p:sp>
        <p:pic>
          <p:nvPicPr>
            <p:cNvPr id="4105" name="Picture 16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" y="304"/>
              <a:ext cx="587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2" descr="http://upload.wikimedia.org/wikipedia/commons/thumb/c/ca/Escudo-UNAM-escalable.svg/200px-Escudo-UNAM-escalabl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91" y="162783"/>
            <a:ext cx="964425" cy="108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9481"/>
          <a:stretch/>
        </p:blipFill>
        <p:spPr>
          <a:xfrm>
            <a:off x="2148431" y="3613081"/>
            <a:ext cx="4905895" cy="1579677"/>
          </a:xfrm>
          <a:prstGeom prst="rect">
            <a:avLst/>
          </a:prstGeom>
          <a:ln w="50800">
            <a:solidFill>
              <a:schemeClr val="bg1">
                <a:lumMod val="50000"/>
              </a:schemeClr>
            </a:solidFill>
          </a:ln>
        </p:spPr>
      </p:pic>
      <p:sp>
        <p:nvSpPr>
          <p:cNvPr id="12" name="3 Subtítulo"/>
          <p:cNvSpPr txBox="1">
            <a:spLocks/>
          </p:cNvSpPr>
          <p:nvPr/>
        </p:nvSpPr>
        <p:spPr bwMode="auto">
          <a:xfrm>
            <a:off x="1697730" y="5388731"/>
            <a:ext cx="5879191" cy="13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44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0640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89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81281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21921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62562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032025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38430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44836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51241" indent="0" algn="ctr" defTabSz="812810" rtl="0" eaLnBrk="1" latinLnBrk="0" hangingPunct="1">
              <a:spcBef>
                <a:spcPct val="20000"/>
              </a:spcBef>
              <a:buFont typeface="Arial" pitchFamily="34" charset="0"/>
              <a:buNone/>
              <a:defRPr sz="177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14" dirty="0">
                <a:solidFill>
                  <a:schemeClr val="bg1"/>
                </a:solidFill>
                <a:latin typeface="Gadugi" panose="020B0502040204020203" pitchFamily="34" charset="0"/>
              </a:rPr>
              <a:t>JESÚS RAMÍREZ-BERMÚDEZ</a:t>
            </a:r>
          </a:p>
          <a:p>
            <a:endParaRPr lang="es-MX" sz="1270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r>
              <a:rPr lang="es-MX" sz="1452" dirty="0">
                <a:solidFill>
                  <a:schemeClr val="bg1"/>
                </a:solidFill>
                <a:latin typeface="Gadugi" panose="020B0502040204020203" pitchFamily="34" charset="0"/>
              </a:rPr>
              <a:t>UNIDAD DE NEUROPSIQUIATRÍA,</a:t>
            </a:r>
          </a:p>
          <a:p>
            <a:r>
              <a:rPr lang="es-MX" sz="1452" dirty="0">
                <a:solidFill>
                  <a:schemeClr val="bg1"/>
                </a:solidFill>
                <a:latin typeface="Gadugi" panose="020B0502040204020203" pitchFamily="34" charset="0"/>
              </a:rPr>
              <a:t>INSTITUTO NACIONAL DE NEUROLOGÍA Y NEUROCIRUGÍA</a:t>
            </a:r>
          </a:p>
        </p:txBody>
      </p:sp>
    </p:spTree>
    <p:extLst>
      <p:ext uri="{BB962C8B-B14F-4D97-AF65-F5344CB8AC3E}">
        <p14:creationId xmlns:p14="http://schemas.microsoft.com/office/powerpoint/2010/main" val="21001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66" t="14951" r="24953" b="54820"/>
          <a:stretch/>
        </p:blipFill>
        <p:spPr>
          <a:xfrm>
            <a:off x="175722" y="-22522"/>
            <a:ext cx="8792556" cy="28803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8893" t="13579" r="25096" b="17516"/>
          <a:stretch/>
        </p:blipFill>
        <p:spPr>
          <a:xfrm>
            <a:off x="827584" y="2708920"/>
            <a:ext cx="2730867" cy="4067249"/>
          </a:xfrm>
          <a:prstGeom prst="rect">
            <a:avLst/>
          </a:prstGeom>
        </p:spPr>
      </p:pic>
      <p:pic>
        <p:nvPicPr>
          <p:cNvPr id="57346" name="Picture 2" descr="http://healyourselfathome.com/SUPPORTING_INFORMATION/CELL_MESSENGERS/HORMONES/AMINES/MELATONIN/MELATONIN_IMAGES/night_pinealcy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7798"/>
            <a:ext cx="51438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56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librosalcana.com/255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3082" b="4588"/>
          <a:stretch>
            <a:fillRect/>
          </a:stretch>
        </p:blipFill>
        <p:spPr bwMode="auto">
          <a:xfrm>
            <a:off x="203293" y="116632"/>
            <a:ext cx="1992443" cy="304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milibrousado.com/libros/images/scan%20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r="22693"/>
          <a:stretch>
            <a:fillRect/>
          </a:stretch>
        </p:blipFill>
        <p:spPr bwMode="auto">
          <a:xfrm>
            <a:off x="6885180" y="116632"/>
            <a:ext cx="2104462" cy="304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ttp://www.humanidades.unam.mx/Libros/Imagenes/spinoz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23" y="135514"/>
            <a:ext cx="1998984" cy="30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biblioteca.uam.es/psicologia/exposiciones/darwin/imagenes/darwin-g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3796" r="17840" b="4393"/>
          <a:stretch/>
        </p:blipFill>
        <p:spPr bwMode="auto">
          <a:xfrm>
            <a:off x="196513" y="3645024"/>
            <a:ext cx="1999223" cy="307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DRE28E~1.RAM\AppData\Local\Temp\x10sctmp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9131" r="48126" b="24226"/>
          <a:stretch>
            <a:fillRect/>
          </a:stretch>
        </p:blipFill>
        <p:spPr bwMode="auto">
          <a:xfrm>
            <a:off x="2915816" y="3645024"/>
            <a:ext cx="3362233" cy="307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0937" r="39648" b="13750"/>
          <a:stretch>
            <a:fillRect/>
          </a:stretch>
        </p:blipFill>
        <p:spPr bwMode="auto">
          <a:xfrm>
            <a:off x="6885180" y="3645024"/>
            <a:ext cx="2110303" cy="307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1" y="3116594"/>
            <a:ext cx="2177894" cy="3336742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5827" t="36121"/>
          <a:stretch/>
        </p:blipFill>
        <p:spPr>
          <a:xfrm>
            <a:off x="5076056" y="85535"/>
            <a:ext cx="3816424" cy="28784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12929" y="1060976"/>
            <a:ext cx="3899031" cy="724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771800" y="3068960"/>
            <a:ext cx="6234687" cy="34725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34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1" y="-27384"/>
            <a:ext cx="9117239" cy="12690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28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MX" sz="2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</a:t>
            </a:r>
            <a:r>
              <a:rPr lang="es-MX" sz="3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xploración paraclínica</a:t>
            </a:r>
            <a:endParaRPr lang="es-MX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9361"/>
          <a:stretch/>
        </p:blipFill>
        <p:spPr bwMode="auto">
          <a:xfrm>
            <a:off x="-36512" y="1313642"/>
            <a:ext cx="3344370" cy="557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Spect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3240" r="25216"/>
          <a:stretch/>
        </p:blipFill>
        <p:spPr bwMode="auto">
          <a:xfrm>
            <a:off x="3428914" y="1313642"/>
            <a:ext cx="5715086" cy="557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Rectángulo"/>
          <p:cNvSpPr/>
          <p:nvPr/>
        </p:nvSpPr>
        <p:spPr>
          <a:xfrm>
            <a:off x="3635896" y="5229200"/>
            <a:ext cx="1079500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5298" name="Picture 2" descr="http://image.slidesharecdn.com/chapter15-131102113919-phpapp02/95/psy-150-403-chapter-15-slides-4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44624"/>
            <a:ext cx="4104457" cy="308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https://thebrainstimulator.net/wp-content/uploads/2015/06/Transcranial-Magnetic-Stimulation-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57170"/>
            <a:ext cx="4104456" cy="36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http://si.wsj.net/public/resources/images/PJ-BE791A_HEALT_G_201201161815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924309"/>
            <a:ext cx="4926680" cy="592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211961" y="67271"/>
            <a:ext cx="4932038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TERAPIA FÍSICA DEPENDIENTE DE ENERGÍA ELÉCTRICA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ulú - 2do SPECT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60"/>
          <a:stretch/>
        </p:blipFill>
        <p:spPr bwMode="auto">
          <a:xfrm>
            <a:off x="179512" y="1292217"/>
            <a:ext cx="8812390" cy="544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748889" y="404989"/>
            <a:ext cx="395111" cy="609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MX" sz="2133" dirty="0">
              <a:latin typeface="Calibri Light" panose="020F030202020403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35000" y="5301208"/>
            <a:ext cx="1079500" cy="317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600" dirty="0">
              <a:latin typeface="Calibri Light" panose="020F0302020204030204" pitchFamily="34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0" y="0"/>
            <a:ext cx="9143999" cy="1107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2200" dirty="0" smtClean="0">
                <a:solidFill>
                  <a:schemeClr val="bg1"/>
                </a:solidFill>
              </a:rPr>
              <a:t>E</a:t>
            </a:r>
            <a:r>
              <a:rPr lang="es-MX" sz="2200" dirty="0">
                <a:solidFill>
                  <a:schemeClr val="bg1"/>
                </a:solidFill>
              </a:rPr>
              <a:t>L TRATAMIENTO ANTIDEPRESIVO </a:t>
            </a:r>
            <a:r>
              <a:rPr lang="es-MX" sz="2200" dirty="0" smtClean="0">
                <a:solidFill>
                  <a:schemeClr val="bg1"/>
                </a:solidFill>
              </a:rPr>
              <a:t>CON TERAPIA DE NEUROESTIMULACIÓN ELÉCTRICA PRODUJO UN INCREMENTO SIGNIFICATIVO EN LA REGIÓN TEMPORAL MEDIAL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8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059112" y="1748060"/>
          <a:ext cx="6121400" cy="365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Chart" r:id="rId4" imgW="6096075" imgH="3981520" progId="MSGraph.Chart.8">
                  <p:embed followColorScheme="full"/>
                </p:oleObj>
              </mc:Choice>
              <mc:Fallback>
                <p:oleObj name="Chart" r:id="rId4" imgW="6096075" imgH="39815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2" y="1748060"/>
                        <a:ext cx="6121400" cy="365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382517" y="6337696"/>
            <a:ext cx="464978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it-IT" sz="1400" dirty="0">
                <a:latin typeface="Arial Narrow" pitchFamily="34" charset="0"/>
              </a:rPr>
              <a:t>Shimizu E, et al. </a:t>
            </a:r>
            <a:r>
              <a:rPr lang="it-IT" sz="1400" i="1" dirty="0">
                <a:latin typeface="Arial Narrow" pitchFamily="34" charset="0"/>
              </a:rPr>
              <a:t>Biol Psychiatry</a:t>
            </a:r>
            <a:r>
              <a:rPr lang="it-IT" sz="1400" dirty="0">
                <a:latin typeface="Arial Narrow" pitchFamily="34" charset="0"/>
              </a:rPr>
              <a:t> </a:t>
            </a:r>
            <a:r>
              <a:rPr lang="nl-BE" sz="1400" dirty="0">
                <a:latin typeface="Arial Narrow" pitchFamily="34" charset="0"/>
              </a:rPr>
              <a:t>2003;54(1):70-75.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 rot="16200000">
            <a:off x="1425154" y="3422872"/>
            <a:ext cx="32004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/>
              <a:t>FNDC </a:t>
            </a:r>
            <a:r>
              <a:rPr lang="en-US" b="1" dirty="0" err="1"/>
              <a:t>en</a:t>
            </a:r>
            <a:r>
              <a:rPr lang="en-US" b="1" dirty="0"/>
              <a:t> plasma (ng/mL)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5436096" y="5299298"/>
            <a:ext cx="1851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</a:pPr>
            <a:r>
              <a:rPr lang="en-US" sz="1400" b="1" dirty="0" err="1"/>
              <a:t>Deprimido</a:t>
            </a:r>
            <a:r>
              <a:rPr lang="en-US" sz="1400" b="1" dirty="0"/>
              <a:t>-</a:t>
            </a:r>
            <a:br>
              <a:rPr lang="en-US" sz="1400" b="1" dirty="0"/>
            </a:br>
            <a:r>
              <a:rPr lang="en-US" sz="1400" b="1" dirty="0"/>
              <a:t>sin </a:t>
            </a:r>
            <a:r>
              <a:rPr lang="en-US" sz="1400" b="1" dirty="0" err="1"/>
              <a:t>tratamiento</a:t>
            </a:r>
            <a:r>
              <a:rPr lang="en-US" sz="1400" b="1" dirty="0"/>
              <a:t> </a:t>
            </a:r>
            <a:r>
              <a:rPr lang="en-US" sz="1400" b="1" dirty="0" err="1"/>
              <a:t>previo</a:t>
            </a:r>
            <a:endParaRPr lang="en-US" sz="1400" b="1" dirty="0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7208837" y="5299298"/>
            <a:ext cx="18129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</a:pPr>
            <a:r>
              <a:rPr lang="en-US" sz="1400" b="1" dirty="0" err="1">
                <a:sym typeface="Symbol" pitchFamily="18" charset="2"/>
              </a:rPr>
              <a:t>Deprimido-medicado</a:t>
            </a:r>
            <a:r>
              <a:rPr lang="en-US" sz="1400" b="1" dirty="0">
                <a:sym typeface="Symbol" pitchFamily="18" charset="2"/>
              </a:rPr>
              <a:t> 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6249987" y="3146648"/>
            <a:ext cx="1190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/>
              <a:t>*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5945187" y="4759548"/>
            <a:ext cx="709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(n=16)</a:t>
            </a: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7764462" y="4759548"/>
            <a:ext cx="709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(n=17)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0" y="0"/>
            <a:ext cx="9143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2200" dirty="0">
                <a:solidFill>
                  <a:schemeClr val="bg1"/>
                </a:solidFill>
              </a:rPr>
              <a:t>EL TRATAMIENTO ANTIDEPRESIVO EXITOSO PUEDE ASOCIARSE CON EL AUMENTO DE </a:t>
            </a:r>
            <a:r>
              <a:rPr lang="es-MX" sz="2200" dirty="0" smtClean="0">
                <a:solidFill>
                  <a:schemeClr val="bg1"/>
                </a:solidFill>
              </a:rPr>
              <a:t>FNDC Y REDUCCIÓN DEL CRF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0" name="Rectangle 12"/>
          <p:cNvSpPr>
            <a:spLocks noChangeArrowheads="1"/>
          </p:cNvSpPr>
          <p:nvPr/>
        </p:nvSpPr>
        <p:spPr bwMode="auto">
          <a:xfrm>
            <a:off x="4286014" y="5319910"/>
            <a:ext cx="550792" cy="18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</a:pPr>
            <a:r>
              <a:rPr lang="en-US" sz="1400" b="1" dirty="0" smtClean="0"/>
              <a:t>Control</a:t>
            </a:r>
            <a:endParaRPr lang="en-US" sz="1400" b="1" dirty="0"/>
          </a:p>
        </p:txBody>
      </p:sp>
      <p:sp>
        <p:nvSpPr>
          <p:cNvPr id="71" name="Rectangle 18"/>
          <p:cNvSpPr>
            <a:spLocks noChangeArrowheads="1"/>
          </p:cNvSpPr>
          <p:nvPr/>
        </p:nvSpPr>
        <p:spPr bwMode="auto">
          <a:xfrm>
            <a:off x="4161974" y="4728988"/>
            <a:ext cx="6655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</a:rPr>
              <a:t>n=50)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2" name="Rectangle 24"/>
          <p:cNvSpPr>
            <a:spLocks noChangeArrowheads="1"/>
          </p:cNvSpPr>
          <p:nvPr/>
        </p:nvSpPr>
        <p:spPr bwMode="auto">
          <a:xfrm>
            <a:off x="827584" y="5805264"/>
            <a:ext cx="361950" cy="3016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3" name="Text Box 25"/>
          <p:cNvSpPr txBox="1">
            <a:spLocks noChangeArrowheads="1"/>
          </p:cNvSpPr>
          <p:nvPr/>
        </p:nvSpPr>
        <p:spPr bwMode="auto">
          <a:xfrm>
            <a:off x="1189534" y="5805264"/>
            <a:ext cx="13652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latin typeface="Arial" panose="020B0604020202020204" pitchFamily="34" charset="0"/>
              </a:rPr>
              <a:t>Pre-TEC</a:t>
            </a:r>
          </a:p>
          <a:p>
            <a:pPr>
              <a:spcBef>
                <a:spcPct val="50000"/>
              </a:spcBef>
            </a:pPr>
            <a:r>
              <a:rPr lang="en-GB" sz="1800">
                <a:latin typeface="Arial" panose="020B0604020202020204" pitchFamily="34" charset="0"/>
              </a:rPr>
              <a:t>Post-TEC</a:t>
            </a: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>
            <a:off x="827584" y="6257701"/>
            <a:ext cx="361950" cy="3016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75" name="Line 3"/>
          <p:cNvSpPr>
            <a:spLocks noChangeShapeType="1"/>
          </p:cNvSpPr>
          <p:nvPr/>
        </p:nvSpPr>
        <p:spPr bwMode="auto">
          <a:xfrm>
            <a:off x="1365151" y="1512218"/>
            <a:ext cx="1588" cy="3721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76" name="Line 4"/>
          <p:cNvSpPr>
            <a:spLocks noChangeShapeType="1"/>
          </p:cNvSpPr>
          <p:nvPr/>
        </p:nvSpPr>
        <p:spPr bwMode="auto">
          <a:xfrm flipH="1">
            <a:off x="1257201" y="1521743"/>
            <a:ext cx="133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77" name="Line 5"/>
          <p:cNvSpPr>
            <a:spLocks noChangeShapeType="1"/>
          </p:cNvSpPr>
          <p:nvPr/>
        </p:nvSpPr>
        <p:spPr bwMode="auto">
          <a:xfrm flipH="1">
            <a:off x="1234976" y="2277393"/>
            <a:ext cx="133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 flipH="1">
            <a:off x="1215926" y="3001293"/>
            <a:ext cx="133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H="1">
            <a:off x="1234976" y="3734718"/>
            <a:ext cx="133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flipH="1">
            <a:off x="1244501" y="4506243"/>
            <a:ext cx="133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1" name="Line 9"/>
          <p:cNvSpPr>
            <a:spLocks noChangeShapeType="1"/>
          </p:cNvSpPr>
          <p:nvPr/>
        </p:nvSpPr>
        <p:spPr bwMode="auto">
          <a:xfrm flipH="1">
            <a:off x="1739801" y="1886868"/>
            <a:ext cx="1588" cy="323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2" name="Line 10"/>
          <p:cNvSpPr>
            <a:spLocks noChangeShapeType="1"/>
          </p:cNvSpPr>
          <p:nvPr/>
        </p:nvSpPr>
        <p:spPr bwMode="auto">
          <a:xfrm>
            <a:off x="2345209" y="3301553"/>
            <a:ext cx="0" cy="180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2108101" y="2483768"/>
            <a:ext cx="31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*</a:t>
            </a:r>
          </a:p>
        </p:txBody>
      </p:sp>
      <p:sp>
        <p:nvSpPr>
          <p:cNvPr id="84" name="Line 12"/>
          <p:cNvSpPr>
            <a:spLocks noChangeShapeType="1"/>
          </p:cNvSpPr>
          <p:nvPr/>
        </p:nvSpPr>
        <p:spPr bwMode="auto">
          <a:xfrm>
            <a:off x="1698526" y="1877343"/>
            <a:ext cx="90488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>
            <a:off x="2303934" y="3295203"/>
            <a:ext cx="92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86" name="Text Box 14"/>
          <p:cNvSpPr txBox="1">
            <a:spLocks noChangeArrowheads="1"/>
          </p:cNvSpPr>
          <p:nvPr/>
        </p:nvSpPr>
        <p:spPr bwMode="auto">
          <a:xfrm>
            <a:off x="1015901" y="5087268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882551" y="4331618"/>
            <a:ext cx="412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88" name="Text Box 16"/>
          <p:cNvSpPr txBox="1">
            <a:spLocks noChangeArrowheads="1"/>
          </p:cNvSpPr>
          <p:nvPr/>
        </p:nvSpPr>
        <p:spPr bwMode="auto">
          <a:xfrm>
            <a:off x="882551" y="3569618"/>
            <a:ext cx="412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latin typeface="Arial" panose="020B0604020202020204" pitchFamily="34" charset="0"/>
              </a:rPr>
              <a:t>40</a:t>
            </a:r>
          </a:p>
        </p:txBody>
      </p:sp>
      <p:sp>
        <p:nvSpPr>
          <p:cNvPr id="89" name="Text Box 17"/>
          <p:cNvSpPr txBox="1">
            <a:spLocks noChangeArrowheads="1"/>
          </p:cNvSpPr>
          <p:nvPr/>
        </p:nvSpPr>
        <p:spPr bwMode="auto">
          <a:xfrm>
            <a:off x="882551" y="2826668"/>
            <a:ext cx="412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latin typeface="Arial" panose="020B0604020202020204" pitchFamily="34" charset="0"/>
              </a:rPr>
              <a:t>60</a:t>
            </a:r>
          </a:p>
        </p:txBody>
      </p:sp>
      <p:sp>
        <p:nvSpPr>
          <p:cNvPr id="90" name="Text Box 18"/>
          <p:cNvSpPr txBox="1">
            <a:spLocks noChangeArrowheads="1"/>
          </p:cNvSpPr>
          <p:nvPr/>
        </p:nvSpPr>
        <p:spPr bwMode="auto">
          <a:xfrm>
            <a:off x="882551" y="2102768"/>
            <a:ext cx="412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latin typeface="Arial" panose="020B0604020202020204" pitchFamily="34" charset="0"/>
              </a:rPr>
              <a:t>80</a:t>
            </a:r>
          </a:p>
        </p:txBody>
      </p:sp>
      <p:sp>
        <p:nvSpPr>
          <p:cNvPr id="91" name="Text Box 19"/>
          <p:cNvSpPr txBox="1">
            <a:spLocks noChangeArrowheads="1"/>
          </p:cNvSpPr>
          <p:nvPr/>
        </p:nvSpPr>
        <p:spPr bwMode="auto">
          <a:xfrm>
            <a:off x="711101" y="1340768"/>
            <a:ext cx="584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>
                <a:latin typeface="Arial" panose="020B0604020202020204" pitchFamily="34" charset="0"/>
              </a:rPr>
              <a:t>100</a:t>
            </a:r>
          </a:p>
        </p:txBody>
      </p:sp>
      <p:sp>
        <p:nvSpPr>
          <p:cNvPr id="92" name="Text Box 20"/>
          <p:cNvSpPr txBox="1">
            <a:spLocks noChangeArrowheads="1"/>
          </p:cNvSpPr>
          <p:nvPr/>
        </p:nvSpPr>
        <p:spPr bwMode="auto">
          <a:xfrm>
            <a:off x="21729" y="2636912"/>
            <a:ext cx="987425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GB" sz="1800">
                <a:latin typeface="Arial" panose="020B0604020202020204" pitchFamily="34" charset="0"/>
              </a:rPr>
              <a:t>CRF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GB" sz="1800">
                <a:latin typeface="Arial" panose="020B0604020202020204" pitchFamily="34" charset="0"/>
              </a:rPr>
              <a:t>(pg/mL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GB" sz="1800">
                <a:latin typeface="Arial" panose="020B0604020202020204" pitchFamily="34" charset="0"/>
              </a:rPr>
              <a:t>± SEM)</a:t>
            </a:r>
          </a:p>
        </p:txBody>
      </p:sp>
      <p:sp>
        <p:nvSpPr>
          <p:cNvPr id="93" name="Rectangle 21"/>
          <p:cNvSpPr>
            <a:spLocks noChangeArrowheads="1"/>
          </p:cNvSpPr>
          <p:nvPr/>
        </p:nvSpPr>
        <p:spPr bwMode="auto">
          <a:xfrm>
            <a:off x="1549301" y="2221830"/>
            <a:ext cx="376238" cy="30575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94" name="Rectangle 22"/>
          <p:cNvSpPr>
            <a:spLocks noChangeArrowheads="1"/>
          </p:cNvSpPr>
          <p:nvPr/>
        </p:nvSpPr>
        <p:spPr bwMode="auto">
          <a:xfrm>
            <a:off x="2082701" y="2912393"/>
            <a:ext cx="376238" cy="23241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95" name="Line 23"/>
          <p:cNvSpPr>
            <a:spLocks noChangeShapeType="1"/>
          </p:cNvSpPr>
          <p:nvPr/>
        </p:nvSpPr>
        <p:spPr bwMode="auto">
          <a:xfrm>
            <a:off x="1349276" y="5249193"/>
            <a:ext cx="12065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637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itseducation.asia/pics/light-wav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62847" cy="3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rtinaid.com/wp-content/uploads/2013/04/Light-Spectr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3" y="4581128"/>
            <a:ext cx="4369349" cy="21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0" y="0"/>
            <a:ext cx="4590256" cy="1107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2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RUTAS DE LA ENERGÍA LUMINOSA: FÍSICA DE LA LUZ Y NEUROFISIOLOGÍA DE LA VISIÓN</a:t>
            </a: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684869" y="116632"/>
            <a:ext cx="4423635" cy="65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invGray">
          <a:xfrm>
            <a:off x="1353369" y="1676400"/>
            <a:ext cx="4673600" cy="30734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s-MX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23119" y="6019800"/>
            <a:ext cx="60928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400">
                <a:latin typeface="Arial Narrow" pitchFamily="34" charset="0"/>
              </a:rPr>
              <a:t>Frodl T, et al. </a:t>
            </a:r>
            <a:r>
              <a:rPr lang="fr-FR" sz="1400" i="1">
                <a:latin typeface="Arial Narrow" pitchFamily="34" charset="0"/>
              </a:rPr>
              <a:t>J Clin Psychiatry</a:t>
            </a:r>
            <a:r>
              <a:rPr lang="fr-FR" sz="1400">
                <a:latin typeface="Arial Narrow" pitchFamily="34" charset="0"/>
              </a:rPr>
              <a:t> </a:t>
            </a:r>
            <a:r>
              <a:rPr lang="en-US" sz="1400">
                <a:latin typeface="Arial Narrow" pitchFamily="34" charset="0"/>
              </a:rPr>
              <a:t>2004;65(4):492-499.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255569" y="1676400"/>
            <a:ext cx="2438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/>
              <a:t>Remisión, hipocampo izquierdo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255569" y="2162175"/>
            <a:ext cx="2286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/>
              <a:t>Remisión, hipcampo derecho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255569" y="3200400"/>
            <a:ext cx="1981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/>
              <a:t>Sin remisión, hipocampo derecho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255569" y="2708275"/>
            <a:ext cx="2438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/>
              <a:t>Sin remisión, hipocampo izquierdo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3893369" y="3381375"/>
            <a:ext cx="679450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4174357" y="2582863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945757" y="2955925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4044182" y="2887663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4166419" y="2857500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4166419" y="3170238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4166419" y="3048000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4274369" y="2879725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4279132" y="2940050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4274369" y="3092450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4045769" y="3244850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4169594" y="3335338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4279132" y="3319463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3944169" y="3659188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4058469" y="3659188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4174357" y="3582988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4393432" y="3635375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4383907" y="3848100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4382319" y="4081463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>
            <a:off x="4944294" y="3803650"/>
            <a:ext cx="679450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>
            <a:off x="2756719" y="4013200"/>
            <a:ext cx="679450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2" name="Line 30"/>
          <p:cNvSpPr>
            <a:spLocks noChangeShapeType="1"/>
          </p:cNvSpPr>
          <p:nvPr/>
        </p:nvSpPr>
        <p:spPr bwMode="auto">
          <a:xfrm>
            <a:off x="1726432" y="3732213"/>
            <a:ext cx="679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>
            <a:off x="1277169" y="4752975"/>
            <a:ext cx="4702175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 flipV="1">
            <a:off x="1353369" y="2190750"/>
            <a:ext cx="0" cy="2568575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1277169" y="3892550"/>
            <a:ext cx="76200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1277169" y="3038475"/>
            <a:ext cx="76200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7" name="Line 35"/>
          <p:cNvSpPr>
            <a:spLocks noChangeShapeType="1"/>
          </p:cNvSpPr>
          <p:nvPr/>
        </p:nvSpPr>
        <p:spPr bwMode="auto">
          <a:xfrm>
            <a:off x="1285107" y="2190750"/>
            <a:ext cx="76200" cy="0"/>
          </a:xfrm>
          <a:prstGeom prst="line">
            <a:avLst/>
          </a:prstGeom>
          <a:noFill/>
          <a:ln w="8001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64548" name="Text Box 36"/>
          <p:cNvSpPr txBox="1">
            <a:spLocks noChangeArrowheads="1"/>
          </p:cNvSpPr>
          <p:nvPr/>
        </p:nvSpPr>
        <p:spPr bwMode="auto">
          <a:xfrm>
            <a:off x="796157" y="4567238"/>
            <a:ext cx="571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3.0</a:t>
            </a:r>
          </a:p>
        </p:txBody>
      </p:sp>
      <p:sp>
        <p:nvSpPr>
          <p:cNvPr id="64549" name="Text Box 37"/>
          <p:cNvSpPr txBox="1">
            <a:spLocks noChangeArrowheads="1"/>
          </p:cNvSpPr>
          <p:nvPr/>
        </p:nvSpPr>
        <p:spPr bwMode="auto">
          <a:xfrm>
            <a:off x="866007" y="3724275"/>
            <a:ext cx="50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3.5</a:t>
            </a:r>
          </a:p>
        </p:txBody>
      </p:sp>
      <p:sp>
        <p:nvSpPr>
          <p:cNvPr id="64550" name="Text Box 38"/>
          <p:cNvSpPr txBox="1">
            <a:spLocks noChangeArrowheads="1"/>
          </p:cNvSpPr>
          <p:nvPr/>
        </p:nvSpPr>
        <p:spPr bwMode="auto">
          <a:xfrm>
            <a:off x="866007" y="2892425"/>
            <a:ext cx="50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4.0</a:t>
            </a:r>
          </a:p>
        </p:txBody>
      </p:sp>
      <p:sp>
        <p:nvSpPr>
          <p:cNvPr id="64551" name="Text Box 39"/>
          <p:cNvSpPr txBox="1">
            <a:spLocks noChangeArrowheads="1"/>
          </p:cNvSpPr>
          <p:nvPr/>
        </p:nvSpPr>
        <p:spPr bwMode="auto">
          <a:xfrm>
            <a:off x="866007" y="2022475"/>
            <a:ext cx="50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4.5</a:t>
            </a:r>
          </a:p>
        </p:txBody>
      </p:sp>
      <p:sp>
        <p:nvSpPr>
          <p:cNvPr id="64552" name="Text Box 40"/>
          <p:cNvSpPr txBox="1">
            <a:spLocks noChangeArrowheads="1"/>
          </p:cNvSpPr>
          <p:nvPr/>
        </p:nvSpPr>
        <p:spPr bwMode="auto">
          <a:xfrm>
            <a:off x="1429569" y="4764088"/>
            <a:ext cx="12573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/>
              <a:t>Remsión</a:t>
            </a:r>
          </a:p>
          <a:p>
            <a:pPr algn="ctr">
              <a:lnSpc>
                <a:spcPct val="80000"/>
              </a:lnSpc>
            </a:pPr>
            <a:r>
              <a:rPr lang="en-US" sz="1200" b="1"/>
              <a:t>(N=18)</a:t>
            </a:r>
          </a:p>
        </p:txBody>
      </p:sp>
      <p:sp>
        <p:nvSpPr>
          <p:cNvPr id="64553" name="Text Box 41"/>
          <p:cNvSpPr txBox="1">
            <a:spLocks noChangeArrowheads="1"/>
          </p:cNvSpPr>
          <p:nvPr/>
        </p:nvSpPr>
        <p:spPr bwMode="auto">
          <a:xfrm>
            <a:off x="2526532" y="4764088"/>
            <a:ext cx="1311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/>
              <a:t>Sin remisión</a:t>
            </a:r>
          </a:p>
          <a:p>
            <a:pPr algn="ctr">
              <a:lnSpc>
                <a:spcPct val="80000"/>
              </a:lnSpc>
            </a:pPr>
            <a:r>
              <a:rPr lang="en-US" sz="1200" b="1"/>
              <a:t>(N=12)</a:t>
            </a:r>
          </a:p>
        </p:txBody>
      </p:sp>
      <p:sp>
        <p:nvSpPr>
          <p:cNvPr id="64554" name="Text Box 42"/>
          <p:cNvSpPr txBox="1">
            <a:spLocks noChangeArrowheads="1"/>
          </p:cNvSpPr>
          <p:nvPr/>
        </p:nvSpPr>
        <p:spPr bwMode="auto">
          <a:xfrm>
            <a:off x="3617144" y="4764088"/>
            <a:ext cx="1311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/>
              <a:t>Remisión</a:t>
            </a:r>
          </a:p>
          <a:p>
            <a:pPr algn="ctr">
              <a:lnSpc>
                <a:spcPct val="80000"/>
              </a:lnSpc>
            </a:pPr>
            <a:r>
              <a:rPr lang="en-US" sz="1200" b="1"/>
              <a:t>(N=18)</a:t>
            </a:r>
          </a:p>
        </p:txBody>
      </p:sp>
      <p:sp>
        <p:nvSpPr>
          <p:cNvPr id="64555" name="Text Box 43"/>
          <p:cNvSpPr txBox="1">
            <a:spLocks noChangeArrowheads="1"/>
          </p:cNvSpPr>
          <p:nvPr/>
        </p:nvSpPr>
        <p:spPr bwMode="auto">
          <a:xfrm>
            <a:off x="4690294" y="4764088"/>
            <a:ext cx="13112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/>
              <a:t>Sin remisión</a:t>
            </a:r>
          </a:p>
          <a:p>
            <a:pPr algn="ctr">
              <a:lnSpc>
                <a:spcPct val="80000"/>
              </a:lnSpc>
            </a:pPr>
            <a:r>
              <a:rPr lang="en-US" sz="1200" b="1"/>
              <a:t>(N=12)</a:t>
            </a:r>
          </a:p>
        </p:txBody>
      </p:sp>
      <p:sp>
        <p:nvSpPr>
          <p:cNvPr id="64556" name="Rectangle 44"/>
          <p:cNvSpPr>
            <a:spLocks noChangeArrowheads="1"/>
          </p:cNvSpPr>
          <p:nvPr/>
        </p:nvSpPr>
        <p:spPr bwMode="auto">
          <a:xfrm>
            <a:off x="1993132" y="4340225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57" name="Rectangle 45"/>
          <p:cNvSpPr>
            <a:spLocks noChangeArrowheads="1"/>
          </p:cNvSpPr>
          <p:nvPr/>
        </p:nvSpPr>
        <p:spPr bwMode="auto">
          <a:xfrm>
            <a:off x="2205857" y="4614863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1885182" y="398303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59" name="Rectangle 47"/>
          <p:cNvSpPr>
            <a:spLocks noChangeArrowheads="1"/>
          </p:cNvSpPr>
          <p:nvPr/>
        </p:nvSpPr>
        <p:spPr bwMode="auto">
          <a:xfrm>
            <a:off x="1999482" y="371633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0" name="Rectangle 48"/>
          <p:cNvSpPr>
            <a:spLocks noChangeArrowheads="1"/>
          </p:cNvSpPr>
          <p:nvPr/>
        </p:nvSpPr>
        <p:spPr bwMode="auto">
          <a:xfrm>
            <a:off x="2210619" y="3654425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1" name="Rectangle 49"/>
          <p:cNvSpPr>
            <a:spLocks noChangeArrowheads="1"/>
          </p:cNvSpPr>
          <p:nvPr/>
        </p:nvSpPr>
        <p:spPr bwMode="auto">
          <a:xfrm>
            <a:off x="1875657" y="3870325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2" name="Rectangle 50"/>
          <p:cNvSpPr>
            <a:spLocks noChangeArrowheads="1"/>
          </p:cNvSpPr>
          <p:nvPr/>
        </p:nvSpPr>
        <p:spPr bwMode="auto">
          <a:xfrm>
            <a:off x="1769294" y="3675063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3" name="Rectangle 51"/>
          <p:cNvSpPr>
            <a:spLocks noChangeArrowheads="1"/>
          </p:cNvSpPr>
          <p:nvPr/>
        </p:nvSpPr>
        <p:spPr bwMode="auto">
          <a:xfrm>
            <a:off x="1769294" y="3446463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4" name="Rectangle 52"/>
          <p:cNvSpPr>
            <a:spLocks noChangeArrowheads="1"/>
          </p:cNvSpPr>
          <p:nvPr/>
        </p:nvSpPr>
        <p:spPr bwMode="auto">
          <a:xfrm>
            <a:off x="1867719" y="316388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5" name="Rectangle 53"/>
          <p:cNvSpPr>
            <a:spLocks noChangeArrowheads="1"/>
          </p:cNvSpPr>
          <p:nvPr/>
        </p:nvSpPr>
        <p:spPr bwMode="auto">
          <a:xfrm>
            <a:off x="1996307" y="2767013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6" name="Rectangle 54"/>
          <p:cNvSpPr>
            <a:spLocks noChangeArrowheads="1"/>
          </p:cNvSpPr>
          <p:nvPr/>
        </p:nvSpPr>
        <p:spPr bwMode="auto">
          <a:xfrm>
            <a:off x="2209032" y="285908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7" name="Rectangle 55"/>
          <p:cNvSpPr>
            <a:spLocks noChangeArrowheads="1"/>
          </p:cNvSpPr>
          <p:nvPr/>
        </p:nvSpPr>
        <p:spPr bwMode="auto">
          <a:xfrm>
            <a:off x="2094732" y="320198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8" name="Rectangle 56"/>
          <p:cNvSpPr>
            <a:spLocks noChangeArrowheads="1"/>
          </p:cNvSpPr>
          <p:nvPr/>
        </p:nvSpPr>
        <p:spPr bwMode="auto">
          <a:xfrm>
            <a:off x="2102669" y="327818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69" name="Rectangle 57"/>
          <p:cNvSpPr>
            <a:spLocks noChangeArrowheads="1"/>
          </p:cNvSpPr>
          <p:nvPr/>
        </p:nvSpPr>
        <p:spPr bwMode="auto">
          <a:xfrm>
            <a:off x="1996307" y="339248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0" name="Rectangle 58"/>
          <p:cNvSpPr>
            <a:spLocks noChangeArrowheads="1"/>
          </p:cNvSpPr>
          <p:nvPr/>
        </p:nvSpPr>
        <p:spPr bwMode="auto">
          <a:xfrm>
            <a:off x="1996307" y="3484563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1" name="Rectangle 59"/>
          <p:cNvSpPr>
            <a:spLocks noChangeArrowheads="1"/>
          </p:cNvSpPr>
          <p:nvPr/>
        </p:nvSpPr>
        <p:spPr bwMode="auto">
          <a:xfrm>
            <a:off x="2110607" y="3400425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2" name="Rectangle 60"/>
          <p:cNvSpPr>
            <a:spLocks noChangeArrowheads="1"/>
          </p:cNvSpPr>
          <p:nvPr/>
        </p:nvSpPr>
        <p:spPr bwMode="auto">
          <a:xfrm>
            <a:off x="2104257" y="3498850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3" name="Oval 61"/>
          <p:cNvSpPr>
            <a:spLocks noChangeArrowheads="1"/>
          </p:cNvSpPr>
          <p:nvPr/>
        </p:nvSpPr>
        <p:spPr bwMode="auto">
          <a:xfrm>
            <a:off x="3069457" y="4562475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4" name="Oval 62"/>
          <p:cNvSpPr>
            <a:spLocks noChangeArrowheads="1"/>
          </p:cNvSpPr>
          <p:nvPr/>
        </p:nvSpPr>
        <p:spPr bwMode="auto">
          <a:xfrm>
            <a:off x="3290119" y="4562475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5" name="Oval 63"/>
          <p:cNvSpPr>
            <a:spLocks noChangeArrowheads="1"/>
          </p:cNvSpPr>
          <p:nvPr/>
        </p:nvSpPr>
        <p:spPr bwMode="auto">
          <a:xfrm>
            <a:off x="3177407" y="4294188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6" name="Oval 64"/>
          <p:cNvSpPr>
            <a:spLocks noChangeArrowheads="1"/>
          </p:cNvSpPr>
          <p:nvPr/>
        </p:nvSpPr>
        <p:spPr bwMode="auto">
          <a:xfrm>
            <a:off x="2969444" y="4273550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7" name="Oval 65"/>
          <p:cNvSpPr>
            <a:spLocks noChangeArrowheads="1"/>
          </p:cNvSpPr>
          <p:nvPr/>
        </p:nvSpPr>
        <p:spPr bwMode="auto">
          <a:xfrm>
            <a:off x="3077394" y="4141788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8" name="Oval 66"/>
          <p:cNvSpPr>
            <a:spLocks noChangeArrowheads="1"/>
          </p:cNvSpPr>
          <p:nvPr/>
        </p:nvSpPr>
        <p:spPr bwMode="auto">
          <a:xfrm>
            <a:off x="2856732" y="3927475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79" name="Oval 67"/>
          <p:cNvSpPr>
            <a:spLocks noChangeArrowheads="1"/>
          </p:cNvSpPr>
          <p:nvPr/>
        </p:nvSpPr>
        <p:spPr bwMode="auto">
          <a:xfrm>
            <a:off x="3182169" y="3995738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0" name="Oval 68"/>
          <p:cNvSpPr>
            <a:spLocks noChangeArrowheads="1"/>
          </p:cNvSpPr>
          <p:nvPr/>
        </p:nvSpPr>
        <p:spPr bwMode="auto">
          <a:xfrm>
            <a:off x="3174232" y="3779838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1" name="Oval 69"/>
          <p:cNvSpPr>
            <a:spLocks noChangeArrowheads="1"/>
          </p:cNvSpPr>
          <p:nvPr/>
        </p:nvSpPr>
        <p:spPr bwMode="auto">
          <a:xfrm>
            <a:off x="3069457" y="3598863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2" name="Oval 70"/>
          <p:cNvSpPr>
            <a:spLocks noChangeArrowheads="1"/>
          </p:cNvSpPr>
          <p:nvPr/>
        </p:nvSpPr>
        <p:spPr bwMode="auto">
          <a:xfrm>
            <a:off x="3290119" y="3552825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3" name="Oval 71"/>
          <p:cNvSpPr>
            <a:spLocks noChangeArrowheads="1"/>
          </p:cNvSpPr>
          <p:nvPr/>
        </p:nvSpPr>
        <p:spPr bwMode="auto">
          <a:xfrm>
            <a:off x="2844032" y="3217863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4" name="Oval 72"/>
          <p:cNvSpPr>
            <a:spLocks noChangeArrowheads="1"/>
          </p:cNvSpPr>
          <p:nvPr/>
        </p:nvSpPr>
        <p:spPr bwMode="auto">
          <a:xfrm>
            <a:off x="2967857" y="2387600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5" name="Oval 73"/>
          <p:cNvSpPr>
            <a:spLocks noChangeArrowheads="1"/>
          </p:cNvSpPr>
          <p:nvPr/>
        </p:nvSpPr>
        <p:spPr bwMode="auto">
          <a:xfrm>
            <a:off x="5131619" y="2578100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6" name="Oval 74"/>
          <p:cNvSpPr>
            <a:spLocks noChangeArrowheads="1"/>
          </p:cNvSpPr>
          <p:nvPr/>
        </p:nvSpPr>
        <p:spPr bwMode="auto">
          <a:xfrm>
            <a:off x="5474519" y="3522663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7" name="Oval 75"/>
          <p:cNvSpPr>
            <a:spLocks noChangeArrowheads="1"/>
          </p:cNvSpPr>
          <p:nvPr/>
        </p:nvSpPr>
        <p:spPr bwMode="auto">
          <a:xfrm>
            <a:off x="5253857" y="3575050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8" name="Oval 76"/>
          <p:cNvSpPr>
            <a:spLocks noChangeArrowheads="1"/>
          </p:cNvSpPr>
          <p:nvPr/>
        </p:nvSpPr>
        <p:spPr bwMode="auto">
          <a:xfrm>
            <a:off x="5031607" y="3763963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89" name="Oval 77"/>
          <p:cNvSpPr>
            <a:spLocks noChangeArrowheads="1"/>
          </p:cNvSpPr>
          <p:nvPr/>
        </p:nvSpPr>
        <p:spPr bwMode="auto">
          <a:xfrm>
            <a:off x="5253857" y="3938588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0" name="Oval 78"/>
          <p:cNvSpPr>
            <a:spLocks noChangeArrowheads="1"/>
          </p:cNvSpPr>
          <p:nvPr/>
        </p:nvSpPr>
        <p:spPr bwMode="auto">
          <a:xfrm>
            <a:off x="5368157" y="3894138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1" name="Oval 79"/>
          <p:cNvSpPr>
            <a:spLocks noChangeArrowheads="1"/>
          </p:cNvSpPr>
          <p:nvPr/>
        </p:nvSpPr>
        <p:spPr bwMode="auto">
          <a:xfrm>
            <a:off x="5466582" y="3924300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2" name="Oval 80"/>
          <p:cNvSpPr>
            <a:spLocks noChangeArrowheads="1"/>
          </p:cNvSpPr>
          <p:nvPr/>
        </p:nvSpPr>
        <p:spPr bwMode="auto">
          <a:xfrm>
            <a:off x="5253857" y="4094163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3" name="Oval 81"/>
          <p:cNvSpPr>
            <a:spLocks noChangeArrowheads="1"/>
          </p:cNvSpPr>
          <p:nvPr/>
        </p:nvSpPr>
        <p:spPr bwMode="auto">
          <a:xfrm>
            <a:off x="5039544" y="4179888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4" name="Oval 82"/>
          <p:cNvSpPr>
            <a:spLocks noChangeArrowheads="1"/>
          </p:cNvSpPr>
          <p:nvPr/>
        </p:nvSpPr>
        <p:spPr bwMode="auto">
          <a:xfrm>
            <a:off x="5139557" y="4233863"/>
            <a:ext cx="92075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5" name="Oval 83"/>
          <p:cNvSpPr>
            <a:spLocks noChangeArrowheads="1"/>
          </p:cNvSpPr>
          <p:nvPr/>
        </p:nvSpPr>
        <p:spPr bwMode="auto">
          <a:xfrm>
            <a:off x="5374507" y="4225925"/>
            <a:ext cx="92075" cy="92075"/>
          </a:xfrm>
          <a:prstGeom prst="ellipse">
            <a:avLst/>
          </a:prstGeom>
          <a:solidFill>
            <a:srgbClr val="00FF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6" name="Oval 84"/>
          <p:cNvSpPr>
            <a:spLocks noChangeArrowheads="1"/>
          </p:cNvSpPr>
          <p:nvPr/>
        </p:nvSpPr>
        <p:spPr bwMode="auto">
          <a:xfrm>
            <a:off x="5368157" y="4281488"/>
            <a:ext cx="92075" cy="92075"/>
          </a:xfrm>
          <a:prstGeom prst="ellipse">
            <a:avLst/>
          </a:prstGeom>
          <a:solidFill>
            <a:srgbClr val="00FF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597" name="Text Box 85"/>
          <p:cNvSpPr txBox="1">
            <a:spLocks noChangeArrowheads="1"/>
          </p:cNvSpPr>
          <p:nvPr/>
        </p:nvSpPr>
        <p:spPr bwMode="auto">
          <a:xfrm>
            <a:off x="1780407" y="5260975"/>
            <a:ext cx="184308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/>
              <a:t>Hemisferio izquierdo</a:t>
            </a:r>
            <a:endParaRPr lang="en-US" b="1" baseline="30000"/>
          </a:p>
        </p:txBody>
      </p:sp>
      <p:sp>
        <p:nvSpPr>
          <p:cNvPr id="64598" name="Text Box 86"/>
          <p:cNvSpPr txBox="1">
            <a:spLocks noChangeArrowheads="1"/>
          </p:cNvSpPr>
          <p:nvPr/>
        </p:nvSpPr>
        <p:spPr bwMode="auto">
          <a:xfrm>
            <a:off x="3815582" y="5260975"/>
            <a:ext cx="18954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/>
              <a:t>Hemisferio derecho</a:t>
            </a:r>
            <a:endParaRPr lang="en-US" b="1" baseline="30000"/>
          </a:p>
        </p:txBody>
      </p:sp>
      <p:sp>
        <p:nvSpPr>
          <p:cNvPr id="64599" name="Rectangle 87"/>
          <p:cNvSpPr>
            <a:spLocks noChangeArrowheads="1"/>
          </p:cNvSpPr>
          <p:nvPr/>
        </p:nvSpPr>
        <p:spPr bwMode="auto">
          <a:xfrm>
            <a:off x="6171432" y="1785938"/>
            <a:ext cx="88900" cy="88900"/>
          </a:xfrm>
          <a:prstGeom prst="rect">
            <a:avLst/>
          </a:prstGeom>
          <a:solidFill>
            <a:srgbClr val="00FFFF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600" name="Rectangle 88"/>
          <p:cNvSpPr>
            <a:spLocks noChangeArrowheads="1"/>
          </p:cNvSpPr>
          <p:nvPr/>
        </p:nvSpPr>
        <p:spPr bwMode="auto">
          <a:xfrm>
            <a:off x="6171432" y="2270125"/>
            <a:ext cx="88900" cy="88900"/>
          </a:xfrm>
          <a:prstGeom prst="rect">
            <a:avLst/>
          </a:prstGeom>
          <a:solidFill>
            <a:srgbClr val="00BC00"/>
          </a:solidFill>
          <a:ln w="8001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601" name="Oval 89"/>
          <p:cNvSpPr>
            <a:spLocks noChangeArrowheads="1"/>
          </p:cNvSpPr>
          <p:nvPr/>
        </p:nvSpPr>
        <p:spPr bwMode="auto">
          <a:xfrm>
            <a:off x="6169844" y="2814638"/>
            <a:ext cx="92075" cy="92075"/>
          </a:xfrm>
          <a:prstGeom prst="ellipse">
            <a:avLst/>
          </a:prstGeom>
          <a:solidFill>
            <a:srgbClr val="00FFFF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602" name="Oval 90"/>
          <p:cNvSpPr>
            <a:spLocks noChangeArrowheads="1"/>
          </p:cNvSpPr>
          <p:nvPr/>
        </p:nvSpPr>
        <p:spPr bwMode="auto">
          <a:xfrm>
            <a:off x="6169844" y="3305175"/>
            <a:ext cx="88900" cy="92075"/>
          </a:xfrm>
          <a:prstGeom prst="ellipse">
            <a:avLst/>
          </a:prstGeom>
          <a:solidFill>
            <a:srgbClr val="00BC00"/>
          </a:solidFill>
          <a:ln w="8001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64603" name="Text Box 91"/>
          <p:cNvSpPr txBox="1">
            <a:spLocks noChangeArrowheads="1"/>
          </p:cNvSpPr>
          <p:nvPr/>
        </p:nvSpPr>
        <p:spPr bwMode="auto">
          <a:xfrm rot="-5400000">
            <a:off x="-850081" y="2917825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Volumen del hipocampo (mm</a:t>
            </a:r>
            <a:r>
              <a:rPr lang="en-US" b="1" baseline="30000"/>
              <a:t>3</a:t>
            </a:r>
            <a:r>
              <a:rPr lang="en-US" b="1"/>
              <a:t>)</a:t>
            </a:r>
          </a:p>
        </p:txBody>
      </p:sp>
      <p:sp>
        <p:nvSpPr>
          <p:cNvPr id="64604" name="Text Box 92"/>
          <p:cNvSpPr txBox="1">
            <a:spLocks noChangeArrowheads="1"/>
          </p:cNvSpPr>
          <p:nvPr/>
        </p:nvSpPr>
        <p:spPr bwMode="auto">
          <a:xfrm>
            <a:off x="0" y="0"/>
            <a:ext cx="9143999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2200" dirty="0">
                <a:solidFill>
                  <a:schemeClr val="bg1"/>
                </a:solidFill>
              </a:rPr>
              <a:t>DIFERENCIA ESTRUCTURAL EN EL HIPOCAMPO DE PACIENTES CON REMISIÓN VS SIN </a:t>
            </a:r>
            <a:r>
              <a:rPr lang="es-MX" sz="2200" dirty="0" smtClean="0">
                <a:solidFill>
                  <a:schemeClr val="bg1"/>
                </a:solidFill>
              </a:rPr>
              <a:t>REMISIÓN</a:t>
            </a:r>
          </a:p>
        </p:txBody>
      </p:sp>
    </p:spTree>
    <p:extLst>
      <p:ext uri="{BB962C8B-B14F-4D97-AF65-F5344CB8AC3E}">
        <p14:creationId xmlns:p14="http://schemas.microsoft.com/office/powerpoint/2010/main" val="611351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435" t="15548" r="25096" b="45078"/>
          <a:stretch/>
        </p:blipFill>
        <p:spPr>
          <a:xfrm>
            <a:off x="1403648" y="3501008"/>
            <a:ext cx="6696744" cy="28803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3435" t="16532" r="23435" b="54922"/>
          <a:stretch/>
        </p:blipFill>
        <p:spPr>
          <a:xfrm>
            <a:off x="1336812" y="764704"/>
            <a:ext cx="69127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4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871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CA" sz="3200" spc="3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n-CA" sz="3200" spc="3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iganella</a:t>
            </a:r>
            <a:endParaRPr lang="en-CA" sz="3200" spc="3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2" descr="https://upload.wikimedia.org/wikipedia/es/timeline/945ca144a4a5ed71d46fbcc8a625ce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7136"/>
            <a:ext cx="4451438" cy="26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odditycentral.com/wp-content/uploads/2012/03/Viganella-mirror2-550x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719"/>
            <a:ext cx="4451438" cy="297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http://www.orangesmile.com/common/img_country_maps/italy-map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95" y="1208719"/>
            <a:ext cx="4685806" cy="56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cto de flecha 8"/>
          <p:cNvCxnSpPr/>
          <p:nvPr/>
        </p:nvCxnSpPr>
        <p:spPr>
          <a:xfrm>
            <a:off x="4139952" y="1052736"/>
            <a:ext cx="1008112" cy="72008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3909284" cy="189035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CA" sz="3200" spc="3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</a:t>
            </a:r>
            <a:r>
              <a:rPr lang="en-CA" sz="3200" spc="3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iganella</a:t>
            </a:r>
            <a:endParaRPr lang="en-CA" sz="3200" spc="3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2" descr="20070223193626-espe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" y="1896497"/>
            <a:ext cx="3919289" cy="220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V1447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" y="4101096"/>
            <a:ext cx="3928525" cy="276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ORWAY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86" y="3371712"/>
            <a:ext cx="5234714" cy="34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V1447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84" y="-9325"/>
            <a:ext cx="5234716" cy="33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 descr="DV1447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9324"/>
            <a:ext cx="3995936" cy="258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2" descr="ITALY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6"/>
          <a:stretch/>
        </p:blipFill>
        <p:spPr bwMode="auto">
          <a:xfrm>
            <a:off x="0" y="2132809"/>
            <a:ext cx="9140749" cy="47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1" y="0"/>
            <a:ext cx="5148065" cy="21328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CA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CA" sz="3200" spc="3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viganella</a:t>
            </a:r>
            <a:endParaRPr lang="en-CA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233202"/>
            <a:ext cx="9180512" cy="4624797"/>
          </a:xfrm>
          <a:prstGeom prst="rect">
            <a:avLst/>
          </a:prstGeom>
        </p:spPr>
      </p:pic>
      <p:pic>
        <p:nvPicPr>
          <p:cNvPr id="5" name="Picture 2" descr="NORWAY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5857" cy="22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419873" y="0"/>
            <a:ext cx="5724128" cy="22332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CA" sz="3600" spc="3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CA" sz="3600" spc="3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CA" sz="4000" spc="3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</a:t>
            </a:r>
            <a:r>
              <a:rPr lang="en-CA" sz="4000" spc="3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jukan</a:t>
            </a:r>
            <a:endParaRPr lang="en-CA" sz="4000" spc="3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8679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CA" sz="3600" spc="3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conclusiones</a:t>
            </a:r>
            <a:endParaRPr lang="en-CA" sz="3600" spc="3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3794" name="Picture 2" descr="http://www.arquitexs.com/wp-content/uploads/2014/12/Casas-Espejo-de-Peter-Pichler-Arquitectura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86791"/>
            <a:ext cx="9144001" cy="54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2936" y="1196752"/>
            <a:ext cx="3728984" cy="5544616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" y="0"/>
            <a:ext cx="3995936" cy="11079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2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RUTAS DE LA ENERGÍA LUMINOSA: FÍSICA DE LA LUZ Y NEUROFISIOLOGÍA DE LA VISIÓN</a:t>
            </a:r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427984" y="0"/>
            <a:ext cx="4572000" cy="68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3770" y="0"/>
            <a:ext cx="4575769" cy="68628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571998" y="0"/>
            <a:ext cx="4572001" cy="68973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b="65750"/>
          <a:stretch/>
        </p:blipFill>
        <p:spPr>
          <a:xfrm>
            <a:off x="0" y="0"/>
            <a:ext cx="4558238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>
            <a:fillRect/>
          </a:stretch>
        </p:blipFill>
        <p:spPr bwMode="auto">
          <a:xfrm>
            <a:off x="4498802" y="2123658"/>
            <a:ext cx="4681710" cy="476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498802" y="0"/>
            <a:ext cx="4681710" cy="21236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endParaRPr lang="es-MX" sz="22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MX" sz="2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RUTAS DE LA ENERGÍA LUMINOSA EN EL SISTEMA NERVIOSO:</a:t>
            </a:r>
          </a:p>
          <a:p>
            <a:pPr algn="ctr"/>
            <a:r>
              <a:rPr lang="es-MX" sz="2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FLUJO DE INFORMACIÓN DESDE LA SENSACIÓN HASTA LA COGNICIÓN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-36512" y="0"/>
            <a:ext cx="45618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95494" y="-25"/>
            <a:ext cx="4048505" cy="35961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 smtClean="0">
              <a:latin typeface="Calibri Light" panose="020F0302020204030204" pitchFamily="34" charset="0"/>
            </a:endParaRPr>
          </a:p>
          <a:p>
            <a:pPr algn="ctr"/>
            <a:r>
              <a:rPr lang="es-ES" sz="2400" b="1" dirty="0" smtClean="0">
                <a:latin typeface="Calibri Light" panose="020F0302020204030204" pitchFamily="34" charset="0"/>
              </a:rPr>
              <a:t>SÍNDROME DE CHARLES BONNET: ASPECTOS NEUROPSIQUIÁTRICOS</a:t>
            </a:r>
          </a:p>
          <a:p>
            <a:pPr algn="ctr"/>
            <a:endParaRPr lang="es-ES" sz="2400" b="1" dirty="0" smtClean="0">
              <a:latin typeface="Calibri Light" panose="020F0302020204030204" pitchFamily="34" charset="0"/>
            </a:endParaRPr>
          </a:p>
          <a:p>
            <a:pPr algn="ctr"/>
            <a:r>
              <a:rPr lang="es-ES" sz="2000" dirty="0">
                <a:latin typeface="Calibri Light" panose="020F0302020204030204" pitchFamily="34" charset="0"/>
              </a:rPr>
              <a:t>María </a:t>
            </a:r>
            <a:r>
              <a:rPr lang="es-ES" sz="2000" dirty="0" err="1">
                <a:latin typeface="Calibri Light" panose="020F0302020204030204" pitchFamily="34" charset="0"/>
              </a:rPr>
              <a:t>Yoldi</a:t>
            </a:r>
            <a:r>
              <a:rPr lang="es-ES" sz="2000" dirty="0">
                <a:latin typeface="Calibri Light" panose="020F0302020204030204" pitchFamily="34" charset="0"/>
              </a:rPr>
              <a:t> Negrete, Jesús Ramírez Bermúdez, Rodrigo Pérez Esparza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Batang" pitchFamily="18" charset="-127"/>
              <a:cs typeface="Aharoni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79512" y="260648"/>
            <a:ext cx="4852425" cy="6239001"/>
          </a:xfrm>
          <a:prstGeom prst="rect">
            <a:avLst/>
          </a:prstGeom>
        </p:spPr>
      </p:pic>
      <p:pic>
        <p:nvPicPr>
          <p:cNvPr id="10" name="5 Imagen"/>
          <p:cNvPicPr/>
          <p:nvPr/>
        </p:nvPicPr>
        <p:blipFill rotWithShape="1"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"/>
          <a:stretch/>
        </p:blipFill>
        <p:spPr bwMode="auto">
          <a:xfrm>
            <a:off x="5095495" y="3596172"/>
            <a:ext cx="4048505" cy="3261828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2051720" y="2060848"/>
            <a:ext cx="3600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5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2051720" y="3596172"/>
            <a:ext cx="3600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5</a:t>
            </a:r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140171" y="5877272"/>
            <a:ext cx="3600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115616" y="4581128"/>
            <a:ext cx="3600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3</a:t>
            </a:r>
            <a:endParaRPr lang="es-MX" dirty="0"/>
          </a:p>
        </p:txBody>
      </p:sp>
      <p:sp>
        <p:nvSpPr>
          <p:cNvPr id="14" name="Rectángulo 13"/>
          <p:cNvSpPr/>
          <p:nvPr/>
        </p:nvSpPr>
        <p:spPr>
          <a:xfrm>
            <a:off x="4235624" y="3596172"/>
            <a:ext cx="3600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cxnSp>
        <p:nvCxnSpPr>
          <p:cNvPr id="6" name="Conector recto 5"/>
          <p:cNvCxnSpPr>
            <a:stCxn id="3" idx="2"/>
          </p:cNvCxnSpPr>
          <p:nvPr/>
        </p:nvCxnSpPr>
        <p:spPr>
          <a:xfrm>
            <a:off x="2231740" y="2348880"/>
            <a:ext cx="612068" cy="4320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2424036" y="3596172"/>
            <a:ext cx="419772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3347864" y="3212976"/>
            <a:ext cx="874191" cy="5272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1475656" y="4725144"/>
            <a:ext cx="1152128" cy="5760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500211" y="5733256"/>
            <a:ext cx="399381" cy="288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>
            <p:extLst/>
          </p:nvPr>
        </p:nvGraphicFramePr>
        <p:xfrm>
          <a:off x="4644008" y="4883993"/>
          <a:ext cx="3995738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4" name="Imagen de mapa de bits" r:id="rId3" imgW="19933333" imgH="9266667" progId="Paint.Picture">
                  <p:embed/>
                </p:oleObj>
              </mc:Choice>
              <mc:Fallback>
                <p:oleObj name="Imagen de mapa de bits" r:id="rId3" imgW="19933333" imgH="9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0000"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4883993"/>
                        <a:ext cx="3995738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4572571" y="2420888"/>
            <a:ext cx="3815853" cy="2304777"/>
            <a:chOff x="0" y="18053"/>
            <a:chExt cx="5781" cy="3312"/>
          </a:xfrm>
        </p:grpSpPr>
        <p:graphicFrame>
          <p:nvGraphicFramePr>
            <p:cNvPr id="102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0" y="20503"/>
            <a:ext cx="5778" cy="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5" name="Imagen de mapa de bits" r:id="rId5" imgW="12546176" imgH="17038095" progId="Paint.Picture">
                    <p:embed/>
                  </p:oleObj>
                </mc:Choice>
                <mc:Fallback>
                  <p:oleObj name="Imagen de mapa de bits" r:id="rId5" imgW="12546176" imgH="170380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20000" contrast="4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69951" b="19064"/>
                        <a:stretch>
                          <a:fillRect/>
                        </a:stretch>
                      </p:blipFill>
                      <p:spPr bwMode="auto">
                        <a:xfrm>
                          <a:off x="0" y="20503"/>
                          <a:ext cx="5778" cy="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0" y="18053"/>
            <a:ext cx="5781" cy="1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6" name="Imagen de mapa de bits" r:id="rId7" imgW="12546176" imgH="17038095" progId="Paint.Picture">
                    <p:embed/>
                  </p:oleObj>
                </mc:Choice>
                <mc:Fallback>
                  <p:oleObj name="Imagen de mapa de bits" r:id="rId7" imgW="12546176" imgH="170380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20000" contrast="4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84389"/>
                        <a:stretch>
                          <a:fillRect/>
                        </a:stretch>
                      </p:blipFill>
                      <p:spPr bwMode="auto">
                        <a:xfrm>
                          <a:off x="0" y="18053"/>
                          <a:ext cx="5781" cy="1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0" y="19270"/>
            <a:ext cx="5778" cy="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77" name="Imagen de mapa de bits" r:id="rId8" imgW="12546176" imgH="17038095" progId="Paint.Picture">
                    <p:embed/>
                  </p:oleObj>
                </mc:Choice>
                <mc:Fallback>
                  <p:oleObj name="Imagen de mapa de bits" r:id="rId8" imgW="12546176" imgH="170380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20000" contrast="4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2543" b="61845"/>
                        <a:stretch>
                          <a:fillRect/>
                        </a:stretch>
                      </p:blipFill>
                      <p:spPr bwMode="auto">
                        <a:xfrm>
                          <a:off x="0" y="19270"/>
                          <a:ext cx="5778" cy="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7" name="Object 11"/>
          <p:cNvGraphicFramePr>
            <a:graphicFrameLocks noChangeAspect="1"/>
          </p:cNvGraphicFramePr>
          <p:nvPr>
            <p:extLst/>
          </p:nvPr>
        </p:nvGraphicFramePr>
        <p:xfrm>
          <a:off x="179512" y="2584100"/>
          <a:ext cx="3744416" cy="4157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Imagen de mapa de bits" r:id="rId9" imgW="12923810" imgH="7361905" progId="Paint.Picture">
                  <p:embed/>
                </p:oleObj>
              </mc:Choice>
              <mc:Fallback>
                <p:oleObj name="Imagen de mapa de bits" r:id="rId9" imgW="12923810" imgH="73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54" t="3903" r="48485" b="2177"/>
                      <a:stretch>
                        <a:fillRect/>
                      </a:stretch>
                    </p:blipFill>
                    <p:spPr bwMode="auto">
                      <a:xfrm>
                        <a:off x="179512" y="2584100"/>
                        <a:ext cx="3744416" cy="4157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jeto 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4"/>
          <a:stretch>
            <a:fillRect/>
          </a:stretch>
        </p:blipFill>
        <p:spPr bwMode="auto">
          <a:xfrm>
            <a:off x="395536" y="332656"/>
            <a:ext cx="1728192" cy="16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2627784" y="14202"/>
            <a:ext cx="6517588" cy="22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14" y="116633"/>
            <a:ext cx="2772981" cy="424847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7504" y="102404"/>
            <a:ext cx="6048672" cy="1152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07504" y="1329964"/>
            <a:ext cx="6048672" cy="54527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58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>
            <a:fillRect/>
          </a:stretch>
        </p:blipFill>
        <p:spPr bwMode="auto">
          <a:xfrm>
            <a:off x="4498802" y="2123658"/>
            <a:ext cx="4681710" cy="476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498802" y="0"/>
            <a:ext cx="4681710" cy="21236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endParaRPr lang="es-MX" sz="22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MX" sz="2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RUTAS DE LA ENERGÍA LUMINOSA EN EL SISTEMA NERVIOSO:</a:t>
            </a:r>
          </a:p>
          <a:p>
            <a:pPr algn="ctr"/>
            <a:r>
              <a:rPr lang="es-MX" sz="2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FLUJO DE INFORMACIÓN DESDE LA SENSACIÓN HASTA LA COGNICIÓN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-36512" y="0"/>
            <a:ext cx="45618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1007</Words>
  <Application>Microsoft Office PowerPoint</Application>
  <PresentationFormat>Presentación en pantalla (4:3)</PresentationFormat>
  <Paragraphs>122</Paragraphs>
  <Slides>26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Batang</vt:lpstr>
      <vt:lpstr>Aharoni</vt:lpstr>
      <vt:lpstr>Arial</vt:lpstr>
      <vt:lpstr>Arial Narrow</vt:lpstr>
      <vt:lpstr>Calibri</vt:lpstr>
      <vt:lpstr>Calibri Light</vt:lpstr>
      <vt:lpstr>Gadugi</vt:lpstr>
      <vt:lpstr>Lucida Sans Unicode</vt:lpstr>
      <vt:lpstr>Symbol</vt:lpstr>
      <vt:lpstr>Tema de Office</vt:lpstr>
      <vt:lpstr>Imagen de mapa de bits</vt:lpstr>
      <vt:lpstr>Chart</vt:lpstr>
      <vt:lpstr>EL CEREBRO Y LA LUZ  neuropsiquiatría de la experiencia luminosa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AGNOSIA VISUAL</vt:lpstr>
      <vt:lpstr>Presentación de PowerPoint</vt:lpstr>
      <vt:lpstr>EL CEREBRO EMOCIONAL:  neuropsiquiatría de la experiencia luminosa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viganella</vt:lpstr>
      <vt:lpstr>viganella</vt:lpstr>
      <vt:lpstr>Presentación de PowerPoint</vt:lpstr>
      <vt:lpstr>Presentación de PowerPoint</vt:lpstr>
      <vt:lpstr>conclusiones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</dc:title>
  <dc:creator>DR.ramirez</dc:creator>
  <cp:lastModifiedBy>Jesus Ramirez-Bermudez</cp:lastModifiedBy>
  <cp:revision>196</cp:revision>
  <dcterms:created xsi:type="dcterms:W3CDTF">2013-05-03T23:48:31Z</dcterms:created>
  <dcterms:modified xsi:type="dcterms:W3CDTF">2015-07-29T23:01:43Z</dcterms:modified>
</cp:coreProperties>
</file>