
<file path=[Content_Types].xml><?xml version="1.0" encoding="utf-8"?>
<Types xmlns="http://schemas.openxmlformats.org/package/2006/content-types">
  <Default Extension="xml" ContentType="application/xml"/>
  <Default Extension="wmf" ContentType="image/x-wmf"/>
  <Default Extension="doc" ContentType="application/msword"/>
  <Default Extension="jpeg" ContentType="image/jpeg"/>
  <Default Extension="rels" ContentType="application/vnd.openxmlformats-package.relationships+xml"/>
  <Default Extension="emf" ContentType="image/x-emf"/>
  <Default Extension="vml" ContentType="application/vnd.openxmlformats-officedocument.vmlDrawing"/>
  <Default Extension="mov" ContentType="video/unknown"/>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embeddings/oleObject1.bin" ContentType="application/vnd.openxmlformats-officedocument.oleObject"/>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29"/>
  </p:notesMasterIdLst>
  <p:sldIdLst>
    <p:sldId id="257" r:id="rId3"/>
    <p:sldId id="259" r:id="rId4"/>
    <p:sldId id="315" r:id="rId5"/>
    <p:sldId id="317" r:id="rId6"/>
    <p:sldId id="389" r:id="rId7"/>
    <p:sldId id="318" r:id="rId8"/>
    <p:sldId id="368" r:id="rId9"/>
    <p:sldId id="324" r:id="rId10"/>
    <p:sldId id="369" r:id="rId11"/>
    <p:sldId id="326" r:id="rId12"/>
    <p:sldId id="383" r:id="rId13"/>
    <p:sldId id="260" r:id="rId14"/>
    <p:sldId id="261" r:id="rId15"/>
    <p:sldId id="370" r:id="rId16"/>
    <p:sldId id="371" r:id="rId17"/>
    <p:sldId id="380" r:id="rId18"/>
    <p:sldId id="381" r:id="rId19"/>
    <p:sldId id="379" r:id="rId20"/>
    <p:sldId id="378" r:id="rId21"/>
    <p:sldId id="377" r:id="rId22"/>
    <p:sldId id="385" r:id="rId23"/>
    <p:sldId id="384" r:id="rId24"/>
    <p:sldId id="376" r:id="rId25"/>
    <p:sldId id="387" r:id="rId26"/>
    <p:sldId id="388" r:id="rId27"/>
    <p:sldId id="375" r:id="rId28"/>
  </p:sldIdLst>
  <p:sldSz cx="9144000" cy="6858000" type="screen4x3"/>
  <p:notesSz cx="6858000" cy="9144000"/>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6DC29"/>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1429" autoAdjust="0"/>
  </p:normalViewPr>
  <p:slideViewPr>
    <p:cSldViewPr snapToGrid="0" snapToObjects="1">
      <p:cViewPr varScale="1">
        <p:scale>
          <a:sx n="68" d="100"/>
          <a:sy n="68" d="100"/>
        </p:scale>
        <p:origin x="-2504" y="-120"/>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74" d="100"/>
          <a:sy n="74" d="100"/>
        </p:scale>
        <p:origin x="-3800"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4CBC64B-699A-964F-BCA9-2968443A1D7F}" type="datetimeFigureOut">
              <a:rPr lang="es-ES" smtClean="0"/>
              <a:t>27/07/15</a:t>
            </a:fld>
            <a:endParaRPr lang="es-ES"/>
          </a:p>
        </p:txBody>
      </p:sp>
      <p:sp>
        <p:nvSpPr>
          <p:cNvPr id="4" name="Marcador de imagen d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8ED6E6-B23E-E84B-A966-47BE8DDEA9FC}" type="slidenum">
              <a:rPr lang="es-ES" smtClean="0"/>
              <a:t>‹Nr.›</a:t>
            </a:fld>
            <a:endParaRPr lang="es-ES"/>
          </a:p>
        </p:txBody>
      </p:sp>
    </p:spTree>
    <p:extLst>
      <p:ext uri="{BB962C8B-B14F-4D97-AF65-F5344CB8AC3E}">
        <p14:creationId xmlns:p14="http://schemas.microsoft.com/office/powerpoint/2010/main" val="145391718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smtClean="0">
                <a:solidFill>
                  <a:schemeClr val="tx1"/>
                </a:solidFill>
                <a:effectLst/>
                <a:latin typeface="+mn-lt"/>
                <a:ea typeface="+mn-ea"/>
                <a:cs typeface="+mn-cs"/>
              </a:rPr>
              <a:t>Buenas noches a la mesa directiva</a:t>
            </a:r>
          </a:p>
          <a:p>
            <a:r>
              <a:rPr lang="es-ES_tradnl" sz="1200" kern="1200" dirty="0" smtClean="0">
                <a:solidFill>
                  <a:schemeClr val="tx1"/>
                </a:solidFill>
                <a:effectLst/>
                <a:latin typeface="+mn-lt"/>
                <a:ea typeface="+mn-ea"/>
                <a:cs typeface="+mn-cs"/>
              </a:rPr>
              <a:t>Dr. Enrique </a:t>
            </a:r>
            <a:r>
              <a:rPr lang="es-ES_tradnl" sz="1200" kern="1200" dirty="0" err="1" smtClean="0">
                <a:solidFill>
                  <a:schemeClr val="tx1"/>
                </a:solidFill>
                <a:effectLst/>
                <a:latin typeface="+mn-lt"/>
                <a:ea typeface="+mn-ea"/>
                <a:cs typeface="+mn-cs"/>
              </a:rPr>
              <a:t>Graue</a:t>
            </a:r>
            <a:r>
              <a:rPr lang="es-ES_tradnl" sz="1200" kern="1200" dirty="0" smtClean="0">
                <a:solidFill>
                  <a:schemeClr val="tx1"/>
                </a:solidFill>
                <a:effectLst/>
                <a:latin typeface="+mn-lt"/>
                <a:ea typeface="+mn-ea"/>
                <a:cs typeface="+mn-cs"/>
              </a:rPr>
              <a:t> Presidente de la Academia de Medicina</a:t>
            </a:r>
          </a:p>
          <a:p>
            <a:r>
              <a:rPr lang="es-ES_tradnl" sz="1200" kern="1200" dirty="0" smtClean="0">
                <a:solidFill>
                  <a:schemeClr val="tx1"/>
                </a:solidFill>
                <a:effectLst/>
                <a:latin typeface="+mn-lt"/>
                <a:ea typeface="+mn-ea"/>
                <a:cs typeface="+mn-cs"/>
              </a:rPr>
              <a:t>Dr. Armando Mansilla  Vicepresidente</a:t>
            </a:r>
          </a:p>
          <a:p>
            <a:r>
              <a:rPr lang="es-ES_tradnl" sz="1200" kern="1200" dirty="0" smtClean="0">
                <a:solidFill>
                  <a:schemeClr val="tx1"/>
                </a:solidFill>
                <a:effectLst/>
                <a:latin typeface="+mn-lt"/>
                <a:ea typeface="+mn-ea"/>
                <a:cs typeface="+mn-cs"/>
              </a:rPr>
              <a:t>Dr. Fabio Salamanca   Secretario </a:t>
            </a:r>
            <a:r>
              <a:rPr lang="es-ES_tradnl" sz="1200" kern="1200" dirty="0" err="1" smtClean="0">
                <a:solidFill>
                  <a:schemeClr val="tx1"/>
                </a:solidFill>
                <a:effectLst/>
                <a:latin typeface="+mn-lt"/>
                <a:ea typeface="+mn-ea"/>
                <a:cs typeface="+mn-cs"/>
              </a:rPr>
              <a:t>Gral</a:t>
            </a:r>
            <a:endParaRPr lang="es-ES_tradnl" sz="1200" kern="1200" dirty="0" smtClean="0">
              <a:solidFill>
                <a:schemeClr val="tx1"/>
              </a:solidFill>
              <a:effectLst/>
              <a:latin typeface="+mn-lt"/>
              <a:ea typeface="+mn-ea"/>
              <a:cs typeface="+mn-cs"/>
            </a:endParaRPr>
          </a:p>
          <a:p>
            <a:r>
              <a:rPr lang="es-ES_tradnl" sz="1200" kern="1200" dirty="0" err="1" smtClean="0">
                <a:solidFill>
                  <a:schemeClr val="tx1"/>
                </a:solidFill>
                <a:effectLst/>
                <a:latin typeface="+mn-lt"/>
                <a:ea typeface="+mn-ea"/>
                <a:cs typeface="+mn-cs"/>
              </a:rPr>
              <a:t>Dr</a:t>
            </a:r>
            <a:r>
              <a:rPr lang="es-ES_tradnl" sz="1200" kern="1200" dirty="0" smtClean="0">
                <a:solidFill>
                  <a:schemeClr val="tx1"/>
                </a:solidFill>
                <a:effectLst/>
                <a:latin typeface="+mn-lt"/>
                <a:ea typeface="+mn-ea"/>
                <a:cs typeface="+mn-cs"/>
              </a:rPr>
              <a:t> . German Fajardo</a:t>
            </a:r>
          </a:p>
          <a:p>
            <a:r>
              <a:rPr lang="es-ES_tradnl" sz="1200" kern="1200" dirty="0" smtClean="0">
                <a:solidFill>
                  <a:schemeClr val="tx1"/>
                </a:solidFill>
                <a:effectLst/>
                <a:latin typeface="+mn-lt"/>
                <a:ea typeface="+mn-ea"/>
                <a:cs typeface="+mn-cs"/>
              </a:rPr>
              <a:t>Dra. Gloria </a:t>
            </a:r>
            <a:r>
              <a:rPr lang="es-ES_tradnl" sz="1200" kern="1200" dirty="0" err="1" smtClean="0">
                <a:solidFill>
                  <a:schemeClr val="tx1"/>
                </a:solidFill>
                <a:effectLst/>
                <a:latin typeface="+mn-lt"/>
                <a:ea typeface="+mn-ea"/>
                <a:cs typeface="+mn-cs"/>
              </a:rPr>
              <a:t>Soberon</a:t>
            </a:r>
            <a:endParaRPr lang="es-ES_tradnl"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Dr. Julio Sotelo.  Gracias por su invitación a la Celebración del Año de la Luz.</a:t>
            </a:r>
          </a:p>
          <a:p>
            <a:endParaRPr lang="es-ES" dirty="0"/>
          </a:p>
        </p:txBody>
      </p:sp>
      <p:sp>
        <p:nvSpPr>
          <p:cNvPr id="4" name="Marcador de número de diapositiva 3"/>
          <p:cNvSpPr>
            <a:spLocks noGrp="1"/>
          </p:cNvSpPr>
          <p:nvPr>
            <p:ph type="sldNum" sz="quarter" idx="10"/>
          </p:nvPr>
        </p:nvSpPr>
        <p:spPr/>
        <p:txBody>
          <a:bodyPr/>
          <a:lstStyle/>
          <a:p>
            <a:fld id="{A08ED6E6-B23E-E84B-A966-47BE8DDEA9FC}" type="slidenum">
              <a:rPr lang="es-ES" smtClean="0"/>
              <a:t>1</a:t>
            </a:fld>
            <a:endParaRPr lang="es-ES"/>
          </a:p>
        </p:txBody>
      </p:sp>
    </p:spTree>
    <p:extLst>
      <p:ext uri="{BB962C8B-B14F-4D97-AF65-F5344CB8AC3E}">
        <p14:creationId xmlns:p14="http://schemas.microsoft.com/office/powerpoint/2010/main" val="3512845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latin typeface="+mn-lt"/>
                <a:ea typeface="+mn-ea"/>
                <a:cs typeface="+mn-cs"/>
              </a:rPr>
              <a:t>El laser creado</a:t>
            </a:r>
            <a:r>
              <a:rPr lang="es-ES" sz="1200" kern="1200" baseline="0" dirty="0" smtClean="0">
                <a:solidFill>
                  <a:schemeClr val="tx1"/>
                </a:solidFill>
                <a:latin typeface="+mn-lt"/>
                <a:ea typeface="+mn-ea"/>
                <a:cs typeface="+mn-cs"/>
              </a:rPr>
              <a:t> hace 55 años ha demostrado ser  una herramienta esencial y transformadora en la vida de los seres humanos.  H</a:t>
            </a:r>
            <a:r>
              <a:rPr lang="es-ES" sz="1200" kern="1200" dirty="0" smtClean="0">
                <a:solidFill>
                  <a:schemeClr val="tx1"/>
                </a:solidFill>
                <a:latin typeface="+mn-lt"/>
                <a:ea typeface="+mn-ea"/>
                <a:cs typeface="+mn-cs"/>
              </a:rPr>
              <a:t>a impulsado la innovación científica y tecnológica en prácticamente todas las facetas de la vida moderna;</a:t>
            </a:r>
            <a:r>
              <a:rPr lang="es-ES" sz="1200" kern="1200" baseline="0" dirty="0" smtClean="0">
                <a:solidFill>
                  <a:schemeClr val="tx1"/>
                </a:solidFill>
                <a:latin typeface="+mn-lt"/>
                <a:ea typeface="+mn-ea"/>
                <a:cs typeface="+mn-cs"/>
              </a:rPr>
              <a:t> los encontramos en</a:t>
            </a:r>
            <a:r>
              <a:rPr lang="es-ES" sz="1200" kern="1200" dirty="0" smtClean="0">
                <a:solidFill>
                  <a:schemeClr val="tx1"/>
                </a:solidFill>
                <a:latin typeface="+mn-lt"/>
                <a:ea typeface="+mn-ea"/>
                <a:cs typeface="+mn-cs"/>
              </a:rPr>
              <a:t> la cirugía ahora mínimamente invasiva,</a:t>
            </a:r>
            <a:r>
              <a:rPr lang="es-ES" sz="1200" kern="1200" baseline="0" dirty="0" smtClean="0">
                <a:solidFill>
                  <a:schemeClr val="tx1"/>
                </a:solidFill>
                <a:latin typeface="+mn-lt"/>
                <a:ea typeface="+mn-ea"/>
                <a:cs typeface="+mn-cs"/>
              </a:rPr>
              <a:t> </a:t>
            </a:r>
            <a:r>
              <a:rPr lang="es-ES" sz="1200" kern="1200" dirty="0" smtClean="0">
                <a:solidFill>
                  <a:schemeClr val="tx1"/>
                </a:solidFill>
                <a:latin typeface="+mn-lt"/>
                <a:ea typeface="+mn-ea"/>
                <a:cs typeface="+mn-cs"/>
              </a:rPr>
              <a:t>en  las comunicaciones , el</a:t>
            </a:r>
            <a:r>
              <a:rPr lang="es-ES" sz="1200" kern="1200" baseline="0" dirty="0" smtClean="0">
                <a:solidFill>
                  <a:schemeClr val="tx1"/>
                </a:solidFill>
                <a:latin typeface="+mn-lt"/>
                <a:ea typeface="+mn-ea"/>
                <a:cs typeface="+mn-cs"/>
              </a:rPr>
              <a:t> </a:t>
            </a:r>
            <a:r>
              <a:rPr lang="es-ES" sz="1200" kern="1200" dirty="0" smtClean="0">
                <a:solidFill>
                  <a:schemeClr val="tx1"/>
                </a:solidFill>
                <a:latin typeface="+mn-lt"/>
                <a:ea typeface="+mn-ea"/>
                <a:cs typeface="+mn-cs"/>
              </a:rPr>
              <a:t>diagnóstico médico, la impresión digital, la </a:t>
            </a:r>
            <a:r>
              <a:rPr lang="es-ES" sz="1200" kern="1200" dirty="0" err="1" smtClean="0">
                <a:solidFill>
                  <a:schemeClr val="tx1"/>
                </a:solidFill>
                <a:latin typeface="+mn-lt"/>
                <a:ea typeface="+mn-ea"/>
                <a:cs typeface="+mn-cs"/>
              </a:rPr>
              <a:t>esteriolitografía</a:t>
            </a:r>
            <a:r>
              <a:rPr lang="es-ES" sz="1200" kern="1200" dirty="0" smtClean="0">
                <a:solidFill>
                  <a:schemeClr val="tx1"/>
                </a:solidFill>
                <a:latin typeface="+mn-lt"/>
                <a:ea typeface="+mn-ea"/>
                <a:cs typeface="+mn-cs"/>
              </a:rPr>
              <a:t>, en el corte de metales en la</a:t>
            </a:r>
            <a:r>
              <a:rPr lang="es-ES" sz="1200" kern="1200" baseline="0" dirty="0" smtClean="0">
                <a:solidFill>
                  <a:schemeClr val="tx1"/>
                </a:solidFill>
                <a:latin typeface="+mn-lt"/>
                <a:ea typeface="+mn-ea"/>
                <a:cs typeface="+mn-cs"/>
              </a:rPr>
              <a:t> industria automotriz y aeronáutica</a:t>
            </a:r>
            <a:r>
              <a:rPr lang="es-ES" sz="1200" kern="1200" dirty="0" smtClean="0">
                <a:solidFill>
                  <a:schemeClr val="tx1"/>
                </a:solidFill>
                <a:latin typeface="+mn-lt"/>
                <a:ea typeface="+mn-ea"/>
                <a:cs typeface="+mn-cs"/>
              </a:rPr>
              <a:t>,</a:t>
            </a:r>
            <a:r>
              <a:rPr lang="es-ES" sz="1200" kern="1200" baseline="0" dirty="0" smtClean="0">
                <a:solidFill>
                  <a:schemeClr val="tx1"/>
                </a:solidFill>
                <a:latin typeface="+mn-lt"/>
                <a:ea typeface="+mn-ea"/>
                <a:cs typeface="+mn-cs"/>
              </a:rPr>
              <a:t> en la industria espacial, industria militar y así en un sin fin de utilidades de la vida moderna.</a:t>
            </a:r>
          </a:p>
          <a:p>
            <a:r>
              <a:rPr lang="es-ES" sz="1200" kern="1200" baseline="0" dirty="0" smtClean="0">
                <a:solidFill>
                  <a:schemeClr val="tx1"/>
                </a:solidFill>
                <a:latin typeface="+mn-lt"/>
                <a:ea typeface="+mn-ea"/>
                <a:cs typeface="+mn-cs"/>
              </a:rPr>
              <a:t>Pero ciertamente, los </a:t>
            </a:r>
            <a:r>
              <a:rPr lang="es-ES" sz="1200" kern="1200" baseline="0" dirty="0" err="1" smtClean="0">
                <a:solidFill>
                  <a:schemeClr val="tx1"/>
                </a:solidFill>
                <a:latin typeface="+mn-lt"/>
                <a:ea typeface="+mn-ea"/>
                <a:cs typeface="+mn-cs"/>
              </a:rPr>
              <a:t>laseres</a:t>
            </a:r>
            <a:r>
              <a:rPr lang="es-ES" sz="1200" kern="1200" baseline="0" dirty="0" smtClean="0">
                <a:solidFill>
                  <a:schemeClr val="tx1"/>
                </a:solidFill>
                <a:latin typeface="+mn-lt"/>
                <a:ea typeface="+mn-ea"/>
                <a:cs typeface="+mn-cs"/>
              </a:rPr>
              <a:t>, son luz, energía </a:t>
            </a:r>
            <a:r>
              <a:rPr lang="es-ES" sz="1200" kern="1200" baseline="0" dirty="0" err="1" smtClean="0">
                <a:solidFill>
                  <a:schemeClr val="tx1"/>
                </a:solidFill>
                <a:latin typeface="+mn-lt"/>
                <a:ea typeface="+mn-ea"/>
                <a:cs typeface="+mn-cs"/>
              </a:rPr>
              <a:t>fotonica</a:t>
            </a:r>
            <a:r>
              <a:rPr lang="es-ES" sz="1200" kern="1200" baseline="0" dirty="0" smtClean="0">
                <a:solidFill>
                  <a:schemeClr val="tx1"/>
                </a:solidFill>
                <a:latin typeface="+mn-lt"/>
                <a:ea typeface="+mn-ea"/>
                <a:cs typeface="+mn-cs"/>
              </a:rPr>
              <a:t> ….  y</a:t>
            </a:r>
            <a:endParaRPr lang="es-ES" sz="1200" kern="1200" dirty="0" smtClean="0">
              <a:solidFill>
                <a:schemeClr val="tx1"/>
              </a:solidFill>
              <a:latin typeface="+mn-lt"/>
              <a:ea typeface="+mn-ea"/>
              <a:cs typeface="+mn-cs"/>
            </a:endParaRPr>
          </a:p>
          <a:p>
            <a:r>
              <a:rPr lang="es-ES_tradnl" sz="1200" kern="1200" dirty="0" smtClean="0">
                <a:solidFill>
                  <a:schemeClr val="tx1"/>
                </a:solidFill>
                <a:effectLst/>
                <a:latin typeface="+mn-lt"/>
                <a:ea typeface="+mn-ea"/>
                <a:cs typeface="+mn-cs"/>
              </a:rPr>
              <a:t>En medicina, existen</a:t>
            </a:r>
            <a:r>
              <a:rPr lang="es-ES_tradnl" sz="1200" kern="1200" baseline="0" dirty="0" smtClean="0">
                <a:solidFill>
                  <a:schemeClr val="tx1"/>
                </a:solidFill>
                <a:effectLst/>
                <a:latin typeface="+mn-lt"/>
                <a:ea typeface="+mn-ea"/>
                <a:cs typeface="+mn-cs"/>
              </a:rPr>
              <a:t> evidencias de que culturas antiguas como la egipcia, la griega y la maya, usaban la luz del sol como medio </a:t>
            </a:r>
            <a:r>
              <a:rPr lang="es-ES_tradnl" sz="1200" kern="1200" baseline="0" dirty="0" err="1" smtClean="0">
                <a:solidFill>
                  <a:schemeClr val="tx1"/>
                </a:solidFill>
                <a:effectLst/>
                <a:latin typeface="+mn-lt"/>
                <a:ea typeface="+mn-ea"/>
                <a:cs typeface="+mn-cs"/>
              </a:rPr>
              <a:t>terapeútico</a:t>
            </a:r>
            <a:r>
              <a:rPr lang="es-ES_tradnl" sz="1200" kern="1200" baseline="0" dirty="0" smtClean="0">
                <a:solidFill>
                  <a:schemeClr val="tx1"/>
                </a:solidFill>
                <a:effectLst/>
                <a:latin typeface="+mn-lt"/>
                <a:ea typeface="+mn-ea"/>
                <a:cs typeface="+mn-cs"/>
              </a:rPr>
              <a:t>, en la </a:t>
            </a:r>
            <a:r>
              <a:rPr lang="es-ES_tradnl" sz="1200" kern="1200" baseline="0" dirty="0" err="1" smtClean="0">
                <a:solidFill>
                  <a:schemeClr val="tx1"/>
                </a:solidFill>
                <a:effectLst/>
                <a:latin typeface="+mn-lt"/>
                <a:ea typeface="+mn-ea"/>
                <a:cs typeface="+mn-cs"/>
              </a:rPr>
              <a:t>cuarción</a:t>
            </a:r>
            <a:r>
              <a:rPr lang="es-ES_tradnl" sz="1200" kern="1200" baseline="0" dirty="0" smtClean="0">
                <a:solidFill>
                  <a:schemeClr val="tx1"/>
                </a:solidFill>
                <a:effectLst/>
                <a:latin typeface="+mn-lt"/>
                <a:ea typeface="+mn-ea"/>
                <a:cs typeface="+mn-cs"/>
              </a:rPr>
              <a:t> de heridas, de ulceras y de afecciones de la piel.</a:t>
            </a:r>
          </a:p>
          <a:p>
            <a:endParaRPr lang="es-ES_tradnl"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El primer registro</a:t>
            </a:r>
            <a:r>
              <a:rPr lang="es-ES_tradnl" sz="1200" kern="1200" baseline="0" dirty="0" smtClean="0">
                <a:solidFill>
                  <a:schemeClr val="tx1"/>
                </a:solidFill>
                <a:effectLst/>
                <a:latin typeface="+mn-lt"/>
                <a:ea typeface="+mn-ea"/>
                <a:cs typeface="+mn-cs"/>
              </a:rPr>
              <a:t> de utilización de luz artificial como método terapéutico o fototerapia,  data de finales del sigo XVIII, principios del XIX cuando un físico de origen </a:t>
            </a:r>
            <a:r>
              <a:rPr lang="es-ES_tradnl" sz="1200" kern="1200" baseline="0" dirty="0" err="1" smtClean="0">
                <a:solidFill>
                  <a:schemeClr val="tx1"/>
                </a:solidFill>
                <a:effectLst/>
                <a:latin typeface="+mn-lt"/>
                <a:ea typeface="+mn-ea"/>
                <a:cs typeface="+mn-cs"/>
              </a:rPr>
              <a:t>Danes</a:t>
            </a:r>
            <a:r>
              <a:rPr lang="es-ES_tradnl" sz="1200" kern="1200" baseline="0" dirty="0" smtClean="0">
                <a:solidFill>
                  <a:schemeClr val="tx1"/>
                </a:solidFill>
                <a:effectLst/>
                <a:latin typeface="+mn-lt"/>
                <a:ea typeface="+mn-ea"/>
                <a:cs typeface="+mn-cs"/>
              </a:rPr>
              <a:t> , Dr. </a:t>
            </a:r>
            <a:r>
              <a:rPr lang="es-ES_tradnl" sz="1200" kern="1200" baseline="0" dirty="0" err="1" smtClean="0">
                <a:solidFill>
                  <a:schemeClr val="tx1"/>
                </a:solidFill>
                <a:effectLst/>
                <a:latin typeface="+mn-lt"/>
                <a:ea typeface="+mn-ea"/>
                <a:cs typeface="+mn-cs"/>
              </a:rPr>
              <a:t>Finsen</a:t>
            </a:r>
            <a:r>
              <a:rPr lang="es-ES_tradnl" sz="1200" kern="1200" baseline="0" dirty="0" smtClean="0">
                <a:solidFill>
                  <a:schemeClr val="tx1"/>
                </a:solidFill>
                <a:effectLst/>
                <a:latin typeface="+mn-lt"/>
                <a:ea typeface="+mn-ea"/>
                <a:cs typeface="+mn-cs"/>
              </a:rPr>
              <a:t>  inventa un dispositivo de cuarzo y agua para producir una luz ultravioleta con resultados exitosas en el </a:t>
            </a:r>
            <a:r>
              <a:rPr lang="es-ES_tradnl" sz="1200" kern="1200" baseline="0" dirty="0" err="1" smtClean="0">
                <a:solidFill>
                  <a:schemeClr val="tx1"/>
                </a:solidFill>
                <a:effectLst/>
                <a:latin typeface="+mn-lt"/>
                <a:ea typeface="+mn-ea"/>
                <a:cs typeface="+mn-cs"/>
              </a:rPr>
              <a:t>tx</a:t>
            </a:r>
            <a:r>
              <a:rPr lang="es-ES_tradnl" sz="1200" kern="1200" baseline="0" dirty="0" smtClean="0">
                <a:solidFill>
                  <a:schemeClr val="tx1"/>
                </a:solidFill>
                <a:effectLst/>
                <a:latin typeface="+mn-lt"/>
                <a:ea typeface="+mn-ea"/>
                <a:cs typeface="+mn-cs"/>
              </a:rPr>
              <a:t> d  psoriasis y el </a:t>
            </a:r>
            <a:r>
              <a:rPr lang="es-ES_tradnl" sz="1200" kern="1200" baseline="0" dirty="0" err="1" smtClean="0">
                <a:solidFill>
                  <a:schemeClr val="tx1"/>
                </a:solidFill>
                <a:effectLst/>
                <a:latin typeface="+mn-lt"/>
                <a:ea typeface="+mn-ea"/>
                <a:cs typeface="+mn-cs"/>
              </a:rPr>
              <a:t>vitiligo</a:t>
            </a:r>
            <a:r>
              <a:rPr lang="es-ES_tradnl" sz="1200" kern="1200" baseline="0" dirty="0" smtClean="0">
                <a:solidFill>
                  <a:schemeClr val="tx1"/>
                </a:solidFill>
                <a:effectLst/>
                <a:latin typeface="+mn-lt"/>
                <a:ea typeface="+mn-ea"/>
                <a:cs typeface="+mn-cs"/>
              </a:rPr>
              <a:t>. </a:t>
            </a:r>
          </a:p>
          <a:p>
            <a:endParaRPr lang="es-ES_tradnl" sz="1200" kern="1200" baseline="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A08ED6E6-B23E-E84B-A966-47BE8DDEA9FC}" type="slidenum">
              <a:rPr lang="es-ES" smtClean="0"/>
              <a:t>2</a:t>
            </a:fld>
            <a:endParaRPr lang="es-ES"/>
          </a:p>
        </p:txBody>
      </p:sp>
    </p:spTree>
    <p:extLst>
      <p:ext uri="{BB962C8B-B14F-4D97-AF65-F5344CB8AC3E}">
        <p14:creationId xmlns:p14="http://schemas.microsoft.com/office/powerpoint/2010/main" val="1450608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smtClean="0">
                <a:solidFill>
                  <a:schemeClr val="tx1"/>
                </a:solidFill>
                <a:effectLst/>
                <a:latin typeface="+mn-lt"/>
                <a:ea typeface="+mn-ea"/>
                <a:cs typeface="+mn-cs"/>
              </a:rPr>
              <a:t>La invención de los láseres no hubieran sido posible, sin el entendimiento de la luz como una radiación electromagnética. </a:t>
            </a:r>
            <a:r>
              <a:rPr lang="es-ES_tradnl" sz="1200" kern="1200" dirty="0" err="1" smtClean="0">
                <a:solidFill>
                  <a:schemeClr val="tx1"/>
                </a:solidFill>
                <a:effectLst/>
                <a:latin typeface="+mn-lt"/>
                <a:ea typeface="+mn-ea"/>
                <a:cs typeface="+mn-cs"/>
              </a:rPr>
              <a:t>Plank</a:t>
            </a:r>
            <a:r>
              <a:rPr lang="es-ES_tradnl" sz="1200" kern="1200" dirty="0" smtClean="0">
                <a:solidFill>
                  <a:schemeClr val="tx1"/>
                </a:solidFill>
                <a:effectLst/>
                <a:latin typeface="+mn-lt"/>
                <a:ea typeface="+mn-ea"/>
                <a:cs typeface="+mn-cs"/>
              </a:rPr>
              <a:t> en 1900 deduce la relación entre la energía y la frecuencia de la radiación, diciendo que la energía puede ser emitida o absorbida  en pequeños trozos</a:t>
            </a:r>
            <a:r>
              <a:rPr lang="es-ES_tradnl" sz="1200" kern="1200" baseline="0" dirty="0" smtClean="0">
                <a:solidFill>
                  <a:schemeClr val="tx1"/>
                </a:solidFill>
                <a:effectLst/>
                <a:latin typeface="+mn-lt"/>
                <a:ea typeface="+mn-ea"/>
                <a:cs typeface="+mn-cs"/>
              </a:rPr>
              <a:t> o paquetes</a:t>
            </a:r>
            <a:r>
              <a:rPr lang="es-ES_tradnl" sz="1200" kern="1200" dirty="0" smtClean="0">
                <a:solidFill>
                  <a:schemeClr val="tx1"/>
                </a:solidFill>
                <a:effectLst/>
                <a:latin typeface="+mn-lt"/>
                <a:ea typeface="+mn-ea"/>
                <a:cs typeface="+mn-cs"/>
              </a:rPr>
              <a:t> llamados “cuantos” y en 1905 Einstein describe el efecto fotoeléctrico postulando que la luz entrega su energía en pequeños trozos,  llamados ahora “fotones” y en 1917 describe la emisión estimulada , la cual es la base de los </a:t>
            </a:r>
            <a:r>
              <a:rPr lang="es-ES_tradnl" sz="1200" kern="1200" dirty="0" err="1" smtClean="0">
                <a:solidFill>
                  <a:schemeClr val="tx1"/>
                </a:solidFill>
                <a:effectLst/>
                <a:latin typeface="+mn-lt"/>
                <a:ea typeface="+mn-ea"/>
                <a:cs typeface="+mn-cs"/>
              </a:rPr>
              <a:t>laseres</a:t>
            </a:r>
            <a:r>
              <a:rPr lang="es-ES_tradnl" sz="1200" kern="1200" dirty="0" smtClean="0">
                <a:solidFill>
                  <a:schemeClr val="tx1"/>
                </a:solidFill>
                <a:effectLst/>
                <a:latin typeface="+mn-lt"/>
                <a:ea typeface="+mn-ea"/>
                <a:cs typeface="+mn-cs"/>
              </a:rPr>
              <a:t> </a:t>
            </a:r>
          </a:p>
          <a:p>
            <a:r>
              <a:rPr lang="es-ES_tradnl" sz="1200" kern="1200" dirty="0" smtClean="0">
                <a:solidFill>
                  <a:schemeClr val="tx1"/>
                </a:solidFill>
                <a:effectLst/>
                <a:latin typeface="+mn-lt"/>
                <a:ea typeface="+mn-ea"/>
                <a:cs typeface="+mn-cs"/>
              </a:rPr>
              <a:t>No es hasta 40 años después, cuando los científicos son capaces de  AMPLIFICAR ésta emisión de luz, pero</a:t>
            </a:r>
            <a:r>
              <a:rPr lang="es-ES_tradnl" sz="1200" kern="1200" baseline="0" dirty="0" smtClean="0">
                <a:solidFill>
                  <a:schemeClr val="tx1"/>
                </a:solidFill>
                <a:effectLst/>
                <a:latin typeface="+mn-lt"/>
                <a:ea typeface="+mn-ea"/>
                <a:cs typeface="+mn-cs"/>
              </a:rPr>
              <a:t> con </a:t>
            </a:r>
            <a:r>
              <a:rPr lang="es-ES_tradnl" sz="1200" b="1" kern="1200" dirty="0" smtClean="0">
                <a:solidFill>
                  <a:schemeClr val="tx1"/>
                </a:solidFill>
                <a:effectLst/>
                <a:latin typeface="+mn-lt"/>
                <a:ea typeface="+mn-ea"/>
                <a:cs typeface="+mn-cs"/>
              </a:rPr>
              <a:t> radiaciones microondas formando los MASER, y posteriormente  Gordon  </a:t>
            </a:r>
            <a:r>
              <a:rPr lang="es-ES_tradnl" sz="1200" b="1" kern="1200" dirty="0" err="1" smtClean="0">
                <a:solidFill>
                  <a:schemeClr val="tx1"/>
                </a:solidFill>
                <a:effectLst/>
                <a:latin typeface="+mn-lt"/>
                <a:ea typeface="+mn-ea"/>
                <a:cs typeface="+mn-cs"/>
              </a:rPr>
              <a:t>Gould</a:t>
            </a:r>
            <a:r>
              <a:rPr lang="es-ES_tradnl" sz="1200" b="1" kern="1200" dirty="0" smtClean="0">
                <a:solidFill>
                  <a:schemeClr val="tx1"/>
                </a:solidFill>
                <a:effectLst/>
                <a:latin typeface="+mn-lt"/>
                <a:ea typeface="+mn-ea"/>
                <a:cs typeface="+mn-cs"/>
              </a:rPr>
              <a:t> con la </a:t>
            </a:r>
            <a:r>
              <a:rPr lang="es-ES_tradnl" sz="1200" b="1" i="1" kern="1200" baseline="0" dirty="0" smtClean="0">
                <a:solidFill>
                  <a:schemeClr val="tx1"/>
                </a:solidFill>
                <a:effectLst/>
                <a:latin typeface="+mn-lt"/>
                <a:ea typeface="+mn-ea"/>
                <a:cs typeface="+mn-cs"/>
              </a:rPr>
              <a:t>amplificación de la luz por emisión estimulada </a:t>
            </a:r>
            <a:r>
              <a:rPr lang="es-ES_tradnl" sz="1200" b="1" i="1" kern="1200" dirty="0" smtClean="0">
                <a:solidFill>
                  <a:schemeClr val="tx1"/>
                </a:solidFill>
                <a:effectLst/>
                <a:latin typeface="+mn-lt"/>
                <a:ea typeface="+mn-ea"/>
                <a:cs typeface="+mn-cs"/>
              </a:rPr>
              <a:t>de la radiación</a:t>
            </a:r>
            <a:r>
              <a:rPr lang="es-ES_tradnl" sz="1200" b="1" kern="1200" dirty="0" smtClean="0">
                <a:solidFill>
                  <a:schemeClr val="tx1"/>
                </a:solidFill>
                <a:effectLst/>
                <a:latin typeface="+mn-lt"/>
                <a:ea typeface="+mn-ea"/>
                <a:cs typeface="+mn-cs"/>
              </a:rPr>
              <a:t>,</a:t>
            </a:r>
            <a:r>
              <a:rPr lang="es-ES_tradnl" sz="1200" kern="1200" dirty="0" smtClean="0">
                <a:solidFill>
                  <a:schemeClr val="tx1"/>
                </a:solidFill>
                <a:effectLst/>
                <a:latin typeface="+mn-lt"/>
                <a:ea typeface="+mn-ea"/>
                <a:cs typeface="+mn-cs"/>
              </a:rPr>
              <a:t>  posteriormente el creador del primer laser con fines</a:t>
            </a:r>
            <a:r>
              <a:rPr lang="es-ES_tradnl" sz="1200" kern="1200" baseline="0" dirty="0" smtClean="0">
                <a:solidFill>
                  <a:schemeClr val="tx1"/>
                </a:solidFill>
                <a:effectLst/>
                <a:latin typeface="+mn-lt"/>
                <a:ea typeface="+mn-ea"/>
                <a:cs typeface="+mn-cs"/>
              </a:rPr>
              <a:t> </a:t>
            </a:r>
            <a:r>
              <a:rPr lang="es-ES_tradnl" sz="1200" kern="1200" dirty="0" smtClean="0">
                <a:solidFill>
                  <a:schemeClr val="tx1"/>
                </a:solidFill>
                <a:effectLst/>
                <a:latin typeface="+mn-lt"/>
                <a:ea typeface="+mn-ea"/>
                <a:cs typeface="+mn-cs"/>
              </a:rPr>
              <a:t>médicos fue el </a:t>
            </a:r>
            <a:r>
              <a:rPr lang="es-ES_tradnl" sz="1200" kern="1200" dirty="0" err="1" smtClean="0">
                <a:solidFill>
                  <a:schemeClr val="tx1"/>
                </a:solidFill>
                <a:effectLst/>
                <a:latin typeface="+mn-lt"/>
                <a:ea typeface="+mn-ea"/>
                <a:cs typeface="+mn-cs"/>
              </a:rPr>
              <a:t>Dr</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Maiman</a:t>
            </a:r>
            <a:r>
              <a:rPr lang="es-ES_tradnl" sz="1200" kern="1200" dirty="0" smtClean="0">
                <a:solidFill>
                  <a:schemeClr val="tx1"/>
                </a:solidFill>
                <a:effectLst/>
                <a:latin typeface="+mn-lt"/>
                <a:ea typeface="+mn-ea"/>
                <a:cs typeface="+mn-cs"/>
              </a:rPr>
              <a:t> con un laser hecho con un </a:t>
            </a:r>
            <a:r>
              <a:rPr lang="es-ES_tradnl" sz="1200" b="1" kern="1200" dirty="0" smtClean="0">
                <a:solidFill>
                  <a:schemeClr val="tx1"/>
                </a:solidFill>
                <a:effectLst/>
                <a:latin typeface="+mn-lt"/>
                <a:ea typeface="+mn-ea"/>
                <a:cs typeface="+mn-cs"/>
              </a:rPr>
              <a:t>resonador </a:t>
            </a:r>
            <a:r>
              <a:rPr lang="es-ES_tradnl" sz="1200" b="1" kern="1200" dirty="0" err="1" smtClean="0">
                <a:solidFill>
                  <a:schemeClr val="tx1"/>
                </a:solidFill>
                <a:effectLst/>
                <a:latin typeface="+mn-lt"/>
                <a:ea typeface="+mn-ea"/>
                <a:cs typeface="+mn-cs"/>
              </a:rPr>
              <a:t>optico</a:t>
            </a:r>
            <a:r>
              <a:rPr lang="es-ES_tradnl" sz="1200" b="1" kern="1200" dirty="0" smtClean="0">
                <a:solidFill>
                  <a:schemeClr val="tx1"/>
                </a:solidFill>
                <a:effectLst/>
                <a:latin typeface="+mn-lt"/>
                <a:ea typeface="+mn-ea"/>
                <a:cs typeface="+mn-cs"/>
              </a:rPr>
              <a:t> </a:t>
            </a:r>
            <a:r>
              <a:rPr lang="es-ES_tradnl" sz="1200" kern="1200" dirty="0" smtClean="0">
                <a:solidFill>
                  <a:schemeClr val="tx1"/>
                </a:solidFill>
                <a:effectLst/>
                <a:latin typeface="+mn-lt"/>
                <a:ea typeface="+mn-ea"/>
                <a:cs typeface="+mn-cs"/>
              </a:rPr>
              <a:t>de  cristal de </a:t>
            </a:r>
            <a:r>
              <a:rPr lang="es-ES_tradnl" sz="1200" kern="1200" dirty="0" err="1" smtClean="0">
                <a:solidFill>
                  <a:schemeClr val="tx1"/>
                </a:solidFill>
                <a:effectLst/>
                <a:latin typeface="+mn-lt"/>
                <a:ea typeface="+mn-ea"/>
                <a:cs typeface="+mn-cs"/>
              </a:rPr>
              <a:t>Rubi</a:t>
            </a:r>
            <a:r>
              <a:rPr lang="es-ES_tradnl" sz="1200" kern="1200" dirty="0" smtClean="0">
                <a:solidFill>
                  <a:schemeClr val="tx1"/>
                </a:solidFill>
                <a:effectLst/>
                <a:latin typeface="+mn-lt"/>
                <a:ea typeface="+mn-ea"/>
                <a:cs typeface="+mn-cs"/>
              </a:rPr>
              <a:t> ya con las características de afinidad  los </a:t>
            </a:r>
            <a:r>
              <a:rPr lang="es-ES_tradnl" sz="1200" kern="1200" dirty="0" err="1" smtClean="0">
                <a:solidFill>
                  <a:schemeClr val="tx1"/>
                </a:solidFill>
                <a:effectLst/>
                <a:latin typeface="+mn-lt"/>
                <a:ea typeface="+mn-ea"/>
                <a:cs typeface="+mn-cs"/>
              </a:rPr>
              <a:t>laseres</a:t>
            </a:r>
            <a:r>
              <a:rPr lang="es-ES_tradnl" sz="1200" kern="1200" dirty="0" smtClean="0">
                <a:solidFill>
                  <a:schemeClr val="tx1"/>
                </a:solidFill>
                <a:effectLst/>
                <a:latin typeface="+mn-lt"/>
                <a:ea typeface="+mn-ea"/>
                <a:cs typeface="+mn-cs"/>
              </a:rPr>
              <a:t> que actualmente utilizamos y en el año de 1961 se realiza la primera cirugía óptica con un laser de </a:t>
            </a:r>
            <a:r>
              <a:rPr lang="es-ES_tradnl" sz="1200" kern="1200" dirty="0" err="1" smtClean="0">
                <a:solidFill>
                  <a:schemeClr val="tx1"/>
                </a:solidFill>
                <a:effectLst/>
                <a:latin typeface="+mn-lt"/>
                <a:ea typeface="+mn-ea"/>
                <a:cs typeface="+mn-cs"/>
              </a:rPr>
              <a:t>Rubi</a:t>
            </a:r>
            <a:r>
              <a:rPr lang="es-ES_tradnl" sz="1200" kern="1200" dirty="0" smtClean="0">
                <a:solidFill>
                  <a:schemeClr val="tx1"/>
                </a:solidFill>
                <a:effectLst/>
                <a:latin typeface="+mn-lt"/>
                <a:ea typeface="+mn-ea"/>
                <a:cs typeface="+mn-cs"/>
              </a:rPr>
              <a:t> por el </a:t>
            </a:r>
            <a:r>
              <a:rPr lang="es-ES_tradnl" sz="1200" kern="1200" dirty="0" err="1" smtClean="0">
                <a:solidFill>
                  <a:schemeClr val="tx1"/>
                </a:solidFill>
                <a:effectLst/>
                <a:latin typeface="+mn-lt"/>
                <a:ea typeface="+mn-ea"/>
                <a:cs typeface="+mn-cs"/>
              </a:rPr>
              <a:t>Dr</a:t>
            </a:r>
            <a:r>
              <a:rPr lang="es-ES_tradnl" sz="1200" kern="1200" dirty="0" smtClean="0">
                <a:solidFill>
                  <a:schemeClr val="tx1"/>
                </a:solidFill>
                <a:effectLst/>
                <a:latin typeface="+mn-lt"/>
                <a:ea typeface="+mn-ea"/>
                <a:cs typeface="+mn-cs"/>
              </a:rPr>
              <a:t> </a:t>
            </a:r>
            <a:r>
              <a:rPr lang="es-ES_tradnl" sz="1200" kern="1200" dirty="0" err="1" smtClean="0">
                <a:solidFill>
                  <a:schemeClr val="tx1"/>
                </a:solidFill>
                <a:effectLst/>
                <a:latin typeface="+mn-lt"/>
                <a:ea typeface="+mn-ea"/>
                <a:cs typeface="+mn-cs"/>
              </a:rPr>
              <a:t>Cambell</a:t>
            </a:r>
            <a:r>
              <a:rPr lang="es-ES_tradnl" sz="1200" kern="1200" dirty="0" smtClean="0">
                <a:solidFill>
                  <a:schemeClr val="tx1"/>
                </a:solidFill>
                <a:effectLst/>
                <a:latin typeface="+mn-lt"/>
                <a:ea typeface="+mn-ea"/>
                <a:cs typeface="+mn-cs"/>
              </a:rPr>
              <a:t>.</a:t>
            </a:r>
          </a:p>
          <a:p>
            <a:r>
              <a:rPr lang="es-ES_tradnl" sz="1200" kern="1200" dirty="0" smtClean="0">
                <a:solidFill>
                  <a:schemeClr val="tx1"/>
                </a:solidFill>
                <a:effectLst/>
                <a:latin typeface="+mn-lt"/>
                <a:ea typeface="+mn-ea"/>
                <a:cs typeface="+mn-cs"/>
              </a:rPr>
              <a:t> </a:t>
            </a:r>
          </a:p>
          <a:p>
            <a:endParaRPr lang="es-ES" dirty="0"/>
          </a:p>
        </p:txBody>
      </p:sp>
      <p:sp>
        <p:nvSpPr>
          <p:cNvPr id="4" name="Marcador de número de diapositiva 3"/>
          <p:cNvSpPr>
            <a:spLocks noGrp="1"/>
          </p:cNvSpPr>
          <p:nvPr>
            <p:ph type="sldNum" sz="quarter" idx="10"/>
          </p:nvPr>
        </p:nvSpPr>
        <p:spPr/>
        <p:txBody>
          <a:bodyPr/>
          <a:lstStyle/>
          <a:p>
            <a:fld id="{A08ED6E6-B23E-E84B-A966-47BE8DDEA9FC}" type="slidenum">
              <a:rPr lang="es-ES" smtClean="0"/>
              <a:t>3</a:t>
            </a:fld>
            <a:endParaRPr lang="es-ES"/>
          </a:p>
        </p:txBody>
      </p:sp>
    </p:spTree>
    <p:extLst>
      <p:ext uri="{BB962C8B-B14F-4D97-AF65-F5344CB8AC3E}">
        <p14:creationId xmlns:p14="http://schemas.microsoft.com/office/powerpoint/2010/main" val="40576320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_tradnl" sz="1200" kern="1200" dirty="0" smtClean="0">
                <a:solidFill>
                  <a:schemeClr val="tx1"/>
                </a:solidFill>
                <a:effectLst/>
                <a:latin typeface="+mn-lt"/>
                <a:ea typeface="+mn-ea"/>
                <a:cs typeface="+mn-cs"/>
              </a:rPr>
              <a:t>Por lo tanto, la palabra LASER es un acrónimo que nos explica las bases de la emisión de ésta radiación electromagnética y lo que significa es  </a:t>
            </a:r>
            <a:r>
              <a:rPr lang="es-ES_tradnl" sz="1200" b="1" kern="1200" dirty="0" smtClean="0">
                <a:solidFill>
                  <a:schemeClr val="tx1"/>
                </a:solidFill>
                <a:effectLst/>
                <a:latin typeface="+mn-lt"/>
                <a:ea typeface="+mn-ea"/>
                <a:cs typeface="+mn-cs"/>
              </a:rPr>
              <a:t>la Amplificación de la luz por una emisión estimulada de la radiación</a:t>
            </a:r>
          </a:p>
          <a:p>
            <a:endParaRPr lang="es-ES" b="1" dirty="0"/>
          </a:p>
        </p:txBody>
      </p:sp>
      <p:sp>
        <p:nvSpPr>
          <p:cNvPr id="4" name="Marcador de número de diapositiva 3"/>
          <p:cNvSpPr>
            <a:spLocks noGrp="1"/>
          </p:cNvSpPr>
          <p:nvPr>
            <p:ph type="sldNum" sz="quarter" idx="10"/>
          </p:nvPr>
        </p:nvSpPr>
        <p:spPr/>
        <p:txBody>
          <a:bodyPr/>
          <a:lstStyle/>
          <a:p>
            <a:fld id="{A08ED6E6-B23E-E84B-A966-47BE8DDEA9FC}" type="slidenum">
              <a:rPr lang="es-ES" smtClean="0"/>
              <a:t>4</a:t>
            </a:fld>
            <a:endParaRPr lang="es-ES"/>
          </a:p>
        </p:txBody>
      </p:sp>
    </p:spTree>
    <p:extLst>
      <p:ext uri="{BB962C8B-B14F-4D97-AF65-F5344CB8AC3E}">
        <p14:creationId xmlns:p14="http://schemas.microsoft.com/office/powerpoint/2010/main" val="3329587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smtClean="0">
                <a:solidFill>
                  <a:schemeClr val="tx1"/>
                </a:solidFill>
                <a:effectLst/>
                <a:latin typeface="+mn-lt"/>
                <a:ea typeface="+mn-ea"/>
                <a:cs typeface="+mn-cs"/>
              </a:rPr>
              <a:t>Pero en sí, que es la radiación laser? </a:t>
            </a:r>
          </a:p>
          <a:p>
            <a:r>
              <a:rPr lang="es-ES_tradnl" sz="1200" kern="1200" dirty="0" smtClean="0">
                <a:solidFill>
                  <a:schemeClr val="tx1"/>
                </a:solidFill>
                <a:effectLst/>
                <a:latin typeface="+mn-lt"/>
                <a:ea typeface="+mn-ea"/>
                <a:cs typeface="+mn-cs"/>
              </a:rPr>
              <a:t>Es una radiación de espectro electromagnético, que dentro de un sistema especial  (resonador o medio activo laser) va a generar ondas electromagnéticas de características  especiales y diferentes a una luz convencional:</a:t>
            </a:r>
          </a:p>
          <a:p>
            <a:r>
              <a:rPr lang="es-ES_tradnl" sz="1200" kern="1200" dirty="0" smtClean="0">
                <a:solidFill>
                  <a:schemeClr val="tx1"/>
                </a:solidFill>
                <a:effectLst/>
                <a:latin typeface="+mn-lt"/>
                <a:ea typeface="+mn-ea"/>
                <a:cs typeface="+mn-cs"/>
              </a:rPr>
              <a:t>Es monocromática, eso por que los fotones emitidos tienen la característica de ser todos de la misma longitud de onda</a:t>
            </a:r>
          </a:p>
          <a:p>
            <a:r>
              <a:rPr lang="es-ES_tradnl" sz="1200" kern="1200" dirty="0" smtClean="0">
                <a:solidFill>
                  <a:schemeClr val="tx1"/>
                </a:solidFill>
                <a:effectLst/>
                <a:latin typeface="+mn-lt"/>
                <a:ea typeface="+mn-ea"/>
                <a:cs typeface="+mn-cs"/>
              </a:rPr>
              <a:t>Colimada, que todos los fotones van en una misma dirección</a:t>
            </a:r>
          </a:p>
          <a:p>
            <a:r>
              <a:rPr lang="es-ES_tradnl" sz="1200" kern="1200" dirty="0" smtClean="0">
                <a:solidFill>
                  <a:schemeClr val="tx1"/>
                </a:solidFill>
                <a:effectLst/>
                <a:latin typeface="+mn-lt"/>
                <a:ea typeface="+mn-ea"/>
                <a:cs typeface="+mn-cs"/>
              </a:rPr>
              <a:t>Y coherente que van todos en la misma fase, o paralelos</a:t>
            </a:r>
          </a:p>
          <a:p>
            <a:r>
              <a:rPr lang="es-ES_tradnl" sz="1200" kern="1200" dirty="0" smtClean="0">
                <a:solidFill>
                  <a:schemeClr val="tx1"/>
                </a:solidFill>
                <a:effectLst/>
                <a:latin typeface="+mn-lt"/>
                <a:ea typeface="+mn-ea"/>
                <a:cs typeface="+mn-cs"/>
              </a:rPr>
              <a:t>Estas </a:t>
            </a:r>
            <a:r>
              <a:rPr lang="es-ES_tradnl" sz="1200" kern="1200" dirty="0" err="1" smtClean="0">
                <a:solidFill>
                  <a:schemeClr val="tx1"/>
                </a:solidFill>
                <a:effectLst/>
                <a:latin typeface="+mn-lt"/>
                <a:ea typeface="+mn-ea"/>
                <a:cs typeface="+mn-cs"/>
              </a:rPr>
              <a:t>carácterísticas</a:t>
            </a:r>
            <a:r>
              <a:rPr lang="es-ES_tradnl" sz="1200" kern="1200" dirty="0" smtClean="0">
                <a:solidFill>
                  <a:schemeClr val="tx1"/>
                </a:solidFill>
                <a:effectLst/>
                <a:latin typeface="+mn-lt"/>
                <a:ea typeface="+mn-ea"/>
                <a:cs typeface="+mn-cs"/>
              </a:rPr>
              <a:t> provocaran una energía que concentre gran cantidad de fotones en un mismo punto, lo que da su poder de acción</a:t>
            </a:r>
          </a:p>
          <a:p>
            <a:r>
              <a:rPr lang="es-ES_tradnl" sz="1200" kern="1200" dirty="0" smtClean="0">
                <a:solidFill>
                  <a:schemeClr val="tx1"/>
                </a:solidFill>
                <a:effectLst/>
                <a:latin typeface="+mn-lt"/>
                <a:ea typeface="+mn-ea"/>
                <a:cs typeface="+mn-cs"/>
              </a:rPr>
              <a:t>Y cuando hablamos de longitud de onda,</a:t>
            </a:r>
            <a:r>
              <a:rPr lang="es-ES_tradnl" sz="1200" kern="1200" baseline="0" dirty="0" smtClean="0">
                <a:solidFill>
                  <a:schemeClr val="tx1"/>
                </a:solidFill>
                <a:effectLst/>
                <a:latin typeface="+mn-lt"/>
                <a:ea typeface="+mn-ea"/>
                <a:cs typeface="+mn-cs"/>
              </a:rPr>
              <a:t> va a estar dada  por los elementos de su medio activo, </a:t>
            </a:r>
            <a:r>
              <a:rPr lang="es-ES_tradnl" sz="1200" kern="1200" dirty="0" smtClean="0">
                <a:solidFill>
                  <a:schemeClr val="tx1"/>
                </a:solidFill>
                <a:effectLst/>
                <a:latin typeface="+mn-lt"/>
                <a:ea typeface="+mn-ea"/>
                <a:cs typeface="+mn-cs"/>
              </a:rPr>
              <a:t>esto va a ser la  característica que le va a dar la afinidad a un solo elemento o tejido diana sobre el que esa energía va a actuar y no a nada mas.</a:t>
            </a:r>
          </a:p>
          <a:p>
            <a:r>
              <a:rPr lang="es-ES_tradnl" sz="1200" kern="1200" dirty="0" smtClean="0">
                <a:solidFill>
                  <a:schemeClr val="tx1"/>
                </a:solidFill>
                <a:effectLst/>
                <a:latin typeface="+mn-lt"/>
                <a:ea typeface="+mn-ea"/>
                <a:cs typeface="+mn-cs"/>
              </a:rPr>
              <a:t>Un ejemplo de esto son energías que son afines a la melanina,</a:t>
            </a:r>
            <a:r>
              <a:rPr lang="es-ES_tradnl" sz="1200" kern="1200" baseline="0" dirty="0" smtClean="0">
                <a:solidFill>
                  <a:schemeClr val="tx1"/>
                </a:solidFill>
                <a:effectLst/>
                <a:latin typeface="+mn-lt"/>
                <a:ea typeface="+mn-ea"/>
                <a:cs typeface="+mn-cs"/>
              </a:rPr>
              <a:t> </a:t>
            </a:r>
            <a:r>
              <a:rPr lang="es-ES_tradnl" sz="1200" kern="1200" dirty="0" smtClean="0">
                <a:solidFill>
                  <a:schemeClr val="tx1"/>
                </a:solidFill>
                <a:effectLst/>
                <a:latin typeface="+mn-lt"/>
                <a:ea typeface="+mn-ea"/>
                <a:cs typeface="+mn-cs"/>
              </a:rPr>
              <a:t>solo van a actuar sobre elementos que tengan la coloración de la</a:t>
            </a:r>
            <a:r>
              <a:rPr lang="es-ES_tradnl" sz="1200" kern="1200" baseline="0" dirty="0" smtClean="0">
                <a:solidFill>
                  <a:schemeClr val="tx1"/>
                </a:solidFill>
                <a:effectLst/>
                <a:latin typeface="+mn-lt"/>
                <a:ea typeface="+mn-ea"/>
                <a:cs typeface="+mn-cs"/>
              </a:rPr>
              <a:t> melanina</a:t>
            </a:r>
            <a:r>
              <a:rPr lang="es-ES_tradnl" sz="1200" kern="1200" dirty="0" smtClean="0">
                <a:solidFill>
                  <a:schemeClr val="tx1"/>
                </a:solidFill>
                <a:effectLst/>
                <a:latin typeface="+mn-lt"/>
                <a:ea typeface="+mn-ea"/>
                <a:cs typeface="+mn-cs"/>
              </a:rPr>
              <a:t> x que a eso es a fin, pero si yo quisiera hacer vaporizar una estructura blanca no le va a hacer nada x que su afinidad no tiene ese </a:t>
            </a:r>
            <a:r>
              <a:rPr lang="es-ES_tradnl" sz="1200" kern="1200" dirty="0" err="1" smtClean="0">
                <a:solidFill>
                  <a:schemeClr val="tx1"/>
                </a:solidFill>
                <a:effectLst/>
                <a:latin typeface="+mn-lt"/>
                <a:ea typeface="+mn-ea"/>
                <a:cs typeface="+mn-cs"/>
              </a:rPr>
              <a:t>cromóforo</a:t>
            </a:r>
            <a:r>
              <a:rPr lang="es-ES_tradnl" sz="1200" kern="1200" dirty="0" smtClean="0">
                <a:solidFill>
                  <a:schemeClr val="tx1"/>
                </a:solidFill>
                <a:effectLst/>
                <a:latin typeface="+mn-lt"/>
                <a:ea typeface="+mn-ea"/>
                <a:cs typeface="+mn-cs"/>
              </a:rPr>
              <a:t>.</a:t>
            </a:r>
          </a:p>
          <a:p>
            <a:endParaRPr lang="es-ES_tradnl"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A08ED6E6-B23E-E84B-A966-47BE8DDEA9FC}" type="slidenum">
              <a:rPr lang="es-ES" smtClean="0"/>
              <a:t>6</a:t>
            </a:fld>
            <a:endParaRPr lang="es-ES"/>
          </a:p>
        </p:txBody>
      </p:sp>
    </p:spTree>
    <p:extLst>
      <p:ext uri="{BB962C8B-B14F-4D97-AF65-F5344CB8AC3E}">
        <p14:creationId xmlns:p14="http://schemas.microsoft.com/office/powerpoint/2010/main" val="19605736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B5430D-6803-4BCA-BE07-A1C14B738CCC}" type="slidenum">
              <a:rPr lang="en-US">
                <a:solidFill>
                  <a:prstClr val="black"/>
                </a:solidFill>
              </a:rPr>
              <a:pPr/>
              <a:t>7</a:t>
            </a:fld>
            <a:endParaRPr lang="en-US">
              <a:solidFill>
                <a:prstClr val="black"/>
              </a:solidFill>
            </a:endParaRPr>
          </a:p>
        </p:txBody>
      </p:sp>
      <p:sp>
        <p:nvSpPr>
          <p:cNvPr id="84994" name="Rectangle 2"/>
          <p:cNvSpPr>
            <a:spLocks noGrp="1" noRot="1" noChangeAspect="1" noChangeArrowheads="1" noTextEdit="1"/>
          </p:cNvSpPr>
          <p:nvPr>
            <p:ph type="sldImg"/>
          </p:nvPr>
        </p:nvSpPr>
        <p:spPr>
          <a:xfrm>
            <a:off x="1144588" y="685800"/>
            <a:ext cx="4570412" cy="3429000"/>
          </a:xfrm>
          <a:ln/>
        </p:spPr>
      </p:sp>
      <p:sp>
        <p:nvSpPr>
          <p:cNvPr id="84995" name="Rectangle 3"/>
          <p:cNvSpPr>
            <a:spLocks noGrp="1" noChangeArrowheads="1"/>
          </p:cNvSpPr>
          <p:nvPr>
            <p:ph type="body" idx="1"/>
          </p:nvPr>
        </p:nvSpPr>
        <p:spPr>
          <a:xfrm>
            <a:off x="913805" y="4343704"/>
            <a:ext cx="5030391" cy="4113892"/>
          </a:xfrm>
        </p:spPr>
        <p:txBody>
          <a:bodyPr/>
          <a:lstStyle/>
          <a:p>
            <a:r>
              <a:rPr lang="es-ES_tradnl" sz="1200" kern="1200" dirty="0" smtClean="0">
                <a:solidFill>
                  <a:schemeClr val="tx1"/>
                </a:solidFill>
                <a:effectLst/>
                <a:latin typeface="+mn-lt"/>
                <a:ea typeface="+mn-ea"/>
                <a:cs typeface="+mn-cs"/>
              </a:rPr>
              <a:t>La característica de las ondas electromagnéticas, es que no precisan de un medio material para propagarse y en el vacío se propagan a la velocidad de la luz, 300</a:t>
            </a:r>
            <a:r>
              <a:rPr lang="es-ES_tradnl" sz="1200" kern="1200" baseline="0" dirty="0" smtClean="0">
                <a:solidFill>
                  <a:schemeClr val="tx1"/>
                </a:solidFill>
                <a:effectLst/>
                <a:latin typeface="+mn-lt"/>
                <a:ea typeface="+mn-ea"/>
                <a:cs typeface="+mn-cs"/>
              </a:rPr>
              <a:t> 000km/</a:t>
            </a:r>
            <a:r>
              <a:rPr lang="es-ES_tradnl" sz="1200" kern="1200" baseline="0" dirty="0" err="1" smtClean="0">
                <a:solidFill>
                  <a:schemeClr val="tx1"/>
                </a:solidFill>
                <a:effectLst/>
                <a:latin typeface="+mn-lt"/>
                <a:ea typeface="+mn-ea"/>
                <a:cs typeface="+mn-cs"/>
              </a:rPr>
              <a:t>sg</a:t>
            </a:r>
            <a:endParaRPr lang="es-ES_tradnl"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Estas ondas electromagnéticas según su longitud de onda se clasifican dentro de éste espectro, donde encontramos  láseres en la porción ultravioleta con longitudes de onda muy pequeñas y las cuales son ionizantes, es decir que pueden provocar un daño en la estructura del DNA y por lo tanto requieren de una protección especial como son los </a:t>
            </a:r>
            <a:r>
              <a:rPr lang="es-ES_tradnl" sz="1200" kern="1200" dirty="0" err="1" smtClean="0">
                <a:solidFill>
                  <a:schemeClr val="tx1"/>
                </a:solidFill>
                <a:effectLst/>
                <a:latin typeface="+mn-lt"/>
                <a:ea typeface="+mn-ea"/>
                <a:cs typeface="+mn-cs"/>
              </a:rPr>
              <a:t>bunquers</a:t>
            </a:r>
            <a:r>
              <a:rPr lang="es-ES_tradnl" sz="1200" kern="1200" dirty="0" smtClean="0">
                <a:solidFill>
                  <a:schemeClr val="tx1"/>
                </a:solidFill>
                <a:effectLst/>
                <a:latin typeface="+mn-lt"/>
                <a:ea typeface="+mn-ea"/>
                <a:cs typeface="+mn-cs"/>
              </a:rPr>
              <a:t> y que se utilizan en ciertos tratamientos en oncología y neurocirugía, en este espectro también encontramos la primera radiación  electromagnética utilizada a finales ya del siglo antepasado , los rayos X, </a:t>
            </a:r>
          </a:p>
          <a:p>
            <a:r>
              <a:rPr lang="es-ES_tradnl" sz="1200" kern="1200" dirty="0" smtClean="0">
                <a:solidFill>
                  <a:schemeClr val="tx1"/>
                </a:solidFill>
                <a:effectLst/>
                <a:latin typeface="+mn-lt"/>
                <a:ea typeface="+mn-ea"/>
                <a:cs typeface="+mn-cs"/>
              </a:rPr>
              <a:t>Las radiaciones electromagnéticas del espectro visible, donde encontramos la luz natural  con características muy diferentes a la de los </a:t>
            </a:r>
            <a:r>
              <a:rPr lang="es-ES_tradnl" sz="1200" kern="1200" dirty="0" err="1" smtClean="0">
                <a:solidFill>
                  <a:schemeClr val="tx1"/>
                </a:solidFill>
                <a:effectLst/>
                <a:latin typeface="+mn-lt"/>
                <a:ea typeface="+mn-ea"/>
                <a:cs typeface="+mn-cs"/>
              </a:rPr>
              <a:t>laseres</a:t>
            </a:r>
            <a:r>
              <a:rPr lang="es-ES_tradnl" sz="1200" kern="1200" dirty="0" smtClean="0">
                <a:solidFill>
                  <a:schemeClr val="tx1"/>
                </a:solidFill>
                <a:effectLst/>
                <a:latin typeface="+mn-lt"/>
                <a:ea typeface="+mn-ea"/>
                <a:cs typeface="+mn-cs"/>
              </a:rPr>
              <a:t>, y a algunos de los </a:t>
            </a:r>
            <a:r>
              <a:rPr lang="es-ES_tradnl" sz="1200" kern="1200" dirty="0" err="1" smtClean="0">
                <a:solidFill>
                  <a:schemeClr val="tx1"/>
                </a:solidFill>
                <a:effectLst/>
                <a:latin typeface="+mn-lt"/>
                <a:ea typeface="+mn-ea"/>
                <a:cs typeface="+mn-cs"/>
              </a:rPr>
              <a:t>laseres</a:t>
            </a:r>
            <a:r>
              <a:rPr lang="es-ES_tradnl" sz="1200" kern="1200" dirty="0" smtClean="0">
                <a:solidFill>
                  <a:schemeClr val="tx1"/>
                </a:solidFill>
                <a:effectLst/>
                <a:latin typeface="+mn-lt"/>
                <a:ea typeface="+mn-ea"/>
                <a:cs typeface="+mn-cs"/>
              </a:rPr>
              <a:t> de baja potencia (terapéuticos o </a:t>
            </a:r>
            <a:r>
              <a:rPr lang="es-ES_tradnl" sz="1200" kern="1200" dirty="0" err="1" smtClean="0">
                <a:solidFill>
                  <a:schemeClr val="tx1"/>
                </a:solidFill>
                <a:effectLst/>
                <a:latin typeface="+mn-lt"/>
                <a:ea typeface="+mn-ea"/>
                <a:cs typeface="+mn-cs"/>
              </a:rPr>
              <a:t>bioestimuladores</a:t>
            </a:r>
            <a:r>
              <a:rPr lang="es-ES_tradnl" sz="1200" kern="1200" dirty="0" smtClean="0">
                <a:solidFill>
                  <a:schemeClr val="tx1"/>
                </a:solidFill>
                <a:effectLst/>
                <a:latin typeface="+mn-lt"/>
                <a:ea typeface="+mn-ea"/>
                <a:cs typeface="+mn-cs"/>
              </a:rPr>
              <a:t>) no quirúrgicos y solo a algunos </a:t>
            </a:r>
            <a:r>
              <a:rPr lang="es-ES_tradnl" sz="1200" kern="1200" dirty="0" err="1" smtClean="0">
                <a:solidFill>
                  <a:schemeClr val="tx1"/>
                </a:solidFill>
                <a:effectLst/>
                <a:latin typeface="+mn-lt"/>
                <a:ea typeface="+mn-ea"/>
                <a:cs typeface="+mn-cs"/>
              </a:rPr>
              <a:t>laseres</a:t>
            </a:r>
            <a:r>
              <a:rPr lang="es-ES_tradnl" sz="1200" kern="1200" dirty="0" smtClean="0">
                <a:solidFill>
                  <a:schemeClr val="tx1"/>
                </a:solidFill>
                <a:effectLst/>
                <a:latin typeface="+mn-lt"/>
                <a:ea typeface="+mn-ea"/>
                <a:cs typeface="+mn-cs"/>
              </a:rPr>
              <a:t> de diodos de menos potentes y que pudieran ya tener cierto efecto quirúrgico.</a:t>
            </a:r>
          </a:p>
          <a:p>
            <a:r>
              <a:rPr lang="es-ES_tradnl" sz="1200" kern="1200" dirty="0" smtClean="0">
                <a:solidFill>
                  <a:schemeClr val="tx1"/>
                </a:solidFill>
                <a:effectLst/>
                <a:latin typeface="+mn-lt"/>
                <a:ea typeface="+mn-ea"/>
                <a:cs typeface="+mn-cs"/>
              </a:rPr>
              <a:t>Y las radiaciones en el espectro infrarrojo, donde encontramos a la mayoría de los </a:t>
            </a:r>
            <a:r>
              <a:rPr lang="es-ES_tradnl" sz="1200" kern="1200" dirty="0" err="1" smtClean="0">
                <a:solidFill>
                  <a:schemeClr val="tx1"/>
                </a:solidFill>
                <a:effectLst/>
                <a:latin typeface="+mn-lt"/>
                <a:ea typeface="+mn-ea"/>
                <a:cs typeface="+mn-cs"/>
              </a:rPr>
              <a:t>laseres</a:t>
            </a:r>
            <a:r>
              <a:rPr lang="es-ES_tradnl" sz="1200" kern="1200" dirty="0" smtClean="0">
                <a:solidFill>
                  <a:schemeClr val="tx1"/>
                </a:solidFill>
                <a:effectLst/>
                <a:latin typeface="+mn-lt"/>
                <a:ea typeface="+mn-ea"/>
                <a:cs typeface="+mn-cs"/>
              </a:rPr>
              <a:t> que se utilizan con mas frecuencia es el ámbito médico y tecnológico.</a:t>
            </a:r>
          </a:p>
          <a:p>
            <a:r>
              <a:rPr lang="es-ES_tradnl" sz="1200" kern="1200" dirty="0" smtClean="0">
                <a:solidFill>
                  <a:schemeClr val="tx1"/>
                </a:solidFill>
                <a:effectLst/>
                <a:latin typeface="+mn-lt"/>
                <a:ea typeface="+mn-ea"/>
                <a:cs typeface="+mn-cs"/>
              </a:rPr>
              <a:t>Estas radiaciones infrarrojas tienen la características de no ser visibles al ojo humano, de no ser ionizantes (no causar daño en el DNA celular) y que pueden tener una longitud de onda muy amplia casi infinita por lo cual longitudes de onda tal amplias son utilizadas en las telecomunicaciones. Por lo tanto si hoy pintáramos todas las radiaciones del espectro electromagnético que se utilizan en la vida cotidiana, sería imposible vernos de un metro a otro x la gran cantidad de radiación que nos atraviesa.</a:t>
            </a:r>
          </a:p>
          <a:p>
            <a:endParaRPr lang="es-MX"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_tradnl" sz="1200" kern="1200" dirty="0" smtClean="0">
                <a:solidFill>
                  <a:schemeClr val="tx1"/>
                </a:solidFill>
                <a:effectLst/>
                <a:latin typeface="+mn-lt"/>
                <a:ea typeface="+mn-ea"/>
                <a:cs typeface="+mn-cs"/>
              </a:rPr>
              <a:t>La radiación laser, al ser una energía que interacciona con los tejidos y sus características tendrá diferentes efectos , como es la reflexión ( que es la energía que se pierde), la absorción que es la energía que interactúa con el tejido diana, la dispersión y la transmisión que es la energía que va a </a:t>
            </a:r>
            <a:r>
              <a:rPr lang="es-ES_tradnl" sz="1200" kern="1200" dirty="0" err="1" smtClean="0">
                <a:solidFill>
                  <a:schemeClr val="tx1"/>
                </a:solidFill>
                <a:effectLst/>
                <a:latin typeface="+mn-lt"/>
                <a:ea typeface="+mn-ea"/>
                <a:cs typeface="+mn-cs"/>
              </a:rPr>
              <a:t>bioestimular</a:t>
            </a:r>
            <a:r>
              <a:rPr lang="es-ES_tradnl" sz="1200" kern="1200" dirty="0" smtClean="0">
                <a:solidFill>
                  <a:schemeClr val="tx1"/>
                </a:solidFill>
                <a:effectLst/>
                <a:latin typeface="+mn-lt"/>
                <a:ea typeface="+mn-ea"/>
                <a:cs typeface="+mn-cs"/>
              </a:rPr>
              <a:t> la tejido circundante.</a:t>
            </a:r>
          </a:p>
          <a:p>
            <a:endParaRPr lang="es-ES" dirty="0"/>
          </a:p>
        </p:txBody>
      </p:sp>
      <p:sp>
        <p:nvSpPr>
          <p:cNvPr id="4" name="Marcador de número de diapositiva 3"/>
          <p:cNvSpPr>
            <a:spLocks noGrp="1"/>
          </p:cNvSpPr>
          <p:nvPr>
            <p:ph type="sldNum" sz="quarter" idx="10"/>
          </p:nvPr>
        </p:nvSpPr>
        <p:spPr/>
        <p:txBody>
          <a:bodyPr/>
          <a:lstStyle/>
          <a:p>
            <a:fld id="{A08ED6E6-B23E-E84B-A966-47BE8DDEA9FC}" type="slidenum">
              <a:rPr lang="es-ES" smtClean="0"/>
              <a:t>8</a:t>
            </a:fld>
            <a:endParaRPr lang="es-ES"/>
          </a:p>
        </p:txBody>
      </p:sp>
    </p:spTree>
    <p:extLst>
      <p:ext uri="{BB962C8B-B14F-4D97-AF65-F5344CB8AC3E}">
        <p14:creationId xmlns:p14="http://schemas.microsoft.com/office/powerpoint/2010/main" val="971210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Desinfección</a:t>
            </a:r>
          </a:p>
          <a:p>
            <a:r>
              <a:rPr lang="es-ES" dirty="0" smtClean="0"/>
              <a:t>Coagulación  La interacción del laser con la célula provoca cambios  37-65 grados C</a:t>
            </a:r>
            <a:r>
              <a:rPr lang="es-ES" baseline="0" dirty="0" smtClean="0"/>
              <a:t> provocando coagulación de la sangre  (</a:t>
            </a:r>
            <a:r>
              <a:rPr lang="es-ES" baseline="0" dirty="0" err="1" smtClean="0"/>
              <a:t>laseres</a:t>
            </a:r>
            <a:r>
              <a:rPr lang="es-ES" baseline="0" dirty="0" smtClean="0"/>
              <a:t> afines  </a:t>
            </a:r>
            <a:r>
              <a:rPr lang="es-ES" baseline="0" dirty="0" err="1" smtClean="0"/>
              <a:t>Argon</a:t>
            </a:r>
            <a:r>
              <a:rPr lang="es-ES" baseline="0" dirty="0" smtClean="0"/>
              <a:t>…..)</a:t>
            </a:r>
          </a:p>
          <a:p>
            <a:r>
              <a:rPr lang="es-ES" baseline="0" dirty="0" smtClean="0"/>
              <a:t>Vaporización  a partir de incrementar la </a:t>
            </a:r>
            <a:r>
              <a:rPr lang="es-ES" baseline="0" dirty="0" err="1" smtClean="0"/>
              <a:t>temperartura</a:t>
            </a:r>
            <a:r>
              <a:rPr lang="es-ES" baseline="0" dirty="0" smtClean="0"/>
              <a:t> a 100 grados  </a:t>
            </a:r>
            <a:r>
              <a:rPr lang="es-ES" baseline="0" dirty="0" err="1" smtClean="0"/>
              <a:t>temp</a:t>
            </a:r>
            <a:r>
              <a:rPr lang="es-ES" baseline="0" dirty="0" smtClean="0"/>
              <a:t> de </a:t>
            </a:r>
            <a:r>
              <a:rPr lang="es-ES" baseline="0" dirty="0" err="1" smtClean="0"/>
              <a:t>ebullicion</a:t>
            </a:r>
            <a:r>
              <a:rPr lang="es-ES" baseline="0" dirty="0" smtClean="0"/>
              <a:t> de la materia </a:t>
            </a:r>
            <a:r>
              <a:rPr lang="es-ES" baseline="0" dirty="0" err="1" smtClean="0"/>
              <a:t>acuaso</a:t>
            </a:r>
            <a:endParaRPr lang="es-ES" baseline="0" dirty="0" smtClean="0"/>
          </a:p>
          <a:p>
            <a:r>
              <a:rPr lang="es-ES" baseline="0" dirty="0" err="1" smtClean="0"/>
              <a:t>Fotoablación</a:t>
            </a:r>
            <a:r>
              <a:rPr lang="es-ES" baseline="0" dirty="0" smtClean="0"/>
              <a:t>   da lugar a un estallido de los elementos intracelulares x </a:t>
            </a:r>
            <a:r>
              <a:rPr lang="es-ES" baseline="0" dirty="0" err="1" smtClean="0"/>
              <a:t>aumeto</a:t>
            </a:r>
            <a:r>
              <a:rPr lang="es-ES" baseline="0" dirty="0" smtClean="0"/>
              <a:t> de la temperatura  donde como consecuencia de la </a:t>
            </a:r>
            <a:r>
              <a:rPr lang="es-ES" baseline="0" dirty="0" err="1" smtClean="0"/>
              <a:t>liberacin</a:t>
            </a:r>
            <a:r>
              <a:rPr lang="es-ES" baseline="0" dirty="0" smtClean="0"/>
              <a:t> de ésta energía explota, dando lugar a la destrucción de las </a:t>
            </a:r>
            <a:r>
              <a:rPr lang="es-ES" baseline="0" dirty="0" err="1" smtClean="0"/>
              <a:t>celulas</a:t>
            </a:r>
            <a:r>
              <a:rPr lang="es-ES" baseline="0" dirty="0" smtClean="0"/>
              <a:t> afines. Se requieren </a:t>
            </a:r>
            <a:r>
              <a:rPr lang="es-ES" baseline="0" dirty="0" err="1" smtClean="0"/>
              <a:t>laseres</a:t>
            </a:r>
            <a:r>
              <a:rPr lang="es-ES" baseline="0" dirty="0" smtClean="0"/>
              <a:t> de gran potencia</a:t>
            </a:r>
          </a:p>
          <a:p>
            <a:r>
              <a:rPr lang="es-ES" baseline="0" dirty="0" err="1" smtClean="0"/>
              <a:t>Fotodisruptivo</a:t>
            </a:r>
            <a:r>
              <a:rPr lang="es-ES" baseline="0" dirty="0" smtClean="0"/>
              <a:t> conversión de la energía en ondas de choque entre si.  Como litotricia o disrupción en esmalte o dentina</a:t>
            </a:r>
          </a:p>
          <a:p>
            <a:r>
              <a:rPr lang="es-ES" baseline="0" dirty="0" smtClean="0"/>
              <a:t>Fotoquímico son  aquellos cambios en la permeabilidad de la membrana celular  que al administrar una sustancia fotosensible para crear una </a:t>
            </a:r>
            <a:r>
              <a:rPr lang="es-ES" baseline="0" dirty="0" err="1" smtClean="0"/>
              <a:t>reaccion</a:t>
            </a:r>
            <a:r>
              <a:rPr lang="es-ES" baseline="0" dirty="0" smtClean="0"/>
              <a:t> fotoquímica que libere radicales libres dentro de la </a:t>
            </a:r>
            <a:r>
              <a:rPr lang="es-ES" baseline="0" dirty="0" err="1" smtClean="0"/>
              <a:t>celula</a:t>
            </a:r>
            <a:r>
              <a:rPr lang="es-ES" baseline="0" dirty="0" smtClean="0"/>
              <a:t> creando muerte celular. Tratamientos de </a:t>
            </a:r>
            <a:r>
              <a:rPr lang="es-ES" baseline="0" dirty="0" err="1" smtClean="0"/>
              <a:t>fotodinamia</a:t>
            </a:r>
            <a:r>
              <a:rPr lang="es-ES" baseline="0" dirty="0" smtClean="0"/>
              <a:t> en piel y tumores de </a:t>
            </a:r>
            <a:r>
              <a:rPr lang="es-ES" baseline="0" dirty="0" err="1" smtClean="0"/>
              <a:t>vegija</a:t>
            </a:r>
            <a:endParaRPr lang="es-ES" dirty="0"/>
          </a:p>
        </p:txBody>
      </p:sp>
      <p:sp>
        <p:nvSpPr>
          <p:cNvPr id="4" name="Marcador de número de diapositiva 3"/>
          <p:cNvSpPr>
            <a:spLocks noGrp="1"/>
          </p:cNvSpPr>
          <p:nvPr>
            <p:ph type="sldNum" sz="quarter" idx="10"/>
          </p:nvPr>
        </p:nvSpPr>
        <p:spPr/>
        <p:txBody>
          <a:bodyPr/>
          <a:lstStyle/>
          <a:p>
            <a:fld id="{A08ED6E6-B23E-E84B-A966-47BE8DDEA9FC}" type="slidenum">
              <a:rPr lang="es-ES" smtClean="0"/>
              <a:t>9</a:t>
            </a:fld>
            <a:endParaRPr lang="es-ES"/>
          </a:p>
        </p:txBody>
      </p:sp>
    </p:spTree>
    <p:extLst>
      <p:ext uri="{BB962C8B-B14F-4D97-AF65-F5344CB8AC3E}">
        <p14:creationId xmlns:p14="http://schemas.microsoft.com/office/powerpoint/2010/main" val="36920043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La</a:t>
            </a:r>
            <a:r>
              <a:rPr lang="es-ES" baseline="0" dirty="0" smtClean="0"/>
              <a:t> medicina en conjunto con la tecnología aún tiene un futuro muy emocionante y prometedor, hoy se trabaja :</a:t>
            </a:r>
          </a:p>
          <a:p>
            <a:r>
              <a:rPr lang="es-ES" baseline="0" dirty="0" err="1" smtClean="0"/>
              <a:t>Laseres</a:t>
            </a:r>
            <a:r>
              <a:rPr lang="es-ES" baseline="0" dirty="0" smtClean="0"/>
              <a:t> de diagnóstico en </a:t>
            </a:r>
            <a:r>
              <a:rPr lang="es-ES" baseline="0" dirty="0" err="1" smtClean="0"/>
              <a:t>tiemporeal</a:t>
            </a:r>
            <a:r>
              <a:rPr lang="es-ES" baseline="0" dirty="0" smtClean="0"/>
              <a:t> ( </a:t>
            </a:r>
            <a:r>
              <a:rPr lang="es-ES" baseline="0" dirty="0" err="1" smtClean="0"/>
              <a:t>iKnife</a:t>
            </a:r>
            <a:r>
              <a:rPr lang="es-ES" baseline="0" dirty="0" smtClean="0"/>
              <a:t>) es decir que al momento de estar </a:t>
            </a:r>
            <a:r>
              <a:rPr lang="es-ES" baseline="0" dirty="0" err="1" smtClean="0"/>
              <a:t>relizando</a:t>
            </a:r>
            <a:r>
              <a:rPr lang="es-ES" baseline="0" dirty="0" smtClean="0"/>
              <a:t> una cirugía ese laser se encuentra conectado a un </a:t>
            </a:r>
            <a:r>
              <a:rPr lang="es-ES" baseline="0" dirty="0" err="1" smtClean="0"/>
              <a:t>espectómetro</a:t>
            </a:r>
            <a:r>
              <a:rPr lang="es-ES" baseline="0" dirty="0" smtClean="0"/>
              <a:t> de masa ( el cual es un aparato para realizar una técnica analítica de gran potencial , que nos permite elucidar  estructuras químicas basadas en  medición de masa molecular del tejido) con esto el cirujano, </a:t>
            </a:r>
            <a:r>
              <a:rPr lang="es-ES" baseline="0" dirty="0" err="1" smtClean="0"/>
              <a:t>sabra</a:t>
            </a:r>
            <a:r>
              <a:rPr lang="es-ES" baseline="0" dirty="0" smtClean="0"/>
              <a:t> bioquímicamente hasta donde llega la </a:t>
            </a:r>
            <a:r>
              <a:rPr lang="es-ES" baseline="0" dirty="0" err="1" smtClean="0"/>
              <a:t>lesion</a:t>
            </a:r>
            <a:r>
              <a:rPr lang="es-ES" baseline="0" dirty="0" smtClean="0"/>
              <a:t> o hasta donde en </a:t>
            </a:r>
            <a:r>
              <a:rPr lang="es-ES" baseline="0" dirty="0" err="1" smtClean="0"/>
              <a:t>ablacionar</a:t>
            </a:r>
            <a:r>
              <a:rPr lang="es-ES" baseline="0" dirty="0" smtClean="0"/>
              <a:t> el tejido </a:t>
            </a:r>
            <a:r>
              <a:rPr lang="es-ES" baseline="0" dirty="0" err="1" smtClean="0"/>
              <a:t>patologico</a:t>
            </a:r>
            <a:r>
              <a:rPr lang="es-ES" baseline="0" dirty="0" smtClean="0"/>
              <a:t>, con la exactitud de no dejar una sola célula maligna, en el </a:t>
            </a:r>
            <a:r>
              <a:rPr lang="es-ES" baseline="0" dirty="0" err="1" smtClean="0"/>
              <a:t>tm</a:t>
            </a:r>
            <a:r>
              <a:rPr lang="es-ES" baseline="0" dirty="0" smtClean="0"/>
              <a:t> quirúrgico. </a:t>
            </a:r>
          </a:p>
          <a:p>
            <a:r>
              <a:rPr lang="es-ES" baseline="0" dirty="0" smtClean="0"/>
              <a:t>Lo que nos lleva a la medicina de </a:t>
            </a:r>
            <a:r>
              <a:rPr lang="es-ES" baseline="0" dirty="0" err="1" smtClean="0"/>
              <a:t>mìnima</a:t>
            </a:r>
            <a:r>
              <a:rPr lang="es-ES" baseline="0" dirty="0" smtClean="0"/>
              <a:t> </a:t>
            </a:r>
            <a:r>
              <a:rPr lang="es-ES" baseline="0" dirty="0" err="1" smtClean="0"/>
              <a:t>invación</a:t>
            </a:r>
            <a:r>
              <a:rPr lang="es-ES" baseline="0" dirty="0" smtClean="0"/>
              <a:t> y de mayores logros </a:t>
            </a:r>
            <a:r>
              <a:rPr lang="es-ES" baseline="0" dirty="0" err="1" smtClean="0"/>
              <a:t>terapeuticos</a:t>
            </a:r>
            <a:r>
              <a:rPr lang="es-ES" baseline="0" dirty="0" smtClean="0"/>
              <a:t>. </a:t>
            </a:r>
            <a:endParaRPr lang="es-ES" dirty="0"/>
          </a:p>
        </p:txBody>
      </p:sp>
      <p:sp>
        <p:nvSpPr>
          <p:cNvPr id="4" name="Marcador de número de diapositiva 3"/>
          <p:cNvSpPr>
            <a:spLocks noGrp="1"/>
          </p:cNvSpPr>
          <p:nvPr>
            <p:ph type="sldNum" sz="quarter" idx="10"/>
          </p:nvPr>
        </p:nvSpPr>
        <p:spPr/>
        <p:txBody>
          <a:bodyPr/>
          <a:lstStyle/>
          <a:p>
            <a:fld id="{A08ED6E6-B23E-E84B-A966-47BE8DDEA9FC}" type="slidenum">
              <a:rPr lang="es-ES" smtClean="0"/>
              <a:t>25</a:t>
            </a:fld>
            <a:endParaRPr lang="es-ES"/>
          </a:p>
        </p:txBody>
      </p:sp>
    </p:spTree>
    <p:extLst>
      <p:ext uri="{BB962C8B-B14F-4D97-AF65-F5344CB8AC3E}">
        <p14:creationId xmlns:p14="http://schemas.microsoft.com/office/powerpoint/2010/main" val="30547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smtClean="0"/>
              <a:t>Clic para editar título</a:t>
            </a:r>
            <a:endParaRPr lang="es-ES"/>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s-ES"/>
          </a:p>
        </p:txBody>
      </p:sp>
      <p:sp>
        <p:nvSpPr>
          <p:cNvPr id="4" name="Marcador de fecha 3"/>
          <p:cNvSpPr>
            <a:spLocks noGrp="1"/>
          </p:cNvSpPr>
          <p:nvPr>
            <p:ph type="dt" sz="half" idx="10"/>
          </p:nvPr>
        </p:nvSpPr>
        <p:spPr/>
        <p:txBody>
          <a:bodyPr/>
          <a:lstStyle/>
          <a:p>
            <a:fld id="{326202C3-A30A-3145-BE57-47B3AC95FFA2}" type="datetimeFigureOut">
              <a:rPr lang="es-ES" smtClean="0"/>
              <a:t>27/07/15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CC79FC03-C51F-4945-AE2E-33BCB2C4D969}" type="slidenum">
              <a:rPr lang="es-ES" smtClean="0"/>
              <a:t>‹Nr.›</a:t>
            </a:fld>
            <a:endParaRPr lang="es-ES"/>
          </a:p>
        </p:txBody>
      </p:sp>
    </p:spTree>
    <p:extLst>
      <p:ext uri="{BB962C8B-B14F-4D97-AF65-F5344CB8AC3E}">
        <p14:creationId xmlns:p14="http://schemas.microsoft.com/office/powerpoint/2010/main" val="34560582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326202C3-A30A-3145-BE57-47B3AC95FFA2}" type="datetimeFigureOut">
              <a:rPr lang="es-ES" smtClean="0"/>
              <a:t>27/07/15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CC79FC03-C51F-4945-AE2E-33BCB2C4D969}" type="slidenum">
              <a:rPr lang="es-ES" smtClean="0"/>
              <a:t>‹Nr.›</a:t>
            </a:fld>
            <a:endParaRPr lang="es-ES"/>
          </a:p>
        </p:txBody>
      </p:sp>
    </p:spTree>
    <p:extLst>
      <p:ext uri="{BB962C8B-B14F-4D97-AF65-F5344CB8AC3E}">
        <p14:creationId xmlns:p14="http://schemas.microsoft.com/office/powerpoint/2010/main" val="3924136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326202C3-A30A-3145-BE57-47B3AC95FFA2}" type="datetimeFigureOut">
              <a:rPr lang="es-ES" smtClean="0"/>
              <a:t>27/07/15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CC79FC03-C51F-4945-AE2E-33BCB2C4D969}" type="slidenum">
              <a:rPr lang="es-ES" smtClean="0"/>
              <a:t>‹Nr.›</a:t>
            </a:fld>
            <a:endParaRPr lang="es-ES"/>
          </a:p>
        </p:txBody>
      </p:sp>
    </p:spTree>
    <p:extLst>
      <p:ext uri="{BB962C8B-B14F-4D97-AF65-F5344CB8AC3E}">
        <p14:creationId xmlns:p14="http://schemas.microsoft.com/office/powerpoint/2010/main" val="19773745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MX"/>
          </a:p>
        </p:txBody>
      </p:sp>
      <p:sp>
        <p:nvSpPr>
          <p:cNvPr id="4" name="3 Marcador de fecha"/>
          <p:cNvSpPr>
            <a:spLocks noGrp="1"/>
          </p:cNvSpPr>
          <p:nvPr>
            <p:ph type="dt" sz="half" idx="10"/>
          </p:nvPr>
        </p:nvSpPr>
        <p:spPr/>
        <p:txBody>
          <a:bodyPr/>
          <a:lstStyle/>
          <a:p>
            <a:fld id="{E271BFB4-3330-4F64-9050-22BED64A7609}" type="datetimeFigureOut">
              <a:rPr lang="es-MX" smtClean="0">
                <a:solidFill>
                  <a:prstClr val="white">
                    <a:tint val="75000"/>
                  </a:prstClr>
                </a:solidFill>
              </a:rPr>
              <a:pPr/>
              <a:t>27/07/15</a:t>
            </a:fld>
            <a:endParaRPr lang="es-MX">
              <a:solidFill>
                <a:prstClr val="white">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white">
                  <a:tint val="75000"/>
                </a:prstClr>
              </a:solidFill>
            </a:endParaRPr>
          </a:p>
        </p:txBody>
      </p:sp>
      <p:sp>
        <p:nvSpPr>
          <p:cNvPr id="6" name="5 Marcador de número de diapositiva"/>
          <p:cNvSpPr>
            <a:spLocks noGrp="1"/>
          </p:cNvSpPr>
          <p:nvPr>
            <p:ph type="sldNum" sz="quarter" idx="12"/>
          </p:nvPr>
        </p:nvSpPr>
        <p:spPr/>
        <p:txBody>
          <a:bodyPr/>
          <a:lstStyle/>
          <a:p>
            <a:fld id="{4A8F3692-9515-4980-8765-A2C3E8E54488}" type="slidenum">
              <a:rPr lang="es-MX" smtClean="0">
                <a:solidFill>
                  <a:prstClr val="white">
                    <a:tint val="75000"/>
                  </a:prstClr>
                </a:solidFill>
              </a:rPr>
              <a:pPr/>
              <a:t>‹Nr.›</a:t>
            </a:fld>
            <a:endParaRPr lang="es-MX">
              <a:solidFill>
                <a:prstClr val="white">
                  <a:tint val="75000"/>
                </a:prstClr>
              </a:solidFill>
            </a:endParaRPr>
          </a:p>
        </p:txBody>
      </p:sp>
    </p:spTree>
    <p:extLst>
      <p:ext uri="{BB962C8B-B14F-4D97-AF65-F5344CB8AC3E}">
        <p14:creationId xmlns:p14="http://schemas.microsoft.com/office/powerpoint/2010/main" val="7306715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E271BFB4-3330-4F64-9050-22BED64A7609}" type="datetimeFigureOut">
              <a:rPr lang="es-MX" smtClean="0">
                <a:solidFill>
                  <a:prstClr val="white">
                    <a:tint val="75000"/>
                  </a:prstClr>
                </a:solidFill>
              </a:rPr>
              <a:pPr/>
              <a:t>27/07/15</a:t>
            </a:fld>
            <a:endParaRPr lang="es-MX">
              <a:solidFill>
                <a:prstClr val="white">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white">
                  <a:tint val="75000"/>
                </a:prstClr>
              </a:solidFill>
            </a:endParaRPr>
          </a:p>
        </p:txBody>
      </p:sp>
      <p:sp>
        <p:nvSpPr>
          <p:cNvPr id="6" name="5 Marcador de número de diapositiva"/>
          <p:cNvSpPr>
            <a:spLocks noGrp="1"/>
          </p:cNvSpPr>
          <p:nvPr>
            <p:ph type="sldNum" sz="quarter" idx="12"/>
          </p:nvPr>
        </p:nvSpPr>
        <p:spPr/>
        <p:txBody>
          <a:bodyPr/>
          <a:lstStyle/>
          <a:p>
            <a:fld id="{4A8F3692-9515-4980-8765-A2C3E8E54488}" type="slidenum">
              <a:rPr lang="es-MX" smtClean="0">
                <a:solidFill>
                  <a:prstClr val="white">
                    <a:tint val="75000"/>
                  </a:prstClr>
                </a:solidFill>
              </a:rPr>
              <a:pPr/>
              <a:t>‹Nr.›</a:t>
            </a:fld>
            <a:endParaRPr lang="es-MX">
              <a:solidFill>
                <a:prstClr val="white">
                  <a:tint val="75000"/>
                </a:prstClr>
              </a:solidFill>
            </a:endParaRPr>
          </a:p>
        </p:txBody>
      </p:sp>
    </p:spTree>
    <p:extLst>
      <p:ext uri="{BB962C8B-B14F-4D97-AF65-F5344CB8AC3E}">
        <p14:creationId xmlns:p14="http://schemas.microsoft.com/office/powerpoint/2010/main" val="23856524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E271BFB4-3330-4F64-9050-22BED64A7609}" type="datetimeFigureOut">
              <a:rPr lang="es-MX" smtClean="0">
                <a:solidFill>
                  <a:prstClr val="white">
                    <a:tint val="75000"/>
                  </a:prstClr>
                </a:solidFill>
              </a:rPr>
              <a:pPr/>
              <a:t>27/07/15</a:t>
            </a:fld>
            <a:endParaRPr lang="es-MX">
              <a:solidFill>
                <a:prstClr val="white">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white">
                  <a:tint val="75000"/>
                </a:prstClr>
              </a:solidFill>
            </a:endParaRPr>
          </a:p>
        </p:txBody>
      </p:sp>
      <p:sp>
        <p:nvSpPr>
          <p:cNvPr id="6" name="5 Marcador de número de diapositiva"/>
          <p:cNvSpPr>
            <a:spLocks noGrp="1"/>
          </p:cNvSpPr>
          <p:nvPr>
            <p:ph type="sldNum" sz="quarter" idx="12"/>
          </p:nvPr>
        </p:nvSpPr>
        <p:spPr/>
        <p:txBody>
          <a:bodyPr/>
          <a:lstStyle/>
          <a:p>
            <a:fld id="{4A8F3692-9515-4980-8765-A2C3E8E54488}" type="slidenum">
              <a:rPr lang="es-MX" smtClean="0">
                <a:solidFill>
                  <a:prstClr val="white">
                    <a:tint val="75000"/>
                  </a:prstClr>
                </a:solidFill>
              </a:rPr>
              <a:pPr/>
              <a:t>‹Nr.›</a:t>
            </a:fld>
            <a:endParaRPr lang="es-MX">
              <a:solidFill>
                <a:prstClr val="white">
                  <a:tint val="75000"/>
                </a:prstClr>
              </a:solidFill>
            </a:endParaRPr>
          </a:p>
        </p:txBody>
      </p:sp>
    </p:spTree>
    <p:extLst>
      <p:ext uri="{BB962C8B-B14F-4D97-AF65-F5344CB8AC3E}">
        <p14:creationId xmlns:p14="http://schemas.microsoft.com/office/powerpoint/2010/main" val="34919039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fecha"/>
          <p:cNvSpPr>
            <a:spLocks noGrp="1"/>
          </p:cNvSpPr>
          <p:nvPr>
            <p:ph type="dt" sz="half" idx="10"/>
          </p:nvPr>
        </p:nvSpPr>
        <p:spPr/>
        <p:txBody>
          <a:bodyPr/>
          <a:lstStyle/>
          <a:p>
            <a:fld id="{E271BFB4-3330-4F64-9050-22BED64A7609}" type="datetimeFigureOut">
              <a:rPr lang="es-MX" smtClean="0">
                <a:solidFill>
                  <a:prstClr val="white">
                    <a:tint val="75000"/>
                  </a:prstClr>
                </a:solidFill>
              </a:rPr>
              <a:pPr/>
              <a:t>27/07/15</a:t>
            </a:fld>
            <a:endParaRPr lang="es-MX">
              <a:solidFill>
                <a:prstClr val="white">
                  <a:tint val="75000"/>
                </a:prstClr>
              </a:solidFill>
            </a:endParaRPr>
          </a:p>
        </p:txBody>
      </p:sp>
      <p:sp>
        <p:nvSpPr>
          <p:cNvPr id="6" name="5 Marcador de pie de página"/>
          <p:cNvSpPr>
            <a:spLocks noGrp="1"/>
          </p:cNvSpPr>
          <p:nvPr>
            <p:ph type="ftr" sz="quarter" idx="11"/>
          </p:nvPr>
        </p:nvSpPr>
        <p:spPr/>
        <p:txBody>
          <a:bodyPr/>
          <a:lstStyle/>
          <a:p>
            <a:endParaRPr lang="es-MX">
              <a:solidFill>
                <a:prstClr val="white">
                  <a:tint val="75000"/>
                </a:prstClr>
              </a:solidFill>
            </a:endParaRPr>
          </a:p>
        </p:txBody>
      </p:sp>
      <p:sp>
        <p:nvSpPr>
          <p:cNvPr id="7" name="6 Marcador de número de diapositiva"/>
          <p:cNvSpPr>
            <a:spLocks noGrp="1"/>
          </p:cNvSpPr>
          <p:nvPr>
            <p:ph type="sldNum" sz="quarter" idx="12"/>
          </p:nvPr>
        </p:nvSpPr>
        <p:spPr/>
        <p:txBody>
          <a:bodyPr/>
          <a:lstStyle/>
          <a:p>
            <a:fld id="{4A8F3692-9515-4980-8765-A2C3E8E54488}" type="slidenum">
              <a:rPr lang="es-MX" smtClean="0">
                <a:solidFill>
                  <a:prstClr val="white">
                    <a:tint val="75000"/>
                  </a:prstClr>
                </a:solidFill>
              </a:rPr>
              <a:pPr/>
              <a:t>‹Nr.›</a:t>
            </a:fld>
            <a:endParaRPr lang="es-MX">
              <a:solidFill>
                <a:prstClr val="white">
                  <a:tint val="75000"/>
                </a:prstClr>
              </a:solidFill>
            </a:endParaRPr>
          </a:p>
        </p:txBody>
      </p:sp>
    </p:spTree>
    <p:extLst>
      <p:ext uri="{BB962C8B-B14F-4D97-AF65-F5344CB8AC3E}">
        <p14:creationId xmlns:p14="http://schemas.microsoft.com/office/powerpoint/2010/main" val="30471987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6 Marcador de fecha"/>
          <p:cNvSpPr>
            <a:spLocks noGrp="1"/>
          </p:cNvSpPr>
          <p:nvPr>
            <p:ph type="dt" sz="half" idx="10"/>
          </p:nvPr>
        </p:nvSpPr>
        <p:spPr/>
        <p:txBody>
          <a:bodyPr/>
          <a:lstStyle/>
          <a:p>
            <a:fld id="{E271BFB4-3330-4F64-9050-22BED64A7609}" type="datetimeFigureOut">
              <a:rPr lang="es-MX" smtClean="0">
                <a:solidFill>
                  <a:prstClr val="white">
                    <a:tint val="75000"/>
                  </a:prstClr>
                </a:solidFill>
              </a:rPr>
              <a:pPr/>
              <a:t>27/07/15</a:t>
            </a:fld>
            <a:endParaRPr lang="es-MX">
              <a:solidFill>
                <a:prstClr val="white">
                  <a:tint val="75000"/>
                </a:prstClr>
              </a:solidFill>
            </a:endParaRPr>
          </a:p>
        </p:txBody>
      </p:sp>
      <p:sp>
        <p:nvSpPr>
          <p:cNvPr id="8" name="7 Marcador de pie de página"/>
          <p:cNvSpPr>
            <a:spLocks noGrp="1"/>
          </p:cNvSpPr>
          <p:nvPr>
            <p:ph type="ftr" sz="quarter" idx="11"/>
          </p:nvPr>
        </p:nvSpPr>
        <p:spPr/>
        <p:txBody>
          <a:bodyPr/>
          <a:lstStyle/>
          <a:p>
            <a:endParaRPr lang="es-MX">
              <a:solidFill>
                <a:prstClr val="white">
                  <a:tint val="75000"/>
                </a:prstClr>
              </a:solidFill>
            </a:endParaRPr>
          </a:p>
        </p:txBody>
      </p:sp>
      <p:sp>
        <p:nvSpPr>
          <p:cNvPr id="9" name="8 Marcador de número de diapositiva"/>
          <p:cNvSpPr>
            <a:spLocks noGrp="1"/>
          </p:cNvSpPr>
          <p:nvPr>
            <p:ph type="sldNum" sz="quarter" idx="12"/>
          </p:nvPr>
        </p:nvSpPr>
        <p:spPr/>
        <p:txBody>
          <a:bodyPr/>
          <a:lstStyle/>
          <a:p>
            <a:fld id="{4A8F3692-9515-4980-8765-A2C3E8E54488}" type="slidenum">
              <a:rPr lang="es-MX" smtClean="0">
                <a:solidFill>
                  <a:prstClr val="white">
                    <a:tint val="75000"/>
                  </a:prstClr>
                </a:solidFill>
              </a:rPr>
              <a:pPr/>
              <a:t>‹Nr.›</a:t>
            </a:fld>
            <a:endParaRPr lang="es-MX">
              <a:solidFill>
                <a:prstClr val="white">
                  <a:tint val="75000"/>
                </a:prstClr>
              </a:solidFill>
            </a:endParaRPr>
          </a:p>
        </p:txBody>
      </p:sp>
    </p:spTree>
    <p:extLst>
      <p:ext uri="{BB962C8B-B14F-4D97-AF65-F5344CB8AC3E}">
        <p14:creationId xmlns:p14="http://schemas.microsoft.com/office/powerpoint/2010/main" val="4779150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fecha"/>
          <p:cNvSpPr>
            <a:spLocks noGrp="1"/>
          </p:cNvSpPr>
          <p:nvPr>
            <p:ph type="dt" sz="half" idx="10"/>
          </p:nvPr>
        </p:nvSpPr>
        <p:spPr/>
        <p:txBody>
          <a:bodyPr/>
          <a:lstStyle/>
          <a:p>
            <a:fld id="{E271BFB4-3330-4F64-9050-22BED64A7609}" type="datetimeFigureOut">
              <a:rPr lang="es-MX" smtClean="0">
                <a:solidFill>
                  <a:prstClr val="white">
                    <a:tint val="75000"/>
                  </a:prstClr>
                </a:solidFill>
              </a:rPr>
              <a:pPr/>
              <a:t>27/07/15</a:t>
            </a:fld>
            <a:endParaRPr lang="es-MX">
              <a:solidFill>
                <a:prstClr val="white">
                  <a:tint val="75000"/>
                </a:prstClr>
              </a:solidFill>
            </a:endParaRPr>
          </a:p>
        </p:txBody>
      </p:sp>
      <p:sp>
        <p:nvSpPr>
          <p:cNvPr id="4" name="3 Marcador de pie de página"/>
          <p:cNvSpPr>
            <a:spLocks noGrp="1"/>
          </p:cNvSpPr>
          <p:nvPr>
            <p:ph type="ftr" sz="quarter" idx="11"/>
          </p:nvPr>
        </p:nvSpPr>
        <p:spPr/>
        <p:txBody>
          <a:bodyPr/>
          <a:lstStyle/>
          <a:p>
            <a:endParaRPr lang="es-MX">
              <a:solidFill>
                <a:prstClr val="white">
                  <a:tint val="75000"/>
                </a:prstClr>
              </a:solidFill>
            </a:endParaRPr>
          </a:p>
        </p:txBody>
      </p:sp>
      <p:sp>
        <p:nvSpPr>
          <p:cNvPr id="5" name="4 Marcador de número de diapositiva"/>
          <p:cNvSpPr>
            <a:spLocks noGrp="1"/>
          </p:cNvSpPr>
          <p:nvPr>
            <p:ph type="sldNum" sz="quarter" idx="12"/>
          </p:nvPr>
        </p:nvSpPr>
        <p:spPr/>
        <p:txBody>
          <a:bodyPr/>
          <a:lstStyle/>
          <a:p>
            <a:fld id="{4A8F3692-9515-4980-8765-A2C3E8E54488}" type="slidenum">
              <a:rPr lang="es-MX" smtClean="0">
                <a:solidFill>
                  <a:prstClr val="white">
                    <a:tint val="75000"/>
                  </a:prstClr>
                </a:solidFill>
              </a:rPr>
              <a:pPr/>
              <a:t>‹Nr.›</a:t>
            </a:fld>
            <a:endParaRPr lang="es-MX">
              <a:solidFill>
                <a:prstClr val="white">
                  <a:tint val="75000"/>
                </a:prstClr>
              </a:solidFill>
            </a:endParaRPr>
          </a:p>
        </p:txBody>
      </p:sp>
    </p:spTree>
    <p:extLst>
      <p:ext uri="{BB962C8B-B14F-4D97-AF65-F5344CB8AC3E}">
        <p14:creationId xmlns:p14="http://schemas.microsoft.com/office/powerpoint/2010/main" val="25828960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271BFB4-3330-4F64-9050-22BED64A7609}" type="datetimeFigureOut">
              <a:rPr lang="es-MX" smtClean="0">
                <a:solidFill>
                  <a:prstClr val="white">
                    <a:tint val="75000"/>
                  </a:prstClr>
                </a:solidFill>
              </a:rPr>
              <a:pPr/>
              <a:t>27/07/15</a:t>
            </a:fld>
            <a:endParaRPr lang="es-MX">
              <a:solidFill>
                <a:prstClr val="white">
                  <a:tint val="75000"/>
                </a:prstClr>
              </a:solidFill>
            </a:endParaRPr>
          </a:p>
        </p:txBody>
      </p:sp>
      <p:sp>
        <p:nvSpPr>
          <p:cNvPr id="3" name="2 Marcador de pie de página"/>
          <p:cNvSpPr>
            <a:spLocks noGrp="1"/>
          </p:cNvSpPr>
          <p:nvPr>
            <p:ph type="ftr" sz="quarter" idx="11"/>
          </p:nvPr>
        </p:nvSpPr>
        <p:spPr/>
        <p:txBody>
          <a:bodyPr/>
          <a:lstStyle/>
          <a:p>
            <a:endParaRPr lang="es-MX">
              <a:solidFill>
                <a:prstClr val="white">
                  <a:tint val="75000"/>
                </a:prstClr>
              </a:solidFill>
            </a:endParaRPr>
          </a:p>
        </p:txBody>
      </p:sp>
      <p:sp>
        <p:nvSpPr>
          <p:cNvPr id="4" name="3 Marcador de número de diapositiva"/>
          <p:cNvSpPr>
            <a:spLocks noGrp="1"/>
          </p:cNvSpPr>
          <p:nvPr>
            <p:ph type="sldNum" sz="quarter" idx="12"/>
          </p:nvPr>
        </p:nvSpPr>
        <p:spPr/>
        <p:txBody>
          <a:bodyPr/>
          <a:lstStyle/>
          <a:p>
            <a:fld id="{4A8F3692-9515-4980-8765-A2C3E8E54488}" type="slidenum">
              <a:rPr lang="es-MX" smtClean="0">
                <a:solidFill>
                  <a:prstClr val="white">
                    <a:tint val="75000"/>
                  </a:prstClr>
                </a:solidFill>
              </a:rPr>
              <a:pPr/>
              <a:t>‹Nr.›</a:t>
            </a:fld>
            <a:endParaRPr lang="es-MX">
              <a:solidFill>
                <a:prstClr val="white">
                  <a:tint val="75000"/>
                </a:prstClr>
              </a:solidFill>
            </a:endParaRPr>
          </a:p>
        </p:txBody>
      </p:sp>
    </p:spTree>
    <p:extLst>
      <p:ext uri="{BB962C8B-B14F-4D97-AF65-F5344CB8AC3E}">
        <p14:creationId xmlns:p14="http://schemas.microsoft.com/office/powerpoint/2010/main" val="31061814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271BFB4-3330-4F64-9050-22BED64A7609}" type="datetimeFigureOut">
              <a:rPr lang="es-MX" smtClean="0">
                <a:solidFill>
                  <a:prstClr val="white">
                    <a:tint val="75000"/>
                  </a:prstClr>
                </a:solidFill>
              </a:rPr>
              <a:pPr/>
              <a:t>27/07/15</a:t>
            </a:fld>
            <a:endParaRPr lang="es-MX">
              <a:solidFill>
                <a:prstClr val="white">
                  <a:tint val="75000"/>
                </a:prstClr>
              </a:solidFill>
            </a:endParaRPr>
          </a:p>
        </p:txBody>
      </p:sp>
      <p:sp>
        <p:nvSpPr>
          <p:cNvPr id="6" name="5 Marcador de pie de página"/>
          <p:cNvSpPr>
            <a:spLocks noGrp="1"/>
          </p:cNvSpPr>
          <p:nvPr>
            <p:ph type="ftr" sz="quarter" idx="11"/>
          </p:nvPr>
        </p:nvSpPr>
        <p:spPr/>
        <p:txBody>
          <a:bodyPr/>
          <a:lstStyle/>
          <a:p>
            <a:endParaRPr lang="es-MX">
              <a:solidFill>
                <a:prstClr val="white">
                  <a:tint val="75000"/>
                </a:prstClr>
              </a:solidFill>
            </a:endParaRPr>
          </a:p>
        </p:txBody>
      </p:sp>
      <p:sp>
        <p:nvSpPr>
          <p:cNvPr id="7" name="6 Marcador de número de diapositiva"/>
          <p:cNvSpPr>
            <a:spLocks noGrp="1"/>
          </p:cNvSpPr>
          <p:nvPr>
            <p:ph type="sldNum" sz="quarter" idx="12"/>
          </p:nvPr>
        </p:nvSpPr>
        <p:spPr/>
        <p:txBody>
          <a:bodyPr/>
          <a:lstStyle/>
          <a:p>
            <a:fld id="{4A8F3692-9515-4980-8765-A2C3E8E54488}" type="slidenum">
              <a:rPr lang="es-MX" smtClean="0">
                <a:solidFill>
                  <a:prstClr val="white">
                    <a:tint val="75000"/>
                  </a:prstClr>
                </a:solidFill>
              </a:rPr>
              <a:pPr/>
              <a:t>‹Nr.›</a:t>
            </a:fld>
            <a:endParaRPr lang="es-MX">
              <a:solidFill>
                <a:prstClr val="white">
                  <a:tint val="75000"/>
                </a:prstClr>
              </a:solidFill>
            </a:endParaRPr>
          </a:p>
        </p:txBody>
      </p:sp>
    </p:spTree>
    <p:extLst>
      <p:ext uri="{BB962C8B-B14F-4D97-AF65-F5344CB8AC3E}">
        <p14:creationId xmlns:p14="http://schemas.microsoft.com/office/powerpoint/2010/main" val="3897570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326202C3-A30A-3145-BE57-47B3AC95FFA2}" type="datetimeFigureOut">
              <a:rPr lang="es-ES" smtClean="0"/>
              <a:t>27/07/15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CC79FC03-C51F-4945-AE2E-33BCB2C4D969}" type="slidenum">
              <a:rPr lang="es-ES" smtClean="0"/>
              <a:t>‹Nr.›</a:t>
            </a:fld>
            <a:endParaRPr lang="es-ES"/>
          </a:p>
        </p:txBody>
      </p:sp>
    </p:spTree>
    <p:extLst>
      <p:ext uri="{BB962C8B-B14F-4D97-AF65-F5344CB8AC3E}">
        <p14:creationId xmlns:p14="http://schemas.microsoft.com/office/powerpoint/2010/main" val="23531518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271BFB4-3330-4F64-9050-22BED64A7609}" type="datetimeFigureOut">
              <a:rPr lang="es-MX" smtClean="0">
                <a:solidFill>
                  <a:prstClr val="white">
                    <a:tint val="75000"/>
                  </a:prstClr>
                </a:solidFill>
              </a:rPr>
              <a:pPr/>
              <a:t>27/07/15</a:t>
            </a:fld>
            <a:endParaRPr lang="es-MX">
              <a:solidFill>
                <a:prstClr val="white">
                  <a:tint val="75000"/>
                </a:prstClr>
              </a:solidFill>
            </a:endParaRPr>
          </a:p>
        </p:txBody>
      </p:sp>
      <p:sp>
        <p:nvSpPr>
          <p:cNvPr id="6" name="5 Marcador de pie de página"/>
          <p:cNvSpPr>
            <a:spLocks noGrp="1"/>
          </p:cNvSpPr>
          <p:nvPr>
            <p:ph type="ftr" sz="quarter" idx="11"/>
          </p:nvPr>
        </p:nvSpPr>
        <p:spPr/>
        <p:txBody>
          <a:bodyPr/>
          <a:lstStyle/>
          <a:p>
            <a:endParaRPr lang="es-MX">
              <a:solidFill>
                <a:prstClr val="white">
                  <a:tint val="75000"/>
                </a:prstClr>
              </a:solidFill>
            </a:endParaRPr>
          </a:p>
        </p:txBody>
      </p:sp>
      <p:sp>
        <p:nvSpPr>
          <p:cNvPr id="7" name="6 Marcador de número de diapositiva"/>
          <p:cNvSpPr>
            <a:spLocks noGrp="1"/>
          </p:cNvSpPr>
          <p:nvPr>
            <p:ph type="sldNum" sz="quarter" idx="12"/>
          </p:nvPr>
        </p:nvSpPr>
        <p:spPr/>
        <p:txBody>
          <a:bodyPr/>
          <a:lstStyle/>
          <a:p>
            <a:fld id="{4A8F3692-9515-4980-8765-A2C3E8E54488}" type="slidenum">
              <a:rPr lang="es-MX" smtClean="0">
                <a:solidFill>
                  <a:prstClr val="white">
                    <a:tint val="75000"/>
                  </a:prstClr>
                </a:solidFill>
              </a:rPr>
              <a:pPr/>
              <a:t>‹Nr.›</a:t>
            </a:fld>
            <a:endParaRPr lang="es-MX">
              <a:solidFill>
                <a:prstClr val="white">
                  <a:tint val="75000"/>
                </a:prstClr>
              </a:solidFill>
            </a:endParaRPr>
          </a:p>
        </p:txBody>
      </p:sp>
    </p:spTree>
    <p:extLst>
      <p:ext uri="{BB962C8B-B14F-4D97-AF65-F5344CB8AC3E}">
        <p14:creationId xmlns:p14="http://schemas.microsoft.com/office/powerpoint/2010/main" val="10709789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E271BFB4-3330-4F64-9050-22BED64A7609}" type="datetimeFigureOut">
              <a:rPr lang="es-MX" smtClean="0">
                <a:solidFill>
                  <a:prstClr val="white">
                    <a:tint val="75000"/>
                  </a:prstClr>
                </a:solidFill>
              </a:rPr>
              <a:pPr/>
              <a:t>27/07/15</a:t>
            </a:fld>
            <a:endParaRPr lang="es-MX">
              <a:solidFill>
                <a:prstClr val="white">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white">
                  <a:tint val="75000"/>
                </a:prstClr>
              </a:solidFill>
            </a:endParaRPr>
          </a:p>
        </p:txBody>
      </p:sp>
      <p:sp>
        <p:nvSpPr>
          <p:cNvPr id="6" name="5 Marcador de número de diapositiva"/>
          <p:cNvSpPr>
            <a:spLocks noGrp="1"/>
          </p:cNvSpPr>
          <p:nvPr>
            <p:ph type="sldNum" sz="quarter" idx="12"/>
          </p:nvPr>
        </p:nvSpPr>
        <p:spPr/>
        <p:txBody>
          <a:bodyPr/>
          <a:lstStyle/>
          <a:p>
            <a:fld id="{4A8F3692-9515-4980-8765-A2C3E8E54488}" type="slidenum">
              <a:rPr lang="es-MX" smtClean="0">
                <a:solidFill>
                  <a:prstClr val="white">
                    <a:tint val="75000"/>
                  </a:prstClr>
                </a:solidFill>
              </a:rPr>
              <a:pPr/>
              <a:t>‹Nr.›</a:t>
            </a:fld>
            <a:endParaRPr lang="es-MX">
              <a:solidFill>
                <a:prstClr val="white">
                  <a:tint val="75000"/>
                </a:prstClr>
              </a:solidFill>
            </a:endParaRPr>
          </a:p>
        </p:txBody>
      </p:sp>
    </p:spTree>
    <p:extLst>
      <p:ext uri="{BB962C8B-B14F-4D97-AF65-F5344CB8AC3E}">
        <p14:creationId xmlns:p14="http://schemas.microsoft.com/office/powerpoint/2010/main" val="33356218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E271BFB4-3330-4F64-9050-22BED64A7609}" type="datetimeFigureOut">
              <a:rPr lang="es-MX" smtClean="0">
                <a:solidFill>
                  <a:prstClr val="white">
                    <a:tint val="75000"/>
                  </a:prstClr>
                </a:solidFill>
              </a:rPr>
              <a:pPr/>
              <a:t>27/07/15</a:t>
            </a:fld>
            <a:endParaRPr lang="es-MX">
              <a:solidFill>
                <a:prstClr val="white">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white">
                  <a:tint val="75000"/>
                </a:prstClr>
              </a:solidFill>
            </a:endParaRPr>
          </a:p>
        </p:txBody>
      </p:sp>
      <p:sp>
        <p:nvSpPr>
          <p:cNvPr id="6" name="5 Marcador de número de diapositiva"/>
          <p:cNvSpPr>
            <a:spLocks noGrp="1"/>
          </p:cNvSpPr>
          <p:nvPr>
            <p:ph type="sldNum" sz="quarter" idx="12"/>
          </p:nvPr>
        </p:nvSpPr>
        <p:spPr/>
        <p:txBody>
          <a:bodyPr/>
          <a:lstStyle/>
          <a:p>
            <a:fld id="{4A8F3692-9515-4980-8765-A2C3E8E54488}" type="slidenum">
              <a:rPr lang="es-MX" smtClean="0">
                <a:solidFill>
                  <a:prstClr val="white">
                    <a:tint val="75000"/>
                  </a:prstClr>
                </a:solidFill>
              </a:rPr>
              <a:pPr/>
              <a:t>‹Nr.›</a:t>
            </a:fld>
            <a:endParaRPr lang="es-MX">
              <a:solidFill>
                <a:prstClr val="white">
                  <a:tint val="75000"/>
                </a:prstClr>
              </a:solidFill>
            </a:endParaRPr>
          </a:p>
        </p:txBody>
      </p:sp>
    </p:spTree>
    <p:extLst>
      <p:ext uri="{BB962C8B-B14F-4D97-AF65-F5344CB8AC3E}">
        <p14:creationId xmlns:p14="http://schemas.microsoft.com/office/powerpoint/2010/main" val="34741108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cSld name="Título y 4 objetos">
    <p:spTree>
      <p:nvGrpSpPr>
        <p:cNvPr id="1" name=""/>
        <p:cNvGrpSpPr/>
        <p:nvPr/>
      </p:nvGrpSpPr>
      <p:grpSpPr>
        <a:xfrm>
          <a:off x="0" y="0"/>
          <a:ext cx="0" cy="0"/>
          <a:chOff x="0" y="0"/>
          <a:chExt cx="0" cy="0"/>
        </a:xfrm>
      </p:grpSpPr>
      <p:sp>
        <p:nvSpPr>
          <p:cNvPr id="2" name="1 Título"/>
          <p:cNvSpPr>
            <a:spLocks noGrp="1"/>
          </p:cNvSpPr>
          <p:nvPr>
            <p:ph type="title" sz="quarter"/>
          </p:nvPr>
        </p:nvSpPr>
        <p:spPr>
          <a:xfrm>
            <a:off x="457200" y="274638"/>
            <a:ext cx="8229600" cy="1143000"/>
          </a:xfrm>
        </p:spPr>
        <p:txBody>
          <a:bodyPr/>
          <a:lstStyle/>
          <a:p>
            <a:r>
              <a:rPr lang="es-ES" smtClean="0"/>
              <a:t>Haga clic para modificar el estilo de título del patrón</a:t>
            </a:r>
            <a:endParaRPr lang="es-MX"/>
          </a:p>
        </p:txBody>
      </p:sp>
      <p:sp>
        <p:nvSpPr>
          <p:cNvPr id="3" name="2 Marcador de contenido"/>
          <p:cNvSpPr>
            <a:spLocks noGrp="1"/>
          </p:cNvSpPr>
          <p:nvPr>
            <p:ph sz="quarter" idx="1"/>
          </p:nvPr>
        </p:nvSpPr>
        <p:spPr>
          <a:xfrm>
            <a:off x="457200" y="1600200"/>
            <a:ext cx="4038600" cy="21859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quarter" idx="2"/>
          </p:nvPr>
        </p:nvSpPr>
        <p:spPr>
          <a:xfrm>
            <a:off x="4648200" y="1600200"/>
            <a:ext cx="4038600" cy="21859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contenido"/>
          <p:cNvSpPr>
            <a:spLocks noGrp="1"/>
          </p:cNvSpPr>
          <p:nvPr>
            <p:ph sz="quarter" idx="3"/>
          </p:nvPr>
        </p:nvSpPr>
        <p:spPr>
          <a:xfrm>
            <a:off x="457200" y="3938588"/>
            <a:ext cx="4038600" cy="218757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5 Marcador de contenido"/>
          <p:cNvSpPr>
            <a:spLocks noGrp="1"/>
          </p:cNvSpPr>
          <p:nvPr>
            <p:ph sz="quarter" idx="4"/>
          </p:nvPr>
        </p:nvSpPr>
        <p:spPr>
          <a:xfrm>
            <a:off x="4648200" y="3938588"/>
            <a:ext cx="4038600" cy="218757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Rectangle 2"/>
          <p:cNvSpPr>
            <a:spLocks noGrp="1" noChangeArrowheads="1"/>
          </p:cNvSpPr>
          <p:nvPr>
            <p:ph type="dt" sz="half" idx="10"/>
          </p:nvPr>
        </p:nvSpPr>
        <p:spPr>
          <a:ln/>
        </p:spPr>
        <p:txBody>
          <a:bodyPr/>
          <a:lstStyle>
            <a:lvl1pPr>
              <a:defRPr/>
            </a:lvl1pPr>
          </a:lstStyle>
          <a:p>
            <a:pPr>
              <a:defRPr/>
            </a:pPr>
            <a:endParaRPr lang="es-MX">
              <a:solidFill>
                <a:prstClr val="white">
                  <a:tint val="75000"/>
                </a:prstClr>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C729515B-3526-4C59-92C4-BB76D710A4FC}" type="slidenum">
              <a:rPr lang="es-MX">
                <a:solidFill>
                  <a:prstClr val="white">
                    <a:tint val="75000"/>
                  </a:prstClr>
                </a:solidFill>
              </a:rPr>
              <a:pPr>
                <a:defRPr/>
              </a:pPr>
              <a:t>‹Nr.›</a:t>
            </a:fld>
            <a:endParaRPr lang="es-MX">
              <a:solidFill>
                <a:prstClr val="white">
                  <a:tint val="75000"/>
                </a:prstClr>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s-MX">
              <a:solidFill>
                <a:prstClr val="white">
                  <a:tint val="75000"/>
                </a:prstClr>
              </a:solidFill>
            </a:endParaRPr>
          </a:p>
        </p:txBody>
      </p:sp>
    </p:spTree>
    <p:extLst>
      <p:ext uri="{BB962C8B-B14F-4D97-AF65-F5344CB8AC3E}">
        <p14:creationId xmlns:p14="http://schemas.microsoft.com/office/powerpoint/2010/main" val="41224943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clipArtAndTx">
  <p:cSld name="Título, imágenes prediseñadas y texto">
    <p:spTree>
      <p:nvGrpSpPr>
        <p:cNvPr id="1" name=""/>
        <p:cNvGrpSpPr/>
        <p:nvPr/>
      </p:nvGrpSpPr>
      <p:grpSpPr>
        <a:xfrm>
          <a:off x="0" y="0"/>
          <a:ext cx="0" cy="0"/>
          <a:chOff x="0" y="0"/>
          <a:chExt cx="0" cy="0"/>
        </a:xfrm>
      </p:grpSpPr>
      <p:sp>
        <p:nvSpPr>
          <p:cNvPr id="2" name="1 Título"/>
          <p:cNvSpPr>
            <a:spLocks noGrp="1"/>
          </p:cNvSpPr>
          <p:nvPr>
            <p:ph type="title"/>
          </p:nvPr>
        </p:nvSpPr>
        <p:spPr>
          <a:xfrm>
            <a:off x="457200" y="76200"/>
            <a:ext cx="8229600" cy="1143000"/>
          </a:xfrm>
        </p:spPr>
        <p:txBody>
          <a:bodyPr/>
          <a:lstStyle/>
          <a:p>
            <a:r>
              <a:rPr lang="es-ES" smtClean="0"/>
              <a:t>Haga clic para modificar el estilo de título del patrón</a:t>
            </a:r>
            <a:endParaRPr lang="es-MX"/>
          </a:p>
        </p:txBody>
      </p:sp>
      <p:sp>
        <p:nvSpPr>
          <p:cNvPr id="3" name="2 Marcador de imágenes prediseñadas"/>
          <p:cNvSpPr>
            <a:spLocks noGrp="1"/>
          </p:cNvSpPr>
          <p:nvPr>
            <p:ph type="clipArt" sz="half" idx="1"/>
          </p:nvPr>
        </p:nvSpPr>
        <p:spPr>
          <a:xfrm>
            <a:off x="457200" y="1219200"/>
            <a:ext cx="4038600" cy="4906963"/>
          </a:xfrm>
        </p:spPr>
        <p:txBody>
          <a:bodyPr/>
          <a:lstStyle/>
          <a:p>
            <a:endParaRPr lang="es-MX"/>
          </a:p>
        </p:txBody>
      </p:sp>
      <p:sp>
        <p:nvSpPr>
          <p:cNvPr id="4" name="3 Marcador de texto"/>
          <p:cNvSpPr>
            <a:spLocks noGrp="1"/>
          </p:cNvSpPr>
          <p:nvPr>
            <p:ph type="body" sz="half" idx="2"/>
          </p:nvPr>
        </p:nvSpPr>
        <p:spPr>
          <a:xfrm>
            <a:off x="4648200" y="1219200"/>
            <a:ext cx="4038600" cy="4906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fecha"/>
          <p:cNvSpPr>
            <a:spLocks noGrp="1"/>
          </p:cNvSpPr>
          <p:nvPr>
            <p:ph type="dt" sz="half" idx="10"/>
          </p:nvPr>
        </p:nvSpPr>
        <p:spPr>
          <a:xfrm>
            <a:off x="457200" y="6251575"/>
            <a:ext cx="2133600" cy="476250"/>
          </a:xfrm>
        </p:spPr>
        <p:txBody>
          <a:bodyPr/>
          <a:lstStyle>
            <a:lvl1pPr>
              <a:defRPr/>
            </a:lvl1pPr>
          </a:lstStyle>
          <a:p>
            <a:endParaRPr lang="en-US">
              <a:solidFill>
                <a:prstClr val="white">
                  <a:tint val="75000"/>
                </a:prstClr>
              </a:solidFill>
            </a:endParaRPr>
          </a:p>
        </p:txBody>
      </p:sp>
      <p:sp>
        <p:nvSpPr>
          <p:cNvPr id="6" name="5 Marcador de número de diapositiva"/>
          <p:cNvSpPr>
            <a:spLocks noGrp="1"/>
          </p:cNvSpPr>
          <p:nvPr>
            <p:ph type="sldNum" sz="quarter" idx="11"/>
          </p:nvPr>
        </p:nvSpPr>
        <p:spPr>
          <a:xfrm>
            <a:off x="6553200" y="6248400"/>
            <a:ext cx="2133600" cy="476250"/>
          </a:xfrm>
        </p:spPr>
        <p:txBody>
          <a:bodyPr/>
          <a:lstStyle>
            <a:lvl1pPr>
              <a:defRPr/>
            </a:lvl1pPr>
          </a:lstStyle>
          <a:p>
            <a:fld id="{7A2001DB-5893-4DB1-BF00-61A6F398CA20}" type="slidenum">
              <a:rPr lang="en-US">
                <a:solidFill>
                  <a:prstClr val="white">
                    <a:tint val="75000"/>
                  </a:prstClr>
                </a:solidFill>
              </a:rPr>
              <a:pPr/>
              <a:t>‹Nr.›</a:t>
            </a:fld>
            <a:endParaRPr lang="en-US">
              <a:solidFill>
                <a:prstClr val="white">
                  <a:tint val="75000"/>
                </a:prstClr>
              </a:solidFill>
            </a:endParaRPr>
          </a:p>
        </p:txBody>
      </p:sp>
      <p:sp>
        <p:nvSpPr>
          <p:cNvPr id="7" name="6 Marcador de pie de página"/>
          <p:cNvSpPr>
            <a:spLocks noGrp="1"/>
          </p:cNvSpPr>
          <p:nvPr>
            <p:ph type="ftr" sz="quarter" idx="12"/>
          </p:nvPr>
        </p:nvSpPr>
        <p:spPr>
          <a:xfrm>
            <a:off x="3124200" y="6248400"/>
            <a:ext cx="2895600" cy="476250"/>
          </a:xfrm>
        </p:spPr>
        <p:txBody>
          <a:bodyPr/>
          <a:lstStyle>
            <a:lvl1pPr>
              <a:defRPr/>
            </a:lvl1pPr>
          </a:lstStyle>
          <a:p>
            <a:endParaRPr lang="en-US">
              <a:solidFill>
                <a:prstClr val="white">
                  <a:tint val="75000"/>
                </a:prstClr>
              </a:solidFill>
            </a:endParaRPr>
          </a:p>
        </p:txBody>
      </p:sp>
    </p:spTree>
    <p:extLst>
      <p:ext uri="{BB962C8B-B14F-4D97-AF65-F5344CB8AC3E}">
        <p14:creationId xmlns:p14="http://schemas.microsoft.com/office/powerpoint/2010/main" val="26857840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chartAndTx">
  <p:cSld name="Título, gráfico y texto">
    <p:spTree>
      <p:nvGrpSpPr>
        <p:cNvPr id="1" name=""/>
        <p:cNvGrpSpPr/>
        <p:nvPr/>
      </p:nvGrpSpPr>
      <p:grpSpPr>
        <a:xfrm>
          <a:off x="0" y="0"/>
          <a:ext cx="0" cy="0"/>
          <a:chOff x="0" y="0"/>
          <a:chExt cx="0" cy="0"/>
        </a:xfrm>
      </p:grpSpPr>
      <p:sp>
        <p:nvSpPr>
          <p:cNvPr id="2" name="1 Título"/>
          <p:cNvSpPr>
            <a:spLocks noGrp="1"/>
          </p:cNvSpPr>
          <p:nvPr>
            <p:ph type="title"/>
          </p:nvPr>
        </p:nvSpPr>
        <p:spPr>
          <a:xfrm>
            <a:off x="457200" y="76200"/>
            <a:ext cx="8229600" cy="1143000"/>
          </a:xfrm>
        </p:spPr>
        <p:txBody>
          <a:bodyPr/>
          <a:lstStyle/>
          <a:p>
            <a:r>
              <a:rPr lang="es-ES" smtClean="0"/>
              <a:t>Haga clic para modificar el estilo de título del patrón</a:t>
            </a:r>
            <a:endParaRPr lang="es-MX"/>
          </a:p>
        </p:txBody>
      </p:sp>
      <p:sp>
        <p:nvSpPr>
          <p:cNvPr id="3" name="2 Marcador de gráfico"/>
          <p:cNvSpPr>
            <a:spLocks noGrp="1"/>
          </p:cNvSpPr>
          <p:nvPr>
            <p:ph type="chart" sz="half" idx="1"/>
          </p:nvPr>
        </p:nvSpPr>
        <p:spPr>
          <a:xfrm>
            <a:off x="457200" y="1219200"/>
            <a:ext cx="4038600" cy="4906963"/>
          </a:xfrm>
        </p:spPr>
        <p:txBody>
          <a:bodyPr/>
          <a:lstStyle/>
          <a:p>
            <a:endParaRPr lang="es-MX"/>
          </a:p>
        </p:txBody>
      </p:sp>
      <p:sp>
        <p:nvSpPr>
          <p:cNvPr id="4" name="3 Marcador de texto"/>
          <p:cNvSpPr>
            <a:spLocks noGrp="1"/>
          </p:cNvSpPr>
          <p:nvPr>
            <p:ph type="body" sz="half" idx="2"/>
          </p:nvPr>
        </p:nvSpPr>
        <p:spPr>
          <a:xfrm>
            <a:off x="4648200" y="1219200"/>
            <a:ext cx="4038600" cy="4906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fecha"/>
          <p:cNvSpPr>
            <a:spLocks noGrp="1"/>
          </p:cNvSpPr>
          <p:nvPr>
            <p:ph type="dt" sz="half" idx="10"/>
          </p:nvPr>
        </p:nvSpPr>
        <p:spPr>
          <a:xfrm>
            <a:off x="457200" y="6251575"/>
            <a:ext cx="2133600" cy="476250"/>
          </a:xfrm>
        </p:spPr>
        <p:txBody>
          <a:bodyPr/>
          <a:lstStyle>
            <a:lvl1pPr>
              <a:defRPr/>
            </a:lvl1pPr>
          </a:lstStyle>
          <a:p>
            <a:endParaRPr lang="en-US">
              <a:solidFill>
                <a:prstClr val="white">
                  <a:tint val="75000"/>
                </a:prstClr>
              </a:solidFill>
            </a:endParaRPr>
          </a:p>
        </p:txBody>
      </p:sp>
      <p:sp>
        <p:nvSpPr>
          <p:cNvPr id="6" name="5 Marcador de número de diapositiva"/>
          <p:cNvSpPr>
            <a:spLocks noGrp="1"/>
          </p:cNvSpPr>
          <p:nvPr>
            <p:ph type="sldNum" sz="quarter" idx="11"/>
          </p:nvPr>
        </p:nvSpPr>
        <p:spPr>
          <a:xfrm>
            <a:off x="6553200" y="6248400"/>
            <a:ext cx="2133600" cy="476250"/>
          </a:xfrm>
        </p:spPr>
        <p:txBody>
          <a:bodyPr/>
          <a:lstStyle>
            <a:lvl1pPr>
              <a:defRPr/>
            </a:lvl1pPr>
          </a:lstStyle>
          <a:p>
            <a:fld id="{4044EBE0-ABFA-4AD4-B884-18CECDE64C74}" type="slidenum">
              <a:rPr lang="en-US">
                <a:solidFill>
                  <a:prstClr val="white">
                    <a:tint val="75000"/>
                  </a:prstClr>
                </a:solidFill>
              </a:rPr>
              <a:pPr/>
              <a:t>‹Nr.›</a:t>
            </a:fld>
            <a:endParaRPr lang="en-US">
              <a:solidFill>
                <a:prstClr val="white">
                  <a:tint val="75000"/>
                </a:prstClr>
              </a:solidFill>
            </a:endParaRPr>
          </a:p>
        </p:txBody>
      </p:sp>
      <p:sp>
        <p:nvSpPr>
          <p:cNvPr id="7" name="6 Marcador de pie de página"/>
          <p:cNvSpPr>
            <a:spLocks noGrp="1"/>
          </p:cNvSpPr>
          <p:nvPr>
            <p:ph type="ftr" sz="quarter" idx="12"/>
          </p:nvPr>
        </p:nvSpPr>
        <p:spPr>
          <a:xfrm>
            <a:off x="3124200" y="6248400"/>
            <a:ext cx="2895600" cy="476250"/>
          </a:xfrm>
        </p:spPr>
        <p:txBody>
          <a:bodyPr/>
          <a:lstStyle>
            <a:lvl1pPr>
              <a:defRPr/>
            </a:lvl1pPr>
          </a:lstStyle>
          <a:p>
            <a:endParaRPr lang="en-US">
              <a:solidFill>
                <a:prstClr val="white">
                  <a:tint val="75000"/>
                </a:prstClr>
              </a:solidFill>
            </a:endParaRPr>
          </a:p>
        </p:txBody>
      </p:sp>
    </p:spTree>
    <p:extLst>
      <p:ext uri="{BB962C8B-B14F-4D97-AF65-F5344CB8AC3E}">
        <p14:creationId xmlns:p14="http://schemas.microsoft.com/office/powerpoint/2010/main" val="34597322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p>
            <a:fld id="{326202C3-A30A-3145-BE57-47B3AC95FFA2}" type="datetimeFigureOut">
              <a:rPr lang="es-ES" smtClean="0"/>
              <a:t>27/07/15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CC79FC03-C51F-4945-AE2E-33BCB2C4D969}" type="slidenum">
              <a:rPr lang="es-ES" smtClean="0"/>
              <a:t>‹Nr.›</a:t>
            </a:fld>
            <a:endParaRPr lang="es-ES"/>
          </a:p>
        </p:txBody>
      </p:sp>
    </p:spTree>
    <p:extLst>
      <p:ext uri="{BB962C8B-B14F-4D97-AF65-F5344CB8AC3E}">
        <p14:creationId xmlns:p14="http://schemas.microsoft.com/office/powerpoint/2010/main" val="24040284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fecha 4"/>
          <p:cNvSpPr>
            <a:spLocks noGrp="1"/>
          </p:cNvSpPr>
          <p:nvPr>
            <p:ph type="dt" sz="half" idx="10"/>
          </p:nvPr>
        </p:nvSpPr>
        <p:spPr/>
        <p:txBody>
          <a:bodyPr/>
          <a:lstStyle/>
          <a:p>
            <a:fld id="{326202C3-A30A-3145-BE57-47B3AC95FFA2}" type="datetimeFigureOut">
              <a:rPr lang="es-ES" smtClean="0"/>
              <a:t>27/07/15</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CC79FC03-C51F-4945-AE2E-33BCB2C4D969}" type="slidenum">
              <a:rPr lang="es-ES" smtClean="0"/>
              <a:t>‹Nr.›</a:t>
            </a:fld>
            <a:endParaRPr lang="es-ES"/>
          </a:p>
        </p:txBody>
      </p:sp>
    </p:spTree>
    <p:extLst>
      <p:ext uri="{BB962C8B-B14F-4D97-AF65-F5344CB8AC3E}">
        <p14:creationId xmlns:p14="http://schemas.microsoft.com/office/powerpoint/2010/main" val="4009980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7" name="Marcador de fecha 6"/>
          <p:cNvSpPr>
            <a:spLocks noGrp="1"/>
          </p:cNvSpPr>
          <p:nvPr>
            <p:ph type="dt" sz="half" idx="10"/>
          </p:nvPr>
        </p:nvSpPr>
        <p:spPr/>
        <p:txBody>
          <a:bodyPr/>
          <a:lstStyle/>
          <a:p>
            <a:fld id="{326202C3-A30A-3145-BE57-47B3AC95FFA2}" type="datetimeFigureOut">
              <a:rPr lang="es-ES" smtClean="0"/>
              <a:t>27/07/15</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CC79FC03-C51F-4945-AE2E-33BCB2C4D969}" type="slidenum">
              <a:rPr lang="es-ES" smtClean="0"/>
              <a:t>‹Nr.›</a:t>
            </a:fld>
            <a:endParaRPr lang="es-ES"/>
          </a:p>
        </p:txBody>
      </p:sp>
    </p:spTree>
    <p:extLst>
      <p:ext uri="{BB962C8B-B14F-4D97-AF65-F5344CB8AC3E}">
        <p14:creationId xmlns:p14="http://schemas.microsoft.com/office/powerpoint/2010/main" val="3794484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fecha 2"/>
          <p:cNvSpPr>
            <a:spLocks noGrp="1"/>
          </p:cNvSpPr>
          <p:nvPr>
            <p:ph type="dt" sz="half" idx="10"/>
          </p:nvPr>
        </p:nvSpPr>
        <p:spPr/>
        <p:txBody>
          <a:bodyPr/>
          <a:lstStyle/>
          <a:p>
            <a:fld id="{326202C3-A30A-3145-BE57-47B3AC95FFA2}" type="datetimeFigureOut">
              <a:rPr lang="es-ES" smtClean="0"/>
              <a:t>27/07/15</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CC79FC03-C51F-4945-AE2E-33BCB2C4D969}" type="slidenum">
              <a:rPr lang="es-ES" smtClean="0"/>
              <a:t>‹Nr.›</a:t>
            </a:fld>
            <a:endParaRPr lang="es-ES"/>
          </a:p>
        </p:txBody>
      </p:sp>
    </p:spTree>
    <p:extLst>
      <p:ext uri="{BB962C8B-B14F-4D97-AF65-F5344CB8AC3E}">
        <p14:creationId xmlns:p14="http://schemas.microsoft.com/office/powerpoint/2010/main" val="11399427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326202C3-A30A-3145-BE57-47B3AC95FFA2}" type="datetimeFigureOut">
              <a:rPr lang="es-ES" smtClean="0"/>
              <a:t>27/07/15</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CC79FC03-C51F-4945-AE2E-33BCB2C4D969}" type="slidenum">
              <a:rPr lang="es-ES" smtClean="0"/>
              <a:t>‹Nr.›</a:t>
            </a:fld>
            <a:endParaRPr lang="es-ES"/>
          </a:p>
        </p:txBody>
      </p:sp>
    </p:spTree>
    <p:extLst>
      <p:ext uri="{BB962C8B-B14F-4D97-AF65-F5344CB8AC3E}">
        <p14:creationId xmlns:p14="http://schemas.microsoft.com/office/powerpoint/2010/main" val="2499764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326202C3-A30A-3145-BE57-47B3AC95FFA2}" type="datetimeFigureOut">
              <a:rPr lang="es-ES" smtClean="0"/>
              <a:t>27/07/15</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CC79FC03-C51F-4945-AE2E-33BCB2C4D969}" type="slidenum">
              <a:rPr lang="es-ES" smtClean="0"/>
              <a:t>‹Nr.›</a:t>
            </a:fld>
            <a:endParaRPr lang="es-ES"/>
          </a:p>
        </p:txBody>
      </p:sp>
    </p:spTree>
    <p:extLst>
      <p:ext uri="{BB962C8B-B14F-4D97-AF65-F5344CB8AC3E}">
        <p14:creationId xmlns:p14="http://schemas.microsoft.com/office/powerpoint/2010/main" val="30699428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326202C3-A30A-3145-BE57-47B3AC95FFA2}" type="datetimeFigureOut">
              <a:rPr lang="es-ES" smtClean="0"/>
              <a:t>27/07/15</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CC79FC03-C51F-4945-AE2E-33BCB2C4D969}" type="slidenum">
              <a:rPr lang="es-ES" smtClean="0"/>
              <a:t>‹Nr.›</a:t>
            </a:fld>
            <a:endParaRPr lang="es-ES"/>
          </a:p>
        </p:txBody>
      </p:sp>
    </p:spTree>
    <p:extLst>
      <p:ext uri="{BB962C8B-B14F-4D97-AF65-F5344CB8AC3E}">
        <p14:creationId xmlns:p14="http://schemas.microsoft.com/office/powerpoint/2010/main" val="77028306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slideLayout" Target="../slideLayouts/slideLayout25.xml"/><Relationship Id="rId15" Type="http://schemas.openxmlformats.org/officeDocument/2006/relationships/theme" Target="../theme/theme2.xml"/><Relationship Id="rId16" Type="http://schemas.openxmlformats.org/officeDocument/2006/relationships/image" Target="../media/image1.jpe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_tradnl" smtClean="0"/>
              <a:t>Clic para editar título</a:t>
            </a:r>
            <a:endParaRPr lang="es-ES"/>
          </a:p>
        </p:txBody>
      </p:sp>
      <p:sp>
        <p:nvSpPr>
          <p:cNvPr id="3" name="Marcador de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6202C3-A30A-3145-BE57-47B3AC95FFA2}" type="datetimeFigureOut">
              <a:rPr lang="es-ES" smtClean="0"/>
              <a:t>27/07/15</a:t>
            </a:fld>
            <a:endParaRPr lang="es-ES"/>
          </a:p>
        </p:txBody>
      </p:sp>
      <p:sp>
        <p:nvSpPr>
          <p:cNvPr id="5" name="Marcador de pie de pá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79FC03-C51F-4945-AE2E-33BCB2C4D969}" type="slidenum">
              <a:rPr lang="es-ES" smtClean="0"/>
              <a:t>‹Nr.›</a:t>
            </a:fld>
            <a:endParaRPr lang="es-ES"/>
          </a:p>
        </p:txBody>
      </p:sp>
    </p:spTree>
    <p:extLst>
      <p:ext uri="{BB962C8B-B14F-4D97-AF65-F5344CB8AC3E}">
        <p14:creationId xmlns:p14="http://schemas.microsoft.com/office/powerpoint/2010/main" val="27992402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cstate="print"/>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dirty="0" smtClean="0"/>
              <a:t>Haga clic para modificar el estilo de título del patrón</a:t>
            </a:r>
            <a:endParaRPr lang="es-MX" dirty="0"/>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MX" dirty="0"/>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Euphemia UCAS"/>
              </a:defRPr>
            </a:lvl1pPr>
          </a:lstStyle>
          <a:p>
            <a:pPr defTabSz="914400"/>
            <a:fld id="{E271BFB4-3330-4F64-9050-22BED64A7609}" type="datetimeFigureOut">
              <a:rPr lang="es-MX" smtClean="0">
                <a:solidFill>
                  <a:prstClr val="white">
                    <a:tint val="75000"/>
                  </a:prstClr>
                </a:solidFill>
              </a:rPr>
              <a:pPr defTabSz="914400"/>
              <a:t>27/07/15</a:t>
            </a:fld>
            <a:endParaRPr lang="es-MX" dirty="0">
              <a:solidFill>
                <a:prstClr val="white">
                  <a:tint val="75000"/>
                </a:prstClr>
              </a:solidFill>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Euphemia UCAS"/>
              </a:defRPr>
            </a:lvl1pPr>
          </a:lstStyle>
          <a:p>
            <a:pPr defTabSz="914400"/>
            <a:endParaRPr lang="es-MX" dirty="0">
              <a:solidFill>
                <a:prstClr val="white">
                  <a:tint val="75000"/>
                </a:prstClr>
              </a:solidFill>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Euphemia UCAS"/>
              </a:defRPr>
            </a:lvl1pPr>
          </a:lstStyle>
          <a:p>
            <a:pPr defTabSz="914400"/>
            <a:fld id="{4A8F3692-9515-4980-8765-A2C3E8E54488}" type="slidenum">
              <a:rPr lang="es-MX" smtClean="0">
                <a:solidFill>
                  <a:prstClr val="white">
                    <a:tint val="75000"/>
                  </a:prstClr>
                </a:solidFill>
              </a:rPr>
              <a:pPr defTabSz="914400"/>
              <a:t>‹Nr.›</a:t>
            </a:fld>
            <a:endParaRPr lang="es-MX" dirty="0">
              <a:solidFill>
                <a:prstClr val="white">
                  <a:tint val="75000"/>
                </a:prstClr>
              </a:solidFill>
            </a:endParaRPr>
          </a:p>
        </p:txBody>
      </p:sp>
    </p:spTree>
    <p:extLst>
      <p:ext uri="{BB962C8B-B14F-4D97-AF65-F5344CB8AC3E}">
        <p14:creationId xmlns:p14="http://schemas.microsoft.com/office/powerpoint/2010/main" val="208878883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defTabSz="914400" rtl="0" eaLnBrk="1" latinLnBrk="0" hangingPunct="1">
        <a:spcBef>
          <a:spcPct val="0"/>
        </a:spcBef>
        <a:buNone/>
        <a:defRPr sz="4400" kern="1200">
          <a:solidFill>
            <a:schemeClr val="tx1"/>
          </a:solidFill>
          <a:latin typeface="Euphemia UCAS"/>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Euphemia UCAS"/>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Euphemia UCAS"/>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Euphemia UCAS"/>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Euphemia UCAS"/>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Euphemia UCAS"/>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1.xml"/><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4.png"/><Relationship Id="rId1" Type="http://schemas.microsoft.com/office/2007/relationships/media" Target="../media/media1.mov"/><Relationship Id="rId2" Type="http://schemas.openxmlformats.org/officeDocument/2006/relationships/video" Target="../media/media1.mov"/></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5.png"/><Relationship Id="rId3" Type="http://schemas.openxmlformats.org/officeDocument/2006/relationships/image" Target="../media/image26.w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7.png"/><Relationship Id="rId3"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13.xml"/><Relationship Id="rId2" Type="http://schemas.openxmlformats.org/officeDocument/2006/relationships/image" Target="../media/image2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2.png"/><Relationship Id="rId3" Type="http://schemas.openxmlformats.org/officeDocument/2006/relationships/image" Target="../media/image3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4.png"/><Relationship Id="rId3" Type="http://schemas.openxmlformats.org/officeDocument/2006/relationships/image" Target="../media/image3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6.png"/><Relationship Id="rId3"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13.xml"/><Relationship Id="rId2"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13.xml"/><Relationship Id="rId2" Type="http://schemas.openxmlformats.org/officeDocument/2006/relationships/image" Target="../media/image4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4.png"/><Relationship Id="rId3"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1" Type="http://schemas.openxmlformats.org/officeDocument/2006/relationships/slideLayout" Target="../slideLayouts/slideLayout13.xml"/><Relationship Id="rId2" Type="http://schemas.openxmlformats.org/officeDocument/2006/relationships/image" Target="../media/image4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0.png"/><Relationship Id="rId3"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4" Type="http://schemas.microsoft.com/office/2007/relationships/hdphoto" Target="../media/hdphoto1.wdp"/><Relationship Id="rId1" Type="http://schemas.openxmlformats.org/officeDocument/2006/relationships/slideLayout" Target="../slideLayouts/slideLayout13.xml"/><Relationship Id="rId2"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jpeg"/><Relationship Id="rId5" Type="http://schemas.openxmlformats.org/officeDocument/2006/relationships/image" Target="../media/image57.emf"/><Relationship Id="rId6" Type="http://schemas.openxmlformats.org/officeDocument/2006/relationships/image" Target="../media/image58.png"/><Relationship Id="rId7" Type="http://schemas.openxmlformats.org/officeDocument/2006/relationships/image" Target="../media/image59.jpeg"/><Relationship Id="rId1" Type="http://schemas.openxmlformats.org/officeDocument/2006/relationships/slideLayout" Target="../slideLayouts/slideLayout13.xml"/><Relationship Id="rId2" Type="http://schemas.openxmlformats.org/officeDocument/2006/relationships/image" Target="../media/image54.jpeg"/></Relationships>
</file>

<file path=ppt/slides/_rels/slide24.xml.rels><?xml version="1.0" encoding="UTF-8" standalone="yes"?>
<Relationships xmlns="http://schemas.openxmlformats.org/package/2006/relationships"><Relationship Id="rId3" Type="http://schemas.openxmlformats.org/officeDocument/2006/relationships/image" Target="../media/image61.emf"/><Relationship Id="rId4" Type="http://schemas.openxmlformats.org/officeDocument/2006/relationships/image" Target="../media/image62.emf"/><Relationship Id="rId5" Type="http://schemas.openxmlformats.org/officeDocument/2006/relationships/image" Target="../media/image63.emf"/><Relationship Id="rId6" Type="http://schemas.openxmlformats.org/officeDocument/2006/relationships/image" Target="../media/image64.emf"/><Relationship Id="rId1" Type="http://schemas.openxmlformats.org/officeDocument/2006/relationships/slideLayout" Target="../slideLayouts/slideLayout13.xml"/><Relationship Id="rId2" Type="http://schemas.openxmlformats.org/officeDocument/2006/relationships/image" Target="../media/image60.emf"/></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5" Type="http://schemas.openxmlformats.org/officeDocument/2006/relationships/image" Target="../media/image16.jpeg"/><Relationship Id="rId1" Type="http://schemas.openxmlformats.org/officeDocument/2006/relationships/slideLayout" Target="../slideLayouts/slideLayout13.xml"/><Relationship Id="rId2"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jpeg"/><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oleObject" Target="../embeddings/oleObject1.bin"/><Relationship Id="rId5" Type="http://schemas.openxmlformats.org/officeDocument/2006/relationships/oleObject" Target="../embeddings/Documento_de_Microsoft_Word_97_-_20041.doc"/><Relationship Id="rId6" Type="http://schemas.openxmlformats.org/officeDocument/2006/relationships/image" Target="../media/image20.wmf"/><Relationship Id="rId1" Type="http://schemas.openxmlformats.org/officeDocument/2006/relationships/vmlDrawing" Target="../drawings/vmlDrawing1.vml"/><Relationship Id="rId2"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21.wmf"/><Relationship Id="rId4" Type="http://schemas.openxmlformats.org/officeDocument/2006/relationships/image" Target="../media/image22.png"/><Relationship Id="rId5" Type="http://schemas.openxmlformats.org/officeDocument/2006/relationships/image" Target="../media/image23.wmf"/><Relationship Id="rId6" Type="http://schemas.openxmlformats.org/officeDocument/2006/relationships/image" Target="../media/image24.wmf"/><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ntroD-ok.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0" y="0"/>
            <a:ext cx="9144000" cy="6525344"/>
          </a:xfrm>
          <a:prstGeom prst="rect">
            <a:avLst/>
          </a:prstGeom>
        </p:spPr>
      </p:pic>
      <p:sp>
        <p:nvSpPr>
          <p:cNvPr id="8" name="TextBox 7"/>
          <p:cNvSpPr txBox="1"/>
          <p:nvPr/>
        </p:nvSpPr>
        <p:spPr>
          <a:xfrm>
            <a:off x="971600" y="4717886"/>
            <a:ext cx="6840760" cy="1569660"/>
          </a:xfrm>
          <a:prstGeom prst="rect">
            <a:avLst/>
          </a:prstGeom>
          <a:noFill/>
        </p:spPr>
        <p:txBody>
          <a:bodyPr wrap="square" rtlCol="0">
            <a:spAutoFit/>
          </a:bodyPr>
          <a:lstStyle/>
          <a:p>
            <a:pPr algn="ctr"/>
            <a:r>
              <a:rPr lang="es-MX" sz="4800" b="1" dirty="0">
                <a:solidFill>
                  <a:srgbClr val="92D050"/>
                </a:solidFill>
                <a:effectLst>
                  <a:outerShdw blurRad="38100" dist="38100" dir="2700000" algn="tl">
                    <a:srgbClr val="000000">
                      <a:alpha val="43137"/>
                    </a:srgbClr>
                  </a:outerShdw>
                </a:effectLst>
                <a:latin typeface="Carpenter Script"/>
                <a:cs typeface="Carpenter Script"/>
              </a:rPr>
              <a:t>D</a:t>
            </a:r>
            <a:r>
              <a:rPr lang="es-MX" sz="4800" b="1" dirty="0" smtClean="0">
                <a:solidFill>
                  <a:srgbClr val="92D050"/>
                </a:solidFill>
                <a:effectLst>
                  <a:outerShdw blurRad="38100" dist="38100" dir="2700000" algn="tl">
                    <a:srgbClr val="000000">
                      <a:alpha val="43137"/>
                    </a:srgbClr>
                  </a:outerShdw>
                </a:effectLst>
                <a:latin typeface="Carpenter Script"/>
                <a:cs typeface="Carpenter Script"/>
              </a:rPr>
              <a:t>ra. Rosa Sanders Girón </a:t>
            </a:r>
          </a:p>
        </p:txBody>
      </p:sp>
      <p:sp>
        <p:nvSpPr>
          <p:cNvPr id="9" name="1 Título"/>
          <p:cNvSpPr>
            <a:spLocks noGrp="1"/>
          </p:cNvSpPr>
          <p:nvPr>
            <p:ph type="title"/>
          </p:nvPr>
        </p:nvSpPr>
        <p:spPr>
          <a:xfrm>
            <a:off x="448235" y="243706"/>
            <a:ext cx="8247530" cy="4205776"/>
          </a:xfrm>
        </p:spPr>
        <p:txBody>
          <a:bodyPr>
            <a:normAutofit/>
          </a:bodyPr>
          <a:lstStyle/>
          <a:p>
            <a:r>
              <a:rPr lang="es-MX" sz="2800" b="1" dirty="0" smtClean="0">
                <a:effectLst>
                  <a:outerShdw blurRad="38100" dist="38100" dir="2700000" algn="tl">
                    <a:srgbClr val="000000">
                      <a:alpha val="43137"/>
                    </a:srgbClr>
                  </a:outerShdw>
                </a:effectLst>
                <a:latin typeface="BlairMdITC TT-Medium"/>
                <a:cs typeface="BlairMdITC TT-Medium"/>
              </a:rPr>
              <a:t>LAS</a:t>
            </a:r>
            <a:r>
              <a:rPr lang="es-MX" sz="2800" b="1" dirty="0" smtClean="0">
                <a:solidFill>
                  <a:srgbClr val="FFFF00"/>
                </a:solidFill>
                <a:effectLst>
                  <a:outerShdw blurRad="38100" dist="38100" dir="2700000" algn="tl">
                    <a:srgbClr val="000000">
                      <a:alpha val="43137"/>
                    </a:srgbClr>
                  </a:outerShdw>
                </a:effectLst>
                <a:latin typeface="Myriad Pro Semibold"/>
                <a:cs typeface="Myriad Pro Semibold"/>
              </a:rPr>
              <a:t>ACADEMIA NACIONAL DE MEDICINA </a:t>
            </a:r>
            <a:r>
              <a:rPr lang="es-MX" sz="2800" b="1" dirty="0" smtClean="0">
                <a:effectLst>
                  <a:outerShdw blurRad="38100" dist="38100" dir="2700000" algn="tl">
                    <a:srgbClr val="000000">
                      <a:alpha val="43137"/>
                    </a:srgbClr>
                  </a:outerShdw>
                </a:effectLst>
                <a:latin typeface="BlairMdITC TT-Medium"/>
                <a:cs typeface="BlairMdITC TT-Medium"/>
              </a:rPr>
              <a:t> EN</a:t>
            </a:r>
            <a:r>
              <a:rPr lang="es-MX" sz="3600" b="1" dirty="0" smtClean="0">
                <a:effectLst>
                  <a:outerShdw blurRad="38100" dist="38100" dir="2700000" algn="tl">
                    <a:srgbClr val="000000">
                      <a:alpha val="43137"/>
                    </a:srgbClr>
                  </a:outerShdw>
                </a:effectLst>
                <a:latin typeface="BlairMdITC TT-Medium"/>
                <a:cs typeface="BlairMdITC TT-Medium"/>
              </a:rPr>
              <a:t/>
            </a:r>
            <a:br>
              <a:rPr lang="es-MX" sz="3600" b="1" dirty="0" smtClean="0">
                <a:effectLst>
                  <a:outerShdw blurRad="38100" dist="38100" dir="2700000" algn="tl">
                    <a:srgbClr val="000000">
                      <a:alpha val="43137"/>
                    </a:srgbClr>
                  </a:outerShdw>
                </a:effectLst>
                <a:latin typeface="BlairMdITC TT-Medium"/>
                <a:cs typeface="BlairMdITC TT-Medium"/>
              </a:rPr>
            </a:br>
            <a:r>
              <a:rPr lang="es-MX" sz="3600" b="1" dirty="0" smtClean="0">
                <a:effectLst>
                  <a:outerShdw blurRad="38100" dist="38100" dir="2700000" algn="tl">
                    <a:srgbClr val="000000">
                      <a:alpha val="43137"/>
                    </a:srgbClr>
                  </a:outerShdw>
                </a:effectLst>
                <a:latin typeface="BlairMdITC TT-Medium"/>
                <a:cs typeface="BlairMdITC TT-Medium"/>
              </a:rPr>
              <a:t>an</a:t>
            </a:r>
            <a:r>
              <a:rPr lang="es-MX" sz="2400" b="1" dirty="0" smtClean="0">
                <a:effectLst>
                  <a:outerShdw blurRad="38100" dist="38100" dir="2700000" algn="tl">
                    <a:srgbClr val="000000">
                      <a:alpha val="43137"/>
                    </a:srgbClr>
                  </a:outerShdw>
                </a:effectLst>
                <a:latin typeface="BlairMdITC TT-Medium"/>
                <a:cs typeface="BlairMdITC TT-Medium"/>
              </a:rPr>
              <a:t/>
            </a:r>
            <a:br>
              <a:rPr lang="es-MX" sz="2400" b="1" dirty="0" smtClean="0">
                <a:effectLst>
                  <a:outerShdw blurRad="38100" dist="38100" dir="2700000" algn="tl">
                    <a:srgbClr val="000000">
                      <a:alpha val="43137"/>
                    </a:srgbClr>
                  </a:outerShdw>
                </a:effectLst>
                <a:latin typeface="BlairMdITC TT-Medium"/>
                <a:cs typeface="BlairMdITC TT-Medium"/>
              </a:rPr>
            </a:br>
            <a:r>
              <a:rPr lang="es-MX" sz="2400" b="1" dirty="0" smtClean="0">
                <a:effectLst>
                  <a:outerShdw blurRad="38100" dist="38100" dir="2700000" algn="tl">
                    <a:srgbClr val="000000">
                      <a:alpha val="43137"/>
                    </a:srgbClr>
                  </a:outerShdw>
                </a:effectLst>
                <a:latin typeface="BlairMdITC TT-Medium"/>
                <a:cs typeface="BlairMdITC TT-Medium"/>
              </a:rPr>
              <a:t/>
            </a:r>
            <a:br>
              <a:rPr lang="es-MX" sz="2400" b="1" dirty="0" smtClean="0">
                <a:effectLst>
                  <a:outerShdw blurRad="38100" dist="38100" dir="2700000" algn="tl">
                    <a:srgbClr val="000000">
                      <a:alpha val="43137"/>
                    </a:srgbClr>
                  </a:outerShdw>
                </a:effectLst>
                <a:latin typeface="BlairMdITC TT-Medium"/>
                <a:cs typeface="BlairMdITC TT-Medium"/>
              </a:rPr>
            </a:br>
            <a:r>
              <a:rPr lang="es-MX" sz="2400" b="1" dirty="0" smtClean="0">
                <a:solidFill>
                  <a:srgbClr val="FFFF00"/>
                </a:solidFill>
                <a:effectLst>
                  <a:outerShdw blurRad="38100" dist="38100" dir="2700000" algn="tl">
                    <a:srgbClr val="000000">
                      <a:alpha val="43137"/>
                    </a:srgbClr>
                  </a:outerShdw>
                </a:effectLst>
                <a:latin typeface="BlairMdITC TT-Medium"/>
                <a:cs typeface="BlairMdITC TT-Medium"/>
              </a:rPr>
              <a:t>AÑO INTERNACIONAL DE LA LUZ</a:t>
            </a:r>
            <a:br>
              <a:rPr lang="es-MX" sz="2400" b="1" dirty="0" smtClean="0">
                <a:solidFill>
                  <a:srgbClr val="FFFF00"/>
                </a:solidFill>
                <a:effectLst>
                  <a:outerShdw blurRad="38100" dist="38100" dir="2700000" algn="tl">
                    <a:srgbClr val="000000">
                      <a:alpha val="43137"/>
                    </a:srgbClr>
                  </a:outerShdw>
                </a:effectLst>
                <a:latin typeface="BlairMdITC TT-Medium"/>
                <a:cs typeface="BlairMdITC TT-Medium"/>
              </a:rPr>
            </a:br>
            <a:r>
              <a:rPr lang="es-MX" sz="2400" b="1" dirty="0" smtClean="0">
                <a:solidFill>
                  <a:srgbClr val="FFFF00"/>
                </a:solidFill>
                <a:effectLst>
                  <a:outerShdw blurRad="38100" dist="38100" dir="2700000" algn="tl">
                    <a:srgbClr val="000000">
                      <a:alpha val="43137"/>
                    </a:srgbClr>
                  </a:outerShdw>
                </a:effectLst>
                <a:latin typeface="BlairMdITC TT-Medium"/>
                <a:cs typeface="BlairMdITC TT-Medium"/>
              </a:rPr>
              <a:t>“LUZ Y MEDICINA”</a:t>
            </a:r>
            <a:br>
              <a:rPr lang="es-MX" sz="2400" b="1" dirty="0" smtClean="0">
                <a:solidFill>
                  <a:srgbClr val="FFFF00"/>
                </a:solidFill>
                <a:effectLst>
                  <a:outerShdw blurRad="38100" dist="38100" dir="2700000" algn="tl">
                    <a:srgbClr val="000000">
                      <a:alpha val="43137"/>
                    </a:srgbClr>
                  </a:outerShdw>
                </a:effectLst>
                <a:latin typeface="BlairMdITC TT-Medium"/>
                <a:cs typeface="BlairMdITC TT-Medium"/>
              </a:rPr>
            </a:br>
            <a:r>
              <a:rPr lang="es-MX" sz="2400" b="1" dirty="0" smtClean="0">
                <a:effectLst>
                  <a:outerShdw blurRad="38100" dist="38100" dir="2700000" algn="tl">
                    <a:srgbClr val="000000">
                      <a:alpha val="43137"/>
                    </a:srgbClr>
                  </a:outerShdw>
                </a:effectLst>
                <a:latin typeface="BlairMdITC TT-Medium"/>
                <a:cs typeface="BlairMdITC TT-Medium"/>
              </a:rPr>
              <a:t/>
            </a:r>
            <a:br>
              <a:rPr lang="es-MX" sz="2400" b="1" dirty="0" smtClean="0">
                <a:effectLst>
                  <a:outerShdw blurRad="38100" dist="38100" dir="2700000" algn="tl">
                    <a:srgbClr val="000000">
                      <a:alpha val="43137"/>
                    </a:srgbClr>
                  </a:outerShdw>
                </a:effectLst>
                <a:latin typeface="BlairMdITC TT-Medium"/>
                <a:cs typeface="BlairMdITC TT-Medium"/>
              </a:rPr>
            </a:br>
            <a:r>
              <a:rPr lang="es-MX" sz="3600" b="1" dirty="0" smtClean="0">
                <a:effectLst>
                  <a:outerShdw blurRad="38100" dist="38100" dir="2700000" algn="tl">
                    <a:srgbClr val="000000">
                      <a:alpha val="43137"/>
                    </a:srgbClr>
                  </a:outerShdw>
                </a:effectLst>
                <a:latin typeface="BlairMdITC TT-Medium"/>
                <a:cs typeface="BlairMdITC TT-Medium"/>
              </a:rPr>
              <a:t> ODONTO</a:t>
            </a:r>
            <a:br>
              <a:rPr lang="es-MX" sz="3600" b="1" dirty="0" smtClean="0">
                <a:effectLst>
                  <a:outerShdw blurRad="38100" dist="38100" dir="2700000" algn="tl">
                    <a:srgbClr val="000000">
                      <a:alpha val="43137"/>
                    </a:srgbClr>
                  </a:outerShdw>
                </a:effectLst>
                <a:latin typeface="BlairMdITC TT-Medium"/>
                <a:cs typeface="BlairMdITC TT-Medium"/>
              </a:rPr>
            </a:br>
            <a:r>
              <a:rPr lang="es-MX" sz="2700" b="1" dirty="0" smtClean="0">
                <a:solidFill>
                  <a:srgbClr val="FFFF00"/>
                </a:solidFill>
                <a:effectLst>
                  <a:outerShdw blurRad="38100" dist="38100" dir="2700000" algn="tl">
                    <a:srgbClr val="000000">
                      <a:alpha val="43137"/>
                    </a:srgbClr>
                  </a:outerShdw>
                </a:effectLst>
                <a:latin typeface="BlairMdITC TT-Medium"/>
                <a:cs typeface="BlairMdITC TT-Medium"/>
              </a:rPr>
              <a:t>TECNOLOGÍA LASER EN    		 	  	  					MEDICINA</a:t>
            </a:r>
            <a:r>
              <a:rPr lang="es-MX" sz="2700" b="1" dirty="0" smtClean="0">
                <a:effectLst>
                  <a:outerShdw blurRad="38100" dist="38100" dir="2700000" algn="tl">
                    <a:srgbClr val="000000">
                      <a:alpha val="43137"/>
                    </a:srgbClr>
                  </a:outerShdw>
                </a:effectLst>
                <a:latin typeface="BlairMdITC TT-Medium"/>
                <a:cs typeface="BlairMdITC TT-Medium"/>
              </a:rPr>
              <a:t>LOGÍA</a:t>
            </a:r>
            <a:endParaRPr lang="es-MX" sz="3600" b="1" dirty="0">
              <a:effectLst>
                <a:outerShdw blurRad="38100" dist="38100" dir="2700000" algn="tl">
                  <a:srgbClr val="000000">
                    <a:alpha val="43137"/>
                  </a:srgbClr>
                </a:outerShdw>
              </a:effectLst>
              <a:latin typeface="BlairMdITC TT-Medium"/>
              <a:cs typeface="BlairMdITC TT-Medium"/>
            </a:endParaRPr>
          </a:p>
        </p:txBody>
      </p:sp>
      <p:pic>
        <p:nvPicPr>
          <p:cNvPr id="11" name="Picture 10" descr="img-00.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 y="4524187"/>
            <a:ext cx="9144000" cy="2362200"/>
          </a:xfrm>
          <a:prstGeom prst="rect">
            <a:avLst/>
          </a:prstGeom>
        </p:spPr>
      </p:pic>
      <p:pic>
        <p:nvPicPr>
          <p:cNvPr id="2" name="Imagen 1" descr="Captura de pantalla 2015-06-21 a la(s) 16.29.01.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10216" y="0"/>
            <a:ext cx="1333783" cy="1329765"/>
          </a:xfrm>
          <a:prstGeom prst="rect">
            <a:avLst/>
          </a:prstGeom>
        </p:spPr>
      </p:pic>
    </p:spTree>
    <p:extLst>
      <p:ext uri="{BB962C8B-B14F-4D97-AF65-F5344CB8AC3E}">
        <p14:creationId xmlns:p14="http://schemas.microsoft.com/office/powerpoint/2010/main" val="133086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00" fill="hold"/>
                                        <p:tgtEl>
                                          <p:spTgt spid="10"/>
                                        </p:tgtEl>
                                      </p:cBhvr>
                                    </p:cmd>
                                  </p:childTnLst>
                                </p:cTn>
                              </p:par>
                              <p:par>
                                <p:cTn id="7" presetID="42" presetClass="entr" presetSubtype="0" fill="hold" grpId="0" nodeType="withEffect">
                                  <p:stCondLst>
                                    <p:cond delay="1523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0"/>
                                        <p:tgtEl>
                                          <p:spTgt spid="9"/>
                                        </p:tgtEl>
                                      </p:cBhvr>
                                    </p:animEffect>
                                    <p:anim calcmode="lin" valueType="num">
                                      <p:cBhvr>
                                        <p:cTn id="10" dur="5000" fill="hold"/>
                                        <p:tgtEl>
                                          <p:spTgt spid="9"/>
                                        </p:tgtEl>
                                        <p:attrNameLst>
                                          <p:attrName>ppt_x</p:attrName>
                                        </p:attrNameLst>
                                      </p:cBhvr>
                                      <p:tavLst>
                                        <p:tav tm="0">
                                          <p:val>
                                            <p:strVal val="#ppt_x"/>
                                          </p:val>
                                        </p:tav>
                                        <p:tav tm="100000">
                                          <p:val>
                                            <p:strVal val="#ppt_x"/>
                                          </p:val>
                                        </p:tav>
                                      </p:tavLst>
                                    </p:anim>
                                    <p:anim calcmode="lin" valueType="num">
                                      <p:cBhvr>
                                        <p:cTn id="11" dur="5000" fill="hold"/>
                                        <p:tgtEl>
                                          <p:spTgt spid="9"/>
                                        </p:tgtEl>
                                        <p:attrNameLst>
                                          <p:attrName>ppt_y</p:attrName>
                                        </p:attrNameLst>
                                      </p:cBhvr>
                                      <p:tavLst>
                                        <p:tav tm="0">
                                          <p:val>
                                            <p:strVal val="#ppt_y+.1"/>
                                          </p:val>
                                        </p:tav>
                                        <p:tav tm="100000">
                                          <p:val>
                                            <p:strVal val="#ppt_y"/>
                                          </p:val>
                                        </p:tav>
                                      </p:tavLst>
                                    </p:anim>
                                  </p:childTnLst>
                                </p:cTn>
                              </p:par>
                              <p:par>
                                <p:cTn id="12" presetID="10" presetClass="entr" presetSubtype="0" fill="hold" grpId="0" nodeType="withEffect">
                                  <p:stCondLst>
                                    <p:cond delay="15560"/>
                                  </p:stCondLst>
                                  <p:iterate type="lt">
                                    <p:tmPct val="10000"/>
                                  </p:iterate>
                                  <p:childTnLst>
                                    <p:set>
                                      <p:cBhvr>
                                        <p:cTn id="13" dur="1" fill="hold">
                                          <p:stCondLst>
                                            <p:cond delay="0"/>
                                          </p:stCondLst>
                                        </p:cTn>
                                        <p:tgtEl>
                                          <p:spTgt spid="8"/>
                                        </p:tgtEl>
                                        <p:attrNameLst>
                                          <p:attrName>style.visibility</p:attrName>
                                        </p:attrNameLst>
                                      </p:cBhvr>
                                      <p:to>
                                        <p:strVal val="visible"/>
                                      </p:to>
                                    </p:set>
                                    <p:animEffect transition="in" filter="fade">
                                      <p:cBhvr>
                                        <p:cTn id="14" dur="11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10"/>
                </p:tgtEl>
              </p:cMediaNode>
            </p:video>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10"/>
                                        </p:tgtEl>
                                      </p:cBhvr>
                                    </p:cmd>
                                  </p:childTnLst>
                                </p:cTn>
                              </p:par>
                            </p:childTnLst>
                          </p:cTn>
                        </p:par>
                      </p:childTnLst>
                    </p:cTn>
                  </p:par>
                </p:childTnLst>
              </p:cTn>
              <p:nextCondLst>
                <p:cond evt="onClick" delay="0">
                  <p:tgtEl>
                    <p:spTgt spid="10"/>
                  </p:tgtEl>
                </p:cond>
              </p:nextCondLst>
            </p:seq>
          </p:childTnLst>
        </p:cTn>
      </p:par>
    </p:tnLst>
    <p:bldLst>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rrowheads="1"/>
          </p:cNvSpPr>
          <p:nvPr>
            <p:ph type="title"/>
          </p:nvPr>
        </p:nvSpPr>
        <p:spPr>
          <a:xfrm>
            <a:off x="0" y="260350"/>
            <a:ext cx="9144000" cy="1143000"/>
          </a:xfrm>
        </p:spPr>
        <p:txBody>
          <a:bodyPr>
            <a:normAutofit fontScale="90000"/>
          </a:bodyPr>
          <a:lstStyle/>
          <a:p>
            <a:r>
              <a:rPr lang="es-MX" sz="4000" b="1" dirty="0" smtClean="0">
                <a:solidFill>
                  <a:srgbClr val="92D050"/>
                </a:solidFill>
                <a:effectLst>
                  <a:outerShdw blurRad="38100" dist="38100" dir="2700000" algn="tl">
                    <a:srgbClr val="000000">
                      <a:alpha val="43137"/>
                    </a:srgbClr>
                  </a:outerShdw>
                </a:effectLst>
              </a:rPr>
              <a:t>EFECTOS DE LA TEMPERATURA </a:t>
            </a:r>
            <a:br>
              <a:rPr lang="es-MX" sz="4000" b="1" dirty="0" smtClean="0">
                <a:solidFill>
                  <a:srgbClr val="92D050"/>
                </a:solidFill>
                <a:effectLst>
                  <a:outerShdw blurRad="38100" dist="38100" dir="2700000" algn="tl">
                    <a:srgbClr val="000000">
                      <a:alpha val="43137"/>
                    </a:srgbClr>
                  </a:outerShdw>
                </a:effectLst>
              </a:rPr>
            </a:br>
            <a:r>
              <a:rPr lang="es-MX" sz="4000" b="1" dirty="0" smtClean="0">
                <a:solidFill>
                  <a:srgbClr val="92D050"/>
                </a:solidFill>
                <a:effectLst>
                  <a:outerShdw blurRad="38100" dist="38100" dir="2700000" algn="tl">
                    <a:srgbClr val="000000">
                      <a:alpha val="43137"/>
                    </a:srgbClr>
                  </a:outerShdw>
                </a:effectLst>
              </a:rPr>
              <a:t>EN LOS TEJIDOS</a:t>
            </a:r>
            <a:endParaRPr lang="es-MX" sz="4000" b="1" dirty="0">
              <a:solidFill>
                <a:srgbClr val="92D050"/>
              </a:solidFill>
              <a:effectLst>
                <a:outerShdw blurRad="38100" dist="38100" dir="2700000" algn="tl">
                  <a:srgbClr val="000000">
                    <a:alpha val="43137"/>
                  </a:srgbClr>
                </a:outerShdw>
              </a:effectLst>
            </a:endParaRPr>
          </a:p>
        </p:txBody>
      </p:sp>
      <p:sp>
        <p:nvSpPr>
          <p:cNvPr id="99331" name="Rectangle 3"/>
          <p:cNvSpPr>
            <a:spLocks noGrp="1" noChangeArrowheads="1"/>
          </p:cNvSpPr>
          <p:nvPr>
            <p:ph type="body" idx="1"/>
          </p:nvPr>
        </p:nvSpPr>
        <p:spPr>
          <a:xfrm>
            <a:off x="260501" y="1927225"/>
            <a:ext cx="8629103" cy="4525963"/>
          </a:xfrm>
        </p:spPr>
        <p:txBody>
          <a:bodyPr>
            <a:normAutofit fontScale="92500"/>
          </a:bodyPr>
          <a:lstStyle/>
          <a:p>
            <a:pPr>
              <a:buFont typeface="Wingdings" pitchFamily="2" charset="2"/>
              <a:buNone/>
            </a:pPr>
            <a:r>
              <a:rPr lang="es-MX" sz="2800" b="1" dirty="0" err="1">
                <a:solidFill>
                  <a:srgbClr val="FFFF00"/>
                </a:solidFill>
                <a:effectLst>
                  <a:outerShdw blurRad="38100" dist="38100" dir="2700000" algn="tl">
                    <a:srgbClr val="000000">
                      <a:alpha val="43137"/>
                    </a:srgbClr>
                  </a:outerShdw>
                </a:effectLst>
              </a:rPr>
              <a:t>Temp</a:t>
            </a:r>
            <a:r>
              <a:rPr lang="es-MX" sz="2800" b="1" dirty="0">
                <a:solidFill>
                  <a:srgbClr val="FFFF00"/>
                </a:solidFill>
                <a:effectLst>
                  <a:outerShdw blurRad="38100" dist="38100" dir="2700000" algn="tl">
                    <a:srgbClr val="000000">
                      <a:alpha val="43137"/>
                    </a:srgbClr>
                  </a:outerShdw>
                </a:effectLst>
              </a:rPr>
              <a:t>. ºC				 Efectos</a:t>
            </a:r>
          </a:p>
          <a:p>
            <a:pPr>
              <a:buFont typeface="Wingdings" pitchFamily="2" charset="2"/>
              <a:buNone/>
            </a:pPr>
            <a:r>
              <a:rPr lang="es-MX" sz="2800" dirty="0">
                <a:effectLst/>
              </a:rPr>
              <a:t>__________________________________________</a:t>
            </a:r>
          </a:p>
          <a:p>
            <a:pPr>
              <a:buFont typeface="Wingdings" pitchFamily="2" charset="2"/>
              <a:buNone/>
            </a:pPr>
            <a:r>
              <a:rPr lang="es-MX" sz="2800" dirty="0">
                <a:effectLst/>
              </a:rPr>
              <a:t>• 37-60		Calentamiento sin cambio visual</a:t>
            </a:r>
          </a:p>
          <a:p>
            <a:pPr>
              <a:buFont typeface="Wingdings" pitchFamily="2" charset="2"/>
              <a:buNone/>
            </a:pPr>
            <a:r>
              <a:rPr lang="es-MX" sz="2800" dirty="0">
                <a:effectLst/>
              </a:rPr>
              <a:t>• 60-100		Desnaturalización y </a:t>
            </a:r>
            <a:r>
              <a:rPr lang="es-MX" sz="2800" dirty="0" smtClean="0">
                <a:effectLst/>
              </a:rPr>
              <a:t>coagulación de</a:t>
            </a:r>
            <a:endParaRPr lang="es-MX" sz="2800" dirty="0">
              <a:effectLst/>
            </a:endParaRPr>
          </a:p>
          <a:p>
            <a:pPr>
              <a:buFont typeface="Wingdings" pitchFamily="2" charset="2"/>
              <a:buNone/>
            </a:pPr>
            <a:r>
              <a:rPr lang="es-MX" sz="2800" dirty="0">
                <a:effectLst/>
              </a:rPr>
              <a:t>					proteínas, </a:t>
            </a:r>
            <a:r>
              <a:rPr lang="es-MX" sz="2800" dirty="0" smtClean="0">
                <a:effectLst/>
              </a:rPr>
              <a:t>hemostasia</a:t>
            </a:r>
            <a:endParaRPr lang="es-MX" sz="2800" dirty="0">
              <a:effectLst/>
            </a:endParaRPr>
          </a:p>
          <a:p>
            <a:pPr>
              <a:buFont typeface="Wingdings" pitchFamily="2" charset="2"/>
              <a:buNone/>
            </a:pPr>
            <a:r>
              <a:rPr lang="es-MX" sz="2800" dirty="0">
                <a:effectLst/>
              </a:rPr>
              <a:t>• 100 +		Vaporización, desintegración tisular,</a:t>
            </a:r>
          </a:p>
          <a:p>
            <a:pPr>
              <a:buFont typeface="Wingdings" pitchFamily="2" charset="2"/>
              <a:buNone/>
            </a:pPr>
            <a:r>
              <a:rPr lang="es-MX" sz="2800" dirty="0">
                <a:effectLst/>
              </a:rPr>
              <a:t>					corte y ablación</a:t>
            </a:r>
          </a:p>
          <a:p>
            <a:pPr>
              <a:buFont typeface="Wingdings" pitchFamily="2" charset="2"/>
              <a:buNone/>
            </a:pPr>
            <a:r>
              <a:rPr lang="es-MX" sz="2800" dirty="0">
                <a:effectLst/>
              </a:rPr>
              <a:t>• 400 + 		Carbonización</a:t>
            </a:r>
          </a:p>
        </p:txBody>
      </p:sp>
    </p:spTree>
    <p:extLst>
      <p:ext uri="{BB962C8B-B14F-4D97-AF65-F5344CB8AC3E}">
        <p14:creationId xmlns:p14="http://schemas.microsoft.com/office/powerpoint/2010/main" val="55585939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b="1" dirty="0" smtClean="0">
                <a:solidFill>
                  <a:srgbClr val="008000"/>
                </a:solidFill>
              </a:rPr>
              <a:t>PULSOS LASER</a:t>
            </a:r>
            <a:endParaRPr lang="es-ES" b="1" dirty="0">
              <a:solidFill>
                <a:srgbClr val="008000"/>
              </a:solidFill>
            </a:endParaRPr>
          </a:p>
        </p:txBody>
      </p:sp>
      <p:pic>
        <p:nvPicPr>
          <p:cNvPr id="81" name="Marcador de contenido 80" descr="Captura de pantalla 2015-07-21 a la(s) 10.16.17.png"/>
          <p:cNvPicPr>
            <a:picLocks noGrp="1" noChangeAspect="1"/>
          </p:cNvPicPr>
          <p:nvPr>
            <p:ph idx="1"/>
          </p:nvPr>
        </p:nvPicPr>
        <p:blipFill>
          <a:blip r:embed="rId2">
            <a:extLst>
              <a:ext uri="{28A0092B-C50C-407E-A947-70E740481C1C}">
                <a14:useLocalDpi xmlns:a14="http://schemas.microsoft.com/office/drawing/2010/main" val="0"/>
              </a:ext>
            </a:extLst>
          </a:blip>
          <a:srcRect l="3030" r="3030"/>
          <a:stretch>
            <a:fillRect/>
          </a:stretch>
        </p:blipFill>
        <p:spPr>
          <a:xfrm>
            <a:off x="344779" y="1473203"/>
            <a:ext cx="5632688" cy="3097762"/>
          </a:xfrm>
        </p:spPr>
      </p:pic>
      <p:pic>
        <p:nvPicPr>
          <p:cNvPr id="6"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3867" y="4893738"/>
            <a:ext cx="5181600" cy="1117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91" name="Group 20"/>
          <p:cNvGrpSpPr>
            <a:grpSpLocks/>
          </p:cNvGrpSpPr>
          <p:nvPr/>
        </p:nvGrpSpPr>
        <p:grpSpPr bwMode="auto">
          <a:xfrm>
            <a:off x="3843867" y="6002561"/>
            <a:ext cx="978694" cy="844292"/>
            <a:chOff x="1434" y="2513"/>
            <a:chExt cx="721" cy="573"/>
          </a:xfrm>
        </p:grpSpPr>
        <p:sp>
          <p:nvSpPr>
            <p:cNvPr id="92" name="Oval 12"/>
            <p:cNvSpPr>
              <a:spLocks noChangeArrowheads="1"/>
            </p:cNvSpPr>
            <p:nvPr/>
          </p:nvSpPr>
          <p:spPr bwMode="auto">
            <a:xfrm>
              <a:off x="1524" y="2532"/>
              <a:ext cx="536" cy="536"/>
            </a:xfrm>
            <a:prstGeom prst="ellipse">
              <a:avLst/>
            </a:prstGeom>
            <a:solidFill>
              <a:srgbClr val="A2C1FE"/>
            </a:solidFill>
            <a:ln w="12700">
              <a:solidFill>
                <a:srgbClr val="3365FB"/>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kern="1200"/>
            </a:p>
          </p:txBody>
        </p:sp>
        <p:sp>
          <p:nvSpPr>
            <p:cNvPr id="93" name="Rectangle 13"/>
            <p:cNvSpPr>
              <a:spLocks noChangeArrowheads="1"/>
            </p:cNvSpPr>
            <p:nvPr/>
          </p:nvSpPr>
          <p:spPr bwMode="auto">
            <a:xfrm>
              <a:off x="1666" y="2513"/>
              <a:ext cx="253"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p>
              <a:pPr algn="ctr">
                <a:spcBef>
                  <a:spcPct val="50000"/>
                </a:spcBef>
              </a:pPr>
              <a:r>
                <a:rPr lang="en-US" sz="800" b="1" kern="1200">
                  <a:solidFill>
                    <a:srgbClr val="3365FB"/>
                  </a:solidFill>
                  <a:latin typeface="Arial" charset="0"/>
                </a:rPr>
                <a:t>12</a:t>
              </a:r>
            </a:p>
          </p:txBody>
        </p:sp>
        <p:sp>
          <p:nvSpPr>
            <p:cNvPr id="94" name="Rectangle 14"/>
            <p:cNvSpPr>
              <a:spLocks noChangeArrowheads="1"/>
            </p:cNvSpPr>
            <p:nvPr/>
          </p:nvSpPr>
          <p:spPr bwMode="auto">
            <a:xfrm>
              <a:off x="1666" y="2953"/>
              <a:ext cx="253"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p>
              <a:pPr algn="ctr">
                <a:spcBef>
                  <a:spcPct val="50000"/>
                </a:spcBef>
              </a:pPr>
              <a:r>
                <a:rPr lang="en-US" sz="800" b="1" kern="1200">
                  <a:solidFill>
                    <a:srgbClr val="3365FB"/>
                  </a:solidFill>
                  <a:latin typeface="Arial" charset="0"/>
                </a:rPr>
                <a:t>6</a:t>
              </a:r>
            </a:p>
          </p:txBody>
        </p:sp>
        <p:sp>
          <p:nvSpPr>
            <p:cNvPr id="95" name="Rectangle 15"/>
            <p:cNvSpPr>
              <a:spLocks noChangeArrowheads="1"/>
            </p:cNvSpPr>
            <p:nvPr/>
          </p:nvSpPr>
          <p:spPr bwMode="auto">
            <a:xfrm>
              <a:off x="1902" y="2730"/>
              <a:ext cx="253"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p>
              <a:pPr algn="ctr">
                <a:spcBef>
                  <a:spcPct val="50000"/>
                </a:spcBef>
              </a:pPr>
              <a:r>
                <a:rPr lang="en-US" sz="800" b="1" kern="1200">
                  <a:solidFill>
                    <a:srgbClr val="3365FB"/>
                  </a:solidFill>
                  <a:latin typeface="Arial" charset="0"/>
                </a:rPr>
                <a:t>3</a:t>
              </a:r>
            </a:p>
          </p:txBody>
        </p:sp>
        <p:sp>
          <p:nvSpPr>
            <p:cNvPr id="96" name="Rectangle 16"/>
            <p:cNvSpPr>
              <a:spLocks noChangeArrowheads="1"/>
            </p:cNvSpPr>
            <p:nvPr/>
          </p:nvSpPr>
          <p:spPr bwMode="auto">
            <a:xfrm>
              <a:off x="1434" y="2730"/>
              <a:ext cx="253"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p>
              <a:pPr algn="ctr">
                <a:spcBef>
                  <a:spcPct val="50000"/>
                </a:spcBef>
              </a:pPr>
              <a:r>
                <a:rPr lang="en-US" sz="800" b="1" kern="1200">
                  <a:solidFill>
                    <a:srgbClr val="3365FB"/>
                  </a:solidFill>
                  <a:latin typeface="Arial" charset="0"/>
                </a:rPr>
                <a:t>9</a:t>
              </a:r>
            </a:p>
          </p:txBody>
        </p:sp>
        <p:sp>
          <p:nvSpPr>
            <p:cNvPr id="97" name="AutoShape 17"/>
            <p:cNvSpPr>
              <a:spLocks noChangeArrowheads="1"/>
            </p:cNvSpPr>
            <p:nvPr/>
          </p:nvSpPr>
          <p:spPr bwMode="auto">
            <a:xfrm>
              <a:off x="1783" y="2576"/>
              <a:ext cx="18" cy="224"/>
            </a:xfrm>
            <a:prstGeom prst="triangle">
              <a:avLst>
                <a:gd name="adj" fmla="val 49958"/>
              </a:avLst>
            </a:prstGeom>
            <a:solidFill>
              <a:srgbClr val="3365F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kern="1200"/>
            </a:p>
          </p:txBody>
        </p:sp>
        <p:sp>
          <p:nvSpPr>
            <p:cNvPr id="98" name="AutoShape 18"/>
            <p:cNvSpPr>
              <a:spLocks noChangeArrowheads="1"/>
            </p:cNvSpPr>
            <p:nvPr/>
          </p:nvSpPr>
          <p:spPr bwMode="auto">
            <a:xfrm rot="16200000">
              <a:off x="1691" y="2702"/>
              <a:ext cx="18" cy="196"/>
            </a:xfrm>
            <a:prstGeom prst="triangle">
              <a:avLst>
                <a:gd name="adj" fmla="val 49958"/>
              </a:avLst>
            </a:prstGeom>
            <a:solidFill>
              <a:srgbClr val="3365F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kern="1200"/>
            </a:p>
          </p:txBody>
        </p:sp>
        <p:sp>
          <p:nvSpPr>
            <p:cNvPr id="99" name="Oval 19"/>
            <p:cNvSpPr>
              <a:spLocks noChangeArrowheads="1"/>
            </p:cNvSpPr>
            <p:nvPr/>
          </p:nvSpPr>
          <p:spPr bwMode="auto">
            <a:xfrm>
              <a:off x="1778" y="2788"/>
              <a:ext cx="28" cy="28"/>
            </a:xfrm>
            <a:prstGeom prst="ellipse">
              <a:avLst/>
            </a:prstGeom>
            <a:solidFill>
              <a:srgbClr val="A2C1FE"/>
            </a:solidFill>
            <a:ln w="12700">
              <a:solidFill>
                <a:srgbClr val="3365FB"/>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s-ES" kern="1200"/>
            </a:p>
          </p:txBody>
        </p:sp>
      </p:grpSp>
      <p:sp>
        <p:nvSpPr>
          <p:cNvPr id="100" name="CuadroTexto 99"/>
          <p:cNvSpPr txBox="1"/>
          <p:nvPr/>
        </p:nvSpPr>
        <p:spPr>
          <a:xfrm>
            <a:off x="4762352" y="6333606"/>
            <a:ext cx="4263115" cy="369332"/>
          </a:xfrm>
          <a:prstGeom prst="rect">
            <a:avLst/>
          </a:prstGeom>
          <a:noFill/>
        </p:spPr>
        <p:txBody>
          <a:bodyPr wrap="square" rtlCol="0">
            <a:spAutoFit/>
          </a:bodyPr>
          <a:lstStyle/>
          <a:p>
            <a:r>
              <a:rPr lang="es-ES" dirty="0" smtClean="0"/>
              <a:t>TIEMPO                      DAÑO TERMAL    </a:t>
            </a:r>
            <a:endParaRPr lang="es-ES" dirty="0"/>
          </a:p>
        </p:txBody>
      </p:sp>
      <p:sp>
        <p:nvSpPr>
          <p:cNvPr id="101" name="Flecha derecha 100"/>
          <p:cNvSpPr/>
          <p:nvPr/>
        </p:nvSpPr>
        <p:spPr>
          <a:xfrm>
            <a:off x="4978401" y="6198530"/>
            <a:ext cx="3369734" cy="12377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63045368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normAutofit fontScale="90000"/>
          </a:bodyPr>
          <a:lstStyle/>
          <a:p>
            <a:r>
              <a:rPr lang="es-MX" b="1" dirty="0" smtClean="0"/>
              <a:t/>
            </a:r>
            <a:br>
              <a:rPr lang="es-MX" b="1" dirty="0" smtClean="0"/>
            </a:br>
            <a:r>
              <a:rPr lang="es-MX" b="1" dirty="0" smtClean="0">
                <a:solidFill>
                  <a:srgbClr val="46DC29"/>
                </a:solidFill>
              </a:rPr>
              <a:t>LASER EN OFTALMOLOGÍA</a:t>
            </a:r>
            <a:r>
              <a:rPr lang="es-MX" dirty="0"/>
              <a:t/>
            </a:r>
            <a:br>
              <a:rPr lang="es-MX" dirty="0"/>
            </a:br>
            <a:endParaRPr lang="es-MX" dirty="0"/>
          </a:p>
        </p:txBody>
      </p:sp>
      <p:sp>
        <p:nvSpPr>
          <p:cNvPr id="2" name="Marcador de contenido 1"/>
          <p:cNvSpPr>
            <a:spLocks noGrp="1"/>
          </p:cNvSpPr>
          <p:nvPr>
            <p:ph idx="1"/>
          </p:nvPr>
        </p:nvSpPr>
        <p:spPr>
          <a:xfrm>
            <a:off x="457200" y="1247645"/>
            <a:ext cx="8229600" cy="5370127"/>
          </a:xfrm>
        </p:spPr>
        <p:txBody>
          <a:bodyPr>
            <a:normAutofit fontScale="85000" lnSpcReduction="20000"/>
          </a:bodyPr>
          <a:lstStyle/>
          <a:p>
            <a:pPr marL="0" indent="0">
              <a:buNone/>
            </a:pPr>
            <a:endParaRPr lang="es-ES" dirty="0"/>
          </a:p>
          <a:p>
            <a:r>
              <a:rPr lang="es-ES" b="1" dirty="0" smtClean="0">
                <a:solidFill>
                  <a:srgbClr val="FFFF00"/>
                </a:solidFill>
              </a:rPr>
              <a:t>LASER EXCIMER (LASIK)</a:t>
            </a:r>
          </a:p>
          <a:p>
            <a:pPr marL="0" indent="0">
              <a:buNone/>
            </a:pPr>
            <a:endParaRPr lang="es-ES" dirty="0" smtClean="0"/>
          </a:p>
          <a:p>
            <a:pPr lvl="1"/>
            <a:r>
              <a:rPr lang="es-ES" sz="3100" dirty="0" smtClean="0"/>
              <a:t>Medio activo gas (argón, kriptón y xenón)     193 </a:t>
            </a:r>
            <a:r>
              <a:rPr lang="es-ES" sz="3100" dirty="0" err="1" smtClean="0"/>
              <a:t>nm</a:t>
            </a:r>
            <a:r>
              <a:rPr lang="es-ES" sz="3100" dirty="0" smtClean="0"/>
              <a:t> haz frío</a:t>
            </a:r>
            <a:endParaRPr lang="es-ES" sz="3100" dirty="0"/>
          </a:p>
          <a:p>
            <a:pPr lvl="1"/>
            <a:r>
              <a:rPr lang="es-ES" sz="3100" dirty="0" smtClean="0"/>
              <a:t>Ultravioleta</a:t>
            </a:r>
          </a:p>
          <a:p>
            <a:pPr lvl="1"/>
            <a:r>
              <a:rPr lang="es-ES" sz="3100" dirty="0" err="1" smtClean="0"/>
              <a:t>Fotoablación</a:t>
            </a:r>
            <a:r>
              <a:rPr lang="es-ES" sz="3100" dirty="0" smtClean="0"/>
              <a:t> de la cornea</a:t>
            </a:r>
          </a:p>
          <a:p>
            <a:pPr marL="0" indent="0">
              <a:buNone/>
            </a:pPr>
            <a:endParaRPr lang="es-ES" sz="2800" dirty="0" smtClean="0"/>
          </a:p>
          <a:p>
            <a:pPr marL="0" indent="0">
              <a:buNone/>
            </a:pPr>
            <a:r>
              <a:rPr lang="es-ES" sz="2800" dirty="0"/>
              <a:t> </a:t>
            </a:r>
            <a:r>
              <a:rPr lang="es-ES" sz="2800" dirty="0" smtClean="0"/>
              <a:t> </a:t>
            </a:r>
            <a:endParaRPr lang="es-ES" sz="3100" dirty="0"/>
          </a:p>
          <a:p>
            <a:pPr lvl="2"/>
            <a:r>
              <a:rPr lang="es-ES" sz="3100" dirty="0" smtClean="0"/>
              <a:t>DEFECTOS REFRACTIVOS</a:t>
            </a:r>
          </a:p>
          <a:p>
            <a:pPr lvl="4"/>
            <a:r>
              <a:rPr lang="es-ES" sz="3100" dirty="0" smtClean="0"/>
              <a:t>Miopía</a:t>
            </a:r>
          </a:p>
          <a:p>
            <a:pPr lvl="4"/>
            <a:r>
              <a:rPr lang="es-ES" sz="3100" dirty="0" smtClean="0"/>
              <a:t>Astigmatismo</a:t>
            </a:r>
          </a:p>
          <a:p>
            <a:pPr lvl="4"/>
            <a:r>
              <a:rPr lang="es-ES" sz="3100" dirty="0" smtClean="0"/>
              <a:t>Hipermetropía</a:t>
            </a:r>
          </a:p>
          <a:p>
            <a:pPr marL="0" indent="0">
              <a:buNone/>
            </a:pPr>
            <a:endParaRPr lang="es-ES" dirty="0" smtClean="0"/>
          </a:p>
        </p:txBody>
      </p:sp>
      <p:pic>
        <p:nvPicPr>
          <p:cNvPr id="5" name="Imagen 4" descr="Captura de pantalla 2015-07-19 a la(s) 16.10.3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7326" y="4802635"/>
            <a:ext cx="3086674" cy="2015074"/>
          </a:xfrm>
          <a:prstGeom prst="rect">
            <a:avLst/>
          </a:prstGeom>
        </p:spPr>
      </p:pic>
      <p:pic>
        <p:nvPicPr>
          <p:cNvPr id="6" name="Imagen 5" descr="Captura de pantalla 2015-07-19 a la(s) 20.19.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9038" y="2798614"/>
            <a:ext cx="2944961" cy="2004021"/>
          </a:xfrm>
          <a:prstGeom prst="rect">
            <a:avLst/>
          </a:prstGeom>
        </p:spPr>
      </p:pic>
    </p:spTree>
    <p:extLst>
      <p:ext uri="{BB962C8B-B14F-4D97-AF65-F5344CB8AC3E}">
        <p14:creationId xmlns:p14="http://schemas.microsoft.com/office/powerpoint/2010/main" val="1502365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normAutofit fontScale="90000"/>
          </a:bodyPr>
          <a:lstStyle/>
          <a:p>
            <a:r>
              <a:rPr lang="es-MX" b="1" dirty="0" smtClean="0"/>
              <a:t/>
            </a:r>
            <a:br>
              <a:rPr lang="es-MX" b="1" dirty="0" smtClean="0"/>
            </a:br>
            <a:r>
              <a:rPr lang="es-MX" dirty="0"/>
              <a:t/>
            </a:r>
            <a:br>
              <a:rPr lang="es-MX" dirty="0"/>
            </a:br>
            <a:endParaRPr lang="es-MX" dirty="0"/>
          </a:p>
        </p:txBody>
      </p:sp>
      <p:sp>
        <p:nvSpPr>
          <p:cNvPr id="2" name="Marcador de contenido 1"/>
          <p:cNvSpPr>
            <a:spLocks noGrp="1"/>
          </p:cNvSpPr>
          <p:nvPr>
            <p:ph idx="1"/>
          </p:nvPr>
        </p:nvSpPr>
        <p:spPr>
          <a:xfrm>
            <a:off x="457200" y="1600200"/>
            <a:ext cx="8229600" cy="4863007"/>
          </a:xfrm>
        </p:spPr>
        <p:txBody>
          <a:bodyPr>
            <a:normAutofit fontScale="85000" lnSpcReduction="20000"/>
          </a:bodyPr>
          <a:lstStyle/>
          <a:p>
            <a:r>
              <a:rPr lang="es-ES" b="1" dirty="0" smtClean="0">
                <a:solidFill>
                  <a:srgbClr val="FFFF00"/>
                </a:solidFill>
              </a:rPr>
              <a:t>LASER DE ARGON</a:t>
            </a:r>
          </a:p>
          <a:p>
            <a:pPr marL="0" indent="0">
              <a:buNone/>
            </a:pPr>
            <a:r>
              <a:rPr lang="es-ES" sz="3500" dirty="0" smtClean="0"/>
              <a:t>	</a:t>
            </a:r>
            <a:r>
              <a:rPr lang="es-ES" sz="2600" dirty="0" smtClean="0"/>
              <a:t>Luz azul-verde (488-514nm)</a:t>
            </a:r>
          </a:p>
          <a:p>
            <a:pPr marL="0" indent="0">
              <a:buNone/>
            </a:pPr>
            <a:r>
              <a:rPr lang="es-ES" sz="2600" dirty="0"/>
              <a:t>	</a:t>
            </a:r>
            <a:r>
              <a:rPr lang="es-ES" sz="2600" dirty="0" smtClean="0"/>
              <a:t>Luz verde (514nm)</a:t>
            </a:r>
          </a:p>
          <a:p>
            <a:pPr marL="0" indent="0">
              <a:buNone/>
            </a:pPr>
            <a:r>
              <a:rPr lang="es-ES" sz="2600" dirty="0"/>
              <a:t>	</a:t>
            </a:r>
            <a:r>
              <a:rPr lang="es-ES" sz="2600" dirty="0" smtClean="0"/>
              <a:t>Afinidad a melanina y hemoglobina</a:t>
            </a:r>
          </a:p>
          <a:p>
            <a:pPr marL="0" indent="0">
              <a:buNone/>
            </a:pPr>
            <a:r>
              <a:rPr lang="es-ES" sz="2600" dirty="0" smtClean="0"/>
              <a:t>	Fotocoagulación</a:t>
            </a:r>
          </a:p>
          <a:p>
            <a:pPr marL="0" indent="0">
              <a:buNone/>
            </a:pPr>
            <a:endParaRPr lang="es-ES" sz="2600" dirty="0"/>
          </a:p>
          <a:p>
            <a:pPr marL="0" indent="0">
              <a:buNone/>
            </a:pPr>
            <a:r>
              <a:rPr lang="es-ES" sz="2600" dirty="0" smtClean="0"/>
              <a:t>    USOS</a:t>
            </a:r>
          </a:p>
          <a:p>
            <a:pPr marL="0" indent="0">
              <a:buNone/>
            </a:pPr>
            <a:r>
              <a:rPr lang="es-ES" sz="2600" dirty="0"/>
              <a:t>	</a:t>
            </a:r>
            <a:r>
              <a:rPr lang="es-ES" sz="2600" dirty="0" err="1" smtClean="0"/>
              <a:t>Distiquiasis</a:t>
            </a:r>
            <a:r>
              <a:rPr lang="es-ES" sz="2600" dirty="0" smtClean="0"/>
              <a:t> recidivante</a:t>
            </a:r>
          </a:p>
          <a:p>
            <a:pPr marL="0" indent="0">
              <a:buNone/>
            </a:pPr>
            <a:r>
              <a:rPr lang="es-ES" sz="2600" dirty="0"/>
              <a:t>	</a:t>
            </a:r>
            <a:r>
              <a:rPr lang="es-ES" sz="2600" dirty="0" err="1" smtClean="0"/>
              <a:t>Tx</a:t>
            </a:r>
            <a:r>
              <a:rPr lang="es-ES" sz="2600" dirty="0" smtClean="0"/>
              <a:t> </a:t>
            </a:r>
            <a:r>
              <a:rPr lang="es-ES" sz="2600" dirty="0" err="1" smtClean="0"/>
              <a:t>pterigion</a:t>
            </a:r>
            <a:endParaRPr lang="es-ES" sz="2600" dirty="0" smtClean="0"/>
          </a:p>
          <a:p>
            <a:pPr marL="0" indent="0">
              <a:buNone/>
            </a:pPr>
            <a:r>
              <a:rPr lang="es-ES" sz="2600" dirty="0"/>
              <a:t>	</a:t>
            </a:r>
            <a:r>
              <a:rPr lang="es-ES" sz="2600" dirty="0" err="1" smtClean="0"/>
              <a:t>Tx</a:t>
            </a:r>
            <a:r>
              <a:rPr lang="es-ES" sz="2600" dirty="0" smtClean="0"/>
              <a:t> </a:t>
            </a:r>
            <a:r>
              <a:rPr lang="es-ES" sz="2600" dirty="0" err="1" smtClean="0"/>
              <a:t>neovasos</a:t>
            </a:r>
            <a:r>
              <a:rPr lang="es-ES" sz="2600" dirty="0" smtClean="0"/>
              <a:t> y tumores </a:t>
            </a:r>
            <a:r>
              <a:rPr lang="es-ES" sz="2600" dirty="0" err="1" smtClean="0"/>
              <a:t>melánicos</a:t>
            </a:r>
            <a:endParaRPr lang="es-ES" sz="2600" dirty="0" smtClean="0"/>
          </a:p>
          <a:p>
            <a:pPr marL="0" indent="0">
              <a:buNone/>
            </a:pPr>
            <a:r>
              <a:rPr lang="es-ES" sz="2600" dirty="0"/>
              <a:t> </a:t>
            </a:r>
            <a:r>
              <a:rPr lang="es-ES" sz="2600" dirty="0" smtClean="0"/>
              <a:t>       en cornea.</a:t>
            </a:r>
          </a:p>
          <a:p>
            <a:pPr marL="0" indent="0">
              <a:buNone/>
            </a:pPr>
            <a:r>
              <a:rPr lang="es-ES" sz="2600" dirty="0"/>
              <a:t>	</a:t>
            </a:r>
            <a:r>
              <a:rPr lang="es-ES" sz="2600" dirty="0" err="1" smtClean="0"/>
              <a:t>Trabeculoplastía</a:t>
            </a:r>
            <a:endParaRPr lang="es-ES" sz="2600" dirty="0" smtClean="0"/>
          </a:p>
          <a:p>
            <a:pPr marL="0" indent="0">
              <a:buNone/>
            </a:pPr>
            <a:r>
              <a:rPr lang="es-ES" sz="2600" dirty="0" smtClean="0"/>
              <a:t>	Retinopatía </a:t>
            </a:r>
            <a:r>
              <a:rPr lang="es-ES" sz="2600" dirty="0" err="1" smtClean="0"/>
              <a:t>dibética</a:t>
            </a:r>
            <a:endParaRPr lang="es-ES" sz="2600" dirty="0" smtClean="0"/>
          </a:p>
        </p:txBody>
      </p:sp>
      <p:sp>
        <p:nvSpPr>
          <p:cNvPr id="5" name="3 Título"/>
          <p:cNvSpPr txBox="1">
            <a:spLocks/>
          </p:cNvSpPr>
          <p:nvPr/>
        </p:nvSpPr>
        <p:spPr>
          <a:xfrm>
            <a:off x="609600" y="427038"/>
            <a:ext cx="8229600" cy="1143000"/>
          </a:xfrm>
          <a:prstGeom prst="rect">
            <a:avLst/>
          </a:prstGeom>
        </p:spPr>
        <p:txBody>
          <a:bodyPr vert="horz" lIns="91440" tIns="45720" rIns="91440" bIns="45720" rtlCol="0" anchor="ctr">
            <a:normAutofit fontScale="30000" lnSpcReduction="20000"/>
          </a:bodyPr>
          <a:lstStyle>
            <a:lvl1pPr algn="ctr" defTabSz="914400" rtl="0" eaLnBrk="1" latinLnBrk="0" hangingPunct="1">
              <a:spcBef>
                <a:spcPct val="0"/>
              </a:spcBef>
              <a:buNone/>
              <a:defRPr sz="4400" kern="1200">
                <a:solidFill>
                  <a:schemeClr val="tx1"/>
                </a:solidFill>
                <a:latin typeface="Euphemia UCAS"/>
                <a:ea typeface="+mj-ea"/>
                <a:cs typeface="+mj-cs"/>
              </a:defRPr>
            </a:lvl1pPr>
          </a:lstStyle>
          <a:p>
            <a:r>
              <a:rPr lang="es-MX" b="1" dirty="0" smtClean="0"/>
              <a:t/>
            </a:r>
            <a:br>
              <a:rPr lang="es-MX" b="1" dirty="0" smtClean="0"/>
            </a:br>
            <a:r>
              <a:rPr lang="es-MX" sz="13300" b="1" dirty="0" smtClean="0">
                <a:solidFill>
                  <a:srgbClr val="46DC29"/>
                </a:solidFill>
              </a:rPr>
              <a:t>LASER EN OFTALMOLOGÍA</a:t>
            </a:r>
            <a:r>
              <a:rPr lang="es-MX" sz="13300" dirty="0" smtClean="0"/>
              <a:t/>
            </a:r>
            <a:br>
              <a:rPr lang="es-MX" sz="13300" dirty="0" smtClean="0"/>
            </a:br>
            <a:endParaRPr lang="es-MX" sz="8900" dirty="0"/>
          </a:p>
        </p:txBody>
      </p:sp>
      <p:pic>
        <p:nvPicPr>
          <p:cNvPr id="7" name="Imagen 6" descr="Captura de pantalla 2015-07-19 a la(s) 21.04.1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6682" y="3622293"/>
            <a:ext cx="2577317" cy="1622755"/>
          </a:xfrm>
          <a:prstGeom prst="rect">
            <a:avLst/>
          </a:prstGeom>
        </p:spPr>
      </p:pic>
      <p:pic>
        <p:nvPicPr>
          <p:cNvPr id="8" name="Imagen 7" descr="Captura de pantalla 2015-07-19 a la(s) 21.08.2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3918" y="1399032"/>
            <a:ext cx="1760082" cy="2223261"/>
          </a:xfrm>
          <a:prstGeom prst="rect">
            <a:avLst/>
          </a:prstGeom>
        </p:spPr>
      </p:pic>
      <p:pic>
        <p:nvPicPr>
          <p:cNvPr id="9" name="Imagen 8" descr="Captura de pantalla 2015-07-19 a la(s) 21.17.1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5484" y="5245048"/>
            <a:ext cx="4348516" cy="1612951"/>
          </a:xfrm>
          <a:prstGeom prst="rect">
            <a:avLst/>
          </a:prstGeom>
        </p:spPr>
      </p:pic>
    </p:spTree>
    <p:extLst>
      <p:ext uri="{BB962C8B-B14F-4D97-AF65-F5344CB8AC3E}">
        <p14:creationId xmlns:p14="http://schemas.microsoft.com/office/powerpoint/2010/main" val="2436015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normAutofit lnSpcReduction="10000"/>
          </a:bodyPr>
          <a:lstStyle/>
          <a:p>
            <a:r>
              <a:rPr lang="es-ES" dirty="0" smtClean="0">
                <a:solidFill>
                  <a:srgbClr val="FFFF00"/>
                </a:solidFill>
              </a:rPr>
              <a:t>Laser </a:t>
            </a:r>
            <a:r>
              <a:rPr lang="es-ES" dirty="0" err="1" smtClean="0">
                <a:solidFill>
                  <a:srgbClr val="FFFF00"/>
                </a:solidFill>
              </a:rPr>
              <a:t>Nd:YAG</a:t>
            </a:r>
            <a:endParaRPr lang="es-ES" dirty="0" smtClean="0">
              <a:solidFill>
                <a:srgbClr val="FFFF00"/>
              </a:solidFill>
            </a:endParaRPr>
          </a:p>
          <a:p>
            <a:pPr marL="0" indent="0">
              <a:buNone/>
            </a:pPr>
            <a:r>
              <a:rPr lang="es-ES" dirty="0">
                <a:solidFill>
                  <a:srgbClr val="FFFF00"/>
                </a:solidFill>
              </a:rPr>
              <a:t> </a:t>
            </a:r>
            <a:r>
              <a:rPr lang="es-ES" dirty="0" smtClean="0">
                <a:solidFill>
                  <a:srgbClr val="FFFF00"/>
                </a:solidFill>
              </a:rPr>
              <a:t> </a:t>
            </a:r>
            <a:r>
              <a:rPr lang="es-ES" sz="2400" dirty="0" smtClean="0">
                <a:solidFill>
                  <a:srgbClr val="FFFFFF"/>
                </a:solidFill>
              </a:rPr>
              <a:t>Longitud de onda 1064</a:t>
            </a:r>
          </a:p>
          <a:p>
            <a:pPr marL="0" indent="0">
              <a:buNone/>
            </a:pPr>
            <a:r>
              <a:rPr lang="es-ES" sz="2400" dirty="0" smtClean="0">
                <a:solidFill>
                  <a:srgbClr val="FFFFFF"/>
                </a:solidFill>
              </a:rPr>
              <a:t>   </a:t>
            </a:r>
            <a:r>
              <a:rPr lang="es-ES" sz="2400" dirty="0" err="1" smtClean="0">
                <a:solidFill>
                  <a:srgbClr val="FFFFFF"/>
                </a:solidFill>
              </a:rPr>
              <a:t>Fotodisrrupción</a:t>
            </a:r>
            <a:endParaRPr lang="es-ES" sz="2400" dirty="0" smtClean="0">
              <a:solidFill>
                <a:srgbClr val="FFFFFF"/>
              </a:solidFill>
            </a:endParaRPr>
          </a:p>
          <a:p>
            <a:pPr marL="0" indent="0">
              <a:buNone/>
            </a:pPr>
            <a:r>
              <a:rPr lang="es-ES" sz="2400" dirty="0" smtClean="0">
                <a:solidFill>
                  <a:srgbClr val="FFFFFF"/>
                </a:solidFill>
              </a:rPr>
              <a:t>   No genera calor a los tejidos</a:t>
            </a:r>
          </a:p>
          <a:p>
            <a:pPr marL="0" indent="0">
              <a:buNone/>
            </a:pPr>
            <a:r>
              <a:rPr lang="es-ES" sz="2400" dirty="0">
                <a:solidFill>
                  <a:srgbClr val="FFFFFF"/>
                </a:solidFill>
              </a:rPr>
              <a:t> </a:t>
            </a:r>
            <a:r>
              <a:rPr lang="es-ES" sz="2400" dirty="0" smtClean="0">
                <a:solidFill>
                  <a:srgbClr val="FFFFFF"/>
                </a:solidFill>
              </a:rPr>
              <a:t>  Infrarrojo</a:t>
            </a:r>
          </a:p>
          <a:p>
            <a:pPr marL="0" indent="0">
              <a:buNone/>
            </a:pPr>
            <a:endParaRPr lang="es-ES" dirty="0" smtClean="0"/>
          </a:p>
          <a:p>
            <a:pPr marL="0" indent="0">
              <a:buNone/>
            </a:pPr>
            <a:r>
              <a:rPr lang="es-ES" sz="2800" dirty="0" smtClean="0"/>
              <a:t>USOS </a:t>
            </a:r>
            <a:r>
              <a:rPr lang="es-ES" dirty="0" smtClean="0"/>
              <a:t> </a:t>
            </a:r>
          </a:p>
          <a:p>
            <a:r>
              <a:rPr lang="es-ES" sz="2400" dirty="0" err="1" smtClean="0"/>
              <a:t>Iridotomía</a:t>
            </a:r>
            <a:endParaRPr lang="es-ES" sz="2400" dirty="0" smtClean="0"/>
          </a:p>
          <a:p>
            <a:r>
              <a:rPr lang="es-ES" sz="2400" dirty="0" err="1" smtClean="0"/>
              <a:t>Capsulotomía</a:t>
            </a:r>
            <a:endParaRPr lang="es-ES" sz="2400" dirty="0" smtClean="0"/>
          </a:p>
          <a:p>
            <a:pPr marL="0" indent="0">
              <a:buNone/>
            </a:pPr>
            <a:endParaRPr lang="es-ES" dirty="0" smtClean="0"/>
          </a:p>
          <a:p>
            <a:pPr marL="0" indent="0">
              <a:buNone/>
            </a:pPr>
            <a:endParaRPr lang="es-ES" dirty="0"/>
          </a:p>
        </p:txBody>
      </p:sp>
      <p:sp>
        <p:nvSpPr>
          <p:cNvPr id="4" name="3 Título"/>
          <p:cNvSpPr txBox="1">
            <a:spLocks noGrp="1"/>
          </p:cNvSpPr>
          <p:nvPr>
            <p:ph type="title"/>
          </p:nvPr>
        </p:nvSpPr>
        <p:spPr>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Euphemia UCAS"/>
                <a:ea typeface="+mj-ea"/>
                <a:cs typeface="+mj-cs"/>
              </a:defRPr>
            </a:lvl1pPr>
          </a:lstStyle>
          <a:p>
            <a:r>
              <a:rPr lang="es-MX" sz="1050" b="1" dirty="0" smtClean="0"/>
              <a:t/>
            </a:r>
            <a:br>
              <a:rPr lang="es-MX" sz="1050" b="1" dirty="0" smtClean="0"/>
            </a:br>
            <a:r>
              <a:rPr lang="es-MX" sz="4000" b="1" dirty="0" smtClean="0">
                <a:solidFill>
                  <a:srgbClr val="46DC29"/>
                </a:solidFill>
              </a:rPr>
              <a:t>LASER EN OFTALMOLOGÍA</a:t>
            </a:r>
            <a:r>
              <a:rPr lang="es-MX" sz="4000" dirty="0" smtClean="0"/>
              <a:t/>
            </a:r>
            <a:br>
              <a:rPr lang="es-MX" sz="4000" dirty="0" smtClean="0"/>
            </a:br>
            <a:endParaRPr lang="es-MX" sz="2400" dirty="0"/>
          </a:p>
        </p:txBody>
      </p:sp>
      <p:pic>
        <p:nvPicPr>
          <p:cNvPr id="6" name="Imagen 5" descr="Captura de pantalla 2015-07-19 a la(s) 21.44.3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2510" y="4461982"/>
            <a:ext cx="3701490" cy="2396018"/>
          </a:xfrm>
          <a:prstGeom prst="rect">
            <a:avLst/>
          </a:prstGeom>
        </p:spPr>
      </p:pic>
      <p:pic>
        <p:nvPicPr>
          <p:cNvPr id="7" name="Imagen 6" descr="Captura de pantalla 2015-07-19 a la(s) 21.47.1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8648" y="1400932"/>
            <a:ext cx="2515352" cy="3061056"/>
          </a:xfrm>
          <a:prstGeom prst="rect">
            <a:avLst/>
          </a:prstGeom>
        </p:spPr>
      </p:pic>
    </p:spTree>
    <p:extLst>
      <p:ext uri="{BB962C8B-B14F-4D97-AF65-F5344CB8AC3E}">
        <p14:creationId xmlns:p14="http://schemas.microsoft.com/office/powerpoint/2010/main" val="51830210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normAutofit/>
          </a:bodyPr>
          <a:lstStyle/>
          <a:p>
            <a:r>
              <a:rPr lang="es-ES" sz="2800" b="1" dirty="0" smtClean="0">
                <a:solidFill>
                  <a:srgbClr val="FFFF00"/>
                </a:solidFill>
              </a:rPr>
              <a:t>LASER DE CO</a:t>
            </a:r>
            <a:r>
              <a:rPr lang="es-ES" sz="1600" b="1" dirty="0" smtClean="0">
                <a:solidFill>
                  <a:srgbClr val="FFFF00"/>
                </a:solidFill>
              </a:rPr>
              <a:t>2</a:t>
            </a:r>
          </a:p>
          <a:p>
            <a:r>
              <a:rPr lang="es-ES" sz="2000" dirty="0" smtClean="0">
                <a:solidFill>
                  <a:srgbClr val="FFFFFF"/>
                </a:solidFill>
              </a:rPr>
              <a:t>Afinidad al agua,  10,600nm</a:t>
            </a:r>
          </a:p>
          <a:p>
            <a:r>
              <a:rPr lang="es-ES" sz="2000" dirty="0" smtClean="0">
                <a:solidFill>
                  <a:srgbClr val="FFFFFF"/>
                </a:solidFill>
              </a:rPr>
              <a:t>Onda Continua Mayor profundidad </a:t>
            </a:r>
          </a:p>
          <a:p>
            <a:r>
              <a:rPr lang="es-ES" sz="2000" dirty="0" smtClean="0">
                <a:solidFill>
                  <a:srgbClr val="FFFFFF"/>
                </a:solidFill>
              </a:rPr>
              <a:t>Pulsado y fraccionado</a:t>
            </a:r>
          </a:p>
          <a:p>
            <a:pPr lvl="1"/>
            <a:r>
              <a:rPr lang="es-ES" sz="1600" dirty="0" smtClean="0">
                <a:solidFill>
                  <a:srgbClr val="FFFFFF"/>
                </a:solidFill>
              </a:rPr>
              <a:t>Corte quirúrgico</a:t>
            </a:r>
          </a:p>
          <a:p>
            <a:pPr lvl="1"/>
            <a:r>
              <a:rPr lang="es-ES" sz="1600" dirty="0" smtClean="0">
                <a:solidFill>
                  <a:srgbClr val="FFFFFF"/>
                </a:solidFill>
              </a:rPr>
              <a:t>Vaporización de lesiones sin sangrado</a:t>
            </a:r>
          </a:p>
          <a:p>
            <a:pPr lvl="1"/>
            <a:r>
              <a:rPr lang="es-ES" sz="1600" dirty="0" smtClean="0">
                <a:solidFill>
                  <a:srgbClr val="FFFFFF"/>
                </a:solidFill>
              </a:rPr>
              <a:t>Cicatrices hipertróficas</a:t>
            </a:r>
          </a:p>
          <a:p>
            <a:pPr lvl="1"/>
            <a:r>
              <a:rPr lang="es-ES" sz="1600" dirty="0" smtClean="0">
                <a:solidFill>
                  <a:srgbClr val="FFFFFF"/>
                </a:solidFill>
              </a:rPr>
              <a:t>Rejuvenecimiento cutáneo</a:t>
            </a:r>
          </a:p>
          <a:p>
            <a:pPr lvl="0"/>
            <a:r>
              <a:rPr lang="es-ES" sz="2000" dirty="0">
                <a:solidFill>
                  <a:srgbClr val="FFFFFF"/>
                </a:solidFill>
              </a:rPr>
              <a:t> </a:t>
            </a:r>
            <a:r>
              <a:rPr lang="es-ES" sz="2800" b="1" dirty="0">
                <a:solidFill>
                  <a:srgbClr val="FFFF00"/>
                </a:solidFill>
              </a:rPr>
              <a:t>LASER DE </a:t>
            </a:r>
            <a:r>
              <a:rPr lang="es-ES" sz="2800" b="1" dirty="0" err="1" smtClean="0">
                <a:solidFill>
                  <a:srgbClr val="FFFF00"/>
                </a:solidFill>
              </a:rPr>
              <a:t>HeNe</a:t>
            </a:r>
            <a:endParaRPr lang="es-ES" sz="2800" b="1" dirty="0" smtClean="0">
              <a:solidFill>
                <a:srgbClr val="FFFF00"/>
              </a:solidFill>
            </a:endParaRPr>
          </a:p>
          <a:p>
            <a:pPr lvl="1"/>
            <a:r>
              <a:rPr lang="es-ES" sz="1800" dirty="0" smtClean="0">
                <a:solidFill>
                  <a:srgbClr val="FFFFFF"/>
                </a:solidFill>
              </a:rPr>
              <a:t>Afinidad al color 633nm</a:t>
            </a:r>
          </a:p>
          <a:p>
            <a:pPr lvl="1"/>
            <a:r>
              <a:rPr lang="es-ES" sz="1800" dirty="0" smtClean="0">
                <a:solidFill>
                  <a:srgbClr val="FFFFFF"/>
                </a:solidFill>
              </a:rPr>
              <a:t>Tatuajes negros</a:t>
            </a:r>
          </a:p>
          <a:p>
            <a:pPr marL="0" lvl="0" indent="0">
              <a:buNone/>
            </a:pPr>
            <a:r>
              <a:rPr lang="es-ES" sz="2800" b="1" dirty="0" smtClean="0">
                <a:solidFill>
                  <a:srgbClr val="FFFF00"/>
                </a:solidFill>
              </a:rPr>
              <a:t>	</a:t>
            </a:r>
            <a:endParaRPr lang="es-ES" sz="1600" b="1" dirty="0">
              <a:solidFill>
                <a:srgbClr val="FFFFFF"/>
              </a:solidFill>
            </a:endParaRPr>
          </a:p>
          <a:p>
            <a:pPr marL="0" indent="0">
              <a:buNone/>
            </a:pPr>
            <a:endParaRPr lang="es-ES" sz="2000" dirty="0">
              <a:solidFill>
                <a:srgbClr val="FFFFFF"/>
              </a:solidFill>
            </a:endParaRPr>
          </a:p>
        </p:txBody>
      </p:sp>
      <p:sp>
        <p:nvSpPr>
          <p:cNvPr id="4" name="3 Título"/>
          <p:cNvSpPr txBox="1">
            <a:spLocks noGrp="1"/>
          </p:cNvSpPr>
          <p:nvPr>
            <p:ph type="title"/>
          </p:nvPr>
        </p:nvSpPr>
        <p:spPr>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Euphemia UCAS"/>
                <a:ea typeface="+mj-ea"/>
                <a:cs typeface="+mj-cs"/>
              </a:defRPr>
            </a:lvl1pPr>
          </a:lstStyle>
          <a:p>
            <a:r>
              <a:rPr lang="es-MX" sz="1050" b="1" dirty="0" smtClean="0"/>
              <a:t/>
            </a:r>
            <a:br>
              <a:rPr lang="es-MX" sz="1050" b="1" dirty="0" smtClean="0"/>
            </a:br>
            <a:r>
              <a:rPr lang="es-MX" sz="4000" b="1" dirty="0" smtClean="0">
                <a:solidFill>
                  <a:srgbClr val="46DC29"/>
                </a:solidFill>
              </a:rPr>
              <a:t>LASER EN DERMATOLOGÍA</a:t>
            </a:r>
            <a:r>
              <a:rPr lang="es-MX" sz="4000" dirty="0" smtClean="0"/>
              <a:t/>
            </a:r>
            <a:br>
              <a:rPr lang="es-MX" sz="4000" dirty="0" smtClean="0"/>
            </a:br>
            <a:endParaRPr lang="es-MX" sz="2400" dirty="0"/>
          </a:p>
        </p:txBody>
      </p:sp>
      <p:pic>
        <p:nvPicPr>
          <p:cNvPr id="5" name="Imagen 4" descr="Captura de pantalla 2015-07-19 a la(s) 22.06.5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5406" y="3792829"/>
            <a:ext cx="3288593" cy="1534677"/>
          </a:xfrm>
          <a:prstGeom prst="rect">
            <a:avLst/>
          </a:prstGeom>
        </p:spPr>
      </p:pic>
      <p:pic>
        <p:nvPicPr>
          <p:cNvPr id="6" name="Imagen 5" descr="Captura de pantalla 2015-07-19 a la(s) 22.07.5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8014" y="1417638"/>
            <a:ext cx="2355985" cy="2375191"/>
          </a:xfrm>
          <a:prstGeom prst="rect">
            <a:avLst/>
          </a:prstGeom>
        </p:spPr>
      </p:pic>
    </p:spTree>
    <p:extLst>
      <p:ext uri="{BB962C8B-B14F-4D97-AF65-F5344CB8AC3E}">
        <p14:creationId xmlns:p14="http://schemas.microsoft.com/office/powerpoint/2010/main" val="85297787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normAutofit/>
          </a:bodyPr>
          <a:lstStyle/>
          <a:p>
            <a:r>
              <a:rPr lang="es-ES" b="1" dirty="0" smtClean="0">
                <a:solidFill>
                  <a:srgbClr val="FFFF00"/>
                </a:solidFill>
              </a:rPr>
              <a:t>LASER DE </a:t>
            </a:r>
            <a:r>
              <a:rPr lang="es-ES" b="1" dirty="0" err="1" smtClean="0">
                <a:solidFill>
                  <a:srgbClr val="FFFF00"/>
                </a:solidFill>
              </a:rPr>
              <a:t>Er:YAG</a:t>
            </a:r>
            <a:endParaRPr lang="es-ES" sz="1800" b="1" dirty="0" smtClean="0">
              <a:solidFill>
                <a:srgbClr val="FFFF00"/>
              </a:solidFill>
            </a:endParaRPr>
          </a:p>
          <a:p>
            <a:endParaRPr lang="es-ES" sz="1800" b="1" dirty="0">
              <a:solidFill>
                <a:srgbClr val="FFFF00"/>
              </a:solidFill>
            </a:endParaRPr>
          </a:p>
          <a:p>
            <a:r>
              <a:rPr lang="es-ES" sz="2000" dirty="0" smtClean="0">
                <a:solidFill>
                  <a:srgbClr val="FFFFFF"/>
                </a:solidFill>
              </a:rPr>
              <a:t>Afinidad al agua,  2940nm</a:t>
            </a:r>
          </a:p>
          <a:p>
            <a:r>
              <a:rPr lang="es-ES" sz="2000" dirty="0" smtClean="0">
                <a:solidFill>
                  <a:srgbClr val="FFFFFF"/>
                </a:solidFill>
              </a:rPr>
              <a:t>Menor profundidad penetración</a:t>
            </a:r>
          </a:p>
          <a:p>
            <a:r>
              <a:rPr lang="es-ES" sz="2000" dirty="0" smtClean="0">
                <a:solidFill>
                  <a:srgbClr val="FFFFFF"/>
                </a:solidFill>
              </a:rPr>
              <a:t>Pulsado </a:t>
            </a:r>
            <a:endParaRPr lang="es-ES" sz="2000" dirty="0">
              <a:solidFill>
                <a:srgbClr val="FFFFFF"/>
              </a:solidFill>
            </a:endParaRPr>
          </a:p>
          <a:p>
            <a:endParaRPr lang="es-ES" sz="2000" dirty="0" smtClean="0">
              <a:solidFill>
                <a:srgbClr val="FFFFFF"/>
              </a:solidFill>
            </a:endParaRPr>
          </a:p>
          <a:p>
            <a:r>
              <a:rPr lang="es-ES" sz="2000" dirty="0" smtClean="0">
                <a:solidFill>
                  <a:srgbClr val="FFFFFF"/>
                </a:solidFill>
              </a:rPr>
              <a:t>USOS</a:t>
            </a:r>
          </a:p>
          <a:p>
            <a:pPr lvl="1"/>
            <a:r>
              <a:rPr lang="es-ES" sz="1600" dirty="0" smtClean="0">
                <a:solidFill>
                  <a:srgbClr val="FFFFFF"/>
                </a:solidFill>
              </a:rPr>
              <a:t>Corte quirúrgico</a:t>
            </a:r>
          </a:p>
          <a:p>
            <a:pPr lvl="1"/>
            <a:r>
              <a:rPr lang="es-ES" sz="1600" dirty="0" smtClean="0">
                <a:solidFill>
                  <a:srgbClr val="FFFFFF"/>
                </a:solidFill>
              </a:rPr>
              <a:t>Vaporización de lesiones sin sangrado</a:t>
            </a:r>
          </a:p>
          <a:p>
            <a:pPr lvl="1"/>
            <a:r>
              <a:rPr lang="es-ES" sz="1600" dirty="0" smtClean="0">
                <a:solidFill>
                  <a:srgbClr val="FFFFFF"/>
                </a:solidFill>
              </a:rPr>
              <a:t>Cicatrices hipertróficas</a:t>
            </a:r>
          </a:p>
          <a:p>
            <a:pPr lvl="1"/>
            <a:r>
              <a:rPr lang="es-ES" sz="1600" dirty="0" smtClean="0">
                <a:solidFill>
                  <a:srgbClr val="FFFFFF"/>
                </a:solidFill>
              </a:rPr>
              <a:t>Rejuvenecimiento cutáneo</a:t>
            </a:r>
          </a:p>
          <a:p>
            <a:pPr marL="0" indent="0">
              <a:buNone/>
            </a:pPr>
            <a:r>
              <a:rPr lang="es-ES" sz="2000" dirty="0" smtClean="0">
                <a:solidFill>
                  <a:srgbClr val="FFFFFF"/>
                </a:solidFill>
              </a:rPr>
              <a:t> </a:t>
            </a:r>
            <a:endParaRPr lang="es-ES" sz="2000" dirty="0">
              <a:solidFill>
                <a:srgbClr val="FFFFFF"/>
              </a:solidFill>
            </a:endParaRPr>
          </a:p>
        </p:txBody>
      </p:sp>
      <p:sp>
        <p:nvSpPr>
          <p:cNvPr id="4" name="3 Título"/>
          <p:cNvSpPr txBox="1">
            <a:spLocks noGrp="1"/>
          </p:cNvSpPr>
          <p:nvPr>
            <p:ph type="title"/>
          </p:nvPr>
        </p:nvSpPr>
        <p:spPr>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Euphemia UCAS"/>
                <a:ea typeface="+mj-ea"/>
                <a:cs typeface="+mj-cs"/>
              </a:defRPr>
            </a:lvl1pPr>
          </a:lstStyle>
          <a:p>
            <a:r>
              <a:rPr lang="es-MX" sz="1050" b="1" dirty="0" smtClean="0"/>
              <a:t/>
            </a:r>
            <a:br>
              <a:rPr lang="es-MX" sz="1050" b="1" dirty="0" smtClean="0"/>
            </a:br>
            <a:r>
              <a:rPr lang="es-MX" sz="4000" b="1" dirty="0" smtClean="0">
                <a:solidFill>
                  <a:srgbClr val="46DC29"/>
                </a:solidFill>
              </a:rPr>
              <a:t>LASER EN DERMATOLOGÍA</a:t>
            </a:r>
            <a:r>
              <a:rPr lang="es-MX" sz="4000" dirty="0" smtClean="0"/>
              <a:t/>
            </a:r>
            <a:br>
              <a:rPr lang="es-MX" sz="4000" dirty="0" smtClean="0"/>
            </a:br>
            <a:endParaRPr lang="es-MX" sz="2400" dirty="0"/>
          </a:p>
        </p:txBody>
      </p:sp>
      <p:pic>
        <p:nvPicPr>
          <p:cNvPr id="2" name="Imagen 1" descr="Captura de pantalla 2015-07-19 a la(s) 22.12.4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9420" y="2204278"/>
            <a:ext cx="2794580" cy="2558222"/>
          </a:xfrm>
          <a:prstGeom prst="rect">
            <a:avLst/>
          </a:prstGeom>
        </p:spPr>
      </p:pic>
      <p:pic>
        <p:nvPicPr>
          <p:cNvPr id="7" name="Imagen 6" descr="Captura de pantalla 2015-07-19 a la(s) 22.13.1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9300" y="4762500"/>
            <a:ext cx="3314700" cy="2095500"/>
          </a:xfrm>
          <a:prstGeom prst="rect">
            <a:avLst/>
          </a:prstGeom>
        </p:spPr>
      </p:pic>
    </p:spTree>
    <p:extLst>
      <p:ext uri="{BB962C8B-B14F-4D97-AF65-F5344CB8AC3E}">
        <p14:creationId xmlns:p14="http://schemas.microsoft.com/office/powerpoint/2010/main" val="102624147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normAutofit/>
          </a:bodyPr>
          <a:lstStyle/>
          <a:p>
            <a:r>
              <a:rPr lang="es-ES" b="1" dirty="0" smtClean="0">
                <a:solidFill>
                  <a:srgbClr val="FFFF00"/>
                </a:solidFill>
              </a:rPr>
              <a:t>LASER DE </a:t>
            </a:r>
            <a:r>
              <a:rPr lang="es-ES" b="1" dirty="0" err="1" smtClean="0">
                <a:solidFill>
                  <a:srgbClr val="FFFF00"/>
                </a:solidFill>
              </a:rPr>
              <a:t>Nd:YAG</a:t>
            </a:r>
            <a:endParaRPr lang="es-ES" sz="1800" b="1" dirty="0" smtClean="0">
              <a:solidFill>
                <a:srgbClr val="FFFF00"/>
              </a:solidFill>
            </a:endParaRPr>
          </a:p>
          <a:p>
            <a:endParaRPr lang="es-ES" sz="1800" b="1" dirty="0">
              <a:solidFill>
                <a:srgbClr val="FFFF00"/>
              </a:solidFill>
            </a:endParaRPr>
          </a:p>
          <a:p>
            <a:r>
              <a:rPr lang="es-ES" sz="2000" dirty="0" smtClean="0">
                <a:solidFill>
                  <a:srgbClr val="FFFFFF"/>
                </a:solidFill>
              </a:rPr>
              <a:t>Afinidad al agua y a pigmentos 1064nm</a:t>
            </a:r>
          </a:p>
          <a:p>
            <a:r>
              <a:rPr lang="es-ES" sz="2000" dirty="0" smtClean="0">
                <a:solidFill>
                  <a:srgbClr val="FFFFFF"/>
                </a:solidFill>
              </a:rPr>
              <a:t>Mayor profundidad penetración</a:t>
            </a:r>
          </a:p>
          <a:p>
            <a:r>
              <a:rPr lang="es-ES" sz="2000" dirty="0" smtClean="0">
                <a:solidFill>
                  <a:srgbClr val="FFFFFF"/>
                </a:solidFill>
              </a:rPr>
              <a:t>Pulsado y continuo</a:t>
            </a:r>
            <a:endParaRPr lang="es-ES" sz="2000" dirty="0">
              <a:solidFill>
                <a:srgbClr val="FFFFFF"/>
              </a:solidFill>
            </a:endParaRPr>
          </a:p>
          <a:p>
            <a:endParaRPr lang="es-ES" sz="2000" dirty="0" smtClean="0">
              <a:solidFill>
                <a:srgbClr val="FFFFFF"/>
              </a:solidFill>
            </a:endParaRPr>
          </a:p>
          <a:p>
            <a:r>
              <a:rPr lang="es-ES" sz="2000" dirty="0" smtClean="0">
                <a:solidFill>
                  <a:srgbClr val="FFFFFF"/>
                </a:solidFill>
              </a:rPr>
              <a:t>USOS</a:t>
            </a:r>
          </a:p>
          <a:p>
            <a:pPr lvl="1"/>
            <a:r>
              <a:rPr lang="es-ES" sz="1600" dirty="0" smtClean="0">
                <a:solidFill>
                  <a:srgbClr val="FFFFFF"/>
                </a:solidFill>
              </a:rPr>
              <a:t>Lesiones vasculares profundas</a:t>
            </a:r>
          </a:p>
          <a:p>
            <a:pPr lvl="1"/>
            <a:r>
              <a:rPr lang="es-ES" sz="1600" dirty="0" smtClean="0">
                <a:solidFill>
                  <a:srgbClr val="FFFFFF"/>
                </a:solidFill>
              </a:rPr>
              <a:t>Tatuajes</a:t>
            </a:r>
          </a:p>
          <a:p>
            <a:pPr lvl="1"/>
            <a:r>
              <a:rPr lang="es-ES" sz="1600" dirty="0" smtClean="0">
                <a:solidFill>
                  <a:srgbClr val="FFFFFF"/>
                </a:solidFill>
              </a:rPr>
              <a:t>Rejuvenecimiento cutáneo profundo</a:t>
            </a:r>
          </a:p>
          <a:p>
            <a:pPr lvl="1"/>
            <a:r>
              <a:rPr lang="es-ES" sz="1600" dirty="0" smtClean="0">
                <a:solidFill>
                  <a:srgbClr val="FFFFFF"/>
                </a:solidFill>
              </a:rPr>
              <a:t>Depilación</a:t>
            </a:r>
          </a:p>
          <a:p>
            <a:pPr marL="0" indent="0">
              <a:buNone/>
            </a:pPr>
            <a:r>
              <a:rPr lang="es-ES" sz="2000" dirty="0">
                <a:solidFill>
                  <a:srgbClr val="FFFFFF"/>
                </a:solidFill>
              </a:rPr>
              <a:t> </a:t>
            </a:r>
            <a:r>
              <a:rPr lang="es-ES" sz="2000" dirty="0" smtClean="0">
                <a:solidFill>
                  <a:srgbClr val="FFFFFF"/>
                </a:solidFill>
              </a:rPr>
              <a:t>     </a:t>
            </a:r>
            <a:r>
              <a:rPr lang="es-ES" sz="1600" dirty="0" smtClean="0">
                <a:solidFill>
                  <a:srgbClr val="FFFFFF"/>
                </a:solidFill>
              </a:rPr>
              <a:t>Venas varicosas</a:t>
            </a:r>
            <a:endParaRPr lang="es-ES" sz="1600" dirty="0">
              <a:solidFill>
                <a:srgbClr val="FFFFFF"/>
              </a:solidFill>
            </a:endParaRPr>
          </a:p>
        </p:txBody>
      </p:sp>
      <p:sp>
        <p:nvSpPr>
          <p:cNvPr id="4" name="3 Título"/>
          <p:cNvSpPr txBox="1">
            <a:spLocks noGrp="1"/>
          </p:cNvSpPr>
          <p:nvPr>
            <p:ph type="title"/>
          </p:nvPr>
        </p:nvSpPr>
        <p:spPr>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Euphemia UCAS"/>
                <a:ea typeface="+mj-ea"/>
                <a:cs typeface="+mj-cs"/>
              </a:defRPr>
            </a:lvl1pPr>
          </a:lstStyle>
          <a:p>
            <a:r>
              <a:rPr lang="es-MX" sz="1050" b="1" dirty="0" smtClean="0"/>
              <a:t/>
            </a:r>
            <a:br>
              <a:rPr lang="es-MX" sz="1050" b="1" dirty="0" smtClean="0"/>
            </a:br>
            <a:r>
              <a:rPr lang="es-MX" sz="4000" b="1" dirty="0" smtClean="0">
                <a:solidFill>
                  <a:srgbClr val="46DC29"/>
                </a:solidFill>
              </a:rPr>
              <a:t>LASER EN DERMATOLOGÍA</a:t>
            </a:r>
            <a:r>
              <a:rPr lang="es-MX" sz="4000" dirty="0" smtClean="0"/>
              <a:t/>
            </a:r>
            <a:br>
              <a:rPr lang="es-MX" sz="4000" dirty="0" smtClean="0"/>
            </a:br>
            <a:endParaRPr lang="es-MX" sz="2400" dirty="0"/>
          </a:p>
        </p:txBody>
      </p:sp>
      <p:pic>
        <p:nvPicPr>
          <p:cNvPr id="5" name="Imagen 4" descr="Captura de pantalla 2015-07-19 a la(s) 22.19.4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32700" y="1169809"/>
            <a:ext cx="1511300" cy="2260600"/>
          </a:xfrm>
          <a:prstGeom prst="rect">
            <a:avLst/>
          </a:prstGeom>
        </p:spPr>
      </p:pic>
      <p:pic>
        <p:nvPicPr>
          <p:cNvPr id="6" name="Imagen 5" descr="Captura de pantalla 2015-07-19 a la(s) 22.21.4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3070" y="4953000"/>
            <a:ext cx="5300930" cy="1905000"/>
          </a:xfrm>
          <a:prstGeom prst="rect">
            <a:avLst/>
          </a:prstGeom>
        </p:spPr>
      </p:pic>
      <p:pic>
        <p:nvPicPr>
          <p:cNvPr id="8" name="Imagen 7" descr="Captura de pantalla 2015-07-19 a la(s) 22.20.5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900" y="3403600"/>
            <a:ext cx="3721100" cy="1549400"/>
          </a:xfrm>
          <a:prstGeom prst="rect">
            <a:avLst/>
          </a:prstGeom>
        </p:spPr>
      </p:pic>
    </p:spTree>
    <p:extLst>
      <p:ext uri="{BB962C8B-B14F-4D97-AF65-F5344CB8AC3E}">
        <p14:creationId xmlns:p14="http://schemas.microsoft.com/office/powerpoint/2010/main" val="396146811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normAutofit/>
          </a:bodyPr>
          <a:lstStyle/>
          <a:p>
            <a:r>
              <a:rPr lang="es-ES" dirty="0" smtClean="0">
                <a:solidFill>
                  <a:srgbClr val="FFFF00"/>
                </a:solidFill>
              </a:rPr>
              <a:t>LASER DE RUBI</a:t>
            </a:r>
          </a:p>
          <a:p>
            <a:pPr marL="0" indent="0">
              <a:buNone/>
            </a:pPr>
            <a:r>
              <a:rPr lang="es-ES" dirty="0">
                <a:solidFill>
                  <a:srgbClr val="FFFF00"/>
                </a:solidFill>
              </a:rPr>
              <a:t> </a:t>
            </a:r>
            <a:r>
              <a:rPr lang="es-ES" dirty="0" smtClean="0">
                <a:solidFill>
                  <a:srgbClr val="FFFF00"/>
                </a:solidFill>
              </a:rPr>
              <a:t> </a:t>
            </a:r>
            <a:r>
              <a:rPr lang="es-ES" sz="2800" dirty="0" smtClean="0">
                <a:solidFill>
                  <a:srgbClr val="FFFFFF"/>
                </a:solidFill>
              </a:rPr>
              <a:t>Tatuajes rojo y colores claros</a:t>
            </a:r>
            <a:endParaRPr lang="es-ES" dirty="0" smtClean="0">
              <a:solidFill>
                <a:srgbClr val="FFFF00"/>
              </a:solidFill>
            </a:endParaRPr>
          </a:p>
          <a:p>
            <a:r>
              <a:rPr lang="es-ES" dirty="0" smtClean="0">
                <a:solidFill>
                  <a:srgbClr val="FFFF00"/>
                </a:solidFill>
              </a:rPr>
              <a:t>LASER ALEJANDRITA </a:t>
            </a:r>
            <a:r>
              <a:rPr lang="es-ES" dirty="0" smtClean="0">
                <a:solidFill>
                  <a:srgbClr val="FFFFFF"/>
                </a:solidFill>
              </a:rPr>
              <a:t>(755nm)</a:t>
            </a:r>
            <a:endParaRPr lang="es-ES" dirty="0" smtClean="0">
              <a:solidFill>
                <a:srgbClr val="FFFF00"/>
              </a:solidFill>
            </a:endParaRPr>
          </a:p>
          <a:p>
            <a:pPr marL="0" indent="0">
              <a:buNone/>
            </a:pPr>
            <a:r>
              <a:rPr lang="es-ES" dirty="0" smtClean="0"/>
              <a:t>  </a:t>
            </a:r>
            <a:r>
              <a:rPr lang="es-ES" sz="2800" dirty="0" smtClean="0"/>
              <a:t>Tatuajes verde, azul y blanco</a:t>
            </a:r>
          </a:p>
          <a:p>
            <a:pPr marL="0" indent="0">
              <a:buNone/>
            </a:pPr>
            <a:r>
              <a:rPr lang="es-ES" dirty="0">
                <a:solidFill>
                  <a:srgbClr val="FFFF00"/>
                </a:solidFill>
              </a:rPr>
              <a:t> </a:t>
            </a:r>
            <a:r>
              <a:rPr lang="es-ES" dirty="0" smtClean="0">
                <a:solidFill>
                  <a:srgbClr val="FFFF00"/>
                </a:solidFill>
              </a:rPr>
              <a:t> </a:t>
            </a:r>
            <a:r>
              <a:rPr lang="es-ES" sz="2800" dirty="0" err="1" smtClean="0">
                <a:solidFill>
                  <a:srgbClr val="FFFFFF"/>
                </a:solidFill>
              </a:rPr>
              <a:t>Fotodepilación</a:t>
            </a:r>
            <a:endParaRPr lang="es-ES" sz="2800" dirty="0" smtClean="0">
              <a:solidFill>
                <a:srgbClr val="FFFFFF"/>
              </a:solidFill>
            </a:endParaRPr>
          </a:p>
          <a:p>
            <a:r>
              <a:rPr lang="es-ES" dirty="0" smtClean="0">
                <a:solidFill>
                  <a:srgbClr val="FFFF00"/>
                </a:solidFill>
              </a:rPr>
              <a:t>LASER DIODO</a:t>
            </a:r>
          </a:p>
          <a:p>
            <a:pPr marL="0" indent="0">
              <a:buNone/>
            </a:pPr>
            <a:r>
              <a:rPr lang="es-ES" dirty="0">
                <a:solidFill>
                  <a:srgbClr val="FFFF00"/>
                </a:solidFill>
              </a:rPr>
              <a:t> </a:t>
            </a:r>
            <a:r>
              <a:rPr lang="es-ES" dirty="0" smtClean="0">
                <a:solidFill>
                  <a:srgbClr val="FFFF00"/>
                </a:solidFill>
              </a:rPr>
              <a:t> </a:t>
            </a:r>
            <a:r>
              <a:rPr lang="es-ES" sz="2800" dirty="0" err="1" smtClean="0">
                <a:solidFill>
                  <a:srgbClr val="FFFFFF"/>
                </a:solidFill>
              </a:rPr>
              <a:t>Fotodepilación</a:t>
            </a:r>
            <a:endParaRPr lang="es-ES" sz="2800" dirty="0">
              <a:solidFill>
                <a:srgbClr val="FFFFFF"/>
              </a:solidFill>
            </a:endParaRPr>
          </a:p>
        </p:txBody>
      </p:sp>
      <p:sp>
        <p:nvSpPr>
          <p:cNvPr id="4" name="3 Título"/>
          <p:cNvSpPr txBox="1">
            <a:spLocks noGrp="1"/>
          </p:cNvSpPr>
          <p:nvPr>
            <p:ph type="title"/>
          </p:nvPr>
        </p:nvSpPr>
        <p:spPr>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Euphemia UCAS"/>
                <a:ea typeface="+mj-ea"/>
                <a:cs typeface="+mj-cs"/>
              </a:defRPr>
            </a:lvl1pPr>
          </a:lstStyle>
          <a:p>
            <a:r>
              <a:rPr lang="es-MX" sz="1050" b="1" dirty="0" smtClean="0"/>
              <a:t/>
            </a:r>
            <a:br>
              <a:rPr lang="es-MX" sz="1050" b="1" dirty="0" smtClean="0"/>
            </a:br>
            <a:r>
              <a:rPr lang="es-MX" sz="4000" b="1" dirty="0" smtClean="0">
                <a:solidFill>
                  <a:srgbClr val="46DC29"/>
                </a:solidFill>
              </a:rPr>
              <a:t>LASER EN DERMATOLOGÍA</a:t>
            </a:r>
            <a:r>
              <a:rPr lang="es-MX" sz="4000" dirty="0" smtClean="0"/>
              <a:t/>
            </a:r>
            <a:br>
              <a:rPr lang="es-MX" sz="4000" dirty="0" smtClean="0"/>
            </a:br>
            <a:endParaRPr lang="es-MX" sz="2400" dirty="0"/>
          </a:p>
        </p:txBody>
      </p:sp>
      <p:pic>
        <p:nvPicPr>
          <p:cNvPr id="2" name="Imagen 1" descr="Captura de pantalla 2015-07-19 a la(s) 16.10.2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6618" y="3258751"/>
            <a:ext cx="2177382" cy="2262769"/>
          </a:xfrm>
          <a:prstGeom prst="rect">
            <a:avLst/>
          </a:prstGeom>
        </p:spPr>
      </p:pic>
      <p:pic>
        <p:nvPicPr>
          <p:cNvPr id="5" name="Imagen 4" descr="Captura de pantalla 2015-07-19 a la(s) 22.36.3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8991" y="5521520"/>
            <a:ext cx="5365009" cy="1336479"/>
          </a:xfrm>
          <a:prstGeom prst="rect">
            <a:avLst/>
          </a:prstGeom>
        </p:spPr>
      </p:pic>
      <p:pic>
        <p:nvPicPr>
          <p:cNvPr id="6" name="Imagen 5" descr="Captura de pantalla 2015-07-19 a la(s) 22.39.0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6618" y="1656527"/>
            <a:ext cx="2177382" cy="1602224"/>
          </a:xfrm>
          <a:prstGeom prst="rect">
            <a:avLst/>
          </a:prstGeom>
        </p:spPr>
      </p:pic>
    </p:spTree>
    <p:extLst>
      <p:ext uri="{BB962C8B-B14F-4D97-AF65-F5344CB8AC3E}">
        <p14:creationId xmlns:p14="http://schemas.microsoft.com/office/powerpoint/2010/main" val="203709073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normAutofit fontScale="92500" lnSpcReduction="20000"/>
          </a:bodyPr>
          <a:lstStyle/>
          <a:p>
            <a:r>
              <a:rPr lang="es-ES" dirty="0" smtClean="0">
                <a:solidFill>
                  <a:srgbClr val="FFFF00"/>
                </a:solidFill>
              </a:rPr>
              <a:t>LASER </a:t>
            </a:r>
            <a:r>
              <a:rPr lang="es-ES" dirty="0" err="1" smtClean="0">
                <a:solidFill>
                  <a:srgbClr val="FFFF00"/>
                </a:solidFill>
              </a:rPr>
              <a:t>Ho:YAG</a:t>
            </a:r>
            <a:r>
              <a:rPr lang="es-ES" dirty="0" smtClean="0">
                <a:solidFill>
                  <a:srgbClr val="FFFF00"/>
                </a:solidFill>
              </a:rPr>
              <a:t> </a:t>
            </a:r>
            <a:r>
              <a:rPr lang="es-ES" dirty="0" smtClean="0"/>
              <a:t>(2,120nm)</a:t>
            </a:r>
          </a:p>
          <a:p>
            <a:pPr lvl="1"/>
            <a:r>
              <a:rPr lang="es-ES" dirty="0"/>
              <a:t>Estenosis uretral, ablación de tumores, destrucción </a:t>
            </a:r>
            <a:r>
              <a:rPr lang="es-ES" dirty="0" err="1"/>
              <a:t>fototérmica</a:t>
            </a:r>
            <a:r>
              <a:rPr lang="es-ES" dirty="0"/>
              <a:t> de </a:t>
            </a:r>
            <a:r>
              <a:rPr lang="es-ES" dirty="0" smtClean="0"/>
              <a:t>cálculos (</a:t>
            </a:r>
            <a:r>
              <a:rPr lang="es-ES" dirty="0" err="1" smtClean="0"/>
              <a:t>nefrolitotripsia</a:t>
            </a:r>
            <a:r>
              <a:rPr lang="es-ES" dirty="0" smtClean="0"/>
              <a:t> laser), resección prostática </a:t>
            </a:r>
          </a:p>
          <a:p>
            <a:pPr lvl="1"/>
            <a:r>
              <a:rPr lang="es-ES" dirty="0">
                <a:solidFill>
                  <a:prstClr val="white"/>
                </a:solidFill>
              </a:rPr>
              <a:t>Ablación en hiperplasia benigna de próstata</a:t>
            </a:r>
          </a:p>
          <a:p>
            <a:pPr lvl="1"/>
            <a:endParaRPr lang="es-ES" sz="2400" dirty="0"/>
          </a:p>
          <a:p>
            <a:pPr lvl="1"/>
            <a:endParaRPr lang="es-ES" dirty="0" smtClean="0"/>
          </a:p>
          <a:p>
            <a:r>
              <a:rPr lang="es-ES" dirty="0" smtClean="0">
                <a:solidFill>
                  <a:srgbClr val="FFFF00"/>
                </a:solidFill>
              </a:rPr>
              <a:t>LASER FREDDY </a:t>
            </a:r>
            <a:r>
              <a:rPr lang="es-ES" dirty="0" smtClean="0"/>
              <a:t>(Diodo y </a:t>
            </a:r>
            <a:r>
              <a:rPr lang="es-ES" dirty="0" err="1" smtClean="0"/>
              <a:t>Nd:YAG</a:t>
            </a:r>
            <a:r>
              <a:rPr lang="es-ES" dirty="0" smtClean="0"/>
              <a:t>)</a:t>
            </a:r>
          </a:p>
          <a:p>
            <a:pPr lvl="1"/>
            <a:r>
              <a:rPr lang="es-ES" dirty="0" smtClean="0"/>
              <a:t>Cálculos renales sin perforar pared uretral</a:t>
            </a:r>
          </a:p>
          <a:p>
            <a:pPr lvl="1"/>
            <a:endParaRPr lang="es-ES" dirty="0" smtClean="0"/>
          </a:p>
          <a:p>
            <a:pPr marL="457200" lvl="1" indent="0">
              <a:buNone/>
            </a:pPr>
            <a:r>
              <a:rPr lang="es-ES" dirty="0" smtClean="0"/>
              <a:t> </a:t>
            </a:r>
            <a:endParaRPr lang="es-ES" dirty="0"/>
          </a:p>
        </p:txBody>
      </p:sp>
      <p:sp>
        <p:nvSpPr>
          <p:cNvPr id="4" name="3 Título"/>
          <p:cNvSpPr txBox="1">
            <a:spLocks noGrp="1"/>
          </p:cNvSpPr>
          <p:nvPr>
            <p:ph type="title"/>
          </p:nvPr>
        </p:nvSpPr>
        <p:spPr>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Euphemia UCAS"/>
                <a:ea typeface="+mj-ea"/>
                <a:cs typeface="+mj-cs"/>
              </a:defRPr>
            </a:lvl1pPr>
          </a:lstStyle>
          <a:p>
            <a:r>
              <a:rPr lang="es-MX" sz="1050" b="1" dirty="0" smtClean="0"/>
              <a:t/>
            </a:r>
            <a:br>
              <a:rPr lang="es-MX" sz="1050" b="1" dirty="0" smtClean="0"/>
            </a:br>
            <a:r>
              <a:rPr lang="es-MX" sz="4000" b="1" dirty="0" smtClean="0">
                <a:solidFill>
                  <a:srgbClr val="46DC29"/>
                </a:solidFill>
              </a:rPr>
              <a:t>LASER EN UROLOGÍA</a:t>
            </a:r>
            <a:r>
              <a:rPr lang="es-MX" sz="4000" dirty="0" smtClean="0"/>
              <a:t/>
            </a:r>
            <a:br>
              <a:rPr lang="es-MX" sz="4000" dirty="0" smtClean="0"/>
            </a:br>
            <a:endParaRPr lang="es-MX" sz="2400" dirty="0"/>
          </a:p>
        </p:txBody>
      </p:sp>
      <p:pic>
        <p:nvPicPr>
          <p:cNvPr id="2" name="Imagen 1" descr="Captura de pantalla 2015-07-21 a la(s) 12.16.4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60560" y="3623732"/>
            <a:ext cx="1283439" cy="3234267"/>
          </a:xfrm>
          <a:prstGeom prst="rect">
            <a:avLst/>
          </a:prstGeom>
        </p:spPr>
      </p:pic>
      <p:pic>
        <p:nvPicPr>
          <p:cNvPr id="5" name="Imagen 4" descr="Captura de pantalla 2015-07-21 a la(s) 12.15.4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1228" y="5063066"/>
            <a:ext cx="1400531" cy="1794933"/>
          </a:xfrm>
          <a:prstGeom prst="rect">
            <a:avLst/>
          </a:prstGeom>
        </p:spPr>
      </p:pic>
    </p:spTree>
    <p:extLst>
      <p:ext uri="{BB962C8B-B14F-4D97-AF65-F5344CB8AC3E}">
        <p14:creationId xmlns:p14="http://schemas.microsoft.com/office/powerpoint/2010/main" val="203709073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normAutofit fontScale="90000"/>
          </a:bodyPr>
          <a:lstStyle/>
          <a:p>
            <a:r>
              <a:rPr lang="es-MX" b="1" dirty="0" smtClean="0">
                <a:solidFill>
                  <a:srgbClr val="46DC29"/>
                </a:solidFill>
              </a:rPr>
              <a:t/>
            </a:r>
            <a:br>
              <a:rPr lang="es-MX" b="1" dirty="0" smtClean="0">
                <a:solidFill>
                  <a:srgbClr val="46DC29"/>
                </a:solidFill>
              </a:rPr>
            </a:br>
            <a:r>
              <a:rPr lang="es-MX" b="1" dirty="0" smtClean="0">
                <a:solidFill>
                  <a:srgbClr val="46DC29"/>
                </a:solidFill>
              </a:rPr>
              <a:t>LUZ, LASER Y MEDICINA</a:t>
            </a:r>
            <a:r>
              <a:rPr lang="es-MX" dirty="0">
                <a:solidFill>
                  <a:srgbClr val="46DC29"/>
                </a:solidFill>
              </a:rPr>
              <a:t/>
            </a:r>
            <a:br>
              <a:rPr lang="es-MX" dirty="0">
                <a:solidFill>
                  <a:srgbClr val="46DC29"/>
                </a:solidFill>
              </a:rPr>
            </a:br>
            <a:endParaRPr lang="es-MX" dirty="0">
              <a:solidFill>
                <a:srgbClr val="46DC29"/>
              </a:solidFill>
            </a:endParaRPr>
          </a:p>
        </p:txBody>
      </p:sp>
      <p:sp>
        <p:nvSpPr>
          <p:cNvPr id="3" name="Marcador de contenido 2"/>
          <p:cNvSpPr>
            <a:spLocks noGrp="1"/>
          </p:cNvSpPr>
          <p:nvPr>
            <p:ph idx="1"/>
          </p:nvPr>
        </p:nvSpPr>
        <p:spPr/>
        <p:txBody>
          <a:bodyPr/>
          <a:lstStyle/>
          <a:p>
            <a:endParaRPr lang="es-ES" dirty="0" smtClean="0"/>
          </a:p>
          <a:p>
            <a:pPr marL="0" indent="0">
              <a:buNone/>
            </a:pPr>
            <a:endParaRPr lang="es-ES" dirty="0" smtClean="0"/>
          </a:p>
        </p:txBody>
      </p:sp>
      <p:pic>
        <p:nvPicPr>
          <p:cNvPr id="8" name="Imagen 7" descr="Captura de pantalla 2015-07-19 a la(s) 15.45.5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600200"/>
            <a:ext cx="2710113" cy="2710113"/>
          </a:xfrm>
          <a:prstGeom prst="rect">
            <a:avLst/>
          </a:prstGeom>
        </p:spPr>
      </p:pic>
      <p:pic>
        <p:nvPicPr>
          <p:cNvPr id="9" name="Imagen 8" descr="Captura de pantalla 2015-07-19 a la(s) 11.51.0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8033" y="1600200"/>
            <a:ext cx="2183578" cy="2710113"/>
          </a:xfrm>
          <a:prstGeom prst="rect">
            <a:avLst/>
          </a:prstGeom>
        </p:spPr>
      </p:pic>
      <p:pic>
        <p:nvPicPr>
          <p:cNvPr id="10" name="Imagen 9" descr="Captura de pantalla 2015-07-19 a la(s) 11.50.3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67313" y="1600200"/>
            <a:ext cx="2610720" cy="2710113"/>
          </a:xfrm>
          <a:prstGeom prst="rect">
            <a:avLst/>
          </a:prstGeom>
        </p:spPr>
      </p:pic>
      <p:pic>
        <p:nvPicPr>
          <p:cNvPr id="11" name="Imagen 10" descr="Captura de pantalla 2015-07-19 a la(s) 11.53.54.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68635" y="4310312"/>
            <a:ext cx="4569232" cy="2513867"/>
          </a:xfrm>
          <a:prstGeom prst="rect">
            <a:avLst/>
          </a:prstGeom>
        </p:spPr>
      </p:pic>
    </p:spTree>
    <p:extLst>
      <p:ext uri="{BB962C8B-B14F-4D97-AF65-F5344CB8AC3E}">
        <p14:creationId xmlns:p14="http://schemas.microsoft.com/office/powerpoint/2010/main" val="2540754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30156"/>
            <a:ext cx="8229600" cy="1143000"/>
          </a:xfrm>
        </p:spPr>
        <p:txBody>
          <a:bodyPr/>
          <a:lstStyle/>
          <a:p>
            <a:r>
              <a:rPr lang="es-ES" b="1" dirty="0" smtClean="0">
                <a:solidFill>
                  <a:srgbClr val="46DC29"/>
                </a:solidFill>
              </a:rPr>
              <a:t>LASER EN NEUROCIRUGÍA</a:t>
            </a:r>
            <a:endParaRPr lang="es-ES" b="1" dirty="0">
              <a:solidFill>
                <a:srgbClr val="46DC29"/>
              </a:solidFill>
            </a:endParaRPr>
          </a:p>
        </p:txBody>
      </p:sp>
      <p:sp>
        <p:nvSpPr>
          <p:cNvPr id="3" name="Marcador de contenido 2"/>
          <p:cNvSpPr>
            <a:spLocks noGrp="1"/>
          </p:cNvSpPr>
          <p:nvPr>
            <p:ph idx="1"/>
          </p:nvPr>
        </p:nvSpPr>
        <p:spPr>
          <a:xfrm>
            <a:off x="0" y="1413937"/>
            <a:ext cx="9144000" cy="4525963"/>
          </a:xfrm>
        </p:spPr>
        <p:txBody>
          <a:bodyPr>
            <a:normAutofit/>
          </a:bodyPr>
          <a:lstStyle/>
          <a:p>
            <a:r>
              <a:rPr lang="es-ES" sz="2800" dirty="0" smtClean="0"/>
              <a:t>LASER </a:t>
            </a:r>
            <a:r>
              <a:rPr lang="es-ES" sz="2800" dirty="0" err="1" smtClean="0"/>
              <a:t>Nd:YAG</a:t>
            </a:r>
            <a:r>
              <a:rPr lang="es-ES" sz="2800" dirty="0" smtClean="0"/>
              <a:t> (1064nm)</a:t>
            </a:r>
          </a:p>
          <a:p>
            <a:pPr lvl="1"/>
            <a:r>
              <a:rPr lang="es-ES" sz="2400" dirty="0" smtClean="0"/>
              <a:t>Neoplasmas vasculares</a:t>
            </a:r>
          </a:p>
          <a:p>
            <a:pPr lvl="1"/>
            <a:r>
              <a:rPr lang="es-ES" sz="2400" dirty="0" smtClean="0"/>
              <a:t>Coagulación                       </a:t>
            </a:r>
          </a:p>
          <a:p>
            <a:r>
              <a:rPr lang="es-ES" sz="2800" dirty="0" smtClean="0"/>
              <a:t>CO2  (10,600nm)</a:t>
            </a:r>
          </a:p>
          <a:p>
            <a:pPr lvl="1"/>
            <a:r>
              <a:rPr lang="es-ES" sz="2400" dirty="0" err="1" smtClean="0"/>
              <a:t>Discoidectomía</a:t>
            </a:r>
            <a:r>
              <a:rPr lang="es-ES" sz="2400" dirty="0" smtClean="0"/>
              <a:t> </a:t>
            </a:r>
            <a:r>
              <a:rPr lang="es-ES" sz="2400" dirty="0"/>
              <a:t>endoscópica láser </a:t>
            </a:r>
            <a:endParaRPr lang="es-ES" sz="2400" dirty="0" smtClean="0"/>
          </a:p>
          <a:p>
            <a:pPr lvl="1"/>
            <a:r>
              <a:rPr lang="es-ES" sz="2400" dirty="0" smtClean="0"/>
              <a:t>de </a:t>
            </a:r>
            <a:r>
              <a:rPr lang="es-ES" sz="2400" dirty="0"/>
              <a:t>columna lumbar</a:t>
            </a:r>
            <a:endParaRPr lang="es-ES" sz="2400" dirty="0" smtClean="0"/>
          </a:p>
          <a:p>
            <a:pPr lvl="1"/>
            <a:r>
              <a:rPr lang="es-ES" sz="2400" dirty="0" smtClean="0"/>
              <a:t>Vaporización de tumores</a:t>
            </a:r>
          </a:p>
          <a:p>
            <a:r>
              <a:rPr lang="es-ES" sz="2800" dirty="0" smtClean="0"/>
              <a:t>Laser de electrones libres </a:t>
            </a:r>
            <a:r>
              <a:rPr lang="es-ES" sz="1600" dirty="0" smtClean="0"/>
              <a:t>(6.45micras)</a:t>
            </a:r>
          </a:p>
          <a:p>
            <a:pPr marL="457200" lvl="1" indent="0">
              <a:buNone/>
            </a:pPr>
            <a:endParaRPr lang="es-ES" dirty="0"/>
          </a:p>
          <a:p>
            <a:endParaRPr lang="es-ES" dirty="0" smtClean="0"/>
          </a:p>
          <a:p>
            <a:pPr lvl="1"/>
            <a:endParaRPr lang="es-ES" dirty="0"/>
          </a:p>
        </p:txBody>
      </p:sp>
      <p:sp>
        <p:nvSpPr>
          <p:cNvPr id="4" name="Cerrar llave 3"/>
          <p:cNvSpPr/>
          <p:nvPr/>
        </p:nvSpPr>
        <p:spPr>
          <a:xfrm>
            <a:off x="5723463" y="1278473"/>
            <a:ext cx="745068" cy="3869267"/>
          </a:xfrm>
          <a:prstGeom prst="rightBrace">
            <a:avLst/>
          </a:prstGeom>
          <a:ln w="57150" cmpd="sng">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s-ES"/>
          </a:p>
        </p:txBody>
      </p:sp>
      <p:sp>
        <p:nvSpPr>
          <p:cNvPr id="5" name="CuadroTexto 4"/>
          <p:cNvSpPr txBox="1"/>
          <p:nvPr/>
        </p:nvSpPr>
        <p:spPr>
          <a:xfrm>
            <a:off x="6350000" y="3048001"/>
            <a:ext cx="2843973" cy="1200329"/>
          </a:xfrm>
          <a:prstGeom prst="rect">
            <a:avLst/>
          </a:prstGeom>
          <a:noFill/>
        </p:spPr>
        <p:txBody>
          <a:bodyPr wrap="none" rtlCol="0">
            <a:spAutoFit/>
          </a:bodyPr>
          <a:lstStyle/>
          <a:p>
            <a:r>
              <a:rPr lang="es-ES" dirty="0" err="1" smtClean="0"/>
              <a:t>Neuroendoscopios</a:t>
            </a:r>
            <a:endParaRPr lang="es-ES" dirty="0" smtClean="0"/>
          </a:p>
          <a:p>
            <a:r>
              <a:rPr lang="es-ES" dirty="0" smtClean="0"/>
              <a:t>RM  </a:t>
            </a:r>
            <a:r>
              <a:rPr lang="es-ES" dirty="0" err="1" smtClean="0"/>
              <a:t>tm</a:t>
            </a:r>
            <a:r>
              <a:rPr lang="es-ES" dirty="0" smtClean="0"/>
              <a:t> real</a:t>
            </a:r>
          </a:p>
          <a:p>
            <a:r>
              <a:rPr lang="es-ES" dirty="0" smtClean="0"/>
              <a:t>TAC</a:t>
            </a:r>
          </a:p>
          <a:p>
            <a:r>
              <a:rPr lang="es-ES" dirty="0" smtClean="0"/>
              <a:t>Microscopio electrónico</a:t>
            </a:r>
            <a:endParaRPr lang="es-ES" dirty="0"/>
          </a:p>
        </p:txBody>
      </p:sp>
      <p:pic>
        <p:nvPicPr>
          <p:cNvPr id="6" name="Imagen 5" descr="Captura de pantalla 2015-07-21 a la(s) 16.49.2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2907" y="4749800"/>
            <a:ext cx="1561092" cy="2108199"/>
          </a:xfrm>
          <a:prstGeom prst="rect">
            <a:avLst/>
          </a:prstGeom>
        </p:spPr>
      </p:pic>
      <p:pic>
        <p:nvPicPr>
          <p:cNvPr id="7" name="Imagen 6" descr="Captura de pantalla 2015-07-21 a la(s) 16.52.4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6999" y="4749800"/>
            <a:ext cx="1546175" cy="2108200"/>
          </a:xfrm>
          <a:prstGeom prst="rect">
            <a:avLst/>
          </a:prstGeom>
        </p:spPr>
      </p:pic>
      <p:pic>
        <p:nvPicPr>
          <p:cNvPr id="10" name="Imagen 9" descr="Captura de pantalla 2015-07-22 a la(s) 05.39.4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0131" y="1227666"/>
            <a:ext cx="1305667" cy="1827933"/>
          </a:xfrm>
          <a:prstGeom prst="rect">
            <a:avLst/>
          </a:prstGeom>
        </p:spPr>
      </p:pic>
      <p:pic>
        <p:nvPicPr>
          <p:cNvPr id="11" name="Imagen 10" descr="Captura de pantalla 2015-07-21 a la(s) 16.56.57.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0879" y="5147740"/>
            <a:ext cx="5140719" cy="1710259"/>
          </a:xfrm>
          <a:prstGeom prst="rect">
            <a:avLst/>
          </a:prstGeom>
        </p:spPr>
      </p:pic>
    </p:spTree>
    <p:extLst>
      <p:ext uri="{BB962C8B-B14F-4D97-AF65-F5344CB8AC3E}">
        <p14:creationId xmlns:p14="http://schemas.microsoft.com/office/powerpoint/2010/main" val="179540958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71442"/>
            <a:ext cx="8229600" cy="1143000"/>
          </a:xfrm>
        </p:spPr>
        <p:txBody>
          <a:bodyPr>
            <a:normAutofit fontScale="90000"/>
          </a:bodyPr>
          <a:lstStyle/>
          <a:p>
            <a:r>
              <a:rPr lang="es-ES" b="1" dirty="0" smtClean="0">
                <a:solidFill>
                  <a:srgbClr val="46DC29"/>
                </a:solidFill>
              </a:rPr>
              <a:t>LASER EN OTORRINOLARINGOLOGÍA</a:t>
            </a:r>
            <a:endParaRPr lang="es-ES" b="1" dirty="0">
              <a:solidFill>
                <a:srgbClr val="46DC29"/>
              </a:solidFill>
            </a:endParaRPr>
          </a:p>
        </p:txBody>
      </p:sp>
      <p:sp>
        <p:nvSpPr>
          <p:cNvPr id="3" name="Marcador de contenido 2"/>
          <p:cNvSpPr>
            <a:spLocks noGrp="1"/>
          </p:cNvSpPr>
          <p:nvPr>
            <p:ph idx="1"/>
          </p:nvPr>
        </p:nvSpPr>
        <p:spPr>
          <a:xfrm>
            <a:off x="457200" y="1329272"/>
            <a:ext cx="8229600" cy="4525963"/>
          </a:xfrm>
        </p:spPr>
        <p:txBody>
          <a:bodyPr>
            <a:normAutofit fontScale="92500" lnSpcReduction="10000"/>
          </a:bodyPr>
          <a:lstStyle/>
          <a:p>
            <a:r>
              <a:rPr lang="es-ES" dirty="0" smtClean="0">
                <a:solidFill>
                  <a:srgbClr val="FFFF00"/>
                </a:solidFill>
              </a:rPr>
              <a:t>CO2  </a:t>
            </a:r>
            <a:r>
              <a:rPr lang="es-ES" sz="2800" dirty="0" smtClean="0"/>
              <a:t>Agua</a:t>
            </a:r>
          </a:p>
          <a:p>
            <a:pPr lvl="1"/>
            <a:r>
              <a:rPr lang="es-ES" sz="2400" dirty="0" smtClean="0"/>
              <a:t>Lesiones </a:t>
            </a:r>
            <a:r>
              <a:rPr lang="es-ES" sz="2400" dirty="0" err="1" smtClean="0"/>
              <a:t>fonoquirúrgicas</a:t>
            </a:r>
            <a:r>
              <a:rPr lang="es-ES" sz="2400" dirty="0" smtClean="0"/>
              <a:t>, </a:t>
            </a:r>
            <a:r>
              <a:rPr lang="es-ES" sz="2400" dirty="0" err="1" smtClean="0"/>
              <a:t>papilomatosis</a:t>
            </a:r>
            <a:r>
              <a:rPr lang="es-ES" sz="2400" dirty="0" smtClean="0"/>
              <a:t> laríngea, angioma </a:t>
            </a:r>
            <a:r>
              <a:rPr lang="es-ES" sz="2400" dirty="0" err="1" smtClean="0"/>
              <a:t>subglótico</a:t>
            </a:r>
            <a:r>
              <a:rPr lang="es-ES" sz="2400" dirty="0" smtClean="0"/>
              <a:t>, displasias laríngeas, </a:t>
            </a:r>
            <a:r>
              <a:rPr lang="es-ES" sz="2400" dirty="0" err="1" smtClean="0"/>
              <a:t>cancer</a:t>
            </a:r>
            <a:r>
              <a:rPr lang="es-ES" sz="2400" dirty="0" smtClean="0"/>
              <a:t> laríngeo, </a:t>
            </a:r>
            <a:r>
              <a:rPr lang="es-ES" sz="2400" dirty="0" err="1" smtClean="0"/>
              <a:t>tx</a:t>
            </a:r>
            <a:r>
              <a:rPr lang="es-ES" sz="2400" dirty="0" smtClean="0"/>
              <a:t> </a:t>
            </a:r>
            <a:r>
              <a:rPr lang="es-ES" sz="2400" dirty="0" err="1" smtClean="0"/>
              <a:t>amigdalas</a:t>
            </a:r>
            <a:endParaRPr lang="es-ES" sz="2400" dirty="0" smtClean="0"/>
          </a:p>
          <a:p>
            <a:r>
              <a:rPr lang="es-ES" dirty="0" smtClean="0">
                <a:solidFill>
                  <a:srgbClr val="FFFF00"/>
                </a:solidFill>
              </a:rPr>
              <a:t>KTP</a:t>
            </a:r>
            <a:r>
              <a:rPr lang="es-ES" dirty="0" smtClean="0"/>
              <a:t> </a:t>
            </a:r>
            <a:r>
              <a:rPr lang="es-ES" dirty="0" smtClean="0">
                <a:solidFill>
                  <a:srgbClr val="FFFF00"/>
                </a:solidFill>
              </a:rPr>
              <a:t>(Fosfato de titanio potásico)</a:t>
            </a:r>
            <a:r>
              <a:rPr lang="es-ES" sz="2800" dirty="0"/>
              <a:t>	</a:t>
            </a:r>
            <a:endParaRPr lang="es-ES" sz="2800" dirty="0" smtClean="0"/>
          </a:p>
          <a:p>
            <a:r>
              <a:rPr lang="es-ES" dirty="0" smtClean="0">
                <a:solidFill>
                  <a:srgbClr val="FFFF00"/>
                </a:solidFill>
              </a:rPr>
              <a:t>PDL</a:t>
            </a:r>
            <a:r>
              <a:rPr lang="es-ES" dirty="0" smtClean="0"/>
              <a:t> </a:t>
            </a:r>
            <a:r>
              <a:rPr lang="es-ES" dirty="0" smtClean="0">
                <a:solidFill>
                  <a:srgbClr val="FFFF00"/>
                </a:solidFill>
              </a:rPr>
              <a:t>(</a:t>
            </a:r>
            <a:r>
              <a:rPr lang="es-ES" dirty="0" err="1" smtClean="0">
                <a:solidFill>
                  <a:srgbClr val="FFFF00"/>
                </a:solidFill>
              </a:rPr>
              <a:t>Pulsed</a:t>
            </a:r>
            <a:r>
              <a:rPr lang="es-ES" dirty="0" smtClean="0">
                <a:solidFill>
                  <a:srgbClr val="FFFF00"/>
                </a:solidFill>
              </a:rPr>
              <a:t> </a:t>
            </a:r>
            <a:r>
              <a:rPr lang="es-ES" dirty="0" err="1" smtClean="0">
                <a:solidFill>
                  <a:srgbClr val="FFFF00"/>
                </a:solidFill>
              </a:rPr>
              <a:t>Dye</a:t>
            </a:r>
            <a:r>
              <a:rPr lang="es-ES" dirty="0" smtClean="0">
                <a:solidFill>
                  <a:srgbClr val="FFFF00"/>
                </a:solidFill>
              </a:rPr>
              <a:t> Laser), </a:t>
            </a:r>
            <a:r>
              <a:rPr lang="es-ES" dirty="0" err="1" smtClean="0">
                <a:solidFill>
                  <a:srgbClr val="FFFF00"/>
                </a:solidFill>
              </a:rPr>
              <a:t>Nd:YAG</a:t>
            </a:r>
            <a:r>
              <a:rPr lang="es-ES" dirty="0" smtClean="0">
                <a:solidFill>
                  <a:srgbClr val="FFFF00"/>
                </a:solidFill>
              </a:rPr>
              <a:t>, Diodos</a:t>
            </a:r>
          </a:p>
          <a:p>
            <a:pPr lvl="1"/>
            <a:r>
              <a:rPr lang="es-ES" dirty="0" smtClean="0"/>
              <a:t>Patologías </a:t>
            </a:r>
            <a:r>
              <a:rPr lang="es-ES" dirty="0" err="1" smtClean="0"/>
              <a:t>sinusales</a:t>
            </a:r>
            <a:r>
              <a:rPr lang="es-ES" dirty="0" smtClean="0"/>
              <a:t>, hipertrofias de cornetes </a:t>
            </a:r>
          </a:p>
          <a:p>
            <a:pPr lvl="1"/>
            <a:r>
              <a:rPr lang="es-ES" dirty="0" smtClean="0"/>
              <a:t>coagulación de vasos </a:t>
            </a:r>
            <a:r>
              <a:rPr lang="es-ES" dirty="0" err="1" smtClean="0"/>
              <a:t>angiomatosos</a:t>
            </a:r>
            <a:endParaRPr lang="es-ES" dirty="0" smtClean="0"/>
          </a:p>
          <a:p>
            <a:pPr lvl="1"/>
            <a:r>
              <a:rPr lang="es-ES" dirty="0" smtClean="0"/>
              <a:t>Pólipos </a:t>
            </a:r>
            <a:r>
              <a:rPr lang="es-ES" dirty="0" err="1" smtClean="0"/>
              <a:t>sinusales</a:t>
            </a:r>
            <a:endParaRPr lang="es-ES" dirty="0" smtClean="0"/>
          </a:p>
          <a:p>
            <a:pPr marL="0" indent="0">
              <a:buNone/>
            </a:pPr>
            <a:r>
              <a:rPr lang="es-ES" dirty="0" smtClean="0"/>
              <a:t>	</a:t>
            </a:r>
          </a:p>
          <a:p>
            <a:pPr marL="0" indent="0">
              <a:buNone/>
            </a:pPr>
            <a:endParaRPr lang="es-ES" dirty="0"/>
          </a:p>
        </p:txBody>
      </p:sp>
      <p:pic>
        <p:nvPicPr>
          <p:cNvPr id="4" name="Imagen 3" descr="Captura de pantalla 2015-07-22 a la(s) 13.50.5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7300" y="4584700"/>
            <a:ext cx="1752600" cy="2311400"/>
          </a:xfrm>
          <a:prstGeom prst="rect">
            <a:avLst/>
          </a:prstGeom>
        </p:spPr>
      </p:pic>
      <p:pic>
        <p:nvPicPr>
          <p:cNvPr id="5" name="Imagen 4" descr="Captura de pantalla 2015-07-22 a la(s) 13.51.0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9900" y="4483100"/>
            <a:ext cx="1054100" cy="2374900"/>
          </a:xfrm>
          <a:prstGeom prst="rect">
            <a:avLst/>
          </a:prstGeom>
        </p:spPr>
      </p:pic>
    </p:spTree>
    <p:extLst>
      <p:ext uri="{BB962C8B-B14F-4D97-AF65-F5344CB8AC3E}">
        <p14:creationId xmlns:p14="http://schemas.microsoft.com/office/powerpoint/2010/main" val="140895945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2844" y="-27384"/>
            <a:ext cx="9001156" cy="1143000"/>
          </a:xfrm>
        </p:spPr>
        <p:txBody>
          <a:bodyPr>
            <a:normAutofit/>
          </a:bodyPr>
          <a:lstStyle/>
          <a:p>
            <a:r>
              <a:rPr lang="es-MX" b="1" dirty="0" smtClean="0">
                <a:solidFill>
                  <a:srgbClr val="92D050"/>
                </a:solidFill>
                <a:effectLst>
                  <a:outerShdw blurRad="38100" dist="38100" dir="2700000" algn="tl">
                    <a:srgbClr val="000000">
                      <a:alpha val="43137"/>
                    </a:srgbClr>
                  </a:outerShdw>
                </a:effectLst>
                <a:cs typeface="Euphemia UCAS"/>
              </a:rPr>
              <a:t>LASER EN ODONTOLOGÍA</a:t>
            </a:r>
            <a:endParaRPr lang="es-MX" b="1" dirty="0">
              <a:solidFill>
                <a:srgbClr val="92D050"/>
              </a:solidFill>
              <a:effectLst>
                <a:outerShdw blurRad="38100" dist="38100" dir="2700000" algn="tl">
                  <a:srgbClr val="000000">
                    <a:alpha val="43137"/>
                  </a:srgbClr>
                </a:outerShdw>
              </a:effectLst>
              <a:cs typeface="Euphemia UCAS"/>
            </a:endParaRPr>
          </a:p>
        </p:txBody>
      </p:sp>
      <p:sp>
        <p:nvSpPr>
          <p:cNvPr id="3" name="2 Marcador de contenido"/>
          <p:cNvSpPr>
            <a:spLocks noGrp="1"/>
          </p:cNvSpPr>
          <p:nvPr>
            <p:ph idx="1"/>
          </p:nvPr>
        </p:nvSpPr>
        <p:spPr>
          <a:xfrm>
            <a:off x="142844" y="1152859"/>
            <a:ext cx="8028195" cy="4314623"/>
          </a:xfrm>
        </p:spPr>
        <p:txBody>
          <a:bodyPr>
            <a:normAutofit fontScale="92500"/>
          </a:bodyPr>
          <a:lstStyle/>
          <a:p>
            <a:pPr>
              <a:lnSpc>
                <a:spcPct val="160000"/>
              </a:lnSpc>
            </a:pPr>
            <a:r>
              <a:rPr lang="es-MX" sz="2600" b="1" dirty="0" smtClean="0">
                <a:effectLst>
                  <a:outerShdw blurRad="38100" dist="38100" dir="2700000" algn="tl">
                    <a:srgbClr val="000000">
                      <a:alpha val="43137"/>
                    </a:srgbClr>
                  </a:outerShdw>
                </a:effectLst>
                <a:cs typeface="Euphemia UCAS"/>
              </a:rPr>
              <a:t>Nd:YAG	(1,064nm) 		  Tejidos blandos</a:t>
            </a:r>
          </a:p>
          <a:p>
            <a:r>
              <a:rPr lang="es-MX" sz="2600" b="1" dirty="0" smtClean="0">
                <a:effectLst>
                  <a:outerShdw blurRad="38100" dist="38100" dir="2700000" algn="tl">
                    <a:srgbClr val="000000">
                      <a:alpha val="43137"/>
                    </a:srgbClr>
                  </a:outerShdw>
                </a:effectLst>
                <a:cs typeface="Euphemia UCAS"/>
              </a:rPr>
              <a:t>CO2     	(10,600nm) 		  Tejidos blandos </a:t>
            </a:r>
          </a:p>
          <a:p>
            <a:r>
              <a:rPr lang="es-MX" sz="2600" b="1" kern="0" dirty="0" smtClean="0">
                <a:solidFill>
                  <a:srgbClr val="FFFFFF"/>
                </a:solidFill>
                <a:effectLst>
                  <a:outerShdw blurRad="38100" dist="38100" dir="2700000" algn="tl">
                    <a:srgbClr val="000000">
                      <a:alpha val="43137"/>
                    </a:srgbClr>
                  </a:outerShdw>
                </a:effectLst>
                <a:cs typeface="Euphemia UCAS"/>
              </a:rPr>
              <a:t>Diodo   	(810/940/980nm)  Tejidos blandos</a:t>
            </a:r>
          </a:p>
          <a:p>
            <a:pPr marL="0" indent="0">
              <a:buNone/>
            </a:pPr>
            <a:endParaRPr lang="es-MX" sz="2600" b="1" kern="0" noProof="0" dirty="0">
              <a:solidFill>
                <a:srgbClr val="FFFFFF"/>
              </a:solidFill>
              <a:effectLst>
                <a:outerShdw blurRad="38100" dist="38100" dir="2700000" algn="tl">
                  <a:srgbClr val="000000">
                    <a:alpha val="43137"/>
                  </a:srgbClr>
                </a:outerShdw>
              </a:effectLst>
              <a:cs typeface="Euphemia UCAS"/>
            </a:endParaRPr>
          </a:p>
          <a:p>
            <a:r>
              <a:rPr kumimoji="0" lang="es-MX" sz="2600" b="1"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cs typeface="Euphemia UCAS"/>
              </a:rPr>
              <a:t>Er:YAG  	(2,940nm)</a:t>
            </a:r>
            <a:r>
              <a:rPr lang="es-MX" sz="2600" b="1" kern="0" dirty="0" smtClean="0">
                <a:solidFill>
                  <a:srgbClr val="FFFFFF"/>
                </a:solidFill>
                <a:effectLst>
                  <a:outerShdw blurRad="38100" dist="38100" dir="2700000" algn="tl">
                    <a:srgbClr val="000000">
                      <a:alpha val="43137"/>
                    </a:srgbClr>
                  </a:outerShdw>
                </a:effectLst>
                <a:cs typeface="Euphemia UCAS"/>
              </a:rPr>
              <a:t>		  </a:t>
            </a:r>
            <a:r>
              <a:rPr kumimoji="0" lang="es-MX" sz="2600" b="1" i="0" u="none" strike="noStrike" kern="0" cap="none" spc="0" normalizeH="0" noProof="0" dirty="0" smtClean="0">
                <a:ln>
                  <a:noFill/>
                </a:ln>
                <a:solidFill>
                  <a:srgbClr val="FFFFFF"/>
                </a:solidFill>
                <a:effectLst>
                  <a:outerShdw blurRad="38100" dist="38100" dir="2700000" algn="tl">
                    <a:srgbClr val="000000">
                      <a:alpha val="43137"/>
                    </a:srgbClr>
                  </a:outerShdw>
                </a:effectLst>
                <a:uLnTx/>
                <a:uFillTx/>
                <a:cs typeface="Euphemia UCAS"/>
              </a:rPr>
              <a:t>Tejidos blandos</a:t>
            </a:r>
          </a:p>
          <a:p>
            <a:pPr lvl="1">
              <a:buNone/>
            </a:pPr>
            <a:r>
              <a:rPr kumimoji="0" lang="es-MX" sz="2600" b="1" i="0" u="none" strike="noStrike" kern="0" cap="none" spc="0" normalizeH="0" noProof="0" dirty="0" smtClean="0">
                <a:ln>
                  <a:noFill/>
                </a:ln>
                <a:solidFill>
                  <a:srgbClr val="FFFFFF"/>
                </a:solidFill>
                <a:effectLst>
                  <a:outerShdw blurRad="38100" dist="38100" dir="2700000" algn="tl">
                    <a:srgbClr val="000000">
                      <a:alpha val="43137"/>
                    </a:srgbClr>
                  </a:outerShdw>
                </a:effectLst>
                <a:uLnTx/>
                <a:uFillTx/>
                <a:cs typeface="Euphemia UCAS"/>
              </a:rPr>
              <a:t>						  Tejidos duros</a:t>
            </a:r>
          </a:p>
          <a:p>
            <a:pPr lvl="8">
              <a:buNone/>
            </a:pPr>
            <a:endParaRPr kumimoji="0" lang="es-MX" sz="2600" b="1"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Euphemia UCAS"/>
              <a:cs typeface="Euphemia UCAS"/>
            </a:endParaRPr>
          </a:p>
          <a:p>
            <a:r>
              <a:rPr lang="es-MX" sz="2600" b="1" kern="0" dirty="0" smtClean="0">
                <a:solidFill>
                  <a:srgbClr val="FFFFFF"/>
                </a:solidFill>
                <a:effectLst>
                  <a:outerShdw blurRad="38100" dist="38100" dir="2700000" algn="tl">
                    <a:srgbClr val="000000">
                      <a:alpha val="43137"/>
                    </a:srgbClr>
                  </a:outerShdw>
                </a:effectLst>
                <a:cs typeface="Euphemia UCAS"/>
              </a:rPr>
              <a:t>Er,Cr:YSGG (2,780nm)</a:t>
            </a:r>
            <a:r>
              <a:rPr kumimoji="0" lang="es-MX" sz="2600" b="1"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cs typeface="Euphemia UCAS"/>
              </a:rPr>
              <a:t>   	  </a:t>
            </a:r>
            <a:r>
              <a:rPr kumimoji="0" lang="es-MX" sz="2600" b="1" i="0" u="none" strike="noStrike" kern="0" cap="none" spc="0" normalizeH="0" noProof="0" dirty="0" smtClean="0">
                <a:ln>
                  <a:noFill/>
                </a:ln>
                <a:solidFill>
                  <a:srgbClr val="FFFFFF"/>
                </a:solidFill>
                <a:effectLst>
                  <a:outerShdw blurRad="38100" dist="38100" dir="2700000" algn="tl">
                    <a:srgbClr val="000000">
                      <a:alpha val="43137"/>
                    </a:srgbClr>
                  </a:outerShdw>
                </a:effectLst>
                <a:uLnTx/>
                <a:uFillTx/>
                <a:cs typeface="Euphemia UCAS"/>
              </a:rPr>
              <a:t>Tejidos blandos</a:t>
            </a:r>
          </a:p>
          <a:p>
            <a:pPr lvl="1">
              <a:buNone/>
            </a:pPr>
            <a:r>
              <a:rPr lang="es-MX" sz="2600" b="1" kern="0" baseline="0" dirty="0" smtClean="0">
                <a:solidFill>
                  <a:srgbClr val="FFFFFF"/>
                </a:solidFill>
                <a:effectLst>
                  <a:outerShdw blurRad="38100" dist="38100" dir="2700000" algn="tl">
                    <a:srgbClr val="000000">
                      <a:alpha val="43137"/>
                    </a:srgbClr>
                  </a:outerShdw>
                </a:effectLst>
                <a:cs typeface="Euphemia UCAS"/>
              </a:rPr>
              <a:t>						  </a:t>
            </a:r>
            <a:r>
              <a:rPr lang="es-MX" sz="2600" b="1" kern="0" dirty="0" smtClean="0">
                <a:solidFill>
                  <a:srgbClr val="FFFFFF"/>
                </a:solidFill>
                <a:effectLst>
                  <a:outerShdw blurRad="38100" dist="38100" dir="2700000" algn="tl">
                    <a:srgbClr val="000000">
                      <a:alpha val="43137"/>
                    </a:srgbClr>
                  </a:outerShdw>
                </a:effectLst>
                <a:cs typeface="Euphemia UCAS"/>
              </a:rPr>
              <a:t>Tejidos duros</a:t>
            </a:r>
            <a:endParaRPr kumimoji="0" lang="es-MX" sz="2600" b="1"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cs typeface="Euphemia UCAS"/>
            </a:endParaRPr>
          </a:p>
          <a:p>
            <a:endParaRPr lang="es-MX" b="1" dirty="0">
              <a:latin typeface="Euphemia UCAS"/>
            </a:endParaRPr>
          </a:p>
        </p:txBody>
      </p:sp>
      <p:pic>
        <p:nvPicPr>
          <p:cNvPr id="4" name="Imagen 3"/>
          <p:cNvPicPr>
            <a:picLocks noChangeAspect="1"/>
          </p:cNvPicPr>
          <p:nvPr/>
        </p:nvPicPr>
        <p:blipFill rotWithShape="1">
          <a:blip r:embed="rId2"/>
          <a:srcRect r="1408"/>
          <a:stretch/>
        </p:blipFill>
        <p:spPr>
          <a:xfrm>
            <a:off x="7624389" y="4576147"/>
            <a:ext cx="1586550" cy="2281853"/>
          </a:xfrm>
          <a:prstGeom prst="rect">
            <a:avLst/>
          </a:prstGeom>
        </p:spPr>
      </p:pic>
      <p:pic>
        <p:nvPicPr>
          <p:cNvPr id="5" name="Imagen 4"/>
          <p:cNvPicPr>
            <a:picLocks noChangeAspect="1"/>
          </p:cNvPicPr>
          <p:nvPr/>
        </p:nvPicPr>
        <p:blipFill>
          <a:blip r:embed="rId3">
            <a:extLst>
              <a:ext uri="{BEBA8EAE-BF5A-486C-A8C5-ECC9F3942E4B}">
                <a14:imgProps xmlns:a14="http://schemas.microsoft.com/office/drawing/2010/main">
                  <a14:imgLayer r:embed="rId4">
                    <a14:imgEffect>
                      <a14:backgroundRemoval t="5405" b="98771" l="2293" r="97002">
                        <a14:foregroundMark x1="51323" y1="24079" x2="51323" y2="24079"/>
                        <a14:foregroundMark x1="61728" y1="55160" x2="61728" y2="55160"/>
                        <a14:foregroundMark x1="49030" y1="19287" x2="49030" y2="19287"/>
                        <a14:foregroundMark x1="35979" y1="14251" x2="35979" y2="14251"/>
                        <a14:foregroundMark x1="53616" y1="5405" x2="53616" y2="5405"/>
                        <a14:foregroundMark x1="70723" y1="27764" x2="70723" y2="27764"/>
                        <a14:foregroundMark x1="70723" y1="21867" x2="70723" y2="21867"/>
                        <a14:foregroundMark x1="57143" y1="53931" x2="57143" y2="53931"/>
                        <a14:foregroundMark x1="73898" y1="53931" x2="73898" y2="53931"/>
                        <a14:foregroundMark x1="81129" y1="55774" x2="81129" y2="55774"/>
                        <a14:foregroundMark x1="6526" y1="47912" x2="6526" y2="47912"/>
                        <a14:backgroundMark x1="41270" y1="77887" x2="41270" y2="77887"/>
                        <a14:backgroundMark x1="66138" y1="76536" x2="66138" y2="76536"/>
                        <a14:backgroundMark x1="91887" y1="18673" x2="91887" y2="18673"/>
                      </a14:backgroundRemoval>
                    </a14:imgEffect>
                  </a14:imgLayer>
                </a14:imgProps>
              </a:ext>
            </a:extLst>
          </a:blip>
          <a:stretch>
            <a:fillRect/>
          </a:stretch>
        </p:blipFill>
        <p:spPr>
          <a:xfrm rot="5400000">
            <a:off x="2428607" y="4375941"/>
            <a:ext cx="2038129" cy="2925990"/>
          </a:xfrm>
          <a:prstGeom prst="rect">
            <a:avLst/>
          </a:prstGeom>
        </p:spPr>
      </p:pic>
    </p:spTree>
    <p:extLst>
      <p:ext uri="{BB962C8B-B14F-4D97-AF65-F5344CB8AC3E}">
        <p14:creationId xmlns:p14="http://schemas.microsoft.com/office/powerpoint/2010/main" val="1325632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b="1" dirty="0" smtClean="0">
                <a:solidFill>
                  <a:srgbClr val="46DC29"/>
                </a:solidFill>
              </a:rPr>
              <a:t>LASER EN ODONTOLOGÍA</a:t>
            </a:r>
            <a:endParaRPr lang="es-ES" b="1" dirty="0">
              <a:solidFill>
                <a:srgbClr val="46DC29"/>
              </a:solidFill>
            </a:endParaRPr>
          </a:p>
        </p:txBody>
      </p:sp>
      <p:sp>
        <p:nvSpPr>
          <p:cNvPr id="3" name="Marcador de contenido 2"/>
          <p:cNvSpPr>
            <a:spLocks noGrp="1"/>
          </p:cNvSpPr>
          <p:nvPr>
            <p:ph idx="1"/>
          </p:nvPr>
        </p:nvSpPr>
        <p:spPr>
          <a:xfrm>
            <a:off x="375957" y="1028720"/>
            <a:ext cx="8229600" cy="4525963"/>
          </a:xfrm>
        </p:spPr>
        <p:txBody>
          <a:bodyPr/>
          <a:lstStyle/>
          <a:p>
            <a:endParaRPr lang="es-ES" dirty="0" smtClean="0"/>
          </a:p>
          <a:p>
            <a:r>
              <a:rPr lang="es-ES" dirty="0" smtClean="0">
                <a:solidFill>
                  <a:srgbClr val="FFFF00"/>
                </a:solidFill>
              </a:rPr>
              <a:t>LASER </a:t>
            </a:r>
            <a:r>
              <a:rPr lang="es-ES" dirty="0" err="1" smtClean="0">
                <a:solidFill>
                  <a:srgbClr val="FFFF00"/>
                </a:solidFill>
              </a:rPr>
              <a:t>Er,Cr:YSGG</a:t>
            </a:r>
            <a:r>
              <a:rPr lang="es-ES" dirty="0" smtClean="0">
                <a:solidFill>
                  <a:srgbClr val="FFFF00"/>
                </a:solidFill>
              </a:rPr>
              <a:t> (2,870nm)</a:t>
            </a:r>
          </a:p>
          <a:p>
            <a:pPr lvl="1"/>
            <a:r>
              <a:rPr lang="es-ES" dirty="0" smtClean="0">
                <a:solidFill>
                  <a:srgbClr val="FFFFFF"/>
                </a:solidFill>
              </a:rPr>
              <a:t>Afinidad al agua e </a:t>
            </a:r>
            <a:r>
              <a:rPr lang="es-ES" dirty="0" err="1" smtClean="0">
                <a:solidFill>
                  <a:srgbClr val="FFFFFF"/>
                </a:solidFill>
              </a:rPr>
              <a:t>hidroxiapatita</a:t>
            </a:r>
            <a:endParaRPr lang="es-ES" dirty="0" smtClean="0">
              <a:solidFill>
                <a:srgbClr val="FFFFFF"/>
              </a:solidFill>
            </a:endParaRPr>
          </a:p>
          <a:p>
            <a:pPr lvl="1"/>
            <a:r>
              <a:rPr lang="es-ES" dirty="0" smtClean="0">
                <a:solidFill>
                  <a:srgbClr val="FFFFFF"/>
                </a:solidFill>
              </a:rPr>
              <a:t>Operatoria dental</a:t>
            </a:r>
          </a:p>
          <a:p>
            <a:pPr lvl="1"/>
            <a:r>
              <a:rPr lang="es-ES" dirty="0" smtClean="0">
                <a:solidFill>
                  <a:srgbClr val="FFFFFF"/>
                </a:solidFill>
              </a:rPr>
              <a:t>Cirugía bucal</a:t>
            </a:r>
          </a:p>
          <a:p>
            <a:pPr lvl="1"/>
            <a:r>
              <a:rPr lang="es-ES" dirty="0" smtClean="0">
                <a:solidFill>
                  <a:srgbClr val="FFFFFF"/>
                </a:solidFill>
              </a:rPr>
              <a:t>Endodoncia</a:t>
            </a:r>
          </a:p>
          <a:p>
            <a:pPr lvl="1"/>
            <a:r>
              <a:rPr lang="es-ES" dirty="0" err="1" smtClean="0">
                <a:solidFill>
                  <a:srgbClr val="FFFFFF"/>
                </a:solidFill>
              </a:rPr>
              <a:t>Odontopediatría</a:t>
            </a:r>
            <a:endParaRPr lang="es-ES" dirty="0" smtClean="0">
              <a:solidFill>
                <a:srgbClr val="FFFFFF"/>
              </a:solidFill>
            </a:endParaRPr>
          </a:p>
          <a:p>
            <a:pPr lvl="1"/>
            <a:endParaRPr lang="es-ES" dirty="0" smtClean="0">
              <a:solidFill>
                <a:srgbClr val="FFFFFF"/>
              </a:solidFill>
            </a:endParaRPr>
          </a:p>
          <a:p>
            <a:pPr marL="457200" lvl="1" indent="0">
              <a:buNone/>
            </a:pPr>
            <a:endParaRPr lang="es-ES" dirty="0">
              <a:solidFill>
                <a:srgbClr val="FFFFFF"/>
              </a:solidFill>
            </a:endParaRPr>
          </a:p>
        </p:txBody>
      </p:sp>
      <p:pic>
        <p:nvPicPr>
          <p:cNvPr id="5" name="Picture 3" descr="MVC-863F"/>
          <p:cNvPicPr>
            <a:picLocks noChangeAspect="1" noChangeArrowheads="1"/>
          </p:cNvPicPr>
          <p:nvPr/>
        </p:nvPicPr>
        <p:blipFill>
          <a:blip r:embed="rId2" cstate="print"/>
          <a:srcRect/>
          <a:stretch>
            <a:fillRect/>
          </a:stretch>
        </p:blipFill>
        <p:spPr>
          <a:xfrm>
            <a:off x="6508038" y="3094133"/>
            <a:ext cx="2635962" cy="1977429"/>
          </a:xfrm>
          <a:prstGeom prst="rect">
            <a:avLst/>
          </a:prstGeom>
          <a:noFill/>
          <a:ln/>
        </p:spPr>
      </p:pic>
      <p:pic>
        <p:nvPicPr>
          <p:cNvPr id="6" name="Picture 6" descr="DSC02158"/>
          <p:cNvPicPr>
            <a:picLocks noChangeAspect="1" noChangeArrowheads="1"/>
          </p:cNvPicPr>
          <p:nvPr/>
        </p:nvPicPr>
        <p:blipFill>
          <a:blip r:embed="rId3" cstate="print"/>
          <a:srcRect/>
          <a:stretch>
            <a:fillRect/>
          </a:stretch>
        </p:blipFill>
        <p:spPr bwMode="auto">
          <a:xfrm>
            <a:off x="0" y="5125151"/>
            <a:ext cx="2356549" cy="1732849"/>
          </a:xfrm>
          <a:prstGeom prst="rect">
            <a:avLst/>
          </a:prstGeom>
          <a:noFill/>
        </p:spPr>
      </p:pic>
      <p:pic>
        <p:nvPicPr>
          <p:cNvPr id="7" name="Picture 6" descr="DSC02170"/>
          <p:cNvPicPr>
            <a:picLocks noChangeAspect="1" noChangeArrowheads="1"/>
          </p:cNvPicPr>
          <p:nvPr/>
        </p:nvPicPr>
        <p:blipFill>
          <a:blip r:embed="rId4" cstate="print"/>
          <a:srcRect/>
          <a:stretch>
            <a:fillRect/>
          </a:stretch>
        </p:blipFill>
        <p:spPr bwMode="auto">
          <a:xfrm>
            <a:off x="2356549" y="5136381"/>
            <a:ext cx="2295492" cy="1721619"/>
          </a:xfrm>
          <a:prstGeom prst="rect">
            <a:avLst/>
          </a:prstGeom>
          <a:noFill/>
        </p:spPr>
      </p:pic>
      <p:pic>
        <p:nvPicPr>
          <p:cNvPr id="8" name="Imagen 7"/>
          <p:cNvPicPr>
            <a:picLocks noChangeAspect="1"/>
          </p:cNvPicPr>
          <p:nvPr/>
        </p:nvPicPr>
        <p:blipFill>
          <a:blip r:embed="rId5"/>
          <a:stretch>
            <a:fillRect/>
          </a:stretch>
        </p:blipFill>
        <p:spPr>
          <a:xfrm>
            <a:off x="4567376" y="5102096"/>
            <a:ext cx="2356549" cy="1738971"/>
          </a:xfrm>
          <a:prstGeom prst="rect">
            <a:avLst/>
          </a:prstGeom>
        </p:spPr>
      </p:pic>
      <p:pic>
        <p:nvPicPr>
          <p:cNvPr id="9" name="Imagen 8" descr="Captura de pantalla 2015-07-23 a la(s) 06.27.37.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08802" y="5071562"/>
            <a:ext cx="2235198" cy="1786437"/>
          </a:xfrm>
          <a:prstGeom prst="rect">
            <a:avLst/>
          </a:prstGeom>
        </p:spPr>
      </p:pic>
      <p:pic>
        <p:nvPicPr>
          <p:cNvPr id="4" name="Picture 3" descr="MVC-862F"/>
          <p:cNvPicPr>
            <a:picLocks noChangeAspect="1" noChangeArrowheads="1"/>
          </p:cNvPicPr>
          <p:nvPr/>
        </p:nvPicPr>
        <p:blipFill>
          <a:blip r:embed="rId7" cstate="print"/>
          <a:srcRect/>
          <a:stretch>
            <a:fillRect/>
          </a:stretch>
        </p:blipFill>
        <p:spPr>
          <a:xfrm>
            <a:off x="4652041" y="3094133"/>
            <a:ext cx="2356549" cy="1977429"/>
          </a:xfrm>
          <a:prstGeom prst="rect">
            <a:avLst/>
          </a:prstGeom>
          <a:noFill/>
          <a:ln/>
        </p:spPr>
      </p:pic>
    </p:spTree>
    <p:extLst>
      <p:ext uri="{BB962C8B-B14F-4D97-AF65-F5344CB8AC3E}">
        <p14:creationId xmlns:p14="http://schemas.microsoft.com/office/powerpoint/2010/main" val="367850649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b="1" dirty="0" smtClean="0">
                <a:solidFill>
                  <a:srgbClr val="46DC29"/>
                </a:solidFill>
              </a:rPr>
              <a:t>LASER EN ODONTOLOGÍA</a:t>
            </a:r>
            <a:endParaRPr lang="es-ES" b="1" dirty="0">
              <a:solidFill>
                <a:srgbClr val="46DC29"/>
              </a:solidFill>
            </a:endParaRPr>
          </a:p>
        </p:txBody>
      </p:sp>
      <p:sp>
        <p:nvSpPr>
          <p:cNvPr id="3" name="Marcador de contenido 2"/>
          <p:cNvSpPr>
            <a:spLocks noGrp="1"/>
          </p:cNvSpPr>
          <p:nvPr>
            <p:ph idx="1"/>
          </p:nvPr>
        </p:nvSpPr>
        <p:spPr>
          <a:xfrm>
            <a:off x="375957" y="898883"/>
            <a:ext cx="8229600" cy="4525963"/>
          </a:xfrm>
        </p:spPr>
        <p:txBody>
          <a:bodyPr/>
          <a:lstStyle/>
          <a:p>
            <a:endParaRPr lang="es-ES" dirty="0" smtClean="0"/>
          </a:p>
          <a:p>
            <a:r>
              <a:rPr lang="es-ES" dirty="0" smtClean="0">
                <a:solidFill>
                  <a:srgbClr val="FFFF00"/>
                </a:solidFill>
              </a:rPr>
              <a:t>LASER DIODO (810-940nm)</a:t>
            </a:r>
          </a:p>
          <a:p>
            <a:r>
              <a:rPr lang="es-ES" dirty="0" smtClean="0">
                <a:solidFill>
                  <a:srgbClr val="FFFF00"/>
                </a:solidFill>
              </a:rPr>
              <a:t>LASER </a:t>
            </a:r>
            <a:r>
              <a:rPr lang="es-ES" dirty="0" err="1" smtClean="0">
                <a:solidFill>
                  <a:srgbClr val="FFFF00"/>
                </a:solidFill>
              </a:rPr>
              <a:t>Nd:YAG</a:t>
            </a:r>
            <a:r>
              <a:rPr lang="es-ES" dirty="0" smtClean="0">
                <a:solidFill>
                  <a:srgbClr val="FFFF00"/>
                </a:solidFill>
              </a:rPr>
              <a:t> (1,064nm)</a:t>
            </a:r>
          </a:p>
          <a:p>
            <a:pPr marL="0" indent="0">
              <a:buNone/>
            </a:pPr>
            <a:r>
              <a:rPr lang="es-ES" dirty="0" smtClean="0">
                <a:solidFill>
                  <a:srgbClr val="FFFF00"/>
                </a:solidFill>
              </a:rPr>
              <a:t> </a:t>
            </a:r>
            <a:r>
              <a:rPr lang="es-ES" dirty="0" smtClean="0">
                <a:solidFill>
                  <a:srgbClr val="FFFFFF"/>
                </a:solidFill>
              </a:rPr>
              <a:t>Afinidad a hemoglobina</a:t>
            </a:r>
          </a:p>
          <a:p>
            <a:pPr lvl="1"/>
            <a:r>
              <a:rPr lang="es-ES" dirty="0" smtClean="0">
                <a:solidFill>
                  <a:srgbClr val="FFFFFF"/>
                </a:solidFill>
              </a:rPr>
              <a:t>Cirugía bucal</a:t>
            </a:r>
          </a:p>
          <a:p>
            <a:pPr lvl="1"/>
            <a:r>
              <a:rPr lang="es-ES" dirty="0" smtClean="0">
                <a:solidFill>
                  <a:srgbClr val="FFFFFF"/>
                </a:solidFill>
              </a:rPr>
              <a:t>Endodoncia</a:t>
            </a:r>
          </a:p>
          <a:p>
            <a:pPr lvl="1"/>
            <a:r>
              <a:rPr lang="es-ES" dirty="0" smtClean="0">
                <a:solidFill>
                  <a:srgbClr val="FFFFFF"/>
                </a:solidFill>
              </a:rPr>
              <a:t>Hemangiomas</a:t>
            </a:r>
          </a:p>
          <a:p>
            <a:pPr lvl="1"/>
            <a:r>
              <a:rPr lang="es-ES" dirty="0" smtClean="0">
                <a:solidFill>
                  <a:srgbClr val="FFFFFF"/>
                </a:solidFill>
              </a:rPr>
              <a:t>VPH</a:t>
            </a:r>
          </a:p>
          <a:p>
            <a:pPr marL="457200" lvl="1" indent="0">
              <a:buNone/>
            </a:pPr>
            <a:endParaRPr lang="es-ES" dirty="0" smtClean="0">
              <a:solidFill>
                <a:srgbClr val="FFFFFF"/>
              </a:solidFill>
            </a:endParaRPr>
          </a:p>
        </p:txBody>
      </p:sp>
      <p:pic>
        <p:nvPicPr>
          <p:cNvPr id="11" name="Imagen 10"/>
          <p:cNvPicPr>
            <a:picLocks noChangeAspect="1"/>
          </p:cNvPicPr>
          <p:nvPr/>
        </p:nvPicPr>
        <p:blipFill>
          <a:blip r:embed="rId2"/>
          <a:stretch>
            <a:fillRect/>
          </a:stretch>
        </p:blipFill>
        <p:spPr>
          <a:xfrm>
            <a:off x="6627998" y="3150824"/>
            <a:ext cx="2516002" cy="1681367"/>
          </a:xfrm>
          <a:prstGeom prst="rect">
            <a:avLst/>
          </a:prstGeom>
        </p:spPr>
      </p:pic>
      <p:pic>
        <p:nvPicPr>
          <p:cNvPr id="10" name="Imagen 9"/>
          <p:cNvPicPr>
            <a:picLocks noChangeAspect="1"/>
          </p:cNvPicPr>
          <p:nvPr/>
        </p:nvPicPr>
        <p:blipFill>
          <a:blip r:embed="rId3"/>
          <a:stretch>
            <a:fillRect/>
          </a:stretch>
        </p:blipFill>
        <p:spPr>
          <a:xfrm>
            <a:off x="4267205" y="3133891"/>
            <a:ext cx="2523059" cy="1692148"/>
          </a:xfrm>
          <a:prstGeom prst="rect">
            <a:avLst/>
          </a:prstGeom>
        </p:spPr>
      </p:pic>
      <p:pic>
        <p:nvPicPr>
          <p:cNvPr id="12" name="Imagen 11"/>
          <p:cNvPicPr>
            <a:picLocks noChangeAspect="1"/>
          </p:cNvPicPr>
          <p:nvPr/>
        </p:nvPicPr>
        <p:blipFill>
          <a:blip r:embed="rId4"/>
          <a:stretch>
            <a:fillRect/>
          </a:stretch>
        </p:blipFill>
        <p:spPr>
          <a:xfrm>
            <a:off x="3280831" y="4775981"/>
            <a:ext cx="1951567" cy="2082019"/>
          </a:xfrm>
          <a:prstGeom prst="rect">
            <a:avLst/>
          </a:prstGeom>
        </p:spPr>
      </p:pic>
      <p:pic>
        <p:nvPicPr>
          <p:cNvPr id="13" name="Imagen 12"/>
          <p:cNvPicPr>
            <a:picLocks noChangeAspect="1"/>
          </p:cNvPicPr>
          <p:nvPr/>
        </p:nvPicPr>
        <p:blipFill>
          <a:blip r:embed="rId5"/>
          <a:stretch>
            <a:fillRect/>
          </a:stretch>
        </p:blipFill>
        <p:spPr>
          <a:xfrm>
            <a:off x="5249331" y="4779445"/>
            <a:ext cx="2010833" cy="2078555"/>
          </a:xfrm>
          <a:prstGeom prst="rect">
            <a:avLst/>
          </a:prstGeom>
        </p:spPr>
      </p:pic>
      <p:pic>
        <p:nvPicPr>
          <p:cNvPr id="14" name="Imagen 13"/>
          <p:cNvPicPr>
            <a:picLocks noChangeAspect="1"/>
          </p:cNvPicPr>
          <p:nvPr/>
        </p:nvPicPr>
        <p:blipFill>
          <a:blip r:embed="rId6"/>
          <a:stretch>
            <a:fillRect/>
          </a:stretch>
        </p:blipFill>
        <p:spPr>
          <a:xfrm>
            <a:off x="7141633" y="4798325"/>
            <a:ext cx="2002367" cy="2083945"/>
          </a:xfrm>
          <a:prstGeom prst="rect">
            <a:avLst/>
          </a:prstGeom>
        </p:spPr>
      </p:pic>
    </p:spTree>
    <p:extLst>
      <p:ext uri="{BB962C8B-B14F-4D97-AF65-F5344CB8AC3E}">
        <p14:creationId xmlns:p14="http://schemas.microsoft.com/office/powerpoint/2010/main" val="150966984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b="1" dirty="0" smtClean="0">
                <a:solidFill>
                  <a:srgbClr val="008000"/>
                </a:solidFill>
              </a:rPr>
              <a:t>FUTURO EN LASERES</a:t>
            </a:r>
            <a:endParaRPr lang="es-ES" b="1" dirty="0">
              <a:solidFill>
                <a:srgbClr val="008000"/>
              </a:solidFill>
            </a:endParaRPr>
          </a:p>
        </p:txBody>
      </p:sp>
      <p:sp>
        <p:nvSpPr>
          <p:cNvPr id="3" name="Marcador de contenido 2"/>
          <p:cNvSpPr>
            <a:spLocks noGrp="1"/>
          </p:cNvSpPr>
          <p:nvPr>
            <p:ph idx="1"/>
          </p:nvPr>
        </p:nvSpPr>
        <p:spPr>
          <a:xfrm>
            <a:off x="254000" y="1600200"/>
            <a:ext cx="8229600" cy="4525963"/>
          </a:xfrm>
        </p:spPr>
        <p:txBody>
          <a:bodyPr>
            <a:normAutofit fontScale="77500" lnSpcReduction="20000"/>
          </a:bodyPr>
          <a:lstStyle/>
          <a:p>
            <a:r>
              <a:rPr lang="es-ES" dirty="0" smtClean="0">
                <a:solidFill>
                  <a:srgbClr val="FFFF00"/>
                </a:solidFill>
              </a:rPr>
              <a:t>Diagnóstico en Tm real  (</a:t>
            </a:r>
            <a:r>
              <a:rPr lang="es-ES" dirty="0" err="1" smtClean="0">
                <a:solidFill>
                  <a:srgbClr val="FFFF00"/>
                </a:solidFill>
              </a:rPr>
              <a:t>iKnife</a:t>
            </a:r>
            <a:r>
              <a:rPr lang="es-ES" dirty="0" smtClean="0">
                <a:solidFill>
                  <a:srgbClr val="FFFF00"/>
                </a:solidFill>
              </a:rPr>
              <a:t>)</a:t>
            </a:r>
          </a:p>
          <a:p>
            <a:pPr lvl="1"/>
            <a:r>
              <a:rPr lang="es-ES" dirty="0"/>
              <a:t>Laser + Espectrómetros de </a:t>
            </a:r>
            <a:r>
              <a:rPr lang="es-ES" dirty="0" smtClean="0"/>
              <a:t>masa</a:t>
            </a:r>
          </a:p>
          <a:p>
            <a:pPr marL="457200" lvl="1" indent="0">
              <a:buNone/>
            </a:pPr>
            <a:endParaRPr lang="es-ES" dirty="0" smtClean="0">
              <a:solidFill>
                <a:srgbClr val="FFFF00"/>
              </a:solidFill>
            </a:endParaRPr>
          </a:p>
          <a:p>
            <a:r>
              <a:rPr lang="es-ES" dirty="0" err="1" smtClean="0">
                <a:solidFill>
                  <a:srgbClr val="FFFF00"/>
                </a:solidFill>
              </a:rPr>
              <a:t>Rx</a:t>
            </a:r>
            <a:r>
              <a:rPr lang="es-ES" dirty="0" smtClean="0">
                <a:solidFill>
                  <a:srgbClr val="FFFF00"/>
                </a:solidFill>
              </a:rPr>
              <a:t> Laser (</a:t>
            </a:r>
            <a:r>
              <a:rPr lang="es-ES" dirty="0" err="1" smtClean="0">
                <a:solidFill>
                  <a:srgbClr val="FFFF00"/>
                </a:solidFill>
              </a:rPr>
              <a:t>long</a:t>
            </a:r>
            <a:r>
              <a:rPr lang="es-ES" dirty="0" smtClean="0">
                <a:solidFill>
                  <a:srgbClr val="FFFF00"/>
                </a:solidFill>
              </a:rPr>
              <a:t>. onda Angstroms)</a:t>
            </a:r>
          </a:p>
          <a:p>
            <a:pPr lvl="1"/>
            <a:r>
              <a:rPr lang="es-ES" dirty="0" smtClean="0"/>
              <a:t>Reacciones </a:t>
            </a:r>
            <a:r>
              <a:rPr lang="es-ES" dirty="0"/>
              <a:t>químicas moleculares</a:t>
            </a:r>
          </a:p>
          <a:p>
            <a:pPr marL="0" indent="0">
              <a:buNone/>
            </a:pPr>
            <a:r>
              <a:rPr lang="es-ES" dirty="0" smtClean="0">
                <a:solidFill>
                  <a:srgbClr val="FFFF00"/>
                </a:solidFill>
              </a:rPr>
              <a:t>	</a:t>
            </a:r>
          </a:p>
          <a:p>
            <a:r>
              <a:rPr lang="es-ES" dirty="0" smtClean="0">
                <a:solidFill>
                  <a:srgbClr val="FFFF00"/>
                </a:solidFill>
              </a:rPr>
              <a:t>Diagnóstico laser en actividad neoplásica celular</a:t>
            </a:r>
          </a:p>
          <a:p>
            <a:pPr lvl="1"/>
            <a:r>
              <a:rPr lang="es-ES" dirty="0" smtClean="0">
                <a:solidFill>
                  <a:srgbClr val="FFFFFF"/>
                </a:solidFill>
              </a:rPr>
              <a:t>Melanomas</a:t>
            </a:r>
          </a:p>
          <a:p>
            <a:pPr marL="457200" lvl="1" indent="0">
              <a:buNone/>
            </a:pPr>
            <a:endParaRPr lang="es-ES" dirty="0" smtClean="0">
              <a:solidFill>
                <a:srgbClr val="FFFFFF"/>
              </a:solidFill>
            </a:endParaRPr>
          </a:p>
          <a:p>
            <a:pPr marL="457200" lvl="1" indent="0">
              <a:buNone/>
            </a:pPr>
            <a:endParaRPr lang="es-ES" dirty="0" smtClean="0">
              <a:solidFill>
                <a:srgbClr val="FFFF00"/>
              </a:solidFill>
            </a:endParaRPr>
          </a:p>
          <a:p>
            <a:pPr marL="457200" lvl="1" indent="0">
              <a:buNone/>
            </a:pPr>
            <a:endParaRPr lang="es-ES" dirty="0" smtClean="0"/>
          </a:p>
          <a:p>
            <a:pPr marL="0" indent="0">
              <a:buNone/>
            </a:pPr>
            <a:r>
              <a:rPr lang="es-ES" dirty="0">
                <a:solidFill>
                  <a:srgbClr val="FFFF00"/>
                </a:solidFill>
              </a:rPr>
              <a:t>	</a:t>
            </a:r>
            <a:r>
              <a:rPr lang="es-ES" dirty="0" smtClean="0">
                <a:solidFill>
                  <a:srgbClr val="FFFF00"/>
                </a:solidFill>
              </a:rPr>
              <a:t>                     </a:t>
            </a:r>
            <a:r>
              <a:rPr lang="es-ES" dirty="0" smtClean="0">
                <a:solidFill>
                  <a:srgbClr val="FFFFFF"/>
                </a:solidFill>
              </a:rPr>
              <a:t>55 años…… 50,000 laser</a:t>
            </a:r>
            <a:endParaRPr lang="es-ES" dirty="0">
              <a:solidFill>
                <a:srgbClr val="FFFFFF"/>
              </a:solidFill>
            </a:endParaRPr>
          </a:p>
        </p:txBody>
      </p:sp>
      <p:pic>
        <p:nvPicPr>
          <p:cNvPr id="4" name="Marcador de contenido 3" descr="Captura de pantalla 2015-07-23 a la(s) 13.25.56.png"/>
          <p:cNvPicPr>
            <a:picLocks noChangeAspect="1"/>
          </p:cNvPicPr>
          <p:nvPr/>
        </p:nvPicPr>
        <p:blipFill>
          <a:blip r:embed="rId3">
            <a:extLst>
              <a:ext uri="{28A0092B-C50C-407E-A947-70E740481C1C}">
                <a14:useLocalDpi xmlns:a14="http://schemas.microsoft.com/office/drawing/2010/main" val="0"/>
              </a:ext>
            </a:extLst>
          </a:blip>
          <a:srcRect t="11322" b="11322"/>
          <a:stretch>
            <a:fillRect/>
          </a:stretch>
        </p:blipFill>
        <p:spPr>
          <a:xfrm>
            <a:off x="6137717" y="1600200"/>
            <a:ext cx="3006283" cy="1833441"/>
          </a:xfrm>
          <a:prstGeom prst="rect">
            <a:avLst/>
          </a:prstGeom>
        </p:spPr>
      </p:pic>
      <p:pic>
        <p:nvPicPr>
          <p:cNvPr id="5" name="Imagen 4" descr="Captura de pantalla 2015-07-23 a la(s) 13.22.4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661989"/>
            <a:ext cx="1439333" cy="2196011"/>
          </a:xfrm>
          <a:prstGeom prst="rect">
            <a:avLst/>
          </a:prstGeom>
        </p:spPr>
      </p:pic>
      <p:sp>
        <p:nvSpPr>
          <p:cNvPr id="7" name="Sol 6"/>
          <p:cNvSpPr/>
          <p:nvPr/>
        </p:nvSpPr>
        <p:spPr>
          <a:xfrm>
            <a:off x="2810928" y="5452533"/>
            <a:ext cx="372533" cy="351897"/>
          </a:xfrm>
          <a:prstGeom prst="sun">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8" name="Sol 7"/>
          <p:cNvSpPr/>
          <p:nvPr/>
        </p:nvSpPr>
        <p:spPr>
          <a:xfrm>
            <a:off x="4148669" y="5439305"/>
            <a:ext cx="372533" cy="351897"/>
          </a:xfrm>
          <a:prstGeom prst="sun">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9" name="Sol 8"/>
          <p:cNvSpPr/>
          <p:nvPr/>
        </p:nvSpPr>
        <p:spPr>
          <a:xfrm>
            <a:off x="3251195" y="5439305"/>
            <a:ext cx="372533" cy="351897"/>
          </a:xfrm>
          <a:prstGeom prst="sun">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0" name="Sol 9"/>
          <p:cNvSpPr/>
          <p:nvPr/>
        </p:nvSpPr>
        <p:spPr>
          <a:xfrm>
            <a:off x="3708399" y="5439305"/>
            <a:ext cx="372533" cy="351897"/>
          </a:xfrm>
          <a:prstGeom prst="sun">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25756291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Marcador de contenido 3" descr="Captura de pantalla 2015-07-19 a la(s) 16.08.00.png"/>
          <p:cNvPicPr>
            <a:picLocks noGrp="1" noChangeAspect="1"/>
          </p:cNvPicPr>
          <p:nvPr>
            <p:ph idx="1"/>
          </p:nvPr>
        </p:nvPicPr>
        <p:blipFill>
          <a:blip r:embed="rId2">
            <a:extLst>
              <a:ext uri="{28A0092B-C50C-407E-A947-70E740481C1C}">
                <a14:useLocalDpi xmlns:a14="http://schemas.microsoft.com/office/drawing/2010/main" val="0"/>
              </a:ext>
            </a:extLst>
          </a:blip>
          <a:srcRect t="5860" b="5860"/>
          <a:stretch>
            <a:fillRect/>
          </a:stretch>
        </p:blipFill>
        <p:spPr>
          <a:xfrm>
            <a:off x="-195575" y="-1"/>
            <a:ext cx="9441895" cy="6858001"/>
          </a:xfrm>
        </p:spPr>
      </p:pic>
      <p:sp>
        <p:nvSpPr>
          <p:cNvPr id="5" name="CuadroTexto 4"/>
          <p:cNvSpPr txBox="1"/>
          <p:nvPr/>
        </p:nvSpPr>
        <p:spPr>
          <a:xfrm>
            <a:off x="1219245" y="2675465"/>
            <a:ext cx="4111973" cy="1200329"/>
          </a:xfrm>
          <a:prstGeom prst="rect">
            <a:avLst/>
          </a:prstGeom>
          <a:noFill/>
        </p:spPr>
        <p:txBody>
          <a:bodyPr wrap="none" rtlCol="0">
            <a:spAutoFit/>
          </a:bodyPr>
          <a:lstStyle/>
          <a:p>
            <a:r>
              <a:rPr lang="es-ES" sz="7200" dirty="0" smtClean="0"/>
              <a:t>GRACIAS</a:t>
            </a:r>
            <a:endParaRPr lang="es-ES" sz="7200" dirty="0"/>
          </a:p>
        </p:txBody>
      </p:sp>
    </p:spTree>
    <p:extLst>
      <p:ext uri="{BB962C8B-B14F-4D97-AF65-F5344CB8AC3E}">
        <p14:creationId xmlns:p14="http://schemas.microsoft.com/office/powerpoint/2010/main" val="163898971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body" idx="1"/>
          </p:nvPr>
        </p:nvSpPr>
        <p:spPr>
          <a:xfrm>
            <a:off x="81495" y="1223969"/>
            <a:ext cx="8137525" cy="5329237"/>
          </a:xfrm>
        </p:spPr>
        <p:txBody>
          <a:bodyPr>
            <a:normAutofit fontScale="92500" lnSpcReduction="10000"/>
          </a:bodyPr>
          <a:lstStyle/>
          <a:p>
            <a:pPr marL="0" indent="0" eaLnBrk="1" hangingPunct="1">
              <a:buNone/>
              <a:defRPr/>
            </a:pPr>
            <a:endParaRPr lang="es-MX" sz="2400" dirty="0" smtClean="0"/>
          </a:p>
          <a:p>
            <a:pPr eaLnBrk="1" hangingPunct="1">
              <a:defRPr/>
            </a:pPr>
            <a:r>
              <a:rPr lang="es-MX" sz="2400" dirty="0" smtClean="0"/>
              <a:t>1900  Max Planck  Teoría cuántica,  relación energía-			frecuencia radiaicón -------quantos		</a:t>
            </a:r>
          </a:p>
          <a:p>
            <a:pPr eaLnBrk="1" hangingPunct="1">
              <a:defRPr/>
            </a:pPr>
            <a:r>
              <a:rPr lang="es-MX" sz="2400" dirty="0" smtClean="0"/>
              <a:t>1905  Albert Einstein Teoría fotoeléctrica, luz (fotones)			   y la emisión estimulada de</a:t>
            </a:r>
          </a:p>
          <a:p>
            <a:pPr marL="0" indent="0" eaLnBrk="1" hangingPunct="1">
              <a:buNone/>
              <a:defRPr/>
            </a:pPr>
            <a:r>
              <a:rPr lang="es-MX" sz="2400" dirty="0" smtClean="0"/>
              <a:t>                       la radiación.</a:t>
            </a:r>
          </a:p>
          <a:p>
            <a:pPr eaLnBrk="1" hangingPunct="1">
              <a:defRPr/>
            </a:pPr>
            <a:r>
              <a:rPr lang="es-MX" sz="2400" dirty="0" smtClean="0"/>
              <a:t>1951 Charles Townes  MASER amplificación de la 			         emisión de energía</a:t>
            </a:r>
          </a:p>
          <a:p>
            <a:pPr eaLnBrk="1" hangingPunct="1">
              <a:defRPr/>
            </a:pPr>
            <a:r>
              <a:rPr lang="es-MX" sz="2400" dirty="0" smtClean="0"/>
              <a:t>1959 Gordon Gould  LASER</a:t>
            </a:r>
          </a:p>
          <a:p>
            <a:pPr marL="0" indent="0" eaLnBrk="1" hangingPunct="1">
              <a:buNone/>
              <a:defRPr/>
            </a:pPr>
            <a:endParaRPr lang="es-MX" sz="2400" dirty="0" smtClean="0"/>
          </a:p>
          <a:p>
            <a:pPr eaLnBrk="1" hangingPunct="1">
              <a:defRPr/>
            </a:pPr>
            <a:r>
              <a:rPr lang="es-MX" sz="2400" dirty="0" smtClean="0"/>
              <a:t>1960 Theodore Maiman   LASER de rubi y sus             			    carácterísticas</a:t>
            </a:r>
          </a:p>
          <a:p>
            <a:pPr eaLnBrk="1" hangingPunct="1">
              <a:defRPr/>
            </a:pPr>
            <a:r>
              <a:rPr lang="es-MX" sz="2400" dirty="0" smtClean="0"/>
              <a:t>1961 Dr. Campbell   Primera cirugía óptica con  			</a:t>
            </a:r>
            <a:r>
              <a:rPr lang="es-MX" sz="2400" dirty="0"/>
              <a:t> </a:t>
            </a:r>
            <a:r>
              <a:rPr lang="es-MX" sz="2400" dirty="0" smtClean="0"/>
              <a:t>        laser de Ruby </a:t>
            </a:r>
            <a:r>
              <a:rPr lang="es-MX" sz="2200" i="1" dirty="0" smtClean="0"/>
              <a:t>(tumor retinal)</a:t>
            </a:r>
            <a:endParaRPr lang="es-MX" sz="2400" i="1" dirty="0" smtClean="0"/>
          </a:p>
          <a:p>
            <a:pPr marL="0" indent="0" eaLnBrk="1" hangingPunct="1">
              <a:buNone/>
              <a:defRPr/>
            </a:pPr>
            <a:endParaRPr lang="es-MX" sz="1200" dirty="0" smtClean="0"/>
          </a:p>
          <a:p>
            <a:pPr eaLnBrk="1" hangingPunct="1">
              <a:defRPr/>
            </a:pPr>
            <a:endParaRPr lang="es-MX" sz="1200" dirty="0" smtClean="0"/>
          </a:p>
          <a:p>
            <a:pPr eaLnBrk="1" hangingPunct="1">
              <a:buFont typeface="Wingdings" pitchFamily="2" charset="2"/>
              <a:buNone/>
              <a:defRPr/>
            </a:pPr>
            <a:endParaRPr lang="es-MX" dirty="0" smtClean="0"/>
          </a:p>
        </p:txBody>
      </p:sp>
      <p:sp>
        <p:nvSpPr>
          <p:cNvPr id="39939" name="Rectangle 3"/>
          <p:cNvSpPr>
            <a:spLocks noGrp="1" noRot="1" noChangeArrowheads="1"/>
          </p:cNvSpPr>
          <p:nvPr>
            <p:ph type="title"/>
          </p:nvPr>
        </p:nvSpPr>
        <p:spPr>
          <a:xfrm>
            <a:off x="468313" y="0"/>
            <a:ext cx="8229600" cy="1143000"/>
          </a:xfrm>
        </p:spPr>
        <p:txBody>
          <a:bodyPr>
            <a:normAutofit/>
          </a:bodyPr>
          <a:lstStyle/>
          <a:p>
            <a:pPr eaLnBrk="1" hangingPunct="1">
              <a:defRPr/>
            </a:pPr>
            <a:r>
              <a:rPr lang="es-MX" sz="4800" b="1" dirty="0" smtClean="0">
                <a:solidFill>
                  <a:srgbClr val="92D050"/>
                </a:solidFill>
                <a:effectLst>
                  <a:outerShdw blurRad="38100" dist="38100" dir="2700000" algn="tl">
                    <a:srgbClr val="000000">
                      <a:alpha val="43137"/>
                    </a:srgbClr>
                  </a:outerShdw>
                </a:effectLst>
              </a:rPr>
              <a:t>ANTECEDENTES</a:t>
            </a:r>
          </a:p>
        </p:txBody>
      </p:sp>
      <p:pic>
        <p:nvPicPr>
          <p:cNvPr id="8197" name="Picture 5" descr="rontgen rayos x"/>
          <p:cNvPicPr>
            <a:picLocks noChangeAspect="1" noChangeArrowheads="1"/>
          </p:cNvPicPr>
          <p:nvPr/>
        </p:nvPicPr>
        <p:blipFill>
          <a:blip r:embed="rId3" cstate="print"/>
          <a:srcRect/>
          <a:stretch>
            <a:fillRect/>
          </a:stretch>
        </p:blipFill>
        <p:spPr bwMode="auto">
          <a:xfrm>
            <a:off x="7930961" y="5372439"/>
            <a:ext cx="1263838" cy="1485561"/>
          </a:xfrm>
          <a:prstGeom prst="rect">
            <a:avLst/>
          </a:prstGeom>
          <a:noFill/>
          <a:ln w="9525">
            <a:noFill/>
            <a:miter lim="800000"/>
            <a:headEnd/>
            <a:tailEnd/>
          </a:ln>
        </p:spPr>
      </p:pic>
      <p:pic>
        <p:nvPicPr>
          <p:cNvPr id="2" name="Imagen 1" descr="Captura de pantalla 2015-07-19 a la(s) 17.32.3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0162" y="999588"/>
            <a:ext cx="1237794" cy="1830417"/>
          </a:xfrm>
          <a:prstGeom prst="rect">
            <a:avLst/>
          </a:prstGeom>
        </p:spPr>
      </p:pic>
      <p:pic>
        <p:nvPicPr>
          <p:cNvPr id="3" name="Imagen 2" descr="Captura de pantalla 2015-07-19 a la(s) 17.59.5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80161" y="3446774"/>
            <a:ext cx="1263837" cy="1514050"/>
          </a:xfrm>
          <a:prstGeom prst="rect">
            <a:avLst/>
          </a:prstGeom>
        </p:spPr>
      </p:pic>
    </p:spTree>
    <p:extLst>
      <p:ext uri="{BB962C8B-B14F-4D97-AF65-F5344CB8AC3E}">
        <p14:creationId xmlns:p14="http://schemas.microsoft.com/office/powerpoint/2010/main" val="147807663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457200" y="44624"/>
            <a:ext cx="8229600" cy="1143000"/>
          </a:xfrm>
        </p:spPr>
        <p:txBody>
          <a:bodyPr/>
          <a:lstStyle/>
          <a:p>
            <a:r>
              <a:rPr lang="es-MX" b="1" spc="300" dirty="0" smtClean="0">
                <a:solidFill>
                  <a:srgbClr val="92D050"/>
                </a:solidFill>
                <a:effectLst>
                  <a:outerShdw blurRad="38100" dist="38100" dir="2700000" algn="tl">
                    <a:srgbClr val="000000">
                      <a:alpha val="43137"/>
                    </a:srgbClr>
                  </a:outerShdw>
                </a:effectLst>
                <a:latin typeface="Euphemia UCAS"/>
              </a:rPr>
              <a:t>LASER</a:t>
            </a:r>
            <a:endParaRPr lang="es-MX" b="1" spc="300" dirty="0">
              <a:solidFill>
                <a:srgbClr val="92D050"/>
              </a:solidFill>
              <a:effectLst>
                <a:outerShdw blurRad="38100" dist="38100" dir="2700000" algn="tl">
                  <a:srgbClr val="000000">
                    <a:alpha val="43137"/>
                  </a:srgbClr>
                </a:outerShdw>
              </a:effectLst>
              <a:latin typeface="Euphemia UCAS"/>
            </a:endParaRPr>
          </a:p>
        </p:txBody>
      </p:sp>
      <p:sp>
        <p:nvSpPr>
          <p:cNvPr id="4" name="3 Marcador de contenido"/>
          <p:cNvSpPr>
            <a:spLocks noGrp="1"/>
          </p:cNvSpPr>
          <p:nvPr>
            <p:ph idx="1"/>
          </p:nvPr>
        </p:nvSpPr>
        <p:spPr>
          <a:xfrm>
            <a:off x="179512" y="1167030"/>
            <a:ext cx="8229600" cy="4525963"/>
          </a:xfrm>
        </p:spPr>
        <p:txBody>
          <a:bodyPr>
            <a:normAutofit lnSpcReduction="10000"/>
          </a:bodyPr>
          <a:lstStyle/>
          <a:p>
            <a:pPr>
              <a:lnSpc>
                <a:spcPct val="80000"/>
              </a:lnSpc>
              <a:buNone/>
              <a:defRPr/>
            </a:pPr>
            <a:r>
              <a:rPr lang="es-MX" sz="3600" b="1" dirty="0" smtClean="0">
                <a:solidFill>
                  <a:srgbClr val="FF0000"/>
                </a:solidFill>
              </a:rPr>
              <a:t>	</a:t>
            </a:r>
            <a:r>
              <a:rPr lang="es-MX" sz="3600" b="1" dirty="0" smtClean="0">
                <a:solidFill>
                  <a:srgbClr val="FF0000"/>
                </a:solidFill>
                <a:effectLst>
                  <a:outerShdw blurRad="38100" dist="38100" dir="2700000" algn="tl">
                    <a:srgbClr val="000000">
                      <a:alpha val="43137"/>
                    </a:srgbClr>
                  </a:outerShdw>
                </a:effectLst>
              </a:rPr>
              <a:t>	</a:t>
            </a:r>
            <a:r>
              <a:rPr lang="es-MX" sz="3100" b="1" dirty="0" smtClean="0">
                <a:solidFill>
                  <a:srgbClr val="FF0000"/>
                </a:solidFill>
                <a:effectLst>
                  <a:outerShdw blurRad="38100" dist="38100" dir="2700000" algn="tl">
                    <a:srgbClr val="000000">
                      <a:alpha val="43137"/>
                    </a:srgbClr>
                  </a:outerShdw>
                </a:effectLst>
                <a:latin typeface="Euphemia UCAS"/>
              </a:rPr>
              <a:t>L </a:t>
            </a:r>
            <a:r>
              <a:rPr lang="es-MX" sz="3100" dirty="0" smtClean="0">
                <a:effectLst>
                  <a:outerShdw blurRad="38100" dist="38100" dir="2700000" algn="tl">
                    <a:srgbClr val="000000">
                      <a:alpha val="43137"/>
                    </a:srgbClr>
                  </a:outerShdw>
                </a:effectLst>
                <a:latin typeface="Euphemia UCAS"/>
              </a:rPr>
              <a:t>   </a:t>
            </a:r>
            <a:r>
              <a:rPr lang="es-MX" sz="3100" b="1" dirty="0" smtClean="0">
                <a:effectLst>
                  <a:outerShdw blurRad="38100" dist="38100" dir="2700000" algn="tl">
                    <a:srgbClr val="000000">
                      <a:alpha val="43137"/>
                    </a:srgbClr>
                  </a:outerShdw>
                </a:effectLst>
                <a:latin typeface="Euphemia UCAS"/>
              </a:rPr>
              <a:t>Light</a:t>
            </a:r>
            <a:endParaRPr lang="es-MX" sz="3100" b="1" dirty="0">
              <a:effectLst>
                <a:outerShdw blurRad="38100" dist="38100" dir="2700000" algn="tl">
                  <a:srgbClr val="000000">
                    <a:alpha val="43137"/>
                  </a:srgbClr>
                </a:outerShdw>
              </a:effectLst>
              <a:latin typeface="Euphemia UCAS"/>
            </a:endParaRPr>
          </a:p>
          <a:p>
            <a:pPr>
              <a:lnSpc>
                <a:spcPct val="80000"/>
              </a:lnSpc>
              <a:buNone/>
              <a:defRPr/>
            </a:pPr>
            <a:r>
              <a:rPr lang="es-MX" sz="3100" b="1" dirty="0">
                <a:solidFill>
                  <a:srgbClr val="FF0000"/>
                </a:solidFill>
                <a:effectLst>
                  <a:outerShdw blurRad="38100" dist="38100" dir="2700000" algn="tl">
                    <a:srgbClr val="000000">
                      <a:alpha val="43137"/>
                    </a:srgbClr>
                  </a:outerShdw>
                </a:effectLst>
                <a:latin typeface="Euphemia UCAS"/>
              </a:rPr>
              <a:t>		  A</a:t>
            </a:r>
            <a:r>
              <a:rPr lang="es-MX" sz="3100" b="1" dirty="0">
                <a:effectLst>
                  <a:outerShdw blurRad="38100" dist="38100" dir="2700000" algn="tl">
                    <a:srgbClr val="000000">
                      <a:alpha val="43137"/>
                    </a:srgbClr>
                  </a:outerShdw>
                </a:effectLst>
                <a:latin typeface="Euphemia UCAS"/>
              </a:rPr>
              <a:t>    </a:t>
            </a:r>
            <a:r>
              <a:rPr lang="es-MX" sz="3100" b="1" dirty="0" err="1">
                <a:effectLst>
                  <a:outerShdw blurRad="38100" dist="38100" dir="2700000" algn="tl">
                    <a:srgbClr val="000000">
                      <a:alpha val="43137"/>
                    </a:srgbClr>
                  </a:outerShdw>
                </a:effectLst>
                <a:latin typeface="Euphemia UCAS"/>
              </a:rPr>
              <a:t>Amplification</a:t>
            </a:r>
            <a:endParaRPr lang="es-MX" sz="3100" b="1" dirty="0">
              <a:effectLst>
                <a:outerShdw blurRad="38100" dist="38100" dir="2700000" algn="tl">
                  <a:srgbClr val="000000">
                    <a:alpha val="43137"/>
                  </a:srgbClr>
                </a:outerShdw>
              </a:effectLst>
              <a:latin typeface="Euphemia UCAS"/>
            </a:endParaRPr>
          </a:p>
          <a:p>
            <a:pPr>
              <a:lnSpc>
                <a:spcPct val="80000"/>
              </a:lnSpc>
              <a:buNone/>
              <a:defRPr/>
            </a:pPr>
            <a:r>
              <a:rPr lang="es-MX" sz="3100" b="1" dirty="0">
                <a:solidFill>
                  <a:srgbClr val="FF0000"/>
                </a:solidFill>
                <a:effectLst>
                  <a:outerShdw blurRad="38100" dist="38100" dir="2700000" algn="tl">
                    <a:srgbClr val="000000">
                      <a:alpha val="43137"/>
                    </a:srgbClr>
                  </a:outerShdw>
                </a:effectLst>
                <a:latin typeface="Euphemia UCAS"/>
              </a:rPr>
              <a:t>		    S</a:t>
            </a:r>
            <a:r>
              <a:rPr lang="es-MX" sz="3100" b="1" dirty="0">
                <a:effectLst>
                  <a:outerShdw blurRad="38100" dist="38100" dir="2700000" algn="tl">
                    <a:srgbClr val="000000">
                      <a:alpha val="43137"/>
                    </a:srgbClr>
                  </a:outerShdw>
                </a:effectLst>
                <a:latin typeface="Euphemia UCAS"/>
              </a:rPr>
              <a:t>      </a:t>
            </a:r>
            <a:r>
              <a:rPr lang="es-MX" sz="3100" b="1" dirty="0" err="1">
                <a:effectLst>
                  <a:outerShdw blurRad="38100" dist="38100" dir="2700000" algn="tl">
                    <a:srgbClr val="000000">
                      <a:alpha val="43137"/>
                    </a:srgbClr>
                  </a:outerShdw>
                </a:effectLst>
                <a:latin typeface="Euphemia UCAS"/>
              </a:rPr>
              <a:t>Stimulated</a:t>
            </a:r>
            <a:r>
              <a:rPr lang="es-MX" sz="3100" b="1" dirty="0">
                <a:effectLst>
                  <a:outerShdw blurRad="38100" dist="38100" dir="2700000" algn="tl">
                    <a:srgbClr val="000000">
                      <a:alpha val="43137"/>
                    </a:srgbClr>
                  </a:outerShdw>
                </a:effectLst>
                <a:latin typeface="Euphemia UCAS"/>
              </a:rPr>
              <a:t>       </a:t>
            </a:r>
          </a:p>
          <a:p>
            <a:pPr>
              <a:lnSpc>
                <a:spcPct val="80000"/>
              </a:lnSpc>
              <a:buNone/>
              <a:defRPr/>
            </a:pPr>
            <a:r>
              <a:rPr lang="es-MX" sz="3100" b="1" dirty="0">
                <a:solidFill>
                  <a:srgbClr val="FF0000"/>
                </a:solidFill>
                <a:effectLst>
                  <a:outerShdw blurRad="38100" dist="38100" dir="2700000" algn="tl">
                    <a:srgbClr val="000000">
                      <a:alpha val="43137"/>
                    </a:srgbClr>
                  </a:outerShdw>
                </a:effectLst>
                <a:latin typeface="Euphemia UCAS"/>
              </a:rPr>
              <a:t>		      E</a:t>
            </a:r>
            <a:r>
              <a:rPr lang="es-MX" sz="3100" b="1" dirty="0">
                <a:effectLst>
                  <a:outerShdw blurRad="38100" dist="38100" dir="2700000" algn="tl">
                    <a:srgbClr val="000000">
                      <a:alpha val="43137"/>
                    </a:srgbClr>
                  </a:outerShdw>
                </a:effectLst>
                <a:latin typeface="Euphemia UCAS"/>
              </a:rPr>
              <a:t>       </a:t>
            </a:r>
            <a:r>
              <a:rPr lang="es-MX" sz="3100" b="1" dirty="0" err="1">
                <a:effectLst>
                  <a:outerShdw blurRad="38100" dist="38100" dir="2700000" algn="tl">
                    <a:srgbClr val="000000">
                      <a:alpha val="43137"/>
                    </a:srgbClr>
                  </a:outerShdw>
                </a:effectLst>
                <a:latin typeface="Euphemia UCAS"/>
              </a:rPr>
              <a:t>Emission</a:t>
            </a:r>
            <a:endParaRPr lang="es-MX" sz="3100" b="1" dirty="0">
              <a:effectLst>
                <a:outerShdw blurRad="38100" dist="38100" dir="2700000" algn="tl">
                  <a:srgbClr val="000000">
                    <a:alpha val="43137"/>
                  </a:srgbClr>
                </a:outerShdw>
              </a:effectLst>
              <a:latin typeface="Euphemia UCAS"/>
            </a:endParaRPr>
          </a:p>
          <a:p>
            <a:pPr>
              <a:lnSpc>
                <a:spcPct val="80000"/>
              </a:lnSpc>
              <a:buNone/>
              <a:defRPr/>
            </a:pPr>
            <a:r>
              <a:rPr lang="es-MX" sz="3100" b="1" dirty="0">
                <a:solidFill>
                  <a:srgbClr val="FF0000"/>
                </a:solidFill>
                <a:effectLst>
                  <a:outerShdw blurRad="38100" dist="38100" dir="2700000" algn="tl">
                    <a:srgbClr val="000000">
                      <a:alpha val="43137"/>
                    </a:srgbClr>
                  </a:outerShdw>
                </a:effectLst>
                <a:latin typeface="Euphemia UCAS"/>
              </a:rPr>
              <a:t>		        R</a:t>
            </a:r>
            <a:r>
              <a:rPr lang="es-MX" sz="3100" b="1" dirty="0">
                <a:effectLst>
                  <a:outerShdw blurRad="38100" dist="38100" dir="2700000" algn="tl">
                    <a:srgbClr val="000000">
                      <a:alpha val="43137"/>
                    </a:srgbClr>
                  </a:outerShdw>
                </a:effectLst>
                <a:latin typeface="Euphemia UCAS"/>
              </a:rPr>
              <a:t>         </a:t>
            </a:r>
            <a:r>
              <a:rPr lang="es-MX" sz="3100" b="1" dirty="0" err="1">
                <a:effectLst>
                  <a:outerShdw blurRad="38100" dist="38100" dir="2700000" algn="tl">
                    <a:srgbClr val="000000">
                      <a:alpha val="43137"/>
                    </a:srgbClr>
                  </a:outerShdw>
                </a:effectLst>
                <a:latin typeface="Euphemia UCAS"/>
              </a:rPr>
              <a:t>Radiation</a:t>
            </a:r>
            <a:endParaRPr lang="es-MX" sz="3100" b="1" dirty="0">
              <a:effectLst>
                <a:outerShdw blurRad="38100" dist="38100" dir="2700000" algn="tl">
                  <a:srgbClr val="000000">
                    <a:alpha val="43137"/>
                  </a:srgbClr>
                </a:outerShdw>
              </a:effectLst>
              <a:latin typeface="Euphemia UCAS"/>
            </a:endParaRPr>
          </a:p>
          <a:p>
            <a:pPr>
              <a:lnSpc>
                <a:spcPct val="80000"/>
              </a:lnSpc>
              <a:buNone/>
              <a:defRPr/>
            </a:pPr>
            <a:endParaRPr lang="es-MX" sz="3100" b="1" dirty="0" smtClean="0">
              <a:effectLst>
                <a:outerShdw blurRad="38100" dist="38100" dir="2700000" algn="tl">
                  <a:srgbClr val="000000">
                    <a:alpha val="43137"/>
                  </a:srgbClr>
                </a:outerShdw>
              </a:effectLst>
              <a:latin typeface="Euphemia UCAS"/>
            </a:endParaRPr>
          </a:p>
          <a:p>
            <a:pPr algn="ctr">
              <a:lnSpc>
                <a:spcPct val="80000"/>
              </a:lnSpc>
              <a:buNone/>
              <a:defRPr/>
            </a:pPr>
            <a:endParaRPr lang="es-MX" sz="3100" b="1" dirty="0">
              <a:effectLst>
                <a:outerShdw blurRad="38100" dist="38100" dir="2700000" algn="tl">
                  <a:srgbClr val="000000">
                    <a:alpha val="43137"/>
                  </a:srgbClr>
                </a:outerShdw>
              </a:effectLst>
              <a:latin typeface="Euphemia UCAS"/>
            </a:endParaRPr>
          </a:p>
          <a:p>
            <a:pPr>
              <a:buNone/>
              <a:defRPr/>
            </a:pPr>
            <a:r>
              <a:rPr lang="es-MX" sz="3100" i="1" dirty="0" smtClean="0">
                <a:effectLst>
                  <a:outerShdw blurRad="38100" dist="38100" dir="2700000" algn="tl">
                    <a:srgbClr val="000000">
                      <a:alpha val="43137"/>
                    </a:srgbClr>
                  </a:outerShdw>
                </a:effectLst>
                <a:latin typeface="Aller"/>
                <a:cs typeface="Aller"/>
              </a:rPr>
              <a:t>“Amplificación de la luz, por emisión estimulada de la radiación”</a:t>
            </a:r>
            <a:br>
              <a:rPr lang="es-MX" sz="3100" i="1" dirty="0" smtClean="0">
                <a:effectLst>
                  <a:outerShdw blurRad="38100" dist="38100" dir="2700000" algn="tl">
                    <a:srgbClr val="000000">
                      <a:alpha val="43137"/>
                    </a:srgbClr>
                  </a:outerShdw>
                </a:effectLst>
                <a:latin typeface="Aller"/>
                <a:cs typeface="Aller"/>
              </a:rPr>
            </a:br>
            <a:endParaRPr lang="es-MX" dirty="0"/>
          </a:p>
        </p:txBody>
      </p:sp>
      <p:pic>
        <p:nvPicPr>
          <p:cNvPr id="7" name="Imagen 6" descr="Captura de pantalla 2015-07-27 a la(s) 22.25.4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2579" y="5273737"/>
            <a:ext cx="2861421" cy="1603521"/>
          </a:xfrm>
          <a:prstGeom prst="rect">
            <a:avLst/>
          </a:prstGeom>
        </p:spPr>
      </p:pic>
    </p:spTree>
    <p:extLst>
      <p:ext uri="{BB962C8B-B14F-4D97-AF65-F5344CB8AC3E}">
        <p14:creationId xmlns:p14="http://schemas.microsoft.com/office/powerpoint/2010/main" val="2838284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7" end="7"/>
                                            </p:txEl>
                                          </p:spTgt>
                                        </p:tgtEl>
                                        <p:attrNameLst>
                                          <p:attrName>style.visibility</p:attrName>
                                        </p:attrNameLst>
                                      </p:cBhvr>
                                      <p:to>
                                        <p:strVal val="visible"/>
                                      </p:to>
                                    </p:set>
                                    <p:animEffect transition="in" filter="fade">
                                      <p:cBhvr>
                                        <p:cTn id="32"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body" idx="1"/>
          </p:nvPr>
        </p:nvSpPr>
        <p:spPr>
          <a:xfrm>
            <a:off x="142844" y="1168747"/>
            <a:ext cx="7629527" cy="5428605"/>
          </a:xfrm>
        </p:spPr>
        <p:txBody>
          <a:bodyPr>
            <a:noAutofit/>
          </a:bodyPr>
          <a:lstStyle/>
          <a:p>
            <a:pPr>
              <a:lnSpc>
                <a:spcPct val="90000"/>
              </a:lnSpc>
            </a:pPr>
            <a:r>
              <a:rPr lang="es-MX" sz="2400" b="1" dirty="0">
                <a:effectLst>
                  <a:outerShdw blurRad="38100" dist="38100" dir="2700000" algn="tl">
                    <a:srgbClr val="000000">
                      <a:alpha val="43137"/>
                    </a:srgbClr>
                  </a:outerShdw>
                </a:effectLst>
                <a:latin typeface="Euphemia UCAS"/>
              </a:rPr>
              <a:t>RESONADOR OPTICO</a:t>
            </a:r>
          </a:p>
          <a:p>
            <a:pPr lvl="2">
              <a:lnSpc>
                <a:spcPct val="90000"/>
              </a:lnSpc>
            </a:pPr>
            <a:r>
              <a:rPr lang="es-MX" dirty="0">
                <a:effectLst>
                  <a:outerShdw blurRad="38100" dist="38100" dir="2700000" algn="tl">
                    <a:srgbClr val="000000">
                      <a:alpha val="43137"/>
                    </a:srgbClr>
                  </a:outerShdw>
                </a:effectLst>
                <a:latin typeface="Euphemia UCAS"/>
              </a:rPr>
              <a:t>Espejos reflejantes  </a:t>
            </a:r>
            <a:r>
              <a:rPr lang="es-MX" dirty="0" smtClean="0">
                <a:effectLst>
                  <a:outerShdw blurRad="38100" dist="38100" dir="2700000" algn="tl">
                    <a:srgbClr val="000000">
                      <a:alpha val="43137"/>
                    </a:srgbClr>
                  </a:outerShdw>
                </a:effectLst>
                <a:latin typeface="Euphemia UCAS"/>
              </a:rPr>
              <a:t/>
            </a:r>
            <a:br>
              <a:rPr lang="es-MX" dirty="0" smtClean="0">
                <a:effectLst>
                  <a:outerShdw blurRad="38100" dist="38100" dir="2700000" algn="tl">
                    <a:srgbClr val="000000">
                      <a:alpha val="43137"/>
                    </a:srgbClr>
                  </a:outerShdw>
                </a:effectLst>
                <a:latin typeface="Euphemia UCAS"/>
              </a:rPr>
            </a:br>
            <a:r>
              <a:rPr lang="es-MX" sz="1800" b="1" dirty="0" smtClean="0">
                <a:effectLst>
                  <a:outerShdw blurRad="38100" dist="38100" dir="2700000" algn="tl">
                    <a:srgbClr val="000000">
                      <a:alpha val="43137"/>
                    </a:srgbClr>
                  </a:outerShdw>
                </a:effectLst>
                <a:latin typeface="Euphemia UCAS"/>
              </a:rPr>
              <a:t>(</a:t>
            </a:r>
            <a:r>
              <a:rPr lang="es-MX" sz="1800" b="1" dirty="0">
                <a:effectLst>
                  <a:outerShdw blurRad="38100" dist="38100" dir="2700000" algn="tl">
                    <a:srgbClr val="000000">
                      <a:alpha val="43137"/>
                    </a:srgbClr>
                  </a:outerShdw>
                </a:effectLst>
                <a:latin typeface="Euphemia UCAS"/>
              </a:rPr>
              <a:t>100% y 95%)</a:t>
            </a:r>
          </a:p>
          <a:p>
            <a:pPr lvl="2">
              <a:lnSpc>
                <a:spcPct val="90000"/>
              </a:lnSpc>
            </a:pPr>
            <a:r>
              <a:rPr lang="es-MX" dirty="0">
                <a:effectLst>
                  <a:outerShdw blurRad="38100" dist="38100" dir="2700000" algn="tl">
                    <a:srgbClr val="000000">
                      <a:alpha val="43137"/>
                    </a:srgbClr>
                  </a:outerShdw>
                </a:effectLst>
                <a:latin typeface="Euphemia UCAS"/>
              </a:rPr>
              <a:t>Sistema de Bombeo</a:t>
            </a:r>
          </a:p>
          <a:p>
            <a:pPr lvl="2">
              <a:lnSpc>
                <a:spcPct val="90000"/>
              </a:lnSpc>
            </a:pPr>
            <a:r>
              <a:rPr lang="es-MX" dirty="0">
                <a:effectLst>
                  <a:outerShdw blurRad="38100" dist="38100" dir="2700000" algn="tl">
                    <a:srgbClr val="000000">
                      <a:alpha val="43137"/>
                    </a:srgbClr>
                  </a:outerShdw>
                </a:effectLst>
                <a:latin typeface="Euphemia UCAS"/>
              </a:rPr>
              <a:t>Amplificador óptico  </a:t>
            </a:r>
            <a:r>
              <a:rPr lang="es-MX" dirty="0" smtClean="0">
                <a:effectLst>
                  <a:outerShdw blurRad="38100" dist="38100" dir="2700000" algn="tl">
                    <a:srgbClr val="000000">
                      <a:alpha val="43137"/>
                    </a:srgbClr>
                  </a:outerShdw>
                </a:effectLst>
                <a:latin typeface="Euphemia UCAS"/>
              </a:rPr>
              <a:t/>
            </a:r>
            <a:br>
              <a:rPr lang="es-MX" dirty="0" smtClean="0">
                <a:effectLst>
                  <a:outerShdw blurRad="38100" dist="38100" dir="2700000" algn="tl">
                    <a:srgbClr val="000000">
                      <a:alpha val="43137"/>
                    </a:srgbClr>
                  </a:outerShdw>
                </a:effectLst>
                <a:latin typeface="Euphemia UCAS"/>
              </a:rPr>
            </a:br>
            <a:r>
              <a:rPr lang="es-MX" dirty="0" smtClean="0">
                <a:effectLst>
                  <a:outerShdw blurRad="38100" dist="38100" dir="2700000" algn="tl">
                    <a:srgbClr val="000000">
                      <a:alpha val="43137"/>
                    </a:srgbClr>
                  </a:outerShdw>
                </a:effectLst>
                <a:latin typeface="Euphemia UCAS"/>
              </a:rPr>
              <a:t>(</a:t>
            </a:r>
            <a:r>
              <a:rPr lang="es-MX" dirty="0">
                <a:effectLst>
                  <a:outerShdw blurRad="38100" dist="38100" dir="2700000" algn="tl">
                    <a:srgbClr val="000000">
                      <a:alpha val="43137"/>
                    </a:srgbClr>
                  </a:outerShdw>
                </a:effectLst>
                <a:latin typeface="Euphemia UCAS"/>
              </a:rPr>
              <a:t>medio activo)</a:t>
            </a:r>
          </a:p>
          <a:p>
            <a:pPr lvl="2">
              <a:lnSpc>
                <a:spcPct val="90000"/>
              </a:lnSpc>
            </a:pPr>
            <a:r>
              <a:rPr lang="es-MX" dirty="0">
                <a:effectLst>
                  <a:outerShdw blurRad="38100" dist="38100" dir="2700000" algn="tl">
                    <a:srgbClr val="000000">
                      <a:alpha val="43137"/>
                    </a:srgbClr>
                  </a:outerShdw>
                </a:effectLst>
                <a:latin typeface="Euphemia UCAS"/>
              </a:rPr>
              <a:t>Interruptor óptico</a:t>
            </a:r>
          </a:p>
          <a:p>
            <a:pPr lvl="2">
              <a:lnSpc>
                <a:spcPct val="90000"/>
              </a:lnSpc>
            </a:pPr>
            <a:r>
              <a:rPr lang="es-MX" dirty="0">
                <a:effectLst>
                  <a:outerShdw blurRad="38100" dist="38100" dir="2700000" algn="tl">
                    <a:srgbClr val="000000">
                      <a:alpha val="43137"/>
                    </a:srgbClr>
                  </a:outerShdw>
                </a:effectLst>
                <a:latin typeface="Euphemia UCAS"/>
              </a:rPr>
              <a:t>Sistema de enfriamiento</a:t>
            </a:r>
          </a:p>
          <a:p>
            <a:pPr lvl="2">
              <a:lnSpc>
                <a:spcPct val="90000"/>
              </a:lnSpc>
            </a:pPr>
            <a:r>
              <a:rPr lang="es-MX" dirty="0">
                <a:effectLst>
                  <a:outerShdw blurRad="38100" dist="38100" dir="2700000" algn="tl">
                    <a:srgbClr val="000000">
                      <a:alpha val="43137"/>
                    </a:srgbClr>
                  </a:outerShdw>
                </a:effectLst>
                <a:latin typeface="Euphemia UCAS"/>
              </a:rPr>
              <a:t>Panel de control</a:t>
            </a:r>
          </a:p>
          <a:p>
            <a:pPr>
              <a:lnSpc>
                <a:spcPct val="90000"/>
              </a:lnSpc>
            </a:pPr>
            <a:r>
              <a:rPr lang="es-MX" sz="2400" b="1" dirty="0">
                <a:effectLst>
                  <a:outerShdw blurRad="38100" dist="38100" dir="2700000" algn="tl">
                    <a:srgbClr val="000000">
                      <a:alpha val="43137"/>
                    </a:srgbClr>
                  </a:outerShdw>
                </a:effectLst>
                <a:latin typeface="Euphemia UCAS"/>
              </a:rPr>
              <a:t>SISTEMA DE ENTREGA</a:t>
            </a:r>
          </a:p>
          <a:p>
            <a:pPr lvl="2">
              <a:lnSpc>
                <a:spcPct val="90000"/>
              </a:lnSpc>
            </a:pPr>
            <a:r>
              <a:rPr lang="es-MX" dirty="0">
                <a:effectLst>
                  <a:outerShdw blurRad="38100" dist="38100" dir="2700000" algn="tl">
                    <a:srgbClr val="000000">
                      <a:alpha val="43137"/>
                    </a:srgbClr>
                  </a:outerShdw>
                </a:effectLst>
                <a:latin typeface="Euphemia UCAS"/>
              </a:rPr>
              <a:t>Fibra óptica</a:t>
            </a:r>
          </a:p>
          <a:p>
            <a:pPr lvl="2">
              <a:lnSpc>
                <a:spcPct val="90000"/>
              </a:lnSpc>
            </a:pPr>
            <a:r>
              <a:rPr lang="es-MX" dirty="0">
                <a:effectLst>
                  <a:outerShdw blurRad="38100" dist="38100" dir="2700000" algn="tl">
                    <a:srgbClr val="000000">
                      <a:alpha val="43137"/>
                    </a:srgbClr>
                  </a:outerShdw>
                </a:effectLst>
                <a:latin typeface="Euphemia UCAS"/>
              </a:rPr>
              <a:t>Brazo articulado</a:t>
            </a:r>
          </a:p>
          <a:p>
            <a:pPr lvl="2">
              <a:lnSpc>
                <a:spcPct val="90000"/>
              </a:lnSpc>
            </a:pPr>
            <a:r>
              <a:rPr lang="es-MX" dirty="0">
                <a:effectLst>
                  <a:outerShdw blurRad="38100" dist="38100" dir="2700000" algn="tl">
                    <a:srgbClr val="000000">
                      <a:alpha val="43137"/>
                    </a:srgbClr>
                  </a:outerShdw>
                </a:effectLst>
                <a:latin typeface="Euphemia UCAS"/>
              </a:rPr>
              <a:t>Tubo de onda hueca</a:t>
            </a:r>
          </a:p>
          <a:p>
            <a:pPr>
              <a:lnSpc>
                <a:spcPct val="90000"/>
              </a:lnSpc>
            </a:pPr>
            <a:r>
              <a:rPr lang="es-MX" sz="2400" b="1" dirty="0">
                <a:effectLst>
                  <a:outerShdw blurRad="38100" dist="38100" dir="2700000" algn="tl">
                    <a:srgbClr val="000000">
                      <a:alpha val="43137"/>
                    </a:srgbClr>
                  </a:outerShdw>
                </a:effectLst>
                <a:latin typeface="Euphemia UCAS"/>
              </a:rPr>
              <a:t>LUZ GUÍA</a:t>
            </a:r>
          </a:p>
        </p:txBody>
      </p:sp>
      <p:sp>
        <p:nvSpPr>
          <p:cNvPr id="59395" name="Rectangle 3"/>
          <p:cNvSpPr>
            <a:spLocks noGrp="1" noRot="1" noChangeArrowheads="1"/>
          </p:cNvSpPr>
          <p:nvPr>
            <p:ph type="title"/>
          </p:nvPr>
        </p:nvSpPr>
        <p:spPr>
          <a:xfrm>
            <a:off x="457200" y="44624"/>
            <a:ext cx="8229600" cy="1011222"/>
          </a:xfrm>
          <a:noFill/>
          <a:ln/>
        </p:spPr>
        <p:txBody>
          <a:bodyPr/>
          <a:lstStyle/>
          <a:p>
            <a:r>
              <a:rPr lang="es-MX" b="1" dirty="0">
                <a:solidFill>
                  <a:srgbClr val="92D050"/>
                </a:solidFill>
                <a:effectLst>
                  <a:outerShdw blurRad="38100" dist="38100" dir="2700000" algn="tl">
                    <a:srgbClr val="000000">
                      <a:alpha val="43137"/>
                    </a:srgbClr>
                  </a:outerShdw>
                </a:effectLst>
                <a:latin typeface="Euphemia UCAS"/>
              </a:rPr>
              <a:t>COMPONENTES </a:t>
            </a:r>
            <a:r>
              <a:rPr lang="es-MX" b="1" dirty="0" smtClean="0">
                <a:solidFill>
                  <a:srgbClr val="92D050"/>
                </a:solidFill>
                <a:effectLst>
                  <a:outerShdw blurRad="38100" dist="38100" dir="2700000" algn="tl">
                    <a:srgbClr val="000000">
                      <a:alpha val="43137"/>
                    </a:srgbClr>
                  </a:outerShdw>
                </a:effectLst>
                <a:latin typeface="Euphemia UCAS"/>
              </a:rPr>
              <a:t>LASER</a:t>
            </a:r>
            <a:endParaRPr lang="es-MX" b="1" dirty="0">
              <a:solidFill>
                <a:srgbClr val="92D050"/>
              </a:solidFill>
              <a:effectLst>
                <a:outerShdw blurRad="38100" dist="38100" dir="2700000" algn="tl">
                  <a:srgbClr val="000000">
                    <a:alpha val="43137"/>
                  </a:srgbClr>
                </a:outerShdw>
              </a:effectLst>
              <a:latin typeface="Euphemia UCAS"/>
            </a:endParaRPr>
          </a:p>
        </p:txBody>
      </p:sp>
      <p:pic>
        <p:nvPicPr>
          <p:cNvPr id="59396" name="Picture 4" descr="ABP-fig4"/>
          <p:cNvPicPr>
            <a:picLocks noChangeAspect="1" noChangeArrowheads="1"/>
          </p:cNvPicPr>
          <p:nvPr/>
        </p:nvPicPr>
        <p:blipFill>
          <a:blip r:embed="rId2" cstate="print"/>
          <a:srcRect/>
          <a:stretch>
            <a:fillRect/>
          </a:stretch>
        </p:blipFill>
        <p:spPr bwMode="auto">
          <a:xfrm>
            <a:off x="5247463" y="1484784"/>
            <a:ext cx="3906818" cy="2448272"/>
          </a:xfrm>
          <a:prstGeom prst="rect">
            <a:avLst/>
          </a:prstGeom>
          <a:noFill/>
        </p:spPr>
      </p:pic>
      <p:pic>
        <p:nvPicPr>
          <p:cNvPr id="3076" name="Picture 4" descr="C:\Users\dra.rosa sanders\Pictures\Pictures\FOTOS LASER ART\co2 deka.jpg"/>
          <p:cNvPicPr>
            <a:picLocks noChangeAspect="1" noChangeArrowheads="1"/>
          </p:cNvPicPr>
          <p:nvPr/>
        </p:nvPicPr>
        <p:blipFill>
          <a:blip r:embed="rId3" cstate="print"/>
          <a:srcRect/>
          <a:stretch>
            <a:fillRect/>
          </a:stretch>
        </p:blipFill>
        <p:spPr bwMode="auto">
          <a:xfrm>
            <a:off x="8135677" y="4505325"/>
            <a:ext cx="1000132" cy="2370683"/>
          </a:xfrm>
          <a:prstGeom prst="rect">
            <a:avLst/>
          </a:prstGeom>
          <a:noFill/>
        </p:spPr>
      </p:pic>
      <p:pic>
        <p:nvPicPr>
          <p:cNvPr id="3077" name="Picture 5" descr="C:\Users\dra.rosa sanders\Pictures\Pictures\FOTOS LASER ART\ndyag.jpg"/>
          <p:cNvPicPr>
            <a:picLocks noChangeAspect="1" noChangeArrowheads="1"/>
          </p:cNvPicPr>
          <p:nvPr/>
        </p:nvPicPr>
        <p:blipFill>
          <a:blip r:embed="rId4" cstate="print"/>
          <a:srcRect/>
          <a:stretch>
            <a:fillRect/>
          </a:stretch>
        </p:blipFill>
        <p:spPr bwMode="auto">
          <a:xfrm>
            <a:off x="5349595" y="5148267"/>
            <a:ext cx="1320008" cy="1700216"/>
          </a:xfrm>
          <a:prstGeom prst="rect">
            <a:avLst/>
          </a:prstGeom>
          <a:noFill/>
        </p:spPr>
      </p:pic>
      <p:pic>
        <p:nvPicPr>
          <p:cNvPr id="23553" name="Picture 1" descr="C:\Users\dra.rosa sanders\Desktop\images biolase.jpg"/>
          <p:cNvPicPr>
            <a:picLocks noChangeAspect="1" noChangeArrowheads="1"/>
          </p:cNvPicPr>
          <p:nvPr/>
        </p:nvPicPr>
        <p:blipFill>
          <a:blip r:embed="rId5" cstate="print"/>
          <a:srcRect/>
          <a:stretch>
            <a:fillRect/>
          </a:stretch>
        </p:blipFill>
        <p:spPr bwMode="auto">
          <a:xfrm>
            <a:off x="6706917" y="4505325"/>
            <a:ext cx="1371600" cy="2352675"/>
          </a:xfrm>
          <a:prstGeom prst="rect">
            <a:avLst/>
          </a:prstGeom>
          <a:noFill/>
        </p:spPr>
      </p:pic>
    </p:spTree>
    <p:extLst>
      <p:ext uri="{BB962C8B-B14F-4D97-AF65-F5344CB8AC3E}">
        <p14:creationId xmlns:p14="http://schemas.microsoft.com/office/powerpoint/2010/main" val="3155069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457200" y="44624"/>
            <a:ext cx="8229600" cy="1143000"/>
          </a:xfrm>
        </p:spPr>
        <p:txBody>
          <a:bodyPr/>
          <a:lstStyle/>
          <a:p>
            <a:r>
              <a:rPr lang="es-MX" b="1" dirty="0" smtClean="0">
                <a:solidFill>
                  <a:srgbClr val="92D050"/>
                </a:solidFill>
                <a:effectLst>
                  <a:outerShdw blurRad="38100" dist="38100" dir="2700000" algn="tl">
                    <a:srgbClr val="000000">
                      <a:alpha val="43137"/>
                    </a:srgbClr>
                  </a:outerShdw>
                </a:effectLst>
                <a:latin typeface="Euphemia UCAS"/>
              </a:rPr>
              <a:t>¿RADIACIÓN LASER?</a:t>
            </a:r>
            <a:endParaRPr lang="es-MX" b="1" dirty="0">
              <a:solidFill>
                <a:srgbClr val="92D050"/>
              </a:solidFill>
              <a:effectLst>
                <a:outerShdw blurRad="38100" dist="38100" dir="2700000" algn="tl">
                  <a:srgbClr val="000000">
                    <a:alpha val="43137"/>
                  </a:srgbClr>
                </a:outerShdw>
              </a:effectLst>
              <a:latin typeface="Euphemia UCAS"/>
            </a:endParaRPr>
          </a:p>
        </p:txBody>
      </p:sp>
      <p:sp>
        <p:nvSpPr>
          <p:cNvPr id="4" name="3 Marcador de contenido"/>
          <p:cNvSpPr>
            <a:spLocks noGrp="1"/>
          </p:cNvSpPr>
          <p:nvPr>
            <p:ph idx="1"/>
          </p:nvPr>
        </p:nvSpPr>
        <p:spPr>
          <a:xfrm>
            <a:off x="323528" y="1268760"/>
            <a:ext cx="8229600" cy="4900634"/>
          </a:xfrm>
        </p:spPr>
        <p:txBody>
          <a:bodyPr>
            <a:normAutofit fontScale="92500" lnSpcReduction="20000"/>
          </a:bodyPr>
          <a:lstStyle/>
          <a:p>
            <a:pPr>
              <a:defRPr/>
            </a:pPr>
            <a:r>
              <a:rPr lang="es-MX" sz="2800" dirty="0">
                <a:effectLst>
                  <a:outerShdw blurRad="38100" dist="38100" dir="2700000" algn="tl">
                    <a:srgbClr val="000000">
                      <a:alpha val="43137"/>
                    </a:srgbClr>
                  </a:outerShdw>
                </a:effectLst>
                <a:latin typeface="Euphemia UCAS"/>
              </a:rPr>
              <a:t>Radiación electromagnética </a:t>
            </a:r>
            <a:r>
              <a:rPr lang="es-MX" sz="2800" dirty="0" smtClean="0">
                <a:effectLst>
                  <a:outerShdw blurRad="38100" dist="38100" dir="2700000" algn="tl">
                    <a:srgbClr val="000000">
                      <a:alpha val="43137"/>
                    </a:srgbClr>
                  </a:outerShdw>
                </a:effectLst>
                <a:latin typeface="Euphemia UCAS"/>
              </a:rPr>
              <a:t/>
            </a:r>
            <a:br>
              <a:rPr lang="es-MX" sz="2800" dirty="0" smtClean="0">
                <a:effectLst>
                  <a:outerShdw blurRad="38100" dist="38100" dir="2700000" algn="tl">
                    <a:srgbClr val="000000">
                      <a:alpha val="43137"/>
                    </a:srgbClr>
                  </a:outerShdw>
                </a:effectLst>
                <a:latin typeface="Euphemia UCAS"/>
              </a:rPr>
            </a:br>
            <a:r>
              <a:rPr lang="es-MX" sz="2800" dirty="0" smtClean="0">
                <a:effectLst>
                  <a:outerShdw blurRad="38100" dist="38100" dir="2700000" algn="tl">
                    <a:srgbClr val="000000">
                      <a:alpha val="43137"/>
                    </a:srgbClr>
                  </a:outerShdw>
                </a:effectLst>
                <a:latin typeface="Euphemia UCAS"/>
              </a:rPr>
              <a:t>lumínica</a:t>
            </a:r>
            <a:r>
              <a:rPr lang="es-MX" sz="2800" dirty="0">
                <a:effectLst>
                  <a:outerShdw blurRad="38100" dist="38100" dir="2700000" algn="tl">
                    <a:srgbClr val="000000">
                      <a:alpha val="43137"/>
                    </a:srgbClr>
                  </a:outerShdw>
                </a:effectLst>
                <a:latin typeface="Euphemia UCAS"/>
              </a:rPr>
              <a:t>, </a:t>
            </a:r>
            <a:r>
              <a:rPr lang="es-MX" sz="2800" dirty="0" smtClean="0">
                <a:effectLst>
                  <a:outerShdw blurRad="38100" dist="38100" dir="2700000" algn="tl">
                    <a:srgbClr val="000000">
                      <a:alpha val="43137"/>
                    </a:srgbClr>
                  </a:outerShdw>
                </a:effectLst>
                <a:latin typeface="Euphemia UCAS"/>
              </a:rPr>
              <a:t>que modificada </a:t>
            </a:r>
            <a:r>
              <a:rPr lang="es-MX" sz="2800" dirty="0">
                <a:effectLst>
                  <a:outerShdw blurRad="38100" dist="38100" dir="2700000" algn="tl">
                    <a:srgbClr val="000000">
                      <a:alpha val="43137"/>
                    </a:srgbClr>
                  </a:outerShdw>
                </a:effectLst>
                <a:latin typeface="Euphemia UCAS"/>
              </a:rPr>
              <a:t>dentro </a:t>
            </a:r>
            <a:endParaRPr lang="es-MX" sz="2800" dirty="0" smtClean="0">
              <a:effectLst>
                <a:outerShdw blurRad="38100" dist="38100" dir="2700000" algn="tl">
                  <a:srgbClr val="000000">
                    <a:alpha val="43137"/>
                  </a:srgbClr>
                </a:outerShdw>
              </a:effectLst>
              <a:latin typeface="Euphemia UCAS"/>
            </a:endParaRPr>
          </a:p>
          <a:p>
            <a:pPr marL="0" indent="0">
              <a:buNone/>
              <a:defRPr/>
            </a:pPr>
            <a:r>
              <a:rPr lang="es-MX" sz="2800" dirty="0">
                <a:effectLst>
                  <a:outerShdw blurRad="38100" dist="38100" dir="2700000" algn="tl">
                    <a:srgbClr val="000000">
                      <a:alpha val="43137"/>
                    </a:srgbClr>
                  </a:outerShdw>
                </a:effectLst>
              </a:rPr>
              <a:t> </a:t>
            </a:r>
            <a:r>
              <a:rPr lang="es-MX" sz="2800" dirty="0" smtClean="0">
                <a:effectLst>
                  <a:outerShdw blurRad="38100" dist="38100" dir="2700000" algn="tl">
                    <a:srgbClr val="000000">
                      <a:alpha val="43137"/>
                    </a:srgbClr>
                  </a:outerShdw>
                </a:effectLst>
              </a:rPr>
              <a:t> </a:t>
            </a:r>
            <a:r>
              <a:rPr lang="es-MX" sz="2800" dirty="0" smtClean="0">
                <a:effectLst>
                  <a:outerShdw blurRad="38100" dist="38100" dir="2700000" algn="tl">
                    <a:srgbClr val="000000">
                      <a:alpha val="43137"/>
                    </a:srgbClr>
                  </a:outerShdw>
                </a:effectLst>
                <a:latin typeface="Euphemia UCAS"/>
              </a:rPr>
              <a:t>de </a:t>
            </a:r>
            <a:r>
              <a:rPr lang="es-MX" sz="2800" dirty="0">
                <a:effectLst>
                  <a:outerShdw blurRad="38100" dist="38100" dir="2700000" algn="tl">
                    <a:srgbClr val="000000">
                      <a:alpha val="43137"/>
                    </a:srgbClr>
                  </a:outerShdw>
                </a:effectLst>
                <a:latin typeface="Euphemia UCAS"/>
              </a:rPr>
              <a:t>un </a:t>
            </a:r>
            <a:r>
              <a:rPr lang="es-MX" sz="2800" dirty="0" smtClean="0">
                <a:effectLst>
                  <a:outerShdw blurRad="38100" dist="38100" dir="2700000" algn="tl">
                    <a:srgbClr val="000000">
                      <a:alpha val="43137"/>
                    </a:srgbClr>
                  </a:outerShdw>
                </a:effectLst>
                <a:latin typeface="Euphemia UCAS"/>
              </a:rPr>
              <a:t>sistema </a:t>
            </a:r>
            <a:r>
              <a:rPr lang="es-MX" sz="2800" dirty="0">
                <a:effectLst>
                  <a:outerShdw blurRad="38100" dist="38100" dir="2700000" algn="tl">
                    <a:srgbClr val="000000">
                      <a:alpha val="43137"/>
                    </a:srgbClr>
                  </a:outerShdw>
                </a:effectLst>
                <a:latin typeface="Euphemia UCAS"/>
              </a:rPr>
              <a:t>especial va a generar </a:t>
            </a:r>
            <a:r>
              <a:rPr lang="es-MX" sz="2800" dirty="0" smtClean="0">
                <a:effectLst>
                  <a:outerShdw blurRad="38100" dist="38100" dir="2700000" algn="tl">
                    <a:srgbClr val="000000">
                      <a:alpha val="43137"/>
                    </a:srgbClr>
                  </a:outerShdw>
                </a:effectLst>
                <a:latin typeface="Euphemia UCAS"/>
              </a:rPr>
              <a:t/>
            </a:r>
            <a:br>
              <a:rPr lang="es-MX" sz="2800" dirty="0" smtClean="0">
                <a:effectLst>
                  <a:outerShdw blurRad="38100" dist="38100" dir="2700000" algn="tl">
                    <a:srgbClr val="000000">
                      <a:alpha val="43137"/>
                    </a:srgbClr>
                  </a:outerShdw>
                </a:effectLst>
                <a:latin typeface="Euphemia UCAS"/>
              </a:rPr>
            </a:br>
            <a:r>
              <a:rPr lang="es-MX" sz="2800" dirty="0" smtClean="0">
                <a:effectLst>
                  <a:outerShdw blurRad="38100" dist="38100" dir="2700000" algn="tl">
                    <a:srgbClr val="000000">
                      <a:alpha val="43137"/>
                    </a:srgbClr>
                  </a:outerShdw>
                </a:effectLst>
                <a:latin typeface="Euphemia UCAS"/>
              </a:rPr>
              <a:t>  ondas </a:t>
            </a:r>
            <a:r>
              <a:rPr lang="es-MX" sz="2800" dirty="0">
                <a:effectLst>
                  <a:outerShdw blurRad="38100" dist="38100" dir="2700000" algn="tl">
                    <a:srgbClr val="000000">
                      <a:alpha val="43137"/>
                    </a:srgbClr>
                  </a:outerShdw>
                </a:effectLst>
                <a:latin typeface="Euphemia UCAS"/>
              </a:rPr>
              <a:t>electromagnéticas de </a:t>
            </a:r>
            <a:r>
              <a:rPr lang="es-MX" sz="2800" dirty="0" smtClean="0">
                <a:effectLst>
                  <a:outerShdw blurRad="38100" dist="38100" dir="2700000" algn="tl">
                    <a:srgbClr val="000000">
                      <a:alpha val="43137"/>
                    </a:srgbClr>
                  </a:outerShdw>
                </a:effectLst>
                <a:latin typeface="Euphemia UCAS"/>
              </a:rPr>
              <a:t/>
            </a:r>
            <a:br>
              <a:rPr lang="es-MX" sz="2800" dirty="0" smtClean="0">
                <a:effectLst>
                  <a:outerShdw blurRad="38100" dist="38100" dir="2700000" algn="tl">
                    <a:srgbClr val="000000">
                      <a:alpha val="43137"/>
                    </a:srgbClr>
                  </a:outerShdw>
                </a:effectLst>
                <a:latin typeface="Euphemia UCAS"/>
              </a:rPr>
            </a:br>
            <a:r>
              <a:rPr lang="es-MX" sz="2800" dirty="0" smtClean="0">
                <a:effectLst>
                  <a:outerShdw blurRad="38100" dist="38100" dir="2700000" algn="tl">
                    <a:srgbClr val="000000">
                      <a:alpha val="43137"/>
                    </a:srgbClr>
                  </a:outerShdw>
                </a:effectLst>
                <a:latin typeface="Euphemia UCAS"/>
              </a:rPr>
              <a:t>  características especiales</a:t>
            </a:r>
            <a:r>
              <a:rPr lang="es-MX" sz="2800" dirty="0">
                <a:effectLst>
                  <a:outerShdw blurRad="38100" dist="38100" dir="2700000" algn="tl">
                    <a:srgbClr val="000000">
                      <a:alpha val="43137"/>
                    </a:srgbClr>
                  </a:outerShdw>
                </a:effectLst>
              </a:rPr>
              <a:t> </a:t>
            </a:r>
            <a:r>
              <a:rPr lang="es-MX" sz="2800" dirty="0" smtClean="0">
                <a:effectLst>
                  <a:outerShdw blurRad="38100" dist="38100" dir="2700000" algn="tl">
                    <a:srgbClr val="000000">
                      <a:alpha val="43137"/>
                    </a:srgbClr>
                  </a:outerShdw>
                </a:effectLst>
              </a:rPr>
              <a:t>y con gran</a:t>
            </a:r>
          </a:p>
          <a:p>
            <a:pPr marL="0" indent="0">
              <a:buNone/>
              <a:defRPr/>
            </a:pPr>
            <a:r>
              <a:rPr lang="es-MX" sz="2800" dirty="0">
                <a:effectLst>
                  <a:outerShdw blurRad="38100" dist="38100" dir="2700000" algn="tl">
                    <a:srgbClr val="000000">
                      <a:alpha val="43137"/>
                    </a:srgbClr>
                  </a:outerShdw>
                </a:effectLst>
                <a:latin typeface="Euphemia UCAS"/>
              </a:rPr>
              <a:t> </a:t>
            </a:r>
            <a:r>
              <a:rPr lang="es-MX" sz="2800" dirty="0" smtClean="0">
                <a:effectLst>
                  <a:outerShdw blurRad="38100" dist="38100" dir="2700000" algn="tl">
                    <a:srgbClr val="000000">
                      <a:alpha val="43137"/>
                    </a:srgbClr>
                  </a:outerShdw>
                </a:effectLst>
                <a:latin typeface="Euphemia UCAS"/>
              </a:rPr>
              <a:t> poder de acción</a:t>
            </a:r>
          </a:p>
          <a:p>
            <a:pPr>
              <a:defRPr/>
            </a:pPr>
            <a:endParaRPr lang="es-MX" sz="2800" dirty="0">
              <a:effectLst>
                <a:outerShdw blurRad="38100" dist="38100" dir="2700000" algn="tl">
                  <a:srgbClr val="000000">
                    <a:alpha val="43137"/>
                  </a:srgbClr>
                </a:outerShdw>
              </a:effectLst>
              <a:latin typeface="Euphemia UCAS"/>
            </a:endParaRPr>
          </a:p>
          <a:p>
            <a:pPr>
              <a:defRPr/>
            </a:pPr>
            <a:r>
              <a:rPr lang="es-MX" sz="2800" dirty="0" smtClean="0">
                <a:effectLst>
                  <a:outerShdw blurRad="38100" dist="38100" dir="2700000" algn="tl">
                    <a:srgbClr val="000000">
                      <a:alpha val="43137"/>
                    </a:srgbClr>
                  </a:outerShdw>
                </a:effectLst>
                <a:latin typeface="Euphemia UCAS"/>
              </a:rPr>
              <a:t>Monocromática    misma long onda</a:t>
            </a:r>
            <a:endParaRPr lang="es-MX" sz="2800" dirty="0">
              <a:effectLst>
                <a:outerShdw blurRad="38100" dist="38100" dir="2700000" algn="tl">
                  <a:srgbClr val="000000">
                    <a:alpha val="43137"/>
                  </a:srgbClr>
                </a:outerShdw>
              </a:effectLst>
              <a:latin typeface="Euphemia UCAS"/>
            </a:endParaRPr>
          </a:p>
          <a:p>
            <a:pPr>
              <a:defRPr/>
            </a:pPr>
            <a:r>
              <a:rPr lang="es-MX" sz="2800" dirty="0" smtClean="0">
                <a:effectLst>
                  <a:outerShdw blurRad="38100" dist="38100" dir="2700000" algn="tl">
                    <a:srgbClr val="000000">
                      <a:alpha val="43137"/>
                    </a:srgbClr>
                  </a:outerShdw>
                </a:effectLst>
                <a:latin typeface="Euphemia UCAS"/>
              </a:rPr>
              <a:t>Colimada         unidireccional </a:t>
            </a:r>
            <a:endParaRPr lang="es-MX" sz="2800" dirty="0">
              <a:effectLst>
                <a:outerShdw blurRad="38100" dist="38100" dir="2700000" algn="tl">
                  <a:srgbClr val="000000">
                    <a:alpha val="43137"/>
                  </a:srgbClr>
                </a:outerShdw>
              </a:effectLst>
              <a:latin typeface="Euphemia UCAS"/>
            </a:endParaRPr>
          </a:p>
          <a:p>
            <a:pPr>
              <a:defRPr/>
            </a:pPr>
            <a:r>
              <a:rPr lang="es-MX" sz="2800" dirty="0" smtClean="0">
                <a:effectLst>
                  <a:outerShdw blurRad="38100" dist="38100" dir="2700000" algn="tl">
                    <a:srgbClr val="000000">
                      <a:alpha val="43137"/>
                    </a:srgbClr>
                  </a:outerShdw>
                </a:effectLst>
                <a:latin typeface="Euphemia UCAS"/>
              </a:rPr>
              <a:t>Coherente        misma fase</a:t>
            </a:r>
          </a:p>
          <a:p>
            <a:pPr marL="0" indent="0">
              <a:buNone/>
              <a:defRPr/>
            </a:pPr>
            <a:endParaRPr lang="es-MX" sz="2800" dirty="0">
              <a:effectLst>
                <a:outerShdw blurRad="38100" dist="38100" dir="2700000" algn="tl">
                  <a:srgbClr val="000000">
                    <a:alpha val="43137"/>
                  </a:srgbClr>
                </a:outerShdw>
              </a:effectLst>
              <a:latin typeface="Euphemia UCAS"/>
            </a:endParaRPr>
          </a:p>
          <a:p>
            <a:pPr marL="0" indent="0">
              <a:buNone/>
              <a:defRPr/>
            </a:pPr>
            <a:r>
              <a:rPr lang="es-MX" sz="2800" dirty="0" smtClean="0">
                <a:effectLst>
                  <a:outerShdw blurRad="38100" dist="38100" dir="2700000" algn="tl">
                    <a:srgbClr val="000000">
                      <a:alpha val="43137"/>
                    </a:srgbClr>
                  </a:outerShdw>
                </a:effectLst>
                <a:latin typeface="Euphemia UCAS"/>
              </a:rPr>
              <a:t>  Longitud </a:t>
            </a:r>
            <a:r>
              <a:rPr lang="es-MX" sz="2800" dirty="0">
                <a:effectLst>
                  <a:outerShdw blurRad="38100" dist="38100" dir="2700000" algn="tl">
                    <a:srgbClr val="000000">
                      <a:alpha val="43137"/>
                    </a:srgbClr>
                  </a:outerShdw>
                </a:effectLst>
                <a:latin typeface="Euphemia UCAS"/>
              </a:rPr>
              <a:t>de onda = afinidad</a:t>
            </a:r>
          </a:p>
          <a:p>
            <a:endParaRPr lang="es-MX" dirty="0"/>
          </a:p>
        </p:txBody>
      </p:sp>
      <p:pic>
        <p:nvPicPr>
          <p:cNvPr id="5" name="Picture 4" descr="laser1"/>
          <p:cNvPicPr>
            <a:picLocks noChangeAspect="1" noChangeArrowheads="1"/>
          </p:cNvPicPr>
          <p:nvPr/>
        </p:nvPicPr>
        <p:blipFill>
          <a:blip r:embed="rId3" cstate="print"/>
          <a:srcRect/>
          <a:stretch>
            <a:fillRect/>
          </a:stretch>
        </p:blipFill>
        <p:spPr bwMode="auto">
          <a:xfrm>
            <a:off x="6867705" y="1556792"/>
            <a:ext cx="2143139" cy="785818"/>
          </a:xfrm>
          <a:prstGeom prst="rect">
            <a:avLst/>
          </a:prstGeom>
          <a:noFill/>
          <a:ln w="9525">
            <a:noFill/>
            <a:miter lim="800000"/>
            <a:headEnd/>
            <a:tailEnd/>
          </a:ln>
        </p:spPr>
      </p:pic>
      <p:pic>
        <p:nvPicPr>
          <p:cNvPr id="6" name="Picture 6" descr="laser2"/>
          <p:cNvPicPr>
            <a:picLocks noChangeAspect="1" noChangeArrowheads="1"/>
          </p:cNvPicPr>
          <p:nvPr/>
        </p:nvPicPr>
        <p:blipFill>
          <a:blip r:embed="rId4" cstate="print"/>
          <a:srcRect/>
          <a:stretch>
            <a:fillRect/>
          </a:stretch>
        </p:blipFill>
        <p:spPr bwMode="auto">
          <a:xfrm>
            <a:off x="6867704" y="3284984"/>
            <a:ext cx="2143140" cy="779478"/>
          </a:xfrm>
          <a:prstGeom prst="rect">
            <a:avLst/>
          </a:prstGeom>
          <a:noFill/>
          <a:ln w="9525">
            <a:noFill/>
            <a:miter lim="800000"/>
            <a:headEnd/>
            <a:tailEnd/>
          </a:ln>
        </p:spPr>
      </p:pic>
      <p:pic>
        <p:nvPicPr>
          <p:cNvPr id="2052" name="Picture 4" descr="C:\Users\dra.rosa sanders\Pictures\Pictures\FOTOS LASER ART\3651756318.jpg"/>
          <p:cNvPicPr>
            <a:picLocks noChangeAspect="1" noChangeArrowheads="1"/>
          </p:cNvPicPr>
          <p:nvPr/>
        </p:nvPicPr>
        <p:blipFill>
          <a:blip r:embed="rId5" cstate="print"/>
          <a:srcRect/>
          <a:stretch>
            <a:fillRect/>
          </a:stretch>
        </p:blipFill>
        <p:spPr bwMode="auto">
          <a:xfrm>
            <a:off x="7000860" y="4869160"/>
            <a:ext cx="2143140" cy="785818"/>
          </a:xfrm>
          <a:prstGeom prst="rect">
            <a:avLst/>
          </a:prstGeom>
          <a:noFill/>
        </p:spPr>
      </p:pic>
      <p:sp>
        <p:nvSpPr>
          <p:cNvPr id="2" name="Flecha derecha 1"/>
          <p:cNvSpPr/>
          <p:nvPr/>
        </p:nvSpPr>
        <p:spPr>
          <a:xfrm>
            <a:off x="2793998" y="4314041"/>
            <a:ext cx="491069" cy="21505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9" name="Flecha derecha 8"/>
          <p:cNvSpPr/>
          <p:nvPr/>
        </p:nvSpPr>
        <p:spPr>
          <a:xfrm>
            <a:off x="3168279" y="3937080"/>
            <a:ext cx="491069" cy="21505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0" name="Flecha derecha 9"/>
          <p:cNvSpPr/>
          <p:nvPr/>
        </p:nvSpPr>
        <p:spPr>
          <a:xfrm>
            <a:off x="2809191" y="4700021"/>
            <a:ext cx="491069" cy="21505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349031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5 Marcador de número de diapositiva"/>
          <p:cNvSpPr>
            <a:spLocks noGrp="1"/>
          </p:cNvSpPr>
          <p:nvPr>
            <p:ph type="sldNum" sz="quarter" idx="11"/>
          </p:nvPr>
        </p:nvSpPr>
        <p:spPr/>
        <p:txBody>
          <a:bodyPr/>
          <a:lstStyle/>
          <a:p>
            <a:fld id="{4BAF2C12-6F26-45B9-A8B7-0335DCBA05F4}" type="slidenum">
              <a:rPr lang="en-US">
                <a:solidFill>
                  <a:prstClr val="white">
                    <a:tint val="75000"/>
                  </a:prstClr>
                </a:solidFill>
              </a:rPr>
              <a:pPr/>
              <a:t>7</a:t>
            </a:fld>
            <a:endParaRPr lang="en-US">
              <a:solidFill>
                <a:prstClr val="white">
                  <a:tint val="75000"/>
                </a:prstClr>
              </a:solidFill>
            </a:endParaRPr>
          </a:p>
        </p:txBody>
      </p:sp>
      <p:sp>
        <p:nvSpPr>
          <p:cNvPr id="82946" name="Rectangle 2"/>
          <p:cNvSpPr>
            <a:spLocks noGrp="1" noRot="1" noChangeArrowheads="1"/>
          </p:cNvSpPr>
          <p:nvPr>
            <p:ph type="title"/>
          </p:nvPr>
        </p:nvSpPr>
        <p:spPr>
          <a:xfrm>
            <a:off x="304800" y="152400"/>
            <a:ext cx="8534400" cy="1143000"/>
          </a:xfrm>
        </p:spPr>
        <p:txBody>
          <a:bodyPr>
            <a:normAutofit fontScale="90000"/>
          </a:bodyPr>
          <a:lstStyle/>
          <a:p>
            <a:r>
              <a:rPr lang="en-US" sz="3600" b="1" dirty="0" smtClean="0">
                <a:solidFill>
                  <a:srgbClr val="92D050"/>
                </a:solidFill>
                <a:effectLst>
                  <a:outerShdw blurRad="38100" dist="38100" dir="2700000" algn="tl">
                    <a:srgbClr val="000000">
                      <a:alpha val="43137"/>
                    </a:srgbClr>
                  </a:outerShdw>
                </a:effectLst>
              </a:rPr>
              <a:t>ESPECTRO ELECTROMAGNÉTICO</a:t>
            </a:r>
            <a:br>
              <a:rPr lang="en-US" sz="3600" b="1" dirty="0" smtClean="0">
                <a:solidFill>
                  <a:srgbClr val="92D050"/>
                </a:solidFill>
                <a:effectLst>
                  <a:outerShdw blurRad="38100" dist="38100" dir="2700000" algn="tl">
                    <a:srgbClr val="000000">
                      <a:alpha val="43137"/>
                    </a:srgbClr>
                  </a:outerShdw>
                </a:effectLst>
              </a:rPr>
            </a:br>
            <a:r>
              <a:rPr lang="en-US" sz="3600" b="1" dirty="0" smtClean="0">
                <a:solidFill>
                  <a:srgbClr val="92D050"/>
                </a:solidFill>
                <a:effectLst>
                  <a:outerShdw blurRad="38100" dist="38100" dir="2700000" algn="tl">
                    <a:srgbClr val="000000">
                      <a:alpha val="43137"/>
                    </a:srgbClr>
                  </a:outerShdw>
                </a:effectLst>
              </a:rPr>
              <a:t>EN LASERES MÉDICOS</a:t>
            </a:r>
            <a:endParaRPr lang="en-US" sz="3600" b="1" dirty="0">
              <a:solidFill>
                <a:srgbClr val="92D050"/>
              </a:solidFill>
              <a:effectLst>
                <a:outerShdw blurRad="38100" dist="38100" dir="2700000" algn="tl">
                  <a:srgbClr val="000000">
                    <a:alpha val="43137"/>
                  </a:srgbClr>
                </a:outerShdw>
              </a:effectLst>
            </a:endParaRPr>
          </a:p>
        </p:txBody>
      </p:sp>
      <p:sp>
        <p:nvSpPr>
          <p:cNvPr id="82947" name="Rectangle 3"/>
          <p:cNvSpPr>
            <a:spLocks noChangeArrowheads="1"/>
          </p:cNvSpPr>
          <p:nvPr/>
        </p:nvSpPr>
        <p:spPr bwMode="auto">
          <a:xfrm>
            <a:off x="533400" y="1219200"/>
            <a:ext cx="8153400" cy="5029200"/>
          </a:xfrm>
          <a:prstGeom prst="rect">
            <a:avLst/>
          </a:prstGeom>
          <a:solidFill>
            <a:schemeClr val="tx1"/>
          </a:solidFill>
          <a:ln w="9525">
            <a:solidFill>
              <a:schemeClr val="tx1"/>
            </a:solidFill>
            <a:miter lim="800000"/>
            <a:headEnd/>
            <a:tailEnd/>
          </a:ln>
          <a:effectLst/>
        </p:spPr>
        <p:txBody>
          <a:bodyPr wrap="none" anchor="ctr"/>
          <a:lstStyle/>
          <a:p>
            <a:endParaRPr lang="es-MX">
              <a:solidFill>
                <a:prstClr val="white"/>
              </a:solidFill>
            </a:endParaRPr>
          </a:p>
        </p:txBody>
      </p:sp>
      <p:graphicFrame>
        <p:nvGraphicFramePr>
          <p:cNvPr id="82948" name="Object 4"/>
          <p:cNvGraphicFramePr>
            <a:graphicFrameLocks noChangeAspect="1"/>
          </p:cNvGraphicFramePr>
          <p:nvPr/>
        </p:nvGraphicFramePr>
        <p:xfrm>
          <a:off x="838200" y="1219200"/>
          <a:ext cx="8793163" cy="4848225"/>
        </p:xfrm>
        <a:graphic>
          <a:graphicData uri="http://schemas.openxmlformats.org/presentationml/2006/ole">
            <mc:AlternateContent xmlns:mc="http://schemas.openxmlformats.org/markup-compatibility/2006">
              <mc:Choice xmlns:v="urn:schemas-microsoft-com:vml" Requires="v">
                <p:oleObj spid="_x0000_s3093" name="Documento" r:id="rId5" imgW="11459880" imgH="6318720" progId="Word.Document.8">
                  <p:embed/>
                </p:oleObj>
              </mc:Choice>
              <mc:Fallback>
                <p:oleObj name="Documento" r:id="rId5" imgW="11459880" imgH="6318720"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1219200"/>
                        <a:ext cx="8793163" cy="484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20460586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rrowheads="1"/>
          </p:cNvSpPr>
          <p:nvPr>
            <p:ph type="title"/>
          </p:nvPr>
        </p:nvSpPr>
        <p:spPr/>
        <p:txBody>
          <a:bodyPr>
            <a:normAutofit fontScale="90000"/>
          </a:bodyPr>
          <a:lstStyle/>
          <a:p>
            <a:r>
              <a:rPr lang="es-MX" sz="4000" b="1" dirty="0">
                <a:solidFill>
                  <a:srgbClr val="92D050"/>
                </a:solidFill>
                <a:effectLst>
                  <a:outerShdw blurRad="38100" dist="38100" dir="2700000" algn="tl">
                    <a:srgbClr val="000000">
                      <a:alpha val="43137"/>
                    </a:srgbClr>
                  </a:outerShdw>
                </a:effectLst>
              </a:rPr>
              <a:t>INTERACCION LASER CON LOS TEJIDOS</a:t>
            </a:r>
          </a:p>
        </p:txBody>
      </p:sp>
      <p:sp>
        <p:nvSpPr>
          <p:cNvPr id="98307" name="Rectangle 3"/>
          <p:cNvSpPr>
            <a:spLocks noGrp="1" noChangeArrowheads="1"/>
          </p:cNvSpPr>
          <p:nvPr>
            <p:ph type="body" idx="1"/>
          </p:nvPr>
        </p:nvSpPr>
        <p:spPr>
          <a:xfrm>
            <a:off x="900113" y="1600200"/>
            <a:ext cx="7786687" cy="4525963"/>
          </a:xfrm>
        </p:spPr>
        <p:txBody>
          <a:bodyPr/>
          <a:lstStyle/>
          <a:p>
            <a:endParaRPr lang="es-MX" dirty="0">
              <a:effectLst/>
            </a:endParaRPr>
          </a:p>
          <a:p>
            <a:r>
              <a:rPr lang="es-MX" dirty="0">
                <a:effectLst/>
              </a:rPr>
              <a:t>REFLEXION</a:t>
            </a:r>
          </a:p>
          <a:p>
            <a:r>
              <a:rPr lang="es-MX" dirty="0">
                <a:effectLst/>
              </a:rPr>
              <a:t>ABSORCION</a:t>
            </a:r>
          </a:p>
          <a:p>
            <a:r>
              <a:rPr lang="es-MX" dirty="0">
                <a:effectLst/>
              </a:rPr>
              <a:t>TRANSMISION</a:t>
            </a:r>
          </a:p>
          <a:p>
            <a:r>
              <a:rPr lang="es-MX" dirty="0" smtClean="0">
                <a:effectLst/>
              </a:rPr>
              <a:t>DISPERSION</a:t>
            </a:r>
            <a:endParaRPr lang="es-MX" dirty="0">
              <a:effectLst/>
            </a:endParaRPr>
          </a:p>
        </p:txBody>
      </p:sp>
      <p:pic>
        <p:nvPicPr>
          <p:cNvPr id="98308" name="Picture 4"/>
          <p:cNvPicPr>
            <a:picLocks noChangeAspect="1" noChangeArrowheads="1"/>
          </p:cNvPicPr>
          <p:nvPr/>
        </p:nvPicPr>
        <p:blipFill>
          <a:blip r:embed="rId3" cstate="print"/>
          <a:srcRect/>
          <a:stretch>
            <a:fillRect/>
          </a:stretch>
        </p:blipFill>
        <p:spPr bwMode="auto">
          <a:xfrm>
            <a:off x="6372225" y="4868863"/>
            <a:ext cx="2435225" cy="1778000"/>
          </a:xfrm>
          <a:prstGeom prst="rect">
            <a:avLst/>
          </a:prstGeom>
          <a:noFill/>
          <a:ln w="9525">
            <a:noFill/>
            <a:miter lim="800000"/>
            <a:headEnd/>
            <a:tailEnd/>
          </a:ln>
          <a:effectLst/>
        </p:spPr>
      </p:pic>
      <p:pic>
        <p:nvPicPr>
          <p:cNvPr id="98309" name="Picture 5"/>
          <p:cNvPicPr>
            <a:picLocks noChangeAspect="1" noChangeArrowheads="1"/>
          </p:cNvPicPr>
          <p:nvPr/>
        </p:nvPicPr>
        <p:blipFill>
          <a:blip r:embed="rId4" cstate="print"/>
          <a:srcRect/>
          <a:stretch>
            <a:fillRect/>
          </a:stretch>
        </p:blipFill>
        <p:spPr bwMode="auto">
          <a:xfrm>
            <a:off x="5148263" y="2420938"/>
            <a:ext cx="2435225" cy="1744662"/>
          </a:xfrm>
          <a:prstGeom prst="rect">
            <a:avLst/>
          </a:prstGeom>
          <a:noFill/>
          <a:ln w="9525">
            <a:noFill/>
            <a:miter lim="800000"/>
            <a:headEnd/>
            <a:tailEnd/>
          </a:ln>
          <a:effectLst/>
        </p:spPr>
      </p:pic>
      <p:pic>
        <p:nvPicPr>
          <p:cNvPr id="98310" name="Picture 6"/>
          <p:cNvPicPr>
            <a:picLocks noChangeAspect="1" noChangeArrowheads="1"/>
          </p:cNvPicPr>
          <p:nvPr/>
        </p:nvPicPr>
        <p:blipFill>
          <a:blip r:embed="rId5" cstate="print"/>
          <a:srcRect/>
          <a:stretch>
            <a:fillRect/>
          </a:stretch>
        </p:blipFill>
        <p:spPr bwMode="auto">
          <a:xfrm>
            <a:off x="468313" y="4868863"/>
            <a:ext cx="2460625" cy="1727200"/>
          </a:xfrm>
          <a:prstGeom prst="rect">
            <a:avLst/>
          </a:prstGeom>
          <a:noFill/>
          <a:ln w="9525">
            <a:noFill/>
            <a:miter lim="800000"/>
            <a:headEnd/>
            <a:tailEnd/>
          </a:ln>
          <a:effectLst/>
        </p:spPr>
      </p:pic>
      <p:pic>
        <p:nvPicPr>
          <p:cNvPr id="98311" name="Picture 7"/>
          <p:cNvPicPr>
            <a:picLocks noChangeAspect="1" noChangeArrowheads="1"/>
          </p:cNvPicPr>
          <p:nvPr/>
        </p:nvPicPr>
        <p:blipFill>
          <a:blip r:embed="rId6" cstate="print"/>
          <a:srcRect/>
          <a:stretch>
            <a:fillRect/>
          </a:stretch>
        </p:blipFill>
        <p:spPr bwMode="auto">
          <a:xfrm>
            <a:off x="3492500" y="4868863"/>
            <a:ext cx="2384425" cy="1738312"/>
          </a:xfrm>
          <a:prstGeom prst="rect">
            <a:avLst/>
          </a:prstGeom>
          <a:noFill/>
          <a:ln w="9525">
            <a:noFill/>
            <a:miter lim="800000"/>
            <a:headEnd/>
            <a:tailEnd/>
          </a:ln>
          <a:effectLst/>
        </p:spPr>
      </p:pic>
    </p:spTree>
    <p:extLst>
      <p:ext uri="{BB962C8B-B14F-4D97-AF65-F5344CB8AC3E}">
        <p14:creationId xmlns:p14="http://schemas.microsoft.com/office/powerpoint/2010/main" val="180059821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rrowheads="1"/>
          </p:cNvSpPr>
          <p:nvPr>
            <p:ph type="title"/>
          </p:nvPr>
        </p:nvSpPr>
        <p:spPr>
          <a:xfrm>
            <a:off x="457200" y="53752"/>
            <a:ext cx="8229600" cy="1143000"/>
          </a:xfrm>
        </p:spPr>
        <p:txBody>
          <a:bodyPr>
            <a:normAutofit fontScale="90000"/>
          </a:bodyPr>
          <a:lstStyle/>
          <a:p>
            <a:r>
              <a:rPr lang="es-MX" sz="4000" b="1" dirty="0">
                <a:solidFill>
                  <a:srgbClr val="92D050"/>
                </a:solidFill>
                <a:effectLst>
                  <a:outerShdw blurRad="38100" dist="38100" dir="2700000" algn="tl">
                    <a:srgbClr val="000000">
                      <a:alpha val="43137"/>
                    </a:srgbClr>
                  </a:outerShdw>
                </a:effectLst>
                <a:latin typeface="Euphemia UCAS"/>
              </a:rPr>
              <a:t>EFECTOS PRODUCIDOS POR LA RADIACIÓN </a:t>
            </a:r>
            <a:r>
              <a:rPr lang="es-MX" sz="4000" b="1" dirty="0" smtClean="0">
                <a:solidFill>
                  <a:srgbClr val="92D050"/>
                </a:solidFill>
                <a:effectLst>
                  <a:outerShdw blurRad="38100" dist="38100" dir="2700000" algn="tl">
                    <a:srgbClr val="000000">
                      <a:alpha val="43137"/>
                    </a:srgbClr>
                  </a:outerShdw>
                </a:effectLst>
                <a:latin typeface="Euphemia UCAS"/>
              </a:rPr>
              <a:t>LASER </a:t>
            </a:r>
            <a:r>
              <a:rPr lang="es-MX" sz="4000" b="1" dirty="0">
                <a:solidFill>
                  <a:srgbClr val="92D050"/>
                </a:solidFill>
                <a:effectLst>
                  <a:outerShdw blurRad="38100" dist="38100" dir="2700000" algn="tl">
                    <a:srgbClr val="000000">
                      <a:alpha val="43137"/>
                    </a:srgbClr>
                  </a:outerShdw>
                </a:effectLst>
                <a:latin typeface="Euphemia UCAS"/>
              </a:rPr>
              <a:t>EN TEJIDOS</a:t>
            </a:r>
          </a:p>
        </p:txBody>
      </p:sp>
      <p:sp>
        <p:nvSpPr>
          <p:cNvPr id="82947" name="Rectangle 3"/>
          <p:cNvSpPr>
            <a:spLocks noGrp="1" noChangeArrowheads="1"/>
          </p:cNvSpPr>
          <p:nvPr>
            <p:ph type="body" idx="1"/>
          </p:nvPr>
        </p:nvSpPr>
        <p:spPr>
          <a:xfrm>
            <a:off x="1403648" y="1701427"/>
            <a:ext cx="5544616" cy="4319861"/>
          </a:xfrm>
        </p:spPr>
        <p:txBody>
          <a:bodyPr>
            <a:normAutofit fontScale="92500" lnSpcReduction="20000"/>
          </a:bodyPr>
          <a:lstStyle/>
          <a:p>
            <a:pPr>
              <a:lnSpc>
                <a:spcPct val="80000"/>
              </a:lnSpc>
            </a:pPr>
            <a:r>
              <a:rPr lang="es-MX" sz="3100" dirty="0">
                <a:solidFill>
                  <a:srgbClr val="FFFF00"/>
                </a:solidFill>
                <a:effectLst>
                  <a:outerShdw blurRad="38100" dist="38100" dir="2700000" algn="tl">
                    <a:srgbClr val="000000">
                      <a:alpha val="43137"/>
                    </a:srgbClr>
                  </a:outerShdw>
                </a:effectLst>
                <a:latin typeface="Euphemia UCAS"/>
              </a:rPr>
              <a:t>FOTOTÉRMICO</a:t>
            </a:r>
          </a:p>
          <a:p>
            <a:pPr>
              <a:lnSpc>
                <a:spcPct val="80000"/>
              </a:lnSpc>
              <a:buFont typeface="Wingdings" pitchFamily="2" charset="2"/>
              <a:buNone/>
            </a:pPr>
            <a:endParaRPr lang="es-MX" sz="3100" dirty="0">
              <a:effectLst>
                <a:outerShdw blurRad="38100" dist="38100" dir="2700000" algn="tl">
                  <a:srgbClr val="000000">
                    <a:alpha val="43137"/>
                  </a:srgbClr>
                </a:outerShdw>
              </a:effectLst>
              <a:latin typeface="Euphemia UCAS"/>
            </a:endParaRPr>
          </a:p>
          <a:p>
            <a:pPr lvl="2">
              <a:lnSpc>
                <a:spcPct val="80000"/>
              </a:lnSpc>
            </a:pPr>
            <a:r>
              <a:rPr lang="es-MX" sz="3100" dirty="0">
                <a:effectLst>
                  <a:outerShdw blurRad="38100" dist="38100" dir="2700000" algn="tl">
                    <a:srgbClr val="000000">
                      <a:alpha val="43137"/>
                    </a:srgbClr>
                  </a:outerShdw>
                </a:effectLst>
                <a:latin typeface="Euphemia UCAS"/>
              </a:rPr>
              <a:t>Desinfección</a:t>
            </a:r>
          </a:p>
          <a:p>
            <a:pPr lvl="2">
              <a:lnSpc>
                <a:spcPct val="80000"/>
              </a:lnSpc>
            </a:pPr>
            <a:r>
              <a:rPr lang="es-MX" sz="3100" dirty="0">
                <a:effectLst>
                  <a:outerShdw blurRad="38100" dist="38100" dir="2700000" algn="tl">
                    <a:srgbClr val="000000">
                      <a:alpha val="43137"/>
                    </a:srgbClr>
                  </a:outerShdw>
                </a:effectLst>
                <a:latin typeface="Euphemia UCAS"/>
              </a:rPr>
              <a:t>Coagulación</a:t>
            </a:r>
          </a:p>
          <a:p>
            <a:pPr lvl="2">
              <a:lnSpc>
                <a:spcPct val="80000"/>
              </a:lnSpc>
            </a:pPr>
            <a:r>
              <a:rPr lang="es-MX" sz="3100" dirty="0">
                <a:effectLst>
                  <a:outerShdw blurRad="38100" dist="38100" dir="2700000" algn="tl">
                    <a:srgbClr val="000000">
                      <a:alpha val="43137"/>
                    </a:srgbClr>
                  </a:outerShdw>
                </a:effectLst>
                <a:latin typeface="Euphemia UCAS"/>
              </a:rPr>
              <a:t>Vaporización</a:t>
            </a:r>
          </a:p>
          <a:p>
            <a:pPr>
              <a:lnSpc>
                <a:spcPct val="80000"/>
              </a:lnSpc>
              <a:buFont typeface="Wingdings" pitchFamily="2" charset="2"/>
              <a:buNone/>
            </a:pPr>
            <a:r>
              <a:rPr lang="es-MX" sz="3100" dirty="0">
                <a:effectLst>
                  <a:outerShdw blurRad="38100" dist="38100" dir="2700000" algn="tl">
                    <a:srgbClr val="000000">
                      <a:alpha val="43137"/>
                    </a:srgbClr>
                  </a:outerShdw>
                </a:effectLst>
                <a:latin typeface="Euphemia UCAS"/>
              </a:rPr>
              <a:t>	</a:t>
            </a:r>
          </a:p>
          <a:p>
            <a:pPr>
              <a:lnSpc>
                <a:spcPct val="80000"/>
              </a:lnSpc>
            </a:pPr>
            <a:r>
              <a:rPr lang="es-MX" sz="3100" dirty="0">
                <a:solidFill>
                  <a:srgbClr val="FFFF00"/>
                </a:solidFill>
                <a:effectLst>
                  <a:outerShdw blurRad="38100" dist="38100" dir="2700000" algn="tl">
                    <a:srgbClr val="000000">
                      <a:alpha val="43137"/>
                    </a:srgbClr>
                  </a:outerShdw>
                </a:effectLst>
                <a:latin typeface="Euphemia UCAS"/>
              </a:rPr>
              <a:t>FOTOMECÁNICO</a:t>
            </a:r>
          </a:p>
          <a:p>
            <a:pPr>
              <a:lnSpc>
                <a:spcPct val="80000"/>
              </a:lnSpc>
            </a:pPr>
            <a:endParaRPr lang="es-MX" sz="3100" dirty="0">
              <a:effectLst>
                <a:outerShdw blurRad="38100" dist="38100" dir="2700000" algn="tl">
                  <a:srgbClr val="000000">
                    <a:alpha val="43137"/>
                  </a:srgbClr>
                </a:outerShdw>
              </a:effectLst>
              <a:latin typeface="Euphemia UCAS"/>
            </a:endParaRPr>
          </a:p>
          <a:p>
            <a:pPr lvl="2">
              <a:lnSpc>
                <a:spcPct val="80000"/>
              </a:lnSpc>
            </a:pPr>
            <a:r>
              <a:rPr lang="es-MX" sz="3100" dirty="0">
                <a:effectLst>
                  <a:outerShdw blurRad="38100" dist="38100" dir="2700000" algn="tl">
                    <a:srgbClr val="000000">
                      <a:alpha val="43137"/>
                    </a:srgbClr>
                  </a:outerShdw>
                </a:effectLst>
                <a:latin typeface="Euphemia UCAS"/>
              </a:rPr>
              <a:t>Ablación</a:t>
            </a:r>
          </a:p>
          <a:p>
            <a:pPr lvl="2">
              <a:lnSpc>
                <a:spcPct val="80000"/>
              </a:lnSpc>
            </a:pPr>
            <a:r>
              <a:rPr lang="es-MX" sz="3100" dirty="0">
                <a:effectLst>
                  <a:outerShdw blurRad="38100" dist="38100" dir="2700000" algn="tl">
                    <a:srgbClr val="000000">
                      <a:alpha val="43137"/>
                    </a:srgbClr>
                  </a:outerShdw>
                </a:effectLst>
                <a:latin typeface="Euphemia UCAS"/>
              </a:rPr>
              <a:t>Disrupción</a:t>
            </a:r>
          </a:p>
          <a:p>
            <a:pPr lvl="2">
              <a:lnSpc>
                <a:spcPct val="80000"/>
              </a:lnSpc>
              <a:buFont typeface="Wingdings" pitchFamily="2" charset="2"/>
              <a:buNone/>
            </a:pPr>
            <a:endParaRPr lang="es-MX" sz="3100" dirty="0">
              <a:effectLst>
                <a:outerShdw blurRad="38100" dist="38100" dir="2700000" algn="tl">
                  <a:srgbClr val="000000">
                    <a:alpha val="43137"/>
                  </a:srgbClr>
                </a:outerShdw>
              </a:effectLst>
              <a:latin typeface="Euphemia UCAS"/>
            </a:endParaRPr>
          </a:p>
          <a:p>
            <a:pPr>
              <a:lnSpc>
                <a:spcPct val="80000"/>
              </a:lnSpc>
            </a:pPr>
            <a:r>
              <a:rPr lang="es-MX" sz="3100" dirty="0">
                <a:solidFill>
                  <a:srgbClr val="FFFF00"/>
                </a:solidFill>
                <a:effectLst>
                  <a:outerShdw blurRad="38100" dist="38100" dir="2700000" algn="tl">
                    <a:srgbClr val="000000">
                      <a:alpha val="43137"/>
                    </a:srgbClr>
                  </a:outerShdw>
                </a:effectLst>
                <a:latin typeface="Euphemia UCAS"/>
              </a:rPr>
              <a:t>FOTOQUÍMICO</a:t>
            </a:r>
          </a:p>
          <a:p>
            <a:pPr>
              <a:lnSpc>
                <a:spcPct val="80000"/>
              </a:lnSpc>
            </a:pPr>
            <a:endParaRPr lang="es-MX" sz="2000" dirty="0"/>
          </a:p>
          <a:p>
            <a:pPr>
              <a:lnSpc>
                <a:spcPct val="80000"/>
              </a:lnSpc>
              <a:buFont typeface="Wingdings" pitchFamily="2" charset="2"/>
              <a:buNone/>
            </a:pPr>
            <a:endParaRPr lang="es-MX" sz="2000" dirty="0"/>
          </a:p>
          <a:p>
            <a:pPr lvl="2">
              <a:lnSpc>
                <a:spcPct val="80000"/>
              </a:lnSpc>
              <a:buFont typeface="Wingdings" pitchFamily="2" charset="2"/>
              <a:buNone/>
            </a:pPr>
            <a:endParaRPr lang="es-MX" sz="1600" dirty="0"/>
          </a:p>
          <a:p>
            <a:pPr>
              <a:lnSpc>
                <a:spcPct val="80000"/>
              </a:lnSpc>
              <a:buFont typeface="Wingdings" pitchFamily="2" charset="2"/>
              <a:buNone/>
            </a:pPr>
            <a:endParaRPr lang="es-MX" sz="2000" dirty="0"/>
          </a:p>
        </p:txBody>
      </p:sp>
    </p:spTree>
    <p:extLst>
      <p:ext uri="{BB962C8B-B14F-4D97-AF65-F5344CB8AC3E}">
        <p14:creationId xmlns:p14="http://schemas.microsoft.com/office/powerpoint/2010/main" val="2567450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ncurrencia">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Mirador">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7400</TotalTime>
  <Words>1810</Words>
  <Application>Microsoft Macintosh PowerPoint</Application>
  <PresentationFormat>Presentación en pantalla (4:3)</PresentationFormat>
  <Paragraphs>291</Paragraphs>
  <Slides>26</Slides>
  <Notes>9</Notes>
  <HiddenSlides>0</HiddenSlides>
  <MMClips>1</MMClips>
  <ScaleCrop>false</ScaleCrop>
  <HeadingPairs>
    <vt:vector size="6" baseType="variant">
      <vt:variant>
        <vt:lpstr>Tema</vt:lpstr>
      </vt:variant>
      <vt:variant>
        <vt:i4>2</vt:i4>
      </vt:variant>
      <vt:variant>
        <vt:lpstr>Servidores OLE incrustados</vt:lpstr>
      </vt:variant>
      <vt:variant>
        <vt:i4>1</vt:i4>
      </vt:variant>
      <vt:variant>
        <vt:lpstr>Títulos de diapositiva</vt:lpstr>
      </vt:variant>
      <vt:variant>
        <vt:i4>26</vt:i4>
      </vt:variant>
    </vt:vector>
  </HeadingPairs>
  <TitlesOfParts>
    <vt:vector size="29" baseType="lpstr">
      <vt:lpstr>Tema de Office</vt:lpstr>
      <vt:lpstr>1_Tema de Office</vt:lpstr>
      <vt:lpstr>Documento</vt:lpstr>
      <vt:lpstr>LASACADEMIA NACIONAL DE MEDICINA  EN an  AÑO INTERNACIONAL DE LA LUZ “LUZ Y MEDICINA”   ODONTO TECNOLOGÍA LASER EN                  MEDICINALOGÍA</vt:lpstr>
      <vt:lpstr> LUZ, LASER Y MEDICINA </vt:lpstr>
      <vt:lpstr>ANTECEDENTES</vt:lpstr>
      <vt:lpstr>LASER</vt:lpstr>
      <vt:lpstr>COMPONENTES LASER</vt:lpstr>
      <vt:lpstr>¿RADIACIÓN LASER?</vt:lpstr>
      <vt:lpstr>ESPECTRO ELECTROMAGNÉTICO EN LASERES MÉDICOS</vt:lpstr>
      <vt:lpstr>INTERACCION LASER CON LOS TEJIDOS</vt:lpstr>
      <vt:lpstr>EFECTOS PRODUCIDOS POR LA RADIACIÓN LASER EN TEJIDOS</vt:lpstr>
      <vt:lpstr>EFECTOS DE LA TEMPERATURA  EN LOS TEJIDOS</vt:lpstr>
      <vt:lpstr>PULSOS LASER</vt:lpstr>
      <vt:lpstr> LASER EN OFTALMOLOGÍA </vt:lpstr>
      <vt:lpstr>  </vt:lpstr>
      <vt:lpstr> LASER EN OFTALMOLOGÍA </vt:lpstr>
      <vt:lpstr> LASER EN DERMATOLOGÍA </vt:lpstr>
      <vt:lpstr> LASER EN DERMATOLOGÍA </vt:lpstr>
      <vt:lpstr> LASER EN DERMATOLOGÍA </vt:lpstr>
      <vt:lpstr> LASER EN DERMATOLOGÍA </vt:lpstr>
      <vt:lpstr> LASER EN UROLOGÍA </vt:lpstr>
      <vt:lpstr>LASER EN NEUROCIRUGÍA</vt:lpstr>
      <vt:lpstr>LASER EN OTORRINOLARINGOLOGÍA</vt:lpstr>
      <vt:lpstr>LASER EN ODONTOLOGÍA</vt:lpstr>
      <vt:lpstr>LASER EN ODONTOLOGÍA</vt:lpstr>
      <vt:lpstr>LASER EN ODONTOLOGÍA</vt:lpstr>
      <vt:lpstr>FUTURO EN LASERES</vt:lpstr>
      <vt:lpstr>Presentación de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LASACADEMIA NACIONAL DE MEDICINA  EN an  AÑO INTERNACIONAL DE LA LUZ “LUZ Y MEDICINA”   ODONTO TECNOLOGÍA LASER EN                  MEDICINALOGÍA</dc:title>
  <dc:creator>Rosa Sanders Girón</dc:creator>
  <cp:lastModifiedBy>Rosa Sanders Girón</cp:lastModifiedBy>
  <cp:revision>103</cp:revision>
  <dcterms:created xsi:type="dcterms:W3CDTF">2015-06-21T21:11:10Z</dcterms:created>
  <dcterms:modified xsi:type="dcterms:W3CDTF">2015-07-28T04:31:44Z</dcterms:modified>
</cp:coreProperties>
</file>