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67" r:id="rId4"/>
    <p:sldId id="299" r:id="rId5"/>
    <p:sldId id="257" r:id="rId6"/>
    <p:sldId id="282" r:id="rId7"/>
    <p:sldId id="290" r:id="rId8"/>
    <p:sldId id="291" r:id="rId9"/>
    <p:sldId id="292" r:id="rId10"/>
    <p:sldId id="293" r:id="rId11"/>
    <p:sldId id="296" r:id="rId12"/>
    <p:sldId id="283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72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57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86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2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9941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632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87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662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32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8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9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67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603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22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77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46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99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FF98E2-66F2-4493-B4B2-FFA85046CAF9}" type="datetimeFigureOut">
              <a:rPr lang="es-MX" smtClean="0"/>
              <a:t>04/08/2015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524E-37B6-42AD-8271-502D8C5152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642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51866" y="452439"/>
            <a:ext cx="7056438" cy="744314"/>
          </a:xfrm>
        </p:spPr>
        <p:txBody>
          <a:bodyPr/>
          <a:lstStyle/>
          <a:p>
            <a:r>
              <a:rPr lang="es-MX" sz="2000" dirty="0" smtClean="0"/>
              <a:t>SIMPOSIO: MÉXICO EN 1915. EPIDEMIAS, HAMBRE Y ASISTENCIA MÉDICA</a:t>
            </a:r>
            <a:endParaRPr lang="es-MX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716016" y="1340768"/>
            <a:ext cx="4320480" cy="49155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MX" i="1" dirty="0" smtClean="0"/>
              <a:t>LA EPIDEMIA DE TIFO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MX" i="1" dirty="0"/>
              <a:t> </a:t>
            </a:r>
            <a:r>
              <a:rPr lang="es-MX" i="1" dirty="0" smtClean="0"/>
              <a:t>   Dra. Martha Eugenia </a:t>
            </a:r>
            <a:r>
              <a:rPr lang="es-MX" dirty="0" smtClean="0"/>
              <a:t>Rodríguez</a:t>
            </a:r>
          </a:p>
          <a:p>
            <a:pPr marL="0" indent="0">
              <a:lnSpc>
                <a:spcPct val="110000"/>
              </a:lnSpc>
              <a:buNone/>
            </a:pPr>
            <a:endParaRPr lang="es-MX" dirty="0" smtClean="0"/>
          </a:p>
          <a:p>
            <a:pPr>
              <a:lnSpc>
                <a:spcPct val="110000"/>
              </a:lnSpc>
            </a:pPr>
            <a:r>
              <a:rPr lang="es-MX" i="1" dirty="0" smtClean="0"/>
              <a:t>EL HAMBRE Y SUS ENFERMEDADES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MX" dirty="0" smtClean="0"/>
              <a:t>     Dr. Carlos Viesca Treviño</a:t>
            </a:r>
          </a:p>
          <a:p>
            <a:pPr marL="0" indent="0">
              <a:lnSpc>
                <a:spcPct val="110000"/>
              </a:lnSpc>
              <a:buNone/>
            </a:pPr>
            <a:endParaRPr lang="es-MX" dirty="0" smtClean="0"/>
          </a:p>
          <a:p>
            <a:pPr>
              <a:lnSpc>
                <a:spcPct val="110000"/>
              </a:lnSpc>
            </a:pPr>
            <a:r>
              <a:rPr lang="es-MX" i="1" dirty="0" smtClean="0"/>
              <a:t>SUCESOS EN LAS UNIDADES MÉDICAS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MX" i="1" dirty="0"/>
              <a:t> </a:t>
            </a:r>
            <a:r>
              <a:rPr lang="es-MX" i="1" dirty="0" smtClean="0"/>
              <a:t>    </a:t>
            </a:r>
            <a:r>
              <a:rPr lang="es-MX" dirty="0" smtClean="0"/>
              <a:t>Dr. Guillermo Fajardo Ortiz</a:t>
            </a:r>
          </a:p>
          <a:p>
            <a:pPr marL="0" indent="0">
              <a:lnSpc>
                <a:spcPct val="110000"/>
              </a:lnSpc>
              <a:buNone/>
            </a:pPr>
            <a:endParaRPr lang="es-MX" dirty="0" smtClean="0"/>
          </a:p>
          <a:p>
            <a:pPr>
              <a:lnSpc>
                <a:spcPct val="110000"/>
              </a:lnSpc>
            </a:pPr>
            <a:r>
              <a:rPr lang="es-MX" i="1" dirty="0"/>
              <a:t>LA MEDICINA MILITAR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MX" dirty="0" smtClean="0"/>
              <a:t>     Dr. Antonio Moreno Guzmán</a:t>
            </a:r>
            <a:endParaRPr lang="es-MX" dirty="0"/>
          </a:p>
        </p:txBody>
      </p:sp>
      <p:pic>
        <p:nvPicPr>
          <p:cNvPr id="6146" name="Picture 2" descr="C:\Users\usuario\Documents\Martha Eugenia\Ponencias\Ponencias S Z\TIFO en ANM 2015\FOTOS TIFO POWER\Revolucionario p 87 Las epid y su transmisió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924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El diario </a:t>
            </a:r>
            <a:r>
              <a:rPr lang="es-MX" sz="2400" i="1" dirty="0" smtClean="0"/>
              <a:t>El Constitucionalista</a:t>
            </a:r>
            <a:r>
              <a:rPr lang="es-MX" sz="2400" dirty="0" smtClean="0"/>
              <a:t> (9 dic. 1915) publica un decreto con las normas que debían acatarse para luchar contra el tifo.</a:t>
            </a:r>
            <a:endParaRPr lang="es-MX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7504" y="2060576"/>
            <a:ext cx="5112568" cy="41957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Se establece una policía sanitaria especial.</a:t>
            </a:r>
          </a:p>
          <a:p>
            <a:r>
              <a:rPr lang="es-MX" dirty="0" smtClean="0"/>
              <a:t>Se prohíbe la venta de pulque y bebidas alcohólicas al menudeo.</a:t>
            </a:r>
          </a:p>
          <a:p>
            <a:r>
              <a:rPr lang="es-MX" dirty="0" smtClean="0"/>
              <a:t>Centros públicos de reunión deben cerrar a las 11 p.m.</a:t>
            </a:r>
          </a:p>
          <a:p>
            <a:r>
              <a:rPr lang="es-MX" dirty="0" smtClean="0"/>
              <a:t>Prohíben bailes, kermeses, veladas y reuniones, velorios.</a:t>
            </a:r>
          </a:p>
          <a:p>
            <a:r>
              <a:rPr lang="es-MX" dirty="0" smtClean="0"/>
              <a:t>Prohíben el acceso a lugares públicos (teatros, cines, iglesias, tranvías, dormitorios públicos) a personas que por su notorio desaseo puedan llevar en su cuerpo o vestidos animales parásitos que sean transmisibles. Agentes.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7" name="Picture 2" descr="C:\Users\usuario\Documents\Martha Eugenia\Ponencias\Ponencias S Z\TIFO en ANM 2015\FOTOS TIFO POWER\De relatos e historia dic 14 enero 2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874070" cy="30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7850" y="452439"/>
            <a:ext cx="7056438" cy="672306"/>
          </a:xfrm>
        </p:spPr>
        <p:txBody>
          <a:bodyPr/>
          <a:lstStyle/>
          <a:p>
            <a:r>
              <a:rPr lang="es-MX" sz="2000" dirty="0" smtClean="0"/>
              <a:t>RODRÍGUEZ: La campaña contra el tifo debe ser el despiojamiento.</a:t>
            </a:r>
            <a:endParaRPr lang="es-MX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5436096" y="1052736"/>
            <a:ext cx="3586857" cy="5203602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1. Hacer del conocimiento del público la verdad sobre los modos de transmisión del mal.</a:t>
            </a:r>
          </a:p>
          <a:p>
            <a:r>
              <a:rPr lang="es-MX" dirty="0"/>
              <a:t>2. Repartir volantes , aunque “la poca cultura y apatía de nuestro pueblo, lo hace impropio para asimilar esas verdades”.</a:t>
            </a:r>
          </a:p>
          <a:p>
            <a:r>
              <a:rPr lang="es-MX" dirty="0"/>
              <a:t>3. Buscar a los enfermos, despiojarlos y a sus familiares.</a:t>
            </a:r>
          </a:p>
          <a:p>
            <a:r>
              <a:rPr lang="es-MX" dirty="0"/>
              <a:t>4. Quemar </a:t>
            </a:r>
            <a:r>
              <a:rPr lang="es-MX" dirty="0" smtClean="0"/>
              <a:t>habitaciones </a:t>
            </a:r>
            <a:r>
              <a:rPr lang="es-MX" dirty="0"/>
              <a:t>y objetos con piojos</a:t>
            </a:r>
            <a:r>
              <a:rPr lang="es-MX" dirty="0" smtClean="0"/>
              <a:t>.</a:t>
            </a:r>
          </a:p>
          <a:p>
            <a:r>
              <a:rPr lang="es-MX" dirty="0" smtClean="0"/>
              <a:t>Cambiarlos de ciudad.</a:t>
            </a:r>
            <a:endParaRPr lang="es-MX" dirty="0"/>
          </a:p>
          <a:p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51847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216024" y="452438"/>
            <a:ext cx="8244408" cy="1968450"/>
          </a:xfrm>
        </p:spPr>
        <p:txBody>
          <a:bodyPr/>
          <a:lstStyle/>
          <a:p>
            <a:r>
              <a:rPr lang="es-MX" sz="2400" dirty="0" smtClean="0"/>
              <a:t>Rodríguez publicó en el </a:t>
            </a:r>
            <a:r>
              <a:rPr lang="es-MX" sz="2400" i="1" dirty="0" smtClean="0"/>
              <a:t>Boletín del Consejo Superior de Salubridad </a:t>
            </a:r>
            <a:r>
              <a:rPr lang="es-MX" sz="2400" dirty="0" smtClean="0"/>
              <a:t>“Desde la última semana del mes de diciembre [1915], hasta la fecha en que escribo estas </a:t>
            </a:r>
            <a:r>
              <a:rPr lang="es-MX" sz="2400" dirty="0"/>
              <a:t>líneas </a:t>
            </a:r>
            <a:r>
              <a:rPr lang="es-MX" sz="2400" dirty="0" smtClean="0"/>
              <a:t>[31 </a:t>
            </a:r>
            <a:r>
              <a:rPr lang="es-MX" sz="2400" dirty="0"/>
              <a:t>enero </a:t>
            </a:r>
            <a:r>
              <a:rPr lang="es-MX" sz="2400" dirty="0" smtClean="0"/>
              <a:t>1916], la morbilidad ha descendido casi en un 50%”</a:t>
            </a:r>
            <a:br>
              <a:rPr lang="es-MX" sz="2400" dirty="0" smtClean="0"/>
            </a:br>
            <a:endParaRPr lang="es-MX" sz="24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337071" y="2780928"/>
            <a:ext cx="3298825" cy="3475410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Policía sanitaria se integró:</a:t>
            </a:r>
          </a:p>
          <a:p>
            <a:r>
              <a:rPr lang="es-MX" dirty="0" smtClean="0"/>
              <a:t>29 inspectores médicos</a:t>
            </a:r>
          </a:p>
          <a:p>
            <a:r>
              <a:rPr lang="es-MX" dirty="0" smtClean="0"/>
              <a:t>10 ingenieros sanitarios</a:t>
            </a:r>
          </a:p>
          <a:p>
            <a:r>
              <a:rPr lang="es-MX" dirty="0" smtClean="0"/>
              <a:t>246 agentes</a:t>
            </a:r>
          </a:p>
          <a:p>
            <a:r>
              <a:rPr lang="es-MX" dirty="0" smtClean="0"/>
              <a:t>57 peluqueros</a:t>
            </a:r>
          </a:p>
          <a:p>
            <a:r>
              <a:rPr lang="es-MX" dirty="0" smtClean="0"/>
              <a:t>50 muchachos petroleros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125963" cy="382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5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72026"/>
          </a:xfrm>
        </p:spPr>
        <p:txBody>
          <a:bodyPr/>
          <a:lstStyle/>
          <a:p>
            <a:r>
              <a:rPr lang="es-MX" sz="2800" dirty="0" smtClean="0"/>
              <a:t>CONSIDERACIONES FINALES</a:t>
            </a:r>
            <a:endParaRPr lang="es-MX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3946301" cy="5059587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Dic. 1915 Inicia una estricta campaña desinfectando cuartos, casas, ropa y vehículos utilizando azufre, creolina, petróleo, cal, leña, etc.</a:t>
            </a:r>
          </a:p>
          <a:p>
            <a:r>
              <a:rPr lang="es-MX" dirty="0" smtClean="0"/>
              <a:t>La atención se desplaza de la enfermedad al enfermo capaz de transmitir enfermedades.</a:t>
            </a:r>
          </a:p>
          <a:p>
            <a:r>
              <a:rPr lang="es-MX" dirty="0" smtClean="0"/>
              <a:t>Método: aislamiento y desinfección.</a:t>
            </a:r>
          </a:p>
          <a:p>
            <a:r>
              <a:rPr lang="es-MX" dirty="0" smtClean="0"/>
              <a:t>Baños gratuitos de agua tibia y</a:t>
            </a:r>
            <a:r>
              <a:rPr lang="es-MX" dirty="0"/>
              <a:t> </a:t>
            </a:r>
            <a:r>
              <a:rPr lang="es-MX" dirty="0" smtClean="0"/>
              <a:t>el rapado</a:t>
            </a:r>
            <a:r>
              <a:rPr lang="es-MX" dirty="0"/>
              <a:t> </a:t>
            </a:r>
            <a:r>
              <a:rPr lang="es-MX" dirty="0" smtClean="0"/>
              <a:t>de sujetos en riesgo.</a:t>
            </a:r>
          </a:p>
          <a:p>
            <a:r>
              <a:rPr lang="es-MX" dirty="0" smtClean="0"/>
              <a:t>No hubo un tratamiento efectivo: Cloruro de calcio, alcanfor, metales coloidales representados por el Colargol (plata).</a:t>
            </a:r>
          </a:p>
          <a:p>
            <a:r>
              <a:rPr lang="es-MX" dirty="0" smtClean="0"/>
              <a:t>La guerra, la enfermedad y una economía lacerada por el movimiento armado se entorpecían mutuamente.</a:t>
            </a:r>
          </a:p>
          <a:p>
            <a:r>
              <a:rPr lang="es-MX" dirty="0" smtClean="0"/>
              <a:t>1916 la epidemia de tifo se intensificó.</a:t>
            </a:r>
          </a:p>
          <a:p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9022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1772817"/>
            <a:ext cx="7772400" cy="18276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4800" smtClean="0"/>
              <a:t>MÉXICO EN 1915.</a:t>
            </a:r>
            <a:br>
              <a:rPr lang="es-MX" sz="4800" smtClean="0"/>
            </a:br>
            <a:r>
              <a:rPr lang="es-MX" sz="4800" smtClean="0"/>
              <a:t>LA EPIDEMIA DE TIFO</a:t>
            </a:r>
            <a:r>
              <a:rPr lang="es-MX" sz="1800" smtClean="0"/>
              <a:t/>
            </a:r>
            <a:br>
              <a:rPr lang="es-MX" sz="1800" smtClean="0"/>
            </a:br>
            <a:endParaRPr lang="es-MX" sz="1800" dirty="0"/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1371600" y="4653136"/>
            <a:ext cx="6400800" cy="14401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s-MX" sz="2400" dirty="0" smtClean="0"/>
              <a:t>MARTHA EUGENIA RODRÍGUEZ</a:t>
            </a:r>
          </a:p>
          <a:p>
            <a:pPr marL="0" indent="0">
              <a:buNone/>
            </a:pPr>
            <a:r>
              <a:rPr lang="es-MX" sz="2400" dirty="0" smtClean="0"/>
              <a:t>Departamento de Historia y Filosofía de la Medicina</a:t>
            </a:r>
          </a:p>
          <a:p>
            <a:pPr marL="0" indent="0">
              <a:buNone/>
            </a:pPr>
            <a:r>
              <a:rPr lang="es-MX" sz="2400" dirty="0" smtClean="0"/>
              <a:t>Facultad de Medicina, UNAM</a:t>
            </a:r>
          </a:p>
        </p:txBody>
      </p:sp>
    </p:spTree>
    <p:extLst>
      <p:ext uri="{BB962C8B-B14F-4D97-AF65-F5344CB8AC3E}">
        <p14:creationId xmlns:p14="http://schemas.microsoft.com/office/powerpoint/2010/main" val="18340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51520" y="549274"/>
            <a:ext cx="4752529" cy="604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es-MX" sz="2000" dirty="0" smtClean="0"/>
              <a:t>               </a:t>
            </a:r>
            <a:r>
              <a:rPr lang="es-MX" altLang="es-MX" dirty="0" smtClean="0"/>
              <a:t>EL TIFO EN 1915</a:t>
            </a:r>
          </a:p>
          <a:p>
            <a:endParaRPr lang="es-MX" altLang="es-MX" sz="2000" dirty="0"/>
          </a:p>
          <a:p>
            <a:endParaRPr lang="es-MX" altLang="es-MX" sz="2000" dirty="0" smtClean="0"/>
          </a:p>
          <a:p>
            <a:r>
              <a:rPr lang="es-MX" altLang="es-MX" sz="2000" dirty="0" smtClean="0"/>
              <a:t>El año 1915 fue particularmente difícil, caracterizado por sequías, hambres, miseria, brotes de </a:t>
            </a:r>
            <a:r>
              <a:rPr lang="es-MX" altLang="es-MX" sz="2000" dirty="0" smtClean="0"/>
              <a:t>enfermedades</a:t>
            </a:r>
            <a:r>
              <a:rPr lang="es-MX" altLang="es-MX" sz="2000" dirty="0"/>
              <a:t> </a:t>
            </a:r>
            <a:r>
              <a:rPr lang="es-MX" altLang="es-MX" sz="2000" dirty="0" smtClean="0"/>
              <a:t> (tifo</a:t>
            </a:r>
            <a:r>
              <a:rPr lang="es-MX" altLang="es-MX" sz="2000" dirty="0" smtClean="0"/>
              <a:t>, viruela, </a:t>
            </a:r>
            <a:r>
              <a:rPr lang="es-MX" altLang="es-MX" sz="2000" dirty="0" smtClean="0"/>
              <a:t>tuberculosis, escarlatina, etc.)</a:t>
            </a:r>
            <a:endParaRPr lang="es-MX" altLang="es-MX" sz="2000" dirty="0" smtClean="0"/>
          </a:p>
          <a:p>
            <a:r>
              <a:rPr lang="es-MX" altLang="es-MX" sz="2000" dirty="0" smtClean="0"/>
              <a:t>Se expone la propagación del tifo en la ciudad de México.</a:t>
            </a:r>
          </a:p>
          <a:p>
            <a:r>
              <a:rPr lang="es-MX" altLang="es-MX" sz="2000" dirty="0" smtClean="0"/>
              <a:t>Medidas para combatirlo: antes de conocer la etiología del mal, enfocadas al saneamiento del ambiente.</a:t>
            </a:r>
          </a:p>
          <a:p>
            <a:r>
              <a:rPr lang="es-MX" altLang="es-MX" sz="2000" dirty="0"/>
              <a:t>Medidas para </a:t>
            </a:r>
            <a:r>
              <a:rPr lang="es-MX" altLang="es-MX" sz="2000" dirty="0" smtClean="0"/>
              <a:t>combatirlo, las emprendidas a posteriori, dirigidas al despiojamiento.</a:t>
            </a:r>
            <a:endParaRPr lang="es-MX" altLang="es-MX" sz="2000" dirty="0"/>
          </a:p>
        </p:txBody>
      </p:sp>
      <p:pic>
        <p:nvPicPr>
          <p:cNvPr id="1026" name="Picture 2" descr="C:\Users\usuario\Documents\Martha Eugenia\Ponencias\Ponencias S Z\TIFO en ANM 2015\FOTOS TIFO POWER\Av 16 Sept 1900 p 40 Cien años 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0"/>
            <a:ext cx="4139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75"/>
            <a:ext cx="4794696" cy="652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58184" y="1124744"/>
            <a:ext cx="4278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Denominado por la población indígena como “matlazáhuatl” y llamado por los españoles “tabardillo” o “tabardete</a:t>
            </a:r>
            <a:r>
              <a:rPr lang="es-MX" sz="2400" dirty="0" smtClean="0"/>
              <a:t>”.</a:t>
            </a:r>
          </a:p>
          <a:p>
            <a:endParaRPr lang="es-MX" sz="2400" dirty="0"/>
          </a:p>
          <a:p>
            <a:r>
              <a:rPr lang="es-MX" sz="2400" dirty="0"/>
              <a:t>“Una fiebre de naturaleza particular, contagiosa y exantemática que tiene una marcha regular y un síntoma constante, el estupor con delirio o </a:t>
            </a:r>
            <a:r>
              <a:rPr lang="es-MX" sz="2400" dirty="0" err="1"/>
              <a:t>tifomanía</a:t>
            </a:r>
            <a:r>
              <a:rPr lang="es-MX" sz="2400" dirty="0"/>
              <a:t>”</a:t>
            </a:r>
            <a:r>
              <a:rPr lang="es-MX" sz="600" dirty="0"/>
              <a:t>(Periódico de la AMM, 1852)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457355" y="404664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EL TIFO EN MÉXICO</a:t>
            </a:r>
          </a:p>
        </p:txBody>
      </p:sp>
    </p:spTree>
    <p:extLst>
      <p:ext uri="{BB962C8B-B14F-4D97-AF65-F5344CB8AC3E}">
        <p14:creationId xmlns:p14="http://schemas.microsoft.com/office/powerpoint/2010/main" val="77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04800"/>
            <a:ext cx="8229600" cy="819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2000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31706" cy="888050"/>
          </a:xfrm>
        </p:spPr>
        <p:txBody>
          <a:bodyPr/>
          <a:lstStyle/>
          <a:p>
            <a:r>
              <a:rPr lang="es-MX" sz="2800" dirty="0" smtClean="0"/>
              <a:t>Incertidumbre sobre el origen del tifo</a:t>
            </a:r>
            <a:br>
              <a:rPr lang="es-MX" sz="2800" dirty="0" smtClean="0"/>
            </a:br>
            <a:r>
              <a:rPr lang="es-MX" sz="2800" dirty="0"/>
              <a:t> </a:t>
            </a:r>
            <a:r>
              <a:rPr lang="es-MX" sz="2800" dirty="0" smtClean="0"/>
              <a:t>          1904                                       1909-1910</a:t>
            </a:r>
            <a:endParaRPr lang="es-MX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4" y="1412776"/>
            <a:ext cx="34563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Marcador de contenido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4146449" cy="4200245"/>
          </a:xfrm>
        </p:spPr>
        <p:txBody>
          <a:bodyPr/>
          <a:lstStyle/>
          <a:p>
            <a:r>
              <a:rPr lang="es-MX" dirty="0" smtClean="0"/>
              <a:t>Howard T. </a:t>
            </a:r>
            <a:r>
              <a:rPr lang="es-MX" dirty="0" err="1" smtClean="0"/>
              <a:t>Ricketts</a:t>
            </a:r>
            <a:r>
              <a:rPr lang="es-MX" dirty="0" smtClean="0"/>
              <a:t> (Universidad </a:t>
            </a:r>
            <a:r>
              <a:rPr lang="es-MX" dirty="0" err="1" smtClean="0"/>
              <a:t>Northwestern</a:t>
            </a:r>
            <a:r>
              <a:rPr lang="es-MX" dirty="0" smtClean="0"/>
              <a:t> de Chicago)</a:t>
            </a:r>
            <a:r>
              <a:rPr lang="es-MX" dirty="0"/>
              <a:t> </a:t>
            </a:r>
            <a:r>
              <a:rPr lang="es-MX" dirty="0" smtClean="0"/>
              <a:t>llega </a:t>
            </a:r>
            <a:r>
              <a:rPr lang="es-MX" dirty="0"/>
              <a:t>a México </a:t>
            </a:r>
            <a:r>
              <a:rPr lang="es-MX" dirty="0" smtClean="0"/>
              <a:t>en 1909. Realiza investigaciones en el Instituto Bacteriológico Nacional y en el Hospital General, concluyendo que el piojo era el vector transmisor del tifo. </a:t>
            </a:r>
          </a:p>
          <a:p>
            <a:r>
              <a:rPr lang="es-MX" dirty="0" err="1" smtClean="0"/>
              <a:t>Ricketts</a:t>
            </a:r>
            <a:r>
              <a:rPr lang="es-MX" dirty="0" smtClean="0"/>
              <a:t> murió contagiado de tifo el 3 de mayo de 1910 en el Hospital Americano de la ciudad de México.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18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idx="4294967295"/>
          </p:nvPr>
        </p:nvSpPr>
        <p:spPr>
          <a:xfrm>
            <a:off x="5076056" y="1100510"/>
            <a:ext cx="3600400" cy="2544514"/>
          </a:xfrm>
        </p:spPr>
        <p:txBody>
          <a:bodyPr/>
          <a:lstStyle/>
          <a:p>
            <a:r>
              <a:rPr lang="es-MX" sz="2800" dirty="0" smtClean="0"/>
              <a:t>Incertidumbre </a:t>
            </a:r>
            <a:r>
              <a:rPr lang="es-MX" sz="2800" dirty="0"/>
              <a:t>sobre el origen del </a:t>
            </a:r>
            <a:r>
              <a:rPr lang="es-MX" sz="2800" dirty="0" smtClean="0"/>
              <a:t>tifo.  1913</a:t>
            </a:r>
            <a:endParaRPr lang="es-MX" sz="2800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365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IMG_1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4149080"/>
            <a:ext cx="3816424" cy="23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577098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0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79512" y="980728"/>
            <a:ext cx="6480720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9" name="8 Título"/>
          <p:cNvSpPr>
            <a:spLocks noGrp="1"/>
          </p:cNvSpPr>
          <p:nvPr>
            <p:ph type="title" idx="4294967295"/>
          </p:nvPr>
        </p:nvSpPr>
        <p:spPr>
          <a:xfrm>
            <a:off x="179858" y="452438"/>
            <a:ext cx="7056438" cy="1400175"/>
          </a:xfrm>
        </p:spPr>
        <p:txBody>
          <a:bodyPr/>
          <a:lstStyle/>
          <a:p>
            <a:r>
              <a:rPr lang="es-MX" sz="2400" dirty="0" smtClean="0"/>
              <a:t>El tifo se salió de control e hizo presencia en el Valle de México en 1915 (2º semestre y más aún en 1916)</a:t>
            </a:r>
            <a:endParaRPr lang="es-MX" sz="24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4294967295"/>
          </p:nvPr>
        </p:nvSpPr>
        <p:spPr>
          <a:xfrm>
            <a:off x="108198" y="1628775"/>
            <a:ext cx="4895850" cy="4968875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Contagios en lugares de aglomeración:</a:t>
            </a:r>
          </a:p>
          <a:p>
            <a:r>
              <a:rPr lang="es-MX" dirty="0" smtClean="0"/>
              <a:t>Domicilios particulares, cuarteles militares, asilos y prisiones.</a:t>
            </a:r>
          </a:p>
          <a:p>
            <a:r>
              <a:rPr lang="es-MX" dirty="0"/>
              <a:t>Causa: malas condiciones </a:t>
            </a:r>
            <a:r>
              <a:rPr lang="es-MX" dirty="0" smtClean="0"/>
              <a:t>higiénicas </a:t>
            </a:r>
            <a:r>
              <a:rPr lang="es-MX" sz="1500" dirty="0" smtClean="0"/>
              <a:t>(alejar la basura de la ciudad, prohíben venta de fritangas, clausuran fábricas de borra y colchones).</a:t>
            </a:r>
            <a:endParaRPr lang="es-MX" sz="1500" dirty="0"/>
          </a:p>
          <a:p>
            <a:r>
              <a:rPr lang="es-MX" dirty="0" smtClean="0"/>
              <a:t>Barrios más afectados e insalubres: </a:t>
            </a:r>
            <a:r>
              <a:rPr lang="es-MX" dirty="0"/>
              <a:t>T</a:t>
            </a:r>
            <a:r>
              <a:rPr lang="es-MX" dirty="0" smtClean="0"/>
              <a:t>epito, La Merced, </a:t>
            </a:r>
            <a:r>
              <a:rPr lang="es-MX" dirty="0" err="1" smtClean="0"/>
              <a:t>Peralvillo</a:t>
            </a:r>
            <a:r>
              <a:rPr lang="es-MX" dirty="0" smtClean="0"/>
              <a:t> y Los Portales.</a:t>
            </a:r>
          </a:p>
          <a:p>
            <a:r>
              <a:rPr lang="es-MX" dirty="0" smtClean="0"/>
              <a:t>Colonias Juárez, Roma, Condesa y Cuauhtémoc sí tenían servicios (drenaje, agua potable, pavimentación, luz)</a:t>
            </a:r>
          </a:p>
          <a:p>
            <a:endParaRPr lang="es-MX" dirty="0"/>
          </a:p>
        </p:txBody>
      </p:sp>
      <p:pic>
        <p:nvPicPr>
          <p:cNvPr id="5123" name="Picture 3" descr="C:\Users\usuario\Documents\Martha Eugenia\Ponencias\Ponencias S Z\TIFO en ANM 2015\FOTOS TIFO POWER\Año hambre 1915 Beltrá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42119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7255" y="452438"/>
            <a:ext cx="8785225" cy="6288930"/>
          </a:xfrm>
        </p:spPr>
        <p:txBody>
          <a:bodyPr/>
          <a:lstStyle/>
          <a:p>
            <a:r>
              <a:rPr lang="es-MX" sz="3200" dirty="0">
                <a:solidFill>
                  <a:schemeClr val="tx1"/>
                </a:solidFill>
              </a:rPr>
              <a:t>Cd. de México : 471 066 hab. en 1910 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800" dirty="0">
                <a:solidFill>
                  <a:schemeClr val="tx1"/>
                </a:solidFill>
              </a:rPr>
              <a:t>(M. González Navarro, Población y </a:t>
            </a:r>
            <a:r>
              <a:rPr lang="es-MX" sz="800" dirty="0" err="1">
                <a:solidFill>
                  <a:schemeClr val="tx1"/>
                </a:solidFill>
              </a:rPr>
              <a:t>soc.</a:t>
            </a:r>
            <a:r>
              <a:rPr lang="es-MX" sz="800" dirty="0">
                <a:solidFill>
                  <a:schemeClr val="tx1"/>
                </a:solidFill>
              </a:rPr>
              <a:t> en México, 1974, 1: 52)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               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    </a:t>
            </a:r>
            <a:r>
              <a:rPr lang="es-MX" sz="800" dirty="0" smtClean="0"/>
              <a:t>Fuente: Molina del Villar y ME Beltrán. El miedo a morir, 2013.</a:t>
            </a:r>
            <a:br>
              <a:rPr lang="es-MX" sz="800" dirty="0" smtClean="0"/>
            </a:br>
            <a:endParaRPr lang="es-MX" sz="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49374831"/>
              </p:ext>
            </p:extLst>
          </p:nvPr>
        </p:nvGraphicFramePr>
        <p:xfrm>
          <a:off x="1259631" y="1556742"/>
          <a:ext cx="7056784" cy="4608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144"/>
                <a:gridCol w="3528640"/>
              </a:tblGrid>
              <a:tr h="658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</a:rPr>
                        <a:t>Año</a:t>
                      </a:r>
                      <a:endParaRPr lang="es-MX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Enfermos de tifo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</a:tr>
              <a:tr h="658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1912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2 040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</a:tr>
              <a:tr h="658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1913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</a:rPr>
                        <a:t>1 422</a:t>
                      </a:r>
                      <a:endParaRPr lang="es-MX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</a:tr>
              <a:tr h="658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1914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1 178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</a:tr>
              <a:tr h="658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</a:rPr>
                        <a:t>1915</a:t>
                      </a:r>
                      <a:endParaRPr lang="es-MX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6 262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</a:tr>
              <a:tr h="658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1916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>
                          <a:effectLst/>
                        </a:rPr>
                        <a:t>10 923</a:t>
                      </a:r>
                      <a:endParaRPr lang="es-MX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</a:tr>
              <a:tr h="658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</a:rPr>
                        <a:t>1917</a:t>
                      </a:r>
                      <a:endParaRPr lang="es-MX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</a:rPr>
                        <a:t>4 407</a:t>
                      </a:r>
                      <a:endParaRPr lang="es-MX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83" marR="396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7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4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51520" y="1600200"/>
            <a:ext cx="424428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400" dirty="0" smtClean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452718"/>
            <a:ext cx="7776864" cy="1400530"/>
          </a:xfrm>
        </p:spPr>
        <p:txBody>
          <a:bodyPr/>
          <a:lstStyle/>
          <a:p>
            <a:r>
              <a:rPr lang="es-MX" sz="2800" dirty="0" smtClean="0"/>
              <a:t>DR. JOSÉ MARÍA RODRÍGUEZ 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TITULAR DEL CONSEJO SUPERIOR DE SALUBRIDAD (1914-1920)</a:t>
            </a:r>
            <a:endParaRPr lang="es-MX" sz="24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07504" y="2492896"/>
            <a:ext cx="5760640" cy="3763443"/>
          </a:xfrm>
        </p:spPr>
        <p:txBody>
          <a:bodyPr/>
          <a:lstStyle/>
          <a:p>
            <a:r>
              <a:rPr lang="es-MX" dirty="0" smtClean="0"/>
              <a:t>Octubre de 1915 termina guerra de facciones.</a:t>
            </a:r>
          </a:p>
          <a:p>
            <a:r>
              <a:rPr lang="es-MX" dirty="0" smtClean="0"/>
              <a:t>Autoridades prestan mayor interés a la emergencia sanitaria.</a:t>
            </a:r>
          </a:p>
          <a:p>
            <a:r>
              <a:rPr lang="es-MX" dirty="0" smtClean="0"/>
              <a:t>Dr. José </a:t>
            </a:r>
            <a:r>
              <a:rPr lang="es-MX" dirty="0"/>
              <a:t>María Rodríguez </a:t>
            </a:r>
            <a:r>
              <a:rPr lang="es-MX" dirty="0" smtClean="0"/>
              <a:t>aceptó el papel del piojo en la transmisión del tifo, como desde 1910 lo plantearon </a:t>
            </a:r>
            <a:r>
              <a:rPr lang="es-MX" dirty="0" err="1" smtClean="0"/>
              <a:t>Nicolle</a:t>
            </a:r>
            <a:r>
              <a:rPr lang="es-MX" dirty="0" smtClean="0"/>
              <a:t>, (en México Anderson y </a:t>
            </a:r>
            <a:r>
              <a:rPr lang="es-MX" dirty="0" err="1" smtClean="0"/>
              <a:t>Goldberger</a:t>
            </a:r>
            <a:r>
              <a:rPr lang="es-MX" dirty="0" smtClean="0"/>
              <a:t>, y </a:t>
            </a:r>
            <a:r>
              <a:rPr lang="es-MX" dirty="0" err="1" smtClean="0"/>
              <a:t>Ricketts</a:t>
            </a:r>
            <a:r>
              <a:rPr lang="es-MX" dirty="0" smtClean="0"/>
              <a:t> y Wilder)</a:t>
            </a:r>
          </a:p>
          <a:p>
            <a:r>
              <a:rPr lang="es-MX" dirty="0"/>
              <a:t>N</a:t>
            </a:r>
            <a:r>
              <a:rPr lang="es-MX" dirty="0" smtClean="0"/>
              <a:t>ombra al Dr. Alfonso </a:t>
            </a:r>
            <a:r>
              <a:rPr lang="es-MX" dirty="0" err="1" smtClean="0"/>
              <a:t>Pruneda</a:t>
            </a:r>
            <a:r>
              <a:rPr lang="es-MX" dirty="0" smtClean="0"/>
              <a:t> a dirigir la campaña.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952328" cy="463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3020</TotalTime>
  <Words>844</Words>
  <Application>Microsoft Office PowerPoint</Application>
  <PresentationFormat>Presentación en pantalla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Ion</vt:lpstr>
      <vt:lpstr>SIMPOSIO: MÉXICO EN 1915. EPIDEMIAS, HAMBRE Y ASISTENCIA MÉDICA</vt:lpstr>
      <vt:lpstr>Presentación de PowerPoint</vt:lpstr>
      <vt:lpstr>Presentación de PowerPoint</vt:lpstr>
      <vt:lpstr>Presentación de PowerPoint</vt:lpstr>
      <vt:lpstr>Incertidumbre sobre el origen del tifo            1904                                       1909-1910</vt:lpstr>
      <vt:lpstr>Incertidumbre sobre el origen del tifo.  1913</vt:lpstr>
      <vt:lpstr>El tifo se salió de control e hizo presencia en el Valle de México en 1915 (2º semestre y más aún en 1916)</vt:lpstr>
      <vt:lpstr>Cd. de México : 471 066 hab. en 1910  (M. González Navarro, Población y soc. en México, 1974, 1: 52)                                Fuente: Molina del Villar y ME Beltrán. El miedo a morir, 2013. </vt:lpstr>
      <vt:lpstr>DR. JOSÉ MARÍA RODRÍGUEZ  TITULAR DEL CONSEJO SUPERIOR DE SALUBRIDAD (1914-1920)</vt:lpstr>
      <vt:lpstr>El diario El Constitucionalista (9 dic. 1915) publica un decreto con las normas que debían acatarse para luchar contra el tifo.</vt:lpstr>
      <vt:lpstr>RODRÍGUEZ: La campaña contra el tifo debe ser el despiojamiento.</vt:lpstr>
      <vt:lpstr>Rodríguez publicó en el Boletín del Consejo Superior de Salubridad “Desde la última semana del mes de diciembre [1915], hasta la fecha en que escribo estas líneas [31 enero 1916], la morbilidad ha descendido casi en un 50%” </vt:lpstr>
      <vt:lpstr>CONSIDERACIONES FINALES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Libros de texto</dc:title>
  <dc:creator>usuario</dc:creator>
  <cp:lastModifiedBy>usuario</cp:lastModifiedBy>
  <cp:revision>170</cp:revision>
  <dcterms:created xsi:type="dcterms:W3CDTF">2014-08-21T00:21:38Z</dcterms:created>
  <dcterms:modified xsi:type="dcterms:W3CDTF">2015-08-05T03:01:31Z</dcterms:modified>
</cp:coreProperties>
</file>