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85" r:id="rId2"/>
    <p:sldId id="272" r:id="rId3"/>
    <p:sldId id="298" r:id="rId4"/>
    <p:sldId id="415" r:id="rId5"/>
    <p:sldId id="337" r:id="rId6"/>
    <p:sldId id="408" r:id="rId7"/>
    <p:sldId id="406" r:id="rId8"/>
    <p:sldId id="331" r:id="rId9"/>
    <p:sldId id="333" r:id="rId10"/>
    <p:sldId id="336" r:id="rId11"/>
    <p:sldId id="407" r:id="rId12"/>
    <p:sldId id="409" r:id="rId13"/>
    <p:sldId id="311" r:id="rId14"/>
    <p:sldId id="348" r:id="rId15"/>
    <p:sldId id="366" r:id="rId16"/>
    <p:sldId id="414" r:id="rId17"/>
    <p:sldId id="412" r:id="rId18"/>
    <p:sldId id="371" r:id="rId19"/>
    <p:sldId id="372" r:id="rId20"/>
    <p:sldId id="373" r:id="rId21"/>
    <p:sldId id="323" r:id="rId22"/>
    <p:sldId id="320" r:id="rId23"/>
    <p:sldId id="413" r:id="rId24"/>
    <p:sldId id="416" r:id="rId25"/>
    <p:sldId id="418" r:id="rId26"/>
    <p:sldId id="419" r:id="rId27"/>
    <p:sldId id="420" r:id="rId28"/>
    <p:sldId id="421" r:id="rId29"/>
    <p:sldId id="422" r:id="rId30"/>
    <p:sldId id="423" r:id="rId31"/>
    <p:sldId id="424" r:id="rId32"/>
    <p:sldId id="425" r:id="rId33"/>
    <p:sldId id="426" r:id="rId34"/>
    <p:sldId id="405" r:id="rId3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E01E"/>
    <a:srgbClr val="FFFF75"/>
    <a:srgbClr val="C75F09"/>
    <a:srgbClr val="9A3836"/>
    <a:srgbClr val="F68B32"/>
    <a:srgbClr val="FAD790"/>
    <a:srgbClr val="A09688"/>
    <a:srgbClr val="DFD8C7"/>
    <a:srgbClr val="4A1B1A"/>
    <a:srgbClr val="4C3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aguirre\AppData\Local\Microsoft\Windows\Temporary%20Internet%20Files\Content.Outlook\NQ4C09HK\sustancias%20080216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Personas con </a:t>
            </a:r>
            <a:r>
              <a:rPr lang="en-US" sz="1600" dirty="0" err="1" smtClean="0"/>
              <a:t>necesidad</a:t>
            </a:r>
            <a:r>
              <a:rPr lang="en-US" sz="1600" dirty="0" smtClean="0"/>
              <a:t> de </a:t>
            </a:r>
            <a:r>
              <a:rPr lang="en-US" sz="1600" dirty="0" err="1" smtClean="0"/>
              <a:t>cuidados</a:t>
            </a:r>
            <a:r>
              <a:rPr lang="en-US" sz="1600" dirty="0" smtClean="0"/>
              <a:t> </a:t>
            </a:r>
            <a:r>
              <a:rPr lang="en-US" sz="1600" dirty="0" err="1" smtClean="0"/>
              <a:t>paliativos</a:t>
            </a:r>
            <a:r>
              <a:rPr lang="en-US" sz="1600" dirty="0" smtClean="0"/>
              <a:t> al final</a:t>
            </a:r>
            <a:r>
              <a:rPr lang="en-US" sz="1600" baseline="0" dirty="0" smtClean="0"/>
              <a:t> de </a:t>
            </a:r>
            <a:r>
              <a:rPr lang="en-US" sz="1600" baseline="0" dirty="0" err="1" smtClean="0"/>
              <a:t>su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vida</a:t>
            </a:r>
            <a:endParaRPr lang="en-US" sz="16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7649488340679421"/>
          <c:y val="0.16869607899996744"/>
          <c:w val="0.26698037401784841"/>
          <c:h val="0.6866584292518286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Rango de edad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Hoja1!$A$2:$A$4</c:f>
              <c:strCache>
                <c:ptCount val="3"/>
                <c:pt idx="0">
                  <c:v>Adultos 60+</c:v>
                </c:pt>
                <c:pt idx="1">
                  <c:v>Niños 0 - 14</c:v>
                </c:pt>
                <c:pt idx="2">
                  <c:v>Adultos 15 - 59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0.69</c:v>
                </c:pt>
                <c:pt idx="1">
                  <c:v>0.06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354761951868362"/>
          <c:y val="0.44893180014626483"/>
          <c:w val="0.26712423885930481"/>
          <c:h val="0.32247463352462807"/>
        </c:manualLayout>
      </c:layout>
      <c:overlay val="0"/>
      <c:txPr>
        <a:bodyPr/>
        <a:lstStyle/>
        <a:p>
          <a:pPr>
            <a:defRPr sz="1600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es-MX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713397964889143E-2"/>
          <c:y val="4.4861391929187228E-2"/>
          <c:w val="0.72841860922556878"/>
          <c:h val="0.46887568457806661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Registrados</c:v>
                </c:pt>
              </c:strCache>
            </c:strRef>
          </c:tx>
          <c:cat>
            <c:strRef>
              <c:f>Hoja1!$A$2:$A$21</c:f>
              <c:strCache>
                <c:ptCount val="20"/>
                <c:pt idx="0">
                  <c:v>FARMACIAS BENAVIDES</c:v>
                </c:pt>
                <c:pt idx="1">
                  <c:v>COMERCIALIZADORA FARMACÉUTICA DE CHIAPAS (FARMACIAS DEL AHORRO)</c:v>
                </c:pt>
                <c:pt idx="2">
                  <c:v>FARMACIAS ESPECIALIZADAS</c:v>
                </c:pt>
                <c:pt idx="3">
                  <c:v>FARMACIAS GI</c:v>
                </c:pt>
                <c:pt idx="4">
                  <c:v>FARMAPRONTO</c:v>
                </c:pt>
                <c:pt idx="5">
                  <c:v>PHARMA PLUS (FARMACIAS SAN PABLO)</c:v>
                </c:pt>
                <c:pt idx="6">
                  <c:v>GRUPO SORIANA</c:v>
                </c:pt>
                <c:pt idx="7">
                  <c:v>GRUPO WALMART</c:v>
                </c:pt>
                <c:pt idx="8">
                  <c:v>COSTCO</c:v>
                </c:pt>
                <c:pt idx="9">
                  <c:v>FARMACIAS DE SIMILARES</c:v>
                </c:pt>
                <c:pt idx="10">
                  <c:v>FARMACIAS EL FENIX / DR. DESCUENTO</c:v>
                </c:pt>
                <c:pt idx="11">
                  <c:v>DISTRIBUIDORA OPCIONES FARMACÉUTICAS</c:v>
                </c:pt>
                <c:pt idx="12">
                  <c:v>FARMACIAS ISSEG</c:v>
                </c:pt>
                <c:pt idx="13">
                  <c:v>LABORATORIOS AMSA (DIMESA)</c:v>
                </c:pt>
                <c:pt idx="14">
                  <c:v>FARMACIAS GUADALAJARA</c:v>
                </c:pt>
                <c:pt idx="15">
                  <c:v>FEMSA (FARMACON, FARMACIAS YZA Y FARMACIAS LA MODERNA)</c:v>
                </c:pt>
                <c:pt idx="16">
                  <c:v>FARMACIAS GENERIX</c:v>
                </c:pt>
                <c:pt idx="17">
                  <c:v>FARMATODO</c:v>
                </c:pt>
                <c:pt idx="18">
                  <c:v>FARMACIAS DE COMERCIAL MEXICANA Y FARMACIAS DE SUMESA</c:v>
                </c:pt>
                <c:pt idx="19">
                  <c:v>FARMACIAS DE CHEDRAUI</c:v>
                </c:pt>
              </c:strCache>
            </c:strRef>
          </c:cat>
          <c:val>
            <c:numRef>
              <c:f>Hoja1!$B$2:$B$21</c:f>
              <c:numCache>
                <c:formatCode>General</c:formatCode>
                <c:ptCount val="20"/>
                <c:pt idx="0">
                  <c:v>41</c:v>
                </c:pt>
                <c:pt idx="1">
                  <c:v>53</c:v>
                </c:pt>
                <c:pt idx="2">
                  <c:v>740</c:v>
                </c:pt>
                <c:pt idx="3">
                  <c:v>186</c:v>
                </c:pt>
                <c:pt idx="4">
                  <c:v>51</c:v>
                </c:pt>
                <c:pt idx="5">
                  <c:v>149</c:v>
                </c:pt>
                <c:pt idx="6" formatCode="#,##0">
                  <c:v>2031</c:v>
                </c:pt>
                <c:pt idx="7" formatCode="#,##0">
                  <c:v>2206</c:v>
                </c:pt>
                <c:pt idx="8">
                  <c:v>105</c:v>
                </c:pt>
                <c:pt idx="9" formatCode="#,##0">
                  <c:v>9849</c:v>
                </c:pt>
                <c:pt idx="10">
                  <c:v>131</c:v>
                </c:pt>
                <c:pt idx="11">
                  <c:v>41</c:v>
                </c:pt>
                <c:pt idx="12">
                  <c:v>9</c:v>
                </c:pt>
                <c:pt idx="13">
                  <c:v>377</c:v>
                </c:pt>
                <c:pt idx="14">
                  <c:v>451</c:v>
                </c:pt>
                <c:pt idx="15">
                  <c:v>33</c:v>
                </c:pt>
                <c:pt idx="16">
                  <c:v>149</c:v>
                </c:pt>
                <c:pt idx="17">
                  <c:v>463</c:v>
                </c:pt>
                <c:pt idx="18">
                  <c:v>62</c:v>
                </c:pt>
                <c:pt idx="19">
                  <c:v>318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Aprobados</c:v>
                </c:pt>
              </c:strCache>
            </c:strRef>
          </c:tx>
          <c:cat>
            <c:strRef>
              <c:f>Hoja1!$A$2:$A$21</c:f>
              <c:strCache>
                <c:ptCount val="20"/>
                <c:pt idx="0">
                  <c:v>FARMACIAS BENAVIDES</c:v>
                </c:pt>
                <c:pt idx="1">
                  <c:v>COMERCIALIZADORA FARMACÉUTICA DE CHIAPAS (FARMACIAS DEL AHORRO)</c:v>
                </c:pt>
                <c:pt idx="2">
                  <c:v>FARMACIAS ESPECIALIZADAS</c:v>
                </c:pt>
                <c:pt idx="3">
                  <c:v>FARMACIAS GI</c:v>
                </c:pt>
                <c:pt idx="4">
                  <c:v>FARMAPRONTO</c:v>
                </c:pt>
                <c:pt idx="5">
                  <c:v>PHARMA PLUS (FARMACIAS SAN PABLO)</c:v>
                </c:pt>
                <c:pt idx="6">
                  <c:v>GRUPO SORIANA</c:v>
                </c:pt>
                <c:pt idx="7">
                  <c:v>GRUPO WALMART</c:v>
                </c:pt>
                <c:pt idx="8">
                  <c:v>COSTCO</c:v>
                </c:pt>
                <c:pt idx="9">
                  <c:v>FARMACIAS DE SIMILARES</c:v>
                </c:pt>
                <c:pt idx="10">
                  <c:v>FARMACIAS EL FENIX / DR. DESCUENTO</c:v>
                </c:pt>
                <c:pt idx="11">
                  <c:v>DISTRIBUIDORA OPCIONES FARMACÉUTICAS</c:v>
                </c:pt>
                <c:pt idx="12">
                  <c:v>FARMACIAS ISSEG</c:v>
                </c:pt>
                <c:pt idx="13">
                  <c:v>LABORATORIOS AMSA (DIMESA)</c:v>
                </c:pt>
                <c:pt idx="14">
                  <c:v>FARMACIAS GUADALAJARA</c:v>
                </c:pt>
                <c:pt idx="15">
                  <c:v>FEMSA (FARMACON, FARMACIAS YZA Y FARMACIAS LA MODERNA)</c:v>
                </c:pt>
                <c:pt idx="16">
                  <c:v>FARMACIAS GENERIX</c:v>
                </c:pt>
                <c:pt idx="17">
                  <c:v>FARMATODO</c:v>
                </c:pt>
                <c:pt idx="18">
                  <c:v>FARMACIAS DE COMERCIAL MEXICANA Y FARMACIAS DE SUMESA</c:v>
                </c:pt>
                <c:pt idx="19">
                  <c:v>FARMACIAS DE CHEDRAUI</c:v>
                </c:pt>
              </c:strCache>
            </c:strRef>
          </c:cat>
          <c:val>
            <c:numRef>
              <c:f>Hoja1!$C$2:$C$21</c:f>
              <c:numCache>
                <c:formatCode>General</c:formatCode>
                <c:ptCount val="20"/>
                <c:pt idx="0">
                  <c:v>18</c:v>
                </c:pt>
                <c:pt idx="1">
                  <c:v>29</c:v>
                </c:pt>
                <c:pt idx="2">
                  <c:v>472</c:v>
                </c:pt>
                <c:pt idx="3">
                  <c:v>48</c:v>
                </c:pt>
                <c:pt idx="4">
                  <c:v>7</c:v>
                </c:pt>
                <c:pt idx="5">
                  <c:v>82</c:v>
                </c:pt>
                <c:pt idx="6" formatCode="#,##0">
                  <c:v>1230</c:v>
                </c:pt>
                <c:pt idx="7" formatCode="#,##0">
                  <c:v>1109</c:v>
                </c:pt>
                <c:pt idx="8">
                  <c:v>78</c:v>
                </c:pt>
                <c:pt idx="9" formatCode="#,##0">
                  <c:v>7867</c:v>
                </c:pt>
                <c:pt idx="10">
                  <c:v>55</c:v>
                </c:pt>
                <c:pt idx="11">
                  <c:v>19</c:v>
                </c:pt>
                <c:pt idx="12">
                  <c:v>9</c:v>
                </c:pt>
                <c:pt idx="13">
                  <c:v>236</c:v>
                </c:pt>
                <c:pt idx="14">
                  <c:v>224</c:v>
                </c:pt>
                <c:pt idx="15">
                  <c:v>11</c:v>
                </c:pt>
                <c:pt idx="16">
                  <c:v>2</c:v>
                </c:pt>
                <c:pt idx="17">
                  <c:v>266</c:v>
                </c:pt>
                <c:pt idx="18">
                  <c:v>15</c:v>
                </c:pt>
                <c:pt idx="19">
                  <c:v>154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Empleados Totales</c:v>
                </c:pt>
              </c:strCache>
            </c:strRef>
          </c:tx>
          <c:cat>
            <c:strRef>
              <c:f>Hoja1!$A$2:$A$21</c:f>
              <c:strCache>
                <c:ptCount val="20"/>
                <c:pt idx="0">
                  <c:v>FARMACIAS BENAVIDES</c:v>
                </c:pt>
                <c:pt idx="1">
                  <c:v>COMERCIALIZADORA FARMACÉUTICA DE CHIAPAS (FARMACIAS DEL AHORRO)</c:v>
                </c:pt>
                <c:pt idx="2">
                  <c:v>FARMACIAS ESPECIALIZADAS</c:v>
                </c:pt>
                <c:pt idx="3">
                  <c:v>FARMACIAS GI</c:v>
                </c:pt>
                <c:pt idx="4">
                  <c:v>FARMAPRONTO</c:v>
                </c:pt>
                <c:pt idx="5">
                  <c:v>PHARMA PLUS (FARMACIAS SAN PABLO)</c:v>
                </c:pt>
                <c:pt idx="6">
                  <c:v>GRUPO SORIANA</c:v>
                </c:pt>
                <c:pt idx="7">
                  <c:v>GRUPO WALMART</c:v>
                </c:pt>
                <c:pt idx="8">
                  <c:v>COSTCO</c:v>
                </c:pt>
                <c:pt idx="9">
                  <c:v>FARMACIAS DE SIMILARES</c:v>
                </c:pt>
                <c:pt idx="10">
                  <c:v>FARMACIAS EL FENIX / DR. DESCUENTO</c:v>
                </c:pt>
                <c:pt idx="11">
                  <c:v>DISTRIBUIDORA OPCIONES FARMACÉUTICAS</c:v>
                </c:pt>
                <c:pt idx="12">
                  <c:v>FARMACIAS ISSEG</c:v>
                </c:pt>
                <c:pt idx="13">
                  <c:v>LABORATORIOS AMSA (DIMESA)</c:v>
                </c:pt>
                <c:pt idx="14">
                  <c:v>FARMACIAS GUADALAJARA</c:v>
                </c:pt>
                <c:pt idx="15">
                  <c:v>FEMSA (FARMACON, FARMACIAS YZA Y FARMACIAS LA MODERNA)</c:v>
                </c:pt>
                <c:pt idx="16">
                  <c:v>FARMACIAS GENERIX</c:v>
                </c:pt>
                <c:pt idx="17">
                  <c:v>FARMATODO</c:v>
                </c:pt>
                <c:pt idx="18">
                  <c:v>FARMACIAS DE COMERCIAL MEXICANA Y FARMACIAS DE SUMESA</c:v>
                </c:pt>
                <c:pt idx="19">
                  <c:v>FARMACIAS DE CHEDRAUI</c:v>
                </c:pt>
              </c:strCache>
            </c:strRef>
          </c:cat>
          <c:val>
            <c:numRef>
              <c:f>Hoja1!$D$2:$D$21</c:f>
              <c:numCache>
                <c:formatCode>#,##0</c:formatCode>
                <c:ptCount val="20"/>
                <c:pt idx="0">
                  <c:v>9500</c:v>
                </c:pt>
                <c:pt idx="1">
                  <c:v>12000</c:v>
                </c:pt>
                <c:pt idx="2" formatCode="General">
                  <c:v>752</c:v>
                </c:pt>
                <c:pt idx="3" formatCode="General">
                  <c:v>960</c:v>
                </c:pt>
                <c:pt idx="4">
                  <c:v>1400</c:v>
                </c:pt>
                <c:pt idx="5">
                  <c:v>3871</c:v>
                </c:pt>
                <c:pt idx="6">
                  <c:v>2510</c:v>
                </c:pt>
                <c:pt idx="7">
                  <c:v>4600</c:v>
                </c:pt>
                <c:pt idx="8" formatCode="General">
                  <c:v>297</c:v>
                </c:pt>
                <c:pt idx="9">
                  <c:v>9039</c:v>
                </c:pt>
                <c:pt idx="10" formatCode="General">
                  <c:v>600</c:v>
                </c:pt>
                <c:pt idx="11" formatCode="General">
                  <c:v>100</c:v>
                </c:pt>
                <c:pt idx="12" formatCode="General">
                  <c:v>704</c:v>
                </c:pt>
                <c:pt idx="13">
                  <c:v>2774</c:v>
                </c:pt>
                <c:pt idx="14">
                  <c:v>15000</c:v>
                </c:pt>
                <c:pt idx="15">
                  <c:v>5000</c:v>
                </c:pt>
                <c:pt idx="16" formatCode="General">
                  <c:v>120</c:v>
                </c:pt>
                <c:pt idx="17" formatCode="General">
                  <c:v>411</c:v>
                </c:pt>
                <c:pt idx="18" formatCode="General">
                  <c:v>633</c:v>
                </c:pt>
                <c:pt idx="19" formatCode="General">
                  <c:v>456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904768"/>
        <c:axId val="83948672"/>
      </c:lineChart>
      <c:catAx>
        <c:axId val="83904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MX"/>
          </a:p>
        </c:txPr>
        <c:crossAx val="83948672"/>
        <c:crosses val="autoZero"/>
        <c:auto val="1"/>
        <c:lblAlgn val="ctr"/>
        <c:lblOffset val="100"/>
        <c:noMultiLvlLbl val="0"/>
      </c:catAx>
      <c:valAx>
        <c:axId val="83948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904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868635725356564"/>
          <c:y val="0.19797886107332299"/>
          <c:w val="0.17263974312508082"/>
          <c:h val="0.4188441222343178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 b="0"/>
            </a:pPr>
            <a:r>
              <a:rPr lang="es-MX" sz="1800" b="1" i="0" u="none" strike="noStrike" baseline="0" dirty="0" smtClean="0">
                <a:effectLst/>
              </a:rPr>
              <a:t>México</a:t>
            </a:r>
            <a:r>
              <a:rPr lang="es-MX" sz="1800" b="0" i="0" u="none" strike="noStrike" baseline="0" dirty="0" smtClean="0">
                <a:effectLst/>
              </a:rPr>
              <a:t> registra un consumo de morfina de </a:t>
            </a:r>
            <a:r>
              <a:rPr lang="es-MX" sz="1800" b="1" i="0" u="none" strike="noStrike" baseline="0" dirty="0" smtClean="0">
                <a:effectLst/>
              </a:rPr>
              <a:t>0.51 mg</a:t>
            </a:r>
            <a:r>
              <a:rPr lang="es-MX" sz="1800" b="0" i="0" u="none" strike="noStrike" baseline="0" dirty="0" smtClean="0">
                <a:effectLst/>
              </a:rPr>
              <a:t> per cápita (2011)</a:t>
            </a:r>
            <a:endParaRPr lang="es-MX" sz="1600" b="0" dirty="0">
              <a:effectLst/>
            </a:endParaRPr>
          </a:p>
        </c:rich>
      </c:tx>
      <c:layout>
        <c:manualLayout>
          <c:xMode val="edge"/>
          <c:yMode val="edge"/>
          <c:x val="0.19639875634438203"/>
          <c:y val="1.11790983727614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734070293330599E-2"/>
          <c:y val="6.8953280839895006E-2"/>
          <c:w val="0.92934121019888805"/>
          <c:h val="0.61751783414011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Morfina!$B$4</c:f>
              <c:strCache>
                <c:ptCount val="1"/>
                <c:pt idx="0">
                  <c:v>mg/ capita</c:v>
                </c:pt>
              </c:strCache>
            </c:strRef>
          </c:tx>
          <c:spPr>
            <a:gradFill>
              <a:gsLst>
                <a:gs pos="15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  <a:ln>
              <a:solidFill>
                <a:schemeClr val="tx1"/>
              </a:solidFill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D23337"/>
              </a:solidFill>
              <a:ln>
                <a:solidFill>
                  <a:schemeClr val="tx1"/>
                </a:solidFill>
              </a:ln>
            </c:spPr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  <a:ln>
                <a:solidFill>
                  <a:schemeClr val="tx1"/>
                </a:solidFill>
              </a:ln>
            </c:spPr>
          </c:dPt>
          <c:dLbls>
            <c:numFmt formatCode="#,##0.00" sourceLinked="0"/>
            <c:txPr>
              <a:bodyPr/>
              <a:lstStyle/>
              <a:p>
                <a:pPr>
                  <a:defRPr sz="1000" b="0"/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Morfina!$A$5:$A$27</c:f>
              <c:strCache>
                <c:ptCount val="23"/>
                <c:pt idx="0">
                  <c:v>Argentina</c:v>
                </c:pt>
                <c:pt idx="1">
                  <c:v>Chile</c:v>
                </c:pt>
                <c:pt idx="2">
                  <c:v>Costa Rica</c:v>
                </c:pt>
                <c:pt idx="3">
                  <c:v>Uruguay</c:v>
                </c:pt>
                <c:pt idx="4">
                  <c:v>Jamaica</c:v>
                </c:pt>
                <c:pt idx="5">
                  <c:v>Bahamas</c:v>
                </c:pt>
                <c:pt idx="6">
                  <c:v>Promedio</c:v>
                </c:pt>
                <c:pt idx="7">
                  <c:v>Colombia</c:v>
                </c:pt>
                <c:pt idx="8">
                  <c:v>Cuba</c:v>
                </c:pt>
                <c:pt idx="9">
                  <c:v>San Vicente</c:v>
                </c:pt>
                <c:pt idx="10">
                  <c:v>Brasil</c:v>
                </c:pt>
                <c:pt idx="11">
                  <c:v>El Salvador</c:v>
                </c:pt>
                <c:pt idx="12">
                  <c:v>Nicaragua</c:v>
                </c:pt>
                <c:pt idx="13">
                  <c:v>México</c:v>
                </c:pt>
                <c:pt idx="14">
                  <c:v>Panamá</c:v>
                </c:pt>
                <c:pt idx="15">
                  <c:v>Venezuela</c:v>
                </c:pt>
                <c:pt idx="16">
                  <c:v>Perú</c:v>
                </c:pt>
                <c:pt idx="17">
                  <c:v>Ecuador</c:v>
                </c:pt>
                <c:pt idx="18">
                  <c:v>República Dominicana</c:v>
                </c:pt>
                <c:pt idx="19">
                  <c:v>Dominica</c:v>
                </c:pt>
                <c:pt idx="20">
                  <c:v>Bolivia</c:v>
                </c:pt>
                <c:pt idx="21">
                  <c:v>Belize</c:v>
                </c:pt>
                <c:pt idx="22">
                  <c:v>Guatemala</c:v>
                </c:pt>
              </c:strCache>
            </c:strRef>
          </c:cat>
          <c:val>
            <c:numRef>
              <c:f>Morfina!$B$5:$B$27</c:f>
              <c:numCache>
                <c:formatCode>General</c:formatCode>
                <c:ptCount val="23"/>
                <c:pt idx="0">
                  <c:v>10.0822</c:v>
                </c:pt>
                <c:pt idx="1">
                  <c:v>4.3620000000000001</c:v>
                </c:pt>
                <c:pt idx="2">
                  <c:v>3.8014000000000001</c:v>
                </c:pt>
                <c:pt idx="3">
                  <c:v>2.8018000000000001</c:v>
                </c:pt>
                <c:pt idx="4">
                  <c:v>2.2890000000000001</c:v>
                </c:pt>
                <c:pt idx="5">
                  <c:v>1.7464</c:v>
                </c:pt>
                <c:pt idx="6">
                  <c:v>1.54</c:v>
                </c:pt>
                <c:pt idx="7">
                  <c:v>1.4804999999999999</c:v>
                </c:pt>
                <c:pt idx="8">
                  <c:v>1.2743</c:v>
                </c:pt>
                <c:pt idx="9">
                  <c:v>1.0642</c:v>
                </c:pt>
                <c:pt idx="10">
                  <c:v>0.93020000000000003</c:v>
                </c:pt>
                <c:pt idx="11">
                  <c:v>0.57520000000000004</c:v>
                </c:pt>
                <c:pt idx="12">
                  <c:v>0.53149999999999997</c:v>
                </c:pt>
                <c:pt idx="13">
                  <c:v>0.51290000000000002</c:v>
                </c:pt>
                <c:pt idx="14">
                  <c:v>0.48</c:v>
                </c:pt>
                <c:pt idx="15">
                  <c:v>0.40479999999999999</c:v>
                </c:pt>
                <c:pt idx="16">
                  <c:v>0.3221</c:v>
                </c:pt>
                <c:pt idx="17">
                  <c:v>0.31019999999999998</c:v>
                </c:pt>
                <c:pt idx="18">
                  <c:v>0.31019999999999998</c:v>
                </c:pt>
                <c:pt idx="19">
                  <c:v>0.22059999999999999</c:v>
                </c:pt>
                <c:pt idx="20">
                  <c:v>0.15110000000000001</c:v>
                </c:pt>
                <c:pt idx="21">
                  <c:v>0.12889999999999999</c:v>
                </c:pt>
                <c:pt idx="22">
                  <c:v>7.5999999999999998E-2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98681600"/>
        <c:axId val="98685312"/>
      </c:barChart>
      <c:catAx>
        <c:axId val="98681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s-MX"/>
          </a:p>
        </c:txPr>
        <c:crossAx val="98685312"/>
        <c:crosses val="autoZero"/>
        <c:auto val="1"/>
        <c:lblAlgn val="ctr"/>
        <c:lblOffset val="100"/>
        <c:noMultiLvlLbl val="0"/>
      </c:catAx>
      <c:valAx>
        <c:axId val="98685312"/>
        <c:scaling>
          <c:orientation val="minMax"/>
          <c:max val="10.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MX"/>
                  <a:t>mg per capita por país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8681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Arial Narrow" panose="020B0606020202030204" pitchFamily="34" charset="0"/>
        </a:defRPr>
      </a:pPr>
      <a:endParaRPr lang="es-MX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Médicos con recetarios</c:v>
                </c:pt>
              </c:strCache>
            </c:strRef>
          </c:tx>
          <c:marker>
            <c:symbol val="diamond"/>
            <c:size val="5"/>
          </c:marker>
          <c:dLbls>
            <c:dLbl>
              <c:idx val="0"/>
              <c:layout>
                <c:manualLayout>
                  <c:x val="-4.7129709597322683E-2"/>
                  <c:y val="-3.8133901038022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987618752024221E-2"/>
                  <c:y val="-5.2434113927281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424282090035628E-3"/>
                  <c:y val="2.86004257785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560671488718556E-2"/>
                  <c:y val="-3.8133901038022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280335744359278E-2"/>
                  <c:y val="-2.86004257785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7138076217208247E-2"/>
                  <c:y val="-4.7667376297528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142259527151031E-2"/>
                  <c:y val="-4.2900638667775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142259527151023E-2"/>
                  <c:y val="-4.2900638667775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Hoja1!$A$2:$A$9</c:f>
              <c:strCache>
                <c:ptCount val="8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  <c:pt idx="6">
                  <c:v>Enero</c:v>
                </c:pt>
                <c:pt idx="7">
                  <c:v>5 febrero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39</c:v>
                </c:pt>
                <c:pt idx="1">
                  <c:v>135</c:v>
                </c:pt>
                <c:pt idx="2">
                  <c:v>267</c:v>
                </c:pt>
                <c:pt idx="3">
                  <c:v>421</c:v>
                </c:pt>
                <c:pt idx="4">
                  <c:v>602</c:v>
                </c:pt>
                <c:pt idx="5">
                  <c:v>734</c:v>
                </c:pt>
                <c:pt idx="6">
                  <c:v>807</c:v>
                </c:pt>
                <c:pt idx="7" formatCode="#,##0">
                  <c:v>1428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Recetas surtidas</c:v>
                </c:pt>
              </c:strCache>
            </c:strRef>
          </c:tx>
          <c:marker>
            <c:symbol val="square"/>
            <c:size val="4"/>
          </c:marker>
          <c:dLbls>
            <c:dLbl>
              <c:idx val="0"/>
              <c:layout>
                <c:manualLayout>
                  <c:x val="-4.9271969124473715E-2"/>
                  <c:y val="1.430021288925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853725844758718E-2"/>
                  <c:y val="1.9066575185339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703099697722123E-2"/>
                  <c:y val="-5.2434489260952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7841007233077835E-2"/>
                  <c:y val="-4.7667376297528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569038108604123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Hoja1!$A$2:$A$9</c:f>
              <c:strCache>
                <c:ptCount val="8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  <c:pt idx="6">
                  <c:v>Enero</c:v>
                </c:pt>
                <c:pt idx="7">
                  <c:v>5 febrero</c:v>
                </c:pt>
              </c:strCache>
            </c:strRef>
          </c:cat>
          <c:val>
            <c:numRef>
              <c:f>Hoja1!$C$2:$C$9</c:f>
              <c:numCache>
                <c:formatCode>General</c:formatCode>
                <c:ptCount val="8"/>
                <c:pt idx="0">
                  <c:v>24</c:v>
                </c:pt>
                <c:pt idx="1">
                  <c:v>102</c:v>
                </c:pt>
                <c:pt idx="2">
                  <c:v>579</c:v>
                </c:pt>
                <c:pt idx="3" formatCode="#,##0">
                  <c:v>1651</c:v>
                </c:pt>
                <c:pt idx="4" formatCode="#,##0">
                  <c:v>4155</c:v>
                </c:pt>
                <c:pt idx="5" formatCode="#,##0">
                  <c:v>6220</c:v>
                </c:pt>
                <c:pt idx="6" formatCode="#,##0">
                  <c:v>9068</c:v>
                </c:pt>
                <c:pt idx="7" formatCode="#,##0">
                  <c:v>11622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375232"/>
        <c:axId val="107377024"/>
      </c:lineChart>
      <c:catAx>
        <c:axId val="107375232"/>
        <c:scaling>
          <c:orientation val="minMax"/>
        </c:scaling>
        <c:delete val="0"/>
        <c:axPos val="b"/>
        <c:majorTickMark val="out"/>
        <c:minorTickMark val="none"/>
        <c:tickLblPos val="nextTo"/>
        <c:crossAx val="107377024"/>
        <c:crosses val="autoZero"/>
        <c:auto val="1"/>
        <c:lblAlgn val="ctr"/>
        <c:lblOffset val="100"/>
        <c:noMultiLvlLbl val="0"/>
      </c:catAx>
      <c:valAx>
        <c:axId val="10737702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073752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 Narrow" panose="020B0606020202030204" pitchFamily="34" charset="0"/>
        </a:defRPr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s-MX" sz="1600"/>
              <a:t>Recetarios Electrónicos: </a:t>
            </a:r>
          </a:p>
          <a:p>
            <a:pPr>
              <a:defRPr sz="1600"/>
            </a:pPr>
            <a:r>
              <a:rPr lang="es-MX" sz="1600"/>
              <a:t>Número de Trámites y Recetas (2014-2016)</a:t>
            </a:r>
          </a:p>
        </c:rich>
      </c:tx>
      <c:layout>
        <c:manualLayout>
          <c:xMode val="edge"/>
          <c:yMode val="edge"/>
          <c:x val="0.2724486286971826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09685088912149"/>
          <c:y val="0.22993397750134595"/>
          <c:w val="0.8801939163387853"/>
          <c:h val="0.521344755823801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Hoja1!$B$3:$C$8</c:f>
              <c:multiLvlStrCache>
                <c:ptCount val="6"/>
                <c:lvl>
                  <c:pt idx="0">
                    <c:v>Número de recetas emitidas</c:v>
                  </c:pt>
                  <c:pt idx="1">
                    <c:v>Total de trámites aprobados</c:v>
                  </c:pt>
                  <c:pt idx="2">
                    <c:v>Recetas surtidas</c:v>
                  </c:pt>
                  <c:pt idx="3">
                    <c:v>Número de recetas emitidas</c:v>
                  </c:pt>
                  <c:pt idx="4">
                    <c:v>Total de trámites aprobados</c:v>
                  </c:pt>
                  <c:pt idx="5">
                    <c:v>Recetas surtidas</c:v>
                  </c:pt>
                </c:lvl>
                <c:lvl>
                  <c:pt idx="0">
                    <c:v>2014</c:v>
                  </c:pt>
                  <c:pt idx="3">
                    <c:v>2015*</c:v>
                  </c:pt>
                </c:lvl>
              </c:multiLvlStrCache>
            </c:multiLvlStrRef>
          </c:cat>
          <c:val>
            <c:numRef>
              <c:f>Hoja1!$D$3:$D$8</c:f>
              <c:numCache>
                <c:formatCode>#,##0</c:formatCode>
                <c:ptCount val="6"/>
                <c:pt idx="0">
                  <c:v>21100</c:v>
                </c:pt>
                <c:pt idx="1">
                  <c:v>422</c:v>
                </c:pt>
                <c:pt idx="3">
                  <c:v>162515</c:v>
                </c:pt>
                <c:pt idx="4">
                  <c:v>1428</c:v>
                </c:pt>
                <c:pt idx="5">
                  <c:v>11622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07087360"/>
        <c:axId val="107095168"/>
      </c:barChart>
      <c:catAx>
        <c:axId val="107087360"/>
        <c:scaling>
          <c:orientation val="minMax"/>
        </c:scaling>
        <c:delete val="0"/>
        <c:axPos val="b"/>
        <c:majorTickMark val="out"/>
        <c:minorTickMark val="none"/>
        <c:tickLblPos val="nextTo"/>
        <c:crossAx val="107095168"/>
        <c:crosses val="autoZero"/>
        <c:auto val="1"/>
        <c:lblAlgn val="ctr"/>
        <c:lblOffset val="100"/>
        <c:noMultiLvlLbl val="0"/>
      </c:catAx>
      <c:valAx>
        <c:axId val="1070951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MX"/>
                  <a:t>Número de trámites y recetas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07087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 Narrow" panose="020B0606020202030204" pitchFamily="34" charset="0"/>
        </a:defRPr>
      </a:pPr>
      <a:endParaRPr lang="es-MX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MX" sz="1600" dirty="0"/>
              <a:t>Recetarios Electrónicos: </a:t>
            </a:r>
          </a:p>
          <a:p>
            <a:pPr>
              <a:defRPr/>
            </a:pPr>
            <a:r>
              <a:rPr lang="es-MX" sz="1600" dirty="0"/>
              <a:t>Número de </a:t>
            </a:r>
            <a:r>
              <a:rPr lang="es-MX" sz="1600" dirty="0" smtClean="0"/>
              <a:t>Trámites</a:t>
            </a:r>
            <a:r>
              <a:rPr lang="es-MX" sz="1600" baseline="0" dirty="0" smtClean="0"/>
              <a:t> por Médico</a:t>
            </a:r>
          </a:p>
          <a:p>
            <a:pPr>
              <a:defRPr/>
            </a:pPr>
            <a:r>
              <a:rPr lang="es-MX" sz="1600" dirty="0" smtClean="0"/>
              <a:t>(2015-2016*)</a:t>
            </a:r>
            <a:endParaRPr lang="es-MX" sz="1600" dirty="0"/>
          </a:p>
        </c:rich>
      </c:tx>
      <c:layout>
        <c:manualLayout>
          <c:xMode val="edge"/>
          <c:yMode val="edge"/>
          <c:x val="0.14037670278351139"/>
          <c:y val="2.300469030011158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Hoja1!$C$31:$C$32</c:f>
              <c:strCache>
                <c:ptCount val="2"/>
                <c:pt idx="0">
                  <c:v>Médicos Generales</c:v>
                </c:pt>
                <c:pt idx="1">
                  <c:v>Médicos de Especialidad</c:v>
                </c:pt>
              </c:strCache>
            </c:strRef>
          </c:cat>
          <c:val>
            <c:numRef>
              <c:f>Hoja1!$D$31:$D$32</c:f>
              <c:numCache>
                <c:formatCode>General</c:formatCode>
                <c:ptCount val="2"/>
                <c:pt idx="0">
                  <c:v>537</c:v>
                </c:pt>
                <c:pt idx="1">
                  <c:v>891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Arial Narrow" panose="020B0606020202030204" pitchFamily="34" charset="0"/>
        </a:defRPr>
      </a:pPr>
      <a:endParaRPr lang="es-MX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s-MX" sz="1600" dirty="0"/>
              <a:t>Recetarios Electrónicos: </a:t>
            </a:r>
          </a:p>
          <a:p>
            <a:pPr>
              <a:defRPr sz="1600"/>
            </a:pPr>
            <a:r>
              <a:rPr lang="es-MX" sz="1600" dirty="0"/>
              <a:t>Número de Trámites por Especialidad </a:t>
            </a:r>
            <a:endParaRPr lang="es-MX" sz="1600" dirty="0" smtClean="0"/>
          </a:p>
          <a:p>
            <a:pPr>
              <a:defRPr sz="1600"/>
            </a:pPr>
            <a:r>
              <a:rPr lang="es-MX" sz="1600" dirty="0" smtClean="0"/>
              <a:t>(2015-2016*)</a:t>
            </a:r>
            <a:endParaRPr lang="es-MX" sz="16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 smtClean="0"/>
                      <a:t>72.6%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txPr>
              <a:bodyPr/>
              <a:lstStyle/>
              <a:p>
                <a:pPr>
                  <a:defRPr sz="1200" b="1"/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Hoja1!$C$83:$C$100</c:f>
              <c:strCache>
                <c:ptCount val="18"/>
                <c:pt idx="0">
                  <c:v>Anestesiología</c:v>
                </c:pt>
                <c:pt idx="1">
                  <c:v>Medicina interna</c:v>
                </c:pt>
                <c:pt idx="2">
                  <c:v>Oncología</c:v>
                </c:pt>
                <c:pt idx="3">
                  <c:v>Ortopedia</c:v>
                </c:pt>
                <c:pt idx="4">
                  <c:v>Pediatría</c:v>
                </c:pt>
                <c:pt idx="5">
                  <c:v>Medicina de enfermo en estado crítico</c:v>
                </c:pt>
                <c:pt idx="6">
                  <c:v>Neurocirugía</c:v>
                </c:pt>
                <c:pt idx="7">
                  <c:v>Urgencias</c:v>
                </c:pt>
                <c:pt idx="8">
                  <c:v>Ginecología</c:v>
                </c:pt>
                <c:pt idx="9">
                  <c:v>Traumatología</c:v>
                </c:pt>
                <c:pt idx="10">
                  <c:v>Cirugía plástica</c:v>
                </c:pt>
                <c:pt idx="11">
                  <c:v>Cardiología</c:v>
                </c:pt>
                <c:pt idx="12">
                  <c:v>Medicina familiar</c:v>
                </c:pt>
                <c:pt idx="13">
                  <c:v>Reumatología</c:v>
                </c:pt>
                <c:pt idx="14">
                  <c:v>Maestría</c:v>
                </c:pt>
                <c:pt idx="15">
                  <c:v>Algología</c:v>
                </c:pt>
                <c:pt idx="16">
                  <c:v>Hematología</c:v>
                </c:pt>
                <c:pt idx="17">
                  <c:v>Otras*</c:v>
                </c:pt>
              </c:strCache>
            </c:strRef>
          </c:cat>
          <c:val>
            <c:numRef>
              <c:f>Hoja1!$D$83:$D$100</c:f>
              <c:numCache>
                <c:formatCode>0.0</c:formatCode>
                <c:ptCount val="18"/>
                <c:pt idx="0">
                  <c:v>72.615039281705947</c:v>
                </c:pt>
                <c:pt idx="1">
                  <c:v>4.1526374859708195</c:v>
                </c:pt>
                <c:pt idx="2">
                  <c:v>2.9180695847362514</c:v>
                </c:pt>
                <c:pt idx="3">
                  <c:v>2.6936026936026933</c:v>
                </c:pt>
                <c:pt idx="4">
                  <c:v>2.3569023569023568</c:v>
                </c:pt>
                <c:pt idx="5">
                  <c:v>2.5813692480359149</c:v>
                </c:pt>
                <c:pt idx="6">
                  <c:v>1.5712682379349048</c:v>
                </c:pt>
                <c:pt idx="7">
                  <c:v>1.9079685746352413</c:v>
                </c:pt>
                <c:pt idx="8">
                  <c:v>1.2345679012345678</c:v>
                </c:pt>
                <c:pt idx="9">
                  <c:v>1.2345679012345678</c:v>
                </c:pt>
                <c:pt idx="10">
                  <c:v>1.3468013468013467</c:v>
                </c:pt>
                <c:pt idx="11">
                  <c:v>0.44893378226711567</c:v>
                </c:pt>
                <c:pt idx="12">
                  <c:v>0.44893378226711567</c:v>
                </c:pt>
                <c:pt idx="13">
                  <c:v>0.44893378226711567</c:v>
                </c:pt>
                <c:pt idx="14">
                  <c:v>0.33670033670033667</c:v>
                </c:pt>
                <c:pt idx="15">
                  <c:v>0.67340067340067333</c:v>
                </c:pt>
                <c:pt idx="16">
                  <c:v>0.5611672278338945</c:v>
                </c:pt>
                <c:pt idx="17">
                  <c:v>2.4691358024691357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239084418945446"/>
          <c:y val="0.24985649742621191"/>
          <c:w val="0.34967322424481506"/>
          <c:h val="0.75014350257378815"/>
        </c:manualLayout>
      </c:layout>
      <c:overlay val="0"/>
      <c:txPr>
        <a:bodyPr/>
        <a:lstStyle/>
        <a:p>
          <a:pPr>
            <a:defRPr sz="800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 Narrow" panose="020B0606020202030204" pitchFamily="34" charset="0"/>
        </a:defRPr>
      </a:pPr>
      <a:endParaRPr lang="es-MX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'REPORTE POR FARMACÓ'!$C$1</c:f>
              <c:strCache>
                <c:ptCount val="1"/>
                <c:pt idx="0">
                  <c:v>Cantidad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Arial Narrow" panose="020B0606020202030204" pitchFamily="34" charset="0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'REPORTE POR FARMACÓ'!$B$2:$B$8</c:f>
              <c:strCache>
                <c:ptCount val="7"/>
                <c:pt idx="0">
                  <c:v>FENTANILO</c:v>
                </c:pt>
                <c:pt idx="1">
                  <c:v>MORFINA</c:v>
                </c:pt>
                <c:pt idx="2">
                  <c:v>TAPENTADOL</c:v>
                </c:pt>
                <c:pt idx="3">
                  <c:v>OXICODONA</c:v>
                </c:pt>
                <c:pt idx="4">
                  <c:v>METADONA</c:v>
                </c:pt>
                <c:pt idx="5">
                  <c:v>SUFENTANILO</c:v>
                </c:pt>
                <c:pt idx="6">
                  <c:v>REMIFENTANILO</c:v>
                </c:pt>
              </c:strCache>
            </c:strRef>
          </c:cat>
          <c:val>
            <c:numRef>
              <c:f>'REPORTE POR FARMACÓ'!$C$2:$C$8</c:f>
              <c:numCache>
                <c:formatCode>General</c:formatCode>
                <c:ptCount val="7"/>
                <c:pt idx="0">
                  <c:v>4411</c:v>
                </c:pt>
                <c:pt idx="1">
                  <c:v>4253</c:v>
                </c:pt>
                <c:pt idx="2">
                  <c:v>1311</c:v>
                </c:pt>
                <c:pt idx="3">
                  <c:v>1171</c:v>
                </c:pt>
                <c:pt idx="4">
                  <c:v>452</c:v>
                </c:pt>
                <c:pt idx="5">
                  <c:v>6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336922271151801E-2"/>
          <c:y val="0.26436927730992404"/>
          <c:w val="0.75411324871107122"/>
          <c:h val="0.481432492878681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Horas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trendlineType val="linear"/>
            <c:dispRSqr val="0"/>
            <c:dispEq val="0"/>
          </c:trendline>
          <c:cat>
            <c:strRef>
              <c:f>Hoja1!$A$2:$A$3</c:f>
              <c:strCache>
                <c:ptCount val="2"/>
                <c:pt idx="0">
                  <c:v>Horas de balance sin libros electrónicos (2013)</c:v>
                </c:pt>
                <c:pt idx="1">
                  <c:v>Proyección de horas de balance con libros electrónicos (2015-2016)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3460</c:v>
                </c:pt>
                <c:pt idx="1">
                  <c:v>1730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overlap val="59"/>
        <c:axId val="112704128"/>
        <c:axId val="112705920"/>
      </c:barChart>
      <c:catAx>
        <c:axId val="112704128"/>
        <c:scaling>
          <c:orientation val="minMax"/>
        </c:scaling>
        <c:delete val="0"/>
        <c:axPos val="b"/>
        <c:majorTickMark val="out"/>
        <c:minorTickMark val="none"/>
        <c:tickLblPos val="nextTo"/>
        <c:crossAx val="112705920"/>
        <c:crosses val="autoZero"/>
        <c:auto val="1"/>
        <c:lblAlgn val="ctr"/>
        <c:lblOffset val="100"/>
        <c:noMultiLvlLbl val="0"/>
      </c:catAx>
      <c:valAx>
        <c:axId val="11270592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12704128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86739828053293222"/>
          <c:y val="0.38898733333721497"/>
          <c:w val="0.13260171946706775"/>
          <c:h val="0.114022284890254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es-MX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28953316777162"/>
          <c:y val="5.386914046341184E-2"/>
          <c:w val="0.64629320851812977"/>
          <c:h val="0.82985613795130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Farmacias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Hoja1!$A$2:$A$3</c:f>
              <c:numCache>
                <c:formatCode>General</c:formatCode>
                <c:ptCount val="2"/>
                <c:pt idx="0">
                  <c:v>2004</c:v>
                </c:pt>
                <c:pt idx="1">
                  <c:v>2014</c:v>
                </c:pt>
              </c:numCache>
            </c:numRef>
          </c:cat>
          <c:val>
            <c:numRef>
              <c:f>Hoja1!$B$2:$B$3</c:f>
              <c:numCache>
                <c:formatCode>General</c:formatCode>
                <c:ptCount val="2"/>
                <c:pt idx="0">
                  <c:v>51186</c:v>
                </c:pt>
                <c:pt idx="1">
                  <c:v>30000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Dispensadores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6350"/>
            </c:spPr>
          </c:dPt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Hoja1!$A$2:$A$3</c:f>
              <c:numCache>
                <c:formatCode>General</c:formatCode>
                <c:ptCount val="2"/>
                <c:pt idx="0">
                  <c:v>2004</c:v>
                </c:pt>
                <c:pt idx="1">
                  <c:v>2014</c:v>
                </c:pt>
              </c:numCache>
            </c:numRef>
          </c:cat>
          <c:val>
            <c:numRef>
              <c:f>Hoja1!$C$2:$C$3</c:f>
              <c:numCache>
                <c:formatCode>General</c:formatCode>
                <c:ptCount val="2"/>
                <c:pt idx="0">
                  <c:v>102500</c:v>
                </c:pt>
                <c:pt idx="1">
                  <c:v>100000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016064"/>
        <c:axId val="117017600"/>
      </c:barChart>
      <c:catAx>
        <c:axId val="11701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MX"/>
          </a:p>
        </c:txPr>
        <c:crossAx val="117017600"/>
        <c:crosses val="autoZero"/>
        <c:auto val="1"/>
        <c:lblAlgn val="ctr"/>
        <c:lblOffset val="100"/>
        <c:noMultiLvlLbl val="0"/>
      </c:catAx>
      <c:valAx>
        <c:axId val="11701760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MX"/>
          </a:p>
        </c:txPr>
        <c:crossAx val="117016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795388231716942"/>
          <c:y val="0.40851683395729382"/>
          <c:w val="0.24090700448488184"/>
          <c:h val="0.18296607255244188"/>
        </c:manualLayout>
      </c:layout>
      <c:overlay val="0"/>
      <c:txPr>
        <a:bodyPr/>
        <a:lstStyle/>
        <a:p>
          <a:pPr>
            <a:defRPr sz="1600">
              <a:latin typeface="Arial Narrow" panose="020B0606020202030204" pitchFamily="34" charset="0"/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A464D1-63DA-42D9-B2E2-B81904AAD68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5078217-6F36-4E79-9D42-B040B1EC173A}">
      <dgm:prSet phldrT="[Texto]"/>
      <dgm:spPr>
        <a:solidFill>
          <a:schemeClr val="accent3"/>
        </a:solidFill>
      </dgm:spPr>
      <dgm:t>
        <a:bodyPr/>
        <a:lstStyle/>
        <a:p>
          <a:r>
            <a:rPr lang="es-MX" dirty="0" smtClean="0"/>
            <a:t>Disponible para todos los médicos al tramitar recetarios especiales</a:t>
          </a:r>
          <a:endParaRPr lang="es-MX" dirty="0"/>
        </a:p>
      </dgm:t>
    </dgm:pt>
    <dgm:pt modelId="{2D1A9ED6-4905-46EF-BF42-EA614BE7A99C}" type="parTrans" cxnId="{F6D599B0-C782-4B7D-96E5-0534C61F9921}">
      <dgm:prSet/>
      <dgm:spPr/>
      <dgm:t>
        <a:bodyPr/>
        <a:lstStyle/>
        <a:p>
          <a:endParaRPr lang="es-MX"/>
        </a:p>
      </dgm:t>
    </dgm:pt>
    <dgm:pt modelId="{DAF6EF11-8391-4A1C-A1D8-55A2F48D006A}" type="sibTrans" cxnId="{F6D599B0-C782-4B7D-96E5-0534C61F9921}">
      <dgm:prSet/>
      <dgm:spPr/>
      <dgm:t>
        <a:bodyPr/>
        <a:lstStyle/>
        <a:p>
          <a:endParaRPr lang="es-MX"/>
        </a:p>
      </dgm:t>
    </dgm:pt>
    <dgm:pt modelId="{F4C6D8C8-F320-438D-BBCD-1EB4B6431381}">
      <dgm:prSet phldrT="[Texto]"/>
      <dgm:spPr/>
      <dgm:t>
        <a:bodyPr/>
        <a:lstStyle/>
        <a:p>
          <a:r>
            <a:rPr lang="es-MX" dirty="0" smtClean="0"/>
            <a:t>Proporciona herramientas necesarias para la correcta prescripción</a:t>
          </a:r>
          <a:endParaRPr lang="es-MX" dirty="0"/>
        </a:p>
      </dgm:t>
    </dgm:pt>
    <dgm:pt modelId="{815E6784-728D-4CB8-A29F-7E98BDA0CFF0}" type="parTrans" cxnId="{4C58EFD1-7C31-48FA-885D-31FB4DEB6418}">
      <dgm:prSet/>
      <dgm:spPr/>
      <dgm:t>
        <a:bodyPr/>
        <a:lstStyle/>
        <a:p>
          <a:endParaRPr lang="es-MX"/>
        </a:p>
      </dgm:t>
    </dgm:pt>
    <dgm:pt modelId="{20BE78BC-6D54-4BB9-9208-D4750CA8DABC}" type="sibTrans" cxnId="{4C58EFD1-7C31-48FA-885D-31FB4DEB6418}">
      <dgm:prSet/>
      <dgm:spPr/>
      <dgm:t>
        <a:bodyPr/>
        <a:lstStyle/>
        <a:p>
          <a:endParaRPr lang="es-MX"/>
        </a:p>
      </dgm:t>
    </dgm:pt>
    <dgm:pt modelId="{38460EB3-FE86-4D14-95B5-303CB2A381C0}">
      <dgm:prSet phldrT="[Texto]"/>
      <dgm:spPr>
        <a:solidFill>
          <a:schemeClr val="accent6"/>
        </a:solidFill>
      </dgm:spPr>
      <dgm:t>
        <a:bodyPr/>
        <a:lstStyle/>
        <a:p>
          <a:r>
            <a:rPr lang="es-MX" dirty="0" smtClean="0"/>
            <a:t>Contenidos definidos por el INCAN en consonancia con la FDA</a:t>
          </a:r>
          <a:endParaRPr lang="es-MX" dirty="0"/>
        </a:p>
      </dgm:t>
    </dgm:pt>
    <dgm:pt modelId="{DBF21BF9-4254-47A0-AD82-1A877593B4AF}" type="parTrans" cxnId="{6041F84D-28C7-4647-86E8-5B7D395ECB5E}">
      <dgm:prSet/>
      <dgm:spPr/>
      <dgm:t>
        <a:bodyPr/>
        <a:lstStyle/>
        <a:p>
          <a:endParaRPr lang="es-MX"/>
        </a:p>
      </dgm:t>
    </dgm:pt>
    <dgm:pt modelId="{C820015D-E66A-4491-B415-6C674D6C1C81}" type="sibTrans" cxnId="{6041F84D-28C7-4647-86E8-5B7D395ECB5E}">
      <dgm:prSet/>
      <dgm:spPr/>
      <dgm:t>
        <a:bodyPr/>
        <a:lstStyle/>
        <a:p>
          <a:endParaRPr lang="es-MX"/>
        </a:p>
      </dgm:t>
    </dgm:pt>
    <dgm:pt modelId="{A9B79064-B370-44B3-BD92-4EDAC9F46D9E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Consta de 6 módulos con textos explicativos y evaluaciones de opción múltiple</a:t>
          </a:r>
          <a:endParaRPr lang="es-MX" dirty="0"/>
        </a:p>
      </dgm:t>
    </dgm:pt>
    <dgm:pt modelId="{CD6ECDE1-91B8-43E3-9828-43E8CB8BE1F3}" type="parTrans" cxnId="{39018344-8A58-47D9-813B-CDC9C654FBB9}">
      <dgm:prSet/>
      <dgm:spPr/>
      <dgm:t>
        <a:bodyPr/>
        <a:lstStyle/>
        <a:p>
          <a:endParaRPr lang="es-MX"/>
        </a:p>
      </dgm:t>
    </dgm:pt>
    <dgm:pt modelId="{1EF977D6-7710-4315-8D20-1BFEA01BBA9E}" type="sibTrans" cxnId="{39018344-8A58-47D9-813B-CDC9C654FBB9}">
      <dgm:prSet/>
      <dgm:spPr/>
      <dgm:t>
        <a:bodyPr/>
        <a:lstStyle/>
        <a:p>
          <a:endParaRPr lang="es-MX"/>
        </a:p>
      </dgm:t>
    </dgm:pt>
    <dgm:pt modelId="{C29B9B64-02C9-4666-A624-B71B1493A1EE}">
      <dgm:prSet phldrT="[Texto]"/>
      <dgm:spPr>
        <a:solidFill>
          <a:srgbClr val="5FE01E"/>
        </a:solidFill>
      </dgm:spPr>
      <dgm:t>
        <a:bodyPr/>
        <a:lstStyle/>
        <a:p>
          <a:r>
            <a:rPr lang="es-MX" dirty="0" smtClean="0"/>
            <a:t>La educación continua del personal médico previene problemas de salud pública</a:t>
          </a:r>
          <a:endParaRPr lang="es-MX" dirty="0"/>
        </a:p>
      </dgm:t>
    </dgm:pt>
    <dgm:pt modelId="{5A222043-A4A9-4182-876D-BB3BAD7BAFE9}" type="parTrans" cxnId="{9F6155AD-D3F0-4E12-ABA1-56AED906E3F4}">
      <dgm:prSet/>
      <dgm:spPr/>
      <dgm:t>
        <a:bodyPr/>
        <a:lstStyle/>
        <a:p>
          <a:endParaRPr lang="es-MX"/>
        </a:p>
      </dgm:t>
    </dgm:pt>
    <dgm:pt modelId="{21A8A12D-16AD-438C-93B2-0785EC268E62}" type="sibTrans" cxnId="{9F6155AD-D3F0-4E12-ABA1-56AED906E3F4}">
      <dgm:prSet/>
      <dgm:spPr/>
      <dgm:t>
        <a:bodyPr/>
        <a:lstStyle/>
        <a:p>
          <a:endParaRPr lang="es-MX"/>
        </a:p>
      </dgm:t>
    </dgm:pt>
    <dgm:pt modelId="{0DC20EC9-7E50-43E2-BC2D-74F51F19EEA3}" type="pres">
      <dgm:prSet presAssocID="{65A464D1-63DA-42D9-B2E2-B81904AAD6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5E66E41-8FAD-4622-818E-63EB0CA7997F}" type="pres">
      <dgm:prSet presAssocID="{05078217-6F36-4E79-9D42-B040B1EC173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93D75C7-BAA8-4063-99AB-080B34F04D8D}" type="pres">
      <dgm:prSet presAssocID="{DAF6EF11-8391-4A1C-A1D8-55A2F48D006A}" presName="sibTrans" presStyleCnt="0"/>
      <dgm:spPr/>
    </dgm:pt>
    <dgm:pt modelId="{7092EFDB-E652-4C7F-B45B-8A1924E14C86}" type="pres">
      <dgm:prSet presAssocID="{F4C6D8C8-F320-438D-BBCD-1EB4B643138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C5E007-6572-4C2A-BC9C-D2477302E6AD}" type="pres">
      <dgm:prSet presAssocID="{20BE78BC-6D54-4BB9-9208-D4750CA8DABC}" presName="sibTrans" presStyleCnt="0"/>
      <dgm:spPr/>
    </dgm:pt>
    <dgm:pt modelId="{1B9FA610-43EC-4BEA-A6AA-472590BB4B7B}" type="pres">
      <dgm:prSet presAssocID="{38460EB3-FE86-4D14-95B5-303CB2A381C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6E4B601-3990-4929-B2D4-62E976BC9E26}" type="pres">
      <dgm:prSet presAssocID="{C820015D-E66A-4491-B415-6C674D6C1C81}" presName="sibTrans" presStyleCnt="0"/>
      <dgm:spPr/>
    </dgm:pt>
    <dgm:pt modelId="{8CC5115F-822E-4704-863B-27A6F506276E}" type="pres">
      <dgm:prSet presAssocID="{A9B79064-B370-44B3-BD92-4EDAC9F46D9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92A765-CE20-4090-B8F0-BF9F73447AFB}" type="pres">
      <dgm:prSet presAssocID="{1EF977D6-7710-4315-8D20-1BFEA01BBA9E}" presName="sibTrans" presStyleCnt="0"/>
      <dgm:spPr/>
    </dgm:pt>
    <dgm:pt modelId="{5D9FE551-6097-4B68-840C-62AADE48E5A0}" type="pres">
      <dgm:prSet presAssocID="{C29B9B64-02C9-4666-A624-B71B1493A1E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6D599B0-C782-4B7D-96E5-0534C61F9921}" srcId="{65A464D1-63DA-42D9-B2E2-B81904AAD68B}" destId="{05078217-6F36-4E79-9D42-B040B1EC173A}" srcOrd="0" destOrd="0" parTransId="{2D1A9ED6-4905-46EF-BF42-EA614BE7A99C}" sibTransId="{DAF6EF11-8391-4A1C-A1D8-55A2F48D006A}"/>
    <dgm:cxn modelId="{1E4CEE1F-89C2-4AAC-9CF6-505D37596EB9}" type="presOf" srcId="{65A464D1-63DA-42D9-B2E2-B81904AAD68B}" destId="{0DC20EC9-7E50-43E2-BC2D-74F51F19EEA3}" srcOrd="0" destOrd="0" presId="urn:microsoft.com/office/officeart/2005/8/layout/default"/>
    <dgm:cxn modelId="{6041F84D-28C7-4647-86E8-5B7D395ECB5E}" srcId="{65A464D1-63DA-42D9-B2E2-B81904AAD68B}" destId="{38460EB3-FE86-4D14-95B5-303CB2A381C0}" srcOrd="2" destOrd="0" parTransId="{DBF21BF9-4254-47A0-AD82-1A877593B4AF}" sibTransId="{C820015D-E66A-4491-B415-6C674D6C1C81}"/>
    <dgm:cxn modelId="{9F6155AD-D3F0-4E12-ABA1-56AED906E3F4}" srcId="{65A464D1-63DA-42D9-B2E2-B81904AAD68B}" destId="{C29B9B64-02C9-4666-A624-B71B1493A1EE}" srcOrd="4" destOrd="0" parTransId="{5A222043-A4A9-4182-876D-BB3BAD7BAFE9}" sibTransId="{21A8A12D-16AD-438C-93B2-0785EC268E62}"/>
    <dgm:cxn modelId="{D6FE23E9-DDBD-4B40-881A-E8FC97A318ED}" type="presOf" srcId="{05078217-6F36-4E79-9D42-B040B1EC173A}" destId="{D5E66E41-8FAD-4622-818E-63EB0CA7997F}" srcOrd="0" destOrd="0" presId="urn:microsoft.com/office/officeart/2005/8/layout/default"/>
    <dgm:cxn modelId="{DE91EF1D-BC2E-4D99-BC49-D7DBE0E47C77}" type="presOf" srcId="{F4C6D8C8-F320-438D-BBCD-1EB4B6431381}" destId="{7092EFDB-E652-4C7F-B45B-8A1924E14C86}" srcOrd="0" destOrd="0" presId="urn:microsoft.com/office/officeart/2005/8/layout/default"/>
    <dgm:cxn modelId="{44F7C570-B88F-4519-9B55-3FBE98F0DE97}" type="presOf" srcId="{A9B79064-B370-44B3-BD92-4EDAC9F46D9E}" destId="{8CC5115F-822E-4704-863B-27A6F506276E}" srcOrd="0" destOrd="0" presId="urn:microsoft.com/office/officeart/2005/8/layout/default"/>
    <dgm:cxn modelId="{4C58EFD1-7C31-48FA-885D-31FB4DEB6418}" srcId="{65A464D1-63DA-42D9-B2E2-B81904AAD68B}" destId="{F4C6D8C8-F320-438D-BBCD-1EB4B6431381}" srcOrd="1" destOrd="0" parTransId="{815E6784-728D-4CB8-A29F-7E98BDA0CFF0}" sibTransId="{20BE78BC-6D54-4BB9-9208-D4750CA8DABC}"/>
    <dgm:cxn modelId="{F53FC4CC-47FA-4006-878E-E17BD75FFB4F}" type="presOf" srcId="{C29B9B64-02C9-4666-A624-B71B1493A1EE}" destId="{5D9FE551-6097-4B68-840C-62AADE48E5A0}" srcOrd="0" destOrd="0" presId="urn:microsoft.com/office/officeart/2005/8/layout/default"/>
    <dgm:cxn modelId="{12919116-8A3D-4515-9B80-1E008E812CD9}" type="presOf" srcId="{38460EB3-FE86-4D14-95B5-303CB2A381C0}" destId="{1B9FA610-43EC-4BEA-A6AA-472590BB4B7B}" srcOrd="0" destOrd="0" presId="urn:microsoft.com/office/officeart/2005/8/layout/default"/>
    <dgm:cxn modelId="{39018344-8A58-47D9-813B-CDC9C654FBB9}" srcId="{65A464D1-63DA-42D9-B2E2-B81904AAD68B}" destId="{A9B79064-B370-44B3-BD92-4EDAC9F46D9E}" srcOrd="3" destOrd="0" parTransId="{CD6ECDE1-91B8-43E3-9828-43E8CB8BE1F3}" sibTransId="{1EF977D6-7710-4315-8D20-1BFEA01BBA9E}"/>
    <dgm:cxn modelId="{F2DF9429-7EA5-49EA-BE5C-4FDEC7DBBD97}" type="presParOf" srcId="{0DC20EC9-7E50-43E2-BC2D-74F51F19EEA3}" destId="{D5E66E41-8FAD-4622-818E-63EB0CA7997F}" srcOrd="0" destOrd="0" presId="urn:microsoft.com/office/officeart/2005/8/layout/default"/>
    <dgm:cxn modelId="{C507E1E7-F0EF-44DC-BE09-F6D80B2A9A53}" type="presParOf" srcId="{0DC20EC9-7E50-43E2-BC2D-74F51F19EEA3}" destId="{093D75C7-BAA8-4063-99AB-080B34F04D8D}" srcOrd="1" destOrd="0" presId="urn:microsoft.com/office/officeart/2005/8/layout/default"/>
    <dgm:cxn modelId="{72185CBC-5E3A-4FCB-93C7-77E4102C6B43}" type="presParOf" srcId="{0DC20EC9-7E50-43E2-BC2D-74F51F19EEA3}" destId="{7092EFDB-E652-4C7F-B45B-8A1924E14C86}" srcOrd="2" destOrd="0" presId="urn:microsoft.com/office/officeart/2005/8/layout/default"/>
    <dgm:cxn modelId="{7B42BA9B-DA12-4E2C-B3F2-A4C7D965AB89}" type="presParOf" srcId="{0DC20EC9-7E50-43E2-BC2D-74F51F19EEA3}" destId="{C7C5E007-6572-4C2A-BC9C-D2477302E6AD}" srcOrd="3" destOrd="0" presId="urn:microsoft.com/office/officeart/2005/8/layout/default"/>
    <dgm:cxn modelId="{AD67185E-7F79-4BD8-AD9C-F7516C7D7ABC}" type="presParOf" srcId="{0DC20EC9-7E50-43E2-BC2D-74F51F19EEA3}" destId="{1B9FA610-43EC-4BEA-A6AA-472590BB4B7B}" srcOrd="4" destOrd="0" presId="urn:microsoft.com/office/officeart/2005/8/layout/default"/>
    <dgm:cxn modelId="{A9D2285D-E887-4B7F-8F6E-CAFA5875A3B1}" type="presParOf" srcId="{0DC20EC9-7E50-43E2-BC2D-74F51F19EEA3}" destId="{36E4B601-3990-4929-B2D4-62E976BC9E26}" srcOrd="5" destOrd="0" presId="urn:microsoft.com/office/officeart/2005/8/layout/default"/>
    <dgm:cxn modelId="{C8243C61-F6CA-477B-BB5B-10EA6F8DF04E}" type="presParOf" srcId="{0DC20EC9-7E50-43E2-BC2D-74F51F19EEA3}" destId="{8CC5115F-822E-4704-863B-27A6F506276E}" srcOrd="6" destOrd="0" presId="urn:microsoft.com/office/officeart/2005/8/layout/default"/>
    <dgm:cxn modelId="{6C9DBFD3-F6C8-4E08-9FB5-F8B49639211A}" type="presParOf" srcId="{0DC20EC9-7E50-43E2-BC2D-74F51F19EEA3}" destId="{AC92A765-CE20-4090-B8F0-BF9F73447AFB}" srcOrd="7" destOrd="0" presId="urn:microsoft.com/office/officeart/2005/8/layout/default"/>
    <dgm:cxn modelId="{879A9A98-E85E-4E3F-B429-9B3C87E8B15C}" type="presParOf" srcId="{0DC20EC9-7E50-43E2-BC2D-74F51F19EEA3}" destId="{5D9FE551-6097-4B68-840C-62AADE48E5A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6123CB-0E54-4F1B-B586-42A7FD83152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63D5AF1-3604-44FF-8A1D-10654C1D95ED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100" b="1" dirty="0" smtClean="0">
              <a:latin typeface="Arial Narrow" pitchFamily="34" charset="0"/>
            </a:rPr>
            <a:t>1997</a:t>
          </a:r>
        </a:p>
        <a:p>
          <a:r>
            <a:rPr lang="es-MX" sz="1100" dirty="0" smtClean="0">
              <a:latin typeface="Arial Narrow" pitchFamily="34" charset="0"/>
            </a:rPr>
            <a:t>Reforma al Artículo  225 de la LGS, inclusión de la denominación genérica</a:t>
          </a:r>
          <a:endParaRPr lang="es-MX" sz="1100" dirty="0"/>
        </a:p>
      </dgm:t>
    </dgm:pt>
    <dgm:pt modelId="{F6702887-5575-4327-B251-779C75779EB1}" type="parTrans" cxnId="{D4B44C27-8739-45AD-AE5B-6DC9B08BDD4B}">
      <dgm:prSet/>
      <dgm:spPr/>
      <dgm:t>
        <a:bodyPr/>
        <a:lstStyle/>
        <a:p>
          <a:endParaRPr lang="es-MX"/>
        </a:p>
      </dgm:t>
    </dgm:pt>
    <dgm:pt modelId="{2F127905-1882-4F52-B674-12880C704908}" type="sibTrans" cxnId="{D4B44C27-8739-45AD-AE5B-6DC9B08BDD4B}">
      <dgm:prSet/>
      <dgm:spPr/>
      <dgm:t>
        <a:bodyPr/>
        <a:lstStyle/>
        <a:p>
          <a:endParaRPr lang="es-MX"/>
        </a:p>
      </dgm:t>
    </dgm:pt>
    <dgm:pt modelId="{5C999791-0700-451F-8186-238CB0BE478B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100" b="1" dirty="0" smtClean="0">
              <a:latin typeface="Arial Narrow" pitchFamily="34" charset="0"/>
            </a:rPr>
            <a:t>2002 </a:t>
          </a:r>
        </a:p>
        <a:p>
          <a:r>
            <a:rPr lang="es-MX" sz="1100" dirty="0" smtClean="0">
              <a:latin typeface="Arial Narrow" pitchFamily="34" charset="0"/>
            </a:rPr>
            <a:t>Se actualiza en el D.O.F. de la Norma Técnica de Competencia Laboral </a:t>
          </a:r>
          <a:endParaRPr lang="es-MX" sz="1100" dirty="0"/>
        </a:p>
      </dgm:t>
    </dgm:pt>
    <dgm:pt modelId="{D5D89AC8-D6CC-4A16-89EC-9EA036BEBB54}" type="parTrans" cxnId="{70CC5BF2-48E8-4ECF-866E-09E48676552E}">
      <dgm:prSet/>
      <dgm:spPr/>
      <dgm:t>
        <a:bodyPr/>
        <a:lstStyle/>
        <a:p>
          <a:endParaRPr lang="es-MX"/>
        </a:p>
      </dgm:t>
    </dgm:pt>
    <dgm:pt modelId="{F1C29F25-52B5-4323-A3C5-21154F382DBD}" type="sibTrans" cxnId="{70CC5BF2-48E8-4ECF-866E-09E48676552E}">
      <dgm:prSet/>
      <dgm:spPr/>
      <dgm:t>
        <a:bodyPr/>
        <a:lstStyle/>
        <a:p>
          <a:endParaRPr lang="es-MX"/>
        </a:p>
      </dgm:t>
    </dgm:pt>
    <dgm:pt modelId="{DF64A04E-0525-41CE-B4AD-CD85F2D43641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100" b="1" dirty="0" smtClean="0">
              <a:latin typeface="Arial Narrow" pitchFamily="34" charset="0"/>
            </a:rPr>
            <a:t>1998</a:t>
          </a:r>
          <a:endParaRPr lang="es-MX" sz="1100" dirty="0" smtClean="0">
            <a:latin typeface="Arial Narrow" pitchFamily="34" charset="0"/>
          </a:endParaRPr>
        </a:p>
        <a:p>
          <a:r>
            <a:rPr lang="es-MX" sz="1100" dirty="0" smtClean="0">
              <a:latin typeface="Arial Narrow" pitchFamily="34" charset="0"/>
            </a:rPr>
            <a:t>Publicación el D.O.F. de la Competencia Laboral para el Manejo y Dispensación de Medicamentos</a:t>
          </a:r>
          <a:endParaRPr lang="es-MX" sz="1100" dirty="0">
            <a:latin typeface="Arial Narrow" pitchFamily="34" charset="0"/>
          </a:endParaRPr>
        </a:p>
      </dgm:t>
    </dgm:pt>
    <dgm:pt modelId="{2855EDB5-DBBD-4195-BEEA-B19B5A55BE6C}" type="parTrans" cxnId="{F698D8D4-48FD-48BE-87D7-3C3A78255B41}">
      <dgm:prSet/>
      <dgm:spPr/>
      <dgm:t>
        <a:bodyPr/>
        <a:lstStyle/>
        <a:p>
          <a:endParaRPr lang="es-MX"/>
        </a:p>
      </dgm:t>
    </dgm:pt>
    <dgm:pt modelId="{C77063FA-0D7A-46B1-A4F7-D904FEE532C0}" type="sibTrans" cxnId="{F698D8D4-48FD-48BE-87D7-3C3A78255B41}">
      <dgm:prSet/>
      <dgm:spPr/>
      <dgm:t>
        <a:bodyPr/>
        <a:lstStyle/>
        <a:p>
          <a:endParaRPr lang="es-MX"/>
        </a:p>
      </dgm:t>
    </dgm:pt>
    <dgm:pt modelId="{ADFBCCBF-9994-43FC-A720-6F593386FFF4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100" b="1" dirty="0" smtClean="0">
              <a:latin typeface="Arial Narrow" pitchFamily="34" charset="0"/>
            </a:rPr>
            <a:t>2003 </a:t>
          </a:r>
        </a:p>
        <a:p>
          <a:r>
            <a:rPr lang="es-MX" sz="1100" dirty="0" smtClean="0">
              <a:latin typeface="Arial Narrow" pitchFamily="34" charset="0"/>
            </a:rPr>
            <a:t>Se crea la figura del Líder Nacional y Estatal, se descentraliza el programa</a:t>
          </a:r>
          <a:endParaRPr lang="es-MX" sz="1100" dirty="0">
            <a:latin typeface="Arial Narrow" pitchFamily="34" charset="0"/>
          </a:endParaRPr>
        </a:p>
      </dgm:t>
    </dgm:pt>
    <dgm:pt modelId="{7922F975-1D2A-4488-8285-4BEC88C6ED0B}" type="parTrans" cxnId="{64B478C4-D76D-42B1-9240-B275362AAEDD}">
      <dgm:prSet/>
      <dgm:spPr/>
      <dgm:t>
        <a:bodyPr/>
        <a:lstStyle/>
        <a:p>
          <a:endParaRPr lang="es-MX"/>
        </a:p>
      </dgm:t>
    </dgm:pt>
    <dgm:pt modelId="{B1A86CA2-0FBE-44E2-8EC9-CBE7AAD8C7CE}" type="sibTrans" cxnId="{64B478C4-D76D-42B1-9240-B275362AAEDD}">
      <dgm:prSet/>
      <dgm:spPr/>
      <dgm:t>
        <a:bodyPr/>
        <a:lstStyle/>
        <a:p>
          <a:endParaRPr lang="es-MX"/>
        </a:p>
      </dgm:t>
    </dgm:pt>
    <dgm:pt modelId="{3AB8A916-521A-4D6E-8276-6BE7261FE7C9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100" b="1" dirty="0" smtClean="0">
              <a:latin typeface="Arial Narrow" pitchFamily="34" charset="0"/>
            </a:rPr>
            <a:t>2004-2014</a:t>
          </a:r>
          <a:endParaRPr lang="es-MX" sz="1100" b="1" dirty="0">
            <a:latin typeface="Arial Narrow" pitchFamily="34" charset="0"/>
          </a:endParaRPr>
        </a:p>
      </dgm:t>
    </dgm:pt>
    <dgm:pt modelId="{1F7A351A-9EBB-4892-837A-C908A6B45556}" type="parTrans" cxnId="{6CD1296C-02E0-4EBD-87AD-501FE37C0160}">
      <dgm:prSet/>
      <dgm:spPr/>
      <dgm:t>
        <a:bodyPr/>
        <a:lstStyle/>
        <a:p>
          <a:endParaRPr lang="es-MX"/>
        </a:p>
      </dgm:t>
    </dgm:pt>
    <dgm:pt modelId="{8CC2A7FD-3F21-4571-8B88-301150FFA2D2}" type="sibTrans" cxnId="{6CD1296C-02E0-4EBD-87AD-501FE37C0160}">
      <dgm:prSet/>
      <dgm:spPr/>
      <dgm:t>
        <a:bodyPr/>
        <a:lstStyle/>
        <a:p>
          <a:endParaRPr lang="es-MX"/>
        </a:p>
      </dgm:t>
    </dgm:pt>
    <dgm:pt modelId="{88C5248E-B105-49DF-ABB2-00BA7DA2169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100" b="1" dirty="0" smtClean="0">
              <a:latin typeface="Arial Narrow" pitchFamily="34" charset="0"/>
            </a:rPr>
            <a:t>2014-15</a:t>
          </a:r>
          <a:br>
            <a:rPr lang="es-MX" sz="1100" b="1" dirty="0" smtClean="0">
              <a:latin typeface="Arial Narrow" pitchFamily="34" charset="0"/>
            </a:rPr>
          </a:br>
          <a:r>
            <a:rPr lang="es-MX" sz="1100" b="0" dirty="0" smtClean="0">
              <a:latin typeface="Arial Narrow" pitchFamily="34" charset="0"/>
            </a:rPr>
            <a:t>Creación del Comité de Gestión por Competencias</a:t>
          </a:r>
          <a:endParaRPr lang="es-MX" sz="1100" b="0" dirty="0">
            <a:latin typeface="Arial Narrow" pitchFamily="34" charset="0"/>
          </a:endParaRPr>
        </a:p>
      </dgm:t>
    </dgm:pt>
    <dgm:pt modelId="{797AE540-5A1D-4AF8-8348-234261695915}" type="parTrans" cxnId="{CDE61EB0-351B-48AA-8882-31956333A8AD}">
      <dgm:prSet/>
      <dgm:spPr/>
      <dgm:t>
        <a:bodyPr/>
        <a:lstStyle/>
        <a:p>
          <a:endParaRPr lang="es-MX"/>
        </a:p>
      </dgm:t>
    </dgm:pt>
    <dgm:pt modelId="{950E8468-0B92-459C-9BE3-7E9716C7D642}" type="sibTrans" cxnId="{CDE61EB0-351B-48AA-8882-31956333A8AD}">
      <dgm:prSet/>
      <dgm:spPr/>
      <dgm:t>
        <a:bodyPr/>
        <a:lstStyle/>
        <a:p>
          <a:endParaRPr lang="es-MX"/>
        </a:p>
      </dgm:t>
    </dgm:pt>
    <dgm:pt modelId="{21AFCBAB-C84B-485D-86B4-394CA0E5ED34}" type="pres">
      <dgm:prSet presAssocID="{D16123CB-0E54-4F1B-B586-42A7FD83152B}" presName="CompostProcess" presStyleCnt="0">
        <dgm:presLayoutVars>
          <dgm:dir/>
          <dgm:resizeHandles val="exact"/>
        </dgm:presLayoutVars>
      </dgm:prSet>
      <dgm:spPr/>
    </dgm:pt>
    <dgm:pt modelId="{847A6063-5071-4C42-BA5B-A54F9C1C8C5E}" type="pres">
      <dgm:prSet presAssocID="{D16123CB-0E54-4F1B-B586-42A7FD83152B}" presName="arrow" presStyleLbl="bgShp" presStyleIdx="0" presStyleCnt="1" custLinFactNeighborX="-492" custLinFactNeighborY="-1560"/>
      <dgm:spPr>
        <a:solidFill>
          <a:schemeClr val="bg1">
            <a:lumMod val="75000"/>
          </a:schemeClr>
        </a:solidFill>
      </dgm:spPr>
    </dgm:pt>
    <dgm:pt modelId="{094C34F5-EA70-4C1F-9160-0260691CA216}" type="pres">
      <dgm:prSet presAssocID="{D16123CB-0E54-4F1B-B586-42A7FD83152B}" presName="linearProcess" presStyleCnt="0"/>
      <dgm:spPr/>
    </dgm:pt>
    <dgm:pt modelId="{D07428E4-63DE-4926-B904-10F22379900A}" type="pres">
      <dgm:prSet presAssocID="{163D5AF1-3604-44FF-8A1D-10654C1D95ED}" presName="textNode" presStyleLbl="node1" presStyleIdx="0" presStyleCnt="6" custScaleX="105703" custLinFactNeighborX="-17503" custLinFactNeighborY="155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C193CA4-1D26-4462-B61A-FAC2A38E1C6B}" type="pres">
      <dgm:prSet presAssocID="{2F127905-1882-4F52-B674-12880C704908}" presName="sibTrans" presStyleCnt="0"/>
      <dgm:spPr/>
    </dgm:pt>
    <dgm:pt modelId="{040E9803-671A-422D-9088-9ED9120F0DD4}" type="pres">
      <dgm:prSet presAssocID="{DF64A04E-0525-41CE-B4AD-CD85F2D43641}" presName="textNode" presStyleLbl="node1" presStyleIdx="1" presStyleCnt="6" custScaleX="132897" custScaleY="97366" custLinFactNeighborX="-3873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EB53C29-5F5D-415E-BE8D-0040DFA1EF6F}" type="pres">
      <dgm:prSet presAssocID="{C77063FA-0D7A-46B1-A4F7-D904FEE532C0}" presName="sibTrans" presStyleCnt="0"/>
      <dgm:spPr/>
    </dgm:pt>
    <dgm:pt modelId="{884A8A82-1C1A-40DD-89DD-182174F8E063}" type="pres">
      <dgm:prSet presAssocID="{5C999791-0700-451F-8186-238CB0BE478B}" presName="textNode" presStyleLbl="node1" presStyleIdx="2" presStyleCnt="6" custLinFactNeighborX="-6390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75BB93C-CA54-40B5-84EE-1C1245D7012A}" type="pres">
      <dgm:prSet presAssocID="{F1C29F25-52B5-4323-A3C5-21154F382DBD}" presName="sibTrans" presStyleCnt="0"/>
      <dgm:spPr/>
    </dgm:pt>
    <dgm:pt modelId="{4029A0A7-A117-42A9-AD00-9B7F18A6361B}" type="pres">
      <dgm:prSet presAssocID="{ADFBCCBF-9994-43FC-A720-6F593386FFF4}" presName="textNode" presStyleLbl="node1" presStyleIdx="3" presStyleCnt="6" custScaleX="128042" custLinFactNeighborX="-6390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63FCB2B-83DA-4A94-BC84-CBD45759091D}" type="pres">
      <dgm:prSet presAssocID="{B1A86CA2-0FBE-44E2-8EC9-CBE7AAD8C7CE}" presName="sibTrans" presStyleCnt="0"/>
      <dgm:spPr/>
    </dgm:pt>
    <dgm:pt modelId="{2FE7FE63-8A74-4FFB-BA1E-473E33D47A05}" type="pres">
      <dgm:prSet presAssocID="{3AB8A916-521A-4D6E-8276-6BE7261FE7C9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AC43946-340E-4C00-8886-C1A02D9B85EE}" type="pres">
      <dgm:prSet presAssocID="{8CC2A7FD-3F21-4571-8B88-301150FFA2D2}" presName="sibTrans" presStyleCnt="0"/>
      <dgm:spPr/>
    </dgm:pt>
    <dgm:pt modelId="{5E92903F-253E-453A-B4DA-169CC58CBCB3}" type="pres">
      <dgm:prSet presAssocID="{88C5248E-B105-49DF-ABB2-00BA7DA21697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1E3C988-FA8B-4297-9DB4-016877B1CAB3}" type="presOf" srcId="{D16123CB-0E54-4F1B-B586-42A7FD83152B}" destId="{21AFCBAB-C84B-485D-86B4-394CA0E5ED34}" srcOrd="0" destOrd="0" presId="urn:microsoft.com/office/officeart/2005/8/layout/hProcess9"/>
    <dgm:cxn modelId="{64B478C4-D76D-42B1-9240-B275362AAEDD}" srcId="{D16123CB-0E54-4F1B-B586-42A7FD83152B}" destId="{ADFBCCBF-9994-43FC-A720-6F593386FFF4}" srcOrd="3" destOrd="0" parTransId="{7922F975-1D2A-4488-8285-4BEC88C6ED0B}" sibTransId="{B1A86CA2-0FBE-44E2-8EC9-CBE7AAD8C7CE}"/>
    <dgm:cxn modelId="{F698D8D4-48FD-48BE-87D7-3C3A78255B41}" srcId="{D16123CB-0E54-4F1B-B586-42A7FD83152B}" destId="{DF64A04E-0525-41CE-B4AD-CD85F2D43641}" srcOrd="1" destOrd="0" parTransId="{2855EDB5-DBBD-4195-BEEA-B19B5A55BE6C}" sibTransId="{C77063FA-0D7A-46B1-A4F7-D904FEE532C0}"/>
    <dgm:cxn modelId="{2D4A0DC5-EFCC-4950-AD47-067BA2AC02D3}" type="presOf" srcId="{5C999791-0700-451F-8186-238CB0BE478B}" destId="{884A8A82-1C1A-40DD-89DD-182174F8E063}" srcOrd="0" destOrd="0" presId="urn:microsoft.com/office/officeart/2005/8/layout/hProcess9"/>
    <dgm:cxn modelId="{70CC5BF2-48E8-4ECF-866E-09E48676552E}" srcId="{D16123CB-0E54-4F1B-B586-42A7FD83152B}" destId="{5C999791-0700-451F-8186-238CB0BE478B}" srcOrd="2" destOrd="0" parTransId="{D5D89AC8-D6CC-4A16-89EC-9EA036BEBB54}" sibTransId="{F1C29F25-52B5-4323-A3C5-21154F382DBD}"/>
    <dgm:cxn modelId="{D4B44C27-8739-45AD-AE5B-6DC9B08BDD4B}" srcId="{D16123CB-0E54-4F1B-B586-42A7FD83152B}" destId="{163D5AF1-3604-44FF-8A1D-10654C1D95ED}" srcOrd="0" destOrd="0" parTransId="{F6702887-5575-4327-B251-779C75779EB1}" sibTransId="{2F127905-1882-4F52-B674-12880C704908}"/>
    <dgm:cxn modelId="{4EB77DD8-AFCA-4237-AE97-2546F5FDC6B4}" type="presOf" srcId="{3AB8A916-521A-4D6E-8276-6BE7261FE7C9}" destId="{2FE7FE63-8A74-4FFB-BA1E-473E33D47A05}" srcOrd="0" destOrd="0" presId="urn:microsoft.com/office/officeart/2005/8/layout/hProcess9"/>
    <dgm:cxn modelId="{C697D00B-E18A-4FC0-B176-1A548943C549}" type="presOf" srcId="{DF64A04E-0525-41CE-B4AD-CD85F2D43641}" destId="{040E9803-671A-422D-9088-9ED9120F0DD4}" srcOrd="0" destOrd="0" presId="urn:microsoft.com/office/officeart/2005/8/layout/hProcess9"/>
    <dgm:cxn modelId="{6266BB90-826D-4FBF-ACB9-B783E19FFD23}" type="presOf" srcId="{ADFBCCBF-9994-43FC-A720-6F593386FFF4}" destId="{4029A0A7-A117-42A9-AD00-9B7F18A6361B}" srcOrd="0" destOrd="0" presId="urn:microsoft.com/office/officeart/2005/8/layout/hProcess9"/>
    <dgm:cxn modelId="{6CD1296C-02E0-4EBD-87AD-501FE37C0160}" srcId="{D16123CB-0E54-4F1B-B586-42A7FD83152B}" destId="{3AB8A916-521A-4D6E-8276-6BE7261FE7C9}" srcOrd="4" destOrd="0" parTransId="{1F7A351A-9EBB-4892-837A-C908A6B45556}" sibTransId="{8CC2A7FD-3F21-4571-8B88-301150FFA2D2}"/>
    <dgm:cxn modelId="{A47B1454-8C68-4E2C-ACE2-F57E0F0FC21F}" type="presOf" srcId="{163D5AF1-3604-44FF-8A1D-10654C1D95ED}" destId="{D07428E4-63DE-4926-B904-10F22379900A}" srcOrd="0" destOrd="0" presId="urn:microsoft.com/office/officeart/2005/8/layout/hProcess9"/>
    <dgm:cxn modelId="{CDE61EB0-351B-48AA-8882-31956333A8AD}" srcId="{D16123CB-0E54-4F1B-B586-42A7FD83152B}" destId="{88C5248E-B105-49DF-ABB2-00BA7DA21697}" srcOrd="5" destOrd="0" parTransId="{797AE540-5A1D-4AF8-8348-234261695915}" sibTransId="{950E8468-0B92-459C-9BE3-7E9716C7D642}"/>
    <dgm:cxn modelId="{873BB4D6-B74E-40D3-8BE9-637EDD1FF49B}" type="presOf" srcId="{88C5248E-B105-49DF-ABB2-00BA7DA21697}" destId="{5E92903F-253E-453A-B4DA-169CC58CBCB3}" srcOrd="0" destOrd="0" presId="urn:microsoft.com/office/officeart/2005/8/layout/hProcess9"/>
    <dgm:cxn modelId="{78A292C3-051D-4867-9E29-FBA4621F7DBD}" type="presParOf" srcId="{21AFCBAB-C84B-485D-86B4-394CA0E5ED34}" destId="{847A6063-5071-4C42-BA5B-A54F9C1C8C5E}" srcOrd="0" destOrd="0" presId="urn:microsoft.com/office/officeart/2005/8/layout/hProcess9"/>
    <dgm:cxn modelId="{D893E80F-AB1E-423D-BF05-367FE919F590}" type="presParOf" srcId="{21AFCBAB-C84B-485D-86B4-394CA0E5ED34}" destId="{094C34F5-EA70-4C1F-9160-0260691CA216}" srcOrd="1" destOrd="0" presId="urn:microsoft.com/office/officeart/2005/8/layout/hProcess9"/>
    <dgm:cxn modelId="{D65DD990-4699-4300-81FC-31C5C595C8D6}" type="presParOf" srcId="{094C34F5-EA70-4C1F-9160-0260691CA216}" destId="{D07428E4-63DE-4926-B904-10F22379900A}" srcOrd="0" destOrd="0" presId="urn:microsoft.com/office/officeart/2005/8/layout/hProcess9"/>
    <dgm:cxn modelId="{74BF23D4-3983-4647-A247-C6A83D761DC8}" type="presParOf" srcId="{094C34F5-EA70-4C1F-9160-0260691CA216}" destId="{5C193CA4-1D26-4462-B61A-FAC2A38E1C6B}" srcOrd="1" destOrd="0" presId="urn:microsoft.com/office/officeart/2005/8/layout/hProcess9"/>
    <dgm:cxn modelId="{F2F7A405-6DBC-4157-9E07-F1DCF5A92EE6}" type="presParOf" srcId="{094C34F5-EA70-4C1F-9160-0260691CA216}" destId="{040E9803-671A-422D-9088-9ED9120F0DD4}" srcOrd="2" destOrd="0" presId="urn:microsoft.com/office/officeart/2005/8/layout/hProcess9"/>
    <dgm:cxn modelId="{5E3DF0D8-9F00-479A-908C-ECEE98FC34F3}" type="presParOf" srcId="{094C34F5-EA70-4C1F-9160-0260691CA216}" destId="{DEB53C29-5F5D-415E-BE8D-0040DFA1EF6F}" srcOrd="3" destOrd="0" presId="urn:microsoft.com/office/officeart/2005/8/layout/hProcess9"/>
    <dgm:cxn modelId="{A4BA3C70-0F1F-4B09-9DCE-744E8FBCE4E8}" type="presParOf" srcId="{094C34F5-EA70-4C1F-9160-0260691CA216}" destId="{884A8A82-1C1A-40DD-89DD-182174F8E063}" srcOrd="4" destOrd="0" presId="urn:microsoft.com/office/officeart/2005/8/layout/hProcess9"/>
    <dgm:cxn modelId="{CBD2C818-90E3-42C3-BD4B-BC0177D917E4}" type="presParOf" srcId="{094C34F5-EA70-4C1F-9160-0260691CA216}" destId="{A75BB93C-CA54-40B5-84EE-1C1245D7012A}" srcOrd="5" destOrd="0" presId="urn:microsoft.com/office/officeart/2005/8/layout/hProcess9"/>
    <dgm:cxn modelId="{7C8BA50F-4504-4D70-9A8E-537F73A62B6D}" type="presParOf" srcId="{094C34F5-EA70-4C1F-9160-0260691CA216}" destId="{4029A0A7-A117-42A9-AD00-9B7F18A6361B}" srcOrd="6" destOrd="0" presId="urn:microsoft.com/office/officeart/2005/8/layout/hProcess9"/>
    <dgm:cxn modelId="{E6D09E44-3DC5-47DF-8593-47373D1826A4}" type="presParOf" srcId="{094C34F5-EA70-4C1F-9160-0260691CA216}" destId="{C63FCB2B-83DA-4A94-BC84-CBD45759091D}" srcOrd="7" destOrd="0" presId="urn:microsoft.com/office/officeart/2005/8/layout/hProcess9"/>
    <dgm:cxn modelId="{A08D9386-6768-440B-AB91-A15BC689148F}" type="presParOf" srcId="{094C34F5-EA70-4C1F-9160-0260691CA216}" destId="{2FE7FE63-8A74-4FFB-BA1E-473E33D47A05}" srcOrd="8" destOrd="0" presId="urn:microsoft.com/office/officeart/2005/8/layout/hProcess9"/>
    <dgm:cxn modelId="{22F169EF-ACC3-49B4-950F-F79122CE7EBC}" type="presParOf" srcId="{094C34F5-EA70-4C1F-9160-0260691CA216}" destId="{CAC43946-340E-4C00-8886-C1A02D9B85EE}" srcOrd="9" destOrd="0" presId="urn:microsoft.com/office/officeart/2005/8/layout/hProcess9"/>
    <dgm:cxn modelId="{D289B66D-2257-4271-8FA4-76E41833D3C2}" type="presParOf" srcId="{094C34F5-EA70-4C1F-9160-0260691CA216}" destId="{5E92903F-253E-453A-B4DA-169CC58CBCB3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5A82E7-3B11-4B05-B512-72CB82483722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s-MX"/>
        </a:p>
      </dgm:t>
    </dgm:pt>
    <dgm:pt modelId="{7909B9BB-E4DF-4DF6-9EC9-E3F13202AEF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es-MX" sz="1000" b="1" smtClean="0">
              <a:latin typeface="Arial Narrow" panose="020B0606020202030204" pitchFamily="34" charset="0"/>
            </a:rPr>
            <a:t>1997*</a:t>
          </a:r>
          <a:endParaRPr lang="es-MX" sz="1000" b="1" dirty="0">
            <a:latin typeface="Arial Narrow" panose="020B0606020202030204" pitchFamily="34" charset="0"/>
          </a:endParaRPr>
        </a:p>
      </dgm:t>
    </dgm:pt>
    <dgm:pt modelId="{15473A41-78EC-4B56-8C6C-CEF14C8789BF}" type="parTrans" cxnId="{36C7E15B-CFF1-4129-A365-1A219170CDB2}">
      <dgm:prSet/>
      <dgm:spPr/>
      <dgm:t>
        <a:bodyPr/>
        <a:lstStyle/>
        <a:p>
          <a:endParaRPr lang="es-MX" sz="1000" b="1">
            <a:latin typeface="Arial Narrow" panose="020B0606020202030204" pitchFamily="34" charset="0"/>
          </a:endParaRPr>
        </a:p>
      </dgm:t>
    </dgm:pt>
    <dgm:pt modelId="{24107F8C-ED45-4074-8E54-B444F486D0AE}" type="sibTrans" cxnId="{36C7E15B-CFF1-4129-A365-1A219170CDB2}">
      <dgm:prSet/>
      <dgm:spPr/>
      <dgm:t>
        <a:bodyPr/>
        <a:lstStyle/>
        <a:p>
          <a:endParaRPr lang="es-MX" sz="1000" b="1">
            <a:latin typeface="Arial Narrow" panose="020B0606020202030204" pitchFamily="34" charset="0"/>
          </a:endParaRPr>
        </a:p>
      </dgm:t>
    </dgm:pt>
    <dgm:pt modelId="{C2889139-2471-4DE2-943A-51B58438B2F2}">
      <dgm:prSet custT="1"/>
      <dgm:spPr/>
      <dgm:t>
        <a:bodyPr/>
        <a:lstStyle/>
        <a:p>
          <a:pPr rtl="0"/>
          <a:r>
            <a:rPr lang="es-MX" sz="1000" b="1" dirty="0" smtClean="0">
              <a:latin typeface="Arial Narrow" panose="020B0606020202030204" pitchFamily="34" charset="0"/>
            </a:rPr>
            <a:t>60,000 Farmacias</a:t>
          </a:r>
          <a:endParaRPr lang="es-MX" sz="1000" b="1" dirty="0">
            <a:latin typeface="Arial Narrow" panose="020B0606020202030204" pitchFamily="34" charset="0"/>
          </a:endParaRPr>
        </a:p>
      </dgm:t>
    </dgm:pt>
    <dgm:pt modelId="{303D8176-5BC4-4B2D-9C92-AB6C05057041}" type="parTrans" cxnId="{5E25D15A-60D0-4971-81B4-F80F53807AA1}">
      <dgm:prSet/>
      <dgm:spPr/>
      <dgm:t>
        <a:bodyPr/>
        <a:lstStyle/>
        <a:p>
          <a:endParaRPr lang="es-MX" sz="1000" b="1">
            <a:latin typeface="Arial Narrow" panose="020B0606020202030204" pitchFamily="34" charset="0"/>
          </a:endParaRPr>
        </a:p>
      </dgm:t>
    </dgm:pt>
    <dgm:pt modelId="{3D7EB9F4-2360-4FC4-A774-7B6CCEC5B867}" type="sibTrans" cxnId="{5E25D15A-60D0-4971-81B4-F80F53807AA1}">
      <dgm:prSet/>
      <dgm:spPr/>
      <dgm:t>
        <a:bodyPr/>
        <a:lstStyle/>
        <a:p>
          <a:endParaRPr lang="es-MX" sz="1000" b="1">
            <a:latin typeface="Arial Narrow" panose="020B0606020202030204" pitchFamily="34" charset="0"/>
          </a:endParaRPr>
        </a:p>
      </dgm:t>
    </dgm:pt>
    <dgm:pt modelId="{719184F3-2A87-4523-BA96-369EE3B72D52}">
      <dgm:prSet custT="1"/>
      <dgm:spPr/>
      <dgm:t>
        <a:bodyPr/>
        <a:lstStyle/>
        <a:p>
          <a:pPr rtl="0"/>
          <a:r>
            <a:rPr lang="es-MX" sz="1000" b="1" smtClean="0">
              <a:latin typeface="Arial Narrow" panose="020B0606020202030204" pitchFamily="34" charset="0"/>
            </a:rPr>
            <a:t>90,000 Dispensadores</a:t>
          </a:r>
          <a:endParaRPr lang="es-MX" sz="1000" b="1" dirty="0">
            <a:latin typeface="Arial Narrow" panose="020B0606020202030204" pitchFamily="34" charset="0"/>
          </a:endParaRPr>
        </a:p>
      </dgm:t>
    </dgm:pt>
    <dgm:pt modelId="{36587E4E-B82C-4674-A343-7E65B08938A9}" type="parTrans" cxnId="{9556506F-BAE5-45C7-BB75-E391C0991B76}">
      <dgm:prSet/>
      <dgm:spPr/>
      <dgm:t>
        <a:bodyPr/>
        <a:lstStyle/>
        <a:p>
          <a:endParaRPr lang="es-MX" sz="1000" b="1">
            <a:latin typeface="Arial Narrow" panose="020B0606020202030204" pitchFamily="34" charset="0"/>
          </a:endParaRPr>
        </a:p>
      </dgm:t>
    </dgm:pt>
    <dgm:pt modelId="{6DD15FED-5EB2-48A9-BDA4-65AB6C583D37}" type="sibTrans" cxnId="{9556506F-BAE5-45C7-BB75-E391C0991B76}">
      <dgm:prSet/>
      <dgm:spPr/>
      <dgm:t>
        <a:bodyPr/>
        <a:lstStyle/>
        <a:p>
          <a:endParaRPr lang="es-MX" sz="1000" b="1">
            <a:latin typeface="Arial Narrow" panose="020B0606020202030204" pitchFamily="34" charset="0"/>
          </a:endParaRPr>
        </a:p>
      </dgm:t>
    </dgm:pt>
    <dgm:pt modelId="{C5BA1988-C9FE-4DC8-AAEC-59E213B5995B}">
      <dgm:prSet custT="1"/>
      <dgm:spPr/>
      <dgm:t>
        <a:bodyPr/>
        <a:lstStyle/>
        <a:p>
          <a:pPr rtl="0"/>
          <a:r>
            <a:rPr lang="es-MX" sz="1000" b="1" smtClean="0">
              <a:latin typeface="Arial Narrow" panose="020B0606020202030204" pitchFamily="34" charset="0"/>
            </a:rPr>
            <a:t>0% Capacitados</a:t>
          </a:r>
          <a:endParaRPr lang="es-MX" sz="1000" b="1" dirty="0">
            <a:latin typeface="Arial Narrow" panose="020B0606020202030204" pitchFamily="34" charset="0"/>
          </a:endParaRPr>
        </a:p>
      </dgm:t>
    </dgm:pt>
    <dgm:pt modelId="{BEA423B1-CA0D-4AA3-9373-710A32FE3E77}" type="parTrans" cxnId="{6DD86EDF-02E2-43D7-936E-3EB6F963A30E}">
      <dgm:prSet/>
      <dgm:spPr/>
      <dgm:t>
        <a:bodyPr/>
        <a:lstStyle/>
        <a:p>
          <a:endParaRPr lang="es-MX" sz="1000" b="1">
            <a:latin typeface="Arial Narrow" panose="020B0606020202030204" pitchFamily="34" charset="0"/>
          </a:endParaRPr>
        </a:p>
      </dgm:t>
    </dgm:pt>
    <dgm:pt modelId="{088A9370-DD6B-42B2-8047-3701485A5E50}" type="sibTrans" cxnId="{6DD86EDF-02E2-43D7-936E-3EB6F963A30E}">
      <dgm:prSet/>
      <dgm:spPr/>
      <dgm:t>
        <a:bodyPr/>
        <a:lstStyle/>
        <a:p>
          <a:endParaRPr lang="es-MX" sz="1000" b="1">
            <a:latin typeface="Arial Narrow" panose="020B0606020202030204" pitchFamily="34" charset="0"/>
          </a:endParaRPr>
        </a:p>
      </dgm:t>
    </dgm:pt>
    <dgm:pt modelId="{40EDA6B3-71DC-40EC-B1A0-FE656CC408DA}" type="pres">
      <dgm:prSet presAssocID="{D15A82E7-3B11-4B05-B512-72CB824837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8EC1F94-03C2-4A25-A545-FACC9D7C35EA}" type="pres">
      <dgm:prSet presAssocID="{7909B9BB-E4DF-4DF6-9EC9-E3F13202AEF0}" presName="parentText" presStyleLbl="node1" presStyleIdx="0" presStyleCnt="4" custLinFactNeighborX="-1334" custLinFactNeighborY="-45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35E5B26-F9EC-48D3-8825-CCAC5F4FA19F}" type="pres">
      <dgm:prSet presAssocID="{24107F8C-ED45-4074-8E54-B444F486D0AE}" presName="spacer" presStyleCnt="0"/>
      <dgm:spPr/>
      <dgm:t>
        <a:bodyPr/>
        <a:lstStyle/>
        <a:p>
          <a:endParaRPr lang="es-MX"/>
        </a:p>
      </dgm:t>
    </dgm:pt>
    <dgm:pt modelId="{7AB2A345-EA70-420F-8DFF-1020EDD40525}" type="pres">
      <dgm:prSet presAssocID="{C2889139-2471-4DE2-943A-51B58438B2F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691302-B039-4E5E-B070-D017509EE14C}" type="pres">
      <dgm:prSet presAssocID="{3D7EB9F4-2360-4FC4-A774-7B6CCEC5B867}" presName="spacer" presStyleCnt="0"/>
      <dgm:spPr/>
      <dgm:t>
        <a:bodyPr/>
        <a:lstStyle/>
        <a:p>
          <a:endParaRPr lang="es-MX"/>
        </a:p>
      </dgm:t>
    </dgm:pt>
    <dgm:pt modelId="{F0AFF349-C695-4359-AA99-59019A24ADF5}" type="pres">
      <dgm:prSet presAssocID="{719184F3-2A87-4523-BA96-369EE3B72D5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C66181F-AA8D-496F-808E-A76240388731}" type="pres">
      <dgm:prSet presAssocID="{6DD15FED-5EB2-48A9-BDA4-65AB6C583D37}" presName="spacer" presStyleCnt="0"/>
      <dgm:spPr/>
      <dgm:t>
        <a:bodyPr/>
        <a:lstStyle/>
        <a:p>
          <a:endParaRPr lang="es-MX"/>
        </a:p>
      </dgm:t>
    </dgm:pt>
    <dgm:pt modelId="{D816A17C-4B36-441D-A645-A8FFE822EBC6}" type="pres">
      <dgm:prSet presAssocID="{C5BA1988-C9FE-4DC8-AAEC-59E213B5995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FE34B1B-5FFD-4568-B322-FD6967E95578}" type="presOf" srcId="{C2889139-2471-4DE2-943A-51B58438B2F2}" destId="{7AB2A345-EA70-420F-8DFF-1020EDD40525}" srcOrd="0" destOrd="0" presId="urn:microsoft.com/office/officeart/2005/8/layout/vList2"/>
    <dgm:cxn modelId="{0C40F862-D8A4-474A-98CD-FEAB9AABE7BF}" type="presOf" srcId="{D15A82E7-3B11-4B05-B512-72CB82483722}" destId="{40EDA6B3-71DC-40EC-B1A0-FE656CC408DA}" srcOrd="0" destOrd="0" presId="urn:microsoft.com/office/officeart/2005/8/layout/vList2"/>
    <dgm:cxn modelId="{6DD86EDF-02E2-43D7-936E-3EB6F963A30E}" srcId="{D15A82E7-3B11-4B05-B512-72CB82483722}" destId="{C5BA1988-C9FE-4DC8-AAEC-59E213B5995B}" srcOrd="3" destOrd="0" parTransId="{BEA423B1-CA0D-4AA3-9373-710A32FE3E77}" sibTransId="{088A9370-DD6B-42B2-8047-3701485A5E50}"/>
    <dgm:cxn modelId="{36C7E15B-CFF1-4129-A365-1A219170CDB2}" srcId="{D15A82E7-3B11-4B05-B512-72CB82483722}" destId="{7909B9BB-E4DF-4DF6-9EC9-E3F13202AEF0}" srcOrd="0" destOrd="0" parTransId="{15473A41-78EC-4B56-8C6C-CEF14C8789BF}" sibTransId="{24107F8C-ED45-4074-8E54-B444F486D0AE}"/>
    <dgm:cxn modelId="{5A9AB54F-BB6E-4A47-8D0C-E478C3FD9AA5}" type="presOf" srcId="{7909B9BB-E4DF-4DF6-9EC9-E3F13202AEF0}" destId="{F8EC1F94-03C2-4A25-A545-FACC9D7C35EA}" srcOrd="0" destOrd="0" presId="urn:microsoft.com/office/officeart/2005/8/layout/vList2"/>
    <dgm:cxn modelId="{EF86E3F8-734D-423C-8AC7-D10D899B249B}" type="presOf" srcId="{719184F3-2A87-4523-BA96-369EE3B72D52}" destId="{F0AFF349-C695-4359-AA99-59019A24ADF5}" srcOrd="0" destOrd="0" presId="urn:microsoft.com/office/officeart/2005/8/layout/vList2"/>
    <dgm:cxn modelId="{5E25D15A-60D0-4971-81B4-F80F53807AA1}" srcId="{D15A82E7-3B11-4B05-B512-72CB82483722}" destId="{C2889139-2471-4DE2-943A-51B58438B2F2}" srcOrd="1" destOrd="0" parTransId="{303D8176-5BC4-4B2D-9C92-AB6C05057041}" sibTransId="{3D7EB9F4-2360-4FC4-A774-7B6CCEC5B867}"/>
    <dgm:cxn modelId="{9556506F-BAE5-45C7-BB75-E391C0991B76}" srcId="{D15A82E7-3B11-4B05-B512-72CB82483722}" destId="{719184F3-2A87-4523-BA96-369EE3B72D52}" srcOrd="2" destOrd="0" parTransId="{36587E4E-B82C-4674-A343-7E65B08938A9}" sibTransId="{6DD15FED-5EB2-48A9-BDA4-65AB6C583D37}"/>
    <dgm:cxn modelId="{DE0F43BC-1A40-4307-B57E-64F84DF3BF78}" type="presOf" srcId="{C5BA1988-C9FE-4DC8-AAEC-59E213B5995B}" destId="{D816A17C-4B36-441D-A645-A8FFE822EBC6}" srcOrd="0" destOrd="0" presId="urn:microsoft.com/office/officeart/2005/8/layout/vList2"/>
    <dgm:cxn modelId="{23EC7F36-4649-4F5C-B77C-62F28B111C04}" type="presParOf" srcId="{40EDA6B3-71DC-40EC-B1A0-FE656CC408DA}" destId="{F8EC1F94-03C2-4A25-A545-FACC9D7C35EA}" srcOrd="0" destOrd="0" presId="urn:microsoft.com/office/officeart/2005/8/layout/vList2"/>
    <dgm:cxn modelId="{B8B73DDC-1A18-4782-A488-9B8AB4ADAEA4}" type="presParOf" srcId="{40EDA6B3-71DC-40EC-B1A0-FE656CC408DA}" destId="{A35E5B26-F9EC-48D3-8825-CCAC5F4FA19F}" srcOrd="1" destOrd="0" presId="urn:microsoft.com/office/officeart/2005/8/layout/vList2"/>
    <dgm:cxn modelId="{B2458E35-763A-47CF-9C5F-42F764C0DEC3}" type="presParOf" srcId="{40EDA6B3-71DC-40EC-B1A0-FE656CC408DA}" destId="{7AB2A345-EA70-420F-8DFF-1020EDD40525}" srcOrd="2" destOrd="0" presId="urn:microsoft.com/office/officeart/2005/8/layout/vList2"/>
    <dgm:cxn modelId="{275F1E84-06B4-42EA-B608-BBF4E0FA0DB6}" type="presParOf" srcId="{40EDA6B3-71DC-40EC-B1A0-FE656CC408DA}" destId="{14691302-B039-4E5E-B070-D017509EE14C}" srcOrd="3" destOrd="0" presId="urn:microsoft.com/office/officeart/2005/8/layout/vList2"/>
    <dgm:cxn modelId="{20EB6547-E877-437A-B84B-6D507A61FE77}" type="presParOf" srcId="{40EDA6B3-71DC-40EC-B1A0-FE656CC408DA}" destId="{F0AFF349-C695-4359-AA99-59019A24ADF5}" srcOrd="4" destOrd="0" presId="urn:microsoft.com/office/officeart/2005/8/layout/vList2"/>
    <dgm:cxn modelId="{EA0451B6-C143-4FB9-A842-6643FAA83FF7}" type="presParOf" srcId="{40EDA6B3-71DC-40EC-B1A0-FE656CC408DA}" destId="{EC66181F-AA8D-496F-808E-A76240388731}" srcOrd="5" destOrd="0" presId="urn:microsoft.com/office/officeart/2005/8/layout/vList2"/>
    <dgm:cxn modelId="{D483604A-0169-42BD-A364-C31BB6E19B39}" type="presParOf" srcId="{40EDA6B3-71DC-40EC-B1A0-FE656CC408DA}" destId="{D816A17C-4B36-441D-A645-A8FFE822EBC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5A82E7-3B11-4B05-B512-72CB82483722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s-MX"/>
        </a:p>
      </dgm:t>
    </dgm:pt>
    <dgm:pt modelId="{7909B9BB-E4DF-4DF6-9EC9-E3F13202AEF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es-MX" sz="1000" b="1" smtClean="0">
              <a:latin typeface="Arial Narrow" pitchFamily="34" charset="0"/>
            </a:rPr>
            <a:t>Finales 2004*</a:t>
          </a:r>
          <a:endParaRPr lang="es-MX" sz="1000" b="1" dirty="0">
            <a:latin typeface="Arial Narrow" panose="020B0606020202030204" pitchFamily="34" charset="0"/>
          </a:endParaRPr>
        </a:p>
      </dgm:t>
    </dgm:pt>
    <dgm:pt modelId="{15473A41-78EC-4B56-8C6C-CEF14C8789BF}" type="parTrans" cxnId="{36C7E15B-CFF1-4129-A365-1A219170CDB2}">
      <dgm:prSet/>
      <dgm:spPr/>
      <dgm:t>
        <a:bodyPr/>
        <a:lstStyle/>
        <a:p>
          <a:endParaRPr lang="es-MX" sz="1000" b="1">
            <a:latin typeface="Arial Narrow" panose="020B0606020202030204" pitchFamily="34" charset="0"/>
          </a:endParaRPr>
        </a:p>
      </dgm:t>
    </dgm:pt>
    <dgm:pt modelId="{24107F8C-ED45-4074-8E54-B444F486D0AE}" type="sibTrans" cxnId="{36C7E15B-CFF1-4129-A365-1A219170CDB2}">
      <dgm:prSet/>
      <dgm:spPr/>
      <dgm:t>
        <a:bodyPr/>
        <a:lstStyle/>
        <a:p>
          <a:endParaRPr lang="es-MX" sz="1000" b="1">
            <a:latin typeface="Arial Narrow" panose="020B0606020202030204" pitchFamily="34" charset="0"/>
          </a:endParaRPr>
        </a:p>
      </dgm:t>
    </dgm:pt>
    <dgm:pt modelId="{C2889139-2471-4DE2-943A-51B58438B2F2}">
      <dgm:prSet custT="1"/>
      <dgm:spPr/>
      <dgm:t>
        <a:bodyPr/>
        <a:lstStyle/>
        <a:p>
          <a:pPr rtl="0"/>
          <a:r>
            <a:rPr lang="es-MX" sz="1000" b="1" dirty="0" smtClean="0">
              <a:latin typeface="Arial Narrow" pitchFamily="34" charset="0"/>
            </a:rPr>
            <a:t>51,186 Farmacias</a:t>
          </a:r>
          <a:endParaRPr lang="es-MX" sz="1000" b="1" dirty="0">
            <a:latin typeface="Arial Narrow" panose="020B0606020202030204" pitchFamily="34" charset="0"/>
          </a:endParaRPr>
        </a:p>
      </dgm:t>
    </dgm:pt>
    <dgm:pt modelId="{303D8176-5BC4-4B2D-9C92-AB6C05057041}" type="parTrans" cxnId="{5E25D15A-60D0-4971-81B4-F80F53807AA1}">
      <dgm:prSet/>
      <dgm:spPr/>
      <dgm:t>
        <a:bodyPr/>
        <a:lstStyle/>
        <a:p>
          <a:endParaRPr lang="es-MX" sz="1000" b="1">
            <a:latin typeface="Arial Narrow" panose="020B0606020202030204" pitchFamily="34" charset="0"/>
          </a:endParaRPr>
        </a:p>
      </dgm:t>
    </dgm:pt>
    <dgm:pt modelId="{3D7EB9F4-2360-4FC4-A774-7B6CCEC5B867}" type="sibTrans" cxnId="{5E25D15A-60D0-4971-81B4-F80F53807AA1}">
      <dgm:prSet/>
      <dgm:spPr/>
      <dgm:t>
        <a:bodyPr/>
        <a:lstStyle/>
        <a:p>
          <a:endParaRPr lang="es-MX" sz="1000" b="1">
            <a:latin typeface="Arial Narrow" panose="020B0606020202030204" pitchFamily="34" charset="0"/>
          </a:endParaRPr>
        </a:p>
      </dgm:t>
    </dgm:pt>
    <dgm:pt modelId="{719184F3-2A87-4523-BA96-369EE3B72D52}">
      <dgm:prSet custT="1"/>
      <dgm:spPr/>
      <dgm:t>
        <a:bodyPr/>
        <a:lstStyle/>
        <a:p>
          <a:pPr rtl="0"/>
          <a:r>
            <a:rPr lang="es-MX" sz="1000" b="1" smtClean="0">
              <a:latin typeface="Arial Narrow" pitchFamily="34" charset="0"/>
            </a:rPr>
            <a:t>102,500 Dispensadores</a:t>
          </a:r>
          <a:endParaRPr lang="es-MX" sz="1000" b="1" dirty="0">
            <a:latin typeface="Arial Narrow" panose="020B0606020202030204" pitchFamily="34" charset="0"/>
          </a:endParaRPr>
        </a:p>
      </dgm:t>
    </dgm:pt>
    <dgm:pt modelId="{36587E4E-B82C-4674-A343-7E65B08938A9}" type="parTrans" cxnId="{9556506F-BAE5-45C7-BB75-E391C0991B76}">
      <dgm:prSet/>
      <dgm:spPr/>
      <dgm:t>
        <a:bodyPr/>
        <a:lstStyle/>
        <a:p>
          <a:endParaRPr lang="es-MX" sz="1000" b="1">
            <a:latin typeface="Arial Narrow" panose="020B0606020202030204" pitchFamily="34" charset="0"/>
          </a:endParaRPr>
        </a:p>
      </dgm:t>
    </dgm:pt>
    <dgm:pt modelId="{6DD15FED-5EB2-48A9-BDA4-65AB6C583D37}" type="sibTrans" cxnId="{9556506F-BAE5-45C7-BB75-E391C0991B76}">
      <dgm:prSet/>
      <dgm:spPr/>
      <dgm:t>
        <a:bodyPr/>
        <a:lstStyle/>
        <a:p>
          <a:endParaRPr lang="es-MX" sz="1000" b="1">
            <a:latin typeface="Arial Narrow" panose="020B0606020202030204" pitchFamily="34" charset="0"/>
          </a:endParaRPr>
        </a:p>
      </dgm:t>
    </dgm:pt>
    <dgm:pt modelId="{C5BA1988-C9FE-4DC8-AAEC-59E213B5995B}">
      <dgm:prSet custT="1"/>
      <dgm:spPr/>
      <dgm:t>
        <a:bodyPr/>
        <a:lstStyle/>
        <a:p>
          <a:pPr rtl="0"/>
          <a:r>
            <a:rPr lang="es-MX" sz="1000" b="1" smtClean="0">
              <a:latin typeface="Arial Narrow" pitchFamily="34" charset="0"/>
            </a:rPr>
            <a:t>1025 Capacitados  (1%)</a:t>
          </a:r>
          <a:endParaRPr lang="es-MX" sz="1000" b="1" dirty="0">
            <a:latin typeface="Arial Narrow" panose="020B0606020202030204" pitchFamily="34" charset="0"/>
          </a:endParaRPr>
        </a:p>
      </dgm:t>
    </dgm:pt>
    <dgm:pt modelId="{BEA423B1-CA0D-4AA3-9373-710A32FE3E77}" type="parTrans" cxnId="{6DD86EDF-02E2-43D7-936E-3EB6F963A30E}">
      <dgm:prSet/>
      <dgm:spPr/>
      <dgm:t>
        <a:bodyPr/>
        <a:lstStyle/>
        <a:p>
          <a:endParaRPr lang="es-MX" sz="1000" b="1">
            <a:latin typeface="Arial Narrow" panose="020B0606020202030204" pitchFamily="34" charset="0"/>
          </a:endParaRPr>
        </a:p>
      </dgm:t>
    </dgm:pt>
    <dgm:pt modelId="{088A9370-DD6B-42B2-8047-3701485A5E50}" type="sibTrans" cxnId="{6DD86EDF-02E2-43D7-936E-3EB6F963A30E}">
      <dgm:prSet/>
      <dgm:spPr/>
      <dgm:t>
        <a:bodyPr/>
        <a:lstStyle/>
        <a:p>
          <a:endParaRPr lang="es-MX" sz="1000" b="1">
            <a:latin typeface="Arial Narrow" panose="020B0606020202030204" pitchFamily="34" charset="0"/>
          </a:endParaRPr>
        </a:p>
      </dgm:t>
    </dgm:pt>
    <dgm:pt modelId="{40EDA6B3-71DC-40EC-B1A0-FE656CC408DA}" type="pres">
      <dgm:prSet presAssocID="{D15A82E7-3B11-4B05-B512-72CB824837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8EC1F94-03C2-4A25-A545-FACC9D7C35EA}" type="pres">
      <dgm:prSet presAssocID="{7909B9BB-E4DF-4DF6-9EC9-E3F13202AEF0}" presName="parentText" presStyleLbl="node1" presStyleIdx="0" presStyleCnt="4" custLinFactY="-2160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35E5B26-F9EC-48D3-8825-CCAC5F4FA19F}" type="pres">
      <dgm:prSet presAssocID="{24107F8C-ED45-4074-8E54-B444F486D0AE}" presName="spacer" presStyleCnt="0"/>
      <dgm:spPr/>
      <dgm:t>
        <a:bodyPr/>
        <a:lstStyle/>
        <a:p>
          <a:endParaRPr lang="es-MX"/>
        </a:p>
      </dgm:t>
    </dgm:pt>
    <dgm:pt modelId="{7AB2A345-EA70-420F-8DFF-1020EDD40525}" type="pres">
      <dgm:prSet presAssocID="{C2889139-2471-4DE2-943A-51B58438B2F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691302-B039-4E5E-B070-D017509EE14C}" type="pres">
      <dgm:prSet presAssocID="{3D7EB9F4-2360-4FC4-A774-7B6CCEC5B867}" presName="spacer" presStyleCnt="0"/>
      <dgm:spPr/>
      <dgm:t>
        <a:bodyPr/>
        <a:lstStyle/>
        <a:p>
          <a:endParaRPr lang="es-MX"/>
        </a:p>
      </dgm:t>
    </dgm:pt>
    <dgm:pt modelId="{F0AFF349-C695-4359-AA99-59019A24ADF5}" type="pres">
      <dgm:prSet presAssocID="{719184F3-2A87-4523-BA96-369EE3B72D5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C66181F-AA8D-496F-808E-A76240388731}" type="pres">
      <dgm:prSet presAssocID="{6DD15FED-5EB2-48A9-BDA4-65AB6C583D37}" presName="spacer" presStyleCnt="0"/>
      <dgm:spPr/>
      <dgm:t>
        <a:bodyPr/>
        <a:lstStyle/>
        <a:p>
          <a:endParaRPr lang="es-MX"/>
        </a:p>
      </dgm:t>
    </dgm:pt>
    <dgm:pt modelId="{D816A17C-4B36-441D-A645-A8FFE822EBC6}" type="pres">
      <dgm:prSet presAssocID="{C5BA1988-C9FE-4DC8-AAEC-59E213B5995B}" presName="parentText" presStyleLbl="node1" presStyleIdx="3" presStyleCnt="4" custLinFactNeighborX="-1224" custLinFactNeighborY="4749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DD86EDF-02E2-43D7-936E-3EB6F963A30E}" srcId="{D15A82E7-3B11-4B05-B512-72CB82483722}" destId="{C5BA1988-C9FE-4DC8-AAEC-59E213B5995B}" srcOrd="3" destOrd="0" parTransId="{BEA423B1-CA0D-4AA3-9373-710A32FE3E77}" sibTransId="{088A9370-DD6B-42B2-8047-3701485A5E50}"/>
    <dgm:cxn modelId="{36C7E15B-CFF1-4129-A365-1A219170CDB2}" srcId="{D15A82E7-3B11-4B05-B512-72CB82483722}" destId="{7909B9BB-E4DF-4DF6-9EC9-E3F13202AEF0}" srcOrd="0" destOrd="0" parTransId="{15473A41-78EC-4B56-8C6C-CEF14C8789BF}" sibTransId="{24107F8C-ED45-4074-8E54-B444F486D0AE}"/>
    <dgm:cxn modelId="{AFF369CE-29A3-46F5-B371-E9CF42A739D1}" type="presOf" srcId="{719184F3-2A87-4523-BA96-369EE3B72D52}" destId="{F0AFF349-C695-4359-AA99-59019A24ADF5}" srcOrd="0" destOrd="0" presId="urn:microsoft.com/office/officeart/2005/8/layout/vList2"/>
    <dgm:cxn modelId="{C6BF5BA6-F1F9-458B-BE92-869826743396}" type="presOf" srcId="{7909B9BB-E4DF-4DF6-9EC9-E3F13202AEF0}" destId="{F8EC1F94-03C2-4A25-A545-FACC9D7C35EA}" srcOrd="0" destOrd="0" presId="urn:microsoft.com/office/officeart/2005/8/layout/vList2"/>
    <dgm:cxn modelId="{3794683E-D208-43A9-8100-E0216E9DE899}" type="presOf" srcId="{C5BA1988-C9FE-4DC8-AAEC-59E213B5995B}" destId="{D816A17C-4B36-441D-A645-A8FFE822EBC6}" srcOrd="0" destOrd="0" presId="urn:microsoft.com/office/officeart/2005/8/layout/vList2"/>
    <dgm:cxn modelId="{5E25D15A-60D0-4971-81B4-F80F53807AA1}" srcId="{D15A82E7-3B11-4B05-B512-72CB82483722}" destId="{C2889139-2471-4DE2-943A-51B58438B2F2}" srcOrd="1" destOrd="0" parTransId="{303D8176-5BC4-4B2D-9C92-AB6C05057041}" sibTransId="{3D7EB9F4-2360-4FC4-A774-7B6CCEC5B867}"/>
    <dgm:cxn modelId="{ED9B3BAD-189C-4DF3-87C6-2E65591C266D}" type="presOf" srcId="{D15A82E7-3B11-4B05-B512-72CB82483722}" destId="{40EDA6B3-71DC-40EC-B1A0-FE656CC408DA}" srcOrd="0" destOrd="0" presId="urn:microsoft.com/office/officeart/2005/8/layout/vList2"/>
    <dgm:cxn modelId="{9556506F-BAE5-45C7-BB75-E391C0991B76}" srcId="{D15A82E7-3B11-4B05-B512-72CB82483722}" destId="{719184F3-2A87-4523-BA96-369EE3B72D52}" srcOrd="2" destOrd="0" parTransId="{36587E4E-B82C-4674-A343-7E65B08938A9}" sibTransId="{6DD15FED-5EB2-48A9-BDA4-65AB6C583D37}"/>
    <dgm:cxn modelId="{BD8AF7D1-6D0F-4BD2-BA59-44E679F9F347}" type="presOf" srcId="{C2889139-2471-4DE2-943A-51B58438B2F2}" destId="{7AB2A345-EA70-420F-8DFF-1020EDD40525}" srcOrd="0" destOrd="0" presId="urn:microsoft.com/office/officeart/2005/8/layout/vList2"/>
    <dgm:cxn modelId="{006A9AB2-5685-4111-9785-B5C98CC7BDE8}" type="presParOf" srcId="{40EDA6B3-71DC-40EC-B1A0-FE656CC408DA}" destId="{F8EC1F94-03C2-4A25-A545-FACC9D7C35EA}" srcOrd="0" destOrd="0" presId="urn:microsoft.com/office/officeart/2005/8/layout/vList2"/>
    <dgm:cxn modelId="{F553AB4A-16B1-49BC-8674-7916AE1D60E8}" type="presParOf" srcId="{40EDA6B3-71DC-40EC-B1A0-FE656CC408DA}" destId="{A35E5B26-F9EC-48D3-8825-CCAC5F4FA19F}" srcOrd="1" destOrd="0" presId="urn:microsoft.com/office/officeart/2005/8/layout/vList2"/>
    <dgm:cxn modelId="{525F3E90-64D7-4C4B-9016-ADD621CAAB14}" type="presParOf" srcId="{40EDA6B3-71DC-40EC-B1A0-FE656CC408DA}" destId="{7AB2A345-EA70-420F-8DFF-1020EDD40525}" srcOrd="2" destOrd="0" presId="urn:microsoft.com/office/officeart/2005/8/layout/vList2"/>
    <dgm:cxn modelId="{C5F5D974-FCE5-4418-84AD-140C6F1470CD}" type="presParOf" srcId="{40EDA6B3-71DC-40EC-B1A0-FE656CC408DA}" destId="{14691302-B039-4E5E-B070-D017509EE14C}" srcOrd="3" destOrd="0" presId="urn:microsoft.com/office/officeart/2005/8/layout/vList2"/>
    <dgm:cxn modelId="{092AFED4-3683-451A-9F5E-60FD98369790}" type="presParOf" srcId="{40EDA6B3-71DC-40EC-B1A0-FE656CC408DA}" destId="{F0AFF349-C695-4359-AA99-59019A24ADF5}" srcOrd="4" destOrd="0" presId="urn:microsoft.com/office/officeart/2005/8/layout/vList2"/>
    <dgm:cxn modelId="{6EEE80EB-8090-48A3-9D11-2E4859619688}" type="presParOf" srcId="{40EDA6B3-71DC-40EC-B1A0-FE656CC408DA}" destId="{EC66181F-AA8D-496F-808E-A76240388731}" srcOrd="5" destOrd="0" presId="urn:microsoft.com/office/officeart/2005/8/layout/vList2"/>
    <dgm:cxn modelId="{C4687D1D-D55B-471C-81B4-D0D012802A7A}" type="presParOf" srcId="{40EDA6B3-71DC-40EC-B1A0-FE656CC408DA}" destId="{D816A17C-4B36-441D-A645-A8FFE822EBC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5A82E7-3B11-4B05-B512-72CB82483722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s-MX"/>
        </a:p>
      </dgm:t>
    </dgm:pt>
    <dgm:pt modelId="{7909B9BB-E4DF-4DF6-9EC9-E3F13202AEF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es-MX" sz="1000" b="1" smtClean="0">
              <a:latin typeface="Arial Narrow" pitchFamily="34" charset="0"/>
            </a:rPr>
            <a:t>2004-2014</a:t>
          </a:r>
          <a:endParaRPr lang="es-MX" sz="1000" b="1" dirty="0">
            <a:latin typeface="Arial Narrow" panose="020B0606020202030204" pitchFamily="34" charset="0"/>
          </a:endParaRPr>
        </a:p>
      </dgm:t>
    </dgm:pt>
    <dgm:pt modelId="{15473A41-78EC-4B56-8C6C-CEF14C8789BF}" type="parTrans" cxnId="{36C7E15B-CFF1-4129-A365-1A219170CDB2}">
      <dgm:prSet/>
      <dgm:spPr/>
      <dgm:t>
        <a:bodyPr/>
        <a:lstStyle/>
        <a:p>
          <a:endParaRPr lang="es-MX" sz="1000" b="1">
            <a:latin typeface="Arial Narrow" panose="020B0606020202030204" pitchFamily="34" charset="0"/>
          </a:endParaRPr>
        </a:p>
      </dgm:t>
    </dgm:pt>
    <dgm:pt modelId="{24107F8C-ED45-4074-8E54-B444F486D0AE}" type="sibTrans" cxnId="{36C7E15B-CFF1-4129-A365-1A219170CDB2}">
      <dgm:prSet/>
      <dgm:spPr/>
      <dgm:t>
        <a:bodyPr/>
        <a:lstStyle/>
        <a:p>
          <a:endParaRPr lang="es-MX" sz="1000" b="1">
            <a:latin typeface="Arial Narrow" panose="020B0606020202030204" pitchFamily="34" charset="0"/>
          </a:endParaRPr>
        </a:p>
      </dgm:t>
    </dgm:pt>
    <dgm:pt modelId="{C2889139-2471-4DE2-943A-51B58438B2F2}">
      <dgm:prSet custT="1"/>
      <dgm:spPr/>
      <dgm:t>
        <a:bodyPr/>
        <a:lstStyle/>
        <a:p>
          <a:pPr rtl="0"/>
          <a:r>
            <a:rPr lang="es-MX" sz="1000" b="1" smtClean="0">
              <a:latin typeface="Arial Narrow" pitchFamily="34" charset="0"/>
            </a:rPr>
            <a:t>30,000 Farmacias</a:t>
          </a:r>
          <a:endParaRPr lang="es-MX" sz="1000" b="1" dirty="0">
            <a:latin typeface="Arial Narrow" panose="020B0606020202030204" pitchFamily="34" charset="0"/>
          </a:endParaRPr>
        </a:p>
      </dgm:t>
    </dgm:pt>
    <dgm:pt modelId="{303D8176-5BC4-4B2D-9C92-AB6C05057041}" type="parTrans" cxnId="{5E25D15A-60D0-4971-81B4-F80F53807AA1}">
      <dgm:prSet/>
      <dgm:spPr/>
      <dgm:t>
        <a:bodyPr/>
        <a:lstStyle/>
        <a:p>
          <a:endParaRPr lang="es-MX" sz="1000" b="1">
            <a:latin typeface="Arial Narrow" panose="020B0606020202030204" pitchFamily="34" charset="0"/>
          </a:endParaRPr>
        </a:p>
      </dgm:t>
    </dgm:pt>
    <dgm:pt modelId="{3D7EB9F4-2360-4FC4-A774-7B6CCEC5B867}" type="sibTrans" cxnId="{5E25D15A-60D0-4971-81B4-F80F53807AA1}">
      <dgm:prSet/>
      <dgm:spPr/>
      <dgm:t>
        <a:bodyPr/>
        <a:lstStyle/>
        <a:p>
          <a:endParaRPr lang="es-MX" sz="1000" b="1">
            <a:latin typeface="Arial Narrow" panose="020B0606020202030204" pitchFamily="34" charset="0"/>
          </a:endParaRPr>
        </a:p>
      </dgm:t>
    </dgm:pt>
    <dgm:pt modelId="{719184F3-2A87-4523-BA96-369EE3B72D52}">
      <dgm:prSet custT="1"/>
      <dgm:spPr/>
      <dgm:t>
        <a:bodyPr/>
        <a:lstStyle/>
        <a:p>
          <a:pPr rtl="0"/>
          <a:r>
            <a:rPr lang="es-MX" sz="1000" b="1" dirty="0" smtClean="0">
              <a:latin typeface="Arial Narrow" panose="020B0606020202030204" pitchFamily="34" charset="0"/>
            </a:rPr>
            <a:t>100,000 Dispensadores</a:t>
          </a:r>
          <a:endParaRPr lang="es-MX" sz="1000" b="1" dirty="0">
            <a:latin typeface="Arial Narrow" panose="020B0606020202030204" pitchFamily="34" charset="0"/>
          </a:endParaRPr>
        </a:p>
      </dgm:t>
    </dgm:pt>
    <dgm:pt modelId="{36587E4E-B82C-4674-A343-7E65B08938A9}" type="parTrans" cxnId="{9556506F-BAE5-45C7-BB75-E391C0991B76}">
      <dgm:prSet/>
      <dgm:spPr/>
      <dgm:t>
        <a:bodyPr/>
        <a:lstStyle/>
        <a:p>
          <a:endParaRPr lang="es-MX" sz="1000" b="1">
            <a:latin typeface="Arial Narrow" panose="020B0606020202030204" pitchFamily="34" charset="0"/>
          </a:endParaRPr>
        </a:p>
      </dgm:t>
    </dgm:pt>
    <dgm:pt modelId="{6DD15FED-5EB2-48A9-BDA4-65AB6C583D37}" type="sibTrans" cxnId="{9556506F-BAE5-45C7-BB75-E391C0991B76}">
      <dgm:prSet/>
      <dgm:spPr/>
      <dgm:t>
        <a:bodyPr/>
        <a:lstStyle/>
        <a:p>
          <a:endParaRPr lang="es-MX" sz="1000" b="1">
            <a:latin typeface="Arial Narrow" panose="020B0606020202030204" pitchFamily="34" charset="0"/>
          </a:endParaRPr>
        </a:p>
      </dgm:t>
    </dgm:pt>
    <dgm:pt modelId="{C5BA1988-C9FE-4DC8-AAEC-59E213B5995B}">
      <dgm:prSet custT="1"/>
      <dgm:spPr/>
      <dgm:t>
        <a:bodyPr/>
        <a:lstStyle/>
        <a:p>
          <a:pPr rtl="0"/>
          <a:r>
            <a:rPr lang="es-MX" sz="1000" b="1" smtClean="0">
              <a:latin typeface="Arial Narrow" panose="020B0606020202030204" pitchFamily="34" charset="0"/>
            </a:rPr>
            <a:t>3000 Capacitados  (4%)</a:t>
          </a:r>
          <a:endParaRPr lang="es-MX" sz="1000" b="1" dirty="0">
            <a:latin typeface="Arial Narrow" panose="020B0606020202030204" pitchFamily="34" charset="0"/>
          </a:endParaRPr>
        </a:p>
      </dgm:t>
    </dgm:pt>
    <dgm:pt modelId="{BEA423B1-CA0D-4AA3-9373-710A32FE3E77}" type="parTrans" cxnId="{6DD86EDF-02E2-43D7-936E-3EB6F963A30E}">
      <dgm:prSet/>
      <dgm:spPr/>
      <dgm:t>
        <a:bodyPr/>
        <a:lstStyle/>
        <a:p>
          <a:endParaRPr lang="es-MX" sz="1000" b="1">
            <a:latin typeface="Arial Narrow" panose="020B0606020202030204" pitchFamily="34" charset="0"/>
          </a:endParaRPr>
        </a:p>
      </dgm:t>
    </dgm:pt>
    <dgm:pt modelId="{088A9370-DD6B-42B2-8047-3701485A5E50}" type="sibTrans" cxnId="{6DD86EDF-02E2-43D7-936E-3EB6F963A30E}">
      <dgm:prSet/>
      <dgm:spPr/>
      <dgm:t>
        <a:bodyPr/>
        <a:lstStyle/>
        <a:p>
          <a:endParaRPr lang="es-MX" sz="1000" b="1">
            <a:latin typeface="Arial Narrow" panose="020B0606020202030204" pitchFamily="34" charset="0"/>
          </a:endParaRPr>
        </a:p>
      </dgm:t>
    </dgm:pt>
    <dgm:pt modelId="{40EDA6B3-71DC-40EC-B1A0-FE656CC408DA}" type="pres">
      <dgm:prSet presAssocID="{D15A82E7-3B11-4B05-B512-72CB824837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8EC1F94-03C2-4A25-A545-FACC9D7C35EA}" type="pres">
      <dgm:prSet presAssocID="{7909B9BB-E4DF-4DF6-9EC9-E3F13202AEF0}" presName="parentText" presStyleLbl="node1" presStyleIdx="0" presStyleCnt="4" custLinFactNeighborX="4443" custLinFactNeighborY="-608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35E5B26-F9EC-48D3-8825-CCAC5F4FA19F}" type="pres">
      <dgm:prSet presAssocID="{24107F8C-ED45-4074-8E54-B444F486D0AE}" presName="spacer" presStyleCnt="0"/>
      <dgm:spPr/>
      <dgm:t>
        <a:bodyPr/>
        <a:lstStyle/>
        <a:p>
          <a:endParaRPr lang="es-MX"/>
        </a:p>
      </dgm:t>
    </dgm:pt>
    <dgm:pt modelId="{7AB2A345-EA70-420F-8DFF-1020EDD40525}" type="pres">
      <dgm:prSet presAssocID="{C2889139-2471-4DE2-943A-51B58438B2F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691302-B039-4E5E-B070-D017509EE14C}" type="pres">
      <dgm:prSet presAssocID="{3D7EB9F4-2360-4FC4-A774-7B6CCEC5B867}" presName="spacer" presStyleCnt="0"/>
      <dgm:spPr/>
      <dgm:t>
        <a:bodyPr/>
        <a:lstStyle/>
        <a:p>
          <a:endParaRPr lang="es-MX"/>
        </a:p>
      </dgm:t>
    </dgm:pt>
    <dgm:pt modelId="{F0AFF349-C695-4359-AA99-59019A24ADF5}" type="pres">
      <dgm:prSet presAssocID="{719184F3-2A87-4523-BA96-369EE3B72D5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C66181F-AA8D-496F-808E-A76240388731}" type="pres">
      <dgm:prSet presAssocID="{6DD15FED-5EB2-48A9-BDA4-65AB6C583D37}" presName="spacer" presStyleCnt="0"/>
      <dgm:spPr/>
      <dgm:t>
        <a:bodyPr/>
        <a:lstStyle/>
        <a:p>
          <a:endParaRPr lang="es-MX"/>
        </a:p>
      </dgm:t>
    </dgm:pt>
    <dgm:pt modelId="{D816A17C-4B36-441D-A645-A8FFE822EBC6}" type="pres">
      <dgm:prSet presAssocID="{C5BA1988-C9FE-4DC8-AAEC-59E213B5995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DD86EDF-02E2-43D7-936E-3EB6F963A30E}" srcId="{D15A82E7-3B11-4B05-B512-72CB82483722}" destId="{C5BA1988-C9FE-4DC8-AAEC-59E213B5995B}" srcOrd="3" destOrd="0" parTransId="{BEA423B1-CA0D-4AA3-9373-710A32FE3E77}" sibTransId="{088A9370-DD6B-42B2-8047-3701485A5E50}"/>
    <dgm:cxn modelId="{36C7E15B-CFF1-4129-A365-1A219170CDB2}" srcId="{D15A82E7-3B11-4B05-B512-72CB82483722}" destId="{7909B9BB-E4DF-4DF6-9EC9-E3F13202AEF0}" srcOrd="0" destOrd="0" parTransId="{15473A41-78EC-4B56-8C6C-CEF14C8789BF}" sibTransId="{24107F8C-ED45-4074-8E54-B444F486D0AE}"/>
    <dgm:cxn modelId="{4A8CAA32-079C-4A50-8F3E-17AB6A3A4E86}" type="presOf" srcId="{C2889139-2471-4DE2-943A-51B58438B2F2}" destId="{7AB2A345-EA70-420F-8DFF-1020EDD40525}" srcOrd="0" destOrd="0" presId="urn:microsoft.com/office/officeart/2005/8/layout/vList2"/>
    <dgm:cxn modelId="{91CC61EA-A702-40CC-9A2B-3AF9F86E4070}" type="presOf" srcId="{C5BA1988-C9FE-4DC8-AAEC-59E213B5995B}" destId="{D816A17C-4B36-441D-A645-A8FFE822EBC6}" srcOrd="0" destOrd="0" presId="urn:microsoft.com/office/officeart/2005/8/layout/vList2"/>
    <dgm:cxn modelId="{2BD1AD07-BD36-43C1-BD02-39E078E88B32}" type="presOf" srcId="{7909B9BB-E4DF-4DF6-9EC9-E3F13202AEF0}" destId="{F8EC1F94-03C2-4A25-A545-FACC9D7C35EA}" srcOrd="0" destOrd="0" presId="urn:microsoft.com/office/officeart/2005/8/layout/vList2"/>
    <dgm:cxn modelId="{6D98F2CF-19F3-43D4-9ECB-E2F350297024}" type="presOf" srcId="{719184F3-2A87-4523-BA96-369EE3B72D52}" destId="{F0AFF349-C695-4359-AA99-59019A24ADF5}" srcOrd="0" destOrd="0" presId="urn:microsoft.com/office/officeart/2005/8/layout/vList2"/>
    <dgm:cxn modelId="{5E25D15A-60D0-4971-81B4-F80F53807AA1}" srcId="{D15A82E7-3B11-4B05-B512-72CB82483722}" destId="{C2889139-2471-4DE2-943A-51B58438B2F2}" srcOrd="1" destOrd="0" parTransId="{303D8176-5BC4-4B2D-9C92-AB6C05057041}" sibTransId="{3D7EB9F4-2360-4FC4-A774-7B6CCEC5B867}"/>
    <dgm:cxn modelId="{854090C3-56EC-43AA-BA66-E59197363D87}" type="presOf" srcId="{D15A82E7-3B11-4B05-B512-72CB82483722}" destId="{40EDA6B3-71DC-40EC-B1A0-FE656CC408DA}" srcOrd="0" destOrd="0" presId="urn:microsoft.com/office/officeart/2005/8/layout/vList2"/>
    <dgm:cxn modelId="{9556506F-BAE5-45C7-BB75-E391C0991B76}" srcId="{D15A82E7-3B11-4B05-B512-72CB82483722}" destId="{719184F3-2A87-4523-BA96-369EE3B72D52}" srcOrd="2" destOrd="0" parTransId="{36587E4E-B82C-4674-A343-7E65B08938A9}" sibTransId="{6DD15FED-5EB2-48A9-BDA4-65AB6C583D37}"/>
    <dgm:cxn modelId="{A2CF1AC6-A78F-465F-AF8E-6DA48F537BCB}" type="presParOf" srcId="{40EDA6B3-71DC-40EC-B1A0-FE656CC408DA}" destId="{F8EC1F94-03C2-4A25-A545-FACC9D7C35EA}" srcOrd="0" destOrd="0" presId="urn:microsoft.com/office/officeart/2005/8/layout/vList2"/>
    <dgm:cxn modelId="{9481C5F3-64B0-4E91-8401-42AAAE344DEE}" type="presParOf" srcId="{40EDA6B3-71DC-40EC-B1A0-FE656CC408DA}" destId="{A35E5B26-F9EC-48D3-8825-CCAC5F4FA19F}" srcOrd="1" destOrd="0" presId="urn:microsoft.com/office/officeart/2005/8/layout/vList2"/>
    <dgm:cxn modelId="{8C9D26C3-3740-4313-9A7C-9802A7A91C5F}" type="presParOf" srcId="{40EDA6B3-71DC-40EC-B1A0-FE656CC408DA}" destId="{7AB2A345-EA70-420F-8DFF-1020EDD40525}" srcOrd="2" destOrd="0" presId="urn:microsoft.com/office/officeart/2005/8/layout/vList2"/>
    <dgm:cxn modelId="{32394A7A-E015-46DA-9E38-A0210CC8C7F3}" type="presParOf" srcId="{40EDA6B3-71DC-40EC-B1A0-FE656CC408DA}" destId="{14691302-B039-4E5E-B070-D017509EE14C}" srcOrd="3" destOrd="0" presId="urn:microsoft.com/office/officeart/2005/8/layout/vList2"/>
    <dgm:cxn modelId="{D9BEE450-1F20-41B2-8253-B0936A7FF17E}" type="presParOf" srcId="{40EDA6B3-71DC-40EC-B1A0-FE656CC408DA}" destId="{F0AFF349-C695-4359-AA99-59019A24ADF5}" srcOrd="4" destOrd="0" presId="urn:microsoft.com/office/officeart/2005/8/layout/vList2"/>
    <dgm:cxn modelId="{23BACD54-487B-41D5-B3F2-5C0978EC9935}" type="presParOf" srcId="{40EDA6B3-71DC-40EC-B1A0-FE656CC408DA}" destId="{EC66181F-AA8D-496F-808E-A76240388731}" srcOrd="5" destOrd="0" presId="urn:microsoft.com/office/officeart/2005/8/layout/vList2"/>
    <dgm:cxn modelId="{EEAC10B4-3C65-4A58-B141-C0630FE2F23C}" type="presParOf" srcId="{40EDA6B3-71DC-40EC-B1A0-FE656CC408DA}" destId="{D816A17C-4B36-441D-A645-A8FFE822EBC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ECF768-8F34-42AD-A1D4-8B31CB77D861}" type="doc">
      <dgm:prSet loTypeId="urn:microsoft.com/office/officeart/2005/8/layout/vList5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4369B691-4A82-4EE3-BD70-99F794EDE538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1</a:t>
          </a:r>
          <a:endParaRPr lang="es-MX" sz="14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DC74594-DBE5-4C85-A260-3E3497014FCD}" type="parTrans" cxnId="{B12CDA78-627B-4799-B7DA-13FDC546FF8D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C4E40FD-68C2-4CDC-A1F1-256CA1299A8F}" type="sibTrans" cxnId="{B12CDA78-627B-4799-B7DA-13FDC546FF8D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B613A50-3EC6-4FE5-AA70-6B62B6D6D640}">
      <dgm:prSet phldrT="[Texto]" custT="1"/>
      <dgm:spPr/>
      <dgm:t>
        <a:bodyPr/>
        <a:lstStyle/>
        <a:p>
          <a:pPr algn="just"/>
          <a:r>
            <a:rPr lang="es-MX" sz="1400" dirty="0" smtClean="0">
              <a:solidFill>
                <a:schemeClr val="tx1"/>
              </a:solidFill>
              <a:latin typeface="Arial Narrow" panose="020B0606020202030204" pitchFamily="34" charset="0"/>
            </a:rPr>
            <a:t>Recibir los insumos en las optimas condiciones.</a:t>
          </a:r>
          <a:endParaRPr lang="es-MX" sz="14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A4DFF7F-286B-4609-B00D-3AD50CC70E95}" type="parTrans" cxnId="{DC36E829-BFCF-4266-9F78-2AA5E78E1854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EAC84C1-F4AF-4632-9638-E304BFD20C0B}" type="sibTrans" cxnId="{DC36E829-BFCF-4266-9F78-2AA5E78E1854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E92A7A2-ED1C-4B56-9103-5AEE40C988CC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2</a:t>
          </a:r>
          <a:endParaRPr lang="es-MX" sz="14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ABA2A58-93ED-41C6-8598-2279E64A7AD1}" type="parTrans" cxnId="{EE725D59-644D-4BA2-99B9-58EFFA06735D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9853212-BC36-41A1-B79D-CF3B41062218}" type="sibTrans" cxnId="{EE725D59-644D-4BA2-99B9-58EFFA06735D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205BE63-C555-4CEC-9D17-B2E3848CE0E7}">
      <dgm:prSet phldrT="[Texto]" custT="1"/>
      <dgm:spPr/>
      <dgm:t>
        <a:bodyPr/>
        <a:lstStyle/>
        <a:p>
          <a:pPr algn="just"/>
          <a:r>
            <a:rPr lang="es-MX" sz="1400" dirty="0" smtClean="0">
              <a:solidFill>
                <a:schemeClr val="tx1"/>
              </a:solidFill>
              <a:latin typeface="Arial Narrow" panose="020B0606020202030204" pitchFamily="34" charset="0"/>
            </a:rPr>
            <a:t>Almacenar los insumos para que conserven sus propiedades.</a:t>
          </a:r>
          <a:endParaRPr lang="es-MX" sz="14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3EB4980-B74D-405E-8C6F-C5E8E73D6B3D}" type="parTrans" cxnId="{C1028151-4CA1-4523-BD75-774A57926C33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005C0A9-A296-47ED-8EA5-79807396A7E1}" type="sibTrans" cxnId="{C1028151-4CA1-4523-BD75-774A57926C33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53F0950-DA15-43E4-94DA-86BECB5A699F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3</a:t>
          </a:r>
          <a:endParaRPr lang="es-MX" sz="14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B8B8826-2704-401C-8413-ABAE62D380B2}" type="parTrans" cxnId="{FA4201F0-992F-4A2C-9AE1-73B1EF25459D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DAF4AAB-AFE7-48D3-A603-CF0EE2E451BA}" type="sibTrans" cxnId="{FA4201F0-992F-4A2C-9AE1-73B1EF25459D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700FFAC-4097-4570-A24A-EAF346A32953}">
      <dgm:prSet phldrT="[Texto]" custT="1"/>
      <dgm:spPr/>
      <dgm:t>
        <a:bodyPr/>
        <a:lstStyle/>
        <a:p>
          <a:pPr algn="just"/>
          <a:r>
            <a:rPr lang="es-MX" sz="1400" dirty="0" smtClean="0">
              <a:solidFill>
                <a:schemeClr val="tx1"/>
              </a:solidFill>
              <a:latin typeface="Arial Narrow" panose="020B0606020202030204" pitchFamily="34" charset="0"/>
            </a:rPr>
            <a:t>Fomentar el uso racional de los medicamentos a los usuarios.</a:t>
          </a:r>
          <a:endParaRPr lang="es-MX" sz="14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1C49137-6884-4ECD-B2A1-6A42E0950F38}" type="parTrans" cxnId="{397FFF5D-66C0-4F7D-8D10-9922B7F5945C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1DAFEF6-E2A7-4A29-97EE-AFFBCE643B79}" type="sibTrans" cxnId="{397FFF5D-66C0-4F7D-8D10-9922B7F5945C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DD54B91-72B3-4DA0-ACF8-E14A5E831A9C}">
      <dgm:prSet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5</a:t>
          </a:r>
          <a:endParaRPr lang="es-MX" sz="14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DF5AA58-BE50-4DFF-9498-B8A0B1FB0DA5}" type="parTrans" cxnId="{142B90AF-3C7C-4C9F-8616-47B070C5775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0B46B7D-DDBF-452B-B1C0-F91CFC00887C}" type="sibTrans" cxnId="{142B90AF-3C7C-4C9F-8616-47B070C5775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E7F82BC-B878-4C0E-95A9-FD20DDB91109}">
      <dgm:prSet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4</a:t>
          </a:r>
          <a:endParaRPr lang="es-MX" sz="14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771EEEC-15CD-4063-BC7E-35A37E313134}" type="parTrans" cxnId="{85A8A963-B529-407F-80E4-5B7A1DAE1713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5F75BE7-FA1F-4430-916D-A87895481635}" type="sibTrans" cxnId="{85A8A963-B529-407F-80E4-5B7A1DAE1713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6665E76-60D4-4BE6-9D24-95C61C73337B}">
      <dgm:prSet custT="1"/>
      <dgm:spPr/>
      <dgm:t>
        <a:bodyPr/>
        <a:lstStyle/>
        <a:p>
          <a:pPr algn="just"/>
          <a:r>
            <a:rPr lang="es-MX" sz="1400" dirty="0" smtClean="0">
              <a:solidFill>
                <a:schemeClr val="tx1"/>
              </a:solidFill>
              <a:latin typeface="Arial Narrow" panose="020B0606020202030204" pitchFamily="34" charset="0"/>
            </a:rPr>
            <a:t>Brindar un buen servicio, con cortesía e información clara a todos los usuarios.</a:t>
          </a:r>
          <a:endParaRPr lang="es-MX" sz="14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DF83BAC-9B48-4560-8B74-17E69D9E3E86}" type="parTrans" cxnId="{D0D0277C-9A67-4543-BFD3-696DC016A42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E6147BEB-DC81-4B37-BB1C-C35B2CCB333A}" type="sibTrans" cxnId="{D0D0277C-9A67-4543-BFD3-696DC016A42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22374135-B2D1-4281-9D52-08880A2EF25C}">
      <dgm:prSet custT="1"/>
      <dgm:spPr/>
      <dgm:t>
        <a:bodyPr/>
        <a:lstStyle/>
        <a:p>
          <a:pPr algn="just"/>
          <a:r>
            <a:rPr lang="es-MX" sz="1400" dirty="0" smtClean="0">
              <a:solidFill>
                <a:schemeClr val="tx1"/>
              </a:solidFill>
              <a:latin typeface="Arial Narrow" panose="020B0606020202030204" pitchFamily="34" charset="0"/>
            </a:rPr>
            <a:t>Suministrar el tratamiento conforme a lo prescrito por el médico tratante.</a:t>
          </a:r>
          <a:endParaRPr lang="es-MX" sz="14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35A860A-55E0-44B0-B6D3-7D5CB03D68B8}" type="parTrans" cxnId="{55A02AF0-A18D-4867-AF79-CAC92FC0CB3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A060710-BFD6-4290-AD94-A0C52F22C65A}" type="sibTrans" cxnId="{55A02AF0-A18D-4867-AF79-CAC92FC0CB3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773BD16-41DA-4399-AFC7-1EE643DF68C6}" type="pres">
      <dgm:prSet presAssocID="{02ECF768-8F34-42AD-A1D4-8B31CB77D8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644D158-487D-4336-AB0A-2DF9777BC6E4}" type="pres">
      <dgm:prSet presAssocID="{4369B691-4A82-4EE3-BD70-99F794EDE538}" presName="linNode" presStyleCnt="0"/>
      <dgm:spPr/>
    </dgm:pt>
    <dgm:pt modelId="{72EBA4E4-F69B-4054-8421-42BA3BA42173}" type="pres">
      <dgm:prSet presAssocID="{4369B691-4A82-4EE3-BD70-99F794EDE538}" presName="parentText" presStyleLbl="node1" presStyleIdx="0" presStyleCnt="5" custScaleX="3753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2130FC-801D-4425-927C-C1FBCF7608B9}" type="pres">
      <dgm:prSet presAssocID="{4369B691-4A82-4EE3-BD70-99F794EDE538}" presName="descendantText" presStyleLbl="alignAccFollowNode1" presStyleIdx="0" presStyleCnt="5" custScaleY="10435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A9361B-9235-47A4-A401-CBB544D98468}" type="pres">
      <dgm:prSet presAssocID="{2C4E40FD-68C2-4CDC-A1F1-256CA1299A8F}" presName="sp" presStyleCnt="0"/>
      <dgm:spPr/>
    </dgm:pt>
    <dgm:pt modelId="{36DA534A-8474-47D9-AE73-2A4D1577CA67}" type="pres">
      <dgm:prSet presAssocID="{FE92A7A2-ED1C-4B56-9103-5AEE40C988CC}" presName="linNode" presStyleCnt="0"/>
      <dgm:spPr/>
    </dgm:pt>
    <dgm:pt modelId="{9E5A8D51-86A5-476D-B60F-CD6B17A3D06C}" type="pres">
      <dgm:prSet presAssocID="{FE92A7A2-ED1C-4B56-9103-5AEE40C988CC}" presName="parentText" presStyleLbl="node1" presStyleIdx="1" presStyleCnt="5" custScaleX="3753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AAF6F9-EFE6-4411-9D96-DEDD38E4BE38}" type="pres">
      <dgm:prSet presAssocID="{FE92A7A2-ED1C-4B56-9103-5AEE40C988CC}" presName="descendantText" presStyleLbl="alignAccFollowNode1" presStyleIdx="1" presStyleCnt="5" custScaleY="10435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D2FDA3D-C24D-4A22-9728-832131E5095C}" type="pres">
      <dgm:prSet presAssocID="{39853212-BC36-41A1-B79D-CF3B41062218}" presName="sp" presStyleCnt="0"/>
      <dgm:spPr/>
    </dgm:pt>
    <dgm:pt modelId="{01A31FF8-365A-41A4-B588-5FFD830D397F}" type="pres">
      <dgm:prSet presAssocID="{E53F0950-DA15-43E4-94DA-86BECB5A699F}" presName="linNode" presStyleCnt="0"/>
      <dgm:spPr/>
    </dgm:pt>
    <dgm:pt modelId="{B5DB1E60-B6F7-4B88-AE66-EBCD4ED09C28}" type="pres">
      <dgm:prSet presAssocID="{E53F0950-DA15-43E4-94DA-86BECB5A699F}" presName="parentText" presStyleLbl="node1" presStyleIdx="2" presStyleCnt="5" custScaleX="3753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0C9A41A-048F-47A2-9244-3E83C5A2864A}" type="pres">
      <dgm:prSet presAssocID="{E53F0950-DA15-43E4-94DA-86BECB5A699F}" presName="descendantText" presStyleLbl="alignAccFollowNode1" presStyleIdx="2" presStyleCnt="5" custScaleY="10435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F7F152A-3421-4F22-87B1-CFC5274E04DD}" type="pres">
      <dgm:prSet presAssocID="{1DAF4AAB-AFE7-48D3-A603-CF0EE2E451BA}" presName="sp" presStyleCnt="0"/>
      <dgm:spPr/>
    </dgm:pt>
    <dgm:pt modelId="{15CE03A1-3745-4434-A954-BAA8F4584060}" type="pres">
      <dgm:prSet presAssocID="{FE7F82BC-B878-4C0E-95A9-FD20DDB91109}" presName="linNode" presStyleCnt="0"/>
      <dgm:spPr/>
    </dgm:pt>
    <dgm:pt modelId="{79F7AA93-477E-4A5F-BF6A-E4CEF223ABC5}" type="pres">
      <dgm:prSet presAssocID="{FE7F82BC-B878-4C0E-95A9-FD20DDB91109}" presName="parentText" presStyleLbl="node1" presStyleIdx="3" presStyleCnt="5" custScaleX="3753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1EE4DB-BA53-4C7D-AD22-EDD8A3BAD1B8}" type="pres">
      <dgm:prSet presAssocID="{FE7F82BC-B878-4C0E-95A9-FD20DDB91109}" presName="descendantText" presStyleLbl="alignAccFollowNode1" presStyleIdx="3" presStyleCnt="5" custScaleY="10435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EC32593-1BAA-4BBD-892D-97BB5528DD29}" type="pres">
      <dgm:prSet presAssocID="{B5F75BE7-FA1F-4430-916D-A87895481635}" presName="sp" presStyleCnt="0"/>
      <dgm:spPr/>
    </dgm:pt>
    <dgm:pt modelId="{5A0750C7-275B-45FF-B3B8-F4B3DF69D890}" type="pres">
      <dgm:prSet presAssocID="{BDD54B91-72B3-4DA0-ACF8-E14A5E831A9C}" presName="linNode" presStyleCnt="0"/>
      <dgm:spPr/>
    </dgm:pt>
    <dgm:pt modelId="{0827012C-5B4F-4547-BE1D-D321542C6406}" type="pres">
      <dgm:prSet presAssocID="{BDD54B91-72B3-4DA0-ACF8-E14A5E831A9C}" presName="parentText" presStyleLbl="node1" presStyleIdx="4" presStyleCnt="5" custScaleX="3753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BBAC2E-27EA-411F-BFDA-C759916AFB72}" type="pres">
      <dgm:prSet presAssocID="{BDD54B91-72B3-4DA0-ACF8-E14A5E831A9C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5A5BB34-C85B-4D79-92AC-A63A93A8E443}" type="presOf" srcId="{22374135-B2D1-4281-9D52-08880A2EF25C}" destId="{9DBBAC2E-27EA-411F-BFDA-C759916AFB72}" srcOrd="0" destOrd="0" presId="urn:microsoft.com/office/officeart/2005/8/layout/vList5"/>
    <dgm:cxn modelId="{CFCFF74C-68E3-4385-95F8-57D4BAAD7F4A}" type="presOf" srcId="{7205BE63-C555-4CEC-9D17-B2E3848CE0E7}" destId="{42AAF6F9-EFE6-4411-9D96-DEDD38E4BE38}" srcOrd="0" destOrd="0" presId="urn:microsoft.com/office/officeart/2005/8/layout/vList5"/>
    <dgm:cxn modelId="{EE725D59-644D-4BA2-99B9-58EFFA06735D}" srcId="{02ECF768-8F34-42AD-A1D4-8B31CB77D861}" destId="{FE92A7A2-ED1C-4B56-9103-5AEE40C988CC}" srcOrd="1" destOrd="0" parTransId="{DABA2A58-93ED-41C6-8598-2279E64A7AD1}" sibTransId="{39853212-BC36-41A1-B79D-CF3B41062218}"/>
    <dgm:cxn modelId="{C1028151-4CA1-4523-BD75-774A57926C33}" srcId="{FE92A7A2-ED1C-4B56-9103-5AEE40C988CC}" destId="{7205BE63-C555-4CEC-9D17-B2E3848CE0E7}" srcOrd="0" destOrd="0" parTransId="{13EB4980-B74D-405E-8C6F-C5E8E73D6B3D}" sibTransId="{D005C0A9-A296-47ED-8EA5-79807396A7E1}"/>
    <dgm:cxn modelId="{FA4201F0-992F-4A2C-9AE1-73B1EF25459D}" srcId="{02ECF768-8F34-42AD-A1D4-8B31CB77D861}" destId="{E53F0950-DA15-43E4-94DA-86BECB5A699F}" srcOrd="2" destOrd="0" parTransId="{8B8B8826-2704-401C-8413-ABAE62D380B2}" sibTransId="{1DAF4AAB-AFE7-48D3-A603-CF0EE2E451BA}"/>
    <dgm:cxn modelId="{0742662F-4CCC-4EDE-BFA7-DF4886C8BAEE}" type="presOf" srcId="{9700FFAC-4097-4570-A24A-EAF346A32953}" destId="{E0C9A41A-048F-47A2-9244-3E83C5A2864A}" srcOrd="0" destOrd="0" presId="urn:microsoft.com/office/officeart/2005/8/layout/vList5"/>
    <dgm:cxn modelId="{AC8AF374-229E-48E6-A2CA-F832723B8C87}" type="presOf" srcId="{4369B691-4A82-4EE3-BD70-99F794EDE538}" destId="{72EBA4E4-F69B-4054-8421-42BA3BA42173}" srcOrd="0" destOrd="0" presId="urn:microsoft.com/office/officeart/2005/8/layout/vList5"/>
    <dgm:cxn modelId="{DC36E829-BFCF-4266-9F78-2AA5E78E1854}" srcId="{4369B691-4A82-4EE3-BD70-99F794EDE538}" destId="{5B613A50-3EC6-4FE5-AA70-6B62B6D6D640}" srcOrd="0" destOrd="0" parTransId="{1A4DFF7F-286B-4609-B00D-3AD50CC70E95}" sibTransId="{FEAC84C1-F4AF-4632-9638-E304BFD20C0B}"/>
    <dgm:cxn modelId="{85A8A963-B529-407F-80E4-5B7A1DAE1713}" srcId="{02ECF768-8F34-42AD-A1D4-8B31CB77D861}" destId="{FE7F82BC-B878-4C0E-95A9-FD20DDB91109}" srcOrd="3" destOrd="0" parTransId="{3771EEEC-15CD-4063-BC7E-35A37E313134}" sibTransId="{B5F75BE7-FA1F-4430-916D-A87895481635}"/>
    <dgm:cxn modelId="{ABA170BD-32BF-46CD-8082-E0ADDE53C4E9}" type="presOf" srcId="{E53F0950-DA15-43E4-94DA-86BECB5A699F}" destId="{B5DB1E60-B6F7-4B88-AE66-EBCD4ED09C28}" srcOrd="0" destOrd="0" presId="urn:microsoft.com/office/officeart/2005/8/layout/vList5"/>
    <dgm:cxn modelId="{EF37B68A-D26B-4808-9575-B26A81662E0D}" type="presOf" srcId="{F6665E76-60D4-4BE6-9D24-95C61C73337B}" destId="{671EE4DB-BA53-4C7D-AD22-EDD8A3BAD1B8}" srcOrd="0" destOrd="0" presId="urn:microsoft.com/office/officeart/2005/8/layout/vList5"/>
    <dgm:cxn modelId="{29D476FC-7245-4151-8492-BB55DF7EF43C}" type="presOf" srcId="{02ECF768-8F34-42AD-A1D4-8B31CB77D861}" destId="{A773BD16-41DA-4399-AFC7-1EE643DF68C6}" srcOrd="0" destOrd="0" presId="urn:microsoft.com/office/officeart/2005/8/layout/vList5"/>
    <dgm:cxn modelId="{397FFF5D-66C0-4F7D-8D10-9922B7F5945C}" srcId="{E53F0950-DA15-43E4-94DA-86BECB5A699F}" destId="{9700FFAC-4097-4570-A24A-EAF346A32953}" srcOrd="0" destOrd="0" parTransId="{21C49137-6884-4ECD-B2A1-6A42E0950F38}" sibTransId="{71DAFEF6-E2A7-4A29-97EE-AFFBCE643B79}"/>
    <dgm:cxn modelId="{142B90AF-3C7C-4C9F-8616-47B070C5775B}" srcId="{02ECF768-8F34-42AD-A1D4-8B31CB77D861}" destId="{BDD54B91-72B3-4DA0-ACF8-E14A5E831A9C}" srcOrd="4" destOrd="0" parTransId="{6DF5AA58-BE50-4DFF-9498-B8A0B1FB0DA5}" sibTransId="{50B46B7D-DDBF-452B-B1C0-F91CFC00887C}"/>
    <dgm:cxn modelId="{DAA94096-F782-47C3-909A-C8B6C7235586}" type="presOf" srcId="{BDD54B91-72B3-4DA0-ACF8-E14A5E831A9C}" destId="{0827012C-5B4F-4547-BE1D-D321542C6406}" srcOrd="0" destOrd="0" presId="urn:microsoft.com/office/officeart/2005/8/layout/vList5"/>
    <dgm:cxn modelId="{55A02AF0-A18D-4867-AF79-CAC92FC0CB3B}" srcId="{BDD54B91-72B3-4DA0-ACF8-E14A5E831A9C}" destId="{22374135-B2D1-4281-9D52-08880A2EF25C}" srcOrd="0" destOrd="0" parTransId="{E35A860A-55E0-44B0-B6D3-7D5CB03D68B8}" sibTransId="{AA060710-BFD6-4290-AD94-A0C52F22C65A}"/>
    <dgm:cxn modelId="{D0D0277C-9A67-4543-BFD3-696DC016A42B}" srcId="{FE7F82BC-B878-4C0E-95A9-FD20DDB91109}" destId="{F6665E76-60D4-4BE6-9D24-95C61C73337B}" srcOrd="0" destOrd="0" parTransId="{8DF83BAC-9B48-4560-8B74-17E69D9E3E86}" sibTransId="{E6147BEB-DC81-4B37-BB1C-C35B2CCB333A}"/>
    <dgm:cxn modelId="{401D8E9B-9CFE-4058-9C34-7564F0EA56AE}" type="presOf" srcId="{FE7F82BC-B878-4C0E-95A9-FD20DDB91109}" destId="{79F7AA93-477E-4A5F-BF6A-E4CEF223ABC5}" srcOrd="0" destOrd="0" presId="urn:microsoft.com/office/officeart/2005/8/layout/vList5"/>
    <dgm:cxn modelId="{B12CDA78-627B-4799-B7DA-13FDC546FF8D}" srcId="{02ECF768-8F34-42AD-A1D4-8B31CB77D861}" destId="{4369B691-4A82-4EE3-BD70-99F794EDE538}" srcOrd="0" destOrd="0" parTransId="{7DC74594-DBE5-4C85-A260-3E3497014FCD}" sibTransId="{2C4E40FD-68C2-4CDC-A1F1-256CA1299A8F}"/>
    <dgm:cxn modelId="{879926ED-4DEA-4DA0-B2E6-DFBA69AA9B7E}" type="presOf" srcId="{5B613A50-3EC6-4FE5-AA70-6B62B6D6D640}" destId="{F22130FC-801D-4425-927C-C1FBCF7608B9}" srcOrd="0" destOrd="0" presId="urn:microsoft.com/office/officeart/2005/8/layout/vList5"/>
    <dgm:cxn modelId="{84DBF33F-AE56-434E-A0D3-2586A7394146}" type="presOf" srcId="{FE92A7A2-ED1C-4B56-9103-5AEE40C988CC}" destId="{9E5A8D51-86A5-476D-B60F-CD6B17A3D06C}" srcOrd="0" destOrd="0" presId="urn:microsoft.com/office/officeart/2005/8/layout/vList5"/>
    <dgm:cxn modelId="{7A24EBEA-A13F-4EC2-B4BF-377A6B68A1A3}" type="presParOf" srcId="{A773BD16-41DA-4399-AFC7-1EE643DF68C6}" destId="{B644D158-487D-4336-AB0A-2DF9777BC6E4}" srcOrd="0" destOrd="0" presId="urn:microsoft.com/office/officeart/2005/8/layout/vList5"/>
    <dgm:cxn modelId="{124A47B0-295F-44F1-B0A6-AD3682A87C1F}" type="presParOf" srcId="{B644D158-487D-4336-AB0A-2DF9777BC6E4}" destId="{72EBA4E4-F69B-4054-8421-42BA3BA42173}" srcOrd="0" destOrd="0" presId="urn:microsoft.com/office/officeart/2005/8/layout/vList5"/>
    <dgm:cxn modelId="{FE9227DD-E803-48E2-8A8C-D25CED3EF97D}" type="presParOf" srcId="{B644D158-487D-4336-AB0A-2DF9777BC6E4}" destId="{F22130FC-801D-4425-927C-C1FBCF7608B9}" srcOrd="1" destOrd="0" presId="urn:microsoft.com/office/officeart/2005/8/layout/vList5"/>
    <dgm:cxn modelId="{D1721431-8B1A-4FA0-BC1E-C6B3E0EF2979}" type="presParOf" srcId="{A773BD16-41DA-4399-AFC7-1EE643DF68C6}" destId="{73A9361B-9235-47A4-A401-CBB544D98468}" srcOrd="1" destOrd="0" presId="urn:microsoft.com/office/officeart/2005/8/layout/vList5"/>
    <dgm:cxn modelId="{6B7E67FC-2819-41E2-925E-4257D3714D9A}" type="presParOf" srcId="{A773BD16-41DA-4399-AFC7-1EE643DF68C6}" destId="{36DA534A-8474-47D9-AE73-2A4D1577CA67}" srcOrd="2" destOrd="0" presId="urn:microsoft.com/office/officeart/2005/8/layout/vList5"/>
    <dgm:cxn modelId="{C70D77DE-327B-4958-AA23-33DA7E6E6BA8}" type="presParOf" srcId="{36DA534A-8474-47D9-AE73-2A4D1577CA67}" destId="{9E5A8D51-86A5-476D-B60F-CD6B17A3D06C}" srcOrd="0" destOrd="0" presId="urn:microsoft.com/office/officeart/2005/8/layout/vList5"/>
    <dgm:cxn modelId="{B3013680-2908-46A1-9827-C202AFF9BC6C}" type="presParOf" srcId="{36DA534A-8474-47D9-AE73-2A4D1577CA67}" destId="{42AAF6F9-EFE6-4411-9D96-DEDD38E4BE38}" srcOrd="1" destOrd="0" presId="urn:microsoft.com/office/officeart/2005/8/layout/vList5"/>
    <dgm:cxn modelId="{F5A3987F-9589-4503-8960-7F900FE1F1DB}" type="presParOf" srcId="{A773BD16-41DA-4399-AFC7-1EE643DF68C6}" destId="{2D2FDA3D-C24D-4A22-9728-832131E5095C}" srcOrd="3" destOrd="0" presId="urn:microsoft.com/office/officeart/2005/8/layout/vList5"/>
    <dgm:cxn modelId="{24DABD4C-B58D-4EF5-AB00-0E80C305B0DF}" type="presParOf" srcId="{A773BD16-41DA-4399-AFC7-1EE643DF68C6}" destId="{01A31FF8-365A-41A4-B588-5FFD830D397F}" srcOrd="4" destOrd="0" presId="urn:microsoft.com/office/officeart/2005/8/layout/vList5"/>
    <dgm:cxn modelId="{C1EEACF8-DA06-449D-9F56-495DCF61FDE7}" type="presParOf" srcId="{01A31FF8-365A-41A4-B588-5FFD830D397F}" destId="{B5DB1E60-B6F7-4B88-AE66-EBCD4ED09C28}" srcOrd="0" destOrd="0" presId="urn:microsoft.com/office/officeart/2005/8/layout/vList5"/>
    <dgm:cxn modelId="{1C6B6633-4CBD-4ED1-A979-C2851C311616}" type="presParOf" srcId="{01A31FF8-365A-41A4-B588-5FFD830D397F}" destId="{E0C9A41A-048F-47A2-9244-3E83C5A2864A}" srcOrd="1" destOrd="0" presId="urn:microsoft.com/office/officeart/2005/8/layout/vList5"/>
    <dgm:cxn modelId="{228B3CF2-6239-4C35-8ECC-71641EF3CD04}" type="presParOf" srcId="{A773BD16-41DA-4399-AFC7-1EE643DF68C6}" destId="{8F7F152A-3421-4F22-87B1-CFC5274E04DD}" srcOrd="5" destOrd="0" presId="urn:microsoft.com/office/officeart/2005/8/layout/vList5"/>
    <dgm:cxn modelId="{0DE06DFD-D030-4519-89CC-44F63A039A9A}" type="presParOf" srcId="{A773BD16-41DA-4399-AFC7-1EE643DF68C6}" destId="{15CE03A1-3745-4434-A954-BAA8F4584060}" srcOrd="6" destOrd="0" presId="urn:microsoft.com/office/officeart/2005/8/layout/vList5"/>
    <dgm:cxn modelId="{30BCF382-D901-4EC4-8EFA-59EC28D23F5C}" type="presParOf" srcId="{15CE03A1-3745-4434-A954-BAA8F4584060}" destId="{79F7AA93-477E-4A5F-BF6A-E4CEF223ABC5}" srcOrd="0" destOrd="0" presId="urn:microsoft.com/office/officeart/2005/8/layout/vList5"/>
    <dgm:cxn modelId="{6C0CBB0A-E8E1-4675-BCD1-1E866A1273C4}" type="presParOf" srcId="{15CE03A1-3745-4434-A954-BAA8F4584060}" destId="{671EE4DB-BA53-4C7D-AD22-EDD8A3BAD1B8}" srcOrd="1" destOrd="0" presId="urn:microsoft.com/office/officeart/2005/8/layout/vList5"/>
    <dgm:cxn modelId="{88E69C8E-A894-4039-9BB2-22A47B5E935D}" type="presParOf" srcId="{A773BD16-41DA-4399-AFC7-1EE643DF68C6}" destId="{DEC32593-1BAA-4BBD-892D-97BB5528DD29}" srcOrd="7" destOrd="0" presId="urn:microsoft.com/office/officeart/2005/8/layout/vList5"/>
    <dgm:cxn modelId="{5450452E-F5F8-44FA-8562-DC64C5475172}" type="presParOf" srcId="{A773BD16-41DA-4399-AFC7-1EE643DF68C6}" destId="{5A0750C7-275B-45FF-B3B8-F4B3DF69D890}" srcOrd="8" destOrd="0" presId="urn:microsoft.com/office/officeart/2005/8/layout/vList5"/>
    <dgm:cxn modelId="{51E875A4-A9F9-4AB5-AA47-FBD9A3D1FD09}" type="presParOf" srcId="{5A0750C7-275B-45FF-B3B8-F4B3DF69D890}" destId="{0827012C-5B4F-4547-BE1D-D321542C6406}" srcOrd="0" destOrd="0" presId="urn:microsoft.com/office/officeart/2005/8/layout/vList5"/>
    <dgm:cxn modelId="{7F7165AF-C6ED-4A1E-AA6E-605BA982D6EE}" type="presParOf" srcId="{5A0750C7-275B-45FF-B3B8-F4B3DF69D890}" destId="{9DBBAC2E-27EA-411F-BFDA-C759916AFB7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ECF768-8F34-42AD-A1D4-8B31CB77D861}" type="doc">
      <dgm:prSet loTypeId="urn:microsoft.com/office/officeart/2005/8/layout/vList5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4369B691-4A82-4EE3-BD70-99F794EDE538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6</a:t>
          </a:r>
          <a:endParaRPr lang="es-MX" sz="14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DC74594-DBE5-4C85-A260-3E3497014FCD}" type="parTrans" cxnId="{B12CDA78-627B-4799-B7DA-13FDC546FF8D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C4E40FD-68C2-4CDC-A1F1-256CA1299A8F}" type="sibTrans" cxnId="{B12CDA78-627B-4799-B7DA-13FDC546FF8D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B613A50-3EC6-4FE5-AA70-6B62B6D6D640}">
      <dgm:prSet phldrT="[Texto]" custT="1"/>
      <dgm:spPr/>
      <dgm:t>
        <a:bodyPr/>
        <a:lstStyle/>
        <a:p>
          <a:pPr algn="just"/>
          <a:r>
            <a:rPr lang="es-MX" sz="1400" dirty="0" smtClean="0">
              <a:solidFill>
                <a:schemeClr val="tx1"/>
              </a:solidFill>
              <a:latin typeface="Arial Narrow" panose="020B0606020202030204" pitchFamily="34" charset="0"/>
            </a:rPr>
            <a:t>Mencionar las opciones que el usuario tiene, cuando se le prescribe un medicamento por denominación genérica.</a:t>
          </a:r>
          <a:endParaRPr lang="es-MX" sz="14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A4DFF7F-286B-4609-B00D-3AD50CC70E95}" type="parTrans" cxnId="{DC36E829-BFCF-4266-9F78-2AA5E78E1854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EAC84C1-F4AF-4632-9638-E304BFD20C0B}" type="sibTrans" cxnId="{DC36E829-BFCF-4266-9F78-2AA5E78E1854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E92A7A2-ED1C-4B56-9103-5AEE40C988CC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7</a:t>
          </a:r>
          <a:endParaRPr lang="es-MX" sz="14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ABA2A58-93ED-41C6-8598-2279E64A7AD1}" type="parTrans" cxnId="{EE725D59-644D-4BA2-99B9-58EFFA06735D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9853212-BC36-41A1-B79D-CF3B41062218}" type="sibTrans" cxnId="{EE725D59-644D-4BA2-99B9-58EFFA06735D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205BE63-C555-4CEC-9D17-B2E3848CE0E7}">
      <dgm:prSet phldrT="[Texto]" custT="1"/>
      <dgm:spPr/>
      <dgm:t>
        <a:bodyPr/>
        <a:lstStyle/>
        <a:p>
          <a:pPr algn="just"/>
          <a:r>
            <a:rPr lang="es-MX" sz="1400" dirty="0" smtClean="0">
              <a:solidFill>
                <a:schemeClr val="tx1"/>
              </a:solidFill>
              <a:latin typeface="Arial Narrow" panose="020B0606020202030204" pitchFamily="34" charset="0"/>
            </a:rPr>
            <a:t>Informar oportunamente al usuario sobre los insumos que utilicen.</a:t>
          </a:r>
          <a:endParaRPr lang="es-MX" sz="14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3EB4980-B74D-405E-8C6F-C5E8E73D6B3D}" type="parTrans" cxnId="{C1028151-4CA1-4523-BD75-774A57926C33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005C0A9-A296-47ED-8EA5-79807396A7E1}" type="sibTrans" cxnId="{C1028151-4CA1-4523-BD75-774A57926C33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53F0950-DA15-43E4-94DA-86BECB5A699F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8</a:t>
          </a:r>
          <a:endParaRPr lang="es-MX" sz="14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B8B8826-2704-401C-8413-ABAE62D380B2}" type="parTrans" cxnId="{FA4201F0-992F-4A2C-9AE1-73B1EF25459D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DAF4AAB-AFE7-48D3-A603-CF0EE2E451BA}" type="sibTrans" cxnId="{FA4201F0-992F-4A2C-9AE1-73B1EF25459D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700FFAC-4097-4570-A24A-EAF346A32953}">
      <dgm:prSet phldrT="[Texto]" custT="1"/>
      <dgm:spPr/>
      <dgm:t>
        <a:bodyPr/>
        <a:lstStyle/>
        <a:p>
          <a:pPr algn="just"/>
          <a:r>
            <a:rPr lang="es-MX" sz="1400" dirty="0" smtClean="0">
              <a:solidFill>
                <a:schemeClr val="tx1"/>
              </a:solidFill>
              <a:latin typeface="Arial Narrow" panose="020B0606020202030204" pitchFamily="34" charset="0"/>
            </a:rPr>
            <a:t>Consultar con el médico sobre cualquier duda del tratamiento a suministrar.</a:t>
          </a:r>
          <a:endParaRPr lang="es-MX" sz="14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1C49137-6884-4ECD-B2A1-6A42E0950F38}" type="parTrans" cxnId="{397FFF5D-66C0-4F7D-8D10-9922B7F5945C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1DAFEF6-E2A7-4A29-97EE-AFFBCE643B79}" type="sibTrans" cxnId="{397FFF5D-66C0-4F7D-8D10-9922B7F5945C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DD54B91-72B3-4DA0-ACF8-E14A5E831A9C}">
      <dgm:prSet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10</a:t>
          </a:r>
          <a:endParaRPr lang="es-MX" sz="14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DF5AA58-BE50-4DFF-9498-B8A0B1FB0DA5}" type="parTrans" cxnId="{142B90AF-3C7C-4C9F-8616-47B070C5775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0B46B7D-DDBF-452B-B1C0-F91CFC00887C}" type="sibTrans" cxnId="{142B90AF-3C7C-4C9F-8616-47B070C5775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E7F82BC-B878-4C0E-95A9-FD20DDB91109}">
      <dgm:prSet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9</a:t>
          </a:r>
          <a:endParaRPr lang="es-MX" sz="14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771EEEC-15CD-4063-BC7E-35A37E313134}" type="parTrans" cxnId="{85A8A963-B529-407F-80E4-5B7A1DAE1713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5F75BE7-FA1F-4430-916D-A87895481635}" type="sibTrans" cxnId="{85A8A963-B529-407F-80E4-5B7A1DAE1713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6665E76-60D4-4BE6-9D24-95C61C73337B}">
      <dgm:prSet custT="1"/>
      <dgm:spPr/>
      <dgm:t>
        <a:bodyPr/>
        <a:lstStyle/>
        <a:p>
          <a:pPr algn="just"/>
          <a:r>
            <a:rPr lang="es-MX" sz="1400" dirty="0" smtClean="0">
              <a:solidFill>
                <a:schemeClr val="tx1"/>
              </a:solidFill>
              <a:latin typeface="Arial Narrow" panose="020B0606020202030204" pitchFamily="34" charset="0"/>
            </a:rPr>
            <a:t>Validar que el tratamiento suministrado se encuentre en optimas condiciones.</a:t>
          </a:r>
          <a:endParaRPr lang="es-MX" sz="14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DF83BAC-9B48-4560-8B74-17E69D9E3E86}" type="parTrans" cxnId="{D0D0277C-9A67-4543-BFD3-696DC016A42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E6147BEB-DC81-4B37-BB1C-C35B2CCB333A}" type="sibTrans" cxnId="{D0D0277C-9A67-4543-BFD3-696DC016A42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22374135-B2D1-4281-9D52-08880A2EF25C}">
      <dgm:prSet custT="1"/>
      <dgm:spPr/>
      <dgm:t>
        <a:bodyPr/>
        <a:lstStyle/>
        <a:p>
          <a:pPr algn="just"/>
          <a:r>
            <a:rPr lang="es-MX" sz="1400" dirty="0" smtClean="0">
              <a:solidFill>
                <a:schemeClr val="tx1"/>
              </a:solidFill>
              <a:latin typeface="Arial Narrow" panose="020B0606020202030204" pitchFamily="34" charset="0"/>
            </a:rPr>
            <a:t>Prestar atención a los comentarios posventa de los usuarios.</a:t>
          </a:r>
          <a:endParaRPr lang="es-MX" sz="14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35A860A-55E0-44B0-B6D3-7D5CB03D68B8}" type="parTrans" cxnId="{55A02AF0-A18D-4867-AF79-CAC92FC0CB3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A060710-BFD6-4290-AD94-A0C52F22C65A}" type="sibTrans" cxnId="{55A02AF0-A18D-4867-AF79-CAC92FC0CB3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773BD16-41DA-4399-AFC7-1EE643DF68C6}" type="pres">
      <dgm:prSet presAssocID="{02ECF768-8F34-42AD-A1D4-8B31CB77D8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644D158-487D-4336-AB0A-2DF9777BC6E4}" type="pres">
      <dgm:prSet presAssocID="{4369B691-4A82-4EE3-BD70-99F794EDE538}" presName="linNode" presStyleCnt="0"/>
      <dgm:spPr/>
    </dgm:pt>
    <dgm:pt modelId="{72EBA4E4-F69B-4054-8421-42BA3BA42173}" type="pres">
      <dgm:prSet presAssocID="{4369B691-4A82-4EE3-BD70-99F794EDE538}" presName="parentText" presStyleLbl="node1" presStyleIdx="0" presStyleCnt="5" custScaleX="3753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2130FC-801D-4425-927C-C1FBCF7608B9}" type="pres">
      <dgm:prSet presAssocID="{4369B691-4A82-4EE3-BD70-99F794EDE538}" presName="descendantText" presStyleLbl="alignAccFollowNode1" presStyleIdx="0" presStyleCnt="5" custScaleY="10435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A9361B-9235-47A4-A401-CBB544D98468}" type="pres">
      <dgm:prSet presAssocID="{2C4E40FD-68C2-4CDC-A1F1-256CA1299A8F}" presName="sp" presStyleCnt="0"/>
      <dgm:spPr/>
    </dgm:pt>
    <dgm:pt modelId="{36DA534A-8474-47D9-AE73-2A4D1577CA67}" type="pres">
      <dgm:prSet presAssocID="{FE92A7A2-ED1C-4B56-9103-5AEE40C988CC}" presName="linNode" presStyleCnt="0"/>
      <dgm:spPr/>
    </dgm:pt>
    <dgm:pt modelId="{9E5A8D51-86A5-476D-B60F-CD6B17A3D06C}" type="pres">
      <dgm:prSet presAssocID="{FE92A7A2-ED1C-4B56-9103-5AEE40C988CC}" presName="parentText" presStyleLbl="node1" presStyleIdx="1" presStyleCnt="5" custScaleX="3753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AAF6F9-EFE6-4411-9D96-DEDD38E4BE38}" type="pres">
      <dgm:prSet presAssocID="{FE92A7A2-ED1C-4B56-9103-5AEE40C988CC}" presName="descendantText" presStyleLbl="alignAccFollowNode1" presStyleIdx="1" presStyleCnt="5" custScaleY="10435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D2FDA3D-C24D-4A22-9728-832131E5095C}" type="pres">
      <dgm:prSet presAssocID="{39853212-BC36-41A1-B79D-CF3B41062218}" presName="sp" presStyleCnt="0"/>
      <dgm:spPr/>
    </dgm:pt>
    <dgm:pt modelId="{01A31FF8-365A-41A4-B588-5FFD830D397F}" type="pres">
      <dgm:prSet presAssocID="{E53F0950-DA15-43E4-94DA-86BECB5A699F}" presName="linNode" presStyleCnt="0"/>
      <dgm:spPr/>
    </dgm:pt>
    <dgm:pt modelId="{B5DB1E60-B6F7-4B88-AE66-EBCD4ED09C28}" type="pres">
      <dgm:prSet presAssocID="{E53F0950-DA15-43E4-94DA-86BECB5A699F}" presName="parentText" presStyleLbl="node1" presStyleIdx="2" presStyleCnt="5" custScaleX="3753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0C9A41A-048F-47A2-9244-3E83C5A2864A}" type="pres">
      <dgm:prSet presAssocID="{E53F0950-DA15-43E4-94DA-86BECB5A699F}" presName="descendantText" presStyleLbl="alignAccFollowNode1" presStyleIdx="2" presStyleCnt="5" custScaleY="10435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F7F152A-3421-4F22-87B1-CFC5274E04DD}" type="pres">
      <dgm:prSet presAssocID="{1DAF4AAB-AFE7-48D3-A603-CF0EE2E451BA}" presName="sp" presStyleCnt="0"/>
      <dgm:spPr/>
    </dgm:pt>
    <dgm:pt modelId="{15CE03A1-3745-4434-A954-BAA8F4584060}" type="pres">
      <dgm:prSet presAssocID="{FE7F82BC-B878-4C0E-95A9-FD20DDB91109}" presName="linNode" presStyleCnt="0"/>
      <dgm:spPr/>
    </dgm:pt>
    <dgm:pt modelId="{79F7AA93-477E-4A5F-BF6A-E4CEF223ABC5}" type="pres">
      <dgm:prSet presAssocID="{FE7F82BC-B878-4C0E-95A9-FD20DDB91109}" presName="parentText" presStyleLbl="node1" presStyleIdx="3" presStyleCnt="5" custScaleX="3753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1EE4DB-BA53-4C7D-AD22-EDD8A3BAD1B8}" type="pres">
      <dgm:prSet presAssocID="{FE7F82BC-B878-4C0E-95A9-FD20DDB91109}" presName="descendantText" presStyleLbl="alignAccFollowNode1" presStyleIdx="3" presStyleCnt="5" custScaleY="10435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EC32593-1BAA-4BBD-892D-97BB5528DD29}" type="pres">
      <dgm:prSet presAssocID="{B5F75BE7-FA1F-4430-916D-A87895481635}" presName="sp" presStyleCnt="0"/>
      <dgm:spPr/>
    </dgm:pt>
    <dgm:pt modelId="{5A0750C7-275B-45FF-B3B8-F4B3DF69D890}" type="pres">
      <dgm:prSet presAssocID="{BDD54B91-72B3-4DA0-ACF8-E14A5E831A9C}" presName="linNode" presStyleCnt="0"/>
      <dgm:spPr/>
    </dgm:pt>
    <dgm:pt modelId="{0827012C-5B4F-4547-BE1D-D321542C6406}" type="pres">
      <dgm:prSet presAssocID="{BDD54B91-72B3-4DA0-ACF8-E14A5E831A9C}" presName="parentText" presStyleLbl="node1" presStyleIdx="4" presStyleCnt="5" custScaleX="3753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BBAC2E-27EA-411F-BFDA-C759916AFB72}" type="pres">
      <dgm:prSet presAssocID="{BDD54B91-72B3-4DA0-ACF8-E14A5E831A9C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E725D59-644D-4BA2-99B9-58EFFA06735D}" srcId="{02ECF768-8F34-42AD-A1D4-8B31CB77D861}" destId="{FE92A7A2-ED1C-4B56-9103-5AEE40C988CC}" srcOrd="1" destOrd="0" parTransId="{DABA2A58-93ED-41C6-8598-2279E64A7AD1}" sibTransId="{39853212-BC36-41A1-B79D-CF3B41062218}"/>
    <dgm:cxn modelId="{6FEDF80C-5C53-4BF1-AE52-4E08121FAD0C}" type="presOf" srcId="{FE7F82BC-B878-4C0E-95A9-FD20DDB91109}" destId="{79F7AA93-477E-4A5F-BF6A-E4CEF223ABC5}" srcOrd="0" destOrd="0" presId="urn:microsoft.com/office/officeart/2005/8/layout/vList5"/>
    <dgm:cxn modelId="{2188248E-511D-4FCD-9C72-A1DC609A48DD}" type="presOf" srcId="{4369B691-4A82-4EE3-BD70-99F794EDE538}" destId="{72EBA4E4-F69B-4054-8421-42BA3BA42173}" srcOrd="0" destOrd="0" presId="urn:microsoft.com/office/officeart/2005/8/layout/vList5"/>
    <dgm:cxn modelId="{C1028151-4CA1-4523-BD75-774A57926C33}" srcId="{FE92A7A2-ED1C-4B56-9103-5AEE40C988CC}" destId="{7205BE63-C555-4CEC-9D17-B2E3848CE0E7}" srcOrd="0" destOrd="0" parTransId="{13EB4980-B74D-405E-8C6F-C5E8E73D6B3D}" sibTransId="{D005C0A9-A296-47ED-8EA5-79807396A7E1}"/>
    <dgm:cxn modelId="{FA4201F0-992F-4A2C-9AE1-73B1EF25459D}" srcId="{02ECF768-8F34-42AD-A1D4-8B31CB77D861}" destId="{E53F0950-DA15-43E4-94DA-86BECB5A699F}" srcOrd="2" destOrd="0" parTransId="{8B8B8826-2704-401C-8413-ABAE62D380B2}" sibTransId="{1DAF4AAB-AFE7-48D3-A603-CF0EE2E451BA}"/>
    <dgm:cxn modelId="{79E64F00-B738-4B87-868A-52A32C3344DD}" type="presOf" srcId="{5B613A50-3EC6-4FE5-AA70-6B62B6D6D640}" destId="{F22130FC-801D-4425-927C-C1FBCF7608B9}" srcOrd="0" destOrd="0" presId="urn:microsoft.com/office/officeart/2005/8/layout/vList5"/>
    <dgm:cxn modelId="{491A2963-2855-4549-B5BD-A116C0D63EC1}" type="presOf" srcId="{7205BE63-C555-4CEC-9D17-B2E3848CE0E7}" destId="{42AAF6F9-EFE6-4411-9D96-DEDD38E4BE38}" srcOrd="0" destOrd="0" presId="urn:microsoft.com/office/officeart/2005/8/layout/vList5"/>
    <dgm:cxn modelId="{DC36E829-BFCF-4266-9F78-2AA5E78E1854}" srcId="{4369B691-4A82-4EE3-BD70-99F794EDE538}" destId="{5B613A50-3EC6-4FE5-AA70-6B62B6D6D640}" srcOrd="0" destOrd="0" parTransId="{1A4DFF7F-286B-4609-B00D-3AD50CC70E95}" sibTransId="{FEAC84C1-F4AF-4632-9638-E304BFD20C0B}"/>
    <dgm:cxn modelId="{ED8B6ABC-10DD-4DB0-AD36-1C9DB87A0DD1}" type="presOf" srcId="{BDD54B91-72B3-4DA0-ACF8-E14A5E831A9C}" destId="{0827012C-5B4F-4547-BE1D-D321542C6406}" srcOrd="0" destOrd="0" presId="urn:microsoft.com/office/officeart/2005/8/layout/vList5"/>
    <dgm:cxn modelId="{85A8A963-B529-407F-80E4-5B7A1DAE1713}" srcId="{02ECF768-8F34-42AD-A1D4-8B31CB77D861}" destId="{FE7F82BC-B878-4C0E-95A9-FD20DDB91109}" srcOrd="3" destOrd="0" parTransId="{3771EEEC-15CD-4063-BC7E-35A37E313134}" sibTransId="{B5F75BE7-FA1F-4430-916D-A87895481635}"/>
    <dgm:cxn modelId="{C7BA6B03-3436-4A9B-B2C8-B0F4BBBE8186}" type="presOf" srcId="{02ECF768-8F34-42AD-A1D4-8B31CB77D861}" destId="{A773BD16-41DA-4399-AFC7-1EE643DF68C6}" srcOrd="0" destOrd="0" presId="urn:microsoft.com/office/officeart/2005/8/layout/vList5"/>
    <dgm:cxn modelId="{577B1AE9-0BE2-466A-B785-85BB777F56CE}" type="presOf" srcId="{FE92A7A2-ED1C-4B56-9103-5AEE40C988CC}" destId="{9E5A8D51-86A5-476D-B60F-CD6B17A3D06C}" srcOrd="0" destOrd="0" presId="urn:microsoft.com/office/officeart/2005/8/layout/vList5"/>
    <dgm:cxn modelId="{397FFF5D-66C0-4F7D-8D10-9922B7F5945C}" srcId="{E53F0950-DA15-43E4-94DA-86BECB5A699F}" destId="{9700FFAC-4097-4570-A24A-EAF346A32953}" srcOrd="0" destOrd="0" parTransId="{21C49137-6884-4ECD-B2A1-6A42E0950F38}" sibTransId="{71DAFEF6-E2A7-4A29-97EE-AFFBCE643B79}"/>
    <dgm:cxn modelId="{142B90AF-3C7C-4C9F-8616-47B070C5775B}" srcId="{02ECF768-8F34-42AD-A1D4-8B31CB77D861}" destId="{BDD54B91-72B3-4DA0-ACF8-E14A5E831A9C}" srcOrd="4" destOrd="0" parTransId="{6DF5AA58-BE50-4DFF-9498-B8A0B1FB0DA5}" sibTransId="{50B46B7D-DDBF-452B-B1C0-F91CFC00887C}"/>
    <dgm:cxn modelId="{55A02AF0-A18D-4867-AF79-CAC92FC0CB3B}" srcId="{BDD54B91-72B3-4DA0-ACF8-E14A5E831A9C}" destId="{22374135-B2D1-4281-9D52-08880A2EF25C}" srcOrd="0" destOrd="0" parTransId="{E35A860A-55E0-44B0-B6D3-7D5CB03D68B8}" sibTransId="{AA060710-BFD6-4290-AD94-A0C52F22C65A}"/>
    <dgm:cxn modelId="{A632C0FD-37EB-4EEF-8EF6-68B9250CFC01}" type="presOf" srcId="{E53F0950-DA15-43E4-94DA-86BECB5A699F}" destId="{B5DB1E60-B6F7-4B88-AE66-EBCD4ED09C28}" srcOrd="0" destOrd="0" presId="urn:microsoft.com/office/officeart/2005/8/layout/vList5"/>
    <dgm:cxn modelId="{B918CE96-9AD6-4F4F-8634-02FF22581298}" type="presOf" srcId="{F6665E76-60D4-4BE6-9D24-95C61C73337B}" destId="{671EE4DB-BA53-4C7D-AD22-EDD8A3BAD1B8}" srcOrd="0" destOrd="0" presId="urn:microsoft.com/office/officeart/2005/8/layout/vList5"/>
    <dgm:cxn modelId="{D0D0277C-9A67-4543-BFD3-696DC016A42B}" srcId="{FE7F82BC-B878-4C0E-95A9-FD20DDB91109}" destId="{F6665E76-60D4-4BE6-9D24-95C61C73337B}" srcOrd="0" destOrd="0" parTransId="{8DF83BAC-9B48-4560-8B74-17E69D9E3E86}" sibTransId="{E6147BEB-DC81-4B37-BB1C-C35B2CCB333A}"/>
    <dgm:cxn modelId="{41A0F943-C925-43EA-AA2E-E6859CB0B236}" type="presOf" srcId="{9700FFAC-4097-4570-A24A-EAF346A32953}" destId="{E0C9A41A-048F-47A2-9244-3E83C5A2864A}" srcOrd="0" destOrd="0" presId="urn:microsoft.com/office/officeart/2005/8/layout/vList5"/>
    <dgm:cxn modelId="{B12CDA78-627B-4799-B7DA-13FDC546FF8D}" srcId="{02ECF768-8F34-42AD-A1D4-8B31CB77D861}" destId="{4369B691-4A82-4EE3-BD70-99F794EDE538}" srcOrd="0" destOrd="0" parTransId="{7DC74594-DBE5-4C85-A260-3E3497014FCD}" sibTransId="{2C4E40FD-68C2-4CDC-A1F1-256CA1299A8F}"/>
    <dgm:cxn modelId="{848D7578-CDCC-427C-882D-BA24217C61A6}" type="presOf" srcId="{22374135-B2D1-4281-9D52-08880A2EF25C}" destId="{9DBBAC2E-27EA-411F-BFDA-C759916AFB72}" srcOrd="0" destOrd="0" presId="urn:microsoft.com/office/officeart/2005/8/layout/vList5"/>
    <dgm:cxn modelId="{1DA63A23-380B-4ECD-B101-812B89658C9A}" type="presParOf" srcId="{A773BD16-41DA-4399-AFC7-1EE643DF68C6}" destId="{B644D158-487D-4336-AB0A-2DF9777BC6E4}" srcOrd="0" destOrd="0" presId="urn:microsoft.com/office/officeart/2005/8/layout/vList5"/>
    <dgm:cxn modelId="{95889076-4D5B-4D55-B0F4-86879BE096E6}" type="presParOf" srcId="{B644D158-487D-4336-AB0A-2DF9777BC6E4}" destId="{72EBA4E4-F69B-4054-8421-42BA3BA42173}" srcOrd="0" destOrd="0" presId="urn:microsoft.com/office/officeart/2005/8/layout/vList5"/>
    <dgm:cxn modelId="{0C756F76-685B-4FD0-8077-EEE695C91750}" type="presParOf" srcId="{B644D158-487D-4336-AB0A-2DF9777BC6E4}" destId="{F22130FC-801D-4425-927C-C1FBCF7608B9}" srcOrd="1" destOrd="0" presId="urn:microsoft.com/office/officeart/2005/8/layout/vList5"/>
    <dgm:cxn modelId="{EDFA6254-8C7C-4878-9A62-64C259C53DBA}" type="presParOf" srcId="{A773BD16-41DA-4399-AFC7-1EE643DF68C6}" destId="{73A9361B-9235-47A4-A401-CBB544D98468}" srcOrd="1" destOrd="0" presId="urn:microsoft.com/office/officeart/2005/8/layout/vList5"/>
    <dgm:cxn modelId="{BA983357-9F50-4EC9-A04C-60A1660F6ABF}" type="presParOf" srcId="{A773BD16-41DA-4399-AFC7-1EE643DF68C6}" destId="{36DA534A-8474-47D9-AE73-2A4D1577CA67}" srcOrd="2" destOrd="0" presId="urn:microsoft.com/office/officeart/2005/8/layout/vList5"/>
    <dgm:cxn modelId="{0EF01950-2DBA-4F02-8C32-B5B1F4AA1FA5}" type="presParOf" srcId="{36DA534A-8474-47D9-AE73-2A4D1577CA67}" destId="{9E5A8D51-86A5-476D-B60F-CD6B17A3D06C}" srcOrd="0" destOrd="0" presId="urn:microsoft.com/office/officeart/2005/8/layout/vList5"/>
    <dgm:cxn modelId="{31620DB7-3E30-41AE-98E3-3165482356DC}" type="presParOf" srcId="{36DA534A-8474-47D9-AE73-2A4D1577CA67}" destId="{42AAF6F9-EFE6-4411-9D96-DEDD38E4BE38}" srcOrd="1" destOrd="0" presId="urn:microsoft.com/office/officeart/2005/8/layout/vList5"/>
    <dgm:cxn modelId="{E143C819-A75D-4C25-82CD-BB9014A3A2E7}" type="presParOf" srcId="{A773BD16-41DA-4399-AFC7-1EE643DF68C6}" destId="{2D2FDA3D-C24D-4A22-9728-832131E5095C}" srcOrd="3" destOrd="0" presId="urn:microsoft.com/office/officeart/2005/8/layout/vList5"/>
    <dgm:cxn modelId="{5E11FC24-1D1D-4A42-854B-4B61F4BE2087}" type="presParOf" srcId="{A773BD16-41DA-4399-AFC7-1EE643DF68C6}" destId="{01A31FF8-365A-41A4-B588-5FFD830D397F}" srcOrd="4" destOrd="0" presId="urn:microsoft.com/office/officeart/2005/8/layout/vList5"/>
    <dgm:cxn modelId="{F72B9069-35E1-4AB0-8FD3-B5E09770C12F}" type="presParOf" srcId="{01A31FF8-365A-41A4-B588-5FFD830D397F}" destId="{B5DB1E60-B6F7-4B88-AE66-EBCD4ED09C28}" srcOrd="0" destOrd="0" presId="urn:microsoft.com/office/officeart/2005/8/layout/vList5"/>
    <dgm:cxn modelId="{92135AF5-73F0-4B33-ABEE-C819ACF91868}" type="presParOf" srcId="{01A31FF8-365A-41A4-B588-5FFD830D397F}" destId="{E0C9A41A-048F-47A2-9244-3E83C5A2864A}" srcOrd="1" destOrd="0" presId="urn:microsoft.com/office/officeart/2005/8/layout/vList5"/>
    <dgm:cxn modelId="{6CFAF3DC-80AC-4326-AF1A-00631AED22EF}" type="presParOf" srcId="{A773BD16-41DA-4399-AFC7-1EE643DF68C6}" destId="{8F7F152A-3421-4F22-87B1-CFC5274E04DD}" srcOrd="5" destOrd="0" presId="urn:microsoft.com/office/officeart/2005/8/layout/vList5"/>
    <dgm:cxn modelId="{7687FC0D-E631-470A-AA3F-4F91884A1D2D}" type="presParOf" srcId="{A773BD16-41DA-4399-AFC7-1EE643DF68C6}" destId="{15CE03A1-3745-4434-A954-BAA8F4584060}" srcOrd="6" destOrd="0" presId="urn:microsoft.com/office/officeart/2005/8/layout/vList5"/>
    <dgm:cxn modelId="{9F593C48-58FD-4DC5-AA95-D3E942F03F07}" type="presParOf" srcId="{15CE03A1-3745-4434-A954-BAA8F4584060}" destId="{79F7AA93-477E-4A5F-BF6A-E4CEF223ABC5}" srcOrd="0" destOrd="0" presId="urn:microsoft.com/office/officeart/2005/8/layout/vList5"/>
    <dgm:cxn modelId="{1DFA76EF-4AE5-4140-9CD0-89763C607B0D}" type="presParOf" srcId="{15CE03A1-3745-4434-A954-BAA8F4584060}" destId="{671EE4DB-BA53-4C7D-AD22-EDD8A3BAD1B8}" srcOrd="1" destOrd="0" presId="urn:microsoft.com/office/officeart/2005/8/layout/vList5"/>
    <dgm:cxn modelId="{8B653DD0-61E3-459D-AC84-4B50A38907EA}" type="presParOf" srcId="{A773BD16-41DA-4399-AFC7-1EE643DF68C6}" destId="{DEC32593-1BAA-4BBD-892D-97BB5528DD29}" srcOrd="7" destOrd="0" presId="urn:microsoft.com/office/officeart/2005/8/layout/vList5"/>
    <dgm:cxn modelId="{92118B33-1279-46C1-BBFC-1E2420B0C44E}" type="presParOf" srcId="{A773BD16-41DA-4399-AFC7-1EE643DF68C6}" destId="{5A0750C7-275B-45FF-B3B8-F4B3DF69D890}" srcOrd="8" destOrd="0" presId="urn:microsoft.com/office/officeart/2005/8/layout/vList5"/>
    <dgm:cxn modelId="{AC5F5843-105A-427B-8A5A-8D250C3BDA94}" type="presParOf" srcId="{5A0750C7-275B-45FF-B3B8-F4B3DF69D890}" destId="{0827012C-5B4F-4547-BE1D-D321542C6406}" srcOrd="0" destOrd="0" presId="urn:microsoft.com/office/officeart/2005/8/layout/vList5"/>
    <dgm:cxn modelId="{6F88075A-04A5-4BA8-AB4B-20B7448E284E}" type="presParOf" srcId="{5A0750C7-275B-45FF-B3B8-F4B3DF69D890}" destId="{9DBBAC2E-27EA-411F-BFDA-C759916AFB7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66E41-8FAD-4622-818E-63EB0CA7997F}">
      <dsp:nvSpPr>
        <dsp:cNvPr id="0" name=""/>
        <dsp:cNvSpPr/>
      </dsp:nvSpPr>
      <dsp:spPr>
        <a:xfrm>
          <a:off x="0" y="579439"/>
          <a:ext cx="2542782" cy="1525669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Disponible para todos los médicos al tramitar recetarios especiales</a:t>
          </a:r>
          <a:endParaRPr lang="es-MX" sz="2000" kern="1200" dirty="0"/>
        </a:p>
      </dsp:txBody>
      <dsp:txXfrm>
        <a:off x="0" y="579439"/>
        <a:ext cx="2542782" cy="1525669"/>
      </dsp:txXfrm>
    </dsp:sp>
    <dsp:sp modelId="{7092EFDB-E652-4C7F-B45B-8A1924E14C86}">
      <dsp:nvSpPr>
        <dsp:cNvPr id="0" name=""/>
        <dsp:cNvSpPr/>
      </dsp:nvSpPr>
      <dsp:spPr>
        <a:xfrm>
          <a:off x="2797060" y="579439"/>
          <a:ext cx="2542782" cy="1525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Proporciona herramientas necesarias para la correcta prescripción</a:t>
          </a:r>
          <a:endParaRPr lang="es-MX" sz="2000" kern="1200" dirty="0"/>
        </a:p>
      </dsp:txBody>
      <dsp:txXfrm>
        <a:off x="2797060" y="579439"/>
        <a:ext cx="2542782" cy="1525669"/>
      </dsp:txXfrm>
    </dsp:sp>
    <dsp:sp modelId="{1B9FA610-43EC-4BEA-A6AA-472590BB4B7B}">
      <dsp:nvSpPr>
        <dsp:cNvPr id="0" name=""/>
        <dsp:cNvSpPr/>
      </dsp:nvSpPr>
      <dsp:spPr>
        <a:xfrm>
          <a:off x="5594121" y="579439"/>
          <a:ext cx="2542782" cy="1525669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Contenidos definidos por el INCAN en consonancia con la FDA</a:t>
          </a:r>
          <a:endParaRPr lang="es-MX" sz="2000" kern="1200" dirty="0"/>
        </a:p>
      </dsp:txBody>
      <dsp:txXfrm>
        <a:off x="5594121" y="579439"/>
        <a:ext cx="2542782" cy="1525669"/>
      </dsp:txXfrm>
    </dsp:sp>
    <dsp:sp modelId="{8CC5115F-822E-4704-863B-27A6F506276E}">
      <dsp:nvSpPr>
        <dsp:cNvPr id="0" name=""/>
        <dsp:cNvSpPr/>
      </dsp:nvSpPr>
      <dsp:spPr>
        <a:xfrm>
          <a:off x="1398530" y="2359387"/>
          <a:ext cx="2542782" cy="152566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Consta de 6 módulos con textos explicativos y evaluaciones de opción múltiple</a:t>
          </a:r>
          <a:endParaRPr lang="es-MX" sz="2000" kern="1200" dirty="0"/>
        </a:p>
      </dsp:txBody>
      <dsp:txXfrm>
        <a:off x="1398530" y="2359387"/>
        <a:ext cx="2542782" cy="1525669"/>
      </dsp:txXfrm>
    </dsp:sp>
    <dsp:sp modelId="{5D9FE551-6097-4B68-840C-62AADE48E5A0}">
      <dsp:nvSpPr>
        <dsp:cNvPr id="0" name=""/>
        <dsp:cNvSpPr/>
      </dsp:nvSpPr>
      <dsp:spPr>
        <a:xfrm>
          <a:off x="4195591" y="2359387"/>
          <a:ext cx="2542782" cy="1525669"/>
        </a:xfrm>
        <a:prstGeom prst="rect">
          <a:avLst/>
        </a:prstGeom>
        <a:solidFill>
          <a:srgbClr val="5FE01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La educación continua del personal médico previene problemas de salud pública</a:t>
          </a:r>
          <a:endParaRPr lang="es-MX" sz="2000" kern="1200" dirty="0"/>
        </a:p>
      </dsp:txBody>
      <dsp:txXfrm>
        <a:off x="4195591" y="2359387"/>
        <a:ext cx="2542782" cy="1525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A6063-5071-4C42-BA5B-A54F9C1C8C5E}">
      <dsp:nvSpPr>
        <dsp:cNvPr id="0" name=""/>
        <dsp:cNvSpPr/>
      </dsp:nvSpPr>
      <dsp:spPr>
        <a:xfrm>
          <a:off x="555841" y="0"/>
          <a:ext cx="6671541" cy="2457938"/>
        </a:xfrm>
        <a:prstGeom prst="rightArrow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428E4-63DE-4926-B904-10F22379900A}">
      <dsp:nvSpPr>
        <dsp:cNvPr id="0" name=""/>
        <dsp:cNvSpPr/>
      </dsp:nvSpPr>
      <dsp:spPr>
        <a:xfrm>
          <a:off x="0" y="752640"/>
          <a:ext cx="1105929" cy="98317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latin typeface="Arial Narrow" pitchFamily="34" charset="0"/>
            </a:rPr>
            <a:t>1997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latin typeface="Arial Narrow" pitchFamily="34" charset="0"/>
            </a:rPr>
            <a:t>Reforma al Artículo  225 de la LGS, inclusión de la denominación genérica</a:t>
          </a:r>
          <a:endParaRPr lang="es-MX" sz="1100" kern="1200" dirty="0"/>
        </a:p>
      </dsp:txBody>
      <dsp:txXfrm>
        <a:off x="47995" y="800635"/>
        <a:ext cx="1009939" cy="887185"/>
      </dsp:txXfrm>
    </dsp:sp>
    <dsp:sp modelId="{040E9803-671A-422D-9088-9ED9120F0DD4}">
      <dsp:nvSpPr>
        <dsp:cNvPr id="0" name=""/>
        <dsp:cNvSpPr/>
      </dsp:nvSpPr>
      <dsp:spPr>
        <a:xfrm>
          <a:off x="1213844" y="750329"/>
          <a:ext cx="1390449" cy="95727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latin typeface="Arial Narrow" pitchFamily="34" charset="0"/>
            </a:rPr>
            <a:t>1998</a:t>
          </a:r>
          <a:endParaRPr lang="es-MX" sz="1100" kern="1200" dirty="0" smtClean="0">
            <a:latin typeface="Arial Narrow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latin typeface="Arial Narrow" pitchFamily="34" charset="0"/>
            </a:rPr>
            <a:t>Publicación el D.O.F. de la Competencia Laboral para el Manejo y Dispensación de Medicamentos</a:t>
          </a:r>
          <a:endParaRPr lang="es-MX" sz="1100" kern="1200" dirty="0">
            <a:latin typeface="Arial Narrow" pitchFamily="34" charset="0"/>
          </a:endParaRPr>
        </a:p>
      </dsp:txBody>
      <dsp:txXfrm>
        <a:off x="1260574" y="797059"/>
        <a:ext cx="1296989" cy="863818"/>
      </dsp:txXfrm>
    </dsp:sp>
    <dsp:sp modelId="{884A8A82-1C1A-40DD-89DD-182174F8E063}">
      <dsp:nvSpPr>
        <dsp:cNvPr id="0" name=""/>
        <dsp:cNvSpPr/>
      </dsp:nvSpPr>
      <dsp:spPr>
        <a:xfrm>
          <a:off x="2734778" y="737381"/>
          <a:ext cx="1046260" cy="98317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latin typeface="Arial Narrow" pitchFamily="34" charset="0"/>
            </a:rPr>
            <a:t>2002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latin typeface="Arial Narrow" pitchFamily="34" charset="0"/>
            </a:rPr>
            <a:t>Se actualiza en el D.O.F. de la Norma Técnica de Competencia Laboral </a:t>
          </a:r>
          <a:endParaRPr lang="es-MX" sz="1100" kern="1200" dirty="0"/>
        </a:p>
      </dsp:txBody>
      <dsp:txXfrm>
        <a:off x="2782773" y="785376"/>
        <a:ext cx="950270" cy="887185"/>
      </dsp:txXfrm>
    </dsp:sp>
    <dsp:sp modelId="{4029A0A7-A117-42A9-AD00-9B7F18A6361B}">
      <dsp:nvSpPr>
        <dsp:cNvPr id="0" name=""/>
        <dsp:cNvSpPr/>
      </dsp:nvSpPr>
      <dsp:spPr>
        <a:xfrm>
          <a:off x="3955415" y="737381"/>
          <a:ext cx="1339653" cy="98317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latin typeface="Arial Narrow" pitchFamily="34" charset="0"/>
            </a:rPr>
            <a:t>2003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latin typeface="Arial Narrow" pitchFamily="34" charset="0"/>
            </a:rPr>
            <a:t>Se crea la figura del Líder Nacional y Estatal, se descentraliza el programa</a:t>
          </a:r>
          <a:endParaRPr lang="es-MX" sz="1100" kern="1200" dirty="0">
            <a:latin typeface="Arial Narrow" pitchFamily="34" charset="0"/>
          </a:endParaRPr>
        </a:p>
      </dsp:txBody>
      <dsp:txXfrm>
        <a:off x="4003410" y="785376"/>
        <a:ext cx="1243663" cy="887185"/>
      </dsp:txXfrm>
    </dsp:sp>
    <dsp:sp modelId="{2FE7FE63-8A74-4FFB-BA1E-473E33D47A05}">
      <dsp:nvSpPr>
        <dsp:cNvPr id="0" name=""/>
        <dsp:cNvSpPr/>
      </dsp:nvSpPr>
      <dsp:spPr>
        <a:xfrm>
          <a:off x="5580886" y="737381"/>
          <a:ext cx="1046260" cy="98317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latin typeface="Arial Narrow" pitchFamily="34" charset="0"/>
            </a:rPr>
            <a:t>2004-2014</a:t>
          </a:r>
          <a:endParaRPr lang="es-MX" sz="1100" b="1" kern="1200" dirty="0">
            <a:latin typeface="Arial Narrow" pitchFamily="34" charset="0"/>
          </a:endParaRPr>
        </a:p>
      </dsp:txBody>
      <dsp:txXfrm>
        <a:off x="5628881" y="785376"/>
        <a:ext cx="950270" cy="887185"/>
      </dsp:txXfrm>
    </dsp:sp>
    <dsp:sp modelId="{5E92903F-253E-453A-B4DA-169CC58CBCB3}">
      <dsp:nvSpPr>
        <dsp:cNvPr id="0" name=""/>
        <dsp:cNvSpPr/>
      </dsp:nvSpPr>
      <dsp:spPr>
        <a:xfrm>
          <a:off x="6801524" y="737381"/>
          <a:ext cx="1046260" cy="98317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latin typeface="Arial Narrow" pitchFamily="34" charset="0"/>
            </a:rPr>
            <a:t>2014-15</a:t>
          </a:r>
          <a:br>
            <a:rPr lang="es-MX" sz="1100" b="1" kern="1200" dirty="0" smtClean="0">
              <a:latin typeface="Arial Narrow" pitchFamily="34" charset="0"/>
            </a:rPr>
          </a:br>
          <a:r>
            <a:rPr lang="es-MX" sz="1100" b="0" kern="1200" dirty="0" smtClean="0">
              <a:latin typeface="Arial Narrow" pitchFamily="34" charset="0"/>
            </a:rPr>
            <a:t>Creación del Comité de Gestión por Competencias</a:t>
          </a:r>
          <a:endParaRPr lang="es-MX" sz="1100" b="0" kern="1200" dirty="0">
            <a:latin typeface="Arial Narrow" pitchFamily="34" charset="0"/>
          </a:endParaRPr>
        </a:p>
      </dsp:txBody>
      <dsp:txXfrm>
        <a:off x="6849519" y="785376"/>
        <a:ext cx="950270" cy="8871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C1F94-03C2-4A25-A545-FACC9D7C35EA}">
      <dsp:nvSpPr>
        <dsp:cNvPr id="0" name=""/>
        <dsp:cNvSpPr/>
      </dsp:nvSpPr>
      <dsp:spPr>
        <a:xfrm>
          <a:off x="0" y="17609"/>
          <a:ext cx="1531382" cy="24335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mtClean="0">
              <a:latin typeface="Arial Narrow" panose="020B0606020202030204" pitchFamily="34" charset="0"/>
            </a:rPr>
            <a:t>1997*</a:t>
          </a:r>
          <a:endParaRPr lang="es-MX" sz="1000" b="1" kern="1200" dirty="0">
            <a:latin typeface="Arial Narrow" panose="020B0606020202030204" pitchFamily="34" charset="0"/>
          </a:endParaRPr>
        </a:p>
      </dsp:txBody>
      <dsp:txXfrm>
        <a:off x="11880" y="29489"/>
        <a:ext cx="1507622" cy="219599"/>
      </dsp:txXfrm>
    </dsp:sp>
    <dsp:sp modelId="{7AB2A345-EA70-420F-8DFF-1020EDD40525}">
      <dsp:nvSpPr>
        <dsp:cNvPr id="0" name=""/>
        <dsp:cNvSpPr/>
      </dsp:nvSpPr>
      <dsp:spPr>
        <a:xfrm>
          <a:off x="0" y="298579"/>
          <a:ext cx="1531382" cy="24335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latin typeface="Arial Narrow" panose="020B0606020202030204" pitchFamily="34" charset="0"/>
            </a:rPr>
            <a:t>60,000 Farmacias</a:t>
          </a:r>
          <a:endParaRPr lang="es-MX" sz="1000" b="1" kern="1200" dirty="0">
            <a:latin typeface="Arial Narrow" panose="020B0606020202030204" pitchFamily="34" charset="0"/>
          </a:endParaRPr>
        </a:p>
      </dsp:txBody>
      <dsp:txXfrm>
        <a:off x="11880" y="310459"/>
        <a:ext cx="1507622" cy="219599"/>
      </dsp:txXfrm>
    </dsp:sp>
    <dsp:sp modelId="{F0AFF349-C695-4359-AA99-59019A24ADF5}">
      <dsp:nvSpPr>
        <dsp:cNvPr id="0" name=""/>
        <dsp:cNvSpPr/>
      </dsp:nvSpPr>
      <dsp:spPr>
        <a:xfrm>
          <a:off x="0" y="579379"/>
          <a:ext cx="1531382" cy="24335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mtClean="0">
              <a:latin typeface="Arial Narrow" panose="020B0606020202030204" pitchFamily="34" charset="0"/>
            </a:rPr>
            <a:t>90,000 Dispensadores</a:t>
          </a:r>
          <a:endParaRPr lang="es-MX" sz="1000" b="1" kern="1200" dirty="0">
            <a:latin typeface="Arial Narrow" panose="020B0606020202030204" pitchFamily="34" charset="0"/>
          </a:endParaRPr>
        </a:p>
      </dsp:txBody>
      <dsp:txXfrm>
        <a:off x="11880" y="591259"/>
        <a:ext cx="1507622" cy="219599"/>
      </dsp:txXfrm>
    </dsp:sp>
    <dsp:sp modelId="{D816A17C-4B36-441D-A645-A8FFE822EBC6}">
      <dsp:nvSpPr>
        <dsp:cNvPr id="0" name=""/>
        <dsp:cNvSpPr/>
      </dsp:nvSpPr>
      <dsp:spPr>
        <a:xfrm>
          <a:off x="0" y="860179"/>
          <a:ext cx="1531382" cy="24335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mtClean="0">
              <a:latin typeface="Arial Narrow" panose="020B0606020202030204" pitchFamily="34" charset="0"/>
            </a:rPr>
            <a:t>0% Capacitados</a:t>
          </a:r>
          <a:endParaRPr lang="es-MX" sz="1000" b="1" kern="1200" dirty="0">
            <a:latin typeface="Arial Narrow" panose="020B0606020202030204" pitchFamily="34" charset="0"/>
          </a:endParaRPr>
        </a:p>
      </dsp:txBody>
      <dsp:txXfrm>
        <a:off x="11880" y="872059"/>
        <a:ext cx="1507622" cy="2195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C1F94-03C2-4A25-A545-FACC9D7C35EA}">
      <dsp:nvSpPr>
        <dsp:cNvPr id="0" name=""/>
        <dsp:cNvSpPr/>
      </dsp:nvSpPr>
      <dsp:spPr>
        <a:xfrm>
          <a:off x="0" y="0"/>
          <a:ext cx="1730929" cy="24335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mtClean="0">
              <a:latin typeface="Arial Narrow" pitchFamily="34" charset="0"/>
            </a:rPr>
            <a:t>Finales 2004*</a:t>
          </a:r>
          <a:endParaRPr lang="es-MX" sz="1000" b="1" kern="1200" dirty="0">
            <a:latin typeface="Arial Narrow" panose="020B0606020202030204" pitchFamily="34" charset="0"/>
          </a:endParaRPr>
        </a:p>
      </dsp:txBody>
      <dsp:txXfrm>
        <a:off x="11880" y="11880"/>
        <a:ext cx="1707169" cy="219599"/>
      </dsp:txXfrm>
    </dsp:sp>
    <dsp:sp modelId="{7AB2A345-EA70-420F-8DFF-1020EDD40525}">
      <dsp:nvSpPr>
        <dsp:cNvPr id="0" name=""/>
        <dsp:cNvSpPr/>
      </dsp:nvSpPr>
      <dsp:spPr>
        <a:xfrm>
          <a:off x="0" y="298579"/>
          <a:ext cx="1730929" cy="24335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latin typeface="Arial Narrow" pitchFamily="34" charset="0"/>
            </a:rPr>
            <a:t>51,186 Farmacias</a:t>
          </a:r>
          <a:endParaRPr lang="es-MX" sz="1000" b="1" kern="1200" dirty="0">
            <a:latin typeface="Arial Narrow" panose="020B0606020202030204" pitchFamily="34" charset="0"/>
          </a:endParaRPr>
        </a:p>
      </dsp:txBody>
      <dsp:txXfrm>
        <a:off x="11880" y="310459"/>
        <a:ext cx="1707169" cy="219599"/>
      </dsp:txXfrm>
    </dsp:sp>
    <dsp:sp modelId="{F0AFF349-C695-4359-AA99-59019A24ADF5}">
      <dsp:nvSpPr>
        <dsp:cNvPr id="0" name=""/>
        <dsp:cNvSpPr/>
      </dsp:nvSpPr>
      <dsp:spPr>
        <a:xfrm>
          <a:off x="0" y="579379"/>
          <a:ext cx="1730929" cy="24335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mtClean="0">
              <a:latin typeface="Arial Narrow" pitchFamily="34" charset="0"/>
            </a:rPr>
            <a:t>102,500 Dispensadores</a:t>
          </a:r>
          <a:endParaRPr lang="es-MX" sz="1000" b="1" kern="1200" dirty="0">
            <a:latin typeface="Arial Narrow" panose="020B0606020202030204" pitchFamily="34" charset="0"/>
          </a:endParaRPr>
        </a:p>
      </dsp:txBody>
      <dsp:txXfrm>
        <a:off x="11880" y="591259"/>
        <a:ext cx="1707169" cy="219599"/>
      </dsp:txXfrm>
    </dsp:sp>
    <dsp:sp modelId="{D816A17C-4B36-441D-A645-A8FFE822EBC6}">
      <dsp:nvSpPr>
        <dsp:cNvPr id="0" name=""/>
        <dsp:cNvSpPr/>
      </dsp:nvSpPr>
      <dsp:spPr>
        <a:xfrm>
          <a:off x="0" y="877959"/>
          <a:ext cx="1730929" cy="24335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mtClean="0">
              <a:latin typeface="Arial Narrow" pitchFamily="34" charset="0"/>
            </a:rPr>
            <a:t>1025 Capacitados  (1%)</a:t>
          </a:r>
          <a:endParaRPr lang="es-MX" sz="1000" b="1" kern="1200" dirty="0">
            <a:latin typeface="Arial Narrow" panose="020B0606020202030204" pitchFamily="34" charset="0"/>
          </a:endParaRPr>
        </a:p>
      </dsp:txBody>
      <dsp:txXfrm>
        <a:off x="11880" y="889839"/>
        <a:ext cx="1707169" cy="2195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C1F94-03C2-4A25-A545-FACC9D7C35EA}">
      <dsp:nvSpPr>
        <dsp:cNvPr id="0" name=""/>
        <dsp:cNvSpPr/>
      </dsp:nvSpPr>
      <dsp:spPr>
        <a:xfrm>
          <a:off x="0" y="5164"/>
          <a:ext cx="1531382" cy="24335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mtClean="0">
              <a:latin typeface="Arial Narrow" pitchFamily="34" charset="0"/>
            </a:rPr>
            <a:t>2004-2014</a:t>
          </a:r>
          <a:endParaRPr lang="es-MX" sz="1000" b="1" kern="1200" dirty="0">
            <a:latin typeface="Arial Narrow" panose="020B0606020202030204" pitchFamily="34" charset="0"/>
          </a:endParaRPr>
        </a:p>
      </dsp:txBody>
      <dsp:txXfrm>
        <a:off x="11880" y="17044"/>
        <a:ext cx="1507622" cy="219599"/>
      </dsp:txXfrm>
    </dsp:sp>
    <dsp:sp modelId="{7AB2A345-EA70-420F-8DFF-1020EDD40525}">
      <dsp:nvSpPr>
        <dsp:cNvPr id="0" name=""/>
        <dsp:cNvSpPr/>
      </dsp:nvSpPr>
      <dsp:spPr>
        <a:xfrm>
          <a:off x="0" y="288244"/>
          <a:ext cx="1531382" cy="24335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mtClean="0">
              <a:latin typeface="Arial Narrow" pitchFamily="34" charset="0"/>
            </a:rPr>
            <a:t>30,000 Farmacias</a:t>
          </a:r>
          <a:endParaRPr lang="es-MX" sz="1000" b="1" kern="1200" dirty="0">
            <a:latin typeface="Arial Narrow" panose="020B0606020202030204" pitchFamily="34" charset="0"/>
          </a:endParaRPr>
        </a:p>
      </dsp:txBody>
      <dsp:txXfrm>
        <a:off x="11880" y="300124"/>
        <a:ext cx="1507622" cy="219599"/>
      </dsp:txXfrm>
    </dsp:sp>
    <dsp:sp modelId="{F0AFF349-C695-4359-AA99-59019A24ADF5}">
      <dsp:nvSpPr>
        <dsp:cNvPr id="0" name=""/>
        <dsp:cNvSpPr/>
      </dsp:nvSpPr>
      <dsp:spPr>
        <a:xfrm>
          <a:off x="0" y="569044"/>
          <a:ext cx="1531382" cy="24335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latin typeface="Arial Narrow" panose="020B0606020202030204" pitchFamily="34" charset="0"/>
            </a:rPr>
            <a:t>100,000 Dispensadores</a:t>
          </a:r>
          <a:endParaRPr lang="es-MX" sz="1000" b="1" kern="1200" dirty="0">
            <a:latin typeface="Arial Narrow" panose="020B0606020202030204" pitchFamily="34" charset="0"/>
          </a:endParaRPr>
        </a:p>
      </dsp:txBody>
      <dsp:txXfrm>
        <a:off x="11880" y="580924"/>
        <a:ext cx="1507622" cy="219599"/>
      </dsp:txXfrm>
    </dsp:sp>
    <dsp:sp modelId="{D816A17C-4B36-441D-A645-A8FFE822EBC6}">
      <dsp:nvSpPr>
        <dsp:cNvPr id="0" name=""/>
        <dsp:cNvSpPr/>
      </dsp:nvSpPr>
      <dsp:spPr>
        <a:xfrm>
          <a:off x="0" y="849844"/>
          <a:ext cx="1531382" cy="24335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mtClean="0">
              <a:latin typeface="Arial Narrow" panose="020B0606020202030204" pitchFamily="34" charset="0"/>
            </a:rPr>
            <a:t>3000 Capacitados  (4%)</a:t>
          </a:r>
          <a:endParaRPr lang="es-MX" sz="1000" b="1" kern="1200" dirty="0">
            <a:latin typeface="Arial Narrow" panose="020B0606020202030204" pitchFamily="34" charset="0"/>
          </a:endParaRPr>
        </a:p>
      </dsp:txBody>
      <dsp:txXfrm>
        <a:off x="11880" y="861724"/>
        <a:ext cx="1507622" cy="2195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130FC-801D-4425-927C-C1FBCF7608B9}">
      <dsp:nvSpPr>
        <dsp:cNvPr id="0" name=""/>
        <dsp:cNvSpPr/>
      </dsp:nvSpPr>
      <dsp:spPr>
        <a:xfrm rot="5400000">
          <a:off x="2698361" y="-1312937"/>
          <a:ext cx="651861" cy="341029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Recibir los insumos en las optimas condiciones.</a:t>
          </a:r>
          <a:endParaRPr lang="es-MX" sz="14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1319143" y="98102"/>
        <a:ext cx="3378477" cy="588219"/>
      </dsp:txXfrm>
    </dsp:sp>
    <dsp:sp modelId="{72EBA4E4-F69B-4054-8421-42BA3BA42173}">
      <dsp:nvSpPr>
        <dsp:cNvPr id="0" name=""/>
        <dsp:cNvSpPr/>
      </dsp:nvSpPr>
      <dsp:spPr>
        <a:xfrm>
          <a:off x="599150" y="1785"/>
          <a:ext cx="719992" cy="78085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1</a:t>
          </a:r>
          <a:endParaRPr lang="es-MX" sz="14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34297" y="36932"/>
        <a:ext cx="649698" cy="710557"/>
      </dsp:txXfrm>
    </dsp:sp>
    <dsp:sp modelId="{42AAF6F9-EFE6-4411-9D96-DEDD38E4BE38}">
      <dsp:nvSpPr>
        <dsp:cNvPr id="0" name=""/>
        <dsp:cNvSpPr/>
      </dsp:nvSpPr>
      <dsp:spPr>
        <a:xfrm rot="5400000">
          <a:off x="2698361" y="-493043"/>
          <a:ext cx="651861" cy="341029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Almacenar los insumos para que conserven sus propiedades.</a:t>
          </a:r>
          <a:endParaRPr lang="es-MX" sz="14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1319143" y="917996"/>
        <a:ext cx="3378477" cy="588219"/>
      </dsp:txXfrm>
    </dsp:sp>
    <dsp:sp modelId="{9E5A8D51-86A5-476D-B60F-CD6B17A3D06C}">
      <dsp:nvSpPr>
        <dsp:cNvPr id="0" name=""/>
        <dsp:cNvSpPr/>
      </dsp:nvSpPr>
      <dsp:spPr>
        <a:xfrm>
          <a:off x="599150" y="821680"/>
          <a:ext cx="719992" cy="78085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2</a:t>
          </a:r>
          <a:endParaRPr lang="es-MX" sz="14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34297" y="856827"/>
        <a:ext cx="649698" cy="710557"/>
      </dsp:txXfrm>
    </dsp:sp>
    <dsp:sp modelId="{E0C9A41A-048F-47A2-9244-3E83C5A2864A}">
      <dsp:nvSpPr>
        <dsp:cNvPr id="0" name=""/>
        <dsp:cNvSpPr/>
      </dsp:nvSpPr>
      <dsp:spPr>
        <a:xfrm rot="5400000">
          <a:off x="2698361" y="326850"/>
          <a:ext cx="651861" cy="341029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Fomentar el uso racional de los medicamentos a los usuarios.</a:t>
          </a:r>
          <a:endParaRPr lang="es-MX" sz="14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1319143" y="1737890"/>
        <a:ext cx="3378477" cy="588219"/>
      </dsp:txXfrm>
    </dsp:sp>
    <dsp:sp modelId="{B5DB1E60-B6F7-4B88-AE66-EBCD4ED09C28}">
      <dsp:nvSpPr>
        <dsp:cNvPr id="0" name=""/>
        <dsp:cNvSpPr/>
      </dsp:nvSpPr>
      <dsp:spPr>
        <a:xfrm>
          <a:off x="599150" y="1641574"/>
          <a:ext cx="719992" cy="78085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3</a:t>
          </a:r>
          <a:endParaRPr lang="es-MX" sz="14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34297" y="1676721"/>
        <a:ext cx="649698" cy="710557"/>
      </dsp:txXfrm>
    </dsp:sp>
    <dsp:sp modelId="{671EE4DB-BA53-4C7D-AD22-EDD8A3BAD1B8}">
      <dsp:nvSpPr>
        <dsp:cNvPr id="0" name=""/>
        <dsp:cNvSpPr/>
      </dsp:nvSpPr>
      <dsp:spPr>
        <a:xfrm rot="5400000">
          <a:off x="2698361" y="1146744"/>
          <a:ext cx="651861" cy="341029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Brindar un buen servicio, con cortesía e información clara a todos los usuarios.</a:t>
          </a:r>
          <a:endParaRPr lang="es-MX" sz="14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1319143" y="2557784"/>
        <a:ext cx="3378477" cy="588219"/>
      </dsp:txXfrm>
    </dsp:sp>
    <dsp:sp modelId="{79F7AA93-477E-4A5F-BF6A-E4CEF223ABC5}">
      <dsp:nvSpPr>
        <dsp:cNvPr id="0" name=""/>
        <dsp:cNvSpPr/>
      </dsp:nvSpPr>
      <dsp:spPr>
        <a:xfrm>
          <a:off x="599150" y="2461468"/>
          <a:ext cx="719992" cy="78085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4</a:t>
          </a:r>
          <a:endParaRPr lang="es-MX" sz="14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34297" y="2496615"/>
        <a:ext cx="649698" cy="710557"/>
      </dsp:txXfrm>
    </dsp:sp>
    <dsp:sp modelId="{9DBBAC2E-27EA-411F-BFDA-C759916AFB72}">
      <dsp:nvSpPr>
        <dsp:cNvPr id="0" name=""/>
        <dsp:cNvSpPr/>
      </dsp:nvSpPr>
      <dsp:spPr>
        <a:xfrm rot="5400000">
          <a:off x="2711951" y="1966638"/>
          <a:ext cx="624681" cy="341029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Suministrar el tratamiento conforme a lo prescrito por el médico tratante.</a:t>
          </a:r>
          <a:endParaRPr lang="es-MX" sz="14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1319143" y="3389940"/>
        <a:ext cx="3379804" cy="563693"/>
      </dsp:txXfrm>
    </dsp:sp>
    <dsp:sp modelId="{0827012C-5B4F-4547-BE1D-D321542C6406}">
      <dsp:nvSpPr>
        <dsp:cNvPr id="0" name=""/>
        <dsp:cNvSpPr/>
      </dsp:nvSpPr>
      <dsp:spPr>
        <a:xfrm>
          <a:off x="599150" y="3281362"/>
          <a:ext cx="719992" cy="78085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5</a:t>
          </a:r>
          <a:endParaRPr lang="es-MX" sz="14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34297" y="3316509"/>
        <a:ext cx="649698" cy="7105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130FC-801D-4425-927C-C1FBCF7608B9}">
      <dsp:nvSpPr>
        <dsp:cNvPr id="0" name=""/>
        <dsp:cNvSpPr/>
      </dsp:nvSpPr>
      <dsp:spPr>
        <a:xfrm rot="5400000">
          <a:off x="2698361" y="-1312937"/>
          <a:ext cx="651861" cy="341029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Mencionar las opciones que el usuario tiene, cuando se le prescribe un medicamento por denominación genérica.</a:t>
          </a:r>
          <a:endParaRPr lang="es-MX" sz="14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1319143" y="98102"/>
        <a:ext cx="3378477" cy="588219"/>
      </dsp:txXfrm>
    </dsp:sp>
    <dsp:sp modelId="{72EBA4E4-F69B-4054-8421-42BA3BA42173}">
      <dsp:nvSpPr>
        <dsp:cNvPr id="0" name=""/>
        <dsp:cNvSpPr/>
      </dsp:nvSpPr>
      <dsp:spPr>
        <a:xfrm>
          <a:off x="599150" y="1785"/>
          <a:ext cx="719992" cy="78085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6</a:t>
          </a:r>
          <a:endParaRPr lang="es-MX" sz="14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34297" y="36932"/>
        <a:ext cx="649698" cy="710557"/>
      </dsp:txXfrm>
    </dsp:sp>
    <dsp:sp modelId="{42AAF6F9-EFE6-4411-9D96-DEDD38E4BE38}">
      <dsp:nvSpPr>
        <dsp:cNvPr id="0" name=""/>
        <dsp:cNvSpPr/>
      </dsp:nvSpPr>
      <dsp:spPr>
        <a:xfrm rot="5400000">
          <a:off x="2698361" y="-493043"/>
          <a:ext cx="651861" cy="341029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Informar oportunamente al usuario sobre los insumos que utilicen.</a:t>
          </a:r>
          <a:endParaRPr lang="es-MX" sz="14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1319143" y="917996"/>
        <a:ext cx="3378477" cy="588219"/>
      </dsp:txXfrm>
    </dsp:sp>
    <dsp:sp modelId="{9E5A8D51-86A5-476D-B60F-CD6B17A3D06C}">
      <dsp:nvSpPr>
        <dsp:cNvPr id="0" name=""/>
        <dsp:cNvSpPr/>
      </dsp:nvSpPr>
      <dsp:spPr>
        <a:xfrm>
          <a:off x="599150" y="821680"/>
          <a:ext cx="719992" cy="78085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7</a:t>
          </a:r>
          <a:endParaRPr lang="es-MX" sz="14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34297" y="856827"/>
        <a:ext cx="649698" cy="710557"/>
      </dsp:txXfrm>
    </dsp:sp>
    <dsp:sp modelId="{E0C9A41A-048F-47A2-9244-3E83C5A2864A}">
      <dsp:nvSpPr>
        <dsp:cNvPr id="0" name=""/>
        <dsp:cNvSpPr/>
      </dsp:nvSpPr>
      <dsp:spPr>
        <a:xfrm rot="5400000">
          <a:off x="2698361" y="326850"/>
          <a:ext cx="651861" cy="341029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Consultar con el médico sobre cualquier duda del tratamiento a suministrar.</a:t>
          </a:r>
          <a:endParaRPr lang="es-MX" sz="14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1319143" y="1737890"/>
        <a:ext cx="3378477" cy="588219"/>
      </dsp:txXfrm>
    </dsp:sp>
    <dsp:sp modelId="{B5DB1E60-B6F7-4B88-AE66-EBCD4ED09C28}">
      <dsp:nvSpPr>
        <dsp:cNvPr id="0" name=""/>
        <dsp:cNvSpPr/>
      </dsp:nvSpPr>
      <dsp:spPr>
        <a:xfrm>
          <a:off x="599150" y="1641574"/>
          <a:ext cx="719992" cy="78085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8</a:t>
          </a:r>
          <a:endParaRPr lang="es-MX" sz="14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34297" y="1676721"/>
        <a:ext cx="649698" cy="710557"/>
      </dsp:txXfrm>
    </dsp:sp>
    <dsp:sp modelId="{671EE4DB-BA53-4C7D-AD22-EDD8A3BAD1B8}">
      <dsp:nvSpPr>
        <dsp:cNvPr id="0" name=""/>
        <dsp:cNvSpPr/>
      </dsp:nvSpPr>
      <dsp:spPr>
        <a:xfrm rot="5400000">
          <a:off x="2698361" y="1146744"/>
          <a:ext cx="651861" cy="341029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Validar que el tratamiento suministrado se encuentre en optimas condiciones.</a:t>
          </a:r>
          <a:endParaRPr lang="es-MX" sz="14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1319143" y="2557784"/>
        <a:ext cx="3378477" cy="588219"/>
      </dsp:txXfrm>
    </dsp:sp>
    <dsp:sp modelId="{79F7AA93-477E-4A5F-BF6A-E4CEF223ABC5}">
      <dsp:nvSpPr>
        <dsp:cNvPr id="0" name=""/>
        <dsp:cNvSpPr/>
      </dsp:nvSpPr>
      <dsp:spPr>
        <a:xfrm>
          <a:off x="599150" y="2461468"/>
          <a:ext cx="719992" cy="78085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9</a:t>
          </a:r>
          <a:endParaRPr lang="es-MX" sz="14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34297" y="2496615"/>
        <a:ext cx="649698" cy="710557"/>
      </dsp:txXfrm>
    </dsp:sp>
    <dsp:sp modelId="{9DBBAC2E-27EA-411F-BFDA-C759916AFB72}">
      <dsp:nvSpPr>
        <dsp:cNvPr id="0" name=""/>
        <dsp:cNvSpPr/>
      </dsp:nvSpPr>
      <dsp:spPr>
        <a:xfrm rot="5400000">
          <a:off x="2711951" y="1966638"/>
          <a:ext cx="624681" cy="341029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Prestar atención a los comentarios posventa de los usuarios.</a:t>
          </a:r>
          <a:endParaRPr lang="es-MX" sz="14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1319143" y="3389940"/>
        <a:ext cx="3379804" cy="563693"/>
      </dsp:txXfrm>
    </dsp:sp>
    <dsp:sp modelId="{0827012C-5B4F-4547-BE1D-D321542C6406}">
      <dsp:nvSpPr>
        <dsp:cNvPr id="0" name=""/>
        <dsp:cNvSpPr/>
      </dsp:nvSpPr>
      <dsp:spPr>
        <a:xfrm>
          <a:off x="599150" y="3281362"/>
          <a:ext cx="719992" cy="78085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10</a:t>
          </a:r>
          <a:endParaRPr lang="es-MX" sz="14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34297" y="3316509"/>
        <a:ext cx="649698" cy="710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0.43292</cdr:x>
      <cdr:y>0.60627</cdr:y>
    </cdr:from>
    <cdr:to>
      <cdr:x>0.51574</cdr:x>
      <cdr:y>0.71692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732760" y="1925632"/>
          <a:ext cx="714097" cy="3514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solidFill>
            <a:schemeClr val="tx1">
              <a:lumMod val="50000"/>
              <a:lumOff val="50000"/>
            </a:schemeClr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MX" sz="1600" b="1" dirty="0">
              <a:latin typeface="Arial Narrow" panose="020B0606020202030204" pitchFamily="34" charset="0"/>
            </a:rPr>
            <a:t>?</a:t>
          </a:r>
        </a:p>
      </cdr:txBody>
    </cdr:sp>
  </cdr:relSizeAnchor>
  <cdr:relSizeAnchor xmlns:cdr="http://schemas.openxmlformats.org/drawingml/2006/chartDrawing">
    <cdr:from>
      <cdr:x>0.54902</cdr:x>
      <cdr:y>0.19819</cdr:y>
    </cdr:from>
    <cdr:to>
      <cdr:x>0.54902</cdr:x>
      <cdr:y>0.7423</cdr:y>
    </cdr:to>
    <cdr:cxnSp macro="">
      <cdr:nvCxnSpPr>
        <cdr:cNvPr id="4" name="3 Conector recto"/>
        <cdr:cNvCxnSpPr/>
      </cdr:nvCxnSpPr>
      <cdr:spPr>
        <a:xfrm xmlns:a="http://schemas.openxmlformats.org/drawingml/2006/main" flipV="1">
          <a:off x="4733843" y="629488"/>
          <a:ext cx="0" cy="1728192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C5BCBC4-9969-436B-BE1B-FFA4A92E3FDD}" type="datetimeFigureOut">
              <a:rPr lang="es-MX" smtClean="0"/>
              <a:t>10/02/2016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A1FD30-E0E6-46F6-8046-B4D3A007A3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931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0B40BAA-F597-41E2-AC0A-E04F74B112A1}" type="datetimeFigureOut">
              <a:rPr lang="es-MX" smtClean="0"/>
              <a:t>10/02/2016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671FB8-B571-4817-B71C-7ABE1ACF4B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442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450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93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89693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89693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89693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89693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hangingPunct="0"/>
            <a:fld id="{2BD41213-4054-4F0E-A8ED-31C53F3063A2}" type="slidenum">
              <a:rPr lang="es-ES" altLang="es-MX" sz="1200">
                <a:latin typeface="Arial" pitchFamily="34" charset="0"/>
              </a:rPr>
              <a:pPr eaLnBrk="0" hangingPunct="0"/>
              <a:t>2</a:t>
            </a:fld>
            <a:endParaRPr lang="es-ES" altLang="es-MX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D1AB2C-99A2-4EDA-8034-BBF8729DAD62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El primer Programa de capacitación en dispensación, inició en 2004 bajo el nombre “Programa de Manejo y Asistencia en la Dispensación de Medicamentos e Insumos para la Salud en Farmacias “MADMF”, el cual consistía en la impartición de cursos presenciales de 40 horas por las entidades federativas, a solicitud de las farmacias interesadas.</a:t>
            </a:r>
          </a:p>
          <a:p>
            <a:endParaRPr lang="es-MX" dirty="0" smtClean="0"/>
          </a:p>
          <a:p>
            <a:r>
              <a:rPr lang="es-MX" dirty="0" smtClean="0"/>
              <a:t>El diseño de este programa originó que su uso fuera muy limitado y se originara la siguiente problemática:</a:t>
            </a:r>
          </a:p>
          <a:p>
            <a:endParaRPr lang="es-MX" dirty="0" smtClean="0"/>
          </a:p>
          <a:p>
            <a:r>
              <a:rPr lang="es-MX" dirty="0" smtClean="0"/>
              <a:t>Principales Problemas del MADMISF</a:t>
            </a:r>
          </a:p>
          <a:p>
            <a:r>
              <a:rPr lang="es-MX" dirty="0" smtClean="0"/>
              <a:t>Se crearon múltiples estándares que definían contenidos diversos para la capacitación en dispensación, por lo que no existía un solo contenido técnico a nivel nacional para la capacitación en dispensación.</a:t>
            </a:r>
          </a:p>
          <a:p>
            <a:r>
              <a:rPr lang="es-MX" dirty="0" smtClean="0"/>
              <a:t>Las farmacias empezaron a generar cursos con contenido no validado por la autoridad sanitaria.</a:t>
            </a:r>
          </a:p>
          <a:p>
            <a:r>
              <a:rPr lang="es-MX" dirty="0" smtClean="0"/>
              <a:t>Las Entidades Federativas no tenían el incentivo para ofrecer la capacitación puesto que su impartición era a solicitud del interesado y requería de mucha inversión de sus recursos humanos. 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Este esquema reflejaba una baja productividad y una insuficiente cobertura, por lo que la COFEPRIS diseñó el Sistema Integral de Capacitación en Dispensación  en Farmacias (SICAD).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ECF7F-5A66-46B6-A5A1-188654D61454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6791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D1AB2C-99A2-4EDA-8034-BBF8729DAD62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D1AB2C-99A2-4EDA-8034-BBF8729DAD62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ECF7F-5A66-46B6-A5A1-188654D61454}" type="slidenum">
              <a:rPr lang="es-MX" smtClean="0"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5083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D1AB2C-99A2-4EDA-8034-BBF8729DAD62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450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93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89693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89693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89693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89693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hangingPunct="0"/>
            <a:fld id="{2BD41213-4054-4F0E-A8ED-31C53F3063A2}" type="slidenum">
              <a:rPr lang="es-ES" altLang="es-MX" sz="1200">
                <a:latin typeface="Arial" pitchFamily="34" charset="0"/>
              </a:rPr>
              <a:pPr eaLnBrk="0" hangingPunct="0"/>
              <a:t>5</a:t>
            </a:fld>
            <a:endParaRPr lang="es-ES" altLang="es-MX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450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93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89693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89693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89693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89693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hangingPunct="0"/>
            <a:fld id="{2BD41213-4054-4F0E-A8ED-31C53F3063A2}" type="slidenum">
              <a:rPr lang="es-ES" altLang="es-MX" sz="1200">
                <a:solidFill>
                  <a:prstClr val="black"/>
                </a:solidFill>
                <a:latin typeface="Arial" pitchFamily="34" charset="0"/>
              </a:rPr>
              <a:pPr eaLnBrk="0" hangingPunct="0"/>
              <a:t>7</a:t>
            </a:fld>
            <a:endParaRPr lang="es-ES" altLang="es-MX" sz="120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450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93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89693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89693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89693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89693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hangingPunct="0"/>
            <a:fld id="{2BD41213-4054-4F0E-A8ED-31C53F3063A2}" type="slidenum">
              <a:rPr lang="es-ES" altLang="es-MX" sz="1200">
                <a:latin typeface="Arial" pitchFamily="34" charset="0"/>
              </a:rPr>
              <a:pPr eaLnBrk="0" hangingPunct="0"/>
              <a:t>9</a:t>
            </a:fld>
            <a:endParaRPr lang="es-ES" altLang="es-MX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450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93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89693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89693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89693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89693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hangingPunct="0"/>
            <a:fld id="{2BD41213-4054-4F0E-A8ED-31C53F3063A2}" type="slidenum">
              <a:rPr lang="es-ES" altLang="es-MX" sz="1200">
                <a:latin typeface="Arial" pitchFamily="34" charset="0"/>
              </a:rPr>
              <a:pPr eaLnBrk="0" hangingPunct="0"/>
              <a:t>10</a:t>
            </a:fld>
            <a:endParaRPr lang="es-ES" altLang="es-MX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450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88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09" indent="-285734" defTabSz="89688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937" indent="-228587" defTabSz="89688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111" indent="-228587" defTabSz="89688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287" indent="-228587" defTabSz="89688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461" indent="-228587" defTabSz="896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635" indent="-228587" defTabSz="896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811" indent="-228587" defTabSz="896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985" indent="-228587" defTabSz="896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hangingPunct="0"/>
            <a:fld id="{2BD41213-4054-4F0E-A8ED-31C53F3063A2}" type="slidenum">
              <a:rPr lang="es-ES" altLang="es-MX" sz="1200">
                <a:solidFill>
                  <a:prstClr val="black"/>
                </a:solidFill>
                <a:latin typeface="Arial" pitchFamily="34" charset="0"/>
              </a:rPr>
              <a:pPr eaLnBrk="0" hangingPunct="0"/>
              <a:t>16</a:t>
            </a:fld>
            <a:endParaRPr lang="es-ES" altLang="es-MX" sz="120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450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88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09" indent="-285734" defTabSz="89688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937" indent="-228587" defTabSz="89688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111" indent="-228587" defTabSz="89688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287" indent="-228587" defTabSz="896888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461" indent="-228587" defTabSz="896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635" indent="-228587" defTabSz="896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811" indent="-228587" defTabSz="896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985" indent="-228587" defTabSz="896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hangingPunct="0"/>
            <a:fld id="{2BD41213-4054-4F0E-A8ED-31C53F3063A2}" type="slidenum">
              <a:rPr lang="es-ES" altLang="es-MX" sz="1200">
                <a:solidFill>
                  <a:prstClr val="black"/>
                </a:solidFill>
                <a:latin typeface="Arial" pitchFamily="34" charset="0"/>
              </a:rPr>
              <a:pPr eaLnBrk="0" hangingPunct="0"/>
              <a:t>17</a:t>
            </a:fld>
            <a:endParaRPr lang="es-ES" altLang="es-MX" sz="120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ECF7F-5A66-46B6-A5A1-188654D61454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1280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5325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987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1E5C6-D9EB-4BA4-B828-67AFE25231D8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10/02/2016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184F8-4F65-42EF-BBCD-30F1BDE94039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29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9F80B-06B7-4F52-98D9-EB2DE317A216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10/02/2016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190AA-9C25-4116-98A1-32F8FD05252F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9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9826-BDA8-460C-96DD-8727DDFE430F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10/02/2016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16722-5A12-4714-A05B-FCC234F92C51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61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0F605-99DC-40B1-B863-7EE943AD8CA7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10/02/2016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8436D-E195-4A3B-84BF-ADBD9D015E74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0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66FE3-0B91-4B05-A9C5-0D30BFD7443C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10/02/2016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E5D1-FF1D-4974-987E-AE47DFB28BE5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5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E8BC-AD21-41AB-8453-83BD35FF12BB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10/02/2016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BF451-BD96-4CBD-861D-B33E1E50108E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7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718D8-2C1B-450F-A566-535E9B22C364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10/02/2016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46D2E-64DE-4ABE-9366-CD0FEBF4FEB8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12B5D-B47E-4406-85B6-ABB41873B3F8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10/02/2016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8064F-234B-45A7-96F9-37BB9664A2DB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5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A7FC9-A590-4DE4-BF61-D2102E2C6614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10/02/2016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A632-DE96-4581-94B6-40D63965827C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3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7F69F-0685-4AFF-9E1D-32E6163233B1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10/02/2016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3264-B79C-4819-998B-40F3102721F1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81C60-ACC1-4028-AA87-3E4BF06CF81B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10/02/2016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22FF-0DCB-4AD0-8735-6B2E26C09440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6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31FB1-87DD-41C9-9D76-3DA049042BB2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10/02/2016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8226-E49A-4B98-BAD1-A021F0DE3C0E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0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F4EB1E-CEB0-4B52-A7EE-4AA2AFCB2DA0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10/02/2016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DB4473-9BF4-42F3-895D-E604602959D6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8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1331640" y="2771569"/>
            <a:ext cx="6912117" cy="13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marL="268288" indent="-269875" defTabSz="9128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 algn="ctr" fontAlgn="base">
              <a:spcBef>
                <a:spcPct val="20000"/>
              </a:spcBef>
              <a:spcAft>
                <a:spcPct val="0"/>
              </a:spcAft>
            </a:pPr>
            <a:r>
              <a:rPr lang="es-MX" sz="4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Avances regulatorios en materia de cuidados paliativos</a:t>
            </a:r>
            <a:endParaRPr lang="es-MX" sz="4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827584" y="4293096"/>
            <a:ext cx="770572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588224" y="6093296"/>
            <a:ext cx="194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 Narrow" pitchFamily="34" charset="0"/>
              </a:rPr>
              <a:t>FEBRERO 2016</a:t>
            </a:r>
            <a:endParaRPr lang="es-MX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1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8" descr="data:image/jpeg;base64,/9j/4AAQSkZJRgABAQAAAQABAAD/2wCEAAkGBhQSERUSExIWFBUWGR4aFRYWFRUXFxQVGhYYFxUbFBUXHCYeHBsjGRUVIC8hIycpLC4sFR4xNTAqNSYrLCkBCQoKDQwOFA8NFDUYFBgpKSkwNSk1NTU1KSkpNSkpKSwpNTUtLSkpKSkuKTYpKSksKSkrKSkxKSkpKSkqKS4pKf/AABEIAHMBUAMBIgACEQEDEQH/xAAbAAEAAgMBAQAAAAAAAAAAAAAABAUCAwYBB//EAEYQAAEDAgMEBQYLBgUFAAAAAAEAAhEDIQQSMQVBUWEGEyJxgTJCVZGSoRYjUmJysbLB0tPwBxQVc8LRQ0RTguEzNDWTo//EABgBAQEBAQEAAAAAAAAAAAAAAAABAgME/8QAJBEBAAECBQQDAQAAAAAAAAAAAAECEgMRUpHRMVFToRNBcWH/2gAMAwEAAhEDEQA/APuKIiAiIgIiICIiAiIgIiICIiAiIgIiICIiAiIgIiICIiAiwpumVmgIiICIiAiKHiMaQ4tAjKA6TfM2e1lA3j7wgmJKosQ+o7M10kEPaHtJAuJbmA36QRrKUsOXGW0y1xc1wdly5ewA8Ge4iEF4HA6HTVeqhOEcGgZSz4vI8gTL5BkgXcJBv89TXVzTw8xldlkN4OImO4fUEFiirMPtoHUEgBuZw0L3bmjf4Kxp1A4SCCDvCDJERAREQEReOdFzZB6irndIsODHXMnvn3hTaNdr2hzXBwOhBkINiKIdr0QSDWpgixBe2xGu9P4tR/1qf/sb/dBLRasPi2VASx7XAGCWkEA94W1ARRsVtOlT8uo1p4EifVqozekeGP8AjM9aCyRaaGLY/wAh7XfRcD9S3ICLXXxLWCXuDRxcQB71B+EeGmOvZ60Fki10cQ14ljg4cQQR7l7VqhoLnEADUkwB3lBmihjbFD/Wp+23+62UNoU3mGVGOPAOBPqCCQiIgIiICIiCJhanad3n61LVVgKnbf8ASP2irVAREQFhWqhrS46NBJ7gJWarMe4k5iT1UeVTN2He5wjtD6o0QasViXl7T5BAkB2ZzXCdWlh1vBBG8KccP1rWOcC1wG4wWyO0J4f2UGnTNKi14BL7BrSTlaXECY1A0tu0Ru0XMpF57TnEZGu7OoFvDXxQWQDGWs2YG4TEAd+oHioWJ2qQS0ACDBMgmOTZF9PAqop15c45g7nLT2rX1sJDdOACyp1nZRnJfOgMEgGDIdqDf3X1VFizabrdoGTEZZvqRYzI4ZVubj2PHbaIjXUAEQZsC2x3gaqoNSRmFyRcyTmcAHtiL/LHctrX/GGAI4nswCCQDzjdI0PgEzEbN85hztknKHQQ4wJa4aw0QBz1WNPFkOqVBDWNhpaTMm5IAFsxzAeC04PF9VZoAb8kCO/XR2mvIHcTNxWFbUAqMmeVjqA4gHR4AInVBYU3yAYIncbEd6yVXha1JrxkdZwADQCZdcyTxhWigIiIC5Hp5jCOrpSQx0l8b4IA+srrlT9JdhfvNMQYeySw7jOoPfA9SCVS2XQdTDW02FhFoAuO/XxTYuz+opCnwLo7i4kTziFxGydvVcI803tJaD2mHVvNv6gr6DhsQ2o0PaZa4SCg5f8AaBTGSk7fmI8CJ+5S9gbEoPw1JzqTCS25IudVG/aB/wBKn9P+kpsXFYsYemKdGm5uXskvMkcwqLzZWy20A9rbNc/MBwBAEe5U/S3pA6kRRpeW7UjUA2AbzP61VtsPF1KlMuqgNdmcC0eblMR7lxuJqZtpdr/VaPUQB9yDp9kdFqdJsvaKlQ3c53avvifrU+tsei8Q6kw/7QPeFMUfF4wUxJa4i5OVpdAHGFBT7G2EMPiqmWcjmDKTuOa7Z8FZbZ2oMPSdUNzo0cXHQfrgouE6U0arstPO48Aw6Kn/AGg1D8S3cc58RlA+s+tBs6O7L/eZxOJ+MJMMafJAGpjv3cl0NbZNFwyupMI+iB6oUfo3H7rSj5Ks0Hz/AGvgX4CsH0XENdpN9NWu462XabJ2iK9JtQWnUcCNR61WdNqQOFJ3tc0j1x9RKj9AXHqHjcKlvZbP65qin29SH8RaIEF9ORFjJEyp/TTZDGMbWpgMcHQctpm4NtCCPeoHSKf4g3LGbNTyzpmkRPKVK6SvxHxbsRTa6k10kUyQCfnEyQg6jY1dz6FN7/KLQTz5qaoeytpU69MPp6aEaFp4EKYoCIiAiIgodmv+Mf8ATd9oq+XNbLd8bU/mO+0V0gQeoiII+PrOa3sCXEgDlJ/WqrcPgqZqk9XltmcHNy5TMyCLEEzNz5KkbTguaMxaW3kAO8owIGs2MGFng8PmpuY+SCSILi4gC3lG5uJ8UEutSD2lp0O8HxBBVJtTDCndtQTEuBaCbTckRA7V54Lb1fUPhhcRBcWmI0cf6fq4rHZWEFTtPOaCDHynROd/HkNAAgj1nBtFpLC1zhqbFrBoJItc7o4qKXwLCdTckkkwAIFiSGuGmqnbbltWZILh2YncN/Jpv/vUI1XEkAkSSSBaQJBvodIk74VRnVF8wN3Ajjlg3zTpDXiAAdV4+rq8GfNEiXACAST3CPXwWLYdFPKY3gE6m39h4d63nD3l5MkZoGsGIjUEATpPuQRDJ3d3AjSOesDvjeInbG2hleGk9l/Pf5pnnYeyeK9yHRrRdvZMg5xAkA6F1jPHslaTQz2i5bLcpyyA0QAeAe07rZwgsNoTSe6oILnANZIJI1lrWjQbyb66KxwROQAzItLhBdzhRsSQ6i1wJIsTJguad0gam1t6w2U4B7wAGadhpJAI8ozAE9psgaWUVZoiICjMxoNV1KLta13eCXA25QPaUlUu1NhVH1hXpVureBEESCP1uQYdL9mMqUHVCIfTEh2+N4PJa+g5P7tfTOcvdb75XuI2FXrgNr4gZN7abYzd5Ku8Nhm02hjBDWiAEHNftAPxdIfPP2f+Vb9Gf+0o/R+8qNtzo8/EkZqoa1s5QKZJvHlEuvpyWnCdHK9JuRmLIaNB1YMd0lBesqNzFgiQMxHJxN/EgrhumWznU6/XNmHwQ4ea8R/YH1rq9kbJdSdUfUqmq9+W5EQGzA1+cVPxGHbUaWPaHNOoKCJsbazcRTD2kT57fku/twU2poe5c27obkfnw9d1I8Dcd08O+VJ/h+NIg4mnGk9XdBQfs/Hxz/5f9TVedM9mGrQDmiXUzMcWkdr6gfBbdgdGG4Yl2cvcRGgAAmbC53cVdqjlug+1g6n1BMObdvzmm9u4/cupXPbR6HMe/rKTzRfM9nyZ4gWI8CtlLZ+NAj95YRxNOXKCJ06xoFJtEXc9wMDWBy5mPerTo3s00MO1rvKPadyJ3eAgLDZ/RxlN/Wvc6tV+W/d9Fu5Wr5gxE7pEieYQcLt3/wAkz6dL7TV2W06IfRqNdoWmeVtVRY7oe+rVNV2IAeSCMtOAI0jtTuUqtsKvUbkqYslh1DaYaSO+VRT/ALPg7NVPmw2fpSY90rtVG2fs5lFgZTEAesniTxUlQEREBERBy+yj8dU/mP8AtldOFy+yh8dU/mP+2V1AQeoiIIG1DSaM1Rgce4F0cuSx6wDDh1MFu8AQYvJB5ceCrekdE580NIyZRAJdJMgG9pvB5q12VlFLI2HZOyYENLt8etBFqOzjrh2SDDm6lu6bgeaRIIuI01UOsW02gNdr5mVrspBgtBJBiZgFe0qM5okOlwLCeyzyWhrp1lvPTRbA5hZmcXPeAOwSCWi9pDZNtd9lUauuOWATDi3KW6SCS4gTpGWYkSFEGffOUxAAm8ea0cN/hOqtamxmvpyyWSNCQQfkidQOEGL6LWzYT95bB1jUHzTpcySO5BAYQ3Qyb8CIiJnWLnvjkrTCYlnVtp1NDoeF7X3EcVWVMO1hykkGCCG3cCdwJEG0+0scS6SCAACLRpeZjjee9BKxOAfTyedDjPz4GZpjiQCDxIC1YbEAPb2pAMj6OYCR9IOf6lu2dtQshpu3hw+ifu0vu34YvCDIXN0aypceac7XMB4G5sgtKGVuGpipYQ3jYm4uNI4rHZuJol2VggiQJkyNSZ56+Cx2mIw7GkHzRIaSGkDV4G60eKidHsP2y4kAgA5QZPaGruFhEKKtsZjnMPZoVKn0Mn9Tgq+p0gqj/IYnwNA/VVV2ikx/WJpmelWWznndKKov/DsV6qJ9wqLD4X1PR2M9in+NdIizbOpm2vU5v4X1PR2M9in+NPhfU9HYz2Kf410iJbOosr1+nN/C+p6OxnsU/wAafC+p6OxnsU/xrpF5KWzqLK9fpznwvqejsZ7FP8afC+p6OxnsU/xro5SUtnUWV6/Tmz0vqejsZ7FP8a6RpskpK1ETHWc2qYqjrOaNtLGGlTLxTfVI8ymAXG8WBIHvVJ8MKno3GexT/MXSysXPggXvyPv4JMTP29OHXRTGVVF0/suc+GFT0bjPYp/mJ8MKno3GexT/ADF0q8lS2e7p8uF4o3nlzfwwqejcZ7FP8xPhhU9G4z2Kf5i6WUS2e58uF4o3nlzXwwqejcZ7FP8AMT4YVPRuM9in+YulRLZ7ny4XijeeXNfDCp6NxnsU/wAxbR0nq+jsV/8AD81dAiZT3ScXC+sKN55UtLb9V3+QxA7zh/q62VZ4TEl4l1N1Pk7L/SSt6LTlXXTPSjLfkRERzc1stvxtT+Y77ZXSBUOzWfG1Ppu+0VfoCIiCo6QUmNYapYS4WBaSIne6Nw5rHZG1A5/VhjQIJzNNpt6yZ1VpiMO2o0tcJB1C5bEM6moGhzXOZmym4yA+SD4kmZPuQX+OwtKQ9/Z3SJEzftZddN6hdQ8ANcwuzEuLqbrQTJJO4wYHESrChWp1WlkteWgZxre4v4gqA1pzPgVGsuIylwnTyYu0jhyug0sh7y1xs1ksYXw10kxBaTIAaOMEqQH1NabyQ9wguY45RxB4Ra+9eCkxtMuLW1WMBIOhBtmDgZI+tR8RQa1pGR4e1hyg1MwzEGCBMkyDEBURpqVjmaC5pJIqFpgiTlEC4j9cDsqVnMyiu3MyCSYg3I8gCCNRIIUqrXMEUw3LTbc5HaOkQAS0TDSSea1vpzDuuY95gZXnKQ0wQAGulpG/VEbWmkCfi3lrTBdNs4MARPPyua24ZxeTTDWhkybF2cCzgToTMXlQsHh3vGVmTKBlcSJIDvOALW3gAeAVqazabeqFSC1nlEN7I0BIECb6Iqr2rtep1jmsMBtu8758SPdxVnsSpmph2UN3A7yBaXHjMqpp7O6yp284zgHMxvZdaXOLtBM6Lo6VINaGgQBYKDNERAREQEREBUGLwr8ldrWlwc0lssIeHF0ls+cN4O5X6iU8aXDMAMuYtkugmDBItyPqQRjSPWscWzTyuEBhAa8kEOLNbgET/dR9oYIveMjDl6ojQtM9Y0w0+a6AYU6ptOGGpllgJBM3gOykgcJXlPas1HU8okZh5XyQ03HPN7kGijTmu9xYcrmsjNTPB2a+7USvKeGINUBkF1SGnKRDSxoJBAsLO8Vtp7Ymk2oA3tFojP5OePKMWIkLJ21w1rHuaQ1xIJ1DY84n5J48wUEM4d5bSplsmnUIlzS5pZkcGk6SLtB5r2gxzXUCWP8Ai6dRrrFxzfFxffMOhT8RtEMY55bOUwALlwFzHhJ8FkMdmeWMAcQ0OJJgQ6csQDM5Sgj7NZUY9zX3DoeCJIDj5bZIsNCPFRquFkYgZHZ3OJpkNIM5GgEO3docdxUx21MpeHNjI1hMGZLy4ADxb70rY803EOEksc9sER2AMzdBBuNZQasJRIrVC5upbByG5yAEh2gurRRcPtAPLcu+ZmxaWxIcON1KQEREBERAREQEREFTgKfbf9I/aKtlDwtOHO7z9amICIiAtOKw+ZrgIDiIBIn/AJW5EHGYZxYQWuu0jM0WdUgmwBM2BOvJdJQxwrhzWOLSAO1wzCR948Fux+CFVuWY5wDu5qlxWFq0pDQWtd2Rk7TnfOda2+wjVUWGI2a7qntD8xcLggCXWvPhvlaMfVDw0mWPEiC11hNiDEGCGnwVbh9ovzSyqXlwygOaSDl7jGbTTcbqcNsVi5oIY2SLazcZocTcATeI5oN1PFk03MALnGYABMAji4AWmLm9ljXwD8rXEtYWNAGZ0gQNSSImfqWNHa1Un/DcCTBB5nKC4EgEiIkCeKqcXVqPeTVMOHmWGXhlkn1iUF/icYKTWFjWlr5lzbAOjswADMmy5ylQe4xlcXHWxku5nd437lb7HwrnscHZwD5LtA03uybk81eUaeVoEl0DU6nvQadn4csphrnZiPdyHIKSiKAiIgIiICIiAoR2W3SXBucPy2jMHZrSJibxKmogiDZzYLZOUnMWWyyTJ3TBN4leDZbcxdLjLi4aQHFuWRbhxUxEEJuymhjaeZxazLlnL5mnm/qFnS2e1sQTAmGmC0B2oFpjlKlIgh0dlMbAE5WkkNMEAu7xu0HIrHD7JayMrnAhuWZaZaDLQZG6TG9TkQQ37LaS8uJOdrWukjRswRAkGXEysqmzw4HM5zjlLQTlkB3lRAiTA3blKRBHGBaKnWizog8HaXI421UhEQEREBERAREQEREGumyJWxEQEREBERAREQYNoNEQ0CNIAtOsKFV2KxzsxLjJlwJ8rgD80cOd1YIgrsPsRrXZsziQRl0BaOEjUcjwU51BpMloJ4kCfWs0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57150" y="-155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MX" sz="1600">
              <a:latin typeface="Arial" pitchFamily="34" charset="0"/>
            </a:endParaRPr>
          </a:p>
        </p:txBody>
      </p:sp>
      <p:sp>
        <p:nvSpPr>
          <p:cNvPr id="44034" name="AutoShape 10" descr="data:image/jpeg;base64,/9j/4AAQSkZJRgABAQAAAQABAAD/2wCEAAkGBhQSERUSExIWFBUWGR4aFRYWFRUXFxQVGhYYFxUbFBUXHCYeHBsjGRUVIC8hIycpLC4sFR4xNTAqNSYrLCkBCQoKDQwOFA8NFDUYFBgpKSkwNSk1NTU1KSkpNSkpKSwpNTUtLSkpKSkuKTYpKSksKSkrKSkxKSkpKSkqKS4pKf/AABEIAHMBUAMBIgACEQEDEQH/xAAbAAEAAgMBAQAAAAAAAAAAAAAABAUCAwYBB//EAEYQAAEDAgMEBQYLBgUFAAAAAAEAAhEDIQQSMQVBUWEGEyJxgTJCVZGSoRYjUmJysbLB0tPwBxQVc8LRQ0RTguEzNDWTo//EABgBAQEBAQEAAAAAAAAAAAAAAAABAgME/8QAJBEBAAECBQQDAQAAAAAAAAAAAAECEgMRUpHRMVFToRNBcWH/2gAMAwEAAhEDEQA/APuKIiAiIgIiICIiAiIgIiICIiAiIgIiICIiAiIgIiICIiAiwpumVmgIiICIiAiKHiMaQ4tAjKA6TfM2e1lA3j7wgmJKosQ+o7M10kEPaHtJAuJbmA36QRrKUsOXGW0y1xc1wdly5ewA8Ge4iEF4HA6HTVeqhOEcGgZSz4vI8gTL5BkgXcJBv89TXVzTw8xldlkN4OImO4fUEFiirMPtoHUEgBuZw0L3bmjf4Kxp1A4SCCDvCDJERAREQEReOdFzZB6irndIsODHXMnvn3hTaNdr2hzXBwOhBkINiKIdr0QSDWpgixBe2xGu9P4tR/1qf/sb/dBLRasPi2VASx7XAGCWkEA94W1ARRsVtOlT8uo1p4EifVqozekeGP8AjM9aCyRaaGLY/wAh7XfRcD9S3ICLXXxLWCXuDRxcQB71B+EeGmOvZ60Fki10cQ14ljg4cQQR7l7VqhoLnEADUkwB3lBmihjbFD/Wp+23+62UNoU3mGVGOPAOBPqCCQiIgIiICIiCJhanad3n61LVVgKnbf8ASP2irVAREQFhWqhrS46NBJ7gJWarMe4k5iT1UeVTN2He5wjtD6o0QasViXl7T5BAkB2ZzXCdWlh1vBBG8KccP1rWOcC1wG4wWyO0J4f2UGnTNKi14BL7BrSTlaXECY1A0tu0Ru0XMpF57TnEZGu7OoFvDXxQWQDGWs2YG4TEAd+oHioWJ2qQS0ACDBMgmOTZF9PAqop15c45g7nLT2rX1sJDdOACyp1nZRnJfOgMEgGDIdqDf3X1VFizabrdoGTEZZvqRYzI4ZVubj2PHbaIjXUAEQZsC2x3gaqoNSRmFyRcyTmcAHtiL/LHctrX/GGAI4nswCCQDzjdI0PgEzEbN85hztknKHQQ4wJa4aw0QBz1WNPFkOqVBDWNhpaTMm5IAFsxzAeC04PF9VZoAb8kCO/XR2mvIHcTNxWFbUAqMmeVjqA4gHR4AInVBYU3yAYIncbEd6yVXha1JrxkdZwADQCZdcyTxhWigIiIC5Hp5jCOrpSQx0l8b4IA+srrlT9JdhfvNMQYeySw7jOoPfA9SCVS2XQdTDW02FhFoAuO/XxTYuz+opCnwLo7i4kTziFxGydvVcI803tJaD2mHVvNv6gr6DhsQ2o0PaZa4SCg5f8AaBTGSk7fmI8CJ+5S9gbEoPw1JzqTCS25IudVG/aB/wBKn9P+kpsXFYsYemKdGm5uXskvMkcwqLzZWy20A9rbNc/MBwBAEe5U/S3pA6kRRpeW7UjUA2AbzP61VtsPF1KlMuqgNdmcC0eblMR7lxuJqZtpdr/VaPUQB9yDp9kdFqdJsvaKlQ3c53avvifrU+tsei8Q6kw/7QPeFMUfF4wUxJa4i5OVpdAHGFBT7G2EMPiqmWcjmDKTuOa7Z8FZbZ2oMPSdUNzo0cXHQfrgouE6U0arstPO48Aw6Kn/AGg1D8S3cc58RlA+s+tBs6O7L/eZxOJ+MJMMafJAGpjv3cl0NbZNFwyupMI+iB6oUfo3H7rSj5Ks0Hz/AGvgX4CsH0XENdpN9NWu462XabJ2iK9JtQWnUcCNR61WdNqQOFJ3tc0j1x9RKj9AXHqHjcKlvZbP65qin29SH8RaIEF9ORFjJEyp/TTZDGMbWpgMcHQctpm4NtCCPeoHSKf4g3LGbNTyzpmkRPKVK6SvxHxbsRTa6k10kUyQCfnEyQg6jY1dz6FN7/KLQTz5qaoeytpU69MPp6aEaFp4EKYoCIiAiIgodmv+Mf8ATd9oq+XNbLd8bU/mO+0V0gQeoiII+PrOa3sCXEgDlJ/WqrcPgqZqk9XltmcHNy5TMyCLEEzNz5KkbTguaMxaW3kAO8owIGs2MGFng8PmpuY+SCSILi4gC3lG5uJ8UEutSD2lp0O8HxBBVJtTDCndtQTEuBaCbTckRA7V54Lb1fUPhhcRBcWmI0cf6fq4rHZWEFTtPOaCDHynROd/HkNAAgj1nBtFpLC1zhqbFrBoJItc7o4qKXwLCdTckkkwAIFiSGuGmqnbbltWZILh2YncN/Jpv/vUI1XEkAkSSSBaQJBvodIk74VRnVF8wN3Ajjlg3zTpDXiAAdV4+rq8GfNEiXACAST3CPXwWLYdFPKY3gE6m39h4d63nD3l5MkZoGsGIjUEATpPuQRDJ3d3AjSOesDvjeInbG2hleGk9l/Pf5pnnYeyeK9yHRrRdvZMg5xAkA6F1jPHslaTQz2i5bLcpyyA0QAeAe07rZwgsNoTSe6oILnANZIJI1lrWjQbyb66KxwROQAzItLhBdzhRsSQ6i1wJIsTJguad0gam1t6w2U4B7wAGadhpJAI8ozAE9psgaWUVZoiICjMxoNV1KLta13eCXA25QPaUlUu1NhVH1hXpVureBEESCP1uQYdL9mMqUHVCIfTEh2+N4PJa+g5P7tfTOcvdb75XuI2FXrgNr4gZN7abYzd5Ku8Nhm02hjBDWiAEHNftAPxdIfPP2f+Vb9Gf+0o/R+8qNtzo8/EkZqoa1s5QKZJvHlEuvpyWnCdHK9JuRmLIaNB1YMd0lBesqNzFgiQMxHJxN/EgrhumWznU6/XNmHwQ4ea8R/YH1rq9kbJdSdUfUqmq9+W5EQGzA1+cVPxGHbUaWPaHNOoKCJsbazcRTD2kT57fku/twU2poe5c27obkfnw9d1I8Dcd08O+VJ/h+NIg4mnGk9XdBQfs/Hxz/5f9TVedM9mGrQDmiXUzMcWkdr6gfBbdgdGG4Yl2cvcRGgAAmbC53cVdqjlug+1g6n1BMObdvzmm9u4/cupXPbR6HMe/rKTzRfM9nyZ4gWI8CtlLZ+NAj95YRxNOXKCJ06xoFJtEXc9wMDWBy5mPerTo3s00MO1rvKPadyJ3eAgLDZ/RxlN/Wvc6tV+W/d9Fu5Wr5gxE7pEieYQcLt3/wAkz6dL7TV2W06IfRqNdoWmeVtVRY7oe+rVNV2IAeSCMtOAI0jtTuUqtsKvUbkqYslh1DaYaSO+VRT/ALPg7NVPmw2fpSY90rtVG2fs5lFgZTEAesniTxUlQEREBERBy+yj8dU/mP8AtldOFy+yh8dU/mP+2V1AQeoiIIG1DSaM1Rgce4F0cuSx6wDDh1MFu8AQYvJB5ceCrekdE580NIyZRAJdJMgG9pvB5q12VlFLI2HZOyYENLt8etBFqOzjrh2SDDm6lu6bgeaRIIuI01UOsW02gNdr5mVrspBgtBJBiZgFe0qM5okOlwLCeyzyWhrp1lvPTRbA5hZmcXPeAOwSCWi9pDZNtd9lUauuOWATDi3KW6SCS4gTpGWYkSFEGffOUxAAm8ea0cN/hOqtamxmvpyyWSNCQQfkidQOEGL6LWzYT95bB1jUHzTpcySO5BAYQ3Qyb8CIiJnWLnvjkrTCYlnVtp1NDoeF7X3EcVWVMO1hykkGCCG3cCdwJEG0+0scS6SCAACLRpeZjjee9BKxOAfTyedDjPz4GZpjiQCDxIC1YbEAPb2pAMj6OYCR9IOf6lu2dtQshpu3hw+ifu0vu34YvCDIXN0aypceac7XMB4G5sgtKGVuGpipYQ3jYm4uNI4rHZuJol2VggiQJkyNSZ56+Cx2mIw7GkHzRIaSGkDV4G60eKidHsP2y4kAgA5QZPaGruFhEKKtsZjnMPZoVKn0Mn9Tgq+p0gqj/IYnwNA/VVV2ikx/WJpmelWWznndKKov/DsV6qJ9wqLD4X1PR2M9in+NdIizbOpm2vU5v4X1PR2M9in+NPhfU9HYz2Kf410iJbOosr1+nN/C+p6OxnsU/wAafC+p6OxnsU/xrpF5KWzqLK9fpznwvqejsZ7FP8afC+p6OxnsU/xro5SUtnUWV6/Tmz0vqejsZ7FP8a6RpskpK1ETHWc2qYqjrOaNtLGGlTLxTfVI8ymAXG8WBIHvVJ8MKno3GexT/MXSysXPggXvyPv4JMTP29OHXRTGVVF0/suc+GFT0bjPYp/mJ8MKno3GexT/ADF0q8lS2e7p8uF4o3nlzfwwqejcZ7FP8xPhhU9G4z2Kf5i6WUS2e58uF4o3nlzXwwqejcZ7FP8AMT4YVPRuM9in+YulRLZ7ny4XijeeXNfDCp6NxnsU/wAxbR0nq+jsV/8AD81dAiZT3ScXC+sKN55UtLb9V3+QxA7zh/q62VZ4TEl4l1N1Pk7L/SSt6LTlXXTPSjLfkRERzc1stvxtT+Y77ZXSBUOzWfG1Ppu+0VfoCIiCo6QUmNYapYS4WBaSIne6Nw5rHZG1A5/VhjQIJzNNpt6yZ1VpiMO2o0tcJB1C5bEM6moGhzXOZmym4yA+SD4kmZPuQX+OwtKQ9/Z3SJEzftZddN6hdQ8ANcwuzEuLqbrQTJJO4wYHESrChWp1WlkteWgZxre4v4gqA1pzPgVGsuIylwnTyYu0jhyug0sh7y1xs1ksYXw10kxBaTIAaOMEqQH1NabyQ9wguY45RxB4Ra+9eCkxtMuLW1WMBIOhBtmDgZI+tR8RQa1pGR4e1hyg1MwzEGCBMkyDEBURpqVjmaC5pJIqFpgiTlEC4j9cDsqVnMyiu3MyCSYg3I8gCCNRIIUqrXMEUw3LTbc5HaOkQAS0TDSSea1vpzDuuY95gZXnKQ0wQAGulpG/VEbWmkCfi3lrTBdNs4MARPPyua24ZxeTTDWhkybF2cCzgToTMXlQsHh3vGVmTKBlcSJIDvOALW3gAeAVqazabeqFSC1nlEN7I0BIECb6Iqr2rtep1jmsMBtu8758SPdxVnsSpmph2UN3A7yBaXHjMqpp7O6yp284zgHMxvZdaXOLtBM6Lo6VINaGgQBYKDNERAREQEREBUGLwr8ldrWlwc0lssIeHF0ls+cN4O5X6iU8aXDMAMuYtkugmDBItyPqQRjSPWscWzTyuEBhAa8kEOLNbgET/dR9oYIveMjDl6ojQtM9Y0w0+a6AYU6ptOGGpllgJBM3gOykgcJXlPas1HU8okZh5XyQ03HPN7kGijTmu9xYcrmsjNTPB2a+7USvKeGINUBkF1SGnKRDSxoJBAsLO8Vtp7Ymk2oA3tFojP5OePKMWIkLJ21w1rHuaQ1xIJ1DY84n5J48wUEM4d5bSplsmnUIlzS5pZkcGk6SLtB5r2gxzXUCWP8Ai6dRrrFxzfFxffMOhT8RtEMY55bOUwALlwFzHhJ8FkMdmeWMAcQ0OJJgQ6csQDM5Sgj7NZUY9zX3DoeCJIDj5bZIsNCPFRquFkYgZHZ3OJpkNIM5GgEO3docdxUx21MpeHNjI1hMGZLy4ADxb70rY803EOEksc9sER2AMzdBBuNZQasJRIrVC5upbByG5yAEh2gurRRcPtAPLcu+ZmxaWxIcON1KQEREBERAREQEREFTgKfbf9I/aKtlDwtOHO7z9amICIiAtOKw+ZrgIDiIBIn/AJW5EHGYZxYQWuu0jM0WdUgmwBM2BOvJdJQxwrhzWOLSAO1wzCR948Fux+CFVuWY5wDu5qlxWFq0pDQWtd2Rk7TnfOda2+wjVUWGI2a7qntD8xcLggCXWvPhvlaMfVDw0mWPEiC11hNiDEGCGnwVbh9ovzSyqXlwygOaSDl7jGbTTcbqcNsVi5oIY2SLazcZocTcATeI5oN1PFk03MALnGYABMAji4AWmLm9ljXwD8rXEtYWNAGZ0gQNSSImfqWNHa1Un/DcCTBB5nKC4EgEiIkCeKqcXVqPeTVMOHmWGXhlkn1iUF/icYKTWFjWlr5lzbAOjswADMmy5ylQe4xlcXHWxku5nd437lb7HwrnscHZwD5LtA03uybk81eUaeVoEl0DU6nvQadn4csphrnZiPdyHIKSiKAiIgIiICIiAoR2W3SXBucPy2jMHZrSJibxKmogiDZzYLZOUnMWWyyTJ3TBN4leDZbcxdLjLi4aQHFuWRbhxUxEEJuymhjaeZxazLlnL5mnm/qFnS2e1sQTAmGmC0B2oFpjlKlIgh0dlMbAE5WkkNMEAu7xu0HIrHD7JayMrnAhuWZaZaDLQZG6TG9TkQQ37LaS8uJOdrWukjRswRAkGXEysqmzw4HM5zjlLQTlkB3lRAiTA3blKRBHGBaKnWizog8HaXI421UhEQEREBERAREQEREGumyJWxEQEREBERAREQYNoNEQ0CNIAtOsKFV2KxzsxLjJlwJ8rgD80cOd1YIgrsPsRrXZsziQRl0BaOEjUcjwU51BpMloJ4kCfWs0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57150" y="-155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MX" sz="1600">
              <a:latin typeface="Arial" pitchFamily="34" charset="0"/>
            </a:endParaRPr>
          </a:p>
        </p:txBody>
      </p:sp>
      <p:sp>
        <p:nvSpPr>
          <p:cNvPr id="44035" name="1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MX" altLang="es-MX" sz="1400" dirty="0">
                <a:solidFill>
                  <a:schemeClr val="bg1"/>
                </a:solidFill>
                <a:latin typeface="Soberana Sans" pitchFamily="50" charset="0"/>
              </a:rPr>
              <a:t>3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472726" y="1250802"/>
            <a:ext cx="8275738" cy="8433"/>
          </a:xfrm>
          <a:prstGeom prst="line">
            <a:avLst/>
          </a:prstGeom>
          <a:ln w="19050"/>
          <a:effectLst>
            <a:outerShdw blurRad="400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2 Marcador de número de diapositiva"/>
          <p:cNvSpPr txBox="1">
            <a:spLocks/>
          </p:cNvSpPr>
          <p:nvPr/>
        </p:nvSpPr>
        <p:spPr>
          <a:xfrm>
            <a:off x="658822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98350" y="1340768"/>
            <a:ext cx="8135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s-MX" dirty="0" smtClean="0"/>
              <a:t>Unidades de morfina en el mercado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472726" y="1844824"/>
            <a:ext cx="8275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Arial Narrow" panose="020B0606020202030204" pitchFamily="34" charset="0"/>
              </a:rPr>
              <a:t>Con este grupo se han podido resolver los problemas de abasto de los institutos y hospitales de alta especialidad al coordinar con la industria el incremento en la existencia de morfina en los siguientes órdenes: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475620" y="831529"/>
            <a:ext cx="8137525" cy="411162"/>
          </a:xfrm>
          <a:prstGeom prst="rect">
            <a:avLst/>
          </a:prstGeom>
        </p:spPr>
        <p:txBody>
          <a:bodyPr/>
          <a:lstStyle>
            <a:lvl1pPr marL="457200" indent="-4572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 eaLnBrk="1" hangingPunct="1">
              <a:defRPr/>
            </a:pPr>
            <a:r>
              <a:rPr lang="es-MX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panose="020B0606020202030204" pitchFamily="34" charset="0"/>
              </a:rPr>
              <a:t>1. Grupo de Trabajo de Acción Rápida</a:t>
            </a:r>
            <a:endParaRPr lang="es-MX" sz="2400" dirty="0" smtClean="0">
              <a:latin typeface="Arial Narrow" panose="020B0606020202030204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915559" y="4437112"/>
            <a:ext cx="7312883" cy="1944216"/>
            <a:chOff x="427468" y="3717032"/>
            <a:chExt cx="7312883" cy="1944216"/>
          </a:xfrm>
        </p:grpSpPr>
        <p:sp>
          <p:nvSpPr>
            <p:cNvPr id="16" name="15 CuadroTexto"/>
            <p:cNvSpPr txBox="1"/>
            <p:nvPr/>
          </p:nvSpPr>
          <p:spPr>
            <a:xfrm>
              <a:off x="427468" y="3717032"/>
              <a:ext cx="73128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 algn="just">
                <a:defRPr sz="2000" i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defRPr>
              </a:lvl1pPr>
            </a:lstStyle>
            <a:p>
              <a:r>
                <a:rPr lang="es-MX" sz="1600" dirty="0"/>
                <a:t>Disponibilidad de morfina en </a:t>
              </a:r>
              <a:r>
                <a:rPr lang="es-MX" sz="1600" dirty="0" smtClean="0"/>
                <a:t>México </a:t>
              </a:r>
              <a:r>
                <a:rPr lang="es-MX" sz="1000" dirty="0" smtClean="0"/>
                <a:t>(datos a enero de 2016)</a:t>
              </a:r>
              <a:endParaRPr lang="es-MX" sz="1000" dirty="0"/>
            </a:p>
          </p:txBody>
        </p:sp>
        <p:sp>
          <p:nvSpPr>
            <p:cNvPr id="17" name="16 Rectángulo redondeado"/>
            <p:cNvSpPr/>
            <p:nvPr/>
          </p:nvSpPr>
          <p:spPr>
            <a:xfrm>
              <a:off x="1115616" y="4149080"/>
              <a:ext cx="2016224" cy="1512168"/>
            </a:xfrm>
            <a:prstGeom prst="roundRect">
              <a:avLst/>
            </a:prstGeom>
            <a:solidFill>
              <a:srgbClr val="1A8E2D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 smtClean="0">
                  <a:latin typeface="Arial Narrow" panose="020B0606020202030204" pitchFamily="34" charset="0"/>
                </a:rPr>
                <a:t>Laboratorios y distribuidoras</a:t>
              </a:r>
            </a:p>
            <a:p>
              <a:pPr algn="ctr"/>
              <a:r>
                <a:rPr lang="es-MX" sz="24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94%</a:t>
              </a:r>
              <a:endParaRPr lang="es-MX" sz="24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" name="17 Rectángulo redondeado"/>
            <p:cNvSpPr/>
            <p:nvPr/>
          </p:nvSpPr>
          <p:spPr>
            <a:xfrm>
              <a:off x="5652120" y="4149080"/>
              <a:ext cx="2016224" cy="1512168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 smtClean="0">
                  <a:latin typeface="Arial Narrow" panose="020B0606020202030204" pitchFamily="34" charset="0"/>
                </a:rPr>
                <a:t>Farmacias</a:t>
              </a:r>
              <a:endParaRPr lang="es-MX" b="1" dirty="0">
                <a:latin typeface="Arial Narrow" panose="020B0606020202030204" pitchFamily="34" charset="0"/>
              </a:endParaRPr>
            </a:p>
            <a:p>
              <a:pPr algn="ctr"/>
              <a:r>
                <a:rPr lang="es-MX" sz="24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6%</a:t>
              </a:r>
              <a:endParaRPr lang="es-MX" sz="24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" name="18 Flecha derecha"/>
            <p:cNvSpPr/>
            <p:nvPr/>
          </p:nvSpPr>
          <p:spPr>
            <a:xfrm>
              <a:off x="3357088" y="4686405"/>
              <a:ext cx="2079008" cy="437519"/>
            </a:xfrm>
            <a:prstGeom prst="rightArrow">
              <a:avLst/>
            </a:pr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1015989" y="2780928"/>
            <a:ext cx="701239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200"/>
              </a:spcBef>
              <a:buClr>
                <a:schemeClr val="tx1"/>
              </a:buClr>
              <a:buFont typeface="Arial Narrow" panose="020B0606020202030204" pitchFamily="34" charset="0"/>
              <a:buChar char="-"/>
            </a:pPr>
            <a:r>
              <a:rPr lang="es-MX" dirty="0" smtClean="0">
                <a:solidFill>
                  <a:srgbClr val="C75F09"/>
                </a:solidFill>
                <a:latin typeface="Arial Narrow" panose="020B0606020202030204" pitchFamily="34" charset="0"/>
              </a:rPr>
              <a:t>109,886 </a:t>
            </a:r>
            <a:r>
              <a:rPr lang="es-MX" dirty="0" smtClean="0">
                <a:latin typeface="Arial Narrow" panose="020B0606020202030204" pitchFamily="34" charset="0"/>
              </a:rPr>
              <a:t>unidades se encuentran como producto terminado en los </a:t>
            </a:r>
            <a:r>
              <a:rPr lang="es-MX" dirty="0" smtClean="0">
                <a:solidFill>
                  <a:srgbClr val="C75F09"/>
                </a:solidFill>
                <a:latin typeface="Arial Narrow" panose="020B0606020202030204" pitchFamily="34" charset="0"/>
              </a:rPr>
              <a:t>laboratorios.</a:t>
            </a:r>
            <a:endParaRPr lang="es-MX" dirty="0">
              <a:solidFill>
                <a:srgbClr val="C75F09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spcBef>
                <a:spcPts val="1200"/>
              </a:spcBef>
              <a:buClr>
                <a:schemeClr val="tx1"/>
              </a:buClr>
              <a:buFont typeface="Arial Narrow" panose="020B0606020202030204" pitchFamily="34" charset="0"/>
              <a:buChar char="-"/>
            </a:pPr>
            <a:r>
              <a:rPr lang="es-MX" dirty="0" smtClean="0">
                <a:solidFill>
                  <a:srgbClr val="C75F09"/>
                </a:solidFill>
                <a:latin typeface="Arial Narrow" panose="020B0606020202030204" pitchFamily="34" charset="0"/>
              </a:rPr>
              <a:t>941</a:t>
            </a:r>
            <a:r>
              <a:rPr lang="es-MX" dirty="0" smtClean="0">
                <a:latin typeface="Arial Narrow" panose="020B0606020202030204" pitchFamily="34" charset="0"/>
              </a:rPr>
              <a:t> unidades se encuentran en </a:t>
            </a:r>
            <a:r>
              <a:rPr lang="es-MX" dirty="0" smtClean="0">
                <a:solidFill>
                  <a:srgbClr val="C75F09"/>
                </a:solidFill>
                <a:latin typeface="Arial Narrow" panose="020B0606020202030204" pitchFamily="34" charset="0"/>
              </a:rPr>
              <a:t>almacenes y distribuidoras.</a:t>
            </a:r>
            <a:endParaRPr lang="es-MX" dirty="0">
              <a:solidFill>
                <a:srgbClr val="C75F09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spcBef>
                <a:spcPts val="1200"/>
              </a:spcBef>
              <a:buClr>
                <a:schemeClr val="tx1"/>
              </a:buClr>
              <a:buFont typeface="Arial Narrow" panose="020B0606020202030204" pitchFamily="34" charset="0"/>
              <a:buChar char="-"/>
            </a:pPr>
            <a:r>
              <a:rPr lang="es-MX" dirty="0" smtClean="0">
                <a:solidFill>
                  <a:srgbClr val="C75F09"/>
                </a:solidFill>
                <a:latin typeface="Arial Narrow" panose="020B0606020202030204" pitchFamily="34" charset="0"/>
              </a:rPr>
              <a:t>6,902 </a:t>
            </a:r>
            <a:r>
              <a:rPr lang="es-MX" dirty="0" smtClean="0">
                <a:latin typeface="Arial Narrow" panose="020B0606020202030204" pitchFamily="34" charset="0"/>
              </a:rPr>
              <a:t>unidades se encuentran en </a:t>
            </a:r>
            <a:r>
              <a:rPr lang="es-MX" dirty="0" smtClean="0">
                <a:solidFill>
                  <a:srgbClr val="C75F09"/>
                </a:solidFill>
                <a:latin typeface="Arial Narrow" panose="020B0606020202030204" pitchFamily="34" charset="0"/>
              </a:rPr>
              <a:t>farmacias.</a:t>
            </a:r>
            <a:endParaRPr lang="es-MX" dirty="0">
              <a:solidFill>
                <a:srgbClr val="C75F0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82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F3264-B79C-4819-998B-40F3102721F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472726" y="1260327"/>
            <a:ext cx="8275738" cy="8433"/>
          </a:xfrm>
          <a:prstGeom prst="line">
            <a:avLst/>
          </a:prstGeom>
          <a:ln w="19050"/>
          <a:effectLst>
            <a:outerShdw blurRad="400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1 Título"/>
          <p:cNvSpPr txBox="1">
            <a:spLocks/>
          </p:cNvSpPr>
          <p:nvPr/>
        </p:nvSpPr>
        <p:spPr>
          <a:xfrm>
            <a:off x="475620" y="841054"/>
            <a:ext cx="8137525" cy="411162"/>
          </a:xfrm>
          <a:prstGeom prst="rect">
            <a:avLst/>
          </a:prstGeom>
        </p:spPr>
        <p:txBody>
          <a:bodyPr/>
          <a:lstStyle>
            <a:lvl1pPr marL="457200" indent="-4572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Font typeface="+mj-lt"/>
              <a:buAutoNum type="arabicPeriod"/>
              <a:defRPr/>
            </a:pPr>
            <a:r>
              <a:rPr lang="es-ES" sz="2400" b="1" dirty="0" smtClean="0">
                <a:latin typeface="Arial Narrow" panose="020B0606020202030204" pitchFamily="34" charset="0"/>
              </a:rPr>
              <a:t>Grupo de Acción Rápida</a:t>
            </a:r>
            <a:endParaRPr lang="es-MX" sz="2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75620" y="1274099"/>
            <a:ext cx="5379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Arial Narrow" panose="020B0606020202030204" pitchFamily="34" charset="0"/>
              </a:rPr>
              <a:t>Foros </a:t>
            </a:r>
            <a:r>
              <a:rPr lang="es-MX" sz="2000" b="1" dirty="0">
                <a:latin typeface="Arial Narrow" panose="020B0606020202030204" pitchFamily="34" charset="0"/>
              </a:rPr>
              <a:t>Estatales de Cuidados Paliativos y Farmacias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84300" y="3443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566991" y="3686730"/>
            <a:ext cx="35643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b="1" dirty="0">
                <a:latin typeface="Arial Narrow" panose="020B0606020202030204" pitchFamily="34" charset="0"/>
              </a:rPr>
              <a:t>Próximos foros </a:t>
            </a:r>
            <a:r>
              <a:rPr lang="es-MX" b="1" dirty="0" smtClean="0">
                <a:latin typeface="Arial Narrow" panose="020B0606020202030204" pitchFamily="34" charset="0"/>
              </a:rPr>
              <a:t>confirmados en 2016</a:t>
            </a:r>
            <a:r>
              <a:rPr lang="es-MX" dirty="0" smtClean="0">
                <a:latin typeface="Arial Narrow" panose="020B0606020202030204" pitchFamily="34" charset="0"/>
              </a:rPr>
              <a:t>:</a:t>
            </a:r>
            <a:endParaRPr lang="es-MX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latin typeface="Arial Narrow" panose="020B0606020202030204" pitchFamily="34" charset="0"/>
              </a:rPr>
              <a:t>Zacatecas (16 y 17 febrero)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latin typeface="Arial Narrow" panose="020B0606020202030204" pitchFamily="34" charset="0"/>
              </a:rPr>
              <a:t>Durango (1 y 2 de marzo)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latin typeface="Arial Narrow" panose="020B0606020202030204" pitchFamily="34" charset="0"/>
              </a:rPr>
              <a:t>Puebla (9 y 10 de marzo)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latin typeface="Arial Narrow" panose="020B0606020202030204" pitchFamily="34" charset="0"/>
              </a:rPr>
              <a:t>Veracruz (16 y 17 de marzo</a:t>
            </a:r>
            <a:r>
              <a:rPr lang="es-MX" dirty="0" smtClean="0">
                <a:latin typeface="Arial Narrow" panose="020B0606020202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latin typeface="Arial Narrow" panose="020B0606020202030204" pitchFamily="34" charset="0"/>
              </a:rPr>
              <a:t>Oaxaca (5 y 6 de abril)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latin typeface="Arial Narrow" panose="020B0606020202030204" pitchFamily="34" charset="0"/>
              </a:rPr>
              <a:t>Tamaulipas (11 y 12 de mayo)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latin typeface="Arial Narrow" panose="020B0606020202030204" pitchFamily="34" charset="0"/>
              </a:rPr>
              <a:t>Tabasco (22 y 23 de junio)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latin typeface="Arial Narrow" panose="020B0606020202030204" pitchFamily="34" charset="0"/>
              </a:rPr>
              <a:t>Chihuahua (6 y 7 de julio)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MX" dirty="0">
              <a:latin typeface="Arial Narrow" panose="020B060602020203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72726" y="1628800"/>
            <a:ext cx="82757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Arial Narrow" panose="020B0606020202030204" pitchFamily="34" charset="0"/>
              </a:rPr>
              <a:t>COFEPRIS desarrolló un foro de cuidados paliativos y farmacia, el cual cuenta con ponencias del Consejo de Salubridad General, el Instituto Nacional de Cancerología, el Seguro Popular y la Dirección General de Planeación y Desarrollo.</a:t>
            </a:r>
            <a:r>
              <a:rPr lang="es-MX" dirty="0">
                <a:latin typeface="Arial Narrow" panose="020B0606020202030204" pitchFamily="34" charset="0"/>
              </a:rPr>
              <a:t> </a:t>
            </a:r>
            <a:r>
              <a:rPr lang="es-MX" dirty="0" smtClean="0">
                <a:latin typeface="Arial Narrow" panose="020B0606020202030204" pitchFamily="34" charset="0"/>
              </a:rPr>
              <a:t> </a:t>
            </a:r>
          </a:p>
          <a:p>
            <a:pPr algn="just"/>
            <a:endParaRPr lang="es-MX" dirty="0" smtClean="0">
              <a:latin typeface="Arial Narrow" panose="020B0606020202030204" pitchFamily="34" charset="0"/>
            </a:endParaRPr>
          </a:p>
          <a:p>
            <a:pPr algn="just"/>
            <a:r>
              <a:rPr lang="es-MX" dirty="0" smtClean="0">
                <a:latin typeface="Arial Narrow" panose="020B0606020202030204" pitchFamily="34" charset="0"/>
              </a:rPr>
              <a:t>El objetivo principal es dar a conocer los aspectos generales del Acuerdo del CSG en la implementación de cuidados paliativos, así como la consecuente estrategia de fortalecimiento de farmacias.</a:t>
            </a:r>
          </a:p>
        </p:txBody>
      </p:sp>
      <p:pic>
        <p:nvPicPr>
          <p:cNvPr id="12" name="table"/>
          <p:cNvPicPr/>
          <p:nvPr/>
        </p:nvPicPr>
        <p:blipFill>
          <a:blip r:embed="rId2"/>
          <a:stretch>
            <a:fillRect/>
          </a:stretch>
        </p:blipFill>
        <p:spPr>
          <a:xfrm>
            <a:off x="95605" y="3671888"/>
            <a:ext cx="5412499" cy="251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07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F3264-B79C-4819-998B-40F3102721F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251520" y="1260327"/>
            <a:ext cx="8496945" cy="8433"/>
          </a:xfrm>
          <a:prstGeom prst="line">
            <a:avLst/>
          </a:prstGeom>
          <a:ln w="19050"/>
          <a:effectLst>
            <a:outerShdw blurRad="400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1 Título"/>
          <p:cNvSpPr txBox="1">
            <a:spLocks/>
          </p:cNvSpPr>
          <p:nvPr/>
        </p:nvSpPr>
        <p:spPr>
          <a:xfrm>
            <a:off x="259597" y="1361654"/>
            <a:ext cx="8424937" cy="411162"/>
          </a:xfrm>
          <a:prstGeom prst="rect">
            <a:avLst/>
          </a:prstGeom>
        </p:spPr>
        <p:txBody>
          <a:bodyPr/>
          <a:lstStyle>
            <a:lvl1pPr marL="457200" indent="-4572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>
              <a:defRPr/>
            </a:pPr>
            <a:r>
              <a:rPr lang="es-ES" sz="2400" b="1" dirty="0" smtClean="0">
                <a:latin typeface="Arial Narrow" panose="020B0606020202030204" pitchFamily="34" charset="0"/>
              </a:rPr>
              <a:t>Curso de Minimización de Riesgos</a:t>
            </a:r>
            <a:endParaRPr lang="es-MX" sz="2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75621" y="1785590"/>
            <a:ext cx="8272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Arial Narrow" panose="020B0606020202030204" pitchFamily="34" charset="0"/>
              </a:rPr>
              <a:t>Por iniciativa del Instituto Nacional de Cancerología, COFEPRIS colabora en el desarrollo del “curso de minimización de riesgos”, que tiene </a:t>
            </a:r>
            <a:r>
              <a:rPr lang="es-MX" dirty="0">
                <a:latin typeface="Arial Narrow" panose="020B0606020202030204" pitchFamily="34" charset="0"/>
              </a:rPr>
              <a:t>como objetivo reducir los efectos adversos que se puedan presentar al prescribir medicamentos opioides de forma </a:t>
            </a:r>
            <a:r>
              <a:rPr lang="es-MX" dirty="0" smtClean="0">
                <a:latin typeface="Arial Narrow" panose="020B0606020202030204" pitchFamily="34" charset="0"/>
              </a:rPr>
              <a:t>incorrecta.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75620" y="841054"/>
            <a:ext cx="8137525" cy="411162"/>
          </a:xfrm>
          <a:prstGeom prst="rect">
            <a:avLst/>
          </a:prstGeom>
        </p:spPr>
        <p:txBody>
          <a:bodyPr/>
          <a:lstStyle>
            <a:lvl1pPr marL="457200" indent="-4572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Font typeface="+mj-lt"/>
              <a:buAutoNum type="arabicPeriod"/>
              <a:defRPr/>
            </a:pPr>
            <a:r>
              <a:rPr lang="es-ES" sz="2400" b="1" dirty="0" smtClean="0">
                <a:latin typeface="Arial Narrow" panose="020B0606020202030204" pitchFamily="34" charset="0"/>
              </a:rPr>
              <a:t>Grupo de Acción Rápida</a:t>
            </a:r>
            <a:endParaRPr lang="es-MX" sz="2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1901873135"/>
              </p:ext>
            </p:extLst>
          </p:nvPr>
        </p:nvGraphicFramePr>
        <p:xfrm>
          <a:off x="503548" y="2204864"/>
          <a:ext cx="813690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874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F3264-B79C-4819-998B-40F3102721F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5" y="2492896"/>
            <a:ext cx="806489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 Narrow" panose="020B0606020202030204" pitchFamily="34" charset="0"/>
              <a:buChar char="-"/>
            </a:pPr>
            <a:r>
              <a:rPr lang="es-MX" dirty="0" smtClean="0">
                <a:latin typeface="Arial Narrow" panose="020B0606020202030204" pitchFamily="34" charset="0"/>
              </a:rPr>
              <a:t>El </a:t>
            </a:r>
            <a:r>
              <a:rPr lang="es-MX" dirty="0" smtClean="0">
                <a:solidFill>
                  <a:srgbClr val="C75F09"/>
                </a:solidFill>
                <a:latin typeface="Arial Narrow" panose="020B0606020202030204" pitchFamily="34" charset="0"/>
              </a:rPr>
              <a:t>recetario electrónico </a:t>
            </a:r>
            <a:r>
              <a:rPr lang="es-MX" dirty="0" smtClean="0">
                <a:latin typeface="Arial Narrow" panose="020B0606020202030204" pitchFamily="34" charset="0"/>
              </a:rPr>
              <a:t>se tramita vía web, accediendo a un sistema informático dentro del portal de la Comisión Federal para la Protección de Riesgos Sanitarios.</a:t>
            </a:r>
            <a:endParaRPr lang="es-MX" dirty="0">
              <a:latin typeface="Arial Narrow" panose="020B0606020202030204" pitchFamily="34" charset="0"/>
            </a:endParaRPr>
          </a:p>
          <a:p>
            <a:pPr marL="285750" indent="-285750" algn="just">
              <a:spcBef>
                <a:spcPts val="1200"/>
              </a:spcBef>
              <a:buFont typeface="Arial Narrow" panose="020B0606020202030204" pitchFamily="34" charset="0"/>
              <a:buChar char="-"/>
            </a:pPr>
            <a:r>
              <a:rPr lang="es-MX" dirty="0" smtClean="0">
                <a:latin typeface="Arial Narrow" panose="020B0606020202030204" pitchFamily="34" charset="0"/>
              </a:rPr>
              <a:t>El médico se registra previamente en la plataforma proporcionando todos sus datos.</a:t>
            </a:r>
            <a:endParaRPr lang="es-MX" dirty="0">
              <a:latin typeface="Arial Narrow" panose="020B0606020202030204" pitchFamily="34" charset="0"/>
            </a:endParaRPr>
          </a:p>
          <a:p>
            <a:pPr marL="285750" indent="-285750" algn="just">
              <a:spcBef>
                <a:spcPts val="1200"/>
              </a:spcBef>
              <a:buFont typeface="Arial Narrow" panose="020B0606020202030204" pitchFamily="34" charset="0"/>
              <a:buChar char="-"/>
            </a:pPr>
            <a:r>
              <a:rPr lang="es-MX" dirty="0" smtClean="0">
                <a:latin typeface="Arial Narrow" panose="020B0606020202030204" pitchFamily="34" charset="0"/>
              </a:rPr>
              <a:t>Los datos serán verificados por la COFEPRIS, quien enviará al médico su </a:t>
            </a:r>
            <a:r>
              <a:rPr lang="es-MX" dirty="0" smtClean="0">
                <a:solidFill>
                  <a:srgbClr val="C75F09"/>
                </a:solidFill>
                <a:latin typeface="Arial Narrow" panose="020B0606020202030204" pitchFamily="34" charset="0"/>
              </a:rPr>
              <a:t>autorización para la emisión de recetas.</a:t>
            </a:r>
            <a:endParaRPr lang="es-MX" dirty="0">
              <a:latin typeface="Arial Narrow" panose="020B0606020202030204" pitchFamily="34" charset="0"/>
            </a:endParaRPr>
          </a:p>
          <a:p>
            <a:pPr marL="285750" indent="-285750" algn="just">
              <a:spcBef>
                <a:spcPts val="1200"/>
              </a:spcBef>
              <a:buFont typeface="Arial Narrow" panose="020B0606020202030204" pitchFamily="34" charset="0"/>
              <a:buChar char="-"/>
            </a:pPr>
            <a:r>
              <a:rPr lang="es-MX" dirty="0" smtClean="0">
                <a:latin typeface="Arial Narrow" panose="020B0606020202030204" pitchFamily="34" charset="0"/>
              </a:rPr>
              <a:t>Los recetarios cuentan con un </a:t>
            </a:r>
            <a:r>
              <a:rPr lang="es-MX" dirty="0" smtClean="0">
                <a:solidFill>
                  <a:srgbClr val="C75F09"/>
                </a:solidFill>
                <a:latin typeface="Arial Narrow" panose="020B0606020202030204" pitchFamily="34" charset="0"/>
              </a:rPr>
              <a:t>código bidimensional </a:t>
            </a:r>
            <a:r>
              <a:rPr lang="es-MX" dirty="0" smtClean="0">
                <a:latin typeface="Arial Narrow" panose="020B0606020202030204" pitchFamily="34" charset="0"/>
              </a:rPr>
              <a:t>que ayudará a las farmacias en la </a:t>
            </a:r>
            <a:r>
              <a:rPr lang="es-MX" dirty="0" smtClean="0">
                <a:solidFill>
                  <a:srgbClr val="C75F09"/>
                </a:solidFill>
                <a:latin typeface="Arial Narrow" panose="020B0606020202030204" pitchFamily="34" charset="0"/>
              </a:rPr>
              <a:t>validación de la receta y el médico.</a:t>
            </a:r>
            <a:r>
              <a:rPr lang="es-MX" dirty="0" smtClean="0">
                <a:latin typeface="Arial Narrow" panose="020B0606020202030204" pitchFamily="34" charset="0"/>
              </a:rPr>
              <a:t> </a:t>
            </a:r>
            <a:endParaRPr lang="es-MX" dirty="0">
              <a:latin typeface="Arial Narrow" panose="020B0606020202030204" pitchFamily="34" charset="0"/>
            </a:endParaRPr>
          </a:p>
          <a:p>
            <a:pPr marL="285750" indent="-285750" algn="just">
              <a:spcBef>
                <a:spcPts val="1200"/>
              </a:spcBef>
              <a:buFont typeface="Arial Narrow" panose="020B0606020202030204" pitchFamily="34" charset="0"/>
              <a:buChar char="-"/>
            </a:pPr>
            <a:r>
              <a:rPr lang="es-MX" dirty="0" smtClean="0">
                <a:latin typeface="Arial Narrow" panose="020B0606020202030204" pitchFamily="34" charset="0"/>
              </a:rPr>
              <a:t>La información del médico </a:t>
            </a:r>
            <a:r>
              <a:rPr lang="es-MX" dirty="0" smtClean="0">
                <a:solidFill>
                  <a:srgbClr val="C75F09"/>
                </a:solidFill>
                <a:latin typeface="Arial Narrow" panose="020B0606020202030204" pitchFamily="34" charset="0"/>
              </a:rPr>
              <a:t>nunca será visible </a:t>
            </a:r>
            <a:r>
              <a:rPr lang="es-MX" dirty="0" smtClean="0">
                <a:latin typeface="Arial Narrow" panose="020B0606020202030204" pitchFamily="34" charset="0"/>
              </a:rPr>
              <a:t>en el recetario.</a:t>
            </a:r>
            <a:endParaRPr lang="es-MX" dirty="0">
              <a:latin typeface="Arial Narrow" panose="020B0606020202030204" pitchFamily="34" charset="0"/>
            </a:endParaRPr>
          </a:p>
          <a:p>
            <a:pPr marL="285750" indent="-285750" algn="just">
              <a:spcBef>
                <a:spcPts val="1200"/>
              </a:spcBef>
              <a:buFont typeface="Arial Narrow" panose="020B0606020202030204" pitchFamily="34" charset="0"/>
              <a:buChar char="-"/>
            </a:pPr>
            <a:r>
              <a:rPr lang="es-MX" dirty="0" smtClean="0">
                <a:latin typeface="Arial Narrow" panose="020B0606020202030204" pitchFamily="34" charset="0"/>
              </a:rPr>
              <a:t>Las farmacias podrán </a:t>
            </a:r>
            <a:r>
              <a:rPr lang="es-MX" dirty="0" smtClean="0">
                <a:solidFill>
                  <a:srgbClr val="C75F09"/>
                </a:solidFill>
                <a:latin typeface="Arial Narrow" panose="020B0606020202030204" pitchFamily="34" charset="0"/>
              </a:rPr>
              <a:t>verificar que la receta no haya sido surtida </a:t>
            </a:r>
            <a:r>
              <a:rPr lang="es-MX" dirty="0" smtClean="0">
                <a:latin typeface="Arial Narrow" panose="020B0606020202030204" pitchFamily="34" charset="0"/>
              </a:rPr>
              <a:t>previamente.</a:t>
            </a:r>
            <a:endParaRPr lang="es-MX" dirty="0">
              <a:latin typeface="Arial Narrow" panose="020B0606020202030204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467544" y="1196752"/>
            <a:ext cx="8064896" cy="4544"/>
          </a:xfrm>
          <a:prstGeom prst="line">
            <a:avLst/>
          </a:prstGeom>
          <a:ln w="19050"/>
          <a:effectLst>
            <a:outerShdw blurRad="400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398350" y="816874"/>
            <a:ext cx="7630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Arial Narrow" panose="020B0606020202030204" pitchFamily="34" charset="0"/>
              </a:rPr>
              <a:t>2. Recetario electrónico</a:t>
            </a:r>
            <a:endParaRPr lang="es-MX" sz="2000" b="1" dirty="0">
              <a:latin typeface="Arial Narrow" panose="020B0606020202030204" pitchFamily="34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419425" y="1988840"/>
            <a:ext cx="8062192" cy="41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s-MX" dirty="0" smtClean="0"/>
              <a:t>Características</a:t>
            </a:r>
            <a:endParaRPr lang="es-MX" dirty="0"/>
          </a:p>
        </p:txBody>
      </p:sp>
      <p:grpSp>
        <p:nvGrpSpPr>
          <p:cNvPr id="15" name="14 Grupo"/>
          <p:cNvGrpSpPr/>
          <p:nvPr/>
        </p:nvGrpSpPr>
        <p:grpSpPr>
          <a:xfrm>
            <a:off x="477069" y="1412776"/>
            <a:ext cx="8055371" cy="377632"/>
            <a:chOff x="477069" y="3529583"/>
            <a:chExt cx="8055371" cy="377632"/>
          </a:xfrm>
        </p:grpSpPr>
        <p:sp>
          <p:nvSpPr>
            <p:cNvPr id="16" name="15 CuadroTexto"/>
            <p:cNvSpPr txBox="1"/>
            <p:nvPr/>
          </p:nvSpPr>
          <p:spPr>
            <a:xfrm>
              <a:off x="827584" y="3537883"/>
              <a:ext cx="7704856" cy="369332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s-MX"/>
              </a:defPPr>
              <a:lvl1pPr marL="342900" indent="-342900" algn="just">
                <a:buClr>
                  <a:schemeClr val="tx1"/>
                </a:buClr>
                <a:buFont typeface="Wingdings" panose="05000000000000000000" pitchFamily="2" charset="2"/>
                <a:buChar char="Ø"/>
                <a:defRPr sz="1600">
                  <a:solidFill>
                    <a:srgbClr val="C75F09"/>
                  </a:solidFill>
                  <a:latin typeface="Arial Narrow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marL="0" indent="0">
                <a:buNone/>
              </a:pPr>
              <a:r>
                <a:rPr lang="es-MX" sz="1800" dirty="0" smtClean="0">
                  <a:solidFill>
                    <a:schemeClr val="tx1"/>
                  </a:solidFill>
                </a:rPr>
                <a:t>Establecer la </a:t>
              </a:r>
              <a:r>
                <a:rPr lang="es-MX" sz="1800" dirty="0">
                  <a:solidFill>
                    <a:schemeClr val="tx1"/>
                  </a:solidFill>
                </a:rPr>
                <a:t>opción para que los médicos soliciten sus </a:t>
              </a:r>
              <a:r>
                <a:rPr lang="es-MX" sz="1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recetarios de manera </a:t>
              </a:r>
              <a:r>
                <a:rPr lang="es-MX" sz="18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electrónica.</a:t>
              </a:r>
              <a:endParaRPr lang="es-MX" sz="18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477069" y="3529583"/>
              <a:ext cx="352703" cy="33855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1600" b="1" dirty="0" smtClean="0">
                  <a:latin typeface="Arial Narrow" pitchFamily="34" charset="0"/>
                </a:rPr>
                <a:t>2</a:t>
              </a:r>
              <a:endParaRPr lang="es-MX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930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F3264-B79C-4819-998B-40F3102721F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467544" y="1196752"/>
            <a:ext cx="8064896" cy="4544"/>
          </a:xfrm>
          <a:prstGeom prst="line">
            <a:avLst/>
          </a:prstGeom>
          <a:ln w="19050"/>
          <a:effectLst>
            <a:outerShdw blurRad="400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467545" y="1917987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prstClr val="black"/>
              </a:buClr>
              <a:buFont typeface="+mj-lt"/>
              <a:buAutoNum type="arabicPeriod"/>
            </a:pPr>
            <a:r>
              <a:rPr lang="es-MX" dirty="0" smtClean="0">
                <a:solidFill>
                  <a:srgbClr val="C75F09"/>
                </a:solidFill>
                <a:latin typeface="Arial Narrow" panose="020B0606020202030204" pitchFamily="34" charset="0"/>
              </a:rPr>
              <a:t>Reduce </a:t>
            </a:r>
            <a:r>
              <a:rPr lang="es-MX" dirty="0">
                <a:solidFill>
                  <a:srgbClr val="C75F09"/>
                </a:solidFill>
                <a:latin typeface="Arial Narrow" panose="020B0606020202030204" pitchFamily="34" charset="0"/>
              </a:rPr>
              <a:t>los tiempos </a:t>
            </a:r>
            <a:r>
              <a:rPr lang="es-MX" dirty="0">
                <a:solidFill>
                  <a:prstClr val="black"/>
                </a:solidFill>
                <a:latin typeface="Arial Narrow" panose="020B0606020202030204" pitchFamily="34" charset="0"/>
              </a:rPr>
              <a:t>de atención para la emisión de recetarios de </a:t>
            </a:r>
            <a:r>
              <a:rPr lang="es-MX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21 a 5 días cuando el médico realiza su primer acreditación ante la COFEPRIS.</a:t>
            </a:r>
          </a:p>
          <a:p>
            <a:pPr marL="342900" indent="-342900" algn="just">
              <a:buClr>
                <a:prstClr val="black"/>
              </a:buClr>
              <a:buFont typeface="+mj-lt"/>
              <a:buAutoNum type="arabicPeriod"/>
            </a:pPr>
            <a:endParaRPr lang="es-MX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Clr>
                <a:prstClr val="black"/>
              </a:buClr>
              <a:buFont typeface="+mj-lt"/>
              <a:buAutoNum type="arabicPeriod"/>
            </a:pPr>
            <a:r>
              <a:rPr lang="es-MX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Una vez que el médico se encuentra acreditado ante la COFEPRIS, podrá solicitar nuevas recetas en línea y recibirlas en formato electrónico </a:t>
            </a:r>
            <a:r>
              <a:rPr lang="es-MX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el mismo día de su solicitud </a:t>
            </a:r>
            <a:r>
              <a:rPr lang="es-MX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sin tener que volver a registrar toda la documentación.</a:t>
            </a:r>
          </a:p>
          <a:p>
            <a:pPr marL="342900" indent="-342900" algn="just">
              <a:buClr>
                <a:prstClr val="black"/>
              </a:buClr>
              <a:buFont typeface="+mj-lt"/>
              <a:buAutoNum type="arabicPeriod"/>
            </a:pPr>
            <a:endParaRPr lang="es-MX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Clr>
                <a:prstClr val="black"/>
              </a:buClr>
              <a:buFont typeface="+mj-lt"/>
              <a:buAutoNum type="arabicPeriod"/>
            </a:pPr>
            <a:r>
              <a:rPr lang="es-MX" dirty="0" smtClean="0">
                <a:solidFill>
                  <a:srgbClr val="C75F09"/>
                </a:solidFill>
                <a:latin typeface="Arial Narrow" panose="020B0606020202030204" pitchFamily="34" charset="0"/>
              </a:rPr>
              <a:t>Amplía </a:t>
            </a:r>
            <a:r>
              <a:rPr lang="es-MX" dirty="0">
                <a:solidFill>
                  <a:srgbClr val="C75F09"/>
                </a:solidFill>
                <a:latin typeface="Arial Narrow" panose="020B0606020202030204" pitchFamily="34" charset="0"/>
              </a:rPr>
              <a:t>el número de recetas </a:t>
            </a:r>
            <a:r>
              <a:rPr lang="es-MX" dirty="0">
                <a:solidFill>
                  <a:prstClr val="black"/>
                </a:solidFill>
                <a:latin typeface="Arial Narrow" panose="020B0606020202030204" pitchFamily="34" charset="0"/>
              </a:rPr>
              <a:t>a autorizar al pasar de un block de 50 recetas a uno de </a:t>
            </a:r>
            <a:r>
              <a:rPr lang="es-MX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200 recetas.</a:t>
            </a:r>
          </a:p>
          <a:p>
            <a:pPr marL="342900" indent="-342900" algn="just">
              <a:buClr>
                <a:prstClr val="black"/>
              </a:buClr>
              <a:buFont typeface="+mj-lt"/>
              <a:buAutoNum type="arabicPeriod"/>
            </a:pPr>
            <a:endParaRPr lang="es-MX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Garantiza la </a:t>
            </a:r>
            <a:r>
              <a:rPr lang="es-MX" dirty="0" smtClean="0">
                <a:solidFill>
                  <a:srgbClr val="C75F09"/>
                </a:solidFill>
                <a:latin typeface="Arial Narrow" panose="020B0606020202030204" pitchFamily="34" charset="0"/>
              </a:rPr>
              <a:t>confidencialidad de los datos </a:t>
            </a:r>
            <a:r>
              <a:rPr lang="es-MX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del médico.</a:t>
            </a:r>
            <a:endParaRPr lang="es-MX" dirty="0" smtClean="0">
              <a:solidFill>
                <a:srgbClr val="C75F09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s-MX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Clr>
                <a:prstClr val="black"/>
              </a:buClr>
              <a:buFont typeface="+mj-lt"/>
              <a:buAutoNum type="arabicPeriod"/>
            </a:pPr>
            <a:r>
              <a:rPr lang="es-MX" dirty="0" smtClean="0">
                <a:solidFill>
                  <a:srgbClr val="C75F09"/>
                </a:solidFill>
                <a:latin typeface="Arial Narrow" panose="020B0606020202030204" pitchFamily="34" charset="0"/>
              </a:rPr>
              <a:t>Facilita</a:t>
            </a:r>
            <a:r>
              <a:rPr lang="es-MX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s-MX" dirty="0" smtClean="0">
                <a:solidFill>
                  <a:srgbClr val="C75F09"/>
                </a:solidFill>
                <a:latin typeface="Arial Narrow" panose="020B0606020202030204" pitchFamily="34" charset="0"/>
              </a:rPr>
              <a:t>a las farmacias la dispensación </a:t>
            </a:r>
            <a:r>
              <a:rPr lang="es-MX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de medicamentos controlados. </a:t>
            </a:r>
          </a:p>
          <a:p>
            <a:pPr marL="342900" indent="-342900" algn="just">
              <a:buFont typeface="+mj-lt"/>
              <a:buAutoNum type="arabicPeriod"/>
            </a:pPr>
            <a:endParaRPr lang="es-MX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Reduce costos.</a:t>
            </a:r>
            <a:endParaRPr lang="es-MX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8350" y="1268760"/>
            <a:ext cx="8135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s-MX" dirty="0">
                <a:solidFill>
                  <a:prstClr val="black">
                    <a:lumMod val="85000"/>
                    <a:lumOff val="15000"/>
                  </a:prstClr>
                </a:solidFill>
              </a:rPr>
              <a:t>Ventajas de la implementación de recetarios </a:t>
            </a:r>
            <a:r>
              <a:rPr lang="es-MX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electrónicos.</a:t>
            </a:r>
            <a:endParaRPr lang="es-MX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8350" y="816874"/>
            <a:ext cx="7630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Arial Narrow" panose="020B0606020202030204" pitchFamily="34" charset="0"/>
              </a:rPr>
              <a:t>2. Recetario electrónico</a:t>
            </a:r>
            <a:endParaRPr lang="es-MX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457200" y="908720"/>
            <a:ext cx="8229600" cy="418058"/>
            <a:chOff x="457200" y="908720"/>
            <a:chExt cx="8229600" cy="418058"/>
          </a:xfrm>
        </p:grpSpPr>
        <p:sp>
          <p:nvSpPr>
            <p:cNvPr id="4" name="1 Título"/>
            <p:cNvSpPr txBox="1">
              <a:spLocks/>
            </p:cNvSpPr>
            <p:nvPr/>
          </p:nvSpPr>
          <p:spPr>
            <a:xfrm>
              <a:off x="457200" y="908720"/>
              <a:ext cx="8229600" cy="418058"/>
            </a:xfrm>
            <a:prstGeom prst="rect">
              <a:avLst/>
            </a:prstGeom>
          </p:spPr>
          <p:txBody>
            <a:bodyPr>
              <a:normAutofit fontScale="900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s-MX" sz="2400" b="1" dirty="0" smtClean="0">
                  <a:latin typeface="Arial Narrow" panose="020B0606020202030204" pitchFamily="34" charset="0"/>
                </a:rPr>
                <a:t>2. Recetario electrónico: Uso del sistema </a:t>
              </a:r>
              <a:endParaRPr lang="es-MX" sz="2400" b="1" dirty="0">
                <a:latin typeface="Arial Narrow" panose="020B0606020202030204" pitchFamily="34" charset="0"/>
              </a:endParaRPr>
            </a:p>
          </p:txBody>
        </p:sp>
        <p:cxnSp>
          <p:nvCxnSpPr>
            <p:cNvPr id="5" name="4 Conector recto"/>
            <p:cNvCxnSpPr/>
            <p:nvPr/>
          </p:nvCxnSpPr>
          <p:spPr>
            <a:xfrm>
              <a:off x="467544" y="1268760"/>
              <a:ext cx="8208912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12700" dist="12700" dir="5400000" algn="ctr" rotWithShape="0">
                <a:schemeClr val="bg1">
                  <a:lumMod val="7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B028-0DA2-434C-A813-02DCCAACF621}" type="slidenum">
              <a:rPr lang="es-MX" smtClean="0"/>
              <a:t>15</a:t>
            </a:fld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467544" y="148478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 Narrow" panose="020B0606020202030204" pitchFamily="34" charset="0"/>
              </a:rPr>
              <a:t>Evolución del uso de la plataforma desde el 15 de junio de 2015:</a:t>
            </a:r>
            <a:endParaRPr lang="es-MX" dirty="0">
              <a:latin typeface="Arial Narrow" panose="020B0606020202030204" pitchFamily="34" charset="0"/>
            </a:endParaRPr>
          </a:p>
        </p:txBody>
      </p:sp>
      <p:graphicFrame>
        <p:nvGraphicFramePr>
          <p:cNvPr id="13" name="12 Gráfico"/>
          <p:cNvGraphicFramePr/>
          <p:nvPr>
            <p:extLst>
              <p:ext uri="{D42A27DB-BD31-4B8C-83A1-F6EECF244321}">
                <p14:modId xmlns:p14="http://schemas.microsoft.com/office/powerpoint/2010/main" val="1920048193"/>
              </p:ext>
            </p:extLst>
          </p:nvPr>
        </p:nvGraphicFramePr>
        <p:xfrm>
          <a:off x="467544" y="3933056"/>
          <a:ext cx="820891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330694"/>
              </p:ext>
            </p:extLst>
          </p:nvPr>
        </p:nvGraphicFramePr>
        <p:xfrm>
          <a:off x="251521" y="1916832"/>
          <a:ext cx="8568950" cy="1872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196"/>
                <a:gridCol w="618266"/>
                <a:gridCol w="703490"/>
                <a:gridCol w="734482"/>
                <a:gridCol w="687995"/>
                <a:gridCol w="765472"/>
                <a:gridCol w="765472"/>
                <a:gridCol w="765472"/>
                <a:gridCol w="765472"/>
                <a:gridCol w="1067633"/>
              </a:tblGrid>
              <a:tr h="367777">
                <a:tc>
                  <a:txBody>
                    <a:bodyPr/>
                    <a:lstStyle/>
                    <a:p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15 jul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15 </a:t>
                      </a:r>
                      <a:r>
                        <a:rPr lang="es-MX" sz="1400" dirty="0" err="1" smtClean="0">
                          <a:latin typeface="Arial Narrow" panose="020B0606020202030204" pitchFamily="34" charset="0"/>
                        </a:rPr>
                        <a:t>ago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15  </a:t>
                      </a:r>
                      <a:r>
                        <a:rPr lang="es-MX" sz="1400" dirty="0" err="1" smtClean="0">
                          <a:latin typeface="Arial Narrow" panose="020B0606020202030204" pitchFamily="34" charset="0"/>
                        </a:rPr>
                        <a:t>sep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15 oct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15 nov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15 dic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15 ene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aseline="0" dirty="0" smtClean="0">
                          <a:latin typeface="Arial Narrow" panose="020B0606020202030204" pitchFamily="34" charset="0"/>
                        </a:rPr>
                        <a:t>5 feb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Crecimiento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67777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Médicos registrados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232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513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803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1,101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1,458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1,632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1,768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1,966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Arial Narrow" panose="020B0606020202030204" pitchFamily="34" charset="0"/>
                        </a:rPr>
                        <a:t>847%</a:t>
                      </a:r>
                      <a:endParaRPr lang="es-MX" sz="1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01099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Médicos con recetarios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39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267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421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602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734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807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1,428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Arial Narrow" panose="020B0606020202030204" pitchFamily="34" charset="0"/>
                        </a:rPr>
                        <a:t>3,966%</a:t>
                      </a:r>
                      <a:endParaRPr lang="es-MX" sz="1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67777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Recetas generadas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8,101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23,466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46,798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73,713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101,553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125,589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140,327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162,515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Arial Narrow" panose="020B0606020202030204" pitchFamily="34" charset="0"/>
                        </a:rPr>
                        <a:t>2,006%</a:t>
                      </a:r>
                      <a:endParaRPr lang="es-MX" sz="1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67777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Recetas surtidas</a:t>
                      </a:r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latin typeface="Arial Narrow" panose="020B0606020202030204" pitchFamily="34" charset="0"/>
                        </a:rPr>
                        <a:t>24</a:t>
                      </a:r>
                      <a:endParaRPr lang="es-MX" sz="14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latin typeface="Arial Narrow" panose="020B0606020202030204" pitchFamily="34" charset="0"/>
                        </a:rPr>
                        <a:t>102</a:t>
                      </a:r>
                      <a:endParaRPr lang="es-MX" sz="14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latin typeface="Arial Narrow" panose="020B0606020202030204" pitchFamily="34" charset="0"/>
                        </a:rPr>
                        <a:t>579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latin typeface="Arial Narrow" panose="020B0606020202030204" pitchFamily="34" charset="0"/>
                        </a:rPr>
                        <a:t>1,651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latin typeface="Arial Narrow" panose="020B0606020202030204" pitchFamily="34" charset="0"/>
                        </a:rPr>
                        <a:t>4,155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latin typeface="Arial Narrow" panose="020B0606020202030204" pitchFamily="34" charset="0"/>
                        </a:rPr>
                        <a:t>6,220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latin typeface="Arial Narrow" panose="020B0606020202030204" pitchFamily="34" charset="0"/>
                        </a:rPr>
                        <a:t>9,068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latin typeface="Arial Narrow" panose="020B0606020202030204" pitchFamily="34" charset="0"/>
                        </a:rPr>
                        <a:t>11,622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Arial Narrow" panose="020B0606020202030204" pitchFamily="34" charset="0"/>
                        </a:rPr>
                        <a:t>48,425%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2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8" descr="data:image/jpeg;base64,/9j/4AAQSkZJRgABAQAAAQABAAD/2wCEAAkGBhQSERUSExIWFBUWGR4aFRYWFRUXFxQVGhYYFxUbFBUXHCYeHBsjGRUVIC8hIycpLC4sFR4xNTAqNSYrLCkBCQoKDQwOFA8NFDUYFBgpKSkwNSk1NTU1KSkpNSkpKSwpNTUtLSkpKSkuKTYpKSksKSkrKSkxKSkpKSkqKS4pKf/AABEIAHMBUAMBIgACEQEDEQH/xAAbAAEAAgMBAQAAAAAAAAAAAAAABAUCAwYBB//EAEYQAAEDAgMEBQYLBgUFAAAAAAEAAhEDIQQSMQVBUWEGEyJxgTJCVZGSoRYjUmJysbLB0tPwBxQVc8LRQ0RTguEzNDWTo//EABgBAQEBAQEAAAAAAAAAAAAAAAABAgME/8QAJBEBAAECBQQDAQAAAAAAAAAAAAECEgMRUpHRMVFToRNBcWH/2gAMAwEAAhEDEQA/APuKIiAiIgIiICIiAiIgIiICIiAiIgIiICIiAiIgIiICIiAiwpumVmgIiICIiAiKHiMaQ4tAjKA6TfM2e1lA3j7wgmJKosQ+o7M10kEPaHtJAuJbmA36QRrKUsOXGW0y1xc1wdly5ewA8Ge4iEF4HA6HTVeqhOEcGgZSz4vI8gTL5BkgXcJBv89TXVzTw8xldlkN4OImO4fUEFiirMPtoHUEgBuZw0L3bmjf4Kxp1A4SCCDvCDJERAREQEReOdFzZB6irndIsODHXMnvn3hTaNdr2hzXBwOhBkINiKIdr0QSDWpgixBe2xGu9P4tR/1qf/sb/dBLRasPi2VASx7XAGCWkEA94W1ARRsVtOlT8uo1p4EifVqozekeGP8AjM9aCyRaaGLY/wAh7XfRcD9S3ICLXXxLWCXuDRxcQB71B+EeGmOvZ60Fki10cQ14ljg4cQQR7l7VqhoLnEADUkwB3lBmihjbFD/Wp+23+62UNoU3mGVGOPAOBPqCCQiIgIiICIiCJhanad3n61LVVgKnbf8ASP2irVAREQFhWqhrS46NBJ7gJWarMe4k5iT1UeVTN2He5wjtD6o0QasViXl7T5BAkB2ZzXCdWlh1vBBG8KccP1rWOcC1wG4wWyO0J4f2UGnTNKi14BL7BrSTlaXECY1A0tu0Ru0XMpF57TnEZGu7OoFvDXxQWQDGWs2YG4TEAd+oHioWJ2qQS0ACDBMgmOTZF9PAqop15c45g7nLT2rX1sJDdOACyp1nZRnJfOgMEgGDIdqDf3X1VFizabrdoGTEZZvqRYzI4ZVubj2PHbaIjXUAEQZsC2x3gaqoNSRmFyRcyTmcAHtiL/LHctrX/GGAI4nswCCQDzjdI0PgEzEbN85hztknKHQQ4wJa4aw0QBz1WNPFkOqVBDWNhpaTMm5IAFsxzAeC04PF9VZoAb8kCO/XR2mvIHcTNxWFbUAqMmeVjqA4gHR4AInVBYU3yAYIncbEd6yVXha1JrxkdZwADQCZdcyTxhWigIiIC5Hp5jCOrpSQx0l8b4IA+srrlT9JdhfvNMQYeySw7jOoPfA9SCVS2XQdTDW02FhFoAuO/XxTYuz+opCnwLo7i4kTziFxGydvVcI803tJaD2mHVvNv6gr6DhsQ2o0PaZa4SCg5f8AaBTGSk7fmI8CJ+5S9gbEoPw1JzqTCS25IudVG/aB/wBKn9P+kpsXFYsYemKdGm5uXskvMkcwqLzZWy20A9rbNc/MBwBAEe5U/S3pA6kRRpeW7UjUA2AbzP61VtsPF1KlMuqgNdmcC0eblMR7lxuJqZtpdr/VaPUQB9yDp9kdFqdJsvaKlQ3c53avvifrU+tsei8Q6kw/7QPeFMUfF4wUxJa4i5OVpdAHGFBT7G2EMPiqmWcjmDKTuOa7Z8FZbZ2oMPSdUNzo0cXHQfrgouE6U0arstPO48Aw6Kn/AGg1D8S3cc58RlA+s+tBs6O7L/eZxOJ+MJMMafJAGpjv3cl0NbZNFwyupMI+iB6oUfo3H7rSj5Ks0Hz/AGvgX4CsH0XENdpN9NWu462XabJ2iK9JtQWnUcCNR61WdNqQOFJ3tc0j1x9RKj9AXHqHjcKlvZbP65qin29SH8RaIEF9ORFjJEyp/TTZDGMbWpgMcHQctpm4NtCCPeoHSKf4g3LGbNTyzpmkRPKVK6SvxHxbsRTa6k10kUyQCfnEyQg6jY1dz6FN7/KLQTz5qaoeytpU69MPp6aEaFp4EKYoCIiAiIgodmv+Mf8ATd9oq+XNbLd8bU/mO+0V0gQeoiII+PrOa3sCXEgDlJ/WqrcPgqZqk9XltmcHNy5TMyCLEEzNz5KkbTguaMxaW3kAO8owIGs2MGFng8PmpuY+SCSILi4gC3lG5uJ8UEutSD2lp0O8HxBBVJtTDCndtQTEuBaCbTckRA7V54Lb1fUPhhcRBcWmI0cf6fq4rHZWEFTtPOaCDHynROd/HkNAAgj1nBtFpLC1zhqbFrBoJItc7o4qKXwLCdTckkkwAIFiSGuGmqnbbltWZILh2YncN/Jpv/vUI1XEkAkSSSBaQJBvodIk74VRnVF8wN3Ajjlg3zTpDXiAAdV4+rq8GfNEiXACAST3CPXwWLYdFPKY3gE6m39h4d63nD3l5MkZoGsGIjUEATpPuQRDJ3d3AjSOesDvjeInbG2hleGk9l/Pf5pnnYeyeK9yHRrRdvZMg5xAkA6F1jPHslaTQz2i5bLcpyyA0QAeAe07rZwgsNoTSe6oILnANZIJI1lrWjQbyb66KxwROQAzItLhBdzhRsSQ6i1wJIsTJguad0gam1t6w2U4B7wAGadhpJAI8ozAE9psgaWUVZoiICjMxoNV1KLta13eCXA25QPaUlUu1NhVH1hXpVureBEESCP1uQYdL9mMqUHVCIfTEh2+N4PJa+g5P7tfTOcvdb75XuI2FXrgNr4gZN7abYzd5Ku8Nhm02hjBDWiAEHNftAPxdIfPP2f+Vb9Gf+0o/R+8qNtzo8/EkZqoa1s5QKZJvHlEuvpyWnCdHK9JuRmLIaNB1YMd0lBesqNzFgiQMxHJxN/EgrhumWznU6/XNmHwQ4ea8R/YH1rq9kbJdSdUfUqmq9+W5EQGzA1+cVPxGHbUaWPaHNOoKCJsbazcRTD2kT57fku/twU2poe5c27obkfnw9d1I8Dcd08O+VJ/h+NIg4mnGk9XdBQfs/Hxz/5f9TVedM9mGrQDmiXUzMcWkdr6gfBbdgdGG4Yl2cvcRGgAAmbC53cVdqjlug+1g6n1BMObdvzmm9u4/cupXPbR6HMe/rKTzRfM9nyZ4gWI8CtlLZ+NAj95YRxNOXKCJ06xoFJtEXc9wMDWBy5mPerTo3s00MO1rvKPadyJ3eAgLDZ/RxlN/Wvc6tV+W/d9Fu5Wr5gxE7pEieYQcLt3/wAkz6dL7TV2W06IfRqNdoWmeVtVRY7oe+rVNV2IAeSCMtOAI0jtTuUqtsKvUbkqYslh1DaYaSO+VRT/ALPg7NVPmw2fpSY90rtVG2fs5lFgZTEAesniTxUlQEREBERBy+yj8dU/mP8AtldOFy+yh8dU/mP+2V1AQeoiIIG1DSaM1Rgce4F0cuSx6wDDh1MFu8AQYvJB5ceCrekdE580NIyZRAJdJMgG9pvB5q12VlFLI2HZOyYENLt8etBFqOzjrh2SDDm6lu6bgeaRIIuI01UOsW02gNdr5mVrspBgtBJBiZgFe0qM5okOlwLCeyzyWhrp1lvPTRbA5hZmcXPeAOwSCWi9pDZNtd9lUauuOWATDi3KW6SCS4gTpGWYkSFEGffOUxAAm8ea0cN/hOqtamxmvpyyWSNCQQfkidQOEGL6LWzYT95bB1jUHzTpcySO5BAYQ3Qyb8CIiJnWLnvjkrTCYlnVtp1NDoeF7X3EcVWVMO1hykkGCCG3cCdwJEG0+0scS6SCAACLRpeZjjee9BKxOAfTyedDjPz4GZpjiQCDxIC1YbEAPb2pAMj6OYCR9IOf6lu2dtQshpu3hw+ifu0vu34YvCDIXN0aypceac7XMB4G5sgtKGVuGpipYQ3jYm4uNI4rHZuJol2VggiQJkyNSZ56+Cx2mIw7GkHzRIaSGkDV4G60eKidHsP2y4kAgA5QZPaGruFhEKKtsZjnMPZoVKn0Mn9Tgq+p0gqj/IYnwNA/VVV2ikx/WJpmelWWznndKKov/DsV6qJ9wqLD4X1PR2M9in+NdIizbOpm2vU5v4X1PR2M9in+NPhfU9HYz2Kf410iJbOosr1+nN/C+p6OxnsU/wAafC+p6OxnsU/xrpF5KWzqLK9fpznwvqejsZ7FP8afC+p6OxnsU/xro5SUtnUWV6/Tmz0vqejsZ7FP8a6RpskpK1ETHWc2qYqjrOaNtLGGlTLxTfVI8ymAXG8WBIHvVJ8MKno3GexT/MXSysXPggXvyPv4JMTP29OHXRTGVVF0/suc+GFT0bjPYp/mJ8MKno3GexT/ADF0q8lS2e7p8uF4o3nlzfwwqejcZ7FP8xPhhU9G4z2Kf5i6WUS2e58uF4o3nlzXwwqejcZ7FP8AMT4YVPRuM9in+YulRLZ7ny4XijeeXNfDCp6NxnsU/wAxbR0nq+jsV/8AD81dAiZT3ScXC+sKN55UtLb9V3+QxA7zh/q62VZ4TEl4l1N1Pk7L/SSt6LTlXXTPSjLfkRERzc1stvxtT+Y77ZXSBUOzWfG1Ppu+0VfoCIiCo6QUmNYapYS4WBaSIne6Nw5rHZG1A5/VhjQIJzNNpt6yZ1VpiMO2o0tcJB1C5bEM6moGhzXOZmym4yA+SD4kmZPuQX+OwtKQ9/Z3SJEzftZddN6hdQ8ANcwuzEuLqbrQTJJO4wYHESrChWp1WlkteWgZxre4v4gqA1pzPgVGsuIylwnTyYu0jhyug0sh7y1xs1ksYXw10kxBaTIAaOMEqQH1NabyQ9wguY45RxB4Ra+9eCkxtMuLW1WMBIOhBtmDgZI+tR8RQa1pGR4e1hyg1MwzEGCBMkyDEBURpqVjmaC5pJIqFpgiTlEC4j9cDsqVnMyiu3MyCSYg3I8gCCNRIIUqrXMEUw3LTbc5HaOkQAS0TDSSea1vpzDuuY95gZXnKQ0wQAGulpG/VEbWmkCfi3lrTBdNs4MARPPyua24ZxeTTDWhkybF2cCzgToTMXlQsHh3vGVmTKBlcSJIDvOALW3gAeAVqazabeqFSC1nlEN7I0BIECb6Iqr2rtep1jmsMBtu8758SPdxVnsSpmph2UN3A7yBaXHjMqpp7O6yp284zgHMxvZdaXOLtBM6Lo6VINaGgQBYKDNERAREQEREBUGLwr8ldrWlwc0lssIeHF0ls+cN4O5X6iU8aXDMAMuYtkugmDBItyPqQRjSPWscWzTyuEBhAa8kEOLNbgET/dR9oYIveMjDl6ojQtM9Y0w0+a6AYU6ptOGGpllgJBM3gOykgcJXlPas1HU8okZh5XyQ03HPN7kGijTmu9xYcrmsjNTPB2a+7USvKeGINUBkF1SGnKRDSxoJBAsLO8Vtp7Ymk2oA3tFojP5OePKMWIkLJ21w1rHuaQ1xIJ1DY84n5J48wUEM4d5bSplsmnUIlzS5pZkcGk6SLtB5r2gxzXUCWP8Ai6dRrrFxzfFxffMOhT8RtEMY55bOUwALlwFzHhJ8FkMdmeWMAcQ0OJJgQ6csQDM5Sgj7NZUY9zX3DoeCJIDj5bZIsNCPFRquFkYgZHZ3OJpkNIM5GgEO3docdxUx21MpeHNjI1hMGZLy4ADxb70rY803EOEksc9sER2AMzdBBuNZQasJRIrVC5upbByG5yAEh2gurRRcPtAPLcu+ZmxaWxIcON1KQEREBERAREQEREFTgKfbf9I/aKtlDwtOHO7z9amICIiAtOKw+ZrgIDiIBIn/AJW5EHGYZxYQWuu0jM0WdUgmwBM2BOvJdJQxwrhzWOLSAO1wzCR948Fux+CFVuWY5wDu5qlxWFq0pDQWtd2Rk7TnfOda2+wjVUWGI2a7qntD8xcLggCXWvPhvlaMfVDw0mWPEiC11hNiDEGCGnwVbh9ovzSyqXlwygOaSDl7jGbTTcbqcNsVi5oIY2SLazcZocTcATeI5oN1PFk03MALnGYABMAji4AWmLm9ljXwD8rXEtYWNAGZ0gQNSSImfqWNHa1Un/DcCTBB5nKC4EgEiIkCeKqcXVqPeTVMOHmWGXhlkn1iUF/icYKTWFjWlr5lzbAOjswADMmy5ylQe4xlcXHWxku5nd437lb7HwrnscHZwD5LtA03uybk81eUaeVoEl0DU6nvQadn4csphrnZiPdyHIKSiKAiIgIiICIiAoR2W3SXBucPy2jMHZrSJibxKmogiDZzYLZOUnMWWyyTJ3TBN4leDZbcxdLjLi4aQHFuWRbhxUxEEJuymhjaeZxazLlnL5mnm/qFnS2e1sQTAmGmC0B2oFpjlKlIgh0dlMbAE5WkkNMEAu7xu0HIrHD7JayMrnAhuWZaZaDLQZG6TG9TkQQ37LaS8uJOdrWukjRswRAkGXEysqmzw4HM5zjlLQTlkB3lRAiTA3blKRBHGBaKnWizog8HaXI421UhEQEREBERAREQEREGumyJWxEQEREBERAREQYNoNEQ0CNIAtOsKFV2KxzsxLjJlwJ8rgD80cOd1YIgrsPsRrXZsziQRl0BaOEjUcjwU51BpMloJ4kCfWs0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57150" y="-155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s-ES" altLang="es-MX" sz="16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4034" name="AutoShape 10" descr="data:image/jpeg;base64,/9j/4AAQSkZJRgABAQAAAQABAAD/2wCEAAkGBhQSERUSExIWFBUWGR4aFRYWFRUXFxQVGhYYFxUbFBUXHCYeHBsjGRUVIC8hIycpLC4sFR4xNTAqNSYrLCkBCQoKDQwOFA8NFDUYFBgpKSkwNSk1NTU1KSkpNSkpKSwpNTUtLSkpKSkuKTYpKSksKSkrKSkxKSkpKSkqKS4pKf/AABEIAHMBUAMBIgACEQEDEQH/xAAbAAEAAgMBAQAAAAAAAAAAAAAABAUCAwYBB//EAEYQAAEDAgMEBQYLBgUFAAAAAAEAAhEDIQQSMQVBUWEGEyJxgTJCVZGSoRYjUmJysbLB0tPwBxQVc8LRQ0RTguEzNDWTo//EABgBAQEBAQEAAAAAAAAAAAAAAAABAgME/8QAJBEBAAECBQQDAQAAAAAAAAAAAAECEgMRUpHRMVFToRNBcWH/2gAMAwEAAhEDEQA/APuKIiAiIgIiICIiAiIgIiICIiAiIgIiICIiAiIgIiICIiAiwpumVmgIiICIiAiKHiMaQ4tAjKA6TfM2e1lA3j7wgmJKosQ+o7M10kEPaHtJAuJbmA36QRrKUsOXGW0y1xc1wdly5ewA8Ge4iEF4HA6HTVeqhOEcGgZSz4vI8gTL5BkgXcJBv89TXVzTw8xldlkN4OImO4fUEFiirMPtoHUEgBuZw0L3bmjf4Kxp1A4SCCDvCDJERAREQEReOdFzZB6irndIsODHXMnvn3hTaNdr2hzXBwOhBkINiKIdr0QSDWpgixBe2xGu9P4tR/1qf/sb/dBLRasPi2VASx7XAGCWkEA94W1ARRsVtOlT8uo1p4EifVqozekeGP8AjM9aCyRaaGLY/wAh7XfRcD9S3ICLXXxLWCXuDRxcQB71B+EeGmOvZ60Fki10cQ14ljg4cQQR7l7VqhoLnEADUkwB3lBmihjbFD/Wp+23+62UNoU3mGVGOPAOBPqCCQiIgIiICIiCJhanad3n61LVVgKnbf8ASP2irVAREQFhWqhrS46NBJ7gJWarMe4k5iT1UeVTN2He5wjtD6o0QasViXl7T5BAkB2ZzXCdWlh1vBBG8KccP1rWOcC1wG4wWyO0J4f2UGnTNKi14BL7BrSTlaXECY1A0tu0Ru0XMpF57TnEZGu7OoFvDXxQWQDGWs2YG4TEAd+oHioWJ2qQS0ACDBMgmOTZF9PAqop15c45g7nLT2rX1sJDdOACyp1nZRnJfOgMEgGDIdqDf3X1VFizabrdoGTEZZvqRYzI4ZVubj2PHbaIjXUAEQZsC2x3gaqoNSRmFyRcyTmcAHtiL/LHctrX/GGAI4nswCCQDzjdI0PgEzEbN85hztknKHQQ4wJa4aw0QBz1WNPFkOqVBDWNhpaTMm5IAFsxzAeC04PF9VZoAb8kCO/XR2mvIHcTNxWFbUAqMmeVjqA4gHR4AInVBYU3yAYIncbEd6yVXha1JrxkdZwADQCZdcyTxhWigIiIC5Hp5jCOrpSQx0l8b4IA+srrlT9JdhfvNMQYeySw7jOoPfA9SCVS2XQdTDW02FhFoAuO/XxTYuz+opCnwLo7i4kTziFxGydvVcI803tJaD2mHVvNv6gr6DhsQ2o0PaZa4SCg5f8AaBTGSk7fmI8CJ+5S9gbEoPw1JzqTCS25IudVG/aB/wBKn9P+kpsXFYsYemKdGm5uXskvMkcwqLzZWy20A9rbNc/MBwBAEe5U/S3pA6kRRpeW7UjUA2AbzP61VtsPF1KlMuqgNdmcC0eblMR7lxuJqZtpdr/VaPUQB9yDp9kdFqdJsvaKlQ3c53avvifrU+tsei8Q6kw/7QPeFMUfF4wUxJa4i5OVpdAHGFBT7G2EMPiqmWcjmDKTuOa7Z8FZbZ2oMPSdUNzo0cXHQfrgouE6U0arstPO48Aw6Kn/AGg1D8S3cc58RlA+s+tBs6O7L/eZxOJ+MJMMafJAGpjv3cl0NbZNFwyupMI+iB6oUfo3H7rSj5Ks0Hz/AGvgX4CsH0XENdpN9NWu462XabJ2iK9JtQWnUcCNR61WdNqQOFJ3tc0j1x9RKj9AXHqHjcKlvZbP65qin29SH8RaIEF9ORFjJEyp/TTZDGMbWpgMcHQctpm4NtCCPeoHSKf4g3LGbNTyzpmkRPKVK6SvxHxbsRTa6k10kUyQCfnEyQg6jY1dz6FN7/KLQTz5qaoeytpU69MPp6aEaFp4EKYoCIiAiIgodmv+Mf8ATd9oq+XNbLd8bU/mO+0V0gQeoiII+PrOa3sCXEgDlJ/WqrcPgqZqk9XltmcHNy5TMyCLEEzNz5KkbTguaMxaW3kAO8owIGs2MGFng8PmpuY+SCSILi4gC3lG5uJ8UEutSD2lp0O8HxBBVJtTDCndtQTEuBaCbTckRA7V54Lb1fUPhhcRBcWmI0cf6fq4rHZWEFTtPOaCDHynROd/HkNAAgj1nBtFpLC1zhqbFrBoJItc7o4qKXwLCdTckkkwAIFiSGuGmqnbbltWZILh2YncN/Jpv/vUI1XEkAkSSSBaQJBvodIk74VRnVF8wN3Ajjlg3zTpDXiAAdV4+rq8GfNEiXACAST3CPXwWLYdFPKY3gE6m39h4d63nD3l5MkZoGsGIjUEATpPuQRDJ3d3AjSOesDvjeInbG2hleGk9l/Pf5pnnYeyeK9yHRrRdvZMg5xAkA6F1jPHslaTQz2i5bLcpyyA0QAeAe07rZwgsNoTSe6oILnANZIJI1lrWjQbyb66KxwROQAzItLhBdzhRsSQ6i1wJIsTJguad0gam1t6w2U4B7wAGadhpJAI8ozAE9psgaWUVZoiICjMxoNV1KLta13eCXA25QPaUlUu1NhVH1hXpVureBEESCP1uQYdL9mMqUHVCIfTEh2+N4PJa+g5P7tfTOcvdb75XuI2FXrgNr4gZN7abYzd5Ku8Nhm02hjBDWiAEHNftAPxdIfPP2f+Vb9Gf+0o/R+8qNtzo8/EkZqoa1s5QKZJvHlEuvpyWnCdHK9JuRmLIaNB1YMd0lBesqNzFgiQMxHJxN/EgrhumWznU6/XNmHwQ4ea8R/YH1rq9kbJdSdUfUqmq9+W5EQGzA1+cVPxGHbUaWPaHNOoKCJsbazcRTD2kT57fku/twU2poe5c27obkfnw9d1I8Dcd08O+VJ/h+NIg4mnGk9XdBQfs/Hxz/5f9TVedM9mGrQDmiXUzMcWkdr6gfBbdgdGG4Yl2cvcRGgAAmbC53cVdqjlug+1g6n1BMObdvzmm9u4/cupXPbR6HMe/rKTzRfM9nyZ4gWI8CtlLZ+NAj95YRxNOXKCJ06xoFJtEXc9wMDWBy5mPerTo3s00MO1rvKPadyJ3eAgLDZ/RxlN/Wvc6tV+W/d9Fu5Wr5gxE7pEieYQcLt3/wAkz6dL7TV2W06IfRqNdoWmeVtVRY7oe+rVNV2IAeSCMtOAI0jtTuUqtsKvUbkqYslh1DaYaSO+VRT/ALPg7NVPmw2fpSY90rtVG2fs5lFgZTEAesniTxUlQEREBERBy+yj8dU/mP8AtldOFy+yh8dU/mP+2V1AQeoiIIG1DSaM1Rgce4F0cuSx6wDDh1MFu8AQYvJB5ceCrekdE580NIyZRAJdJMgG9pvB5q12VlFLI2HZOyYENLt8etBFqOzjrh2SDDm6lu6bgeaRIIuI01UOsW02gNdr5mVrspBgtBJBiZgFe0qM5okOlwLCeyzyWhrp1lvPTRbA5hZmcXPeAOwSCWi9pDZNtd9lUauuOWATDi3KW6SCS4gTpGWYkSFEGffOUxAAm8ea0cN/hOqtamxmvpyyWSNCQQfkidQOEGL6LWzYT95bB1jUHzTpcySO5BAYQ3Qyb8CIiJnWLnvjkrTCYlnVtp1NDoeF7X3EcVWVMO1hykkGCCG3cCdwJEG0+0scS6SCAACLRpeZjjee9BKxOAfTyedDjPz4GZpjiQCDxIC1YbEAPb2pAMj6OYCR9IOf6lu2dtQshpu3hw+ifu0vu34YvCDIXN0aypceac7XMB4G5sgtKGVuGpipYQ3jYm4uNI4rHZuJol2VggiQJkyNSZ56+Cx2mIw7GkHzRIaSGkDV4G60eKidHsP2y4kAgA5QZPaGruFhEKKtsZjnMPZoVKn0Mn9Tgq+p0gqj/IYnwNA/VVV2ikx/WJpmelWWznndKKov/DsV6qJ9wqLD4X1PR2M9in+NdIizbOpm2vU5v4X1PR2M9in+NPhfU9HYz2Kf410iJbOosr1+nN/C+p6OxnsU/wAafC+p6OxnsU/xrpF5KWzqLK9fpznwvqejsZ7FP8afC+p6OxnsU/xro5SUtnUWV6/Tmz0vqejsZ7FP8a6RpskpK1ETHWc2qYqjrOaNtLGGlTLxTfVI8ymAXG8WBIHvVJ8MKno3GexT/MXSysXPggXvyPv4JMTP29OHXRTGVVF0/suc+GFT0bjPYp/mJ8MKno3GexT/ADF0q8lS2e7p8uF4o3nlzfwwqejcZ7FP8xPhhU9G4z2Kf5i6WUS2e58uF4o3nlzXwwqejcZ7FP8AMT4YVPRuM9in+YulRLZ7ny4XijeeXNfDCp6NxnsU/wAxbR0nq+jsV/8AD81dAiZT3ScXC+sKN55UtLb9V3+QxA7zh/q62VZ4TEl4l1N1Pk7L/SSt6LTlXXTPSjLfkRERzc1stvxtT+Y77ZXSBUOzWfG1Ppu+0VfoCIiCo6QUmNYapYS4WBaSIne6Nw5rHZG1A5/VhjQIJzNNpt6yZ1VpiMO2o0tcJB1C5bEM6moGhzXOZmym4yA+SD4kmZPuQX+OwtKQ9/Z3SJEzftZddN6hdQ8ANcwuzEuLqbrQTJJO4wYHESrChWp1WlkteWgZxre4v4gqA1pzPgVGsuIylwnTyYu0jhyug0sh7y1xs1ksYXw10kxBaTIAaOMEqQH1NabyQ9wguY45RxB4Ra+9eCkxtMuLW1WMBIOhBtmDgZI+tR8RQa1pGR4e1hyg1MwzEGCBMkyDEBURpqVjmaC5pJIqFpgiTlEC4j9cDsqVnMyiu3MyCSYg3I8gCCNRIIUqrXMEUw3LTbc5HaOkQAS0TDSSea1vpzDuuY95gZXnKQ0wQAGulpG/VEbWmkCfi3lrTBdNs4MARPPyua24ZxeTTDWhkybF2cCzgToTMXlQsHh3vGVmTKBlcSJIDvOALW3gAeAVqazabeqFSC1nlEN7I0BIECb6Iqr2rtep1jmsMBtu8758SPdxVnsSpmph2UN3A7yBaXHjMqpp7O6yp284zgHMxvZdaXOLtBM6Lo6VINaGgQBYKDNERAREQEREBUGLwr8ldrWlwc0lssIeHF0ls+cN4O5X6iU8aXDMAMuYtkugmDBItyPqQRjSPWscWzTyuEBhAa8kEOLNbgET/dR9oYIveMjDl6ojQtM9Y0w0+a6AYU6ptOGGpllgJBM3gOykgcJXlPas1HU8okZh5XyQ03HPN7kGijTmu9xYcrmsjNTPB2a+7USvKeGINUBkF1SGnKRDSxoJBAsLO8Vtp7Ymk2oA3tFojP5OePKMWIkLJ21w1rHuaQ1xIJ1DY84n5J48wUEM4d5bSplsmnUIlzS5pZkcGk6SLtB5r2gxzXUCWP8Ai6dRrrFxzfFxffMOhT8RtEMY55bOUwALlwFzHhJ8FkMdmeWMAcQ0OJJgQ6csQDM5Sgj7NZUY9zX3DoeCJIDj5bZIsNCPFRquFkYgZHZ3OJpkNIM5GgEO3docdxUx21MpeHNjI1hMGZLy4ADxb70rY803EOEksc9sER2AMzdBBuNZQasJRIrVC5upbByG5yAEh2gurRRcPtAPLcu+ZmxaWxIcON1KQEREBERAREQEREFTgKfbf9I/aKtlDwtOHO7z9amICIiAtOKw+ZrgIDiIBIn/AJW5EHGYZxYQWuu0jM0WdUgmwBM2BOvJdJQxwrhzWOLSAO1wzCR948Fux+CFVuWY5wDu5qlxWFq0pDQWtd2Rk7TnfOda2+wjVUWGI2a7qntD8xcLggCXWvPhvlaMfVDw0mWPEiC11hNiDEGCGnwVbh9ovzSyqXlwygOaSDl7jGbTTcbqcNsVi5oIY2SLazcZocTcATeI5oN1PFk03MALnGYABMAji4AWmLm9ljXwD8rXEtYWNAGZ0gQNSSImfqWNHa1Un/DcCTBB5nKC4EgEiIkCeKqcXVqPeTVMOHmWGXhlkn1iUF/icYKTWFjWlr5lzbAOjswADMmy5ylQe4xlcXHWxku5nd437lb7HwrnscHZwD5LtA03uybk81eUaeVoEl0DU6nvQadn4csphrnZiPdyHIKSiKAiIgIiICIiAoR2W3SXBucPy2jMHZrSJibxKmogiDZzYLZOUnMWWyyTJ3TBN4leDZbcxdLjLi4aQHFuWRbhxUxEEJuymhjaeZxazLlnL5mnm/qFnS2e1sQTAmGmC0B2oFpjlKlIgh0dlMbAE5WkkNMEAu7xu0HIrHD7JayMrnAhuWZaZaDLQZG6TG9TkQQ37LaS8uJOdrWukjRswRAkGXEysqmzw4HM5zjlLQTlkB3lRAiTA3blKRBHGBaKnWizog8HaXI421UhEQEREBERAREQEREGumyJWxEQEREBERAREQYNoNEQ0CNIAtOsKFV2KxzsxLjJlwJ8rgD80cOd1YIgrsPsRrXZsziQRl0BaOEjUcjwU51BpMloJ4kCfWs0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57150" y="-155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s-ES" altLang="es-MX" sz="160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179512" y="1196752"/>
            <a:ext cx="8275738" cy="8433"/>
          </a:xfrm>
          <a:prstGeom prst="line">
            <a:avLst/>
          </a:prstGeom>
          <a:ln w="19050"/>
          <a:effectLst>
            <a:outerShdw blurRad="400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1 Título"/>
          <p:cNvSpPr txBox="1">
            <a:spLocks/>
          </p:cNvSpPr>
          <p:nvPr/>
        </p:nvSpPr>
        <p:spPr>
          <a:xfrm>
            <a:off x="142220" y="836712"/>
            <a:ext cx="8579604" cy="360040"/>
          </a:xfrm>
          <a:prstGeom prst="rect">
            <a:avLst/>
          </a:prstGeom>
        </p:spPr>
        <p:txBody>
          <a:bodyPr/>
          <a:lstStyle>
            <a:lvl1pPr marL="457200" indent="-4572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>
              <a:defRPr/>
            </a:pPr>
            <a:r>
              <a:rPr lang="es-MX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2. Recetarios Electrónicos: Número de Trámites y Recetas</a:t>
            </a:r>
            <a:endParaRPr lang="es-MX" sz="16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42220" y="1241465"/>
            <a:ext cx="87502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ja-JP" sz="16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Durante 2014, se emitieron un total de </a:t>
            </a:r>
            <a:r>
              <a:rPr lang="es-MX" altLang="ja-JP" sz="1600" b="1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21,100 recetas </a:t>
            </a:r>
            <a:r>
              <a:rPr lang="es-MX" altLang="ja-JP" sz="16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con trámite en ventanilla, mientras que a partir de junio del 2015, se han emitido </a:t>
            </a:r>
            <a:r>
              <a:rPr lang="es-MX" altLang="ja-JP" sz="1600" b="1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162,515 recetas </a:t>
            </a:r>
            <a:r>
              <a:rPr lang="es-MX" altLang="ja-JP" sz="16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con la nueva plataforma electrónica, lo que representa un crecimiento del </a:t>
            </a:r>
            <a:r>
              <a:rPr lang="es-MX" altLang="ja-JP" sz="1600" b="1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670% </a:t>
            </a:r>
            <a:r>
              <a:rPr lang="es-MX" altLang="ja-JP" sz="16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en la emisión de recetas.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ja-JP" sz="16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De igual forma, el número de trámites aprobados para obtención de recetarios se incrementó en cerca de </a:t>
            </a:r>
            <a:r>
              <a:rPr lang="es-MX" altLang="ja-JP" sz="1600" b="1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240% </a:t>
            </a:r>
            <a:r>
              <a:rPr lang="es-MX" altLang="ja-JP" sz="16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durante el mismo periodo.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ja-JP" sz="16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Al día de hoy, se han surtido un total de </a:t>
            </a:r>
            <a:r>
              <a:rPr lang="es-MX" altLang="ja-JP" sz="1600" b="1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11,622 recetas </a:t>
            </a:r>
            <a:r>
              <a:rPr lang="es-MX" altLang="ja-JP" sz="16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con la nueva. Antes de la implementación de este nuevo esquema, no se contaba con </a:t>
            </a:r>
            <a:r>
              <a:rPr lang="es-MX" altLang="ja-JP" sz="1600" i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un registro </a:t>
            </a:r>
            <a:r>
              <a:rPr lang="es-MX" altLang="ja-JP" sz="16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de </a:t>
            </a:r>
            <a:r>
              <a:rPr lang="es-MX" altLang="ja-JP" sz="1600" i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recetas </a:t>
            </a:r>
            <a:r>
              <a:rPr lang="es-MX" altLang="ja-JP" sz="16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surtidas.  </a:t>
            </a:r>
          </a:p>
        </p:txBody>
      </p:sp>
      <p:graphicFrame>
        <p:nvGraphicFramePr>
          <p:cNvPr id="12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290352"/>
              </p:ext>
            </p:extLst>
          </p:nvPr>
        </p:nvGraphicFramePr>
        <p:xfrm>
          <a:off x="342213" y="3303568"/>
          <a:ext cx="8622275" cy="3176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361950" y="6525344"/>
            <a:ext cx="83598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>
                <a:latin typeface="Arial Narrow" panose="020B0606020202030204" pitchFamily="34" charset="0"/>
              </a:rPr>
              <a:t>* Recetas y trámites realizados del </a:t>
            </a:r>
            <a:r>
              <a:rPr lang="es-MX" sz="1100" b="1" dirty="0" smtClean="0">
                <a:latin typeface="Arial Narrow" panose="020B0606020202030204" pitchFamily="34" charset="0"/>
              </a:rPr>
              <a:t>15 de junio de 2015 </a:t>
            </a:r>
            <a:r>
              <a:rPr lang="es-MX" sz="1100" dirty="0" smtClean="0">
                <a:latin typeface="Arial Narrow" panose="020B0606020202030204" pitchFamily="34" charset="0"/>
              </a:rPr>
              <a:t>al </a:t>
            </a:r>
            <a:r>
              <a:rPr lang="es-MX" sz="1100" b="1" dirty="0" smtClean="0">
                <a:latin typeface="Arial Narrow" panose="020B0606020202030204" pitchFamily="34" charset="0"/>
              </a:rPr>
              <a:t>05 de febrero de 2016</a:t>
            </a:r>
            <a:r>
              <a:rPr lang="es-MX" sz="1100" dirty="0" smtClean="0">
                <a:latin typeface="Arial Narrow" panose="020B0606020202030204" pitchFamily="34" charset="0"/>
              </a:rPr>
              <a:t>.</a:t>
            </a:r>
            <a:endParaRPr lang="es-MX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735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8" descr="data:image/jpeg;base64,/9j/4AAQSkZJRgABAQAAAQABAAD/2wCEAAkGBhQSERUSExIWFBUWGR4aFRYWFRUXFxQVGhYYFxUbFBUXHCYeHBsjGRUVIC8hIycpLC4sFR4xNTAqNSYrLCkBCQoKDQwOFA8NFDUYFBgpKSkwNSk1NTU1KSkpNSkpKSwpNTUtLSkpKSkuKTYpKSksKSkrKSkxKSkpKSkqKS4pKf/AABEIAHMBUAMBIgACEQEDEQH/xAAbAAEAAgMBAQAAAAAAAAAAAAAABAUCAwYBB//EAEYQAAEDAgMEBQYLBgUFAAAAAAEAAhEDIQQSMQVBUWEGEyJxgTJCVZGSoRYjUmJysbLB0tPwBxQVc8LRQ0RTguEzNDWTo//EABgBAQEBAQEAAAAAAAAAAAAAAAABAgME/8QAJBEBAAECBQQDAQAAAAAAAAAAAAECEgMRUpHRMVFToRNBcWH/2gAMAwEAAhEDEQA/APuKIiAiIgIiICIiAiIgIiICIiAiIgIiICIiAiIgIiICIiAiwpumVmgIiICIiAiKHiMaQ4tAjKA6TfM2e1lA3j7wgmJKosQ+o7M10kEPaHtJAuJbmA36QRrKUsOXGW0y1xc1wdly5ewA8Ge4iEF4HA6HTVeqhOEcGgZSz4vI8gTL5BkgXcJBv89TXVzTw8xldlkN4OImO4fUEFiirMPtoHUEgBuZw0L3bmjf4Kxp1A4SCCDvCDJERAREQEReOdFzZB6irndIsODHXMnvn3hTaNdr2hzXBwOhBkINiKIdr0QSDWpgixBe2xGu9P4tR/1qf/sb/dBLRasPi2VASx7XAGCWkEA94W1ARRsVtOlT8uo1p4EifVqozekeGP8AjM9aCyRaaGLY/wAh7XfRcD9S3ICLXXxLWCXuDRxcQB71B+EeGmOvZ60Fki10cQ14ljg4cQQR7l7VqhoLnEADUkwB3lBmihjbFD/Wp+23+62UNoU3mGVGOPAOBPqCCQiIgIiICIiCJhanad3n61LVVgKnbf8ASP2irVAREQFhWqhrS46NBJ7gJWarMe4k5iT1UeVTN2He5wjtD6o0QasViXl7T5BAkB2ZzXCdWlh1vBBG8KccP1rWOcC1wG4wWyO0J4f2UGnTNKi14BL7BrSTlaXECY1A0tu0Ru0XMpF57TnEZGu7OoFvDXxQWQDGWs2YG4TEAd+oHioWJ2qQS0ACDBMgmOTZF9PAqop15c45g7nLT2rX1sJDdOACyp1nZRnJfOgMEgGDIdqDf3X1VFizabrdoGTEZZvqRYzI4ZVubj2PHbaIjXUAEQZsC2x3gaqoNSRmFyRcyTmcAHtiL/LHctrX/GGAI4nswCCQDzjdI0PgEzEbN85hztknKHQQ4wJa4aw0QBz1WNPFkOqVBDWNhpaTMm5IAFsxzAeC04PF9VZoAb8kCO/XR2mvIHcTNxWFbUAqMmeVjqA4gHR4AInVBYU3yAYIncbEd6yVXha1JrxkdZwADQCZdcyTxhWigIiIC5Hp5jCOrpSQx0l8b4IA+srrlT9JdhfvNMQYeySw7jOoPfA9SCVS2XQdTDW02FhFoAuO/XxTYuz+opCnwLo7i4kTziFxGydvVcI803tJaD2mHVvNv6gr6DhsQ2o0PaZa4SCg5f8AaBTGSk7fmI8CJ+5S9gbEoPw1JzqTCS25IudVG/aB/wBKn9P+kpsXFYsYemKdGm5uXskvMkcwqLzZWy20A9rbNc/MBwBAEe5U/S3pA6kRRpeW7UjUA2AbzP61VtsPF1KlMuqgNdmcC0eblMR7lxuJqZtpdr/VaPUQB9yDp9kdFqdJsvaKlQ3c53avvifrU+tsei8Q6kw/7QPeFMUfF4wUxJa4i5OVpdAHGFBT7G2EMPiqmWcjmDKTuOa7Z8FZbZ2oMPSdUNzo0cXHQfrgouE6U0arstPO48Aw6Kn/AGg1D8S3cc58RlA+s+tBs6O7L/eZxOJ+MJMMafJAGpjv3cl0NbZNFwyupMI+iB6oUfo3H7rSj5Ks0Hz/AGvgX4CsH0XENdpN9NWu462XabJ2iK9JtQWnUcCNR61WdNqQOFJ3tc0j1x9RKj9AXHqHjcKlvZbP65qin29SH8RaIEF9ORFjJEyp/TTZDGMbWpgMcHQctpm4NtCCPeoHSKf4g3LGbNTyzpmkRPKVK6SvxHxbsRTa6k10kUyQCfnEyQg6jY1dz6FN7/KLQTz5qaoeytpU69MPp6aEaFp4EKYoCIiAiIgodmv+Mf8ATd9oq+XNbLd8bU/mO+0V0gQeoiII+PrOa3sCXEgDlJ/WqrcPgqZqk9XltmcHNy5TMyCLEEzNz5KkbTguaMxaW3kAO8owIGs2MGFng8PmpuY+SCSILi4gC3lG5uJ8UEutSD2lp0O8HxBBVJtTDCndtQTEuBaCbTckRA7V54Lb1fUPhhcRBcWmI0cf6fq4rHZWEFTtPOaCDHynROd/HkNAAgj1nBtFpLC1zhqbFrBoJItc7o4qKXwLCdTckkkwAIFiSGuGmqnbbltWZILh2YncN/Jpv/vUI1XEkAkSSSBaQJBvodIk74VRnVF8wN3Ajjlg3zTpDXiAAdV4+rq8GfNEiXACAST3CPXwWLYdFPKY3gE6m39h4d63nD3l5MkZoGsGIjUEATpPuQRDJ3d3AjSOesDvjeInbG2hleGk9l/Pf5pnnYeyeK9yHRrRdvZMg5xAkA6F1jPHslaTQz2i5bLcpyyA0QAeAe07rZwgsNoTSe6oILnANZIJI1lrWjQbyb66KxwROQAzItLhBdzhRsSQ6i1wJIsTJguad0gam1t6w2U4B7wAGadhpJAI8ozAE9psgaWUVZoiICjMxoNV1KLta13eCXA25QPaUlUu1NhVH1hXpVureBEESCP1uQYdL9mMqUHVCIfTEh2+N4PJa+g5P7tfTOcvdb75XuI2FXrgNr4gZN7abYzd5Ku8Nhm02hjBDWiAEHNftAPxdIfPP2f+Vb9Gf+0o/R+8qNtzo8/EkZqoa1s5QKZJvHlEuvpyWnCdHK9JuRmLIaNB1YMd0lBesqNzFgiQMxHJxN/EgrhumWznU6/XNmHwQ4ea8R/YH1rq9kbJdSdUfUqmq9+W5EQGzA1+cVPxGHbUaWPaHNOoKCJsbazcRTD2kT57fku/twU2poe5c27obkfnw9d1I8Dcd08O+VJ/h+NIg4mnGk9XdBQfs/Hxz/5f9TVedM9mGrQDmiXUzMcWkdr6gfBbdgdGG4Yl2cvcRGgAAmbC53cVdqjlug+1g6n1BMObdvzmm9u4/cupXPbR6HMe/rKTzRfM9nyZ4gWI8CtlLZ+NAj95YRxNOXKCJ06xoFJtEXc9wMDWBy5mPerTo3s00MO1rvKPadyJ3eAgLDZ/RxlN/Wvc6tV+W/d9Fu5Wr5gxE7pEieYQcLt3/wAkz6dL7TV2W06IfRqNdoWmeVtVRY7oe+rVNV2IAeSCMtOAI0jtTuUqtsKvUbkqYslh1DaYaSO+VRT/ALPg7NVPmw2fpSY90rtVG2fs5lFgZTEAesniTxUlQEREBERBy+yj8dU/mP8AtldOFy+yh8dU/mP+2V1AQeoiIIG1DSaM1Rgce4F0cuSx6wDDh1MFu8AQYvJB5ceCrekdE580NIyZRAJdJMgG9pvB5q12VlFLI2HZOyYENLt8etBFqOzjrh2SDDm6lu6bgeaRIIuI01UOsW02gNdr5mVrspBgtBJBiZgFe0qM5okOlwLCeyzyWhrp1lvPTRbA5hZmcXPeAOwSCWi9pDZNtd9lUauuOWATDi3KW6SCS4gTpGWYkSFEGffOUxAAm8ea0cN/hOqtamxmvpyyWSNCQQfkidQOEGL6LWzYT95bB1jUHzTpcySO5BAYQ3Qyb8CIiJnWLnvjkrTCYlnVtp1NDoeF7X3EcVWVMO1hykkGCCG3cCdwJEG0+0scS6SCAACLRpeZjjee9BKxOAfTyedDjPz4GZpjiQCDxIC1YbEAPb2pAMj6OYCR9IOf6lu2dtQshpu3hw+ifu0vu34YvCDIXN0aypceac7XMB4G5sgtKGVuGpipYQ3jYm4uNI4rHZuJol2VggiQJkyNSZ56+Cx2mIw7GkHzRIaSGkDV4G60eKidHsP2y4kAgA5QZPaGruFhEKKtsZjnMPZoVKn0Mn9Tgq+p0gqj/IYnwNA/VVV2ikx/WJpmelWWznndKKov/DsV6qJ9wqLD4X1PR2M9in+NdIizbOpm2vU5v4X1PR2M9in+NPhfU9HYz2Kf410iJbOosr1+nN/C+p6OxnsU/wAafC+p6OxnsU/xrpF5KWzqLK9fpznwvqejsZ7FP8afC+p6OxnsU/xro5SUtnUWV6/Tmz0vqejsZ7FP8a6RpskpK1ETHWc2qYqjrOaNtLGGlTLxTfVI8ymAXG8WBIHvVJ8MKno3GexT/MXSysXPggXvyPv4JMTP29OHXRTGVVF0/suc+GFT0bjPYp/mJ8MKno3GexT/ADF0q8lS2e7p8uF4o3nlzfwwqejcZ7FP8xPhhU9G4z2Kf5i6WUS2e58uF4o3nlzXwwqejcZ7FP8AMT4YVPRuM9in+YulRLZ7ny4XijeeXNfDCp6NxnsU/wAxbR0nq+jsV/8AD81dAiZT3ScXC+sKN55UtLb9V3+QxA7zh/q62VZ4TEl4l1N1Pk7L/SSt6LTlXXTPSjLfkRERzc1stvxtT+Y77ZXSBUOzWfG1Ppu+0VfoCIiCo6QUmNYapYS4WBaSIne6Nw5rHZG1A5/VhjQIJzNNpt6yZ1VpiMO2o0tcJB1C5bEM6moGhzXOZmym4yA+SD4kmZPuQX+OwtKQ9/Z3SJEzftZddN6hdQ8ANcwuzEuLqbrQTJJO4wYHESrChWp1WlkteWgZxre4v4gqA1pzPgVGsuIylwnTyYu0jhyug0sh7y1xs1ksYXw10kxBaTIAaOMEqQH1NabyQ9wguY45RxB4Ra+9eCkxtMuLW1WMBIOhBtmDgZI+tR8RQa1pGR4e1hyg1MwzEGCBMkyDEBURpqVjmaC5pJIqFpgiTlEC4j9cDsqVnMyiu3MyCSYg3I8gCCNRIIUqrXMEUw3LTbc5HaOkQAS0TDSSea1vpzDuuY95gZXnKQ0wQAGulpG/VEbWmkCfi3lrTBdNs4MARPPyua24ZxeTTDWhkybF2cCzgToTMXlQsHh3vGVmTKBlcSJIDvOALW3gAeAVqazabeqFSC1nlEN7I0BIECb6Iqr2rtep1jmsMBtu8758SPdxVnsSpmph2UN3A7yBaXHjMqpp7O6yp284zgHMxvZdaXOLtBM6Lo6VINaGgQBYKDNERAREQEREBUGLwr8ldrWlwc0lssIeHF0ls+cN4O5X6iU8aXDMAMuYtkugmDBItyPqQRjSPWscWzTyuEBhAa8kEOLNbgET/dR9oYIveMjDl6ojQtM9Y0w0+a6AYU6ptOGGpllgJBM3gOykgcJXlPas1HU8okZh5XyQ03HPN7kGijTmu9xYcrmsjNTPB2a+7USvKeGINUBkF1SGnKRDSxoJBAsLO8Vtp7Ymk2oA3tFojP5OePKMWIkLJ21w1rHuaQ1xIJ1DY84n5J48wUEM4d5bSplsmnUIlzS5pZkcGk6SLtB5r2gxzXUCWP8Ai6dRrrFxzfFxffMOhT8RtEMY55bOUwALlwFzHhJ8FkMdmeWMAcQ0OJJgQ6csQDM5Sgj7NZUY9zX3DoeCJIDj5bZIsNCPFRquFkYgZHZ3OJpkNIM5GgEO3docdxUx21MpeHNjI1hMGZLy4ADxb70rY803EOEksc9sER2AMzdBBuNZQasJRIrVC5upbByG5yAEh2gurRRcPtAPLcu+ZmxaWxIcON1KQEREBERAREQEREFTgKfbf9I/aKtlDwtOHO7z9amICIiAtOKw+ZrgIDiIBIn/AJW5EHGYZxYQWuu0jM0WdUgmwBM2BOvJdJQxwrhzWOLSAO1wzCR948Fux+CFVuWY5wDu5qlxWFq0pDQWtd2Rk7TnfOda2+wjVUWGI2a7qntD8xcLggCXWvPhvlaMfVDw0mWPEiC11hNiDEGCGnwVbh9ovzSyqXlwygOaSDl7jGbTTcbqcNsVi5oIY2SLazcZocTcATeI5oN1PFk03MALnGYABMAji4AWmLm9ljXwD8rXEtYWNAGZ0gQNSSImfqWNHa1Un/DcCTBB5nKC4EgEiIkCeKqcXVqPeTVMOHmWGXhlkn1iUF/icYKTWFjWlr5lzbAOjswADMmy5ylQe4xlcXHWxku5nd437lb7HwrnscHZwD5LtA03uybk81eUaeVoEl0DU6nvQadn4csphrnZiPdyHIKSiKAiIgIiICIiAoR2W3SXBucPy2jMHZrSJibxKmogiDZzYLZOUnMWWyyTJ3TBN4leDZbcxdLjLi4aQHFuWRbhxUxEEJuymhjaeZxazLlnL5mnm/qFnS2e1sQTAmGmC0B2oFpjlKlIgh0dlMbAE5WkkNMEAu7xu0HIrHD7JayMrnAhuWZaZaDLQZG6TG9TkQQ37LaS8uJOdrWukjRswRAkGXEysqmzw4HM5zjlLQTlkB3lRAiTA3blKRBHGBaKnWizog8HaXI421UhEQEREBERAREQEREGumyJWxEQEREBERAREQYNoNEQ0CNIAtOsKFV2KxzsxLjJlwJ8rgD80cOd1YIgrsPsRrXZsziQRl0BaOEjUcjwU51BpMloJ4kCfWs0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57150" y="-155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s-ES" altLang="es-MX" sz="16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4034" name="AutoShape 10" descr="data:image/jpeg;base64,/9j/4AAQSkZJRgABAQAAAQABAAD/2wCEAAkGBhQSERUSExIWFBUWGR4aFRYWFRUXFxQVGhYYFxUbFBUXHCYeHBsjGRUVIC8hIycpLC4sFR4xNTAqNSYrLCkBCQoKDQwOFA8NFDUYFBgpKSkwNSk1NTU1KSkpNSkpKSwpNTUtLSkpKSkuKTYpKSksKSkrKSkxKSkpKSkqKS4pKf/AABEIAHMBUAMBIgACEQEDEQH/xAAbAAEAAgMBAQAAAAAAAAAAAAAABAUCAwYBB//EAEYQAAEDAgMEBQYLBgUFAAAAAAEAAhEDIQQSMQVBUWEGEyJxgTJCVZGSoRYjUmJysbLB0tPwBxQVc8LRQ0RTguEzNDWTo//EABgBAQEBAQEAAAAAAAAAAAAAAAABAgME/8QAJBEBAAECBQQDAQAAAAAAAAAAAAECEgMRUpHRMVFToRNBcWH/2gAMAwEAAhEDEQA/APuKIiAiIgIiICIiAiIgIiICIiAiIgIiICIiAiIgIiICIiAiwpumVmgIiICIiAiKHiMaQ4tAjKA6TfM2e1lA3j7wgmJKosQ+o7M10kEPaHtJAuJbmA36QRrKUsOXGW0y1xc1wdly5ewA8Ge4iEF4HA6HTVeqhOEcGgZSz4vI8gTL5BkgXcJBv89TXVzTw8xldlkN4OImO4fUEFiirMPtoHUEgBuZw0L3bmjf4Kxp1A4SCCDvCDJERAREQEReOdFzZB6irndIsODHXMnvn3hTaNdr2hzXBwOhBkINiKIdr0QSDWpgixBe2xGu9P4tR/1qf/sb/dBLRasPi2VASx7XAGCWkEA94W1ARRsVtOlT8uo1p4EifVqozekeGP8AjM9aCyRaaGLY/wAh7XfRcD9S3ICLXXxLWCXuDRxcQB71B+EeGmOvZ60Fki10cQ14ljg4cQQR7l7VqhoLnEADUkwB3lBmihjbFD/Wp+23+62UNoU3mGVGOPAOBPqCCQiIgIiICIiCJhanad3n61LVVgKnbf8ASP2irVAREQFhWqhrS46NBJ7gJWarMe4k5iT1UeVTN2He5wjtD6o0QasViXl7T5BAkB2ZzXCdWlh1vBBG8KccP1rWOcC1wG4wWyO0J4f2UGnTNKi14BL7BrSTlaXECY1A0tu0Ru0XMpF57TnEZGu7OoFvDXxQWQDGWs2YG4TEAd+oHioWJ2qQS0ACDBMgmOTZF9PAqop15c45g7nLT2rX1sJDdOACyp1nZRnJfOgMEgGDIdqDf3X1VFizabrdoGTEZZvqRYzI4ZVubj2PHbaIjXUAEQZsC2x3gaqoNSRmFyRcyTmcAHtiL/LHctrX/GGAI4nswCCQDzjdI0PgEzEbN85hztknKHQQ4wJa4aw0QBz1WNPFkOqVBDWNhpaTMm5IAFsxzAeC04PF9VZoAb8kCO/XR2mvIHcTNxWFbUAqMmeVjqA4gHR4AInVBYU3yAYIncbEd6yVXha1JrxkdZwADQCZdcyTxhWigIiIC5Hp5jCOrpSQx0l8b4IA+srrlT9JdhfvNMQYeySw7jOoPfA9SCVS2XQdTDW02FhFoAuO/XxTYuz+opCnwLo7i4kTziFxGydvVcI803tJaD2mHVvNv6gr6DhsQ2o0PaZa4SCg5f8AaBTGSk7fmI8CJ+5S9gbEoPw1JzqTCS25IudVG/aB/wBKn9P+kpsXFYsYemKdGm5uXskvMkcwqLzZWy20A9rbNc/MBwBAEe5U/S3pA6kRRpeW7UjUA2AbzP61VtsPF1KlMuqgNdmcC0eblMR7lxuJqZtpdr/VaPUQB9yDp9kdFqdJsvaKlQ3c53avvifrU+tsei8Q6kw/7QPeFMUfF4wUxJa4i5OVpdAHGFBT7G2EMPiqmWcjmDKTuOa7Z8FZbZ2oMPSdUNzo0cXHQfrgouE6U0arstPO48Aw6Kn/AGg1D8S3cc58RlA+s+tBs6O7L/eZxOJ+MJMMafJAGpjv3cl0NbZNFwyupMI+iB6oUfo3H7rSj5Ks0Hz/AGvgX4CsH0XENdpN9NWu462XabJ2iK9JtQWnUcCNR61WdNqQOFJ3tc0j1x9RKj9AXHqHjcKlvZbP65qin29SH8RaIEF9ORFjJEyp/TTZDGMbWpgMcHQctpm4NtCCPeoHSKf4g3LGbNTyzpmkRPKVK6SvxHxbsRTa6k10kUyQCfnEyQg6jY1dz6FN7/KLQTz5qaoeytpU69MPp6aEaFp4EKYoCIiAiIgodmv+Mf8ATd9oq+XNbLd8bU/mO+0V0gQeoiII+PrOa3sCXEgDlJ/WqrcPgqZqk9XltmcHNy5TMyCLEEzNz5KkbTguaMxaW3kAO8owIGs2MGFng8PmpuY+SCSILi4gC3lG5uJ8UEutSD2lp0O8HxBBVJtTDCndtQTEuBaCbTckRA7V54Lb1fUPhhcRBcWmI0cf6fq4rHZWEFTtPOaCDHynROd/HkNAAgj1nBtFpLC1zhqbFrBoJItc7o4qKXwLCdTckkkwAIFiSGuGmqnbbltWZILh2YncN/Jpv/vUI1XEkAkSSSBaQJBvodIk74VRnVF8wN3Ajjlg3zTpDXiAAdV4+rq8GfNEiXACAST3CPXwWLYdFPKY3gE6m39h4d63nD3l5MkZoGsGIjUEATpPuQRDJ3d3AjSOesDvjeInbG2hleGk9l/Pf5pnnYeyeK9yHRrRdvZMg5xAkA6F1jPHslaTQz2i5bLcpyyA0QAeAe07rZwgsNoTSe6oILnANZIJI1lrWjQbyb66KxwROQAzItLhBdzhRsSQ6i1wJIsTJguad0gam1t6w2U4B7wAGadhpJAI8ozAE9psgaWUVZoiICjMxoNV1KLta13eCXA25QPaUlUu1NhVH1hXpVureBEESCP1uQYdL9mMqUHVCIfTEh2+N4PJa+g5P7tfTOcvdb75XuI2FXrgNr4gZN7abYzd5Ku8Nhm02hjBDWiAEHNftAPxdIfPP2f+Vb9Gf+0o/R+8qNtzo8/EkZqoa1s5QKZJvHlEuvpyWnCdHK9JuRmLIaNB1YMd0lBesqNzFgiQMxHJxN/EgrhumWznU6/XNmHwQ4ea8R/YH1rq9kbJdSdUfUqmq9+W5EQGzA1+cVPxGHbUaWPaHNOoKCJsbazcRTD2kT57fku/twU2poe5c27obkfnw9d1I8Dcd08O+VJ/h+NIg4mnGk9XdBQfs/Hxz/5f9TVedM9mGrQDmiXUzMcWkdr6gfBbdgdGG4Yl2cvcRGgAAmbC53cVdqjlug+1g6n1BMObdvzmm9u4/cupXPbR6HMe/rKTzRfM9nyZ4gWI8CtlLZ+NAj95YRxNOXKCJ06xoFJtEXc9wMDWBy5mPerTo3s00MO1rvKPadyJ3eAgLDZ/RxlN/Wvc6tV+W/d9Fu5Wr5gxE7pEieYQcLt3/wAkz6dL7TV2W06IfRqNdoWmeVtVRY7oe+rVNV2IAeSCMtOAI0jtTuUqtsKvUbkqYslh1DaYaSO+VRT/ALPg7NVPmw2fpSY90rtVG2fs5lFgZTEAesniTxUlQEREBERBy+yj8dU/mP8AtldOFy+yh8dU/mP+2V1AQeoiIIG1DSaM1Rgce4F0cuSx6wDDh1MFu8AQYvJB5ceCrekdE580NIyZRAJdJMgG9pvB5q12VlFLI2HZOyYENLt8etBFqOzjrh2SDDm6lu6bgeaRIIuI01UOsW02gNdr5mVrspBgtBJBiZgFe0qM5okOlwLCeyzyWhrp1lvPTRbA5hZmcXPeAOwSCWi9pDZNtd9lUauuOWATDi3KW6SCS4gTpGWYkSFEGffOUxAAm8ea0cN/hOqtamxmvpyyWSNCQQfkidQOEGL6LWzYT95bB1jUHzTpcySO5BAYQ3Qyb8CIiJnWLnvjkrTCYlnVtp1NDoeF7X3EcVWVMO1hykkGCCG3cCdwJEG0+0scS6SCAACLRpeZjjee9BKxOAfTyedDjPz4GZpjiQCDxIC1YbEAPb2pAMj6OYCR9IOf6lu2dtQshpu3hw+ifu0vu34YvCDIXN0aypceac7XMB4G5sgtKGVuGpipYQ3jYm4uNI4rHZuJol2VggiQJkyNSZ56+Cx2mIw7GkHzRIaSGkDV4G60eKidHsP2y4kAgA5QZPaGruFhEKKtsZjnMPZoVKn0Mn9Tgq+p0gqj/IYnwNA/VVV2ikx/WJpmelWWznndKKov/DsV6qJ9wqLD4X1PR2M9in+NdIizbOpm2vU5v4X1PR2M9in+NPhfU9HYz2Kf410iJbOosr1+nN/C+p6OxnsU/wAafC+p6OxnsU/xrpF5KWzqLK9fpznwvqejsZ7FP8afC+p6OxnsU/xro5SUtnUWV6/Tmz0vqejsZ7FP8a6RpskpK1ETHWc2qYqjrOaNtLGGlTLxTfVI8ymAXG8WBIHvVJ8MKno3GexT/MXSysXPggXvyPv4JMTP29OHXRTGVVF0/suc+GFT0bjPYp/mJ8MKno3GexT/ADF0q8lS2e7p8uF4o3nlzfwwqejcZ7FP8xPhhU9G4z2Kf5i6WUS2e58uF4o3nlzXwwqejcZ7FP8AMT4YVPRuM9in+YulRLZ7ny4XijeeXNfDCp6NxnsU/wAxbR0nq+jsV/8AD81dAiZT3ScXC+sKN55UtLb9V3+QxA7zh/q62VZ4TEl4l1N1Pk7L/SSt6LTlXXTPSjLfkRERzc1stvxtT+Y77ZXSBUOzWfG1Ppu+0VfoCIiCo6QUmNYapYS4WBaSIne6Nw5rHZG1A5/VhjQIJzNNpt6yZ1VpiMO2o0tcJB1C5bEM6moGhzXOZmym4yA+SD4kmZPuQX+OwtKQ9/Z3SJEzftZddN6hdQ8ANcwuzEuLqbrQTJJO4wYHESrChWp1WlkteWgZxre4v4gqA1pzPgVGsuIylwnTyYu0jhyug0sh7y1xs1ksYXw10kxBaTIAaOMEqQH1NabyQ9wguY45RxB4Ra+9eCkxtMuLW1WMBIOhBtmDgZI+tR8RQa1pGR4e1hyg1MwzEGCBMkyDEBURpqVjmaC5pJIqFpgiTlEC4j9cDsqVnMyiu3MyCSYg3I8gCCNRIIUqrXMEUw3LTbc5HaOkQAS0TDSSea1vpzDuuY95gZXnKQ0wQAGulpG/VEbWmkCfi3lrTBdNs4MARPPyua24ZxeTTDWhkybF2cCzgToTMXlQsHh3vGVmTKBlcSJIDvOALW3gAeAVqazabeqFSC1nlEN7I0BIECb6Iqr2rtep1jmsMBtu8758SPdxVnsSpmph2UN3A7yBaXHjMqpp7O6yp284zgHMxvZdaXOLtBM6Lo6VINaGgQBYKDNERAREQEREBUGLwr8ldrWlwc0lssIeHF0ls+cN4O5X6iU8aXDMAMuYtkugmDBItyPqQRjSPWscWzTyuEBhAa8kEOLNbgET/dR9oYIveMjDl6ojQtM9Y0w0+a6AYU6ptOGGpllgJBM3gOykgcJXlPas1HU8okZh5XyQ03HPN7kGijTmu9xYcrmsjNTPB2a+7USvKeGINUBkF1SGnKRDSxoJBAsLO8Vtp7Ymk2oA3tFojP5OePKMWIkLJ21w1rHuaQ1xIJ1DY84n5J48wUEM4d5bSplsmnUIlzS5pZkcGk6SLtB5r2gxzXUCWP8Ai6dRrrFxzfFxffMOhT8RtEMY55bOUwALlwFzHhJ8FkMdmeWMAcQ0OJJgQ6csQDM5Sgj7NZUY9zX3DoeCJIDj5bZIsNCPFRquFkYgZHZ3OJpkNIM5GgEO3docdxUx21MpeHNjI1hMGZLy4ADxb70rY803EOEksc9sER2AMzdBBuNZQasJRIrVC5upbByG5yAEh2gurRRcPtAPLcu+ZmxaWxIcON1KQEREBERAREQEREFTgKfbf9I/aKtlDwtOHO7z9amICIiAtOKw+ZrgIDiIBIn/AJW5EHGYZxYQWuu0jM0WdUgmwBM2BOvJdJQxwrhzWOLSAO1wzCR948Fux+CFVuWY5wDu5qlxWFq0pDQWtd2Rk7TnfOda2+wjVUWGI2a7qntD8xcLggCXWvPhvlaMfVDw0mWPEiC11hNiDEGCGnwVbh9ovzSyqXlwygOaSDl7jGbTTcbqcNsVi5oIY2SLazcZocTcATeI5oN1PFk03MALnGYABMAji4AWmLm9ljXwD8rXEtYWNAGZ0gQNSSImfqWNHa1Un/DcCTBB5nKC4EgEiIkCeKqcXVqPeTVMOHmWGXhlkn1iUF/icYKTWFjWlr5lzbAOjswADMmy5ylQe4xlcXHWxku5nd437lb7HwrnscHZwD5LtA03uybk81eUaeVoEl0DU6nvQadn4csphrnZiPdyHIKSiKAiIgIiICIiAoR2W3SXBucPy2jMHZrSJibxKmogiDZzYLZOUnMWWyyTJ3TBN4leDZbcxdLjLi4aQHFuWRbhxUxEEJuymhjaeZxazLlnL5mnm/qFnS2e1sQTAmGmC0B2oFpjlKlIgh0dlMbAE5WkkNMEAu7xu0HIrHD7JayMrnAhuWZaZaDLQZG6TG9TkQQ37LaS8uJOdrWukjRswRAkGXEysqmzw4HM5zjlLQTlkB3lRAiTA3blKRBHGBaKnWizog8HaXI421UhEQEREBERAREQEREGumyJWxEQEREBERAREQYNoNEQ0CNIAtOsKFV2KxzsxLjJlwJ8rgD80cOd1YIgrsPsRrXZsziQRl0BaOEjUcjwU51BpMloJ4kCfWs0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57150" y="-155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s-ES" altLang="es-MX" sz="160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179512" y="1196752"/>
            <a:ext cx="8275738" cy="8433"/>
          </a:xfrm>
          <a:prstGeom prst="line">
            <a:avLst/>
          </a:prstGeom>
          <a:ln w="19050"/>
          <a:effectLst>
            <a:outerShdw blurRad="400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1 Título"/>
          <p:cNvSpPr txBox="1">
            <a:spLocks/>
          </p:cNvSpPr>
          <p:nvPr/>
        </p:nvSpPr>
        <p:spPr>
          <a:xfrm>
            <a:off x="142220" y="836712"/>
            <a:ext cx="8579604" cy="360040"/>
          </a:xfrm>
          <a:prstGeom prst="rect">
            <a:avLst/>
          </a:prstGeom>
        </p:spPr>
        <p:txBody>
          <a:bodyPr/>
          <a:lstStyle>
            <a:lvl1pPr marL="457200" indent="-4572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>
              <a:defRPr/>
            </a:pPr>
            <a:r>
              <a:rPr lang="es-MX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2. Recetarios electrónico: Número de Trámites por Médico y Especialidad</a:t>
            </a:r>
            <a:endParaRPr lang="es-MX" sz="20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42220" y="1241465"/>
            <a:ext cx="87502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ja-JP" sz="16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 partir de junio del 2015, se han aprobado un total de </a:t>
            </a:r>
            <a:r>
              <a:rPr lang="es-MX" altLang="ja-JP" sz="1600" b="1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1,428 trámites </a:t>
            </a:r>
            <a:r>
              <a:rPr lang="es-MX" altLang="ja-JP" sz="16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con la nueva plataforma electrónica. De éstos, el </a:t>
            </a:r>
            <a:r>
              <a:rPr lang="es-MX" altLang="ja-JP" sz="1600" b="1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62.4% </a:t>
            </a:r>
            <a:r>
              <a:rPr lang="es-MX" altLang="ja-JP" sz="16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han sido sometidos por </a:t>
            </a:r>
            <a:r>
              <a:rPr lang="es-MX" altLang="ja-JP" sz="1600" b="1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médicos con especialidad </a:t>
            </a:r>
            <a:r>
              <a:rPr lang="es-MX" altLang="ja-JP" sz="16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mientras que el </a:t>
            </a:r>
            <a:r>
              <a:rPr lang="es-MX" altLang="ja-JP" sz="1600" b="1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37.6% </a:t>
            </a:r>
            <a:r>
              <a:rPr lang="es-MX" altLang="ja-JP" sz="16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por </a:t>
            </a:r>
            <a:r>
              <a:rPr lang="es-MX" altLang="ja-JP" sz="1600" b="1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médicos generales</a:t>
            </a:r>
            <a:r>
              <a:rPr lang="es-MX" altLang="ja-JP" sz="16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ja-JP" sz="16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Por otro lado, el </a:t>
            </a:r>
            <a:r>
              <a:rPr lang="es-MX" altLang="ja-JP" sz="1600" b="1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72.6% </a:t>
            </a:r>
            <a:r>
              <a:rPr lang="es-MX" altLang="ja-JP" sz="16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del total de trámites por especialidad corresponden a </a:t>
            </a:r>
            <a:r>
              <a:rPr lang="es-MX" altLang="ja-JP" sz="1600" b="1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anestesiología</a:t>
            </a:r>
            <a:r>
              <a:rPr lang="es-MX" altLang="ja-JP" sz="16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; el </a:t>
            </a:r>
            <a:r>
              <a:rPr lang="es-MX" altLang="ja-JP" sz="1600" b="1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4.2% </a:t>
            </a:r>
            <a:r>
              <a:rPr lang="es-MX" altLang="ja-JP" sz="16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corresponden a </a:t>
            </a:r>
            <a:r>
              <a:rPr lang="es-MX" altLang="ja-JP" sz="1600" b="1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medicina interna</a:t>
            </a:r>
            <a:r>
              <a:rPr lang="es-MX" altLang="ja-JP" sz="16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; el </a:t>
            </a:r>
            <a:r>
              <a:rPr lang="es-MX" altLang="ja-JP" sz="1600" b="1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3% </a:t>
            </a:r>
            <a:r>
              <a:rPr lang="es-MX" altLang="ja-JP" sz="16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 </a:t>
            </a:r>
            <a:r>
              <a:rPr lang="es-MX" altLang="ja-JP" sz="1600" b="1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oncología</a:t>
            </a:r>
            <a:r>
              <a:rPr lang="es-MX" altLang="ja-JP" sz="16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; el </a:t>
            </a:r>
            <a:r>
              <a:rPr lang="es-MX" altLang="ja-JP" sz="1600" b="1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2.7% </a:t>
            </a:r>
            <a:r>
              <a:rPr lang="es-MX" altLang="ja-JP" sz="16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 </a:t>
            </a:r>
            <a:r>
              <a:rPr lang="es-MX" altLang="ja-JP" sz="1600" b="1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ortopedia </a:t>
            </a:r>
            <a:r>
              <a:rPr lang="es-MX" altLang="ja-JP" sz="16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y el </a:t>
            </a:r>
            <a:r>
              <a:rPr lang="es-MX" altLang="ja-JP" sz="1600" b="1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2.4% </a:t>
            </a:r>
            <a:r>
              <a:rPr lang="es-MX" altLang="ja-JP" sz="16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 </a:t>
            </a:r>
            <a:r>
              <a:rPr lang="es-MX" altLang="ja-JP" sz="1600" b="1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pediatría</a:t>
            </a:r>
            <a:r>
              <a:rPr lang="es-MX" altLang="ja-JP" sz="16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 El </a:t>
            </a:r>
            <a:r>
              <a:rPr lang="es-MX" altLang="ja-JP" sz="1600" b="1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15% </a:t>
            </a:r>
            <a:r>
              <a:rPr lang="es-MX" altLang="ja-JP" sz="16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restante corresponde a las especialidades de </a:t>
            </a:r>
            <a:r>
              <a:rPr lang="es-MX" altLang="ja-JP" sz="1600" b="1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neurocirugía</a:t>
            </a:r>
            <a:r>
              <a:rPr lang="es-MX" altLang="ja-JP" sz="16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es-MX" altLang="ja-JP" sz="1600" b="1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ginecología</a:t>
            </a:r>
            <a:r>
              <a:rPr lang="es-MX" altLang="ja-JP" sz="16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es-MX" altLang="ja-JP" sz="1600" b="1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traumatología</a:t>
            </a:r>
            <a:r>
              <a:rPr lang="es-MX" altLang="ja-JP" sz="16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es-MX" altLang="ja-JP" sz="1600" b="1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cardiología</a:t>
            </a:r>
            <a:r>
              <a:rPr lang="es-MX" altLang="ja-JP" sz="16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es-MX" altLang="ja-JP" sz="1600" b="1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medicina familiar</a:t>
            </a:r>
            <a:r>
              <a:rPr lang="es-MX" altLang="ja-JP" sz="16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entre otras. 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61950" y="6413266"/>
            <a:ext cx="6802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Arial Narrow" panose="020B0606020202030204" pitchFamily="34" charset="0"/>
              </a:rPr>
              <a:t>* Datos del </a:t>
            </a:r>
            <a:r>
              <a:rPr lang="es-MX" sz="1000" b="1" dirty="0" smtClean="0">
                <a:latin typeface="Arial Narrow" panose="020B0606020202030204" pitchFamily="34" charset="0"/>
              </a:rPr>
              <a:t>15 de junio de 2015 </a:t>
            </a:r>
            <a:r>
              <a:rPr lang="es-MX" sz="1000" dirty="0" smtClean="0">
                <a:latin typeface="Arial Narrow" panose="020B0606020202030204" pitchFamily="34" charset="0"/>
              </a:rPr>
              <a:t>al </a:t>
            </a:r>
            <a:r>
              <a:rPr lang="es-MX" sz="1000" b="1" dirty="0" smtClean="0">
                <a:latin typeface="Arial Narrow" panose="020B0606020202030204" pitchFamily="34" charset="0"/>
              </a:rPr>
              <a:t>05 de febrero de 2016</a:t>
            </a:r>
            <a:r>
              <a:rPr lang="es-MX" sz="1000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es-MX" sz="1000" dirty="0" smtClean="0">
                <a:latin typeface="Arial Narrow" panose="020B0606020202030204" pitchFamily="34" charset="0"/>
              </a:rPr>
              <a:t>Se incluyen las especialidades de </a:t>
            </a:r>
            <a:r>
              <a:rPr lang="es-MX" sz="1000" b="1" dirty="0" smtClean="0">
                <a:latin typeface="Arial Narrow" panose="020B0606020202030204" pitchFamily="34" charset="0"/>
              </a:rPr>
              <a:t>gastroenterología</a:t>
            </a:r>
            <a:r>
              <a:rPr lang="es-MX" sz="1000" dirty="0" smtClean="0">
                <a:latin typeface="Arial Narrow" panose="020B0606020202030204" pitchFamily="34" charset="0"/>
              </a:rPr>
              <a:t>, </a:t>
            </a:r>
            <a:r>
              <a:rPr lang="es-MX" sz="1000" b="1" dirty="0" smtClean="0">
                <a:latin typeface="Arial Narrow" panose="020B0606020202030204" pitchFamily="34" charset="0"/>
              </a:rPr>
              <a:t>oftalmología</a:t>
            </a:r>
            <a:r>
              <a:rPr lang="es-MX" sz="1000" dirty="0" smtClean="0">
                <a:latin typeface="Arial Narrow" panose="020B0606020202030204" pitchFamily="34" charset="0"/>
              </a:rPr>
              <a:t>, </a:t>
            </a:r>
            <a:r>
              <a:rPr lang="es-MX" sz="1000" b="1" dirty="0" smtClean="0">
                <a:latin typeface="Arial Narrow" panose="020B0606020202030204" pitchFamily="34" charset="0"/>
              </a:rPr>
              <a:t>geriatría</a:t>
            </a:r>
            <a:r>
              <a:rPr lang="es-MX" sz="1000" dirty="0" smtClean="0">
                <a:latin typeface="Arial Narrow" panose="020B0606020202030204" pitchFamily="34" charset="0"/>
              </a:rPr>
              <a:t>, </a:t>
            </a:r>
            <a:r>
              <a:rPr lang="es-MX" sz="1000" b="1" dirty="0" err="1" smtClean="0">
                <a:latin typeface="Arial Narrow" panose="020B0606020202030204" pitchFamily="34" charset="0"/>
              </a:rPr>
              <a:t>infectología</a:t>
            </a:r>
            <a:r>
              <a:rPr lang="es-MX" sz="1000" dirty="0" smtClean="0">
                <a:latin typeface="Arial Narrow" panose="020B0606020202030204" pitchFamily="34" charset="0"/>
              </a:rPr>
              <a:t>, </a:t>
            </a:r>
            <a:r>
              <a:rPr lang="es-MX" sz="1000" b="1" dirty="0" smtClean="0">
                <a:latin typeface="Arial Narrow" panose="020B0606020202030204" pitchFamily="34" charset="0"/>
              </a:rPr>
              <a:t>nefrología</a:t>
            </a:r>
            <a:r>
              <a:rPr lang="es-MX" sz="1000" dirty="0" smtClean="0">
                <a:latin typeface="Arial Narrow" panose="020B0606020202030204" pitchFamily="34" charset="0"/>
              </a:rPr>
              <a:t>, entre otras. </a:t>
            </a:r>
            <a:endParaRPr lang="es-MX" sz="1000" dirty="0">
              <a:latin typeface="Arial Narrow" panose="020B0606020202030204" pitchFamily="34" charset="0"/>
            </a:endParaRPr>
          </a:p>
        </p:txBody>
      </p:sp>
      <p:graphicFrame>
        <p:nvGraphicFramePr>
          <p:cNvPr id="9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283636"/>
              </p:ext>
            </p:extLst>
          </p:nvPr>
        </p:nvGraphicFramePr>
        <p:xfrm>
          <a:off x="235908" y="3068960"/>
          <a:ext cx="4183209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817191"/>
              </p:ext>
            </p:extLst>
          </p:nvPr>
        </p:nvGraphicFramePr>
        <p:xfrm>
          <a:off x="4432022" y="3068961"/>
          <a:ext cx="453246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239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043894"/>
              </p:ext>
            </p:extLst>
          </p:nvPr>
        </p:nvGraphicFramePr>
        <p:xfrm>
          <a:off x="225653" y="2204864"/>
          <a:ext cx="8784976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3"/>
                <a:gridCol w="1584176"/>
                <a:gridCol w="2916323"/>
                <a:gridCol w="2196244"/>
              </a:tblGrid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NÚMERO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TOTAL</a:t>
                      </a:r>
                      <a:endParaRPr lang="es-MX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NÚMERO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DE MÉDICOS CON RECETARIO ELECTRÓNICO</a:t>
                      </a:r>
                      <a:endParaRPr lang="es-MX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% SOLICITUD DE</a:t>
                      </a:r>
                      <a:r>
                        <a:rPr lang="es-MX" sz="18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RECETARIO ELECTRÓNICO</a:t>
                      </a:r>
                      <a:endParaRPr lang="es-MX" sz="1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dirty="0" smtClean="0">
                          <a:latin typeface="Arial Narrow" panose="020B0606020202030204" pitchFamily="34" charset="0"/>
                        </a:rPr>
                        <a:t>Médicos</a:t>
                      </a:r>
                      <a:r>
                        <a:rPr lang="es-MX" baseline="0" dirty="0" smtClean="0">
                          <a:latin typeface="Arial Narrow" panose="020B0606020202030204" pitchFamily="34" charset="0"/>
                        </a:rPr>
                        <a:t> en México</a:t>
                      </a:r>
                      <a:endParaRPr lang="es-MX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Narrow" panose="020B0606020202030204" pitchFamily="34" charset="0"/>
                        </a:rPr>
                        <a:t>222,932*</a:t>
                      </a:r>
                      <a:endParaRPr lang="es-MX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Narrow" panose="020B0606020202030204" pitchFamily="34" charset="0"/>
                        </a:rPr>
                        <a:t>1,428</a:t>
                      </a:r>
                      <a:endParaRPr lang="es-MX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0.65%</a:t>
                      </a:r>
                      <a:endParaRPr lang="es-MX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dirty="0" smtClean="0">
                          <a:latin typeface="Arial Narrow" panose="020B0606020202030204" pitchFamily="34" charset="0"/>
                        </a:rPr>
                        <a:t>Médicos</a:t>
                      </a:r>
                      <a:r>
                        <a:rPr lang="es-MX" baseline="0" dirty="0" smtClean="0">
                          <a:latin typeface="Arial Narrow" panose="020B0606020202030204" pitchFamily="34" charset="0"/>
                        </a:rPr>
                        <a:t> Generales</a:t>
                      </a:r>
                      <a:endParaRPr lang="es-MX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Narrow" panose="020B0606020202030204" pitchFamily="34" charset="0"/>
                        </a:rPr>
                        <a:t>47,897</a:t>
                      </a:r>
                      <a:endParaRPr lang="es-MX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Narrow" panose="020B0606020202030204" pitchFamily="34" charset="0"/>
                        </a:rPr>
                        <a:t>537</a:t>
                      </a:r>
                      <a:endParaRPr lang="es-MX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1.12%</a:t>
                      </a:r>
                      <a:endParaRPr lang="es-MX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dirty="0" smtClean="0">
                          <a:latin typeface="Arial Narrow" panose="020B0606020202030204" pitchFamily="34" charset="0"/>
                        </a:rPr>
                        <a:t>Médicos Especialistas</a:t>
                      </a:r>
                      <a:endParaRPr lang="es-MX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Narrow" panose="020B0606020202030204" pitchFamily="34" charset="0"/>
                        </a:rPr>
                        <a:t>96,649</a:t>
                      </a:r>
                      <a:endParaRPr lang="es-MX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Narrow" panose="020B0606020202030204" pitchFamily="34" charset="0"/>
                        </a:rPr>
                        <a:t>891</a:t>
                      </a:r>
                      <a:endParaRPr lang="es-MX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0.92%</a:t>
                      </a:r>
                      <a:endParaRPr lang="es-MX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51520" y="6191726"/>
            <a:ext cx="6480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>
                <a:latin typeface="Arial Narrow" panose="020B0606020202030204" pitchFamily="34" charset="0"/>
              </a:rPr>
              <a:t>*Esta cifra incluye a los Médicos en Adiestramiento y Médicos en otras labores (no contacto con el paciente).</a:t>
            </a:r>
            <a:endParaRPr lang="es-MX" sz="1100" dirty="0">
              <a:latin typeface="Arial Narrow" panose="020B060602020203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12776"/>
            <a:ext cx="6294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Porcentaje de avance en relación con el número total de médicos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9673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F3264-B79C-4819-998B-40F3102721F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472726" y="1260327"/>
            <a:ext cx="8275738" cy="8433"/>
          </a:xfrm>
          <a:prstGeom prst="line">
            <a:avLst/>
          </a:prstGeom>
          <a:ln w="19050"/>
          <a:effectLst>
            <a:outerShdw blurRad="400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1 Título"/>
          <p:cNvSpPr txBox="1">
            <a:spLocks/>
          </p:cNvSpPr>
          <p:nvPr/>
        </p:nvSpPr>
        <p:spPr>
          <a:xfrm>
            <a:off x="475620" y="841054"/>
            <a:ext cx="8137525" cy="411162"/>
          </a:xfrm>
          <a:prstGeom prst="rect">
            <a:avLst/>
          </a:prstGeom>
        </p:spPr>
        <p:txBody>
          <a:bodyPr/>
          <a:lstStyle>
            <a:lvl1pPr marL="457200" indent="-4572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>
              <a:defRPr/>
            </a:pPr>
            <a:r>
              <a:rPr lang="es-MX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panose="020B0606020202030204" pitchFamily="34" charset="0"/>
              </a:rPr>
              <a:t>2. Recetario electrónico: Recetas dispensadas en farmacias</a:t>
            </a:r>
            <a:endParaRPr lang="es-MX" sz="2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2726" y="1640994"/>
            <a:ext cx="82757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MX" sz="2000" dirty="0" smtClean="0">
                <a:latin typeface="Arial Narrow" panose="020B0606020202030204" pitchFamily="34" charset="0"/>
              </a:rPr>
              <a:t>A 7 meses de su lanzamiento, se han validado un total de </a:t>
            </a:r>
            <a:r>
              <a:rPr lang="es-MX" sz="2000" b="1" dirty="0" smtClean="0">
                <a:latin typeface="Arial Narrow" panose="020B0606020202030204" pitchFamily="34" charset="0"/>
              </a:rPr>
              <a:t>11,622 recetas </a:t>
            </a:r>
            <a:r>
              <a:rPr lang="es-MX" sz="2000" dirty="0" smtClean="0">
                <a:latin typeface="Arial Narrow" panose="020B0606020202030204" pitchFamily="34" charset="0"/>
              </a:rPr>
              <a:t>especiales en </a:t>
            </a:r>
            <a:r>
              <a:rPr lang="es-MX" sz="2000" b="1" dirty="0" smtClean="0">
                <a:latin typeface="Arial Narrow" panose="020B0606020202030204" pitchFamily="34" charset="0"/>
              </a:rPr>
              <a:t>29 entidades federativas</a:t>
            </a:r>
            <a:r>
              <a:rPr lang="es-MX" sz="2000" dirty="0" smtClean="0">
                <a:latin typeface="Arial Narrow" panose="020B0606020202030204" pitchFamily="34" charset="0"/>
              </a:rPr>
              <a:t>.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893619"/>
              </p:ext>
            </p:extLst>
          </p:nvPr>
        </p:nvGraphicFramePr>
        <p:xfrm>
          <a:off x="476245" y="2852936"/>
          <a:ext cx="81369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4"/>
                <a:gridCol w="2880320"/>
                <a:gridCol w="1296144"/>
                <a:gridCol w="648072"/>
                <a:gridCol w="2232248"/>
                <a:gridCol w="576062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N°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Entidad Federativa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%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N°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Entidad Federativa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%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12792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Nuevo León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25%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Guanajuato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2%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65544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Jalisco 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24%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Sonora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1%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90304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Distrito Federal 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22%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Querétaro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1%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15064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Baja California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5%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Chiapas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1%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67816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Puebla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5%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11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Veracruz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1%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Edo. México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6%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12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Hidalgo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Arial Narrow" panose="020B0606020202030204" pitchFamily="34" charset="0"/>
                        </a:rPr>
                        <a:t>1%</a:t>
                      </a:r>
                      <a:endParaRPr lang="es-MX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8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8" descr="data:image/jpeg;base64,/9j/4AAQSkZJRgABAQAAAQABAAD/2wCEAAkGBhQSERUSExIWFBUWGR4aFRYWFRUXFxQVGhYYFxUbFBUXHCYeHBsjGRUVIC8hIycpLC4sFR4xNTAqNSYrLCkBCQoKDQwOFA8NFDUYFBgpKSkwNSk1NTU1KSkpNSkpKSwpNTUtLSkpKSkuKTYpKSksKSkrKSkxKSkpKSkqKS4pKf/AABEIAHMBUAMBIgACEQEDEQH/xAAbAAEAAgMBAQAAAAAAAAAAAAAABAUCAwYBB//EAEYQAAEDAgMEBQYLBgUFAAAAAAEAAhEDIQQSMQVBUWEGEyJxgTJCVZGSoRYjUmJysbLB0tPwBxQVc8LRQ0RTguEzNDWTo//EABgBAQEBAQEAAAAAAAAAAAAAAAABAgME/8QAJBEBAAECBQQDAQAAAAAAAAAAAAECEgMRUpHRMVFToRNBcWH/2gAMAwEAAhEDEQA/APuKIiAiIgIiICIiAiIgIiICIiAiIgIiICIiAiIgIiICIiAiwpumVmgIiICIiAiKHiMaQ4tAjKA6TfM2e1lA3j7wgmJKosQ+o7M10kEPaHtJAuJbmA36QRrKUsOXGW0y1xc1wdly5ewA8Ge4iEF4HA6HTVeqhOEcGgZSz4vI8gTL5BkgXcJBv89TXVzTw8xldlkN4OImO4fUEFiirMPtoHUEgBuZw0L3bmjf4Kxp1A4SCCDvCDJERAREQEReOdFzZB6irndIsODHXMnvn3hTaNdr2hzXBwOhBkINiKIdr0QSDWpgixBe2xGu9P4tR/1qf/sb/dBLRasPi2VASx7XAGCWkEA94W1ARRsVtOlT8uo1p4EifVqozekeGP8AjM9aCyRaaGLY/wAh7XfRcD9S3ICLXXxLWCXuDRxcQB71B+EeGmOvZ60Fki10cQ14ljg4cQQR7l7VqhoLnEADUkwB3lBmihjbFD/Wp+23+62UNoU3mGVGOPAOBPqCCQiIgIiICIiCJhanad3n61LVVgKnbf8ASP2irVAREQFhWqhrS46NBJ7gJWarMe4k5iT1UeVTN2He5wjtD6o0QasViXl7T5BAkB2ZzXCdWlh1vBBG8KccP1rWOcC1wG4wWyO0J4f2UGnTNKi14BL7BrSTlaXECY1A0tu0Ru0XMpF57TnEZGu7OoFvDXxQWQDGWs2YG4TEAd+oHioWJ2qQS0ACDBMgmOTZF9PAqop15c45g7nLT2rX1sJDdOACyp1nZRnJfOgMEgGDIdqDf3X1VFizabrdoGTEZZvqRYzI4ZVubj2PHbaIjXUAEQZsC2x3gaqoNSRmFyRcyTmcAHtiL/LHctrX/GGAI4nswCCQDzjdI0PgEzEbN85hztknKHQQ4wJa4aw0QBz1WNPFkOqVBDWNhpaTMm5IAFsxzAeC04PF9VZoAb8kCO/XR2mvIHcTNxWFbUAqMmeVjqA4gHR4AInVBYU3yAYIncbEd6yVXha1JrxkdZwADQCZdcyTxhWigIiIC5Hp5jCOrpSQx0l8b4IA+srrlT9JdhfvNMQYeySw7jOoPfA9SCVS2XQdTDW02FhFoAuO/XxTYuz+opCnwLo7i4kTziFxGydvVcI803tJaD2mHVvNv6gr6DhsQ2o0PaZa4SCg5f8AaBTGSk7fmI8CJ+5S9gbEoPw1JzqTCS25IudVG/aB/wBKn9P+kpsXFYsYemKdGm5uXskvMkcwqLzZWy20A9rbNc/MBwBAEe5U/S3pA6kRRpeW7UjUA2AbzP61VtsPF1KlMuqgNdmcC0eblMR7lxuJqZtpdr/VaPUQB9yDp9kdFqdJsvaKlQ3c53avvifrU+tsei8Q6kw/7QPeFMUfF4wUxJa4i5OVpdAHGFBT7G2EMPiqmWcjmDKTuOa7Z8FZbZ2oMPSdUNzo0cXHQfrgouE6U0arstPO48Aw6Kn/AGg1D8S3cc58RlA+s+tBs6O7L/eZxOJ+MJMMafJAGpjv3cl0NbZNFwyupMI+iB6oUfo3H7rSj5Ks0Hz/AGvgX4CsH0XENdpN9NWu462XabJ2iK9JtQWnUcCNR61WdNqQOFJ3tc0j1x9RKj9AXHqHjcKlvZbP65qin29SH8RaIEF9ORFjJEyp/TTZDGMbWpgMcHQctpm4NtCCPeoHSKf4g3LGbNTyzpmkRPKVK6SvxHxbsRTa6k10kUyQCfnEyQg6jY1dz6FN7/KLQTz5qaoeytpU69MPp6aEaFp4EKYoCIiAiIgodmv+Mf8ATd9oq+XNbLd8bU/mO+0V0gQeoiII+PrOa3sCXEgDlJ/WqrcPgqZqk9XltmcHNy5TMyCLEEzNz5KkbTguaMxaW3kAO8owIGs2MGFng8PmpuY+SCSILi4gC3lG5uJ8UEutSD2lp0O8HxBBVJtTDCndtQTEuBaCbTckRA7V54Lb1fUPhhcRBcWmI0cf6fq4rHZWEFTtPOaCDHynROd/HkNAAgj1nBtFpLC1zhqbFrBoJItc7o4qKXwLCdTckkkwAIFiSGuGmqnbbltWZILh2YncN/Jpv/vUI1XEkAkSSSBaQJBvodIk74VRnVF8wN3Ajjlg3zTpDXiAAdV4+rq8GfNEiXACAST3CPXwWLYdFPKY3gE6m39h4d63nD3l5MkZoGsGIjUEATpPuQRDJ3d3AjSOesDvjeInbG2hleGk9l/Pf5pnnYeyeK9yHRrRdvZMg5xAkA6F1jPHslaTQz2i5bLcpyyA0QAeAe07rZwgsNoTSe6oILnANZIJI1lrWjQbyb66KxwROQAzItLhBdzhRsSQ6i1wJIsTJguad0gam1t6w2U4B7wAGadhpJAI8ozAE9psgaWUVZoiICjMxoNV1KLta13eCXA25QPaUlUu1NhVH1hXpVureBEESCP1uQYdL9mMqUHVCIfTEh2+N4PJa+g5P7tfTOcvdb75XuI2FXrgNr4gZN7abYzd5Ku8Nhm02hjBDWiAEHNftAPxdIfPP2f+Vb9Gf+0o/R+8qNtzo8/EkZqoa1s5QKZJvHlEuvpyWnCdHK9JuRmLIaNB1YMd0lBesqNzFgiQMxHJxN/EgrhumWznU6/XNmHwQ4ea8R/YH1rq9kbJdSdUfUqmq9+W5EQGzA1+cVPxGHbUaWPaHNOoKCJsbazcRTD2kT57fku/twU2poe5c27obkfnw9d1I8Dcd08O+VJ/h+NIg4mnGk9XdBQfs/Hxz/5f9TVedM9mGrQDmiXUzMcWkdr6gfBbdgdGG4Yl2cvcRGgAAmbC53cVdqjlug+1g6n1BMObdvzmm9u4/cupXPbR6HMe/rKTzRfM9nyZ4gWI8CtlLZ+NAj95YRxNOXKCJ06xoFJtEXc9wMDWBy5mPerTo3s00MO1rvKPadyJ3eAgLDZ/RxlN/Wvc6tV+W/d9Fu5Wr5gxE7pEieYQcLt3/wAkz6dL7TV2W06IfRqNdoWmeVtVRY7oe+rVNV2IAeSCMtOAI0jtTuUqtsKvUbkqYslh1DaYaSO+VRT/ALPg7NVPmw2fpSY90rtVG2fs5lFgZTEAesniTxUlQEREBERBy+yj8dU/mP8AtldOFy+yh8dU/mP+2V1AQeoiIIG1DSaM1Rgce4F0cuSx6wDDh1MFu8AQYvJB5ceCrekdE580NIyZRAJdJMgG9pvB5q12VlFLI2HZOyYENLt8etBFqOzjrh2SDDm6lu6bgeaRIIuI01UOsW02gNdr5mVrspBgtBJBiZgFe0qM5okOlwLCeyzyWhrp1lvPTRbA5hZmcXPeAOwSCWi9pDZNtd9lUauuOWATDi3KW6SCS4gTpGWYkSFEGffOUxAAm8ea0cN/hOqtamxmvpyyWSNCQQfkidQOEGL6LWzYT95bB1jUHzTpcySO5BAYQ3Qyb8CIiJnWLnvjkrTCYlnVtp1NDoeF7X3EcVWVMO1hykkGCCG3cCdwJEG0+0scS6SCAACLRpeZjjee9BKxOAfTyedDjPz4GZpjiQCDxIC1YbEAPb2pAMj6OYCR9IOf6lu2dtQshpu3hw+ifu0vu34YvCDIXN0aypceac7XMB4G5sgtKGVuGpipYQ3jYm4uNI4rHZuJol2VggiQJkyNSZ56+Cx2mIw7GkHzRIaSGkDV4G60eKidHsP2y4kAgA5QZPaGruFhEKKtsZjnMPZoVKn0Mn9Tgq+p0gqj/IYnwNA/VVV2ikx/WJpmelWWznndKKov/DsV6qJ9wqLD4X1PR2M9in+NdIizbOpm2vU5v4X1PR2M9in+NPhfU9HYz2Kf410iJbOosr1+nN/C+p6OxnsU/wAafC+p6OxnsU/xrpF5KWzqLK9fpznwvqejsZ7FP8afC+p6OxnsU/xro5SUtnUWV6/Tmz0vqejsZ7FP8a6RpskpK1ETHWc2qYqjrOaNtLGGlTLxTfVI8ymAXG8WBIHvVJ8MKno3GexT/MXSysXPggXvyPv4JMTP29OHXRTGVVF0/suc+GFT0bjPYp/mJ8MKno3GexT/ADF0q8lS2e7p8uF4o3nlzfwwqejcZ7FP8xPhhU9G4z2Kf5i6WUS2e58uF4o3nlzXwwqejcZ7FP8AMT4YVPRuM9in+YulRLZ7ny4XijeeXNfDCp6NxnsU/wAxbR0nq+jsV/8AD81dAiZT3ScXC+sKN55UtLb9V3+QxA7zh/q62VZ4TEl4l1N1Pk7L/SSt6LTlXXTPSjLfkRERzc1stvxtT+Y77ZXSBUOzWfG1Ppu+0VfoCIiCo6QUmNYapYS4WBaSIne6Nw5rHZG1A5/VhjQIJzNNpt6yZ1VpiMO2o0tcJB1C5bEM6moGhzXOZmym4yA+SD4kmZPuQX+OwtKQ9/Z3SJEzftZddN6hdQ8ANcwuzEuLqbrQTJJO4wYHESrChWp1WlkteWgZxre4v4gqA1pzPgVGsuIylwnTyYu0jhyug0sh7y1xs1ksYXw10kxBaTIAaOMEqQH1NabyQ9wguY45RxB4Ra+9eCkxtMuLW1WMBIOhBtmDgZI+tR8RQa1pGR4e1hyg1MwzEGCBMkyDEBURpqVjmaC5pJIqFpgiTlEC4j9cDsqVnMyiu3MyCSYg3I8gCCNRIIUqrXMEUw3LTbc5HaOkQAS0TDSSea1vpzDuuY95gZXnKQ0wQAGulpG/VEbWmkCfi3lrTBdNs4MARPPyua24ZxeTTDWhkybF2cCzgToTMXlQsHh3vGVmTKBlcSJIDvOALW3gAeAVqazabeqFSC1nlEN7I0BIECb6Iqr2rtep1jmsMBtu8758SPdxVnsSpmph2UN3A7yBaXHjMqpp7O6yp284zgHMxvZdaXOLtBM6Lo6VINaGgQBYKDNERAREQEREBUGLwr8ldrWlwc0lssIeHF0ls+cN4O5X6iU8aXDMAMuYtkugmDBItyPqQRjSPWscWzTyuEBhAa8kEOLNbgET/dR9oYIveMjDl6ojQtM9Y0w0+a6AYU6ptOGGpllgJBM3gOykgcJXlPas1HU8okZh5XyQ03HPN7kGijTmu9xYcrmsjNTPB2a+7USvKeGINUBkF1SGnKRDSxoJBAsLO8Vtp7Ymk2oA3tFojP5OePKMWIkLJ21w1rHuaQ1xIJ1DY84n5J48wUEM4d5bSplsmnUIlzS5pZkcGk6SLtB5r2gxzXUCWP8Ai6dRrrFxzfFxffMOhT8RtEMY55bOUwALlwFzHhJ8FkMdmeWMAcQ0OJJgQ6csQDM5Sgj7NZUY9zX3DoeCJIDj5bZIsNCPFRquFkYgZHZ3OJpkNIM5GgEO3docdxUx21MpeHNjI1hMGZLy4ADxb70rY803EOEksc9sER2AMzdBBuNZQasJRIrVC5upbByG5yAEh2gurRRcPtAPLcu+ZmxaWxIcON1KQEREBERAREQEREFTgKfbf9I/aKtlDwtOHO7z9amICIiAtOKw+ZrgIDiIBIn/AJW5EHGYZxYQWuu0jM0WdUgmwBM2BOvJdJQxwrhzWOLSAO1wzCR948Fux+CFVuWY5wDu5qlxWFq0pDQWtd2Rk7TnfOda2+wjVUWGI2a7qntD8xcLggCXWvPhvlaMfVDw0mWPEiC11hNiDEGCGnwVbh9ovzSyqXlwygOaSDl7jGbTTcbqcNsVi5oIY2SLazcZocTcATeI5oN1PFk03MALnGYABMAji4AWmLm9ljXwD8rXEtYWNAGZ0gQNSSImfqWNHa1Un/DcCTBB5nKC4EgEiIkCeKqcXVqPeTVMOHmWGXhlkn1iUF/icYKTWFjWlr5lzbAOjswADMmy5ylQe4xlcXHWxku5nd437lb7HwrnscHZwD5LtA03uybk81eUaeVoEl0DU6nvQadn4csphrnZiPdyHIKSiKAiIgIiICIiAoR2W3SXBucPy2jMHZrSJibxKmogiDZzYLZOUnMWWyyTJ3TBN4leDZbcxdLjLi4aQHFuWRbhxUxEEJuymhjaeZxazLlnL5mnm/qFnS2e1sQTAmGmC0B2oFpjlKlIgh0dlMbAE5WkkNMEAu7xu0HIrHD7JayMrnAhuWZaZaDLQZG6TG9TkQQ37LaS8uJOdrWukjRswRAkGXEysqmzw4HM5zjlLQTlkB3lRAiTA3blKRBHGBaKnWizog8HaXI421UhEQEREBERAREQEREGumyJWxEQEREBERAREQYNoNEQ0CNIAtOsKFV2KxzsxLjJlwJ8rgD80cOd1YIgrsPsRrXZsziQRl0BaOEjUcjwU51BpMloJ4kCfWs0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57150" y="-155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MX" sz="1600">
              <a:latin typeface="Arial" pitchFamily="34" charset="0"/>
            </a:endParaRPr>
          </a:p>
        </p:txBody>
      </p:sp>
      <p:sp>
        <p:nvSpPr>
          <p:cNvPr id="44034" name="AutoShape 10" descr="data:image/jpeg;base64,/9j/4AAQSkZJRgABAQAAAQABAAD/2wCEAAkGBhQSERUSExIWFBUWGR4aFRYWFRUXFxQVGhYYFxUbFBUXHCYeHBsjGRUVIC8hIycpLC4sFR4xNTAqNSYrLCkBCQoKDQwOFA8NFDUYFBgpKSkwNSk1NTU1KSkpNSkpKSwpNTUtLSkpKSkuKTYpKSksKSkrKSkxKSkpKSkqKS4pKf/AABEIAHMBUAMBIgACEQEDEQH/xAAbAAEAAgMBAQAAAAAAAAAAAAAABAUCAwYBB//EAEYQAAEDAgMEBQYLBgUFAAAAAAEAAhEDIQQSMQVBUWEGEyJxgTJCVZGSoRYjUmJysbLB0tPwBxQVc8LRQ0RTguEzNDWTo//EABgBAQEBAQEAAAAAAAAAAAAAAAABAgME/8QAJBEBAAECBQQDAQAAAAAAAAAAAAECEgMRUpHRMVFToRNBcWH/2gAMAwEAAhEDEQA/APuKIiAiIgIiICIiAiIgIiICIiAiIgIiICIiAiIgIiICIiAiwpumVmgIiICIiAiKHiMaQ4tAjKA6TfM2e1lA3j7wgmJKosQ+o7M10kEPaHtJAuJbmA36QRrKUsOXGW0y1xc1wdly5ewA8Ge4iEF4HA6HTVeqhOEcGgZSz4vI8gTL5BkgXcJBv89TXVzTw8xldlkN4OImO4fUEFiirMPtoHUEgBuZw0L3bmjf4Kxp1A4SCCDvCDJERAREQEReOdFzZB6irndIsODHXMnvn3hTaNdr2hzXBwOhBkINiKIdr0QSDWpgixBe2xGu9P4tR/1qf/sb/dBLRasPi2VASx7XAGCWkEA94W1ARRsVtOlT8uo1p4EifVqozekeGP8AjM9aCyRaaGLY/wAh7XfRcD9S3ICLXXxLWCXuDRxcQB71B+EeGmOvZ60Fki10cQ14ljg4cQQR7l7VqhoLnEADUkwB3lBmihjbFD/Wp+23+62UNoU3mGVGOPAOBPqCCQiIgIiICIiCJhanad3n61LVVgKnbf8ASP2irVAREQFhWqhrS46NBJ7gJWarMe4k5iT1UeVTN2He5wjtD6o0QasViXl7T5BAkB2ZzXCdWlh1vBBG8KccP1rWOcC1wG4wWyO0J4f2UGnTNKi14BL7BrSTlaXECY1A0tu0Ru0XMpF57TnEZGu7OoFvDXxQWQDGWs2YG4TEAd+oHioWJ2qQS0ACDBMgmOTZF9PAqop15c45g7nLT2rX1sJDdOACyp1nZRnJfOgMEgGDIdqDf3X1VFizabrdoGTEZZvqRYzI4ZVubj2PHbaIjXUAEQZsC2x3gaqoNSRmFyRcyTmcAHtiL/LHctrX/GGAI4nswCCQDzjdI0PgEzEbN85hztknKHQQ4wJa4aw0QBz1WNPFkOqVBDWNhpaTMm5IAFsxzAeC04PF9VZoAb8kCO/XR2mvIHcTNxWFbUAqMmeVjqA4gHR4AInVBYU3yAYIncbEd6yVXha1JrxkdZwADQCZdcyTxhWigIiIC5Hp5jCOrpSQx0l8b4IA+srrlT9JdhfvNMQYeySw7jOoPfA9SCVS2XQdTDW02FhFoAuO/XxTYuz+opCnwLo7i4kTziFxGydvVcI803tJaD2mHVvNv6gr6DhsQ2o0PaZa4SCg5f8AaBTGSk7fmI8CJ+5S9gbEoPw1JzqTCS25IudVG/aB/wBKn9P+kpsXFYsYemKdGm5uXskvMkcwqLzZWy20A9rbNc/MBwBAEe5U/S3pA6kRRpeW7UjUA2AbzP61VtsPF1KlMuqgNdmcC0eblMR7lxuJqZtpdr/VaPUQB9yDp9kdFqdJsvaKlQ3c53avvifrU+tsei8Q6kw/7QPeFMUfF4wUxJa4i5OVpdAHGFBT7G2EMPiqmWcjmDKTuOa7Z8FZbZ2oMPSdUNzo0cXHQfrgouE6U0arstPO48Aw6Kn/AGg1D8S3cc58RlA+s+tBs6O7L/eZxOJ+MJMMafJAGpjv3cl0NbZNFwyupMI+iB6oUfo3H7rSj5Ks0Hz/AGvgX4CsH0XENdpN9NWu462XabJ2iK9JtQWnUcCNR61WdNqQOFJ3tc0j1x9RKj9AXHqHjcKlvZbP65qin29SH8RaIEF9ORFjJEyp/TTZDGMbWpgMcHQctpm4NtCCPeoHSKf4g3LGbNTyzpmkRPKVK6SvxHxbsRTa6k10kUyQCfnEyQg6jY1dz6FN7/KLQTz5qaoeytpU69MPp6aEaFp4EKYoCIiAiIgodmv+Mf8ATd9oq+XNbLd8bU/mO+0V0gQeoiII+PrOa3sCXEgDlJ/WqrcPgqZqk9XltmcHNy5TMyCLEEzNz5KkbTguaMxaW3kAO8owIGs2MGFng8PmpuY+SCSILi4gC3lG5uJ8UEutSD2lp0O8HxBBVJtTDCndtQTEuBaCbTckRA7V54Lb1fUPhhcRBcWmI0cf6fq4rHZWEFTtPOaCDHynROd/HkNAAgj1nBtFpLC1zhqbFrBoJItc7o4qKXwLCdTckkkwAIFiSGuGmqnbbltWZILh2YncN/Jpv/vUI1XEkAkSSSBaQJBvodIk74VRnVF8wN3Ajjlg3zTpDXiAAdV4+rq8GfNEiXACAST3CPXwWLYdFPKY3gE6m39h4d63nD3l5MkZoGsGIjUEATpPuQRDJ3d3AjSOesDvjeInbG2hleGk9l/Pf5pnnYeyeK9yHRrRdvZMg5xAkA6F1jPHslaTQz2i5bLcpyyA0QAeAe07rZwgsNoTSe6oILnANZIJI1lrWjQbyb66KxwROQAzItLhBdzhRsSQ6i1wJIsTJguad0gam1t6w2U4B7wAGadhpJAI8ozAE9psgaWUVZoiICjMxoNV1KLta13eCXA25QPaUlUu1NhVH1hXpVureBEESCP1uQYdL9mMqUHVCIfTEh2+N4PJa+g5P7tfTOcvdb75XuI2FXrgNr4gZN7abYzd5Ku8Nhm02hjBDWiAEHNftAPxdIfPP2f+Vb9Gf+0o/R+8qNtzo8/EkZqoa1s5QKZJvHlEuvpyWnCdHK9JuRmLIaNB1YMd0lBesqNzFgiQMxHJxN/EgrhumWznU6/XNmHwQ4ea8R/YH1rq9kbJdSdUfUqmq9+W5EQGzA1+cVPxGHbUaWPaHNOoKCJsbazcRTD2kT57fku/twU2poe5c27obkfnw9d1I8Dcd08O+VJ/h+NIg4mnGk9XdBQfs/Hxz/5f9TVedM9mGrQDmiXUzMcWkdr6gfBbdgdGG4Yl2cvcRGgAAmbC53cVdqjlug+1g6n1BMObdvzmm9u4/cupXPbR6HMe/rKTzRfM9nyZ4gWI8CtlLZ+NAj95YRxNOXKCJ06xoFJtEXc9wMDWBy5mPerTo3s00MO1rvKPadyJ3eAgLDZ/RxlN/Wvc6tV+W/d9Fu5Wr5gxE7pEieYQcLt3/wAkz6dL7TV2W06IfRqNdoWmeVtVRY7oe+rVNV2IAeSCMtOAI0jtTuUqtsKvUbkqYslh1DaYaSO+VRT/ALPg7NVPmw2fpSY90rtVG2fs5lFgZTEAesniTxUlQEREBERBy+yj8dU/mP8AtldOFy+yh8dU/mP+2V1AQeoiIIG1DSaM1Rgce4F0cuSx6wDDh1MFu8AQYvJB5ceCrekdE580NIyZRAJdJMgG9pvB5q12VlFLI2HZOyYENLt8etBFqOzjrh2SDDm6lu6bgeaRIIuI01UOsW02gNdr5mVrspBgtBJBiZgFe0qM5okOlwLCeyzyWhrp1lvPTRbA5hZmcXPeAOwSCWi9pDZNtd9lUauuOWATDi3KW6SCS4gTpGWYkSFEGffOUxAAm8ea0cN/hOqtamxmvpyyWSNCQQfkidQOEGL6LWzYT95bB1jUHzTpcySO5BAYQ3Qyb8CIiJnWLnvjkrTCYlnVtp1NDoeF7X3EcVWVMO1hykkGCCG3cCdwJEG0+0scS6SCAACLRpeZjjee9BKxOAfTyedDjPz4GZpjiQCDxIC1YbEAPb2pAMj6OYCR9IOf6lu2dtQshpu3hw+ifu0vu34YvCDIXN0aypceac7XMB4G5sgtKGVuGpipYQ3jYm4uNI4rHZuJol2VggiQJkyNSZ56+Cx2mIw7GkHzRIaSGkDV4G60eKidHsP2y4kAgA5QZPaGruFhEKKtsZjnMPZoVKn0Mn9Tgq+p0gqj/IYnwNA/VVV2ikx/WJpmelWWznndKKov/DsV6qJ9wqLD4X1PR2M9in+NdIizbOpm2vU5v4X1PR2M9in+NPhfU9HYz2Kf410iJbOosr1+nN/C+p6OxnsU/wAafC+p6OxnsU/xrpF5KWzqLK9fpznwvqejsZ7FP8afC+p6OxnsU/xro5SUtnUWV6/Tmz0vqejsZ7FP8a6RpskpK1ETHWc2qYqjrOaNtLGGlTLxTfVI8ymAXG8WBIHvVJ8MKno3GexT/MXSysXPggXvyPv4JMTP29OHXRTGVVF0/suc+GFT0bjPYp/mJ8MKno3GexT/ADF0q8lS2e7p8uF4o3nlzfwwqejcZ7FP8xPhhU9G4z2Kf5i6WUS2e58uF4o3nlzXwwqejcZ7FP8AMT4YVPRuM9in+YulRLZ7ny4XijeeXNfDCp6NxnsU/wAxbR0nq+jsV/8AD81dAiZT3ScXC+sKN55UtLb9V3+QxA7zh/q62VZ4TEl4l1N1Pk7L/SSt6LTlXXTPSjLfkRERzc1stvxtT+Y77ZXSBUOzWfG1Ppu+0VfoCIiCo6QUmNYapYS4WBaSIne6Nw5rHZG1A5/VhjQIJzNNpt6yZ1VpiMO2o0tcJB1C5bEM6moGhzXOZmym4yA+SD4kmZPuQX+OwtKQ9/Z3SJEzftZddN6hdQ8ANcwuzEuLqbrQTJJO4wYHESrChWp1WlkteWgZxre4v4gqA1pzPgVGsuIylwnTyYu0jhyug0sh7y1xs1ksYXw10kxBaTIAaOMEqQH1NabyQ9wguY45RxB4Ra+9eCkxtMuLW1WMBIOhBtmDgZI+tR8RQa1pGR4e1hyg1MwzEGCBMkyDEBURpqVjmaC5pJIqFpgiTlEC4j9cDsqVnMyiu3MyCSYg3I8gCCNRIIUqrXMEUw3LTbc5HaOkQAS0TDSSea1vpzDuuY95gZXnKQ0wQAGulpG/VEbWmkCfi3lrTBdNs4MARPPyua24ZxeTTDWhkybF2cCzgToTMXlQsHh3vGVmTKBlcSJIDvOALW3gAeAVqazabeqFSC1nlEN7I0BIECb6Iqr2rtep1jmsMBtu8758SPdxVnsSpmph2UN3A7yBaXHjMqpp7O6yp284zgHMxvZdaXOLtBM6Lo6VINaGgQBYKDNERAREQEREBUGLwr8ldrWlwc0lssIeHF0ls+cN4O5X6iU8aXDMAMuYtkugmDBItyPqQRjSPWscWzTyuEBhAa8kEOLNbgET/dR9oYIveMjDl6ojQtM9Y0w0+a6AYU6ptOGGpllgJBM3gOykgcJXlPas1HU8okZh5XyQ03HPN7kGijTmu9xYcrmsjNTPB2a+7USvKeGINUBkF1SGnKRDSxoJBAsLO8Vtp7Ymk2oA3tFojP5OePKMWIkLJ21w1rHuaQ1xIJ1DY84n5J48wUEM4d5bSplsmnUIlzS5pZkcGk6SLtB5r2gxzXUCWP8Ai6dRrrFxzfFxffMOhT8RtEMY55bOUwALlwFzHhJ8FkMdmeWMAcQ0OJJgQ6csQDM5Sgj7NZUY9zX3DoeCJIDj5bZIsNCPFRquFkYgZHZ3OJpkNIM5GgEO3docdxUx21MpeHNjI1hMGZLy4ADxb70rY803EOEksc9sER2AMzdBBuNZQasJRIrVC5upbByG5yAEh2gurRRcPtAPLcu+ZmxaWxIcON1KQEREBERAREQEREFTgKfbf9I/aKtlDwtOHO7z9amICIiAtOKw+ZrgIDiIBIn/AJW5EHGYZxYQWuu0jM0WdUgmwBM2BOvJdJQxwrhzWOLSAO1wzCR948Fux+CFVuWY5wDu5qlxWFq0pDQWtd2Rk7TnfOda2+wjVUWGI2a7qntD8xcLggCXWvPhvlaMfVDw0mWPEiC11hNiDEGCGnwVbh9ovzSyqXlwygOaSDl7jGbTTcbqcNsVi5oIY2SLazcZocTcATeI5oN1PFk03MALnGYABMAji4AWmLm9ljXwD8rXEtYWNAGZ0gQNSSImfqWNHa1Un/DcCTBB5nKC4EgEiIkCeKqcXVqPeTVMOHmWGXhlkn1iUF/icYKTWFjWlr5lzbAOjswADMmy5ylQe4xlcXHWxku5nd437lb7HwrnscHZwD5LtA03uybk81eUaeVoEl0DU6nvQadn4csphrnZiPdyHIKSiKAiIgIiICIiAoR2W3SXBucPy2jMHZrSJibxKmogiDZzYLZOUnMWWyyTJ3TBN4leDZbcxdLjLi4aQHFuWRbhxUxEEJuymhjaeZxazLlnL5mnm/qFnS2e1sQTAmGmC0B2oFpjlKlIgh0dlMbAE5WkkNMEAu7xu0HIrHD7JayMrnAhuWZaZaDLQZG6TG9TkQQ37LaS8uJOdrWukjRswRAkGXEysqmzw4HM5zjlLQTlkB3lRAiTA3blKRBHGBaKnWizog8HaXI421UhEQEREBERAREQEREGumyJWxEQEREBERAREQYNoNEQ0CNIAtOsKFV2KxzsxLjJlwJ8rgD80cOd1YIgrsPsRrXZsziQRl0BaOEjUcjwU51BpMloJ4kCfWs0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57150" y="-155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MX" sz="1600">
              <a:latin typeface="Arial" pitchFamily="34" charset="0"/>
            </a:endParaRPr>
          </a:p>
        </p:txBody>
      </p:sp>
      <p:sp>
        <p:nvSpPr>
          <p:cNvPr id="44036" name="5 CuadroTexto"/>
          <p:cNvSpPr txBox="1">
            <a:spLocks noChangeArrowheads="1"/>
          </p:cNvSpPr>
          <p:nvPr/>
        </p:nvSpPr>
        <p:spPr bwMode="auto">
          <a:xfrm>
            <a:off x="472726" y="1919887"/>
            <a:ext cx="8275737" cy="459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marL="268288" indent="-269875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 algn="just" eaLnBrk="1" hangingPunct="1">
              <a:spcBef>
                <a:spcPts val="600"/>
              </a:spcBef>
            </a:pPr>
            <a:r>
              <a:rPr lang="es-MX" altLang="es-MX" sz="1800" dirty="0" smtClean="0">
                <a:latin typeface="Arial Narrow" panose="020B0606020202030204" pitchFamily="34" charset="0"/>
              </a:rPr>
              <a:t>La </a:t>
            </a:r>
            <a:r>
              <a:rPr lang="es-MX" altLang="es-MX" sz="1800" dirty="0">
                <a:solidFill>
                  <a:srgbClr val="C75F09"/>
                </a:solidFill>
                <a:latin typeface="Arial Narrow" panose="020B0606020202030204" pitchFamily="34" charset="0"/>
              </a:rPr>
              <a:t>Organización Mundial de la </a:t>
            </a:r>
            <a:r>
              <a:rPr lang="es-MX" altLang="es-MX" sz="1800" dirty="0" smtClean="0">
                <a:solidFill>
                  <a:srgbClr val="C75F09"/>
                </a:solidFill>
                <a:latin typeface="Arial Narrow" panose="020B0606020202030204" pitchFamily="34" charset="0"/>
              </a:rPr>
              <a:t>Salud </a:t>
            </a:r>
            <a:r>
              <a:rPr lang="es-MX" altLang="es-MX" sz="1800" dirty="0" smtClean="0">
                <a:latin typeface="Arial Narrow" panose="020B0606020202030204" pitchFamily="34" charset="0"/>
              </a:rPr>
              <a:t>(OMS) define los cuidados paliativos como: </a:t>
            </a:r>
          </a:p>
          <a:p>
            <a:pPr marL="0" indent="0" algn="just" eaLnBrk="1" hangingPunct="1">
              <a:spcBef>
                <a:spcPts val="600"/>
              </a:spcBef>
            </a:pPr>
            <a:endParaRPr lang="es-MX" altLang="ja-JP" sz="900" dirty="0">
              <a:latin typeface="Arial Narrow" panose="020B0606020202030204" pitchFamily="34" charset="0"/>
            </a:endParaRPr>
          </a:p>
          <a:p>
            <a:pPr marL="0" indent="0" algn="just">
              <a:spcBef>
                <a:spcPts val="600"/>
              </a:spcBef>
            </a:pPr>
            <a:r>
              <a:rPr lang="ja-JP" altLang="es-MX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“</a:t>
            </a:r>
            <a:r>
              <a:rPr lang="es-MX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0"/>
              </a:rPr>
              <a:t>una forma </a:t>
            </a:r>
            <a:r>
              <a:rPr lang="es-MX" sz="2000" i="1" dirty="0">
                <a:solidFill>
                  <a:srgbClr val="C75F09"/>
                </a:solidFill>
                <a:latin typeface="Baskerville Old Face" panose="02020602080505020303" pitchFamily="18" charset="0"/>
              </a:rPr>
              <a:t>de mejorar la calidad de vida </a:t>
            </a:r>
            <a:r>
              <a:rPr lang="es-MX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0"/>
              </a:rPr>
              <a:t>de pacientes y sus familias encarando los problemas asociados con enfermedades que amenacen la vida, a través de la </a:t>
            </a:r>
            <a:r>
              <a:rPr lang="es-MX" sz="2000" i="1" dirty="0">
                <a:solidFill>
                  <a:srgbClr val="C75F09"/>
                </a:solidFill>
                <a:latin typeface="Baskerville Old Face" panose="02020602080505020303" pitchFamily="18" charset="0"/>
              </a:rPr>
              <a:t>prevención</a:t>
            </a:r>
            <a:r>
              <a:rPr lang="es-MX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0"/>
              </a:rPr>
              <a:t> y </a:t>
            </a:r>
            <a:r>
              <a:rPr lang="es-MX" sz="2000" i="1" dirty="0">
                <a:solidFill>
                  <a:srgbClr val="C75F09"/>
                </a:solidFill>
                <a:latin typeface="Baskerville Old Face" panose="02020602080505020303" pitchFamily="18" charset="0"/>
              </a:rPr>
              <a:t>mejoría del sufrimiento </a:t>
            </a:r>
            <a:r>
              <a:rPr lang="es-MX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0"/>
              </a:rPr>
              <a:t>por medio de la </a:t>
            </a:r>
            <a:r>
              <a:rPr lang="es-MX" sz="2000" i="1" dirty="0">
                <a:solidFill>
                  <a:srgbClr val="C75F09"/>
                </a:solidFill>
                <a:latin typeface="Baskerville Old Face" panose="02020602080505020303" pitchFamily="18" charset="0"/>
              </a:rPr>
              <a:t>identificación temprana, evaluación impecable y tratamiento del dolor y otros problemas físicos, psicológicos y espirituales</a:t>
            </a:r>
            <a:r>
              <a:rPr lang="es-MX" altLang="ja-JP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”.</a:t>
            </a:r>
          </a:p>
          <a:p>
            <a:pPr marL="0" indent="0" algn="just">
              <a:spcBef>
                <a:spcPts val="600"/>
              </a:spcBef>
            </a:pPr>
            <a:endParaRPr lang="es-MX" altLang="ja-JP" sz="1800" dirty="0" smtClean="0">
              <a:latin typeface="Arial Narrow" panose="020B0606020202030204" pitchFamily="34" charset="0"/>
            </a:endParaRPr>
          </a:p>
          <a:p>
            <a:pPr marL="0" indent="0" algn="just">
              <a:spcBef>
                <a:spcPts val="600"/>
              </a:spcBef>
            </a:pPr>
            <a:r>
              <a:rPr lang="es-MX" altLang="ja-JP" sz="1800" u="sng" dirty="0" smtClean="0">
                <a:latin typeface="Arial Narrow" panose="020B0606020202030204" pitchFamily="34" charset="0"/>
              </a:rPr>
              <a:t>La asistencia paliativa</a:t>
            </a:r>
            <a:r>
              <a:rPr lang="es-MX" altLang="ja-JP" sz="1800" dirty="0" smtClean="0">
                <a:latin typeface="Arial Narrow" panose="020B0606020202030204" pitchFamily="34" charset="0"/>
              </a:rPr>
              <a:t>: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altLang="ja-JP" sz="1800" dirty="0" smtClean="0">
                <a:latin typeface="Arial Narrow" panose="020B0606020202030204" pitchFamily="34" charset="0"/>
              </a:rPr>
              <a:t>Alivia el dolor y otros síntomas angustiantes.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altLang="ja-JP" sz="1800" dirty="0" smtClean="0">
                <a:latin typeface="Arial Narrow" panose="020B0606020202030204" pitchFamily="34" charset="0"/>
              </a:rPr>
              <a:t>Ofrece </a:t>
            </a:r>
            <a:r>
              <a:rPr lang="es-MX" altLang="ja-JP" sz="1800" dirty="0">
                <a:latin typeface="Arial Narrow" panose="020B0606020202030204" pitchFamily="34" charset="0"/>
              </a:rPr>
              <a:t>un sistema de apoyo para ayudar a los pacientes a vivir tan activamente como sea </a:t>
            </a:r>
            <a:r>
              <a:rPr lang="es-MX" altLang="ja-JP" sz="1800" dirty="0" smtClean="0">
                <a:latin typeface="Arial Narrow" panose="020B0606020202030204" pitchFamily="34" charset="0"/>
              </a:rPr>
              <a:t>posible.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altLang="ja-JP" sz="1800" dirty="0">
                <a:latin typeface="Arial Narrow" panose="020B0606020202030204" pitchFamily="34" charset="0"/>
              </a:rPr>
              <a:t>M</a:t>
            </a:r>
            <a:r>
              <a:rPr lang="es-MX" altLang="ja-JP" sz="1800" dirty="0" smtClean="0">
                <a:latin typeface="Arial Narrow" panose="020B0606020202030204" pitchFamily="34" charset="0"/>
              </a:rPr>
              <a:t>ejora </a:t>
            </a:r>
            <a:r>
              <a:rPr lang="es-MX" altLang="ja-JP" sz="1800" dirty="0">
                <a:latin typeface="Arial Narrow" panose="020B0606020202030204" pitchFamily="34" charset="0"/>
              </a:rPr>
              <a:t>la calidad de </a:t>
            </a:r>
            <a:r>
              <a:rPr lang="es-MX" altLang="ja-JP" sz="1800" dirty="0" smtClean="0">
                <a:latin typeface="Arial Narrow" panose="020B0606020202030204" pitchFamily="34" charset="0"/>
              </a:rPr>
              <a:t>vida </a:t>
            </a:r>
            <a:r>
              <a:rPr lang="es-MX" altLang="ja-JP" sz="1800" dirty="0">
                <a:latin typeface="Arial Narrow" panose="020B0606020202030204" pitchFamily="34" charset="0"/>
              </a:rPr>
              <a:t>y </a:t>
            </a:r>
            <a:r>
              <a:rPr lang="es-MX" altLang="ja-JP" sz="1800" dirty="0" smtClean="0">
                <a:latin typeface="Arial Narrow" panose="020B0606020202030204" pitchFamily="34" charset="0"/>
              </a:rPr>
              <a:t>puede </a:t>
            </a:r>
            <a:r>
              <a:rPr lang="es-MX" altLang="ja-JP" sz="1800" dirty="0">
                <a:latin typeface="Arial Narrow" panose="020B0606020202030204" pitchFamily="34" charset="0"/>
              </a:rPr>
              <a:t>también influir positivamente en el curso de la </a:t>
            </a:r>
            <a:r>
              <a:rPr lang="es-MX" altLang="ja-JP" sz="1800" dirty="0" smtClean="0">
                <a:latin typeface="Arial Narrow" panose="020B0606020202030204" pitchFamily="34" charset="0"/>
              </a:rPr>
              <a:t>enfermedad.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altLang="ja-JP" sz="1800" dirty="0" smtClean="0">
                <a:latin typeface="Arial Narrow" panose="020B0606020202030204" pitchFamily="34" charset="0"/>
              </a:rPr>
              <a:t>Integra </a:t>
            </a:r>
            <a:r>
              <a:rPr lang="es-MX" altLang="ja-JP" sz="1800" dirty="0">
                <a:latin typeface="Arial Narrow" panose="020B0606020202030204" pitchFamily="34" charset="0"/>
              </a:rPr>
              <a:t>los aspectos psicológicos y espirituales del cuidado del </a:t>
            </a:r>
            <a:r>
              <a:rPr lang="es-MX" altLang="ja-JP" sz="1800" dirty="0" smtClean="0">
                <a:latin typeface="Arial Narrow" panose="020B0606020202030204" pitchFamily="34" charset="0"/>
              </a:rPr>
              <a:t>paciente.</a:t>
            </a:r>
            <a:endParaRPr lang="es-MX" altLang="ja-JP" sz="1800" dirty="0">
              <a:latin typeface="Arial Narrow" panose="020B0606020202030204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472726" y="1250802"/>
            <a:ext cx="8275738" cy="8433"/>
          </a:xfrm>
          <a:prstGeom prst="line">
            <a:avLst/>
          </a:prstGeom>
          <a:ln w="19050"/>
          <a:effectLst>
            <a:outerShdw blurRad="400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2 Marcador de número de diapositiva"/>
          <p:cNvSpPr txBox="1">
            <a:spLocks/>
          </p:cNvSpPr>
          <p:nvPr/>
        </p:nvSpPr>
        <p:spPr>
          <a:xfrm>
            <a:off x="658822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475620" y="831529"/>
            <a:ext cx="8137525" cy="411162"/>
          </a:xfrm>
          <a:prstGeom prst="rect">
            <a:avLst/>
          </a:prstGeom>
        </p:spPr>
        <p:txBody>
          <a:bodyPr/>
          <a:lstStyle>
            <a:lvl1pPr marL="457200" indent="-4572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 eaLnBrk="1" hangingPunct="1">
              <a:defRPr/>
            </a:pPr>
            <a:r>
              <a:rPr lang="es-MX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panose="020B0606020202030204" pitchFamily="34" charset="0"/>
              </a:rPr>
              <a:t>Antecedentes</a:t>
            </a:r>
            <a:endParaRPr lang="es-MX" sz="2400" dirty="0" smtClean="0">
              <a:latin typeface="Arial Narrow" panose="020B060602020203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16720" y="1385868"/>
            <a:ext cx="5811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 sz="240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s-MX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¿Qué son los cuidados paliativos?</a:t>
            </a:r>
            <a:endParaRPr lang="es-MX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6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F3264-B79C-4819-998B-40F3102721F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472726" y="1260327"/>
            <a:ext cx="8275738" cy="8433"/>
          </a:xfrm>
          <a:prstGeom prst="line">
            <a:avLst/>
          </a:prstGeom>
          <a:ln w="19050"/>
          <a:effectLst>
            <a:outerShdw blurRad="400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1 Título"/>
          <p:cNvSpPr txBox="1">
            <a:spLocks/>
          </p:cNvSpPr>
          <p:nvPr/>
        </p:nvSpPr>
        <p:spPr>
          <a:xfrm>
            <a:off x="475620" y="841054"/>
            <a:ext cx="8137525" cy="411162"/>
          </a:xfrm>
          <a:prstGeom prst="rect">
            <a:avLst/>
          </a:prstGeom>
        </p:spPr>
        <p:txBody>
          <a:bodyPr/>
          <a:lstStyle>
            <a:lvl1pPr marL="457200" indent="-4572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>
              <a:defRPr/>
            </a:pPr>
            <a:r>
              <a:rPr lang="es-MX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panose="020B0606020202030204" pitchFamily="34" charset="0"/>
              </a:rPr>
              <a:t>2. Recetario electrónico: Sustancias recetadas</a:t>
            </a:r>
            <a:endParaRPr lang="es-MX" sz="2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2726" y="1412776"/>
            <a:ext cx="8275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+mj-lt"/>
              <a:buAutoNum type="arabicPeriod" startAt="2"/>
            </a:pPr>
            <a:r>
              <a:rPr lang="es-MX" sz="2000" dirty="0" smtClean="0">
                <a:latin typeface="Arial Narrow" panose="020B0606020202030204" pitchFamily="34" charset="0"/>
              </a:rPr>
              <a:t>La </a:t>
            </a:r>
            <a:r>
              <a:rPr lang="es-MX" sz="2000" b="1" dirty="0" smtClean="0">
                <a:solidFill>
                  <a:srgbClr val="C75F09"/>
                </a:solidFill>
                <a:latin typeface="Arial Narrow" panose="020B0606020202030204" pitchFamily="34" charset="0"/>
              </a:rPr>
              <a:t>morfina</a:t>
            </a:r>
            <a:r>
              <a:rPr lang="es-MX" sz="2000" dirty="0" smtClean="0">
                <a:latin typeface="Arial Narrow" panose="020B0606020202030204" pitchFamily="34" charset="0"/>
              </a:rPr>
              <a:t> es la sustancia más recetada, después del </a:t>
            </a:r>
            <a:r>
              <a:rPr lang="es-MX" sz="2000" b="1" dirty="0" err="1" smtClean="0">
                <a:solidFill>
                  <a:srgbClr val="C75F09"/>
                </a:solidFill>
                <a:latin typeface="Arial Narrow" panose="020B0606020202030204" pitchFamily="34" charset="0"/>
              </a:rPr>
              <a:t>fentanilo</a:t>
            </a:r>
            <a:r>
              <a:rPr lang="es-MX" sz="2000" dirty="0" smtClean="0">
                <a:latin typeface="Arial Narrow" panose="020B0606020202030204" pitchFamily="34" charset="0"/>
              </a:rPr>
              <a:t>.</a:t>
            </a:r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3645888"/>
              </p:ext>
            </p:extLst>
          </p:nvPr>
        </p:nvGraphicFramePr>
        <p:xfrm>
          <a:off x="1619672" y="1834108"/>
          <a:ext cx="6651725" cy="3718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472726" y="5313402"/>
            <a:ext cx="82757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MX" sz="2000" dirty="0" smtClean="0">
                <a:latin typeface="Arial Narrow" panose="020B0606020202030204" pitchFamily="34" charset="0"/>
              </a:rPr>
              <a:t>El registro de las recetas en la plataforma de COFEPRIS nos permitirá, a corto plazo, conocer en todo momento el consumo real per cápita de morfina en México, lo que podremos utilizar como indicador para evaluar la estrategia de cuidados paliativos en México.</a:t>
            </a:r>
          </a:p>
        </p:txBody>
      </p:sp>
    </p:spTree>
    <p:extLst>
      <p:ext uri="{BB962C8B-B14F-4D97-AF65-F5344CB8AC3E}">
        <p14:creationId xmlns:p14="http://schemas.microsoft.com/office/powerpoint/2010/main" val="28829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F3264-B79C-4819-998B-40F3102721F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8350" y="2452826"/>
            <a:ext cx="8135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s-MX" dirty="0"/>
              <a:t>Características</a:t>
            </a:r>
          </a:p>
        </p:txBody>
      </p:sp>
      <p:cxnSp>
        <p:nvCxnSpPr>
          <p:cNvPr id="9" name="8 Conector recto"/>
          <p:cNvCxnSpPr/>
          <p:nvPr/>
        </p:nvCxnSpPr>
        <p:spPr>
          <a:xfrm>
            <a:off x="467544" y="1196752"/>
            <a:ext cx="8064896" cy="4544"/>
          </a:xfrm>
          <a:prstGeom prst="line">
            <a:avLst/>
          </a:prstGeom>
          <a:ln w="19050"/>
          <a:effectLst>
            <a:outerShdw blurRad="400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398350" y="816874"/>
            <a:ext cx="7630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Arial Narrow" panose="020B0606020202030204" pitchFamily="34" charset="0"/>
              </a:rPr>
              <a:t>3. Libros de control electrónicos</a:t>
            </a:r>
            <a:endParaRPr lang="es-MX" sz="2000" b="1" dirty="0">
              <a:latin typeface="Arial Narrow" panose="020B0606020202030204" pitchFamily="34" charset="0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477069" y="1412776"/>
            <a:ext cx="8055371" cy="657597"/>
            <a:chOff x="477069" y="2699395"/>
            <a:chExt cx="8055371" cy="657597"/>
          </a:xfrm>
        </p:grpSpPr>
        <p:sp>
          <p:nvSpPr>
            <p:cNvPr id="18" name="17 CuadroTexto"/>
            <p:cNvSpPr txBox="1"/>
            <p:nvPr/>
          </p:nvSpPr>
          <p:spPr>
            <a:xfrm>
              <a:off x="827584" y="2710661"/>
              <a:ext cx="7704856" cy="646331"/>
            </a:xfrm>
            <a:prstGeom prst="rect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s-MX"/>
              </a:defPPr>
              <a:lvl1pPr marL="342900" indent="-342900" algn="just">
                <a:buClr>
                  <a:schemeClr val="tx1"/>
                </a:buClr>
                <a:buFont typeface="Wingdings" panose="05000000000000000000" pitchFamily="2" charset="2"/>
                <a:buChar char="Ø"/>
                <a:defRPr sz="1600">
                  <a:solidFill>
                    <a:srgbClr val="C75F09"/>
                  </a:solidFill>
                  <a:latin typeface="Arial Narrow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marL="0" indent="0">
                <a:buNone/>
              </a:pPr>
              <a:r>
                <a:rPr lang="es-MX" sz="1800" dirty="0" smtClean="0">
                  <a:solidFill>
                    <a:schemeClr val="tx1"/>
                  </a:solidFill>
                </a:rPr>
                <a:t>Establecer la </a:t>
              </a:r>
              <a:r>
                <a:rPr lang="es-MX" sz="1800" dirty="0">
                  <a:solidFill>
                    <a:schemeClr val="tx1"/>
                  </a:solidFill>
                </a:rPr>
                <a:t>opción para que </a:t>
              </a:r>
              <a:r>
                <a:rPr lang="es-MX" sz="1800" dirty="0" smtClean="0">
                  <a:solidFill>
                    <a:schemeClr val="tx1"/>
                  </a:solidFill>
                </a:rPr>
                <a:t>distribuidores y farmacias puedan </a:t>
              </a:r>
              <a:r>
                <a:rPr lang="es-MX" sz="1800" dirty="0">
                  <a:solidFill>
                    <a:schemeClr val="tx1"/>
                  </a:solidFill>
                </a:rPr>
                <a:t>llevar </a:t>
              </a:r>
              <a:r>
                <a:rPr lang="es-MX" sz="1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libros de control </a:t>
              </a:r>
              <a:r>
                <a:rPr lang="es-MX" sz="18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electrónicos.</a:t>
              </a:r>
              <a:endParaRPr lang="es-MX" sz="18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477069" y="2699395"/>
              <a:ext cx="360040" cy="3385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1600" b="1" dirty="0" smtClean="0">
                  <a:latin typeface="Arial Narrow" pitchFamily="34" charset="0"/>
                </a:rPr>
                <a:t>3</a:t>
              </a:r>
              <a:endParaRPr lang="es-MX" sz="1600" dirty="0"/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467545" y="2910423"/>
            <a:ext cx="80648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chemeClr val="tx1"/>
              </a:buClr>
              <a:buFont typeface="Arial Narrow" panose="020B0606020202030204" pitchFamily="34" charset="0"/>
              <a:buChar char="-"/>
            </a:pPr>
            <a:r>
              <a:rPr lang="es-MX" sz="2000" dirty="0" smtClean="0">
                <a:solidFill>
                  <a:srgbClr val="C75F09"/>
                </a:solidFill>
                <a:latin typeface="Arial Narrow" panose="020B0606020202030204" pitchFamily="34" charset="0"/>
              </a:rPr>
              <a:t>Fabricantes, distribuidores y farmacias </a:t>
            </a:r>
            <a:r>
              <a:rPr lang="es-MX" sz="2000" dirty="0" smtClean="0">
                <a:latin typeface="Arial Narrow" panose="020B0606020202030204" pitchFamily="34" charset="0"/>
              </a:rPr>
              <a:t>accederán al sistema a través del </a:t>
            </a:r>
            <a:r>
              <a:rPr lang="es-MX" sz="2000" dirty="0" smtClean="0">
                <a:solidFill>
                  <a:srgbClr val="C75F09"/>
                </a:solidFill>
                <a:latin typeface="Arial Narrow" panose="020B0606020202030204" pitchFamily="34" charset="0"/>
              </a:rPr>
              <a:t>portal de trámites electrónicos</a:t>
            </a:r>
            <a:r>
              <a:rPr lang="es-MX" sz="2000" dirty="0" smtClean="0">
                <a:latin typeface="Arial Narrow" panose="020B0606020202030204" pitchFamily="34" charset="0"/>
              </a:rPr>
              <a:t> de la COFEPRIS.</a:t>
            </a:r>
            <a:endParaRPr lang="es-MX" sz="2000" dirty="0">
              <a:latin typeface="Arial Narrow" panose="020B060602020203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 Narrow" panose="020B0606020202030204" pitchFamily="34" charset="0"/>
              <a:buChar char="-"/>
            </a:pPr>
            <a:r>
              <a:rPr lang="es-MX" sz="2000" dirty="0" smtClean="0">
                <a:latin typeface="Arial Narrow" panose="020B0606020202030204" pitchFamily="34" charset="0"/>
              </a:rPr>
              <a:t>Llevarán un </a:t>
            </a:r>
            <a:r>
              <a:rPr lang="es-MX" sz="2000" dirty="0" smtClean="0">
                <a:solidFill>
                  <a:srgbClr val="C75F09"/>
                </a:solidFill>
                <a:latin typeface="Arial Narrow" panose="020B0606020202030204" pitchFamily="34" charset="0"/>
              </a:rPr>
              <a:t>control actualizado </a:t>
            </a:r>
            <a:r>
              <a:rPr lang="es-MX" sz="2000" dirty="0" smtClean="0">
                <a:latin typeface="Arial Narrow" panose="020B0606020202030204" pitchFamily="34" charset="0"/>
              </a:rPr>
              <a:t>de entradas y salidas de producto.</a:t>
            </a:r>
          </a:p>
          <a:p>
            <a:pPr marL="285750" indent="-285750" algn="just">
              <a:spcAft>
                <a:spcPts val="1200"/>
              </a:spcAft>
              <a:buFont typeface="Arial Narrow" panose="020B0606020202030204" pitchFamily="34" charset="0"/>
              <a:buChar char="-"/>
            </a:pPr>
            <a:r>
              <a:rPr lang="es-MX" sz="2000" dirty="0" smtClean="0">
                <a:latin typeface="Arial Narrow" panose="020B0606020202030204" pitchFamily="34" charset="0"/>
              </a:rPr>
              <a:t>Existirán 2 formas de proporcionar la información:</a:t>
            </a:r>
          </a:p>
          <a:p>
            <a:pPr marL="914400" lvl="1" indent="-457200" algn="just">
              <a:spcAft>
                <a:spcPts val="1200"/>
              </a:spcAft>
              <a:buFont typeface="+mj-lt"/>
              <a:buAutoNum type="alphaLcParenR"/>
            </a:pPr>
            <a:r>
              <a:rPr lang="es-MX" sz="2000" dirty="0" smtClean="0">
                <a:latin typeface="Arial Narrow" panose="020B0606020202030204" pitchFamily="34" charset="0"/>
              </a:rPr>
              <a:t>Mediante </a:t>
            </a:r>
            <a:r>
              <a:rPr lang="es-MX" sz="2000" dirty="0">
                <a:solidFill>
                  <a:srgbClr val="C75F09"/>
                </a:solidFill>
                <a:latin typeface="Arial Narrow" panose="020B0606020202030204" pitchFamily="34" charset="0"/>
              </a:rPr>
              <a:t>formulario</a:t>
            </a:r>
            <a:r>
              <a:rPr lang="es-MX" sz="2000" dirty="0" smtClean="0">
                <a:latin typeface="Arial Narrow" panose="020B0606020202030204" pitchFamily="34" charset="0"/>
              </a:rPr>
              <a:t> – Registro por registro</a:t>
            </a:r>
          </a:p>
          <a:p>
            <a:pPr marL="914400" lvl="1" indent="-457200" algn="just">
              <a:spcAft>
                <a:spcPts val="1200"/>
              </a:spcAft>
              <a:buFont typeface="+mj-lt"/>
              <a:buAutoNum type="alphaLcParenR"/>
            </a:pPr>
            <a:r>
              <a:rPr lang="es-MX" sz="2000" dirty="0" smtClean="0">
                <a:latin typeface="Arial Narrow" panose="020B0606020202030204" pitchFamily="34" charset="0"/>
              </a:rPr>
              <a:t>Mediante </a:t>
            </a:r>
            <a:r>
              <a:rPr lang="es-MX" sz="2000" dirty="0">
                <a:solidFill>
                  <a:srgbClr val="C75F09"/>
                </a:solidFill>
                <a:latin typeface="Arial Narrow" panose="020B0606020202030204" pitchFamily="34" charset="0"/>
              </a:rPr>
              <a:t>archivo plano </a:t>
            </a:r>
            <a:r>
              <a:rPr lang="es-MX" sz="2000" dirty="0" smtClean="0">
                <a:latin typeface="Arial Narrow" panose="020B0606020202030204" pitchFamily="34" charset="0"/>
              </a:rPr>
              <a:t>– Bloque de registros</a:t>
            </a:r>
            <a:endParaRPr lang="es-MX" sz="2000" dirty="0">
              <a:latin typeface="Arial Narrow" panose="020B060602020203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 Narrow" panose="020B0606020202030204" pitchFamily="34" charset="0"/>
              <a:buChar char="-"/>
            </a:pPr>
            <a:r>
              <a:rPr lang="es-MX" sz="2000" dirty="0" smtClean="0">
                <a:latin typeface="Arial Narrow" panose="020B0606020202030204" pitchFamily="34" charset="0"/>
              </a:rPr>
              <a:t>COFEPRIS tendrá </a:t>
            </a:r>
            <a:r>
              <a:rPr lang="es-MX" sz="2000" dirty="0" smtClean="0">
                <a:solidFill>
                  <a:srgbClr val="C75F09"/>
                </a:solidFill>
                <a:latin typeface="Arial Narrow" panose="020B0606020202030204" pitchFamily="34" charset="0"/>
              </a:rPr>
              <a:t>acceso en todo momento </a:t>
            </a:r>
            <a:r>
              <a:rPr lang="es-MX" sz="2000" dirty="0" smtClean="0">
                <a:latin typeface="Arial Narrow" panose="020B0606020202030204" pitchFamily="34" charset="0"/>
              </a:rPr>
              <a:t>a la información de existencias y movimientos de productos controlados.</a:t>
            </a:r>
            <a:endParaRPr lang="es-MX" sz="2000" dirty="0" smtClean="0">
              <a:solidFill>
                <a:srgbClr val="C75F0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7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98350" y="1268760"/>
            <a:ext cx="8135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s-MX" dirty="0"/>
              <a:t>Ventajas de la implantación del libro de control electrónico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467544" y="1196752"/>
            <a:ext cx="8064896" cy="4544"/>
          </a:xfrm>
          <a:prstGeom prst="line">
            <a:avLst/>
          </a:prstGeom>
          <a:ln w="19050"/>
          <a:effectLst>
            <a:outerShdw blurRad="400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455203" y="1733907"/>
            <a:ext cx="805225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latin typeface="Arial Narrow" pitchFamily="34" charset="0"/>
              </a:rPr>
              <a:t>La </a:t>
            </a:r>
            <a:r>
              <a:rPr lang="es-MX" sz="1600" dirty="0">
                <a:latin typeface="Arial Narrow" pitchFamily="34" charset="0"/>
              </a:rPr>
              <a:t>implementación de libros de control electrónicos </a:t>
            </a:r>
            <a:r>
              <a:rPr lang="es-MX" sz="1600" dirty="0" smtClean="0">
                <a:latin typeface="Arial Narrow" pitchFamily="34" charset="0"/>
              </a:rPr>
              <a:t>se simplificarán las visitas </a:t>
            </a:r>
            <a:r>
              <a:rPr lang="es-MX" sz="1600" dirty="0">
                <a:latin typeface="Arial Narrow" pitchFamily="34" charset="0"/>
              </a:rPr>
              <a:t>de verificación </a:t>
            </a:r>
            <a:r>
              <a:rPr lang="es-MX" sz="1600" dirty="0" smtClean="0">
                <a:latin typeface="Arial Narrow" pitchFamily="34" charset="0"/>
              </a:rPr>
              <a:t>a </a:t>
            </a:r>
            <a:r>
              <a:rPr lang="es-MX" sz="1600" dirty="0">
                <a:latin typeface="Arial Narrow" pitchFamily="34" charset="0"/>
              </a:rPr>
              <a:t>establecimientos que </a:t>
            </a:r>
            <a:r>
              <a:rPr lang="es-MX" sz="1600" dirty="0" smtClean="0">
                <a:latin typeface="Arial Narrow" pitchFamily="34" charset="0"/>
              </a:rPr>
              <a:t>manipulan analgésicos opioides, reduciendo el número de horas anuales utilizadas para dicha verificación, tal y como se muestra a continuación:</a:t>
            </a:r>
          </a:p>
        </p:txBody>
      </p:sp>
      <p:graphicFrame>
        <p:nvGraphicFramePr>
          <p:cNvPr id="21" name="20 Gráfico"/>
          <p:cNvGraphicFramePr/>
          <p:nvPr>
            <p:extLst>
              <p:ext uri="{D42A27DB-BD31-4B8C-83A1-F6EECF244321}">
                <p14:modId xmlns:p14="http://schemas.microsoft.com/office/powerpoint/2010/main" val="1829928045"/>
              </p:ext>
            </p:extLst>
          </p:nvPr>
        </p:nvGraphicFramePr>
        <p:xfrm>
          <a:off x="467544" y="2708920"/>
          <a:ext cx="820891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24 CuadroTexto"/>
          <p:cNvSpPr txBox="1"/>
          <p:nvPr/>
        </p:nvSpPr>
        <p:spPr>
          <a:xfrm>
            <a:off x="4355976" y="3739430"/>
            <a:ext cx="205595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 Narrow" panose="020B0606020202030204" pitchFamily="34" charset="0"/>
              </a:rPr>
              <a:t>Ahorro de 1,730 horas</a:t>
            </a:r>
            <a:endParaRPr lang="es-MX" dirty="0">
              <a:latin typeface="Arial Narrow" panose="020B0606020202030204" pitchFamily="34" charset="0"/>
            </a:endParaRPr>
          </a:p>
        </p:txBody>
      </p:sp>
      <p:cxnSp>
        <p:nvCxnSpPr>
          <p:cNvPr id="26" name="25 Conector recto de flecha"/>
          <p:cNvCxnSpPr/>
          <p:nvPr/>
        </p:nvCxnSpPr>
        <p:spPr>
          <a:xfrm>
            <a:off x="5508104" y="4169598"/>
            <a:ext cx="0" cy="3220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flipH="1">
            <a:off x="3851920" y="3924096"/>
            <a:ext cx="3641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398350" y="816874"/>
            <a:ext cx="7630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Arial Narrow" panose="020B0606020202030204" pitchFamily="34" charset="0"/>
              </a:rPr>
              <a:t>3. Libros de control electrónicos</a:t>
            </a:r>
            <a:endParaRPr lang="es-MX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>
            <a:off x="256702" y="1327993"/>
            <a:ext cx="8275738" cy="8433"/>
          </a:xfrm>
          <a:prstGeom prst="line">
            <a:avLst/>
          </a:prstGeom>
          <a:ln w="19050"/>
          <a:effectLst>
            <a:outerShdw blurRad="400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1 Título"/>
          <p:cNvSpPr txBox="1">
            <a:spLocks/>
          </p:cNvSpPr>
          <p:nvPr/>
        </p:nvSpPr>
        <p:spPr>
          <a:xfrm>
            <a:off x="250899" y="908720"/>
            <a:ext cx="8137525" cy="411162"/>
          </a:xfrm>
          <a:prstGeom prst="rect">
            <a:avLst/>
          </a:prstGeom>
        </p:spPr>
        <p:txBody>
          <a:bodyPr/>
          <a:lstStyle>
            <a:lvl1pPr marL="457200" indent="-4572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 algn="just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Conclusiones</a:t>
            </a:r>
            <a:endParaRPr lang="es-MX" sz="20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84300" y="3443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altLang="es-MX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0898" y="1480442"/>
            <a:ext cx="8497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La COFEPRIS </a:t>
            </a:r>
            <a:r>
              <a:rPr lang="es-MX" sz="2000" dirty="0">
                <a:solidFill>
                  <a:prstClr val="black"/>
                </a:solidFill>
                <a:latin typeface="Arial Narrow" panose="020B0606020202030204" pitchFamily="34" charset="0"/>
              </a:rPr>
              <a:t>ha implementado cabalmente las acciones del Acuerdo del Consejo de Salubridad </a:t>
            </a:r>
            <a:r>
              <a:rPr lang="es-MX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General con </a:t>
            </a:r>
            <a:r>
              <a:rPr lang="es-MX" sz="2000" dirty="0">
                <a:solidFill>
                  <a:prstClr val="black"/>
                </a:solidFill>
                <a:latin typeface="Arial Narrow" panose="020B0606020202030204" pitchFamily="34" charset="0"/>
              </a:rPr>
              <a:t>los siguientes resultados: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56702" y="2272530"/>
            <a:ext cx="850053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s-ES" sz="2000" dirty="0">
                <a:latin typeface="Arial Narrow"/>
                <a:ea typeface="Times New Roman"/>
                <a:cs typeface="Times New Roman"/>
              </a:rPr>
              <a:t>Se tiene control de </a:t>
            </a:r>
            <a:r>
              <a:rPr lang="es-ES" sz="2000" b="1" dirty="0">
                <a:latin typeface="Arial Narrow"/>
                <a:ea typeface="Times New Roman"/>
                <a:cs typeface="Times New Roman"/>
              </a:rPr>
              <a:t>117,729 unidades de morfina </a:t>
            </a:r>
            <a:r>
              <a:rPr lang="es-ES" sz="2000" dirty="0">
                <a:latin typeface="Arial Narrow"/>
                <a:ea typeface="Times New Roman"/>
                <a:cs typeface="Times New Roman"/>
              </a:rPr>
              <a:t>en laboratorios, distribuidoras y </a:t>
            </a:r>
            <a:r>
              <a:rPr lang="es-ES" sz="2000" dirty="0" smtClean="0">
                <a:latin typeface="Arial Narrow"/>
                <a:ea typeface="Times New Roman"/>
                <a:cs typeface="Times New Roman"/>
              </a:rPr>
              <a:t>farmacias.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s-ES" sz="2000" b="1" dirty="0" smtClean="0">
                <a:latin typeface="Arial Narrow"/>
                <a:cs typeface="Times New Roman"/>
              </a:rPr>
              <a:t>1,428 médicos </a:t>
            </a:r>
            <a:r>
              <a:rPr lang="es-ES" sz="2000" dirty="0">
                <a:latin typeface="Arial Narrow"/>
                <a:cs typeface="Times New Roman"/>
              </a:rPr>
              <a:t>cuentan ya con recetarios con código </a:t>
            </a:r>
            <a:r>
              <a:rPr lang="es-ES" sz="2000" dirty="0" smtClean="0">
                <a:latin typeface="Arial Narrow"/>
                <a:cs typeface="Times New Roman"/>
              </a:rPr>
              <a:t>bidimensional.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s-MX" sz="2000" dirty="0" smtClean="0">
                <a:latin typeface="Arial Narrow"/>
                <a:ea typeface="Times New Roman"/>
                <a:cs typeface="Times New Roman"/>
              </a:rPr>
              <a:t>A </a:t>
            </a:r>
            <a:r>
              <a:rPr lang="es-MX" sz="2000" dirty="0">
                <a:latin typeface="Arial Narrow"/>
                <a:ea typeface="Times New Roman"/>
                <a:cs typeface="Times New Roman"/>
              </a:rPr>
              <a:t>la fecha se han surtido </a:t>
            </a:r>
            <a:r>
              <a:rPr lang="es-MX" sz="2000" b="1" dirty="0" smtClean="0">
                <a:latin typeface="Arial Narrow"/>
                <a:ea typeface="Times New Roman"/>
                <a:cs typeface="Times New Roman"/>
              </a:rPr>
              <a:t>11,622 recetas </a:t>
            </a:r>
            <a:r>
              <a:rPr lang="es-MX" sz="2000" dirty="0">
                <a:latin typeface="Arial Narrow"/>
                <a:ea typeface="Times New Roman"/>
                <a:cs typeface="Times New Roman"/>
              </a:rPr>
              <a:t>con dichos </a:t>
            </a:r>
            <a:r>
              <a:rPr lang="es-MX" sz="2000" dirty="0" smtClean="0">
                <a:latin typeface="Arial Narrow"/>
                <a:ea typeface="Times New Roman"/>
                <a:cs typeface="Times New Roman"/>
              </a:rPr>
              <a:t>recetarios.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s-MX" sz="2000" dirty="0" smtClean="0">
                <a:latin typeface="Arial Narrow"/>
                <a:ea typeface="Times New Roman"/>
                <a:cs typeface="Times New Roman"/>
              </a:rPr>
              <a:t>Se </a:t>
            </a:r>
            <a:r>
              <a:rPr lang="es-MX" sz="2000" dirty="0">
                <a:latin typeface="Arial Narrow"/>
                <a:ea typeface="Times New Roman"/>
                <a:cs typeface="Times New Roman"/>
              </a:rPr>
              <a:t>han realizado </a:t>
            </a:r>
            <a:r>
              <a:rPr lang="es-MX" sz="2000" b="1" dirty="0">
                <a:latin typeface="Arial Narrow"/>
                <a:ea typeface="Times New Roman"/>
                <a:cs typeface="Times New Roman"/>
              </a:rPr>
              <a:t>7 foros estatales de cuidados paliativos y farmacias </a:t>
            </a:r>
            <a:r>
              <a:rPr lang="es-MX" sz="2000" dirty="0">
                <a:latin typeface="Arial Narrow"/>
                <a:ea typeface="Times New Roman"/>
                <a:cs typeface="Times New Roman"/>
              </a:rPr>
              <a:t>con una asistencia total de </a:t>
            </a:r>
            <a:r>
              <a:rPr lang="es-MX" sz="2000" b="1" dirty="0">
                <a:latin typeface="Arial Narrow"/>
                <a:ea typeface="Times New Roman"/>
                <a:cs typeface="Times New Roman"/>
              </a:rPr>
              <a:t>1,685 participantes </a:t>
            </a:r>
            <a:r>
              <a:rPr lang="es-MX" sz="2000" dirty="0">
                <a:latin typeface="Arial Narrow"/>
                <a:ea typeface="Times New Roman"/>
                <a:cs typeface="Times New Roman"/>
              </a:rPr>
              <a:t>de hospitales generales, médicos, enfermeras, responsables sanitarios, IMSS, ISSSTE, entre </a:t>
            </a:r>
            <a:r>
              <a:rPr lang="es-MX" sz="2000" dirty="0" smtClean="0">
                <a:latin typeface="Arial Narrow"/>
                <a:ea typeface="Times New Roman"/>
                <a:cs typeface="Times New Roman"/>
              </a:rPr>
              <a:t>otros.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s-MX" sz="2000" dirty="0" smtClean="0">
                <a:latin typeface="Arial Narrow"/>
                <a:ea typeface="Times New Roman"/>
                <a:cs typeface="Times New Roman"/>
              </a:rPr>
              <a:t>Se </a:t>
            </a:r>
            <a:r>
              <a:rPr lang="es-MX" sz="2000" dirty="0">
                <a:latin typeface="Arial Narrow"/>
                <a:ea typeface="Times New Roman"/>
                <a:cs typeface="Times New Roman"/>
              </a:rPr>
              <a:t>conformó el grupo técnico de trabajo que elaborará la guía de implementación de cuidados paliativos en los 3 niveles de </a:t>
            </a:r>
            <a:r>
              <a:rPr lang="es-MX" sz="2000" dirty="0" smtClean="0">
                <a:latin typeface="Arial Narrow"/>
                <a:ea typeface="Times New Roman"/>
                <a:cs typeface="Times New Roman"/>
              </a:rPr>
              <a:t>atención.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s-MX" sz="2000" dirty="0" smtClean="0">
                <a:latin typeface="Arial Narrow"/>
                <a:ea typeface="Times New Roman"/>
                <a:cs typeface="Times New Roman"/>
              </a:rPr>
              <a:t>Colaboramos </a:t>
            </a:r>
            <a:r>
              <a:rPr lang="es-MX" sz="2000" dirty="0">
                <a:latin typeface="Arial Narrow"/>
                <a:ea typeface="Times New Roman"/>
                <a:cs typeface="Times New Roman"/>
              </a:rPr>
              <a:t>con el </a:t>
            </a:r>
            <a:r>
              <a:rPr lang="es-MX" sz="2000" dirty="0" err="1">
                <a:latin typeface="Arial Narrow"/>
                <a:ea typeface="Times New Roman"/>
                <a:cs typeface="Times New Roman"/>
              </a:rPr>
              <a:t>INCan</a:t>
            </a:r>
            <a:r>
              <a:rPr lang="es-MX" sz="2000" dirty="0">
                <a:latin typeface="Arial Narrow"/>
                <a:ea typeface="Times New Roman"/>
                <a:cs typeface="Times New Roman"/>
              </a:rPr>
              <a:t> en el desarrollo del “Curso de minimización de riesgos”.</a:t>
            </a:r>
          </a:p>
        </p:txBody>
      </p:sp>
    </p:spTree>
    <p:extLst>
      <p:ext uri="{BB962C8B-B14F-4D97-AF65-F5344CB8AC3E}">
        <p14:creationId xmlns:p14="http://schemas.microsoft.com/office/powerpoint/2010/main" val="608982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7544" y="950760"/>
            <a:ext cx="835292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s-MX" sz="2400" b="1" dirty="0">
              <a:solidFill>
                <a:prstClr val="black"/>
              </a:solidFill>
              <a:latin typeface="Arial Narrow" pitchFamily="34" charset="0"/>
            </a:endParaRPr>
          </a:p>
          <a:p>
            <a:pPr marL="725488" indent="-457200"/>
            <a:endParaRPr lang="es-MX" sz="700" dirty="0">
              <a:latin typeface="Arial Narrow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1115" y="950760"/>
            <a:ext cx="8316416" cy="5502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4523211" cy="236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827584" y="1196752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3600" b="1" dirty="0" smtClean="0">
                <a:latin typeface="Arial Narrow" pitchFamily="34" charset="0"/>
              </a:rPr>
              <a:t>Plataforma </a:t>
            </a:r>
            <a:r>
              <a:rPr lang="es-MX" sz="3600" b="1" dirty="0">
                <a:latin typeface="Arial Narrow" pitchFamily="34" charset="0"/>
              </a:rPr>
              <a:t>D</a:t>
            </a:r>
            <a:r>
              <a:rPr lang="es-MX" sz="3600" b="1" dirty="0" smtClean="0">
                <a:latin typeface="Arial Narrow" pitchFamily="34" charset="0"/>
              </a:rPr>
              <a:t>igital para la Capacitación de Asistentes a la Dispensación en Farmacias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928949" y="3212976"/>
            <a:ext cx="72008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6605628" y="594928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i="1" dirty="0" smtClean="0">
                <a:latin typeface="Arial Narrow" panose="020B0606020202030204" pitchFamily="34" charset="0"/>
              </a:rPr>
              <a:t>Febrero, 2016</a:t>
            </a:r>
            <a:endParaRPr lang="es-MX" sz="2000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4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/>
          <p:cNvSpPr txBox="1">
            <a:spLocks/>
          </p:cNvSpPr>
          <p:nvPr/>
        </p:nvSpPr>
        <p:spPr>
          <a:xfrm>
            <a:off x="487462" y="1288212"/>
            <a:ext cx="8192880" cy="451705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704850" lvl="1" indent="-34290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>
              <a:solidFill>
                <a:prstClr val="black"/>
              </a:solidFill>
              <a:latin typeface="Arial Narrow" pitchFamily="34" charset="0"/>
              <a:cs typeface="Times New Roman" pitchFamily="18" charset="0"/>
            </a:endParaRPr>
          </a:p>
          <a:p>
            <a:pPr marL="247650" indent="-24765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800" dirty="0" smtClea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En México existen </a:t>
            </a:r>
            <a:r>
              <a:rPr lang="es-ES" sz="1800" b="1" dirty="0" smtClea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30,000 </a:t>
            </a:r>
            <a:r>
              <a:rPr lang="es-ES" sz="18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f</a:t>
            </a:r>
            <a:r>
              <a:rPr lang="es-ES" sz="1800" b="1" dirty="0" smtClea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armacias</a:t>
            </a:r>
            <a:r>
              <a:rPr lang="es-ES" sz="1800" dirty="0" smtClea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, en las cuales </a:t>
            </a:r>
            <a:r>
              <a:rPr lang="es-MX" sz="1800" dirty="0" smtClean="0">
                <a:solidFill>
                  <a:prstClr val="black"/>
                </a:solidFill>
                <a:latin typeface="Arial Narrow" pitchFamily="34" charset="0"/>
              </a:rPr>
              <a:t>laboran en promedio 3 empleados por cada una, por lo que COFEPRIS enfrenta el reto de </a:t>
            </a:r>
            <a:r>
              <a:rPr lang="es-MX" sz="1800" b="1" dirty="0" smtClean="0">
                <a:solidFill>
                  <a:prstClr val="black"/>
                </a:solidFill>
                <a:latin typeface="Arial Narrow" pitchFamily="34" charset="0"/>
              </a:rPr>
              <a:t>capacitar</a:t>
            </a:r>
            <a:r>
              <a:rPr lang="es-MX" sz="1800" dirty="0" smtClean="0">
                <a:solidFill>
                  <a:prstClr val="black"/>
                </a:solidFill>
                <a:latin typeface="Arial Narrow" pitchFamily="34" charset="0"/>
              </a:rPr>
              <a:t> aproximadamente a </a:t>
            </a:r>
            <a:r>
              <a:rPr lang="es-MX" sz="1800" b="1" dirty="0" smtClean="0">
                <a:solidFill>
                  <a:prstClr val="black"/>
                </a:solidFill>
                <a:latin typeface="Arial Narrow" pitchFamily="34" charset="0"/>
              </a:rPr>
              <a:t>100,000  auxiliares de la dispensación en farmacias al año.</a:t>
            </a:r>
          </a:p>
          <a:p>
            <a:pPr marL="247650" indent="-24765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1200" b="1" dirty="0">
              <a:solidFill>
                <a:prstClr val="black"/>
              </a:solidFill>
              <a:latin typeface="Arial Narrow" pitchFamily="34" charset="0"/>
            </a:endParaRPr>
          </a:p>
          <a:p>
            <a:pPr marL="247650" indent="-24765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1800" dirty="0" smtClean="0">
                <a:solidFill>
                  <a:prstClr val="black"/>
                </a:solidFill>
                <a:latin typeface="Arial Narrow" pitchFamily="34" charset="0"/>
              </a:rPr>
              <a:t>El número de auxiliares en la dispensación se ha mantenido constante en los últimos años, mientras que el número de farmacias se ha reducido casi a la mitad.</a:t>
            </a:r>
          </a:p>
          <a:p>
            <a:pPr marL="247650" indent="-24765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18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247650" indent="-24765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18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247650" indent="-24765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1800" b="1" dirty="0">
              <a:solidFill>
                <a:prstClr val="black"/>
              </a:solidFill>
              <a:latin typeface="Arial Narrow" pitchFamily="34" charset="0"/>
            </a:endParaRPr>
          </a:p>
          <a:p>
            <a:pPr marL="247650" indent="-24765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1800" b="1" dirty="0">
              <a:solidFill>
                <a:prstClr val="black"/>
              </a:solidFill>
              <a:latin typeface="Arial Narrow" pitchFamily="34" charset="0"/>
            </a:endParaRPr>
          </a:p>
          <a:p>
            <a:pPr marL="247650" indent="-24765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18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247650" indent="-24765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1800" b="1" dirty="0">
              <a:solidFill>
                <a:prstClr val="black"/>
              </a:solidFill>
              <a:latin typeface="Arial Narrow" pitchFamily="34" charset="0"/>
            </a:endParaRPr>
          </a:p>
          <a:p>
            <a:pPr marL="247650" indent="-24765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18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247650" indent="-24765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18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247650" indent="-24765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2000" b="1" dirty="0">
              <a:solidFill>
                <a:prstClr val="black"/>
              </a:solidFill>
              <a:latin typeface="Arial Narrow" pitchFamily="34" charset="0"/>
            </a:endParaRPr>
          </a:p>
          <a:p>
            <a:pPr marL="247650" indent="-247650" algn="just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2000" dirty="0">
              <a:solidFill>
                <a:prstClr val="black"/>
              </a:solidFill>
              <a:latin typeface="Arial Narrow" pitchFamily="34" charset="0"/>
            </a:endParaRPr>
          </a:p>
          <a:p>
            <a:pPr algn="just">
              <a:defRPr/>
            </a:pPr>
            <a:endParaRPr lang="es-MX" b="1" dirty="0">
              <a:solidFill>
                <a:prstClr val="black"/>
              </a:solidFill>
              <a:latin typeface="Arial Narrow" pitchFamily="34" charset="0"/>
            </a:endParaRPr>
          </a:p>
          <a:p>
            <a:pPr marL="800100" lvl="1" indent="-438150" algn="just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MX" sz="1900" b="1" dirty="0">
              <a:solidFill>
                <a:prstClr val="black"/>
              </a:solidFill>
            </a:endParaRPr>
          </a:p>
        </p:txBody>
      </p:sp>
      <p:cxnSp>
        <p:nvCxnSpPr>
          <p:cNvPr id="26" name="25 Conector recto"/>
          <p:cNvCxnSpPr/>
          <p:nvPr/>
        </p:nvCxnSpPr>
        <p:spPr>
          <a:xfrm>
            <a:off x="487462" y="1556792"/>
            <a:ext cx="8275437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412737" y="1141642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2000" b="1" dirty="0" smtClean="0">
                <a:solidFill>
                  <a:prstClr val="black"/>
                </a:solidFill>
                <a:latin typeface="Arial Narrow" pitchFamily="34" charset="0"/>
              </a:rPr>
              <a:t>Auxiliares en la Dispensación de Farmacias en México </a:t>
            </a:r>
            <a:endParaRPr lang="es-MX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F3264-B79C-4819-998B-40F3102721F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334895"/>
              </p:ext>
            </p:extLst>
          </p:nvPr>
        </p:nvGraphicFramePr>
        <p:xfrm>
          <a:off x="1187624" y="3212976"/>
          <a:ext cx="6552728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11 Conector recto de flecha"/>
          <p:cNvCxnSpPr/>
          <p:nvPr/>
        </p:nvCxnSpPr>
        <p:spPr>
          <a:xfrm>
            <a:off x="3059832" y="5373140"/>
            <a:ext cx="2297887" cy="5194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3485511" y="3913337"/>
            <a:ext cx="2238617" cy="153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3704719" y="5013176"/>
            <a:ext cx="1008112" cy="468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- 42%</a:t>
            </a:r>
            <a:endParaRPr lang="es-MX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992751" y="3519868"/>
            <a:ext cx="1008112" cy="468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- 2.5%</a:t>
            </a:r>
            <a:endParaRPr lang="es-MX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24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36904" y="1412776"/>
            <a:ext cx="841211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0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Arial Narrow" panose="020B0606020202030204" pitchFamily="34" charset="0"/>
              </a:rPr>
              <a:t>El primer Programa de capacitación en dispensación, inició en 2004 bajo el nombre “</a:t>
            </a:r>
            <a:r>
              <a:rPr lang="es-MX" sz="1600" b="1" dirty="0" smtClean="0">
                <a:latin typeface="Arial Narrow" panose="020B0606020202030204" pitchFamily="34" charset="0"/>
              </a:rPr>
              <a:t>Programa de Manejo y Asistencia en la Dispensación de Medicamentos e Insumos para la Salud en Farmacias “MADMF”, </a:t>
            </a:r>
            <a:r>
              <a:rPr lang="es-MX" sz="1600" dirty="0" smtClean="0">
                <a:latin typeface="Arial Narrow" panose="020B0606020202030204" pitchFamily="34" charset="0"/>
              </a:rPr>
              <a:t>el cual consistía en la impartición de cursos presenciales de 40 horas por las entidades federativas, a </a:t>
            </a:r>
            <a:r>
              <a:rPr lang="es-MX" sz="1600" dirty="0">
                <a:latin typeface="Arial Narrow" panose="020B0606020202030204" pitchFamily="34" charset="0"/>
              </a:rPr>
              <a:t>solicitud de las </a:t>
            </a:r>
            <a:r>
              <a:rPr lang="es-MX" sz="1600" dirty="0" smtClean="0">
                <a:latin typeface="Arial Narrow" panose="020B0606020202030204" pitchFamily="34" charset="0"/>
              </a:rPr>
              <a:t>farmacias interesadas.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Arial Narrow" panose="020B0606020202030204" pitchFamily="34" charset="0"/>
              </a:rPr>
              <a:t>El diseño de este programa originó que su uso fuera muy limitado y se originara la siguiente problemática: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Arial Narrow" panose="020B0606020202030204" pitchFamily="34" charset="0"/>
            </a:endParaRPr>
          </a:p>
          <a:p>
            <a:pPr algn="just"/>
            <a:endParaRPr lang="es-MX" dirty="0" smtClean="0">
              <a:latin typeface="Arial Narrow" panose="020B0606020202030204" pitchFamily="34" charset="0"/>
            </a:endParaRPr>
          </a:p>
          <a:p>
            <a:pPr algn="just"/>
            <a:endParaRPr lang="es-MX" sz="2000" dirty="0">
              <a:latin typeface="Arial Narrow" panose="020B0606020202030204" pitchFamily="34" charset="0"/>
            </a:endParaRPr>
          </a:p>
          <a:p>
            <a:pPr algn="just"/>
            <a:endParaRPr lang="es-MX" sz="2000" dirty="0" smtClean="0">
              <a:latin typeface="Arial Narrow" panose="020B0606020202030204" pitchFamily="34" charset="0"/>
            </a:endParaRPr>
          </a:p>
          <a:p>
            <a:pPr algn="just"/>
            <a:endParaRPr lang="es-MX" sz="2000" dirty="0">
              <a:latin typeface="Arial Narrow" panose="020B0606020202030204" pitchFamily="34" charset="0"/>
            </a:endParaRPr>
          </a:p>
          <a:p>
            <a:pPr algn="just"/>
            <a:endParaRPr lang="es-MX" sz="2000" dirty="0" smtClean="0">
              <a:latin typeface="Arial Narrow" panose="020B0606020202030204" pitchFamily="34" charset="0"/>
            </a:endParaRPr>
          </a:p>
          <a:p>
            <a:pPr algn="just"/>
            <a:endParaRPr lang="es-MX" sz="1200" dirty="0" smtClean="0">
              <a:latin typeface="Arial Narrow" panose="020B0606020202030204" pitchFamily="34" charset="0"/>
            </a:endParaRPr>
          </a:p>
          <a:p>
            <a:pPr algn="just"/>
            <a:endParaRPr lang="es-MX" sz="20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Arial Narrow" panose="020B0606020202030204" pitchFamily="34" charset="0"/>
              </a:rPr>
              <a:t>Este esquema reflejaba una baja productividad y una insuficiente cobertura, por lo que la COFEPRIS diseñó el </a:t>
            </a:r>
            <a:r>
              <a:rPr lang="es-MX" sz="1600" b="1" dirty="0" smtClean="0">
                <a:latin typeface="Arial Narrow" panose="020B0606020202030204" pitchFamily="34" charset="0"/>
              </a:rPr>
              <a:t>Sistema Integral de Capacitación en Dispensación  en Farmacias (SICAD).</a:t>
            </a:r>
            <a:endParaRPr lang="es-MX" sz="1600" dirty="0" smtClean="0">
              <a:latin typeface="Arial Narrow" panose="020B060602020203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34628"/>
              </p:ext>
            </p:extLst>
          </p:nvPr>
        </p:nvGraphicFramePr>
        <p:xfrm>
          <a:off x="739323" y="3429000"/>
          <a:ext cx="7416824" cy="23469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416824"/>
              </a:tblGrid>
              <a:tr h="208533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Principales Problemas del MADMISF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6619">
                <a:tc>
                  <a:txBody>
                    <a:bodyPr/>
                    <a:lstStyle/>
                    <a:p>
                      <a:pPr marL="457200" indent="-457200" algn="just">
                        <a:buFont typeface="+mj-lt"/>
                        <a:buAutoNum type="arabicPeriod"/>
                      </a:pPr>
                      <a:r>
                        <a:rPr lang="es-MX" sz="1600" dirty="0" smtClean="0">
                          <a:latin typeface="Arial Narrow" panose="020B0606020202030204" pitchFamily="34" charset="0"/>
                        </a:rPr>
                        <a:t>Se crearon </a:t>
                      </a:r>
                      <a:r>
                        <a:rPr lang="es-MX" sz="1600" b="1" baseline="0" dirty="0" smtClean="0">
                          <a:latin typeface="Arial Narrow" panose="020B0606020202030204" pitchFamily="34" charset="0"/>
                        </a:rPr>
                        <a:t>múltiples </a:t>
                      </a:r>
                      <a:r>
                        <a:rPr lang="es-MX" sz="1600" b="1" dirty="0" smtClean="0">
                          <a:latin typeface="Arial Narrow" panose="020B0606020202030204" pitchFamily="34" charset="0"/>
                        </a:rPr>
                        <a:t>estándares</a:t>
                      </a:r>
                      <a:r>
                        <a:rPr lang="es-MX" sz="16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MX" sz="1600" baseline="0" dirty="0" smtClean="0">
                          <a:latin typeface="Arial Narrow" panose="020B0606020202030204" pitchFamily="34" charset="0"/>
                        </a:rPr>
                        <a:t>que definían </a:t>
                      </a:r>
                      <a:r>
                        <a:rPr lang="es-MX" sz="1600" b="1" baseline="0" dirty="0" smtClean="0">
                          <a:latin typeface="Arial Narrow" panose="020B0606020202030204" pitchFamily="34" charset="0"/>
                        </a:rPr>
                        <a:t>contenidos diversos </a:t>
                      </a:r>
                      <a:r>
                        <a:rPr lang="es-MX" sz="1600" baseline="0" dirty="0" smtClean="0">
                          <a:latin typeface="Arial Narrow" panose="020B0606020202030204" pitchFamily="34" charset="0"/>
                        </a:rPr>
                        <a:t>para la capacitación en dispensación, por lo que </a:t>
                      </a:r>
                      <a:r>
                        <a:rPr lang="es-MX" sz="1600" b="1" baseline="0" dirty="0" smtClean="0">
                          <a:latin typeface="Arial Narrow" panose="020B0606020202030204" pitchFamily="34" charset="0"/>
                        </a:rPr>
                        <a:t>no existía un solo contenido técnico a nivel nacional</a:t>
                      </a:r>
                      <a:r>
                        <a:rPr lang="es-MX" sz="1600" baseline="0" dirty="0" smtClean="0">
                          <a:latin typeface="Arial Narrow" panose="020B0606020202030204" pitchFamily="34" charset="0"/>
                        </a:rPr>
                        <a:t> para la capacitación en dispensación.</a:t>
                      </a:r>
                    </a:p>
                    <a:p>
                      <a:pPr marL="457200" indent="-457200" algn="just">
                        <a:buFont typeface="+mj-lt"/>
                        <a:buAutoNum type="arabicPeriod"/>
                      </a:pPr>
                      <a:r>
                        <a:rPr lang="es-MX" sz="1600" baseline="0" dirty="0" smtClean="0">
                          <a:latin typeface="Arial Narrow" panose="020B0606020202030204" pitchFamily="34" charset="0"/>
                        </a:rPr>
                        <a:t>Las </a:t>
                      </a:r>
                      <a:r>
                        <a:rPr lang="es-MX" sz="1600" b="1" baseline="0" dirty="0" smtClean="0">
                          <a:latin typeface="Arial Narrow" panose="020B0606020202030204" pitchFamily="34" charset="0"/>
                        </a:rPr>
                        <a:t>farmacias empezaron a generar cursos con contenido no validado </a:t>
                      </a:r>
                      <a:r>
                        <a:rPr lang="es-MX" sz="1600" baseline="0" dirty="0" smtClean="0">
                          <a:latin typeface="Arial Narrow" panose="020B0606020202030204" pitchFamily="34" charset="0"/>
                        </a:rPr>
                        <a:t>por la autoridad sanitaria.</a:t>
                      </a:r>
                    </a:p>
                    <a:p>
                      <a:pPr marL="457200" indent="-457200" algn="just">
                        <a:buFont typeface="+mj-lt"/>
                        <a:buAutoNum type="arabicPeriod"/>
                      </a:pPr>
                      <a:r>
                        <a:rPr lang="es-MX" sz="1600" baseline="0" dirty="0" smtClean="0">
                          <a:latin typeface="Arial Narrow" panose="020B0606020202030204" pitchFamily="34" charset="0"/>
                        </a:rPr>
                        <a:t>Las </a:t>
                      </a:r>
                      <a:r>
                        <a:rPr lang="es-MX" sz="1600" b="1" baseline="0" dirty="0" smtClean="0">
                          <a:latin typeface="Arial Narrow" panose="020B0606020202030204" pitchFamily="34" charset="0"/>
                        </a:rPr>
                        <a:t>Entidades Federativas no tenían el incentivo para ofrecer la capacitación </a:t>
                      </a:r>
                      <a:r>
                        <a:rPr lang="es-MX" sz="1600" baseline="0" dirty="0" smtClean="0">
                          <a:latin typeface="Arial Narrow" panose="020B0606020202030204" pitchFamily="34" charset="0"/>
                        </a:rPr>
                        <a:t>puesto que su impartición era a solicitud del interesado y requería de mucha inversión de sus recursos humanos.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87462" y="1556792"/>
            <a:ext cx="8275437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412737" y="1141642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2000" b="1" dirty="0" smtClean="0">
                <a:solidFill>
                  <a:prstClr val="black"/>
                </a:solidFill>
                <a:latin typeface="Arial Narrow" pitchFamily="34" charset="0"/>
              </a:rPr>
              <a:t>Lanzamiento del nuevo Sistema Integral de Capacitación en Dispensación (SICAD).</a:t>
            </a:r>
            <a:endParaRPr lang="es-MX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3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69288" y="6313156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/>
              <a:t>* </a:t>
            </a:r>
            <a:r>
              <a:rPr lang="es-MX" sz="1200" dirty="0" smtClean="0">
                <a:latin typeface="Arial Narrow" pitchFamily="34" charset="0"/>
              </a:rPr>
              <a:t>La disminución de las Farmacias en México se explica por la introducción de cadenas comerciales y el cierre de las Farmacias familiares y/o particulares. </a:t>
            </a:r>
            <a:endParaRPr lang="es-MX" sz="1200" dirty="0">
              <a:latin typeface="Arial Narrow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860759086"/>
              </p:ext>
            </p:extLst>
          </p:nvPr>
        </p:nvGraphicFramePr>
        <p:xfrm>
          <a:off x="869288" y="4432383"/>
          <a:ext cx="7848872" cy="2457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508852903"/>
              </p:ext>
            </p:extLst>
          </p:nvPr>
        </p:nvGraphicFramePr>
        <p:xfrm>
          <a:off x="683568" y="3246429"/>
          <a:ext cx="1531382" cy="1121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349574749"/>
              </p:ext>
            </p:extLst>
          </p:nvPr>
        </p:nvGraphicFramePr>
        <p:xfrm>
          <a:off x="5189768" y="3246429"/>
          <a:ext cx="1730929" cy="1121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1073527846"/>
              </p:ext>
            </p:extLst>
          </p:nvPr>
        </p:nvGraphicFramePr>
        <p:xfrm>
          <a:off x="6989968" y="3246429"/>
          <a:ext cx="1531382" cy="1100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302528" y="1574790"/>
            <a:ext cx="8445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prstClr val="black"/>
                </a:solidFill>
                <a:latin typeface="Arial Narrow" pitchFamily="34" charset="0"/>
              </a:rPr>
              <a:t>La capacitación en dispensación es un requisito obligatorio para las farmacias </a:t>
            </a:r>
            <a:r>
              <a:rPr lang="es-MX" sz="1600" dirty="0">
                <a:solidFill>
                  <a:prstClr val="black"/>
                </a:solidFill>
                <a:latin typeface="Arial Narrow" pitchFamily="34" charset="0"/>
              </a:rPr>
              <a:t>previsto en la Farmacopea, el cual se exige por la COFEPRIS para el otorgamiento de la licencia de farmacias y es sujeto de vigilancia sanitaria de manera permanente</a:t>
            </a:r>
            <a:r>
              <a:rPr lang="es-MX" sz="1600" dirty="0" smtClean="0">
                <a:solidFill>
                  <a:prstClr val="black"/>
                </a:solidFill>
                <a:latin typeface="Arial Narrow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400" dirty="0">
              <a:solidFill>
                <a:prstClr val="black"/>
              </a:solidFill>
              <a:latin typeface="Arial Narrow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Arial Narrow" pitchFamily="34" charset="0"/>
              </a:rPr>
              <a:t>Sin embargo, los esfuerzos para la capacitación no ha tenido resultados en los últimos 10 años, ya que </a:t>
            </a:r>
            <a:r>
              <a:rPr lang="es-MX" sz="1600" dirty="0" smtClean="0">
                <a:solidFill>
                  <a:prstClr val="black"/>
                </a:solidFill>
                <a:latin typeface="Arial Narrow" pitchFamily="34" charset="0"/>
              </a:rPr>
              <a:t>en este periodo sólo se ha podido capacitar </a:t>
            </a:r>
            <a:r>
              <a:rPr lang="es-MX" sz="1600" dirty="0">
                <a:solidFill>
                  <a:prstClr val="black"/>
                </a:solidFill>
                <a:latin typeface="Arial Narrow" pitchFamily="34" charset="0"/>
              </a:rPr>
              <a:t>al 4% de los dispensadores en México.</a:t>
            </a: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10928" y="6914388"/>
            <a:ext cx="2133600" cy="365125"/>
          </a:xfrm>
        </p:spPr>
        <p:txBody>
          <a:bodyPr/>
          <a:lstStyle/>
          <a:p>
            <a:pPr>
              <a:defRPr/>
            </a:pPr>
            <a:fld id="{78F184F8-4F65-42EF-BBCD-30F1BDE94039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826579" y="4468556"/>
            <a:ext cx="1368152" cy="553998"/>
          </a:xfrm>
          <a:prstGeom prst="rect">
            <a:avLst/>
          </a:prstGeom>
          <a:solidFill>
            <a:srgbClr val="EFC92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Arial Narrow" panose="020B0606020202030204" pitchFamily="34" charset="0"/>
              </a:rPr>
              <a:t>1er Programa de capacitación a través de los Estados</a:t>
            </a:r>
            <a:endParaRPr lang="es-MX" sz="1000" b="1" dirty="0">
              <a:latin typeface="Arial Narrow" panose="020B060602020203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301336" y="4513160"/>
            <a:ext cx="18117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00" b="1" dirty="0" smtClean="0">
                <a:latin typeface="Arial Narrow" panose="020B0606020202030204" pitchFamily="34" charset="0"/>
              </a:rPr>
              <a:t>Gestión y creación del programa</a:t>
            </a:r>
          </a:p>
          <a:p>
            <a:pPr algn="ctr"/>
            <a:r>
              <a:rPr lang="es-MX" sz="1000" b="1" dirty="0" smtClean="0">
                <a:latin typeface="Arial Narrow" panose="020B0606020202030204" pitchFamily="34" charset="0"/>
              </a:rPr>
              <a:t>de capacitación basada</a:t>
            </a:r>
          </a:p>
          <a:p>
            <a:pPr algn="ctr"/>
            <a:r>
              <a:rPr lang="es-MX" sz="1000" b="1" dirty="0" smtClean="0">
                <a:latin typeface="Arial Narrow" panose="020B0606020202030204" pitchFamily="34" charset="0"/>
              </a:rPr>
              <a:t>en la competencia laboral</a:t>
            </a:r>
            <a:endParaRPr lang="es-MX" sz="1000" b="1" dirty="0">
              <a:latin typeface="Arial Narrow" panose="020B060602020203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361622" y="4483043"/>
            <a:ext cx="1124151" cy="553998"/>
          </a:xfrm>
          <a:prstGeom prst="rect">
            <a:avLst/>
          </a:prstGeom>
          <a:solidFill>
            <a:srgbClr val="EFC925"/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1000" b="1">
                <a:latin typeface="Arial Narrow" panose="020B0606020202030204" pitchFamily="34" charset="0"/>
              </a:defRPr>
            </a:lvl1pPr>
          </a:lstStyle>
          <a:p>
            <a:r>
              <a:rPr lang="es-MX" dirty="0"/>
              <a:t>Aplicación ineficiente de la capacitación.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3533584" y="4563102"/>
            <a:ext cx="0" cy="177813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6294716" y="4563102"/>
            <a:ext cx="0" cy="177813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7662893" y="4473894"/>
            <a:ext cx="1044116" cy="553998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Arial Narrow" panose="020B0606020202030204" pitchFamily="34" charset="0"/>
              </a:rPr>
              <a:t>Inicia gestión de una plataforma electrónica</a:t>
            </a:r>
          </a:p>
        </p:txBody>
      </p:sp>
      <p:cxnSp>
        <p:nvCxnSpPr>
          <p:cNvPr id="23" name="22 Conector recto"/>
          <p:cNvCxnSpPr/>
          <p:nvPr/>
        </p:nvCxnSpPr>
        <p:spPr>
          <a:xfrm>
            <a:off x="7566032" y="4563102"/>
            <a:ext cx="0" cy="177813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87462" y="1556792"/>
            <a:ext cx="8275437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412737" y="1141642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2000" b="1" dirty="0" smtClean="0">
                <a:solidFill>
                  <a:prstClr val="black"/>
                </a:solidFill>
                <a:latin typeface="Arial Narrow" pitchFamily="34" charset="0"/>
              </a:rPr>
              <a:t>Lanzamiento del nuevo Sistema Integral de Capacitación en Dispensación (SICAD).</a:t>
            </a:r>
            <a:endParaRPr lang="es-MX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22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9345" y="1793716"/>
            <a:ext cx="829355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Arial Narrow" panose="020B0606020202030204" pitchFamily="34" charset="0"/>
              </a:rPr>
              <a:t>Como herramienta para aplicar el estándar y capacitar a los 100,000 dispensadores que laboran en farmacias en el país, se diseñó el </a:t>
            </a:r>
            <a:r>
              <a:rPr lang="es-MX" b="1" dirty="0" smtClean="0">
                <a:latin typeface="Arial Narrow" panose="020B0606020202030204" pitchFamily="34" charset="0"/>
              </a:rPr>
              <a:t>Sistema Integral de Capacitación en Dispensación (SICAD), que tiene las siguientes características: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b="1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b="1" dirty="0">
              <a:latin typeface="Arial Narrow" panose="020B0606020202030204" pitchFamily="34" charset="0"/>
            </a:endParaRPr>
          </a:p>
          <a:p>
            <a:pPr marL="342900" indent="-342900" algn="just">
              <a:buAutoNum type="arabicPeriod"/>
            </a:pPr>
            <a:r>
              <a:rPr lang="es-MX" dirty="0" smtClean="0">
                <a:latin typeface="Arial Narrow" panose="020B0606020202030204" pitchFamily="34" charset="0"/>
              </a:rPr>
              <a:t>El contenido de la capacitación está fundado en el </a:t>
            </a:r>
            <a:r>
              <a:rPr lang="es-MX" b="1" dirty="0" smtClean="0">
                <a:latin typeface="Arial Narrow" panose="020B0606020202030204" pitchFamily="34" charset="0"/>
              </a:rPr>
              <a:t>ESTÁNDAR ÚNICO A NIVEL NACIONAL </a:t>
            </a:r>
            <a:r>
              <a:rPr lang="es-MX" dirty="0" smtClean="0">
                <a:latin typeface="Arial Narrow" panose="020B0606020202030204" pitchFamily="34" charset="0"/>
              </a:rPr>
              <a:t>de competencias laborales </a:t>
            </a:r>
            <a:r>
              <a:rPr lang="es-MX" dirty="0">
                <a:latin typeface="Arial Narrow" panose="020B0606020202030204" pitchFamily="34" charset="0"/>
              </a:rPr>
              <a:t>en dispensación (EC-0468</a:t>
            </a:r>
            <a:r>
              <a:rPr lang="es-MX" dirty="0" smtClean="0">
                <a:latin typeface="Arial Narrow" panose="020B0606020202030204" pitchFamily="34" charset="0"/>
              </a:rPr>
              <a:t>), </a:t>
            </a:r>
            <a:r>
              <a:rPr lang="es-MX" b="1" dirty="0" smtClean="0">
                <a:latin typeface="Arial Narrow" panose="020B0606020202030204" pitchFamily="34" charset="0"/>
              </a:rPr>
              <a:t>aprobado por la SEP </a:t>
            </a:r>
            <a:r>
              <a:rPr lang="es-MX" dirty="0" smtClean="0">
                <a:latin typeface="Arial Narrow" panose="020B0606020202030204" pitchFamily="34" charset="0"/>
              </a:rPr>
              <a:t>en agosto de 2014.</a:t>
            </a:r>
          </a:p>
          <a:p>
            <a:pPr marL="342900" indent="-342900" algn="just">
              <a:buAutoNum type="arabicPeriod"/>
            </a:pPr>
            <a:endParaRPr lang="es-MX" dirty="0" smtClean="0">
              <a:latin typeface="Arial Narrow" panose="020B0606020202030204" pitchFamily="34" charset="0"/>
            </a:endParaRPr>
          </a:p>
          <a:p>
            <a:pPr marL="342900" indent="-342900" algn="just">
              <a:buAutoNum type="arabicPeriod"/>
            </a:pPr>
            <a:r>
              <a:rPr lang="es-MX" dirty="0" smtClean="0">
                <a:latin typeface="Arial Narrow" panose="020B0606020202030204" pitchFamily="34" charset="0"/>
              </a:rPr>
              <a:t>Es un sistema de </a:t>
            </a:r>
            <a:r>
              <a:rPr lang="es-MX" b="1" dirty="0" smtClean="0">
                <a:latin typeface="Arial Narrow" panose="020B0606020202030204" pitchFamily="34" charset="0"/>
              </a:rPr>
              <a:t>CAPACITACIÓN EN LÍNEA Y CENTRALIZADO</a:t>
            </a:r>
            <a:r>
              <a:rPr lang="es-MX" dirty="0" smtClean="0">
                <a:latin typeface="Arial Narrow" panose="020B0606020202030204" pitchFamily="34" charset="0"/>
              </a:rPr>
              <a:t>, lo que permitirá controlar su implementación desde la COFEPRIS.</a:t>
            </a:r>
          </a:p>
          <a:p>
            <a:pPr marL="342900" indent="-342900" algn="just">
              <a:buAutoNum type="arabicPeriod"/>
            </a:pPr>
            <a:endParaRPr lang="es-MX" dirty="0" smtClean="0">
              <a:latin typeface="Arial Narrow" panose="020B0606020202030204" pitchFamily="34" charset="0"/>
            </a:endParaRPr>
          </a:p>
          <a:p>
            <a:pPr marL="342900" indent="-342900" algn="just">
              <a:buAutoNum type="arabicPeriod"/>
            </a:pPr>
            <a:r>
              <a:rPr lang="es-MX" dirty="0" smtClean="0">
                <a:latin typeface="Arial Narrow" panose="020B0606020202030204" pitchFamily="34" charset="0"/>
              </a:rPr>
              <a:t>La </a:t>
            </a:r>
            <a:r>
              <a:rPr lang="es-MX" b="1" dirty="0" smtClean="0">
                <a:latin typeface="Arial Narrow" panose="020B0606020202030204" pitchFamily="34" charset="0"/>
              </a:rPr>
              <a:t>CAPACITACIÓN </a:t>
            </a:r>
            <a:r>
              <a:rPr lang="es-MX" dirty="0" smtClean="0">
                <a:latin typeface="Arial Narrow" panose="020B0606020202030204" pitchFamily="34" charset="0"/>
              </a:rPr>
              <a:t>es </a:t>
            </a:r>
            <a:r>
              <a:rPr lang="es-MX" b="1" dirty="0" smtClean="0">
                <a:latin typeface="Arial Narrow" panose="020B0606020202030204" pitchFamily="34" charset="0"/>
              </a:rPr>
              <a:t>GRATUITA</a:t>
            </a:r>
            <a:r>
              <a:rPr lang="es-MX" dirty="0" smtClean="0">
                <a:latin typeface="Arial Narrow" panose="020B0606020202030204" pitchFamily="34" charset="0"/>
              </a:rPr>
              <a:t>, con una </a:t>
            </a:r>
            <a:r>
              <a:rPr lang="es-MX" b="1" dirty="0" smtClean="0">
                <a:latin typeface="Arial Narrow" panose="020B0606020202030204" pitchFamily="34" charset="0"/>
              </a:rPr>
              <a:t>duración de 6 horas.</a:t>
            </a:r>
          </a:p>
          <a:p>
            <a:pPr marL="342900" indent="-342900" algn="just">
              <a:buAutoNum type="arabicPeriod"/>
            </a:pPr>
            <a:endParaRPr lang="es-MX" sz="1600" b="1" dirty="0" smtClean="0">
              <a:latin typeface="Arial Narrow" panose="020B0606020202030204" pitchFamily="34" charset="0"/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487462" y="1556792"/>
            <a:ext cx="8275437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412737" y="1141642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2000" b="1" dirty="0" smtClean="0">
                <a:solidFill>
                  <a:prstClr val="black"/>
                </a:solidFill>
                <a:latin typeface="Arial Narrow" pitchFamily="34" charset="0"/>
              </a:rPr>
              <a:t>Nuevo sistema de capacitación en dispensación SICAD</a:t>
            </a:r>
            <a:endParaRPr lang="es-MX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8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9345" y="1628800"/>
            <a:ext cx="829355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Arial Narrow" panose="020B0606020202030204" pitchFamily="34" charset="0"/>
              </a:rPr>
              <a:t>Características del SICAD (continuación):</a:t>
            </a:r>
          </a:p>
          <a:p>
            <a:pPr marL="342900" indent="-342900" algn="just">
              <a:buAutoNum type="arabicPeriod"/>
            </a:pPr>
            <a:endParaRPr lang="es-MX" b="1" dirty="0" smtClean="0">
              <a:latin typeface="Arial Narrow" panose="020B0606020202030204" pitchFamily="34" charset="0"/>
            </a:endParaRPr>
          </a:p>
          <a:p>
            <a:pPr marL="342900" indent="-342900" algn="just">
              <a:buFont typeface="+mj-lt"/>
              <a:buAutoNum type="arabicPeriod" startAt="4"/>
            </a:pPr>
            <a:r>
              <a:rPr lang="es-MX" dirty="0" smtClean="0">
                <a:latin typeface="Arial Narrow" panose="020B0606020202030204" pitchFamily="34" charset="0"/>
              </a:rPr>
              <a:t>El </a:t>
            </a:r>
            <a:r>
              <a:rPr lang="es-MX" b="1" dirty="0" smtClean="0">
                <a:latin typeface="Arial Narrow" panose="020B0606020202030204" pitchFamily="34" charset="0"/>
              </a:rPr>
              <a:t>usuario accede VÍA INTERNET a una plataforma electrónica</a:t>
            </a:r>
            <a:r>
              <a:rPr lang="es-MX" dirty="0" smtClean="0">
                <a:latin typeface="Arial Narrow" panose="020B0606020202030204" pitchFamily="34" charset="0"/>
              </a:rPr>
              <a:t>, la cual al completar su capacitación con una </a:t>
            </a:r>
            <a:r>
              <a:rPr lang="es-MX" b="1" dirty="0" smtClean="0">
                <a:latin typeface="Arial Narrow" panose="020B0606020202030204" pitchFamily="34" charset="0"/>
              </a:rPr>
              <a:t>calificación mínima de 8</a:t>
            </a:r>
            <a:r>
              <a:rPr lang="es-MX" dirty="0" smtClean="0">
                <a:latin typeface="Arial Narrow" panose="020B0606020202030204" pitchFamily="34" charset="0"/>
              </a:rPr>
              <a:t>, le </a:t>
            </a:r>
            <a:r>
              <a:rPr lang="es-MX" b="1" dirty="0" smtClean="0">
                <a:latin typeface="Arial Narrow" panose="020B0606020202030204" pitchFamily="34" charset="0"/>
              </a:rPr>
              <a:t>entregará automáticamente su RECONOCIMIENTO</a:t>
            </a:r>
            <a:r>
              <a:rPr lang="es-MX" dirty="0" smtClean="0">
                <a:latin typeface="Arial Narrow" panose="020B0606020202030204" pitchFamily="34" charset="0"/>
              </a:rPr>
              <a:t>, será valido ante COFEPRIS. </a:t>
            </a:r>
          </a:p>
          <a:p>
            <a:pPr marL="342900" indent="-342900" algn="just">
              <a:buFont typeface="+mj-lt"/>
              <a:buAutoNum type="arabicPeriod" startAt="4"/>
            </a:pPr>
            <a:endParaRPr lang="es-MX" dirty="0">
              <a:latin typeface="Arial Narrow" panose="020B0606020202030204" pitchFamily="34" charset="0"/>
            </a:endParaRPr>
          </a:p>
          <a:p>
            <a:pPr marL="342900" indent="-342900" algn="just">
              <a:buFont typeface="+mj-lt"/>
              <a:buAutoNum type="arabicPeriod" startAt="4"/>
            </a:pPr>
            <a:r>
              <a:rPr lang="es-MX" dirty="0" smtClean="0">
                <a:latin typeface="Arial Narrow" panose="020B0606020202030204" pitchFamily="34" charset="0"/>
              </a:rPr>
              <a:t>El RECONOCIMIENTO tiene una </a:t>
            </a:r>
            <a:r>
              <a:rPr lang="es-MX" b="1" dirty="0" smtClean="0">
                <a:latin typeface="Arial Narrow" panose="020B0606020202030204" pitchFamily="34" charset="0"/>
              </a:rPr>
              <a:t>VALIDEZ PERMANENTE</a:t>
            </a:r>
            <a:r>
              <a:rPr lang="es-MX" dirty="0" smtClean="0">
                <a:latin typeface="Arial Narrow" panose="020B0606020202030204" pitchFamily="34" charset="0"/>
              </a:rPr>
              <a:t> y está </a:t>
            </a:r>
            <a:r>
              <a:rPr lang="es-MX" b="1" dirty="0" smtClean="0">
                <a:latin typeface="Arial Narrow" panose="020B0606020202030204" pitchFamily="34" charset="0"/>
              </a:rPr>
              <a:t>SUJETO A RENOVACIÓN </a:t>
            </a:r>
            <a:r>
              <a:rPr lang="es-MX" dirty="0" smtClean="0">
                <a:latin typeface="Arial Narrow" panose="020B0606020202030204" pitchFamily="34" charset="0"/>
              </a:rPr>
              <a:t>por la COFEPRIS, cada vez que existan modificaciones y actualizaciones a la normatividad aplicable. </a:t>
            </a:r>
            <a:endParaRPr lang="es-MX" dirty="0">
              <a:latin typeface="Arial Narrow" panose="020B0606020202030204" pitchFamily="34" charset="0"/>
            </a:endParaRPr>
          </a:p>
          <a:p>
            <a:pPr marL="342900" indent="-342900" algn="just">
              <a:buFont typeface="+mj-lt"/>
              <a:buAutoNum type="arabicPeriod" startAt="4"/>
            </a:pPr>
            <a:endParaRPr lang="es-MX" dirty="0" smtClean="0">
              <a:latin typeface="Arial Narrow" panose="020B0606020202030204" pitchFamily="34" charset="0"/>
            </a:endParaRPr>
          </a:p>
          <a:p>
            <a:pPr marL="342900" indent="-342900" algn="just">
              <a:buFont typeface="+mj-lt"/>
              <a:buAutoNum type="arabicPeriod" startAt="4"/>
            </a:pPr>
            <a:r>
              <a:rPr lang="es-MX" dirty="0" smtClean="0">
                <a:latin typeface="Arial Narrow" panose="020B0606020202030204" pitchFamily="34" charset="0"/>
              </a:rPr>
              <a:t>Con este sistema, se </a:t>
            </a:r>
            <a:r>
              <a:rPr lang="es-MX" b="1" dirty="0" smtClean="0">
                <a:latin typeface="Arial Narrow" panose="020B0606020202030204" pitchFamily="34" charset="0"/>
              </a:rPr>
              <a:t>está creando por primera vez un PADRÓN NACIONAL DE AUXILIARES EN DISPENSACIÓN EN MÉXICO</a:t>
            </a:r>
            <a:r>
              <a:rPr lang="es-MX" dirty="0" smtClean="0">
                <a:latin typeface="Arial Narrow" panose="020B0606020202030204" pitchFamily="34" charset="0"/>
              </a:rPr>
              <a:t>, que permitirá dar seguimiento a su capacitación y futura profesionalización y generar </a:t>
            </a:r>
            <a:r>
              <a:rPr lang="es-MX" b="1" dirty="0" smtClean="0">
                <a:latin typeface="Arial Narrow" panose="020B0606020202030204" pitchFamily="34" charset="0"/>
              </a:rPr>
              <a:t>controles más estrictos de calidad en el servicio en farmacias</a:t>
            </a:r>
            <a:r>
              <a:rPr lang="es-MX" dirty="0" smtClean="0">
                <a:latin typeface="Arial Narrow" panose="020B0606020202030204" pitchFamily="34" charset="0"/>
              </a:rPr>
              <a:t>.</a:t>
            </a:r>
          </a:p>
          <a:p>
            <a:pPr algn="just"/>
            <a:endParaRPr lang="es-MX" dirty="0">
              <a:latin typeface="Arial Narrow" panose="020B0606020202030204" pitchFamily="34" charset="0"/>
            </a:endParaRPr>
          </a:p>
          <a:p>
            <a:pPr algn="just"/>
            <a:r>
              <a:rPr lang="es-MX" dirty="0" smtClean="0">
                <a:latin typeface="Arial Narrow" panose="020B0606020202030204" pitchFamily="34" charset="0"/>
              </a:rPr>
              <a:t>El SICAD fue revisado y fortalecido </a:t>
            </a:r>
            <a:r>
              <a:rPr lang="es-MX" dirty="0">
                <a:latin typeface="Arial Narrow" panose="020B0606020202030204" pitchFamily="34" charset="0"/>
              </a:rPr>
              <a:t>por organizaciones académicas tales como el </a:t>
            </a:r>
            <a:r>
              <a:rPr lang="es-MX" b="1" dirty="0">
                <a:latin typeface="Arial Narrow" panose="020B0606020202030204" pitchFamily="34" charset="0"/>
              </a:rPr>
              <a:t>Consejo Mexicano para la Acreditación de la Educación Farmacéutica (COMAEF</a:t>
            </a:r>
            <a:r>
              <a:rPr lang="es-MX" b="1" dirty="0" smtClean="0">
                <a:latin typeface="Arial Narrow" panose="020B0606020202030204" pitchFamily="34" charset="0"/>
              </a:rPr>
              <a:t>)</a:t>
            </a:r>
            <a:r>
              <a:rPr lang="es-MX" dirty="0">
                <a:latin typeface="Arial Narrow" panose="020B0606020202030204" pitchFamily="34" charset="0"/>
              </a:rPr>
              <a:t> </a:t>
            </a:r>
            <a:r>
              <a:rPr lang="es-MX" dirty="0" smtClean="0">
                <a:latin typeface="Arial Narrow" panose="020B0606020202030204" pitchFamily="34" charset="0"/>
              </a:rPr>
              <a:t>la </a:t>
            </a:r>
            <a:r>
              <a:rPr lang="es-MX" b="1" dirty="0">
                <a:latin typeface="Arial Narrow" panose="020B0606020202030204" pitchFamily="34" charset="0"/>
              </a:rPr>
              <a:t>Universidad Autónoma del Estado de México</a:t>
            </a:r>
            <a:r>
              <a:rPr lang="es-MX" dirty="0">
                <a:latin typeface="Arial Narrow" panose="020B0606020202030204" pitchFamily="34" charset="0"/>
              </a:rPr>
              <a:t> y la  </a:t>
            </a:r>
            <a:r>
              <a:rPr lang="es-MX" b="1" dirty="0">
                <a:latin typeface="Arial Narrow" panose="020B0606020202030204" pitchFamily="34" charset="0"/>
              </a:rPr>
              <a:t>Universidad Autónoma del Estado de Morelos</a:t>
            </a:r>
            <a:r>
              <a:rPr lang="es-MX" dirty="0">
                <a:latin typeface="Arial Narrow" panose="020B0606020202030204" pitchFamily="34" charset="0"/>
              </a:rPr>
              <a:t>.</a:t>
            </a:r>
          </a:p>
          <a:p>
            <a:pPr algn="just"/>
            <a:endParaRPr lang="es-MX" dirty="0">
              <a:latin typeface="Arial Narrow" panose="020B0606020202030204" pitchFamily="34" charset="0"/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487462" y="1556792"/>
            <a:ext cx="8275437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412737" y="1141642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2000" b="1" dirty="0" smtClean="0">
                <a:solidFill>
                  <a:prstClr val="black"/>
                </a:solidFill>
                <a:latin typeface="Arial Narrow" pitchFamily="34" charset="0"/>
              </a:rPr>
              <a:t>Nuevo sistema de capacitación en dispensación SICAD</a:t>
            </a:r>
            <a:endParaRPr lang="es-MX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7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2304256"/>
          </a:xfrm>
        </p:spPr>
        <p:txBody>
          <a:bodyPr/>
          <a:lstStyle/>
          <a:p>
            <a:pPr marL="0" indent="0" algn="just">
              <a:buNone/>
            </a:pPr>
            <a:r>
              <a:rPr lang="es-MX" sz="1800" u="sng" dirty="0" smtClean="0">
                <a:latin typeface="Arial Narrow" panose="020B0606020202030204" pitchFamily="34" charset="0"/>
              </a:rPr>
              <a:t>En el mundo</a:t>
            </a:r>
          </a:p>
          <a:p>
            <a:pPr algn="just"/>
            <a:r>
              <a:rPr lang="es-MX" sz="1800" dirty="0" smtClean="0">
                <a:latin typeface="Arial Narrow" panose="020B0606020202030204" pitchFamily="34" charset="0"/>
              </a:rPr>
              <a:t>En 2011, más de </a:t>
            </a:r>
            <a:r>
              <a:rPr lang="es-MX" sz="1800" dirty="0" smtClean="0">
                <a:solidFill>
                  <a:srgbClr val="C75F09"/>
                </a:solidFill>
                <a:latin typeface="Arial Narrow" panose="020B0606020202030204" pitchFamily="34" charset="0"/>
              </a:rPr>
              <a:t>29 millones </a:t>
            </a:r>
            <a:r>
              <a:rPr lang="es-MX" sz="1800" dirty="0" smtClean="0">
                <a:latin typeface="Arial Narrow" panose="020B0606020202030204" pitchFamily="34" charset="0"/>
              </a:rPr>
              <a:t>de personas murieron por enfermedades que requieren cuidados paliativos.</a:t>
            </a:r>
          </a:p>
          <a:p>
            <a:pPr algn="just"/>
            <a:r>
              <a:rPr lang="es-MX" sz="1800" dirty="0" smtClean="0">
                <a:latin typeface="Arial Narrow" panose="020B0606020202030204" pitchFamily="34" charset="0"/>
              </a:rPr>
              <a:t>Se estima que alrededor de </a:t>
            </a:r>
            <a:r>
              <a:rPr lang="es-MX" sz="1800" dirty="0" smtClean="0">
                <a:solidFill>
                  <a:srgbClr val="C75F09"/>
                </a:solidFill>
                <a:latin typeface="Arial Narrow" panose="020B0606020202030204" pitchFamily="34" charset="0"/>
              </a:rPr>
              <a:t>20.4 millones </a:t>
            </a:r>
            <a:r>
              <a:rPr lang="es-MX" sz="1800" dirty="0" smtClean="0">
                <a:latin typeface="Arial Narrow" panose="020B0606020202030204" pitchFamily="34" charset="0"/>
              </a:rPr>
              <a:t>necesitó asistencia paliativa al final de su vida.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s-MX" sz="1800" u="sng" dirty="0" smtClean="0">
                <a:latin typeface="Arial Narrow" panose="020B0606020202030204" pitchFamily="34" charset="0"/>
              </a:rPr>
              <a:t>En México</a:t>
            </a:r>
          </a:p>
          <a:p>
            <a:pPr algn="just"/>
            <a:r>
              <a:rPr lang="es-MX" sz="1800" dirty="0" smtClean="0">
                <a:latin typeface="Arial Narrow" panose="020B0606020202030204" pitchFamily="34" charset="0"/>
              </a:rPr>
              <a:t>En 2012, de 78,719 muertes registradas por cáncer, </a:t>
            </a:r>
            <a:r>
              <a:rPr lang="es-MX" sz="1800" dirty="0" smtClean="0">
                <a:solidFill>
                  <a:srgbClr val="C75F09"/>
                </a:solidFill>
                <a:latin typeface="Arial Narrow" panose="020B0606020202030204" pitchFamily="34" charset="0"/>
              </a:rPr>
              <a:t>69,975</a:t>
            </a:r>
            <a:r>
              <a:rPr lang="es-MX" sz="1800" dirty="0" smtClean="0">
                <a:latin typeface="Arial Narrow" panose="020B0606020202030204" pitchFamily="34" charset="0"/>
              </a:rPr>
              <a:t> (el 89%) sufrieron dolor de moderado a severo.</a:t>
            </a:r>
            <a:endParaRPr lang="es-MX" sz="1800" dirty="0">
              <a:latin typeface="Arial Narrow" panose="020B060602020203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416720" y="1241464"/>
            <a:ext cx="8064896" cy="4544"/>
          </a:xfrm>
          <a:prstGeom prst="line">
            <a:avLst/>
          </a:prstGeom>
          <a:ln w="19050"/>
          <a:effectLst>
            <a:outerShdw blurRad="400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1 Título"/>
          <p:cNvSpPr txBox="1">
            <a:spLocks/>
          </p:cNvSpPr>
          <p:nvPr/>
        </p:nvSpPr>
        <p:spPr>
          <a:xfrm>
            <a:off x="475620" y="831529"/>
            <a:ext cx="8137525" cy="411162"/>
          </a:xfrm>
          <a:prstGeom prst="rect">
            <a:avLst/>
          </a:prstGeom>
        </p:spPr>
        <p:txBody>
          <a:bodyPr/>
          <a:lstStyle>
            <a:lvl1pPr marL="457200" indent="-4572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 eaLnBrk="1" hangingPunct="1">
              <a:defRPr/>
            </a:pPr>
            <a:r>
              <a:rPr lang="es-MX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panose="020B0606020202030204" pitchFamily="34" charset="0"/>
              </a:rPr>
              <a:t>Antecedentes: Cuidados paliativos en </a:t>
            </a:r>
            <a:r>
              <a:rPr lang="es-MX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panose="020B0606020202030204" pitchFamily="34" charset="0"/>
              </a:rPr>
              <a:t>el</a:t>
            </a:r>
            <a:r>
              <a:rPr lang="es-MX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panose="020B0606020202030204" pitchFamily="34" charset="0"/>
              </a:rPr>
              <a:t> mundo</a:t>
            </a:r>
            <a:endParaRPr lang="es-MX" sz="2400" dirty="0" smtClean="0">
              <a:latin typeface="Arial Narrow" panose="020B0606020202030204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4143340540"/>
              </p:ext>
            </p:extLst>
          </p:nvPr>
        </p:nvGraphicFramePr>
        <p:xfrm>
          <a:off x="899592" y="4030252"/>
          <a:ext cx="7272808" cy="2827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827584" y="6567155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u="sng" dirty="0" smtClean="0">
                <a:solidFill>
                  <a:prstClr val="black"/>
                </a:solidFill>
                <a:latin typeface="Arial Narrow" pitchFamily="34" charset="0"/>
              </a:rPr>
              <a:t>Fuente</a:t>
            </a:r>
            <a:r>
              <a:rPr lang="es-MX" sz="1000" dirty="0" smtClean="0">
                <a:solidFill>
                  <a:prstClr val="black"/>
                </a:solidFill>
                <a:latin typeface="Arial Narrow" pitchFamily="34" charset="0"/>
              </a:rPr>
              <a:t>: Global atlas of </a:t>
            </a:r>
            <a:r>
              <a:rPr lang="es-MX" sz="1000" dirty="0" err="1" smtClean="0">
                <a:solidFill>
                  <a:prstClr val="black"/>
                </a:solidFill>
                <a:latin typeface="Arial Narrow" pitchFamily="34" charset="0"/>
              </a:rPr>
              <a:t>palliative</a:t>
            </a:r>
            <a:r>
              <a:rPr lang="es-MX" sz="100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s-MX" sz="1000" dirty="0" err="1" smtClean="0">
                <a:solidFill>
                  <a:prstClr val="black"/>
                </a:solidFill>
                <a:latin typeface="Arial Narrow" pitchFamily="34" charset="0"/>
              </a:rPr>
              <a:t>care</a:t>
            </a:r>
            <a:r>
              <a:rPr lang="es-MX" sz="1000" dirty="0" smtClean="0">
                <a:solidFill>
                  <a:prstClr val="black"/>
                </a:solidFill>
                <a:latin typeface="Arial Narrow" pitchFamily="34" charset="0"/>
              </a:rPr>
              <a:t>, 2014 (WHO/OMS).</a:t>
            </a:r>
            <a:endParaRPr lang="es-MX" sz="10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16720" y="1385868"/>
            <a:ext cx="5811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s-MX" dirty="0"/>
              <a:t>¿Cuántas personas requieren cuidados paliativos?</a:t>
            </a:r>
          </a:p>
        </p:txBody>
      </p:sp>
    </p:spTree>
    <p:extLst>
      <p:ext uri="{BB962C8B-B14F-4D97-AF65-F5344CB8AC3E}">
        <p14:creationId xmlns:p14="http://schemas.microsoft.com/office/powerpoint/2010/main" val="31547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12301" y="899859"/>
            <a:ext cx="8408171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400" b="1" dirty="0">
              <a:latin typeface="Arial Narrow" pitchFamily="34" charset="0"/>
            </a:endParaRPr>
          </a:p>
          <a:p>
            <a:pPr algn="just"/>
            <a:endParaRPr lang="es-MX" sz="1050" dirty="0" smtClean="0">
              <a:latin typeface="Arial Narrow" pitchFamily="34" charset="0"/>
            </a:endParaRPr>
          </a:p>
          <a:p>
            <a:pPr algn="just"/>
            <a:r>
              <a:rPr lang="es-MX" dirty="0" smtClean="0">
                <a:latin typeface="Arial Narrow" pitchFamily="34" charset="0"/>
              </a:rPr>
              <a:t>El sistema SICAD permite que se cumpla con el siguiente </a:t>
            </a:r>
            <a:r>
              <a:rPr lang="es-MX" b="1" dirty="0" smtClean="0">
                <a:latin typeface="Arial Narrow" pitchFamily="34" charset="0"/>
              </a:rPr>
              <a:t>DECÁLOGO DEL AUXILIAR EN LA DISPENSACIÓN</a:t>
            </a:r>
            <a:r>
              <a:rPr lang="es-MX" dirty="0" smtClean="0">
                <a:latin typeface="Arial Narrow" pitchFamily="34" charset="0"/>
              </a:rPr>
              <a:t>:</a:t>
            </a:r>
            <a:endParaRPr lang="es-MX" sz="1400" dirty="0" smtClean="0">
              <a:latin typeface="Arial Narrow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467544" y="1268760"/>
            <a:ext cx="828092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26 Rectángulo"/>
          <p:cNvSpPr/>
          <p:nvPr/>
        </p:nvSpPr>
        <p:spPr>
          <a:xfrm>
            <a:off x="395536" y="868650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2000" b="1" dirty="0" smtClean="0">
                <a:solidFill>
                  <a:prstClr val="black"/>
                </a:solidFill>
                <a:latin typeface="Arial Narrow" pitchFamily="34" charset="0"/>
              </a:rPr>
              <a:t>Nuevo sistema de capacitación en dispensación SICAD</a:t>
            </a:r>
            <a:endParaRPr lang="es-MX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137639858"/>
              </p:ext>
            </p:extLst>
          </p:nvPr>
        </p:nvGraphicFramePr>
        <p:xfrm>
          <a:off x="-180528" y="2204864"/>
          <a:ext cx="53285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8" name="27 Diagrama"/>
          <p:cNvGraphicFramePr/>
          <p:nvPr>
            <p:extLst>
              <p:ext uri="{D42A27DB-BD31-4B8C-83A1-F6EECF244321}">
                <p14:modId xmlns:p14="http://schemas.microsoft.com/office/powerpoint/2010/main" val="36315875"/>
              </p:ext>
            </p:extLst>
          </p:nvPr>
        </p:nvGraphicFramePr>
        <p:xfrm>
          <a:off x="4283968" y="2204864"/>
          <a:ext cx="53285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97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 smtClean="0">
                <a:latin typeface="Arial Narrow" pitchFamily="34" charset="0"/>
              </a:rPr>
              <a:t>El </a:t>
            </a:r>
            <a:r>
              <a:rPr lang="es-MX" sz="2400" dirty="0">
                <a:latin typeface="Arial Narrow" pitchFamily="34" charset="0"/>
              </a:rPr>
              <a:t>sistema en línea se lanzó el pasado 20 de agosto y a </a:t>
            </a:r>
            <a:r>
              <a:rPr lang="es-MX" sz="2400" dirty="0" smtClean="0">
                <a:latin typeface="Arial Narrow" pitchFamily="34" charset="0"/>
              </a:rPr>
              <a:t>6 meses  </a:t>
            </a:r>
            <a:r>
              <a:rPr lang="es-MX" sz="2400" dirty="0">
                <a:latin typeface="Arial Narrow" pitchFamily="34" charset="0"/>
              </a:rPr>
              <a:t>de su inicio se tienen los siguientes resultados</a:t>
            </a:r>
            <a:r>
              <a:rPr lang="es-MX" sz="2400" dirty="0" smtClean="0">
                <a:latin typeface="Arial Narrow" pitchFamily="34" charset="0"/>
              </a:rPr>
              <a:t>: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2400" dirty="0">
              <a:latin typeface="Arial Narrow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2400" dirty="0" smtClean="0">
              <a:latin typeface="Arial Narrow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2400" dirty="0">
              <a:latin typeface="Arial Narrow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2400" dirty="0" smtClean="0">
              <a:latin typeface="Arial Narrow" pitchFamily="34" charset="0"/>
            </a:endParaRPr>
          </a:p>
          <a:p>
            <a:pPr algn="just"/>
            <a:endParaRPr lang="es-MX" sz="2400" dirty="0" smtClean="0">
              <a:latin typeface="Arial Narrow" pitchFamily="34" charset="0"/>
            </a:endParaRPr>
          </a:p>
          <a:p>
            <a:pPr algn="just"/>
            <a:endParaRPr lang="es-MX" sz="2400" dirty="0">
              <a:latin typeface="Arial Narrow" pitchFamily="34" charset="0"/>
            </a:endParaRPr>
          </a:p>
          <a:p>
            <a:pPr algn="just"/>
            <a:r>
              <a:rPr lang="es-MX" sz="2400" dirty="0" smtClean="0">
                <a:latin typeface="Arial Narrow" pitchFamily="34" charset="0"/>
              </a:rPr>
              <a:t>A solo 6 meses de operación, el SICAD ha permitido capacitar a 22,000 mil personas más, que el esquema anterior en 10 años, esto es el </a:t>
            </a:r>
            <a:r>
              <a:rPr lang="es-MX" sz="2400" b="1" dirty="0" smtClean="0">
                <a:latin typeface="Arial Narrow" pitchFamily="34" charset="0"/>
              </a:rPr>
              <a:t>733%</a:t>
            </a:r>
            <a:r>
              <a:rPr lang="es-MX" sz="2400" dirty="0">
                <a:latin typeface="Arial Narrow" pitchFamily="34" charset="0"/>
              </a:rPr>
              <a:t> </a:t>
            </a:r>
            <a:r>
              <a:rPr lang="es-MX" sz="2400" dirty="0" smtClean="0">
                <a:latin typeface="Arial Narrow" pitchFamily="34" charset="0"/>
              </a:rPr>
              <a:t>en el 5% de tiempo.</a:t>
            </a:r>
          </a:p>
          <a:p>
            <a:pPr algn="just"/>
            <a:r>
              <a:rPr lang="es-MX" sz="2400" dirty="0" smtClean="0">
                <a:latin typeface="Arial Narrow" pitchFamily="34" charset="0"/>
              </a:rPr>
              <a:t>Se lleva un seguimiento mensual para el cumplimiento de farmacias.</a:t>
            </a:r>
          </a:p>
          <a:p>
            <a:pPr marL="0" indent="0" algn="just">
              <a:buNone/>
            </a:pPr>
            <a:endParaRPr lang="es-MX" sz="2400" dirty="0" smtClean="0">
              <a:latin typeface="Arial Narrow" pitchFamily="34" charset="0"/>
            </a:endParaRPr>
          </a:p>
          <a:p>
            <a:pPr marL="0" indent="0" algn="just">
              <a:buNone/>
            </a:pPr>
            <a:endParaRPr lang="es-MX" sz="2400" dirty="0">
              <a:latin typeface="Arial Narrow" panose="020B060602020203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12737" y="76470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2000" b="1" dirty="0" smtClean="0">
                <a:solidFill>
                  <a:prstClr val="black"/>
                </a:solidFill>
                <a:latin typeface="Arial Narrow" pitchFamily="34" charset="0"/>
              </a:rPr>
              <a:t>SICAD: Resultados a la fecha</a:t>
            </a:r>
            <a:endParaRPr lang="es-MX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124744"/>
            <a:ext cx="828092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315493"/>
              </p:ext>
            </p:extLst>
          </p:nvPr>
        </p:nvGraphicFramePr>
        <p:xfrm>
          <a:off x="1524000" y="2996952"/>
          <a:ext cx="6096000" cy="1162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21248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Registrados</a:t>
                      </a:r>
                      <a:endParaRPr lang="es-MX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Aprobados</a:t>
                      </a:r>
                      <a:endParaRPr lang="es-MX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No aprobados</a:t>
                      </a:r>
                      <a:endParaRPr lang="es-MX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i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40,575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i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25,136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i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15,439</a:t>
                      </a:r>
                    </a:p>
                  </a:txBody>
                  <a:tcPr marL="44450" marR="444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100%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62%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i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38%</a:t>
                      </a: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32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179512" y="1052736"/>
            <a:ext cx="828092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107504" y="692696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2000" b="1" dirty="0" smtClean="0">
                <a:solidFill>
                  <a:prstClr val="black"/>
                </a:solidFill>
                <a:latin typeface="Arial Narrow" pitchFamily="34" charset="0"/>
              </a:rPr>
              <a:t>SICAD: Resultados del cumplimiento de Farmacias</a:t>
            </a:r>
            <a:endParaRPr lang="es-MX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221617"/>
              </p:ext>
            </p:extLst>
          </p:nvPr>
        </p:nvGraphicFramePr>
        <p:xfrm>
          <a:off x="323528" y="1124744"/>
          <a:ext cx="8496945" cy="5690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1723"/>
                <a:gridCol w="1721573"/>
                <a:gridCol w="2010911"/>
                <a:gridCol w="1909644"/>
                <a:gridCol w="1273094"/>
              </a:tblGrid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  <a:latin typeface="Arial Narrow" panose="020B0606020202030204" pitchFamily="34" charset="0"/>
                        </a:rPr>
                        <a:t>RAZÓN SOCIAL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EMPLEADOS (TOTALES)</a:t>
                      </a:r>
                      <a:endParaRPr lang="es-MX" sz="1000" b="1" i="0" u="none" strike="noStrike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REGISTRADOS</a:t>
                      </a:r>
                      <a:endParaRPr lang="es-MX" sz="1000" b="1" i="0" u="none" strike="noStrike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APROBADOS</a:t>
                      </a:r>
                      <a:endParaRPr lang="es-MX" sz="1000" b="1" i="0" u="none" strike="noStrike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NO APROBADOS</a:t>
                      </a:r>
                      <a:endParaRPr lang="es-MX" sz="1000" b="1" i="0" u="none" strike="noStrike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</a:tr>
              <a:tr h="18997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  <a:latin typeface="Arial Narrow" panose="020B0606020202030204" pitchFamily="34" charset="0"/>
                        </a:rPr>
                        <a:t>FARMACIAS DE SIMILARES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9,039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9,849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7,867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1,983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</a:tr>
              <a:tr h="1194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  <a:latin typeface="Arial Narrow" panose="020B0606020202030204" pitchFamily="34" charset="0"/>
                        </a:rPr>
                        <a:t>FARMATODO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411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463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266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197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</a:tr>
              <a:tr h="28224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  <a:latin typeface="Arial Narrow" panose="020B0606020202030204" pitchFamily="34" charset="0"/>
                        </a:rPr>
                        <a:t>FARMACIAS ESPECIALIZADAS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752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740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472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268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</a:tr>
              <a:tr h="18997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  <a:latin typeface="Arial Narrow" panose="020B0606020202030204" pitchFamily="34" charset="0"/>
                        </a:rPr>
                        <a:t>GRUPO SORIANA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2,510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2,031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1,230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801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</a:tr>
              <a:tr h="18997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  <a:latin typeface="Arial Narrow" panose="020B0606020202030204" pitchFamily="34" charset="0"/>
                        </a:rPr>
                        <a:t>FARMACIAS DE CHEDRAUI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456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318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154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164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</a:tr>
              <a:tr h="1194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  <a:latin typeface="Arial Narrow" panose="020B0606020202030204" pitchFamily="34" charset="0"/>
                        </a:rPr>
                        <a:t>COSTCO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297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105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78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27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</a:tr>
              <a:tr h="18997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  <a:latin typeface="Arial Narrow" panose="020B0606020202030204" pitchFamily="34" charset="0"/>
                        </a:rPr>
                        <a:t>GRUPO WALMART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4,600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2,206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1,109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1,097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</a:tr>
              <a:tr h="37451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  <a:latin typeface="Arial Narrow" panose="020B0606020202030204" pitchFamily="34" charset="0"/>
                        </a:rPr>
                        <a:t>DISTRIBUIDORA OPCIONES FARMACÉUTICAS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100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41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19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22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</a:tr>
              <a:tr h="28224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  <a:latin typeface="Arial Narrow" panose="020B0606020202030204" pitchFamily="34" charset="0"/>
                        </a:rPr>
                        <a:t>FARMACIAS EL FENIX / DR. DESCUENTO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600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131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55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76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</a:tr>
              <a:tr h="18997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  <a:latin typeface="Arial Narrow" panose="020B0606020202030204" pitchFamily="34" charset="0"/>
                        </a:rPr>
                        <a:t>LABORATORIOS AMSA (DIMESA)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2,774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377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236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141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</a:tr>
              <a:tr h="1194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  <a:latin typeface="Arial Narrow" panose="020B0606020202030204" pitchFamily="34" charset="0"/>
                        </a:rPr>
                        <a:t>FARMACIAS GI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960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186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48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138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</a:tr>
              <a:tr h="46678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  <a:latin typeface="Arial Narrow" panose="020B0606020202030204" pitchFamily="34" charset="0"/>
                        </a:rPr>
                        <a:t>FARMACIAS DE COMERCIAL MEXICANA Y FARMACIAS DE SUMESA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633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62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15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47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</a:tr>
              <a:tr h="28224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  <a:latin typeface="Arial Narrow" panose="020B0606020202030204" pitchFamily="34" charset="0"/>
                        </a:rPr>
                        <a:t>PHARMA PLUS (FARMACIAS SAN PABLO)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3,871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149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82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67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</a:tr>
              <a:tr h="18997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  <a:latin typeface="Arial Narrow" panose="020B0606020202030204" pitchFamily="34" charset="0"/>
                        </a:rPr>
                        <a:t>FARMACIAS GENERIX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120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149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2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147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</a:tr>
              <a:tr h="18997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  <a:latin typeface="Arial Narrow" panose="020B0606020202030204" pitchFamily="34" charset="0"/>
                        </a:rPr>
                        <a:t>FARMACIAS GUADALAJARA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15,000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451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224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227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</a:tr>
              <a:tr h="18997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  <a:latin typeface="Arial Narrow" panose="020B0606020202030204" pitchFamily="34" charset="0"/>
                        </a:rPr>
                        <a:t>FARMACIAS ISSEG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704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9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</a:tr>
              <a:tr h="1194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  <a:latin typeface="Arial Narrow" panose="020B0606020202030204" pitchFamily="34" charset="0"/>
                        </a:rPr>
                        <a:t>FARMAPRONTO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1,400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51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7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44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</a:tr>
              <a:tr h="55905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  <a:latin typeface="Arial Narrow" panose="020B0606020202030204" pitchFamily="34" charset="0"/>
                        </a:rPr>
                        <a:t>COMERCIALIZADORA FARMACÉUTICA DE CHIAPAS (FARMACIAS DEL AHORRO)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12,000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53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29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24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</a:tr>
              <a:tr h="55905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  <a:latin typeface="Arial Narrow" panose="020B0606020202030204" pitchFamily="34" charset="0"/>
                        </a:rPr>
                        <a:t>FEMSA (FARMACON, FARMACIAS YZA Y FARMACIAS LA MODERNA)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5,000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33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11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22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</a:tr>
              <a:tr h="18997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  <a:latin typeface="Arial Narrow" panose="020B0606020202030204" pitchFamily="34" charset="0"/>
                        </a:rPr>
                        <a:t>FARMACIAS BENAVIDES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9,500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41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18</a:t>
                      </a:r>
                      <a:endParaRPr lang="es-MX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23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</a:tr>
              <a:tr h="1248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69,227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17,445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11,931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5,515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4549" marR="4549" marT="454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5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182296"/>
              </p:ext>
            </p:extLst>
          </p:nvPr>
        </p:nvGraphicFramePr>
        <p:xfrm>
          <a:off x="0" y="1628800"/>
          <a:ext cx="8784976" cy="543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4 Conector recto"/>
          <p:cNvCxnSpPr/>
          <p:nvPr/>
        </p:nvCxnSpPr>
        <p:spPr>
          <a:xfrm>
            <a:off x="179512" y="1340768"/>
            <a:ext cx="828092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107504" y="908720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2000" b="1" dirty="0" smtClean="0">
                <a:solidFill>
                  <a:prstClr val="black"/>
                </a:solidFill>
                <a:latin typeface="Arial Narrow" pitchFamily="34" charset="0"/>
              </a:rPr>
              <a:t>SICAD: Resultados del cumplimiento de Farmacias</a:t>
            </a:r>
            <a:endParaRPr lang="es-MX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741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561" y="3005371"/>
            <a:ext cx="7920879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s-ES" sz="4000" b="1" dirty="0" smtClean="0">
                <a:latin typeface="Arial Narrow" pitchFamily="34" charset="0"/>
              </a:rPr>
              <a:t>GRACIAS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2800" b="1" dirty="0" smtClean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1619672" y="3933056"/>
            <a:ext cx="5904656" cy="0"/>
          </a:xfrm>
          <a:prstGeom prst="line">
            <a:avLst/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0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3" t="39003" r="29962" b="17437"/>
          <a:stretch/>
        </p:blipFill>
        <p:spPr bwMode="auto">
          <a:xfrm>
            <a:off x="2339752" y="1538471"/>
            <a:ext cx="4777802" cy="49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0075077"/>
              </p:ext>
            </p:extLst>
          </p:nvPr>
        </p:nvGraphicFramePr>
        <p:xfrm>
          <a:off x="142220" y="3352929"/>
          <a:ext cx="8860815" cy="3214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251520" y="6567155"/>
            <a:ext cx="8568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u="sng" dirty="0">
                <a:solidFill>
                  <a:prstClr val="black"/>
                </a:solidFill>
                <a:latin typeface="Arial Narrow" pitchFamily="34" charset="0"/>
              </a:rPr>
              <a:t>Fuente</a:t>
            </a:r>
            <a:r>
              <a:rPr lang="es-MX" sz="1000" dirty="0">
                <a:solidFill>
                  <a:prstClr val="black"/>
                </a:solidFill>
                <a:latin typeface="Arial Narrow" pitchFamily="34" charset="0"/>
              </a:rPr>
              <a:t>: </a:t>
            </a:r>
            <a:r>
              <a:rPr lang="es-MX" sz="1000" dirty="0" err="1">
                <a:solidFill>
                  <a:prstClr val="black"/>
                </a:solidFill>
                <a:latin typeface="Arial Narrow" pitchFamily="34" charset="0"/>
              </a:rPr>
              <a:t>Pain</a:t>
            </a:r>
            <a:r>
              <a:rPr lang="es-MX" sz="1000" dirty="0">
                <a:solidFill>
                  <a:prstClr val="black"/>
                </a:solidFill>
                <a:latin typeface="Arial Narrow" pitchFamily="34" charset="0"/>
              </a:rPr>
              <a:t> &amp; </a:t>
            </a:r>
            <a:r>
              <a:rPr lang="es-MX" sz="1000" dirty="0" err="1">
                <a:solidFill>
                  <a:prstClr val="black"/>
                </a:solidFill>
                <a:latin typeface="Arial Narrow" pitchFamily="34" charset="0"/>
              </a:rPr>
              <a:t>Policy</a:t>
            </a:r>
            <a:r>
              <a:rPr lang="es-MX" sz="1000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s-MX" sz="1000" dirty="0" err="1">
                <a:solidFill>
                  <a:prstClr val="black"/>
                </a:solidFill>
                <a:latin typeface="Arial Narrow" pitchFamily="34" charset="0"/>
              </a:rPr>
              <a:t>Group</a:t>
            </a:r>
            <a:r>
              <a:rPr lang="es-MX" sz="1000" dirty="0">
                <a:solidFill>
                  <a:prstClr val="black"/>
                </a:solidFill>
                <a:latin typeface="Arial Narrow" pitchFamily="34" charset="0"/>
              </a:rPr>
              <a:t>. </a:t>
            </a:r>
            <a:r>
              <a:rPr lang="es-MX" sz="1000" dirty="0" err="1">
                <a:solidFill>
                  <a:prstClr val="black"/>
                </a:solidFill>
                <a:latin typeface="Arial Narrow" pitchFamily="34" charset="0"/>
              </a:rPr>
              <a:t>University</a:t>
            </a:r>
            <a:r>
              <a:rPr lang="es-MX" sz="1000" dirty="0">
                <a:solidFill>
                  <a:prstClr val="black"/>
                </a:solidFill>
                <a:latin typeface="Arial Narrow" pitchFamily="34" charset="0"/>
              </a:rPr>
              <a:t> of Wisconsin-Madison (2011). WHO </a:t>
            </a:r>
            <a:r>
              <a:rPr lang="es-MX" sz="1000" dirty="0" err="1">
                <a:solidFill>
                  <a:prstClr val="black"/>
                </a:solidFill>
                <a:latin typeface="Arial Narrow" pitchFamily="34" charset="0"/>
              </a:rPr>
              <a:t>Collaborating</a:t>
            </a:r>
            <a:r>
              <a:rPr lang="es-MX" sz="1000" dirty="0">
                <a:solidFill>
                  <a:prstClr val="black"/>
                </a:solidFill>
                <a:latin typeface="Arial Narrow" pitchFamily="34" charset="0"/>
              </a:rPr>
              <a:t> Center (2011).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184F8-4F65-42EF-BBCD-30F1BDE94039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179512" y="1332335"/>
            <a:ext cx="8275738" cy="8433"/>
          </a:xfrm>
          <a:prstGeom prst="line">
            <a:avLst/>
          </a:prstGeom>
          <a:ln w="19050"/>
          <a:effectLst>
            <a:outerShdw blurRad="400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 Título"/>
          <p:cNvSpPr txBox="1">
            <a:spLocks/>
          </p:cNvSpPr>
          <p:nvPr/>
        </p:nvSpPr>
        <p:spPr>
          <a:xfrm>
            <a:off x="142220" y="908720"/>
            <a:ext cx="8579604" cy="360040"/>
          </a:xfrm>
          <a:prstGeom prst="rect">
            <a:avLst/>
          </a:prstGeom>
        </p:spPr>
        <p:txBody>
          <a:bodyPr/>
          <a:lstStyle>
            <a:lvl1pPr marL="457200" indent="-4572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>
              <a:defRPr/>
            </a:pPr>
            <a:r>
              <a:rPr lang="es-MX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Antecedentes: Consumo de Morfina en América Latina</a:t>
            </a:r>
            <a:endParaRPr lang="es-MX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42220" y="1406967"/>
            <a:ext cx="8750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ja-JP" sz="18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El uso de morfina en México es </a:t>
            </a:r>
            <a:r>
              <a:rPr lang="es-MX" altLang="ja-JP" sz="1800" b="1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67% </a:t>
            </a:r>
            <a:r>
              <a:rPr lang="es-MX" altLang="ja-JP" sz="18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menor al consumo promedio registrado en América Latina y </a:t>
            </a:r>
            <a:r>
              <a:rPr lang="es-MX" altLang="ja-JP" sz="1800" b="1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95% </a:t>
            </a:r>
            <a:r>
              <a:rPr lang="es-MX" altLang="ja-JP" sz="18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menor al consumo en Argentina.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ja-JP" sz="18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De igual forma, el consumo de este opioide en México es tan sólo </a:t>
            </a:r>
            <a:r>
              <a:rPr lang="es-MX" altLang="ja-JP" sz="1800" b="1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0.43 mg per cápita </a:t>
            </a:r>
            <a:r>
              <a:rPr lang="es-MX" altLang="ja-JP" sz="18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superior a Guatemala.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ja-JP" sz="1800" i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Esto indica que nuestro país registra un bajo consumo de morfina por lo que resulta necesaria una estrategia integral que permita incrementar estos niveles de consumo. </a:t>
            </a:r>
          </a:p>
        </p:txBody>
      </p:sp>
    </p:spTree>
    <p:extLst>
      <p:ext uri="{BB962C8B-B14F-4D97-AF65-F5344CB8AC3E}">
        <p14:creationId xmlns:p14="http://schemas.microsoft.com/office/powerpoint/2010/main" val="293423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75620" y="5373216"/>
            <a:ext cx="8416860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033" name="AutoShape 8" descr="data:image/jpeg;base64,/9j/4AAQSkZJRgABAQAAAQABAAD/2wCEAAkGBhQSERUSExIWFBUWGR4aFRYWFRUXFxQVGhYYFxUbFBUXHCYeHBsjGRUVIC8hIycpLC4sFR4xNTAqNSYrLCkBCQoKDQwOFA8NFDUYFBgpKSkwNSk1NTU1KSkpNSkpKSwpNTUtLSkpKSkuKTYpKSksKSkrKSkxKSkpKSkqKS4pKf/AABEIAHMBUAMBIgACEQEDEQH/xAAbAAEAAgMBAQAAAAAAAAAAAAAABAUCAwYBB//EAEYQAAEDAgMEBQYLBgUFAAAAAAEAAhEDIQQSMQVBUWEGEyJxgTJCVZGSoRYjUmJysbLB0tPwBxQVc8LRQ0RTguEzNDWTo//EABgBAQEBAQEAAAAAAAAAAAAAAAABAgME/8QAJBEBAAECBQQDAQAAAAAAAAAAAAECEgMRUpHRMVFToRNBcWH/2gAMAwEAAhEDEQA/APuKIiAiIgIiICIiAiIgIiICIiAiIgIiICIiAiIgIiICIiAiwpumVmgIiICIiAiKHiMaQ4tAjKA6TfM2e1lA3j7wgmJKosQ+o7M10kEPaHtJAuJbmA36QRrKUsOXGW0y1xc1wdly5ewA8Ge4iEF4HA6HTVeqhOEcGgZSz4vI8gTL5BkgXcJBv89TXVzTw8xldlkN4OImO4fUEFiirMPtoHUEgBuZw0L3bmjf4Kxp1A4SCCDvCDJERAREQEReOdFzZB6irndIsODHXMnvn3hTaNdr2hzXBwOhBkINiKIdr0QSDWpgixBe2xGu9P4tR/1qf/sb/dBLRasPi2VASx7XAGCWkEA94W1ARRsVtOlT8uo1p4EifVqozekeGP8AjM9aCyRaaGLY/wAh7XfRcD9S3ICLXXxLWCXuDRxcQB71B+EeGmOvZ60Fki10cQ14ljg4cQQR7l7VqhoLnEADUkwB3lBmihjbFD/Wp+23+62UNoU3mGVGOPAOBPqCCQiIgIiICIiCJhanad3n61LVVgKnbf8ASP2irVAREQFhWqhrS46NBJ7gJWarMe4k5iT1UeVTN2He5wjtD6o0QasViXl7T5BAkB2ZzXCdWlh1vBBG8KccP1rWOcC1wG4wWyO0J4f2UGnTNKi14BL7BrSTlaXECY1A0tu0Ru0XMpF57TnEZGu7OoFvDXxQWQDGWs2YG4TEAd+oHioWJ2qQS0ACDBMgmOTZF9PAqop15c45g7nLT2rX1sJDdOACyp1nZRnJfOgMEgGDIdqDf3X1VFizabrdoGTEZZvqRYzI4ZVubj2PHbaIjXUAEQZsC2x3gaqoNSRmFyRcyTmcAHtiL/LHctrX/GGAI4nswCCQDzjdI0PgEzEbN85hztknKHQQ4wJa4aw0QBz1WNPFkOqVBDWNhpaTMm5IAFsxzAeC04PF9VZoAb8kCO/XR2mvIHcTNxWFbUAqMmeVjqA4gHR4AInVBYU3yAYIncbEd6yVXha1JrxkdZwADQCZdcyTxhWigIiIC5Hp5jCOrpSQx0l8b4IA+srrlT9JdhfvNMQYeySw7jOoPfA9SCVS2XQdTDW02FhFoAuO/XxTYuz+opCnwLo7i4kTziFxGydvVcI803tJaD2mHVvNv6gr6DhsQ2o0PaZa4SCg5f8AaBTGSk7fmI8CJ+5S9gbEoPw1JzqTCS25IudVG/aB/wBKn9P+kpsXFYsYemKdGm5uXskvMkcwqLzZWy20A9rbNc/MBwBAEe5U/S3pA6kRRpeW7UjUA2AbzP61VtsPF1KlMuqgNdmcC0eblMR7lxuJqZtpdr/VaPUQB9yDp9kdFqdJsvaKlQ3c53avvifrU+tsei8Q6kw/7QPeFMUfF4wUxJa4i5OVpdAHGFBT7G2EMPiqmWcjmDKTuOa7Z8FZbZ2oMPSdUNzo0cXHQfrgouE6U0arstPO48Aw6Kn/AGg1D8S3cc58RlA+s+tBs6O7L/eZxOJ+MJMMafJAGpjv3cl0NbZNFwyupMI+iB6oUfo3H7rSj5Ks0Hz/AGvgX4CsH0XENdpN9NWu462XabJ2iK9JtQWnUcCNR61WdNqQOFJ3tc0j1x9RKj9AXHqHjcKlvZbP65qin29SH8RaIEF9ORFjJEyp/TTZDGMbWpgMcHQctpm4NtCCPeoHSKf4g3LGbNTyzpmkRPKVK6SvxHxbsRTa6k10kUyQCfnEyQg6jY1dz6FN7/KLQTz5qaoeytpU69MPp6aEaFp4EKYoCIiAiIgodmv+Mf8ATd9oq+XNbLd8bU/mO+0V0gQeoiII+PrOa3sCXEgDlJ/WqrcPgqZqk9XltmcHNy5TMyCLEEzNz5KkbTguaMxaW3kAO8owIGs2MGFng8PmpuY+SCSILi4gC3lG5uJ8UEutSD2lp0O8HxBBVJtTDCndtQTEuBaCbTckRA7V54Lb1fUPhhcRBcWmI0cf6fq4rHZWEFTtPOaCDHynROd/HkNAAgj1nBtFpLC1zhqbFrBoJItc7o4qKXwLCdTckkkwAIFiSGuGmqnbbltWZILh2YncN/Jpv/vUI1XEkAkSSSBaQJBvodIk74VRnVF8wN3Ajjlg3zTpDXiAAdV4+rq8GfNEiXACAST3CPXwWLYdFPKY3gE6m39h4d63nD3l5MkZoGsGIjUEATpPuQRDJ3d3AjSOesDvjeInbG2hleGk9l/Pf5pnnYeyeK9yHRrRdvZMg5xAkA6F1jPHslaTQz2i5bLcpyyA0QAeAe07rZwgsNoTSe6oILnANZIJI1lrWjQbyb66KxwROQAzItLhBdzhRsSQ6i1wJIsTJguad0gam1t6w2U4B7wAGadhpJAI8ozAE9psgaWUVZoiICjMxoNV1KLta13eCXA25QPaUlUu1NhVH1hXpVureBEESCP1uQYdL9mMqUHVCIfTEh2+N4PJa+g5P7tfTOcvdb75XuI2FXrgNr4gZN7abYzd5Ku8Nhm02hjBDWiAEHNftAPxdIfPP2f+Vb9Gf+0o/R+8qNtzo8/EkZqoa1s5QKZJvHlEuvpyWnCdHK9JuRmLIaNB1YMd0lBesqNzFgiQMxHJxN/EgrhumWznU6/XNmHwQ4ea8R/YH1rq9kbJdSdUfUqmq9+W5EQGzA1+cVPxGHbUaWPaHNOoKCJsbazcRTD2kT57fku/twU2poe5c27obkfnw9d1I8Dcd08O+VJ/h+NIg4mnGk9XdBQfs/Hxz/5f9TVedM9mGrQDmiXUzMcWkdr6gfBbdgdGG4Yl2cvcRGgAAmbC53cVdqjlug+1g6n1BMObdvzmm9u4/cupXPbR6HMe/rKTzRfM9nyZ4gWI8CtlLZ+NAj95YRxNOXKCJ06xoFJtEXc9wMDWBy5mPerTo3s00MO1rvKPadyJ3eAgLDZ/RxlN/Wvc6tV+W/d9Fu5Wr5gxE7pEieYQcLt3/wAkz6dL7TV2W06IfRqNdoWmeVtVRY7oe+rVNV2IAeSCMtOAI0jtTuUqtsKvUbkqYslh1DaYaSO+VRT/ALPg7NVPmw2fpSY90rtVG2fs5lFgZTEAesniTxUlQEREBERBy+yj8dU/mP8AtldOFy+yh8dU/mP+2V1AQeoiIIG1DSaM1Rgce4F0cuSx6wDDh1MFu8AQYvJB5ceCrekdE580NIyZRAJdJMgG9pvB5q12VlFLI2HZOyYENLt8etBFqOzjrh2SDDm6lu6bgeaRIIuI01UOsW02gNdr5mVrspBgtBJBiZgFe0qM5okOlwLCeyzyWhrp1lvPTRbA5hZmcXPeAOwSCWi9pDZNtd9lUauuOWATDi3KW6SCS4gTpGWYkSFEGffOUxAAm8ea0cN/hOqtamxmvpyyWSNCQQfkidQOEGL6LWzYT95bB1jUHzTpcySO5BAYQ3Qyb8CIiJnWLnvjkrTCYlnVtp1NDoeF7X3EcVWVMO1hykkGCCG3cCdwJEG0+0scS6SCAACLRpeZjjee9BKxOAfTyedDjPz4GZpjiQCDxIC1YbEAPb2pAMj6OYCR9IOf6lu2dtQshpu3hw+ifu0vu34YvCDIXN0aypceac7XMB4G5sgtKGVuGpipYQ3jYm4uNI4rHZuJol2VggiQJkyNSZ56+Cx2mIw7GkHzRIaSGkDV4G60eKidHsP2y4kAgA5QZPaGruFhEKKtsZjnMPZoVKn0Mn9Tgq+p0gqj/IYnwNA/VVV2ikx/WJpmelWWznndKKov/DsV6qJ9wqLD4X1PR2M9in+NdIizbOpm2vU5v4X1PR2M9in+NPhfU9HYz2Kf410iJbOosr1+nN/C+p6OxnsU/wAafC+p6OxnsU/xrpF5KWzqLK9fpznwvqejsZ7FP8afC+p6OxnsU/xro5SUtnUWV6/Tmz0vqejsZ7FP8a6RpskpK1ETHWc2qYqjrOaNtLGGlTLxTfVI8ymAXG8WBIHvVJ8MKno3GexT/MXSysXPggXvyPv4JMTP29OHXRTGVVF0/suc+GFT0bjPYp/mJ8MKno3GexT/ADF0q8lS2e7p8uF4o3nlzfwwqejcZ7FP8xPhhU9G4z2Kf5i6WUS2e58uF4o3nlzXwwqejcZ7FP8AMT4YVPRuM9in+YulRLZ7ny4XijeeXNfDCp6NxnsU/wAxbR0nq+jsV/8AD81dAiZT3ScXC+sKN55UtLb9V3+QxA7zh/q62VZ4TEl4l1N1Pk7L/SSt6LTlXXTPSjLfkRERzc1stvxtT+Y77ZXSBUOzWfG1Ppu+0VfoCIiCo6QUmNYapYS4WBaSIne6Nw5rHZG1A5/VhjQIJzNNpt6yZ1VpiMO2o0tcJB1C5bEM6moGhzXOZmym4yA+SD4kmZPuQX+OwtKQ9/Z3SJEzftZddN6hdQ8ANcwuzEuLqbrQTJJO4wYHESrChWp1WlkteWgZxre4v4gqA1pzPgVGsuIylwnTyYu0jhyug0sh7y1xs1ksYXw10kxBaTIAaOMEqQH1NabyQ9wguY45RxB4Ra+9eCkxtMuLW1WMBIOhBtmDgZI+tR8RQa1pGR4e1hyg1MwzEGCBMkyDEBURpqVjmaC5pJIqFpgiTlEC4j9cDsqVnMyiu3MyCSYg3I8gCCNRIIUqrXMEUw3LTbc5HaOkQAS0TDSSea1vpzDuuY95gZXnKQ0wQAGulpG/VEbWmkCfi3lrTBdNs4MARPPyua24ZxeTTDWhkybF2cCzgToTMXlQsHh3vGVmTKBlcSJIDvOALW3gAeAVqazabeqFSC1nlEN7I0BIECb6Iqr2rtep1jmsMBtu8758SPdxVnsSpmph2UN3A7yBaXHjMqpp7O6yp284zgHMxvZdaXOLtBM6Lo6VINaGgQBYKDNERAREQEREBUGLwr8ldrWlwc0lssIeHF0ls+cN4O5X6iU8aXDMAMuYtkugmDBItyPqQRjSPWscWzTyuEBhAa8kEOLNbgET/dR9oYIveMjDl6ojQtM9Y0w0+a6AYU6ptOGGpllgJBM3gOykgcJXlPas1HU8okZh5XyQ03HPN7kGijTmu9xYcrmsjNTPB2a+7USvKeGINUBkF1SGnKRDSxoJBAsLO8Vtp7Ymk2oA3tFojP5OePKMWIkLJ21w1rHuaQ1xIJ1DY84n5J48wUEM4d5bSplsmnUIlzS5pZkcGk6SLtB5r2gxzXUCWP8Ai6dRrrFxzfFxffMOhT8RtEMY55bOUwALlwFzHhJ8FkMdmeWMAcQ0OJJgQ6csQDM5Sgj7NZUY9zX3DoeCJIDj5bZIsNCPFRquFkYgZHZ3OJpkNIM5GgEO3docdxUx21MpeHNjI1hMGZLy4ADxb70rY803EOEksc9sER2AMzdBBuNZQasJRIrVC5upbByG5yAEh2gurRRcPtAPLcu+ZmxaWxIcON1KQEREBERAREQEREFTgKfbf9I/aKtlDwtOHO7z9amICIiAtOKw+ZrgIDiIBIn/AJW5EHGYZxYQWuu0jM0WdUgmwBM2BOvJdJQxwrhzWOLSAO1wzCR948Fux+CFVuWY5wDu5qlxWFq0pDQWtd2Rk7TnfOda2+wjVUWGI2a7qntD8xcLggCXWvPhvlaMfVDw0mWPEiC11hNiDEGCGnwVbh9ovzSyqXlwygOaSDl7jGbTTcbqcNsVi5oIY2SLazcZocTcATeI5oN1PFk03MALnGYABMAji4AWmLm9ljXwD8rXEtYWNAGZ0gQNSSImfqWNHa1Un/DcCTBB5nKC4EgEiIkCeKqcXVqPeTVMOHmWGXhlkn1iUF/icYKTWFjWlr5lzbAOjswADMmy5ylQe4xlcXHWxku5nd437lb7HwrnscHZwD5LtA03uybk81eUaeVoEl0DU6nvQadn4csphrnZiPdyHIKSiKAiIgIiICIiAoR2W3SXBucPy2jMHZrSJibxKmogiDZzYLZOUnMWWyyTJ3TBN4leDZbcxdLjLi4aQHFuWRbhxUxEEJuymhjaeZxazLlnL5mnm/qFnS2e1sQTAmGmC0B2oFpjlKlIgh0dlMbAE5WkkNMEAu7xu0HIrHD7JayMrnAhuWZaZaDLQZG6TG9TkQQ37LaS8uJOdrWukjRswRAkGXEysqmzw4HM5zjlLQTlkB3lRAiTA3blKRBHGBaKnWizog8HaXI421UhEQEREBERAREQEREGumyJWxEQEREBERAREQYNoNEQ0CNIAtOsKFV2KxzsxLjJlwJ8rgD80cOd1YIgrsPsRrXZsziQRl0BaOEjUcjwU51BpMloJ4kCfWs0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57150" y="-155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MX" sz="1600">
              <a:latin typeface="Arial" pitchFamily="34" charset="0"/>
            </a:endParaRPr>
          </a:p>
        </p:txBody>
      </p:sp>
      <p:sp>
        <p:nvSpPr>
          <p:cNvPr id="44034" name="AutoShape 10" descr="data:image/jpeg;base64,/9j/4AAQSkZJRgABAQAAAQABAAD/2wCEAAkGBhQSERUSExIWFBUWGR4aFRYWFRUXFxQVGhYYFxUbFBUXHCYeHBsjGRUVIC8hIycpLC4sFR4xNTAqNSYrLCkBCQoKDQwOFA8NFDUYFBgpKSkwNSk1NTU1KSkpNSkpKSwpNTUtLSkpKSkuKTYpKSksKSkrKSkxKSkpKSkqKS4pKf/AABEIAHMBUAMBIgACEQEDEQH/xAAbAAEAAgMBAQAAAAAAAAAAAAAABAUCAwYBB//EAEYQAAEDAgMEBQYLBgUFAAAAAAEAAhEDIQQSMQVBUWEGEyJxgTJCVZGSoRYjUmJysbLB0tPwBxQVc8LRQ0RTguEzNDWTo//EABgBAQEBAQEAAAAAAAAAAAAAAAABAgME/8QAJBEBAAECBQQDAQAAAAAAAAAAAAECEgMRUpHRMVFToRNBcWH/2gAMAwEAAhEDEQA/APuKIiAiIgIiICIiAiIgIiICIiAiIgIiICIiAiIgIiICIiAiwpumVmgIiICIiAiKHiMaQ4tAjKA6TfM2e1lA3j7wgmJKosQ+o7M10kEPaHtJAuJbmA36QRrKUsOXGW0y1xc1wdly5ewA8Ge4iEF4HA6HTVeqhOEcGgZSz4vI8gTL5BkgXcJBv89TXVzTw8xldlkN4OImO4fUEFiirMPtoHUEgBuZw0L3bmjf4Kxp1A4SCCDvCDJERAREQEReOdFzZB6irndIsODHXMnvn3hTaNdr2hzXBwOhBkINiKIdr0QSDWpgixBe2xGu9P4tR/1qf/sb/dBLRasPi2VASx7XAGCWkEA94W1ARRsVtOlT8uo1p4EifVqozekeGP8AjM9aCyRaaGLY/wAh7XfRcD9S3ICLXXxLWCXuDRxcQB71B+EeGmOvZ60Fki10cQ14ljg4cQQR7l7VqhoLnEADUkwB3lBmihjbFD/Wp+23+62UNoU3mGVGOPAOBPqCCQiIgIiICIiCJhanad3n61LVVgKnbf8ASP2irVAREQFhWqhrS46NBJ7gJWarMe4k5iT1UeVTN2He5wjtD6o0QasViXl7T5BAkB2ZzXCdWlh1vBBG8KccP1rWOcC1wG4wWyO0J4f2UGnTNKi14BL7BrSTlaXECY1A0tu0Ru0XMpF57TnEZGu7OoFvDXxQWQDGWs2YG4TEAd+oHioWJ2qQS0ACDBMgmOTZF9PAqop15c45g7nLT2rX1sJDdOACyp1nZRnJfOgMEgGDIdqDf3X1VFizabrdoGTEZZvqRYzI4ZVubj2PHbaIjXUAEQZsC2x3gaqoNSRmFyRcyTmcAHtiL/LHctrX/GGAI4nswCCQDzjdI0PgEzEbN85hztknKHQQ4wJa4aw0QBz1WNPFkOqVBDWNhpaTMm5IAFsxzAeC04PF9VZoAb8kCO/XR2mvIHcTNxWFbUAqMmeVjqA4gHR4AInVBYU3yAYIncbEd6yVXha1JrxkdZwADQCZdcyTxhWigIiIC5Hp5jCOrpSQx0l8b4IA+srrlT9JdhfvNMQYeySw7jOoPfA9SCVS2XQdTDW02FhFoAuO/XxTYuz+opCnwLo7i4kTziFxGydvVcI803tJaD2mHVvNv6gr6DhsQ2o0PaZa4SCg5f8AaBTGSk7fmI8CJ+5S9gbEoPw1JzqTCS25IudVG/aB/wBKn9P+kpsXFYsYemKdGm5uXskvMkcwqLzZWy20A9rbNc/MBwBAEe5U/S3pA6kRRpeW7UjUA2AbzP61VtsPF1KlMuqgNdmcC0eblMR7lxuJqZtpdr/VaPUQB9yDp9kdFqdJsvaKlQ3c53avvifrU+tsei8Q6kw/7QPeFMUfF4wUxJa4i5OVpdAHGFBT7G2EMPiqmWcjmDKTuOa7Z8FZbZ2oMPSdUNzo0cXHQfrgouE6U0arstPO48Aw6Kn/AGg1D8S3cc58RlA+s+tBs6O7L/eZxOJ+MJMMafJAGpjv3cl0NbZNFwyupMI+iB6oUfo3H7rSj5Ks0Hz/AGvgX4CsH0XENdpN9NWu462XabJ2iK9JtQWnUcCNR61WdNqQOFJ3tc0j1x9RKj9AXHqHjcKlvZbP65qin29SH8RaIEF9ORFjJEyp/TTZDGMbWpgMcHQctpm4NtCCPeoHSKf4g3LGbNTyzpmkRPKVK6SvxHxbsRTa6k10kUyQCfnEyQg6jY1dz6FN7/KLQTz5qaoeytpU69MPp6aEaFp4EKYoCIiAiIgodmv+Mf8ATd9oq+XNbLd8bU/mO+0V0gQeoiII+PrOa3sCXEgDlJ/WqrcPgqZqk9XltmcHNy5TMyCLEEzNz5KkbTguaMxaW3kAO8owIGs2MGFng8PmpuY+SCSILi4gC3lG5uJ8UEutSD2lp0O8HxBBVJtTDCndtQTEuBaCbTckRA7V54Lb1fUPhhcRBcWmI0cf6fq4rHZWEFTtPOaCDHynROd/HkNAAgj1nBtFpLC1zhqbFrBoJItc7o4qKXwLCdTckkkwAIFiSGuGmqnbbltWZILh2YncN/Jpv/vUI1XEkAkSSSBaQJBvodIk74VRnVF8wN3Ajjlg3zTpDXiAAdV4+rq8GfNEiXACAST3CPXwWLYdFPKY3gE6m39h4d63nD3l5MkZoGsGIjUEATpPuQRDJ3d3AjSOesDvjeInbG2hleGk9l/Pf5pnnYeyeK9yHRrRdvZMg5xAkA6F1jPHslaTQz2i5bLcpyyA0QAeAe07rZwgsNoTSe6oILnANZIJI1lrWjQbyb66KxwROQAzItLhBdzhRsSQ6i1wJIsTJguad0gam1t6w2U4B7wAGadhpJAI8ozAE9psgaWUVZoiICjMxoNV1KLta13eCXA25QPaUlUu1NhVH1hXpVureBEESCP1uQYdL9mMqUHVCIfTEh2+N4PJa+g5P7tfTOcvdb75XuI2FXrgNr4gZN7abYzd5Ku8Nhm02hjBDWiAEHNftAPxdIfPP2f+Vb9Gf+0o/R+8qNtzo8/EkZqoa1s5QKZJvHlEuvpyWnCdHK9JuRmLIaNB1YMd0lBesqNzFgiQMxHJxN/EgrhumWznU6/XNmHwQ4ea8R/YH1rq9kbJdSdUfUqmq9+W5EQGzA1+cVPxGHbUaWPaHNOoKCJsbazcRTD2kT57fku/twU2poe5c27obkfnw9d1I8Dcd08O+VJ/h+NIg4mnGk9XdBQfs/Hxz/5f9TVedM9mGrQDmiXUzMcWkdr6gfBbdgdGG4Yl2cvcRGgAAmbC53cVdqjlug+1g6n1BMObdvzmm9u4/cupXPbR6HMe/rKTzRfM9nyZ4gWI8CtlLZ+NAj95YRxNOXKCJ06xoFJtEXc9wMDWBy5mPerTo3s00MO1rvKPadyJ3eAgLDZ/RxlN/Wvc6tV+W/d9Fu5Wr5gxE7pEieYQcLt3/wAkz6dL7TV2W06IfRqNdoWmeVtVRY7oe+rVNV2IAeSCMtOAI0jtTuUqtsKvUbkqYslh1DaYaSO+VRT/ALPg7NVPmw2fpSY90rtVG2fs5lFgZTEAesniTxUlQEREBERBy+yj8dU/mP8AtldOFy+yh8dU/mP+2V1AQeoiIIG1DSaM1Rgce4F0cuSx6wDDh1MFu8AQYvJB5ceCrekdE580NIyZRAJdJMgG9pvB5q12VlFLI2HZOyYENLt8etBFqOzjrh2SDDm6lu6bgeaRIIuI01UOsW02gNdr5mVrspBgtBJBiZgFe0qM5okOlwLCeyzyWhrp1lvPTRbA5hZmcXPeAOwSCWi9pDZNtd9lUauuOWATDi3KW6SCS4gTpGWYkSFEGffOUxAAm8ea0cN/hOqtamxmvpyyWSNCQQfkidQOEGL6LWzYT95bB1jUHzTpcySO5BAYQ3Qyb8CIiJnWLnvjkrTCYlnVtp1NDoeF7X3EcVWVMO1hykkGCCG3cCdwJEG0+0scS6SCAACLRpeZjjee9BKxOAfTyedDjPz4GZpjiQCDxIC1YbEAPb2pAMj6OYCR9IOf6lu2dtQshpu3hw+ifu0vu34YvCDIXN0aypceac7XMB4G5sgtKGVuGpipYQ3jYm4uNI4rHZuJol2VggiQJkyNSZ56+Cx2mIw7GkHzRIaSGkDV4G60eKidHsP2y4kAgA5QZPaGruFhEKKtsZjnMPZoVKn0Mn9Tgq+p0gqj/IYnwNA/VVV2ikx/WJpmelWWznndKKov/DsV6qJ9wqLD4X1PR2M9in+NdIizbOpm2vU5v4X1PR2M9in+NPhfU9HYz2Kf410iJbOosr1+nN/C+p6OxnsU/wAafC+p6OxnsU/xrpF5KWzqLK9fpznwvqejsZ7FP8afC+p6OxnsU/xro5SUtnUWV6/Tmz0vqejsZ7FP8a6RpskpK1ETHWc2qYqjrOaNtLGGlTLxTfVI8ymAXG8WBIHvVJ8MKno3GexT/MXSysXPggXvyPv4JMTP29OHXRTGVVF0/suc+GFT0bjPYp/mJ8MKno3GexT/ADF0q8lS2e7p8uF4o3nlzfwwqejcZ7FP8xPhhU9G4z2Kf5i6WUS2e58uF4o3nlzXwwqejcZ7FP8AMT4YVPRuM9in+YulRLZ7ny4XijeeXNfDCp6NxnsU/wAxbR0nq+jsV/8AD81dAiZT3ScXC+sKN55UtLb9V3+QxA7zh/q62VZ4TEl4l1N1Pk7L/SSt6LTlXXTPSjLfkRERzc1stvxtT+Y77ZXSBUOzWfG1Ppu+0VfoCIiCo6QUmNYapYS4WBaSIne6Nw5rHZG1A5/VhjQIJzNNpt6yZ1VpiMO2o0tcJB1C5bEM6moGhzXOZmym4yA+SD4kmZPuQX+OwtKQ9/Z3SJEzftZddN6hdQ8ANcwuzEuLqbrQTJJO4wYHESrChWp1WlkteWgZxre4v4gqA1pzPgVGsuIylwnTyYu0jhyug0sh7y1xs1ksYXw10kxBaTIAaOMEqQH1NabyQ9wguY45RxB4Ra+9eCkxtMuLW1WMBIOhBtmDgZI+tR8RQa1pGR4e1hyg1MwzEGCBMkyDEBURpqVjmaC5pJIqFpgiTlEC4j9cDsqVnMyiu3MyCSYg3I8gCCNRIIUqrXMEUw3LTbc5HaOkQAS0TDSSea1vpzDuuY95gZXnKQ0wQAGulpG/VEbWmkCfi3lrTBdNs4MARPPyua24ZxeTTDWhkybF2cCzgToTMXlQsHh3vGVmTKBlcSJIDvOALW3gAeAVqazabeqFSC1nlEN7I0BIECb6Iqr2rtep1jmsMBtu8758SPdxVnsSpmph2UN3A7yBaXHjMqpp7O6yp284zgHMxvZdaXOLtBM6Lo6VINaGgQBYKDNERAREQEREBUGLwr8ldrWlwc0lssIeHF0ls+cN4O5X6iU8aXDMAMuYtkugmDBItyPqQRjSPWscWzTyuEBhAa8kEOLNbgET/dR9oYIveMjDl6ojQtM9Y0w0+a6AYU6ptOGGpllgJBM3gOykgcJXlPas1HU8okZh5XyQ03HPN7kGijTmu9xYcrmsjNTPB2a+7USvKeGINUBkF1SGnKRDSxoJBAsLO8Vtp7Ymk2oA3tFojP5OePKMWIkLJ21w1rHuaQ1xIJ1DY84n5J48wUEM4d5bSplsmnUIlzS5pZkcGk6SLtB5r2gxzXUCWP8Ai6dRrrFxzfFxffMOhT8RtEMY55bOUwALlwFzHhJ8FkMdmeWMAcQ0OJJgQ6csQDM5Sgj7NZUY9zX3DoeCJIDj5bZIsNCPFRquFkYgZHZ3OJpkNIM5GgEO3docdxUx21MpeHNjI1hMGZLy4ADxb70rY803EOEksc9sER2AMzdBBuNZQasJRIrVC5upbByG5yAEh2gurRRcPtAPLcu+ZmxaWxIcON1KQEREBERAREQEREFTgKfbf9I/aKtlDwtOHO7z9amICIiAtOKw+ZrgIDiIBIn/AJW5EHGYZxYQWuu0jM0WdUgmwBM2BOvJdJQxwrhzWOLSAO1wzCR948Fux+CFVuWY5wDu5qlxWFq0pDQWtd2Rk7TnfOda2+wjVUWGI2a7qntD8xcLggCXWvPhvlaMfVDw0mWPEiC11hNiDEGCGnwVbh9ovzSyqXlwygOaSDl7jGbTTcbqcNsVi5oIY2SLazcZocTcATeI5oN1PFk03MALnGYABMAji4AWmLm9ljXwD8rXEtYWNAGZ0gQNSSImfqWNHa1Un/DcCTBB5nKC4EgEiIkCeKqcXVqPeTVMOHmWGXhlkn1iUF/icYKTWFjWlr5lzbAOjswADMmy5ylQe4xlcXHWxku5nd437lb7HwrnscHZwD5LtA03uybk81eUaeVoEl0DU6nvQadn4csphrnZiPdyHIKSiKAiIgIiICIiAoR2W3SXBucPy2jMHZrSJibxKmogiDZzYLZOUnMWWyyTJ3TBN4leDZbcxdLjLi4aQHFuWRbhxUxEEJuymhjaeZxazLlnL5mnm/qFnS2e1sQTAmGmC0B2oFpjlKlIgh0dlMbAE5WkkNMEAu7xu0HIrHD7JayMrnAhuWZaZaDLQZG6TG9TkQQ37LaS8uJOdrWukjRswRAkGXEysqmzw4HM5zjlLQTlkB3lRAiTA3blKRBHGBaKnWizog8HaXI421UhEQEREBERAREQEREGumyJWxEQEREBERAREQYNoNEQ0CNIAtOsKFV2KxzsxLjJlwJ8rgD80cOd1YIgrsPsRrXZsziQRl0BaOEjUcjwU51BpMloJ4kCfWs0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57150" y="-155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MX" sz="1600">
              <a:latin typeface="Arial" pitchFamily="34" charset="0"/>
            </a:endParaRPr>
          </a:p>
        </p:txBody>
      </p:sp>
      <p:sp>
        <p:nvSpPr>
          <p:cNvPr id="44035" name="1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MX" altLang="es-MX" sz="1400">
                <a:solidFill>
                  <a:schemeClr val="bg1"/>
                </a:solidFill>
                <a:latin typeface="Soberana Sans" pitchFamily="50" charset="0"/>
              </a:rPr>
              <a:t>3</a:t>
            </a:r>
          </a:p>
        </p:txBody>
      </p:sp>
      <p:sp>
        <p:nvSpPr>
          <p:cNvPr id="44036" name="5 CuadroTexto"/>
          <p:cNvSpPr txBox="1">
            <a:spLocks noChangeArrowheads="1"/>
          </p:cNvSpPr>
          <p:nvPr/>
        </p:nvSpPr>
        <p:spPr bwMode="auto">
          <a:xfrm>
            <a:off x="472726" y="1373152"/>
            <a:ext cx="8275737" cy="119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marL="268288" indent="-269875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 algn="just" eaLnBrk="1" hangingPunct="1">
              <a:spcBef>
                <a:spcPts val="600"/>
              </a:spcBef>
            </a:pPr>
            <a:r>
              <a:rPr lang="es-MX" altLang="es-MX" sz="1800" dirty="0" smtClean="0">
                <a:latin typeface="Arial Narrow" panose="020B0606020202030204" pitchFamily="34" charset="0"/>
              </a:rPr>
              <a:t>El Gobierno de la República, en consonancia con la preocupación mundial por proporcionar el derecho a una asistencia digna e integral a las personas con enfermedades no curables, está realizando </a:t>
            </a:r>
            <a:r>
              <a:rPr lang="es-MX" altLang="es-MX" sz="1800" dirty="0" smtClean="0">
                <a:solidFill>
                  <a:srgbClr val="C75F09"/>
                </a:solidFill>
                <a:latin typeface="Arial Narrow" panose="020B0606020202030204" pitchFamily="34" charset="0"/>
              </a:rPr>
              <a:t>importantes acciones para integrar los cuidados paliativos al sistema nacional de salud</a:t>
            </a:r>
            <a:r>
              <a:rPr lang="es-MX" altLang="es-MX" sz="1800" dirty="0" smtClean="0">
                <a:latin typeface="Arial Narrow" panose="020B0606020202030204" pitchFamily="34" charset="0"/>
              </a:rPr>
              <a:t>.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472726" y="1250802"/>
            <a:ext cx="8275738" cy="8433"/>
          </a:xfrm>
          <a:prstGeom prst="line">
            <a:avLst/>
          </a:prstGeom>
          <a:ln w="19050"/>
          <a:effectLst>
            <a:outerShdw blurRad="400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2 Marcador de número de diapositiva"/>
          <p:cNvSpPr txBox="1">
            <a:spLocks/>
          </p:cNvSpPr>
          <p:nvPr/>
        </p:nvSpPr>
        <p:spPr>
          <a:xfrm>
            <a:off x="658822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475620" y="831529"/>
            <a:ext cx="8137525" cy="411162"/>
          </a:xfrm>
          <a:prstGeom prst="rect">
            <a:avLst/>
          </a:prstGeom>
        </p:spPr>
        <p:txBody>
          <a:bodyPr/>
          <a:lstStyle>
            <a:lvl1pPr marL="457200" indent="-4572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 eaLnBrk="1" hangingPunct="1">
              <a:defRPr/>
            </a:pPr>
            <a:r>
              <a:rPr lang="es-MX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panose="020B0606020202030204" pitchFamily="34" charset="0"/>
              </a:rPr>
              <a:t>Avances regulatorios en materia de cuidados paliativos</a:t>
            </a:r>
            <a:endParaRPr lang="es-MX" sz="2400" dirty="0" smtClean="0">
              <a:latin typeface="Arial Narrow" panose="020B060602020203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67544" y="2580287"/>
            <a:ext cx="828092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spcBef>
                <a:spcPts val="18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MX" dirty="0">
                <a:solidFill>
                  <a:srgbClr val="C75F09"/>
                </a:solidFill>
                <a:latin typeface="Arial Narrow" panose="020B0606020202030204" pitchFamily="34" charset="0"/>
              </a:rPr>
              <a:t>19 </a:t>
            </a:r>
            <a:r>
              <a:rPr lang="es-MX" dirty="0" smtClean="0">
                <a:solidFill>
                  <a:srgbClr val="C75F09"/>
                </a:solidFill>
                <a:latin typeface="Arial Narrow" panose="020B0606020202030204" pitchFamily="34" charset="0"/>
              </a:rPr>
              <a:t>de noviembre de 2013</a:t>
            </a:r>
            <a:r>
              <a:rPr lang="es-MX" dirty="0">
                <a:latin typeface="Arial Narrow" panose="020B0606020202030204" pitchFamily="34" charset="0"/>
              </a:rPr>
              <a:t>: Se </a:t>
            </a:r>
            <a:r>
              <a:rPr lang="es-MX" dirty="0" smtClean="0">
                <a:latin typeface="Arial Narrow" panose="020B0606020202030204" pitchFamily="34" charset="0"/>
              </a:rPr>
              <a:t>modifica la </a:t>
            </a:r>
            <a:r>
              <a:rPr lang="es-MX" b="1" dirty="0">
                <a:latin typeface="Arial Narrow" panose="020B0606020202030204" pitchFamily="34" charset="0"/>
              </a:rPr>
              <a:t>Ley General de Salud </a:t>
            </a:r>
            <a:r>
              <a:rPr lang="es-MX" dirty="0">
                <a:latin typeface="Arial Narrow" panose="020B0606020202030204" pitchFamily="34" charset="0"/>
              </a:rPr>
              <a:t>para adicionar el </a:t>
            </a:r>
            <a:r>
              <a:rPr lang="es-MX" dirty="0" smtClean="0">
                <a:latin typeface="Arial Narrow" panose="020B0606020202030204" pitchFamily="34" charset="0"/>
              </a:rPr>
              <a:t>título </a:t>
            </a:r>
            <a:r>
              <a:rPr lang="es-MX" dirty="0">
                <a:latin typeface="Arial Narrow" panose="020B0606020202030204" pitchFamily="34" charset="0"/>
              </a:rPr>
              <a:t>octavo bis  “De los </a:t>
            </a:r>
            <a:r>
              <a:rPr lang="es-MX" dirty="0" smtClean="0">
                <a:latin typeface="Arial Narrow" panose="020B0606020202030204" pitchFamily="34" charset="0"/>
              </a:rPr>
              <a:t>cuidados paliativos </a:t>
            </a:r>
            <a:r>
              <a:rPr lang="es-MX" dirty="0">
                <a:latin typeface="Arial Narrow" panose="020B0606020202030204" pitchFamily="34" charset="0"/>
              </a:rPr>
              <a:t>a los </a:t>
            </a:r>
            <a:r>
              <a:rPr lang="es-MX" dirty="0" smtClean="0">
                <a:latin typeface="Arial Narrow" panose="020B0606020202030204" pitchFamily="34" charset="0"/>
              </a:rPr>
              <a:t>enfermos </a:t>
            </a:r>
            <a:r>
              <a:rPr lang="es-MX" dirty="0">
                <a:latin typeface="Arial Narrow" panose="020B0606020202030204" pitchFamily="34" charset="0"/>
              </a:rPr>
              <a:t>en </a:t>
            </a:r>
            <a:r>
              <a:rPr lang="es-MX" dirty="0" smtClean="0">
                <a:latin typeface="Arial Narrow" panose="020B0606020202030204" pitchFamily="34" charset="0"/>
              </a:rPr>
              <a:t>situación terminal”, en el cual </a:t>
            </a:r>
            <a:r>
              <a:rPr lang="es-MX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se determinan las políticas para garantizar los cuidados paliativos a toda la población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400050" indent="-400050" algn="just">
              <a:spcBef>
                <a:spcPts val="18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rgbClr val="C75F09"/>
                </a:solidFill>
                <a:latin typeface="Arial Narrow" pitchFamily="34" charset="0"/>
              </a:rPr>
              <a:t>11 de septiembre de 2014</a:t>
            </a:r>
            <a:r>
              <a:rPr lang="es-MX" dirty="0" smtClean="0">
                <a:latin typeface="Arial Narrow" pitchFamily="34" charset="0"/>
              </a:rPr>
              <a:t>: Se realiza la primera reunión del “</a:t>
            </a:r>
            <a:r>
              <a:rPr lang="es-MX" b="1" dirty="0" smtClean="0">
                <a:latin typeface="Arial Narrow" pitchFamily="34" charset="0"/>
              </a:rPr>
              <a:t>Grupo de acción rápida</a:t>
            </a:r>
            <a:r>
              <a:rPr lang="es-MX" dirty="0" smtClean="0">
                <a:latin typeface="Arial Narrow" pitchFamily="34" charset="0"/>
              </a:rPr>
              <a:t>” con el fin de </a:t>
            </a:r>
            <a:r>
              <a:rPr lang="es-MX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detectar la problemática y garantizar el abasto de morfina en todo el país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.</a:t>
            </a:r>
          </a:p>
          <a:p>
            <a:pPr marL="400050" indent="-400050" algn="just">
              <a:spcBef>
                <a:spcPts val="18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rgbClr val="C75F09"/>
                </a:solidFill>
                <a:latin typeface="Arial Narrow" pitchFamily="34" charset="0"/>
              </a:rPr>
              <a:t>9 de diciembre de 2014</a:t>
            </a:r>
            <a:r>
              <a:rPr lang="es-MX" dirty="0" smtClean="0">
                <a:latin typeface="Arial Narrow" pitchFamily="34" charset="0"/>
              </a:rPr>
              <a:t>: </a:t>
            </a:r>
            <a:r>
              <a:rPr lang="es-MX" dirty="0">
                <a:latin typeface="Arial Narrow" pitchFamily="34" charset="0"/>
              </a:rPr>
              <a:t>Se publica la </a:t>
            </a:r>
            <a:r>
              <a:rPr lang="es-MX" b="1" dirty="0" smtClean="0">
                <a:latin typeface="Arial Narrow" pitchFamily="34" charset="0"/>
              </a:rPr>
              <a:t>Norma Oficial </a:t>
            </a:r>
            <a:r>
              <a:rPr lang="es-MX" b="1" dirty="0">
                <a:latin typeface="Arial Narrow" pitchFamily="34" charset="0"/>
              </a:rPr>
              <a:t>Mexicana </a:t>
            </a:r>
            <a:r>
              <a:rPr lang="es-MX" dirty="0" smtClean="0">
                <a:latin typeface="Arial Narrow" pitchFamily="34" charset="0"/>
              </a:rPr>
              <a:t>NOM-011-SSA3-2014, en la que </a:t>
            </a:r>
            <a:r>
              <a:rPr lang="es-MX" dirty="0">
                <a:latin typeface="Arial Narrow" pitchFamily="34" charset="0"/>
              </a:rPr>
              <a:t>se </a:t>
            </a:r>
            <a:r>
              <a:rPr lang="es-MX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establecen los criterios para la atención de enfermos en situación terminal a través de cuidados </a:t>
            </a:r>
            <a:r>
              <a:rPr lang="es-MX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paliativos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.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marL="400050" indent="-400050" algn="just">
              <a:spcBef>
                <a:spcPts val="18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rgbClr val="C75F09"/>
                </a:solidFill>
                <a:latin typeface="Arial Narrow" pitchFamily="34" charset="0"/>
              </a:rPr>
              <a:t>26 de diciembre de 2014</a:t>
            </a:r>
            <a:r>
              <a:rPr lang="es-MX" dirty="0" smtClean="0">
                <a:latin typeface="Arial Narrow" pitchFamily="34" charset="0"/>
              </a:rPr>
              <a:t>: Se publica el </a:t>
            </a:r>
            <a:r>
              <a:rPr lang="es-MX" b="1" dirty="0" smtClean="0">
                <a:latin typeface="Arial Narrow" pitchFamily="34" charset="0"/>
              </a:rPr>
              <a:t>Acuerdo del Consejo de Salubridad General </a:t>
            </a:r>
            <a:r>
              <a:rPr lang="es-MX" dirty="0" smtClean="0">
                <a:latin typeface="Arial Narrow" pitchFamily="34" charset="0"/>
              </a:rPr>
              <a:t>en el que se </a:t>
            </a:r>
            <a:r>
              <a:rPr lang="es-MX" altLang="ja-JP" dirty="0">
                <a:latin typeface="Arial Narrow" panose="020B0606020202030204" pitchFamily="34" charset="0"/>
              </a:rPr>
              <a:t>declara la </a:t>
            </a:r>
            <a:r>
              <a:rPr lang="es-MX" altLang="ja-JP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obligatoriedad de los esquemas de manejo integral de cuidados paliativos</a:t>
            </a:r>
            <a:r>
              <a:rPr lang="es-MX" altLang="ja-JP" dirty="0">
                <a:latin typeface="Arial Narrow" panose="020B0606020202030204" pitchFamily="34" charset="0"/>
              </a:rPr>
              <a:t>, así como los procesos señalados en la “Guía del Manejo Integral de Cuidados Paliativos</a:t>
            </a:r>
            <a:r>
              <a:rPr lang="es-MX" altLang="ja-JP" dirty="0" smtClean="0">
                <a:latin typeface="Arial Narrow" panose="020B0606020202030204" pitchFamily="34" charset="0"/>
              </a:rPr>
              <a:t>”.</a:t>
            </a:r>
            <a:endParaRPr lang="es-MX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150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1331640" y="2771569"/>
            <a:ext cx="6912117" cy="13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marL="268288" indent="-269875" defTabSz="9128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 algn="ctr" fontAlgn="base">
              <a:spcBef>
                <a:spcPct val="20000"/>
              </a:spcBef>
              <a:spcAft>
                <a:spcPct val="0"/>
              </a:spcAft>
            </a:pPr>
            <a:r>
              <a:rPr lang="es-MX" sz="4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Implementación del Acuerdo del Consejo de Salubridad General</a:t>
            </a:r>
            <a:endParaRPr lang="es-MX" sz="4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827584" y="4293096"/>
            <a:ext cx="770572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6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8" descr="data:image/jpeg;base64,/9j/4AAQSkZJRgABAQAAAQABAAD/2wCEAAkGBhQSERUSExIWFBUWGR4aFRYWFRUXFxQVGhYYFxUbFBUXHCYeHBsjGRUVIC8hIycpLC4sFR4xNTAqNSYrLCkBCQoKDQwOFA8NFDUYFBgpKSkwNSk1NTU1KSkpNSkpKSwpNTUtLSkpKSkuKTYpKSksKSkrKSkxKSkpKSkqKS4pKf/AABEIAHMBUAMBIgACEQEDEQH/xAAbAAEAAgMBAQAAAAAAAAAAAAAABAUCAwYBB//EAEYQAAEDAgMEBQYLBgUFAAAAAAEAAhEDIQQSMQVBUWEGEyJxgTJCVZGSoRYjUmJysbLB0tPwBxQVc8LRQ0RTguEzNDWTo//EABgBAQEBAQEAAAAAAAAAAAAAAAABAgME/8QAJBEBAAECBQQDAQAAAAAAAAAAAAECEgMRUpHRMVFToRNBcWH/2gAMAwEAAhEDEQA/APuKIiAiIgIiICIiAiIgIiICIiAiIgIiICIiAiIgIiICIiAiwpumVmgIiICIiAiKHiMaQ4tAjKA6TfM2e1lA3j7wgmJKosQ+o7M10kEPaHtJAuJbmA36QRrKUsOXGW0y1xc1wdly5ewA8Ge4iEF4HA6HTVeqhOEcGgZSz4vI8gTL5BkgXcJBv89TXVzTw8xldlkN4OImO4fUEFiirMPtoHUEgBuZw0L3bmjf4Kxp1A4SCCDvCDJERAREQEReOdFzZB6irndIsODHXMnvn3hTaNdr2hzXBwOhBkINiKIdr0QSDWpgixBe2xGu9P4tR/1qf/sb/dBLRasPi2VASx7XAGCWkEA94W1ARRsVtOlT8uo1p4EifVqozekeGP8AjM9aCyRaaGLY/wAh7XfRcD9S3ICLXXxLWCXuDRxcQB71B+EeGmOvZ60Fki10cQ14ljg4cQQR7l7VqhoLnEADUkwB3lBmihjbFD/Wp+23+62UNoU3mGVGOPAOBPqCCQiIgIiICIiCJhanad3n61LVVgKnbf8ASP2irVAREQFhWqhrS46NBJ7gJWarMe4k5iT1UeVTN2He5wjtD6o0QasViXl7T5BAkB2ZzXCdWlh1vBBG8KccP1rWOcC1wG4wWyO0J4f2UGnTNKi14BL7BrSTlaXECY1A0tu0Ru0XMpF57TnEZGu7OoFvDXxQWQDGWs2YG4TEAd+oHioWJ2qQS0ACDBMgmOTZF9PAqop15c45g7nLT2rX1sJDdOACyp1nZRnJfOgMEgGDIdqDf3X1VFizabrdoGTEZZvqRYzI4ZVubj2PHbaIjXUAEQZsC2x3gaqoNSRmFyRcyTmcAHtiL/LHctrX/GGAI4nswCCQDzjdI0PgEzEbN85hztknKHQQ4wJa4aw0QBz1WNPFkOqVBDWNhpaTMm5IAFsxzAeC04PF9VZoAb8kCO/XR2mvIHcTNxWFbUAqMmeVjqA4gHR4AInVBYU3yAYIncbEd6yVXha1JrxkdZwADQCZdcyTxhWigIiIC5Hp5jCOrpSQx0l8b4IA+srrlT9JdhfvNMQYeySw7jOoPfA9SCVS2XQdTDW02FhFoAuO/XxTYuz+opCnwLo7i4kTziFxGydvVcI803tJaD2mHVvNv6gr6DhsQ2o0PaZa4SCg5f8AaBTGSk7fmI8CJ+5S9gbEoPw1JzqTCS25IudVG/aB/wBKn9P+kpsXFYsYemKdGm5uXskvMkcwqLzZWy20A9rbNc/MBwBAEe5U/S3pA6kRRpeW7UjUA2AbzP61VtsPF1KlMuqgNdmcC0eblMR7lxuJqZtpdr/VaPUQB9yDp9kdFqdJsvaKlQ3c53avvifrU+tsei8Q6kw/7QPeFMUfF4wUxJa4i5OVpdAHGFBT7G2EMPiqmWcjmDKTuOa7Z8FZbZ2oMPSdUNzo0cXHQfrgouE6U0arstPO48Aw6Kn/AGg1D8S3cc58RlA+s+tBs6O7L/eZxOJ+MJMMafJAGpjv3cl0NbZNFwyupMI+iB6oUfo3H7rSj5Ks0Hz/AGvgX4CsH0XENdpN9NWu462XabJ2iK9JtQWnUcCNR61WdNqQOFJ3tc0j1x9RKj9AXHqHjcKlvZbP65qin29SH8RaIEF9ORFjJEyp/TTZDGMbWpgMcHQctpm4NtCCPeoHSKf4g3LGbNTyzpmkRPKVK6SvxHxbsRTa6k10kUyQCfnEyQg6jY1dz6FN7/KLQTz5qaoeytpU69MPp6aEaFp4EKYoCIiAiIgodmv+Mf8ATd9oq+XNbLd8bU/mO+0V0gQeoiII+PrOa3sCXEgDlJ/WqrcPgqZqk9XltmcHNy5TMyCLEEzNz5KkbTguaMxaW3kAO8owIGs2MGFng8PmpuY+SCSILi4gC3lG5uJ8UEutSD2lp0O8HxBBVJtTDCndtQTEuBaCbTckRA7V54Lb1fUPhhcRBcWmI0cf6fq4rHZWEFTtPOaCDHynROd/HkNAAgj1nBtFpLC1zhqbFrBoJItc7o4qKXwLCdTckkkwAIFiSGuGmqnbbltWZILh2YncN/Jpv/vUI1XEkAkSSSBaQJBvodIk74VRnVF8wN3Ajjlg3zTpDXiAAdV4+rq8GfNEiXACAST3CPXwWLYdFPKY3gE6m39h4d63nD3l5MkZoGsGIjUEATpPuQRDJ3d3AjSOesDvjeInbG2hleGk9l/Pf5pnnYeyeK9yHRrRdvZMg5xAkA6F1jPHslaTQz2i5bLcpyyA0QAeAe07rZwgsNoTSe6oILnANZIJI1lrWjQbyb66KxwROQAzItLhBdzhRsSQ6i1wJIsTJguad0gam1t6w2U4B7wAGadhpJAI8ozAE9psgaWUVZoiICjMxoNV1KLta13eCXA25QPaUlUu1NhVH1hXpVureBEESCP1uQYdL9mMqUHVCIfTEh2+N4PJa+g5P7tfTOcvdb75XuI2FXrgNr4gZN7abYzd5Ku8Nhm02hjBDWiAEHNftAPxdIfPP2f+Vb9Gf+0o/R+8qNtzo8/EkZqoa1s5QKZJvHlEuvpyWnCdHK9JuRmLIaNB1YMd0lBesqNzFgiQMxHJxN/EgrhumWznU6/XNmHwQ4ea8R/YH1rq9kbJdSdUfUqmq9+W5EQGzA1+cVPxGHbUaWPaHNOoKCJsbazcRTD2kT57fku/twU2poe5c27obkfnw9d1I8Dcd08O+VJ/h+NIg4mnGk9XdBQfs/Hxz/5f9TVedM9mGrQDmiXUzMcWkdr6gfBbdgdGG4Yl2cvcRGgAAmbC53cVdqjlug+1g6n1BMObdvzmm9u4/cupXPbR6HMe/rKTzRfM9nyZ4gWI8CtlLZ+NAj95YRxNOXKCJ06xoFJtEXc9wMDWBy5mPerTo3s00MO1rvKPadyJ3eAgLDZ/RxlN/Wvc6tV+W/d9Fu5Wr5gxE7pEieYQcLt3/wAkz6dL7TV2W06IfRqNdoWmeVtVRY7oe+rVNV2IAeSCMtOAI0jtTuUqtsKvUbkqYslh1DaYaSO+VRT/ALPg7NVPmw2fpSY90rtVG2fs5lFgZTEAesniTxUlQEREBERBy+yj8dU/mP8AtldOFy+yh8dU/mP+2V1AQeoiIIG1DSaM1Rgce4F0cuSx6wDDh1MFu8AQYvJB5ceCrekdE580NIyZRAJdJMgG9pvB5q12VlFLI2HZOyYENLt8etBFqOzjrh2SDDm6lu6bgeaRIIuI01UOsW02gNdr5mVrspBgtBJBiZgFe0qM5okOlwLCeyzyWhrp1lvPTRbA5hZmcXPeAOwSCWi9pDZNtd9lUauuOWATDi3KW6SCS4gTpGWYkSFEGffOUxAAm8ea0cN/hOqtamxmvpyyWSNCQQfkidQOEGL6LWzYT95bB1jUHzTpcySO5BAYQ3Qyb8CIiJnWLnvjkrTCYlnVtp1NDoeF7X3EcVWVMO1hykkGCCG3cCdwJEG0+0scS6SCAACLRpeZjjee9BKxOAfTyedDjPz4GZpjiQCDxIC1YbEAPb2pAMj6OYCR9IOf6lu2dtQshpu3hw+ifu0vu34YvCDIXN0aypceac7XMB4G5sgtKGVuGpipYQ3jYm4uNI4rHZuJol2VggiQJkyNSZ56+Cx2mIw7GkHzRIaSGkDV4G60eKidHsP2y4kAgA5QZPaGruFhEKKtsZjnMPZoVKn0Mn9Tgq+p0gqj/IYnwNA/VVV2ikx/WJpmelWWznndKKov/DsV6qJ9wqLD4X1PR2M9in+NdIizbOpm2vU5v4X1PR2M9in+NPhfU9HYz2Kf410iJbOosr1+nN/C+p6OxnsU/wAafC+p6OxnsU/xrpF5KWzqLK9fpznwvqejsZ7FP8afC+p6OxnsU/xro5SUtnUWV6/Tmz0vqejsZ7FP8a6RpskpK1ETHWc2qYqjrOaNtLGGlTLxTfVI8ymAXG8WBIHvVJ8MKno3GexT/MXSysXPggXvyPv4JMTP29OHXRTGVVF0/suc+GFT0bjPYp/mJ8MKno3GexT/ADF0q8lS2e7p8uF4o3nlzfwwqejcZ7FP8xPhhU9G4z2Kf5i6WUS2e58uF4o3nlzXwwqejcZ7FP8AMT4YVPRuM9in+YulRLZ7ny4XijeeXNfDCp6NxnsU/wAxbR0nq+jsV/8AD81dAiZT3ScXC+sKN55UtLb9V3+QxA7zh/q62VZ4TEl4l1N1Pk7L/SSt6LTlXXTPSjLfkRERzc1stvxtT+Y77ZXSBUOzWfG1Ppu+0VfoCIiCo6QUmNYapYS4WBaSIne6Nw5rHZG1A5/VhjQIJzNNpt6yZ1VpiMO2o0tcJB1C5bEM6moGhzXOZmym4yA+SD4kmZPuQX+OwtKQ9/Z3SJEzftZddN6hdQ8ANcwuzEuLqbrQTJJO4wYHESrChWp1WlkteWgZxre4v4gqA1pzPgVGsuIylwnTyYu0jhyug0sh7y1xs1ksYXw10kxBaTIAaOMEqQH1NabyQ9wguY45RxB4Ra+9eCkxtMuLW1WMBIOhBtmDgZI+tR8RQa1pGR4e1hyg1MwzEGCBMkyDEBURpqVjmaC5pJIqFpgiTlEC4j9cDsqVnMyiu3MyCSYg3I8gCCNRIIUqrXMEUw3LTbc5HaOkQAS0TDSSea1vpzDuuY95gZXnKQ0wQAGulpG/VEbWmkCfi3lrTBdNs4MARPPyua24ZxeTTDWhkybF2cCzgToTMXlQsHh3vGVmTKBlcSJIDvOALW3gAeAVqazabeqFSC1nlEN7I0BIECb6Iqr2rtep1jmsMBtu8758SPdxVnsSpmph2UN3A7yBaXHjMqpp7O6yp284zgHMxvZdaXOLtBM6Lo6VINaGgQBYKDNERAREQEREBUGLwr8ldrWlwc0lssIeHF0ls+cN4O5X6iU8aXDMAMuYtkugmDBItyPqQRjSPWscWzTyuEBhAa8kEOLNbgET/dR9oYIveMjDl6ojQtM9Y0w0+a6AYU6ptOGGpllgJBM3gOykgcJXlPas1HU8okZh5XyQ03HPN7kGijTmu9xYcrmsjNTPB2a+7USvKeGINUBkF1SGnKRDSxoJBAsLO8Vtp7Ymk2oA3tFojP5OePKMWIkLJ21w1rHuaQ1xIJ1DY84n5J48wUEM4d5bSplsmnUIlzS5pZkcGk6SLtB5r2gxzXUCWP8Ai6dRrrFxzfFxffMOhT8RtEMY55bOUwALlwFzHhJ8FkMdmeWMAcQ0OJJgQ6csQDM5Sgj7NZUY9zX3DoeCJIDj5bZIsNCPFRquFkYgZHZ3OJpkNIM5GgEO3docdxUx21MpeHNjI1hMGZLy4ADxb70rY803EOEksc9sER2AMzdBBuNZQasJRIrVC5upbByG5yAEh2gurRRcPtAPLcu+ZmxaWxIcON1KQEREBERAREQEREFTgKfbf9I/aKtlDwtOHO7z9amICIiAtOKw+ZrgIDiIBIn/AJW5EHGYZxYQWuu0jM0WdUgmwBM2BOvJdJQxwrhzWOLSAO1wzCR948Fux+CFVuWY5wDu5qlxWFq0pDQWtd2Rk7TnfOda2+wjVUWGI2a7qntD8xcLggCXWvPhvlaMfVDw0mWPEiC11hNiDEGCGnwVbh9ovzSyqXlwygOaSDl7jGbTTcbqcNsVi5oIY2SLazcZocTcATeI5oN1PFk03MALnGYABMAji4AWmLm9ljXwD8rXEtYWNAGZ0gQNSSImfqWNHa1Un/DcCTBB5nKC4EgEiIkCeKqcXVqPeTVMOHmWGXhlkn1iUF/icYKTWFjWlr5lzbAOjswADMmy5ylQe4xlcXHWxku5nd437lb7HwrnscHZwD5LtA03uybk81eUaeVoEl0DU6nvQadn4csphrnZiPdyHIKSiKAiIgIiICIiAoR2W3SXBucPy2jMHZrSJibxKmogiDZzYLZOUnMWWyyTJ3TBN4leDZbcxdLjLi4aQHFuWRbhxUxEEJuymhjaeZxazLlnL5mnm/qFnS2e1sQTAmGmC0B2oFpjlKlIgh0dlMbAE5WkkNMEAu7xu0HIrHD7JayMrnAhuWZaZaDLQZG6TG9TkQQ37LaS8uJOdrWukjRswRAkGXEysqmzw4HM5zjlLQTlkB3lRAiTA3blKRBHGBaKnWizog8HaXI421UhEQEREBERAREQEREGumyJWxEQEREBERAREQYNoNEQ0CNIAtOsKFV2KxzsxLjJlwJ8rgD80cOd1YIgrsPsRrXZsziQRl0BaOEjUcjwU51BpMloJ4kCfWs0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57150" y="-155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s-ES" altLang="es-MX" sz="16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4034" name="AutoShape 10" descr="data:image/jpeg;base64,/9j/4AAQSkZJRgABAQAAAQABAAD/2wCEAAkGBhQSERUSExIWFBUWGR4aFRYWFRUXFxQVGhYYFxUbFBUXHCYeHBsjGRUVIC8hIycpLC4sFR4xNTAqNSYrLCkBCQoKDQwOFA8NFDUYFBgpKSkwNSk1NTU1KSkpNSkpKSwpNTUtLSkpKSkuKTYpKSksKSkrKSkxKSkpKSkqKS4pKf/AABEIAHMBUAMBIgACEQEDEQH/xAAbAAEAAgMBAQAAAAAAAAAAAAAABAUCAwYBB//EAEYQAAEDAgMEBQYLBgUFAAAAAAEAAhEDIQQSMQVBUWEGEyJxgTJCVZGSoRYjUmJysbLB0tPwBxQVc8LRQ0RTguEzNDWTo//EABgBAQEBAQEAAAAAAAAAAAAAAAABAgME/8QAJBEBAAECBQQDAQAAAAAAAAAAAAECEgMRUpHRMVFToRNBcWH/2gAMAwEAAhEDEQA/APuKIiAiIgIiICIiAiIgIiICIiAiIgIiICIiAiIgIiICIiAiwpumVmgIiICIiAiKHiMaQ4tAjKA6TfM2e1lA3j7wgmJKosQ+o7M10kEPaHtJAuJbmA36QRrKUsOXGW0y1xc1wdly5ewA8Ge4iEF4HA6HTVeqhOEcGgZSz4vI8gTL5BkgXcJBv89TXVzTw8xldlkN4OImO4fUEFiirMPtoHUEgBuZw0L3bmjf4Kxp1A4SCCDvCDJERAREQEReOdFzZB6irndIsODHXMnvn3hTaNdr2hzXBwOhBkINiKIdr0QSDWpgixBe2xGu9P4tR/1qf/sb/dBLRasPi2VASx7XAGCWkEA94W1ARRsVtOlT8uo1p4EifVqozekeGP8AjM9aCyRaaGLY/wAh7XfRcD9S3ICLXXxLWCXuDRxcQB71B+EeGmOvZ60Fki10cQ14ljg4cQQR7l7VqhoLnEADUkwB3lBmihjbFD/Wp+23+62UNoU3mGVGOPAOBPqCCQiIgIiICIiCJhanad3n61LVVgKnbf8ASP2irVAREQFhWqhrS46NBJ7gJWarMe4k5iT1UeVTN2He5wjtD6o0QasViXl7T5BAkB2ZzXCdWlh1vBBG8KccP1rWOcC1wG4wWyO0J4f2UGnTNKi14BL7BrSTlaXECY1A0tu0Ru0XMpF57TnEZGu7OoFvDXxQWQDGWs2YG4TEAd+oHioWJ2qQS0ACDBMgmOTZF9PAqop15c45g7nLT2rX1sJDdOACyp1nZRnJfOgMEgGDIdqDf3X1VFizabrdoGTEZZvqRYzI4ZVubj2PHbaIjXUAEQZsC2x3gaqoNSRmFyRcyTmcAHtiL/LHctrX/GGAI4nswCCQDzjdI0PgEzEbN85hztknKHQQ4wJa4aw0QBz1WNPFkOqVBDWNhpaTMm5IAFsxzAeC04PF9VZoAb8kCO/XR2mvIHcTNxWFbUAqMmeVjqA4gHR4AInVBYU3yAYIncbEd6yVXha1JrxkdZwADQCZdcyTxhWigIiIC5Hp5jCOrpSQx0l8b4IA+srrlT9JdhfvNMQYeySw7jOoPfA9SCVS2XQdTDW02FhFoAuO/XxTYuz+opCnwLo7i4kTziFxGydvVcI803tJaD2mHVvNv6gr6DhsQ2o0PaZa4SCg5f8AaBTGSk7fmI8CJ+5S9gbEoPw1JzqTCS25IudVG/aB/wBKn9P+kpsXFYsYemKdGm5uXskvMkcwqLzZWy20A9rbNc/MBwBAEe5U/S3pA6kRRpeW7UjUA2AbzP61VtsPF1KlMuqgNdmcC0eblMR7lxuJqZtpdr/VaPUQB9yDp9kdFqdJsvaKlQ3c53avvifrU+tsei8Q6kw/7QPeFMUfF4wUxJa4i5OVpdAHGFBT7G2EMPiqmWcjmDKTuOa7Z8FZbZ2oMPSdUNzo0cXHQfrgouE6U0arstPO48Aw6Kn/AGg1D8S3cc58RlA+s+tBs6O7L/eZxOJ+MJMMafJAGpjv3cl0NbZNFwyupMI+iB6oUfo3H7rSj5Ks0Hz/AGvgX4CsH0XENdpN9NWu462XabJ2iK9JtQWnUcCNR61WdNqQOFJ3tc0j1x9RKj9AXHqHjcKlvZbP65qin29SH8RaIEF9ORFjJEyp/TTZDGMbWpgMcHQctpm4NtCCPeoHSKf4g3LGbNTyzpmkRPKVK6SvxHxbsRTa6k10kUyQCfnEyQg6jY1dz6FN7/KLQTz5qaoeytpU69MPp6aEaFp4EKYoCIiAiIgodmv+Mf8ATd9oq+XNbLd8bU/mO+0V0gQeoiII+PrOa3sCXEgDlJ/WqrcPgqZqk9XltmcHNy5TMyCLEEzNz5KkbTguaMxaW3kAO8owIGs2MGFng8PmpuY+SCSILi4gC3lG5uJ8UEutSD2lp0O8HxBBVJtTDCndtQTEuBaCbTckRA7V54Lb1fUPhhcRBcWmI0cf6fq4rHZWEFTtPOaCDHynROd/HkNAAgj1nBtFpLC1zhqbFrBoJItc7o4qKXwLCdTckkkwAIFiSGuGmqnbbltWZILh2YncN/Jpv/vUI1XEkAkSSSBaQJBvodIk74VRnVF8wN3Ajjlg3zTpDXiAAdV4+rq8GfNEiXACAST3CPXwWLYdFPKY3gE6m39h4d63nD3l5MkZoGsGIjUEATpPuQRDJ3d3AjSOesDvjeInbG2hleGk9l/Pf5pnnYeyeK9yHRrRdvZMg5xAkA6F1jPHslaTQz2i5bLcpyyA0QAeAe07rZwgsNoTSe6oILnANZIJI1lrWjQbyb66KxwROQAzItLhBdzhRsSQ6i1wJIsTJguad0gam1t6w2U4B7wAGadhpJAI8ozAE9psgaWUVZoiICjMxoNV1KLta13eCXA25QPaUlUu1NhVH1hXpVureBEESCP1uQYdL9mMqUHVCIfTEh2+N4PJa+g5P7tfTOcvdb75XuI2FXrgNr4gZN7abYzd5Ku8Nhm02hjBDWiAEHNftAPxdIfPP2f+Vb9Gf+0o/R+8qNtzo8/EkZqoa1s5QKZJvHlEuvpyWnCdHK9JuRmLIaNB1YMd0lBesqNzFgiQMxHJxN/EgrhumWznU6/XNmHwQ4ea8R/YH1rq9kbJdSdUfUqmq9+W5EQGzA1+cVPxGHbUaWPaHNOoKCJsbazcRTD2kT57fku/twU2poe5c27obkfnw9d1I8Dcd08O+VJ/h+NIg4mnGk9XdBQfs/Hxz/5f9TVedM9mGrQDmiXUzMcWkdr6gfBbdgdGG4Yl2cvcRGgAAmbC53cVdqjlug+1g6n1BMObdvzmm9u4/cupXPbR6HMe/rKTzRfM9nyZ4gWI8CtlLZ+NAj95YRxNOXKCJ06xoFJtEXc9wMDWBy5mPerTo3s00MO1rvKPadyJ3eAgLDZ/RxlN/Wvc6tV+W/d9Fu5Wr5gxE7pEieYQcLt3/wAkz6dL7TV2W06IfRqNdoWmeVtVRY7oe+rVNV2IAeSCMtOAI0jtTuUqtsKvUbkqYslh1DaYaSO+VRT/ALPg7NVPmw2fpSY90rtVG2fs5lFgZTEAesniTxUlQEREBERBy+yj8dU/mP8AtldOFy+yh8dU/mP+2V1AQeoiIIG1DSaM1Rgce4F0cuSx6wDDh1MFu8AQYvJB5ceCrekdE580NIyZRAJdJMgG9pvB5q12VlFLI2HZOyYENLt8etBFqOzjrh2SDDm6lu6bgeaRIIuI01UOsW02gNdr5mVrspBgtBJBiZgFe0qM5okOlwLCeyzyWhrp1lvPTRbA5hZmcXPeAOwSCWi9pDZNtd9lUauuOWATDi3KW6SCS4gTpGWYkSFEGffOUxAAm8ea0cN/hOqtamxmvpyyWSNCQQfkidQOEGL6LWzYT95bB1jUHzTpcySO5BAYQ3Qyb8CIiJnWLnvjkrTCYlnVtp1NDoeF7X3EcVWVMO1hykkGCCG3cCdwJEG0+0scS6SCAACLRpeZjjee9BKxOAfTyedDjPz4GZpjiQCDxIC1YbEAPb2pAMj6OYCR9IOf6lu2dtQshpu3hw+ifu0vu34YvCDIXN0aypceac7XMB4G5sgtKGVuGpipYQ3jYm4uNI4rHZuJol2VggiQJkyNSZ56+Cx2mIw7GkHzRIaSGkDV4G60eKidHsP2y4kAgA5QZPaGruFhEKKtsZjnMPZoVKn0Mn9Tgq+p0gqj/IYnwNA/VVV2ikx/WJpmelWWznndKKov/DsV6qJ9wqLD4X1PR2M9in+NdIizbOpm2vU5v4X1PR2M9in+NPhfU9HYz2Kf410iJbOosr1+nN/C+p6OxnsU/wAafC+p6OxnsU/xrpF5KWzqLK9fpznwvqejsZ7FP8afC+p6OxnsU/xro5SUtnUWV6/Tmz0vqejsZ7FP8a6RpskpK1ETHWc2qYqjrOaNtLGGlTLxTfVI8ymAXG8WBIHvVJ8MKno3GexT/MXSysXPggXvyPv4JMTP29OHXRTGVVF0/suc+GFT0bjPYp/mJ8MKno3GexT/ADF0q8lS2e7p8uF4o3nlzfwwqejcZ7FP8xPhhU9G4z2Kf5i6WUS2e58uF4o3nlzXwwqejcZ7FP8AMT4YVPRuM9in+YulRLZ7ny4XijeeXNfDCp6NxnsU/wAxbR0nq+jsV/8AD81dAiZT3ScXC+sKN55UtLb9V3+QxA7zh/q62VZ4TEl4l1N1Pk7L/SSt6LTlXXTPSjLfkRERzc1stvxtT+Y77ZXSBUOzWfG1Ppu+0VfoCIiCo6QUmNYapYS4WBaSIne6Nw5rHZG1A5/VhjQIJzNNpt6yZ1VpiMO2o0tcJB1C5bEM6moGhzXOZmym4yA+SD4kmZPuQX+OwtKQ9/Z3SJEzftZddN6hdQ8ANcwuzEuLqbrQTJJO4wYHESrChWp1WlkteWgZxre4v4gqA1pzPgVGsuIylwnTyYu0jhyug0sh7y1xs1ksYXw10kxBaTIAaOMEqQH1NabyQ9wguY45RxB4Ra+9eCkxtMuLW1WMBIOhBtmDgZI+tR8RQa1pGR4e1hyg1MwzEGCBMkyDEBURpqVjmaC5pJIqFpgiTlEC4j9cDsqVnMyiu3MyCSYg3I8gCCNRIIUqrXMEUw3LTbc5HaOkQAS0TDSSea1vpzDuuY95gZXnKQ0wQAGulpG/VEbWmkCfi3lrTBdNs4MARPPyua24ZxeTTDWhkybF2cCzgToTMXlQsHh3vGVmTKBlcSJIDvOALW3gAeAVqazabeqFSC1nlEN7I0BIECb6Iqr2rtep1jmsMBtu8758SPdxVnsSpmph2UN3A7yBaXHjMqpp7O6yp284zgHMxvZdaXOLtBM6Lo6VINaGgQBYKDNERAREQEREBUGLwr8ldrWlwc0lssIeHF0ls+cN4O5X6iU8aXDMAMuYtkugmDBItyPqQRjSPWscWzTyuEBhAa8kEOLNbgET/dR9oYIveMjDl6ojQtM9Y0w0+a6AYU6ptOGGpllgJBM3gOykgcJXlPas1HU8okZh5XyQ03HPN7kGijTmu9xYcrmsjNTPB2a+7USvKeGINUBkF1SGnKRDSxoJBAsLO8Vtp7Ymk2oA3tFojP5OePKMWIkLJ21w1rHuaQ1xIJ1DY84n5J48wUEM4d5bSplsmnUIlzS5pZkcGk6SLtB5r2gxzXUCWP8Ai6dRrrFxzfFxffMOhT8RtEMY55bOUwALlwFzHhJ8FkMdmeWMAcQ0OJJgQ6csQDM5Sgj7NZUY9zX3DoeCJIDj5bZIsNCPFRquFkYgZHZ3OJpkNIM5GgEO3docdxUx21MpeHNjI1hMGZLy4ADxb70rY803EOEksc9sER2AMzdBBuNZQasJRIrVC5upbByG5yAEh2gurRRcPtAPLcu+ZmxaWxIcON1KQEREBERAREQEREFTgKfbf9I/aKtlDwtOHO7z9amICIiAtOKw+ZrgIDiIBIn/AJW5EHGYZxYQWuu0jM0WdUgmwBM2BOvJdJQxwrhzWOLSAO1wzCR948Fux+CFVuWY5wDu5qlxWFq0pDQWtd2Rk7TnfOda2+wjVUWGI2a7qntD8xcLggCXWvPhvlaMfVDw0mWPEiC11hNiDEGCGnwVbh9ovzSyqXlwygOaSDl7jGbTTcbqcNsVi5oIY2SLazcZocTcATeI5oN1PFk03MALnGYABMAji4AWmLm9ljXwD8rXEtYWNAGZ0gQNSSImfqWNHa1Un/DcCTBB5nKC4EgEiIkCeKqcXVqPeTVMOHmWGXhlkn1iUF/icYKTWFjWlr5lzbAOjswADMmy5ylQe4xlcXHWxku5nd437lb7HwrnscHZwD5LtA03uybk81eUaeVoEl0DU6nvQadn4csphrnZiPdyHIKSiKAiIgIiICIiAoR2W3SXBucPy2jMHZrSJibxKmogiDZzYLZOUnMWWyyTJ3TBN4leDZbcxdLjLi4aQHFuWRbhxUxEEJuymhjaeZxazLlnL5mnm/qFnS2e1sQTAmGmC0B2oFpjlKlIgh0dlMbAE5WkkNMEAu7xu0HIrHD7JayMrnAhuWZaZaDLQZG6TG9TkQQ37LaS8uJOdrWukjRswRAkGXEysqmzw4HM5zjlLQTlkB3lRAiTA3blKRBHGBaKnWizog8HaXI421UhEQEREBERAREQEREGumyJWxEQEREBERAREQYNoNEQ0CNIAtOsKFV2KxzsxLjJlwJ8rgD80cOd1YIgrsPsRrXZsziQRl0BaOEjUcjwU51BpMloJ4kCfWs0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57150" y="-155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s-ES" altLang="es-MX" sz="16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4035" name="1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MX" altLang="es-MX" sz="1400" dirty="0">
                <a:solidFill>
                  <a:prstClr val="white"/>
                </a:solidFill>
                <a:latin typeface="Arial Narrow" panose="020B0606020202030204" pitchFamily="34" charset="0"/>
              </a:rPr>
              <a:t>3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472726" y="1260327"/>
            <a:ext cx="8275738" cy="8433"/>
          </a:xfrm>
          <a:prstGeom prst="line">
            <a:avLst/>
          </a:prstGeom>
          <a:ln w="19050"/>
          <a:effectLst>
            <a:outerShdw blurRad="400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2 Marcador de número de diapositiva"/>
          <p:cNvSpPr txBox="1">
            <a:spLocks/>
          </p:cNvSpPr>
          <p:nvPr/>
        </p:nvSpPr>
        <p:spPr>
          <a:xfrm>
            <a:off x="658822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pPr>
                <a:defRPr/>
              </a:pPr>
              <a:t>7</a:t>
            </a:fld>
            <a:endParaRPr lang="es-MX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75620" y="1912764"/>
            <a:ext cx="82728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 Narrow" panose="020B0606020202030204" pitchFamily="34" charset="0"/>
              </a:rPr>
              <a:t>El </a:t>
            </a:r>
            <a:r>
              <a:rPr lang="es-ES" sz="2000" b="1" dirty="0">
                <a:latin typeface="Arial Narrow" panose="020B0606020202030204" pitchFamily="34" charset="0"/>
              </a:rPr>
              <a:t>Acuerdo del Consejo de Salubridad </a:t>
            </a:r>
            <a:r>
              <a:rPr lang="es-ES" sz="2000" dirty="0">
                <a:latin typeface="Arial Narrow" panose="020B0606020202030204" pitchFamily="34" charset="0"/>
              </a:rPr>
              <a:t>General </a:t>
            </a:r>
            <a:r>
              <a:rPr lang="es-ES" sz="2000" dirty="0" smtClean="0">
                <a:latin typeface="Arial Narrow" panose="020B0606020202030204" pitchFamily="34" charset="0"/>
              </a:rPr>
              <a:t>publicado el 26 de diciembre de 2014 </a:t>
            </a:r>
            <a:r>
              <a:rPr lang="es-ES" sz="2000" dirty="0">
                <a:latin typeface="Arial Narrow" panose="020B0606020202030204" pitchFamily="34" charset="0"/>
              </a:rPr>
              <a:t>encomendó a COFEPRIS 2 tareas principales</a:t>
            </a:r>
            <a:r>
              <a:rPr lang="es-ES" sz="2000" dirty="0" smtClean="0">
                <a:latin typeface="Arial Narrow" panose="020B0606020202030204" pitchFamily="34" charset="0"/>
              </a:rPr>
              <a:t>:</a:t>
            </a:r>
          </a:p>
          <a:p>
            <a:endParaRPr lang="es-MX" sz="2000" dirty="0">
              <a:latin typeface="Arial Narrow" panose="020B060602020203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2000" dirty="0">
                <a:latin typeface="Arial Narrow" panose="020B0606020202030204" pitchFamily="34" charset="0"/>
              </a:rPr>
              <a:t>Dar a conocer las </a:t>
            </a:r>
            <a:r>
              <a:rPr lang="es-ES" sz="2000" b="1" dirty="0">
                <a:solidFill>
                  <a:srgbClr val="C75F09"/>
                </a:solidFill>
                <a:latin typeface="Arial Narrow" panose="020B0606020202030204" pitchFamily="34" charset="0"/>
              </a:rPr>
              <a:t>reglas generales </a:t>
            </a:r>
            <a:r>
              <a:rPr lang="es-ES" sz="2000" dirty="0">
                <a:latin typeface="Arial Narrow" panose="020B0606020202030204" pitchFamily="34" charset="0"/>
              </a:rPr>
              <a:t>para el uso de </a:t>
            </a:r>
            <a:r>
              <a:rPr lang="es-ES" sz="2000" b="1" dirty="0">
                <a:solidFill>
                  <a:srgbClr val="C75F09"/>
                </a:solidFill>
                <a:latin typeface="Arial Narrow" panose="020B0606020202030204" pitchFamily="34" charset="0"/>
              </a:rPr>
              <a:t>recetarios especiales </a:t>
            </a:r>
            <a:r>
              <a:rPr lang="es-ES" sz="2000" dirty="0">
                <a:latin typeface="Arial Narrow" panose="020B0606020202030204" pitchFamily="34" charset="0"/>
              </a:rPr>
              <a:t>para estupefacientes y </a:t>
            </a:r>
            <a:r>
              <a:rPr lang="es-ES" sz="2000" b="1" dirty="0">
                <a:solidFill>
                  <a:srgbClr val="C75F09"/>
                </a:solidFill>
                <a:latin typeface="Arial Narrow" panose="020B0606020202030204" pitchFamily="34" charset="0"/>
              </a:rPr>
              <a:t>libros de control electrónicos </a:t>
            </a:r>
            <a:r>
              <a:rPr lang="es-ES" sz="2000" dirty="0">
                <a:latin typeface="Arial Narrow" panose="020B0606020202030204" pitchFamily="34" charset="0"/>
              </a:rPr>
              <a:t>para medicamentos de fracción I, II y III</a:t>
            </a:r>
            <a:r>
              <a:rPr lang="es-ES" sz="2000" dirty="0" smtClean="0">
                <a:latin typeface="Arial Narrow" panose="020B0606020202030204" pitchFamily="34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endParaRPr lang="es-ES" sz="2000" dirty="0">
              <a:latin typeface="Arial Narrow" panose="020B060602020203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es-MX" sz="20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latin typeface="Arial Narrow" panose="020B0606020202030204" pitchFamily="34" charset="0"/>
              </a:rPr>
              <a:t>Establecer medidas para </a:t>
            </a:r>
            <a:r>
              <a:rPr lang="es-ES" sz="2000" b="1" dirty="0">
                <a:solidFill>
                  <a:srgbClr val="C75F09"/>
                </a:solidFill>
                <a:latin typeface="Arial Narrow" panose="020B0606020202030204" pitchFamily="34" charset="0"/>
              </a:rPr>
              <a:t>agilizar </a:t>
            </a:r>
            <a:r>
              <a:rPr lang="es-ES" sz="2000" dirty="0">
                <a:latin typeface="Arial Narrow" panose="020B0606020202030204" pitchFamily="34" charset="0"/>
              </a:rPr>
              <a:t>y</a:t>
            </a:r>
            <a:r>
              <a:rPr lang="es-ES" sz="2000" b="1" dirty="0">
                <a:solidFill>
                  <a:srgbClr val="C75F09"/>
                </a:solidFill>
                <a:latin typeface="Arial Narrow" panose="020B0606020202030204" pitchFamily="34" charset="0"/>
              </a:rPr>
              <a:t> garantizar </a:t>
            </a:r>
            <a:r>
              <a:rPr lang="es-ES" sz="2000" dirty="0">
                <a:latin typeface="Arial Narrow" panose="020B0606020202030204" pitchFamily="34" charset="0"/>
              </a:rPr>
              <a:t>la disponibilidad de dichos </a:t>
            </a:r>
            <a:r>
              <a:rPr lang="es-ES" sz="2000" dirty="0" smtClean="0">
                <a:latin typeface="Arial Narrow" panose="020B0606020202030204" pitchFamily="34" charset="0"/>
              </a:rPr>
              <a:t>medicamentos.</a:t>
            </a:r>
            <a:endParaRPr lang="es-MX" sz="2000" dirty="0">
              <a:latin typeface="Arial Narrow" panose="020B060602020203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67544" y="836712"/>
            <a:ext cx="765600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tabLst>
                <a:tab pos="536575" algn="l"/>
              </a:tabLst>
            </a:pPr>
            <a:r>
              <a:rPr lang="es-MX" sz="2000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Implementación del  Acuerdo del CSG</a:t>
            </a:r>
            <a:endParaRPr lang="es-MX" sz="2000" b="1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832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467544" y="1268760"/>
            <a:ext cx="8064896" cy="4544"/>
          </a:xfrm>
          <a:prstGeom prst="line">
            <a:avLst/>
          </a:prstGeom>
          <a:ln w="19050"/>
          <a:effectLst>
            <a:outerShdw blurRad="400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467544" y="1414517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MX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Con el fin de dar cumplimiento al mandato del Acuerdo, la Comisión Federal para la Protección contra Riesgos Sanitarios ejecutó las siguientes acciones:</a:t>
            </a:r>
            <a:endParaRPr lang="es-MX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477069" y="3627432"/>
            <a:ext cx="8055371" cy="377632"/>
            <a:chOff x="477069" y="3529583"/>
            <a:chExt cx="8055371" cy="377632"/>
          </a:xfrm>
        </p:grpSpPr>
        <p:sp>
          <p:nvSpPr>
            <p:cNvPr id="10" name="9 CuadroTexto"/>
            <p:cNvSpPr txBox="1"/>
            <p:nvPr/>
          </p:nvSpPr>
          <p:spPr>
            <a:xfrm>
              <a:off x="827584" y="3537883"/>
              <a:ext cx="7704856" cy="369332"/>
            </a:xfrm>
            <a:prstGeom prst="rect">
              <a:avLst/>
            </a:prstGeom>
            <a:ln w="19050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s-MX"/>
              </a:defPPr>
              <a:lvl1pPr marL="342900" indent="-342900" algn="just">
                <a:buClr>
                  <a:schemeClr val="tx1"/>
                </a:buClr>
                <a:buFont typeface="Wingdings" panose="05000000000000000000" pitchFamily="2" charset="2"/>
                <a:buChar char="Ø"/>
                <a:defRPr sz="1600">
                  <a:solidFill>
                    <a:srgbClr val="C75F09"/>
                  </a:solidFill>
                  <a:latin typeface="Arial Narrow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marL="0" indent="0">
                <a:buNone/>
              </a:pPr>
              <a:r>
                <a:rPr lang="es-MX" sz="1800" dirty="0" smtClean="0">
                  <a:solidFill>
                    <a:schemeClr val="tx1"/>
                  </a:solidFill>
                </a:rPr>
                <a:t>Establecer la </a:t>
              </a:r>
              <a:r>
                <a:rPr lang="es-MX" sz="1800" dirty="0">
                  <a:solidFill>
                    <a:schemeClr val="tx1"/>
                  </a:solidFill>
                </a:rPr>
                <a:t>opción para que los médicos soliciten sus </a:t>
              </a:r>
              <a:r>
                <a:rPr lang="es-MX" sz="1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recetarios de manera </a:t>
              </a:r>
              <a:r>
                <a:rPr lang="es-MX" sz="18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electrónica.</a:t>
              </a:r>
              <a:endParaRPr lang="es-MX" sz="18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477069" y="3529583"/>
              <a:ext cx="352703" cy="33855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1600" b="1" dirty="0" smtClean="0">
                  <a:latin typeface="Arial Narrow" pitchFamily="34" charset="0"/>
                </a:rPr>
                <a:t>2</a:t>
              </a:r>
              <a:endParaRPr lang="es-MX" sz="1600" dirty="0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477069" y="4427587"/>
            <a:ext cx="8055371" cy="657597"/>
            <a:chOff x="477069" y="2699395"/>
            <a:chExt cx="8055371" cy="657597"/>
          </a:xfrm>
        </p:grpSpPr>
        <p:sp>
          <p:nvSpPr>
            <p:cNvPr id="19" name="18 CuadroTexto"/>
            <p:cNvSpPr txBox="1"/>
            <p:nvPr/>
          </p:nvSpPr>
          <p:spPr>
            <a:xfrm>
              <a:off x="827584" y="2710661"/>
              <a:ext cx="7704856" cy="646331"/>
            </a:xfrm>
            <a:prstGeom prst="rect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s-MX"/>
              </a:defPPr>
              <a:lvl1pPr marL="342900" indent="-342900" algn="just">
                <a:buClr>
                  <a:schemeClr val="tx1"/>
                </a:buClr>
                <a:buFont typeface="Wingdings" panose="05000000000000000000" pitchFamily="2" charset="2"/>
                <a:buChar char="Ø"/>
                <a:defRPr sz="1600">
                  <a:solidFill>
                    <a:srgbClr val="C75F09"/>
                  </a:solidFill>
                  <a:latin typeface="Arial Narrow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marL="0" indent="0">
                <a:buNone/>
              </a:pPr>
              <a:r>
                <a:rPr lang="es-MX" sz="1800" dirty="0" smtClean="0">
                  <a:solidFill>
                    <a:schemeClr val="tx1"/>
                  </a:solidFill>
                </a:rPr>
                <a:t>Establecer la </a:t>
              </a:r>
              <a:r>
                <a:rPr lang="es-MX" sz="1800" dirty="0">
                  <a:solidFill>
                    <a:schemeClr val="tx1"/>
                  </a:solidFill>
                </a:rPr>
                <a:t>opción para que </a:t>
              </a:r>
              <a:r>
                <a:rPr lang="es-MX" sz="1800" dirty="0" smtClean="0">
                  <a:solidFill>
                    <a:schemeClr val="tx1"/>
                  </a:solidFill>
                </a:rPr>
                <a:t>distribuidores y farmacias puedan </a:t>
              </a:r>
              <a:r>
                <a:rPr lang="es-MX" sz="1800" dirty="0">
                  <a:solidFill>
                    <a:schemeClr val="tx1"/>
                  </a:solidFill>
                </a:rPr>
                <a:t>llevar </a:t>
              </a:r>
              <a:r>
                <a:rPr lang="es-MX" sz="1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libros de control </a:t>
              </a:r>
              <a:r>
                <a:rPr lang="es-MX" sz="18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electrónicos.</a:t>
              </a:r>
              <a:endParaRPr lang="es-MX" sz="18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477069" y="2699395"/>
              <a:ext cx="360040" cy="3385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1600" b="1" dirty="0" smtClean="0">
                  <a:latin typeface="Arial Narrow" pitchFamily="34" charset="0"/>
                </a:rPr>
                <a:t>3</a:t>
              </a:r>
              <a:endParaRPr lang="es-MX" sz="1600" dirty="0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467544" y="2763336"/>
            <a:ext cx="8055371" cy="377632"/>
            <a:chOff x="477069" y="3529583"/>
            <a:chExt cx="8055371" cy="377632"/>
          </a:xfrm>
        </p:grpSpPr>
        <p:sp>
          <p:nvSpPr>
            <p:cNvPr id="23" name="22 CuadroTexto"/>
            <p:cNvSpPr txBox="1"/>
            <p:nvPr/>
          </p:nvSpPr>
          <p:spPr>
            <a:xfrm>
              <a:off x="827584" y="3537883"/>
              <a:ext cx="7704856" cy="369332"/>
            </a:xfrm>
            <a:prstGeom prst="rect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s-MX"/>
              </a:defPPr>
              <a:lvl1pPr marL="342900" indent="-342900" algn="just">
                <a:buClr>
                  <a:schemeClr val="tx1"/>
                </a:buClr>
                <a:buFont typeface="Wingdings" panose="05000000000000000000" pitchFamily="2" charset="2"/>
                <a:buChar char="Ø"/>
                <a:defRPr sz="1600">
                  <a:solidFill>
                    <a:srgbClr val="C75F09"/>
                  </a:solidFill>
                  <a:latin typeface="Arial Narrow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marL="0" indent="0">
                <a:buNone/>
              </a:pPr>
              <a:r>
                <a:rPr lang="es-MX" sz="1800" dirty="0" smtClean="0">
                  <a:solidFill>
                    <a:schemeClr val="tx1"/>
                  </a:solidFill>
                </a:rPr>
                <a:t>Creación del </a:t>
              </a:r>
              <a:r>
                <a:rPr lang="es-MX" sz="1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Grupo de Trabajo de Acción Rápida</a:t>
              </a:r>
              <a:r>
                <a:rPr lang="es-MX" sz="1800" dirty="0" smtClean="0">
                  <a:solidFill>
                    <a:schemeClr val="tx1"/>
                  </a:solidFill>
                </a:rPr>
                <a:t>.</a:t>
              </a:r>
              <a:endParaRPr lang="es-MX" sz="18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477069" y="3529583"/>
              <a:ext cx="352703" cy="33855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1600" b="1" dirty="0" smtClean="0">
                  <a:latin typeface="Arial Narrow" pitchFamily="34" charset="0"/>
                </a:rPr>
                <a:t>1</a:t>
              </a:r>
              <a:endParaRPr lang="es-MX" sz="1600" dirty="0"/>
            </a:p>
          </p:txBody>
        </p:sp>
      </p:grp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67544" y="836712"/>
            <a:ext cx="765600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tabLst>
                <a:tab pos="536575" algn="l"/>
              </a:tabLst>
            </a:pPr>
            <a:r>
              <a:rPr lang="es-MX" sz="2000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Implementación del  Acuerdo del CSG</a:t>
            </a:r>
            <a:endParaRPr lang="es-MX" sz="2000" b="1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8" descr="data:image/jpeg;base64,/9j/4AAQSkZJRgABAQAAAQABAAD/2wCEAAkGBhQSERUSExIWFBUWGR4aFRYWFRUXFxQVGhYYFxUbFBUXHCYeHBsjGRUVIC8hIycpLC4sFR4xNTAqNSYrLCkBCQoKDQwOFA8NFDUYFBgpKSkwNSk1NTU1KSkpNSkpKSwpNTUtLSkpKSkuKTYpKSksKSkrKSkxKSkpKSkqKS4pKf/AABEIAHMBUAMBIgACEQEDEQH/xAAbAAEAAgMBAQAAAAAAAAAAAAAABAUCAwYBB//EAEYQAAEDAgMEBQYLBgUFAAAAAAEAAhEDIQQSMQVBUWEGEyJxgTJCVZGSoRYjUmJysbLB0tPwBxQVc8LRQ0RTguEzNDWTo//EABgBAQEBAQEAAAAAAAAAAAAAAAABAgME/8QAJBEBAAECBQQDAQAAAAAAAAAAAAECEgMRUpHRMVFToRNBcWH/2gAMAwEAAhEDEQA/APuKIiAiIgIiICIiAiIgIiICIiAiIgIiICIiAiIgIiICIiAiwpumVmgIiICIiAiKHiMaQ4tAjKA6TfM2e1lA3j7wgmJKosQ+o7M10kEPaHtJAuJbmA36QRrKUsOXGW0y1xc1wdly5ewA8Ge4iEF4HA6HTVeqhOEcGgZSz4vI8gTL5BkgXcJBv89TXVzTw8xldlkN4OImO4fUEFiirMPtoHUEgBuZw0L3bmjf4Kxp1A4SCCDvCDJERAREQEReOdFzZB6irndIsODHXMnvn3hTaNdr2hzXBwOhBkINiKIdr0QSDWpgixBe2xGu9P4tR/1qf/sb/dBLRasPi2VASx7XAGCWkEA94W1ARRsVtOlT8uo1p4EifVqozekeGP8AjM9aCyRaaGLY/wAh7XfRcD9S3ICLXXxLWCXuDRxcQB71B+EeGmOvZ60Fki10cQ14ljg4cQQR7l7VqhoLnEADUkwB3lBmihjbFD/Wp+23+62UNoU3mGVGOPAOBPqCCQiIgIiICIiCJhanad3n61LVVgKnbf8ASP2irVAREQFhWqhrS46NBJ7gJWarMe4k5iT1UeVTN2He5wjtD6o0QasViXl7T5BAkB2ZzXCdWlh1vBBG8KccP1rWOcC1wG4wWyO0J4f2UGnTNKi14BL7BrSTlaXECY1A0tu0Ru0XMpF57TnEZGu7OoFvDXxQWQDGWs2YG4TEAd+oHioWJ2qQS0ACDBMgmOTZF9PAqop15c45g7nLT2rX1sJDdOACyp1nZRnJfOgMEgGDIdqDf3X1VFizabrdoGTEZZvqRYzI4ZVubj2PHbaIjXUAEQZsC2x3gaqoNSRmFyRcyTmcAHtiL/LHctrX/GGAI4nswCCQDzjdI0PgEzEbN85hztknKHQQ4wJa4aw0QBz1WNPFkOqVBDWNhpaTMm5IAFsxzAeC04PF9VZoAb8kCO/XR2mvIHcTNxWFbUAqMmeVjqA4gHR4AInVBYU3yAYIncbEd6yVXha1JrxkdZwADQCZdcyTxhWigIiIC5Hp5jCOrpSQx0l8b4IA+srrlT9JdhfvNMQYeySw7jOoPfA9SCVS2XQdTDW02FhFoAuO/XxTYuz+opCnwLo7i4kTziFxGydvVcI803tJaD2mHVvNv6gr6DhsQ2o0PaZa4SCg5f8AaBTGSk7fmI8CJ+5S9gbEoPw1JzqTCS25IudVG/aB/wBKn9P+kpsXFYsYemKdGm5uXskvMkcwqLzZWy20A9rbNc/MBwBAEe5U/S3pA6kRRpeW7UjUA2AbzP61VtsPF1KlMuqgNdmcC0eblMR7lxuJqZtpdr/VaPUQB9yDp9kdFqdJsvaKlQ3c53avvifrU+tsei8Q6kw/7QPeFMUfF4wUxJa4i5OVpdAHGFBT7G2EMPiqmWcjmDKTuOa7Z8FZbZ2oMPSdUNzo0cXHQfrgouE6U0arstPO48Aw6Kn/AGg1D8S3cc58RlA+s+tBs6O7L/eZxOJ+MJMMafJAGpjv3cl0NbZNFwyupMI+iB6oUfo3H7rSj5Ks0Hz/AGvgX4CsH0XENdpN9NWu462XabJ2iK9JtQWnUcCNR61WdNqQOFJ3tc0j1x9RKj9AXHqHjcKlvZbP65qin29SH8RaIEF9ORFjJEyp/TTZDGMbWpgMcHQctpm4NtCCPeoHSKf4g3LGbNTyzpmkRPKVK6SvxHxbsRTa6k10kUyQCfnEyQg6jY1dz6FN7/KLQTz5qaoeytpU69MPp6aEaFp4EKYoCIiAiIgodmv+Mf8ATd9oq+XNbLd8bU/mO+0V0gQeoiII+PrOa3sCXEgDlJ/WqrcPgqZqk9XltmcHNy5TMyCLEEzNz5KkbTguaMxaW3kAO8owIGs2MGFng8PmpuY+SCSILi4gC3lG5uJ8UEutSD2lp0O8HxBBVJtTDCndtQTEuBaCbTckRA7V54Lb1fUPhhcRBcWmI0cf6fq4rHZWEFTtPOaCDHynROd/HkNAAgj1nBtFpLC1zhqbFrBoJItc7o4qKXwLCdTckkkwAIFiSGuGmqnbbltWZILh2YncN/Jpv/vUI1XEkAkSSSBaQJBvodIk74VRnVF8wN3Ajjlg3zTpDXiAAdV4+rq8GfNEiXACAST3CPXwWLYdFPKY3gE6m39h4d63nD3l5MkZoGsGIjUEATpPuQRDJ3d3AjSOesDvjeInbG2hleGk9l/Pf5pnnYeyeK9yHRrRdvZMg5xAkA6F1jPHslaTQz2i5bLcpyyA0QAeAe07rZwgsNoTSe6oILnANZIJI1lrWjQbyb66KxwROQAzItLhBdzhRsSQ6i1wJIsTJguad0gam1t6w2U4B7wAGadhpJAI8ozAE9psgaWUVZoiICjMxoNV1KLta13eCXA25QPaUlUu1NhVH1hXpVureBEESCP1uQYdL9mMqUHVCIfTEh2+N4PJa+g5P7tfTOcvdb75XuI2FXrgNr4gZN7abYzd5Ku8Nhm02hjBDWiAEHNftAPxdIfPP2f+Vb9Gf+0o/R+8qNtzo8/EkZqoa1s5QKZJvHlEuvpyWnCdHK9JuRmLIaNB1YMd0lBesqNzFgiQMxHJxN/EgrhumWznU6/XNmHwQ4ea8R/YH1rq9kbJdSdUfUqmq9+W5EQGzA1+cVPxGHbUaWPaHNOoKCJsbazcRTD2kT57fku/twU2poe5c27obkfnw9d1I8Dcd08O+VJ/h+NIg4mnGk9XdBQfs/Hxz/5f9TVedM9mGrQDmiXUzMcWkdr6gfBbdgdGG4Yl2cvcRGgAAmbC53cVdqjlug+1g6n1BMObdvzmm9u4/cupXPbR6HMe/rKTzRfM9nyZ4gWI8CtlLZ+NAj95YRxNOXKCJ06xoFJtEXc9wMDWBy5mPerTo3s00MO1rvKPadyJ3eAgLDZ/RxlN/Wvc6tV+W/d9Fu5Wr5gxE7pEieYQcLt3/wAkz6dL7TV2W06IfRqNdoWmeVtVRY7oe+rVNV2IAeSCMtOAI0jtTuUqtsKvUbkqYslh1DaYaSO+VRT/ALPg7NVPmw2fpSY90rtVG2fs5lFgZTEAesniTxUlQEREBERBy+yj8dU/mP8AtldOFy+yh8dU/mP+2V1AQeoiIIG1DSaM1Rgce4F0cuSx6wDDh1MFu8AQYvJB5ceCrekdE580NIyZRAJdJMgG9pvB5q12VlFLI2HZOyYENLt8etBFqOzjrh2SDDm6lu6bgeaRIIuI01UOsW02gNdr5mVrspBgtBJBiZgFe0qM5okOlwLCeyzyWhrp1lvPTRbA5hZmcXPeAOwSCWi9pDZNtd9lUauuOWATDi3KW6SCS4gTpGWYkSFEGffOUxAAm8ea0cN/hOqtamxmvpyyWSNCQQfkidQOEGL6LWzYT95bB1jUHzTpcySO5BAYQ3Qyb8CIiJnWLnvjkrTCYlnVtp1NDoeF7X3EcVWVMO1hykkGCCG3cCdwJEG0+0scS6SCAACLRpeZjjee9BKxOAfTyedDjPz4GZpjiQCDxIC1YbEAPb2pAMj6OYCR9IOf6lu2dtQshpu3hw+ifu0vu34YvCDIXN0aypceac7XMB4G5sgtKGVuGpipYQ3jYm4uNI4rHZuJol2VggiQJkyNSZ56+Cx2mIw7GkHzRIaSGkDV4G60eKidHsP2y4kAgA5QZPaGruFhEKKtsZjnMPZoVKn0Mn9Tgq+p0gqj/IYnwNA/VVV2ikx/WJpmelWWznndKKov/DsV6qJ9wqLD4X1PR2M9in+NdIizbOpm2vU5v4X1PR2M9in+NPhfU9HYz2Kf410iJbOosr1+nN/C+p6OxnsU/wAafC+p6OxnsU/xrpF5KWzqLK9fpznwvqejsZ7FP8afC+p6OxnsU/xro5SUtnUWV6/Tmz0vqejsZ7FP8a6RpskpK1ETHWc2qYqjrOaNtLGGlTLxTfVI8ymAXG8WBIHvVJ8MKno3GexT/MXSysXPggXvyPv4JMTP29OHXRTGVVF0/suc+GFT0bjPYp/mJ8MKno3GexT/ADF0q8lS2e7p8uF4o3nlzfwwqejcZ7FP8xPhhU9G4z2Kf5i6WUS2e58uF4o3nlzXwwqejcZ7FP8AMT4YVPRuM9in+YulRLZ7ny4XijeeXNfDCp6NxnsU/wAxbR0nq+jsV/8AD81dAiZT3ScXC+sKN55UtLb9V3+QxA7zh/q62VZ4TEl4l1N1Pk7L/SSt6LTlXXTPSjLfkRERzc1stvxtT+Y77ZXSBUOzWfG1Ppu+0VfoCIiCo6QUmNYapYS4WBaSIne6Nw5rHZG1A5/VhjQIJzNNpt6yZ1VpiMO2o0tcJB1C5bEM6moGhzXOZmym4yA+SD4kmZPuQX+OwtKQ9/Z3SJEzftZddN6hdQ8ANcwuzEuLqbrQTJJO4wYHESrChWp1WlkteWgZxre4v4gqA1pzPgVGsuIylwnTyYu0jhyug0sh7y1xs1ksYXw10kxBaTIAaOMEqQH1NabyQ9wguY45RxB4Ra+9eCkxtMuLW1WMBIOhBtmDgZI+tR8RQa1pGR4e1hyg1MwzEGCBMkyDEBURpqVjmaC5pJIqFpgiTlEC4j9cDsqVnMyiu3MyCSYg3I8gCCNRIIUqrXMEUw3LTbc5HaOkQAS0TDSSea1vpzDuuY95gZXnKQ0wQAGulpG/VEbWmkCfi3lrTBdNs4MARPPyua24ZxeTTDWhkybF2cCzgToTMXlQsHh3vGVmTKBlcSJIDvOALW3gAeAVqazabeqFSC1nlEN7I0BIECb6Iqr2rtep1jmsMBtu8758SPdxVnsSpmph2UN3A7yBaXHjMqpp7O6yp284zgHMxvZdaXOLtBM6Lo6VINaGgQBYKDNERAREQEREBUGLwr8ldrWlwc0lssIeHF0ls+cN4O5X6iU8aXDMAMuYtkugmDBItyPqQRjSPWscWzTyuEBhAa8kEOLNbgET/dR9oYIveMjDl6ojQtM9Y0w0+a6AYU6ptOGGpllgJBM3gOykgcJXlPas1HU8okZh5XyQ03HPN7kGijTmu9xYcrmsjNTPB2a+7USvKeGINUBkF1SGnKRDSxoJBAsLO8Vtp7Ymk2oA3tFojP5OePKMWIkLJ21w1rHuaQ1xIJ1DY84n5J48wUEM4d5bSplsmnUIlzS5pZkcGk6SLtB5r2gxzXUCWP8Ai6dRrrFxzfFxffMOhT8RtEMY55bOUwALlwFzHhJ8FkMdmeWMAcQ0OJJgQ6csQDM5Sgj7NZUY9zX3DoeCJIDj5bZIsNCPFRquFkYgZHZ3OJpkNIM5GgEO3docdxUx21MpeHNjI1hMGZLy4ADxb70rY803EOEksc9sER2AMzdBBuNZQasJRIrVC5upbByG5yAEh2gurRRcPtAPLcu+ZmxaWxIcON1KQEREBERAREQEREFTgKfbf9I/aKtlDwtOHO7z9amICIiAtOKw+ZrgIDiIBIn/AJW5EHGYZxYQWuu0jM0WdUgmwBM2BOvJdJQxwrhzWOLSAO1wzCR948Fux+CFVuWY5wDu5qlxWFq0pDQWtd2Rk7TnfOda2+wjVUWGI2a7qntD8xcLggCXWvPhvlaMfVDw0mWPEiC11hNiDEGCGnwVbh9ovzSyqXlwygOaSDl7jGbTTcbqcNsVi5oIY2SLazcZocTcATeI5oN1PFk03MALnGYABMAji4AWmLm9ljXwD8rXEtYWNAGZ0gQNSSImfqWNHa1Un/DcCTBB5nKC4EgEiIkCeKqcXVqPeTVMOHmWGXhlkn1iUF/icYKTWFjWlr5lzbAOjswADMmy5ylQe4xlcXHWxku5nd437lb7HwrnscHZwD5LtA03uybk81eUaeVoEl0DU6nvQadn4csphrnZiPdyHIKSiKAiIgIiICIiAoR2W3SXBucPy2jMHZrSJibxKmogiDZzYLZOUnMWWyyTJ3TBN4leDZbcxdLjLi4aQHFuWRbhxUxEEJuymhjaeZxazLlnL5mnm/qFnS2e1sQTAmGmC0B2oFpjlKlIgh0dlMbAE5WkkNMEAu7xu0HIrHD7JayMrnAhuWZaZaDLQZG6TG9TkQQ37LaS8uJOdrWukjRswRAkGXEysqmzw4HM5zjlLQTlkB3lRAiTA3blKRBHGBaKnWizog8HaXI421UhEQEREBERAREQEREGumyJWxEQEREBERAREQYNoNEQ0CNIAtOsKFV2KxzsxLjJlwJ8rgD80cOd1YIgrsPsRrXZsziQRl0BaOEjUcjwU51BpMloJ4kCfWs0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57150" y="-155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MX" sz="1600">
              <a:latin typeface="Arial" pitchFamily="34" charset="0"/>
            </a:endParaRPr>
          </a:p>
        </p:txBody>
      </p:sp>
      <p:sp>
        <p:nvSpPr>
          <p:cNvPr id="44034" name="AutoShape 10" descr="data:image/jpeg;base64,/9j/4AAQSkZJRgABAQAAAQABAAD/2wCEAAkGBhQSERUSExIWFBUWGR4aFRYWFRUXFxQVGhYYFxUbFBUXHCYeHBsjGRUVIC8hIycpLC4sFR4xNTAqNSYrLCkBCQoKDQwOFA8NFDUYFBgpKSkwNSk1NTU1KSkpNSkpKSwpNTUtLSkpKSkuKTYpKSksKSkrKSkxKSkpKSkqKS4pKf/AABEIAHMBUAMBIgACEQEDEQH/xAAbAAEAAgMBAQAAAAAAAAAAAAAABAUCAwYBB//EAEYQAAEDAgMEBQYLBgUFAAAAAAEAAhEDIQQSMQVBUWEGEyJxgTJCVZGSoRYjUmJysbLB0tPwBxQVc8LRQ0RTguEzNDWTo//EABgBAQEBAQEAAAAAAAAAAAAAAAABAgME/8QAJBEBAAECBQQDAQAAAAAAAAAAAAECEgMRUpHRMVFToRNBcWH/2gAMAwEAAhEDEQA/APuKIiAiIgIiICIiAiIgIiICIiAiIgIiICIiAiIgIiICIiAiwpumVmgIiICIiAiKHiMaQ4tAjKA6TfM2e1lA3j7wgmJKosQ+o7M10kEPaHtJAuJbmA36QRrKUsOXGW0y1xc1wdly5ewA8Ge4iEF4HA6HTVeqhOEcGgZSz4vI8gTL5BkgXcJBv89TXVzTw8xldlkN4OImO4fUEFiirMPtoHUEgBuZw0L3bmjf4Kxp1A4SCCDvCDJERAREQEReOdFzZB6irndIsODHXMnvn3hTaNdr2hzXBwOhBkINiKIdr0QSDWpgixBe2xGu9P4tR/1qf/sb/dBLRasPi2VASx7XAGCWkEA94W1ARRsVtOlT8uo1p4EifVqozekeGP8AjM9aCyRaaGLY/wAh7XfRcD9S3ICLXXxLWCXuDRxcQB71B+EeGmOvZ60Fki10cQ14ljg4cQQR7l7VqhoLnEADUkwB3lBmihjbFD/Wp+23+62UNoU3mGVGOPAOBPqCCQiIgIiICIiCJhanad3n61LVVgKnbf8ASP2irVAREQFhWqhrS46NBJ7gJWarMe4k5iT1UeVTN2He5wjtD6o0QasViXl7T5BAkB2ZzXCdWlh1vBBG8KccP1rWOcC1wG4wWyO0J4f2UGnTNKi14BL7BrSTlaXECY1A0tu0Ru0XMpF57TnEZGu7OoFvDXxQWQDGWs2YG4TEAd+oHioWJ2qQS0ACDBMgmOTZF9PAqop15c45g7nLT2rX1sJDdOACyp1nZRnJfOgMEgGDIdqDf3X1VFizabrdoGTEZZvqRYzI4ZVubj2PHbaIjXUAEQZsC2x3gaqoNSRmFyRcyTmcAHtiL/LHctrX/GGAI4nswCCQDzjdI0PgEzEbN85hztknKHQQ4wJa4aw0QBz1WNPFkOqVBDWNhpaTMm5IAFsxzAeC04PF9VZoAb8kCO/XR2mvIHcTNxWFbUAqMmeVjqA4gHR4AInVBYU3yAYIncbEd6yVXha1JrxkdZwADQCZdcyTxhWigIiIC5Hp5jCOrpSQx0l8b4IA+srrlT9JdhfvNMQYeySw7jOoPfA9SCVS2XQdTDW02FhFoAuO/XxTYuz+opCnwLo7i4kTziFxGydvVcI803tJaD2mHVvNv6gr6DhsQ2o0PaZa4SCg5f8AaBTGSk7fmI8CJ+5S9gbEoPw1JzqTCS25IudVG/aB/wBKn9P+kpsXFYsYemKdGm5uXskvMkcwqLzZWy20A9rbNc/MBwBAEe5U/S3pA6kRRpeW7UjUA2AbzP61VtsPF1KlMuqgNdmcC0eblMR7lxuJqZtpdr/VaPUQB9yDp9kdFqdJsvaKlQ3c53avvifrU+tsei8Q6kw/7QPeFMUfF4wUxJa4i5OVpdAHGFBT7G2EMPiqmWcjmDKTuOa7Z8FZbZ2oMPSdUNzo0cXHQfrgouE6U0arstPO48Aw6Kn/AGg1D8S3cc58RlA+s+tBs6O7L/eZxOJ+MJMMafJAGpjv3cl0NbZNFwyupMI+iB6oUfo3H7rSj5Ks0Hz/AGvgX4CsH0XENdpN9NWu462XabJ2iK9JtQWnUcCNR61WdNqQOFJ3tc0j1x9RKj9AXHqHjcKlvZbP65qin29SH8RaIEF9ORFjJEyp/TTZDGMbWpgMcHQctpm4NtCCPeoHSKf4g3LGbNTyzpmkRPKVK6SvxHxbsRTa6k10kUyQCfnEyQg6jY1dz6FN7/KLQTz5qaoeytpU69MPp6aEaFp4EKYoCIiAiIgodmv+Mf8ATd9oq+XNbLd8bU/mO+0V0gQeoiII+PrOa3sCXEgDlJ/WqrcPgqZqk9XltmcHNy5TMyCLEEzNz5KkbTguaMxaW3kAO8owIGs2MGFng8PmpuY+SCSILi4gC3lG5uJ8UEutSD2lp0O8HxBBVJtTDCndtQTEuBaCbTckRA7V54Lb1fUPhhcRBcWmI0cf6fq4rHZWEFTtPOaCDHynROd/HkNAAgj1nBtFpLC1zhqbFrBoJItc7o4qKXwLCdTckkkwAIFiSGuGmqnbbltWZILh2YncN/Jpv/vUI1XEkAkSSSBaQJBvodIk74VRnVF8wN3Ajjlg3zTpDXiAAdV4+rq8GfNEiXACAST3CPXwWLYdFPKY3gE6m39h4d63nD3l5MkZoGsGIjUEATpPuQRDJ3d3AjSOesDvjeInbG2hleGk9l/Pf5pnnYeyeK9yHRrRdvZMg5xAkA6F1jPHslaTQz2i5bLcpyyA0QAeAe07rZwgsNoTSe6oILnANZIJI1lrWjQbyb66KxwROQAzItLhBdzhRsSQ6i1wJIsTJguad0gam1t6w2U4B7wAGadhpJAI8ozAE9psgaWUVZoiICjMxoNV1KLta13eCXA25QPaUlUu1NhVH1hXpVureBEESCP1uQYdL9mMqUHVCIfTEh2+N4PJa+g5P7tfTOcvdb75XuI2FXrgNr4gZN7abYzd5Ku8Nhm02hjBDWiAEHNftAPxdIfPP2f+Vb9Gf+0o/R+8qNtzo8/EkZqoa1s5QKZJvHlEuvpyWnCdHK9JuRmLIaNB1YMd0lBesqNzFgiQMxHJxN/EgrhumWznU6/XNmHwQ4ea8R/YH1rq9kbJdSdUfUqmq9+W5EQGzA1+cVPxGHbUaWPaHNOoKCJsbazcRTD2kT57fku/twU2poe5c27obkfnw9d1I8Dcd08O+VJ/h+NIg4mnGk9XdBQfs/Hxz/5f9TVedM9mGrQDmiXUzMcWkdr6gfBbdgdGG4Yl2cvcRGgAAmbC53cVdqjlug+1g6n1BMObdvzmm9u4/cupXPbR6HMe/rKTzRfM9nyZ4gWI8CtlLZ+NAj95YRxNOXKCJ06xoFJtEXc9wMDWBy5mPerTo3s00MO1rvKPadyJ3eAgLDZ/RxlN/Wvc6tV+W/d9Fu5Wr5gxE7pEieYQcLt3/wAkz6dL7TV2W06IfRqNdoWmeVtVRY7oe+rVNV2IAeSCMtOAI0jtTuUqtsKvUbkqYslh1DaYaSO+VRT/ALPg7NVPmw2fpSY90rtVG2fs5lFgZTEAesniTxUlQEREBERBy+yj8dU/mP8AtldOFy+yh8dU/mP+2V1AQeoiIIG1DSaM1Rgce4F0cuSx6wDDh1MFu8AQYvJB5ceCrekdE580NIyZRAJdJMgG9pvB5q12VlFLI2HZOyYENLt8etBFqOzjrh2SDDm6lu6bgeaRIIuI01UOsW02gNdr5mVrspBgtBJBiZgFe0qM5okOlwLCeyzyWhrp1lvPTRbA5hZmcXPeAOwSCWi9pDZNtd9lUauuOWATDi3KW6SCS4gTpGWYkSFEGffOUxAAm8ea0cN/hOqtamxmvpyyWSNCQQfkidQOEGL6LWzYT95bB1jUHzTpcySO5BAYQ3Qyb8CIiJnWLnvjkrTCYlnVtp1NDoeF7X3EcVWVMO1hykkGCCG3cCdwJEG0+0scS6SCAACLRpeZjjee9BKxOAfTyedDjPz4GZpjiQCDxIC1YbEAPb2pAMj6OYCR9IOf6lu2dtQshpu3hw+ifu0vu34YvCDIXN0aypceac7XMB4G5sgtKGVuGpipYQ3jYm4uNI4rHZuJol2VggiQJkyNSZ56+Cx2mIw7GkHzRIaSGkDV4G60eKidHsP2y4kAgA5QZPaGruFhEKKtsZjnMPZoVKn0Mn9Tgq+p0gqj/IYnwNA/VVV2ikx/WJpmelWWznndKKov/DsV6qJ9wqLD4X1PR2M9in+NdIizbOpm2vU5v4X1PR2M9in+NPhfU9HYz2Kf410iJbOosr1+nN/C+p6OxnsU/wAafC+p6OxnsU/xrpF5KWzqLK9fpznwvqejsZ7FP8afC+p6OxnsU/xro5SUtnUWV6/Tmz0vqejsZ7FP8a6RpskpK1ETHWc2qYqjrOaNtLGGlTLxTfVI8ymAXG8WBIHvVJ8MKno3GexT/MXSysXPggXvyPv4JMTP29OHXRTGVVF0/suc+GFT0bjPYp/mJ8MKno3GexT/ADF0q8lS2e7p8uF4o3nlzfwwqejcZ7FP8xPhhU9G4z2Kf5i6WUS2e58uF4o3nlzXwwqejcZ7FP8AMT4YVPRuM9in+YulRLZ7ny4XijeeXNfDCp6NxnsU/wAxbR0nq+jsV/8AD81dAiZT3ScXC+sKN55UtLb9V3+QxA7zh/q62VZ4TEl4l1N1Pk7L/SSt6LTlXXTPSjLfkRERzc1stvxtT+Y77ZXSBUOzWfG1Ppu+0VfoCIiCo6QUmNYapYS4WBaSIne6Nw5rHZG1A5/VhjQIJzNNpt6yZ1VpiMO2o0tcJB1C5bEM6moGhzXOZmym4yA+SD4kmZPuQX+OwtKQ9/Z3SJEzftZddN6hdQ8ANcwuzEuLqbrQTJJO4wYHESrChWp1WlkteWgZxre4v4gqA1pzPgVGsuIylwnTyYu0jhyug0sh7y1xs1ksYXw10kxBaTIAaOMEqQH1NabyQ9wguY45RxB4Ra+9eCkxtMuLW1WMBIOhBtmDgZI+tR8RQa1pGR4e1hyg1MwzEGCBMkyDEBURpqVjmaC5pJIqFpgiTlEC4j9cDsqVnMyiu3MyCSYg3I8gCCNRIIUqrXMEUw3LTbc5HaOkQAS0TDSSea1vpzDuuY95gZXnKQ0wQAGulpG/VEbWmkCfi3lrTBdNs4MARPPyua24ZxeTTDWhkybF2cCzgToTMXlQsHh3vGVmTKBlcSJIDvOALW3gAeAVqazabeqFSC1nlEN7I0BIECb6Iqr2rtep1jmsMBtu8758SPdxVnsSpmph2UN3A7yBaXHjMqpp7O6yp284zgHMxvZdaXOLtBM6Lo6VINaGgQBYKDNERAREQEREBUGLwr8ldrWlwc0lssIeHF0ls+cN4O5X6iU8aXDMAMuYtkugmDBItyPqQRjSPWscWzTyuEBhAa8kEOLNbgET/dR9oYIveMjDl6ojQtM9Y0w0+a6AYU6ptOGGpllgJBM3gOykgcJXlPas1HU8okZh5XyQ03HPN7kGijTmu9xYcrmsjNTPB2a+7USvKeGINUBkF1SGnKRDSxoJBAsLO8Vtp7Ymk2oA3tFojP5OePKMWIkLJ21w1rHuaQ1xIJ1DY84n5J48wUEM4d5bSplsmnUIlzS5pZkcGk6SLtB5r2gxzXUCWP8Ai6dRrrFxzfFxffMOhT8RtEMY55bOUwALlwFzHhJ8FkMdmeWMAcQ0OJJgQ6csQDM5Sgj7NZUY9zX3DoeCJIDj5bZIsNCPFRquFkYgZHZ3OJpkNIM5GgEO3docdxUx21MpeHNjI1hMGZLy4ADxb70rY803EOEksc9sER2AMzdBBuNZQasJRIrVC5upbByG5yAEh2gurRRcPtAPLcu+ZmxaWxIcON1KQEREBERAREQEREFTgKfbf9I/aKtlDwtOHO7z9amICIiAtOKw+ZrgIDiIBIn/AJW5EHGYZxYQWuu0jM0WdUgmwBM2BOvJdJQxwrhzWOLSAO1wzCR948Fux+CFVuWY5wDu5qlxWFq0pDQWtd2Rk7TnfOda2+wjVUWGI2a7qntD8xcLggCXWvPhvlaMfVDw0mWPEiC11hNiDEGCGnwVbh9ovzSyqXlwygOaSDl7jGbTTcbqcNsVi5oIY2SLazcZocTcATeI5oN1PFk03MALnGYABMAji4AWmLm9ljXwD8rXEtYWNAGZ0gQNSSImfqWNHa1Un/DcCTBB5nKC4EgEiIkCeKqcXVqPeTVMOHmWGXhlkn1iUF/icYKTWFjWlr5lzbAOjswADMmy5ylQe4xlcXHWxku5nd437lb7HwrnscHZwD5LtA03uybk81eUaeVoEl0DU6nvQadn4csphrnZiPdyHIKSiKAiIgIiICIiAoR2W3SXBucPy2jMHZrSJibxKmogiDZzYLZOUnMWWyyTJ3TBN4leDZbcxdLjLi4aQHFuWRbhxUxEEJuymhjaeZxazLlnL5mnm/qFnS2e1sQTAmGmC0B2oFpjlKlIgh0dlMbAE5WkkNMEAu7xu0HIrHD7JayMrnAhuWZaZaDLQZG6TG9TkQQ37LaS8uJOdrWukjRswRAkGXEysqmzw4HM5zjlLQTlkB3lRAiTA3blKRBHGBaKnWizog8HaXI421UhEQEREBERAREQEREGumyJWxEQEREBERAREQYNoNEQ0CNIAtOsKFV2KxzsxLjJlwJ8rgD80cOd1YIgrsPsRrXZsziQRl0BaOEjUcjwU51BpMloJ4kCfWs0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57150" y="-155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s-ES" altLang="es-MX" sz="1600">
              <a:latin typeface="Arial" pitchFamily="34" charset="0"/>
            </a:endParaRPr>
          </a:p>
        </p:txBody>
      </p:sp>
      <p:sp>
        <p:nvSpPr>
          <p:cNvPr id="44035" name="1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MX" altLang="es-MX" sz="1400" dirty="0">
                <a:solidFill>
                  <a:schemeClr val="bg1"/>
                </a:solidFill>
                <a:latin typeface="Soberana Sans" pitchFamily="50" charset="0"/>
              </a:rPr>
              <a:t>3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472726" y="1250802"/>
            <a:ext cx="8275738" cy="8433"/>
          </a:xfrm>
          <a:prstGeom prst="line">
            <a:avLst/>
          </a:prstGeom>
          <a:ln w="19050"/>
          <a:effectLst>
            <a:outerShdw blurRad="400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2 Marcador de número de diapositiva"/>
          <p:cNvSpPr txBox="1">
            <a:spLocks/>
          </p:cNvSpPr>
          <p:nvPr/>
        </p:nvSpPr>
        <p:spPr>
          <a:xfrm>
            <a:off x="658822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475620" y="831529"/>
            <a:ext cx="8137525" cy="411162"/>
          </a:xfrm>
          <a:prstGeom prst="rect">
            <a:avLst/>
          </a:prstGeom>
        </p:spPr>
        <p:txBody>
          <a:bodyPr/>
          <a:lstStyle>
            <a:lvl1pPr marL="457200" indent="-4572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 eaLnBrk="1" hangingPunct="1">
              <a:defRPr/>
            </a:pPr>
            <a:r>
              <a:rPr lang="es-MX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panose="020B0606020202030204" pitchFamily="34" charset="0"/>
              </a:rPr>
              <a:t>1. Grupo de Trabajo de Acción Rápida</a:t>
            </a:r>
            <a:endParaRPr lang="es-MX" sz="2400" dirty="0" smtClean="0">
              <a:latin typeface="Arial Narrow" panose="020B0606020202030204" pitchFamily="34" charset="0"/>
            </a:endParaRPr>
          </a:p>
        </p:txBody>
      </p:sp>
      <p:sp>
        <p:nvSpPr>
          <p:cNvPr id="16" name="1 Rectángulo"/>
          <p:cNvSpPr>
            <a:spLocks noChangeArrowheads="1"/>
          </p:cNvSpPr>
          <p:nvPr/>
        </p:nvSpPr>
        <p:spPr bwMode="auto">
          <a:xfrm>
            <a:off x="472727" y="2584643"/>
            <a:ext cx="8275738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536575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tabLst>
                <a:tab pos="536575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tabLst>
                <a:tab pos="536575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tabLst>
                <a:tab pos="536575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tabLst>
                <a:tab pos="536575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 algn="just">
              <a:spcAft>
                <a:spcPts val="1200"/>
              </a:spcAft>
            </a:pPr>
            <a:r>
              <a:rPr lang="es-MX" altLang="ja-JP" sz="1800" dirty="0" smtClean="0">
                <a:latin typeface="Arial Narrow" pitchFamily="34" charset="0"/>
              </a:rPr>
              <a:t>La COFEPRIS creó un Grupo de Trabajo de Acción Rápida </a:t>
            </a:r>
            <a:r>
              <a:rPr lang="es-MX" altLang="ja-JP" sz="1800" dirty="0" smtClean="0">
                <a:solidFill>
                  <a:srgbClr val="C75F09"/>
                </a:solidFill>
                <a:latin typeface="Arial Narrow" pitchFamily="34" charset="0"/>
              </a:rPr>
              <a:t>para identificar y resolver el problema del desabasto de morfina en México</a:t>
            </a:r>
            <a:r>
              <a:rPr lang="es-MX" altLang="ja-JP" sz="1800" dirty="0" smtClean="0">
                <a:latin typeface="Arial Narrow" pitchFamily="34" charset="0"/>
              </a:rPr>
              <a:t>. Dicho grupo de trabajo está integrado por los siguientes participantes:</a:t>
            </a:r>
          </a:p>
          <a:p>
            <a:pPr marL="1657350" lvl="3" indent="-285750" algn="just">
              <a:spcAft>
                <a:spcPts val="1200"/>
              </a:spcAft>
              <a:buFont typeface="Arial Narrow" panose="020B0606020202030204" pitchFamily="34" charset="0"/>
              <a:buChar char="-"/>
            </a:pPr>
            <a:r>
              <a:rPr lang="es-MX" altLang="ja-JP" sz="1800" dirty="0" smtClean="0">
                <a:latin typeface="Arial Narrow" pitchFamily="34" charset="0"/>
              </a:rPr>
              <a:t>COFEPRIS</a:t>
            </a:r>
          </a:p>
          <a:p>
            <a:pPr marL="1657350" lvl="3" indent="-285750" algn="just">
              <a:spcAft>
                <a:spcPts val="1200"/>
              </a:spcAft>
              <a:buFont typeface="Arial Narrow" panose="020B0606020202030204" pitchFamily="34" charset="0"/>
              <a:buChar char="-"/>
            </a:pPr>
            <a:r>
              <a:rPr lang="es-MX" altLang="ja-JP" sz="1800" dirty="0" smtClean="0">
                <a:latin typeface="Arial Narrow" pitchFamily="34" charset="0"/>
              </a:rPr>
              <a:t>Laboratorios </a:t>
            </a:r>
            <a:r>
              <a:rPr lang="es-MX" altLang="ja-JP" sz="1800" dirty="0">
                <a:latin typeface="Arial Narrow" pitchFamily="34" charset="0"/>
              </a:rPr>
              <a:t>p</a:t>
            </a:r>
            <a:r>
              <a:rPr lang="es-MX" altLang="ja-JP" sz="1800" dirty="0" smtClean="0">
                <a:latin typeface="Arial Narrow" pitchFamily="34" charset="0"/>
              </a:rPr>
              <a:t>roductores </a:t>
            </a:r>
            <a:r>
              <a:rPr lang="es-MX" altLang="ja-JP" sz="1800" dirty="0">
                <a:latin typeface="Arial Narrow" pitchFamily="34" charset="0"/>
              </a:rPr>
              <a:t>de m</a:t>
            </a:r>
            <a:r>
              <a:rPr lang="es-MX" altLang="ja-JP" sz="1800" dirty="0" smtClean="0">
                <a:latin typeface="Arial Narrow" pitchFamily="34" charset="0"/>
              </a:rPr>
              <a:t>orfina</a:t>
            </a:r>
            <a:endParaRPr lang="es-MX" altLang="ja-JP" sz="1800" dirty="0">
              <a:latin typeface="Arial Narrow" pitchFamily="34" charset="0"/>
            </a:endParaRPr>
          </a:p>
          <a:p>
            <a:pPr marL="1657350" lvl="3" indent="-285750" algn="just">
              <a:spcAft>
                <a:spcPts val="1200"/>
              </a:spcAft>
              <a:buFont typeface="Arial Narrow" panose="020B0606020202030204" pitchFamily="34" charset="0"/>
              <a:buChar char="-"/>
            </a:pPr>
            <a:r>
              <a:rPr lang="es-MX" altLang="ja-JP" sz="1800" dirty="0" smtClean="0">
                <a:latin typeface="Arial Narrow" pitchFamily="34" charset="0"/>
              </a:rPr>
              <a:t>Farmacias</a:t>
            </a:r>
          </a:p>
          <a:p>
            <a:pPr marL="1657350" lvl="3" indent="-285750" algn="just">
              <a:spcAft>
                <a:spcPts val="1200"/>
              </a:spcAft>
              <a:buFont typeface="Arial Narrow" panose="020B0606020202030204" pitchFamily="34" charset="0"/>
              <a:buChar char="-"/>
            </a:pPr>
            <a:r>
              <a:rPr lang="es-MX" altLang="ja-JP" sz="1800" dirty="0" smtClean="0">
                <a:latin typeface="Arial Narrow" pitchFamily="34" charset="0"/>
              </a:rPr>
              <a:t>Distribuidores de </a:t>
            </a:r>
            <a:r>
              <a:rPr lang="es-MX" altLang="ja-JP" sz="1800" dirty="0">
                <a:latin typeface="Arial Narrow" pitchFamily="34" charset="0"/>
              </a:rPr>
              <a:t>m</a:t>
            </a:r>
            <a:r>
              <a:rPr lang="es-MX" altLang="ja-JP" sz="1800" dirty="0" smtClean="0">
                <a:latin typeface="Arial Narrow" pitchFamily="34" charset="0"/>
              </a:rPr>
              <a:t>edicamentos</a:t>
            </a:r>
          </a:p>
          <a:p>
            <a:pPr marL="1657350" lvl="3" indent="-285750" algn="just">
              <a:spcAft>
                <a:spcPts val="1200"/>
              </a:spcAft>
              <a:buFont typeface="Arial Narrow" panose="020B0606020202030204" pitchFamily="34" charset="0"/>
              <a:buChar char="-"/>
            </a:pPr>
            <a:r>
              <a:rPr lang="es-MX" altLang="ja-JP" sz="1800" dirty="0" smtClean="0">
                <a:latin typeface="Arial Narrow" pitchFamily="34" charset="0"/>
              </a:rPr>
              <a:t>Institutos Nacionales de Salud </a:t>
            </a:r>
          </a:p>
          <a:p>
            <a:pPr marL="1657350" lvl="3" indent="-285750" algn="just">
              <a:spcAft>
                <a:spcPts val="1200"/>
              </a:spcAft>
              <a:buFont typeface="Arial Narrow" panose="020B0606020202030204" pitchFamily="34" charset="0"/>
              <a:buChar char="-"/>
            </a:pPr>
            <a:r>
              <a:rPr lang="es-MX" altLang="ja-JP" sz="1800" dirty="0" smtClean="0">
                <a:latin typeface="Arial Narrow" pitchFamily="34" charset="0"/>
              </a:rPr>
              <a:t>La Academia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398350" y="2060848"/>
            <a:ext cx="8135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s-MX" dirty="0" smtClean="0"/>
              <a:t>Creación del grupo de trabajo</a:t>
            </a:r>
            <a:endParaRPr lang="es-MX" dirty="0"/>
          </a:p>
        </p:txBody>
      </p:sp>
      <p:grpSp>
        <p:nvGrpSpPr>
          <p:cNvPr id="13" name="12 Grupo"/>
          <p:cNvGrpSpPr/>
          <p:nvPr/>
        </p:nvGrpSpPr>
        <p:grpSpPr>
          <a:xfrm>
            <a:off x="467544" y="1412776"/>
            <a:ext cx="8055371" cy="377632"/>
            <a:chOff x="477069" y="3529583"/>
            <a:chExt cx="8055371" cy="377632"/>
          </a:xfrm>
        </p:grpSpPr>
        <p:sp>
          <p:nvSpPr>
            <p:cNvPr id="17" name="16 CuadroTexto"/>
            <p:cNvSpPr txBox="1"/>
            <p:nvPr/>
          </p:nvSpPr>
          <p:spPr>
            <a:xfrm>
              <a:off x="827584" y="3537883"/>
              <a:ext cx="7704856" cy="369332"/>
            </a:xfrm>
            <a:prstGeom prst="rect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s-MX"/>
              </a:defPPr>
              <a:lvl1pPr marL="342900" indent="-342900" algn="just">
                <a:buClr>
                  <a:schemeClr val="tx1"/>
                </a:buClr>
                <a:buFont typeface="Wingdings" panose="05000000000000000000" pitchFamily="2" charset="2"/>
                <a:buChar char="Ø"/>
                <a:defRPr sz="1600">
                  <a:solidFill>
                    <a:srgbClr val="C75F09"/>
                  </a:solidFill>
                  <a:latin typeface="Arial Narrow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marL="0" indent="0">
                <a:buNone/>
              </a:pPr>
              <a:r>
                <a:rPr lang="es-MX" sz="1800" dirty="0" smtClean="0">
                  <a:solidFill>
                    <a:schemeClr val="tx1"/>
                  </a:solidFill>
                </a:rPr>
                <a:t>Creación del </a:t>
              </a:r>
              <a:r>
                <a:rPr lang="es-MX" sz="1800" i="1" dirty="0" smtClean="0">
                  <a:solidFill>
                    <a:schemeClr val="tx1"/>
                  </a:solidFill>
                </a:rPr>
                <a:t>Grupo de Trabajo de Acción Rápida</a:t>
              </a:r>
              <a:r>
                <a:rPr lang="es-MX" sz="1800" dirty="0" smtClean="0">
                  <a:solidFill>
                    <a:schemeClr val="tx1"/>
                  </a:solidFill>
                </a:rPr>
                <a:t>.</a:t>
              </a:r>
              <a:endParaRPr lang="es-MX" sz="18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477069" y="3529583"/>
              <a:ext cx="352703" cy="33855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1600" b="1" dirty="0" smtClean="0">
                  <a:latin typeface="Arial Narrow" pitchFamily="34" charset="0"/>
                </a:rPr>
                <a:t>1</a:t>
              </a:r>
              <a:endParaRPr lang="es-MX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98102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10732</TotalTime>
  <Words>3801</Words>
  <Application>Microsoft Office PowerPoint</Application>
  <PresentationFormat>Presentación en pantalla (4:3)</PresentationFormat>
  <Paragraphs>602</Paragraphs>
  <Slides>34</Slides>
  <Notes>15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Alicia Latapí Harlan</dc:creator>
  <cp:lastModifiedBy>Cuauhtemoc Ruiz Toledo</cp:lastModifiedBy>
  <cp:revision>548</cp:revision>
  <cp:lastPrinted>2015-11-09T16:08:08Z</cp:lastPrinted>
  <dcterms:created xsi:type="dcterms:W3CDTF">2015-02-05T19:46:44Z</dcterms:created>
  <dcterms:modified xsi:type="dcterms:W3CDTF">2016-02-10T23:05:47Z</dcterms:modified>
</cp:coreProperties>
</file>