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57" r:id="rId2"/>
    <p:sldId id="427" r:id="rId3"/>
    <p:sldId id="428" r:id="rId4"/>
    <p:sldId id="429" r:id="rId5"/>
    <p:sldId id="430" r:id="rId6"/>
    <p:sldId id="431" r:id="rId7"/>
    <p:sldId id="436" r:id="rId8"/>
    <p:sldId id="437" r:id="rId9"/>
    <p:sldId id="438" r:id="rId10"/>
    <p:sldId id="439" r:id="rId11"/>
    <p:sldId id="440" r:id="rId12"/>
    <p:sldId id="442" r:id="rId13"/>
    <p:sldId id="441" r:id="rId14"/>
    <p:sldId id="443" r:id="rId15"/>
    <p:sldId id="444" r:id="rId16"/>
    <p:sldId id="445" r:id="rId17"/>
    <p:sldId id="4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1" autoAdjust="0"/>
    <p:restoredTop sz="93038" autoAdjust="0"/>
  </p:normalViewPr>
  <p:slideViewPr>
    <p:cSldViewPr snapToGrid="0" snapToObjects="1">
      <p:cViewPr>
        <p:scale>
          <a:sx n="95" d="100"/>
          <a:sy n="95" d="100"/>
        </p:scale>
        <p:origin x="-108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18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ECE4F-4D1E-854E-80B5-0E846CE54EA2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61D57-4B19-3348-B46B-4B3389EE99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Archaea%23cite_note-3" TargetMode="External"/><Relationship Id="rId12" Type="http://schemas.openxmlformats.org/officeDocument/2006/relationships/hyperlink" Target="https://en.wikipedia.org/wiki/Eukaryota" TargetMode="External"/><Relationship Id="rId13" Type="http://schemas.openxmlformats.org/officeDocument/2006/relationships/hyperlink" Target="https://en.wikipedia.org/wiki/Phylum" TargetMode="External"/><Relationship Id="rId14" Type="http://schemas.openxmlformats.org/officeDocument/2006/relationships/hyperlink" Target="https://en.wikipedia.org/wiki/Nucleic_aci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en.wikipedia.org/wiki/Domain_(biology)" TargetMode="External"/><Relationship Id="rId4" Type="http://schemas.openxmlformats.org/officeDocument/2006/relationships/hyperlink" Target="https://en.wikipedia.org/wiki/Kingdom_(biology)" TargetMode="External"/><Relationship Id="rId5" Type="http://schemas.openxmlformats.org/officeDocument/2006/relationships/hyperlink" Target="https://en.wikipedia.org/wiki/Unicellular_organism" TargetMode="External"/><Relationship Id="rId6" Type="http://schemas.openxmlformats.org/officeDocument/2006/relationships/hyperlink" Target="https://en.wikipedia.org/wiki/Microorganism" TargetMode="External"/><Relationship Id="rId7" Type="http://schemas.openxmlformats.org/officeDocument/2006/relationships/hyperlink" Target="https://en.wikipedia.org/wiki/Prokaryotes" TargetMode="External"/><Relationship Id="rId8" Type="http://schemas.openxmlformats.org/officeDocument/2006/relationships/hyperlink" Target="https://en.wikipedia.org/wiki/Cell_nucleus" TargetMode="External"/><Relationship Id="rId9" Type="http://schemas.openxmlformats.org/officeDocument/2006/relationships/hyperlink" Target="https://en.wikipedia.org/wiki/Organelle" TargetMode="External"/><Relationship Id="rId10" Type="http://schemas.openxmlformats.org/officeDocument/2006/relationships/hyperlink" Target="https://en.wikipedia.org/wiki/Bacteria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1D57-4B19-3348-B46B-4B3389EE99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Archaea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constitute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omain (biology)"/>
              </a:rPr>
              <a:t>domain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ingdom (biology)"/>
              </a:rPr>
              <a:t>kingdom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cellular organism"/>
              </a:rPr>
              <a:t>single-celled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Microorganism"/>
              </a:rPr>
              <a:t>microorganisms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microbes 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rokaryotes"/>
              </a:rPr>
              <a:t>prokaryotes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meaning that they have no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ell nucleus"/>
              </a:rPr>
              <a:t>cell nucleus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any other membrane-bound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Organelle"/>
              </a:rPr>
              <a:t>organelles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their cells.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Archaea were initially classified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acteria"/>
              </a:rPr>
              <a:t>bacteria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receiving the name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archaebacteria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Archaebacteria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kingdom), but this classification is outdated.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[3]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have unique properties separating them from the other two domains of life,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acteria"/>
              </a:rPr>
              <a:t>Bacteria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Eukaryota"/>
              </a:rPr>
              <a:t>Eukaryota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Archaea are further divided into multiple recognized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hylum"/>
              </a:rPr>
              <a:t>phyla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Classification is difficult because the majority have not been studied in the laboratory and have only been detected by analysis of their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Nucleic acid"/>
              </a:rPr>
              <a:t>nucleic acids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samples from their environment.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Gram-negative bacteria are bacteria that do not retain the crystal violet dye in the Gram stain protocol. Gram-negative bacteria will thus appear red or pink following a Gram stain procedure due to the effects of the counterstain (for example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safranin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1D57-4B19-3348-B46B-4B3389EE9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 Coordinate Analysis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PCoA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 coordinate analysis shows similarity between normalized relative abundance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all samples.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PCoA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generated using Classical MDS on a Pearson covariance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matrix generated from per-sample normalized classification abundance vectors.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select the maximum level at which to compare samples by adjusting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scrollbar above the chart. Points are labeled with a shortened version of the Sample ID,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mouse over any point to view the full Sample 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1D57-4B19-3348-B46B-4B3389EE9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miércoles, septiembre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456" y="2777834"/>
            <a:ext cx="7696200" cy="129540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Bacterias</a:t>
            </a:r>
            <a:r>
              <a:rPr lang="en-US" dirty="0"/>
              <a:t> y </a:t>
            </a:r>
            <a:r>
              <a:rPr lang="en-US" dirty="0" err="1"/>
              <a:t>articulaciones</a:t>
            </a:r>
            <a:r>
              <a:rPr lang="en-US" dirty="0"/>
              <a:t>: el </a:t>
            </a:r>
            <a:r>
              <a:rPr lang="en-US" dirty="0" err="1"/>
              <a:t>microbioma</a:t>
            </a:r>
            <a:r>
              <a:rPr lang="en-US" dirty="0"/>
              <a:t> en la </a:t>
            </a:r>
            <a:r>
              <a:rPr lang="en-US" dirty="0" err="1"/>
              <a:t>artritis</a:t>
            </a:r>
            <a:r>
              <a:rPr lang="en-US" dirty="0"/>
              <a:t> </a:t>
            </a:r>
            <a:r>
              <a:rPr lang="en-US" dirty="0" err="1"/>
              <a:t>reumatoide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36456" y="4407446"/>
            <a:ext cx="7696200" cy="925127"/>
          </a:xfrm>
        </p:spPr>
        <p:txBody>
          <a:bodyPr>
            <a:no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 ARMANDO TOVAR PALACIO</a:t>
            </a:r>
          </a:p>
          <a:p>
            <a:pPr algn="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DEPTO DE FISIOLOGIA DE LA NUTRICION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179" y="565041"/>
            <a:ext cx="4477516" cy="11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4132" y="6001204"/>
            <a:ext cx="36684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México, D.F., 7 de Septiembre 2016</a:t>
            </a:r>
            <a:endParaRPr lang="en-US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16" y="565042"/>
            <a:ext cx="1119379" cy="11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96779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Cambios a nivel de genero y especie de la </a:t>
            </a:r>
            <a:r>
              <a:rPr lang="es-ES" sz="3200" dirty="0" err="1" smtClean="0"/>
              <a:t>microbiota</a:t>
            </a:r>
            <a:r>
              <a:rPr lang="es-ES" sz="3200" dirty="0" smtClean="0"/>
              <a:t> en los primeros años de vida</a:t>
            </a:r>
            <a:endParaRPr lang="es-ES" sz="3200" dirty="0"/>
          </a:p>
        </p:txBody>
      </p:sp>
      <p:grpSp>
        <p:nvGrpSpPr>
          <p:cNvPr id="8" name="Agrupar 7"/>
          <p:cNvGrpSpPr/>
          <p:nvPr/>
        </p:nvGrpSpPr>
        <p:grpSpPr>
          <a:xfrm>
            <a:off x="457200" y="1536272"/>
            <a:ext cx="3489158" cy="5030056"/>
            <a:chOff x="2606842" y="1652418"/>
            <a:chExt cx="3489158" cy="503005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6842" y="1652418"/>
              <a:ext cx="3489158" cy="503005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2620210" y="1665786"/>
              <a:ext cx="267369" cy="2860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926"/>
          <a:stretch/>
        </p:blipFill>
        <p:spPr>
          <a:xfrm>
            <a:off x="4305299" y="2369712"/>
            <a:ext cx="4618118" cy="15739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332035" y="2383080"/>
            <a:ext cx="267369" cy="2860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732421" y="4505158"/>
            <a:ext cx="4305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Las bacterias </a:t>
            </a:r>
            <a:r>
              <a:rPr lang="es-ES" dirty="0" err="1" smtClean="0"/>
              <a:t>metabolizantes</a:t>
            </a:r>
            <a:r>
              <a:rPr lang="es-ES" dirty="0" smtClean="0"/>
              <a:t> de los</a:t>
            </a:r>
          </a:p>
          <a:p>
            <a:r>
              <a:rPr lang="es-ES" dirty="0" smtClean="0"/>
              <a:t>Oligosacáridos de la leche humana son</a:t>
            </a:r>
          </a:p>
          <a:p>
            <a:r>
              <a:rPr lang="es-ES" dirty="0" smtClean="0"/>
              <a:t>Diferentes entre los niños de las 3 naciones.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023909" y="6232909"/>
            <a:ext cx="252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Vatanen</a:t>
            </a:r>
            <a:r>
              <a:rPr lang="es-ES" dirty="0"/>
              <a:t>, et al, </a:t>
            </a:r>
            <a:r>
              <a:rPr lang="es-ES" dirty="0" err="1"/>
              <a:t>Cell</a:t>
            </a:r>
            <a:r>
              <a:rPr lang="es-E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15558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26128" y="234582"/>
            <a:ext cx="8260672" cy="103942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Estructura del </a:t>
            </a:r>
            <a:r>
              <a:rPr lang="es-ES" sz="2800" dirty="0" err="1" smtClean="0"/>
              <a:t>lipopolisacarido</a:t>
            </a:r>
            <a:r>
              <a:rPr lang="es-ES" sz="2800" dirty="0" smtClean="0"/>
              <a:t> de </a:t>
            </a:r>
            <a:r>
              <a:rPr lang="es-ES" sz="2800" i="1" dirty="0" smtClean="0"/>
              <a:t>E. </a:t>
            </a:r>
            <a:r>
              <a:rPr lang="es-ES" sz="2800" i="1" dirty="0" err="1" smtClean="0"/>
              <a:t>Coli</a:t>
            </a:r>
            <a:r>
              <a:rPr lang="es-ES" sz="2800" dirty="0" smtClean="0"/>
              <a:t> y </a:t>
            </a:r>
            <a:r>
              <a:rPr lang="es-ES" sz="2800" i="1" dirty="0" smtClean="0"/>
              <a:t>B. </a:t>
            </a:r>
            <a:r>
              <a:rPr lang="es-ES" sz="2800" i="1" dirty="0" err="1" smtClean="0"/>
              <a:t>Dorei</a:t>
            </a:r>
            <a:r>
              <a:rPr lang="es-ES" sz="2800" i="1" dirty="0" smtClean="0"/>
              <a:t> </a:t>
            </a:r>
            <a:r>
              <a:rPr lang="es-ES" sz="2800" dirty="0" smtClean="0"/>
              <a:t>y sus propiedades </a:t>
            </a:r>
            <a:r>
              <a:rPr lang="es-ES" sz="2800" dirty="0" err="1" smtClean="0"/>
              <a:t>inmunomodulatorias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372"/>
          <a:stretch/>
        </p:blipFill>
        <p:spPr>
          <a:xfrm>
            <a:off x="426128" y="1287381"/>
            <a:ext cx="3720884" cy="31883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905" r="3854" b="2411"/>
          <a:stretch/>
        </p:blipFill>
        <p:spPr>
          <a:xfrm>
            <a:off x="2847474" y="4468955"/>
            <a:ext cx="6296526" cy="2282097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2847474" y="4468955"/>
            <a:ext cx="139036" cy="2287385"/>
            <a:chOff x="2847474" y="4468955"/>
            <a:chExt cx="139036" cy="2287385"/>
          </a:xfrm>
        </p:grpSpPr>
        <p:sp>
          <p:nvSpPr>
            <p:cNvPr id="2" name="Rectángulo 1"/>
            <p:cNvSpPr/>
            <p:nvPr/>
          </p:nvSpPr>
          <p:spPr>
            <a:xfrm>
              <a:off x="2847474" y="4468955"/>
              <a:ext cx="133684" cy="2367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852826" y="6519611"/>
              <a:ext cx="133684" cy="2367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Rectángulo 9"/>
          <p:cNvSpPr/>
          <p:nvPr/>
        </p:nvSpPr>
        <p:spPr>
          <a:xfrm flipV="1">
            <a:off x="7585097" y="6702866"/>
            <a:ext cx="302251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0" y="5133473"/>
            <a:ext cx="2767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Estimulo del LPS en células </a:t>
            </a:r>
          </a:p>
          <a:p>
            <a:r>
              <a:rPr lang="es-ES" dirty="0"/>
              <a:t>p</a:t>
            </a:r>
            <a:r>
              <a:rPr lang="es-ES" dirty="0" smtClean="0"/>
              <a:t>eriféricas Mononucleares </a:t>
            </a:r>
          </a:p>
          <a:p>
            <a:r>
              <a:rPr lang="es-ES" dirty="0" smtClean="0"/>
              <a:t>de sangre humana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745789" y="1630947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Principales fuentes de LPS en:</a:t>
            </a:r>
          </a:p>
          <a:p>
            <a:pPr marL="342900" indent="-342900">
              <a:buAutoNum type="arabicParenR"/>
            </a:pPr>
            <a:r>
              <a:rPr lang="es-ES" dirty="0" smtClean="0"/>
              <a:t>Niños Rusos (</a:t>
            </a:r>
            <a:r>
              <a:rPr lang="es-ES" i="1" dirty="0" smtClean="0"/>
              <a:t>E. </a:t>
            </a:r>
            <a:r>
              <a:rPr lang="es-ES" i="1" dirty="0" err="1" smtClean="0"/>
              <a:t>Coli</a:t>
            </a:r>
            <a:r>
              <a:rPr lang="es-ES" dirty="0" smtClean="0"/>
              <a:t>)</a:t>
            </a:r>
          </a:p>
          <a:p>
            <a:pPr marL="342900" indent="-342900">
              <a:buAutoNum type="arabicParenR"/>
            </a:pPr>
            <a:r>
              <a:rPr lang="es-ES" dirty="0" smtClean="0"/>
              <a:t>Niños Finlandeses (</a:t>
            </a:r>
            <a:r>
              <a:rPr lang="es-ES" i="1" dirty="0" smtClean="0"/>
              <a:t>B. </a:t>
            </a:r>
            <a:r>
              <a:rPr lang="es-ES" i="1" dirty="0" err="1" smtClean="0"/>
              <a:t>Dorei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0" y="6387008"/>
            <a:ext cx="252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Vatanen</a:t>
            </a:r>
            <a:r>
              <a:rPr lang="es-ES" dirty="0"/>
              <a:t>, et al, </a:t>
            </a:r>
            <a:r>
              <a:rPr lang="es-ES" dirty="0" err="1"/>
              <a:t>Cell</a:t>
            </a:r>
            <a:r>
              <a:rPr lang="es-E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95847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263" y="283416"/>
            <a:ext cx="8783053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Diferencias en las bacterias </a:t>
            </a:r>
            <a:r>
              <a:rPr lang="es-ES" sz="2800" dirty="0" err="1" smtClean="0"/>
              <a:t>metabolizantes</a:t>
            </a:r>
            <a:r>
              <a:rPr lang="es-ES" sz="2800" dirty="0" smtClean="0"/>
              <a:t> de </a:t>
            </a:r>
            <a:r>
              <a:rPr lang="es-ES" sz="2800" dirty="0" err="1" smtClean="0"/>
              <a:t>oligosacaridos</a:t>
            </a:r>
            <a:r>
              <a:rPr lang="es-ES" sz="2800" dirty="0" smtClean="0"/>
              <a:t> de la leche humana generan diferencias en la educación inmune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784" y="1679334"/>
            <a:ext cx="4440321" cy="51786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86556" y="6311768"/>
            <a:ext cx="252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Vatanen</a:t>
            </a:r>
            <a:r>
              <a:rPr lang="es-ES" dirty="0"/>
              <a:t>, et al, </a:t>
            </a:r>
            <a:r>
              <a:rPr lang="es-ES" dirty="0" err="1"/>
              <a:t>Cell</a:t>
            </a:r>
            <a:r>
              <a:rPr lang="es-E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01174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variación de la </a:t>
            </a:r>
            <a:r>
              <a:rPr lang="es-ES" sz="2800" dirty="0" err="1" smtClean="0"/>
              <a:t>inmunogenicidad</a:t>
            </a:r>
            <a:r>
              <a:rPr lang="es-ES" sz="2800" dirty="0" smtClean="0"/>
              <a:t> del LPS de la </a:t>
            </a:r>
            <a:r>
              <a:rPr lang="es-ES" sz="2800" dirty="0" err="1" smtClean="0"/>
              <a:t>microbiota</a:t>
            </a:r>
            <a:r>
              <a:rPr lang="es-ES" sz="2800" dirty="0" smtClean="0"/>
              <a:t> contribuye a la autoinmunidad en humanos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42" y="1600200"/>
            <a:ext cx="5107405" cy="51172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1805" y="6348133"/>
            <a:ext cx="252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Vatanen</a:t>
            </a:r>
            <a:r>
              <a:rPr lang="es-ES" dirty="0"/>
              <a:t>, et al, </a:t>
            </a:r>
            <a:r>
              <a:rPr lang="es-ES" dirty="0" err="1"/>
              <a:t>Cell</a:t>
            </a:r>
            <a:r>
              <a:rPr lang="es-E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86387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</a:t>
            </a:r>
            <a:r>
              <a:rPr lang="es-ES" sz="2800" dirty="0" err="1" smtClean="0"/>
              <a:t>microbiota</a:t>
            </a:r>
            <a:r>
              <a:rPr lang="es-ES" sz="2800" dirty="0" smtClean="0"/>
              <a:t> oral e intestinal están alteradas en artritis reumatoide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30" y="1748706"/>
            <a:ext cx="4600577" cy="51092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97153" y="1748706"/>
            <a:ext cx="3942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 smtClean="0"/>
              <a:t>Haemophilus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 esta disminuido</a:t>
            </a:r>
          </a:p>
          <a:p>
            <a:r>
              <a:rPr lang="es-ES" dirty="0" smtClean="0"/>
              <a:t>     en pacientes con artritis reumatoides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Correlaciona negativamente con </a:t>
            </a:r>
          </a:p>
          <a:p>
            <a:r>
              <a:rPr lang="es-ES" dirty="0" smtClean="0"/>
              <a:t>      las concentraciones de </a:t>
            </a:r>
            <a:r>
              <a:rPr lang="es-ES" dirty="0" err="1" smtClean="0"/>
              <a:t>autoanti</a:t>
            </a:r>
            <a:r>
              <a:rPr lang="es-ES" dirty="0" smtClean="0"/>
              <a:t>-</a:t>
            </a:r>
          </a:p>
          <a:p>
            <a:r>
              <a:rPr lang="es-ES" dirty="0"/>
              <a:t> </a:t>
            </a:r>
            <a:r>
              <a:rPr lang="es-ES" dirty="0" smtClean="0"/>
              <a:t>    cuerpos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Lactobacillus</a:t>
            </a:r>
            <a:r>
              <a:rPr lang="es-ES" dirty="0" smtClean="0"/>
              <a:t> </a:t>
            </a:r>
            <a:r>
              <a:rPr lang="es-ES" dirty="0" err="1" smtClean="0"/>
              <a:t>salivaris</a:t>
            </a:r>
            <a:r>
              <a:rPr lang="es-ES" dirty="0" smtClean="0"/>
              <a:t> es abundante</a:t>
            </a:r>
          </a:p>
          <a:p>
            <a:r>
              <a:rPr lang="es-ES" dirty="0" smtClean="0"/>
              <a:t>      en personas con artritis reumatoides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86509" y="6269790"/>
            <a:ext cx="26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Zhang, </a:t>
            </a:r>
            <a:r>
              <a:rPr lang="es-ES" dirty="0" err="1" smtClean="0"/>
              <a:t>Nature</a:t>
            </a:r>
            <a:r>
              <a:rPr lang="es-ES" dirty="0" smtClean="0"/>
              <a:t> </a:t>
            </a:r>
            <a:r>
              <a:rPr lang="es-ES" dirty="0" err="1" smtClean="0"/>
              <a:t>Med</a:t>
            </a:r>
            <a:r>
              <a:rPr lang="es-ES" dirty="0" smtClean="0"/>
              <a:t>,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3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Diversidad de la </a:t>
            </a:r>
            <a:r>
              <a:rPr lang="es-ES" sz="2400" dirty="0" err="1" smtClean="0"/>
              <a:t>microbiota</a:t>
            </a:r>
            <a:r>
              <a:rPr lang="es-ES" sz="2400" dirty="0" smtClean="0"/>
              <a:t> entre pacientes control y con artritis reumatoide</a:t>
            </a:r>
            <a:endParaRPr lang="es-ES" sz="2400" dirty="0"/>
          </a:p>
        </p:txBody>
      </p:sp>
      <p:grpSp>
        <p:nvGrpSpPr>
          <p:cNvPr id="6" name="Agrupar 5"/>
          <p:cNvGrpSpPr/>
          <p:nvPr/>
        </p:nvGrpSpPr>
        <p:grpSpPr>
          <a:xfrm>
            <a:off x="227263" y="1203039"/>
            <a:ext cx="7071895" cy="5521277"/>
            <a:chOff x="922421" y="1336723"/>
            <a:chExt cx="7071895" cy="55212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21" y="1336723"/>
              <a:ext cx="7071895" cy="5521277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51816" y="1375856"/>
              <a:ext cx="267369" cy="2860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7299158" y="5891282"/>
            <a:ext cx="187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Zhang, </a:t>
            </a:r>
            <a:endParaRPr lang="es-ES" dirty="0" smtClean="0"/>
          </a:p>
          <a:p>
            <a:r>
              <a:rPr lang="es-ES" dirty="0" err="1" smtClean="0"/>
              <a:t>Nature</a:t>
            </a:r>
            <a:r>
              <a:rPr lang="es-ES" dirty="0" smtClean="0"/>
              <a:t> </a:t>
            </a:r>
            <a:r>
              <a:rPr lang="es-ES" dirty="0" err="1"/>
              <a:t>Med</a:t>
            </a:r>
            <a:r>
              <a:rPr lang="es-ES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2784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Bacterias comensales disparan la artritis reumatoide en el modelo de artritis reumatoide de ratones K/</a:t>
            </a:r>
            <a:r>
              <a:rPr lang="es-ES" sz="2800" dirty="0" err="1" smtClean="0"/>
              <a:t>BxN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95" t="2145"/>
          <a:stretch/>
        </p:blipFill>
        <p:spPr>
          <a:xfrm>
            <a:off x="614947" y="1600200"/>
            <a:ext cx="5120106" cy="52143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29684" y="2152316"/>
            <a:ext cx="28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SFB: bacterias filamentosas</a:t>
            </a:r>
          </a:p>
          <a:p>
            <a:r>
              <a:rPr lang="es-ES" dirty="0" smtClean="0"/>
              <a:t>segmentadas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439069" y="6265597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Feng, </a:t>
            </a:r>
            <a:r>
              <a:rPr lang="es-ES" dirty="0" err="1" smtClean="0"/>
              <a:t>Immunity</a:t>
            </a:r>
            <a:r>
              <a:rPr lang="es-ES" dirty="0" smtClean="0"/>
              <a:t>,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14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La microbiota en la </a:t>
            </a:r>
            <a:r>
              <a:rPr lang="en-US" sz="2800" dirty="0" err="1">
                <a:latin typeface="Century Gothic" charset="0"/>
                <a:ea typeface="Century Gothic" charset="0"/>
                <a:cs typeface="Century Gothic" charset="0"/>
              </a:rPr>
              <a:t>salud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y la </a:t>
            </a:r>
            <a:r>
              <a:rPr lang="en-US" sz="2800" dirty="0" err="1">
                <a:latin typeface="Century Gothic" charset="0"/>
                <a:ea typeface="Century Gothic" charset="0"/>
                <a:cs typeface="Century Gothic" charset="0"/>
              </a:rPr>
              <a:t>enfermedad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riangle 3"/>
          <p:cNvSpPr/>
          <p:nvPr/>
        </p:nvSpPr>
        <p:spPr>
          <a:xfrm>
            <a:off x="4372524" y="5540681"/>
            <a:ext cx="585482" cy="585482"/>
          </a:xfrm>
          <a:prstGeom prst="triangle">
            <a:avLst/>
          </a:prstGeom>
          <a:solidFill>
            <a:schemeClr val="accent5">
              <a:lumMod val="50000"/>
              <a:alpha val="90000"/>
            </a:schemeClr>
          </a:solidFill>
          <a:ln>
            <a:solidFill>
              <a:schemeClr val="tx2">
                <a:lumMod val="60000"/>
                <a:lumOff val="40000"/>
                <a:alpha val="90000"/>
              </a:schemeClr>
            </a:solidFill>
          </a:ln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 rot="466179">
            <a:off x="2929851" y="5321057"/>
            <a:ext cx="3512896" cy="237315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chemeClr val="accent5">
                <a:lumMod val="50000"/>
                <a:alpha val="90000"/>
              </a:schemeClr>
            </a:solidFill>
          </a:ln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1563803" y="4052519"/>
            <a:ext cx="2749221" cy="480876"/>
            <a:chOff x="367537" y="1141320"/>
            <a:chExt cx="2749221" cy="48087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367537" y="1141320"/>
              <a:ext cx="2749221" cy="48087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011" y="1164794"/>
              <a:ext cx="2702273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DIFERENCIACION DE CELULAS EPITELIALES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2112" y="1856501"/>
            <a:ext cx="1405158" cy="780643"/>
            <a:chOff x="1019307" y="156670"/>
            <a:chExt cx="1405158" cy="780643"/>
          </a:xfrm>
        </p:grpSpPr>
        <p:sp>
          <p:nvSpPr>
            <p:cNvPr id="10" name="Rounded Rectangle 9"/>
            <p:cNvSpPr/>
            <p:nvPr/>
          </p:nvSpPr>
          <p:spPr>
            <a:xfrm>
              <a:off x="1019307" y="156670"/>
              <a:ext cx="1405158" cy="780643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>
                  <a:lumMod val="75000"/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042171" y="179534"/>
              <a:ext cx="1359430" cy="734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SALUD</a:t>
              </a:r>
              <a:endParaRPr lang="en-US" sz="20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57117" y="1856501"/>
            <a:ext cx="1507285" cy="753945"/>
            <a:chOff x="3248612" y="260480"/>
            <a:chExt cx="1507285" cy="753945"/>
          </a:xfrm>
        </p:grpSpPr>
        <p:sp>
          <p:nvSpPr>
            <p:cNvPr id="13" name="Rounded Rectangle 12"/>
            <p:cNvSpPr/>
            <p:nvPr/>
          </p:nvSpPr>
          <p:spPr>
            <a:xfrm>
              <a:off x="3248612" y="260480"/>
              <a:ext cx="1507285" cy="753945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70694" y="282562"/>
              <a:ext cx="1463121" cy="709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DISBIOSIS</a:t>
              </a:r>
              <a:endParaRPr lang="en-US" sz="23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65322" y="4587806"/>
            <a:ext cx="2399280" cy="480876"/>
            <a:chOff x="542507" y="1669035"/>
            <a:chExt cx="2399280" cy="4808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542507" y="1669035"/>
              <a:ext cx="2399280" cy="48087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65981" y="1692509"/>
              <a:ext cx="2352332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MODULACION DE LA RESPUESTA INMUNE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5700" y="3444385"/>
            <a:ext cx="3467100" cy="557837"/>
            <a:chOff x="689619" y="2187382"/>
            <a:chExt cx="2164521" cy="480876"/>
          </a:xfrm>
          <a:noFill/>
        </p:grpSpPr>
        <p:sp>
          <p:nvSpPr>
            <p:cNvPr id="28" name="Rounded Rectangle 27"/>
            <p:cNvSpPr/>
            <p:nvPr/>
          </p:nvSpPr>
          <p:spPr>
            <a:xfrm>
              <a:off x="689619" y="2187382"/>
              <a:ext cx="2164521" cy="48087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816126" y="2210856"/>
              <a:ext cx="1625020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EXTRACCION DE ENERGIA DE LOS POLISACARIDOS (FIBRA)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9338" y="2886271"/>
            <a:ext cx="2839824" cy="480876"/>
            <a:chOff x="236991" y="2705730"/>
            <a:chExt cx="3010313" cy="4808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236991" y="2705730"/>
              <a:ext cx="3010313" cy="480876"/>
            </a:xfrm>
            <a:prstGeom prst="round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60465" y="2729204"/>
              <a:ext cx="2963365" cy="43392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>
                  <a:solidFill>
                    <a:schemeClr val="tx1"/>
                  </a:solidFill>
                </a:rPr>
                <a:t>SISTEMA DE DEFENSA CONTRA PATOGENOS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91557" y="4328422"/>
            <a:ext cx="1838407" cy="480876"/>
            <a:chOff x="3779859" y="2705730"/>
            <a:chExt cx="1405158" cy="480876"/>
          </a:xfrm>
        </p:grpSpPr>
        <p:sp>
          <p:nvSpPr>
            <p:cNvPr id="43" name="Rounded Rectangle 42"/>
            <p:cNvSpPr/>
            <p:nvPr/>
          </p:nvSpPr>
          <p:spPr>
            <a:xfrm>
              <a:off x="3779859" y="2705730"/>
              <a:ext cx="1405158" cy="48087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alpha val="90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803333" y="2729204"/>
              <a:ext cx="1358210" cy="433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</a:rPr>
                <a:t>OBESIDAD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03464" y="3830944"/>
            <a:ext cx="1957736" cy="433115"/>
            <a:chOff x="3575233" y="2187382"/>
            <a:chExt cx="1814411" cy="4808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3575233" y="2187382"/>
              <a:ext cx="1814411" cy="480876"/>
            </a:xfrm>
            <a:prstGeom prst="roundRect">
              <a:avLst/>
            </a:prstGeom>
            <a:grpFill/>
            <a:ln>
              <a:solidFill>
                <a:schemeClr val="accent4">
                  <a:alpha val="90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6"/>
            <p:cNvSpPr/>
            <p:nvPr/>
          </p:nvSpPr>
          <p:spPr>
            <a:xfrm>
              <a:off x="3598707" y="2210856"/>
              <a:ext cx="1767463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</a:rPr>
                <a:t>DIABETES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91557" y="3291727"/>
            <a:ext cx="1869643" cy="480876"/>
            <a:chOff x="3779859" y="1669035"/>
            <a:chExt cx="1405158" cy="4808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779859" y="1669035"/>
              <a:ext cx="1405158" cy="480876"/>
            </a:xfrm>
            <a:prstGeom prst="roundRect">
              <a:avLst/>
            </a:prstGeom>
            <a:grpFill/>
            <a:ln>
              <a:solidFill>
                <a:schemeClr val="accent4">
                  <a:alpha val="90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3803333" y="1692509"/>
              <a:ext cx="1358210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PROMOCION DE CANCER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91558" y="2794249"/>
            <a:ext cx="1869642" cy="480876"/>
            <a:chOff x="3779859" y="1171557"/>
            <a:chExt cx="1405158" cy="480876"/>
          </a:xfrm>
          <a:solidFill>
            <a:schemeClr val="bg2">
              <a:lumMod val="9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3779859" y="1171557"/>
              <a:ext cx="1405158" cy="48087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0"/>
            <p:cNvSpPr/>
            <p:nvPr/>
          </p:nvSpPr>
          <p:spPr>
            <a:xfrm>
              <a:off x="3803333" y="1195031"/>
              <a:ext cx="1358210" cy="433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INFLAMACION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15102" y="4880098"/>
            <a:ext cx="1914863" cy="480876"/>
            <a:chOff x="3767581" y="1171557"/>
            <a:chExt cx="1417436" cy="4808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3767581" y="1171557"/>
              <a:ext cx="1417436" cy="48087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10"/>
            <p:cNvSpPr/>
            <p:nvPr/>
          </p:nvSpPr>
          <p:spPr>
            <a:xfrm>
              <a:off x="3844641" y="1216448"/>
              <a:ext cx="1223256" cy="4238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ENFERMEDADES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tx1"/>
                  </a:solidFill>
                </a:rPr>
                <a:t>AUTOINMUNES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5700" y="6286500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DISBIOSIS= </a:t>
            </a:r>
            <a:r>
              <a:rPr lang="en-US" dirty="0" err="1" smtClean="0"/>
              <a:t>Desequilibrio</a:t>
            </a:r>
            <a:r>
              <a:rPr lang="en-US" dirty="0" smtClean="0"/>
              <a:t> de la microbiota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0839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Que información nos dan los microbios en el intestino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484784"/>
            <a:ext cx="2016224" cy="18871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042" y="3429001"/>
            <a:ext cx="672998" cy="576063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3131840" y="3861048"/>
            <a:ext cx="864096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79512" y="1782057"/>
            <a:ext cx="3456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Cultivo de microorganismos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Fenotipo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Secuenciamiento</a:t>
            </a:r>
            <a:r>
              <a:rPr lang="es-ES" dirty="0" smtClean="0"/>
              <a:t> del DNA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Solamente el 30% de las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 bacterias son cultivables</a:t>
            </a:r>
            <a:endParaRPr lang="es-ES" dirty="0"/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2705100" y="4312841"/>
            <a:ext cx="1290836" cy="77234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7785" y="5307831"/>
            <a:ext cx="3956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Metagenoma</a:t>
            </a:r>
            <a:endParaRPr lang="es-ES" b="1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Combinación de genomas de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Los trillones de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Microbios y genes del huésped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245100" y="4216400"/>
            <a:ext cx="1182092" cy="72476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012160" y="5085184"/>
            <a:ext cx="2865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Microbioma</a:t>
            </a:r>
            <a:endParaRPr lang="es-ES" b="1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Contenido de todos los genes (genoma)de una microbiota</a:t>
            </a:r>
          </a:p>
        </p:txBody>
      </p:sp>
      <p:cxnSp>
        <p:nvCxnSpPr>
          <p:cNvPr id="13" name="Conector recto de flecha 12"/>
          <p:cNvCxnSpPr>
            <a:endCxn id="15" idx="1"/>
          </p:cNvCxnSpPr>
          <p:nvPr/>
        </p:nvCxnSpPr>
        <p:spPr>
          <a:xfrm flipV="1">
            <a:off x="5169538" y="3131394"/>
            <a:ext cx="490465" cy="23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660003" y="2092648"/>
            <a:ext cx="3275256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Microbiota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Comunidad microbiana</a:t>
            </a:r>
          </a:p>
          <a:p>
            <a:r>
              <a:rPr lang="es-ES" dirty="0"/>
              <a:t>q</a:t>
            </a:r>
            <a:r>
              <a:rPr lang="es-ES" dirty="0" smtClean="0"/>
              <a:t>ue habita un medio </a:t>
            </a:r>
          </a:p>
          <a:p>
            <a:r>
              <a:rPr lang="es-ES" dirty="0" smtClean="0"/>
              <a:t>ambiente específico</a:t>
            </a:r>
          </a:p>
          <a:p>
            <a:r>
              <a:rPr lang="es-ES" sz="2100" dirty="0"/>
              <a:t>TIPOS DE BACTERIAS </a:t>
            </a:r>
          </a:p>
          <a:p>
            <a:r>
              <a:rPr lang="es-ES" dirty="0"/>
              <a:t>(filo, clase, genero, especie</a:t>
            </a:r>
          </a:p>
          <a:p>
            <a:endParaRPr lang="es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4310193" y="4005064"/>
            <a:ext cx="62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heces</a:t>
            </a:r>
            <a:endParaRPr lang="es-ES" sz="1400" dirty="0"/>
          </a:p>
        </p:txBody>
      </p:sp>
      <p:pic>
        <p:nvPicPr>
          <p:cNvPr id="16" name="Picture 15" descr="D:\kuloth\2015\14-01-2015\NR_aop1\slides_img\nrurol.2014.361-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0" b="19626"/>
          <a:stretch/>
        </p:blipFill>
        <p:spPr bwMode="auto">
          <a:xfrm>
            <a:off x="7580510" y="849664"/>
            <a:ext cx="1341411" cy="15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D:\kuloth\2015\14-01-2015\NR_aop1\slides_img\nrurol.2014.361-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r="33559" b="21121"/>
          <a:stretch/>
        </p:blipFill>
        <p:spPr bwMode="auto">
          <a:xfrm>
            <a:off x="7662889" y="3814173"/>
            <a:ext cx="1341412" cy="15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D:\kuloth\2015\14-01-2015\NR_aop1\slides_img\nrurol.2014.361-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0"/>
          <a:stretch/>
        </p:blipFill>
        <p:spPr bwMode="auto">
          <a:xfrm>
            <a:off x="3921126" y="4587500"/>
            <a:ext cx="1473185" cy="21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13"/>
          <p:cNvSpPr txBox="1"/>
          <p:nvPr/>
        </p:nvSpPr>
        <p:spPr>
          <a:xfrm>
            <a:off x="149463" y="3683443"/>
            <a:ext cx="375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Metatranscriptoma</a:t>
            </a:r>
            <a:endParaRPr lang="es-ES" b="1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Análisis de la </a:t>
            </a:r>
            <a:r>
              <a:rPr lang="es-ES" dirty="0" err="1" smtClean="0"/>
              <a:t>act</a:t>
            </a:r>
            <a:r>
              <a:rPr lang="es-ES" dirty="0" smtClean="0"/>
              <a:t>. </a:t>
            </a:r>
            <a:r>
              <a:rPr lang="es-ES" dirty="0" err="1" smtClean="0"/>
              <a:t>Microbiona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por medio del análisis de la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expresión de genes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1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27" y="29411"/>
            <a:ext cx="903705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PRINCIPALES GRUPOS BACTERIANOS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8000" dirty="0" smtClean="0"/>
              <a:t>La microbiota </a:t>
            </a:r>
            <a:r>
              <a:rPr lang="en-US" sz="8000" dirty="0" err="1" smtClean="0"/>
              <a:t>esta</a:t>
            </a:r>
            <a:r>
              <a:rPr lang="en-US" sz="8000" dirty="0" smtClean="0"/>
              <a:t> </a:t>
            </a:r>
            <a:r>
              <a:rPr lang="en-US" sz="8000" dirty="0" err="1" smtClean="0"/>
              <a:t>compuesta</a:t>
            </a:r>
            <a:r>
              <a:rPr lang="en-US" sz="8000" dirty="0" smtClean="0"/>
              <a:t> </a:t>
            </a:r>
            <a:r>
              <a:rPr lang="en-US" sz="8000" dirty="0" err="1" smtClean="0"/>
              <a:t>por</a:t>
            </a:r>
            <a:r>
              <a:rPr lang="en-US" sz="8000" dirty="0" smtClean="0"/>
              <a:t> </a:t>
            </a:r>
            <a:r>
              <a:rPr lang="en-US" sz="8000" dirty="0" err="1" smtClean="0"/>
              <a:t>diferentes</a:t>
            </a:r>
            <a:r>
              <a:rPr lang="en-US" sz="8000" dirty="0" smtClean="0"/>
              <a:t>  </a:t>
            </a:r>
            <a:r>
              <a:rPr lang="en-US" sz="8000" dirty="0" err="1" smtClean="0"/>
              <a:t>filas</a:t>
            </a:r>
            <a:r>
              <a:rPr lang="en-US" sz="8000" dirty="0" smtClean="0"/>
              <a:t> </a:t>
            </a:r>
            <a:r>
              <a:rPr lang="en-US" sz="8000" dirty="0" err="1" smtClean="0"/>
              <a:t>bacterianos</a:t>
            </a:r>
            <a:r>
              <a:rPr lang="en-US" sz="8000" dirty="0" smtClean="0"/>
              <a:t>:</a:t>
            </a:r>
            <a:endParaRPr lang="en-US" sz="8000" dirty="0" smtClean="0"/>
          </a:p>
          <a:p>
            <a:pPr lvl="1">
              <a:lnSpc>
                <a:spcPct val="130000"/>
              </a:lnSpc>
            </a:pPr>
            <a:r>
              <a:rPr lang="en-US" sz="8000" b="1" i="1" dirty="0" err="1" smtClean="0"/>
              <a:t>Firmicutes</a:t>
            </a:r>
            <a:r>
              <a:rPr lang="en-US" sz="8000" b="1" dirty="0" smtClean="0"/>
              <a:t> </a:t>
            </a:r>
            <a:r>
              <a:rPr lang="en-US" sz="8000" dirty="0" smtClean="0"/>
              <a:t>(gram </a:t>
            </a:r>
            <a:r>
              <a:rPr lang="en-US" sz="8000" dirty="0" err="1" smtClean="0"/>
              <a:t>positivos</a:t>
            </a:r>
            <a:endParaRPr lang="en-US" sz="8000" dirty="0" smtClean="0"/>
          </a:p>
          <a:p>
            <a:pPr lvl="1">
              <a:lnSpc>
                <a:spcPct val="130000"/>
              </a:lnSpc>
            </a:pPr>
            <a:r>
              <a:rPr lang="en-US" sz="8000" b="1" i="1" dirty="0" err="1" smtClean="0"/>
              <a:t>Bacteroidetes</a:t>
            </a:r>
            <a:r>
              <a:rPr lang="en-US" sz="8000" i="1" dirty="0" smtClean="0"/>
              <a:t> </a:t>
            </a:r>
            <a:r>
              <a:rPr lang="en-US" sz="8000" dirty="0" smtClean="0"/>
              <a:t>(gram </a:t>
            </a:r>
            <a:r>
              <a:rPr lang="en-US" sz="8000" dirty="0" err="1" smtClean="0"/>
              <a:t>negativos</a:t>
            </a:r>
            <a:r>
              <a:rPr lang="en-US" sz="80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8000" b="1" i="1" dirty="0" err="1" smtClean="0"/>
              <a:t>Actinobacterias</a:t>
            </a:r>
            <a:r>
              <a:rPr lang="en-US" sz="8000" b="1" dirty="0" smtClean="0"/>
              <a:t> </a:t>
            </a:r>
            <a:r>
              <a:rPr lang="en-US" sz="8000" dirty="0" smtClean="0"/>
              <a:t>(gram </a:t>
            </a:r>
            <a:r>
              <a:rPr lang="en-US" sz="8000" dirty="0" err="1" smtClean="0"/>
              <a:t>positivas</a:t>
            </a:r>
            <a:endParaRPr lang="en-US" sz="8000" dirty="0" smtClean="0"/>
          </a:p>
          <a:p>
            <a:pPr lvl="1">
              <a:lnSpc>
                <a:spcPct val="130000"/>
              </a:lnSpc>
            </a:pPr>
            <a:r>
              <a:rPr lang="en-US" sz="8000" b="1" i="1" dirty="0" err="1" smtClean="0"/>
              <a:t>Proteobacterias</a:t>
            </a:r>
            <a:r>
              <a:rPr lang="en-US" sz="8000" b="1" i="1" dirty="0" smtClean="0"/>
              <a:t> </a:t>
            </a:r>
            <a:r>
              <a:rPr lang="en-US" sz="8000" dirty="0" smtClean="0"/>
              <a:t>(gram </a:t>
            </a:r>
            <a:r>
              <a:rPr lang="en-US" sz="8000" dirty="0" err="1" smtClean="0"/>
              <a:t>negativas</a:t>
            </a:r>
            <a:r>
              <a:rPr lang="en-US" sz="80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8000" b="1" i="1" dirty="0" err="1" smtClean="0"/>
              <a:t>Verrucomicrobia</a:t>
            </a:r>
            <a:r>
              <a:rPr lang="en-US" sz="8000" b="1" i="1" dirty="0" smtClean="0"/>
              <a:t> </a:t>
            </a:r>
            <a:r>
              <a:rPr lang="en-US" sz="8000" dirty="0" smtClean="0"/>
              <a:t>(gram </a:t>
            </a:r>
            <a:r>
              <a:rPr lang="en-US" sz="8000" dirty="0" err="1" smtClean="0"/>
              <a:t>negativa</a:t>
            </a:r>
            <a:r>
              <a:rPr lang="en-US" sz="80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8000" b="1" dirty="0" err="1" smtClean="0"/>
              <a:t>Hongos</a:t>
            </a:r>
            <a:r>
              <a:rPr lang="en-US" sz="8000" b="1" dirty="0" smtClean="0"/>
              <a:t> y </a:t>
            </a:r>
            <a:r>
              <a:rPr lang="en-US" sz="8000" b="1" dirty="0" err="1" smtClean="0"/>
              <a:t>archeas</a:t>
            </a:r>
            <a:r>
              <a:rPr lang="en-US" sz="8000" b="1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lvl="1"/>
            <a:endParaRPr lang="en-US" sz="6400" i="1" dirty="0" smtClean="0"/>
          </a:p>
          <a:p>
            <a:pPr lvl="1">
              <a:lnSpc>
                <a:spcPct val="110000"/>
              </a:lnSpc>
            </a:pPr>
            <a:r>
              <a:rPr lang="en-US" sz="7200" b="1" i="1" dirty="0" err="1" smtClean="0"/>
              <a:t>Firmicutes</a:t>
            </a:r>
            <a:endParaRPr lang="en-US" sz="7200" b="1" i="1" dirty="0" smtClean="0"/>
          </a:p>
          <a:p>
            <a:pPr lvl="2">
              <a:lnSpc>
                <a:spcPct val="110000"/>
              </a:lnSpc>
            </a:pPr>
            <a:r>
              <a:rPr lang="en-US" sz="6400" i="1" dirty="0" smtClean="0"/>
              <a:t>250 </a:t>
            </a:r>
            <a:r>
              <a:rPr lang="en-US" sz="6400" i="1" dirty="0" err="1" smtClean="0"/>
              <a:t>generos</a:t>
            </a:r>
            <a:endParaRPr lang="en-US" sz="6400" i="1" dirty="0" smtClean="0"/>
          </a:p>
          <a:p>
            <a:pPr lvl="3">
              <a:lnSpc>
                <a:spcPct val="110000"/>
              </a:lnSpc>
            </a:pPr>
            <a:r>
              <a:rPr lang="en-US" sz="6400" i="1" dirty="0" smtClean="0"/>
              <a:t>Lactobacillus</a:t>
            </a:r>
          </a:p>
          <a:p>
            <a:pPr lvl="3">
              <a:lnSpc>
                <a:spcPct val="110000"/>
              </a:lnSpc>
            </a:pPr>
            <a:r>
              <a:rPr lang="en-US" sz="6400" i="1" dirty="0" smtClean="0"/>
              <a:t>Mycoplasma</a:t>
            </a:r>
          </a:p>
          <a:p>
            <a:pPr lvl="3">
              <a:lnSpc>
                <a:spcPct val="110000"/>
              </a:lnSpc>
            </a:pPr>
            <a:r>
              <a:rPr lang="en-US" sz="6400" i="1" dirty="0" smtClean="0"/>
              <a:t>Bacillus</a:t>
            </a:r>
          </a:p>
          <a:p>
            <a:pPr lvl="3">
              <a:lnSpc>
                <a:spcPct val="110000"/>
              </a:lnSpc>
            </a:pPr>
            <a:r>
              <a:rPr lang="en-US" sz="6400" i="1" dirty="0" smtClean="0"/>
              <a:t>Clostridium</a:t>
            </a:r>
            <a:r>
              <a:rPr lang="en-US" sz="64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7200" b="1" i="1" dirty="0" err="1" smtClean="0"/>
              <a:t>Bacteroidetes</a:t>
            </a:r>
            <a:endParaRPr lang="en-US" sz="7200" b="1" i="1" dirty="0" smtClean="0"/>
          </a:p>
          <a:p>
            <a:pPr lvl="2">
              <a:lnSpc>
                <a:spcPct val="110000"/>
              </a:lnSpc>
            </a:pPr>
            <a:r>
              <a:rPr lang="en-US" sz="6400" i="1" dirty="0" smtClean="0"/>
              <a:t>20 </a:t>
            </a:r>
            <a:r>
              <a:rPr lang="en-US" sz="6400" i="1" dirty="0" err="1" smtClean="0"/>
              <a:t>generos</a:t>
            </a:r>
            <a:endParaRPr lang="en-US" sz="6400" i="1" dirty="0" smtClean="0"/>
          </a:p>
          <a:p>
            <a:pPr lvl="3">
              <a:lnSpc>
                <a:spcPct val="110000"/>
              </a:lnSpc>
            </a:pPr>
            <a:r>
              <a:rPr lang="en-US" sz="6400" i="1" dirty="0" err="1" smtClean="0"/>
              <a:t>Cytophaga</a:t>
            </a:r>
            <a:endParaRPr lang="en-US" sz="6400" i="1" dirty="0" smtClean="0"/>
          </a:p>
          <a:p>
            <a:pPr lvl="3">
              <a:lnSpc>
                <a:spcPct val="110000"/>
              </a:lnSpc>
            </a:pPr>
            <a:r>
              <a:rPr lang="en-US" sz="6400" i="1" dirty="0" err="1" smtClean="0"/>
              <a:t>Flavobacterium</a:t>
            </a:r>
            <a:endParaRPr lang="en-US" sz="6400" i="1" dirty="0" smtClean="0"/>
          </a:p>
          <a:p>
            <a:pPr lvl="3">
              <a:lnSpc>
                <a:spcPct val="110000"/>
              </a:lnSpc>
            </a:pPr>
            <a:r>
              <a:rPr lang="en-US" sz="6400" i="1" dirty="0" err="1" smtClean="0"/>
              <a:t>Bacteroidetes</a:t>
            </a:r>
            <a:endParaRPr lang="en-US" sz="6400" dirty="0"/>
          </a:p>
          <a:p>
            <a:pPr lvl="1">
              <a:lnSpc>
                <a:spcPct val="110000"/>
              </a:lnSpc>
            </a:pPr>
            <a:r>
              <a:rPr lang="en-US" sz="7200" b="1" i="1" dirty="0" err="1" smtClean="0"/>
              <a:t>Actinobacterias</a:t>
            </a:r>
            <a:endParaRPr lang="en-US" sz="7200" b="1" i="1" dirty="0" smtClean="0"/>
          </a:p>
          <a:p>
            <a:pPr lvl="2">
              <a:lnSpc>
                <a:spcPct val="110000"/>
              </a:lnSpc>
            </a:pPr>
            <a:r>
              <a:rPr lang="en-US" sz="6400" i="1" dirty="0" err="1" smtClean="0"/>
              <a:t>Bifidobacterium</a:t>
            </a:r>
            <a:r>
              <a:rPr lang="en-US" sz="6400" dirty="0" smtClean="0"/>
              <a:t> </a:t>
            </a:r>
          </a:p>
          <a:p>
            <a:pPr lvl="1">
              <a:lnSpc>
                <a:spcPct val="110000"/>
              </a:lnSpc>
            </a:pPr>
            <a:endParaRPr lang="en-US" sz="6400" dirty="0" smtClean="0"/>
          </a:p>
          <a:p>
            <a:pPr lvl="1">
              <a:lnSpc>
                <a:spcPct val="110000"/>
              </a:lnSpc>
            </a:pPr>
            <a:r>
              <a:rPr lang="en-US" sz="7200" b="1" i="1" dirty="0" err="1" smtClean="0"/>
              <a:t>Proteobacterias</a:t>
            </a:r>
            <a:endParaRPr lang="en-US" sz="7200" b="1" dirty="0"/>
          </a:p>
          <a:p>
            <a:pPr lvl="1">
              <a:lnSpc>
                <a:spcPct val="110000"/>
              </a:lnSpc>
            </a:pPr>
            <a:r>
              <a:rPr lang="en-US" sz="7200" b="1" dirty="0" err="1"/>
              <a:t>Hongos</a:t>
            </a:r>
            <a:r>
              <a:rPr lang="en-US" sz="7200" b="1" dirty="0"/>
              <a:t> y </a:t>
            </a:r>
            <a:r>
              <a:rPr lang="en-US" sz="7200" b="1" dirty="0" err="1" smtClean="0"/>
              <a:t>archea</a:t>
            </a:r>
            <a:r>
              <a:rPr lang="en-US" sz="7200" b="1" dirty="0" smtClean="0"/>
              <a:t> 1% </a:t>
            </a:r>
            <a:endParaRPr lang="en-US" sz="7200" b="1" dirty="0"/>
          </a:p>
          <a:p>
            <a:pPr lvl="1"/>
            <a:endParaRPr lang="en-US" sz="3500" dirty="0"/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460974" y="1711158"/>
            <a:ext cx="344556" cy="2994526"/>
          </a:xfrm>
          <a:prstGeom prst="rightBrace">
            <a:avLst>
              <a:gd name="adj1" fmla="val 0"/>
              <a:gd name="adj2" fmla="val 50000"/>
            </a:avLst>
          </a:prstGeom>
          <a:noFill/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5530" y="3015949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636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MICROBIOTAS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Microbiota  del: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Intestino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Piel</a:t>
            </a:r>
            <a:endParaRPr lang="es-ES" dirty="0">
              <a:solidFill>
                <a:schemeClr val="tx1"/>
              </a:solidFill>
            </a:endParaRP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Tracto urogenital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Cavidad oral</a:t>
            </a:r>
          </a:p>
          <a:p>
            <a:pPr lvl="6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1" y="1340852"/>
            <a:ext cx="3393000" cy="32710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31432" y="4726566"/>
            <a:ext cx="5112568" cy="1200329"/>
          </a:xfrm>
          <a:prstGeom prst="rect">
            <a:avLst/>
          </a:prstGeom>
          <a:solidFill>
            <a:srgbClr val="CF543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b="1" dirty="0" smtClean="0"/>
              <a:t>diversidad</a:t>
            </a:r>
            <a:r>
              <a:rPr lang="es-ES" dirty="0" smtClean="0"/>
              <a:t> de los microbios en el cuerpo</a:t>
            </a:r>
          </a:p>
          <a:p>
            <a:r>
              <a:rPr lang="es-ES" dirty="0" smtClean="0"/>
              <a:t>se define como el número y distribución de</a:t>
            </a:r>
          </a:p>
          <a:p>
            <a:r>
              <a:rPr lang="es-ES" dirty="0" smtClean="0"/>
              <a:t>abundancia de distintos tipos de organismos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220072" y="6334780"/>
            <a:ext cx="372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The</a:t>
            </a:r>
            <a:r>
              <a:rPr lang="es-ES" sz="1400" dirty="0" smtClean="0"/>
              <a:t> Human </a:t>
            </a:r>
            <a:r>
              <a:rPr lang="es-ES" sz="1400" dirty="0" err="1" smtClean="0"/>
              <a:t>Microbiome</a:t>
            </a:r>
            <a:r>
              <a:rPr lang="es-ES" sz="1400" dirty="0" smtClean="0"/>
              <a:t> Project </a:t>
            </a:r>
            <a:r>
              <a:rPr lang="es-ES" sz="1400" dirty="0" err="1" smtClean="0"/>
              <a:t>Consortium</a:t>
            </a:r>
            <a:endParaRPr lang="es-ES" sz="1400" dirty="0" smtClean="0"/>
          </a:p>
          <a:p>
            <a:r>
              <a:rPr lang="es-ES" sz="1400" dirty="0" err="1" smtClean="0"/>
              <a:t>Nature</a:t>
            </a:r>
            <a:r>
              <a:rPr lang="es-ES" sz="1400" dirty="0" smtClean="0"/>
              <a:t> </a:t>
            </a:r>
            <a:r>
              <a:rPr lang="es-ES" sz="1400" dirty="0" err="1" smtClean="0"/>
              <a:t>vol</a:t>
            </a:r>
            <a:r>
              <a:rPr lang="es-ES" sz="1400" dirty="0" smtClean="0"/>
              <a:t> 486,2012</a:t>
            </a:r>
            <a:endParaRPr lang="es-E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699" y="5926895"/>
            <a:ext cx="462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 (principal component= </a:t>
            </a:r>
            <a:r>
              <a:rPr lang="en-US" sz="1400" dirty="0" err="1" smtClean="0"/>
              <a:t>similaridad</a:t>
            </a:r>
            <a:r>
              <a:rPr lang="en-US" sz="1400" dirty="0" smtClean="0"/>
              <a:t> entre </a:t>
            </a:r>
            <a:r>
              <a:rPr lang="en-US" sz="1400" dirty="0" err="1" smtClean="0"/>
              <a:t>grupos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575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457200"/>
            <a:ext cx="83659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Microbiota del </a:t>
            </a:r>
            <a:r>
              <a:rPr lang="en-US" dirty="0" err="1" smtClean="0"/>
              <a:t>individuo</a:t>
            </a:r>
            <a:r>
              <a:rPr lang="en-US" dirty="0" smtClean="0"/>
              <a:t> “</a:t>
            </a:r>
            <a:r>
              <a:rPr lang="en-US" dirty="0" err="1" smtClean="0"/>
              <a:t>sano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individuos</a:t>
            </a:r>
            <a:r>
              <a:rPr lang="en-US" sz="2000" dirty="0" smtClean="0"/>
              <a:t> </a:t>
            </a:r>
            <a:r>
              <a:rPr lang="en-US" sz="2000" dirty="0" err="1" smtClean="0"/>
              <a:t>tienen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mismas</a:t>
            </a:r>
            <a:r>
              <a:rPr lang="en-US" sz="2000" dirty="0" smtClean="0"/>
              <a:t> </a:t>
            </a:r>
            <a:r>
              <a:rPr lang="en-US" sz="2000" dirty="0" err="1" smtClean="0"/>
              <a:t>phylas</a:t>
            </a:r>
            <a:r>
              <a:rPr lang="en-US" sz="2000" dirty="0" smtClean="0"/>
              <a:t>, sin embargo, la </a:t>
            </a:r>
            <a:r>
              <a:rPr lang="en-US" sz="2000" dirty="0" err="1" smtClean="0"/>
              <a:t>variación</a:t>
            </a:r>
            <a:r>
              <a:rPr lang="en-US" sz="2000" dirty="0" smtClean="0"/>
              <a:t> </a:t>
            </a:r>
            <a:r>
              <a:rPr lang="en-US" sz="2000" dirty="0" err="1" smtClean="0"/>
              <a:t>interindividual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muy</a:t>
            </a:r>
            <a:r>
              <a:rPr lang="en-US" sz="2000" dirty="0" smtClean="0"/>
              <a:t> </a:t>
            </a:r>
            <a:r>
              <a:rPr lang="en-US" sz="2000" dirty="0" err="1" smtClean="0"/>
              <a:t>alta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47534C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/>
              <a:t>Cada individuo tiene su </a:t>
            </a:r>
            <a:r>
              <a:rPr lang="es-ES" dirty="0" smtClean="0"/>
              <a:t>microbiota característica, </a:t>
            </a:r>
            <a:r>
              <a:rPr lang="es-ES" dirty="0"/>
              <a:t>que puede    </a:t>
            </a:r>
            <a:r>
              <a:rPr lang="es-ES" dirty="0" smtClean="0"/>
              <a:t>permanecer </a:t>
            </a:r>
            <a:r>
              <a:rPr lang="es-ES" dirty="0"/>
              <a:t>estable por </a:t>
            </a:r>
            <a:r>
              <a:rPr lang="es-ES" dirty="0" smtClean="0"/>
              <a:t>meses</a:t>
            </a:r>
          </a:p>
          <a:p>
            <a:endParaRPr lang="es-ES" dirty="0" smtClean="0"/>
          </a:p>
          <a:p>
            <a:r>
              <a:rPr lang="es-ES" dirty="0" smtClean="0"/>
              <a:t>Los miembros de una familia pueden tener perfiles similares</a:t>
            </a:r>
            <a:endParaRPr lang="es-ES" dirty="0"/>
          </a:p>
          <a:p>
            <a:endParaRPr lang="en-US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4" y="2311059"/>
            <a:ext cx="3820476" cy="25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026" y="4889687"/>
            <a:ext cx="866230" cy="369332"/>
          </a:xfrm>
          <a:prstGeom prst="rect">
            <a:avLst/>
          </a:prstGeom>
          <a:noFill/>
          <a:ln>
            <a:solidFill>
              <a:srgbClr val="6B7D7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Sujeto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9033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encuentran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bacterias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Agrupar 3"/>
          <p:cNvGrpSpPr/>
          <p:nvPr/>
        </p:nvGrpSpPr>
        <p:grpSpPr>
          <a:xfrm>
            <a:off x="790653" y="1880303"/>
            <a:ext cx="7875199" cy="4127784"/>
            <a:chOff x="790653" y="1880303"/>
            <a:chExt cx="7875199" cy="41277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1126" y="1880303"/>
              <a:ext cx="4024726" cy="38577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5B9BD5"/>
              </a:solidFill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653" y="1894429"/>
              <a:ext cx="3183849" cy="411365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20417" y="3809165"/>
              <a:ext cx="1494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Aerobios</a:t>
              </a:r>
              <a:r>
                <a:rPr lang="en-US" sz="1400" dirty="0" smtClean="0">
                  <a:solidFill>
                    <a:srgbClr val="FF0000"/>
                  </a:solidFill>
                </a:rPr>
                <a:t> gram (-)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597" y="5247026"/>
              <a:ext cx="1045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Anaerobios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922421" y="1907797"/>
              <a:ext cx="334211" cy="204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3073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factores afectan la microbiota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6656" y="1719070"/>
            <a:ext cx="4038600" cy="513892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Vía de nacimiento</a:t>
            </a:r>
          </a:p>
          <a:p>
            <a:r>
              <a:rPr lang="es-ES" b="1" dirty="0" smtClean="0"/>
              <a:t>Tipo de alimentación</a:t>
            </a:r>
            <a:endParaRPr lang="es-ES" b="1" dirty="0"/>
          </a:p>
          <a:p>
            <a:r>
              <a:rPr lang="es-ES" dirty="0" smtClean="0"/>
              <a:t>Edad</a:t>
            </a:r>
          </a:p>
          <a:p>
            <a:r>
              <a:rPr lang="es-ES" dirty="0" smtClean="0"/>
              <a:t>Medio ambiente</a:t>
            </a:r>
          </a:p>
          <a:p>
            <a:r>
              <a:rPr lang="es-ES" dirty="0" smtClean="0"/>
              <a:t>Genética</a:t>
            </a:r>
          </a:p>
          <a:p>
            <a:r>
              <a:rPr lang="es-ES" dirty="0" smtClean="0"/>
              <a:t>Hábitos nutricionales</a:t>
            </a:r>
          </a:p>
          <a:p>
            <a:r>
              <a:rPr lang="es-ES" dirty="0" smtClean="0"/>
              <a:t>Uso de antibióticos</a:t>
            </a:r>
          </a:p>
          <a:p>
            <a:r>
              <a:rPr lang="es-ES" dirty="0" smtClean="0"/>
              <a:t>grado </a:t>
            </a:r>
            <a:r>
              <a:rPr lang="es-ES" smtClean="0"/>
              <a:t>de higiene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85" y="1719071"/>
            <a:ext cx="5029324" cy="39942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64088" y="6021288"/>
            <a:ext cx="358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Angelakis</a:t>
            </a:r>
            <a:r>
              <a:rPr lang="es-ES" sz="1200" dirty="0" smtClean="0"/>
              <a:t>, E. </a:t>
            </a:r>
            <a:r>
              <a:rPr lang="es-ES" sz="1200" dirty="0" err="1" smtClean="0"/>
              <a:t>Future</a:t>
            </a:r>
            <a:r>
              <a:rPr lang="es-ES" sz="1200" dirty="0" smtClean="0"/>
              <a:t> </a:t>
            </a:r>
            <a:r>
              <a:rPr lang="es-ES" sz="1200" dirty="0" err="1" smtClean="0"/>
              <a:t>Microbiol</a:t>
            </a:r>
            <a:r>
              <a:rPr lang="es-ES" sz="1200" dirty="0" smtClean="0"/>
              <a:t> (2012) 7(1), 91-109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5832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Hipótesis de la higiene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exposición temprana a microorganismos específicos en la infancia confiere protección contra enfermedades alérgicas y autoinmunes.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41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6673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Diferencias en la ecología microbiana entre </a:t>
            </a:r>
            <a:r>
              <a:rPr lang="es-ES" sz="3200" dirty="0" err="1" smtClean="0"/>
              <a:t>paises</a:t>
            </a:r>
            <a:r>
              <a:rPr lang="es-ES" sz="3200" dirty="0" smtClean="0"/>
              <a:t> a edades tempranas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9" t="6427" r="2729" b="6427"/>
          <a:stretch/>
        </p:blipFill>
        <p:spPr>
          <a:xfrm>
            <a:off x="1941094" y="1618916"/>
            <a:ext cx="3517485" cy="195045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19" y="1498600"/>
            <a:ext cx="3252881" cy="333107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73874" y="4108044"/>
            <a:ext cx="5493753" cy="2830115"/>
            <a:chOff x="134355" y="3866390"/>
            <a:chExt cx="5493753" cy="283011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55" y="3866390"/>
              <a:ext cx="5493753" cy="2830115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173874" y="3880763"/>
              <a:ext cx="133684" cy="2367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8291" y="1911684"/>
            <a:ext cx="1864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 a 6 veces </a:t>
            </a:r>
          </a:p>
          <a:p>
            <a:r>
              <a:rPr lang="es-ES" dirty="0"/>
              <a:t>m</a:t>
            </a:r>
            <a:r>
              <a:rPr lang="es-ES" dirty="0" smtClean="0"/>
              <a:t>ayor incidencia</a:t>
            </a:r>
          </a:p>
          <a:p>
            <a:r>
              <a:rPr lang="es-ES" dirty="0"/>
              <a:t>d</a:t>
            </a:r>
            <a:r>
              <a:rPr lang="es-ES" dirty="0" smtClean="0"/>
              <a:t>e diabetes tipo 1</a:t>
            </a:r>
          </a:p>
          <a:p>
            <a:r>
              <a:rPr lang="es-ES" dirty="0" smtClean="0"/>
              <a:t>y enfermedades</a:t>
            </a:r>
          </a:p>
          <a:p>
            <a:r>
              <a:rPr lang="es-ES" dirty="0" smtClean="0"/>
              <a:t>autoinmunes</a:t>
            </a:r>
            <a:endParaRPr lang="es-ES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804737" y="2446421"/>
            <a:ext cx="1564105" cy="133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804737" y="2446421"/>
            <a:ext cx="1716505" cy="387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989053" y="5320632"/>
            <a:ext cx="2839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Diferencias de la </a:t>
            </a:r>
            <a:r>
              <a:rPr lang="es-ES" dirty="0" err="1" smtClean="0"/>
              <a:t>microbiota</a:t>
            </a:r>
            <a:endParaRPr lang="es-ES" dirty="0" smtClean="0"/>
          </a:p>
          <a:p>
            <a:r>
              <a:rPr lang="es-ES" dirty="0"/>
              <a:t>e</a:t>
            </a:r>
            <a:r>
              <a:rPr lang="es-ES" dirty="0" smtClean="0"/>
              <a:t>ntre poblaciones en los</a:t>
            </a:r>
          </a:p>
          <a:p>
            <a:r>
              <a:rPr lang="es-ES" dirty="0"/>
              <a:t>p</a:t>
            </a:r>
            <a:r>
              <a:rPr lang="es-ES" dirty="0" smtClean="0"/>
              <a:t>rimeros años de vida.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305208" y="6461931"/>
            <a:ext cx="252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Vatanen</a:t>
            </a:r>
            <a:r>
              <a:rPr lang="es-ES" dirty="0" smtClean="0"/>
              <a:t>, et al, </a:t>
            </a:r>
            <a:r>
              <a:rPr lang="es-ES" dirty="0" err="1" smtClean="0"/>
              <a:t>Cell</a:t>
            </a:r>
            <a:r>
              <a:rPr lang="es-ES" dirty="0" smtClean="0"/>
              <a:t>,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951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epúscul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Crepúsculo.thmx</Template>
  <TotalTime>19056</TotalTime>
  <Words>765</Words>
  <Application>Microsoft Macintosh PowerPoint</Application>
  <PresentationFormat>Presentación en pantalla (4:3)</PresentationFormat>
  <Paragraphs>157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Crepúsculo</vt:lpstr>
      <vt:lpstr>Bacterias y articulaciones: el microbioma en la artritis reumatoide </vt:lpstr>
      <vt:lpstr>Que información nos dan los microbios en el intestino</vt:lpstr>
      <vt:lpstr>PRINCIPALES GRUPOS BACTERIANOS</vt:lpstr>
      <vt:lpstr>OTRAS MICROBIOTAS</vt:lpstr>
      <vt:lpstr>La Microbiota del individuo “sano”</vt:lpstr>
      <vt:lpstr>¿Donde se encuentran las bacterias?</vt:lpstr>
      <vt:lpstr>factores afectan la microbiota</vt:lpstr>
      <vt:lpstr>Hipótesis de la higiene</vt:lpstr>
      <vt:lpstr>Diferencias en la ecología microbiana entre paises a edades tempranas</vt:lpstr>
      <vt:lpstr>Cambios a nivel de genero y especie de la microbiota en los primeros años de vida</vt:lpstr>
      <vt:lpstr>Estructura del lipopolisacarido de E. Coli y B. Dorei y sus propiedades inmunomodulatorias</vt:lpstr>
      <vt:lpstr>Diferencias en las bacterias metabolizantes de oligosacaridos de la leche humana generan diferencias en la educación inmune</vt:lpstr>
      <vt:lpstr>La variación de la inmunogenicidad del LPS de la microbiota contribuye a la autoinmunidad en humanos</vt:lpstr>
      <vt:lpstr>La microbiota oral e intestinal están alteradas en artritis reumatoide</vt:lpstr>
      <vt:lpstr>Diversidad de la microbiota entre pacientes control y con artritis reumatoide</vt:lpstr>
      <vt:lpstr>Bacterias comensales disparan la artritis reumatoide en el modelo de artritis reumatoide de ratones K/BxN</vt:lpstr>
      <vt:lpstr>La microbiota en la salud y la enfermedad</vt:lpstr>
    </vt:vector>
  </TitlesOfParts>
  <Company>Instituto Nacional de Ciencias Médicas y Nutrición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OBESIDAD, ALIMENTOS FUNCIONALES Y MICROBIOTA</dc:title>
  <dc:creator>Dra Nimbe Torres</dc:creator>
  <cp:lastModifiedBy>Armando Tovar</cp:lastModifiedBy>
  <cp:revision>378</cp:revision>
  <dcterms:created xsi:type="dcterms:W3CDTF">2014-05-10T01:16:58Z</dcterms:created>
  <dcterms:modified xsi:type="dcterms:W3CDTF">2016-09-07T17:50:52Z</dcterms:modified>
</cp:coreProperties>
</file>