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6" r:id="rId3"/>
    <p:sldId id="258" r:id="rId4"/>
    <p:sldId id="259" r:id="rId5"/>
    <p:sldId id="270" r:id="rId6"/>
    <p:sldId id="260" r:id="rId7"/>
    <p:sldId id="261" r:id="rId8"/>
    <p:sldId id="262" r:id="rId9"/>
    <p:sldId id="263" r:id="rId10"/>
    <p:sldId id="271" r:id="rId11"/>
    <p:sldId id="272" r:id="rId12"/>
    <p:sldId id="264" r:id="rId13"/>
    <p:sldId id="265" r:id="rId14"/>
    <p:sldId id="266" r:id="rId15"/>
    <p:sldId id="268" r:id="rId16"/>
    <p:sldId id="267" r:id="rId17"/>
  </p:sldIdLst>
  <p:sldSz cx="9144000" cy="6858000" type="screen4x3"/>
  <p:notesSz cx="70104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514" y="-7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2C41A8-8B5E-4424-B829-E5F89D93F46A}" type="doc">
      <dgm:prSet loTypeId="urn:microsoft.com/office/officeart/2005/8/layout/target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BC327FDE-5551-4662-95C5-E1AD709201CF}">
      <dgm:prSet phldrT="[Texto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xfrm>
          <a:off x="0" y="0"/>
          <a:ext cx="5410993" cy="3381376"/>
        </a:xfrm>
        <a:prstGeom prst="roundRect">
          <a:avLst>
            <a:gd name="adj" fmla="val 8500"/>
          </a:avLst>
        </a:prstGeom>
        <a:gradFill rotWithShape="1">
          <a:gsLst>
            <a:gs pos="0">
              <a:srgbClr val="005BD3">
                <a:tint val="1000"/>
                <a:satMod val="100000"/>
              </a:srgbClr>
            </a:gs>
            <a:gs pos="68000">
              <a:srgbClr val="005BD3">
                <a:tint val="77000"/>
                <a:satMod val="100000"/>
              </a:srgbClr>
            </a:gs>
            <a:gs pos="81000">
              <a:srgbClr val="005BD3">
                <a:tint val="79000"/>
                <a:satMod val="100000"/>
              </a:srgbClr>
            </a:gs>
            <a:gs pos="86000">
              <a:srgbClr val="005BD3">
                <a:tint val="73000"/>
                <a:satMod val="100000"/>
              </a:srgbClr>
            </a:gs>
            <a:gs pos="100000">
              <a:srgbClr val="005BD3">
                <a:tint val="35000"/>
                <a:satMod val="100000"/>
              </a:srgbClr>
            </a:gs>
          </a:gsLst>
          <a:lin ang="5400000" scaled="0"/>
        </a:gradFill>
        <a:ln w="9525" cap="flat" cmpd="sng" algn="ctr">
          <a:solidFill>
            <a:srgbClr val="005BD3">
              <a:shade val="95000"/>
              <a:satMod val="105000"/>
            </a:srgbClr>
          </a:solidFill>
          <a:prstDash val="solid"/>
        </a:ln>
        <a:effectLst/>
      </dgm:spPr>
      <dgm:t>
        <a:bodyPr/>
        <a:lstStyle/>
        <a:p>
          <a:pPr algn="ctr"/>
          <a:r>
            <a:rPr lang="es-MX" dirty="0">
              <a:solidFill>
                <a:sysClr val="windowText" lastClr="000000"/>
              </a:solidFill>
              <a:latin typeface="Avenir Roman"/>
              <a:ea typeface="+mn-ea"/>
              <a:cs typeface="+mn-cs"/>
            </a:rPr>
            <a:t>SALUD</a:t>
          </a:r>
        </a:p>
        <a:p>
          <a:pPr algn="ctr"/>
          <a:r>
            <a:rPr lang="es-MX" dirty="0">
              <a:solidFill>
                <a:sysClr val="windowText" lastClr="000000"/>
              </a:solidFill>
              <a:latin typeface="Avenir Roman"/>
              <a:ea typeface="+mn-ea"/>
              <a:cs typeface="+mn-cs"/>
            </a:rPr>
            <a:t>INDIVIDUO-FAMILIA</a:t>
          </a:r>
        </a:p>
      </dgm:t>
    </dgm:pt>
    <dgm:pt modelId="{6CBFCB1F-8B50-4BD6-89C9-F34165BFA97D}" type="parTrans" cxnId="{AD609A60-E254-4FBB-BC42-A63329589A4B}">
      <dgm:prSet/>
      <dgm:spPr/>
      <dgm:t>
        <a:bodyPr/>
        <a:lstStyle/>
        <a:p>
          <a:endParaRPr lang="es-MX"/>
        </a:p>
      </dgm:t>
    </dgm:pt>
    <dgm:pt modelId="{F242F07B-F940-4712-86EA-B3F95EACB633}" type="sibTrans" cxnId="{AD609A60-E254-4FBB-BC42-A63329589A4B}">
      <dgm:prSet/>
      <dgm:spPr/>
      <dgm:t>
        <a:bodyPr/>
        <a:lstStyle/>
        <a:p>
          <a:endParaRPr lang="es-MX"/>
        </a:p>
      </dgm:t>
    </dgm:pt>
    <dgm:pt modelId="{6051160C-6663-4F8C-9A21-56C22475468B}">
      <dgm:prSet phldrT="[Texto]"/>
      <dgm:spPr>
        <a:xfrm>
          <a:off x="135274" y="845344"/>
          <a:ext cx="811648" cy="1162678"/>
        </a:xfrm>
        <a:prstGeom prst="roundRect">
          <a:avLst>
            <a:gd name="adj" fmla="val 105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388C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MX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venir Roman"/>
              <a:ea typeface="+mn-ea"/>
              <a:cs typeface="+mn-cs"/>
            </a:rPr>
            <a:t>Actividades Preventivas</a:t>
          </a:r>
        </a:p>
      </dgm:t>
    </dgm:pt>
    <dgm:pt modelId="{058A630D-6CAC-4C25-8D6F-A391DFD7A746}" type="parTrans" cxnId="{97D48281-2895-42DB-8474-CF178AB57DB6}">
      <dgm:prSet/>
      <dgm:spPr/>
      <dgm:t>
        <a:bodyPr/>
        <a:lstStyle/>
        <a:p>
          <a:endParaRPr lang="es-MX"/>
        </a:p>
      </dgm:t>
    </dgm:pt>
    <dgm:pt modelId="{66B54228-804E-4083-9F6A-96165B628A3E}" type="sibTrans" cxnId="{97D48281-2895-42DB-8474-CF178AB57DB6}">
      <dgm:prSet/>
      <dgm:spPr/>
      <dgm:t>
        <a:bodyPr/>
        <a:lstStyle/>
        <a:p>
          <a:endParaRPr lang="es-MX"/>
        </a:p>
      </dgm:t>
    </dgm:pt>
    <dgm:pt modelId="{659A48DB-B45E-4A0D-8084-66FB2E818165}">
      <dgm:prSet phldrT="[Texto]"/>
      <dgm:spPr>
        <a:xfrm>
          <a:off x="135274" y="2047891"/>
          <a:ext cx="811648" cy="1162678"/>
        </a:xfrm>
        <a:prstGeom prst="roundRect">
          <a:avLst>
            <a:gd name="adj" fmla="val 105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388C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MX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venir Roman"/>
              <a:ea typeface="+mn-ea"/>
              <a:cs typeface="+mn-cs"/>
            </a:rPr>
            <a:t>Acciones Curativas</a:t>
          </a:r>
        </a:p>
      </dgm:t>
    </dgm:pt>
    <dgm:pt modelId="{B6932DEF-2CD3-4BF3-8B17-E73B66AE007A}" type="parTrans" cxnId="{FC5329D6-0823-41F4-A3DF-46AF8E2A1325}">
      <dgm:prSet/>
      <dgm:spPr/>
      <dgm:t>
        <a:bodyPr/>
        <a:lstStyle/>
        <a:p>
          <a:endParaRPr lang="es-MX"/>
        </a:p>
      </dgm:t>
    </dgm:pt>
    <dgm:pt modelId="{AA2765F3-FDF7-4454-A1C6-258B78CD1D15}" type="sibTrans" cxnId="{FC5329D6-0823-41F4-A3DF-46AF8E2A1325}">
      <dgm:prSet/>
      <dgm:spPr/>
      <dgm:t>
        <a:bodyPr/>
        <a:lstStyle/>
        <a:p>
          <a:endParaRPr lang="es-MX"/>
        </a:p>
      </dgm:t>
    </dgm:pt>
    <dgm:pt modelId="{61764D10-4ACE-4F9D-B20F-F9D908DAC0AE}">
      <dgm:prSet phldrT="[Texto]"/>
      <dgm:spPr>
        <a:xfrm>
          <a:off x="1082198" y="845344"/>
          <a:ext cx="4193519" cy="2366963"/>
        </a:xfrm>
        <a:prstGeom prst="roundRect">
          <a:avLst>
            <a:gd name="adj" fmla="val 10500"/>
          </a:avLst>
        </a:prstGeom>
        <a:solidFill>
          <a:srgbClr val="FF388C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dirty="0">
              <a:solidFill>
                <a:sysClr val="window" lastClr="FFFFFF"/>
              </a:solidFill>
              <a:latin typeface="Avenir Roman"/>
              <a:ea typeface="+mn-ea"/>
              <a:cs typeface="+mn-cs"/>
            </a:rPr>
            <a:t>Actividades Interdisciplinarias</a:t>
          </a:r>
        </a:p>
      </dgm:t>
    </dgm:pt>
    <dgm:pt modelId="{E2D9FF83-E1C0-4998-A742-F144DCD57E52}" type="parTrans" cxnId="{FD3B92E9-8C18-408D-81E7-22A1055AFBA5}">
      <dgm:prSet/>
      <dgm:spPr/>
      <dgm:t>
        <a:bodyPr/>
        <a:lstStyle/>
        <a:p>
          <a:endParaRPr lang="es-MX"/>
        </a:p>
      </dgm:t>
    </dgm:pt>
    <dgm:pt modelId="{AFD2F30C-EDDA-49FF-8291-529081DDE3E1}" type="sibTrans" cxnId="{FD3B92E9-8C18-408D-81E7-22A1055AFBA5}">
      <dgm:prSet/>
      <dgm:spPr/>
      <dgm:t>
        <a:bodyPr/>
        <a:lstStyle/>
        <a:p>
          <a:endParaRPr lang="es-MX"/>
        </a:p>
      </dgm:t>
    </dgm:pt>
    <dgm:pt modelId="{1768E6C8-0A97-4433-BECB-423C246FBA6A}">
      <dgm:prSet phldrT="[Texto]"/>
      <dgm:spPr>
        <a:xfrm>
          <a:off x="1187036" y="1673781"/>
          <a:ext cx="838703" cy="660565"/>
        </a:xfrm>
        <a:prstGeom prst="roundRect">
          <a:avLst>
            <a:gd name="adj" fmla="val 105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388C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MX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venir Roman"/>
              <a:ea typeface="+mn-ea"/>
              <a:cs typeface="+mn-cs"/>
            </a:rPr>
            <a:t>Comunitarias</a:t>
          </a:r>
        </a:p>
      </dgm:t>
    </dgm:pt>
    <dgm:pt modelId="{BFD6614B-8FA9-44D4-91AD-AC495423CFA7}" type="parTrans" cxnId="{C4AFB7F0-9887-456A-A2BF-EF9939CC6DF4}">
      <dgm:prSet/>
      <dgm:spPr/>
      <dgm:t>
        <a:bodyPr/>
        <a:lstStyle/>
        <a:p>
          <a:endParaRPr lang="es-MX"/>
        </a:p>
      </dgm:t>
    </dgm:pt>
    <dgm:pt modelId="{411E91B5-F24F-4ECB-A0F3-1F89FAE2A571}" type="sibTrans" cxnId="{C4AFB7F0-9887-456A-A2BF-EF9939CC6DF4}">
      <dgm:prSet/>
      <dgm:spPr/>
      <dgm:t>
        <a:bodyPr/>
        <a:lstStyle/>
        <a:p>
          <a:endParaRPr lang="es-MX"/>
        </a:p>
      </dgm:t>
    </dgm:pt>
    <dgm:pt modelId="{96E55E2A-ECCD-4224-BF9F-8B6DCB85E139}">
      <dgm:prSet phldrT="[Texto]"/>
      <dgm:spPr>
        <a:xfrm>
          <a:off x="1187036" y="2373739"/>
          <a:ext cx="838703" cy="660565"/>
        </a:xfrm>
        <a:prstGeom prst="roundRect">
          <a:avLst>
            <a:gd name="adj" fmla="val 105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388C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MX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venir Roman"/>
              <a:ea typeface="+mn-ea"/>
              <a:cs typeface="+mn-cs"/>
            </a:rPr>
            <a:t>Clínicas</a:t>
          </a:r>
        </a:p>
      </dgm:t>
    </dgm:pt>
    <dgm:pt modelId="{BD055EBB-190E-4246-81C8-7DB67EA2E827}" type="parTrans" cxnId="{7FFC1C87-C07D-463B-82E3-4D3CA80683C1}">
      <dgm:prSet/>
      <dgm:spPr/>
      <dgm:t>
        <a:bodyPr/>
        <a:lstStyle/>
        <a:p>
          <a:endParaRPr lang="es-MX"/>
        </a:p>
      </dgm:t>
    </dgm:pt>
    <dgm:pt modelId="{0E009D95-B645-416A-BFDD-945EC0793C29}" type="sibTrans" cxnId="{7FFC1C87-C07D-463B-82E3-4D3CA80683C1}">
      <dgm:prSet/>
      <dgm:spPr/>
      <dgm:t>
        <a:bodyPr/>
        <a:lstStyle/>
        <a:p>
          <a:endParaRPr lang="es-MX"/>
        </a:p>
      </dgm:t>
    </dgm:pt>
    <dgm:pt modelId="{87C03F9A-8980-4640-8B87-1E32DE222123}">
      <dgm:prSet phldrT="[Texto]"/>
      <dgm:spPr>
        <a:xfrm>
          <a:off x="2137342" y="1690688"/>
          <a:ext cx="3003101" cy="1352550"/>
        </a:xfrm>
        <a:prstGeom prst="roundRect">
          <a:avLst>
            <a:gd name="adj" fmla="val 10500"/>
          </a:avLst>
        </a:prstGeom>
        <a:solidFill>
          <a:srgbClr val="FF388C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MX" dirty="0">
              <a:solidFill>
                <a:sysClr val="window" lastClr="FFFFFF"/>
              </a:solidFill>
              <a:latin typeface="Avenir Roman"/>
              <a:ea typeface="+mn-ea"/>
              <a:cs typeface="+mn-cs"/>
            </a:rPr>
            <a:t>Responsabilidad Institucional</a:t>
          </a:r>
        </a:p>
      </dgm:t>
    </dgm:pt>
    <dgm:pt modelId="{AFF7A6A2-1618-4425-969D-2CB4B9F4A644}" type="parTrans" cxnId="{7C65E864-3294-4825-9D47-975552618D8E}">
      <dgm:prSet/>
      <dgm:spPr/>
      <dgm:t>
        <a:bodyPr/>
        <a:lstStyle/>
        <a:p>
          <a:endParaRPr lang="es-MX"/>
        </a:p>
      </dgm:t>
    </dgm:pt>
    <dgm:pt modelId="{9FD20499-3427-4FC6-B57B-CB091A69E622}" type="sibTrans" cxnId="{7C65E864-3294-4825-9D47-975552618D8E}">
      <dgm:prSet/>
      <dgm:spPr/>
      <dgm:t>
        <a:bodyPr/>
        <a:lstStyle/>
        <a:p>
          <a:endParaRPr lang="es-MX"/>
        </a:p>
      </dgm:t>
    </dgm:pt>
    <dgm:pt modelId="{B561DF1D-63A4-4E6F-AC63-801F4FFE58CA}">
      <dgm:prSet phldrT="[Texto]"/>
      <dgm:spPr>
        <a:xfrm>
          <a:off x="2212419" y="2299335"/>
          <a:ext cx="1405577" cy="608647"/>
        </a:xfrm>
        <a:prstGeom prst="roundRect">
          <a:avLst>
            <a:gd name="adj" fmla="val 105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388C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MX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venir Roman"/>
              <a:ea typeface="+mn-ea"/>
              <a:cs typeface="+mn-cs"/>
            </a:rPr>
            <a:t>Capacitación Actualización</a:t>
          </a:r>
        </a:p>
      </dgm:t>
    </dgm:pt>
    <dgm:pt modelId="{A4D1403B-9551-4BAD-B9E0-BC55F50DE1D2}" type="parTrans" cxnId="{05932596-77F4-4AA8-B106-F5ABADE39CCC}">
      <dgm:prSet/>
      <dgm:spPr/>
      <dgm:t>
        <a:bodyPr/>
        <a:lstStyle/>
        <a:p>
          <a:endParaRPr lang="es-MX"/>
        </a:p>
      </dgm:t>
    </dgm:pt>
    <dgm:pt modelId="{E8F59FB0-4C3D-4AE9-A836-39FCC53E4ECA}" type="sibTrans" cxnId="{05932596-77F4-4AA8-B106-F5ABADE39CCC}">
      <dgm:prSet/>
      <dgm:spPr/>
      <dgm:t>
        <a:bodyPr/>
        <a:lstStyle/>
        <a:p>
          <a:endParaRPr lang="es-MX"/>
        </a:p>
      </dgm:t>
    </dgm:pt>
    <dgm:pt modelId="{DCE9BFF3-DCB9-44E1-966C-07859F259FD3}">
      <dgm:prSet phldrT="[Texto]"/>
      <dgm:spPr>
        <a:xfrm>
          <a:off x="3657985" y="2299335"/>
          <a:ext cx="1405577" cy="608647"/>
        </a:xfrm>
        <a:prstGeom prst="roundRect">
          <a:avLst>
            <a:gd name="adj" fmla="val 105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FF388C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MX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venir Roman"/>
              <a:ea typeface="+mn-ea"/>
              <a:cs typeface="+mn-cs"/>
            </a:rPr>
            <a:t>Tutoría</a:t>
          </a:r>
        </a:p>
        <a:p>
          <a:r>
            <a:rPr lang="es-MX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venir Roman"/>
              <a:ea typeface="+mn-ea"/>
              <a:cs typeface="+mn-cs"/>
            </a:rPr>
            <a:t>Programa Académico</a:t>
          </a:r>
        </a:p>
      </dgm:t>
    </dgm:pt>
    <dgm:pt modelId="{B1356CF9-FA6B-4646-B1EB-346A3B50120D}" type="parTrans" cxnId="{A45C6A10-1143-452B-A18B-945095542F68}">
      <dgm:prSet/>
      <dgm:spPr/>
      <dgm:t>
        <a:bodyPr/>
        <a:lstStyle/>
        <a:p>
          <a:endParaRPr lang="es-MX"/>
        </a:p>
      </dgm:t>
    </dgm:pt>
    <dgm:pt modelId="{34CC71FF-2ADC-45EB-AFF1-1A711EE41C6D}" type="sibTrans" cxnId="{A45C6A10-1143-452B-A18B-945095542F68}">
      <dgm:prSet/>
      <dgm:spPr/>
      <dgm:t>
        <a:bodyPr/>
        <a:lstStyle/>
        <a:p>
          <a:endParaRPr lang="es-MX"/>
        </a:p>
      </dgm:t>
    </dgm:pt>
    <dgm:pt modelId="{2043A1F1-E8A3-4BEF-85B3-B19057C4DD41}" type="pres">
      <dgm:prSet presAssocID="{0A2C41A8-8B5E-4424-B829-E5F89D93F46A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A28BDD6D-220D-4859-8CC6-FB236FF2AFAE}" type="pres">
      <dgm:prSet presAssocID="{0A2C41A8-8B5E-4424-B829-E5F89D93F46A}" presName="outerBox" presStyleCnt="0"/>
      <dgm:spPr/>
    </dgm:pt>
    <dgm:pt modelId="{0DB17B05-3570-49AF-BDC2-C8B2DE4FF6B2}" type="pres">
      <dgm:prSet presAssocID="{0A2C41A8-8B5E-4424-B829-E5F89D93F46A}" presName="outerBoxParent" presStyleLbl="node1" presStyleIdx="0" presStyleCnt="3" custLinFactNeighborX="2469" custLinFactNeighborY="-3572"/>
      <dgm:spPr/>
      <dgm:t>
        <a:bodyPr/>
        <a:lstStyle/>
        <a:p>
          <a:endParaRPr lang="es-MX"/>
        </a:p>
      </dgm:t>
    </dgm:pt>
    <dgm:pt modelId="{9D73C137-74FF-45F2-B57D-1C75A257CF7D}" type="pres">
      <dgm:prSet presAssocID="{0A2C41A8-8B5E-4424-B829-E5F89D93F46A}" presName="outerBoxChildren" presStyleCnt="0"/>
      <dgm:spPr/>
    </dgm:pt>
    <dgm:pt modelId="{FEF253B8-2A2C-49EF-A7C0-D5B18651A64C}" type="pres">
      <dgm:prSet presAssocID="{6051160C-6663-4F8C-9A21-56C22475468B}" presName="oChild" presStyleLbl="fgAcc1" presStyleIdx="0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3F24896-3182-4E4E-809A-425F721005B1}" type="pres">
      <dgm:prSet presAssocID="{66B54228-804E-4083-9F6A-96165B628A3E}" presName="outerSibTrans" presStyleCnt="0"/>
      <dgm:spPr/>
    </dgm:pt>
    <dgm:pt modelId="{0CF8B3C6-ABF1-4653-8A6D-40DE08DE12B3}" type="pres">
      <dgm:prSet presAssocID="{659A48DB-B45E-4A0D-8084-66FB2E818165}" presName="oChild" presStyleLbl="f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43D04CF-B9CD-43F2-BBAB-CDEB838AA11C}" type="pres">
      <dgm:prSet presAssocID="{0A2C41A8-8B5E-4424-B829-E5F89D93F46A}" presName="middleBox" presStyleCnt="0"/>
      <dgm:spPr/>
    </dgm:pt>
    <dgm:pt modelId="{05030413-1E31-459B-B1FE-EF9776D381F4}" type="pres">
      <dgm:prSet presAssocID="{0A2C41A8-8B5E-4424-B829-E5F89D93F46A}" presName="middleBoxParent" presStyleLbl="node1" presStyleIdx="1" presStyleCnt="3"/>
      <dgm:spPr/>
      <dgm:t>
        <a:bodyPr/>
        <a:lstStyle/>
        <a:p>
          <a:endParaRPr lang="es-MX"/>
        </a:p>
      </dgm:t>
    </dgm:pt>
    <dgm:pt modelId="{C4D98D13-367C-4CAE-9EA4-F3609A049E7E}" type="pres">
      <dgm:prSet presAssocID="{0A2C41A8-8B5E-4424-B829-E5F89D93F46A}" presName="middleBoxChildren" presStyleCnt="0"/>
      <dgm:spPr/>
    </dgm:pt>
    <dgm:pt modelId="{C762BB4F-278D-4677-887D-E799626BD45A}" type="pres">
      <dgm:prSet presAssocID="{1768E6C8-0A97-4433-BECB-423C246FBA6A}" presName="mChild" presStyleLbl="f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C13CC8B-7E95-4EDF-B957-E1F667C0DDFC}" type="pres">
      <dgm:prSet presAssocID="{411E91B5-F24F-4ECB-A0F3-1F89FAE2A571}" presName="middleSibTrans" presStyleCnt="0"/>
      <dgm:spPr/>
    </dgm:pt>
    <dgm:pt modelId="{F2C36674-A089-4539-B76A-554EE6F6DB98}" type="pres">
      <dgm:prSet presAssocID="{96E55E2A-ECCD-4224-BF9F-8B6DCB85E139}" presName="mChild" presStyleLbl="f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E64448C-466C-4CAA-8514-082BD807594D}" type="pres">
      <dgm:prSet presAssocID="{0A2C41A8-8B5E-4424-B829-E5F89D93F46A}" presName="centerBox" presStyleCnt="0"/>
      <dgm:spPr/>
    </dgm:pt>
    <dgm:pt modelId="{ECD14416-A693-48BF-B4B6-7FE8C3C4DBD3}" type="pres">
      <dgm:prSet presAssocID="{0A2C41A8-8B5E-4424-B829-E5F89D93F46A}" presName="centerBoxParent" presStyleLbl="node1" presStyleIdx="2" presStyleCnt="3"/>
      <dgm:spPr/>
      <dgm:t>
        <a:bodyPr/>
        <a:lstStyle/>
        <a:p>
          <a:endParaRPr lang="es-MX"/>
        </a:p>
      </dgm:t>
    </dgm:pt>
    <dgm:pt modelId="{58427F64-4940-49FF-86AA-F633CC0E837D}" type="pres">
      <dgm:prSet presAssocID="{0A2C41A8-8B5E-4424-B829-E5F89D93F46A}" presName="centerBoxChildren" presStyleCnt="0"/>
      <dgm:spPr/>
    </dgm:pt>
    <dgm:pt modelId="{CF1D5E4F-9CAD-460A-BEF1-1BE050851672}" type="pres">
      <dgm:prSet presAssocID="{B561DF1D-63A4-4E6F-AC63-801F4FFE58CA}" presName="cChild" presStyleLbl="f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3E5D31D-3E97-4C5B-8826-76A0D99ECE35}" type="pres">
      <dgm:prSet presAssocID="{E8F59FB0-4C3D-4AE9-A836-39FCC53E4ECA}" presName="centerSibTrans" presStyleCnt="0"/>
      <dgm:spPr/>
    </dgm:pt>
    <dgm:pt modelId="{1BB39B65-21F6-4FC1-96AC-489512A44DB9}" type="pres">
      <dgm:prSet presAssocID="{DCE9BFF3-DCB9-44E1-966C-07859F259FD3}" presName="cChild" presStyleLbl="f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7785BBC1-4FC6-48AF-8A3F-F95721EF90BB}" type="presOf" srcId="{659A48DB-B45E-4A0D-8084-66FB2E818165}" destId="{0CF8B3C6-ABF1-4653-8A6D-40DE08DE12B3}" srcOrd="0" destOrd="0" presId="urn:microsoft.com/office/officeart/2005/8/layout/target2"/>
    <dgm:cxn modelId="{FD3B92E9-8C18-408D-81E7-22A1055AFBA5}" srcId="{0A2C41A8-8B5E-4424-B829-E5F89D93F46A}" destId="{61764D10-4ACE-4F9D-B20F-F9D908DAC0AE}" srcOrd="1" destOrd="0" parTransId="{E2D9FF83-E1C0-4998-A742-F144DCD57E52}" sibTransId="{AFD2F30C-EDDA-49FF-8291-529081DDE3E1}"/>
    <dgm:cxn modelId="{ABC75942-32C8-4959-9C28-5A7BA27ECC68}" type="presOf" srcId="{6051160C-6663-4F8C-9A21-56C22475468B}" destId="{FEF253B8-2A2C-49EF-A7C0-D5B18651A64C}" srcOrd="0" destOrd="0" presId="urn:microsoft.com/office/officeart/2005/8/layout/target2"/>
    <dgm:cxn modelId="{4373ED84-6544-4D7E-A6CC-1F88BBE644F8}" type="presOf" srcId="{1768E6C8-0A97-4433-BECB-423C246FBA6A}" destId="{C762BB4F-278D-4677-887D-E799626BD45A}" srcOrd="0" destOrd="0" presId="urn:microsoft.com/office/officeart/2005/8/layout/target2"/>
    <dgm:cxn modelId="{2960EC2A-02AE-4CE2-A77F-DE441FD0E49C}" type="presOf" srcId="{87C03F9A-8980-4640-8B87-1E32DE222123}" destId="{ECD14416-A693-48BF-B4B6-7FE8C3C4DBD3}" srcOrd="0" destOrd="0" presId="urn:microsoft.com/office/officeart/2005/8/layout/target2"/>
    <dgm:cxn modelId="{00F939D4-E9FD-4392-A3A6-A8B9FE378C26}" type="presOf" srcId="{61764D10-4ACE-4F9D-B20F-F9D908DAC0AE}" destId="{05030413-1E31-459B-B1FE-EF9776D381F4}" srcOrd="0" destOrd="0" presId="urn:microsoft.com/office/officeart/2005/8/layout/target2"/>
    <dgm:cxn modelId="{E9F7F4E0-8925-4753-8E1B-03F0689B4896}" type="presOf" srcId="{BC327FDE-5551-4662-95C5-E1AD709201CF}" destId="{0DB17B05-3570-49AF-BDC2-C8B2DE4FF6B2}" srcOrd="0" destOrd="0" presId="urn:microsoft.com/office/officeart/2005/8/layout/target2"/>
    <dgm:cxn modelId="{A45C6A10-1143-452B-A18B-945095542F68}" srcId="{87C03F9A-8980-4640-8B87-1E32DE222123}" destId="{DCE9BFF3-DCB9-44E1-966C-07859F259FD3}" srcOrd="1" destOrd="0" parTransId="{B1356CF9-FA6B-4646-B1EB-346A3B50120D}" sibTransId="{34CC71FF-2ADC-45EB-AFF1-1A711EE41C6D}"/>
    <dgm:cxn modelId="{05932596-77F4-4AA8-B106-F5ABADE39CCC}" srcId="{87C03F9A-8980-4640-8B87-1E32DE222123}" destId="{B561DF1D-63A4-4E6F-AC63-801F4FFE58CA}" srcOrd="0" destOrd="0" parTransId="{A4D1403B-9551-4BAD-B9E0-BC55F50DE1D2}" sibTransId="{E8F59FB0-4C3D-4AE9-A836-39FCC53E4ECA}"/>
    <dgm:cxn modelId="{97D48281-2895-42DB-8474-CF178AB57DB6}" srcId="{BC327FDE-5551-4662-95C5-E1AD709201CF}" destId="{6051160C-6663-4F8C-9A21-56C22475468B}" srcOrd="0" destOrd="0" parTransId="{058A630D-6CAC-4C25-8D6F-A391DFD7A746}" sibTransId="{66B54228-804E-4083-9F6A-96165B628A3E}"/>
    <dgm:cxn modelId="{5FC83BBF-2683-43A7-AFAC-1F4799E7C064}" type="presOf" srcId="{0A2C41A8-8B5E-4424-B829-E5F89D93F46A}" destId="{2043A1F1-E8A3-4BEF-85B3-B19057C4DD41}" srcOrd="0" destOrd="0" presId="urn:microsoft.com/office/officeart/2005/8/layout/target2"/>
    <dgm:cxn modelId="{9F66B5B2-DA79-44A5-B470-0A92AB8DDC80}" type="presOf" srcId="{B561DF1D-63A4-4E6F-AC63-801F4FFE58CA}" destId="{CF1D5E4F-9CAD-460A-BEF1-1BE050851672}" srcOrd="0" destOrd="0" presId="urn:microsoft.com/office/officeart/2005/8/layout/target2"/>
    <dgm:cxn modelId="{7FFC1C87-C07D-463B-82E3-4D3CA80683C1}" srcId="{61764D10-4ACE-4F9D-B20F-F9D908DAC0AE}" destId="{96E55E2A-ECCD-4224-BF9F-8B6DCB85E139}" srcOrd="1" destOrd="0" parTransId="{BD055EBB-190E-4246-81C8-7DB67EA2E827}" sibTransId="{0E009D95-B645-416A-BFDD-945EC0793C29}"/>
    <dgm:cxn modelId="{96889CE1-6B50-43E2-942E-C9A8565F79F9}" type="presOf" srcId="{DCE9BFF3-DCB9-44E1-966C-07859F259FD3}" destId="{1BB39B65-21F6-4FC1-96AC-489512A44DB9}" srcOrd="0" destOrd="0" presId="urn:microsoft.com/office/officeart/2005/8/layout/target2"/>
    <dgm:cxn modelId="{AD609A60-E254-4FBB-BC42-A63329589A4B}" srcId="{0A2C41A8-8B5E-4424-B829-E5F89D93F46A}" destId="{BC327FDE-5551-4662-95C5-E1AD709201CF}" srcOrd="0" destOrd="0" parTransId="{6CBFCB1F-8B50-4BD6-89C9-F34165BFA97D}" sibTransId="{F242F07B-F940-4712-86EA-B3F95EACB633}"/>
    <dgm:cxn modelId="{7C65E864-3294-4825-9D47-975552618D8E}" srcId="{0A2C41A8-8B5E-4424-B829-E5F89D93F46A}" destId="{87C03F9A-8980-4640-8B87-1E32DE222123}" srcOrd="2" destOrd="0" parTransId="{AFF7A6A2-1618-4425-969D-2CB4B9F4A644}" sibTransId="{9FD20499-3427-4FC6-B57B-CB091A69E622}"/>
    <dgm:cxn modelId="{1FC891A2-2810-4D47-8D57-A21F785ED443}" type="presOf" srcId="{96E55E2A-ECCD-4224-BF9F-8B6DCB85E139}" destId="{F2C36674-A089-4539-B76A-554EE6F6DB98}" srcOrd="0" destOrd="0" presId="urn:microsoft.com/office/officeart/2005/8/layout/target2"/>
    <dgm:cxn modelId="{C4AFB7F0-9887-456A-A2BF-EF9939CC6DF4}" srcId="{61764D10-4ACE-4F9D-B20F-F9D908DAC0AE}" destId="{1768E6C8-0A97-4433-BECB-423C246FBA6A}" srcOrd="0" destOrd="0" parTransId="{BFD6614B-8FA9-44D4-91AD-AC495423CFA7}" sibTransId="{411E91B5-F24F-4ECB-A0F3-1F89FAE2A571}"/>
    <dgm:cxn modelId="{FC5329D6-0823-41F4-A3DF-46AF8E2A1325}" srcId="{BC327FDE-5551-4662-95C5-E1AD709201CF}" destId="{659A48DB-B45E-4A0D-8084-66FB2E818165}" srcOrd="1" destOrd="0" parTransId="{B6932DEF-2CD3-4BF3-8B17-E73B66AE007A}" sibTransId="{AA2765F3-FDF7-4454-A1C6-258B78CD1D15}"/>
    <dgm:cxn modelId="{0D9CC0CC-E769-461B-8F48-AF0901EB9443}" type="presParOf" srcId="{2043A1F1-E8A3-4BEF-85B3-B19057C4DD41}" destId="{A28BDD6D-220D-4859-8CC6-FB236FF2AFAE}" srcOrd="0" destOrd="0" presId="urn:microsoft.com/office/officeart/2005/8/layout/target2"/>
    <dgm:cxn modelId="{3676EEA3-862F-4CA8-A24F-BFFA6D66CD88}" type="presParOf" srcId="{A28BDD6D-220D-4859-8CC6-FB236FF2AFAE}" destId="{0DB17B05-3570-49AF-BDC2-C8B2DE4FF6B2}" srcOrd="0" destOrd="0" presId="urn:microsoft.com/office/officeart/2005/8/layout/target2"/>
    <dgm:cxn modelId="{20F8187B-58CB-4354-A16F-BF1163D4855B}" type="presParOf" srcId="{A28BDD6D-220D-4859-8CC6-FB236FF2AFAE}" destId="{9D73C137-74FF-45F2-B57D-1C75A257CF7D}" srcOrd="1" destOrd="0" presId="urn:microsoft.com/office/officeart/2005/8/layout/target2"/>
    <dgm:cxn modelId="{8E66F578-D761-4DBF-87DF-202D55FC7D7A}" type="presParOf" srcId="{9D73C137-74FF-45F2-B57D-1C75A257CF7D}" destId="{FEF253B8-2A2C-49EF-A7C0-D5B18651A64C}" srcOrd="0" destOrd="0" presId="urn:microsoft.com/office/officeart/2005/8/layout/target2"/>
    <dgm:cxn modelId="{5C3BC82F-6495-4D12-B3C3-C6C7EFEAAE41}" type="presParOf" srcId="{9D73C137-74FF-45F2-B57D-1C75A257CF7D}" destId="{B3F24896-3182-4E4E-809A-425F721005B1}" srcOrd="1" destOrd="0" presId="urn:microsoft.com/office/officeart/2005/8/layout/target2"/>
    <dgm:cxn modelId="{763AE712-7941-40D3-8D8F-F002E99C02AF}" type="presParOf" srcId="{9D73C137-74FF-45F2-B57D-1C75A257CF7D}" destId="{0CF8B3C6-ABF1-4653-8A6D-40DE08DE12B3}" srcOrd="2" destOrd="0" presId="urn:microsoft.com/office/officeart/2005/8/layout/target2"/>
    <dgm:cxn modelId="{4D657485-B6F7-444D-86A0-55D58FB2A38E}" type="presParOf" srcId="{2043A1F1-E8A3-4BEF-85B3-B19057C4DD41}" destId="{643D04CF-B9CD-43F2-BBAB-CDEB838AA11C}" srcOrd="1" destOrd="0" presId="urn:microsoft.com/office/officeart/2005/8/layout/target2"/>
    <dgm:cxn modelId="{25EF68ED-515C-4CC5-B2E9-90E5603F9981}" type="presParOf" srcId="{643D04CF-B9CD-43F2-BBAB-CDEB838AA11C}" destId="{05030413-1E31-459B-B1FE-EF9776D381F4}" srcOrd="0" destOrd="0" presId="urn:microsoft.com/office/officeart/2005/8/layout/target2"/>
    <dgm:cxn modelId="{D92F3617-A8C7-4EEB-9C0C-8CB13A3D19F4}" type="presParOf" srcId="{643D04CF-B9CD-43F2-BBAB-CDEB838AA11C}" destId="{C4D98D13-367C-4CAE-9EA4-F3609A049E7E}" srcOrd="1" destOrd="0" presId="urn:microsoft.com/office/officeart/2005/8/layout/target2"/>
    <dgm:cxn modelId="{E03A5B6A-1687-4538-A999-0FD2D28F4F8B}" type="presParOf" srcId="{C4D98D13-367C-4CAE-9EA4-F3609A049E7E}" destId="{C762BB4F-278D-4677-887D-E799626BD45A}" srcOrd="0" destOrd="0" presId="urn:microsoft.com/office/officeart/2005/8/layout/target2"/>
    <dgm:cxn modelId="{12634DE4-38D1-48A5-BA75-EC279BC5324E}" type="presParOf" srcId="{C4D98D13-367C-4CAE-9EA4-F3609A049E7E}" destId="{2C13CC8B-7E95-4EDF-B957-E1F667C0DDFC}" srcOrd="1" destOrd="0" presId="urn:microsoft.com/office/officeart/2005/8/layout/target2"/>
    <dgm:cxn modelId="{81473D79-555C-4021-A32B-FA7C6D23891C}" type="presParOf" srcId="{C4D98D13-367C-4CAE-9EA4-F3609A049E7E}" destId="{F2C36674-A089-4539-B76A-554EE6F6DB98}" srcOrd="2" destOrd="0" presId="urn:microsoft.com/office/officeart/2005/8/layout/target2"/>
    <dgm:cxn modelId="{3B5CE778-47BB-4BB5-A59F-83549407AACE}" type="presParOf" srcId="{2043A1F1-E8A3-4BEF-85B3-B19057C4DD41}" destId="{6E64448C-466C-4CAA-8514-082BD807594D}" srcOrd="2" destOrd="0" presId="urn:microsoft.com/office/officeart/2005/8/layout/target2"/>
    <dgm:cxn modelId="{CAECE4B0-FA22-47E0-A64D-8C8658E20054}" type="presParOf" srcId="{6E64448C-466C-4CAA-8514-082BD807594D}" destId="{ECD14416-A693-48BF-B4B6-7FE8C3C4DBD3}" srcOrd="0" destOrd="0" presId="urn:microsoft.com/office/officeart/2005/8/layout/target2"/>
    <dgm:cxn modelId="{F0021ADC-DADF-4A6A-9F1A-4515F76B9A9F}" type="presParOf" srcId="{6E64448C-466C-4CAA-8514-082BD807594D}" destId="{58427F64-4940-49FF-86AA-F633CC0E837D}" srcOrd="1" destOrd="0" presId="urn:microsoft.com/office/officeart/2005/8/layout/target2"/>
    <dgm:cxn modelId="{32D42FB9-4945-4993-8CC2-F019218A30BE}" type="presParOf" srcId="{58427F64-4940-49FF-86AA-F633CC0E837D}" destId="{CF1D5E4F-9CAD-460A-BEF1-1BE050851672}" srcOrd="0" destOrd="0" presId="urn:microsoft.com/office/officeart/2005/8/layout/target2"/>
    <dgm:cxn modelId="{48339119-FF9D-4616-9F5C-939CD57CFA40}" type="presParOf" srcId="{58427F64-4940-49FF-86AA-F633CC0E837D}" destId="{E3E5D31D-3E97-4C5B-8826-76A0D99ECE35}" srcOrd="1" destOrd="0" presId="urn:microsoft.com/office/officeart/2005/8/layout/target2"/>
    <dgm:cxn modelId="{49B5EBFA-E53D-4C17-B309-F1442A4A0F42}" type="presParOf" srcId="{58427F64-4940-49FF-86AA-F633CC0E837D}" destId="{1BB39B65-21F6-4FC1-96AC-489512A44DB9}" srcOrd="2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DE13B00-DC6D-4F67-B551-AA669CF6E84A}" type="datetimeFigureOut">
              <a:rPr lang="es-MX" smtClean="0"/>
              <a:t>21/06/2016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A695C0-7110-43B0-9BB2-25336497EC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599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695C0-7110-43B0-9BB2-25336497EC45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8164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4579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altLang="es-MX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AF34-E1E0-4C4F-972A-CDEE0305ACFE}" type="datetimeFigureOut">
              <a:rPr lang="es-MX" smtClean="0"/>
              <a:t>21/06/2016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99B7-ABF1-4E91-87B6-F7EC84E5CE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22593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AF34-E1E0-4C4F-972A-CDEE0305ACFE}" type="datetimeFigureOut">
              <a:rPr lang="es-MX" smtClean="0"/>
              <a:t>21/06/2016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99B7-ABF1-4E91-87B6-F7EC84E5CE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7335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AF34-E1E0-4C4F-972A-CDEE0305ACFE}" type="datetimeFigureOut">
              <a:rPr lang="es-MX" smtClean="0"/>
              <a:t>21/06/2016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99B7-ABF1-4E91-87B6-F7EC84E5CE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551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Clic para editar título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/>
              <a:t>Haga clic para modificar el estilo de texto del patrón</a:t>
            </a:r>
          </a:p>
          <a:p>
            <a:pPr lvl="1"/>
            <a:r>
              <a:rPr/>
              <a:t>Segundo nivel</a:t>
            </a:r>
          </a:p>
          <a:p>
            <a:pPr lvl="2"/>
            <a:r>
              <a:rPr/>
              <a:t>Tercer nivel</a:t>
            </a:r>
          </a:p>
          <a:p>
            <a:pPr lvl="3"/>
            <a:r>
              <a:rPr/>
              <a:t>Cuarto nivel</a:t>
            </a:r>
          </a:p>
          <a:p>
            <a:pPr lvl="4"/>
            <a:r>
              <a:rPr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60753800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AF34-E1E0-4C4F-972A-CDEE0305ACFE}" type="datetimeFigureOut">
              <a:rPr lang="es-MX" smtClean="0"/>
              <a:t>21/06/2016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99B7-ABF1-4E91-87B6-F7EC84E5CE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2882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AF34-E1E0-4C4F-972A-CDEE0305ACFE}" type="datetimeFigureOut">
              <a:rPr lang="es-MX" smtClean="0"/>
              <a:t>21/06/2016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99B7-ABF1-4E91-87B6-F7EC84E5CE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46346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AF34-E1E0-4C4F-972A-CDEE0305ACFE}" type="datetimeFigureOut">
              <a:rPr lang="es-MX" smtClean="0"/>
              <a:t>21/06/2016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99B7-ABF1-4E91-87B6-F7EC84E5CE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6838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AF34-E1E0-4C4F-972A-CDEE0305ACFE}" type="datetimeFigureOut">
              <a:rPr lang="es-MX" smtClean="0"/>
              <a:t>21/06/2016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99B7-ABF1-4E91-87B6-F7EC84E5CE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2967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AF34-E1E0-4C4F-972A-CDEE0305ACFE}" type="datetimeFigureOut">
              <a:rPr lang="es-MX" smtClean="0"/>
              <a:t>21/06/2016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99B7-ABF1-4E91-87B6-F7EC84E5CE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8659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AF34-E1E0-4C4F-972A-CDEE0305ACFE}" type="datetimeFigureOut">
              <a:rPr lang="es-MX" smtClean="0"/>
              <a:t>21/06/2016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99B7-ABF1-4E91-87B6-F7EC84E5CE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4184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AF34-E1E0-4C4F-972A-CDEE0305ACFE}" type="datetimeFigureOut">
              <a:rPr lang="es-MX" smtClean="0"/>
              <a:t>21/06/2016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99B7-ABF1-4E91-87B6-F7EC84E5CE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3057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AF34-E1E0-4C4F-972A-CDEE0305ACFE}" type="datetimeFigureOut">
              <a:rPr lang="es-MX" smtClean="0"/>
              <a:t>21/06/2016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99B7-ABF1-4E91-87B6-F7EC84E5CE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4156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2AF34-E1E0-4C4F-972A-CDEE0305ACFE}" type="datetimeFigureOut">
              <a:rPr lang="es-MX" smtClean="0"/>
              <a:t>21/06/2016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E99B7-ABF1-4E91-87B6-F7EC84E5CE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9041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Excel_97-2003_Worksheet1.xls"/><Relationship Id="rId11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oleObject" Target="../embeddings/Microsoft_Excel_97-2003_Worksheet2.xls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suario\Desktop\PRERSENTACION MEDICO EN TU CASA\PORTAD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966"/>
            <a:ext cx="8928991" cy="673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81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uario\Desktop\PRERSENTACION MEDICO EN TU CASA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"/>
            <a:ext cx="9144000" cy="140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27584" y="332656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UNIVERSIDADES</a:t>
            </a:r>
          </a:p>
        </p:txBody>
      </p:sp>
      <p:graphicFrame>
        <p:nvGraphicFramePr>
          <p:cNvPr id="19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484152"/>
              </p:ext>
            </p:extLst>
          </p:nvPr>
        </p:nvGraphicFramePr>
        <p:xfrm>
          <a:off x="323528" y="1844824"/>
          <a:ext cx="4991100" cy="3962424"/>
        </p:xfrm>
        <a:graphic>
          <a:graphicData uri="http://schemas.openxmlformats.org/drawingml/2006/table">
            <a:tbl>
              <a:tblPr firstRow="1" bandRow="1"/>
              <a:tblGrid>
                <a:gridCol w="3085085">
                  <a:extLst>
                    <a:ext uri="{9D8B030D-6E8A-4147-A177-3AD203B41FA5}"/>
                  </a:extLst>
                </a:gridCol>
                <a:gridCol w="1906015">
                  <a:extLst>
                    <a:ext uri="{9D8B030D-6E8A-4147-A177-3AD203B41FA5}"/>
                  </a:extLst>
                </a:gridCol>
              </a:tblGrid>
              <a:tr h="106612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9pPr>
                    </a:lstStyle>
                    <a:p>
                      <a:pPr algn="ctr"/>
                      <a:r>
                        <a:rPr lang="es-MX" sz="1800" dirty="0"/>
                        <a:t>PASANTES</a:t>
                      </a:r>
                      <a:r>
                        <a:rPr lang="es-MX" sz="1800" baseline="0" dirty="0"/>
                        <a:t> DE SERVICIO SOCIAL Y PRÁCTICAS PROFESIONALES EN EL PROGRAMA </a:t>
                      </a:r>
                    </a:p>
                    <a:p>
                      <a:pPr algn="ctr"/>
                      <a:r>
                        <a:rPr lang="es-MX" sz="1800" baseline="0" dirty="0"/>
                        <a:t>“EL MÉDICO EN TU CASA”</a:t>
                      </a:r>
                      <a:endParaRPr lang="es-MX" sz="1800" dirty="0"/>
                    </a:p>
                  </a:txBody>
                  <a:tcPr marL="91455" marR="91455" marT="45726" marB="45726" anchor="ctr">
                    <a:lnL w="9525" cap="flat" cmpd="sng" algn="ctr">
                      <a:solidFill>
                        <a:srgbClr val="FF388C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FF388C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388C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388C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88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8862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9pPr>
                    </a:lstStyle>
                    <a:p>
                      <a:pPr marL="0" marR="0" indent="0" algn="ctr" defTabSz="457467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600" dirty="0" smtClean="0"/>
                        <a:t>ESTUDIANTES</a:t>
                      </a:r>
                      <a:r>
                        <a:rPr lang="es-MX" sz="1600" baseline="0" dirty="0" smtClean="0"/>
                        <a:t> Y PASANTES DE SERVICIO SOCIAL </a:t>
                      </a:r>
                    </a:p>
                    <a:p>
                      <a:pPr algn="ctr"/>
                      <a:r>
                        <a:rPr lang="es-MX" sz="1600" dirty="0" smtClean="0"/>
                        <a:t>POR</a:t>
                      </a:r>
                      <a:r>
                        <a:rPr lang="es-MX" sz="1600" baseline="0" dirty="0" smtClean="0"/>
                        <a:t> </a:t>
                      </a:r>
                      <a:r>
                        <a:rPr lang="es-MX" sz="1600" baseline="0" dirty="0"/>
                        <a:t>INGRESAR EN </a:t>
                      </a:r>
                      <a:r>
                        <a:rPr lang="es-MX" sz="1600" baseline="0" dirty="0" smtClean="0"/>
                        <a:t>AGOSTO </a:t>
                      </a:r>
                      <a:r>
                        <a:rPr lang="es-MX" sz="1600" baseline="0" dirty="0"/>
                        <a:t>2016</a:t>
                      </a:r>
                      <a:endParaRPr lang="es-MX" sz="1600" dirty="0">
                        <a:solidFill>
                          <a:schemeClr val="bg1"/>
                        </a:solidFill>
                      </a:endParaRPr>
                    </a:p>
                  </a:txBody>
                  <a:tcPr marL="91455" marR="91455" marT="45726" marB="45726" anchor="ctr">
                    <a:lnL w="9525" cap="flat" cmpd="sng" algn="ctr">
                      <a:solidFill>
                        <a:srgbClr val="FF388C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FF388C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388C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venir Roman"/>
                          <a:ea typeface="Avenir Roman"/>
                          <a:cs typeface="Avenir Roman"/>
                        </a:defRPr>
                      </a:lvl9pPr>
                    </a:lstStyle>
                    <a:p>
                      <a:pPr algn="just"/>
                      <a:endParaRPr lang="es-MX" sz="1600" baseline="0" dirty="0"/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1600" baseline="0" dirty="0" smtClean="0"/>
                        <a:t>ODONTOLOGÍA</a:t>
                      </a: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endParaRPr lang="es-MX" sz="1600" baseline="0" dirty="0"/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1600" baseline="0" dirty="0" smtClean="0"/>
                        <a:t>NUTRICIÓN</a:t>
                      </a: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endParaRPr lang="es-MX" sz="1600" baseline="0" dirty="0"/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1600" baseline="0" dirty="0" smtClean="0"/>
                        <a:t>ENFERMERÍA</a:t>
                      </a: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endParaRPr lang="es-MX" sz="1600" baseline="0" dirty="0"/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1600" baseline="0" dirty="0" smtClean="0"/>
                        <a:t>FISIOTERAPIA</a:t>
                      </a: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endParaRPr lang="es-MX" sz="1600" baseline="0" dirty="0"/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1600" baseline="0" dirty="0"/>
                        <a:t>OPTOMETRÍA</a:t>
                      </a:r>
                    </a:p>
                    <a:p>
                      <a:pPr marL="171450" indent="-171450" algn="ctr">
                        <a:buFont typeface="Arial" panose="020B0604020202020204" pitchFamily="34" charset="0"/>
                        <a:buChar char="•"/>
                      </a:pPr>
                      <a:endParaRPr lang="es-MX" sz="1600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91455" marR="91455" marT="45726" marB="45726" anchor="ctr">
                    <a:lnL>
                      <a:noFill/>
                    </a:lnL>
                    <a:lnR w="9525" cap="flat" cmpd="sng" algn="ctr">
                      <a:solidFill>
                        <a:srgbClr val="FF388C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FF388C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FF388C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20" name="Picture 6" descr="http://www.eluniversal.com.mx/sites/default/files/styles/f13-231x142/public/2015/10/17/medico.jpg?itok=aQ5hkWz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88" y="2852936"/>
            <a:ext cx="2967037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83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uario\Desktop\PRERSENTACION MEDICO EN TU CASA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"/>
            <a:ext cx="9144000" cy="140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27584" y="332656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UNIVERSIDADES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347864" y="1560412"/>
            <a:ext cx="5328593" cy="92332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45719" tIns="45719" rIns="45719" bIns="45719" spcCol="38100">
            <a:spAutoFit/>
          </a:bodyPr>
          <a:lstStyle/>
          <a:p>
            <a:pPr algn="ctr" defTabSz="720043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PROPUESTA DE SERVICIO SOCIAL MULTIDISCIPLINARIO </a:t>
            </a:r>
          </a:p>
          <a:p>
            <a:pPr algn="ctr" defTabSz="720043" fontAlgn="auto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s-MX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 MEDICINA Y CARRERAS AFINES</a:t>
            </a:r>
          </a:p>
          <a:p>
            <a:pPr algn="ctr" defTabSz="720043" fontAlgn="auto" latinLnBrk="1">
              <a:spcBef>
                <a:spcPts val="0"/>
              </a:spcBef>
              <a:spcAft>
                <a:spcPts val="0"/>
              </a:spcAft>
              <a:defRPr/>
            </a:pPr>
            <a:endParaRPr lang="es-MX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395797" y="2022076"/>
            <a:ext cx="3065462" cy="41549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spcFirstLastPara="1" lIns="45719" tIns="45719" rIns="45719" bIns="45719" spcCol="38100">
            <a:spAutoFit/>
          </a:bodyPr>
          <a:lstStyle/>
          <a:p>
            <a:pPr marL="342900" marR="0" lvl="0" indent="-342900" defTabSz="720043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MEDICINA</a:t>
            </a:r>
          </a:p>
          <a:p>
            <a:pPr marL="342900" marR="0" lvl="0" indent="-342900" defTabSz="720043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ENFERMERÍA</a:t>
            </a:r>
          </a:p>
          <a:p>
            <a:pPr marL="342900" marR="0" lvl="0" indent="-342900" defTabSz="720043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ODONTOLOGÍA</a:t>
            </a:r>
          </a:p>
          <a:p>
            <a:pPr marL="342900" marR="0" lvl="0" indent="-342900" defTabSz="720043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NUTRICIÓN</a:t>
            </a:r>
          </a:p>
          <a:p>
            <a:pPr marL="342900" marR="0" lvl="0" indent="-342900" defTabSz="720043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PSICOLOGÍA</a:t>
            </a:r>
          </a:p>
          <a:p>
            <a:pPr marL="342900" marR="0" lvl="0" indent="-342900" defTabSz="720043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OPTOMETRÍA</a:t>
            </a:r>
          </a:p>
          <a:p>
            <a:pPr marL="342900" marR="0" lvl="0" indent="-342900" defTabSz="720043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TRABAJO SOCIAL</a:t>
            </a:r>
          </a:p>
          <a:p>
            <a:pPr marL="342900" marR="0" lvl="0" indent="-342900" defTabSz="720043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TERAPÍA FÍSICA Y</a:t>
            </a:r>
          </a:p>
          <a:p>
            <a:pPr marL="361950" marR="0" lvl="0" indent="-361950" defTabSz="720043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1950" algn="l"/>
              </a:tabLst>
              <a:defRPr/>
            </a:pPr>
            <a:r>
              <a:rPr kumimoji="0" lang="es-MX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	REHABILITACIÓN</a:t>
            </a:r>
          </a:p>
          <a:p>
            <a:pPr marL="342900" marR="0" lvl="0" indent="-342900" defTabSz="720043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LABORATORIO</a:t>
            </a:r>
          </a:p>
          <a:p>
            <a:pPr marL="361950" marR="0" lvl="0" indent="-361950" defTabSz="720043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	CLÍNICO </a:t>
            </a:r>
          </a:p>
          <a:p>
            <a:pPr marL="342900" marR="0" lvl="0" indent="-342900" defTabSz="720043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MX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Calibri"/>
                <a:cs typeface="Calibri"/>
                <a:sym typeface="Calibri"/>
              </a:rPr>
              <a:t>VETERINARIA</a:t>
            </a:r>
          </a:p>
        </p:txBody>
      </p:sp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2759509902"/>
              </p:ext>
            </p:extLst>
          </p:nvPr>
        </p:nvGraphicFramePr>
        <p:xfrm>
          <a:off x="3131840" y="2636912"/>
          <a:ext cx="5410993" cy="3381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4662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uario\Desktop\PRERSENTACION MEDICO EN TU CASA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"/>
            <a:ext cx="9144000" cy="140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27584" y="332656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COORDINACIÓN INSTITUCIONAL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238175" y="1798289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DEPENDENCIAS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28886" y="2235308"/>
            <a:ext cx="460315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para la Atención de Adultos Mayores.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41 Médicos capacitados en atención geriátrica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SEDESO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(Secretaría de Desarrollo Social).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DIF-DF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(Desarrollo Integral de la Familia).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INJUVE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(Instituto de la Juventud).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INDEPEDI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(Instituto para la Integración al Desarrollo de las Personas con Discapacidad).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CONADIC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(Comisión Nacional contra las Adicciones).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Consejería Jurídica 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(El Abogado en tu Casa).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Secretaria del Trabajo del D.F.</a:t>
            </a:r>
          </a:p>
        </p:txBody>
      </p:sp>
      <p:pic>
        <p:nvPicPr>
          <p:cNvPr id="8194" name="Picture 2" descr="C:\Users\Usuario\Desktop\PRERSENTACION MEDICO EN TU CASA\SEDES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042" y="1632167"/>
            <a:ext cx="12128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uario\Desktop\PRERSENTACION MEDICO EN TU CASA\CEJU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042" y="4370040"/>
            <a:ext cx="121285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uario\Desktop\PRERSENTACION MEDICO EN TU CASA\CONADI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638650"/>
            <a:ext cx="2057400" cy="88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uario\Desktop\PRERSENTACION MEDICO EN TU CASA\DI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687" y="2986013"/>
            <a:ext cx="12287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Usuario\Desktop\PRERSENTACION MEDICO EN TU CASA\IAAM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687" y="1620946"/>
            <a:ext cx="122872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Usuario\Desktop\PRERSENTACION MEDICO EN TU CASA\INDEPED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337" y="4354165"/>
            <a:ext cx="1235075" cy="123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Usuario\Desktop\PRERSENTACION MEDICO EN TU CASA\INJUV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899" y="2986013"/>
            <a:ext cx="1231900" cy="123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02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uario\Desktop\PRERSENTACION MEDICO EN TU CASA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"/>
            <a:ext cx="9144000" cy="140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27584" y="332656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 MÉDICO EN TU CASA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238175" y="1556792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SUSTENTABILIDAD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28886" y="1895346"/>
            <a:ext cx="38470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El Jefe de Gobierno de la Ciudad de México, Dr. Miguel Ángel Mancera Espinosa, impulso el programa  </a:t>
            </a:r>
            <a:r>
              <a:rPr lang="es-MX" sz="140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Médico en Tu Casa.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Las y los diputados aprobaron una unanimidad que El Médico en Tu Casa, hoy es ley.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4571603" y="4372365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Evaluado y reconocido por: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4250277" y="4818654"/>
            <a:ext cx="48067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 Escuela de Salud Pública de Harvard T.H. Chan; DKT</a:t>
            </a:r>
          </a:p>
          <a:p>
            <a:pPr algn="just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 en Washington, el Senado de la República en México, el Centro de Investigación y Docencia  Económicas (CIDE), </a:t>
            </a:r>
            <a:r>
              <a:rPr lang="es-ES" sz="1400" dirty="0" err="1">
                <a:solidFill>
                  <a:srgbClr val="000000"/>
                </a:solidFill>
                <a:latin typeface="Arial" pitchFamily="34" charset="0"/>
                <a:ea typeface="Helvetica Neue" pitchFamily="-84" charset="0"/>
                <a:cs typeface="Helvetica Neue" pitchFamily="-84" charset="0"/>
              </a:rPr>
              <a:t>Population</a:t>
            </a:r>
            <a:r>
              <a:rPr lang="es-ES" sz="1400" dirty="0">
                <a:solidFill>
                  <a:srgbClr val="000000"/>
                </a:solidFill>
                <a:latin typeface="Arial" pitchFamily="34" charset="0"/>
                <a:ea typeface="Helvetica Neue" pitchFamily="-84" charset="0"/>
                <a:cs typeface="Helvetica Neue" pitchFamily="-84" charset="0"/>
              </a:rPr>
              <a:t> Council de la Fundación </a:t>
            </a:r>
            <a:r>
              <a:rPr lang="es-ES" sz="1400" dirty="0" smtClean="0">
                <a:solidFill>
                  <a:srgbClr val="000000"/>
                </a:solidFill>
                <a:latin typeface="Arial" pitchFamily="34" charset="0"/>
                <a:ea typeface="Helvetica Neue" pitchFamily="-84" charset="0"/>
                <a:cs typeface="Helvetica Neue" pitchFamily="-84" charset="0"/>
              </a:rPr>
              <a:t>Rockefeller 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y el Senado Illinois USA.</a:t>
            </a:r>
          </a:p>
        </p:txBody>
      </p:sp>
      <p:pic>
        <p:nvPicPr>
          <p:cNvPr id="9218" name="Picture 2" descr="C:\Users\Usuario\Desktop\PRERSENTACION MEDICO EN TU CASA\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94" y="3789040"/>
            <a:ext cx="4154468" cy="263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Usuario\Desktop\PRERSENTACION MEDICO EN TU CASA\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172" y="1404978"/>
            <a:ext cx="4564966" cy="294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29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uario\Desktop\PRERSENTACION MEDICO EN TU CASA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"/>
            <a:ext cx="9144000" cy="140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27584" y="332656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 MÉDICO EN TU CASA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98649" y="1556792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EXPANSIÓN NACIONAL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75953" y="2060848"/>
            <a:ext cx="4477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Convenios con: Chiapas, Chihuahua, Durango, Michoacán, Sinaloa, Tabasco, Tlaxcala y Nuevo León.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5940152" y="4113541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INTERNACIONAL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4388805" y="4471926"/>
            <a:ext cx="475519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Bogotá, Medellín, Universidades de los Estado de Illinois y California en EUA.</a:t>
            </a:r>
          </a:p>
          <a:p>
            <a:pPr algn="just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Próximamente: Madrid, Panamá, Guatemala y la Universidad Florida, Miami en EUA.</a:t>
            </a:r>
          </a:p>
          <a:p>
            <a:pPr algn="just"/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Interesados en conocer la experiencia 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del 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programa, para 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adoptarlo: 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Argentina, China, Costa Rica, Cuba, Guatemala y República 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Dominicana, España y Francia. Se presentó 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en el foro de la OCDE 2016, en 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Paris, quienes evaluarán también  el programa.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7" name="Picture 3" descr="C:\Users\Usuario\Desktop\PRERSENTACION MEDICO EN TU CASA\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6" y="2996952"/>
            <a:ext cx="4291739" cy="304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Usuario\Desktop\PRERSENTACION MEDICO EN TU CASA\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270" y="1524025"/>
            <a:ext cx="4490298" cy="264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91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uario\Desktop\PRERSENTACION MEDICO EN TU CASA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"/>
            <a:ext cx="9144000" cy="140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27584" y="332656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CONCLUSIONES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1118295" y="1700808"/>
            <a:ext cx="690741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1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Médico en Tu Casa es una estrategia que abate las desigualdades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MX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Representa la posibilidad de acceso real y universal a los servicios de salud.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Busca a pacientes que por su condición de movilidad y/o desconocimiento, no acuden a los servicios médicos.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Asiste de manera integral y gratuita al paciente en su domicilio. Con visitas médicas programadas, medicamentos y en su caso derivación a otros servicios. Además de orientaciones a familiares y cuidadores.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El trabajo con universidades, crea una responsabilidad social y una conciencia de humanismo en las nuevas generaciones.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Abre la puerta a otros servicios de gobierno de la CDMX.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 a grupos vulnerables a la equidad social.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 riqueza de información recabada, contribuirá a la investigación y desarrollo de políticas públicas.</a:t>
            </a:r>
          </a:p>
        </p:txBody>
      </p:sp>
    </p:spTree>
    <p:extLst>
      <p:ext uri="{BB962C8B-B14F-4D97-AF65-F5344CB8AC3E}">
        <p14:creationId xmlns:p14="http://schemas.microsoft.com/office/powerpoint/2010/main" val="162804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Usuario\Desktop\PRERSENTACION MEDICO EN TU CASA\fin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60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37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uario\Desktop\PRERSENTACION MEDICO EN TU CASA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"/>
            <a:ext cx="9144000" cy="140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27584" y="332656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ANTECEDENTES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007604" y="1556792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Inicio del programa:  1°  de Septiembre del 2014</a:t>
            </a:r>
          </a:p>
          <a:p>
            <a:pPr algn="ctr"/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Con el propósito de reducir la mortalidad en mujeres embarazadas.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79512" y="2708920"/>
            <a:ext cx="35283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Médico en Tu </a:t>
            </a:r>
            <a:r>
              <a:rPr lang="es-MX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MX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 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evolucionó de inmediato para ampliar los servicios a otros sectores en condición de vulnerabilidad como </a:t>
            </a:r>
            <a:r>
              <a:rPr lang="es-MX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adultos mayores, personas con discapacidad, enfermos terminales, postrados y en situación de abandono.</a:t>
            </a:r>
            <a:endParaRPr lang="es-MX" b="1" dirty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Usuario\Desktop\PRERSENTACION MEDICO EN TU CASA\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348880"/>
            <a:ext cx="527535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43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uario\Desktop\PRERSENTACION MEDICO EN TU CASA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"/>
            <a:ext cx="9144000" cy="140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27584" y="332656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OPERACIÓN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2298626" y="148478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 GRUPOS VULNERABLES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47538" y="6021287"/>
            <a:ext cx="8816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 un equipo médico multidisciplinario, inicialmente compuesto por 3 mil profesionales </a:t>
            </a:r>
          </a:p>
          <a:p>
            <a:pPr algn="ctr"/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la salud, otorgamos atención médico-preventiva a población vulnerable.                 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 descr="C:\Users\Usuario\Desktop\PRERSENTACION MEDICO EN TU CASA\cicl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50" y="1916832"/>
            <a:ext cx="7128791" cy="39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34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uario\Desktop\PRERSENTACION MEDICO EN TU CASA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"/>
            <a:ext cx="9144000" cy="140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27584" y="332656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MUJERES EMBARAZADAS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95536" y="1572473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Casi 27 mil 500 embarazadas localizadas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755576" y="4005064"/>
            <a:ext cx="3672408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Beneficios </a:t>
            </a:r>
          </a:p>
          <a:p>
            <a:endParaRPr lang="es-MX" b="1" dirty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Consulta prenatal.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Canasta nutricional.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Asesoría para prevenir complicaciones.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Atención hospitalaria.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Cuidados dentales.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834083" y="1941805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 control prenatal 31%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530039" y="2380238"/>
            <a:ext cx="36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Embarazo de alto Riesgo 40 %</a:t>
            </a:r>
          </a:p>
        </p:txBody>
      </p:sp>
      <p:pic>
        <p:nvPicPr>
          <p:cNvPr id="4098" name="Picture 2" descr="C:\Users\Usuario\Desktop\PRERSENTACION MEDICO EN TU CASA\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57139"/>
            <a:ext cx="3826739" cy="498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131911" y="2772538"/>
            <a:ext cx="446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Principalmente por edad o por padecimientos previos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131911" y="3254256"/>
            <a:ext cx="4460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 la fecha </a:t>
            </a:r>
            <a:r>
              <a:rPr lang="es-MX" sz="1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cero muertes materno-perinatales</a:t>
            </a:r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 las mujeres que se han acogido al programa</a:t>
            </a:r>
          </a:p>
        </p:txBody>
      </p:sp>
    </p:spTree>
    <p:extLst>
      <p:ext uri="{BB962C8B-B14F-4D97-AF65-F5344CB8AC3E}">
        <p14:creationId xmlns:p14="http://schemas.microsoft.com/office/powerpoint/2010/main" val="239381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5 Rectángulo"/>
          <p:cNvSpPr>
            <a:spLocks noChangeArrowheads="1"/>
          </p:cNvSpPr>
          <p:nvPr/>
        </p:nvSpPr>
        <p:spPr bwMode="auto">
          <a:xfrm>
            <a:off x="1619250" y="1460500"/>
            <a:ext cx="590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19138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1pPr>
            <a:lvl2pPr marL="742950" indent="-285750" defTabSz="719138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2pPr>
            <a:lvl3pPr marL="1143000" indent="-228600" defTabSz="719138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3pPr>
            <a:lvl4pPr marL="1600200" indent="-228600" defTabSz="719138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4pPr>
            <a:lvl5pPr marL="2057400" indent="-228600" defTabSz="719138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5pPr>
            <a:lvl6pPr marL="25146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6pPr>
            <a:lvl7pPr marL="29718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7pPr>
            <a:lvl8pPr marL="34290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8pPr>
            <a:lvl9pPr marL="3886200" indent="-228600" defTabSz="719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9pPr>
          </a:lstStyle>
          <a:p>
            <a:pPr algn="ctr" eaLnBrk="1" latinLnBrk="1"/>
            <a:r>
              <a:rPr lang="es-ES" altLang="es-MX" sz="1800" b="1">
                <a:latin typeface="Arial" pitchFamily="34" charset="0"/>
                <a:ea typeface="Helvetica Neue" pitchFamily="-84" charset="0"/>
                <a:cs typeface="Arial" pitchFamily="34" charset="0"/>
              </a:rPr>
              <a:t>Embarazadas sin control prenatal y con alto riesgo</a:t>
            </a:r>
            <a:endParaRPr lang="es-MX" altLang="es-MX" sz="1800" b="1">
              <a:latin typeface="Arial" pitchFamily="34" charset="0"/>
              <a:ea typeface="Helvetica Neue" pitchFamily="-84" charset="0"/>
              <a:cs typeface="Arial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4992688" y="2071688"/>
            <a:ext cx="3775075" cy="5238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>
            <a:spAutoFit/>
          </a:bodyPr>
          <a:lstStyle/>
          <a:p>
            <a:pPr algn="ctr" eaLnBrk="1" fontAlgn="b" latinLnBrk="1">
              <a:defRPr/>
            </a:pPr>
            <a:r>
              <a:rPr lang="es-MX" sz="1400" b="1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Embarazadas sin control prenatal  </a:t>
            </a:r>
            <a:r>
              <a:rPr lang="es-MX" sz="1400" b="1" dirty="0">
                <a:solidFill>
                  <a:srgbClr val="FF3399"/>
                </a:solidFill>
                <a:latin typeface="Avenir Roman" pitchFamily="-84" charset="0"/>
                <a:ea typeface="+mn-ea"/>
              </a:rPr>
              <a:t>30.9%</a:t>
            </a:r>
          </a:p>
          <a:p>
            <a:pPr algn="ctr" eaLnBrk="1" latinLnBrk="1">
              <a:defRPr/>
            </a:pPr>
            <a:r>
              <a:rPr lang="es-MX" sz="1400" b="1" dirty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De éstas con embarazo de alto riesgo </a:t>
            </a:r>
            <a:r>
              <a:rPr lang="es-MX" sz="1400" b="1" dirty="0">
                <a:solidFill>
                  <a:srgbClr val="FF3399"/>
                </a:solidFill>
                <a:latin typeface="Avenir Roman" pitchFamily="-84" charset="0"/>
                <a:ea typeface="+mn-ea"/>
              </a:rPr>
              <a:t>40%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464175" y="5876925"/>
            <a:ext cx="2832100" cy="8032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288925">
              <a:spcBef>
                <a:spcPct val="30000"/>
              </a:spcBef>
              <a:defRPr/>
            </a:pPr>
            <a:r>
              <a:rPr lang="es-MX" sz="1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venir Roman" pitchFamily="-84" charset="0"/>
              </a:rPr>
              <a:t>El </a:t>
            </a:r>
            <a:r>
              <a:rPr lang="es-MX" sz="1400" b="1" kern="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  <a:sym typeface="Avenir Roman" pitchFamily="-84" charset="0"/>
              </a:rPr>
              <a:t>92%</a:t>
            </a:r>
            <a:r>
              <a:rPr lang="es-MX" sz="1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venir Roman" pitchFamily="-84" charset="0"/>
              </a:rPr>
              <a:t>  </a:t>
            </a:r>
            <a:r>
              <a:rPr lang="es-MX" sz="14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venir Roman" pitchFamily="-84" charset="0"/>
              </a:rPr>
              <a:t>concluyeron su embarazo y </a:t>
            </a:r>
            <a:r>
              <a:rPr lang="es-MX" sz="1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venir Roman" pitchFamily="-84" charset="0"/>
              </a:rPr>
              <a:t>no se han </a:t>
            </a:r>
          </a:p>
          <a:p>
            <a:pPr algn="ctr" defTabSz="288925">
              <a:spcBef>
                <a:spcPct val="30000"/>
              </a:spcBef>
              <a:defRPr/>
            </a:pPr>
            <a:r>
              <a:rPr lang="es-MX" sz="1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venir Roman" pitchFamily="-84" charset="0"/>
              </a:rPr>
              <a:t>registrado decesos</a:t>
            </a:r>
          </a:p>
        </p:txBody>
      </p:sp>
      <p:pic>
        <p:nvPicPr>
          <p:cNvPr id="8197" name="Picture 8" descr="C:\Users\Usuario\Desktop\2016\carpeta Dr Ozorio\carpeta medico en tu casa\Untitled-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6"/>
          <p:cNvSpPr txBox="1"/>
          <p:nvPr/>
        </p:nvSpPr>
        <p:spPr>
          <a:xfrm>
            <a:off x="801209" y="410080"/>
            <a:ext cx="6079016" cy="58234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59755" tIns="59755" rIns="59755" bIns="59755">
            <a:spAutoFit/>
          </a:bodyPr>
          <a:lstStyle/>
          <a:p>
            <a:pPr defTabSz="939800" eaLnBrk="1" latinLnBrk="1">
              <a:defRPr/>
            </a:pPr>
            <a:r>
              <a:rPr lang="es-ES" sz="3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ESTADÍSTICAS / RESULTADOS</a:t>
            </a:r>
          </a:p>
        </p:txBody>
      </p:sp>
      <p:graphicFrame>
        <p:nvGraphicFramePr>
          <p:cNvPr id="8199" name="4 Gráfico"/>
          <p:cNvGraphicFramePr>
            <a:graphicFrameLocks/>
          </p:cNvGraphicFramePr>
          <p:nvPr/>
        </p:nvGraphicFramePr>
        <p:xfrm>
          <a:off x="500063" y="4576763"/>
          <a:ext cx="3360737" cy="226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r:id="rId6" imgW="3359187" imgH="2261812" progId="Excel.Chart.8">
                  <p:embed/>
                </p:oleObj>
              </mc:Choice>
              <mc:Fallback>
                <p:oleObj r:id="rId6" imgW="3359187" imgH="2261812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4576763"/>
                        <a:ext cx="3360737" cy="2263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0" name="14 Gráfico"/>
          <p:cNvGraphicFramePr>
            <a:graphicFrameLocks/>
          </p:cNvGraphicFramePr>
          <p:nvPr/>
        </p:nvGraphicFramePr>
        <p:xfrm>
          <a:off x="427038" y="2055813"/>
          <a:ext cx="3506787" cy="237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r:id="rId9" imgW="3505504" imgH="2371550" progId="Excel.Chart.8">
                  <p:embed/>
                </p:oleObj>
              </mc:Choice>
              <mc:Fallback>
                <p:oleObj r:id="rId9" imgW="3505504" imgH="237155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038" y="2055813"/>
                        <a:ext cx="3506787" cy="237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01" name="Picture 70" descr="C:\Users\Usuario\Desktop\2016\carpeta Dr Ozorio\carpeta medico en tu casa\6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8" y="2763838"/>
            <a:ext cx="2798762" cy="29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5 Rectángulo"/>
          <p:cNvSpPr>
            <a:spLocks noChangeArrowheads="1"/>
          </p:cNvSpPr>
          <p:nvPr/>
        </p:nvSpPr>
        <p:spPr bwMode="auto">
          <a:xfrm>
            <a:off x="5521325" y="2836863"/>
            <a:ext cx="1223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9pPr>
          </a:lstStyle>
          <a:p>
            <a:pPr algn="ctr" eaLnBrk="1" fontAlgn="ctr" hangingPunct="1"/>
            <a:r>
              <a:rPr lang="es-MX" altLang="es-MX" sz="1800" b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 Neue" pitchFamily="-84" charset="0"/>
              </a:rPr>
              <a:t>Trimestre</a:t>
            </a:r>
          </a:p>
        </p:txBody>
      </p:sp>
      <p:sp>
        <p:nvSpPr>
          <p:cNvPr id="8203" name="16 Rectángulo"/>
          <p:cNvSpPr>
            <a:spLocks noChangeArrowheads="1"/>
          </p:cNvSpPr>
          <p:nvPr/>
        </p:nvSpPr>
        <p:spPr bwMode="auto">
          <a:xfrm>
            <a:off x="7269163" y="2836863"/>
            <a:ext cx="719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9pPr>
          </a:lstStyle>
          <a:p>
            <a:pPr algn="ctr" eaLnBrk="1" fontAlgn="ctr" hangingPunct="1"/>
            <a:r>
              <a:rPr lang="es-MX" altLang="es-MX" sz="1800" b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 Neue" pitchFamily="-84" charset="0"/>
              </a:rPr>
              <a:t>Total</a:t>
            </a:r>
          </a:p>
        </p:txBody>
      </p:sp>
      <p:sp>
        <p:nvSpPr>
          <p:cNvPr id="8204" name="17 Rectángulo"/>
          <p:cNvSpPr>
            <a:spLocks noChangeArrowheads="1"/>
          </p:cNvSpPr>
          <p:nvPr/>
        </p:nvSpPr>
        <p:spPr bwMode="auto">
          <a:xfrm>
            <a:off x="5930900" y="3421063"/>
            <a:ext cx="404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9pPr>
          </a:lstStyle>
          <a:p>
            <a:pPr algn="ctr" eaLnBrk="1" fontAlgn="ctr" hangingPunct="1"/>
            <a:r>
              <a:rPr lang="es-MX" altLang="es-MX" sz="1800" b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 Neue" pitchFamily="-84" charset="0"/>
              </a:rPr>
              <a:t>1°</a:t>
            </a:r>
          </a:p>
        </p:txBody>
      </p:sp>
      <p:sp>
        <p:nvSpPr>
          <p:cNvPr id="8205" name="18 Rectángulo"/>
          <p:cNvSpPr>
            <a:spLocks noChangeArrowheads="1"/>
          </p:cNvSpPr>
          <p:nvPr/>
        </p:nvSpPr>
        <p:spPr bwMode="auto">
          <a:xfrm>
            <a:off x="7273498" y="3421063"/>
            <a:ext cx="7120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9pPr>
          </a:lstStyle>
          <a:p>
            <a:pPr algn="ctr" eaLnBrk="1" fontAlgn="ctr" hangingPunct="1"/>
            <a:r>
              <a:rPr lang="es-MX" altLang="es-MX" sz="1800" b="1" dirty="0" smtClean="0">
                <a:solidFill>
                  <a:schemeClr val="bg1"/>
                </a:solidFill>
                <a:sym typeface="Helvetica Neue" pitchFamily="-84" charset="0"/>
              </a:rPr>
              <a:t>1,091</a:t>
            </a:r>
            <a:endParaRPr lang="es-MX" altLang="es-MX" sz="1800" b="1" dirty="0">
              <a:solidFill>
                <a:schemeClr val="bg1"/>
              </a:solidFill>
              <a:sym typeface="Helvetica Neue" pitchFamily="-84" charset="0"/>
            </a:endParaRPr>
          </a:p>
        </p:txBody>
      </p:sp>
      <p:sp>
        <p:nvSpPr>
          <p:cNvPr id="8206" name="19 Rectángulo"/>
          <p:cNvSpPr>
            <a:spLocks noChangeArrowheads="1"/>
          </p:cNvSpPr>
          <p:nvPr/>
        </p:nvSpPr>
        <p:spPr bwMode="auto">
          <a:xfrm>
            <a:off x="5935663" y="4038600"/>
            <a:ext cx="395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9pPr>
          </a:lstStyle>
          <a:p>
            <a:pPr algn="ctr" eaLnBrk="1" fontAlgn="ctr" hangingPunct="1"/>
            <a:r>
              <a:rPr lang="es-MX" altLang="es-MX" sz="1800" b="1">
                <a:solidFill>
                  <a:schemeClr val="bg1"/>
                </a:solidFill>
                <a:sym typeface="Helvetica Neue" pitchFamily="-84" charset="0"/>
              </a:rPr>
              <a:t>2°</a:t>
            </a:r>
          </a:p>
        </p:txBody>
      </p:sp>
      <p:sp>
        <p:nvSpPr>
          <p:cNvPr id="8207" name="20 Rectángulo"/>
          <p:cNvSpPr>
            <a:spLocks noChangeArrowheads="1"/>
          </p:cNvSpPr>
          <p:nvPr/>
        </p:nvSpPr>
        <p:spPr bwMode="auto">
          <a:xfrm>
            <a:off x="5935663" y="4619625"/>
            <a:ext cx="395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9pPr>
          </a:lstStyle>
          <a:p>
            <a:pPr algn="ctr" eaLnBrk="1" fontAlgn="ctr" hangingPunct="1"/>
            <a:r>
              <a:rPr lang="es-MX" altLang="es-MX" sz="1800" b="1">
                <a:solidFill>
                  <a:schemeClr val="bg1"/>
                </a:solidFill>
                <a:sym typeface="Helvetica Neue" pitchFamily="-84" charset="0"/>
              </a:rPr>
              <a:t>3°</a:t>
            </a:r>
          </a:p>
        </p:txBody>
      </p:sp>
      <p:sp>
        <p:nvSpPr>
          <p:cNvPr id="8208" name="22 Rectángulo"/>
          <p:cNvSpPr>
            <a:spLocks noChangeArrowheads="1"/>
          </p:cNvSpPr>
          <p:nvPr/>
        </p:nvSpPr>
        <p:spPr bwMode="auto">
          <a:xfrm>
            <a:off x="5773738" y="5238750"/>
            <a:ext cx="7191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9pPr>
          </a:lstStyle>
          <a:p>
            <a:pPr algn="ctr" eaLnBrk="1" fontAlgn="ctr" hangingPunct="1"/>
            <a:r>
              <a:rPr lang="es-MX" altLang="es-MX" sz="1800" b="1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 Neue" pitchFamily="-84" charset="0"/>
              </a:rPr>
              <a:t>Total</a:t>
            </a:r>
          </a:p>
        </p:txBody>
      </p:sp>
      <p:sp>
        <p:nvSpPr>
          <p:cNvPr id="8209" name="23 Rectángulo"/>
          <p:cNvSpPr>
            <a:spLocks noChangeArrowheads="1"/>
          </p:cNvSpPr>
          <p:nvPr/>
        </p:nvSpPr>
        <p:spPr bwMode="auto">
          <a:xfrm>
            <a:off x="7248651" y="4038600"/>
            <a:ext cx="7617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9pPr>
          </a:lstStyle>
          <a:p>
            <a:pPr algn="ctr" eaLnBrk="1" fontAlgn="ctr" hangingPunct="1"/>
            <a:r>
              <a:rPr lang="es-MX" altLang="es-MX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 Neue" pitchFamily="-84" charset="0"/>
              </a:rPr>
              <a:t>1,364</a:t>
            </a:r>
            <a:endParaRPr lang="es-MX" altLang="es-MX" sz="1800" b="1" dirty="0">
              <a:solidFill>
                <a:schemeClr val="bg1"/>
              </a:solidFill>
              <a:latin typeface="Arial" pitchFamily="34" charset="0"/>
              <a:cs typeface="Arial" pitchFamily="34" charset="0"/>
              <a:sym typeface="Helvetica Neue" pitchFamily="-84" charset="0"/>
            </a:endParaRPr>
          </a:p>
        </p:txBody>
      </p:sp>
      <p:sp>
        <p:nvSpPr>
          <p:cNvPr id="8210" name="24 Rectángulo"/>
          <p:cNvSpPr>
            <a:spLocks noChangeArrowheads="1"/>
          </p:cNvSpPr>
          <p:nvPr/>
        </p:nvSpPr>
        <p:spPr bwMode="auto">
          <a:xfrm>
            <a:off x="7344831" y="4654550"/>
            <a:ext cx="5693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9pPr>
          </a:lstStyle>
          <a:p>
            <a:pPr algn="ctr" eaLnBrk="1" fontAlgn="ctr" hangingPunct="1"/>
            <a:r>
              <a:rPr lang="es-MX" altLang="es-MX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 Neue" pitchFamily="-84" charset="0"/>
              </a:rPr>
              <a:t>955</a:t>
            </a:r>
            <a:endParaRPr lang="es-MX" altLang="es-MX" sz="1800" b="1" dirty="0">
              <a:solidFill>
                <a:schemeClr val="bg1"/>
              </a:solidFill>
              <a:latin typeface="Arial" pitchFamily="34" charset="0"/>
              <a:cs typeface="Arial" pitchFamily="34" charset="0"/>
              <a:sym typeface="Helvetica Neue" pitchFamily="-84" charset="0"/>
            </a:endParaRPr>
          </a:p>
        </p:txBody>
      </p:sp>
      <p:sp>
        <p:nvSpPr>
          <p:cNvPr id="8211" name="25 Rectángulo"/>
          <p:cNvSpPr>
            <a:spLocks noChangeArrowheads="1"/>
          </p:cNvSpPr>
          <p:nvPr/>
        </p:nvSpPr>
        <p:spPr bwMode="auto">
          <a:xfrm>
            <a:off x="7248651" y="5238750"/>
            <a:ext cx="7617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Avenir Roman" pitchFamily="-84" charset="0"/>
                <a:cs typeface="Avenir Roman" pitchFamily="-84" charset="0"/>
                <a:sym typeface="Calibri" pitchFamily="34" charset="0"/>
              </a:defRPr>
            </a:lvl9pPr>
          </a:lstStyle>
          <a:p>
            <a:pPr algn="ctr" eaLnBrk="1" fontAlgn="ctr" hangingPunct="1"/>
            <a:r>
              <a:rPr lang="es-MX" altLang="es-MX" sz="1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Helvetica Neue" pitchFamily="-84" charset="0"/>
              </a:rPr>
              <a:t>3,410</a:t>
            </a:r>
            <a:endParaRPr lang="es-MX" altLang="es-MX" sz="1800" b="1" dirty="0">
              <a:solidFill>
                <a:schemeClr val="bg1"/>
              </a:solidFill>
              <a:latin typeface="Arial" pitchFamily="34" charset="0"/>
              <a:cs typeface="Arial" pitchFamily="34" charset="0"/>
              <a:sym typeface="Helvetica Neue" pitchFamily="-84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287338" y="4337050"/>
            <a:ext cx="4644702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45719" tIns="45719" rIns="45719" bIns="45719">
            <a:spAutoFit/>
          </a:bodyPr>
          <a:lstStyle/>
          <a:p>
            <a:pPr algn="ctr" eaLnBrk="1" fontAlgn="b" latinLnBrk="1">
              <a:defRPr/>
            </a:pPr>
            <a:r>
              <a:rPr lang="es-MX" sz="1200" b="1" dirty="0">
                <a:solidFill>
                  <a:srgbClr val="FF3399"/>
                </a:solidFill>
                <a:latin typeface="Avenir Roman" pitchFamily="-84" charset="0"/>
                <a:ea typeface="+mn-ea"/>
              </a:rPr>
              <a:t>Número de embarazadas sin control </a:t>
            </a:r>
            <a:r>
              <a:rPr lang="es-MX" sz="1200" b="1" dirty="0" smtClean="0">
                <a:solidFill>
                  <a:srgbClr val="FF3399"/>
                </a:solidFill>
                <a:latin typeface="Avenir Roman" pitchFamily="-84" charset="0"/>
                <a:ea typeface="+mn-ea"/>
              </a:rPr>
              <a:t>prenatal de alto riesgo</a:t>
            </a:r>
            <a:endParaRPr lang="es-MX" sz="1200" b="1" dirty="0">
              <a:solidFill>
                <a:srgbClr val="FF3399"/>
              </a:solidFill>
              <a:latin typeface="Avenir Roman" pitchFamily="-84" charset="0"/>
              <a:ea typeface="+mn-ea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120650" y="1881188"/>
            <a:ext cx="4025900" cy="277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>
            <a:spAutoFit/>
          </a:bodyPr>
          <a:lstStyle/>
          <a:p>
            <a:pPr algn="ctr" eaLnBrk="1" fontAlgn="b" latinLnBrk="1">
              <a:defRPr/>
            </a:pPr>
            <a:r>
              <a:rPr lang="es-MX" sz="1200" b="1" dirty="0">
                <a:solidFill>
                  <a:srgbClr val="FF3399"/>
                </a:solidFill>
                <a:latin typeface="Avenir Roman" pitchFamily="-84" charset="0"/>
                <a:ea typeface="+mn-ea"/>
              </a:rPr>
              <a:t>Número de embarazadas sin control prenatal</a:t>
            </a:r>
          </a:p>
        </p:txBody>
      </p:sp>
      <p:sp>
        <p:nvSpPr>
          <p:cNvPr id="29" name="28 CuadroTexto"/>
          <p:cNvSpPr txBox="1"/>
          <p:nvPr/>
        </p:nvSpPr>
        <p:spPr>
          <a:xfrm rot="16200000">
            <a:off x="1139826" y="3517900"/>
            <a:ext cx="474662" cy="2301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>
            <a:spAutoFit/>
          </a:bodyPr>
          <a:lstStyle/>
          <a:p>
            <a:pPr algn="ctr" eaLnBrk="1" fontAlgn="b" latinLnBrk="1">
              <a:defRPr/>
            </a:pPr>
            <a:r>
              <a:rPr lang="es-MX" sz="900" b="1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1,620</a:t>
            </a:r>
            <a:endParaRPr lang="es-MX" sz="9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/>
          <p:nvPr/>
        </p:nvSpPr>
        <p:spPr>
          <a:xfrm rot="16200000">
            <a:off x="1808957" y="3517106"/>
            <a:ext cx="474662" cy="231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>
            <a:spAutoFit/>
          </a:bodyPr>
          <a:lstStyle/>
          <a:p>
            <a:pPr algn="ctr" eaLnBrk="1" fontAlgn="b" latinLnBrk="1">
              <a:defRPr/>
            </a:pPr>
            <a:r>
              <a:rPr lang="es-MX" sz="900" b="1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4,006</a:t>
            </a:r>
            <a:endParaRPr lang="es-MX" sz="9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30 CuadroTexto"/>
          <p:cNvSpPr txBox="1"/>
          <p:nvPr/>
        </p:nvSpPr>
        <p:spPr>
          <a:xfrm rot="16200000">
            <a:off x="2485232" y="3517106"/>
            <a:ext cx="474662" cy="231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>
            <a:spAutoFit/>
          </a:bodyPr>
          <a:lstStyle/>
          <a:p>
            <a:pPr algn="ctr" eaLnBrk="1" fontAlgn="b" latinLnBrk="1">
              <a:defRPr/>
            </a:pPr>
            <a:r>
              <a:rPr lang="es-MX" sz="900" b="1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2,813</a:t>
            </a:r>
            <a:endParaRPr lang="es-MX" sz="9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31 CuadroTexto"/>
          <p:cNvSpPr txBox="1"/>
          <p:nvPr/>
        </p:nvSpPr>
        <p:spPr>
          <a:xfrm rot="16200000">
            <a:off x="3283744" y="3637756"/>
            <a:ext cx="234950" cy="2301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>
            <a:spAutoFit/>
          </a:bodyPr>
          <a:lstStyle/>
          <a:p>
            <a:pPr algn="ctr" eaLnBrk="1" fontAlgn="b" latinLnBrk="1">
              <a:defRPr/>
            </a:pPr>
            <a:r>
              <a:rPr lang="es-MX" sz="9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85</a:t>
            </a:r>
          </a:p>
        </p:txBody>
      </p:sp>
      <p:sp>
        <p:nvSpPr>
          <p:cNvPr id="33" name="32 CuadroTexto"/>
          <p:cNvSpPr txBox="1"/>
          <p:nvPr/>
        </p:nvSpPr>
        <p:spPr>
          <a:xfrm rot="16200000">
            <a:off x="1188244" y="5887244"/>
            <a:ext cx="476250" cy="2301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>
            <a:spAutoFit/>
          </a:bodyPr>
          <a:lstStyle/>
          <a:p>
            <a:pPr algn="ctr" eaLnBrk="1" fontAlgn="b" latinLnBrk="1">
              <a:defRPr/>
            </a:pPr>
            <a:r>
              <a:rPr lang="es-MX" sz="900" b="1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1,620</a:t>
            </a:r>
            <a:endParaRPr lang="es-MX" sz="9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33 CuadroTexto"/>
          <p:cNvSpPr txBox="1"/>
          <p:nvPr/>
        </p:nvSpPr>
        <p:spPr>
          <a:xfrm rot="16200000">
            <a:off x="1831976" y="5886450"/>
            <a:ext cx="476250" cy="231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>
            <a:spAutoFit/>
          </a:bodyPr>
          <a:lstStyle/>
          <a:p>
            <a:pPr algn="ctr" eaLnBrk="1" fontAlgn="b" latinLnBrk="1">
              <a:defRPr/>
            </a:pPr>
            <a:r>
              <a:rPr lang="es-MX" sz="900" b="1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1,262</a:t>
            </a:r>
            <a:endParaRPr lang="es-MX" sz="9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34 CuadroTexto"/>
          <p:cNvSpPr txBox="1"/>
          <p:nvPr/>
        </p:nvSpPr>
        <p:spPr>
          <a:xfrm rot="16200000">
            <a:off x="2539207" y="5942806"/>
            <a:ext cx="363538" cy="231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>
            <a:spAutoFit/>
          </a:bodyPr>
          <a:lstStyle/>
          <a:p>
            <a:pPr algn="ctr" eaLnBrk="1" fontAlgn="b" latinLnBrk="1">
              <a:defRPr/>
            </a:pPr>
            <a:r>
              <a:rPr lang="es-MX" sz="9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443</a:t>
            </a:r>
          </a:p>
        </p:txBody>
      </p:sp>
      <p:sp>
        <p:nvSpPr>
          <p:cNvPr id="36" name="35 CuadroTexto"/>
          <p:cNvSpPr txBox="1"/>
          <p:nvPr/>
        </p:nvSpPr>
        <p:spPr>
          <a:xfrm rot="16200000">
            <a:off x="3221832" y="6007894"/>
            <a:ext cx="234950" cy="2301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>
            <a:spAutoFit/>
          </a:bodyPr>
          <a:lstStyle/>
          <a:p>
            <a:pPr algn="ctr" eaLnBrk="1" fontAlgn="b" latinLnBrk="1">
              <a:defRPr/>
            </a:pPr>
            <a:r>
              <a:rPr lang="es-MX" sz="9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85</a:t>
            </a:r>
          </a:p>
        </p:txBody>
      </p:sp>
    </p:spTree>
    <p:extLst>
      <p:ext uri="{BB962C8B-B14F-4D97-AF65-F5344CB8AC3E}">
        <p14:creationId xmlns:p14="http://schemas.microsoft.com/office/powerpoint/2010/main" val="7711048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uario\Desktop\PRERSENTACION MEDICO EN TU CASA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"/>
            <a:ext cx="9144000" cy="140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27584" y="332656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IDENTIFICACIÓN DE OTROS GRUPOS VULNERABLES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723789" y="1635189"/>
            <a:ext cx="3008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2,285,137 hogares visitados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162336" y="1907540"/>
            <a:ext cx="220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93.27% de avance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657028" y="6398312"/>
            <a:ext cx="308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174 mil 989 adultos mayores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5228014" y="5250686"/>
            <a:ext cx="3880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mil 974 personas con discapacidad</a:t>
            </a:r>
          </a:p>
        </p:txBody>
      </p:sp>
      <p:pic>
        <p:nvPicPr>
          <p:cNvPr id="5122" name="Picture 2" descr="C:\Users\Usuario\Desktop\PRERSENTACION MEDICO EN TU CASA\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286917"/>
            <a:ext cx="2673664" cy="294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uario\Desktop\PRERSENTACION MEDICO EN TU CASA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1521031"/>
            <a:ext cx="3411051" cy="234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uario\Desktop\PRERSENTACION MEDICO EN TU CASA\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10690"/>
            <a:ext cx="3340224" cy="239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63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uario\Desktop\PRERSENTACION MEDICO EN TU CASA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"/>
            <a:ext cx="9144000" cy="140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27584" y="332656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IDENTIFICACIÓN DE OTROS GRUPOS VULNERABLES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95536" y="1437993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Enfermos en fase terminal: Localizados </a:t>
            </a:r>
            <a:r>
              <a:rPr lang="es-MX" sz="1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690066" y="1763524"/>
            <a:ext cx="3737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Actualmente en seguimiento 95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5292080" y="422108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1,809 personas postradas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5161886" y="5373216"/>
            <a:ext cx="3500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470 personas en situación </a:t>
            </a:r>
          </a:p>
          <a:p>
            <a:pPr algn="ctr"/>
            <a:r>
              <a:rPr lang="es-MX" b="1" dirty="0" smtClean="0">
                <a:latin typeface="Arial" panose="020B0604020202020204" pitchFamily="34" charset="0"/>
                <a:cs typeface="Arial" panose="020B0604020202020204" pitchFamily="34" charset="0"/>
              </a:rPr>
              <a:t>de abandono</a:t>
            </a:r>
          </a:p>
        </p:txBody>
      </p:sp>
      <p:pic>
        <p:nvPicPr>
          <p:cNvPr id="6146" name="Picture 2" descr="C:\Users\Usuario\Desktop\PRERSENTACION MEDICO EN TU CASA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447" y="4435898"/>
            <a:ext cx="3327609" cy="237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uario\Desktop\PRERSENTACION MEDICO EN TU CASA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77" y="2142349"/>
            <a:ext cx="3311425" cy="237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uario\Desktop\PRERSENTACION MEDICO EN TU CASA\1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33798"/>
            <a:ext cx="3397462" cy="272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51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uario\Desktop\PRERSENTACION MEDICO EN TU CASA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"/>
            <a:ext cx="9144000" cy="140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27584" y="332656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NUESTROS SERVICIOS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238175" y="1487105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Servicios gratuitos a domicilio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28886" y="1831464"/>
            <a:ext cx="41044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Atención médica personalizada.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Entrega de medicamentos. (Farmacia móvil)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Estudios de laboratorio.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Entrega de apoyos: sillas de ruedas, bastones,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Referencia a servicios hospitalarios.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Afiliación a los servicios de salud gratuitos.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Voluntad anticipada.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Cuidados paliativos.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Atención psicológica al paciente y a sus cuidadores.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Atención odontológica.</a:t>
            </a:r>
          </a:p>
        </p:txBody>
      </p:sp>
      <p:pic>
        <p:nvPicPr>
          <p:cNvPr id="7170" name="Picture 2" descr="C:\Users\Usuario\Desktop\PRERSENTACION MEDICO EN TU CASA\te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7105"/>
            <a:ext cx="4271830" cy="131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4910733" y="2947597"/>
            <a:ext cx="4020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Atención brindada por personal médico especializado </a:t>
            </a:r>
          </a:p>
          <a:p>
            <a:pPr algn="ctr"/>
            <a:r>
              <a:rPr lang="es-MX" sz="11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24 </a:t>
            </a:r>
            <a:r>
              <a:rPr lang="es-MX" sz="1100" b="1" dirty="0" err="1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hrs</a:t>
            </a:r>
            <a:r>
              <a:rPr lang="es-MX" sz="11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al día los 365 días del año</a:t>
            </a:r>
          </a:p>
        </p:txBody>
      </p:sp>
      <p:pic>
        <p:nvPicPr>
          <p:cNvPr id="7171" name="Picture 3" descr="C:\Users\Usuario\Desktop\PRERSENTACION MEDICO EN TU CASA\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481" y="3759562"/>
            <a:ext cx="4334638" cy="30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uario\Desktop\PRERSENTACION MEDICO EN TU CASA\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56" y="4477418"/>
            <a:ext cx="3326607" cy="23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42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uario\Desktop\PRERSENTACION MEDICO EN TU CASA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"/>
            <a:ext cx="9144000" cy="140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827584" y="332656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UNIVERSIDADES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238174" y="1487105"/>
            <a:ext cx="5485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 programa </a:t>
            </a:r>
            <a:r>
              <a:rPr lang="es-MX" sz="1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Médico en Tu </a:t>
            </a:r>
            <a:r>
              <a:rPr lang="es-MX" sz="16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MX" sz="1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 </a:t>
            </a:r>
            <a:r>
              <a:rPr lang="es-MX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 han sumado: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28886" y="1965211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INSTITUTO POLITÉCNICO NACIONAL.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365357" y="5569443"/>
            <a:ext cx="43590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Facultades: medicina, enfermería, trabajo social, psicología, nutrición y afines.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748455" y="2276872"/>
            <a:ext cx="3403975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140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167 pasantes de medicina</a:t>
            </a:r>
          </a:p>
          <a:p>
            <a:pPr>
              <a:lnSpc>
                <a:spcPct val="150000"/>
              </a:lnSpc>
            </a:pPr>
            <a:r>
              <a:rPr lang="es-MX" sz="140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46 Realizando Prácticas Profesionales</a:t>
            </a:r>
          </a:p>
          <a:p>
            <a:pPr>
              <a:lnSpc>
                <a:spcPct val="150000"/>
              </a:lnSpc>
            </a:pPr>
            <a:r>
              <a:rPr lang="es-MX" sz="140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3,500 estudiantes de medicina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467544" y="3264563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UNIVERSIDAD NACIONAL AUTÓNOMA DE MÉXICO.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66548" y="4170942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UNIVERSIDAD AUTÓNOMA METROPOLITANA.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794867" y="3746649"/>
            <a:ext cx="23601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 pasantes de medicina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779735" y="4716858"/>
            <a:ext cx="2245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pasantes de medicina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4724400" y="5889049"/>
            <a:ext cx="4359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Hoy más de 10 mil estudiantes trabajan en el programa.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467544" y="5122965"/>
            <a:ext cx="3684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universidades privadas</a:t>
            </a:r>
          </a:p>
        </p:txBody>
      </p:sp>
      <p:pic>
        <p:nvPicPr>
          <p:cNvPr id="18" name="Picture 10" descr="C:\Users\Usuario\Downloads\IMG-20151026-WA0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396" y="2060252"/>
            <a:ext cx="382905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646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2148</TotalTime>
  <Words>921</Words>
  <Application>Microsoft Office PowerPoint</Application>
  <PresentationFormat>Presentación en pantalla (4:3)</PresentationFormat>
  <Paragraphs>163</Paragraphs>
  <Slides>16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8" baseType="lpstr">
      <vt:lpstr>Tema de Office</vt:lpstr>
      <vt:lpstr>Gráfico de Microsoft Excel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56</cp:revision>
  <cp:lastPrinted>2016-06-18T00:15:07Z</cp:lastPrinted>
  <dcterms:created xsi:type="dcterms:W3CDTF">2016-05-05T15:10:33Z</dcterms:created>
  <dcterms:modified xsi:type="dcterms:W3CDTF">2016-06-21T16:25:57Z</dcterms:modified>
</cp:coreProperties>
</file>