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6"/>
  </p:notesMasterIdLst>
  <p:handoutMasterIdLst>
    <p:handoutMasterId r:id="rId17"/>
  </p:handoutMasterIdLst>
  <p:sldIdLst>
    <p:sldId id="546" r:id="rId2"/>
    <p:sldId id="585" r:id="rId3"/>
    <p:sldId id="592" r:id="rId4"/>
    <p:sldId id="593" r:id="rId5"/>
    <p:sldId id="672" r:id="rId6"/>
    <p:sldId id="699" r:id="rId7"/>
    <p:sldId id="638" r:id="rId8"/>
    <p:sldId id="641" r:id="rId9"/>
    <p:sldId id="639" r:id="rId10"/>
    <p:sldId id="644" r:id="rId11"/>
    <p:sldId id="647" r:id="rId12"/>
    <p:sldId id="701" r:id="rId13"/>
    <p:sldId id="696" r:id="rId14"/>
    <p:sldId id="702" r:id="rId15"/>
  </p:sldIdLst>
  <p:sldSz cx="12192000" cy="6858000"/>
  <p:notesSz cx="9296400" cy="7010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35"/>
    <a:srgbClr val="68027C"/>
    <a:srgbClr val="FD545A"/>
    <a:srgbClr val="4F4B4B"/>
    <a:srgbClr val="FFFFFF"/>
    <a:srgbClr val="767171"/>
    <a:srgbClr val="00AC00"/>
    <a:srgbClr val="66CCFF"/>
    <a:srgbClr val="FF66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30" y="108"/>
      </p:cViewPr>
      <p:guideLst>
        <p:guide orient="horz" pos="2183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956"/>
    </p:cViewPr>
  </p:sorterViewPr>
  <p:notesViewPr>
    <p:cSldViewPr snapToGrid="0" showGuides="1">
      <p:cViewPr varScale="1">
        <p:scale>
          <a:sx n="86" d="100"/>
          <a:sy n="86" d="100"/>
        </p:scale>
        <p:origin x="307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613EBMJ01VE5G\did\Solicitudes%20de%20informaci&#243;n\2016\Nacional\SS%20&amp;%20SIDSS\gr&#225;ficas_causas_selecionadas_1980_2013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vier\AppData\Local\Microsoft\Windows\INetCache\Content.Outlook\SGAF0YPY\Turismo%20medico%20y%20elderl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vier\AppData\Local\Microsoft\Windows\INetCache\Content.Outlook\SGAF0YPY\Turismo%20medico%20y%20elderl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vier\AppData\Local\Microsoft\Windows\INetCache\Content.Outlook\SGAF0YPY\Turismo%20medico%20y%20elderl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938894364626597E-2"/>
          <c:y val="2.81315051721257E-2"/>
          <c:w val="0.79750111513198096"/>
          <c:h val="0.83111428887295302"/>
        </c:manualLayout>
      </c:layout>
      <c:lineChart>
        <c:grouping val="standard"/>
        <c:varyColors val="0"/>
        <c:ser>
          <c:idx val="0"/>
          <c:order val="0"/>
          <c:tx>
            <c:strRef>
              <c:f>Hoja1!$K$4</c:f>
              <c:strCache>
                <c:ptCount val="1"/>
                <c:pt idx="0">
                  <c:v>Enfermedades infecciosas y parasitarias</c:v>
                </c:pt>
              </c:strCache>
            </c:strRef>
          </c:tx>
          <c:spPr>
            <a:ln w="57150">
              <a:solidFill>
                <a:srgbClr val="70AD47">
                  <a:lumMod val="50000"/>
                </a:srgbClr>
              </a:solidFill>
            </a:ln>
            <a:effectLst/>
          </c:spPr>
          <c:marker>
            <c:symbol val="none"/>
          </c:marker>
          <c:cat>
            <c:strRef>
              <c:f>Hoja1!$J$5:$J$40</c:f>
              <c:strCache>
                <c:ptCount val="3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</c:strCache>
            </c:strRef>
          </c:cat>
          <c:val>
            <c:numRef>
              <c:f>Hoja1!$K$5:$K$40</c:f>
              <c:numCache>
                <c:formatCode>#,###.0</c:formatCode>
                <c:ptCount val="36"/>
                <c:pt idx="0">
                  <c:v>93.459925019933266</c:v>
                </c:pt>
                <c:pt idx="1">
                  <c:v>79.464658627064722</c:v>
                </c:pt>
                <c:pt idx="2">
                  <c:v>74.675024940521865</c:v>
                </c:pt>
                <c:pt idx="3">
                  <c:v>77.05030855491907</c:v>
                </c:pt>
                <c:pt idx="4">
                  <c:v>68.565777230206294</c:v>
                </c:pt>
                <c:pt idx="5">
                  <c:v>64.791791063133601</c:v>
                </c:pt>
                <c:pt idx="6">
                  <c:v>58.902013136093657</c:v>
                </c:pt>
                <c:pt idx="7">
                  <c:v>57.150820909793957</c:v>
                </c:pt>
                <c:pt idx="8">
                  <c:v>51.052905434938133</c:v>
                </c:pt>
                <c:pt idx="9">
                  <c:v>50.240407462918398</c:v>
                </c:pt>
                <c:pt idx="10">
                  <c:v>50.677169397655973</c:v>
                </c:pt>
                <c:pt idx="11">
                  <c:v>37.965297017437727</c:v>
                </c:pt>
                <c:pt idx="12">
                  <c:v>31.62563239476599</c:v>
                </c:pt>
                <c:pt idx="13">
                  <c:v>30.81746522445718</c:v>
                </c:pt>
                <c:pt idx="14">
                  <c:v>27.156970102723861</c:v>
                </c:pt>
                <c:pt idx="15">
                  <c:v>26.65986921667842</c:v>
                </c:pt>
                <c:pt idx="16">
                  <c:v>25.398255408636249</c:v>
                </c:pt>
                <c:pt idx="17">
                  <c:v>23.241697481736569</c:v>
                </c:pt>
                <c:pt idx="18">
                  <c:v>22.603344836084581</c:v>
                </c:pt>
                <c:pt idx="19">
                  <c:v>20.600551819981021</c:v>
                </c:pt>
                <c:pt idx="20">
                  <c:v>19.575639270098129</c:v>
                </c:pt>
                <c:pt idx="21">
                  <c:v>19.18386185896038</c:v>
                </c:pt>
                <c:pt idx="22">
                  <c:v>19.014108422035541</c:v>
                </c:pt>
                <c:pt idx="23">
                  <c:v>18.947689699180451</c:v>
                </c:pt>
                <c:pt idx="24">
                  <c:v>17.885530321877539</c:v>
                </c:pt>
                <c:pt idx="25">
                  <c:v>18.115554691313179</c:v>
                </c:pt>
                <c:pt idx="26">
                  <c:v>17.624948566227001</c:v>
                </c:pt>
                <c:pt idx="27">
                  <c:v>17.475595648563921</c:v>
                </c:pt>
                <c:pt idx="28">
                  <c:v>17.463766413386491</c:v>
                </c:pt>
                <c:pt idx="29">
                  <c:v>16.217615697872219</c:v>
                </c:pt>
                <c:pt idx="30">
                  <c:v>16.06924029086829</c:v>
                </c:pt>
                <c:pt idx="31">
                  <c:v>16.35246470853804</c:v>
                </c:pt>
                <c:pt idx="32">
                  <c:v>16.383926047786371</c:v>
                </c:pt>
                <c:pt idx="33">
                  <c:v>16.974526798851979</c:v>
                </c:pt>
                <c:pt idx="34">
                  <c:v>15.06600738099038</c:v>
                </c:pt>
                <c:pt idx="35">
                  <c:v>14.49765026170312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9E8-47E2-A00D-014F3C249D1B}"/>
            </c:ext>
          </c:extLst>
        </c:ser>
        <c:ser>
          <c:idx val="1"/>
          <c:order val="1"/>
          <c:tx>
            <c:strRef>
              <c:f>Hoja1!$L$4</c:f>
              <c:strCache>
                <c:ptCount val="1"/>
                <c:pt idx="0">
                  <c:v>Tumores malignos</c:v>
                </c:pt>
              </c:strCache>
            </c:strRef>
          </c:tx>
          <c:spPr>
            <a:ln w="57150">
              <a:solidFill>
                <a:srgbClr val="E7E6E6">
                  <a:lumMod val="50000"/>
                </a:srgbClr>
              </a:solidFill>
            </a:ln>
            <a:effectLst/>
          </c:spPr>
          <c:marker>
            <c:symbol val="none"/>
          </c:marker>
          <c:cat>
            <c:strRef>
              <c:f>Hoja1!$J$5:$J$40</c:f>
              <c:strCache>
                <c:ptCount val="3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</c:strCache>
            </c:strRef>
          </c:cat>
          <c:val>
            <c:numRef>
              <c:f>Hoja1!$L$5:$L$40</c:f>
              <c:numCache>
                <c:formatCode>#,###.0</c:formatCode>
                <c:ptCount val="36"/>
                <c:pt idx="0">
                  <c:v>39.265884144429101</c:v>
                </c:pt>
                <c:pt idx="1">
                  <c:v>40.616694532751097</c:v>
                </c:pt>
                <c:pt idx="2">
                  <c:v>41.619190843681899</c:v>
                </c:pt>
                <c:pt idx="3">
                  <c:v>42.161740896816902</c:v>
                </c:pt>
                <c:pt idx="4">
                  <c:v>42.686718566135831</c:v>
                </c:pt>
                <c:pt idx="5">
                  <c:v>45.643548455549883</c:v>
                </c:pt>
                <c:pt idx="6">
                  <c:v>45.830691423432718</c:v>
                </c:pt>
                <c:pt idx="7">
                  <c:v>46.279159724673697</c:v>
                </c:pt>
                <c:pt idx="8">
                  <c:v>47.439569180630713</c:v>
                </c:pt>
                <c:pt idx="9">
                  <c:v>47.691886993272917</c:v>
                </c:pt>
                <c:pt idx="10">
                  <c:v>47.049987924517922</c:v>
                </c:pt>
                <c:pt idx="11">
                  <c:v>47.113343860356849</c:v>
                </c:pt>
                <c:pt idx="12">
                  <c:v>48.160163164076558</c:v>
                </c:pt>
                <c:pt idx="13">
                  <c:v>48.780218875072457</c:v>
                </c:pt>
                <c:pt idx="14">
                  <c:v>49.531837520270187</c:v>
                </c:pt>
                <c:pt idx="15">
                  <c:v>50.655973961189012</c:v>
                </c:pt>
                <c:pt idx="16">
                  <c:v>51.723743746444917</c:v>
                </c:pt>
                <c:pt idx="17">
                  <c:v>52.414184003053997</c:v>
                </c:pt>
                <c:pt idx="18">
                  <c:v>53.123597254351061</c:v>
                </c:pt>
                <c:pt idx="19">
                  <c:v>53.474178256374309</c:v>
                </c:pt>
                <c:pt idx="20">
                  <c:v>54.164785889872071</c:v>
                </c:pt>
                <c:pt idx="21">
                  <c:v>54.729479003580948</c:v>
                </c:pt>
                <c:pt idx="22">
                  <c:v>56.396402543063509</c:v>
                </c:pt>
                <c:pt idx="23">
                  <c:v>57.174429259098439</c:v>
                </c:pt>
                <c:pt idx="24">
                  <c:v>57.686734209665161</c:v>
                </c:pt>
                <c:pt idx="25">
                  <c:v>58.777793519839022</c:v>
                </c:pt>
                <c:pt idx="26">
                  <c:v>58.830080321780429</c:v>
                </c:pt>
                <c:pt idx="27">
                  <c:v>59.173463531166249</c:v>
                </c:pt>
                <c:pt idx="28">
                  <c:v>60.121825875997203</c:v>
                </c:pt>
                <c:pt idx="29">
                  <c:v>60.571935103237408</c:v>
                </c:pt>
                <c:pt idx="30">
                  <c:v>61.366818245873162</c:v>
                </c:pt>
                <c:pt idx="31">
                  <c:v>61.57350854729421</c:v>
                </c:pt>
                <c:pt idx="32">
                  <c:v>62.478988819418532</c:v>
                </c:pt>
                <c:pt idx="33">
                  <c:v>63.456198630191082</c:v>
                </c:pt>
                <c:pt idx="34">
                  <c:v>64.308696176143556</c:v>
                </c:pt>
                <c:pt idx="35">
                  <c:v>65.628250463597553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9E8-47E2-A00D-014F3C249D1B}"/>
            </c:ext>
          </c:extLst>
        </c:ser>
        <c:ser>
          <c:idx val="2"/>
          <c:order val="2"/>
          <c:tx>
            <c:strRef>
              <c:f>Hoja1!$M$4</c:f>
              <c:strCache>
                <c:ptCount val="1"/>
                <c:pt idx="0">
                  <c:v>Diabetes mellitus</c:v>
                </c:pt>
              </c:strCache>
            </c:strRef>
          </c:tx>
          <c:spPr>
            <a:ln w="57150">
              <a:solidFill>
                <a:srgbClr val="C00000"/>
              </a:solidFill>
            </a:ln>
            <a:effectLst/>
          </c:spPr>
          <c:marker>
            <c:symbol val="none"/>
          </c:marker>
          <c:cat>
            <c:strRef>
              <c:f>Hoja1!$J$5:$J$40</c:f>
              <c:strCache>
                <c:ptCount val="3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</c:strCache>
            </c:strRef>
          </c:cat>
          <c:val>
            <c:numRef>
              <c:f>Hoja1!$M$5:$M$40</c:f>
              <c:numCache>
                <c:formatCode>#,###.0</c:formatCode>
                <c:ptCount val="36"/>
                <c:pt idx="0">
                  <c:v>21.82601530277433</c:v>
                </c:pt>
                <c:pt idx="1">
                  <c:v>22.412174904846481</c:v>
                </c:pt>
                <c:pt idx="2">
                  <c:v>23.74327231895705</c:v>
                </c:pt>
                <c:pt idx="3">
                  <c:v>26.045505610879019</c:v>
                </c:pt>
                <c:pt idx="4">
                  <c:v>26.08632801263856</c:v>
                </c:pt>
                <c:pt idx="5">
                  <c:v>27.36961292759775</c:v>
                </c:pt>
                <c:pt idx="6">
                  <c:v>29.622712083268329</c:v>
                </c:pt>
                <c:pt idx="7">
                  <c:v>29.89955491534451</c:v>
                </c:pt>
                <c:pt idx="8">
                  <c:v>30.308916369073341</c:v>
                </c:pt>
                <c:pt idx="9">
                  <c:v>30.216655008448051</c:v>
                </c:pt>
                <c:pt idx="10">
                  <c:v>29.55613073092518</c:v>
                </c:pt>
                <c:pt idx="11">
                  <c:v>30.568331661964411</c:v>
                </c:pt>
                <c:pt idx="12">
                  <c:v>31.334949507994249</c:v>
                </c:pt>
                <c:pt idx="13">
                  <c:v>32.209376668758537</c:v>
                </c:pt>
                <c:pt idx="14">
                  <c:v>32.506477331221333</c:v>
                </c:pt>
                <c:pt idx="15">
                  <c:v>35.16655925532956</c:v>
                </c:pt>
                <c:pt idx="16">
                  <c:v>36.274728958028831</c:v>
                </c:pt>
                <c:pt idx="17">
                  <c:v>36.963269764465061</c:v>
                </c:pt>
                <c:pt idx="18">
                  <c:v>42.385967694062003</c:v>
                </c:pt>
                <c:pt idx="19">
                  <c:v>45.681272334210107</c:v>
                </c:pt>
                <c:pt idx="20">
                  <c:v>46.111924309721843</c:v>
                </c:pt>
                <c:pt idx="21">
                  <c:v>48.818918532921742</c:v>
                </c:pt>
                <c:pt idx="22">
                  <c:v>53.015944699113327</c:v>
                </c:pt>
                <c:pt idx="23">
                  <c:v>56.454413230815923</c:v>
                </c:pt>
                <c:pt idx="24">
                  <c:v>58.70701169135117</c:v>
                </c:pt>
                <c:pt idx="25">
                  <c:v>62.612568349915058</c:v>
                </c:pt>
                <c:pt idx="26">
                  <c:v>63.051138815476719</c:v>
                </c:pt>
                <c:pt idx="27">
                  <c:v>64.170394508338248</c:v>
                </c:pt>
                <c:pt idx="28">
                  <c:v>67.899971980884118</c:v>
                </c:pt>
                <c:pt idx="29">
                  <c:v>68.787076352006565</c:v>
                </c:pt>
                <c:pt idx="30">
                  <c:v>72.557521206605301</c:v>
                </c:pt>
                <c:pt idx="31">
                  <c:v>69.775241652681345</c:v>
                </c:pt>
                <c:pt idx="32">
                  <c:v>72.617920633743722</c:v>
                </c:pt>
                <c:pt idx="33">
                  <c:v>75.517513387996047</c:v>
                </c:pt>
                <c:pt idx="34">
                  <c:v>78.488418691796255</c:v>
                </c:pt>
                <c:pt idx="35">
                  <c:v>81.353114465175807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9E8-47E2-A00D-014F3C249D1B}"/>
            </c:ext>
          </c:extLst>
        </c:ser>
        <c:ser>
          <c:idx val="3"/>
          <c:order val="3"/>
          <c:tx>
            <c:strRef>
              <c:f>Hoja1!$N$4</c:f>
              <c:strCache>
                <c:ptCount val="1"/>
                <c:pt idx="0">
                  <c:v>Enfermedades cardiovasculares</c:v>
                </c:pt>
              </c:strCache>
            </c:strRef>
          </c:tx>
          <c:spPr>
            <a:ln w="57150">
              <a:solidFill>
                <a:srgbClr val="58BAA4"/>
              </a:solidFill>
            </a:ln>
            <a:effectLst/>
          </c:spPr>
          <c:marker>
            <c:symbol val="none"/>
          </c:marker>
          <c:cat>
            <c:strRef>
              <c:f>Hoja1!$J$5:$J$40</c:f>
              <c:strCache>
                <c:ptCount val="3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</c:strCache>
            </c:strRef>
          </c:cat>
          <c:val>
            <c:numRef>
              <c:f>Hoja1!$N$5:$N$40</c:f>
              <c:numCache>
                <c:formatCode>#,###.0</c:formatCode>
                <c:ptCount val="36"/>
                <c:pt idx="0">
                  <c:v>106.331140624119</c:v>
                </c:pt>
                <c:pt idx="1">
                  <c:v>103.5523195320785</c:v>
                </c:pt>
                <c:pt idx="2">
                  <c:v>98.537488968962734</c:v>
                </c:pt>
                <c:pt idx="3">
                  <c:v>98.203731082946078</c:v>
                </c:pt>
                <c:pt idx="4">
                  <c:v>97.958993485908195</c:v>
                </c:pt>
                <c:pt idx="5">
                  <c:v>98.073135518675102</c:v>
                </c:pt>
                <c:pt idx="6">
                  <c:v>93.62482583876627</c:v>
                </c:pt>
                <c:pt idx="7">
                  <c:v>93.784240987376734</c:v>
                </c:pt>
                <c:pt idx="8">
                  <c:v>96.50538185641382</c:v>
                </c:pt>
                <c:pt idx="9">
                  <c:v>97.17634738490824</c:v>
                </c:pt>
                <c:pt idx="10">
                  <c:v>95.936537969221945</c:v>
                </c:pt>
                <c:pt idx="11">
                  <c:v>96.425694047409451</c:v>
                </c:pt>
                <c:pt idx="12">
                  <c:v>96.512265791555862</c:v>
                </c:pt>
                <c:pt idx="13">
                  <c:v>98.553880428038411</c:v>
                </c:pt>
                <c:pt idx="14">
                  <c:v>100.3070217386866</c:v>
                </c:pt>
                <c:pt idx="15">
                  <c:v>102.48349630167471</c:v>
                </c:pt>
                <c:pt idx="16">
                  <c:v>103.90536742079389</c:v>
                </c:pt>
                <c:pt idx="17">
                  <c:v>104.4662452408118</c:v>
                </c:pt>
                <c:pt idx="18">
                  <c:v>100.7174422074885</c:v>
                </c:pt>
                <c:pt idx="19">
                  <c:v>98.430319190105067</c:v>
                </c:pt>
                <c:pt idx="20">
                  <c:v>96.292402070091867</c:v>
                </c:pt>
                <c:pt idx="21">
                  <c:v>97.16487472201834</c:v>
                </c:pt>
                <c:pt idx="22">
                  <c:v>100.47192583909811</c:v>
                </c:pt>
                <c:pt idx="23">
                  <c:v>102.7235599395343</c:v>
                </c:pt>
                <c:pt idx="24">
                  <c:v>101.4208671133506</c:v>
                </c:pt>
                <c:pt idx="25">
                  <c:v>104.2593989150508</c:v>
                </c:pt>
                <c:pt idx="26">
                  <c:v>103.0598735285642</c:v>
                </c:pt>
                <c:pt idx="27">
                  <c:v>108.8248861517682</c:v>
                </c:pt>
                <c:pt idx="28">
                  <c:v>113.3010925568389</c:v>
                </c:pt>
                <c:pt idx="29">
                  <c:v>116.5892562469588</c:v>
                </c:pt>
                <c:pt idx="30">
                  <c:v>123.3156650752663</c:v>
                </c:pt>
                <c:pt idx="31">
                  <c:v>121.3282516589081</c:v>
                </c:pt>
                <c:pt idx="32">
                  <c:v>123.44328888700031</c:v>
                </c:pt>
                <c:pt idx="33">
                  <c:v>128.9631586211629</c:v>
                </c:pt>
                <c:pt idx="34">
                  <c:v>132.2301935234328</c:v>
                </c:pt>
                <c:pt idx="35">
                  <c:v>137.68429114184059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9E8-47E2-A00D-014F3C249D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2773568"/>
        <c:axId val="125144096"/>
      </c:lineChart>
      <c:catAx>
        <c:axId val="162773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es-MX"/>
          </a:p>
        </c:txPr>
        <c:crossAx val="125144096"/>
        <c:crosses val="autoZero"/>
        <c:auto val="1"/>
        <c:lblAlgn val="ctr"/>
        <c:lblOffset val="100"/>
        <c:noMultiLvlLbl val="0"/>
      </c:catAx>
      <c:valAx>
        <c:axId val="12514409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Defunciones  por cada 100 mil habitantes</a:t>
                </a:r>
              </a:p>
            </c:rich>
          </c:tx>
          <c:layout>
            <c:manualLayout>
              <c:xMode val="edge"/>
              <c:yMode val="edge"/>
              <c:x val="5.3420963523994397E-3"/>
              <c:y val="4.2889881167567701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1627735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Arial Narrow" panose="020B0606020202030204" pitchFamily="34" charset="0"/>
        </a:defRPr>
      </a:pPr>
      <a:endParaRPr lang="es-MX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46509073036862E-2"/>
          <c:y val="0.28756440422566759"/>
          <c:w val="0.93915095367446455"/>
          <c:h val="0.6971258965425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43-4B41-9BC3-E135DB7F1AA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43-4B41-9BC3-E135DB7F1AA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Hoja1!$A$2:$A$3</c:f>
              <c:numCache>
                <c:formatCode>General</c:formatCode>
                <c:ptCount val="2"/>
                <c:pt idx="0">
                  <c:v>2012</c:v>
                </c:pt>
                <c:pt idx="1">
                  <c:v>2014</c:v>
                </c:pt>
              </c:numCache>
            </c:numRef>
          </c:cat>
          <c:val>
            <c:numRef>
              <c:f>Hoja1!$B$2:$B$3</c:f>
              <c:numCache>
                <c:formatCode>General</c:formatCode>
                <c:ptCount val="2"/>
                <c:pt idx="0">
                  <c:v>21.5</c:v>
                </c:pt>
                <c:pt idx="1">
                  <c:v>18.2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943-4B41-9BC3-E135DB7F1A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44"/>
        <c:overlap val="-27"/>
        <c:axId val="168148800"/>
        <c:axId val="168151040"/>
      </c:barChart>
      <c:catAx>
        <c:axId val="1681488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8151040"/>
        <c:crosses val="autoZero"/>
        <c:auto val="1"/>
        <c:lblAlgn val="ctr"/>
        <c:lblOffset val="100"/>
        <c:noMultiLvlLbl val="0"/>
      </c:catAx>
      <c:valAx>
        <c:axId val="1681510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814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94464871592386"/>
          <c:y val="4.040677713157808E-2"/>
          <c:w val="0.91111360659650897"/>
          <c:h val="0.843588501011088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MENOR DE 15 AÑOS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Hoja1!$B$2:$B$6</c:f>
              <c:numCache>
                <c:formatCode>#,##0</c:formatCode>
                <c:ptCount val="5"/>
                <c:pt idx="0">
                  <c:v>52123</c:v>
                </c:pt>
                <c:pt idx="1">
                  <c:v>63984</c:v>
                </c:pt>
                <c:pt idx="2">
                  <c:v>32616</c:v>
                </c:pt>
                <c:pt idx="3">
                  <c:v>27178</c:v>
                </c:pt>
                <c:pt idx="4">
                  <c:v>17795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86-426C-8992-F18411DCFE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165465792"/>
        <c:axId val="238311728"/>
      </c:barChart>
      <c:catAx>
        <c:axId val="16546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238311728"/>
        <c:crosses val="autoZero"/>
        <c:auto val="1"/>
        <c:lblAlgn val="ctr"/>
        <c:lblOffset val="100"/>
        <c:noMultiLvlLbl val="0"/>
      </c:catAx>
      <c:valAx>
        <c:axId val="238311728"/>
        <c:scaling>
          <c:orientation val="minMax"/>
          <c:min val="400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MX"/>
          </a:p>
        </c:txPr>
        <c:crossAx val="165465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Helvetica Neue LT Std 45 Light"/>
        </a:defRPr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94464871592386"/>
          <c:y val="4.040677713157808E-2"/>
          <c:w val="0.82890702082875833"/>
          <c:h val="0.82441076352912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MENOR DE 15 AÑOS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Hoja1!$B$2:$B$5</c:f>
              <c:numCache>
                <c:formatCode>#,##0.0</c:formatCode>
                <c:ptCount val="4"/>
                <c:pt idx="0">
                  <c:v>14.6</c:v>
                </c:pt>
                <c:pt idx="1">
                  <c:v>13.4</c:v>
                </c:pt>
                <c:pt idx="2">
                  <c:v>13.3</c:v>
                </c:pt>
                <c:pt idx="3">
                  <c:v>13.3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86-426C-8992-F18411DCFE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238313968"/>
        <c:axId val="238314528"/>
      </c:barChart>
      <c:catAx>
        <c:axId val="23831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238314528"/>
        <c:crosses val="autoZero"/>
        <c:auto val="1"/>
        <c:lblAlgn val="ctr"/>
        <c:lblOffset val="100"/>
        <c:noMultiLvlLbl val="0"/>
      </c:catAx>
      <c:valAx>
        <c:axId val="238314528"/>
        <c:scaling>
          <c:orientation val="minMax"/>
          <c:min val="10"/>
        </c:scaling>
        <c:delete val="0"/>
        <c:axPos val="l"/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MX"/>
          </a:p>
        </c:txPr>
        <c:crossAx val="238313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Helvetica Neue LT Std 45 Light"/>
        </a:defRPr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Helvetica Neue LT Std 45 Light"/>
                <a:ea typeface="+mn-ea"/>
                <a:cs typeface="+mn-cs"/>
              </a:defRPr>
            </a:pPr>
            <a:r>
              <a:rPr lang="es-MX" sz="1800" b="1" dirty="0">
                <a:solidFill>
                  <a:schemeClr val="tx1"/>
                </a:solidFill>
                <a:latin typeface="Helvetica Neue LT Std 45 Light"/>
              </a:rPr>
              <a:t>2016</a:t>
            </a:r>
          </a:p>
        </c:rich>
      </c:tx>
      <c:layout>
        <c:manualLayout>
          <c:xMode val="edge"/>
          <c:yMode val="edge"/>
          <c:x val="0.42029183082372634"/>
          <c:y val="1.21423330010923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Helvetica Neue LT Std 45 Ligh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37759787365759"/>
          <c:w val="0.94378535421363396"/>
          <c:h val="0.76459529938738602"/>
        </c:manualLayout>
      </c:layout>
      <c:barChart>
        <c:barDir val="bar"/>
        <c:grouping val="clustered"/>
        <c:varyColors val="0"/>
        <c:ser>
          <c:idx val="0"/>
          <c:order val="0"/>
          <c:tx>
            <c:v>Hombres</c:v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D095-439D-A1A3-53309122E830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D095-439D-A1A3-53309122E830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D095-439D-A1A3-53309122E830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D095-439D-A1A3-53309122E830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D095-439D-A1A3-53309122E830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D095-439D-A1A3-53309122E830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D095-439D-A1A3-53309122E830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D095-439D-A1A3-53309122E830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D095-439D-A1A3-53309122E830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D095-439D-A1A3-53309122E830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D095-439D-A1A3-53309122E830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D095-439D-A1A3-53309122E830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9-D095-439D-A1A3-53309122E830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B-D095-439D-A1A3-53309122E830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D-D095-439D-A1A3-53309122E830}"/>
              </c:ext>
            </c:extLst>
          </c:dPt>
          <c:val>
            <c:numRef>
              <c:f>'Mayores de 60'!$AS$11:$AS$120</c:f>
              <c:numCache>
                <c:formatCode>General_)</c:formatCode>
                <c:ptCount val="110"/>
                <c:pt idx="0">
                  <c:v>1132348.4648750401</c:v>
                </c:pt>
                <c:pt idx="1">
                  <c:v>1129550.6547725101</c:v>
                </c:pt>
                <c:pt idx="2">
                  <c:v>1129483.28202113</c:v>
                </c:pt>
                <c:pt idx="3">
                  <c:v>1129866.59085533</c:v>
                </c:pt>
                <c:pt idx="4">
                  <c:v>1130510.6839395999</c:v>
                </c:pt>
                <c:pt idx="5">
                  <c:v>1128140.7708028499</c:v>
                </c:pt>
                <c:pt idx="6">
                  <c:v>1135832.2627466701</c:v>
                </c:pt>
                <c:pt idx="7">
                  <c:v>1144602.75121708</c:v>
                </c:pt>
                <c:pt idx="8">
                  <c:v>1144405.2298053601</c:v>
                </c:pt>
                <c:pt idx="9">
                  <c:v>1144892.7914913199</c:v>
                </c:pt>
                <c:pt idx="10">
                  <c:v>1143515.37840412</c:v>
                </c:pt>
                <c:pt idx="11">
                  <c:v>1144494.24316566</c:v>
                </c:pt>
                <c:pt idx="12">
                  <c:v>1144412.2445377</c:v>
                </c:pt>
                <c:pt idx="13">
                  <c:v>1141755.16677716</c:v>
                </c:pt>
                <c:pt idx="14">
                  <c:v>1138318.4886193699</c:v>
                </c:pt>
                <c:pt idx="15">
                  <c:v>1134483.63960648</c:v>
                </c:pt>
                <c:pt idx="16">
                  <c:v>1131386.9826843301</c:v>
                </c:pt>
                <c:pt idx="17">
                  <c:v>1127159.1133570301</c:v>
                </c:pt>
                <c:pt idx="18">
                  <c:v>1121672.4771245101</c:v>
                </c:pt>
                <c:pt idx="19">
                  <c:v>1112647.7769506399</c:v>
                </c:pt>
                <c:pt idx="20">
                  <c:v>1099784.1693319899</c:v>
                </c:pt>
                <c:pt idx="21">
                  <c:v>1086573.3410930601</c:v>
                </c:pt>
                <c:pt idx="22">
                  <c:v>1068206.14565631</c:v>
                </c:pt>
                <c:pt idx="23">
                  <c:v>1044864.68211948</c:v>
                </c:pt>
                <c:pt idx="24">
                  <c:v>1024714.43926388</c:v>
                </c:pt>
                <c:pt idx="25">
                  <c:v>1004707.34795218</c:v>
                </c:pt>
                <c:pt idx="26">
                  <c:v>980949.07644338859</c:v>
                </c:pt>
                <c:pt idx="27">
                  <c:v>954852.7451350909</c:v>
                </c:pt>
                <c:pt idx="28">
                  <c:v>929870.63145430444</c:v>
                </c:pt>
                <c:pt idx="29">
                  <c:v>911516.51305035735</c:v>
                </c:pt>
                <c:pt idx="30">
                  <c:v>898172.89685663697</c:v>
                </c:pt>
                <c:pt idx="31">
                  <c:v>883631.93920219305</c:v>
                </c:pt>
                <c:pt idx="32">
                  <c:v>868020.50539015897</c:v>
                </c:pt>
                <c:pt idx="33">
                  <c:v>855185.87631857686</c:v>
                </c:pt>
                <c:pt idx="34">
                  <c:v>845984.90876562695</c:v>
                </c:pt>
                <c:pt idx="35">
                  <c:v>839001.63601218385</c:v>
                </c:pt>
                <c:pt idx="36">
                  <c:v>832912.29436276655</c:v>
                </c:pt>
                <c:pt idx="37">
                  <c:v>826069.3215058794</c:v>
                </c:pt>
                <c:pt idx="38">
                  <c:v>816580.44002994138</c:v>
                </c:pt>
                <c:pt idx="39">
                  <c:v>805112.5497012937</c:v>
                </c:pt>
                <c:pt idx="40">
                  <c:v>794390.02569779148</c:v>
                </c:pt>
                <c:pt idx="41">
                  <c:v>784665.65562485135</c:v>
                </c:pt>
                <c:pt idx="42">
                  <c:v>773878.42601201695</c:v>
                </c:pt>
                <c:pt idx="43">
                  <c:v>761261.41333183227</c:v>
                </c:pt>
                <c:pt idx="44">
                  <c:v>747001.52251304849</c:v>
                </c:pt>
                <c:pt idx="45">
                  <c:v>730787.46083647502</c:v>
                </c:pt>
                <c:pt idx="46">
                  <c:v>712598.98313990142</c:v>
                </c:pt>
                <c:pt idx="47">
                  <c:v>692664.11590807489</c:v>
                </c:pt>
                <c:pt idx="48">
                  <c:v>671359.29432715441</c:v>
                </c:pt>
                <c:pt idx="49">
                  <c:v>649224.61471301957</c:v>
                </c:pt>
                <c:pt idx="50">
                  <c:v>626505.6001363151</c:v>
                </c:pt>
                <c:pt idx="51">
                  <c:v>603406.30175454845</c:v>
                </c:pt>
                <c:pt idx="52">
                  <c:v>580332.82152251422</c:v>
                </c:pt>
                <c:pt idx="53">
                  <c:v>557665.69270221842</c:v>
                </c:pt>
                <c:pt idx="54">
                  <c:v>535894.54729507049</c:v>
                </c:pt>
                <c:pt idx="55">
                  <c:v>515084.16819061211</c:v>
                </c:pt>
                <c:pt idx="56">
                  <c:v>495034.528746197</c:v>
                </c:pt>
                <c:pt idx="57">
                  <c:v>475661.5911559228</c:v>
                </c:pt>
                <c:pt idx="58">
                  <c:v>456318.74997408461</c:v>
                </c:pt>
                <c:pt idx="59">
                  <c:v>436522.25399940909</c:v>
                </c:pt>
                <c:pt idx="60">
                  <c:v>416262.61219266133</c:v>
                </c:pt>
                <c:pt idx="61">
                  <c:v>395749.37241152627</c:v>
                </c:pt>
                <c:pt idx="62">
                  <c:v>375321.88983181381</c:v>
                </c:pt>
                <c:pt idx="63">
                  <c:v>354950.8215105448</c:v>
                </c:pt>
                <c:pt idx="64">
                  <c:v>334697.80726267182</c:v>
                </c:pt>
                <c:pt idx="65">
                  <c:v>314760.83233726001</c:v>
                </c:pt>
                <c:pt idx="66">
                  <c:v>295488.9907152793</c:v>
                </c:pt>
                <c:pt idx="67">
                  <c:v>277396.61564379081</c:v>
                </c:pt>
                <c:pt idx="68">
                  <c:v>260465.92872051909</c:v>
                </c:pt>
                <c:pt idx="69">
                  <c:v>244463.0882670561</c:v>
                </c:pt>
                <c:pt idx="70">
                  <c:v>229131.2517756306</c:v>
                </c:pt>
                <c:pt idx="71">
                  <c:v>214386.73418243791</c:v>
                </c:pt>
                <c:pt idx="72">
                  <c:v>200433.53897330031</c:v>
                </c:pt>
                <c:pt idx="73">
                  <c:v>187064.99967273389</c:v>
                </c:pt>
                <c:pt idx="74">
                  <c:v>173890.706745481</c:v>
                </c:pt>
                <c:pt idx="75">
                  <c:v>160999.28959424011</c:v>
                </c:pt>
                <c:pt idx="76">
                  <c:v>148821.46221683329</c:v>
                </c:pt>
                <c:pt idx="77">
                  <c:v>137435.8310723766</c:v>
                </c:pt>
                <c:pt idx="78">
                  <c:v>126508.9980634309</c:v>
                </c:pt>
                <c:pt idx="79">
                  <c:v>115904.7751782522</c:v>
                </c:pt>
                <c:pt idx="80">
                  <c:v>105798.0244101588</c:v>
                </c:pt>
                <c:pt idx="81">
                  <c:v>96319.673441388557</c:v>
                </c:pt>
                <c:pt idx="82">
                  <c:v>87318.943422336801</c:v>
                </c:pt>
                <c:pt idx="83">
                  <c:v>78542.002885170135</c:v>
                </c:pt>
                <c:pt idx="84">
                  <c:v>70067.500269699478</c:v>
                </c:pt>
                <c:pt idx="85">
                  <c:v>61861.099690201328</c:v>
                </c:pt>
                <c:pt idx="86">
                  <c:v>54066.359282582598</c:v>
                </c:pt>
                <c:pt idx="87">
                  <c:v>46815.21084698823</c:v>
                </c:pt>
                <c:pt idx="88">
                  <c:v>40164.159428462073</c:v>
                </c:pt>
                <c:pt idx="89">
                  <c:v>34030.98090527438</c:v>
                </c:pt>
                <c:pt idx="90">
                  <c:v>28564.84268416015</c:v>
                </c:pt>
                <c:pt idx="91">
                  <c:v>23714.32797058194</c:v>
                </c:pt>
                <c:pt idx="92">
                  <c:v>19477.625438916872</c:v>
                </c:pt>
                <c:pt idx="93">
                  <c:v>15819.13802083651</c:v>
                </c:pt>
                <c:pt idx="94">
                  <c:v>12673.35877559123</c:v>
                </c:pt>
                <c:pt idx="95">
                  <c:v>9984.915860981564</c:v>
                </c:pt>
                <c:pt idx="96">
                  <c:v>7724.34560420252</c:v>
                </c:pt>
                <c:pt idx="97">
                  <c:v>5868.5345527753889</c:v>
                </c:pt>
                <c:pt idx="98">
                  <c:v>4377.7449613840099</c:v>
                </c:pt>
                <c:pt idx="99">
                  <c:v>3201.4199385351731</c:v>
                </c:pt>
                <c:pt idx="100">
                  <c:v>2299.9057793270881</c:v>
                </c:pt>
                <c:pt idx="101">
                  <c:v>1629.971198245335</c:v>
                </c:pt>
                <c:pt idx="102">
                  <c:v>1141.912851855237</c:v>
                </c:pt>
                <c:pt idx="103">
                  <c:v>792.77501162433418</c:v>
                </c:pt>
                <c:pt idx="104">
                  <c:v>545.77699368302103</c:v>
                </c:pt>
                <c:pt idx="105">
                  <c:v>371.60763251039867</c:v>
                </c:pt>
                <c:pt idx="106">
                  <c:v>248.2796549141737</c:v>
                </c:pt>
                <c:pt idx="107">
                  <c:v>161.77596144863119</c:v>
                </c:pt>
                <c:pt idx="108">
                  <c:v>102.67271201850291</c:v>
                </c:pt>
                <c:pt idx="109">
                  <c:v>39.710689229407528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E-D095-439D-A1A3-53309122E830}"/>
            </c:ext>
          </c:extLst>
        </c:ser>
        <c:ser>
          <c:idx val="1"/>
          <c:order val="1"/>
          <c:tx>
            <c:v>Mujeres</c:v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0-D095-439D-A1A3-53309122E830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2-D095-439D-A1A3-53309122E830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4-D095-439D-A1A3-53309122E830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6-D095-439D-A1A3-53309122E830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8-D095-439D-A1A3-53309122E830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A-D095-439D-A1A3-53309122E830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C-D095-439D-A1A3-53309122E830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E-D095-439D-A1A3-53309122E830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0-D095-439D-A1A3-53309122E830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2-D095-439D-A1A3-53309122E830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4-D095-439D-A1A3-53309122E830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6-D095-439D-A1A3-53309122E830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8-D095-439D-A1A3-53309122E830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A-D095-439D-A1A3-53309122E830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C-D095-439D-A1A3-53309122E830}"/>
              </c:ext>
            </c:extLst>
          </c:dPt>
          <c:val>
            <c:numRef>
              <c:f>'Mayores de 60'!$AT$11:$AT$120</c:f>
              <c:numCache>
                <c:formatCode>General_)</c:formatCode>
                <c:ptCount val="110"/>
                <c:pt idx="0">
                  <c:v>-1080997.25833329</c:v>
                </c:pt>
                <c:pt idx="1">
                  <c:v>-1078501.0775349401</c:v>
                </c:pt>
                <c:pt idx="2">
                  <c:v>-1078300.02063423</c:v>
                </c:pt>
                <c:pt idx="3">
                  <c:v>-1078356.1944633501</c:v>
                </c:pt>
                <c:pt idx="4">
                  <c:v>-1078531.8792737499</c:v>
                </c:pt>
                <c:pt idx="5">
                  <c:v>-1075285.2809089399</c:v>
                </c:pt>
                <c:pt idx="6">
                  <c:v>-1082090.63524142</c:v>
                </c:pt>
                <c:pt idx="7">
                  <c:v>-1091189.4770038</c:v>
                </c:pt>
                <c:pt idx="8">
                  <c:v>-1092306.8393415101</c:v>
                </c:pt>
                <c:pt idx="9">
                  <c:v>-1094161.8303400499</c:v>
                </c:pt>
                <c:pt idx="10">
                  <c:v>-1093768.7525897401</c:v>
                </c:pt>
                <c:pt idx="11">
                  <c:v>-1095938.7405866999</c:v>
                </c:pt>
                <c:pt idx="12">
                  <c:v>-1097958.6294226099</c:v>
                </c:pt>
                <c:pt idx="13">
                  <c:v>-1097964.6822150301</c:v>
                </c:pt>
                <c:pt idx="14">
                  <c:v>-1097258.84802586</c:v>
                </c:pt>
                <c:pt idx="15">
                  <c:v>-1097267.5677925299</c:v>
                </c:pt>
                <c:pt idx="16">
                  <c:v>-1099693.51117135</c:v>
                </c:pt>
                <c:pt idx="17">
                  <c:v>-1101770.39211448</c:v>
                </c:pt>
                <c:pt idx="18">
                  <c:v>-1101813.1333280101</c:v>
                </c:pt>
                <c:pt idx="19">
                  <c:v>-1100317.5704411201</c:v>
                </c:pt>
                <c:pt idx="20">
                  <c:v>-1097664.68211976</c:v>
                </c:pt>
                <c:pt idx="21">
                  <c:v>-1094049.04254672</c:v>
                </c:pt>
                <c:pt idx="22">
                  <c:v>-1087135.1799562899</c:v>
                </c:pt>
                <c:pt idx="23">
                  <c:v>-1077628.7117590399</c:v>
                </c:pt>
                <c:pt idx="24">
                  <c:v>-1067352.2628270299</c:v>
                </c:pt>
                <c:pt idx="25">
                  <c:v>-1054926.1154891499</c:v>
                </c:pt>
                <c:pt idx="26">
                  <c:v>-1039506.57862435</c:v>
                </c:pt>
                <c:pt idx="27">
                  <c:v>-1021235.18772822</c:v>
                </c:pt>
                <c:pt idx="28">
                  <c:v>-1003221.45285348</c:v>
                </c:pt>
                <c:pt idx="29">
                  <c:v>-991394.01770680654</c:v>
                </c:pt>
                <c:pt idx="30">
                  <c:v>-983861.858808544</c:v>
                </c:pt>
                <c:pt idx="31">
                  <c:v>-973937.06123976398</c:v>
                </c:pt>
                <c:pt idx="32">
                  <c:v>-962278.0764212443</c:v>
                </c:pt>
                <c:pt idx="33">
                  <c:v>-952964.70998439728</c:v>
                </c:pt>
                <c:pt idx="34">
                  <c:v>-946382.73978898197</c:v>
                </c:pt>
                <c:pt idx="35">
                  <c:v>-941378.43410098366</c:v>
                </c:pt>
                <c:pt idx="36">
                  <c:v>-936750.98423212522</c:v>
                </c:pt>
                <c:pt idx="37">
                  <c:v>-929938.17944312922</c:v>
                </c:pt>
                <c:pt idx="38">
                  <c:v>-918993.84280345065</c:v>
                </c:pt>
                <c:pt idx="39">
                  <c:v>-905520.67355720524</c:v>
                </c:pt>
                <c:pt idx="40">
                  <c:v>-892578.87569811731</c:v>
                </c:pt>
                <c:pt idx="41">
                  <c:v>-880273.20003852108</c:v>
                </c:pt>
                <c:pt idx="42">
                  <c:v>-866638.67016636801</c:v>
                </c:pt>
                <c:pt idx="43">
                  <c:v>-851009.66374715802</c:v>
                </c:pt>
                <c:pt idx="44">
                  <c:v>-833644.53374374541</c:v>
                </c:pt>
                <c:pt idx="45">
                  <c:v>-814476.6966328423</c:v>
                </c:pt>
                <c:pt idx="46">
                  <c:v>-793530.85050761118</c:v>
                </c:pt>
                <c:pt idx="47">
                  <c:v>-770970.04887422721</c:v>
                </c:pt>
                <c:pt idx="48">
                  <c:v>-747198.37442685943</c:v>
                </c:pt>
                <c:pt idx="49">
                  <c:v>-722755.92699905881</c:v>
                </c:pt>
                <c:pt idx="50">
                  <c:v>-697899.41411376989</c:v>
                </c:pt>
                <c:pt idx="51">
                  <c:v>-672868.22732242441</c:v>
                </c:pt>
                <c:pt idx="52">
                  <c:v>-648053.08044506831</c:v>
                </c:pt>
                <c:pt idx="53">
                  <c:v>-623744.47918877786</c:v>
                </c:pt>
                <c:pt idx="54">
                  <c:v>-600250.20599361253</c:v>
                </c:pt>
                <c:pt idx="55">
                  <c:v>-577785.60666869802</c:v>
                </c:pt>
                <c:pt idx="56">
                  <c:v>-556050.98398693372</c:v>
                </c:pt>
                <c:pt idx="57">
                  <c:v>-534428.42731582862</c:v>
                </c:pt>
                <c:pt idx="58">
                  <c:v>-512491.14375414921</c:v>
                </c:pt>
                <c:pt idx="59">
                  <c:v>-490063.66885615309</c:v>
                </c:pt>
                <c:pt idx="60">
                  <c:v>-467201.69854455889</c:v>
                </c:pt>
                <c:pt idx="61">
                  <c:v>-444205.41158059408</c:v>
                </c:pt>
                <c:pt idx="62">
                  <c:v>-421358.20475348132</c:v>
                </c:pt>
                <c:pt idx="63">
                  <c:v>-398718.8251908223</c:v>
                </c:pt>
                <c:pt idx="64">
                  <c:v>-376351.22725993308</c:v>
                </c:pt>
                <c:pt idx="65">
                  <c:v>-354625.33615754038</c:v>
                </c:pt>
                <c:pt idx="66">
                  <c:v>-333997.98329543328</c:v>
                </c:pt>
                <c:pt idx="67">
                  <c:v>-314661.61345234542</c:v>
                </c:pt>
                <c:pt idx="68">
                  <c:v>-296576.13552452548</c:v>
                </c:pt>
                <c:pt idx="69">
                  <c:v>-279577.82823319879</c:v>
                </c:pt>
                <c:pt idx="70">
                  <c:v>-263330.56486829999</c:v>
                </c:pt>
                <c:pt idx="71">
                  <c:v>-247804.13237672861</c:v>
                </c:pt>
                <c:pt idx="72">
                  <c:v>-233120.9550500797</c:v>
                </c:pt>
                <c:pt idx="73">
                  <c:v>-218882.394817728</c:v>
                </c:pt>
                <c:pt idx="74">
                  <c:v>-204709.67191617429</c:v>
                </c:pt>
                <c:pt idx="75">
                  <c:v>-190722.26537625311</c:v>
                </c:pt>
                <c:pt idx="76">
                  <c:v>-177366.93268592481</c:v>
                </c:pt>
                <c:pt idx="77">
                  <c:v>-164800.07001638511</c:v>
                </c:pt>
                <c:pt idx="78">
                  <c:v>-152676.0588277638</c:v>
                </c:pt>
                <c:pt idx="79">
                  <c:v>-140836.66730983081</c:v>
                </c:pt>
                <c:pt idx="80">
                  <c:v>-129502.3370822204</c:v>
                </c:pt>
                <c:pt idx="81">
                  <c:v>-118813.6824129587</c:v>
                </c:pt>
                <c:pt idx="82">
                  <c:v>-108623.5267870274</c:v>
                </c:pt>
                <c:pt idx="83">
                  <c:v>-98717.776059881304</c:v>
                </c:pt>
                <c:pt idx="84">
                  <c:v>-89063.676252021236</c:v>
                </c:pt>
                <c:pt idx="85">
                  <c:v>-79647.73360194503</c:v>
                </c:pt>
                <c:pt idx="86">
                  <c:v>-70591.377794841945</c:v>
                </c:pt>
                <c:pt idx="87">
                  <c:v>-62021.545297810539</c:v>
                </c:pt>
                <c:pt idx="88">
                  <c:v>-53986.09925019442</c:v>
                </c:pt>
                <c:pt idx="89">
                  <c:v>-46469.030698292619</c:v>
                </c:pt>
                <c:pt idx="90">
                  <c:v>-39647.960195002051</c:v>
                </c:pt>
                <c:pt idx="91">
                  <c:v>-33480.548170641727</c:v>
                </c:pt>
                <c:pt idx="92">
                  <c:v>-27983.325597950719</c:v>
                </c:pt>
                <c:pt idx="93">
                  <c:v>-23127.72274219208</c:v>
                </c:pt>
                <c:pt idx="94">
                  <c:v>-18848.272549819801</c:v>
                </c:pt>
                <c:pt idx="95">
                  <c:v>-15098.699821285791</c:v>
                </c:pt>
                <c:pt idx="96">
                  <c:v>-11872.49793358136</c:v>
                </c:pt>
                <c:pt idx="97">
                  <c:v>-9172.1608167271879</c:v>
                </c:pt>
                <c:pt idx="98">
                  <c:v>-6966.7284314463577</c:v>
                </c:pt>
                <c:pt idx="99">
                  <c:v>-5195.8844871304173</c:v>
                </c:pt>
                <c:pt idx="100">
                  <c:v>-3805.0107268482661</c:v>
                </c:pt>
                <c:pt idx="101">
                  <c:v>-2744.199902802578</c:v>
                </c:pt>
                <c:pt idx="102">
                  <c:v>-1955.346291383609</c:v>
                </c:pt>
                <c:pt idx="103">
                  <c:v>-1378.7471857772071</c:v>
                </c:pt>
                <c:pt idx="104">
                  <c:v>-962.27683871867464</c:v>
                </c:pt>
                <c:pt idx="105">
                  <c:v>-662.98539814825904</c:v>
                </c:pt>
                <c:pt idx="106">
                  <c:v>-446.98863443479871</c:v>
                </c:pt>
                <c:pt idx="107">
                  <c:v>-292.70870028184572</c:v>
                </c:pt>
                <c:pt idx="108">
                  <c:v>-186.18619948770561</c:v>
                </c:pt>
                <c:pt idx="109">
                  <c:v>-71.752380556005235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D-D095-439D-A1A3-53309122E8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62886224"/>
        <c:axId val="162886784"/>
      </c:barChart>
      <c:catAx>
        <c:axId val="162886224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162886784"/>
        <c:crosses val="autoZero"/>
        <c:auto val="1"/>
        <c:lblAlgn val="ctr"/>
        <c:lblOffset val="100"/>
        <c:noMultiLvlLbl val="0"/>
      </c:catAx>
      <c:valAx>
        <c:axId val="162886784"/>
        <c:scaling>
          <c:orientation val="minMax"/>
        </c:scaling>
        <c:delete val="1"/>
        <c:axPos val="b"/>
        <c:numFmt formatCode="General_)" sourceLinked="1"/>
        <c:majorTickMark val="none"/>
        <c:minorTickMark val="none"/>
        <c:tickLblPos val="nextTo"/>
        <c:crossAx val="16288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183564466981101"/>
          <c:y val="0.93042753919368204"/>
          <c:w val="0.37632871066037799"/>
          <c:h val="6.95724608063178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Helvetica Neue LT Std 45 Light"/>
                <a:ea typeface="+mn-ea"/>
                <a:cs typeface="Arial" panose="020B0604020202020204" pitchFamily="34" charset="0"/>
              </a:defRPr>
            </a:pPr>
            <a:r>
              <a:rPr lang="es-MX" sz="1800" b="1" dirty="0">
                <a:solidFill>
                  <a:schemeClr val="tx1"/>
                </a:solidFill>
                <a:latin typeface="Helvetica Neue LT Std 45 Light"/>
                <a:cs typeface="Arial" panose="020B0604020202020204" pitchFamily="34" charset="0"/>
              </a:rPr>
              <a:t>2030</a:t>
            </a:r>
          </a:p>
        </c:rich>
      </c:tx>
      <c:layout>
        <c:manualLayout>
          <c:xMode val="edge"/>
          <c:yMode val="edge"/>
          <c:x val="0.445081157015862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Helvetica Neue LT Std 45 Light"/>
              <a:ea typeface="+mn-ea"/>
              <a:cs typeface="Arial" panose="020B0604020202020204" pitchFamily="34" charset="0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Hombres</c:v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E797-4C55-A30E-53A0EAE8DF3E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E797-4C55-A30E-53A0EAE8DF3E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E797-4C55-A30E-53A0EAE8DF3E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E797-4C55-A30E-53A0EAE8DF3E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E797-4C55-A30E-53A0EAE8DF3E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E797-4C55-A30E-53A0EAE8DF3E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E797-4C55-A30E-53A0EAE8DF3E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E797-4C55-A30E-53A0EAE8DF3E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E797-4C55-A30E-53A0EAE8DF3E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E797-4C55-A30E-53A0EAE8DF3E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E797-4C55-A30E-53A0EAE8DF3E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E797-4C55-A30E-53A0EAE8DF3E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9-E797-4C55-A30E-53A0EAE8DF3E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B-E797-4C55-A30E-53A0EAE8DF3E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D-E797-4C55-A30E-53A0EAE8DF3E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F-E797-4C55-A30E-53A0EAE8DF3E}"/>
              </c:ext>
            </c:extLst>
          </c:dPt>
          <c:dPt>
            <c:idx val="3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1-E797-4C55-A30E-53A0EAE8DF3E}"/>
              </c:ext>
            </c:extLst>
          </c:dPt>
          <c:dPt>
            <c:idx val="3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3-E797-4C55-A30E-53A0EAE8DF3E}"/>
              </c:ext>
            </c:extLst>
          </c:dPt>
          <c:dPt>
            <c:idx val="3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5-E797-4C55-A30E-53A0EAE8DF3E}"/>
              </c:ext>
            </c:extLst>
          </c:dPt>
          <c:dPt>
            <c:idx val="3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7-E797-4C55-A30E-53A0EAE8DF3E}"/>
              </c:ext>
            </c:extLst>
          </c:dPt>
          <c:dPt>
            <c:idx val="3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9-E797-4C55-A30E-53A0EAE8DF3E}"/>
              </c:ext>
            </c:extLst>
          </c:dPt>
          <c:dPt>
            <c:idx val="3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B-E797-4C55-A30E-53A0EAE8DF3E}"/>
              </c:ext>
            </c:extLst>
          </c:dPt>
          <c:dPt>
            <c:idx val="3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D-E797-4C55-A30E-53A0EAE8DF3E}"/>
              </c:ext>
            </c:extLst>
          </c:dPt>
          <c:dPt>
            <c:idx val="3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F-E797-4C55-A30E-53A0EAE8DF3E}"/>
              </c:ext>
            </c:extLst>
          </c:dPt>
          <c:dPt>
            <c:idx val="4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1-E797-4C55-A30E-53A0EAE8DF3E}"/>
              </c:ext>
            </c:extLst>
          </c:dPt>
          <c:dPt>
            <c:idx val="4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3-E797-4C55-A30E-53A0EAE8DF3E}"/>
              </c:ext>
            </c:extLst>
          </c:dPt>
          <c:dPt>
            <c:idx val="4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5-E797-4C55-A30E-53A0EAE8DF3E}"/>
              </c:ext>
            </c:extLst>
          </c:dPt>
          <c:dPt>
            <c:idx val="4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7-E797-4C55-A30E-53A0EAE8DF3E}"/>
              </c:ext>
            </c:extLst>
          </c:dPt>
          <c:dPt>
            <c:idx val="4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9-E797-4C55-A30E-53A0EAE8DF3E}"/>
              </c:ext>
            </c:extLst>
          </c:dPt>
          <c:dPt>
            <c:idx val="4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B-E797-4C55-A30E-53A0EAE8DF3E}"/>
              </c:ext>
            </c:extLst>
          </c:dPt>
          <c:val>
            <c:numRef>
              <c:f>'Mayores de 60'!$AU$11:$AU$120</c:f>
              <c:numCache>
                <c:formatCode>General_)</c:formatCode>
                <c:ptCount val="110"/>
                <c:pt idx="0">
                  <c:v>1099311.2876794001</c:v>
                </c:pt>
                <c:pt idx="1">
                  <c:v>1100796.8800530899</c:v>
                </c:pt>
                <c:pt idx="2">
                  <c:v>1102990.5489217199</c:v>
                </c:pt>
                <c:pt idx="3">
                  <c:v>1105253.1704728701</c:v>
                </c:pt>
                <c:pt idx="4">
                  <c:v>1107580.2546989201</c:v>
                </c:pt>
                <c:pt idx="5">
                  <c:v>1109762.49196894</c:v>
                </c:pt>
                <c:pt idx="6">
                  <c:v>1111578.76953941</c:v>
                </c:pt>
                <c:pt idx="7">
                  <c:v>1112921.2300992601</c:v>
                </c:pt>
                <c:pt idx="8">
                  <c:v>1113855.32943997</c:v>
                </c:pt>
                <c:pt idx="9">
                  <c:v>1114306.7913333999</c:v>
                </c:pt>
                <c:pt idx="10">
                  <c:v>1114152.0166277401</c:v>
                </c:pt>
                <c:pt idx="11">
                  <c:v>1113189.30182903</c:v>
                </c:pt>
                <c:pt idx="12">
                  <c:v>1111394.98662031</c:v>
                </c:pt>
                <c:pt idx="13">
                  <c:v>1108832.0688867001</c:v>
                </c:pt>
                <c:pt idx="14">
                  <c:v>1105487.6044537299</c:v>
                </c:pt>
                <c:pt idx="15">
                  <c:v>1101210.5587089499</c:v>
                </c:pt>
                <c:pt idx="16">
                  <c:v>1096380.3455298599</c:v>
                </c:pt>
                <c:pt idx="17">
                  <c:v>1090810.21258234</c:v>
                </c:pt>
                <c:pt idx="18">
                  <c:v>1084632.2897955701</c:v>
                </c:pt>
                <c:pt idx="19">
                  <c:v>1074655.8686857601</c:v>
                </c:pt>
                <c:pt idx="20">
                  <c:v>1073213.76859514</c:v>
                </c:pt>
                <c:pt idx="21">
                  <c:v>1072075.53812857</c:v>
                </c:pt>
                <c:pt idx="22">
                  <c:v>1062608.57628766</c:v>
                </c:pt>
                <c:pt idx="23">
                  <c:v>1054156.8703091501</c:v>
                </c:pt>
                <c:pt idx="24">
                  <c:v>1044461.59272143</c:v>
                </c:pt>
                <c:pt idx="25">
                  <c:v>1037524.22365823</c:v>
                </c:pt>
                <c:pt idx="26">
                  <c:v>1030544.95570635</c:v>
                </c:pt>
                <c:pt idx="27">
                  <c:v>1022350.4588381801</c:v>
                </c:pt>
                <c:pt idx="28">
                  <c:v>1014671.31873293</c:v>
                </c:pt>
                <c:pt idx="29">
                  <c:v>1007964.86095071</c:v>
                </c:pt>
                <c:pt idx="30">
                  <c:v>1002814.5152380801</c:v>
                </c:pt>
                <c:pt idx="31">
                  <c:v>997831.51563372498</c:v>
                </c:pt>
                <c:pt idx="32">
                  <c:v>992913.19478427898</c:v>
                </c:pt>
                <c:pt idx="33">
                  <c:v>986126.87736995099</c:v>
                </c:pt>
                <c:pt idx="34">
                  <c:v>976796.04844316363</c:v>
                </c:pt>
                <c:pt idx="35">
                  <c:v>967782.30382783245</c:v>
                </c:pt>
                <c:pt idx="36">
                  <c:v>954703.60855790356</c:v>
                </c:pt>
                <c:pt idx="37">
                  <c:v>937526.88888286601</c:v>
                </c:pt>
                <c:pt idx="38">
                  <c:v>923177.46306470584</c:v>
                </c:pt>
                <c:pt idx="39">
                  <c:v>908720.43757031939</c:v>
                </c:pt>
                <c:pt idx="40">
                  <c:v>890560.63163431373</c:v>
                </c:pt>
                <c:pt idx="41">
                  <c:v>869903.81340463145</c:v>
                </c:pt>
                <c:pt idx="42">
                  <c:v>849673.5247472073</c:v>
                </c:pt>
                <c:pt idx="43">
                  <c:v>834751.06998804095</c:v>
                </c:pt>
                <c:pt idx="44">
                  <c:v>823875.85329636501</c:v>
                </c:pt>
                <c:pt idx="45">
                  <c:v>811614.2464786038</c:v>
                </c:pt>
                <c:pt idx="46">
                  <c:v>798032.39822849608</c:v>
                </c:pt>
                <c:pt idx="47">
                  <c:v>786546.71938936389</c:v>
                </c:pt>
                <c:pt idx="48">
                  <c:v>777972.32359221578</c:v>
                </c:pt>
                <c:pt idx="49">
                  <c:v>771083.22534046171</c:v>
                </c:pt>
                <c:pt idx="50">
                  <c:v>764664.58714919176</c:v>
                </c:pt>
                <c:pt idx="51">
                  <c:v>757215.81494080124</c:v>
                </c:pt>
                <c:pt idx="52">
                  <c:v>747036.83398658561</c:v>
                </c:pt>
                <c:pt idx="53">
                  <c:v>734711.92025598744</c:v>
                </c:pt>
                <c:pt idx="54">
                  <c:v>722695.99213162251</c:v>
                </c:pt>
                <c:pt idx="55">
                  <c:v>711230.95137641695</c:v>
                </c:pt>
                <c:pt idx="56">
                  <c:v>698447.91420552158</c:v>
                </c:pt>
                <c:pt idx="57">
                  <c:v>683656.27339668036</c:v>
                </c:pt>
                <c:pt idx="58">
                  <c:v>667044.25466794241</c:v>
                </c:pt>
                <c:pt idx="59">
                  <c:v>648362.63321728166</c:v>
                </c:pt>
                <c:pt idx="60">
                  <c:v>627623.21660489449</c:v>
                </c:pt>
                <c:pt idx="61">
                  <c:v>605071.50064454623</c:v>
                </c:pt>
                <c:pt idx="62">
                  <c:v>581089.87825032731</c:v>
                </c:pt>
                <c:pt idx="63">
                  <c:v>556180.62867823313</c:v>
                </c:pt>
                <c:pt idx="64">
                  <c:v>530609.67213465006</c:v>
                </c:pt>
                <c:pt idx="65">
                  <c:v>504609.51583154331</c:v>
                </c:pt>
                <c:pt idx="66">
                  <c:v>478579.97498891258</c:v>
                </c:pt>
                <c:pt idx="67">
                  <c:v>452872.95679276582</c:v>
                </c:pt>
                <c:pt idx="68">
                  <c:v>427895.44094295672</c:v>
                </c:pt>
                <c:pt idx="69">
                  <c:v>403724.94049403857</c:v>
                </c:pt>
                <c:pt idx="70">
                  <c:v>380229.21779219649</c:v>
                </c:pt>
                <c:pt idx="71">
                  <c:v>357373.88498293172</c:v>
                </c:pt>
                <c:pt idx="72">
                  <c:v>334716.84973582992</c:v>
                </c:pt>
                <c:pt idx="73">
                  <c:v>311975.11032189749</c:v>
                </c:pt>
                <c:pt idx="74">
                  <c:v>289235.1316869763</c:v>
                </c:pt>
                <c:pt idx="75">
                  <c:v>266735.79254057369</c:v>
                </c:pt>
                <c:pt idx="76">
                  <c:v>244796.46241912089</c:v>
                </c:pt>
                <c:pt idx="77">
                  <c:v>223469.249206901</c:v>
                </c:pt>
                <c:pt idx="78">
                  <c:v>202853.14751540939</c:v>
                </c:pt>
                <c:pt idx="79">
                  <c:v>183121.25607186879</c:v>
                </c:pt>
                <c:pt idx="80">
                  <c:v>164517.93063509621</c:v>
                </c:pt>
                <c:pt idx="81">
                  <c:v>147344.8426917296</c:v>
                </c:pt>
                <c:pt idx="82">
                  <c:v>131553.01762741231</c:v>
                </c:pt>
                <c:pt idx="83">
                  <c:v>116915.33454245439</c:v>
                </c:pt>
                <c:pt idx="84">
                  <c:v>103486.85844945371</c:v>
                </c:pt>
                <c:pt idx="85">
                  <c:v>91068.963337465975</c:v>
                </c:pt>
                <c:pt idx="86">
                  <c:v>79727.089872211407</c:v>
                </c:pt>
                <c:pt idx="87">
                  <c:v>69349.462593683784</c:v>
                </c:pt>
                <c:pt idx="88">
                  <c:v>59780.468229574042</c:v>
                </c:pt>
                <c:pt idx="89">
                  <c:v>51147.033153667027</c:v>
                </c:pt>
                <c:pt idx="90">
                  <c:v>43376.356074819741</c:v>
                </c:pt>
                <c:pt idx="91">
                  <c:v>36481.203543666023</c:v>
                </c:pt>
                <c:pt idx="92">
                  <c:v>30388.94145253993</c:v>
                </c:pt>
                <c:pt idx="93">
                  <c:v>25042.936229959862</c:v>
                </c:pt>
                <c:pt idx="94">
                  <c:v>20406.52523636281</c:v>
                </c:pt>
                <c:pt idx="95">
                  <c:v>16433.020047350019</c:v>
                </c:pt>
                <c:pt idx="96">
                  <c:v>13056.74193577901</c:v>
                </c:pt>
                <c:pt idx="97">
                  <c:v>10212.009425075479</c:v>
                </c:pt>
                <c:pt idx="98">
                  <c:v>7845.4975863230666</c:v>
                </c:pt>
                <c:pt idx="99">
                  <c:v>5911.778878176573</c:v>
                </c:pt>
                <c:pt idx="100">
                  <c:v>4372.3977725315581</c:v>
                </c:pt>
                <c:pt idx="101">
                  <c:v>3174.7822078974518</c:v>
                </c:pt>
                <c:pt idx="102">
                  <c:v>2257.6096820934881</c:v>
                </c:pt>
                <c:pt idx="103">
                  <c:v>1570.3113931060241</c:v>
                </c:pt>
                <c:pt idx="104">
                  <c:v>1067.254795959763</c:v>
                </c:pt>
                <c:pt idx="105">
                  <c:v>708.43786254790461</c:v>
                </c:pt>
                <c:pt idx="106">
                  <c:v>459.17638338282012</c:v>
                </c:pt>
                <c:pt idx="107">
                  <c:v>290.2962279257718</c:v>
                </c:pt>
                <c:pt idx="108">
                  <c:v>178.49115692607171</c:v>
                </c:pt>
                <c:pt idx="109">
                  <c:v>64.394663054615336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C-E797-4C55-A30E-53A0EAE8DF3E}"/>
            </c:ext>
          </c:extLst>
        </c:ser>
        <c:ser>
          <c:idx val="1"/>
          <c:order val="1"/>
          <c:tx>
            <c:v>Mujeres</c:v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E-E797-4C55-A30E-53A0EAE8DF3E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40-E797-4C55-A30E-53A0EAE8DF3E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42-E797-4C55-A30E-53A0EAE8DF3E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44-E797-4C55-A30E-53A0EAE8DF3E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46-E797-4C55-A30E-53A0EAE8DF3E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48-E797-4C55-A30E-53A0EAE8DF3E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4A-E797-4C55-A30E-53A0EAE8DF3E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4C-E797-4C55-A30E-53A0EAE8DF3E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4E-E797-4C55-A30E-53A0EAE8DF3E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50-E797-4C55-A30E-53A0EAE8DF3E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52-E797-4C55-A30E-53A0EAE8DF3E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54-E797-4C55-A30E-53A0EAE8DF3E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56-E797-4C55-A30E-53A0EAE8DF3E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58-E797-4C55-A30E-53A0EAE8DF3E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5A-E797-4C55-A30E-53A0EAE8DF3E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5C-E797-4C55-A30E-53A0EAE8DF3E}"/>
              </c:ext>
            </c:extLst>
          </c:dPt>
          <c:dPt>
            <c:idx val="3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5E-E797-4C55-A30E-53A0EAE8DF3E}"/>
              </c:ext>
            </c:extLst>
          </c:dPt>
          <c:dPt>
            <c:idx val="3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60-E797-4C55-A30E-53A0EAE8DF3E}"/>
              </c:ext>
            </c:extLst>
          </c:dPt>
          <c:dPt>
            <c:idx val="3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62-E797-4C55-A30E-53A0EAE8DF3E}"/>
              </c:ext>
            </c:extLst>
          </c:dPt>
          <c:dPt>
            <c:idx val="3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64-E797-4C55-A30E-53A0EAE8DF3E}"/>
              </c:ext>
            </c:extLst>
          </c:dPt>
          <c:dPt>
            <c:idx val="3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66-E797-4C55-A30E-53A0EAE8DF3E}"/>
              </c:ext>
            </c:extLst>
          </c:dPt>
          <c:dPt>
            <c:idx val="3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68-E797-4C55-A30E-53A0EAE8DF3E}"/>
              </c:ext>
            </c:extLst>
          </c:dPt>
          <c:dPt>
            <c:idx val="3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6A-E797-4C55-A30E-53A0EAE8DF3E}"/>
              </c:ext>
            </c:extLst>
          </c:dPt>
          <c:dPt>
            <c:idx val="3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6C-E797-4C55-A30E-53A0EAE8DF3E}"/>
              </c:ext>
            </c:extLst>
          </c:dPt>
          <c:dPt>
            <c:idx val="4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6E-E797-4C55-A30E-53A0EAE8DF3E}"/>
              </c:ext>
            </c:extLst>
          </c:dPt>
          <c:dPt>
            <c:idx val="4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70-E797-4C55-A30E-53A0EAE8DF3E}"/>
              </c:ext>
            </c:extLst>
          </c:dPt>
          <c:dPt>
            <c:idx val="4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72-E797-4C55-A30E-53A0EAE8DF3E}"/>
              </c:ext>
            </c:extLst>
          </c:dPt>
          <c:dPt>
            <c:idx val="4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74-E797-4C55-A30E-53A0EAE8DF3E}"/>
              </c:ext>
            </c:extLst>
          </c:dPt>
          <c:dPt>
            <c:idx val="4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76-E797-4C55-A30E-53A0EAE8DF3E}"/>
              </c:ext>
            </c:extLst>
          </c:dPt>
          <c:dPt>
            <c:idx val="4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78-E797-4C55-A30E-53A0EAE8DF3E}"/>
              </c:ext>
            </c:extLst>
          </c:dPt>
          <c:val>
            <c:numRef>
              <c:f>'Mayores de 60'!$AV$11:$AV$120</c:f>
              <c:numCache>
                <c:formatCode>General_)</c:formatCode>
                <c:ptCount val="110"/>
                <c:pt idx="0">
                  <c:v>-1049017.47657822</c:v>
                </c:pt>
                <c:pt idx="1">
                  <c:v>-1050654.1248603901</c:v>
                </c:pt>
                <c:pt idx="2">
                  <c:v>-1052819.8498337001</c:v>
                </c:pt>
                <c:pt idx="3">
                  <c:v>-1054945.66152824</c:v>
                </c:pt>
                <c:pt idx="4">
                  <c:v>-1057050.07733876</c:v>
                </c:pt>
                <c:pt idx="5">
                  <c:v>-1059044.0333356899</c:v>
                </c:pt>
                <c:pt idx="6">
                  <c:v>-1060637.49807319</c:v>
                </c:pt>
                <c:pt idx="7">
                  <c:v>-1061796.18412985</c:v>
                </c:pt>
                <c:pt idx="8">
                  <c:v>-1062625.8506672101</c:v>
                </c:pt>
                <c:pt idx="9">
                  <c:v>-1063142.47599402</c:v>
                </c:pt>
                <c:pt idx="10">
                  <c:v>-1063278.16846093</c:v>
                </c:pt>
                <c:pt idx="11">
                  <c:v>-1062916.05356004</c:v>
                </c:pt>
                <c:pt idx="12">
                  <c:v>-1062086.8087941499</c:v>
                </c:pt>
                <c:pt idx="13">
                  <c:v>-1060913.40203811</c:v>
                </c:pt>
                <c:pt idx="14">
                  <c:v>-1059448.5637962201</c:v>
                </c:pt>
                <c:pt idx="15">
                  <c:v>-1057647.78986647</c:v>
                </c:pt>
                <c:pt idx="16">
                  <c:v>-1055471.2769807901</c:v>
                </c:pt>
                <c:pt idx="17">
                  <c:v>-1052997.6076203201</c:v>
                </c:pt>
                <c:pt idx="18">
                  <c:v>-1050354.66853686</c:v>
                </c:pt>
                <c:pt idx="19">
                  <c:v>-1044217.31499708</c:v>
                </c:pt>
                <c:pt idx="20">
                  <c:v>-1047033.4695540901</c:v>
                </c:pt>
                <c:pt idx="21">
                  <c:v>-1051773.7989848601</c:v>
                </c:pt>
                <c:pt idx="22">
                  <c:v>-1048931.59560468</c:v>
                </c:pt>
                <c:pt idx="23">
                  <c:v>-1047021.86567269</c:v>
                </c:pt>
                <c:pt idx="24">
                  <c:v>-1043247.50899717</c:v>
                </c:pt>
                <c:pt idx="25">
                  <c:v>-1042223.32005461</c:v>
                </c:pt>
                <c:pt idx="26">
                  <c:v>-1041517.66591619</c:v>
                </c:pt>
                <c:pt idx="27">
                  <c:v>-1039417.60637657</c:v>
                </c:pt>
                <c:pt idx="28">
                  <c:v>-1037214.46599151</c:v>
                </c:pt>
                <c:pt idx="29">
                  <c:v>-1036250.3127841</c:v>
                </c:pt>
                <c:pt idx="30">
                  <c:v>-1038058.41882134</c:v>
                </c:pt>
                <c:pt idx="31">
                  <c:v>-1040053.66510734</c:v>
                </c:pt>
                <c:pt idx="32">
                  <c:v>-1040649.81998872</c:v>
                </c:pt>
                <c:pt idx="33">
                  <c:v>-1040089.80881191</c:v>
                </c:pt>
                <c:pt idx="34">
                  <c:v>-1039066.59858608</c:v>
                </c:pt>
                <c:pt idx="35">
                  <c:v>-1037369.72912352</c:v>
                </c:pt>
                <c:pt idx="36">
                  <c:v>-1032697.32091116</c:v>
                </c:pt>
                <c:pt idx="37">
                  <c:v>-1025636.80594311</c:v>
                </c:pt>
                <c:pt idx="38">
                  <c:v>-1017817.32630035</c:v>
                </c:pt>
                <c:pt idx="39">
                  <c:v>-1007768.59150699</c:v>
                </c:pt>
                <c:pt idx="40">
                  <c:v>-994581.05259154132</c:v>
                </c:pt>
                <c:pt idx="41">
                  <c:v>-978374.68782777234</c:v>
                </c:pt>
                <c:pt idx="42">
                  <c:v>-962029.72662947117</c:v>
                </c:pt>
                <c:pt idx="43">
                  <c:v>-951147.79507790867</c:v>
                </c:pt>
                <c:pt idx="44">
                  <c:v>-944039.37597766402</c:v>
                </c:pt>
                <c:pt idx="45">
                  <c:v>-934427.05961467477</c:v>
                </c:pt>
                <c:pt idx="46">
                  <c:v>-922899.62684168713</c:v>
                </c:pt>
                <c:pt idx="47">
                  <c:v>-913306.1394196765</c:v>
                </c:pt>
                <c:pt idx="48">
                  <c:v>-906031.93248548708</c:v>
                </c:pt>
                <c:pt idx="49">
                  <c:v>-900003.98102592002</c:v>
                </c:pt>
                <c:pt idx="50">
                  <c:v>-894072.02910998848</c:v>
                </c:pt>
                <c:pt idx="51">
                  <c:v>-885804.20669630263</c:v>
                </c:pt>
                <c:pt idx="52">
                  <c:v>-873369.0455832975</c:v>
                </c:pt>
                <c:pt idx="53">
                  <c:v>-858271.26578855421</c:v>
                </c:pt>
                <c:pt idx="54">
                  <c:v>-843389.47504158656</c:v>
                </c:pt>
                <c:pt idx="55">
                  <c:v>-828825.58919512539</c:v>
                </c:pt>
                <c:pt idx="56">
                  <c:v>-812730.2978934733</c:v>
                </c:pt>
                <c:pt idx="57">
                  <c:v>-794482.07436080649</c:v>
                </c:pt>
                <c:pt idx="58">
                  <c:v>-774351.77781924768</c:v>
                </c:pt>
                <c:pt idx="59">
                  <c:v>-752307.2894581164</c:v>
                </c:pt>
                <c:pt idx="60">
                  <c:v>-728401.69056027057</c:v>
                </c:pt>
                <c:pt idx="61">
                  <c:v>-702828.67705698928</c:v>
                </c:pt>
                <c:pt idx="62">
                  <c:v>-675997.75384655001</c:v>
                </c:pt>
                <c:pt idx="63">
                  <c:v>-648426.63609083532</c:v>
                </c:pt>
                <c:pt idx="64">
                  <c:v>-620377.20013259386</c:v>
                </c:pt>
                <c:pt idx="65">
                  <c:v>-592095.59146486863</c:v>
                </c:pt>
                <c:pt idx="66">
                  <c:v>-563958.41916121251</c:v>
                </c:pt>
                <c:pt idx="67">
                  <c:v>-536217.1573577316</c:v>
                </c:pt>
                <c:pt idx="68">
                  <c:v>-509120.87408199132</c:v>
                </c:pt>
                <c:pt idx="69">
                  <c:v>-482861.91070586268</c:v>
                </c:pt>
                <c:pt idx="70">
                  <c:v>-457196.60813189659</c:v>
                </c:pt>
                <c:pt idx="71">
                  <c:v>-431647.30856336548</c:v>
                </c:pt>
                <c:pt idx="72">
                  <c:v>-405923.04649843212</c:v>
                </c:pt>
                <c:pt idx="73">
                  <c:v>-379959.04129116522</c:v>
                </c:pt>
                <c:pt idx="74">
                  <c:v>-353890.89895537321</c:v>
                </c:pt>
                <c:pt idx="75">
                  <c:v>-328032.17692172428</c:v>
                </c:pt>
                <c:pt idx="76">
                  <c:v>-302672.82700066752</c:v>
                </c:pt>
                <c:pt idx="77">
                  <c:v>-277925.78007292881</c:v>
                </c:pt>
                <c:pt idx="78">
                  <c:v>-253903.179647354</c:v>
                </c:pt>
                <c:pt idx="79">
                  <c:v>-230903.7428072918</c:v>
                </c:pt>
                <c:pt idx="80">
                  <c:v>-209287.9680515927</c:v>
                </c:pt>
                <c:pt idx="81">
                  <c:v>-189206.1798817917</c:v>
                </c:pt>
                <c:pt idx="82">
                  <c:v>-170630.64863807699</c:v>
                </c:pt>
                <c:pt idx="83">
                  <c:v>-153435.78093567799</c:v>
                </c:pt>
                <c:pt idx="84">
                  <c:v>-137442.34606037359</c:v>
                </c:pt>
                <c:pt idx="85">
                  <c:v>-122525.7033740933</c:v>
                </c:pt>
                <c:pt idx="86">
                  <c:v>-108734.8647215469</c:v>
                </c:pt>
                <c:pt idx="87">
                  <c:v>-95871.443127932609</c:v>
                </c:pt>
                <c:pt idx="88">
                  <c:v>-83784.308189908726</c:v>
                </c:pt>
                <c:pt idx="89">
                  <c:v>-72660.885501171942</c:v>
                </c:pt>
                <c:pt idx="90">
                  <c:v>-62488.7048140365</c:v>
                </c:pt>
                <c:pt idx="91">
                  <c:v>-53302.616208968218</c:v>
                </c:pt>
                <c:pt idx="92">
                  <c:v>-45043.757904710823</c:v>
                </c:pt>
                <c:pt idx="93">
                  <c:v>-37668.374330141101</c:v>
                </c:pt>
                <c:pt idx="94">
                  <c:v>-31157.46906004797</c:v>
                </c:pt>
                <c:pt idx="95">
                  <c:v>-25475.35733640708</c:v>
                </c:pt>
                <c:pt idx="96">
                  <c:v>-20558.241847216461</c:v>
                </c:pt>
                <c:pt idx="97">
                  <c:v>-16339.263569904249</c:v>
                </c:pt>
                <c:pt idx="98">
                  <c:v>-12764.863852504401</c:v>
                </c:pt>
                <c:pt idx="99">
                  <c:v>-9787.5924240133663</c:v>
                </c:pt>
                <c:pt idx="100">
                  <c:v>-7357.5911467387632</c:v>
                </c:pt>
                <c:pt idx="101">
                  <c:v>-5417.6280337827357</c:v>
                </c:pt>
                <c:pt idx="102">
                  <c:v>-3903.1971588751908</c:v>
                </c:pt>
                <c:pt idx="103">
                  <c:v>-2748.23755052969</c:v>
                </c:pt>
                <c:pt idx="104">
                  <c:v>-1889.0979439659629</c:v>
                </c:pt>
                <c:pt idx="105">
                  <c:v>-1266.667071243528</c:v>
                </c:pt>
                <c:pt idx="106">
                  <c:v>-827.91927821253603</c:v>
                </c:pt>
                <c:pt idx="107">
                  <c:v>-526.62888015354815</c:v>
                </c:pt>
                <c:pt idx="108">
                  <c:v>-324.85715600365148</c:v>
                </c:pt>
                <c:pt idx="109">
                  <c:v>-117.05332252286151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79-E797-4C55-A30E-53A0EAE8DF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62889584"/>
        <c:axId val="163496096"/>
      </c:barChart>
      <c:catAx>
        <c:axId val="162889584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163496096"/>
        <c:crosses val="autoZero"/>
        <c:auto val="1"/>
        <c:lblAlgn val="ctr"/>
        <c:lblOffset val="100"/>
        <c:noMultiLvlLbl val="0"/>
      </c:catAx>
      <c:valAx>
        <c:axId val="163496096"/>
        <c:scaling>
          <c:orientation val="minMax"/>
        </c:scaling>
        <c:delete val="1"/>
        <c:axPos val="b"/>
        <c:numFmt formatCode="General_)" sourceLinked="1"/>
        <c:majorTickMark val="none"/>
        <c:minorTickMark val="none"/>
        <c:tickLblPos val="nextTo"/>
        <c:crossAx val="162889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873693335494601"/>
          <c:y val="0.897606059619249"/>
          <c:w val="0.39261712703846002"/>
          <c:h val="6.91873562068145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Helvetica Neue LT Std 45 Light"/>
                <a:ea typeface="+mn-ea"/>
                <a:cs typeface="+mn-cs"/>
              </a:defRPr>
            </a:pPr>
            <a:r>
              <a:rPr lang="es-MX" sz="1800" b="1" dirty="0">
                <a:solidFill>
                  <a:schemeClr val="tx1"/>
                </a:solidFill>
                <a:latin typeface="Helvetica Neue LT Std 45 Light"/>
              </a:rPr>
              <a:t>2050</a:t>
            </a:r>
          </a:p>
        </c:rich>
      </c:tx>
      <c:layout>
        <c:manualLayout>
          <c:xMode val="edge"/>
          <c:yMode val="edge"/>
          <c:x val="0.44429180992752948"/>
          <c:y val="5.8105779054376484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2"/>
          <c:order val="0"/>
          <c:tx>
            <c:v>Hombres</c:v>
          </c:tx>
          <c:invertIfNegative val="0"/>
          <c:dPt>
            <c:idx val="1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BDE-493C-BB96-CA3885056E9B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BDE-493C-BB96-CA3885056E9B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BDE-493C-BB96-CA3885056E9B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BDE-493C-BB96-CA3885056E9B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BDE-493C-BB96-CA3885056E9B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BDE-493C-BB96-CA3885056E9B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BDE-493C-BB96-CA3885056E9B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6BDE-493C-BB96-CA3885056E9B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6BDE-493C-BB96-CA3885056E9B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6BDE-493C-BB96-CA3885056E9B}"/>
              </c:ext>
            </c:extLst>
          </c:dPt>
          <c:dPt>
            <c:idx val="2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6BDE-493C-BB96-CA3885056E9B}"/>
              </c:ext>
            </c:extLst>
          </c:dPt>
          <c:dPt>
            <c:idx val="2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6BDE-493C-BB96-CA3885056E9B}"/>
              </c:ext>
            </c:extLst>
          </c:dPt>
          <c:dPt>
            <c:idx val="2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6BDE-493C-BB96-CA3885056E9B}"/>
              </c:ext>
            </c:extLst>
          </c:dPt>
          <c:dPt>
            <c:idx val="2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6BDE-493C-BB96-CA3885056E9B}"/>
              </c:ext>
            </c:extLst>
          </c:dPt>
          <c:dPt>
            <c:idx val="3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6BDE-493C-BB96-CA3885056E9B}"/>
              </c:ext>
            </c:extLst>
          </c:dPt>
          <c:dPt>
            <c:idx val="3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6BDE-493C-BB96-CA3885056E9B}"/>
              </c:ext>
            </c:extLst>
          </c:dPt>
          <c:dPt>
            <c:idx val="3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6BDE-493C-BB96-CA3885056E9B}"/>
              </c:ext>
            </c:extLst>
          </c:dPt>
          <c:dPt>
            <c:idx val="3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6BDE-493C-BB96-CA3885056E9B}"/>
              </c:ext>
            </c:extLst>
          </c:dPt>
          <c:dPt>
            <c:idx val="3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5-6BDE-493C-BB96-CA3885056E9B}"/>
              </c:ext>
            </c:extLst>
          </c:dPt>
          <c:dPt>
            <c:idx val="3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7-6BDE-493C-BB96-CA3885056E9B}"/>
              </c:ext>
            </c:extLst>
          </c:dPt>
          <c:dPt>
            <c:idx val="3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9-6BDE-493C-BB96-CA3885056E9B}"/>
              </c:ext>
            </c:extLst>
          </c:dPt>
          <c:dPt>
            <c:idx val="3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B-6BDE-493C-BB96-CA3885056E9B}"/>
              </c:ext>
            </c:extLst>
          </c:dPt>
          <c:dPt>
            <c:idx val="3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D-6BDE-493C-BB96-CA3885056E9B}"/>
              </c:ext>
            </c:extLst>
          </c:dPt>
          <c:dPt>
            <c:idx val="3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F-6BDE-493C-BB96-CA3885056E9B}"/>
              </c:ext>
            </c:extLst>
          </c:dPt>
          <c:dPt>
            <c:idx val="4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1-6BDE-493C-BB96-CA3885056E9B}"/>
              </c:ext>
            </c:extLst>
          </c:dPt>
          <c:dPt>
            <c:idx val="4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3-6BDE-493C-BB96-CA3885056E9B}"/>
              </c:ext>
            </c:extLst>
          </c:dPt>
          <c:dPt>
            <c:idx val="4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5-6BDE-493C-BB96-CA3885056E9B}"/>
              </c:ext>
            </c:extLst>
          </c:dPt>
          <c:dPt>
            <c:idx val="4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7-6BDE-493C-BB96-CA3885056E9B}"/>
              </c:ext>
            </c:extLst>
          </c:dPt>
          <c:dPt>
            <c:idx val="4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9-6BDE-493C-BB96-CA3885056E9B}"/>
              </c:ext>
            </c:extLst>
          </c:dPt>
          <c:dPt>
            <c:idx val="4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B-6BDE-493C-BB96-CA3885056E9B}"/>
              </c:ext>
            </c:extLst>
          </c:dPt>
          <c:dPt>
            <c:idx val="5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D-6BDE-493C-BB96-CA3885056E9B}"/>
              </c:ext>
            </c:extLst>
          </c:dPt>
          <c:dPt>
            <c:idx val="5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F-6BDE-493C-BB96-CA3885056E9B}"/>
              </c:ext>
            </c:extLst>
          </c:dPt>
          <c:dPt>
            <c:idx val="5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1-6BDE-493C-BB96-CA3885056E9B}"/>
              </c:ext>
            </c:extLst>
          </c:dPt>
          <c:dPt>
            <c:idx val="5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3-6BDE-493C-BB96-CA3885056E9B}"/>
              </c:ext>
            </c:extLst>
          </c:dPt>
          <c:dPt>
            <c:idx val="5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5-6BDE-493C-BB96-CA3885056E9B}"/>
              </c:ext>
            </c:extLst>
          </c:dPt>
          <c:dPt>
            <c:idx val="5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7-6BDE-493C-BB96-CA3885056E9B}"/>
              </c:ext>
            </c:extLst>
          </c:dPt>
          <c:dPt>
            <c:idx val="5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9-6BDE-493C-BB96-CA3885056E9B}"/>
              </c:ext>
            </c:extLst>
          </c:dPt>
          <c:dPt>
            <c:idx val="5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B-6BDE-493C-BB96-CA3885056E9B}"/>
              </c:ext>
            </c:extLst>
          </c:dPt>
          <c:dPt>
            <c:idx val="5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D-6BDE-493C-BB96-CA3885056E9B}"/>
              </c:ext>
            </c:extLst>
          </c:dPt>
          <c:dPt>
            <c:idx val="5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F-6BDE-493C-BB96-CA3885056E9B}"/>
              </c:ext>
            </c:extLst>
          </c:dPt>
          <c:dPt>
            <c:idx val="6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1-6BDE-493C-BB96-CA3885056E9B}"/>
              </c:ext>
            </c:extLst>
          </c:dPt>
          <c:dPt>
            <c:idx val="6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3-6BDE-493C-BB96-CA3885056E9B}"/>
              </c:ext>
            </c:extLst>
          </c:dPt>
          <c:dPt>
            <c:idx val="6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5-6BDE-493C-BB96-CA3885056E9B}"/>
              </c:ext>
            </c:extLst>
          </c:dPt>
          <c:dPt>
            <c:idx val="6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7-6BDE-493C-BB96-CA3885056E9B}"/>
              </c:ext>
            </c:extLst>
          </c:dPt>
          <c:dPt>
            <c:idx val="6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9-6BDE-493C-BB96-CA3885056E9B}"/>
              </c:ext>
            </c:extLst>
          </c:dPt>
          <c:val>
            <c:numRef>
              <c:f>'Mayores de 60'!$AW$11:$AW$120</c:f>
              <c:numCache>
                <c:formatCode>General_)</c:formatCode>
                <c:ptCount val="110"/>
                <c:pt idx="0">
                  <c:v>1060676.63425689</c:v>
                </c:pt>
                <c:pt idx="1">
                  <c:v>1060255.0222702301</c:v>
                </c:pt>
                <c:pt idx="2">
                  <c:v>1061454.80979551</c:v>
                </c:pt>
                <c:pt idx="3">
                  <c:v>1062657.9682839101</c:v>
                </c:pt>
                <c:pt idx="4">
                  <c:v>1063811.2983830399</c:v>
                </c:pt>
                <c:pt idx="5">
                  <c:v>1064916.65168504</c:v>
                </c:pt>
                <c:pt idx="6">
                  <c:v>1066139.9007116</c:v>
                </c:pt>
                <c:pt idx="7">
                  <c:v>1067314.8505890099</c:v>
                </c:pt>
                <c:pt idx="8">
                  <c:v>1068288.31164224</c:v>
                </c:pt>
                <c:pt idx="9">
                  <c:v>1068917.8530627401</c:v>
                </c:pt>
                <c:pt idx="10">
                  <c:v>1069174.7213677899</c:v>
                </c:pt>
                <c:pt idx="11">
                  <c:v>1069046.28643886</c:v>
                </c:pt>
                <c:pt idx="12">
                  <c:v>1068415.4641960999</c:v>
                </c:pt>
                <c:pt idx="13">
                  <c:v>1067121.2391268599</c:v>
                </c:pt>
                <c:pt idx="14">
                  <c:v>1065051.7441256701</c:v>
                </c:pt>
                <c:pt idx="15">
                  <c:v>1062081.2857279801</c:v>
                </c:pt>
                <c:pt idx="16">
                  <c:v>1058599.8376869101</c:v>
                </c:pt>
                <c:pt idx="17">
                  <c:v>1054335.9659833999</c:v>
                </c:pt>
                <c:pt idx="18">
                  <c:v>1049295.7022889799</c:v>
                </c:pt>
                <c:pt idx="19">
                  <c:v>1043302.30306348</c:v>
                </c:pt>
                <c:pt idx="20">
                  <c:v>1037340.74694904</c:v>
                </c:pt>
                <c:pt idx="21">
                  <c:v>1031503.41593436</c:v>
                </c:pt>
                <c:pt idx="22">
                  <c:v>1025281.83508794</c:v>
                </c:pt>
                <c:pt idx="23">
                  <c:v>1018900.48834343</c:v>
                </c:pt>
                <c:pt idx="24">
                  <c:v>1012488.3889002</c:v>
                </c:pt>
                <c:pt idx="25">
                  <c:v>1006052.30861282</c:v>
                </c:pt>
                <c:pt idx="26">
                  <c:v>999564.9832444581</c:v>
                </c:pt>
                <c:pt idx="27">
                  <c:v>993091.64356550074</c:v>
                </c:pt>
                <c:pt idx="28">
                  <c:v>986768.72883790603</c:v>
                </c:pt>
                <c:pt idx="29">
                  <c:v>980670.3811158099</c:v>
                </c:pt>
                <c:pt idx="30">
                  <c:v>974811.05114014284</c:v>
                </c:pt>
                <c:pt idx="31">
                  <c:v>969159.6390545601</c:v>
                </c:pt>
                <c:pt idx="32">
                  <c:v>963705.04113799834</c:v>
                </c:pt>
                <c:pt idx="33">
                  <c:v>958483.45220426598</c:v>
                </c:pt>
                <c:pt idx="34">
                  <c:v>953525.55414104951</c:v>
                </c:pt>
                <c:pt idx="35">
                  <c:v>948824.97473437828</c:v>
                </c:pt>
                <c:pt idx="36">
                  <c:v>944381.81525092304</c:v>
                </c:pt>
                <c:pt idx="37">
                  <c:v>940215.73431495926</c:v>
                </c:pt>
                <c:pt idx="38">
                  <c:v>936340.66335893411</c:v>
                </c:pt>
                <c:pt idx="39">
                  <c:v>932784.75199102773</c:v>
                </c:pt>
                <c:pt idx="40">
                  <c:v>931693.78447249008</c:v>
                </c:pt>
                <c:pt idx="41">
                  <c:v>930972.77494266187</c:v>
                </c:pt>
                <c:pt idx="42">
                  <c:v>928276.88742365304</c:v>
                </c:pt>
                <c:pt idx="43">
                  <c:v>924948.21692105348</c:v>
                </c:pt>
                <c:pt idx="44">
                  <c:v>921144.74752164783</c:v>
                </c:pt>
                <c:pt idx="45">
                  <c:v>917740.1959799988</c:v>
                </c:pt>
                <c:pt idx="46">
                  <c:v>914238.77663727046</c:v>
                </c:pt>
                <c:pt idx="47">
                  <c:v>910245.62810099358</c:v>
                </c:pt>
                <c:pt idx="48">
                  <c:v>906093.56268506777</c:v>
                </c:pt>
                <c:pt idx="49">
                  <c:v>902025.69291247102</c:v>
                </c:pt>
                <c:pt idx="50">
                  <c:v>898078.42169473204</c:v>
                </c:pt>
                <c:pt idx="51">
                  <c:v>893745.54079408373</c:v>
                </c:pt>
                <c:pt idx="52">
                  <c:v>888550.29596008337</c:v>
                </c:pt>
                <c:pt idx="53">
                  <c:v>881677.57614656992</c:v>
                </c:pt>
                <c:pt idx="54">
                  <c:v>872737.35740974417</c:v>
                </c:pt>
                <c:pt idx="55">
                  <c:v>861976.69307073276</c:v>
                </c:pt>
                <c:pt idx="56">
                  <c:v>848488.79158257833</c:v>
                </c:pt>
                <c:pt idx="57">
                  <c:v>832554.65130042902</c:v>
                </c:pt>
                <c:pt idx="58">
                  <c:v>815850.68037884205</c:v>
                </c:pt>
                <c:pt idx="59">
                  <c:v>797918.65051006549</c:v>
                </c:pt>
                <c:pt idx="60">
                  <c:v>777906.17909861868</c:v>
                </c:pt>
                <c:pt idx="61">
                  <c:v>756385.77687196317</c:v>
                </c:pt>
                <c:pt idx="62">
                  <c:v>734841.41516566148</c:v>
                </c:pt>
                <c:pt idx="63">
                  <c:v>714849.39892110357</c:v>
                </c:pt>
                <c:pt idx="64">
                  <c:v>696094.46667394531</c:v>
                </c:pt>
                <c:pt idx="65">
                  <c:v>677083.54652819154</c:v>
                </c:pt>
                <c:pt idx="66">
                  <c:v>657634.96166318865</c:v>
                </c:pt>
                <c:pt idx="67">
                  <c:v>638549.51169278973</c:v>
                </c:pt>
                <c:pt idx="68">
                  <c:v>620063.68102518597</c:v>
                </c:pt>
                <c:pt idx="69">
                  <c:v>601711.14390275802</c:v>
                </c:pt>
                <c:pt idx="70">
                  <c:v>582777.97556347703</c:v>
                </c:pt>
                <c:pt idx="71">
                  <c:v>562525.25134185445</c:v>
                </c:pt>
                <c:pt idx="72">
                  <c:v>540480.82253335416</c:v>
                </c:pt>
                <c:pt idx="73">
                  <c:v>516922.21512832469</c:v>
                </c:pt>
                <c:pt idx="74">
                  <c:v>492556.16575799428</c:v>
                </c:pt>
                <c:pt idx="75">
                  <c:v>467586.0638436827</c:v>
                </c:pt>
                <c:pt idx="76">
                  <c:v>441725.65308703092</c:v>
                </c:pt>
                <c:pt idx="77">
                  <c:v>414864.70374140772</c:v>
                </c:pt>
                <c:pt idx="78">
                  <c:v>387133.06659848709</c:v>
                </c:pt>
                <c:pt idx="79">
                  <c:v>358695.97950353241</c:v>
                </c:pt>
                <c:pt idx="80">
                  <c:v>329884.95352883649</c:v>
                </c:pt>
                <c:pt idx="81">
                  <c:v>301135.83162311529</c:v>
                </c:pt>
                <c:pt idx="82">
                  <c:v>272816.73474793689</c:v>
                </c:pt>
                <c:pt idx="83">
                  <c:v>245149.10976393439</c:v>
                </c:pt>
                <c:pt idx="84">
                  <c:v>218851.50360035471</c:v>
                </c:pt>
                <c:pt idx="85">
                  <c:v>193869.610738035</c:v>
                </c:pt>
                <c:pt idx="86">
                  <c:v>170420.11969262699</c:v>
                </c:pt>
                <c:pt idx="87">
                  <c:v>148664.45417926379</c:v>
                </c:pt>
                <c:pt idx="88">
                  <c:v>128700.5465904023</c:v>
                </c:pt>
                <c:pt idx="89">
                  <c:v>110535.9695400655</c:v>
                </c:pt>
                <c:pt idx="90">
                  <c:v>94118.670164076102</c:v>
                </c:pt>
                <c:pt idx="91">
                  <c:v>79378.969585043902</c:v>
                </c:pt>
                <c:pt idx="92">
                  <c:v>66219.829779765874</c:v>
                </c:pt>
                <c:pt idx="93">
                  <c:v>54564.629813090462</c:v>
                </c:pt>
                <c:pt idx="94">
                  <c:v>44362.707377700353</c:v>
                </c:pt>
                <c:pt idx="95">
                  <c:v>35562.176620552782</c:v>
                </c:pt>
                <c:pt idx="96">
                  <c:v>28091.188435297281</c:v>
                </c:pt>
                <c:pt idx="97">
                  <c:v>21848.562748200231</c:v>
                </c:pt>
                <c:pt idx="98">
                  <c:v>16719.825265665149</c:v>
                </c:pt>
                <c:pt idx="99">
                  <c:v>12583.05554151455</c:v>
                </c:pt>
                <c:pt idx="100">
                  <c:v>9324.3337088929184</c:v>
                </c:pt>
                <c:pt idx="101">
                  <c:v>6807.1808956320992</c:v>
                </c:pt>
                <c:pt idx="102">
                  <c:v>4885.191504285247</c:v>
                </c:pt>
                <c:pt idx="103">
                  <c:v>3442.3521780476308</c:v>
                </c:pt>
                <c:pt idx="104">
                  <c:v>2378.3670017899308</c:v>
                </c:pt>
                <c:pt idx="105">
                  <c:v>1609.1475272396719</c:v>
                </c:pt>
                <c:pt idx="106">
                  <c:v>1064.976707218357</c:v>
                </c:pt>
                <c:pt idx="107">
                  <c:v>688.34186643056739</c:v>
                </c:pt>
                <c:pt idx="108">
                  <c:v>433.6667789912313</c:v>
                </c:pt>
                <c:pt idx="109">
                  <c:v>160.05246362451669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5A-6BDE-493C-BB96-CA3885056E9B}"/>
            </c:ext>
          </c:extLst>
        </c:ser>
        <c:ser>
          <c:idx val="3"/>
          <c:order val="1"/>
          <c:tx>
            <c:v>Mujeres</c:v>
          </c:tx>
          <c:invertIfNegative val="0"/>
          <c:dPt>
            <c:idx val="1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C-6BDE-493C-BB96-CA3885056E9B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E-6BDE-493C-BB96-CA3885056E9B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0-6BDE-493C-BB96-CA3885056E9B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2-6BDE-493C-BB96-CA3885056E9B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4-6BDE-493C-BB96-CA3885056E9B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6-6BDE-493C-BB96-CA3885056E9B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8-6BDE-493C-BB96-CA3885056E9B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A-6BDE-493C-BB96-CA3885056E9B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C-6BDE-493C-BB96-CA3885056E9B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E-6BDE-493C-BB96-CA3885056E9B}"/>
              </c:ext>
            </c:extLst>
          </c:dPt>
          <c:dPt>
            <c:idx val="2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0-6BDE-493C-BB96-CA3885056E9B}"/>
              </c:ext>
            </c:extLst>
          </c:dPt>
          <c:dPt>
            <c:idx val="2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2-6BDE-493C-BB96-CA3885056E9B}"/>
              </c:ext>
            </c:extLst>
          </c:dPt>
          <c:dPt>
            <c:idx val="2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4-6BDE-493C-BB96-CA3885056E9B}"/>
              </c:ext>
            </c:extLst>
          </c:dPt>
          <c:dPt>
            <c:idx val="2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6-6BDE-493C-BB96-CA3885056E9B}"/>
              </c:ext>
            </c:extLst>
          </c:dPt>
          <c:dPt>
            <c:idx val="3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8-6BDE-493C-BB96-CA3885056E9B}"/>
              </c:ext>
            </c:extLst>
          </c:dPt>
          <c:dPt>
            <c:idx val="3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A-6BDE-493C-BB96-CA3885056E9B}"/>
              </c:ext>
            </c:extLst>
          </c:dPt>
          <c:dPt>
            <c:idx val="3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C-6BDE-493C-BB96-CA3885056E9B}"/>
              </c:ext>
            </c:extLst>
          </c:dPt>
          <c:dPt>
            <c:idx val="3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E-6BDE-493C-BB96-CA3885056E9B}"/>
              </c:ext>
            </c:extLst>
          </c:dPt>
          <c:dPt>
            <c:idx val="3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0-6BDE-493C-BB96-CA3885056E9B}"/>
              </c:ext>
            </c:extLst>
          </c:dPt>
          <c:dPt>
            <c:idx val="3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2-6BDE-493C-BB96-CA3885056E9B}"/>
              </c:ext>
            </c:extLst>
          </c:dPt>
          <c:dPt>
            <c:idx val="3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4-6BDE-493C-BB96-CA3885056E9B}"/>
              </c:ext>
            </c:extLst>
          </c:dPt>
          <c:dPt>
            <c:idx val="3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6-6BDE-493C-BB96-CA3885056E9B}"/>
              </c:ext>
            </c:extLst>
          </c:dPt>
          <c:dPt>
            <c:idx val="3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8-6BDE-493C-BB96-CA3885056E9B}"/>
              </c:ext>
            </c:extLst>
          </c:dPt>
          <c:dPt>
            <c:idx val="3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A-6BDE-493C-BB96-CA3885056E9B}"/>
              </c:ext>
            </c:extLst>
          </c:dPt>
          <c:dPt>
            <c:idx val="4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C-6BDE-493C-BB96-CA3885056E9B}"/>
              </c:ext>
            </c:extLst>
          </c:dPt>
          <c:dPt>
            <c:idx val="4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8E-6BDE-493C-BB96-CA3885056E9B}"/>
              </c:ext>
            </c:extLst>
          </c:dPt>
          <c:dPt>
            <c:idx val="4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0-6BDE-493C-BB96-CA3885056E9B}"/>
              </c:ext>
            </c:extLst>
          </c:dPt>
          <c:dPt>
            <c:idx val="4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2-6BDE-493C-BB96-CA3885056E9B}"/>
              </c:ext>
            </c:extLst>
          </c:dPt>
          <c:dPt>
            <c:idx val="4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4-6BDE-493C-BB96-CA3885056E9B}"/>
              </c:ext>
            </c:extLst>
          </c:dPt>
          <c:dPt>
            <c:idx val="4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6-6BDE-493C-BB96-CA3885056E9B}"/>
              </c:ext>
            </c:extLst>
          </c:dPt>
          <c:dPt>
            <c:idx val="5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8-6BDE-493C-BB96-CA3885056E9B}"/>
              </c:ext>
            </c:extLst>
          </c:dPt>
          <c:dPt>
            <c:idx val="5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A-6BDE-493C-BB96-CA3885056E9B}"/>
              </c:ext>
            </c:extLst>
          </c:dPt>
          <c:dPt>
            <c:idx val="5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C-6BDE-493C-BB96-CA3885056E9B}"/>
              </c:ext>
            </c:extLst>
          </c:dPt>
          <c:dPt>
            <c:idx val="5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9E-6BDE-493C-BB96-CA3885056E9B}"/>
              </c:ext>
            </c:extLst>
          </c:dPt>
          <c:dPt>
            <c:idx val="5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A0-6BDE-493C-BB96-CA3885056E9B}"/>
              </c:ext>
            </c:extLst>
          </c:dPt>
          <c:dPt>
            <c:idx val="5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A2-6BDE-493C-BB96-CA3885056E9B}"/>
              </c:ext>
            </c:extLst>
          </c:dPt>
          <c:dPt>
            <c:idx val="5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A4-6BDE-493C-BB96-CA3885056E9B}"/>
              </c:ext>
            </c:extLst>
          </c:dPt>
          <c:dPt>
            <c:idx val="5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A6-6BDE-493C-BB96-CA3885056E9B}"/>
              </c:ext>
            </c:extLst>
          </c:dPt>
          <c:dPt>
            <c:idx val="5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A8-6BDE-493C-BB96-CA3885056E9B}"/>
              </c:ext>
            </c:extLst>
          </c:dPt>
          <c:dPt>
            <c:idx val="5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AA-6BDE-493C-BB96-CA3885056E9B}"/>
              </c:ext>
            </c:extLst>
          </c:dPt>
          <c:dPt>
            <c:idx val="6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AC-6BDE-493C-BB96-CA3885056E9B}"/>
              </c:ext>
            </c:extLst>
          </c:dPt>
          <c:dPt>
            <c:idx val="6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AE-6BDE-493C-BB96-CA3885056E9B}"/>
              </c:ext>
            </c:extLst>
          </c:dPt>
          <c:dPt>
            <c:idx val="6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B0-6BDE-493C-BB96-CA3885056E9B}"/>
              </c:ext>
            </c:extLst>
          </c:dPt>
          <c:dPt>
            <c:idx val="6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B2-6BDE-493C-BB96-CA3885056E9B}"/>
              </c:ext>
            </c:extLst>
          </c:dPt>
          <c:dPt>
            <c:idx val="6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B4-6BDE-493C-BB96-CA3885056E9B}"/>
              </c:ext>
            </c:extLst>
          </c:dPt>
          <c:val>
            <c:numRef>
              <c:f>'Mayores de 60'!$AX$11:$AX$120</c:f>
              <c:numCache>
                <c:formatCode>General_)</c:formatCode>
                <c:ptCount val="110"/>
                <c:pt idx="0">
                  <c:v>-1011890.62430602</c:v>
                </c:pt>
                <c:pt idx="1">
                  <c:v>-1011633.1977490101</c:v>
                </c:pt>
                <c:pt idx="2">
                  <c:v>-1012799.8005902499</c:v>
                </c:pt>
                <c:pt idx="3">
                  <c:v>-1013873.62620618</c:v>
                </c:pt>
                <c:pt idx="4">
                  <c:v>-1014816.75452383</c:v>
                </c:pt>
                <c:pt idx="5">
                  <c:v>-1015732.51146523</c:v>
                </c:pt>
                <c:pt idx="6">
                  <c:v>-1016708.88582009</c:v>
                </c:pt>
                <c:pt idx="7">
                  <c:v>-1017655.14218418</c:v>
                </c:pt>
                <c:pt idx="8">
                  <c:v>-1018464.0288055</c:v>
                </c:pt>
                <c:pt idx="9">
                  <c:v>-1019061.93824475</c:v>
                </c:pt>
                <c:pt idx="10">
                  <c:v>-1019477.83806889</c:v>
                </c:pt>
                <c:pt idx="11">
                  <c:v>-1019795.22051035</c:v>
                </c:pt>
                <c:pt idx="12">
                  <c:v>-1019965.2932654599</c:v>
                </c:pt>
                <c:pt idx="13">
                  <c:v>-1019903.57364579</c:v>
                </c:pt>
                <c:pt idx="14">
                  <c:v>-1019558.24243495</c:v>
                </c:pt>
                <c:pt idx="15">
                  <c:v>-1018903.36742484</c:v>
                </c:pt>
                <c:pt idx="16">
                  <c:v>-1017934.19032361</c:v>
                </c:pt>
                <c:pt idx="17">
                  <c:v>-1016637.92021295</c:v>
                </c:pt>
                <c:pt idx="18">
                  <c:v>-1015024.5897647101</c:v>
                </c:pt>
                <c:pt idx="19">
                  <c:v>-1013194.30998072</c:v>
                </c:pt>
                <c:pt idx="20">
                  <c:v>-1011471.93002561</c:v>
                </c:pt>
                <c:pt idx="21">
                  <c:v>-1010176.13465413</c:v>
                </c:pt>
                <c:pt idx="22">
                  <c:v>-1008670.55229332</c:v>
                </c:pt>
                <c:pt idx="23">
                  <c:v>-1007057.02714819</c:v>
                </c:pt>
                <c:pt idx="24">
                  <c:v>-1005408.55577319</c:v>
                </c:pt>
                <c:pt idx="25">
                  <c:v>-1003717.49395129</c:v>
                </c:pt>
                <c:pt idx="26">
                  <c:v>-1001919.11480709</c:v>
                </c:pt>
                <c:pt idx="27">
                  <c:v>-1000029.1038404</c:v>
                </c:pt>
                <c:pt idx="28">
                  <c:v>-998135.174520856</c:v>
                </c:pt>
                <c:pt idx="29">
                  <c:v>-996286.38014144928</c:v>
                </c:pt>
                <c:pt idx="30">
                  <c:v>-994467.94899084454</c:v>
                </c:pt>
                <c:pt idx="31">
                  <c:v>-992640.58953007974</c:v>
                </c:pt>
                <c:pt idx="32">
                  <c:v>-990810.95782277803</c:v>
                </c:pt>
                <c:pt idx="33">
                  <c:v>-989029.78048918408</c:v>
                </c:pt>
                <c:pt idx="34">
                  <c:v>-987335.76723966189</c:v>
                </c:pt>
                <c:pt idx="35">
                  <c:v>-985723.48290309939</c:v>
                </c:pt>
                <c:pt idx="36">
                  <c:v>-984190.37872926029</c:v>
                </c:pt>
                <c:pt idx="37">
                  <c:v>-982763.36228497222</c:v>
                </c:pt>
                <c:pt idx="38">
                  <c:v>-981482.09532914904</c:v>
                </c:pt>
                <c:pt idx="39">
                  <c:v>-980402.94031117321</c:v>
                </c:pt>
                <c:pt idx="40">
                  <c:v>-982226.01073473995</c:v>
                </c:pt>
                <c:pt idx="41">
                  <c:v>-984951.54941470979</c:v>
                </c:pt>
                <c:pt idx="42">
                  <c:v>-985802.5311095803</c:v>
                </c:pt>
                <c:pt idx="43">
                  <c:v>-985962.30997337622</c:v>
                </c:pt>
                <c:pt idx="44">
                  <c:v>-985467.62782686355</c:v>
                </c:pt>
                <c:pt idx="45">
                  <c:v>-985399.04575500381</c:v>
                </c:pt>
                <c:pt idx="46">
                  <c:v>-985308.85219851963</c:v>
                </c:pt>
                <c:pt idx="47">
                  <c:v>-984675.2690040553</c:v>
                </c:pt>
                <c:pt idx="48">
                  <c:v>-983851.75959720102</c:v>
                </c:pt>
                <c:pt idx="49">
                  <c:v>-983431.28122015216</c:v>
                </c:pt>
                <c:pt idx="50">
                  <c:v>-983715.03426589246</c:v>
                </c:pt>
                <c:pt idx="51">
                  <c:v>-983827.92984143621</c:v>
                </c:pt>
                <c:pt idx="52">
                  <c:v>-982956.28196505329</c:v>
                </c:pt>
                <c:pt idx="53">
                  <c:v>-980844.51363902248</c:v>
                </c:pt>
                <c:pt idx="54">
                  <c:v>-977452.21479769528</c:v>
                </c:pt>
                <c:pt idx="55">
                  <c:v>-972437.52234103018</c:v>
                </c:pt>
                <c:pt idx="56">
                  <c:v>-965062.9974494098</c:v>
                </c:pt>
                <c:pt idx="57">
                  <c:v>-955339.82308279118</c:v>
                </c:pt>
                <c:pt idx="58">
                  <c:v>-943604.82917841699</c:v>
                </c:pt>
                <c:pt idx="59">
                  <c:v>-929540.14888523798</c:v>
                </c:pt>
                <c:pt idx="60">
                  <c:v>-912995.72975628742</c:v>
                </c:pt>
                <c:pt idx="61">
                  <c:v>-894549.31253680913</c:v>
                </c:pt>
                <c:pt idx="62">
                  <c:v>-875800.97154278366</c:v>
                </c:pt>
                <c:pt idx="63">
                  <c:v>-858565.95299395418</c:v>
                </c:pt>
                <c:pt idx="64">
                  <c:v>-842368.36576231476</c:v>
                </c:pt>
                <c:pt idx="65">
                  <c:v>-825392.37268741103</c:v>
                </c:pt>
                <c:pt idx="66">
                  <c:v>-807510.65185989905</c:v>
                </c:pt>
                <c:pt idx="67">
                  <c:v>-789648.42480450752</c:v>
                </c:pt>
                <c:pt idx="68">
                  <c:v>-771959.66506431904</c:v>
                </c:pt>
                <c:pt idx="69">
                  <c:v>-753908.89573917876</c:v>
                </c:pt>
                <c:pt idx="70">
                  <c:v>-734620.62013988313</c:v>
                </c:pt>
                <c:pt idx="71">
                  <c:v>-713028.44664193771</c:v>
                </c:pt>
                <c:pt idx="72">
                  <c:v>-688596.18414787925</c:v>
                </c:pt>
                <c:pt idx="73">
                  <c:v>-661895.88002586435</c:v>
                </c:pt>
                <c:pt idx="74">
                  <c:v>-633902.537102676</c:v>
                </c:pt>
                <c:pt idx="75">
                  <c:v>-604869.48560781695</c:v>
                </c:pt>
                <c:pt idx="76">
                  <c:v>-574478.86468750134</c:v>
                </c:pt>
                <c:pt idx="77">
                  <c:v>-542611.86539087747</c:v>
                </c:pt>
                <c:pt idx="78">
                  <c:v>-509435.16460000759</c:v>
                </c:pt>
                <c:pt idx="79">
                  <c:v>-475170.03777210711</c:v>
                </c:pt>
                <c:pt idx="80">
                  <c:v>-440281.22211248399</c:v>
                </c:pt>
                <c:pt idx="81">
                  <c:v>-405294.45726460149</c:v>
                </c:pt>
                <c:pt idx="82">
                  <c:v>-370681.4859067605</c:v>
                </c:pt>
                <c:pt idx="83">
                  <c:v>-336865.64988028823</c:v>
                </c:pt>
                <c:pt idx="84">
                  <c:v>-304247.27775087632</c:v>
                </c:pt>
                <c:pt idx="85">
                  <c:v>-272900.6249468929</c:v>
                </c:pt>
                <c:pt idx="86">
                  <c:v>-243090.8808312648</c:v>
                </c:pt>
                <c:pt idx="87">
                  <c:v>-215016.9285920932</c:v>
                </c:pt>
                <c:pt idx="88">
                  <c:v>-188812.8951455041</c:v>
                </c:pt>
                <c:pt idx="89">
                  <c:v>-164542.64274012149</c:v>
                </c:pt>
                <c:pt idx="90">
                  <c:v>-142169.61683638749</c:v>
                </c:pt>
                <c:pt idx="91">
                  <c:v>-121640.4405395019</c:v>
                </c:pt>
                <c:pt idx="92">
                  <c:v>-102924.48941796851</c:v>
                </c:pt>
                <c:pt idx="93">
                  <c:v>-86024.986791833842</c:v>
                </c:pt>
                <c:pt idx="94">
                  <c:v>-70956.365906583073</c:v>
                </c:pt>
                <c:pt idx="95">
                  <c:v>-57719.921087946881</c:v>
                </c:pt>
                <c:pt idx="96">
                  <c:v>-46276.277020345813</c:v>
                </c:pt>
                <c:pt idx="97">
                  <c:v>-36539.920536359299</c:v>
                </c:pt>
                <c:pt idx="98">
                  <c:v>-28396.111206082081</c:v>
                </c:pt>
                <c:pt idx="99">
                  <c:v>-21710.531746450059</c:v>
                </c:pt>
                <c:pt idx="100">
                  <c:v>-16326.970088355831</c:v>
                </c:pt>
                <c:pt idx="101">
                  <c:v>-12071.562683237171</c:v>
                </c:pt>
                <c:pt idx="102">
                  <c:v>-8767.258047101066</c:v>
                </c:pt>
                <c:pt idx="103">
                  <c:v>-6246.751625609254</c:v>
                </c:pt>
                <c:pt idx="104">
                  <c:v>-4359.5786683574934</c:v>
                </c:pt>
                <c:pt idx="105">
                  <c:v>-2975.7703669396669</c:v>
                </c:pt>
                <c:pt idx="106">
                  <c:v>-1983.7179604566779</c:v>
                </c:pt>
                <c:pt idx="107">
                  <c:v>-1288.737042130575</c:v>
                </c:pt>
                <c:pt idx="108">
                  <c:v>-814.15072814719781</c:v>
                </c:pt>
                <c:pt idx="109">
                  <c:v>-300.23322682751711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B5-6BDE-493C-BB96-CA3885056E9B}"/>
            </c:ext>
          </c:extLst>
        </c:ser>
        <c:ser>
          <c:idx val="0"/>
          <c:order val="2"/>
          <c:tx>
            <c:v>Hombres</c:v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B6-6BDE-493C-BB96-CA3885056E9B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B7-6BDE-493C-BB96-CA3885056E9B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B8-6BDE-493C-BB96-CA3885056E9B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B9-6BDE-493C-BB96-CA3885056E9B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BA-6BDE-493C-BB96-CA3885056E9B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BB-6BDE-493C-BB96-CA3885056E9B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BC-6BDE-493C-BB96-CA3885056E9B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BD-6BDE-493C-BB96-CA3885056E9B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BE-6BDE-493C-BB96-CA3885056E9B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BF-6BDE-493C-BB96-CA3885056E9B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0-6BDE-493C-BB96-CA3885056E9B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1-6BDE-493C-BB96-CA3885056E9B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2-6BDE-493C-BB96-CA3885056E9B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3-6BDE-493C-BB96-CA3885056E9B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4-6BDE-493C-BB96-CA3885056E9B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5-6BDE-493C-BB96-CA3885056E9B}"/>
              </c:ext>
            </c:extLst>
          </c:dPt>
          <c:dPt>
            <c:idx val="3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6-6BDE-493C-BB96-CA3885056E9B}"/>
              </c:ext>
            </c:extLst>
          </c:dPt>
          <c:dPt>
            <c:idx val="3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7-6BDE-493C-BB96-CA3885056E9B}"/>
              </c:ext>
            </c:extLst>
          </c:dPt>
          <c:dPt>
            <c:idx val="3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8-6BDE-493C-BB96-CA3885056E9B}"/>
              </c:ext>
            </c:extLst>
          </c:dPt>
          <c:dPt>
            <c:idx val="3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9-6BDE-493C-BB96-CA3885056E9B}"/>
              </c:ext>
            </c:extLst>
          </c:dPt>
          <c:dPt>
            <c:idx val="3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A-6BDE-493C-BB96-CA3885056E9B}"/>
              </c:ext>
            </c:extLst>
          </c:dPt>
          <c:dPt>
            <c:idx val="3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B-6BDE-493C-BB96-CA3885056E9B}"/>
              </c:ext>
            </c:extLst>
          </c:dPt>
          <c:dPt>
            <c:idx val="3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C-6BDE-493C-BB96-CA3885056E9B}"/>
              </c:ext>
            </c:extLst>
          </c:dPt>
          <c:dPt>
            <c:idx val="3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D-6BDE-493C-BB96-CA3885056E9B}"/>
              </c:ext>
            </c:extLst>
          </c:dPt>
          <c:dPt>
            <c:idx val="4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E-6BDE-493C-BB96-CA3885056E9B}"/>
              </c:ext>
            </c:extLst>
          </c:dPt>
          <c:dPt>
            <c:idx val="4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CF-6BDE-493C-BB96-CA3885056E9B}"/>
              </c:ext>
            </c:extLst>
          </c:dPt>
          <c:dPt>
            <c:idx val="4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0-6BDE-493C-BB96-CA3885056E9B}"/>
              </c:ext>
            </c:extLst>
          </c:dPt>
          <c:dPt>
            <c:idx val="4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1-6BDE-493C-BB96-CA3885056E9B}"/>
              </c:ext>
            </c:extLst>
          </c:dPt>
          <c:dPt>
            <c:idx val="4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2-6BDE-493C-BB96-CA3885056E9B}"/>
              </c:ext>
            </c:extLst>
          </c:dPt>
          <c:dPt>
            <c:idx val="4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3-6BDE-493C-BB96-CA3885056E9B}"/>
              </c:ext>
            </c:extLst>
          </c:dPt>
          <c:dPt>
            <c:idx val="5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4-6BDE-493C-BB96-CA3885056E9B}"/>
              </c:ext>
            </c:extLst>
          </c:dPt>
          <c:dPt>
            <c:idx val="5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5-6BDE-493C-BB96-CA3885056E9B}"/>
              </c:ext>
            </c:extLst>
          </c:dPt>
          <c:dPt>
            <c:idx val="5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6-6BDE-493C-BB96-CA3885056E9B}"/>
              </c:ext>
            </c:extLst>
          </c:dPt>
          <c:dPt>
            <c:idx val="5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7-6BDE-493C-BB96-CA3885056E9B}"/>
              </c:ext>
            </c:extLst>
          </c:dPt>
          <c:dPt>
            <c:idx val="5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8-6BDE-493C-BB96-CA3885056E9B}"/>
              </c:ext>
            </c:extLst>
          </c:dPt>
          <c:dPt>
            <c:idx val="5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9-6BDE-493C-BB96-CA3885056E9B}"/>
              </c:ext>
            </c:extLst>
          </c:dPt>
          <c:dPt>
            <c:idx val="5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A-6BDE-493C-BB96-CA3885056E9B}"/>
              </c:ext>
            </c:extLst>
          </c:dPt>
          <c:dPt>
            <c:idx val="5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B-6BDE-493C-BB96-CA3885056E9B}"/>
              </c:ext>
            </c:extLst>
          </c:dPt>
          <c:dPt>
            <c:idx val="5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C-6BDE-493C-BB96-CA3885056E9B}"/>
              </c:ext>
            </c:extLst>
          </c:dPt>
          <c:dPt>
            <c:idx val="5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D-6BDE-493C-BB96-CA3885056E9B}"/>
              </c:ext>
            </c:extLst>
          </c:dPt>
          <c:dPt>
            <c:idx val="6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E-6BDE-493C-BB96-CA3885056E9B}"/>
              </c:ext>
            </c:extLst>
          </c:dPt>
          <c:dPt>
            <c:idx val="6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DF-6BDE-493C-BB96-CA3885056E9B}"/>
              </c:ext>
            </c:extLst>
          </c:dPt>
          <c:dPt>
            <c:idx val="6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0-6BDE-493C-BB96-CA3885056E9B}"/>
              </c:ext>
            </c:extLst>
          </c:dPt>
          <c:dPt>
            <c:idx val="6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1-6BDE-493C-BB96-CA3885056E9B}"/>
              </c:ext>
            </c:extLst>
          </c:dPt>
          <c:dPt>
            <c:idx val="6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2-6BDE-493C-BB96-CA3885056E9B}"/>
              </c:ext>
            </c:extLst>
          </c:dPt>
          <c:val>
            <c:numRef>
              <c:f>'Mayores de 60'!$AW$11:$AW$120</c:f>
              <c:numCache>
                <c:formatCode>General_)</c:formatCode>
                <c:ptCount val="110"/>
                <c:pt idx="0">
                  <c:v>1060676.63425689</c:v>
                </c:pt>
                <c:pt idx="1">
                  <c:v>1060255.0222702301</c:v>
                </c:pt>
                <c:pt idx="2">
                  <c:v>1061454.80979551</c:v>
                </c:pt>
                <c:pt idx="3">
                  <c:v>1062657.9682839101</c:v>
                </c:pt>
                <c:pt idx="4">
                  <c:v>1063811.2983830399</c:v>
                </c:pt>
                <c:pt idx="5">
                  <c:v>1064916.65168504</c:v>
                </c:pt>
                <c:pt idx="6">
                  <c:v>1066139.9007116</c:v>
                </c:pt>
                <c:pt idx="7">
                  <c:v>1067314.8505890099</c:v>
                </c:pt>
                <c:pt idx="8">
                  <c:v>1068288.31164224</c:v>
                </c:pt>
                <c:pt idx="9">
                  <c:v>1068917.8530627401</c:v>
                </c:pt>
                <c:pt idx="10">
                  <c:v>1069174.7213677899</c:v>
                </c:pt>
                <c:pt idx="11">
                  <c:v>1069046.28643886</c:v>
                </c:pt>
                <c:pt idx="12">
                  <c:v>1068415.4641960999</c:v>
                </c:pt>
                <c:pt idx="13">
                  <c:v>1067121.2391268599</c:v>
                </c:pt>
                <c:pt idx="14">
                  <c:v>1065051.7441256701</c:v>
                </c:pt>
                <c:pt idx="15">
                  <c:v>1062081.2857279801</c:v>
                </c:pt>
                <c:pt idx="16">
                  <c:v>1058599.8376869101</c:v>
                </c:pt>
                <c:pt idx="17">
                  <c:v>1054335.9659833999</c:v>
                </c:pt>
                <c:pt idx="18">
                  <c:v>1049295.7022889799</c:v>
                </c:pt>
                <c:pt idx="19">
                  <c:v>1043302.30306348</c:v>
                </c:pt>
                <c:pt idx="20">
                  <c:v>1037340.74694904</c:v>
                </c:pt>
                <c:pt idx="21">
                  <c:v>1031503.41593436</c:v>
                </c:pt>
                <c:pt idx="22">
                  <c:v>1025281.83508794</c:v>
                </c:pt>
                <c:pt idx="23">
                  <c:v>1018900.48834343</c:v>
                </c:pt>
                <c:pt idx="24">
                  <c:v>1012488.3889002</c:v>
                </c:pt>
                <c:pt idx="25">
                  <c:v>1006052.30861282</c:v>
                </c:pt>
                <c:pt idx="26">
                  <c:v>999564.9832444581</c:v>
                </c:pt>
                <c:pt idx="27">
                  <c:v>993091.64356550074</c:v>
                </c:pt>
                <c:pt idx="28">
                  <c:v>986768.72883790603</c:v>
                </c:pt>
                <c:pt idx="29">
                  <c:v>980670.3811158099</c:v>
                </c:pt>
                <c:pt idx="30">
                  <c:v>974811.05114014284</c:v>
                </c:pt>
                <c:pt idx="31">
                  <c:v>969159.6390545601</c:v>
                </c:pt>
                <c:pt idx="32">
                  <c:v>963705.04113799834</c:v>
                </c:pt>
                <c:pt idx="33">
                  <c:v>958483.45220426598</c:v>
                </c:pt>
                <c:pt idx="34">
                  <c:v>953525.55414104951</c:v>
                </c:pt>
                <c:pt idx="35">
                  <c:v>948824.97473437828</c:v>
                </c:pt>
                <c:pt idx="36">
                  <c:v>944381.81525092304</c:v>
                </c:pt>
                <c:pt idx="37">
                  <c:v>940215.73431495926</c:v>
                </c:pt>
                <c:pt idx="38">
                  <c:v>936340.66335893411</c:v>
                </c:pt>
                <c:pt idx="39">
                  <c:v>932784.75199102773</c:v>
                </c:pt>
                <c:pt idx="40">
                  <c:v>931693.78447249008</c:v>
                </c:pt>
                <c:pt idx="41">
                  <c:v>930972.77494266187</c:v>
                </c:pt>
                <c:pt idx="42">
                  <c:v>928276.88742365304</c:v>
                </c:pt>
                <c:pt idx="43">
                  <c:v>924948.21692105348</c:v>
                </c:pt>
                <c:pt idx="44">
                  <c:v>921144.74752164783</c:v>
                </c:pt>
                <c:pt idx="45">
                  <c:v>917740.1959799988</c:v>
                </c:pt>
                <c:pt idx="46">
                  <c:v>914238.77663727046</c:v>
                </c:pt>
                <c:pt idx="47">
                  <c:v>910245.62810099358</c:v>
                </c:pt>
                <c:pt idx="48">
                  <c:v>906093.56268506777</c:v>
                </c:pt>
                <c:pt idx="49">
                  <c:v>902025.69291247102</c:v>
                </c:pt>
                <c:pt idx="50">
                  <c:v>898078.42169473204</c:v>
                </c:pt>
                <c:pt idx="51">
                  <c:v>893745.54079408373</c:v>
                </c:pt>
                <c:pt idx="52">
                  <c:v>888550.29596008337</c:v>
                </c:pt>
                <c:pt idx="53">
                  <c:v>881677.57614656992</c:v>
                </c:pt>
                <c:pt idx="54">
                  <c:v>872737.35740974417</c:v>
                </c:pt>
                <c:pt idx="55">
                  <c:v>861976.69307073276</c:v>
                </c:pt>
                <c:pt idx="56">
                  <c:v>848488.79158257833</c:v>
                </c:pt>
                <c:pt idx="57">
                  <c:v>832554.65130042902</c:v>
                </c:pt>
                <c:pt idx="58">
                  <c:v>815850.68037884205</c:v>
                </c:pt>
                <c:pt idx="59">
                  <c:v>797918.65051006549</c:v>
                </c:pt>
                <c:pt idx="60">
                  <c:v>777906.17909861868</c:v>
                </c:pt>
                <c:pt idx="61">
                  <c:v>756385.77687196317</c:v>
                </c:pt>
                <c:pt idx="62">
                  <c:v>734841.41516566148</c:v>
                </c:pt>
                <c:pt idx="63">
                  <c:v>714849.39892110357</c:v>
                </c:pt>
                <c:pt idx="64">
                  <c:v>696094.46667394531</c:v>
                </c:pt>
                <c:pt idx="65">
                  <c:v>677083.54652819154</c:v>
                </c:pt>
                <c:pt idx="66">
                  <c:v>657634.96166318865</c:v>
                </c:pt>
                <c:pt idx="67">
                  <c:v>638549.51169278973</c:v>
                </c:pt>
                <c:pt idx="68">
                  <c:v>620063.68102518597</c:v>
                </c:pt>
                <c:pt idx="69">
                  <c:v>601711.14390275802</c:v>
                </c:pt>
                <c:pt idx="70">
                  <c:v>582777.97556347703</c:v>
                </c:pt>
                <c:pt idx="71">
                  <c:v>562525.25134185445</c:v>
                </c:pt>
                <c:pt idx="72">
                  <c:v>540480.82253335416</c:v>
                </c:pt>
                <c:pt idx="73">
                  <c:v>516922.21512832469</c:v>
                </c:pt>
                <c:pt idx="74">
                  <c:v>492556.16575799428</c:v>
                </c:pt>
                <c:pt idx="75">
                  <c:v>467586.0638436827</c:v>
                </c:pt>
                <c:pt idx="76">
                  <c:v>441725.65308703092</c:v>
                </c:pt>
                <c:pt idx="77">
                  <c:v>414864.70374140772</c:v>
                </c:pt>
                <c:pt idx="78">
                  <c:v>387133.06659848709</c:v>
                </c:pt>
                <c:pt idx="79">
                  <c:v>358695.97950353241</c:v>
                </c:pt>
                <c:pt idx="80">
                  <c:v>329884.95352883649</c:v>
                </c:pt>
                <c:pt idx="81">
                  <c:v>301135.83162311529</c:v>
                </c:pt>
                <c:pt idx="82">
                  <c:v>272816.73474793689</c:v>
                </c:pt>
                <c:pt idx="83">
                  <c:v>245149.10976393439</c:v>
                </c:pt>
                <c:pt idx="84">
                  <c:v>218851.50360035471</c:v>
                </c:pt>
                <c:pt idx="85">
                  <c:v>193869.610738035</c:v>
                </c:pt>
                <c:pt idx="86">
                  <c:v>170420.11969262699</c:v>
                </c:pt>
                <c:pt idx="87">
                  <c:v>148664.45417926379</c:v>
                </c:pt>
                <c:pt idx="88">
                  <c:v>128700.5465904023</c:v>
                </c:pt>
                <c:pt idx="89">
                  <c:v>110535.9695400655</c:v>
                </c:pt>
                <c:pt idx="90">
                  <c:v>94118.670164076102</c:v>
                </c:pt>
                <c:pt idx="91">
                  <c:v>79378.969585043902</c:v>
                </c:pt>
                <c:pt idx="92">
                  <c:v>66219.829779765874</c:v>
                </c:pt>
                <c:pt idx="93">
                  <c:v>54564.629813090462</c:v>
                </c:pt>
                <c:pt idx="94">
                  <c:v>44362.707377700353</c:v>
                </c:pt>
                <c:pt idx="95">
                  <c:v>35562.176620552782</c:v>
                </c:pt>
                <c:pt idx="96">
                  <c:v>28091.188435297281</c:v>
                </c:pt>
                <c:pt idx="97">
                  <c:v>21848.562748200231</c:v>
                </c:pt>
                <c:pt idx="98">
                  <c:v>16719.825265665149</c:v>
                </c:pt>
                <c:pt idx="99">
                  <c:v>12583.05554151455</c:v>
                </c:pt>
                <c:pt idx="100">
                  <c:v>9324.3337088929184</c:v>
                </c:pt>
                <c:pt idx="101">
                  <c:v>6807.1808956320992</c:v>
                </c:pt>
                <c:pt idx="102">
                  <c:v>4885.191504285247</c:v>
                </c:pt>
                <c:pt idx="103">
                  <c:v>3442.3521780476308</c:v>
                </c:pt>
                <c:pt idx="104">
                  <c:v>2378.3670017899308</c:v>
                </c:pt>
                <c:pt idx="105">
                  <c:v>1609.1475272396719</c:v>
                </c:pt>
                <c:pt idx="106">
                  <c:v>1064.976707218357</c:v>
                </c:pt>
                <c:pt idx="107">
                  <c:v>688.34186643056739</c:v>
                </c:pt>
                <c:pt idx="108">
                  <c:v>433.6667789912313</c:v>
                </c:pt>
                <c:pt idx="109">
                  <c:v>160.05246362451669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E3-6BDE-493C-BB96-CA3885056E9B}"/>
            </c:ext>
          </c:extLst>
        </c:ser>
        <c:ser>
          <c:idx val="1"/>
          <c:order val="3"/>
          <c:tx>
            <c:v>Mujeres</c:v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4-6BDE-493C-BB96-CA3885056E9B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5-6BDE-493C-BB96-CA3885056E9B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6-6BDE-493C-BB96-CA3885056E9B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7-6BDE-493C-BB96-CA3885056E9B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8-6BDE-493C-BB96-CA3885056E9B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9-6BDE-493C-BB96-CA3885056E9B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A-6BDE-493C-BB96-CA3885056E9B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B-6BDE-493C-BB96-CA3885056E9B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C-6BDE-493C-BB96-CA3885056E9B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D-6BDE-493C-BB96-CA3885056E9B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E-6BDE-493C-BB96-CA3885056E9B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EF-6BDE-493C-BB96-CA3885056E9B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0-6BDE-493C-BB96-CA3885056E9B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1-6BDE-493C-BB96-CA3885056E9B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2-6BDE-493C-BB96-CA3885056E9B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3-6BDE-493C-BB96-CA3885056E9B}"/>
              </c:ext>
            </c:extLst>
          </c:dPt>
          <c:dPt>
            <c:idx val="3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4-6BDE-493C-BB96-CA3885056E9B}"/>
              </c:ext>
            </c:extLst>
          </c:dPt>
          <c:dPt>
            <c:idx val="3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5-6BDE-493C-BB96-CA3885056E9B}"/>
              </c:ext>
            </c:extLst>
          </c:dPt>
          <c:dPt>
            <c:idx val="3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6-6BDE-493C-BB96-CA3885056E9B}"/>
              </c:ext>
            </c:extLst>
          </c:dPt>
          <c:dPt>
            <c:idx val="3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7-6BDE-493C-BB96-CA3885056E9B}"/>
              </c:ext>
            </c:extLst>
          </c:dPt>
          <c:dPt>
            <c:idx val="3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8-6BDE-493C-BB96-CA3885056E9B}"/>
              </c:ext>
            </c:extLst>
          </c:dPt>
          <c:dPt>
            <c:idx val="3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9-6BDE-493C-BB96-CA3885056E9B}"/>
              </c:ext>
            </c:extLst>
          </c:dPt>
          <c:dPt>
            <c:idx val="3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A-6BDE-493C-BB96-CA3885056E9B}"/>
              </c:ext>
            </c:extLst>
          </c:dPt>
          <c:dPt>
            <c:idx val="3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B-6BDE-493C-BB96-CA3885056E9B}"/>
              </c:ext>
            </c:extLst>
          </c:dPt>
          <c:dPt>
            <c:idx val="4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C-6BDE-493C-BB96-CA3885056E9B}"/>
              </c:ext>
            </c:extLst>
          </c:dPt>
          <c:dPt>
            <c:idx val="4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D-6BDE-493C-BB96-CA3885056E9B}"/>
              </c:ext>
            </c:extLst>
          </c:dPt>
          <c:dPt>
            <c:idx val="4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E-6BDE-493C-BB96-CA3885056E9B}"/>
              </c:ext>
            </c:extLst>
          </c:dPt>
          <c:dPt>
            <c:idx val="4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FF-6BDE-493C-BB96-CA3885056E9B}"/>
              </c:ext>
            </c:extLst>
          </c:dPt>
          <c:dPt>
            <c:idx val="4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0-6BDE-493C-BB96-CA3885056E9B}"/>
              </c:ext>
            </c:extLst>
          </c:dPt>
          <c:dPt>
            <c:idx val="4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1-6BDE-493C-BB96-CA3885056E9B}"/>
              </c:ext>
            </c:extLst>
          </c:dPt>
          <c:dPt>
            <c:idx val="5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2-6BDE-493C-BB96-CA3885056E9B}"/>
              </c:ext>
            </c:extLst>
          </c:dPt>
          <c:dPt>
            <c:idx val="5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3-6BDE-493C-BB96-CA3885056E9B}"/>
              </c:ext>
            </c:extLst>
          </c:dPt>
          <c:dPt>
            <c:idx val="5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4-6BDE-493C-BB96-CA3885056E9B}"/>
              </c:ext>
            </c:extLst>
          </c:dPt>
          <c:dPt>
            <c:idx val="5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5-6BDE-493C-BB96-CA3885056E9B}"/>
              </c:ext>
            </c:extLst>
          </c:dPt>
          <c:dPt>
            <c:idx val="5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6-6BDE-493C-BB96-CA3885056E9B}"/>
              </c:ext>
            </c:extLst>
          </c:dPt>
          <c:dPt>
            <c:idx val="5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7-6BDE-493C-BB96-CA3885056E9B}"/>
              </c:ext>
            </c:extLst>
          </c:dPt>
          <c:dPt>
            <c:idx val="5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8-6BDE-493C-BB96-CA3885056E9B}"/>
              </c:ext>
            </c:extLst>
          </c:dPt>
          <c:dPt>
            <c:idx val="5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9-6BDE-493C-BB96-CA3885056E9B}"/>
              </c:ext>
            </c:extLst>
          </c:dPt>
          <c:dPt>
            <c:idx val="5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A-6BDE-493C-BB96-CA3885056E9B}"/>
              </c:ext>
            </c:extLst>
          </c:dPt>
          <c:dPt>
            <c:idx val="5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B-6BDE-493C-BB96-CA3885056E9B}"/>
              </c:ext>
            </c:extLst>
          </c:dPt>
          <c:dPt>
            <c:idx val="6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C-6BDE-493C-BB96-CA3885056E9B}"/>
              </c:ext>
            </c:extLst>
          </c:dPt>
          <c:dPt>
            <c:idx val="6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D-6BDE-493C-BB96-CA3885056E9B}"/>
              </c:ext>
            </c:extLst>
          </c:dPt>
          <c:dPt>
            <c:idx val="6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E-6BDE-493C-BB96-CA3885056E9B}"/>
              </c:ext>
            </c:extLst>
          </c:dPt>
          <c:dPt>
            <c:idx val="6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0F-6BDE-493C-BB96-CA3885056E9B}"/>
              </c:ext>
            </c:extLst>
          </c:dPt>
          <c:dPt>
            <c:idx val="6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110-6BDE-493C-BB96-CA3885056E9B}"/>
              </c:ext>
            </c:extLst>
          </c:dPt>
          <c:val>
            <c:numRef>
              <c:f>'Mayores de 60'!$AX$11:$AX$120</c:f>
              <c:numCache>
                <c:formatCode>General_)</c:formatCode>
                <c:ptCount val="110"/>
                <c:pt idx="0">
                  <c:v>-1011890.62430602</c:v>
                </c:pt>
                <c:pt idx="1">
                  <c:v>-1011633.1977490101</c:v>
                </c:pt>
                <c:pt idx="2">
                  <c:v>-1012799.8005902499</c:v>
                </c:pt>
                <c:pt idx="3">
                  <c:v>-1013873.62620618</c:v>
                </c:pt>
                <c:pt idx="4">
                  <c:v>-1014816.75452383</c:v>
                </c:pt>
                <c:pt idx="5">
                  <c:v>-1015732.51146523</c:v>
                </c:pt>
                <c:pt idx="6">
                  <c:v>-1016708.88582009</c:v>
                </c:pt>
                <c:pt idx="7">
                  <c:v>-1017655.14218418</c:v>
                </c:pt>
                <c:pt idx="8">
                  <c:v>-1018464.0288055</c:v>
                </c:pt>
                <c:pt idx="9">
                  <c:v>-1019061.93824475</c:v>
                </c:pt>
                <c:pt idx="10">
                  <c:v>-1019477.83806889</c:v>
                </c:pt>
                <c:pt idx="11">
                  <c:v>-1019795.22051035</c:v>
                </c:pt>
                <c:pt idx="12">
                  <c:v>-1019965.2932654599</c:v>
                </c:pt>
                <c:pt idx="13">
                  <c:v>-1019903.57364579</c:v>
                </c:pt>
                <c:pt idx="14">
                  <c:v>-1019558.24243495</c:v>
                </c:pt>
                <c:pt idx="15">
                  <c:v>-1018903.36742484</c:v>
                </c:pt>
                <c:pt idx="16">
                  <c:v>-1017934.19032361</c:v>
                </c:pt>
                <c:pt idx="17">
                  <c:v>-1016637.92021295</c:v>
                </c:pt>
                <c:pt idx="18">
                  <c:v>-1015024.5897647101</c:v>
                </c:pt>
                <c:pt idx="19">
                  <c:v>-1013194.30998072</c:v>
                </c:pt>
                <c:pt idx="20">
                  <c:v>-1011471.93002561</c:v>
                </c:pt>
                <c:pt idx="21">
                  <c:v>-1010176.13465413</c:v>
                </c:pt>
                <c:pt idx="22">
                  <c:v>-1008670.55229332</c:v>
                </c:pt>
                <c:pt idx="23">
                  <c:v>-1007057.02714819</c:v>
                </c:pt>
                <c:pt idx="24">
                  <c:v>-1005408.55577319</c:v>
                </c:pt>
                <c:pt idx="25">
                  <c:v>-1003717.49395129</c:v>
                </c:pt>
                <c:pt idx="26">
                  <c:v>-1001919.11480709</c:v>
                </c:pt>
                <c:pt idx="27">
                  <c:v>-1000029.1038404</c:v>
                </c:pt>
                <c:pt idx="28">
                  <c:v>-998135.174520856</c:v>
                </c:pt>
                <c:pt idx="29">
                  <c:v>-996286.38014144928</c:v>
                </c:pt>
                <c:pt idx="30">
                  <c:v>-994467.94899084454</c:v>
                </c:pt>
                <c:pt idx="31">
                  <c:v>-992640.58953007974</c:v>
                </c:pt>
                <c:pt idx="32">
                  <c:v>-990810.95782277803</c:v>
                </c:pt>
                <c:pt idx="33">
                  <c:v>-989029.78048918408</c:v>
                </c:pt>
                <c:pt idx="34">
                  <c:v>-987335.76723966189</c:v>
                </c:pt>
                <c:pt idx="35">
                  <c:v>-985723.48290309939</c:v>
                </c:pt>
                <c:pt idx="36">
                  <c:v>-984190.37872926029</c:v>
                </c:pt>
                <c:pt idx="37">
                  <c:v>-982763.36228497222</c:v>
                </c:pt>
                <c:pt idx="38">
                  <c:v>-981482.09532914904</c:v>
                </c:pt>
                <c:pt idx="39">
                  <c:v>-980402.94031117321</c:v>
                </c:pt>
                <c:pt idx="40">
                  <c:v>-982226.01073473995</c:v>
                </c:pt>
                <c:pt idx="41">
                  <c:v>-984951.54941470979</c:v>
                </c:pt>
                <c:pt idx="42">
                  <c:v>-985802.5311095803</c:v>
                </c:pt>
                <c:pt idx="43">
                  <c:v>-985962.30997337622</c:v>
                </c:pt>
                <c:pt idx="44">
                  <c:v>-985467.62782686355</c:v>
                </c:pt>
                <c:pt idx="45">
                  <c:v>-985399.04575500381</c:v>
                </c:pt>
                <c:pt idx="46">
                  <c:v>-985308.85219851963</c:v>
                </c:pt>
                <c:pt idx="47">
                  <c:v>-984675.2690040553</c:v>
                </c:pt>
                <c:pt idx="48">
                  <c:v>-983851.75959720102</c:v>
                </c:pt>
                <c:pt idx="49">
                  <c:v>-983431.28122015216</c:v>
                </c:pt>
                <c:pt idx="50">
                  <c:v>-983715.03426589246</c:v>
                </c:pt>
                <c:pt idx="51">
                  <c:v>-983827.92984143621</c:v>
                </c:pt>
                <c:pt idx="52">
                  <c:v>-982956.28196505329</c:v>
                </c:pt>
                <c:pt idx="53">
                  <c:v>-980844.51363902248</c:v>
                </c:pt>
                <c:pt idx="54">
                  <c:v>-977452.21479769528</c:v>
                </c:pt>
                <c:pt idx="55">
                  <c:v>-972437.52234103018</c:v>
                </c:pt>
                <c:pt idx="56">
                  <c:v>-965062.9974494098</c:v>
                </c:pt>
                <c:pt idx="57">
                  <c:v>-955339.82308279118</c:v>
                </c:pt>
                <c:pt idx="58">
                  <c:v>-943604.82917841699</c:v>
                </c:pt>
                <c:pt idx="59">
                  <c:v>-929540.14888523798</c:v>
                </c:pt>
                <c:pt idx="60">
                  <c:v>-912995.72975628742</c:v>
                </c:pt>
                <c:pt idx="61">
                  <c:v>-894549.31253680913</c:v>
                </c:pt>
                <c:pt idx="62">
                  <c:v>-875800.97154278366</c:v>
                </c:pt>
                <c:pt idx="63">
                  <c:v>-858565.95299395418</c:v>
                </c:pt>
                <c:pt idx="64">
                  <c:v>-842368.36576231476</c:v>
                </c:pt>
                <c:pt idx="65">
                  <c:v>-825392.37268741103</c:v>
                </c:pt>
                <c:pt idx="66">
                  <c:v>-807510.65185989905</c:v>
                </c:pt>
                <c:pt idx="67">
                  <c:v>-789648.42480450752</c:v>
                </c:pt>
                <c:pt idx="68">
                  <c:v>-771959.66506431904</c:v>
                </c:pt>
                <c:pt idx="69">
                  <c:v>-753908.89573917876</c:v>
                </c:pt>
                <c:pt idx="70">
                  <c:v>-734620.62013988313</c:v>
                </c:pt>
                <c:pt idx="71">
                  <c:v>-713028.44664193771</c:v>
                </c:pt>
                <c:pt idx="72">
                  <c:v>-688596.18414787925</c:v>
                </c:pt>
                <c:pt idx="73">
                  <c:v>-661895.88002586435</c:v>
                </c:pt>
                <c:pt idx="74">
                  <c:v>-633902.537102676</c:v>
                </c:pt>
                <c:pt idx="75">
                  <c:v>-604869.48560781695</c:v>
                </c:pt>
                <c:pt idx="76">
                  <c:v>-574478.86468750134</c:v>
                </c:pt>
                <c:pt idx="77">
                  <c:v>-542611.86539087747</c:v>
                </c:pt>
                <c:pt idx="78">
                  <c:v>-509435.16460000759</c:v>
                </c:pt>
                <c:pt idx="79">
                  <c:v>-475170.03777210711</c:v>
                </c:pt>
                <c:pt idx="80">
                  <c:v>-440281.22211248399</c:v>
                </c:pt>
                <c:pt idx="81">
                  <c:v>-405294.45726460149</c:v>
                </c:pt>
                <c:pt idx="82">
                  <c:v>-370681.4859067605</c:v>
                </c:pt>
                <c:pt idx="83">
                  <c:v>-336865.64988028823</c:v>
                </c:pt>
                <c:pt idx="84">
                  <c:v>-304247.27775087632</c:v>
                </c:pt>
                <c:pt idx="85">
                  <c:v>-272900.6249468929</c:v>
                </c:pt>
                <c:pt idx="86">
                  <c:v>-243090.8808312648</c:v>
                </c:pt>
                <c:pt idx="87">
                  <c:v>-215016.9285920932</c:v>
                </c:pt>
                <c:pt idx="88">
                  <c:v>-188812.8951455041</c:v>
                </c:pt>
                <c:pt idx="89">
                  <c:v>-164542.64274012149</c:v>
                </c:pt>
                <c:pt idx="90">
                  <c:v>-142169.61683638749</c:v>
                </c:pt>
                <c:pt idx="91">
                  <c:v>-121640.4405395019</c:v>
                </c:pt>
                <c:pt idx="92">
                  <c:v>-102924.48941796851</c:v>
                </c:pt>
                <c:pt idx="93">
                  <c:v>-86024.986791833842</c:v>
                </c:pt>
                <c:pt idx="94">
                  <c:v>-70956.365906583073</c:v>
                </c:pt>
                <c:pt idx="95">
                  <c:v>-57719.921087946881</c:v>
                </c:pt>
                <c:pt idx="96">
                  <c:v>-46276.277020345813</c:v>
                </c:pt>
                <c:pt idx="97">
                  <c:v>-36539.920536359299</c:v>
                </c:pt>
                <c:pt idx="98">
                  <c:v>-28396.111206082081</c:v>
                </c:pt>
                <c:pt idx="99">
                  <c:v>-21710.531746450059</c:v>
                </c:pt>
                <c:pt idx="100">
                  <c:v>-16326.970088355831</c:v>
                </c:pt>
                <c:pt idx="101">
                  <c:v>-12071.562683237171</c:v>
                </c:pt>
                <c:pt idx="102">
                  <c:v>-8767.258047101066</c:v>
                </c:pt>
                <c:pt idx="103">
                  <c:v>-6246.751625609254</c:v>
                </c:pt>
                <c:pt idx="104">
                  <c:v>-4359.5786683574934</c:v>
                </c:pt>
                <c:pt idx="105">
                  <c:v>-2975.7703669396669</c:v>
                </c:pt>
                <c:pt idx="106">
                  <c:v>-1983.7179604566779</c:v>
                </c:pt>
                <c:pt idx="107">
                  <c:v>-1288.737042130575</c:v>
                </c:pt>
                <c:pt idx="108">
                  <c:v>-814.15072814719781</c:v>
                </c:pt>
                <c:pt idx="109">
                  <c:v>-300.23322682751711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111-6BDE-493C-BB96-CA3885056E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63326000"/>
        <c:axId val="163326560"/>
      </c:barChart>
      <c:catAx>
        <c:axId val="163326000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163326560"/>
        <c:crosses val="autoZero"/>
        <c:auto val="1"/>
        <c:lblAlgn val="ctr"/>
        <c:lblOffset val="100"/>
        <c:noMultiLvlLbl val="0"/>
      </c:catAx>
      <c:valAx>
        <c:axId val="163326560"/>
        <c:scaling>
          <c:orientation val="minMax"/>
        </c:scaling>
        <c:delete val="1"/>
        <c:axPos val="b"/>
        <c:numFmt formatCode="General_)" sourceLinked="1"/>
        <c:majorTickMark val="none"/>
        <c:minorTickMark val="none"/>
        <c:tickLblPos val="nextTo"/>
        <c:crossAx val="163326000"/>
        <c:crosses val="autoZero"/>
        <c:crossBetween val="between"/>
      </c:valAx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98075888748561"/>
          <c:y val="0.89730350223747102"/>
          <c:w val="0.39372866027354703"/>
          <c:h val="6.74045705361500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0.80546</cdr:x>
      <cdr:y>0.05912</cdr:y>
    </cdr:from>
    <cdr:to>
      <cdr:x>0.9973</cdr:x>
      <cdr:y>0.88441</cdr:y>
    </cdr:to>
    <cdr:grpSp>
      <cdr:nvGrpSpPr>
        <cdr:cNvPr id="2" name="Grupo 1"/>
        <cdr:cNvGrpSpPr/>
      </cdr:nvGrpSpPr>
      <cdr:grpSpPr>
        <a:xfrm xmlns:a="http://schemas.openxmlformats.org/drawingml/2006/main">
          <a:off x="9437992" y="279147"/>
          <a:ext cx="2247889" cy="3896773"/>
          <a:chOff x="8365539" y="1844522"/>
          <a:chExt cx="1339222" cy="4216349"/>
        </a:xfrm>
      </cdr:grpSpPr>
      <cdr:sp macro="" textlink="">
        <cdr:nvSpPr>
          <cdr:cNvPr id="4" name="1 CuadroTexto"/>
          <cdr:cNvSpPr txBox="1"/>
        </cdr:nvSpPr>
        <cdr:spPr>
          <a:xfrm xmlns:a="http://schemas.openxmlformats.org/drawingml/2006/main">
            <a:off x="8432362" y="3272899"/>
            <a:ext cx="514750" cy="389120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s-MX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81.4</a:t>
            </a:r>
          </a:p>
        </cdr:txBody>
      </cdr:sp>
      <cdr:sp macro="" textlink="">
        <cdr:nvSpPr>
          <cdr:cNvPr id="5" name="1 CuadroTexto"/>
          <cdr:cNvSpPr txBox="1"/>
        </cdr:nvSpPr>
        <cdr:spPr>
          <a:xfrm xmlns:a="http://schemas.openxmlformats.org/drawingml/2006/main">
            <a:off x="8365539" y="1844522"/>
            <a:ext cx="514750" cy="389120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s-MX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137.7</a:t>
            </a:r>
          </a:p>
        </cdr:txBody>
      </cdr:sp>
      <cdr:grpSp>
        <cdr:nvGrpSpPr>
          <cdr:cNvPr id="6" name="Grupo 5"/>
          <cdr:cNvGrpSpPr/>
        </cdr:nvGrpSpPr>
        <cdr:grpSpPr>
          <a:xfrm xmlns:a="http://schemas.openxmlformats.org/drawingml/2006/main">
            <a:off x="8951875" y="4109218"/>
            <a:ext cx="752832" cy="700041"/>
            <a:chOff x="10844426" y="3085120"/>
            <a:chExt cx="952854" cy="389667"/>
          </a:xfrm>
        </cdr:grpSpPr>
        <cdr:sp macro="" textlink="">
          <cdr:nvSpPr>
            <cdr:cNvPr id="16" name="1 CuadroTexto"/>
            <cdr:cNvSpPr txBox="1"/>
          </cdr:nvSpPr>
          <cdr:spPr>
            <a:xfrm xmlns:a="http://schemas.openxmlformats.org/drawingml/2006/main">
              <a:off x="10844426" y="3085624"/>
              <a:ext cx="952854" cy="389163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wrap="square" rtlCol="0"/>
            <a:lstStyle xmlns:a="http://schemas.openxmlformats.org/drawingml/2006/main"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 xmlns:a="http://schemas.openxmlformats.org/drawingml/2006/main">
              <a:r>
                <a:rPr lang="es-MX" sz="2800" b="1" dirty="0">
                  <a:solidFill>
                    <a:schemeClr val="bg2">
                      <a:lumMod val="50000"/>
                    </a:schemeClr>
                  </a:solidFill>
                  <a:latin typeface="Arial Narrow" panose="020B0606020202030204" pitchFamily="34" charset="0"/>
                </a:rPr>
                <a:t>66.9%</a:t>
              </a:r>
            </a:p>
            <a:p xmlns:a="http://schemas.openxmlformats.org/drawingml/2006/main">
              <a:endParaRPr lang="es-MX" sz="2800" b="1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</cdr:txBody>
        </cdr:sp>
        <cdr:cxnSp macro="">
          <cdr:nvCxnSpPr>
            <cdr:cNvPr id="27" name="Conector recto de flecha 26"/>
            <cdr:cNvCxnSpPr/>
          </cdr:nvCxnSpPr>
          <cdr:spPr>
            <a:xfrm xmlns:a="http://schemas.openxmlformats.org/drawingml/2006/main" flipH="1" flipV="1">
              <a:off x="11659136" y="3085120"/>
              <a:ext cx="6043" cy="240346"/>
            </a:xfrm>
            <a:prstGeom xmlns:a="http://schemas.openxmlformats.org/drawingml/2006/main" prst="straightConnector1">
              <a:avLst/>
            </a:prstGeom>
            <a:ln xmlns:a="http://schemas.openxmlformats.org/drawingml/2006/main" w="47625">
              <a:solidFill>
                <a:schemeClr val="bg2">
                  <a:lumMod val="50000"/>
                </a:schemeClr>
              </a:solidFill>
              <a:tailEnd type="triangle"/>
            </a:ln>
          </cdr:spPr>
          <cdr:style>
            <a:lnRef xmlns:a="http://schemas.openxmlformats.org/drawingml/2006/main" idx="1">
              <a:schemeClr val="accent1"/>
            </a:lnRef>
            <a:fillRef xmlns:a="http://schemas.openxmlformats.org/drawingml/2006/main" idx="0">
              <a:schemeClr val="accent1"/>
            </a:fillRef>
            <a:effectRef xmlns:a="http://schemas.openxmlformats.org/drawingml/2006/main" idx="0">
              <a:schemeClr val="accent1"/>
            </a:effectRef>
            <a:fontRef xmlns:a="http://schemas.openxmlformats.org/drawingml/2006/main" idx="minor">
              <a:schemeClr val="tx1"/>
            </a:fontRef>
          </cdr:style>
        </cdr:cxnSp>
      </cdr:grpSp>
      <cdr:grpSp>
        <cdr:nvGrpSpPr>
          <cdr:cNvPr id="7" name="Grupo 6"/>
          <cdr:cNvGrpSpPr/>
        </cdr:nvGrpSpPr>
        <cdr:grpSpPr>
          <a:xfrm xmlns:a="http://schemas.openxmlformats.org/drawingml/2006/main">
            <a:off x="8951821" y="2036359"/>
            <a:ext cx="752940" cy="419906"/>
            <a:chOff x="10844374" y="1631303"/>
            <a:chExt cx="952991" cy="419906"/>
          </a:xfrm>
        </cdr:grpSpPr>
        <cdr:sp macro="" textlink="">
          <cdr:nvSpPr>
            <cdr:cNvPr id="14" name="1 CuadroTexto"/>
            <cdr:cNvSpPr txBox="1"/>
          </cdr:nvSpPr>
          <cdr:spPr>
            <a:xfrm xmlns:a="http://schemas.openxmlformats.org/drawingml/2006/main">
              <a:off x="10844374" y="1631303"/>
              <a:ext cx="952991" cy="389164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wrap="square" rtlCol="0"/>
            <a:lstStyle xmlns:a="http://schemas.openxmlformats.org/drawingml/2006/main"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 xmlns:a="http://schemas.openxmlformats.org/drawingml/2006/main">
              <a:r>
                <a:rPr lang="es-MX" sz="2800" b="1" dirty="0">
                  <a:solidFill>
                    <a:srgbClr val="58BAA4"/>
                  </a:solidFill>
                  <a:latin typeface="Arial Narrow" panose="020B0606020202030204" pitchFamily="34" charset="0"/>
                </a:rPr>
                <a:t>29.5%</a:t>
              </a:r>
            </a:p>
          </cdr:txBody>
        </cdr:sp>
        <cdr:cxnSp macro="">
          <cdr:nvCxnSpPr>
            <cdr:cNvPr id="15" name="Conector recto de flecha 14"/>
            <cdr:cNvCxnSpPr/>
          </cdr:nvCxnSpPr>
          <cdr:spPr>
            <a:xfrm xmlns:a="http://schemas.openxmlformats.org/drawingml/2006/main" flipH="1" flipV="1">
              <a:off x="11661406" y="1647285"/>
              <a:ext cx="2343" cy="403924"/>
            </a:xfrm>
            <a:prstGeom xmlns:a="http://schemas.openxmlformats.org/drawingml/2006/main" prst="straightConnector1">
              <a:avLst/>
            </a:prstGeom>
            <a:ln xmlns:a="http://schemas.openxmlformats.org/drawingml/2006/main" w="47625">
              <a:solidFill>
                <a:srgbClr val="58BAA4"/>
              </a:solidFill>
              <a:tailEnd type="triangle"/>
            </a:ln>
          </cdr:spPr>
          <cdr:style>
            <a:lnRef xmlns:a="http://schemas.openxmlformats.org/drawingml/2006/main" idx="1">
              <a:schemeClr val="accent1"/>
            </a:lnRef>
            <a:fillRef xmlns:a="http://schemas.openxmlformats.org/drawingml/2006/main" idx="0">
              <a:schemeClr val="accent1"/>
            </a:fillRef>
            <a:effectRef xmlns:a="http://schemas.openxmlformats.org/drawingml/2006/main" idx="0">
              <a:schemeClr val="accent1"/>
            </a:effectRef>
            <a:fontRef xmlns:a="http://schemas.openxmlformats.org/drawingml/2006/main" idx="minor">
              <a:schemeClr val="tx1"/>
            </a:fontRef>
          </cdr:style>
        </cdr:cxnSp>
      </cdr:grpSp>
      <cdr:grpSp>
        <cdr:nvGrpSpPr>
          <cdr:cNvPr id="8" name="Grupo 7"/>
          <cdr:cNvGrpSpPr/>
        </cdr:nvGrpSpPr>
        <cdr:grpSpPr>
          <a:xfrm xmlns:a="http://schemas.openxmlformats.org/drawingml/2006/main">
            <a:off x="8951821" y="3483235"/>
            <a:ext cx="752940" cy="451925"/>
            <a:chOff x="10844376" y="3078179"/>
            <a:chExt cx="952991" cy="451925"/>
          </a:xfrm>
        </cdr:grpSpPr>
        <cdr:sp macro="" textlink="">
          <cdr:nvSpPr>
            <cdr:cNvPr id="12" name="1 CuadroTexto"/>
            <cdr:cNvSpPr txBox="1"/>
          </cdr:nvSpPr>
          <cdr:spPr>
            <a:xfrm xmlns:a="http://schemas.openxmlformats.org/drawingml/2006/main">
              <a:off x="10844376" y="3078179"/>
              <a:ext cx="952991" cy="389164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wrap="square" rtlCol="0"/>
            <a:lstStyle xmlns:a="http://schemas.openxmlformats.org/drawingml/2006/main"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 xmlns:a="http://schemas.openxmlformats.org/drawingml/2006/main">
              <a:r>
                <a:rPr lang="es-MX" sz="2800" b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273.4%</a:t>
              </a:r>
            </a:p>
          </cdr:txBody>
        </cdr:sp>
        <cdr:cxnSp macro="">
          <cdr:nvCxnSpPr>
            <cdr:cNvPr id="13" name="Conector recto de flecha 12"/>
            <cdr:cNvCxnSpPr/>
          </cdr:nvCxnSpPr>
          <cdr:spPr>
            <a:xfrm xmlns:a="http://schemas.openxmlformats.org/drawingml/2006/main" flipH="1" flipV="1">
              <a:off x="11764114" y="3106509"/>
              <a:ext cx="3167" cy="423595"/>
            </a:xfrm>
            <a:prstGeom xmlns:a="http://schemas.openxmlformats.org/drawingml/2006/main" prst="straightConnector1">
              <a:avLst/>
            </a:prstGeom>
            <a:ln xmlns:a="http://schemas.openxmlformats.org/drawingml/2006/main" w="47625">
              <a:solidFill>
                <a:srgbClr val="C00000"/>
              </a:solidFill>
              <a:tailEnd type="triangle"/>
            </a:ln>
          </cdr:spPr>
          <cdr:style>
            <a:lnRef xmlns:a="http://schemas.openxmlformats.org/drawingml/2006/main" idx="1">
              <a:schemeClr val="accent1"/>
            </a:lnRef>
            <a:fillRef xmlns:a="http://schemas.openxmlformats.org/drawingml/2006/main" idx="0">
              <a:schemeClr val="accent1"/>
            </a:fillRef>
            <a:effectRef xmlns:a="http://schemas.openxmlformats.org/drawingml/2006/main" idx="0">
              <a:schemeClr val="accent1"/>
            </a:effectRef>
            <a:fontRef xmlns:a="http://schemas.openxmlformats.org/drawingml/2006/main" idx="minor">
              <a:schemeClr val="tx1"/>
            </a:fontRef>
          </cdr:style>
        </cdr:cxnSp>
      </cdr:grpSp>
      <cdr:grpSp>
        <cdr:nvGrpSpPr>
          <cdr:cNvPr id="9" name="Grupo 8"/>
          <cdr:cNvGrpSpPr/>
        </cdr:nvGrpSpPr>
        <cdr:grpSpPr>
          <a:xfrm xmlns:a="http://schemas.openxmlformats.org/drawingml/2006/main">
            <a:off x="8951821" y="5574377"/>
            <a:ext cx="752940" cy="486494"/>
            <a:chOff x="10844376" y="5169322"/>
            <a:chExt cx="952991" cy="486494"/>
          </a:xfrm>
        </cdr:grpSpPr>
        <cdr:sp macro="" textlink="">
          <cdr:nvSpPr>
            <cdr:cNvPr id="10" name="1 CuadroTexto"/>
            <cdr:cNvSpPr txBox="1"/>
          </cdr:nvSpPr>
          <cdr:spPr>
            <a:xfrm xmlns:a="http://schemas.openxmlformats.org/drawingml/2006/main">
              <a:off x="10844376" y="5169322"/>
              <a:ext cx="952991" cy="389164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wrap="square" rtlCol="0"/>
            <a:lstStyle xmlns:a="http://schemas.openxmlformats.org/drawingml/2006/main"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 xmlns:a="http://schemas.openxmlformats.org/drawingml/2006/main">
              <a:r>
                <a:rPr lang="es-MX" sz="2800" b="1" dirty="0">
                  <a:solidFill>
                    <a:schemeClr val="accent6">
                      <a:lumMod val="50000"/>
                    </a:schemeClr>
                  </a:solidFill>
                  <a:latin typeface="Arial Narrow" panose="020B0606020202030204" pitchFamily="34" charset="0"/>
                </a:rPr>
                <a:t>84.5%</a:t>
              </a:r>
            </a:p>
          </cdr:txBody>
        </cdr:sp>
        <cdr:cxnSp macro="">
          <cdr:nvCxnSpPr>
            <cdr:cNvPr id="11" name="Conector recto de flecha 10"/>
            <cdr:cNvCxnSpPr/>
          </cdr:nvCxnSpPr>
          <cdr:spPr>
            <a:xfrm xmlns:a="http://schemas.openxmlformats.org/drawingml/2006/main" flipH="1">
              <a:off x="11655802" y="5215728"/>
              <a:ext cx="3353" cy="440088"/>
            </a:xfrm>
            <a:prstGeom xmlns:a="http://schemas.openxmlformats.org/drawingml/2006/main" prst="straightConnector1">
              <a:avLst/>
            </a:prstGeom>
            <a:ln xmlns:a="http://schemas.openxmlformats.org/drawingml/2006/main" w="47625">
              <a:solidFill>
                <a:schemeClr val="accent6">
                  <a:lumMod val="50000"/>
                </a:schemeClr>
              </a:solidFill>
              <a:tailEnd type="triangle"/>
            </a:ln>
          </cdr:spPr>
          <cdr:style>
            <a:lnRef xmlns:a="http://schemas.openxmlformats.org/drawingml/2006/main" idx="1">
              <a:schemeClr val="accent1"/>
            </a:lnRef>
            <a:fillRef xmlns:a="http://schemas.openxmlformats.org/drawingml/2006/main" idx="0">
              <a:schemeClr val="accent1"/>
            </a:fillRef>
            <a:effectRef xmlns:a="http://schemas.openxmlformats.org/drawingml/2006/main" idx="0">
              <a:schemeClr val="accent1"/>
            </a:effectRef>
            <a:fontRef xmlns:a="http://schemas.openxmlformats.org/drawingml/2006/main" idx="minor">
              <a:schemeClr val="tx1"/>
            </a:fontRef>
          </cdr:style>
        </cdr:cxnSp>
      </cdr:grpSp>
    </cdr:grpSp>
  </cdr:relSizeAnchor>
  <cdr:relSizeAnchor xmlns:cdr="http://schemas.openxmlformats.org/drawingml/2006/chartDrawing">
    <cdr:from>
      <cdr:x>0.2849</cdr:x>
      <cdr:y>0.20225</cdr:y>
    </cdr:from>
    <cdr:to>
      <cdr:x>0.8668</cdr:x>
      <cdr:y>0.32083</cdr:y>
    </cdr:to>
    <cdr:sp macro="" textlink="">
      <cdr:nvSpPr>
        <cdr:cNvPr id="34" name="1 CuadroTexto"/>
        <cdr:cNvSpPr txBox="1"/>
      </cdr:nvSpPr>
      <cdr:spPr>
        <a:xfrm xmlns:a="http://schemas.openxmlformats.org/drawingml/2006/main" rot="21271440">
          <a:off x="2997837" y="922438"/>
          <a:ext cx="6123079" cy="5408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2000" b="1" dirty="0">
              <a:solidFill>
                <a:srgbClr val="58BAA4"/>
              </a:solidFill>
              <a:latin typeface="Arial Narrow" panose="020B0606020202030204" pitchFamily="34" charset="0"/>
            </a:rPr>
            <a:t>Enfermedades cardiovasculares</a:t>
          </a:r>
        </a:p>
      </cdr:txBody>
    </cdr:sp>
  </cdr:relSizeAnchor>
  <cdr:relSizeAnchor xmlns:cdr="http://schemas.openxmlformats.org/drawingml/2006/chartDrawing">
    <cdr:from>
      <cdr:x>0.82405</cdr:x>
      <cdr:y>0.52792</cdr:y>
    </cdr:from>
    <cdr:to>
      <cdr:x>0.89778</cdr:x>
      <cdr:y>0.61115</cdr:y>
    </cdr:to>
    <cdr:sp macro="" textlink="">
      <cdr:nvSpPr>
        <cdr:cNvPr id="37" name="1 CuadroTexto"/>
        <cdr:cNvSpPr txBox="1"/>
      </cdr:nvSpPr>
      <cdr:spPr>
        <a:xfrm xmlns:a="http://schemas.openxmlformats.org/drawingml/2006/main">
          <a:off x="9655790" y="2492703"/>
          <a:ext cx="863932" cy="392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2000" b="1" dirty="0">
              <a:solidFill>
                <a:schemeClr val="tx1"/>
              </a:solidFill>
              <a:latin typeface="Arial Narrow" panose="020B0606020202030204" pitchFamily="34" charset="0"/>
            </a:rPr>
            <a:t>65.6</a:t>
          </a:r>
        </a:p>
      </cdr:txBody>
    </cdr:sp>
  </cdr:relSizeAnchor>
  <cdr:relSizeAnchor xmlns:cdr="http://schemas.openxmlformats.org/drawingml/2006/chartDrawing">
    <cdr:from>
      <cdr:x>0.82564</cdr:x>
      <cdr:y>0.69859</cdr:y>
    </cdr:from>
    <cdr:to>
      <cdr:x>0.89937</cdr:x>
      <cdr:y>0.78182</cdr:y>
    </cdr:to>
    <cdr:sp macro="" textlink="">
      <cdr:nvSpPr>
        <cdr:cNvPr id="38" name="1 CuadroTexto"/>
        <cdr:cNvSpPr txBox="1"/>
      </cdr:nvSpPr>
      <cdr:spPr>
        <a:xfrm xmlns:a="http://schemas.openxmlformats.org/drawingml/2006/main">
          <a:off x="9674475" y="3298529"/>
          <a:ext cx="863933" cy="3929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2000" b="1" dirty="0">
              <a:solidFill>
                <a:schemeClr val="tx1"/>
              </a:solidFill>
              <a:latin typeface="Arial Narrow" panose="020B0606020202030204" pitchFamily="34" charset="0"/>
            </a:rPr>
            <a:t>14.5</a:t>
          </a:r>
        </a:p>
      </cdr:txBody>
    </cdr:sp>
  </cdr:relSizeAnchor>
  <cdr:relSizeAnchor xmlns:cdr="http://schemas.openxmlformats.org/drawingml/2006/chartDrawing">
    <cdr:from>
      <cdr:x>0.35032</cdr:x>
      <cdr:y>0.50621</cdr:y>
    </cdr:from>
    <cdr:to>
      <cdr:x>0.5684</cdr:x>
      <cdr:y>0.62478</cdr:y>
    </cdr:to>
    <cdr:sp macro="" textlink="">
      <cdr:nvSpPr>
        <cdr:cNvPr id="39" name="1 CuadroTexto"/>
        <cdr:cNvSpPr txBox="1"/>
      </cdr:nvSpPr>
      <cdr:spPr>
        <a:xfrm xmlns:a="http://schemas.openxmlformats.org/drawingml/2006/main" rot="21271440">
          <a:off x="4104827" y="2390155"/>
          <a:ext cx="2555408" cy="5598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2000" b="1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rPr>
            <a:t>Tumores malignos</a:t>
          </a:r>
        </a:p>
      </cdr:txBody>
    </cdr:sp>
  </cdr:relSizeAnchor>
  <cdr:relSizeAnchor xmlns:cdr="http://schemas.openxmlformats.org/drawingml/2006/chartDrawing">
    <cdr:from>
      <cdr:x>0.56999</cdr:x>
      <cdr:y>0.64088</cdr:y>
    </cdr:from>
    <cdr:to>
      <cdr:x>0.85081</cdr:x>
      <cdr:y>0.75946</cdr:y>
    </cdr:to>
    <cdr:sp macro="" textlink="">
      <cdr:nvSpPr>
        <cdr:cNvPr id="40" name="1 CuadroTexto"/>
        <cdr:cNvSpPr txBox="1"/>
      </cdr:nvSpPr>
      <cdr:spPr>
        <a:xfrm xmlns:a="http://schemas.openxmlformats.org/drawingml/2006/main" rot="188136">
          <a:off x="6678916" y="3026022"/>
          <a:ext cx="3290434" cy="559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20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  <a:cs typeface="Arial" pitchFamily="34" charset="0"/>
            </a:rPr>
            <a:t>Enfermedades infecciosas y parasitarias</a:t>
          </a:r>
        </a:p>
      </cdr:txBody>
    </cdr:sp>
  </cdr:relSizeAnchor>
  <cdr:relSizeAnchor xmlns:cdr="http://schemas.openxmlformats.org/drawingml/2006/chartDrawing">
    <cdr:from>
      <cdr:x>0.14873</cdr:x>
      <cdr:y>0.70593</cdr:y>
    </cdr:from>
    <cdr:to>
      <cdr:x>0.32738</cdr:x>
      <cdr:y>0.8245</cdr:y>
    </cdr:to>
    <cdr:sp macro="" textlink="">
      <cdr:nvSpPr>
        <cdr:cNvPr id="41" name="1 CuadroTexto"/>
        <cdr:cNvSpPr txBox="1"/>
      </cdr:nvSpPr>
      <cdr:spPr>
        <a:xfrm xmlns:a="http://schemas.openxmlformats.org/drawingml/2006/main" rot="21430776">
          <a:off x="1742795" y="3333170"/>
          <a:ext cx="2093313" cy="559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2000" b="1" dirty="0">
              <a:solidFill>
                <a:srgbClr val="C00000"/>
              </a:solidFill>
              <a:latin typeface="Arial Narrow" panose="020B0606020202030204" pitchFamily="34" charset="0"/>
              <a:cs typeface="Arial" pitchFamily="34" charset="0"/>
            </a:rPr>
            <a:t>Diabetes mellitus</a:t>
          </a:r>
        </a:p>
      </cdr:txBody>
    </cdr:sp>
  </cdr:relSizeAnchor>
  <cdr:relSizeAnchor xmlns:cdr="http://schemas.openxmlformats.org/drawingml/2006/chartDrawing">
    <cdr:from>
      <cdr:x>0.0756</cdr:x>
      <cdr:y>0.22969</cdr:y>
    </cdr:from>
    <cdr:to>
      <cdr:x>0.14934</cdr:x>
      <cdr:y>0.31291</cdr:y>
    </cdr:to>
    <cdr:sp macro="" textlink="">
      <cdr:nvSpPr>
        <cdr:cNvPr id="43" name="1 CuadroTexto"/>
        <cdr:cNvSpPr txBox="1"/>
      </cdr:nvSpPr>
      <cdr:spPr>
        <a:xfrm xmlns:a="http://schemas.openxmlformats.org/drawingml/2006/main">
          <a:off x="840678" y="1022914"/>
          <a:ext cx="819897" cy="3706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2000" b="1" dirty="0">
              <a:solidFill>
                <a:schemeClr val="tx1"/>
              </a:solidFill>
              <a:latin typeface="Arial Narrow" panose="020B0606020202030204" pitchFamily="34" charset="0"/>
            </a:rPr>
            <a:t>106.3</a:t>
          </a:r>
        </a:p>
      </cdr:txBody>
    </cdr:sp>
  </cdr:relSizeAnchor>
  <cdr:relSizeAnchor xmlns:cdr="http://schemas.openxmlformats.org/drawingml/2006/chartDrawing">
    <cdr:from>
      <cdr:x>0.07121</cdr:x>
      <cdr:y>0.44848</cdr:y>
    </cdr:from>
    <cdr:to>
      <cdr:x>0.14494</cdr:x>
      <cdr:y>0.53171</cdr:y>
    </cdr:to>
    <cdr:sp macro="" textlink="">
      <cdr:nvSpPr>
        <cdr:cNvPr id="44" name="1 CuadroTexto"/>
        <cdr:cNvSpPr txBox="1"/>
      </cdr:nvSpPr>
      <cdr:spPr>
        <a:xfrm xmlns:a="http://schemas.openxmlformats.org/drawingml/2006/main">
          <a:off x="834404" y="2117600"/>
          <a:ext cx="863933" cy="392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2000" b="1" dirty="0">
              <a:solidFill>
                <a:schemeClr val="tx1"/>
              </a:solidFill>
              <a:latin typeface="Arial Narrow" panose="020B0606020202030204" pitchFamily="34" charset="0"/>
            </a:rPr>
            <a:t>93.5</a:t>
          </a:r>
        </a:p>
      </cdr:txBody>
    </cdr:sp>
  </cdr:relSizeAnchor>
  <cdr:relSizeAnchor xmlns:cdr="http://schemas.openxmlformats.org/drawingml/2006/chartDrawing">
    <cdr:from>
      <cdr:x>0.07121</cdr:x>
      <cdr:y>0.57121</cdr:y>
    </cdr:from>
    <cdr:to>
      <cdr:x>0.14494</cdr:x>
      <cdr:y>0.65443</cdr:y>
    </cdr:to>
    <cdr:sp macro="" textlink="">
      <cdr:nvSpPr>
        <cdr:cNvPr id="45" name="1 CuadroTexto"/>
        <cdr:cNvSpPr txBox="1"/>
      </cdr:nvSpPr>
      <cdr:spPr>
        <a:xfrm xmlns:a="http://schemas.openxmlformats.org/drawingml/2006/main">
          <a:off x="834404" y="2697079"/>
          <a:ext cx="863933" cy="3929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2000" b="1" dirty="0">
              <a:solidFill>
                <a:schemeClr val="tx1"/>
              </a:solidFill>
              <a:latin typeface="Arial Narrow" panose="020B0606020202030204" pitchFamily="34" charset="0"/>
            </a:rPr>
            <a:t>39.3</a:t>
          </a:r>
        </a:p>
      </cdr:txBody>
    </cdr:sp>
  </cdr:relSizeAnchor>
  <cdr:relSizeAnchor xmlns:cdr="http://schemas.openxmlformats.org/drawingml/2006/chartDrawing">
    <cdr:from>
      <cdr:x>0.07291</cdr:x>
      <cdr:y>0.6642</cdr:y>
    </cdr:from>
    <cdr:to>
      <cdr:x>0.14664</cdr:x>
      <cdr:y>0.74743</cdr:y>
    </cdr:to>
    <cdr:sp macro="" textlink="">
      <cdr:nvSpPr>
        <cdr:cNvPr id="46" name="1 CuadroTexto"/>
        <cdr:cNvSpPr txBox="1"/>
      </cdr:nvSpPr>
      <cdr:spPr>
        <a:xfrm xmlns:a="http://schemas.openxmlformats.org/drawingml/2006/main">
          <a:off x="854340" y="3136137"/>
          <a:ext cx="863933" cy="392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2000" b="1" dirty="0">
              <a:solidFill>
                <a:schemeClr val="tx1"/>
              </a:solidFill>
              <a:latin typeface="Arial Narrow" panose="020B0606020202030204" pitchFamily="34" charset="0"/>
            </a:rPr>
            <a:t>21.8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49CED81-C9CC-4ED4-9E0B-59D00D3BBFDA}" type="datetimeFigureOut">
              <a:rPr lang="es-MX" smtClean="0"/>
              <a:t>08/02/2017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8FB6F60-C90F-4362-B655-DB95FFDBECA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076846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EE412FB-D908-4DC1-AD61-D767EAD01917}" type="datetimeFigureOut">
              <a:rPr lang="es-MX" smtClean="0"/>
              <a:t>08/02/2017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BB14AA-C853-4E16-8921-3E82894482B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4306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81032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10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4508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11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038229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68943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085609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14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0232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2860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57449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8628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63524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5977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3677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834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14AA-C853-4E16-8921-3E82894482B7}" type="slidenum">
              <a:rPr lang="es-MX" smtClean="0"/>
              <a:t>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1041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9FCE-35E1-4C3C-A1CC-27DB18833087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277476" y="658445"/>
            <a:ext cx="11466180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722" y="34931"/>
            <a:ext cx="1543220" cy="58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240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196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628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663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394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376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955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618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7127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81228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6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DD968-C154-49F2-9A89-AA0AB6ABAB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2455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2.pn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6.png"/><Relationship Id="rId5" Type="http://schemas.openxmlformats.org/officeDocument/2006/relationships/image" Target="../media/image13.jpg"/><Relationship Id="rId10" Type="http://schemas.openxmlformats.org/officeDocument/2006/relationships/image" Target="../media/image20.jpeg"/><Relationship Id="rId4" Type="http://schemas.openxmlformats.org/officeDocument/2006/relationships/image" Target="../media/image12.png"/><Relationship Id="rId9" Type="http://schemas.openxmlformats.org/officeDocument/2006/relationships/image" Target="../media/image19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sp>
        <p:nvSpPr>
          <p:cNvPr id="6" name="1 Título"/>
          <p:cNvSpPr>
            <a:spLocks noGrp="1"/>
          </p:cNvSpPr>
          <p:nvPr>
            <p:ph type="ctrTitle" idx="4294967295"/>
          </p:nvPr>
        </p:nvSpPr>
        <p:spPr>
          <a:xfrm>
            <a:off x="1417740" y="2181779"/>
            <a:ext cx="8359970" cy="1389062"/>
          </a:xfrm>
          <a:effectLst/>
        </p:spPr>
        <p:txBody>
          <a:bodyPr>
            <a:noAutofit/>
          </a:bodyPr>
          <a:lstStyle/>
          <a:p>
            <a:pPr algn="ctr">
              <a:defRPr/>
            </a:pPr>
            <a:r>
              <a:rPr lang="es-MX" sz="5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La Salud en México: importancia, logros y desa</a:t>
            </a:r>
            <a:r>
              <a:rPr lang="es-MX" sz="5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fíos</a:t>
            </a:r>
            <a:r>
              <a:rPr lang="es-MX" sz="3600" b="1" dirty="0">
                <a:solidFill>
                  <a:srgbClr val="76717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600" b="1" dirty="0">
                <a:solidFill>
                  <a:srgbClr val="76717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</a:br>
            <a:r>
              <a:rPr lang="es-MX" sz="3600" b="1" dirty="0">
                <a:solidFill>
                  <a:srgbClr val="76717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600" b="1" dirty="0">
                <a:solidFill>
                  <a:srgbClr val="76717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</a:br>
            <a:r>
              <a:rPr lang="es-MX" sz="3600" b="1" dirty="0">
                <a:solidFill>
                  <a:srgbClr val="76717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Sesión Conjunta de la Secretaría de Salud con la Academia Nacional de Medicina</a:t>
            </a:r>
            <a:endParaRPr lang="es-MX" sz="3600" b="1" dirty="0">
              <a:solidFill>
                <a:srgbClr val="FF0000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928" y="4660201"/>
            <a:ext cx="6486144" cy="432816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4623003" y="4960499"/>
            <a:ext cx="7337352" cy="866549"/>
          </a:xfrm>
          <a:prstGeom prst="rect">
            <a:avLst/>
          </a:prstGeom>
          <a:effectLst/>
        </p:spPr>
        <p:txBody>
          <a:bodyPr anchor="b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kern="1200" spc="-10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>
              <a:defRPr/>
            </a:pPr>
            <a:r>
              <a:rPr lang="es-MX" sz="2800" b="1" dirty="0">
                <a:solidFill>
                  <a:srgbClr val="76717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Dr. José Narro</a:t>
            </a:r>
          </a:p>
          <a:p>
            <a:pPr algn="ctr">
              <a:defRPr/>
            </a:pPr>
            <a:r>
              <a:rPr lang="es-MX" sz="2400" b="1" dirty="0">
                <a:solidFill>
                  <a:srgbClr val="76717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febrero de 2017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455691" y="918348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2270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55691" y="918348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1 Título"/>
          <p:cNvSpPr txBox="1">
            <a:spLocks/>
          </p:cNvSpPr>
          <p:nvPr/>
        </p:nvSpPr>
        <p:spPr>
          <a:xfrm>
            <a:off x="350601" y="333857"/>
            <a:ext cx="10898109" cy="584491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361950" indent="-361950" fontAlgn="auto">
              <a:spcAft>
                <a:spcPts val="0"/>
              </a:spcAft>
              <a:defRPr sz="4400" b="1">
                <a:solidFill>
                  <a:srgbClr val="76717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sz="2800" dirty="0"/>
              <a:t>Logros de </a:t>
            </a: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 los días </a:t>
            </a:r>
            <a:r>
              <a:rPr lang="es-MX" sz="2800" dirty="0"/>
              <a:t>en las instituciones públicas de salud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>
                <a:latin typeface="Arial Narrow" panose="020B0606020202030204" pitchFamily="34" charset="0"/>
              </a:rPr>
              <a:t>10</a:t>
            </a:fld>
            <a:endParaRPr lang="es-MX" dirty="0">
              <a:latin typeface="Arial Narrow" panose="020B0606020202030204" pitchFamily="34" charset="0"/>
            </a:endParaRPr>
          </a:p>
        </p:txBody>
      </p:sp>
      <p:grpSp>
        <p:nvGrpSpPr>
          <p:cNvPr id="24" name="Grupo 23"/>
          <p:cNvGrpSpPr/>
          <p:nvPr/>
        </p:nvGrpSpPr>
        <p:grpSpPr>
          <a:xfrm>
            <a:off x="6492254" y="1117731"/>
            <a:ext cx="5244055" cy="5454141"/>
            <a:chOff x="6492254" y="1117731"/>
            <a:chExt cx="5244055" cy="5454141"/>
          </a:xfrm>
        </p:grpSpPr>
        <p:grpSp>
          <p:nvGrpSpPr>
            <p:cNvPr id="3" name="Grupo 2"/>
            <p:cNvGrpSpPr/>
            <p:nvPr/>
          </p:nvGrpSpPr>
          <p:grpSpPr>
            <a:xfrm>
              <a:off x="6979852" y="1979780"/>
              <a:ext cx="4268858" cy="576000"/>
              <a:chOff x="371926" y="2812369"/>
              <a:chExt cx="4268858" cy="576000"/>
            </a:xfrm>
          </p:grpSpPr>
          <p:sp>
            <p:nvSpPr>
              <p:cNvPr id="7" name="TextBox 13"/>
              <p:cNvSpPr txBox="1"/>
              <p:nvPr/>
            </p:nvSpPr>
            <p:spPr>
              <a:xfrm>
                <a:off x="998262" y="2883466"/>
                <a:ext cx="36425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es-ES" sz="2400" b="1" dirty="0">
                    <a:latin typeface="Arial Narrow" panose="020B0606020202030204" pitchFamily="34" charset="0"/>
                    <a:ea typeface="Helvetica Neue LT Std 55 Roman" charset="0"/>
                    <a:cs typeface="Arial" panose="020B0604020202020204" pitchFamily="34" charset="0"/>
                  </a:rPr>
                  <a:t>Un millón de visitas diarias</a:t>
                </a:r>
              </a:p>
            </p:txBody>
          </p:sp>
          <p:pic>
            <p:nvPicPr>
              <p:cNvPr id="15" name="Imagen 14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754" t="15440" r="1269" b="72417"/>
              <a:stretch/>
            </p:blipFill>
            <p:spPr>
              <a:xfrm>
                <a:off x="371926" y="2812369"/>
                <a:ext cx="576000" cy="576000"/>
              </a:xfrm>
              <a:prstGeom prst="ellipse">
                <a:avLst/>
              </a:prstGeom>
            </p:spPr>
          </p:pic>
        </p:grpSp>
        <p:grpSp>
          <p:nvGrpSpPr>
            <p:cNvPr id="2" name="Grupo 1"/>
            <p:cNvGrpSpPr/>
            <p:nvPr/>
          </p:nvGrpSpPr>
          <p:grpSpPr>
            <a:xfrm>
              <a:off x="7578427" y="2782998"/>
              <a:ext cx="3071709" cy="576000"/>
              <a:chOff x="614400" y="3651028"/>
              <a:chExt cx="3071709" cy="576000"/>
            </a:xfrm>
          </p:grpSpPr>
          <p:sp>
            <p:nvSpPr>
              <p:cNvPr id="11" name="TextBox 16"/>
              <p:cNvSpPr txBox="1"/>
              <p:nvPr/>
            </p:nvSpPr>
            <p:spPr>
              <a:xfrm>
                <a:off x="614400" y="3729512"/>
                <a:ext cx="29592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es-ES" sz="2400" b="1" dirty="0">
                    <a:latin typeface="Arial Narrow" panose="020B0606020202030204" pitchFamily="34" charset="0"/>
                    <a:ea typeface="Helvetica Neue LT Std 55 Roman" charset="0"/>
                    <a:cs typeface="Arial" panose="020B0604020202020204" pitchFamily="34" charset="0"/>
                  </a:rPr>
                  <a:t>4.5 mil nacimientos</a:t>
                </a:r>
              </a:p>
            </p:txBody>
          </p:sp>
          <p:pic>
            <p:nvPicPr>
              <p:cNvPr id="16" name="Picture 4" descr="Resultado de imagen para icon png baby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6727" t="-5800" r="-5601" b="-8659"/>
              <a:stretch/>
            </p:blipFill>
            <p:spPr bwMode="auto">
              <a:xfrm>
                <a:off x="3110109" y="3651028"/>
                <a:ext cx="576000" cy="5760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  <a:extLst/>
            </p:spPr>
          </p:pic>
        </p:grpSp>
        <p:grpSp>
          <p:nvGrpSpPr>
            <p:cNvPr id="4" name="Grupo 3"/>
            <p:cNvGrpSpPr/>
            <p:nvPr/>
          </p:nvGrpSpPr>
          <p:grpSpPr>
            <a:xfrm>
              <a:off x="7362977" y="3586216"/>
              <a:ext cx="3502608" cy="576000"/>
              <a:chOff x="1134200" y="4735082"/>
              <a:chExt cx="3502608" cy="576000"/>
            </a:xfrm>
          </p:grpSpPr>
          <p:sp>
            <p:nvSpPr>
              <p:cNvPr id="13" name="TextBox 16"/>
              <p:cNvSpPr txBox="1"/>
              <p:nvPr/>
            </p:nvSpPr>
            <p:spPr>
              <a:xfrm>
                <a:off x="1802734" y="4830050"/>
                <a:ext cx="28340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es-ES" sz="2400" b="1" dirty="0">
                    <a:latin typeface="Arial Narrow" panose="020B0606020202030204" pitchFamily="34" charset="0"/>
                    <a:ea typeface="Helvetica Neue LT Std 55 Roman" charset="0"/>
                    <a:cs typeface="Arial" panose="020B0604020202020204" pitchFamily="34" charset="0"/>
                  </a:rPr>
                  <a:t>100 mil urgencias </a:t>
                </a:r>
              </a:p>
            </p:txBody>
          </p:sp>
          <p:pic>
            <p:nvPicPr>
              <p:cNvPr id="17" name="Imagen 16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3403" t="23648" r="77871" b="50691"/>
              <a:stretch/>
            </p:blipFill>
            <p:spPr>
              <a:xfrm>
                <a:off x="1134200" y="4735082"/>
                <a:ext cx="576000" cy="5760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</p:pic>
        </p:grpSp>
        <p:grpSp>
          <p:nvGrpSpPr>
            <p:cNvPr id="21" name="Grupo 20"/>
            <p:cNvGrpSpPr/>
            <p:nvPr/>
          </p:nvGrpSpPr>
          <p:grpSpPr>
            <a:xfrm>
              <a:off x="7660339" y="4389434"/>
              <a:ext cx="2907884" cy="576000"/>
              <a:chOff x="6146803" y="3444401"/>
              <a:chExt cx="2907884" cy="576000"/>
            </a:xfrm>
          </p:grpSpPr>
          <p:sp>
            <p:nvSpPr>
              <p:cNvPr id="8" name="TextBox 16"/>
              <p:cNvSpPr txBox="1"/>
              <p:nvPr/>
            </p:nvSpPr>
            <p:spPr>
              <a:xfrm>
                <a:off x="6146803" y="3533701"/>
                <a:ext cx="274744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es-ES" sz="2400" b="1" dirty="0">
                    <a:latin typeface="Arial Narrow" panose="020B0606020202030204" pitchFamily="34" charset="0"/>
                    <a:ea typeface="Helvetica Neue LT Std 55 Roman" charset="0"/>
                    <a:cs typeface="Arial" panose="020B0604020202020204" pitchFamily="34" charset="0"/>
                  </a:rPr>
                  <a:t>890 mil consultas</a:t>
                </a:r>
              </a:p>
            </p:txBody>
          </p:sp>
          <p:pic>
            <p:nvPicPr>
              <p:cNvPr id="18" name="Imagen 17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478" t="30448" r="71362" b="56208"/>
              <a:stretch/>
            </p:blipFill>
            <p:spPr>
              <a:xfrm>
                <a:off x="8478687" y="3444401"/>
                <a:ext cx="576000" cy="576000"/>
              </a:xfrm>
              <a:prstGeom prst="ellipse">
                <a:avLst/>
              </a:prstGeom>
              <a:noFill/>
            </p:spPr>
          </p:pic>
        </p:grpSp>
        <p:grpSp>
          <p:nvGrpSpPr>
            <p:cNvPr id="22" name="Grupo 21"/>
            <p:cNvGrpSpPr/>
            <p:nvPr/>
          </p:nvGrpSpPr>
          <p:grpSpPr>
            <a:xfrm>
              <a:off x="7414664" y="5192652"/>
              <a:ext cx="3399234" cy="576000"/>
              <a:chOff x="6476442" y="4214475"/>
              <a:chExt cx="3399234" cy="576000"/>
            </a:xfrm>
          </p:grpSpPr>
          <p:sp>
            <p:nvSpPr>
              <p:cNvPr id="9" name="TextBox 16"/>
              <p:cNvSpPr txBox="1"/>
              <p:nvPr/>
            </p:nvSpPr>
            <p:spPr>
              <a:xfrm>
                <a:off x="7128376" y="4309609"/>
                <a:ext cx="27473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es-ES" sz="2400" b="1" dirty="0">
                    <a:latin typeface="Arial Narrow" panose="020B0606020202030204" pitchFamily="34" charset="0"/>
                    <a:ea typeface="Helvetica Neue LT Std 55 Roman" charset="0"/>
                    <a:cs typeface="Arial" panose="020B0604020202020204" pitchFamily="34" charset="0"/>
                  </a:rPr>
                  <a:t>10 mil cirugías </a:t>
                </a:r>
              </a:p>
            </p:txBody>
          </p:sp>
          <p:pic>
            <p:nvPicPr>
              <p:cNvPr id="19" name="Imagen 18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200" t="72118" r="325" b="14219"/>
              <a:stretch/>
            </p:blipFill>
            <p:spPr>
              <a:xfrm>
                <a:off x="6476442" y="4214475"/>
                <a:ext cx="576000" cy="576000"/>
              </a:xfrm>
              <a:prstGeom prst="ellipse">
                <a:avLst/>
              </a:prstGeom>
            </p:spPr>
          </p:pic>
        </p:grpSp>
        <p:grpSp>
          <p:nvGrpSpPr>
            <p:cNvPr id="23" name="Grupo 22"/>
            <p:cNvGrpSpPr/>
            <p:nvPr/>
          </p:nvGrpSpPr>
          <p:grpSpPr>
            <a:xfrm>
              <a:off x="7282002" y="5995872"/>
              <a:ext cx="3664559" cy="576000"/>
              <a:chOff x="4848507" y="5488075"/>
              <a:chExt cx="3664559" cy="576000"/>
            </a:xfrm>
          </p:grpSpPr>
          <p:sp>
            <p:nvSpPr>
              <p:cNvPr id="12" name="TextBox 16"/>
              <p:cNvSpPr txBox="1"/>
              <p:nvPr/>
            </p:nvSpPr>
            <p:spPr>
              <a:xfrm>
                <a:off x="4848507" y="5583043"/>
                <a:ext cx="34516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es-ES" sz="2400" b="1" dirty="0">
                    <a:latin typeface="Arial Narrow" panose="020B0606020202030204" pitchFamily="34" charset="0"/>
                    <a:ea typeface="Helvetica Neue LT Std 55 Roman" charset="0"/>
                    <a:cs typeface="Arial" panose="020B0604020202020204" pitchFamily="34" charset="0"/>
                  </a:rPr>
                  <a:t>16 mil hospitalizaciones</a:t>
                </a:r>
              </a:p>
            </p:txBody>
          </p:sp>
          <p:pic>
            <p:nvPicPr>
              <p:cNvPr id="20" name="Picture 6" descr="Imagen relacionada"/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13265" t="-9908" r="-12872" b="-14610"/>
              <a:stretch/>
            </p:blipFill>
            <p:spPr bwMode="auto">
              <a:xfrm>
                <a:off x="7937066" y="5488075"/>
                <a:ext cx="576000" cy="5760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  <a:extLst/>
            </p:spPr>
          </p:pic>
        </p:grpSp>
        <p:sp>
          <p:nvSpPr>
            <p:cNvPr id="25" name="Rectangle 2"/>
            <p:cNvSpPr/>
            <p:nvPr/>
          </p:nvSpPr>
          <p:spPr>
            <a:xfrm>
              <a:off x="6492254" y="1117731"/>
              <a:ext cx="5244055" cy="63483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3200" dirty="0">
                  <a:solidFill>
                    <a:schemeClr val="bg1"/>
                  </a:solidFill>
                  <a:latin typeface="Arial Narrow" panose="020B0606020202030204" pitchFamily="34" charset="0"/>
                  <a:ea typeface="Helvetica Neue LT Std 45 Light" charset="0"/>
                  <a:cs typeface="Helvetica Neue LT Std 45 Light" charset="0"/>
                </a:rPr>
                <a:t>Un día típico…</a:t>
              </a:r>
              <a:endParaRPr lang="en-US" sz="3200" dirty="0">
                <a:solidFill>
                  <a:schemeClr val="bg1"/>
                </a:solidFill>
                <a:latin typeface="Arial Narrow" panose="020B0606020202030204" pitchFamily="34" charset="0"/>
                <a:ea typeface="Helvetica Neue LT Std 45 Light" charset="0"/>
                <a:cs typeface="Helvetica Neue LT Std 45 Light" charset="0"/>
              </a:endParaRPr>
            </a:p>
          </p:txBody>
        </p:sp>
      </p:grpSp>
      <p:sp>
        <p:nvSpPr>
          <p:cNvPr id="27" name="Rectangle 2"/>
          <p:cNvSpPr/>
          <p:nvPr/>
        </p:nvSpPr>
        <p:spPr>
          <a:xfrm>
            <a:off x="278330" y="1105912"/>
            <a:ext cx="5712633" cy="63483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3200" dirty="0">
                <a:solidFill>
                  <a:prstClr val="white"/>
                </a:solidFill>
                <a:latin typeface="Arial Narrow" panose="020B0606020202030204" pitchFamily="34" charset="0"/>
                <a:ea typeface="Helvetica Neue LT Std 45 Light" charset="0"/>
                <a:cs typeface="Arial" panose="020B0604020202020204" pitchFamily="34" charset="0"/>
              </a:rPr>
              <a:t>Infraestructura y recursos humanos</a:t>
            </a:r>
            <a:endParaRPr lang="en-US" sz="7200" dirty="0">
              <a:solidFill>
                <a:prstClr val="white"/>
              </a:solidFill>
              <a:latin typeface="Arial Narrow" panose="020B0606020202030204" pitchFamily="34" charset="0"/>
              <a:ea typeface="Helvetica Neue LT Std 45 Light" charset="0"/>
              <a:cs typeface="Arial" panose="020B0604020202020204" pitchFamily="34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347682" y="1988140"/>
            <a:ext cx="5573929" cy="4093428"/>
            <a:chOff x="246507" y="1988140"/>
            <a:chExt cx="5573929" cy="4093428"/>
          </a:xfrm>
        </p:grpSpPr>
        <p:sp>
          <p:nvSpPr>
            <p:cNvPr id="26" name="TextBox 4"/>
            <p:cNvSpPr txBox="1"/>
            <p:nvPr/>
          </p:nvSpPr>
          <p:spPr>
            <a:xfrm>
              <a:off x="246507" y="1988140"/>
              <a:ext cx="5436093" cy="4093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  <a:spcAft>
                  <a:spcPts val="600"/>
                </a:spcAft>
                <a:buClr>
                  <a:srgbClr val="4F4B4B"/>
                </a:buClr>
              </a:pPr>
              <a:r>
                <a:rPr lang="es-MX" sz="2400" b="1" dirty="0">
                  <a:latin typeface="Arial Narrow" panose="020B0606020202030204" pitchFamily="34" charset="0"/>
                  <a:cs typeface="Arial" panose="020B0604020202020204" pitchFamily="34" charset="0"/>
                </a:rPr>
                <a:t>22,777 unidades de consulta externa</a:t>
              </a:r>
            </a:p>
            <a:p>
              <a:pPr algn="ctr">
                <a:lnSpc>
                  <a:spcPct val="200000"/>
                </a:lnSpc>
                <a:spcAft>
                  <a:spcPts val="600"/>
                </a:spcAft>
                <a:buClr>
                  <a:srgbClr val="4F4B4B"/>
                </a:buClr>
              </a:pPr>
              <a:r>
                <a:rPr lang="es-MX" sz="2400" b="1" dirty="0">
                  <a:latin typeface="Arial Narrow" panose="020B0606020202030204" pitchFamily="34" charset="0"/>
                  <a:cs typeface="Arial" panose="020B0604020202020204" pitchFamily="34" charset="0"/>
                </a:rPr>
                <a:t>1,391 hospitales</a:t>
              </a:r>
            </a:p>
            <a:p>
              <a:pPr algn="ctr">
                <a:lnSpc>
                  <a:spcPct val="200000"/>
                </a:lnSpc>
                <a:spcAft>
                  <a:spcPts val="600"/>
                </a:spcAft>
                <a:buClr>
                  <a:srgbClr val="4F4B4B"/>
                </a:buClr>
              </a:pPr>
              <a:r>
                <a:rPr lang="es-MX" sz="2400" b="1" dirty="0">
                  <a:latin typeface="Arial Narrow" panose="020B0606020202030204" pitchFamily="34" charset="0"/>
                  <a:cs typeface="Arial" panose="020B0604020202020204" pitchFamily="34" charset="0"/>
                </a:rPr>
                <a:t>87,816 camas censables</a:t>
              </a:r>
            </a:p>
            <a:p>
              <a:pPr algn="ctr">
                <a:lnSpc>
                  <a:spcPct val="200000"/>
                </a:lnSpc>
                <a:spcAft>
                  <a:spcPts val="600"/>
                </a:spcAft>
                <a:buClr>
                  <a:srgbClr val="4F4B4B"/>
                </a:buClr>
              </a:pPr>
              <a:r>
                <a:rPr lang="es-MX" sz="2400" b="1" dirty="0">
                  <a:latin typeface="Arial Narrow" panose="020B0606020202030204" pitchFamily="34" charset="0"/>
                  <a:cs typeface="Arial" panose="020B0604020202020204" pitchFamily="34" charset="0"/>
                </a:rPr>
                <a:t>212,434 médicos</a:t>
              </a:r>
            </a:p>
            <a:p>
              <a:pPr algn="ctr">
                <a:lnSpc>
                  <a:spcPct val="200000"/>
                </a:lnSpc>
                <a:spcAft>
                  <a:spcPts val="600"/>
                </a:spcAft>
                <a:buClr>
                  <a:srgbClr val="4F4B4B"/>
                </a:buClr>
              </a:pPr>
              <a:r>
                <a:rPr lang="es-MX" sz="2400" b="1" dirty="0">
                  <a:latin typeface="Arial Narrow" panose="020B0606020202030204" pitchFamily="34" charset="0"/>
                  <a:cs typeface="Arial" panose="020B0604020202020204" pitchFamily="34" charset="0"/>
                </a:rPr>
                <a:t>308,243 enfermeras</a:t>
              </a:r>
            </a:p>
          </p:txBody>
        </p:sp>
        <p:pic>
          <p:nvPicPr>
            <p:cNvPr id="29" name="Imagen 28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80" t="665" r="85961" b="85991"/>
            <a:stretch/>
          </p:blipFill>
          <p:spPr>
            <a:xfrm>
              <a:off x="1208181" y="3010216"/>
              <a:ext cx="576000" cy="576000"/>
            </a:xfrm>
            <a:prstGeom prst="ellipse">
              <a:avLst/>
            </a:prstGeom>
            <a:noFill/>
          </p:spPr>
        </p:pic>
        <p:pic>
          <p:nvPicPr>
            <p:cNvPr id="30" name="Imagen 29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132" t="58332" r="14662" b="29292"/>
            <a:stretch/>
          </p:blipFill>
          <p:spPr>
            <a:xfrm>
              <a:off x="4216574" y="5419872"/>
              <a:ext cx="576000" cy="576000"/>
            </a:xfrm>
            <a:prstGeom prst="ellipse">
              <a:avLst/>
            </a:prstGeom>
            <a:noFill/>
          </p:spPr>
        </p:pic>
        <p:pic>
          <p:nvPicPr>
            <p:cNvPr id="32" name="Imagen 31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688" t="58564" r="2231" b="24524"/>
            <a:stretch/>
          </p:blipFill>
          <p:spPr>
            <a:xfrm>
              <a:off x="4504574" y="3786034"/>
              <a:ext cx="576000" cy="576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pic>
          <p:nvPicPr>
            <p:cNvPr id="35" name="Imagen 34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969" t="665" r="42871" b="85991"/>
            <a:stretch/>
          </p:blipFill>
          <p:spPr>
            <a:xfrm>
              <a:off x="5244436" y="2157777"/>
              <a:ext cx="576000" cy="576000"/>
            </a:xfrm>
            <a:prstGeom prst="ellipse">
              <a:avLst/>
            </a:prstGeom>
            <a:noFill/>
          </p:spPr>
        </p:pic>
        <p:pic>
          <p:nvPicPr>
            <p:cNvPr id="34" name="Picture 2" descr="Resultado de imagen para doctors icon"/>
            <p:cNvPicPr>
              <a:picLocks noChangeAspect="1" noChangeArrowheads="1"/>
            </p:cNvPicPr>
            <p:nvPr/>
          </p:nvPicPr>
          <p:blipFill rotWithShape="1"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5387" t="-12141" r="-14264" b="-16130"/>
            <a:stretch/>
          </p:blipFill>
          <p:spPr bwMode="auto">
            <a:xfrm>
              <a:off x="1208181" y="4571807"/>
              <a:ext cx="576000" cy="576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1200146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55691" y="918348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3"/>
          <p:cNvSpPr txBox="1"/>
          <p:nvPr/>
        </p:nvSpPr>
        <p:spPr>
          <a:xfrm>
            <a:off x="70862" y="1308297"/>
            <a:ext cx="7523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  <a:latin typeface="Helvetica Neue LT Std 45 Light" charset="0"/>
                <a:ea typeface="Helvetica Neue LT Std 45 Light" charset="0"/>
                <a:cs typeface="Helvetica Neue LT Std 45 Light" charset="0"/>
              </a:rPr>
              <a:t>Presión demográfica: demanda de servicios de salud</a:t>
            </a:r>
          </a:p>
        </p:txBody>
      </p:sp>
      <p:graphicFrame>
        <p:nvGraphicFramePr>
          <p:cNvPr id="21" name="Gráfico 20">
            <a:extLst>
              <a:ext uri="{FF2B5EF4-FFF2-40B4-BE49-F238E27FC236}">
                <a16:creationId xmlns:a16="http://schemas.microsoft.com/office/drawing/2014/main" xmlns="" id="{00000000-0008-0000-00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-310998" y="2324566"/>
          <a:ext cx="5252084" cy="418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81260" y="2355232"/>
          <a:ext cx="5034192" cy="4343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Gráfico 22">
            <a:extLst>
              <a:ext uri="{FF2B5EF4-FFF2-40B4-BE49-F238E27FC236}">
                <a16:creationId xmlns:a16="http://schemas.microsoft.com/office/drawing/2014/main" xmlns="" id="{00000000-0008-0000-02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020597" y="2324564"/>
          <a:ext cx="5019980" cy="437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4" name="TextBox 5"/>
          <p:cNvSpPr txBox="1"/>
          <p:nvPr/>
        </p:nvSpPr>
        <p:spPr>
          <a:xfrm>
            <a:off x="244920" y="6491485"/>
            <a:ext cx="30976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MX" sz="1000" dirty="0">
                <a:latin typeface="Arial Narrow" panose="020B0606020202030204" pitchFamily="34" charset="0"/>
              </a:rPr>
              <a:t>Fuente: CONAPO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11" name="CuadroTexto 4">
            <a:extLst>
              <a:ext uri="{FF2B5EF4-FFF2-40B4-BE49-F238E27FC236}">
                <a16:creationId xmlns:a16="http://schemas.microsoft.com/office/drawing/2014/main" xmlns="" id="{E18A7753-3A8B-477A-A62B-87DC4FF369C9}"/>
              </a:ext>
            </a:extLst>
          </p:cNvPr>
          <p:cNvSpPr txBox="1"/>
          <p:nvPr/>
        </p:nvSpPr>
        <p:spPr>
          <a:xfrm>
            <a:off x="6083215" y="2257881"/>
            <a:ext cx="2666327" cy="132343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800" dirty="0">
                <a:latin typeface="Arial Narrow" panose="020B0606020202030204" pitchFamily="34" charset="0"/>
                <a:cs typeface="Arial" panose="020B0604020202020204" pitchFamily="34" charset="0"/>
              </a:rPr>
              <a:t>Mayores de 60 años:</a:t>
            </a:r>
          </a:p>
          <a:p>
            <a:pPr algn="r"/>
            <a:r>
              <a:rPr lang="es-MX" sz="1800" b="1" dirty="0">
                <a:latin typeface="Arial Narrow" panose="020B0606020202030204" pitchFamily="34" charset="0"/>
                <a:cs typeface="Arial" panose="020B0604020202020204" pitchFamily="34" charset="0"/>
              </a:rPr>
              <a:t>14.81% </a:t>
            </a:r>
            <a:r>
              <a:rPr lang="es-MX" sz="1800" dirty="0">
                <a:latin typeface="Arial Narrow" panose="020B0606020202030204" pitchFamily="34" charset="0"/>
                <a:cs typeface="Arial" panose="020B0604020202020204" pitchFamily="34" charset="0"/>
              </a:rPr>
              <a:t>(20. 4 millones)</a:t>
            </a:r>
          </a:p>
          <a:p>
            <a:pPr algn="r"/>
            <a:endParaRPr lang="es-MX" sz="8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es-MX" sz="1800" dirty="0">
                <a:latin typeface="Arial Narrow" panose="020B0606020202030204" pitchFamily="34" charset="0"/>
                <a:cs typeface="Arial" panose="020B0604020202020204" pitchFamily="34" charset="0"/>
              </a:rPr>
              <a:t>Mayores de 70 años: </a:t>
            </a:r>
          </a:p>
          <a:p>
            <a:pPr algn="r"/>
            <a:r>
              <a:rPr lang="es-MX" sz="1800" b="1" dirty="0">
                <a:latin typeface="Arial Narrow" panose="020B0606020202030204" pitchFamily="34" charset="0"/>
                <a:cs typeface="Arial" panose="020B0604020202020204" pitchFamily="34" charset="0"/>
              </a:rPr>
              <a:t>6.65% </a:t>
            </a:r>
            <a:r>
              <a:rPr lang="es-MX" sz="1800" dirty="0">
                <a:latin typeface="Arial Narrow" panose="020B0606020202030204" pitchFamily="34" charset="0"/>
                <a:cs typeface="Arial" panose="020B0604020202020204" pitchFamily="34" charset="0"/>
              </a:rPr>
              <a:t>(9.1 millones)</a:t>
            </a:r>
          </a:p>
        </p:txBody>
      </p:sp>
      <p:sp>
        <p:nvSpPr>
          <p:cNvPr id="13" name="CuadroTexto 5">
            <a:extLst>
              <a:ext uri="{FF2B5EF4-FFF2-40B4-BE49-F238E27FC236}">
                <a16:creationId xmlns:a16="http://schemas.microsoft.com/office/drawing/2014/main" xmlns="" id="{9D1E33C6-D35A-41B2-92C8-F7E000F6F937}"/>
              </a:ext>
            </a:extLst>
          </p:cNvPr>
          <p:cNvSpPr txBox="1"/>
          <p:nvPr/>
        </p:nvSpPr>
        <p:spPr>
          <a:xfrm>
            <a:off x="9645033" y="2288658"/>
            <a:ext cx="2455003" cy="12926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panose="020B0604020202020204" pitchFamily="34" charset="0"/>
              </a:rPr>
              <a:t>Mayores de 60 años: </a:t>
            </a:r>
            <a:r>
              <a:rPr lang="es-MX" sz="1800" b="1" dirty="0"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panose="020B0604020202020204" pitchFamily="34" charset="0"/>
              </a:rPr>
              <a:t>21.5</a:t>
            </a:r>
            <a:r>
              <a:rPr lang="es-MX" sz="1800" b="1" dirty="0">
                <a:latin typeface="Arial Narrow" panose="020B0606020202030204" pitchFamily="34" charset="0"/>
                <a:cs typeface="Arial" panose="020B0604020202020204" pitchFamily="34" charset="0"/>
              </a:rPr>
              <a:t>% </a:t>
            </a:r>
            <a:r>
              <a:rPr lang="es-MX" sz="1600" dirty="0">
                <a:latin typeface="Arial Narrow" panose="020B0606020202030204" pitchFamily="34" charset="0"/>
                <a:cs typeface="Arial" panose="020B0604020202020204" pitchFamily="34" charset="0"/>
              </a:rPr>
              <a:t>(32.4 millones)</a:t>
            </a:r>
          </a:p>
          <a:p>
            <a:pPr algn="r"/>
            <a:endParaRPr lang="es-MX" sz="6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es-MX" sz="1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panose="020B0604020202020204" pitchFamily="34" charset="0"/>
              </a:rPr>
              <a:t>Mayores de 70 años: </a:t>
            </a:r>
            <a:r>
              <a:rPr lang="es-MX" sz="1800" b="1" dirty="0"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panose="020B0604020202020204" pitchFamily="34" charset="0"/>
              </a:rPr>
              <a:t>11.42% </a:t>
            </a:r>
            <a:r>
              <a:rPr lang="es-MX" sz="1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panose="020B0604020202020204" pitchFamily="34" charset="0"/>
              </a:rPr>
              <a:t>(17.2 millones)</a:t>
            </a:r>
            <a:endParaRPr lang="es-MX" sz="1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3">
            <a:extLst>
              <a:ext uri="{FF2B5EF4-FFF2-40B4-BE49-F238E27FC236}">
                <a16:creationId xmlns:a16="http://schemas.microsoft.com/office/drawing/2014/main" xmlns="" id="{6A2D41E0-76CC-4EF1-8448-4EFE0579594F}"/>
              </a:ext>
            </a:extLst>
          </p:cNvPr>
          <p:cNvSpPr txBox="1"/>
          <p:nvPr/>
        </p:nvSpPr>
        <p:spPr>
          <a:xfrm>
            <a:off x="2267397" y="2291316"/>
            <a:ext cx="2632452" cy="138499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800" dirty="0">
                <a:latin typeface="Arial Narrow" panose="020B0606020202030204" pitchFamily="34" charset="0"/>
                <a:cs typeface="Arial" panose="020B0604020202020204" pitchFamily="34" charset="0"/>
              </a:rPr>
              <a:t>Mayores de 60 años: </a:t>
            </a:r>
          </a:p>
          <a:p>
            <a:pPr algn="r"/>
            <a:r>
              <a:rPr lang="es-MX" sz="1800" b="1" dirty="0">
                <a:latin typeface="Arial Narrow" panose="020B0606020202030204" pitchFamily="34" charset="0"/>
                <a:cs typeface="Arial" panose="020B0604020202020204" pitchFamily="34" charset="0"/>
              </a:rPr>
              <a:t>10.24% </a:t>
            </a:r>
            <a:r>
              <a:rPr lang="es-MX" sz="1800" dirty="0">
                <a:latin typeface="Arial Narrow" panose="020B0606020202030204" pitchFamily="34" charset="0"/>
                <a:cs typeface="Arial" panose="020B0604020202020204" pitchFamily="34" charset="0"/>
              </a:rPr>
              <a:t>(12.5 millones)</a:t>
            </a:r>
          </a:p>
          <a:p>
            <a:pPr algn="r"/>
            <a:endParaRPr lang="es-MX" sz="1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es-MX" sz="1800" dirty="0">
                <a:latin typeface="Arial Narrow" panose="020B0606020202030204" pitchFamily="34" charset="0"/>
                <a:cs typeface="Arial" panose="020B0604020202020204" pitchFamily="34" charset="0"/>
              </a:rPr>
              <a:t>Mayores de 70 años: </a:t>
            </a:r>
          </a:p>
          <a:p>
            <a:pPr algn="r"/>
            <a:r>
              <a:rPr lang="es-MX" sz="1800" b="1" dirty="0">
                <a:latin typeface="Arial Narrow" panose="020B0606020202030204" pitchFamily="34" charset="0"/>
                <a:cs typeface="Arial" panose="020B0604020202020204" pitchFamily="34" charset="0"/>
              </a:rPr>
              <a:t>4.55% </a:t>
            </a:r>
            <a:r>
              <a:rPr lang="es-MX" sz="1800" dirty="0">
                <a:latin typeface="Arial Narrow" panose="020B0606020202030204" pitchFamily="34" charset="0"/>
                <a:cs typeface="Arial" panose="020B0604020202020204" pitchFamily="34" charset="0"/>
              </a:rPr>
              <a:t>(5.6 millones)</a:t>
            </a:r>
          </a:p>
        </p:txBody>
      </p:sp>
      <p:sp>
        <p:nvSpPr>
          <p:cNvPr id="15" name="Rectangle 2"/>
          <p:cNvSpPr/>
          <p:nvPr/>
        </p:nvSpPr>
        <p:spPr>
          <a:xfrm>
            <a:off x="1415348" y="1051771"/>
            <a:ext cx="8624935" cy="63483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3200" dirty="0">
                <a:solidFill>
                  <a:schemeClr val="bg1"/>
                </a:solidFill>
                <a:latin typeface="Arial Narrow" panose="020B0606020202030204" pitchFamily="34" charset="0"/>
                <a:ea typeface="Helvetica Neue LT Std 45 Light" charset="0"/>
                <a:cs typeface="Helvetica Neue LT Std 45 Light" charset="0"/>
              </a:rPr>
              <a:t>Presión demográfica: demanda de servicios de salud</a:t>
            </a:r>
          </a:p>
        </p:txBody>
      </p:sp>
      <p:grpSp>
        <p:nvGrpSpPr>
          <p:cNvPr id="16" name="Grupo 15"/>
          <p:cNvGrpSpPr/>
          <p:nvPr/>
        </p:nvGrpSpPr>
        <p:grpSpPr>
          <a:xfrm>
            <a:off x="396580" y="1051771"/>
            <a:ext cx="1018768" cy="596310"/>
            <a:chOff x="12719928" y="2264547"/>
            <a:chExt cx="2712509" cy="1512020"/>
          </a:xfrm>
        </p:grpSpPr>
        <p:pic>
          <p:nvPicPr>
            <p:cNvPr id="17" name="Imagen 16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19928" y="2303101"/>
              <a:ext cx="1473465" cy="1473465"/>
            </a:xfrm>
            <a:prstGeom prst="rect">
              <a:avLst/>
            </a:prstGeom>
          </p:spPr>
        </p:pic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20416" y="2264547"/>
              <a:ext cx="1512021" cy="1512020"/>
            </a:xfrm>
            <a:prstGeom prst="rect">
              <a:avLst/>
            </a:prstGeom>
          </p:spPr>
        </p:pic>
      </p:grpSp>
      <p:sp>
        <p:nvSpPr>
          <p:cNvPr id="19" name="1 Título"/>
          <p:cNvSpPr txBox="1">
            <a:spLocks/>
          </p:cNvSpPr>
          <p:nvPr/>
        </p:nvSpPr>
        <p:spPr>
          <a:xfrm>
            <a:off x="455691" y="295337"/>
            <a:ext cx="6769447" cy="584491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361950" indent="-361950" fontAlgn="auto">
              <a:spcAft>
                <a:spcPts val="0"/>
              </a:spcAft>
              <a:defRPr sz="4400" b="1">
                <a:solidFill>
                  <a:srgbClr val="76717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Desafíos en salud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>
                <a:latin typeface="Arial Narrow" panose="020B0606020202030204" pitchFamily="34" charset="0"/>
              </a:rPr>
              <a:t>11</a:t>
            </a:fld>
            <a:endParaRPr lang="es-MX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776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55691" y="918348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1 Título"/>
          <p:cNvSpPr txBox="1">
            <a:spLocks/>
          </p:cNvSpPr>
          <p:nvPr/>
        </p:nvSpPr>
        <p:spPr>
          <a:xfrm>
            <a:off x="455691" y="295337"/>
            <a:ext cx="6769447" cy="584491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361950" indent="-361950" fontAlgn="auto">
              <a:spcAft>
                <a:spcPts val="0"/>
              </a:spcAft>
              <a:defRPr sz="2400" b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sz="4400" dirty="0">
                <a:solidFill>
                  <a:srgbClr val="767171"/>
                </a:solidFill>
                <a:latin typeface="Arial Narrow" panose="020B0606020202030204" pitchFamily="34" charset="0"/>
              </a:rPr>
              <a:t>Desafíos en salud 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12</a:t>
            </a:fld>
            <a:endParaRPr lang="es-MX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454182" y="1084573"/>
            <a:ext cx="11331921" cy="4994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9138" indent="-719138">
              <a:lnSpc>
                <a:spcPct val="110000"/>
              </a:lnSpc>
              <a:spcBef>
                <a:spcPts val="400"/>
              </a:spcBef>
              <a:buClr>
                <a:srgbClr val="767171"/>
              </a:buClr>
            </a:pPr>
            <a:r>
              <a:rPr lang="es-MX" sz="3600" b="1" dirty="0">
                <a:latin typeface="Arial Narrow" panose="020B0606020202030204" pitchFamily="34" charset="0"/>
                <a:cs typeface="Arial" panose="020B0604020202020204" pitchFamily="34" charset="0"/>
              </a:rPr>
              <a:t>Sobrepeso y obesidad</a:t>
            </a:r>
          </a:p>
          <a:p>
            <a:pPr marL="719138" indent="-719138">
              <a:lnSpc>
                <a:spcPct val="110000"/>
              </a:lnSpc>
              <a:spcBef>
                <a:spcPts val="400"/>
              </a:spcBef>
              <a:buClr>
                <a:srgbClr val="767171"/>
              </a:buClr>
            </a:pPr>
            <a:r>
              <a:rPr lang="es-MX" sz="3600" b="1" dirty="0">
                <a:latin typeface="Arial Narrow" panose="020B0606020202030204" pitchFamily="34" charset="0"/>
                <a:cs typeface="Arial" panose="020B0604020202020204" pitchFamily="34" charset="0"/>
              </a:rPr>
              <a:t>Diabetes</a:t>
            </a:r>
          </a:p>
          <a:p>
            <a:pPr marL="719138" indent="-719138">
              <a:lnSpc>
                <a:spcPct val="110000"/>
              </a:lnSpc>
              <a:spcBef>
                <a:spcPts val="400"/>
              </a:spcBef>
              <a:buClr>
                <a:srgbClr val="767171"/>
              </a:buClr>
            </a:pPr>
            <a:r>
              <a:rPr lang="es-MX" sz="3600" b="1" dirty="0">
                <a:latin typeface="Arial Narrow" panose="020B0606020202030204" pitchFamily="34" charset="0"/>
                <a:cs typeface="Arial" panose="020B0604020202020204" pitchFamily="34" charset="0"/>
              </a:rPr>
              <a:t>Otras enfermedades no transmisibles</a:t>
            </a:r>
          </a:p>
          <a:p>
            <a:pPr marL="719138" indent="-719138">
              <a:lnSpc>
                <a:spcPct val="110000"/>
              </a:lnSpc>
              <a:spcBef>
                <a:spcPts val="400"/>
              </a:spcBef>
              <a:buClr>
                <a:srgbClr val="767171"/>
              </a:buClr>
            </a:pPr>
            <a:r>
              <a:rPr lang="es-MX" sz="3600" b="1" dirty="0">
                <a:latin typeface="Arial Narrow" panose="020B0606020202030204" pitchFamily="34" charset="0"/>
                <a:cs typeface="Arial" panose="020B0604020202020204" pitchFamily="34" charset="0"/>
              </a:rPr>
              <a:t>Embarazo en niñas y adolescentes</a:t>
            </a:r>
          </a:p>
          <a:p>
            <a:pPr marL="719138" indent="-719138">
              <a:lnSpc>
                <a:spcPct val="110000"/>
              </a:lnSpc>
              <a:spcBef>
                <a:spcPts val="400"/>
              </a:spcBef>
              <a:buClr>
                <a:srgbClr val="767171"/>
              </a:buClr>
            </a:pPr>
            <a:r>
              <a:rPr lang="es-MX" sz="3600" b="1" dirty="0">
                <a:latin typeface="Arial Narrow" panose="020B0606020202030204" pitchFamily="34" charset="0"/>
                <a:cs typeface="Arial" panose="020B0604020202020204" pitchFamily="34" charset="0"/>
              </a:rPr>
              <a:t>Insuficiencia renal</a:t>
            </a:r>
          </a:p>
          <a:p>
            <a:pPr marL="719138" indent="-719138">
              <a:lnSpc>
                <a:spcPct val="110000"/>
              </a:lnSpc>
              <a:spcBef>
                <a:spcPts val="400"/>
              </a:spcBef>
              <a:buClr>
                <a:srgbClr val="767171"/>
              </a:buClr>
            </a:pPr>
            <a:r>
              <a:rPr lang="es-MX" sz="3600" b="1" dirty="0">
                <a:latin typeface="Arial Narrow" panose="020B0606020202030204" pitchFamily="34" charset="0"/>
                <a:cs typeface="Arial" panose="020B0604020202020204" pitchFamily="34" charset="0"/>
              </a:rPr>
              <a:t>Salud mental</a:t>
            </a:r>
          </a:p>
          <a:p>
            <a:pPr marL="719138" indent="-719138">
              <a:lnSpc>
                <a:spcPct val="110000"/>
              </a:lnSpc>
              <a:spcBef>
                <a:spcPts val="400"/>
              </a:spcBef>
              <a:buClr>
                <a:srgbClr val="767171"/>
              </a:buClr>
            </a:pPr>
            <a:r>
              <a:rPr lang="es-MX" sz="3600" b="1" dirty="0">
                <a:latin typeface="Arial Narrow" panose="020B0606020202030204" pitchFamily="34" charset="0"/>
                <a:cs typeface="Arial" panose="020B0604020202020204" pitchFamily="34" charset="0"/>
              </a:rPr>
              <a:t>Organización de los servicios de salud</a:t>
            </a:r>
          </a:p>
        </p:txBody>
      </p:sp>
      <p:pic>
        <p:nvPicPr>
          <p:cNvPr id="7" name="Picture 6" descr="Imagen relacionada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265" t="-9908" r="-12872" b="-14610"/>
          <a:stretch/>
        </p:blipFill>
        <p:spPr bwMode="auto">
          <a:xfrm>
            <a:off x="462990" y="3161251"/>
            <a:ext cx="576000" cy="576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xtLst/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86" t="4252" r="20395" b="78003"/>
          <a:stretch/>
        </p:blipFill>
        <p:spPr>
          <a:xfrm>
            <a:off x="462990" y="1198222"/>
            <a:ext cx="576000" cy="576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265" t="-30933" r="11739" b="-25007"/>
          <a:stretch/>
        </p:blipFill>
        <p:spPr>
          <a:xfrm>
            <a:off x="462990" y="4469937"/>
            <a:ext cx="576000" cy="576000"/>
          </a:xfrm>
          <a:prstGeom prst="ellips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</p:pic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21" t="11443" r="27311" b="50112"/>
          <a:stretch/>
        </p:blipFill>
        <p:spPr>
          <a:xfrm>
            <a:off x="448146" y="3815594"/>
            <a:ext cx="609929" cy="576000"/>
          </a:xfrm>
          <a:prstGeom prst="ellipse">
            <a:avLst/>
          </a:prstGeom>
          <a:ln w="19050">
            <a:solidFill>
              <a:srgbClr val="E7E6E6">
                <a:lumMod val="25000"/>
              </a:srgbClr>
            </a:solidFill>
          </a:ln>
        </p:spPr>
      </p:pic>
      <p:pic>
        <p:nvPicPr>
          <p:cNvPr id="15" name="Imagen 14"/>
          <p:cNvPicPr preferRelativeResize="0"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0" t="40695" r="78123" b="41018"/>
          <a:stretch/>
        </p:blipFill>
        <p:spPr>
          <a:xfrm>
            <a:off x="462990" y="1852565"/>
            <a:ext cx="576000" cy="576000"/>
          </a:xfrm>
          <a:prstGeom prst="ellipse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34" t="-1719" r="24406" b="77642"/>
          <a:stretch/>
        </p:blipFill>
        <p:spPr>
          <a:xfrm>
            <a:off x="448145" y="2506908"/>
            <a:ext cx="609931" cy="576000"/>
          </a:xfrm>
          <a:prstGeom prst="ellipse">
            <a:avLst/>
          </a:prstGeom>
          <a:solidFill>
            <a:sysClr val="window" lastClr="FFFFFF"/>
          </a:solidFill>
          <a:ln w="19050">
            <a:solidFill>
              <a:srgbClr val="E7E6E6">
                <a:lumMod val="25000"/>
              </a:srgbClr>
            </a:solidFill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0" t="30448" r="71205" b="56208"/>
          <a:stretch/>
        </p:blipFill>
        <p:spPr>
          <a:xfrm>
            <a:off x="456954" y="5124282"/>
            <a:ext cx="589796" cy="576000"/>
          </a:xfrm>
          <a:prstGeom prst="ellipse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37021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55691" y="918348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1 Título"/>
          <p:cNvSpPr txBox="1">
            <a:spLocks/>
          </p:cNvSpPr>
          <p:nvPr/>
        </p:nvSpPr>
        <p:spPr>
          <a:xfrm>
            <a:off x="455691" y="295337"/>
            <a:ext cx="6769447" cy="584491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361950" indent="-361950" fontAlgn="auto">
              <a:spcAft>
                <a:spcPts val="0"/>
              </a:spcAft>
              <a:defRPr sz="2400" b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sz="4400" dirty="0">
                <a:solidFill>
                  <a:srgbClr val="767171"/>
                </a:solidFill>
                <a:latin typeface="Arial Narrow" panose="020B0606020202030204" pitchFamily="34" charset="0"/>
              </a:rPr>
              <a:t>Conclusiones 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13</a:t>
            </a:fld>
            <a:endParaRPr lang="es-MX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455691" y="1143772"/>
            <a:ext cx="11331921" cy="4994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  <a:buClr>
                <a:srgbClr val="767171"/>
              </a:buClr>
            </a:pPr>
            <a:r>
              <a:rPr lang="es-MX" sz="3200" dirty="0">
                <a:latin typeface="Arial Narrow" panose="020B0606020202030204" pitchFamily="34" charset="0"/>
                <a:cs typeface="Arial" panose="020B0604020202020204" pitchFamily="34" charset="0"/>
              </a:rPr>
              <a:t>En materia de salud en México se ha avanzado, pero todavía queda mucho por hacer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767171"/>
              </a:buClr>
            </a:pPr>
            <a:r>
              <a:rPr lang="es-MX" sz="3200" dirty="0">
                <a:latin typeface="Arial Narrow" panose="020B0606020202030204" pitchFamily="34" charset="0"/>
                <a:cs typeface="Arial" panose="020B0604020202020204" pitchFamily="34" charset="0"/>
              </a:rPr>
              <a:t>Las enfermedades crónicas no transmisibles son un gran problema que requiere de mayores esfuerzos y de la participación social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767171"/>
              </a:buClr>
            </a:pPr>
            <a:r>
              <a:rPr lang="es-MX" sz="3200" dirty="0">
                <a:latin typeface="Arial Narrow" panose="020B0606020202030204" pitchFamily="34" charset="0"/>
                <a:cs typeface="Arial" panose="020B0604020202020204" pitchFamily="34" charset="0"/>
              </a:rPr>
              <a:t>Se debe avanzar en la cobertura de los servicios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767171"/>
              </a:buClr>
            </a:pPr>
            <a:r>
              <a:rPr lang="es-MX" sz="3200" dirty="0">
                <a:latin typeface="Arial Narrow" panose="020B0606020202030204" pitchFamily="34" charset="0"/>
                <a:cs typeface="Arial" panose="020B0604020202020204" pitchFamily="34" charset="0"/>
              </a:rPr>
              <a:t>Los recursos humanos en formación en el campo de la salud son cuantitativamente muy importantes y hay que atender los aspectos cualitativos </a:t>
            </a:r>
          </a:p>
        </p:txBody>
      </p:sp>
    </p:spTree>
    <p:extLst>
      <p:ext uri="{BB962C8B-B14F-4D97-AF65-F5344CB8AC3E}">
        <p14:creationId xmlns:p14="http://schemas.microsoft.com/office/powerpoint/2010/main" val="2087423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55691" y="918348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1 Título"/>
          <p:cNvSpPr txBox="1">
            <a:spLocks/>
          </p:cNvSpPr>
          <p:nvPr/>
        </p:nvSpPr>
        <p:spPr>
          <a:xfrm>
            <a:off x="455691" y="295337"/>
            <a:ext cx="6769447" cy="584491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361950" indent="-361950" fontAlgn="auto">
              <a:spcAft>
                <a:spcPts val="0"/>
              </a:spcAft>
              <a:defRPr sz="2400" b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sz="4400" dirty="0">
                <a:solidFill>
                  <a:srgbClr val="767171"/>
                </a:solidFill>
                <a:latin typeface="Arial Narrow" panose="020B0606020202030204" pitchFamily="34" charset="0"/>
              </a:rPr>
              <a:t>Desarrollo de la sesión 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/>
              <a:t>14</a:t>
            </a:fld>
            <a:endParaRPr lang="es-MX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455691" y="1143772"/>
            <a:ext cx="11331921" cy="4994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  <a:buClr>
                <a:srgbClr val="767171"/>
              </a:buClr>
            </a:pPr>
            <a:r>
              <a:rPr lang="es-MX" sz="3400" b="1" dirty="0">
                <a:latin typeface="Arial Narrow" panose="020B0606020202030204" pitchFamily="34" charset="0"/>
                <a:cs typeface="Arial" panose="020B0604020202020204" pitchFamily="34" charset="0"/>
              </a:rPr>
              <a:t>Centenario del Consejo de Salubridad General. </a:t>
            </a:r>
            <a:r>
              <a:rPr lang="es-MX" sz="3400" dirty="0">
                <a:latin typeface="Arial Narrow" panose="020B0606020202030204" pitchFamily="34" charset="0"/>
                <a:cs typeface="Arial" panose="020B0604020202020204" pitchFamily="34" charset="0"/>
              </a:rPr>
              <a:t>Dr. Jesús </a:t>
            </a:r>
            <a:r>
              <a:rPr lang="es-MX" sz="3400" dirty="0" err="1">
                <a:latin typeface="Arial Narrow" panose="020B0606020202030204" pitchFamily="34" charset="0"/>
                <a:cs typeface="Arial" panose="020B0604020202020204" pitchFamily="34" charset="0"/>
              </a:rPr>
              <a:t>Ancer</a:t>
            </a:r>
            <a:r>
              <a:rPr lang="es-MX" sz="3400" dirty="0">
                <a:latin typeface="Arial Narrow" panose="020B0606020202030204" pitchFamily="34" charset="0"/>
                <a:cs typeface="Arial" panose="020B0604020202020204" pitchFamily="34" charset="0"/>
              </a:rPr>
              <a:t> Rodríguez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767171"/>
              </a:buClr>
            </a:pPr>
            <a:r>
              <a:rPr lang="es-MX" sz="3400" b="1" dirty="0">
                <a:latin typeface="Arial Narrow" panose="020B0606020202030204" pitchFamily="34" charset="0"/>
                <a:cs typeface="Arial" panose="020B0604020202020204" pitchFamily="34" charset="0"/>
              </a:rPr>
              <a:t>Investigación y formación en los Institutos Nacionales de Salud. </a:t>
            </a:r>
            <a:r>
              <a:rPr lang="es-MX" sz="3400" dirty="0">
                <a:latin typeface="Arial Narrow" panose="020B0606020202030204" pitchFamily="34" charset="0"/>
                <a:cs typeface="Arial" panose="020B0604020202020204" pitchFamily="34" charset="0"/>
              </a:rPr>
              <a:t>Dr. Guillermo Ruiz-Palacios y Santos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767171"/>
              </a:buClr>
            </a:pPr>
            <a:r>
              <a:rPr lang="es-MX" sz="3400" b="1" dirty="0">
                <a:latin typeface="Arial Narrow" panose="020B0606020202030204" pitchFamily="34" charset="0"/>
                <a:cs typeface="Arial" panose="020B0604020202020204" pitchFamily="34" charset="0"/>
              </a:rPr>
              <a:t>Diabetes. </a:t>
            </a:r>
            <a:r>
              <a:rPr lang="es-MX" sz="3400" dirty="0">
                <a:latin typeface="Arial Narrow" panose="020B0606020202030204" pitchFamily="34" charset="0"/>
                <a:cs typeface="Arial" panose="020B0604020202020204" pitchFamily="34" charset="0"/>
              </a:rPr>
              <a:t>Dr. David </a:t>
            </a:r>
            <a:r>
              <a:rPr lang="es-MX" sz="3400" dirty="0" err="1">
                <a:latin typeface="Arial Narrow" panose="020B0606020202030204" pitchFamily="34" charset="0"/>
                <a:cs typeface="Arial" panose="020B0604020202020204" pitchFamily="34" charset="0"/>
              </a:rPr>
              <a:t>Kershenobich</a:t>
            </a:r>
            <a:r>
              <a:rPr lang="es-MX" sz="3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s-MX" sz="3400" dirty="0" err="1">
                <a:latin typeface="Arial Narrow" panose="020B0606020202030204" pitchFamily="34" charset="0"/>
                <a:cs typeface="Arial" panose="020B0604020202020204" pitchFamily="34" charset="0"/>
              </a:rPr>
              <a:t>Stalnikowitz</a:t>
            </a:r>
            <a:endParaRPr lang="es-MX" sz="3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767171"/>
              </a:buClr>
            </a:pPr>
            <a:r>
              <a:rPr lang="es-MX" sz="3400" b="1" dirty="0">
                <a:latin typeface="Arial Narrow" panose="020B0606020202030204" pitchFamily="34" charset="0"/>
                <a:cs typeface="Arial" panose="020B0604020202020204" pitchFamily="34" charset="0"/>
              </a:rPr>
              <a:t>Insuficiencia renal crónica. </a:t>
            </a:r>
            <a:r>
              <a:rPr lang="es-MX" sz="3400" dirty="0">
                <a:latin typeface="Arial Narrow" panose="020B0606020202030204" pitchFamily="34" charset="0"/>
                <a:cs typeface="Arial" panose="020B0604020202020204" pitchFamily="34" charset="0"/>
              </a:rPr>
              <a:t>Dr. Gerardo Gamba Ayala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rgbClr val="767171"/>
              </a:buClr>
            </a:pPr>
            <a:r>
              <a:rPr lang="es-MX" sz="3400" b="1" dirty="0">
                <a:latin typeface="Arial Narrow" panose="020B0606020202030204" pitchFamily="34" charset="0"/>
                <a:cs typeface="Arial" panose="020B0604020202020204" pitchFamily="34" charset="0"/>
              </a:rPr>
              <a:t>Salud mental. </a:t>
            </a:r>
            <a:r>
              <a:rPr lang="es-MX" sz="3400" dirty="0">
                <a:latin typeface="Arial Narrow" panose="020B0606020202030204" pitchFamily="34" charset="0"/>
                <a:cs typeface="Arial" panose="020B0604020202020204" pitchFamily="34" charset="0"/>
              </a:rPr>
              <a:t>Dra. María Elena Medina-Mora Icaza </a:t>
            </a:r>
          </a:p>
        </p:txBody>
      </p:sp>
    </p:spTree>
    <p:extLst>
      <p:ext uri="{BB962C8B-B14F-4D97-AF65-F5344CB8AC3E}">
        <p14:creationId xmlns:p14="http://schemas.microsoft.com/office/powerpoint/2010/main" val="3646014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87751" y="981176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2"/>
          <p:cNvGrpSpPr/>
          <p:nvPr/>
        </p:nvGrpSpPr>
        <p:grpSpPr>
          <a:xfrm>
            <a:off x="640615" y="1193810"/>
            <a:ext cx="7260496" cy="904863"/>
            <a:chOff x="640615" y="879828"/>
            <a:chExt cx="7260496" cy="904863"/>
          </a:xfrm>
        </p:grpSpPr>
        <p:sp>
          <p:nvSpPr>
            <p:cNvPr id="12" name="CuadroTexto 11"/>
            <p:cNvSpPr txBox="1"/>
            <p:nvPr/>
          </p:nvSpPr>
          <p:spPr>
            <a:xfrm>
              <a:off x="1229590" y="879828"/>
              <a:ext cx="6671521" cy="904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</a:pPr>
              <a:r>
                <a:rPr lang="es-MX" sz="4400" dirty="0">
                  <a:latin typeface="Arial Narrow" panose="020B0606020202030204" pitchFamily="34" charset="0"/>
                  <a:cs typeface="Arial" panose="020B0604020202020204" pitchFamily="34" charset="0"/>
                </a:rPr>
                <a:t>Importancia de la salud</a:t>
              </a:r>
            </a:p>
          </p:txBody>
        </p:sp>
        <p:sp>
          <p:nvSpPr>
            <p:cNvPr id="13" name="Elipse 12"/>
            <p:cNvSpPr>
              <a:spLocks noChangeAspect="1"/>
            </p:cNvSpPr>
            <p:nvPr/>
          </p:nvSpPr>
          <p:spPr>
            <a:xfrm>
              <a:off x="640615" y="1062259"/>
              <a:ext cx="537903" cy="54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600" b="1" dirty="0">
                  <a:latin typeface="Arial Narrow" panose="020B060602020203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38" name="1 Título"/>
          <p:cNvSpPr txBox="1">
            <a:spLocks/>
          </p:cNvSpPr>
          <p:nvPr/>
        </p:nvSpPr>
        <p:spPr>
          <a:xfrm>
            <a:off x="455691" y="295337"/>
            <a:ext cx="6769447" cy="584491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361950" indent="-361950" fontAlgn="auto">
              <a:spcAft>
                <a:spcPts val="0"/>
              </a:spcAft>
              <a:defRPr sz="2400" b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sz="4400" dirty="0">
                <a:solidFill>
                  <a:srgbClr val="767171"/>
                </a:solidFill>
                <a:latin typeface="Arial Narrow" panose="020B0606020202030204" pitchFamily="34" charset="0"/>
              </a:rPr>
              <a:t>Contenido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47629" y="6365856"/>
            <a:ext cx="2743200" cy="365125"/>
          </a:xfrm>
        </p:spPr>
        <p:txBody>
          <a:bodyPr/>
          <a:lstStyle/>
          <a:p>
            <a:fld id="{CFCDD968-C154-49F2-9A89-AA0AB6ABAB4E}" type="slidenum">
              <a:rPr lang="es-MX" smtClean="0">
                <a:latin typeface="Arial Narrow" panose="020B0606020202030204" pitchFamily="34" charset="0"/>
              </a:rPr>
              <a:t>2</a:t>
            </a:fld>
            <a:endParaRPr lang="es-MX" dirty="0">
              <a:latin typeface="Arial Narrow" panose="020B0606020202030204" pitchFamily="34" charset="0"/>
            </a:endParaRPr>
          </a:p>
        </p:txBody>
      </p:sp>
      <p:grpSp>
        <p:nvGrpSpPr>
          <p:cNvPr id="27" name="Grupo 26"/>
          <p:cNvGrpSpPr/>
          <p:nvPr/>
        </p:nvGrpSpPr>
        <p:grpSpPr>
          <a:xfrm>
            <a:off x="645360" y="2746383"/>
            <a:ext cx="6011202" cy="904863"/>
            <a:chOff x="517662" y="749096"/>
            <a:chExt cx="6011202" cy="904863"/>
          </a:xfrm>
        </p:grpSpPr>
        <p:sp>
          <p:nvSpPr>
            <p:cNvPr id="28" name="CuadroTexto 27"/>
            <p:cNvSpPr txBox="1"/>
            <p:nvPr/>
          </p:nvSpPr>
          <p:spPr>
            <a:xfrm>
              <a:off x="1101892" y="749096"/>
              <a:ext cx="5426972" cy="904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</a:pPr>
              <a:r>
                <a:rPr lang="es-MX" sz="4400" dirty="0">
                  <a:latin typeface="Arial Narrow" panose="020B0606020202030204" pitchFamily="34" charset="0"/>
                  <a:cs typeface="Arial" panose="020B0604020202020204" pitchFamily="34" charset="0"/>
                </a:rPr>
                <a:t>Logros en salud</a:t>
              </a:r>
            </a:p>
          </p:txBody>
        </p:sp>
        <p:sp>
          <p:nvSpPr>
            <p:cNvPr id="29" name="Elipse 28"/>
            <p:cNvSpPr>
              <a:spLocks noChangeAspect="1"/>
            </p:cNvSpPr>
            <p:nvPr/>
          </p:nvSpPr>
          <p:spPr>
            <a:xfrm>
              <a:off x="517662" y="931528"/>
              <a:ext cx="537903" cy="54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600" b="1" dirty="0">
                  <a:latin typeface="Arial Narrow" panose="020B060602020203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32" name="Grupo 31"/>
          <p:cNvGrpSpPr/>
          <p:nvPr/>
        </p:nvGrpSpPr>
        <p:grpSpPr>
          <a:xfrm>
            <a:off x="640615" y="4298956"/>
            <a:ext cx="6015947" cy="904863"/>
            <a:chOff x="405356" y="994120"/>
            <a:chExt cx="6015947" cy="904863"/>
          </a:xfrm>
        </p:grpSpPr>
        <p:sp>
          <p:nvSpPr>
            <p:cNvPr id="33" name="CuadroTexto 32"/>
            <p:cNvSpPr txBox="1"/>
            <p:nvPr/>
          </p:nvSpPr>
          <p:spPr>
            <a:xfrm>
              <a:off x="994331" y="994120"/>
              <a:ext cx="5426972" cy="904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</a:pPr>
              <a:r>
                <a:rPr lang="es-MX" sz="4400" dirty="0">
                  <a:latin typeface="Arial Narrow" panose="020B0606020202030204" pitchFamily="34" charset="0"/>
                  <a:cs typeface="Arial" panose="020B0604020202020204" pitchFamily="34" charset="0"/>
                </a:rPr>
                <a:t>Desafíos en salud</a:t>
              </a:r>
            </a:p>
          </p:txBody>
        </p:sp>
        <p:sp>
          <p:nvSpPr>
            <p:cNvPr id="34" name="Elipse 33"/>
            <p:cNvSpPr>
              <a:spLocks noChangeAspect="1"/>
            </p:cNvSpPr>
            <p:nvPr/>
          </p:nvSpPr>
          <p:spPr>
            <a:xfrm>
              <a:off x="405356" y="1176552"/>
              <a:ext cx="537903" cy="54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600" b="1" dirty="0">
                  <a:latin typeface="Arial Narrow" panose="020B060602020203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640615" y="5851529"/>
            <a:ext cx="6015947" cy="904863"/>
            <a:chOff x="405356" y="994120"/>
            <a:chExt cx="6015947" cy="904863"/>
          </a:xfrm>
        </p:grpSpPr>
        <p:sp>
          <p:nvSpPr>
            <p:cNvPr id="16" name="CuadroTexto 15"/>
            <p:cNvSpPr txBox="1"/>
            <p:nvPr/>
          </p:nvSpPr>
          <p:spPr>
            <a:xfrm>
              <a:off x="994331" y="994120"/>
              <a:ext cx="5426972" cy="904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C00000"/>
                </a:buClr>
                <a:buSzPct val="120000"/>
              </a:pPr>
              <a:r>
                <a:rPr lang="es-MX" sz="4400" dirty="0">
                  <a:latin typeface="Arial Narrow" panose="020B0606020202030204" pitchFamily="34" charset="0"/>
                  <a:cs typeface="Arial" panose="020B0604020202020204" pitchFamily="34" charset="0"/>
                </a:rPr>
                <a:t>Conclusiones</a:t>
              </a:r>
            </a:p>
          </p:txBody>
        </p:sp>
        <p:sp>
          <p:nvSpPr>
            <p:cNvPr id="17" name="Elipse 16"/>
            <p:cNvSpPr>
              <a:spLocks noChangeAspect="1"/>
            </p:cNvSpPr>
            <p:nvPr/>
          </p:nvSpPr>
          <p:spPr>
            <a:xfrm>
              <a:off x="405356" y="1176552"/>
              <a:ext cx="537903" cy="54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600" b="1" dirty="0">
                  <a:latin typeface="Arial Narrow" panose="020B060602020203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729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55691" y="918348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1 Título"/>
          <p:cNvSpPr txBox="1">
            <a:spLocks/>
          </p:cNvSpPr>
          <p:nvPr/>
        </p:nvSpPr>
        <p:spPr>
          <a:xfrm>
            <a:off x="455691" y="295337"/>
            <a:ext cx="6769447" cy="584491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361950" indent="-361950" fontAlgn="auto">
              <a:spcAft>
                <a:spcPts val="0"/>
              </a:spcAft>
              <a:defRPr sz="2400" b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sz="4400" dirty="0">
                <a:solidFill>
                  <a:srgbClr val="767171"/>
                </a:solidFill>
                <a:latin typeface="Arial Narrow" panose="020B0606020202030204" pitchFamily="34" charset="0"/>
              </a:rPr>
              <a:t>Importancia de la salud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455691" y="5499806"/>
            <a:ext cx="11280618" cy="1347391"/>
          </a:xfrm>
          <a:prstGeom prst="roundRect">
            <a:avLst/>
          </a:prstGeom>
          <a:solidFill>
            <a:schemeClr val="bg1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3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Aunque en las últimas décadas los indicadores de salud han mejorado, </a:t>
            </a:r>
            <a:r>
              <a:rPr lang="es-MX" sz="32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para muchos mexicanos es todavía un derecho aspiracional. </a:t>
            </a:r>
            <a:endParaRPr lang="es-MX" sz="32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4"/>
          <p:cNvSpPr txBox="1"/>
          <p:nvPr/>
        </p:nvSpPr>
        <p:spPr>
          <a:xfrm>
            <a:off x="455691" y="975914"/>
            <a:ext cx="11736309" cy="4570482"/>
          </a:xfrm>
          <a:prstGeom prst="homePlate">
            <a:avLst>
              <a:gd name="adj" fmla="val 3642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buClr>
                <a:srgbClr val="00AC00"/>
              </a:buClr>
            </a:pPr>
            <a:r>
              <a:rPr lang="es-MX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Derecho humano</a:t>
            </a:r>
            <a:r>
              <a:rPr lang="es-MX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responsabilidad del Estado</a:t>
            </a:r>
            <a:endParaRPr lang="es-MX" sz="3200" b="1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  <a:buClr>
                <a:srgbClr val="00AC00"/>
              </a:buClr>
            </a:pPr>
            <a:r>
              <a:rPr lang="es-MX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Igualador social</a:t>
            </a:r>
            <a:endParaRPr lang="es-MX" sz="3200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AC00"/>
              </a:buClr>
            </a:pPr>
            <a:r>
              <a:rPr lang="es-MX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Requisito imprescindible para el desarrollo </a:t>
            </a:r>
            <a:r>
              <a:rPr lang="es-MX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 las capacidades y potencialidades (individuales y colectivas)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AC00"/>
              </a:buClr>
            </a:pPr>
            <a:r>
              <a:rPr lang="es-MX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Elemento de </a:t>
            </a:r>
            <a:r>
              <a:rPr lang="es-MX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inclusión</a:t>
            </a:r>
            <a:r>
              <a:rPr lang="es-MX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</a:t>
            </a:r>
            <a:r>
              <a:rPr lang="es-MX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s-MX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 </a:t>
            </a:r>
            <a:r>
              <a:rPr lang="es-MX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estabilidad social </a:t>
            </a:r>
            <a:r>
              <a:rPr lang="es-MX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y promotor de la </a:t>
            </a:r>
            <a:r>
              <a:rPr lang="es-MX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productividad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AC00"/>
              </a:buClr>
            </a:pPr>
            <a:r>
              <a:rPr lang="es-MX" sz="3200" dirty="0">
                <a:latin typeface="Arial Narrow" panose="020B0606020202030204" pitchFamily="34" charset="0"/>
                <a:cs typeface="Arial" panose="020B0604020202020204" pitchFamily="34" charset="0"/>
              </a:rPr>
              <a:t>Componente central para la </a:t>
            </a:r>
            <a:r>
              <a:rPr lang="es-MX" sz="3200" b="1" dirty="0">
                <a:latin typeface="Arial Narrow" panose="020B0606020202030204" pitchFamily="34" charset="0"/>
                <a:cs typeface="Arial" panose="020B0604020202020204" pitchFamily="34" charset="0"/>
              </a:rPr>
              <a:t>reducción de la pobreza </a:t>
            </a:r>
            <a:r>
              <a:rPr lang="es-MX" sz="3200" dirty="0">
                <a:latin typeface="Arial Narrow" panose="020B0606020202030204" pitchFamily="34" charset="0"/>
                <a:cs typeface="Arial" panose="020B0604020202020204" pitchFamily="34" charset="0"/>
              </a:rPr>
              <a:t>y el </a:t>
            </a:r>
            <a:r>
              <a:rPr lang="es-MX" sz="3200" b="1" dirty="0">
                <a:latin typeface="Arial Narrow" panose="020B0606020202030204" pitchFamily="34" charset="0"/>
                <a:cs typeface="Arial" panose="020B0604020202020204" pitchFamily="34" charset="0"/>
              </a:rPr>
              <a:t>crecimiento económico </a:t>
            </a:r>
            <a:r>
              <a:rPr lang="es-MX" sz="3200" dirty="0">
                <a:latin typeface="Arial Narrow" panose="020B0606020202030204" pitchFamily="34" charset="0"/>
                <a:cs typeface="Arial" panose="020B0604020202020204" pitchFamily="34" charset="0"/>
              </a:rPr>
              <a:t>del país</a:t>
            </a:r>
            <a:endParaRPr lang="es-ES_tradnl" sz="3200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>
                <a:latin typeface="Arial Narrow" panose="020B0606020202030204" pitchFamily="34" charset="0"/>
              </a:rPr>
              <a:t>3</a:t>
            </a:fld>
            <a:endParaRPr lang="es-MX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99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55691" y="918348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1 Título"/>
          <p:cNvSpPr txBox="1">
            <a:spLocks/>
          </p:cNvSpPr>
          <p:nvPr/>
        </p:nvSpPr>
        <p:spPr>
          <a:xfrm>
            <a:off x="455690" y="295337"/>
            <a:ext cx="8973535" cy="584491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361950" indent="-361950" fontAlgn="auto">
              <a:spcAft>
                <a:spcPts val="0"/>
              </a:spcAft>
              <a:defRPr sz="4400" b="1">
                <a:solidFill>
                  <a:srgbClr val="76717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Logros: la salud a través de los años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34259"/>
              </p:ext>
            </p:extLst>
          </p:nvPr>
        </p:nvGraphicFramePr>
        <p:xfrm>
          <a:off x="455690" y="1454195"/>
          <a:ext cx="11172780" cy="394563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927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239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Evolución de los Indicadores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Cambio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239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6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Población 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25,791,017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121,005,816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5 veces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39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6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Menores de 15 años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10,754,468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33,446,695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&gt; 3 veces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239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600" b="1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Mayores de 64 años</a:t>
                      </a:r>
                      <a:endParaRPr lang="es-MX" sz="2600" b="1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865,614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8,256,266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&gt; 9.5 veces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2161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6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Esperanza</a:t>
                      </a:r>
                      <a:r>
                        <a:rPr lang="es-MX" sz="2600" b="1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de vida al nacer (años)</a:t>
                      </a:r>
                      <a:endParaRPr lang="es-MX" sz="2600" b="1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46.9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75.1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 28 años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239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6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Tasa de mortalidad general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16.2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5.4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66.7%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239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6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Tasa de mortalidad infantil*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132.0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12.5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90.5%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239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6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Razón de muerte</a:t>
                      </a:r>
                      <a:r>
                        <a:rPr lang="es-MX" sz="2600" b="1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materna** </a:t>
                      </a:r>
                      <a:endParaRPr lang="es-MX" sz="2600" b="1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275.0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34.6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es-MX" sz="2800" b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87.4%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>
                <a:latin typeface="Arial Narrow" panose="020B0606020202030204" pitchFamily="34" charset="0"/>
              </a:rPr>
              <a:t>4</a:t>
            </a:fld>
            <a:endParaRPr lang="es-MX" dirty="0">
              <a:latin typeface="Arial Narrow" panose="020B0606020202030204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9578317" y="2005491"/>
            <a:ext cx="366072" cy="3297127"/>
            <a:chOff x="9636373" y="1697382"/>
            <a:chExt cx="366072" cy="3297127"/>
          </a:xfrm>
        </p:grpSpPr>
        <p:sp>
          <p:nvSpPr>
            <p:cNvPr id="9" name="Flecha abajo 8"/>
            <p:cNvSpPr/>
            <p:nvPr/>
          </p:nvSpPr>
          <p:spPr>
            <a:xfrm rot="10800000">
              <a:off x="9636375" y="3198924"/>
              <a:ext cx="362759" cy="279400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Flecha abajo 11"/>
            <p:cNvSpPr/>
            <p:nvPr/>
          </p:nvSpPr>
          <p:spPr>
            <a:xfrm>
              <a:off x="9636374" y="3716308"/>
              <a:ext cx="362759" cy="279400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Flecha abajo 12"/>
            <p:cNvSpPr/>
            <p:nvPr/>
          </p:nvSpPr>
          <p:spPr>
            <a:xfrm>
              <a:off x="9636374" y="4214709"/>
              <a:ext cx="362759" cy="279400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Flecha abajo 13"/>
            <p:cNvSpPr/>
            <p:nvPr/>
          </p:nvSpPr>
          <p:spPr>
            <a:xfrm>
              <a:off x="9636374" y="4715109"/>
              <a:ext cx="362759" cy="279400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Flecha abajo 14"/>
            <p:cNvSpPr/>
            <p:nvPr/>
          </p:nvSpPr>
          <p:spPr>
            <a:xfrm rot="10800000">
              <a:off x="9636373" y="2698523"/>
              <a:ext cx="362759" cy="279400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Flecha abajo 15"/>
            <p:cNvSpPr/>
            <p:nvPr/>
          </p:nvSpPr>
          <p:spPr>
            <a:xfrm rot="10800000">
              <a:off x="9636373" y="2198122"/>
              <a:ext cx="362759" cy="279400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7" name="Flecha abajo 16"/>
            <p:cNvSpPr/>
            <p:nvPr/>
          </p:nvSpPr>
          <p:spPr>
            <a:xfrm rot="10800000">
              <a:off x="9639686" y="1697382"/>
              <a:ext cx="362759" cy="279400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sp>
        <p:nvSpPr>
          <p:cNvPr id="6" name="CuadroTexto 5"/>
          <p:cNvSpPr txBox="1"/>
          <p:nvPr/>
        </p:nvSpPr>
        <p:spPr>
          <a:xfrm>
            <a:off x="616226" y="5687736"/>
            <a:ext cx="10737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*Otros países de la región tienen una tasa de mortalidad infantil considerablemente inferior a la de México: Cuba 4.2 (2014), Chile 8 (2012), Costa Rica 7.8 (2015) o Argentina 10.8 (2013).</a:t>
            </a:r>
          </a:p>
          <a:p>
            <a:r>
              <a:rPr lang="es-MX" sz="1200" dirty="0"/>
              <a:t>** La meta nacional para 2015 de los </a:t>
            </a:r>
            <a:r>
              <a:rPr lang="es-MX" sz="1200" i="1" dirty="0"/>
              <a:t>Objetivos de Desarrollo del Milenio </a:t>
            </a:r>
            <a:r>
              <a:rPr lang="es-MX" sz="1200" dirty="0"/>
              <a:t>era de 22.2 defunciones de mujeres por cada 100 mil nacidos vivos.</a:t>
            </a:r>
          </a:p>
        </p:txBody>
      </p:sp>
    </p:spTree>
    <p:extLst>
      <p:ext uri="{BB962C8B-B14F-4D97-AF65-F5344CB8AC3E}">
        <p14:creationId xmlns:p14="http://schemas.microsoft.com/office/powerpoint/2010/main" val="4100796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55691" y="918348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47 CuadroTexto"/>
          <p:cNvSpPr txBox="1"/>
          <p:nvPr/>
        </p:nvSpPr>
        <p:spPr>
          <a:xfrm>
            <a:off x="158947" y="6498182"/>
            <a:ext cx="24048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>
                <a:latin typeface="Arial Narrow" panose="020B0606020202030204" pitchFamily="34" charset="0"/>
                <a:cs typeface="Arial" panose="020B0604020202020204" pitchFamily="34" charset="0"/>
              </a:rPr>
              <a:t>Fuente: Base de Datos INEGI/DGIS 1980-2015.</a:t>
            </a:r>
            <a:endParaRPr lang="es-MX" sz="1000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4445891"/>
              </p:ext>
            </p:extLst>
          </p:nvPr>
        </p:nvGraphicFramePr>
        <p:xfrm>
          <a:off x="0" y="1776480"/>
          <a:ext cx="11717518" cy="472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ángulo 12"/>
          <p:cNvSpPr/>
          <p:nvPr/>
        </p:nvSpPr>
        <p:spPr>
          <a:xfrm>
            <a:off x="10125484" y="1368692"/>
            <a:ext cx="16289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Arial Narrow" panose="020B0606020202030204" pitchFamily="34" charset="0"/>
              </a:rPr>
              <a:t>Variación</a:t>
            </a:r>
          </a:p>
          <a:p>
            <a:pPr algn="ctr"/>
            <a:r>
              <a:rPr lang="es-MX" sz="2400" dirty="0">
                <a:latin typeface="Arial Narrow" panose="020B0606020202030204" pitchFamily="34" charset="0"/>
              </a:rPr>
              <a:t>1980 - 2015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5691" y="295337"/>
            <a:ext cx="8583534" cy="584491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361950" indent="-361950" fontAlgn="auto">
              <a:spcAft>
                <a:spcPts val="0"/>
              </a:spcAft>
              <a:defRPr sz="4400" b="1">
                <a:solidFill>
                  <a:srgbClr val="76717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Logros: la salud a través de los años</a:t>
            </a:r>
          </a:p>
        </p:txBody>
      </p:sp>
      <p:sp>
        <p:nvSpPr>
          <p:cNvPr id="11" name="Rectangle 2"/>
          <p:cNvSpPr/>
          <p:nvPr/>
        </p:nvSpPr>
        <p:spPr>
          <a:xfrm>
            <a:off x="455690" y="1034159"/>
            <a:ext cx="8516294" cy="70658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sz="2400" dirty="0">
                <a:solidFill>
                  <a:prstClr val="white"/>
                </a:solidFill>
                <a:latin typeface="Arial Narrow" panose="020B0606020202030204" pitchFamily="34" charset="0"/>
                <a:ea typeface="Helvetica Neue LT Std 45 Light" charset="0"/>
                <a:cs typeface="Arial" panose="020B0604020202020204" pitchFamily="34" charset="0"/>
              </a:rPr>
              <a:t>Transición epidemiológica: mortalidad por grandes grupos de enfermedad 1980 - 2015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>
                <a:latin typeface="Arial Narrow" panose="020B0606020202030204" pitchFamily="34" charset="0"/>
              </a:rPr>
              <a:t>5</a:t>
            </a:fld>
            <a:endParaRPr lang="es-MX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989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55691" y="918348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9218473" y="6320215"/>
            <a:ext cx="2743200" cy="365125"/>
          </a:xfrm>
        </p:spPr>
        <p:txBody>
          <a:bodyPr/>
          <a:lstStyle/>
          <a:p>
            <a:fld id="{CFCDD968-C154-49F2-9A89-AA0AB6ABAB4E}" type="slidenum">
              <a:rPr lang="es-MX" smtClean="0">
                <a:latin typeface="Arial Narrow" panose="020B0606020202030204" pitchFamily="34" charset="0"/>
              </a:rPr>
              <a:t>6</a:t>
            </a:fld>
            <a:endParaRPr lang="es-MX" dirty="0">
              <a:latin typeface="Arial Narrow" panose="020B0606020202030204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455691" y="295337"/>
            <a:ext cx="8608410" cy="584491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361950" indent="-361950" fontAlgn="auto">
              <a:spcAft>
                <a:spcPts val="0"/>
              </a:spcAft>
              <a:defRPr sz="4400" b="1">
                <a:solidFill>
                  <a:srgbClr val="76717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Logros en salud de la administración</a:t>
            </a:r>
          </a:p>
        </p:txBody>
      </p:sp>
      <p:sp>
        <p:nvSpPr>
          <p:cNvPr id="19" name="Rectangle 2"/>
          <p:cNvSpPr/>
          <p:nvPr/>
        </p:nvSpPr>
        <p:spPr>
          <a:xfrm>
            <a:off x="1218337" y="1067391"/>
            <a:ext cx="4882682" cy="63483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3200" dirty="0">
                <a:solidFill>
                  <a:schemeClr val="bg1"/>
                </a:solidFill>
                <a:latin typeface="Arial Narrow" panose="020B0606020202030204" pitchFamily="34" charset="0"/>
                <a:ea typeface="Helvetica Neue LT Std 45 Light" charset="0"/>
                <a:cs typeface="Helvetica Neue LT Std 45 Light" charset="0"/>
              </a:rPr>
              <a:t>Indicadores clave en salud</a:t>
            </a:r>
          </a:p>
        </p:txBody>
      </p:sp>
      <p:sp>
        <p:nvSpPr>
          <p:cNvPr id="25" name="Rectángulo redondeado 24"/>
          <p:cNvSpPr/>
          <p:nvPr/>
        </p:nvSpPr>
        <p:spPr>
          <a:xfrm>
            <a:off x="1654306" y="2194974"/>
            <a:ext cx="3563885" cy="457857"/>
          </a:xfrm>
          <a:prstGeom prst="round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Razón de muerte materna </a:t>
            </a:r>
          </a:p>
          <a:p>
            <a:pPr algn="ctr"/>
            <a:r>
              <a:rPr lang="es-MX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(por cada 100 mil nacidos vivos)</a:t>
            </a:r>
            <a:endParaRPr lang="es-MX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771478" y="3109505"/>
            <a:ext cx="5329540" cy="463771"/>
            <a:chOff x="5580998" y="2271749"/>
            <a:chExt cx="5329540" cy="463771"/>
          </a:xfrm>
        </p:grpSpPr>
        <p:grpSp>
          <p:nvGrpSpPr>
            <p:cNvPr id="9" name="Grupo 8"/>
            <p:cNvGrpSpPr/>
            <p:nvPr/>
          </p:nvGrpSpPr>
          <p:grpSpPr>
            <a:xfrm>
              <a:off x="5580998" y="2271749"/>
              <a:ext cx="5329540" cy="463771"/>
              <a:chOff x="5580998" y="2271749"/>
              <a:chExt cx="5329540" cy="463771"/>
            </a:xfrm>
          </p:grpSpPr>
          <p:sp>
            <p:nvSpPr>
              <p:cNvPr id="23" name="Rectángulo redondeado 22"/>
              <p:cNvSpPr/>
              <p:nvPr/>
            </p:nvSpPr>
            <p:spPr>
              <a:xfrm>
                <a:off x="5580998" y="2271750"/>
                <a:ext cx="1636666" cy="457857"/>
              </a:xfrm>
              <a:prstGeom prst="roundRect">
                <a:avLst/>
              </a:prstGeom>
              <a:noFill/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2400" dirty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2012: </a:t>
                </a:r>
                <a:r>
                  <a:rPr lang="es-MX" sz="2400" b="1" dirty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42.3</a:t>
                </a:r>
                <a:endParaRPr lang="es-MX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Rectángulo redondeado 25"/>
              <p:cNvSpPr/>
              <p:nvPr/>
            </p:nvSpPr>
            <p:spPr>
              <a:xfrm>
                <a:off x="7427435" y="2277663"/>
                <a:ext cx="1636666" cy="457857"/>
              </a:xfrm>
              <a:prstGeom prst="roundRect">
                <a:avLst/>
              </a:prstGeom>
              <a:noFill/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2400" dirty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2015: </a:t>
                </a:r>
                <a:r>
                  <a:rPr lang="es-MX" sz="2400" b="1" dirty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34.6</a:t>
                </a:r>
                <a:endParaRPr lang="es-MX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Rectángulo redondeado 26"/>
              <p:cNvSpPr/>
              <p:nvPr/>
            </p:nvSpPr>
            <p:spPr>
              <a:xfrm>
                <a:off x="9273872" y="2271749"/>
                <a:ext cx="1636666" cy="457857"/>
              </a:xfrm>
              <a:prstGeom prst="roundRect">
                <a:avLst/>
              </a:prstGeom>
              <a:noFill/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s-MX" sz="2400" b="1" dirty="0">
                    <a:solidFill>
                      <a:srgbClr val="00B050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18.2%</a:t>
                </a:r>
              </a:p>
            </p:txBody>
          </p:sp>
        </p:grpSp>
        <p:sp>
          <p:nvSpPr>
            <p:cNvPr id="4" name="Flecha abajo 3"/>
            <p:cNvSpPr/>
            <p:nvPr/>
          </p:nvSpPr>
          <p:spPr>
            <a:xfrm>
              <a:off x="9410823" y="2371491"/>
              <a:ext cx="451104" cy="249559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30" name="Rectángulo redondeado 29"/>
          <p:cNvSpPr/>
          <p:nvPr/>
        </p:nvSpPr>
        <p:spPr>
          <a:xfrm>
            <a:off x="1654306" y="4358672"/>
            <a:ext cx="3662761" cy="457857"/>
          </a:xfrm>
          <a:prstGeom prst="round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Tasa de mortalidad infantil</a:t>
            </a:r>
          </a:p>
          <a:p>
            <a:pPr lvl="0" algn="ctr"/>
            <a:r>
              <a:rPr lang="es-MX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(por cada mil nacidos vivos)</a:t>
            </a:r>
            <a:endParaRPr lang="es-MX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upo 30"/>
          <p:cNvGrpSpPr/>
          <p:nvPr/>
        </p:nvGrpSpPr>
        <p:grpSpPr>
          <a:xfrm>
            <a:off x="771478" y="5034777"/>
            <a:ext cx="5329540" cy="463771"/>
            <a:chOff x="5580998" y="2514574"/>
            <a:chExt cx="5329540" cy="463771"/>
          </a:xfrm>
        </p:grpSpPr>
        <p:grpSp>
          <p:nvGrpSpPr>
            <p:cNvPr id="32" name="Grupo 31"/>
            <p:cNvGrpSpPr/>
            <p:nvPr/>
          </p:nvGrpSpPr>
          <p:grpSpPr>
            <a:xfrm>
              <a:off x="5580998" y="2514574"/>
              <a:ext cx="5329540" cy="463771"/>
              <a:chOff x="5580998" y="2514574"/>
              <a:chExt cx="5329540" cy="463771"/>
            </a:xfrm>
          </p:grpSpPr>
          <p:sp>
            <p:nvSpPr>
              <p:cNvPr id="34" name="Rectángulo redondeado 33"/>
              <p:cNvSpPr/>
              <p:nvPr/>
            </p:nvSpPr>
            <p:spPr>
              <a:xfrm>
                <a:off x="5580998" y="2514575"/>
                <a:ext cx="1636666" cy="457857"/>
              </a:xfrm>
              <a:prstGeom prst="roundRect">
                <a:avLst/>
              </a:prstGeom>
              <a:noFill/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2400" dirty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2012: </a:t>
                </a:r>
                <a:r>
                  <a:rPr lang="es-MX" sz="2400" b="1" dirty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13.3</a:t>
                </a:r>
                <a:endParaRPr lang="es-MX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Rectángulo redondeado 34"/>
              <p:cNvSpPr/>
              <p:nvPr/>
            </p:nvSpPr>
            <p:spPr>
              <a:xfrm>
                <a:off x="7427435" y="2520488"/>
                <a:ext cx="1636666" cy="457857"/>
              </a:xfrm>
              <a:prstGeom prst="roundRect">
                <a:avLst/>
              </a:prstGeom>
              <a:noFill/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2400" dirty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2015: </a:t>
                </a:r>
                <a:r>
                  <a:rPr lang="es-MX" sz="2400" b="1" dirty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12.5</a:t>
                </a:r>
                <a:endParaRPr lang="es-MX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Rectángulo redondeado 35"/>
              <p:cNvSpPr/>
              <p:nvPr/>
            </p:nvSpPr>
            <p:spPr>
              <a:xfrm>
                <a:off x="9273872" y="2514574"/>
                <a:ext cx="1636666" cy="457857"/>
              </a:xfrm>
              <a:prstGeom prst="roundRect">
                <a:avLst/>
              </a:prstGeom>
              <a:noFill/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s-MX" sz="2400" b="1" dirty="0">
                    <a:solidFill>
                      <a:srgbClr val="00B050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6.0%</a:t>
                </a:r>
              </a:p>
            </p:txBody>
          </p:sp>
        </p:grpSp>
        <p:sp>
          <p:nvSpPr>
            <p:cNvPr id="33" name="Flecha abajo 32"/>
            <p:cNvSpPr/>
            <p:nvPr/>
          </p:nvSpPr>
          <p:spPr>
            <a:xfrm>
              <a:off x="9410823" y="2614316"/>
              <a:ext cx="451104" cy="249559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37" name="Picture 2" descr="Resultado de imagen para icon png pregnant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278" t="-8696" r="-25022" b="-20719"/>
          <a:stretch/>
        </p:blipFill>
        <p:spPr bwMode="auto">
          <a:xfrm>
            <a:off x="455691" y="1087394"/>
            <a:ext cx="665973" cy="66256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  <a:extLst/>
        </p:spPr>
      </p:pic>
      <p:sp>
        <p:nvSpPr>
          <p:cNvPr id="28" name="Rectángulo 27"/>
          <p:cNvSpPr/>
          <p:nvPr/>
        </p:nvSpPr>
        <p:spPr>
          <a:xfrm>
            <a:off x="6437973" y="1767608"/>
            <a:ext cx="508516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Clr>
                <a:srgbClr val="FD545A"/>
              </a:buClr>
              <a:buFont typeface="Arial" panose="020B0604020202020204" pitchFamily="34" charset="0"/>
              <a:buChar char="•"/>
            </a:pPr>
            <a:r>
              <a:rPr lang="es-MX" sz="2600" dirty="0">
                <a:latin typeface="Arial Narrow" panose="020B0606020202030204" pitchFamily="34" charset="0"/>
                <a:cs typeface="Arial" panose="020B0604020202020204" pitchFamily="34" charset="0"/>
              </a:rPr>
              <a:t>Amplio esquema de vacunación gratuito, el más completo a nivel regional</a:t>
            </a:r>
          </a:p>
          <a:p>
            <a:pPr algn="just">
              <a:spcAft>
                <a:spcPts val="600"/>
              </a:spcAft>
              <a:buClr>
                <a:srgbClr val="FD545A"/>
              </a:buClr>
            </a:pPr>
            <a:endParaRPr lang="es-MX" sz="7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Clr>
                <a:srgbClr val="FD545A"/>
              </a:buClr>
              <a:buFont typeface="Arial" panose="020B0604020202020204" pitchFamily="34" charset="0"/>
              <a:buChar char="•"/>
            </a:pPr>
            <a:r>
              <a:rPr lang="es-MX" sz="2600" dirty="0">
                <a:latin typeface="Arial Narrow" panose="020B0606020202030204" pitchFamily="34" charset="0"/>
                <a:cs typeface="Arial" panose="020B0604020202020204" pitchFamily="34" charset="0"/>
              </a:rPr>
              <a:t>Más de 320 millones de dosis aplicadas en este gobierno, con una inversión cercana a los 24 mil mdp</a:t>
            </a:r>
            <a:endParaRPr lang="es-MX" sz="2600" baseline="300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  <a:buClr>
                <a:srgbClr val="FD545A"/>
              </a:buClr>
            </a:pPr>
            <a:endParaRPr lang="es-MX" sz="7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Clr>
                <a:srgbClr val="FD545A"/>
              </a:buClr>
              <a:buFont typeface="Arial" panose="020B0604020202020204" pitchFamily="34" charset="0"/>
              <a:buChar char="•"/>
            </a:pPr>
            <a:r>
              <a:rPr lang="es-ES_tradnl" sz="2600" dirty="0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Aumento de 10.2 p.p. en la cobertura del esquema completo de vacunación entre 2012 (86.5) y 2015 (96.7)</a:t>
            </a:r>
          </a:p>
        </p:txBody>
      </p:sp>
      <p:grpSp>
        <p:nvGrpSpPr>
          <p:cNvPr id="29" name="Grupo 28"/>
          <p:cNvGrpSpPr/>
          <p:nvPr/>
        </p:nvGrpSpPr>
        <p:grpSpPr>
          <a:xfrm>
            <a:off x="6773586" y="1085042"/>
            <a:ext cx="3157814" cy="634831"/>
            <a:chOff x="526683" y="1049675"/>
            <a:chExt cx="3157814" cy="634831"/>
          </a:xfrm>
        </p:grpSpPr>
        <p:sp>
          <p:nvSpPr>
            <p:cNvPr id="38" name="Rectangle 2"/>
            <p:cNvSpPr/>
            <p:nvPr/>
          </p:nvSpPr>
          <p:spPr>
            <a:xfrm>
              <a:off x="1225226" y="1049675"/>
              <a:ext cx="2459271" cy="63483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3200" dirty="0">
                  <a:solidFill>
                    <a:schemeClr val="bg1"/>
                  </a:solidFill>
                  <a:latin typeface="Arial Narrow" panose="020B0606020202030204" pitchFamily="34" charset="0"/>
                  <a:ea typeface="Helvetica Neue LT Std 45 Light" charset="0"/>
                  <a:cs typeface="Helvetica Neue LT Std 45 Light" charset="0"/>
                </a:rPr>
                <a:t>Vacunación</a:t>
              </a:r>
              <a:endParaRPr lang="en-US" sz="3200" dirty="0">
                <a:solidFill>
                  <a:schemeClr val="bg1"/>
                </a:solidFill>
                <a:latin typeface="Arial Narrow" panose="020B0606020202030204" pitchFamily="34" charset="0"/>
                <a:ea typeface="Helvetica Neue LT Std 45 Light" charset="0"/>
                <a:cs typeface="Helvetica Neue LT Std 45 Light" charset="0"/>
              </a:endParaRPr>
            </a:p>
          </p:txBody>
        </p:sp>
        <p:pic>
          <p:nvPicPr>
            <p:cNvPr id="39" name="Imagen 38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045" t="21409" r="49086" b="53462"/>
            <a:stretch/>
          </p:blipFill>
          <p:spPr>
            <a:xfrm>
              <a:off x="526683" y="1079090"/>
              <a:ext cx="575999" cy="576000"/>
            </a:xfrm>
            <a:prstGeom prst="ellips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621385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55691" y="918348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1 Título"/>
          <p:cNvSpPr txBox="1">
            <a:spLocks/>
          </p:cNvSpPr>
          <p:nvPr/>
        </p:nvSpPr>
        <p:spPr>
          <a:xfrm>
            <a:off x="455691" y="295337"/>
            <a:ext cx="8608410" cy="584491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361950" indent="-361950" fontAlgn="auto">
              <a:spcAft>
                <a:spcPts val="0"/>
              </a:spcAft>
              <a:defRPr sz="4400" b="1">
                <a:solidFill>
                  <a:srgbClr val="76717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Logros en salud de la administración</a:t>
            </a:r>
          </a:p>
        </p:txBody>
      </p:sp>
      <p:grpSp>
        <p:nvGrpSpPr>
          <p:cNvPr id="20" name="Grupo 19"/>
          <p:cNvGrpSpPr/>
          <p:nvPr/>
        </p:nvGrpSpPr>
        <p:grpSpPr>
          <a:xfrm>
            <a:off x="165407" y="1752407"/>
            <a:ext cx="7067506" cy="4786505"/>
            <a:chOff x="2031999" y="1662233"/>
            <a:chExt cx="8100000" cy="4900704"/>
          </a:xfrm>
        </p:grpSpPr>
        <p:graphicFrame>
          <p:nvGraphicFramePr>
            <p:cNvPr id="21" name="Gráfico 20"/>
            <p:cNvGraphicFramePr/>
            <p:nvPr>
              <p:extLst/>
            </p:nvPr>
          </p:nvGraphicFramePr>
          <p:xfrm>
            <a:off x="2031999" y="1662233"/>
            <a:ext cx="8100000" cy="45571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2" name="CuadroTexto 21"/>
            <p:cNvSpPr txBox="1"/>
            <p:nvPr/>
          </p:nvSpPr>
          <p:spPr>
            <a:xfrm>
              <a:off x="3799659" y="6138333"/>
              <a:ext cx="895350" cy="409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>
                  <a:latin typeface="Arial Narrow" panose="020B0606020202030204" pitchFamily="34" charset="0"/>
                </a:rPr>
                <a:t>2012</a:t>
              </a:r>
              <a:endParaRPr lang="es-MX" b="1" dirty="0">
                <a:latin typeface="Arial Narrow" panose="020B0606020202030204" pitchFamily="34" charset="0"/>
              </a:endParaRPr>
            </a:p>
          </p:txBody>
        </p:sp>
        <p:sp>
          <p:nvSpPr>
            <p:cNvPr id="23" name="CuadroTexto 22"/>
            <p:cNvSpPr txBox="1"/>
            <p:nvPr/>
          </p:nvSpPr>
          <p:spPr>
            <a:xfrm>
              <a:off x="7608302" y="6153281"/>
              <a:ext cx="895350" cy="409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>
                  <a:latin typeface="Arial Narrow" panose="020B0606020202030204" pitchFamily="34" charset="0"/>
                </a:rPr>
                <a:t>2014</a:t>
              </a:r>
              <a:endParaRPr lang="es-MX" b="1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24" name="CuadroTexto 22"/>
          <p:cNvSpPr txBox="1"/>
          <p:nvPr/>
        </p:nvSpPr>
        <p:spPr>
          <a:xfrm>
            <a:off x="3906604" y="3142527"/>
            <a:ext cx="2886664" cy="70788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Disminución de </a:t>
            </a: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3.3</a:t>
            </a:r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 puntos porcentuales de 2012 a 2014</a:t>
            </a:r>
          </a:p>
        </p:txBody>
      </p:sp>
      <p:cxnSp>
        <p:nvCxnSpPr>
          <p:cNvPr id="25" name="Conector recto de flecha 24"/>
          <p:cNvCxnSpPr/>
          <p:nvPr/>
        </p:nvCxnSpPr>
        <p:spPr>
          <a:xfrm>
            <a:off x="3283588" y="3541378"/>
            <a:ext cx="1422400" cy="1151467"/>
          </a:xfrm>
          <a:prstGeom prst="straightConnector1">
            <a:avLst/>
          </a:prstGeom>
          <a:ln w="38100">
            <a:solidFill>
              <a:srgbClr val="FF315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/>
          <p:nvPr/>
        </p:nvSpPr>
        <p:spPr>
          <a:xfrm>
            <a:off x="1189011" y="1051771"/>
            <a:ext cx="7311522" cy="63483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chemeClr val="bg1"/>
                </a:solidFill>
                <a:latin typeface="Arial Narrow" panose="020B0606020202030204" pitchFamily="34" charset="0"/>
                <a:ea typeface="Helvetica Neue LT Std 45 Light" charset="0"/>
                <a:cs typeface="Arial" panose="020B0604020202020204" pitchFamily="34" charset="0"/>
              </a:rPr>
              <a:t>Evolución del acceso a los servicios de salud</a:t>
            </a:r>
            <a:endParaRPr lang="en-US" sz="3200" dirty="0">
              <a:solidFill>
                <a:schemeClr val="bg1"/>
              </a:solidFill>
              <a:latin typeface="Arial Narrow" panose="020B0606020202030204" pitchFamily="34" charset="0"/>
              <a:ea typeface="Helvetica Neue LT Std 45 Light" charset="0"/>
              <a:cs typeface="Arial" panose="020B060402020202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>
                <a:latin typeface="Arial Narrow" panose="020B0606020202030204" pitchFamily="34" charset="0"/>
              </a:rPr>
              <a:t>7</a:t>
            </a:fld>
            <a:endParaRPr lang="es-MX" dirty="0"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31589" y="1950202"/>
            <a:ext cx="6761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000" b="0" i="0" u="none" strike="noStrike" kern="1200" spc="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r>
              <a:rPr lang="es-MX" b="1" dirty="0">
                <a:latin typeface="Arial Narrow" panose="020B0606020202030204" pitchFamily="34" charset="0"/>
                <a:cs typeface="Arial" panose="020B0604020202020204" pitchFamily="34" charset="0"/>
              </a:rPr>
              <a:t>Porcentaje de población con carencia de acceso a servicios </a:t>
            </a:r>
          </a:p>
          <a:p>
            <a:pPr algn="ctr">
              <a:defRPr sz="2000" b="0" i="0" u="none" strike="noStrike" kern="1200" spc="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r>
              <a:rPr lang="es-MX" dirty="0">
                <a:latin typeface="Arial Narrow" panose="020B0606020202030204" pitchFamily="34" charset="0"/>
                <a:cs typeface="Arial" panose="020B0604020202020204" pitchFamily="34" charset="0"/>
              </a:rPr>
              <a:t>(ENIGH-Módulo de Condiciones Socioeconómicas)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7192922" y="1954980"/>
            <a:ext cx="434071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buClr>
                <a:srgbClr val="FD545A"/>
              </a:buClr>
            </a:pPr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En la presente administración, se han generado alrededor de </a:t>
            </a: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2.5 millones de empleos formales </a:t>
            </a:r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con </a:t>
            </a: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seguridad social </a:t>
            </a:r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por parte del </a:t>
            </a: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IMSS</a:t>
            </a:r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600"/>
              </a:spcAft>
              <a:buClr>
                <a:srgbClr val="FD545A"/>
              </a:buClr>
            </a:pPr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Adicionalmente, a través de estrategias de afiliación, se ha expandido el acceso a servicios de salud:</a:t>
            </a:r>
          </a:p>
          <a:p>
            <a:pPr marL="182563" indent="-182563" algn="just">
              <a:spcAft>
                <a:spcPts val="600"/>
              </a:spcAft>
              <a:buClr>
                <a:srgbClr val="FD545A"/>
              </a:buClr>
              <a:buFont typeface="Arial" panose="020B0604020202020204" pitchFamily="34" charset="0"/>
              <a:buChar char="•"/>
            </a:pP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4.8 millones </a:t>
            </a:r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de beneficiarios de </a:t>
            </a: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PROSPERA</a:t>
            </a:r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 y </a:t>
            </a: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1.8 millones </a:t>
            </a:r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de </a:t>
            </a: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65 y Más </a:t>
            </a:r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se han incorporado al </a:t>
            </a: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Seguro Popular. </a:t>
            </a:r>
          </a:p>
          <a:p>
            <a:pPr marL="182563" indent="-182563" algn="just">
              <a:spcAft>
                <a:spcPts val="600"/>
              </a:spcAft>
              <a:buClr>
                <a:srgbClr val="FD545A"/>
              </a:buClr>
              <a:buFont typeface="Arial" panose="020B0604020202020204" pitchFamily="34" charset="0"/>
              <a:buChar char="•"/>
            </a:pP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6.6 millones </a:t>
            </a:r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de estudiantes de nivel medio-superior y superior ya están asegurados en el </a:t>
            </a: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IMSS.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2" t="15893" r="72028" b="71583"/>
          <a:stretch/>
        </p:blipFill>
        <p:spPr>
          <a:xfrm>
            <a:off x="455691" y="1077623"/>
            <a:ext cx="576000" cy="5760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554456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55691" y="918348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2"/>
          <p:cNvSpPr/>
          <p:nvPr/>
        </p:nvSpPr>
        <p:spPr>
          <a:xfrm>
            <a:off x="1225233" y="1051771"/>
            <a:ext cx="4114022" cy="63483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chemeClr val="bg1"/>
                </a:solidFill>
                <a:latin typeface="Arial Narrow" panose="020B0606020202030204" pitchFamily="34" charset="0"/>
                <a:ea typeface="Helvetica Neue LT Std 45 Light" charset="0"/>
                <a:cs typeface="Helvetica Neue LT Std 45 Light" charset="0"/>
              </a:rPr>
              <a:t>Vigilancia epidemiológica</a:t>
            </a:r>
            <a:endParaRPr lang="en-US" sz="3200" dirty="0">
              <a:solidFill>
                <a:schemeClr val="bg1"/>
              </a:solidFill>
              <a:latin typeface="Arial Narrow" panose="020B0606020202030204" pitchFamily="34" charset="0"/>
              <a:ea typeface="Helvetica Neue LT Std 45 Light" charset="0"/>
              <a:cs typeface="Helvetica Neue LT Std 45 Light" charset="0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-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91" y="1051771"/>
            <a:ext cx="651933" cy="651933"/>
          </a:xfrm>
          <a:prstGeom prst="rect">
            <a:avLst/>
          </a:prstGeom>
        </p:spPr>
      </p:pic>
      <p:graphicFrame>
        <p:nvGraphicFramePr>
          <p:cNvPr id="11" name="Gráfico 10"/>
          <p:cNvGraphicFramePr/>
          <p:nvPr>
            <p:extLst/>
          </p:nvPr>
        </p:nvGraphicFramePr>
        <p:xfrm>
          <a:off x="434834" y="2864033"/>
          <a:ext cx="4904421" cy="3020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4"/>
          <p:cNvSpPr txBox="1"/>
          <p:nvPr/>
        </p:nvSpPr>
        <p:spPr>
          <a:xfrm>
            <a:off x="123264" y="1686602"/>
            <a:ext cx="579527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Casos confirmados de dengue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De 2012 a 2016, los casos confirmados de dengue han disminuido en </a:t>
            </a: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65.8%.</a:t>
            </a:r>
          </a:p>
        </p:txBody>
      </p:sp>
      <p:sp>
        <p:nvSpPr>
          <p:cNvPr id="13" name="TextBox 4"/>
          <p:cNvSpPr txBox="1"/>
          <p:nvPr/>
        </p:nvSpPr>
        <p:spPr>
          <a:xfrm>
            <a:off x="276021" y="5842337"/>
            <a:ext cx="54897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1050" b="1" dirty="0">
                <a:latin typeface="Arial Narrow" panose="020B0606020202030204" pitchFamily="34" charset="0"/>
                <a:cs typeface="Arial" panose="020B0604020202020204" pitchFamily="34" charset="0"/>
              </a:rPr>
              <a:t>Nota: </a:t>
            </a:r>
            <a:r>
              <a:rPr lang="es-MX" sz="1050" dirty="0">
                <a:latin typeface="Arial Narrow" panose="020B0606020202030204" pitchFamily="34" charset="0"/>
                <a:cs typeface="Arial" panose="020B0604020202020204" pitchFamily="34" charset="0"/>
              </a:rPr>
              <a:t>El incremento en casos de 2013 se debió principalmente a que fue el primer año con 4 serotipos circulando en México, a un crecimiento generalizado de casos a nivel global y a situaciones climatológicas adversas.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1050" dirty="0">
                <a:latin typeface="Arial Narrow" panose="020B0606020202030204" pitchFamily="34" charset="0"/>
                <a:cs typeface="Arial" panose="020B0604020202020204" pitchFamily="34" charset="0"/>
              </a:rPr>
              <a:t>Fuente: SINAVE/DGE/SALUD/Sistema Especial de Vigilancia Epidemiológica de Dengue. Cifra preliminar para 2016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D968-C154-49F2-9A89-AA0AB6ABAB4E}" type="slidenum">
              <a:rPr lang="es-MX" smtClean="0">
                <a:latin typeface="Arial Narrow" panose="020B0606020202030204" pitchFamily="34" charset="0"/>
              </a:rPr>
              <a:t>8</a:t>
            </a:fld>
            <a:endParaRPr lang="es-MX" dirty="0">
              <a:latin typeface="Arial Narrow" panose="020B0606020202030204" pitchFamily="34" charset="0"/>
            </a:endParaRPr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455691" y="295337"/>
            <a:ext cx="8608410" cy="584491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361950" indent="-361950" fontAlgn="auto">
              <a:spcAft>
                <a:spcPts val="0"/>
              </a:spcAft>
              <a:defRPr sz="4400" b="1">
                <a:solidFill>
                  <a:srgbClr val="76717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Logros en salud de la administración</a:t>
            </a:r>
          </a:p>
        </p:txBody>
      </p:sp>
      <p:sp>
        <p:nvSpPr>
          <p:cNvPr id="31" name="Rectangle 2"/>
          <p:cNvSpPr/>
          <p:nvPr/>
        </p:nvSpPr>
        <p:spPr>
          <a:xfrm>
            <a:off x="7171013" y="1053051"/>
            <a:ext cx="4114022" cy="63483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chemeClr val="bg1"/>
                </a:solidFill>
                <a:latin typeface="Arial Narrow" panose="020B0606020202030204" pitchFamily="34" charset="0"/>
                <a:ea typeface="Helvetica Neue LT Std 45 Light" charset="0"/>
                <a:cs typeface="Helvetica Neue LT Std 45 Light" charset="0"/>
              </a:rPr>
              <a:t>Accidentes</a:t>
            </a:r>
            <a:endParaRPr lang="en-US" sz="3200" dirty="0">
              <a:solidFill>
                <a:schemeClr val="bg1"/>
              </a:solidFill>
              <a:latin typeface="Arial Narrow" panose="020B0606020202030204" pitchFamily="34" charset="0"/>
              <a:ea typeface="Helvetica Neue LT Std 45 Light" charset="0"/>
              <a:cs typeface="Helvetica Neue LT Std 45 Light" charset="0"/>
            </a:endParaRPr>
          </a:p>
        </p:txBody>
      </p:sp>
      <p:sp>
        <p:nvSpPr>
          <p:cNvPr id="32" name="TextBox 4"/>
          <p:cNvSpPr txBox="1"/>
          <p:nvPr/>
        </p:nvSpPr>
        <p:spPr>
          <a:xfrm>
            <a:off x="6166465" y="1702222"/>
            <a:ext cx="5795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s-MX" sz="2000" b="1" dirty="0">
                <a:latin typeface="Arial Narrow" panose="020B0606020202030204" pitchFamily="34" charset="0"/>
              </a:rPr>
              <a:t>Tasa de Mortalidad de Accidentes de Tránsito por Vehículo de Motor</a:t>
            </a:r>
          </a:p>
          <a:p>
            <a:pPr algn="ctr">
              <a:spcBef>
                <a:spcPts val="0"/>
              </a:spcBef>
            </a:pPr>
            <a:r>
              <a:rPr lang="es-MX" dirty="0">
                <a:latin typeface="Arial Narrow" panose="020B0606020202030204" pitchFamily="34" charset="0"/>
                <a:cs typeface="Arial" panose="020B0604020202020204" pitchFamily="34" charset="0"/>
              </a:rPr>
              <a:t>(por cada 100 mil habitantes)</a:t>
            </a:r>
          </a:p>
        </p:txBody>
      </p:sp>
      <p:graphicFrame>
        <p:nvGraphicFramePr>
          <p:cNvPr id="33" name="Gráfico 32"/>
          <p:cNvGraphicFramePr/>
          <p:nvPr>
            <p:extLst>
              <p:ext uri="{D42A27DB-BD31-4B8C-83A1-F6EECF244321}">
                <p14:modId xmlns:p14="http://schemas.microsoft.com/office/powerpoint/2010/main" val="3898242"/>
              </p:ext>
            </p:extLst>
          </p:nvPr>
        </p:nvGraphicFramePr>
        <p:xfrm>
          <a:off x="6611891" y="2639942"/>
          <a:ext cx="4904421" cy="3125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4" name="TextBox 4"/>
          <p:cNvSpPr txBox="1"/>
          <p:nvPr/>
        </p:nvSpPr>
        <p:spPr>
          <a:xfrm>
            <a:off x="6166465" y="5752304"/>
            <a:ext cx="5795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De 2012 a 2015, </a:t>
            </a:r>
            <a:r>
              <a:rPr lang="es-MX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la tasa de mortalidad por accidentes de tránsito de vehículo de motor se redujo en 8.9%</a:t>
            </a:r>
            <a:r>
              <a:rPr lang="es-MX" sz="2000" dirty="0"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5" name="TextBox 4"/>
          <p:cNvSpPr txBox="1"/>
          <p:nvPr/>
        </p:nvSpPr>
        <p:spPr>
          <a:xfrm>
            <a:off x="6166465" y="6494718"/>
            <a:ext cx="33548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1050" dirty="0">
                <a:latin typeface="Arial Narrow" panose="020B0606020202030204" pitchFamily="34" charset="0"/>
                <a:cs typeface="Arial" panose="020B0604020202020204" pitchFamily="34" charset="0"/>
              </a:rPr>
              <a:t>Fuente: DGIS 2016</a:t>
            </a: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71" t="31295" r="31284" b="37051"/>
          <a:stretch/>
        </p:blipFill>
        <p:spPr>
          <a:xfrm>
            <a:off x="6401177" y="1051937"/>
            <a:ext cx="651600" cy="651600"/>
          </a:xfrm>
          <a:prstGeom prst="ellips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022348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75" y="95954"/>
            <a:ext cx="2151237" cy="82239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55691" y="918348"/>
            <a:ext cx="11280618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4"/>
          <p:cNvSpPr txBox="1"/>
          <p:nvPr/>
        </p:nvSpPr>
        <p:spPr>
          <a:xfrm>
            <a:off x="373520" y="3879137"/>
            <a:ext cx="11484389" cy="2841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400"/>
              </a:spcAft>
              <a:buClr>
                <a:srgbClr val="00AC00"/>
              </a:buClr>
            </a:pPr>
            <a:r>
              <a:rPr lang="es-MX" b="1" dirty="0">
                <a:latin typeface="Arial Narrow" panose="020B0606020202030204" pitchFamily="34" charset="0"/>
                <a:cs typeface="Arial" panose="020B0604020202020204" pitchFamily="34" charset="0"/>
              </a:rPr>
              <a:t>Reformas a la Ley General de Salud (2014)</a:t>
            </a:r>
          </a:p>
          <a:p>
            <a:pPr algn="just">
              <a:spcAft>
                <a:spcPts val="400"/>
              </a:spcAft>
              <a:buClr>
                <a:srgbClr val="00AC00"/>
              </a:buClr>
            </a:pPr>
            <a:r>
              <a:rPr lang="es-MX" dirty="0">
                <a:latin typeface="Arial Narrow" panose="020B0606020202030204" pitchFamily="34" charset="0"/>
                <a:cs typeface="Arial" panose="020B0604020202020204" pitchFamily="34" charset="0"/>
              </a:rPr>
              <a:t>Se </a:t>
            </a:r>
            <a:r>
              <a:rPr lang="es-MX" b="1" dirty="0">
                <a:latin typeface="Arial Narrow" panose="020B0606020202030204" pitchFamily="34" charset="0"/>
                <a:cs typeface="Arial" panose="020B0604020202020204" pitchFamily="34" charset="0"/>
              </a:rPr>
              <a:t>fortalecieron</a:t>
            </a:r>
            <a:r>
              <a:rPr lang="es-MX" dirty="0">
                <a:latin typeface="Arial Narrow" panose="020B0606020202030204" pitchFamily="34" charset="0"/>
                <a:cs typeface="Arial" panose="020B0604020202020204" pitchFamily="34" charset="0"/>
              </a:rPr>
              <a:t> los mecanismos de </a:t>
            </a:r>
            <a:r>
              <a:rPr lang="es-MX" b="1" dirty="0">
                <a:latin typeface="Arial Narrow" panose="020B0606020202030204" pitchFamily="34" charset="0"/>
                <a:cs typeface="Arial" panose="020B0604020202020204" pitchFamily="34" charset="0"/>
              </a:rPr>
              <a:t>transparencia, rendición de cuentas y fiscalización </a:t>
            </a:r>
            <a:r>
              <a:rPr lang="es-MX" dirty="0">
                <a:latin typeface="Arial Narrow" panose="020B0606020202030204" pitchFamily="34" charset="0"/>
                <a:cs typeface="Arial" panose="020B0604020202020204" pitchFamily="34" charset="0"/>
              </a:rPr>
              <a:t>de recursos del </a:t>
            </a:r>
            <a:r>
              <a:rPr lang="es-MX" b="1" dirty="0">
                <a:latin typeface="Arial Narrow" panose="020B0606020202030204" pitchFamily="34" charset="0"/>
                <a:cs typeface="Arial" panose="020B0604020202020204" pitchFamily="34" charset="0"/>
              </a:rPr>
              <a:t>Seguro Popular.</a:t>
            </a:r>
          </a:p>
          <a:p>
            <a:pPr marL="271463" indent="-271463" algn="just">
              <a:spcAft>
                <a:spcPts val="400"/>
              </a:spcAft>
              <a:buClr>
                <a:srgbClr val="FD545A"/>
              </a:buClr>
              <a:buFont typeface="Arial" panose="020B0604020202020204" pitchFamily="34" charset="0"/>
              <a:buChar char="•"/>
            </a:pPr>
            <a:r>
              <a:rPr lang="es-MX" dirty="0">
                <a:latin typeface="Arial Narrow" panose="020B0606020202030204" pitchFamily="34" charset="0"/>
                <a:cs typeface="Arial" panose="020B0604020202020204" pitchFamily="34" charset="0"/>
              </a:rPr>
              <a:t>Se incrementaron las </a:t>
            </a:r>
            <a:r>
              <a:rPr lang="es-MX" b="1" dirty="0">
                <a:latin typeface="Arial Narrow" panose="020B0606020202030204" pitchFamily="34" charset="0"/>
                <a:cs typeface="Arial" panose="020B0604020202020204" pitchFamily="34" charset="0"/>
              </a:rPr>
              <a:t>penas y multas </a:t>
            </a:r>
            <a:r>
              <a:rPr lang="es-MX" dirty="0">
                <a:latin typeface="Arial Narrow" panose="020B0606020202030204" pitchFamily="34" charset="0"/>
                <a:cs typeface="Arial" panose="020B0604020202020204" pitchFamily="34" charset="0"/>
              </a:rPr>
              <a:t>económicas a las personas que </a:t>
            </a:r>
            <a:r>
              <a:rPr lang="es-MX" b="1" dirty="0">
                <a:latin typeface="Arial Narrow" panose="020B0606020202030204" pitchFamily="34" charset="0"/>
                <a:cs typeface="Arial" panose="020B0604020202020204" pitchFamily="34" charset="0"/>
              </a:rPr>
              <a:t>desvíen recursos.</a:t>
            </a:r>
          </a:p>
          <a:p>
            <a:pPr marL="271463" indent="-271463" algn="just">
              <a:spcAft>
                <a:spcPts val="400"/>
              </a:spcAft>
              <a:buClr>
                <a:srgbClr val="FD545A"/>
              </a:buClr>
              <a:buFont typeface="Arial" panose="020B0604020202020204" pitchFamily="34" charset="0"/>
              <a:buChar char="•"/>
            </a:pPr>
            <a:r>
              <a:rPr lang="es-MX" b="1" dirty="0">
                <a:latin typeface="Arial Narrow" panose="020B0606020202030204" pitchFamily="34" charset="0"/>
                <a:cs typeface="Arial" panose="020B0604020202020204" pitchFamily="34" charset="0"/>
              </a:rPr>
              <a:t>Transferencia de recursos </a:t>
            </a:r>
            <a:r>
              <a:rPr lang="es-MX" dirty="0">
                <a:latin typeface="Arial Narrow" panose="020B0606020202030204" pitchFamily="34" charset="0"/>
                <a:cs typeface="Arial" panose="020B0604020202020204" pitchFamily="34" charset="0"/>
              </a:rPr>
              <a:t>mediante 32 cuentas en la TESOFE y </a:t>
            </a:r>
            <a:r>
              <a:rPr lang="es-MX" b="1" dirty="0">
                <a:latin typeface="Arial Narrow" panose="020B0606020202030204" pitchFamily="34" charset="0"/>
                <a:cs typeface="Arial" panose="020B0604020202020204" pitchFamily="34" charset="0"/>
              </a:rPr>
              <a:t>transferencias en especie</a:t>
            </a:r>
            <a:r>
              <a:rPr lang="es-MX" dirty="0">
                <a:latin typeface="Arial Narrow" panose="020B0606020202030204" pitchFamily="34" charset="0"/>
                <a:cs typeface="Arial" panose="020B0604020202020204" pitchFamily="34" charset="0"/>
              </a:rPr>
              <a:t> a través de </a:t>
            </a:r>
            <a:r>
              <a:rPr lang="es-MX" b="1" dirty="0">
                <a:latin typeface="Arial Narrow" panose="020B0606020202030204" pitchFamily="34" charset="0"/>
                <a:cs typeface="Arial" panose="020B0604020202020204" pitchFamily="34" charset="0"/>
              </a:rPr>
              <a:t>compras centralizadas. </a:t>
            </a:r>
          </a:p>
          <a:p>
            <a:pPr algn="just">
              <a:spcAft>
                <a:spcPts val="400"/>
              </a:spcAft>
              <a:buClr>
                <a:srgbClr val="FD545A"/>
              </a:buClr>
            </a:pPr>
            <a:r>
              <a:rPr lang="es-MX" b="1" dirty="0">
                <a:solidFill>
                  <a:srgbClr val="000000"/>
                </a:solidFill>
                <a:latin typeface="Arial Narrow" panose="020B0606020202030204" pitchFamily="34" charset="0"/>
                <a:cs typeface="Soberana Sans"/>
              </a:rPr>
              <a:t>Comprobación de recursos federales y estatales</a:t>
            </a:r>
          </a:p>
          <a:p>
            <a:pPr marL="271463" indent="-271463" algn="just">
              <a:spcAft>
                <a:spcPts val="400"/>
              </a:spcAft>
              <a:buClr>
                <a:srgbClr val="FD545A"/>
              </a:buClr>
              <a:buFont typeface="Arial" panose="020B0604020202020204" pitchFamily="34" charset="0"/>
              <a:buChar char="•"/>
            </a:pPr>
            <a:r>
              <a:rPr lang="es-MX" dirty="0">
                <a:latin typeface="Arial Narrow" panose="020B0606020202030204" pitchFamily="34" charset="0"/>
                <a:cs typeface="Soberana Sans"/>
              </a:rPr>
              <a:t>Se ha notificado a las instancias fiscalizadoras correspondientes sobre los recursos pendientes por comprobar y no reintegrados en: </a:t>
            </a:r>
            <a:r>
              <a:rPr lang="es-MX" b="1" dirty="0">
                <a:latin typeface="Arial Narrow" panose="020B0606020202030204" pitchFamily="34" charset="0"/>
                <a:cs typeface="Soberana Sans"/>
              </a:rPr>
              <a:t>Guerrero, Michoacán, Morelos, Nayarit, Tabasco </a:t>
            </a:r>
            <a:r>
              <a:rPr lang="es-MX" dirty="0">
                <a:latin typeface="Arial Narrow" panose="020B0606020202030204" pitchFamily="34" charset="0"/>
                <a:cs typeface="Soberana Sans"/>
              </a:rPr>
              <a:t>y</a:t>
            </a:r>
            <a:r>
              <a:rPr lang="es-MX" b="1" dirty="0">
                <a:latin typeface="Arial Narrow" panose="020B0606020202030204" pitchFamily="34" charset="0"/>
                <a:cs typeface="Soberana Sans"/>
              </a:rPr>
              <a:t> Veracruz. </a:t>
            </a:r>
            <a:r>
              <a:rPr lang="es-MX" dirty="0">
                <a:latin typeface="Arial Narrow" panose="020B0606020202030204" pitchFamily="34" charset="0"/>
                <a:cs typeface="Soberana Sans"/>
              </a:rPr>
              <a:t>Destacan las </a:t>
            </a:r>
            <a:r>
              <a:rPr lang="es-MX" b="1" dirty="0">
                <a:latin typeface="Arial Narrow" panose="020B0606020202030204" pitchFamily="34" charset="0"/>
                <a:cs typeface="Soberana Sans"/>
              </a:rPr>
              <a:t>22 denuncias penales </a:t>
            </a:r>
            <a:r>
              <a:rPr lang="es-MX" dirty="0">
                <a:latin typeface="Arial Narrow" panose="020B0606020202030204" pitchFamily="34" charset="0"/>
                <a:cs typeface="Soberana Sans"/>
              </a:rPr>
              <a:t>presentadas o en proceso de presentación, por parte </a:t>
            </a:r>
            <a:r>
              <a:rPr lang="es-MX" b="1" dirty="0">
                <a:latin typeface="Arial Narrow" panose="020B0606020202030204" pitchFamily="34" charset="0"/>
                <a:cs typeface="Soberana Sans"/>
              </a:rPr>
              <a:t>de la SSA ante la PGR</a:t>
            </a:r>
            <a:r>
              <a:rPr lang="es-MX" dirty="0">
                <a:latin typeface="Arial Narrow" panose="020B0606020202030204" pitchFamily="34" charset="0"/>
                <a:cs typeface="Soberana Sans"/>
              </a:rPr>
              <a:t>, por la falta de comprobación o desvió de recursos transferidos </a:t>
            </a:r>
            <a:r>
              <a:rPr lang="es-MX" b="1" dirty="0">
                <a:latin typeface="Arial Narrow" panose="020B0606020202030204" pitchFamily="34" charset="0"/>
                <a:cs typeface="Soberana Sans"/>
              </a:rPr>
              <a:t>al Gobierno de Veracruz</a:t>
            </a:r>
            <a:r>
              <a:rPr lang="es-MX" dirty="0">
                <a:latin typeface="Arial Narrow" panose="020B0606020202030204" pitchFamily="34" charset="0"/>
                <a:cs typeface="Soberana Sans"/>
              </a:rPr>
              <a:t>, por </a:t>
            </a:r>
            <a:r>
              <a:rPr lang="es-MX" b="1" dirty="0">
                <a:latin typeface="Arial Narrow" panose="020B0606020202030204" pitchFamily="34" charset="0"/>
                <a:cs typeface="Soberana Sans"/>
              </a:rPr>
              <a:t>670 </a:t>
            </a:r>
            <a:r>
              <a:rPr lang="es-MX" b="1" dirty="0" err="1">
                <a:latin typeface="Arial Narrow" panose="020B0606020202030204" pitchFamily="34" charset="0"/>
                <a:cs typeface="Soberana Sans"/>
              </a:rPr>
              <a:t>mdp</a:t>
            </a:r>
            <a:r>
              <a:rPr lang="es-MX" dirty="0">
                <a:latin typeface="Arial Narrow" panose="020B0606020202030204" pitchFamily="34" charset="0"/>
                <a:cs typeface="Soberana Sans"/>
              </a:rPr>
              <a:t>.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9237652" y="6394966"/>
            <a:ext cx="2743200" cy="365125"/>
          </a:xfrm>
        </p:spPr>
        <p:txBody>
          <a:bodyPr/>
          <a:lstStyle/>
          <a:p>
            <a:fld id="{CFCDD968-C154-49F2-9A89-AA0AB6ABAB4E}" type="slidenum">
              <a:rPr lang="es-MX" smtClean="0">
                <a:latin typeface="Arial Narrow" panose="020B0606020202030204" pitchFamily="34" charset="0"/>
              </a:rPr>
              <a:t>9</a:t>
            </a:fld>
            <a:endParaRPr lang="es-MX" dirty="0">
              <a:latin typeface="Arial Narrow" panose="020B0606020202030204" pitchFamily="34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455691" y="295337"/>
            <a:ext cx="8608410" cy="584491"/>
          </a:xfrm>
          <a:prstGeom prst="rect">
            <a:avLst/>
          </a:prstGeom>
        </p:spPr>
        <p:txBody>
          <a:bodyPr anchor="ctr"/>
          <a:lstStyle>
            <a:defPPr>
              <a:defRPr lang="es-MX"/>
            </a:defPPr>
            <a:lvl1pPr marL="361950" indent="-361950" fontAlgn="auto">
              <a:spcAft>
                <a:spcPts val="0"/>
              </a:spcAft>
              <a:defRPr sz="4400" b="1">
                <a:solidFill>
                  <a:srgbClr val="76717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dirty="0"/>
              <a:t>Logros en salud de la administración</a:t>
            </a:r>
          </a:p>
        </p:txBody>
      </p:sp>
      <p:grpSp>
        <p:nvGrpSpPr>
          <p:cNvPr id="13" name="Grupo 12"/>
          <p:cNvGrpSpPr/>
          <p:nvPr/>
        </p:nvGrpSpPr>
        <p:grpSpPr>
          <a:xfrm>
            <a:off x="373520" y="3219072"/>
            <a:ext cx="3657970" cy="634831"/>
            <a:chOff x="455691" y="1049696"/>
            <a:chExt cx="3657970" cy="634831"/>
          </a:xfrm>
        </p:grpSpPr>
        <p:sp>
          <p:nvSpPr>
            <p:cNvPr id="16" name="Rectangle 2"/>
            <p:cNvSpPr/>
            <p:nvPr/>
          </p:nvSpPr>
          <p:spPr>
            <a:xfrm>
              <a:off x="1153490" y="1049696"/>
              <a:ext cx="2960171" cy="63483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3200" dirty="0">
                  <a:solidFill>
                    <a:schemeClr val="bg1"/>
                  </a:solidFill>
                  <a:latin typeface="Arial Narrow" panose="020B0606020202030204" pitchFamily="34" charset="0"/>
                  <a:ea typeface="Helvetica Neue LT Std 45 Light" charset="0"/>
                  <a:cs typeface="Helvetica Neue LT Std 45 Light" charset="0"/>
                </a:rPr>
                <a:t>Fiscalización</a:t>
              </a:r>
            </a:p>
          </p:txBody>
        </p:sp>
        <p:pic>
          <p:nvPicPr>
            <p:cNvPr id="3" name="Imagen 2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35" t="8892" r="75280" b="76524"/>
            <a:stretch/>
          </p:blipFill>
          <p:spPr>
            <a:xfrm>
              <a:off x="455691" y="1079112"/>
              <a:ext cx="576000" cy="576000"/>
            </a:xfrm>
            <a:prstGeom prst="ellips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</p:pic>
      </p:grpSp>
      <p:grpSp>
        <p:nvGrpSpPr>
          <p:cNvPr id="12" name="Grupo 11"/>
          <p:cNvGrpSpPr/>
          <p:nvPr/>
        </p:nvGrpSpPr>
        <p:grpSpPr>
          <a:xfrm>
            <a:off x="373520" y="1089193"/>
            <a:ext cx="5257991" cy="634831"/>
            <a:chOff x="455691" y="4638794"/>
            <a:chExt cx="5257991" cy="634831"/>
          </a:xfrm>
        </p:grpSpPr>
        <p:sp>
          <p:nvSpPr>
            <p:cNvPr id="22" name="Rectangle 2"/>
            <p:cNvSpPr/>
            <p:nvPr/>
          </p:nvSpPr>
          <p:spPr>
            <a:xfrm>
              <a:off x="1153490" y="4638794"/>
              <a:ext cx="4560192" cy="63483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s-MX" sz="3200" dirty="0">
                  <a:solidFill>
                    <a:prstClr val="white"/>
                  </a:solidFill>
                  <a:latin typeface="Arial Narrow" panose="020B0606020202030204" pitchFamily="34" charset="0"/>
                  <a:ea typeface="Helvetica Neue LT Std 45 Light" charset="0"/>
                  <a:cs typeface="Arial" panose="020B0604020202020204" pitchFamily="34" charset="0"/>
                </a:rPr>
                <a:t>Compras Consolidadas</a:t>
              </a:r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9" t="15894" r="43605" b="71962"/>
            <a:stretch/>
          </p:blipFill>
          <p:spPr>
            <a:xfrm>
              <a:off x="455691" y="4668210"/>
              <a:ext cx="576000" cy="576000"/>
            </a:xfrm>
            <a:prstGeom prst="ellipse">
              <a:avLst/>
            </a:prstGeom>
          </p:spPr>
        </p:pic>
      </p:grpSp>
      <p:grpSp>
        <p:nvGrpSpPr>
          <p:cNvPr id="42" name="Grupo 41"/>
          <p:cNvGrpSpPr/>
          <p:nvPr/>
        </p:nvGrpSpPr>
        <p:grpSpPr>
          <a:xfrm>
            <a:off x="653121" y="1643488"/>
            <a:ext cx="10842019" cy="1772967"/>
            <a:chOff x="735292" y="5169580"/>
            <a:chExt cx="10842019" cy="1772967"/>
          </a:xfrm>
        </p:grpSpPr>
        <p:sp>
          <p:nvSpPr>
            <p:cNvPr id="19" name="Rectángulo redondeado 18"/>
            <p:cNvSpPr/>
            <p:nvPr/>
          </p:nvSpPr>
          <p:spPr>
            <a:xfrm>
              <a:off x="10011017" y="5169580"/>
              <a:ext cx="1566294" cy="1772967"/>
            </a:xfrm>
            <a:prstGeom prst="roundRect">
              <a:avLst/>
            </a:prstGeom>
            <a:noFill/>
            <a:ln w="28575">
              <a:solidFill>
                <a:srgbClr val="FD545A"/>
              </a:solidFill>
              <a:prstDash val="dash"/>
            </a:ln>
          </p:spPr>
          <p:txBody>
            <a:bodyPr wrap="square" lIns="91230" tIns="45615" rIns="91230" bIns="45615" rtlCol="0">
              <a:spAutoFit/>
            </a:bodyPr>
            <a:lstStyle/>
            <a:p>
              <a:pPr algn="ctr"/>
              <a:r>
                <a:rPr lang="es-MX" sz="2000" b="1" dirty="0">
                  <a:latin typeface="Arial Narrow" panose="020B0606020202030204" pitchFamily="34" charset="0"/>
                </a:rPr>
                <a:t>Ahorro Total</a:t>
              </a:r>
            </a:p>
            <a:p>
              <a:pPr algn="ctr"/>
              <a:r>
                <a:rPr lang="es-MX" sz="2000" b="1" dirty="0">
                  <a:latin typeface="Arial Narrow" panose="020B0606020202030204" pitchFamily="34" charset="0"/>
                </a:rPr>
                <a:t>Estimado:</a:t>
              </a:r>
            </a:p>
            <a:p>
              <a:pPr algn="ctr" defTabSz="912208">
                <a:buClr>
                  <a:srgbClr val="00AC00"/>
                </a:buClr>
              </a:pPr>
              <a:r>
                <a:rPr lang="es-MX" sz="2000" b="1" dirty="0">
                  <a:latin typeface="Arial Narrow" panose="020B0606020202030204" pitchFamily="34" charset="0"/>
                  <a:cs typeface="Soberana Sans"/>
                </a:rPr>
                <a:t>14,214 </a:t>
              </a:r>
            </a:p>
            <a:p>
              <a:pPr algn="ctr" defTabSz="912208">
                <a:buClr>
                  <a:srgbClr val="00AC00"/>
                </a:buClr>
              </a:pPr>
              <a:r>
                <a:rPr lang="es-MX" sz="2000" b="1" dirty="0">
                  <a:latin typeface="Arial Narrow" panose="020B0606020202030204" pitchFamily="34" charset="0"/>
                  <a:cs typeface="Soberana Sans"/>
                </a:rPr>
                <a:t>mdp</a:t>
              </a:r>
              <a:endParaRPr lang="es-MX" sz="1600" b="1" dirty="0">
                <a:latin typeface="Arial Narrow" panose="020B0606020202030204" pitchFamily="34" charset="0"/>
                <a:cs typeface="Soberana Sans"/>
              </a:endParaRPr>
            </a:p>
          </p:txBody>
        </p:sp>
        <p:grpSp>
          <p:nvGrpSpPr>
            <p:cNvPr id="41" name="Grupo 40"/>
            <p:cNvGrpSpPr/>
            <p:nvPr/>
          </p:nvGrpSpPr>
          <p:grpSpPr>
            <a:xfrm>
              <a:off x="735292" y="5299029"/>
              <a:ext cx="9072755" cy="1514071"/>
              <a:chOff x="735292" y="5336590"/>
              <a:chExt cx="9072755" cy="1514071"/>
            </a:xfrm>
          </p:grpSpPr>
          <p:sp>
            <p:nvSpPr>
              <p:cNvPr id="4" name="Flecha derecha 3"/>
              <p:cNvSpPr/>
              <p:nvPr/>
            </p:nvSpPr>
            <p:spPr>
              <a:xfrm>
                <a:off x="735292" y="5336590"/>
                <a:ext cx="9072755" cy="1514071"/>
              </a:xfrm>
              <a:prstGeom prst="rightArrow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grpSp>
            <p:nvGrpSpPr>
              <p:cNvPr id="23" name="Grupo 22"/>
              <p:cNvGrpSpPr/>
              <p:nvPr/>
            </p:nvGrpSpPr>
            <p:grpSpPr>
              <a:xfrm>
                <a:off x="798552" y="5416669"/>
                <a:ext cx="2063403" cy="1036956"/>
                <a:chOff x="798552" y="5416669"/>
                <a:chExt cx="2063403" cy="1036956"/>
              </a:xfrm>
            </p:grpSpPr>
            <p:sp>
              <p:nvSpPr>
                <p:cNvPr id="26" name="Rectángulo 25"/>
                <p:cNvSpPr/>
                <p:nvPr/>
              </p:nvSpPr>
              <p:spPr>
                <a:xfrm>
                  <a:off x="798552" y="5733625"/>
                  <a:ext cx="2063403" cy="72000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53743" tIns="0" rIns="0" bIns="0" numCol="1" spcCol="1270" anchor="t" anchorCtr="0">
                  <a:noAutofit/>
                </a:bodyPr>
                <a:lstStyle/>
                <a:p>
                  <a:pPr marL="171450" lvl="1" indent="-171450" algn="l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s-MX" sz="1600" b="1" kern="1200" dirty="0">
                      <a:latin typeface="Arial Narrow" panose="020B0606020202030204" pitchFamily="34" charset="0"/>
                    </a:rPr>
                    <a:t>3,751 mdp </a:t>
                  </a:r>
                  <a:r>
                    <a:rPr lang="es-MX" sz="1600" kern="1200" dirty="0">
                      <a:latin typeface="Arial Narrow" panose="020B0606020202030204" pitchFamily="34" charset="0"/>
                    </a:rPr>
                    <a:t>ahorrados</a:t>
                  </a:r>
                </a:p>
                <a:p>
                  <a:pPr marL="171450" lvl="1" indent="-171450" algn="l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s-MX" sz="1600" kern="1200" dirty="0">
                      <a:latin typeface="Arial Narrow" panose="020B0606020202030204" pitchFamily="34" charset="0"/>
                    </a:rPr>
                    <a:t>872 millones de piezas adquiridas</a:t>
                  </a:r>
                </a:p>
              </p:txBody>
            </p:sp>
            <p:sp>
              <p:nvSpPr>
                <p:cNvPr id="30" name="Rectángulo 29"/>
                <p:cNvSpPr/>
                <p:nvPr/>
              </p:nvSpPr>
              <p:spPr>
                <a:xfrm>
                  <a:off x="1534404" y="5416669"/>
                  <a:ext cx="591699" cy="24926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53743" tIns="0" rIns="0" bIns="0" numCol="1" spcCol="1270" anchor="t" anchorCtr="0">
                  <a:noAutofit/>
                </a:bodyPr>
                <a:lstStyle/>
                <a:p>
                  <a:pPr lvl="0" algn="ctr" defTabSz="800100">
                    <a:lnSpc>
                      <a:spcPct val="90000"/>
                    </a:lnSpc>
                    <a:spcBef>
                      <a:spcPct val="0"/>
                    </a:spcBef>
                  </a:pPr>
                  <a:r>
                    <a:rPr lang="es-MX" sz="1800" b="1" kern="1200" dirty="0">
                      <a:latin typeface="Arial Narrow" panose="020B0606020202030204" pitchFamily="34" charset="0"/>
                    </a:rPr>
                    <a:t>2014</a:t>
                  </a:r>
                </a:p>
              </p:txBody>
            </p:sp>
          </p:grpSp>
          <p:grpSp>
            <p:nvGrpSpPr>
              <p:cNvPr id="38" name="Grupo 37"/>
              <p:cNvGrpSpPr/>
              <p:nvPr/>
            </p:nvGrpSpPr>
            <p:grpSpPr>
              <a:xfrm>
                <a:off x="2853798" y="5416669"/>
                <a:ext cx="2062800" cy="1036956"/>
                <a:chOff x="2853798" y="5416669"/>
                <a:chExt cx="2062800" cy="1036956"/>
              </a:xfrm>
            </p:grpSpPr>
            <p:sp>
              <p:nvSpPr>
                <p:cNvPr id="29" name="Rectángulo 28"/>
                <p:cNvSpPr/>
                <p:nvPr/>
              </p:nvSpPr>
              <p:spPr>
                <a:xfrm>
                  <a:off x="2853798" y="5733625"/>
                  <a:ext cx="2062800" cy="72000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3466" tIns="0" rIns="0" bIns="0" numCol="1" spcCol="1270" anchor="t" anchorCtr="0">
                  <a:noAutofit/>
                </a:bodyPr>
                <a:lstStyle/>
                <a:p>
                  <a:pPr marL="171450" lvl="1" indent="-171450" algn="l" defTabSz="711200">
                    <a:lnSpc>
                      <a:spcPct val="90000"/>
                    </a:lnSpc>
                    <a:spcBef>
                      <a:spcPct val="0"/>
                    </a:spcBef>
                    <a:buChar char="••"/>
                  </a:pPr>
                  <a:r>
                    <a:rPr lang="es-MX" sz="1600" b="1" kern="1200" dirty="0">
                      <a:latin typeface="Arial Narrow" panose="020B0606020202030204" pitchFamily="34" charset="0"/>
                    </a:rPr>
                    <a:t>4,590 mdp </a:t>
                  </a:r>
                  <a:r>
                    <a:rPr lang="es-MX" sz="1600" kern="1200" dirty="0">
                      <a:latin typeface="Arial Narrow" panose="020B0606020202030204" pitchFamily="34" charset="0"/>
                    </a:rPr>
                    <a:t>ahorrados</a:t>
                  </a:r>
                </a:p>
                <a:p>
                  <a:pPr marL="171450" lvl="1" indent="-171450" algn="l" defTabSz="711200">
                    <a:lnSpc>
                      <a:spcPct val="90000"/>
                    </a:lnSpc>
                    <a:spcBef>
                      <a:spcPct val="0"/>
                    </a:spcBef>
                    <a:buChar char="••"/>
                  </a:pPr>
                  <a:r>
                    <a:rPr lang="es-MX" sz="1600" kern="1200" dirty="0">
                      <a:latin typeface="Arial Narrow" panose="020B0606020202030204" pitchFamily="34" charset="0"/>
                    </a:rPr>
                    <a:t>908 millones de piezas adquiridas</a:t>
                  </a:r>
                </a:p>
              </p:txBody>
            </p:sp>
            <p:sp>
              <p:nvSpPr>
                <p:cNvPr id="31" name="Rectángulo 30"/>
                <p:cNvSpPr/>
                <p:nvPr/>
              </p:nvSpPr>
              <p:spPr>
                <a:xfrm>
                  <a:off x="3589349" y="5416669"/>
                  <a:ext cx="591699" cy="24926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53743" tIns="0" rIns="0" bIns="0" numCol="1" spcCol="1270" anchor="t" anchorCtr="0">
                  <a:noAutofit/>
                </a:bodyPr>
                <a:lstStyle/>
                <a:p>
                  <a:pPr lvl="0" algn="ctr" defTabSz="800100">
                    <a:lnSpc>
                      <a:spcPct val="90000"/>
                    </a:lnSpc>
                    <a:spcBef>
                      <a:spcPct val="0"/>
                    </a:spcBef>
                  </a:pPr>
                  <a:r>
                    <a:rPr lang="es-MX" sz="1800" b="1" kern="1200" dirty="0">
                      <a:latin typeface="Arial Narrow" panose="020B0606020202030204" pitchFamily="34" charset="0"/>
                    </a:rPr>
                    <a:t>2015</a:t>
                  </a:r>
                </a:p>
              </p:txBody>
            </p:sp>
          </p:grpSp>
          <p:grpSp>
            <p:nvGrpSpPr>
              <p:cNvPr id="39" name="Grupo 38"/>
              <p:cNvGrpSpPr/>
              <p:nvPr/>
            </p:nvGrpSpPr>
            <p:grpSpPr>
              <a:xfrm>
                <a:off x="4908441" y="5416669"/>
                <a:ext cx="2062800" cy="1036956"/>
                <a:chOff x="4908441" y="5416669"/>
                <a:chExt cx="2062800" cy="1036956"/>
              </a:xfrm>
            </p:grpSpPr>
            <p:sp>
              <p:nvSpPr>
                <p:cNvPr id="32" name="Rectángulo 31"/>
                <p:cNvSpPr/>
                <p:nvPr/>
              </p:nvSpPr>
              <p:spPr>
                <a:xfrm>
                  <a:off x="4908441" y="5733625"/>
                  <a:ext cx="2062800" cy="72000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23842" tIns="0" rIns="0" bIns="0" numCol="1" spcCol="1270" anchor="t" anchorCtr="0">
                  <a:noAutofit/>
                </a:bodyPr>
                <a:lstStyle/>
                <a:p>
                  <a:pPr marL="171450" lvl="1" indent="-171450" algn="l" defTabSz="711200">
                    <a:lnSpc>
                      <a:spcPct val="90000"/>
                    </a:lnSpc>
                    <a:spcBef>
                      <a:spcPct val="0"/>
                    </a:spcBef>
                    <a:buChar char="••"/>
                  </a:pPr>
                  <a:r>
                    <a:rPr lang="es-MX" sz="1600" b="1" kern="1200" dirty="0">
                      <a:latin typeface="Arial Narrow" panose="020B0606020202030204" pitchFamily="34" charset="0"/>
                    </a:rPr>
                    <a:t>2,521 mdp </a:t>
                  </a:r>
                  <a:r>
                    <a:rPr lang="es-MX" sz="1600" kern="1200" dirty="0">
                      <a:latin typeface="Arial Narrow" panose="020B0606020202030204" pitchFamily="34" charset="0"/>
                    </a:rPr>
                    <a:t>ahorrados</a:t>
                  </a:r>
                </a:p>
                <a:p>
                  <a:pPr marL="171450" lvl="1" indent="-171450" algn="l" defTabSz="711200">
                    <a:lnSpc>
                      <a:spcPct val="90000"/>
                    </a:lnSpc>
                    <a:spcBef>
                      <a:spcPct val="0"/>
                    </a:spcBef>
                    <a:buChar char="••"/>
                  </a:pPr>
                  <a:r>
                    <a:rPr lang="es-MX" sz="1600" kern="1200" dirty="0">
                      <a:latin typeface="Arial Narrow" panose="020B0606020202030204" pitchFamily="34" charset="0"/>
                    </a:rPr>
                    <a:t>944 millones de piezas adquiridas</a:t>
                  </a:r>
                </a:p>
              </p:txBody>
            </p:sp>
            <p:sp>
              <p:nvSpPr>
                <p:cNvPr id="33" name="Rectángulo 32"/>
                <p:cNvSpPr/>
                <p:nvPr/>
              </p:nvSpPr>
              <p:spPr>
                <a:xfrm>
                  <a:off x="5643992" y="5416669"/>
                  <a:ext cx="591699" cy="24926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53743" tIns="0" rIns="0" bIns="0" numCol="1" spcCol="1270" anchor="t" anchorCtr="0">
                  <a:noAutofit/>
                </a:bodyPr>
                <a:lstStyle/>
                <a:p>
                  <a:pPr lvl="0" algn="ctr" defTabSz="800100">
                    <a:lnSpc>
                      <a:spcPct val="90000"/>
                    </a:lnSpc>
                    <a:spcBef>
                      <a:spcPct val="0"/>
                    </a:spcBef>
                  </a:pPr>
                  <a:r>
                    <a:rPr lang="es-MX" sz="1800" b="1" kern="1200" dirty="0">
                      <a:latin typeface="Arial Narrow" panose="020B0606020202030204" pitchFamily="34" charset="0"/>
                    </a:rPr>
                    <a:t>2016</a:t>
                  </a:r>
                </a:p>
              </p:txBody>
            </p:sp>
          </p:grpSp>
          <p:grpSp>
            <p:nvGrpSpPr>
              <p:cNvPr id="40" name="Grupo 39"/>
              <p:cNvGrpSpPr/>
              <p:nvPr/>
            </p:nvGrpSpPr>
            <p:grpSpPr>
              <a:xfrm>
                <a:off x="6963083" y="5416669"/>
                <a:ext cx="2084400" cy="1036956"/>
                <a:chOff x="6963083" y="5416669"/>
                <a:chExt cx="2084400" cy="1036956"/>
              </a:xfrm>
            </p:grpSpPr>
            <p:sp>
              <p:nvSpPr>
                <p:cNvPr id="35" name="Rectángulo 34"/>
                <p:cNvSpPr/>
                <p:nvPr/>
              </p:nvSpPr>
              <p:spPr>
                <a:xfrm>
                  <a:off x="6963083" y="5733625"/>
                  <a:ext cx="2084400" cy="72000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65902" tIns="0" rIns="0" bIns="0" numCol="1" spcCol="1270" anchor="t" anchorCtr="0">
                  <a:noAutofit/>
                </a:bodyPr>
                <a:lstStyle/>
                <a:p>
                  <a:pPr marL="171450" lvl="1" indent="-171450" algn="l" defTabSz="711200">
                    <a:lnSpc>
                      <a:spcPct val="90000"/>
                    </a:lnSpc>
                    <a:spcBef>
                      <a:spcPct val="0"/>
                    </a:spcBef>
                    <a:buChar char="••"/>
                  </a:pPr>
                  <a:r>
                    <a:rPr lang="es-MX" sz="1600" b="1" kern="1200" dirty="0">
                      <a:latin typeface="Arial Narrow" panose="020B0606020202030204" pitchFamily="34" charset="0"/>
                    </a:rPr>
                    <a:t>3,352 mdp </a:t>
                  </a:r>
                  <a:r>
                    <a:rPr lang="es-MX" sz="1600" kern="1200" dirty="0">
                      <a:latin typeface="Arial Narrow" panose="020B0606020202030204" pitchFamily="34" charset="0"/>
                    </a:rPr>
                    <a:t>ahorrados</a:t>
                  </a:r>
                </a:p>
                <a:p>
                  <a:pPr marL="171450" lvl="1" indent="-171450" algn="l" defTabSz="711200">
                    <a:lnSpc>
                      <a:spcPct val="90000"/>
                    </a:lnSpc>
                    <a:spcBef>
                      <a:spcPct val="0"/>
                    </a:spcBef>
                    <a:buChar char="••"/>
                  </a:pPr>
                  <a:r>
                    <a:rPr lang="es-MX" sz="1600" kern="1200" dirty="0">
                      <a:latin typeface="Arial Narrow" panose="020B0606020202030204" pitchFamily="34" charset="0"/>
                    </a:rPr>
                    <a:t>950 millones de piezas adquiridas</a:t>
                  </a:r>
                </a:p>
              </p:txBody>
            </p:sp>
            <p:sp>
              <p:nvSpPr>
                <p:cNvPr id="34" name="Rectángulo 33"/>
                <p:cNvSpPr/>
                <p:nvPr/>
              </p:nvSpPr>
              <p:spPr>
                <a:xfrm>
                  <a:off x="7709434" y="5416669"/>
                  <a:ext cx="591699" cy="24926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53743" tIns="0" rIns="0" bIns="0" numCol="1" spcCol="1270" anchor="t" anchorCtr="0">
                  <a:noAutofit/>
                </a:bodyPr>
                <a:lstStyle/>
                <a:p>
                  <a:pPr lvl="0" algn="ctr" defTabSz="800100">
                    <a:lnSpc>
                      <a:spcPct val="90000"/>
                    </a:lnSpc>
                    <a:spcBef>
                      <a:spcPct val="0"/>
                    </a:spcBef>
                  </a:pPr>
                  <a:r>
                    <a:rPr lang="es-MX" sz="1800" b="1" kern="1200" dirty="0">
                      <a:latin typeface="Arial Narrow" panose="020B0606020202030204" pitchFamily="34" charset="0"/>
                    </a:rPr>
                    <a:t>2017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4275919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11010</TotalTime>
  <Words>1179</Words>
  <Application>Microsoft Office PowerPoint</Application>
  <PresentationFormat>Panorámica</PresentationFormat>
  <Paragraphs>222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Helvetica Neue LT Std 45 Light</vt:lpstr>
      <vt:lpstr>Helvetica Neue LT Std 55 Roman</vt:lpstr>
      <vt:lpstr>Soberana Sans</vt:lpstr>
      <vt:lpstr>Tema de Office</vt:lpstr>
      <vt:lpstr>La Salud en México: importancia, logros y desafíos  Sesión Conjunta de la Secretaría de Salud con la Academia Nacional de Medicina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CASS</dc:creator>
  <cp:lastModifiedBy>Jacobo Cadena Lau</cp:lastModifiedBy>
  <cp:revision>1235</cp:revision>
  <cp:lastPrinted>2017-02-08T18:34:50Z</cp:lastPrinted>
  <dcterms:created xsi:type="dcterms:W3CDTF">2016-06-10T15:29:36Z</dcterms:created>
  <dcterms:modified xsi:type="dcterms:W3CDTF">2017-02-08T18:35:26Z</dcterms:modified>
</cp:coreProperties>
</file>