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9" r:id="rId2"/>
    <p:sldId id="326" r:id="rId3"/>
    <p:sldId id="257" r:id="rId4"/>
    <p:sldId id="262" r:id="rId5"/>
    <p:sldId id="260" r:id="rId6"/>
    <p:sldId id="263" r:id="rId7"/>
    <p:sldId id="413" r:id="rId8"/>
    <p:sldId id="335" r:id="rId9"/>
    <p:sldId id="336" r:id="rId10"/>
    <p:sldId id="337" r:id="rId11"/>
    <p:sldId id="338" r:id="rId12"/>
    <p:sldId id="264" r:id="rId13"/>
    <p:sldId id="408" r:id="rId14"/>
    <p:sldId id="400" r:id="rId15"/>
    <p:sldId id="402" r:id="rId16"/>
    <p:sldId id="401" r:id="rId17"/>
    <p:sldId id="423" r:id="rId18"/>
    <p:sldId id="308" r:id="rId19"/>
    <p:sldId id="394" r:id="rId20"/>
    <p:sldId id="425" r:id="rId21"/>
    <p:sldId id="313" r:id="rId22"/>
    <p:sldId id="405" r:id="rId23"/>
    <p:sldId id="406" r:id="rId24"/>
    <p:sldId id="407" r:id="rId25"/>
    <p:sldId id="311" r:id="rId26"/>
    <p:sldId id="397" r:id="rId27"/>
    <p:sldId id="398" r:id="rId28"/>
    <p:sldId id="383" r:id="rId29"/>
    <p:sldId id="426" r:id="rId30"/>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9597" autoAdjust="0"/>
  </p:normalViewPr>
  <p:slideViewPr>
    <p:cSldViewPr snapToGrid="0" snapToObjects="1">
      <p:cViewPr>
        <p:scale>
          <a:sx n="71" d="100"/>
          <a:sy n="71" d="100"/>
        </p:scale>
        <p:origin x="-3120" y="-456"/>
      </p:cViewPr>
      <p:guideLst>
        <p:guide orient="horz" pos="2160"/>
        <p:guide pos="2880"/>
      </p:guideLst>
    </p:cSldViewPr>
  </p:slideViewPr>
  <p:notesTextViewPr>
    <p:cViewPr>
      <p:scale>
        <a:sx n="100" d="100"/>
        <a:sy n="100" d="100"/>
      </p:scale>
      <p:origin x="0" y="0"/>
    </p:cViewPr>
  </p:notesTextViewPr>
  <p:sorterViewPr>
    <p:cViewPr>
      <p:scale>
        <a:sx n="132" d="100"/>
        <a:sy n="132" d="100"/>
      </p:scale>
      <p:origin x="0" y="153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53287A-594B-1345-9C9E-DCB5952A2278}" type="datetimeFigureOut">
              <a:rPr lang="es-ES" smtClean="0"/>
              <a:pPr/>
              <a:t>15/02/17</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B57027-9335-904E-87C8-7808FFE4BF65}" type="slidenum">
              <a:rPr lang="es-ES" smtClean="0"/>
              <a:pPr/>
              <a:t>‹Nr.›</a:t>
            </a:fld>
            <a:endParaRPr lang="es-ES"/>
          </a:p>
        </p:txBody>
      </p:sp>
    </p:spTree>
    <p:extLst>
      <p:ext uri="{BB962C8B-B14F-4D97-AF65-F5344CB8AC3E}">
        <p14:creationId xmlns:p14="http://schemas.microsoft.com/office/powerpoint/2010/main" val="19892754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Marcador de imagen de diapositiva 1"/>
          <p:cNvSpPr>
            <a:spLocks noGrp="1" noRot="1" noChangeAspect="1"/>
          </p:cNvSpPr>
          <p:nvPr>
            <p:ph type="sldImg"/>
          </p:nvPr>
        </p:nvSpPr>
        <p:spPr>
          <a:xfrm>
            <a:off x="1150938" y="692150"/>
            <a:ext cx="4556125" cy="3416300"/>
          </a:xfrm>
          <a:ln/>
        </p:spPr>
      </p:sp>
      <p:sp>
        <p:nvSpPr>
          <p:cNvPr id="49155" name="Marcador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latin typeface="Times New Roman" charset="0"/>
            </a:endParaRPr>
          </a:p>
        </p:txBody>
      </p:sp>
      <p:sp>
        <p:nvSpPr>
          <p:cNvPr id="49156" name="Marcador de número de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CB171FD0-EB00-412D-B33B-8FD3245FE708}" type="slidenum">
              <a:rPr lang="es-ES_tradnl" sz="1000">
                <a:latin typeface="Times New Roman" charset="0"/>
              </a:rPr>
              <a:pPr/>
              <a:t>1</a:t>
            </a:fld>
            <a:endParaRPr lang="es-ES_tradnl" sz="1000">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Marcador de imagen de diapositiva 1"/>
          <p:cNvSpPr>
            <a:spLocks noGrp="1" noRot="1" noChangeAspect="1"/>
          </p:cNvSpPr>
          <p:nvPr>
            <p:ph type="sldImg"/>
          </p:nvPr>
        </p:nvSpPr>
        <p:spPr>
          <a:xfrm>
            <a:off x="1150938" y="692150"/>
            <a:ext cx="4556125" cy="3416300"/>
          </a:xfrm>
          <a:ln/>
        </p:spPr>
      </p:sp>
      <p:sp>
        <p:nvSpPr>
          <p:cNvPr id="49155" name="Marcador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latin typeface="Times New Roman" charset="0"/>
            </a:endParaRPr>
          </a:p>
        </p:txBody>
      </p:sp>
      <p:sp>
        <p:nvSpPr>
          <p:cNvPr id="49156" name="Marcador de número de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CB171FD0-EB00-412D-B33B-8FD3245FE708}" type="slidenum">
              <a:rPr lang="es-ES_tradnl" sz="1000">
                <a:latin typeface="Times New Roman" charset="0"/>
              </a:rPr>
              <a:pPr/>
              <a:t>25</a:t>
            </a:fld>
            <a:endParaRPr lang="es-ES_tradnl" sz="100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Marcador de imagen de diapositiva 1"/>
          <p:cNvSpPr>
            <a:spLocks noGrp="1" noRot="1" noChangeAspect="1"/>
          </p:cNvSpPr>
          <p:nvPr>
            <p:ph type="sldImg"/>
          </p:nvPr>
        </p:nvSpPr>
        <p:spPr>
          <a:xfrm>
            <a:off x="1150938" y="692150"/>
            <a:ext cx="4556125" cy="3416300"/>
          </a:xfrm>
          <a:ln/>
        </p:spPr>
      </p:sp>
      <p:sp>
        <p:nvSpPr>
          <p:cNvPr id="49155" name="Marcador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latin typeface="Times New Roman" charset="0"/>
            </a:endParaRPr>
          </a:p>
        </p:txBody>
      </p:sp>
      <p:sp>
        <p:nvSpPr>
          <p:cNvPr id="49156" name="Marcador de número de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CB171FD0-EB00-412D-B33B-8FD3245FE708}" type="slidenum">
              <a:rPr lang="es-ES_tradnl" sz="1000">
                <a:latin typeface="Times New Roman" charset="0"/>
              </a:rPr>
              <a:pPr/>
              <a:t>2</a:t>
            </a:fld>
            <a:endParaRPr lang="es-ES_tradnl" sz="100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Marcador de imagen de diapositiva 1"/>
          <p:cNvSpPr>
            <a:spLocks noGrp="1" noRot="1" noChangeAspect="1"/>
          </p:cNvSpPr>
          <p:nvPr>
            <p:ph type="sldImg"/>
          </p:nvPr>
        </p:nvSpPr>
        <p:spPr>
          <a:xfrm>
            <a:off x="1150938" y="692150"/>
            <a:ext cx="4556125" cy="3416300"/>
          </a:xfrm>
          <a:ln/>
        </p:spPr>
      </p:sp>
      <p:sp>
        <p:nvSpPr>
          <p:cNvPr id="49155" name="Marcador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latin typeface="Times New Roman" charset="0"/>
            </a:endParaRPr>
          </a:p>
        </p:txBody>
      </p:sp>
      <p:sp>
        <p:nvSpPr>
          <p:cNvPr id="49156" name="Marcador de número de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CB171FD0-EB00-412D-B33B-8FD3245FE708}" type="slidenum">
              <a:rPr lang="es-ES_tradnl" sz="1000">
                <a:latin typeface="Times New Roman" charset="0"/>
              </a:rPr>
              <a:pPr/>
              <a:t>3</a:t>
            </a:fld>
            <a:endParaRPr lang="es-ES_tradnl" sz="1000">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Marcador de imagen de diapositiva 1"/>
          <p:cNvSpPr>
            <a:spLocks noGrp="1" noRot="1" noChangeAspect="1"/>
          </p:cNvSpPr>
          <p:nvPr>
            <p:ph type="sldImg"/>
          </p:nvPr>
        </p:nvSpPr>
        <p:spPr>
          <a:xfrm>
            <a:off x="1150938" y="692150"/>
            <a:ext cx="4556125" cy="3416300"/>
          </a:xfrm>
          <a:ln/>
        </p:spPr>
      </p:sp>
      <p:sp>
        <p:nvSpPr>
          <p:cNvPr id="49155" name="Marcador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latin typeface="Times New Roman" charset="0"/>
            </a:endParaRPr>
          </a:p>
        </p:txBody>
      </p:sp>
      <p:sp>
        <p:nvSpPr>
          <p:cNvPr id="49156" name="Marcador de número de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CB171FD0-EB00-412D-B33B-8FD3245FE708}" type="slidenum">
              <a:rPr lang="es-ES_tradnl" sz="1000">
                <a:latin typeface="Times New Roman" charset="0"/>
              </a:rPr>
              <a:pPr/>
              <a:t>4</a:t>
            </a:fld>
            <a:endParaRPr lang="es-ES_tradnl" sz="1000">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Marcador de imagen de diapositiva 1"/>
          <p:cNvSpPr>
            <a:spLocks noGrp="1" noRot="1" noChangeAspect="1"/>
          </p:cNvSpPr>
          <p:nvPr>
            <p:ph type="sldImg"/>
          </p:nvPr>
        </p:nvSpPr>
        <p:spPr>
          <a:xfrm>
            <a:off x="1150938" y="692150"/>
            <a:ext cx="4556125" cy="3416300"/>
          </a:xfrm>
          <a:ln/>
        </p:spPr>
      </p:sp>
      <p:sp>
        <p:nvSpPr>
          <p:cNvPr id="49155" name="Marcador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latin typeface="Times New Roman" charset="0"/>
            </a:endParaRPr>
          </a:p>
        </p:txBody>
      </p:sp>
      <p:sp>
        <p:nvSpPr>
          <p:cNvPr id="49156" name="Marcador de número de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CB171FD0-EB00-412D-B33B-8FD3245FE708}" type="slidenum">
              <a:rPr lang="es-ES_tradnl" sz="1000">
                <a:latin typeface="Times New Roman" charset="0"/>
              </a:rPr>
              <a:pPr/>
              <a:t>5</a:t>
            </a:fld>
            <a:endParaRPr lang="es-ES_tradnl" sz="1000">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Marcador de imagen de diapositiva 1"/>
          <p:cNvSpPr>
            <a:spLocks noGrp="1" noRot="1" noChangeAspect="1"/>
          </p:cNvSpPr>
          <p:nvPr>
            <p:ph type="sldImg"/>
          </p:nvPr>
        </p:nvSpPr>
        <p:spPr>
          <a:xfrm>
            <a:off x="1150938" y="692150"/>
            <a:ext cx="4556125" cy="3416300"/>
          </a:xfrm>
          <a:ln/>
        </p:spPr>
      </p:sp>
      <p:sp>
        <p:nvSpPr>
          <p:cNvPr id="49155" name="Marcador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latin typeface="Times New Roman" charset="0"/>
            </a:endParaRPr>
          </a:p>
        </p:txBody>
      </p:sp>
      <p:sp>
        <p:nvSpPr>
          <p:cNvPr id="49156" name="Marcador de número de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CB171FD0-EB00-412D-B33B-8FD3245FE708}" type="slidenum">
              <a:rPr lang="es-ES_tradnl" sz="1000">
                <a:latin typeface="Times New Roman" charset="0"/>
              </a:rPr>
              <a:pPr/>
              <a:t>6</a:t>
            </a:fld>
            <a:endParaRPr lang="es-ES_tradnl" sz="1000">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Marcador de imagen de diapositiva 1"/>
          <p:cNvSpPr>
            <a:spLocks noGrp="1" noRot="1" noChangeAspect="1"/>
          </p:cNvSpPr>
          <p:nvPr>
            <p:ph type="sldImg"/>
          </p:nvPr>
        </p:nvSpPr>
        <p:spPr>
          <a:xfrm>
            <a:off x="1150938" y="692150"/>
            <a:ext cx="4556125" cy="3416300"/>
          </a:xfrm>
          <a:ln/>
        </p:spPr>
      </p:sp>
      <p:sp>
        <p:nvSpPr>
          <p:cNvPr id="49155" name="Marcador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latin typeface="Times New Roman" charset="0"/>
            </a:endParaRPr>
          </a:p>
        </p:txBody>
      </p:sp>
      <p:sp>
        <p:nvSpPr>
          <p:cNvPr id="49156" name="Marcador de número de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CB171FD0-EB00-412D-B33B-8FD3245FE708}" type="slidenum">
              <a:rPr lang="es-ES_tradnl" sz="1000">
                <a:latin typeface="Times New Roman" charset="0"/>
              </a:rPr>
              <a:pPr/>
              <a:t>7</a:t>
            </a:fld>
            <a:endParaRPr lang="es-ES_tradnl" sz="1000">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Marcador de imagen de diapositiva 1"/>
          <p:cNvSpPr>
            <a:spLocks noGrp="1" noRot="1" noChangeAspect="1"/>
          </p:cNvSpPr>
          <p:nvPr>
            <p:ph type="sldImg"/>
          </p:nvPr>
        </p:nvSpPr>
        <p:spPr>
          <a:xfrm>
            <a:off x="1150938" y="692150"/>
            <a:ext cx="4556125" cy="3416300"/>
          </a:xfrm>
          <a:ln/>
        </p:spPr>
      </p:sp>
      <p:sp>
        <p:nvSpPr>
          <p:cNvPr id="49155" name="Marcador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latin typeface="Times New Roman" charset="0"/>
            </a:endParaRPr>
          </a:p>
        </p:txBody>
      </p:sp>
      <p:sp>
        <p:nvSpPr>
          <p:cNvPr id="49156" name="Marcador de número de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CB171FD0-EB00-412D-B33B-8FD3245FE708}" type="slidenum">
              <a:rPr lang="es-ES_tradnl" sz="1000">
                <a:latin typeface="Times New Roman" charset="0"/>
              </a:rPr>
              <a:pPr/>
              <a:t>12</a:t>
            </a:fld>
            <a:endParaRPr lang="es-ES_tradnl" sz="1000">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Marcador de imagen de diapositiva 1"/>
          <p:cNvSpPr>
            <a:spLocks noGrp="1" noRot="1" noChangeAspect="1"/>
          </p:cNvSpPr>
          <p:nvPr>
            <p:ph type="sldImg"/>
          </p:nvPr>
        </p:nvSpPr>
        <p:spPr>
          <a:xfrm>
            <a:off x="1150938" y="692150"/>
            <a:ext cx="4556125" cy="3416300"/>
          </a:xfrm>
          <a:ln/>
        </p:spPr>
      </p:sp>
      <p:sp>
        <p:nvSpPr>
          <p:cNvPr id="49155" name="Marcador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latin typeface="Times New Roman" charset="0"/>
            </a:endParaRPr>
          </a:p>
        </p:txBody>
      </p:sp>
      <p:sp>
        <p:nvSpPr>
          <p:cNvPr id="49156" name="Marcador de número de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CB171FD0-EB00-412D-B33B-8FD3245FE708}" type="slidenum">
              <a:rPr lang="es-ES_tradnl" sz="1000">
                <a:latin typeface="Times New Roman" charset="0"/>
              </a:rPr>
              <a:pPr/>
              <a:t>21</a:t>
            </a:fld>
            <a:endParaRPr lang="es-ES_tradnl" sz="100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B407FADC-D87B-E54E-A3FB-DFFF3863D2DF}" type="datetimeFigureOut">
              <a:rPr lang="es-ES" smtClean="0"/>
              <a:pPr/>
              <a:t>15/02/17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F51C2B6-39CB-ED4B-85AE-C8A339617CC0}" type="slidenum">
              <a:rPr lang="es-ES" smtClean="0"/>
              <a:pPr/>
              <a:t>‹Nr.›</a:t>
            </a:fld>
            <a:endParaRPr lang="es-ES"/>
          </a:p>
        </p:txBody>
      </p:sp>
    </p:spTree>
    <p:extLst>
      <p:ext uri="{BB962C8B-B14F-4D97-AF65-F5344CB8AC3E}">
        <p14:creationId xmlns:p14="http://schemas.microsoft.com/office/powerpoint/2010/main" val="447640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407FADC-D87B-E54E-A3FB-DFFF3863D2DF}" type="datetimeFigureOut">
              <a:rPr lang="es-ES" smtClean="0"/>
              <a:pPr/>
              <a:t>15/02/17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F51C2B6-39CB-ED4B-85AE-C8A339617CC0}" type="slidenum">
              <a:rPr lang="es-ES" smtClean="0"/>
              <a:pPr/>
              <a:t>‹Nr.›</a:t>
            </a:fld>
            <a:endParaRPr lang="es-ES"/>
          </a:p>
        </p:txBody>
      </p:sp>
    </p:spTree>
    <p:extLst>
      <p:ext uri="{BB962C8B-B14F-4D97-AF65-F5344CB8AC3E}">
        <p14:creationId xmlns:p14="http://schemas.microsoft.com/office/powerpoint/2010/main" val="4108978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407FADC-D87B-E54E-A3FB-DFFF3863D2DF}" type="datetimeFigureOut">
              <a:rPr lang="es-ES" smtClean="0"/>
              <a:pPr/>
              <a:t>15/02/17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F51C2B6-39CB-ED4B-85AE-C8A339617CC0}" type="slidenum">
              <a:rPr lang="es-ES" smtClean="0"/>
              <a:pPr/>
              <a:t>‹Nr.›</a:t>
            </a:fld>
            <a:endParaRPr lang="es-ES"/>
          </a:p>
        </p:txBody>
      </p:sp>
    </p:spTree>
    <p:extLst>
      <p:ext uri="{BB962C8B-B14F-4D97-AF65-F5344CB8AC3E}">
        <p14:creationId xmlns:p14="http://schemas.microsoft.com/office/powerpoint/2010/main" val="2161968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fecha"/>
          <p:cNvSpPr>
            <a:spLocks noGrp="1"/>
          </p:cNvSpPr>
          <p:nvPr>
            <p:ph type="dt" sz="half" idx="10"/>
          </p:nvPr>
        </p:nvSpPr>
        <p:spPr>
          <a:xfrm>
            <a:off x="457200" y="6251575"/>
            <a:ext cx="2133600" cy="476250"/>
          </a:xfrm>
          <a:prstGeom prst="rect">
            <a:avLst/>
          </a:prstGeom>
        </p:spPr>
        <p:txBody>
          <a:bodyPr/>
          <a:lstStyle>
            <a:lvl1pPr>
              <a:defRPr>
                <a:latin typeface="Arial" charset="0"/>
                <a:ea typeface="ＭＳ Ｐゴシック" pitchFamily="34" charset="-128"/>
                <a:cs typeface="+mn-cs"/>
              </a:defRPr>
            </a:lvl1pPr>
          </a:lstStyle>
          <a:p>
            <a:pPr>
              <a:defRPr/>
            </a:pPr>
            <a:endParaRPr lang="es-MX"/>
          </a:p>
        </p:txBody>
      </p:sp>
      <p:sp>
        <p:nvSpPr>
          <p:cNvPr id="7" name="6 Marcador de número de diapositiva"/>
          <p:cNvSpPr>
            <a:spLocks noGrp="1"/>
          </p:cNvSpPr>
          <p:nvPr>
            <p:ph type="sldNum" sz="quarter" idx="11"/>
          </p:nvPr>
        </p:nvSpPr>
        <p:spPr>
          <a:xfrm>
            <a:off x="6553200" y="6248400"/>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fld id="{7F729F3C-80C7-4FF7-8A0B-772A43BA806B}" type="slidenum">
              <a:rPr lang="es-MX"/>
              <a:pPr>
                <a:defRPr/>
              </a:pPr>
              <a:t>‹Nr.›</a:t>
            </a:fld>
            <a:endParaRPr lang="es-MX"/>
          </a:p>
        </p:txBody>
      </p:sp>
      <p:sp>
        <p:nvSpPr>
          <p:cNvPr id="8" name="7 Marcador de pie de página"/>
          <p:cNvSpPr>
            <a:spLocks noGrp="1"/>
          </p:cNvSpPr>
          <p:nvPr>
            <p:ph type="ftr" sz="quarter" idx="12"/>
          </p:nvPr>
        </p:nvSpPr>
        <p:spPr>
          <a:xfrm>
            <a:off x="3124200" y="6248400"/>
            <a:ext cx="2895600" cy="476250"/>
          </a:xfrm>
          <a:prstGeom prst="rect">
            <a:avLst/>
          </a:prstGeom>
        </p:spPr>
        <p:txBody>
          <a:bodyPr/>
          <a:lstStyle>
            <a:lvl1pPr>
              <a:defRPr>
                <a:latin typeface="Arial" charset="0"/>
                <a:ea typeface="ＭＳ Ｐゴシック" pitchFamily="34" charset="-128"/>
                <a:cs typeface="+mn-cs"/>
              </a:defRPr>
            </a:lvl1pPr>
          </a:lstStyle>
          <a:p>
            <a:pPr>
              <a:defRPr/>
            </a:pPr>
            <a:endParaRPr lang="es-MX"/>
          </a:p>
        </p:txBody>
      </p:sp>
    </p:spTree>
    <p:extLst>
      <p:ext uri="{BB962C8B-B14F-4D97-AF65-F5344CB8AC3E}">
        <p14:creationId xmlns:p14="http://schemas.microsoft.com/office/powerpoint/2010/main" val="501043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407FADC-D87B-E54E-A3FB-DFFF3863D2DF}" type="datetimeFigureOut">
              <a:rPr lang="es-ES" smtClean="0"/>
              <a:pPr/>
              <a:t>15/02/17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F51C2B6-39CB-ED4B-85AE-C8A339617CC0}" type="slidenum">
              <a:rPr lang="es-ES" smtClean="0"/>
              <a:pPr/>
              <a:t>‹Nr.›</a:t>
            </a:fld>
            <a:endParaRPr lang="es-ES"/>
          </a:p>
        </p:txBody>
      </p:sp>
    </p:spTree>
    <p:extLst>
      <p:ext uri="{BB962C8B-B14F-4D97-AF65-F5344CB8AC3E}">
        <p14:creationId xmlns:p14="http://schemas.microsoft.com/office/powerpoint/2010/main" val="948236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B407FADC-D87B-E54E-A3FB-DFFF3863D2DF}" type="datetimeFigureOut">
              <a:rPr lang="es-ES" smtClean="0"/>
              <a:pPr/>
              <a:t>15/02/17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F51C2B6-39CB-ED4B-85AE-C8A339617CC0}" type="slidenum">
              <a:rPr lang="es-ES" smtClean="0"/>
              <a:pPr/>
              <a:t>‹Nr.›</a:t>
            </a:fld>
            <a:endParaRPr lang="es-ES"/>
          </a:p>
        </p:txBody>
      </p:sp>
    </p:spTree>
    <p:extLst>
      <p:ext uri="{BB962C8B-B14F-4D97-AF65-F5344CB8AC3E}">
        <p14:creationId xmlns:p14="http://schemas.microsoft.com/office/powerpoint/2010/main" val="994323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B407FADC-D87B-E54E-A3FB-DFFF3863D2DF}" type="datetimeFigureOut">
              <a:rPr lang="es-ES" smtClean="0"/>
              <a:pPr/>
              <a:t>15/02/17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F51C2B6-39CB-ED4B-85AE-C8A339617CC0}" type="slidenum">
              <a:rPr lang="es-ES" smtClean="0"/>
              <a:pPr/>
              <a:t>‹Nr.›</a:t>
            </a:fld>
            <a:endParaRPr lang="es-ES"/>
          </a:p>
        </p:txBody>
      </p:sp>
    </p:spTree>
    <p:extLst>
      <p:ext uri="{BB962C8B-B14F-4D97-AF65-F5344CB8AC3E}">
        <p14:creationId xmlns:p14="http://schemas.microsoft.com/office/powerpoint/2010/main" val="2994106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B407FADC-D87B-E54E-A3FB-DFFF3863D2DF}" type="datetimeFigureOut">
              <a:rPr lang="es-ES" smtClean="0"/>
              <a:pPr/>
              <a:t>15/02/17</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F51C2B6-39CB-ED4B-85AE-C8A339617CC0}" type="slidenum">
              <a:rPr lang="es-ES" smtClean="0"/>
              <a:pPr/>
              <a:t>‹Nr.›</a:t>
            </a:fld>
            <a:endParaRPr lang="es-ES"/>
          </a:p>
        </p:txBody>
      </p:sp>
    </p:spTree>
    <p:extLst>
      <p:ext uri="{BB962C8B-B14F-4D97-AF65-F5344CB8AC3E}">
        <p14:creationId xmlns:p14="http://schemas.microsoft.com/office/powerpoint/2010/main" val="194542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B407FADC-D87B-E54E-A3FB-DFFF3863D2DF}" type="datetimeFigureOut">
              <a:rPr lang="es-ES" smtClean="0"/>
              <a:pPr/>
              <a:t>15/02/17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F51C2B6-39CB-ED4B-85AE-C8A339617CC0}" type="slidenum">
              <a:rPr lang="es-ES" smtClean="0"/>
              <a:pPr/>
              <a:t>‹Nr.›</a:t>
            </a:fld>
            <a:endParaRPr lang="es-ES"/>
          </a:p>
        </p:txBody>
      </p:sp>
    </p:spTree>
    <p:extLst>
      <p:ext uri="{BB962C8B-B14F-4D97-AF65-F5344CB8AC3E}">
        <p14:creationId xmlns:p14="http://schemas.microsoft.com/office/powerpoint/2010/main" val="3360665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407FADC-D87B-E54E-A3FB-DFFF3863D2DF}" type="datetimeFigureOut">
              <a:rPr lang="es-ES" smtClean="0"/>
              <a:pPr/>
              <a:t>15/02/17</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F51C2B6-39CB-ED4B-85AE-C8A339617CC0}" type="slidenum">
              <a:rPr lang="es-ES" smtClean="0"/>
              <a:pPr/>
              <a:t>‹Nr.›</a:t>
            </a:fld>
            <a:endParaRPr lang="es-ES"/>
          </a:p>
        </p:txBody>
      </p:sp>
    </p:spTree>
    <p:extLst>
      <p:ext uri="{BB962C8B-B14F-4D97-AF65-F5344CB8AC3E}">
        <p14:creationId xmlns:p14="http://schemas.microsoft.com/office/powerpoint/2010/main" val="1131607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B407FADC-D87B-E54E-A3FB-DFFF3863D2DF}" type="datetimeFigureOut">
              <a:rPr lang="es-ES" smtClean="0"/>
              <a:pPr/>
              <a:t>15/02/17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F51C2B6-39CB-ED4B-85AE-C8A339617CC0}" type="slidenum">
              <a:rPr lang="es-ES" smtClean="0"/>
              <a:pPr/>
              <a:t>‹Nr.›</a:t>
            </a:fld>
            <a:endParaRPr lang="es-ES"/>
          </a:p>
        </p:txBody>
      </p:sp>
    </p:spTree>
    <p:extLst>
      <p:ext uri="{BB962C8B-B14F-4D97-AF65-F5344CB8AC3E}">
        <p14:creationId xmlns:p14="http://schemas.microsoft.com/office/powerpoint/2010/main" val="3346726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B407FADC-D87B-E54E-A3FB-DFFF3863D2DF}" type="datetimeFigureOut">
              <a:rPr lang="es-ES" smtClean="0"/>
              <a:pPr/>
              <a:t>15/02/17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F51C2B6-39CB-ED4B-85AE-C8A339617CC0}" type="slidenum">
              <a:rPr lang="es-ES" smtClean="0"/>
              <a:pPr/>
              <a:t>‹Nr.›</a:t>
            </a:fld>
            <a:endParaRPr lang="es-ES"/>
          </a:p>
        </p:txBody>
      </p:sp>
    </p:spTree>
    <p:extLst>
      <p:ext uri="{BB962C8B-B14F-4D97-AF65-F5344CB8AC3E}">
        <p14:creationId xmlns:p14="http://schemas.microsoft.com/office/powerpoint/2010/main" val="3962826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07FADC-D87B-E54E-A3FB-DFFF3863D2DF}" type="datetimeFigureOut">
              <a:rPr lang="es-ES" smtClean="0"/>
              <a:pPr/>
              <a:t>15/02/17</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1C2B6-39CB-ED4B-85AE-C8A339617CC0}" type="slidenum">
              <a:rPr lang="es-ES" smtClean="0"/>
              <a:pPr/>
              <a:t>‹Nr.›</a:t>
            </a:fld>
            <a:endParaRPr lang="es-ES"/>
          </a:p>
        </p:txBody>
      </p:sp>
    </p:spTree>
    <p:extLst>
      <p:ext uri="{BB962C8B-B14F-4D97-AF65-F5344CB8AC3E}">
        <p14:creationId xmlns:p14="http://schemas.microsoft.com/office/powerpoint/2010/main" val="2787507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gif"/></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gif"/></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png"/><Relationship Id="rId7"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 Id="rId3" Type="http://schemas.openxmlformats.org/officeDocument/2006/relationships/image" Target="../media/image2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1.gif"/><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5.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133" name="Conector recto 9"/>
          <p:cNvCxnSpPr>
            <a:cxnSpLocks noChangeShapeType="1"/>
          </p:cNvCxnSpPr>
          <p:nvPr/>
        </p:nvCxnSpPr>
        <p:spPr bwMode="auto">
          <a:xfrm>
            <a:off x="771525" y="914400"/>
            <a:ext cx="7543800" cy="1588"/>
          </a:xfrm>
          <a:prstGeom prst="line">
            <a:avLst/>
          </a:prstGeom>
          <a:noFill/>
          <a:ln w="28575">
            <a:solidFill>
              <a:srgbClr val="000090"/>
            </a:solidFill>
            <a:round/>
            <a:headEnd type="none" w="sm" len="sm"/>
            <a:tailEnd type="none" w="sm" len="sm"/>
          </a:ln>
          <a:extLst>
            <a:ext uri="{909E8E84-426E-40dd-AFC4-6F175D3DCCD1}">
              <a14:hiddenFill xmlns:a14="http://schemas.microsoft.com/office/drawing/2010/main">
                <a:noFill/>
              </a14:hiddenFill>
            </a:ext>
          </a:extLst>
        </p:spPr>
      </p:cxnSp>
      <p:sp>
        <p:nvSpPr>
          <p:cNvPr id="6" name="Rectángulo 5"/>
          <p:cNvSpPr/>
          <p:nvPr/>
        </p:nvSpPr>
        <p:spPr>
          <a:xfrm>
            <a:off x="-28574" y="355600"/>
            <a:ext cx="9143999" cy="2154436"/>
          </a:xfrm>
          <a:prstGeom prst="rect">
            <a:avLst/>
          </a:prstGeom>
        </p:spPr>
        <p:txBody>
          <a:bodyPr wrap="square">
            <a:spAutoFit/>
          </a:bodyPr>
          <a:lstStyle/>
          <a:p>
            <a:endParaRPr lang="es-MX" dirty="0" smtClean="0"/>
          </a:p>
          <a:p>
            <a:pPr algn="ctr"/>
            <a:endParaRPr lang="es-MX" sz="3600" dirty="0" smtClean="0">
              <a:latin typeface="Abadi MT Condensed Extra Bold"/>
              <a:cs typeface="Abadi MT Condensed Extra Bold"/>
            </a:endParaRPr>
          </a:p>
          <a:p>
            <a:pPr algn="ctr"/>
            <a:endParaRPr lang="es-MX" sz="4400" dirty="0" smtClean="0">
              <a:solidFill>
                <a:srgbClr val="800000"/>
              </a:solidFill>
              <a:latin typeface="Brush Script MT Italic"/>
              <a:cs typeface="Brush Script MT Italic"/>
            </a:endParaRPr>
          </a:p>
          <a:p>
            <a:pPr algn="ctr"/>
            <a:endParaRPr lang="es-MX" sz="3600" dirty="0" smtClean="0">
              <a:latin typeface="Abadi MT Condensed Extra Bold"/>
              <a:cs typeface="Abadi MT Condensed Extra Bold"/>
            </a:endParaRPr>
          </a:p>
        </p:txBody>
      </p:sp>
      <p:sp>
        <p:nvSpPr>
          <p:cNvPr id="2" name="CuadroTexto 1"/>
          <p:cNvSpPr txBox="1"/>
          <p:nvPr/>
        </p:nvSpPr>
        <p:spPr>
          <a:xfrm>
            <a:off x="899627" y="1421374"/>
            <a:ext cx="7415698" cy="3354765"/>
          </a:xfrm>
          <a:prstGeom prst="rect">
            <a:avLst/>
          </a:prstGeom>
          <a:noFill/>
        </p:spPr>
        <p:txBody>
          <a:bodyPr wrap="square" rtlCol="0">
            <a:spAutoFit/>
          </a:bodyPr>
          <a:lstStyle/>
          <a:p>
            <a:pPr algn="ctr"/>
            <a:r>
              <a:rPr lang="es-ES" sz="4800" b="1" dirty="0" smtClean="0"/>
              <a:t>Síndrome de intestino corto</a:t>
            </a:r>
            <a:endParaRPr lang="es-ES" sz="4800" b="1" dirty="0"/>
          </a:p>
          <a:p>
            <a:pPr algn="ctr"/>
            <a:endParaRPr lang="es-ES" sz="3200" dirty="0" smtClean="0"/>
          </a:p>
          <a:p>
            <a:pPr algn="ctr"/>
            <a:r>
              <a:rPr lang="es-ES" sz="3600" b="1" dirty="0" smtClean="0">
                <a:solidFill>
                  <a:srgbClr val="000090"/>
                </a:solidFill>
              </a:rPr>
              <a:t>TRATAMIENTO QUIRÚRGICO</a:t>
            </a:r>
          </a:p>
          <a:p>
            <a:pPr algn="ctr"/>
            <a:endParaRPr lang="es-ES" sz="4800" b="1" dirty="0" smtClean="0">
              <a:solidFill>
                <a:schemeClr val="accent2">
                  <a:lumMod val="75000"/>
                </a:schemeClr>
              </a:solidFill>
            </a:endParaRPr>
          </a:p>
          <a:p>
            <a:pPr algn="ctr"/>
            <a:r>
              <a:rPr lang="es-ES" sz="2400" b="1" dirty="0" err="1" smtClean="0">
                <a:solidFill>
                  <a:schemeClr val="accent2">
                    <a:lumMod val="75000"/>
                  </a:schemeClr>
                </a:solidFill>
                <a:latin typeface="Apple Chancery"/>
                <a:cs typeface="Apple Chancery"/>
              </a:rPr>
              <a:t>Acad</a:t>
            </a:r>
            <a:r>
              <a:rPr lang="es-ES" sz="2400" b="1" dirty="0" smtClean="0">
                <a:solidFill>
                  <a:schemeClr val="accent2">
                    <a:lumMod val="75000"/>
                  </a:schemeClr>
                </a:solidFill>
                <a:latin typeface="Apple Chancery"/>
                <a:cs typeface="Apple Chancery"/>
              </a:rPr>
              <a:t>. Dr. Jesús Tapia Jurado</a:t>
            </a:r>
          </a:p>
          <a:p>
            <a:pPr algn="ctr"/>
            <a:r>
              <a:rPr lang="es-ES" sz="2400" b="1" dirty="0" smtClean="0">
                <a:solidFill>
                  <a:schemeClr val="accent2">
                    <a:lumMod val="75000"/>
                  </a:schemeClr>
                </a:solidFill>
                <a:latin typeface="Apple Chancery"/>
                <a:cs typeface="Apple Chancery"/>
              </a:rPr>
              <a:t>15 febrero 2017</a:t>
            </a:r>
          </a:p>
        </p:txBody>
      </p:sp>
      <p:pic>
        <p:nvPicPr>
          <p:cNvPr id="9" name="Imagen 8" descr="l3.gif"/>
          <p:cNvPicPr>
            <a:picLocks noChangeAspect="1"/>
          </p:cNvPicPr>
          <p:nvPr/>
        </p:nvPicPr>
        <p:blipFill>
          <a:blip r:embed="rId3"/>
          <a:stretch>
            <a:fillRect/>
          </a:stretch>
        </p:blipFill>
        <p:spPr>
          <a:xfrm>
            <a:off x="559801" y="2510036"/>
            <a:ext cx="1231995" cy="2087306"/>
          </a:xfrm>
          <a:prstGeom prst="rect">
            <a:avLst/>
          </a:prstGeom>
        </p:spPr>
      </p:pic>
    </p:spTree>
    <p:extLst>
      <p:ext uri="{BB962C8B-B14F-4D97-AF65-F5344CB8AC3E}">
        <p14:creationId xmlns:p14="http://schemas.microsoft.com/office/powerpoint/2010/main" val="7785485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62000" y="304800"/>
            <a:ext cx="8077200" cy="1143000"/>
          </a:xfrm>
        </p:spPr>
        <p:txBody>
          <a:bodyPr>
            <a:normAutofit fontScale="90000"/>
          </a:bodyPr>
          <a:lstStyle/>
          <a:p>
            <a:r>
              <a:rPr lang="es-MX" sz="4000" b="1" dirty="0" smtClean="0">
                <a:solidFill>
                  <a:srgbClr val="000090"/>
                </a:solidFill>
                <a:latin typeface="Tahoma" charset="0"/>
              </a:rPr>
              <a:t>INTESTINO CORTO</a:t>
            </a:r>
            <a:r>
              <a:rPr lang="es-MX" b="1" dirty="0" smtClean="0">
                <a:solidFill>
                  <a:srgbClr val="000090"/>
                </a:solidFill>
                <a:latin typeface="Tahoma" charset="0"/>
              </a:rPr>
              <a:t/>
            </a:r>
            <a:br>
              <a:rPr lang="es-MX" b="1" dirty="0" smtClean="0">
                <a:solidFill>
                  <a:srgbClr val="000090"/>
                </a:solidFill>
                <a:latin typeface="Tahoma" charset="0"/>
              </a:rPr>
            </a:br>
            <a:r>
              <a:rPr lang="es-MX" sz="1300" dirty="0" smtClean="0">
                <a:solidFill>
                  <a:srgbClr val="800000"/>
                </a:solidFill>
                <a:latin typeface="Tahoma" charset="0"/>
              </a:rPr>
              <a:t>Tapia JJ, MurguíaCR, García CG. Cir Gen 1997;19(1):20-26</a:t>
            </a:r>
            <a:r>
              <a:rPr lang="es-MX" dirty="0" smtClean="0">
                <a:solidFill>
                  <a:srgbClr val="800000"/>
                </a:solidFill>
                <a:latin typeface="Tahoma" charset="0"/>
              </a:rPr>
              <a:t/>
            </a:r>
            <a:br>
              <a:rPr lang="es-MX" dirty="0" smtClean="0">
                <a:solidFill>
                  <a:srgbClr val="800000"/>
                </a:solidFill>
                <a:latin typeface="Tahoma" charset="0"/>
              </a:rPr>
            </a:br>
            <a:endParaRPr lang="es-MX" sz="3200" dirty="0">
              <a:solidFill>
                <a:srgbClr val="800000"/>
              </a:solidFill>
              <a:latin typeface="Tahoma" charset="0"/>
            </a:endParaRPr>
          </a:p>
        </p:txBody>
      </p:sp>
      <p:graphicFrame>
        <p:nvGraphicFramePr>
          <p:cNvPr id="9310" name="Group 94"/>
          <p:cNvGraphicFramePr>
            <a:graphicFrameLocks noGrp="1"/>
          </p:cNvGraphicFramePr>
          <p:nvPr>
            <p:extLst>
              <p:ext uri="{D42A27DB-BD31-4B8C-83A1-F6EECF244321}">
                <p14:modId xmlns:p14="http://schemas.microsoft.com/office/powerpoint/2010/main" val="3818813334"/>
              </p:ext>
            </p:extLst>
          </p:nvPr>
        </p:nvGraphicFramePr>
        <p:xfrm>
          <a:off x="368518" y="1447800"/>
          <a:ext cx="8470683" cy="5192078"/>
        </p:xfrm>
        <a:graphic>
          <a:graphicData uri="http://schemas.openxmlformats.org/drawingml/2006/table">
            <a:tbl>
              <a:tblPr/>
              <a:tblGrid>
                <a:gridCol w="1438418"/>
                <a:gridCol w="1518330"/>
                <a:gridCol w="1598242"/>
                <a:gridCol w="2157627"/>
                <a:gridCol w="1758066"/>
              </a:tblGrid>
              <a:tr h="5080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0" i="0" u="none" strike="noStrike" cap="none" normalizeH="0" baseline="0">
                          <a:ln>
                            <a:noFill/>
                          </a:ln>
                          <a:solidFill>
                            <a:schemeClr val="tx1"/>
                          </a:solidFill>
                          <a:effectLst/>
                          <a:latin typeface="Tahoma" charset="0"/>
                          <a:ea typeface="ＭＳ Ｐゴシック" charset="0"/>
                          <a:cs typeface="ＭＳ Ｐゴシック" charset="0"/>
                        </a:rPr>
                        <a:t>PACIENTE</a:t>
                      </a:r>
                      <a:endParaRPr kumimoji="0" lang="es-E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0" i="0" u="none" strike="noStrike" cap="none" normalizeH="0" baseline="0">
                          <a:ln>
                            <a:noFill/>
                          </a:ln>
                          <a:solidFill>
                            <a:schemeClr val="tx1"/>
                          </a:solidFill>
                          <a:effectLst/>
                          <a:latin typeface="Tahoma" charset="0"/>
                          <a:ea typeface="ＭＳ Ｐゴシック" charset="0"/>
                          <a:cs typeface="ＭＳ Ｐゴシック" charset="0"/>
                        </a:rPr>
                        <a:t>LONGITUD CM</a:t>
                      </a:r>
                      <a:endParaRPr kumimoji="0" lang="es-E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0" i="0" u="none" strike="noStrike" cap="none" normalizeH="0" baseline="0">
                          <a:ln>
                            <a:noFill/>
                          </a:ln>
                          <a:solidFill>
                            <a:schemeClr val="tx1"/>
                          </a:solidFill>
                          <a:effectLst/>
                          <a:latin typeface="Tahoma" charset="0"/>
                          <a:ea typeface="ＭＳ Ｐゴシック" charset="0"/>
                          <a:cs typeface="ＭＳ Ｐゴシック" charset="0"/>
                        </a:rPr>
                        <a:t>VALVULA ILEOCECAL</a:t>
                      </a:r>
                      <a:endParaRPr kumimoji="0" lang="es-E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0" i="0" u="none" strike="noStrike" cap="none" normalizeH="0" baseline="0">
                          <a:ln>
                            <a:noFill/>
                          </a:ln>
                          <a:solidFill>
                            <a:schemeClr val="tx1"/>
                          </a:solidFill>
                          <a:effectLst/>
                          <a:latin typeface="Tahoma" charset="0"/>
                          <a:ea typeface="ＭＳ Ｐゴシック" charset="0"/>
                          <a:cs typeface="ＭＳ Ｐゴシック" charset="0"/>
                        </a:rPr>
                        <a:t>CONTINUIDAD INTESTINAL</a:t>
                      </a:r>
                      <a:endParaRPr kumimoji="0" lang="es-E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0" i="0" u="none" strike="noStrike" cap="none" normalizeH="0" baseline="0">
                          <a:ln>
                            <a:noFill/>
                          </a:ln>
                          <a:solidFill>
                            <a:schemeClr val="tx1"/>
                          </a:solidFill>
                          <a:effectLst/>
                          <a:latin typeface="Tahoma" charset="0"/>
                          <a:ea typeface="ＭＳ Ｐゴシック" charset="0"/>
                          <a:cs typeface="ＭＳ Ｐゴシック" charset="0"/>
                        </a:rPr>
                        <a:t>TIEMPO EVOLUCIÓN</a:t>
                      </a:r>
                      <a:endParaRPr kumimoji="0" lang="es-E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80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0" i="0" u="none" strike="noStrike" cap="none" normalizeH="0" baseline="0">
                          <a:ln>
                            <a:noFill/>
                          </a:ln>
                          <a:solidFill>
                            <a:schemeClr val="tx1"/>
                          </a:solidFill>
                          <a:effectLst/>
                          <a:latin typeface="Tahoma" charset="0"/>
                          <a:ea typeface="ＭＳ Ｐゴシック" charset="0"/>
                          <a:cs typeface="ＭＳ Ｐゴシック" charset="0"/>
                        </a:rPr>
                        <a:t>1</a:t>
                      </a:r>
                      <a:endParaRPr kumimoji="0" lang="es-E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0" i="0" u="none" strike="noStrike" cap="none" normalizeH="0" baseline="0" dirty="0">
                          <a:ln>
                            <a:noFill/>
                          </a:ln>
                          <a:solidFill>
                            <a:schemeClr val="tx1"/>
                          </a:solidFill>
                          <a:effectLst/>
                          <a:latin typeface="Tahoma" charset="0"/>
                          <a:ea typeface="ＭＳ Ｐゴシック" charset="0"/>
                          <a:cs typeface="ＭＳ Ｐゴシック" charset="0"/>
                        </a:rPr>
                        <a:t>34</a:t>
                      </a:r>
                      <a:endParaRPr kumimoji="0" lang="es-ES" sz="20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0" i="0" u="none" strike="noStrike" cap="none" normalizeH="0" baseline="0" dirty="0" smtClean="0">
                          <a:ln>
                            <a:noFill/>
                          </a:ln>
                          <a:solidFill>
                            <a:schemeClr val="tx1"/>
                          </a:solidFill>
                          <a:effectLst/>
                          <a:latin typeface="Tahoma" charset="0"/>
                          <a:ea typeface="ＭＳ Ｐゴシック" charset="0"/>
                          <a:cs typeface="ＭＳ Ｐゴシック" charset="0"/>
                        </a:rPr>
                        <a:t>NO</a:t>
                      </a:r>
                      <a:endParaRPr kumimoji="0" lang="es-ES" sz="20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0" i="0" u="none" strike="noStrike" cap="none" normalizeH="0" baseline="0">
                          <a:ln>
                            <a:noFill/>
                          </a:ln>
                          <a:solidFill>
                            <a:schemeClr val="tx1"/>
                          </a:solidFill>
                          <a:effectLst/>
                          <a:latin typeface="Tahoma" charset="0"/>
                          <a:ea typeface="ＭＳ Ｐゴシック" charset="0"/>
                          <a:cs typeface="ＭＳ Ｐゴシック" charset="0"/>
                        </a:rPr>
                        <a:t>YEYUNO TRANSVERSO</a:t>
                      </a:r>
                      <a:endParaRPr kumimoji="0" lang="es-E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0" i="0" u="none" strike="noStrike" cap="none" normalizeH="0" baseline="0" dirty="0">
                          <a:ln>
                            <a:noFill/>
                          </a:ln>
                          <a:solidFill>
                            <a:schemeClr val="tx1"/>
                          </a:solidFill>
                          <a:effectLst/>
                          <a:latin typeface="Tahoma" charset="0"/>
                          <a:ea typeface="ＭＳ Ｐゴシック" charset="0"/>
                          <a:cs typeface="ＭＳ Ｐゴシック" charset="0"/>
                        </a:rPr>
                        <a:t>10 AÑOS +</a:t>
                      </a:r>
                      <a:endParaRPr kumimoji="0" lang="es-ES" sz="20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80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0" i="0" u="none" strike="noStrike" cap="none" normalizeH="0" baseline="0">
                          <a:ln>
                            <a:noFill/>
                          </a:ln>
                          <a:solidFill>
                            <a:schemeClr val="tx1"/>
                          </a:solidFill>
                          <a:effectLst/>
                          <a:latin typeface="Tahoma" charset="0"/>
                          <a:ea typeface="ＭＳ Ｐゴシック" charset="0"/>
                          <a:cs typeface="ＭＳ Ｐゴシック" charset="0"/>
                        </a:rPr>
                        <a:t>2</a:t>
                      </a:r>
                      <a:endParaRPr kumimoji="0" lang="es-E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0" i="0" u="none" strike="noStrike" cap="none" normalizeH="0" baseline="0">
                          <a:ln>
                            <a:noFill/>
                          </a:ln>
                          <a:solidFill>
                            <a:schemeClr val="tx1"/>
                          </a:solidFill>
                          <a:effectLst/>
                          <a:latin typeface="Tahoma" charset="0"/>
                          <a:ea typeface="ＭＳ Ｐゴシック" charset="0"/>
                          <a:cs typeface="ＭＳ Ｐゴシック" charset="0"/>
                        </a:rPr>
                        <a:t>38</a:t>
                      </a:r>
                      <a:endParaRPr kumimoji="0" lang="es-E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0" i="0" u="none" strike="noStrike" cap="none" normalizeH="0" baseline="0">
                          <a:ln>
                            <a:noFill/>
                          </a:ln>
                          <a:solidFill>
                            <a:schemeClr val="tx1"/>
                          </a:solidFill>
                          <a:effectLst/>
                          <a:latin typeface="Tahoma" charset="0"/>
                          <a:ea typeface="ＭＳ Ｐゴシック" charset="0"/>
                          <a:cs typeface="ＭＳ Ｐゴシック" charset="0"/>
                        </a:rPr>
                        <a:t>NO</a:t>
                      </a:r>
                      <a:endParaRPr kumimoji="0" lang="es-E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0" i="0" u="none" strike="noStrike" cap="none" normalizeH="0" baseline="0">
                          <a:ln>
                            <a:noFill/>
                          </a:ln>
                          <a:solidFill>
                            <a:schemeClr val="tx1"/>
                          </a:solidFill>
                          <a:effectLst/>
                          <a:latin typeface="Tahoma" charset="0"/>
                          <a:ea typeface="ＭＳ Ｐゴシック" charset="0"/>
                          <a:cs typeface="ＭＳ Ｐゴシック" charset="0"/>
                        </a:rPr>
                        <a:t>YEYUNO TRANSVERSO</a:t>
                      </a:r>
                      <a:endParaRPr kumimoji="0" lang="es-E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0" i="0" u="none" strike="noStrike" cap="none" normalizeH="0" baseline="0">
                          <a:ln>
                            <a:noFill/>
                          </a:ln>
                          <a:solidFill>
                            <a:schemeClr val="tx1"/>
                          </a:solidFill>
                          <a:effectLst/>
                          <a:latin typeface="Tahoma" charset="0"/>
                          <a:ea typeface="ＭＳ Ｐゴシック" charset="0"/>
                          <a:cs typeface="ＭＳ Ｐゴシック" charset="0"/>
                        </a:rPr>
                        <a:t>11 AÑOS 3 MESES</a:t>
                      </a:r>
                      <a:endParaRPr kumimoji="0" lang="es-E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651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0" i="0" u="none" strike="noStrike" cap="none" normalizeH="0" baseline="0">
                          <a:ln>
                            <a:noFill/>
                          </a:ln>
                          <a:solidFill>
                            <a:schemeClr val="tx1"/>
                          </a:solidFill>
                          <a:effectLst/>
                          <a:latin typeface="Tahoma" charset="0"/>
                          <a:ea typeface="ＭＳ Ｐゴシック" charset="0"/>
                          <a:cs typeface="ＭＳ Ｐゴシック" charset="0"/>
                        </a:rPr>
                        <a:t>3</a:t>
                      </a:r>
                      <a:endParaRPr kumimoji="0" lang="es-E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0" i="0" u="none" strike="noStrike" cap="none" normalizeH="0" baseline="0">
                          <a:ln>
                            <a:noFill/>
                          </a:ln>
                          <a:solidFill>
                            <a:schemeClr val="tx1"/>
                          </a:solidFill>
                          <a:effectLst/>
                          <a:latin typeface="Tahoma" charset="0"/>
                          <a:ea typeface="ＭＳ Ｐゴシック" charset="0"/>
                          <a:cs typeface="ＭＳ Ｐゴシック" charset="0"/>
                        </a:rPr>
                        <a:t>0</a:t>
                      </a:r>
                      <a:endParaRPr kumimoji="0" lang="es-E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0" i="0" u="none" strike="noStrike" cap="none" normalizeH="0" baseline="0">
                          <a:ln>
                            <a:noFill/>
                          </a:ln>
                          <a:solidFill>
                            <a:schemeClr val="tx1"/>
                          </a:solidFill>
                          <a:effectLst/>
                          <a:latin typeface="Tahoma" charset="0"/>
                          <a:ea typeface="ＭＳ Ｐゴシック" charset="0"/>
                          <a:cs typeface="ＭＳ Ｐゴシック" charset="0"/>
                        </a:rPr>
                        <a:t>NO</a:t>
                      </a:r>
                      <a:endParaRPr kumimoji="0" lang="es-E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0" i="0" u="none" strike="noStrike" cap="none" normalizeH="0" baseline="0" dirty="0">
                          <a:ln>
                            <a:noFill/>
                          </a:ln>
                          <a:solidFill>
                            <a:schemeClr val="tx1"/>
                          </a:solidFill>
                          <a:effectLst/>
                          <a:latin typeface="Tahoma" charset="0"/>
                          <a:ea typeface="ＭＳ Ｐゴシック" charset="0"/>
                          <a:cs typeface="ＭＳ Ｐゴシック" charset="0"/>
                        </a:rPr>
                        <a:t>NO</a:t>
                      </a:r>
                      <a:endParaRPr kumimoji="0" lang="es-ES" sz="20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0" i="0" u="none" strike="noStrike" cap="none" normalizeH="0" baseline="0">
                          <a:ln>
                            <a:noFill/>
                          </a:ln>
                          <a:solidFill>
                            <a:schemeClr val="tx1"/>
                          </a:solidFill>
                          <a:effectLst/>
                          <a:latin typeface="Tahoma" charset="0"/>
                          <a:ea typeface="ＭＳ Ｐゴシック" charset="0"/>
                          <a:cs typeface="ＭＳ Ｐゴシック" charset="0"/>
                        </a:rPr>
                        <a:t>5 AÑOS +</a:t>
                      </a:r>
                      <a:endParaRPr kumimoji="0" lang="es-E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80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0" i="0" u="none" strike="noStrike" cap="none" normalizeH="0" baseline="0">
                          <a:ln>
                            <a:noFill/>
                          </a:ln>
                          <a:solidFill>
                            <a:schemeClr val="tx1"/>
                          </a:solidFill>
                          <a:effectLst/>
                          <a:latin typeface="Tahoma" charset="0"/>
                          <a:ea typeface="ＭＳ Ｐゴシック" charset="0"/>
                          <a:cs typeface="ＭＳ Ｐゴシック" charset="0"/>
                        </a:rPr>
                        <a:t>4</a:t>
                      </a:r>
                      <a:endParaRPr kumimoji="0" lang="es-E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0" i="0" u="none" strike="noStrike" cap="none" normalizeH="0" baseline="0">
                          <a:ln>
                            <a:noFill/>
                          </a:ln>
                          <a:solidFill>
                            <a:schemeClr val="tx1"/>
                          </a:solidFill>
                          <a:effectLst/>
                          <a:latin typeface="Tahoma" charset="0"/>
                          <a:ea typeface="ＭＳ Ｐゴシック" charset="0"/>
                          <a:cs typeface="ＭＳ Ｐゴシック" charset="0"/>
                        </a:rPr>
                        <a:t>30</a:t>
                      </a:r>
                      <a:endParaRPr kumimoji="0" lang="es-E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0" i="0" u="none" strike="noStrike" cap="none" normalizeH="0" baseline="0">
                          <a:ln>
                            <a:noFill/>
                          </a:ln>
                          <a:solidFill>
                            <a:schemeClr val="tx1"/>
                          </a:solidFill>
                          <a:effectLst/>
                          <a:latin typeface="Tahoma" charset="0"/>
                          <a:ea typeface="ＭＳ Ｐゴシック" charset="0"/>
                          <a:cs typeface="ＭＳ Ｐゴシック" charset="0"/>
                        </a:rPr>
                        <a:t>NO</a:t>
                      </a:r>
                      <a:endParaRPr kumimoji="0" lang="es-E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0" i="0" u="none" strike="noStrike" cap="none" normalizeH="0" baseline="0">
                          <a:ln>
                            <a:noFill/>
                          </a:ln>
                          <a:solidFill>
                            <a:schemeClr val="tx1"/>
                          </a:solidFill>
                          <a:effectLst/>
                          <a:latin typeface="Tahoma" charset="0"/>
                          <a:ea typeface="ＭＳ Ｐゴシック" charset="0"/>
                          <a:cs typeface="ＭＳ Ｐゴシック" charset="0"/>
                        </a:rPr>
                        <a:t>YEYUNOSTOMÍA</a:t>
                      </a:r>
                      <a:endParaRPr kumimoji="0" lang="es-E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0" i="0" u="none" strike="noStrike" cap="none" normalizeH="0" baseline="0">
                          <a:ln>
                            <a:noFill/>
                          </a:ln>
                          <a:solidFill>
                            <a:schemeClr val="tx1"/>
                          </a:solidFill>
                          <a:effectLst/>
                          <a:latin typeface="Tahoma" charset="0"/>
                          <a:ea typeface="ＭＳ Ｐゴシック" charset="0"/>
                          <a:cs typeface="ＭＳ Ｐゴシック" charset="0"/>
                        </a:rPr>
                        <a:t>13 AÑOS 6 MESES</a:t>
                      </a:r>
                      <a:endParaRPr kumimoji="0" lang="es-E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80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0" i="0" u="none" strike="noStrike" cap="none" normalizeH="0" baseline="0">
                          <a:ln>
                            <a:noFill/>
                          </a:ln>
                          <a:solidFill>
                            <a:schemeClr val="tx1"/>
                          </a:solidFill>
                          <a:effectLst/>
                          <a:latin typeface="Tahoma" charset="0"/>
                          <a:ea typeface="ＭＳ Ｐゴシック" charset="0"/>
                          <a:cs typeface="ＭＳ Ｐゴシック" charset="0"/>
                        </a:rPr>
                        <a:t>5</a:t>
                      </a:r>
                      <a:endParaRPr kumimoji="0" lang="es-E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0" i="0" u="none" strike="noStrike" cap="none" normalizeH="0" baseline="0">
                          <a:ln>
                            <a:noFill/>
                          </a:ln>
                          <a:solidFill>
                            <a:schemeClr val="tx1"/>
                          </a:solidFill>
                          <a:effectLst/>
                          <a:latin typeface="Tahoma" charset="0"/>
                          <a:ea typeface="ＭＳ Ｐゴシック" charset="0"/>
                          <a:cs typeface="ＭＳ Ｐゴシック" charset="0"/>
                        </a:rPr>
                        <a:t>30</a:t>
                      </a:r>
                      <a:endParaRPr kumimoji="0" lang="es-E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0" i="0" u="none" strike="noStrike" cap="none" normalizeH="0" baseline="0">
                          <a:ln>
                            <a:noFill/>
                          </a:ln>
                          <a:solidFill>
                            <a:schemeClr val="tx1"/>
                          </a:solidFill>
                          <a:effectLst/>
                          <a:latin typeface="Tahoma" charset="0"/>
                          <a:ea typeface="ＭＳ Ｐゴシック" charset="0"/>
                          <a:cs typeface="ＭＳ Ｐゴシック" charset="0"/>
                        </a:rPr>
                        <a:t>NO</a:t>
                      </a:r>
                      <a:endParaRPr kumimoji="0" lang="es-E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0" i="0" u="none" strike="noStrike" cap="none" normalizeH="0" baseline="0">
                          <a:ln>
                            <a:noFill/>
                          </a:ln>
                          <a:solidFill>
                            <a:schemeClr val="tx1"/>
                          </a:solidFill>
                          <a:effectLst/>
                          <a:latin typeface="Tahoma" charset="0"/>
                          <a:ea typeface="ＭＳ Ｐゴシック" charset="0"/>
                          <a:cs typeface="ＭＳ Ｐゴシック" charset="0"/>
                        </a:rPr>
                        <a:t>YEYUNO TRANSVERSO</a:t>
                      </a:r>
                      <a:endParaRPr kumimoji="0" lang="es-E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0" i="0" u="none" strike="noStrike" cap="none" normalizeH="0" baseline="0">
                          <a:ln>
                            <a:noFill/>
                          </a:ln>
                          <a:solidFill>
                            <a:schemeClr val="tx1"/>
                          </a:solidFill>
                          <a:effectLst/>
                          <a:latin typeface="Tahoma" charset="0"/>
                          <a:ea typeface="ＭＳ Ｐゴシック" charset="0"/>
                          <a:cs typeface="ＭＳ Ｐゴシック" charset="0"/>
                        </a:rPr>
                        <a:t>10 AÑOS 2 MESES</a:t>
                      </a:r>
                      <a:endParaRPr kumimoji="0" lang="es-E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80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0" i="0" u="none" strike="noStrike" cap="none" normalizeH="0" baseline="0">
                          <a:ln>
                            <a:noFill/>
                          </a:ln>
                          <a:solidFill>
                            <a:schemeClr val="tx1"/>
                          </a:solidFill>
                          <a:effectLst/>
                          <a:latin typeface="Tahoma" charset="0"/>
                          <a:ea typeface="ＭＳ Ｐゴシック" charset="0"/>
                          <a:cs typeface="ＭＳ Ｐゴシック" charset="0"/>
                        </a:rPr>
                        <a:t>6</a:t>
                      </a:r>
                      <a:endParaRPr kumimoji="0" lang="es-E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0" i="0" u="none" strike="noStrike" cap="none" normalizeH="0" baseline="0">
                          <a:ln>
                            <a:noFill/>
                          </a:ln>
                          <a:solidFill>
                            <a:schemeClr val="tx1"/>
                          </a:solidFill>
                          <a:effectLst/>
                          <a:latin typeface="Tahoma" charset="0"/>
                          <a:ea typeface="ＭＳ Ｐゴシック" charset="0"/>
                          <a:cs typeface="ＭＳ Ｐゴシック" charset="0"/>
                        </a:rPr>
                        <a:t>38</a:t>
                      </a:r>
                      <a:endParaRPr kumimoji="0" lang="es-E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0" i="0" u="none" strike="noStrike" cap="none" normalizeH="0" baseline="0">
                          <a:ln>
                            <a:noFill/>
                          </a:ln>
                          <a:solidFill>
                            <a:schemeClr val="tx1"/>
                          </a:solidFill>
                          <a:effectLst/>
                          <a:latin typeface="Tahoma" charset="0"/>
                          <a:ea typeface="ＭＳ Ｐゴシック" charset="0"/>
                          <a:cs typeface="ＭＳ Ｐゴシック" charset="0"/>
                        </a:rPr>
                        <a:t>SI</a:t>
                      </a:r>
                      <a:endParaRPr kumimoji="0" lang="es-E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0" i="0" u="none" strike="noStrike" cap="none" normalizeH="0" baseline="0">
                          <a:ln>
                            <a:noFill/>
                          </a:ln>
                          <a:solidFill>
                            <a:schemeClr val="tx1"/>
                          </a:solidFill>
                          <a:effectLst/>
                          <a:latin typeface="Tahoma" charset="0"/>
                          <a:ea typeface="ＭＳ Ｐゴシック" charset="0"/>
                          <a:cs typeface="ＭＳ Ｐゴシック" charset="0"/>
                        </a:rPr>
                        <a:t>INTERPOSICIÓN COLON</a:t>
                      </a:r>
                      <a:endParaRPr kumimoji="0" lang="es-E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0" i="0" u="none" strike="noStrike" cap="none" normalizeH="0" baseline="0">
                          <a:ln>
                            <a:noFill/>
                          </a:ln>
                          <a:solidFill>
                            <a:schemeClr val="tx1"/>
                          </a:solidFill>
                          <a:effectLst/>
                          <a:latin typeface="Tahoma" charset="0"/>
                          <a:ea typeface="ＭＳ Ｐゴシック" charset="0"/>
                          <a:cs typeface="ＭＳ Ｐゴシック" charset="0"/>
                        </a:rPr>
                        <a:t>10 AÑOS 8 MESES</a:t>
                      </a:r>
                      <a:endParaRPr kumimoji="0" lang="es-E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80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s-ES_tradnl"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0" i="0" u="none" strike="noStrike" cap="none" normalizeH="0" baseline="0">
                          <a:ln>
                            <a:noFill/>
                          </a:ln>
                          <a:solidFill>
                            <a:schemeClr val="tx1"/>
                          </a:solidFill>
                          <a:effectLst/>
                          <a:latin typeface="Tahoma" charset="0"/>
                          <a:ea typeface="ＭＳ Ｐゴシック" charset="0"/>
                          <a:cs typeface="ＭＳ Ｐゴシック" charset="0"/>
                        </a:rPr>
                        <a:t>X=28</a:t>
                      </a:r>
                      <a:endParaRPr kumimoji="0" lang="es-E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s-ES_tradnl"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s-ES_tradnl"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s-ES_tradnl" sz="20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pic>
        <p:nvPicPr>
          <p:cNvPr id="4" name="Imagen 3" descr="l3.gif"/>
          <p:cNvPicPr>
            <a:picLocks noChangeAspect="1"/>
          </p:cNvPicPr>
          <p:nvPr/>
        </p:nvPicPr>
        <p:blipFill>
          <a:blip r:embed="rId2"/>
          <a:stretch>
            <a:fillRect/>
          </a:stretch>
        </p:blipFill>
        <p:spPr>
          <a:xfrm>
            <a:off x="368518" y="52499"/>
            <a:ext cx="739774" cy="1253362"/>
          </a:xfrm>
          <a:prstGeom prst="rect">
            <a:avLst/>
          </a:prstGeom>
        </p:spPr>
      </p:pic>
    </p:spTree>
    <p:extLst>
      <p:ext uri="{BB962C8B-B14F-4D97-AF65-F5344CB8AC3E}">
        <p14:creationId xmlns:p14="http://schemas.microsoft.com/office/powerpoint/2010/main" val="22370127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96838" y="72070"/>
            <a:ext cx="9047162" cy="1143000"/>
          </a:xfrm>
        </p:spPr>
        <p:txBody>
          <a:bodyPr>
            <a:normAutofit/>
          </a:bodyPr>
          <a:lstStyle/>
          <a:p>
            <a:r>
              <a:rPr lang="es-MX" sz="4000" b="1" dirty="0" smtClean="0">
                <a:solidFill>
                  <a:srgbClr val="000090"/>
                </a:solidFill>
                <a:latin typeface="Tahoma" charset="0"/>
              </a:rPr>
              <a:t>INTESTINO CORTO</a:t>
            </a:r>
            <a:r>
              <a:rPr lang="es-MX" b="1" dirty="0" smtClean="0">
                <a:solidFill>
                  <a:srgbClr val="000090"/>
                </a:solidFill>
                <a:latin typeface="Tahoma" charset="0"/>
              </a:rPr>
              <a:t/>
            </a:r>
            <a:br>
              <a:rPr lang="es-MX" b="1" dirty="0" smtClean="0">
                <a:solidFill>
                  <a:srgbClr val="000090"/>
                </a:solidFill>
                <a:latin typeface="Tahoma" charset="0"/>
              </a:rPr>
            </a:br>
            <a:r>
              <a:rPr lang="es-MX" sz="1200" dirty="0" smtClean="0">
                <a:solidFill>
                  <a:srgbClr val="800000"/>
                </a:solidFill>
                <a:latin typeface="Tahoma" charset="0"/>
              </a:rPr>
              <a:t>Tapia JJ, MurguíaCR, García CG. Cir Gen 1997;19(1):20-26</a:t>
            </a:r>
            <a:endParaRPr lang="es-MX" sz="1200" dirty="0">
              <a:solidFill>
                <a:srgbClr val="800000"/>
              </a:solidFill>
              <a:latin typeface="Tahoma" charset="0"/>
            </a:endParaRPr>
          </a:p>
        </p:txBody>
      </p:sp>
      <p:graphicFrame>
        <p:nvGraphicFramePr>
          <p:cNvPr id="13401" name="Group 89"/>
          <p:cNvGraphicFramePr>
            <a:graphicFrameLocks noGrp="1"/>
          </p:cNvGraphicFramePr>
          <p:nvPr>
            <p:extLst>
              <p:ext uri="{D42A27DB-BD31-4B8C-83A1-F6EECF244321}">
                <p14:modId xmlns:p14="http://schemas.microsoft.com/office/powerpoint/2010/main" val="2946747220"/>
              </p:ext>
            </p:extLst>
          </p:nvPr>
        </p:nvGraphicFramePr>
        <p:xfrm>
          <a:off x="96838" y="1215070"/>
          <a:ext cx="8839200" cy="5352987"/>
        </p:xfrm>
        <a:graphic>
          <a:graphicData uri="http://schemas.openxmlformats.org/drawingml/2006/table">
            <a:tbl>
              <a:tblPr/>
              <a:tblGrid>
                <a:gridCol w="1219200"/>
                <a:gridCol w="1727200"/>
                <a:gridCol w="1473200"/>
                <a:gridCol w="1219200"/>
                <a:gridCol w="1600200"/>
                <a:gridCol w="1600200"/>
              </a:tblGrid>
              <a:tr h="5810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0" i="0" u="none" strike="noStrike" cap="none" normalizeH="0" baseline="0">
                          <a:ln>
                            <a:noFill/>
                          </a:ln>
                          <a:solidFill>
                            <a:schemeClr val="tx1"/>
                          </a:solidFill>
                          <a:effectLst/>
                          <a:latin typeface="Tahoma" charset="0"/>
                          <a:ea typeface="ＭＳ Ｐゴシック" charset="0"/>
                          <a:cs typeface="ＭＳ Ｐゴシック" charset="0"/>
                        </a:rPr>
                        <a:t>PACIEN-TES</a:t>
                      </a:r>
                      <a:endParaRPr kumimoji="0" lang="es-E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0" i="0" u="none" strike="noStrike" cap="none" normalizeH="0" baseline="0">
                          <a:ln>
                            <a:noFill/>
                          </a:ln>
                          <a:solidFill>
                            <a:schemeClr val="tx1"/>
                          </a:solidFill>
                          <a:effectLst/>
                          <a:latin typeface="Tahoma" charset="0"/>
                          <a:ea typeface="ＭＳ Ｐゴシック" charset="0"/>
                          <a:cs typeface="ＭＳ Ｐゴシック" charset="0"/>
                        </a:rPr>
                        <a:t>ENDOSCOPIA EGD</a:t>
                      </a:r>
                      <a:endParaRPr kumimoji="0" lang="es-E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0" i="0" u="none" strike="noStrike" cap="none" normalizeH="0" baseline="0">
                          <a:ln>
                            <a:noFill/>
                          </a:ln>
                          <a:solidFill>
                            <a:schemeClr val="tx1"/>
                          </a:solidFill>
                          <a:effectLst/>
                          <a:latin typeface="Tahoma" charset="0"/>
                          <a:ea typeface="ＭＳ Ｐゴシック" charset="0"/>
                          <a:cs typeface="ＭＳ Ｐゴシック" charset="0"/>
                        </a:rPr>
                        <a:t>COLONOS-COPIA</a:t>
                      </a:r>
                      <a:endParaRPr kumimoji="0" lang="es-E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0" i="0" u="none" strike="noStrike" cap="none" normalizeH="0" baseline="0" dirty="0">
                          <a:ln>
                            <a:noFill/>
                          </a:ln>
                          <a:solidFill>
                            <a:schemeClr val="tx1"/>
                          </a:solidFill>
                          <a:effectLst/>
                          <a:latin typeface="Tahoma" charset="0"/>
                          <a:ea typeface="ＭＳ Ｐゴシック" charset="0"/>
                          <a:cs typeface="ＭＳ Ｐゴシック" charset="0"/>
                        </a:rPr>
                        <a:t>LITIASIS RENAL</a:t>
                      </a:r>
                      <a:endParaRPr kumimoji="0" lang="es-ES" sz="20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0" i="0" u="none" strike="noStrike" cap="none" normalizeH="0" baseline="0">
                          <a:ln>
                            <a:noFill/>
                          </a:ln>
                          <a:solidFill>
                            <a:schemeClr val="tx1"/>
                          </a:solidFill>
                          <a:effectLst/>
                          <a:latin typeface="Tahoma" charset="0"/>
                          <a:ea typeface="ＭＳ Ｐゴシック" charset="0"/>
                          <a:cs typeface="ＭＳ Ｐゴシック" charset="0"/>
                        </a:rPr>
                        <a:t>LITIASIS VESICULAR</a:t>
                      </a:r>
                      <a:endParaRPr kumimoji="0" lang="es-E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0" i="0" u="none" strike="noStrike" cap="none" normalizeH="0" baseline="0">
                          <a:ln>
                            <a:noFill/>
                          </a:ln>
                          <a:solidFill>
                            <a:schemeClr val="tx1"/>
                          </a:solidFill>
                          <a:effectLst/>
                          <a:latin typeface="Tahoma" charset="0"/>
                          <a:ea typeface="ＭＳ Ｐゴシック" charset="0"/>
                          <a:cs typeface="ＭＳ Ｐゴシック" charset="0"/>
                        </a:rPr>
                        <a:t>COLECIS-TECTOMÍA</a:t>
                      </a:r>
                      <a:endParaRPr kumimoji="0" lang="es-E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747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400" b="0" i="0" u="none" strike="noStrike" cap="none" normalizeH="0" baseline="0">
                          <a:ln>
                            <a:noFill/>
                          </a:ln>
                          <a:solidFill>
                            <a:schemeClr val="tx1"/>
                          </a:solidFill>
                          <a:effectLst/>
                          <a:latin typeface="Tahoma" charset="0"/>
                          <a:ea typeface="ＭＳ Ｐゴシック" charset="0"/>
                          <a:cs typeface="ＭＳ Ｐゴシック" charset="0"/>
                        </a:rPr>
                        <a:t>1</a:t>
                      </a:r>
                      <a:endParaRPr kumimoji="0" lang="es-E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400" b="0" i="0" u="none" strike="noStrike" cap="none" normalizeH="0" baseline="0">
                          <a:ln>
                            <a:noFill/>
                          </a:ln>
                          <a:solidFill>
                            <a:schemeClr val="tx1"/>
                          </a:solidFill>
                          <a:effectLst/>
                          <a:latin typeface="Tahoma" charset="0"/>
                          <a:ea typeface="ＭＳ Ｐゴシック" charset="0"/>
                          <a:cs typeface="ＭＳ Ｐゴシック" charset="0"/>
                        </a:rPr>
                        <a:t>Gástritis crónica</a:t>
                      </a:r>
                      <a:endParaRPr kumimoji="0" lang="es-E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400" b="0" i="0" u="none" strike="noStrike" cap="none" normalizeH="0" baseline="0">
                          <a:ln>
                            <a:noFill/>
                          </a:ln>
                          <a:solidFill>
                            <a:schemeClr val="tx1"/>
                          </a:solidFill>
                          <a:effectLst/>
                          <a:latin typeface="Tahoma" charset="0"/>
                          <a:ea typeface="ＭＳ Ｐゴシック" charset="0"/>
                          <a:cs typeface="ＭＳ Ｐゴシック" charset="0"/>
                        </a:rPr>
                        <a:t>---</a:t>
                      </a:r>
                      <a:endParaRPr kumimoji="0" lang="es-E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400" b="0" i="0" u="none" strike="noStrike" cap="none" normalizeH="0" baseline="0">
                          <a:ln>
                            <a:noFill/>
                          </a:ln>
                          <a:solidFill>
                            <a:schemeClr val="tx1"/>
                          </a:solidFill>
                          <a:effectLst/>
                          <a:latin typeface="Tahoma" charset="0"/>
                          <a:ea typeface="ＭＳ Ｐゴシック" charset="0"/>
                          <a:cs typeface="ＭＳ Ｐゴシック" charset="0"/>
                        </a:rPr>
                        <a:t>SÍ</a:t>
                      </a:r>
                      <a:endParaRPr kumimoji="0" lang="es-E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400" b="0" i="0" u="none" strike="noStrike" cap="none" normalizeH="0" baseline="0">
                          <a:ln>
                            <a:noFill/>
                          </a:ln>
                          <a:solidFill>
                            <a:schemeClr val="tx1"/>
                          </a:solidFill>
                          <a:effectLst/>
                          <a:latin typeface="Tahoma" charset="0"/>
                          <a:ea typeface="ＭＳ Ｐゴシック" charset="0"/>
                          <a:cs typeface="ＭＳ Ｐゴシック" charset="0"/>
                        </a:rPr>
                        <a:t>SÍ</a:t>
                      </a:r>
                      <a:endParaRPr kumimoji="0" lang="es-E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400" b="0" i="0" u="none" strike="noStrike" cap="none" normalizeH="0" baseline="0">
                          <a:ln>
                            <a:noFill/>
                          </a:ln>
                          <a:solidFill>
                            <a:schemeClr val="tx1"/>
                          </a:solidFill>
                          <a:effectLst/>
                          <a:latin typeface="Tahoma" charset="0"/>
                          <a:ea typeface="ＭＳ Ｐゴシック" charset="0"/>
                          <a:cs typeface="ＭＳ Ｐゴシック" charset="0"/>
                        </a:rPr>
                        <a:t>SÍ</a:t>
                      </a:r>
                      <a:endParaRPr kumimoji="0" lang="es-E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400" b="0" i="0" u="none" strike="noStrike" cap="none" normalizeH="0" baseline="0">
                          <a:ln>
                            <a:noFill/>
                          </a:ln>
                          <a:solidFill>
                            <a:schemeClr val="tx1"/>
                          </a:solidFill>
                          <a:effectLst/>
                          <a:latin typeface="Tahoma" charset="0"/>
                          <a:ea typeface="ＭＳ Ｐゴシック" charset="0"/>
                          <a:cs typeface="ＭＳ Ｐゴシック" charset="0"/>
                        </a:rPr>
                        <a:t>2</a:t>
                      </a:r>
                      <a:endParaRPr kumimoji="0" lang="es-E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400" b="0" i="0" u="none" strike="noStrike" cap="none" normalizeH="0" baseline="0">
                          <a:ln>
                            <a:noFill/>
                          </a:ln>
                          <a:solidFill>
                            <a:schemeClr val="tx1"/>
                          </a:solidFill>
                          <a:effectLst/>
                          <a:latin typeface="Tahoma" charset="0"/>
                          <a:ea typeface="ＭＳ Ｐゴシック" charset="0"/>
                          <a:cs typeface="ＭＳ Ｐゴシック" charset="0"/>
                        </a:rPr>
                        <a:t>----</a:t>
                      </a:r>
                      <a:endParaRPr kumimoji="0" lang="es-E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400" b="0" i="0" u="none" strike="noStrike" cap="none" normalizeH="0" baseline="0">
                          <a:ln>
                            <a:noFill/>
                          </a:ln>
                          <a:solidFill>
                            <a:schemeClr val="tx1"/>
                          </a:solidFill>
                          <a:effectLst/>
                          <a:latin typeface="Tahoma" charset="0"/>
                          <a:ea typeface="ＭＳ Ｐゴシック" charset="0"/>
                          <a:cs typeface="ＭＳ Ｐゴシック" charset="0"/>
                        </a:rPr>
                        <a:t>---</a:t>
                      </a:r>
                      <a:endParaRPr kumimoji="0" lang="es-E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400" b="0" i="0" u="none" strike="noStrike" cap="none" normalizeH="0" baseline="0">
                          <a:ln>
                            <a:noFill/>
                          </a:ln>
                          <a:solidFill>
                            <a:schemeClr val="tx1"/>
                          </a:solidFill>
                          <a:effectLst/>
                          <a:latin typeface="Tahoma" charset="0"/>
                          <a:ea typeface="ＭＳ Ｐゴシック" charset="0"/>
                          <a:cs typeface="ＭＳ Ｐゴシック" charset="0"/>
                        </a:rPr>
                        <a:t>SÍ</a:t>
                      </a:r>
                      <a:endParaRPr kumimoji="0" lang="es-E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400" b="0" i="0" u="none" strike="noStrike" cap="none" normalizeH="0" baseline="0" dirty="0">
                          <a:ln>
                            <a:noFill/>
                          </a:ln>
                          <a:solidFill>
                            <a:schemeClr val="tx1"/>
                          </a:solidFill>
                          <a:effectLst/>
                          <a:latin typeface="Tahoma" charset="0"/>
                          <a:ea typeface="ＭＳ Ｐゴシック" charset="0"/>
                          <a:cs typeface="ＭＳ Ｐゴシック" charset="0"/>
                        </a:rPr>
                        <a:t>SÍ</a:t>
                      </a:r>
                      <a:endParaRPr kumimoji="0" lang="es-ES" sz="24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400" b="0" i="0" u="none" strike="noStrike" cap="none" normalizeH="0" baseline="0">
                          <a:ln>
                            <a:noFill/>
                          </a:ln>
                          <a:solidFill>
                            <a:schemeClr val="tx1"/>
                          </a:solidFill>
                          <a:effectLst/>
                          <a:latin typeface="Tahoma" charset="0"/>
                          <a:ea typeface="ＭＳ Ｐゴシック" charset="0"/>
                          <a:cs typeface="ＭＳ Ｐゴシック" charset="0"/>
                        </a:rPr>
                        <a:t>SÍ</a:t>
                      </a:r>
                      <a:endParaRPr kumimoji="0" lang="es-E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400" b="0" i="0" u="none" strike="noStrike" cap="none" normalizeH="0" baseline="0">
                          <a:ln>
                            <a:noFill/>
                          </a:ln>
                          <a:solidFill>
                            <a:schemeClr val="tx1"/>
                          </a:solidFill>
                          <a:effectLst/>
                          <a:latin typeface="Tahoma" charset="0"/>
                          <a:ea typeface="ＭＳ Ｐゴシック" charset="0"/>
                          <a:cs typeface="ＭＳ Ｐゴシック" charset="0"/>
                        </a:rPr>
                        <a:t>3</a:t>
                      </a:r>
                      <a:endParaRPr kumimoji="0" lang="es-E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400" b="0" i="0" u="none" strike="noStrike" cap="none" normalizeH="0" baseline="0">
                          <a:ln>
                            <a:noFill/>
                          </a:ln>
                          <a:solidFill>
                            <a:schemeClr val="tx1"/>
                          </a:solidFill>
                          <a:effectLst/>
                          <a:latin typeface="Tahoma" charset="0"/>
                          <a:ea typeface="ＭＳ Ｐゴシック" charset="0"/>
                          <a:cs typeface="ＭＳ Ｐゴシック" charset="0"/>
                        </a:rPr>
                        <a:t>Gástritis crónica</a:t>
                      </a:r>
                      <a:endParaRPr kumimoji="0" lang="es-E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400" b="0" i="0" u="none" strike="noStrike" cap="none" normalizeH="0" baseline="0">
                          <a:ln>
                            <a:noFill/>
                          </a:ln>
                          <a:solidFill>
                            <a:schemeClr val="tx1"/>
                          </a:solidFill>
                          <a:effectLst/>
                          <a:latin typeface="Tahoma" charset="0"/>
                          <a:ea typeface="ＭＳ Ｐゴシック" charset="0"/>
                          <a:cs typeface="ＭＳ Ｐゴシック" charset="0"/>
                        </a:rPr>
                        <a:t>Normal</a:t>
                      </a:r>
                      <a:endParaRPr kumimoji="0" lang="es-E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400" b="0" i="0" u="none" strike="noStrike" cap="none" normalizeH="0" baseline="0">
                          <a:ln>
                            <a:noFill/>
                          </a:ln>
                          <a:solidFill>
                            <a:schemeClr val="tx1"/>
                          </a:solidFill>
                          <a:effectLst/>
                          <a:latin typeface="Tahoma" charset="0"/>
                          <a:ea typeface="ＭＳ Ｐゴシック" charset="0"/>
                          <a:cs typeface="ＭＳ Ｐゴシック" charset="0"/>
                        </a:rPr>
                        <a:t>NO</a:t>
                      </a:r>
                      <a:endParaRPr kumimoji="0" lang="es-E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400" b="0" i="0" u="none" strike="noStrike" cap="none" normalizeH="0" baseline="0">
                          <a:ln>
                            <a:noFill/>
                          </a:ln>
                          <a:solidFill>
                            <a:schemeClr val="tx1"/>
                          </a:solidFill>
                          <a:effectLst/>
                          <a:latin typeface="Tahoma" charset="0"/>
                          <a:ea typeface="ＭＳ Ｐゴシック" charset="0"/>
                          <a:cs typeface="ＭＳ Ｐゴシック" charset="0"/>
                        </a:rPr>
                        <a:t>SÍ</a:t>
                      </a:r>
                      <a:endParaRPr kumimoji="0" lang="es-E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400" b="0" i="0" u="none" strike="noStrike" cap="none" normalizeH="0" baseline="0">
                          <a:ln>
                            <a:noFill/>
                          </a:ln>
                          <a:solidFill>
                            <a:schemeClr val="tx1"/>
                          </a:solidFill>
                          <a:effectLst/>
                          <a:latin typeface="Tahoma" charset="0"/>
                          <a:ea typeface="ＭＳ Ｐゴシック" charset="0"/>
                          <a:cs typeface="ＭＳ Ｐゴシック" charset="0"/>
                        </a:rPr>
                        <a:t>SÍ</a:t>
                      </a:r>
                      <a:endParaRPr kumimoji="0" lang="es-E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400" b="0" i="0" u="none" strike="noStrike" cap="none" normalizeH="0" baseline="0" dirty="0">
                          <a:ln>
                            <a:noFill/>
                          </a:ln>
                          <a:solidFill>
                            <a:schemeClr val="tx1"/>
                          </a:solidFill>
                          <a:effectLst/>
                          <a:latin typeface="Tahoma" charset="0"/>
                          <a:ea typeface="ＭＳ Ｐゴシック" charset="0"/>
                          <a:cs typeface="ＭＳ Ｐゴシック" charset="0"/>
                        </a:rPr>
                        <a:t>4</a:t>
                      </a:r>
                      <a:endParaRPr kumimoji="0" lang="es-ES" sz="24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400" b="0" i="0" u="none" strike="noStrike" cap="none" normalizeH="0" baseline="0">
                          <a:ln>
                            <a:noFill/>
                          </a:ln>
                          <a:solidFill>
                            <a:schemeClr val="tx1"/>
                          </a:solidFill>
                          <a:effectLst/>
                          <a:latin typeface="Tahoma" charset="0"/>
                          <a:ea typeface="ＭＳ Ｐゴシック" charset="0"/>
                          <a:cs typeface="ＭＳ Ｐゴシック" charset="0"/>
                        </a:rPr>
                        <a:t>---</a:t>
                      </a:r>
                      <a:endParaRPr kumimoji="0" lang="es-E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400" b="0" i="0" u="none" strike="noStrike" cap="none" normalizeH="0" baseline="0">
                          <a:ln>
                            <a:noFill/>
                          </a:ln>
                          <a:solidFill>
                            <a:schemeClr val="tx1"/>
                          </a:solidFill>
                          <a:effectLst/>
                          <a:latin typeface="Tahoma" charset="0"/>
                          <a:ea typeface="ＭＳ Ｐゴシック" charset="0"/>
                          <a:cs typeface="ＭＳ Ｐゴシック" charset="0"/>
                        </a:rPr>
                        <a:t>Normal</a:t>
                      </a:r>
                      <a:endParaRPr kumimoji="0" lang="es-E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400" b="0" i="0" u="none" strike="noStrike" cap="none" normalizeH="0" baseline="0">
                          <a:ln>
                            <a:noFill/>
                          </a:ln>
                          <a:solidFill>
                            <a:schemeClr val="tx1"/>
                          </a:solidFill>
                          <a:effectLst/>
                          <a:latin typeface="Tahoma" charset="0"/>
                          <a:ea typeface="ＭＳ Ｐゴシック" charset="0"/>
                          <a:cs typeface="ＭＳ Ｐゴシック" charset="0"/>
                        </a:rPr>
                        <a:t>NO</a:t>
                      </a:r>
                      <a:endParaRPr kumimoji="0" lang="es-E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400" b="0" i="0" u="none" strike="noStrike" cap="none" normalizeH="0" baseline="0">
                          <a:ln>
                            <a:noFill/>
                          </a:ln>
                          <a:solidFill>
                            <a:schemeClr val="tx1"/>
                          </a:solidFill>
                          <a:effectLst/>
                          <a:latin typeface="Tahoma" charset="0"/>
                          <a:ea typeface="ＭＳ Ｐゴシック" charset="0"/>
                          <a:cs typeface="ＭＳ Ｐゴシック" charset="0"/>
                        </a:rPr>
                        <a:t>NO</a:t>
                      </a:r>
                      <a:endParaRPr kumimoji="0" lang="es-E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400" b="0" i="0" u="none" strike="noStrike" cap="none" normalizeH="0" baseline="0">
                          <a:ln>
                            <a:noFill/>
                          </a:ln>
                          <a:solidFill>
                            <a:schemeClr val="tx1"/>
                          </a:solidFill>
                          <a:effectLst/>
                          <a:latin typeface="Tahoma" charset="0"/>
                          <a:ea typeface="ＭＳ Ｐゴシック" charset="0"/>
                          <a:cs typeface="ＭＳ Ｐゴシック" charset="0"/>
                        </a:rPr>
                        <a:t>NO</a:t>
                      </a:r>
                      <a:endParaRPr kumimoji="0" lang="es-E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794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400" b="0" i="0" u="none" strike="noStrike" cap="none" normalizeH="0" baseline="0">
                          <a:ln>
                            <a:noFill/>
                          </a:ln>
                          <a:solidFill>
                            <a:schemeClr val="tx1"/>
                          </a:solidFill>
                          <a:effectLst/>
                          <a:latin typeface="Tahoma" charset="0"/>
                          <a:ea typeface="ＭＳ Ｐゴシック" charset="0"/>
                          <a:cs typeface="ＭＳ Ｐゴシック" charset="0"/>
                        </a:rPr>
                        <a:t>5</a:t>
                      </a:r>
                      <a:endParaRPr kumimoji="0" lang="es-E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400" b="0" i="0" u="none" strike="noStrike" cap="none" normalizeH="0" baseline="0">
                          <a:ln>
                            <a:noFill/>
                          </a:ln>
                          <a:solidFill>
                            <a:schemeClr val="tx1"/>
                          </a:solidFill>
                          <a:effectLst/>
                          <a:latin typeface="Tahoma" charset="0"/>
                          <a:ea typeface="ＭＳ Ｐゴシック" charset="0"/>
                          <a:cs typeface="ＭＳ Ｐゴシック" charset="0"/>
                        </a:rPr>
                        <a:t>Inflama-ción leve</a:t>
                      </a:r>
                      <a:endParaRPr kumimoji="0" lang="es-E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400" b="0" i="0" u="none" strike="noStrike" cap="none" normalizeH="0" baseline="0">
                          <a:ln>
                            <a:noFill/>
                          </a:ln>
                          <a:solidFill>
                            <a:schemeClr val="tx1"/>
                          </a:solidFill>
                          <a:effectLst/>
                          <a:latin typeface="Tahoma" charset="0"/>
                          <a:ea typeface="ＭＳ Ｐゴシック" charset="0"/>
                          <a:cs typeface="ＭＳ Ｐゴシック" charset="0"/>
                        </a:rPr>
                        <a:t>Normal</a:t>
                      </a:r>
                      <a:endParaRPr kumimoji="0" lang="es-ES" sz="2400" b="0" i="0" u="none" strike="noStrike" cap="none" normalizeH="0" baseline="0">
                        <a:ln>
                          <a:noFill/>
                        </a:ln>
                        <a:solidFill>
                          <a:schemeClr val="tx1"/>
                        </a:solidFill>
                        <a:effectLst/>
                        <a:latin typeface="Tahoma"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s-E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400" b="0" i="0" u="none" strike="noStrike" cap="none" normalizeH="0" baseline="0">
                          <a:ln>
                            <a:noFill/>
                          </a:ln>
                          <a:solidFill>
                            <a:schemeClr val="tx1"/>
                          </a:solidFill>
                          <a:effectLst/>
                          <a:latin typeface="Tahoma" charset="0"/>
                          <a:ea typeface="ＭＳ Ｐゴシック" charset="0"/>
                          <a:cs typeface="ＭＳ Ｐゴシック" charset="0"/>
                        </a:rPr>
                        <a:t>NO</a:t>
                      </a:r>
                      <a:endParaRPr kumimoji="0" lang="es-E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400" b="0" i="0" u="none" strike="noStrike" cap="none" normalizeH="0" baseline="0">
                          <a:ln>
                            <a:noFill/>
                          </a:ln>
                          <a:solidFill>
                            <a:schemeClr val="tx1"/>
                          </a:solidFill>
                          <a:effectLst/>
                          <a:latin typeface="Tahoma" charset="0"/>
                          <a:ea typeface="ＭＳ Ｐゴシック" charset="0"/>
                          <a:cs typeface="ＭＳ Ｐゴシック" charset="0"/>
                        </a:rPr>
                        <a:t>NO</a:t>
                      </a:r>
                      <a:endParaRPr kumimoji="0" lang="es-E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400" b="0" i="0" u="none" strike="noStrike" cap="none" normalizeH="0" baseline="0">
                          <a:ln>
                            <a:noFill/>
                          </a:ln>
                          <a:solidFill>
                            <a:schemeClr val="tx1"/>
                          </a:solidFill>
                          <a:effectLst/>
                          <a:latin typeface="Tahoma" charset="0"/>
                          <a:ea typeface="ＭＳ Ｐゴシック" charset="0"/>
                          <a:cs typeface="ＭＳ Ｐゴシック" charset="0"/>
                        </a:rPr>
                        <a:t>NO</a:t>
                      </a:r>
                      <a:endParaRPr kumimoji="0" lang="es-E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400" b="0" i="0" u="none" strike="noStrike" cap="none" normalizeH="0" baseline="0">
                          <a:ln>
                            <a:noFill/>
                          </a:ln>
                          <a:solidFill>
                            <a:schemeClr val="tx1"/>
                          </a:solidFill>
                          <a:effectLst/>
                          <a:latin typeface="Tahoma" charset="0"/>
                          <a:ea typeface="ＭＳ Ｐゴシック" charset="0"/>
                          <a:cs typeface="ＭＳ Ｐゴシック" charset="0"/>
                        </a:rPr>
                        <a:t>6</a:t>
                      </a:r>
                      <a:endParaRPr kumimoji="0" lang="es-E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400" b="0" i="0" u="none" strike="noStrike" cap="none" normalizeH="0" baseline="0">
                          <a:ln>
                            <a:noFill/>
                          </a:ln>
                          <a:solidFill>
                            <a:schemeClr val="tx1"/>
                          </a:solidFill>
                          <a:effectLst/>
                          <a:latin typeface="Tahoma" charset="0"/>
                          <a:ea typeface="ＭＳ Ｐゴシック" charset="0"/>
                          <a:cs typeface="ＭＳ Ｐゴシック" charset="0"/>
                        </a:rPr>
                        <a:t>Gástritis crónica</a:t>
                      </a:r>
                      <a:endParaRPr kumimoji="0" lang="es-E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400" b="0" i="0" u="none" strike="noStrike" cap="none" normalizeH="0" baseline="0">
                          <a:ln>
                            <a:noFill/>
                          </a:ln>
                          <a:solidFill>
                            <a:schemeClr val="tx1"/>
                          </a:solidFill>
                          <a:effectLst/>
                          <a:latin typeface="Tahoma" charset="0"/>
                          <a:ea typeface="ＭＳ Ｐゴシック" charset="0"/>
                          <a:cs typeface="ＭＳ Ｐゴシック" charset="0"/>
                        </a:rPr>
                        <a:t>Normal</a:t>
                      </a:r>
                      <a:endParaRPr kumimoji="0" lang="es-ES" sz="2400" b="0" i="0" u="none" strike="noStrike" cap="none" normalizeH="0" baseline="0">
                        <a:ln>
                          <a:noFill/>
                        </a:ln>
                        <a:solidFill>
                          <a:schemeClr val="tx1"/>
                        </a:solidFill>
                        <a:effectLst/>
                        <a:latin typeface="Tahoma"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s-E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400" b="0" i="0" u="none" strike="noStrike" cap="none" normalizeH="0" baseline="0">
                          <a:ln>
                            <a:noFill/>
                          </a:ln>
                          <a:solidFill>
                            <a:schemeClr val="tx1"/>
                          </a:solidFill>
                          <a:effectLst/>
                          <a:latin typeface="Tahoma" charset="0"/>
                          <a:ea typeface="ＭＳ Ｐゴシック" charset="0"/>
                          <a:cs typeface="ＭＳ Ｐゴシック" charset="0"/>
                        </a:rPr>
                        <a:t>NO</a:t>
                      </a:r>
                      <a:endParaRPr kumimoji="0" lang="es-E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400" b="0" i="0" u="none" strike="noStrike" cap="none" normalizeH="0" baseline="0">
                          <a:ln>
                            <a:noFill/>
                          </a:ln>
                          <a:solidFill>
                            <a:schemeClr val="tx1"/>
                          </a:solidFill>
                          <a:effectLst/>
                          <a:latin typeface="Tahoma" charset="0"/>
                          <a:ea typeface="ＭＳ Ｐゴシック" charset="0"/>
                          <a:cs typeface="ＭＳ Ｐゴシック" charset="0"/>
                        </a:rPr>
                        <a:t>NO</a:t>
                      </a:r>
                      <a:endParaRPr kumimoji="0" lang="es-E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400" b="0" i="0" u="none" strike="noStrike" cap="none" normalizeH="0" baseline="0" dirty="0">
                          <a:ln>
                            <a:noFill/>
                          </a:ln>
                          <a:solidFill>
                            <a:schemeClr val="tx1"/>
                          </a:solidFill>
                          <a:effectLst/>
                          <a:latin typeface="Tahoma" charset="0"/>
                          <a:ea typeface="ＭＳ Ｐゴシック" charset="0"/>
                          <a:cs typeface="ＭＳ Ｐゴシック" charset="0"/>
                        </a:rPr>
                        <a:t>NO</a:t>
                      </a:r>
                      <a:endParaRPr kumimoji="0" lang="es-ES" sz="24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pic>
        <p:nvPicPr>
          <p:cNvPr id="4" name="Imagen 3" descr="l3.gif"/>
          <p:cNvPicPr>
            <a:picLocks noChangeAspect="1"/>
          </p:cNvPicPr>
          <p:nvPr/>
        </p:nvPicPr>
        <p:blipFill>
          <a:blip r:embed="rId2"/>
          <a:stretch>
            <a:fillRect/>
          </a:stretch>
        </p:blipFill>
        <p:spPr>
          <a:xfrm>
            <a:off x="363060" y="72071"/>
            <a:ext cx="674635" cy="1142999"/>
          </a:xfrm>
          <a:prstGeom prst="rect">
            <a:avLst/>
          </a:prstGeom>
        </p:spPr>
      </p:pic>
    </p:spTree>
    <p:extLst>
      <p:ext uri="{BB962C8B-B14F-4D97-AF65-F5344CB8AC3E}">
        <p14:creationId xmlns:p14="http://schemas.microsoft.com/office/powerpoint/2010/main" val="147622217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133" name="Conector recto 9"/>
          <p:cNvCxnSpPr>
            <a:cxnSpLocks noChangeShapeType="1"/>
          </p:cNvCxnSpPr>
          <p:nvPr/>
        </p:nvCxnSpPr>
        <p:spPr bwMode="auto">
          <a:xfrm>
            <a:off x="1433292" y="912812"/>
            <a:ext cx="7543800" cy="1588"/>
          </a:xfrm>
          <a:prstGeom prst="line">
            <a:avLst/>
          </a:prstGeom>
          <a:noFill/>
          <a:ln w="28575">
            <a:solidFill>
              <a:srgbClr val="000090"/>
            </a:solidFill>
            <a:round/>
            <a:headEnd type="none" w="sm" len="sm"/>
            <a:tailEnd type="none" w="sm" len="sm"/>
          </a:ln>
          <a:extLst>
            <a:ext uri="{909E8E84-426E-40dd-AFC4-6F175D3DCCD1}">
              <a14:hiddenFill xmlns:a14="http://schemas.microsoft.com/office/drawing/2010/main">
                <a:noFill/>
              </a14:hiddenFill>
            </a:ext>
          </a:extLst>
        </p:spPr>
      </p:cxnSp>
      <p:sp>
        <p:nvSpPr>
          <p:cNvPr id="6" name="Rectángulo 5"/>
          <p:cNvSpPr/>
          <p:nvPr/>
        </p:nvSpPr>
        <p:spPr>
          <a:xfrm>
            <a:off x="130184" y="914400"/>
            <a:ext cx="9143999" cy="6863417"/>
          </a:xfrm>
          <a:prstGeom prst="rect">
            <a:avLst/>
          </a:prstGeom>
        </p:spPr>
        <p:txBody>
          <a:bodyPr wrap="square">
            <a:spAutoFit/>
          </a:bodyPr>
          <a:lstStyle/>
          <a:p>
            <a:endParaRPr lang="es-MX" dirty="0" smtClean="0"/>
          </a:p>
          <a:p>
            <a:pPr algn="ctr"/>
            <a:r>
              <a:rPr lang="es-MX" sz="4800" dirty="0" smtClean="0">
                <a:solidFill>
                  <a:srgbClr val="FF0000"/>
                </a:solidFill>
                <a:latin typeface="Abadi MT Condensed Extra Bold"/>
                <a:cs typeface="Abadi MT Condensed Extra Bold"/>
              </a:rPr>
              <a:t>PRONÓSTICO</a:t>
            </a:r>
          </a:p>
          <a:p>
            <a:pPr algn="ctr"/>
            <a:r>
              <a:rPr lang="es-MX" sz="4000" dirty="0" smtClean="0">
                <a:latin typeface="Abadi MT Condensed Extra Bold"/>
                <a:cs typeface="Abadi MT Condensed Extra Bold"/>
              </a:rPr>
              <a:t>Longitud del intestino (yeyuno o íleon)</a:t>
            </a:r>
          </a:p>
          <a:p>
            <a:pPr algn="ctr"/>
            <a:r>
              <a:rPr lang="es-MX" sz="4000" dirty="0" smtClean="0">
                <a:latin typeface="Abadi MT Condensed Extra Bold"/>
                <a:cs typeface="Abadi MT Condensed Extra Bold"/>
              </a:rPr>
              <a:t>Presencia de colon</a:t>
            </a:r>
          </a:p>
          <a:p>
            <a:pPr algn="ctr"/>
            <a:r>
              <a:rPr lang="es-MX" sz="4000" dirty="0" smtClean="0">
                <a:latin typeface="Abadi MT Condensed Extra Bold"/>
                <a:cs typeface="Abadi MT Condensed Extra Bold"/>
              </a:rPr>
              <a:t>Existencia de válvula ileocecal</a:t>
            </a:r>
          </a:p>
          <a:p>
            <a:pPr algn="ctr"/>
            <a:r>
              <a:rPr lang="es-MX" sz="4000" dirty="0" smtClean="0">
                <a:latin typeface="Abadi MT Condensed Extra Bold"/>
                <a:cs typeface="Abadi MT Condensed Extra Bold"/>
              </a:rPr>
              <a:t>Calidad del intestino remanente</a:t>
            </a:r>
          </a:p>
          <a:p>
            <a:pPr algn="ctr"/>
            <a:r>
              <a:rPr lang="es-MX" sz="4000" dirty="0" smtClean="0">
                <a:latin typeface="Abadi MT Condensed Extra Bold"/>
                <a:cs typeface="Abadi MT Condensed Extra Bold"/>
              </a:rPr>
              <a:t>Edad del enfermo</a:t>
            </a:r>
          </a:p>
          <a:p>
            <a:pPr algn="ctr"/>
            <a:r>
              <a:rPr lang="es-MX" sz="4000" dirty="0" smtClean="0">
                <a:latin typeface="Abadi MT Condensed Extra Bold"/>
                <a:cs typeface="Abadi MT Condensed Extra Bold"/>
              </a:rPr>
              <a:t>Apego al tratamiento</a:t>
            </a:r>
          </a:p>
          <a:p>
            <a:pPr algn="ctr"/>
            <a:r>
              <a:rPr lang="es-MX" sz="5400" i="1" u="sng" dirty="0">
                <a:solidFill>
                  <a:srgbClr val="000090"/>
                </a:solidFill>
                <a:latin typeface="Abadi MT Condensed Extra Bold"/>
                <a:cs typeface="Abadi MT Condensed Extra Bold"/>
              </a:rPr>
              <a:t>Adaptación intestinal (1-2 años)</a:t>
            </a:r>
          </a:p>
          <a:p>
            <a:pPr algn="ctr"/>
            <a:endParaRPr lang="es-MX" sz="4400" dirty="0" smtClean="0">
              <a:solidFill>
                <a:srgbClr val="800000"/>
              </a:solidFill>
              <a:latin typeface="Brush Script MT Italic"/>
              <a:cs typeface="Brush Script MT Italic"/>
            </a:endParaRPr>
          </a:p>
          <a:p>
            <a:pPr algn="ctr"/>
            <a:endParaRPr lang="es-MX" sz="3600" dirty="0" smtClean="0">
              <a:latin typeface="Abadi MT Condensed Extra Bold"/>
              <a:cs typeface="Abadi MT Condensed Extra Bold"/>
            </a:endParaRPr>
          </a:p>
        </p:txBody>
      </p:sp>
      <p:sp>
        <p:nvSpPr>
          <p:cNvPr id="7" name="CuadroTexto 6"/>
          <p:cNvSpPr txBox="1"/>
          <p:nvPr/>
        </p:nvSpPr>
        <p:spPr>
          <a:xfrm>
            <a:off x="3479258" y="6511410"/>
            <a:ext cx="5664742" cy="369332"/>
          </a:xfrm>
          <a:prstGeom prst="rect">
            <a:avLst/>
          </a:prstGeom>
          <a:noFill/>
        </p:spPr>
        <p:txBody>
          <a:bodyPr wrap="square" rtlCol="0">
            <a:spAutoFit/>
          </a:bodyPr>
          <a:lstStyle/>
          <a:p>
            <a:r>
              <a:rPr lang="es-ES_tradnl" b="1" dirty="0" smtClean="0">
                <a:solidFill>
                  <a:srgbClr val="800000"/>
                </a:solidFill>
              </a:rPr>
              <a:t>Velázquez GJ, Vargas VM. </a:t>
            </a:r>
            <a:r>
              <a:rPr lang="es-ES_tradnl" b="1" dirty="0" err="1" smtClean="0">
                <a:solidFill>
                  <a:srgbClr val="800000"/>
                </a:solidFill>
              </a:rPr>
              <a:t>Rev</a:t>
            </a:r>
            <a:r>
              <a:rPr lang="es-ES_tradnl" b="1" dirty="0" smtClean="0">
                <a:solidFill>
                  <a:srgbClr val="800000"/>
                </a:solidFill>
              </a:rPr>
              <a:t> </a:t>
            </a:r>
            <a:r>
              <a:rPr lang="es-ES_tradnl" b="1" dirty="0" err="1" smtClean="0">
                <a:solidFill>
                  <a:srgbClr val="800000"/>
                </a:solidFill>
              </a:rPr>
              <a:t>latinam</a:t>
            </a:r>
            <a:r>
              <a:rPr lang="es-ES_tradnl" b="1" dirty="0" smtClean="0">
                <a:solidFill>
                  <a:srgbClr val="800000"/>
                </a:solidFill>
              </a:rPr>
              <a:t> </a:t>
            </a:r>
            <a:r>
              <a:rPr lang="es-ES_tradnl" b="1" dirty="0" err="1" smtClean="0">
                <a:solidFill>
                  <a:srgbClr val="800000"/>
                </a:solidFill>
              </a:rPr>
              <a:t>cir</a:t>
            </a:r>
            <a:r>
              <a:rPr lang="es-ES_tradnl" b="1" dirty="0" smtClean="0">
                <a:solidFill>
                  <a:srgbClr val="800000"/>
                </a:solidFill>
              </a:rPr>
              <a:t> 2011;1(1):38-46</a:t>
            </a:r>
            <a:endParaRPr lang="es-ES_tradnl" b="1" dirty="0">
              <a:solidFill>
                <a:srgbClr val="800000"/>
              </a:solidFill>
            </a:endParaRPr>
          </a:p>
        </p:txBody>
      </p:sp>
    </p:spTree>
    <p:extLst>
      <p:ext uri="{BB962C8B-B14F-4D97-AF65-F5344CB8AC3E}">
        <p14:creationId xmlns:p14="http://schemas.microsoft.com/office/powerpoint/2010/main" val="7785485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12456"/>
          </a:xfrm>
        </p:spPr>
        <p:txBody>
          <a:bodyPr>
            <a:noAutofit/>
          </a:bodyPr>
          <a:lstStyle/>
          <a:p>
            <a:r>
              <a:rPr lang="es-ES_tradnl" sz="3200" b="1" dirty="0" smtClean="0">
                <a:solidFill>
                  <a:srgbClr val="000090"/>
                </a:solidFill>
              </a:rPr>
              <a:t>   SÍNDROME DE INTESTINO CORTO</a:t>
            </a:r>
            <a:br>
              <a:rPr lang="es-ES_tradnl" sz="3200" b="1" dirty="0" smtClean="0">
                <a:solidFill>
                  <a:srgbClr val="000090"/>
                </a:solidFill>
              </a:rPr>
            </a:br>
            <a:r>
              <a:rPr lang="es-ES_tradnl" sz="3200" b="1" dirty="0" smtClean="0">
                <a:solidFill>
                  <a:srgbClr val="000090"/>
                </a:solidFill>
              </a:rPr>
              <a:t>   PROCEDIMIENTOS QUIRÚRGICOS</a:t>
            </a:r>
            <a:endParaRPr lang="es-ES_tradnl" sz="3200" b="1" dirty="0">
              <a:solidFill>
                <a:srgbClr val="000090"/>
              </a:solidFill>
            </a:endParaRPr>
          </a:p>
        </p:txBody>
      </p:sp>
      <p:sp>
        <p:nvSpPr>
          <p:cNvPr id="3" name="Marcador de contenido 2"/>
          <p:cNvSpPr>
            <a:spLocks noGrp="1"/>
          </p:cNvSpPr>
          <p:nvPr>
            <p:ph idx="1"/>
          </p:nvPr>
        </p:nvSpPr>
        <p:spPr>
          <a:xfrm>
            <a:off x="457200" y="2510398"/>
            <a:ext cx="2154094" cy="546419"/>
          </a:xfrm>
        </p:spPr>
        <p:txBody>
          <a:bodyPr>
            <a:normAutofit lnSpcReduction="10000"/>
          </a:bodyPr>
          <a:lstStyle/>
          <a:p>
            <a:r>
              <a:rPr lang="es-ES_tradnl" dirty="0">
                <a:solidFill>
                  <a:schemeClr val="bg1"/>
                </a:solidFill>
                <a:latin typeface="Arial" charset="0"/>
              </a:rPr>
              <a:t>El </a:t>
            </a:r>
            <a:r>
              <a:rPr lang="es-ES_tradnl" dirty="0" smtClean="0">
                <a:solidFill>
                  <a:schemeClr val="bg1"/>
                </a:solidFill>
                <a:latin typeface="Arial" charset="0"/>
              </a:rPr>
              <a:t>uso</a:t>
            </a:r>
            <a:endParaRPr lang="es-ES_tradnl" dirty="0"/>
          </a:p>
        </p:txBody>
      </p:sp>
      <p:pic>
        <p:nvPicPr>
          <p:cNvPr id="4" name="Imagen 3" descr="l3.gif"/>
          <p:cNvPicPr>
            <a:picLocks noChangeAspect="1"/>
          </p:cNvPicPr>
          <p:nvPr/>
        </p:nvPicPr>
        <p:blipFill>
          <a:blip r:embed="rId2"/>
          <a:stretch>
            <a:fillRect/>
          </a:stretch>
        </p:blipFill>
        <p:spPr>
          <a:xfrm>
            <a:off x="100474" y="198918"/>
            <a:ext cx="713451" cy="1176351"/>
          </a:xfrm>
          <a:prstGeom prst="rect">
            <a:avLst/>
          </a:prstGeom>
        </p:spPr>
      </p:pic>
      <p:sp>
        <p:nvSpPr>
          <p:cNvPr id="9" name="CuadroTexto 8"/>
          <p:cNvSpPr txBox="1"/>
          <p:nvPr/>
        </p:nvSpPr>
        <p:spPr>
          <a:xfrm>
            <a:off x="3195109" y="6309879"/>
            <a:ext cx="2875597" cy="584776"/>
          </a:xfrm>
          <a:prstGeom prst="rect">
            <a:avLst/>
          </a:prstGeom>
          <a:noFill/>
        </p:spPr>
        <p:txBody>
          <a:bodyPr wrap="square" rtlCol="0">
            <a:spAutoFit/>
          </a:bodyPr>
          <a:lstStyle/>
          <a:p>
            <a:endParaRPr lang="es-ES_tradnl" sz="3200" b="1" i="1" dirty="0">
              <a:solidFill>
                <a:srgbClr val="0000FF"/>
              </a:solidFill>
            </a:endParaRPr>
          </a:p>
        </p:txBody>
      </p:sp>
      <p:sp>
        <p:nvSpPr>
          <p:cNvPr id="5" name="Flecha curvada hacia la derecha 4"/>
          <p:cNvSpPr/>
          <p:nvPr/>
        </p:nvSpPr>
        <p:spPr>
          <a:xfrm>
            <a:off x="1039151" y="992124"/>
            <a:ext cx="1082823" cy="1216152"/>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6" name="Flecha curvada hacia la izquierda 5"/>
          <p:cNvSpPr/>
          <p:nvPr/>
        </p:nvSpPr>
        <p:spPr>
          <a:xfrm>
            <a:off x="7458284" y="992124"/>
            <a:ext cx="930049" cy="121615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8" name="CuadroTexto 7"/>
          <p:cNvSpPr txBox="1"/>
          <p:nvPr/>
        </p:nvSpPr>
        <p:spPr>
          <a:xfrm>
            <a:off x="2160576" y="1451075"/>
            <a:ext cx="6488663" cy="1446550"/>
          </a:xfrm>
          <a:prstGeom prst="rect">
            <a:avLst/>
          </a:prstGeom>
          <a:noFill/>
        </p:spPr>
        <p:txBody>
          <a:bodyPr wrap="square" rtlCol="0">
            <a:spAutoFit/>
          </a:bodyPr>
          <a:lstStyle/>
          <a:p>
            <a:r>
              <a:rPr lang="es-ES" sz="2400" b="1" dirty="0" smtClean="0"/>
              <a:t> AGUDA                        TARDÍA Y PERSONAL</a:t>
            </a:r>
          </a:p>
          <a:p>
            <a:r>
              <a:rPr lang="es-ES" sz="1600" b="1" dirty="0" smtClean="0"/>
              <a:t>Resolver complicaciones </a:t>
            </a:r>
            <a:r>
              <a:rPr lang="es-ES" sz="1600" b="1" dirty="0" err="1" smtClean="0"/>
              <a:t>postop</a:t>
            </a:r>
            <a:r>
              <a:rPr lang="es-ES" sz="1600" b="1" dirty="0" smtClean="0"/>
              <a:t>		1. Mala adaptación</a:t>
            </a:r>
          </a:p>
          <a:p>
            <a:r>
              <a:rPr lang="es-ES" sz="1600" b="1" dirty="0" err="1" smtClean="0"/>
              <a:t>Ostomías</a:t>
            </a:r>
            <a:r>
              <a:rPr lang="es-ES" sz="1600" b="1" dirty="0" smtClean="0"/>
              <a:t> = infecciones			2. Complicaciones NPT</a:t>
            </a:r>
          </a:p>
          <a:p>
            <a:r>
              <a:rPr lang="es-ES" sz="1600" b="1" dirty="0" smtClean="0"/>
              <a:t>Cierre </a:t>
            </a:r>
            <a:r>
              <a:rPr lang="es-ES" sz="1600" b="1" dirty="0" err="1" smtClean="0"/>
              <a:t>ostomías</a:t>
            </a:r>
            <a:r>
              <a:rPr lang="es-ES" sz="1600" b="1" dirty="0" smtClean="0"/>
              <a:t>???				3. Complicaciones catéter NPT</a:t>
            </a:r>
          </a:p>
          <a:p>
            <a:r>
              <a:rPr lang="es-ES" sz="1600" b="1" dirty="0"/>
              <a:t>	</a:t>
            </a:r>
            <a:r>
              <a:rPr lang="es-ES" sz="1600" b="1" dirty="0" smtClean="0"/>
              <a:t>						4. Lesiones </a:t>
            </a:r>
            <a:r>
              <a:rPr lang="es-ES" sz="1600" b="1" dirty="0" err="1" smtClean="0"/>
              <a:t>Qr</a:t>
            </a:r>
            <a:r>
              <a:rPr lang="es-ES" sz="1600" b="1" dirty="0" smtClean="0"/>
              <a:t> irreversibles</a:t>
            </a:r>
            <a:endParaRPr lang="es-ES" sz="1600" b="1" dirty="0"/>
          </a:p>
        </p:txBody>
      </p:sp>
      <p:sp>
        <p:nvSpPr>
          <p:cNvPr id="10" name="Flecha abajo 9"/>
          <p:cNvSpPr/>
          <p:nvPr/>
        </p:nvSpPr>
        <p:spPr>
          <a:xfrm>
            <a:off x="2726134" y="2651403"/>
            <a:ext cx="207100" cy="54641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CuadroTexto 10"/>
          <p:cNvSpPr txBox="1"/>
          <p:nvPr/>
        </p:nvSpPr>
        <p:spPr>
          <a:xfrm>
            <a:off x="2121974" y="3138340"/>
            <a:ext cx="1585407" cy="369332"/>
          </a:xfrm>
          <a:prstGeom prst="rect">
            <a:avLst/>
          </a:prstGeom>
          <a:noFill/>
        </p:spPr>
        <p:txBody>
          <a:bodyPr wrap="square" rtlCol="0">
            <a:spAutoFit/>
          </a:bodyPr>
          <a:lstStyle/>
          <a:p>
            <a:r>
              <a:rPr lang="es-ES" dirty="0" smtClean="0"/>
              <a:t>      </a:t>
            </a:r>
            <a:r>
              <a:rPr lang="es-ES" b="1" dirty="0" smtClean="0"/>
              <a:t>   NPT</a:t>
            </a:r>
          </a:p>
        </p:txBody>
      </p:sp>
      <p:sp>
        <p:nvSpPr>
          <p:cNvPr id="12" name="Flecha abajo 11"/>
          <p:cNvSpPr/>
          <p:nvPr/>
        </p:nvSpPr>
        <p:spPr>
          <a:xfrm>
            <a:off x="2754378" y="4491151"/>
            <a:ext cx="321940" cy="68532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 name="CuadroTexto 12"/>
          <p:cNvSpPr txBox="1"/>
          <p:nvPr/>
        </p:nvSpPr>
        <p:spPr>
          <a:xfrm>
            <a:off x="1824329" y="5088356"/>
            <a:ext cx="2593408" cy="646331"/>
          </a:xfrm>
          <a:prstGeom prst="rect">
            <a:avLst/>
          </a:prstGeom>
          <a:noFill/>
        </p:spPr>
        <p:txBody>
          <a:bodyPr wrap="square" rtlCol="0">
            <a:spAutoFit/>
          </a:bodyPr>
          <a:lstStyle/>
          <a:p>
            <a:r>
              <a:rPr lang="es-ES" b="1" dirty="0" smtClean="0"/>
              <a:t>        TOLERANCIA</a:t>
            </a:r>
            <a:endParaRPr lang="es-ES" b="1" dirty="0"/>
          </a:p>
          <a:p>
            <a:r>
              <a:rPr lang="es-ES" b="1" dirty="0" smtClean="0"/>
              <a:t>Máxima adaptación</a:t>
            </a:r>
            <a:endParaRPr lang="es-ES" b="1" dirty="0"/>
          </a:p>
        </p:txBody>
      </p:sp>
      <p:sp>
        <p:nvSpPr>
          <p:cNvPr id="14" name="Flecha abajo 13"/>
          <p:cNvSpPr/>
          <p:nvPr/>
        </p:nvSpPr>
        <p:spPr>
          <a:xfrm>
            <a:off x="2754378" y="5734686"/>
            <a:ext cx="197602" cy="73972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5" name="CuadroTexto 14"/>
          <p:cNvSpPr txBox="1"/>
          <p:nvPr/>
        </p:nvSpPr>
        <p:spPr>
          <a:xfrm>
            <a:off x="2726134" y="6458585"/>
            <a:ext cx="937949" cy="369332"/>
          </a:xfrm>
          <a:prstGeom prst="rect">
            <a:avLst/>
          </a:prstGeom>
          <a:noFill/>
        </p:spPr>
        <p:txBody>
          <a:bodyPr wrap="square" rtlCol="0">
            <a:spAutoFit/>
          </a:bodyPr>
          <a:lstStyle/>
          <a:p>
            <a:r>
              <a:rPr lang="es-ES" dirty="0" smtClean="0"/>
              <a:t>SI</a:t>
            </a:r>
            <a:endParaRPr lang="es-ES" dirty="0"/>
          </a:p>
        </p:txBody>
      </p:sp>
      <p:sp>
        <p:nvSpPr>
          <p:cNvPr id="16" name="Flecha doblada hacia arriba 15"/>
          <p:cNvSpPr/>
          <p:nvPr/>
        </p:nvSpPr>
        <p:spPr>
          <a:xfrm>
            <a:off x="3745983" y="4491151"/>
            <a:ext cx="671754" cy="731520"/>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0" name="CuadroTexto 19"/>
          <p:cNvSpPr txBox="1"/>
          <p:nvPr/>
        </p:nvSpPr>
        <p:spPr>
          <a:xfrm>
            <a:off x="3934826" y="4007020"/>
            <a:ext cx="625996" cy="369332"/>
          </a:xfrm>
          <a:prstGeom prst="rect">
            <a:avLst/>
          </a:prstGeom>
          <a:noFill/>
        </p:spPr>
        <p:txBody>
          <a:bodyPr wrap="square" rtlCol="0">
            <a:spAutoFit/>
          </a:bodyPr>
          <a:lstStyle/>
          <a:p>
            <a:r>
              <a:rPr lang="es-ES" dirty="0" smtClean="0"/>
              <a:t>NO</a:t>
            </a:r>
            <a:endParaRPr lang="es-ES" dirty="0"/>
          </a:p>
        </p:txBody>
      </p:sp>
      <p:sp>
        <p:nvSpPr>
          <p:cNvPr id="21" name="Rectángulo 20"/>
          <p:cNvSpPr/>
          <p:nvPr/>
        </p:nvSpPr>
        <p:spPr>
          <a:xfrm>
            <a:off x="5222588" y="3366377"/>
            <a:ext cx="3939298" cy="1592744"/>
          </a:xfrm>
          <a:prstGeom prst="rect">
            <a:avLst/>
          </a:prstGeom>
        </p:spPr>
        <p:txBody>
          <a:bodyPr wrap="square">
            <a:spAutoFit/>
          </a:bodyPr>
          <a:lstStyle/>
          <a:p>
            <a:pPr>
              <a:lnSpc>
                <a:spcPct val="90000"/>
              </a:lnSpc>
            </a:pPr>
            <a:r>
              <a:rPr lang="es-MX" b="1" dirty="0">
                <a:solidFill>
                  <a:srgbClr val="008000"/>
                </a:solidFill>
                <a:latin typeface="Tahoma" charset="0"/>
              </a:rPr>
              <a:t>Disminuyen transito intestinal</a:t>
            </a:r>
          </a:p>
          <a:p>
            <a:pPr>
              <a:lnSpc>
                <a:spcPct val="90000"/>
              </a:lnSpc>
            </a:pPr>
            <a:r>
              <a:rPr lang="es-MX" b="1" dirty="0">
                <a:latin typeface="Tahoma" charset="0"/>
              </a:rPr>
              <a:t>Esfínteres y válvulas</a:t>
            </a:r>
          </a:p>
          <a:p>
            <a:pPr>
              <a:lnSpc>
                <a:spcPct val="90000"/>
              </a:lnSpc>
            </a:pPr>
            <a:r>
              <a:rPr lang="es-MX" b="1" dirty="0">
                <a:latin typeface="Tahoma" charset="0"/>
              </a:rPr>
              <a:t>Asas antiperistálticas</a:t>
            </a:r>
          </a:p>
          <a:p>
            <a:pPr>
              <a:lnSpc>
                <a:spcPct val="90000"/>
              </a:lnSpc>
            </a:pPr>
            <a:r>
              <a:rPr lang="es-MX" b="1" dirty="0">
                <a:latin typeface="Tahoma" charset="0"/>
              </a:rPr>
              <a:t>Interposición de colon</a:t>
            </a:r>
          </a:p>
          <a:p>
            <a:pPr>
              <a:lnSpc>
                <a:spcPct val="90000"/>
              </a:lnSpc>
            </a:pPr>
            <a:r>
              <a:rPr lang="es-MX" b="1" dirty="0">
                <a:latin typeface="Tahoma" charset="0"/>
              </a:rPr>
              <a:t>Asas con recirculación</a:t>
            </a:r>
          </a:p>
          <a:p>
            <a:pPr>
              <a:lnSpc>
                <a:spcPct val="90000"/>
              </a:lnSpc>
            </a:pPr>
            <a:endParaRPr lang="es-ES" b="1" dirty="0">
              <a:latin typeface="Tahoma" charset="0"/>
            </a:endParaRPr>
          </a:p>
        </p:txBody>
      </p:sp>
      <p:sp>
        <p:nvSpPr>
          <p:cNvPr id="23" name="Rectángulo 22"/>
          <p:cNvSpPr/>
          <p:nvPr/>
        </p:nvSpPr>
        <p:spPr>
          <a:xfrm>
            <a:off x="5222588" y="4826675"/>
            <a:ext cx="4572000" cy="2031325"/>
          </a:xfrm>
          <a:prstGeom prst="rect">
            <a:avLst/>
          </a:prstGeom>
        </p:spPr>
        <p:txBody>
          <a:bodyPr>
            <a:spAutoFit/>
          </a:bodyPr>
          <a:lstStyle/>
          <a:p>
            <a:r>
              <a:rPr lang="es-MX" b="1" dirty="0">
                <a:solidFill>
                  <a:srgbClr val="008000"/>
                </a:solidFill>
                <a:latin typeface="Tahoma" charset="0"/>
              </a:rPr>
              <a:t>Aumentan superficie</a:t>
            </a:r>
          </a:p>
          <a:p>
            <a:r>
              <a:rPr lang="es-MX" b="1" dirty="0">
                <a:latin typeface="Tahoma" charset="0"/>
              </a:rPr>
              <a:t>Alargamiento de asas</a:t>
            </a:r>
          </a:p>
          <a:p>
            <a:r>
              <a:rPr lang="es-MX" b="1" dirty="0">
                <a:latin typeface="Tahoma" charset="0"/>
              </a:rPr>
              <a:t>Parches serosa</a:t>
            </a:r>
          </a:p>
          <a:p>
            <a:r>
              <a:rPr lang="es-MX" b="1" dirty="0">
                <a:latin typeface="Tahoma" charset="0"/>
              </a:rPr>
              <a:t>Trasplante </a:t>
            </a:r>
            <a:r>
              <a:rPr lang="es-MX" b="1" dirty="0" smtClean="0">
                <a:latin typeface="Tahoma" charset="0"/>
              </a:rPr>
              <a:t>intestinal</a:t>
            </a:r>
            <a:endParaRPr lang="es-MX" b="1" dirty="0">
              <a:latin typeface="Tahoma" charset="0"/>
            </a:endParaRPr>
          </a:p>
          <a:p>
            <a:endParaRPr lang="es-MX" b="1" dirty="0" smtClean="0">
              <a:solidFill>
                <a:srgbClr val="008000"/>
              </a:solidFill>
              <a:latin typeface="Tahoma" charset="0"/>
            </a:endParaRPr>
          </a:p>
          <a:p>
            <a:r>
              <a:rPr lang="es-MX" b="1" dirty="0" smtClean="0">
                <a:solidFill>
                  <a:srgbClr val="008000"/>
                </a:solidFill>
                <a:latin typeface="Tahoma" charset="0"/>
              </a:rPr>
              <a:t>Futuro</a:t>
            </a:r>
            <a:endParaRPr lang="es-MX" b="1" dirty="0">
              <a:solidFill>
                <a:srgbClr val="008000"/>
              </a:solidFill>
              <a:latin typeface="Tahoma" charset="0"/>
            </a:endParaRPr>
          </a:p>
          <a:p>
            <a:r>
              <a:rPr lang="es-MX" b="1" dirty="0">
                <a:solidFill>
                  <a:srgbClr val="008000"/>
                </a:solidFill>
                <a:latin typeface="Tahoma" charset="0"/>
              </a:rPr>
              <a:t> </a:t>
            </a:r>
            <a:r>
              <a:rPr lang="es-MX" b="1" dirty="0">
                <a:latin typeface="Tahoma" charset="0"/>
              </a:rPr>
              <a:t>Medicina Regenerativa</a:t>
            </a:r>
          </a:p>
        </p:txBody>
      </p:sp>
      <p:pic>
        <p:nvPicPr>
          <p:cNvPr id="24" name="Picture 2050" descr="DIAPO6C"/>
          <p:cNvPicPr>
            <a:picLocks noChangeAspect="1" noChangeArrowheads="1"/>
          </p:cNvPicPr>
          <p:nvPr/>
        </p:nvPicPr>
        <p:blipFill>
          <a:blip r:embed="rId3"/>
          <a:srcRect l="13208" r="1888" b="28444"/>
          <a:stretch>
            <a:fillRect/>
          </a:stretch>
        </p:blipFill>
        <p:spPr bwMode="auto">
          <a:xfrm>
            <a:off x="198207" y="2772476"/>
            <a:ext cx="1982044" cy="1250273"/>
          </a:xfrm>
          <a:prstGeom prst="rect">
            <a:avLst/>
          </a:prstGeom>
          <a:noFill/>
          <a:ln w="57150">
            <a:solidFill>
              <a:srgbClr val="FFCC00"/>
            </a:solidFill>
            <a:miter lim="800000"/>
            <a:headEnd/>
            <a:tailEnd/>
          </a:ln>
        </p:spPr>
      </p:pic>
      <p:sp>
        <p:nvSpPr>
          <p:cNvPr id="25" name="Flecha curva 24"/>
          <p:cNvSpPr/>
          <p:nvPr/>
        </p:nvSpPr>
        <p:spPr>
          <a:xfrm>
            <a:off x="4185224" y="3138340"/>
            <a:ext cx="813816" cy="86868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26" name="Flecha abajo 25"/>
          <p:cNvSpPr/>
          <p:nvPr/>
        </p:nvSpPr>
        <p:spPr>
          <a:xfrm>
            <a:off x="6070706" y="2910302"/>
            <a:ext cx="617913" cy="45607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7" name="Rectángulo 26"/>
          <p:cNvSpPr/>
          <p:nvPr/>
        </p:nvSpPr>
        <p:spPr>
          <a:xfrm>
            <a:off x="38006" y="5496002"/>
            <a:ext cx="2209315" cy="1200329"/>
          </a:xfrm>
          <a:prstGeom prst="rect">
            <a:avLst/>
          </a:prstGeom>
        </p:spPr>
        <p:txBody>
          <a:bodyPr wrap="square">
            <a:spAutoFit/>
          </a:bodyPr>
          <a:lstStyle/>
          <a:p>
            <a:r>
              <a:rPr lang="es-ES_tradnl" b="1" dirty="0" err="1">
                <a:solidFill>
                  <a:srgbClr val="800000"/>
                </a:solidFill>
              </a:rPr>
              <a:t>Layec</a:t>
            </a:r>
            <a:r>
              <a:rPr lang="es-ES_tradnl" b="1" dirty="0">
                <a:solidFill>
                  <a:srgbClr val="800000"/>
                </a:solidFill>
              </a:rPr>
              <a:t> S, </a:t>
            </a:r>
            <a:r>
              <a:rPr lang="es-ES_tradnl" b="1" dirty="0" err="1">
                <a:solidFill>
                  <a:srgbClr val="800000"/>
                </a:solidFill>
              </a:rPr>
              <a:t>Beyer</a:t>
            </a:r>
            <a:r>
              <a:rPr lang="es-ES_tradnl" b="1" dirty="0">
                <a:solidFill>
                  <a:srgbClr val="800000"/>
                </a:solidFill>
              </a:rPr>
              <a:t> L, </a:t>
            </a:r>
            <a:r>
              <a:rPr lang="es-ES_tradnl" b="1" dirty="0" err="1">
                <a:solidFill>
                  <a:srgbClr val="800000"/>
                </a:solidFill>
              </a:rPr>
              <a:t>Corcos</a:t>
            </a:r>
            <a:r>
              <a:rPr lang="es-ES_tradnl" b="1" dirty="0">
                <a:solidFill>
                  <a:srgbClr val="800000"/>
                </a:solidFill>
              </a:rPr>
              <a:t>, O. Am J </a:t>
            </a:r>
            <a:r>
              <a:rPr lang="es-ES_tradnl" b="1" dirty="0" err="1">
                <a:solidFill>
                  <a:srgbClr val="800000"/>
                </a:solidFill>
              </a:rPr>
              <a:t>Clin</a:t>
            </a:r>
            <a:r>
              <a:rPr lang="es-ES_tradnl" b="1" dirty="0">
                <a:solidFill>
                  <a:srgbClr val="800000"/>
                </a:solidFill>
              </a:rPr>
              <a:t> </a:t>
            </a:r>
            <a:r>
              <a:rPr lang="es-ES_tradnl" b="1" dirty="0" err="1">
                <a:solidFill>
                  <a:srgbClr val="800000"/>
                </a:solidFill>
              </a:rPr>
              <a:t>Nutr</a:t>
            </a:r>
            <a:r>
              <a:rPr lang="es-ES_tradnl" b="1" dirty="0">
                <a:solidFill>
                  <a:srgbClr val="800000"/>
                </a:solidFill>
              </a:rPr>
              <a:t> 2013;97:100-108 </a:t>
            </a:r>
          </a:p>
        </p:txBody>
      </p:sp>
      <p:sp>
        <p:nvSpPr>
          <p:cNvPr id="7" name="CuadroTexto 6"/>
          <p:cNvSpPr txBox="1"/>
          <p:nvPr/>
        </p:nvSpPr>
        <p:spPr>
          <a:xfrm>
            <a:off x="2180251" y="3810137"/>
            <a:ext cx="1585407" cy="646331"/>
          </a:xfrm>
          <a:prstGeom prst="rect">
            <a:avLst/>
          </a:prstGeom>
          <a:noFill/>
        </p:spPr>
        <p:txBody>
          <a:bodyPr wrap="square" rtlCol="0">
            <a:spAutoFit/>
          </a:bodyPr>
          <a:lstStyle/>
          <a:p>
            <a:pPr algn="ctr"/>
            <a:r>
              <a:rPr lang="es-ES" b="1" dirty="0" smtClean="0"/>
              <a:t>Regeneración trófica</a:t>
            </a:r>
            <a:endParaRPr lang="es-ES" b="1" dirty="0"/>
          </a:p>
        </p:txBody>
      </p:sp>
      <p:sp>
        <p:nvSpPr>
          <p:cNvPr id="17" name="Flecha abajo 16"/>
          <p:cNvSpPr/>
          <p:nvPr/>
        </p:nvSpPr>
        <p:spPr>
          <a:xfrm>
            <a:off x="2726134" y="3470367"/>
            <a:ext cx="225845" cy="33977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8" name="CuadroTexto 17"/>
          <p:cNvSpPr txBox="1"/>
          <p:nvPr/>
        </p:nvSpPr>
        <p:spPr>
          <a:xfrm>
            <a:off x="8388333" y="4838017"/>
            <a:ext cx="988178" cy="923330"/>
          </a:xfrm>
          <a:prstGeom prst="rect">
            <a:avLst/>
          </a:prstGeom>
          <a:noFill/>
        </p:spPr>
        <p:txBody>
          <a:bodyPr wrap="square" rtlCol="0">
            <a:spAutoFit/>
          </a:bodyPr>
          <a:lstStyle/>
          <a:p>
            <a:r>
              <a:rPr lang="es-ES" b="1" dirty="0" smtClean="0"/>
              <a:t>NIN-GUNA</a:t>
            </a:r>
          </a:p>
          <a:p>
            <a:r>
              <a:rPr lang="es-ES" b="1" dirty="0" smtClean="0"/>
              <a:t>IDEAL</a:t>
            </a:r>
            <a:endParaRPr lang="es-ES" b="1" dirty="0"/>
          </a:p>
        </p:txBody>
      </p:sp>
      <p:sp>
        <p:nvSpPr>
          <p:cNvPr id="19" name="Cerrar llave 18"/>
          <p:cNvSpPr/>
          <p:nvPr/>
        </p:nvSpPr>
        <p:spPr>
          <a:xfrm>
            <a:off x="7733943" y="3810137"/>
            <a:ext cx="743815" cy="293141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154621063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r>
              <a:rPr lang="es-ES_tradnl" dirty="0">
                <a:solidFill>
                  <a:schemeClr val="bg1"/>
                </a:solidFill>
                <a:latin typeface="Arial" charset="0"/>
              </a:rPr>
              <a:t>El </a:t>
            </a:r>
            <a:r>
              <a:rPr lang="es-ES_tradnl" dirty="0" smtClean="0">
                <a:solidFill>
                  <a:schemeClr val="bg1"/>
                </a:solidFill>
                <a:latin typeface="Arial" charset="0"/>
              </a:rPr>
              <a:t>uso</a:t>
            </a:r>
            <a:endParaRPr lang="es-ES_tradnl" dirty="0"/>
          </a:p>
        </p:txBody>
      </p:sp>
      <p:pic>
        <p:nvPicPr>
          <p:cNvPr id="4" name="Imagen 3" descr="l3.gif"/>
          <p:cNvPicPr>
            <a:picLocks noChangeAspect="1"/>
          </p:cNvPicPr>
          <p:nvPr/>
        </p:nvPicPr>
        <p:blipFill>
          <a:blip r:embed="rId2"/>
          <a:stretch>
            <a:fillRect/>
          </a:stretch>
        </p:blipFill>
        <p:spPr>
          <a:xfrm>
            <a:off x="100474" y="423849"/>
            <a:ext cx="713451" cy="1176351"/>
          </a:xfrm>
          <a:prstGeom prst="rect">
            <a:avLst/>
          </a:prstGeom>
        </p:spPr>
      </p:pic>
      <p:sp>
        <p:nvSpPr>
          <p:cNvPr id="9" name="CuadroTexto 8"/>
          <p:cNvSpPr txBox="1"/>
          <p:nvPr/>
        </p:nvSpPr>
        <p:spPr>
          <a:xfrm>
            <a:off x="4668135" y="6309879"/>
            <a:ext cx="4475865" cy="646331"/>
          </a:xfrm>
          <a:prstGeom prst="rect">
            <a:avLst/>
          </a:prstGeom>
          <a:noFill/>
        </p:spPr>
        <p:txBody>
          <a:bodyPr wrap="square" rtlCol="0">
            <a:spAutoFit/>
          </a:bodyPr>
          <a:lstStyle/>
          <a:p>
            <a:r>
              <a:rPr lang="es-ES_tradnl" b="1" i="1" dirty="0" smtClean="0">
                <a:solidFill>
                  <a:srgbClr val="800000"/>
                </a:solidFill>
              </a:rPr>
              <a:t>Kim H </a:t>
            </a:r>
            <a:r>
              <a:rPr lang="es-ES_tradnl" b="1" i="1" dirty="0" err="1" smtClean="0">
                <a:solidFill>
                  <a:srgbClr val="800000"/>
                </a:solidFill>
              </a:rPr>
              <a:t>Pediatr</a:t>
            </a:r>
            <a:r>
              <a:rPr lang="es-ES_tradnl" b="1" i="1" dirty="0" smtClean="0">
                <a:solidFill>
                  <a:srgbClr val="800000"/>
                </a:solidFill>
              </a:rPr>
              <a:t> </a:t>
            </a:r>
            <a:r>
              <a:rPr lang="es-ES_tradnl" b="1" i="1" dirty="0" err="1" smtClean="0">
                <a:solidFill>
                  <a:srgbClr val="800000"/>
                </a:solidFill>
              </a:rPr>
              <a:t>Surg</a:t>
            </a:r>
            <a:r>
              <a:rPr lang="es-ES_tradnl" b="1" i="1" dirty="0" smtClean="0">
                <a:solidFill>
                  <a:srgbClr val="800000"/>
                </a:solidFill>
              </a:rPr>
              <a:t> 2003;38:425-9</a:t>
            </a:r>
          </a:p>
          <a:p>
            <a:endParaRPr lang="es-ES_tradnl" b="1" i="1" dirty="0">
              <a:solidFill>
                <a:srgbClr val="800000"/>
              </a:solidFill>
            </a:endParaRPr>
          </a:p>
        </p:txBody>
      </p:sp>
      <p:pic>
        <p:nvPicPr>
          <p:cNvPr id="5" name="Imagen 4" descr="figure14.jpg"/>
          <p:cNvPicPr>
            <a:picLocks noChangeAspect="1"/>
          </p:cNvPicPr>
          <p:nvPr/>
        </p:nvPicPr>
        <p:blipFill rotWithShape="1">
          <a:blip r:embed="rId3">
            <a:extLst>
              <a:ext uri="{28A0092B-C50C-407E-A947-70E740481C1C}">
                <a14:useLocalDpi xmlns:a14="http://schemas.microsoft.com/office/drawing/2010/main" val="0"/>
              </a:ext>
            </a:extLst>
          </a:blip>
          <a:srcRect l="14044" r="16423"/>
          <a:stretch/>
        </p:blipFill>
        <p:spPr>
          <a:xfrm>
            <a:off x="100474" y="3899691"/>
            <a:ext cx="3094635" cy="2814740"/>
          </a:xfrm>
          <a:prstGeom prst="rect">
            <a:avLst/>
          </a:prstGeom>
        </p:spPr>
      </p:pic>
      <p:sp>
        <p:nvSpPr>
          <p:cNvPr id="6" name="Rectángulo 5"/>
          <p:cNvSpPr/>
          <p:nvPr/>
        </p:nvSpPr>
        <p:spPr>
          <a:xfrm>
            <a:off x="286169" y="598586"/>
            <a:ext cx="8857831" cy="5201424"/>
          </a:xfrm>
          <a:prstGeom prst="rect">
            <a:avLst/>
          </a:prstGeom>
        </p:spPr>
        <p:txBody>
          <a:bodyPr wrap="square">
            <a:spAutoFit/>
          </a:bodyPr>
          <a:lstStyle/>
          <a:p>
            <a:pPr algn="ctr"/>
            <a:r>
              <a:rPr lang="es-ES_tradnl" sz="3600" b="1" dirty="0" smtClean="0">
                <a:solidFill>
                  <a:srgbClr val="000090"/>
                </a:solidFill>
              </a:rPr>
              <a:t>RETRASAR TRANSITO INTESTINAL</a:t>
            </a:r>
          </a:p>
          <a:p>
            <a:pPr algn="ctr"/>
            <a:r>
              <a:rPr lang="es-ES_tradnl" sz="3600" dirty="0" smtClean="0">
                <a:solidFill>
                  <a:srgbClr val="FF0000"/>
                </a:solidFill>
              </a:rPr>
              <a:t>Válvulas intestinales, esfínteres y alargamiento</a:t>
            </a:r>
            <a:r>
              <a:rPr lang="es-ES_tradnl" sz="2800" dirty="0">
                <a:solidFill>
                  <a:srgbClr val="FF0000"/>
                </a:solidFill>
              </a:rPr>
              <a:t/>
            </a:r>
            <a:br>
              <a:rPr lang="es-ES_tradnl" sz="2800" dirty="0">
                <a:solidFill>
                  <a:srgbClr val="FF0000"/>
                </a:solidFill>
              </a:rPr>
            </a:br>
            <a:r>
              <a:rPr lang="es-ES_tradnl" sz="2800" dirty="0"/>
              <a:t>Constricción </a:t>
            </a:r>
            <a:r>
              <a:rPr lang="es-ES_tradnl" sz="2800" dirty="0" err="1"/>
              <a:t>extrínsica</a:t>
            </a:r>
            <a:r>
              <a:rPr lang="es-ES_tradnl" sz="2800" dirty="0"/>
              <a:t> del intestino</a:t>
            </a:r>
            <a:br>
              <a:rPr lang="es-ES_tradnl" sz="2800" dirty="0"/>
            </a:br>
            <a:r>
              <a:rPr lang="es-ES_tradnl" sz="2800" dirty="0"/>
              <a:t>Denervación química o </a:t>
            </a:r>
            <a:r>
              <a:rPr lang="es-ES_tradnl" sz="2800" dirty="0" smtClean="0"/>
              <a:t>quirúrgica </a:t>
            </a:r>
            <a:r>
              <a:rPr lang="es-ES_tradnl" sz="2800" dirty="0"/>
              <a:t>segmentos intestinales</a:t>
            </a:r>
            <a:br>
              <a:rPr lang="es-ES_tradnl" sz="2800" dirty="0"/>
            </a:br>
            <a:r>
              <a:rPr lang="es-ES_tradnl" sz="2800" dirty="0" smtClean="0"/>
              <a:t>Invaginación</a:t>
            </a:r>
            <a:r>
              <a:rPr lang="es-ES_tradnl" sz="2800" dirty="0"/>
              <a:t/>
            </a:r>
            <a:br>
              <a:rPr lang="es-ES_tradnl" sz="2800" dirty="0"/>
            </a:br>
            <a:r>
              <a:rPr lang="es-ES_tradnl" sz="2800" dirty="0"/>
              <a:t>Uso de materiales </a:t>
            </a:r>
            <a:r>
              <a:rPr lang="es-ES_tradnl" sz="2800" dirty="0" smtClean="0"/>
              <a:t>sintéticos</a:t>
            </a:r>
            <a:r>
              <a:rPr lang="es-ES_tradnl" sz="2800" dirty="0"/>
              <a:t/>
            </a:r>
            <a:br>
              <a:rPr lang="es-ES_tradnl" sz="2800" dirty="0"/>
            </a:br>
            <a:r>
              <a:rPr lang="es-ES_tradnl" sz="2800" dirty="0" smtClean="0"/>
              <a:t>                      </a:t>
            </a:r>
            <a:r>
              <a:rPr lang="es-ES_tradnl" sz="2800" b="1" dirty="0" smtClean="0">
                <a:solidFill>
                  <a:srgbClr val="FF0000"/>
                </a:solidFill>
              </a:rPr>
              <a:t>CONDICIONAN </a:t>
            </a:r>
            <a:r>
              <a:rPr lang="es-ES_tradnl" sz="2800" b="1" dirty="0">
                <a:solidFill>
                  <a:srgbClr val="FF0000"/>
                </a:solidFill>
              </a:rPr>
              <a:t>DILATACIÓN INTESTINAL</a:t>
            </a:r>
            <a:r>
              <a:rPr lang="es-ES_tradnl" sz="2800" b="1" dirty="0"/>
              <a:t/>
            </a:r>
            <a:br>
              <a:rPr lang="es-ES_tradnl" sz="2800" b="1" dirty="0"/>
            </a:br>
            <a:r>
              <a:rPr lang="es-ES_tradnl" sz="2800" b="1" dirty="0" smtClean="0"/>
              <a:t>                  </a:t>
            </a:r>
          </a:p>
          <a:p>
            <a:pPr algn="ctr"/>
            <a:r>
              <a:rPr lang="es-ES_tradnl" sz="2800" b="1" dirty="0"/>
              <a:t> </a:t>
            </a:r>
            <a:r>
              <a:rPr lang="es-ES_tradnl" sz="2800" b="1" dirty="0" smtClean="0"/>
              <a:t>              Desdoblamiento intestinal</a:t>
            </a:r>
          </a:p>
          <a:p>
            <a:pPr algn="ctr"/>
            <a:r>
              <a:rPr lang="es-ES_tradnl" sz="2800" b="1" dirty="0" smtClean="0"/>
              <a:t>                     </a:t>
            </a:r>
            <a:r>
              <a:rPr lang="es-ES_tradnl" sz="2800" b="1" dirty="0" err="1" smtClean="0"/>
              <a:t>Enteroplastia</a:t>
            </a:r>
            <a:r>
              <a:rPr lang="es-ES_tradnl" sz="2800" b="1" dirty="0" smtClean="0"/>
              <a:t> seriada transversa</a:t>
            </a:r>
            <a:endParaRPr lang="es-ES" sz="2800" b="1" dirty="0"/>
          </a:p>
        </p:txBody>
      </p:sp>
    </p:spTree>
    <p:extLst>
      <p:ext uri="{BB962C8B-B14F-4D97-AF65-F5344CB8AC3E}">
        <p14:creationId xmlns:p14="http://schemas.microsoft.com/office/powerpoint/2010/main" val="365762898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Fig-2-e-RS-A-Selection-of-small-bowel-segment-B-transection-of-bowel-C-reversa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9486" y="1955224"/>
            <a:ext cx="5689060" cy="3771900"/>
          </a:xfrm>
          <a:prstGeom prst="rect">
            <a:avLst/>
          </a:prstGeom>
        </p:spPr>
      </p:pic>
      <p:sp>
        <p:nvSpPr>
          <p:cNvPr id="2" name="Título 1"/>
          <p:cNvSpPr>
            <a:spLocks noGrp="1"/>
          </p:cNvSpPr>
          <p:nvPr>
            <p:ph type="title"/>
          </p:nvPr>
        </p:nvSpPr>
        <p:spPr>
          <a:xfrm>
            <a:off x="800634" y="633339"/>
            <a:ext cx="8229600" cy="1143000"/>
          </a:xfrm>
        </p:spPr>
        <p:txBody>
          <a:bodyPr>
            <a:noAutofit/>
          </a:bodyPr>
          <a:lstStyle/>
          <a:p>
            <a:r>
              <a:rPr lang="es-ES_tradnl" sz="2800" b="1" dirty="0" smtClean="0">
                <a:solidFill>
                  <a:srgbClr val="000090"/>
                </a:solidFill>
              </a:rPr>
              <a:t>SEGMENTOS ANTIPERISTALTICOS</a:t>
            </a:r>
            <a:br>
              <a:rPr lang="es-ES_tradnl" sz="2800" b="1" dirty="0" smtClean="0">
                <a:solidFill>
                  <a:srgbClr val="000090"/>
                </a:solidFill>
              </a:rPr>
            </a:br>
            <a:r>
              <a:rPr lang="es-ES_tradnl" sz="2800" b="1" dirty="0" smtClean="0">
                <a:solidFill>
                  <a:srgbClr val="000090"/>
                </a:solidFill>
              </a:rPr>
              <a:t>INTERPOSICIÓN DE SEGMENTOS DE COLON</a:t>
            </a:r>
            <a:br>
              <a:rPr lang="es-ES_tradnl" sz="2800" b="1" dirty="0" smtClean="0">
                <a:solidFill>
                  <a:srgbClr val="000090"/>
                </a:solidFill>
              </a:rPr>
            </a:br>
            <a:r>
              <a:rPr lang="es-ES_tradnl" sz="2800" b="1" dirty="0" smtClean="0">
                <a:solidFill>
                  <a:srgbClr val="000090"/>
                </a:solidFill>
              </a:rPr>
              <a:t>ASAS RECIRCULANTES</a:t>
            </a:r>
            <a:br>
              <a:rPr lang="es-ES_tradnl" sz="2800" b="1" dirty="0" smtClean="0">
                <a:solidFill>
                  <a:srgbClr val="000090"/>
                </a:solidFill>
              </a:rPr>
            </a:br>
            <a:r>
              <a:rPr lang="es-ES_tradnl" sz="2800" b="1" dirty="0" smtClean="0">
                <a:solidFill>
                  <a:srgbClr val="000090"/>
                </a:solidFill>
              </a:rPr>
              <a:t>MARCAPASOS INTESTINALES</a:t>
            </a:r>
            <a:endParaRPr lang="es-ES_tradnl" sz="2800" b="1" dirty="0">
              <a:solidFill>
                <a:srgbClr val="000090"/>
              </a:solidFill>
            </a:endParaRPr>
          </a:p>
        </p:txBody>
      </p:sp>
      <p:sp>
        <p:nvSpPr>
          <p:cNvPr id="3" name="Marcador de contenido 2"/>
          <p:cNvSpPr>
            <a:spLocks noGrp="1"/>
          </p:cNvSpPr>
          <p:nvPr>
            <p:ph idx="1"/>
          </p:nvPr>
        </p:nvSpPr>
        <p:spPr/>
        <p:txBody>
          <a:bodyPr>
            <a:normAutofit/>
          </a:bodyPr>
          <a:lstStyle/>
          <a:p>
            <a:r>
              <a:rPr lang="es-ES_tradnl" dirty="0">
                <a:solidFill>
                  <a:schemeClr val="bg1"/>
                </a:solidFill>
                <a:latin typeface="Arial" charset="0"/>
              </a:rPr>
              <a:t>El </a:t>
            </a:r>
            <a:r>
              <a:rPr lang="es-ES_tradnl" dirty="0" smtClean="0">
                <a:solidFill>
                  <a:schemeClr val="bg1"/>
                </a:solidFill>
                <a:latin typeface="Arial" charset="0"/>
              </a:rPr>
              <a:t>uso</a:t>
            </a:r>
            <a:endParaRPr lang="es-ES_tradnl" dirty="0"/>
          </a:p>
        </p:txBody>
      </p:sp>
      <p:pic>
        <p:nvPicPr>
          <p:cNvPr id="4" name="Imagen 3" descr="l3.gif"/>
          <p:cNvPicPr>
            <a:picLocks noChangeAspect="1"/>
          </p:cNvPicPr>
          <p:nvPr/>
        </p:nvPicPr>
        <p:blipFill>
          <a:blip r:embed="rId3"/>
          <a:stretch>
            <a:fillRect/>
          </a:stretch>
        </p:blipFill>
        <p:spPr>
          <a:xfrm>
            <a:off x="100474" y="423849"/>
            <a:ext cx="713451" cy="1176351"/>
          </a:xfrm>
          <a:prstGeom prst="rect">
            <a:avLst/>
          </a:prstGeom>
        </p:spPr>
      </p:pic>
      <p:cxnSp>
        <p:nvCxnSpPr>
          <p:cNvPr id="7" name="Conector recto 6"/>
          <p:cNvCxnSpPr/>
          <p:nvPr/>
        </p:nvCxnSpPr>
        <p:spPr>
          <a:xfrm rot="5400000">
            <a:off x="-2591556" y="3392188"/>
            <a:ext cx="6858001" cy="73620"/>
          </a:xfrm>
          <a:prstGeom prst="line">
            <a:avLst/>
          </a:prstGeom>
        </p:spPr>
        <p:style>
          <a:lnRef idx="2">
            <a:schemeClr val="accent2"/>
          </a:lnRef>
          <a:fillRef idx="0">
            <a:schemeClr val="accent2"/>
          </a:fillRef>
          <a:effectRef idx="1">
            <a:schemeClr val="accent2"/>
          </a:effectRef>
          <a:fontRef idx="minor">
            <a:schemeClr val="tx1"/>
          </a:fontRef>
        </p:style>
      </p:cxnSp>
      <p:sp>
        <p:nvSpPr>
          <p:cNvPr id="9" name="CuadroTexto 8"/>
          <p:cNvSpPr txBox="1"/>
          <p:nvPr/>
        </p:nvSpPr>
        <p:spPr>
          <a:xfrm>
            <a:off x="3195109" y="6309879"/>
            <a:ext cx="2875597" cy="584776"/>
          </a:xfrm>
          <a:prstGeom prst="rect">
            <a:avLst/>
          </a:prstGeom>
          <a:noFill/>
        </p:spPr>
        <p:txBody>
          <a:bodyPr wrap="square" rtlCol="0">
            <a:spAutoFit/>
          </a:bodyPr>
          <a:lstStyle/>
          <a:p>
            <a:endParaRPr lang="es-ES_tradnl" sz="3200" b="1" i="1" dirty="0">
              <a:solidFill>
                <a:srgbClr val="0000FF"/>
              </a:solidFill>
            </a:endParaRPr>
          </a:p>
        </p:txBody>
      </p:sp>
      <p:sp>
        <p:nvSpPr>
          <p:cNvPr id="6" name="CuadroTexto 5"/>
          <p:cNvSpPr txBox="1"/>
          <p:nvPr/>
        </p:nvSpPr>
        <p:spPr>
          <a:xfrm>
            <a:off x="800634" y="5635193"/>
            <a:ext cx="8034840" cy="1231106"/>
          </a:xfrm>
          <a:prstGeom prst="rect">
            <a:avLst/>
          </a:prstGeom>
          <a:noFill/>
        </p:spPr>
        <p:txBody>
          <a:bodyPr wrap="square" rtlCol="0">
            <a:spAutoFit/>
          </a:bodyPr>
          <a:lstStyle/>
          <a:p>
            <a:pPr algn="ctr"/>
            <a:r>
              <a:rPr lang="es-ES" sz="2800" b="1" dirty="0" smtClean="0"/>
              <a:t>MEJORÍA EN CALIDAD DE VIDA, </a:t>
            </a:r>
          </a:p>
          <a:p>
            <a:pPr algn="ctr"/>
            <a:r>
              <a:rPr lang="es-ES" sz="2800" b="1" dirty="0" smtClean="0"/>
              <a:t>al </a:t>
            </a:r>
            <a:r>
              <a:rPr lang="es-ES" sz="2800" b="1" dirty="0" err="1" smtClean="0"/>
              <a:t>disminuír</a:t>
            </a:r>
            <a:r>
              <a:rPr lang="es-ES" sz="2800" b="1" dirty="0" smtClean="0"/>
              <a:t> número de evacuaciones</a:t>
            </a:r>
            <a:r>
              <a:rPr lang="es-ES" b="1" dirty="0" smtClean="0"/>
              <a:t>.</a:t>
            </a:r>
          </a:p>
          <a:p>
            <a:pPr algn="r"/>
            <a:r>
              <a:rPr lang="es-ES" b="1" dirty="0" smtClean="0">
                <a:solidFill>
                  <a:srgbClr val="800000"/>
                </a:solidFill>
              </a:rPr>
              <a:t>Sánchez F, Blanco B, et al. Lilacs, 2016</a:t>
            </a:r>
            <a:endParaRPr lang="es-ES" b="1" dirty="0">
              <a:solidFill>
                <a:srgbClr val="800000"/>
              </a:solidFill>
            </a:endParaRPr>
          </a:p>
        </p:txBody>
      </p:sp>
    </p:spTree>
    <p:extLst>
      <p:ext uri="{BB962C8B-B14F-4D97-AF65-F5344CB8AC3E}">
        <p14:creationId xmlns:p14="http://schemas.microsoft.com/office/powerpoint/2010/main" val="315836815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a:p>
        </p:txBody>
      </p:sp>
      <p:sp>
        <p:nvSpPr>
          <p:cNvPr id="3" name="Marcador de contenido 2"/>
          <p:cNvSpPr>
            <a:spLocks noGrp="1"/>
          </p:cNvSpPr>
          <p:nvPr>
            <p:ph idx="1"/>
          </p:nvPr>
        </p:nvSpPr>
        <p:spPr>
          <a:xfrm>
            <a:off x="0" y="3407361"/>
            <a:ext cx="2737908" cy="2718802"/>
          </a:xfrm>
        </p:spPr>
        <p:txBody>
          <a:bodyPr>
            <a:normAutofit/>
          </a:bodyPr>
          <a:lstStyle/>
          <a:p>
            <a:r>
              <a:rPr lang="es-ES_tradnl" dirty="0">
                <a:solidFill>
                  <a:schemeClr val="bg1"/>
                </a:solidFill>
                <a:latin typeface="Arial" charset="0"/>
              </a:rPr>
              <a:t>El </a:t>
            </a:r>
            <a:r>
              <a:rPr lang="es-ES_tradnl" dirty="0" smtClean="0">
                <a:solidFill>
                  <a:schemeClr val="bg1"/>
                </a:solidFill>
                <a:latin typeface="Arial" charset="0"/>
              </a:rPr>
              <a:t>uso</a:t>
            </a:r>
            <a:endParaRPr lang="es-ES_tradnl" dirty="0"/>
          </a:p>
        </p:txBody>
      </p:sp>
      <p:pic>
        <p:nvPicPr>
          <p:cNvPr id="4" name="Imagen 3" descr="l3.gif"/>
          <p:cNvPicPr>
            <a:picLocks noChangeAspect="1"/>
          </p:cNvPicPr>
          <p:nvPr/>
        </p:nvPicPr>
        <p:blipFill>
          <a:blip r:embed="rId2"/>
          <a:stretch>
            <a:fillRect/>
          </a:stretch>
        </p:blipFill>
        <p:spPr>
          <a:xfrm>
            <a:off x="1906917" y="241287"/>
            <a:ext cx="713451" cy="1176351"/>
          </a:xfrm>
          <a:prstGeom prst="rect">
            <a:avLst/>
          </a:prstGeom>
        </p:spPr>
      </p:pic>
      <p:sp>
        <p:nvSpPr>
          <p:cNvPr id="9" name="CuadroTexto 8"/>
          <p:cNvSpPr txBox="1"/>
          <p:nvPr/>
        </p:nvSpPr>
        <p:spPr>
          <a:xfrm>
            <a:off x="3195109" y="6309879"/>
            <a:ext cx="2875597" cy="584776"/>
          </a:xfrm>
          <a:prstGeom prst="rect">
            <a:avLst/>
          </a:prstGeom>
          <a:noFill/>
        </p:spPr>
        <p:txBody>
          <a:bodyPr wrap="square" rtlCol="0">
            <a:spAutoFit/>
          </a:bodyPr>
          <a:lstStyle/>
          <a:p>
            <a:endParaRPr lang="es-ES_tradnl" sz="3200" b="1" i="1" dirty="0">
              <a:solidFill>
                <a:srgbClr val="0000FF"/>
              </a:solidFill>
            </a:endParaRPr>
          </a:p>
        </p:txBody>
      </p:sp>
      <p:pic>
        <p:nvPicPr>
          <p:cNvPr id="8" name="Imagen 7" descr="img16587673.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3378481"/>
          </a:xfrm>
          <a:prstGeom prst="rect">
            <a:avLst/>
          </a:prstGeom>
          <a:solidFill>
            <a:srgbClr val="CCFFCC"/>
          </a:solidFill>
        </p:spPr>
      </p:pic>
      <p:pic>
        <p:nvPicPr>
          <p:cNvPr id="10" name="Imagen 9" descr="ResectedIleu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4141" y="4133049"/>
            <a:ext cx="4769859" cy="1993114"/>
          </a:xfrm>
          <a:prstGeom prst="rect">
            <a:avLst/>
          </a:prstGeom>
        </p:spPr>
      </p:pic>
      <p:sp>
        <p:nvSpPr>
          <p:cNvPr id="6" name="CuadroTexto 5"/>
          <p:cNvSpPr txBox="1"/>
          <p:nvPr/>
        </p:nvSpPr>
        <p:spPr>
          <a:xfrm>
            <a:off x="-2" y="2884141"/>
            <a:ext cx="9144001" cy="523220"/>
          </a:xfrm>
          <a:prstGeom prst="rect">
            <a:avLst/>
          </a:prstGeom>
          <a:solidFill>
            <a:schemeClr val="tx1"/>
          </a:solidFill>
        </p:spPr>
        <p:txBody>
          <a:bodyPr wrap="square" rtlCol="0">
            <a:spAutoFit/>
          </a:bodyPr>
          <a:lstStyle/>
          <a:p>
            <a:pPr algn="ctr"/>
            <a:r>
              <a:rPr lang="es-ES" sz="2800" b="1" dirty="0" smtClean="0">
                <a:solidFill>
                  <a:srgbClr val="FFFF00"/>
                </a:solidFill>
              </a:rPr>
              <a:t>DESDOBLAMIENTO INTESTINAL (BIANCHI</a:t>
            </a:r>
            <a:r>
              <a:rPr lang="es-ES" sz="2800" b="1" dirty="0" smtClean="0"/>
              <a:t>)</a:t>
            </a:r>
            <a:endParaRPr lang="es-ES" sz="2800" b="1" dirty="0"/>
          </a:p>
        </p:txBody>
      </p:sp>
      <p:sp>
        <p:nvSpPr>
          <p:cNvPr id="11" name="CuadroTexto 10"/>
          <p:cNvSpPr txBox="1"/>
          <p:nvPr/>
        </p:nvSpPr>
        <p:spPr>
          <a:xfrm>
            <a:off x="4596593" y="6309879"/>
            <a:ext cx="4364080" cy="369332"/>
          </a:xfrm>
          <a:prstGeom prst="rect">
            <a:avLst/>
          </a:prstGeom>
          <a:noFill/>
        </p:spPr>
        <p:txBody>
          <a:bodyPr wrap="square" rtlCol="0">
            <a:spAutoFit/>
          </a:bodyPr>
          <a:lstStyle/>
          <a:p>
            <a:r>
              <a:rPr lang="es-ES" b="1" dirty="0" smtClean="0">
                <a:solidFill>
                  <a:srgbClr val="800000"/>
                </a:solidFill>
              </a:rPr>
              <a:t>Bianchi A J </a:t>
            </a:r>
            <a:r>
              <a:rPr lang="es-ES" b="1" dirty="0" err="1" smtClean="0">
                <a:solidFill>
                  <a:srgbClr val="800000"/>
                </a:solidFill>
              </a:rPr>
              <a:t>Pediatr</a:t>
            </a:r>
            <a:r>
              <a:rPr lang="es-ES" b="1" dirty="0" smtClean="0">
                <a:solidFill>
                  <a:srgbClr val="800000"/>
                </a:solidFill>
              </a:rPr>
              <a:t> </a:t>
            </a:r>
            <a:r>
              <a:rPr lang="es-ES" b="1" dirty="0" err="1" smtClean="0">
                <a:solidFill>
                  <a:srgbClr val="800000"/>
                </a:solidFill>
              </a:rPr>
              <a:t>Surg</a:t>
            </a:r>
            <a:r>
              <a:rPr lang="es-ES" b="1" dirty="0" smtClean="0">
                <a:solidFill>
                  <a:srgbClr val="800000"/>
                </a:solidFill>
              </a:rPr>
              <a:t> 1980;15(2):145:51</a:t>
            </a:r>
            <a:endParaRPr lang="es-ES" b="1" dirty="0">
              <a:solidFill>
                <a:srgbClr val="800000"/>
              </a:solidFill>
            </a:endParaRPr>
          </a:p>
        </p:txBody>
      </p:sp>
      <p:sp>
        <p:nvSpPr>
          <p:cNvPr id="12" name="Rectángulo 11"/>
          <p:cNvSpPr/>
          <p:nvPr/>
        </p:nvSpPr>
        <p:spPr>
          <a:xfrm>
            <a:off x="24593" y="3444855"/>
            <a:ext cx="4349548" cy="3693319"/>
          </a:xfrm>
          <a:prstGeom prst="rect">
            <a:avLst/>
          </a:prstGeom>
        </p:spPr>
        <p:txBody>
          <a:bodyPr wrap="square">
            <a:spAutoFit/>
          </a:bodyPr>
          <a:lstStyle/>
          <a:p>
            <a:pPr marL="556133" lvl="1" indent="-263525"/>
            <a:r>
              <a:rPr lang="es-ES_tradnl" sz="2400" dirty="0" smtClean="0"/>
              <a:t>Únicamente se puede aplicar a pacientes con intestino remanente dilatado, evita la </a:t>
            </a:r>
            <a:r>
              <a:rPr lang="es-ES_tradnl" sz="2400" dirty="0" err="1" smtClean="0"/>
              <a:t>traslocación</a:t>
            </a:r>
            <a:r>
              <a:rPr lang="es-ES_tradnl" sz="2400" dirty="0" smtClean="0"/>
              <a:t> bacteriana, aumenta la longitud intestinal y mejora el peristaltismo y reduce el tiempo de tránsito con la reducción del diámetro.</a:t>
            </a:r>
          </a:p>
          <a:p>
            <a:pPr marL="556133" lvl="1" indent="-263525">
              <a:buFont typeface="Wingdings" charset="2"/>
              <a:buChar char="§"/>
            </a:pPr>
            <a:endParaRPr lang="es-ES_tradnl" dirty="0" smtClean="0"/>
          </a:p>
        </p:txBody>
      </p:sp>
    </p:spTree>
    <p:extLst>
      <p:ext uri="{BB962C8B-B14F-4D97-AF65-F5344CB8AC3E}">
        <p14:creationId xmlns:p14="http://schemas.microsoft.com/office/powerpoint/2010/main" val="288348473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r>
              <a:rPr lang="es-ES_tradnl" dirty="0">
                <a:solidFill>
                  <a:schemeClr val="bg1"/>
                </a:solidFill>
                <a:latin typeface="Arial" charset="0"/>
              </a:rPr>
              <a:t>El </a:t>
            </a:r>
            <a:r>
              <a:rPr lang="es-ES_tradnl" dirty="0" smtClean="0">
                <a:solidFill>
                  <a:schemeClr val="bg1"/>
                </a:solidFill>
                <a:latin typeface="Arial" charset="0"/>
              </a:rPr>
              <a:t>uso</a:t>
            </a:r>
            <a:endParaRPr lang="es-ES_tradnl" dirty="0"/>
          </a:p>
        </p:txBody>
      </p:sp>
      <p:pic>
        <p:nvPicPr>
          <p:cNvPr id="4" name="Imagen 3" descr="l3.gif"/>
          <p:cNvPicPr>
            <a:picLocks noChangeAspect="1"/>
          </p:cNvPicPr>
          <p:nvPr/>
        </p:nvPicPr>
        <p:blipFill>
          <a:blip r:embed="rId2"/>
          <a:stretch>
            <a:fillRect/>
          </a:stretch>
        </p:blipFill>
        <p:spPr>
          <a:xfrm>
            <a:off x="100474" y="423849"/>
            <a:ext cx="713451" cy="1176351"/>
          </a:xfrm>
          <a:prstGeom prst="rect">
            <a:avLst/>
          </a:prstGeom>
        </p:spPr>
      </p:pic>
      <p:sp>
        <p:nvSpPr>
          <p:cNvPr id="9" name="CuadroTexto 8"/>
          <p:cNvSpPr txBox="1"/>
          <p:nvPr/>
        </p:nvSpPr>
        <p:spPr>
          <a:xfrm>
            <a:off x="3195109" y="6309879"/>
            <a:ext cx="2875597" cy="584776"/>
          </a:xfrm>
          <a:prstGeom prst="rect">
            <a:avLst/>
          </a:prstGeom>
          <a:noFill/>
        </p:spPr>
        <p:txBody>
          <a:bodyPr wrap="square" rtlCol="0">
            <a:spAutoFit/>
          </a:bodyPr>
          <a:lstStyle/>
          <a:p>
            <a:endParaRPr lang="es-ES_tradnl" sz="3200" b="1" i="1" dirty="0">
              <a:solidFill>
                <a:srgbClr val="0000FF"/>
              </a:solidFill>
            </a:endParaRPr>
          </a:p>
        </p:txBody>
      </p:sp>
      <p:pic>
        <p:nvPicPr>
          <p:cNvPr id="5" name="Imagen 4" descr="nrgastro.2014.216-f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992"/>
            <a:ext cx="4936419" cy="7781492"/>
          </a:xfrm>
          <a:prstGeom prst="rect">
            <a:avLst/>
          </a:prstGeom>
        </p:spPr>
      </p:pic>
      <p:sp>
        <p:nvSpPr>
          <p:cNvPr id="6" name="CuadroTexto 5"/>
          <p:cNvSpPr txBox="1"/>
          <p:nvPr/>
        </p:nvSpPr>
        <p:spPr>
          <a:xfrm>
            <a:off x="5294130" y="-35777"/>
            <a:ext cx="3849870" cy="7263527"/>
          </a:xfrm>
          <a:prstGeom prst="rect">
            <a:avLst/>
          </a:prstGeom>
          <a:noFill/>
        </p:spPr>
        <p:txBody>
          <a:bodyPr wrap="square" rtlCol="0">
            <a:spAutoFit/>
          </a:bodyPr>
          <a:lstStyle/>
          <a:p>
            <a:pPr algn="ctr"/>
            <a:r>
              <a:rPr lang="es-ES" sz="2800" b="1" dirty="0" smtClean="0">
                <a:solidFill>
                  <a:srgbClr val="000090"/>
                </a:solidFill>
              </a:rPr>
              <a:t>CUIDADO EN DECISIONES QUIRÚRGICAS</a:t>
            </a:r>
          </a:p>
          <a:p>
            <a:pPr algn="ctr"/>
            <a:r>
              <a:rPr lang="es-ES" sz="2800" dirty="0" smtClean="0"/>
              <a:t>Varias técnicas</a:t>
            </a:r>
          </a:p>
          <a:p>
            <a:pPr algn="ctr"/>
            <a:r>
              <a:rPr lang="es-ES" sz="2800" dirty="0" smtClean="0"/>
              <a:t>Ninguna ideal</a:t>
            </a:r>
          </a:p>
          <a:p>
            <a:pPr algn="ctr"/>
            <a:r>
              <a:rPr lang="es-ES" sz="2800" dirty="0" smtClean="0"/>
              <a:t>Escasos casos</a:t>
            </a:r>
          </a:p>
          <a:p>
            <a:pPr algn="ctr"/>
            <a:r>
              <a:rPr lang="es-ES" sz="2800" dirty="0" smtClean="0"/>
              <a:t>Experiencia limitada</a:t>
            </a:r>
          </a:p>
          <a:p>
            <a:pPr algn="ctr"/>
            <a:r>
              <a:rPr lang="es-ES" sz="2800" dirty="0" smtClean="0"/>
              <a:t>Eficaces a nivel experimental</a:t>
            </a:r>
          </a:p>
          <a:p>
            <a:pPr algn="ctr"/>
            <a:r>
              <a:rPr lang="es-ES" sz="2800" dirty="0" smtClean="0"/>
              <a:t>Se desconocen resultados a largo plazo</a:t>
            </a:r>
          </a:p>
          <a:p>
            <a:pPr algn="ctr"/>
            <a:r>
              <a:rPr lang="es-ES" sz="2800" dirty="0" smtClean="0">
                <a:solidFill>
                  <a:srgbClr val="FF0000"/>
                </a:solidFill>
              </a:rPr>
              <a:t>Pueden llevar a isquemia y necrosis</a:t>
            </a:r>
          </a:p>
          <a:p>
            <a:pPr algn="ctr"/>
            <a:endParaRPr lang="es-ES" sz="2800" dirty="0" smtClean="0"/>
          </a:p>
          <a:p>
            <a:pPr algn="ctr"/>
            <a:r>
              <a:rPr lang="es-ES" sz="2800" b="1" dirty="0" smtClean="0">
                <a:solidFill>
                  <a:srgbClr val="800000"/>
                </a:solidFill>
              </a:rPr>
              <a:t>*INDIVIDUALIZAR </a:t>
            </a:r>
          </a:p>
          <a:p>
            <a:pPr algn="ctr"/>
            <a:r>
              <a:rPr lang="es-ES" sz="2800" b="1" dirty="0" smtClean="0">
                <a:solidFill>
                  <a:srgbClr val="800000"/>
                </a:solidFill>
              </a:rPr>
              <a:t>*TRABAJO EN EQUIPO</a:t>
            </a:r>
          </a:p>
          <a:p>
            <a:endParaRPr lang="es-ES" dirty="0"/>
          </a:p>
        </p:txBody>
      </p:sp>
      <p:sp>
        <p:nvSpPr>
          <p:cNvPr id="7" name="Rectángulo 6"/>
          <p:cNvSpPr/>
          <p:nvPr/>
        </p:nvSpPr>
        <p:spPr>
          <a:xfrm>
            <a:off x="0" y="3105835"/>
            <a:ext cx="546194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S_tradnl" baseline="30000" dirty="0" err="1" smtClean="0"/>
              <a:t>Javid</a:t>
            </a:r>
            <a:r>
              <a:rPr lang="es-ES_tradnl" baseline="30000" dirty="0" smtClean="0"/>
              <a:t> P, </a:t>
            </a:r>
            <a:r>
              <a:rPr lang="es-ES_tradnl" baseline="30000" dirty="0" err="1" smtClean="0"/>
              <a:t>Sanchez</a:t>
            </a:r>
            <a:r>
              <a:rPr lang="es-ES_tradnl" baseline="30000" dirty="0" smtClean="0"/>
              <a:t> S, </a:t>
            </a:r>
            <a:r>
              <a:rPr lang="es-ES_tradnl" baseline="30000" dirty="0" err="1" smtClean="0"/>
              <a:t>Horslen</a:t>
            </a:r>
            <a:r>
              <a:rPr lang="es-ES_tradnl" baseline="30000" dirty="0" smtClean="0"/>
              <a:t> S, </a:t>
            </a:r>
            <a:r>
              <a:rPr lang="es-ES_tradnl" baseline="30000" dirty="0" err="1" smtClean="0"/>
              <a:t>Healey</a:t>
            </a:r>
            <a:r>
              <a:rPr lang="es-ES_tradnl" baseline="30000" dirty="0" smtClean="0"/>
              <a:t> P. Intestinal </a:t>
            </a:r>
            <a:r>
              <a:rPr lang="es-ES_tradnl" baseline="30000" dirty="0" err="1" smtClean="0"/>
              <a:t>lengtheningand</a:t>
            </a:r>
            <a:r>
              <a:rPr lang="es-ES_tradnl" baseline="30000" dirty="0" smtClean="0"/>
              <a:t> </a:t>
            </a:r>
            <a:r>
              <a:rPr lang="es-ES_tradnl" baseline="30000" dirty="0" err="1" smtClean="0"/>
              <a:t>nutritional</a:t>
            </a:r>
            <a:r>
              <a:rPr lang="es-ES_tradnl" baseline="30000" dirty="0" smtClean="0"/>
              <a:t> </a:t>
            </a:r>
            <a:r>
              <a:rPr lang="es-ES_tradnl" baseline="30000" dirty="0" err="1" smtClean="0"/>
              <a:t>outcomes</a:t>
            </a:r>
            <a:r>
              <a:rPr lang="es-ES_tradnl" baseline="30000" dirty="0" smtClean="0"/>
              <a:t> in </a:t>
            </a:r>
            <a:r>
              <a:rPr lang="es-ES_tradnl" baseline="30000" dirty="0" err="1" smtClean="0"/>
              <a:t>children</a:t>
            </a:r>
            <a:r>
              <a:rPr lang="es-ES_tradnl" baseline="30000" dirty="0" smtClean="0"/>
              <a:t> </a:t>
            </a:r>
            <a:r>
              <a:rPr lang="es-ES_tradnl" baseline="30000" dirty="0" err="1" smtClean="0"/>
              <a:t>with</a:t>
            </a:r>
            <a:r>
              <a:rPr lang="es-ES_tradnl" baseline="30000" dirty="0" smtClean="0"/>
              <a:t> short </a:t>
            </a:r>
            <a:r>
              <a:rPr lang="es-ES_tradnl" baseline="30000" dirty="0" err="1" smtClean="0"/>
              <a:t>bowel</a:t>
            </a:r>
            <a:r>
              <a:rPr lang="es-ES_tradnl" baseline="30000" dirty="0" smtClean="0"/>
              <a:t> </a:t>
            </a:r>
            <a:r>
              <a:rPr lang="es-ES_tradnl" baseline="30000" dirty="0" err="1" smtClean="0"/>
              <a:t>syndro</a:t>
            </a:r>
            <a:r>
              <a:rPr lang="es-ES_tradnl" baseline="30000" dirty="0" smtClean="0"/>
              <a:t>-me. </a:t>
            </a:r>
            <a:r>
              <a:rPr lang="es-ES_tradnl" baseline="30000" dirty="0" err="1" smtClean="0"/>
              <a:t>Am</a:t>
            </a:r>
            <a:r>
              <a:rPr lang="es-ES_tradnl" baseline="30000" dirty="0" smtClean="0"/>
              <a:t> J </a:t>
            </a:r>
            <a:r>
              <a:rPr lang="es-ES_tradnl" baseline="30000" dirty="0" err="1" smtClean="0"/>
              <a:t>Surg</a:t>
            </a:r>
            <a:r>
              <a:rPr lang="es-ES_tradnl" baseline="30000" dirty="0" smtClean="0"/>
              <a:t>. 2013;205(5):576-80.</a:t>
            </a:r>
            <a:endParaRPr lang="es-ES_tradnl" dirty="0"/>
          </a:p>
        </p:txBody>
      </p:sp>
    </p:spTree>
    <p:extLst>
      <p:ext uri="{BB962C8B-B14F-4D97-AF65-F5344CB8AC3E}">
        <p14:creationId xmlns:p14="http://schemas.microsoft.com/office/powerpoint/2010/main" val="217589444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endParaRPr lang="es-ES_tradnl">
              <a:latin typeface="Tahoma" charset="0"/>
            </a:endParaRPr>
          </a:p>
        </p:txBody>
      </p:sp>
      <p:pic>
        <p:nvPicPr>
          <p:cNvPr id="40963" name="Picture 4" descr="C:\Dr Tapia\DIAPO6A.jpg"/>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a:stretch>
            <a:fillRect/>
          </a:stretch>
        </p:blipFill>
        <p:spPr bwMode="auto">
          <a:xfrm>
            <a:off x="143830" y="1154851"/>
            <a:ext cx="5045075" cy="31892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40964" name="Picture 5" descr="C:\Dr Tapia\DIAPO9A.jpg"/>
          <p:cNvPicPr>
            <a:picLocks noGrp="1" noChangeAspect="1" noChangeArrowheads="1"/>
          </p:cNvPicPr>
          <p:nvPr>
            <p:ph type="body" idx="1"/>
          </p:nvPr>
        </p:nvPicPr>
        <p:blipFill>
          <a:blip r:embed="rId3">
            <a:lum bright="12000" contrast="12000"/>
            <a:extLst>
              <a:ext uri="{28A0092B-C50C-407E-A947-70E740481C1C}">
                <a14:useLocalDpi xmlns:a14="http://schemas.microsoft.com/office/drawing/2010/main" val="0"/>
              </a:ext>
            </a:extLst>
          </a:blip>
          <a:srcRect l="2040" t="6085" r="2040" b="6085"/>
          <a:stretch>
            <a:fillRect/>
          </a:stretch>
        </p:blipFill>
        <p:spPr>
          <a:xfrm>
            <a:off x="4268787" y="4113212"/>
            <a:ext cx="4875213" cy="2744788"/>
          </a:xfrm>
          <a:noFill/>
          <a:ln>
            <a:solidFill>
              <a:schemeClr val="accent1"/>
            </a:solidFill>
            <a:miter lim="800000"/>
            <a:headEnd/>
            <a:tailEnd/>
          </a:ln>
        </p:spPr>
      </p:pic>
      <p:cxnSp>
        <p:nvCxnSpPr>
          <p:cNvPr id="8" name="Conector recto 9"/>
          <p:cNvCxnSpPr>
            <a:cxnSpLocks noChangeShapeType="1"/>
          </p:cNvCxnSpPr>
          <p:nvPr/>
        </p:nvCxnSpPr>
        <p:spPr bwMode="auto">
          <a:xfrm>
            <a:off x="771525" y="914400"/>
            <a:ext cx="7543800" cy="1588"/>
          </a:xfrm>
          <a:prstGeom prst="line">
            <a:avLst/>
          </a:prstGeom>
          <a:noFill/>
          <a:ln w="28575">
            <a:solidFill>
              <a:srgbClr val="000090"/>
            </a:solidFill>
            <a:round/>
            <a:headEnd type="none" w="sm" len="sm"/>
            <a:tailEnd type="none" w="sm" len="sm"/>
          </a:ln>
          <a:extLst>
            <a:ext uri="{909E8E84-426E-40dd-AFC4-6F175D3DCCD1}">
              <a14:hiddenFill xmlns:a14="http://schemas.microsoft.com/office/drawing/2010/main">
                <a:noFill/>
              </a14:hiddenFill>
            </a:ext>
          </a:extLst>
        </p:spPr>
      </p:cxnSp>
      <p:sp>
        <p:nvSpPr>
          <p:cNvPr id="2" name="CuadroTexto 1"/>
          <p:cNvSpPr txBox="1"/>
          <p:nvPr/>
        </p:nvSpPr>
        <p:spPr>
          <a:xfrm>
            <a:off x="5188905" y="914400"/>
            <a:ext cx="3796213" cy="3108544"/>
          </a:xfrm>
          <a:prstGeom prst="rect">
            <a:avLst/>
          </a:prstGeom>
          <a:noFill/>
        </p:spPr>
        <p:txBody>
          <a:bodyPr wrap="square" rtlCol="0">
            <a:spAutoFit/>
          </a:bodyPr>
          <a:lstStyle/>
          <a:p>
            <a:pPr algn="ctr"/>
            <a:r>
              <a:rPr lang="es-ES" sz="2800" b="1" dirty="0" smtClean="0">
                <a:solidFill>
                  <a:srgbClr val="000090"/>
                </a:solidFill>
              </a:rPr>
              <a:t>INCREMENTAR SUPERFICIE ABSORCIÓN</a:t>
            </a:r>
          </a:p>
          <a:p>
            <a:pPr algn="ctr"/>
            <a:endParaRPr lang="es-ES" sz="2800" b="1" dirty="0" smtClean="0">
              <a:solidFill>
                <a:srgbClr val="000090"/>
              </a:solidFill>
            </a:endParaRPr>
          </a:p>
          <a:p>
            <a:pPr algn="ctr"/>
            <a:r>
              <a:rPr lang="es-ES" sz="2800" dirty="0" smtClean="0"/>
              <a:t>Estimular crecimiento de </a:t>
            </a:r>
            <a:r>
              <a:rPr lang="es-ES" sz="2800" dirty="0" err="1" smtClean="0"/>
              <a:t>neomucosa</a:t>
            </a:r>
            <a:r>
              <a:rPr lang="es-ES" sz="2800" dirty="0" smtClean="0"/>
              <a:t> con parche en colon (mucosa denudada)</a:t>
            </a:r>
            <a:endParaRPr lang="es-ES" sz="2800" dirty="0"/>
          </a:p>
        </p:txBody>
      </p:sp>
      <p:sp>
        <p:nvSpPr>
          <p:cNvPr id="3" name="CuadroTexto 2"/>
          <p:cNvSpPr txBox="1"/>
          <p:nvPr/>
        </p:nvSpPr>
        <p:spPr>
          <a:xfrm>
            <a:off x="321940" y="4525788"/>
            <a:ext cx="3791742" cy="1815882"/>
          </a:xfrm>
          <a:prstGeom prst="rect">
            <a:avLst/>
          </a:prstGeom>
          <a:noFill/>
        </p:spPr>
        <p:txBody>
          <a:bodyPr wrap="square" rtlCol="0">
            <a:spAutoFit/>
          </a:bodyPr>
          <a:lstStyle/>
          <a:p>
            <a:pPr marL="342900" indent="-342900">
              <a:buAutoNum type="arabicPeriod"/>
            </a:pPr>
            <a:r>
              <a:rPr lang="es-ES" sz="2800" dirty="0" smtClean="0"/>
              <a:t>Capacidad de regeneración limitada</a:t>
            </a:r>
          </a:p>
          <a:p>
            <a:pPr marL="342900" indent="-342900">
              <a:buAutoNum type="arabicPeriod"/>
            </a:pPr>
            <a:r>
              <a:rPr lang="es-ES" sz="2800" dirty="0" smtClean="0"/>
              <a:t>Contracción del parche</a:t>
            </a:r>
            <a:endParaRPr lang="es-ES" sz="2800" dirty="0"/>
          </a:p>
        </p:txBody>
      </p:sp>
    </p:spTree>
    <p:extLst>
      <p:ext uri="{BB962C8B-B14F-4D97-AF65-F5344CB8AC3E}">
        <p14:creationId xmlns:p14="http://schemas.microsoft.com/office/powerpoint/2010/main" val="1181098769"/>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r>
              <a:rPr lang="es-ES_tradnl" dirty="0">
                <a:solidFill>
                  <a:schemeClr val="bg1"/>
                </a:solidFill>
                <a:latin typeface="Arial" charset="0"/>
              </a:rPr>
              <a:t>El </a:t>
            </a:r>
            <a:r>
              <a:rPr lang="es-ES_tradnl" dirty="0" smtClean="0">
                <a:solidFill>
                  <a:schemeClr val="bg1"/>
                </a:solidFill>
                <a:latin typeface="Arial" charset="0"/>
              </a:rPr>
              <a:t>uso</a:t>
            </a:r>
            <a:endParaRPr lang="es-ES_tradnl" dirty="0"/>
          </a:p>
        </p:txBody>
      </p:sp>
      <p:sp>
        <p:nvSpPr>
          <p:cNvPr id="9" name="CuadroTexto 8"/>
          <p:cNvSpPr txBox="1"/>
          <p:nvPr/>
        </p:nvSpPr>
        <p:spPr>
          <a:xfrm>
            <a:off x="3195109" y="6309879"/>
            <a:ext cx="2875597" cy="584776"/>
          </a:xfrm>
          <a:prstGeom prst="rect">
            <a:avLst/>
          </a:prstGeom>
          <a:noFill/>
        </p:spPr>
        <p:txBody>
          <a:bodyPr wrap="square" rtlCol="0">
            <a:spAutoFit/>
          </a:bodyPr>
          <a:lstStyle/>
          <a:p>
            <a:endParaRPr lang="es-ES_tradnl" sz="3200" b="1" i="1" dirty="0">
              <a:solidFill>
                <a:srgbClr val="0000FF"/>
              </a:solidFill>
            </a:endParaRPr>
          </a:p>
        </p:txBody>
      </p:sp>
      <p:pic>
        <p:nvPicPr>
          <p:cNvPr id="10" name="Imagen 9" descr="nrgastro.2014.216-f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471" y="-214663"/>
            <a:ext cx="4053181" cy="7334281"/>
          </a:xfrm>
          <a:prstGeom prst="rect">
            <a:avLst/>
          </a:prstGeom>
        </p:spPr>
      </p:pic>
      <p:sp>
        <p:nvSpPr>
          <p:cNvPr id="8" name="Rectángulo 7"/>
          <p:cNvSpPr/>
          <p:nvPr/>
        </p:nvSpPr>
        <p:spPr>
          <a:xfrm>
            <a:off x="5570279" y="520512"/>
            <a:ext cx="3354622" cy="6186308"/>
          </a:xfrm>
          <a:prstGeom prst="rect">
            <a:avLst/>
          </a:prstGeom>
        </p:spPr>
        <p:txBody>
          <a:bodyPr wrap="square">
            <a:spAutoFit/>
          </a:bodyPr>
          <a:lstStyle/>
          <a:p>
            <a:r>
              <a:rPr lang="es-CO" sz="2400" dirty="0" smtClean="0">
                <a:solidFill>
                  <a:srgbClr val="000000"/>
                </a:solidFill>
                <a:latin typeface="Arial" charset="0"/>
              </a:rPr>
              <a:t>Indicación: </a:t>
            </a:r>
          </a:p>
          <a:p>
            <a:r>
              <a:rPr lang="es-CO" sz="2400" dirty="0" smtClean="0">
                <a:solidFill>
                  <a:srgbClr val="000000"/>
                </a:solidFill>
                <a:latin typeface="Arial" charset="0"/>
              </a:rPr>
              <a:t>- Daño hepático irreversible por NPT</a:t>
            </a:r>
          </a:p>
          <a:p>
            <a:r>
              <a:rPr lang="es-CO" sz="2400" dirty="0" smtClean="0">
                <a:solidFill>
                  <a:srgbClr val="000000"/>
                </a:solidFill>
                <a:latin typeface="Arial" charset="0"/>
              </a:rPr>
              <a:t>- Perdida de acceso venoso profundo</a:t>
            </a:r>
          </a:p>
          <a:p>
            <a:r>
              <a:rPr lang="es-CO" sz="2400" dirty="0" smtClean="0">
                <a:solidFill>
                  <a:srgbClr val="000000"/>
                </a:solidFill>
                <a:latin typeface="Arial" charset="0"/>
              </a:rPr>
              <a:t>- Sepsis grave a catéter</a:t>
            </a:r>
          </a:p>
          <a:p>
            <a:endParaRPr lang="es-CO" sz="2400" dirty="0" smtClean="0">
              <a:solidFill>
                <a:srgbClr val="000000"/>
              </a:solidFill>
              <a:latin typeface="Arial" charset="0"/>
            </a:endParaRPr>
          </a:p>
          <a:p>
            <a:r>
              <a:rPr lang="es-CO" sz="2400" dirty="0" smtClean="0">
                <a:solidFill>
                  <a:srgbClr val="000000"/>
                </a:solidFill>
                <a:latin typeface="Arial" charset="0"/>
              </a:rPr>
              <a:t>Problema:</a:t>
            </a:r>
            <a:br>
              <a:rPr lang="es-CO" sz="2400" dirty="0" smtClean="0">
                <a:solidFill>
                  <a:srgbClr val="000000"/>
                </a:solidFill>
                <a:latin typeface="Arial" charset="0"/>
              </a:rPr>
            </a:br>
            <a:r>
              <a:rPr lang="es-CO" sz="2400" dirty="0" smtClean="0">
                <a:solidFill>
                  <a:srgbClr val="000000"/>
                </a:solidFill>
                <a:latin typeface="Arial" charset="0"/>
              </a:rPr>
              <a:t>- Riqeza de tejido linfoide</a:t>
            </a:r>
            <a:br>
              <a:rPr lang="es-CO" sz="2400" dirty="0" smtClean="0">
                <a:solidFill>
                  <a:srgbClr val="000000"/>
                </a:solidFill>
                <a:latin typeface="Arial" charset="0"/>
              </a:rPr>
            </a:br>
            <a:r>
              <a:rPr lang="es-CO" sz="2400" dirty="0" smtClean="0">
                <a:solidFill>
                  <a:srgbClr val="000000"/>
                </a:solidFill>
                <a:latin typeface="Arial" charset="0"/>
              </a:rPr>
              <a:t>- Flora bacteriana</a:t>
            </a:r>
          </a:p>
          <a:p>
            <a:r>
              <a:rPr lang="es-CO" sz="2400" dirty="0" smtClean="0">
                <a:solidFill>
                  <a:srgbClr val="000000"/>
                </a:solidFill>
                <a:latin typeface="Arial" charset="0"/>
              </a:rPr>
              <a:t/>
            </a:r>
            <a:br>
              <a:rPr lang="es-CO" sz="2400" dirty="0" smtClean="0">
                <a:solidFill>
                  <a:srgbClr val="000000"/>
                </a:solidFill>
                <a:latin typeface="Arial" charset="0"/>
              </a:rPr>
            </a:br>
            <a:r>
              <a:rPr lang="es-CO" sz="2400" dirty="0" smtClean="0">
                <a:solidFill>
                  <a:srgbClr val="000000"/>
                </a:solidFill>
                <a:latin typeface="Arial" charset="0"/>
              </a:rPr>
              <a:t>Inmunosupresor:</a:t>
            </a:r>
          </a:p>
          <a:p>
            <a:pPr>
              <a:buFontTx/>
              <a:buChar char="-"/>
            </a:pPr>
            <a:r>
              <a:rPr lang="es-CO" sz="2400" dirty="0" smtClean="0">
                <a:solidFill>
                  <a:srgbClr val="000000"/>
                </a:solidFill>
                <a:latin typeface="Arial" charset="0"/>
              </a:rPr>
              <a:t>Tacrolimus</a:t>
            </a:r>
          </a:p>
          <a:p>
            <a:pPr>
              <a:buFontTx/>
              <a:buChar char="-"/>
            </a:pPr>
            <a:endParaRPr lang="es-CO" dirty="0" smtClean="0">
              <a:solidFill>
                <a:srgbClr val="000000"/>
              </a:solidFill>
              <a:latin typeface="Arial" charset="0"/>
            </a:endParaRPr>
          </a:p>
          <a:p>
            <a:pPr>
              <a:buFontTx/>
              <a:buChar char="-"/>
            </a:pPr>
            <a:endParaRPr lang="es-ES_tradnl" dirty="0"/>
          </a:p>
        </p:txBody>
      </p:sp>
      <p:sp>
        <p:nvSpPr>
          <p:cNvPr id="11" name="Rectángulo 10"/>
          <p:cNvSpPr/>
          <p:nvPr/>
        </p:nvSpPr>
        <p:spPr>
          <a:xfrm>
            <a:off x="5570279" y="6309879"/>
            <a:ext cx="2868318" cy="461665"/>
          </a:xfrm>
          <a:prstGeom prst="rect">
            <a:avLst/>
          </a:prstGeom>
        </p:spPr>
        <p:txBody>
          <a:bodyPr wrap="none">
            <a:spAutoFit/>
          </a:bodyPr>
          <a:lstStyle/>
          <a:p>
            <a:r>
              <a:rPr lang="es-ES_tradnl" baseline="30000" dirty="0" smtClean="0"/>
              <a:t>Montalvo E, Tapia J, Carrasco A </a:t>
            </a:r>
            <a:r>
              <a:rPr lang="es-ES_tradnl" baseline="30000" dirty="0" err="1" smtClean="0"/>
              <a:t>et.al</a:t>
            </a:r>
            <a:r>
              <a:rPr lang="es-ES_tradnl" baseline="30000" dirty="0" smtClean="0"/>
              <a:t>. </a:t>
            </a:r>
          </a:p>
          <a:p>
            <a:r>
              <a:rPr lang="es-ES_tradnl" baseline="30000" dirty="0" smtClean="0"/>
              <a:t>Cirugía y Cirujanos. 2016; 84(</a:t>
            </a:r>
            <a:r>
              <a:rPr lang="es-ES_tradnl" baseline="30000" dirty="0" err="1" smtClean="0"/>
              <a:t>Supl</a:t>
            </a:r>
            <a:r>
              <a:rPr lang="es-ES_tradnl" baseline="30000" dirty="0" smtClean="0"/>
              <a:t> 1): 70-79</a:t>
            </a:r>
            <a:endParaRPr lang="es-ES_tradnl" dirty="0"/>
          </a:p>
        </p:txBody>
      </p:sp>
      <p:sp>
        <p:nvSpPr>
          <p:cNvPr id="12" name="Rectángulo 11"/>
          <p:cNvSpPr/>
          <p:nvPr/>
        </p:nvSpPr>
        <p:spPr>
          <a:xfrm>
            <a:off x="0" y="2875002"/>
            <a:ext cx="1198139" cy="369332"/>
          </a:xfrm>
          <a:prstGeom prst="rect">
            <a:avLst/>
          </a:prstGeom>
        </p:spPr>
        <p:txBody>
          <a:bodyPr wrap="none">
            <a:spAutoFit/>
          </a:bodyPr>
          <a:lstStyle/>
          <a:p>
            <a:r>
              <a:rPr lang="es-CO" dirty="0" smtClean="0">
                <a:solidFill>
                  <a:srgbClr val="000000"/>
                </a:solidFill>
                <a:latin typeface="Arial" charset="0"/>
              </a:rPr>
              <a:t>AISLADO</a:t>
            </a:r>
            <a:endParaRPr lang="es-ES_tradnl" dirty="0"/>
          </a:p>
        </p:txBody>
      </p:sp>
      <p:sp>
        <p:nvSpPr>
          <p:cNvPr id="13" name="Rectángulo 12"/>
          <p:cNvSpPr/>
          <p:nvPr/>
        </p:nvSpPr>
        <p:spPr>
          <a:xfrm>
            <a:off x="3641398" y="2690336"/>
            <a:ext cx="1518602" cy="646331"/>
          </a:xfrm>
          <a:prstGeom prst="rect">
            <a:avLst/>
          </a:prstGeom>
        </p:spPr>
        <p:txBody>
          <a:bodyPr wrap="none">
            <a:spAutoFit/>
          </a:bodyPr>
          <a:lstStyle/>
          <a:p>
            <a:r>
              <a:rPr lang="es-CO" dirty="0" smtClean="0">
                <a:solidFill>
                  <a:srgbClr val="000000"/>
                </a:solidFill>
                <a:latin typeface="Arial" charset="0"/>
              </a:rPr>
              <a:t>HEPATO</a:t>
            </a:r>
          </a:p>
          <a:p>
            <a:r>
              <a:rPr lang="es-CO" dirty="0" smtClean="0">
                <a:solidFill>
                  <a:srgbClr val="000000"/>
                </a:solidFill>
                <a:latin typeface="Arial" charset="0"/>
              </a:rPr>
              <a:t>INTESTINAL</a:t>
            </a:r>
            <a:endParaRPr lang="es-ES_tradnl" dirty="0"/>
          </a:p>
        </p:txBody>
      </p:sp>
      <p:sp>
        <p:nvSpPr>
          <p:cNvPr id="14" name="Rectángulo 13"/>
          <p:cNvSpPr/>
          <p:nvPr/>
        </p:nvSpPr>
        <p:spPr>
          <a:xfrm>
            <a:off x="1412766" y="6126163"/>
            <a:ext cx="2001795" cy="369332"/>
          </a:xfrm>
          <a:prstGeom prst="rect">
            <a:avLst/>
          </a:prstGeom>
        </p:spPr>
        <p:txBody>
          <a:bodyPr wrap="none">
            <a:spAutoFit/>
          </a:bodyPr>
          <a:lstStyle/>
          <a:p>
            <a:r>
              <a:rPr lang="es-CO" dirty="0" smtClean="0">
                <a:solidFill>
                  <a:srgbClr val="000000"/>
                </a:solidFill>
                <a:latin typeface="Arial" charset="0"/>
              </a:rPr>
              <a:t>MULTIVISCERAL</a:t>
            </a:r>
            <a:endParaRPr lang="es-ES_tradnl" dirty="0"/>
          </a:p>
        </p:txBody>
      </p:sp>
    </p:spTree>
    <p:extLst>
      <p:ext uri="{BB962C8B-B14F-4D97-AF65-F5344CB8AC3E}">
        <p14:creationId xmlns:p14="http://schemas.microsoft.com/office/powerpoint/2010/main" val="120219681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133" name="Conector recto 9"/>
          <p:cNvCxnSpPr>
            <a:cxnSpLocks noChangeShapeType="1"/>
          </p:cNvCxnSpPr>
          <p:nvPr/>
        </p:nvCxnSpPr>
        <p:spPr bwMode="auto">
          <a:xfrm>
            <a:off x="1305648" y="912812"/>
            <a:ext cx="7543800" cy="1588"/>
          </a:xfrm>
          <a:prstGeom prst="line">
            <a:avLst/>
          </a:prstGeom>
          <a:noFill/>
          <a:ln w="28575">
            <a:solidFill>
              <a:srgbClr val="000090"/>
            </a:solidFill>
            <a:round/>
            <a:headEnd type="none" w="sm" len="sm"/>
            <a:tailEnd type="none" w="sm" len="sm"/>
          </a:ln>
          <a:extLst>
            <a:ext uri="{909E8E84-426E-40dd-AFC4-6F175D3DCCD1}">
              <a14:hiddenFill xmlns:a14="http://schemas.microsoft.com/office/drawing/2010/main">
                <a:noFill/>
              </a14:hiddenFill>
            </a:ext>
          </a:extLst>
        </p:spPr>
      </p:cxnSp>
      <p:sp>
        <p:nvSpPr>
          <p:cNvPr id="11" name="CuadroTexto 10"/>
          <p:cNvSpPr txBox="1"/>
          <p:nvPr/>
        </p:nvSpPr>
        <p:spPr>
          <a:xfrm>
            <a:off x="537898" y="1096097"/>
            <a:ext cx="8577594" cy="8371522"/>
          </a:xfrm>
          <a:prstGeom prst="rect">
            <a:avLst/>
          </a:prstGeom>
          <a:noFill/>
        </p:spPr>
        <p:txBody>
          <a:bodyPr wrap="square" rtlCol="0">
            <a:spAutoFit/>
          </a:bodyPr>
          <a:lstStyle/>
          <a:p>
            <a:pPr algn="ctr"/>
            <a:r>
              <a:rPr lang="es-ES" sz="4000" b="1" dirty="0" smtClean="0">
                <a:solidFill>
                  <a:schemeClr val="accent2">
                    <a:lumMod val="75000"/>
                  </a:schemeClr>
                </a:solidFill>
              </a:rPr>
              <a:t>Síndrome de intestino corto</a:t>
            </a:r>
            <a:endParaRPr lang="es-ES" sz="4000" b="1" dirty="0">
              <a:solidFill>
                <a:schemeClr val="accent2">
                  <a:lumMod val="75000"/>
                </a:schemeClr>
              </a:solidFill>
            </a:endParaRPr>
          </a:p>
          <a:p>
            <a:endParaRPr lang="es-ES" sz="3600" dirty="0" smtClean="0">
              <a:solidFill>
                <a:srgbClr val="000090"/>
              </a:solidFill>
            </a:endParaRPr>
          </a:p>
          <a:p>
            <a:r>
              <a:rPr lang="es-ES" sz="3600" b="1" dirty="0" smtClean="0">
                <a:solidFill>
                  <a:srgbClr val="000090"/>
                </a:solidFill>
              </a:rPr>
              <a:t>Síntomas y signos </a:t>
            </a:r>
          </a:p>
          <a:p>
            <a:r>
              <a:rPr lang="es-ES" sz="3600" b="1" dirty="0" smtClean="0">
                <a:solidFill>
                  <a:srgbClr val="000090"/>
                </a:solidFill>
              </a:rPr>
              <a:t>secundarios a una </a:t>
            </a:r>
          </a:p>
          <a:p>
            <a:r>
              <a:rPr lang="es-ES" sz="3600" b="1" dirty="0" smtClean="0">
                <a:solidFill>
                  <a:srgbClr val="000090"/>
                </a:solidFill>
              </a:rPr>
              <a:t>resección intestinal </a:t>
            </a:r>
          </a:p>
          <a:p>
            <a:r>
              <a:rPr lang="es-ES" sz="3600" b="1" dirty="0" smtClean="0">
                <a:solidFill>
                  <a:srgbClr val="000090"/>
                </a:solidFill>
              </a:rPr>
              <a:t>masiva</a:t>
            </a:r>
          </a:p>
          <a:p>
            <a:endParaRPr lang="es-ES" sz="3600" dirty="0" smtClean="0">
              <a:solidFill>
                <a:srgbClr val="000090"/>
              </a:solidFill>
            </a:endParaRPr>
          </a:p>
          <a:p>
            <a:pPr algn="ctr"/>
            <a:r>
              <a:rPr lang="es-ES" sz="3200" b="1" dirty="0"/>
              <a:t>LONGITUD NORMAL:</a:t>
            </a:r>
            <a:r>
              <a:rPr lang="es-ES" sz="3200" b="1" dirty="0" smtClean="0"/>
              <a:t> 6.0 </a:t>
            </a:r>
            <a:r>
              <a:rPr lang="es-ES" sz="3200" b="1" dirty="0"/>
              <a:t>A 8 m</a:t>
            </a:r>
          </a:p>
          <a:p>
            <a:pPr algn="ctr"/>
            <a:r>
              <a:rPr lang="es-ES" sz="3200" b="1" dirty="0"/>
              <a:t>SIC GRAVE: MENOS DE 1 m o perdida 70%</a:t>
            </a:r>
          </a:p>
          <a:p>
            <a:pPr algn="ctr"/>
            <a:r>
              <a:rPr lang="es-ES" sz="3200" b="1" dirty="0"/>
              <a:t>SIC MUY GRAVE: MENOS DE 50 cm</a:t>
            </a:r>
          </a:p>
          <a:p>
            <a:endParaRPr lang="es-ES" sz="3600" dirty="0" smtClean="0">
              <a:solidFill>
                <a:srgbClr val="000090"/>
              </a:solidFill>
            </a:endParaRPr>
          </a:p>
          <a:p>
            <a:endParaRPr lang="es-ES" sz="3600" dirty="0" smtClean="0">
              <a:solidFill>
                <a:srgbClr val="000090"/>
              </a:solidFill>
            </a:endParaRPr>
          </a:p>
          <a:p>
            <a:endParaRPr lang="es-ES" sz="2800" dirty="0" smtClean="0">
              <a:solidFill>
                <a:srgbClr val="000090"/>
              </a:solidFill>
            </a:endParaRPr>
          </a:p>
          <a:p>
            <a:pPr algn="ctr"/>
            <a:endParaRPr lang="es-ES" sz="2800" b="1" dirty="0" smtClean="0"/>
          </a:p>
          <a:p>
            <a:endParaRPr lang="es-ES" sz="2800" dirty="0" smtClean="0"/>
          </a:p>
          <a:p>
            <a:endParaRPr lang="es-ES" dirty="0"/>
          </a:p>
        </p:txBody>
      </p:sp>
      <p:sp>
        <p:nvSpPr>
          <p:cNvPr id="9" name="CuadroTexto 8"/>
          <p:cNvSpPr txBox="1"/>
          <p:nvPr/>
        </p:nvSpPr>
        <p:spPr>
          <a:xfrm>
            <a:off x="4275142" y="6475634"/>
            <a:ext cx="5126147" cy="382366"/>
          </a:xfrm>
          <a:prstGeom prst="rect">
            <a:avLst/>
          </a:prstGeom>
          <a:noFill/>
        </p:spPr>
        <p:txBody>
          <a:bodyPr wrap="square" rtlCol="0">
            <a:spAutoFit/>
          </a:bodyPr>
          <a:lstStyle/>
          <a:p>
            <a:r>
              <a:rPr lang="es-ES_tradnl" b="1" dirty="0" err="1" smtClean="0">
                <a:solidFill>
                  <a:srgbClr val="800000"/>
                </a:solidFill>
              </a:rPr>
              <a:t>Ketan</a:t>
            </a:r>
            <a:r>
              <a:rPr lang="es-ES_tradnl" b="1" dirty="0" smtClean="0">
                <a:solidFill>
                  <a:srgbClr val="800000"/>
                </a:solidFill>
              </a:rPr>
              <a:t> V, </a:t>
            </a:r>
            <a:r>
              <a:rPr lang="es-ES_tradnl" b="1" dirty="0" err="1" smtClean="0">
                <a:solidFill>
                  <a:srgbClr val="800000"/>
                </a:solidFill>
              </a:rPr>
              <a:t>Madhavan</a:t>
            </a:r>
            <a:r>
              <a:rPr lang="es-ES_tradnl" b="1" dirty="0" smtClean="0">
                <a:solidFill>
                  <a:srgbClr val="800000"/>
                </a:solidFill>
              </a:rPr>
              <a:t> I. Inter </a:t>
            </a:r>
            <a:r>
              <a:rPr lang="es-ES_tradnl" b="1" dirty="0" err="1" smtClean="0">
                <a:solidFill>
                  <a:srgbClr val="800000"/>
                </a:solidFill>
              </a:rPr>
              <a:t>Surg</a:t>
            </a:r>
            <a:r>
              <a:rPr lang="es-ES_tradnl" b="1" dirty="0" smtClean="0">
                <a:solidFill>
                  <a:srgbClr val="800000"/>
                </a:solidFill>
              </a:rPr>
              <a:t> J 2016;3:452-455</a:t>
            </a:r>
            <a:endParaRPr lang="es-ES_tradnl" b="1" dirty="0">
              <a:solidFill>
                <a:srgbClr val="800000"/>
              </a:solidFill>
            </a:endParaRPr>
          </a:p>
        </p:txBody>
      </p:sp>
      <p:pic>
        <p:nvPicPr>
          <p:cNvPr id="10" name="Imagen 9" descr="l3.gif"/>
          <p:cNvPicPr>
            <a:picLocks noChangeAspect="1"/>
          </p:cNvPicPr>
          <p:nvPr/>
        </p:nvPicPr>
        <p:blipFill>
          <a:blip r:embed="rId3"/>
          <a:stretch>
            <a:fillRect/>
          </a:stretch>
        </p:blipFill>
        <p:spPr>
          <a:xfrm>
            <a:off x="363060" y="542770"/>
            <a:ext cx="942588" cy="1596979"/>
          </a:xfrm>
          <a:prstGeom prst="rect">
            <a:avLst/>
          </a:prstGeom>
        </p:spPr>
      </p:pic>
      <p:pic>
        <p:nvPicPr>
          <p:cNvPr id="12" name="Picture 5" descr="C:\Dr Tapia\DIAPO5A.jpg"/>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t="6120" r="6120" b="6003"/>
          <a:stretch>
            <a:fillRect/>
          </a:stretch>
        </p:blipFill>
        <p:spPr bwMode="auto">
          <a:xfrm>
            <a:off x="4972188" y="1881239"/>
            <a:ext cx="3680517" cy="2883071"/>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990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0634" y="769205"/>
            <a:ext cx="8229600" cy="1143000"/>
          </a:xfrm>
        </p:spPr>
        <p:txBody>
          <a:bodyPr>
            <a:normAutofit fontScale="90000"/>
          </a:bodyPr>
          <a:lstStyle/>
          <a:p>
            <a:r>
              <a:rPr lang="es-ES_tradnl" sz="3556" dirty="0" smtClean="0"/>
              <a:t/>
            </a:r>
            <a:br>
              <a:rPr lang="es-ES_tradnl" sz="3556" dirty="0" smtClean="0"/>
            </a:br>
            <a:r>
              <a:rPr lang="es-ES_tradnl" sz="3556" dirty="0" smtClean="0"/>
              <a:t>TRASPLANTE INTESTINAL</a:t>
            </a:r>
            <a:br>
              <a:rPr lang="es-ES_tradnl" sz="3556" dirty="0" smtClean="0"/>
            </a:br>
            <a:r>
              <a:rPr lang="es-ES_tradnl" sz="3556" dirty="0" smtClean="0"/>
              <a:t>EVOLUCIÓN/SOBREVIDA</a:t>
            </a:r>
            <a:r>
              <a:rPr lang="es-ES_tradnl" dirty="0" smtClean="0"/>
              <a:t/>
            </a:r>
            <a:br>
              <a:rPr lang="es-ES_tradnl" dirty="0" smtClean="0"/>
            </a:br>
            <a:endParaRPr lang="es-ES_tradnl" dirty="0"/>
          </a:p>
        </p:txBody>
      </p:sp>
      <p:sp>
        <p:nvSpPr>
          <p:cNvPr id="3" name="Marcador de contenido 2"/>
          <p:cNvSpPr>
            <a:spLocks noGrp="1"/>
          </p:cNvSpPr>
          <p:nvPr>
            <p:ph idx="1"/>
          </p:nvPr>
        </p:nvSpPr>
        <p:spPr/>
        <p:txBody>
          <a:bodyPr>
            <a:normAutofit/>
          </a:bodyPr>
          <a:lstStyle/>
          <a:p>
            <a:r>
              <a:rPr lang="es-ES_tradnl" dirty="0">
                <a:solidFill>
                  <a:schemeClr val="bg1"/>
                </a:solidFill>
                <a:latin typeface="Arial" charset="0"/>
              </a:rPr>
              <a:t>El </a:t>
            </a:r>
            <a:r>
              <a:rPr lang="es-ES_tradnl" dirty="0" smtClean="0">
                <a:solidFill>
                  <a:schemeClr val="bg1"/>
                </a:solidFill>
                <a:latin typeface="Arial" charset="0"/>
              </a:rPr>
              <a:t>uso</a:t>
            </a:r>
            <a:endParaRPr lang="es-ES_tradnl" dirty="0"/>
          </a:p>
        </p:txBody>
      </p:sp>
      <p:pic>
        <p:nvPicPr>
          <p:cNvPr id="4" name="Imagen 3" descr="l3.gif"/>
          <p:cNvPicPr>
            <a:picLocks noChangeAspect="1"/>
          </p:cNvPicPr>
          <p:nvPr/>
        </p:nvPicPr>
        <p:blipFill>
          <a:blip r:embed="rId2"/>
          <a:stretch>
            <a:fillRect/>
          </a:stretch>
        </p:blipFill>
        <p:spPr>
          <a:xfrm>
            <a:off x="100474" y="423849"/>
            <a:ext cx="713451" cy="1176351"/>
          </a:xfrm>
          <a:prstGeom prst="rect">
            <a:avLst/>
          </a:prstGeom>
        </p:spPr>
      </p:pic>
      <p:cxnSp>
        <p:nvCxnSpPr>
          <p:cNvPr id="7" name="Conector recto 6"/>
          <p:cNvCxnSpPr/>
          <p:nvPr/>
        </p:nvCxnSpPr>
        <p:spPr>
          <a:xfrm rot="5400000">
            <a:off x="-2591556" y="3392188"/>
            <a:ext cx="6858001" cy="73620"/>
          </a:xfrm>
          <a:prstGeom prst="line">
            <a:avLst/>
          </a:prstGeom>
        </p:spPr>
        <p:style>
          <a:lnRef idx="2">
            <a:schemeClr val="accent2"/>
          </a:lnRef>
          <a:fillRef idx="0">
            <a:schemeClr val="accent2"/>
          </a:fillRef>
          <a:effectRef idx="1">
            <a:schemeClr val="accent2"/>
          </a:effectRef>
          <a:fontRef idx="minor">
            <a:schemeClr val="tx1"/>
          </a:fontRef>
        </p:style>
      </p:cxnSp>
      <p:sp>
        <p:nvSpPr>
          <p:cNvPr id="9" name="CuadroTexto 8"/>
          <p:cNvSpPr txBox="1"/>
          <p:nvPr/>
        </p:nvSpPr>
        <p:spPr>
          <a:xfrm>
            <a:off x="3195109" y="6309879"/>
            <a:ext cx="2875597" cy="584776"/>
          </a:xfrm>
          <a:prstGeom prst="rect">
            <a:avLst/>
          </a:prstGeom>
          <a:noFill/>
        </p:spPr>
        <p:txBody>
          <a:bodyPr wrap="square" rtlCol="0">
            <a:spAutoFit/>
          </a:bodyPr>
          <a:lstStyle/>
          <a:p>
            <a:endParaRPr lang="es-ES_tradnl" sz="3200" b="1" i="1" dirty="0">
              <a:solidFill>
                <a:srgbClr val="0000FF"/>
              </a:solidFill>
            </a:endParaRPr>
          </a:p>
        </p:txBody>
      </p:sp>
      <p:graphicFrame>
        <p:nvGraphicFramePr>
          <p:cNvPr id="8" name="Tabla 7"/>
          <p:cNvGraphicFramePr>
            <a:graphicFrameLocks noGrp="1"/>
          </p:cNvGraphicFramePr>
          <p:nvPr/>
        </p:nvGraphicFramePr>
        <p:xfrm>
          <a:off x="1144676" y="2253950"/>
          <a:ext cx="7542124" cy="3307674"/>
        </p:xfrm>
        <a:graphic>
          <a:graphicData uri="http://schemas.openxmlformats.org/drawingml/2006/table">
            <a:tbl>
              <a:tblPr firstRow="1" bandRow="1">
                <a:tableStyleId>{5C22544A-7EE6-4342-B048-85BDC9FD1C3A}</a:tableStyleId>
              </a:tblPr>
              <a:tblGrid>
                <a:gridCol w="1655026"/>
                <a:gridCol w="1361823"/>
                <a:gridCol w="1508425"/>
                <a:gridCol w="1508425"/>
                <a:gridCol w="1508425"/>
              </a:tblGrid>
              <a:tr h="699885">
                <a:tc>
                  <a:txBody>
                    <a:bodyPr/>
                    <a:lstStyle/>
                    <a:p>
                      <a:pPr algn="ctr"/>
                      <a:endParaRPr lang="es-ES_tradnl" dirty="0"/>
                    </a:p>
                  </a:txBody>
                  <a:tcPr/>
                </a:tc>
                <a:tc>
                  <a:txBody>
                    <a:bodyPr/>
                    <a:lstStyle/>
                    <a:p>
                      <a:pPr algn="ctr"/>
                      <a:r>
                        <a:rPr lang="es-ES_tradnl" dirty="0" smtClean="0"/>
                        <a:t>1 AÑO</a:t>
                      </a:r>
                      <a:endParaRPr lang="es-ES_tradnl" dirty="0"/>
                    </a:p>
                  </a:txBody>
                  <a:tcPr/>
                </a:tc>
                <a:tc>
                  <a:txBody>
                    <a:bodyPr/>
                    <a:lstStyle/>
                    <a:p>
                      <a:pPr algn="ctr"/>
                      <a:r>
                        <a:rPr lang="es-ES_tradnl" dirty="0" smtClean="0"/>
                        <a:t>1 AÑO</a:t>
                      </a:r>
                      <a:endParaRPr lang="es-ES_tradnl" dirty="0"/>
                    </a:p>
                  </a:txBody>
                  <a:tcPr/>
                </a:tc>
                <a:tc>
                  <a:txBody>
                    <a:bodyPr/>
                    <a:lstStyle/>
                    <a:p>
                      <a:pPr algn="ctr"/>
                      <a:r>
                        <a:rPr lang="es-ES_tradnl" dirty="0" smtClean="0"/>
                        <a:t>10 AÑOS</a:t>
                      </a:r>
                      <a:endParaRPr lang="es-ES_tradnl" dirty="0"/>
                    </a:p>
                  </a:txBody>
                  <a:tcPr/>
                </a:tc>
                <a:tc>
                  <a:txBody>
                    <a:bodyPr/>
                    <a:lstStyle/>
                    <a:p>
                      <a:pPr algn="ctr"/>
                      <a:r>
                        <a:rPr lang="es-ES_tradnl" dirty="0" smtClean="0"/>
                        <a:t>10 AÑOS</a:t>
                      </a:r>
                      <a:endParaRPr lang="es-ES_tradnl" dirty="0"/>
                    </a:p>
                  </a:txBody>
                  <a:tcPr/>
                </a:tc>
              </a:tr>
              <a:tr h="699885">
                <a:tc>
                  <a:txBody>
                    <a:bodyPr/>
                    <a:lstStyle/>
                    <a:p>
                      <a:pPr algn="ctr"/>
                      <a:endParaRPr lang="es-ES_tradnl" dirty="0"/>
                    </a:p>
                  </a:txBody>
                  <a:tcPr/>
                </a:tc>
                <a:tc>
                  <a:txBody>
                    <a:bodyPr/>
                    <a:lstStyle/>
                    <a:p>
                      <a:pPr algn="ctr"/>
                      <a:r>
                        <a:rPr lang="es-ES_tradnl" dirty="0" smtClean="0"/>
                        <a:t>PACIENTE</a:t>
                      </a:r>
                      <a:endParaRPr lang="es-ES_tradnl" dirty="0"/>
                    </a:p>
                  </a:txBody>
                  <a:tcPr/>
                </a:tc>
                <a:tc>
                  <a:txBody>
                    <a:bodyPr/>
                    <a:lstStyle/>
                    <a:p>
                      <a:pPr algn="ctr"/>
                      <a:r>
                        <a:rPr lang="es-ES_tradnl" dirty="0" smtClean="0"/>
                        <a:t>INJERTO</a:t>
                      </a:r>
                      <a:endParaRPr lang="es-ES_tradnl" dirty="0"/>
                    </a:p>
                  </a:txBody>
                  <a:tcPr/>
                </a:tc>
                <a:tc>
                  <a:txBody>
                    <a:bodyPr/>
                    <a:lstStyle/>
                    <a:p>
                      <a:pPr algn="ctr"/>
                      <a:r>
                        <a:rPr lang="es-ES_tradnl" dirty="0" smtClean="0"/>
                        <a:t>PACIENTE</a:t>
                      </a:r>
                      <a:endParaRPr lang="es-ES_tradnl" dirty="0"/>
                    </a:p>
                  </a:txBody>
                  <a:tcPr/>
                </a:tc>
                <a:tc>
                  <a:txBody>
                    <a:bodyPr/>
                    <a:lstStyle/>
                    <a:p>
                      <a:pPr algn="ctr"/>
                      <a:r>
                        <a:rPr lang="es-ES_tradnl" dirty="0" smtClean="0"/>
                        <a:t>INJERTO</a:t>
                      </a:r>
                      <a:endParaRPr lang="es-ES_tradnl" dirty="0"/>
                    </a:p>
                  </a:txBody>
                  <a:tcPr/>
                </a:tc>
              </a:tr>
              <a:tr h="699885">
                <a:tc>
                  <a:txBody>
                    <a:bodyPr/>
                    <a:lstStyle/>
                    <a:p>
                      <a:pPr algn="ctr"/>
                      <a:r>
                        <a:rPr lang="es-ES_tradnl" dirty="0" smtClean="0"/>
                        <a:t>AISLADO</a:t>
                      </a:r>
                      <a:endParaRPr lang="es-ES_tradnl" dirty="0"/>
                    </a:p>
                  </a:txBody>
                  <a:tcPr/>
                </a:tc>
                <a:tc>
                  <a:txBody>
                    <a:bodyPr/>
                    <a:lstStyle/>
                    <a:p>
                      <a:pPr algn="ctr"/>
                      <a:r>
                        <a:rPr lang="es-ES_tradnl" dirty="0" smtClean="0"/>
                        <a:t>89 %</a:t>
                      </a:r>
                      <a:endParaRPr lang="es-ES_tradnl" dirty="0"/>
                    </a:p>
                  </a:txBody>
                  <a:tcPr/>
                </a:tc>
                <a:tc>
                  <a:txBody>
                    <a:bodyPr/>
                    <a:lstStyle/>
                    <a:p>
                      <a:pPr algn="ctr"/>
                      <a:r>
                        <a:rPr lang="es-ES_tradnl" dirty="0" smtClean="0"/>
                        <a:t>79 %</a:t>
                      </a:r>
                      <a:endParaRPr lang="es-ES_tradnl" dirty="0"/>
                    </a:p>
                  </a:txBody>
                  <a:tcPr/>
                </a:tc>
                <a:tc>
                  <a:txBody>
                    <a:bodyPr/>
                    <a:lstStyle/>
                    <a:p>
                      <a:pPr algn="ctr"/>
                      <a:r>
                        <a:rPr lang="es-ES_tradnl" dirty="0" smtClean="0"/>
                        <a:t>46</a:t>
                      </a:r>
                      <a:r>
                        <a:rPr lang="es-ES_tradnl" baseline="0" dirty="0" smtClean="0"/>
                        <a:t> %</a:t>
                      </a:r>
                      <a:endParaRPr lang="es-ES_tradnl" dirty="0"/>
                    </a:p>
                  </a:txBody>
                  <a:tcPr/>
                </a:tc>
                <a:tc>
                  <a:txBody>
                    <a:bodyPr/>
                    <a:lstStyle/>
                    <a:p>
                      <a:pPr algn="ctr"/>
                      <a:r>
                        <a:rPr lang="es-ES_tradnl" dirty="0" smtClean="0"/>
                        <a:t>29 %</a:t>
                      </a:r>
                      <a:endParaRPr lang="es-ES_tradnl" dirty="0"/>
                    </a:p>
                  </a:txBody>
                  <a:tcPr/>
                </a:tc>
              </a:tr>
              <a:tr h="1208019">
                <a:tc>
                  <a:txBody>
                    <a:bodyPr/>
                    <a:lstStyle/>
                    <a:p>
                      <a:pPr algn="ctr"/>
                      <a:r>
                        <a:rPr lang="es-ES_tradnl" dirty="0" smtClean="0"/>
                        <a:t>HEPATO-INTESTINAL</a:t>
                      </a:r>
                      <a:endParaRPr lang="es-ES_tradnl" dirty="0"/>
                    </a:p>
                  </a:txBody>
                  <a:tcPr/>
                </a:tc>
                <a:tc>
                  <a:txBody>
                    <a:bodyPr/>
                    <a:lstStyle/>
                    <a:p>
                      <a:pPr algn="ctr"/>
                      <a:r>
                        <a:rPr lang="es-ES_tradnl" dirty="0" smtClean="0"/>
                        <a:t>72 %</a:t>
                      </a:r>
                      <a:endParaRPr lang="es-ES_tradnl" dirty="0"/>
                    </a:p>
                  </a:txBody>
                  <a:tcPr/>
                </a:tc>
                <a:tc>
                  <a:txBody>
                    <a:bodyPr/>
                    <a:lstStyle/>
                    <a:p>
                      <a:pPr algn="ctr"/>
                      <a:r>
                        <a:rPr lang="es-ES_tradnl" dirty="0" smtClean="0"/>
                        <a:t>69 %</a:t>
                      </a:r>
                      <a:endParaRPr lang="es-ES_tradnl" dirty="0"/>
                    </a:p>
                  </a:txBody>
                  <a:tcPr/>
                </a:tc>
                <a:tc>
                  <a:txBody>
                    <a:bodyPr/>
                    <a:lstStyle/>
                    <a:p>
                      <a:pPr algn="ctr"/>
                      <a:r>
                        <a:rPr lang="es-ES_tradnl" dirty="0" smtClean="0"/>
                        <a:t>42 %</a:t>
                      </a:r>
                      <a:endParaRPr lang="es-ES_tradnl" dirty="0"/>
                    </a:p>
                  </a:txBody>
                  <a:tcPr/>
                </a:tc>
                <a:tc>
                  <a:txBody>
                    <a:bodyPr/>
                    <a:lstStyle/>
                    <a:p>
                      <a:pPr algn="ctr"/>
                      <a:r>
                        <a:rPr lang="es-ES_tradnl" dirty="0" smtClean="0"/>
                        <a:t>39 %</a:t>
                      </a:r>
                      <a:endParaRPr lang="es-ES_tradnl" dirty="0"/>
                    </a:p>
                  </a:txBody>
                  <a:tcPr/>
                </a:tc>
              </a:tr>
            </a:tbl>
          </a:graphicData>
        </a:graphic>
      </p:graphicFrame>
      <p:sp>
        <p:nvSpPr>
          <p:cNvPr id="10" name="Rectángulo 9"/>
          <p:cNvSpPr/>
          <p:nvPr/>
        </p:nvSpPr>
        <p:spPr>
          <a:xfrm>
            <a:off x="2661597" y="5986713"/>
            <a:ext cx="4572000" cy="646331"/>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s-ES_tradnl" baseline="30000" dirty="0" smtClean="0"/>
              <a:t> </a:t>
            </a:r>
            <a:r>
              <a:rPr lang="es-ES_tradnl" baseline="30000" dirty="0" err="1" smtClean="0"/>
              <a:t>Mazariegos</a:t>
            </a:r>
            <a:r>
              <a:rPr lang="es-ES_tradnl" baseline="30000" dirty="0" smtClean="0"/>
              <a:t> G, </a:t>
            </a:r>
            <a:r>
              <a:rPr lang="es-ES_tradnl" baseline="30000" dirty="0" err="1" smtClean="0"/>
              <a:t>Stefick</a:t>
            </a:r>
            <a:r>
              <a:rPr lang="es-ES_tradnl" baseline="30000" dirty="0" smtClean="0"/>
              <a:t> D, </a:t>
            </a:r>
            <a:r>
              <a:rPr lang="es-ES_tradnl" baseline="30000" dirty="0" err="1" smtClean="0"/>
              <a:t>Horslen</a:t>
            </a:r>
            <a:r>
              <a:rPr lang="es-ES_tradnl" baseline="30000" dirty="0" smtClean="0"/>
              <a:t> S, </a:t>
            </a:r>
            <a:r>
              <a:rPr lang="es-ES_tradnl" baseline="30000" dirty="0" err="1" smtClean="0"/>
              <a:t>Farmer</a:t>
            </a:r>
            <a:r>
              <a:rPr lang="es-ES_tradnl" baseline="30000" dirty="0" smtClean="0"/>
              <a:t> D, </a:t>
            </a:r>
            <a:r>
              <a:rPr lang="es-ES_tradnl" baseline="30000" dirty="0" err="1" smtClean="0"/>
              <a:t>Fryer</a:t>
            </a:r>
            <a:r>
              <a:rPr lang="es-ES_tradnl" baseline="30000" dirty="0" smtClean="0"/>
              <a:t> J, Grant D, et al. </a:t>
            </a:r>
            <a:r>
              <a:rPr lang="es-ES_tradnl" baseline="30000" dirty="0" err="1" smtClean="0"/>
              <a:t>Intestine</a:t>
            </a:r>
            <a:r>
              <a:rPr lang="es-ES_tradnl" baseline="30000" dirty="0" smtClean="0"/>
              <a:t> </a:t>
            </a:r>
            <a:r>
              <a:rPr lang="es-ES_tradnl" baseline="30000" dirty="0" err="1" smtClean="0"/>
              <a:t>transplantation</a:t>
            </a:r>
            <a:r>
              <a:rPr lang="es-ES_tradnl" baseline="30000" dirty="0" smtClean="0"/>
              <a:t> in </a:t>
            </a:r>
            <a:r>
              <a:rPr lang="es-ES_tradnl" baseline="30000" dirty="0" err="1" smtClean="0"/>
              <a:t>the</a:t>
            </a:r>
            <a:r>
              <a:rPr lang="es-ES_tradnl" baseline="30000" dirty="0" smtClean="0"/>
              <a:t> </a:t>
            </a:r>
            <a:r>
              <a:rPr lang="es-ES_tradnl" baseline="30000" dirty="0" err="1" smtClean="0"/>
              <a:t>United</a:t>
            </a:r>
            <a:r>
              <a:rPr lang="es-ES_tradnl" baseline="30000" dirty="0" smtClean="0"/>
              <a:t> </a:t>
            </a:r>
            <a:r>
              <a:rPr lang="es-ES_tradnl" baseline="30000" dirty="0" err="1" smtClean="0"/>
              <a:t>States</a:t>
            </a:r>
            <a:r>
              <a:rPr lang="es-ES_tradnl" baseline="30000" dirty="0" smtClean="0"/>
              <a:t>, 1999-2008. </a:t>
            </a:r>
            <a:r>
              <a:rPr lang="es-ES_tradnl" baseline="30000" dirty="0" err="1" smtClean="0"/>
              <a:t>Am</a:t>
            </a:r>
            <a:r>
              <a:rPr lang="es-ES_tradnl" baseline="30000" dirty="0" smtClean="0"/>
              <a:t> J </a:t>
            </a:r>
            <a:r>
              <a:rPr lang="es-ES_tradnl" baseline="30000" dirty="0" err="1" smtClean="0"/>
              <a:t>Transplant</a:t>
            </a:r>
            <a:r>
              <a:rPr lang="es-ES_tradnl" baseline="30000" dirty="0" smtClean="0"/>
              <a:t>. 2010;10(</a:t>
            </a:r>
            <a:r>
              <a:rPr lang="es-ES_tradnl" baseline="30000" dirty="0" err="1" smtClean="0"/>
              <a:t>Part</a:t>
            </a:r>
            <a:r>
              <a:rPr lang="es-ES_tradnl" baseline="30000" dirty="0" smtClean="0"/>
              <a:t> 2):1020-34.</a:t>
            </a:r>
            <a:endParaRPr lang="es-ES_tradnl" dirty="0"/>
          </a:p>
        </p:txBody>
      </p:sp>
    </p:spTree>
    <p:extLst>
      <p:ext uri="{BB962C8B-B14F-4D97-AF65-F5344CB8AC3E}">
        <p14:creationId xmlns:p14="http://schemas.microsoft.com/office/powerpoint/2010/main" val="194815341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133" name="Conector recto 9"/>
          <p:cNvCxnSpPr>
            <a:cxnSpLocks noChangeShapeType="1"/>
          </p:cNvCxnSpPr>
          <p:nvPr/>
        </p:nvCxnSpPr>
        <p:spPr bwMode="auto">
          <a:xfrm>
            <a:off x="1305648" y="482989"/>
            <a:ext cx="7543800" cy="1588"/>
          </a:xfrm>
          <a:prstGeom prst="line">
            <a:avLst/>
          </a:prstGeom>
          <a:noFill/>
          <a:ln w="28575">
            <a:solidFill>
              <a:srgbClr val="000090"/>
            </a:solidFill>
            <a:round/>
            <a:headEnd type="none" w="sm" len="sm"/>
            <a:tailEnd type="none" w="sm" len="sm"/>
          </a:ln>
          <a:extLst>
            <a:ext uri="{909E8E84-426E-40dd-AFC4-6F175D3DCCD1}">
              <a14:hiddenFill xmlns:a14="http://schemas.microsoft.com/office/drawing/2010/main">
                <a:noFill/>
              </a14:hiddenFill>
            </a:ext>
          </a:extLst>
        </p:spPr>
      </p:cxnSp>
      <p:sp>
        <p:nvSpPr>
          <p:cNvPr id="9" name="CuadroTexto 8"/>
          <p:cNvSpPr txBox="1"/>
          <p:nvPr/>
        </p:nvSpPr>
        <p:spPr>
          <a:xfrm>
            <a:off x="282257" y="484577"/>
            <a:ext cx="8567191" cy="6617196"/>
          </a:xfrm>
          <a:prstGeom prst="rect">
            <a:avLst/>
          </a:prstGeom>
          <a:noFill/>
        </p:spPr>
        <p:txBody>
          <a:bodyPr wrap="square" rtlCol="0">
            <a:spAutoFit/>
          </a:bodyPr>
          <a:lstStyle/>
          <a:p>
            <a:pPr algn="ctr"/>
            <a:r>
              <a:rPr lang="es-ES_tradnl" sz="2000" dirty="0" smtClean="0"/>
              <a:t>LÍNEA DE INVESTIGACIÓN: </a:t>
            </a:r>
          </a:p>
          <a:p>
            <a:pPr algn="ctr"/>
            <a:r>
              <a:rPr lang="es-ES_tradnl" sz="2000" dirty="0" smtClean="0"/>
              <a:t>Andamios de matrices </a:t>
            </a:r>
            <a:r>
              <a:rPr lang="es-ES_tradnl" sz="2000" dirty="0" err="1" smtClean="0"/>
              <a:t>acelulares</a:t>
            </a:r>
            <a:r>
              <a:rPr lang="es-ES_tradnl" sz="2000" dirty="0" smtClean="0"/>
              <a:t> para aplicación en </a:t>
            </a:r>
            <a:r>
              <a:rPr lang="es-ES_tradnl" sz="2000" dirty="0" err="1" smtClean="0"/>
              <a:t>cirugìa</a:t>
            </a:r>
            <a:endParaRPr lang="es-ES_tradnl" sz="2000" dirty="0" smtClean="0"/>
          </a:p>
          <a:p>
            <a:pPr algn="ctr"/>
            <a:r>
              <a:rPr lang="es-ES_tradnl" sz="2000" b="1" dirty="0" smtClean="0">
                <a:solidFill>
                  <a:srgbClr val="800000"/>
                </a:solidFill>
              </a:rPr>
              <a:t>DEPARTAMENTO DE CIRUGÍA</a:t>
            </a:r>
          </a:p>
          <a:p>
            <a:pPr algn="ctr"/>
            <a:r>
              <a:rPr lang="es-ES_tradnl" sz="2000" b="1" dirty="0" smtClean="0">
                <a:solidFill>
                  <a:srgbClr val="800000"/>
                </a:solidFill>
              </a:rPr>
              <a:t>INSTITUTO DE INVESTIGACIONES EN MATERIALES</a:t>
            </a:r>
          </a:p>
          <a:p>
            <a:r>
              <a:rPr lang="es-ES" sz="2400" dirty="0" smtClean="0"/>
              <a:t>"Bioprótesis absorbible para el tratamiento de la lesión de vía biliar en modelo experimental”. </a:t>
            </a:r>
            <a:r>
              <a:rPr lang="es-ES" sz="2400" b="1" dirty="0" smtClean="0"/>
              <a:t>Tutor: </a:t>
            </a:r>
            <a:r>
              <a:rPr lang="es-ES" sz="2400" dirty="0" smtClean="0"/>
              <a:t>Dr. Eduardo E. Montalvo Javé. Dr. Jesús Tapia Jurado et.al.</a:t>
            </a:r>
            <a:r>
              <a:rPr lang="es-ES_tradnl" sz="2400" dirty="0" smtClean="0"/>
              <a:t> </a:t>
            </a:r>
          </a:p>
          <a:p>
            <a:endParaRPr lang="es-ES_tradnl" sz="2000" dirty="0" smtClean="0"/>
          </a:p>
          <a:p>
            <a:endParaRPr lang="es-ES_tradnl" sz="2000" dirty="0" smtClean="0"/>
          </a:p>
          <a:p>
            <a:pPr algn="ctr"/>
            <a:r>
              <a:rPr lang="es-ES_tradnl" sz="3200" dirty="0" err="1" smtClean="0"/>
              <a:t>Descelularización</a:t>
            </a:r>
            <a:r>
              <a:rPr lang="es-ES_tradnl" sz="3200" dirty="0" smtClean="0"/>
              <a:t> de intestino para aplicación en medicina regenerativa</a:t>
            </a:r>
          </a:p>
          <a:p>
            <a:pPr algn="ctr"/>
            <a:r>
              <a:rPr lang="es-ES_tradnl" sz="2800" b="1" dirty="0" smtClean="0"/>
              <a:t>TAPIA JJ, </a:t>
            </a:r>
            <a:r>
              <a:rPr lang="es-ES_tradnl" sz="2800" u="sng" dirty="0" smtClean="0"/>
              <a:t>Giraldo Gómez</a:t>
            </a:r>
            <a:r>
              <a:rPr lang="es-ES_tradnl" sz="2800" dirty="0" smtClean="0"/>
              <a:t> David Mauricio</a:t>
            </a:r>
            <a:r>
              <a:rPr lang="es-ES_tradnl" sz="3200" b="1" dirty="0" smtClean="0"/>
              <a:t> </a:t>
            </a:r>
          </a:p>
          <a:p>
            <a:endParaRPr lang="es-ES_tradnl" sz="2000" b="1" dirty="0" smtClean="0"/>
          </a:p>
          <a:p>
            <a:r>
              <a:rPr lang="es-ES_tradnl" sz="2000" b="1" dirty="0" smtClean="0"/>
              <a:t>Objetivos: </a:t>
            </a:r>
            <a:r>
              <a:rPr lang="es-ES_tradnl" sz="2000" dirty="0" smtClean="0"/>
              <a:t>Generar una matriz </a:t>
            </a:r>
            <a:r>
              <a:rPr lang="es-ES_tradnl" sz="2000" dirty="0" err="1" smtClean="0"/>
              <a:t>acelular</a:t>
            </a:r>
            <a:r>
              <a:rPr lang="es-ES_tradnl" sz="2000" dirty="0" smtClean="0"/>
              <a:t> natural a partir de intestino porcino, capaz de mantener la arquitectura intestinal de manera que pueda servir como andamiaje para una posterior </a:t>
            </a:r>
            <a:r>
              <a:rPr lang="es-ES_tradnl" sz="2000" dirty="0" err="1" smtClean="0"/>
              <a:t>recelularización</a:t>
            </a:r>
            <a:r>
              <a:rPr lang="es-ES_tradnl" sz="2000" dirty="0" smtClean="0"/>
              <a:t> y obtener un órgano funcional que tenga el potencial para ser trasplantado en humanos con deficiencia intestinal.</a:t>
            </a:r>
          </a:p>
          <a:p>
            <a:r>
              <a:rPr lang="es-ES_tradnl" b="1" dirty="0" smtClean="0"/>
              <a:t> </a:t>
            </a:r>
            <a:endParaRPr lang="es-ES_tradnl" dirty="0" smtClean="0"/>
          </a:p>
          <a:p>
            <a:endParaRPr lang="es-ES_tradnl" b="1" dirty="0" smtClean="0"/>
          </a:p>
        </p:txBody>
      </p:sp>
      <p:pic>
        <p:nvPicPr>
          <p:cNvPr id="8" name="Imagen 7" descr="l3.gif"/>
          <p:cNvPicPr>
            <a:picLocks noChangeAspect="1"/>
          </p:cNvPicPr>
          <p:nvPr/>
        </p:nvPicPr>
        <p:blipFill>
          <a:blip r:embed="rId3"/>
          <a:stretch>
            <a:fillRect/>
          </a:stretch>
        </p:blipFill>
        <p:spPr>
          <a:xfrm>
            <a:off x="232512" y="133798"/>
            <a:ext cx="942588" cy="1596979"/>
          </a:xfrm>
          <a:prstGeom prst="rect">
            <a:avLst/>
          </a:prstGeom>
        </p:spPr>
      </p:pic>
    </p:spTree>
    <p:extLst>
      <p:ext uri="{BB962C8B-B14F-4D97-AF65-F5344CB8AC3E}">
        <p14:creationId xmlns:p14="http://schemas.microsoft.com/office/powerpoint/2010/main" val="377779424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7275" y="98425"/>
            <a:ext cx="8229600" cy="1143000"/>
          </a:xfrm>
        </p:spPr>
        <p:txBody>
          <a:bodyPr>
            <a:normAutofit fontScale="90000"/>
          </a:bodyPr>
          <a:lstStyle/>
          <a:p>
            <a:r>
              <a:rPr lang="es-CO" b="1" dirty="0">
                <a:solidFill>
                  <a:srgbClr val="000000"/>
                </a:solidFill>
                <a:effectLst>
                  <a:outerShdw blurRad="38100" dist="38100" dir="2700000" algn="tl">
                    <a:srgbClr val="FFFFFF"/>
                  </a:outerShdw>
                </a:effectLst>
                <a:latin typeface="Arial" charset="0"/>
              </a:rPr>
              <a:t>Órganos</a:t>
            </a:r>
            <a:r>
              <a:rPr lang="en-US" b="1" dirty="0">
                <a:solidFill>
                  <a:srgbClr val="000000"/>
                </a:solidFill>
                <a:effectLst>
                  <a:outerShdw blurRad="38100" dist="38100" dir="2700000" algn="tl">
                    <a:srgbClr val="FFFFFF"/>
                  </a:outerShdw>
                </a:effectLst>
                <a:latin typeface="Arial" charset="0"/>
              </a:rPr>
              <a:t> </a:t>
            </a:r>
            <a:r>
              <a:rPr lang="en-US" b="1" dirty="0" err="1">
                <a:solidFill>
                  <a:srgbClr val="000000"/>
                </a:solidFill>
                <a:effectLst>
                  <a:outerShdw blurRad="38100" dist="38100" dir="2700000" algn="tl">
                    <a:srgbClr val="FFFFFF"/>
                  </a:outerShdw>
                </a:effectLst>
                <a:latin typeface="Arial" charset="0"/>
              </a:rPr>
              <a:t>descelularizados</a:t>
            </a:r>
            <a:r>
              <a:rPr lang="en-US" b="1" dirty="0">
                <a:solidFill>
                  <a:srgbClr val="000000"/>
                </a:solidFill>
                <a:effectLst>
                  <a:outerShdw blurRad="38100" dist="38100" dir="2700000" algn="tl">
                    <a:srgbClr val="FFFFFF"/>
                  </a:outerShdw>
                </a:effectLst>
                <a:latin typeface="Arial" charset="0"/>
              </a:rPr>
              <a:t>  (</a:t>
            </a:r>
            <a:r>
              <a:rPr lang="es-ES_tradnl" sz="3200" b="1" dirty="0">
                <a:solidFill>
                  <a:srgbClr val="000000"/>
                </a:solidFill>
                <a:effectLst>
                  <a:outerShdw blurRad="38100" dist="38100" dir="2700000" algn="tl">
                    <a:srgbClr val="FFFFFF"/>
                  </a:outerShdw>
                </a:effectLst>
                <a:latin typeface="Arial" charset="0"/>
              </a:rPr>
              <a:t>Laboratorio</a:t>
            </a:r>
            <a:r>
              <a:rPr lang="en-US" sz="3200" b="1" dirty="0">
                <a:solidFill>
                  <a:srgbClr val="000000"/>
                </a:solidFill>
                <a:effectLst>
                  <a:outerShdw blurRad="38100" dist="38100" dir="2700000" algn="tl">
                    <a:srgbClr val="FFFFFF"/>
                  </a:outerShdw>
                </a:effectLst>
                <a:latin typeface="Arial" charset="0"/>
              </a:rPr>
              <a:t> de </a:t>
            </a:r>
            <a:r>
              <a:rPr lang="es-ES_tradnl" sz="3200" b="1" dirty="0">
                <a:solidFill>
                  <a:srgbClr val="000000"/>
                </a:solidFill>
                <a:effectLst>
                  <a:outerShdw blurRad="38100" dist="38100" dir="2700000" algn="tl">
                    <a:srgbClr val="FFFFFF"/>
                  </a:outerShdw>
                </a:effectLst>
                <a:latin typeface="Arial" charset="0"/>
              </a:rPr>
              <a:t>biomateriales-UNAM</a:t>
            </a:r>
            <a:r>
              <a:rPr lang="en-US" sz="3200" b="1" dirty="0">
                <a:solidFill>
                  <a:srgbClr val="000000"/>
                </a:solidFill>
                <a:effectLst>
                  <a:outerShdw blurRad="38100" dist="38100" dir="2700000" algn="tl">
                    <a:srgbClr val="FFFFFF"/>
                  </a:outerShdw>
                </a:effectLst>
                <a:latin typeface="Arial" charset="0"/>
              </a:rPr>
              <a:t>)</a:t>
            </a:r>
            <a:endParaRPr lang="en-US" sz="3200" dirty="0">
              <a:solidFill>
                <a:srgbClr val="000000"/>
              </a:solidFill>
              <a:latin typeface="Arial" charset="0"/>
            </a:endParaRPr>
          </a:p>
        </p:txBody>
      </p:sp>
      <p:pic>
        <p:nvPicPr>
          <p:cNvPr id="1331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767138" y="1897063"/>
            <a:ext cx="3111500" cy="2209800"/>
          </a:xfrm>
        </p:spPr>
      </p:pic>
      <p:pic>
        <p:nvPicPr>
          <p:cNvPr id="13316" name="Imagen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8238" y="1844675"/>
            <a:ext cx="1311275"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7" name="Grupo 7"/>
          <p:cNvGrpSpPr>
            <a:grpSpLocks/>
          </p:cNvGrpSpPr>
          <p:nvPr/>
        </p:nvGrpSpPr>
        <p:grpSpPr bwMode="auto">
          <a:xfrm>
            <a:off x="611188" y="1844675"/>
            <a:ext cx="2220912" cy="2233613"/>
            <a:chOff x="467544" y="1627435"/>
            <a:chExt cx="2220912" cy="2233613"/>
          </a:xfrm>
        </p:grpSpPr>
        <p:pic>
          <p:nvPicPr>
            <p:cNvPr id="13325" name="Imagen 10"/>
            <p:cNvPicPr>
              <a:picLocks noChangeAspect="1"/>
            </p:cNvPicPr>
            <p:nvPr/>
          </p:nvPicPr>
          <p:blipFill>
            <a:blip r:embed="rId4">
              <a:extLst>
                <a:ext uri="{28A0092B-C50C-407E-A947-70E740481C1C}">
                  <a14:useLocalDpi xmlns:a14="http://schemas.microsoft.com/office/drawing/2010/main" val="0"/>
                </a:ext>
              </a:extLst>
            </a:blip>
            <a:srcRect l="16487" t="12885" r="7596" b="12947"/>
            <a:stretch>
              <a:fillRect/>
            </a:stretch>
          </p:blipFill>
          <p:spPr bwMode="auto">
            <a:xfrm>
              <a:off x="1402581" y="1627435"/>
              <a:ext cx="1285875" cy="2232025"/>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3326" name="Imagen 11"/>
            <p:cNvPicPr>
              <a:picLocks noChangeAspect="1"/>
            </p:cNvPicPr>
            <p:nvPr/>
          </p:nvPicPr>
          <p:blipFill>
            <a:blip r:embed="rId5">
              <a:extLst>
                <a:ext uri="{28A0092B-C50C-407E-A947-70E740481C1C}">
                  <a14:useLocalDpi xmlns:a14="http://schemas.microsoft.com/office/drawing/2010/main" val="0"/>
                </a:ext>
              </a:extLst>
            </a:blip>
            <a:srcRect l="27220" t="12170" r="33891" b="33142"/>
            <a:stretch>
              <a:fillRect/>
            </a:stretch>
          </p:blipFill>
          <p:spPr bwMode="auto">
            <a:xfrm>
              <a:off x="467544" y="1629023"/>
              <a:ext cx="892175" cy="2232025"/>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grpSp>
      <p:pic>
        <p:nvPicPr>
          <p:cNvPr id="13318" name="Imagen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638" y="84138"/>
            <a:ext cx="1238250"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6" descr="http://t2.gstatic.com/images?q=tbn:ANd9GcRof8yRDG2AI6eRwjQ0GOnLWgr7QbXebVKSeZ75CmnBFzXNNwLyr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225" y="5029200"/>
            <a:ext cx="1779588" cy="1477963"/>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3320" name="CuadroTexto 2"/>
          <p:cNvSpPr txBox="1">
            <a:spLocks noChangeArrowheads="1"/>
          </p:cNvSpPr>
          <p:nvPr/>
        </p:nvSpPr>
        <p:spPr bwMode="auto">
          <a:xfrm>
            <a:off x="250825" y="4076700"/>
            <a:ext cx="3025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pPr algn="ctr"/>
            <a:r>
              <a:rPr lang="es-CO" sz="1800" dirty="0">
                <a:solidFill>
                  <a:srgbClr val="000000"/>
                </a:solidFill>
              </a:rPr>
              <a:t>Tráquea descelularizada por  protocolo cíclico</a:t>
            </a:r>
          </a:p>
        </p:txBody>
      </p:sp>
      <p:sp>
        <p:nvSpPr>
          <p:cNvPr id="13321" name="CuadroTexto 10"/>
          <p:cNvSpPr txBox="1">
            <a:spLocks noChangeArrowheads="1"/>
          </p:cNvSpPr>
          <p:nvPr/>
        </p:nvSpPr>
        <p:spPr bwMode="auto">
          <a:xfrm>
            <a:off x="2189163" y="5851525"/>
            <a:ext cx="28082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pPr algn="ctr"/>
            <a:r>
              <a:rPr lang="es-CO" sz="1800" dirty="0">
                <a:solidFill>
                  <a:srgbClr val="000000"/>
                </a:solidFill>
              </a:rPr>
              <a:t>Hueso bovino descelularizado (Nukbone®)</a:t>
            </a:r>
          </a:p>
        </p:txBody>
      </p:sp>
      <p:sp>
        <p:nvSpPr>
          <p:cNvPr id="13322" name="CuadroTexto 13"/>
          <p:cNvSpPr txBox="1">
            <a:spLocks noChangeArrowheads="1"/>
          </p:cNvSpPr>
          <p:nvPr/>
        </p:nvSpPr>
        <p:spPr bwMode="auto">
          <a:xfrm>
            <a:off x="3886200" y="4087813"/>
            <a:ext cx="28082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pPr algn="ctr"/>
            <a:r>
              <a:rPr lang="es-CO" sz="1800" dirty="0">
                <a:solidFill>
                  <a:srgbClr val="000000"/>
                </a:solidFill>
              </a:rPr>
              <a:t>Corazón descelularizado por sistema de perfusión</a:t>
            </a:r>
          </a:p>
        </p:txBody>
      </p:sp>
      <p:sp>
        <p:nvSpPr>
          <p:cNvPr id="13323" name="Marcador de número de diapositiva 15"/>
          <p:cNvSpPr>
            <a:spLocks noGrp="1"/>
          </p:cNvSpPr>
          <p:nvPr>
            <p:ph type="sldNum" sz="quarter" idx="12"/>
          </p:nvPr>
        </p:nvSpPr>
        <p:spPr>
          <a:xfrm>
            <a:off x="6600825" y="6383338"/>
            <a:ext cx="2133600" cy="47625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fld id="{D8F8C494-3223-6646-A78D-6FFE859FA86F}" type="slidenum">
              <a:rPr lang="es-ES" sz="1400">
                <a:solidFill>
                  <a:schemeClr val="bg1"/>
                </a:solidFill>
              </a:rPr>
              <a:pPr/>
              <a:t>22</a:t>
            </a:fld>
            <a:endParaRPr lang="es-ES" sz="1400">
              <a:solidFill>
                <a:schemeClr val="bg1"/>
              </a:solidFill>
            </a:endParaRPr>
          </a:p>
        </p:txBody>
      </p:sp>
      <p:sp>
        <p:nvSpPr>
          <p:cNvPr id="13324" name="CuadroTexto 16"/>
          <p:cNvSpPr txBox="1">
            <a:spLocks noChangeArrowheads="1"/>
          </p:cNvSpPr>
          <p:nvPr/>
        </p:nvSpPr>
        <p:spPr bwMode="auto">
          <a:xfrm>
            <a:off x="4811713" y="5337175"/>
            <a:ext cx="28082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Bef>
                <a:spcPct val="20000"/>
              </a:spcBef>
              <a:spcAft>
                <a:spcPct val="0"/>
              </a:spcAft>
              <a:buChar char="»"/>
              <a:defRPr sz="2000">
                <a:solidFill>
                  <a:schemeClr val="tx1"/>
                </a:solidFill>
                <a:latin typeface="Arial" charset="0"/>
                <a:ea typeface="ＭＳ Ｐゴシック" charset="0"/>
              </a:defRPr>
            </a:lvl6pPr>
            <a:lvl7pPr eaLnBrk="0" fontAlgn="base" hangingPunct="0">
              <a:spcBef>
                <a:spcPct val="20000"/>
              </a:spcBef>
              <a:spcAft>
                <a:spcPct val="0"/>
              </a:spcAft>
              <a:buChar char="»"/>
              <a:defRPr sz="2000">
                <a:solidFill>
                  <a:schemeClr val="tx1"/>
                </a:solidFill>
                <a:latin typeface="Arial" charset="0"/>
                <a:ea typeface="ＭＳ Ｐゴシック" charset="0"/>
              </a:defRPr>
            </a:lvl7pPr>
            <a:lvl8pPr eaLnBrk="0" fontAlgn="base" hangingPunct="0">
              <a:spcBef>
                <a:spcPct val="20000"/>
              </a:spcBef>
              <a:spcAft>
                <a:spcPct val="0"/>
              </a:spcAft>
              <a:buChar char="»"/>
              <a:defRPr sz="2000">
                <a:solidFill>
                  <a:schemeClr val="tx1"/>
                </a:solidFill>
                <a:latin typeface="Arial" charset="0"/>
                <a:ea typeface="ＭＳ Ｐゴシック" charset="0"/>
              </a:defRPr>
            </a:lvl8pPr>
            <a:lvl9pPr eaLnBrk="0" fontAlgn="base" hangingPunct="0">
              <a:spcBef>
                <a:spcPct val="20000"/>
              </a:spcBef>
              <a:spcAft>
                <a:spcPct val="0"/>
              </a:spcAft>
              <a:buChar char="»"/>
              <a:defRPr sz="2000">
                <a:solidFill>
                  <a:schemeClr val="tx1"/>
                </a:solidFill>
                <a:latin typeface="Arial" charset="0"/>
                <a:ea typeface="ＭＳ Ｐゴシック" charset="0"/>
              </a:defRPr>
            </a:lvl9pPr>
          </a:lstStyle>
          <a:p>
            <a:pPr algn="ctr"/>
            <a:r>
              <a:rPr lang="es-CO" sz="1800" dirty="0">
                <a:solidFill>
                  <a:srgbClr val="000000"/>
                </a:solidFill>
              </a:rPr>
              <a:t>Riñón descelularizado por sistema de perfusión</a:t>
            </a:r>
          </a:p>
        </p:txBody>
      </p:sp>
    </p:spTree>
    <p:extLst>
      <p:ext uri="{BB962C8B-B14F-4D97-AF65-F5344CB8AC3E}">
        <p14:creationId xmlns:p14="http://schemas.microsoft.com/office/powerpoint/2010/main" val="228268468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número de diapositiva 3"/>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47060DCD-202C-AF44-8E8F-099A9F1D5C4C}" type="slidenum">
              <a:rPr lang="es-ES">
                <a:solidFill>
                  <a:schemeClr val="bg1"/>
                </a:solidFill>
              </a:rPr>
              <a:pPr/>
              <a:t>23</a:t>
            </a:fld>
            <a:endParaRPr lang="es-ES">
              <a:solidFill>
                <a:schemeClr val="bg1"/>
              </a:solidFill>
            </a:endParaRPr>
          </a:p>
        </p:txBody>
      </p:sp>
      <p:sp>
        <p:nvSpPr>
          <p:cNvPr id="5" name="Título 1"/>
          <p:cNvSpPr>
            <a:spLocks noGrp="1"/>
          </p:cNvSpPr>
          <p:nvPr>
            <p:ph type="title"/>
          </p:nvPr>
        </p:nvSpPr>
        <p:spPr>
          <a:xfrm>
            <a:off x="457200" y="188913"/>
            <a:ext cx="8229600" cy="1143000"/>
          </a:xfrm>
        </p:spPr>
        <p:txBody>
          <a:bodyPr>
            <a:normAutofit fontScale="90000"/>
          </a:bodyPr>
          <a:lstStyle/>
          <a:p>
            <a:pPr>
              <a:defRPr/>
            </a:pPr>
            <a:r>
              <a:rPr lang="es-ES_tradnl" sz="3600" b="1" dirty="0" smtClean="0">
                <a:solidFill>
                  <a:srgbClr val="000000"/>
                </a:solidFill>
                <a:effectLst>
                  <a:outerShdw blurRad="38100" dist="38100" dir="2700000" algn="tl">
                    <a:srgbClr val="000000">
                      <a:alpha val="43137"/>
                    </a:srgbClr>
                  </a:outerShdw>
                </a:effectLst>
                <a:ea typeface="+mj-ea"/>
              </a:rPr>
              <a:t>Primeras evidencias de intestino descelularizado</a:t>
            </a:r>
            <a:endParaRPr lang="es-ES_tradnl" sz="2400" dirty="0">
              <a:solidFill>
                <a:srgbClr val="000000"/>
              </a:solidFill>
              <a:ea typeface="+mj-ea"/>
            </a:endParaRPr>
          </a:p>
        </p:txBody>
      </p:sp>
      <p:pic>
        <p:nvPicPr>
          <p:cNvPr id="14340" name="Marcador de contenido 7"/>
          <p:cNvPicPr>
            <a:picLocks noGrp="1" noChangeAspect="1"/>
          </p:cNvPicPr>
          <p:nvPr>
            <p:ph idx="1"/>
          </p:nvPr>
        </p:nvPicPr>
        <p:blipFill>
          <a:blip r:embed="rId2">
            <a:extLst>
              <a:ext uri="{28A0092B-C50C-407E-A947-70E740481C1C}">
                <a14:useLocalDpi xmlns:a14="http://schemas.microsoft.com/office/drawing/2010/main" val="0"/>
              </a:ext>
            </a:extLst>
          </a:blip>
          <a:srcRect l="14024" r="13515" b="47023"/>
          <a:stretch>
            <a:fillRect/>
          </a:stretch>
        </p:blipFill>
        <p:spPr>
          <a:xfrm>
            <a:off x="179388" y="1844675"/>
            <a:ext cx="5035550" cy="2432050"/>
          </a:xfrm>
          <a:ln w="28575">
            <a:solidFill>
              <a:srgbClr val="00FF00"/>
            </a:solidFill>
            <a:miter lim="800000"/>
            <a:headEnd/>
            <a:tailEnd/>
          </a:ln>
        </p:spPr>
      </p:pic>
      <p:sp>
        <p:nvSpPr>
          <p:cNvPr id="14341" name="Rectángulo 24"/>
          <p:cNvSpPr>
            <a:spLocks noChangeArrowheads="1"/>
          </p:cNvSpPr>
          <p:nvPr/>
        </p:nvSpPr>
        <p:spPr bwMode="auto">
          <a:xfrm>
            <a:off x="457200" y="5605463"/>
            <a:ext cx="3662363" cy="646112"/>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just"/>
            <a:r>
              <a:rPr lang="it-IT" dirty="0">
                <a:solidFill>
                  <a:srgbClr val="000000"/>
                </a:solidFill>
              </a:rPr>
              <a:t>G. </a:t>
            </a:r>
            <a:r>
              <a:rPr lang="it-IT" dirty="0" err="1">
                <a:solidFill>
                  <a:srgbClr val="000000"/>
                </a:solidFill>
              </a:rPr>
              <a:t>Totonelli</a:t>
            </a:r>
            <a:r>
              <a:rPr lang="it-IT" dirty="0">
                <a:solidFill>
                  <a:srgbClr val="000000"/>
                </a:solidFill>
              </a:rPr>
              <a:t> et al. / </a:t>
            </a:r>
            <a:r>
              <a:rPr lang="it-IT" dirty="0" err="1">
                <a:solidFill>
                  <a:srgbClr val="000000"/>
                </a:solidFill>
              </a:rPr>
              <a:t>Biomaterials</a:t>
            </a:r>
            <a:r>
              <a:rPr lang="it-IT" dirty="0">
                <a:solidFill>
                  <a:srgbClr val="000000"/>
                </a:solidFill>
              </a:rPr>
              <a:t> 33 (2012) 3401-3410</a:t>
            </a:r>
            <a:endParaRPr lang="es-CO" dirty="0">
              <a:solidFill>
                <a:srgbClr val="000000"/>
              </a:solidFill>
            </a:endParaRPr>
          </a:p>
        </p:txBody>
      </p:sp>
      <p:sp>
        <p:nvSpPr>
          <p:cNvPr id="14342" name="Rectángulo 9"/>
          <p:cNvSpPr>
            <a:spLocks noChangeArrowheads="1"/>
          </p:cNvSpPr>
          <p:nvPr/>
        </p:nvSpPr>
        <p:spPr bwMode="auto">
          <a:xfrm>
            <a:off x="179388" y="4287838"/>
            <a:ext cx="50355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dirty="0">
                <a:solidFill>
                  <a:srgbClr val="000000"/>
                </a:solidFill>
              </a:rPr>
              <a:t>Intestino de rata en proceso de </a:t>
            </a:r>
            <a:r>
              <a:rPr lang="es-ES_tradnl" dirty="0" err="1">
                <a:solidFill>
                  <a:srgbClr val="000000"/>
                </a:solidFill>
              </a:rPr>
              <a:t>descelularización</a:t>
            </a:r>
            <a:r>
              <a:rPr lang="es-ES_tradnl" dirty="0">
                <a:solidFill>
                  <a:srgbClr val="000000"/>
                </a:solidFill>
              </a:rPr>
              <a:t>. En estado nativo  (A) y después del proceso de </a:t>
            </a:r>
            <a:r>
              <a:rPr lang="es-ES_tradnl" dirty="0" err="1">
                <a:solidFill>
                  <a:srgbClr val="000000"/>
                </a:solidFill>
              </a:rPr>
              <a:t>descelularización</a:t>
            </a:r>
            <a:r>
              <a:rPr lang="es-ES_tradnl" dirty="0">
                <a:solidFill>
                  <a:srgbClr val="000000"/>
                </a:solidFill>
              </a:rPr>
              <a:t> (B). </a:t>
            </a:r>
          </a:p>
        </p:txBody>
      </p:sp>
      <p:pic>
        <p:nvPicPr>
          <p:cNvPr id="14343" name="Marcador de contenido 4"/>
          <p:cNvPicPr>
            <a:picLocks noChangeAspect="1"/>
          </p:cNvPicPr>
          <p:nvPr/>
        </p:nvPicPr>
        <p:blipFill>
          <a:blip r:embed="rId3">
            <a:extLst>
              <a:ext uri="{28A0092B-C50C-407E-A947-70E740481C1C}">
                <a14:useLocalDpi xmlns:a14="http://schemas.microsoft.com/office/drawing/2010/main" val="0"/>
              </a:ext>
            </a:extLst>
          </a:blip>
          <a:srcRect l="8704" t="30861" r="14603" b="8681"/>
          <a:stretch>
            <a:fillRect/>
          </a:stretch>
        </p:blipFill>
        <p:spPr bwMode="auto">
          <a:xfrm>
            <a:off x="5897563" y="1844675"/>
            <a:ext cx="2808287" cy="2736850"/>
          </a:xfrm>
          <a:prstGeom prst="rect">
            <a:avLst/>
          </a:prstGeom>
          <a:noFill/>
          <a:ln w="2857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344" name="Rectángulo 11"/>
          <p:cNvSpPr>
            <a:spLocks noChangeArrowheads="1"/>
          </p:cNvSpPr>
          <p:nvPr/>
        </p:nvSpPr>
        <p:spPr bwMode="auto">
          <a:xfrm>
            <a:off x="6237288" y="4748213"/>
            <a:ext cx="2130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dirty="0">
                <a:solidFill>
                  <a:srgbClr val="000000"/>
                </a:solidFill>
              </a:rPr>
              <a:t>Intestino de cerdo </a:t>
            </a:r>
            <a:r>
              <a:rPr lang="es-ES_tradnl" dirty="0" err="1">
                <a:solidFill>
                  <a:srgbClr val="000000"/>
                </a:solidFill>
              </a:rPr>
              <a:t>descelularizado</a:t>
            </a:r>
            <a:endParaRPr lang="es-ES_tradnl" dirty="0">
              <a:solidFill>
                <a:srgbClr val="000000"/>
              </a:solidFill>
            </a:endParaRPr>
          </a:p>
        </p:txBody>
      </p:sp>
      <p:sp>
        <p:nvSpPr>
          <p:cNvPr id="14345" name="Rectángulo 24"/>
          <p:cNvSpPr>
            <a:spLocks noChangeArrowheads="1"/>
          </p:cNvSpPr>
          <p:nvPr/>
        </p:nvSpPr>
        <p:spPr bwMode="auto">
          <a:xfrm>
            <a:off x="5214938" y="5553075"/>
            <a:ext cx="3821112" cy="646113"/>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just"/>
            <a:r>
              <a:rPr lang="it-IT" dirty="0">
                <a:solidFill>
                  <a:srgbClr val="000000"/>
                </a:solidFill>
              </a:rPr>
              <a:t>A .K. </a:t>
            </a:r>
            <a:r>
              <a:rPr lang="it-IT" dirty="0" err="1">
                <a:solidFill>
                  <a:srgbClr val="000000"/>
                </a:solidFill>
              </a:rPr>
              <a:t>Nowocin</a:t>
            </a:r>
            <a:r>
              <a:rPr lang="it-IT" dirty="0">
                <a:solidFill>
                  <a:srgbClr val="000000"/>
                </a:solidFill>
              </a:rPr>
              <a:t> et al. / </a:t>
            </a:r>
            <a:r>
              <a:rPr lang="it-IT" dirty="0" err="1">
                <a:solidFill>
                  <a:srgbClr val="000000"/>
                </a:solidFill>
              </a:rPr>
              <a:t>J</a:t>
            </a:r>
            <a:r>
              <a:rPr lang="it-IT" dirty="0">
                <a:solidFill>
                  <a:srgbClr val="000000"/>
                </a:solidFill>
              </a:rPr>
              <a:t> </a:t>
            </a:r>
            <a:r>
              <a:rPr lang="it-IT" dirty="0" err="1">
                <a:solidFill>
                  <a:srgbClr val="000000"/>
                </a:solidFill>
              </a:rPr>
              <a:t>Tissue</a:t>
            </a:r>
            <a:r>
              <a:rPr lang="it-IT" dirty="0">
                <a:solidFill>
                  <a:srgbClr val="000000"/>
                </a:solidFill>
              </a:rPr>
              <a:t> </a:t>
            </a:r>
            <a:r>
              <a:rPr lang="it-IT" dirty="0" err="1">
                <a:solidFill>
                  <a:srgbClr val="000000"/>
                </a:solidFill>
              </a:rPr>
              <a:t>Eng</a:t>
            </a:r>
            <a:r>
              <a:rPr lang="it-IT" dirty="0">
                <a:solidFill>
                  <a:srgbClr val="000000"/>
                </a:solidFill>
              </a:rPr>
              <a:t> </a:t>
            </a:r>
            <a:r>
              <a:rPr lang="it-IT" dirty="0" err="1">
                <a:solidFill>
                  <a:srgbClr val="000000"/>
                </a:solidFill>
              </a:rPr>
              <a:t>Regen</a:t>
            </a:r>
            <a:r>
              <a:rPr lang="it-IT" dirty="0">
                <a:solidFill>
                  <a:srgbClr val="000000"/>
                </a:solidFill>
              </a:rPr>
              <a:t> </a:t>
            </a:r>
            <a:r>
              <a:rPr lang="it-IT" dirty="0" err="1">
                <a:solidFill>
                  <a:srgbClr val="000000"/>
                </a:solidFill>
              </a:rPr>
              <a:t>Med</a:t>
            </a:r>
            <a:r>
              <a:rPr lang="it-IT" dirty="0">
                <a:solidFill>
                  <a:srgbClr val="000000"/>
                </a:solidFill>
              </a:rPr>
              <a:t> 2016; 10: E23–E33</a:t>
            </a:r>
            <a:r>
              <a:rPr lang="it-IT" dirty="0">
                <a:solidFill>
                  <a:srgbClr val="00FF00"/>
                </a:solidFill>
              </a:rPr>
              <a:t>.</a:t>
            </a:r>
          </a:p>
        </p:txBody>
      </p:sp>
    </p:spTree>
    <p:extLst>
      <p:ext uri="{BB962C8B-B14F-4D97-AF65-F5344CB8AC3E}">
        <p14:creationId xmlns:p14="http://schemas.microsoft.com/office/powerpoint/2010/main" val="37933585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Marcador de número de diapositiva 3"/>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3761F8BB-6CC9-9A40-B22A-DCCDB7C1D021}" type="slidenum">
              <a:rPr lang="es-ES">
                <a:solidFill>
                  <a:schemeClr val="bg1"/>
                </a:solidFill>
              </a:rPr>
              <a:pPr/>
              <a:t>24</a:t>
            </a:fld>
            <a:endParaRPr lang="es-ES">
              <a:solidFill>
                <a:schemeClr val="bg1"/>
              </a:solidFill>
            </a:endParaRPr>
          </a:p>
        </p:txBody>
      </p:sp>
      <p:sp>
        <p:nvSpPr>
          <p:cNvPr id="15363" name="Marcador de contenido 5"/>
          <p:cNvSpPr>
            <a:spLocks noGrp="1"/>
          </p:cNvSpPr>
          <p:nvPr>
            <p:ph idx="1"/>
          </p:nvPr>
        </p:nvSpPr>
        <p:spPr>
          <a:xfrm>
            <a:off x="457200" y="2225406"/>
            <a:ext cx="8229600" cy="5192712"/>
          </a:xfrm>
        </p:spPr>
        <p:txBody>
          <a:bodyPr/>
          <a:lstStyle/>
          <a:p>
            <a:r>
              <a:rPr lang="es-ES_tradnl" sz="2800" dirty="0">
                <a:solidFill>
                  <a:srgbClr val="000000"/>
                </a:solidFill>
                <a:latin typeface="Arial" charset="0"/>
              </a:rPr>
              <a:t>El uso de métodos de </a:t>
            </a:r>
            <a:r>
              <a:rPr lang="es-ES_tradnl" sz="2800" dirty="0" err="1">
                <a:solidFill>
                  <a:srgbClr val="000000"/>
                </a:solidFill>
                <a:latin typeface="Arial" charset="0"/>
              </a:rPr>
              <a:t>descelularización</a:t>
            </a:r>
            <a:r>
              <a:rPr lang="es-ES_tradnl" sz="2800" dirty="0">
                <a:solidFill>
                  <a:srgbClr val="000000"/>
                </a:solidFill>
                <a:latin typeface="Arial" charset="0"/>
              </a:rPr>
              <a:t> ha mostrado su potencial para reemplazo de tejidos u </a:t>
            </a:r>
            <a:r>
              <a:rPr lang="es-ES_tradnl" sz="2800" dirty="0" smtClean="0">
                <a:solidFill>
                  <a:srgbClr val="000000"/>
                </a:solidFill>
                <a:latin typeface="Arial" charset="0"/>
              </a:rPr>
              <a:t>órganos.</a:t>
            </a:r>
            <a:endParaRPr lang="es-ES_tradnl" sz="2800" dirty="0">
              <a:solidFill>
                <a:srgbClr val="000000"/>
              </a:solidFill>
              <a:latin typeface="Arial" charset="0"/>
            </a:endParaRPr>
          </a:p>
          <a:p>
            <a:r>
              <a:rPr lang="es-ES_tradnl" sz="2800" dirty="0">
                <a:solidFill>
                  <a:srgbClr val="000000"/>
                </a:solidFill>
                <a:latin typeface="Arial" charset="0"/>
              </a:rPr>
              <a:t>Es preciso ahondar en la obtención de métodos de </a:t>
            </a:r>
            <a:r>
              <a:rPr lang="es-ES_tradnl" sz="2800" dirty="0" err="1">
                <a:solidFill>
                  <a:srgbClr val="000000"/>
                </a:solidFill>
                <a:latin typeface="Arial" charset="0"/>
              </a:rPr>
              <a:t>descelularización</a:t>
            </a:r>
            <a:r>
              <a:rPr lang="es-ES_tradnl" sz="2800" dirty="0">
                <a:solidFill>
                  <a:srgbClr val="000000"/>
                </a:solidFill>
                <a:latin typeface="Arial" charset="0"/>
              </a:rPr>
              <a:t> propios para intestino en modelos adecuados</a:t>
            </a:r>
            <a:r>
              <a:rPr lang="es-ES_tradnl" sz="2800" dirty="0" smtClean="0">
                <a:solidFill>
                  <a:srgbClr val="000000"/>
                </a:solidFill>
                <a:latin typeface="Arial" charset="0"/>
              </a:rPr>
              <a:t>.</a:t>
            </a:r>
            <a:endParaRPr lang="es-ES_tradnl" sz="2800" i="1" dirty="0">
              <a:solidFill>
                <a:srgbClr val="000000"/>
              </a:solidFill>
              <a:latin typeface="Arial" charset="0"/>
            </a:endParaRPr>
          </a:p>
          <a:p>
            <a:r>
              <a:rPr lang="es-ES_tradnl" sz="2800" dirty="0">
                <a:solidFill>
                  <a:srgbClr val="000000"/>
                </a:solidFill>
                <a:latin typeface="Arial" charset="0"/>
              </a:rPr>
              <a:t>Es indispensable llevar a cabo estudios preclínicos de estos órganos </a:t>
            </a:r>
            <a:r>
              <a:rPr lang="es-ES_tradnl" sz="2800" dirty="0" err="1">
                <a:solidFill>
                  <a:srgbClr val="000000"/>
                </a:solidFill>
                <a:latin typeface="Arial" charset="0"/>
              </a:rPr>
              <a:t>descelularizados</a:t>
            </a:r>
            <a:r>
              <a:rPr lang="es-ES_tradnl" sz="2800" dirty="0">
                <a:solidFill>
                  <a:srgbClr val="000000"/>
                </a:solidFill>
                <a:latin typeface="Arial" charset="0"/>
              </a:rPr>
              <a:t>.</a:t>
            </a:r>
          </a:p>
        </p:txBody>
      </p:sp>
      <p:sp>
        <p:nvSpPr>
          <p:cNvPr id="7" name="Título 1"/>
          <p:cNvSpPr>
            <a:spLocks noGrp="1"/>
          </p:cNvSpPr>
          <p:nvPr>
            <p:ph type="title"/>
          </p:nvPr>
        </p:nvSpPr>
        <p:spPr>
          <a:xfrm>
            <a:off x="457200" y="1082406"/>
            <a:ext cx="8229600" cy="1143000"/>
          </a:xfrm>
        </p:spPr>
        <p:txBody>
          <a:bodyPr>
            <a:normAutofit fontScale="90000"/>
          </a:bodyPr>
          <a:lstStyle/>
          <a:p>
            <a:pPr>
              <a:defRPr/>
            </a:pPr>
            <a:r>
              <a:rPr lang="es-ES_tradnl" sz="3600" b="1" dirty="0" smtClean="0">
                <a:solidFill>
                  <a:srgbClr val="000000"/>
                </a:solidFill>
                <a:effectLst>
                  <a:outerShdw blurRad="38100" dist="38100" dir="2700000" algn="tl">
                    <a:srgbClr val="000000">
                      <a:alpha val="43137"/>
                    </a:srgbClr>
                  </a:outerShdw>
                </a:effectLst>
              </a:rPr>
              <a:t>MEDICINA REGENERATIVA </a:t>
            </a:r>
            <a:br>
              <a:rPr lang="es-ES_tradnl" sz="3600" b="1" dirty="0" smtClean="0">
                <a:solidFill>
                  <a:srgbClr val="000000"/>
                </a:solidFill>
                <a:effectLst>
                  <a:outerShdw blurRad="38100" dist="38100" dir="2700000" algn="tl">
                    <a:srgbClr val="000000">
                      <a:alpha val="43137"/>
                    </a:srgbClr>
                  </a:outerShdw>
                </a:effectLst>
              </a:rPr>
            </a:br>
            <a:r>
              <a:rPr lang="es-ES_tradnl" sz="3600" b="1" dirty="0" smtClean="0">
                <a:solidFill>
                  <a:srgbClr val="000000"/>
                </a:solidFill>
                <a:effectLst>
                  <a:outerShdw blurRad="38100" dist="38100" dir="2700000" algn="tl">
                    <a:srgbClr val="000000">
                      <a:alpha val="43137"/>
                    </a:srgbClr>
                  </a:outerShdw>
                </a:effectLst>
              </a:rPr>
              <a:t>E INGENIERIA TISULAR</a:t>
            </a:r>
            <a:endParaRPr lang="es-ES_tradnl" sz="2400" dirty="0">
              <a:solidFill>
                <a:srgbClr val="000000"/>
              </a:solidFill>
              <a:ea typeface="+mj-ea"/>
            </a:endParaRPr>
          </a:p>
        </p:txBody>
      </p:sp>
      <p:cxnSp>
        <p:nvCxnSpPr>
          <p:cNvPr id="5" name="Conector recto 9"/>
          <p:cNvCxnSpPr>
            <a:cxnSpLocks noChangeShapeType="1"/>
          </p:cNvCxnSpPr>
          <p:nvPr/>
        </p:nvCxnSpPr>
        <p:spPr bwMode="auto">
          <a:xfrm>
            <a:off x="1305648" y="758825"/>
            <a:ext cx="7543800" cy="1588"/>
          </a:xfrm>
          <a:prstGeom prst="line">
            <a:avLst/>
          </a:prstGeom>
          <a:noFill/>
          <a:ln w="28575">
            <a:solidFill>
              <a:srgbClr val="000090"/>
            </a:solidFill>
            <a:round/>
            <a:headEnd type="none" w="sm" len="sm"/>
            <a:tailEnd type="none" w="sm" len="sm"/>
          </a:ln>
          <a:extLst>
            <a:ext uri="{909E8E84-426E-40dd-AFC4-6F175D3DCCD1}">
              <a14:hiddenFill xmlns:a14="http://schemas.microsoft.com/office/drawing/2010/main">
                <a:noFill/>
              </a14:hiddenFill>
            </a:ext>
          </a:extLst>
        </p:spPr>
      </p:cxnSp>
      <p:pic>
        <p:nvPicPr>
          <p:cNvPr id="6" name="Imagen 5" descr="l3.gif"/>
          <p:cNvPicPr>
            <a:picLocks noChangeAspect="1"/>
          </p:cNvPicPr>
          <p:nvPr/>
        </p:nvPicPr>
        <p:blipFill>
          <a:blip r:embed="rId2"/>
          <a:stretch>
            <a:fillRect/>
          </a:stretch>
        </p:blipFill>
        <p:spPr>
          <a:xfrm>
            <a:off x="232512" y="115910"/>
            <a:ext cx="942588" cy="1596979"/>
          </a:xfrm>
          <a:prstGeom prst="rect">
            <a:avLst/>
          </a:prstGeom>
        </p:spPr>
      </p:pic>
      <p:sp>
        <p:nvSpPr>
          <p:cNvPr id="2" name="CuadroTexto 1"/>
          <p:cNvSpPr txBox="1"/>
          <p:nvPr/>
        </p:nvSpPr>
        <p:spPr>
          <a:xfrm>
            <a:off x="232512" y="6213643"/>
            <a:ext cx="8616936" cy="646331"/>
          </a:xfrm>
          <a:prstGeom prst="rect">
            <a:avLst/>
          </a:prstGeom>
          <a:noFill/>
        </p:spPr>
        <p:txBody>
          <a:bodyPr wrap="square" rtlCol="0">
            <a:spAutoFit/>
          </a:bodyPr>
          <a:lstStyle/>
          <a:p>
            <a:pPr algn="r"/>
            <a:r>
              <a:rPr lang="es-ES" b="1" dirty="0" smtClean="0">
                <a:solidFill>
                  <a:srgbClr val="800000"/>
                </a:solidFill>
              </a:rPr>
              <a:t>Matías G. </a:t>
            </a:r>
            <a:r>
              <a:rPr lang="es-ES" b="1" dirty="0" err="1" smtClean="0">
                <a:solidFill>
                  <a:srgbClr val="800000"/>
                </a:solidFill>
              </a:rPr>
              <a:t>Rev</a:t>
            </a:r>
            <a:r>
              <a:rPr lang="es-ES" b="1" dirty="0" smtClean="0">
                <a:solidFill>
                  <a:srgbClr val="800000"/>
                </a:solidFill>
              </a:rPr>
              <a:t> </a:t>
            </a:r>
            <a:r>
              <a:rPr lang="es-ES" b="1" dirty="0" err="1" smtClean="0">
                <a:solidFill>
                  <a:srgbClr val="800000"/>
                </a:solidFill>
              </a:rPr>
              <a:t>Chil</a:t>
            </a:r>
            <a:r>
              <a:rPr lang="es-ES" b="1" dirty="0" smtClean="0">
                <a:solidFill>
                  <a:srgbClr val="800000"/>
                </a:solidFill>
              </a:rPr>
              <a:t> </a:t>
            </a:r>
            <a:r>
              <a:rPr lang="es-ES" b="1" dirty="0" err="1" smtClean="0">
                <a:solidFill>
                  <a:srgbClr val="800000"/>
                </a:solidFill>
              </a:rPr>
              <a:t>Cir</a:t>
            </a:r>
            <a:r>
              <a:rPr lang="es-ES" b="1" dirty="0" smtClean="0">
                <a:solidFill>
                  <a:srgbClr val="800000"/>
                </a:solidFill>
              </a:rPr>
              <a:t> 2011,63(6):635-640</a:t>
            </a:r>
          </a:p>
          <a:p>
            <a:pPr algn="r"/>
            <a:r>
              <a:rPr lang="es-ES" b="1" dirty="0" err="1" smtClean="0">
                <a:solidFill>
                  <a:srgbClr val="800000"/>
                </a:solidFill>
              </a:rPr>
              <a:t>Falke</a:t>
            </a:r>
            <a:r>
              <a:rPr lang="es-ES" b="1" dirty="0" smtClean="0">
                <a:solidFill>
                  <a:srgbClr val="800000"/>
                </a:solidFill>
              </a:rPr>
              <a:t> G, </a:t>
            </a:r>
            <a:r>
              <a:rPr lang="es-ES" b="1" dirty="0" err="1" smtClean="0">
                <a:solidFill>
                  <a:srgbClr val="800000"/>
                </a:solidFill>
              </a:rPr>
              <a:t>Atala</a:t>
            </a:r>
            <a:r>
              <a:rPr lang="es-ES" b="1" dirty="0" smtClean="0">
                <a:solidFill>
                  <a:srgbClr val="800000"/>
                </a:solidFill>
              </a:rPr>
              <a:t> A. </a:t>
            </a:r>
            <a:r>
              <a:rPr lang="es-ES" b="1" dirty="0" err="1" smtClean="0">
                <a:solidFill>
                  <a:srgbClr val="800000"/>
                </a:solidFill>
              </a:rPr>
              <a:t>Arch</a:t>
            </a:r>
            <a:r>
              <a:rPr lang="es-ES" b="1" dirty="0" smtClean="0">
                <a:solidFill>
                  <a:srgbClr val="800000"/>
                </a:solidFill>
              </a:rPr>
              <a:t> argent </a:t>
            </a:r>
            <a:r>
              <a:rPr lang="es-ES" b="1" dirty="0" err="1" smtClean="0">
                <a:solidFill>
                  <a:srgbClr val="800000"/>
                </a:solidFill>
              </a:rPr>
              <a:t>pediatr</a:t>
            </a:r>
            <a:r>
              <a:rPr lang="es-ES" b="1" dirty="0" smtClean="0">
                <a:solidFill>
                  <a:srgbClr val="800000"/>
                </a:solidFill>
              </a:rPr>
              <a:t> 2000,98(2):103-115</a:t>
            </a:r>
            <a:endParaRPr lang="es-ES" b="1" dirty="0">
              <a:solidFill>
                <a:srgbClr val="800000"/>
              </a:solidFill>
            </a:endParaRPr>
          </a:p>
        </p:txBody>
      </p:sp>
    </p:spTree>
    <p:extLst>
      <p:ext uri="{BB962C8B-B14F-4D97-AF65-F5344CB8AC3E}">
        <p14:creationId xmlns:p14="http://schemas.microsoft.com/office/powerpoint/2010/main" val="378318721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133" name="Conector recto 9"/>
          <p:cNvCxnSpPr>
            <a:cxnSpLocks noChangeShapeType="1"/>
          </p:cNvCxnSpPr>
          <p:nvPr/>
        </p:nvCxnSpPr>
        <p:spPr bwMode="auto">
          <a:xfrm>
            <a:off x="1305648" y="898599"/>
            <a:ext cx="7543800" cy="1588"/>
          </a:xfrm>
          <a:prstGeom prst="line">
            <a:avLst/>
          </a:prstGeom>
          <a:noFill/>
          <a:ln w="28575">
            <a:solidFill>
              <a:srgbClr val="000090"/>
            </a:solidFill>
            <a:round/>
            <a:headEnd type="none" w="sm" len="sm"/>
            <a:tailEnd type="none" w="sm" len="sm"/>
          </a:ln>
          <a:extLst>
            <a:ext uri="{909E8E84-426E-40dd-AFC4-6F175D3DCCD1}">
              <a14:hiddenFill xmlns:a14="http://schemas.microsoft.com/office/drawing/2010/main">
                <a:noFill/>
              </a14:hiddenFill>
            </a:ext>
          </a:extLst>
        </p:spPr>
      </p:cxnSp>
      <p:sp>
        <p:nvSpPr>
          <p:cNvPr id="6" name="Rectángulo 5"/>
          <p:cNvSpPr/>
          <p:nvPr/>
        </p:nvSpPr>
        <p:spPr>
          <a:xfrm>
            <a:off x="-28574" y="355600"/>
            <a:ext cx="9143999" cy="2154436"/>
          </a:xfrm>
          <a:prstGeom prst="rect">
            <a:avLst/>
          </a:prstGeom>
        </p:spPr>
        <p:txBody>
          <a:bodyPr wrap="square">
            <a:spAutoFit/>
          </a:bodyPr>
          <a:lstStyle/>
          <a:p>
            <a:endParaRPr lang="es-MX" dirty="0" smtClean="0"/>
          </a:p>
          <a:p>
            <a:pPr algn="ctr"/>
            <a:endParaRPr lang="es-MX" sz="3600" dirty="0" smtClean="0">
              <a:latin typeface="Abadi MT Condensed Extra Bold"/>
              <a:cs typeface="Abadi MT Condensed Extra Bold"/>
            </a:endParaRPr>
          </a:p>
          <a:p>
            <a:pPr algn="ctr"/>
            <a:endParaRPr lang="es-MX" sz="4400" dirty="0" smtClean="0">
              <a:solidFill>
                <a:srgbClr val="800000"/>
              </a:solidFill>
              <a:latin typeface="Brush Script MT Italic"/>
              <a:cs typeface="Brush Script MT Italic"/>
            </a:endParaRPr>
          </a:p>
          <a:p>
            <a:pPr algn="ctr"/>
            <a:endParaRPr lang="es-MX" sz="3600" dirty="0" smtClean="0">
              <a:latin typeface="Abadi MT Condensed Extra Bold"/>
              <a:cs typeface="Abadi MT Condensed Extra Bold"/>
            </a:endParaRPr>
          </a:p>
        </p:txBody>
      </p:sp>
      <p:pic>
        <p:nvPicPr>
          <p:cNvPr id="7" name="3 Imagen" descr="C:\Users\DR. HUGO LAPARRA\Documents\Cirugía\INVESTIGACIÓN\ÉTICA\FOTOS LIB\the_doctor_luke_fildes.jpg"/>
          <p:cNvPicPr>
            <a:picLocks noChangeAspect="1" noChangeArrowheads="1"/>
          </p:cNvPicPr>
          <p:nvPr/>
        </p:nvPicPr>
        <p:blipFill>
          <a:blip r:embed="rId3"/>
          <a:srcRect/>
          <a:stretch>
            <a:fillRect/>
          </a:stretch>
        </p:blipFill>
        <p:spPr bwMode="auto">
          <a:xfrm>
            <a:off x="136525" y="1117624"/>
            <a:ext cx="3678344" cy="2710513"/>
          </a:xfrm>
          <a:prstGeom prst="rect">
            <a:avLst/>
          </a:prstGeom>
          <a:noFill/>
          <a:ln w="9525">
            <a:noFill/>
            <a:miter lim="800000"/>
            <a:headEnd/>
            <a:tailEnd/>
          </a:ln>
        </p:spPr>
      </p:pic>
      <p:sp>
        <p:nvSpPr>
          <p:cNvPr id="2" name="CuadroTexto 1"/>
          <p:cNvSpPr txBox="1"/>
          <p:nvPr/>
        </p:nvSpPr>
        <p:spPr>
          <a:xfrm>
            <a:off x="518682" y="5294993"/>
            <a:ext cx="3684428" cy="707886"/>
          </a:xfrm>
          <a:prstGeom prst="rect">
            <a:avLst/>
          </a:prstGeom>
          <a:noFill/>
        </p:spPr>
        <p:txBody>
          <a:bodyPr wrap="square" rtlCol="0">
            <a:spAutoFit/>
          </a:bodyPr>
          <a:lstStyle/>
          <a:p>
            <a:r>
              <a:rPr lang="es-ES" sz="4000" b="1" dirty="0" smtClean="0">
                <a:solidFill>
                  <a:srgbClr val="FF0000"/>
                </a:solidFill>
                <a:latin typeface="Apple Chancery"/>
                <a:cs typeface="Apple Chancery"/>
              </a:rPr>
              <a:t>GRACIAS</a:t>
            </a:r>
            <a:endParaRPr lang="es-ES" sz="4000" b="1" dirty="0">
              <a:solidFill>
                <a:srgbClr val="FF0000"/>
              </a:solidFill>
              <a:latin typeface="Apple Chancery"/>
              <a:cs typeface="Apple Chancery"/>
            </a:endParaRPr>
          </a:p>
        </p:txBody>
      </p:sp>
      <p:pic>
        <p:nvPicPr>
          <p:cNvPr id="10" name="Imagen 9" descr="l3.gif"/>
          <p:cNvPicPr>
            <a:picLocks noChangeAspect="1"/>
          </p:cNvPicPr>
          <p:nvPr/>
        </p:nvPicPr>
        <p:blipFill>
          <a:blip r:embed="rId4"/>
          <a:stretch>
            <a:fillRect/>
          </a:stretch>
        </p:blipFill>
        <p:spPr>
          <a:xfrm>
            <a:off x="5287862" y="2041990"/>
            <a:ext cx="1920026" cy="3253003"/>
          </a:xfrm>
          <a:prstGeom prst="rect">
            <a:avLst/>
          </a:prstGeom>
        </p:spPr>
      </p:pic>
    </p:spTree>
    <p:extLst>
      <p:ext uri="{BB962C8B-B14F-4D97-AF65-F5344CB8AC3E}">
        <p14:creationId xmlns:p14="http://schemas.microsoft.com/office/powerpoint/2010/main" val="377779424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a:p>
        </p:txBody>
      </p:sp>
      <p:sp>
        <p:nvSpPr>
          <p:cNvPr id="3" name="Marcador de contenido 2"/>
          <p:cNvSpPr>
            <a:spLocks noGrp="1"/>
          </p:cNvSpPr>
          <p:nvPr>
            <p:ph idx="1"/>
          </p:nvPr>
        </p:nvSpPr>
        <p:spPr/>
        <p:txBody>
          <a:bodyPr>
            <a:normAutofit/>
          </a:bodyPr>
          <a:lstStyle/>
          <a:p>
            <a:r>
              <a:rPr lang="es-ES_tradnl" dirty="0">
                <a:solidFill>
                  <a:schemeClr val="bg1"/>
                </a:solidFill>
                <a:latin typeface="Arial" charset="0"/>
              </a:rPr>
              <a:t>El </a:t>
            </a:r>
            <a:r>
              <a:rPr lang="es-ES_tradnl" dirty="0" smtClean="0">
                <a:solidFill>
                  <a:schemeClr val="bg1"/>
                </a:solidFill>
                <a:latin typeface="Arial" charset="0"/>
              </a:rPr>
              <a:t>uso</a:t>
            </a:r>
            <a:endParaRPr lang="es-ES_tradnl" dirty="0"/>
          </a:p>
        </p:txBody>
      </p:sp>
      <p:pic>
        <p:nvPicPr>
          <p:cNvPr id="4" name="Imagen 3" descr="l3.gif"/>
          <p:cNvPicPr>
            <a:picLocks noChangeAspect="1"/>
          </p:cNvPicPr>
          <p:nvPr/>
        </p:nvPicPr>
        <p:blipFill>
          <a:blip r:embed="rId2"/>
          <a:stretch>
            <a:fillRect/>
          </a:stretch>
        </p:blipFill>
        <p:spPr>
          <a:xfrm>
            <a:off x="100474" y="423849"/>
            <a:ext cx="713451" cy="1176351"/>
          </a:xfrm>
          <a:prstGeom prst="rect">
            <a:avLst/>
          </a:prstGeom>
        </p:spPr>
      </p:pic>
      <p:cxnSp>
        <p:nvCxnSpPr>
          <p:cNvPr id="7" name="Conector recto 6"/>
          <p:cNvCxnSpPr/>
          <p:nvPr/>
        </p:nvCxnSpPr>
        <p:spPr>
          <a:xfrm rot="5400000">
            <a:off x="-2591556" y="3392188"/>
            <a:ext cx="6858001" cy="73620"/>
          </a:xfrm>
          <a:prstGeom prst="line">
            <a:avLst/>
          </a:prstGeom>
        </p:spPr>
        <p:style>
          <a:lnRef idx="2">
            <a:schemeClr val="accent2"/>
          </a:lnRef>
          <a:fillRef idx="0">
            <a:schemeClr val="accent2"/>
          </a:fillRef>
          <a:effectRef idx="1">
            <a:schemeClr val="accent2"/>
          </a:effectRef>
          <a:fontRef idx="minor">
            <a:schemeClr val="tx1"/>
          </a:fontRef>
        </p:style>
      </p:cxnSp>
      <p:sp>
        <p:nvSpPr>
          <p:cNvPr id="9" name="CuadroTexto 8"/>
          <p:cNvSpPr txBox="1"/>
          <p:nvPr/>
        </p:nvSpPr>
        <p:spPr>
          <a:xfrm>
            <a:off x="3195109" y="6309879"/>
            <a:ext cx="2875597" cy="584776"/>
          </a:xfrm>
          <a:prstGeom prst="rect">
            <a:avLst/>
          </a:prstGeom>
          <a:noFill/>
        </p:spPr>
        <p:txBody>
          <a:bodyPr wrap="square" rtlCol="0">
            <a:spAutoFit/>
          </a:bodyPr>
          <a:lstStyle/>
          <a:p>
            <a:endParaRPr lang="es-ES_tradnl" sz="3200" b="1" i="1" dirty="0">
              <a:solidFill>
                <a:srgbClr val="0000FF"/>
              </a:solidFill>
            </a:endParaRPr>
          </a:p>
        </p:txBody>
      </p:sp>
    </p:spTree>
    <p:extLst>
      <p:ext uri="{BB962C8B-B14F-4D97-AF65-F5344CB8AC3E}">
        <p14:creationId xmlns:p14="http://schemas.microsoft.com/office/powerpoint/2010/main" val="194815341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a:p>
        </p:txBody>
      </p:sp>
      <p:sp>
        <p:nvSpPr>
          <p:cNvPr id="3" name="Marcador de contenido 2"/>
          <p:cNvSpPr>
            <a:spLocks noGrp="1"/>
          </p:cNvSpPr>
          <p:nvPr>
            <p:ph idx="1"/>
          </p:nvPr>
        </p:nvSpPr>
        <p:spPr/>
        <p:txBody>
          <a:bodyPr>
            <a:normAutofit/>
          </a:bodyPr>
          <a:lstStyle/>
          <a:p>
            <a:r>
              <a:rPr lang="es-ES_tradnl" dirty="0">
                <a:solidFill>
                  <a:schemeClr val="bg1"/>
                </a:solidFill>
                <a:latin typeface="Arial" charset="0"/>
              </a:rPr>
              <a:t>El </a:t>
            </a:r>
            <a:r>
              <a:rPr lang="es-ES_tradnl" dirty="0" smtClean="0">
                <a:solidFill>
                  <a:schemeClr val="bg1"/>
                </a:solidFill>
                <a:latin typeface="Arial" charset="0"/>
              </a:rPr>
              <a:t>uso</a:t>
            </a:r>
            <a:endParaRPr lang="es-ES_tradnl" dirty="0"/>
          </a:p>
        </p:txBody>
      </p:sp>
      <p:pic>
        <p:nvPicPr>
          <p:cNvPr id="4" name="Imagen 3" descr="l3.gif"/>
          <p:cNvPicPr>
            <a:picLocks noChangeAspect="1"/>
          </p:cNvPicPr>
          <p:nvPr/>
        </p:nvPicPr>
        <p:blipFill>
          <a:blip r:embed="rId2"/>
          <a:stretch>
            <a:fillRect/>
          </a:stretch>
        </p:blipFill>
        <p:spPr>
          <a:xfrm>
            <a:off x="100474" y="423849"/>
            <a:ext cx="713451" cy="1176351"/>
          </a:xfrm>
          <a:prstGeom prst="rect">
            <a:avLst/>
          </a:prstGeom>
        </p:spPr>
      </p:pic>
      <p:cxnSp>
        <p:nvCxnSpPr>
          <p:cNvPr id="7" name="Conector recto 6"/>
          <p:cNvCxnSpPr/>
          <p:nvPr/>
        </p:nvCxnSpPr>
        <p:spPr>
          <a:xfrm rot="5400000">
            <a:off x="-2591556" y="3392188"/>
            <a:ext cx="6858001" cy="73620"/>
          </a:xfrm>
          <a:prstGeom prst="line">
            <a:avLst/>
          </a:prstGeom>
        </p:spPr>
        <p:style>
          <a:lnRef idx="2">
            <a:schemeClr val="accent2"/>
          </a:lnRef>
          <a:fillRef idx="0">
            <a:schemeClr val="accent2"/>
          </a:fillRef>
          <a:effectRef idx="1">
            <a:schemeClr val="accent2"/>
          </a:effectRef>
          <a:fontRef idx="minor">
            <a:schemeClr val="tx1"/>
          </a:fontRef>
        </p:style>
      </p:cxnSp>
      <p:sp>
        <p:nvSpPr>
          <p:cNvPr id="9" name="CuadroTexto 8"/>
          <p:cNvSpPr txBox="1"/>
          <p:nvPr/>
        </p:nvSpPr>
        <p:spPr>
          <a:xfrm>
            <a:off x="3195109" y="6309879"/>
            <a:ext cx="2875597" cy="584776"/>
          </a:xfrm>
          <a:prstGeom prst="rect">
            <a:avLst/>
          </a:prstGeom>
          <a:noFill/>
        </p:spPr>
        <p:txBody>
          <a:bodyPr wrap="square" rtlCol="0">
            <a:spAutoFit/>
          </a:bodyPr>
          <a:lstStyle/>
          <a:p>
            <a:endParaRPr lang="es-ES_tradnl" sz="3200" b="1" i="1" dirty="0">
              <a:solidFill>
                <a:srgbClr val="0000FF"/>
              </a:solidFill>
            </a:endParaRPr>
          </a:p>
        </p:txBody>
      </p:sp>
    </p:spTree>
    <p:extLst>
      <p:ext uri="{BB962C8B-B14F-4D97-AF65-F5344CB8AC3E}">
        <p14:creationId xmlns:p14="http://schemas.microsoft.com/office/powerpoint/2010/main" val="194815341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a:p>
        </p:txBody>
      </p:sp>
      <p:sp>
        <p:nvSpPr>
          <p:cNvPr id="3" name="Marcador de contenido 2"/>
          <p:cNvSpPr>
            <a:spLocks noGrp="1"/>
          </p:cNvSpPr>
          <p:nvPr>
            <p:ph idx="1"/>
          </p:nvPr>
        </p:nvSpPr>
        <p:spPr/>
        <p:txBody>
          <a:bodyPr>
            <a:normAutofit/>
          </a:bodyPr>
          <a:lstStyle/>
          <a:p>
            <a:r>
              <a:rPr lang="es-ES_tradnl" dirty="0">
                <a:solidFill>
                  <a:schemeClr val="bg1"/>
                </a:solidFill>
                <a:latin typeface="Arial" charset="0"/>
              </a:rPr>
              <a:t>El </a:t>
            </a:r>
            <a:r>
              <a:rPr lang="es-ES_tradnl" dirty="0" smtClean="0">
                <a:solidFill>
                  <a:schemeClr val="bg1"/>
                </a:solidFill>
                <a:latin typeface="Arial" charset="0"/>
              </a:rPr>
              <a:t>uso</a:t>
            </a:r>
            <a:endParaRPr lang="es-ES_tradnl" dirty="0"/>
          </a:p>
        </p:txBody>
      </p:sp>
      <p:pic>
        <p:nvPicPr>
          <p:cNvPr id="4" name="Imagen 3" descr="l3.gif"/>
          <p:cNvPicPr>
            <a:picLocks noChangeAspect="1"/>
          </p:cNvPicPr>
          <p:nvPr/>
        </p:nvPicPr>
        <p:blipFill>
          <a:blip r:embed="rId2"/>
          <a:stretch>
            <a:fillRect/>
          </a:stretch>
        </p:blipFill>
        <p:spPr>
          <a:xfrm>
            <a:off x="100474" y="423849"/>
            <a:ext cx="713451" cy="1176351"/>
          </a:xfrm>
          <a:prstGeom prst="rect">
            <a:avLst/>
          </a:prstGeom>
        </p:spPr>
      </p:pic>
      <p:cxnSp>
        <p:nvCxnSpPr>
          <p:cNvPr id="7" name="Conector recto 6"/>
          <p:cNvCxnSpPr/>
          <p:nvPr/>
        </p:nvCxnSpPr>
        <p:spPr>
          <a:xfrm rot="5400000">
            <a:off x="-2591556" y="3392188"/>
            <a:ext cx="6858001" cy="73620"/>
          </a:xfrm>
          <a:prstGeom prst="line">
            <a:avLst/>
          </a:prstGeom>
        </p:spPr>
        <p:style>
          <a:lnRef idx="2">
            <a:schemeClr val="accent2"/>
          </a:lnRef>
          <a:fillRef idx="0">
            <a:schemeClr val="accent2"/>
          </a:fillRef>
          <a:effectRef idx="1">
            <a:schemeClr val="accent2"/>
          </a:effectRef>
          <a:fontRef idx="minor">
            <a:schemeClr val="tx1"/>
          </a:fontRef>
        </p:style>
      </p:cxnSp>
      <p:sp>
        <p:nvSpPr>
          <p:cNvPr id="9" name="CuadroTexto 8"/>
          <p:cNvSpPr txBox="1"/>
          <p:nvPr/>
        </p:nvSpPr>
        <p:spPr>
          <a:xfrm>
            <a:off x="3195109" y="6309879"/>
            <a:ext cx="2875597" cy="584776"/>
          </a:xfrm>
          <a:prstGeom prst="rect">
            <a:avLst/>
          </a:prstGeom>
          <a:noFill/>
        </p:spPr>
        <p:txBody>
          <a:bodyPr wrap="square" rtlCol="0">
            <a:spAutoFit/>
          </a:bodyPr>
          <a:lstStyle/>
          <a:p>
            <a:endParaRPr lang="es-ES_tradnl" sz="3200" b="1" i="1" dirty="0">
              <a:solidFill>
                <a:srgbClr val="0000FF"/>
              </a:solidFill>
            </a:endParaRPr>
          </a:p>
        </p:txBody>
      </p:sp>
    </p:spTree>
    <p:extLst>
      <p:ext uri="{BB962C8B-B14F-4D97-AF65-F5344CB8AC3E}">
        <p14:creationId xmlns:p14="http://schemas.microsoft.com/office/powerpoint/2010/main" val="186260853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7"/>
            <a:ext cx="8229600" cy="5306571"/>
          </a:xfrm>
        </p:spPr>
        <p:txBody>
          <a:bodyPr>
            <a:normAutofit fontScale="90000"/>
          </a:bodyPr>
          <a:lstStyle/>
          <a:p>
            <a:r>
              <a:rPr lang="es-ES_tradnl" sz="2400" dirty="0" smtClean="0"/>
              <a:t>Tema apasionante</a:t>
            </a:r>
            <a:br>
              <a:rPr lang="es-ES_tradnl" sz="2400" dirty="0" smtClean="0"/>
            </a:br>
            <a:r>
              <a:rPr lang="es-ES_tradnl" sz="2400" dirty="0" smtClean="0"/>
              <a:t>William Halsted:1852-1922 </a:t>
            </a:r>
            <a:r>
              <a:rPr lang="es-ES_tradnl" sz="2000" dirty="0"/>
              <a:t>“las operaciones en sí mismas sólo son una pequeña parte del procedimiento quirúrgico”</a:t>
            </a:r>
            <a:r>
              <a:rPr lang="es-ES_tradnl" sz="2000" dirty="0" smtClean="0"/>
              <a:t>, y e</a:t>
            </a:r>
            <a:r>
              <a:rPr lang="es-ES_tradnl" sz="2400" dirty="0" smtClean="0"/>
              <a:t>jemplifica lo que </a:t>
            </a:r>
            <a:r>
              <a:rPr lang="es-ES_tradnl" sz="2400" dirty="0" err="1" smtClean="0"/>
              <a:t>desamos</a:t>
            </a:r>
            <a:r>
              <a:rPr lang="es-ES_tradnl" sz="2400" dirty="0" smtClean="0"/>
              <a:t> del cirujano, el cirujano científico, es decir el cirujano con razonamiento clínico y </a:t>
            </a:r>
            <a:r>
              <a:rPr lang="es-ES_tradnl" sz="2400" dirty="0" err="1" smtClean="0"/>
              <a:t>desición</a:t>
            </a:r>
            <a:r>
              <a:rPr lang="es-ES_tradnl" sz="2400" dirty="0" smtClean="0"/>
              <a:t> </a:t>
            </a:r>
            <a:r>
              <a:rPr lang="es-ES_tradnl" sz="2400" dirty="0" err="1" smtClean="0"/>
              <a:t>quiúrgica</a:t>
            </a:r>
            <a:r>
              <a:rPr lang="es-ES_tradnl" sz="2400" dirty="0" smtClean="0"/>
              <a:t>, el que tiene y desarrolla habilidades manuales quirúrgicas y además es excelente investigador y docente de generaciones.</a:t>
            </a:r>
            <a:br>
              <a:rPr lang="es-ES_tradnl" sz="2400" dirty="0" smtClean="0"/>
            </a:br>
            <a:r>
              <a:rPr lang="es-ES_tradnl" sz="2400" dirty="0" smtClean="0"/>
              <a:t>El cirujano no es un técnico, no es un operador</a:t>
            </a:r>
            <a:br>
              <a:rPr lang="es-ES_tradnl" sz="2400" dirty="0" smtClean="0"/>
            </a:br>
            <a:r>
              <a:rPr lang="es-ES_tradnl" sz="2400" dirty="0" smtClean="0"/>
              <a:t>Ante todo es un médico clínico, que tiene habilidades quirúrgicas</a:t>
            </a:r>
            <a:br>
              <a:rPr lang="es-ES_tradnl" sz="2400" dirty="0" smtClean="0"/>
            </a:br>
            <a:r>
              <a:rPr lang="es-ES_tradnl" sz="2400" dirty="0" smtClean="0"/>
              <a:t>Pone al cirujano en un camino clínico, científico, de investigación y de enseñanza.  </a:t>
            </a:r>
            <a:br>
              <a:rPr lang="es-ES_tradnl" sz="2400" dirty="0" smtClean="0"/>
            </a:br>
            <a:r>
              <a:rPr lang="es-ES_tradnl" sz="2400" dirty="0"/>
              <a:t/>
            </a:r>
            <a:br>
              <a:rPr lang="es-ES_tradnl" sz="2400" dirty="0"/>
            </a:br>
            <a:r>
              <a:rPr lang="es-ES_tradnl" sz="2400" dirty="0" smtClean="0"/>
              <a:t>Hace 20 años </a:t>
            </a:r>
            <a:r>
              <a:rPr lang="es-ES_tradnl" sz="2400" dirty="0" err="1" smtClean="0"/>
              <a:t>éra</a:t>
            </a:r>
            <a:r>
              <a:rPr lang="es-ES_tradnl" sz="2400" dirty="0" smtClean="0"/>
              <a:t> el AVC  abrir/ver/cerrar</a:t>
            </a:r>
            <a:br>
              <a:rPr lang="es-ES_tradnl" sz="2400" dirty="0" smtClean="0"/>
            </a:br>
            <a:r>
              <a:rPr lang="es-ES_tradnl" sz="2400" dirty="0" smtClean="0"/>
              <a:t>Ahora resecciones amplias dependen de:</a:t>
            </a:r>
            <a:br>
              <a:rPr lang="es-ES_tradnl" sz="2400" dirty="0" smtClean="0"/>
            </a:br>
            <a:r>
              <a:rPr lang="es-ES_tradnl" sz="2400" dirty="0" smtClean="0"/>
              <a:t>ENFERMEDADES CONCOMITANTES (grado de Fallas orgánicas, tipo y gravedad de enfermedades crónicas, padecimientos neoplásicos, enfermedad residual del intestino remanente y edad del paciente)</a:t>
            </a:r>
            <a:br>
              <a:rPr lang="es-ES_tradnl" sz="2400" dirty="0" smtClean="0"/>
            </a:br>
            <a:r>
              <a:rPr lang="es-ES_tradnl" sz="2400" dirty="0" smtClean="0"/>
              <a:t/>
            </a:r>
            <a:br>
              <a:rPr lang="es-ES_tradnl" sz="2400" dirty="0" smtClean="0"/>
            </a:br>
            <a:r>
              <a:rPr lang="es-ES_tradnl" sz="2400" dirty="0" smtClean="0"/>
              <a:t>Complicaciones </a:t>
            </a:r>
            <a:r>
              <a:rPr lang="es-ES_tradnl" sz="2400" dirty="0" err="1" smtClean="0"/>
              <a:t>postop</a:t>
            </a:r>
            <a:r>
              <a:rPr lang="es-ES_tradnl" sz="2400" dirty="0" smtClean="0"/>
              <a:t>: Dehiscencia </a:t>
            </a:r>
            <a:r>
              <a:rPr lang="es-ES_tradnl" sz="2400" dirty="0" err="1" smtClean="0"/>
              <a:t>anast</a:t>
            </a:r>
            <a:r>
              <a:rPr lang="es-ES_tradnl" sz="2400" dirty="0" smtClean="0"/>
              <a:t>, fistulas </a:t>
            </a:r>
            <a:r>
              <a:rPr lang="es-ES_tradnl" sz="2400" dirty="0" err="1" smtClean="0"/>
              <a:t>intest</a:t>
            </a:r>
            <a:r>
              <a:rPr lang="es-ES_tradnl" sz="2400" dirty="0" smtClean="0"/>
              <a:t>, abscesos, sepsis y </a:t>
            </a:r>
            <a:r>
              <a:rPr lang="es-ES_tradnl" sz="2400" dirty="0" err="1" smtClean="0"/>
              <a:t>obstruccion</a:t>
            </a:r>
            <a:r>
              <a:rPr lang="es-ES_tradnl" sz="2400" dirty="0" smtClean="0"/>
              <a:t> intestinal.</a:t>
            </a:r>
            <a:br>
              <a:rPr lang="es-ES_tradnl" sz="2400" dirty="0" smtClean="0"/>
            </a:br>
            <a:r>
              <a:rPr lang="es-ES_tradnl" sz="2400" dirty="0" smtClean="0"/>
              <a:t>2/3 quedan con </a:t>
            </a:r>
            <a:r>
              <a:rPr lang="es-ES_tradnl" sz="2400" dirty="0" err="1" smtClean="0"/>
              <a:t>ostomias</a:t>
            </a:r>
            <a:r>
              <a:rPr lang="es-ES_tradnl" sz="2400" dirty="0" smtClean="0"/>
              <a:t>, vale más una buena </a:t>
            </a:r>
            <a:r>
              <a:rPr lang="es-ES_tradnl" sz="2400" dirty="0" err="1" smtClean="0"/>
              <a:t>ostomía</a:t>
            </a:r>
            <a:r>
              <a:rPr lang="es-ES_tradnl" sz="2400" dirty="0" smtClean="0"/>
              <a:t> que una anastomosis isquémica</a:t>
            </a:r>
            <a:br>
              <a:rPr lang="es-ES_tradnl" sz="2400" dirty="0" smtClean="0"/>
            </a:br>
            <a:r>
              <a:rPr lang="es-ES_tradnl" sz="2400" dirty="0"/>
              <a:t/>
            </a:r>
            <a:br>
              <a:rPr lang="es-ES_tradnl" sz="2400" dirty="0"/>
            </a:br>
            <a:r>
              <a:rPr lang="es-ES_tradnl" sz="2400" dirty="0" smtClean="0"/>
              <a:t>MARCAPASOS, ESTÍMULO ELÉCTRICO, IMPLANTAR ELECTRODO</a:t>
            </a:r>
            <a:endParaRPr lang="es-ES_tradnl" sz="2400" dirty="0"/>
          </a:p>
        </p:txBody>
      </p:sp>
      <p:pic>
        <p:nvPicPr>
          <p:cNvPr id="4" name="Imagen 3" descr="l3.gif"/>
          <p:cNvPicPr>
            <a:picLocks noChangeAspect="1"/>
          </p:cNvPicPr>
          <p:nvPr/>
        </p:nvPicPr>
        <p:blipFill>
          <a:blip r:embed="rId2"/>
          <a:stretch>
            <a:fillRect/>
          </a:stretch>
        </p:blipFill>
        <p:spPr>
          <a:xfrm>
            <a:off x="100474" y="423849"/>
            <a:ext cx="713451" cy="1176351"/>
          </a:xfrm>
          <a:prstGeom prst="rect">
            <a:avLst/>
          </a:prstGeom>
        </p:spPr>
      </p:pic>
      <p:cxnSp>
        <p:nvCxnSpPr>
          <p:cNvPr id="7" name="Conector recto 6"/>
          <p:cNvCxnSpPr/>
          <p:nvPr/>
        </p:nvCxnSpPr>
        <p:spPr>
          <a:xfrm rot="5400000">
            <a:off x="-2591556" y="3392188"/>
            <a:ext cx="6858001" cy="73620"/>
          </a:xfrm>
          <a:prstGeom prst="line">
            <a:avLst/>
          </a:prstGeom>
        </p:spPr>
        <p:style>
          <a:lnRef idx="2">
            <a:schemeClr val="accent2"/>
          </a:lnRef>
          <a:fillRef idx="0">
            <a:schemeClr val="accent2"/>
          </a:fillRef>
          <a:effectRef idx="1">
            <a:schemeClr val="accent2"/>
          </a:effectRef>
          <a:fontRef idx="minor">
            <a:schemeClr val="tx1"/>
          </a:fontRef>
        </p:style>
      </p:cxnSp>
      <p:sp>
        <p:nvSpPr>
          <p:cNvPr id="9" name="CuadroTexto 8"/>
          <p:cNvSpPr txBox="1"/>
          <p:nvPr/>
        </p:nvSpPr>
        <p:spPr>
          <a:xfrm>
            <a:off x="3195109" y="6309879"/>
            <a:ext cx="2875597" cy="584776"/>
          </a:xfrm>
          <a:prstGeom prst="rect">
            <a:avLst/>
          </a:prstGeom>
          <a:noFill/>
        </p:spPr>
        <p:txBody>
          <a:bodyPr wrap="square" rtlCol="0">
            <a:spAutoFit/>
          </a:bodyPr>
          <a:lstStyle/>
          <a:p>
            <a:endParaRPr lang="es-ES_tradnl" sz="3200" b="1" i="1" dirty="0">
              <a:solidFill>
                <a:srgbClr val="0000FF"/>
              </a:solidFill>
            </a:endParaRPr>
          </a:p>
        </p:txBody>
      </p:sp>
    </p:spTree>
    <p:extLst>
      <p:ext uri="{BB962C8B-B14F-4D97-AF65-F5344CB8AC3E}">
        <p14:creationId xmlns:p14="http://schemas.microsoft.com/office/powerpoint/2010/main" val="8919681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95" descr="C:\Dr Tapia\DIAPO12A.jpg"/>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r="10243" b="10257"/>
          <a:stretch>
            <a:fillRect/>
          </a:stretch>
        </p:blipFill>
        <p:spPr bwMode="auto">
          <a:xfrm>
            <a:off x="7565597" y="3795288"/>
            <a:ext cx="1529981" cy="2584696"/>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cxnSp>
        <p:nvCxnSpPr>
          <p:cNvPr id="48133" name="Conector recto 9"/>
          <p:cNvCxnSpPr>
            <a:cxnSpLocks noChangeShapeType="1"/>
          </p:cNvCxnSpPr>
          <p:nvPr/>
        </p:nvCxnSpPr>
        <p:spPr bwMode="auto">
          <a:xfrm>
            <a:off x="1305648" y="364384"/>
            <a:ext cx="7543800" cy="1588"/>
          </a:xfrm>
          <a:prstGeom prst="line">
            <a:avLst/>
          </a:prstGeom>
          <a:noFill/>
          <a:ln w="28575">
            <a:solidFill>
              <a:srgbClr val="000090"/>
            </a:solidFill>
            <a:round/>
            <a:headEnd type="none" w="sm" len="sm"/>
            <a:tailEnd type="none" w="sm" len="sm"/>
          </a:ln>
          <a:extLst>
            <a:ext uri="{909E8E84-426E-40dd-AFC4-6F175D3DCCD1}">
              <a14:hiddenFill xmlns:a14="http://schemas.microsoft.com/office/drawing/2010/main">
                <a:noFill/>
              </a14:hiddenFill>
            </a:ext>
          </a:extLst>
        </p:spPr>
      </p:cxnSp>
      <p:sp>
        <p:nvSpPr>
          <p:cNvPr id="11" name="CuadroTexto 10"/>
          <p:cNvSpPr txBox="1"/>
          <p:nvPr/>
        </p:nvSpPr>
        <p:spPr>
          <a:xfrm>
            <a:off x="185973" y="864222"/>
            <a:ext cx="8958027" cy="5909309"/>
          </a:xfrm>
          <a:prstGeom prst="rect">
            <a:avLst/>
          </a:prstGeom>
          <a:noFill/>
        </p:spPr>
        <p:txBody>
          <a:bodyPr wrap="square" rtlCol="0">
            <a:spAutoFit/>
          </a:bodyPr>
          <a:lstStyle/>
          <a:p>
            <a:pPr algn="ctr"/>
            <a:r>
              <a:rPr lang="es-ES" sz="3600" b="1" dirty="0" smtClean="0">
                <a:solidFill>
                  <a:schemeClr val="accent2">
                    <a:lumMod val="75000"/>
                  </a:schemeClr>
                </a:solidFill>
              </a:rPr>
              <a:t>Síndrome de intestino corto</a:t>
            </a:r>
            <a:endParaRPr lang="es-ES" sz="3600" b="1" dirty="0">
              <a:solidFill>
                <a:schemeClr val="accent2">
                  <a:lumMod val="75000"/>
                </a:schemeClr>
              </a:solidFill>
            </a:endParaRPr>
          </a:p>
          <a:p>
            <a:pPr algn="ctr"/>
            <a:r>
              <a:rPr lang="es-ES" sz="2800" b="1" dirty="0" smtClean="0">
                <a:solidFill>
                  <a:srgbClr val="000090"/>
                </a:solidFill>
              </a:rPr>
              <a:t>ETIOLOGÍA</a:t>
            </a:r>
          </a:p>
          <a:p>
            <a:r>
              <a:rPr lang="es-ES" sz="2800" b="1" dirty="0" smtClean="0"/>
              <a:t>   </a:t>
            </a:r>
            <a:r>
              <a:rPr lang="es-ES" sz="2400" b="1" dirty="0" smtClean="0"/>
              <a:t>- </a:t>
            </a:r>
            <a:r>
              <a:rPr lang="es-ES" sz="2400" b="1" dirty="0" err="1" smtClean="0"/>
              <a:t>Trombósis</a:t>
            </a:r>
            <a:r>
              <a:rPr lang="es-ES" sz="2400" b="1" dirty="0" smtClean="0"/>
              <a:t> </a:t>
            </a:r>
            <a:r>
              <a:rPr lang="es-ES" sz="2400" b="1" dirty="0" err="1" smtClean="0"/>
              <a:t>arterio</a:t>
            </a:r>
            <a:r>
              <a:rPr lang="es-ES" sz="2400" b="1" dirty="0" smtClean="0"/>
              <a:t>-venosa </a:t>
            </a:r>
          </a:p>
          <a:p>
            <a:r>
              <a:rPr lang="es-ES" sz="2400" b="1" dirty="0"/>
              <a:t> </a:t>
            </a:r>
            <a:r>
              <a:rPr lang="es-ES" sz="2400" b="1" dirty="0" smtClean="0"/>
              <a:t>    de mesentérica superior       43%</a:t>
            </a:r>
          </a:p>
          <a:p>
            <a:r>
              <a:rPr lang="es-ES" sz="2400" b="1" dirty="0"/>
              <a:t> </a:t>
            </a:r>
            <a:r>
              <a:rPr lang="es-ES" sz="2400" b="1" dirty="0" smtClean="0"/>
              <a:t>  - </a:t>
            </a:r>
            <a:r>
              <a:rPr lang="es-ES" sz="2400" b="1" dirty="0" err="1" smtClean="0"/>
              <a:t>Enterítis</a:t>
            </a:r>
            <a:r>
              <a:rPr lang="es-ES" sz="2400" b="1" dirty="0" smtClean="0"/>
              <a:t> por radiación           23%                                                                   </a:t>
            </a:r>
          </a:p>
          <a:p>
            <a:r>
              <a:rPr lang="es-ES" sz="2400" b="1" dirty="0"/>
              <a:t> </a:t>
            </a:r>
            <a:r>
              <a:rPr lang="es-ES" sz="2400" b="1" dirty="0" smtClean="0"/>
              <a:t>  - Complicaciones </a:t>
            </a:r>
            <a:r>
              <a:rPr lang="es-ES" sz="2400" b="1" dirty="0" err="1" smtClean="0"/>
              <a:t>postop</a:t>
            </a:r>
            <a:endParaRPr lang="es-ES" sz="2400" b="1" dirty="0" smtClean="0"/>
          </a:p>
          <a:p>
            <a:r>
              <a:rPr lang="es-ES" sz="2400" b="1" dirty="0"/>
              <a:t> </a:t>
            </a:r>
            <a:r>
              <a:rPr lang="es-ES" sz="2400" b="1" dirty="0" smtClean="0"/>
              <a:t>      (adherencias, fístulas)          12%</a:t>
            </a:r>
          </a:p>
          <a:p>
            <a:r>
              <a:rPr lang="es-ES" sz="2400" b="1" dirty="0"/>
              <a:t> </a:t>
            </a:r>
            <a:r>
              <a:rPr lang="es-ES" sz="2400" b="1" dirty="0" smtClean="0"/>
              <a:t>   - Enfermedad Crohn                   6%                                                                              </a:t>
            </a:r>
          </a:p>
          <a:p>
            <a:r>
              <a:rPr lang="es-ES" sz="2400" b="1" dirty="0" smtClean="0"/>
              <a:t>    - Problemas malignos                6%  </a:t>
            </a:r>
          </a:p>
          <a:p>
            <a:r>
              <a:rPr lang="es-ES" sz="2400" b="1" dirty="0" smtClean="0"/>
              <a:t>    - CUCI</a:t>
            </a:r>
          </a:p>
          <a:p>
            <a:r>
              <a:rPr lang="es-ES" sz="2400" b="1" dirty="0" smtClean="0"/>
              <a:t>    - Traumatismo abdominal</a:t>
            </a:r>
          </a:p>
          <a:p>
            <a:r>
              <a:rPr lang="es-ES" sz="2400" b="1" dirty="0" smtClean="0"/>
              <a:t>    - Cortocircuitos </a:t>
            </a:r>
            <a:r>
              <a:rPr lang="es-ES" sz="2400" b="1" dirty="0" err="1" smtClean="0"/>
              <a:t>gastro-ileales</a:t>
            </a:r>
            <a:r>
              <a:rPr lang="es-ES" sz="2400" b="1" dirty="0" smtClean="0"/>
              <a:t> por obesidad</a:t>
            </a:r>
          </a:p>
          <a:p>
            <a:r>
              <a:rPr lang="es-ES" sz="2400" b="1" dirty="0"/>
              <a:t> </a:t>
            </a:r>
            <a:r>
              <a:rPr lang="es-ES" sz="2400" b="1" dirty="0" smtClean="0"/>
              <a:t>   - Anormalidades congénitas y </a:t>
            </a:r>
            <a:r>
              <a:rPr lang="es-ES" sz="2400" b="1" dirty="0" err="1" smtClean="0"/>
              <a:t>enterocolítis</a:t>
            </a:r>
            <a:r>
              <a:rPr lang="es-ES" sz="2400" b="1" dirty="0" smtClean="0"/>
              <a:t> neonatal</a:t>
            </a:r>
          </a:p>
          <a:p>
            <a:endParaRPr lang="es-ES" sz="2800" dirty="0" smtClean="0">
              <a:solidFill>
                <a:srgbClr val="800000"/>
              </a:solidFill>
            </a:endParaRPr>
          </a:p>
          <a:p>
            <a:endParaRPr lang="es-ES" dirty="0"/>
          </a:p>
        </p:txBody>
      </p:sp>
      <p:sp>
        <p:nvSpPr>
          <p:cNvPr id="10" name="Rectángulo 9"/>
          <p:cNvSpPr/>
          <p:nvPr/>
        </p:nvSpPr>
        <p:spPr>
          <a:xfrm>
            <a:off x="185972" y="6211669"/>
            <a:ext cx="7186781" cy="369332"/>
          </a:xfrm>
          <a:prstGeom prst="rect">
            <a:avLst/>
          </a:prstGeom>
        </p:spPr>
        <p:txBody>
          <a:bodyPr wrap="square">
            <a:spAutoFit/>
          </a:bodyPr>
          <a:lstStyle/>
          <a:p>
            <a:r>
              <a:rPr lang="es-ES_tradnl" b="1" dirty="0" smtClean="0">
                <a:solidFill>
                  <a:srgbClr val="800000"/>
                </a:solidFill>
              </a:rPr>
              <a:t>Velázquez GJ, Vargas VM. </a:t>
            </a:r>
            <a:r>
              <a:rPr lang="es-ES_tradnl" b="1" dirty="0" err="1" smtClean="0">
                <a:solidFill>
                  <a:srgbClr val="800000"/>
                </a:solidFill>
              </a:rPr>
              <a:t>Rev</a:t>
            </a:r>
            <a:r>
              <a:rPr lang="es-ES_tradnl" b="1" dirty="0" smtClean="0">
                <a:solidFill>
                  <a:srgbClr val="800000"/>
                </a:solidFill>
              </a:rPr>
              <a:t> </a:t>
            </a:r>
            <a:r>
              <a:rPr lang="es-ES_tradnl" b="1" dirty="0" err="1" smtClean="0">
                <a:solidFill>
                  <a:srgbClr val="800000"/>
                </a:solidFill>
              </a:rPr>
              <a:t>latinam</a:t>
            </a:r>
            <a:r>
              <a:rPr lang="es-ES_tradnl" b="1" dirty="0" smtClean="0">
                <a:solidFill>
                  <a:srgbClr val="800000"/>
                </a:solidFill>
              </a:rPr>
              <a:t> </a:t>
            </a:r>
            <a:r>
              <a:rPr lang="es-ES_tradnl" b="1" dirty="0" err="1" smtClean="0">
                <a:solidFill>
                  <a:srgbClr val="800000"/>
                </a:solidFill>
              </a:rPr>
              <a:t>cir</a:t>
            </a:r>
            <a:r>
              <a:rPr lang="es-ES_tradnl" b="1" dirty="0" smtClean="0">
                <a:solidFill>
                  <a:srgbClr val="800000"/>
                </a:solidFill>
              </a:rPr>
              <a:t> 2011;1(1):38-46</a:t>
            </a:r>
            <a:endParaRPr lang="es-ES_tradnl" b="1" dirty="0">
              <a:solidFill>
                <a:srgbClr val="800000"/>
              </a:solidFill>
            </a:endParaRPr>
          </a:p>
        </p:txBody>
      </p:sp>
      <p:pic>
        <p:nvPicPr>
          <p:cNvPr id="13" name="Imagen 12" descr="Unknown.jpeg"/>
          <p:cNvPicPr>
            <a:picLocks noChangeAspect="1"/>
          </p:cNvPicPr>
          <p:nvPr/>
        </p:nvPicPr>
        <p:blipFill rotWithShape="1">
          <a:blip r:embed="rId4">
            <a:extLst>
              <a:ext uri="{28A0092B-C50C-407E-A947-70E740481C1C}">
                <a14:useLocalDpi xmlns:a14="http://schemas.microsoft.com/office/drawing/2010/main" val="0"/>
              </a:ext>
            </a:extLst>
          </a:blip>
          <a:srcRect l="16882" t="25793" b="32253"/>
          <a:stretch/>
        </p:blipFill>
        <p:spPr>
          <a:xfrm>
            <a:off x="4882762" y="1960863"/>
            <a:ext cx="4214895" cy="1616835"/>
          </a:xfrm>
          <a:prstGeom prst="rect">
            <a:avLst/>
          </a:prstGeom>
        </p:spPr>
      </p:pic>
    </p:spTree>
    <p:extLst>
      <p:ext uri="{BB962C8B-B14F-4D97-AF65-F5344CB8AC3E}">
        <p14:creationId xmlns:p14="http://schemas.microsoft.com/office/powerpoint/2010/main" val="307665911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133" name="Conector recto 9"/>
          <p:cNvCxnSpPr>
            <a:cxnSpLocks noChangeShapeType="1"/>
          </p:cNvCxnSpPr>
          <p:nvPr/>
        </p:nvCxnSpPr>
        <p:spPr bwMode="auto">
          <a:xfrm>
            <a:off x="1305648" y="912812"/>
            <a:ext cx="7543800" cy="1588"/>
          </a:xfrm>
          <a:prstGeom prst="line">
            <a:avLst/>
          </a:prstGeom>
          <a:noFill/>
          <a:ln w="28575">
            <a:solidFill>
              <a:srgbClr val="000090"/>
            </a:solidFill>
            <a:round/>
            <a:headEnd type="none" w="sm" len="sm"/>
            <a:tailEnd type="none" w="sm" len="sm"/>
          </a:ln>
          <a:extLst>
            <a:ext uri="{909E8E84-426E-40dd-AFC4-6F175D3DCCD1}">
              <a14:hiddenFill xmlns:a14="http://schemas.microsoft.com/office/drawing/2010/main">
                <a:noFill/>
              </a14:hiddenFill>
            </a:ext>
          </a:extLst>
        </p:spPr>
      </p:cxnSp>
      <p:sp>
        <p:nvSpPr>
          <p:cNvPr id="2" name="CuadroTexto 1"/>
          <p:cNvSpPr txBox="1"/>
          <p:nvPr/>
        </p:nvSpPr>
        <p:spPr>
          <a:xfrm>
            <a:off x="583147" y="901168"/>
            <a:ext cx="7920558" cy="3416320"/>
          </a:xfrm>
          <a:prstGeom prst="rect">
            <a:avLst/>
          </a:prstGeom>
          <a:noFill/>
        </p:spPr>
        <p:txBody>
          <a:bodyPr wrap="square" rtlCol="0">
            <a:spAutoFit/>
          </a:bodyPr>
          <a:lstStyle/>
          <a:p>
            <a:pPr algn="ctr"/>
            <a:r>
              <a:rPr lang="es-ES" sz="3600" b="1" dirty="0" smtClean="0"/>
              <a:t>Incidencia 2-5 casos x millón</a:t>
            </a:r>
            <a:endParaRPr lang="es-ES" sz="3600" b="1" dirty="0"/>
          </a:p>
          <a:p>
            <a:pPr algn="ctr"/>
            <a:r>
              <a:rPr lang="es-ES" sz="3600" b="1" dirty="0" smtClean="0"/>
              <a:t>35% recibe NPT a domicilio</a:t>
            </a:r>
            <a:endParaRPr lang="es-ES" sz="3600" b="1" dirty="0"/>
          </a:p>
          <a:p>
            <a:pPr algn="ctr"/>
            <a:endParaRPr lang="es-ES" sz="3600" dirty="0" smtClean="0"/>
          </a:p>
          <a:p>
            <a:endParaRPr lang="es-ES" sz="3600" b="1" dirty="0" smtClean="0">
              <a:solidFill>
                <a:srgbClr val="000090"/>
              </a:solidFill>
            </a:endParaRPr>
          </a:p>
          <a:p>
            <a:endParaRPr lang="es-ES" sz="3600" dirty="0"/>
          </a:p>
          <a:p>
            <a:endParaRPr lang="es-ES" dirty="0" smtClean="0"/>
          </a:p>
          <a:p>
            <a:endParaRPr lang="es-ES" dirty="0"/>
          </a:p>
        </p:txBody>
      </p:sp>
      <p:pic>
        <p:nvPicPr>
          <p:cNvPr id="8" name="Picture 4" descr="C:\Apoyo Nutricio\DIAPO15A.jpg"/>
          <p:cNvPicPr>
            <a:picLocks noChangeAspect="1" noChangeArrowheads="1"/>
          </p:cNvPicPr>
          <p:nvPr/>
        </p:nvPicPr>
        <p:blipFill rotWithShape="1">
          <a:blip r:embed="rId3"/>
          <a:srcRect l="14730" t="9468" r="38823" b="8974"/>
          <a:stretch/>
        </p:blipFill>
        <p:spPr bwMode="auto">
          <a:xfrm>
            <a:off x="6170523" y="3135190"/>
            <a:ext cx="2808036" cy="3557236"/>
          </a:xfrm>
          <a:prstGeom prst="rect">
            <a:avLst/>
          </a:prstGeom>
          <a:ln w="57150" cap="sq" cmpd="thickThin">
            <a:solidFill>
              <a:srgbClr val="000090"/>
            </a:solidFill>
            <a:prstDash val="solid"/>
            <a:miter lim="800000"/>
          </a:ln>
          <a:effectLst>
            <a:innerShdw blurRad="76200">
              <a:srgbClr val="000000"/>
            </a:innerShdw>
          </a:effectLst>
        </p:spPr>
      </p:pic>
      <p:sp>
        <p:nvSpPr>
          <p:cNvPr id="10" name="CuadroTexto 9"/>
          <p:cNvSpPr txBox="1"/>
          <p:nvPr/>
        </p:nvSpPr>
        <p:spPr>
          <a:xfrm>
            <a:off x="1209605" y="2157637"/>
            <a:ext cx="7239001" cy="369332"/>
          </a:xfrm>
          <a:prstGeom prst="rect">
            <a:avLst/>
          </a:prstGeom>
          <a:noFill/>
        </p:spPr>
        <p:txBody>
          <a:bodyPr wrap="square" rtlCol="0">
            <a:spAutoFit/>
          </a:bodyPr>
          <a:lstStyle/>
          <a:p>
            <a:r>
              <a:rPr lang="es-ES_tradnl" b="1" dirty="0" err="1" smtClean="0">
                <a:solidFill>
                  <a:srgbClr val="800000"/>
                </a:solidFill>
              </a:rPr>
              <a:t>Seetharam</a:t>
            </a:r>
            <a:r>
              <a:rPr lang="es-ES_tradnl" b="1" dirty="0" smtClean="0">
                <a:solidFill>
                  <a:srgbClr val="800000"/>
                </a:solidFill>
              </a:rPr>
              <a:t> P, </a:t>
            </a:r>
            <a:r>
              <a:rPr lang="es-ES_tradnl" b="1" dirty="0" err="1" smtClean="0">
                <a:solidFill>
                  <a:srgbClr val="800000"/>
                </a:solidFill>
              </a:rPr>
              <a:t>Rodrígues</a:t>
            </a:r>
            <a:r>
              <a:rPr lang="es-ES_tradnl" b="1" dirty="0" smtClean="0">
                <a:solidFill>
                  <a:srgbClr val="800000"/>
                </a:solidFill>
              </a:rPr>
              <a:t> G. </a:t>
            </a:r>
            <a:r>
              <a:rPr lang="es-ES_tradnl" b="1" dirty="0" err="1" smtClean="0">
                <a:solidFill>
                  <a:srgbClr val="800000"/>
                </a:solidFill>
              </a:rPr>
              <a:t>Saudi</a:t>
            </a:r>
            <a:r>
              <a:rPr lang="es-ES_tradnl" b="1" dirty="0" smtClean="0">
                <a:solidFill>
                  <a:srgbClr val="800000"/>
                </a:solidFill>
              </a:rPr>
              <a:t> J </a:t>
            </a:r>
            <a:r>
              <a:rPr lang="es-ES_tradnl" b="1" dirty="0" err="1" smtClean="0">
                <a:solidFill>
                  <a:srgbClr val="800000"/>
                </a:solidFill>
              </a:rPr>
              <a:t>Gastroenteral</a:t>
            </a:r>
            <a:r>
              <a:rPr lang="es-ES_tradnl" b="1" dirty="0" smtClean="0">
                <a:solidFill>
                  <a:srgbClr val="800000"/>
                </a:solidFill>
              </a:rPr>
              <a:t> 2011;17(4): 229-235</a:t>
            </a:r>
            <a:endParaRPr lang="es-ES_tradnl" b="1" dirty="0">
              <a:solidFill>
                <a:srgbClr val="800000"/>
              </a:solidFill>
            </a:endParaRPr>
          </a:p>
        </p:txBody>
      </p:sp>
      <p:sp>
        <p:nvSpPr>
          <p:cNvPr id="4" name="CuadroTexto 3"/>
          <p:cNvSpPr txBox="1"/>
          <p:nvPr/>
        </p:nvSpPr>
        <p:spPr>
          <a:xfrm>
            <a:off x="-1" y="2900684"/>
            <a:ext cx="5973783" cy="3323987"/>
          </a:xfrm>
          <a:prstGeom prst="rect">
            <a:avLst/>
          </a:prstGeom>
          <a:noFill/>
        </p:spPr>
        <p:txBody>
          <a:bodyPr wrap="square" rtlCol="0">
            <a:spAutoFit/>
          </a:bodyPr>
          <a:lstStyle/>
          <a:p>
            <a:pPr algn="ctr"/>
            <a:r>
              <a:rPr lang="es-ES" sz="3200" b="1" dirty="0">
                <a:solidFill>
                  <a:srgbClr val="000090"/>
                </a:solidFill>
              </a:rPr>
              <a:t>Edad media 52.5 años </a:t>
            </a:r>
            <a:r>
              <a:rPr lang="es-ES" sz="3200" b="1" dirty="0" smtClean="0">
                <a:solidFill>
                  <a:srgbClr val="000090"/>
                </a:solidFill>
              </a:rPr>
              <a:t> </a:t>
            </a:r>
            <a:r>
              <a:rPr lang="es-ES" sz="3200" b="1" dirty="0">
                <a:solidFill>
                  <a:srgbClr val="000090"/>
                </a:solidFill>
              </a:rPr>
              <a:t>(18-89 )</a:t>
            </a:r>
          </a:p>
          <a:p>
            <a:pPr algn="ctr"/>
            <a:r>
              <a:rPr lang="es-ES" sz="3200" b="1" dirty="0">
                <a:solidFill>
                  <a:srgbClr val="000090"/>
                </a:solidFill>
              </a:rPr>
              <a:t>Femenino 52%  Masculino 48%</a:t>
            </a:r>
          </a:p>
          <a:p>
            <a:pPr algn="ctr"/>
            <a:endParaRPr lang="es-ES" sz="3200" b="1" dirty="0" smtClean="0">
              <a:solidFill>
                <a:srgbClr val="800000"/>
              </a:solidFill>
            </a:endParaRPr>
          </a:p>
          <a:p>
            <a:pPr algn="ctr"/>
            <a:r>
              <a:rPr lang="es-ES" sz="3200" b="1" dirty="0" smtClean="0">
                <a:solidFill>
                  <a:srgbClr val="800000"/>
                </a:solidFill>
              </a:rPr>
              <a:t>Gastos </a:t>
            </a:r>
            <a:r>
              <a:rPr lang="es-ES" sz="3200" b="1" dirty="0">
                <a:solidFill>
                  <a:srgbClr val="800000"/>
                </a:solidFill>
              </a:rPr>
              <a:t>paciente/año:  </a:t>
            </a:r>
          </a:p>
          <a:p>
            <a:pPr algn="ctr"/>
            <a:r>
              <a:rPr lang="es-ES" sz="3200" b="1" dirty="0"/>
              <a:t>         200.000 dólares </a:t>
            </a:r>
          </a:p>
          <a:p>
            <a:pPr algn="ctr"/>
            <a:r>
              <a:rPr lang="es-ES" sz="3200" b="1" dirty="0"/>
              <a:t>$ 4,000.000 pesos</a:t>
            </a:r>
          </a:p>
          <a:p>
            <a:endParaRPr lang="es-ES" dirty="0"/>
          </a:p>
        </p:txBody>
      </p:sp>
    </p:spTree>
    <p:extLst>
      <p:ext uri="{BB962C8B-B14F-4D97-AF65-F5344CB8AC3E}">
        <p14:creationId xmlns:p14="http://schemas.microsoft.com/office/powerpoint/2010/main" val="7785485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133" name="Conector recto 9"/>
          <p:cNvCxnSpPr>
            <a:cxnSpLocks noChangeShapeType="1"/>
          </p:cNvCxnSpPr>
          <p:nvPr/>
        </p:nvCxnSpPr>
        <p:spPr bwMode="auto">
          <a:xfrm>
            <a:off x="1420921" y="912812"/>
            <a:ext cx="7543800" cy="1588"/>
          </a:xfrm>
          <a:prstGeom prst="line">
            <a:avLst/>
          </a:prstGeom>
          <a:noFill/>
          <a:ln w="28575">
            <a:solidFill>
              <a:srgbClr val="000090"/>
            </a:solidFill>
            <a:round/>
            <a:headEnd type="none" w="sm" len="sm"/>
            <a:tailEnd type="none" w="sm" len="sm"/>
          </a:ln>
          <a:extLst>
            <a:ext uri="{909E8E84-426E-40dd-AFC4-6F175D3DCCD1}">
              <a14:hiddenFill xmlns:a14="http://schemas.microsoft.com/office/drawing/2010/main">
                <a:noFill/>
              </a14:hiddenFill>
            </a:ext>
          </a:extLst>
        </p:spPr>
      </p:cxnSp>
      <p:sp>
        <p:nvSpPr>
          <p:cNvPr id="6" name="Rectángulo 5"/>
          <p:cNvSpPr/>
          <p:nvPr/>
        </p:nvSpPr>
        <p:spPr>
          <a:xfrm>
            <a:off x="-28574" y="355600"/>
            <a:ext cx="9143999" cy="2154436"/>
          </a:xfrm>
          <a:prstGeom prst="rect">
            <a:avLst/>
          </a:prstGeom>
        </p:spPr>
        <p:txBody>
          <a:bodyPr wrap="square">
            <a:spAutoFit/>
          </a:bodyPr>
          <a:lstStyle/>
          <a:p>
            <a:endParaRPr lang="es-MX" dirty="0" smtClean="0"/>
          </a:p>
          <a:p>
            <a:pPr algn="ctr"/>
            <a:endParaRPr lang="es-MX" sz="3600" dirty="0" smtClean="0">
              <a:latin typeface="Abadi MT Condensed Extra Bold"/>
              <a:cs typeface="Abadi MT Condensed Extra Bold"/>
            </a:endParaRPr>
          </a:p>
          <a:p>
            <a:pPr algn="ctr"/>
            <a:endParaRPr lang="es-MX" sz="4400" dirty="0" smtClean="0">
              <a:solidFill>
                <a:srgbClr val="800000"/>
              </a:solidFill>
              <a:latin typeface="Brush Script MT Italic"/>
              <a:cs typeface="Brush Script MT Italic"/>
            </a:endParaRPr>
          </a:p>
          <a:p>
            <a:pPr algn="ctr"/>
            <a:endParaRPr lang="es-MX" sz="3600" dirty="0" smtClean="0">
              <a:latin typeface="Abadi MT Condensed Extra Bold"/>
              <a:cs typeface="Abadi MT Condensed Extra Bold"/>
            </a:endParaRPr>
          </a:p>
        </p:txBody>
      </p:sp>
      <p:sp>
        <p:nvSpPr>
          <p:cNvPr id="2" name="Rectángulo 1"/>
          <p:cNvSpPr/>
          <p:nvPr/>
        </p:nvSpPr>
        <p:spPr>
          <a:xfrm>
            <a:off x="554453" y="2069032"/>
            <a:ext cx="4435622" cy="4524316"/>
          </a:xfrm>
          <a:prstGeom prst="rect">
            <a:avLst/>
          </a:prstGeom>
        </p:spPr>
        <p:txBody>
          <a:bodyPr wrap="square">
            <a:spAutoFit/>
          </a:bodyPr>
          <a:lstStyle/>
          <a:p>
            <a:pPr algn="ctr"/>
            <a:r>
              <a:rPr lang="es-ES" sz="3600" b="1" dirty="0" smtClean="0"/>
              <a:t>Consecuencias:</a:t>
            </a:r>
          </a:p>
          <a:p>
            <a:pPr marL="514350" indent="-514350" algn="just">
              <a:buAutoNum type="arabicPeriod"/>
            </a:pPr>
            <a:r>
              <a:rPr lang="es-ES" sz="2800" b="1" dirty="0" smtClean="0"/>
              <a:t>Transito intestinal acelerado</a:t>
            </a:r>
          </a:p>
          <a:p>
            <a:pPr marL="514350" indent="-514350" algn="just">
              <a:buAutoNum type="arabicPeriod"/>
            </a:pPr>
            <a:r>
              <a:rPr lang="es-ES" sz="2800" b="1" dirty="0" smtClean="0"/>
              <a:t>Superficie absorción insuficiente  </a:t>
            </a:r>
          </a:p>
          <a:p>
            <a:pPr marL="514350" indent="-514350" algn="just">
              <a:buAutoNum type="arabicPeriod"/>
            </a:pPr>
            <a:r>
              <a:rPr lang="es-ES" sz="2800" b="1" dirty="0" smtClean="0"/>
              <a:t>Imposibilitando de adecuado estado nutricional</a:t>
            </a:r>
          </a:p>
          <a:p>
            <a:pPr marL="514350" indent="-514350" algn="just">
              <a:buAutoNum type="arabicPeriod"/>
            </a:pPr>
            <a:r>
              <a:rPr lang="es-ES" sz="2800" b="1" dirty="0" smtClean="0"/>
              <a:t>Permanente baja de peso corporal.</a:t>
            </a:r>
            <a:r>
              <a:rPr lang="es-ES" sz="2800" b="1" dirty="0" smtClean="0">
                <a:solidFill>
                  <a:srgbClr val="FF0000"/>
                </a:solidFill>
              </a:rPr>
              <a:t> </a:t>
            </a:r>
          </a:p>
        </p:txBody>
      </p:sp>
      <p:pic>
        <p:nvPicPr>
          <p:cNvPr id="10" name="Picture 4" descr="Imagen 042"/>
          <p:cNvPicPr>
            <a:picLocks noChangeAspect="1" noChangeArrowheads="1"/>
          </p:cNvPicPr>
          <p:nvPr/>
        </p:nvPicPr>
        <p:blipFill>
          <a:blip r:embed="rId3"/>
          <a:srcRect/>
          <a:stretch>
            <a:fillRect/>
          </a:stretch>
        </p:blipFill>
        <p:spPr bwMode="auto">
          <a:xfrm>
            <a:off x="5294131" y="1699228"/>
            <a:ext cx="3670590" cy="4894120"/>
          </a:xfrm>
          <a:prstGeom prst="rect">
            <a:avLst/>
          </a:prstGeom>
          <a:noFill/>
          <a:ln w="76200" cmpd="tri">
            <a:solidFill>
              <a:srgbClr val="000090"/>
            </a:solidFill>
          </a:ln>
        </p:spPr>
      </p:pic>
      <p:sp>
        <p:nvSpPr>
          <p:cNvPr id="3" name="CuadroTexto 2"/>
          <p:cNvSpPr txBox="1"/>
          <p:nvPr/>
        </p:nvSpPr>
        <p:spPr>
          <a:xfrm>
            <a:off x="167348" y="915988"/>
            <a:ext cx="8976652" cy="861774"/>
          </a:xfrm>
          <a:prstGeom prst="rect">
            <a:avLst/>
          </a:prstGeom>
          <a:noFill/>
        </p:spPr>
        <p:txBody>
          <a:bodyPr wrap="square" rtlCol="0">
            <a:spAutoFit/>
          </a:bodyPr>
          <a:lstStyle/>
          <a:p>
            <a:pPr algn="ctr"/>
            <a:r>
              <a:rPr lang="es-ES" sz="3200" b="1" dirty="0">
                <a:solidFill>
                  <a:srgbClr val="FF0000"/>
                </a:solidFill>
              </a:rPr>
              <a:t>SINDROME DE </a:t>
            </a:r>
            <a:r>
              <a:rPr lang="es-ES" sz="3200" b="1" dirty="0" smtClean="0">
                <a:solidFill>
                  <a:srgbClr val="FF0000"/>
                </a:solidFill>
              </a:rPr>
              <a:t>INTESTINO </a:t>
            </a:r>
            <a:r>
              <a:rPr lang="es-ES" sz="3200" b="1" dirty="0">
                <a:solidFill>
                  <a:srgbClr val="FF0000"/>
                </a:solidFill>
              </a:rPr>
              <a:t>CORTO</a:t>
            </a:r>
            <a:endParaRPr lang="es-ES" sz="3200" b="1" dirty="0"/>
          </a:p>
          <a:p>
            <a:endParaRPr lang="es-ES" dirty="0"/>
          </a:p>
        </p:txBody>
      </p:sp>
    </p:spTree>
    <p:extLst>
      <p:ext uri="{BB962C8B-B14F-4D97-AF65-F5344CB8AC3E}">
        <p14:creationId xmlns:p14="http://schemas.microsoft.com/office/powerpoint/2010/main" val="7785485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133" name="Conector recto 9"/>
          <p:cNvCxnSpPr>
            <a:cxnSpLocks noChangeShapeType="1"/>
          </p:cNvCxnSpPr>
          <p:nvPr/>
        </p:nvCxnSpPr>
        <p:spPr bwMode="auto">
          <a:xfrm>
            <a:off x="2764784" y="914400"/>
            <a:ext cx="6084664" cy="1588"/>
          </a:xfrm>
          <a:prstGeom prst="line">
            <a:avLst/>
          </a:prstGeom>
          <a:noFill/>
          <a:ln w="28575">
            <a:solidFill>
              <a:srgbClr val="000090"/>
            </a:solidFill>
            <a:round/>
            <a:headEnd type="none" w="sm" len="sm"/>
            <a:tailEnd type="none" w="sm" len="sm"/>
          </a:ln>
          <a:extLst>
            <a:ext uri="{909E8E84-426E-40dd-AFC4-6F175D3DCCD1}">
              <a14:hiddenFill xmlns:a14="http://schemas.microsoft.com/office/drawing/2010/main">
                <a:noFill/>
              </a14:hiddenFill>
            </a:ext>
          </a:extLst>
        </p:spPr>
      </p:cxnSp>
      <p:pic>
        <p:nvPicPr>
          <p:cNvPr id="1025" name="Picture 3" descr="DIAPO3"/>
          <p:cNvPicPr>
            <a:picLocks noChangeAspect="1" noChangeArrowheads="1"/>
          </p:cNvPicPr>
          <p:nvPr/>
        </p:nvPicPr>
        <p:blipFill rotWithShape="1">
          <a:blip r:embed="rId3">
            <a:lum bright="30000" contrast="24000"/>
            <a:extLst>
              <a:ext uri="{28A0092B-C50C-407E-A947-70E740481C1C}">
                <a14:useLocalDpi xmlns:a14="http://schemas.microsoft.com/office/drawing/2010/main" val="0"/>
              </a:ext>
            </a:extLst>
          </a:blip>
          <a:srcRect l="14969" t="29528" r="6644" b="32309"/>
          <a:stretch/>
        </p:blipFill>
        <p:spPr bwMode="auto">
          <a:xfrm>
            <a:off x="3827512" y="4653105"/>
            <a:ext cx="5316487" cy="2204895"/>
          </a:xfrm>
          <a:prstGeom prst="rect">
            <a:avLst/>
          </a:prstGeom>
          <a:noFill/>
          <a:ln w="2857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3" name="Rectángulo 2"/>
          <p:cNvSpPr/>
          <p:nvPr/>
        </p:nvSpPr>
        <p:spPr>
          <a:xfrm>
            <a:off x="5002368" y="401559"/>
            <a:ext cx="2957348" cy="4278094"/>
          </a:xfrm>
          <a:prstGeom prst="rect">
            <a:avLst/>
          </a:prstGeom>
        </p:spPr>
        <p:txBody>
          <a:bodyPr wrap="square">
            <a:spAutoFit/>
          </a:bodyPr>
          <a:lstStyle/>
          <a:p>
            <a:pPr algn="ctr"/>
            <a:r>
              <a:rPr lang="es-ES" sz="3200" b="1" dirty="0" smtClean="0">
                <a:solidFill>
                  <a:srgbClr val="FF0000"/>
                </a:solidFill>
              </a:rPr>
              <a:t>         </a:t>
            </a:r>
            <a:r>
              <a:rPr lang="es-ES" sz="4000" b="1" dirty="0" smtClean="0">
                <a:solidFill>
                  <a:srgbClr val="FF0000"/>
                </a:solidFill>
              </a:rPr>
              <a:t>Sobrevida</a:t>
            </a:r>
            <a:r>
              <a:rPr lang="es-ES" sz="4000" b="1" dirty="0">
                <a:solidFill>
                  <a:srgbClr val="FF0000"/>
                </a:solidFill>
              </a:rPr>
              <a:t>: </a:t>
            </a:r>
          </a:p>
          <a:p>
            <a:pPr algn="ctr"/>
            <a:r>
              <a:rPr lang="es-ES" sz="4000" b="1" dirty="0">
                <a:solidFill>
                  <a:srgbClr val="000090"/>
                </a:solidFill>
              </a:rPr>
              <a:t>Sin NPT: 0%</a:t>
            </a:r>
          </a:p>
          <a:p>
            <a:pPr algn="ctr"/>
            <a:r>
              <a:rPr lang="es-ES" sz="4000" b="1" dirty="0">
                <a:solidFill>
                  <a:srgbClr val="000090"/>
                </a:solidFill>
              </a:rPr>
              <a:t>Con NPT:</a:t>
            </a:r>
          </a:p>
          <a:p>
            <a:pPr algn="ctr"/>
            <a:r>
              <a:rPr lang="es-ES" sz="4000" b="1" dirty="0">
                <a:solidFill>
                  <a:srgbClr val="000090"/>
                </a:solidFill>
              </a:rPr>
              <a:t>  2 años  86%</a:t>
            </a:r>
          </a:p>
          <a:p>
            <a:pPr algn="ctr"/>
            <a:r>
              <a:rPr lang="es-ES" sz="4000" b="1" dirty="0">
                <a:solidFill>
                  <a:srgbClr val="000090"/>
                </a:solidFill>
              </a:rPr>
              <a:t> 5 años 75%</a:t>
            </a:r>
          </a:p>
          <a:p>
            <a:pPr algn="ctr"/>
            <a:r>
              <a:rPr lang="es-ES" sz="4000" b="1" dirty="0">
                <a:solidFill>
                  <a:srgbClr val="000090"/>
                </a:solidFill>
              </a:rPr>
              <a:t>10 años 52%</a:t>
            </a:r>
            <a:r>
              <a:rPr lang="es-ES" sz="4000" dirty="0"/>
              <a:t> </a:t>
            </a:r>
            <a:endParaRPr lang="es-ES" sz="4000" b="1" dirty="0"/>
          </a:p>
        </p:txBody>
      </p:sp>
      <p:sp>
        <p:nvSpPr>
          <p:cNvPr id="4" name="Rectángulo 3"/>
          <p:cNvSpPr/>
          <p:nvPr/>
        </p:nvSpPr>
        <p:spPr>
          <a:xfrm>
            <a:off x="0" y="534166"/>
            <a:ext cx="3308831" cy="6081663"/>
          </a:xfrm>
          <a:prstGeom prst="rect">
            <a:avLst/>
          </a:prstGeom>
        </p:spPr>
        <p:txBody>
          <a:bodyPr wrap="square">
            <a:spAutoFit/>
          </a:bodyPr>
          <a:lstStyle/>
          <a:p>
            <a:pPr algn="ctr">
              <a:lnSpc>
                <a:spcPct val="90000"/>
              </a:lnSpc>
            </a:pPr>
            <a:r>
              <a:rPr lang="es-MX" sz="2400" b="1" dirty="0" smtClean="0">
                <a:solidFill>
                  <a:srgbClr val="800000"/>
                </a:solidFill>
                <a:latin typeface="Tahoma" charset="0"/>
              </a:rPr>
              <a:t>NUTRICION PARENTERAL</a:t>
            </a:r>
          </a:p>
          <a:p>
            <a:pPr>
              <a:lnSpc>
                <a:spcPct val="90000"/>
              </a:lnSpc>
            </a:pPr>
            <a:r>
              <a:rPr lang="es-MX" sz="2400" dirty="0" smtClean="0">
                <a:latin typeface="Tahoma" charset="0"/>
              </a:rPr>
              <a:t>AMINOACIDOS</a:t>
            </a:r>
            <a:endParaRPr lang="es-MX" sz="2400" dirty="0">
              <a:latin typeface="Tahoma" charset="0"/>
            </a:endParaRPr>
          </a:p>
          <a:p>
            <a:pPr>
              <a:lnSpc>
                <a:spcPct val="90000"/>
              </a:lnSpc>
            </a:pPr>
            <a:r>
              <a:rPr lang="es-MX" sz="2400" dirty="0">
                <a:latin typeface="Tahoma" charset="0"/>
              </a:rPr>
              <a:t>	ESENCIALES	  </a:t>
            </a:r>
            <a:r>
              <a:rPr lang="es-MX" sz="2400" dirty="0" smtClean="0">
                <a:latin typeface="Tahoma" charset="0"/>
              </a:rPr>
              <a:t>    8</a:t>
            </a:r>
            <a:endParaRPr lang="es-MX" sz="2400" dirty="0">
              <a:latin typeface="Tahoma" charset="0"/>
            </a:endParaRPr>
          </a:p>
          <a:p>
            <a:pPr>
              <a:lnSpc>
                <a:spcPct val="90000"/>
              </a:lnSpc>
            </a:pPr>
            <a:r>
              <a:rPr lang="es-MX" sz="2400" dirty="0">
                <a:latin typeface="Tahoma" charset="0"/>
              </a:rPr>
              <a:t>	NECESARIOS	   </a:t>
            </a:r>
            <a:r>
              <a:rPr lang="es-MX" sz="2400" dirty="0" smtClean="0">
                <a:latin typeface="Tahoma" charset="0"/>
              </a:rPr>
              <a:t>   5</a:t>
            </a:r>
            <a:endParaRPr lang="es-MX" sz="2400" dirty="0">
              <a:latin typeface="Tahoma" charset="0"/>
            </a:endParaRPr>
          </a:p>
          <a:p>
            <a:pPr>
              <a:lnSpc>
                <a:spcPct val="90000"/>
              </a:lnSpc>
            </a:pPr>
            <a:r>
              <a:rPr lang="es-MX" sz="2400" dirty="0">
                <a:latin typeface="Tahoma" charset="0"/>
              </a:rPr>
              <a:t>	NO ESENCIALES	 </a:t>
            </a:r>
            <a:r>
              <a:rPr lang="es-MX" sz="2400" dirty="0" smtClean="0">
                <a:latin typeface="Tahoma" charset="0"/>
              </a:rPr>
              <a:t>5</a:t>
            </a:r>
            <a:endParaRPr lang="es-MX" sz="2400" dirty="0">
              <a:latin typeface="Tahoma" charset="0"/>
            </a:endParaRPr>
          </a:p>
          <a:p>
            <a:pPr>
              <a:lnSpc>
                <a:spcPct val="90000"/>
              </a:lnSpc>
            </a:pPr>
            <a:r>
              <a:rPr lang="es-MX" sz="2400" dirty="0">
                <a:latin typeface="Tahoma" charset="0"/>
              </a:rPr>
              <a:t>DEXTROSA	           </a:t>
            </a:r>
            <a:r>
              <a:rPr lang="es-MX" sz="2400" dirty="0" smtClean="0">
                <a:latin typeface="Tahoma" charset="0"/>
              </a:rPr>
              <a:t>1</a:t>
            </a:r>
            <a:endParaRPr lang="es-MX" sz="2400" dirty="0">
              <a:latin typeface="Tahoma" charset="0"/>
            </a:endParaRPr>
          </a:p>
          <a:p>
            <a:pPr>
              <a:lnSpc>
                <a:spcPct val="90000"/>
              </a:lnSpc>
            </a:pPr>
            <a:r>
              <a:rPr lang="es-MX" sz="2400" dirty="0">
                <a:latin typeface="Tahoma" charset="0"/>
              </a:rPr>
              <a:t>LIPIDOS</a:t>
            </a:r>
          </a:p>
          <a:p>
            <a:pPr>
              <a:lnSpc>
                <a:spcPct val="90000"/>
              </a:lnSpc>
            </a:pPr>
            <a:r>
              <a:rPr lang="es-MX" sz="2400" dirty="0">
                <a:latin typeface="Tahoma" charset="0"/>
              </a:rPr>
              <a:t>	TRIGLICERIDOS	</a:t>
            </a:r>
            <a:r>
              <a:rPr lang="es-MX" sz="2400" dirty="0" smtClean="0">
                <a:latin typeface="Tahoma" charset="0"/>
              </a:rPr>
              <a:t> </a:t>
            </a:r>
            <a:r>
              <a:rPr lang="es-MX" sz="2400" dirty="0">
                <a:latin typeface="Tahoma" charset="0"/>
              </a:rPr>
              <a:t>1</a:t>
            </a:r>
          </a:p>
          <a:p>
            <a:pPr>
              <a:lnSpc>
                <a:spcPct val="90000"/>
              </a:lnSpc>
            </a:pPr>
            <a:r>
              <a:rPr lang="es-MX" sz="2400" dirty="0">
                <a:latin typeface="Tahoma" charset="0"/>
              </a:rPr>
              <a:t>	</a:t>
            </a:r>
            <a:r>
              <a:rPr lang="es-MX" sz="2400" dirty="0" smtClean="0">
                <a:latin typeface="Tahoma" charset="0"/>
              </a:rPr>
              <a:t>GLICEROL           </a:t>
            </a:r>
            <a:r>
              <a:rPr lang="es-MX" sz="2400" dirty="0">
                <a:latin typeface="Tahoma" charset="0"/>
              </a:rPr>
              <a:t>1</a:t>
            </a:r>
          </a:p>
          <a:p>
            <a:pPr>
              <a:lnSpc>
                <a:spcPct val="90000"/>
              </a:lnSpc>
            </a:pPr>
            <a:r>
              <a:rPr lang="es-MX" sz="2400" dirty="0">
                <a:latin typeface="Tahoma" charset="0"/>
              </a:rPr>
              <a:t>ELECTROLITOS	      </a:t>
            </a:r>
            <a:r>
              <a:rPr lang="es-MX" sz="2400" dirty="0" smtClean="0">
                <a:latin typeface="Tahoma" charset="0"/>
              </a:rPr>
              <a:t>7 </a:t>
            </a:r>
            <a:endParaRPr lang="es-MX" sz="2400" dirty="0">
              <a:latin typeface="Tahoma" charset="0"/>
            </a:endParaRPr>
          </a:p>
          <a:p>
            <a:pPr>
              <a:lnSpc>
                <a:spcPct val="90000"/>
              </a:lnSpc>
            </a:pPr>
            <a:r>
              <a:rPr lang="es-MX" sz="2400" dirty="0">
                <a:latin typeface="Tahoma" charset="0"/>
              </a:rPr>
              <a:t>OLIGOELEMENTOS   5</a:t>
            </a:r>
          </a:p>
          <a:p>
            <a:pPr>
              <a:lnSpc>
                <a:spcPct val="90000"/>
              </a:lnSpc>
            </a:pPr>
            <a:r>
              <a:rPr lang="es-MX" sz="2400" dirty="0">
                <a:latin typeface="Tahoma" charset="0"/>
              </a:rPr>
              <a:t>VITAMINAS	        </a:t>
            </a:r>
            <a:r>
              <a:rPr lang="es-MX" sz="2400" dirty="0" smtClean="0">
                <a:latin typeface="Tahoma" charset="0"/>
              </a:rPr>
              <a:t> </a:t>
            </a:r>
            <a:r>
              <a:rPr lang="es-MX" sz="2400" dirty="0">
                <a:latin typeface="Tahoma" charset="0"/>
              </a:rPr>
              <a:t>13</a:t>
            </a:r>
          </a:p>
          <a:p>
            <a:pPr>
              <a:lnSpc>
                <a:spcPct val="90000"/>
              </a:lnSpc>
            </a:pPr>
            <a:r>
              <a:rPr lang="es-MX" sz="2400" dirty="0">
                <a:latin typeface="Tahoma" charset="0"/>
              </a:rPr>
              <a:t>HEPARINA		  </a:t>
            </a:r>
            <a:r>
              <a:rPr lang="es-MX" sz="2400" dirty="0" smtClean="0">
                <a:latin typeface="Tahoma" charset="0"/>
              </a:rPr>
              <a:t>    </a:t>
            </a:r>
            <a:r>
              <a:rPr lang="es-MX" sz="2400" dirty="0">
                <a:latin typeface="Tahoma" charset="0"/>
              </a:rPr>
              <a:t>1</a:t>
            </a:r>
          </a:p>
          <a:p>
            <a:pPr algn="ctr">
              <a:lnSpc>
                <a:spcPct val="90000"/>
              </a:lnSpc>
            </a:pPr>
            <a:r>
              <a:rPr lang="es-MX" sz="2400" dirty="0">
                <a:latin typeface="Tahoma" charset="0"/>
              </a:rPr>
              <a:t>INSULINA		    </a:t>
            </a:r>
            <a:r>
              <a:rPr lang="es-MX" sz="2400" dirty="0" smtClean="0">
                <a:latin typeface="Tahoma" charset="0"/>
              </a:rPr>
              <a:t>      1 </a:t>
            </a:r>
            <a:r>
              <a:rPr lang="es-MX" sz="2400" b="1" dirty="0">
                <a:solidFill>
                  <a:srgbClr val="CC0000"/>
                </a:solidFill>
                <a:latin typeface="Tahoma" charset="0"/>
              </a:rPr>
              <a:t>TOTAL </a:t>
            </a:r>
            <a:endParaRPr lang="es-MX" sz="2400" b="1" dirty="0" smtClean="0">
              <a:solidFill>
                <a:srgbClr val="CC0000"/>
              </a:solidFill>
              <a:latin typeface="Tahoma" charset="0"/>
            </a:endParaRPr>
          </a:p>
          <a:p>
            <a:pPr algn="ctr">
              <a:lnSpc>
                <a:spcPct val="90000"/>
              </a:lnSpc>
            </a:pPr>
            <a:r>
              <a:rPr lang="es-MX" sz="2400" b="1" dirty="0" smtClean="0">
                <a:solidFill>
                  <a:srgbClr val="CC0000"/>
                </a:solidFill>
                <a:latin typeface="Tahoma" charset="0"/>
              </a:rPr>
              <a:t>NUTRIENTES</a:t>
            </a:r>
            <a:r>
              <a:rPr lang="es-MX" sz="2400" b="1" dirty="0">
                <a:solidFill>
                  <a:srgbClr val="CC0000"/>
                </a:solidFill>
                <a:latin typeface="Tahoma" charset="0"/>
              </a:rPr>
              <a:t>	</a:t>
            </a:r>
            <a:endParaRPr lang="es-MX" sz="2400" b="1" dirty="0" smtClean="0">
              <a:solidFill>
                <a:srgbClr val="CC0000"/>
              </a:solidFill>
              <a:latin typeface="Tahoma" charset="0"/>
            </a:endParaRPr>
          </a:p>
          <a:p>
            <a:pPr algn="ctr">
              <a:lnSpc>
                <a:spcPct val="90000"/>
              </a:lnSpc>
            </a:pPr>
            <a:r>
              <a:rPr lang="es-MX" sz="2400" b="1" dirty="0" smtClean="0">
                <a:solidFill>
                  <a:srgbClr val="CC0000"/>
                </a:solidFill>
                <a:latin typeface="Tahoma" charset="0"/>
              </a:rPr>
              <a:t>48</a:t>
            </a:r>
            <a:endParaRPr lang="es-ES" sz="2400" b="1" dirty="0">
              <a:solidFill>
                <a:srgbClr val="CC0000"/>
              </a:solidFill>
              <a:latin typeface="Tahoma" charset="0"/>
            </a:endParaRPr>
          </a:p>
        </p:txBody>
      </p:sp>
      <p:sp>
        <p:nvSpPr>
          <p:cNvPr id="7" name="Rectángulo 6"/>
          <p:cNvSpPr/>
          <p:nvPr/>
        </p:nvSpPr>
        <p:spPr>
          <a:xfrm>
            <a:off x="4087968" y="5178718"/>
            <a:ext cx="914400" cy="518766"/>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7785485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133" name="Conector recto 9"/>
          <p:cNvCxnSpPr>
            <a:cxnSpLocks noChangeShapeType="1"/>
          </p:cNvCxnSpPr>
          <p:nvPr/>
        </p:nvCxnSpPr>
        <p:spPr bwMode="auto">
          <a:xfrm>
            <a:off x="1305648" y="681850"/>
            <a:ext cx="7543800" cy="1588"/>
          </a:xfrm>
          <a:prstGeom prst="line">
            <a:avLst/>
          </a:prstGeom>
          <a:noFill/>
          <a:ln w="28575">
            <a:solidFill>
              <a:srgbClr val="000090"/>
            </a:solidFill>
            <a:round/>
            <a:headEnd type="none" w="sm" len="sm"/>
            <a:tailEnd type="none" w="sm" len="sm"/>
          </a:ln>
          <a:extLst>
            <a:ext uri="{909E8E84-426E-40dd-AFC4-6F175D3DCCD1}">
              <a14:hiddenFill xmlns:a14="http://schemas.microsoft.com/office/drawing/2010/main">
                <a:noFill/>
              </a14:hiddenFill>
            </a:ext>
          </a:extLst>
        </p:spPr>
      </p:cxnSp>
      <p:sp>
        <p:nvSpPr>
          <p:cNvPr id="2" name="CuadroTexto 1"/>
          <p:cNvSpPr txBox="1"/>
          <p:nvPr/>
        </p:nvSpPr>
        <p:spPr>
          <a:xfrm>
            <a:off x="0" y="914400"/>
            <a:ext cx="9144000" cy="1107996"/>
          </a:xfrm>
          <a:prstGeom prst="rect">
            <a:avLst/>
          </a:prstGeom>
          <a:noFill/>
        </p:spPr>
        <p:txBody>
          <a:bodyPr wrap="square" rtlCol="0">
            <a:spAutoFit/>
          </a:bodyPr>
          <a:lstStyle/>
          <a:p>
            <a:pPr algn="ctr"/>
            <a:r>
              <a:rPr lang="es-ES" sz="2400" dirty="0" smtClean="0">
                <a:solidFill>
                  <a:srgbClr val="000090"/>
                </a:solidFill>
              </a:rPr>
              <a:t>REPRODUCCIÓN MODELO EXPERIMENTAL </a:t>
            </a:r>
          </a:p>
          <a:p>
            <a:pPr algn="ctr"/>
            <a:r>
              <a:rPr lang="es-ES" sz="2400" dirty="0" smtClean="0">
                <a:solidFill>
                  <a:srgbClr val="000090"/>
                </a:solidFill>
              </a:rPr>
              <a:t>SINDROME INTESTINO CORTO</a:t>
            </a:r>
          </a:p>
          <a:p>
            <a:pPr algn="ctr"/>
            <a:r>
              <a:rPr lang="es-ES" b="1" dirty="0" smtClean="0">
                <a:solidFill>
                  <a:srgbClr val="800000"/>
                </a:solidFill>
              </a:rPr>
              <a:t>Tapia JJ, León MB, Baños GC, Garcia GJJ. Nut Clin 2007;10:51-55</a:t>
            </a:r>
          </a:p>
        </p:txBody>
      </p:sp>
      <p:graphicFrame>
        <p:nvGraphicFramePr>
          <p:cNvPr id="7" name="Tabla 6"/>
          <p:cNvGraphicFramePr>
            <a:graphicFrameLocks noGrp="1"/>
          </p:cNvGraphicFramePr>
          <p:nvPr>
            <p:extLst>
              <p:ext uri="{D42A27DB-BD31-4B8C-83A1-F6EECF244321}">
                <p14:modId xmlns:p14="http://schemas.microsoft.com/office/powerpoint/2010/main" val="2727421223"/>
              </p:ext>
            </p:extLst>
          </p:nvPr>
        </p:nvGraphicFramePr>
        <p:xfrm>
          <a:off x="206173" y="2101249"/>
          <a:ext cx="8674505" cy="3302000"/>
        </p:xfrm>
        <a:graphic>
          <a:graphicData uri="http://schemas.openxmlformats.org/drawingml/2006/table">
            <a:tbl>
              <a:tblPr firstRow="1" bandRow="1">
                <a:tableStyleId>{5C22544A-7EE6-4342-B048-85BDC9FD1C3A}</a:tableStyleId>
              </a:tblPr>
              <a:tblGrid>
                <a:gridCol w="965823"/>
                <a:gridCol w="1359304"/>
                <a:gridCol w="1323532"/>
                <a:gridCol w="1448732"/>
                <a:gridCol w="3577114"/>
              </a:tblGrid>
              <a:tr h="370840">
                <a:tc>
                  <a:txBody>
                    <a:bodyPr/>
                    <a:lstStyle/>
                    <a:p>
                      <a:pPr algn="ctr"/>
                      <a:r>
                        <a:rPr lang="es-ES_tradnl" dirty="0" smtClean="0"/>
                        <a:t>Grupo</a:t>
                      </a:r>
                      <a:endParaRPr lang="es-ES_tradnl" dirty="0"/>
                    </a:p>
                  </a:txBody>
                  <a:tcPr/>
                </a:tc>
                <a:tc>
                  <a:txBody>
                    <a:bodyPr/>
                    <a:lstStyle/>
                    <a:p>
                      <a:pPr algn="ctr"/>
                      <a:r>
                        <a:rPr lang="es-ES_tradnl" dirty="0" smtClean="0"/>
                        <a:t>% resección</a:t>
                      </a:r>
                      <a:endParaRPr lang="es-ES_tradnl" dirty="0"/>
                    </a:p>
                  </a:txBody>
                  <a:tcPr/>
                </a:tc>
                <a:tc>
                  <a:txBody>
                    <a:bodyPr/>
                    <a:lstStyle/>
                    <a:p>
                      <a:pPr algn="ctr"/>
                      <a:r>
                        <a:rPr lang="es-ES_tradnl" dirty="0" smtClean="0"/>
                        <a:t>Semana 2</a:t>
                      </a:r>
                      <a:endParaRPr lang="es-ES_tradnl" dirty="0"/>
                    </a:p>
                  </a:txBody>
                  <a:tcPr/>
                </a:tc>
                <a:tc>
                  <a:txBody>
                    <a:bodyPr/>
                    <a:lstStyle/>
                    <a:p>
                      <a:pPr algn="ctr"/>
                      <a:r>
                        <a:rPr lang="es-ES_tradnl" dirty="0" smtClean="0"/>
                        <a:t>Semana 3</a:t>
                      </a:r>
                      <a:endParaRPr lang="es-ES_tradnl" dirty="0"/>
                    </a:p>
                  </a:txBody>
                  <a:tcPr/>
                </a:tc>
                <a:tc>
                  <a:txBody>
                    <a:bodyPr/>
                    <a:lstStyle/>
                    <a:p>
                      <a:pPr algn="ctr"/>
                      <a:r>
                        <a:rPr lang="es-ES_tradnl" dirty="0" smtClean="0"/>
                        <a:t>Semana 4</a:t>
                      </a:r>
                      <a:endParaRPr lang="es-ES_tradnl" dirty="0"/>
                    </a:p>
                  </a:txBody>
                  <a:tcPr/>
                </a:tc>
              </a:tr>
              <a:tr h="370840">
                <a:tc>
                  <a:txBody>
                    <a:bodyPr/>
                    <a:lstStyle/>
                    <a:p>
                      <a:pPr algn="ctr"/>
                      <a:r>
                        <a:rPr lang="es-ES_tradnl" dirty="0" smtClean="0"/>
                        <a:t>A</a:t>
                      </a:r>
                      <a:endParaRPr lang="es-ES_tradnl" dirty="0"/>
                    </a:p>
                  </a:txBody>
                  <a:tcPr/>
                </a:tc>
                <a:tc>
                  <a:txBody>
                    <a:bodyPr/>
                    <a:lstStyle/>
                    <a:p>
                      <a:pPr algn="ctr"/>
                      <a:r>
                        <a:rPr lang="es-ES_tradnl" dirty="0" smtClean="0"/>
                        <a:t>70</a:t>
                      </a:r>
                      <a:endParaRPr lang="es-ES_tradnl"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dirty="0" smtClean="0"/>
                        <a:t>Sin cambios en el peso</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dirty="0" smtClean="0"/>
                        <a:t>Sin cambios</a:t>
                      </a:r>
                    </a:p>
                    <a:p>
                      <a:pPr marL="0" marR="0" indent="0" algn="ctr" defTabSz="457200" rtl="0" eaLnBrk="1" fontAlgn="auto" latinLnBrk="0" hangingPunct="1">
                        <a:lnSpc>
                          <a:spcPct val="100000"/>
                        </a:lnSpc>
                        <a:spcBef>
                          <a:spcPts val="0"/>
                        </a:spcBef>
                        <a:spcAft>
                          <a:spcPts val="0"/>
                        </a:spcAft>
                        <a:buClrTx/>
                        <a:buSzTx/>
                        <a:buFontTx/>
                        <a:buNone/>
                        <a:tabLst/>
                        <a:defRPr/>
                      </a:pPr>
                      <a:r>
                        <a:rPr lang="es-ES_tradnl" dirty="0" smtClean="0"/>
                        <a:t>en el peso</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dirty="0" smtClean="0"/>
                        <a:t>Sin cambios</a:t>
                      </a:r>
                      <a:r>
                        <a:rPr lang="es-ES_tradnl" baseline="0" dirty="0" smtClean="0"/>
                        <a:t> </a:t>
                      </a:r>
                      <a:r>
                        <a:rPr lang="es-ES_tradnl" dirty="0" smtClean="0"/>
                        <a:t>en el peso, si aumento grosor intestinal</a:t>
                      </a:r>
                    </a:p>
                  </a:txBody>
                  <a:tcPr/>
                </a:tc>
              </a:tr>
              <a:tr h="370840">
                <a:tc>
                  <a:txBody>
                    <a:bodyPr/>
                    <a:lstStyle/>
                    <a:p>
                      <a:pPr algn="ctr"/>
                      <a:r>
                        <a:rPr lang="es-ES_tradnl" dirty="0" smtClean="0"/>
                        <a:t>B</a:t>
                      </a:r>
                      <a:endParaRPr lang="es-ES_tradnl" dirty="0"/>
                    </a:p>
                  </a:txBody>
                  <a:tcPr/>
                </a:tc>
                <a:tc>
                  <a:txBody>
                    <a:bodyPr/>
                    <a:lstStyle/>
                    <a:p>
                      <a:pPr algn="ctr"/>
                      <a:r>
                        <a:rPr lang="es-ES_tradnl" dirty="0" smtClean="0"/>
                        <a:t>75</a:t>
                      </a:r>
                      <a:endParaRPr lang="es-ES_tradnl" dirty="0"/>
                    </a:p>
                  </a:txBody>
                  <a:tcPr/>
                </a:tc>
                <a:tc>
                  <a:txBody>
                    <a:bodyPr/>
                    <a:lstStyle/>
                    <a:p>
                      <a:pPr algn="ctr"/>
                      <a:r>
                        <a:rPr lang="es-ES_tradnl" dirty="0" smtClean="0"/>
                        <a:t>10% baja de peso</a:t>
                      </a:r>
                      <a:endParaRPr lang="es-ES_tradnl" dirty="0"/>
                    </a:p>
                  </a:txBody>
                  <a:tcPr/>
                </a:tc>
                <a:tc>
                  <a:txBody>
                    <a:bodyPr/>
                    <a:lstStyle/>
                    <a:p>
                      <a:pPr algn="ctr"/>
                      <a:r>
                        <a:rPr lang="es-ES_tradnl" dirty="0" smtClean="0"/>
                        <a:t>No se pierde más peso</a:t>
                      </a:r>
                      <a:endParaRPr lang="es-ES_tradnl" dirty="0"/>
                    </a:p>
                  </a:txBody>
                  <a:tcPr/>
                </a:tc>
                <a:tc>
                  <a:txBody>
                    <a:bodyPr/>
                    <a:lstStyle/>
                    <a:p>
                      <a:pPr algn="ctr"/>
                      <a:r>
                        <a:rPr lang="es-ES_tradnl" dirty="0" smtClean="0"/>
                        <a:t>Recuperan peso y aumenta grosor intestinal</a:t>
                      </a:r>
                      <a:endParaRPr lang="es-ES_tradnl" dirty="0"/>
                    </a:p>
                  </a:txBody>
                  <a:tcPr/>
                </a:tc>
              </a:tr>
              <a:tr h="370840">
                <a:tc>
                  <a:txBody>
                    <a:bodyPr/>
                    <a:lstStyle/>
                    <a:p>
                      <a:pPr algn="ctr"/>
                      <a:r>
                        <a:rPr lang="es-ES_tradnl" dirty="0" smtClean="0"/>
                        <a:t>C</a:t>
                      </a:r>
                      <a:endParaRPr lang="es-ES_tradnl" dirty="0"/>
                    </a:p>
                  </a:txBody>
                  <a:tcPr/>
                </a:tc>
                <a:tc>
                  <a:txBody>
                    <a:bodyPr/>
                    <a:lstStyle/>
                    <a:p>
                      <a:pPr algn="ctr"/>
                      <a:r>
                        <a:rPr lang="es-ES_tradnl" dirty="0" smtClean="0"/>
                        <a:t>85</a:t>
                      </a:r>
                      <a:endParaRPr lang="es-ES_tradnl" dirty="0"/>
                    </a:p>
                  </a:txBody>
                  <a:tcPr/>
                </a:tc>
                <a:tc>
                  <a:txBody>
                    <a:bodyPr/>
                    <a:lstStyle/>
                    <a:p>
                      <a:pPr algn="ctr"/>
                      <a:r>
                        <a:rPr lang="es-ES_tradnl" dirty="0" smtClean="0"/>
                        <a:t>15% baja de peso</a:t>
                      </a:r>
                      <a:endParaRPr lang="es-ES_tradnl"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dirty="0" smtClean="0"/>
                        <a:t>No se pierde más peso</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dirty="0" smtClean="0"/>
                        <a:t>Recuperan peso y aumenta grosor intestinal</a:t>
                      </a:r>
                    </a:p>
                  </a:txBody>
                  <a:tcPr/>
                </a:tc>
              </a:tr>
              <a:tr h="370840">
                <a:tc>
                  <a:txBody>
                    <a:bodyPr/>
                    <a:lstStyle/>
                    <a:p>
                      <a:pPr algn="ctr"/>
                      <a:r>
                        <a:rPr lang="es-ES_tradnl" dirty="0" smtClean="0"/>
                        <a:t>D</a:t>
                      </a:r>
                      <a:endParaRPr lang="es-ES_tradnl" dirty="0"/>
                    </a:p>
                  </a:txBody>
                  <a:tcPr/>
                </a:tc>
                <a:tc>
                  <a:txBody>
                    <a:bodyPr/>
                    <a:lstStyle/>
                    <a:p>
                      <a:pPr algn="ctr"/>
                      <a:r>
                        <a:rPr lang="es-ES_tradnl" dirty="0" smtClean="0"/>
                        <a:t>90</a:t>
                      </a:r>
                      <a:endParaRPr lang="es-ES_tradnl" dirty="0"/>
                    </a:p>
                  </a:txBody>
                  <a:tcPr/>
                </a:tc>
                <a:tc>
                  <a:txBody>
                    <a:bodyPr/>
                    <a:lstStyle/>
                    <a:p>
                      <a:pPr algn="ctr"/>
                      <a:r>
                        <a:rPr lang="es-ES_tradnl" dirty="0" smtClean="0"/>
                        <a:t>20% baja de peso</a:t>
                      </a:r>
                      <a:endParaRPr lang="es-ES_tradnl"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dirty="0" smtClean="0"/>
                        <a:t>30%</a:t>
                      </a:r>
                      <a:r>
                        <a:rPr lang="es-ES_tradnl" baseline="0" dirty="0" smtClean="0"/>
                        <a:t> de baja de</a:t>
                      </a:r>
                      <a:r>
                        <a:rPr lang="es-ES_tradnl" dirty="0" smtClean="0"/>
                        <a:t> peso</a:t>
                      </a:r>
                    </a:p>
                  </a:txBody>
                  <a:tcPr/>
                </a:tc>
                <a:tc>
                  <a:txBody>
                    <a:bodyPr/>
                    <a:lstStyle/>
                    <a:p>
                      <a:pPr algn="ctr"/>
                      <a:r>
                        <a:rPr lang="es-ES_tradnl" dirty="0" smtClean="0"/>
                        <a:t>Baja peso 35%. Hipertrofia vellosidades, profundidad criptas</a:t>
                      </a:r>
                      <a:endParaRPr lang="es-ES_tradnl" dirty="0"/>
                    </a:p>
                  </a:txBody>
                  <a:tcPr/>
                </a:tc>
              </a:tr>
              <a:tr h="370840">
                <a:tc>
                  <a:txBody>
                    <a:bodyPr/>
                    <a:lstStyle/>
                    <a:p>
                      <a:pPr algn="ctr"/>
                      <a:r>
                        <a:rPr lang="es-ES_tradnl" dirty="0" smtClean="0"/>
                        <a:t>Control</a:t>
                      </a:r>
                      <a:endParaRPr lang="es-ES_tradnl" dirty="0"/>
                    </a:p>
                  </a:txBody>
                  <a:tcPr/>
                </a:tc>
                <a:tc>
                  <a:txBody>
                    <a:bodyPr/>
                    <a:lstStyle/>
                    <a:p>
                      <a:pPr algn="ctr"/>
                      <a:r>
                        <a:rPr lang="es-ES_tradnl" dirty="0" smtClean="0"/>
                        <a:t>Sin cambios</a:t>
                      </a:r>
                      <a:endParaRPr lang="es-ES_tradnl"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dirty="0" smtClean="0"/>
                        <a:t>Sin cambios</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dirty="0" smtClean="0"/>
                        <a:t>Sin cambios</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dirty="0" smtClean="0"/>
                        <a:t>Sin cambios</a:t>
                      </a:r>
                    </a:p>
                  </a:txBody>
                  <a:tcPr/>
                </a:tc>
              </a:tr>
            </a:tbl>
          </a:graphicData>
        </a:graphic>
      </p:graphicFrame>
      <p:pic>
        <p:nvPicPr>
          <p:cNvPr id="8" name="Picture 4" descr="REVI3"/>
          <p:cNvPicPr>
            <a:picLocks noGrp="1" noChangeAspect="1" noChangeArrowheads="1"/>
          </p:cNvPicPr>
          <p:nvPr>
            <p:ph sz="quarter" idx="2"/>
          </p:nvPr>
        </p:nvPicPr>
        <p:blipFill>
          <a:blip r:embed="rId3"/>
          <a:srcRect t="12876" b="11507"/>
          <a:stretch>
            <a:fillRect/>
          </a:stretch>
        </p:blipFill>
        <p:spPr>
          <a:xfrm>
            <a:off x="3147862" y="5546358"/>
            <a:ext cx="2861692" cy="1187552"/>
          </a:xfrm>
          <a:noFill/>
          <a:ln w="76200" cmpd="tri">
            <a:solidFill>
              <a:srgbClr val="002060"/>
            </a:solidFill>
          </a:ln>
        </p:spPr>
      </p:pic>
    </p:spTree>
    <p:extLst>
      <p:ext uri="{BB962C8B-B14F-4D97-AF65-F5344CB8AC3E}">
        <p14:creationId xmlns:p14="http://schemas.microsoft.com/office/powerpoint/2010/main" val="123539221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a:xfrm>
            <a:off x="1573931" y="1201778"/>
            <a:ext cx="5830697" cy="1143000"/>
          </a:xfrm>
        </p:spPr>
        <p:txBody>
          <a:bodyPr>
            <a:normAutofit fontScale="90000"/>
          </a:bodyPr>
          <a:lstStyle/>
          <a:p>
            <a:pPr algn="ctr" eaLnBrk="1" hangingPunct="1"/>
            <a:r>
              <a:rPr lang="es-MX" sz="4000" b="1" dirty="0">
                <a:solidFill>
                  <a:srgbClr val="000090"/>
                </a:solidFill>
                <a:latin typeface="Tahoma" charset="0"/>
              </a:rPr>
              <a:t>INTESTINO </a:t>
            </a:r>
            <a:r>
              <a:rPr lang="es-MX" sz="4000" b="1" dirty="0" smtClean="0">
                <a:solidFill>
                  <a:srgbClr val="000090"/>
                </a:solidFill>
                <a:latin typeface="Tahoma" charset="0"/>
              </a:rPr>
              <a:t>CORTO</a:t>
            </a:r>
            <a:r>
              <a:rPr lang="es-MX" b="1" dirty="0" smtClean="0">
                <a:solidFill>
                  <a:srgbClr val="000090"/>
                </a:solidFill>
                <a:latin typeface="Tahoma" charset="0"/>
              </a:rPr>
              <a:t/>
            </a:r>
            <a:br>
              <a:rPr lang="es-MX" b="1" dirty="0" smtClean="0">
                <a:solidFill>
                  <a:srgbClr val="000090"/>
                </a:solidFill>
                <a:latin typeface="Tahoma" charset="0"/>
              </a:rPr>
            </a:br>
            <a:r>
              <a:rPr lang="es-MX" sz="1600" b="1" dirty="0" smtClean="0">
                <a:solidFill>
                  <a:srgbClr val="800000"/>
                </a:solidFill>
                <a:latin typeface="Tahoma" charset="0"/>
              </a:rPr>
              <a:t>Tapia JJ, MurguíaCR, García CG. Cir Gen 1997;19(1):20-26</a:t>
            </a:r>
            <a:r>
              <a:rPr lang="es-MX" dirty="0" smtClean="0">
                <a:latin typeface="Tahoma" charset="0"/>
              </a:rPr>
              <a:t/>
            </a:r>
            <a:br>
              <a:rPr lang="es-MX" dirty="0" smtClean="0">
                <a:latin typeface="Tahoma" charset="0"/>
              </a:rPr>
            </a:br>
            <a:endParaRPr lang="es-ES" sz="3600" dirty="0">
              <a:latin typeface="Tahoma" charset="0"/>
            </a:endParaRPr>
          </a:p>
        </p:txBody>
      </p:sp>
      <p:graphicFrame>
        <p:nvGraphicFramePr>
          <p:cNvPr id="10314" name="Group 1098"/>
          <p:cNvGraphicFramePr>
            <a:graphicFrameLocks noGrp="1"/>
          </p:cNvGraphicFramePr>
          <p:nvPr>
            <p:extLst>
              <p:ext uri="{D42A27DB-BD31-4B8C-83A1-F6EECF244321}">
                <p14:modId xmlns:p14="http://schemas.microsoft.com/office/powerpoint/2010/main" val="1984220526"/>
              </p:ext>
            </p:extLst>
          </p:nvPr>
        </p:nvGraphicFramePr>
        <p:xfrm>
          <a:off x="662257" y="2016977"/>
          <a:ext cx="7762337" cy="4064001"/>
        </p:xfrm>
        <a:graphic>
          <a:graphicData uri="http://schemas.openxmlformats.org/drawingml/2006/table">
            <a:tbl>
              <a:tblPr/>
              <a:tblGrid>
                <a:gridCol w="1747292"/>
                <a:gridCol w="981774"/>
                <a:gridCol w="1056413"/>
                <a:gridCol w="3976858"/>
              </a:tblGrid>
              <a:tr h="5810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1" i="0" u="none" strike="noStrike" cap="none" normalizeH="0" baseline="0">
                          <a:ln>
                            <a:noFill/>
                          </a:ln>
                          <a:solidFill>
                            <a:schemeClr val="tx1"/>
                          </a:solidFill>
                          <a:effectLst/>
                          <a:latin typeface="Tahoma" charset="0"/>
                          <a:ea typeface="ＭＳ Ｐゴシック" charset="0"/>
                          <a:cs typeface="ＭＳ Ｐゴシック" charset="0"/>
                        </a:rPr>
                        <a:t>Pacientes</a:t>
                      </a:r>
                      <a:endParaRPr kumimoji="0" lang="es-ES" sz="2000" b="1"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1" i="0" u="none" strike="noStrike" cap="none" normalizeH="0" baseline="0">
                          <a:ln>
                            <a:noFill/>
                          </a:ln>
                          <a:solidFill>
                            <a:schemeClr val="tx1"/>
                          </a:solidFill>
                          <a:effectLst/>
                          <a:latin typeface="Tahoma" charset="0"/>
                          <a:ea typeface="ＭＳ Ｐゴシック" charset="0"/>
                          <a:cs typeface="ＭＳ Ｐゴシック" charset="0"/>
                        </a:rPr>
                        <a:t>Edad</a:t>
                      </a:r>
                      <a:endParaRPr kumimoji="0" lang="es-ES" sz="2000" b="1"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1" i="0" u="none" strike="noStrike" cap="none" normalizeH="0" baseline="0">
                          <a:ln>
                            <a:noFill/>
                          </a:ln>
                          <a:solidFill>
                            <a:schemeClr val="tx1"/>
                          </a:solidFill>
                          <a:effectLst/>
                          <a:latin typeface="Tahoma" charset="0"/>
                          <a:ea typeface="ＭＳ Ｐゴシック" charset="0"/>
                          <a:cs typeface="ＭＳ Ｐゴシック" charset="0"/>
                        </a:rPr>
                        <a:t>Sexo</a:t>
                      </a:r>
                      <a:endParaRPr kumimoji="0" lang="es-ES" sz="2000" b="1"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1" i="0" u="none" strike="noStrike" cap="none" normalizeH="0" baseline="0">
                          <a:ln>
                            <a:noFill/>
                          </a:ln>
                          <a:solidFill>
                            <a:schemeClr val="tx1"/>
                          </a:solidFill>
                          <a:effectLst/>
                          <a:latin typeface="Tahoma" charset="0"/>
                          <a:ea typeface="ＭＳ Ｐゴシック" charset="0"/>
                          <a:cs typeface="ＭＳ Ｐゴシック" charset="0"/>
                        </a:rPr>
                        <a:t>Etiología</a:t>
                      </a:r>
                      <a:endParaRPr kumimoji="0" lang="es-ES" sz="2000" b="1"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794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1" i="0" u="none" strike="noStrike" cap="none" normalizeH="0" baseline="0">
                          <a:ln>
                            <a:noFill/>
                          </a:ln>
                          <a:solidFill>
                            <a:schemeClr val="tx1"/>
                          </a:solidFill>
                          <a:effectLst/>
                          <a:latin typeface="Tahoma" charset="0"/>
                          <a:ea typeface="ＭＳ Ｐゴシック" charset="0"/>
                          <a:cs typeface="ＭＳ Ｐゴシック" charset="0"/>
                        </a:rPr>
                        <a:t>1</a:t>
                      </a:r>
                      <a:endParaRPr kumimoji="0" lang="es-ES" sz="2000" b="1"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1" i="0" u="none" strike="noStrike" cap="none" normalizeH="0" baseline="0">
                          <a:ln>
                            <a:noFill/>
                          </a:ln>
                          <a:solidFill>
                            <a:schemeClr val="tx1"/>
                          </a:solidFill>
                          <a:effectLst/>
                          <a:latin typeface="Tahoma" charset="0"/>
                          <a:ea typeface="ＭＳ Ｐゴシック" charset="0"/>
                          <a:cs typeface="ＭＳ Ｐゴシック" charset="0"/>
                        </a:rPr>
                        <a:t>46</a:t>
                      </a:r>
                      <a:endParaRPr kumimoji="0" lang="es-ES" sz="2000" b="1"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1" i="0" u="none" strike="noStrike" cap="none" normalizeH="0" baseline="0">
                          <a:ln>
                            <a:noFill/>
                          </a:ln>
                          <a:solidFill>
                            <a:schemeClr val="tx1"/>
                          </a:solidFill>
                          <a:effectLst/>
                          <a:latin typeface="Tahoma" charset="0"/>
                          <a:ea typeface="ＭＳ Ｐゴシック" charset="0"/>
                          <a:cs typeface="ＭＳ Ｐゴシック" charset="0"/>
                        </a:rPr>
                        <a:t>M</a:t>
                      </a:r>
                      <a:endParaRPr kumimoji="0" lang="es-ES" sz="2000" b="1"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1" i="0" u="none" strike="noStrike" cap="none" normalizeH="0" baseline="0">
                          <a:ln>
                            <a:noFill/>
                          </a:ln>
                          <a:solidFill>
                            <a:schemeClr val="tx1"/>
                          </a:solidFill>
                          <a:effectLst/>
                          <a:latin typeface="Tahoma" charset="0"/>
                          <a:ea typeface="ＭＳ Ｐゴシック" charset="0"/>
                          <a:cs typeface="ＭＳ Ｐゴシック" charset="0"/>
                        </a:rPr>
                        <a:t>Trombosis mesentérica</a:t>
                      </a:r>
                      <a:endParaRPr kumimoji="0" lang="es-ES" sz="2000" b="1"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1" i="0" u="none" strike="noStrike" cap="none" normalizeH="0" baseline="0">
                          <a:ln>
                            <a:noFill/>
                          </a:ln>
                          <a:solidFill>
                            <a:schemeClr val="tx1"/>
                          </a:solidFill>
                          <a:effectLst/>
                          <a:latin typeface="Tahoma" charset="0"/>
                          <a:ea typeface="ＭＳ Ｐゴシック" charset="0"/>
                          <a:cs typeface="ＭＳ Ｐゴシック" charset="0"/>
                        </a:rPr>
                        <a:t>2</a:t>
                      </a:r>
                      <a:endParaRPr kumimoji="0" lang="es-ES" sz="2000" b="1"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1" i="0" u="none" strike="noStrike" cap="none" normalizeH="0" baseline="0">
                          <a:ln>
                            <a:noFill/>
                          </a:ln>
                          <a:solidFill>
                            <a:schemeClr val="tx1"/>
                          </a:solidFill>
                          <a:effectLst/>
                          <a:latin typeface="Tahoma" charset="0"/>
                          <a:ea typeface="ＭＳ Ｐゴシック" charset="0"/>
                          <a:cs typeface="ＭＳ Ｐゴシック" charset="0"/>
                        </a:rPr>
                        <a:t>16</a:t>
                      </a:r>
                      <a:endParaRPr kumimoji="0" lang="es-ES" sz="2000" b="1"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1" i="0" u="none" strike="noStrike" cap="none" normalizeH="0" baseline="0">
                          <a:ln>
                            <a:noFill/>
                          </a:ln>
                          <a:solidFill>
                            <a:schemeClr val="tx1"/>
                          </a:solidFill>
                          <a:effectLst/>
                          <a:latin typeface="Tahoma" charset="0"/>
                          <a:ea typeface="ＭＳ Ｐゴシック" charset="0"/>
                          <a:cs typeface="ＭＳ Ｐゴシック" charset="0"/>
                        </a:rPr>
                        <a:t>M</a:t>
                      </a:r>
                      <a:endParaRPr kumimoji="0" lang="es-ES" sz="2000" b="1"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1" i="0" u="none" strike="noStrike" cap="none" normalizeH="0" baseline="0">
                          <a:ln>
                            <a:noFill/>
                          </a:ln>
                          <a:solidFill>
                            <a:schemeClr val="tx1"/>
                          </a:solidFill>
                          <a:effectLst/>
                          <a:latin typeface="Tahoma" charset="0"/>
                          <a:ea typeface="ＭＳ Ｐゴシック" charset="0"/>
                          <a:cs typeface="ＭＳ Ｐゴシック" charset="0"/>
                        </a:rPr>
                        <a:t>Volvulus-hernia hiatal</a:t>
                      </a:r>
                      <a:endParaRPr kumimoji="0" lang="es-ES" sz="2000" b="1"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1" i="0" u="none" strike="noStrike" cap="none" normalizeH="0" baseline="0">
                          <a:ln>
                            <a:noFill/>
                          </a:ln>
                          <a:solidFill>
                            <a:schemeClr val="tx1"/>
                          </a:solidFill>
                          <a:effectLst/>
                          <a:latin typeface="Tahoma" charset="0"/>
                          <a:ea typeface="ＭＳ Ｐゴシック" charset="0"/>
                          <a:cs typeface="ＭＳ Ｐゴシック" charset="0"/>
                        </a:rPr>
                        <a:t>3</a:t>
                      </a:r>
                      <a:endParaRPr kumimoji="0" lang="es-ES" sz="2000" b="1"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1" i="0" u="none" strike="noStrike" cap="none" normalizeH="0" baseline="0">
                          <a:ln>
                            <a:noFill/>
                          </a:ln>
                          <a:solidFill>
                            <a:schemeClr val="tx1"/>
                          </a:solidFill>
                          <a:effectLst/>
                          <a:latin typeface="Tahoma" charset="0"/>
                          <a:ea typeface="ＭＳ Ｐゴシック" charset="0"/>
                          <a:cs typeface="ＭＳ Ｐゴシック" charset="0"/>
                        </a:rPr>
                        <a:t>48</a:t>
                      </a:r>
                      <a:endParaRPr kumimoji="0" lang="es-ES" sz="2000" b="1"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1" i="0" u="none" strike="noStrike" cap="none" normalizeH="0" baseline="0">
                          <a:ln>
                            <a:noFill/>
                          </a:ln>
                          <a:solidFill>
                            <a:schemeClr val="tx1"/>
                          </a:solidFill>
                          <a:effectLst/>
                          <a:latin typeface="Tahoma" charset="0"/>
                          <a:ea typeface="ＭＳ Ｐゴシック" charset="0"/>
                          <a:cs typeface="ＭＳ Ｐゴシック" charset="0"/>
                        </a:rPr>
                        <a:t>F</a:t>
                      </a:r>
                      <a:endParaRPr kumimoji="0" lang="es-ES" sz="2000" b="1"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1" i="0" u="none" strike="noStrike" cap="none" normalizeH="0" baseline="0">
                          <a:ln>
                            <a:noFill/>
                          </a:ln>
                          <a:solidFill>
                            <a:schemeClr val="tx1"/>
                          </a:solidFill>
                          <a:effectLst/>
                          <a:latin typeface="Tahoma" charset="0"/>
                          <a:ea typeface="ＭＳ Ｐゴシック" charset="0"/>
                          <a:cs typeface="ＭＳ Ｐゴシック" charset="0"/>
                        </a:rPr>
                        <a:t>Trombosis mesentérica</a:t>
                      </a:r>
                      <a:endParaRPr kumimoji="0" lang="es-ES" sz="2000" b="1"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1" i="0" u="none" strike="noStrike" cap="none" normalizeH="0" baseline="0">
                          <a:ln>
                            <a:noFill/>
                          </a:ln>
                          <a:solidFill>
                            <a:schemeClr val="tx1"/>
                          </a:solidFill>
                          <a:effectLst/>
                          <a:latin typeface="Tahoma" charset="0"/>
                          <a:ea typeface="ＭＳ Ｐゴシック" charset="0"/>
                          <a:cs typeface="ＭＳ Ｐゴシック" charset="0"/>
                        </a:rPr>
                        <a:t>4</a:t>
                      </a:r>
                      <a:endParaRPr kumimoji="0" lang="es-ES" sz="2000" b="1"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1" i="0" u="none" strike="noStrike" cap="none" normalizeH="0" baseline="0">
                          <a:ln>
                            <a:noFill/>
                          </a:ln>
                          <a:solidFill>
                            <a:schemeClr val="tx1"/>
                          </a:solidFill>
                          <a:effectLst/>
                          <a:latin typeface="Tahoma" charset="0"/>
                          <a:ea typeface="ＭＳ Ｐゴシック" charset="0"/>
                          <a:cs typeface="ＭＳ Ｐゴシック" charset="0"/>
                        </a:rPr>
                        <a:t>38</a:t>
                      </a:r>
                      <a:endParaRPr kumimoji="0" lang="es-ES" sz="2000" b="1"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1" i="0" u="none" strike="noStrike" cap="none" normalizeH="0" baseline="0">
                          <a:ln>
                            <a:noFill/>
                          </a:ln>
                          <a:solidFill>
                            <a:schemeClr val="tx1"/>
                          </a:solidFill>
                          <a:effectLst/>
                          <a:latin typeface="Tahoma" charset="0"/>
                          <a:ea typeface="ＭＳ Ｐゴシック" charset="0"/>
                          <a:cs typeface="ＭＳ Ｐゴシック" charset="0"/>
                        </a:rPr>
                        <a:t>F</a:t>
                      </a:r>
                      <a:endParaRPr kumimoji="0" lang="es-ES" sz="2000" b="1"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1" i="0" u="none" strike="noStrike" cap="none" normalizeH="0" baseline="0">
                          <a:ln>
                            <a:noFill/>
                          </a:ln>
                          <a:solidFill>
                            <a:schemeClr val="tx1"/>
                          </a:solidFill>
                          <a:effectLst/>
                          <a:latin typeface="Tahoma" charset="0"/>
                          <a:ea typeface="ＭＳ Ｐゴシック" charset="0"/>
                          <a:cs typeface="ＭＳ Ｐゴシック" charset="0"/>
                        </a:rPr>
                        <a:t>Enfermedad Crohn</a:t>
                      </a:r>
                      <a:endParaRPr kumimoji="0" lang="es-ES" sz="2000" b="1"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794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1" i="0" u="none" strike="noStrike" cap="none" normalizeH="0" baseline="0">
                          <a:ln>
                            <a:noFill/>
                          </a:ln>
                          <a:solidFill>
                            <a:schemeClr val="tx1"/>
                          </a:solidFill>
                          <a:effectLst/>
                          <a:latin typeface="Tahoma" charset="0"/>
                          <a:ea typeface="ＭＳ Ｐゴシック" charset="0"/>
                          <a:cs typeface="ＭＳ Ｐゴシック" charset="0"/>
                        </a:rPr>
                        <a:t>5</a:t>
                      </a:r>
                      <a:endParaRPr kumimoji="0" lang="es-ES" sz="2000" b="1"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1" i="0" u="none" strike="noStrike" cap="none" normalizeH="0" baseline="0">
                          <a:ln>
                            <a:noFill/>
                          </a:ln>
                          <a:solidFill>
                            <a:schemeClr val="tx1"/>
                          </a:solidFill>
                          <a:effectLst/>
                          <a:latin typeface="Tahoma" charset="0"/>
                          <a:ea typeface="ＭＳ Ｐゴシック" charset="0"/>
                          <a:cs typeface="ＭＳ Ｐゴシック" charset="0"/>
                        </a:rPr>
                        <a:t>29</a:t>
                      </a:r>
                      <a:endParaRPr kumimoji="0" lang="es-ES" sz="2000" b="1"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1" i="0" u="none" strike="noStrike" cap="none" normalizeH="0" baseline="0">
                          <a:ln>
                            <a:noFill/>
                          </a:ln>
                          <a:solidFill>
                            <a:schemeClr val="tx1"/>
                          </a:solidFill>
                          <a:effectLst/>
                          <a:latin typeface="Tahoma" charset="0"/>
                          <a:ea typeface="ＭＳ Ｐゴシック" charset="0"/>
                          <a:cs typeface="ＭＳ Ｐゴシック" charset="0"/>
                        </a:rPr>
                        <a:t>F</a:t>
                      </a:r>
                      <a:endParaRPr kumimoji="0" lang="es-ES" sz="2000" b="1"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1" i="0" u="none" strike="noStrike" cap="none" normalizeH="0" baseline="0" dirty="0">
                          <a:ln>
                            <a:noFill/>
                          </a:ln>
                          <a:solidFill>
                            <a:schemeClr val="tx1"/>
                          </a:solidFill>
                          <a:effectLst/>
                          <a:latin typeface="Tahoma" charset="0"/>
                          <a:ea typeface="ＭＳ Ｐゴシック" charset="0"/>
                          <a:cs typeface="ＭＳ Ｐゴシック" charset="0"/>
                        </a:rPr>
                        <a:t>Enterítis </a:t>
                      </a:r>
                      <a:r>
                        <a:rPr kumimoji="0" lang="es-MX" sz="2000" b="1" i="0" u="none" strike="noStrike" cap="none" normalizeH="0" baseline="0" dirty="0" smtClean="0">
                          <a:ln>
                            <a:noFill/>
                          </a:ln>
                          <a:solidFill>
                            <a:schemeClr val="tx1"/>
                          </a:solidFill>
                          <a:effectLst/>
                          <a:latin typeface="Tahoma" charset="0"/>
                          <a:ea typeface="ＭＳ Ｐゴシック" charset="0"/>
                          <a:cs typeface="ＭＳ Ｐゴシック" charset="0"/>
                        </a:rPr>
                        <a:t>post-radiación</a:t>
                      </a:r>
                      <a:endParaRPr kumimoji="0" lang="es-ES" sz="2000" b="1" i="0" u="none" strike="noStrike" cap="none" normalizeH="0" baseline="0" dirty="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1" i="0" u="none" strike="noStrike" cap="none" normalizeH="0" baseline="0">
                          <a:ln>
                            <a:noFill/>
                          </a:ln>
                          <a:solidFill>
                            <a:schemeClr val="tx1"/>
                          </a:solidFill>
                          <a:effectLst/>
                          <a:latin typeface="Tahoma" charset="0"/>
                          <a:ea typeface="ＭＳ Ｐゴシック" charset="0"/>
                          <a:cs typeface="ＭＳ Ｐゴシック" charset="0"/>
                        </a:rPr>
                        <a:t>6</a:t>
                      </a:r>
                      <a:endParaRPr kumimoji="0" lang="es-ES" sz="2000" b="1"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1" i="0" u="none" strike="noStrike" cap="none" normalizeH="0" baseline="0" dirty="0">
                          <a:ln>
                            <a:noFill/>
                          </a:ln>
                          <a:solidFill>
                            <a:schemeClr val="tx1"/>
                          </a:solidFill>
                          <a:effectLst/>
                          <a:latin typeface="Tahoma" charset="0"/>
                          <a:ea typeface="ＭＳ Ｐゴシック" charset="0"/>
                          <a:cs typeface="ＭＳ Ｐゴシック" charset="0"/>
                        </a:rPr>
                        <a:t>31</a:t>
                      </a:r>
                      <a:endParaRPr kumimoji="0" lang="es-ES" sz="2000" b="1" i="0" u="none" strike="noStrike" cap="none" normalizeH="0" baseline="0" dirty="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1" i="0" u="none" strike="noStrike" cap="none" normalizeH="0" baseline="0" dirty="0">
                          <a:ln>
                            <a:noFill/>
                          </a:ln>
                          <a:solidFill>
                            <a:schemeClr val="tx1"/>
                          </a:solidFill>
                          <a:effectLst/>
                          <a:latin typeface="Tahoma" charset="0"/>
                          <a:ea typeface="ＭＳ Ｐゴシック" charset="0"/>
                          <a:cs typeface="ＭＳ Ｐゴシック" charset="0"/>
                        </a:rPr>
                        <a:t>M</a:t>
                      </a:r>
                      <a:endParaRPr kumimoji="0" lang="es-ES" sz="2000" b="1" i="0" u="none" strike="noStrike" cap="none" normalizeH="0" baseline="0" dirty="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s-MX" sz="2000" b="1" i="0" u="none" strike="noStrike" cap="none" normalizeH="0" baseline="0" dirty="0">
                          <a:ln>
                            <a:noFill/>
                          </a:ln>
                          <a:solidFill>
                            <a:schemeClr val="tx1"/>
                          </a:solidFill>
                          <a:effectLst/>
                          <a:latin typeface="Tahoma" charset="0"/>
                          <a:ea typeface="ＭＳ Ｐゴシック" charset="0"/>
                          <a:cs typeface="ＭＳ Ｐゴシック" charset="0"/>
                        </a:rPr>
                        <a:t>Hernia interna</a:t>
                      </a:r>
                      <a:endParaRPr kumimoji="0" lang="es-ES" sz="2000" b="1" i="0" u="none" strike="noStrike" cap="none" normalizeH="0" baseline="0" dirty="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7" name="Rectángulo 6"/>
          <p:cNvSpPr/>
          <p:nvPr/>
        </p:nvSpPr>
        <p:spPr>
          <a:xfrm>
            <a:off x="-28574" y="149225"/>
            <a:ext cx="9143999" cy="1323439"/>
          </a:xfrm>
          <a:prstGeom prst="rect">
            <a:avLst/>
          </a:prstGeom>
        </p:spPr>
        <p:txBody>
          <a:bodyPr wrap="square">
            <a:spAutoFit/>
          </a:bodyPr>
          <a:lstStyle/>
          <a:p>
            <a:pPr algn="ctr"/>
            <a:endParaRPr lang="es-MX" sz="4400" dirty="0" smtClean="0">
              <a:solidFill>
                <a:srgbClr val="800000"/>
              </a:solidFill>
              <a:latin typeface="Brush Script MT Italic"/>
              <a:cs typeface="Brush Script MT Italic"/>
            </a:endParaRPr>
          </a:p>
          <a:p>
            <a:pPr algn="ctr"/>
            <a:endParaRPr lang="es-MX" sz="3600" dirty="0" smtClean="0">
              <a:latin typeface="Abadi MT Condensed Extra Bold"/>
              <a:cs typeface="Abadi MT Condensed Extra Bold"/>
            </a:endParaRPr>
          </a:p>
        </p:txBody>
      </p:sp>
      <p:cxnSp>
        <p:nvCxnSpPr>
          <p:cNvPr id="12" name="Conector recto 9"/>
          <p:cNvCxnSpPr>
            <a:cxnSpLocks noChangeShapeType="1"/>
          </p:cNvCxnSpPr>
          <p:nvPr/>
        </p:nvCxnSpPr>
        <p:spPr bwMode="auto">
          <a:xfrm>
            <a:off x="1433292" y="912812"/>
            <a:ext cx="7543800" cy="1588"/>
          </a:xfrm>
          <a:prstGeom prst="line">
            <a:avLst/>
          </a:prstGeom>
          <a:noFill/>
          <a:ln w="28575">
            <a:solidFill>
              <a:srgbClr val="000090"/>
            </a:solidFill>
            <a:round/>
            <a:headEnd type="none" w="sm" len="sm"/>
            <a:tailEnd type="none" w="sm" len="sm"/>
          </a:ln>
          <a:extLst>
            <a:ext uri="{909E8E84-426E-40dd-AFC4-6F175D3DCCD1}">
              <a14:hiddenFill xmlns:a14="http://schemas.microsoft.com/office/drawing/2010/main">
                <a:noFill/>
              </a14:hiddenFill>
            </a:ext>
          </a:extLst>
        </p:spPr>
      </p:cxnSp>
      <p:graphicFrame>
        <p:nvGraphicFramePr>
          <p:cNvPr id="2" name="Tabla 1"/>
          <p:cNvGraphicFramePr>
            <a:graphicFrameLocks noGrp="1"/>
          </p:cNvGraphicFramePr>
          <p:nvPr>
            <p:extLst>
              <p:ext uri="{D42A27DB-BD31-4B8C-83A1-F6EECF244321}">
                <p14:modId xmlns:p14="http://schemas.microsoft.com/office/powerpoint/2010/main" val="1310288777"/>
              </p:ext>
            </p:extLst>
          </p:nvPr>
        </p:nvGraphicFramePr>
        <p:xfrm>
          <a:off x="2158668" y="6266969"/>
          <a:ext cx="2513769" cy="457200"/>
        </p:xfrm>
        <a:graphic>
          <a:graphicData uri="http://schemas.openxmlformats.org/drawingml/2006/table">
            <a:tbl>
              <a:tblPr firstRow="1" bandRow="1">
                <a:tableStyleId>{5C22544A-7EE6-4342-B048-85BDC9FD1C3A}</a:tableStyleId>
              </a:tblPr>
              <a:tblGrid>
                <a:gridCol w="208280"/>
                <a:gridCol w="1031311"/>
                <a:gridCol w="1065898"/>
                <a:gridCol w="208280"/>
              </a:tblGrid>
              <a:tr h="370840">
                <a:tc>
                  <a:txBody>
                    <a:bodyPr/>
                    <a:lstStyle/>
                    <a:p>
                      <a:r>
                        <a:rPr lang="es-ES" dirty="0" smtClean="0"/>
                        <a:t> </a:t>
                      </a:r>
                      <a:endParaRPr lang="es-ES" dirty="0"/>
                    </a:p>
                  </a:txBody>
                  <a:tcPr/>
                </a:tc>
                <a:tc>
                  <a:txBody>
                    <a:bodyPr/>
                    <a:lstStyle/>
                    <a:p>
                      <a:r>
                        <a:rPr lang="es-ES" sz="2400" dirty="0" smtClean="0"/>
                        <a:t>      34</a:t>
                      </a:r>
                      <a:endParaRPr lang="es-ES" sz="2400" dirty="0"/>
                    </a:p>
                  </a:txBody>
                  <a:tcPr/>
                </a:tc>
                <a:tc>
                  <a:txBody>
                    <a:bodyPr/>
                    <a:lstStyle/>
                    <a:p>
                      <a:r>
                        <a:rPr lang="es-ES" sz="2400" dirty="0" smtClean="0"/>
                        <a:t>50/50</a:t>
                      </a:r>
                      <a:endParaRPr lang="es-ES" sz="2400" dirty="0"/>
                    </a:p>
                  </a:txBody>
                  <a:tcPr/>
                </a:tc>
                <a:tc>
                  <a:txBody>
                    <a:bodyPr/>
                    <a:lstStyle/>
                    <a:p>
                      <a:endParaRPr lang="es-ES" dirty="0"/>
                    </a:p>
                  </a:txBody>
                  <a:tcPr/>
                </a:tc>
              </a:tr>
            </a:tbl>
          </a:graphicData>
        </a:graphic>
      </p:graphicFrame>
    </p:spTree>
    <p:extLst>
      <p:ext uri="{BB962C8B-B14F-4D97-AF65-F5344CB8AC3E}">
        <p14:creationId xmlns:p14="http://schemas.microsoft.com/office/powerpoint/2010/main" val="346396385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r Tapia\IMAGEN1.tif"/>
          <p:cNvPicPr>
            <a:picLocks noChangeAspect="1" noChangeArrowheads="1"/>
          </p:cNvPicPr>
          <p:nvPr/>
        </p:nvPicPr>
        <p:blipFill>
          <a:blip r:embed="rId2">
            <a:extLst>
              <a:ext uri="{28A0092B-C50C-407E-A947-70E740481C1C}">
                <a14:useLocalDpi xmlns:a14="http://schemas.microsoft.com/office/drawing/2010/main" val="0"/>
              </a:ext>
            </a:extLst>
          </a:blip>
          <a:srcRect l="1819" b="6477"/>
          <a:stretch>
            <a:fillRect/>
          </a:stretch>
        </p:blipFill>
        <p:spPr bwMode="auto">
          <a:xfrm>
            <a:off x="1143000" y="0"/>
            <a:ext cx="68580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descr="C:\Dr Tapia\IMAGEN2.tif"/>
          <p:cNvPicPr>
            <a:picLocks noChangeAspect="1" noChangeArrowheads="1"/>
          </p:cNvPicPr>
          <p:nvPr/>
        </p:nvPicPr>
        <p:blipFill>
          <a:blip r:embed="rId3">
            <a:extLst>
              <a:ext uri="{28A0092B-C50C-407E-A947-70E740481C1C}">
                <a14:useLocalDpi xmlns:a14="http://schemas.microsoft.com/office/drawing/2010/main" val="0"/>
              </a:ext>
            </a:extLst>
          </a:blip>
          <a:srcRect r="893" b="8563"/>
          <a:stretch>
            <a:fillRect/>
          </a:stretch>
        </p:blipFill>
        <p:spPr bwMode="auto">
          <a:xfrm>
            <a:off x="1143000" y="2403475"/>
            <a:ext cx="6858000"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descr="C:\Dr Tapia\IMAGEN3.tif"/>
          <p:cNvPicPr>
            <a:picLocks noChangeAspect="1" noChangeArrowheads="1"/>
          </p:cNvPicPr>
          <p:nvPr/>
        </p:nvPicPr>
        <p:blipFill>
          <a:blip r:embed="rId4">
            <a:extLst>
              <a:ext uri="{28A0092B-C50C-407E-A947-70E740481C1C}">
                <a14:useLocalDpi xmlns:a14="http://schemas.microsoft.com/office/drawing/2010/main" val="0"/>
              </a:ext>
            </a:extLst>
          </a:blip>
          <a:srcRect l="893" r="2678" b="8282"/>
          <a:stretch>
            <a:fillRect/>
          </a:stretch>
        </p:blipFill>
        <p:spPr bwMode="auto">
          <a:xfrm>
            <a:off x="1219200" y="4643438"/>
            <a:ext cx="678180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Line 5"/>
          <p:cNvSpPr>
            <a:spLocks noChangeShapeType="1"/>
          </p:cNvSpPr>
          <p:nvPr/>
        </p:nvSpPr>
        <p:spPr bwMode="auto">
          <a:xfrm>
            <a:off x="4572000" y="0"/>
            <a:ext cx="0" cy="6858000"/>
          </a:xfrm>
          <a:prstGeom prst="line">
            <a:avLst/>
          </a:prstGeom>
          <a:noFill/>
          <a:ln w="762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s-ES"/>
          </a:p>
        </p:txBody>
      </p:sp>
      <p:sp>
        <p:nvSpPr>
          <p:cNvPr id="18438" name="Line 6"/>
          <p:cNvSpPr>
            <a:spLocks noChangeShapeType="1"/>
          </p:cNvSpPr>
          <p:nvPr/>
        </p:nvSpPr>
        <p:spPr bwMode="auto">
          <a:xfrm>
            <a:off x="1219200" y="2286000"/>
            <a:ext cx="6781800" cy="0"/>
          </a:xfrm>
          <a:prstGeom prst="line">
            <a:avLst/>
          </a:prstGeom>
          <a:noFill/>
          <a:ln w="762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s-ES"/>
          </a:p>
        </p:txBody>
      </p:sp>
      <p:sp>
        <p:nvSpPr>
          <p:cNvPr id="18439" name="Line 7"/>
          <p:cNvSpPr>
            <a:spLocks noChangeShapeType="1"/>
          </p:cNvSpPr>
          <p:nvPr/>
        </p:nvSpPr>
        <p:spPr bwMode="auto">
          <a:xfrm flipV="1">
            <a:off x="1143000" y="4495800"/>
            <a:ext cx="6858000" cy="0"/>
          </a:xfrm>
          <a:prstGeom prst="line">
            <a:avLst/>
          </a:prstGeom>
          <a:noFill/>
          <a:ln w="762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s-ES"/>
          </a:p>
        </p:txBody>
      </p:sp>
      <p:sp>
        <p:nvSpPr>
          <p:cNvPr id="2" name="CuadroTexto 1"/>
          <p:cNvSpPr txBox="1"/>
          <p:nvPr/>
        </p:nvSpPr>
        <p:spPr>
          <a:xfrm>
            <a:off x="339826" y="160996"/>
            <a:ext cx="1573930" cy="646331"/>
          </a:xfrm>
          <a:prstGeom prst="rect">
            <a:avLst/>
          </a:prstGeom>
          <a:noFill/>
        </p:spPr>
        <p:txBody>
          <a:bodyPr wrap="square" rtlCol="0">
            <a:spAutoFit/>
          </a:bodyPr>
          <a:lstStyle/>
          <a:p>
            <a:r>
              <a:rPr lang="es-ES" b="1" dirty="0" smtClean="0">
                <a:solidFill>
                  <a:srgbClr val="800000"/>
                </a:solidFill>
              </a:rPr>
              <a:t>TROMBOSIS MESENTERICA</a:t>
            </a:r>
            <a:endParaRPr lang="es-ES" b="1" dirty="0">
              <a:solidFill>
                <a:srgbClr val="800000"/>
              </a:solidFill>
            </a:endParaRPr>
          </a:p>
        </p:txBody>
      </p:sp>
      <p:sp>
        <p:nvSpPr>
          <p:cNvPr id="3" name="Rectángulo 2"/>
          <p:cNvSpPr/>
          <p:nvPr/>
        </p:nvSpPr>
        <p:spPr>
          <a:xfrm>
            <a:off x="339826" y="2875002"/>
            <a:ext cx="1608133" cy="646331"/>
          </a:xfrm>
          <a:prstGeom prst="rect">
            <a:avLst/>
          </a:prstGeom>
        </p:spPr>
        <p:txBody>
          <a:bodyPr wrap="none">
            <a:spAutoFit/>
          </a:bodyPr>
          <a:lstStyle/>
          <a:p>
            <a:r>
              <a:rPr lang="es-ES" b="1" dirty="0" smtClean="0">
                <a:solidFill>
                  <a:srgbClr val="800000"/>
                </a:solidFill>
              </a:rPr>
              <a:t>TROMBOSIS</a:t>
            </a:r>
          </a:p>
          <a:p>
            <a:r>
              <a:rPr lang="es-ES" b="1" dirty="0" smtClean="0">
                <a:solidFill>
                  <a:srgbClr val="800000"/>
                </a:solidFill>
              </a:rPr>
              <a:t>MESENTERICA</a:t>
            </a:r>
            <a:endParaRPr lang="es-ES" b="1" dirty="0">
              <a:solidFill>
                <a:srgbClr val="800000"/>
              </a:solidFill>
            </a:endParaRPr>
          </a:p>
        </p:txBody>
      </p:sp>
      <p:sp>
        <p:nvSpPr>
          <p:cNvPr id="4" name="CuadroTexto 3"/>
          <p:cNvSpPr txBox="1"/>
          <p:nvPr/>
        </p:nvSpPr>
        <p:spPr>
          <a:xfrm>
            <a:off x="8070865" y="986211"/>
            <a:ext cx="1073135" cy="5355313"/>
          </a:xfrm>
          <a:prstGeom prst="rect">
            <a:avLst/>
          </a:prstGeom>
          <a:noFill/>
        </p:spPr>
        <p:txBody>
          <a:bodyPr wrap="square" rtlCol="0">
            <a:spAutoFit/>
          </a:bodyPr>
          <a:lstStyle/>
          <a:p>
            <a:r>
              <a:rPr lang="es-ES" b="1" dirty="0">
                <a:solidFill>
                  <a:srgbClr val="000090"/>
                </a:solidFill>
              </a:rPr>
              <a:t>HERNIA </a:t>
            </a:r>
            <a:r>
              <a:rPr lang="es-ES" b="1" dirty="0" smtClean="0">
                <a:solidFill>
                  <a:srgbClr val="000090"/>
                </a:solidFill>
              </a:rPr>
              <a:t>INTERNA</a:t>
            </a:r>
          </a:p>
          <a:p>
            <a:endParaRPr lang="es-ES" b="1" dirty="0">
              <a:solidFill>
                <a:srgbClr val="000090"/>
              </a:solidFill>
            </a:endParaRPr>
          </a:p>
          <a:p>
            <a:endParaRPr lang="es-ES" b="1" dirty="0" smtClean="0">
              <a:solidFill>
                <a:srgbClr val="000090"/>
              </a:solidFill>
            </a:endParaRPr>
          </a:p>
          <a:p>
            <a:endParaRPr lang="es-ES" b="1" dirty="0">
              <a:solidFill>
                <a:srgbClr val="000090"/>
              </a:solidFill>
            </a:endParaRPr>
          </a:p>
          <a:p>
            <a:endParaRPr lang="es-ES" b="1" dirty="0" smtClean="0">
              <a:solidFill>
                <a:srgbClr val="000090"/>
              </a:solidFill>
            </a:endParaRPr>
          </a:p>
          <a:p>
            <a:endParaRPr lang="es-ES" b="1" dirty="0">
              <a:solidFill>
                <a:srgbClr val="000090"/>
              </a:solidFill>
            </a:endParaRPr>
          </a:p>
          <a:p>
            <a:endParaRPr lang="es-ES" b="1" dirty="0" smtClean="0">
              <a:solidFill>
                <a:srgbClr val="000090"/>
              </a:solidFill>
            </a:endParaRPr>
          </a:p>
          <a:p>
            <a:endParaRPr lang="es-ES" b="1" dirty="0">
              <a:solidFill>
                <a:srgbClr val="000090"/>
              </a:solidFill>
            </a:endParaRPr>
          </a:p>
          <a:p>
            <a:endParaRPr lang="es-ES" b="1" dirty="0" smtClean="0">
              <a:solidFill>
                <a:srgbClr val="000090"/>
              </a:solidFill>
            </a:endParaRPr>
          </a:p>
          <a:p>
            <a:endParaRPr lang="es-ES" b="1" dirty="0">
              <a:solidFill>
                <a:srgbClr val="000090"/>
              </a:solidFill>
            </a:endParaRPr>
          </a:p>
          <a:p>
            <a:endParaRPr lang="es-ES" b="1" dirty="0" smtClean="0">
              <a:solidFill>
                <a:srgbClr val="000090"/>
              </a:solidFill>
            </a:endParaRPr>
          </a:p>
          <a:p>
            <a:endParaRPr lang="es-ES" b="1" dirty="0">
              <a:solidFill>
                <a:srgbClr val="000090"/>
              </a:solidFill>
            </a:endParaRPr>
          </a:p>
          <a:p>
            <a:endParaRPr lang="es-ES" b="1" dirty="0" smtClean="0">
              <a:solidFill>
                <a:srgbClr val="000090"/>
              </a:solidFill>
            </a:endParaRPr>
          </a:p>
          <a:p>
            <a:endParaRPr lang="es-ES" b="1" dirty="0">
              <a:solidFill>
                <a:srgbClr val="000090"/>
              </a:solidFill>
            </a:endParaRPr>
          </a:p>
          <a:p>
            <a:endParaRPr lang="es-ES" b="1" dirty="0" smtClean="0">
              <a:solidFill>
                <a:srgbClr val="000090"/>
              </a:solidFill>
            </a:endParaRPr>
          </a:p>
          <a:p>
            <a:r>
              <a:rPr lang="es-ES" b="1" dirty="0" smtClean="0">
                <a:solidFill>
                  <a:srgbClr val="000090"/>
                </a:solidFill>
              </a:rPr>
              <a:t>HERNIA </a:t>
            </a:r>
            <a:r>
              <a:rPr lang="es-ES" b="1" dirty="0">
                <a:solidFill>
                  <a:srgbClr val="000090"/>
                </a:solidFill>
              </a:rPr>
              <a:t>INTERNA</a:t>
            </a:r>
          </a:p>
          <a:p>
            <a:endParaRPr lang="es-ES" b="1" dirty="0">
              <a:solidFill>
                <a:srgbClr val="000090"/>
              </a:solidFill>
            </a:endParaRPr>
          </a:p>
        </p:txBody>
      </p:sp>
      <p:sp>
        <p:nvSpPr>
          <p:cNvPr id="5" name="CuadroTexto 4"/>
          <p:cNvSpPr txBox="1"/>
          <p:nvPr/>
        </p:nvSpPr>
        <p:spPr>
          <a:xfrm>
            <a:off x="8070865" y="2869957"/>
            <a:ext cx="1216219" cy="369332"/>
          </a:xfrm>
          <a:prstGeom prst="rect">
            <a:avLst/>
          </a:prstGeom>
          <a:noFill/>
        </p:spPr>
        <p:txBody>
          <a:bodyPr wrap="square" rtlCol="0">
            <a:spAutoFit/>
          </a:bodyPr>
          <a:lstStyle/>
          <a:p>
            <a:r>
              <a:rPr lang="es-ES" b="1" dirty="0" smtClean="0">
                <a:solidFill>
                  <a:srgbClr val="FF0000"/>
                </a:solidFill>
              </a:rPr>
              <a:t>CROHN</a:t>
            </a:r>
            <a:endParaRPr lang="es-ES" b="1" dirty="0">
              <a:solidFill>
                <a:srgbClr val="FF0000"/>
              </a:solidFill>
            </a:endParaRPr>
          </a:p>
        </p:txBody>
      </p:sp>
      <p:sp>
        <p:nvSpPr>
          <p:cNvPr id="6" name="CuadroTexto 5"/>
          <p:cNvSpPr txBox="1"/>
          <p:nvPr/>
        </p:nvSpPr>
        <p:spPr>
          <a:xfrm>
            <a:off x="125199" y="5420213"/>
            <a:ext cx="1341418" cy="923330"/>
          </a:xfrm>
          <a:prstGeom prst="rect">
            <a:avLst/>
          </a:prstGeom>
          <a:noFill/>
        </p:spPr>
        <p:txBody>
          <a:bodyPr wrap="square" rtlCol="0">
            <a:spAutoFit/>
          </a:bodyPr>
          <a:lstStyle/>
          <a:p>
            <a:r>
              <a:rPr lang="es-ES" b="1" dirty="0" smtClean="0">
                <a:solidFill>
                  <a:srgbClr val="FF0000"/>
                </a:solidFill>
              </a:rPr>
              <a:t>ENTERÍTIS</a:t>
            </a:r>
          </a:p>
          <a:p>
            <a:r>
              <a:rPr lang="es-ES" b="1" dirty="0" smtClean="0">
                <a:solidFill>
                  <a:srgbClr val="FF0000"/>
                </a:solidFill>
              </a:rPr>
              <a:t>POST-RADIACIÓN</a:t>
            </a:r>
            <a:endParaRPr lang="es-ES" b="1" dirty="0">
              <a:solidFill>
                <a:srgbClr val="FF0000"/>
              </a:solidFill>
            </a:endParaRPr>
          </a:p>
        </p:txBody>
      </p:sp>
    </p:spTree>
    <p:extLst>
      <p:ext uri="{BB962C8B-B14F-4D97-AF65-F5344CB8AC3E}">
        <p14:creationId xmlns:p14="http://schemas.microsoft.com/office/powerpoint/2010/main" val="1023459811"/>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4119</TotalTime>
  <Words>1358</Words>
  <Application>Microsoft Macintosh PowerPoint</Application>
  <PresentationFormat>Presentación en pantalla (4:3)</PresentationFormat>
  <Paragraphs>402</Paragraphs>
  <Slides>29</Slides>
  <Notes>10</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INTESTINO CORTO Tapia JJ, MurguíaCR, García CG. Cir Gen 1997;19(1):20-26 </vt:lpstr>
      <vt:lpstr>Presentación de PowerPoint</vt:lpstr>
      <vt:lpstr>INTESTINO CORTO Tapia JJ, MurguíaCR, García CG. Cir Gen 1997;19(1):20-26 </vt:lpstr>
      <vt:lpstr>INTESTINO CORTO Tapia JJ, MurguíaCR, García CG. Cir Gen 1997;19(1):20-26</vt:lpstr>
      <vt:lpstr>Presentación de PowerPoint</vt:lpstr>
      <vt:lpstr>   SÍNDROME DE INTESTINO CORTO    PROCEDIMIENTOS QUIRÚRGICOS</vt:lpstr>
      <vt:lpstr>Presentación de PowerPoint</vt:lpstr>
      <vt:lpstr>SEGMENTOS ANTIPERISTALTICOS INTERPOSICIÓN DE SEGMENTOS DE COLON ASAS RECIRCULANTES MARCAPASOS INTESTINALES</vt:lpstr>
      <vt:lpstr>Presentación de PowerPoint</vt:lpstr>
      <vt:lpstr>Presentación de PowerPoint</vt:lpstr>
      <vt:lpstr>Presentación de PowerPoint</vt:lpstr>
      <vt:lpstr>Presentación de PowerPoint</vt:lpstr>
      <vt:lpstr> TRASPLANTE INTESTINAL EVOLUCIÓN/SOBREVIDA </vt:lpstr>
      <vt:lpstr>Presentación de PowerPoint</vt:lpstr>
      <vt:lpstr>Órganos descelularizados  (Laboratorio de biomateriales-UNAM)</vt:lpstr>
      <vt:lpstr>Primeras evidencias de intestino descelularizado</vt:lpstr>
      <vt:lpstr>MEDICINA REGENERATIVA  E INGENIERIA TISULAR</vt:lpstr>
      <vt:lpstr>Presentación de PowerPoint</vt:lpstr>
      <vt:lpstr>Presentación de PowerPoint</vt:lpstr>
      <vt:lpstr>Presentación de PowerPoint</vt:lpstr>
      <vt:lpstr>Presentación de PowerPoint</vt:lpstr>
      <vt:lpstr>Tema apasionante William Halsted:1852-1922 “las operaciones en sí mismas sólo son una pequeña parte del procedimiento quirúrgico”, y ejemplifica lo que desamos del cirujano, el cirujano científico, es decir el cirujano con razonamiento clínico y desición quiúrgica, el que tiene y desarrolla habilidades manuales quirúrgicas y además es excelente investigador y docente de generaciones. El cirujano no es un técnico, no es un operador Ante todo es un médico clínico, que tiene habilidades quirúrgicas Pone al cirujano en un camino clínico, científico, de investigación y de enseñanza.    Hace 20 años éra el AVC  abrir/ver/cerrar Ahora resecciones amplias dependen de: ENFERMEDADES CONCOMITANTES (grado de Fallas orgánicas, tipo y gravedad de enfermedades crónicas, padecimientos neoplásicos, enfermedad residual del intestino remanente y edad del paciente)  Complicaciones postop: Dehiscencia anast, fistulas intest, abscesos, sepsis y obstruccion intestinal. 2/3 quedan con ostomias, vale más una buena ostomía que una anastomosis isquémica  MARCAPASOS, ESTÍMULO ELÉCTRICO, IMPLANTAR ELECTRODO</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Jesús Tapia Jurado</dc:creator>
  <cp:lastModifiedBy>Jesús Tapia Jurado</cp:lastModifiedBy>
  <cp:revision>131</cp:revision>
  <dcterms:created xsi:type="dcterms:W3CDTF">2017-02-15T16:55:16Z</dcterms:created>
  <dcterms:modified xsi:type="dcterms:W3CDTF">2017-02-15T22:53:57Z</dcterms:modified>
</cp:coreProperties>
</file>