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0"/>
  </p:notesMasterIdLst>
  <p:handoutMasterIdLst>
    <p:handoutMasterId r:id="rId51"/>
  </p:handoutMasterIdLst>
  <p:sldIdLst>
    <p:sldId id="446" r:id="rId2"/>
    <p:sldId id="527" r:id="rId3"/>
    <p:sldId id="528" r:id="rId4"/>
    <p:sldId id="530" r:id="rId5"/>
    <p:sldId id="533" r:id="rId6"/>
    <p:sldId id="550" r:id="rId7"/>
    <p:sldId id="470" r:id="rId8"/>
    <p:sldId id="472" r:id="rId9"/>
    <p:sldId id="473" r:id="rId10"/>
    <p:sldId id="474" r:id="rId11"/>
    <p:sldId id="478" r:id="rId12"/>
    <p:sldId id="480" r:id="rId13"/>
    <p:sldId id="520" r:id="rId14"/>
    <p:sldId id="522" r:id="rId15"/>
    <p:sldId id="523" r:id="rId16"/>
    <p:sldId id="524" r:id="rId17"/>
    <p:sldId id="496" r:id="rId18"/>
    <p:sldId id="525" r:id="rId19"/>
    <p:sldId id="487" r:id="rId20"/>
    <p:sldId id="488" r:id="rId21"/>
    <p:sldId id="564" r:id="rId22"/>
    <p:sldId id="565" r:id="rId23"/>
    <p:sldId id="566" r:id="rId24"/>
    <p:sldId id="567" r:id="rId25"/>
    <p:sldId id="568" r:id="rId26"/>
    <p:sldId id="569" r:id="rId27"/>
    <p:sldId id="571" r:id="rId28"/>
    <p:sldId id="572" r:id="rId29"/>
    <p:sldId id="492" r:id="rId30"/>
    <p:sldId id="493" r:id="rId31"/>
    <p:sldId id="494" r:id="rId32"/>
    <p:sldId id="497" r:id="rId33"/>
    <p:sldId id="585" r:id="rId34"/>
    <p:sldId id="586" r:id="rId35"/>
    <p:sldId id="587" r:id="rId36"/>
    <p:sldId id="498" r:id="rId37"/>
    <p:sldId id="500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05" r:id="rId46"/>
    <p:sldId id="583" r:id="rId47"/>
    <p:sldId id="584" r:id="rId48"/>
    <p:sldId id="579" r:id="rId49"/>
  </p:sldIdLst>
  <p:sldSz cx="9144000" cy="6858000" type="screen4x3"/>
  <p:notesSz cx="6858000" cy="8961438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66FF33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080808"/>
    <a:srgbClr val="FF66CC"/>
    <a:srgbClr val="6600FF"/>
    <a:srgbClr val="000099"/>
    <a:srgbClr val="FF0000"/>
    <a:srgbClr val="66FF33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948" autoAdjust="0"/>
  </p:normalViewPr>
  <p:slideViewPr>
    <p:cSldViewPr>
      <p:cViewPr varScale="1">
        <p:scale>
          <a:sx n="71" d="100"/>
          <a:sy n="71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EF2B619-33BC-4DEF-AB76-7B61FC32D61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254904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71513"/>
            <a:ext cx="4481512" cy="3360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56088"/>
            <a:ext cx="50292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 smtClean="0"/>
              <a:t>Haga clic para modificar el estilo de texto del patrón</a:t>
            </a:r>
          </a:p>
          <a:p>
            <a:pPr lvl="1"/>
            <a:r>
              <a:rPr lang="es-MX" altLang="es-MX" noProof="0" smtClean="0"/>
              <a:t>Segundo nivel</a:t>
            </a:r>
          </a:p>
          <a:p>
            <a:pPr lvl="2"/>
            <a:r>
              <a:rPr lang="es-MX" altLang="es-MX" noProof="0" smtClean="0"/>
              <a:t>Tercer nivel</a:t>
            </a:r>
          </a:p>
          <a:p>
            <a:pPr lvl="3"/>
            <a:r>
              <a:rPr lang="es-MX" altLang="es-MX" noProof="0" smtClean="0"/>
              <a:t>Cuarto nivel</a:t>
            </a:r>
          </a:p>
          <a:p>
            <a:pPr lvl="4"/>
            <a:r>
              <a:rPr lang="es-MX" altLang="es-MX" noProof="0" smtClean="0"/>
              <a:t>Quinto nivel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57AE9FB-9D57-4B0D-A74E-23BD0B29659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xmlns="" val="38763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A125-927F-4438-ACB3-A6586EE28DA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173983468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1552-DDE6-4C19-BA6C-8FA2F5E9A7C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97515348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3820-72CC-4178-8826-22D963B5BF8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29692814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1381-DD15-4C13-9507-AD856845CE5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41378989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905A-8521-470C-A859-21467253FDF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1980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63E7-E1FE-4343-8A66-C3B848E1593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129617260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A071-057C-4807-9D05-5DE65FA1141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31047641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0510-73D5-4766-A959-1E194416B64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109291325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32D7-620B-4FF2-B56B-5183F72C672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2047848753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D517-00A8-455E-BB84-AF01BDE7AF6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237037301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06AF-8289-4DCC-9124-4F90FFF8CA8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12469488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0947667-6752-4984-AAEB-C5F787F922E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  <p:sldLayoutId id="2147483712" r:id="rId4"/>
    <p:sldLayoutId id="2147483720" r:id="rId5"/>
    <p:sldLayoutId id="2147483713" r:id="rId6"/>
    <p:sldLayoutId id="2147483714" r:id="rId7"/>
    <p:sldLayoutId id="2147483721" r:id="rId8"/>
    <p:sldLayoutId id="2147483715" r:id="rId9"/>
    <p:sldLayoutId id="2147483716" r:id="rId10"/>
    <p:sldLayoutId id="214748371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/F:\Liliana%20Rubio%20Gardu&#241;o%20Archivos\VIDEO%204D%2022%20semanas%2000_00_30-00_01_18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Liliana%20Rubio%20Gardu&#241;o%20Archivos\VIDEO%204D%2022%20semanas%2000_00_30-00_01_18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ci_n_de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67200"/>
            <a:ext cx="8229600" cy="1295400"/>
          </a:xfrm>
        </p:spPr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s-ES" altLang="es-MX" sz="3200" b="1" dirty="0" smtClean="0"/>
              <a:t>CASO CLÍNICO DE </a:t>
            </a:r>
            <a:r>
              <a:rPr lang="es-MX" altLang="es-MX" sz="3200" b="1" dirty="0" smtClean="0"/>
              <a:t>SÍNDROME </a:t>
            </a:r>
            <a:r>
              <a:rPr lang="es-MX" altLang="es-MX" sz="3200" b="1" dirty="0"/>
              <a:t>DE INTESTINO CORTO </a:t>
            </a:r>
            <a:endParaRPr lang="es-ES" altLang="es-MX" sz="2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6248400"/>
            <a:ext cx="54864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MX" altLang="es-MX" b="1" dirty="0" smtClean="0"/>
              <a:t>Dr. José Antonio Carrasco Rojas</a:t>
            </a:r>
            <a:endParaRPr lang="es-ES" altLang="es-MX" b="1" dirty="0" smtClean="0"/>
          </a:p>
        </p:txBody>
      </p:sp>
      <p:pic>
        <p:nvPicPr>
          <p:cNvPr id="6148" name="Picture 7" descr="http://amc.org.mx/sqn/img/01-logo-am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0563"/>
            <a:ext cx="1444057" cy="18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5" y="690563"/>
            <a:ext cx="1874342" cy="18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Historia clínica</a:t>
            </a:r>
            <a:endParaRPr lang="es-MX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MX" altLang="es-MX" smtClean="0"/>
              <a:t>Exploración Física: 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s-MX" smtClean="0"/>
              <a:t>Taquicardica, taquipneica, sin evacuaciones con TA 110/70, FC 120, FR 32, abdomen globoso, doloroso, con rigidez y ausencia de perístalsis, USG abdomen con dilatación de asas.</a:t>
            </a:r>
          </a:p>
          <a:p>
            <a:pPr eaLnBrk="1" hangingPunct="1">
              <a:lnSpc>
                <a:spcPct val="150000"/>
              </a:lnSpc>
            </a:pPr>
            <a:endParaRPr lang="es-MX" altLang="es-MX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err="1" smtClean="0"/>
              <a:t>Rx</a:t>
            </a:r>
            <a:r>
              <a:rPr lang="es-MX" dirty="0" smtClean="0"/>
              <a:t> abdomen de pie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MX" dirty="0" smtClean="0"/>
              <a:t>2-7-12</a:t>
            </a:r>
            <a:endParaRPr lang="es-MX" dirty="0"/>
          </a:p>
        </p:txBody>
      </p:sp>
      <p:pic>
        <p:nvPicPr>
          <p:cNvPr id="16388" name="Picture 2" descr="C:\DrCarrasco\Liliana Garduño Rubio Archivos\Gabinete\Rx abdomen de pie 2-7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632" y="548680"/>
            <a:ext cx="42418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Evento quirúrgico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s-MX" dirty="0" err="1" smtClean="0"/>
              <a:t>Dx</a:t>
            </a:r>
            <a:r>
              <a:rPr lang="es-MX" dirty="0" smtClean="0"/>
              <a:t> preoperatorio: Embarazo de 22.2 SDG por FUM + Oclusión Intestinal</a:t>
            </a:r>
          </a:p>
          <a:p>
            <a:pPr eaLnBrk="1" hangingPunct="1">
              <a:defRPr/>
            </a:pPr>
            <a:r>
              <a:rPr lang="es-MX" dirty="0" err="1" smtClean="0"/>
              <a:t>Dx</a:t>
            </a:r>
            <a:r>
              <a:rPr lang="es-MX" dirty="0" smtClean="0"/>
              <a:t> posoperatorio: PO de resección intestinal masiva con anastomosis </a:t>
            </a:r>
            <a:r>
              <a:rPr lang="es-MX" dirty="0" err="1" smtClean="0"/>
              <a:t>yeyunoileal</a:t>
            </a:r>
            <a:r>
              <a:rPr lang="es-MX" dirty="0" smtClean="0"/>
              <a:t> termino lateral</a:t>
            </a:r>
          </a:p>
          <a:p>
            <a:pPr eaLnBrk="1" hangingPunct="1">
              <a:defRPr/>
            </a:pPr>
            <a:r>
              <a:rPr lang="es-MX" dirty="0" smtClean="0"/>
              <a:t>Cirugía programada:</a:t>
            </a:r>
            <a:r>
              <a:rPr lang="es-MX" dirty="0"/>
              <a:t> </a:t>
            </a:r>
            <a:r>
              <a:rPr lang="es-MX" dirty="0" smtClean="0"/>
              <a:t>Pb resección de intestino delgado </a:t>
            </a:r>
          </a:p>
          <a:p>
            <a:pPr eaLnBrk="1" hangingPunct="1">
              <a:defRPr/>
            </a:pPr>
            <a:r>
              <a:rPr lang="es-MX" dirty="0" smtClean="0"/>
              <a:t>Cirugía realizada: Resección intestinal masiva con anastomosis </a:t>
            </a:r>
            <a:r>
              <a:rPr lang="es-MX" dirty="0" err="1" smtClean="0"/>
              <a:t>yeyunoileal</a:t>
            </a:r>
            <a:r>
              <a:rPr lang="es-MX" dirty="0" smtClean="0"/>
              <a:t> termino lateral</a:t>
            </a:r>
          </a:p>
          <a:p>
            <a:pPr eaLnBrk="1" hangingPunct="1">
              <a:defRPr/>
            </a:pPr>
            <a:r>
              <a:rPr lang="es-MX" dirty="0" smtClean="0"/>
              <a:t>Hallazgos:</a:t>
            </a:r>
          </a:p>
          <a:p>
            <a:pPr lvl="1" eaLnBrk="1" hangingPunct="1">
              <a:defRPr/>
            </a:pPr>
            <a:r>
              <a:rPr lang="es-MX" dirty="0" smtClean="0"/>
              <a:t>Isquemia intestinal de yeyuno e íleon, quedando 40 cm de yeyuno y </a:t>
            </a:r>
          </a:p>
          <a:p>
            <a:pPr lvl="1" indent="0" eaLnBrk="1" hangingPunct="1">
              <a:buFont typeface="Arial" charset="0"/>
              <a:buNone/>
              <a:defRPr/>
            </a:pPr>
            <a:r>
              <a:rPr lang="es-MX" dirty="0" smtClean="0"/>
              <a:t>6 cm de íleon terminal</a:t>
            </a:r>
          </a:p>
          <a:p>
            <a:pPr eaLnBrk="1" hangingPunct="1">
              <a:defRPr/>
            </a:pPr>
            <a:r>
              <a:rPr lang="es-MX" dirty="0" smtClean="0"/>
              <a:t>No complicaciones</a:t>
            </a:r>
          </a:p>
          <a:p>
            <a:pPr eaLnBrk="1" hangingPunct="1">
              <a:defRPr/>
            </a:pPr>
            <a:r>
              <a:rPr lang="es-MX" dirty="0" smtClean="0"/>
              <a:t>Sangrado 400cc</a:t>
            </a:r>
          </a:p>
          <a:p>
            <a:pPr eaLnBrk="1" hangingPunct="1">
              <a:defRPr/>
            </a:pPr>
            <a:r>
              <a:rPr lang="es-MX" dirty="0" smtClean="0"/>
              <a:t>Drenaje Biovac</a:t>
            </a:r>
          </a:p>
          <a:p>
            <a:pPr eaLnBrk="1" hangingPunct="1">
              <a:defRPr/>
            </a:pPr>
            <a:r>
              <a:rPr lang="es-MX" dirty="0" smtClean="0"/>
              <a:t>Colocación de catéter subclavio triple lumen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9096" y="418654"/>
            <a:ext cx="7720556" cy="922114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Isquemia masiva de intestino 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por </a:t>
            </a:r>
            <a:r>
              <a:rPr lang="es-MX" sz="2800" b="1" dirty="0" smtClean="0"/>
              <a:t>rotación de mesenterio</a:t>
            </a:r>
            <a:endParaRPr lang="es-MX" sz="2800" b="1" dirty="0"/>
          </a:p>
        </p:txBody>
      </p:sp>
      <p:pic>
        <p:nvPicPr>
          <p:cNvPr id="4" name="3 Marcador de contenido" descr="20120702_162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6971" y="674979"/>
            <a:ext cx="3403501" cy="2552626"/>
          </a:xfrm>
        </p:spPr>
      </p:pic>
      <p:grpSp>
        <p:nvGrpSpPr>
          <p:cNvPr id="3" name="10 Grupo"/>
          <p:cNvGrpSpPr/>
          <p:nvPr/>
        </p:nvGrpSpPr>
        <p:grpSpPr>
          <a:xfrm>
            <a:off x="149716" y="2571744"/>
            <a:ext cx="5286380" cy="2877739"/>
            <a:chOff x="0" y="1600200"/>
            <a:chExt cx="9139010" cy="4709120"/>
          </a:xfrm>
        </p:grpSpPr>
        <p:pic>
          <p:nvPicPr>
            <p:cNvPr id="5" name="3 Marcador de contenid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187751" y="1600200"/>
              <a:ext cx="4768498" cy="4525963"/>
            </a:xfrm>
            <a:prstGeom prst="rect">
              <a:avLst/>
            </a:prstGeom>
          </p:spPr>
        </p:pic>
        <p:sp>
          <p:nvSpPr>
            <p:cNvPr id="6" name="2 Subtítulo"/>
            <p:cNvSpPr txBox="1">
              <a:spLocks/>
            </p:cNvSpPr>
            <p:nvPr/>
          </p:nvSpPr>
          <p:spPr>
            <a:xfrm>
              <a:off x="0" y="4149080"/>
              <a:ext cx="2768352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2000" dirty="0" smtClean="0"/>
                <a:t>4 metros de intestino gangrenado</a:t>
              </a:r>
              <a:endParaRPr lang="es-MX" sz="2000" dirty="0"/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6370658" y="1772816"/>
              <a:ext cx="2768352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2000" dirty="0" smtClean="0"/>
                <a:t>Intestino viable</a:t>
              </a:r>
              <a:endParaRPr lang="es-MX" sz="2000" dirty="0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H="1" flipV="1">
              <a:off x="5687090" y="3429000"/>
              <a:ext cx="683568" cy="956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2 Subtítulo"/>
            <p:cNvSpPr txBox="1">
              <a:spLocks/>
            </p:cNvSpPr>
            <p:nvPr/>
          </p:nvSpPr>
          <p:spPr>
            <a:xfrm>
              <a:off x="5528908" y="4665340"/>
              <a:ext cx="3485614" cy="1643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/>
                <a:t>Orificio en mesenterio, desplazamiento y torsión</a:t>
              </a:r>
              <a:endParaRPr lang="es-MX" sz="1800" dirty="0"/>
            </a:p>
          </p:txBody>
        </p:sp>
      </p:grpSp>
      <p:pic>
        <p:nvPicPr>
          <p:cNvPr id="12" name="3 Marcador de contenido" descr="20120702_16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971" y="3299043"/>
            <a:ext cx="3403501" cy="2552626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9" name="Picture 7" descr="http://amc.org.mx/sqn/img/01-logo-am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574" y="357166"/>
            <a:ext cx="8229600" cy="922114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Anastomosis yeyuno-</a:t>
            </a:r>
            <a:r>
              <a:rPr lang="es-MX" sz="3200" b="1" dirty="0" err="1" smtClean="0"/>
              <a:t>ileal</a:t>
            </a:r>
            <a:r>
              <a:rPr lang="es-MX" sz="3200" b="1" dirty="0" smtClean="0"/>
              <a:t> término terminal</a:t>
            </a:r>
            <a:endParaRPr lang="es-MX" sz="3200" b="1" dirty="0"/>
          </a:p>
        </p:txBody>
      </p:sp>
      <p:pic>
        <p:nvPicPr>
          <p:cNvPr id="4" name="3 Marcador de contenido" descr="20120702_165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32" t="6838"/>
          <a:stretch>
            <a:fillRect/>
          </a:stretch>
        </p:blipFill>
        <p:spPr>
          <a:xfrm>
            <a:off x="349084" y="1714488"/>
            <a:ext cx="4770718" cy="4286280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231"/>
          <a:stretch/>
        </p:blipFill>
        <p:spPr>
          <a:xfrm rot="10800000">
            <a:off x="5267000" y="2617192"/>
            <a:ext cx="2734024" cy="1862386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7215206" y="3643314"/>
            <a:ext cx="1587238" cy="50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dirty="0" smtClean="0"/>
              <a:t>Yeyuno 30 cm</a:t>
            </a:r>
            <a:endParaRPr lang="es-MX" sz="12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357818" y="4357694"/>
            <a:ext cx="1587238" cy="50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 smtClean="0"/>
              <a:t>Íleon 7 cm</a:t>
            </a:r>
            <a:endParaRPr lang="es-MX" sz="1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6858016" y="2786058"/>
            <a:ext cx="1509888" cy="72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/>
              <a:t>Intestino</a:t>
            </a:r>
          </a:p>
          <a:p>
            <a:pPr marL="0" indent="0" algn="ctr">
              <a:buNone/>
            </a:pPr>
            <a:r>
              <a:rPr lang="es-MX" sz="2000" b="1" dirty="0" smtClean="0"/>
              <a:t>viable</a:t>
            </a:r>
            <a:endParaRPr lang="es-MX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3" name="Picture 7" descr="http://amc.org.mx/sqn/img/01-logo-a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b="1" dirty="0" smtClean="0"/>
              <a:t>Isquemia intestinal </a:t>
            </a:r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3200" b="1" dirty="0" smtClean="0"/>
              <a:t>por </a:t>
            </a:r>
            <a:r>
              <a:rPr lang="es-MX" sz="3200" b="1" dirty="0" smtClean="0"/>
              <a:t>torsión de mesenterio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r>
              <a:rPr lang="es-MX" sz="2800" dirty="0" smtClean="0"/>
              <a:t>Producto de resección de intestino delgado (yeyuno e íleon) con enteritis aguda </a:t>
            </a:r>
            <a:r>
              <a:rPr lang="es-MX" sz="2800" dirty="0" err="1" smtClean="0"/>
              <a:t>transmural</a:t>
            </a:r>
            <a:r>
              <a:rPr lang="es-MX" sz="2800" dirty="0" smtClean="0"/>
              <a:t> severa con necrosis </a:t>
            </a:r>
            <a:r>
              <a:rPr lang="es-MX" sz="2800" dirty="0" err="1" smtClean="0"/>
              <a:t>coagulativa</a:t>
            </a:r>
            <a:r>
              <a:rPr lang="es-MX" sz="2800" dirty="0" smtClean="0"/>
              <a:t> y hemorragia extensa. </a:t>
            </a:r>
          </a:p>
          <a:p>
            <a:endParaRPr lang="es-MX" sz="2800" dirty="0"/>
          </a:p>
          <a:p>
            <a:r>
              <a:rPr lang="es-MX" sz="2800" dirty="0" smtClean="0"/>
              <a:t>Limites quirúrgicos viables pero congestivos</a:t>
            </a:r>
          </a:p>
          <a:p>
            <a:endParaRPr lang="es-MX" dirty="0"/>
          </a:p>
        </p:txBody>
      </p:sp>
      <p:pic>
        <p:nvPicPr>
          <p:cNvPr id="58370" name="Picture 2" descr="F:\B-4430-12\P101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07340"/>
            <a:ext cx="3524275" cy="2643206"/>
          </a:xfrm>
          <a:prstGeom prst="rect">
            <a:avLst/>
          </a:prstGeom>
          <a:noFill/>
        </p:spPr>
      </p:pic>
      <p:pic>
        <p:nvPicPr>
          <p:cNvPr id="5" name="Picture 2" descr="F:\B-4430-12\P101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92696"/>
            <a:ext cx="3524273" cy="2643206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0" name="Picture 7" descr="http://amc.org.mx/sqn/img/01-logo-a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Decisiones quirúrgicas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MX" dirty="0" smtClean="0"/>
              <a:t>No rotar el intestino gangrenado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Resecciones de la base de la isquemia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Preservar la válvula ileocecal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No realizar un proceso derivativo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Identificar el intestino remanente  </a:t>
            </a:r>
            <a:endParaRPr lang="es-MX" dirty="0"/>
          </a:p>
        </p:txBody>
      </p:sp>
      <p:sp>
        <p:nvSpPr>
          <p:cNvPr id="4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4D 22 semanas 00_00_30-00_01_1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6011863" cy="4508500"/>
          </a:xfrm>
        </p:spPr>
      </p:pic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Evolución Fetal por control USG</a:t>
            </a:r>
            <a:endParaRPr lang="es-MX" b="1" dirty="0"/>
          </a:p>
        </p:txBody>
      </p:sp>
      <p:pic>
        <p:nvPicPr>
          <p:cNvPr id="9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0" name="Picture 7" descr="http://amc.org.mx/sqn/img/01-logo-am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Control radiográfico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postquirúrgico</a:t>
            </a:r>
            <a:endParaRPr lang="es-MX" b="1" dirty="0"/>
          </a:p>
        </p:txBody>
      </p:sp>
      <p:pic>
        <p:nvPicPr>
          <p:cNvPr id="6" name="5 Marcador de contenido" descr="IMG-20130227-00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048170" cy="5397560"/>
          </a:xfrm>
        </p:spPr>
      </p:pic>
      <p:sp>
        <p:nvSpPr>
          <p:cNvPr id="4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Estancia en UTI</a:t>
            </a:r>
            <a:endParaRPr lang="es-MX" b="1" dirty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s-MX" altLang="es-MX" dirty="0" smtClean="0"/>
              <a:t>Se Recibe con:</a:t>
            </a:r>
          </a:p>
          <a:p>
            <a:pPr lvl="1" eaLnBrk="1" hangingPunct="1">
              <a:lnSpc>
                <a:spcPct val="200000"/>
              </a:lnSpc>
            </a:pPr>
            <a:r>
              <a:rPr lang="es-MX" altLang="es-MX" dirty="0" smtClean="0"/>
              <a:t>TA 110/60</a:t>
            </a:r>
          </a:p>
          <a:p>
            <a:pPr lvl="1" eaLnBrk="1" hangingPunct="1">
              <a:lnSpc>
                <a:spcPct val="200000"/>
              </a:lnSpc>
            </a:pPr>
            <a:r>
              <a:rPr lang="es-MX" altLang="es-MX" dirty="0" smtClean="0"/>
              <a:t>FC 72</a:t>
            </a:r>
          </a:p>
          <a:p>
            <a:pPr lvl="1" eaLnBrk="1" hangingPunct="1">
              <a:lnSpc>
                <a:spcPct val="200000"/>
              </a:lnSpc>
            </a:pPr>
            <a:r>
              <a:rPr lang="es-MX" altLang="es-MX" dirty="0" smtClean="0"/>
              <a:t>P 72 con Tubo </a:t>
            </a:r>
            <a:r>
              <a:rPr lang="es-MX" altLang="es-MX" dirty="0" err="1" smtClean="0"/>
              <a:t>endotraqueal</a:t>
            </a:r>
            <a:r>
              <a:rPr lang="es-MX" altLang="es-MX" dirty="0" smtClean="0"/>
              <a:t> acoplada a ventilador mecánico </a:t>
            </a:r>
          </a:p>
          <a:p>
            <a:pPr lvl="1" eaLnBrk="1" hangingPunct="1">
              <a:lnSpc>
                <a:spcPct val="200000"/>
              </a:lnSpc>
            </a:pPr>
            <a:r>
              <a:rPr lang="es-MX" altLang="es-MX" dirty="0" smtClean="0"/>
              <a:t>Sonda </a:t>
            </a:r>
            <a:r>
              <a:rPr lang="es-MX" altLang="es-MX" dirty="0" err="1" smtClean="0"/>
              <a:t>Nasogástrica</a:t>
            </a:r>
            <a:endParaRPr lang="es-MX" alt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Objetivos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 smtClean="0"/>
              <a:t>Caso </a:t>
            </a:r>
            <a:r>
              <a:rPr lang="es-MX" dirty="0" smtClean="0"/>
              <a:t>clínico de resección masiva de intestino delgado y embarazo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Nutrición parenteral en paciente con síndrome de intestino corto y embarazo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Control gestacional y </a:t>
            </a:r>
            <a:r>
              <a:rPr lang="es-MX" dirty="0" smtClean="0"/>
              <a:t>metabólico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Manejo nutricional de intestino corto post quirúrgico</a:t>
            </a:r>
            <a:endParaRPr lang="es-MX" dirty="0" smtClean="0"/>
          </a:p>
          <a:p>
            <a:pPr>
              <a:lnSpc>
                <a:spcPct val="150000"/>
              </a:lnSpc>
            </a:pPr>
            <a:r>
              <a:rPr lang="es-MX" dirty="0" smtClean="0"/>
              <a:t>Conclusiones </a:t>
            </a:r>
            <a:endParaRPr lang="es-MX" dirty="0"/>
          </a:p>
        </p:txBody>
      </p:sp>
      <p:pic>
        <p:nvPicPr>
          <p:cNvPr id="10242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MX" altLang="es-MX" smtClean="0"/>
              <a:t>Exploración Física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s-MX" smtClean="0"/>
              <a:t>Cardiovascular: Hemodinámicamente sin apoyo de vasopresor con TAM 76.6 mmHg. Se encuentra con precordio con ruidos ritmicos de buena intensidad y frecuencia S1 y S2 únicos, choque de la punta  5 espacio intercostal, sin agregados, no frote.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s-MX" smtClean="0"/>
              <a:t>Respiratorio:  Con apoyo AMV controlado por volumen, ciclado por flujo con FiO2 80 %, FR 17rpm, con campos pulmonares con murmullo vesicular presente simétrico no se auscultan ruidos adventicios.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Estancia en UTI</a:t>
            </a:r>
            <a:endParaRPr lang="es-MX" b="1" dirty="0"/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MX" b="1" dirty="0" smtClean="0"/>
              <a:t>Nutrición parenteral total</a:t>
            </a:r>
          </a:p>
        </p:txBody>
      </p:sp>
      <p:pic>
        <p:nvPicPr>
          <p:cNvPr id="19459" name="Picture 5" descr="DIAPO13"/>
          <p:cNvPicPr>
            <a:picLocks noChangeAspect="1" noChangeArrowheads="1"/>
          </p:cNvPicPr>
          <p:nvPr/>
        </p:nvPicPr>
        <p:blipFill>
          <a:blip r:embed="rId2" cstate="print"/>
          <a:srcRect l="29237" t="8800" r="31778" b="8800"/>
          <a:stretch>
            <a:fillRect/>
          </a:stretch>
        </p:blipFill>
        <p:spPr bwMode="auto">
          <a:xfrm>
            <a:off x="5845598" y="1412776"/>
            <a:ext cx="2182786" cy="5268916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9460" name="Picture 6" descr="DIAPO14"/>
          <p:cNvPicPr>
            <a:picLocks noChangeAspect="1" noChangeArrowheads="1"/>
          </p:cNvPicPr>
          <p:nvPr/>
        </p:nvPicPr>
        <p:blipFill>
          <a:blip r:embed="rId3" cstate="print"/>
          <a:srcRect l="10312" t="12888" r="20789" b="16815"/>
          <a:stretch>
            <a:fillRect/>
          </a:stretch>
        </p:blipFill>
        <p:spPr bwMode="auto">
          <a:xfrm>
            <a:off x="947738" y="1828800"/>
            <a:ext cx="3319462" cy="30480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500034" y="6546850"/>
            <a:ext cx="3897312" cy="311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Stanley  </a:t>
            </a:r>
            <a:r>
              <a:rPr lang="es-MX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Dudrick</a:t>
            </a:r>
            <a:r>
              <a:rPr lang="es-MX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Filadelfia  1967</a:t>
            </a: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Apoyo nutricional</a:t>
            </a:r>
            <a:endParaRPr lang="es-MX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340207"/>
              </p:ext>
            </p:extLst>
          </p:nvPr>
        </p:nvGraphicFramePr>
        <p:xfrm>
          <a:off x="937558" y="1412776"/>
          <a:ext cx="7018818" cy="5263505"/>
        </p:xfrm>
        <a:graphic>
          <a:graphicData uri="http://schemas.openxmlformats.org/presentationml/2006/ole">
            <p:oleObj spid="_x0000_s31746" name="Presentación" r:id="rId3" imgW="3748960" imgH="2813141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Demandas Nutricionales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s-MX" sz="4400" dirty="0" smtClean="0"/>
              <a:t>Crecimiento de la placenta </a:t>
            </a:r>
          </a:p>
          <a:p>
            <a:r>
              <a:rPr lang="es-MX" sz="4400" dirty="0" smtClean="0"/>
              <a:t>Crecimiento del producto </a:t>
            </a:r>
          </a:p>
          <a:p>
            <a:r>
              <a:rPr lang="es-MX" sz="4400" dirty="0" smtClean="0"/>
              <a:t>Aumento del </a:t>
            </a:r>
            <a:r>
              <a:rPr lang="es-MX" sz="4400" dirty="0" err="1"/>
              <a:t>v</a:t>
            </a:r>
            <a:r>
              <a:rPr lang="es-MX" sz="4400" dirty="0" err="1" smtClean="0"/>
              <a:t>olúmen</a:t>
            </a:r>
            <a:r>
              <a:rPr lang="es-MX" sz="4400" dirty="0" smtClean="0"/>
              <a:t> circulante</a:t>
            </a:r>
          </a:p>
          <a:p>
            <a:r>
              <a:rPr lang="es-MX" sz="4400" dirty="0" smtClean="0"/>
              <a:t>Pérdidas intestinales</a:t>
            </a:r>
          </a:p>
          <a:p>
            <a:pPr marL="0" indent="0">
              <a:buNone/>
            </a:pPr>
            <a:endParaRPr lang="es-MX" sz="440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38" y="590605"/>
          <a:ext cx="7143800" cy="6087180"/>
        </p:xfrm>
        <a:graphic>
          <a:graphicData uri="http://schemas.openxmlformats.org/drawingml/2006/table">
            <a:tbl>
              <a:tblPr/>
              <a:tblGrid>
                <a:gridCol w="453399"/>
                <a:gridCol w="674569"/>
                <a:gridCol w="674569"/>
                <a:gridCol w="110585"/>
                <a:gridCol w="796214"/>
                <a:gridCol w="674569"/>
                <a:gridCol w="497634"/>
                <a:gridCol w="586101"/>
                <a:gridCol w="851506"/>
                <a:gridCol w="475516"/>
                <a:gridCol w="674569"/>
                <a:gridCol w="674569"/>
              </a:tblGrid>
              <a:tr h="15768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latin typeface="Arial"/>
                        </a:rPr>
                        <a:t>SOLICITUD DE ORDEN DE PEDIDO NPT ADULTO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7686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Cliente:                           </a:t>
                      </a:r>
                      <a:r>
                        <a:rPr lang="es-MX" sz="1100" b="0" i="1" u="none" strike="noStrike">
                          <a:latin typeface="Antique"/>
                        </a:rPr>
                        <a:t>  </a:t>
                      </a:r>
                      <a:r>
                        <a:rPr lang="es-MX" sz="1000" b="0" i="0" u="none" strike="noStrike">
                          <a:latin typeface="Arial"/>
                        </a:rPr>
                        <a:t> Médico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Fecha: 16/10/2012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67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Paciente: Garduño Rubio Liliana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Servicio: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Cama:____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7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Cédula: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Diagnóstico:________________________________________________________________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59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Edad:______Peso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____</a:t>
                      </a:r>
                      <a:r>
                        <a:rPr lang="es-MX" sz="1000" b="1" i="0" u="none" strike="noStrike">
                          <a:latin typeface="Arial"/>
                        </a:rPr>
                        <a:t>kg.</a:t>
                      </a:r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Sexo: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F (   )        M (X  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Vía de Admón: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Central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(x  )  Periférica (  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67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Vol. Total:  2471.37  </a:t>
                      </a:r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  <a:r>
                        <a:rPr lang="es-MX" sz="10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Vel. Infusión </a:t>
                      </a:r>
                      <a:r>
                        <a:rPr lang="es-MX" sz="1000" b="1" i="0" u="none" strike="noStrike">
                          <a:latin typeface="Arial"/>
                        </a:rPr>
                        <a:t>(ml/hr)</a:t>
                      </a:r>
                      <a:r>
                        <a:rPr lang="es-MX" sz="1000" b="0" i="0" u="none" strike="noStrike">
                          <a:latin typeface="Arial"/>
                        </a:rPr>
                        <a:t>:________________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    No. Bolsa:____1____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5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5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dbl" strike="noStrike">
                          <a:latin typeface="Arial"/>
                        </a:rPr>
                        <a:t>SOLUCIONES BASE: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7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AMINOÁCIDOS: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CARBOHIDRATOS: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77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Dextrosa al 50 %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LEVAMIN 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7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Aminoácidos Cristalinos 8.5% S/E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LÍPIDOS: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7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Aminoácidos Cristalinos 10% S/E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(  x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MCT/LCT </a:t>
                      </a:r>
                      <a:r>
                        <a:rPr lang="es-MX" sz="1000" b="1" i="0" u="none" strike="noStrike">
                          <a:latin typeface="Arial"/>
                        </a:rPr>
                        <a:t>( x )</a:t>
                      </a:r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  LCT </a:t>
                      </a:r>
                      <a:r>
                        <a:rPr lang="es-MX" sz="1000" b="1" i="0" u="none" strike="noStrike">
                          <a:latin typeface="Arial"/>
                        </a:rPr>
                        <a:t>(   )</a:t>
                      </a:r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5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Separados </a:t>
                      </a:r>
                      <a:r>
                        <a:rPr lang="es-MX" sz="1000" b="1" i="0" u="none" strike="noStrike">
                          <a:latin typeface="Arial"/>
                        </a:rPr>
                        <a:t>(   )</a:t>
                      </a:r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5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dbl" strike="noStrike">
                          <a:latin typeface="Arial"/>
                        </a:rPr>
                        <a:t>SALES: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9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Cloruro de Sodio (3mEq/ml Na)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Cloruro de Potasio (4 mEq/ml 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9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Acetato de Sodio (4mEq/ml Na)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Acetato  de Potasio (2 mEq/ml K)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Fosfato de Sodio (4mEq/ml)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Fosfato de Potasio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7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Sulfato de Magnesio (0.81 mEq/ml)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(2 mEq/ml K /1.11 mMol PO4)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Gluconato de Calcio (0.465 mEq/ml)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latin typeface="Arial"/>
                        </a:rPr>
                        <a:t>Meq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5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dbl" strike="noStrike">
                          <a:latin typeface="Arial"/>
                        </a:rPr>
                        <a:t>ADITIVOS: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Ac. F olinico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Albúmina 20% (0.20 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Ranitidina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Cobre (0.4 mg/ml)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Oligoelementos Tracefusin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Glutamina </a:t>
                      </a:r>
                      <a:r>
                        <a:rPr lang="es-MX" sz="1000" b="1" i="0" u="none" strike="noStrike">
                          <a:latin typeface="Arial"/>
                        </a:rPr>
                        <a:t>BILEVITE</a:t>
                      </a:r>
                      <a:endParaRPr lang="es-MX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  MVI - Adulto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Cromo (4 mcg/ml)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mcg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Selenio (40 mcg/ml)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Heparina (1000 UI/ml)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UI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Vitamina C (100 mg/ml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 L-Carnitina (200 mg/ml)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Vitamina K (10 mg/ml)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3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 Insulina Humana (100 UI/ml)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latin typeface="Arial"/>
                        </a:rPr>
                        <a:t>UI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Zinc (1 mg/ml)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latin typeface="Arial"/>
                        </a:rPr>
                        <a:t>mg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4431617"/>
              </p:ext>
            </p:extLst>
          </p:nvPr>
        </p:nvGraphicFramePr>
        <p:xfrm>
          <a:off x="467539" y="1556792"/>
          <a:ext cx="8568952" cy="4680522"/>
        </p:xfrm>
        <a:graphic>
          <a:graphicData uri="http://schemas.openxmlformats.org/drawingml/2006/table">
            <a:tbl>
              <a:tblPr/>
              <a:tblGrid>
                <a:gridCol w="1054732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</a:tblGrid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Parámetro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28/06/12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Hg  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Htc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VCM  fl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Leucocitos  10^3/uL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Linfocitos totales  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Proteínas 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Albúmina   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Globulina  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Evolución con nutrición parenteral</a:t>
            </a:r>
            <a:endParaRPr lang="es-MX" b="1" dirty="0"/>
          </a:p>
        </p:txBody>
      </p:sp>
      <p:sp>
        <p:nvSpPr>
          <p:cNvPr id="6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0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487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9594879"/>
              </p:ext>
            </p:extLst>
          </p:nvPr>
        </p:nvGraphicFramePr>
        <p:xfrm>
          <a:off x="467544" y="2204864"/>
          <a:ext cx="8568951" cy="2664296"/>
        </p:xfrm>
        <a:graphic>
          <a:graphicData uri="http://schemas.openxmlformats.org/drawingml/2006/table">
            <a:tbl>
              <a:tblPr/>
              <a:tblGrid>
                <a:gridCol w="1054731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  <a:gridCol w="500948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Parámetro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28/06/12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Glucosa  mg/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BUN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Urea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Creatinina  mg/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Evolución con nutrición parenteral</a:t>
            </a:r>
            <a:endParaRPr lang="es-MX" b="1" dirty="0"/>
          </a:p>
        </p:txBody>
      </p:sp>
      <p:sp>
        <p:nvSpPr>
          <p:cNvPr id="6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0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98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0136194"/>
              </p:ext>
            </p:extLst>
          </p:nvPr>
        </p:nvGraphicFramePr>
        <p:xfrm>
          <a:off x="395536" y="1412776"/>
          <a:ext cx="8579300" cy="5025360"/>
        </p:xfrm>
        <a:graphic>
          <a:graphicData uri="http://schemas.openxmlformats.org/drawingml/2006/table">
            <a:tbl>
              <a:tblPr/>
              <a:tblGrid>
                <a:gridCol w="1056005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  <a:gridCol w="501553"/>
              </a:tblGrid>
              <a:tr h="46134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Parámetro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28/06/12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4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Colesterol   mg/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4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Triglicéridos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4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Lípidos totales   mg/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Lipoproteína alta densidad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Indice aterogénico 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Lipoproteína baja densidad   mg/dL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Lipopoteína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muy baja densidad  mg/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Evolución con nutrición parenteral</a:t>
            </a:r>
            <a:endParaRPr lang="es-MX" b="1" dirty="0"/>
          </a:p>
        </p:txBody>
      </p:sp>
      <p:sp>
        <p:nvSpPr>
          <p:cNvPr id="6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0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34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Control metabólico</a:t>
            </a:r>
            <a:endParaRPr lang="es-MX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283846"/>
              </p:ext>
            </p:extLst>
          </p:nvPr>
        </p:nvGraphicFramePr>
        <p:xfrm>
          <a:off x="251520" y="1844824"/>
          <a:ext cx="8712963" cy="2343343"/>
        </p:xfrm>
        <a:graphic>
          <a:graphicData uri="http://schemas.openxmlformats.org/drawingml/2006/table">
            <a:tbl>
              <a:tblPr/>
              <a:tblGrid>
                <a:gridCol w="1072458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  <a:gridCol w="509367"/>
              </a:tblGrid>
              <a:tr h="63954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Parámetro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28/06/12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27/07/12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24/08/12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23/09/12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22/10/12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Fosfatasa 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Alc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  U/L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TGP  U/L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TGO  U/L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GGT   U/L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Embarazo evolución fetal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70000"/>
              </a:lnSpc>
              <a:defRPr/>
            </a:pPr>
            <a:r>
              <a:rPr lang="es-MX" dirty="0" smtClean="0"/>
              <a:t>FUM: 28/ enero /2012</a:t>
            </a:r>
          </a:p>
          <a:p>
            <a:pPr lvl="1" algn="just" eaLnBrk="1" hangingPunct="1">
              <a:lnSpc>
                <a:spcPct val="170000"/>
              </a:lnSpc>
              <a:defRPr/>
            </a:pPr>
            <a:r>
              <a:rPr lang="es-MX" dirty="0" smtClean="0"/>
              <a:t>Ciclo menstrual regular FUM confiable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es-MX" dirty="0" smtClean="0"/>
              <a:t>Concepción espontánea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es-MX" dirty="0" smtClean="0"/>
              <a:t>FPP: 3/ noviembre/2012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es-MX" dirty="0" smtClean="0"/>
              <a:t>Grupo y Rh: O +</a:t>
            </a:r>
          </a:p>
          <a:p>
            <a:pPr algn="just" eaLnBrk="1" hangingPunct="1">
              <a:lnSpc>
                <a:spcPct val="170000"/>
              </a:lnSpc>
              <a:defRPr/>
            </a:pPr>
            <a:r>
              <a:rPr lang="es-MX" dirty="0" smtClean="0"/>
              <a:t>Producto único vivo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MX" dirty="0"/>
              <a:t>Durante su evolución: </a:t>
            </a:r>
          </a:p>
          <a:p>
            <a:pPr lvl="1" eaLnBrk="1" hangingPunct="1">
              <a:defRPr/>
            </a:pPr>
            <a:r>
              <a:rPr lang="es-MX" dirty="0"/>
              <a:t>Presentación cefálica</a:t>
            </a:r>
          </a:p>
          <a:p>
            <a:pPr lvl="1" eaLnBrk="1" hangingPunct="1">
              <a:defRPr/>
            </a:pPr>
            <a:r>
              <a:rPr lang="es-MX" dirty="0"/>
              <a:t>Morfología cerebral adecuada</a:t>
            </a:r>
          </a:p>
          <a:p>
            <a:pPr lvl="1" eaLnBrk="1" hangingPunct="1">
              <a:defRPr/>
            </a:pPr>
            <a:r>
              <a:rPr lang="es-MX" dirty="0"/>
              <a:t>Columna vertebral normal</a:t>
            </a:r>
          </a:p>
          <a:p>
            <a:pPr lvl="1" eaLnBrk="1" hangingPunct="1">
              <a:defRPr/>
            </a:pPr>
            <a:r>
              <a:rPr lang="es-MX" dirty="0"/>
              <a:t>Cara con macizo facial bien estructurado</a:t>
            </a:r>
          </a:p>
          <a:p>
            <a:pPr lvl="1" eaLnBrk="1" hangingPunct="1">
              <a:defRPr/>
            </a:pPr>
            <a:r>
              <a:rPr lang="es-MX" dirty="0"/>
              <a:t>Cuello sin alteración</a:t>
            </a:r>
          </a:p>
          <a:p>
            <a:pPr lvl="1" eaLnBrk="1" hangingPunct="1">
              <a:defRPr/>
            </a:pPr>
            <a:r>
              <a:rPr lang="es-MX" dirty="0"/>
              <a:t>Frecuencia cardiaca fetal normal</a:t>
            </a:r>
          </a:p>
          <a:p>
            <a:pPr lvl="1" eaLnBrk="1" hangingPunct="1">
              <a:defRPr/>
            </a:pPr>
            <a:r>
              <a:rPr lang="es-MX" dirty="0"/>
              <a:t>Abdomen sin alteraciones</a:t>
            </a:r>
          </a:p>
          <a:p>
            <a:pPr lvl="1" eaLnBrk="1" hangingPunct="1">
              <a:defRPr/>
            </a:pPr>
            <a:r>
              <a:rPr lang="es-MX" dirty="0"/>
              <a:t>Cordón normal con sus tres elementos</a:t>
            </a:r>
          </a:p>
          <a:p>
            <a:pPr lvl="1" eaLnBrk="1" hangingPunct="1">
              <a:defRPr/>
            </a:pPr>
            <a:r>
              <a:rPr lang="es-MX" dirty="0"/>
              <a:t>Genitales externos normales</a:t>
            </a:r>
          </a:p>
          <a:p>
            <a:pPr lvl="1" eaLnBrk="1" hangingPunct="1">
              <a:defRPr/>
            </a:pPr>
            <a:r>
              <a:rPr lang="es-MX" dirty="0"/>
              <a:t>Extremidades con morfología normal</a:t>
            </a:r>
          </a:p>
          <a:p>
            <a:pPr eaLnBrk="1" hangingPunct="1">
              <a:defRPr/>
            </a:pPr>
            <a:r>
              <a:rPr lang="es-MX" dirty="0" smtClean="0"/>
              <a:t>Femenino</a:t>
            </a: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/>
              <a:t>Síndrome de intestino corto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618856" cy="47183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s-MX" sz="3200" b="1" i="0" dirty="0" smtClean="0"/>
              <a:t>Adulto </a:t>
            </a:r>
            <a:r>
              <a:rPr lang="es-MX" sz="3200" b="1" i="0" dirty="0" smtClean="0"/>
              <a:t>vivo</a:t>
            </a:r>
            <a:endParaRPr lang="es-MX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s-MX" sz="2400" b="1" dirty="0" smtClean="0"/>
              <a:t>	</a:t>
            </a:r>
            <a:r>
              <a:rPr lang="es-MX" sz="2400" dirty="0" smtClean="0"/>
              <a:t>Intestino</a:t>
            </a:r>
            <a:r>
              <a:rPr lang="es-MX" sz="2400" dirty="0" smtClean="0"/>
              <a:t>	</a:t>
            </a:r>
            <a:r>
              <a:rPr lang="es-MX" sz="2400" dirty="0" smtClean="0"/>
              <a:t>	Longitud</a:t>
            </a:r>
            <a:endParaRPr lang="es-MX" sz="2400" dirty="0" smtClean="0"/>
          </a:p>
          <a:p>
            <a:pPr>
              <a:lnSpc>
                <a:spcPct val="150000"/>
              </a:lnSpc>
              <a:defRPr/>
            </a:pPr>
            <a:r>
              <a:rPr lang="es-MX" sz="2400" dirty="0" smtClean="0"/>
              <a:t>Delgado	</a:t>
            </a:r>
            <a:r>
              <a:rPr lang="es-MX" sz="2400" dirty="0" smtClean="0"/>
              <a:t>	300    </a:t>
            </a:r>
            <a:r>
              <a:rPr lang="es-MX" sz="2400" dirty="0" smtClean="0"/>
              <a:t>cm</a:t>
            </a:r>
          </a:p>
          <a:p>
            <a:pPr>
              <a:lnSpc>
                <a:spcPct val="150000"/>
              </a:lnSpc>
              <a:defRPr/>
            </a:pPr>
            <a:r>
              <a:rPr lang="es-MX" sz="2400" dirty="0" smtClean="0"/>
              <a:t>Colon	</a:t>
            </a:r>
            <a:r>
              <a:rPr lang="es-MX" sz="2400" dirty="0" smtClean="0"/>
              <a:t>	160    </a:t>
            </a:r>
            <a:r>
              <a:rPr lang="es-MX" sz="2400" dirty="0" smtClean="0"/>
              <a:t>cm</a:t>
            </a:r>
          </a:p>
          <a:p>
            <a:pPr>
              <a:lnSpc>
                <a:spcPct val="150000"/>
              </a:lnSpc>
              <a:defRPr/>
            </a:pPr>
            <a:r>
              <a:rPr lang="es-MX" sz="2400" dirty="0" smtClean="0"/>
              <a:t>Intestino </a:t>
            </a:r>
            <a:r>
              <a:rPr lang="es-MX" sz="2400" dirty="0" smtClean="0"/>
              <a:t>		</a:t>
            </a:r>
            <a:r>
              <a:rPr lang="es-MX" sz="2400" dirty="0" smtClean="0"/>
              <a:t>200.6 </a:t>
            </a:r>
            <a:r>
              <a:rPr lang="es-MX" sz="2400" dirty="0" smtClean="0"/>
              <a:t>cm</a:t>
            </a:r>
            <a:endParaRPr lang="es-MX" sz="2400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es-MX" sz="2400" dirty="0" smtClean="0"/>
              <a:t>	</a:t>
            </a:r>
            <a:r>
              <a:rPr lang="es-MX" sz="2400" dirty="0" smtClean="0"/>
              <a:t>resecado 69%	</a:t>
            </a:r>
            <a:r>
              <a:rPr lang="es-MX" dirty="0" smtClean="0"/>
              <a:t>	</a:t>
            </a:r>
            <a:endParaRPr lang="es-MX" sz="2400" dirty="0" smtClean="0"/>
          </a:p>
        </p:txBody>
      </p:sp>
      <p:pic>
        <p:nvPicPr>
          <p:cNvPr id="8" name="Picture 4" descr="diapo14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 l="9048" t="17422" r="9520"/>
          <a:stretch>
            <a:fillRect/>
          </a:stretch>
        </p:blipFill>
        <p:spPr bwMode="auto">
          <a:xfrm>
            <a:off x="4658530" y="2852936"/>
            <a:ext cx="4377966" cy="230425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2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Evolución Fetal por control USG</a:t>
            </a:r>
            <a:endParaRPr lang="es-MX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143999" cy="5256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600"/>
                <a:gridCol w="735965"/>
                <a:gridCol w="853781"/>
                <a:gridCol w="853781"/>
                <a:gridCol w="1195295"/>
                <a:gridCol w="939160"/>
                <a:gridCol w="1562417"/>
                <a:gridCol w="1016000"/>
                <a:gridCol w="1016000"/>
              </a:tblGrid>
              <a:tr h="146018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Fecha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Edad SDG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Peso 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Percentil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err="1" smtClean="0"/>
                        <a:t>Liq</a:t>
                      </a:r>
                      <a:r>
                        <a:rPr lang="es-MX" sz="1600" b="1" baseline="0" dirty="0" smtClean="0"/>
                        <a:t> </a:t>
                      </a:r>
                      <a:r>
                        <a:rPr lang="es-MX" sz="1600" b="1" baseline="0" dirty="0" err="1" smtClean="0"/>
                        <a:t>Amoniótico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Placenta</a:t>
                      </a:r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Malformaciones</a:t>
                      </a:r>
                    </a:p>
                    <a:p>
                      <a:r>
                        <a:rPr lang="es-MX" sz="1600" b="1" dirty="0" smtClean="0"/>
                        <a:t>Aneuploidias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Arterias</a:t>
                      </a:r>
                      <a:r>
                        <a:rPr lang="es-MX" sz="1600" b="1" baseline="0" dirty="0" smtClean="0"/>
                        <a:t> </a:t>
                      </a:r>
                      <a:r>
                        <a:rPr lang="es-MX" sz="1400" b="1" dirty="0" smtClean="0"/>
                        <a:t>Uterinas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err="1" smtClean="0"/>
                        <a:t>Flujometría</a:t>
                      </a:r>
                      <a:endParaRPr lang="es-MX" sz="1600" b="1" dirty="0" smtClean="0"/>
                    </a:p>
                    <a:p>
                      <a:endParaRPr lang="es-MX" sz="16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Latidos por minuto</a:t>
                      </a:r>
                      <a:endParaRPr lang="es-MX" sz="1600" b="1" dirty="0"/>
                    </a:p>
                  </a:txBody>
                  <a:tcPr marT="45717" marB="45717"/>
                </a:tc>
              </a:tr>
              <a:tr h="1119017">
                <a:tc>
                  <a:txBody>
                    <a:bodyPr/>
                    <a:lstStyle/>
                    <a:p>
                      <a:r>
                        <a:rPr lang="es-MX" sz="1600" b="1" u="sng" dirty="0" smtClean="0"/>
                        <a:t>02/07/12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Evento quirúrgico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Resección Intestinal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Masiva</a:t>
                      </a:r>
                      <a:r>
                        <a:rPr lang="es-MX" sz="1600" u="sng" baseline="0" dirty="0" smtClean="0"/>
                        <a:t> 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Con anastomosis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Yeyuno </a:t>
                      </a:r>
                      <a:r>
                        <a:rPr lang="es-MX" sz="1600" u="sng" dirty="0" err="1" smtClean="0"/>
                        <a:t>ileal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u="sng" dirty="0" smtClean="0"/>
                        <a:t>Termino lateral</a:t>
                      </a:r>
                      <a:endParaRPr lang="es-MX" sz="16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77241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26/07/12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24.5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757 gr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35.6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</a:p>
                    <a:p>
                      <a:r>
                        <a:rPr lang="es-MX" sz="1600" dirty="0" smtClean="0"/>
                        <a:t>ILA 10.39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Normoinserta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151 </a:t>
                      </a:r>
                      <a:r>
                        <a:rPr lang="es-MX" sz="1600" dirty="0" err="1" smtClean="0"/>
                        <a:t>lpm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95229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9/08/12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26.4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990 gr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36.1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</a:p>
                    <a:p>
                      <a:r>
                        <a:rPr lang="es-MX" sz="1600" dirty="0" smtClean="0"/>
                        <a:t>ILA</a:t>
                      </a:r>
                    </a:p>
                    <a:p>
                      <a:r>
                        <a:rPr lang="es-MX" sz="1600" dirty="0" smtClean="0"/>
                        <a:t>12.60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Normoinserta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139 </a:t>
                      </a:r>
                      <a:r>
                        <a:rPr lang="es-MX" sz="1600" dirty="0" err="1" smtClean="0"/>
                        <a:t>lpm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95229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25/08/12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28.4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1291 gr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32</a:t>
                      </a:r>
                    </a:p>
                    <a:p>
                      <a:r>
                        <a:rPr lang="es-MX" sz="1600" dirty="0" err="1" smtClean="0"/>
                        <a:t>Descendio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</a:p>
                    <a:p>
                      <a:r>
                        <a:rPr lang="es-MX" sz="1600" dirty="0" smtClean="0"/>
                        <a:t>ILA</a:t>
                      </a:r>
                    </a:p>
                    <a:p>
                      <a:r>
                        <a:rPr lang="es-MX" sz="1600" dirty="0" smtClean="0"/>
                        <a:t>11.72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Normoinserta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Normal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148 </a:t>
                      </a:r>
                      <a:r>
                        <a:rPr lang="es-MX" sz="1600" dirty="0" err="1" smtClean="0"/>
                        <a:t>lpm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318017"/>
              </p:ext>
            </p:extLst>
          </p:nvPr>
        </p:nvGraphicFramePr>
        <p:xfrm>
          <a:off x="0" y="476672"/>
          <a:ext cx="9036050" cy="555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605"/>
                <a:gridCol w="903605"/>
                <a:gridCol w="903605"/>
                <a:gridCol w="903605"/>
                <a:gridCol w="903605"/>
                <a:gridCol w="873235"/>
                <a:gridCol w="933975"/>
                <a:gridCol w="903605"/>
                <a:gridCol w="903605"/>
                <a:gridCol w="903605"/>
              </a:tblGrid>
              <a:tr h="1158154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Fecha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Edad SDG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Peso 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Percentil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err="1" smtClean="0"/>
                        <a:t>Liq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baseline="0" dirty="0" err="1" smtClean="0"/>
                        <a:t>Amoniótico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Placenta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Malformaciones</a:t>
                      </a:r>
                    </a:p>
                    <a:p>
                      <a:r>
                        <a:rPr lang="es-MX" sz="1400" b="1" dirty="0" smtClean="0"/>
                        <a:t>Aneuploidias</a:t>
                      </a: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Arterias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dirty="0" smtClean="0"/>
                        <a:t>Uterinas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 smtClean="0"/>
                        <a:t>Flujometría</a:t>
                      </a:r>
                      <a:endParaRPr lang="es-MX" sz="1400" b="1" dirty="0" smtClean="0"/>
                    </a:p>
                    <a:p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Latidos por minuto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Otros</a:t>
                      </a:r>
                      <a:endParaRPr lang="es-MX" sz="1400" b="1" dirty="0"/>
                    </a:p>
                  </a:txBody>
                  <a:tcPr marL="91436" marR="91436" marT="45712" marB="45712"/>
                </a:tc>
              </a:tr>
              <a:tr h="179819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8/09/12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30.4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1700 gr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32.9 Mantuvo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</a:t>
                      </a:r>
                    </a:p>
                    <a:p>
                      <a:r>
                        <a:rPr lang="es-MX" sz="1400" dirty="0" smtClean="0"/>
                        <a:t>ILA</a:t>
                      </a:r>
                      <a:r>
                        <a:rPr lang="es-MX" sz="1400" baseline="0" dirty="0" smtClean="0"/>
                        <a:t> 14.49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Normoinserta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149 </a:t>
                      </a:r>
                      <a:r>
                        <a:rPr lang="es-MX" sz="1400" dirty="0" err="1" smtClean="0"/>
                        <a:t>lpm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Vesicula</a:t>
                      </a:r>
                      <a:r>
                        <a:rPr lang="es-MX" sz="1400" dirty="0" smtClean="0"/>
                        <a:t> distendida con</a:t>
                      </a:r>
                      <a:r>
                        <a:rPr lang="es-MX" sz="1400" baseline="0" dirty="0" smtClean="0"/>
                        <a:t> bilis espesa, no </a:t>
                      </a:r>
                      <a:r>
                        <a:rPr lang="es-MX" sz="1400" baseline="0" dirty="0" err="1" smtClean="0"/>
                        <a:t>iflamatorio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</a:tr>
              <a:tr h="82834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12/09/12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31.3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1777</a:t>
                      </a:r>
                      <a:r>
                        <a:rPr lang="es-MX" sz="1400" baseline="0" dirty="0" smtClean="0"/>
                        <a:t> gr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</a:t>
                      </a:r>
                    </a:p>
                    <a:p>
                      <a:r>
                        <a:rPr lang="es-MX" sz="1400" dirty="0" smtClean="0"/>
                        <a:t>ILA 13.2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Normoinserta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142 </a:t>
                      </a:r>
                      <a:r>
                        <a:rPr lang="es-MX" sz="1400" dirty="0" err="1" smtClean="0"/>
                        <a:t>lpm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</a:tr>
              <a:tr h="82834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22/09/12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32.3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2042 gr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24.9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 </a:t>
                      </a:r>
                    </a:p>
                    <a:p>
                      <a:r>
                        <a:rPr lang="es-MX" sz="1400" dirty="0" smtClean="0"/>
                        <a:t>ILA 13.93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Normoinserta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Normal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151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baseline="0" dirty="0" err="1" smtClean="0"/>
                        <a:t>lpm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Vesicula</a:t>
                      </a:r>
                      <a:r>
                        <a:rPr lang="es-MX" sz="1400" dirty="0" smtClean="0"/>
                        <a:t>,</a:t>
                      </a:r>
                      <a:r>
                        <a:rPr lang="es-MX" sz="1400" baseline="0" dirty="0" smtClean="0"/>
                        <a:t> lodo biliar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</a:tr>
              <a:tr h="944808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24- 09-12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Realiza</a:t>
                      </a:r>
                      <a:r>
                        <a:rPr lang="es-MX" sz="1400" baseline="0" dirty="0" smtClean="0"/>
                        <a:t> cesárea tipo Kerr</a:t>
                      </a:r>
                      <a:endParaRPr lang="es-MX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2" marB="45712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Evento quirúrgico cesárea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s-MX" dirty="0" err="1" smtClean="0"/>
              <a:t>Dx</a:t>
            </a:r>
            <a:r>
              <a:rPr lang="es-MX" dirty="0" smtClean="0"/>
              <a:t> preoperatorio: Embarazo de 34.2 SDG por FUM + Hernia bilateral inguinal. Nutrición artificial por </a:t>
            </a:r>
            <a:r>
              <a:rPr lang="es-MX" dirty="0" err="1" smtClean="0"/>
              <a:t>Sx</a:t>
            </a:r>
            <a:r>
              <a:rPr lang="es-MX" dirty="0" smtClean="0"/>
              <a:t> de Intestino corto</a:t>
            </a:r>
          </a:p>
          <a:p>
            <a:pPr eaLnBrk="1" hangingPunct="1">
              <a:defRPr/>
            </a:pPr>
            <a:r>
              <a:rPr lang="es-MX" dirty="0" err="1" smtClean="0"/>
              <a:t>Dx</a:t>
            </a:r>
            <a:r>
              <a:rPr lang="es-MX" dirty="0" smtClean="0"/>
              <a:t> posoperatorio: Puerperio quirúrgico inmediato + PO Hernioplastia inguinal bilateral.</a:t>
            </a:r>
          </a:p>
          <a:p>
            <a:pPr eaLnBrk="1" hangingPunct="1">
              <a:defRPr/>
            </a:pPr>
            <a:r>
              <a:rPr lang="es-MX" dirty="0" smtClean="0"/>
              <a:t>Cirugía programada:</a:t>
            </a:r>
            <a:r>
              <a:rPr lang="es-MX" dirty="0"/>
              <a:t> Cesárea tipo Kerr +  Hernioplastia inguinal bilateral</a:t>
            </a: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Cirugía realizada: </a:t>
            </a:r>
            <a:r>
              <a:rPr lang="es-MX" dirty="0"/>
              <a:t>Cesárea tipo Kerr +  Hernioplastia inguinal </a:t>
            </a:r>
            <a:r>
              <a:rPr lang="es-MX" dirty="0" smtClean="0"/>
              <a:t>bilateral</a:t>
            </a:r>
            <a:endParaRPr lang="es-MX" dirty="0"/>
          </a:p>
          <a:p>
            <a:pPr eaLnBrk="1" hangingPunct="1">
              <a:defRPr/>
            </a:pPr>
            <a:r>
              <a:rPr lang="es-MX" dirty="0" smtClean="0"/>
              <a:t>Hallazgos:</a:t>
            </a:r>
          </a:p>
          <a:p>
            <a:pPr lvl="1" eaLnBrk="1" hangingPunct="1">
              <a:defRPr/>
            </a:pPr>
            <a:r>
              <a:rPr lang="es-MX" dirty="0" smtClean="0"/>
              <a:t>RN femenino</a:t>
            </a:r>
          </a:p>
          <a:p>
            <a:pPr lvl="1" eaLnBrk="1" hangingPunct="1">
              <a:defRPr/>
            </a:pPr>
            <a:r>
              <a:rPr lang="es-MX" dirty="0" smtClean="0"/>
              <a:t>APGAR 9/9</a:t>
            </a:r>
          </a:p>
          <a:p>
            <a:pPr lvl="1" eaLnBrk="1" hangingPunct="1">
              <a:defRPr/>
            </a:pPr>
            <a:r>
              <a:rPr lang="es-MX" dirty="0" smtClean="0"/>
              <a:t>Peso 2100gr</a:t>
            </a:r>
          </a:p>
          <a:p>
            <a:pPr eaLnBrk="1" hangingPunct="1">
              <a:defRPr/>
            </a:pPr>
            <a:r>
              <a:rPr lang="es-MX" dirty="0" smtClean="0"/>
              <a:t>No complicaciones</a:t>
            </a:r>
          </a:p>
          <a:p>
            <a:pPr eaLnBrk="1" hangingPunct="1">
              <a:defRPr/>
            </a:pPr>
            <a:r>
              <a:rPr lang="es-MX" dirty="0" smtClean="0"/>
              <a:t>Sangrado 300cc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Pregnancy is possible on long-term home parenteral nutrition in patients with chronic intestinal failure: Results of a long term retrospective observational study</a:t>
            </a:r>
            <a:endParaRPr lang="es-MX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MX" sz="2000" dirty="0" smtClean="0"/>
              <a:t>15 pacientes, 21 embarazos en total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000" dirty="0" smtClean="0"/>
              <a:t>Media en ganancia de peso de 10 kg (33% ganó &gt;12 kg)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000" dirty="0" smtClean="0"/>
              <a:t>Duración embarazo con media de 37 semanas de gestación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000" dirty="0" smtClean="0"/>
              <a:t>14 cesáreas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000" dirty="0" smtClean="0"/>
              <a:t>Media de peso de recién nacidos: 2,700 g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es-MX" sz="2000" dirty="0" smtClean="0"/>
          </a:p>
          <a:p>
            <a:pPr algn="just">
              <a:lnSpc>
                <a:spcPct val="150000"/>
              </a:lnSpc>
              <a:defRPr/>
            </a:pPr>
            <a:endParaRPr lang="es-MX" sz="2000" dirty="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6381328"/>
            <a:ext cx="910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s-MX" sz="1200" b="0" dirty="0">
                <a:solidFill>
                  <a:schemeClr val="tx1"/>
                </a:solidFill>
              </a:rPr>
              <a:t>Lore </a:t>
            </a:r>
            <a:r>
              <a:rPr lang="en-US" altLang="es-MX" sz="1200" b="0" dirty="0" err="1">
                <a:solidFill>
                  <a:schemeClr val="tx1"/>
                </a:solidFill>
              </a:rPr>
              <a:t>Billiauws</a:t>
            </a:r>
            <a:r>
              <a:rPr lang="en-US" altLang="es-MX" sz="1200" b="0" dirty="0">
                <a:solidFill>
                  <a:schemeClr val="tx1"/>
                </a:solidFill>
              </a:rPr>
              <a:t> and others, ‘Pregnancy Is Possible on Long-Term Home Parenteral Nutrition in Patients with Chronic Intestinal Failure: Results of a Long Term Retrospective Observational Study’, </a:t>
            </a:r>
            <a:r>
              <a:rPr lang="en-US" altLang="es-MX" sz="1200" b="0" i="1" dirty="0">
                <a:solidFill>
                  <a:schemeClr val="tx1"/>
                </a:solidFill>
              </a:rPr>
              <a:t>Clinical Nutrition</a:t>
            </a:r>
            <a:r>
              <a:rPr lang="en-US" altLang="es-MX" sz="1200" b="0" dirty="0">
                <a:solidFill>
                  <a:schemeClr val="tx1"/>
                </a:solidFill>
              </a:rPr>
              <a:t>, 2016</a:t>
            </a:r>
            <a:endParaRPr lang="es-MX" altLang="es-MX" sz="1200" b="0" dirty="0">
              <a:solidFill>
                <a:schemeClr val="tx1"/>
              </a:solidFill>
            </a:endParaRP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19" t="32561" r="7153" b="19052"/>
          <a:stretch>
            <a:fillRect/>
          </a:stretch>
        </p:blipFill>
        <p:spPr bwMode="auto">
          <a:xfrm>
            <a:off x="4643438" y="2371725"/>
            <a:ext cx="44656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Pregnancy is possible on long-term home parenteral nutrition in patients with chronic intestinal failure: Results of a long term retrospective observational study</a:t>
            </a:r>
            <a:endParaRPr lang="es-MX" sz="2400" b="1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2" t="18124" r="6531" b="19583"/>
          <a:stretch>
            <a:fillRect/>
          </a:stretch>
        </p:blipFill>
        <p:spPr bwMode="auto">
          <a:xfrm>
            <a:off x="123825" y="2184176"/>
            <a:ext cx="891222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6453188"/>
            <a:ext cx="910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s-MX" sz="1200" b="0">
                <a:solidFill>
                  <a:schemeClr val="tx1"/>
                </a:solidFill>
              </a:rPr>
              <a:t>Lore Billiauws and others, ‘Pregnancy Is Possible on Long-Term Home Parenteral Nutrition in Patients with Chronic Intestinal Failure: Results of a Long Term Retrospective Observational Study’, </a:t>
            </a:r>
            <a:r>
              <a:rPr lang="en-US" altLang="es-MX" sz="1200" b="0" i="1">
                <a:solidFill>
                  <a:schemeClr val="tx1"/>
                </a:solidFill>
              </a:rPr>
              <a:t>Clinical Nutrition</a:t>
            </a:r>
            <a:r>
              <a:rPr lang="en-US" altLang="es-MX" sz="1200" b="0">
                <a:solidFill>
                  <a:schemeClr val="tx1"/>
                </a:solidFill>
              </a:rPr>
              <a:t>, 2016</a:t>
            </a:r>
            <a:endParaRPr lang="es-MX" altLang="es-MX" sz="1200" b="0">
              <a:solidFill>
                <a:schemeClr val="tx1"/>
              </a:solidFill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Pregnancy is possible on long-term home parenteral nutrition in patients with chronic intestinal failure: Results of a long term retrospective observational study</a:t>
            </a:r>
            <a:endParaRPr lang="es-MX" sz="2400" b="1" dirty="0"/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 anchor="ctr"/>
          <a:lstStyle/>
          <a:p>
            <a:pPr algn="just">
              <a:lnSpc>
                <a:spcPct val="200000"/>
              </a:lnSpc>
            </a:pPr>
            <a:r>
              <a:rPr lang="es-MX" altLang="es-MX" sz="2000" dirty="0" smtClean="0"/>
              <a:t>El embarazo es posible en pacientes con nutrición parenteral en casa, aunque la tasa de complicación es alta</a:t>
            </a:r>
          </a:p>
          <a:p>
            <a:pPr algn="just">
              <a:lnSpc>
                <a:spcPct val="200000"/>
              </a:lnSpc>
            </a:pPr>
            <a:r>
              <a:rPr lang="es-MX" altLang="es-MX" sz="2000" dirty="0" smtClean="0"/>
              <a:t>Un apoyo y soporte específico es necesario </a:t>
            </a:r>
          </a:p>
          <a:p>
            <a:pPr algn="just">
              <a:lnSpc>
                <a:spcPct val="200000"/>
              </a:lnSpc>
            </a:pPr>
            <a:r>
              <a:rPr lang="es-MX" altLang="es-MX" sz="2000" dirty="0" smtClean="0"/>
              <a:t>Monitoreo </a:t>
            </a:r>
            <a:r>
              <a:rPr lang="es-MX" altLang="es-MX" sz="2000" dirty="0" smtClean="0"/>
              <a:t>multidisciplinario</a:t>
            </a:r>
            <a:endParaRPr lang="es-MX" altLang="es-MX" sz="2000" dirty="0" smtClean="0"/>
          </a:p>
          <a:p>
            <a:pPr algn="just">
              <a:lnSpc>
                <a:spcPct val="200000"/>
              </a:lnSpc>
            </a:pPr>
            <a:endParaRPr lang="es-MX" altLang="es-MX" sz="1800" dirty="0" smtClean="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0" y="6453188"/>
            <a:ext cx="910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s-MX" sz="1200" b="0">
                <a:solidFill>
                  <a:schemeClr val="tx1"/>
                </a:solidFill>
              </a:rPr>
              <a:t>Lore Billiauws and others, ‘Pregnancy Is Possible on Long-Term Home Parenteral Nutrition in Patients with Chronic Intestinal Failure: Results of a Long Term Retrospective Observational Study’, </a:t>
            </a:r>
            <a:r>
              <a:rPr lang="en-US" altLang="es-MX" sz="1200" b="0" i="1">
                <a:solidFill>
                  <a:schemeClr val="tx1"/>
                </a:solidFill>
              </a:rPr>
              <a:t>Clinical Nutrition</a:t>
            </a:r>
            <a:r>
              <a:rPr lang="en-US" altLang="es-MX" sz="1200" b="0">
                <a:solidFill>
                  <a:schemeClr val="tx1"/>
                </a:solidFill>
              </a:rPr>
              <a:t>, 2016</a:t>
            </a:r>
            <a:endParaRPr lang="es-MX" altLang="es-MX" sz="1200" b="0">
              <a:solidFill>
                <a:schemeClr val="tx1"/>
              </a:solidFill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s-MX" altLang="es-MX" smtClean="0"/>
              <a:t>RN femenino</a:t>
            </a:r>
          </a:p>
          <a:p>
            <a:pPr lvl="1" eaLnBrk="1" hangingPunct="1"/>
            <a:r>
              <a:rPr lang="es-MX" altLang="es-MX" smtClean="0"/>
              <a:t>APGAR 9/9</a:t>
            </a:r>
          </a:p>
          <a:p>
            <a:pPr lvl="1" eaLnBrk="1" hangingPunct="1"/>
            <a:r>
              <a:rPr lang="es-MX" altLang="es-MX" smtClean="0"/>
              <a:t>Peso 2100gr</a:t>
            </a:r>
          </a:p>
          <a:p>
            <a:pPr marL="0" indent="0" eaLnBrk="1" hangingPunct="1">
              <a:buFont typeface="Arial" charset="0"/>
              <a:buNone/>
            </a:pPr>
            <a:endParaRPr lang="es-MX" altLang="es-MX" smtClean="0"/>
          </a:p>
        </p:txBody>
      </p:sp>
      <p:pic>
        <p:nvPicPr>
          <p:cNvPr id="36868" name="Picture 2" descr="C:\DrCarrasco\Liliana Garduño Rubio Archivos\Fotos personales LGR\la foto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827" y="548680"/>
            <a:ext cx="4275086" cy="57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59150" y="404813"/>
            <a:ext cx="2451100" cy="3267075"/>
          </a:xfrm>
        </p:spPr>
      </p:pic>
      <p:pic>
        <p:nvPicPr>
          <p:cNvPr id="38915" name="Picture 2" descr="C:\DrCarrasco\Liliana Garduño Rubio Archivos\Fotos personales LGR\la foto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404813"/>
            <a:ext cx="2435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C:\DrCarrasco\Liliana Garduño Rubio Archivos\Fotos personales LGR\la foto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04813"/>
            <a:ext cx="2435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:\DrCarrasco\Liliana Garduño Rubio Archivos\Fotos personales LGR\la foto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89275"/>
            <a:ext cx="24892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C:\DrCarrasco\Liliana Garduño Rubio Archivos\Fotos personales LGR\la fot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925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1000"/>
            <a:ext cx="273685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11" name="Picture 7" descr="http://amc.org.mx/sqn/img/01-logo-am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Nutrición parenteral en domicilio</a:t>
            </a: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Inició NPT fines de julio de 2012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Los primeros 12 meses la fórmula se administró cada </a:t>
            </a:r>
            <a:r>
              <a:rPr lang="es-MX" dirty="0" smtClean="0"/>
              <a:t>24h</a:t>
            </a:r>
            <a:r>
              <a:rPr lang="es-MX" dirty="0" smtClean="0"/>
              <a:t>, de </a:t>
            </a:r>
            <a:r>
              <a:rPr lang="es-MX" dirty="0" smtClean="0"/>
              <a:t>13 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A </a:t>
            </a:r>
            <a:r>
              <a:rPr lang="es-MX" dirty="0" smtClean="0"/>
              <a:t>los 24 meses se administró cada </a:t>
            </a:r>
            <a:r>
              <a:rPr lang="es-MX" dirty="0" smtClean="0"/>
              <a:t>48h 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De </a:t>
            </a:r>
            <a:r>
              <a:rPr lang="es-MX" dirty="0" smtClean="0"/>
              <a:t>los 24 a 36 meses se </a:t>
            </a:r>
            <a:r>
              <a:rPr lang="es-MX" dirty="0" smtClean="0"/>
              <a:t>administró </a:t>
            </a:r>
            <a:r>
              <a:rPr lang="es-MX" dirty="0" smtClean="0"/>
              <a:t>cada </a:t>
            </a:r>
            <a:r>
              <a:rPr lang="es-MX" dirty="0" smtClean="0"/>
              <a:t>72h.  </a:t>
            </a:r>
            <a:endParaRPr lang="es-MX" dirty="0" smtClean="0"/>
          </a:p>
          <a:p>
            <a:pPr algn="just">
              <a:lnSpc>
                <a:spcPct val="150000"/>
              </a:lnSpc>
            </a:pPr>
            <a:r>
              <a:rPr lang="es-MX" dirty="0" smtClean="0"/>
              <a:t>Durante 30 </a:t>
            </a:r>
            <a:r>
              <a:rPr lang="es-MX" dirty="0" smtClean="0"/>
              <a:t>meses </a:t>
            </a:r>
            <a:r>
              <a:rPr lang="es-MX" dirty="0" smtClean="0"/>
              <a:t>requirió </a:t>
            </a:r>
            <a:r>
              <a:rPr lang="es-MX" dirty="0" smtClean="0"/>
              <a:t>de </a:t>
            </a:r>
            <a:r>
              <a:rPr lang="es-MX" dirty="0" smtClean="0"/>
              <a:t>tres catéteres subclavios: el primero se retiró a los 6 meses por </a:t>
            </a:r>
            <a:r>
              <a:rPr lang="es-MX" dirty="0" err="1" smtClean="0"/>
              <a:t>sepsis</a:t>
            </a:r>
            <a:r>
              <a:rPr lang="es-MX" dirty="0" smtClean="0"/>
              <a:t> de </a:t>
            </a:r>
            <a:r>
              <a:rPr lang="es-MX" dirty="0" smtClean="0"/>
              <a:t>catéter</a:t>
            </a:r>
            <a:r>
              <a:rPr lang="es-MX" dirty="0" smtClean="0"/>
              <a:t>.</a:t>
            </a: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Nutrición parenteral en domicilio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A </a:t>
            </a:r>
            <a:r>
              <a:rPr lang="es-MX" dirty="0" smtClean="0"/>
              <a:t>los 30 meses </a:t>
            </a:r>
            <a:r>
              <a:rPr lang="es-MX" dirty="0" smtClean="0"/>
              <a:t>nuevo cambio por </a:t>
            </a:r>
            <a:r>
              <a:rPr lang="es-MX" dirty="0" smtClean="0"/>
              <a:t>obstrucción del catéter. La paciente se cuida y cura su catéter en casa.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Se mantuvo NPT por 40 meses y ahora tiene 14 meses sin NPT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Se mantiene con 3 a 6 evacuaciones </a:t>
            </a:r>
            <a:r>
              <a:rPr lang="es-MX" dirty="0" smtClean="0"/>
              <a:t>líquidas </a:t>
            </a:r>
            <a:r>
              <a:rPr lang="es-MX" dirty="0"/>
              <a:t>a </a:t>
            </a:r>
            <a:r>
              <a:rPr lang="es-MX" dirty="0" smtClean="0"/>
              <a:t>semilíquidas </a:t>
            </a:r>
            <a:r>
              <a:rPr lang="es-MX" dirty="0"/>
              <a:t>en escasa cantidad cada 24 h.</a:t>
            </a:r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2800" b="1" dirty="0" smtClean="0"/>
              <a:t>Problemas metabólicos del síndrome </a:t>
            </a:r>
            <a:br>
              <a:rPr lang="es-MX" sz="2800" b="1" dirty="0" smtClean="0"/>
            </a:br>
            <a:r>
              <a:rPr lang="es-MX" sz="2800" b="1" dirty="0" smtClean="0"/>
              <a:t>de intestino corto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MX" dirty="0" smtClean="0"/>
              <a:t>Deficiencias de vitaminas A, D, E y K</a:t>
            </a:r>
          </a:p>
          <a:p>
            <a:pPr>
              <a:lnSpc>
                <a:spcPct val="150000"/>
              </a:lnSpc>
              <a:defRPr/>
            </a:pPr>
            <a:r>
              <a:rPr lang="es-MX" dirty="0" smtClean="0"/>
              <a:t>Deficiencia de Zinc</a:t>
            </a:r>
          </a:p>
          <a:p>
            <a:pPr>
              <a:lnSpc>
                <a:spcPct val="150000"/>
              </a:lnSpc>
              <a:defRPr/>
            </a:pPr>
            <a:r>
              <a:rPr lang="es-MX" dirty="0" smtClean="0"/>
              <a:t>Deficiencia de Selenio</a:t>
            </a:r>
          </a:p>
          <a:p>
            <a:pPr>
              <a:lnSpc>
                <a:spcPct val="150000"/>
              </a:lnSpc>
              <a:defRPr/>
            </a:pPr>
            <a:r>
              <a:rPr lang="es-MX" dirty="0" smtClean="0"/>
              <a:t>Deficiencia de Biotina</a:t>
            </a:r>
          </a:p>
          <a:p>
            <a:pPr>
              <a:lnSpc>
                <a:spcPct val="150000"/>
              </a:lnSpc>
              <a:defRPr/>
            </a:pPr>
            <a:r>
              <a:rPr lang="es-MX" dirty="0" err="1" smtClean="0"/>
              <a:t>Depletación</a:t>
            </a:r>
            <a:r>
              <a:rPr lang="es-MX" dirty="0" smtClean="0"/>
              <a:t> de ácidos grasos esenciales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MX" b="1" dirty="0" smtClean="0"/>
              <a:t>Tratamiento </a:t>
            </a:r>
          </a:p>
          <a:p>
            <a:pPr>
              <a:lnSpc>
                <a:spcPct val="150000"/>
              </a:lnSpc>
              <a:defRPr/>
            </a:pPr>
            <a:r>
              <a:rPr lang="es-MX" dirty="0" smtClean="0"/>
              <a:t>Administración de todos estos elementos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4572000" y="6096000"/>
            <a:ext cx="3535363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Nightingale  J.  Gut 2006:55; iv1-iv12</a:t>
            </a: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Nutrición parenteral en domicilio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s-MX" dirty="0" smtClean="0"/>
              <a:t>Tuvo un ingreso hospitalario </a:t>
            </a:r>
            <a:r>
              <a:rPr lang="es-MX" dirty="0"/>
              <a:t>por desequilibrio </a:t>
            </a:r>
            <a:r>
              <a:rPr lang="es-MX" dirty="0" err="1"/>
              <a:t>hidroelectrolítico</a:t>
            </a:r>
            <a:r>
              <a:rPr lang="es-MX" dirty="0"/>
              <a:t> dentro de los primeros 12 </a:t>
            </a:r>
            <a:r>
              <a:rPr lang="es-MX" dirty="0" smtClean="0"/>
              <a:t>meses.</a:t>
            </a:r>
            <a:endParaRPr lang="es-MX" dirty="0"/>
          </a:p>
          <a:p>
            <a:pPr algn="just">
              <a:lnSpc>
                <a:spcPct val="160000"/>
              </a:lnSpc>
            </a:pPr>
            <a:r>
              <a:rPr lang="es-MX" dirty="0"/>
              <a:t>Su peso </a:t>
            </a:r>
            <a:r>
              <a:rPr lang="es-MX" dirty="0" smtClean="0"/>
              <a:t>aumentó </a:t>
            </a:r>
            <a:r>
              <a:rPr lang="es-MX" dirty="0"/>
              <a:t>de 56 a 64 </a:t>
            </a:r>
            <a:r>
              <a:rPr lang="es-MX" dirty="0" smtClean="0"/>
              <a:t>kg </a:t>
            </a:r>
            <a:r>
              <a:rPr lang="es-MX" dirty="0"/>
              <a:t>en 20 meses de NPT, </a:t>
            </a:r>
            <a:r>
              <a:rPr lang="es-MX" dirty="0" smtClean="0"/>
              <a:t>al </a:t>
            </a:r>
            <a:r>
              <a:rPr lang="es-MX" dirty="0"/>
              <a:t>ajustarla a cada </a:t>
            </a:r>
            <a:r>
              <a:rPr lang="es-MX" dirty="0" smtClean="0"/>
              <a:t>72h bajó a 57 kg. </a:t>
            </a:r>
          </a:p>
          <a:p>
            <a:pPr algn="just">
              <a:lnSpc>
                <a:spcPct val="160000"/>
              </a:lnSpc>
            </a:pPr>
            <a:r>
              <a:rPr lang="es-MX" dirty="0" smtClean="0"/>
              <a:t>Después </a:t>
            </a:r>
            <a:r>
              <a:rPr lang="es-MX" dirty="0"/>
              <a:t>de un año sin NPT se mantiene con 55.5 </a:t>
            </a:r>
            <a:r>
              <a:rPr lang="es-MX" dirty="0" smtClean="0"/>
              <a:t>kg</a:t>
            </a:r>
            <a:endParaRPr lang="es-MX" dirty="0"/>
          </a:p>
          <a:p>
            <a:pPr algn="just">
              <a:lnSpc>
                <a:spcPct val="160000"/>
              </a:lnSpc>
              <a:buNone/>
            </a:pPr>
            <a:endParaRPr lang="es-MX" dirty="0"/>
          </a:p>
        </p:txBody>
      </p:sp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Nutrición parenteral en domicilio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es-MX" dirty="0" smtClean="0"/>
              <a:t>Ha </a:t>
            </a:r>
            <a:r>
              <a:rPr lang="es-MX" dirty="0"/>
              <a:t>mejorado la </a:t>
            </a:r>
            <a:r>
              <a:rPr lang="es-MX" dirty="0" smtClean="0"/>
              <a:t>fuerza </a:t>
            </a:r>
            <a:r>
              <a:rPr lang="es-MX" dirty="0"/>
              <a:t>de 15 </a:t>
            </a:r>
            <a:r>
              <a:rPr lang="es-MX" dirty="0" smtClean="0"/>
              <a:t>kg </a:t>
            </a:r>
            <a:r>
              <a:rPr lang="es-MX" dirty="0"/>
              <a:t>fuerza en mano no dominante al inicio, a 30 </a:t>
            </a:r>
            <a:r>
              <a:rPr lang="es-MX" dirty="0" smtClean="0"/>
              <a:t>Kg </a:t>
            </a:r>
            <a:r>
              <a:rPr lang="es-MX" dirty="0"/>
              <a:t>fuerza a los 20 meses de NPT, </a:t>
            </a:r>
            <a:r>
              <a:rPr lang="es-MX" dirty="0" smtClean="0"/>
              <a:t>fuerza </a:t>
            </a:r>
            <a:r>
              <a:rPr lang="es-MX" dirty="0"/>
              <a:t>que mantiene hasta el </a:t>
            </a:r>
            <a:r>
              <a:rPr lang="es-MX" dirty="0" smtClean="0"/>
              <a:t>momento.</a:t>
            </a:r>
            <a:endParaRPr lang="es-MX" dirty="0"/>
          </a:p>
          <a:p>
            <a:pPr algn="just">
              <a:lnSpc>
                <a:spcPct val="170000"/>
              </a:lnSpc>
            </a:pPr>
            <a:r>
              <a:rPr lang="es-MX" dirty="0"/>
              <a:t>Desde hace 48 meses se </a:t>
            </a:r>
            <a:r>
              <a:rPr lang="es-MX" dirty="0" smtClean="0"/>
              <a:t>ha </a:t>
            </a:r>
            <a:r>
              <a:rPr lang="es-MX" dirty="0"/>
              <a:t>probado tolerancia </a:t>
            </a:r>
            <a:r>
              <a:rPr lang="es-MX" dirty="0" smtClean="0"/>
              <a:t>oral, </a:t>
            </a:r>
            <a:r>
              <a:rPr lang="es-MX" dirty="0"/>
              <a:t>en </a:t>
            </a:r>
            <a:r>
              <a:rPr lang="es-MX" dirty="0" smtClean="0"/>
              <a:t>un principio </a:t>
            </a:r>
            <a:r>
              <a:rPr lang="es-MX" dirty="0"/>
              <a:t>con glutamina oral y dietas </a:t>
            </a:r>
            <a:r>
              <a:rPr lang="es-MX" dirty="0" smtClean="0"/>
              <a:t>poliméricas </a:t>
            </a:r>
            <a:r>
              <a:rPr lang="es-MX" dirty="0"/>
              <a:t>y actualmente con dieta de mínimo residuo, comiendo en la actualidad de 1200 a 1500 </a:t>
            </a:r>
            <a:r>
              <a:rPr lang="es-MX" dirty="0" smtClean="0"/>
              <a:t>calorías/día </a:t>
            </a:r>
            <a:r>
              <a:rPr lang="es-MX" dirty="0"/>
              <a:t>aproximadamente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Nutrición parenteral en domicilio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Posterior al inicio de su intestino </a:t>
            </a:r>
            <a:r>
              <a:rPr lang="es-MX" dirty="0" smtClean="0"/>
              <a:t>corto </a:t>
            </a:r>
            <a:r>
              <a:rPr lang="es-MX" dirty="0"/>
              <a:t>ha sido intervenida de </a:t>
            </a:r>
            <a:r>
              <a:rPr lang="es-MX" dirty="0" smtClean="0"/>
              <a:t>colecistitis </a:t>
            </a:r>
            <a:r>
              <a:rPr lang="es-MX" dirty="0" err="1" smtClean="0"/>
              <a:t>litiásica</a:t>
            </a:r>
            <a:r>
              <a:rPr lang="es-MX" dirty="0" smtClean="0"/>
              <a:t> </a:t>
            </a:r>
            <a:r>
              <a:rPr lang="es-MX" dirty="0"/>
              <a:t>secundaria a NPT y </a:t>
            </a:r>
            <a:r>
              <a:rPr lang="es-MX" dirty="0" smtClean="0"/>
              <a:t>a </a:t>
            </a:r>
            <a:r>
              <a:rPr lang="es-MX" dirty="0" err="1" smtClean="0"/>
              <a:t>plastía</a:t>
            </a:r>
            <a:r>
              <a:rPr lang="es-MX" dirty="0" smtClean="0"/>
              <a:t> inguinal </a:t>
            </a:r>
            <a:r>
              <a:rPr lang="es-MX" dirty="0"/>
              <a:t>izquierda.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Durante el último año sin NPT su peso </a:t>
            </a:r>
            <a:r>
              <a:rPr lang="es-MX" dirty="0" smtClean="0"/>
              <a:t>ha </a:t>
            </a:r>
            <a:r>
              <a:rPr lang="es-MX" dirty="0"/>
              <a:t>fluctuado entre 53.5 y 54.5 </a:t>
            </a:r>
            <a:r>
              <a:rPr lang="es-MX" dirty="0" smtClean="0"/>
              <a:t>kg</a:t>
            </a:r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179514" y="-2"/>
          <a:ext cx="8784972" cy="6813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824010">
                <a:tc>
                  <a:txBody>
                    <a:bodyPr/>
                    <a:lstStyle/>
                    <a:p>
                      <a:endParaRPr lang="es-MX" sz="16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alibri" pitchFamily="34" charset="0"/>
                        </a:rPr>
                        <a:t>Inicio</a:t>
                      </a:r>
                      <a:endParaRPr lang="es-MX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alibri" pitchFamily="34" charset="0"/>
                        </a:rPr>
                        <a:t>A 3 meses con</a:t>
                      </a:r>
                      <a:r>
                        <a:rPr lang="es-MX" sz="1600" b="1" baseline="0" dirty="0" smtClean="0">
                          <a:latin typeface="Calibri" pitchFamily="34" charset="0"/>
                        </a:rPr>
                        <a:t> NPT en casa cada 24hr</a:t>
                      </a:r>
                      <a:endParaRPr lang="es-MX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alibri" pitchFamily="34" charset="0"/>
                        </a:rPr>
                        <a:t>A 12 meses con</a:t>
                      </a:r>
                      <a:r>
                        <a:rPr lang="es-MX" sz="1600" b="1" baseline="0" dirty="0" smtClean="0">
                          <a:latin typeface="Calibri" pitchFamily="34" charset="0"/>
                        </a:rPr>
                        <a:t> NPT en casa cada 48hr</a:t>
                      </a:r>
                      <a:endParaRPr lang="es-MX" sz="16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alibri" pitchFamily="34" charset="0"/>
                        </a:rPr>
                        <a:t>A 16 meses con</a:t>
                      </a:r>
                      <a:r>
                        <a:rPr lang="es-MX" sz="1600" b="1" baseline="0" dirty="0" smtClean="0">
                          <a:latin typeface="Calibri" pitchFamily="34" charset="0"/>
                        </a:rPr>
                        <a:t> NPT en casa cada 48hr</a:t>
                      </a:r>
                      <a:endParaRPr lang="es-MX" sz="16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alibri" pitchFamily="34" charset="0"/>
                        </a:rPr>
                        <a:t>A 20 meses con</a:t>
                      </a:r>
                      <a:r>
                        <a:rPr lang="es-MX" sz="1600" b="1" baseline="0" dirty="0" smtClean="0">
                          <a:latin typeface="Calibri" pitchFamily="34" charset="0"/>
                        </a:rPr>
                        <a:t> NPT en casa cada 48hr</a:t>
                      </a:r>
                      <a:endParaRPr lang="es-MX" sz="16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Peso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56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kg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60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kg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62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kg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60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kg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64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kg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Proteínas total/día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80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Glutamina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Proteínas x Kg peso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2.3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2.1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1.7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2.1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2.0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Nitrógeno total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17.6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 err="1">
                          <a:latin typeface="Calibri" pitchFamily="34" charset="0"/>
                        </a:rPr>
                        <a:t>Calorias</a:t>
                      </a:r>
                      <a:r>
                        <a:rPr lang="es-MX" sz="1200" b="1" dirty="0">
                          <a:latin typeface="Calibri" pitchFamily="34" charset="0"/>
                        </a:rPr>
                        <a:t> x Kg peso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19.8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18.5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17.9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18.5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17.4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Calorías no protéicas x día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1108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1110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1109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1110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1114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Relación calorías/nitrógeno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53/1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53/1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63/1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53/1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54/1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 smtClean="0">
                          <a:latin typeface="Calibri" pitchFamily="34" charset="0"/>
                        </a:rPr>
                        <a:t>Lípidos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no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Calorías de </a:t>
                      </a:r>
                      <a:r>
                        <a:rPr lang="es-MX" sz="1200" b="1" dirty="0" smtClean="0">
                          <a:latin typeface="Calibri" pitchFamily="34" charset="0"/>
                        </a:rPr>
                        <a:t>lípidos </a:t>
                      </a:r>
                      <a:r>
                        <a:rPr lang="es-MX" sz="1200" b="1" dirty="0">
                          <a:latin typeface="Calibri" pitchFamily="34" charset="0"/>
                        </a:rPr>
                        <a:t>IV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264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264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264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264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 smtClean="0">
                          <a:latin typeface="Calibri" pitchFamily="34" charset="0"/>
                        </a:rPr>
                        <a:t>Lípidos </a:t>
                      </a:r>
                      <a:r>
                        <a:rPr lang="es-MX" sz="1200" b="1" dirty="0">
                          <a:latin typeface="Calibri" pitchFamily="34" charset="0"/>
                        </a:rPr>
                        <a:t>x kg peso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0.41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0.41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0.40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smtClean="0">
                          <a:latin typeface="Calibri" pitchFamily="34" charset="0"/>
                        </a:rPr>
                        <a:t>0.39 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Carbohidratos/día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Calorías x Carbohidratos IV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850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850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850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850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Calibri" pitchFamily="34" charset="0"/>
                        </a:rPr>
                        <a:t>850</a:t>
                      </a: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7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Carbohidratos x kg de peso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4.4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4.1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4.0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4.1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Calibri" pitchFamily="34" charset="0"/>
                        </a:rPr>
                        <a:t>3.9 </a:t>
                      </a:r>
                      <a:r>
                        <a:rPr lang="es-MX" sz="1400" dirty="0" smtClean="0">
                          <a:latin typeface="Calibri" pitchFamily="34" charset="0"/>
                        </a:rPr>
                        <a:t>g</a:t>
                      </a: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179514" y="8678"/>
          <a:ext cx="8784975" cy="68046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427267"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 24 meses con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NPT en casa cada 72hr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 30 meses con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NPT en casa cada 72hr</a:t>
                      </a:r>
                      <a:endParaRPr lang="es-MX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 34 meses con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NPT en casa cada 72hr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 36 meses con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NPT en casa cada 72hr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Peso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64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kg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57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kg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56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kg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55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kg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Proteínas total/día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100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Glutamina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30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Proteínas x Kg peso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2.0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latin typeface="Calibri" pitchFamily="34" charset="0"/>
                        </a:rPr>
                        <a:t>1.7 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latin typeface="Calibri" pitchFamily="34" charset="0"/>
                        </a:rPr>
                        <a:t>1.7 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Nitrógeno total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20.8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Calorias x Kg peso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17.4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19.5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19.8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Calorías no protéicas x día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1114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1114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1114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Relación calorías/nitrógeno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54/1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53/1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53/1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 smtClean="0">
                          <a:latin typeface="Calibri" pitchFamily="34" charset="0"/>
                        </a:rPr>
                        <a:t>Lípidos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Calorías de </a:t>
                      </a:r>
                      <a:r>
                        <a:rPr lang="es-MX" sz="1200" b="1" dirty="0" smtClean="0">
                          <a:latin typeface="Calibri" pitchFamily="34" charset="0"/>
                        </a:rPr>
                        <a:t>lípidos </a:t>
                      </a:r>
                      <a:r>
                        <a:rPr lang="es-MX" sz="1200" b="1" dirty="0">
                          <a:latin typeface="Calibri" pitchFamily="34" charset="0"/>
                        </a:rPr>
                        <a:t>IV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264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264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264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 smtClean="0">
                          <a:latin typeface="Calibri" pitchFamily="34" charset="0"/>
                        </a:rPr>
                        <a:t>Lípidos </a:t>
                      </a:r>
                      <a:r>
                        <a:rPr lang="es-MX" sz="1200" b="1" dirty="0">
                          <a:latin typeface="Calibri" pitchFamily="34" charset="0"/>
                        </a:rPr>
                        <a:t>x kg peso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0.39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0.43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0.44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Carbohidratos/día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250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latin typeface="Calibri" pitchFamily="34" charset="0"/>
                        </a:rPr>
                        <a:t>Calorías x Carbohidratos IV</a:t>
                      </a:r>
                      <a:endParaRPr lang="es-MX" sz="11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850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850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 pitchFamily="34" charset="0"/>
                        </a:rPr>
                        <a:t>850</a:t>
                      </a:r>
                      <a:endParaRPr lang="es-MX" sz="12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latin typeface="Calibri" pitchFamily="34" charset="0"/>
                        </a:rPr>
                        <a:t>Carbohidratos x kg de peso</a:t>
                      </a:r>
                      <a:endParaRPr lang="es-MX" sz="11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3.9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latin typeface="Calibri" pitchFamily="34" charset="0"/>
                        </a:rPr>
                        <a:t>4.3 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Calibri" pitchFamily="34" charset="0"/>
                        </a:rPr>
                        <a:t>4.4 </a:t>
                      </a:r>
                      <a:r>
                        <a:rPr lang="es-MX" sz="1400" b="1" dirty="0" smtClean="0">
                          <a:latin typeface="Calibri" pitchFamily="34" charset="0"/>
                        </a:rPr>
                        <a:t>g</a:t>
                      </a:r>
                      <a:endParaRPr lang="es-MX" sz="12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b="1" dirty="0">
                        <a:latin typeface="Calibri" pitchFamily="34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Central venous catheter related bloodstream infections in </a:t>
            </a:r>
            <a:r>
              <a:rPr lang="en-US" sz="2400" b="1" dirty="0" smtClean="0"/>
              <a:t>adult </a:t>
            </a:r>
            <a:r>
              <a:rPr lang="es-MX" sz="2400" b="1" dirty="0" err="1" smtClean="0"/>
              <a:t>patients</a:t>
            </a:r>
            <a:r>
              <a:rPr lang="es-MX" sz="2400" b="1" dirty="0" smtClean="0"/>
              <a:t> </a:t>
            </a:r>
            <a:r>
              <a:rPr lang="es-MX" sz="2400" b="1" dirty="0" err="1"/>
              <a:t>on</a:t>
            </a:r>
            <a:r>
              <a:rPr lang="es-MX" sz="2400" b="1" dirty="0"/>
              <a:t> home parenteral </a:t>
            </a:r>
            <a:r>
              <a:rPr lang="es-MX" sz="2400" b="1" dirty="0" err="1"/>
              <a:t>nutrition</a:t>
            </a:r>
            <a:r>
              <a:rPr lang="es-MX" sz="2400" b="1" dirty="0"/>
              <a:t>: </a:t>
            </a:r>
            <a:r>
              <a:rPr lang="es-MX" sz="2400" b="1" dirty="0" err="1"/>
              <a:t>Prevalence</a:t>
            </a:r>
            <a:r>
              <a:rPr lang="es-MX" sz="2400" b="1" dirty="0"/>
              <a:t>, </a:t>
            </a:r>
            <a:r>
              <a:rPr lang="es-MX" sz="2400" b="1" dirty="0" err="1"/>
              <a:t>predictive</a:t>
            </a:r>
            <a:r>
              <a:rPr lang="es-MX" sz="2400" b="1" dirty="0"/>
              <a:t> </a:t>
            </a:r>
            <a:r>
              <a:rPr lang="es-MX" sz="2400" b="1" dirty="0" err="1" smtClean="0"/>
              <a:t>factors</a:t>
            </a:r>
            <a:r>
              <a:rPr lang="es-MX" sz="2400" b="1" dirty="0" smtClean="0"/>
              <a:t>, </a:t>
            </a:r>
            <a:r>
              <a:rPr lang="es-MX" sz="2400" b="1" dirty="0" err="1" smtClean="0"/>
              <a:t>therapeutic</a:t>
            </a:r>
            <a:r>
              <a:rPr lang="es-MX" sz="2400" b="1" dirty="0" smtClean="0"/>
              <a:t> </a:t>
            </a:r>
            <a:r>
              <a:rPr lang="es-MX" sz="2400" b="1" dirty="0" err="1"/>
              <a:t>outcome</a:t>
            </a:r>
            <a:endParaRPr lang="es-MX" sz="2400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s-MX" altLang="es-MX" dirty="0" smtClean="0"/>
              <a:t>Estudio retrospectivo desde Enero 2010 a Diciembre de 2012</a:t>
            </a:r>
          </a:p>
          <a:p>
            <a:pPr>
              <a:lnSpc>
                <a:spcPct val="150000"/>
              </a:lnSpc>
            </a:pPr>
            <a:r>
              <a:rPr lang="es-MX" altLang="es-MX" dirty="0" smtClean="0"/>
              <a:t>172 pacientes con NPT en </a:t>
            </a:r>
            <a:r>
              <a:rPr lang="es-MX" altLang="es-MX" dirty="0" smtClean="0"/>
              <a:t>casa, 238 CVC en total</a:t>
            </a:r>
            <a:endParaRPr lang="es-MX" altLang="es-MX" dirty="0" smtClean="0"/>
          </a:p>
          <a:p>
            <a:pPr lvl="1">
              <a:lnSpc>
                <a:spcPct val="150000"/>
              </a:lnSpc>
            </a:pPr>
            <a:r>
              <a:rPr lang="es-MX" altLang="es-MX" sz="2400" dirty="0" smtClean="0"/>
              <a:t>151 con NPT 7 días a la semana, el resto de 3 a 5 días</a:t>
            </a:r>
          </a:p>
          <a:p>
            <a:pPr>
              <a:lnSpc>
                <a:spcPct val="150000"/>
              </a:lnSpc>
            </a:pPr>
            <a:r>
              <a:rPr lang="es-MX" altLang="es-MX" dirty="0" smtClean="0"/>
              <a:t>De </a:t>
            </a:r>
            <a:r>
              <a:rPr lang="es-MX" altLang="es-MX" dirty="0" smtClean="0"/>
              <a:t>94 </a:t>
            </a:r>
            <a:r>
              <a:rPr lang="es-MX" altLang="es-MX" dirty="0" smtClean="0"/>
              <a:t>casos, 70 resultaron con cultivo positivo. </a:t>
            </a:r>
          </a:p>
          <a:p>
            <a:pPr>
              <a:lnSpc>
                <a:spcPct val="150000"/>
              </a:lnSpc>
            </a:pPr>
            <a:r>
              <a:rPr lang="es-MX" altLang="es-MX" dirty="0" smtClean="0"/>
              <a:t>24 dieron negativo debido a tratamiento empírico</a:t>
            </a:r>
          </a:p>
          <a:p>
            <a:pPr>
              <a:lnSpc>
                <a:spcPct val="150000"/>
              </a:lnSpc>
            </a:pPr>
            <a:endParaRPr lang="es-MX" altLang="es-MX" dirty="0" smtClean="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rgbClr val="66FF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6FF33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s-MX" sz="1200" b="0" dirty="0">
                <a:solidFill>
                  <a:schemeClr val="tx1"/>
                </a:solidFill>
              </a:rPr>
              <a:t>Lidia </a:t>
            </a:r>
            <a:r>
              <a:rPr lang="en-US" altLang="es-MX" sz="1200" b="0" dirty="0" err="1">
                <a:solidFill>
                  <a:schemeClr val="tx1"/>
                </a:solidFill>
              </a:rPr>
              <a:t>Santarpia</a:t>
            </a:r>
            <a:r>
              <a:rPr lang="en-US" altLang="es-MX" sz="1200" b="0" dirty="0">
                <a:solidFill>
                  <a:schemeClr val="tx1"/>
                </a:solidFill>
              </a:rPr>
              <a:t> and others, ‘Central Venous Catheter Related Bloodstream Infections in Adult Patients on Home Parenteral Nutrition: Prevalence, Predictive Factors, Therapeutic Outcome’, </a:t>
            </a:r>
            <a:r>
              <a:rPr lang="en-US" altLang="es-MX" sz="1200" b="0" i="1" dirty="0">
                <a:solidFill>
                  <a:schemeClr val="tx1"/>
                </a:solidFill>
              </a:rPr>
              <a:t>Clinical Nutrition</a:t>
            </a:r>
            <a:r>
              <a:rPr lang="en-US" altLang="es-MX" sz="1200" b="0" dirty="0">
                <a:solidFill>
                  <a:schemeClr val="tx1"/>
                </a:solidFill>
              </a:rPr>
              <a:t>, 35.6 (2016), 1394–98</a:t>
            </a:r>
            <a:endParaRPr lang="es-MX" altLang="es-MX" sz="1200" b="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b="1" dirty="0"/>
              <a:t>SÍNDROME DE INTESTINO CORTO</a:t>
            </a:r>
            <a:endParaRPr lang="es-MX" altLang="es-MX" sz="2800" b="1" dirty="0">
              <a:solidFill>
                <a:schemeClr val="accent1"/>
              </a:solidFill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altLang="es-MX" sz="3000" dirty="0">
                <a:solidFill>
                  <a:schemeClr val="accent1"/>
                </a:solidFill>
              </a:rPr>
              <a:t>FASE I Duración 1 a 3 meses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Alteraciones  </a:t>
            </a:r>
            <a:r>
              <a:rPr lang="es-MX" altLang="es-MX" sz="2800" dirty="0" smtClean="0"/>
              <a:t>hidroelectrolíticas</a:t>
            </a:r>
            <a:endParaRPr lang="es-MX" altLang="es-MX" sz="2800" dirty="0"/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Alteraciones nutricionales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Sepsis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altLang="es-MX" sz="3400" dirty="0">
                <a:solidFill>
                  <a:schemeClr val="accent1"/>
                </a:solidFill>
              </a:rPr>
              <a:t>FASE II Duración 1 año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Progresión de la adaptación intestinal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Diarrea 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Alteraciones nutricionales 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altLang="es-MX" sz="3400" dirty="0">
                <a:solidFill>
                  <a:schemeClr val="accent1"/>
                </a:solidFill>
              </a:rPr>
              <a:t>FASE III Duración de 1 a </a:t>
            </a:r>
            <a:r>
              <a:rPr lang="es-MX" altLang="es-MX" sz="3400" dirty="0" smtClean="0">
                <a:solidFill>
                  <a:schemeClr val="accent1"/>
                </a:solidFill>
              </a:rPr>
              <a:t>3 años</a:t>
            </a:r>
            <a:endParaRPr lang="es-MX" altLang="es-MX" sz="3400" dirty="0">
              <a:solidFill>
                <a:schemeClr val="accent1"/>
              </a:solidFill>
            </a:endParaRP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Alteraciones  nutricionales  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Litiasis renal o vesicular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altLang="es-MX" sz="2800" dirty="0"/>
              <a:t>Adaptación total</a:t>
            </a:r>
          </a:p>
          <a:p>
            <a:pPr marL="182880" indent="-182880" algn="just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altLang="es-MX" sz="2800" dirty="0"/>
          </a:p>
        </p:txBody>
      </p:sp>
      <p:pic>
        <p:nvPicPr>
          <p:cNvPr id="4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5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14338"/>
            <a:ext cx="8686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3200" b="1" dirty="0"/>
              <a:t>NUTRICIÓN EN </a:t>
            </a:r>
            <a:r>
              <a:rPr lang="es-MX" altLang="es-MX" sz="3200" b="1" dirty="0" smtClean="0"/>
              <a:t>DOMICILIO</a:t>
            </a:r>
            <a:endParaRPr lang="es-MX" altLang="es-MX" sz="2800" b="1" dirty="0">
              <a:solidFill>
                <a:schemeClr val="accent1"/>
              </a:solidFill>
            </a:endParaRPr>
          </a:p>
        </p:txBody>
      </p:sp>
      <p:pic>
        <p:nvPicPr>
          <p:cNvPr id="63491" name="Picture 1029" descr="C:\Carrasco, Dr\diapo25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0" t="9866" r="5298" b="26003"/>
          <a:stretch>
            <a:fillRect/>
          </a:stretch>
        </p:blipFill>
        <p:spPr bwMode="auto">
          <a:xfrm>
            <a:off x="533400" y="2781300"/>
            <a:ext cx="3962400" cy="2986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1033" descr="C:\Carrasco, Dr\DIAPO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1" r="20306" b="14191"/>
          <a:stretch>
            <a:fillRect/>
          </a:stretch>
        </p:blipFill>
        <p:spPr bwMode="auto">
          <a:xfrm>
            <a:off x="5418138" y="1524000"/>
            <a:ext cx="2836862" cy="5105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4056" y="162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altLang="es-MX" dirty="0" smtClean="0">
                <a:solidFill>
                  <a:schemeClr val="accent1"/>
                </a:solidFill>
              </a:rPr>
              <a:t>EQUIPO MULTIDISCIPLINARIO </a:t>
            </a:r>
            <a:br>
              <a:rPr lang="es-MX" altLang="es-MX" dirty="0" smtClean="0">
                <a:solidFill>
                  <a:schemeClr val="accent1"/>
                </a:solidFill>
              </a:rPr>
            </a:br>
            <a:r>
              <a:rPr lang="es-MX" altLang="es-MX" dirty="0" smtClean="0">
                <a:solidFill>
                  <a:schemeClr val="accent1"/>
                </a:solidFill>
              </a:rPr>
              <a:t>PAPEL DE LA FAMILIA</a:t>
            </a:r>
            <a:endParaRPr lang="es-MX" dirty="0"/>
          </a:p>
        </p:txBody>
      </p:sp>
      <p:pic>
        <p:nvPicPr>
          <p:cNvPr id="6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7" name="Picture 7" descr="http://amc.org.mx/sqn/img/01-logo-am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Conclusiones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La nutrición parenteral se facilitó ante la ausencia de complicaciones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Los requerimientos de nutrición de los nutrimentos básicos fueron manejados dependiendo de su gestación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No se produjo ningún trastorno metabólico severo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La evolución a la gestación fue satisfactoria en los tres meses de la nutrición parenteral total</a:t>
            </a:r>
          </a:p>
          <a:p>
            <a:pPr>
              <a:lnSpc>
                <a:spcPct val="150000"/>
              </a:lnSpc>
              <a:buNone/>
            </a:pPr>
            <a:endParaRPr lang="es-MX" dirty="0"/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2214554"/>
            <a:ext cx="8128000" cy="359071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  <a:defRPr/>
            </a:pPr>
            <a:r>
              <a:rPr lang="es-MX" b="1" dirty="0" smtClean="0"/>
              <a:t>Que afectan la rehabilitación</a:t>
            </a:r>
          </a:p>
          <a:p>
            <a:pPr>
              <a:lnSpc>
                <a:spcPct val="200000"/>
              </a:lnSpc>
              <a:defRPr/>
            </a:pPr>
            <a:r>
              <a:rPr lang="es-MX" dirty="0" smtClean="0"/>
              <a:t>Longitud yeyuno-</a:t>
            </a:r>
            <a:r>
              <a:rPr lang="es-MX" dirty="0" err="1" smtClean="0"/>
              <a:t>ileal</a:t>
            </a:r>
            <a:r>
              <a:rPr lang="es-MX" dirty="0" smtClean="0"/>
              <a:t> menor de 50cm</a:t>
            </a:r>
          </a:p>
          <a:p>
            <a:pPr>
              <a:lnSpc>
                <a:spcPct val="200000"/>
              </a:lnSpc>
              <a:defRPr/>
            </a:pPr>
            <a:r>
              <a:rPr lang="es-MX" dirty="0" smtClean="0"/>
              <a:t>Ausencia de válvula ileocecal</a:t>
            </a:r>
          </a:p>
          <a:p>
            <a:pPr>
              <a:lnSpc>
                <a:spcPct val="200000"/>
              </a:lnSpc>
              <a:defRPr/>
            </a:pPr>
            <a:r>
              <a:rPr lang="es-MX" dirty="0" smtClean="0"/>
              <a:t>Lesión de la mucosa</a:t>
            </a:r>
          </a:p>
          <a:p>
            <a:pPr>
              <a:lnSpc>
                <a:spcPct val="200000"/>
              </a:lnSpc>
              <a:defRPr/>
            </a:pPr>
            <a:endParaRPr lang="es-MX" dirty="0" smtClean="0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553045"/>
            <a:ext cx="9144000" cy="1147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Factores adversos en el síndrome de intestino corto tratado con nutrición parenteral total 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3465513" y="6072206"/>
            <a:ext cx="5678487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Fishbien</a:t>
            </a:r>
            <a:r>
              <a:rPr lang="es-MX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TM, N </a:t>
            </a:r>
            <a:r>
              <a:rPr lang="es-MX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</a:t>
            </a:r>
            <a:r>
              <a:rPr lang="es-MX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 </a:t>
            </a:r>
            <a:r>
              <a:rPr lang="es-MX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</a:t>
            </a:r>
            <a:r>
              <a:rPr lang="es-MX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2009: 361: 998-1008</a:t>
            </a: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/>
              <a:t>Isquemia masiva de intestino delgado por torsión de mesenterio,  con gestación de 22 </a:t>
            </a:r>
            <a:r>
              <a:rPr lang="es-MX" sz="3200" b="1" dirty="0" smtClean="0"/>
              <a:t>semanas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MX" dirty="0" smtClean="0"/>
              <a:t>Dr</a:t>
            </a:r>
            <a:r>
              <a:rPr lang="es-MX" dirty="0" smtClean="0"/>
              <a:t>.  José Antonio Carrasco Rojas</a:t>
            </a:r>
          </a:p>
          <a:p>
            <a:pPr marL="457200" lvl="1" indent="0">
              <a:buNone/>
            </a:pPr>
            <a:r>
              <a:rPr lang="es-MX" dirty="0" smtClean="0"/>
              <a:t>Dr.  Jesús Tapia Jurado</a:t>
            </a:r>
          </a:p>
          <a:p>
            <a:pPr marL="457200" lvl="1" indent="0">
              <a:buNone/>
            </a:pPr>
            <a:r>
              <a:rPr lang="es-MX" dirty="0" smtClean="0"/>
              <a:t>Dr. Jorge Ruiz Lizárraga</a:t>
            </a:r>
          </a:p>
          <a:p>
            <a:pPr marL="457200" lvl="1" indent="0">
              <a:buNone/>
            </a:pPr>
            <a:r>
              <a:rPr lang="es-MX" dirty="0" smtClean="0"/>
              <a:t>Dr. Lionel </a:t>
            </a:r>
            <a:r>
              <a:rPr lang="es-MX" dirty="0" err="1" smtClean="0"/>
              <a:t>Leroy</a:t>
            </a:r>
            <a:r>
              <a:rPr lang="es-MX" dirty="0" smtClean="0"/>
              <a:t> López </a:t>
            </a:r>
            <a:r>
              <a:rPr lang="es-MX" dirty="0" err="1" smtClean="0"/>
              <a:t>Gineco</a:t>
            </a:r>
            <a:r>
              <a:rPr lang="es-MX" dirty="0" smtClean="0"/>
              <a:t>-obstetra</a:t>
            </a:r>
            <a:endParaRPr lang="es-MX" dirty="0"/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Historia clínica</a:t>
            </a:r>
            <a:endParaRPr lang="es-MX" b="1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MX" altLang="es-MX" smtClean="0"/>
              <a:t>Ficha de Identificación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Nombre: GRL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Edad:32 años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Femenino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Grupo y RH: O+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Fecha de nacimiento: 16/octubre/1979</a:t>
            </a:r>
          </a:p>
          <a:p>
            <a:pPr lvl="1" eaLnBrk="1" hangingPunct="1">
              <a:lnSpc>
                <a:spcPct val="110000"/>
              </a:lnSpc>
            </a:pPr>
            <a:endParaRPr lang="es-MX" altLang="es-MX" smtClean="0"/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Fecha de ingreso: 28/06/12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Fecha de egreso: 11/10/12</a:t>
            </a:r>
          </a:p>
          <a:p>
            <a:pPr lvl="1" eaLnBrk="1" hangingPunct="1">
              <a:lnSpc>
                <a:spcPct val="110000"/>
              </a:lnSpc>
            </a:pPr>
            <a:r>
              <a:rPr lang="es-MX" altLang="es-MX" smtClean="0"/>
              <a:t>Estancia intrahospitalaria: 105 días</a:t>
            </a:r>
          </a:p>
          <a:p>
            <a:pPr eaLnBrk="1" hangingPunct="1">
              <a:lnSpc>
                <a:spcPct val="110000"/>
              </a:lnSpc>
            </a:pPr>
            <a:endParaRPr lang="es-MX" altLang="es-MX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8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Antecedentes personales patológicos</a:t>
            </a:r>
          </a:p>
          <a:p>
            <a:pPr lvl="1" eaLnBrk="1" hangingPunct="1"/>
            <a:r>
              <a:rPr lang="es-MX" altLang="es-MX" smtClean="0"/>
              <a:t>Alérgica a sulfas</a:t>
            </a:r>
          </a:p>
          <a:p>
            <a:pPr lvl="1" eaLnBrk="1" hangingPunct="1"/>
            <a:r>
              <a:rPr lang="es-MX" altLang="es-MX" smtClean="0"/>
              <a:t>Quirúrgicos: </a:t>
            </a:r>
          </a:p>
          <a:p>
            <a:pPr lvl="2" eaLnBrk="1" hangingPunct="1"/>
            <a:r>
              <a:rPr lang="es-MX" altLang="es-MX" b="1" smtClean="0"/>
              <a:t>Hace 14 años, resección de intestino delgado por tumoración intestinal benigna, no precisada su etiología.</a:t>
            </a:r>
          </a:p>
          <a:p>
            <a:pPr lvl="2" eaLnBrk="1" hangingPunct="1"/>
            <a:r>
              <a:rPr lang="es-MX" altLang="es-MX" smtClean="0"/>
              <a:t>Hernioplastia hace 5 años</a:t>
            </a:r>
          </a:p>
          <a:p>
            <a:pPr lvl="2" eaLnBrk="1" hangingPunct="1"/>
            <a:r>
              <a:rPr lang="es-MX" altLang="es-MX" smtClean="0"/>
              <a:t>LUI en 2011</a:t>
            </a:r>
          </a:p>
          <a:p>
            <a:pPr lvl="1" eaLnBrk="1" hangingPunct="1"/>
            <a:r>
              <a:rPr lang="es-MX" altLang="es-MX" smtClean="0"/>
              <a:t>Fx de muñeca derecha con manejo conservador</a:t>
            </a:r>
          </a:p>
          <a:p>
            <a:pPr eaLnBrk="1" hangingPunct="1"/>
            <a:r>
              <a:rPr lang="es-MX" altLang="es-MX" smtClean="0"/>
              <a:t>Antecedentes gineco-obstétricos</a:t>
            </a:r>
          </a:p>
          <a:p>
            <a:pPr lvl="1" eaLnBrk="1" hangingPunct="1"/>
            <a:r>
              <a:rPr lang="es-MX" altLang="es-MX" smtClean="0"/>
              <a:t>FUM: 28 enero 2012</a:t>
            </a:r>
          </a:p>
          <a:p>
            <a:pPr lvl="1" eaLnBrk="1" hangingPunct="1"/>
            <a:r>
              <a:rPr lang="es-MX" altLang="es-MX" smtClean="0"/>
              <a:t>Ciclos regulares</a:t>
            </a:r>
          </a:p>
          <a:p>
            <a:pPr lvl="1" eaLnBrk="1" hangingPunct="1"/>
            <a:r>
              <a:rPr lang="es-MX" altLang="es-MX" smtClean="0"/>
              <a:t>G2 A1 P0 C0</a:t>
            </a:r>
          </a:p>
          <a:p>
            <a:pPr lvl="1" eaLnBrk="1" hangingPunct="1"/>
            <a:r>
              <a:rPr lang="es-MX" altLang="es-MX" b="1" smtClean="0"/>
              <a:t>Embarazo de 22 SDG por FUM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Historia clínica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MX" altLang="es-MX" smtClean="0"/>
              <a:t>Padecimiento actual: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s-MX" smtClean="0"/>
              <a:t>Paciente femenino de 32 años de edad con Embarazo de 22 SDG por FUM, ingresada el 28-06-12, por dolor abdominal en estudio, manejada durante tres días con manejo conservador. 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s-MX" b="1" smtClean="0"/>
              <a:t>Hoy (2-07-12) </a:t>
            </a:r>
            <a:r>
              <a:rPr lang="es-MX" altLang="es-MX" smtClean="0"/>
              <a:t>presenta dolor abdominal difuso de tipo cólico de moderada intensidad 6/10, acompañado de nauseas y vómito en un episodio con volumen no cuantificado de contenido gastrobiliar, escalofríos y fiebre. </a:t>
            </a:r>
          </a:p>
          <a:p>
            <a:pPr lvl="1" eaLnBrk="1" hangingPunct="1">
              <a:lnSpc>
                <a:spcPct val="150000"/>
              </a:lnSpc>
            </a:pPr>
            <a:endParaRPr lang="es-MX" altLang="es-MX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Historia clínica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37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Carrasco-Rojas, A. Tapia-Jurado, J. </a:t>
            </a:r>
            <a:r>
              <a:rPr lang="es-MX" sz="12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Leroy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-López, L. Ruíz-Lizárraga, J. ‘Embarazo y síndrome de intestino corto tratado con nutrición parenteral’. 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Cirugía y Cirujanos, 2016; 84(</a:t>
            </a:r>
            <a:r>
              <a:rPr lang="es-MX" sz="12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Supl</a:t>
            </a:r>
            <a:r>
              <a:rPr lang="es-MX" sz="12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1): 3-8</a:t>
            </a:r>
            <a:r>
              <a:rPr lang="es-MX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smdac.org.mx/static/media/uploads/Sitios%20de%20interes/an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7" descr="http://amc.org.mx/sqn/img/01-logo-am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944" y="0"/>
            <a:ext cx="504056" cy="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1794</TotalTime>
  <Words>3817</Words>
  <Application>Microsoft Office PowerPoint</Application>
  <PresentationFormat>Presentación en pantalla (4:3)</PresentationFormat>
  <Paragraphs>1137</Paragraphs>
  <Slides>48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Clarity</vt:lpstr>
      <vt:lpstr>Presentación de Microsoft Office PowerPoint</vt:lpstr>
      <vt:lpstr>CASO CLÍNICO DE SÍNDROME DE INTESTINO CORTO </vt:lpstr>
      <vt:lpstr>Objetivos</vt:lpstr>
      <vt:lpstr>Síndrome de intestino corto</vt:lpstr>
      <vt:lpstr>Problemas metabólicos del síndrome  de intestino corto</vt:lpstr>
      <vt:lpstr>Diapositiva 5</vt:lpstr>
      <vt:lpstr>Isquemia masiva de intestino delgado por torsión de mesenterio,  con gestación de 22 semanas</vt:lpstr>
      <vt:lpstr>Historia clínica</vt:lpstr>
      <vt:lpstr>Historia clínica</vt:lpstr>
      <vt:lpstr>Historia clínica</vt:lpstr>
      <vt:lpstr>Historia clínica</vt:lpstr>
      <vt:lpstr>Diapositiva 11</vt:lpstr>
      <vt:lpstr>Evento quirúrgico </vt:lpstr>
      <vt:lpstr>Isquemia masiva de intestino  por rotación de mesenterio</vt:lpstr>
      <vt:lpstr>Anastomosis yeyuno-ileal término terminal</vt:lpstr>
      <vt:lpstr>Isquemia intestinal  por torsión de mesenterio</vt:lpstr>
      <vt:lpstr>Decisiones quirúrgicas </vt:lpstr>
      <vt:lpstr>Evolución Fetal por control USG</vt:lpstr>
      <vt:lpstr>Control radiográfico  postquirúrgico</vt:lpstr>
      <vt:lpstr>Estancia en UTI</vt:lpstr>
      <vt:lpstr>Estancia en UTI</vt:lpstr>
      <vt:lpstr>Nutrición parenteral total</vt:lpstr>
      <vt:lpstr>Apoyo nutricional</vt:lpstr>
      <vt:lpstr>Demandas Nutricionales </vt:lpstr>
      <vt:lpstr>Diapositiva 24</vt:lpstr>
      <vt:lpstr>Evolución con nutrición parenteral</vt:lpstr>
      <vt:lpstr>Evolución con nutrición parenteral</vt:lpstr>
      <vt:lpstr>Evolución con nutrición parenteral</vt:lpstr>
      <vt:lpstr>Control metabólico</vt:lpstr>
      <vt:lpstr>Embarazo evolución fetal</vt:lpstr>
      <vt:lpstr>Evolución Fetal por control USG</vt:lpstr>
      <vt:lpstr>Diapositiva 31</vt:lpstr>
      <vt:lpstr>Evento quirúrgico cesárea </vt:lpstr>
      <vt:lpstr>Pregnancy is possible on long-term home parenteral nutrition in patients with chronic intestinal failure: Results of a long term retrospective observational study</vt:lpstr>
      <vt:lpstr>Pregnancy is possible on long-term home parenteral nutrition in patients with chronic intestinal failure: Results of a long term retrospective observational study</vt:lpstr>
      <vt:lpstr>Pregnancy is possible on long-term home parenteral nutrition in patients with chronic intestinal failure: Results of a long term retrospective observational study</vt:lpstr>
      <vt:lpstr>Diapositiva 36</vt:lpstr>
      <vt:lpstr>Diapositiva 37</vt:lpstr>
      <vt:lpstr>Nutrición parenteral en domicilio</vt:lpstr>
      <vt:lpstr>Nutrición parenteral en domicilio</vt:lpstr>
      <vt:lpstr>Nutrición parenteral en domicilio</vt:lpstr>
      <vt:lpstr>Nutrición parenteral en domicilio</vt:lpstr>
      <vt:lpstr>Nutrición parenteral en domicilio</vt:lpstr>
      <vt:lpstr>Diapositiva 43</vt:lpstr>
      <vt:lpstr>Diapositiva 44</vt:lpstr>
      <vt:lpstr>Central venous catheter related bloodstream infections in adult patients on home parenteral nutrition: Prevalence, predictive factors, therapeutic outcome</vt:lpstr>
      <vt:lpstr>SÍNDROME DE INTESTINO CORTO</vt:lpstr>
      <vt:lpstr>NUTRICIÓN EN DOMICILIO</vt:lpstr>
      <vt:lpstr>Conclusiones 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Carlos Esparza Rodriguez</dc:creator>
  <cp:lastModifiedBy>J Antonio Carrasco R</cp:lastModifiedBy>
  <cp:revision>101</cp:revision>
  <dcterms:created xsi:type="dcterms:W3CDTF">2001-10-18T19:04:29Z</dcterms:created>
  <dcterms:modified xsi:type="dcterms:W3CDTF">2017-02-15T23:58:02Z</dcterms:modified>
</cp:coreProperties>
</file>