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31" r:id="rId2"/>
    <p:sldId id="433" r:id="rId3"/>
    <p:sldId id="434" r:id="rId4"/>
    <p:sldId id="428" r:id="rId5"/>
    <p:sldId id="395" r:id="rId6"/>
    <p:sldId id="424" r:id="rId7"/>
    <p:sldId id="411" r:id="rId8"/>
    <p:sldId id="425" r:id="rId9"/>
    <p:sldId id="435" r:id="rId10"/>
    <p:sldId id="416" r:id="rId11"/>
    <p:sldId id="417" r:id="rId12"/>
    <p:sldId id="418" r:id="rId13"/>
    <p:sldId id="429" r:id="rId14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87" autoAdjust="0"/>
    <p:restoredTop sz="96433" autoAdjust="0"/>
  </p:normalViewPr>
  <p:slideViewPr>
    <p:cSldViewPr>
      <p:cViewPr>
        <p:scale>
          <a:sx n="110" d="100"/>
          <a:sy n="110" d="100"/>
        </p:scale>
        <p:origin x="234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F84F5C07-96BB-464B-A19A-C3BCE277F984}" type="datetimeFigureOut">
              <a:rPr lang="es-MX"/>
              <a:pPr>
                <a:defRPr/>
              </a:pPr>
              <a:t>10/05/2017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47D475A6-F40F-4D51-9018-77A6F4981E84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B5E2A0D-15F8-4334-B988-2E8631B50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1AB3D5-293D-4BC7-AD63-C3B7FF1C1FF7}" type="slidenum">
              <a:rPr lang="en-US" altLang="es-MX"/>
              <a:pPr>
                <a:spcBef>
                  <a:spcPct val="0"/>
                </a:spcBef>
              </a:pPr>
              <a:t>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13041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altLang="es-MX" smtClean="0">
                <a:latin typeface="Arial" panose="020B0604020202020204" pitchFamily="34" charset="0"/>
              </a:rPr>
              <a:t>Compite con dGTP por DNA polimerasas, sistemas suicida mas frecuentes</a:t>
            </a:r>
          </a:p>
          <a:p>
            <a:pPr eaLnBrk="1" hangingPunct="1"/>
            <a:r>
              <a:rPr lang="es-MX" altLang="es-MX" smtClean="0">
                <a:latin typeface="Arial" panose="020B0604020202020204" pitchFamily="34" charset="0"/>
              </a:rPr>
              <a:t>En la terapia contra el cancer se utiliza el abordaje con genes suicidas, el utilizado con mayor frecuencia…..</a:t>
            </a:r>
            <a:endParaRPr lang="es-ES" altLang="es-MX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n-US" smtClean="0">
                <a:latin typeface="Arial" panose="020B0604020202020204" pitchFamily="34" charset="0"/>
              </a:rPr>
              <a:t>PARA ENTENDER LA ESTRATEGIA TERAPÉUTICA DIRIGIDA AL CÁNCER DE MAMA TRIPLE NEGATIVO, LES PRESENTO UNA CLASIFICACIÓN MOLECULAR QUE FUNDAMENTA EL TRATAMIENTO ACTUAL</a:t>
            </a:r>
          </a:p>
          <a:p>
            <a:endParaRPr lang="es-MX" altLang="en-US" smtClean="0">
              <a:latin typeface="Arial" panose="020B0604020202020204" pitchFamily="34" charset="0"/>
            </a:endParaRPr>
          </a:p>
          <a:p>
            <a:r>
              <a:rPr lang="es-MX" altLang="en-US" smtClean="0">
                <a:latin typeface="Arial" panose="020B0604020202020204" pitchFamily="34" charset="0"/>
              </a:rPr>
              <a:t>Holliday DL, Speirs V: Choosing the right cell line for breast cancer research. Breast Cancer Research 2011, 13:215.</a:t>
            </a:r>
          </a:p>
          <a:p>
            <a:pPr>
              <a:spcBef>
                <a:spcPct val="0"/>
              </a:spcBef>
            </a:pPr>
            <a:r>
              <a:rPr lang="es-MX" altLang="en-US" smtClean="0">
                <a:latin typeface="Arial" panose="020B0604020202020204" pitchFamily="34" charset="0"/>
              </a:rPr>
              <a:t>Holliday DL and Speirs V. Breast Cancer Research, 2011.</a:t>
            </a:r>
          </a:p>
          <a:p>
            <a:pPr>
              <a:spcBef>
                <a:spcPct val="0"/>
              </a:spcBef>
            </a:pPr>
            <a:r>
              <a:rPr lang="es-MX" altLang="en-US" smtClean="0">
                <a:latin typeface="Arial" panose="020B0604020202020204" pitchFamily="34" charset="0"/>
              </a:rPr>
              <a:t>http://www.ciap-lab.com.ar/servicios.php</a:t>
            </a:r>
          </a:p>
          <a:p>
            <a:pPr>
              <a:spcBef>
                <a:spcPct val="0"/>
              </a:spcBef>
            </a:pPr>
            <a:endParaRPr lang="es-MX" altLang="en-US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MX" altLang="en-US" smtClean="0">
                <a:latin typeface="Arial" panose="020B0604020202020204" pitchFamily="34" charset="0"/>
              </a:rPr>
              <a:t>Prat et. al. Breast Cancer Research, 2010.</a:t>
            </a:r>
          </a:p>
          <a:p>
            <a:pPr>
              <a:spcBef>
                <a:spcPct val="0"/>
              </a:spcBef>
            </a:pPr>
            <a:r>
              <a:rPr lang="es-MX" altLang="en-US" smtClean="0">
                <a:latin typeface="Arial" panose="020B0604020202020204" pitchFamily="34" charset="0"/>
              </a:rPr>
              <a:t>Neve et. al. Cancer Cell, 2006.</a:t>
            </a:r>
          </a:p>
          <a:p>
            <a:endParaRPr lang="es-MX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0D563A1-D36F-4F0A-B605-3513C6F20E6C}" type="slidenum">
              <a:rPr lang="en-US" altLang="en-US" sz="1200" b="0" smtClean="0"/>
              <a:pPr/>
              <a:t>5</a:t>
            </a:fld>
            <a:endParaRPr lang="en-US" altLang="en-US" sz="1200" b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D64E5E-ECC1-4CC9-8880-426692C2875C}" type="slidenum">
              <a:rPr lang="en-US" altLang="en-US" sz="1200" b="0" smtClean="0"/>
              <a:pPr/>
              <a:t>7</a:t>
            </a:fld>
            <a:endParaRPr lang="en-US" altLang="en-US" sz="1200" b="0" smtClean="0"/>
          </a:p>
        </p:txBody>
      </p:sp>
      <p:sp>
        <p:nvSpPr>
          <p:cNvPr id="2048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6500" y="704850"/>
            <a:ext cx="4692650" cy="3519488"/>
          </a:xfrm>
          <a:solidFill>
            <a:srgbClr val="FFFFFF"/>
          </a:solidFill>
          <a:ln/>
        </p:spPr>
      </p:sp>
      <p:sp>
        <p:nvSpPr>
          <p:cNvPr id="20484" name="2 Marcador de notas"/>
          <p:cNvSpPr>
            <a:spLocks noGrp="1"/>
          </p:cNvSpPr>
          <p:nvPr>
            <p:ph type="body" idx="1"/>
          </p:nvPr>
        </p:nvSpPr>
        <p:spPr>
          <a:xfrm>
            <a:off x="709613" y="4459288"/>
            <a:ext cx="5683250" cy="4224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MX" altLang="en-US" smtClean="0">
              <a:latin typeface="Arial" panose="020B0604020202020204" pitchFamily="34" charset="0"/>
            </a:endParaRPr>
          </a:p>
        </p:txBody>
      </p:sp>
      <p:sp>
        <p:nvSpPr>
          <p:cNvPr id="20485" name="3 Marcador de número de diapositiva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D5CFC1A-7DB2-4227-B00E-0FD90299DB64}" type="slidenum">
              <a:rPr lang="en-US" altLang="en-US" sz="1200">
                <a:cs typeface="Arial" panose="020B0604020202020204" pitchFamily="34" charset="0"/>
              </a:rPr>
              <a:pPr algn="r" eaLnBrk="1" hangingPunct="1"/>
              <a:t>7</a:t>
            </a:fld>
            <a:endParaRPr lang="en-US" altLang="en-US" sz="12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fld id="{EAB965BF-7158-48A8-9DD0-090109B12834}" type="slidenum">
              <a:rPr lang="en-US" altLang="en-US" sz="1200" b="0"/>
              <a:pPr algn="r"/>
              <a:t>9</a:t>
            </a:fld>
            <a:endParaRPr lang="en-US" altLang="en-US" sz="12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en-US" b="1">
                <a:latin typeface="Times New Roman" pitchFamily="18" charset="0"/>
              </a:rPr>
              <a:t>Figure 2. Tranfection of a reporter gene in MDA-MB-231 xenografts(tumors?) over nude-mice after local transfection with NTS-polyplex. A. The model shows the site of inoculation when is local or systemic. B. A clone of MDA-MB-231 cells expressing the NTSR1-acoplated to the green fluorescente protein were inoculated to form a xenografted tumor. When the tumor reach 100 mm2 the NTS-polyplex marked with propidium iodide was inoculated locally, seeing the red mark in the corresponding cells. C. MDA-MB-231 wild type cells forms xenografted tumors, and then a plasmid codifing the green fluorescente protein was send through the NTS-polyplex. After three days, the protein was detected even the inoculation was local or systemic.</a:t>
            </a:r>
          </a:p>
        </p:txBody>
      </p:sp>
    </p:spTree>
    <p:extLst>
      <p:ext uri="{BB962C8B-B14F-4D97-AF65-F5344CB8AC3E}">
        <p14:creationId xmlns:p14="http://schemas.microsoft.com/office/powerpoint/2010/main" val="296950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54C0-7EE6-4C9E-A4FC-48F52CFA4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74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54B5D-AD8F-481C-ACA7-BDA7C1069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31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2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4C6F-C7F5-4149-900A-D5D22A69C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99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210B8-2A13-4B8F-A2B6-868243442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48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24262-6E08-4F05-8419-32AE3CAAC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99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3DCB4-ED49-4709-95D1-07760D190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08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2E3FF-E6EF-4B6D-A98F-178B3053A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87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3F4BB-B9D3-4A8A-ACAB-03D3AB5D0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59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E84CB-4944-4162-91FA-A91408BAB6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8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C550-5034-4ABA-91BC-F4756D645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59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26846-8451-4370-8A38-0318ED5D2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13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 para editar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Haga clic para modificar el estilo de texto del patrón</a:t>
            </a:r>
          </a:p>
          <a:p>
            <a:pPr lvl="1"/>
            <a:r>
              <a:rPr lang="en-US" altLang="en-US" smtClean="0"/>
              <a:t>Segundo nivel</a:t>
            </a:r>
          </a:p>
          <a:p>
            <a:pPr lvl="2"/>
            <a:r>
              <a:rPr lang="en-US" altLang="en-US" smtClean="0"/>
              <a:t>Tercer nivel</a:t>
            </a:r>
          </a:p>
          <a:p>
            <a:pPr lvl="3"/>
            <a:r>
              <a:rPr lang="en-US" altLang="en-US" smtClean="0"/>
              <a:t>Cuarto nivel</a:t>
            </a:r>
          </a:p>
          <a:p>
            <a:pPr lvl="4"/>
            <a:r>
              <a:rPr lang="en-U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AC54CB6-9801-45C5-B789-070DD1C27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63974" y="2579256"/>
            <a:ext cx="85740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s-ES_tradnl" altLang="es-MX" sz="2800" dirty="0" smtClean="0"/>
              <a:t>Nanopartículas génicas suicidas para 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s-ES_tradnl" altLang="es-MX" sz="2800" dirty="0" smtClean="0"/>
              <a:t>el cáncer </a:t>
            </a:r>
            <a:r>
              <a:rPr lang="es-ES_tradnl" altLang="es-MX" sz="2800" dirty="0"/>
              <a:t>de mama </a:t>
            </a:r>
            <a:r>
              <a:rPr lang="es-ES_tradnl" altLang="es-MX" sz="2800" dirty="0" smtClean="0"/>
              <a:t>triple</a:t>
            </a:r>
            <a:endParaRPr lang="en-US" altLang="es-MX" sz="2800" dirty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900113" y="295275"/>
            <a:ext cx="80311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s-MX" altLang="es-MX" sz="2000" dirty="0"/>
              <a:t>Departamento de Fisiología, Biofísica y Neurociencias </a:t>
            </a:r>
            <a:endParaRPr lang="es-MX" altLang="es-MX" sz="2000" dirty="0" smtClean="0"/>
          </a:p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s-MX" altLang="es-MX" sz="2000" dirty="0" smtClean="0"/>
              <a:t>y 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s-MX" altLang="es-MX" sz="2000" dirty="0" smtClean="0"/>
              <a:t>Programa </a:t>
            </a:r>
            <a:r>
              <a:rPr lang="es-MX" altLang="es-MX" sz="2000" dirty="0"/>
              <a:t>de Doctorado en Nanociencias y Nanotecnología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27984"/>
            <a:ext cx="1159150" cy="113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logo-icono-iz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DFFCC"/>
              </a:clrFrom>
              <a:clrTo>
                <a:srgbClr val="CD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1029598" cy="110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816" y="4797152"/>
            <a:ext cx="360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altLang="es-MX" b="0" dirty="0"/>
              <a:t>Dr. Daniel Martínez </a:t>
            </a:r>
            <a:r>
              <a:rPr lang="es-MX" altLang="es-MX" b="0" dirty="0" err="1"/>
              <a:t>Fong</a:t>
            </a:r>
            <a:endParaRPr lang="es-MX" altLang="es-MX" b="0" dirty="0"/>
          </a:p>
        </p:txBody>
      </p:sp>
      <p:pic>
        <p:nvPicPr>
          <p:cNvPr id="14" name="Picture 7" descr="logo-icono-iz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DFFCC"/>
              </a:clrFrom>
              <a:clrTo>
                <a:srgbClr val="CD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608"/>
            <a:ext cx="1029598" cy="110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07433" y="1124744"/>
            <a:ext cx="7056784" cy="4536504"/>
            <a:chOff x="179388" y="258201"/>
            <a:chExt cx="8794750" cy="5653768"/>
          </a:xfrm>
        </p:grpSpPr>
        <p:pic>
          <p:nvPicPr>
            <p:cNvPr id="22530" name="Imagen 1" descr="5 ENGLISH Combo FIG5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773357"/>
              <a:ext cx="8794750" cy="413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3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000" y="258201"/>
              <a:ext cx="3179518" cy="92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220072" y="5960313"/>
            <a:ext cx="3121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es-MX" sz="1200" dirty="0">
                <a:solidFill>
                  <a:srgbClr val="000000"/>
                </a:solidFill>
              </a:rPr>
              <a:t>Castillo-Rodriguez et al., </a:t>
            </a:r>
            <a:r>
              <a:rPr lang="en-US" altLang="es-MX" sz="1200" dirty="0" err="1">
                <a:solidFill>
                  <a:srgbClr val="000000"/>
                </a:solidFill>
              </a:rPr>
              <a:t>Plos</a:t>
            </a:r>
            <a:r>
              <a:rPr lang="en-US" altLang="es-MX" sz="1200" dirty="0">
                <a:solidFill>
                  <a:srgbClr val="000000"/>
                </a:solidFill>
              </a:rPr>
              <a:t> One, 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1554" y="332656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Nanoterapia suicida</a:t>
            </a:r>
            <a:endParaRPr lang="es-MX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82563"/>
            <a:ext cx="89693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1" descr="6 ENGLISH Combo FIG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28"/>
          <a:stretch>
            <a:fillRect/>
          </a:stretch>
        </p:blipFill>
        <p:spPr bwMode="auto">
          <a:xfrm>
            <a:off x="1691680" y="1472818"/>
            <a:ext cx="5832003" cy="394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7391" y="6021288"/>
            <a:ext cx="3121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es-MX" sz="1200" dirty="0">
                <a:solidFill>
                  <a:srgbClr val="000000"/>
                </a:solidFill>
              </a:rPr>
              <a:t>Castillo-Rodriguez et al., </a:t>
            </a:r>
            <a:r>
              <a:rPr lang="en-US" altLang="es-MX" sz="1200" dirty="0" err="1">
                <a:solidFill>
                  <a:srgbClr val="000000"/>
                </a:solidFill>
              </a:rPr>
              <a:t>Plos</a:t>
            </a:r>
            <a:r>
              <a:rPr lang="en-US" altLang="es-MX" sz="1200" dirty="0">
                <a:solidFill>
                  <a:srgbClr val="000000"/>
                </a:solidFill>
              </a:rPr>
              <a:t> One, 2014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82563"/>
            <a:ext cx="89693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404664"/>
            <a:ext cx="5246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Apoptosis en células MDA-MB-231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1" descr="6 ENGLISH Combo FIG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0"/>
          <a:stretch>
            <a:fillRect/>
          </a:stretch>
        </p:blipFill>
        <p:spPr bwMode="auto">
          <a:xfrm>
            <a:off x="1763688" y="908720"/>
            <a:ext cx="5687913" cy="533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41362" y="182563"/>
            <a:ext cx="7932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n-US" sz="2400" dirty="0"/>
              <a:t>Ausencia de apoptosis en tejidos </a:t>
            </a:r>
            <a:r>
              <a:rPr lang="es-MX" altLang="en-US" sz="2400" dirty="0" smtClean="0"/>
              <a:t>periféricos</a:t>
            </a:r>
            <a:endParaRPr lang="es-MX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355976" y="6412446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es-MX" sz="1200" dirty="0">
                <a:solidFill>
                  <a:srgbClr val="000000"/>
                </a:solidFill>
              </a:rPr>
              <a:t>Castillo-Rodriguez et al., </a:t>
            </a:r>
            <a:r>
              <a:rPr lang="en-US" altLang="es-MX" sz="1200" dirty="0" err="1">
                <a:solidFill>
                  <a:srgbClr val="000000"/>
                </a:solidFill>
              </a:rPr>
              <a:t>Plos</a:t>
            </a:r>
            <a:r>
              <a:rPr lang="en-US" altLang="es-MX" sz="1200" dirty="0">
                <a:solidFill>
                  <a:srgbClr val="000000"/>
                </a:solidFill>
              </a:rPr>
              <a:t> One, 2014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82563"/>
            <a:ext cx="89693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82563"/>
            <a:ext cx="89693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1"/>
          <p:cNvSpPr>
            <a:spLocks noGrp="1" noChangeArrowheads="1"/>
          </p:cNvSpPr>
          <p:nvPr/>
        </p:nvSpPr>
        <p:spPr bwMode="auto">
          <a:xfrm>
            <a:off x="9136" y="260648"/>
            <a:ext cx="9144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2400" dirty="0">
                <a:solidFill>
                  <a:schemeClr val="tx2"/>
                </a:solidFill>
              </a:rPr>
              <a:t>Perspectivas de </a:t>
            </a:r>
            <a:r>
              <a:rPr lang="es-MX" altLang="es-MX" sz="2400" dirty="0" smtClean="0">
                <a:solidFill>
                  <a:schemeClr val="tx2"/>
                </a:solidFill>
              </a:rPr>
              <a:t>la nanoterapia génica suicida</a:t>
            </a:r>
            <a:endParaRPr lang="en-US" altLang="es-MX" sz="2400" dirty="0">
              <a:solidFill>
                <a:schemeClr val="tx2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/>
        </p:nvSpPr>
        <p:spPr bwMode="auto">
          <a:xfrm>
            <a:off x="1907704" y="1382713"/>
            <a:ext cx="44180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AutoNum type="arabicPeriod"/>
            </a:pPr>
            <a:r>
              <a:rPr lang="es-MX" altLang="es-MX" sz="2000" b="0" u="sng" dirty="0"/>
              <a:t>Cáncer de mama 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s-MX" altLang="es-MX" sz="2000" b="0" u="sng" dirty="0" smtClean="0"/>
              <a:t>Neuroblastoma</a:t>
            </a:r>
            <a:r>
              <a:rPr lang="es-MX" altLang="es-MX" sz="1200" dirty="0">
                <a:solidFill>
                  <a:srgbClr val="000000"/>
                </a:solidFill>
              </a:rPr>
              <a:t> </a:t>
            </a:r>
            <a:endParaRPr lang="es-MX" altLang="es-MX" sz="12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s-MX" altLang="es-MX" sz="2000" b="0" u="sng" dirty="0" smtClean="0"/>
              <a:t>Cáncer </a:t>
            </a:r>
            <a:r>
              <a:rPr lang="es-MX" altLang="es-MX" sz="2000" b="0" u="sng" dirty="0"/>
              <a:t>de </a:t>
            </a:r>
            <a:r>
              <a:rPr lang="es-MX" altLang="es-MX" sz="2000" b="0" u="sng" dirty="0" smtClean="0"/>
              <a:t>pulmón</a:t>
            </a:r>
            <a:endParaRPr lang="es-MX" altLang="es-MX" sz="2000" b="0" u="sng" dirty="0"/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s-MX" altLang="es-MX" sz="2000" b="0" u="sng" dirty="0"/>
              <a:t>Cáncer de próstata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s-MX" altLang="es-MX" sz="2000" b="0" dirty="0"/>
              <a:t>Cáncer de colon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s-MX" altLang="es-MX" sz="2000" b="0" dirty="0"/>
              <a:t>Cáncer de páncreas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s-MX" altLang="es-MX" sz="2000" b="0" dirty="0" err="1"/>
              <a:t>Mesotelioma</a:t>
            </a:r>
            <a:endParaRPr lang="es-MX" altLang="es-MX" sz="2000" b="0" dirty="0"/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s-MX" altLang="es-MX" sz="2000" b="0" dirty="0"/>
              <a:t>Sarcoma de </a:t>
            </a:r>
            <a:r>
              <a:rPr lang="es-MX" altLang="es-MX" sz="2000" b="0" dirty="0" err="1"/>
              <a:t>Ewin’s</a:t>
            </a:r>
            <a:endParaRPr lang="es-MX" altLang="es-MX" sz="2000" b="0" dirty="0"/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s-MX" altLang="es-MX" sz="2000" b="0" dirty="0" err="1"/>
              <a:t>Astrocitoma</a:t>
            </a:r>
            <a:r>
              <a:rPr lang="es-MX" altLang="es-MX" sz="2000" b="0" dirty="0"/>
              <a:t> 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s-MX" altLang="es-MX" sz="2000" b="0" dirty="0" err="1"/>
              <a:t>Meduloblastoma</a:t>
            </a:r>
            <a:endParaRPr lang="es-MX" altLang="es-MX" sz="2000" b="0" dirty="0"/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s-MX" altLang="es-MX" sz="2000" b="0" dirty="0" err="1"/>
              <a:t>Meningioma</a:t>
            </a:r>
            <a:endParaRPr lang="es-MX" altLang="es-MX" sz="2000" b="0" dirty="0"/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s-MX" altLang="es-MX" sz="2000" b="0" dirty="0"/>
              <a:t>Carcinoma medular tiroideo </a:t>
            </a:r>
          </a:p>
        </p:txBody>
      </p:sp>
      <p:pic>
        <p:nvPicPr>
          <p:cNvPr id="25604" name="Picture 7" descr="logo-icono-iz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DFFCC"/>
              </a:clrFrom>
              <a:clrTo>
                <a:srgbClr val="CD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703888"/>
            <a:ext cx="95726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807075"/>
            <a:ext cx="9366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5611813"/>
            <a:ext cx="11906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4008" y="1451387"/>
            <a:ext cx="362570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MX" altLang="es-MX" sz="1400" dirty="0">
                <a:solidFill>
                  <a:srgbClr val="000000"/>
                </a:solidFill>
              </a:rPr>
              <a:t>Castillo-</a:t>
            </a:r>
            <a:r>
              <a:rPr lang="es-MX" altLang="es-MX" sz="1400" dirty="0" err="1">
                <a:solidFill>
                  <a:srgbClr val="000000"/>
                </a:solidFill>
              </a:rPr>
              <a:t>Rodriguez</a:t>
            </a:r>
            <a:r>
              <a:rPr lang="es-MX" altLang="es-MX" sz="1400" dirty="0">
                <a:solidFill>
                  <a:srgbClr val="000000"/>
                </a:solidFill>
              </a:rPr>
              <a:t> et al., </a:t>
            </a:r>
            <a:r>
              <a:rPr lang="es-MX" altLang="es-MX" sz="1400" dirty="0" err="1">
                <a:solidFill>
                  <a:srgbClr val="000000"/>
                </a:solidFill>
              </a:rPr>
              <a:t>Plos</a:t>
            </a:r>
            <a:r>
              <a:rPr lang="es-MX" altLang="es-MX" sz="1400" dirty="0">
                <a:solidFill>
                  <a:srgbClr val="000000"/>
                </a:solidFill>
              </a:rPr>
              <a:t> </a:t>
            </a:r>
            <a:r>
              <a:rPr lang="es-MX" altLang="es-MX" sz="1400" dirty="0" err="1">
                <a:solidFill>
                  <a:srgbClr val="000000"/>
                </a:solidFill>
              </a:rPr>
              <a:t>One</a:t>
            </a:r>
            <a:r>
              <a:rPr lang="es-MX" altLang="es-MX" sz="1400" dirty="0">
                <a:solidFill>
                  <a:srgbClr val="000000"/>
                </a:solidFill>
              </a:rPr>
              <a:t>, 2014</a:t>
            </a:r>
            <a:endParaRPr lang="es-MX" altLang="es-MX" sz="1400" b="0" u="sng" dirty="0"/>
          </a:p>
        </p:txBody>
      </p:sp>
      <p:sp>
        <p:nvSpPr>
          <p:cNvPr id="3" name="Rectangle 2"/>
          <p:cNvSpPr/>
          <p:nvPr/>
        </p:nvSpPr>
        <p:spPr>
          <a:xfrm>
            <a:off x="4662277" y="175307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n-US" sz="1400" dirty="0" smtClean="0"/>
              <a:t>Rubio-Zapata </a:t>
            </a:r>
            <a:r>
              <a:rPr lang="es-ES" altLang="en-US" sz="1400" dirty="0"/>
              <a:t>et al. </a:t>
            </a:r>
            <a:r>
              <a:rPr lang="es-ES" altLang="en-US" sz="1400" dirty="0" err="1" smtClean="0"/>
              <a:t>Cancer</a:t>
            </a:r>
            <a:r>
              <a:rPr lang="es-ES" altLang="en-US" sz="1400" dirty="0" smtClean="0"/>
              <a:t> </a:t>
            </a:r>
            <a:r>
              <a:rPr lang="es-ES" altLang="en-US" sz="1400" dirty="0"/>
              <a:t>Gene </a:t>
            </a:r>
            <a:r>
              <a:rPr lang="es-ES" altLang="en-US" sz="1400" dirty="0" err="1"/>
              <a:t>Ther</a:t>
            </a:r>
            <a:r>
              <a:rPr lang="es-ES" altLang="en-US" sz="1400" dirty="0"/>
              <a:t>. </a:t>
            </a:r>
            <a:r>
              <a:rPr lang="es-ES" altLang="en-US" sz="1400" dirty="0" smtClean="0"/>
              <a:t>2009</a:t>
            </a:r>
            <a:endParaRPr lang="es-MX" sz="1400" dirty="0"/>
          </a:p>
        </p:txBody>
      </p:sp>
      <p:sp>
        <p:nvSpPr>
          <p:cNvPr id="10" name="Rectangle 9"/>
          <p:cNvSpPr/>
          <p:nvPr/>
        </p:nvSpPr>
        <p:spPr>
          <a:xfrm>
            <a:off x="4666974" y="211311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n-US" sz="1400" dirty="0" smtClean="0"/>
              <a:t>Orozco-Barrios et </a:t>
            </a:r>
            <a:r>
              <a:rPr lang="es-ES" altLang="en-US" sz="1400" dirty="0"/>
              <a:t>al. </a:t>
            </a:r>
            <a:r>
              <a:rPr lang="es-ES" altLang="en-US" sz="1400" dirty="0" smtClean="0"/>
              <a:t>En preparación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3203848" y="5157192"/>
            <a:ext cx="43204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Espadas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-Alvarez et al., 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Nanomedicine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Hernandez et al.,           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Nanomedicine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2014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Castillo-Rodriguez et al.,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Plos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One, 2014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Arango-Quiroga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et al</a:t>
            </a:r>
            <a:r>
              <a:rPr lang="en-US" altLang="es-MX" sz="1200" b="1" dirty="0">
                <a:solidFill>
                  <a:srgbClr val="000000"/>
                </a:solidFill>
                <a:latin typeface="Arial" panose="020B0604020202020204" pitchFamily="34" charset="0"/>
              </a:rPr>
              <a:t>., 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Biochim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s-MX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Biophys</a:t>
            </a:r>
            <a:r>
              <a:rPr lang="en-US" altLang="es-MX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Acta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2006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Martinez-Fong  </a:t>
            </a:r>
            <a:r>
              <a:rPr lang="en-US" altLang="es-MX" sz="1200" b="1" dirty="0">
                <a:solidFill>
                  <a:srgbClr val="000000"/>
                </a:solidFill>
                <a:latin typeface="Arial" panose="020B0604020202020204" pitchFamily="34" charset="0"/>
              </a:rPr>
              <a:t>et al., 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Nanomedicine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2012 </a:t>
            </a:r>
            <a:endParaRPr lang="en-US" altLang="es-MX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48454" y="1320183"/>
            <a:ext cx="7361570" cy="3388232"/>
            <a:chOff x="304801" y="1037046"/>
            <a:chExt cx="8153400" cy="3752680"/>
          </a:xfrm>
        </p:grpSpPr>
        <p:pic>
          <p:nvPicPr>
            <p:cNvPr id="2355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2" t="5885" r="5354" b="3638"/>
            <a:stretch>
              <a:fillRect/>
            </a:stretch>
          </p:blipFill>
          <p:spPr bwMode="auto">
            <a:xfrm>
              <a:off x="304801" y="1821346"/>
              <a:ext cx="3773002" cy="2865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23556" name="Group 1"/>
            <p:cNvGrpSpPr>
              <a:grpSpLocks/>
            </p:cNvGrpSpPr>
            <p:nvPr/>
          </p:nvGrpSpPr>
          <p:grpSpPr bwMode="auto">
            <a:xfrm>
              <a:off x="4070657" y="1037046"/>
              <a:ext cx="4387544" cy="3752680"/>
              <a:chOff x="76200" y="1585037"/>
              <a:chExt cx="4918075" cy="4206163"/>
            </a:xfrm>
          </p:grpSpPr>
          <p:pic>
            <p:nvPicPr>
              <p:cNvPr id="2355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" y="2112963"/>
                <a:ext cx="4918075" cy="3678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59" name="TextBox 2"/>
              <p:cNvSpPr txBox="1">
                <a:spLocks noChangeArrowheads="1"/>
              </p:cNvSpPr>
              <p:nvPr/>
            </p:nvSpPr>
            <p:spPr bwMode="auto">
              <a:xfrm>
                <a:off x="532363" y="1585037"/>
                <a:ext cx="4232729" cy="451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anose="020B0604020202020204" pitchFamily="34" charset="0"/>
                  </a:rPr>
                  <a:t>Scanning electron microscopy</a:t>
                </a:r>
              </a:p>
            </p:txBody>
          </p:sp>
        </p:grpSp>
      </p:grpSp>
      <p:pic>
        <p:nvPicPr>
          <p:cNvPr id="2355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82563"/>
            <a:ext cx="89693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948454" y="383205"/>
            <a:ext cx="792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n-US" sz="2400" b="1" dirty="0">
                <a:latin typeface="Arial" panose="020B0604020202020204" pitchFamily="34" charset="0"/>
              </a:rPr>
              <a:t>El NTS-</a:t>
            </a:r>
            <a:r>
              <a:rPr lang="es-MX" altLang="en-US" sz="2400" b="1" dirty="0" err="1">
                <a:latin typeface="Arial" panose="020B0604020202020204" pitchFamily="34" charset="0"/>
              </a:rPr>
              <a:t>polyplex</a:t>
            </a:r>
            <a:r>
              <a:rPr lang="es-MX" altLang="en-US" sz="2400" b="1" dirty="0">
                <a:latin typeface="Arial" panose="020B0604020202020204" pitchFamily="34" charset="0"/>
              </a:rPr>
              <a:t> </a:t>
            </a:r>
            <a:r>
              <a:rPr lang="es-MX" altLang="en-US" sz="2400" b="1" dirty="0" smtClean="0">
                <a:latin typeface="Arial" panose="020B0604020202020204" pitchFamily="34" charset="0"/>
              </a:rPr>
              <a:t>son </a:t>
            </a:r>
            <a:r>
              <a:rPr lang="es-MX" altLang="en-US" sz="2400" b="1" dirty="0" smtClean="0">
                <a:latin typeface="Arial" panose="020B0604020202020204" pitchFamily="34" charset="0"/>
              </a:rPr>
              <a:t>nanopartículas </a:t>
            </a:r>
            <a:r>
              <a:rPr lang="es-MX" altLang="en-US" sz="2400" b="1" dirty="0" smtClean="0">
                <a:latin typeface="Arial" panose="020B0604020202020204" pitchFamily="34" charset="0"/>
              </a:rPr>
              <a:t>biodegradables</a:t>
            </a:r>
            <a:endParaRPr lang="es-MX" altLang="en-US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1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251520" y="306264"/>
            <a:ext cx="8424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MX" sz="2400" b="1" dirty="0" smtClean="0">
                <a:latin typeface="Arial" panose="020B0604020202020204" pitchFamily="34" charset="0"/>
              </a:rPr>
              <a:t>La transfección es vía la internalización del Receptor a Neurotensina Tipo 1 (NTSR1)</a:t>
            </a: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3014647" y="5229200"/>
            <a:ext cx="454643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200" dirty="0">
                <a:solidFill>
                  <a:srgbClr val="000000"/>
                </a:solidFill>
                <a:latin typeface="Arial" panose="020B0604020202020204" pitchFamily="34" charset="0"/>
              </a:rPr>
              <a:t>Castillo-</a:t>
            </a:r>
            <a:r>
              <a:rPr lang="es-MX" altLang="es-MX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Rodriguez</a:t>
            </a:r>
            <a:r>
              <a:rPr lang="es-MX" altLang="es-MX" sz="1200" dirty="0">
                <a:solidFill>
                  <a:srgbClr val="000000"/>
                </a:solidFill>
                <a:latin typeface="Arial" panose="020B0604020202020204" pitchFamily="34" charset="0"/>
              </a:rPr>
              <a:t> et al., </a:t>
            </a:r>
            <a:r>
              <a:rPr lang="es-MX" altLang="es-MX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Plos</a:t>
            </a:r>
            <a:r>
              <a:rPr lang="es-MX" altLang="es-MX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MX" altLang="es-MX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One</a:t>
            </a:r>
            <a:r>
              <a:rPr lang="es-MX" altLang="es-MX" sz="1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s-MX" altLang="es-MX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2014</a:t>
            </a:r>
            <a:endParaRPr lang="en-US" altLang="es-MX" sz="12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Martinez-Fong  </a:t>
            </a:r>
            <a:r>
              <a:rPr lang="en-US" altLang="es-MX" sz="1200" b="1" dirty="0">
                <a:solidFill>
                  <a:srgbClr val="000000"/>
                </a:solidFill>
                <a:latin typeface="Arial" panose="020B0604020202020204" pitchFamily="34" charset="0"/>
              </a:rPr>
              <a:t>et al.,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Nanomedicine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s-MX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2012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Arango</a:t>
            </a:r>
            <a:r>
              <a:rPr lang="en-US" altLang="es-MX" sz="1200" b="1" dirty="0">
                <a:solidFill>
                  <a:srgbClr val="000000"/>
                </a:solidFill>
                <a:latin typeface="Arial" panose="020B0604020202020204" pitchFamily="34" charset="0"/>
              </a:rPr>
              <a:t>-Rodriguez et al.,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Biochim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s-MX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Biophys</a:t>
            </a:r>
            <a:r>
              <a:rPr lang="en-US" altLang="es-MX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Acta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s-MX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2006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b="1" dirty="0">
                <a:solidFill>
                  <a:srgbClr val="000000"/>
                </a:solidFill>
                <a:latin typeface="Arial" panose="020B0604020202020204" pitchFamily="34" charset="0"/>
              </a:rPr>
              <a:t>Navarro-</a:t>
            </a:r>
            <a:r>
              <a:rPr lang="en-US" altLang="es-MX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Quiroga</a:t>
            </a:r>
            <a:r>
              <a:rPr lang="en-US" altLang="es-MX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et al.,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Mol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s-MX" sz="1200" b="1" dirty="0">
                <a:solidFill>
                  <a:srgbClr val="000000"/>
                </a:solidFill>
                <a:latin typeface="Arial" panose="020B0604020202020204" pitchFamily="34" charset="0"/>
              </a:rPr>
              <a:t>Brain Res 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2002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Alvarez-Maya et al</a:t>
            </a:r>
            <a:r>
              <a:rPr lang="en-US" altLang="es-MX" sz="1200" dirty="0" smtClean="0">
                <a:latin typeface="Arial" panose="020B0604020202020204" pitchFamily="34" charset="0"/>
              </a:rPr>
              <a:t>., </a:t>
            </a:r>
            <a:r>
              <a:rPr lang="es-MX" sz="1200" dirty="0" smtClean="0">
                <a:latin typeface="+mn-lt"/>
              </a:rPr>
              <a:t>Mol </a:t>
            </a:r>
            <a:r>
              <a:rPr lang="es-MX" sz="1200" dirty="0" err="1">
                <a:latin typeface="+mn-lt"/>
              </a:rPr>
              <a:t>Med</a:t>
            </a:r>
            <a:r>
              <a:rPr lang="es-MX" sz="1200" dirty="0" smtClean="0">
                <a:latin typeface="+mn-lt"/>
              </a:rPr>
              <a:t>. 2001</a:t>
            </a:r>
            <a:endParaRPr lang="en-US" altLang="es-MX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Martinez-Fong &amp;  Navarro-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Quiroga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Brain Res. </a:t>
            </a:r>
            <a:r>
              <a:rPr lang="en-US" altLang="es-MX" sz="12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Protoc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  2000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Martinez-Fong </a:t>
            </a:r>
            <a:r>
              <a:rPr lang="en-US" altLang="es-MX" sz="1200" b="1" dirty="0">
                <a:solidFill>
                  <a:srgbClr val="000000"/>
                </a:solidFill>
                <a:latin typeface="Arial" panose="020B0604020202020204" pitchFamily="34" charset="0"/>
              </a:rPr>
              <a:t>et al., </a:t>
            </a:r>
            <a:r>
              <a:rPr lang="en-US" altLang="es-MX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Mol</a:t>
            </a:r>
            <a:r>
              <a:rPr lang="en-US" altLang="es-MX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Brain Res </a:t>
            </a:r>
            <a:r>
              <a:rPr lang="en-US" altLang="es-MX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1999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 dirty="0">
              <a:latin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51720" y="1772816"/>
            <a:ext cx="4615085" cy="3051719"/>
            <a:chOff x="1316927" y="1447800"/>
            <a:chExt cx="5637910" cy="3728061"/>
          </a:xfrm>
        </p:grpSpPr>
        <p:pic>
          <p:nvPicPr>
            <p:cNvPr id="26628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3" t="5545" r="9660" b="6427"/>
            <a:stretch>
              <a:fillRect/>
            </a:stretch>
          </p:blipFill>
          <p:spPr bwMode="auto">
            <a:xfrm>
              <a:off x="2514600" y="1447800"/>
              <a:ext cx="4440237" cy="37280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1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927" y="1453896"/>
              <a:ext cx="1176337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4536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68" y="4208503"/>
            <a:ext cx="1325281" cy="1160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63" y="4149583"/>
            <a:ext cx="1074445" cy="1009215"/>
          </a:xfrm>
          <a:prstGeom prst="rect">
            <a:avLst/>
          </a:prstGeom>
        </p:spPr>
      </p:pic>
      <p:sp>
        <p:nvSpPr>
          <p:cNvPr id="1741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508271" y="1333256"/>
            <a:ext cx="4579844" cy="676275"/>
          </a:xfrm>
        </p:spPr>
        <p:txBody>
          <a:bodyPr/>
          <a:lstStyle/>
          <a:p>
            <a:pPr eaLnBrk="1" hangingPunct="1"/>
            <a:r>
              <a:rPr lang="es-MX" altLang="es-MX" sz="2000" b="1" dirty="0" smtClean="0"/>
              <a:t>Sistema suicida HSVtk - </a:t>
            </a:r>
            <a:r>
              <a:rPr lang="es-MX" altLang="es-MX" sz="2000" b="1" dirty="0" err="1" smtClean="0"/>
              <a:t>Ganciclovir</a:t>
            </a:r>
            <a:endParaRPr lang="es-ES" altLang="es-MX" sz="2000" b="1" dirty="0" smtClean="0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4654479" y="402668"/>
            <a:ext cx="4381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2000" dirty="0"/>
              <a:t>Nanopartículas </a:t>
            </a:r>
            <a:r>
              <a:rPr lang="es-MX" altLang="es-MX" sz="2000" dirty="0" smtClean="0"/>
              <a:t>génicas suicidas</a:t>
            </a:r>
            <a:endParaRPr lang="es-MX" altLang="es-MX" sz="2000" dirty="0"/>
          </a:p>
        </p:txBody>
      </p:sp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6143833" y="5258482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2400" dirty="0"/>
              <a:t>Apoptosis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91680" y="923281"/>
            <a:ext cx="6531746" cy="4407011"/>
            <a:chOff x="-289720" y="83312"/>
            <a:chExt cx="10660234" cy="7192527"/>
          </a:xfrm>
        </p:grpSpPr>
        <p:pic>
          <p:nvPicPr>
            <p:cNvPr id="17411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41" r="1610" b="14771"/>
            <a:stretch>
              <a:fillRect/>
            </a:stretch>
          </p:blipFill>
          <p:spPr bwMode="auto">
            <a:xfrm>
              <a:off x="5631007" y="83312"/>
              <a:ext cx="4739507" cy="344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2" name="Group 4"/>
            <p:cNvGrpSpPr>
              <a:grpSpLocks/>
            </p:cNvGrpSpPr>
            <p:nvPr/>
          </p:nvGrpSpPr>
          <p:grpSpPr bwMode="auto">
            <a:xfrm>
              <a:off x="-289720" y="1504760"/>
              <a:ext cx="6813560" cy="5771079"/>
              <a:chOff x="-53986" y="1675128"/>
              <a:chExt cx="5916674" cy="5010563"/>
            </a:xfrm>
          </p:grpSpPr>
          <p:pic>
            <p:nvPicPr>
              <p:cNvPr id="17432" name="Picture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930" y="3120988"/>
                <a:ext cx="1296304" cy="1357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19" name="Oval 15"/>
              <p:cNvSpPr>
                <a:spLocks noChangeArrowheads="1"/>
              </p:cNvSpPr>
              <p:nvPr/>
            </p:nvSpPr>
            <p:spPr bwMode="auto">
              <a:xfrm>
                <a:off x="1528943" y="2683685"/>
                <a:ext cx="3436553" cy="4002006"/>
              </a:xfrm>
              <a:prstGeom prst="ellipse">
                <a:avLst/>
              </a:prstGeom>
              <a:solidFill>
                <a:srgbClr val="C0C0C0">
                  <a:alpha val="1607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MX" altLang="es-MX" sz="2400"/>
              </a:p>
            </p:txBody>
          </p:sp>
          <p:graphicFrame>
            <p:nvGraphicFramePr>
              <p:cNvPr id="17420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7990658"/>
                  </p:ext>
                </p:extLst>
              </p:nvPr>
            </p:nvGraphicFramePr>
            <p:xfrm>
              <a:off x="3287063" y="2797420"/>
              <a:ext cx="236506" cy="8893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521" name="Image" r:id="rId8" imgW="380818" imgH="1219048" progId="Photoshop.Image.9">
                      <p:embed/>
                    </p:oleObj>
                  </mc:Choice>
                  <mc:Fallback>
                    <p:oleObj name="Image" r:id="rId8" imgW="380818" imgH="1219048" progId="Photoshop.Image.9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7063" y="2797420"/>
                            <a:ext cx="236506" cy="889348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27" name="Text Box 31"/>
              <p:cNvSpPr txBox="1">
                <a:spLocks noChangeArrowheads="1"/>
              </p:cNvSpPr>
              <p:nvPr/>
            </p:nvSpPr>
            <p:spPr bwMode="auto">
              <a:xfrm>
                <a:off x="3319503" y="3851274"/>
                <a:ext cx="2138364" cy="741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MX" altLang="es-MX" sz="1400" dirty="0">
                    <a:cs typeface="Arial" panose="020B0604020202020204" pitchFamily="34" charset="0"/>
                  </a:rPr>
                  <a:t>Cinasas endógenas</a:t>
                </a:r>
                <a:endParaRPr lang="es-ES" altLang="es-MX" sz="1400" dirty="0"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7418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9300158"/>
                  </p:ext>
                </p:extLst>
              </p:nvPr>
            </p:nvGraphicFramePr>
            <p:xfrm>
              <a:off x="4187027" y="1675128"/>
              <a:ext cx="286357" cy="1075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522" name="Image" r:id="rId10" imgW="380818" imgH="1219048" progId="Photoshop.Image.9">
                      <p:embed/>
                    </p:oleObj>
                  </mc:Choice>
                  <mc:Fallback>
                    <p:oleObj name="Image" r:id="rId10" imgW="380818" imgH="1219048" progId="Photoshop.Image.9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7027" y="1675128"/>
                            <a:ext cx="286357" cy="1075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7421" name="Group 17"/>
              <p:cNvGrpSpPr>
                <a:grpSpLocks/>
              </p:cNvGrpSpPr>
              <p:nvPr/>
            </p:nvGrpSpPr>
            <p:grpSpPr bwMode="auto">
              <a:xfrm>
                <a:off x="2095323" y="3006943"/>
                <a:ext cx="1173240" cy="616579"/>
                <a:chOff x="4479" y="1404"/>
                <a:chExt cx="980" cy="439"/>
              </a:xfrm>
            </p:grpSpPr>
            <p:sp>
              <p:nvSpPr>
                <p:cNvPr id="17433" name="Oval 18"/>
                <p:cNvSpPr>
                  <a:spLocks noChangeArrowheads="1"/>
                </p:cNvSpPr>
                <p:nvPr/>
              </p:nvSpPr>
              <p:spPr bwMode="auto">
                <a:xfrm>
                  <a:off x="4753" y="1616"/>
                  <a:ext cx="454" cy="227"/>
                </a:xfrm>
                <a:prstGeom prst="ellipse">
                  <a:avLst/>
                </a:prstGeom>
                <a:solidFill>
                  <a:srgbClr val="008000">
                    <a:alpha val="36862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MX" altLang="es-MX" sz="2400"/>
                </a:p>
              </p:txBody>
            </p:sp>
            <p:sp>
              <p:nvSpPr>
                <p:cNvPr id="1743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479" y="1404"/>
                  <a:ext cx="980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MX" altLang="es-MX" sz="1200" dirty="0">
                      <a:cs typeface="Arial" panose="020B0604020202020204" pitchFamily="34" charset="0"/>
                    </a:rPr>
                    <a:t>HSV-TK</a:t>
                  </a:r>
                  <a:endParaRPr lang="es-ES" altLang="es-MX" sz="1200" dirty="0"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422" name="Line 24"/>
              <p:cNvSpPr>
                <a:spLocks noChangeShapeType="1"/>
              </p:cNvSpPr>
              <p:nvPr/>
            </p:nvSpPr>
            <p:spPr bwMode="auto">
              <a:xfrm flipH="1">
                <a:off x="3505017" y="2351830"/>
                <a:ext cx="651278" cy="826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423" name="Line 25"/>
              <p:cNvSpPr>
                <a:spLocks noChangeShapeType="1"/>
              </p:cNvSpPr>
              <p:nvPr/>
            </p:nvSpPr>
            <p:spPr bwMode="auto">
              <a:xfrm flipH="1">
                <a:off x="2961288" y="3304697"/>
                <a:ext cx="325775" cy="6324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425" name="AutoShape 27"/>
              <p:cNvSpPr>
                <a:spLocks noChangeArrowheads="1"/>
              </p:cNvSpPr>
              <p:nvPr/>
            </p:nvSpPr>
            <p:spPr bwMode="auto">
              <a:xfrm rot="18314115" flipH="1">
                <a:off x="2286687" y="2734357"/>
                <a:ext cx="715297" cy="2786508"/>
              </a:xfrm>
              <a:prstGeom prst="curvedRightArrow">
                <a:avLst>
                  <a:gd name="adj1" fmla="val 45550"/>
                  <a:gd name="adj2" fmla="val 91101"/>
                  <a:gd name="adj3" fmla="val 29391"/>
                </a:avLst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MX" altLang="es-MX" sz="2400"/>
              </a:p>
            </p:txBody>
          </p:sp>
          <p:sp>
            <p:nvSpPr>
              <p:cNvPr id="17426" name="Line 28"/>
              <p:cNvSpPr>
                <a:spLocks noChangeShapeType="1"/>
              </p:cNvSpPr>
              <p:nvPr/>
            </p:nvSpPr>
            <p:spPr bwMode="auto">
              <a:xfrm flipV="1">
                <a:off x="3858910" y="4602092"/>
                <a:ext cx="2003778" cy="96127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428" name="Text Box 32"/>
              <p:cNvSpPr txBox="1">
                <a:spLocks noChangeArrowheads="1"/>
              </p:cNvSpPr>
              <p:nvPr/>
            </p:nvSpPr>
            <p:spPr bwMode="auto">
              <a:xfrm>
                <a:off x="-53986" y="4559483"/>
                <a:ext cx="927474" cy="250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MX" altLang="es-MX" sz="1400" dirty="0" err="1">
                    <a:cs typeface="Arial" panose="020B0604020202020204" pitchFamily="34" charset="0"/>
                  </a:rPr>
                  <a:t>Ganciclovir</a:t>
                </a:r>
                <a:endParaRPr lang="es-ES" altLang="es-MX" sz="1400" dirty="0"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416" name="Picture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841" y="3879080"/>
              <a:ext cx="3194240" cy="156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82563"/>
            <a:ext cx="89693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580847" y="5805264"/>
            <a:ext cx="4613910" cy="756510"/>
            <a:chOff x="5174268" y="5850898"/>
            <a:chExt cx="4613910" cy="7565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97753" y="6089258"/>
              <a:ext cx="3097036" cy="323116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5174268" y="5850898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altLang="en-US" sz="1200" dirty="0" smtClean="0"/>
                <a:t>Rubio-Zapata </a:t>
              </a:r>
              <a:r>
                <a:rPr lang="es-ES" altLang="en-US" sz="1200" dirty="0"/>
                <a:t>et al. </a:t>
              </a:r>
              <a:r>
                <a:rPr lang="es-ES" altLang="en-US" sz="1200" dirty="0" err="1" smtClean="0"/>
                <a:t>Cancer</a:t>
              </a:r>
              <a:r>
                <a:rPr lang="es-ES" altLang="en-US" sz="1200" dirty="0" smtClean="0"/>
                <a:t> </a:t>
              </a:r>
              <a:r>
                <a:rPr lang="es-ES" altLang="en-US" sz="1200" dirty="0"/>
                <a:t>Gene </a:t>
              </a:r>
              <a:r>
                <a:rPr lang="es-ES" altLang="en-US" sz="1200" dirty="0" err="1"/>
                <a:t>Ther</a:t>
              </a:r>
              <a:r>
                <a:rPr lang="es-ES" altLang="en-US" sz="1200" dirty="0"/>
                <a:t>. </a:t>
              </a:r>
              <a:r>
                <a:rPr lang="es-ES" altLang="en-US" sz="1200" dirty="0" smtClean="0"/>
                <a:t>2009</a:t>
              </a:r>
              <a:endParaRPr lang="es-MX" sz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216178" y="6330409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" altLang="en-US" sz="1200" dirty="0" smtClean="0"/>
                <a:t>Orozco-Barrios et </a:t>
              </a:r>
              <a:r>
                <a:rPr lang="es-ES" altLang="en-US" sz="1200" dirty="0"/>
                <a:t>al. </a:t>
              </a:r>
              <a:r>
                <a:rPr lang="es-ES" altLang="en-US" sz="1200" dirty="0" smtClean="0"/>
                <a:t>En preparación</a:t>
              </a:r>
              <a:endParaRPr lang="es-MX" sz="1200" dirty="0"/>
            </a:p>
          </p:txBody>
        </p:sp>
      </p:grpSp>
      <p:cxnSp>
        <p:nvCxnSpPr>
          <p:cNvPr id="17415" name="Straight Arrow Connector 3"/>
          <p:cNvCxnSpPr>
            <a:cxnSpLocks noChangeShapeType="1"/>
          </p:cNvCxnSpPr>
          <p:nvPr/>
        </p:nvCxnSpPr>
        <p:spPr bwMode="auto">
          <a:xfrm>
            <a:off x="6951261" y="4158221"/>
            <a:ext cx="14025" cy="113313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71600" y="548680"/>
            <a:ext cx="7416824" cy="5877004"/>
            <a:chOff x="755576" y="404664"/>
            <a:chExt cx="7980412" cy="6323585"/>
          </a:xfrm>
        </p:grpSpPr>
        <p:grpSp>
          <p:nvGrpSpPr>
            <p:cNvPr id="3" name="Group 2"/>
            <p:cNvGrpSpPr/>
            <p:nvPr/>
          </p:nvGrpSpPr>
          <p:grpSpPr>
            <a:xfrm>
              <a:off x="755576" y="3487362"/>
              <a:ext cx="7980412" cy="3240887"/>
              <a:chOff x="755576" y="3343346"/>
              <a:chExt cx="7980412" cy="3240887"/>
            </a:xfrm>
          </p:grpSpPr>
          <p:grpSp>
            <p:nvGrpSpPr>
              <p:cNvPr id="14338" name="Group 7"/>
              <p:cNvGrpSpPr>
                <a:grpSpLocks/>
              </p:cNvGrpSpPr>
              <p:nvPr/>
            </p:nvGrpSpPr>
            <p:grpSpPr bwMode="auto">
              <a:xfrm>
                <a:off x="755576" y="3343346"/>
                <a:ext cx="7810664" cy="2896577"/>
                <a:chOff x="295186" y="3244395"/>
                <a:chExt cx="8368481" cy="3104637"/>
              </a:xfrm>
            </p:grpSpPr>
            <p:pic>
              <p:nvPicPr>
                <p:cNvPr id="14348" name="Imagen 4" descr="Captura de pantalla 2014-01-27 a las 14.16.5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591" t="7687" r="49915" b="58235"/>
                <a:stretch>
                  <a:fillRect/>
                </a:stretch>
              </p:blipFill>
              <p:spPr bwMode="auto">
                <a:xfrm>
                  <a:off x="295186" y="3641011"/>
                  <a:ext cx="2596355" cy="2651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49" name="CuadroTexto 6"/>
                <p:cNvSpPr txBox="1">
                  <a:spLocks noChangeArrowheads="1"/>
                </p:cNvSpPr>
                <p:nvPr/>
              </p:nvSpPr>
              <p:spPr bwMode="auto">
                <a:xfrm>
                  <a:off x="1090919" y="3244395"/>
                  <a:ext cx="1004887" cy="461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s-ES" altLang="en-US" sz="2400"/>
                    <a:t>RE (-)</a:t>
                  </a:r>
                </a:p>
              </p:txBody>
            </p:sp>
            <p:sp>
              <p:nvSpPr>
                <p:cNvPr id="14350" name="CuadroTexto 7"/>
                <p:cNvSpPr txBox="1">
                  <a:spLocks noChangeArrowheads="1"/>
                </p:cNvSpPr>
                <p:nvPr/>
              </p:nvSpPr>
              <p:spPr bwMode="auto">
                <a:xfrm>
                  <a:off x="3949080" y="3265050"/>
                  <a:ext cx="998538" cy="461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s-ES" altLang="en-US" sz="2400" dirty="0"/>
                    <a:t>RP (-)</a:t>
                  </a:r>
                </a:p>
              </p:txBody>
            </p:sp>
            <p:sp>
              <p:nvSpPr>
                <p:cNvPr id="14351" name="CuadroTexto 8"/>
                <p:cNvSpPr txBox="1">
                  <a:spLocks noChangeArrowheads="1"/>
                </p:cNvSpPr>
                <p:nvPr/>
              </p:nvSpPr>
              <p:spPr bwMode="auto">
                <a:xfrm>
                  <a:off x="6778851" y="3265050"/>
                  <a:ext cx="1314450" cy="46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s-ES" altLang="en-US" sz="2400"/>
                    <a:t>HER2(-)</a:t>
                  </a:r>
                </a:p>
              </p:txBody>
            </p:sp>
            <p:pic>
              <p:nvPicPr>
                <p:cNvPr id="14352" name="Imagen 4" descr="Captura de pantalla 2014-01-27 a las 14.16.5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537" t="7687" r="4999" b="58235"/>
                <a:stretch>
                  <a:fillRect/>
                </a:stretch>
              </p:blipFill>
              <p:spPr bwMode="auto">
                <a:xfrm>
                  <a:off x="6079565" y="3706357"/>
                  <a:ext cx="2584102" cy="2642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53" name="Imagen 4" descr="Captura de pantalla 2014-01-27 a las 14.16.5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902" t="7687" r="27548" b="58235"/>
                <a:stretch>
                  <a:fillRect/>
                </a:stretch>
              </p:blipFill>
              <p:spPr bwMode="auto">
                <a:xfrm>
                  <a:off x="3086104" y="3661398"/>
                  <a:ext cx="2580544" cy="2629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339" name="CuadroTexto 1"/>
              <p:cNvSpPr txBox="1">
                <a:spLocks noChangeArrowheads="1"/>
              </p:cNvSpPr>
              <p:nvPr/>
            </p:nvSpPr>
            <p:spPr bwMode="auto">
              <a:xfrm>
                <a:off x="4024443" y="6286185"/>
                <a:ext cx="4711545" cy="298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Holliday DL and </a:t>
                </a:r>
                <a:r>
                  <a:rPr lang="en-US" altLang="en-US" sz="1200" dirty="0" err="1"/>
                  <a:t>Speirs</a:t>
                </a:r>
                <a:r>
                  <a:rPr lang="en-US" altLang="en-US" sz="1200" dirty="0"/>
                  <a:t> V. Breast Cancer Research, 2011.</a:t>
                </a:r>
              </a:p>
            </p:txBody>
          </p:sp>
        </p:grpSp>
        <p:grpSp>
          <p:nvGrpSpPr>
            <p:cNvPr id="14340" name="Group 6"/>
            <p:cNvGrpSpPr>
              <a:grpSpLocks/>
            </p:cNvGrpSpPr>
            <p:nvPr/>
          </p:nvGrpSpPr>
          <p:grpSpPr bwMode="auto">
            <a:xfrm>
              <a:off x="908397" y="404664"/>
              <a:ext cx="7476982" cy="2317542"/>
              <a:chOff x="395536" y="707082"/>
              <a:chExt cx="8466410" cy="2623335"/>
            </a:xfrm>
          </p:grpSpPr>
          <p:sp>
            <p:nvSpPr>
              <p:cNvPr id="14342" name="CuadroTexto 6"/>
              <p:cNvSpPr txBox="1">
                <a:spLocks noChangeArrowheads="1"/>
              </p:cNvSpPr>
              <p:nvPr/>
            </p:nvSpPr>
            <p:spPr bwMode="auto">
              <a:xfrm>
                <a:off x="1117328" y="713933"/>
                <a:ext cx="108234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n-US" sz="2400"/>
                  <a:t>RE (+)</a:t>
                </a:r>
              </a:p>
            </p:txBody>
          </p:sp>
          <p:sp>
            <p:nvSpPr>
              <p:cNvPr id="14343" name="CuadroTexto 7"/>
              <p:cNvSpPr txBox="1">
                <a:spLocks noChangeArrowheads="1"/>
              </p:cNvSpPr>
              <p:nvPr/>
            </p:nvSpPr>
            <p:spPr bwMode="auto">
              <a:xfrm>
                <a:off x="3923927" y="735256"/>
                <a:ext cx="107677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n-US" sz="2400" dirty="0"/>
                  <a:t>RP (+)</a:t>
                </a:r>
              </a:p>
            </p:txBody>
          </p:sp>
          <p:sp>
            <p:nvSpPr>
              <p:cNvPr id="14344" name="CuadroTexto 8"/>
              <p:cNvSpPr txBox="1">
                <a:spLocks noChangeArrowheads="1"/>
              </p:cNvSpPr>
              <p:nvPr/>
            </p:nvSpPr>
            <p:spPr bwMode="auto">
              <a:xfrm>
                <a:off x="6786562" y="707082"/>
                <a:ext cx="11865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n-US" sz="2400"/>
                  <a:t>HER2+</a:t>
                </a:r>
              </a:p>
            </p:txBody>
          </p:sp>
          <p:pic>
            <p:nvPicPr>
              <p:cNvPr id="14345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253967"/>
                <a:ext cx="2496006" cy="206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6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9696" y="1238967"/>
                <a:ext cx="2762250" cy="20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7" name="Picture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2072" y="1253967"/>
                <a:ext cx="2762250" cy="20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41" name="TextBox 8"/>
            <p:cNvSpPr txBox="1">
              <a:spLocks noChangeArrowheads="1"/>
            </p:cNvSpPr>
            <p:nvPr/>
          </p:nvSpPr>
          <p:spPr bwMode="auto">
            <a:xfrm>
              <a:off x="2266947" y="3057860"/>
              <a:ext cx="53285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MX" altLang="es-MX" sz="2400" dirty="0"/>
                <a:t>Cáncer de mama triple negativo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7584" y="620688"/>
            <a:ext cx="7344815" cy="5328592"/>
            <a:chOff x="363516" y="-54800"/>
            <a:chExt cx="8987976" cy="6520688"/>
          </a:xfrm>
        </p:grpSpPr>
        <p:pic>
          <p:nvPicPr>
            <p:cNvPr id="16386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78" t="20119" r="24304" b="17186"/>
            <a:stretch>
              <a:fillRect/>
            </a:stretch>
          </p:blipFill>
          <p:spPr bwMode="auto">
            <a:xfrm>
              <a:off x="6711480" y="985838"/>
              <a:ext cx="2640012" cy="226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0" t="29512" r="26505" b="15714"/>
            <a:stretch>
              <a:fillRect/>
            </a:stretch>
          </p:blipFill>
          <p:spPr bwMode="auto">
            <a:xfrm>
              <a:off x="3492500" y="4489450"/>
              <a:ext cx="2517775" cy="197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TextBox 5"/>
            <p:cNvSpPr txBox="1">
              <a:spLocks noChangeArrowheads="1"/>
            </p:cNvSpPr>
            <p:nvPr/>
          </p:nvSpPr>
          <p:spPr bwMode="auto">
            <a:xfrm>
              <a:off x="2195513" y="3860800"/>
              <a:ext cx="48371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MX" altLang="es-MX" sz="2400"/>
                <a:t>Cáncer de mama triple negativo</a:t>
              </a:r>
            </a:p>
          </p:txBody>
        </p:sp>
        <p:sp>
          <p:nvSpPr>
            <p:cNvPr id="16389" name="Rectangle 6"/>
            <p:cNvSpPr>
              <a:spLocks noChangeArrowheads="1"/>
            </p:cNvSpPr>
            <p:nvPr/>
          </p:nvSpPr>
          <p:spPr bwMode="auto">
            <a:xfrm>
              <a:off x="490385" y="-50128"/>
              <a:ext cx="2338647" cy="56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MX" altLang="es-MX" sz="2400" dirty="0" err="1"/>
                <a:t>tamoxifeno</a:t>
              </a:r>
              <a:r>
                <a:rPr lang="es-MX" altLang="es-MX" sz="2400" dirty="0"/>
                <a:t> </a:t>
              </a:r>
            </a:p>
          </p:txBody>
        </p:sp>
        <p:sp>
          <p:nvSpPr>
            <p:cNvPr id="16390" name="Rectangle 7"/>
            <p:cNvSpPr>
              <a:spLocks noChangeArrowheads="1"/>
            </p:cNvSpPr>
            <p:nvPr/>
          </p:nvSpPr>
          <p:spPr bwMode="auto">
            <a:xfrm>
              <a:off x="6781374" y="-54800"/>
              <a:ext cx="2570118" cy="56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MX" altLang="es-MX" sz="2400" dirty="0" err="1"/>
                <a:t>trastuzumab</a:t>
              </a:r>
              <a:r>
                <a:rPr lang="es-MX" altLang="es-MX" sz="2400" dirty="0"/>
                <a:t> </a:t>
              </a:r>
            </a:p>
          </p:txBody>
        </p:sp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3027698" y="-25132"/>
              <a:ext cx="3592873" cy="56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MX" sz="2400" dirty="0" err="1"/>
                <a:t>Megestrol</a:t>
              </a:r>
              <a:r>
                <a:rPr lang="es-ES" altLang="es-MX" sz="2400" dirty="0"/>
                <a:t> </a:t>
              </a:r>
              <a:endParaRPr lang="es-ES" altLang="es-MX" sz="2400" dirty="0" smtClean="0"/>
            </a:p>
          </p:txBody>
        </p:sp>
        <p:pic>
          <p:nvPicPr>
            <p:cNvPr id="16392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4" t="18105" r="22849" b="16051"/>
            <a:stretch>
              <a:fillRect/>
            </a:stretch>
          </p:blipFill>
          <p:spPr bwMode="auto">
            <a:xfrm>
              <a:off x="3508375" y="931863"/>
              <a:ext cx="2809875" cy="237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28" t="20070" r="26028" b="18074"/>
            <a:stretch>
              <a:fillRect/>
            </a:stretch>
          </p:blipFill>
          <p:spPr bwMode="auto">
            <a:xfrm>
              <a:off x="363516" y="1058864"/>
              <a:ext cx="2592387" cy="223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TextBox 1"/>
            <p:cNvSpPr txBox="1">
              <a:spLocks noChangeArrowheads="1"/>
            </p:cNvSpPr>
            <p:nvPr/>
          </p:nvSpPr>
          <p:spPr bwMode="auto">
            <a:xfrm>
              <a:off x="874689" y="987513"/>
              <a:ext cx="6127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MX" altLang="es-MX" sz="2400" dirty="0"/>
                <a:t>RE</a:t>
              </a:r>
            </a:p>
          </p:txBody>
        </p:sp>
        <p:sp>
          <p:nvSpPr>
            <p:cNvPr id="16395" name="TextBox 10"/>
            <p:cNvSpPr txBox="1">
              <a:spLocks noChangeArrowheads="1"/>
            </p:cNvSpPr>
            <p:nvPr/>
          </p:nvSpPr>
          <p:spPr bwMode="auto">
            <a:xfrm>
              <a:off x="3981450" y="936715"/>
              <a:ext cx="6127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MX" altLang="es-MX" sz="2400"/>
                <a:t>RP</a:t>
              </a:r>
            </a:p>
          </p:txBody>
        </p:sp>
        <p:sp>
          <p:nvSpPr>
            <p:cNvPr id="16396" name="CuadroTexto 8"/>
            <p:cNvSpPr txBox="1">
              <a:spLocks noChangeArrowheads="1"/>
            </p:cNvSpPr>
            <p:nvPr/>
          </p:nvSpPr>
          <p:spPr bwMode="auto">
            <a:xfrm>
              <a:off x="6421904" y="914489"/>
              <a:ext cx="1727201" cy="56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n-US" sz="2400" dirty="0" smtClean="0"/>
                <a:t>HER2+</a:t>
              </a:r>
              <a:endParaRPr lang="es-ES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96302" y="404664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MX" sz="2400" dirty="0">
                <a:solidFill>
                  <a:srgbClr val="000000"/>
                </a:solidFill>
              </a:rPr>
              <a:t>La línea celular MDA-MB-231 como modelo de cáncer triple negativo </a:t>
            </a:r>
            <a:endParaRPr lang="es-MX" altLang="es-MX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971600" y="1484784"/>
            <a:ext cx="7489205" cy="4711966"/>
            <a:chOff x="654050" y="1171575"/>
            <a:chExt cx="8538423" cy="5372100"/>
          </a:xfrm>
        </p:grpSpPr>
        <p:sp>
          <p:nvSpPr>
            <p:cNvPr id="19458" name="Rectangle 2"/>
            <p:cNvSpPr>
              <a:spLocks noChangeArrowheads="1"/>
            </p:cNvSpPr>
            <p:nvPr/>
          </p:nvSpPr>
          <p:spPr bwMode="auto">
            <a:xfrm>
              <a:off x="4479925" y="1989138"/>
              <a:ext cx="4712548" cy="2000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s-ES" altLang="es-MX" sz="1800" b="0" dirty="0"/>
                <a:t>Adenocarcinoma ductal invasivo de mama (</a:t>
              </a:r>
              <a:r>
                <a:rPr lang="en-US" altLang="es-MX" sz="1800" b="0" dirty="0"/>
                <a:t>Engel LW, Young NA. Cancer Res 1978;38:4327-39).</a:t>
              </a:r>
            </a:p>
            <a:p>
              <a:pPr>
                <a:spcBef>
                  <a:spcPct val="0"/>
                </a:spcBef>
              </a:pPr>
              <a:endParaRPr lang="es-ES" altLang="es-MX" sz="1800" b="0" dirty="0"/>
            </a:p>
            <a:p>
              <a:pPr>
                <a:spcBef>
                  <a:spcPct val="0"/>
                </a:spcBef>
              </a:pPr>
              <a:r>
                <a:rPr lang="es-ES" altLang="es-MX" sz="1800" b="0" dirty="0"/>
                <a:t>Fenotipo triple negativo (</a:t>
              </a:r>
              <a:r>
                <a:rPr lang="es-ES_tradnl" altLang="es-MX" sz="1800" b="0" dirty="0" err="1"/>
                <a:t>Kao</a:t>
              </a:r>
              <a:r>
                <a:rPr lang="es-ES_tradnl" altLang="es-MX" sz="1800" b="0" dirty="0"/>
                <a:t> Jet al., </a:t>
              </a:r>
              <a:r>
                <a:rPr lang="en-US" altLang="es-MX" sz="1800" b="0" dirty="0" err="1"/>
                <a:t>PLoS</a:t>
              </a:r>
              <a:r>
                <a:rPr lang="en-US" altLang="es-MX" sz="1800" b="0" dirty="0"/>
                <a:t> One 2009; 4: e6146)</a:t>
              </a:r>
            </a:p>
          </p:txBody>
        </p:sp>
        <p:pic>
          <p:nvPicPr>
            <p:cNvPr id="19460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2" r="50661" b="5911"/>
            <a:stretch>
              <a:fillRect/>
            </a:stretch>
          </p:blipFill>
          <p:spPr bwMode="auto">
            <a:xfrm>
              <a:off x="654050" y="1171575"/>
              <a:ext cx="3846513" cy="537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191" y="2129174"/>
            <a:ext cx="84969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200" b="0" dirty="0"/>
              <a:t>Objetivos:</a:t>
            </a:r>
          </a:p>
          <a:p>
            <a:pPr>
              <a:spcAft>
                <a:spcPts val="1200"/>
              </a:spcAft>
              <a:defRPr/>
            </a:pPr>
            <a:endParaRPr lang="es-MX" sz="2200" b="0" dirty="0"/>
          </a:p>
          <a:p>
            <a:pPr marL="457200" indent="-457200">
              <a:spcAft>
                <a:spcPts val="1200"/>
              </a:spcAft>
              <a:buFontTx/>
              <a:buAutoNum type="arabicParenR"/>
              <a:defRPr/>
            </a:pPr>
            <a:r>
              <a:rPr lang="es-MX" sz="2200" b="0" dirty="0" smtClean="0"/>
              <a:t>Demostrar </a:t>
            </a:r>
            <a:r>
              <a:rPr lang="es-MX" sz="2200" b="0" dirty="0"/>
              <a:t>el </a:t>
            </a:r>
            <a:r>
              <a:rPr lang="es-MX" sz="2200" b="0" dirty="0" smtClean="0"/>
              <a:t>envío dirigido de genes a tumores de células </a:t>
            </a:r>
            <a:r>
              <a:rPr lang="es-ES" sz="2200" b="0" dirty="0" smtClean="0"/>
              <a:t>MDA-MB-231implantadas </a:t>
            </a:r>
            <a:r>
              <a:rPr lang="es-MX" sz="2200" b="0" dirty="0" smtClean="0"/>
              <a:t>en </a:t>
            </a:r>
            <a:r>
              <a:rPr lang="es-MX" sz="2200" b="0" dirty="0"/>
              <a:t>ratones atímicos</a:t>
            </a:r>
            <a:r>
              <a:rPr lang="es-MX" sz="2200" b="0" dirty="0" smtClean="0"/>
              <a:t>.</a:t>
            </a:r>
          </a:p>
          <a:p>
            <a:pPr marL="457200" indent="-457200">
              <a:spcAft>
                <a:spcPts val="1200"/>
              </a:spcAft>
              <a:buFontTx/>
              <a:buAutoNum type="arabicParenR"/>
              <a:defRPr/>
            </a:pPr>
            <a:endParaRPr lang="es-MX" sz="2200" b="0" dirty="0"/>
          </a:p>
          <a:p>
            <a:pPr marL="457200" indent="-457200">
              <a:spcAft>
                <a:spcPts val="1200"/>
              </a:spcAft>
              <a:buFontTx/>
              <a:buAutoNum type="arabicParenR"/>
              <a:defRPr/>
            </a:pPr>
            <a:r>
              <a:rPr lang="es-ES" sz="2200" b="0" dirty="0"/>
              <a:t>Demostrar en </a:t>
            </a:r>
            <a:r>
              <a:rPr lang="es-ES" sz="2200" b="0" dirty="0" smtClean="0"/>
              <a:t>el </a:t>
            </a:r>
            <a:r>
              <a:rPr lang="es-ES" sz="2200" b="0" dirty="0"/>
              <a:t>efecto terapéutico de las nanopartículas suicidas administradas por vía local o sanguínea.</a:t>
            </a:r>
          </a:p>
          <a:p>
            <a:pPr marL="457200" indent="-457200">
              <a:buFontTx/>
              <a:buAutoNum type="arabicParenR"/>
              <a:defRPr/>
            </a:pPr>
            <a:endParaRPr lang="es-MX" sz="2200" b="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82563"/>
            <a:ext cx="89693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0490" y="344120"/>
            <a:ext cx="8136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s-ES_tradnl" altLang="es-MX" sz="2400" dirty="0" smtClean="0"/>
              <a:t>Nanopartículas génicas suicidas para el cáncer </a:t>
            </a:r>
            <a:r>
              <a:rPr lang="es-ES_tradnl" altLang="es-MX" sz="2400" dirty="0"/>
              <a:t>de mama </a:t>
            </a:r>
            <a:r>
              <a:rPr lang="es-ES_tradnl" altLang="es-MX" sz="2400" dirty="0" smtClean="0"/>
              <a:t>triple negativo</a:t>
            </a:r>
            <a:endParaRPr lang="en-US" altLang="es-MX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63420" y="1136619"/>
            <a:ext cx="3504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</a:rPr>
              <a:t>Nanoterapia génica suicida</a:t>
            </a:r>
            <a:endParaRPr lang="es-MX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82563"/>
            <a:ext cx="89693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4"/>
          <p:cNvSpPr txBox="1">
            <a:spLocks noChangeArrowheads="1"/>
          </p:cNvSpPr>
          <p:nvPr/>
        </p:nvSpPr>
        <p:spPr bwMode="auto">
          <a:xfrm>
            <a:off x="35595" y="265386"/>
            <a:ext cx="8640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n-US" sz="2400" dirty="0" smtClean="0">
                <a:latin typeface="+mn-lt"/>
                <a:cs typeface="Times New Roman" pitchFamily="18" charset="0"/>
              </a:rPr>
              <a:t>Envío dirigido de genes</a:t>
            </a:r>
            <a:endParaRPr lang="es-ES_tradnl" altLang="en-US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36869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49500"/>
            <a:ext cx="2358251" cy="68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45908" y="1628800"/>
            <a:ext cx="7182476" cy="4772503"/>
            <a:chOff x="773900" y="1772816"/>
            <a:chExt cx="7182476" cy="4772503"/>
          </a:xfrm>
        </p:grpSpPr>
        <p:sp>
          <p:nvSpPr>
            <p:cNvPr id="3" name="Rectangle 2"/>
            <p:cNvSpPr/>
            <p:nvPr/>
          </p:nvSpPr>
          <p:spPr>
            <a:xfrm>
              <a:off x="4835009" y="6151765"/>
              <a:ext cx="31213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es-MX" sz="1200" dirty="0">
                  <a:solidFill>
                    <a:srgbClr val="000000"/>
                  </a:solidFill>
                </a:rPr>
                <a:t>Castillo-Rodriguez et al., </a:t>
              </a:r>
              <a:r>
                <a:rPr lang="en-US" altLang="es-MX" sz="1200" dirty="0" err="1">
                  <a:solidFill>
                    <a:srgbClr val="000000"/>
                  </a:solidFill>
                </a:rPr>
                <a:t>Plos</a:t>
              </a:r>
              <a:r>
                <a:rPr lang="en-US" altLang="es-MX" sz="1200" dirty="0">
                  <a:solidFill>
                    <a:srgbClr val="000000"/>
                  </a:solidFill>
                </a:rPr>
                <a:t> One, 2014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73900" y="1772816"/>
              <a:ext cx="3002076" cy="4772503"/>
              <a:chOff x="557752" y="1964466"/>
              <a:chExt cx="3002076" cy="4772503"/>
            </a:xfrm>
          </p:grpSpPr>
          <p:pic>
            <p:nvPicPr>
              <p:cNvPr id="36873" name="Imagen 1" descr="Combo completo enero2013 V2B cortes zeta cut cut MOD.ti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752" y="2276872"/>
                <a:ext cx="3002076" cy="4460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042988" y="1964466"/>
                <a:ext cx="19784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000" dirty="0" smtClean="0"/>
                  <a:t>Internalización</a:t>
                </a:r>
                <a:endParaRPr lang="es-MX" sz="20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572124" y="1772816"/>
              <a:ext cx="3384252" cy="3914378"/>
              <a:chOff x="4355976" y="1948770"/>
              <a:chExt cx="3384252" cy="3914378"/>
            </a:xfrm>
          </p:grpSpPr>
          <p:pic>
            <p:nvPicPr>
              <p:cNvPr id="31759" name="1 Imagen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2348880"/>
                <a:ext cx="3384252" cy="3514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423173" y="1948770"/>
                <a:ext cx="14253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000" dirty="0" smtClean="0"/>
                  <a:t>Expresión</a:t>
                </a:r>
                <a:endParaRPr lang="es-MX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30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7397</TotalTime>
  <Words>648</Words>
  <Application>Microsoft Office PowerPoint</Application>
  <PresentationFormat>On-screen Show (4:3)</PresentationFormat>
  <Paragraphs>97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MS PGothic</vt:lpstr>
      <vt:lpstr>Times</vt:lpstr>
      <vt:lpstr>Wingdings</vt:lpstr>
      <vt:lpstr>Presentación en blanco</vt:lpstr>
      <vt:lpstr>Image</vt:lpstr>
      <vt:lpstr>PowerPoint Presentation</vt:lpstr>
      <vt:lpstr>PowerPoint Presentation</vt:lpstr>
      <vt:lpstr>PowerPoint Presentation</vt:lpstr>
      <vt:lpstr>Sistema suicida HSVtk - Ganciclovir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Rosa  Castillo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  Castillo</dc:creator>
  <cp:lastModifiedBy>daniel</cp:lastModifiedBy>
  <cp:revision>285</cp:revision>
  <cp:lastPrinted>2014-02-27T02:43:19Z</cp:lastPrinted>
  <dcterms:created xsi:type="dcterms:W3CDTF">2011-08-04T20:44:08Z</dcterms:created>
  <dcterms:modified xsi:type="dcterms:W3CDTF">2017-05-10T18:05:33Z</dcterms:modified>
</cp:coreProperties>
</file>