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731" r:id="rId3"/>
    <p:sldId id="732" r:id="rId4"/>
    <p:sldId id="771" r:id="rId5"/>
    <p:sldId id="280" r:id="rId6"/>
    <p:sldId id="738" r:id="rId7"/>
    <p:sldId id="733" r:id="rId8"/>
    <p:sldId id="729" r:id="rId9"/>
    <p:sldId id="735" r:id="rId10"/>
    <p:sldId id="687" r:id="rId11"/>
    <p:sldId id="451" r:id="rId12"/>
    <p:sldId id="613" r:id="rId13"/>
    <p:sldId id="635" r:id="rId14"/>
    <p:sldId id="723" r:id="rId15"/>
    <p:sldId id="773" r:id="rId16"/>
    <p:sldId id="699" r:id="rId17"/>
    <p:sldId id="698" r:id="rId18"/>
    <p:sldId id="645" r:id="rId19"/>
    <p:sldId id="743" r:id="rId20"/>
    <p:sldId id="745" r:id="rId21"/>
    <p:sldId id="612" r:id="rId22"/>
    <p:sldId id="760" r:id="rId23"/>
    <p:sldId id="758" r:id="rId24"/>
    <p:sldId id="757" r:id="rId25"/>
    <p:sldId id="768" r:id="rId26"/>
    <p:sldId id="765" r:id="rId27"/>
    <p:sldId id="746" r:id="rId28"/>
    <p:sldId id="772" r:id="rId29"/>
    <p:sldId id="446" r:id="rId30"/>
    <p:sldId id="718" r:id="rId31"/>
    <p:sldId id="751" r:id="rId32"/>
    <p:sldId id="664" r:id="rId33"/>
    <p:sldId id="720" r:id="rId34"/>
    <p:sldId id="710" r:id="rId35"/>
    <p:sldId id="770" r:id="rId36"/>
    <p:sldId id="728" r:id="rId37"/>
  </p:sldIdLst>
  <p:sldSz cx="9144000" cy="6858000" type="screen4x3"/>
  <p:notesSz cx="6858000" cy="93138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510"/>
    <a:srgbClr val="000000"/>
    <a:srgbClr val="FF6600"/>
    <a:srgbClr val="FFCCCC"/>
    <a:srgbClr val="93E3FF"/>
    <a:srgbClr val="FFDDDD"/>
    <a:srgbClr val="FE86E4"/>
    <a:srgbClr val="FF99FF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5" autoAdjust="0"/>
    <p:restoredTop sz="86364" autoAdjust="0"/>
  </p:normalViewPr>
  <p:slideViewPr>
    <p:cSldViewPr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notesViewPr>
    <p:cSldViewPr>
      <p:cViewPr varScale="1">
        <p:scale>
          <a:sx n="61" d="100"/>
          <a:sy n="61" d="100"/>
        </p:scale>
        <p:origin x="-2862" y="-90"/>
      </p:cViewPr>
      <p:guideLst>
        <p:guide orient="horz" pos="29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6" y="3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58BF-A235-43C5-BB50-AB61DDB54CFF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846558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6" y="8846558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9BF6-B2C4-4362-87B1-AAA57F358A1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8102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E45B8-7F9E-4EE5-8E72-667DE0042E39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4088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846558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6" y="8846558"/>
            <a:ext cx="2971800" cy="465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C8F99-585A-46C3-B55B-9575CDE13A5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496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8F99-585A-46C3-B55B-9575CDE13A51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897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8F99-585A-46C3-B55B-9575CDE13A51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875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/>
              <a:t>Training set:  GeparDuo (n=218)</a:t>
            </a:r>
          </a:p>
          <a:p>
            <a:r>
              <a:rPr lang="en-US" altLang="en-US" smtClean="0"/>
              <a:t>Validation set:  GeparTrio (n=840)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3DC4F-CAF8-4572-89CA-00C0A8C843B9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/>
              <a:t>LPBC:</a:t>
            </a:r>
          </a:p>
          <a:p>
            <a:r>
              <a:rPr lang="en-US" altLang="en-US" smtClean="0"/>
              <a:t>ER+, HER2-		2.9%</a:t>
            </a:r>
          </a:p>
          <a:p>
            <a:r>
              <a:rPr lang="en-US" altLang="en-US" smtClean="0"/>
              <a:t>ER-, HER2+		11.1%</a:t>
            </a:r>
          </a:p>
          <a:p>
            <a:r>
              <a:rPr lang="en-US" altLang="en-US" smtClean="0"/>
              <a:t>ER-, HER2-		10.6%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46ECB-7148-404B-BB95-515324C75C96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44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2852"/>
            <a:ext cx="5111750" cy="6072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304902"/>
            <a:ext cx="3008313" cy="48666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96976"/>
            <a:ext cx="8229600" cy="4889544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s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4352956" cy="542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2643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710"/>
            <a:ext cx="4572000" cy="214290"/>
          </a:xfrm>
        </p:spPr>
        <p:txBody>
          <a:bodyPr tIns="0">
            <a:normAutofit/>
          </a:bodyPr>
          <a:lstStyle>
            <a:lvl1pPr algn="r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  <p:sp>
        <p:nvSpPr>
          <p:cNvPr id="7" name="3 Marcador de contenido"/>
          <p:cNvSpPr>
            <a:spLocks noGrp="1"/>
          </p:cNvSpPr>
          <p:nvPr>
            <p:ph sz="half" idx="12"/>
          </p:nvPr>
        </p:nvSpPr>
        <p:spPr>
          <a:xfrm>
            <a:off x="4648200" y="3929066"/>
            <a:ext cx="4352956" cy="2643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643686"/>
            <a:ext cx="4572000" cy="214314"/>
          </a:xfrm>
        </p:spPr>
        <p:txBody>
          <a:bodyPr tIns="0">
            <a:normAutofit/>
          </a:bodyPr>
          <a:lstStyle>
            <a:lvl1pPr algn="r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MX" dirty="0" smtClean="0"/>
              <a:t>Referencia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96976"/>
            <a:ext cx="8229600" cy="2532090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7" name="2 Marcador de contenido"/>
          <p:cNvSpPr>
            <a:spLocks noGrp="1"/>
          </p:cNvSpPr>
          <p:nvPr>
            <p:ph idx="10"/>
          </p:nvPr>
        </p:nvSpPr>
        <p:spPr>
          <a:xfrm>
            <a:off x="457200" y="4143380"/>
            <a:ext cx="8229600" cy="2532090"/>
          </a:xfr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396976"/>
            <a:ext cx="4210080" cy="488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96976"/>
            <a:ext cx="4210080" cy="488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0364" y="1396976"/>
            <a:ext cx="4212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396976"/>
            <a:ext cx="4212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2 Marcador de contenido"/>
          <p:cNvSpPr>
            <a:spLocks noGrp="1"/>
          </p:cNvSpPr>
          <p:nvPr>
            <p:ph sz="half" idx="10"/>
          </p:nvPr>
        </p:nvSpPr>
        <p:spPr>
          <a:xfrm>
            <a:off x="300364" y="4143380"/>
            <a:ext cx="4212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3 Marcador de contenido"/>
          <p:cNvSpPr>
            <a:spLocks noGrp="1"/>
          </p:cNvSpPr>
          <p:nvPr>
            <p:ph sz="half" idx="11"/>
          </p:nvPr>
        </p:nvSpPr>
        <p:spPr>
          <a:xfrm>
            <a:off x="4643438" y="4143380"/>
            <a:ext cx="4212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0364" y="1396976"/>
            <a:ext cx="270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157884" y="1396976"/>
            <a:ext cx="270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8" name="2 Marcador de contenido"/>
          <p:cNvSpPr>
            <a:spLocks noGrp="1"/>
          </p:cNvSpPr>
          <p:nvPr>
            <p:ph sz="half" idx="10"/>
          </p:nvPr>
        </p:nvSpPr>
        <p:spPr>
          <a:xfrm>
            <a:off x="300364" y="4143380"/>
            <a:ext cx="270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3 Marcador de contenido"/>
          <p:cNvSpPr>
            <a:spLocks noGrp="1"/>
          </p:cNvSpPr>
          <p:nvPr>
            <p:ph sz="half" idx="11"/>
          </p:nvPr>
        </p:nvSpPr>
        <p:spPr>
          <a:xfrm>
            <a:off x="3157884" y="4143380"/>
            <a:ext cx="270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7" name="3 Marcador de contenido"/>
          <p:cNvSpPr>
            <a:spLocks noGrp="1"/>
          </p:cNvSpPr>
          <p:nvPr>
            <p:ph sz="half" idx="12"/>
          </p:nvPr>
        </p:nvSpPr>
        <p:spPr>
          <a:xfrm>
            <a:off x="6015404" y="1396976"/>
            <a:ext cx="270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10" name="3 Marcador de contenido"/>
          <p:cNvSpPr>
            <a:spLocks noGrp="1"/>
          </p:cNvSpPr>
          <p:nvPr>
            <p:ph sz="half" idx="13"/>
          </p:nvPr>
        </p:nvSpPr>
        <p:spPr>
          <a:xfrm>
            <a:off x="6015404" y="4143380"/>
            <a:ext cx="270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0364" y="1396976"/>
            <a:ext cx="2700000" cy="14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157884" y="1396976"/>
            <a:ext cx="2700000" cy="14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8" name="2 Marcador de contenido"/>
          <p:cNvSpPr>
            <a:spLocks noGrp="1"/>
          </p:cNvSpPr>
          <p:nvPr>
            <p:ph sz="half" idx="10"/>
          </p:nvPr>
        </p:nvSpPr>
        <p:spPr>
          <a:xfrm>
            <a:off x="300364" y="2980702"/>
            <a:ext cx="2700000" cy="3591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3 Marcador de contenido"/>
          <p:cNvSpPr>
            <a:spLocks noGrp="1"/>
          </p:cNvSpPr>
          <p:nvPr>
            <p:ph sz="half" idx="11"/>
          </p:nvPr>
        </p:nvSpPr>
        <p:spPr>
          <a:xfrm>
            <a:off x="3157884" y="2980702"/>
            <a:ext cx="2700000" cy="3591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7" name="3 Marcador de contenido"/>
          <p:cNvSpPr>
            <a:spLocks noGrp="1"/>
          </p:cNvSpPr>
          <p:nvPr>
            <p:ph sz="half" idx="12"/>
          </p:nvPr>
        </p:nvSpPr>
        <p:spPr>
          <a:xfrm>
            <a:off x="6015404" y="1396976"/>
            <a:ext cx="2700000" cy="14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10" name="3 Marcador de contenido"/>
          <p:cNvSpPr>
            <a:spLocks noGrp="1"/>
          </p:cNvSpPr>
          <p:nvPr>
            <p:ph sz="half" idx="13"/>
          </p:nvPr>
        </p:nvSpPr>
        <p:spPr>
          <a:xfrm>
            <a:off x="6015404" y="2980702"/>
            <a:ext cx="2700000" cy="3591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6502-D153-43A5-AF46-976281702B51}" type="datetimeFigureOut">
              <a:rPr lang="es-MX" smtClean="0"/>
              <a:pPr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ED4E-63D3-4899-9395-56383872DD59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3" r:id="rId6"/>
    <p:sldLayoutId id="2147483661" r:id="rId7"/>
    <p:sldLayoutId id="2147483664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92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rgbClr val="FF0000"/>
        </a:buClr>
        <a:buFont typeface="Arial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FF00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Ø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Courier New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928958"/>
          </a:xfrm>
        </p:spPr>
        <p:txBody>
          <a:bodyPr>
            <a:normAutofit/>
          </a:bodyPr>
          <a:lstStyle/>
          <a:p>
            <a:r>
              <a:rPr lang="es-MX" dirty="0" smtClean="0"/>
              <a:t>¿Es negativo el cáncer de mama triple negativo?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3600" dirty="0" smtClean="0"/>
              <a:t>Ventana a la nanotecnología</a:t>
            </a:r>
            <a:endParaRPr lang="es-MX" sz="3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429488" y="5105400"/>
            <a:ext cx="1714512" cy="1752600"/>
          </a:xfrm>
        </p:spPr>
        <p:txBody>
          <a:bodyPr>
            <a:normAutofit fontScale="40000" lnSpcReduction="20000"/>
          </a:bodyPr>
          <a:lstStyle/>
          <a:p>
            <a:r>
              <a:rPr lang="es-MX" dirty="0" smtClean="0"/>
              <a:t>Raquel Gerson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2017</a:t>
            </a:r>
          </a:p>
        </p:txBody>
      </p:sp>
      <p:pic>
        <p:nvPicPr>
          <p:cNvPr id="10" name="Picture 9" descr="logo_an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78" y="543401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 mama triple negativo</a:t>
            </a:r>
            <a:br>
              <a:rPr lang="es-MX" dirty="0" smtClean="0"/>
            </a:br>
            <a:r>
              <a:rPr lang="es-MX" dirty="0" smtClean="0"/>
              <a:t>Paisaje heterogéneo</a:t>
            </a:r>
            <a:endParaRPr lang="es-MX" dirty="0"/>
          </a:p>
        </p:txBody>
      </p:sp>
      <p:pic>
        <p:nvPicPr>
          <p:cNvPr id="8" name="Content Placeholder 7" descr="Bianchini 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974592"/>
            <a:ext cx="7000924" cy="5266006"/>
          </a:xfrm>
        </p:spPr>
      </p:pic>
      <p:sp>
        <p:nvSpPr>
          <p:cNvPr id="7" name="TextBox 6"/>
          <p:cNvSpPr txBox="1"/>
          <p:nvPr/>
        </p:nvSpPr>
        <p:spPr>
          <a:xfrm>
            <a:off x="3773573" y="6581001"/>
            <a:ext cx="537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Bianchini</a:t>
            </a:r>
            <a:r>
              <a:rPr lang="es-MX" sz="1200" dirty="0" smtClean="0"/>
              <a:t> G, et al. </a:t>
            </a:r>
            <a:r>
              <a:rPr lang="en-US" sz="1200" dirty="0" smtClean="0"/>
              <a:t>Nature Reviews  Clinical Oncology </a:t>
            </a:r>
            <a:r>
              <a:rPr lang="en-US" sz="1200" dirty="0" err="1" smtClean="0"/>
              <a:t>Vol</a:t>
            </a:r>
            <a:r>
              <a:rPr lang="en-US" sz="1200" dirty="0" smtClean="0"/>
              <a:t> 13  November 2016 | 675</a:t>
            </a:r>
            <a:endParaRPr lang="es-MX" sz="1200" dirty="0"/>
          </a:p>
        </p:txBody>
      </p:sp>
      <p:sp>
        <p:nvSpPr>
          <p:cNvPr id="6" name="Rectangle 5"/>
          <p:cNvSpPr/>
          <p:nvPr/>
        </p:nvSpPr>
        <p:spPr>
          <a:xfrm>
            <a:off x="857256" y="5957848"/>
            <a:ext cx="7500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spc="300" dirty="0" smtClean="0">
                <a:solidFill>
                  <a:srgbClr val="92D050"/>
                </a:solidFill>
              </a:rPr>
              <a:t>Diferentes enfoques para diseccionar el complejo</a:t>
            </a:r>
            <a:endParaRPr lang="es-MX" sz="2000" b="1" spc="3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8" y="0"/>
            <a:ext cx="8915488" cy="857232"/>
          </a:xfrm>
        </p:spPr>
        <p:txBody>
          <a:bodyPr>
            <a:noAutofit/>
          </a:bodyPr>
          <a:lstStyle/>
          <a:p>
            <a:r>
              <a:rPr lang="es-MX" sz="3000" dirty="0" smtClean="0"/>
              <a:t>Análisis genómico identifica subtipos y blancos TNBC</a:t>
            </a:r>
            <a:endParaRPr lang="es-MX" sz="3000" dirty="0"/>
          </a:p>
        </p:txBody>
      </p:sp>
      <p:pic>
        <p:nvPicPr>
          <p:cNvPr id="18" name="Content Placeholder 17" descr="Burstein 01-0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3071834" cy="2692582"/>
          </a:xfrm>
        </p:spPr>
      </p:pic>
      <p:pic>
        <p:nvPicPr>
          <p:cNvPr id="20" name="Content Placeholder 19" descr="Burstein 01-0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63" y="1403795"/>
            <a:ext cx="3428957" cy="2418469"/>
          </a:xfrm>
        </p:spPr>
      </p:pic>
      <p:pic>
        <p:nvPicPr>
          <p:cNvPr id="19" name="Content Placeholder 18" descr="Burstein 01-02.gif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1142976" y="4286256"/>
            <a:ext cx="3071834" cy="934733"/>
          </a:xfrm>
        </p:spPr>
      </p:pic>
      <p:pic>
        <p:nvPicPr>
          <p:cNvPr id="21" name="Content Placeholder 20" descr="Burstein 01-04.gif"/>
          <p:cNvPicPr>
            <a:picLocks noGrp="1" noChangeAspect="1"/>
          </p:cNvPicPr>
          <p:nvPr>
            <p:ph sz="half" idx="11"/>
          </p:nvPr>
        </p:nvPicPr>
        <p:blipFill>
          <a:blip r:embed="rId5"/>
          <a:stretch>
            <a:fillRect/>
          </a:stretch>
        </p:blipFill>
        <p:spPr>
          <a:xfrm>
            <a:off x="5000628" y="3978546"/>
            <a:ext cx="3429023" cy="2278496"/>
          </a:xfrm>
        </p:spPr>
      </p:pic>
      <p:sp>
        <p:nvSpPr>
          <p:cNvPr id="4" name="TextBox 3"/>
          <p:cNvSpPr txBox="1"/>
          <p:nvPr/>
        </p:nvSpPr>
        <p:spPr>
          <a:xfrm>
            <a:off x="2719317" y="6581001"/>
            <a:ext cx="642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Burstein</a:t>
            </a:r>
            <a:r>
              <a:rPr lang="es-MX" sz="1200" dirty="0" smtClean="0"/>
              <a:t>  M, et al. </a:t>
            </a:r>
            <a:r>
              <a:rPr lang="en-US" sz="1200" dirty="0" smtClean="0"/>
              <a:t>Published </a:t>
            </a:r>
            <a:r>
              <a:rPr lang="en-US" sz="1200" dirty="0" err="1" smtClean="0"/>
              <a:t>OnlineFirst</a:t>
            </a:r>
            <a:r>
              <a:rPr lang="en-US" sz="1200" dirty="0" smtClean="0"/>
              <a:t> September 10, 2014; DOI: 10.1158/1078-0432.CCR-14-0432</a:t>
            </a:r>
            <a:endParaRPr lang="es-MX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2D050"/>
                </a:solidFill>
              </a:rPr>
              <a:t>Firma  genómica 4 subtipos diferente pronóstico, subtipo 4 mejor pronóstico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90" y="5314836"/>
            <a:ext cx="450056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solidFill>
                  <a:schemeClr val="bg1"/>
                </a:solidFill>
              </a:rPr>
              <a:t>Histología</a:t>
            </a:r>
            <a:r>
              <a:rPr lang="es-MX" sz="1050" dirty="0" smtClean="0">
                <a:solidFill>
                  <a:srgbClr val="00B0F0"/>
                </a:solidFill>
              </a:rPr>
              <a:t>: 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</a:t>
            </a:r>
            <a:r>
              <a:rPr lang="es-MX" sz="1050" dirty="0" smtClean="0">
                <a:solidFill>
                  <a:srgbClr val="00B0F0"/>
                </a:solidFill>
              </a:rPr>
              <a:t>Ductal</a:t>
            </a:r>
            <a:r>
              <a:rPr lang="es-MX" sz="1050" dirty="0" smtClean="0">
                <a:solidFill>
                  <a:schemeClr val="bg1"/>
                </a:solidFill>
              </a:rPr>
              <a:t>, </a:t>
            </a:r>
            <a:r>
              <a:rPr lang="es-MX" sz="105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</a:t>
            </a:r>
            <a:r>
              <a:rPr lang="es-MX" sz="1050" dirty="0" smtClean="0">
                <a:solidFill>
                  <a:schemeClr val="accent5">
                    <a:lumMod val="75000"/>
                  </a:schemeClr>
                </a:solidFill>
              </a:rPr>
              <a:t> Lobular</a:t>
            </a:r>
            <a:r>
              <a:rPr lang="es-MX" sz="1050" dirty="0" smtClean="0">
                <a:solidFill>
                  <a:schemeClr val="bg1"/>
                </a:solidFill>
              </a:rPr>
              <a:t>,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Otro       </a:t>
            </a:r>
            <a:r>
              <a:rPr lang="es-MX" sz="1050" b="1" dirty="0" smtClean="0">
                <a:solidFill>
                  <a:schemeClr val="bg1"/>
                </a:solidFill>
              </a:rPr>
              <a:t>Grado</a:t>
            </a:r>
            <a:r>
              <a:rPr lang="es-MX" sz="1050" dirty="0" smtClean="0">
                <a:solidFill>
                  <a:schemeClr val="bg1"/>
                </a:solidFill>
              </a:rPr>
              <a:t>: 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Bajo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6666FF"/>
                </a:solidFill>
                <a:sym typeface="Wingdings"/>
              </a:rPr>
              <a:t> I</a:t>
            </a:r>
            <a:r>
              <a:rPr lang="es-MX" sz="1050" dirty="0" smtClean="0">
                <a:solidFill>
                  <a:srgbClr val="6666FF"/>
                </a:solidFill>
              </a:rPr>
              <a:t>ntermedio</a:t>
            </a:r>
            <a:r>
              <a:rPr lang="es-MX" sz="1050" dirty="0" smtClean="0">
                <a:solidFill>
                  <a:schemeClr val="bg1"/>
                </a:solidFill>
              </a:rPr>
              <a:t>,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Alto</a:t>
            </a:r>
          </a:p>
          <a:p>
            <a:r>
              <a:rPr lang="es-MX" sz="1050" b="1" dirty="0" smtClean="0">
                <a:solidFill>
                  <a:schemeClr val="bg1"/>
                </a:solidFill>
                <a:sym typeface="Wingdings"/>
              </a:rPr>
              <a:t>Tamaño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:  &lt;2 cm</a:t>
            </a:r>
            <a:r>
              <a:rPr lang="es-MX" sz="1050" baseline="30000" dirty="0" smtClean="0">
                <a:solidFill>
                  <a:srgbClr val="00B0F0"/>
                </a:solidFill>
                <a:sym typeface="Wingdings"/>
              </a:rPr>
              <a:t>3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s-MX" sz="1050" dirty="0" smtClean="0">
                <a:solidFill>
                  <a:srgbClr val="0070C0"/>
                </a:solidFill>
                <a:sym typeface="Wingdings"/>
              </a:rPr>
              <a:t>  &lt;5 cm</a:t>
            </a:r>
            <a:r>
              <a:rPr lang="es-MX" sz="1050" baseline="30000" dirty="0" smtClean="0">
                <a:solidFill>
                  <a:srgbClr val="0070C0"/>
                </a:solidFill>
                <a:sym typeface="Wingdings"/>
              </a:rPr>
              <a:t>3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  Extensión directa      </a:t>
            </a:r>
            <a:r>
              <a:rPr lang="es-MX" sz="1050" b="1" dirty="0" smtClean="0">
                <a:solidFill>
                  <a:schemeClr val="bg1"/>
                </a:solidFill>
                <a:sym typeface="Wingdings"/>
              </a:rPr>
              <a:t>Edad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 &lt; 50 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≥ 50</a:t>
            </a:r>
          </a:p>
          <a:p>
            <a:r>
              <a:rPr lang="es-MX" sz="1050" b="1" dirty="0" smtClean="0">
                <a:solidFill>
                  <a:schemeClr val="bg1"/>
                </a:solidFill>
                <a:sym typeface="Wingdings"/>
              </a:rPr>
              <a:t>Estado ganglionar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 Negativo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 Positivo      </a:t>
            </a:r>
            <a:r>
              <a:rPr lang="es-MX" sz="1050" b="1" dirty="0" err="1" smtClean="0">
                <a:solidFill>
                  <a:schemeClr val="bg1"/>
                </a:solidFill>
                <a:sym typeface="Wingdings"/>
              </a:rPr>
              <a:t>mRNA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s-MX" sz="105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 Bajo (-2)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Alto (2)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 </a:t>
            </a:r>
          </a:p>
          <a:p>
            <a:r>
              <a:rPr lang="es-MX" sz="1050" b="1" dirty="0" smtClean="0">
                <a:solidFill>
                  <a:schemeClr val="bg1"/>
                </a:solidFill>
                <a:sym typeface="Wingdings"/>
              </a:rPr>
              <a:t>RE </a:t>
            </a:r>
            <a:r>
              <a:rPr lang="es-MX" sz="1050" b="1" dirty="0" err="1" smtClean="0">
                <a:solidFill>
                  <a:schemeClr val="bg1"/>
                </a:solidFill>
                <a:sym typeface="Wingdings"/>
              </a:rPr>
              <a:t>Sig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s-MX" sz="1050" dirty="0" smtClean="0">
                <a:solidFill>
                  <a:srgbClr val="00B0F0"/>
                </a:solidFill>
                <a:sym typeface="Wingdings"/>
              </a:rPr>
              <a:t> -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+      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PAM 50: </a:t>
            </a:r>
            <a:r>
              <a:rPr lang="es-MX" sz="1050" dirty="0" smtClean="0">
                <a:solidFill>
                  <a:srgbClr val="FF0000"/>
                </a:solidFill>
                <a:sym typeface="Wingdings"/>
              </a:rPr>
              <a:t> Basal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FF99FF"/>
                </a:solidFill>
                <a:sym typeface="Wingdings"/>
              </a:rPr>
              <a:t> Her2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 </a:t>
            </a:r>
            <a:r>
              <a:rPr lang="es-MX" sz="1050" dirty="0" err="1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LumA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/>
              </a:rPr>
              <a:t> </a:t>
            </a:r>
            <a:r>
              <a:rPr lang="es-MX" sz="105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/>
              </a:rPr>
              <a:t>Lum</a:t>
            </a:r>
            <a:r>
              <a:rPr lang="es-MX" sz="105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/>
              </a:rPr>
              <a:t> B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00B050"/>
                </a:solidFill>
                <a:sym typeface="Wingdings"/>
              </a:rPr>
              <a:t> Normal</a:t>
            </a:r>
          </a:p>
          <a:p>
            <a:r>
              <a:rPr lang="es-MX" sz="1050" b="1" dirty="0" smtClean="0">
                <a:solidFill>
                  <a:schemeClr val="bg1"/>
                </a:solidFill>
                <a:sym typeface="Wingdings"/>
              </a:rPr>
              <a:t>Tipo ca mama triple negativo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s-MX" sz="105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 BL1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00B050"/>
                </a:solidFill>
                <a:sym typeface="Wingdings"/>
              </a:rPr>
              <a:t> BL2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92D050"/>
                </a:solidFill>
                <a:sym typeface="Wingdings"/>
              </a:rPr>
              <a:t> IM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7030A0"/>
                </a:solidFill>
                <a:sym typeface="Wingdings"/>
              </a:rPr>
              <a:t> LAR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FE86E4"/>
                </a:solidFill>
                <a:sym typeface="Wingdings"/>
              </a:rPr>
              <a:t> M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rgbClr val="FFC000"/>
                </a:solidFill>
                <a:sym typeface="Wingdings"/>
              </a:rPr>
              <a:t> MSL</a:t>
            </a:r>
            <a:r>
              <a:rPr lang="es-MX" sz="1050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s-MX" sz="1050" dirty="0" smtClean="0">
                <a:solidFill>
                  <a:schemeClr val="bg2">
                    <a:lumMod val="75000"/>
                  </a:schemeClr>
                </a:solidFill>
                <a:sym typeface="Wingdings"/>
              </a:rPr>
              <a:t> UNS</a:t>
            </a:r>
            <a:endParaRPr lang="es-MX" sz="10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4243385"/>
            <a:ext cx="8804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000" dirty="0" smtClean="0"/>
              <a:t>ESR1 </a:t>
            </a:r>
            <a:r>
              <a:rPr lang="es-MX" sz="1000" dirty="0" err="1" smtClean="0"/>
              <a:t>mRNA</a:t>
            </a:r>
            <a:endParaRPr lang="es-MX" sz="1000" dirty="0" smtClean="0"/>
          </a:p>
          <a:p>
            <a:pPr algn="r"/>
            <a:r>
              <a:rPr lang="es-MX" sz="1000" dirty="0" smtClean="0"/>
              <a:t>PGR </a:t>
            </a:r>
            <a:r>
              <a:rPr lang="es-MX" sz="1000" dirty="0" err="1" smtClean="0"/>
              <a:t>mRNA</a:t>
            </a:r>
            <a:endParaRPr lang="es-MX" sz="1000" dirty="0" smtClean="0"/>
          </a:p>
          <a:p>
            <a:pPr algn="r"/>
            <a:r>
              <a:rPr lang="es-MX" sz="1000" dirty="0" smtClean="0"/>
              <a:t>ERBB2 </a:t>
            </a:r>
            <a:r>
              <a:rPr lang="es-MX" sz="1000" dirty="0" err="1" smtClean="0"/>
              <a:t>mRNA</a:t>
            </a:r>
            <a:endParaRPr lang="es-MX" sz="1000" dirty="0" smtClean="0"/>
          </a:p>
          <a:p>
            <a:pPr algn="r"/>
            <a:r>
              <a:rPr lang="es-MX" sz="1000" dirty="0" err="1" smtClean="0"/>
              <a:t>ERSiG</a:t>
            </a:r>
            <a:endParaRPr lang="es-MX" sz="1000" dirty="0" smtClean="0"/>
          </a:p>
          <a:p>
            <a:pPr algn="r"/>
            <a:r>
              <a:rPr lang="es-MX" sz="1000" dirty="0" smtClean="0"/>
              <a:t>PAM50</a:t>
            </a:r>
          </a:p>
          <a:p>
            <a:pPr algn="r"/>
            <a:r>
              <a:rPr lang="es-MX" sz="1000" dirty="0" smtClean="0"/>
              <a:t>Tipo TNBC</a:t>
            </a:r>
          </a:p>
          <a:p>
            <a:pPr algn="r"/>
            <a:endParaRPr lang="es-MX" sz="1000" dirty="0"/>
          </a:p>
        </p:txBody>
      </p:sp>
      <p:sp>
        <p:nvSpPr>
          <p:cNvPr id="24" name="Rectangle 23"/>
          <p:cNvSpPr/>
          <p:nvPr/>
        </p:nvSpPr>
        <p:spPr>
          <a:xfrm>
            <a:off x="1090588" y="1228710"/>
            <a:ext cx="2523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Conjunto externo </a:t>
            </a:r>
            <a:r>
              <a:rPr lang="es-MX" sz="1400" b="1" i="1" dirty="0" smtClean="0">
                <a:solidFill>
                  <a:schemeClr val="bg1"/>
                </a:solidFill>
              </a:rPr>
              <a:t>(n</a:t>
            </a:r>
            <a:r>
              <a:rPr lang="es-MX" sz="1400" b="1" dirty="0" smtClean="0">
                <a:solidFill>
                  <a:schemeClr val="bg1"/>
                </a:solidFill>
              </a:rPr>
              <a:t> = 220/221)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endCxn id="12" idx="1"/>
          </p:cNvCxnSpPr>
          <p:nvPr/>
        </p:nvCxnSpPr>
        <p:spPr>
          <a:xfrm flipV="1">
            <a:off x="4572000" y="3321843"/>
            <a:ext cx="1928826" cy="535785"/>
          </a:xfrm>
          <a:prstGeom prst="straightConnector1">
            <a:avLst/>
          </a:prstGeom>
          <a:ln w="22225">
            <a:solidFill>
              <a:srgbClr val="FF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3"/>
          </p:cNvCxnSpPr>
          <p:nvPr/>
        </p:nvCxnSpPr>
        <p:spPr>
          <a:xfrm rot="10800000">
            <a:off x="2857488" y="3321844"/>
            <a:ext cx="1785950" cy="535785"/>
          </a:xfrm>
          <a:prstGeom prst="straightConnector1">
            <a:avLst/>
          </a:prstGeom>
          <a:ln w="22225">
            <a:solidFill>
              <a:srgbClr val="FF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" idx="3"/>
          </p:cNvCxnSpPr>
          <p:nvPr/>
        </p:nvCxnSpPr>
        <p:spPr>
          <a:xfrm rot="10800000" flipV="1">
            <a:off x="2857488" y="3857627"/>
            <a:ext cx="1785950" cy="821537"/>
          </a:xfrm>
          <a:prstGeom prst="straightConnector1">
            <a:avLst/>
          </a:prstGeom>
          <a:ln w="22225">
            <a:solidFill>
              <a:srgbClr val="FF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1"/>
          </p:cNvCxnSpPr>
          <p:nvPr/>
        </p:nvCxnSpPr>
        <p:spPr>
          <a:xfrm>
            <a:off x="4643438" y="3857628"/>
            <a:ext cx="1857388" cy="821537"/>
          </a:xfrm>
          <a:prstGeom prst="straightConnector1">
            <a:avLst/>
          </a:prstGeom>
          <a:ln w="22225">
            <a:solidFill>
              <a:srgbClr val="FF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 mama triple negativo</a:t>
            </a:r>
            <a:br>
              <a:rPr lang="es-MX" dirty="0" smtClean="0"/>
            </a:br>
            <a:r>
              <a:rPr lang="es-MX" dirty="0" smtClean="0">
                <a:solidFill>
                  <a:srgbClr val="92D050"/>
                </a:solidFill>
              </a:rPr>
              <a:t>Oportunidad</a:t>
            </a:r>
            <a:r>
              <a:rPr lang="es-MX" dirty="0" smtClean="0"/>
              <a:t>  </a:t>
            </a:r>
            <a:r>
              <a:rPr lang="es-MX" dirty="0" smtClean="0">
                <a:solidFill>
                  <a:srgbClr val="92D050"/>
                </a:solidFill>
              </a:rPr>
              <a:t>enf heterogénea</a:t>
            </a:r>
            <a:endParaRPr lang="es-MX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1571612"/>
            <a:ext cx="2214578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r>
              <a:rPr lang="es-MX" sz="2000" dirty="0" smtClean="0">
                <a:solidFill>
                  <a:schemeClr val="bg1"/>
                </a:solidFill>
              </a:rPr>
              <a:t>QT única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2786058"/>
            <a:ext cx="2214578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r>
              <a:rPr lang="es-MX" sz="2000" dirty="0" smtClean="0"/>
              <a:t>Otras </a:t>
            </a:r>
            <a:r>
              <a:rPr lang="es-MX" sz="2000" dirty="0" err="1" smtClean="0"/>
              <a:t>inmunoTX</a:t>
            </a:r>
            <a:r>
              <a:rPr lang="es-MX" sz="2000" dirty="0" smtClean="0"/>
              <a:t> (células CAR-T, vacunas)</a:t>
            </a:r>
            <a:endParaRPr lang="es-MX" sz="2000" dirty="0"/>
          </a:p>
        </p:txBody>
      </p:sp>
      <p:sp>
        <p:nvSpPr>
          <p:cNvPr id="11" name="Rectangle 10"/>
          <p:cNvSpPr/>
          <p:nvPr/>
        </p:nvSpPr>
        <p:spPr>
          <a:xfrm>
            <a:off x="642910" y="4143380"/>
            <a:ext cx="2214578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r>
              <a:rPr lang="es-MX" sz="2000" dirty="0" smtClean="0"/>
              <a:t>Punto de control inmune </a:t>
            </a:r>
            <a:r>
              <a:rPr lang="es-MX" sz="2000" dirty="0" err="1" smtClean="0"/>
              <a:t>mAbs</a:t>
            </a:r>
            <a:endParaRPr lang="es-MX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500826" y="2786058"/>
            <a:ext cx="2214578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r>
              <a:rPr lang="pt-BR" sz="2000" dirty="0" smtClean="0"/>
              <a:t>QT + TX blanco molecular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826" y="4143380"/>
            <a:ext cx="2214578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r>
              <a:rPr lang="pt-BR" sz="2000" dirty="0" smtClean="0"/>
              <a:t>TX blanco molecular única</a:t>
            </a:r>
          </a:p>
        </p:txBody>
      </p:sp>
      <p:sp>
        <p:nvSpPr>
          <p:cNvPr id="17" name="Oval 16"/>
          <p:cNvSpPr/>
          <p:nvPr/>
        </p:nvSpPr>
        <p:spPr>
          <a:xfrm>
            <a:off x="3357554" y="3000372"/>
            <a:ext cx="2786082" cy="19288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r>
              <a:rPr lang="es-MX" sz="2000" dirty="0" smtClean="0"/>
              <a:t>Intervenciones farmacológicas activas</a:t>
            </a:r>
            <a:endParaRPr lang="es-MX" sz="2000" dirty="0"/>
          </a:p>
        </p:txBody>
      </p:sp>
      <p:sp>
        <p:nvSpPr>
          <p:cNvPr id="18" name="Rectangle 17"/>
          <p:cNvSpPr/>
          <p:nvPr/>
        </p:nvSpPr>
        <p:spPr>
          <a:xfrm>
            <a:off x="3643306" y="5286388"/>
            <a:ext cx="2214578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r>
              <a:rPr lang="es-MX" sz="2000" dirty="0" smtClean="0"/>
              <a:t>QT + Punto de control inmune </a:t>
            </a:r>
            <a:r>
              <a:rPr lang="es-MX" sz="2000" dirty="0" err="1" smtClean="0"/>
              <a:t>mAbs</a:t>
            </a:r>
            <a:endParaRPr lang="es-MX" sz="2000" dirty="0"/>
          </a:p>
        </p:txBody>
      </p:sp>
      <p:cxnSp>
        <p:nvCxnSpPr>
          <p:cNvPr id="20" name="Straight Arrow Connector 19"/>
          <p:cNvCxnSpPr>
            <a:stCxn id="17" idx="0"/>
            <a:endCxn id="9" idx="2"/>
          </p:cNvCxnSpPr>
          <p:nvPr/>
        </p:nvCxnSpPr>
        <p:spPr>
          <a:xfrm rot="5400000" flipH="1" flipV="1">
            <a:off x="4572000" y="2821777"/>
            <a:ext cx="357190" cy="1588"/>
          </a:xfrm>
          <a:prstGeom prst="straightConnector1">
            <a:avLst/>
          </a:prstGeom>
          <a:ln w="22225">
            <a:solidFill>
              <a:srgbClr val="FF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4"/>
            <a:endCxn id="18" idx="0"/>
          </p:cNvCxnSpPr>
          <p:nvPr/>
        </p:nvCxnSpPr>
        <p:spPr>
          <a:xfrm rot="5400000">
            <a:off x="4572000" y="5107793"/>
            <a:ext cx="357190" cy="1588"/>
          </a:xfrm>
          <a:prstGeom prst="straightConnector1">
            <a:avLst/>
          </a:prstGeom>
          <a:ln w="22225">
            <a:solidFill>
              <a:srgbClr val="FF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3573" y="6581001"/>
            <a:ext cx="537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Bianchini</a:t>
            </a:r>
            <a:r>
              <a:rPr lang="es-MX" sz="1200" dirty="0" smtClean="0"/>
              <a:t> G, et al. </a:t>
            </a:r>
            <a:r>
              <a:rPr lang="en-US" sz="1200" dirty="0" smtClean="0"/>
              <a:t>Nature Reviews  Clinical Oncology </a:t>
            </a:r>
            <a:r>
              <a:rPr lang="en-US" sz="1200" dirty="0" err="1" smtClean="0"/>
              <a:t>Vol</a:t>
            </a:r>
            <a:r>
              <a:rPr lang="en-US" sz="1200" dirty="0" smtClean="0"/>
              <a:t> 13  November 2016 | 675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Nanopartícula</a:t>
            </a:r>
            <a:br>
              <a:rPr lang="es-MX" dirty="0" smtClean="0"/>
            </a:br>
            <a:r>
              <a:rPr lang="es-MX" dirty="0" smtClean="0"/>
              <a:t>Tratamiento para el cáncer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s-MX" dirty="0"/>
              <a:t>Estudios piloto </a:t>
            </a:r>
            <a:r>
              <a:rPr lang="es-MX" dirty="0" smtClean="0"/>
              <a:t>tecnologías tratamiento cáncer </a:t>
            </a:r>
          </a:p>
          <a:p>
            <a:pPr>
              <a:spcBef>
                <a:spcPts val="1200"/>
              </a:spcBef>
            </a:pPr>
            <a:r>
              <a:rPr lang="es-MX" b="1" dirty="0" smtClean="0">
                <a:solidFill>
                  <a:srgbClr val="92D050"/>
                </a:solidFill>
              </a:rPr>
              <a:t>Paclitaxel – </a:t>
            </a:r>
            <a:r>
              <a:rPr lang="es-MX" b="1" dirty="0" err="1" smtClean="0">
                <a:solidFill>
                  <a:srgbClr val="92D050"/>
                </a:solidFill>
              </a:rPr>
              <a:t>Nab</a:t>
            </a:r>
            <a:r>
              <a:rPr lang="es-MX" b="1" dirty="0" smtClean="0">
                <a:solidFill>
                  <a:srgbClr val="92D050"/>
                </a:solidFill>
              </a:rPr>
              <a:t> paclitaxel</a:t>
            </a:r>
          </a:p>
          <a:p>
            <a:pPr>
              <a:spcBef>
                <a:spcPts val="1200"/>
              </a:spcBef>
            </a:pPr>
            <a:r>
              <a:rPr lang="es-MX" b="1" dirty="0" smtClean="0">
                <a:solidFill>
                  <a:srgbClr val="92D050"/>
                </a:solidFill>
              </a:rPr>
              <a:t>Doxorubicina – </a:t>
            </a:r>
            <a:r>
              <a:rPr lang="es-MX" b="1" dirty="0" err="1" smtClean="0">
                <a:solidFill>
                  <a:srgbClr val="92D050"/>
                </a:solidFill>
              </a:rPr>
              <a:t>Doxo</a:t>
            </a:r>
            <a:r>
              <a:rPr lang="es-MX" b="1" dirty="0" smtClean="0">
                <a:solidFill>
                  <a:srgbClr val="92D050"/>
                </a:solidFill>
              </a:rPr>
              <a:t> </a:t>
            </a:r>
            <a:r>
              <a:rPr lang="es-MX" b="1" dirty="0" err="1" smtClean="0">
                <a:solidFill>
                  <a:srgbClr val="92D050"/>
                </a:solidFill>
              </a:rPr>
              <a:t>Liposomal</a:t>
            </a:r>
            <a:endParaRPr lang="es-MX" b="1" dirty="0" smtClean="0">
              <a:solidFill>
                <a:srgbClr val="92D050"/>
              </a:solidFill>
            </a:endParaRPr>
          </a:p>
          <a:p>
            <a:pPr>
              <a:spcBef>
                <a:spcPts val="1200"/>
              </a:spcBef>
            </a:pPr>
            <a:r>
              <a:rPr lang="es-MX" dirty="0" smtClean="0"/>
              <a:t>Estudios preclínicos CYT-6091 con  </a:t>
            </a:r>
            <a:r>
              <a:rPr lang="es-MX" dirty="0" err="1" smtClean="0"/>
              <a:t>paclitaxel</a:t>
            </a:r>
            <a:r>
              <a:rPr lang="es-MX" dirty="0" smtClean="0"/>
              <a:t> 10 veces </a:t>
            </a:r>
            <a:r>
              <a:rPr lang="es-MX" b="1" dirty="0" smtClean="0">
                <a:solidFill>
                  <a:srgbClr val="92D050"/>
                </a:solidFill>
              </a:rPr>
              <a:t>más captación paclitaxel </a:t>
            </a:r>
            <a:r>
              <a:rPr lang="es-MX" dirty="0" smtClean="0"/>
              <a:t>tumores sólidos </a:t>
            </a:r>
          </a:p>
          <a:p>
            <a:pPr>
              <a:spcBef>
                <a:spcPts val="1200"/>
              </a:spcBef>
            </a:pPr>
            <a:r>
              <a:rPr lang="es-MX" dirty="0" err="1" smtClean="0"/>
              <a:t>AuNPs</a:t>
            </a:r>
            <a:r>
              <a:rPr lang="es-MX" dirty="0" smtClean="0"/>
              <a:t> mas QT superaran  resistencia </a:t>
            </a:r>
          </a:p>
          <a:p>
            <a:pPr>
              <a:spcBef>
                <a:spcPts val="1200"/>
              </a:spcBef>
            </a:pPr>
            <a:r>
              <a:rPr lang="es-MX" dirty="0" err="1" smtClean="0"/>
              <a:t>Cheng</a:t>
            </a:r>
            <a:r>
              <a:rPr lang="es-MX" dirty="0" smtClean="0"/>
              <a:t>, et al. acoplaron doxorubicina a </a:t>
            </a:r>
            <a:r>
              <a:rPr lang="es-MX" dirty="0" err="1" smtClean="0"/>
              <a:t>nanoesferas</a:t>
            </a:r>
            <a:r>
              <a:rPr lang="es-MX" dirty="0" smtClean="0"/>
              <a:t> de oro </a:t>
            </a:r>
            <a:r>
              <a:rPr lang="es-MX" b="1" dirty="0" smtClean="0">
                <a:solidFill>
                  <a:srgbClr val="92D050"/>
                </a:solidFill>
              </a:rPr>
              <a:t>nanopartículas </a:t>
            </a:r>
            <a:r>
              <a:rPr lang="es-MX" b="1" dirty="0" err="1" smtClean="0">
                <a:solidFill>
                  <a:srgbClr val="92D050"/>
                </a:solidFill>
              </a:rPr>
              <a:t>funcionalizadas</a:t>
            </a:r>
            <a:r>
              <a:rPr lang="es-MX" b="1" dirty="0" smtClean="0">
                <a:solidFill>
                  <a:srgbClr val="92D050"/>
                </a:solidFill>
              </a:rPr>
              <a:t> con </a:t>
            </a:r>
            <a:r>
              <a:rPr lang="es-MX" b="1" dirty="0" err="1" smtClean="0">
                <a:solidFill>
                  <a:srgbClr val="92D050"/>
                </a:solidFill>
              </a:rPr>
              <a:t>Doxo</a:t>
            </a:r>
            <a:r>
              <a:rPr lang="es-MX" dirty="0" smtClean="0">
                <a:solidFill>
                  <a:srgbClr val="92D050"/>
                </a:solidFill>
              </a:rPr>
              <a:t> </a:t>
            </a:r>
            <a:endParaRPr lang="es-MX" dirty="0">
              <a:solidFill>
                <a:srgbClr val="92D050"/>
              </a:solidFill>
            </a:endParaRPr>
          </a:p>
        </p:txBody>
      </p:sp>
      <p:pic>
        <p:nvPicPr>
          <p:cNvPr id="30" name="Content Placeholder 29" descr="Wicki 03-00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28800"/>
            <a:ext cx="4540696" cy="4280467"/>
          </a:xfrm>
        </p:spPr>
      </p:pic>
      <p:sp>
        <p:nvSpPr>
          <p:cNvPr id="4" name="TextBox 3"/>
          <p:cNvSpPr txBox="1"/>
          <p:nvPr/>
        </p:nvSpPr>
        <p:spPr>
          <a:xfrm>
            <a:off x="7291133" y="6581001"/>
            <a:ext cx="1852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Patwa</a:t>
            </a:r>
            <a:r>
              <a:rPr lang="es-MX" sz="1200" dirty="0" smtClean="0"/>
              <a:t> A, www.aranca.com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 clínico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396976"/>
            <a:ext cx="4352956" cy="438947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s-MX" sz="1800" dirty="0" smtClean="0"/>
              <a:t>Femenina 48 años ca mama ductal invasor TN cirugía, QT adyuvante (5 FU/</a:t>
            </a:r>
            <a:r>
              <a:rPr lang="es-MX" sz="1800" dirty="0" err="1" smtClean="0"/>
              <a:t>epirubicina</a:t>
            </a:r>
            <a:r>
              <a:rPr lang="es-MX" sz="1800" dirty="0" smtClean="0"/>
              <a:t>/</a:t>
            </a:r>
            <a:r>
              <a:rPr lang="es-MX" sz="1800" dirty="0" err="1" smtClean="0"/>
              <a:t>ciclofosfamida</a:t>
            </a:r>
            <a:r>
              <a:rPr lang="es-MX" sz="1800" dirty="0" smtClean="0"/>
              <a:t>) + RT</a:t>
            </a:r>
          </a:p>
          <a:p>
            <a:pPr>
              <a:spcBef>
                <a:spcPts val="1200"/>
              </a:spcBef>
            </a:pPr>
            <a:r>
              <a:rPr lang="es-MX" sz="1800" dirty="0" smtClean="0"/>
              <a:t>Recurrencia 16 meses mama </a:t>
            </a:r>
            <a:r>
              <a:rPr lang="es-MX" sz="1800" dirty="0" err="1" smtClean="0"/>
              <a:t>contralateral</a:t>
            </a:r>
            <a:r>
              <a:rPr lang="es-MX" sz="1800" dirty="0" smtClean="0"/>
              <a:t>: QT+ bevacizumab </a:t>
            </a:r>
          </a:p>
          <a:p>
            <a:pPr>
              <a:spcBef>
                <a:spcPts val="1200"/>
              </a:spcBef>
            </a:pPr>
            <a:r>
              <a:rPr lang="es-MX" sz="1800" dirty="0" smtClean="0"/>
              <a:t>Bevacizumab hasta progresión metástasis nódulo infra-clavicular</a:t>
            </a:r>
          </a:p>
          <a:p>
            <a:pPr>
              <a:spcBef>
                <a:spcPts val="1200"/>
              </a:spcBef>
            </a:pPr>
            <a:r>
              <a:rPr lang="es-MX" sz="1800" dirty="0" smtClean="0"/>
              <a:t>Paclitaxel acoplado a nano-partículas de aluminio : 2ª línea tratamiento </a:t>
            </a:r>
            <a:r>
              <a:rPr lang="es-MX" sz="1800" dirty="0" err="1" smtClean="0"/>
              <a:t>nab</a:t>
            </a:r>
            <a:r>
              <a:rPr lang="es-MX" sz="1800" dirty="0" smtClean="0"/>
              <a:t>-paclitaxel 260 mg/m² (11 ciclos)</a:t>
            </a:r>
          </a:p>
          <a:p>
            <a:pPr>
              <a:spcBef>
                <a:spcPts val="1200"/>
              </a:spcBef>
            </a:pPr>
            <a:r>
              <a:rPr lang="es-MX" sz="1800" dirty="0" smtClean="0"/>
              <a:t>Después de 3 ciclos lesión </a:t>
            </a:r>
            <a:r>
              <a:rPr lang="es-MX" sz="1800" dirty="0" err="1" smtClean="0"/>
              <a:t>contralateral</a:t>
            </a:r>
            <a:r>
              <a:rPr lang="es-MX" sz="1800" dirty="0" smtClean="0"/>
              <a:t> y nódulo infra-clavicular no detectables, sin toxicidad</a:t>
            </a:r>
          </a:p>
        </p:txBody>
      </p:sp>
      <p:pic>
        <p:nvPicPr>
          <p:cNvPr id="6" name="Content Placeholder 5" descr="Arpino 0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9870"/>
            <a:ext cx="4210050" cy="3983760"/>
          </a:xfrm>
        </p:spPr>
      </p:pic>
      <p:sp>
        <p:nvSpPr>
          <p:cNvPr id="4" name="TextBox 3"/>
          <p:cNvSpPr txBox="1"/>
          <p:nvPr/>
        </p:nvSpPr>
        <p:spPr>
          <a:xfrm>
            <a:off x="3714744" y="6572273"/>
            <a:ext cx="542925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 err="1" smtClean="0"/>
              <a:t>Arpino</a:t>
            </a:r>
            <a:r>
              <a:rPr lang="es-ES_tradnl" sz="1200" dirty="0" smtClean="0"/>
              <a:t> G, De Placido S, De </a:t>
            </a:r>
            <a:r>
              <a:rPr lang="es-ES_tradnl" sz="1200" dirty="0" err="1" smtClean="0"/>
              <a:t>Angelis</a:t>
            </a:r>
            <a:r>
              <a:rPr lang="es-ES_tradnl" sz="1200" dirty="0" smtClean="0"/>
              <a:t> C. </a:t>
            </a:r>
            <a:r>
              <a:rPr lang="es-ES_tradnl" sz="1200" dirty="0" err="1" smtClean="0"/>
              <a:t>Anticancer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Drugs</a:t>
            </a:r>
            <a:r>
              <a:rPr lang="es-ES_tradnl" sz="1200" dirty="0" smtClean="0"/>
              <a:t> 2015;26(1):117-22</a:t>
            </a:r>
            <a:endParaRPr lang="es-MX" sz="1200" dirty="0"/>
          </a:p>
        </p:txBody>
      </p:sp>
      <p:sp>
        <p:nvSpPr>
          <p:cNvPr id="7" name="Rectangle 6"/>
          <p:cNvSpPr/>
          <p:nvPr/>
        </p:nvSpPr>
        <p:spPr>
          <a:xfrm>
            <a:off x="4714876" y="1214422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92D050"/>
                </a:solidFill>
              </a:rPr>
              <a:t>Curva </a:t>
            </a:r>
            <a:r>
              <a:rPr lang="es-MX" b="1" dirty="0" err="1" smtClean="0">
                <a:solidFill>
                  <a:srgbClr val="92D050"/>
                </a:solidFill>
              </a:rPr>
              <a:t>Kaplan-Meier</a:t>
            </a:r>
            <a:r>
              <a:rPr lang="es-MX" b="1" dirty="0" smtClean="0">
                <a:solidFill>
                  <a:srgbClr val="92D050"/>
                </a:solidFill>
              </a:rPr>
              <a:t> supervivencia global pacs ca mama metastásico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208" y="6581001"/>
            <a:ext cx="3125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Wicki</a:t>
            </a:r>
            <a:r>
              <a:rPr lang="es-MX" sz="1200" dirty="0" smtClean="0"/>
              <a:t> A, doi.org/10.1016/j.jconrel.2014.12.030</a:t>
            </a:r>
            <a:endParaRPr lang="es-MX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2D050"/>
                </a:solidFill>
              </a:rPr>
              <a:t>   Pasivo a blanco        	     Activo a blanco	                   Liberación desencadenada</a:t>
            </a:r>
            <a:endParaRPr lang="es-MX" b="1" dirty="0">
              <a:solidFill>
                <a:srgbClr val="92D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2" y="-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Nanomedicina en terapia del cáncer:</a:t>
            </a:r>
            <a:b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Retos, oportunidades y aplicación clínica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Content Placeholder 17" descr="Wicki 04-0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136" y="1397000"/>
            <a:ext cx="1828141" cy="1439863"/>
          </a:xfrm>
        </p:spPr>
      </p:pic>
      <p:pic>
        <p:nvPicPr>
          <p:cNvPr id="19" name="Content Placeholder 18" descr="Wicki 04-0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92653" y="1397000"/>
            <a:ext cx="1830106" cy="1439863"/>
          </a:xfrm>
        </p:spPr>
      </p:pic>
      <p:pic>
        <p:nvPicPr>
          <p:cNvPr id="21" name="Content Placeholder 20" descr="Wicki 04-04.png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657238" y="3583889"/>
            <a:ext cx="1985936" cy="2988360"/>
          </a:xfrm>
          <a:prstGeom prst="roundRect">
            <a:avLst>
              <a:gd name="adj" fmla="val 7802"/>
            </a:avLst>
          </a:prstGeom>
          <a:ln w="381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Content Placeholder 21" descr="Wicki 04-05.png"/>
          <p:cNvPicPr>
            <a:picLocks noGrp="1" noChangeAspect="1"/>
          </p:cNvPicPr>
          <p:nvPr>
            <p:ph sz="half" idx="11"/>
          </p:nvPr>
        </p:nvPicPr>
        <p:blipFill>
          <a:blip r:embed="rId5"/>
          <a:stretch>
            <a:fillRect/>
          </a:stretch>
        </p:blipFill>
        <p:spPr>
          <a:xfrm>
            <a:off x="3359871" y="3616445"/>
            <a:ext cx="2295671" cy="2906806"/>
          </a:xfrm>
          <a:prstGeom prst="roundRect">
            <a:avLst>
              <a:gd name="adj" fmla="val 8436"/>
            </a:avLst>
          </a:prstGeom>
          <a:ln w="381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Content Placeholder 19" descr="Wicki 04-03.GIF"/>
          <p:cNvPicPr>
            <a:picLocks noGrp="1" noChangeAspect="1"/>
          </p:cNvPicPr>
          <p:nvPr>
            <p:ph sz="half" idx="12"/>
          </p:nvPr>
        </p:nvPicPr>
        <p:blipFill>
          <a:blip r:embed="rId6"/>
          <a:stretch>
            <a:fillRect/>
          </a:stretch>
        </p:blipFill>
        <p:spPr>
          <a:xfrm>
            <a:off x="6432659" y="1397000"/>
            <a:ext cx="1865094" cy="1439863"/>
          </a:xfrm>
        </p:spPr>
      </p:pic>
      <p:pic>
        <p:nvPicPr>
          <p:cNvPr id="23" name="Content Placeholder 22" descr="Wicki 04-06.GIF"/>
          <p:cNvPicPr>
            <a:picLocks noGrp="1" noChangeAspect="1"/>
          </p:cNvPicPr>
          <p:nvPr>
            <p:ph sz="half" idx="13"/>
          </p:nvPr>
        </p:nvPicPr>
        <p:blipFill>
          <a:blip r:embed="rId7"/>
          <a:stretch>
            <a:fillRect/>
          </a:stretch>
        </p:blipFill>
        <p:spPr>
          <a:xfrm>
            <a:off x="6157884" y="3643314"/>
            <a:ext cx="2200330" cy="2928936"/>
          </a:xfrm>
        </p:spPr>
      </p:pic>
      <p:sp>
        <p:nvSpPr>
          <p:cNvPr id="24" name="Rectangle 23"/>
          <p:cNvSpPr/>
          <p:nvPr/>
        </p:nvSpPr>
        <p:spPr>
          <a:xfrm>
            <a:off x="1993612" y="1598445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/>
              <a:t>Célula </a:t>
            </a:r>
          </a:p>
          <a:p>
            <a:r>
              <a:rPr lang="es-MX" sz="1000" dirty="0" smtClean="0"/>
              <a:t>cáncer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06701" y="2727318"/>
            <a:ext cx="14141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 smtClean="0"/>
              <a:t>Vasculatura</a:t>
            </a:r>
            <a:r>
              <a:rPr lang="es-MX" sz="1000" dirty="0" smtClean="0"/>
              <a:t>  </a:t>
            </a:r>
            <a:r>
              <a:rPr lang="es-MX" sz="1000" dirty="0" err="1" smtClean="0"/>
              <a:t>fenestrada</a:t>
            </a:r>
            <a:endParaRPr lang="es-MX" sz="10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827458" y="2743198"/>
            <a:ext cx="1053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/>
              <a:t>Célula endotelial</a:t>
            </a:r>
          </a:p>
        </p:txBody>
      </p:sp>
      <p:sp>
        <p:nvSpPr>
          <p:cNvPr id="28" name="Arc 27"/>
          <p:cNvSpPr/>
          <p:nvPr/>
        </p:nvSpPr>
        <p:spPr>
          <a:xfrm rot="10800000" flipH="1">
            <a:off x="4605953" y="2488826"/>
            <a:ext cx="456586" cy="380711"/>
          </a:xfrm>
          <a:prstGeom prst="arc">
            <a:avLst>
              <a:gd name="adj1" fmla="val 16200000"/>
              <a:gd name="adj2" fmla="val 21000195"/>
            </a:avLst>
          </a:prstGeom>
          <a:ln w="9525">
            <a:solidFill>
              <a:srgbClr val="FFFF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Arc 29"/>
          <p:cNvSpPr/>
          <p:nvPr/>
        </p:nvSpPr>
        <p:spPr>
          <a:xfrm rot="10800000" flipH="1">
            <a:off x="4000496" y="1917700"/>
            <a:ext cx="214314" cy="368290"/>
          </a:xfrm>
          <a:prstGeom prst="arc">
            <a:avLst>
              <a:gd name="adj1" fmla="val 16200000"/>
              <a:gd name="adj2" fmla="val 21000195"/>
            </a:avLst>
          </a:prstGeom>
          <a:ln w="9525">
            <a:solidFill>
              <a:srgbClr val="FFFFFF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Arc 30"/>
          <p:cNvSpPr/>
          <p:nvPr/>
        </p:nvSpPr>
        <p:spPr>
          <a:xfrm rot="9173394" flipH="1">
            <a:off x="3802494" y="1662620"/>
            <a:ext cx="244602" cy="360262"/>
          </a:xfrm>
          <a:prstGeom prst="arc">
            <a:avLst>
              <a:gd name="adj1" fmla="val 16200000"/>
              <a:gd name="adj2" fmla="val 21000195"/>
            </a:avLst>
          </a:prstGeom>
          <a:ln w="9525">
            <a:solidFill>
              <a:srgbClr val="FFFFFF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4929190" y="1571612"/>
            <a:ext cx="65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/>
              <a:t>Receptor</a:t>
            </a:r>
          </a:p>
          <a:p>
            <a:r>
              <a:rPr lang="es-MX" sz="1000" dirty="0" smtClean="0"/>
              <a:t> blanco</a:t>
            </a:r>
          </a:p>
        </p:txBody>
      </p:sp>
      <p:sp>
        <p:nvSpPr>
          <p:cNvPr id="33" name="Arc 32"/>
          <p:cNvSpPr/>
          <p:nvPr/>
        </p:nvSpPr>
        <p:spPr>
          <a:xfrm>
            <a:off x="4643438" y="1857364"/>
            <a:ext cx="500066" cy="428628"/>
          </a:xfrm>
          <a:prstGeom prst="arc">
            <a:avLst>
              <a:gd name="adj1" fmla="val 14799904"/>
              <a:gd name="adj2" fmla="val 1145933"/>
            </a:avLst>
          </a:prstGeom>
          <a:ln w="9525">
            <a:solidFill>
              <a:srgbClr val="FFFF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Oval 33"/>
          <p:cNvSpPr/>
          <p:nvPr/>
        </p:nvSpPr>
        <p:spPr>
          <a:xfrm>
            <a:off x="3714744" y="1928802"/>
            <a:ext cx="142876" cy="142876"/>
          </a:xfrm>
          <a:prstGeom prst="ellipse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200" b="1" dirty="0" smtClean="0">
                <a:solidFill>
                  <a:srgbClr val="00B0F0"/>
                </a:solidFill>
              </a:rPr>
              <a:t>1</a:t>
            </a:r>
            <a:endParaRPr lang="es-MX" sz="1200" b="1" dirty="0">
              <a:solidFill>
                <a:srgbClr val="00B0F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724399" y="2347913"/>
            <a:ext cx="142876" cy="142876"/>
          </a:xfrm>
          <a:prstGeom prst="ellipse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200" b="1" dirty="0" smtClean="0">
                <a:solidFill>
                  <a:srgbClr val="00B0F0"/>
                </a:solidFill>
              </a:rPr>
              <a:t>2</a:t>
            </a:r>
            <a:endParaRPr lang="es-MX" sz="1200" b="1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15272" y="1571612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/>
              <a:t>Estímulo</a:t>
            </a:r>
          </a:p>
          <a:p>
            <a:r>
              <a:rPr lang="es-MX" sz="1000" dirty="0" smtClean="0"/>
              <a:t>externo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5720" y="1000108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71802" y="100010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15008" y="100010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2844" y="3500438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14612" y="3500438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86446" y="3500438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14612" y="5000636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F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97663" y="3616481"/>
            <a:ext cx="22145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 err="1" smtClean="0"/>
              <a:t>Dox</a:t>
            </a:r>
            <a:r>
              <a:rPr lang="es-MX" sz="1350" dirty="0" smtClean="0"/>
              <a:t>-TSL – HT  </a:t>
            </a:r>
            <a:r>
              <a:rPr lang="es-MX" sz="1350" dirty="0" err="1" smtClean="0"/>
              <a:t>Dox</a:t>
            </a:r>
            <a:r>
              <a:rPr lang="es-MX" sz="1350" dirty="0" smtClean="0"/>
              <a:t>-TSL + HT</a:t>
            </a:r>
            <a:endParaRPr lang="es-MX" sz="1350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5047360" y="495390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 smtClean="0"/>
              <a:t>20 min           1 min               Pre</a:t>
            </a:r>
            <a:endParaRPr lang="es-MX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90"/>
          </a:xfrm>
        </p:spPr>
        <p:txBody>
          <a:bodyPr>
            <a:noAutofit/>
          </a:bodyPr>
          <a:lstStyle/>
          <a:p>
            <a:r>
              <a:rPr lang="es-MX" sz="3600" dirty="0" smtClean="0"/>
              <a:t>Terapia blanco TNBC</a:t>
            </a:r>
            <a:br>
              <a:rPr lang="es-MX" sz="3600" dirty="0" smtClean="0"/>
            </a:br>
            <a:r>
              <a:rPr lang="es-MX" sz="3600" dirty="0" smtClean="0"/>
              <a:t>Enfermedad Resistente</a:t>
            </a:r>
            <a:endParaRPr lang="es-MX" sz="3600" dirty="0"/>
          </a:p>
        </p:txBody>
      </p:sp>
      <p:pic>
        <p:nvPicPr>
          <p:cNvPr id="5" name="Content Placeholder 4" descr="Kalimutho03.jpg"/>
          <p:cNvPicPr>
            <a:picLocks noGrp="1" noChangeAspect="1"/>
          </p:cNvPicPr>
          <p:nvPr>
            <p:ph idx="1"/>
          </p:nvPr>
        </p:nvPicPr>
        <p:blipFill>
          <a:blip r:embed="rId2"/>
          <a:srcRect b="9806"/>
          <a:stretch>
            <a:fillRect/>
          </a:stretch>
        </p:blipFill>
        <p:spPr>
          <a:xfrm>
            <a:off x="428596" y="857232"/>
            <a:ext cx="8286808" cy="5708128"/>
          </a:xfrm>
        </p:spPr>
      </p:pic>
      <p:sp>
        <p:nvSpPr>
          <p:cNvPr id="4" name="TextBox 3"/>
          <p:cNvSpPr txBox="1"/>
          <p:nvPr/>
        </p:nvSpPr>
        <p:spPr>
          <a:xfrm>
            <a:off x="5353496" y="6581001"/>
            <a:ext cx="3790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Kalimutho</a:t>
            </a:r>
            <a:r>
              <a:rPr lang="es-MX" sz="1200" dirty="0" smtClean="0"/>
              <a:t> M, et al. dx.doi.org/10.1016/j.tips.2015.08.009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es-MX" sz="3600" dirty="0" smtClean="0"/>
              <a:t>Terapia blanco TNBC</a:t>
            </a:r>
            <a:br>
              <a:rPr lang="es-MX" sz="3600" dirty="0" smtClean="0"/>
            </a:br>
            <a:r>
              <a:rPr lang="es-MX" sz="3600" dirty="0" smtClean="0"/>
              <a:t>Enfermedad Resistente</a:t>
            </a:r>
            <a:endParaRPr lang="es-MX" sz="3600" dirty="0"/>
          </a:p>
        </p:txBody>
      </p:sp>
      <p:pic>
        <p:nvPicPr>
          <p:cNvPr id="5" name="Content Placeholder 4" descr="Kalimutho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793959"/>
            <a:ext cx="8286806" cy="6440032"/>
          </a:xfrm>
        </p:spPr>
      </p:pic>
      <p:sp>
        <p:nvSpPr>
          <p:cNvPr id="4" name="TextBox 3"/>
          <p:cNvSpPr txBox="1"/>
          <p:nvPr/>
        </p:nvSpPr>
        <p:spPr>
          <a:xfrm>
            <a:off x="5353496" y="6581001"/>
            <a:ext cx="3790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Kalimutho</a:t>
            </a:r>
            <a:r>
              <a:rPr lang="es-MX" sz="1200" dirty="0" smtClean="0"/>
              <a:t> M, et al. dx.doi.org/10.1016/j.tips.2015.08.009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Expresión receptor andrógeno</a:t>
            </a:r>
            <a:br>
              <a:rPr lang="es-MX" dirty="0" smtClean="0"/>
            </a:br>
            <a:r>
              <a:rPr lang="es-MX" dirty="0" smtClean="0"/>
              <a:t>Marcador pronóstico y predictivo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364" y="1396976"/>
            <a:ext cx="8557916" cy="16748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MX" dirty="0" smtClean="0"/>
              <a:t>Expresión LAR correlación pronóstica SLE, SG </a:t>
            </a:r>
          </a:p>
          <a:p>
            <a:pPr>
              <a:spcBef>
                <a:spcPts val="600"/>
              </a:spcBef>
            </a:pPr>
            <a:r>
              <a:rPr lang="es-MX" dirty="0" smtClean="0"/>
              <a:t>Relación &gt; edad, &lt; tamaño, G-, &lt; proliferación, ductal</a:t>
            </a:r>
          </a:p>
          <a:p>
            <a:pPr>
              <a:spcBef>
                <a:spcPts val="600"/>
              </a:spcBef>
            </a:pPr>
            <a:r>
              <a:rPr lang="es-MX" dirty="0" smtClean="0"/>
              <a:t>Expresión negativa G+, CA15-3</a:t>
            </a:r>
            <a:r>
              <a:rPr lang="es-MX" dirty="0" smtClean="0">
                <a:sym typeface="Wingdings"/>
              </a:rPr>
              <a:t></a:t>
            </a:r>
            <a:endParaRPr lang="es-MX" dirty="0" smtClean="0"/>
          </a:p>
        </p:txBody>
      </p:sp>
      <p:pic>
        <p:nvPicPr>
          <p:cNvPr id="8" name="Content Placeholder 7" descr="Zakaria 01.png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300038" y="3234851"/>
            <a:ext cx="4211637" cy="3121973"/>
          </a:xfrm>
        </p:spPr>
      </p:pic>
      <p:pic>
        <p:nvPicPr>
          <p:cNvPr id="9" name="Content Placeholder 8" descr="Zakaria 02.png"/>
          <p:cNvPicPr>
            <a:picLocks noGrp="1" noChangeAspect="1"/>
          </p:cNvPicPr>
          <p:nvPr>
            <p:ph sz="half" idx="11"/>
          </p:nvPr>
        </p:nvPicPr>
        <p:blipFill>
          <a:blip r:embed="rId3"/>
          <a:stretch>
            <a:fillRect/>
          </a:stretch>
        </p:blipFill>
        <p:spPr>
          <a:xfrm>
            <a:off x="4643438" y="3239458"/>
            <a:ext cx="4211637" cy="3112759"/>
          </a:xfrm>
        </p:spPr>
      </p:pic>
      <p:sp>
        <p:nvSpPr>
          <p:cNvPr id="4" name="TextBox 3"/>
          <p:cNvSpPr txBox="1"/>
          <p:nvPr/>
        </p:nvSpPr>
        <p:spPr>
          <a:xfrm>
            <a:off x="4814561" y="6581001"/>
            <a:ext cx="432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Zakaria</a:t>
            </a:r>
            <a:r>
              <a:rPr lang="es-MX" sz="1200" dirty="0" smtClean="0"/>
              <a:t> F, et al. </a:t>
            </a:r>
            <a:r>
              <a:rPr lang="en-US" sz="1200" dirty="0" smtClean="0"/>
              <a:t>Alexandria Journal of Medicine (2016) 52, 131–140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 mama triple negativo</a:t>
            </a:r>
            <a:br>
              <a:rPr lang="es-MX" dirty="0" smtClean="0"/>
            </a:br>
            <a:r>
              <a:rPr lang="es-MX" dirty="0" smtClean="0"/>
              <a:t>Receptores andrógenos (RA)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96976"/>
            <a:ext cx="8229600" cy="196058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s-MX" sz="3200" dirty="0" smtClean="0"/>
              <a:t>Grado </a:t>
            </a:r>
            <a:r>
              <a:rPr lang="es-MX" sz="3200" dirty="0"/>
              <a:t>de expresión </a:t>
            </a:r>
            <a:r>
              <a:rPr lang="es-MX" sz="3200" dirty="0" smtClean="0"/>
              <a:t>RA varía: metodología  </a:t>
            </a:r>
            <a:r>
              <a:rPr lang="es-MX" sz="3200" dirty="0"/>
              <a:t>ensayo, </a:t>
            </a:r>
            <a:r>
              <a:rPr lang="es-MX" sz="3200" dirty="0" smtClean="0"/>
              <a:t>corte de positividad, población</a:t>
            </a:r>
          </a:p>
          <a:p>
            <a:pPr>
              <a:spcBef>
                <a:spcPts val="1200"/>
              </a:spcBef>
            </a:pPr>
            <a:r>
              <a:rPr lang="es-MX" sz="3200" dirty="0">
                <a:solidFill>
                  <a:srgbClr val="FFC000"/>
                </a:solidFill>
              </a:rPr>
              <a:t>Asociación </a:t>
            </a:r>
            <a:r>
              <a:rPr lang="es-MX" sz="3200" dirty="0" smtClean="0">
                <a:solidFill>
                  <a:srgbClr val="FFC000"/>
                </a:solidFill>
              </a:rPr>
              <a:t>expresión </a:t>
            </a:r>
            <a:r>
              <a:rPr lang="es-MX" sz="3200" dirty="0" smtClean="0"/>
              <a:t>↑RA mejor </a:t>
            </a:r>
            <a:r>
              <a:rPr lang="es-MX" sz="3200" dirty="0" smtClean="0">
                <a:solidFill>
                  <a:srgbClr val="FFC000"/>
                </a:solidFill>
              </a:rPr>
              <a:t>pronóstico</a:t>
            </a:r>
          </a:p>
          <a:p>
            <a:pPr>
              <a:spcBef>
                <a:spcPts val="1200"/>
              </a:spcBef>
            </a:pPr>
            <a:r>
              <a:rPr lang="es-MX" sz="3200" dirty="0" smtClean="0"/>
              <a:t>Agentes blanco RA en investigación prometedores</a:t>
            </a:r>
          </a:p>
          <a:p>
            <a:pPr>
              <a:spcBef>
                <a:spcPts val="1200"/>
              </a:spcBef>
            </a:pPr>
            <a:endParaRPr lang="es-MX" sz="3200" dirty="0" smtClean="0"/>
          </a:p>
          <a:p>
            <a:pPr>
              <a:spcBef>
                <a:spcPts val="1200"/>
              </a:spcBef>
            </a:pPr>
            <a:endParaRPr lang="es-MX" sz="3200" dirty="0" smtClean="0"/>
          </a:p>
          <a:p>
            <a:pPr>
              <a:spcBef>
                <a:spcPts val="1200"/>
              </a:spcBef>
            </a:pPr>
            <a:endParaRPr lang="es-MX" sz="3200" dirty="0"/>
          </a:p>
        </p:txBody>
      </p:sp>
      <p:pic>
        <p:nvPicPr>
          <p:cNvPr id="7" name="Content Placeholder 6" descr="Rumpurwala 001.png"/>
          <p:cNvPicPr>
            <a:picLocks noGrp="1" noChangeAspect="1"/>
          </p:cNvPicPr>
          <p:nvPr>
            <p:ph idx="10"/>
          </p:nvPr>
        </p:nvPicPr>
        <p:blipFill>
          <a:blip r:embed="rId3"/>
          <a:srcRect b="21249"/>
          <a:stretch>
            <a:fillRect/>
          </a:stretch>
        </p:blipFill>
        <p:spPr>
          <a:xfrm>
            <a:off x="1331639" y="3702716"/>
            <a:ext cx="6480722" cy="2750620"/>
          </a:xfrm>
        </p:spPr>
      </p:pic>
      <p:sp>
        <p:nvSpPr>
          <p:cNvPr id="5" name="TextBox 3"/>
          <p:cNvSpPr txBox="1"/>
          <p:nvPr/>
        </p:nvSpPr>
        <p:spPr>
          <a:xfrm>
            <a:off x="4683382" y="6536377"/>
            <a:ext cx="4425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Rumpurwala</a:t>
            </a:r>
            <a:r>
              <a:rPr lang="es-MX" sz="1200" dirty="0" smtClean="0"/>
              <a:t> M, et al. </a:t>
            </a:r>
            <a:r>
              <a:rPr lang="es-MX" sz="1200" dirty="0" err="1" smtClean="0"/>
              <a:t>Clin</a:t>
            </a:r>
            <a:r>
              <a:rPr lang="es-MX" sz="1200" dirty="0" smtClean="0"/>
              <a:t> </a:t>
            </a:r>
            <a:r>
              <a:rPr lang="es-MX" sz="1200" dirty="0" err="1" smtClean="0"/>
              <a:t>Adv</a:t>
            </a:r>
            <a:r>
              <a:rPr lang="es-MX" sz="1200" dirty="0" smtClean="0"/>
              <a:t> </a:t>
            </a:r>
            <a:r>
              <a:rPr lang="es-MX" sz="1200" dirty="0" err="1" smtClean="0"/>
              <a:t>Hematol</a:t>
            </a:r>
            <a:r>
              <a:rPr lang="es-MX" sz="1200" dirty="0" smtClean="0"/>
              <a:t> </a:t>
            </a:r>
            <a:r>
              <a:rPr lang="es-MX" sz="1200" dirty="0" err="1" smtClean="0"/>
              <a:t>Oncol</a:t>
            </a:r>
            <a:r>
              <a:rPr lang="es-MX" sz="1200" dirty="0" smtClean="0"/>
              <a:t> 2016; 14(3): 186-193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xmlns="" val="27246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 mama triple negativo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8143932" cy="450059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s-MX" dirty="0" smtClean="0"/>
              <a:t>RE, RP, HER2 negativos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10 – 20% ca mama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Más agresivo otros subtipos moleculares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&gt; tumores grado 3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Solo responde a QT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Riesgo recurrencia 1 - 3 años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↑ índice mortalidad en primeros 5 años</a:t>
            </a:r>
          </a:p>
          <a:p>
            <a:pPr>
              <a:spcBef>
                <a:spcPts val="1800"/>
              </a:spcBef>
            </a:pPr>
            <a:endParaRPr lang="es-MX" dirty="0" smtClean="0"/>
          </a:p>
          <a:p>
            <a:pPr>
              <a:spcBef>
                <a:spcPts val="1800"/>
              </a:spcBef>
            </a:pP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6429396"/>
            <a:ext cx="4572000" cy="428604"/>
          </a:xfrm>
        </p:spPr>
        <p:txBody>
          <a:bodyPr>
            <a:noAutofit/>
          </a:bodyPr>
          <a:lstStyle/>
          <a:p>
            <a:r>
              <a:rPr lang="es-MX" dirty="0" err="1" smtClean="0">
                <a:latin typeface="+mn-lt"/>
              </a:rPr>
              <a:t>Liedtke</a:t>
            </a:r>
            <a:r>
              <a:rPr lang="es-MX" dirty="0" smtClean="0">
                <a:latin typeface="+mn-lt"/>
              </a:rPr>
              <a:t> C, et al. J </a:t>
            </a:r>
            <a:r>
              <a:rPr lang="es-MX" dirty="0" err="1" smtClean="0">
                <a:latin typeface="+mn-lt"/>
              </a:rPr>
              <a:t>Clin</a:t>
            </a:r>
            <a:r>
              <a:rPr lang="es-MX" dirty="0" smtClean="0">
                <a:latin typeface="+mn-lt"/>
              </a:rPr>
              <a:t> </a:t>
            </a:r>
            <a:r>
              <a:rPr lang="es-MX" dirty="0" err="1" smtClean="0">
                <a:latin typeface="+mn-lt"/>
              </a:rPr>
              <a:t>Oncol</a:t>
            </a:r>
            <a:r>
              <a:rPr lang="es-MX" dirty="0" smtClean="0">
                <a:latin typeface="+mn-lt"/>
              </a:rPr>
              <a:t>. 2008;26:1275-1281 </a:t>
            </a:r>
            <a:br>
              <a:rPr lang="es-MX" dirty="0" smtClean="0">
                <a:latin typeface="+mn-lt"/>
              </a:rPr>
            </a:br>
            <a:r>
              <a:rPr lang="es-MX" dirty="0" err="1" smtClean="0">
                <a:latin typeface="+mn-lt"/>
              </a:rPr>
              <a:t>Lin</a:t>
            </a:r>
            <a:r>
              <a:rPr lang="es-MX" dirty="0" smtClean="0">
                <a:latin typeface="+mn-lt"/>
              </a:rPr>
              <a:t> NU, et al. </a:t>
            </a:r>
            <a:r>
              <a:rPr lang="es-MX" dirty="0" err="1" smtClean="0">
                <a:latin typeface="+mn-lt"/>
              </a:rPr>
              <a:t>Cancer</a:t>
            </a:r>
            <a:r>
              <a:rPr lang="es-MX" dirty="0" smtClean="0">
                <a:latin typeface="+mn-lt"/>
              </a:rPr>
              <a:t>. 2008;113:2638-2645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RE = Receptor estrógeno</a:t>
            </a:r>
          </a:p>
          <a:p>
            <a:r>
              <a:rPr lang="es-MX" sz="1200" dirty="0" smtClean="0"/>
              <a:t>RP = Receptor progesterona</a:t>
            </a:r>
          </a:p>
          <a:p>
            <a:r>
              <a:rPr lang="es-MX" sz="1200" dirty="0" smtClean="0"/>
              <a:t>HER2 = Receptor 2 factor crecimiento epidérmico humano (FCE)</a:t>
            </a:r>
            <a:endParaRPr lang="es-MX" sz="1200" dirty="0"/>
          </a:p>
        </p:txBody>
      </p:sp>
      <p:sp>
        <p:nvSpPr>
          <p:cNvPr id="6" name="Rectangle 5"/>
          <p:cNvSpPr/>
          <p:nvPr/>
        </p:nvSpPr>
        <p:spPr>
          <a:xfrm>
            <a:off x="2578326" y="5500702"/>
            <a:ext cx="435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MX" sz="2800" b="1" spc="600" dirty="0" smtClean="0">
                <a:solidFill>
                  <a:srgbClr val="92D050"/>
                </a:solidFill>
              </a:rPr>
              <a:t>ENF MÁS AGRESIVA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Subtipo LAR – TNBC </a:t>
            </a:r>
            <a:br>
              <a:rPr lang="es-MX" sz="3200" dirty="0" smtClean="0"/>
            </a:br>
            <a:r>
              <a:rPr lang="es-MX" sz="3200" dirty="0" smtClean="0"/>
              <a:t>Sensibilidad CDK4/6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MX" sz="3200" b="1" spc="300" dirty="0" smtClean="0"/>
              <a:t>2017</a:t>
            </a:r>
            <a:r>
              <a:rPr lang="es-MX" sz="3200" dirty="0" smtClean="0"/>
              <a:t>  </a:t>
            </a:r>
            <a:r>
              <a:rPr lang="es-MX" sz="2800" dirty="0" smtClean="0"/>
              <a:t>Modelos preclínicos subtipo luminal receptor andrógeno </a:t>
            </a:r>
            <a:r>
              <a:rPr lang="es-MX" sz="2800" b="1" dirty="0" smtClean="0">
                <a:solidFill>
                  <a:srgbClr val="92D050"/>
                </a:solidFill>
              </a:rPr>
              <a:t>sensible</a:t>
            </a:r>
            <a:r>
              <a:rPr lang="es-MX" sz="2800" dirty="0" smtClean="0">
                <a:solidFill>
                  <a:srgbClr val="92D050"/>
                </a:solidFill>
              </a:rPr>
              <a:t> </a:t>
            </a:r>
            <a:r>
              <a:rPr lang="es-MX" sz="2800" dirty="0"/>
              <a:t>a </a:t>
            </a:r>
            <a:r>
              <a:rPr lang="es-MX" sz="2800" b="1" dirty="0" smtClean="0">
                <a:solidFill>
                  <a:srgbClr val="92D050"/>
                </a:solidFill>
              </a:rPr>
              <a:t>inhibición CDK4/6</a:t>
            </a:r>
            <a:endParaRPr lang="es-MX" sz="2800" dirty="0" smtClean="0"/>
          </a:p>
          <a:p>
            <a:pPr>
              <a:spcBef>
                <a:spcPts val="1200"/>
              </a:spcBef>
            </a:pPr>
            <a:r>
              <a:rPr lang="es-MX" sz="2800" dirty="0" smtClean="0"/>
              <a:t>Bloqueo actividad ciclina E1 provoca resistencia</a:t>
            </a:r>
          </a:p>
          <a:p>
            <a:pPr>
              <a:spcBef>
                <a:spcPts val="1200"/>
              </a:spcBef>
            </a:pPr>
            <a:r>
              <a:rPr lang="es-MX" sz="2800" dirty="0" smtClean="0"/>
              <a:t>Combinación inhibidores CDK4/6  y PI3 quinasa con mutación PIK3CA convierte otros subtipos sensibles  palbociclib</a:t>
            </a:r>
          </a:p>
          <a:p>
            <a:pPr>
              <a:spcBef>
                <a:spcPts val="1200"/>
              </a:spcBef>
            </a:pPr>
            <a:r>
              <a:rPr lang="es-MX" sz="2800" b="1" dirty="0" smtClean="0">
                <a:solidFill>
                  <a:srgbClr val="92D050"/>
                </a:solidFill>
              </a:rPr>
              <a:t>Desregulación</a:t>
            </a:r>
            <a:r>
              <a:rPr lang="es-MX" sz="2800" dirty="0" smtClean="0"/>
              <a:t> expresión </a:t>
            </a:r>
            <a:r>
              <a:rPr lang="es-MX" sz="2800" b="1" dirty="0" smtClean="0">
                <a:solidFill>
                  <a:srgbClr val="92D050"/>
                </a:solidFill>
              </a:rPr>
              <a:t>ciclina E1 factor determinante</a:t>
            </a:r>
            <a:r>
              <a:rPr lang="es-MX" sz="2800" dirty="0" smtClean="0"/>
              <a:t> sensibilidad CDK4/6</a:t>
            </a:r>
          </a:p>
          <a:p>
            <a:pPr>
              <a:spcBef>
                <a:spcPts val="1200"/>
              </a:spcBef>
            </a:pPr>
            <a:endParaRPr lang="es-MX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22989" y="6581001"/>
            <a:ext cx="4421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Ashgar</a:t>
            </a:r>
            <a:r>
              <a:rPr lang="es-MX" sz="1200" dirty="0" smtClean="0"/>
              <a:t> U, et al. </a:t>
            </a:r>
            <a:r>
              <a:rPr lang="es-MX" sz="1200" dirty="0" err="1" smtClean="0"/>
              <a:t>European</a:t>
            </a:r>
            <a:r>
              <a:rPr lang="es-MX" sz="1200" dirty="0" smtClean="0"/>
              <a:t> </a:t>
            </a:r>
            <a:r>
              <a:rPr lang="es-MX" sz="1200" dirty="0" err="1" smtClean="0"/>
              <a:t>Society</a:t>
            </a:r>
            <a:r>
              <a:rPr lang="es-MX" sz="1200" dirty="0" smtClean="0"/>
              <a:t> of Medical </a:t>
            </a:r>
            <a:r>
              <a:rPr lang="es-MX" sz="1200" dirty="0" err="1" smtClean="0"/>
              <a:t>Oncology</a:t>
            </a:r>
            <a:r>
              <a:rPr lang="es-MX" sz="1200" dirty="0" smtClean="0"/>
              <a:t> (ESMO) 2017</a:t>
            </a:r>
            <a:endParaRPr lang="es-MX" sz="1200" dirty="0"/>
          </a:p>
        </p:txBody>
      </p:sp>
      <p:sp>
        <p:nvSpPr>
          <p:cNvPr id="5" name="Rectangle 4"/>
          <p:cNvSpPr/>
          <p:nvPr/>
        </p:nvSpPr>
        <p:spPr>
          <a:xfrm>
            <a:off x="214282" y="6286520"/>
            <a:ext cx="2405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spc="300" dirty="0" smtClean="0">
                <a:solidFill>
                  <a:srgbClr val="92D050"/>
                </a:solidFill>
              </a:rPr>
              <a:t>Estudio IMPAKT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Autofit/>
          </a:bodyPr>
          <a:lstStyle/>
          <a:p>
            <a:r>
              <a:rPr lang="es-MX" sz="3600" dirty="0" smtClean="0"/>
              <a:t>Ca mama triple negativo</a:t>
            </a:r>
            <a:br>
              <a:rPr lang="es-MX" sz="3600" dirty="0" smtClean="0"/>
            </a:br>
            <a:r>
              <a:rPr lang="es-MX" sz="3600" dirty="0" smtClean="0"/>
              <a:t>Retos y oportunidades</a:t>
            </a:r>
            <a:endParaRPr lang="es-MX" sz="3600" dirty="0"/>
          </a:p>
        </p:txBody>
      </p:sp>
      <p:pic>
        <p:nvPicPr>
          <p:cNvPr id="9" name="Content Placeholder 8" descr="Bianchini 01 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857364"/>
            <a:ext cx="4465530" cy="42201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571900" cy="488954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s-MX" sz="3100" b="1" dirty="0" smtClean="0">
                <a:solidFill>
                  <a:srgbClr val="92D050"/>
                </a:solidFill>
              </a:rPr>
              <a:t>a      Subtipo histológico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Ductal (95%)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Lobular (1-2%)</a:t>
            </a:r>
          </a:p>
          <a:p>
            <a:pPr>
              <a:spcBef>
                <a:spcPts val="1800"/>
              </a:spcBef>
            </a:pPr>
            <a:r>
              <a:rPr lang="es-MX" dirty="0" smtClean="0">
                <a:solidFill>
                  <a:srgbClr val="FFC000"/>
                </a:solidFill>
              </a:rPr>
              <a:t>Metaplásico</a:t>
            </a:r>
            <a:r>
              <a:rPr lang="es-MX" dirty="0" smtClean="0"/>
              <a:t> </a:t>
            </a:r>
            <a:r>
              <a:rPr lang="es-MX" dirty="0" err="1" smtClean="0"/>
              <a:t>dif</a:t>
            </a:r>
            <a:r>
              <a:rPr lang="es-MX" dirty="0" smtClean="0"/>
              <a:t> escamosa</a:t>
            </a:r>
          </a:p>
          <a:p>
            <a:pPr>
              <a:spcBef>
                <a:spcPts val="1800"/>
              </a:spcBef>
            </a:pPr>
            <a:r>
              <a:rPr lang="es-MX" dirty="0" smtClean="0">
                <a:solidFill>
                  <a:srgbClr val="FFC000"/>
                </a:solidFill>
              </a:rPr>
              <a:t>Metaplásico</a:t>
            </a:r>
            <a:r>
              <a:rPr lang="es-MX" dirty="0" smtClean="0"/>
              <a:t> fusiforme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Adenoideo quístico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Secretor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Medular típico, atípico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Apócrino</a:t>
            </a:r>
          </a:p>
          <a:p>
            <a:pPr>
              <a:spcBef>
                <a:spcPts val="1800"/>
              </a:spcBef>
            </a:pPr>
            <a:endParaRPr lang="es-MX" dirty="0"/>
          </a:p>
        </p:txBody>
      </p:sp>
      <p:sp>
        <p:nvSpPr>
          <p:cNvPr id="13" name="Right Brace 12"/>
          <p:cNvSpPr/>
          <p:nvPr/>
        </p:nvSpPr>
        <p:spPr>
          <a:xfrm>
            <a:off x="3491535" y="2857496"/>
            <a:ext cx="214314" cy="3286148"/>
          </a:xfrm>
          <a:prstGeom prst="rightBrace">
            <a:avLst/>
          </a:prstGeom>
          <a:ln w="9525"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3705849" y="435769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(&lt;1%)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3773573" y="6581001"/>
            <a:ext cx="537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Bianchini</a:t>
            </a:r>
            <a:r>
              <a:rPr lang="es-MX" sz="1200" dirty="0" smtClean="0"/>
              <a:t> G, et al. </a:t>
            </a:r>
            <a:r>
              <a:rPr lang="en-US" sz="1200" dirty="0" smtClean="0"/>
              <a:t>Nature Reviews  Clinical Oncology </a:t>
            </a:r>
            <a:r>
              <a:rPr lang="en-US" sz="1200" dirty="0" err="1" smtClean="0"/>
              <a:t>Vol</a:t>
            </a:r>
            <a:r>
              <a:rPr lang="en-US" sz="1200" dirty="0" smtClean="0"/>
              <a:t> 13  November 2016 | 675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 triple negativo: Triple </a:t>
            </a:r>
            <a:r>
              <a:rPr lang="es-MX" dirty="0"/>
              <a:t>amenaza</a:t>
            </a:r>
            <a:br>
              <a:rPr lang="es-MX" dirty="0"/>
            </a:br>
            <a:r>
              <a:rPr lang="es-MX" dirty="0"/>
              <a:t>Descubrimiento </a:t>
            </a:r>
            <a:r>
              <a:rPr lang="es-MX" dirty="0" smtClean="0"/>
              <a:t>acelerado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38" y="1328066"/>
            <a:ext cx="8229600" cy="360040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s-MX" dirty="0" smtClean="0"/>
              <a:t>Identificación gen conductor enf </a:t>
            </a:r>
            <a:r>
              <a:rPr lang="es-MX" dirty="0" err="1" smtClean="0"/>
              <a:t>metaplásica</a:t>
            </a:r>
            <a:endParaRPr lang="es-MX" dirty="0" smtClean="0"/>
          </a:p>
          <a:p>
            <a:pPr>
              <a:spcBef>
                <a:spcPts val="600"/>
              </a:spcBef>
            </a:pPr>
            <a:r>
              <a:rPr lang="es-MX" dirty="0" smtClean="0"/>
              <a:t>Bloquea vía crecimiento</a:t>
            </a:r>
          </a:p>
          <a:p>
            <a:pPr>
              <a:spcBef>
                <a:spcPts val="600"/>
              </a:spcBef>
            </a:pPr>
            <a:r>
              <a:rPr lang="es-MX" dirty="0" smtClean="0"/>
              <a:t>Mutación oncogén RPL3 (</a:t>
            </a:r>
            <a:r>
              <a:rPr lang="es-MX" dirty="0" err="1" smtClean="0"/>
              <a:t>iNOS</a:t>
            </a:r>
            <a:r>
              <a:rPr lang="es-MX" dirty="0" smtClean="0"/>
              <a:t>) responsable crecimiento rápido</a:t>
            </a:r>
          </a:p>
          <a:p>
            <a:pPr lvl="1">
              <a:spcBef>
                <a:spcPts val="600"/>
              </a:spcBef>
            </a:pPr>
            <a:r>
              <a:rPr lang="es-MX" dirty="0" smtClean="0"/>
              <a:t>Inhibidor L-NMMA reducción tumoral</a:t>
            </a:r>
          </a:p>
          <a:p>
            <a:pPr>
              <a:spcBef>
                <a:spcPts val="600"/>
              </a:spcBef>
            </a:pPr>
            <a:r>
              <a:rPr lang="es-MX" dirty="0" smtClean="0"/>
              <a:t>Sobrevida 3 años 40%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455" y="6396335"/>
            <a:ext cx="194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200" dirty="0" smtClean="0"/>
              <a:t>Chang J et al. JNCI (2016)</a:t>
            </a:r>
          </a:p>
          <a:p>
            <a:pPr algn="r"/>
            <a:r>
              <a:rPr lang="da-DK" sz="1200" dirty="0" smtClean="0"/>
              <a:t>Houston Methodist Hospital</a:t>
            </a:r>
            <a:endParaRPr lang="es-MX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iNOS</a:t>
            </a:r>
            <a:r>
              <a:rPr lang="es-MX" sz="1200" dirty="0" smtClean="0"/>
              <a:t>= </a:t>
            </a:r>
            <a:r>
              <a:rPr lang="es-MX" sz="1200" dirty="0" err="1" smtClean="0"/>
              <a:t>Sintetasa</a:t>
            </a:r>
            <a:r>
              <a:rPr lang="es-MX" sz="1200" dirty="0" smtClean="0"/>
              <a:t> óxido nítrico inducible</a:t>
            </a:r>
          </a:p>
          <a:p>
            <a:r>
              <a:rPr lang="es-MX" sz="1200" dirty="0" smtClean="0"/>
              <a:t>L-NMMA = </a:t>
            </a:r>
            <a:r>
              <a:rPr lang="pt-BR" sz="1200" dirty="0" smtClean="0"/>
              <a:t>acetato de NG-monometil- L -arginina</a:t>
            </a:r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3568" y="4754460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C000"/>
                </a:solidFill>
              </a:rPr>
              <a:t>Meta: Convertir TNBC tipo </a:t>
            </a:r>
            <a:r>
              <a:rPr lang="es-MX" sz="3200" b="1" dirty="0" err="1">
                <a:solidFill>
                  <a:srgbClr val="FFC000"/>
                </a:solidFill>
              </a:rPr>
              <a:t>metaplásico</a:t>
            </a:r>
            <a:r>
              <a:rPr lang="es-MX" sz="3200" b="1" dirty="0">
                <a:solidFill>
                  <a:srgbClr val="FFC000"/>
                </a:solidFill>
              </a:rPr>
              <a:t> de mayor agresividad que no responde a QT,  </a:t>
            </a:r>
            <a:r>
              <a:rPr lang="es-MX" sz="3200" b="1" dirty="0" smtClean="0">
                <a:solidFill>
                  <a:srgbClr val="FFC000"/>
                </a:solidFill>
              </a:rPr>
              <a:t>de </a:t>
            </a:r>
            <a:r>
              <a:rPr lang="es-MX" sz="3200" b="1" dirty="0">
                <a:solidFill>
                  <a:srgbClr val="FFC000"/>
                </a:solidFill>
              </a:rPr>
              <a:t>enfermedad debilitante a enfermedad crónica</a:t>
            </a:r>
          </a:p>
          <a:p>
            <a:endParaRPr lang="es-MX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Tumores inmunogénicos</a:t>
            </a:r>
            <a:endParaRPr lang="es-MX" dirty="0"/>
          </a:p>
        </p:txBody>
      </p:sp>
      <p:pic>
        <p:nvPicPr>
          <p:cNvPr id="10" name="Picture 2" descr="https://encrypted-tbn3.gstatic.com/images?q=tbn:ANd9GcQU4VFgxAhFH98W5y1591mlYOfefKysGZ6zxG1ViO1uyt0so7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6664"/>
          <a:stretch>
            <a:fillRect/>
          </a:stretch>
        </p:blipFill>
        <p:spPr bwMode="auto">
          <a:xfrm>
            <a:off x="214282" y="1500174"/>
            <a:ext cx="239147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http://images.fineartamerica.com/images-medium-large/21-lung-cancer-x-ray-du-cane-medical-imaging-lt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92005" y="1214422"/>
            <a:ext cx="2651961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a.abcam.com/ps/datasheet/Images/75/ab75129/ab75129.jp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4643446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img.medscape.com/fullsize/migrated/516/206/cc516206.fig5.jpg"/>
          <p:cNvPicPr>
            <a:picLocks noGrp="1" noChangeAspect="1" noChangeArrowheads="1"/>
          </p:cNvPicPr>
          <p:nvPr>
            <p:ph sz="half" idx="11"/>
          </p:nvPr>
        </p:nvPicPr>
        <p:blipFill>
          <a:blip r:embed="rId5"/>
          <a:srcRect l="5669" t="7947" r="20648" b="7285"/>
          <a:stretch>
            <a:fillRect/>
          </a:stretch>
        </p:blipFill>
        <p:spPr bwMode="auto">
          <a:xfrm>
            <a:off x="6050958" y="4214818"/>
            <a:ext cx="2807322" cy="24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28794" y="1071546"/>
            <a:ext cx="4714908" cy="5583019"/>
          </a:xfrm>
          <a:prstGeom prst="ellipse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Tratamiento estimular sistema inmune para combatir enfermedad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Se agrega TNBC posible  respuesta a inmunoterapia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/>
          <a:lstStyle/>
          <a:p>
            <a:r>
              <a:rPr lang="es-MX" dirty="0" smtClean="0"/>
              <a:t>Carga </a:t>
            </a:r>
            <a:r>
              <a:rPr lang="es-MX" dirty="0" err="1" smtClean="0"/>
              <a:t>mutacional</a:t>
            </a:r>
            <a:endParaRPr lang="es-MX" dirty="0"/>
          </a:p>
        </p:txBody>
      </p:sp>
      <p:pic>
        <p:nvPicPr>
          <p:cNvPr id="4" name="Content Placeholder 3" descr="Lawrence 01.gif"/>
          <p:cNvPicPr>
            <a:picLocks noGrp="1" noChangeAspect="1"/>
          </p:cNvPicPr>
          <p:nvPr>
            <p:ph idx="1"/>
          </p:nvPr>
        </p:nvPicPr>
        <p:blipFill>
          <a:blip r:embed="rId2"/>
          <a:srcRect l="1613" r="1613"/>
          <a:stretch>
            <a:fillRect/>
          </a:stretch>
        </p:blipFill>
        <p:spPr>
          <a:xfrm>
            <a:off x="142844" y="1473259"/>
            <a:ext cx="8858312" cy="4736982"/>
          </a:xfrm>
        </p:spPr>
      </p:pic>
      <p:sp>
        <p:nvSpPr>
          <p:cNvPr id="5" name="Oval 4"/>
          <p:cNvSpPr/>
          <p:nvPr/>
        </p:nvSpPr>
        <p:spPr>
          <a:xfrm>
            <a:off x="7786710" y="1500174"/>
            <a:ext cx="1066800" cy="4762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1676400"/>
            <a:ext cx="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5891213" y="6596063"/>
            <a:ext cx="3252787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2570" tIns="47506" rIns="52570" bIns="47506">
            <a:spAutoFit/>
          </a:bodyPr>
          <a:lstStyle/>
          <a:p>
            <a:pPr algn="r" defTabSz="912813" eaLnBrk="1" hangingPunct="1">
              <a:lnSpc>
                <a:spcPct val="90000"/>
              </a:lnSpc>
            </a:pPr>
            <a:r>
              <a:rPr lang="en-US" altLang="en-US" sz="1200" dirty="0"/>
              <a:t>Lawrence MS et al.  </a:t>
            </a:r>
            <a:r>
              <a:rPr lang="en-US" altLang="en-US" sz="1200" i="1" dirty="0"/>
              <a:t>Nature </a:t>
            </a:r>
            <a:r>
              <a:rPr lang="en-US" altLang="en-US" sz="1200" dirty="0"/>
              <a:t>2013;499:214-218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Ca mama triple </a:t>
            </a:r>
            <a:r>
              <a:rPr lang="en-US" altLang="en-US" dirty="0" err="1" smtClean="0"/>
              <a:t>negativo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TILs valor </a:t>
            </a:r>
            <a:r>
              <a:rPr lang="en-US" altLang="en-US" dirty="0" err="1" smtClean="0"/>
              <a:t>predictivo</a:t>
            </a:r>
            <a:endParaRPr lang="en-US" altLang="en-US" dirty="0" smtClean="0"/>
          </a:p>
        </p:txBody>
      </p:sp>
      <p:sp>
        <p:nvSpPr>
          <p:cNvPr id="25605" name="Text Box 78"/>
          <p:cNvSpPr txBox="1">
            <a:spLocks noChangeArrowheads="1"/>
          </p:cNvSpPr>
          <p:nvPr/>
        </p:nvSpPr>
        <p:spPr bwMode="auto">
          <a:xfrm>
            <a:off x="5380038" y="6567488"/>
            <a:ext cx="3763962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2570" tIns="47506" rIns="52570" bIns="47506">
            <a:spAutoFit/>
          </a:bodyPr>
          <a:lstStyle/>
          <a:p>
            <a:pPr algn="r" defTabSz="912813" eaLnBrk="1" hangingPunct="1">
              <a:lnSpc>
                <a:spcPct val="90000"/>
              </a:lnSpc>
            </a:pPr>
            <a:r>
              <a:rPr lang="en-US" altLang="en-US" sz="1400"/>
              <a:t>Denkert C, et al. </a:t>
            </a:r>
            <a:r>
              <a:rPr lang="en-US" altLang="en-US" sz="1400" i="1"/>
              <a:t>J Clin Onc </a:t>
            </a:r>
            <a:r>
              <a:rPr lang="en-US" altLang="en-US" sz="1400"/>
              <a:t> 2010; 28:105-113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828800"/>
            <a:ext cx="225266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4395788"/>
            <a:ext cx="22526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-533400" y="34163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dirty="0"/>
              <a:t>No </a:t>
            </a:r>
            <a:r>
              <a:rPr lang="en-US" altLang="en-US" sz="1600" dirty="0" smtClean="0"/>
              <a:t>TILs</a:t>
            </a:r>
            <a:endParaRPr lang="en-US" altLang="en-US" sz="1600" dirty="0"/>
          </a:p>
          <a:p>
            <a:pPr algn="ctr"/>
            <a:r>
              <a:rPr lang="en-US" altLang="en-US" sz="1600" dirty="0" err="1"/>
              <a:t>pCR</a:t>
            </a:r>
            <a:r>
              <a:rPr lang="en-US" altLang="en-US" sz="1600" dirty="0"/>
              <a:t>:  3-7%</a:t>
            </a: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-533400" y="60071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dirty="0" smtClean="0"/>
              <a:t>TILs </a:t>
            </a:r>
            <a:r>
              <a:rPr lang="en-US" altLang="en-US" sz="1600" dirty="0" err="1" smtClean="0"/>
              <a:t>predominante</a:t>
            </a:r>
            <a:endParaRPr lang="en-US" altLang="en-US" sz="1600" dirty="0"/>
          </a:p>
          <a:p>
            <a:pPr algn="ctr"/>
            <a:r>
              <a:rPr lang="en-US" altLang="en-US" sz="1600" dirty="0" err="1"/>
              <a:t>pCR</a:t>
            </a:r>
            <a:r>
              <a:rPr lang="en-US" altLang="en-US" sz="1600" dirty="0"/>
              <a:t>:  40-42%</a:t>
            </a:r>
          </a:p>
        </p:txBody>
      </p:sp>
      <p:pic>
        <p:nvPicPr>
          <p:cNvPr id="256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506663"/>
            <a:ext cx="54276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05200" y="2552700"/>
            <a:ext cx="3048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8992" y="5500702"/>
            <a:ext cx="4071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PCR = Respuesta completa patológica</a:t>
            </a:r>
            <a:endParaRPr lang="es-MX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3036" y="1285860"/>
            <a:ext cx="8117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92D050"/>
                </a:solidFill>
              </a:rPr>
              <a:t>Linfocitos infiltrantes tumor (TIL) predicen historia natural favorable</a:t>
            </a:r>
            <a:endParaRPr lang="es-MX" sz="2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Ca mama triple </a:t>
            </a:r>
            <a:r>
              <a:rPr lang="en-US" altLang="en-US" dirty="0" err="1" smtClean="0"/>
              <a:t>negativo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TILs valor </a:t>
            </a:r>
            <a:r>
              <a:rPr lang="en-US" altLang="en-US" dirty="0" err="1" smtClean="0"/>
              <a:t>pronóstico</a:t>
            </a:r>
            <a:endParaRPr lang="en-US" altLang="en-US" dirty="0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785786" y="1493821"/>
            <a:ext cx="71056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 t="50000"/>
          <a:stretch>
            <a:fillRect/>
          </a:stretch>
        </p:blipFill>
        <p:spPr bwMode="auto">
          <a:xfrm>
            <a:off x="804836" y="3940159"/>
            <a:ext cx="7086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2052611" y="1142984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 err="1" smtClean="0"/>
              <a:t>Todos</a:t>
            </a:r>
            <a:endParaRPr lang="en-US" altLang="en-US" sz="1600" dirty="0"/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786411" y="1142984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/>
              <a:t>ER+/HER2-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2052611" y="3657584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/>
              <a:t>HER2+</a:t>
            </a: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5938811" y="3657584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/>
              <a:t>TNBC</a:t>
            </a:r>
          </a:p>
        </p:txBody>
      </p:sp>
      <p:sp>
        <p:nvSpPr>
          <p:cNvPr id="2" name="Rectangle 1"/>
          <p:cNvSpPr/>
          <p:nvPr/>
        </p:nvSpPr>
        <p:spPr>
          <a:xfrm>
            <a:off x="804836" y="1493821"/>
            <a:ext cx="1809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3411" y="3932221"/>
            <a:ext cx="1809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338611" y="1481121"/>
            <a:ext cx="1809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38611" y="3919521"/>
            <a:ext cx="1809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262411" y="3611546"/>
            <a:ext cx="3810000" cy="2593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20" name="Text Box 78"/>
          <p:cNvSpPr txBox="1">
            <a:spLocks noChangeArrowheads="1"/>
          </p:cNvSpPr>
          <p:nvPr/>
        </p:nvSpPr>
        <p:spPr bwMode="auto">
          <a:xfrm>
            <a:off x="6560425" y="6595861"/>
            <a:ext cx="2583575" cy="262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2570" tIns="47506" rIns="52570" bIns="47506">
            <a:spAutoFit/>
          </a:bodyPr>
          <a:lstStyle/>
          <a:p>
            <a:pPr algn="r" defTabSz="912813" eaLnBrk="1" hangingPunct="1">
              <a:lnSpc>
                <a:spcPct val="90000"/>
              </a:lnSpc>
            </a:pPr>
            <a:r>
              <a:rPr lang="en-US" altLang="en-US" sz="1200" dirty="0" err="1"/>
              <a:t>Loi</a:t>
            </a:r>
            <a:r>
              <a:rPr lang="en-US" altLang="en-US" sz="1200" dirty="0"/>
              <a:t> S, et al. </a:t>
            </a:r>
            <a:r>
              <a:rPr lang="en-US" altLang="en-US" sz="1200" i="1" dirty="0"/>
              <a:t>J </a:t>
            </a:r>
            <a:r>
              <a:rPr lang="en-US" altLang="en-US" sz="1200" i="1" dirty="0" err="1"/>
              <a:t>Clin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Onc</a:t>
            </a:r>
            <a:r>
              <a:rPr lang="en-US" altLang="en-US" sz="1200" i="1" dirty="0"/>
              <a:t> </a:t>
            </a:r>
            <a:r>
              <a:rPr lang="en-US" altLang="en-US" sz="1200" dirty="0"/>
              <a:t> 2013; 31:860-867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000768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300" b="1" dirty="0" smtClean="0">
                <a:solidFill>
                  <a:srgbClr val="92D050"/>
                </a:solidFill>
              </a:rPr>
              <a:t>Correlación </a:t>
            </a:r>
            <a:r>
              <a:rPr lang="es-MX" sz="2300" b="1" dirty="0" err="1" smtClean="0">
                <a:solidFill>
                  <a:srgbClr val="92D050"/>
                </a:solidFill>
                <a:sym typeface="Wingdings"/>
              </a:rPr>
              <a:t>TILs</a:t>
            </a:r>
            <a:r>
              <a:rPr lang="es-MX" sz="2300" b="1" dirty="0" smtClean="0">
                <a:solidFill>
                  <a:srgbClr val="92D050"/>
                </a:solidFill>
                <a:sym typeface="Wingdings"/>
              </a:rPr>
              <a:t> con dens</a:t>
            </a:r>
            <a:r>
              <a:rPr lang="es-MX" sz="2300" b="1" dirty="0" smtClean="0">
                <a:solidFill>
                  <a:srgbClr val="92D050"/>
                </a:solidFill>
              </a:rPr>
              <a:t>idad linfocitos CD4 +  FOXP3 + células T CD8 + </a:t>
            </a:r>
            <a:endParaRPr lang="es-MX" sz="23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s-MX" dirty="0" smtClean="0"/>
              <a:t>Puntos de control en estudio</a:t>
            </a:r>
            <a:endParaRPr lang="es-MX" dirty="0"/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4572000" y="6595861"/>
            <a:ext cx="4572000" cy="262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2570" tIns="47506" rIns="52570" bIns="47506">
            <a:spAutoFit/>
          </a:bodyPr>
          <a:lstStyle/>
          <a:p>
            <a:pPr algn="r" defTabSz="912813" eaLnBrk="1" hangingPunct="1">
              <a:lnSpc>
                <a:spcPct val="90000"/>
              </a:lnSpc>
            </a:pPr>
            <a:r>
              <a:rPr lang="en-US" altLang="en-US" sz="1200" dirty="0" err="1"/>
              <a:t>Mittendorf</a:t>
            </a:r>
            <a:r>
              <a:rPr lang="en-US" altLang="en-US" sz="1200" dirty="0"/>
              <a:t> EA, et al. Cancer </a:t>
            </a:r>
            <a:r>
              <a:rPr lang="en-US" altLang="en-US" sz="1200" dirty="0" err="1"/>
              <a:t>Immunol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>Res </a:t>
            </a:r>
            <a:r>
              <a:rPr lang="en-US" altLang="en-US" sz="1200" dirty="0"/>
              <a:t>2014;2:361-370</a:t>
            </a:r>
          </a:p>
        </p:txBody>
      </p:sp>
      <p:pic>
        <p:nvPicPr>
          <p:cNvPr id="7" name="Picture 18" descr="nature10673-f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5" y="794099"/>
            <a:ext cx="6858048" cy="57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358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es-MX" dirty="0"/>
              <a:t>Inhibidores punto de control </a:t>
            </a:r>
            <a:r>
              <a:rPr lang="es-MX" dirty="0" err="1"/>
              <a:t>ca</a:t>
            </a:r>
            <a:r>
              <a:rPr lang="es-MX" dirty="0"/>
              <a:t> mama</a:t>
            </a:r>
            <a:br>
              <a:rPr lang="es-MX" dirty="0"/>
            </a:br>
            <a:r>
              <a:rPr lang="es-MX" dirty="0"/>
              <a:t>¿Promesa / exageración?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72" y="2060848"/>
            <a:ext cx="8069456" cy="38462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s-MX" dirty="0" smtClean="0"/>
              <a:t>Estudio fase I sugiere </a:t>
            </a:r>
            <a:r>
              <a:rPr lang="es-MX" b="1" i="1" dirty="0" smtClean="0">
                <a:solidFill>
                  <a:srgbClr val="FFC000"/>
                </a:solidFill>
              </a:rPr>
              <a:t>actividad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i="1" dirty="0" smtClean="0">
                <a:solidFill>
                  <a:srgbClr val="FFC000"/>
                </a:solidFill>
              </a:rPr>
              <a:t>anti-PD-L1 </a:t>
            </a:r>
            <a:r>
              <a:rPr lang="es-MX" dirty="0" smtClean="0"/>
              <a:t>(MPDL3280A) </a:t>
            </a:r>
          </a:p>
          <a:p>
            <a:pPr>
              <a:spcBef>
                <a:spcPts val="600"/>
              </a:spcBef>
            </a:pPr>
            <a:r>
              <a:rPr lang="es-MX" dirty="0" smtClean="0"/>
              <a:t>Avanzan estudios investigación </a:t>
            </a:r>
          </a:p>
          <a:p>
            <a:pPr>
              <a:spcBef>
                <a:spcPts val="600"/>
              </a:spcBef>
            </a:pPr>
            <a:r>
              <a:rPr lang="es-MX" dirty="0" smtClean="0"/>
              <a:t>Linfocitos </a:t>
            </a:r>
            <a:r>
              <a:rPr lang="es-MX" dirty="0"/>
              <a:t>infiltrantes tumor (TIL) </a:t>
            </a:r>
            <a:r>
              <a:rPr lang="es-MX" dirty="0" smtClean="0"/>
              <a:t>predicción historia </a:t>
            </a:r>
            <a:r>
              <a:rPr lang="es-MX" dirty="0"/>
              <a:t>natural favorable</a:t>
            </a:r>
          </a:p>
          <a:p>
            <a:pPr>
              <a:spcBef>
                <a:spcPts val="6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Identificación biomarcadores</a:t>
            </a:r>
          </a:p>
          <a:p>
            <a:pPr>
              <a:spcBef>
                <a:spcPts val="6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Estrategias terapia combinada</a:t>
            </a:r>
            <a:endParaRPr lang="es-MX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3240" y="6572272"/>
            <a:ext cx="6000760" cy="285728"/>
          </a:xfrm>
        </p:spPr>
        <p:txBody>
          <a:bodyPr>
            <a:noAutofit/>
          </a:bodyPr>
          <a:lstStyle/>
          <a:p>
            <a:r>
              <a:rPr lang="es-MX" dirty="0" err="1" smtClean="0">
                <a:latin typeface="+mn-lt"/>
              </a:rPr>
              <a:t>Emens</a:t>
            </a:r>
            <a:r>
              <a:rPr lang="es-MX" dirty="0" smtClean="0">
                <a:latin typeface="+mn-lt"/>
              </a:rPr>
              <a:t> LA, et al. American </a:t>
            </a:r>
            <a:r>
              <a:rPr lang="es-MX" dirty="0" err="1" smtClean="0">
                <a:latin typeface="+mn-lt"/>
              </a:rPr>
              <a:t>Association</a:t>
            </a:r>
            <a:r>
              <a:rPr lang="es-MX" dirty="0" smtClean="0">
                <a:latin typeface="+mn-lt"/>
              </a:rPr>
              <a:t> of </a:t>
            </a:r>
            <a:r>
              <a:rPr lang="es-MX" dirty="0" err="1" smtClean="0">
                <a:latin typeface="+mn-lt"/>
              </a:rPr>
              <a:t>Cancer</a:t>
            </a:r>
            <a:r>
              <a:rPr lang="es-MX" dirty="0" smtClean="0">
                <a:latin typeface="+mn-lt"/>
              </a:rPr>
              <a:t> </a:t>
            </a:r>
            <a:r>
              <a:rPr lang="es-MX" dirty="0" err="1" smtClean="0">
                <a:latin typeface="+mn-lt"/>
              </a:rPr>
              <a:t>Research</a:t>
            </a:r>
            <a:r>
              <a:rPr lang="es-MX" dirty="0" smtClean="0">
                <a:latin typeface="+mn-lt"/>
              </a:rPr>
              <a:t> (AACR) 2015: </a:t>
            </a:r>
            <a:r>
              <a:rPr lang="es-MX" dirty="0" err="1" smtClean="0">
                <a:latin typeface="+mn-lt"/>
              </a:rPr>
              <a:t>Abs</a:t>
            </a:r>
            <a:r>
              <a:rPr lang="es-MX" dirty="0" smtClean="0">
                <a:latin typeface="+mn-lt"/>
              </a:rPr>
              <a:t> 2859</a:t>
            </a:r>
            <a:endParaRPr lang="es-MX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1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Inhibidores punto de control ca mama</a:t>
            </a:r>
            <a:br>
              <a:rPr lang="es-MX" dirty="0"/>
            </a:br>
            <a:r>
              <a:rPr lang="es-MX" dirty="0" smtClean="0"/>
              <a:t>Terapia combinada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Inmunoterapia</a:t>
            </a:r>
          </a:p>
          <a:p>
            <a:pPr lvl="1"/>
            <a:r>
              <a:rPr lang="es-MX" b="1" dirty="0" smtClean="0">
                <a:solidFill>
                  <a:srgbClr val="FFC000"/>
                </a:solidFill>
              </a:rPr>
              <a:t>Combinada con QT prepara sistema </a:t>
            </a:r>
            <a:r>
              <a:rPr lang="es-MX" b="1" dirty="0">
                <a:solidFill>
                  <a:srgbClr val="FFC000"/>
                </a:solidFill>
              </a:rPr>
              <a:t>inmune</a:t>
            </a:r>
          </a:p>
          <a:p>
            <a:pPr lvl="1"/>
            <a:r>
              <a:rPr lang="es-MX" dirty="0" smtClean="0"/>
              <a:t>Pembrolizumab</a:t>
            </a:r>
            <a:r>
              <a:rPr lang="es-MX" dirty="0"/>
              <a:t>,  eribulina </a:t>
            </a:r>
            <a:r>
              <a:rPr lang="es-MX" dirty="0" smtClean="0"/>
              <a:t> </a:t>
            </a:r>
            <a:r>
              <a:rPr lang="es-MX" dirty="0"/>
              <a:t>TX 1ª línea </a:t>
            </a:r>
          </a:p>
          <a:p>
            <a:pPr lvl="1"/>
            <a:r>
              <a:rPr lang="es-MX" dirty="0" smtClean="0"/>
              <a:t>Anticuerpo </a:t>
            </a:r>
            <a:r>
              <a:rPr lang="es-MX" dirty="0"/>
              <a:t>dirigido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CTLA-4 </a:t>
            </a:r>
            <a:r>
              <a:rPr lang="es-MX" dirty="0"/>
              <a:t>+ crioablación etapa temprana</a:t>
            </a:r>
          </a:p>
          <a:p>
            <a:pPr lvl="2"/>
            <a:r>
              <a:rPr lang="es-MX" dirty="0" smtClean="0"/>
              <a:t>Estimula sistema </a:t>
            </a:r>
            <a:r>
              <a:rPr lang="es-MX" dirty="0"/>
              <a:t>inmune mejor respuesta</a:t>
            </a:r>
          </a:p>
          <a:p>
            <a:endParaRPr lang="es-MX" dirty="0"/>
          </a:p>
        </p:txBody>
      </p:sp>
      <p:pic>
        <p:nvPicPr>
          <p:cNvPr id="6" name="Content Placeholder 5" descr="Jeong 0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30" y="2014588"/>
            <a:ext cx="4210050" cy="3654323"/>
          </a:xfrm>
        </p:spPr>
      </p:pic>
      <p:sp>
        <p:nvSpPr>
          <p:cNvPr id="4" name="TextBox 3"/>
          <p:cNvSpPr txBox="1"/>
          <p:nvPr/>
        </p:nvSpPr>
        <p:spPr>
          <a:xfrm>
            <a:off x="3427137" y="6581001"/>
            <a:ext cx="571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McArthur</a:t>
            </a:r>
            <a:r>
              <a:rPr lang="es-MX" sz="1200" dirty="0" smtClean="0"/>
              <a:t> HL. </a:t>
            </a:r>
            <a:r>
              <a:rPr lang="en-US" sz="1200" dirty="0" smtClean="0"/>
              <a:t>Clinical Advances in Hematology &amp; Oncology Volume 14, Issue 6 June 2016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xmlns="" val="30579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 mama triple negativo</a:t>
            </a:r>
            <a:br>
              <a:rPr lang="es-MX" dirty="0" smtClean="0"/>
            </a:br>
            <a:r>
              <a:rPr lang="es-MX" dirty="0" smtClean="0"/>
              <a:t>Características clínicas</a:t>
            </a:r>
            <a:endParaRPr lang="es-MX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352956" cy="4714908"/>
          </a:xfrm>
        </p:spPr>
        <p:txBody>
          <a:bodyPr>
            <a:normAutofit/>
          </a:bodyPr>
          <a:lstStyle/>
          <a:p>
            <a:r>
              <a:rPr lang="es-MX" dirty="0" smtClean="0"/>
              <a:t>Estado ganglionar sin asociación consistente con etapa o patrón recaída</a:t>
            </a:r>
          </a:p>
          <a:p>
            <a:pPr lvl="1"/>
            <a:r>
              <a:rPr lang="es-MX" dirty="0" smtClean="0"/>
              <a:t>Intervalo libre de enfermedad a corto plazo</a:t>
            </a:r>
          </a:p>
          <a:p>
            <a:pPr lvl="1"/>
            <a:r>
              <a:rPr lang="es-MX" b="1" i="1" dirty="0" smtClean="0">
                <a:solidFill>
                  <a:srgbClr val="FFC000"/>
                </a:solidFill>
              </a:rPr>
              <a:t>Mayor índice metástasis viscerales</a:t>
            </a:r>
          </a:p>
          <a:p>
            <a:pPr lvl="1"/>
            <a:r>
              <a:rPr lang="es-MX" dirty="0" smtClean="0"/>
              <a:t>Difiere de luminal</a:t>
            </a:r>
          </a:p>
          <a:p>
            <a:pPr lvl="2"/>
            <a:r>
              <a:rPr lang="es-MX" b="1" i="1" dirty="0" smtClean="0">
                <a:solidFill>
                  <a:srgbClr val="FFC000"/>
                </a:solidFill>
              </a:rPr>
              <a:t>46%  mets SNC</a:t>
            </a:r>
            <a:endParaRPr lang="es-MX" b="1" i="1" dirty="0">
              <a:solidFill>
                <a:srgbClr val="FFC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0" y="6429396"/>
            <a:ext cx="4572000" cy="428604"/>
          </a:xfrm>
        </p:spPr>
        <p:txBody>
          <a:bodyPr>
            <a:noAutofit/>
          </a:bodyPr>
          <a:lstStyle/>
          <a:p>
            <a:r>
              <a:rPr lang="es-MX" dirty="0" err="1" smtClean="0">
                <a:latin typeface="+mn-lt"/>
              </a:rPr>
              <a:t>Liedtke</a:t>
            </a:r>
            <a:r>
              <a:rPr lang="es-MX" dirty="0" smtClean="0">
                <a:latin typeface="+mn-lt"/>
              </a:rPr>
              <a:t> C, et al. </a:t>
            </a:r>
            <a:r>
              <a:rPr lang="es-MX" dirty="0" err="1" smtClean="0">
                <a:latin typeface="+mn-lt"/>
              </a:rPr>
              <a:t>Breast</a:t>
            </a:r>
            <a:r>
              <a:rPr lang="es-MX" dirty="0" smtClean="0">
                <a:latin typeface="+mn-lt"/>
              </a:rPr>
              <a:t> </a:t>
            </a:r>
            <a:r>
              <a:rPr lang="es-MX" dirty="0" err="1" smtClean="0">
                <a:latin typeface="+mn-lt"/>
              </a:rPr>
              <a:t>Cancer</a:t>
            </a:r>
            <a:r>
              <a:rPr lang="es-MX" dirty="0" smtClean="0">
                <a:latin typeface="+mn-lt"/>
              </a:rPr>
              <a:t> Res </a:t>
            </a:r>
            <a:r>
              <a:rPr lang="es-MX" dirty="0" err="1" smtClean="0">
                <a:latin typeface="+mn-lt"/>
              </a:rPr>
              <a:t>Tread</a:t>
            </a:r>
            <a:r>
              <a:rPr lang="es-MX" dirty="0" smtClean="0">
                <a:latin typeface="+mn-lt"/>
              </a:rPr>
              <a:t>. 2013;138(2)</a:t>
            </a:r>
            <a:br>
              <a:rPr lang="es-MX" dirty="0" smtClean="0">
                <a:latin typeface="+mn-lt"/>
              </a:rPr>
            </a:br>
            <a:r>
              <a:rPr lang="es-MX" dirty="0" err="1" smtClean="0">
                <a:latin typeface="+mn-lt"/>
              </a:rPr>
              <a:t>Lin</a:t>
            </a:r>
            <a:r>
              <a:rPr lang="es-MX" dirty="0" smtClean="0">
                <a:latin typeface="+mn-lt"/>
              </a:rPr>
              <a:t> NU, et al. NCCN. 2012;118(22)</a:t>
            </a:r>
          </a:p>
        </p:txBody>
      </p:sp>
      <p:graphicFrame>
        <p:nvGraphicFramePr>
          <p:cNvPr id="113" name="Content Placeholder 112"/>
          <p:cNvGraphicFramePr>
            <a:graphicFrameLocks noGrp="1"/>
          </p:cNvGraphicFramePr>
          <p:nvPr>
            <p:ph sz="half" idx="12"/>
          </p:nvPr>
        </p:nvGraphicFramePr>
        <p:xfrm>
          <a:off x="4643438" y="4429132"/>
          <a:ext cx="435292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585"/>
                <a:gridCol w="870585"/>
                <a:gridCol w="870585"/>
                <a:gridCol w="870585"/>
                <a:gridCol w="870585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n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68453" marR="68453" anchor="ctr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kern="1200" baseline="0" noProof="0" smtClean="0">
                          <a:solidFill>
                            <a:schemeClr val="tx1"/>
                          </a:solidFill>
                          <a:latin typeface="Arial"/>
                        </a:rPr>
                        <a:t>Óseo, %</a:t>
                      </a:r>
                      <a:endParaRPr lang="es-MX" sz="1800" b="0" i="0" u="none" strike="noStrike" noProof="0">
                        <a:latin typeface="Arial"/>
                      </a:endParaRPr>
                    </a:p>
                  </a:txBody>
                  <a:tcPr marL="68453" marR="68453" anchor="ctr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kern="1200" baseline="0" noProof="0" smtClean="0">
                          <a:solidFill>
                            <a:schemeClr val="tx1"/>
                          </a:solidFill>
                          <a:latin typeface="Arial"/>
                        </a:rPr>
                        <a:t>Tejido blando, %</a:t>
                      </a:r>
                      <a:endParaRPr lang="es-MX" sz="1800" b="0" i="0" u="none" strike="noStrike" noProof="0">
                        <a:latin typeface="Arial"/>
                      </a:endParaRPr>
                    </a:p>
                  </a:txBody>
                  <a:tcPr marL="68453" marR="68453" anchor="ctr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s-MX" sz="12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Víscera, %</a:t>
                      </a:r>
                      <a:endParaRPr lang="es-MX" sz="1800" b="0" i="0" u="none" strike="noStrike" noProof="0" dirty="0">
                        <a:latin typeface="Arial"/>
                      </a:endParaRPr>
                    </a:p>
                  </a:txBody>
                  <a:tcPr marL="68453" marR="68453" anchor="ctr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Arial"/>
                        </a:rPr>
                        <a:t>Triple negativo</a:t>
                      </a:r>
                      <a:endParaRPr lang="es-MX" sz="1800" b="0" i="0" u="none" strike="noStrike" noProof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79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>
                          <a:solidFill>
                            <a:schemeClr val="bg1"/>
                          </a:solidFill>
                          <a:latin typeface="Arial"/>
                        </a:rPr>
                        <a:t>74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ER+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123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>
                          <a:solidFill>
                            <a:schemeClr val="bg1"/>
                          </a:solidFill>
                          <a:latin typeface="Arial"/>
                        </a:rPr>
                        <a:t>54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>
                          <a:solidFill>
                            <a:schemeClr val="bg1"/>
                          </a:solidFill>
                          <a:latin typeface="Arial"/>
                        </a:rPr>
                        <a:t>HER2+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>
                          <a:solidFill>
                            <a:schemeClr val="bg1"/>
                          </a:solidFill>
                          <a:latin typeface="Arial"/>
                        </a:rPr>
                        <a:t>78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</a:rPr>
                        <a:t>81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53" marR="68453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14"/>
          <p:cNvGrpSpPr>
            <a:grpSpLocks noGrp="1"/>
          </p:cNvGrpSpPr>
          <p:nvPr/>
        </p:nvGrpSpPr>
        <p:grpSpPr bwMode="auto">
          <a:xfrm>
            <a:off x="4642867" y="1285876"/>
            <a:ext cx="4358257" cy="3000380"/>
            <a:chOff x="4437562" y="1830388"/>
            <a:chExt cx="4500063" cy="2981127"/>
          </a:xfrm>
        </p:grpSpPr>
        <p:sp>
          <p:nvSpPr>
            <p:cNvPr id="17" name="TextBox 38"/>
            <p:cNvSpPr txBox="1">
              <a:spLocks noChangeArrowheads="1"/>
            </p:cNvSpPr>
            <p:nvPr/>
          </p:nvSpPr>
          <p:spPr bwMode="auto">
            <a:xfrm>
              <a:off x="5487988" y="4254500"/>
              <a:ext cx="2524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1</a:t>
              </a:r>
            </a:p>
          </p:txBody>
        </p:sp>
        <p:sp>
          <p:nvSpPr>
            <p:cNvPr id="18" name="TextBox 39"/>
            <p:cNvSpPr txBox="1">
              <a:spLocks noChangeArrowheads="1"/>
            </p:cNvSpPr>
            <p:nvPr/>
          </p:nvSpPr>
          <p:spPr bwMode="auto">
            <a:xfrm>
              <a:off x="5835650" y="4251325"/>
              <a:ext cx="2524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2</a:t>
              </a:r>
            </a:p>
          </p:txBody>
        </p:sp>
        <p:sp>
          <p:nvSpPr>
            <p:cNvPr id="19" name="TextBox 40"/>
            <p:cNvSpPr txBox="1">
              <a:spLocks noChangeArrowheads="1"/>
            </p:cNvSpPr>
            <p:nvPr/>
          </p:nvSpPr>
          <p:spPr bwMode="auto">
            <a:xfrm>
              <a:off x="6180138" y="4249738"/>
              <a:ext cx="2524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3</a:t>
              </a:r>
            </a:p>
          </p:txBody>
        </p:sp>
        <p:sp>
          <p:nvSpPr>
            <p:cNvPr id="20" name="TextBox 41"/>
            <p:cNvSpPr txBox="1">
              <a:spLocks noChangeArrowheads="1"/>
            </p:cNvSpPr>
            <p:nvPr/>
          </p:nvSpPr>
          <p:spPr bwMode="auto">
            <a:xfrm>
              <a:off x="6527800" y="4271963"/>
              <a:ext cx="2524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4</a:t>
              </a:r>
            </a:p>
          </p:txBody>
        </p:sp>
        <p:sp>
          <p:nvSpPr>
            <p:cNvPr id="21" name="TextBox 42"/>
            <p:cNvSpPr txBox="1">
              <a:spLocks noChangeArrowheads="1"/>
            </p:cNvSpPr>
            <p:nvPr/>
          </p:nvSpPr>
          <p:spPr bwMode="auto">
            <a:xfrm>
              <a:off x="6873875" y="4271963"/>
              <a:ext cx="2524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 dirty="0"/>
                <a:t>5</a:t>
              </a:r>
            </a:p>
          </p:txBody>
        </p:sp>
        <p:sp>
          <p:nvSpPr>
            <p:cNvPr id="22" name="TextBox 43"/>
            <p:cNvSpPr txBox="1">
              <a:spLocks noChangeArrowheads="1"/>
            </p:cNvSpPr>
            <p:nvPr/>
          </p:nvSpPr>
          <p:spPr bwMode="auto">
            <a:xfrm>
              <a:off x="7223125" y="4268788"/>
              <a:ext cx="25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6</a:t>
              </a:r>
            </a:p>
          </p:txBody>
        </p:sp>
        <p:sp>
          <p:nvSpPr>
            <p:cNvPr id="23" name="TextBox 44"/>
            <p:cNvSpPr txBox="1">
              <a:spLocks noChangeArrowheads="1"/>
            </p:cNvSpPr>
            <p:nvPr/>
          </p:nvSpPr>
          <p:spPr bwMode="auto">
            <a:xfrm>
              <a:off x="7569200" y="4267200"/>
              <a:ext cx="2524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7</a:t>
              </a:r>
            </a:p>
          </p:txBody>
        </p:sp>
        <p:sp>
          <p:nvSpPr>
            <p:cNvPr id="24" name="TextBox 45"/>
            <p:cNvSpPr txBox="1">
              <a:spLocks noChangeArrowheads="1"/>
            </p:cNvSpPr>
            <p:nvPr/>
          </p:nvSpPr>
          <p:spPr bwMode="auto">
            <a:xfrm>
              <a:off x="7916863" y="4270375"/>
              <a:ext cx="2524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8</a:t>
              </a: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8266113" y="4267200"/>
              <a:ext cx="2524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9</a:t>
              </a:r>
            </a:p>
          </p:txBody>
        </p:sp>
        <p:sp>
          <p:nvSpPr>
            <p:cNvPr id="26" name="TextBox 47"/>
            <p:cNvSpPr txBox="1">
              <a:spLocks noChangeArrowheads="1"/>
            </p:cNvSpPr>
            <p:nvPr/>
          </p:nvSpPr>
          <p:spPr bwMode="auto">
            <a:xfrm>
              <a:off x="8543925" y="4265613"/>
              <a:ext cx="393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10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4692650" y="1830388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0.35</a:t>
              </a: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4692650" y="2152650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0.30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4692650" y="2474913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0.25</a:t>
              </a: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4692650" y="3119438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0.15</a:t>
              </a:r>
            </a:p>
          </p:txBody>
        </p: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4692650" y="3441700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0.10</a:t>
              </a: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4692650" y="3765550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0.05</a:t>
              </a:r>
            </a:p>
          </p:txBody>
        </p:sp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4692650" y="4087813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</a:t>
              </a:r>
            </a:p>
          </p:txBody>
        </p:sp>
        <p:sp>
          <p:nvSpPr>
            <p:cNvPr id="34" name="TextBox 23"/>
            <p:cNvSpPr txBox="1">
              <a:spLocks noChangeArrowheads="1"/>
            </p:cNvSpPr>
            <p:nvPr/>
          </p:nvSpPr>
          <p:spPr bwMode="auto">
            <a:xfrm>
              <a:off x="4692650" y="2797175"/>
              <a:ext cx="541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0.20</a:t>
              </a:r>
            </a:p>
          </p:txBody>
        </p:sp>
        <p:cxnSp>
          <p:nvCxnSpPr>
            <p:cNvPr id="35" name="Straight Connector 6"/>
            <p:cNvCxnSpPr>
              <a:cxnSpLocks noChangeShapeType="1"/>
            </p:cNvCxnSpPr>
            <p:nvPr/>
          </p:nvCxnSpPr>
          <p:spPr bwMode="auto">
            <a:xfrm>
              <a:off x="5227638" y="1955800"/>
              <a:ext cx="0" cy="228123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7"/>
            <p:cNvCxnSpPr>
              <a:cxnSpLocks noChangeShapeType="1"/>
            </p:cNvCxnSpPr>
            <p:nvPr/>
          </p:nvCxnSpPr>
          <p:spPr bwMode="auto">
            <a:xfrm>
              <a:off x="5162550" y="196850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" name="Straight Connector 8"/>
            <p:cNvCxnSpPr>
              <a:cxnSpLocks noChangeShapeType="1"/>
            </p:cNvCxnSpPr>
            <p:nvPr/>
          </p:nvCxnSpPr>
          <p:spPr bwMode="auto">
            <a:xfrm>
              <a:off x="5162550" y="22923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Straight Connector 9"/>
            <p:cNvCxnSpPr>
              <a:cxnSpLocks noChangeShapeType="1"/>
            </p:cNvCxnSpPr>
            <p:nvPr/>
          </p:nvCxnSpPr>
          <p:spPr bwMode="auto">
            <a:xfrm>
              <a:off x="5162550" y="261461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Straight Connector 10"/>
            <p:cNvCxnSpPr>
              <a:cxnSpLocks noChangeShapeType="1"/>
            </p:cNvCxnSpPr>
            <p:nvPr/>
          </p:nvCxnSpPr>
          <p:spPr bwMode="auto">
            <a:xfrm>
              <a:off x="5162550" y="3260725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Straight Connector 11"/>
            <p:cNvCxnSpPr>
              <a:cxnSpLocks noChangeShapeType="1"/>
            </p:cNvCxnSpPr>
            <p:nvPr/>
          </p:nvCxnSpPr>
          <p:spPr bwMode="auto">
            <a:xfrm>
              <a:off x="5162550" y="35829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Straight Connector 12"/>
            <p:cNvCxnSpPr>
              <a:cxnSpLocks noChangeShapeType="1"/>
            </p:cNvCxnSpPr>
            <p:nvPr/>
          </p:nvCxnSpPr>
          <p:spPr bwMode="auto">
            <a:xfrm>
              <a:off x="5162550" y="3905250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Straight Connector 13"/>
            <p:cNvCxnSpPr>
              <a:cxnSpLocks noChangeShapeType="1"/>
            </p:cNvCxnSpPr>
            <p:nvPr/>
          </p:nvCxnSpPr>
          <p:spPr bwMode="auto">
            <a:xfrm>
              <a:off x="5162550" y="422751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3" name="TextBox 21"/>
            <p:cNvSpPr txBox="1">
              <a:spLocks noChangeArrowheads="1"/>
            </p:cNvSpPr>
            <p:nvPr/>
          </p:nvSpPr>
          <p:spPr bwMode="auto">
            <a:xfrm rot="16200000">
              <a:off x="3869886" y="2927985"/>
              <a:ext cx="1484922" cy="34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s-MX" altLang="en-US" sz="1600" dirty="0" smtClean="0"/>
                <a:t>Índice de riesgo</a:t>
              </a:r>
              <a:endParaRPr lang="es-MX" altLang="en-US" sz="1600" dirty="0"/>
            </a:p>
          </p:txBody>
        </p:sp>
        <p:cxnSp>
          <p:nvCxnSpPr>
            <p:cNvPr id="44" name="Straight Connector 22"/>
            <p:cNvCxnSpPr>
              <a:cxnSpLocks noChangeShapeType="1"/>
            </p:cNvCxnSpPr>
            <p:nvPr/>
          </p:nvCxnSpPr>
          <p:spPr bwMode="auto">
            <a:xfrm>
              <a:off x="5149850" y="2936875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Straight Connector 26"/>
            <p:cNvCxnSpPr>
              <a:cxnSpLocks noChangeShapeType="1"/>
            </p:cNvCxnSpPr>
            <p:nvPr/>
          </p:nvCxnSpPr>
          <p:spPr bwMode="auto">
            <a:xfrm rot="5400000">
              <a:off x="5235575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Straight Connector 27"/>
            <p:cNvCxnSpPr>
              <a:cxnSpLocks noChangeShapeType="1"/>
            </p:cNvCxnSpPr>
            <p:nvPr/>
          </p:nvCxnSpPr>
          <p:spPr bwMode="auto">
            <a:xfrm rot="5400000">
              <a:off x="5583238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Straight Connector 28"/>
            <p:cNvCxnSpPr>
              <a:cxnSpLocks noChangeShapeType="1"/>
            </p:cNvCxnSpPr>
            <p:nvPr/>
          </p:nvCxnSpPr>
          <p:spPr bwMode="auto">
            <a:xfrm rot="5400000">
              <a:off x="5929313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" name="Straight Connector 29"/>
            <p:cNvCxnSpPr>
              <a:cxnSpLocks noChangeShapeType="1"/>
            </p:cNvCxnSpPr>
            <p:nvPr/>
          </p:nvCxnSpPr>
          <p:spPr bwMode="auto">
            <a:xfrm rot="5400000">
              <a:off x="6276975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Straight Connector 30"/>
            <p:cNvCxnSpPr>
              <a:cxnSpLocks noChangeShapeType="1"/>
            </p:cNvCxnSpPr>
            <p:nvPr/>
          </p:nvCxnSpPr>
          <p:spPr bwMode="auto">
            <a:xfrm rot="5400000">
              <a:off x="6624638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" name="Straight Connector 31"/>
            <p:cNvCxnSpPr>
              <a:cxnSpLocks noChangeShapeType="1"/>
            </p:cNvCxnSpPr>
            <p:nvPr/>
          </p:nvCxnSpPr>
          <p:spPr bwMode="auto">
            <a:xfrm rot="5400000">
              <a:off x="6972300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Straight Connector 32"/>
            <p:cNvCxnSpPr>
              <a:cxnSpLocks noChangeShapeType="1"/>
            </p:cNvCxnSpPr>
            <p:nvPr/>
          </p:nvCxnSpPr>
          <p:spPr bwMode="auto">
            <a:xfrm rot="5400000">
              <a:off x="7318375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Straight Connector 33"/>
            <p:cNvCxnSpPr>
              <a:cxnSpLocks noChangeShapeType="1"/>
            </p:cNvCxnSpPr>
            <p:nvPr/>
          </p:nvCxnSpPr>
          <p:spPr bwMode="auto">
            <a:xfrm rot="5400000">
              <a:off x="7666038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Straight Connector 34"/>
            <p:cNvCxnSpPr>
              <a:cxnSpLocks noChangeShapeType="1"/>
            </p:cNvCxnSpPr>
            <p:nvPr/>
          </p:nvCxnSpPr>
          <p:spPr bwMode="auto">
            <a:xfrm rot="5400000">
              <a:off x="8013700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35"/>
            <p:cNvCxnSpPr>
              <a:cxnSpLocks noChangeShapeType="1"/>
            </p:cNvCxnSpPr>
            <p:nvPr/>
          </p:nvCxnSpPr>
          <p:spPr bwMode="auto">
            <a:xfrm rot="5400000">
              <a:off x="8361363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Straight Connector 36"/>
            <p:cNvCxnSpPr>
              <a:cxnSpLocks noChangeShapeType="1"/>
            </p:cNvCxnSpPr>
            <p:nvPr/>
          </p:nvCxnSpPr>
          <p:spPr bwMode="auto">
            <a:xfrm rot="5400000">
              <a:off x="8707438" y="42687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6" name="TextBox 37"/>
            <p:cNvSpPr txBox="1">
              <a:spLocks noChangeArrowheads="1"/>
            </p:cNvSpPr>
            <p:nvPr/>
          </p:nvSpPr>
          <p:spPr bwMode="auto">
            <a:xfrm>
              <a:off x="5138738" y="4254500"/>
              <a:ext cx="25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n-US" altLang="en-US" sz="1400" b="0"/>
                <a:t>0</a:t>
              </a:r>
            </a:p>
          </p:txBody>
        </p:sp>
        <p:sp>
          <p:nvSpPr>
            <p:cNvPr id="57" name="TextBox 48"/>
            <p:cNvSpPr txBox="1">
              <a:spLocks noChangeArrowheads="1"/>
            </p:cNvSpPr>
            <p:nvPr/>
          </p:nvSpPr>
          <p:spPr bwMode="auto">
            <a:xfrm>
              <a:off x="5727700" y="4503738"/>
              <a:ext cx="25304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8B3D9A"/>
                </a:buClr>
                <a:buFont typeface="Arial" charset="0"/>
                <a:buNone/>
              </a:pPr>
              <a:r>
                <a:rPr lang="es-MX" altLang="en-US" sz="1400" smtClean="0"/>
                <a:t>Años pos-círugia</a:t>
              </a:r>
              <a:endParaRPr lang="es-MX" altLang="en-US" sz="1400"/>
            </a:p>
          </p:txBody>
        </p:sp>
        <p:sp>
          <p:nvSpPr>
            <p:cNvPr id="58" name="TextBox 49"/>
            <p:cNvSpPr txBox="1">
              <a:spLocks noChangeArrowheads="1"/>
            </p:cNvSpPr>
            <p:nvPr/>
          </p:nvSpPr>
          <p:spPr bwMode="auto">
            <a:xfrm>
              <a:off x="5807075" y="2249488"/>
              <a:ext cx="24145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8B3D9A"/>
                </a:buClr>
                <a:buFont typeface="Arial" charset="0"/>
                <a:buNone/>
              </a:pPr>
              <a:r>
                <a:rPr lang="es-MX" altLang="en-US" sz="1400" b="0" smtClean="0"/>
                <a:t>Otro (290 of 1421)</a:t>
              </a:r>
              <a:br>
                <a:rPr lang="es-MX" altLang="en-US" sz="1400" b="0" smtClean="0"/>
              </a:br>
              <a:r>
                <a:rPr lang="es-MX" altLang="en-US" sz="1400" b="0" smtClean="0"/>
                <a:t>Triple negativo (61 of 180)</a:t>
              </a:r>
              <a:endParaRPr lang="es-MX" altLang="en-US" sz="1400" b="0"/>
            </a:p>
          </p:txBody>
        </p:sp>
        <p:cxnSp>
          <p:nvCxnSpPr>
            <p:cNvPr id="59" name="Straight Connector 51"/>
            <p:cNvCxnSpPr>
              <a:cxnSpLocks noChangeShapeType="1"/>
            </p:cNvCxnSpPr>
            <p:nvPr/>
          </p:nvCxnSpPr>
          <p:spPr bwMode="auto">
            <a:xfrm>
              <a:off x="5573713" y="2582863"/>
              <a:ext cx="247650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585752" y="2385976"/>
              <a:ext cx="247582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5597525" y="2543175"/>
              <a:ext cx="76200" cy="7778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5716588" y="2543175"/>
              <a:ext cx="76200" cy="7778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617493" y="2341529"/>
              <a:ext cx="77766" cy="76195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b="0" dirty="0">
                <a:latin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723827" y="2341529"/>
              <a:ext cx="77765" cy="76195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b="0" dirty="0">
                <a:latin typeface="Arial" panose="020B0604020202020204" pitchFamily="34" charset="0"/>
              </a:endParaRPr>
            </a:p>
          </p:txBody>
        </p:sp>
        <p:cxnSp>
          <p:nvCxnSpPr>
            <p:cNvPr id="65" name="Straight Connector 25"/>
            <p:cNvCxnSpPr>
              <a:cxnSpLocks noChangeShapeType="1"/>
            </p:cNvCxnSpPr>
            <p:nvPr/>
          </p:nvCxnSpPr>
          <p:spPr bwMode="auto">
            <a:xfrm>
              <a:off x="5226964" y="4228296"/>
              <a:ext cx="354623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5251506" y="3348472"/>
              <a:ext cx="2966441" cy="849150"/>
            </a:xfrm>
            <a:custGeom>
              <a:avLst/>
              <a:gdLst>
                <a:gd name="T0" fmla="*/ 0 w 2967197"/>
                <a:gd name="T1" fmla="*/ 780283 h 849451"/>
                <a:gd name="T2" fmla="*/ 162382 w 2967197"/>
                <a:gd name="T3" fmla="*/ 302624 h 849451"/>
                <a:gd name="T4" fmla="*/ 300249 w 2967197"/>
                <a:gd name="T5" fmla="*/ 45419 h 849451"/>
                <a:gd name="T6" fmla="*/ 395225 w 2967197"/>
                <a:gd name="T7" fmla="*/ 30107 h 849451"/>
                <a:gd name="T8" fmla="*/ 459567 w 2967197"/>
                <a:gd name="T9" fmla="*/ 97469 h 849451"/>
                <a:gd name="T10" fmla="*/ 530033 w 2967197"/>
                <a:gd name="T11" fmla="*/ 201577 h 849451"/>
                <a:gd name="T12" fmla="*/ 625011 w 2967197"/>
                <a:gd name="T13" fmla="*/ 223012 h 849451"/>
                <a:gd name="T14" fmla="*/ 723052 w 2967197"/>
                <a:gd name="T15" fmla="*/ 210762 h 849451"/>
                <a:gd name="T16" fmla="*/ 854791 w 2967197"/>
                <a:gd name="T17" fmla="*/ 302624 h 849451"/>
                <a:gd name="T18" fmla="*/ 949770 w 2967197"/>
                <a:gd name="T19" fmla="*/ 302624 h 849451"/>
                <a:gd name="T20" fmla="*/ 1057009 w 2967197"/>
                <a:gd name="T21" fmla="*/ 268943 h 849451"/>
                <a:gd name="T22" fmla="*/ 1145858 w 2967197"/>
                <a:gd name="T23" fmla="*/ 311805 h 849451"/>
                <a:gd name="T24" fmla="*/ 1531892 w 2967197"/>
                <a:gd name="T25" fmla="*/ 608815 h 849451"/>
                <a:gd name="T26" fmla="*/ 1694272 w 2967197"/>
                <a:gd name="T27" fmla="*/ 752727 h 849451"/>
                <a:gd name="T28" fmla="*/ 1773930 w 2967197"/>
                <a:gd name="T29" fmla="*/ 792533 h 849451"/>
                <a:gd name="T30" fmla="*/ 1927119 w 2967197"/>
                <a:gd name="T31" fmla="*/ 761913 h 849451"/>
                <a:gd name="T32" fmla="*/ 2129319 w 2967197"/>
                <a:gd name="T33" fmla="*/ 709858 h 849451"/>
                <a:gd name="T34" fmla="*/ 2451015 w 2967197"/>
                <a:gd name="T35" fmla="*/ 694550 h 849451"/>
                <a:gd name="T36" fmla="*/ 2588887 w 2967197"/>
                <a:gd name="T37" fmla="*/ 715983 h 849451"/>
                <a:gd name="T38" fmla="*/ 2797221 w 2967197"/>
                <a:gd name="T39" fmla="*/ 813964 h 849451"/>
                <a:gd name="T40" fmla="*/ 2962664 w 2967197"/>
                <a:gd name="T41" fmla="*/ 847646 h 8494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7197"/>
                <a:gd name="T64" fmla="*/ 0 h 849451"/>
                <a:gd name="T65" fmla="*/ 2967197 w 2967197"/>
                <a:gd name="T66" fmla="*/ 849451 h 8494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7197" h="849451">
                  <a:moveTo>
                    <a:pt x="0" y="781945"/>
                  </a:moveTo>
                  <a:cubicBezTo>
                    <a:pt x="56255" y="603974"/>
                    <a:pt x="112510" y="426004"/>
                    <a:pt x="162628" y="303266"/>
                  </a:cubicBezTo>
                  <a:cubicBezTo>
                    <a:pt x="212746" y="180528"/>
                    <a:pt x="261842" y="91030"/>
                    <a:pt x="300709" y="45515"/>
                  </a:cubicBezTo>
                  <a:cubicBezTo>
                    <a:pt x="339576" y="0"/>
                    <a:pt x="369238" y="21479"/>
                    <a:pt x="395831" y="30173"/>
                  </a:cubicBezTo>
                  <a:cubicBezTo>
                    <a:pt x="422424" y="38867"/>
                    <a:pt x="437767" y="69040"/>
                    <a:pt x="460269" y="97679"/>
                  </a:cubicBezTo>
                  <a:cubicBezTo>
                    <a:pt x="482771" y="126318"/>
                    <a:pt x="503227" y="181039"/>
                    <a:pt x="530843" y="202007"/>
                  </a:cubicBezTo>
                  <a:cubicBezTo>
                    <a:pt x="558459" y="222975"/>
                    <a:pt x="593746" y="221952"/>
                    <a:pt x="625965" y="223486"/>
                  </a:cubicBezTo>
                  <a:cubicBezTo>
                    <a:pt x="658184" y="225020"/>
                    <a:pt x="685800" y="197915"/>
                    <a:pt x="724156" y="211212"/>
                  </a:cubicBezTo>
                  <a:cubicBezTo>
                    <a:pt x="762512" y="224509"/>
                    <a:pt x="818255" y="287924"/>
                    <a:pt x="856099" y="303266"/>
                  </a:cubicBezTo>
                  <a:cubicBezTo>
                    <a:pt x="893943" y="318608"/>
                    <a:pt x="917469" y="308892"/>
                    <a:pt x="951222" y="303266"/>
                  </a:cubicBezTo>
                  <a:cubicBezTo>
                    <a:pt x="984975" y="297641"/>
                    <a:pt x="1025888" y="267979"/>
                    <a:pt x="1058618" y="269513"/>
                  </a:cubicBezTo>
                  <a:cubicBezTo>
                    <a:pt x="1091348" y="271047"/>
                    <a:pt x="1068335" y="255705"/>
                    <a:pt x="1147603" y="312471"/>
                  </a:cubicBezTo>
                  <a:cubicBezTo>
                    <a:pt x="1226871" y="369237"/>
                    <a:pt x="1442686" y="536468"/>
                    <a:pt x="1534228" y="610111"/>
                  </a:cubicBezTo>
                  <a:cubicBezTo>
                    <a:pt x="1625770" y="683754"/>
                    <a:pt x="1656456" y="723644"/>
                    <a:pt x="1696857" y="754329"/>
                  </a:cubicBezTo>
                  <a:cubicBezTo>
                    <a:pt x="1737258" y="785014"/>
                    <a:pt x="1737769" y="792685"/>
                    <a:pt x="1776636" y="794219"/>
                  </a:cubicBezTo>
                  <a:cubicBezTo>
                    <a:pt x="1815503" y="795753"/>
                    <a:pt x="1870736" y="777342"/>
                    <a:pt x="1930059" y="763534"/>
                  </a:cubicBezTo>
                  <a:cubicBezTo>
                    <a:pt x="1989382" y="749726"/>
                    <a:pt x="2045126" y="722621"/>
                    <a:pt x="2132577" y="711370"/>
                  </a:cubicBezTo>
                  <a:cubicBezTo>
                    <a:pt x="2220028" y="700119"/>
                    <a:pt x="2378054" y="695005"/>
                    <a:pt x="2454765" y="696028"/>
                  </a:cubicBezTo>
                  <a:cubicBezTo>
                    <a:pt x="2531476" y="697051"/>
                    <a:pt x="2535057" y="697562"/>
                    <a:pt x="2592846" y="717507"/>
                  </a:cubicBezTo>
                  <a:cubicBezTo>
                    <a:pt x="2650635" y="737452"/>
                    <a:pt x="2739109" y="793707"/>
                    <a:pt x="2801501" y="815698"/>
                  </a:cubicBezTo>
                  <a:cubicBezTo>
                    <a:pt x="2863893" y="837689"/>
                    <a:pt x="2915545" y="843570"/>
                    <a:pt x="2967197" y="849451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s-MX"/>
            </a:p>
          </p:txBody>
        </p:sp>
        <p:cxnSp>
          <p:nvCxnSpPr>
            <p:cNvPr id="67" name="Straight Connector 59"/>
            <p:cNvCxnSpPr>
              <a:cxnSpLocks noChangeShapeType="1"/>
            </p:cNvCxnSpPr>
            <p:nvPr/>
          </p:nvCxnSpPr>
          <p:spPr bwMode="auto">
            <a:xfrm>
              <a:off x="8589136" y="4191488"/>
              <a:ext cx="153383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5222875" y="4076969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5402846" y="3572898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5757674" y="3740580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6106367" y="3767164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2" name="Oval 65"/>
            <p:cNvSpPr>
              <a:spLocks noChangeArrowheads="1"/>
            </p:cNvSpPr>
            <p:nvPr/>
          </p:nvSpPr>
          <p:spPr bwMode="auto">
            <a:xfrm>
              <a:off x="5577704" y="3149600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auto">
            <a:xfrm>
              <a:off x="5929464" y="3351025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6281224" y="3466562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5" name="Oval 68"/>
            <p:cNvSpPr>
              <a:spLocks noChangeArrowheads="1"/>
            </p:cNvSpPr>
            <p:nvPr/>
          </p:nvSpPr>
          <p:spPr bwMode="auto">
            <a:xfrm>
              <a:off x="6034787" y="3606638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6" name="Oval 69"/>
            <p:cNvSpPr>
              <a:spLocks noChangeArrowheads="1"/>
            </p:cNvSpPr>
            <p:nvPr/>
          </p:nvSpPr>
          <p:spPr bwMode="auto">
            <a:xfrm>
              <a:off x="6441765" y="3746714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7" name="Oval 70"/>
            <p:cNvSpPr>
              <a:spLocks noChangeArrowheads="1"/>
            </p:cNvSpPr>
            <p:nvPr/>
          </p:nvSpPr>
          <p:spPr bwMode="auto">
            <a:xfrm>
              <a:off x="6624803" y="3831578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8" name="Oval 71"/>
            <p:cNvSpPr>
              <a:spLocks noChangeArrowheads="1"/>
            </p:cNvSpPr>
            <p:nvPr/>
          </p:nvSpPr>
          <p:spPr bwMode="auto">
            <a:xfrm>
              <a:off x="6792502" y="3937913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79" name="Oval 72"/>
            <p:cNvSpPr>
              <a:spLocks noChangeArrowheads="1"/>
            </p:cNvSpPr>
            <p:nvPr/>
          </p:nvSpPr>
          <p:spPr bwMode="auto">
            <a:xfrm>
              <a:off x="6973495" y="4146495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0" name="Oval 73"/>
            <p:cNvSpPr>
              <a:spLocks noChangeArrowheads="1"/>
            </p:cNvSpPr>
            <p:nvPr/>
          </p:nvSpPr>
          <p:spPr bwMode="auto">
            <a:xfrm>
              <a:off x="7125856" y="4044249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1" name="Oval 74"/>
            <p:cNvSpPr>
              <a:spLocks noChangeArrowheads="1"/>
            </p:cNvSpPr>
            <p:nvPr/>
          </p:nvSpPr>
          <p:spPr bwMode="auto">
            <a:xfrm>
              <a:off x="7305826" y="4024823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7485796" y="4017666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7660654" y="4002329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7841647" y="4008463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5" name="Oval 78"/>
            <p:cNvSpPr>
              <a:spLocks noChangeArrowheads="1"/>
            </p:cNvSpPr>
            <p:nvPr/>
          </p:nvSpPr>
          <p:spPr bwMode="auto">
            <a:xfrm>
              <a:off x="8007301" y="4146496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6" name="Oval 79"/>
            <p:cNvSpPr>
              <a:spLocks noChangeArrowheads="1"/>
            </p:cNvSpPr>
            <p:nvPr/>
          </p:nvSpPr>
          <p:spPr bwMode="auto">
            <a:xfrm>
              <a:off x="8188294" y="4149562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8353949" y="4155697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8534942" y="4158765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8700596" y="4155697"/>
              <a:ext cx="76692" cy="7668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8B3D9A"/>
                </a:buClr>
              </a:pPr>
              <a:endParaRPr lang="en-US" altLang="en-US" b="0"/>
            </a:p>
          </p:txBody>
        </p:sp>
        <p:grpSp>
          <p:nvGrpSpPr>
            <p:cNvPr id="3" name="Group 107"/>
            <p:cNvGrpSpPr>
              <a:grpSpLocks/>
            </p:cNvGrpSpPr>
            <p:nvPr/>
          </p:nvGrpSpPr>
          <p:grpSpPr bwMode="auto">
            <a:xfrm>
              <a:off x="5235013" y="3868603"/>
              <a:ext cx="3539146" cy="312716"/>
              <a:chOff x="5234934" y="3868776"/>
              <a:chExt cx="3539561" cy="312961"/>
            </a:xfrm>
          </p:grpSpPr>
          <p:sp>
            <p:nvSpPr>
              <p:cNvPr id="91" name="Freeform 90"/>
              <p:cNvSpPr/>
              <p:nvPr/>
            </p:nvSpPr>
            <p:spPr bwMode="auto">
              <a:xfrm>
                <a:off x="5271440" y="3910080"/>
                <a:ext cx="3477659" cy="238296"/>
              </a:xfrm>
              <a:custGeom>
                <a:avLst/>
                <a:gdLst>
                  <a:gd name="connsiteX0" fmla="*/ 0 w 3476561"/>
                  <a:gd name="connsiteY0" fmla="*/ 237295 h 237295"/>
                  <a:gd name="connsiteX1" fmla="*/ 141149 w 3476561"/>
                  <a:gd name="connsiteY1" fmla="*/ 142172 h 237295"/>
                  <a:gd name="connsiteX2" fmla="*/ 340599 w 3476561"/>
                  <a:gd name="connsiteY2" fmla="*/ 59324 h 237295"/>
                  <a:gd name="connsiteX3" fmla="*/ 521638 w 3476561"/>
                  <a:gd name="connsiteY3" fmla="*/ 7160 h 237295"/>
                  <a:gd name="connsiteX4" fmla="*/ 742567 w 3476561"/>
                  <a:gd name="connsiteY4" fmla="*/ 16366 h 237295"/>
                  <a:gd name="connsiteX5" fmla="*/ 883716 w 3476561"/>
                  <a:gd name="connsiteY5" fmla="*/ 10229 h 237295"/>
                  <a:gd name="connsiteX6" fmla="*/ 1119987 w 3476561"/>
                  <a:gd name="connsiteY6" fmla="*/ 71598 h 237295"/>
                  <a:gd name="connsiteX7" fmla="*/ 1291820 w 3476561"/>
                  <a:gd name="connsiteY7" fmla="*/ 142172 h 237295"/>
                  <a:gd name="connsiteX8" fmla="*/ 1371600 w 3476561"/>
                  <a:gd name="connsiteY8" fmla="*/ 169788 h 237295"/>
                  <a:gd name="connsiteX9" fmla="*/ 1521955 w 3476561"/>
                  <a:gd name="connsiteY9" fmla="*/ 160583 h 237295"/>
                  <a:gd name="connsiteX10" fmla="*/ 1706062 w 3476561"/>
                  <a:gd name="connsiteY10" fmla="*/ 160583 h 237295"/>
                  <a:gd name="connsiteX11" fmla="*/ 1831869 w 3476561"/>
                  <a:gd name="connsiteY11" fmla="*/ 142172 h 237295"/>
                  <a:gd name="connsiteX12" fmla="*/ 1991429 w 3476561"/>
                  <a:gd name="connsiteY12" fmla="*/ 151378 h 237295"/>
                  <a:gd name="connsiteX13" fmla="*/ 2132578 w 3476561"/>
                  <a:gd name="connsiteY13" fmla="*/ 188199 h 237295"/>
                  <a:gd name="connsiteX14" fmla="*/ 2279863 w 3476561"/>
                  <a:gd name="connsiteY14" fmla="*/ 188199 h 237295"/>
                  <a:gd name="connsiteX15" fmla="*/ 2427149 w 3476561"/>
                  <a:gd name="connsiteY15" fmla="*/ 142172 h 237295"/>
                  <a:gd name="connsiteX16" fmla="*/ 2580572 w 3476561"/>
                  <a:gd name="connsiteY16" fmla="*/ 142172 h 237295"/>
                  <a:gd name="connsiteX17" fmla="*/ 2770816 w 3476561"/>
                  <a:gd name="connsiteY17" fmla="*/ 145241 h 237295"/>
                  <a:gd name="connsiteX18" fmla="*/ 2967198 w 3476561"/>
                  <a:gd name="connsiteY18" fmla="*/ 163652 h 237295"/>
                  <a:gd name="connsiteX19" fmla="*/ 3148237 w 3476561"/>
                  <a:gd name="connsiteY19" fmla="*/ 157515 h 237295"/>
                  <a:gd name="connsiteX20" fmla="*/ 3264838 w 3476561"/>
                  <a:gd name="connsiteY20" fmla="*/ 194336 h 237295"/>
                  <a:gd name="connsiteX21" fmla="*/ 3476561 w 3476561"/>
                  <a:gd name="connsiteY21" fmla="*/ 209678 h 2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561" h="237295">
                    <a:moveTo>
                      <a:pt x="0" y="237295"/>
                    </a:moveTo>
                    <a:cubicBezTo>
                      <a:pt x="42191" y="204564"/>
                      <a:pt x="84383" y="171834"/>
                      <a:pt x="141149" y="142172"/>
                    </a:cubicBezTo>
                    <a:cubicBezTo>
                      <a:pt x="197915" y="112510"/>
                      <a:pt x="277184" y="81826"/>
                      <a:pt x="340599" y="59324"/>
                    </a:cubicBezTo>
                    <a:cubicBezTo>
                      <a:pt x="404014" y="36822"/>
                      <a:pt x="454643" y="14320"/>
                      <a:pt x="521638" y="7160"/>
                    </a:cubicBezTo>
                    <a:cubicBezTo>
                      <a:pt x="588633" y="0"/>
                      <a:pt x="682221" y="15855"/>
                      <a:pt x="742567" y="16366"/>
                    </a:cubicBezTo>
                    <a:cubicBezTo>
                      <a:pt x="802913" y="16877"/>
                      <a:pt x="820813" y="1024"/>
                      <a:pt x="883716" y="10229"/>
                    </a:cubicBezTo>
                    <a:cubicBezTo>
                      <a:pt x="946619" y="19434"/>
                      <a:pt x="1051970" y="49608"/>
                      <a:pt x="1119987" y="71598"/>
                    </a:cubicBezTo>
                    <a:cubicBezTo>
                      <a:pt x="1188004" y="93588"/>
                      <a:pt x="1249885" y="125807"/>
                      <a:pt x="1291820" y="142172"/>
                    </a:cubicBezTo>
                    <a:cubicBezTo>
                      <a:pt x="1333755" y="158537"/>
                      <a:pt x="1333244" y="166720"/>
                      <a:pt x="1371600" y="169788"/>
                    </a:cubicBezTo>
                    <a:cubicBezTo>
                      <a:pt x="1409956" y="172857"/>
                      <a:pt x="1466211" y="162117"/>
                      <a:pt x="1521955" y="160583"/>
                    </a:cubicBezTo>
                    <a:cubicBezTo>
                      <a:pt x="1577699" y="159049"/>
                      <a:pt x="1654410" y="163652"/>
                      <a:pt x="1706062" y="160583"/>
                    </a:cubicBezTo>
                    <a:cubicBezTo>
                      <a:pt x="1757714" y="157515"/>
                      <a:pt x="1784308" y="143706"/>
                      <a:pt x="1831869" y="142172"/>
                    </a:cubicBezTo>
                    <a:cubicBezTo>
                      <a:pt x="1879430" y="140638"/>
                      <a:pt x="1941311" y="143707"/>
                      <a:pt x="1991429" y="151378"/>
                    </a:cubicBezTo>
                    <a:cubicBezTo>
                      <a:pt x="2041547" y="159049"/>
                      <a:pt x="2084506" y="182062"/>
                      <a:pt x="2132578" y="188199"/>
                    </a:cubicBezTo>
                    <a:cubicBezTo>
                      <a:pt x="2180650" y="194336"/>
                      <a:pt x="2230768" y="195870"/>
                      <a:pt x="2279863" y="188199"/>
                    </a:cubicBezTo>
                    <a:cubicBezTo>
                      <a:pt x="2328958" y="180528"/>
                      <a:pt x="2377031" y="149843"/>
                      <a:pt x="2427149" y="142172"/>
                    </a:cubicBezTo>
                    <a:cubicBezTo>
                      <a:pt x="2477267" y="134501"/>
                      <a:pt x="2580572" y="142172"/>
                      <a:pt x="2580572" y="142172"/>
                    </a:cubicBezTo>
                    <a:cubicBezTo>
                      <a:pt x="2637850" y="142683"/>
                      <a:pt x="2706378" y="141661"/>
                      <a:pt x="2770816" y="145241"/>
                    </a:cubicBezTo>
                    <a:cubicBezTo>
                      <a:pt x="2835254" y="148821"/>
                      <a:pt x="2904295" y="161606"/>
                      <a:pt x="2967198" y="163652"/>
                    </a:cubicBezTo>
                    <a:cubicBezTo>
                      <a:pt x="3030101" y="165698"/>
                      <a:pt x="3098630" y="152401"/>
                      <a:pt x="3148237" y="157515"/>
                    </a:cubicBezTo>
                    <a:cubicBezTo>
                      <a:pt x="3197844" y="162629"/>
                      <a:pt x="3210117" y="185642"/>
                      <a:pt x="3264838" y="194336"/>
                    </a:cubicBezTo>
                    <a:cubicBezTo>
                      <a:pt x="3319559" y="203030"/>
                      <a:pt x="3398060" y="206354"/>
                      <a:pt x="3476561" y="20967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defRPr/>
                </a:pPr>
                <a:endParaRPr lang="en-US" b="0" dirty="0">
                  <a:latin typeface="+mn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5234934" y="4105482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406357" y="3999044"/>
                <a:ext cx="76188" cy="77843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5579366" y="3940264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5747614" y="3868776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pitchFamily="34" charset="0"/>
                  <a:buNone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5919037" y="3921200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6106332" y="3871953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6279343" y="3941853"/>
                <a:ext cx="76188" cy="77843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6444416" y="3948208"/>
                <a:ext cx="77775" cy="77843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6623775" y="4076887"/>
                <a:ext cx="76188" cy="7784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6793611" y="4002221"/>
                <a:ext cx="76188" cy="77843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6977731" y="4054646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7145980" y="3968860"/>
                <a:ext cx="77775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7309465" y="4057823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7490412" y="4083241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8006267" y="4024462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8182451" y="4048291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8353874" y="4010164"/>
                <a:ext cx="77776" cy="7784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8531646" y="4088008"/>
                <a:ext cx="77776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8698307" y="4088008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660248" y="4010164"/>
                <a:ext cx="77775" cy="7784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7836431" y="4008576"/>
                <a:ext cx="76188" cy="7625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b="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0" y="6581001"/>
            <a:ext cx="2149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SNC  = Sistema nervioso central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es-MX" sz="3200" dirty="0" smtClean="0"/>
              <a:t>Inmunoterapia TNBC</a:t>
            </a:r>
            <a:br>
              <a:rPr lang="es-MX" sz="3200" dirty="0" smtClean="0"/>
            </a:br>
            <a:r>
              <a:rPr lang="es-MX" sz="3200" dirty="0" smtClean="0"/>
              <a:t>Estrategias futuras  para evitar tolerancia tumoral</a:t>
            </a:r>
            <a:endParaRPr lang="es-MX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Terapia combinada en desarrollo</a:t>
            </a:r>
          </a:p>
          <a:p>
            <a:pPr lvl="1"/>
            <a:r>
              <a:rPr lang="es-MX" dirty="0" smtClean="0"/>
              <a:t>Múltiples puntos de control</a:t>
            </a:r>
          </a:p>
          <a:p>
            <a:pPr lvl="2"/>
            <a:r>
              <a:rPr lang="es-MX" dirty="0" smtClean="0"/>
              <a:t>PD1 + LAG3</a:t>
            </a:r>
          </a:p>
          <a:p>
            <a:pPr lvl="1"/>
            <a:r>
              <a:rPr lang="es-MX" dirty="0" smtClean="0"/>
              <a:t>Inhibidores moléculas pequeñas</a:t>
            </a:r>
          </a:p>
          <a:p>
            <a:pPr lvl="2"/>
            <a:r>
              <a:rPr lang="es-MX" dirty="0" err="1" smtClean="0"/>
              <a:t>VEGFs</a:t>
            </a:r>
            <a:r>
              <a:rPr lang="es-MX" dirty="0" smtClean="0"/>
              <a:t> o modulación </a:t>
            </a:r>
            <a:r>
              <a:rPr lang="es-MX" dirty="0" err="1" smtClean="0"/>
              <a:t>iNOS</a:t>
            </a:r>
            <a:r>
              <a:rPr lang="es-MX" dirty="0" smtClean="0"/>
              <a:t> + PD-L1</a:t>
            </a:r>
          </a:p>
          <a:p>
            <a:pPr lvl="1"/>
            <a:r>
              <a:rPr lang="es-MX" b="1" dirty="0" smtClean="0">
                <a:solidFill>
                  <a:srgbClr val="FFC000"/>
                </a:solidFill>
              </a:rPr>
              <a:t>Radiación </a:t>
            </a:r>
          </a:p>
          <a:p>
            <a:pPr lvl="2"/>
            <a:r>
              <a:rPr lang="es-MX" dirty="0" smtClean="0"/>
              <a:t>PD-1 / L1 + XRT</a:t>
            </a:r>
          </a:p>
          <a:p>
            <a:pPr lvl="1"/>
            <a:r>
              <a:rPr lang="es-MX" b="1" dirty="0" smtClean="0">
                <a:solidFill>
                  <a:srgbClr val="FFC000"/>
                </a:solidFill>
              </a:rPr>
              <a:t>Quimioterapia</a:t>
            </a:r>
          </a:p>
          <a:p>
            <a:pPr lvl="2"/>
            <a:r>
              <a:rPr lang="es-MX" dirty="0" smtClean="0"/>
              <a:t>Enf  temprana y tardía</a:t>
            </a:r>
          </a:p>
          <a:p>
            <a:pPr lvl="1"/>
            <a:r>
              <a:rPr lang="es-MX" b="1" dirty="0" smtClean="0">
                <a:solidFill>
                  <a:srgbClr val="FFC000"/>
                </a:solidFill>
              </a:rPr>
              <a:t>Vacunas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80112" y="659735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Adams S, et al. J </a:t>
            </a:r>
            <a:r>
              <a:rPr lang="es-MX" sz="1200" dirty="0" err="1" smtClean="0"/>
              <a:t>Clin</a:t>
            </a:r>
            <a:r>
              <a:rPr lang="es-MX" sz="1200" dirty="0" smtClean="0"/>
              <a:t> </a:t>
            </a:r>
            <a:r>
              <a:rPr lang="es-MX" sz="1200" dirty="0" err="1" smtClean="0"/>
              <a:t>Oncol</a:t>
            </a:r>
            <a:r>
              <a:rPr lang="es-MX" sz="1200" dirty="0" smtClean="0"/>
              <a:t> 2014</a:t>
            </a:r>
            <a:r>
              <a:rPr lang="es-MX" sz="1200" dirty="0"/>
              <a:t>; </a:t>
            </a:r>
            <a:r>
              <a:rPr lang="es-MX" sz="1200" dirty="0" smtClean="0"/>
              <a:t>32: 2959- 2966</a:t>
            </a:r>
            <a:endParaRPr lang="es-MX" sz="1200" dirty="0"/>
          </a:p>
        </p:txBody>
      </p:sp>
      <p:pic>
        <p:nvPicPr>
          <p:cNvPr id="10" name="Picture 2" descr="http://www.thelancet.com/pb/assets/raw/Lancet/stories/at-the-limits/oncology-2016/ritananda/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2143"/>
          <a:stretch>
            <a:fillRect/>
          </a:stretch>
        </p:blipFill>
        <p:spPr bwMode="auto">
          <a:xfrm>
            <a:off x="3181593" y="1500174"/>
            <a:ext cx="5891001" cy="40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414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iNOS</a:t>
            </a:r>
            <a:r>
              <a:rPr lang="es-MX" sz="1200" dirty="0" smtClean="0"/>
              <a:t> = </a:t>
            </a:r>
            <a:r>
              <a:rPr lang="es-MX" sz="1200" dirty="0" err="1" smtClean="0"/>
              <a:t>sintetasa</a:t>
            </a:r>
            <a:r>
              <a:rPr lang="es-MX" sz="1200" dirty="0" smtClean="0"/>
              <a:t> óxido nítrico inducible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Inhibidores punto de control ca mama</a:t>
            </a:r>
            <a:br>
              <a:rPr lang="es-MX" dirty="0" smtClean="0"/>
            </a:br>
            <a:r>
              <a:rPr lang="es-MX" dirty="0" smtClean="0"/>
              <a:t>¿Éxito o fracaso?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s-MX" dirty="0" smtClean="0"/>
              <a:t>Estudio </a:t>
            </a:r>
            <a:r>
              <a:rPr lang="es-MX" dirty="0"/>
              <a:t>fase I sugiere </a:t>
            </a:r>
            <a:r>
              <a:rPr lang="es-MX" b="1" i="1" dirty="0">
                <a:solidFill>
                  <a:srgbClr val="FFC000"/>
                </a:solidFill>
              </a:rPr>
              <a:t>actividad </a:t>
            </a:r>
            <a:r>
              <a:rPr lang="es-MX" b="1" i="1" dirty="0" smtClean="0">
                <a:solidFill>
                  <a:srgbClr val="FFC000"/>
                </a:solidFill>
              </a:rPr>
              <a:t> anti-PD-L1</a:t>
            </a:r>
            <a:br>
              <a:rPr lang="es-MX" b="1" i="1" dirty="0" smtClean="0">
                <a:solidFill>
                  <a:srgbClr val="FFC000"/>
                </a:solidFill>
              </a:rPr>
            </a:br>
            <a:r>
              <a:rPr lang="es-MX" b="1" i="1" dirty="0" smtClean="0">
                <a:solidFill>
                  <a:srgbClr val="FFC000"/>
                </a:solidFill>
              </a:rPr>
              <a:t> </a:t>
            </a:r>
            <a:r>
              <a:rPr lang="es-MX" dirty="0"/>
              <a:t>(MPDL3280A) </a:t>
            </a:r>
          </a:p>
          <a:p>
            <a:pPr>
              <a:spcBef>
                <a:spcPts val="12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Identificación </a:t>
            </a:r>
            <a:r>
              <a:rPr lang="es-MX" b="1" i="1" dirty="0">
                <a:solidFill>
                  <a:srgbClr val="FFC000"/>
                </a:solidFill>
              </a:rPr>
              <a:t>biomarcadores</a:t>
            </a:r>
          </a:p>
          <a:p>
            <a:pPr>
              <a:spcBef>
                <a:spcPts val="1200"/>
              </a:spcBef>
            </a:pPr>
            <a:r>
              <a:rPr lang="es-MX" dirty="0" smtClean="0"/>
              <a:t>Afinar estrategias TX combinada</a:t>
            </a:r>
          </a:p>
          <a:p>
            <a:pPr>
              <a:spcBef>
                <a:spcPts val="12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Estrategias </a:t>
            </a:r>
            <a:r>
              <a:rPr lang="es-MX" b="1" i="1" dirty="0">
                <a:solidFill>
                  <a:srgbClr val="FFC000"/>
                </a:solidFill>
              </a:rPr>
              <a:t>terapia combinada</a:t>
            </a:r>
            <a:endParaRPr lang="es-MX" dirty="0"/>
          </a:p>
          <a:p>
            <a:pPr>
              <a:spcBef>
                <a:spcPts val="1200"/>
              </a:spcBef>
            </a:pPr>
            <a:r>
              <a:rPr lang="es-MX" dirty="0" smtClean="0"/>
              <a:t>Pocos efectos </a:t>
            </a:r>
            <a:r>
              <a:rPr lang="es-MX" dirty="0"/>
              <a:t>secundarios </a:t>
            </a:r>
            <a:r>
              <a:rPr lang="es-MX" dirty="0" smtClean="0"/>
              <a:t>vs QT citotóxica</a:t>
            </a:r>
            <a:endParaRPr lang="es-MX" dirty="0"/>
          </a:p>
          <a:p>
            <a:pPr>
              <a:spcBef>
                <a:spcPts val="1200"/>
              </a:spcBef>
            </a:pPr>
            <a:r>
              <a:rPr lang="es-MX" dirty="0" smtClean="0"/>
              <a:t>Respuesta duradera </a:t>
            </a:r>
            <a:r>
              <a:rPr lang="es-MX" b="1" dirty="0" smtClean="0">
                <a:solidFill>
                  <a:srgbClr val="92D050"/>
                </a:solidFill>
              </a:rPr>
              <a:t>*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MX" b="1" dirty="0" smtClean="0">
                <a:solidFill>
                  <a:srgbClr val="92D050"/>
                </a:solidFill>
              </a:rPr>
              <a:t>Datos alentadores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7137" y="6581001"/>
            <a:ext cx="571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McArthur</a:t>
            </a:r>
            <a:r>
              <a:rPr lang="es-MX" sz="1200" dirty="0" smtClean="0"/>
              <a:t> HL. </a:t>
            </a:r>
            <a:r>
              <a:rPr lang="en-US" sz="1200" dirty="0" smtClean="0"/>
              <a:t>Clinical Advances in Hematology &amp; Oncology Volume 14, Issue 6 June 2016</a:t>
            </a:r>
            <a:endParaRPr lang="es-MX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54235"/>
            <a:ext cx="4210050" cy="31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29190" y="20002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92D050"/>
                </a:solidFill>
              </a:rPr>
              <a:t>*</a:t>
            </a:r>
            <a:endParaRPr lang="es-MX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Inmunoterapia ca mama</a:t>
            </a:r>
            <a:br>
              <a:rPr lang="es-MX" dirty="0" smtClean="0"/>
            </a:br>
            <a:r>
              <a:rPr lang="es-MX" dirty="0" smtClean="0"/>
              <a:t>Estudio KEYNOTE-28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364" y="1396976"/>
            <a:ext cx="2700000" cy="503242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500"/>
              </a:spcBef>
            </a:pPr>
            <a:r>
              <a:rPr lang="es-MX" dirty="0" smtClean="0"/>
              <a:t>Pembrolizumab enf avanzada RE+/HER2-, triple negativo</a:t>
            </a:r>
          </a:p>
          <a:p>
            <a:pPr>
              <a:spcBef>
                <a:spcPts val="1500"/>
              </a:spcBef>
            </a:pPr>
            <a:r>
              <a:rPr lang="es-MX" dirty="0" smtClean="0"/>
              <a:t>Pre-tratadas</a:t>
            </a:r>
          </a:p>
          <a:p>
            <a:pPr>
              <a:spcBef>
                <a:spcPts val="1500"/>
              </a:spcBef>
            </a:pPr>
            <a:r>
              <a:rPr lang="es-MX" dirty="0" smtClean="0"/>
              <a:t>Edad ~ 53</a:t>
            </a:r>
          </a:p>
          <a:p>
            <a:pPr lvl="1">
              <a:spcBef>
                <a:spcPts val="600"/>
              </a:spcBef>
            </a:pPr>
            <a:r>
              <a:rPr lang="es-MX" dirty="0" smtClean="0"/>
              <a:t>20% expresión PD-1</a:t>
            </a:r>
          </a:p>
          <a:p>
            <a:pPr lvl="1">
              <a:spcBef>
                <a:spcPts val="6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23% beneficio clínico</a:t>
            </a:r>
          </a:p>
          <a:p>
            <a:pPr>
              <a:spcBef>
                <a:spcPts val="15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Actividad en varias neoplasias: ca mama triple negativo y RE+/HER2- avanzados</a:t>
            </a:r>
          </a:p>
          <a:p>
            <a:pPr lvl="1"/>
            <a:endParaRPr lang="es-MX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995398" y="6581001"/>
            <a:ext cx="2148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Rugo H. SABCS 2015: Abs.S-507</a:t>
            </a:r>
            <a:endParaRPr lang="es-MX" sz="1200" dirty="0"/>
          </a:p>
        </p:txBody>
      </p:sp>
      <p:pic>
        <p:nvPicPr>
          <p:cNvPr id="11" name="Content Placeholder 6" descr="SC01.png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6000760" y="1428736"/>
            <a:ext cx="2700337" cy="5000660"/>
          </a:xfrm>
        </p:spPr>
      </p:pic>
      <p:pic>
        <p:nvPicPr>
          <p:cNvPr id="12" name="Content Placeholder 7" descr="SC0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57538" y="1428736"/>
            <a:ext cx="2700337" cy="4968902"/>
          </a:xfrm>
        </p:spPr>
      </p:pic>
      <p:sp>
        <p:nvSpPr>
          <p:cNvPr id="13" name="Rectangle 12"/>
          <p:cNvSpPr/>
          <p:nvPr/>
        </p:nvSpPr>
        <p:spPr>
          <a:xfrm>
            <a:off x="3179758" y="4802186"/>
            <a:ext cx="1328742" cy="17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3190190" y="5859914"/>
            <a:ext cx="2626409" cy="344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Inmunoterapia TNBC</a:t>
            </a:r>
            <a:br>
              <a:rPr lang="es-MX" dirty="0" smtClean="0"/>
            </a:br>
            <a:r>
              <a:rPr lang="es-MX" dirty="0" smtClean="0"/>
              <a:t>Síntesis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s-MX" dirty="0" smtClean="0"/>
              <a:t>TX efectiva QT citotóxica </a:t>
            </a:r>
          </a:p>
          <a:p>
            <a:pPr>
              <a:spcBef>
                <a:spcPts val="1200"/>
              </a:spcBef>
            </a:pPr>
            <a:r>
              <a:rPr lang="es-MX" dirty="0" smtClean="0"/>
              <a:t>Pronóstico asociado </a:t>
            </a:r>
            <a:r>
              <a:rPr lang="es-MX" dirty="0" err="1" smtClean="0"/>
              <a:t>TILs</a:t>
            </a:r>
            <a:endParaRPr lang="es-MX" dirty="0" smtClean="0"/>
          </a:p>
          <a:p>
            <a:pPr>
              <a:spcBef>
                <a:spcPts val="1200"/>
              </a:spcBef>
            </a:pPr>
            <a:r>
              <a:rPr lang="es-MX" dirty="0" smtClean="0"/>
              <a:t>Conocer enf y blancos inmunes </a:t>
            </a:r>
            <a:r>
              <a:rPr lang="es-MX" b="1" i="1" dirty="0" smtClean="0">
                <a:solidFill>
                  <a:srgbClr val="FFC000"/>
                </a:solidFill>
              </a:rPr>
              <a:t>era de exploración </a:t>
            </a:r>
          </a:p>
          <a:p>
            <a:pPr>
              <a:spcBef>
                <a:spcPts val="1200"/>
              </a:spcBef>
            </a:pPr>
            <a:r>
              <a:rPr lang="es-MX" b="1" i="1" dirty="0" smtClean="0">
                <a:solidFill>
                  <a:srgbClr val="FFC000"/>
                </a:solidFill>
              </a:rPr>
              <a:t>Estudios aleatorizados fase III</a:t>
            </a:r>
            <a:r>
              <a:rPr lang="es-MX" dirty="0" smtClean="0"/>
              <a:t>, </a:t>
            </a:r>
            <a:r>
              <a:rPr lang="es-MX" dirty="0" err="1" smtClean="0"/>
              <a:t>enf</a:t>
            </a:r>
            <a:r>
              <a:rPr lang="es-MX" dirty="0" smtClean="0"/>
              <a:t> mets </a:t>
            </a:r>
          </a:p>
          <a:p>
            <a:pPr lvl="1">
              <a:spcBef>
                <a:spcPts val="1200"/>
              </a:spcBef>
            </a:pPr>
            <a:r>
              <a:rPr lang="es-MX" dirty="0" smtClean="0"/>
              <a:t> atezolizumab con o sin QT</a:t>
            </a:r>
          </a:p>
          <a:p>
            <a:pPr lvl="1">
              <a:spcBef>
                <a:spcPts val="1200"/>
              </a:spcBef>
            </a:pPr>
            <a:r>
              <a:rPr lang="es-MX" dirty="0" err="1" smtClean="0"/>
              <a:t>pembrolizumab</a:t>
            </a:r>
            <a:r>
              <a:rPr lang="es-MX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s-MX" dirty="0" smtClean="0"/>
              <a:t>¿TX primera línea?</a:t>
            </a:r>
          </a:p>
          <a:p>
            <a:pPr>
              <a:spcBef>
                <a:spcPts val="1200"/>
              </a:spcBef>
            </a:pPr>
            <a:r>
              <a:rPr lang="es-MX" dirty="0" smtClean="0"/>
              <a:t>Heterogeneidad en microambiente tumoral inmune riesgo recaída  </a:t>
            </a:r>
          </a:p>
          <a:p>
            <a:pPr>
              <a:spcBef>
                <a:spcPts val="1200"/>
              </a:spcBef>
            </a:pPr>
            <a:r>
              <a:rPr lang="es-MX" dirty="0" smtClean="0"/>
              <a:t>Alteración molecular intracelular modula respuesta inmune </a:t>
            </a:r>
            <a:r>
              <a:rPr lang="es-MX" b="1" dirty="0" smtClean="0">
                <a:solidFill>
                  <a:srgbClr val="FFC000"/>
                </a:solidFill>
              </a:rPr>
              <a:t>terapia </a:t>
            </a:r>
            <a:r>
              <a:rPr lang="es-MX" b="1" dirty="0" err="1" smtClean="0">
                <a:solidFill>
                  <a:srgbClr val="FFC000"/>
                </a:solidFill>
              </a:rPr>
              <a:t>inmunomolecular</a:t>
            </a:r>
            <a:r>
              <a:rPr lang="es-MX" b="1" dirty="0" smtClean="0"/>
              <a:t> </a:t>
            </a:r>
            <a:endParaRPr lang="es-MX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2000" y="6643686"/>
            <a:ext cx="457200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Burstein H, et al. Clin Cancer Res 2015; 21: 1688-1698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Estudio 2017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Expresión de CTLA-4 en células de carcinoma mamario triple negativo posible implicación en la inmunoterapia</a:t>
            </a:r>
          </a:p>
          <a:p>
            <a:r>
              <a:rPr lang="es-MX" dirty="0" smtClean="0"/>
              <a:t>L. Rocha, A. </a:t>
            </a:r>
            <a:r>
              <a:rPr lang="es-MX" dirty="0" err="1" smtClean="0"/>
              <a:t>Zentella</a:t>
            </a:r>
            <a:r>
              <a:rPr lang="es-MX" dirty="0" smtClean="0"/>
              <a:t>, R. Gerson, et al.</a:t>
            </a:r>
          </a:p>
          <a:p>
            <a:r>
              <a:rPr lang="es-MX" dirty="0" smtClean="0"/>
              <a:t> Instituto de Investigaciones Biomédicas UNAM, Instituto Nacional de Ciencias Médicas y Nutrición Salvador </a:t>
            </a:r>
            <a:r>
              <a:rPr lang="es-MX" dirty="0" err="1" smtClean="0"/>
              <a:t>Zubirán</a:t>
            </a:r>
            <a:r>
              <a:rPr lang="es-MX" dirty="0" smtClean="0"/>
              <a:t>, Centro de Cáncer Centro Médico ABC </a:t>
            </a:r>
          </a:p>
          <a:p>
            <a:r>
              <a:rPr lang="es-MX" b="1" dirty="0" smtClean="0">
                <a:solidFill>
                  <a:srgbClr val="FFC000"/>
                </a:solidFill>
              </a:rPr>
              <a:t>Evaluar expresión de CTLA-4 en células de TNBC, activación por ligando,  bloqueo por anticuerpos  antagonistas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Inmunoterapia TNBC</a:t>
            </a:r>
            <a:br>
              <a:rPr lang="pt-BR" dirty="0" smtClean="0"/>
            </a:br>
            <a:r>
              <a:rPr lang="pt-BR" dirty="0" smtClean="0"/>
              <a:t>Bases estudio 2017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Inmunoterapia reactiva función citotóxica </a:t>
            </a:r>
            <a:r>
              <a:rPr lang="es-MX" dirty="0" err="1" smtClean="0">
                <a:solidFill>
                  <a:srgbClr val="FFC000"/>
                </a:solidFill>
              </a:rPr>
              <a:t>TILs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</a:p>
          <a:p>
            <a:r>
              <a:rPr lang="es-MX" dirty="0" smtClean="0"/>
              <a:t>Receptor CTLA-4 expresa membrana linfocitos citotóxicos</a:t>
            </a:r>
          </a:p>
          <a:p>
            <a:r>
              <a:rPr lang="es-MX" dirty="0" smtClean="0"/>
              <a:t>CTLA-4 blanco </a:t>
            </a:r>
            <a:r>
              <a:rPr lang="es-MX" dirty="0" err="1" smtClean="0"/>
              <a:t>inmunoterapéutico</a:t>
            </a:r>
            <a:endParaRPr lang="es-MX" dirty="0" smtClean="0"/>
          </a:p>
          <a:p>
            <a:r>
              <a:rPr lang="es-MX" b="1" dirty="0" smtClean="0">
                <a:solidFill>
                  <a:srgbClr val="FFC000"/>
                </a:solidFill>
              </a:rPr>
              <a:t>Expresión  CTLA-4  células ca triple negativo,</a:t>
            </a:r>
            <a:r>
              <a:rPr lang="es-MX" dirty="0" smtClean="0"/>
              <a:t> no solo en linfocitos ¿pronóstico, función, implicación tratamiento?</a:t>
            </a:r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2D050"/>
                </a:solidFill>
              </a:rPr>
              <a:t> Rocha, </a:t>
            </a:r>
            <a:r>
              <a:rPr lang="es-MX" b="1" dirty="0" err="1" smtClean="0">
                <a:solidFill>
                  <a:srgbClr val="92D050"/>
                </a:solidFill>
              </a:rPr>
              <a:t>Zentella</a:t>
            </a:r>
            <a:r>
              <a:rPr lang="es-MX" b="1" dirty="0" smtClean="0">
                <a:solidFill>
                  <a:srgbClr val="92D050"/>
                </a:solidFill>
              </a:rPr>
              <a:t>, Gerson et al. </a:t>
            </a:r>
            <a:endParaRPr lang="es-MX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16" y="3018612"/>
            <a:ext cx="8786874" cy="2714644"/>
          </a:xfrm>
        </p:spPr>
        <p:txBody>
          <a:bodyPr>
            <a:normAutofit/>
          </a:bodyPr>
          <a:lstStyle/>
          <a:p>
            <a:pPr marL="216000" algn="ctr">
              <a:spcBef>
                <a:spcPts val="600"/>
              </a:spcBef>
              <a:buNone/>
            </a:pPr>
            <a:r>
              <a:rPr lang="es-MX" sz="4400" dirty="0" smtClean="0"/>
              <a:t>El valor de la información está en su</a:t>
            </a:r>
          </a:p>
          <a:p>
            <a:pPr marL="216000" algn="ctr">
              <a:spcBef>
                <a:spcPts val="600"/>
              </a:spcBef>
              <a:buNone/>
            </a:pPr>
            <a:r>
              <a:rPr lang="es-MX" sz="4400" dirty="0" smtClean="0"/>
              <a:t>relevancia más no en su abundancia</a:t>
            </a:r>
          </a:p>
          <a:p>
            <a:pPr marL="216000">
              <a:spcBef>
                <a:spcPts val="600"/>
              </a:spcBef>
              <a:buNone/>
            </a:pPr>
            <a:endParaRPr lang="es-MX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72132" y="4886830"/>
            <a:ext cx="2857488" cy="357190"/>
          </a:xfrm>
        </p:spPr>
        <p:txBody>
          <a:bodyPr>
            <a:noAutofit/>
          </a:bodyPr>
          <a:lstStyle/>
          <a:p>
            <a:r>
              <a:rPr lang="es-MX" sz="1600" i="1" dirty="0" smtClean="0"/>
              <a:t>-Daniel </a:t>
            </a:r>
            <a:r>
              <a:rPr lang="es-MX" sz="1600" i="1" dirty="0" err="1" smtClean="0"/>
              <a:t>Flichtentrei</a:t>
            </a:r>
            <a:r>
              <a:rPr lang="es-MX" sz="1600" i="1" dirty="0" smtClean="0"/>
              <a:t> </a:t>
            </a:r>
            <a:endParaRPr lang="es-MX" sz="1600" i="1" dirty="0"/>
          </a:p>
        </p:txBody>
      </p:sp>
      <p:sp>
        <p:nvSpPr>
          <p:cNvPr id="2" name="CuadroTexto 1"/>
          <p:cNvSpPr txBox="1"/>
          <p:nvPr/>
        </p:nvSpPr>
        <p:spPr>
          <a:xfrm flipH="1">
            <a:off x="611560" y="836712"/>
            <a:ext cx="7818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Panorama de una enfermedad </a:t>
            </a:r>
            <a:br>
              <a:rPr lang="es-MX" sz="3600" dirty="0" smtClean="0"/>
            </a:br>
            <a:r>
              <a:rPr lang="es-MX" sz="3600" dirty="0" smtClean="0"/>
              <a:t>con una visión diferente  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372200" y="198884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/>
              <a:t>-R Gerson </a:t>
            </a:r>
            <a:endParaRPr lang="es-MX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 mama triple negativo</a:t>
            </a:r>
            <a:br>
              <a:rPr lang="es-MX" dirty="0" smtClean="0"/>
            </a:br>
            <a:r>
              <a:rPr lang="es-MX" dirty="0" smtClean="0"/>
              <a:t>Terapia biológica innovadora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4169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s-MX" dirty="0" smtClean="0"/>
              <a:t>Carencia terapias </a:t>
            </a:r>
            <a:r>
              <a:rPr lang="es-MX" dirty="0"/>
              <a:t>dirigidas</a:t>
            </a:r>
          </a:p>
          <a:p>
            <a:pPr>
              <a:spcBef>
                <a:spcPts val="1200"/>
              </a:spcBef>
            </a:pPr>
            <a:r>
              <a:rPr lang="es-MX" dirty="0"/>
              <a:t>Secuenciación masiva define </a:t>
            </a:r>
            <a:r>
              <a:rPr lang="es-MX" b="1" dirty="0">
                <a:solidFill>
                  <a:srgbClr val="FFC000"/>
                </a:solidFill>
              </a:rPr>
              <a:t>paisaje </a:t>
            </a:r>
            <a:r>
              <a:rPr lang="es-MX" b="1" dirty="0" smtClean="0">
                <a:solidFill>
                  <a:srgbClr val="FFC000"/>
                </a:solidFill>
              </a:rPr>
              <a:t>molecular </a:t>
            </a:r>
          </a:p>
          <a:p>
            <a:pPr lvl="1">
              <a:spcBef>
                <a:spcPts val="1200"/>
              </a:spcBef>
            </a:pPr>
            <a:r>
              <a:rPr lang="es-MX" dirty="0" smtClean="0"/>
              <a:t>Nueva generación revela aumento mutaciones </a:t>
            </a:r>
            <a:r>
              <a:rPr lang="es-MX" b="1" i="1" dirty="0" smtClean="0">
                <a:solidFill>
                  <a:srgbClr val="FFC000"/>
                </a:solidFill>
              </a:rPr>
              <a:t>TP53</a:t>
            </a:r>
            <a:r>
              <a:rPr lang="es-MX" dirty="0" smtClean="0"/>
              <a:t>, </a:t>
            </a:r>
            <a:r>
              <a:rPr lang="es-MX" b="1" i="1" dirty="0" smtClean="0">
                <a:solidFill>
                  <a:srgbClr val="FFC000"/>
                </a:solidFill>
              </a:rPr>
              <a:t>PI3K</a:t>
            </a:r>
            <a:r>
              <a:rPr lang="es-MX" dirty="0" smtClean="0"/>
              <a:t> y </a:t>
            </a:r>
            <a:r>
              <a:rPr lang="es-MX" b="1" i="1" dirty="0" smtClean="0">
                <a:solidFill>
                  <a:srgbClr val="FFC000"/>
                </a:solidFill>
              </a:rPr>
              <a:t>MEK</a:t>
            </a:r>
          </a:p>
          <a:p>
            <a:pPr>
              <a:spcBef>
                <a:spcPts val="1800"/>
              </a:spcBef>
            </a:pPr>
            <a:r>
              <a:rPr lang="es-MX" dirty="0" err="1" smtClean="0"/>
              <a:t>Similaridad</a:t>
            </a:r>
            <a:r>
              <a:rPr lang="es-MX" dirty="0" smtClean="0"/>
              <a:t> genética ca seroso ovario vía BRCA</a:t>
            </a:r>
          </a:p>
          <a:p>
            <a:pPr>
              <a:spcBef>
                <a:spcPts val="1800"/>
              </a:spcBef>
            </a:pPr>
            <a:r>
              <a:rPr lang="es-MX" dirty="0" smtClean="0"/>
              <a:t>Linfocitos infiltrantes tumor </a:t>
            </a:r>
            <a:r>
              <a:rPr lang="es-MX" b="1" dirty="0" smtClean="0">
                <a:solidFill>
                  <a:srgbClr val="FFC000"/>
                </a:solidFill>
              </a:rPr>
              <a:t>(</a:t>
            </a:r>
            <a:r>
              <a:rPr lang="es-MX" b="1" dirty="0" err="1" smtClean="0">
                <a:solidFill>
                  <a:srgbClr val="FFC000"/>
                </a:solidFill>
              </a:rPr>
              <a:t>TILs</a:t>
            </a:r>
            <a:r>
              <a:rPr lang="es-MX" b="1" dirty="0" smtClean="0">
                <a:solidFill>
                  <a:srgbClr val="FFC000"/>
                </a:solidFill>
              </a:rPr>
              <a:t>) factor predictivo</a:t>
            </a:r>
          </a:p>
          <a:p>
            <a:pPr>
              <a:spcBef>
                <a:spcPts val="1800"/>
              </a:spcBef>
            </a:pPr>
            <a:r>
              <a:rPr lang="es-MX" b="1" dirty="0" smtClean="0">
                <a:solidFill>
                  <a:srgbClr val="FFC000"/>
                </a:solidFill>
              </a:rPr>
              <a:t>Respuesta inhibidores punto control </a:t>
            </a:r>
            <a:br>
              <a:rPr lang="es-MX" b="1" dirty="0" smtClean="0">
                <a:solidFill>
                  <a:srgbClr val="FFC000"/>
                </a:solidFill>
              </a:rPr>
            </a:br>
            <a:r>
              <a:rPr lang="es-MX" sz="3300" dirty="0" smtClean="0"/>
              <a:t>PD-1 y PD-L1</a:t>
            </a:r>
            <a:endParaRPr lang="es-MX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1992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ASCO 2016 </a:t>
            </a:r>
            <a:r>
              <a:rPr lang="es-MX" sz="1200" dirty="0" err="1" smtClean="0"/>
              <a:t>Educational</a:t>
            </a:r>
            <a:r>
              <a:rPr lang="es-MX" sz="1200" dirty="0" smtClean="0"/>
              <a:t> </a:t>
            </a:r>
            <a:r>
              <a:rPr lang="es-MX" sz="1200" dirty="0" err="1" smtClean="0"/>
              <a:t>Book</a:t>
            </a:r>
            <a:endParaRPr lang="es-MX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3573" y="6581001"/>
            <a:ext cx="537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 err="1" smtClean="0"/>
              <a:t>Bianchini</a:t>
            </a:r>
            <a:r>
              <a:rPr lang="es-MX" sz="1200" dirty="0" smtClean="0"/>
              <a:t> G, et al. </a:t>
            </a:r>
            <a:r>
              <a:rPr lang="en-US" sz="1200" dirty="0" smtClean="0"/>
              <a:t>Nature Reviews  Clinical Oncology </a:t>
            </a:r>
            <a:r>
              <a:rPr lang="en-US" sz="1200" dirty="0" err="1" smtClean="0"/>
              <a:t>Vol</a:t>
            </a:r>
            <a:r>
              <a:rPr lang="en-US" sz="1200" dirty="0" smtClean="0"/>
              <a:t> 13  November 2016 | 675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 mama triple negativo</a:t>
            </a:r>
            <a:br>
              <a:rPr lang="es-MX" dirty="0" smtClean="0"/>
            </a:br>
            <a:r>
              <a:rPr lang="es-MX" sz="6000" spc="600" dirty="0" smtClean="0"/>
              <a:t>Desafíos</a:t>
            </a:r>
            <a:endParaRPr lang="es-MX" sz="6000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9544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Respuesta única  QT</a:t>
            </a:r>
          </a:p>
          <a:p>
            <a:r>
              <a:rPr lang="es-MX" dirty="0" smtClean="0"/>
              <a:t>Vías proliferación y sobrevida</a:t>
            </a:r>
          </a:p>
          <a:p>
            <a:r>
              <a:rPr lang="es-MX" b="1" dirty="0" smtClean="0">
                <a:solidFill>
                  <a:srgbClr val="92D050"/>
                </a:solidFill>
              </a:rPr>
              <a:t>Búsqueda blanco molecular</a:t>
            </a:r>
          </a:p>
          <a:p>
            <a:r>
              <a:rPr lang="es-MX" b="1" dirty="0" smtClean="0">
                <a:solidFill>
                  <a:srgbClr val="92D050"/>
                </a:solidFill>
              </a:rPr>
              <a:t>Resistencia</a:t>
            </a:r>
            <a:r>
              <a:rPr lang="es-MX" dirty="0" smtClean="0"/>
              <a:t> a terapia blanco: obstáculo a superar</a:t>
            </a:r>
          </a:p>
          <a:p>
            <a:r>
              <a:rPr lang="es-MX" dirty="0" smtClean="0"/>
              <a:t>Controles ciclo celular, respuesta daño DNA</a:t>
            </a:r>
            <a:endParaRPr lang="es-MX" b="1" dirty="0" smtClean="0">
              <a:solidFill>
                <a:srgbClr val="92D050"/>
              </a:solidFill>
            </a:endParaRPr>
          </a:p>
          <a:p>
            <a:r>
              <a:rPr lang="es-MX" dirty="0" smtClean="0"/>
              <a:t>4 – 6 subtipos moleculares definibles</a:t>
            </a:r>
          </a:p>
          <a:p>
            <a:r>
              <a:rPr lang="es-MX" b="1" dirty="0" smtClean="0">
                <a:solidFill>
                  <a:srgbClr val="92D050"/>
                </a:solidFill>
              </a:rPr>
              <a:t>Subtipo heterogéneo:</a:t>
            </a:r>
            <a:r>
              <a:rPr lang="es-MX" dirty="0" smtClean="0"/>
              <a:t> resultado clínico  pobre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1134" y="6581001"/>
            <a:ext cx="7222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 smtClean="0"/>
              <a:t>Kalimutho</a:t>
            </a:r>
            <a:r>
              <a:rPr lang="fr-FR" sz="1200" dirty="0" smtClean="0"/>
              <a:t>, M. et al. 2015:Trends in </a:t>
            </a:r>
            <a:r>
              <a:rPr lang="fr-FR" sz="1200" dirty="0" err="1" smtClean="0"/>
              <a:t>Pharmacologic</a:t>
            </a:r>
            <a:r>
              <a:rPr lang="fr-FR" sz="1200" dirty="0" smtClean="0"/>
              <a:t> all Sciences; DOI: http://dx.doi.org/10.1016/j.tips.2015.08.009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14282" y="1428736"/>
            <a:ext cx="8643998" cy="500066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Agentes blanco accionables  en estudio TNBC</a:t>
            </a:r>
            <a:endParaRPr lang="es-MX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4275" y="6581025"/>
            <a:ext cx="892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Zeichner</a:t>
            </a:r>
            <a:r>
              <a:rPr lang="en-US" sz="1200" dirty="0" smtClean="0"/>
              <a:t> et al. Breast  Cancer: Basic and Clinical Research 2016:10 25–3</a:t>
            </a:r>
            <a:endParaRPr lang="es-MX" sz="1200" dirty="0"/>
          </a:p>
        </p:txBody>
      </p:sp>
      <p:sp>
        <p:nvSpPr>
          <p:cNvPr id="6" name="Hexagon 5"/>
          <p:cNvSpPr/>
          <p:nvPr/>
        </p:nvSpPr>
        <p:spPr>
          <a:xfrm>
            <a:off x="1444596" y="1285860"/>
            <a:ext cx="817618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CXCR1</a:t>
            </a:r>
            <a:endParaRPr lang="es-MX" sz="1400" dirty="0"/>
          </a:p>
        </p:txBody>
      </p:sp>
      <p:sp>
        <p:nvSpPr>
          <p:cNvPr id="7" name="Hexagon 6"/>
          <p:cNvSpPr/>
          <p:nvPr/>
        </p:nvSpPr>
        <p:spPr>
          <a:xfrm>
            <a:off x="444496" y="1285860"/>
            <a:ext cx="642942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JAK</a:t>
            </a:r>
            <a:endParaRPr lang="es-MX" sz="1400" dirty="0"/>
          </a:p>
        </p:txBody>
      </p:sp>
      <p:sp>
        <p:nvSpPr>
          <p:cNvPr id="8" name="Hexagon 7"/>
          <p:cNvSpPr/>
          <p:nvPr/>
        </p:nvSpPr>
        <p:spPr>
          <a:xfrm>
            <a:off x="3706810" y="1285860"/>
            <a:ext cx="642942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VEG</a:t>
            </a:r>
            <a:endParaRPr lang="es-MX" sz="1400" dirty="0"/>
          </a:p>
        </p:txBody>
      </p:sp>
      <p:sp>
        <p:nvSpPr>
          <p:cNvPr id="9" name="Hexagon 8"/>
          <p:cNvSpPr/>
          <p:nvPr/>
        </p:nvSpPr>
        <p:spPr>
          <a:xfrm>
            <a:off x="2619372" y="1285860"/>
            <a:ext cx="642942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EGF</a:t>
            </a:r>
            <a:endParaRPr lang="es-MX" sz="1400" dirty="0"/>
          </a:p>
        </p:txBody>
      </p:sp>
      <p:sp>
        <p:nvSpPr>
          <p:cNvPr id="10" name="Hexagon 9"/>
          <p:cNvSpPr/>
          <p:nvPr/>
        </p:nvSpPr>
        <p:spPr>
          <a:xfrm>
            <a:off x="5794348" y="1285860"/>
            <a:ext cx="817618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CTLA4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794248" y="1285860"/>
            <a:ext cx="642942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CSF</a:t>
            </a:r>
            <a:endParaRPr lang="es-MX" sz="1400" dirty="0"/>
          </a:p>
        </p:txBody>
      </p:sp>
      <p:sp>
        <p:nvSpPr>
          <p:cNvPr id="12" name="Hexagon 11"/>
          <p:cNvSpPr/>
          <p:nvPr/>
        </p:nvSpPr>
        <p:spPr>
          <a:xfrm>
            <a:off x="7969224" y="1285860"/>
            <a:ext cx="817618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GCRB2</a:t>
            </a:r>
            <a:endParaRPr lang="es-MX" sz="1400" dirty="0"/>
          </a:p>
        </p:txBody>
      </p:sp>
      <p:sp>
        <p:nvSpPr>
          <p:cNvPr id="13" name="Hexagon 12"/>
          <p:cNvSpPr/>
          <p:nvPr/>
        </p:nvSpPr>
        <p:spPr>
          <a:xfrm>
            <a:off x="6969124" y="1285860"/>
            <a:ext cx="642942" cy="323839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PD1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7524750" y="2731292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RAS</a:t>
            </a:r>
            <a:endParaRPr lang="es-MX" sz="1400" dirty="0"/>
          </a:p>
        </p:txBody>
      </p:sp>
      <p:sp>
        <p:nvSpPr>
          <p:cNvPr id="15" name="Hexagon 14"/>
          <p:cNvSpPr/>
          <p:nvPr/>
        </p:nvSpPr>
        <p:spPr>
          <a:xfrm>
            <a:off x="7524750" y="3308352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RAF</a:t>
            </a:r>
            <a:endParaRPr lang="es-MX" sz="1400" dirty="0"/>
          </a:p>
        </p:txBody>
      </p:sp>
      <p:sp>
        <p:nvSpPr>
          <p:cNvPr id="16" name="Hexagon 15"/>
          <p:cNvSpPr/>
          <p:nvPr/>
        </p:nvSpPr>
        <p:spPr>
          <a:xfrm>
            <a:off x="7346950" y="4005262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MEK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7118350" y="4856162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ERK</a:t>
            </a:r>
            <a:endParaRPr lang="es-MX" sz="1400" dirty="0"/>
          </a:p>
        </p:txBody>
      </p:sp>
      <p:sp>
        <p:nvSpPr>
          <p:cNvPr id="18" name="Hexagon 17"/>
          <p:cNvSpPr/>
          <p:nvPr/>
        </p:nvSpPr>
        <p:spPr>
          <a:xfrm>
            <a:off x="6429388" y="5715016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XPO</a:t>
            </a:r>
            <a:endParaRPr lang="es-MX" sz="1400" dirty="0"/>
          </a:p>
        </p:txBody>
      </p:sp>
      <p:sp>
        <p:nvSpPr>
          <p:cNvPr id="19" name="Hexagon 18"/>
          <p:cNvSpPr/>
          <p:nvPr/>
        </p:nvSpPr>
        <p:spPr>
          <a:xfrm>
            <a:off x="3969544" y="5214950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PARP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4445798" y="5643578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VDR</a:t>
            </a:r>
            <a:endParaRPr lang="es-MX" sz="1400" dirty="0"/>
          </a:p>
        </p:txBody>
      </p:sp>
      <p:sp>
        <p:nvSpPr>
          <p:cNvPr id="21" name="Hexagon 20"/>
          <p:cNvSpPr/>
          <p:nvPr/>
        </p:nvSpPr>
        <p:spPr>
          <a:xfrm>
            <a:off x="3214678" y="5572140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AR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3677444" y="6032500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HDA</a:t>
            </a:r>
            <a:endParaRPr lang="es-MX" sz="1400" dirty="0"/>
          </a:p>
        </p:txBody>
      </p:sp>
      <p:sp>
        <p:nvSpPr>
          <p:cNvPr id="23" name="Hexagon 22"/>
          <p:cNvSpPr/>
          <p:nvPr/>
        </p:nvSpPr>
        <p:spPr>
          <a:xfrm>
            <a:off x="1643042" y="4979179"/>
            <a:ext cx="862782" cy="378648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CYP17</a:t>
            </a:r>
            <a:endParaRPr lang="es-MX" sz="1400" dirty="0"/>
          </a:p>
        </p:txBody>
      </p:sp>
      <p:sp>
        <p:nvSpPr>
          <p:cNvPr id="24" name="Hexagon 23"/>
          <p:cNvSpPr/>
          <p:nvPr/>
        </p:nvSpPr>
        <p:spPr>
          <a:xfrm>
            <a:off x="1428728" y="2928934"/>
            <a:ext cx="697706" cy="313533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STAT</a:t>
            </a:r>
            <a:endParaRPr lang="es-MX" sz="1400" dirty="0"/>
          </a:p>
        </p:txBody>
      </p:sp>
      <p:sp>
        <p:nvSpPr>
          <p:cNvPr id="25" name="Hexagon 24"/>
          <p:cNvSpPr/>
          <p:nvPr/>
        </p:nvSpPr>
        <p:spPr>
          <a:xfrm>
            <a:off x="3772682" y="3786190"/>
            <a:ext cx="1015230" cy="335750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err="1" smtClean="0">
                <a:solidFill>
                  <a:srgbClr val="000510"/>
                </a:solidFill>
              </a:rPr>
              <a:t>Akt</a:t>
            </a:r>
            <a:r>
              <a:rPr lang="es-MX" sz="1400" b="1" dirty="0" smtClean="0">
                <a:solidFill>
                  <a:srgbClr val="000510"/>
                </a:solidFill>
              </a:rPr>
              <a:t>*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143240" y="4449762"/>
            <a:ext cx="697706" cy="269081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MTOR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5807898" y="2571744"/>
            <a:ext cx="1121556" cy="31684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HMG-</a:t>
            </a:r>
            <a:r>
              <a:rPr lang="es-MX" sz="1400" dirty="0" err="1" smtClean="0"/>
              <a:t>CoA</a:t>
            </a:r>
            <a:endParaRPr lang="es-MX" sz="1400" dirty="0"/>
          </a:p>
        </p:txBody>
      </p:sp>
      <p:sp>
        <p:nvSpPr>
          <p:cNvPr id="28" name="Hexagon 27"/>
          <p:cNvSpPr/>
          <p:nvPr/>
        </p:nvSpPr>
        <p:spPr>
          <a:xfrm>
            <a:off x="5955536" y="3071810"/>
            <a:ext cx="902480" cy="316841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Insulina</a:t>
            </a:r>
            <a:endParaRPr lang="es-MX" sz="1400" dirty="0"/>
          </a:p>
        </p:txBody>
      </p:sp>
      <p:sp>
        <p:nvSpPr>
          <p:cNvPr id="29" name="Hexagon 28"/>
          <p:cNvSpPr/>
          <p:nvPr/>
        </p:nvSpPr>
        <p:spPr>
          <a:xfrm>
            <a:off x="5659442" y="3714752"/>
            <a:ext cx="1015230" cy="335750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Platino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5214942" y="4311652"/>
            <a:ext cx="1214446" cy="335750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b="1" dirty="0" smtClean="0">
                <a:solidFill>
                  <a:srgbClr val="000510"/>
                </a:solidFill>
              </a:rPr>
              <a:t>Daño ADN</a:t>
            </a:r>
            <a:endParaRPr lang="es-MX" sz="1400" b="1" dirty="0">
              <a:solidFill>
                <a:srgbClr val="000510"/>
              </a:solidFill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643306" y="2857496"/>
            <a:ext cx="1285884" cy="571504"/>
          </a:xfrm>
          <a:prstGeom prst="hexagon">
            <a:avLst>
              <a:gd name="adj" fmla="val 45317"/>
              <a:gd name="vf" fmla="val 11547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b="1" dirty="0" smtClean="0">
                <a:solidFill>
                  <a:srgbClr val="000510"/>
                </a:solidFill>
              </a:rPr>
              <a:t>PI3K</a:t>
            </a:r>
            <a:endParaRPr lang="es-MX" b="1" dirty="0">
              <a:solidFill>
                <a:srgbClr val="00051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2857488" y="2214554"/>
            <a:ext cx="697706" cy="357190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err="1" smtClean="0"/>
              <a:t>Scr</a:t>
            </a:r>
            <a:endParaRPr lang="es-MX" sz="1400" dirty="0"/>
          </a:p>
        </p:txBody>
      </p:sp>
      <p:sp>
        <p:nvSpPr>
          <p:cNvPr id="37" name="Hexagon 36"/>
          <p:cNvSpPr/>
          <p:nvPr/>
        </p:nvSpPr>
        <p:spPr>
          <a:xfrm>
            <a:off x="381000" y="3929066"/>
            <a:ext cx="1168400" cy="596896"/>
          </a:xfrm>
          <a:prstGeom prst="hexagon">
            <a:avLst>
              <a:gd name="adj" fmla="val 45317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s-MX" sz="1400" dirty="0" smtClean="0"/>
              <a:t>HSP90</a:t>
            </a:r>
          </a:p>
          <a:p>
            <a:pPr algn="ctr"/>
            <a:r>
              <a:rPr lang="es-MX" sz="1400" dirty="0" smtClean="0"/>
              <a:t>* cliente</a:t>
            </a:r>
            <a:endParaRPr lang="es-MX" sz="1400" dirty="0"/>
          </a:p>
        </p:txBody>
      </p:sp>
      <p:sp>
        <p:nvSpPr>
          <p:cNvPr id="38" name="Oval 37"/>
          <p:cNvSpPr/>
          <p:nvPr/>
        </p:nvSpPr>
        <p:spPr>
          <a:xfrm>
            <a:off x="2857488" y="5072074"/>
            <a:ext cx="2714644" cy="13573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s-MX"/>
          </a:p>
        </p:txBody>
      </p:sp>
      <p:sp>
        <p:nvSpPr>
          <p:cNvPr id="41" name="TextBox 40"/>
          <p:cNvSpPr txBox="1"/>
          <p:nvPr/>
        </p:nvSpPr>
        <p:spPr>
          <a:xfrm>
            <a:off x="6786578" y="928670"/>
            <a:ext cx="109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Extracelular </a:t>
            </a:r>
            <a:endParaRPr lang="es-MX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273246" y="5000636"/>
            <a:ext cx="998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Citoplasma</a:t>
            </a:r>
            <a:endParaRPr lang="es-MX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365029" y="5947966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Núcleos</a:t>
            </a:r>
            <a:endParaRPr lang="es-MX" sz="1400" dirty="0"/>
          </a:p>
        </p:txBody>
      </p:sp>
      <p:cxnSp>
        <p:nvCxnSpPr>
          <p:cNvPr id="45" name="Straight Arrow Connector 44"/>
          <p:cNvCxnSpPr>
            <a:stCxn id="7" idx="1"/>
            <a:endCxn id="35" idx="3"/>
          </p:cNvCxnSpPr>
          <p:nvPr/>
        </p:nvCxnSpPr>
        <p:spPr>
          <a:xfrm rot="16200000" flipH="1">
            <a:off x="1525221" y="1025162"/>
            <a:ext cx="1533549" cy="2702622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1"/>
            <a:endCxn id="36" idx="4"/>
          </p:cNvCxnSpPr>
          <p:nvPr/>
        </p:nvCxnSpPr>
        <p:spPr>
          <a:xfrm rot="16200000" flipH="1">
            <a:off x="2264981" y="1460178"/>
            <a:ext cx="604855" cy="903896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6" idx="1"/>
            <a:endCxn id="35" idx="3"/>
          </p:cNvCxnSpPr>
          <p:nvPr/>
        </p:nvCxnSpPr>
        <p:spPr>
          <a:xfrm rot="16200000" flipH="1">
            <a:off x="3232564" y="2732506"/>
            <a:ext cx="571504" cy="249980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1"/>
            <a:endCxn id="35" idx="4"/>
          </p:cNvCxnSpPr>
          <p:nvPr/>
        </p:nvCxnSpPr>
        <p:spPr>
          <a:xfrm rot="16200000" flipH="1">
            <a:off x="2885029" y="1840230"/>
            <a:ext cx="1247797" cy="78673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3393273" y="2178835"/>
            <a:ext cx="1285884" cy="71438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" idx="2"/>
          </p:cNvCxnSpPr>
          <p:nvPr/>
        </p:nvCxnSpPr>
        <p:spPr>
          <a:xfrm rot="5400000">
            <a:off x="3954008" y="1870501"/>
            <a:ext cx="1247797" cy="726192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5"/>
          </p:cNvCxnSpPr>
          <p:nvPr/>
        </p:nvCxnSpPr>
        <p:spPr>
          <a:xfrm rot="5400000">
            <a:off x="7649526" y="2022604"/>
            <a:ext cx="1159680" cy="257697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7000892" y="1857364"/>
            <a:ext cx="1143008" cy="57150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3" idx="2"/>
            <a:endCxn id="35" idx="5"/>
          </p:cNvCxnSpPr>
          <p:nvPr/>
        </p:nvCxnSpPr>
        <p:spPr>
          <a:xfrm rot="5400000">
            <a:off x="5269142" y="1010759"/>
            <a:ext cx="1247797" cy="2445676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4429124" y="1571612"/>
            <a:ext cx="1714512" cy="128588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7" idx="3"/>
            <a:endCxn id="35" idx="0"/>
          </p:cNvCxnSpPr>
          <p:nvPr/>
        </p:nvCxnSpPr>
        <p:spPr>
          <a:xfrm rot="10800000" flipV="1">
            <a:off x="4929190" y="2730164"/>
            <a:ext cx="878708" cy="413083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8" idx="3"/>
            <a:endCxn id="35" idx="0"/>
          </p:cNvCxnSpPr>
          <p:nvPr/>
        </p:nvCxnSpPr>
        <p:spPr>
          <a:xfrm rot="10800000">
            <a:off x="4929190" y="3143249"/>
            <a:ext cx="1026346" cy="86983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7715272" y="3143248"/>
            <a:ext cx="285752" cy="1588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572396" y="3714752"/>
            <a:ext cx="428628" cy="142876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322363" y="4464851"/>
            <a:ext cx="571504" cy="21431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18" idx="5"/>
          </p:cNvCxnSpPr>
          <p:nvPr/>
        </p:nvCxnSpPr>
        <p:spPr>
          <a:xfrm rot="5400000">
            <a:off x="6931586" y="5217082"/>
            <a:ext cx="571504" cy="424365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8" idx="3"/>
            <a:endCxn id="38" idx="6"/>
          </p:cNvCxnSpPr>
          <p:nvPr/>
        </p:nvCxnSpPr>
        <p:spPr>
          <a:xfrm rot="10800000">
            <a:off x="5572132" y="5750735"/>
            <a:ext cx="857256" cy="98822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0" idx="0"/>
            <a:endCxn id="17" idx="3"/>
          </p:cNvCxnSpPr>
          <p:nvPr/>
        </p:nvCxnSpPr>
        <p:spPr>
          <a:xfrm>
            <a:off x="6429388" y="4479527"/>
            <a:ext cx="688962" cy="511176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  <a:endCxn id="25" idx="0"/>
          </p:cNvCxnSpPr>
          <p:nvPr/>
        </p:nvCxnSpPr>
        <p:spPr>
          <a:xfrm rot="10800000">
            <a:off x="4787912" y="3954065"/>
            <a:ext cx="427030" cy="525462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5893603" y="4107661"/>
            <a:ext cx="285752" cy="21431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07653" y="3607595"/>
            <a:ext cx="357190" cy="1588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5" idx="2"/>
          </p:cNvCxnSpPr>
          <p:nvPr/>
        </p:nvCxnSpPr>
        <p:spPr>
          <a:xfrm rot="5400000">
            <a:off x="3559036" y="4063334"/>
            <a:ext cx="307192" cy="42440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38" idx="0"/>
          </p:cNvCxnSpPr>
          <p:nvPr/>
        </p:nvCxnSpPr>
        <p:spPr>
          <a:xfrm rot="5400000">
            <a:off x="3786182" y="4572008"/>
            <a:ext cx="928694" cy="71438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H="1">
            <a:off x="3321835" y="4822041"/>
            <a:ext cx="428628" cy="214314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23" idx="0"/>
            <a:endCxn id="38" idx="2"/>
          </p:cNvCxnSpPr>
          <p:nvPr/>
        </p:nvCxnSpPr>
        <p:spPr>
          <a:xfrm>
            <a:off x="2505824" y="5168503"/>
            <a:ext cx="351664" cy="582232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24" idx="1"/>
            <a:endCxn id="38" idx="1"/>
          </p:cNvCxnSpPr>
          <p:nvPr/>
        </p:nvCxnSpPr>
        <p:spPr>
          <a:xfrm rot="16200000" flipH="1">
            <a:off x="1605503" y="3621313"/>
            <a:ext cx="2028382" cy="1270689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4" idx="4"/>
          </p:cNvCxnSpPr>
          <p:nvPr/>
        </p:nvCxnSpPr>
        <p:spPr>
          <a:xfrm rot="16200000" flipH="1">
            <a:off x="494419" y="1852541"/>
            <a:ext cx="1313494" cy="839292"/>
          </a:xfrm>
          <a:prstGeom prst="straightConnector1">
            <a:avLst/>
          </a:prstGeom>
          <a:ln w="952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Clasificación molecular TNBC</a:t>
            </a:r>
            <a:br>
              <a:rPr lang="es-MX" sz="3200" dirty="0" smtClean="0"/>
            </a:br>
            <a:r>
              <a:rPr lang="es-MX" sz="3200" dirty="0" smtClean="0"/>
              <a:t>Firmas expresión génica</a:t>
            </a:r>
            <a:endParaRPr lang="es-MX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6643734"/>
            <a:ext cx="4572000" cy="28572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Le Du F. </a:t>
            </a:r>
            <a:r>
              <a:rPr lang="en-US" dirty="0" err="1" smtClean="0">
                <a:latin typeface="+mn-lt"/>
              </a:rPr>
              <a:t>Oncotarget</a:t>
            </a:r>
            <a:r>
              <a:rPr lang="en-US" dirty="0" smtClean="0">
                <a:latin typeface="+mn-lt"/>
              </a:rPr>
              <a:t>. 2015;6:12890-12908</a:t>
            </a:r>
          </a:p>
        </p:txBody>
      </p:sp>
      <p:pic>
        <p:nvPicPr>
          <p:cNvPr id="5" name="Picture 60" descr="MOD1495_slide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1155700"/>
            <a:ext cx="42291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2"/>
          <p:cNvSpPr>
            <a:spLocks noChangeArrowheads="1"/>
          </p:cNvSpPr>
          <p:nvPr/>
        </p:nvSpPr>
        <p:spPr bwMode="auto">
          <a:xfrm rot="3539550">
            <a:off x="4815682" y="977106"/>
            <a:ext cx="1585912" cy="1844675"/>
          </a:xfrm>
          <a:prstGeom prst="wedgeEllipseCallout">
            <a:avLst>
              <a:gd name="adj1" fmla="val 26367"/>
              <a:gd name="adj2" fmla="val -64582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72396" y="3214686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en-US" sz="2000" b="1" spc="150" dirty="0" smtClean="0">
                <a:ln w="11430"/>
                <a:solidFill>
                  <a:srgbClr val="EEEEE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Basal</a:t>
            </a:r>
            <a:endParaRPr lang="en-US" altLang="en-US" sz="2000" b="1" spc="150" dirty="0">
              <a:ln w="11430"/>
              <a:solidFill>
                <a:srgbClr val="EEEEE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7224" y="1571612"/>
            <a:ext cx="193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MX" altLang="en-US" sz="2000" b="1" spc="150" dirty="0" smtClean="0">
                <a:ln w="11430"/>
                <a:solidFill>
                  <a:srgbClr val="EEEEE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Mesenquimal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29454" y="1357298"/>
            <a:ext cx="1285884" cy="7078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altLang="en-US" sz="2000" b="1" dirty="0" err="1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Inmuno</a:t>
            </a:r>
            <a:r>
              <a:rPr lang="es-MX" altLang="en-US" sz="2000" b="1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asociado</a:t>
            </a:r>
            <a:endParaRPr lang="es-MX" altLang="en-US" sz="2000" b="1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4386212"/>
            <a:ext cx="2428892" cy="400110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spc="150" dirty="0" err="1" smtClean="0">
                <a:ln w="11430">
                  <a:solidFill>
                    <a:srgbClr val="FF00FF"/>
                  </a:solidFill>
                </a:ln>
                <a:solidFill>
                  <a:srgbClr val="EEEEE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Luminal</a:t>
            </a:r>
            <a:r>
              <a:rPr lang="es-MX" sz="2000" b="1" spc="150" dirty="0" smtClean="0">
                <a:ln w="11430">
                  <a:solidFill>
                    <a:srgbClr val="FF00FF"/>
                  </a:solidFill>
                </a:ln>
                <a:solidFill>
                  <a:srgbClr val="EEEEE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/</a:t>
            </a:r>
            <a:r>
              <a:rPr lang="es-MX" sz="2000" b="1" spc="150" dirty="0" err="1" smtClean="0">
                <a:ln w="11430">
                  <a:solidFill>
                    <a:srgbClr val="FF00FF"/>
                  </a:solidFill>
                </a:ln>
                <a:solidFill>
                  <a:srgbClr val="EEEEE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apocrino</a:t>
            </a:r>
            <a:endParaRPr lang="es-MX" sz="2000" b="1" spc="150" dirty="0">
              <a:ln w="11430">
                <a:solidFill>
                  <a:srgbClr val="FF00FF"/>
                </a:solidFill>
              </a:ln>
              <a:solidFill>
                <a:srgbClr val="EEEEE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7950" y="5072074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en-US" sz="2000" b="1" spc="150" dirty="0" smtClean="0">
                <a:ln w="11430"/>
                <a:solidFill>
                  <a:srgbClr val="EEEEE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HER2-enriquecido</a:t>
            </a:r>
            <a:endParaRPr lang="en-US" altLang="en-US" sz="2000" b="1" spc="150" dirty="0">
              <a:ln w="11430"/>
              <a:solidFill>
                <a:srgbClr val="EEEEE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 43"/>
          <p:cNvSpPr>
            <a:spLocks noChangeArrowheads="1"/>
          </p:cNvSpPr>
          <p:nvPr/>
        </p:nvSpPr>
        <p:spPr bwMode="auto">
          <a:xfrm rot="794000">
            <a:off x="5699125" y="2270125"/>
            <a:ext cx="1625600" cy="2347913"/>
          </a:xfrm>
          <a:prstGeom prst="wedgeEllipseCallout">
            <a:avLst>
              <a:gd name="adj1" fmla="val 62540"/>
              <a:gd name="adj2" fmla="val -1203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 rot="5400000">
            <a:off x="2923381" y="1651794"/>
            <a:ext cx="1782763" cy="2200275"/>
          </a:xfrm>
          <a:prstGeom prst="wedgeEllipseCallout">
            <a:avLst>
              <a:gd name="adj1" fmla="val -39762"/>
              <a:gd name="adj2" fmla="val 62994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14" name="Oval 45"/>
          <p:cNvSpPr>
            <a:spLocks noChangeArrowheads="1"/>
          </p:cNvSpPr>
          <p:nvPr/>
        </p:nvSpPr>
        <p:spPr bwMode="auto">
          <a:xfrm rot="5400000">
            <a:off x="3422650" y="4122738"/>
            <a:ext cx="1893887" cy="1843088"/>
          </a:xfrm>
          <a:prstGeom prst="wedgeEllipseCallout">
            <a:avLst>
              <a:gd name="adj1" fmla="val -21812"/>
              <a:gd name="adj2" fmla="val 78239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400" b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5" name="Oval 46"/>
          <p:cNvSpPr>
            <a:spLocks noChangeArrowheads="1"/>
          </p:cNvSpPr>
          <p:nvPr/>
        </p:nvSpPr>
        <p:spPr bwMode="auto">
          <a:xfrm rot="9049417">
            <a:off x="4911725" y="3808413"/>
            <a:ext cx="1146175" cy="1654175"/>
          </a:xfrm>
          <a:prstGeom prst="wedgeEllipseCallout">
            <a:avLst>
              <a:gd name="adj1" fmla="val -32573"/>
              <a:gd name="adj2" fmla="val -4982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956175" y="2066925"/>
            <a:ext cx="570990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00" b="0" dirty="0" smtClean="0">
                <a:solidFill>
                  <a:srgbClr val="000510"/>
                </a:solidFill>
              </a:rPr>
              <a:t>Firma </a:t>
            </a:r>
          </a:p>
          <a:p>
            <a:pPr algn="ctr">
              <a:lnSpc>
                <a:spcPct val="85000"/>
              </a:lnSpc>
            </a:pPr>
            <a:r>
              <a:rPr lang="es-MX" altLang="en-US" sz="900" b="0" dirty="0" smtClean="0">
                <a:solidFill>
                  <a:srgbClr val="000510"/>
                </a:solidFill>
              </a:rPr>
              <a:t>inmune</a:t>
            </a:r>
            <a:r>
              <a:rPr lang="en-US" altLang="en-US" sz="900" b="0" dirty="0" smtClean="0">
                <a:solidFill>
                  <a:srgbClr val="000510"/>
                </a:solidFill>
              </a:rPr>
              <a:t> </a:t>
            </a:r>
            <a:endParaRPr lang="en-US" altLang="en-US" sz="900" b="0" dirty="0">
              <a:solidFill>
                <a:srgbClr val="000510"/>
              </a:solidFill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132388" y="3335338"/>
            <a:ext cx="487634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BL2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5864225" y="3049588"/>
            <a:ext cx="737702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Daño ciclo</a:t>
            </a:r>
          </a:p>
          <a:p>
            <a:pPr algn="ctr">
              <a:lnSpc>
                <a:spcPct val="85000"/>
              </a:lnSpc>
            </a:pPr>
            <a:r>
              <a:rPr lang="es-MX" altLang="en-US" sz="900" smtClean="0">
                <a:solidFill>
                  <a:srgbClr val="000510"/>
                </a:solidFill>
              </a:rPr>
              <a:t>celular ADN</a:t>
            </a:r>
            <a:endParaRPr lang="es-MX" altLang="en-US" sz="900" b="0">
              <a:solidFill>
                <a:srgbClr val="000510"/>
              </a:solidFill>
            </a:endParaRP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5559425" y="3508375"/>
            <a:ext cx="758542" cy="4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Citoquetina </a:t>
            </a:r>
          </a:p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Basal</a:t>
            </a:r>
          </a:p>
          <a:p>
            <a:pPr algn="ctr">
              <a:lnSpc>
                <a:spcPct val="85000"/>
              </a:lnSpc>
            </a:pPr>
            <a:endParaRPr lang="es-MX" altLang="en-US" sz="900" b="0">
              <a:solidFill>
                <a:srgbClr val="000510"/>
              </a:solidFill>
            </a:endParaRP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4556125" y="3319463"/>
            <a:ext cx="761748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Señalización</a:t>
            </a:r>
          </a:p>
          <a:p>
            <a:pPr algn="ctr">
              <a:lnSpc>
                <a:spcPct val="85000"/>
              </a:lnSpc>
            </a:pPr>
            <a:r>
              <a:rPr lang="es-MX" altLang="en-US" sz="900" smtClean="0">
                <a:solidFill>
                  <a:srgbClr val="000510"/>
                </a:solidFill>
              </a:rPr>
              <a:t>crecimiento</a:t>
            </a:r>
            <a:endParaRPr lang="es-MX" altLang="en-US" sz="900" b="0" smtClean="0">
              <a:solidFill>
                <a:srgbClr val="000510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(</a:t>
            </a:r>
            <a:r>
              <a:rPr lang="es-MX" altLang="en-US" sz="900" b="0" i="1" smtClean="0">
                <a:solidFill>
                  <a:srgbClr val="000510"/>
                </a:solidFill>
              </a:rPr>
              <a:t>FCE, </a:t>
            </a:r>
          </a:p>
          <a:p>
            <a:pPr algn="ctr">
              <a:lnSpc>
                <a:spcPct val="85000"/>
              </a:lnSpc>
            </a:pPr>
            <a:r>
              <a:rPr lang="es-MX" altLang="en-US" sz="900" b="0" i="1" smtClean="0">
                <a:solidFill>
                  <a:srgbClr val="000510"/>
                </a:solidFill>
              </a:rPr>
              <a:t>FCI)</a:t>
            </a:r>
            <a:endParaRPr lang="es-MX" altLang="en-US" sz="900" b="0" i="1">
              <a:solidFill>
                <a:srgbClr val="000510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3902075" y="3729038"/>
            <a:ext cx="785793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Baja</a:t>
            </a:r>
          </a:p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proliferación</a:t>
            </a:r>
            <a:endParaRPr lang="es-MX" altLang="en-US" sz="900" b="0" i="1">
              <a:solidFill>
                <a:srgbClr val="000510"/>
              </a:solidFill>
            </a:endParaRPr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4349750" y="4676775"/>
            <a:ext cx="357791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smtClean="0">
                <a:solidFill>
                  <a:srgbClr val="000510"/>
                </a:solidFill>
              </a:rPr>
              <a:t>Vía </a:t>
            </a:r>
          </a:p>
          <a:p>
            <a:pPr algn="ctr">
              <a:lnSpc>
                <a:spcPct val="85000"/>
              </a:lnSpc>
            </a:pPr>
            <a:r>
              <a:rPr lang="es-MX" altLang="en-US" sz="900" smtClean="0">
                <a:solidFill>
                  <a:srgbClr val="000510"/>
                </a:solidFill>
              </a:rPr>
              <a:t>RA</a:t>
            </a:r>
            <a:endParaRPr lang="es-MX" altLang="en-US" sz="900" b="0">
              <a:solidFill>
                <a:srgbClr val="000510"/>
              </a:solidFill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5457825" y="1628775"/>
            <a:ext cx="418704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IM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4451350" y="2306638"/>
            <a:ext cx="825867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1600" b="1" smtClean="0">
                <a:solidFill>
                  <a:srgbClr val="000510"/>
                </a:solidFill>
              </a:rPr>
              <a:t>Claudin</a:t>
            </a:r>
          </a:p>
          <a:p>
            <a:pPr algn="ctr">
              <a:lnSpc>
                <a:spcPct val="85000"/>
              </a:lnSpc>
            </a:pPr>
            <a:r>
              <a:rPr lang="es-MX" altLang="en-US" sz="1600" b="1" smtClean="0">
                <a:solidFill>
                  <a:srgbClr val="000510"/>
                </a:solidFill>
              </a:rPr>
              <a:t>bajo</a:t>
            </a:r>
            <a:endParaRPr lang="es-MX" altLang="en-US" sz="1600" b="1">
              <a:solidFill>
                <a:srgbClr val="000510"/>
              </a:solidFill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5967413" y="2609850"/>
            <a:ext cx="487634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BL1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3554413" y="2327275"/>
            <a:ext cx="364202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M</a:t>
            </a: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2974975" y="3568700"/>
            <a:ext cx="821059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Normal</a:t>
            </a: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6288088" y="3643313"/>
            <a:ext cx="383438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BL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3673475" y="4213225"/>
            <a:ext cx="686406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LA/LB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5013325" y="4495800"/>
            <a:ext cx="732893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HER2e</a:t>
            </a: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243388" y="5292725"/>
            <a:ext cx="511680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LAR</a:t>
            </a:r>
          </a:p>
        </p:txBody>
      </p:sp>
      <p:sp>
        <p:nvSpPr>
          <p:cNvPr id="32" name="TextBox 40"/>
          <p:cNvSpPr txBox="1">
            <a:spLocks noChangeArrowheads="1"/>
          </p:cNvSpPr>
          <p:nvPr/>
        </p:nvSpPr>
        <p:spPr bwMode="auto">
          <a:xfrm>
            <a:off x="4405313" y="4213225"/>
            <a:ext cx="660758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dirty="0" smtClean="0">
                <a:solidFill>
                  <a:srgbClr val="000510"/>
                </a:solidFill>
              </a:rPr>
              <a:t>Mutación</a:t>
            </a:r>
            <a:r>
              <a:rPr lang="en-US" altLang="en-US" sz="900" b="0" dirty="0" smtClean="0">
                <a:solidFill>
                  <a:srgbClr val="000510"/>
                </a:solidFill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altLang="en-US" sz="900" b="0" dirty="0" smtClean="0">
                <a:solidFill>
                  <a:srgbClr val="000510"/>
                </a:solidFill>
              </a:rPr>
              <a:t>PI3K </a:t>
            </a:r>
            <a:endParaRPr lang="en-US" altLang="en-US" sz="900" b="0" dirty="0">
              <a:solidFill>
                <a:srgbClr val="000510"/>
              </a:solidFill>
            </a:endParaRPr>
          </a:p>
        </p:txBody>
      </p:sp>
      <p:sp>
        <p:nvSpPr>
          <p:cNvPr id="33" name="TextBox 28"/>
          <p:cNvSpPr txBox="1">
            <a:spLocks noChangeArrowheads="1"/>
          </p:cNvSpPr>
          <p:nvPr/>
        </p:nvSpPr>
        <p:spPr bwMode="auto">
          <a:xfrm>
            <a:off x="3660775" y="2565400"/>
            <a:ext cx="1439818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altLang="en-US" sz="900" b="0" dirty="0" smtClean="0">
                <a:solidFill>
                  <a:srgbClr val="000510"/>
                </a:solidFill>
              </a:rPr>
              <a:t>Firma TEM:</a:t>
            </a:r>
          </a:p>
          <a:p>
            <a:pPr algn="ctr">
              <a:lnSpc>
                <a:spcPct val="85000"/>
              </a:lnSpc>
            </a:pPr>
            <a:r>
              <a:rPr lang="es-MX" altLang="en-US" sz="900" dirty="0" smtClean="0">
                <a:solidFill>
                  <a:srgbClr val="000510"/>
                </a:solidFill>
              </a:rPr>
              <a:t>m</a:t>
            </a:r>
            <a:r>
              <a:rPr lang="es-MX" altLang="en-US" sz="900" b="0" dirty="0" smtClean="0">
                <a:solidFill>
                  <a:srgbClr val="000510"/>
                </a:solidFill>
              </a:rPr>
              <a:t>otilidad celular</a:t>
            </a:r>
          </a:p>
          <a:p>
            <a:pPr algn="ctr">
              <a:lnSpc>
                <a:spcPct val="85000"/>
              </a:lnSpc>
            </a:pPr>
            <a:r>
              <a:rPr lang="es-MX" altLang="en-US" sz="900" b="0" dirty="0" smtClean="0">
                <a:solidFill>
                  <a:srgbClr val="000510"/>
                </a:solidFill>
              </a:rPr>
              <a:t>Firma factor crecimiento</a:t>
            </a:r>
          </a:p>
          <a:p>
            <a:pPr algn="ctr">
              <a:lnSpc>
                <a:spcPct val="85000"/>
              </a:lnSpc>
            </a:pPr>
            <a:r>
              <a:rPr lang="en-US" altLang="en-US" sz="900" b="0" dirty="0" smtClean="0">
                <a:solidFill>
                  <a:srgbClr val="000510"/>
                </a:solidFill>
              </a:rPr>
              <a:t>(</a:t>
            </a:r>
            <a:r>
              <a:rPr lang="en-US" altLang="en-US" sz="900" b="0" i="1" dirty="0">
                <a:solidFill>
                  <a:srgbClr val="000510"/>
                </a:solidFill>
              </a:rPr>
              <a:t>TFG6, Notch, </a:t>
            </a:r>
          </a:p>
          <a:p>
            <a:pPr algn="ctr">
              <a:lnSpc>
                <a:spcPct val="85000"/>
              </a:lnSpc>
            </a:pPr>
            <a:r>
              <a:rPr lang="en-US" altLang="en-US" sz="900" b="0" i="1" dirty="0" err="1">
                <a:solidFill>
                  <a:srgbClr val="000510"/>
                </a:solidFill>
              </a:rPr>
              <a:t>Wnt</a:t>
            </a:r>
            <a:r>
              <a:rPr lang="en-US" altLang="en-US" sz="900" b="0" i="1" dirty="0">
                <a:solidFill>
                  <a:srgbClr val="000510"/>
                </a:solidFill>
              </a:rPr>
              <a:t>/</a:t>
            </a:r>
            <a:r>
              <a:rPr lang="el-GR" altLang="en-US" sz="900" b="0" i="1" dirty="0" smtClean="0">
                <a:solidFill>
                  <a:srgbClr val="000510"/>
                </a:solidFill>
              </a:rPr>
              <a:t>β</a:t>
            </a:r>
            <a:r>
              <a:rPr lang="es-MX" altLang="en-US" sz="900" b="0" i="1" dirty="0" smtClean="0">
                <a:solidFill>
                  <a:srgbClr val="000510"/>
                </a:solidFill>
              </a:rPr>
              <a:t>-</a:t>
            </a:r>
            <a:r>
              <a:rPr lang="es-MX" altLang="en-US" sz="900" b="0" i="1" dirty="0" err="1" smtClean="0">
                <a:solidFill>
                  <a:srgbClr val="000510"/>
                </a:solidFill>
              </a:rPr>
              <a:t>catenin</a:t>
            </a:r>
            <a:r>
              <a:rPr lang="en-US" altLang="en-US" sz="900" b="0" i="1" dirty="0" smtClean="0">
                <a:solidFill>
                  <a:srgbClr val="000510"/>
                </a:solidFill>
              </a:rPr>
              <a:t>, </a:t>
            </a:r>
            <a:r>
              <a:rPr lang="en-US" altLang="en-US" sz="900" b="0" i="1" dirty="0">
                <a:solidFill>
                  <a:srgbClr val="000510"/>
                </a:solidFill>
              </a:rPr>
              <a:t>Hedgehog</a:t>
            </a:r>
            <a:r>
              <a:rPr lang="en-US" altLang="en-US" sz="900" b="0" dirty="0">
                <a:solidFill>
                  <a:srgbClr val="000510"/>
                </a:solidFill>
              </a:rPr>
              <a:t>)</a:t>
            </a: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5476875" y="2209800"/>
            <a:ext cx="803426" cy="21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00" b="0" dirty="0" smtClean="0">
                <a:solidFill>
                  <a:srgbClr val="000510"/>
                </a:solidFill>
              </a:rPr>
              <a:t>Angiogénesis</a:t>
            </a:r>
            <a:endParaRPr lang="en-US" altLang="en-US" sz="900" b="0" dirty="0">
              <a:solidFill>
                <a:srgbClr val="000510"/>
              </a:solidFill>
            </a:endParaRPr>
          </a:p>
        </p:txBody>
      </p: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4017963" y="3351213"/>
            <a:ext cx="548548" cy="3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1600" b="1" dirty="0">
                <a:solidFill>
                  <a:srgbClr val="000510"/>
                </a:solidFill>
              </a:rPr>
              <a:t>MSL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57196" y="4857760"/>
            <a:ext cx="2895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n-US" sz="1400" b="0" dirty="0" smtClean="0"/>
              <a:t>Clasificación </a:t>
            </a:r>
            <a:r>
              <a:rPr lang="es-MX" altLang="en-US" sz="1400" b="0" dirty="0" err="1" smtClean="0"/>
              <a:t>Lehmann</a:t>
            </a:r>
            <a:r>
              <a:rPr lang="es-MX" altLang="en-US" sz="1400" b="0" dirty="0" smtClean="0"/>
              <a:t> </a:t>
            </a:r>
            <a:endParaRPr lang="es-MX" altLang="en-US" sz="1400" b="0" i="1" dirty="0" smtClean="0"/>
          </a:p>
          <a:p>
            <a:r>
              <a:rPr lang="es-MX" altLang="en-US" sz="1400" b="0" dirty="0" smtClean="0"/>
              <a:t>Clasificación PAM50/</a:t>
            </a:r>
            <a:r>
              <a:rPr lang="es-MX" altLang="en-US" sz="1400" b="0" dirty="0" err="1" smtClean="0"/>
              <a:t>claudin</a:t>
            </a:r>
            <a:r>
              <a:rPr lang="es-MX" altLang="en-US" sz="1400" b="0" dirty="0" smtClean="0"/>
              <a:t>-bajo</a:t>
            </a:r>
          </a:p>
          <a:p>
            <a:r>
              <a:rPr lang="es-MX" altLang="en-US" sz="1400" dirty="0" smtClean="0"/>
              <a:t>Clasificación y </a:t>
            </a:r>
            <a:r>
              <a:rPr lang="es-MX" altLang="en-US" sz="1400" dirty="0" err="1" smtClean="0"/>
              <a:t>Sobreposición</a:t>
            </a:r>
            <a:endParaRPr lang="es-MX" altLang="en-US" sz="1400" b="0" dirty="0"/>
          </a:p>
        </p:txBody>
      </p:sp>
      <p:sp>
        <p:nvSpPr>
          <p:cNvPr id="38" name="Oval 50"/>
          <p:cNvSpPr>
            <a:spLocks noChangeArrowheads="1"/>
          </p:cNvSpPr>
          <p:nvPr/>
        </p:nvSpPr>
        <p:spPr bwMode="auto">
          <a:xfrm>
            <a:off x="500034" y="4940283"/>
            <a:ext cx="180000" cy="180000"/>
          </a:xfrm>
          <a:prstGeom prst="ellipse">
            <a:avLst/>
          </a:prstGeom>
          <a:solidFill>
            <a:srgbClr val="F6A108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s-MX" altLang="en-US" sz="1400">
              <a:solidFill>
                <a:schemeClr val="bg2"/>
              </a:solidFill>
            </a:endParaRPr>
          </a:p>
        </p:txBody>
      </p:sp>
      <p:sp>
        <p:nvSpPr>
          <p:cNvPr id="39" name="Oval 51"/>
          <p:cNvSpPr>
            <a:spLocks noChangeArrowheads="1"/>
          </p:cNvSpPr>
          <p:nvPr/>
        </p:nvSpPr>
        <p:spPr bwMode="auto">
          <a:xfrm>
            <a:off x="500034" y="5143512"/>
            <a:ext cx="180000" cy="180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s-MX" altLang="en-US" sz="1400">
              <a:solidFill>
                <a:schemeClr val="bg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750004"/>
            <a:ext cx="37861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n-US" sz="1100" dirty="0" smtClean="0">
                <a:solidFill>
                  <a:schemeClr val="bg1"/>
                </a:solidFill>
              </a:rPr>
              <a:t>PAM50= Análisis predictivo de </a:t>
            </a:r>
            <a:r>
              <a:rPr lang="es-MX" altLang="en-US" sz="1100" dirty="0" err="1" smtClean="0">
                <a:solidFill>
                  <a:schemeClr val="bg1"/>
                </a:solidFill>
              </a:rPr>
              <a:t>microarreglo</a:t>
            </a:r>
            <a:r>
              <a:rPr lang="es-MX" altLang="en-US" sz="1100" dirty="0" smtClean="0">
                <a:solidFill>
                  <a:schemeClr val="bg1"/>
                </a:solidFill>
              </a:rPr>
              <a:t> 50</a:t>
            </a:r>
          </a:p>
          <a:p>
            <a:pPr>
              <a:spcBef>
                <a:spcPct val="0"/>
              </a:spcBef>
            </a:pPr>
            <a:r>
              <a:rPr lang="es-MX" altLang="en-US" sz="1100" dirty="0" smtClean="0">
                <a:solidFill>
                  <a:schemeClr val="bg1"/>
                </a:solidFill>
              </a:rPr>
              <a:t>RA= Receptor andrógeno</a:t>
            </a:r>
          </a:p>
          <a:p>
            <a:pPr>
              <a:spcBef>
                <a:spcPct val="0"/>
              </a:spcBef>
            </a:pPr>
            <a:r>
              <a:rPr lang="es-MX" altLang="en-US" sz="1100" dirty="0" smtClean="0">
                <a:solidFill>
                  <a:schemeClr val="bg1"/>
                </a:solidFill>
              </a:rPr>
              <a:t>FCE = Factor crecimiento epidermal </a:t>
            </a:r>
          </a:p>
          <a:p>
            <a:pPr>
              <a:spcBef>
                <a:spcPct val="0"/>
              </a:spcBef>
            </a:pPr>
            <a:r>
              <a:rPr lang="es-MX" altLang="en-US" sz="1100" dirty="0" smtClean="0">
                <a:solidFill>
                  <a:schemeClr val="bg1"/>
                </a:solidFill>
              </a:rPr>
              <a:t>TEM = Transición epitelial </a:t>
            </a:r>
            <a:r>
              <a:rPr lang="es-MX" altLang="en-US" sz="1100" dirty="0" err="1" smtClean="0">
                <a:solidFill>
                  <a:schemeClr val="bg1"/>
                </a:solidFill>
              </a:rPr>
              <a:t>mesénquimal</a:t>
            </a:r>
            <a:r>
              <a:rPr lang="es-MX" altLang="en-US" sz="11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s-MX" altLang="en-US" sz="1100" dirty="0" smtClean="0">
                <a:solidFill>
                  <a:schemeClr val="bg1"/>
                </a:solidFill>
              </a:rPr>
              <a:t>FCI = Factor crecimiento insulina </a:t>
            </a:r>
          </a:p>
          <a:p>
            <a:pPr>
              <a:spcBef>
                <a:spcPct val="0"/>
              </a:spcBef>
            </a:pPr>
            <a:r>
              <a:rPr lang="es-MX" altLang="en-US" sz="1100" dirty="0" smtClean="0">
                <a:solidFill>
                  <a:schemeClr val="bg1"/>
                </a:solidFill>
              </a:rPr>
              <a:t>PI3K = </a:t>
            </a:r>
            <a:r>
              <a:rPr lang="es-MX" altLang="en-US" sz="1100" dirty="0" err="1" smtClean="0">
                <a:solidFill>
                  <a:schemeClr val="bg1"/>
                </a:solidFill>
              </a:rPr>
              <a:t>Fosfoinositol</a:t>
            </a:r>
            <a:r>
              <a:rPr lang="es-MX" altLang="en-US" sz="1100" dirty="0" smtClean="0">
                <a:solidFill>
                  <a:schemeClr val="bg1"/>
                </a:solidFill>
              </a:rPr>
              <a:t> 3-quinasa </a:t>
            </a:r>
          </a:p>
        </p:txBody>
      </p:sp>
      <p:sp>
        <p:nvSpPr>
          <p:cNvPr id="40" name="Oval 51"/>
          <p:cNvSpPr>
            <a:spLocks noChangeArrowheads="1"/>
          </p:cNvSpPr>
          <p:nvPr/>
        </p:nvSpPr>
        <p:spPr bwMode="auto">
          <a:xfrm>
            <a:off x="500034" y="5357826"/>
            <a:ext cx="180000" cy="1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s-MX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Mensaje molecular cáncer mama </a:t>
            </a:r>
            <a:br>
              <a:rPr lang="es-MX" sz="3600" dirty="0" smtClean="0"/>
            </a:br>
            <a:r>
              <a:rPr lang="es-MX" sz="3600" dirty="0" smtClean="0"/>
              <a:t>triple negativo tumor heterogéneo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2"/>
            <a:ext cx="7786742" cy="5286412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Análisis genómico DNA y RNA tumor: Subtipos / pronóstico </a:t>
            </a:r>
          </a:p>
          <a:p>
            <a:pPr marL="742950" indent="-742950">
              <a:buFont typeface="+mj-lt"/>
              <a:buAutoNum type="arabicPeriod"/>
            </a:pPr>
            <a:r>
              <a:rPr lang="es-MX" b="1" dirty="0" smtClean="0"/>
              <a:t>LAR</a:t>
            </a:r>
            <a:r>
              <a:rPr lang="es-MX" dirty="0" smtClean="0"/>
              <a:t> receptor andrógeno-luminal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s-MX" b="1" dirty="0" smtClean="0"/>
              <a:t>MES</a:t>
            </a:r>
            <a:r>
              <a:rPr lang="es-MX" dirty="0" smtClean="0"/>
              <a:t> mesenquimal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s-MX" b="1" i="1" dirty="0" smtClean="0">
                <a:solidFill>
                  <a:srgbClr val="FFC000"/>
                </a:solidFill>
              </a:rPr>
              <a:t>BLIS</a:t>
            </a:r>
            <a:r>
              <a:rPr lang="es-MX" dirty="0" smtClean="0"/>
              <a:t> tipo basal </a:t>
            </a:r>
            <a:r>
              <a:rPr lang="es-MX" i="1" dirty="0" smtClean="0">
                <a:solidFill>
                  <a:srgbClr val="FFC000"/>
                </a:solidFill>
              </a:rPr>
              <a:t>inmunosupresor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s-MX" b="1" i="1" dirty="0" smtClean="0">
                <a:solidFill>
                  <a:srgbClr val="FFC000"/>
                </a:solidFill>
              </a:rPr>
              <a:t>BLIA</a:t>
            </a:r>
            <a:r>
              <a:rPr lang="es-MX" dirty="0" smtClean="0"/>
              <a:t> tipo basal </a:t>
            </a:r>
            <a:r>
              <a:rPr lang="es-MX" i="1" dirty="0" err="1" smtClean="0">
                <a:solidFill>
                  <a:srgbClr val="FFC000"/>
                </a:solidFill>
              </a:rPr>
              <a:t>inmunoactivador</a:t>
            </a:r>
            <a:r>
              <a:rPr lang="es-MX" dirty="0" smtClean="0"/>
              <a:t> </a:t>
            </a:r>
            <a:r>
              <a:rPr lang="es-MX" i="1" dirty="0" smtClean="0">
                <a:solidFill>
                  <a:srgbClr val="FFC000"/>
                </a:solidFill>
              </a:rPr>
              <a:t>mejor</a:t>
            </a:r>
            <a:r>
              <a:rPr lang="es-MX" dirty="0" smtClean="0"/>
              <a:t> </a:t>
            </a:r>
            <a:r>
              <a:rPr lang="es-MX" i="1" dirty="0" smtClean="0">
                <a:solidFill>
                  <a:srgbClr val="FFC000"/>
                </a:solidFill>
              </a:rPr>
              <a:t>pronóstico</a:t>
            </a:r>
            <a:r>
              <a:rPr lang="es-MX" dirty="0" smtClean="0"/>
              <a:t>, regulación de genes controlan célula B, T y NK</a:t>
            </a:r>
          </a:p>
          <a:p>
            <a:pPr indent="15875">
              <a:buNone/>
            </a:pPr>
            <a:r>
              <a:rPr lang="es-MX" dirty="0" smtClean="0"/>
              <a:t>¿Aplicación clínica? estrategia molecular  inmune para tratamiento de precisión </a:t>
            </a:r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 smtClean="0">
                <a:latin typeface="+mn-lt"/>
              </a:rPr>
              <a:t>Vidula</a:t>
            </a:r>
            <a:r>
              <a:rPr lang="es-MX" dirty="0" smtClean="0">
                <a:latin typeface="+mn-lt"/>
              </a:rPr>
              <a:t> N, </a:t>
            </a:r>
            <a:r>
              <a:rPr lang="en-US" dirty="0" err="1" smtClean="0">
                <a:latin typeface="+mn-lt"/>
              </a:rPr>
              <a:t>Clin</a:t>
            </a:r>
            <a:r>
              <a:rPr lang="en-US" dirty="0" smtClean="0">
                <a:latin typeface="+mn-lt"/>
              </a:rPr>
              <a:t> Cancer Res; 21(7) April 1, 2015</a:t>
            </a:r>
            <a:endParaRPr lang="es-MX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Mensaje molecular cáncer mama </a:t>
            </a:r>
            <a:br>
              <a:rPr lang="es-MX" dirty="0" smtClean="0"/>
            </a:br>
            <a:r>
              <a:rPr lang="es-MX" dirty="0" smtClean="0"/>
              <a:t>triple negativo tumor heterogéneo</a:t>
            </a:r>
            <a:endParaRPr lang="es-MX" dirty="0"/>
          </a:p>
        </p:txBody>
      </p:sp>
      <p:pic>
        <p:nvPicPr>
          <p:cNvPr id="5" name="Content Placeholder 4" descr="Vidula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918" y="1214438"/>
            <a:ext cx="6807889" cy="528637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 smtClean="0">
                <a:latin typeface="+mn-lt"/>
              </a:rPr>
              <a:t>Vidula</a:t>
            </a:r>
            <a:r>
              <a:rPr lang="es-MX" dirty="0" smtClean="0">
                <a:latin typeface="+mn-lt"/>
              </a:rPr>
              <a:t> N, </a:t>
            </a:r>
            <a:r>
              <a:rPr lang="en-US" dirty="0" err="1" smtClean="0">
                <a:latin typeface="+mn-lt"/>
              </a:rPr>
              <a:t>Clin</a:t>
            </a:r>
            <a:r>
              <a:rPr lang="en-US" dirty="0" smtClean="0">
                <a:latin typeface="+mn-lt"/>
              </a:rPr>
              <a:t> Cancer Res; 21(7) April 1, 2015</a:t>
            </a:r>
            <a:endParaRPr lang="es-MX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son ABC">
  <a:themeElements>
    <a:clrScheme name="gersonpp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B0F0"/>
      </a:accent1>
      <a:accent2>
        <a:srgbClr val="BF0000"/>
      </a:accent2>
      <a:accent3>
        <a:srgbClr val="FF0000"/>
      </a:accent3>
      <a:accent4>
        <a:srgbClr val="7030A0"/>
      </a:accent4>
      <a:accent5>
        <a:srgbClr val="00B050"/>
      </a:accent5>
      <a:accent6>
        <a:srgbClr val="FFFF00"/>
      </a:accent6>
      <a:hlink>
        <a:srgbClr val="0070C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a:spPr>
      <a:bodyPr lIns="0" tIns="0" rIns="0" bIns="0" rtlCol="0" anchor="ctr" anchorCtr="1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FFFF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Gerson ABC</Template>
  <TotalTime>6751</TotalTime>
  <Words>1827</Words>
  <Application>Microsoft Office PowerPoint</Application>
  <PresentationFormat>On-screen Show (4:3)</PresentationFormat>
  <Paragraphs>394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Gerson ABC</vt:lpstr>
      <vt:lpstr>¿Es negativo el cáncer de mama triple negativo?  Ventana a la nanotecnología</vt:lpstr>
      <vt:lpstr>Ca mama triple negativo</vt:lpstr>
      <vt:lpstr>Ca mama triple negativo Características clínicas</vt:lpstr>
      <vt:lpstr>Ca mama triple negativo Terapia biológica innovadora</vt:lpstr>
      <vt:lpstr>Ca mama triple negativo Desafíos</vt:lpstr>
      <vt:lpstr>Agentes blanco accionables  en estudio TNBC</vt:lpstr>
      <vt:lpstr>Clasificación molecular TNBC Firmas expresión génica</vt:lpstr>
      <vt:lpstr>Mensaje molecular cáncer mama  triple negativo tumor heterogéneo</vt:lpstr>
      <vt:lpstr>Mensaje molecular cáncer mama  triple negativo tumor heterogéneo</vt:lpstr>
      <vt:lpstr>Ca mama triple negativo Paisaje heterogéneo</vt:lpstr>
      <vt:lpstr>Análisis genómico identifica subtipos y blancos TNBC</vt:lpstr>
      <vt:lpstr>Ca mama triple negativo Oportunidad  enf heterogénea</vt:lpstr>
      <vt:lpstr>Nanopartícula Tratamiento para el cáncer</vt:lpstr>
      <vt:lpstr>Caso clínico</vt:lpstr>
      <vt:lpstr>Slide 15</vt:lpstr>
      <vt:lpstr>Terapia blanco TNBC Enfermedad Resistente</vt:lpstr>
      <vt:lpstr>Terapia blanco TNBC Enfermedad Resistente</vt:lpstr>
      <vt:lpstr>Expresión receptor andrógeno Marcador pronóstico y predictivo</vt:lpstr>
      <vt:lpstr>Ca mama triple negativo Receptores andrógenos (RA)</vt:lpstr>
      <vt:lpstr>Subtipo LAR – TNBC  Sensibilidad CDK4/6</vt:lpstr>
      <vt:lpstr>Ca mama triple negativo Retos y oportunidades</vt:lpstr>
      <vt:lpstr>Ca triple negativo: Triple amenaza Descubrimiento acelerado</vt:lpstr>
      <vt:lpstr>Tumores inmunogénicos</vt:lpstr>
      <vt:lpstr>Carga mutacional</vt:lpstr>
      <vt:lpstr>Ca mama triple negativo TILs valor predictivo</vt:lpstr>
      <vt:lpstr>Ca mama triple negativo TILs valor pronóstico</vt:lpstr>
      <vt:lpstr>Puntos de control en estudio</vt:lpstr>
      <vt:lpstr>Inhibidores punto de control ca mama ¿Promesa / exageración?</vt:lpstr>
      <vt:lpstr>Inhibidores punto de control ca mama Terapia combinada</vt:lpstr>
      <vt:lpstr>Inmunoterapia TNBC Estrategias futuras  para evitar tolerancia tumoral</vt:lpstr>
      <vt:lpstr>Inhibidores punto de control ca mama ¿Éxito o fracaso?</vt:lpstr>
      <vt:lpstr>Inmunoterapia ca mama Estudio KEYNOTE-28 </vt:lpstr>
      <vt:lpstr>Inmunoterapia TNBC Síntesis</vt:lpstr>
      <vt:lpstr>Estudio 2017</vt:lpstr>
      <vt:lpstr>Inmunoterapia TNBC Bases estudio 2017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¿Es negativo el cáncer de mama triple negativo?</dc:title>
  <dc:creator>Raquel Gerson</dc:creator>
  <cp:lastModifiedBy>Raquel Gerson</cp:lastModifiedBy>
  <cp:revision>637</cp:revision>
  <dcterms:created xsi:type="dcterms:W3CDTF">2017-04-07T16:52:33Z</dcterms:created>
  <dcterms:modified xsi:type="dcterms:W3CDTF">2017-05-17T22:05:06Z</dcterms:modified>
</cp:coreProperties>
</file>