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891" r:id="rId3"/>
    <p:sldMasterId id="2147483982" r:id="rId4"/>
    <p:sldMasterId id="2147483994" r:id="rId5"/>
    <p:sldMasterId id="2147484006" r:id="rId6"/>
  </p:sldMasterIdLst>
  <p:notesMasterIdLst>
    <p:notesMasterId r:id="rId39"/>
  </p:notesMasterIdLst>
  <p:handoutMasterIdLst>
    <p:handoutMasterId r:id="rId40"/>
  </p:handoutMasterIdLst>
  <p:sldIdLst>
    <p:sldId id="1247" r:id="rId7"/>
    <p:sldId id="1286" r:id="rId8"/>
    <p:sldId id="1295" r:id="rId9"/>
    <p:sldId id="1296" r:id="rId10"/>
    <p:sldId id="1293" r:id="rId11"/>
    <p:sldId id="1274" r:id="rId12"/>
    <p:sldId id="1294" r:id="rId13"/>
    <p:sldId id="1258" r:id="rId14"/>
    <p:sldId id="1259" r:id="rId15"/>
    <p:sldId id="1260" r:id="rId16"/>
    <p:sldId id="1263" r:id="rId17"/>
    <p:sldId id="1264" r:id="rId18"/>
    <p:sldId id="1291" r:id="rId19"/>
    <p:sldId id="1292" r:id="rId20"/>
    <p:sldId id="1282" r:id="rId21"/>
    <p:sldId id="1268" r:id="rId22"/>
    <p:sldId id="1284" r:id="rId23"/>
    <p:sldId id="1276" r:id="rId24"/>
    <p:sldId id="1277" r:id="rId25"/>
    <p:sldId id="1281" r:id="rId26"/>
    <p:sldId id="1288" r:id="rId27"/>
    <p:sldId id="1140" r:id="rId28"/>
    <p:sldId id="1141" r:id="rId29"/>
    <p:sldId id="1142" r:id="rId30"/>
    <p:sldId id="1143" r:id="rId31"/>
    <p:sldId id="1285" r:id="rId32"/>
    <p:sldId id="1225" r:id="rId33"/>
    <p:sldId id="1283" r:id="rId34"/>
    <p:sldId id="1287" r:id="rId35"/>
    <p:sldId id="1289" r:id="rId36"/>
    <p:sldId id="1290" r:id="rId37"/>
    <p:sldId id="1253" r:id="rId38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FGW FONT" pitchFamily="2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FFCC"/>
    <a:srgbClr val="FFFF99"/>
    <a:srgbClr val="FF9933"/>
    <a:srgbClr val="A50021"/>
    <a:srgbClr val="FFFFFF"/>
    <a:srgbClr val="000000"/>
    <a:srgbClr val="CC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96" autoAdjust="0"/>
    <p:restoredTop sz="98426" autoAdjust="0"/>
  </p:normalViewPr>
  <p:slideViewPr>
    <p:cSldViewPr>
      <p:cViewPr varScale="1">
        <p:scale>
          <a:sx n="71" d="100"/>
          <a:sy n="71" d="100"/>
        </p:scale>
        <p:origin x="7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%20&#20869;&#12398;&#12464;&#12521;&#12501;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seki\Desktop\JOB\&#22269;&#20445;&#36899;&#21512;\&#28193;&#37002;&#29677;2008&#24180;&#24230;&#20840;&#22269;&#65411;&#65438;&#65392;&#65408;\2008_06&#65400;&#65438;&#65431;&#65420;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iriYuyuMimiChicchi\Desktop\slide\Book1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RiriYuyuMimiChicchi\Desktop\slide\Book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iriYuyuMimiChicchi\Desktop\slide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%20&#20869;&#12398;&#12464;&#12521;&#12501;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%20&#20869;&#12398;&#12464;&#12521;&#12501;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Office%20PowerPoint%20&#20869;&#12398;&#12464;&#12521;&#12501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898266518966492E-2"/>
          <c:y val="2.4144489357227971E-2"/>
          <c:w val="0.86154406554693974"/>
          <c:h val="0.87163500704845132"/>
        </c:manualLayout>
      </c:layout>
      <c:lineChart>
        <c:grouping val="standard"/>
        <c:varyColors val="0"/>
        <c:ser>
          <c:idx val="0"/>
          <c:order val="0"/>
          <c:tx>
            <c:strRef>
              <c:f>原疾患別導入数!$B$1</c:f>
              <c:strCache>
                <c:ptCount val="1"/>
                <c:pt idx="0">
                  <c:v>慢性糸球体腎炎</c:v>
                </c:pt>
              </c:strCache>
            </c:strRef>
          </c:tx>
          <c:spPr>
            <a:ln w="76200">
              <a:solidFill>
                <a:srgbClr val="9BBB59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原疾患別導入数!$A$2:$A$34</c:f>
              <c:strCache>
                <c:ptCount val="33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</c:strCache>
            </c:strRef>
          </c:cat>
          <c:val>
            <c:numRef>
              <c:f>原疾患別導入数!$B$2:$B$34</c:f>
              <c:numCache>
                <c:formatCode>#,##0_);[Red]\(#,##0\)</c:formatCode>
                <c:ptCount val="33"/>
                <c:pt idx="0">
                  <c:v>5750</c:v>
                </c:pt>
                <c:pt idx="1">
                  <c:v>6099</c:v>
                </c:pt>
                <c:pt idx="2">
                  <c:v>6357</c:v>
                </c:pt>
                <c:pt idx="3">
                  <c:v>6881</c:v>
                </c:pt>
                <c:pt idx="4">
                  <c:v>8017</c:v>
                </c:pt>
                <c:pt idx="5">
                  <c:v>7734</c:v>
                </c:pt>
                <c:pt idx="6">
                  <c:v>6812</c:v>
                </c:pt>
                <c:pt idx="7">
                  <c:v>7261</c:v>
                </c:pt>
                <c:pt idx="8">
                  <c:v>10148</c:v>
                </c:pt>
                <c:pt idx="9">
                  <c:v>9092</c:v>
                </c:pt>
                <c:pt idx="10">
                  <c:v>9711</c:v>
                </c:pt>
                <c:pt idx="11">
                  <c:v>9745</c:v>
                </c:pt>
                <c:pt idx="12">
                  <c:v>10195</c:v>
                </c:pt>
                <c:pt idx="13">
                  <c:v>10995</c:v>
                </c:pt>
                <c:pt idx="14">
                  <c:v>10703</c:v>
                </c:pt>
                <c:pt idx="15">
                  <c:v>10506</c:v>
                </c:pt>
                <c:pt idx="16">
                  <c:v>10992</c:v>
                </c:pt>
                <c:pt idx="17">
                  <c:v>10997</c:v>
                </c:pt>
                <c:pt idx="18">
                  <c:v>10364</c:v>
                </c:pt>
                <c:pt idx="19">
                  <c:v>10309</c:v>
                </c:pt>
                <c:pt idx="20">
                  <c:v>9668</c:v>
                </c:pt>
                <c:pt idx="21">
                  <c:v>9466</c:v>
                </c:pt>
                <c:pt idx="22">
                  <c:v>9340</c:v>
                </c:pt>
                <c:pt idx="23">
                  <c:v>8914</c:v>
                </c:pt>
                <c:pt idx="24">
                  <c:v>8721</c:v>
                </c:pt>
                <c:pt idx="25">
                  <c:v>8602</c:v>
                </c:pt>
                <c:pt idx="26">
                  <c:v>8108</c:v>
                </c:pt>
                <c:pt idx="27">
                  <c:v>7946</c:v>
                </c:pt>
                <c:pt idx="28">
                  <c:v>7823</c:v>
                </c:pt>
                <c:pt idx="29">
                  <c:v>7078</c:v>
                </c:pt>
                <c:pt idx="30" formatCode="General">
                  <c:v>6777</c:v>
                </c:pt>
                <c:pt idx="31" formatCode="General">
                  <c:v>6466</c:v>
                </c:pt>
                <c:pt idx="32" formatCode="General">
                  <c:v>6232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原疾患別導入数!$C$1</c:f>
              <c:strCache>
                <c:ptCount val="1"/>
                <c:pt idx="0">
                  <c:v>糖尿病性腎症</c:v>
                </c:pt>
              </c:strCache>
            </c:strRef>
          </c:tx>
          <c:spPr>
            <a:ln w="762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原疾患別導入数!$A$2:$A$34</c:f>
              <c:strCache>
                <c:ptCount val="33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</c:strCache>
            </c:strRef>
          </c:cat>
          <c:val>
            <c:numRef>
              <c:f>原疾患別導入数!$C$2:$C$34</c:f>
              <c:numCache>
                <c:formatCode>#,##0_);[Red]\(#,##0\)</c:formatCode>
                <c:ptCount val="33"/>
                <c:pt idx="0">
                  <c:v>1538</c:v>
                </c:pt>
                <c:pt idx="1">
                  <c:v>1885</c:v>
                </c:pt>
                <c:pt idx="2">
                  <c:v>2306</c:v>
                </c:pt>
                <c:pt idx="3">
                  <c:v>2677</c:v>
                </c:pt>
                <c:pt idx="4">
                  <c:v>3266</c:v>
                </c:pt>
                <c:pt idx="5">
                  <c:v>3770</c:v>
                </c:pt>
                <c:pt idx="6">
                  <c:v>3808</c:v>
                </c:pt>
                <c:pt idx="7">
                  <c:v>4326</c:v>
                </c:pt>
                <c:pt idx="8">
                  <c:v>6406</c:v>
                </c:pt>
                <c:pt idx="9">
                  <c:v>6132</c:v>
                </c:pt>
                <c:pt idx="10">
                  <c:v>7010</c:v>
                </c:pt>
                <c:pt idx="11">
                  <c:v>7376</c:v>
                </c:pt>
                <c:pt idx="12">
                  <c:v>8236</c:v>
                </c:pt>
                <c:pt idx="13">
                  <c:v>9351</c:v>
                </c:pt>
                <c:pt idx="14">
                  <c:v>9939</c:v>
                </c:pt>
                <c:pt idx="15">
                  <c:v>10729</c:v>
                </c:pt>
                <c:pt idx="16">
                  <c:v>11442</c:v>
                </c:pt>
                <c:pt idx="17">
                  <c:v>12054</c:v>
                </c:pt>
                <c:pt idx="18">
                  <c:v>12186</c:v>
                </c:pt>
                <c:pt idx="19">
                  <c:v>12630</c:v>
                </c:pt>
                <c:pt idx="20">
                  <c:v>13632</c:v>
                </c:pt>
                <c:pt idx="21">
                  <c:v>13920</c:v>
                </c:pt>
                <c:pt idx="22">
                  <c:v>14350</c:v>
                </c:pt>
                <c:pt idx="23">
                  <c:v>14968</c:v>
                </c:pt>
                <c:pt idx="24">
                  <c:v>15750</c:v>
                </c:pt>
                <c:pt idx="25">
                  <c:v>16126</c:v>
                </c:pt>
                <c:pt idx="26">
                  <c:v>16414</c:v>
                </c:pt>
                <c:pt idx="27">
                  <c:v>16271</c:v>
                </c:pt>
                <c:pt idx="28">
                  <c:v>16971</c:v>
                </c:pt>
                <c:pt idx="29">
                  <c:v>16119</c:v>
                </c:pt>
                <c:pt idx="30" formatCode="General">
                  <c:v>15837</c:v>
                </c:pt>
                <c:pt idx="31" formatCode="General">
                  <c:v>15809</c:v>
                </c:pt>
                <c:pt idx="32" formatCode="General">
                  <c:v>16072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原疾患別導入数!$D$1</c:f>
              <c:strCache>
                <c:ptCount val="1"/>
                <c:pt idx="0">
                  <c:v>腎硬化症</c:v>
                </c:pt>
              </c:strCache>
            </c:strRef>
          </c:tx>
          <c:spPr>
            <a:ln w="76200">
              <a:solidFill>
                <a:srgbClr val="1F497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原疾患別導入数!$A$2:$A$34</c:f>
              <c:strCache>
                <c:ptCount val="33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</c:strCache>
            </c:strRef>
          </c:cat>
          <c:val>
            <c:numRef>
              <c:f>原疾患別導入数!$D$2:$D$34</c:f>
              <c:numCache>
                <c:formatCode>#,##0_);[Red]\(#,##0\)</c:formatCode>
                <c:ptCount val="33"/>
                <c:pt idx="0">
                  <c:v>297</c:v>
                </c:pt>
                <c:pt idx="1">
                  <c:v>355</c:v>
                </c:pt>
                <c:pt idx="2">
                  <c:v>418</c:v>
                </c:pt>
                <c:pt idx="3">
                  <c:v>466</c:v>
                </c:pt>
                <c:pt idx="4">
                  <c:v>580</c:v>
                </c:pt>
                <c:pt idx="5">
                  <c:v>602</c:v>
                </c:pt>
                <c:pt idx="6">
                  <c:v>591</c:v>
                </c:pt>
                <c:pt idx="7">
                  <c:v>900</c:v>
                </c:pt>
                <c:pt idx="8">
                  <c:v>1285</c:v>
                </c:pt>
                <c:pt idx="9">
                  <c:v>1262</c:v>
                </c:pt>
                <c:pt idx="10">
                  <c:v>1453</c:v>
                </c:pt>
                <c:pt idx="11">
                  <c:v>1471</c:v>
                </c:pt>
                <c:pt idx="12">
                  <c:v>1630</c:v>
                </c:pt>
                <c:pt idx="13">
                  <c:v>1810</c:v>
                </c:pt>
                <c:pt idx="14">
                  <c:v>2004</c:v>
                </c:pt>
                <c:pt idx="15">
                  <c:v>2002</c:v>
                </c:pt>
                <c:pt idx="16">
                  <c:v>2403</c:v>
                </c:pt>
                <c:pt idx="17">
                  <c:v>2692</c:v>
                </c:pt>
                <c:pt idx="18">
                  <c:v>2617</c:v>
                </c:pt>
                <c:pt idx="19">
                  <c:v>2536</c:v>
                </c:pt>
                <c:pt idx="20">
                  <c:v>2824</c:v>
                </c:pt>
                <c:pt idx="21">
                  <c:v>2978</c:v>
                </c:pt>
                <c:pt idx="22">
                  <c:v>3069</c:v>
                </c:pt>
                <c:pt idx="23">
                  <c:v>3262</c:v>
                </c:pt>
                <c:pt idx="24">
                  <c:v>3631</c:v>
                </c:pt>
                <c:pt idx="25">
                  <c:v>3936</c:v>
                </c:pt>
                <c:pt idx="26">
                  <c:v>3936</c:v>
                </c:pt>
                <c:pt idx="27">
                  <c:v>4355</c:v>
                </c:pt>
                <c:pt idx="28">
                  <c:v>4482</c:v>
                </c:pt>
                <c:pt idx="29">
                  <c:v>4484</c:v>
                </c:pt>
                <c:pt idx="30" formatCode="General">
                  <c:v>4701</c:v>
                </c:pt>
                <c:pt idx="31" formatCode="General">
                  <c:v>5151</c:v>
                </c:pt>
                <c:pt idx="32" formatCode="General">
                  <c:v>5225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原疾患別導入数!$E$1</c:f>
              <c:strCache>
                <c:ptCount val="1"/>
                <c:pt idx="0">
                  <c:v>不明</c:v>
                </c:pt>
              </c:strCache>
            </c:strRef>
          </c:tx>
          <c:spPr>
            <a:ln w="76200">
              <a:solidFill>
                <a:srgbClr val="F79646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原疾患別導入数!$A$2:$A$34</c:f>
              <c:strCache>
                <c:ptCount val="33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</c:strCache>
            </c:strRef>
          </c:cat>
          <c:val>
            <c:numRef>
              <c:f>原疾患別導入数!$E$2:$E$34</c:f>
              <c:numCache>
                <c:formatCode>General</c:formatCode>
                <c:ptCount val="33"/>
                <c:pt idx="14" formatCode="#,##0_);[Red]\(#,##0\)">
                  <c:v>1619</c:v>
                </c:pt>
                <c:pt idx="15" formatCode="#,##0_);[Red]\(#,##0\)">
                  <c:v>1687</c:v>
                </c:pt>
                <c:pt idx="16" formatCode="#,##0_);[Red]\(#,##0\)">
                  <c:v>1860</c:v>
                </c:pt>
                <c:pt idx="17" formatCode="#,##0_);[Red]\(#,##0\)">
                  <c:v>2414</c:v>
                </c:pt>
                <c:pt idx="18" formatCode="#,##0_);[Red]\(#,##0\)">
                  <c:v>2871</c:v>
                </c:pt>
                <c:pt idx="19" formatCode="#,##0_);[Red]\(#,##0\)">
                  <c:v>2724</c:v>
                </c:pt>
                <c:pt idx="20" formatCode="#,##0_);[Red]\(#,##0\)">
                  <c:v>2925</c:v>
                </c:pt>
                <c:pt idx="21" formatCode="#,##0_);[Red]\(#,##0\)">
                  <c:v>3123</c:v>
                </c:pt>
                <c:pt idx="22" formatCode="#,##0_);[Red]\(#,##0\)">
                  <c:v>3228</c:v>
                </c:pt>
                <c:pt idx="23" formatCode="#,##0_);[Red]\(#,##0\)">
                  <c:v>3454</c:v>
                </c:pt>
                <c:pt idx="24" formatCode="#,##0_);[Red]\(#,##0\)">
                  <c:v>3690</c:v>
                </c:pt>
                <c:pt idx="25" formatCode="#,##0_);[Red]\(#,##0\)">
                  <c:v>3976</c:v>
                </c:pt>
                <c:pt idx="26" formatCode="#,##0_);[Red]\(#,##0\)">
                  <c:v>3929</c:v>
                </c:pt>
                <c:pt idx="27" formatCode="#,##0_);[Red]\(#,##0\)">
                  <c:v>4004</c:v>
                </c:pt>
                <c:pt idx="28" formatCode="#,##0_);[Red]\(#,##0\)">
                  <c:v>4314</c:v>
                </c:pt>
                <c:pt idx="29" formatCode="#,##0_);[Red]\(#,##0\)">
                  <c:v>4091</c:v>
                </c:pt>
                <c:pt idx="30">
                  <c:v>4141</c:v>
                </c:pt>
                <c:pt idx="31">
                  <c:v>4102</c:v>
                </c:pt>
                <c:pt idx="32">
                  <c:v>4473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081168"/>
        <c:axId val="438084696"/>
      </c:lineChart>
      <c:catAx>
        <c:axId val="43808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ja-JP"/>
          </a:p>
        </c:txPr>
        <c:crossAx val="438084696"/>
        <c:crosses val="autoZero"/>
        <c:auto val="1"/>
        <c:lblAlgn val="ctr"/>
        <c:lblOffset val="100"/>
        <c:noMultiLvlLbl val="0"/>
      </c:catAx>
      <c:valAx>
        <c:axId val="438084696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ja-JP"/>
          </a:p>
        </c:txPr>
        <c:crossAx val="438081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6853584681084E-2"/>
          <c:y val="8.4442678095504209E-2"/>
          <c:w val="0.91633991024683514"/>
          <c:h val="0.7107258739704981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3.7554314220994651E-2"/>
                  <c:y val="-2.01945164467531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427317681603609E-2"/>
                  <c:y val="-2.6236489942085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403683713627552E-2"/>
                  <c:y val="-2.91495005354613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179234786877059E-2"/>
                  <c:y val="5.2771012805325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052104801880038E-2"/>
                  <c:y val="5.06027675919984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722445229737788E-2"/>
                  <c:y val="7.2936331802271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866377830772451E-2"/>
                  <c:y val="8.1438319368927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8197389564924402E-2"/>
                  <c:y val="8.52959185471949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1539761416298E-2"/>
                  <c:y val="-5.0489591928519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0324432956260529E-2"/>
                  <c:y val="-7.4387315774656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minus>
              <c:numRef>
                <c:f>'[Microsoft Office PowerPoint 内のグラフ] (UA⊿)女性'!$N$15:$N$24</c:f>
                <c:numCache>
                  <c:formatCode>General</c:formatCode>
                  <c:ptCount val="10"/>
                  <c:pt idx="0">
                    <c:v>-14.96</c:v>
                  </c:pt>
                  <c:pt idx="1">
                    <c:v>-15.41</c:v>
                  </c:pt>
                  <c:pt idx="2">
                    <c:v>17.510000000000005</c:v>
                  </c:pt>
                  <c:pt idx="3">
                    <c:v>15.54</c:v>
                  </c:pt>
                  <c:pt idx="4">
                    <c:v>15.41</c:v>
                  </c:pt>
                  <c:pt idx="5">
                    <c:v>15.629999999999999</c:v>
                  </c:pt>
                  <c:pt idx="6">
                    <c:v>15.67</c:v>
                  </c:pt>
                  <c:pt idx="7">
                    <c:v>17.3</c:v>
                  </c:pt>
                  <c:pt idx="8">
                    <c:v>15.729999999999999</c:v>
                  </c:pt>
                  <c:pt idx="9">
                    <c:v>16.850000000000001</c:v>
                  </c:pt>
                </c:numCache>
              </c:numRef>
            </c:minus>
          </c:errBars>
          <c:cat>
            <c:strRef>
              <c:f>'[Microsoft Office PowerPoint 内のグラフ] (UA⊿)女性'!$L$15:$L$24</c:f>
              <c:strCache>
                <c:ptCount val="10"/>
                <c:pt idx="0">
                  <c:v>≤-2</c:v>
                </c:pt>
                <c:pt idx="1">
                  <c:v>≤-1.5</c:v>
                </c:pt>
                <c:pt idx="2">
                  <c:v>≤-1.0</c:v>
                </c:pt>
                <c:pt idx="3">
                  <c:v>≤-0.5</c:v>
                </c:pt>
                <c:pt idx="4">
                  <c:v>≤0</c:v>
                </c:pt>
                <c:pt idx="5">
                  <c:v>≤0.5</c:v>
                </c:pt>
                <c:pt idx="6">
                  <c:v>≤1.0</c:v>
                </c:pt>
                <c:pt idx="7">
                  <c:v>≤1.5</c:v>
                </c:pt>
                <c:pt idx="8">
                  <c:v>≤2.0</c:v>
                </c:pt>
                <c:pt idx="9">
                  <c:v>2.0&lt;</c:v>
                </c:pt>
              </c:strCache>
            </c:strRef>
          </c:cat>
          <c:val>
            <c:numRef>
              <c:f>'[Microsoft Office PowerPoint 内のグラフ] (UA⊿)女性'!$M$15:$M$24</c:f>
              <c:numCache>
                <c:formatCode>0.0_ </c:formatCode>
                <c:ptCount val="10"/>
                <c:pt idx="0">
                  <c:v>0.64000000000000168</c:v>
                </c:pt>
                <c:pt idx="1">
                  <c:v>0.71000000000000063</c:v>
                </c:pt>
                <c:pt idx="2">
                  <c:v>1.0000000000000005E-2</c:v>
                </c:pt>
                <c:pt idx="3">
                  <c:v>-3.74</c:v>
                </c:pt>
                <c:pt idx="4">
                  <c:v>-6.2</c:v>
                </c:pt>
                <c:pt idx="5">
                  <c:v>-10.07</c:v>
                </c:pt>
                <c:pt idx="6">
                  <c:v>-12.11</c:v>
                </c:pt>
                <c:pt idx="7">
                  <c:v>-15.850000000000023</c:v>
                </c:pt>
                <c:pt idx="8">
                  <c:v>-17.37</c:v>
                </c:pt>
                <c:pt idx="9">
                  <c:v>-17.690000000000001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34440"/>
        <c:axId val="428234832"/>
      </c:barChart>
      <c:catAx>
        <c:axId val="42823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4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34832"/>
        <c:scaling>
          <c:orientation val="minMax"/>
          <c:max val="10"/>
          <c:min val="-40"/>
        </c:scaling>
        <c:delete val="0"/>
        <c:axPos val="l"/>
        <c:numFmt formatCode="0_ 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4440"/>
        <c:crosses val="autoZero"/>
        <c:crossBetween val="between"/>
        <c:majorUnit val="10"/>
      </c:valAx>
      <c:spPr>
        <a:ln w="317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Calibri" panose="020F0502020204030204" pitchFamily="34" charset="0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183882703489324E-2"/>
          <c:y val="3.3649791856453427E-2"/>
          <c:w val="0.86886581900161863"/>
          <c:h val="0.898089961907999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'others (2)'!$N$285</c:f>
              <c:strCache>
                <c:ptCount val="1"/>
                <c:pt idx="0">
                  <c:v>-</c:v>
                </c:pt>
              </c:strCache>
            </c:strRef>
          </c:tx>
          <c:spPr>
            <a:solidFill>
              <a:srgbClr val="477AB3"/>
            </a:solidFill>
          </c:spPr>
          <c:invertIfNegative val="0"/>
          <c:cat>
            <c:strRef>
              <c:f>'others (2)'!$M$286:$M$290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45-59</c:v>
                </c:pt>
                <c:pt idx="3">
                  <c:v>60-89</c:v>
                </c:pt>
                <c:pt idx="4">
                  <c:v>90-</c:v>
                </c:pt>
              </c:strCache>
            </c:strRef>
          </c:cat>
          <c:val>
            <c:numRef>
              <c:f>'others (2)'!$N$286:$N$290</c:f>
              <c:numCache>
                <c:formatCode>General</c:formatCode>
                <c:ptCount val="5"/>
                <c:pt idx="0" formatCode="0.000_ ">
                  <c:v>0.26075268817204378</c:v>
                </c:pt>
                <c:pt idx="1">
                  <c:v>0.15292331055429095</c:v>
                </c:pt>
                <c:pt idx="2">
                  <c:v>0.10121054447954562</c:v>
                </c:pt>
                <c:pt idx="3">
                  <c:v>7.0083661513744594E-2</c:v>
                </c:pt>
                <c:pt idx="4">
                  <c:v>5.8430157500645494E-2</c:v>
                </c:pt>
              </c:numCache>
            </c:numRef>
          </c:val>
        </c:ser>
        <c:ser>
          <c:idx val="1"/>
          <c:order val="1"/>
          <c:tx>
            <c:strRef>
              <c:f>'others (2)'!$O$285</c:f>
              <c:strCache>
                <c:ptCount val="1"/>
                <c:pt idx="0">
                  <c:v>+/+-</c:v>
                </c:pt>
              </c:strCache>
            </c:strRef>
          </c:tx>
          <c:spPr>
            <a:solidFill>
              <a:srgbClr val="A32F2F"/>
            </a:solidFill>
          </c:spPr>
          <c:invertIfNegative val="0"/>
          <c:cat>
            <c:strRef>
              <c:f>'others (2)'!$M$286:$M$290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45-59</c:v>
                </c:pt>
                <c:pt idx="3">
                  <c:v>60-89</c:v>
                </c:pt>
                <c:pt idx="4">
                  <c:v>90-</c:v>
                </c:pt>
              </c:strCache>
            </c:strRef>
          </c:cat>
          <c:val>
            <c:numRef>
              <c:f>'others (2)'!$O$286:$O$290</c:f>
              <c:numCache>
                <c:formatCode>General</c:formatCode>
                <c:ptCount val="5"/>
                <c:pt idx="0" formatCode="0.000_ ">
                  <c:v>0.26059322033898275</c:v>
                </c:pt>
                <c:pt idx="1">
                  <c:v>0.16904814244888991</c:v>
                </c:pt>
                <c:pt idx="2">
                  <c:v>0.11656696576935859</c:v>
                </c:pt>
                <c:pt idx="3">
                  <c:v>8.3144668326918747E-2</c:v>
                </c:pt>
                <c:pt idx="4">
                  <c:v>6.9514661274014372E-2</c:v>
                </c:pt>
              </c:numCache>
            </c:numRef>
          </c:val>
        </c:ser>
        <c:ser>
          <c:idx val="2"/>
          <c:order val="2"/>
          <c:tx>
            <c:strRef>
              <c:f>'others (2)'!$P$285</c:f>
              <c:strCache>
                <c:ptCount val="1"/>
                <c:pt idx="0">
                  <c:v>2+</c:v>
                </c:pt>
              </c:strCache>
            </c:strRef>
          </c:tx>
          <c:spPr>
            <a:solidFill>
              <a:srgbClr val="90A513"/>
            </a:solidFill>
          </c:spPr>
          <c:invertIfNegative val="0"/>
          <c:cat>
            <c:strRef>
              <c:f>'others (2)'!$M$286:$M$290</c:f>
              <c:strCache>
                <c:ptCount val="5"/>
                <c:pt idx="0">
                  <c:v>15-29</c:v>
                </c:pt>
                <c:pt idx="1">
                  <c:v>30-44</c:v>
                </c:pt>
                <c:pt idx="2">
                  <c:v>45-59</c:v>
                </c:pt>
                <c:pt idx="3">
                  <c:v>60-89</c:v>
                </c:pt>
                <c:pt idx="4">
                  <c:v>90-</c:v>
                </c:pt>
              </c:strCache>
            </c:strRef>
          </c:cat>
          <c:val>
            <c:numRef>
              <c:f>'others (2)'!$P$286:$P$290</c:f>
              <c:numCache>
                <c:formatCode>General</c:formatCode>
                <c:ptCount val="5"/>
                <c:pt idx="0" formatCode="0.000_ ">
                  <c:v>0.26069246435845289</c:v>
                </c:pt>
                <c:pt idx="1">
                  <c:v>0.21947449768160796</c:v>
                </c:pt>
                <c:pt idx="2">
                  <c:v>0.1466666666666667</c:v>
                </c:pt>
                <c:pt idx="3">
                  <c:v>0.10905730129390018</c:v>
                </c:pt>
                <c:pt idx="4">
                  <c:v>7.8212290502793491E-2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gapDepth val="300"/>
        <c:shape val="box"/>
        <c:axId val="427794296"/>
        <c:axId val="427789592"/>
        <c:axId val="294206328"/>
      </c:bar3DChart>
      <c:catAx>
        <c:axId val="427794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2000" b="0">
                <a:latin typeface="Calibri" panose="020F0502020204030204" pitchFamily="34" charset="0"/>
                <a:cs typeface="Arial" pitchFamily="34" charset="0"/>
              </a:defRPr>
            </a:pPr>
            <a:endParaRPr lang="ja-JP"/>
          </a:p>
        </c:txPr>
        <c:crossAx val="427789592"/>
        <c:crosses val="autoZero"/>
        <c:auto val="1"/>
        <c:lblAlgn val="ctr"/>
        <c:lblOffset val="100"/>
        <c:noMultiLvlLbl val="0"/>
      </c:catAx>
      <c:valAx>
        <c:axId val="42778959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2000" b="0">
                <a:latin typeface="Calibri" panose="020F0502020204030204" pitchFamily="34" charset="0"/>
                <a:cs typeface="Arial" pitchFamily="34" charset="0"/>
              </a:defRPr>
            </a:pPr>
            <a:endParaRPr lang="ja-JP"/>
          </a:p>
        </c:txPr>
        <c:crossAx val="427794296"/>
        <c:crosses val="autoZero"/>
        <c:crossBetween val="between"/>
      </c:valAx>
      <c:serAx>
        <c:axId val="2942063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2000" b="0">
                <a:latin typeface="Calibri" panose="020F0502020204030204" pitchFamily="34" charset="0"/>
                <a:cs typeface="Arial" pitchFamily="34" charset="0"/>
              </a:defRPr>
            </a:pPr>
            <a:endParaRPr lang="ja-JP"/>
          </a:p>
        </c:txPr>
        <c:crossAx val="42778959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CKD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≤4.0</c:v>
                </c:pt>
                <c:pt idx="1">
                  <c:v>4.1-4.9</c:v>
                </c:pt>
                <c:pt idx="2">
                  <c:v>5.0-5.8</c:v>
                </c:pt>
                <c:pt idx="3">
                  <c:v>≥5.9</c:v>
                </c:pt>
              </c:strCache>
            </c:strRef>
          </c:cat>
          <c:val>
            <c:numRef>
              <c:f>Sheet2!$B$2:$B$5</c:f>
              <c:numCache>
                <c:formatCode>0.0_ </c:formatCode>
                <c:ptCount val="4"/>
                <c:pt idx="0">
                  <c:v>15</c:v>
                </c:pt>
                <c:pt idx="1">
                  <c:v>17.3</c:v>
                </c:pt>
                <c:pt idx="2">
                  <c:v>20.8</c:v>
                </c:pt>
                <c:pt idx="3">
                  <c:v>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0"/>
        <c:axId val="427793512"/>
        <c:axId val="427794688"/>
      </c:barChart>
      <c:catAx>
        <c:axId val="42779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7794688"/>
        <c:crosses val="autoZero"/>
        <c:auto val="1"/>
        <c:lblAlgn val="ctr"/>
        <c:lblOffset val="100"/>
        <c:noMultiLvlLbl val="0"/>
      </c:catAx>
      <c:valAx>
        <c:axId val="427794688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</c:majorGridlines>
        <c:numFmt formatCode="0_ " sourceLinked="0"/>
        <c:majorTickMark val="none"/>
        <c:minorTickMark val="none"/>
        <c:tickLblPos val="nextTo"/>
        <c:spPr>
          <a:noFill/>
          <a:ln w="31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779351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Kidney dysfunction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≤4.0</c:v>
                </c:pt>
                <c:pt idx="1">
                  <c:v>4.1-4.9</c:v>
                </c:pt>
                <c:pt idx="2">
                  <c:v>5.0-5.8</c:v>
                </c:pt>
                <c:pt idx="3">
                  <c:v>≥5.9</c:v>
                </c:pt>
              </c:strCache>
            </c:strRef>
          </c:cat>
          <c:val>
            <c:numRef>
              <c:f>Sheet2!$C$2:$C$5</c:f>
              <c:numCache>
                <c:formatCode>General</c:formatCode>
                <c:ptCount val="4"/>
                <c:pt idx="0">
                  <c:v>2.7</c:v>
                </c:pt>
                <c:pt idx="1">
                  <c:v>5.2</c:v>
                </c:pt>
                <c:pt idx="2">
                  <c:v>6.9</c:v>
                </c:pt>
                <c:pt idx="3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427795472"/>
        <c:axId val="427795864"/>
      </c:barChart>
      <c:catAx>
        <c:axId val="42779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7795864"/>
        <c:crosses val="autoZero"/>
        <c:auto val="1"/>
        <c:lblAlgn val="ctr"/>
        <c:lblOffset val="100"/>
        <c:noMultiLvlLbl val="0"/>
      </c:catAx>
      <c:valAx>
        <c:axId val="427795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77954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Albuminuria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Sheet2!$A$2:$A$5</c:f>
              <c:strCache>
                <c:ptCount val="4"/>
                <c:pt idx="0">
                  <c:v>≤4.0</c:v>
                </c:pt>
                <c:pt idx="1">
                  <c:v>4.1-4.9</c:v>
                </c:pt>
                <c:pt idx="2">
                  <c:v>5.0-5.8</c:v>
                </c:pt>
                <c:pt idx="3">
                  <c:v>≥5.9</c:v>
                </c:pt>
              </c:strCache>
            </c:strRef>
          </c:cat>
          <c:val>
            <c:numRef>
              <c:f>Sheet2!$D$2:$D$5</c:f>
              <c:numCache>
                <c:formatCode>General</c:formatCode>
                <c:ptCount val="4"/>
                <c:pt idx="0">
                  <c:v>12.9</c:v>
                </c:pt>
                <c:pt idx="1">
                  <c:v>14.1</c:v>
                </c:pt>
                <c:pt idx="2">
                  <c:v>16.3</c:v>
                </c:pt>
                <c:pt idx="3">
                  <c:v>18.3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50"/>
        <c:axId val="427797040"/>
        <c:axId val="427789984"/>
      </c:barChart>
      <c:catAx>
        <c:axId val="42779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7789984"/>
        <c:crosses val="autoZero"/>
        <c:auto val="1"/>
        <c:lblAlgn val="ctr"/>
        <c:lblOffset val="100"/>
        <c:noMultiLvlLbl val="0"/>
      </c:catAx>
      <c:valAx>
        <c:axId val="42778998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2779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192778337977217E-2"/>
          <c:y val="4.3094536390788106E-2"/>
          <c:w val="0.85447263403338658"/>
          <c:h val="0.8257212210700583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導入時沖縄</c:v>
                </c:pt>
              </c:strCache>
            </c:strRef>
          </c:tx>
          <c:spPr>
            <a:ln w="762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0"/>
              <c:layout>
                <c:manualLayout>
                  <c:x val="-1.121858183139094E-16"/>
                  <c:y val="3.549628369747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Sheet1!$A$6:$A$36</c:f>
              <c:strCache>
                <c:ptCount val="31"/>
                <c:pt idx="0">
                  <c:v>1984 </c:v>
                </c:pt>
                <c:pt idx="1">
                  <c:v>1985 </c:v>
                </c:pt>
                <c:pt idx="2">
                  <c:v>1986 </c:v>
                </c:pt>
                <c:pt idx="3">
                  <c:v>1987 </c:v>
                </c:pt>
                <c:pt idx="4">
                  <c:v>1988 </c:v>
                </c:pt>
                <c:pt idx="5">
                  <c:v>1989 </c:v>
                </c:pt>
                <c:pt idx="6">
                  <c:v>1990 </c:v>
                </c:pt>
                <c:pt idx="7">
                  <c:v>1991 </c:v>
                </c:pt>
                <c:pt idx="8">
                  <c:v>1992 </c:v>
                </c:pt>
                <c:pt idx="9">
                  <c:v>1993 </c:v>
                </c:pt>
                <c:pt idx="10">
                  <c:v>1994 </c:v>
                </c:pt>
                <c:pt idx="11">
                  <c:v>1995 </c:v>
                </c:pt>
                <c:pt idx="12">
                  <c:v>1996 </c:v>
                </c:pt>
                <c:pt idx="13">
                  <c:v>1997 </c:v>
                </c:pt>
                <c:pt idx="14">
                  <c:v>1998 </c:v>
                </c:pt>
                <c:pt idx="15">
                  <c:v>1999 </c:v>
                </c:pt>
                <c:pt idx="16">
                  <c:v>2000 </c:v>
                </c:pt>
                <c:pt idx="17">
                  <c:v>2001 </c:v>
                </c:pt>
                <c:pt idx="18">
                  <c:v>2002 </c:v>
                </c:pt>
                <c:pt idx="19">
                  <c:v>2003 </c:v>
                </c:pt>
                <c:pt idx="20">
                  <c:v>2004 </c:v>
                </c:pt>
                <c:pt idx="21">
                  <c:v>2005 </c:v>
                </c:pt>
                <c:pt idx="22">
                  <c:v>2006 </c:v>
                </c:pt>
                <c:pt idx="23">
                  <c:v>2007 </c:v>
                </c:pt>
                <c:pt idx="24">
                  <c:v>2008 </c:v>
                </c:pt>
                <c:pt idx="25">
                  <c:v>2009 </c:v>
                </c:pt>
                <c:pt idx="26">
                  <c:v>2010 </c:v>
                </c:pt>
                <c:pt idx="27">
                  <c:v>2011 </c:v>
                </c:pt>
                <c:pt idx="28">
                  <c:v>2012 </c:v>
                </c:pt>
                <c:pt idx="29">
                  <c:v>2013 </c:v>
                </c:pt>
                <c:pt idx="30">
                  <c:v>2014 </c:v>
                </c:pt>
              </c:strCache>
            </c:strRef>
          </c:cat>
          <c:val>
            <c:numRef>
              <c:f>Sheet1!$B$6:$B$36</c:f>
              <c:numCache>
                <c:formatCode>General</c:formatCode>
                <c:ptCount val="31"/>
                <c:pt idx="6" formatCode="0.00_);[Red]\(0.00\)">
                  <c:v>57.44</c:v>
                </c:pt>
                <c:pt idx="7" formatCode="0.00_);[Red]\(0.00\)">
                  <c:v>56</c:v>
                </c:pt>
                <c:pt idx="8" formatCode="0.00_);[Red]\(0.00\)">
                  <c:v>56.83</c:v>
                </c:pt>
                <c:pt idx="9" formatCode="0.00_);[Red]\(0.00\)">
                  <c:v>56.21</c:v>
                </c:pt>
                <c:pt idx="10" formatCode="0.00_);[Red]\(0.00\)">
                  <c:v>58.19</c:v>
                </c:pt>
                <c:pt idx="11" formatCode="0.00_);[Red]\(0.00\)">
                  <c:v>59.72</c:v>
                </c:pt>
                <c:pt idx="12" formatCode="0.00_);[Red]\(0.00\)">
                  <c:v>59.63</c:v>
                </c:pt>
                <c:pt idx="13" formatCode="0.00_);[Red]\(0.00\)">
                  <c:v>59.08</c:v>
                </c:pt>
                <c:pt idx="14" formatCode="0.00_);[Red]\(0.00\)">
                  <c:v>60.69</c:v>
                </c:pt>
                <c:pt idx="15" formatCode="0.00_);[Red]\(0.00\)">
                  <c:v>60.59</c:v>
                </c:pt>
                <c:pt idx="16" formatCode="0.00_);[Red]\(0.00\)">
                  <c:v>61.03</c:v>
                </c:pt>
                <c:pt idx="17" formatCode="0.00_);[Red]\(0.00\)">
                  <c:v>62.44</c:v>
                </c:pt>
                <c:pt idx="18" formatCode="0.00_);[Red]\(0.00\)">
                  <c:v>62.74</c:v>
                </c:pt>
                <c:pt idx="19" formatCode="0.00_);[Red]\(0.00\)">
                  <c:v>63.81</c:v>
                </c:pt>
                <c:pt idx="20" formatCode="0.00_);[Red]\(0.00\)">
                  <c:v>64.489999999999995</c:v>
                </c:pt>
                <c:pt idx="21" formatCode="0.00_);[Red]\(0.00\)">
                  <c:v>64.510000000000005</c:v>
                </c:pt>
                <c:pt idx="22" formatCode="0.00_);[Red]\(0.00\)">
                  <c:v>64.709999999999994</c:v>
                </c:pt>
                <c:pt idx="23" formatCode="0.00_);[Red]\(0.00\)">
                  <c:v>64.72</c:v>
                </c:pt>
                <c:pt idx="24" formatCode="0.00_);[Red]\(0.00\)">
                  <c:v>65.59</c:v>
                </c:pt>
                <c:pt idx="25" formatCode="0.00_);[Red]\(0.00\)">
                  <c:v>65.61</c:v>
                </c:pt>
                <c:pt idx="26" formatCode="0.00_);[Red]\(0.00\)">
                  <c:v>66.36</c:v>
                </c:pt>
                <c:pt idx="27" formatCode="0.00_);[Red]\(0.00\)">
                  <c:v>66.92</c:v>
                </c:pt>
                <c:pt idx="28" formatCode="0.00_);[Red]\(0.00\)">
                  <c:v>66.209999999999994</c:v>
                </c:pt>
                <c:pt idx="29" formatCode="0.00_);[Red]\(0.00\)">
                  <c:v>66.540000000000006</c:v>
                </c:pt>
                <c:pt idx="30" formatCode="0.00_);[Red]\(0.00\)">
                  <c:v>67.06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導入時全国</c:v>
                </c:pt>
              </c:strCache>
            </c:strRef>
          </c:tx>
          <c:spPr>
            <a:ln w="76200"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0"/>
              <c:layout>
                <c:manualLayout>
                  <c:x val="-1.121858183139094E-16"/>
                  <c:y val="-2.8397026957983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Sheet1!$A$6:$A$36</c:f>
              <c:strCache>
                <c:ptCount val="31"/>
                <c:pt idx="0">
                  <c:v>1984 </c:v>
                </c:pt>
                <c:pt idx="1">
                  <c:v>1985 </c:v>
                </c:pt>
                <c:pt idx="2">
                  <c:v>1986 </c:v>
                </c:pt>
                <c:pt idx="3">
                  <c:v>1987 </c:v>
                </c:pt>
                <c:pt idx="4">
                  <c:v>1988 </c:v>
                </c:pt>
                <c:pt idx="5">
                  <c:v>1989 </c:v>
                </c:pt>
                <c:pt idx="6">
                  <c:v>1990 </c:v>
                </c:pt>
                <c:pt idx="7">
                  <c:v>1991 </c:v>
                </c:pt>
                <c:pt idx="8">
                  <c:v>1992 </c:v>
                </c:pt>
                <c:pt idx="9">
                  <c:v>1993 </c:v>
                </c:pt>
                <c:pt idx="10">
                  <c:v>1994 </c:v>
                </c:pt>
                <c:pt idx="11">
                  <c:v>1995 </c:v>
                </c:pt>
                <c:pt idx="12">
                  <c:v>1996 </c:v>
                </c:pt>
                <c:pt idx="13">
                  <c:v>1997 </c:v>
                </c:pt>
                <c:pt idx="14">
                  <c:v>1998 </c:v>
                </c:pt>
                <c:pt idx="15">
                  <c:v>1999 </c:v>
                </c:pt>
                <c:pt idx="16">
                  <c:v>2000 </c:v>
                </c:pt>
                <c:pt idx="17">
                  <c:v>2001 </c:v>
                </c:pt>
                <c:pt idx="18">
                  <c:v>2002 </c:v>
                </c:pt>
                <c:pt idx="19">
                  <c:v>2003 </c:v>
                </c:pt>
                <c:pt idx="20">
                  <c:v>2004 </c:v>
                </c:pt>
                <c:pt idx="21">
                  <c:v>2005 </c:v>
                </c:pt>
                <c:pt idx="22">
                  <c:v>2006 </c:v>
                </c:pt>
                <c:pt idx="23">
                  <c:v>2007 </c:v>
                </c:pt>
                <c:pt idx="24">
                  <c:v>2008 </c:v>
                </c:pt>
                <c:pt idx="25">
                  <c:v>2009 </c:v>
                </c:pt>
                <c:pt idx="26">
                  <c:v>2010 </c:v>
                </c:pt>
                <c:pt idx="27">
                  <c:v>2011 </c:v>
                </c:pt>
                <c:pt idx="28">
                  <c:v>2012 </c:v>
                </c:pt>
                <c:pt idx="29">
                  <c:v>2013 </c:v>
                </c:pt>
                <c:pt idx="30">
                  <c:v>2014 </c:v>
                </c:pt>
              </c:strCache>
            </c:strRef>
          </c:cat>
          <c:val>
            <c:numRef>
              <c:f>Sheet1!$C$6:$C$36</c:f>
              <c:numCache>
                <c:formatCode>0.00_);[Red]\(0.00\)</c:formatCode>
                <c:ptCount val="31"/>
                <c:pt idx="0">
                  <c:v>53.18</c:v>
                </c:pt>
                <c:pt idx="1">
                  <c:v>54.41</c:v>
                </c:pt>
                <c:pt idx="2">
                  <c:v>55.09</c:v>
                </c:pt>
                <c:pt idx="3">
                  <c:v>55.93</c:v>
                </c:pt>
                <c:pt idx="4">
                  <c:v>56.89</c:v>
                </c:pt>
                <c:pt idx="5">
                  <c:v>57.4</c:v>
                </c:pt>
                <c:pt idx="6">
                  <c:v>58.09</c:v>
                </c:pt>
                <c:pt idx="7">
                  <c:v>58.15</c:v>
                </c:pt>
                <c:pt idx="8">
                  <c:v>59.52</c:v>
                </c:pt>
                <c:pt idx="9">
                  <c:v>59.8</c:v>
                </c:pt>
                <c:pt idx="10">
                  <c:v>60.43</c:v>
                </c:pt>
                <c:pt idx="11">
                  <c:v>61.01</c:v>
                </c:pt>
                <c:pt idx="12">
                  <c:v>61.51</c:v>
                </c:pt>
                <c:pt idx="13">
                  <c:v>62.22</c:v>
                </c:pt>
                <c:pt idx="14">
                  <c:v>62.68</c:v>
                </c:pt>
                <c:pt idx="15">
                  <c:v>63.38</c:v>
                </c:pt>
                <c:pt idx="16">
                  <c:v>63.78</c:v>
                </c:pt>
                <c:pt idx="17">
                  <c:v>64.239999999999995</c:v>
                </c:pt>
                <c:pt idx="18">
                  <c:v>64.67</c:v>
                </c:pt>
                <c:pt idx="19">
                  <c:v>65.349999999999994</c:v>
                </c:pt>
                <c:pt idx="20">
                  <c:v>65.760000000000005</c:v>
                </c:pt>
                <c:pt idx="21">
                  <c:v>66.2</c:v>
                </c:pt>
                <c:pt idx="22">
                  <c:v>66.400000000000006</c:v>
                </c:pt>
                <c:pt idx="23">
                  <c:v>66.81</c:v>
                </c:pt>
                <c:pt idx="24">
                  <c:v>67.239999999999995</c:v>
                </c:pt>
                <c:pt idx="25">
                  <c:v>67.31</c:v>
                </c:pt>
                <c:pt idx="26">
                  <c:v>67.790000000000006</c:v>
                </c:pt>
                <c:pt idx="27">
                  <c:v>67.84</c:v>
                </c:pt>
                <c:pt idx="28">
                  <c:v>68.44</c:v>
                </c:pt>
                <c:pt idx="29">
                  <c:v>68.67</c:v>
                </c:pt>
                <c:pt idx="30">
                  <c:v>69.040000000000006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090184"/>
        <c:axId val="438086264"/>
      </c:lineChart>
      <c:catAx>
        <c:axId val="438090184"/>
        <c:scaling>
          <c:orientation val="minMax"/>
        </c:scaling>
        <c:delete val="0"/>
        <c:axPos val="b"/>
        <c:numFmt formatCode="_(&quot;¥&quot;* #,##0_);_(&quot;¥&quot;* \(#,##0\);_(&quot;¥&quot;* &quot;-&quot;_);_(@_)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100" baseline="0">
                <a:latin typeface="+mn-lt"/>
              </a:defRPr>
            </a:pPr>
            <a:endParaRPr lang="ja-JP"/>
          </a:p>
        </c:txPr>
        <c:crossAx val="438086264"/>
        <c:crosses val="autoZero"/>
        <c:auto val="1"/>
        <c:lblAlgn val="ctr"/>
        <c:lblOffset val="100"/>
        <c:noMultiLvlLbl val="0"/>
      </c:catAx>
      <c:valAx>
        <c:axId val="438086264"/>
        <c:scaling>
          <c:orientation val="minMax"/>
          <c:max val="70"/>
          <c:min val="45"/>
        </c:scaling>
        <c:delete val="0"/>
        <c:axPos val="l"/>
        <c:majorGridlines/>
        <c:numFmt formatCode="0_ 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ja-JP"/>
          </a:p>
        </c:txPr>
        <c:crossAx val="438090184"/>
        <c:crosses val="autoZero"/>
        <c:crossBetween val="midCat"/>
      </c:valAx>
      <c:spPr>
        <a:ln w="3175"/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年度末患者数_人口比!$B$1</c:f>
              <c:strCache>
                <c:ptCount val="1"/>
                <c:pt idx="0">
                  <c:v>全国</c:v>
                </c:pt>
              </c:strCache>
            </c:strRef>
          </c:tx>
          <c:spPr>
            <a:ln w="76200">
              <a:solidFill>
                <a:srgbClr val="9BBB59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年度末患者数_人口比!$A$2:$A$36</c:f>
              <c:strCache>
                <c:ptCount val="35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  <c:pt idx="33">
                  <c:v>'16</c:v>
                </c:pt>
                <c:pt idx="34">
                  <c:v>'17</c:v>
                </c:pt>
              </c:strCache>
            </c:strRef>
          </c:cat>
          <c:val>
            <c:numRef>
              <c:f>年度末患者数_人口比!$B$2:$B$36</c:f>
              <c:numCache>
                <c:formatCode>General</c:formatCode>
                <c:ptCount val="35"/>
                <c:pt idx="0">
                  <c:v>443.7</c:v>
                </c:pt>
                <c:pt idx="1">
                  <c:v>497.5</c:v>
                </c:pt>
                <c:pt idx="2">
                  <c:v>547.79999999999995</c:v>
                </c:pt>
                <c:pt idx="3">
                  <c:v>604.4</c:v>
                </c:pt>
                <c:pt idx="4">
                  <c:v>658.8</c:v>
                </c:pt>
                <c:pt idx="5">
                  <c:v>721.1</c:v>
                </c:pt>
                <c:pt idx="6">
                  <c:v>790</c:v>
                </c:pt>
                <c:pt idx="7">
                  <c:v>835.7</c:v>
                </c:pt>
                <c:pt idx="8">
                  <c:v>943.8</c:v>
                </c:pt>
                <c:pt idx="9">
                  <c:v>995.8</c:v>
                </c:pt>
                <c:pt idx="10">
                  <c:v>1076.4000000000001</c:v>
                </c:pt>
                <c:pt idx="11">
                  <c:v>1149.4000000000001</c:v>
                </c:pt>
                <c:pt idx="12">
                  <c:v>1229.7</c:v>
                </c:pt>
                <c:pt idx="13">
                  <c:v>1328.4</c:v>
                </c:pt>
                <c:pt idx="14">
                  <c:v>1394.9</c:v>
                </c:pt>
                <c:pt idx="15">
                  <c:v>1465.2</c:v>
                </c:pt>
                <c:pt idx="16">
                  <c:v>1556.7</c:v>
                </c:pt>
                <c:pt idx="17">
                  <c:v>1624</c:v>
                </c:pt>
                <c:pt idx="18">
                  <c:v>1721.9</c:v>
                </c:pt>
                <c:pt idx="19">
                  <c:v>1801.5</c:v>
                </c:pt>
                <c:pt idx="20">
                  <c:v>1862.7</c:v>
                </c:pt>
                <c:pt idx="21">
                  <c:v>1943.5</c:v>
                </c:pt>
                <c:pt idx="22">
                  <c:v>2017.6</c:v>
                </c:pt>
                <c:pt idx="23">
                  <c:v>2069.9</c:v>
                </c:pt>
                <c:pt idx="24">
                  <c:v>2153.1999999999998</c:v>
                </c:pt>
                <c:pt idx="25">
                  <c:v>2213.4</c:v>
                </c:pt>
                <c:pt idx="26">
                  <c:v>2279.6</c:v>
                </c:pt>
                <c:pt idx="27">
                  <c:v>2320.3000000000002</c:v>
                </c:pt>
                <c:pt idx="28">
                  <c:v>2383.4</c:v>
                </c:pt>
                <c:pt idx="29">
                  <c:v>2431.1999999999998</c:v>
                </c:pt>
                <c:pt idx="30">
                  <c:v>2470.1</c:v>
                </c:pt>
                <c:pt idx="31">
                  <c:v>2517.3000000000002</c:v>
                </c:pt>
                <c:pt idx="32">
                  <c:v>2592.4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年度末患者数_人口比!$C$1</c:f>
              <c:strCache>
                <c:ptCount val="1"/>
                <c:pt idx="0">
                  <c:v>沖縄</c:v>
                </c:pt>
              </c:strCache>
            </c:strRef>
          </c:tx>
          <c:spPr>
            <a:ln w="76200">
              <a:solidFill>
                <a:srgbClr val="C0504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年度末患者数_人口比!$A$2:$A$36</c:f>
              <c:strCache>
                <c:ptCount val="35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  <c:pt idx="33">
                  <c:v>'16</c:v>
                </c:pt>
                <c:pt idx="34">
                  <c:v>'17</c:v>
                </c:pt>
              </c:strCache>
            </c:strRef>
          </c:cat>
          <c:val>
            <c:numRef>
              <c:f>年度末患者数_人口比!$C$2:$C$34</c:f>
              <c:numCache>
                <c:formatCode>General</c:formatCode>
                <c:ptCount val="33"/>
                <c:pt idx="0">
                  <c:v>491</c:v>
                </c:pt>
                <c:pt idx="1">
                  <c:v>575</c:v>
                </c:pt>
                <c:pt idx="2">
                  <c:v>629</c:v>
                </c:pt>
                <c:pt idx="3">
                  <c:v>695</c:v>
                </c:pt>
                <c:pt idx="4">
                  <c:v>772</c:v>
                </c:pt>
                <c:pt idx="5">
                  <c:v>862</c:v>
                </c:pt>
                <c:pt idx="6">
                  <c:v>936</c:v>
                </c:pt>
                <c:pt idx="7">
                  <c:v>1047</c:v>
                </c:pt>
                <c:pt idx="8">
                  <c:v>1149</c:v>
                </c:pt>
                <c:pt idx="9">
                  <c:v>1237</c:v>
                </c:pt>
                <c:pt idx="10">
                  <c:v>1324</c:v>
                </c:pt>
                <c:pt idx="11">
                  <c:v>1422</c:v>
                </c:pt>
                <c:pt idx="12">
                  <c:v>1507</c:v>
                </c:pt>
                <c:pt idx="13">
                  <c:v>1594</c:v>
                </c:pt>
                <c:pt idx="14">
                  <c:v>1746</c:v>
                </c:pt>
                <c:pt idx="15">
                  <c:v>1902</c:v>
                </c:pt>
                <c:pt idx="16">
                  <c:v>2060</c:v>
                </c:pt>
                <c:pt idx="17">
                  <c:v>2070.6</c:v>
                </c:pt>
                <c:pt idx="18">
                  <c:v>2329.6</c:v>
                </c:pt>
                <c:pt idx="19">
                  <c:v>2392.8000000000002</c:v>
                </c:pt>
                <c:pt idx="20">
                  <c:v>2397</c:v>
                </c:pt>
                <c:pt idx="21">
                  <c:v>2517.6</c:v>
                </c:pt>
                <c:pt idx="22">
                  <c:v>2639.3</c:v>
                </c:pt>
                <c:pt idx="23">
                  <c:v>2684.7</c:v>
                </c:pt>
                <c:pt idx="24">
                  <c:v>2815.9</c:v>
                </c:pt>
                <c:pt idx="25">
                  <c:v>2901.4</c:v>
                </c:pt>
                <c:pt idx="26">
                  <c:v>2890</c:v>
                </c:pt>
                <c:pt idx="27">
                  <c:v>2946</c:v>
                </c:pt>
                <c:pt idx="28">
                  <c:v>2997.2</c:v>
                </c:pt>
                <c:pt idx="29">
                  <c:v>3019.1</c:v>
                </c:pt>
                <c:pt idx="30">
                  <c:v>3000.1</c:v>
                </c:pt>
                <c:pt idx="31">
                  <c:v>3071.8</c:v>
                </c:pt>
                <c:pt idx="32">
                  <c:v>3074.3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088616"/>
        <c:axId val="438079992"/>
      </c:lineChart>
      <c:catAx>
        <c:axId val="43808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  <a:cs typeface="Arial" pitchFamily="34" charset="0"/>
              </a:defRPr>
            </a:pPr>
            <a:endParaRPr lang="ja-JP"/>
          </a:p>
        </c:txPr>
        <c:crossAx val="438079992"/>
        <c:crosses val="autoZero"/>
        <c:auto val="1"/>
        <c:lblAlgn val="ctr"/>
        <c:lblOffset val="100"/>
        <c:noMultiLvlLbl val="0"/>
      </c:catAx>
      <c:valAx>
        <c:axId val="438079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j-lt"/>
                <a:cs typeface="Arial" pitchFamily="34" charset="0"/>
              </a:defRPr>
            </a:pPr>
            <a:endParaRPr lang="ja-JP"/>
          </a:p>
        </c:txPr>
        <c:crossAx val="438088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男女差!$B$1</c:f>
              <c:strCache>
                <c:ptCount val="1"/>
                <c:pt idx="0">
                  <c:v>男人口比</c:v>
                </c:pt>
              </c:strCache>
            </c:strRef>
          </c:tx>
          <c:spPr>
            <a:ln w="76200">
              <a:solidFill>
                <a:srgbClr val="9BBB59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男女差!$A$2:$A$36</c:f>
              <c:strCache>
                <c:ptCount val="35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  <c:pt idx="33">
                  <c:v>'16</c:v>
                </c:pt>
                <c:pt idx="34">
                  <c:v>'17</c:v>
                </c:pt>
              </c:strCache>
            </c:strRef>
          </c:cat>
          <c:val>
            <c:numRef>
              <c:f>男女差!$B$2:$B$36</c:f>
              <c:numCache>
                <c:formatCode>General</c:formatCode>
                <c:ptCount val="35"/>
                <c:pt idx="0">
                  <c:v>99.29</c:v>
                </c:pt>
                <c:pt idx="1">
                  <c:v>108.49</c:v>
                </c:pt>
                <c:pt idx="2">
                  <c:v>114.39</c:v>
                </c:pt>
                <c:pt idx="3">
                  <c:v>124.27</c:v>
                </c:pt>
                <c:pt idx="4">
                  <c:v>147.66999999999999</c:v>
                </c:pt>
                <c:pt idx="5">
                  <c:v>152.65</c:v>
                </c:pt>
                <c:pt idx="6">
                  <c:v>140.87</c:v>
                </c:pt>
                <c:pt idx="7">
                  <c:v>164.69</c:v>
                </c:pt>
                <c:pt idx="8">
                  <c:v>217.45</c:v>
                </c:pt>
                <c:pt idx="9">
                  <c:v>211.84</c:v>
                </c:pt>
                <c:pt idx="10">
                  <c:v>230.49</c:v>
                </c:pt>
                <c:pt idx="11">
                  <c:v>240.28</c:v>
                </c:pt>
                <c:pt idx="12">
                  <c:v>255.5</c:v>
                </c:pt>
                <c:pt idx="13">
                  <c:v>280.89999999999998</c:v>
                </c:pt>
                <c:pt idx="14">
                  <c:v>291.13</c:v>
                </c:pt>
                <c:pt idx="15">
                  <c:v>299.22000000000003</c:v>
                </c:pt>
                <c:pt idx="16">
                  <c:v>303.64</c:v>
                </c:pt>
                <c:pt idx="17">
                  <c:v>318.48</c:v>
                </c:pt>
                <c:pt idx="18">
                  <c:v>322.27999999999997</c:v>
                </c:pt>
                <c:pt idx="19">
                  <c:v>330.12</c:v>
                </c:pt>
                <c:pt idx="20">
                  <c:v>338.9</c:v>
                </c:pt>
                <c:pt idx="21">
                  <c:v>346.9</c:v>
                </c:pt>
                <c:pt idx="22">
                  <c:v>354.6</c:v>
                </c:pt>
                <c:pt idx="23">
                  <c:v>362.2</c:v>
                </c:pt>
                <c:pt idx="24">
                  <c:v>378.7</c:v>
                </c:pt>
                <c:pt idx="25">
                  <c:v>392.7</c:v>
                </c:pt>
                <c:pt idx="26">
                  <c:v>389.7</c:v>
                </c:pt>
                <c:pt idx="27">
                  <c:v>399</c:v>
                </c:pt>
                <c:pt idx="28">
                  <c:v>414</c:v>
                </c:pt>
                <c:pt idx="29">
                  <c:v>399</c:v>
                </c:pt>
                <c:pt idx="30">
                  <c:v>394</c:v>
                </c:pt>
                <c:pt idx="31">
                  <c:v>397</c:v>
                </c:pt>
                <c:pt idx="32">
                  <c:v>399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男女差!$C$1</c:f>
              <c:strCache>
                <c:ptCount val="1"/>
                <c:pt idx="0">
                  <c:v>女人口比</c:v>
                </c:pt>
              </c:strCache>
            </c:strRef>
          </c:tx>
          <c:spPr>
            <a:ln w="762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男女差!$A$2:$A$36</c:f>
              <c:strCache>
                <c:ptCount val="35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  <c:pt idx="33">
                  <c:v>'16</c:v>
                </c:pt>
                <c:pt idx="34">
                  <c:v>'17</c:v>
                </c:pt>
              </c:strCache>
            </c:strRef>
          </c:cat>
          <c:val>
            <c:numRef>
              <c:f>男女差!$C$2:$C$34</c:f>
              <c:numCache>
                <c:formatCode>General</c:formatCode>
                <c:ptCount val="33"/>
                <c:pt idx="0">
                  <c:v>66.09</c:v>
                </c:pt>
                <c:pt idx="1">
                  <c:v>71.62</c:v>
                </c:pt>
                <c:pt idx="2">
                  <c:v>80.47</c:v>
                </c:pt>
                <c:pt idx="3">
                  <c:v>82.82</c:v>
                </c:pt>
                <c:pt idx="4">
                  <c:v>95.11</c:v>
                </c:pt>
                <c:pt idx="5">
                  <c:v>101</c:v>
                </c:pt>
                <c:pt idx="6">
                  <c:v>92.73</c:v>
                </c:pt>
                <c:pt idx="7">
                  <c:v>103.82</c:v>
                </c:pt>
                <c:pt idx="8">
                  <c:v>141.16999999999999</c:v>
                </c:pt>
                <c:pt idx="9">
                  <c:v>133.62</c:v>
                </c:pt>
                <c:pt idx="10">
                  <c:v>145.69</c:v>
                </c:pt>
                <c:pt idx="11">
                  <c:v>145.36000000000001</c:v>
                </c:pt>
                <c:pt idx="12">
                  <c:v>158.01</c:v>
                </c:pt>
                <c:pt idx="13">
                  <c:v>169.15</c:v>
                </c:pt>
                <c:pt idx="14">
                  <c:v>174.65</c:v>
                </c:pt>
                <c:pt idx="15">
                  <c:v>177.42</c:v>
                </c:pt>
                <c:pt idx="16">
                  <c:v>178.75</c:v>
                </c:pt>
                <c:pt idx="17">
                  <c:v>186.05</c:v>
                </c:pt>
                <c:pt idx="18">
                  <c:v>183.37</c:v>
                </c:pt>
                <c:pt idx="19">
                  <c:v>184.49</c:v>
                </c:pt>
                <c:pt idx="20">
                  <c:v>189.8</c:v>
                </c:pt>
                <c:pt idx="21">
                  <c:v>189</c:v>
                </c:pt>
                <c:pt idx="22">
                  <c:v>189.8</c:v>
                </c:pt>
                <c:pt idx="23">
                  <c:v>192.3</c:v>
                </c:pt>
                <c:pt idx="24">
                  <c:v>195.4</c:v>
                </c:pt>
                <c:pt idx="25">
                  <c:v>198.9</c:v>
                </c:pt>
                <c:pt idx="26">
                  <c:v>186.9</c:v>
                </c:pt>
                <c:pt idx="27">
                  <c:v>194</c:v>
                </c:pt>
                <c:pt idx="28">
                  <c:v>194</c:v>
                </c:pt>
                <c:pt idx="29">
                  <c:v>181</c:v>
                </c:pt>
                <c:pt idx="30">
                  <c:v>180</c:v>
                </c:pt>
                <c:pt idx="31">
                  <c:v>181</c:v>
                </c:pt>
                <c:pt idx="32">
                  <c:v>182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男女差!$D$1</c:f>
              <c:strCache>
                <c:ptCount val="1"/>
                <c:pt idx="0">
                  <c:v>男女差</c:v>
                </c:pt>
              </c:strCache>
            </c:strRef>
          </c:tx>
          <c:spPr>
            <a:ln w="76200">
              <a:solidFill>
                <a:srgbClr val="7030A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男女差!$A$2:$A$36</c:f>
              <c:strCache>
                <c:ptCount val="35"/>
                <c:pt idx="0">
                  <c:v>'83</c:v>
                </c:pt>
                <c:pt idx="1">
                  <c:v>'84</c:v>
                </c:pt>
                <c:pt idx="2">
                  <c:v>'85</c:v>
                </c:pt>
                <c:pt idx="3">
                  <c:v>'86</c:v>
                </c:pt>
                <c:pt idx="4">
                  <c:v>'87</c:v>
                </c:pt>
                <c:pt idx="5">
                  <c:v>'88</c:v>
                </c:pt>
                <c:pt idx="6">
                  <c:v>'89</c:v>
                </c:pt>
                <c:pt idx="7">
                  <c:v>'90</c:v>
                </c:pt>
                <c:pt idx="8">
                  <c:v>'91</c:v>
                </c:pt>
                <c:pt idx="9">
                  <c:v>'92</c:v>
                </c:pt>
                <c:pt idx="10">
                  <c:v>'93</c:v>
                </c:pt>
                <c:pt idx="11">
                  <c:v>'94</c:v>
                </c:pt>
                <c:pt idx="12">
                  <c:v>'95</c:v>
                </c:pt>
                <c:pt idx="13">
                  <c:v>'96</c:v>
                </c:pt>
                <c:pt idx="14">
                  <c:v>'97</c:v>
                </c:pt>
                <c:pt idx="15">
                  <c:v>'98</c:v>
                </c:pt>
                <c:pt idx="16">
                  <c:v>'99</c:v>
                </c:pt>
                <c:pt idx="17">
                  <c:v>'00</c:v>
                </c:pt>
                <c:pt idx="18">
                  <c:v>'01</c:v>
                </c:pt>
                <c:pt idx="19">
                  <c:v>'02</c:v>
                </c:pt>
                <c:pt idx="20">
                  <c:v>'03</c:v>
                </c:pt>
                <c:pt idx="21">
                  <c:v>'04</c:v>
                </c:pt>
                <c:pt idx="22">
                  <c:v>'05</c:v>
                </c:pt>
                <c:pt idx="23">
                  <c:v>'06</c:v>
                </c:pt>
                <c:pt idx="24">
                  <c:v>'07</c:v>
                </c:pt>
                <c:pt idx="25">
                  <c:v>'08</c:v>
                </c:pt>
                <c:pt idx="26">
                  <c:v>'09</c:v>
                </c:pt>
                <c:pt idx="27">
                  <c:v>'10</c:v>
                </c:pt>
                <c:pt idx="28">
                  <c:v>'11</c:v>
                </c:pt>
                <c:pt idx="29">
                  <c:v>'12</c:v>
                </c:pt>
                <c:pt idx="30">
                  <c:v>'13</c:v>
                </c:pt>
                <c:pt idx="31">
                  <c:v>'14</c:v>
                </c:pt>
                <c:pt idx="32">
                  <c:v>'15</c:v>
                </c:pt>
                <c:pt idx="33">
                  <c:v>'16</c:v>
                </c:pt>
                <c:pt idx="34">
                  <c:v>'17</c:v>
                </c:pt>
              </c:strCache>
            </c:strRef>
          </c:cat>
          <c:val>
            <c:numRef>
              <c:f>男女差!$D$2:$D$34</c:f>
              <c:numCache>
                <c:formatCode>General</c:formatCode>
                <c:ptCount val="33"/>
                <c:pt idx="0">
                  <c:v>33.200000000000003</c:v>
                </c:pt>
                <c:pt idx="1">
                  <c:v>36.86999999999999</c:v>
                </c:pt>
                <c:pt idx="2">
                  <c:v>33.92</c:v>
                </c:pt>
                <c:pt idx="3">
                  <c:v>41.45</c:v>
                </c:pt>
                <c:pt idx="4">
                  <c:v>52.559999999999988</c:v>
                </c:pt>
                <c:pt idx="5">
                  <c:v>51.650000000000006</c:v>
                </c:pt>
                <c:pt idx="6">
                  <c:v>48.14</c:v>
                </c:pt>
                <c:pt idx="7">
                  <c:v>60.870000000000005</c:v>
                </c:pt>
                <c:pt idx="8">
                  <c:v>76.28</c:v>
                </c:pt>
                <c:pt idx="9">
                  <c:v>78.22</c:v>
                </c:pt>
                <c:pt idx="10">
                  <c:v>84.800000000000011</c:v>
                </c:pt>
                <c:pt idx="11">
                  <c:v>94.919999999999987</c:v>
                </c:pt>
                <c:pt idx="12">
                  <c:v>97.490000000000009</c:v>
                </c:pt>
                <c:pt idx="13">
                  <c:v>111.74999999999997</c:v>
                </c:pt>
                <c:pt idx="14">
                  <c:v>116.47999999999999</c:v>
                </c:pt>
                <c:pt idx="15">
                  <c:v>121.80000000000004</c:v>
                </c:pt>
                <c:pt idx="16">
                  <c:v>124.88999999999999</c:v>
                </c:pt>
                <c:pt idx="17">
                  <c:v>132.43</c:v>
                </c:pt>
                <c:pt idx="18">
                  <c:v>138.90999999999997</c:v>
                </c:pt>
                <c:pt idx="19">
                  <c:v>145.63</c:v>
                </c:pt>
                <c:pt idx="20">
                  <c:v>149.09999999999997</c:v>
                </c:pt>
                <c:pt idx="21">
                  <c:v>157.89999999999998</c:v>
                </c:pt>
                <c:pt idx="22">
                  <c:v>164.8</c:v>
                </c:pt>
                <c:pt idx="23">
                  <c:v>169.89999999999998</c:v>
                </c:pt>
                <c:pt idx="24">
                  <c:v>183.29999999999998</c:v>
                </c:pt>
                <c:pt idx="25">
                  <c:v>193.79999999999998</c:v>
                </c:pt>
                <c:pt idx="26">
                  <c:v>202.79999999999998</c:v>
                </c:pt>
                <c:pt idx="27">
                  <c:v>205</c:v>
                </c:pt>
                <c:pt idx="28">
                  <c:v>220</c:v>
                </c:pt>
                <c:pt idx="29">
                  <c:v>218</c:v>
                </c:pt>
                <c:pt idx="30">
                  <c:v>214</c:v>
                </c:pt>
                <c:pt idx="31">
                  <c:v>216</c:v>
                </c:pt>
                <c:pt idx="32">
                  <c:v>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079208"/>
        <c:axId val="438083128"/>
      </c:lineChart>
      <c:catAx>
        <c:axId val="43807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latin typeface="+mj-lt"/>
              </a:defRPr>
            </a:pPr>
            <a:endParaRPr lang="ja-JP"/>
          </a:p>
        </c:txPr>
        <c:crossAx val="438083128"/>
        <c:crosses val="autoZero"/>
        <c:auto val="1"/>
        <c:lblAlgn val="ctr"/>
        <c:lblOffset val="100"/>
        <c:noMultiLvlLbl val="0"/>
      </c:catAx>
      <c:valAx>
        <c:axId val="438083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+mj-lt"/>
              </a:defRPr>
            </a:pPr>
            <a:endParaRPr lang="ja-JP"/>
          </a:p>
        </c:txPr>
        <c:crossAx val="438079208"/>
        <c:crosses val="autoZero"/>
        <c:crossBetween val="between"/>
      </c:valAx>
      <c:spPr>
        <a:ln cmpd="sng">
          <a:prstDash val="solid"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%</a:t>
            </a:r>
            <a:r>
              <a:rPr lang="en-US" b="0" dirty="0" err="1" smtClean="0"/>
              <a:t>ESRD_Proteinuria</a:t>
            </a:r>
            <a:endParaRPr lang="en-US" b="0" dirty="0"/>
          </a:p>
        </c:rich>
      </c:tx>
      <c:layout>
        <c:manualLayout>
          <c:xMode val="edge"/>
          <c:yMode val="edge"/>
          <c:x val="0.19663610361375969"/>
          <c:y val="1.469744102507128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UP!$D$1</c:f>
              <c:strCache>
                <c:ptCount val="1"/>
                <c:pt idx="0">
                  <c:v>%ESRD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UP!$A$2:$A$6</c:f>
              <c:strCache>
                <c:ptCount val="5"/>
                <c:pt idx="0">
                  <c:v>UP-</c:v>
                </c:pt>
                <c:pt idx="1">
                  <c:v>UP+-</c:v>
                </c:pt>
                <c:pt idx="2">
                  <c:v>UP1+</c:v>
                </c:pt>
                <c:pt idx="3">
                  <c:v>UP2+</c:v>
                </c:pt>
                <c:pt idx="4">
                  <c:v>UP3+ over</c:v>
                </c:pt>
              </c:strCache>
            </c:strRef>
          </c:cat>
          <c:val>
            <c:numRef>
              <c:f>UP!$D$2:$D$6</c:f>
              <c:numCache>
                <c:formatCode>0.00%</c:formatCode>
                <c:ptCount val="5"/>
                <c:pt idx="0">
                  <c:v>2.1448529326516179E-3</c:v>
                </c:pt>
                <c:pt idx="1">
                  <c:v>3.8E-3</c:v>
                </c:pt>
                <c:pt idx="2">
                  <c:v>1.3725979535812328E-2</c:v>
                </c:pt>
                <c:pt idx="3">
                  <c:v>7.0895522388059698E-2</c:v>
                </c:pt>
                <c:pt idx="4">
                  <c:v>0.15406162464985995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8081560"/>
        <c:axId val="438085088"/>
      </c:barChart>
      <c:catAx>
        <c:axId val="438081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438085088"/>
        <c:crosses val="autoZero"/>
        <c:auto val="1"/>
        <c:lblAlgn val="ctr"/>
        <c:lblOffset val="100"/>
        <c:noMultiLvlLbl val="0"/>
      </c:catAx>
      <c:valAx>
        <c:axId val="438085088"/>
        <c:scaling>
          <c:orientation val="minMax"/>
          <c:max val="0.16000000000000003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438081560"/>
        <c:crosses val="autoZero"/>
        <c:crossBetween val="between"/>
      </c:valAx>
      <c:spPr>
        <a:ln w="317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HG丸ｺﾞｼｯｸM-PRO" panose="020F0600000000000000" pitchFamily="50" charset="-128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%</a:t>
            </a:r>
            <a:r>
              <a:rPr lang="en-US" b="0" dirty="0" err="1" smtClean="0"/>
              <a:t>ESRD_Hematuria</a:t>
            </a:r>
            <a:endParaRPr lang="en-US" b="0" dirty="0"/>
          </a:p>
        </c:rich>
      </c:tx>
      <c:layout>
        <c:manualLayout>
          <c:xMode val="edge"/>
          <c:yMode val="edge"/>
          <c:x val="0.29218676138381139"/>
          <c:y val="1.224786752089273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UH!$D$1</c:f>
              <c:strCache>
                <c:ptCount val="1"/>
                <c:pt idx="0">
                  <c:v>%ESRD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UH!$A$2:$A$6</c:f>
              <c:strCache>
                <c:ptCount val="5"/>
                <c:pt idx="0">
                  <c:v>UH-</c:v>
                </c:pt>
                <c:pt idx="1">
                  <c:v>UH+-</c:v>
                </c:pt>
                <c:pt idx="2">
                  <c:v>UH1+</c:v>
                </c:pt>
                <c:pt idx="3">
                  <c:v>UH2+</c:v>
                </c:pt>
                <c:pt idx="4">
                  <c:v>UH3+ over</c:v>
                </c:pt>
              </c:strCache>
            </c:strRef>
          </c:cat>
          <c:val>
            <c:numRef>
              <c:f>UH!$D$2:$D$6</c:f>
              <c:numCache>
                <c:formatCode>0.00%</c:formatCode>
                <c:ptCount val="5"/>
                <c:pt idx="0">
                  <c:v>3.3710767055881033E-3</c:v>
                </c:pt>
                <c:pt idx="1">
                  <c:v>4.5452025940912362E-3</c:v>
                </c:pt>
                <c:pt idx="2">
                  <c:v>7.1065989847715737E-3</c:v>
                </c:pt>
                <c:pt idx="3">
                  <c:v>1.0465116279069767E-2</c:v>
                </c:pt>
                <c:pt idx="4">
                  <c:v>1.1437908496732025E-2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8085872"/>
        <c:axId val="438087048"/>
      </c:barChart>
      <c:catAx>
        <c:axId val="43808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438087048"/>
        <c:crosses val="autoZero"/>
        <c:auto val="1"/>
        <c:lblAlgn val="ctr"/>
        <c:lblOffset val="100"/>
        <c:noMultiLvlLbl val="0"/>
      </c:catAx>
      <c:valAx>
        <c:axId val="438087048"/>
        <c:scaling>
          <c:orientation val="minMax"/>
          <c:max val="0.16000000000000003"/>
          <c:min val="0"/>
        </c:scaling>
        <c:delete val="0"/>
        <c:axPos val="l"/>
        <c:majorGridlines>
          <c:spPr>
            <a:ln w="3175"/>
          </c:spPr>
        </c:majorGridlines>
        <c:numFmt formatCode="0%" sourceLinked="0"/>
        <c:majorTickMark val="out"/>
        <c:minorTickMark val="none"/>
        <c:tickLblPos val="nextTo"/>
        <c:spPr>
          <a:ln w="3175"/>
        </c:spPr>
        <c:txPr>
          <a:bodyPr/>
          <a:lstStyle/>
          <a:p>
            <a:pPr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438085872"/>
        <c:crosses val="autoZero"/>
        <c:crossBetween val="between"/>
      </c:valAx>
      <c:spPr>
        <a:ln w="3175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HG丸ｺﾞｼｯｸM-PRO" panose="020F0600000000000000" pitchFamily="50" charset="-128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37600957964147E-2"/>
          <c:y val="8.7107570370690182E-2"/>
          <c:w val="0.90951172776203038"/>
          <c:h val="0.7186374555581946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3.2782566386480791E-2"/>
                  <c:y val="-2.3804376401695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235741148475006E-2"/>
                  <c:y val="-1.29914279341583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2256303973107E-2"/>
                  <c:y val="-2.8014528383799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275926079282542E-2"/>
                  <c:y val="-2.2375823494857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529289118833946E-2"/>
                  <c:y val="-2.8379071184960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15922732532689E-2"/>
                  <c:y val="-2.51096891426717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3035882120041993E-2"/>
                  <c:y val="-2.54712701140521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4422139178626241E-2"/>
                  <c:y val="-3.01777086613416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1009149347439719E-2"/>
                  <c:y val="-6.190820127009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3699043808710681E-2"/>
                  <c:y val="-2.1083832368516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'[Microsoft Office PowerPoint 内のグラフ] (UA⊿)男性'!$N$3:$N$12</c:f>
                <c:numCache>
                  <c:formatCode>General</c:formatCode>
                  <c:ptCount val="10"/>
                  <c:pt idx="0">
                    <c:v>17.02</c:v>
                  </c:pt>
                  <c:pt idx="1">
                    <c:v>17.18</c:v>
                  </c:pt>
                  <c:pt idx="2">
                    <c:v>17.630000000000031</c:v>
                  </c:pt>
                  <c:pt idx="3">
                    <c:v>16.670000000000005</c:v>
                  </c:pt>
                  <c:pt idx="4">
                    <c:v>16.32</c:v>
                  </c:pt>
                  <c:pt idx="5">
                    <c:v>16.779999999999987</c:v>
                  </c:pt>
                  <c:pt idx="6">
                    <c:v>16.899999999999999</c:v>
                  </c:pt>
                  <c:pt idx="7">
                    <c:v>16.510000000000005</c:v>
                  </c:pt>
                  <c:pt idx="8">
                    <c:v>18.29</c:v>
                  </c:pt>
                  <c:pt idx="9">
                    <c:v>17.53</c:v>
                  </c:pt>
                </c:numCache>
              </c:numRef>
            </c:plus>
          </c:errBars>
          <c:cat>
            <c:strRef>
              <c:f>'[Microsoft Office PowerPoint 内のグラフ] (UA⊿)男性'!$K$3:$L$12</c:f>
              <c:strCache>
                <c:ptCount val="10"/>
                <c:pt idx="0">
                  <c:v>≤-2</c:v>
                </c:pt>
                <c:pt idx="1">
                  <c:v>≤-1.5</c:v>
                </c:pt>
                <c:pt idx="2">
                  <c:v>≤-1.0</c:v>
                </c:pt>
                <c:pt idx="3">
                  <c:v>≤-0.5</c:v>
                </c:pt>
                <c:pt idx="4">
                  <c:v>≤0</c:v>
                </c:pt>
                <c:pt idx="5">
                  <c:v>≤0.5</c:v>
                </c:pt>
                <c:pt idx="6">
                  <c:v>≤1.0</c:v>
                </c:pt>
                <c:pt idx="7">
                  <c:v>≤1.5</c:v>
                </c:pt>
                <c:pt idx="8">
                  <c:v>≤2.0</c:v>
                </c:pt>
                <c:pt idx="9">
                  <c:v>2.0&lt;</c:v>
                </c:pt>
              </c:strCache>
            </c:strRef>
          </c:cat>
          <c:val>
            <c:numRef>
              <c:f>'[Microsoft Office PowerPoint 内のグラフ] (UA⊿)男性'!$M$3:$M$12</c:f>
              <c:numCache>
                <c:formatCode>0.0_ </c:formatCode>
                <c:ptCount val="10"/>
                <c:pt idx="0">
                  <c:v>74.099999999999994</c:v>
                </c:pt>
                <c:pt idx="1">
                  <c:v>76.61999999999999</c:v>
                </c:pt>
                <c:pt idx="2">
                  <c:v>78.099999999999994</c:v>
                </c:pt>
                <c:pt idx="3">
                  <c:v>80.260000000000005</c:v>
                </c:pt>
                <c:pt idx="4">
                  <c:v>81.61</c:v>
                </c:pt>
                <c:pt idx="5">
                  <c:v>82.09</c:v>
                </c:pt>
                <c:pt idx="6">
                  <c:v>83.58</c:v>
                </c:pt>
                <c:pt idx="7">
                  <c:v>83</c:v>
                </c:pt>
                <c:pt idx="8">
                  <c:v>82.56</c:v>
                </c:pt>
                <c:pt idx="9">
                  <c:v>81.36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37968"/>
        <c:axId val="428232872"/>
      </c:barChart>
      <c:catAx>
        <c:axId val="42823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2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32872"/>
        <c:scaling>
          <c:orientation val="minMax"/>
          <c:max val="110"/>
          <c:min val="60"/>
        </c:scaling>
        <c:delete val="0"/>
        <c:axPos val="l"/>
        <c:numFmt formatCode="0_ 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7968"/>
        <c:crosses val="autoZero"/>
        <c:crossBetween val="between"/>
        <c:majorUnit val="10"/>
      </c:valAx>
      <c:spPr>
        <a:ln w="317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Calibri" panose="020F0502020204030204" pitchFamily="34" charset="0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6853584681084E-2"/>
          <c:y val="8.4442678095504209E-2"/>
          <c:w val="0.91633991024683514"/>
          <c:h val="0.7107258739704979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3.8186066138815207E-2"/>
                  <c:y val="1.274318108855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058936153818411E-2"/>
                  <c:y val="6.3802456433907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035435631448208E-2"/>
                  <c:y val="6.69711700482502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179234786877056E-2"/>
                  <c:y val="8.57711249202265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052104801880038E-2"/>
                  <c:y val="3.38694694117911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722445229737788E-2"/>
                  <c:y val="7.114907419112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866377830772451E-2"/>
                  <c:y val="6.43649394705204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8197389564924402E-2"/>
                  <c:y val="7.2530530194331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1539761416298E-2"/>
                  <c:y val="-3.44736781933430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0324432956260529E-2"/>
                  <c:y val="-4.7375336981851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minus"/>
            <c:errValType val="cust"/>
            <c:noEndCap val="0"/>
            <c:minus>
              <c:numRef>
                <c:f>'[Microsoft Office PowerPoint 内のグラフ] (UA⊿)男性'!$N$15:$N$24</c:f>
                <c:numCache>
                  <c:formatCode>General</c:formatCode>
                  <c:ptCount val="10"/>
                  <c:pt idx="0">
                    <c:v>14.89</c:v>
                  </c:pt>
                  <c:pt idx="1">
                    <c:v>14.350000000000023</c:v>
                  </c:pt>
                  <c:pt idx="2">
                    <c:v>14.97</c:v>
                  </c:pt>
                  <c:pt idx="3">
                    <c:v>12.97</c:v>
                  </c:pt>
                  <c:pt idx="4">
                    <c:v>13.02</c:v>
                  </c:pt>
                  <c:pt idx="5">
                    <c:v>13.07</c:v>
                  </c:pt>
                  <c:pt idx="6">
                    <c:v>13.51</c:v>
                  </c:pt>
                  <c:pt idx="7">
                    <c:v>13.239999999999998</c:v>
                  </c:pt>
                  <c:pt idx="8">
                    <c:v>13.29</c:v>
                  </c:pt>
                  <c:pt idx="9">
                    <c:v>14.5</c:v>
                  </c:pt>
                </c:numCache>
              </c:numRef>
            </c:minus>
          </c:errBars>
          <c:cat>
            <c:strRef>
              <c:f>'[Microsoft Office PowerPoint 内のグラフ] (UA⊿)男性'!$L$15:$L$24</c:f>
              <c:strCache>
                <c:ptCount val="10"/>
                <c:pt idx="0">
                  <c:v>≤-2</c:v>
                </c:pt>
                <c:pt idx="1">
                  <c:v>≤-1.5</c:v>
                </c:pt>
                <c:pt idx="2">
                  <c:v>≤-1.0</c:v>
                </c:pt>
                <c:pt idx="3">
                  <c:v>≤-0.5</c:v>
                </c:pt>
                <c:pt idx="4">
                  <c:v>≤0</c:v>
                </c:pt>
                <c:pt idx="5">
                  <c:v>≤0.5</c:v>
                </c:pt>
                <c:pt idx="6">
                  <c:v>≤1.0</c:v>
                </c:pt>
                <c:pt idx="7">
                  <c:v>≤1.5</c:v>
                </c:pt>
                <c:pt idx="8">
                  <c:v>≤2.0</c:v>
                </c:pt>
                <c:pt idx="9">
                  <c:v>2.0&lt;</c:v>
                </c:pt>
              </c:strCache>
            </c:strRef>
          </c:cat>
          <c:val>
            <c:numRef>
              <c:f>'[Microsoft Office PowerPoint 内のグラフ] (UA⊿)男性'!$M$15:$M$24</c:f>
              <c:numCache>
                <c:formatCode>0.0_ </c:formatCode>
                <c:ptCount val="10"/>
                <c:pt idx="0">
                  <c:v>-1.79</c:v>
                </c:pt>
                <c:pt idx="1">
                  <c:v>-2.58</c:v>
                </c:pt>
                <c:pt idx="2">
                  <c:v>-4.83</c:v>
                </c:pt>
                <c:pt idx="3">
                  <c:v>-7.1899999999999995</c:v>
                </c:pt>
                <c:pt idx="4">
                  <c:v>-8.31</c:v>
                </c:pt>
                <c:pt idx="5">
                  <c:v>-10.8</c:v>
                </c:pt>
                <c:pt idx="6">
                  <c:v>-12.98</c:v>
                </c:pt>
                <c:pt idx="7">
                  <c:v>-13.78</c:v>
                </c:pt>
                <c:pt idx="8">
                  <c:v>-15.75</c:v>
                </c:pt>
                <c:pt idx="9">
                  <c:v>-18.110000000000031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36008"/>
        <c:axId val="428237184"/>
      </c:barChart>
      <c:catAx>
        <c:axId val="42823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37184"/>
        <c:scaling>
          <c:orientation val="minMax"/>
          <c:max val="10"/>
          <c:min val="-40"/>
        </c:scaling>
        <c:delete val="0"/>
        <c:axPos val="l"/>
        <c:numFmt formatCode="0_ " sourceLinked="0"/>
        <c:majorTickMark val="out"/>
        <c:minorTickMark val="none"/>
        <c:tickLblPos val="nextTo"/>
        <c:spPr>
          <a:ln w="3175" cmpd="sng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6008"/>
        <c:crosses val="autoZero"/>
        <c:crossBetween val="between"/>
        <c:majorUnit val="10"/>
      </c:valAx>
      <c:spPr>
        <a:noFill/>
        <a:ln w="317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Calibri" panose="020F0502020204030204" pitchFamily="34" charset="0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37600957964147E-2"/>
          <c:y val="8.7107570370690182E-2"/>
          <c:w val="0.90951172776203026"/>
          <c:h val="0.7186374555581949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3.278256638648077E-2"/>
                  <c:y val="-2.4511630171841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235741148475006E-2"/>
                  <c:y val="-1.26909175338529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02256303973107E-2"/>
                  <c:y val="-2.6031589080092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2275926079282452E-2"/>
                  <c:y val="-2.2729999891786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529289118833918E-2"/>
                  <c:y val="-2.63987118198553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1515922732532689E-2"/>
                  <c:y val="-2.5646686452036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3035882120041916E-2"/>
                  <c:y val="-2.8630367242923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442213917862621E-2"/>
                  <c:y val="-2.9279130380596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1009149347439691E-2"/>
                  <c:y val="-6.201552435373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3699043808710681E-2"/>
                  <c:y val="-2.09692627247096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plus"/>
            <c:errValType val="cust"/>
            <c:noEndCap val="0"/>
            <c:plus>
              <c:numRef>
                <c:f>'[Microsoft Office PowerPoint 内のグラフ] (UA⊿)女性'!$N$3:$N$12</c:f>
                <c:numCache>
                  <c:formatCode>General</c:formatCode>
                  <c:ptCount val="10"/>
                  <c:pt idx="0">
                    <c:v>14.54</c:v>
                  </c:pt>
                  <c:pt idx="1">
                    <c:v>18.559999999999999</c:v>
                  </c:pt>
                  <c:pt idx="2">
                    <c:v>19.32</c:v>
                  </c:pt>
                  <c:pt idx="3">
                    <c:v>19.39</c:v>
                  </c:pt>
                  <c:pt idx="4">
                    <c:v>19.170000000000005</c:v>
                  </c:pt>
                  <c:pt idx="5">
                    <c:v>19.16</c:v>
                  </c:pt>
                  <c:pt idx="6">
                    <c:v>20.2</c:v>
                  </c:pt>
                  <c:pt idx="7">
                    <c:v>22.2</c:v>
                  </c:pt>
                  <c:pt idx="8">
                    <c:v>20.74</c:v>
                  </c:pt>
                  <c:pt idx="9">
                    <c:v>21.55</c:v>
                  </c:pt>
                </c:numCache>
              </c:numRef>
            </c:plus>
          </c:errBars>
          <c:cat>
            <c:strRef>
              <c:f>'[Microsoft Office PowerPoint 内のグラフ] (UA⊿)女性'!$K$3:$L$12</c:f>
              <c:strCache>
                <c:ptCount val="10"/>
                <c:pt idx="0">
                  <c:v>≤-2</c:v>
                </c:pt>
                <c:pt idx="1">
                  <c:v>≤-1.5</c:v>
                </c:pt>
                <c:pt idx="2">
                  <c:v>≤-1.0</c:v>
                </c:pt>
                <c:pt idx="3">
                  <c:v>≤-0.5</c:v>
                </c:pt>
                <c:pt idx="4">
                  <c:v>≤0</c:v>
                </c:pt>
                <c:pt idx="5">
                  <c:v>≤0.5</c:v>
                </c:pt>
                <c:pt idx="6">
                  <c:v>≤1.0</c:v>
                </c:pt>
                <c:pt idx="7">
                  <c:v>≤1.5</c:v>
                </c:pt>
                <c:pt idx="8">
                  <c:v>≤2.0</c:v>
                </c:pt>
                <c:pt idx="9">
                  <c:v>2.0&lt;</c:v>
                </c:pt>
              </c:strCache>
            </c:strRef>
          </c:cat>
          <c:val>
            <c:numRef>
              <c:f>'[Microsoft Office PowerPoint 内のグラフ] (UA⊿)女性'!$M$3:$M$12</c:f>
              <c:numCache>
                <c:formatCode>0.0_ </c:formatCode>
                <c:ptCount val="10"/>
                <c:pt idx="0">
                  <c:v>65.97</c:v>
                </c:pt>
                <c:pt idx="1">
                  <c:v>67.55</c:v>
                </c:pt>
                <c:pt idx="2">
                  <c:v>73.440000000000026</c:v>
                </c:pt>
                <c:pt idx="3">
                  <c:v>76.7</c:v>
                </c:pt>
                <c:pt idx="4">
                  <c:v>78.97</c:v>
                </c:pt>
                <c:pt idx="5">
                  <c:v>80.790000000000006</c:v>
                </c:pt>
                <c:pt idx="6">
                  <c:v>81.34</c:v>
                </c:pt>
                <c:pt idx="7">
                  <c:v>82.81</c:v>
                </c:pt>
                <c:pt idx="8">
                  <c:v>82.3</c:v>
                </c:pt>
                <c:pt idx="9">
                  <c:v>76.569999999999993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238752"/>
        <c:axId val="428235616"/>
      </c:barChart>
      <c:catAx>
        <c:axId val="4282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8235616"/>
        <c:scaling>
          <c:orientation val="minMax"/>
          <c:max val="110"/>
          <c:min val="60"/>
        </c:scaling>
        <c:delete val="0"/>
        <c:axPos val="l"/>
        <c:numFmt formatCode="0_ 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400" b="0"/>
            </a:pPr>
            <a:endParaRPr lang="ja-JP"/>
          </a:p>
        </c:txPr>
        <c:crossAx val="428238752"/>
        <c:crosses val="autoZero"/>
        <c:crossBetween val="between"/>
        <c:majorUnit val="10"/>
      </c:valAx>
      <c:spPr>
        <a:ln w="3175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>
          <a:latin typeface="Calibri" panose="020F0502020204030204" pitchFamily="34" charset="0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fld id="{A025B437-15D6-411C-8BCB-CBACB044997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4867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2950"/>
            <a:ext cx="4929188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27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fld id="{1F5A87FB-CCA2-4FCA-9382-EC57466AD7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340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72050" cy="3729037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390" y="4720079"/>
            <a:ext cx="4992427" cy="447325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 smtClean="0">
              <a:latin typeface="Arial" charset="0"/>
              <a:ea typeface="Osaka−等幅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56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E74C4-B59E-453C-90D2-115E463D6407}" type="slidenum">
              <a:rPr lang="en-US" altLang="ja-JP" smtClean="0">
                <a:solidFill>
                  <a:prstClr val="black"/>
                </a:solidFill>
                <a:latin typeface="Times" pitchFamily="18" charset="0"/>
                <a:ea typeface="Osaka"/>
                <a:cs typeface="Osaka"/>
              </a:rPr>
              <a:pPr/>
              <a:t>17</a:t>
            </a:fld>
            <a:endParaRPr lang="en-US" altLang="ja-JP" smtClean="0">
              <a:solidFill>
                <a:prstClr val="black"/>
              </a:solidFill>
              <a:latin typeface="Times" pitchFamily="18" charset="0"/>
              <a:ea typeface="Osaka"/>
              <a:cs typeface="Osaka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75" y="742950"/>
            <a:ext cx="4929188" cy="369728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spcBef>
                <a:spcPct val="0"/>
              </a:spcBef>
            </a:pPr>
            <a:endParaRPr lang="ja-JP" altLang="ja-JP" sz="1000" smtClean="0">
              <a:latin typeface="Times" pitchFamily="18" charset="0"/>
              <a:ea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340409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75" y="742950"/>
            <a:ext cx="4929188" cy="3697288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 smtClean="0">
              <a:latin typeface="Arial" pitchFamily="34" charset="0"/>
              <a:ea typeface="Osaka"/>
              <a:cs typeface="Osaka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4D0C0C-9468-4924-9A24-85491833FA44}" type="slidenum">
              <a:rPr lang="en-US" altLang="ja-JP" smtClean="0">
                <a:solidFill>
                  <a:prstClr val="black"/>
                </a:solidFill>
                <a:latin typeface="Times" pitchFamily="18" charset="0"/>
                <a:ea typeface="Osaka"/>
                <a:cs typeface="Osaka"/>
              </a:rPr>
              <a:pPr/>
              <a:t>20</a:t>
            </a:fld>
            <a:endParaRPr lang="en-US" altLang="ja-JP" smtClean="0">
              <a:solidFill>
                <a:prstClr val="black"/>
              </a:solidFill>
              <a:latin typeface="Times" pitchFamily="18" charset="0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155353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5A87FB-CCA2-4FCA-9382-EC57466AD7E9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075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6E12-EA04-4C61-B212-EC86CE1C03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79AE-5C80-4144-A4FF-F9775051DA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35B2-7289-45A8-80F2-1034EBB8239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9A7-2263-44B2-BAAD-698FC413B6D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6E12-EA04-4C61-B212-EC86CE1C039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62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8C31-EFBC-4F33-AE4D-31CE39C4404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99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82A0-952A-45A4-9CB7-5716E643FED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E91-AA91-492B-ADB6-7A63D276CE1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0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4301-DCBA-4B68-816E-7038C90ACAA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6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AA79-1661-4F5C-AA0E-7D815E90B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48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0894-5345-4C7E-9A05-7C6FC5F74DF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7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8C31-EFBC-4F33-AE4D-31CE39C4404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C39B-C20B-4005-B1A8-10299EEC0FE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08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E90-EA28-44C0-B650-953F870CA82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0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79AE-5C80-4144-A4FF-F9775051DAA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0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35B2-7289-45A8-80F2-1034EBB8239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0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9A7-2263-44B2-BAAD-698FC413B6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02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6132-07AD-4A2C-B5D7-6948CF7392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31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C665-CDB9-448F-95EC-92565C39309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74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FB30-F669-4F08-B316-D045EDA0B15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58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043F-4789-4B6F-A3E5-A073D7B27DA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5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30FA-C802-4D71-9494-46EFEB6868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4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82A0-952A-45A4-9CB7-5716E643FED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B698E-BFC3-47DD-A409-8934B6C9B03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4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5B25-CF11-4DE3-A535-F223848608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06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A74A3-F7F4-41F3-81BF-F50508D8B2B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9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53B3-C9A2-4FB1-BB73-EEE24787D94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9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C7D1-0B2C-45DD-B93A-F00716FE5AD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29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0E85-62FE-49B9-AFF3-4FE34D43CE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56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52BE-EFE0-4A19-8287-E446FB910C5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8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85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E91-AA91-492B-ADB6-7A63D276CE1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117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66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46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64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7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33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56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20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7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4301-DCBA-4B68-816E-7038C90ACAA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76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0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57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83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00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93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46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16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6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D6E12-EA04-4C61-B212-EC86CE1C039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AA79-1661-4F5C-AA0E-7D815E90BF3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A8C31-EFBC-4F33-AE4D-31CE39C4404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88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82A0-952A-45A4-9CB7-5716E643FED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9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E91-AA91-492B-ADB6-7A63D276CE1E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76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14301-DCBA-4B68-816E-7038C90ACAA5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32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AA79-1661-4F5C-AA0E-7D815E90BF38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16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0894-5345-4C7E-9A05-7C6FC5F74DF6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01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C39B-C20B-4005-B1A8-10299EEC0FE9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8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E90-EA28-44C0-B650-953F870CA827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89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079AE-5C80-4144-A4FF-F9775051DAA4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92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C35B2-7289-45A8-80F2-1034EBB82391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0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0894-5345-4C7E-9A05-7C6FC5F74DF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9A7-2263-44B2-BAAD-698FC413B6DF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7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C39B-C20B-4005-B1A8-10299EEC0FE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E90-EA28-44C0-B650-953F870CA82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6E75D97-77DE-4A44-8BAA-F8C56D2490E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6E75D97-77DE-4A44-8BAA-F8C56D2490E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FC339B69-7FCC-43D0-8E30-7A287565FC9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F0C1C2C-1007-4EAB-A593-1E05858A911D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071B3E-CDAF-4B2E-A0E0-CD04E2F67715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19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54461E9-FE7E-4C44-AC09-BFBD46B38D3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2017/4/26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D1F931-A5CB-42BC-8313-A7AEFE6ABE67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9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6E75D97-77DE-4A44-8BAA-F8C56D2490E2}" type="slidenum">
              <a:rPr lang="en-US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06" y="-8335"/>
            <a:ext cx="1114465" cy="120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4" y="-8334"/>
            <a:ext cx="1114465" cy="120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seki\Desktop\ScreenShot\2014y04m18d_114500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0" y="1124744"/>
            <a:ext cx="7505345" cy="58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564" y="1199002"/>
            <a:ext cx="907300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66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4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Significance </a:t>
            </a:r>
            <a:r>
              <a:rPr lang="en-US" altLang="ja-JP" sz="4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ja-JP" sz="4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hyperuricemia </a:t>
            </a:r>
            <a:r>
              <a:rPr lang="en-US" altLang="ja-JP" sz="4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among community-based</a:t>
            </a:r>
            <a:br>
              <a:rPr lang="en-US" altLang="ja-JP" sz="4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altLang="ja-JP" sz="4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screening </a:t>
            </a:r>
            <a:r>
              <a:rPr lang="en-US" altLang="ja-JP" sz="4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participants, focusing </a:t>
            </a:r>
            <a:r>
              <a:rPr lang="en-US" altLang="ja-JP" sz="4800" dirty="0" smtClean="0">
                <a:solidFill>
                  <a:schemeClr val="bg1"/>
                </a:solidFill>
                <a:latin typeface="+mn-lt"/>
                <a:ea typeface="HG丸ｺﾞｼｯｸM-PRO" pitchFamily="50" charset="-128"/>
                <a:cs typeface="Times New Roman" panose="02020603050405020304" pitchFamily="18" charset="0"/>
              </a:rPr>
              <a:t>in longevity</a:t>
            </a:r>
            <a:endParaRPr lang="en-US" altLang="ja-JP" sz="4800" dirty="0">
              <a:solidFill>
                <a:schemeClr val="bg1"/>
              </a:solidFill>
              <a:latin typeface="+mn-lt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" y="149747"/>
            <a:ext cx="9144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HG丸ｺﾞｼｯｸM-PRO" pitchFamily="50" charset="-128"/>
              </a:rPr>
              <a:t>WCN2017</a:t>
            </a:r>
            <a:r>
              <a:rPr lang="en-US" altLang="ja-JP" sz="2400" dirty="0">
                <a:solidFill>
                  <a:prstClr val="black"/>
                </a:solidFill>
                <a:latin typeface="+mn-lt"/>
                <a:ea typeface="HG丸ｺﾞｼｯｸM-PRO" pitchFamily="50" charset="-128"/>
              </a:rPr>
              <a:t>Satellite </a:t>
            </a: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HG丸ｺﾞｼｯｸM-PRO" pitchFamily="50" charset="-128"/>
              </a:rPr>
              <a:t>Symposium</a:t>
            </a:r>
            <a:endParaRPr lang="ja-JP" altLang="en-US" sz="2400" dirty="0">
              <a:solidFill>
                <a:prstClr val="black"/>
              </a:solidFill>
              <a:latin typeface="+mn-lt"/>
              <a:ea typeface="HG丸ｺﾞｼｯｸM-PRO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 smtClean="0">
                <a:solidFill>
                  <a:prstClr val="black"/>
                </a:solidFill>
                <a:latin typeface="+mn-lt"/>
                <a:ea typeface="HG丸ｺﾞｼｯｸM-PRO" pitchFamily="50" charset="-128"/>
              </a:rPr>
              <a:t>2017.4.26.  Mexico City</a:t>
            </a:r>
            <a:r>
              <a:rPr lang="ja-JP" altLang="en-US" sz="2400" dirty="0" smtClean="0">
                <a:solidFill>
                  <a:prstClr val="black"/>
                </a:solidFill>
                <a:latin typeface="+mn-lt"/>
                <a:ea typeface="HG丸ｺﾞｼｯｸM-PRO" pitchFamily="50" charset="-128"/>
              </a:rPr>
              <a:t> </a:t>
            </a:r>
            <a:endParaRPr lang="ja-JP" altLang="en-US" sz="2400" dirty="0">
              <a:solidFill>
                <a:prstClr val="black"/>
              </a:solidFill>
              <a:latin typeface="+mn-lt"/>
              <a:ea typeface="HG丸ｺﾞｼｯｸM-PRO" pitchFamily="50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3130" y="5013176"/>
            <a:ext cx="91440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6600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4000" kern="0" dirty="0" smtClean="0">
                <a:solidFill>
                  <a:schemeClr val="bg1"/>
                </a:solidFill>
                <a:latin typeface="+mn-lt"/>
                <a:ea typeface="HG丸ｺﾞｼｯｸM-PRO" pitchFamily="50" charset="-128"/>
                <a:cs typeface="Times New Roman" panose="02020603050405020304" pitchFamily="18" charset="0"/>
              </a:rPr>
              <a:t>Kunitoshi Iseki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3200" kern="0" dirty="0" smtClean="0">
                <a:solidFill>
                  <a:schemeClr val="bg1"/>
                </a:solidFill>
                <a:latin typeface="+mn-lt"/>
                <a:ea typeface="HG丸ｺﾞｼｯｸM-PRO" pitchFamily="50" charset="-128"/>
                <a:cs typeface="Times New Roman" panose="02020603050405020304" pitchFamily="18" charset="0"/>
              </a:rPr>
              <a:t>Clinical Research Support Center, Tomishiro Central Hospital, Okinawa, Japan</a:t>
            </a:r>
            <a:endParaRPr kumimoji="0" lang="ja-JP" altLang="en-US" sz="1800" kern="0" dirty="0">
              <a:solidFill>
                <a:schemeClr val="bg1"/>
              </a:solidFill>
              <a:latin typeface="+mn-lt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251520" y="692696"/>
            <a:ext cx="8643631" cy="568801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1800" b="1" dirty="0">
              <a:solidFill>
                <a:srgbClr val="000000"/>
              </a:solidFill>
              <a:latin typeface="Calibri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1830388" y="5594249"/>
            <a:ext cx="304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-29</a:t>
            </a: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2649538" y="559424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30-39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3624263" y="559424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40-49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4618038" y="559424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50-59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5611813" y="559424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60-69</a:t>
            </a: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6586538" y="5594249"/>
            <a:ext cx="5386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70-79</a:t>
            </a:r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7707313" y="5594249"/>
            <a:ext cx="304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80-</a:t>
            </a:r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3981478" y="5909309"/>
            <a:ext cx="2872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Age at Screening, years</a:t>
            </a:r>
            <a:endParaRPr lang="ja-JP" altLang="en-US" sz="2000" dirty="0"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5004048" y="6433591"/>
            <a:ext cx="40285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Iseki K et al</a:t>
            </a:r>
            <a:r>
              <a:rPr lang="en-US" altLang="ja-JP" sz="1800" i="1" dirty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. Kidney </a:t>
            </a:r>
            <a:r>
              <a:rPr lang="en-US" altLang="ja-JP" sz="1800" i="1" dirty="0" err="1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Int</a:t>
            </a:r>
            <a:r>
              <a:rPr lang="en-US" altLang="ja-JP" sz="1800" i="1" dirty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49: 800-805, 1996</a:t>
            </a:r>
          </a:p>
        </p:txBody>
      </p:sp>
      <p:sp>
        <p:nvSpPr>
          <p:cNvPr id="63500" name="Line 13"/>
          <p:cNvSpPr>
            <a:spLocks noChangeShapeType="1"/>
          </p:cNvSpPr>
          <p:nvPr/>
        </p:nvSpPr>
        <p:spPr bwMode="auto">
          <a:xfrm>
            <a:off x="1363539" y="4748284"/>
            <a:ext cx="7014756" cy="317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1" name="Line 14"/>
          <p:cNvSpPr>
            <a:spLocks noChangeShapeType="1"/>
          </p:cNvSpPr>
          <p:nvPr/>
        </p:nvSpPr>
        <p:spPr bwMode="auto">
          <a:xfrm>
            <a:off x="1363539" y="3973329"/>
            <a:ext cx="7014756" cy="1588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2" name="Line 15"/>
          <p:cNvSpPr>
            <a:spLocks noChangeShapeType="1"/>
          </p:cNvSpPr>
          <p:nvPr/>
        </p:nvSpPr>
        <p:spPr bwMode="auto">
          <a:xfrm>
            <a:off x="1363539" y="3198375"/>
            <a:ext cx="7014756" cy="1587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3" name="Line 16"/>
          <p:cNvSpPr>
            <a:spLocks noChangeShapeType="1"/>
          </p:cNvSpPr>
          <p:nvPr/>
        </p:nvSpPr>
        <p:spPr bwMode="auto">
          <a:xfrm>
            <a:off x="1363539" y="2421833"/>
            <a:ext cx="7014756" cy="317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4" name="Line 17"/>
          <p:cNvSpPr>
            <a:spLocks noChangeShapeType="1"/>
          </p:cNvSpPr>
          <p:nvPr/>
        </p:nvSpPr>
        <p:spPr bwMode="auto">
          <a:xfrm>
            <a:off x="1363539" y="1645291"/>
            <a:ext cx="7014756" cy="317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5" name="Line 18"/>
          <p:cNvSpPr>
            <a:spLocks noChangeShapeType="1"/>
          </p:cNvSpPr>
          <p:nvPr/>
        </p:nvSpPr>
        <p:spPr bwMode="auto">
          <a:xfrm flipV="1">
            <a:off x="2463800" y="5524828"/>
            <a:ext cx="1588" cy="5715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6" name="Line 19"/>
          <p:cNvSpPr>
            <a:spLocks noChangeShapeType="1"/>
          </p:cNvSpPr>
          <p:nvPr/>
        </p:nvSpPr>
        <p:spPr bwMode="auto">
          <a:xfrm flipV="1">
            <a:off x="3438525" y="5524828"/>
            <a:ext cx="1588" cy="5715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7" name="Line 20"/>
          <p:cNvSpPr>
            <a:spLocks noChangeShapeType="1"/>
          </p:cNvSpPr>
          <p:nvPr/>
        </p:nvSpPr>
        <p:spPr bwMode="auto">
          <a:xfrm flipV="1">
            <a:off x="4430713" y="5524828"/>
            <a:ext cx="3175" cy="5715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8" name="Line 21"/>
          <p:cNvSpPr>
            <a:spLocks noChangeShapeType="1"/>
          </p:cNvSpPr>
          <p:nvPr/>
        </p:nvSpPr>
        <p:spPr bwMode="auto">
          <a:xfrm flipV="1">
            <a:off x="5426075" y="5524828"/>
            <a:ext cx="3175" cy="5715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09" name="Line 22"/>
          <p:cNvSpPr>
            <a:spLocks noChangeShapeType="1"/>
          </p:cNvSpPr>
          <p:nvPr/>
        </p:nvSpPr>
        <p:spPr bwMode="auto">
          <a:xfrm flipV="1">
            <a:off x="6419850" y="5524828"/>
            <a:ext cx="1588" cy="5715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10" name="Line 23"/>
          <p:cNvSpPr>
            <a:spLocks noChangeShapeType="1"/>
          </p:cNvSpPr>
          <p:nvPr/>
        </p:nvSpPr>
        <p:spPr bwMode="auto">
          <a:xfrm flipV="1">
            <a:off x="7394575" y="5524828"/>
            <a:ext cx="1588" cy="57150"/>
          </a:xfrm>
          <a:prstGeom prst="line">
            <a:avLst/>
          </a:prstGeom>
          <a:noFill/>
          <a:ln w="127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11" name="Rectangle 24"/>
          <p:cNvSpPr>
            <a:spLocks noChangeArrowheads="1"/>
          </p:cNvSpPr>
          <p:nvPr/>
        </p:nvSpPr>
        <p:spPr bwMode="auto">
          <a:xfrm>
            <a:off x="1138486" y="53856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512" name="Rectangle 25"/>
          <p:cNvSpPr>
            <a:spLocks noChangeArrowheads="1"/>
          </p:cNvSpPr>
          <p:nvPr/>
        </p:nvSpPr>
        <p:spPr bwMode="auto">
          <a:xfrm>
            <a:off x="1138486" y="4618895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3513" name="Rectangle 26"/>
          <p:cNvSpPr>
            <a:spLocks noChangeArrowheads="1"/>
          </p:cNvSpPr>
          <p:nvPr/>
        </p:nvSpPr>
        <p:spPr bwMode="auto">
          <a:xfrm>
            <a:off x="1011486" y="3831495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63514" name="Rectangle 27"/>
          <p:cNvSpPr>
            <a:spLocks noChangeArrowheads="1"/>
          </p:cNvSpPr>
          <p:nvPr/>
        </p:nvSpPr>
        <p:spPr bwMode="auto">
          <a:xfrm>
            <a:off x="1011486" y="3064733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63515" name="Rectangle 28"/>
          <p:cNvSpPr>
            <a:spLocks noChangeArrowheads="1"/>
          </p:cNvSpPr>
          <p:nvPr/>
        </p:nvSpPr>
        <p:spPr bwMode="auto">
          <a:xfrm>
            <a:off x="1011486" y="227892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63516" name="Rectangle 29"/>
          <p:cNvSpPr>
            <a:spLocks noChangeArrowheads="1"/>
          </p:cNvSpPr>
          <p:nvPr/>
        </p:nvSpPr>
        <p:spPr bwMode="auto">
          <a:xfrm>
            <a:off x="1011486" y="1510570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63517" name="Rectangle 30"/>
          <p:cNvSpPr>
            <a:spLocks noChangeArrowheads="1"/>
          </p:cNvSpPr>
          <p:nvPr/>
        </p:nvSpPr>
        <p:spPr bwMode="auto">
          <a:xfrm>
            <a:off x="1011486" y="724758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63518" name="Line 31"/>
          <p:cNvSpPr>
            <a:spLocks noChangeShapeType="1"/>
          </p:cNvSpPr>
          <p:nvPr/>
        </p:nvSpPr>
        <p:spPr bwMode="auto">
          <a:xfrm>
            <a:off x="1475656" y="3396520"/>
            <a:ext cx="6913432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19" name="Line 32"/>
          <p:cNvSpPr>
            <a:spLocks noChangeShapeType="1"/>
          </p:cNvSpPr>
          <p:nvPr/>
        </p:nvSpPr>
        <p:spPr bwMode="auto">
          <a:xfrm>
            <a:off x="1466799" y="3358420"/>
            <a:ext cx="6911495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20" name="Text Box 33"/>
          <p:cNvSpPr txBox="1">
            <a:spLocks noChangeArrowheads="1"/>
          </p:cNvSpPr>
          <p:nvPr/>
        </p:nvSpPr>
        <p:spPr bwMode="auto">
          <a:xfrm>
            <a:off x="5897563" y="3001233"/>
            <a:ext cx="1418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C00000"/>
                </a:solidFill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Mean</a:t>
            </a:r>
            <a:r>
              <a:rPr lang="ja-JP" altLang="en-US" sz="1800" dirty="0" smtClean="0">
                <a:solidFill>
                  <a:srgbClr val="C00000"/>
                </a:solidFill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solidFill>
                  <a:srgbClr val="C00000"/>
                </a:solidFill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:13.9%</a:t>
            </a:r>
          </a:p>
        </p:txBody>
      </p:sp>
      <p:sp>
        <p:nvSpPr>
          <p:cNvPr id="63521" name="Text Box 34"/>
          <p:cNvSpPr txBox="1">
            <a:spLocks noChangeArrowheads="1"/>
          </p:cNvSpPr>
          <p:nvPr/>
        </p:nvSpPr>
        <p:spPr bwMode="auto">
          <a:xfrm>
            <a:off x="5897563" y="3358420"/>
            <a:ext cx="14366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6600"/>
                </a:solidFill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Mean</a:t>
            </a:r>
            <a:r>
              <a:rPr lang="ja-JP" altLang="en-US" sz="1800" dirty="0" smtClean="0">
                <a:solidFill>
                  <a:srgbClr val="006600"/>
                </a:solidFill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solidFill>
                  <a:srgbClr val="006600"/>
                </a:solidFill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:13.6%</a:t>
            </a:r>
          </a:p>
        </p:txBody>
      </p:sp>
      <p:sp>
        <p:nvSpPr>
          <p:cNvPr id="63522" name="Freeform 35"/>
          <p:cNvSpPr>
            <a:spLocks/>
          </p:cNvSpPr>
          <p:nvPr/>
        </p:nvSpPr>
        <p:spPr bwMode="auto">
          <a:xfrm>
            <a:off x="1966913" y="2086833"/>
            <a:ext cx="5924550" cy="2320925"/>
          </a:xfrm>
          <a:custGeom>
            <a:avLst/>
            <a:gdLst>
              <a:gd name="T0" fmla="*/ 0 w 2577"/>
              <a:gd name="T1" fmla="*/ 2147483647 h 992"/>
              <a:gd name="T2" fmla="*/ 2147483647 w 2577"/>
              <a:gd name="T3" fmla="*/ 2147483647 h 992"/>
              <a:gd name="T4" fmla="*/ 2147483647 w 2577"/>
              <a:gd name="T5" fmla="*/ 2147483647 h 992"/>
              <a:gd name="T6" fmla="*/ 2147483647 w 2577"/>
              <a:gd name="T7" fmla="*/ 2147483647 h 992"/>
              <a:gd name="T8" fmla="*/ 2147483647 w 2577"/>
              <a:gd name="T9" fmla="*/ 2147483647 h 992"/>
              <a:gd name="T10" fmla="*/ 2147483647 w 2577"/>
              <a:gd name="T11" fmla="*/ 0 h 992"/>
              <a:gd name="T12" fmla="*/ 2147483647 w 2577"/>
              <a:gd name="T13" fmla="*/ 2147483647 h 9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7" h="992">
                <a:moveTo>
                  <a:pt x="0" y="992"/>
                </a:moveTo>
                <a:lnTo>
                  <a:pt x="432" y="592"/>
                </a:lnTo>
                <a:lnTo>
                  <a:pt x="856" y="448"/>
                </a:lnTo>
                <a:lnTo>
                  <a:pt x="1289" y="360"/>
                </a:lnTo>
                <a:lnTo>
                  <a:pt x="1721" y="8"/>
                </a:lnTo>
                <a:lnTo>
                  <a:pt x="2145" y="0"/>
                </a:lnTo>
                <a:lnTo>
                  <a:pt x="2577" y="528"/>
                </a:lnTo>
              </a:path>
            </a:pathLst>
          </a:custGeom>
          <a:noFill/>
          <a:ln w="101600" cmpd="sng">
            <a:solidFill>
              <a:schemeClr val="accent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23" name="Freeform 36"/>
          <p:cNvSpPr>
            <a:spLocks/>
          </p:cNvSpPr>
          <p:nvPr/>
        </p:nvSpPr>
        <p:spPr bwMode="auto">
          <a:xfrm>
            <a:off x="1966913" y="1562958"/>
            <a:ext cx="5924550" cy="3089275"/>
          </a:xfrm>
          <a:custGeom>
            <a:avLst/>
            <a:gdLst>
              <a:gd name="T0" fmla="*/ 0 w 2577"/>
              <a:gd name="T1" fmla="*/ 2147483647 h 1320"/>
              <a:gd name="T2" fmla="*/ 2147483647 w 2577"/>
              <a:gd name="T3" fmla="*/ 2147483647 h 1320"/>
              <a:gd name="T4" fmla="*/ 2147483647 w 2577"/>
              <a:gd name="T5" fmla="*/ 2147483647 h 1320"/>
              <a:gd name="T6" fmla="*/ 2147483647 w 2577"/>
              <a:gd name="T7" fmla="*/ 2147483647 h 1320"/>
              <a:gd name="T8" fmla="*/ 2147483647 w 2577"/>
              <a:gd name="T9" fmla="*/ 0 h 1320"/>
              <a:gd name="T10" fmla="*/ 2147483647 w 2577"/>
              <a:gd name="T11" fmla="*/ 2147483647 h 1320"/>
              <a:gd name="T12" fmla="*/ 2147483647 w 2577"/>
              <a:gd name="T13" fmla="*/ 2147483647 h 13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77" h="1320">
                <a:moveTo>
                  <a:pt x="0" y="1320"/>
                </a:moveTo>
                <a:lnTo>
                  <a:pt x="432" y="1008"/>
                </a:lnTo>
                <a:lnTo>
                  <a:pt x="856" y="696"/>
                </a:lnTo>
                <a:lnTo>
                  <a:pt x="1289" y="352"/>
                </a:lnTo>
                <a:lnTo>
                  <a:pt x="1721" y="0"/>
                </a:lnTo>
                <a:lnTo>
                  <a:pt x="2145" y="112"/>
                </a:lnTo>
                <a:lnTo>
                  <a:pt x="2577" y="928"/>
                </a:lnTo>
              </a:path>
            </a:pathLst>
          </a:custGeom>
          <a:noFill/>
          <a:ln w="101600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24" name="Rectangle 37"/>
          <p:cNvSpPr>
            <a:spLocks noChangeArrowheads="1"/>
          </p:cNvSpPr>
          <p:nvPr/>
        </p:nvSpPr>
        <p:spPr bwMode="auto">
          <a:xfrm>
            <a:off x="5867400" y="1210533"/>
            <a:ext cx="9354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Women</a:t>
            </a:r>
            <a:endParaRPr lang="ja-JP" altLang="en-US" sz="1800" dirty="0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25" name="Rectangle 38"/>
          <p:cNvSpPr>
            <a:spLocks noChangeArrowheads="1"/>
          </p:cNvSpPr>
          <p:nvPr/>
        </p:nvSpPr>
        <p:spPr bwMode="auto">
          <a:xfrm>
            <a:off x="5867400" y="2110645"/>
            <a:ext cx="6254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j-lt"/>
                <a:ea typeface="HG丸ｺﾞｼｯｸM-PRO" panose="020F0600000000000000" pitchFamily="50" charset="-128"/>
                <a:cs typeface="Calibri" panose="020F0502020204030204" pitchFamily="34" charset="0"/>
              </a:rPr>
              <a:t>Men</a:t>
            </a:r>
            <a:endParaRPr lang="ja-JP" altLang="en-US" sz="1800" dirty="0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526" name="Text Box 40"/>
          <p:cNvSpPr txBox="1">
            <a:spLocks noChangeArrowheads="1"/>
          </p:cNvSpPr>
          <p:nvPr/>
        </p:nvSpPr>
        <p:spPr bwMode="auto">
          <a:xfrm rot="10800000">
            <a:off x="392044" y="2116714"/>
            <a:ext cx="492443" cy="153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Prevalence, %</a:t>
            </a:r>
            <a:endParaRPr lang="ja-JP" altLang="en-US" sz="2000" dirty="0"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1363539" y="5524828"/>
            <a:ext cx="7014756" cy="317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0" name="Line 17"/>
          <p:cNvSpPr>
            <a:spLocks noChangeShapeType="1"/>
          </p:cNvSpPr>
          <p:nvPr/>
        </p:nvSpPr>
        <p:spPr bwMode="auto">
          <a:xfrm>
            <a:off x="1363539" y="868749"/>
            <a:ext cx="7014756" cy="3175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1470025" y="870808"/>
            <a:ext cx="6918325" cy="4660900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FFCC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462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Screened/General Population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251520" y="692696"/>
            <a:ext cx="8643631" cy="568801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1800" dirty="0">
              <a:solidFill>
                <a:srgbClr val="000000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1238976" y="1434058"/>
            <a:ext cx="645134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1238976" y="2728069"/>
            <a:ext cx="645134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1238976" y="4048596"/>
            <a:ext cx="645134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1259634" y="5339407"/>
            <a:ext cx="64513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875586" y="6453336"/>
            <a:ext cx="42096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800" dirty="0">
                <a:solidFill>
                  <a:prstClr val="black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Iseki K et al.</a:t>
            </a:r>
            <a:r>
              <a:rPr lang="en-US" altLang="ja-JP" sz="1800" i="1" dirty="0">
                <a:solidFill>
                  <a:prstClr val="black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 Kidney Int </a:t>
            </a:r>
            <a:r>
              <a:rPr lang="en-US" altLang="ja-JP" sz="1800" dirty="0">
                <a:solidFill>
                  <a:prstClr val="black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63:1468-1474, 2003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0" y="476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itchFamily="50" charset="-128"/>
                <a:cs typeface="Arial" pitchFamily="34" charset="0"/>
              </a:rPr>
              <a:t>ESRD Incidence by Proteinuria</a:t>
            </a:r>
            <a:endParaRPr kumimoji="0" lang="ja-JP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28623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0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89719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147904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2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509000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3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868640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4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28280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5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589376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6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950473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7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4308657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8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669753" y="5658396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9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960961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10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322056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11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683152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12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044249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13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6405344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14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766441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15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7127537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16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491545" y="5658396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17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1498514" y="5545687"/>
            <a:ext cx="2912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030883" y="3891510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5</a:t>
            </a:r>
            <a:endParaRPr lang="en-US" altLang="ja-JP" sz="18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914400" y="2577062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10</a:t>
            </a:r>
            <a:endParaRPr lang="en-US" altLang="ja-JP" sz="18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914400" y="1281662"/>
            <a:ext cx="234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15</a:t>
            </a:r>
            <a:endParaRPr lang="en-US" altLang="ja-JP" sz="18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7670444" y="1247273"/>
            <a:ext cx="1269661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A50021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UP</a:t>
            </a:r>
            <a:r>
              <a:rPr lang="ja-JP" altLang="en-US" sz="1800" dirty="0" smtClean="0">
                <a:solidFill>
                  <a:srgbClr val="A50021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 </a:t>
            </a:r>
            <a:r>
              <a:rPr lang="ja-JP" altLang="en-US" sz="1800" dirty="0">
                <a:solidFill>
                  <a:srgbClr val="A50021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≥</a:t>
            </a:r>
            <a:r>
              <a:rPr lang="en-US" altLang="ja-JP" sz="1800" dirty="0">
                <a:solidFill>
                  <a:srgbClr val="A50021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3+</a:t>
            </a:r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7670446" y="3326894"/>
            <a:ext cx="11386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FF0066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UP</a:t>
            </a:r>
            <a:r>
              <a:rPr lang="ja-JP" altLang="en-US" sz="1800" dirty="0" smtClean="0">
                <a:solidFill>
                  <a:srgbClr val="FF0066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 </a:t>
            </a:r>
            <a:r>
              <a:rPr lang="en-US" altLang="ja-JP" sz="1800" dirty="0">
                <a:solidFill>
                  <a:srgbClr val="FF0066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2+</a:t>
            </a:r>
          </a:p>
        </p:txBody>
      </p:sp>
      <p:sp>
        <p:nvSpPr>
          <p:cNvPr id="5152" name="Rectangle 32"/>
          <p:cNvSpPr>
            <a:spLocks noChangeArrowheads="1"/>
          </p:cNvSpPr>
          <p:nvPr/>
        </p:nvSpPr>
        <p:spPr bwMode="auto">
          <a:xfrm>
            <a:off x="7670446" y="4767058"/>
            <a:ext cx="551433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9BBB59">
                    <a:lumMod val="75000"/>
                  </a:srgbClr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UP</a:t>
            </a:r>
            <a:r>
              <a:rPr lang="ja-JP" altLang="en-US" sz="1800" dirty="0" smtClean="0">
                <a:solidFill>
                  <a:srgbClr val="9BBB59">
                    <a:lumMod val="75000"/>
                  </a:srgbClr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 </a:t>
            </a:r>
            <a:r>
              <a:rPr lang="en-US" altLang="ja-JP" sz="1800" dirty="0">
                <a:solidFill>
                  <a:srgbClr val="9BBB59">
                    <a:lumMod val="75000"/>
                  </a:srgbClr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1+</a:t>
            </a:r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7670444" y="5294862"/>
            <a:ext cx="940597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FF66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UP</a:t>
            </a:r>
            <a:r>
              <a:rPr lang="en-US" altLang="ja-JP" sz="1800" dirty="0" smtClean="0">
                <a:solidFill>
                  <a:srgbClr val="FF6600"/>
                </a:solidFill>
                <a:latin typeface="+mj-lt"/>
                <a:ea typeface="HG丸ｺﾞｼｯｸM-PRO" pitchFamily="50" charset="-128"/>
                <a:cs typeface="Arial" pitchFamily="34" charset="0"/>
                <a:sym typeface="Symbol" pitchFamily="18" charset="2"/>
              </a:rPr>
              <a:t>-</a:t>
            </a:r>
            <a:endParaRPr lang="ja-JP" altLang="en-US" sz="1800" dirty="0">
              <a:solidFill>
                <a:srgbClr val="FF6600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54" name="Freeform 34"/>
          <p:cNvSpPr>
            <a:spLocks/>
          </p:cNvSpPr>
          <p:nvPr/>
        </p:nvSpPr>
        <p:spPr bwMode="auto">
          <a:xfrm>
            <a:off x="1470850" y="5298037"/>
            <a:ext cx="6172125" cy="53975"/>
          </a:xfrm>
          <a:custGeom>
            <a:avLst/>
            <a:gdLst>
              <a:gd name="T0" fmla="*/ 0 w 3121"/>
              <a:gd name="T1" fmla="*/ 121387523 h 24"/>
              <a:gd name="T2" fmla="*/ 855431080 w 3121"/>
              <a:gd name="T3" fmla="*/ 121387523 h 24"/>
              <a:gd name="T4" fmla="*/ 1710860005 w 3121"/>
              <a:gd name="T5" fmla="*/ 121387523 h 24"/>
              <a:gd name="T6" fmla="*/ 2147483647 w 3121"/>
              <a:gd name="T7" fmla="*/ 121387523 h 24"/>
              <a:gd name="T8" fmla="*/ 2147483647 w 3121"/>
              <a:gd name="T9" fmla="*/ 121387523 h 24"/>
              <a:gd name="T10" fmla="*/ 2147483647 w 3121"/>
              <a:gd name="T11" fmla="*/ 121387523 h 24"/>
              <a:gd name="T12" fmla="*/ 2147483647 w 3121"/>
              <a:gd name="T13" fmla="*/ 121387523 h 24"/>
              <a:gd name="T14" fmla="*/ 2147483647 w 3121"/>
              <a:gd name="T15" fmla="*/ 80924277 h 24"/>
              <a:gd name="T16" fmla="*/ 2147483647 w 3121"/>
              <a:gd name="T17" fmla="*/ 80924277 h 24"/>
              <a:gd name="T18" fmla="*/ 2147483647 w 3121"/>
              <a:gd name="T19" fmla="*/ 80924277 h 24"/>
              <a:gd name="T20" fmla="*/ 2147483647 w 3121"/>
              <a:gd name="T21" fmla="*/ 80924277 h 24"/>
              <a:gd name="T22" fmla="*/ 2147483647 w 3121"/>
              <a:gd name="T23" fmla="*/ 80924277 h 24"/>
              <a:gd name="T24" fmla="*/ 2147483647 w 3121"/>
              <a:gd name="T25" fmla="*/ 40463263 h 24"/>
              <a:gd name="T26" fmla="*/ 2147483647 w 3121"/>
              <a:gd name="T27" fmla="*/ 40463263 h 24"/>
              <a:gd name="T28" fmla="*/ 2147483647 w 3121"/>
              <a:gd name="T29" fmla="*/ 40463263 h 24"/>
              <a:gd name="T30" fmla="*/ 2147483647 w 3121"/>
              <a:gd name="T31" fmla="*/ 0 h 24"/>
              <a:gd name="T32" fmla="*/ 2147483647 w 3121"/>
              <a:gd name="T33" fmla="*/ 0 h 24"/>
              <a:gd name="T34" fmla="*/ 2147483647 w 3121"/>
              <a:gd name="T35" fmla="*/ 0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21"/>
              <a:gd name="T55" fmla="*/ 0 h 24"/>
              <a:gd name="T56" fmla="*/ 3121 w 312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21" h="24">
                <a:moveTo>
                  <a:pt x="0" y="24"/>
                </a:moveTo>
                <a:lnTo>
                  <a:pt x="184" y="24"/>
                </a:lnTo>
                <a:lnTo>
                  <a:pt x="368" y="24"/>
                </a:lnTo>
                <a:lnTo>
                  <a:pt x="552" y="24"/>
                </a:lnTo>
                <a:lnTo>
                  <a:pt x="736" y="24"/>
                </a:lnTo>
                <a:lnTo>
                  <a:pt x="920" y="24"/>
                </a:lnTo>
                <a:lnTo>
                  <a:pt x="1104" y="24"/>
                </a:lnTo>
                <a:lnTo>
                  <a:pt x="1288" y="16"/>
                </a:lnTo>
                <a:lnTo>
                  <a:pt x="1473" y="16"/>
                </a:lnTo>
                <a:lnTo>
                  <a:pt x="1649" y="16"/>
                </a:lnTo>
                <a:lnTo>
                  <a:pt x="1833" y="16"/>
                </a:lnTo>
                <a:lnTo>
                  <a:pt x="2017" y="16"/>
                </a:lnTo>
                <a:lnTo>
                  <a:pt x="2201" y="8"/>
                </a:lnTo>
                <a:lnTo>
                  <a:pt x="2385" y="8"/>
                </a:lnTo>
                <a:lnTo>
                  <a:pt x="2569" y="8"/>
                </a:lnTo>
                <a:lnTo>
                  <a:pt x="2753" y="0"/>
                </a:lnTo>
                <a:lnTo>
                  <a:pt x="2937" y="0"/>
                </a:lnTo>
                <a:lnTo>
                  <a:pt x="3121" y="0"/>
                </a:lnTo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endParaRPr lang="ja-JP" altLang="en-US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1030883" y="5183737"/>
            <a:ext cx="1170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0</a:t>
            </a:r>
            <a:endParaRPr lang="en-US" altLang="ja-JP" sz="18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>
            <a:off x="1469392" y="5239300"/>
            <a:ext cx="6169212" cy="104775"/>
          </a:xfrm>
          <a:custGeom>
            <a:avLst/>
            <a:gdLst>
              <a:gd name="T0" fmla="*/ 0 w 3121"/>
              <a:gd name="T1" fmla="*/ 228704175 h 48"/>
              <a:gd name="T2" fmla="*/ 854622184 w 3121"/>
              <a:gd name="T3" fmla="*/ 228704175 h 48"/>
              <a:gd name="T4" fmla="*/ 1709246523 w 3121"/>
              <a:gd name="T5" fmla="*/ 228704175 h 48"/>
              <a:gd name="T6" fmla="*/ 2147483647 w 3121"/>
              <a:gd name="T7" fmla="*/ 228704175 h 48"/>
              <a:gd name="T8" fmla="*/ 2147483647 w 3121"/>
              <a:gd name="T9" fmla="*/ 190587915 h 48"/>
              <a:gd name="T10" fmla="*/ 2147483647 w 3121"/>
              <a:gd name="T11" fmla="*/ 190587915 h 48"/>
              <a:gd name="T12" fmla="*/ 2147483647 w 3121"/>
              <a:gd name="T13" fmla="*/ 190587915 h 48"/>
              <a:gd name="T14" fmla="*/ 2147483647 w 3121"/>
              <a:gd name="T15" fmla="*/ 190587915 h 48"/>
              <a:gd name="T16" fmla="*/ 2147483647 w 3121"/>
              <a:gd name="T17" fmla="*/ 152469473 h 48"/>
              <a:gd name="T18" fmla="*/ 2147483647 w 3121"/>
              <a:gd name="T19" fmla="*/ 152469473 h 48"/>
              <a:gd name="T20" fmla="*/ 2147483647 w 3121"/>
              <a:gd name="T21" fmla="*/ 114350996 h 48"/>
              <a:gd name="T22" fmla="*/ 2147483647 w 3121"/>
              <a:gd name="T23" fmla="*/ 114350996 h 48"/>
              <a:gd name="T24" fmla="*/ 2147483647 w 3121"/>
              <a:gd name="T25" fmla="*/ 114350996 h 48"/>
              <a:gd name="T26" fmla="*/ 2147483647 w 3121"/>
              <a:gd name="T27" fmla="*/ 76234736 h 48"/>
              <a:gd name="T28" fmla="*/ 2147483647 w 3121"/>
              <a:gd name="T29" fmla="*/ 76234736 h 48"/>
              <a:gd name="T30" fmla="*/ 2147483647 w 3121"/>
              <a:gd name="T31" fmla="*/ 38118460 h 48"/>
              <a:gd name="T32" fmla="*/ 2147483647 w 3121"/>
              <a:gd name="T33" fmla="*/ 0 h 48"/>
              <a:gd name="T34" fmla="*/ 2147483647 w 3121"/>
              <a:gd name="T35" fmla="*/ 0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21"/>
              <a:gd name="T55" fmla="*/ 0 h 48"/>
              <a:gd name="T56" fmla="*/ 3121 w 3121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21" h="48">
                <a:moveTo>
                  <a:pt x="0" y="48"/>
                </a:moveTo>
                <a:lnTo>
                  <a:pt x="184" y="48"/>
                </a:lnTo>
                <a:lnTo>
                  <a:pt x="368" y="48"/>
                </a:lnTo>
                <a:lnTo>
                  <a:pt x="552" y="48"/>
                </a:lnTo>
                <a:lnTo>
                  <a:pt x="736" y="40"/>
                </a:lnTo>
                <a:lnTo>
                  <a:pt x="920" y="40"/>
                </a:lnTo>
                <a:lnTo>
                  <a:pt x="1104" y="40"/>
                </a:lnTo>
                <a:lnTo>
                  <a:pt x="1288" y="40"/>
                </a:lnTo>
                <a:lnTo>
                  <a:pt x="1473" y="32"/>
                </a:lnTo>
                <a:lnTo>
                  <a:pt x="1649" y="32"/>
                </a:lnTo>
                <a:lnTo>
                  <a:pt x="1833" y="24"/>
                </a:lnTo>
                <a:lnTo>
                  <a:pt x="2017" y="24"/>
                </a:lnTo>
                <a:lnTo>
                  <a:pt x="2201" y="24"/>
                </a:lnTo>
                <a:lnTo>
                  <a:pt x="2385" y="16"/>
                </a:lnTo>
                <a:lnTo>
                  <a:pt x="2569" y="16"/>
                </a:lnTo>
                <a:lnTo>
                  <a:pt x="2753" y="8"/>
                </a:lnTo>
                <a:lnTo>
                  <a:pt x="2937" y="0"/>
                </a:lnTo>
                <a:lnTo>
                  <a:pt x="3121" y="0"/>
                </a:lnTo>
              </a:path>
            </a:pathLst>
          </a:custGeom>
          <a:noFill/>
          <a:ln w="762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endParaRPr lang="ja-JP" altLang="en-US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7670446" y="5098682"/>
            <a:ext cx="1006118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1F497D">
                    <a:lumMod val="75000"/>
                  </a:srgbClr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UP</a:t>
            </a:r>
            <a:r>
              <a:rPr lang="ja-JP" altLang="en-US" sz="1800" dirty="0" smtClean="0">
                <a:solidFill>
                  <a:srgbClr val="1F497D">
                    <a:lumMod val="75000"/>
                  </a:srgbClr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 </a:t>
            </a:r>
            <a:r>
              <a:rPr lang="ja-JP" altLang="en-US" sz="1800" dirty="0">
                <a:solidFill>
                  <a:srgbClr val="1F497D">
                    <a:lumMod val="75000"/>
                  </a:srgbClr>
                </a:solidFill>
                <a:latin typeface="+mj-lt"/>
                <a:ea typeface="HG丸ｺﾞｼｯｸM-PRO" pitchFamily="50" charset="-128"/>
                <a:cs typeface="Arial" pitchFamily="34" charset="0"/>
                <a:sym typeface="Symbol" pitchFamily="18" charset="2"/>
              </a:rPr>
              <a:t></a:t>
            </a:r>
            <a:endParaRPr lang="ja-JP" altLang="en-US" sz="1800" dirty="0">
              <a:solidFill>
                <a:srgbClr val="1F497D">
                  <a:lumMod val="75000"/>
                </a:srgbClr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1469392" y="5001175"/>
            <a:ext cx="6169212" cy="333375"/>
          </a:xfrm>
          <a:custGeom>
            <a:avLst/>
            <a:gdLst>
              <a:gd name="T0" fmla="*/ 0 w 3121"/>
              <a:gd name="T1" fmla="*/ 731176893 h 152"/>
              <a:gd name="T2" fmla="*/ 854622184 w 3121"/>
              <a:gd name="T3" fmla="*/ 731176893 h 152"/>
              <a:gd name="T4" fmla="*/ 1709246523 w 3121"/>
              <a:gd name="T5" fmla="*/ 731176893 h 152"/>
              <a:gd name="T6" fmla="*/ 2147483647 w 3121"/>
              <a:gd name="T7" fmla="*/ 731176893 h 152"/>
              <a:gd name="T8" fmla="*/ 2147483647 w 3121"/>
              <a:gd name="T9" fmla="*/ 692694028 h 152"/>
              <a:gd name="T10" fmla="*/ 2147483647 w 3121"/>
              <a:gd name="T11" fmla="*/ 654211164 h 152"/>
              <a:gd name="T12" fmla="*/ 2147483647 w 3121"/>
              <a:gd name="T13" fmla="*/ 615728299 h 152"/>
              <a:gd name="T14" fmla="*/ 2147483647 w 3121"/>
              <a:gd name="T15" fmla="*/ 615728299 h 152"/>
              <a:gd name="T16" fmla="*/ 2147483647 w 3121"/>
              <a:gd name="T17" fmla="*/ 538762433 h 152"/>
              <a:gd name="T18" fmla="*/ 2147483647 w 3121"/>
              <a:gd name="T19" fmla="*/ 461796704 h 152"/>
              <a:gd name="T20" fmla="*/ 2147483647 w 3121"/>
              <a:gd name="T21" fmla="*/ 384830975 h 152"/>
              <a:gd name="T22" fmla="*/ 2147483647 w 3121"/>
              <a:gd name="T23" fmla="*/ 307863053 h 152"/>
              <a:gd name="T24" fmla="*/ 2147483647 w 3121"/>
              <a:gd name="T25" fmla="*/ 269380120 h 152"/>
              <a:gd name="T26" fmla="*/ 2147483647 w 3121"/>
              <a:gd name="T27" fmla="*/ 192414391 h 152"/>
              <a:gd name="T28" fmla="*/ 2147483647 w 3121"/>
              <a:gd name="T29" fmla="*/ 115448628 h 152"/>
              <a:gd name="T30" fmla="*/ 2147483647 w 3121"/>
              <a:gd name="T31" fmla="*/ 76965763 h 152"/>
              <a:gd name="T32" fmla="*/ 2147483647 w 3121"/>
              <a:gd name="T33" fmla="*/ 0 h 152"/>
              <a:gd name="T34" fmla="*/ 2147483647 w 3121"/>
              <a:gd name="T35" fmla="*/ 0 h 1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21"/>
              <a:gd name="T55" fmla="*/ 0 h 152"/>
              <a:gd name="T56" fmla="*/ 3121 w 3121"/>
              <a:gd name="T57" fmla="*/ 152 h 15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21" h="152">
                <a:moveTo>
                  <a:pt x="0" y="152"/>
                </a:moveTo>
                <a:lnTo>
                  <a:pt x="184" y="152"/>
                </a:lnTo>
                <a:lnTo>
                  <a:pt x="368" y="152"/>
                </a:lnTo>
                <a:lnTo>
                  <a:pt x="552" y="152"/>
                </a:lnTo>
                <a:lnTo>
                  <a:pt x="736" y="144"/>
                </a:lnTo>
                <a:lnTo>
                  <a:pt x="920" y="136"/>
                </a:lnTo>
                <a:lnTo>
                  <a:pt x="1104" y="128"/>
                </a:lnTo>
                <a:lnTo>
                  <a:pt x="1288" y="128"/>
                </a:lnTo>
                <a:lnTo>
                  <a:pt x="1473" y="112"/>
                </a:lnTo>
                <a:lnTo>
                  <a:pt x="1649" y="96"/>
                </a:lnTo>
                <a:lnTo>
                  <a:pt x="1833" y="80"/>
                </a:lnTo>
                <a:lnTo>
                  <a:pt x="2017" y="64"/>
                </a:lnTo>
                <a:lnTo>
                  <a:pt x="2201" y="56"/>
                </a:lnTo>
                <a:lnTo>
                  <a:pt x="2385" y="40"/>
                </a:lnTo>
                <a:lnTo>
                  <a:pt x="2569" y="24"/>
                </a:lnTo>
                <a:lnTo>
                  <a:pt x="2753" y="16"/>
                </a:lnTo>
                <a:lnTo>
                  <a:pt x="2937" y="0"/>
                </a:lnTo>
                <a:lnTo>
                  <a:pt x="3121" y="0"/>
                </a:lnTo>
              </a:path>
            </a:pathLst>
          </a:custGeom>
          <a:noFill/>
          <a:ln w="762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endParaRPr lang="ja-JP" altLang="en-US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0" name="Freeform 40"/>
          <p:cNvSpPr>
            <a:spLocks/>
          </p:cNvSpPr>
          <p:nvPr/>
        </p:nvSpPr>
        <p:spPr bwMode="auto">
          <a:xfrm>
            <a:off x="1469392" y="3485108"/>
            <a:ext cx="6169212" cy="1841500"/>
          </a:xfrm>
          <a:custGeom>
            <a:avLst/>
            <a:gdLst>
              <a:gd name="T0" fmla="*/ 0 w 3121"/>
              <a:gd name="T1" fmla="*/ 2147483647 h 840"/>
              <a:gd name="T2" fmla="*/ 854622184 w 3121"/>
              <a:gd name="T3" fmla="*/ 2147483647 h 840"/>
              <a:gd name="T4" fmla="*/ 1709246523 w 3121"/>
              <a:gd name="T5" fmla="*/ 2147483647 h 840"/>
              <a:gd name="T6" fmla="*/ 2147483647 w 3121"/>
              <a:gd name="T7" fmla="*/ 2147483647 h 840"/>
              <a:gd name="T8" fmla="*/ 2147483647 w 3121"/>
              <a:gd name="T9" fmla="*/ 2147483647 h 840"/>
              <a:gd name="T10" fmla="*/ 2147483647 w 3121"/>
              <a:gd name="T11" fmla="*/ 2147483647 h 840"/>
              <a:gd name="T12" fmla="*/ 2147483647 w 3121"/>
              <a:gd name="T13" fmla="*/ 2147483647 h 840"/>
              <a:gd name="T14" fmla="*/ 2147483647 w 3121"/>
              <a:gd name="T15" fmla="*/ 2147483647 h 840"/>
              <a:gd name="T16" fmla="*/ 2147483647 w 3121"/>
              <a:gd name="T17" fmla="*/ 1999301171 h 840"/>
              <a:gd name="T18" fmla="*/ 2147483647 w 3121"/>
              <a:gd name="T19" fmla="*/ 1730163832 h 840"/>
              <a:gd name="T20" fmla="*/ 2147483647 w 3121"/>
              <a:gd name="T21" fmla="*/ 1499476563 h 840"/>
              <a:gd name="T22" fmla="*/ 2147483647 w 3121"/>
              <a:gd name="T23" fmla="*/ 1230339224 h 840"/>
              <a:gd name="T24" fmla="*/ 2147483647 w 3121"/>
              <a:gd name="T25" fmla="*/ 1076547438 h 840"/>
              <a:gd name="T26" fmla="*/ 2147483647 w 3121"/>
              <a:gd name="T27" fmla="*/ 922753733 h 840"/>
              <a:gd name="T28" fmla="*/ 2147483647 w 3121"/>
              <a:gd name="T29" fmla="*/ 692066465 h 840"/>
              <a:gd name="T30" fmla="*/ 2147483647 w 3121"/>
              <a:gd name="T31" fmla="*/ 346033232 h 840"/>
              <a:gd name="T32" fmla="*/ 2147483647 w 3121"/>
              <a:gd name="T33" fmla="*/ 76895790 h 840"/>
              <a:gd name="T34" fmla="*/ 2147483647 w 3121"/>
              <a:gd name="T35" fmla="*/ 0 h 8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21"/>
              <a:gd name="T55" fmla="*/ 0 h 840"/>
              <a:gd name="T56" fmla="*/ 3121 w 3121"/>
              <a:gd name="T57" fmla="*/ 840 h 8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21" h="840">
                <a:moveTo>
                  <a:pt x="0" y="840"/>
                </a:moveTo>
                <a:lnTo>
                  <a:pt x="184" y="800"/>
                </a:lnTo>
                <a:lnTo>
                  <a:pt x="368" y="760"/>
                </a:lnTo>
                <a:lnTo>
                  <a:pt x="552" y="744"/>
                </a:lnTo>
                <a:lnTo>
                  <a:pt x="736" y="680"/>
                </a:lnTo>
                <a:lnTo>
                  <a:pt x="920" y="648"/>
                </a:lnTo>
                <a:lnTo>
                  <a:pt x="1104" y="536"/>
                </a:lnTo>
                <a:lnTo>
                  <a:pt x="1288" y="496"/>
                </a:lnTo>
                <a:lnTo>
                  <a:pt x="1473" y="416"/>
                </a:lnTo>
                <a:lnTo>
                  <a:pt x="1649" y="360"/>
                </a:lnTo>
                <a:lnTo>
                  <a:pt x="1833" y="312"/>
                </a:lnTo>
                <a:lnTo>
                  <a:pt x="2017" y="256"/>
                </a:lnTo>
                <a:lnTo>
                  <a:pt x="2201" y="224"/>
                </a:lnTo>
                <a:lnTo>
                  <a:pt x="2385" y="192"/>
                </a:lnTo>
                <a:lnTo>
                  <a:pt x="2569" y="144"/>
                </a:lnTo>
                <a:lnTo>
                  <a:pt x="2753" y="72"/>
                </a:lnTo>
                <a:lnTo>
                  <a:pt x="2937" y="16"/>
                </a:lnTo>
                <a:lnTo>
                  <a:pt x="3121" y="0"/>
                </a:lnTo>
              </a:path>
            </a:pathLst>
          </a:custGeom>
          <a:noFill/>
          <a:ln w="101600">
            <a:solidFill>
              <a:srgbClr val="FF33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endParaRPr lang="ja-JP" altLang="en-US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1" name="Freeform 41"/>
          <p:cNvSpPr>
            <a:spLocks/>
          </p:cNvSpPr>
          <p:nvPr/>
        </p:nvSpPr>
        <p:spPr bwMode="auto">
          <a:xfrm>
            <a:off x="1469392" y="1310233"/>
            <a:ext cx="6169212" cy="3894138"/>
          </a:xfrm>
          <a:custGeom>
            <a:avLst/>
            <a:gdLst>
              <a:gd name="T0" fmla="*/ 0 w 3121"/>
              <a:gd name="T1" fmla="*/ 2147483647 h 1776"/>
              <a:gd name="T2" fmla="*/ 854622184 w 3121"/>
              <a:gd name="T3" fmla="*/ 2147483647 h 1776"/>
              <a:gd name="T4" fmla="*/ 1709246523 w 3121"/>
              <a:gd name="T5" fmla="*/ 2147483647 h 1776"/>
              <a:gd name="T6" fmla="*/ 2147483647 w 3121"/>
              <a:gd name="T7" fmla="*/ 2147483647 h 1776"/>
              <a:gd name="T8" fmla="*/ 2147483647 w 3121"/>
              <a:gd name="T9" fmla="*/ 2147483647 h 1776"/>
              <a:gd name="T10" fmla="*/ 2147483647 w 3121"/>
              <a:gd name="T11" fmla="*/ 2147483647 h 1776"/>
              <a:gd name="T12" fmla="*/ 2147483647 w 3121"/>
              <a:gd name="T13" fmla="*/ 2147483647 h 1776"/>
              <a:gd name="T14" fmla="*/ 2147483647 w 3121"/>
              <a:gd name="T15" fmla="*/ 2147483647 h 1776"/>
              <a:gd name="T16" fmla="*/ 2147483647 w 3121"/>
              <a:gd name="T17" fmla="*/ 2147483647 h 1776"/>
              <a:gd name="T18" fmla="*/ 2147483647 w 3121"/>
              <a:gd name="T19" fmla="*/ 2147483647 h 1776"/>
              <a:gd name="T20" fmla="*/ 2147483647 w 3121"/>
              <a:gd name="T21" fmla="*/ 2147483647 h 1776"/>
              <a:gd name="T22" fmla="*/ 2147483647 w 3121"/>
              <a:gd name="T23" fmla="*/ 2147483647 h 1776"/>
              <a:gd name="T24" fmla="*/ 2147483647 w 3121"/>
              <a:gd name="T25" fmla="*/ 2147483647 h 1776"/>
              <a:gd name="T26" fmla="*/ 2147483647 w 3121"/>
              <a:gd name="T27" fmla="*/ 1769232374 h 1776"/>
              <a:gd name="T28" fmla="*/ 2147483647 w 3121"/>
              <a:gd name="T29" fmla="*/ 1153846915 h 1776"/>
              <a:gd name="T30" fmla="*/ 2147483647 w 3121"/>
              <a:gd name="T31" fmla="*/ 653846914 h 1776"/>
              <a:gd name="T32" fmla="*/ 2147483647 w 3121"/>
              <a:gd name="T33" fmla="*/ 192308162 h 1776"/>
              <a:gd name="T34" fmla="*/ 2147483647 w 3121"/>
              <a:gd name="T35" fmla="*/ 0 h 17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21"/>
              <a:gd name="T55" fmla="*/ 0 h 1776"/>
              <a:gd name="T56" fmla="*/ 3121 w 3121"/>
              <a:gd name="T57" fmla="*/ 1776 h 17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21" h="1776">
                <a:moveTo>
                  <a:pt x="0" y="1776"/>
                </a:moveTo>
                <a:lnTo>
                  <a:pt x="184" y="1736"/>
                </a:lnTo>
                <a:lnTo>
                  <a:pt x="368" y="1608"/>
                </a:lnTo>
                <a:lnTo>
                  <a:pt x="552" y="1504"/>
                </a:lnTo>
                <a:lnTo>
                  <a:pt x="736" y="1376"/>
                </a:lnTo>
                <a:lnTo>
                  <a:pt x="920" y="1208"/>
                </a:lnTo>
                <a:lnTo>
                  <a:pt x="1104" y="1072"/>
                </a:lnTo>
                <a:lnTo>
                  <a:pt x="1288" y="1008"/>
                </a:lnTo>
                <a:lnTo>
                  <a:pt x="1473" y="872"/>
                </a:lnTo>
                <a:lnTo>
                  <a:pt x="1649" y="840"/>
                </a:lnTo>
                <a:lnTo>
                  <a:pt x="1833" y="704"/>
                </a:lnTo>
                <a:lnTo>
                  <a:pt x="2017" y="536"/>
                </a:lnTo>
                <a:lnTo>
                  <a:pt x="2201" y="504"/>
                </a:lnTo>
                <a:lnTo>
                  <a:pt x="2385" y="368"/>
                </a:lnTo>
                <a:lnTo>
                  <a:pt x="2569" y="240"/>
                </a:lnTo>
                <a:lnTo>
                  <a:pt x="2753" y="136"/>
                </a:lnTo>
                <a:lnTo>
                  <a:pt x="2937" y="40"/>
                </a:lnTo>
                <a:lnTo>
                  <a:pt x="3121" y="0"/>
                </a:lnTo>
              </a:path>
            </a:pathLst>
          </a:custGeom>
          <a:noFill/>
          <a:ln w="1016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endParaRPr lang="ja-JP" altLang="en-US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V="1">
            <a:off x="1830490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 flipV="1">
            <a:off x="2197411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V="1">
            <a:off x="2558506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2922515" y="5545687"/>
            <a:ext cx="2912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 flipV="1">
            <a:off x="3269050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 flipV="1">
            <a:off x="3633057" y="5545687"/>
            <a:ext cx="4368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V="1">
            <a:off x="3997066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 flipV="1">
            <a:off x="4363988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V="1">
            <a:off x="4727994" y="5545687"/>
            <a:ext cx="2912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V="1">
            <a:off x="5092003" y="5545687"/>
            <a:ext cx="0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V="1">
            <a:off x="5454556" y="5545687"/>
            <a:ext cx="4369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V="1">
            <a:off x="5820019" y="5545687"/>
            <a:ext cx="0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V="1">
            <a:off x="6184027" y="5545687"/>
            <a:ext cx="2912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V="1">
            <a:off x="6530565" y="5545687"/>
            <a:ext cx="1456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 flipV="1">
            <a:off x="6894574" y="5545687"/>
            <a:ext cx="2912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 flipV="1">
            <a:off x="7258580" y="5545687"/>
            <a:ext cx="0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4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 flipV="1">
            <a:off x="7622590" y="5545687"/>
            <a:ext cx="2912" cy="53975"/>
          </a:xfrm>
          <a:prstGeom prst="line">
            <a:avLst/>
          </a:prstGeom>
          <a:noFill/>
          <a:ln w="127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 sz="18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 rot="10800000">
            <a:off x="365722" y="1434057"/>
            <a:ext cx="492443" cy="307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Cumulative Incidence, %</a:t>
            </a:r>
            <a:endParaRPr lang="ja-JP" altLang="en-US" sz="2000" dirty="0">
              <a:solidFill>
                <a:srgbClr val="000000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181" name="Text Box 73"/>
          <p:cNvSpPr txBox="1">
            <a:spLocks noChangeArrowheads="1"/>
          </p:cNvSpPr>
          <p:nvPr/>
        </p:nvSpPr>
        <p:spPr bwMode="auto">
          <a:xfrm>
            <a:off x="3319653" y="5920333"/>
            <a:ext cx="35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+mj-lt"/>
                <a:ea typeface="HG丸ｺﾞｼｯｸM-PRO" pitchFamily="50" charset="-128"/>
                <a:cs typeface="Arial" pitchFamily="34" charset="0"/>
              </a:rPr>
              <a:t>Time after screening, year</a:t>
            </a:r>
            <a:endParaRPr lang="ja-JP" altLang="en-US" sz="2000" dirty="0">
              <a:solidFill>
                <a:prstClr val="black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>
            <a:off x="1238976" y="874315"/>
            <a:ext cx="6451343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1238976" y="5551835"/>
            <a:ext cx="64513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1294136" y="874316"/>
            <a:ext cx="0" cy="46983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6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012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G丸ｺﾞｼｯｸM-PRO" panose="020F0600000000000000" pitchFamily="50" charset="-128"/>
                <a:cs typeface="Arial" panose="020B0604020202020204" pitchFamily="34" charset="0"/>
              </a:rPr>
              <a:t>Incident of ESRD by Urine Test</a:t>
            </a:r>
            <a:endParaRPr lang="ja-JP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0744" y="837015"/>
            <a:ext cx="8604026" cy="5700561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000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038355"/>
              </p:ext>
            </p:extLst>
          </p:nvPr>
        </p:nvGraphicFramePr>
        <p:xfrm>
          <a:off x="683568" y="1052735"/>
          <a:ext cx="36724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807247"/>
              </p:ext>
            </p:extLst>
          </p:nvPr>
        </p:nvGraphicFramePr>
        <p:xfrm>
          <a:off x="4932040" y="1052735"/>
          <a:ext cx="36724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735148" y="6505605"/>
            <a:ext cx="3373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400" dirty="0">
                <a:solidFill>
                  <a:prstClr val="black"/>
                </a:solidFill>
                <a:latin typeface="Calibri"/>
                <a:ea typeface="HG丸ｺﾞｼｯｸM-PRO" panose="020F0600000000000000" pitchFamily="50" charset="-128"/>
                <a:cs typeface="Arial" panose="020B0604020202020204" pitchFamily="34" charset="0"/>
              </a:rPr>
              <a:t>Iseki K et al.</a:t>
            </a:r>
            <a:r>
              <a:rPr lang="en-US" altLang="ja-JP" sz="1400" i="1" dirty="0">
                <a:solidFill>
                  <a:prstClr val="black"/>
                </a:solidFill>
                <a:latin typeface="Calibri"/>
                <a:ea typeface="HG丸ｺﾞｼｯｸM-PRO" panose="020F0600000000000000" pitchFamily="50" charset="-128"/>
                <a:cs typeface="Arial" panose="020B0604020202020204" pitchFamily="34" charset="0"/>
              </a:rPr>
              <a:t> Kidney Int </a:t>
            </a:r>
            <a:r>
              <a:rPr lang="en-US" altLang="ja-JP" sz="1400" dirty="0">
                <a:solidFill>
                  <a:prstClr val="black"/>
                </a:solidFill>
                <a:latin typeface="Calibri"/>
                <a:ea typeface="HG丸ｺﾞｼｯｸM-PRO" panose="020F0600000000000000" pitchFamily="50" charset="-128"/>
                <a:cs typeface="Arial" panose="020B0604020202020204" pitchFamily="34" charset="0"/>
              </a:rPr>
              <a:t>63:1468-1474, 2003</a:t>
            </a:r>
          </a:p>
        </p:txBody>
      </p:sp>
    </p:spTree>
    <p:extLst>
      <p:ext uri="{BB962C8B-B14F-4D97-AF65-F5344CB8AC3E}">
        <p14:creationId xmlns:p14="http://schemas.microsoft.com/office/powerpoint/2010/main" val="27800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ctangle 2"/>
          <p:cNvSpPr>
            <a:spLocks noChangeArrowheads="1"/>
          </p:cNvSpPr>
          <p:nvPr/>
        </p:nvSpPr>
        <p:spPr bwMode="auto">
          <a:xfrm>
            <a:off x="332603" y="846907"/>
            <a:ext cx="8604026" cy="5700561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000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5157196" y="6589814"/>
            <a:ext cx="37794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  <a:cs typeface="Times New Roman" panose="02020603050405020304" pitchFamily="18" charset="0"/>
              </a:rPr>
              <a:t>Tozawa M et al: </a:t>
            </a:r>
            <a:r>
              <a:rPr lang="en-US" altLang="ja-JP" sz="1400" i="1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  <a:cs typeface="Times New Roman" panose="02020603050405020304" pitchFamily="18" charset="0"/>
              </a:rPr>
              <a:t>Hypertension</a:t>
            </a:r>
            <a:r>
              <a:rPr lang="en-US" altLang="ja-JP" sz="1400" dirty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  <a:cs typeface="Times New Roman" panose="02020603050405020304" pitchFamily="18" charset="0"/>
              </a:rPr>
              <a:t> 41;1341-1345, 2003</a:t>
            </a:r>
          </a:p>
        </p:txBody>
      </p:sp>
      <p:sp>
        <p:nvSpPr>
          <p:cNvPr id="66611" name="Rectangle 85"/>
          <p:cNvSpPr>
            <a:spLocks noChangeArrowheads="1"/>
          </p:cNvSpPr>
          <p:nvPr/>
        </p:nvSpPr>
        <p:spPr bwMode="auto">
          <a:xfrm>
            <a:off x="4447782" y="1228725"/>
            <a:ext cx="8777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C00000"/>
                </a:solidFill>
                <a:latin typeface="Calibri"/>
                <a:ea typeface="ＭＳ ゴシック" panose="020B0609070205080204" pitchFamily="49" charset="-128"/>
              </a:rPr>
              <a:t>Severe</a:t>
            </a: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 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12" name="Rectangle 86"/>
          <p:cNvSpPr>
            <a:spLocks noChangeArrowheads="1"/>
          </p:cNvSpPr>
          <p:nvPr/>
        </p:nvSpPr>
        <p:spPr bwMode="auto">
          <a:xfrm>
            <a:off x="4321626" y="2974975"/>
            <a:ext cx="11300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B0F0"/>
                </a:solidFill>
                <a:latin typeface="Calibri"/>
                <a:ea typeface="ＭＳ ゴシック" panose="020B0609070205080204" pitchFamily="49" charset="-128"/>
              </a:rPr>
              <a:t>Moderate</a:t>
            </a:r>
            <a:endParaRPr lang="ja-JP" altLang="en-US" sz="1800" dirty="0">
              <a:solidFill>
                <a:srgbClr val="00B0F0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13" name="Rectangle 87"/>
          <p:cNvSpPr>
            <a:spLocks noChangeArrowheads="1"/>
          </p:cNvSpPr>
          <p:nvPr/>
        </p:nvSpPr>
        <p:spPr bwMode="auto">
          <a:xfrm>
            <a:off x="4581921" y="3419708"/>
            <a:ext cx="609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1F497D"/>
                </a:solidFill>
                <a:latin typeface="Calibri"/>
                <a:ea typeface="ＭＳ ゴシック" panose="020B0609070205080204" pitchFamily="49" charset="-128"/>
              </a:rPr>
              <a:t>Mild</a:t>
            </a:r>
            <a:endParaRPr lang="ja-JP" altLang="en-US" sz="1800" dirty="0">
              <a:solidFill>
                <a:srgbClr val="1F497D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14" name="Rectangle 88"/>
          <p:cNvSpPr>
            <a:spLocks noChangeArrowheads="1"/>
          </p:cNvSpPr>
          <p:nvPr/>
        </p:nvSpPr>
        <p:spPr bwMode="auto">
          <a:xfrm>
            <a:off x="4436850" y="4813300"/>
            <a:ext cx="8996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ＭＳ ゴシック" panose="020B0609070205080204" pitchFamily="49" charset="-128"/>
              </a:rPr>
              <a:t>Normal</a:t>
            </a:r>
            <a:endParaRPr lang="ja-JP" altLang="en-US" sz="1800" dirty="0">
              <a:solidFill>
                <a:srgbClr val="F79646">
                  <a:lumMod val="75000"/>
                </a:srgbClr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15" name="Rectangle 89"/>
          <p:cNvSpPr>
            <a:spLocks noChangeArrowheads="1"/>
          </p:cNvSpPr>
          <p:nvPr/>
        </p:nvSpPr>
        <p:spPr bwMode="auto">
          <a:xfrm>
            <a:off x="4329513" y="5202238"/>
            <a:ext cx="1114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7030A0"/>
                </a:solidFill>
                <a:latin typeface="Calibri"/>
                <a:ea typeface="ＭＳ ゴシック" panose="020B0609070205080204" pitchFamily="49" charset="-128"/>
              </a:rPr>
              <a:t>Adequate</a:t>
            </a:r>
            <a:endParaRPr lang="ja-JP" altLang="en-US" sz="1800" dirty="0">
              <a:solidFill>
                <a:srgbClr val="7030A0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16" name="Rectangle 90"/>
          <p:cNvSpPr>
            <a:spLocks noChangeArrowheads="1"/>
          </p:cNvSpPr>
          <p:nvPr/>
        </p:nvSpPr>
        <p:spPr bwMode="auto">
          <a:xfrm>
            <a:off x="4193194" y="4324350"/>
            <a:ext cx="13869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6600"/>
                </a:solidFill>
                <a:latin typeface="Calibri"/>
                <a:ea typeface="ＭＳ ゴシック" panose="020B0609070205080204" pitchFamily="49" charset="-128"/>
              </a:rPr>
              <a:t>High Normal</a:t>
            </a:r>
            <a:endParaRPr lang="ja-JP" altLang="en-US" sz="1800" dirty="0">
              <a:solidFill>
                <a:srgbClr val="006600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50" name="Rectangle 294"/>
          <p:cNvSpPr>
            <a:spLocks noChangeArrowheads="1"/>
          </p:cNvSpPr>
          <p:nvPr/>
        </p:nvSpPr>
        <p:spPr bwMode="auto">
          <a:xfrm>
            <a:off x="1703716" y="5997575"/>
            <a:ext cx="1995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Years after Screening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51" name="Rectangle 295"/>
          <p:cNvSpPr>
            <a:spLocks noChangeArrowheads="1"/>
          </p:cNvSpPr>
          <p:nvPr/>
        </p:nvSpPr>
        <p:spPr bwMode="auto">
          <a:xfrm>
            <a:off x="6400800" y="5997575"/>
            <a:ext cx="1995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Years after Screening</a:t>
            </a:r>
            <a:endParaRPr lang="ja-JP" altLang="en-US" sz="1800" dirty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52" name="Text Box 296"/>
          <p:cNvSpPr txBox="1">
            <a:spLocks noChangeArrowheads="1"/>
          </p:cNvSpPr>
          <p:nvPr/>
        </p:nvSpPr>
        <p:spPr bwMode="auto">
          <a:xfrm rot="10800000">
            <a:off x="398527" y="1561045"/>
            <a:ext cx="492443" cy="349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prstClr val="black"/>
                </a:solidFill>
                <a:latin typeface="Calibri"/>
                <a:ea typeface="ＭＳ ゴシック" panose="020B0609070205080204" pitchFamily="49" charset="-128"/>
              </a:rPr>
              <a:t>Cumulative Incidence of ESRD, %</a:t>
            </a:r>
            <a:endParaRPr lang="ja-JP" altLang="en-US" sz="2000" dirty="0">
              <a:solidFill>
                <a:prstClr val="black"/>
              </a:solidFill>
              <a:latin typeface="Calibri"/>
              <a:ea typeface="ＭＳ ゴシック" panose="020B0609070205080204" pitchFamily="49" charset="-128"/>
            </a:endParaRPr>
          </a:p>
        </p:txBody>
      </p:sp>
      <p:sp>
        <p:nvSpPr>
          <p:cNvPr id="66688" name="Text Box 333"/>
          <p:cNvSpPr txBox="1">
            <a:spLocks noChangeArrowheads="1"/>
          </p:cNvSpPr>
          <p:nvPr/>
        </p:nvSpPr>
        <p:spPr bwMode="auto">
          <a:xfrm>
            <a:off x="-1" y="-19045"/>
            <a:ext cx="91324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ゴシック" panose="020B0609070205080204" pitchFamily="49" charset="-128"/>
                <a:cs typeface="Times New Roman" panose="02020603050405020304" pitchFamily="18" charset="0"/>
              </a:rPr>
              <a:t>ESRD Incidence by Blood Pressure</a:t>
            </a:r>
            <a:endParaRPr lang="en-US" altLang="ja-JP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34" name="Rectangle 4"/>
          <p:cNvSpPr>
            <a:spLocks noChangeArrowheads="1"/>
          </p:cNvSpPr>
          <p:nvPr/>
        </p:nvSpPr>
        <p:spPr bwMode="auto">
          <a:xfrm>
            <a:off x="5913438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35" name="Rectangle 5"/>
          <p:cNvSpPr>
            <a:spLocks noChangeArrowheads="1"/>
          </p:cNvSpPr>
          <p:nvPr/>
        </p:nvSpPr>
        <p:spPr bwMode="auto">
          <a:xfrm>
            <a:off x="6226175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2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36" name="Rectangle 6"/>
          <p:cNvSpPr>
            <a:spLocks noChangeArrowheads="1"/>
          </p:cNvSpPr>
          <p:nvPr/>
        </p:nvSpPr>
        <p:spPr bwMode="auto">
          <a:xfrm>
            <a:off x="6538913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4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37" name="Rectangle 7"/>
          <p:cNvSpPr>
            <a:spLocks noChangeArrowheads="1"/>
          </p:cNvSpPr>
          <p:nvPr/>
        </p:nvSpPr>
        <p:spPr bwMode="auto">
          <a:xfrm>
            <a:off x="6851650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6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38" name="Rectangle 8"/>
          <p:cNvSpPr>
            <a:spLocks noChangeArrowheads="1"/>
          </p:cNvSpPr>
          <p:nvPr/>
        </p:nvSpPr>
        <p:spPr bwMode="auto">
          <a:xfrm>
            <a:off x="7175500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8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39" name="Rectangle 9"/>
          <p:cNvSpPr>
            <a:spLocks noChangeArrowheads="1"/>
          </p:cNvSpPr>
          <p:nvPr/>
        </p:nvSpPr>
        <p:spPr bwMode="auto">
          <a:xfrm>
            <a:off x="7416800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10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0" name="Rectangle 10"/>
          <p:cNvSpPr>
            <a:spLocks noChangeArrowheads="1"/>
          </p:cNvSpPr>
          <p:nvPr/>
        </p:nvSpPr>
        <p:spPr bwMode="auto">
          <a:xfrm>
            <a:off x="7729538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12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1" name="Rectangle 11"/>
          <p:cNvSpPr>
            <a:spLocks noChangeArrowheads="1"/>
          </p:cNvSpPr>
          <p:nvPr/>
        </p:nvSpPr>
        <p:spPr bwMode="auto">
          <a:xfrm>
            <a:off x="8040688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14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2" name="Rectangle 12"/>
          <p:cNvSpPr>
            <a:spLocks noChangeArrowheads="1"/>
          </p:cNvSpPr>
          <p:nvPr/>
        </p:nvSpPr>
        <p:spPr bwMode="auto">
          <a:xfrm>
            <a:off x="8366125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16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3" name="Rectangle 13"/>
          <p:cNvSpPr>
            <a:spLocks noChangeArrowheads="1"/>
          </p:cNvSpPr>
          <p:nvPr/>
        </p:nvSpPr>
        <p:spPr bwMode="auto">
          <a:xfrm>
            <a:off x="2152978" y="1125538"/>
            <a:ext cx="1033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Men</a:t>
            </a:r>
            <a:endParaRPr lang="ja-JP" altLang="en-US" sz="2400" dirty="0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4" name="Rectangle 15"/>
          <p:cNvSpPr>
            <a:spLocks noChangeArrowheads="1"/>
          </p:cNvSpPr>
          <p:nvPr/>
        </p:nvSpPr>
        <p:spPr bwMode="auto">
          <a:xfrm>
            <a:off x="6853238" y="1125538"/>
            <a:ext cx="984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Women</a:t>
            </a:r>
            <a:endParaRPr lang="ja-JP" altLang="en-US" sz="2400" dirty="0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5" name="Rectangle 16"/>
          <p:cNvSpPr>
            <a:spLocks noChangeArrowheads="1"/>
          </p:cNvSpPr>
          <p:nvPr/>
        </p:nvSpPr>
        <p:spPr bwMode="auto">
          <a:xfrm>
            <a:off x="1254453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6" name="Rectangle 17"/>
          <p:cNvSpPr>
            <a:spLocks noChangeArrowheads="1"/>
          </p:cNvSpPr>
          <p:nvPr/>
        </p:nvSpPr>
        <p:spPr bwMode="auto">
          <a:xfrm>
            <a:off x="1567191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2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7" name="Rectangle 18"/>
          <p:cNvSpPr>
            <a:spLocks noChangeArrowheads="1"/>
          </p:cNvSpPr>
          <p:nvPr/>
        </p:nvSpPr>
        <p:spPr bwMode="auto">
          <a:xfrm>
            <a:off x="1879928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4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8" name="Rectangle 19"/>
          <p:cNvSpPr>
            <a:spLocks noChangeArrowheads="1"/>
          </p:cNvSpPr>
          <p:nvPr/>
        </p:nvSpPr>
        <p:spPr bwMode="auto">
          <a:xfrm>
            <a:off x="2192666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6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49" name="Rectangle 20"/>
          <p:cNvSpPr>
            <a:spLocks noChangeArrowheads="1"/>
          </p:cNvSpPr>
          <p:nvPr/>
        </p:nvSpPr>
        <p:spPr bwMode="auto">
          <a:xfrm>
            <a:off x="2516516" y="5770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8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50" name="Rectangle 21"/>
          <p:cNvSpPr>
            <a:spLocks noChangeArrowheads="1"/>
          </p:cNvSpPr>
          <p:nvPr/>
        </p:nvSpPr>
        <p:spPr bwMode="auto">
          <a:xfrm>
            <a:off x="2757816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10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51" name="Rectangle 22"/>
          <p:cNvSpPr>
            <a:spLocks noChangeArrowheads="1"/>
          </p:cNvSpPr>
          <p:nvPr/>
        </p:nvSpPr>
        <p:spPr bwMode="auto">
          <a:xfrm>
            <a:off x="3070553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12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52" name="Rectangle 23"/>
          <p:cNvSpPr>
            <a:spLocks noChangeArrowheads="1"/>
          </p:cNvSpPr>
          <p:nvPr/>
        </p:nvSpPr>
        <p:spPr bwMode="auto">
          <a:xfrm>
            <a:off x="3381703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14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sp>
        <p:nvSpPr>
          <p:cNvPr id="353" name="Rectangle 24"/>
          <p:cNvSpPr>
            <a:spLocks noChangeArrowheads="1"/>
          </p:cNvSpPr>
          <p:nvPr/>
        </p:nvSpPr>
        <p:spPr bwMode="auto">
          <a:xfrm>
            <a:off x="3707141" y="57705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16</a:t>
            </a:r>
            <a:endParaRPr lang="en-US" altLang="ja-JP" i="1" smtClean="0">
              <a:solidFill>
                <a:srgbClr val="000000"/>
              </a:solidFill>
              <a:latin typeface="Calibri"/>
              <a:ea typeface="ＭＳ ゴシック" pitchFamily="49" charset="-128"/>
            </a:endParaRPr>
          </a:p>
        </p:txBody>
      </p:sp>
      <p:grpSp>
        <p:nvGrpSpPr>
          <p:cNvPr id="354" name="Group 25"/>
          <p:cNvGrpSpPr>
            <a:grpSpLocks/>
          </p:cNvGrpSpPr>
          <p:nvPr/>
        </p:nvGrpSpPr>
        <p:grpSpPr bwMode="auto">
          <a:xfrm>
            <a:off x="1321128" y="5486400"/>
            <a:ext cx="2662238" cy="184150"/>
            <a:chOff x="339" y="2903"/>
            <a:chExt cx="1677" cy="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5" name="Line 26"/>
            <p:cNvSpPr>
              <a:spLocks noChangeShapeType="1"/>
            </p:cNvSpPr>
            <p:nvPr/>
          </p:nvSpPr>
          <p:spPr bwMode="auto">
            <a:xfrm>
              <a:off x="339" y="3009"/>
              <a:ext cx="95" cy="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56" name="Line 27"/>
            <p:cNvSpPr>
              <a:spLocks noChangeShapeType="1"/>
            </p:cNvSpPr>
            <p:nvPr/>
          </p:nvSpPr>
          <p:spPr bwMode="auto">
            <a:xfrm>
              <a:off x="434" y="3009"/>
              <a:ext cx="102" cy="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57" name="Line 28"/>
            <p:cNvSpPr>
              <a:spLocks noChangeShapeType="1"/>
            </p:cNvSpPr>
            <p:nvPr/>
          </p:nvSpPr>
          <p:spPr bwMode="auto">
            <a:xfrm flipV="1">
              <a:off x="536" y="3000"/>
              <a:ext cx="95" cy="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58" name="Line 29"/>
            <p:cNvSpPr>
              <a:spLocks noChangeShapeType="1"/>
            </p:cNvSpPr>
            <p:nvPr/>
          </p:nvSpPr>
          <p:spPr bwMode="auto">
            <a:xfrm>
              <a:off x="631" y="3000"/>
              <a:ext cx="102" cy="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59" name="Line 30"/>
            <p:cNvSpPr>
              <a:spLocks noChangeShapeType="1"/>
            </p:cNvSpPr>
            <p:nvPr/>
          </p:nvSpPr>
          <p:spPr bwMode="auto">
            <a:xfrm flipV="1">
              <a:off x="733" y="2985"/>
              <a:ext cx="102" cy="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0" name="Line 31"/>
            <p:cNvSpPr>
              <a:spLocks noChangeShapeType="1"/>
            </p:cNvSpPr>
            <p:nvPr/>
          </p:nvSpPr>
          <p:spPr bwMode="auto">
            <a:xfrm>
              <a:off x="835" y="2985"/>
              <a:ext cx="95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1" name="Line 32"/>
            <p:cNvSpPr>
              <a:spLocks noChangeShapeType="1"/>
            </p:cNvSpPr>
            <p:nvPr/>
          </p:nvSpPr>
          <p:spPr bwMode="auto">
            <a:xfrm flipV="1">
              <a:off x="930" y="2968"/>
              <a:ext cx="102" cy="1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2" name="Line 33"/>
            <p:cNvSpPr>
              <a:spLocks noChangeShapeType="1"/>
            </p:cNvSpPr>
            <p:nvPr/>
          </p:nvSpPr>
          <p:spPr bwMode="auto">
            <a:xfrm>
              <a:off x="1032" y="2968"/>
              <a:ext cx="94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3" name="Line 34"/>
            <p:cNvSpPr>
              <a:spLocks noChangeShapeType="1"/>
            </p:cNvSpPr>
            <p:nvPr/>
          </p:nvSpPr>
          <p:spPr bwMode="auto">
            <a:xfrm>
              <a:off x="1126" y="2968"/>
              <a:ext cx="102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4" name="Line 35"/>
            <p:cNvSpPr>
              <a:spLocks noChangeShapeType="1"/>
            </p:cNvSpPr>
            <p:nvPr/>
          </p:nvSpPr>
          <p:spPr bwMode="auto">
            <a:xfrm flipV="1">
              <a:off x="1228" y="2952"/>
              <a:ext cx="95" cy="1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5" name="Line 36"/>
            <p:cNvSpPr>
              <a:spLocks noChangeShapeType="1"/>
            </p:cNvSpPr>
            <p:nvPr/>
          </p:nvSpPr>
          <p:spPr bwMode="auto">
            <a:xfrm flipV="1">
              <a:off x="1323" y="2944"/>
              <a:ext cx="102" cy="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6" name="Line 37"/>
            <p:cNvSpPr>
              <a:spLocks noChangeShapeType="1"/>
            </p:cNvSpPr>
            <p:nvPr/>
          </p:nvSpPr>
          <p:spPr bwMode="auto">
            <a:xfrm flipV="1">
              <a:off x="1425" y="2935"/>
              <a:ext cx="95" cy="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7" name="Line 38"/>
            <p:cNvSpPr>
              <a:spLocks noChangeShapeType="1"/>
            </p:cNvSpPr>
            <p:nvPr/>
          </p:nvSpPr>
          <p:spPr bwMode="auto">
            <a:xfrm flipV="1">
              <a:off x="1520" y="2920"/>
              <a:ext cx="102" cy="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8" name="Line 39"/>
            <p:cNvSpPr>
              <a:spLocks noChangeShapeType="1"/>
            </p:cNvSpPr>
            <p:nvPr/>
          </p:nvSpPr>
          <p:spPr bwMode="auto">
            <a:xfrm>
              <a:off x="1622" y="2920"/>
              <a:ext cx="102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69" name="Line 40"/>
            <p:cNvSpPr>
              <a:spLocks noChangeShapeType="1"/>
            </p:cNvSpPr>
            <p:nvPr/>
          </p:nvSpPr>
          <p:spPr bwMode="auto">
            <a:xfrm flipV="1">
              <a:off x="1724" y="2912"/>
              <a:ext cx="95" cy="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70" name="Line 41"/>
            <p:cNvSpPr>
              <a:spLocks noChangeShapeType="1"/>
            </p:cNvSpPr>
            <p:nvPr/>
          </p:nvSpPr>
          <p:spPr bwMode="auto">
            <a:xfrm flipV="1">
              <a:off x="1819" y="2903"/>
              <a:ext cx="102" cy="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71" name="Line 42"/>
            <p:cNvSpPr>
              <a:spLocks noChangeShapeType="1"/>
            </p:cNvSpPr>
            <p:nvPr/>
          </p:nvSpPr>
          <p:spPr bwMode="auto">
            <a:xfrm>
              <a:off x="1921" y="2903"/>
              <a:ext cx="95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sp>
        <p:nvSpPr>
          <p:cNvPr id="372" name="Rectangle 43"/>
          <p:cNvSpPr>
            <a:spLocks noChangeArrowheads="1"/>
          </p:cNvSpPr>
          <p:nvPr/>
        </p:nvSpPr>
        <p:spPr bwMode="auto">
          <a:xfrm>
            <a:off x="1240166" y="1017588"/>
            <a:ext cx="2824162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3" name="Line 44"/>
          <p:cNvSpPr>
            <a:spLocks noChangeShapeType="1"/>
          </p:cNvSpPr>
          <p:nvPr/>
        </p:nvSpPr>
        <p:spPr bwMode="auto">
          <a:xfrm>
            <a:off x="1240166" y="5187950"/>
            <a:ext cx="349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4" name="Line 45"/>
          <p:cNvSpPr>
            <a:spLocks noChangeShapeType="1"/>
          </p:cNvSpPr>
          <p:nvPr/>
        </p:nvSpPr>
        <p:spPr bwMode="auto">
          <a:xfrm>
            <a:off x="1240166" y="4718050"/>
            <a:ext cx="349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5" name="Line 46"/>
          <p:cNvSpPr>
            <a:spLocks noChangeShapeType="1"/>
          </p:cNvSpPr>
          <p:nvPr/>
        </p:nvSpPr>
        <p:spPr bwMode="auto">
          <a:xfrm>
            <a:off x="1240166" y="4262438"/>
            <a:ext cx="349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6" name="Line 47"/>
          <p:cNvSpPr>
            <a:spLocks noChangeShapeType="1"/>
          </p:cNvSpPr>
          <p:nvPr/>
        </p:nvSpPr>
        <p:spPr bwMode="auto">
          <a:xfrm>
            <a:off x="1240166" y="37941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7" name="Line 48"/>
          <p:cNvSpPr>
            <a:spLocks noChangeShapeType="1"/>
          </p:cNvSpPr>
          <p:nvPr/>
        </p:nvSpPr>
        <p:spPr bwMode="auto">
          <a:xfrm>
            <a:off x="1240166" y="33385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8" name="Line 49"/>
          <p:cNvSpPr>
            <a:spLocks noChangeShapeType="1"/>
          </p:cNvSpPr>
          <p:nvPr/>
        </p:nvSpPr>
        <p:spPr bwMode="auto">
          <a:xfrm>
            <a:off x="1240166" y="28686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79" name="Line 50"/>
          <p:cNvSpPr>
            <a:spLocks noChangeShapeType="1"/>
          </p:cNvSpPr>
          <p:nvPr/>
        </p:nvSpPr>
        <p:spPr bwMode="auto">
          <a:xfrm>
            <a:off x="1240166" y="24130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80" name="Line 51"/>
          <p:cNvSpPr>
            <a:spLocks noChangeShapeType="1"/>
          </p:cNvSpPr>
          <p:nvPr/>
        </p:nvSpPr>
        <p:spPr bwMode="auto">
          <a:xfrm>
            <a:off x="1240166" y="19415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81" name="Line 52"/>
          <p:cNvSpPr>
            <a:spLocks noChangeShapeType="1"/>
          </p:cNvSpPr>
          <p:nvPr/>
        </p:nvSpPr>
        <p:spPr bwMode="auto">
          <a:xfrm>
            <a:off x="1240166" y="14859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82" name="Rectangle 53"/>
          <p:cNvSpPr>
            <a:spLocks noChangeArrowheads="1"/>
          </p:cNvSpPr>
          <p:nvPr/>
        </p:nvSpPr>
        <p:spPr bwMode="auto">
          <a:xfrm>
            <a:off x="1240166" y="1017588"/>
            <a:ext cx="2824162" cy="473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83" name="Line 54"/>
          <p:cNvSpPr>
            <a:spLocks noChangeShapeType="1"/>
          </p:cNvSpPr>
          <p:nvPr/>
        </p:nvSpPr>
        <p:spPr bwMode="auto">
          <a:xfrm flipV="1">
            <a:off x="132271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384" name="Rectangle 55"/>
          <p:cNvSpPr>
            <a:spLocks noChangeArrowheads="1"/>
          </p:cNvSpPr>
          <p:nvPr/>
        </p:nvSpPr>
        <p:spPr bwMode="auto">
          <a:xfrm>
            <a:off x="3948441" y="1679575"/>
            <a:ext cx="6985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grpSp>
        <p:nvGrpSpPr>
          <p:cNvPr id="385" name="Group 56"/>
          <p:cNvGrpSpPr>
            <a:grpSpLocks/>
          </p:cNvGrpSpPr>
          <p:nvPr/>
        </p:nvGrpSpPr>
        <p:grpSpPr bwMode="auto">
          <a:xfrm>
            <a:off x="5948363" y="5313363"/>
            <a:ext cx="2673350" cy="334962"/>
            <a:chOff x="2931" y="2766"/>
            <a:chExt cx="1684" cy="1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6" name="Line 57"/>
            <p:cNvSpPr>
              <a:spLocks noChangeShapeType="1"/>
            </p:cNvSpPr>
            <p:nvPr/>
          </p:nvSpPr>
          <p:spPr bwMode="auto">
            <a:xfrm>
              <a:off x="3128" y="2952"/>
              <a:ext cx="102" cy="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87" name="Line 58"/>
            <p:cNvSpPr>
              <a:spLocks noChangeShapeType="1"/>
            </p:cNvSpPr>
            <p:nvPr/>
          </p:nvSpPr>
          <p:spPr bwMode="auto">
            <a:xfrm flipV="1">
              <a:off x="3230" y="2945"/>
              <a:ext cx="95" cy="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88" name="Line 59"/>
            <p:cNvSpPr>
              <a:spLocks noChangeShapeType="1"/>
            </p:cNvSpPr>
            <p:nvPr/>
          </p:nvSpPr>
          <p:spPr bwMode="auto">
            <a:xfrm>
              <a:off x="3325" y="2945"/>
              <a:ext cx="102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89" name="Line 60"/>
            <p:cNvSpPr>
              <a:spLocks noChangeShapeType="1"/>
            </p:cNvSpPr>
            <p:nvPr/>
          </p:nvSpPr>
          <p:spPr bwMode="auto">
            <a:xfrm>
              <a:off x="3427" y="2945"/>
              <a:ext cx="94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0" name="Line 61"/>
            <p:cNvSpPr>
              <a:spLocks noChangeShapeType="1"/>
            </p:cNvSpPr>
            <p:nvPr/>
          </p:nvSpPr>
          <p:spPr bwMode="auto">
            <a:xfrm flipV="1">
              <a:off x="3521" y="2937"/>
              <a:ext cx="102" cy="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1" name="Line 62"/>
            <p:cNvSpPr>
              <a:spLocks noChangeShapeType="1"/>
            </p:cNvSpPr>
            <p:nvPr/>
          </p:nvSpPr>
          <p:spPr bwMode="auto">
            <a:xfrm flipV="1">
              <a:off x="3623" y="2912"/>
              <a:ext cx="103" cy="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2" name="Line 63"/>
            <p:cNvSpPr>
              <a:spLocks noChangeShapeType="1"/>
            </p:cNvSpPr>
            <p:nvPr/>
          </p:nvSpPr>
          <p:spPr bwMode="auto">
            <a:xfrm>
              <a:off x="3726" y="2912"/>
              <a:ext cx="94" cy="1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3" name="Line 64"/>
            <p:cNvSpPr>
              <a:spLocks noChangeShapeType="1"/>
            </p:cNvSpPr>
            <p:nvPr/>
          </p:nvSpPr>
          <p:spPr bwMode="auto">
            <a:xfrm flipV="1">
              <a:off x="3820" y="2896"/>
              <a:ext cx="102" cy="1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4" name="Line 65"/>
            <p:cNvSpPr>
              <a:spLocks noChangeShapeType="1"/>
            </p:cNvSpPr>
            <p:nvPr/>
          </p:nvSpPr>
          <p:spPr bwMode="auto">
            <a:xfrm flipV="1">
              <a:off x="3922" y="2879"/>
              <a:ext cx="102" cy="1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5" name="Line 66"/>
            <p:cNvSpPr>
              <a:spLocks noChangeShapeType="1"/>
            </p:cNvSpPr>
            <p:nvPr/>
          </p:nvSpPr>
          <p:spPr bwMode="auto">
            <a:xfrm flipV="1">
              <a:off x="4024" y="2864"/>
              <a:ext cx="95" cy="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6" name="Line 67"/>
            <p:cNvSpPr>
              <a:spLocks noChangeShapeType="1"/>
            </p:cNvSpPr>
            <p:nvPr/>
          </p:nvSpPr>
          <p:spPr bwMode="auto">
            <a:xfrm flipV="1">
              <a:off x="4119" y="2839"/>
              <a:ext cx="102" cy="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7" name="Line 68"/>
            <p:cNvSpPr>
              <a:spLocks noChangeShapeType="1"/>
            </p:cNvSpPr>
            <p:nvPr/>
          </p:nvSpPr>
          <p:spPr bwMode="auto">
            <a:xfrm flipV="1">
              <a:off x="4221" y="2814"/>
              <a:ext cx="95" cy="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8" name="Line 69"/>
            <p:cNvSpPr>
              <a:spLocks noChangeShapeType="1"/>
            </p:cNvSpPr>
            <p:nvPr/>
          </p:nvSpPr>
          <p:spPr bwMode="auto">
            <a:xfrm flipV="1">
              <a:off x="4316" y="2799"/>
              <a:ext cx="102" cy="1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399" name="Line 70"/>
            <p:cNvSpPr>
              <a:spLocks noChangeShapeType="1"/>
            </p:cNvSpPr>
            <p:nvPr/>
          </p:nvSpPr>
          <p:spPr bwMode="auto">
            <a:xfrm flipV="1">
              <a:off x="4418" y="2791"/>
              <a:ext cx="102" cy="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00" name="Line 71"/>
            <p:cNvSpPr>
              <a:spLocks noChangeShapeType="1"/>
            </p:cNvSpPr>
            <p:nvPr/>
          </p:nvSpPr>
          <p:spPr bwMode="auto">
            <a:xfrm flipV="1">
              <a:off x="4520" y="2766"/>
              <a:ext cx="95" cy="25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01" name="Line 72"/>
            <p:cNvSpPr>
              <a:spLocks noChangeShapeType="1"/>
            </p:cNvSpPr>
            <p:nvPr/>
          </p:nvSpPr>
          <p:spPr bwMode="auto">
            <a:xfrm flipV="1">
              <a:off x="3026" y="2952"/>
              <a:ext cx="102" cy="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02" name="Line 73"/>
            <p:cNvSpPr>
              <a:spLocks noChangeShapeType="1"/>
            </p:cNvSpPr>
            <p:nvPr/>
          </p:nvSpPr>
          <p:spPr bwMode="auto">
            <a:xfrm>
              <a:off x="2931" y="2961"/>
              <a:ext cx="95" cy="2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sp>
        <p:nvSpPr>
          <p:cNvPr id="403" name="Rectangle 74"/>
          <p:cNvSpPr>
            <a:spLocks noChangeArrowheads="1"/>
          </p:cNvSpPr>
          <p:nvPr/>
        </p:nvSpPr>
        <p:spPr bwMode="auto">
          <a:xfrm>
            <a:off x="5867400" y="1017588"/>
            <a:ext cx="283527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04" name="Rectangle 75"/>
          <p:cNvSpPr>
            <a:spLocks noChangeArrowheads="1"/>
          </p:cNvSpPr>
          <p:nvPr/>
        </p:nvSpPr>
        <p:spPr bwMode="auto">
          <a:xfrm>
            <a:off x="5867400" y="1017588"/>
            <a:ext cx="2835275" cy="4733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05" name="Line 76"/>
          <p:cNvSpPr>
            <a:spLocks noChangeShapeType="1"/>
          </p:cNvSpPr>
          <p:nvPr/>
        </p:nvSpPr>
        <p:spPr bwMode="auto">
          <a:xfrm>
            <a:off x="5867400" y="4718050"/>
            <a:ext cx="349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06" name="Line 77"/>
          <p:cNvSpPr>
            <a:spLocks noChangeShapeType="1"/>
          </p:cNvSpPr>
          <p:nvPr/>
        </p:nvSpPr>
        <p:spPr bwMode="auto">
          <a:xfrm>
            <a:off x="5867400" y="4262438"/>
            <a:ext cx="349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07" name="Line 78"/>
          <p:cNvSpPr>
            <a:spLocks noChangeShapeType="1"/>
          </p:cNvSpPr>
          <p:nvPr/>
        </p:nvSpPr>
        <p:spPr bwMode="auto">
          <a:xfrm>
            <a:off x="5867400" y="3794125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08" name="Line 79"/>
          <p:cNvSpPr>
            <a:spLocks noChangeShapeType="1"/>
          </p:cNvSpPr>
          <p:nvPr/>
        </p:nvSpPr>
        <p:spPr bwMode="auto">
          <a:xfrm>
            <a:off x="5867400" y="33385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09" name="Line 80"/>
          <p:cNvSpPr>
            <a:spLocks noChangeShapeType="1"/>
          </p:cNvSpPr>
          <p:nvPr/>
        </p:nvSpPr>
        <p:spPr bwMode="auto">
          <a:xfrm>
            <a:off x="5867400" y="28686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10" name="Line 81"/>
          <p:cNvSpPr>
            <a:spLocks noChangeShapeType="1"/>
          </p:cNvSpPr>
          <p:nvPr/>
        </p:nvSpPr>
        <p:spPr bwMode="auto">
          <a:xfrm>
            <a:off x="5867400" y="24130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11" name="Line 82"/>
          <p:cNvSpPr>
            <a:spLocks noChangeShapeType="1"/>
          </p:cNvSpPr>
          <p:nvPr/>
        </p:nvSpPr>
        <p:spPr bwMode="auto">
          <a:xfrm>
            <a:off x="5867400" y="1941513"/>
            <a:ext cx="349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12" name="Line 83"/>
          <p:cNvSpPr>
            <a:spLocks noChangeShapeType="1"/>
          </p:cNvSpPr>
          <p:nvPr/>
        </p:nvSpPr>
        <p:spPr bwMode="auto">
          <a:xfrm>
            <a:off x="5867400" y="1485900"/>
            <a:ext cx="349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13" name="Line 84"/>
          <p:cNvSpPr>
            <a:spLocks noChangeShapeType="1"/>
          </p:cNvSpPr>
          <p:nvPr/>
        </p:nvSpPr>
        <p:spPr bwMode="auto">
          <a:xfrm>
            <a:off x="5867400" y="5638800"/>
            <a:ext cx="349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14" name="Line 85"/>
          <p:cNvSpPr>
            <a:spLocks noChangeShapeType="1"/>
          </p:cNvSpPr>
          <p:nvPr/>
        </p:nvSpPr>
        <p:spPr bwMode="auto">
          <a:xfrm>
            <a:off x="5867400" y="5187950"/>
            <a:ext cx="34925" cy="4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15" name="Line 86"/>
          <p:cNvSpPr>
            <a:spLocks noChangeShapeType="1"/>
          </p:cNvSpPr>
          <p:nvPr/>
        </p:nvSpPr>
        <p:spPr bwMode="auto">
          <a:xfrm flipV="1">
            <a:off x="5867400" y="5616575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422" name="Text Box 93"/>
          <p:cNvSpPr txBox="1">
            <a:spLocks noChangeArrowheads="1"/>
          </p:cNvSpPr>
          <p:nvPr/>
        </p:nvSpPr>
        <p:spPr bwMode="auto">
          <a:xfrm>
            <a:off x="1008391" y="54895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</a:t>
            </a:r>
          </a:p>
        </p:txBody>
      </p:sp>
      <p:sp>
        <p:nvSpPr>
          <p:cNvPr id="423" name="Text Box 94"/>
          <p:cNvSpPr txBox="1">
            <a:spLocks noChangeArrowheads="1"/>
          </p:cNvSpPr>
          <p:nvPr/>
        </p:nvSpPr>
        <p:spPr bwMode="auto">
          <a:xfrm>
            <a:off x="859166" y="863600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2.0</a:t>
            </a:r>
          </a:p>
        </p:txBody>
      </p:sp>
      <p:sp>
        <p:nvSpPr>
          <p:cNvPr id="424" name="Text Box 95"/>
          <p:cNvSpPr txBox="1">
            <a:spLocks noChangeArrowheads="1"/>
          </p:cNvSpPr>
          <p:nvPr/>
        </p:nvSpPr>
        <p:spPr bwMode="auto">
          <a:xfrm>
            <a:off x="859166" y="1325563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1.8</a:t>
            </a:r>
          </a:p>
        </p:txBody>
      </p:sp>
      <p:sp>
        <p:nvSpPr>
          <p:cNvPr id="425" name="Text Box 96"/>
          <p:cNvSpPr txBox="1">
            <a:spLocks noChangeArrowheads="1"/>
          </p:cNvSpPr>
          <p:nvPr/>
        </p:nvSpPr>
        <p:spPr bwMode="auto">
          <a:xfrm>
            <a:off x="859166" y="178752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1.6</a:t>
            </a:r>
          </a:p>
        </p:txBody>
      </p:sp>
      <p:sp>
        <p:nvSpPr>
          <p:cNvPr id="426" name="Text Box 97"/>
          <p:cNvSpPr txBox="1">
            <a:spLocks noChangeArrowheads="1"/>
          </p:cNvSpPr>
          <p:nvPr/>
        </p:nvSpPr>
        <p:spPr bwMode="auto">
          <a:xfrm>
            <a:off x="859166" y="225107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1.4</a:t>
            </a:r>
          </a:p>
        </p:txBody>
      </p:sp>
      <p:sp>
        <p:nvSpPr>
          <p:cNvPr id="427" name="Text Box 98"/>
          <p:cNvSpPr txBox="1">
            <a:spLocks noChangeArrowheads="1"/>
          </p:cNvSpPr>
          <p:nvPr/>
        </p:nvSpPr>
        <p:spPr bwMode="auto">
          <a:xfrm>
            <a:off x="859166" y="2713038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1.2</a:t>
            </a:r>
          </a:p>
        </p:txBody>
      </p:sp>
      <p:sp>
        <p:nvSpPr>
          <p:cNvPr id="428" name="Text Box 99"/>
          <p:cNvSpPr txBox="1">
            <a:spLocks noChangeArrowheads="1"/>
          </p:cNvSpPr>
          <p:nvPr/>
        </p:nvSpPr>
        <p:spPr bwMode="auto">
          <a:xfrm>
            <a:off x="859166" y="3176588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1.0</a:t>
            </a:r>
          </a:p>
        </p:txBody>
      </p:sp>
      <p:sp>
        <p:nvSpPr>
          <p:cNvPr id="429" name="Text Box 100"/>
          <p:cNvSpPr txBox="1">
            <a:spLocks noChangeArrowheads="1"/>
          </p:cNvSpPr>
          <p:nvPr/>
        </p:nvSpPr>
        <p:spPr bwMode="auto">
          <a:xfrm>
            <a:off x="859166" y="3638550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0.8</a:t>
            </a:r>
          </a:p>
        </p:txBody>
      </p:sp>
      <p:sp>
        <p:nvSpPr>
          <p:cNvPr id="430" name="Text Box 101"/>
          <p:cNvSpPr txBox="1">
            <a:spLocks noChangeArrowheads="1"/>
          </p:cNvSpPr>
          <p:nvPr/>
        </p:nvSpPr>
        <p:spPr bwMode="auto">
          <a:xfrm>
            <a:off x="859166" y="4100513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0.6</a:t>
            </a:r>
          </a:p>
        </p:txBody>
      </p:sp>
      <p:sp>
        <p:nvSpPr>
          <p:cNvPr id="431" name="Text Box 102"/>
          <p:cNvSpPr txBox="1">
            <a:spLocks noChangeArrowheads="1"/>
          </p:cNvSpPr>
          <p:nvPr/>
        </p:nvSpPr>
        <p:spPr bwMode="auto">
          <a:xfrm>
            <a:off x="859166" y="4564063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0.4</a:t>
            </a:r>
          </a:p>
        </p:txBody>
      </p:sp>
      <p:sp>
        <p:nvSpPr>
          <p:cNvPr id="432" name="Text Box 103"/>
          <p:cNvSpPr txBox="1">
            <a:spLocks noChangeArrowheads="1"/>
          </p:cNvSpPr>
          <p:nvPr/>
        </p:nvSpPr>
        <p:spPr bwMode="auto">
          <a:xfrm>
            <a:off x="859166" y="502602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0.2</a:t>
            </a:r>
          </a:p>
        </p:txBody>
      </p:sp>
      <p:sp>
        <p:nvSpPr>
          <p:cNvPr id="433" name="Text Box 104"/>
          <p:cNvSpPr txBox="1">
            <a:spLocks noChangeArrowheads="1"/>
          </p:cNvSpPr>
          <p:nvPr/>
        </p:nvSpPr>
        <p:spPr bwMode="auto">
          <a:xfrm>
            <a:off x="5635625" y="54895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</a:t>
            </a:r>
          </a:p>
        </p:txBody>
      </p:sp>
      <p:sp>
        <p:nvSpPr>
          <p:cNvPr id="434" name="Text Box 105"/>
          <p:cNvSpPr txBox="1">
            <a:spLocks noChangeArrowheads="1"/>
          </p:cNvSpPr>
          <p:nvPr/>
        </p:nvSpPr>
        <p:spPr bwMode="auto">
          <a:xfrm>
            <a:off x="5486400" y="86042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2.0</a:t>
            </a:r>
          </a:p>
        </p:txBody>
      </p:sp>
      <p:sp>
        <p:nvSpPr>
          <p:cNvPr id="435" name="Text Box 106"/>
          <p:cNvSpPr txBox="1">
            <a:spLocks noChangeArrowheads="1"/>
          </p:cNvSpPr>
          <p:nvPr/>
        </p:nvSpPr>
        <p:spPr bwMode="auto">
          <a:xfrm>
            <a:off x="5486400" y="132397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1.8</a:t>
            </a:r>
          </a:p>
        </p:txBody>
      </p:sp>
      <p:sp>
        <p:nvSpPr>
          <p:cNvPr id="436" name="Text Box 107"/>
          <p:cNvSpPr txBox="1">
            <a:spLocks noChangeArrowheads="1"/>
          </p:cNvSpPr>
          <p:nvPr/>
        </p:nvSpPr>
        <p:spPr bwMode="auto">
          <a:xfrm>
            <a:off x="5486400" y="178752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1.6</a:t>
            </a:r>
          </a:p>
        </p:txBody>
      </p:sp>
      <p:sp>
        <p:nvSpPr>
          <p:cNvPr id="437" name="Text Box 108"/>
          <p:cNvSpPr txBox="1">
            <a:spLocks noChangeArrowheads="1"/>
          </p:cNvSpPr>
          <p:nvPr/>
        </p:nvSpPr>
        <p:spPr bwMode="auto">
          <a:xfrm>
            <a:off x="5486400" y="2251075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1.4</a:t>
            </a:r>
          </a:p>
        </p:txBody>
      </p:sp>
      <p:sp>
        <p:nvSpPr>
          <p:cNvPr id="438" name="Text Box 109"/>
          <p:cNvSpPr txBox="1">
            <a:spLocks noChangeArrowheads="1"/>
          </p:cNvSpPr>
          <p:nvPr/>
        </p:nvSpPr>
        <p:spPr bwMode="auto">
          <a:xfrm>
            <a:off x="5486400" y="2713038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1.2</a:t>
            </a:r>
          </a:p>
        </p:txBody>
      </p:sp>
      <p:sp>
        <p:nvSpPr>
          <p:cNvPr id="439" name="Text Box 110"/>
          <p:cNvSpPr txBox="1">
            <a:spLocks noChangeArrowheads="1"/>
          </p:cNvSpPr>
          <p:nvPr/>
        </p:nvSpPr>
        <p:spPr bwMode="auto">
          <a:xfrm>
            <a:off x="5486400" y="3176588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1.0</a:t>
            </a:r>
          </a:p>
        </p:txBody>
      </p:sp>
      <p:sp>
        <p:nvSpPr>
          <p:cNvPr id="440" name="Text Box 111"/>
          <p:cNvSpPr txBox="1">
            <a:spLocks noChangeArrowheads="1"/>
          </p:cNvSpPr>
          <p:nvPr/>
        </p:nvSpPr>
        <p:spPr bwMode="auto">
          <a:xfrm>
            <a:off x="5486400" y="3640138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0.8</a:t>
            </a:r>
          </a:p>
        </p:txBody>
      </p:sp>
      <p:sp>
        <p:nvSpPr>
          <p:cNvPr id="441" name="Text Box 112"/>
          <p:cNvSpPr txBox="1">
            <a:spLocks noChangeArrowheads="1"/>
          </p:cNvSpPr>
          <p:nvPr/>
        </p:nvSpPr>
        <p:spPr bwMode="auto">
          <a:xfrm>
            <a:off x="5486400" y="4102100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0.6</a:t>
            </a:r>
          </a:p>
        </p:txBody>
      </p:sp>
      <p:sp>
        <p:nvSpPr>
          <p:cNvPr id="442" name="Text Box 113"/>
          <p:cNvSpPr txBox="1">
            <a:spLocks noChangeArrowheads="1"/>
          </p:cNvSpPr>
          <p:nvPr/>
        </p:nvSpPr>
        <p:spPr bwMode="auto">
          <a:xfrm>
            <a:off x="5486400" y="4565650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0.4</a:t>
            </a:r>
          </a:p>
        </p:txBody>
      </p:sp>
      <p:sp>
        <p:nvSpPr>
          <p:cNvPr id="443" name="Text Box 114"/>
          <p:cNvSpPr txBox="1">
            <a:spLocks noChangeArrowheads="1"/>
          </p:cNvSpPr>
          <p:nvPr/>
        </p:nvSpPr>
        <p:spPr bwMode="auto">
          <a:xfrm>
            <a:off x="5486400" y="5027613"/>
            <a:ext cx="4122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000000"/>
                </a:solidFill>
                <a:latin typeface="Calibri"/>
                <a:ea typeface="ＭＳ ゴシック" pitchFamily="49" charset="-128"/>
              </a:rPr>
              <a:t>0.2</a:t>
            </a:r>
          </a:p>
        </p:txBody>
      </p:sp>
      <p:sp>
        <p:nvSpPr>
          <p:cNvPr id="444" name="Line 115"/>
          <p:cNvSpPr>
            <a:spLocks noChangeShapeType="1"/>
          </p:cNvSpPr>
          <p:nvPr/>
        </p:nvSpPr>
        <p:spPr bwMode="auto">
          <a:xfrm>
            <a:off x="1246516" y="5638800"/>
            <a:ext cx="349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grpSp>
        <p:nvGrpSpPr>
          <p:cNvPr id="445" name="Group 116"/>
          <p:cNvGrpSpPr>
            <a:grpSpLocks/>
          </p:cNvGrpSpPr>
          <p:nvPr/>
        </p:nvGrpSpPr>
        <p:grpSpPr bwMode="auto">
          <a:xfrm>
            <a:off x="5948363" y="5354638"/>
            <a:ext cx="2673350" cy="293687"/>
            <a:chOff x="2931" y="2791"/>
            <a:chExt cx="1684" cy="1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6" name="Line 117"/>
            <p:cNvSpPr>
              <a:spLocks noChangeShapeType="1"/>
            </p:cNvSpPr>
            <p:nvPr/>
          </p:nvSpPr>
          <p:spPr bwMode="auto">
            <a:xfrm>
              <a:off x="2931" y="2961"/>
              <a:ext cx="95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47" name="Line 118"/>
            <p:cNvSpPr>
              <a:spLocks noChangeShapeType="1"/>
            </p:cNvSpPr>
            <p:nvPr/>
          </p:nvSpPr>
          <p:spPr bwMode="auto">
            <a:xfrm>
              <a:off x="3026" y="2961"/>
              <a:ext cx="102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48" name="Line 119"/>
            <p:cNvSpPr>
              <a:spLocks noChangeShapeType="1"/>
            </p:cNvSpPr>
            <p:nvPr/>
          </p:nvSpPr>
          <p:spPr bwMode="auto">
            <a:xfrm>
              <a:off x="3128" y="2961"/>
              <a:ext cx="102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49" name="Line 120"/>
            <p:cNvSpPr>
              <a:spLocks noChangeShapeType="1"/>
            </p:cNvSpPr>
            <p:nvPr/>
          </p:nvSpPr>
          <p:spPr bwMode="auto">
            <a:xfrm>
              <a:off x="3230" y="2961"/>
              <a:ext cx="95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0" name="Line 121"/>
            <p:cNvSpPr>
              <a:spLocks noChangeShapeType="1"/>
            </p:cNvSpPr>
            <p:nvPr/>
          </p:nvSpPr>
          <p:spPr bwMode="auto">
            <a:xfrm flipV="1">
              <a:off x="3325" y="2945"/>
              <a:ext cx="102" cy="16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1" name="Line 122"/>
            <p:cNvSpPr>
              <a:spLocks noChangeShapeType="1"/>
            </p:cNvSpPr>
            <p:nvPr/>
          </p:nvSpPr>
          <p:spPr bwMode="auto">
            <a:xfrm>
              <a:off x="3427" y="2945"/>
              <a:ext cx="94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2" name="Line 123"/>
            <p:cNvSpPr>
              <a:spLocks noChangeShapeType="1"/>
            </p:cNvSpPr>
            <p:nvPr/>
          </p:nvSpPr>
          <p:spPr bwMode="auto">
            <a:xfrm>
              <a:off x="3521" y="2945"/>
              <a:ext cx="102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3" name="Line 124"/>
            <p:cNvSpPr>
              <a:spLocks noChangeShapeType="1"/>
            </p:cNvSpPr>
            <p:nvPr/>
          </p:nvSpPr>
          <p:spPr bwMode="auto">
            <a:xfrm flipV="1">
              <a:off x="3623" y="2920"/>
              <a:ext cx="103" cy="25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4" name="Line 125"/>
            <p:cNvSpPr>
              <a:spLocks noChangeShapeType="1"/>
            </p:cNvSpPr>
            <p:nvPr/>
          </p:nvSpPr>
          <p:spPr bwMode="auto">
            <a:xfrm flipV="1">
              <a:off x="3726" y="2896"/>
              <a:ext cx="94" cy="24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5" name="Line 126"/>
            <p:cNvSpPr>
              <a:spLocks noChangeShapeType="1"/>
            </p:cNvSpPr>
            <p:nvPr/>
          </p:nvSpPr>
          <p:spPr bwMode="auto">
            <a:xfrm flipV="1">
              <a:off x="3820" y="2872"/>
              <a:ext cx="102" cy="24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6" name="Line 127"/>
            <p:cNvSpPr>
              <a:spLocks noChangeShapeType="1"/>
            </p:cNvSpPr>
            <p:nvPr/>
          </p:nvSpPr>
          <p:spPr bwMode="auto">
            <a:xfrm flipV="1">
              <a:off x="3922" y="2847"/>
              <a:ext cx="102" cy="25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7" name="Line 128"/>
            <p:cNvSpPr>
              <a:spLocks noChangeShapeType="1"/>
            </p:cNvSpPr>
            <p:nvPr/>
          </p:nvSpPr>
          <p:spPr bwMode="auto">
            <a:xfrm>
              <a:off x="4024" y="2847"/>
              <a:ext cx="95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8" name="Line 129"/>
            <p:cNvSpPr>
              <a:spLocks noChangeShapeType="1"/>
            </p:cNvSpPr>
            <p:nvPr/>
          </p:nvSpPr>
          <p:spPr bwMode="auto">
            <a:xfrm flipV="1">
              <a:off x="4119" y="2824"/>
              <a:ext cx="102" cy="23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59" name="Line 130"/>
            <p:cNvSpPr>
              <a:spLocks noChangeShapeType="1"/>
            </p:cNvSpPr>
            <p:nvPr/>
          </p:nvSpPr>
          <p:spPr bwMode="auto">
            <a:xfrm>
              <a:off x="4221" y="2824"/>
              <a:ext cx="95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0" name="Line 131"/>
            <p:cNvSpPr>
              <a:spLocks noChangeShapeType="1"/>
            </p:cNvSpPr>
            <p:nvPr/>
          </p:nvSpPr>
          <p:spPr bwMode="auto">
            <a:xfrm>
              <a:off x="4316" y="2824"/>
              <a:ext cx="102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1" name="Line 132"/>
            <p:cNvSpPr>
              <a:spLocks noChangeShapeType="1"/>
            </p:cNvSpPr>
            <p:nvPr/>
          </p:nvSpPr>
          <p:spPr bwMode="auto">
            <a:xfrm>
              <a:off x="4418" y="2824"/>
              <a:ext cx="102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2" name="Line 133"/>
            <p:cNvSpPr>
              <a:spLocks noChangeShapeType="1"/>
            </p:cNvSpPr>
            <p:nvPr/>
          </p:nvSpPr>
          <p:spPr bwMode="auto">
            <a:xfrm flipV="1">
              <a:off x="4520" y="2791"/>
              <a:ext cx="95" cy="33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463" name="Group 134"/>
          <p:cNvGrpSpPr>
            <a:grpSpLocks/>
          </p:cNvGrpSpPr>
          <p:nvPr/>
        </p:nvGrpSpPr>
        <p:grpSpPr bwMode="auto">
          <a:xfrm>
            <a:off x="5948363" y="4870450"/>
            <a:ext cx="2673350" cy="774700"/>
            <a:chOff x="2931" y="2506"/>
            <a:chExt cx="1684" cy="4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4" name="Line 135"/>
            <p:cNvSpPr>
              <a:spLocks noChangeShapeType="1"/>
            </p:cNvSpPr>
            <p:nvPr/>
          </p:nvSpPr>
          <p:spPr bwMode="auto">
            <a:xfrm flipV="1">
              <a:off x="2931" y="2945"/>
              <a:ext cx="95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5" name="Line 136"/>
            <p:cNvSpPr>
              <a:spLocks noChangeShapeType="1"/>
            </p:cNvSpPr>
            <p:nvPr/>
          </p:nvSpPr>
          <p:spPr bwMode="auto">
            <a:xfrm>
              <a:off x="3026" y="2945"/>
              <a:ext cx="102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6" name="Line 137"/>
            <p:cNvSpPr>
              <a:spLocks noChangeShapeType="1"/>
            </p:cNvSpPr>
            <p:nvPr/>
          </p:nvSpPr>
          <p:spPr bwMode="auto">
            <a:xfrm flipV="1">
              <a:off x="3128" y="2929"/>
              <a:ext cx="102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7" name="Line 138"/>
            <p:cNvSpPr>
              <a:spLocks noChangeShapeType="1"/>
            </p:cNvSpPr>
            <p:nvPr/>
          </p:nvSpPr>
          <p:spPr bwMode="auto">
            <a:xfrm>
              <a:off x="3230" y="2929"/>
              <a:ext cx="95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8" name="Line 139"/>
            <p:cNvSpPr>
              <a:spLocks noChangeShapeType="1"/>
            </p:cNvSpPr>
            <p:nvPr/>
          </p:nvSpPr>
          <p:spPr bwMode="auto">
            <a:xfrm>
              <a:off x="3325" y="2929"/>
              <a:ext cx="102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69" name="Line 140"/>
            <p:cNvSpPr>
              <a:spLocks noChangeShapeType="1"/>
            </p:cNvSpPr>
            <p:nvPr/>
          </p:nvSpPr>
          <p:spPr bwMode="auto">
            <a:xfrm>
              <a:off x="3427" y="2929"/>
              <a:ext cx="94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0" name="Line 141"/>
            <p:cNvSpPr>
              <a:spLocks noChangeShapeType="1"/>
            </p:cNvSpPr>
            <p:nvPr/>
          </p:nvSpPr>
          <p:spPr bwMode="auto">
            <a:xfrm flipV="1">
              <a:off x="3521" y="2872"/>
              <a:ext cx="102" cy="5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1" name="Line 142"/>
            <p:cNvSpPr>
              <a:spLocks noChangeShapeType="1"/>
            </p:cNvSpPr>
            <p:nvPr/>
          </p:nvSpPr>
          <p:spPr bwMode="auto">
            <a:xfrm flipV="1">
              <a:off x="3623" y="2782"/>
              <a:ext cx="103" cy="9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2" name="Line 143"/>
            <p:cNvSpPr>
              <a:spLocks noChangeShapeType="1"/>
            </p:cNvSpPr>
            <p:nvPr/>
          </p:nvSpPr>
          <p:spPr bwMode="auto">
            <a:xfrm flipV="1">
              <a:off x="3726" y="2766"/>
              <a:ext cx="94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3" name="Line 144"/>
            <p:cNvSpPr>
              <a:spLocks noChangeShapeType="1"/>
            </p:cNvSpPr>
            <p:nvPr/>
          </p:nvSpPr>
          <p:spPr bwMode="auto">
            <a:xfrm flipV="1">
              <a:off x="3820" y="2749"/>
              <a:ext cx="102" cy="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4" name="Line 145"/>
            <p:cNvSpPr>
              <a:spLocks noChangeShapeType="1"/>
            </p:cNvSpPr>
            <p:nvPr/>
          </p:nvSpPr>
          <p:spPr bwMode="auto">
            <a:xfrm flipV="1">
              <a:off x="3922" y="2717"/>
              <a:ext cx="102" cy="3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5" name="Line 146"/>
            <p:cNvSpPr>
              <a:spLocks noChangeShapeType="1"/>
            </p:cNvSpPr>
            <p:nvPr/>
          </p:nvSpPr>
          <p:spPr bwMode="auto">
            <a:xfrm>
              <a:off x="4024" y="2717"/>
              <a:ext cx="95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6" name="Line 147"/>
            <p:cNvSpPr>
              <a:spLocks noChangeShapeType="1"/>
            </p:cNvSpPr>
            <p:nvPr/>
          </p:nvSpPr>
          <p:spPr bwMode="auto">
            <a:xfrm flipV="1">
              <a:off x="4119" y="2701"/>
              <a:ext cx="102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7" name="Line 148"/>
            <p:cNvSpPr>
              <a:spLocks noChangeShapeType="1"/>
            </p:cNvSpPr>
            <p:nvPr/>
          </p:nvSpPr>
          <p:spPr bwMode="auto">
            <a:xfrm flipV="1">
              <a:off x="4221" y="2628"/>
              <a:ext cx="95" cy="7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8" name="Line 149"/>
            <p:cNvSpPr>
              <a:spLocks noChangeShapeType="1"/>
            </p:cNvSpPr>
            <p:nvPr/>
          </p:nvSpPr>
          <p:spPr bwMode="auto">
            <a:xfrm flipV="1">
              <a:off x="4316" y="2587"/>
              <a:ext cx="102" cy="4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79" name="Line 150"/>
            <p:cNvSpPr>
              <a:spLocks noChangeShapeType="1"/>
            </p:cNvSpPr>
            <p:nvPr/>
          </p:nvSpPr>
          <p:spPr bwMode="auto">
            <a:xfrm flipV="1">
              <a:off x="4418" y="2554"/>
              <a:ext cx="102" cy="3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0" name="Line 151"/>
            <p:cNvSpPr>
              <a:spLocks noChangeShapeType="1"/>
            </p:cNvSpPr>
            <p:nvPr/>
          </p:nvSpPr>
          <p:spPr bwMode="auto">
            <a:xfrm flipV="1">
              <a:off x="4520" y="2506"/>
              <a:ext cx="95" cy="4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481" name="Group 152"/>
          <p:cNvGrpSpPr>
            <a:grpSpLocks/>
          </p:cNvGrpSpPr>
          <p:nvPr/>
        </p:nvGrpSpPr>
        <p:grpSpPr bwMode="auto">
          <a:xfrm>
            <a:off x="5948363" y="4678363"/>
            <a:ext cx="2673350" cy="966787"/>
            <a:chOff x="2931" y="2393"/>
            <a:chExt cx="1684" cy="5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2" name="Line 153"/>
            <p:cNvSpPr>
              <a:spLocks noChangeShapeType="1"/>
            </p:cNvSpPr>
            <p:nvPr/>
          </p:nvSpPr>
          <p:spPr bwMode="auto">
            <a:xfrm flipV="1">
              <a:off x="2931" y="2937"/>
              <a:ext cx="95" cy="2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3" name="Line 154"/>
            <p:cNvSpPr>
              <a:spLocks noChangeShapeType="1"/>
            </p:cNvSpPr>
            <p:nvPr/>
          </p:nvSpPr>
          <p:spPr bwMode="auto">
            <a:xfrm flipV="1">
              <a:off x="3026" y="2929"/>
              <a:ext cx="102" cy="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4" name="Line 155"/>
            <p:cNvSpPr>
              <a:spLocks noChangeShapeType="1"/>
            </p:cNvSpPr>
            <p:nvPr/>
          </p:nvSpPr>
          <p:spPr bwMode="auto">
            <a:xfrm flipV="1">
              <a:off x="3128" y="2912"/>
              <a:ext cx="102" cy="17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5" name="Line 156"/>
            <p:cNvSpPr>
              <a:spLocks noChangeShapeType="1"/>
            </p:cNvSpPr>
            <p:nvPr/>
          </p:nvSpPr>
          <p:spPr bwMode="auto">
            <a:xfrm>
              <a:off x="3230" y="2912"/>
              <a:ext cx="95" cy="1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6" name="Line 157"/>
            <p:cNvSpPr>
              <a:spLocks noChangeShapeType="1"/>
            </p:cNvSpPr>
            <p:nvPr/>
          </p:nvSpPr>
          <p:spPr bwMode="auto">
            <a:xfrm flipV="1">
              <a:off x="3325" y="2879"/>
              <a:ext cx="102" cy="33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7" name="Line 158"/>
            <p:cNvSpPr>
              <a:spLocks noChangeShapeType="1"/>
            </p:cNvSpPr>
            <p:nvPr/>
          </p:nvSpPr>
          <p:spPr bwMode="auto">
            <a:xfrm flipV="1">
              <a:off x="3427" y="2824"/>
              <a:ext cx="94" cy="55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8" name="Line 159"/>
            <p:cNvSpPr>
              <a:spLocks noChangeShapeType="1"/>
            </p:cNvSpPr>
            <p:nvPr/>
          </p:nvSpPr>
          <p:spPr bwMode="auto">
            <a:xfrm flipV="1">
              <a:off x="3521" y="2782"/>
              <a:ext cx="102" cy="42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89" name="Line 160"/>
            <p:cNvSpPr>
              <a:spLocks noChangeShapeType="1"/>
            </p:cNvSpPr>
            <p:nvPr/>
          </p:nvSpPr>
          <p:spPr bwMode="auto">
            <a:xfrm flipV="1">
              <a:off x="3623" y="2758"/>
              <a:ext cx="103" cy="2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0" name="Line 161"/>
            <p:cNvSpPr>
              <a:spLocks noChangeShapeType="1"/>
            </p:cNvSpPr>
            <p:nvPr/>
          </p:nvSpPr>
          <p:spPr bwMode="auto">
            <a:xfrm flipV="1">
              <a:off x="3726" y="2749"/>
              <a:ext cx="94" cy="9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1" name="Line 162"/>
            <p:cNvSpPr>
              <a:spLocks noChangeShapeType="1"/>
            </p:cNvSpPr>
            <p:nvPr/>
          </p:nvSpPr>
          <p:spPr bwMode="auto">
            <a:xfrm flipV="1">
              <a:off x="3820" y="2709"/>
              <a:ext cx="102" cy="4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2" name="Line 163"/>
            <p:cNvSpPr>
              <a:spLocks noChangeShapeType="1"/>
            </p:cNvSpPr>
            <p:nvPr/>
          </p:nvSpPr>
          <p:spPr bwMode="auto">
            <a:xfrm flipV="1">
              <a:off x="3922" y="2669"/>
              <a:ext cx="102" cy="4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3" name="Line 164"/>
            <p:cNvSpPr>
              <a:spLocks noChangeShapeType="1"/>
            </p:cNvSpPr>
            <p:nvPr/>
          </p:nvSpPr>
          <p:spPr bwMode="auto">
            <a:xfrm flipV="1">
              <a:off x="4024" y="2636"/>
              <a:ext cx="95" cy="33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4" name="Line 165"/>
            <p:cNvSpPr>
              <a:spLocks noChangeShapeType="1"/>
            </p:cNvSpPr>
            <p:nvPr/>
          </p:nvSpPr>
          <p:spPr bwMode="auto">
            <a:xfrm flipV="1">
              <a:off x="4119" y="2587"/>
              <a:ext cx="102" cy="49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5" name="Line 166"/>
            <p:cNvSpPr>
              <a:spLocks noChangeShapeType="1"/>
            </p:cNvSpPr>
            <p:nvPr/>
          </p:nvSpPr>
          <p:spPr bwMode="auto">
            <a:xfrm flipV="1">
              <a:off x="4221" y="2546"/>
              <a:ext cx="95" cy="41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6" name="Line 167"/>
            <p:cNvSpPr>
              <a:spLocks noChangeShapeType="1"/>
            </p:cNvSpPr>
            <p:nvPr/>
          </p:nvSpPr>
          <p:spPr bwMode="auto">
            <a:xfrm flipV="1">
              <a:off x="4316" y="2491"/>
              <a:ext cx="102" cy="55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7" name="Line 168"/>
            <p:cNvSpPr>
              <a:spLocks noChangeShapeType="1"/>
            </p:cNvSpPr>
            <p:nvPr/>
          </p:nvSpPr>
          <p:spPr bwMode="auto">
            <a:xfrm flipV="1">
              <a:off x="4418" y="2433"/>
              <a:ext cx="102" cy="5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498" name="Line 169"/>
            <p:cNvSpPr>
              <a:spLocks noChangeShapeType="1"/>
            </p:cNvSpPr>
            <p:nvPr/>
          </p:nvSpPr>
          <p:spPr bwMode="auto">
            <a:xfrm flipV="1">
              <a:off x="4520" y="2393"/>
              <a:ext cx="95" cy="4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499" name="Group 170"/>
          <p:cNvGrpSpPr>
            <a:grpSpLocks/>
          </p:cNvGrpSpPr>
          <p:nvPr/>
        </p:nvGrpSpPr>
        <p:grpSpPr bwMode="auto">
          <a:xfrm>
            <a:off x="5948363" y="3873500"/>
            <a:ext cx="2673350" cy="1774825"/>
            <a:chOff x="2931" y="1920"/>
            <a:chExt cx="1684" cy="10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0" name="Line 171"/>
            <p:cNvSpPr>
              <a:spLocks noChangeShapeType="1"/>
            </p:cNvSpPr>
            <p:nvPr/>
          </p:nvSpPr>
          <p:spPr bwMode="auto">
            <a:xfrm>
              <a:off x="2931" y="2961"/>
              <a:ext cx="95" cy="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1" name="Line 172"/>
            <p:cNvSpPr>
              <a:spLocks noChangeShapeType="1"/>
            </p:cNvSpPr>
            <p:nvPr/>
          </p:nvSpPr>
          <p:spPr bwMode="auto">
            <a:xfrm flipV="1">
              <a:off x="3026" y="2903"/>
              <a:ext cx="102" cy="57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2" name="Line 173"/>
            <p:cNvSpPr>
              <a:spLocks noChangeShapeType="1"/>
            </p:cNvSpPr>
            <p:nvPr/>
          </p:nvSpPr>
          <p:spPr bwMode="auto">
            <a:xfrm flipV="1">
              <a:off x="3128" y="2838"/>
              <a:ext cx="102" cy="6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3" name="Line 174"/>
            <p:cNvSpPr>
              <a:spLocks noChangeShapeType="1"/>
            </p:cNvSpPr>
            <p:nvPr/>
          </p:nvSpPr>
          <p:spPr bwMode="auto">
            <a:xfrm>
              <a:off x="3230" y="2838"/>
              <a:ext cx="95" cy="1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4" name="Line 175"/>
            <p:cNvSpPr>
              <a:spLocks noChangeShapeType="1"/>
            </p:cNvSpPr>
            <p:nvPr/>
          </p:nvSpPr>
          <p:spPr bwMode="auto">
            <a:xfrm flipV="1">
              <a:off x="3325" y="2813"/>
              <a:ext cx="102" cy="2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5" name="Line 176"/>
            <p:cNvSpPr>
              <a:spLocks noChangeShapeType="1"/>
            </p:cNvSpPr>
            <p:nvPr/>
          </p:nvSpPr>
          <p:spPr bwMode="auto">
            <a:xfrm flipV="1">
              <a:off x="3427" y="2781"/>
              <a:ext cx="94" cy="3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6" name="Line 177"/>
            <p:cNvSpPr>
              <a:spLocks noChangeShapeType="1"/>
            </p:cNvSpPr>
            <p:nvPr/>
          </p:nvSpPr>
          <p:spPr bwMode="auto">
            <a:xfrm flipV="1">
              <a:off x="3521" y="2692"/>
              <a:ext cx="102" cy="89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7" name="Line 178"/>
            <p:cNvSpPr>
              <a:spLocks noChangeShapeType="1"/>
            </p:cNvSpPr>
            <p:nvPr/>
          </p:nvSpPr>
          <p:spPr bwMode="auto">
            <a:xfrm flipV="1">
              <a:off x="3623" y="2570"/>
              <a:ext cx="103" cy="12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8" name="Line 179"/>
            <p:cNvSpPr>
              <a:spLocks noChangeShapeType="1"/>
            </p:cNvSpPr>
            <p:nvPr/>
          </p:nvSpPr>
          <p:spPr bwMode="auto">
            <a:xfrm flipV="1">
              <a:off x="3726" y="2513"/>
              <a:ext cx="94" cy="57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09" name="Line 180"/>
            <p:cNvSpPr>
              <a:spLocks noChangeShapeType="1"/>
            </p:cNvSpPr>
            <p:nvPr/>
          </p:nvSpPr>
          <p:spPr bwMode="auto">
            <a:xfrm flipV="1">
              <a:off x="3820" y="2457"/>
              <a:ext cx="102" cy="56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0" name="Line 181"/>
            <p:cNvSpPr>
              <a:spLocks noChangeShapeType="1"/>
            </p:cNvSpPr>
            <p:nvPr/>
          </p:nvSpPr>
          <p:spPr bwMode="auto">
            <a:xfrm flipV="1">
              <a:off x="3922" y="2424"/>
              <a:ext cx="102" cy="33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1" name="Line 182"/>
            <p:cNvSpPr>
              <a:spLocks noChangeShapeType="1"/>
            </p:cNvSpPr>
            <p:nvPr/>
          </p:nvSpPr>
          <p:spPr bwMode="auto">
            <a:xfrm flipV="1">
              <a:off x="4024" y="2335"/>
              <a:ext cx="95" cy="89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2" name="Line 183"/>
            <p:cNvSpPr>
              <a:spLocks noChangeShapeType="1"/>
            </p:cNvSpPr>
            <p:nvPr/>
          </p:nvSpPr>
          <p:spPr bwMode="auto">
            <a:xfrm flipV="1">
              <a:off x="4119" y="2155"/>
              <a:ext cx="102" cy="18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3" name="Line 184"/>
            <p:cNvSpPr>
              <a:spLocks noChangeShapeType="1"/>
            </p:cNvSpPr>
            <p:nvPr/>
          </p:nvSpPr>
          <p:spPr bwMode="auto">
            <a:xfrm flipV="1">
              <a:off x="4221" y="2124"/>
              <a:ext cx="95" cy="31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4" name="Line 185"/>
            <p:cNvSpPr>
              <a:spLocks noChangeShapeType="1"/>
            </p:cNvSpPr>
            <p:nvPr/>
          </p:nvSpPr>
          <p:spPr bwMode="auto">
            <a:xfrm flipV="1">
              <a:off x="4316" y="2099"/>
              <a:ext cx="102" cy="2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5" name="Line 186"/>
            <p:cNvSpPr>
              <a:spLocks noChangeShapeType="1"/>
            </p:cNvSpPr>
            <p:nvPr/>
          </p:nvSpPr>
          <p:spPr bwMode="auto">
            <a:xfrm flipV="1">
              <a:off x="4418" y="2009"/>
              <a:ext cx="102" cy="9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6" name="Line 187"/>
            <p:cNvSpPr>
              <a:spLocks noChangeShapeType="1"/>
            </p:cNvSpPr>
            <p:nvPr/>
          </p:nvSpPr>
          <p:spPr bwMode="auto">
            <a:xfrm flipV="1">
              <a:off x="4520" y="1920"/>
              <a:ext cx="95" cy="89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517" name="Group 188"/>
          <p:cNvGrpSpPr>
            <a:grpSpLocks/>
          </p:cNvGrpSpPr>
          <p:nvPr/>
        </p:nvGrpSpPr>
        <p:grpSpPr bwMode="auto">
          <a:xfrm>
            <a:off x="5948363" y="1885950"/>
            <a:ext cx="2673350" cy="3759200"/>
            <a:chOff x="2931" y="751"/>
            <a:chExt cx="1684" cy="22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8" name="Line 189"/>
            <p:cNvSpPr>
              <a:spLocks noChangeShapeType="1"/>
            </p:cNvSpPr>
            <p:nvPr/>
          </p:nvSpPr>
          <p:spPr bwMode="auto">
            <a:xfrm flipV="1">
              <a:off x="2931" y="2864"/>
              <a:ext cx="95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19" name="Line 190"/>
            <p:cNvSpPr>
              <a:spLocks noChangeShapeType="1"/>
            </p:cNvSpPr>
            <p:nvPr/>
          </p:nvSpPr>
          <p:spPr bwMode="auto">
            <a:xfrm>
              <a:off x="3026" y="2864"/>
              <a:ext cx="102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0" name="Line 191"/>
            <p:cNvSpPr>
              <a:spLocks noChangeShapeType="1"/>
            </p:cNvSpPr>
            <p:nvPr/>
          </p:nvSpPr>
          <p:spPr bwMode="auto">
            <a:xfrm flipV="1">
              <a:off x="3128" y="2758"/>
              <a:ext cx="102" cy="1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1" name="Line 192"/>
            <p:cNvSpPr>
              <a:spLocks noChangeShapeType="1"/>
            </p:cNvSpPr>
            <p:nvPr/>
          </p:nvSpPr>
          <p:spPr bwMode="auto">
            <a:xfrm flipV="1">
              <a:off x="3230" y="2661"/>
              <a:ext cx="95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2" name="Line 193"/>
            <p:cNvSpPr>
              <a:spLocks noChangeShapeType="1"/>
            </p:cNvSpPr>
            <p:nvPr/>
          </p:nvSpPr>
          <p:spPr bwMode="auto">
            <a:xfrm>
              <a:off x="3325" y="2661"/>
              <a:ext cx="102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3" name="Line 194"/>
            <p:cNvSpPr>
              <a:spLocks noChangeShapeType="1"/>
            </p:cNvSpPr>
            <p:nvPr/>
          </p:nvSpPr>
          <p:spPr bwMode="auto">
            <a:xfrm flipV="1">
              <a:off x="3427" y="2458"/>
              <a:ext cx="94" cy="2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4" name="Line 195"/>
            <p:cNvSpPr>
              <a:spLocks noChangeShapeType="1"/>
            </p:cNvSpPr>
            <p:nvPr/>
          </p:nvSpPr>
          <p:spPr bwMode="auto">
            <a:xfrm flipV="1">
              <a:off x="3521" y="2360"/>
              <a:ext cx="102" cy="9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5" name="Line 196"/>
            <p:cNvSpPr>
              <a:spLocks noChangeShapeType="1"/>
            </p:cNvSpPr>
            <p:nvPr/>
          </p:nvSpPr>
          <p:spPr bwMode="auto">
            <a:xfrm>
              <a:off x="3623" y="2360"/>
              <a:ext cx="103" cy="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6" name="Line 197"/>
            <p:cNvSpPr>
              <a:spLocks noChangeShapeType="1"/>
            </p:cNvSpPr>
            <p:nvPr/>
          </p:nvSpPr>
          <p:spPr bwMode="auto">
            <a:xfrm flipV="1">
              <a:off x="3726" y="2156"/>
              <a:ext cx="94" cy="2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7" name="Line 198"/>
            <p:cNvSpPr>
              <a:spLocks noChangeShapeType="1"/>
            </p:cNvSpPr>
            <p:nvPr/>
          </p:nvSpPr>
          <p:spPr bwMode="auto">
            <a:xfrm flipV="1">
              <a:off x="3820" y="1856"/>
              <a:ext cx="102" cy="3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8" name="Line 199"/>
            <p:cNvSpPr>
              <a:spLocks noChangeShapeType="1"/>
            </p:cNvSpPr>
            <p:nvPr/>
          </p:nvSpPr>
          <p:spPr bwMode="auto">
            <a:xfrm flipV="1">
              <a:off x="3922" y="1759"/>
              <a:ext cx="102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29" name="Line 200"/>
            <p:cNvSpPr>
              <a:spLocks noChangeShapeType="1"/>
            </p:cNvSpPr>
            <p:nvPr/>
          </p:nvSpPr>
          <p:spPr bwMode="auto">
            <a:xfrm flipV="1">
              <a:off x="4024" y="1555"/>
              <a:ext cx="95" cy="2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0" name="Line 201"/>
            <p:cNvSpPr>
              <a:spLocks noChangeShapeType="1"/>
            </p:cNvSpPr>
            <p:nvPr/>
          </p:nvSpPr>
          <p:spPr bwMode="auto">
            <a:xfrm flipV="1">
              <a:off x="4119" y="1352"/>
              <a:ext cx="102" cy="2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1" name="Line 202"/>
            <p:cNvSpPr>
              <a:spLocks noChangeShapeType="1"/>
            </p:cNvSpPr>
            <p:nvPr/>
          </p:nvSpPr>
          <p:spPr bwMode="auto">
            <a:xfrm flipV="1">
              <a:off x="4221" y="954"/>
              <a:ext cx="95" cy="39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2" name="Line 203"/>
            <p:cNvSpPr>
              <a:spLocks noChangeShapeType="1"/>
            </p:cNvSpPr>
            <p:nvPr/>
          </p:nvSpPr>
          <p:spPr bwMode="auto">
            <a:xfrm>
              <a:off x="4316" y="954"/>
              <a:ext cx="102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3" name="Line 204"/>
            <p:cNvSpPr>
              <a:spLocks noChangeShapeType="1"/>
            </p:cNvSpPr>
            <p:nvPr/>
          </p:nvSpPr>
          <p:spPr bwMode="auto">
            <a:xfrm flipV="1">
              <a:off x="4418" y="849"/>
              <a:ext cx="102" cy="10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4" name="Line 205"/>
            <p:cNvSpPr>
              <a:spLocks noChangeShapeType="1"/>
            </p:cNvSpPr>
            <p:nvPr/>
          </p:nvSpPr>
          <p:spPr bwMode="auto">
            <a:xfrm flipV="1">
              <a:off x="4520" y="751"/>
              <a:ext cx="95" cy="9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535" name="Group 206"/>
          <p:cNvGrpSpPr>
            <a:grpSpLocks/>
          </p:cNvGrpSpPr>
          <p:nvPr/>
        </p:nvGrpSpPr>
        <p:grpSpPr bwMode="auto">
          <a:xfrm>
            <a:off x="1321128" y="5118100"/>
            <a:ext cx="2662238" cy="530225"/>
            <a:chOff x="339" y="2700"/>
            <a:chExt cx="1677" cy="3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6" name="Line 207"/>
            <p:cNvSpPr>
              <a:spLocks noChangeShapeType="1"/>
            </p:cNvSpPr>
            <p:nvPr/>
          </p:nvSpPr>
          <p:spPr bwMode="auto">
            <a:xfrm>
              <a:off x="339" y="3009"/>
              <a:ext cx="95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7" name="Line 208"/>
            <p:cNvSpPr>
              <a:spLocks noChangeShapeType="1"/>
            </p:cNvSpPr>
            <p:nvPr/>
          </p:nvSpPr>
          <p:spPr bwMode="auto">
            <a:xfrm>
              <a:off x="434" y="3009"/>
              <a:ext cx="102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8" name="Line 209"/>
            <p:cNvSpPr>
              <a:spLocks noChangeShapeType="1"/>
            </p:cNvSpPr>
            <p:nvPr/>
          </p:nvSpPr>
          <p:spPr bwMode="auto">
            <a:xfrm>
              <a:off x="528" y="3009"/>
              <a:ext cx="103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39" name="Line 210"/>
            <p:cNvSpPr>
              <a:spLocks noChangeShapeType="1"/>
            </p:cNvSpPr>
            <p:nvPr/>
          </p:nvSpPr>
          <p:spPr bwMode="auto">
            <a:xfrm>
              <a:off x="631" y="3009"/>
              <a:ext cx="102" cy="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0" name="Line 211"/>
            <p:cNvSpPr>
              <a:spLocks noChangeShapeType="1"/>
            </p:cNvSpPr>
            <p:nvPr/>
          </p:nvSpPr>
          <p:spPr bwMode="auto">
            <a:xfrm flipV="1">
              <a:off x="733" y="2993"/>
              <a:ext cx="102" cy="16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1" name="Line 212"/>
            <p:cNvSpPr>
              <a:spLocks noChangeShapeType="1"/>
            </p:cNvSpPr>
            <p:nvPr/>
          </p:nvSpPr>
          <p:spPr bwMode="auto">
            <a:xfrm>
              <a:off x="835" y="2993"/>
              <a:ext cx="95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2" name="Line 213"/>
            <p:cNvSpPr>
              <a:spLocks noChangeShapeType="1"/>
            </p:cNvSpPr>
            <p:nvPr/>
          </p:nvSpPr>
          <p:spPr bwMode="auto">
            <a:xfrm flipV="1">
              <a:off x="930" y="2985"/>
              <a:ext cx="102" cy="8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3" name="Line 214"/>
            <p:cNvSpPr>
              <a:spLocks noChangeShapeType="1"/>
            </p:cNvSpPr>
            <p:nvPr/>
          </p:nvSpPr>
          <p:spPr bwMode="auto">
            <a:xfrm flipV="1">
              <a:off x="1032" y="2935"/>
              <a:ext cx="94" cy="50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4" name="Line 215"/>
            <p:cNvSpPr>
              <a:spLocks noChangeShapeType="1"/>
            </p:cNvSpPr>
            <p:nvPr/>
          </p:nvSpPr>
          <p:spPr bwMode="auto">
            <a:xfrm flipV="1">
              <a:off x="1126" y="2920"/>
              <a:ext cx="102" cy="15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5" name="Line 216"/>
            <p:cNvSpPr>
              <a:spLocks noChangeShapeType="1"/>
            </p:cNvSpPr>
            <p:nvPr/>
          </p:nvSpPr>
          <p:spPr bwMode="auto">
            <a:xfrm>
              <a:off x="1228" y="2920"/>
              <a:ext cx="95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6" name="Line 217"/>
            <p:cNvSpPr>
              <a:spLocks noChangeShapeType="1"/>
            </p:cNvSpPr>
            <p:nvPr/>
          </p:nvSpPr>
          <p:spPr bwMode="auto">
            <a:xfrm flipV="1">
              <a:off x="1323" y="2887"/>
              <a:ext cx="102" cy="33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7" name="Line 218"/>
            <p:cNvSpPr>
              <a:spLocks noChangeShapeType="1"/>
            </p:cNvSpPr>
            <p:nvPr/>
          </p:nvSpPr>
          <p:spPr bwMode="auto">
            <a:xfrm flipV="1">
              <a:off x="1425" y="2872"/>
              <a:ext cx="95" cy="15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8" name="Line 219"/>
            <p:cNvSpPr>
              <a:spLocks noChangeShapeType="1"/>
            </p:cNvSpPr>
            <p:nvPr/>
          </p:nvSpPr>
          <p:spPr bwMode="auto">
            <a:xfrm flipV="1">
              <a:off x="1520" y="2839"/>
              <a:ext cx="102" cy="33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49" name="Line 220"/>
            <p:cNvSpPr>
              <a:spLocks noChangeShapeType="1"/>
            </p:cNvSpPr>
            <p:nvPr/>
          </p:nvSpPr>
          <p:spPr bwMode="auto">
            <a:xfrm>
              <a:off x="1622" y="2839"/>
              <a:ext cx="102" cy="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0" name="Line 221"/>
            <p:cNvSpPr>
              <a:spLocks noChangeShapeType="1"/>
            </p:cNvSpPr>
            <p:nvPr/>
          </p:nvSpPr>
          <p:spPr bwMode="auto">
            <a:xfrm flipV="1">
              <a:off x="1724" y="2806"/>
              <a:ext cx="95" cy="33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1" name="Line 222"/>
            <p:cNvSpPr>
              <a:spLocks noChangeShapeType="1"/>
            </p:cNvSpPr>
            <p:nvPr/>
          </p:nvSpPr>
          <p:spPr bwMode="auto">
            <a:xfrm flipV="1">
              <a:off x="1819" y="2765"/>
              <a:ext cx="102" cy="41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2" name="Line 223"/>
            <p:cNvSpPr>
              <a:spLocks noChangeShapeType="1"/>
            </p:cNvSpPr>
            <p:nvPr/>
          </p:nvSpPr>
          <p:spPr bwMode="auto">
            <a:xfrm flipV="1">
              <a:off x="1921" y="2700"/>
              <a:ext cx="95" cy="65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553" name="Group 224"/>
          <p:cNvGrpSpPr>
            <a:grpSpLocks/>
          </p:cNvGrpSpPr>
          <p:nvPr/>
        </p:nvGrpSpPr>
        <p:grpSpPr bwMode="auto">
          <a:xfrm>
            <a:off x="1321128" y="4746625"/>
            <a:ext cx="2662238" cy="901700"/>
            <a:chOff x="339" y="2481"/>
            <a:chExt cx="1677" cy="5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4" name="Line 225"/>
            <p:cNvSpPr>
              <a:spLocks noChangeShapeType="1"/>
            </p:cNvSpPr>
            <p:nvPr/>
          </p:nvSpPr>
          <p:spPr bwMode="auto">
            <a:xfrm>
              <a:off x="339" y="3009"/>
              <a:ext cx="95" cy="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5" name="Line 226"/>
            <p:cNvSpPr>
              <a:spLocks noChangeShapeType="1"/>
            </p:cNvSpPr>
            <p:nvPr/>
          </p:nvSpPr>
          <p:spPr bwMode="auto">
            <a:xfrm>
              <a:off x="434" y="3009"/>
              <a:ext cx="102" cy="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6" name="Line 227"/>
            <p:cNvSpPr>
              <a:spLocks noChangeShapeType="1"/>
            </p:cNvSpPr>
            <p:nvPr/>
          </p:nvSpPr>
          <p:spPr bwMode="auto">
            <a:xfrm flipV="1">
              <a:off x="536" y="2993"/>
              <a:ext cx="95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7" name="Line 228"/>
            <p:cNvSpPr>
              <a:spLocks noChangeShapeType="1"/>
            </p:cNvSpPr>
            <p:nvPr/>
          </p:nvSpPr>
          <p:spPr bwMode="auto">
            <a:xfrm flipV="1">
              <a:off x="631" y="2977"/>
              <a:ext cx="102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8" name="Line 229"/>
            <p:cNvSpPr>
              <a:spLocks noChangeShapeType="1"/>
            </p:cNvSpPr>
            <p:nvPr/>
          </p:nvSpPr>
          <p:spPr bwMode="auto">
            <a:xfrm flipV="1">
              <a:off x="733" y="2920"/>
              <a:ext cx="102" cy="5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59" name="Line 230"/>
            <p:cNvSpPr>
              <a:spLocks noChangeShapeType="1"/>
            </p:cNvSpPr>
            <p:nvPr/>
          </p:nvSpPr>
          <p:spPr bwMode="auto">
            <a:xfrm flipV="1">
              <a:off x="835" y="2903"/>
              <a:ext cx="95" cy="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0" name="Line 231"/>
            <p:cNvSpPr>
              <a:spLocks noChangeShapeType="1"/>
            </p:cNvSpPr>
            <p:nvPr/>
          </p:nvSpPr>
          <p:spPr bwMode="auto">
            <a:xfrm flipV="1">
              <a:off x="930" y="2872"/>
              <a:ext cx="102" cy="3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1" name="Line 232"/>
            <p:cNvSpPr>
              <a:spLocks noChangeShapeType="1"/>
            </p:cNvSpPr>
            <p:nvPr/>
          </p:nvSpPr>
          <p:spPr bwMode="auto">
            <a:xfrm>
              <a:off x="1032" y="2872"/>
              <a:ext cx="94" cy="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2" name="Line 233"/>
            <p:cNvSpPr>
              <a:spLocks noChangeShapeType="1"/>
            </p:cNvSpPr>
            <p:nvPr/>
          </p:nvSpPr>
          <p:spPr bwMode="auto">
            <a:xfrm flipV="1">
              <a:off x="1126" y="2830"/>
              <a:ext cx="102" cy="4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3" name="Line 234"/>
            <p:cNvSpPr>
              <a:spLocks noChangeShapeType="1"/>
            </p:cNvSpPr>
            <p:nvPr/>
          </p:nvSpPr>
          <p:spPr bwMode="auto">
            <a:xfrm flipV="1">
              <a:off x="1228" y="2814"/>
              <a:ext cx="95" cy="1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4" name="Line 235"/>
            <p:cNvSpPr>
              <a:spLocks noChangeShapeType="1"/>
            </p:cNvSpPr>
            <p:nvPr/>
          </p:nvSpPr>
          <p:spPr bwMode="auto">
            <a:xfrm flipV="1">
              <a:off x="1323" y="2797"/>
              <a:ext cx="102" cy="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5" name="Line 236"/>
            <p:cNvSpPr>
              <a:spLocks noChangeShapeType="1"/>
            </p:cNvSpPr>
            <p:nvPr/>
          </p:nvSpPr>
          <p:spPr bwMode="auto">
            <a:xfrm flipV="1">
              <a:off x="1425" y="2725"/>
              <a:ext cx="95" cy="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6" name="Line 237"/>
            <p:cNvSpPr>
              <a:spLocks noChangeShapeType="1"/>
            </p:cNvSpPr>
            <p:nvPr/>
          </p:nvSpPr>
          <p:spPr bwMode="auto">
            <a:xfrm flipV="1">
              <a:off x="1520" y="2676"/>
              <a:ext cx="102" cy="4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7" name="Line 238"/>
            <p:cNvSpPr>
              <a:spLocks noChangeShapeType="1"/>
            </p:cNvSpPr>
            <p:nvPr/>
          </p:nvSpPr>
          <p:spPr bwMode="auto">
            <a:xfrm flipV="1">
              <a:off x="1622" y="2619"/>
              <a:ext cx="102" cy="5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8" name="Line 239"/>
            <p:cNvSpPr>
              <a:spLocks noChangeShapeType="1"/>
            </p:cNvSpPr>
            <p:nvPr/>
          </p:nvSpPr>
          <p:spPr bwMode="auto">
            <a:xfrm flipV="1">
              <a:off x="1724" y="2602"/>
              <a:ext cx="95" cy="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69" name="Line 240"/>
            <p:cNvSpPr>
              <a:spLocks noChangeShapeType="1"/>
            </p:cNvSpPr>
            <p:nvPr/>
          </p:nvSpPr>
          <p:spPr bwMode="auto">
            <a:xfrm flipV="1">
              <a:off x="1819" y="2554"/>
              <a:ext cx="102" cy="4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0" name="Line 241"/>
            <p:cNvSpPr>
              <a:spLocks noChangeShapeType="1"/>
            </p:cNvSpPr>
            <p:nvPr/>
          </p:nvSpPr>
          <p:spPr bwMode="auto">
            <a:xfrm flipV="1">
              <a:off x="1921" y="2481"/>
              <a:ext cx="95" cy="7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571" name="Group 242"/>
          <p:cNvGrpSpPr>
            <a:grpSpLocks/>
          </p:cNvGrpSpPr>
          <p:nvPr/>
        </p:nvGrpSpPr>
        <p:grpSpPr bwMode="auto">
          <a:xfrm>
            <a:off x="1321128" y="3792538"/>
            <a:ext cx="2662238" cy="1852612"/>
            <a:chOff x="339" y="1920"/>
            <a:chExt cx="1677" cy="10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2" name="Line 243"/>
            <p:cNvSpPr>
              <a:spLocks noChangeShapeType="1"/>
            </p:cNvSpPr>
            <p:nvPr/>
          </p:nvSpPr>
          <p:spPr bwMode="auto">
            <a:xfrm flipV="1">
              <a:off x="339" y="3000"/>
              <a:ext cx="95" cy="9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3" name="Line 244"/>
            <p:cNvSpPr>
              <a:spLocks noChangeShapeType="1"/>
            </p:cNvSpPr>
            <p:nvPr/>
          </p:nvSpPr>
          <p:spPr bwMode="auto">
            <a:xfrm flipV="1">
              <a:off x="434" y="2977"/>
              <a:ext cx="102" cy="23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4" name="Line 245"/>
            <p:cNvSpPr>
              <a:spLocks noChangeShapeType="1"/>
            </p:cNvSpPr>
            <p:nvPr/>
          </p:nvSpPr>
          <p:spPr bwMode="auto">
            <a:xfrm flipV="1">
              <a:off x="536" y="2903"/>
              <a:ext cx="95" cy="74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5" name="Line 246"/>
            <p:cNvSpPr>
              <a:spLocks noChangeShapeType="1"/>
            </p:cNvSpPr>
            <p:nvPr/>
          </p:nvSpPr>
          <p:spPr bwMode="auto">
            <a:xfrm flipV="1">
              <a:off x="631" y="2872"/>
              <a:ext cx="102" cy="31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6" name="Line 247"/>
            <p:cNvSpPr>
              <a:spLocks noChangeShapeType="1"/>
            </p:cNvSpPr>
            <p:nvPr/>
          </p:nvSpPr>
          <p:spPr bwMode="auto">
            <a:xfrm flipV="1">
              <a:off x="733" y="2806"/>
              <a:ext cx="102" cy="66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7" name="Line 248"/>
            <p:cNvSpPr>
              <a:spLocks noChangeShapeType="1"/>
            </p:cNvSpPr>
            <p:nvPr/>
          </p:nvSpPr>
          <p:spPr bwMode="auto">
            <a:xfrm flipV="1">
              <a:off x="835" y="2741"/>
              <a:ext cx="95" cy="65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8" name="Line 249"/>
            <p:cNvSpPr>
              <a:spLocks noChangeShapeType="1"/>
            </p:cNvSpPr>
            <p:nvPr/>
          </p:nvSpPr>
          <p:spPr bwMode="auto">
            <a:xfrm flipV="1">
              <a:off x="930" y="2700"/>
              <a:ext cx="102" cy="41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79" name="Line 250"/>
            <p:cNvSpPr>
              <a:spLocks noChangeShapeType="1"/>
            </p:cNvSpPr>
            <p:nvPr/>
          </p:nvSpPr>
          <p:spPr bwMode="auto">
            <a:xfrm flipV="1">
              <a:off x="1032" y="2667"/>
              <a:ext cx="94" cy="33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0" name="Line 251"/>
            <p:cNvSpPr>
              <a:spLocks noChangeShapeType="1"/>
            </p:cNvSpPr>
            <p:nvPr/>
          </p:nvSpPr>
          <p:spPr bwMode="auto">
            <a:xfrm flipV="1">
              <a:off x="1126" y="2611"/>
              <a:ext cx="102" cy="56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1" name="Line 252"/>
            <p:cNvSpPr>
              <a:spLocks noChangeShapeType="1"/>
            </p:cNvSpPr>
            <p:nvPr/>
          </p:nvSpPr>
          <p:spPr bwMode="auto">
            <a:xfrm flipV="1">
              <a:off x="1228" y="2522"/>
              <a:ext cx="95" cy="89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2" name="Line 253"/>
            <p:cNvSpPr>
              <a:spLocks noChangeShapeType="1"/>
            </p:cNvSpPr>
            <p:nvPr/>
          </p:nvSpPr>
          <p:spPr bwMode="auto">
            <a:xfrm flipV="1">
              <a:off x="1323" y="2514"/>
              <a:ext cx="102" cy="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3" name="Line 254"/>
            <p:cNvSpPr>
              <a:spLocks noChangeShapeType="1"/>
            </p:cNvSpPr>
            <p:nvPr/>
          </p:nvSpPr>
          <p:spPr bwMode="auto">
            <a:xfrm flipV="1">
              <a:off x="1425" y="2457"/>
              <a:ext cx="95" cy="57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4" name="Line 255"/>
            <p:cNvSpPr>
              <a:spLocks noChangeShapeType="1"/>
            </p:cNvSpPr>
            <p:nvPr/>
          </p:nvSpPr>
          <p:spPr bwMode="auto">
            <a:xfrm flipV="1">
              <a:off x="1520" y="2399"/>
              <a:ext cx="102" cy="58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5" name="Line 256"/>
            <p:cNvSpPr>
              <a:spLocks noChangeShapeType="1"/>
            </p:cNvSpPr>
            <p:nvPr/>
          </p:nvSpPr>
          <p:spPr bwMode="auto">
            <a:xfrm flipV="1">
              <a:off x="1622" y="2294"/>
              <a:ext cx="102" cy="105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6" name="Line 257"/>
            <p:cNvSpPr>
              <a:spLocks noChangeShapeType="1"/>
            </p:cNvSpPr>
            <p:nvPr/>
          </p:nvSpPr>
          <p:spPr bwMode="auto">
            <a:xfrm flipV="1">
              <a:off x="1724" y="2204"/>
              <a:ext cx="95" cy="9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7" name="Line 258"/>
            <p:cNvSpPr>
              <a:spLocks noChangeShapeType="1"/>
            </p:cNvSpPr>
            <p:nvPr/>
          </p:nvSpPr>
          <p:spPr bwMode="auto">
            <a:xfrm flipV="1">
              <a:off x="1819" y="2034"/>
              <a:ext cx="102" cy="17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88" name="Line 259"/>
            <p:cNvSpPr>
              <a:spLocks noChangeShapeType="1"/>
            </p:cNvSpPr>
            <p:nvPr/>
          </p:nvSpPr>
          <p:spPr bwMode="auto">
            <a:xfrm flipV="1">
              <a:off x="1921" y="1920"/>
              <a:ext cx="95" cy="121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589" name="Group 260"/>
          <p:cNvGrpSpPr>
            <a:grpSpLocks/>
          </p:cNvGrpSpPr>
          <p:nvPr/>
        </p:nvGrpSpPr>
        <p:grpSpPr bwMode="auto">
          <a:xfrm>
            <a:off x="1321128" y="3419475"/>
            <a:ext cx="2662238" cy="2225675"/>
            <a:chOff x="339" y="1701"/>
            <a:chExt cx="1677" cy="13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0" name="Line 261"/>
            <p:cNvSpPr>
              <a:spLocks noChangeShapeType="1"/>
            </p:cNvSpPr>
            <p:nvPr/>
          </p:nvSpPr>
          <p:spPr bwMode="auto">
            <a:xfrm flipV="1">
              <a:off x="339" y="2977"/>
              <a:ext cx="95" cy="3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1" name="Line 262"/>
            <p:cNvSpPr>
              <a:spLocks noChangeShapeType="1"/>
            </p:cNvSpPr>
            <p:nvPr/>
          </p:nvSpPr>
          <p:spPr bwMode="auto">
            <a:xfrm flipV="1">
              <a:off x="434" y="2952"/>
              <a:ext cx="102" cy="2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2" name="Line 263"/>
            <p:cNvSpPr>
              <a:spLocks noChangeShapeType="1"/>
            </p:cNvSpPr>
            <p:nvPr/>
          </p:nvSpPr>
          <p:spPr bwMode="auto">
            <a:xfrm>
              <a:off x="536" y="2952"/>
              <a:ext cx="95" cy="1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3" name="Line 264"/>
            <p:cNvSpPr>
              <a:spLocks noChangeShapeType="1"/>
            </p:cNvSpPr>
            <p:nvPr/>
          </p:nvSpPr>
          <p:spPr bwMode="auto">
            <a:xfrm flipV="1">
              <a:off x="631" y="2887"/>
              <a:ext cx="102" cy="6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4" name="Line 265"/>
            <p:cNvSpPr>
              <a:spLocks noChangeShapeType="1"/>
            </p:cNvSpPr>
            <p:nvPr/>
          </p:nvSpPr>
          <p:spPr bwMode="auto">
            <a:xfrm flipV="1">
              <a:off x="733" y="2862"/>
              <a:ext cx="102" cy="2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5" name="Line 266"/>
            <p:cNvSpPr>
              <a:spLocks noChangeShapeType="1"/>
            </p:cNvSpPr>
            <p:nvPr/>
          </p:nvSpPr>
          <p:spPr bwMode="auto">
            <a:xfrm flipV="1">
              <a:off x="835" y="2797"/>
              <a:ext cx="95" cy="65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6" name="Line 267"/>
            <p:cNvSpPr>
              <a:spLocks noChangeShapeType="1"/>
            </p:cNvSpPr>
            <p:nvPr/>
          </p:nvSpPr>
          <p:spPr bwMode="auto">
            <a:xfrm flipV="1">
              <a:off x="930" y="2774"/>
              <a:ext cx="102" cy="23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7" name="Line 268"/>
            <p:cNvSpPr>
              <a:spLocks noChangeShapeType="1"/>
            </p:cNvSpPr>
            <p:nvPr/>
          </p:nvSpPr>
          <p:spPr bwMode="auto">
            <a:xfrm flipV="1">
              <a:off x="1032" y="2741"/>
              <a:ext cx="94" cy="33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8" name="Line 269"/>
            <p:cNvSpPr>
              <a:spLocks noChangeShapeType="1"/>
            </p:cNvSpPr>
            <p:nvPr/>
          </p:nvSpPr>
          <p:spPr bwMode="auto">
            <a:xfrm flipV="1">
              <a:off x="1126" y="2619"/>
              <a:ext cx="102" cy="12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599" name="Line 270"/>
            <p:cNvSpPr>
              <a:spLocks noChangeShapeType="1"/>
            </p:cNvSpPr>
            <p:nvPr/>
          </p:nvSpPr>
          <p:spPr bwMode="auto">
            <a:xfrm flipV="1">
              <a:off x="1228" y="2351"/>
              <a:ext cx="95" cy="268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0" name="Line 271"/>
            <p:cNvSpPr>
              <a:spLocks noChangeShapeType="1"/>
            </p:cNvSpPr>
            <p:nvPr/>
          </p:nvSpPr>
          <p:spPr bwMode="auto">
            <a:xfrm flipV="1">
              <a:off x="1323" y="2204"/>
              <a:ext cx="102" cy="147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1" name="Line 272"/>
            <p:cNvSpPr>
              <a:spLocks noChangeShapeType="1"/>
            </p:cNvSpPr>
            <p:nvPr/>
          </p:nvSpPr>
          <p:spPr bwMode="auto">
            <a:xfrm flipV="1">
              <a:off x="1425" y="2173"/>
              <a:ext cx="95" cy="31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2" name="Line 273"/>
            <p:cNvSpPr>
              <a:spLocks noChangeShapeType="1"/>
            </p:cNvSpPr>
            <p:nvPr/>
          </p:nvSpPr>
          <p:spPr bwMode="auto">
            <a:xfrm flipV="1">
              <a:off x="1520" y="2116"/>
              <a:ext cx="102" cy="57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3" name="Line 274"/>
            <p:cNvSpPr>
              <a:spLocks noChangeShapeType="1"/>
            </p:cNvSpPr>
            <p:nvPr/>
          </p:nvSpPr>
          <p:spPr bwMode="auto">
            <a:xfrm flipV="1">
              <a:off x="1622" y="2026"/>
              <a:ext cx="102" cy="90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4" name="Line 275"/>
            <p:cNvSpPr>
              <a:spLocks noChangeShapeType="1"/>
            </p:cNvSpPr>
            <p:nvPr/>
          </p:nvSpPr>
          <p:spPr bwMode="auto">
            <a:xfrm flipV="1">
              <a:off x="1724" y="1880"/>
              <a:ext cx="95" cy="146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5" name="Line 276"/>
            <p:cNvSpPr>
              <a:spLocks noChangeShapeType="1"/>
            </p:cNvSpPr>
            <p:nvPr/>
          </p:nvSpPr>
          <p:spPr bwMode="auto">
            <a:xfrm flipV="1">
              <a:off x="1819" y="1758"/>
              <a:ext cx="102" cy="122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6" name="Line 277"/>
            <p:cNvSpPr>
              <a:spLocks noChangeShapeType="1"/>
            </p:cNvSpPr>
            <p:nvPr/>
          </p:nvSpPr>
          <p:spPr bwMode="auto">
            <a:xfrm flipV="1">
              <a:off x="1921" y="1701"/>
              <a:ext cx="95" cy="57"/>
            </a:xfrm>
            <a:prstGeom prst="line">
              <a:avLst/>
            </a:prstGeom>
            <a:noFill/>
            <a:ln w="381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grpSp>
        <p:nvGrpSpPr>
          <p:cNvPr id="607" name="Group 278"/>
          <p:cNvGrpSpPr>
            <a:grpSpLocks/>
          </p:cNvGrpSpPr>
          <p:nvPr/>
        </p:nvGrpSpPr>
        <p:grpSpPr bwMode="auto">
          <a:xfrm>
            <a:off x="1321128" y="1720850"/>
            <a:ext cx="2662238" cy="3924300"/>
            <a:chOff x="339" y="702"/>
            <a:chExt cx="1677" cy="23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8" name="Line 279"/>
            <p:cNvSpPr>
              <a:spLocks noChangeShapeType="1"/>
            </p:cNvSpPr>
            <p:nvPr/>
          </p:nvSpPr>
          <p:spPr bwMode="auto">
            <a:xfrm>
              <a:off x="1032" y="2108"/>
              <a:ext cx="94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09" name="Line 280"/>
            <p:cNvSpPr>
              <a:spLocks noChangeShapeType="1"/>
            </p:cNvSpPr>
            <p:nvPr/>
          </p:nvSpPr>
          <p:spPr bwMode="auto">
            <a:xfrm flipV="1">
              <a:off x="339" y="2912"/>
              <a:ext cx="95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0" name="Line 281"/>
            <p:cNvSpPr>
              <a:spLocks noChangeShapeType="1"/>
            </p:cNvSpPr>
            <p:nvPr/>
          </p:nvSpPr>
          <p:spPr bwMode="auto">
            <a:xfrm flipV="1">
              <a:off x="434" y="2806"/>
              <a:ext cx="102" cy="1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1" name="Line 282"/>
            <p:cNvSpPr>
              <a:spLocks noChangeShapeType="1"/>
            </p:cNvSpPr>
            <p:nvPr/>
          </p:nvSpPr>
          <p:spPr bwMode="auto">
            <a:xfrm>
              <a:off x="536" y="2806"/>
              <a:ext cx="95" cy="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2" name="Line 283"/>
            <p:cNvSpPr>
              <a:spLocks noChangeShapeType="1"/>
            </p:cNvSpPr>
            <p:nvPr/>
          </p:nvSpPr>
          <p:spPr bwMode="auto">
            <a:xfrm flipV="1">
              <a:off x="631" y="2709"/>
              <a:ext cx="102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3" name="Line 284"/>
            <p:cNvSpPr>
              <a:spLocks noChangeShapeType="1"/>
            </p:cNvSpPr>
            <p:nvPr/>
          </p:nvSpPr>
          <p:spPr bwMode="auto">
            <a:xfrm flipV="1">
              <a:off x="733" y="2506"/>
              <a:ext cx="102" cy="2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4" name="Line 285"/>
            <p:cNvSpPr>
              <a:spLocks noChangeShapeType="1"/>
            </p:cNvSpPr>
            <p:nvPr/>
          </p:nvSpPr>
          <p:spPr bwMode="auto">
            <a:xfrm flipV="1">
              <a:off x="835" y="2302"/>
              <a:ext cx="95" cy="20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5" name="Line 286"/>
            <p:cNvSpPr>
              <a:spLocks noChangeShapeType="1"/>
            </p:cNvSpPr>
            <p:nvPr/>
          </p:nvSpPr>
          <p:spPr bwMode="auto">
            <a:xfrm flipV="1">
              <a:off x="930" y="2108"/>
              <a:ext cx="102" cy="19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6" name="Line 287"/>
            <p:cNvSpPr>
              <a:spLocks noChangeShapeType="1"/>
            </p:cNvSpPr>
            <p:nvPr/>
          </p:nvSpPr>
          <p:spPr bwMode="auto">
            <a:xfrm>
              <a:off x="1126" y="2108"/>
              <a:ext cx="102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7" name="Line 288"/>
            <p:cNvSpPr>
              <a:spLocks noChangeShapeType="1"/>
            </p:cNvSpPr>
            <p:nvPr/>
          </p:nvSpPr>
          <p:spPr bwMode="auto">
            <a:xfrm flipV="1">
              <a:off x="1228" y="2001"/>
              <a:ext cx="95" cy="10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8" name="Line 289"/>
            <p:cNvSpPr>
              <a:spLocks noChangeShapeType="1"/>
            </p:cNvSpPr>
            <p:nvPr/>
          </p:nvSpPr>
          <p:spPr bwMode="auto">
            <a:xfrm>
              <a:off x="1323" y="2001"/>
              <a:ext cx="102" cy="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19" name="Line 290"/>
            <p:cNvSpPr>
              <a:spLocks noChangeShapeType="1"/>
            </p:cNvSpPr>
            <p:nvPr/>
          </p:nvSpPr>
          <p:spPr bwMode="auto">
            <a:xfrm flipV="1">
              <a:off x="1425" y="1603"/>
              <a:ext cx="95" cy="39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20" name="Line 291"/>
            <p:cNvSpPr>
              <a:spLocks noChangeShapeType="1"/>
            </p:cNvSpPr>
            <p:nvPr/>
          </p:nvSpPr>
          <p:spPr bwMode="auto">
            <a:xfrm flipV="1">
              <a:off x="1520" y="1400"/>
              <a:ext cx="102" cy="2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21" name="Line 292"/>
            <p:cNvSpPr>
              <a:spLocks noChangeShapeType="1"/>
            </p:cNvSpPr>
            <p:nvPr/>
          </p:nvSpPr>
          <p:spPr bwMode="auto">
            <a:xfrm flipV="1">
              <a:off x="1622" y="1303"/>
              <a:ext cx="102" cy="9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22" name="Line 293"/>
            <p:cNvSpPr>
              <a:spLocks noChangeShapeType="1"/>
            </p:cNvSpPr>
            <p:nvPr/>
          </p:nvSpPr>
          <p:spPr bwMode="auto">
            <a:xfrm flipV="1">
              <a:off x="1724" y="1100"/>
              <a:ext cx="95" cy="2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23" name="Line 294"/>
            <p:cNvSpPr>
              <a:spLocks noChangeShapeType="1"/>
            </p:cNvSpPr>
            <p:nvPr/>
          </p:nvSpPr>
          <p:spPr bwMode="auto">
            <a:xfrm flipV="1">
              <a:off x="1819" y="897"/>
              <a:ext cx="102" cy="2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  <p:sp>
          <p:nvSpPr>
            <p:cNvPr id="624" name="Line 295"/>
            <p:cNvSpPr>
              <a:spLocks noChangeShapeType="1"/>
            </p:cNvSpPr>
            <p:nvPr/>
          </p:nvSpPr>
          <p:spPr bwMode="auto">
            <a:xfrm flipV="1">
              <a:off x="1921" y="702"/>
              <a:ext cx="95" cy="1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ja-JP" altLang="en-US" sz="2400" smtClean="0">
                <a:solidFill>
                  <a:srgbClr val="000000"/>
                </a:solidFill>
                <a:latin typeface="Calibri"/>
                <a:ea typeface="Osaka" charset="-128"/>
              </a:endParaRPr>
            </a:p>
          </p:txBody>
        </p:sp>
      </p:grpSp>
      <p:sp>
        <p:nvSpPr>
          <p:cNvPr id="625" name="Line 299"/>
          <p:cNvSpPr>
            <a:spLocks noChangeShapeType="1"/>
          </p:cNvSpPr>
          <p:nvPr/>
        </p:nvSpPr>
        <p:spPr bwMode="auto">
          <a:xfrm flipV="1">
            <a:off x="1478291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26" name="Line 300"/>
          <p:cNvSpPr>
            <a:spLocks noChangeShapeType="1"/>
          </p:cNvSpPr>
          <p:nvPr/>
        </p:nvSpPr>
        <p:spPr bwMode="auto">
          <a:xfrm flipV="1">
            <a:off x="163386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27" name="Line 301"/>
          <p:cNvSpPr>
            <a:spLocks noChangeShapeType="1"/>
          </p:cNvSpPr>
          <p:nvPr/>
        </p:nvSpPr>
        <p:spPr bwMode="auto">
          <a:xfrm flipV="1">
            <a:off x="1789441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28" name="Line 302"/>
          <p:cNvSpPr>
            <a:spLocks noChangeShapeType="1"/>
          </p:cNvSpPr>
          <p:nvPr/>
        </p:nvSpPr>
        <p:spPr bwMode="auto">
          <a:xfrm flipV="1">
            <a:off x="194501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29" name="Line 303"/>
          <p:cNvSpPr>
            <a:spLocks noChangeShapeType="1"/>
          </p:cNvSpPr>
          <p:nvPr/>
        </p:nvSpPr>
        <p:spPr bwMode="auto">
          <a:xfrm flipV="1">
            <a:off x="2102178" y="5724525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0" name="Line 304"/>
          <p:cNvSpPr>
            <a:spLocks noChangeShapeType="1"/>
          </p:cNvSpPr>
          <p:nvPr/>
        </p:nvSpPr>
        <p:spPr bwMode="auto">
          <a:xfrm flipV="1">
            <a:off x="2257753" y="5724525"/>
            <a:ext cx="3175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1" name="Line 305"/>
          <p:cNvSpPr>
            <a:spLocks noChangeShapeType="1"/>
          </p:cNvSpPr>
          <p:nvPr/>
        </p:nvSpPr>
        <p:spPr bwMode="auto">
          <a:xfrm flipV="1">
            <a:off x="241491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2" name="Line 306"/>
          <p:cNvSpPr>
            <a:spLocks noChangeShapeType="1"/>
          </p:cNvSpPr>
          <p:nvPr/>
        </p:nvSpPr>
        <p:spPr bwMode="auto">
          <a:xfrm flipV="1">
            <a:off x="2570491" y="5724525"/>
            <a:ext cx="3175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3" name="Line 307"/>
          <p:cNvSpPr>
            <a:spLocks noChangeShapeType="1"/>
          </p:cNvSpPr>
          <p:nvPr/>
        </p:nvSpPr>
        <p:spPr bwMode="auto">
          <a:xfrm flipV="1">
            <a:off x="2729241" y="5724525"/>
            <a:ext cx="3175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4" name="Line 308"/>
          <p:cNvSpPr>
            <a:spLocks noChangeShapeType="1"/>
          </p:cNvSpPr>
          <p:nvPr/>
        </p:nvSpPr>
        <p:spPr bwMode="auto">
          <a:xfrm flipV="1">
            <a:off x="2886403" y="5724525"/>
            <a:ext cx="3175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5" name="Line 309"/>
          <p:cNvSpPr>
            <a:spLocks noChangeShapeType="1"/>
          </p:cNvSpPr>
          <p:nvPr/>
        </p:nvSpPr>
        <p:spPr bwMode="auto">
          <a:xfrm flipV="1">
            <a:off x="304356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6" name="Line 310"/>
          <p:cNvSpPr>
            <a:spLocks noChangeShapeType="1"/>
          </p:cNvSpPr>
          <p:nvPr/>
        </p:nvSpPr>
        <p:spPr bwMode="auto">
          <a:xfrm flipV="1">
            <a:off x="3199141" y="5724525"/>
            <a:ext cx="3175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7" name="Line 311"/>
          <p:cNvSpPr>
            <a:spLocks noChangeShapeType="1"/>
          </p:cNvSpPr>
          <p:nvPr/>
        </p:nvSpPr>
        <p:spPr bwMode="auto">
          <a:xfrm flipV="1">
            <a:off x="3357891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8" name="Line 312"/>
          <p:cNvSpPr>
            <a:spLocks noChangeShapeType="1"/>
          </p:cNvSpPr>
          <p:nvPr/>
        </p:nvSpPr>
        <p:spPr bwMode="auto">
          <a:xfrm flipV="1">
            <a:off x="351346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39" name="Line 313"/>
          <p:cNvSpPr>
            <a:spLocks noChangeShapeType="1"/>
          </p:cNvSpPr>
          <p:nvPr/>
        </p:nvSpPr>
        <p:spPr bwMode="auto">
          <a:xfrm flipV="1">
            <a:off x="3669041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0" name="Line 314"/>
          <p:cNvSpPr>
            <a:spLocks noChangeShapeType="1"/>
          </p:cNvSpPr>
          <p:nvPr/>
        </p:nvSpPr>
        <p:spPr bwMode="auto">
          <a:xfrm flipV="1">
            <a:off x="3824616" y="5724525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1" name="Line 315"/>
          <p:cNvSpPr>
            <a:spLocks noChangeShapeType="1"/>
          </p:cNvSpPr>
          <p:nvPr/>
        </p:nvSpPr>
        <p:spPr bwMode="auto">
          <a:xfrm flipV="1">
            <a:off x="3981778" y="5724525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2" name="Line 316"/>
          <p:cNvSpPr>
            <a:spLocks noChangeShapeType="1"/>
          </p:cNvSpPr>
          <p:nvPr/>
        </p:nvSpPr>
        <p:spPr bwMode="auto">
          <a:xfrm flipV="1">
            <a:off x="597693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3" name="Line 317"/>
          <p:cNvSpPr>
            <a:spLocks noChangeShapeType="1"/>
          </p:cNvSpPr>
          <p:nvPr/>
        </p:nvSpPr>
        <p:spPr bwMode="auto">
          <a:xfrm flipV="1">
            <a:off x="6132513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4" name="Line 318"/>
          <p:cNvSpPr>
            <a:spLocks noChangeShapeType="1"/>
          </p:cNvSpPr>
          <p:nvPr/>
        </p:nvSpPr>
        <p:spPr bwMode="auto">
          <a:xfrm flipV="1">
            <a:off x="628808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5" name="Line 319"/>
          <p:cNvSpPr>
            <a:spLocks noChangeShapeType="1"/>
          </p:cNvSpPr>
          <p:nvPr/>
        </p:nvSpPr>
        <p:spPr bwMode="auto">
          <a:xfrm flipV="1">
            <a:off x="6443663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6" name="Line 320"/>
          <p:cNvSpPr>
            <a:spLocks noChangeShapeType="1"/>
          </p:cNvSpPr>
          <p:nvPr/>
        </p:nvSpPr>
        <p:spPr bwMode="auto">
          <a:xfrm flipV="1">
            <a:off x="659923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7" name="Line 321"/>
          <p:cNvSpPr>
            <a:spLocks noChangeShapeType="1"/>
          </p:cNvSpPr>
          <p:nvPr/>
        </p:nvSpPr>
        <p:spPr bwMode="auto">
          <a:xfrm flipV="1">
            <a:off x="6756400" y="57197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8" name="Line 322"/>
          <p:cNvSpPr>
            <a:spLocks noChangeShapeType="1"/>
          </p:cNvSpPr>
          <p:nvPr/>
        </p:nvSpPr>
        <p:spPr bwMode="auto">
          <a:xfrm flipV="1">
            <a:off x="6911975" y="5719763"/>
            <a:ext cx="3175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49" name="Line 323"/>
          <p:cNvSpPr>
            <a:spLocks noChangeShapeType="1"/>
          </p:cNvSpPr>
          <p:nvPr/>
        </p:nvSpPr>
        <p:spPr bwMode="auto">
          <a:xfrm flipV="1">
            <a:off x="706913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0" name="Line 324"/>
          <p:cNvSpPr>
            <a:spLocks noChangeShapeType="1"/>
          </p:cNvSpPr>
          <p:nvPr/>
        </p:nvSpPr>
        <p:spPr bwMode="auto">
          <a:xfrm flipV="1">
            <a:off x="7224713" y="5719763"/>
            <a:ext cx="3175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1" name="Line 325"/>
          <p:cNvSpPr>
            <a:spLocks noChangeShapeType="1"/>
          </p:cNvSpPr>
          <p:nvPr/>
        </p:nvSpPr>
        <p:spPr bwMode="auto">
          <a:xfrm flipV="1">
            <a:off x="7383463" y="5719763"/>
            <a:ext cx="3175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2" name="Line 326"/>
          <p:cNvSpPr>
            <a:spLocks noChangeShapeType="1"/>
          </p:cNvSpPr>
          <p:nvPr/>
        </p:nvSpPr>
        <p:spPr bwMode="auto">
          <a:xfrm flipV="1">
            <a:off x="7540625" y="5719763"/>
            <a:ext cx="3175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3" name="Line 327"/>
          <p:cNvSpPr>
            <a:spLocks noChangeShapeType="1"/>
          </p:cNvSpPr>
          <p:nvPr/>
        </p:nvSpPr>
        <p:spPr bwMode="auto">
          <a:xfrm flipV="1">
            <a:off x="769778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4" name="Line 328"/>
          <p:cNvSpPr>
            <a:spLocks noChangeShapeType="1"/>
          </p:cNvSpPr>
          <p:nvPr/>
        </p:nvSpPr>
        <p:spPr bwMode="auto">
          <a:xfrm flipV="1">
            <a:off x="7853363" y="5719763"/>
            <a:ext cx="3175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5" name="Line 329"/>
          <p:cNvSpPr>
            <a:spLocks noChangeShapeType="1"/>
          </p:cNvSpPr>
          <p:nvPr/>
        </p:nvSpPr>
        <p:spPr bwMode="auto">
          <a:xfrm flipV="1">
            <a:off x="8012113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6" name="Line 330"/>
          <p:cNvSpPr>
            <a:spLocks noChangeShapeType="1"/>
          </p:cNvSpPr>
          <p:nvPr/>
        </p:nvSpPr>
        <p:spPr bwMode="auto">
          <a:xfrm flipV="1">
            <a:off x="816768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7" name="Line 331"/>
          <p:cNvSpPr>
            <a:spLocks noChangeShapeType="1"/>
          </p:cNvSpPr>
          <p:nvPr/>
        </p:nvSpPr>
        <p:spPr bwMode="auto">
          <a:xfrm flipV="1">
            <a:off x="8323263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8" name="Line 332"/>
          <p:cNvSpPr>
            <a:spLocks noChangeShapeType="1"/>
          </p:cNvSpPr>
          <p:nvPr/>
        </p:nvSpPr>
        <p:spPr bwMode="auto">
          <a:xfrm flipV="1">
            <a:off x="8478838" y="57197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  <p:sp>
        <p:nvSpPr>
          <p:cNvPr id="659" name="Line 333"/>
          <p:cNvSpPr>
            <a:spLocks noChangeShapeType="1"/>
          </p:cNvSpPr>
          <p:nvPr/>
        </p:nvSpPr>
        <p:spPr bwMode="auto">
          <a:xfrm flipV="1">
            <a:off x="8636000" y="57197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 smtClean="0">
              <a:solidFill>
                <a:srgbClr val="000000"/>
              </a:solidFill>
              <a:latin typeface="Calibri"/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2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>
            <a:spLocks noChangeArrowheads="1"/>
          </p:cNvSpPr>
          <p:nvPr/>
        </p:nvSpPr>
        <p:spPr bwMode="auto">
          <a:xfrm>
            <a:off x="280744" y="764704"/>
            <a:ext cx="8604026" cy="5700561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000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500563" y="5996702"/>
            <a:ext cx="12588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err="1">
                <a:solidFill>
                  <a:srgbClr val="000000"/>
                </a:solidFill>
                <a:latin typeface="Calibri"/>
                <a:ea typeface="HGS創英角ﾎﾟｯﾌﾟ体" pitchFamily="50" charset="-128"/>
                <a:cs typeface="Times New Roman" panose="02020603050405020304" pitchFamily="18" charset="0"/>
              </a:rPr>
              <a:t>CCr</a:t>
            </a:r>
            <a:r>
              <a:rPr lang="en-US" altLang="ja-JP" sz="2000" dirty="0">
                <a:solidFill>
                  <a:srgbClr val="000000"/>
                </a:solidFill>
                <a:latin typeface="Calibri"/>
                <a:ea typeface="HGS創英角ﾎﾟｯﾌﾟ体" pitchFamily="50" charset="-128"/>
                <a:cs typeface="Times New Roman" panose="02020603050405020304" pitchFamily="18" charset="0"/>
              </a:rPr>
              <a:t>, ml/min</a:t>
            </a:r>
            <a:endParaRPr lang="en-US" altLang="ja-JP" sz="2000" baseline="30000" dirty="0">
              <a:solidFill>
                <a:srgbClr val="000000"/>
              </a:solidFill>
              <a:latin typeface="Calibri"/>
              <a:ea typeface="HGS創英角ﾎﾟｯﾌﾟ体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274149" y="4604464"/>
            <a:ext cx="3189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0.01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365521" y="3766264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0.1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501775" y="2929652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410405" y="209145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10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319033" y="1254839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100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006600" y="5653802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0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651125" y="565380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15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3335338" y="565380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30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013200" y="565380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45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4691063" y="565380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60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364163" y="565380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75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6034088" y="5653802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90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6646863" y="565380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105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7329488" y="5653802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120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8013700" y="5652214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135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1733550" y="1394539"/>
            <a:ext cx="680085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1733550" y="1158002"/>
            <a:ext cx="6800850" cy="44259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68642" name="Group 34"/>
          <p:cNvGrpSpPr>
            <a:grpSpLocks/>
          </p:cNvGrpSpPr>
          <p:nvPr/>
        </p:nvGrpSpPr>
        <p:grpSpPr bwMode="auto">
          <a:xfrm>
            <a:off x="2413000" y="1585039"/>
            <a:ext cx="5430838" cy="1771650"/>
            <a:chOff x="1520" y="1044"/>
            <a:chExt cx="3421" cy="1116"/>
          </a:xfrm>
        </p:grpSpPr>
        <p:sp>
          <p:nvSpPr>
            <p:cNvPr id="68681" name="Freeform 35"/>
            <p:cNvSpPr>
              <a:spLocks/>
            </p:cNvSpPr>
            <p:nvPr/>
          </p:nvSpPr>
          <p:spPr bwMode="auto">
            <a:xfrm>
              <a:off x="1520" y="1044"/>
              <a:ext cx="430" cy="354"/>
            </a:xfrm>
            <a:custGeom>
              <a:avLst/>
              <a:gdLst>
                <a:gd name="T0" fmla="*/ 0 w 50"/>
                <a:gd name="T1" fmla="*/ 0 h 39"/>
                <a:gd name="T2" fmla="*/ 2147483647 w 50"/>
                <a:gd name="T3" fmla="*/ 2147483647 h 39"/>
                <a:gd name="T4" fmla="*/ 2147483647 w 50"/>
                <a:gd name="T5" fmla="*/ 2147483647 h 39"/>
                <a:gd name="T6" fmla="*/ 2147483647 w 50"/>
                <a:gd name="T7" fmla="*/ 2147483647 h 39"/>
                <a:gd name="T8" fmla="*/ 2147483647 w 50"/>
                <a:gd name="T9" fmla="*/ 2147483647 h 39"/>
                <a:gd name="T10" fmla="*/ 2147483647 w 50"/>
                <a:gd name="T11" fmla="*/ 2147483647 h 39"/>
                <a:gd name="T12" fmla="*/ 2147483647 w 50"/>
                <a:gd name="T13" fmla="*/ 2147483647 h 39"/>
                <a:gd name="T14" fmla="*/ 2147483647 w 50"/>
                <a:gd name="T15" fmla="*/ 2147483647 h 39"/>
                <a:gd name="T16" fmla="*/ 2147483647 w 50"/>
                <a:gd name="T17" fmla="*/ 2147483647 h 39"/>
                <a:gd name="T18" fmla="*/ 2147483647 w 50"/>
                <a:gd name="T19" fmla="*/ 2147483647 h 39"/>
                <a:gd name="T20" fmla="*/ 2147483647 w 50"/>
                <a:gd name="T21" fmla="*/ 2147483647 h 39"/>
                <a:gd name="T22" fmla="*/ 2147483647 w 50"/>
                <a:gd name="T23" fmla="*/ 2147483647 h 39"/>
                <a:gd name="T24" fmla="*/ 2147483647 w 50"/>
                <a:gd name="T25" fmla="*/ 2147483647 h 39"/>
                <a:gd name="T26" fmla="*/ 2147483647 w 50"/>
                <a:gd name="T27" fmla="*/ 2147483647 h 39"/>
                <a:gd name="T28" fmla="*/ 2147483647 w 50"/>
                <a:gd name="T29" fmla="*/ 2147483647 h 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9"/>
                <a:gd name="T47" fmla="*/ 50 w 50"/>
                <a:gd name="T48" fmla="*/ 39 h 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9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  <a:lnTo>
                    <a:pt x="11" y="11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5" y="23"/>
                  </a:lnTo>
                  <a:lnTo>
                    <a:pt x="28" y="25"/>
                  </a:lnTo>
                  <a:lnTo>
                    <a:pt x="32" y="28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6" y="37"/>
                  </a:lnTo>
                  <a:lnTo>
                    <a:pt x="50" y="39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2" name="Freeform 36"/>
            <p:cNvSpPr>
              <a:spLocks/>
            </p:cNvSpPr>
            <p:nvPr/>
          </p:nvSpPr>
          <p:spPr bwMode="auto">
            <a:xfrm>
              <a:off x="1950" y="1398"/>
              <a:ext cx="430" cy="199"/>
            </a:xfrm>
            <a:custGeom>
              <a:avLst/>
              <a:gdLst>
                <a:gd name="T0" fmla="*/ 0 w 50"/>
                <a:gd name="T1" fmla="*/ 0 h 22"/>
                <a:gd name="T2" fmla="*/ 2147483647 w 50"/>
                <a:gd name="T3" fmla="*/ 2147483647 h 22"/>
                <a:gd name="T4" fmla="*/ 2147483647 w 50"/>
                <a:gd name="T5" fmla="*/ 2147483647 h 22"/>
                <a:gd name="T6" fmla="*/ 2147483647 w 50"/>
                <a:gd name="T7" fmla="*/ 2147483647 h 22"/>
                <a:gd name="T8" fmla="*/ 2147483647 w 50"/>
                <a:gd name="T9" fmla="*/ 2147483647 h 22"/>
                <a:gd name="T10" fmla="*/ 2147483647 w 50"/>
                <a:gd name="T11" fmla="*/ 2147483647 h 22"/>
                <a:gd name="T12" fmla="*/ 2147483647 w 50"/>
                <a:gd name="T13" fmla="*/ 2147483647 h 22"/>
                <a:gd name="T14" fmla="*/ 2147483647 w 50"/>
                <a:gd name="T15" fmla="*/ 2147483647 h 22"/>
                <a:gd name="T16" fmla="*/ 2147483647 w 50"/>
                <a:gd name="T17" fmla="*/ 2147483647 h 22"/>
                <a:gd name="T18" fmla="*/ 2147483647 w 50"/>
                <a:gd name="T19" fmla="*/ 2147483647 h 22"/>
                <a:gd name="T20" fmla="*/ 2147483647 w 50"/>
                <a:gd name="T21" fmla="*/ 2147483647 h 22"/>
                <a:gd name="T22" fmla="*/ 2147483647 w 50"/>
                <a:gd name="T23" fmla="*/ 2147483647 h 22"/>
                <a:gd name="T24" fmla="*/ 2147483647 w 50"/>
                <a:gd name="T25" fmla="*/ 2147483647 h 22"/>
                <a:gd name="T26" fmla="*/ 2147483647 w 50"/>
                <a:gd name="T27" fmla="*/ 2147483647 h 22"/>
                <a:gd name="T28" fmla="*/ 2147483647 w 50"/>
                <a:gd name="T29" fmla="*/ 2147483647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22"/>
                <a:gd name="T47" fmla="*/ 50 w 50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22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8" y="14"/>
                  </a:lnTo>
                  <a:lnTo>
                    <a:pt x="32" y="15"/>
                  </a:lnTo>
                  <a:lnTo>
                    <a:pt x="35" y="17"/>
                  </a:lnTo>
                  <a:lnTo>
                    <a:pt x="39" y="18"/>
                  </a:lnTo>
                  <a:lnTo>
                    <a:pt x="43" y="20"/>
                  </a:lnTo>
                  <a:lnTo>
                    <a:pt x="46" y="21"/>
                  </a:lnTo>
                  <a:lnTo>
                    <a:pt x="50" y="22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3" name="Freeform 37"/>
            <p:cNvSpPr>
              <a:spLocks/>
            </p:cNvSpPr>
            <p:nvPr/>
          </p:nvSpPr>
          <p:spPr bwMode="auto">
            <a:xfrm>
              <a:off x="2380" y="1597"/>
              <a:ext cx="429" cy="145"/>
            </a:xfrm>
            <a:custGeom>
              <a:avLst/>
              <a:gdLst>
                <a:gd name="T0" fmla="*/ 0 w 50"/>
                <a:gd name="T1" fmla="*/ 0 h 16"/>
                <a:gd name="T2" fmla="*/ 2147483647 w 50"/>
                <a:gd name="T3" fmla="*/ 2147483647 h 16"/>
                <a:gd name="T4" fmla="*/ 2147483647 w 50"/>
                <a:gd name="T5" fmla="*/ 2147483647 h 16"/>
                <a:gd name="T6" fmla="*/ 2147483647 w 50"/>
                <a:gd name="T7" fmla="*/ 2147483647 h 16"/>
                <a:gd name="T8" fmla="*/ 2147483647 w 50"/>
                <a:gd name="T9" fmla="*/ 2147483647 h 16"/>
                <a:gd name="T10" fmla="*/ 2147483647 w 50"/>
                <a:gd name="T11" fmla="*/ 2147483647 h 16"/>
                <a:gd name="T12" fmla="*/ 2147483647 w 50"/>
                <a:gd name="T13" fmla="*/ 2147483647 h 16"/>
                <a:gd name="T14" fmla="*/ 2147483647 w 50"/>
                <a:gd name="T15" fmla="*/ 2147483647 h 16"/>
                <a:gd name="T16" fmla="*/ 2147483647 w 50"/>
                <a:gd name="T17" fmla="*/ 2147483647 h 16"/>
                <a:gd name="T18" fmla="*/ 2147483647 w 50"/>
                <a:gd name="T19" fmla="*/ 2147483647 h 16"/>
                <a:gd name="T20" fmla="*/ 2147483647 w 50"/>
                <a:gd name="T21" fmla="*/ 2147483647 h 16"/>
                <a:gd name="T22" fmla="*/ 2147483647 w 50"/>
                <a:gd name="T23" fmla="*/ 2147483647 h 16"/>
                <a:gd name="T24" fmla="*/ 2147483647 w 50"/>
                <a:gd name="T25" fmla="*/ 2147483647 h 16"/>
                <a:gd name="T26" fmla="*/ 2147483647 w 50"/>
                <a:gd name="T27" fmla="*/ 2147483647 h 16"/>
                <a:gd name="T28" fmla="*/ 2147483647 w 50"/>
                <a:gd name="T29" fmla="*/ 2147483647 h 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16"/>
                <a:gd name="T47" fmla="*/ 50 w 50"/>
                <a:gd name="T48" fmla="*/ 16 h 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16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lnTo>
                    <a:pt x="10" y="4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28" y="10"/>
                  </a:lnTo>
                  <a:lnTo>
                    <a:pt x="32" y="11"/>
                  </a:lnTo>
                  <a:lnTo>
                    <a:pt x="35" y="12"/>
                  </a:lnTo>
                  <a:lnTo>
                    <a:pt x="39" y="13"/>
                  </a:lnTo>
                  <a:lnTo>
                    <a:pt x="42" y="14"/>
                  </a:lnTo>
                  <a:lnTo>
                    <a:pt x="46" y="15"/>
                  </a:lnTo>
                  <a:lnTo>
                    <a:pt x="50" y="16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4" name="Freeform 38"/>
            <p:cNvSpPr>
              <a:spLocks/>
            </p:cNvSpPr>
            <p:nvPr/>
          </p:nvSpPr>
          <p:spPr bwMode="auto">
            <a:xfrm>
              <a:off x="2809" y="1742"/>
              <a:ext cx="429" cy="118"/>
            </a:xfrm>
            <a:custGeom>
              <a:avLst/>
              <a:gdLst>
                <a:gd name="T0" fmla="*/ 0 w 50"/>
                <a:gd name="T1" fmla="*/ 0 h 13"/>
                <a:gd name="T2" fmla="*/ 2147483647 w 50"/>
                <a:gd name="T3" fmla="*/ 2147483647 h 13"/>
                <a:gd name="T4" fmla="*/ 2147483647 w 50"/>
                <a:gd name="T5" fmla="*/ 2147483647 h 13"/>
                <a:gd name="T6" fmla="*/ 2147483647 w 50"/>
                <a:gd name="T7" fmla="*/ 2147483647 h 13"/>
                <a:gd name="T8" fmla="*/ 2147483647 w 50"/>
                <a:gd name="T9" fmla="*/ 2147483647 h 13"/>
                <a:gd name="T10" fmla="*/ 2147483647 w 50"/>
                <a:gd name="T11" fmla="*/ 2147483647 h 13"/>
                <a:gd name="T12" fmla="*/ 2147483647 w 50"/>
                <a:gd name="T13" fmla="*/ 2147483647 h 13"/>
                <a:gd name="T14" fmla="*/ 2147483647 w 50"/>
                <a:gd name="T15" fmla="*/ 2147483647 h 13"/>
                <a:gd name="T16" fmla="*/ 2147483647 w 50"/>
                <a:gd name="T17" fmla="*/ 2147483647 h 13"/>
                <a:gd name="T18" fmla="*/ 2147483647 w 50"/>
                <a:gd name="T19" fmla="*/ 2147483647 h 13"/>
                <a:gd name="T20" fmla="*/ 2147483647 w 50"/>
                <a:gd name="T21" fmla="*/ 2147483647 h 13"/>
                <a:gd name="T22" fmla="*/ 2147483647 w 50"/>
                <a:gd name="T23" fmla="*/ 2147483647 h 13"/>
                <a:gd name="T24" fmla="*/ 2147483647 w 50"/>
                <a:gd name="T25" fmla="*/ 2147483647 h 13"/>
                <a:gd name="T26" fmla="*/ 2147483647 w 50"/>
                <a:gd name="T27" fmla="*/ 2147483647 h 13"/>
                <a:gd name="T28" fmla="*/ 2147483647 w 50"/>
                <a:gd name="T29" fmla="*/ 2147483647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13"/>
                <a:gd name="T47" fmla="*/ 50 w 5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13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21" y="6"/>
                  </a:lnTo>
                  <a:lnTo>
                    <a:pt x="25" y="7"/>
                  </a:lnTo>
                  <a:lnTo>
                    <a:pt x="28" y="8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9" y="10"/>
                  </a:lnTo>
                  <a:lnTo>
                    <a:pt x="42" y="11"/>
                  </a:lnTo>
                  <a:lnTo>
                    <a:pt x="46" y="12"/>
                  </a:lnTo>
                  <a:lnTo>
                    <a:pt x="50" y="13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5" name="Freeform 39"/>
            <p:cNvSpPr>
              <a:spLocks/>
            </p:cNvSpPr>
            <p:nvPr/>
          </p:nvSpPr>
          <p:spPr bwMode="auto">
            <a:xfrm>
              <a:off x="3238" y="1860"/>
              <a:ext cx="421" cy="90"/>
            </a:xfrm>
            <a:custGeom>
              <a:avLst/>
              <a:gdLst>
                <a:gd name="T0" fmla="*/ 0 w 49"/>
                <a:gd name="T1" fmla="*/ 0 h 10"/>
                <a:gd name="T2" fmla="*/ 2147483647 w 49"/>
                <a:gd name="T3" fmla="*/ 0 h 10"/>
                <a:gd name="T4" fmla="*/ 2147483647 w 49"/>
                <a:gd name="T5" fmla="*/ 2147483647 h 10"/>
                <a:gd name="T6" fmla="*/ 2147483647 w 49"/>
                <a:gd name="T7" fmla="*/ 2147483647 h 10"/>
                <a:gd name="T8" fmla="*/ 2147483647 w 49"/>
                <a:gd name="T9" fmla="*/ 2147483647 h 10"/>
                <a:gd name="T10" fmla="*/ 2147483647 w 49"/>
                <a:gd name="T11" fmla="*/ 2147483647 h 10"/>
                <a:gd name="T12" fmla="*/ 2147483647 w 49"/>
                <a:gd name="T13" fmla="*/ 2147483647 h 10"/>
                <a:gd name="T14" fmla="*/ 2147483647 w 49"/>
                <a:gd name="T15" fmla="*/ 2147483647 h 10"/>
                <a:gd name="T16" fmla="*/ 2147483647 w 49"/>
                <a:gd name="T17" fmla="*/ 2147483647 h 10"/>
                <a:gd name="T18" fmla="*/ 2147483647 w 49"/>
                <a:gd name="T19" fmla="*/ 2147483647 h 10"/>
                <a:gd name="T20" fmla="*/ 2147483647 w 49"/>
                <a:gd name="T21" fmla="*/ 2147483647 h 10"/>
                <a:gd name="T22" fmla="*/ 2147483647 w 49"/>
                <a:gd name="T23" fmla="*/ 2147483647 h 10"/>
                <a:gd name="T24" fmla="*/ 2147483647 w 49"/>
                <a:gd name="T25" fmla="*/ 2147483647 h 10"/>
                <a:gd name="T26" fmla="*/ 2147483647 w 49"/>
                <a:gd name="T27" fmla="*/ 2147483647 h 10"/>
                <a:gd name="T28" fmla="*/ 2147483647 w 49"/>
                <a:gd name="T29" fmla="*/ 2147483647 h 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0"/>
                <a:gd name="T47" fmla="*/ 49 w 49"/>
                <a:gd name="T48" fmla="*/ 10 h 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0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4" y="3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5" y="7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9" y="10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6" name="Freeform 40"/>
            <p:cNvSpPr>
              <a:spLocks/>
            </p:cNvSpPr>
            <p:nvPr/>
          </p:nvSpPr>
          <p:spPr bwMode="auto">
            <a:xfrm>
              <a:off x="3659" y="1950"/>
              <a:ext cx="428" cy="73"/>
            </a:xfrm>
            <a:custGeom>
              <a:avLst/>
              <a:gdLst>
                <a:gd name="T0" fmla="*/ 0 w 50"/>
                <a:gd name="T1" fmla="*/ 0 h 8"/>
                <a:gd name="T2" fmla="*/ 2147483647 w 50"/>
                <a:gd name="T3" fmla="*/ 0 h 8"/>
                <a:gd name="T4" fmla="*/ 2147483647 w 50"/>
                <a:gd name="T5" fmla="*/ 2147483647 h 8"/>
                <a:gd name="T6" fmla="*/ 2147483647 w 50"/>
                <a:gd name="T7" fmla="*/ 2147483647 h 8"/>
                <a:gd name="T8" fmla="*/ 2147483647 w 50"/>
                <a:gd name="T9" fmla="*/ 2147483647 h 8"/>
                <a:gd name="T10" fmla="*/ 2147483647 w 50"/>
                <a:gd name="T11" fmla="*/ 2147483647 h 8"/>
                <a:gd name="T12" fmla="*/ 2147483647 w 50"/>
                <a:gd name="T13" fmla="*/ 2147483647 h 8"/>
                <a:gd name="T14" fmla="*/ 2147483647 w 50"/>
                <a:gd name="T15" fmla="*/ 2147483647 h 8"/>
                <a:gd name="T16" fmla="*/ 2147483647 w 50"/>
                <a:gd name="T17" fmla="*/ 2147483647 h 8"/>
                <a:gd name="T18" fmla="*/ 2147483647 w 50"/>
                <a:gd name="T19" fmla="*/ 2147483647 h 8"/>
                <a:gd name="T20" fmla="*/ 2147483647 w 50"/>
                <a:gd name="T21" fmla="*/ 2147483647 h 8"/>
                <a:gd name="T22" fmla="*/ 2147483647 w 50"/>
                <a:gd name="T23" fmla="*/ 2147483647 h 8"/>
                <a:gd name="T24" fmla="*/ 2147483647 w 50"/>
                <a:gd name="T25" fmla="*/ 2147483647 h 8"/>
                <a:gd name="T26" fmla="*/ 2147483647 w 50"/>
                <a:gd name="T27" fmla="*/ 2147483647 h 8"/>
                <a:gd name="T28" fmla="*/ 2147483647 w 50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8"/>
                <a:gd name="T47" fmla="*/ 50 w 50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8">
                  <a:moveTo>
                    <a:pt x="0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7" y="8"/>
                  </a:lnTo>
                  <a:lnTo>
                    <a:pt x="50" y="8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7" name="Freeform 41"/>
            <p:cNvSpPr>
              <a:spLocks/>
            </p:cNvSpPr>
            <p:nvPr/>
          </p:nvSpPr>
          <p:spPr bwMode="auto">
            <a:xfrm>
              <a:off x="4087" y="2023"/>
              <a:ext cx="431" cy="72"/>
            </a:xfrm>
            <a:custGeom>
              <a:avLst/>
              <a:gdLst>
                <a:gd name="T0" fmla="*/ 0 w 50"/>
                <a:gd name="T1" fmla="*/ 0 h 8"/>
                <a:gd name="T2" fmla="*/ 2147483647 w 50"/>
                <a:gd name="T3" fmla="*/ 2147483647 h 8"/>
                <a:gd name="T4" fmla="*/ 2147483647 w 50"/>
                <a:gd name="T5" fmla="*/ 2147483647 h 8"/>
                <a:gd name="T6" fmla="*/ 2147483647 w 50"/>
                <a:gd name="T7" fmla="*/ 2147483647 h 8"/>
                <a:gd name="T8" fmla="*/ 2147483647 w 50"/>
                <a:gd name="T9" fmla="*/ 2147483647 h 8"/>
                <a:gd name="T10" fmla="*/ 2147483647 w 50"/>
                <a:gd name="T11" fmla="*/ 2147483647 h 8"/>
                <a:gd name="T12" fmla="*/ 2147483647 w 50"/>
                <a:gd name="T13" fmla="*/ 2147483647 h 8"/>
                <a:gd name="T14" fmla="*/ 2147483647 w 50"/>
                <a:gd name="T15" fmla="*/ 2147483647 h 8"/>
                <a:gd name="T16" fmla="*/ 2147483647 w 50"/>
                <a:gd name="T17" fmla="*/ 2147483647 h 8"/>
                <a:gd name="T18" fmla="*/ 2147483647 w 50"/>
                <a:gd name="T19" fmla="*/ 2147483647 h 8"/>
                <a:gd name="T20" fmla="*/ 2147483647 w 50"/>
                <a:gd name="T21" fmla="*/ 2147483647 h 8"/>
                <a:gd name="T22" fmla="*/ 2147483647 w 50"/>
                <a:gd name="T23" fmla="*/ 2147483647 h 8"/>
                <a:gd name="T24" fmla="*/ 2147483647 w 50"/>
                <a:gd name="T25" fmla="*/ 2147483647 h 8"/>
                <a:gd name="T26" fmla="*/ 2147483647 w 50"/>
                <a:gd name="T27" fmla="*/ 2147483647 h 8"/>
                <a:gd name="T28" fmla="*/ 2147483647 w 50"/>
                <a:gd name="T29" fmla="*/ 2147483647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8"/>
                <a:gd name="T47" fmla="*/ 50 w 50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8">
                  <a:moveTo>
                    <a:pt x="0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50" y="8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8" name="Freeform 42"/>
            <p:cNvSpPr>
              <a:spLocks/>
            </p:cNvSpPr>
            <p:nvPr/>
          </p:nvSpPr>
          <p:spPr bwMode="auto">
            <a:xfrm>
              <a:off x="4512" y="2105"/>
              <a:ext cx="429" cy="55"/>
            </a:xfrm>
            <a:custGeom>
              <a:avLst/>
              <a:gdLst>
                <a:gd name="T0" fmla="*/ 0 w 50"/>
                <a:gd name="T1" fmla="*/ 0 h 6"/>
                <a:gd name="T2" fmla="*/ 2147483647 w 50"/>
                <a:gd name="T3" fmla="*/ 0 h 6"/>
                <a:gd name="T4" fmla="*/ 2147483647 w 50"/>
                <a:gd name="T5" fmla="*/ 2147483647 h 6"/>
                <a:gd name="T6" fmla="*/ 2147483647 w 50"/>
                <a:gd name="T7" fmla="*/ 2147483647 h 6"/>
                <a:gd name="T8" fmla="*/ 2147483647 w 50"/>
                <a:gd name="T9" fmla="*/ 2147483647 h 6"/>
                <a:gd name="T10" fmla="*/ 2147483647 w 50"/>
                <a:gd name="T11" fmla="*/ 2147483647 h 6"/>
                <a:gd name="T12" fmla="*/ 2147483647 w 50"/>
                <a:gd name="T13" fmla="*/ 2147483647 h 6"/>
                <a:gd name="T14" fmla="*/ 2147483647 w 50"/>
                <a:gd name="T15" fmla="*/ 2147483647 h 6"/>
                <a:gd name="T16" fmla="*/ 2147483647 w 50"/>
                <a:gd name="T17" fmla="*/ 2147483647 h 6"/>
                <a:gd name="T18" fmla="*/ 2147483647 w 50"/>
                <a:gd name="T19" fmla="*/ 2147483647 h 6"/>
                <a:gd name="T20" fmla="*/ 2147483647 w 50"/>
                <a:gd name="T21" fmla="*/ 2147483647 h 6"/>
                <a:gd name="T22" fmla="*/ 2147483647 w 50"/>
                <a:gd name="T23" fmla="*/ 2147483647 h 6"/>
                <a:gd name="T24" fmla="*/ 2147483647 w 50"/>
                <a:gd name="T25" fmla="*/ 2147483647 h 6"/>
                <a:gd name="T26" fmla="*/ 2147483647 w 50"/>
                <a:gd name="T27" fmla="*/ 2147483647 h 6"/>
                <a:gd name="T28" fmla="*/ 2147483647 w 50"/>
                <a:gd name="T29" fmla="*/ 2147483647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6"/>
                <a:gd name="T47" fmla="*/ 50 w 50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6">
                  <a:moveTo>
                    <a:pt x="0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9" y="4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3" y="5"/>
                  </a:lnTo>
                  <a:lnTo>
                    <a:pt x="47" y="6"/>
                  </a:lnTo>
                  <a:lnTo>
                    <a:pt x="50" y="6"/>
                  </a:lnTo>
                </a:path>
              </a:pathLst>
            </a:cu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8643" name="Group 43"/>
          <p:cNvGrpSpPr>
            <a:grpSpLocks/>
          </p:cNvGrpSpPr>
          <p:nvPr/>
        </p:nvGrpSpPr>
        <p:grpSpPr bwMode="auto">
          <a:xfrm>
            <a:off x="2413000" y="2448639"/>
            <a:ext cx="5440363" cy="2747963"/>
            <a:chOff x="1520" y="1588"/>
            <a:chExt cx="3427" cy="1731"/>
          </a:xfrm>
        </p:grpSpPr>
        <p:sp>
          <p:nvSpPr>
            <p:cNvPr id="68673" name="Freeform 44"/>
            <p:cNvSpPr>
              <a:spLocks/>
            </p:cNvSpPr>
            <p:nvPr/>
          </p:nvSpPr>
          <p:spPr bwMode="auto">
            <a:xfrm>
              <a:off x="1520" y="1588"/>
              <a:ext cx="430" cy="543"/>
            </a:xfrm>
            <a:custGeom>
              <a:avLst/>
              <a:gdLst>
                <a:gd name="T0" fmla="*/ 0 w 50"/>
                <a:gd name="T1" fmla="*/ 0 h 60"/>
                <a:gd name="T2" fmla="*/ 2147483647 w 50"/>
                <a:gd name="T3" fmla="*/ 2147483647 h 60"/>
                <a:gd name="T4" fmla="*/ 2147483647 w 50"/>
                <a:gd name="T5" fmla="*/ 2147483647 h 60"/>
                <a:gd name="T6" fmla="*/ 2147483647 w 50"/>
                <a:gd name="T7" fmla="*/ 2147483647 h 60"/>
                <a:gd name="T8" fmla="*/ 2147483647 w 50"/>
                <a:gd name="T9" fmla="*/ 2147483647 h 60"/>
                <a:gd name="T10" fmla="*/ 2147483647 w 50"/>
                <a:gd name="T11" fmla="*/ 2147483647 h 60"/>
                <a:gd name="T12" fmla="*/ 2147483647 w 50"/>
                <a:gd name="T13" fmla="*/ 2147483647 h 60"/>
                <a:gd name="T14" fmla="*/ 2147483647 w 50"/>
                <a:gd name="T15" fmla="*/ 2147483647 h 60"/>
                <a:gd name="T16" fmla="*/ 2147483647 w 50"/>
                <a:gd name="T17" fmla="*/ 2147483647 h 60"/>
                <a:gd name="T18" fmla="*/ 2147483647 w 50"/>
                <a:gd name="T19" fmla="*/ 2147483647 h 60"/>
                <a:gd name="T20" fmla="*/ 2147483647 w 50"/>
                <a:gd name="T21" fmla="*/ 2147483647 h 60"/>
                <a:gd name="T22" fmla="*/ 2147483647 w 50"/>
                <a:gd name="T23" fmla="*/ 2147483647 h 60"/>
                <a:gd name="T24" fmla="*/ 2147483647 w 50"/>
                <a:gd name="T25" fmla="*/ 2147483647 h 60"/>
                <a:gd name="T26" fmla="*/ 2147483647 w 50"/>
                <a:gd name="T27" fmla="*/ 2147483647 h 60"/>
                <a:gd name="T28" fmla="*/ 2147483647 w 50"/>
                <a:gd name="T29" fmla="*/ 2147483647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60"/>
                <a:gd name="T47" fmla="*/ 50 w 50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60">
                  <a:moveTo>
                    <a:pt x="0" y="0"/>
                  </a:moveTo>
                  <a:lnTo>
                    <a:pt x="3" y="6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21"/>
                  </a:lnTo>
                  <a:lnTo>
                    <a:pt x="18" y="26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28" y="39"/>
                  </a:lnTo>
                  <a:lnTo>
                    <a:pt x="32" y="43"/>
                  </a:lnTo>
                  <a:lnTo>
                    <a:pt x="36" y="46"/>
                  </a:lnTo>
                  <a:lnTo>
                    <a:pt x="39" y="50"/>
                  </a:lnTo>
                  <a:lnTo>
                    <a:pt x="43" y="53"/>
                  </a:lnTo>
                  <a:lnTo>
                    <a:pt x="46" y="57"/>
                  </a:lnTo>
                  <a:lnTo>
                    <a:pt x="50" y="6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74" name="Freeform 45"/>
            <p:cNvSpPr>
              <a:spLocks/>
            </p:cNvSpPr>
            <p:nvPr/>
          </p:nvSpPr>
          <p:spPr bwMode="auto">
            <a:xfrm>
              <a:off x="1950" y="2131"/>
              <a:ext cx="430" cy="318"/>
            </a:xfrm>
            <a:custGeom>
              <a:avLst/>
              <a:gdLst>
                <a:gd name="T0" fmla="*/ 0 w 50"/>
                <a:gd name="T1" fmla="*/ 0 h 35"/>
                <a:gd name="T2" fmla="*/ 2147483647 w 50"/>
                <a:gd name="T3" fmla="*/ 2147483647 h 35"/>
                <a:gd name="T4" fmla="*/ 2147483647 w 50"/>
                <a:gd name="T5" fmla="*/ 2147483647 h 35"/>
                <a:gd name="T6" fmla="*/ 2147483647 w 50"/>
                <a:gd name="T7" fmla="*/ 2147483647 h 35"/>
                <a:gd name="T8" fmla="*/ 2147483647 w 50"/>
                <a:gd name="T9" fmla="*/ 2147483647 h 35"/>
                <a:gd name="T10" fmla="*/ 2147483647 w 50"/>
                <a:gd name="T11" fmla="*/ 2147483647 h 35"/>
                <a:gd name="T12" fmla="*/ 2147483647 w 50"/>
                <a:gd name="T13" fmla="*/ 2147483647 h 35"/>
                <a:gd name="T14" fmla="*/ 2147483647 w 50"/>
                <a:gd name="T15" fmla="*/ 2147483647 h 35"/>
                <a:gd name="T16" fmla="*/ 2147483647 w 50"/>
                <a:gd name="T17" fmla="*/ 2147483647 h 35"/>
                <a:gd name="T18" fmla="*/ 2147483647 w 50"/>
                <a:gd name="T19" fmla="*/ 2147483647 h 35"/>
                <a:gd name="T20" fmla="*/ 2147483647 w 50"/>
                <a:gd name="T21" fmla="*/ 2147483647 h 35"/>
                <a:gd name="T22" fmla="*/ 2147483647 w 50"/>
                <a:gd name="T23" fmla="*/ 2147483647 h 35"/>
                <a:gd name="T24" fmla="*/ 2147483647 w 50"/>
                <a:gd name="T25" fmla="*/ 2147483647 h 35"/>
                <a:gd name="T26" fmla="*/ 2147483647 w 50"/>
                <a:gd name="T27" fmla="*/ 2147483647 h 35"/>
                <a:gd name="T28" fmla="*/ 2147483647 w 50"/>
                <a:gd name="T29" fmla="*/ 2147483647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35"/>
                <a:gd name="T47" fmla="*/ 50 w 50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35">
                  <a:moveTo>
                    <a:pt x="0" y="0"/>
                  </a:moveTo>
                  <a:lnTo>
                    <a:pt x="3" y="3"/>
                  </a:lnTo>
                  <a:lnTo>
                    <a:pt x="7" y="6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18" y="14"/>
                  </a:lnTo>
                  <a:lnTo>
                    <a:pt x="21" y="17"/>
                  </a:lnTo>
                  <a:lnTo>
                    <a:pt x="25" y="19"/>
                  </a:lnTo>
                  <a:lnTo>
                    <a:pt x="28" y="22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43" y="31"/>
                  </a:lnTo>
                  <a:lnTo>
                    <a:pt x="46" y="33"/>
                  </a:lnTo>
                  <a:lnTo>
                    <a:pt x="50" y="35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75" name="Freeform 46"/>
            <p:cNvSpPr>
              <a:spLocks/>
            </p:cNvSpPr>
            <p:nvPr/>
          </p:nvSpPr>
          <p:spPr bwMode="auto">
            <a:xfrm>
              <a:off x="2380" y="2449"/>
              <a:ext cx="429" cy="226"/>
            </a:xfrm>
            <a:custGeom>
              <a:avLst/>
              <a:gdLst>
                <a:gd name="T0" fmla="*/ 0 w 50"/>
                <a:gd name="T1" fmla="*/ 0 h 25"/>
                <a:gd name="T2" fmla="*/ 2147483647 w 50"/>
                <a:gd name="T3" fmla="*/ 2147483647 h 25"/>
                <a:gd name="T4" fmla="*/ 2147483647 w 50"/>
                <a:gd name="T5" fmla="*/ 2147483647 h 25"/>
                <a:gd name="T6" fmla="*/ 2147483647 w 50"/>
                <a:gd name="T7" fmla="*/ 2147483647 h 25"/>
                <a:gd name="T8" fmla="*/ 2147483647 w 50"/>
                <a:gd name="T9" fmla="*/ 2147483647 h 25"/>
                <a:gd name="T10" fmla="*/ 2147483647 w 50"/>
                <a:gd name="T11" fmla="*/ 2147483647 h 25"/>
                <a:gd name="T12" fmla="*/ 2147483647 w 50"/>
                <a:gd name="T13" fmla="*/ 2147483647 h 25"/>
                <a:gd name="T14" fmla="*/ 2147483647 w 50"/>
                <a:gd name="T15" fmla="*/ 2147483647 h 25"/>
                <a:gd name="T16" fmla="*/ 2147483647 w 50"/>
                <a:gd name="T17" fmla="*/ 2147483647 h 25"/>
                <a:gd name="T18" fmla="*/ 2147483647 w 50"/>
                <a:gd name="T19" fmla="*/ 2147483647 h 25"/>
                <a:gd name="T20" fmla="*/ 2147483647 w 50"/>
                <a:gd name="T21" fmla="*/ 2147483647 h 25"/>
                <a:gd name="T22" fmla="*/ 2147483647 w 50"/>
                <a:gd name="T23" fmla="*/ 2147483647 h 25"/>
                <a:gd name="T24" fmla="*/ 2147483647 w 50"/>
                <a:gd name="T25" fmla="*/ 2147483647 h 25"/>
                <a:gd name="T26" fmla="*/ 2147483647 w 50"/>
                <a:gd name="T27" fmla="*/ 2147483647 h 25"/>
                <a:gd name="T28" fmla="*/ 2147483647 w 50"/>
                <a:gd name="T29" fmla="*/ 2147483647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25"/>
                <a:gd name="T47" fmla="*/ 50 w 5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25">
                  <a:moveTo>
                    <a:pt x="0" y="0"/>
                  </a:moveTo>
                  <a:lnTo>
                    <a:pt x="3" y="2"/>
                  </a:lnTo>
                  <a:lnTo>
                    <a:pt x="7" y="4"/>
                  </a:lnTo>
                  <a:lnTo>
                    <a:pt x="10" y="6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21" y="12"/>
                  </a:lnTo>
                  <a:lnTo>
                    <a:pt x="25" y="14"/>
                  </a:lnTo>
                  <a:lnTo>
                    <a:pt x="28" y="15"/>
                  </a:lnTo>
                  <a:lnTo>
                    <a:pt x="32" y="17"/>
                  </a:lnTo>
                  <a:lnTo>
                    <a:pt x="35" y="19"/>
                  </a:lnTo>
                  <a:lnTo>
                    <a:pt x="39" y="20"/>
                  </a:lnTo>
                  <a:lnTo>
                    <a:pt x="42" y="22"/>
                  </a:lnTo>
                  <a:lnTo>
                    <a:pt x="46" y="24"/>
                  </a:lnTo>
                  <a:lnTo>
                    <a:pt x="50" y="25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76" name="Freeform 47"/>
            <p:cNvSpPr>
              <a:spLocks/>
            </p:cNvSpPr>
            <p:nvPr/>
          </p:nvSpPr>
          <p:spPr bwMode="auto">
            <a:xfrm>
              <a:off x="2809" y="2675"/>
              <a:ext cx="429" cy="181"/>
            </a:xfrm>
            <a:custGeom>
              <a:avLst/>
              <a:gdLst>
                <a:gd name="T0" fmla="*/ 0 w 50"/>
                <a:gd name="T1" fmla="*/ 0 h 20"/>
                <a:gd name="T2" fmla="*/ 2147483647 w 50"/>
                <a:gd name="T3" fmla="*/ 2147483647 h 20"/>
                <a:gd name="T4" fmla="*/ 2147483647 w 50"/>
                <a:gd name="T5" fmla="*/ 2147483647 h 20"/>
                <a:gd name="T6" fmla="*/ 2147483647 w 50"/>
                <a:gd name="T7" fmla="*/ 2147483647 h 20"/>
                <a:gd name="T8" fmla="*/ 2147483647 w 50"/>
                <a:gd name="T9" fmla="*/ 2147483647 h 20"/>
                <a:gd name="T10" fmla="*/ 2147483647 w 50"/>
                <a:gd name="T11" fmla="*/ 2147483647 h 20"/>
                <a:gd name="T12" fmla="*/ 2147483647 w 50"/>
                <a:gd name="T13" fmla="*/ 2147483647 h 20"/>
                <a:gd name="T14" fmla="*/ 2147483647 w 50"/>
                <a:gd name="T15" fmla="*/ 2147483647 h 20"/>
                <a:gd name="T16" fmla="*/ 2147483647 w 50"/>
                <a:gd name="T17" fmla="*/ 2147483647 h 20"/>
                <a:gd name="T18" fmla="*/ 2147483647 w 50"/>
                <a:gd name="T19" fmla="*/ 2147483647 h 20"/>
                <a:gd name="T20" fmla="*/ 2147483647 w 50"/>
                <a:gd name="T21" fmla="*/ 2147483647 h 20"/>
                <a:gd name="T22" fmla="*/ 2147483647 w 50"/>
                <a:gd name="T23" fmla="*/ 2147483647 h 20"/>
                <a:gd name="T24" fmla="*/ 2147483647 w 50"/>
                <a:gd name="T25" fmla="*/ 2147483647 h 20"/>
                <a:gd name="T26" fmla="*/ 2147483647 w 50"/>
                <a:gd name="T27" fmla="*/ 2147483647 h 20"/>
                <a:gd name="T28" fmla="*/ 2147483647 w 50"/>
                <a:gd name="T29" fmla="*/ 2147483647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20"/>
                <a:gd name="T47" fmla="*/ 50 w 50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20">
                  <a:moveTo>
                    <a:pt x="0" y="0"/>
                  </a:moveTo>
                  <a:lnTo>
                    <a:pt x="3" y="2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21" y="9"/>
                  </a:lnTo>
                  <a:lnTo>
                    <a:pt x="25" y="10"/>
                  </a:lnTo>
                  <a:lnTo>
                    <a:pt x="28" y="12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9" y="16"/>
                  </a:lnTo>
                  <a:lnTo>
                    <a:pt x="42" y="17"/>
                  </a:lnTo>
                  <a:lnTo>
                    <a:pt x="46" y="18"/>
                  </a:lnTo>
                  <a:lnTo>
                    <a:pt x="50" y="20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77" name="Freeform 48"/>
            <p:cNvSpPr>
              <a:spLocks/>
            </p:cNvSpPr>
            <p:nvPr/>
          </p:nvSpPr>
          <p:spPr bwMode="auto">
            <a:xfrm>
              <a:off x="3238" y="2856"/>
              <a:ext cx="421" cy="136"/>
            </a:xfrm>
            <a:custGeom>
              <a:avLst/>
              <a:gdLst>
                <a:gd name="T0" fmla="*/ 0 w 49"/>
                <a:gd name="T1" fmla="*/ 0 h 15"/>
                <a:gd name="T2" fmla="*/ 2147483647 w 49"/>
                <a:gd name="T3" fmla="*/ 2147483647 h 15"/>
                <a:gd name="T4" fmla="*/ 2147483647 w 49"/>
                <a:gd name="T5" fmla="*/ 2147483647 h 15"/>
                <a:gd name="T6" fmla="*/ 2147483647 w 49"/>
                <a:gd name="T7" fmla="*/ 2147483647 h 15"/>
                <a:gd name="T8" fmla="*/ 2147483647 w 49"/>
                <a:gd name="T9" fmla="*/ 2147483647 h 15"/>
                <a:gd name="T10" fmla="*/ 2147483647 w 49"/>
                <a:gd name="T11" fmla="*/ 2147483647 h 15"/>
                <a:gd name="T12" fmla="*/ 2147483647 w 49"/>
                <a:gd name="T13" fmla="*/ 2147483647 h 15"/>
                <a:gd name="T14" fmla="*/ 2147483647 w 49"/>
                <a:gd name="T15" fmla="*/ 2147483647 h 15"/>
                <a:gd name="T16" fmla="*/ 2147483647 w 49"/>
                <a:gd name="T17" fmla="*/ 2147483647 h 15"/>
                <a:gd name="T18" fmla="*/ 2147483647 w 49"/>
                <a:gd name="T19" fmla="*/ 2147483647 h 15"/>
                <a:gd name="T20" fmla="*/ 2147483647 w 49"/>
                <a:gd name="T21" fmla="*/ 2147483647 h 15"/>
                <a:gd name="T22" fmla="*/ 2147483647 w 49"/>
                <a:gd name="T23" fmla="*/ 2147483647 h 15"/>
                <a:gd name="T24" fmla="*/ 2147483647 w 49"/>
                <a:gd name="T25" fmla="*/ 2147483647 h 15"/>
                <a:gd name="T26" fmla="*/ 2147483647 w 49"/>
                <a:gd name="T27" fmla="*/ 2147483647 h 15"/>
                <a:gd name="T28" fmla="*/ 2147483647 w 49"/>
                <a:gd name="T29" fmla="*/ 2147483647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15"/>
                <a:gd name="T47" fmla="*/ 49 w 49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15">
                  <a:moveTo>
                    <a:pt x="0" y="0"/>
                  </a:moveTo>
                  <a:lnTo>
                    <a:pt x="3" y="1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4" y="4"/>
                  </a:lnTo>
                  <a:lnTo>
                    <a:pt x="17" y="6"/>
                  </a:lnTo>
                  <a:lnTo>
                    <a:pt x="21" y="7"/>
                  </a:lnTo>
                  <a:lnTo>
                    <a:pt x="24" y="8"/>
                  </a:lnTo>
                  <a:lnTo>
                    <a:pt x="28" y="9"/>
                  </a:lnTo>
                  <a:lnTo>
                    <a:pt x="32" y="10"/>
                  </a:lnTo>
                  <a:lnTo>
                    <a:pt x="35" y="11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6" y="14"/>
                  </a:lnTo>
                  <a:lnTo>
                    <a:pt x="49" y="15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78" name="Freeform 49"/>
            <p:cNvSpPr>
              <a:spLocks/>
            </p:cNvSpPr>
            <p:nvPr/>
          </p:nvSpPr>
          <p:spPr bwMode="auto">
            <a:xfrm>
              <a:off x="3659" y="2992"/>
              <a:ext cx="428" cy="127"/>
            </a:xfrm>
            <a:custGeom>
              <a:avLst/>
              <a:gdLst>
                <a:gd name="T0" fmla="*/ 0 w 50"/>
                <a:gd name="T1" fmla="*/ 0 h 14"/>
                <a:gd name="T2" fmla="*/ 2147483647 w 50"/>
                <a:gd name="T3" fmla="*/ 2147483647 h 14"/>
                <a:gd name="T4" fmla="*/ 2147483647 w 50"/>
                <a:gd name="T5" fmla="*/ 2147483647 h 14"/>
                <a:gd name="T6" fmla="*/ 2147483647 w 50"/>
                <a:gd name="T7" fmla="*/ 2147483647 h 14"/>
                <a:gd name="T8" fmla="*/ 2147483647 w 50"/>
                <a:gd name="T9" fmla="*/ 2147483647 h 14"/>
                <a:gd name="T10" fmla="*/ 2147483647 w 50"/>
                <a:gd name="T11" fmla="*/ 2147483647 h 14"/>
                <a:gd name="T12" fmla="*/ 2147483647 w 50"/>
                <a:gd name="T13" fmla="*/ 2147483647 h 14"/>
                <a:gd name="T14" fmla="*/ 2147483647 w 50"/>
                <a:gd name="T15" fmla="*/ 2147483647 h 14"/>
                <a:gd name="T16" fmla="*/ 2147483647 w 50"/>
                <a:gd name="T17" fmla="*/ 2147483647 h 14"/>
                <a:gd name="T18" fmla="*/ 2147483647 w 50"/>
                <a:gd name="T19" fmla="*/ 2147483647 h 14"/>
                <a:gd name="T20" fmla="*/ 2147483647 w 50"/>
                <a:gd name="T21" fmla="*/ 2147483647 h 14"/>
                <a:gd name="T22" fmla="*/ 2147483647 w 50"/>
                <a:gd name="T23" fmla="*/ 2147483647 h 14"/>
                <a:gd name="T24" fmla="*/ 2147483647 w 50"/>
                <a:gd name="T25" fmla="*/ 2147483647 h 14"/>
                <a:gd name="T26" fmla="*/ 2147483647 w 50"/>
                <a:gd name="T27" fmla="*/ 2147483647 h 14"/>
                <a:gd name="T28" fmla="*/ 2147483647 w 50"/>
                <a:gd name="T29" fmla="*/ 2147483647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14"/>
                <a:gd name="T47" fmla="*/ 50 w 5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14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5" y="4"/>
                  </a:lnTo>
                  <a:lnTo>
                    <a:pt x="18" y="5"/>
                  </a:lnTo>
                  <a:lnTo>
                    <a:pt x="22" y="6"/>
                  </a:lnTo>
                  <a:lnTo>
                    <a:pt x="25" y="7"/>
                  </a:lnTo>
                  <a:lnTo>
                    <a:pt x="29" y="8"/>
                  </a:lnTo>
                  <a:lnTo>
                    <a:pt x="32" y="9"/>
                  </a:lnTo>
                  <a:lnTo>
                    <a:pt x="36" y="10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7" y="13"/>
                  </a:lnTo>
                  <a:lnTo>
                    <a:pt x="50" y="14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79" name="Freeform 50"/>
            <p:cNvSpPr>
              <a:spLocks/>
            </p:cNvSpPr>
            <p:nvPr/>
          </p:nvSpPr>
          <p:spPr bwMode="auto">
            <a:xfrm>
              <a:off x="4087" y="3119"/>
              <a:ext cx="431" cy="100"/>
            </a:xfrm>
            <a:custGeom>
              <a:avLst/>
              <a:gdLst>
                <a:gd name="T0" fmla="*/ 0 w 50"/>
                <a:gd name="T1" fmla="*/ 0 h 11"/>
                <a:gd name="T2" fmla="*/ 2147483647 w 50"/>
                <a:gd name="T3" fmla="*/ 2147483647 h 11"/>
                <a:gd name="T4" fmla="*/ 2147483647 w 50"/>
                <a:gd name="T5" fmla="*/ 2147483647 h 11"/>
                <a:gd name="T6" fmla="*/ 2147483647 w 50"/>
                <a:gd name="T7" fmla="*/ 2147483647 h 11"/>
                <a:gd name="T8" fmla="*/ 2147483647 w 50"/>
                <a:gd name="T9" fmla="*/ 2147483647 h 11"/>
                <a:gd name="T10" fmla="*/ 2147483647 w 50"/>
                <a:gd name="T11" fmla="*/ 2147483647 h 11"/>
                <a:gd name="T12" fmla="*/ 2147483647 w 50"/>
                <a:gd name="T13" fmla="*/ 2147483647 h 11"/>
                <a:gd name="T14" fmla="*/ 2147483647 w 50"/>
                <a:gd name="T15" fmla="*/ 2147483647 h 11"/>
                <a:gd name="T16" fmla="*/ 2147483647 w 50"/>
                <a:gd name="T17" fmla="*/ 2147483647 h 11"/>
                <a:gd name="T18" fmla="*/ 2147483647 w 50"/>
                <a:gd name="T19" fmla="*/ 2147483647 h 11"/>
                <a:gd name="T20" fmla="*/ 2147483647 w 50"/>
                <a:gd name="T21" fmla="*/ 2147483647 h 11"/>
                <a:gd name="T22" fmla="*/ 2147483647 w 50"/>
                <a:gd name="T23" fmla="*/ 2147483647 h 11"/>
                <a:gd name="T24" fmla="*/ 2147483647 w 50"/>
                <a:gd name="T25" fmla="*/ 2147483647 h 11"/>
                <a:gd name="T26" fmla="*/ 2147483647 w 50"/>
                <a:gd name="T27" fmla="*/ 2147483647 h 11"/>
                <a:gd name="T28" fmla="*/ 2147483647 w 5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11"/>
                <a:gd name="T47" fmla="*/ 50 w 5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11">
                  <a:moveTo>
                    <a:pt x="0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5" y="6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6" y="8"/>
                  </a:lnTo>
                  <a:lnTo>
                    <a:pt x="40" y="9"/>
                  </a:lnTo>
                  <a:lnTo>
                    <a:pt x="43" y="10"/>
                  </a:lnTo>
                  <a:lnTo>
                    <a:pt x="47" y="11"/>
                  </a:lnTo>
                  <a:lnTo>
                    <a:pt x="50" y="11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80" name="Freeform 51"/>
            <p:cNvSpPr>
              <a:spLocks/>
            </p:cNvSpPr>
            <p:nvPr/>
          </p:nvSpPr>
          <p:spPr bwMode="auto">
            <a:xfrm>
              <a:off x="4518" y="3219"/>
              <a:ext cx="429" cy="100"/>
            </a:xfrm>
            <a:custGeom>
              <a:avLst/>
              <a:gdLst>
                <a:gd name="T0" fmla="*/ 0 w 50"/>
                <a:gd name="T1" fmla="*/ 0 h 11"/>
                <a:gd name="T2" fmla="*/ 2147483647 w 50"/>
                <a:gd name="T3" fmla="*/ 2147483647 h 11"/>
                <a:gd name="T4" fmla="*/ 2147483647 w 50"/>
                <a:gd name="T5" fmla="*/ 2147483647 h 11"/>
                <a:gd name="T6" fmla="*/ 2147483647 w 50"/>
                <a:gd name="T7" fmla="*/ 2147483647 h 11"/>
                <a:gd name="T8" fmla="*/ 2147483647 w 50"/>
                <a:gd name="T9" fmla="*/ 2147483647 h 11"/>
                <a:gd name="T10" fmla="*/ 2147483647 w 50"/>
                <a:gd name="T11" fmla="*/ 2147483647 h 11"/>
                <a:gd name="T12" fmla="*/ 2147483647 w 50"/>
                <a:gd name="T13" fmla="*/ 2147483647 h 11"/>
                <a:gd name="T14" fmla="*/ 2147483647 w 50"/>
                <a:gd name="T15" fmla="*/ 2147483647 h 11"/>
                <a:gd name="T16" fmla="*/ 2147483647 w 50"/>
                <a:gd name="T17" fmla="*/ 2147483647 h 11"/>
                <a:gd name="T18" fmla="*/ 2147483647 w 50"/>
                <a:gd name="T19" fmla="*/ 2147483647 h 11"/>
                <a:gd name="T20" fmla="*/ 2147483647 w 50"/>
                <a:gd name="T21" fmla="*/ 2147483647 h 11"/>
                <a:gd name="T22" fmla="*/ 2147483647 w 50"/>
                <a:gd name="T23" fmla="*/ 2147483647 h 11"/>
                <a:gd name="T24" fmla="*/ 2147483647 w 50"/>
                <a:gd name="T25" fmla="*/ 2147483647 h 11"/>
                <a:gd name="T26" fmla="*/ 2147483647 w 50"/>
                <a:gd name="T27" fmla="*/ 2147483647 h 11"/>
                <a:gd name="T28" fmla="*/ 2147483647 w 50"/>
                <a:gd name="T29" fmla="*/ 2147483647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11"/>
                <a:gd name="T47" fmla="*/ 50 w 50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11">
                  <a:moveTo>
                    <a:pt x="0" y="0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8" y="4"/>
                  </a:lnTo>
                  <a:lnTo>
                    <a:pt x="22" y="5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32" y="7"/>
                  </a:lnTo>
                  <a:lnTo>
                    <a:pt x="36" y="8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7" y="10"/>
                  </a:lnTo>
                  <a:lnTo>
                    <a:pt x="50" y="11"/>
                  </a:lnTo>
                </a:path>
              </a:pathLst>
            </a:cu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8644" name="Rectangle 52"/>
          <p:cNvSpPr>
            <a:spLocks noChangeArrowheads="1"/>
          </p:cNvSpPr>
          <p:nvPr/>
        </p:nvSpPr>
        <p:spPr bwMode="auto">
          <a:xfrm>
            <a:off x="1182778" y="5442664"/>
            <a:ext cx="4103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0.001</a:t>
            </a:r>
          </a:p>
        </p:txBody>
      </p:sp>
      <p:sp>
        <p:nvSpPr>
          <p:cNvPr id="68646" name="Rectangle 54"/>
          <p:cNvSpPr>
            <a:spLocks noChangeArrowheads="1"/>
          </p:cNvSpPr>
          <p:nvPr/>
        </p:nvSpPr>
        <p:spPr bwMode="auto">
          <a:xfrm>
            <a:off x="6556375" y="1970802"/>
            <a:ext cx="16110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y = </a:t>
            </a:r>
            <a:r>
              <a:rPr lang="en-US" altLang="ja-JP" sz="1800" dirty="0" smtClean="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56.708x</a:t>
            </a:r>
            <a:r>
              <a:rPr lang="en-US" altLang="ja-JP" sz="1800" baseline="30000" dirty="0" smtClean="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– </a:t>
            </a:r>
            <a:r>
              <a:rPr lang="en-US" altLang="ja-JP" sz="1800" baseline="30000" dirty="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3.4417</a:t>
            </a:r>
          </a:p>
        </p:txBody>
      </p:sp>
      <p:sp>
        <p:nvSpPr>
          <p:cNvPr id="68647" name="Rectangle 55"/>
          <p:cNvSpPr>
            <a:spLocks noChangeArrowheads="1"/>
          </p:cNvSpPr>
          <p:nvPr/>
        </p:nvSpPr>
        <p:spPr bwMode="auto">
          <a:xfrm>
            <a:off x="6556375" y="1269127"/>
            <a:ext cx="217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y = </a:t>
            </a:r>
            <a:r>
              <a:rPr lang="en-US" altLang="ja-JP" sz="1800" dirty="0" smtClean="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595.23x</a:t>
            </a:r>
            <a:r>
              <a:rPr lang="en-US" altLang="ja-JP" sz="1800" baseline="30000" dirty="0" smtClean="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–2.2017</a:t>
            </a:r>
            <a:endParaRPr lang="en-US" altLang="ja-JP" sz="1800" baseline="30000" dirty="0">
              <a:solidFill>
                <a:srgbClr val="CC0000"/>
              </a:solidFill>
              <a:latin typeface="Calibri"/>
              <a:ea typeface="HGS創英角ﾎﾟｯﾌﾟ体" pitchFamily="50" charset="-128"/>
            </a:endParaRPr>
          </a:p>
        </p:txBody>
      </p:sp>
      <p:sp>
        <p:nvSpPr>
          <p:cNvPr id="68648" name="Rectangle 56"/>
          <p:cNvSpPr>
            <a:spLocks noChangeArrowheads="1"/>
          </p:cNvSpPr>
          <p:nvPr/>
        </p:nvSpPr>
        <p:spPr bwMode="auto">
          <a:xfrm>
            <a:off x="6556375" y="1575514"/>
            <a:ext cx="1075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R</a:t>
            </a:r>
            <a:r>
              <a:rPr lang="en-US" altLang="ja-JP" sz="1800" baseline="3000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2</a:t>
            </a:r>
            <a:r>
              <a:rPr lang="en-US" altLang="ja-JP" sz="180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 = 0.8464</a:t>
            </a:r>
          </a:p>
        </p:txBody>
      </p:sp>
      <p:sp>
        <p:nvSpPr>
          <p:cNvPr id="68649" name="Rectangle 57"/>
          <p:cNvSpPr>
            <a:spLocks noChangeArrowheads="1"/>
          </p:cNvSpPr>
          <p:nvPr/>
        </p:nvSpPr>
        <p:spPr bwMode="auto">
          <a:xfrm>
            <a:off x="6556375" y="2262902"/>
            <a:ext cx="10756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R</a:t>
            </a:r>
            <a:r>
              <a:rPr lang="en-US" altLang="ja-JP" sz="1800" baseline="3000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2</a:t>
            </a:r>
            <a:r>
              <a:rPr lang="en-US" altLang="ja-JP" sz="180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 = 0.9705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070100" y="5596652"/>
            <a:ext cx="6121400" cy="55562"/>
            <a:chOff x="2070100" y="5592763"/>
            <a:chExt cx="6121400" cy="55562"/>
          </a:xfrm>
        </p:grpSpPr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 flipV="1">
              <a:off x="2070100" y="5594350"/>
              <a:ext cx="1588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 flipV="1">
              <a:off x="2752725" y="5594350"/>
              <a:ext cx="3175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 flipV="1">
              <a:off x="3433763" y="5594350"/>
              <a:ext cx="3175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 flipV="1">
              <a:off x="4116388" y="5594350"/>
              <a:ext cx="1587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 flipV="1">
              <a:off x="4797425" y="5594350"/>
              <a:ext cx="3175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auto">
            <a:xfrm flipV="1">
              <a:off x="5464175" y="5594350"/>
              <a:ext cx="1588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 flipV="1">
              <a:off x="6146800" y="5594350"/>
              <a:ext cx="3175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 flipV="1">
              <a:off x="6829425" y="5594350"/>
              <a:ext cx="1588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41" name="Line 33"/>
            <p:cNvSpPr>
              <a:spLocks noChangeShapeType="1"/>
            </p:cNvSpPr>
            <p:nvPr/>
          </p:nvSpPr>
          <p:spPr bwMode="auto">
            <a:xfrm flipV="1">
              <a:off x="7510463" y="5594350"/>
              <a:ext cx="1587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50" name="Line 58"/>
            <p:cNvSpPr>
              <a:spLocks noChangeShapeType="1"/>
            </p:cNvSpPr>
            <p:nvPr/>
          </p:nvSpPr>
          <p:spPr bwMode="auto">
            <a:xfrm flipV="1">
              <a:off x="8189913" y="5592763"/>
              <a:ext cx="1587" cy="53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8651" name="Oval 59"/>
          <p:cNvSpPr>
            <a:spLocks noChangeArrowheads="1"/>
          </p:cNvSpPr>
          <p:nvPr/>
        </p:nvSpPr>
        <p:spPr bwMode="auto">
          <a:xfrm>
            <a:off x="2319338" y="1413589"/>
            <a:ext cx="177800" cy="185738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2" name="Oval 60"/>
          <p:cNvSpPr>
            <a:spLocks noChangeArrowheads="1"/>
          </p:cNvSpPr>
          <p:nvPr/>
        </p:nvSpPr>
        <p:spPr bwMode="auto">
          <a:xfrm>
            <a:off x="3000375" y="1886664"/>
            <a:ext cx="176213" cy="190500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3" name="Oval 61"/>
          <p:cNvSpPr>
            <a:spLocks noChangeArrowheads="1"/>
          </p:cNvSpPr>
          <p:nvPr/>
        </p:nvSpPr>
        <p:spPr bwMode="auto">
          <a:xfrm>
            <a:off x="3681413" y="2421652"/>
            <a:ext cx="176212" cy="185737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4" name="Oval 62"/>
          <p:cNvSpPr>
            <a:spLocks noChangeArrowheads="1"/>
          </p:cNvSpPr>
          <p:nvPr/>
        </p:nvSpPr>
        <p:spPr bwMode="auto">
          <a:xfrm>
            <a:off x="4364038" y="2666127"/>
            <a:ext cx="174625" cy="185737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5" name="Oval 63"/>
          <p:cNvSpPr>
            <a:spLocks noChangeArrowheads="1"/>
          </p:cNvSpPr>
          <p:nvPr/>
        </p:nvSpPr>
        <p:spPr bwMode="auto">
          <a:xfrm>
            <a:off x="5046663" y="2967752"/>
            <a:ext cx="174625" cy="185737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6" name="Oval 64"/>
          <p:cNvSpPr>
            <a:spLocks noChangeArrowheads="1"/>
          </p:cNvSpPr>
          <p:nvPr/>
        </p:nvSpPr>
        <p:spPr bwMode="auto">
          <a:xfrm>
            <a:off x="5711825" y="3153489"/>
            <a:ext cx="177800" cy="188913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7" name="Oval 65"/>
          <p:cNvSpPr>
            <a:spLocks noChangeArrowheads="1"/>
          </p:cNvSpPr>
          <p:nvPr/>
        </p:nvSpPr>
        <p:spPr bwMode="auto">
          <a:xfrm>
            <a:off x="6394450" y="3342402"/>
            <a:ext cx="177800" cy="187325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8" name="Oval 66"/>
          <p:cNvSpPr>
            <a:spLocks noChangeArrowheads="1"/>
          </p:cNvSpPr>
          <p:nvPr/>
        </p:nvSpPr>
        <p:spPr bwMode="auto">
          <a:xfrm>
            <a:off x="7075488" y="3024902"/>
            <a:ext cx="177800" cy="185737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59" name="Oval 67"/>
          <p:cNvSpPr>
            <a:spLocks noChangeArrowheads="1"/>
          </p:cNvSpPr>
          <p:nvPr/>
        </p:nvSpPr>
        <p:spPr bwMode="auto">
          <a:xfrm>
            <a:off x="7756525" y="2751852"/>
            <a:ext cx="177800" cy="187325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0" name="Oval 68"/>
          <p:cNvSpPr>
            <a:spLocks noChangeArrowheads="1"/>
          </p:cNvSpPr>
          <p:nvPr/>
        </p:nvSpPr>
        <p:spPr bwMode="auto">
          <a:xfrm>
            <a:off x="4538663" y="1345327"/>
            <a:ext cx="176212" cy="185737"/>
          </a:xfrm>
          <a:prstGeom prst="ellipse">
            <a:avLst/>
          </a:prstGeom>
          <a:solidFill>
            <a:schemeClr val="accent2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1" name="Oval 69"/>
          <p:cNvSpPr>
            <a:spLocks noChangeArrowheads="1"/>
          </p:cNvSpPr>
          <p:nvPr/>
        </p:nvSpPr>
        <p:spPr bwMode="auto">
          <a:xfrm>
            <a:off x="2319338" y="2220039"/>
            <a:ext cx="177800" cy="185738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2" name="Oval 70"/>
          <p:cNvSpPr>
            <a:spLocks noChangeArrowheads="1"/>
          </p:cNvSpPr>
          <p:nvPr/>
        </p:nvSpPr>
        <p:spPr bwMode="auto">
          <a:xfrm>
            <a:off x="3000375" y="3426539"/>
            <a:ext cx="176213" cy="187325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3" name="Oval 71"/>
          <p:cNvSpPr>
            <a:spLocks noChangeArrowheads="1"/>
          </p:cNvSpPr>
          <p:nvPr/>
        </p:nvSpPr>
        <p:spPr bwMode="auto">
          <a:xfrm>
            <a:off x="3681413" y="3815477"/>
            <a:ext cx="176212" cy="187325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4" name="Oval 72"/>
          <p:cNvSpPr>
            <a:spLocks noChangeArrowheads="1"/>
          </p:cNvSpPr>
          <p:nvPr/>
        </p:nvSpPr>
        <p:spPr bwMode="auto">
          <a:xfrm>
            <a:off x="4362450" y="3945652"/>
            <a:ext cx="176213" cy="185737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5" name="Oval 73"/>
          <p:cNvSpPr>
            <a:spLocks noChangeArrowheads="1"/>
          </p:cNvSpPr>
          <p:nvPr/>
        </p:nvSpPr>
        <p:spPr bwMode="auto">
          <a:xfrm>
            <a:off x="5046663" y="4245689"/>
            <a:ext cx="173037" cy="187325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6" name="Oval 74"/>
          <p:cNvSpPr>
            <a:spLocks noChangeArrowheads="1"/>
          </p:cNvSpPr>
          <p:nvPr/>
        </p:nvSpPr>
        <p:spPr bwMode="auto">
          <a:xfrm>
            <a:off x="5711825" y="4648914"/>
            <a:ext cx="177800" cy="185738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7" name="Oval 75"/>
          <p:cNvSpPr>
            <a:spLocks noChangeArrowheads="1"/>
          </p:cNvSpPr>
          <p:nvPr/>
        </p:nvSpPr>
        <p:spPr bwMode="auto">
          <a:xfrm>
            <a:off x="4557713" y="2020014"/>
            <a:ext cx="177800" cy="185738"/>
          </a:xfrm>
          <a:prstGeom prst="ellipse">
            <a:avLst/>
          </a:prstGeom>
          <a:solidFill>
            <a:schemeClr val="accent3"/>
          </a:soli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668" name="Rectangle 76"/>
          <p:cNvSpPr>
            <a:spLocks noChangeArrowheads="1"/>
          </p:cNvSpPr>
          <p:nvPr/>
        </p:nvSpPr>
        <p:spPr bwMode="auto">
          <a:xfrm>
            <a:off x="5387931" y="6553200"/>
            <a:ext cx="35045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Calibri"/>
                <a:ea typeface="HGS創英角ﾎﾟｯﾌﾟ体" pitchFamily="50" charset="-128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Calibri"/>
                <a:ea typeface="HGS創英角ﾎﾟｯﾌﾟ体" pitchFamily="50" charset="-128"/>
                <a:cs typeface="Times New Roman" panose="02020603050405020304" pitchFamily="18" charset="0"/>
              </a:rPr>
              <a:t>Iseki K et al</a:t>
            </a:r>
            <a:r>
              <a:rPr lang="en-US" altLang="ja-JP" sz="1400" i="1" dirty="0">
                <a:solidFill>
                  <a:srgbClr val="000000"/>
                </a:solidFill>
                <a:latin typeface="Calibri"/>
                <a:ea typeface="HGS創英角ﾎﾟｯﾌﾟ体" pitchFamily="50" charset="-128"/>
                <a:cs typeface="Times New Roman" panose="02020603050405020304" pitchFamily="18" charset="0"/>
              </a:rPr>
              <a:t>. Am J Kidney Dis </a:t>
            </a:r>
            <a:r>
              <a:rPr lang="en-US" altLang="ja-JP" sz="1400" dirty="0">
                <a:solidFill>
                  <a:srgbClr val="000000"/>
                </a:solidFill>
                <a:latin typeface="Calibri"/>
                <a:ea typeface="HGS創英角ﾎﾟｯﾌﾟ体" pitchFamily="50" charset="-128"/>
                <a:cs typeface="Times New Roman" panose="02020603050405020304" pitchFamily="18" charset="0"/>
              </a:rPr>
              <a:t>44: 806-814, 2004</a:t>
            </a:r>
          </a:p>
        </p:txBody>
      </p:sp>
      <p:sp>
        <p:nvSpPr>
          <p:cNvPr id="68669" name="Rectangle 78"/>
          <p:cNvSpPr>
            <a:spLocks noChangeArrowheads="1"/>
          </p:cNvSpPr>
          <p:nvPr/>
        </p:nvSpPr>
        <p:spPr bwMode="auto">
          <a:xfrm rot="-5400000">
            <a:off x="-1598464" y="3207435"/>
            <a:ext cx="4533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/>
                <a:ea typeface="ＭＳ 明朝" pitchFamily="17" charset="-128"/>
                <a:cs typeface="Times New Roman" panose="02020603050405020304" pitchFamily="18" charset="0"/>
              </a:rPr>
              <a:t>Cumulative Incidence of ESRD, per 1,000</a:t>
            </a:r>
            <a:endParaRPr lang="en-US" altLang="ja-JP" sz="1800" dirty="0">
              <a:solidFill>
                <a:srgbClr val="000000"/>
              </a:solidFill>
              <a:latin typeface="Calibri"/>
              <a:ea typeface="ＭＳ 明朝" pitchFamily="17" charset="-128"/>
              <a:cs typeface="Times New Roman" panose="02020603050405020304" pitchFamily="18" charset="0"/>
            </a:endParaRPr>
          </a:p>
        </p:txBody>
      </p:sp>
      <p:sp>
        <p:nvSpPr>
          <p:cNvPr id="68670" name="Rectangle 79"/>
          <p:cNvSpPr>
            <a:spLocks noChangeArrowheads="1"/>
          </p:cNvSpPr>
          <p:nvPr/>
        </p:nvSpPr>
        <p:spPr bwMode="auto">
          <a:xfrm>
            <a:off x="4694238" y="1248489"/>
            <a:ext cx="1570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Proteinuria </a:t>
            </a:r>
            <a:r>
              <a:rPr lang="en-US" altLang="ja-JP" sz="1800" dirty="0">
                <a:solidFill>
                  <a:srgbClr val="CC0000"/>
                </a:solidFill>
                <a:latin typeface="Calibri"/>
                <a:ea typeface="HGS創英角ﾎﾟｯﾌﾟ体" pitchFamily="50" charset="-128"/>
              </a:rPr>
              <a:t>(+)</a:t>
            </a:r>
          </a:p>
        </p:txBody>
      </p:sp>
      <p:sp>
        <p:nvSpPr>
          <p:cNvPr id="68671" name="Rectangle 80"/>
          <p:cNvSpPr>
            <a:spLocks noChangeArrowheads="1"/>
          </p:cNvSpPr>
          <p:nvPr/>
        </p:nvSpPr>
        <p:spPr bwMode="auto">
          <a:xfrm>
            <a:off x="4694238" y="1913652"/>
            <a:ext cx="1525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Proteinuria </a:t>
            </a:r>
            <a:r>
              <a:rPr lang="en-US" altLang="ja-JP" sz="1800" dirty="0">
                <a:solidFill>
                  <a:srgbClr val="006600"/>
                </a:solidFill>
                <a:latin typeface="Calibri"/>
                <a:ea typeface="HGS創英角ﾎﾟｯﾌﾟ体" pitchFamily="50" charset="-128"/>
              </a:rPr>
              <a:t>(-)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2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Cumulative Incidence of ESRD by </a:t>
            </a:r>
            <a:r>
              <a:rPr lang="en-US" altLang="ja-JP" sz="3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CCr</a:t>
            </a:r>
            <a:r>
              <a:rPr lang="en-US" altLang="ja-JP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anose="02020603050405020304" pitchFamily="18" charset="0"/>
              </a:rPr>
              <a:t> &amp; Proteinuria</a:t>
            </a:r>
            <a:endParaRPr lang="ja-JP" alt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76400" y="1394539"/>
            <a:ext cx="53975" cy="4194398"/>
            <a:chOff x="1676400" y="1466850"/>
            <a:chExt cx="53975" cy="4194398"/>
          </a:xfrm>
        </p:grpSpPr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>
              <a:off x="1676400" y="5658073"/>
              <a:ext cx="539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1676400" y="4819829"/>
              <a:ext cx="539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>
              <a:off x="1676400" y="3981585"/>
              <a:ext cx="539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1676400" y="3143340"/>
              <a:ext cx="539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45" name="Line 53"/>
            <p:cNvSpPr>
              <a:spLocks noChangeShapeType="1"/>
            </p:cNvSpPr>
            <p:nvPr/>
          </p:nvSpPr>
          <p:spPr bwMode="auto">
            <a:xfrm>
              <a:off x="1676400" y="1466850"/>
              <a:ext cx="539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Line 53"/>
            <p:cNvSpPr>
              <a:spLocks noChangeShapeType="1"/>
            </p:cNvSpPr>
            <p:nvPr/>
          </p:nvSpPr>
          <p:spPr bwMode="auto">
            <a:xfrm>
              <a:off x="1676400" y="2305095"/>
              <a:ext cx="539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4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220634" y="764704"/>
            <a:ext cx="8712200" cy="567055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876027" y="905420"/>
            <a:ext cx="6630988" cy="4800614"/>
            <a:chOff x="1901825" y="996950"/>
            <a:chExt cx="6630988" cy="4800614"/>
          </a:xfrm>
        </p:grpSpPr>
        <p:sp>
          <p:nvSpPr>
            <p:cNvPr id="19461" name="Line 48"/>
            <p:cNvSpPr>
              <a:spLocks noChangeShapeType="1"/>
            </p:cNvSpPr>
            <p:nvPr/>
          </p:nvSpPr>
          <p:spPr bwMode="auto">
            <a:xfrm flipV="1">
              <a:off x="2608270" y="5707077"/>
              <a:ext cx="1587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2" name="Line 49"/>
            <p:cNvSpPr>
              <a:spLocks noChangeShapeType="1"/>
            </p:cNvSpPr>
            <p:nvPr/>
          </p:nvSpPr>
          <p:spPr bwMode="auto">
            <a:xfrm flipV="1">
              <a:off x="3275020" y="5707077"/>
              <a:ext cx="1587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3" name="Line 50"/>
            <p:cNvSpPr>
              <a:spLocks noChangeShapeType="1"/>
            </p:cNvSpPr>
            <p:nvPr/>
          </p:nvSpPr>
          <p:spPr bwMode="auto">
            <a:xfrm flipV="1">
              <a:off x="3925895" y="5707077"/>
              <a:ext cx="1587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4" name="Line 51"/>
            <p:cNvSpPr>
              <a:spLocks noChangeShapeType="1"/>
            </p:cNvSpPr>
            <p:nvPr/>
          </p:nvSpPr>
          <p:spPr bwMode="auto">
            <a:xfrm flipV="1">
              <a:off x="4594225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5" name="Line 52"/>
            <p:cNvSpPr>
              <a:spLocks noChangeShapeType="1"/>
            </p:cNvSpPr>
            <p:nvPr/>
          </p:nvSpPr>
          <p:spPr bwMode="auto">
            <a:xfrm flipV="1">
              <a:off x="5245100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6" name="Line 53"/>
            <p:cNvSpPr>
              <a:spLocks noChangeShapeType="1"/>
            </p:cNvSpPr>
            <p:nvPr/>
          </p:nvSpPr>
          <p:spPr bwMode="auto">
            <a:xfrm flipV="1">
              <a:off x="5895975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7" name="Line 54"/>
            <p:cNvSpPr>
              <a:spLocks noChangeShapeType="1"/>
            </p:cNvSpPr>
            <p:nvPr/>
          </p:nvSpPr>
          <p:spPr bwMode="auto">
            <a:xfrm flipV="1">
              <a:off x="6562725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8" name="Line 55"/>
            <p:cNvSpPr>
              <a:spLocks noChangeShapeType="1"/>
            </p:cNvSpPr>
            <p:nvPr/>
          </p:nvSpPr>
          <p:spPr bwMode="auto">
            <a:xfrm flipV="1">
              <a:off x="7213600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69" name="Line 56"/>
            <p:cNvSpPr>
              <a:spLocks noChangeShapeType="1"/>
            </p:cNvSpPr>
            <p:nvPr/>
          </p:nvSpPr>
          <p:spPr bwMode="auto">
            <a:xfrm flipV="1">
              <a:off x="7880350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70" name="Line 57"/>
            <p:cNvSpPr>
              <a:spLocks noChangeShapeType="1"/>
            </p:cNvSpPr>
            <p:nvPr/>
          </p:nvSpPr>
          <p:spPr bwMode="auto">
            <a:xfrm flipV="1">
              <a:off x="8531225" y="5707077"/>
              <a:ext cx="1588" cy="904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71" name="Line 31"/>
            <p:cNvSpPr>
              <a:spLocks noChangeShapeType="1"/>
            </p:cNvSpPr>
            <p:nvPr/>
          </p:nvSpPr>
          <p:spPr bwMode="auto">
            <a:xfrm>
              <a:off x="1927229" y="5699125"/>
              <a:ext cx="66024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7" name="Line 100"/>
            <p:cNvSpPr>
              <a:spLocks noChangeShapeType="1"/>
            </p:cNvSpPr>
            <p:nvPr/>
          </p:nvSpPr>
          <p:spPr bwMode="auto">
            <a:xfrm>
              <a:off x="1958975" y="996950"/>
              <a:ext cx="0" cy="4705350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96" name="Line 15"/>
            <p:cNvSpPr>
              <a:spLocks noChangeShapeType="1"/>
            </p:cNvSpPr>
            <p:nvPr/>
          </p:nvSpPr>
          <p:spPr bwMode="auto">
            <a:xfrm>
              <a:off x="1901825" y="5232400"/>
              <a:ext cx="660382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97" name="Line 16"/>
            <p:cNvSpPr>
              <a:spLocks noChangeShapeType="1"/>
            </p:cNvSpPr>
            <p:nvPr/>
          </p:nvSpPr>
          <p:spPr bwMode="auto">
            <a:xfrm>
              <a:off x="1901825" y="4294202"/>
              <a:ext cx="6603820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98" name="Line 17"/>
            <p:cNvSpPr>
              <a:spLocks noChangeShapeType="1"/>
            </p:cNvSpPr>
            <p:nvPr/>
          </p:nvSpPr>
          <p:spPr bwMode="auto">
            <a:xfrm>
              <a:off x="1901825" y="3357577"/>
              <a:ext cx="6603820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499" name="Line 18"/>
            <p:cNvSpPr>
              <a:spLocks noChangeShapeType="1"/>
            </p:cNvSpPr>
            <p:nvPr/>
          </p:nvSpPr>
          <p:spPr bwMode="auto">
            <a:xfrm>
              <a:off x="1901825" y="2420952"/>
              <a:ext cx="6603820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0" name="Line 19"/>
            <p:cNvSpPr>
              <a:spLocks noChangeShapeType="1"/>
            </p:cNvSpPr>
            <p:nvPr/>
          </p:nvSpPr>
          <p:spPr bwMode="auto">
            <a:xfrm>
              <a:off x="1901825" y="1482739"/>
              <a:ext cx="6603820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1" name="Line 15"/>
            <p:cNvSpPr>
              <a:spLocks noChangeShapeType="1"/>
            </p:cNvSpPr>
            <p:nvPr/>
          </p:nvSpPr>
          <p:spPr bwMode="auto">
            <a:xfrm>
              <a:off x="1901825" y="4765675"/>
              <a:ext cx="660382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2" name="Line 16"/>
            <p:cNvSpPr>
              <a:spLocks noChangeShapeType="1"/>
            </p:cNvSpPr>
            <p:nvPr/>
          </p:nvSpPr>
          <p:spPr bwMode="auto">
            <a:xfrm>
              <a:off x="1901825" y="3825883"/>
              <a:ext cx="6603820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3" name="Line 17"/>
            <p:cNvSpPr>
              <a:spLocks noChangeShapeType="1"/>
            </p:cNvSpPr>
            <p:nvPr/>
          </p:nvSpPr>
          <p:spPr bwMode="auto">
            <a:xfrm>
              <a:off x="1901825" y="2889250"/>
              <a:ext cx="660382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4" name="Line 18"/>
            <p:cNvSpPr>
              <a:spLocks noChangeShapeType="1"/>
            </p:cNvSpPr>
            <p:nvPr/>
          </p:nvSpPr>
          <p:spPr bwMode="auto">
            <a:xfrm>
              <a:off x="1901825" y="1952625"/>
              <a:ext cx="660382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8" name="Line 19"/>
            <p:cNvSpPr>
              <a:spLocks noChangeShapeType="1"/>
            </p:cNvSpPr>
            <p:nvPr/>
          </p:nvSpPr>
          <p:spPr bwMode="auto">
            <a:xfrm>
              <a:off x="1901825" y="1012828"/>
              <a:ext cx="6603820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509" name="Line 17"/>
            <p:cNvSpPr>
              <a:spLocks noChangeShapeType="1"/>
            </p:cNvSpPr>
            <p:nvPr/>
          </p:nvSpPr>
          <p:spPr bwMode="auto">
            <a:xfrm>
              <a:off x="1901825" y="5699125"/>
              <a:ext cx="660382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</p:grpSp>
      <p:sp>
        <p:nvSpPr>
          <p:cNvPr id="19472" name="Text Box 61"/>
          <p:cNvSpPr txBox="1">
            <a:spLocks noChangeArrowheads="1"/>
          </p:cNvSpPr>
          <p:nvPr/>
        </p:nvSpPr>
        <p:spPr bwMode="auto">
          <a:xfrm rot="10800000">
            <a:off x="654925" y="1840261"/>
            <a:ext cx="492443" cy="241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Number of Participant</a:t>
            </a:r>
            <a:endParaRPr lang="ja-JP" altLang="en-US" sz="20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3" name="Rectangle 2"/>
          <p:cNvSpPr>
            <a:spLocks noChangeArrowheads="1"/>
          </p:cNvSpPr>
          <p:nvPr/>
        </p:nvSpPr>
        <p:spPr bwMode="auto">
          <a:xfrm>
            <a:off x="1690687" y="547322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4" name="Rectangle 3"/>
          <p:cNvSpPr>
            <a:spLocks noChangeArrowheads="1"/>
          </p:cNvSpPr>
          <p:nvPr/>
        </p:nvSpPr>
        <p:spPr bwMode="auto">
          <a:xfrm>
            <a:off x="1295407" y="4536597"/>
            <a:ext cx="469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2,000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5" name="Rectangle 4"/>
          <p:cNvSpPr>
            <a:spLocks noChangeArrowheads="1"/>
          </p:cNvSpPr>
          <p:nvPr/>
        </p:nvSpPr>
        <p:spPr bwMode="auto">
          <a:xfrm>
            <a:off x="1295407" y="3601553"/>
            <a:ext cx="469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4,000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6" name="Rectangle 5"/>
          <p:cNvSpPr>
            <a:spLocks noChangeArrowheads="1"/>
          </p:cNvSpPr>
          <p:nvPr/>
        </p:nvSpPr>
        <p:spPr bwMode="auto">
          <a:xfrm>
            <a:off x="1295407" y="2666522"/>
            <a:ext cx="469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6,000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7" name="Rectangle 6"/>
          <p:cNvSpPr>
            <a:spLocks noChangeArrowheads="1"/>
          </p:cNvSpPr>
          <p:nvPr/>
        </p:nvSpPr>
        <p:spPr bwMode="auto">
          <a:xfrm>
            <a:off x="1295407" y="1731470"/>
            <a:ext cx="4696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8,000</a:t>
            </a:r>
            <a:endParaRPr lang="en-US" altLang="ja-JP" sz="16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8" name="Rectangle 7"/>
          <p:cNvSpPr>
            <a:spLocks noChangeArrowheads="1"/>
          </p:cNvSpPr>
          <p:nvPr/>
        </p:nvSpPr>
        <p:spPr bwMode="auto">
          <a:xfrm>
            <a:off x="1182693" y="796436"/>
            <a:ext cx="573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10,000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79" name="Rectangle 8"/>
          <p:cNvSpPr>
            <a:spLocks noChangeArrowheads="1"/>
          </p:cNvSpPr>
          <p:nvPr/>
        </p:nvSpPr>
        <p:spPr bwMode="auto">
          <a:xfrm>
            <a:off x="2266950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0" name="Rectangle 9"/>
          <p:cNvSpPr>
            <a:spLocks noChangeArrowheads="1"/>
          </p:cNvSpPr>
          <p:nvPr/>
        </p:nvSpPr>
        <p:spPr bwMode="auto">
          <a:xfrm>
            <a:off x="2852738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2-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1" name="Rectangle 10"/>
          <p:cNvSpPr>
            <a:spLocks noChangeArrowheads="1"/>
          </p:cNvSpPr>
          <p:nvPr/>
        </p:nvSpPr>
        <p:spPr bwMode="auto">
          <a:xfrm>
            <a:off x="3532188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3-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2" name="Rectangle 11"/>
          <p:cNvSpPr>
            <a:spLocks noChangeArrowheads="1"/>
          </p:cNvSpPr>
          <p:nvPr/>
        </p:nvSpPr>
        <p:spPr bwMode="auto">
          <a:xfrm>
            <a:off x="4170363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4-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3" name="Rectangle 12"/>
          <p:cNvSpPr>
            <a:spLocks noChangeArrowheads="1"/>
          </p:cNvSpPr>
          <p:nvPr/>
        </p:nvSpPr>
        <p:spPr bwMode="auto">
          <a:xfrm>
            <a:off x="4816475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5-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4" name="Rectangle 13"/>
          <p:cNvSpPr>
            <a:spLocks noChangeArrowheads="1"/>
          </p:cNvSpPr>
          <p:nvPr/>
        </p:nvSpPr>
        <p:spPr bwMode="auto">
          <a:xfrm>
            <a:off x="5456238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6-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5" name="Rectangle 14"/>
          <p:cNvSpPr>
            <a:spLocks noChangeArrowheads="1"/>
          </p:cNvSpPr>
          <p:nvPr/>
        </p:nvSpPr>
        <p:spPr bwMode="auto">
          <a:xfrm>
            <a:off x="6102350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7-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6" name="Rectangle 15"/>
          <p:cNvSpPr>
            <a:spLocks noChangeArrowheads="1"/>
          </p:cNvSpPr>
          <p:nvPr/>
        </p:nvSpPr>
        <p:spPr bwMode="auto">
          <a:xfrm>
            <a:off x="6781800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8-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7" name="Rectangle 16"/>
          <p:cNvSpPr>
            <a:spLocks noChangeArrowheads="1"/>
          </p:cNvSpPr>
          <p:nvPr/>
        </p:nvSpPr>
        <p:spPr bwMode="auto">
          <a:xfrm>
            <a:off x="7388225" y="5717697"/>
            <a:ext cx="166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9-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8" name="Rectangle 17"/>
          <p:cNvSpPr>
            <a:spLocks noChangeArrowheads="1"/>
          </p:cNvSpPr>
          <p:nvPr/>
        </p:nvSpPr>
        <p:spPr bwMode="auto">
          <a:xfrm>
            <a:off x="8042275" y="5717697"/>
            <a:ext cx="2709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10-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91" name="Rectangle 21"/>
          <p:cNvSpPr>
            <a:spLocks noChangeArrowheads="1"/>
          </p:cNvSpPr>
          <p:nvPr/>
        </p:nvSpPr>
        <p:spPr bwMode="auto">
          <a:xfrm>
            <a:off x="3019450" y="5988836"/>
            <a:ext cx="4127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Serum Uric Acid, 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mg/dL</a:t>
            </a:r>
            <a:endParaRPr lang="en-US" altLang="ja-JP" sz="20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0" name="Rectangle 28"/>
          <p:cNvSpPr>
            <a:spLocks noChangeArrowheads="1"/>
          </p:cNvSpPr>
          <p:nvPr/>
        </p:nvSpPr>
        <p:spPr bwMode="auto">
          <a:xfrm>
            <a:off x="2659070" y="5587245"/>
            <a:ext cx="283394" cy="2248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1" name="Rectangle 29"/>
          <p:cNvSpPr>
            <a:spLocks noChangeArrowheads="1"/>
          </p:cNvSpPr>
          <p:nvPr/>
        </p:nvSpPr>
        <p:spPr bwMode="auto">
          <a:xfrm>
            <a:off x="3326621" y="5318990"/>
            <a:ext cx="266076" cy="290743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2" name="Rectangle 30"/>
          <p:cNvSpPr>
            <a:spLocks noChangeArrowheads="1"/>
          </p:cNvSpPr>
          <p:nvPr/>
        </p:nvSpPr>
        <p:spPr bwMode="auto">
          <a:xfrm>
            <a:off x="3976854" y="4555990"/>
            <a:ext cx="283394" cy="1053743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3" name="Rectangle 31"/>
          <p:cNvSpPr>
            <a:spLocks noChangeArrowheads="1"/>
          </p:cNvSpPr>
          <p:nvPr/>
        </p:nvSpPr>
        <p:spPr bwMode="auto">
          <a:xfrm>
            <a:off x="4642831" y="2917549"/>
            <a:ext cx="269225" cy="2692184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4" name="Rectangle 32"/>
          <p:cNvSpPr>
            <a:spLocks noChangeArrowheads="1"/>
          </p:cNvSpPr>
          <p:nvPr/>
        </p:nvSpPr>
        <p:spPr bwMode="auto">
          <a:xfrm>
            <a:off x="5296213" y="2356945"/>
            <a:ext cx="266076" cy="3252788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5" name="Rectangle 33"/>
          <p:cNvSpPr>
            <a:spLocks noChangeArrowheads="1"/>
          </p:cNvSpPr>
          <p:nvPr/>
        </p:nvSpPr>
        <p:spPr bwMode="auto">
          <a:xfrm>
            <a:off x="5946446" y="3478153"/>
            <a:ext cx="283394" cy="213158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6" name="Rectangle 34"/>
          <p:cNvSpPr>
            <a:spLocks noChangeArrowheads="1"/>
          </p:cNvSpPr>
          <p:nvPr/>
        </p:nvSpPr>
        <p:spPr bwMode="auto">
          <a:xfrm>
            <a:off x="6613997" y="4713409"/>
            <a:ext cx="266076" cy="896324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7" name="Rectangle 35"/>
          <p:cNvSpPr>
            <a:spLocks noChangeArrowheads="1"/>
          </p:cNvSpPr>
          <p:nvPr/>
        </p:nvSpPr>
        <p:spPr bwMode="auto">
          <a:xfrm>
            <a:off x="7264230" y="5318990"/>
            <a:ext cx="283394" cy="290743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28" name="Rectangle 36"/>
          <p:cNvSpPr>
            <a:spLocks noChangeArrowheads="1"/>
          </p:cNvSpPr>
          <p:nvPr/>
        </p:nvSpPr>
        <p:spPr bwMode="auto">
          <a:xfrm>
            <a:off x="7930207" y="5474803"/>
            <a:ext cx="267650" cy="134930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0" name="Rectangle 38"/>
          <p:cNvSpPr>
            <a:spLocks noChangeArrowheads="1"/>
          </p:cNvSpPr>
          <p:nvPr/>
        </p:nvSpPr>
        <p:spPr bwMode="auto">
          <a:xfrm>
            <a:off x="2274888" y="5587258"/>
            <a:ext cx="267609" cy="2248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1" name="Rectangle 39"/>
          <p:cNvSpPr>
            <a:spLocks noChangeArrowheads="1"/>
          </p:cNvSpPr>
          <p:nvPr/>
        </p:nvSpPr>
        <p:spPr bwMode="auto">
          <a:xfrm>
            <a:off x="2942344" y="5229042"/>
            <a:ext cx="266035" cy="38070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2" name="Rectangle 40"/>
          <p:cNvSpPr>
            <a:spLocks noChangeArrowheads="1"/>
          </p:cNvSpPr>
          <p:nvPr/>
        </p:nvSpPr>
        <p:spPr bwMode="auto">
          <a:xfrm>
            <a:off x="3592472" y="3142385"/>
            <a:ext cx="267609" cy="246735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3" name="Rectangle 41"/>
          <p:cNvSpPr>
            <a:spLocks noChangeArrowheads="1"/>
          </p:cNvSpPr>
          <p:nvPr/>
        </p:nvSpPr>
        <p:spPr bwMode="auto">
          <a:xfrm>
            <a:off x="4259927" y="1145683"/>
            <a:ext cx="266035" cy="446405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4" name="Rectangle 42"/>
          <p:cNvSpPr>
            <a:spLocks noChangeArrowheads="1"/>
          </p:cNvSpPr>
          <p:nvPr/>
        </p:nvSpPr>
        <p:spPr bwMode="auto">
          <a:xfrm>
            <a:off x="4911632" y="2692599"/>
            <a:ext cx="267609" cy="2917134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5" name="Rectangle 43"/>
          <p:cNvSpPr>
            <a:spLocks noChangeArrowheads="1"/>
          </p:cNvSpPr>
          <p:nvPr/>
        </p:nvSpPr>
        <p:spPr bwMode="auto">
          <a:xfrm>
            <a:off x="5561768" y="4496134"/>
            <a:ext cx="267609" cy="1121233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6" name="Rectangle 44"/>
          <p:cNvSpPr>
            <a:spLocks noChangeArrowheads="1"/>
          </p:cNvSpPr>
          <p:nvPr/>
        </p:nvSpPr>
        <p:spPr bwMode="auto">
          <a:xfrm>
            <a:off x="6229218" y="5274020"/>
            <a:ext cx="266035" cy="33572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7" name="Rectangle 45"/>
          <p:cNvSpPr>
            <a:spLocks noChangeArrowheads="1"/>
          </p:cNvSpPr>
          <p:nvPr/>
        </p:nvSpPr>
        <p:spPr bwMode="auto">
          <a:xfrm>
            <a:off x="6879345" y="5497302"/>
            <a:ext cx="267609" cy="11244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8" name="Rectangle 46"/>
          <p:cNvSpPr>
            <a:spLocks noChangeArrowheads="1"/>
          </p:cNvSpPr>
          <p:nvPr/>
        </p:nvSpPr>
        <p:spPr bwMode="auto">
          <a:xfrm>
            <a:off x="7546801" y="5587258"/>
            <a:ext cx="266035" cy="2248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19" name="Rectangle 47"/>
          <p:cNvSpPr>
            <a:spLocks noChangeArrowheads="1"/>
          </p:cNvSpPr>
          <p:nvPr/>
        </p:nvSpPr>
        <p:spPr bwMode="auto">
          <a:xfrm>
            <a:off x="8196935" y="5587258"/>
            <a:ext cx="266035" cy="22489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505" name="テキスト ボックス 64"/>
          <p:cNvSpPr txBox="1">
            <a:spLocks noChangeArrowheads="1"/>
          </p:cNvSpPr>
          <p:nvPr/>
        </p:nvSpPr>
        <p:spPr bwMode="auto">
          <a:xfrm>
            <a:off x="4337076" y="6453095"/>
            <a:ext cx="45870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800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Iseki K et al. </a:t>
            </a:r>
            <a:r>
              <a:rPr lang="en-US" altLang="ja-JP" sz="1800" i="1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Am J Kidney Dis</a:t>
            </a:r>
            <a:r>
              <a:rPr lang="en-US" altLang="ja-JP" sz="1800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44: 642-650, 2004 </a:t>
            </a:r>
            <a:endParaRPr lang="ja-JP" altLang="en-US" sz="18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6434" name="テキスト ボックス 66"/>
          <p:cNvSpPr txBox="1">
            <a:spLocks noChangeArrowheads="1"/>
          </p:cNvSpPr>
          <p:nvPr/>
        </p:nvSpPr>
        <p:spPr bwMode="auto">
          <a:xfrm>
            <a:off x="1" y="4445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Distribution of Serum Uric Acid</a:t>
            </a:r>
            <a:endParaRPr lang="ja-JP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927100" y="1465812"/>
            <a:ext cx="2270758" cy="79681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  <a:ea typeface="HG丸ｺﾞｼｯｸM-PRO" panose="020F0600000000000000" pitchFamily="50" charset="-128"/>
            </a:endParaRPr>
          </a:p>
        </p:txBody>
      </p:sp>
      <p:sp>
        <p:nvSpPr>
          <p:cNvPr id="19490" name="Rectangle 19"/>
          <p:cNvSpPr>
            <a:spLocks noChangeArrowheads="1"/>
          </p:cNvSpPr>
          <p:nvPr/>
        </p:nvSpPr>
        <p:spPr bwMode="auto">
          <a:xfrm>
            <a:off x="6064257" y="2009283"/>
            <a:ext cx="258763" cy="1762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89" name="Rectangle 18"/>
          <p:cNvSpPr>
            <a:spLocks noChangeArrowheads="1"/>
          </p:cNvSpPr>
          <p:nvPr/>
        </p:nvSpPr>
        <p:spPr bwMode="auto">
          <a:xfrm>
            <a:off x="6064257" y="1623522"/>
            <a:ext cx="258763" cy="176213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9494" name="Rectangle 58"/>
          <p:cNvSpPr>
            <a:spLocks noChangeArrowheads="1"/>
          </p:cNvSpPr>
          <p:nvPr/>
        </p:nvSpPr>
        <p:spPr bwMode="auto">
          <a:xfrm>
            <a:off x="6484938" y="1567958"/>
            <a:ext cx="1905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0066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Men</a:t>
            </a:r>
            <a:r>
              <a:rPr lang="ja-JP" altLang="en-US" sz="1600" dirty="0" smtClean="0">
                <a:solidFill>
                  <a:srgbClr val="0066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       </a:t>
            </a:r>
            <a:r>
              <a:rPr lang="en-US" altLang="ja-JP" sz="1600" dirty="0">
                <a:solidFill>
                  <a:srgbClr val="0066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(N=22,949)</a:t>
            </a:r>
          </a:p>
        </p:txBody>
      </p:sp>
      <p:sp>
        <p:nvSpPr>
          <p:cNvPr id="19495" name="Rectangle 59"/>
          <p:cNvSpPr>
            <a:spLocks noChangeArrowheads="1"/>
          </p:cNvSpPr>
          <p:nvPr/>
        </p:nvSpPr>
        <p:spPr bwMode="auto">
          <a:xfrm>
            <a:off x="6484938" y="1963245"/>
            <a:ext cx="19764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A50021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Women</a:t>
            </a:r>
            <a:r>
              <a:rPr lang="ja-JP" altLang="en-US" sz="1600" dirty="0" smtClean="0">
                <a:solidFill>
                  <a:srgbClr val="A50021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 </a:t>
            </a:r>
            <a:r>
              <a:rPr lang="en-US" altLang="ja-JP" sz="1600" dirty="0">
                <a:solidFill>
                  <a:srgbClr val="A50021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(N=25,228)</a:t>
            </a:r>
          </a:p>
        </p:txBody>
      </p:sp>
    </p:spTree>
    <p:extLst>
      <p:ext uri="{BB962C8B-B14F-4D97-AF65-F5344CB8AC3E}">
        <p14:creationId xmlns:p14="http://schemas.microsoft.com/office/powerpoint/2010/main" val="2984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テキスト ボックス 64"/>
          <p:cNvSpPr txBox="1">
            <a:spLocks noChangeArrowheads="1"/>
          </p:cNvSpPr>
          <p:nvPr/>
        </p:nvSpPr>
        <p:spPr bwMode="auto">
          <a:xfrm>
            <a:off x="4319997" y="6453336"/>
            <a:ext cx="4608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Iseki K et al. </a:t>
            </a:r>
            <a:r>
              <a:rPr lang="en-US" altLang="ja-JP" sz="1800" i="1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Am J Kidney Dis</a:t>
            </a:r>
            <a:r>
              <a:rPr lang="en-US" altLang="ja-JP" sz="1800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44: 642-650, 2004 </a:t>
            </a:r>
            <a:endParaRPr lang="ja-JP" altLang="en-US" sz="18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215899" y="708433"/>
            <a:ext cx="8712200" cy="567055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498" name="Line 33"/>
          <p:cNvSpPr>
            <a:spLocks noChangeShapeType="1"/>
          </p:cNvSpPr>
          <p:nvPr/>
        </p:nvSpPr>
        <p:spPr bwMode="auto">
          <a:xfrm flipV="1">
            <a:off x="7015170" y="4797439"/>
            <a:ext cx="1587" cy="23813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820863" y="1327150"/>
            <a:ext cx="3001303" cy="3463939"/>
            <a:chOff x="1820863" y="1327150"/>
            <a:chExt cx="71437" cy="3463939"/>
          </a:xfrm>
        </p:grpSpPr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1820863" y="4443427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2" name="Line 16"/>
            <p:cNvSpPr>
              <a:spLocks noChangeShapeType="1"/>
            </p:cNvSpPr>
            <p:nvPr/>
          </p:nvSpPr>
          <p:spPr bwMode="auto">
            <a:xfrm>
              <a:off x="1820863" y="3752854"/>
              <a:ext cx="71437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>
              <a:off x="1820863" y="3062302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4" name="Line 18"/>
            <p:cNvSpPr>
              <a:spLocks noChangeShapeType="1"/>
            </p:cNvSpPr>
            <p:nvPr/>
          </p:nvSpPr>
          <p:spPr bwMode="auto">
            <a:xfrm>
              <a:off x="1820863" y="2373327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6" name="Line 15"/>
            <p:cNvSpPr>
              <a:spLocks noChangeShapeType="1"/>
            </p:cNvSpPr>
            <p:nvPr/>
          </p:nvSpPr>
          <p:spPr bwMode="auto">
            <a:xfrm>
              <a:off x="1820863" y="4098925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7" name="Line 16"/>
            <p:cNvSpPr>
              <a:spLocks noChangeShapeType="1"/>
            </p:cNvSpPr>
            <p:nvPr/>
          </p:nvSpPr>
          <p:spPr bwMode="auto">
            <a:xfrm>
              <a:off x="1820863" y="3406789"/>
              <a:ext cx="71437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8" name="Line 17"/>
            <p:cNvSpPr>
              <a:spLocks noChangeShapeType="1"/>
            </p:cNvSpPr>
            <p:nvPr/>
          </p:nvSpPr>
          <p:spPr bwMode="auto">
            <a:xfrm>
              <a:off x="1820863" y="2717800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09" name="Line 18"/>
            <p:cNvSpPr>
              <a:spLocks noChangeShapeType="1"/>
            </p:cNvSpPr>
            <p:nvPr/>
          </p:nvSpPr>
          <p:spPr bwMode="auto">
            <a:xfrm>
              <a:off x="1820863" y="2028825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10" name="Line 19"/>
            <p:cNvSpPr>
              <a:spLocks noChangeShapeType="1"/>
            </p:cNvSpPr>
            <p:nvPr/>
          </p:nvSpPr>
          <p:spPr bwMode="auto">
            <a:xfrm>
              <a:off x="1820863" y="1327150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20511" name="Line 17"/>
            <p:cNvSpPr>
              <a:spLocks noChangeShapeType="1"/>
            </p:cNvSpPr>
            <p:nvPr/>
          </p:nvSpPr>
          <p:spPr bwMode="auto">
            <a:xfrm>
              <a:off x="1820863" y="4789502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</p:grpSp>
      <p:sp>
        <p:nvSpPr>
          <p:cNvPr id="20512" name="Rectangle 46"/>
          <p:cNvSpPr>
            <a:spLocks noChangeArrowheads="1"/>
          </p:cNvSpPr>
          <p:nvPr/>
        </p:nvSpPr>
        <p:spPr bwMode="auto">
          <a:xfrm>
            <a:off x="2484438" y="4983177"/>
            <a:ext cx="362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&lt;7.0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3" name="Rectangle 47"/>
          <p:cNvSpPr>
            <a:spLocks noChangeArrowheads="1"/>
          </p:cNvSpPr>
          <p:nvPr/>
        </p:nvSpPr>
        <p:spPr bwMode="auto">
          <a:xfrm>
            <a:off x="3965578" y="4983177"/>
            <a:ext cx="362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≥7.0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4" name="Rectangle 17"/>
          <p:cNvSpPr>
            <a:spLocks noChangeArrowheads="1"/>
          </p:cNvSpPr>
          <p:nvPr/>
        </p:nvSpPr>
        <p:spPr bwMode="auto">
          <a:xfrm>
            <a:off x="2041532" y="4366909"/>
            <a:ext cx="1108075" cy="4238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5" name="Rectangle 18"/>
          <p:cNvSpPr>
            <a:spLocks noChangeArrowheads="1"/>
          </p:cNvSpPr>
          <p:nvPr/>
        </p:nvSpPr>
        <p:spPr bwMode="auto">
          <a:xfrm>
            <a:off x="3476632" y="3195320"/>
            <a:ext cx="1109663" cy="159543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6" name="Line 33"/>
          <p:cNvSpPr>
            <a:spLocks noChangeShapeType="1"/>
          </p:cNvSpPr>
          <p:nvPr/>
        </p:nvSpPr>
        <p:spPr bwMode="auto">
          <a:xfrm flipV="1">
            <a:off x="3313114" y="4799013"/>
            <a:ext cx="1587" cy="23812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7" name="Rectangle 35"/>
          <p:cNvSpPr>
            <a:spLocks noChangeArrowheads="1"/>
          </p:cNvSpPr>
          <p:nvPr/>
        </p:nvSpPr>
        <p:spPr bwMode="auto">
          <a:xfrm>
            <a:off x="1604399" y="468790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8" name="Rectangle 36"/>
          <p:cNvSpPr>
            <a:spLocks noChangeArrowheads="1"/>
          </p:cNvSpPr>
          <p:nvPr/>
        </p:nvSpPr>
        <p:spPr bwMode="auto">
          <a:xfrm>
            <a:off x="1604399" y="4341827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19" name="Rectangle 37"/>
          <p:cNvSpPr>
            <a:spLocks noChangeArrowheads="1"/>
          </p:cNvSpPr>
          <p:nvPr/>
        </p:nvSpPr>
        <p:spPr bwMode="auto">
          <a:xfrm>
            <a:off x="1604399" y="399415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2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0" name="Rectangle 38"/>
          <p:cNvSpPr>
            <a:spLocks noChangeArrowheads="1"/>
          </p:cNvSpPr>
          <p:nvPr/>
        </p:nvSpPr>
        <p:spPr bwMode="auto">
          <a:xfrm>
            <a:off x="1604399" y="3649663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3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1" name="Rectangle 39"/>
          <p:cNvSpPr>
            <a:spLocks noChangeArrowheads="1"/>
          </p:cNvSpPr>
          <p:nvPr/>
        </p:nvSpPr>
        <p:spPr bwMode="auto">
          <a:xfrm>
            <a:off x="1604399" y="330360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4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2" name="Rectangle 40"/>
          <p:cNvSpPr>
            <a:spLocks noChangeArrowheads="1"/>
          </p:cNvSpPr>
          <p:nvPr/>
        </p:nvSpPr>
        <p:spPr bwMode="auto">
          <a:xfrm>
            <a:off x="1604399" y="2970227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5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3" name="Rectangle 41"/>
          <p:cNvSpPr>
            <a:spLocks noChangeArrowheads="1"/>
          </p:cNvSpPr>
          <p:nvPr/>
        </p:nvSpPr>
        <p:spPr bwMode="auto">
          <a:xfrm>
            <a:off x="1604399" y="2620977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6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4" name="Rectangle 42"/>
          <p:cNvSpPr>
            <a:spLocks noChangeArrowheads="1"/>
          </p:cNvSpPr>
          <p:nvPr/>
        </p:nvSpPr>
        <p:spPr bwMode="auto">
          <a:xfrm>
            <a:off x="1604399" y="227648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7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5" name="Rectangle 43"/>
          <p:cNvSpPr>
            <a:spLocks noChangeArrowheads="1"/>
          </p:cNvSpPr>
          <p:nvPr/>
        </p:nvSpPr>
        <p:spPr bwMode="auto">
          <a:xfrm>
            <a:off x="1604399" y="1931988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8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6" name="Rectangle 44"/>
          <p:cNvSpPr>
            <a:spLocks noChangeArrowheads="1"/>
          </p:cNvSpPr>
          <p:nvPr/>
        </p:nvSpPr>
        <p:spPr bwMode="auto">
          <a:xfrm>
            <a:off x="1604399" y="158275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9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7" name="Rectangle 45"/>
          <p:cNvSpPr>
            <a:spLocks noChangeArrowheads="1"/>
          </p:cNvSpPr>
          <p:nvPr/>
        </p:nvSpPr>
        <p:spPr bwMode="auto">
          <a:xfrm>
            <a:off x="1502799" y="1238264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0" name="Rectangle 94"/>
          <p:cNvSpPr>
            <a:spLocks noChangeArrowheads="1"/>
          </p:cNvSpPr>
          <p:nvPr/>
        </p:nvSpPr>
        <p:spPr bwMode="auto">
          <a:xfrm>
            <a:off x="5321672" y="468790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1" name="Rectangle 95"/>
          <p:cNvSpPr>
            <a:spLocks noChangeArrowheads="1"/>
          </p:cNvSpPr>
          <p:nvPr/>
        </p:nvSpPr>
        <p:spPr bwMode="auto">
          <a:xfrm>
            <a:off x="5321672" y="4341827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2" name="Rectangle 96"/>
          <p:cNvSpPr>
            <a:spLocks noChangeArrowheads="1"/>
          </p:cNvSpPr>
          <p:nvPr/>
        </p:nvSpPr>
        <p:spPr bwMode="auto">
          <a:xfrm>
            <a:off x="5321672" y="3994150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2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3" name="Rectangle 97"/>
          <p:cNvSpPr>
            <a:spLocks noChangeArrowheads="1"/>
          </p:cNvSpPr>
          <p:nvPr/>
        </p:nvSpPr>
        <p:spPr bwMode="auto">
          <a:xfrm>
            <a:off x="5321672" y="3649663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3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4" name="Rectangle 98"/>
          <p:cNvSpPr>
            <a:spLocks noChangeArrowheads="1"/>
          </p:cNvSpPr>
          <p:nvPr/>
        </p:nvSpPr>
        <p:spPr bwMode="auto">
          <a:xfrm>
            <a:off x="5321672" y="330360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4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5" name="Rectangle 99"/>
          <p:cNvSpPr>
            <a:spLocks noChangeArrowheads="1"/>
          </p:cNvSpPr>
          <p:nvPr/>
        </p:nvSpPr>
        <p:spPr bwMode="auto">
          <a:xfrm>
            <a:off x="5321672" y="2970227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5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6" name="Rectangle 100"/>
          <p:cNvSpPr>
            <a:spLocks noChangeArrowheads="1"/>
          </p:cNvSpPr>
          <p:nvPr/>
        </p:nvSpPr>
        <p:spPr bwMode="auto">
          <a:xfrm>
            <a:off x="5321672" y="2620977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6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7" name="Rectangle 101"/>
          <p:cNvSpPr>
            <a:spLocks noChangeArrowheads="1"/>
          </p:cNvSpPr>
          <p:nvPr/>
        </p:nvSpPr>
        <p:spPr bwMode="auto">
          <a:xfrm>
            <a:off x="5321672" y="227648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7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8" name="Rectangle 102"/>
          <p:cNvSpPr>
            <a:spLocks noChangeArrowheads="1"/>
          </p:cNvSpPr>
          <p:nvPr/>
        </p:nvSpPr>
        <p:spPr bwMode="auto">
          <a:xfrm>
            <a:off x="5321672" y="1931988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8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39" name="Rectangle 103"/>
          <p:cNvSpPr>
            <a:spLocks noChangeArrowheads="1"/>
          </p:cNvSpPr>
          <p:nvPr/>
        </p:nvSpPr>
        <p:spPr bwMode="auto">
          <a:xfrm>
            <a:off x="5321672" y="1582752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9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0" name="Rectangle 104"/>
          <p:cNvSpPr>
            <a:spLocks noChangeArrowheads="1"/>
          </p:cNvSpPr>
          <p:nvPr/>
        </p:nvSpPr>
        <p:spPr bwMode="auto">
          <a:xfrm>
            <a:off x="5220072" y="1238264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10</a:t>
            </a:r>
            <a:endParaRPr lang="en-US" altLang="ja-JP" sz="16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1" name="Rectangle 105"/>
          <p:cNvSpPr>
            <a:spLocks noChangeArrowheads="1"/>
          </p:cNvSpPr>
          <p:nvPr/>
        </p:nvSpPr>
        <p:spPr bwMode="auto">
          <a:xfrm>
            <a:off x="6183313" y="4983177"/>
            <a:ext cx="362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&lt;6.0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2" name="Rectangle 106"/>
          <p:cNvSpPr>
            <a:spLocks noChangeArrowheads="1"/>
          </p:cNvSpPr>
          <p:nvPr/>
        </p:nvSpPr>
        <p:spPr bwMode="auto">
          <a:xfrm>
            <a:off x="7664457" y="4983177"/>
            <a:ext cx="3622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≥6.0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3" name="Rectangle 108"/>
          <p:cNvSpPr>
            <a:spLocks noChangeArrowheads="1"/>
          </p:cNvSpPr>
          <p:nvPr/>
        </p:nvSpPr>
        <p:spPr bwMode="auto">
          <a:xfrm>
            <a:off x="1262679" y="4997450"/>
            <a:ext cx="484556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400" dirty="0" smtClean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S-UA</a:t>
            </a:r>
            <a:endParaRPr lang="ja-JP" altLang="en-US" sz="1400" dirty="0">
              <a:solidFill>
                <a:srgbClr val="000000"/>
              </a:solidFill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mg/</a:t>
            </a:r>
            <a:r>
              <a:rPr lang="en-US" altLang="ja-JP" sz="1400" dirty="0" err="1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dL</a:t>
            </a:r>
            <a:endParaRPr lang="en-US" altLang="ja-JP" sz="14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544" name="Rectangle 109"/>
          <p:cNvSpPr>
            <a:spLocks noChangeArrowheads="1"/>
          </p:cNvSpPr>
          <p:nvPr/>
        </p:nvSpPr>
        <p:spPr bwMode="auto">
          <a:xfrm>
            <a:off x="1047751" y="5537214"/>
            <a:ext cx="1237134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400" dirty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 of </a:t>
            </a:r>
            <a:r>
              <a:rPr lang="en-US" altLang="ja-JP" sz="1400" dirty="0" smtClean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Participants</a:t>
            </a:r>
            <a:endParaRPr lang="ja-JP" altLang="en-US" sz="14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545" name="Rectangle 110"/>
          <p:cNvSpPr>
            <a:spLocks noChangeArrowheads="1"/>
          </p:cNvSpPr>
          <p:nvPr/>
        </p:nvSpPr>
        <p:spPr bwMode="auto">
          <a:xfrm>
            <a:off x="1309702" y="6001460"/>
            <a:ext cx="386196" cy="1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400" dirty="0" smtClean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ESRD</a:t>
            </a:r>
            <a:endParaRPr lang="ja-JP" altLang="en-US" sz="14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546" name="Rectangle 112"/>
          <p:cNvSpPr>
            <a:spLocks noChangeArrowheads="1"/>
          </p:cNvSpPr>
          <p:nvPr/>
        </p:nvSpPr>
        <p:spPr bwMode="auto">
          <a:xfrm>
            <a:off x="2441577" y="5481652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15,617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7" name="Rectangle 113"/>
          <p:cNvSpPr>
            <a:spLocks noChangeArrowheads="1"/>
          </p:cNvSpPr>
          <p:nvPr/>
        </p:nvSpPr>
        <p:spPr bwMode="auto">
          <a:xfrm>
            <a:off x="3851920" y="5481652"/>
            <a:ext cx="4680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7,332</a:t>
            </a:r>
            <a:endParaRPr lang="en-US" altLang="ja-JP" sz="16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8" name="Rectangle 114"/>
          <p:cNvSpPr>
            <a:spLocks noChangeArrowheads="1"/>
          </p:cNvSpPr>
          <p:nvPr/>
        </p:nvSpPr>
        <p:spPr bwMode="auto">
          <a:xfrm>
            <a:off x="6140457" y="5481652"/>
            <a:ext cx="5722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21,795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49" name="Rectangle 115"/>
          <p:cNvSpPr>
            <a:spLocks noChangeArrowheads="1"/>
          </p:cNvSpPr>
          <p:nvPr/>
        </p:nvSpPr>
        <p:spPr bwMode="auto">
          <a:xfrm>
            <a:off x="7550796" y="5481652"/>
            <a:ext cx="4680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3,433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0" name="Rectangle 116"/>
          <p:cNvSpPr>
            <a:spLocks noChangeArrowheads="1"/>
          </p:cNvSpPr>
          <p:nvPr/>
        </p:nvSpPr>
        <p:spPr bwMode="auto">
          <a:xfrm>
            <a:off x="2716213" y="5978539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19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1" name="Rectangle 117"/>
          <p:cNvSpPr>
            <a:spLocks noChangeArrowheads="1"/>
          </p:cNvSpPr>
          <p:nvPr/>
        </p:nvSpPr>
        <p:spPr bwMode="auto">
          <a:xfrm>
            <a:off x="4032888" y="5978539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34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2" name="Rectangle 118"/>
          <p:cNvSpPr>
            <a:spLocks noChangeArrowheads="1"/>
          </p:cNvSpPr>
          <p:nvPr/>
        </p:nvSpPr>
        <p:spPr bwMode="auto">
          <a:xfrm>
            <a:off x="6413500" y="5978539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19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3" name="Rectangle 119"/>
          <p:cNvSpPr>
            <a:spLocks noChangeArrowheads="1"/>
          </p:cNvSpPr>
          <p:nvPr/>
        </p:nvSpPr>
        <p:spPr bwMode="auto">
          <a:xfrm>
            <a:off x="7733352" y="5978539"/>
            <a:ext cx="208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31</a:t>
            </a:r>
            <a:endParaRPr lang="en-US" altLang="ja-JP" sz="16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4" name="Rectangle 120"/>
          <p:cNvSpPr>
            <a:spLocks noChangeArrowheads="1"/>
          </p:cNvSpPr>
          <p:nvPr/>
        </p:nvSpPr>
        <p:spPr bwMode="auto">
          <a:xfrm>
            <a:off x="2911482" y="908720"/>
            <a:ext cx="667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Men</a:t>
            </a:r>
            <a:endParaRPr lang="ja-JP" altLang="en-US" sz="2000" dirty="0">
              <a:solidFill>
                <a:srgbClr val="000000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5" name="Rectangle 121"/>
          <p:cNvSpPr>
            <a:spLocks noChangeArrowheads="1"/>
          </p:cNvSpPr>
          <p:nvPr/>
        </p:nvSpPr>
        <p:spPr bwMode="auto">
          <a:xfrm rot="10800000" flipV="1">
            <a:off x="6616702" y="908950"/>
            <a:ext cx="1116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Women</a:t>
            </a:r>
            <a:endParaRPr lang="ja-JP" altLang="en-US" sz="2000" dirty="0">
              <a:solidFill>
                <a:srgbClr val="000000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6" name="Text Box 124"/>
          <p:cNvSpPr txBox="1">
            <a:spLocks noChangeArrowheads="1"/>
          </p:cNvSpPr>
          <p:nvPr/>
        </p:nvSpPr>
        <p:spPr bwMode="auto">
          <a:xfrm rot="10800000">
            <a:off x="769179" y="950565"/>
            <a:ext cx="492443" cy="3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ESRD Incidence, per thousand</a:t>
            </a:r>
            <a:endParaRPr lang="en-US" altLang="ja-JP" sz="20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480" name="テキスト ボックス 69"/>
          <p:cNvSpPr txBox="1">
            <a:spLocks noChangeArrowheads="1"/>
          </p:cNvSpPr>
          <p:nvPr/>
        </p:nvSpPr>
        <p:spPr bwMode="auto">
          <a:xfrm>
            <a:off x="0" y="47625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ESRD Risk by Serum Uric </a:t>
            </a: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Acid</a:t>
            </a:r>
            <a:endParaRPr lang="ja-JP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58" name="Line 100"/>
          <p:cNvSpPr>
            <a:spLocks noChangeShapeType="1"/>
          </p:cNvSpPr>
          <p:nvPr/>
        </p:nvSpPr>
        <p:spPr bwMode="auto">
          <a:xfrm>
            <a:off x="1890713" y="1320800"/>
            <a:ext cx="0" cy="3481388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grpSp>
        <p:nvGrpSpPr>
          <p:cNvPr id="78" name="グループ化 77"/>
          <p:cNvGrpSpPr/>
          <p:nvPr/>
        </p:nvGrpSpPr>
        <p:grpSpPr>
          <a:xfrm>
            <a:off x="5531137" y="1329866"/>
            <a:ext cx="3001303" cy="3463939"/>
            <a:chOff x="1820863" y="1327150"/>
            <a:chExt cx="71437" cy="3463939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>
              <a:off x="1820863" y="4443427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>
              <a:off x="1820863" y="3752854"/>
              <a:ext cx="71437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820863" y="3062302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>
              <a:off x="1820863" y="2373327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>
              <a:off x="1820863" y="1682750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820863" y="4098925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20863" y="3406789"/>
              <a:ext cx="71437" cy="3175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820863" y="2717800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1820863" y="2028825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1820863" y="1327150"/>
              <a:ext cx="71437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>
              <a:off x="1820863" y="4789502"/>
              <a:ext cx="71437" cy="1587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</p:grpSp>
      <p:sp>
        <p:nvSpPr>
          <p:cNvPr id="90" name="Line 100"/>
          <p:cNvSpPr>
            <a:spLocks noChangeShapeType="1"/>
          </p:cNvSpPr>
          <p:nvPr/>
        </p:nvSpPr>
        <p:spPr bwMode="auto">
          <a:xfrm>
            <a:off x="5580112" y="1323516"/>
            <a:ext cx="0" cy="3481388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8" name="Rectangle 62"/>
          <p:cNvSpPr>
            <a:spLocks noChangeArrowheads="1"/>
          </p:cNvSpPr>
          <p:nvPr/>
        </p:nvSpPr>
        <p:spPr bwMode="auto">
          <a:xfrm>
            <a:off x="5749932" y="4497191"/>
            <a:ext cx="1108075" cy="3032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0529" name="Rectangle 63"/>
          <p:cNvSpPr>
            <a:spLocks noChangeArrowheads="1"/>
          </p:cNvSpPr>
          <p:nvPr/>
        </p:nvSpPr>
        <p:spPr bwMode="auto">
          <a:xfrm>
            <a:off x="7185025" y="1694343"/>
            <a:ext cx="1111250" cy="3114675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sz="12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1835696" y="1700808"/>
            <a:ext cx="3001303" cy="1588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>
            <a:spLocks noChangeArrowheads="1"/>
          </p:cNvSpPr>
          <p:nvPr/>
        </p:nvSpPr>
        <p:spPr bwMode="auto">
          <a:xfrm>
            <a:off x="162695" y="1064529"/>
            <a:ext cx="8820819" cy="474073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40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010"/>
            <a:ext cx="9144001" cy="792162"/>
          </a:xfrm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Baseline Serum UA vs. rise in </a:t>
            </a:r>
            <a:r>
              <a:rPr lang="en-US" altLang="ja-JP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SCr</a:t>
            </a: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&amp; ESRD/Death</a:t>
            </a:r>
            <a:endParaRPr lang="ja-JP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48830" y="6267223"/>
            <a:ext cx="3501536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fontAlgn="t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Tomita M, et al. </a:t>
            </a:r>
            <a:r>
              <a:rPr lang="en-US" altLang="ja-JP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J </a:t>
            </a:r>
            <a:r>
              <a:rPr lang="en-US" altLang="ja-JP" i="1" dirty="0" err="1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Epidemiol</a:t>
            </a:r>
            <a:r>
              <a:rPr lang="en-US" altLang="ja-JP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10: 403-409,2000</a:t>
            </a:r>
            <a:endParaRPr lang="ja-JP" altLang="en-US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611188" y="6267223"/>
            <a:ext cx="3753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Iseki K, et al. </a:t>
            </a:r>
            <a:r>
              <a:rPr lang="en-US" altLang="ja-JP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Hypertension Res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24: 691-697, 2001</a:t>
            </a:r>
            <a:endParaRPr lang="ja-JP" altLang="en-US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5390441" y="1254547"/>
            <a:ext cx="309527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S-UA vs. Risk of ESRD/Death</a:t>
            </a:r>
            <a:endParaRPr lang="ja-JP" altLang="en-US" sz="20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>
            <a:off x="6501138" y="5322694"/>
            <a:ext cx="15372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S-UA</a:t>
            </a:r>
            <a:r>
              <a:rPr lang="ja-JP" alt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mg/dL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7465" name="Text Box 58"/>
          <p:cNvSpPr txBox="1">
            <a:spLocks noChangeArrowheads="1"/>
          </p:cNvSpPr>
          <p:nvPr/>
        </p:nvSpPr>
        <p:spPr bwMode="auto">
          <a:xfrm>
            <a:off x="1081674" y="1196752"/>
            <a:ext cx="24624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S-UA vs. rise in </a:t>
            </a:r>
            <a:r>
              <a:rPr lang="en-US" altLang="ja-JP" sz="2400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Scr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2032695" y="5322694"/>
            <a:ext cx="175097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S-UA</a:t>
            </a:r>
            <a:r>
              <a:rPr lang="ja-JP" altLang="en-US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mg/dL</a:t>
            </a:r>
            <a:r>
              <a:rPr lang="ja-JP" altLang="en-US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</a:p>
        </p:txBody>
      </p:sp>
      <p:sp>
        <p:nvSpPr>
          <p:cNvPr id="114750" name="Text Box 62"/>
          <p:cNvSpPr txBox="1">
            <a:spLocks noChangeArrowheads="1"/>
          </p:cNvSpPr>
          <p:nvPr/>
        </p:nvSpPr>
        <p:spPr bwMode="auto">
          <a:xfrm rot="10800000">
            <a:off x="162696" y="2076909"/>
            <a:ext cx="430887" cy="18654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fontAlgn="t">
              <a:defRPr/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Risk of </a:t>
            </a:r>
            <a:r>
              <a:rPr lang="en-US" altLang="ja-JP" sz="1600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SCr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elevation </a:t>
            </a:r>
            <a:endParaRPr lang="ja-JP" altLang="en-US" sz="16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19" name="Text Box 18"/>
          <p:cNvSpPr txBox="1">
            <a:spLocks noChangeArrowheads="1"/>
          </p:cNvSpPr>
          <p:nvPr/>
        </p:nvSpPr>
        <p:spPr bwMode="auto">
          <a:xfrm rot="10800000">
            <a:off x="4627415" y="1813028"/>
            <a:ext cx="443198" cy="208677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fontAlgn="t">
              <a:lnSpc>
                <a:spcPct val="105000"/>
              </a:lnSpc>
            </a:pP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Risk of ESRD/Death</a:t>
            </a:r>
            <a:endParaRPr lang="ja-JP" altLang="en-US" sz="16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5379268" y="2286829"/>
            <a:ext cx="932243" cy="6381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*:P&lt;0.01</a:t>
            </a:r>
          </a:p>
          <a:p>
            <a:pPr fontAlgn="t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Trend Test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832096" y="2764777"/>
            <a:ext cx="1304460" cy="3753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Student’s t-test</a:t>
            </a:r>
          </a:p>
        </p:txBody>
      </p:sp>
      <p:sp>
        <p:nvSpPr>
          <p:cNvPr id="17533" name="Text Box 68"/>
          <p:cNvSpPr txBox="1">
            <a:spLocks noChangeArrowheads="1"/>
          </p:cNvSpPr>
          <p:nvPr/>
        </p:nvSpPr>
        <p:spPr bwMode="auto">
          <a:xfrm>
            <a:off x="781709" y="2311550"/>
            <a:ext cx="242277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t"/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Men      </a:t>
            </a:r>
            <a:r>
              <a:rPr lang="ja-JP" altLang="en-US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(Up to </a:t>
            </a:r>
            <a:r>
              <a:rPr lang="en-US" altLang="ja-JP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SCr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1.4mg/</a:t>
            </a:r>
            <a:r>
              <a:rPr lang="en-US" altLang="ja-JP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dL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)</a:t>
            </a:r>
            <a:endParaRPr lang="en-US" altLang="ja-JP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 fontAlgn="t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Women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(Up to </a:t>
            </a:r>
            <a:r>
              <a:rPr lang="en-US" altLang="ja-JP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SCr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1.2mg/dL)</a:t>
            </a:r>
            <a:endParaRPr lang="ja-JP" altLang="en-US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67544" y="1628800"/>
            <a:ext cx="8443918" cy="3737997"/>
            <a:chOff x="467544" y="1753974"/>
            <a:chExt cx="8443918" cy="3307492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644950" y="1864332"/>
              <a:ext cx="3916437" cy="2875111"/>
              <a:chOff x="794068" y="2439988"/>
              <a:chExt cx="44450" cy="2357437"/>
            </a:xfrm>
          </p:grpSpPr>
          <p:sp>
            <p:nvSpPr>
              <p:cNvPr id="17502" name="Line 83"/>
              <p:cNvSpPr>
                <a:spLocks noChangeShapeType="1"/>
              </p:cNvSpPr>
              <p:nvPr/>
            </p:nvSpPr>
            <p:spPr bwMode="auto">
              <a:xfrm>
                <a:off x="794068" y="4797425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03" name="Line 84"/>
              <p:cNvSpPr>
                <a:spLocks noChangeShapeType="1"/>
              </p:cNvSpPr>
              <p:nvPr/>
            </p:nvSpPr>
            <p:spPr bwMode="auto">
              <a:xfrm>
                <a:off x="794068" y="4400550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04" name="Line 85"/>
              <p:cNvSpPr>
                <a:spLocks noChangeShapeType="1"/>
              </p:cNvSpPr>
              <p:nvPr/>
            </p:nvSpPr>
            <p:spPr bwMode="auto">
              <a:xfrm>
                <a:off x="794068" y="4014788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05" name="Line 86"/>
              <p:cNvSpPr>
                <a:spLocks noChangeShapeType="1"/>
              </p:cNvSpPr>
              <p:nvPr/>
            </p:nvSpPr>
            <p:spPr bwMode="auto">
              <a:xfrm>
                <a:off x="794068" y="3617913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06" name="Line 87"/>
              <p:cNvSpPr>
                <a:spLocks noChangeShapeType="1"/>
              </p:cNvSpPr>
              <p:nvPr/>
            </p:nvSpPr>
            <p:spPr bwMode="auto">
              <a:xfrm>
                <a:off x="794068" y="3222625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07" name="Line 88"/>
              <p:cNvSpPr>
                <a:spLocks noChangeShapeType="1"/>
              </p:cNvSpPr>
              <p:nvPr/>
            </p:nvSpPr>
            <p:spPr bwMode="auto">
              <a:xfrm>
                <a:off x="794068" y="2836863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08" name="Line 89"/>
              <p:cNvSpPr>
                <a:spLocks noChangeShapeType="1"/>
              </p:cNvSpPr>
              <p:nvPr/>
            </p:nvSpPr>
            <p:spPr bwMode="auto">
              <a:xfrm>
                <a:off x="794068" y="2439988"/>
                <a:ext cx="4445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5195744" y="1934032"/>
              <a:ext cx="3709044" cy="2834454"/>
              <a:chOff x="5342255" y="2497138"/>
              <a:chExt cx="33338" cy="2324100"/>
            </a:xfrm>
          </p:grpSpPr>
          <p:sp>
            <p:nvSpPr>
              <p:cNvPr id="17435" name="Line 26"/>
              <p:cNvSpPr>
                <a:spLocks noChangeShapeType="1"/>
              </p:cNvSpPr>
              <p:nvPr/>
            </p:nvSpPr>
            <p:spPr bwMode="auto">
              <a:xfrm>
                <a:off x="5342255" y="4821238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36" name="Line 27"/>
              <p:cNvSpPr>
                <a:spLocks noChangeShapeType="1"/>
              </p:cNvSpPr>
              <p:nvPr/>
            </p:nvSpPr>
            <p:spPr bwMode="auto">
              <a:xfrm>
                <a:off x="5342255" y="4562475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37" name="Line 28"/>
              <p:cNvSpPr>
                <a:spLocks noChangeShapeType="1"/>
              </p:cNvSpPr>
              <p:nvPr/>
            </p:nvSpPr>
            <p:spPr bwMode="auto">
              <a:xfrm>
                <a:off x="5342255" y="4303713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38" name="Line 29"/>
              <p:cNvSpPr>
                <a:spLocks noChangeShapeType="1"/>
              </p:cNvSpPr>
              <p:nvPr/>
            </p:nvSpPr>
            <p:spPr bwMode="auto">
              <a:xfrm>
                <a:off x="5342255" y="4044950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39" name="Line 30"/>
              <p:cNvSpPr>
                <a:spLocks noChangeShapeType="1"/>
              </p:cNvSpPr>
              <p:nvPr/>
            </p:nvSpPr>
            <p:spPr bwMode="auto">
              <a:xfrm>
                <a:off x="5342255" y="3787775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0" name="Line 31"/>
              <p:cNvSpPr>
                <a:spLocks noChangeShapeType="1"/>
              </p:cNvSpPr>
              <p:nvPr/>
            </p:nvSpPr>
            <p:spPr bwMode="auto">
              <a:xfrm>
                <a:off x="5342255" y="3530600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1" name="Line 32"/>
              <p:cNvSpPr>
                <a:spLocks noChangeShapeType="1"/>
              </p:cNvSpPr>
              <p:nvPr/>
            </p:nvSpPr>
            <p:spPr bwMode="auto">
              <a:xfrm>
                <a:off x="5342255" y="3271838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2" name="Line 33"/>
              <p:cNvSpPr>
                <a:spLocks noChangeShapeType="1"/>
              </p:cNvSpPr>
              <p:nvPr/>
            </p:nvSpPr>
            <p:spPr bwMode="auto">
              <a:xfrm>
                <a:off x="5342255" y="3013075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3" name="Line 34"/>
              <p:cNvSpPr>
                <a:spLocks noChangeShapeType="1"/>
              </p:cNvSpPr>
              <p:nvPr/>
            </p:nvSpPr>
            <p:spPr bwMode="auto">
              <a:xfrm>
                <a:off x="5342255" y="2755900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4" name="Line 35"/>
              <p:cNvSpPr>
                <a:spLocks noChangeShapeType="1"/>
              </p:cNvSpPr>
              <p:nvPr/>
            </p:nvSpPr>
            <p:spPr bwMode="auto">
              <a:xfrm>
                <a:off x="5342255" y="2497138"/>
                <a:ext cx="3333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20" name="Text Box 19"/>
            <p:cNvSpPr txBox="1">
              <a:spLocks noChangeArrowheads="1"/>
            </p:cNvSpPr>
            <p:nvPr/>
          </p:nvSpPr>
          <p:spPr bwMode="auto">
            <a:xfrm>
              <a:off x="8311386" y="1876423"/>
              <a:ext cx="261114" cy="2769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fontAlgn="t"/>
              <a:r>
                <a:rPr lang="ja-JP" altLang="en-US" sz="1200" dirty="0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＊</a:t>
              </a:r>
            </a:p>
          </p:txBody>
        </p:sp>
        <p:sp>
          <p:nvSpPr>
            <p:cNvPr id="114709" name="Rectangle 21"/>
            <p:cNvSpPr>
              <a:spLocks noChangeArrowheads="1"/>
            </p:cNvSpPr>
            <p:nvPr/>
          </p:nvSpPr>
          <p:spPr bwMode="auto">
            <a:xfrm>
              <a:off x="5498575" y="4578766"/>
              <a:ext cx="379534" cy="18973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10" name="Rectangle 22"/>
            <p:cNvSpPr>
              <a:spLocks noChangeArrowheads="1"/>
            </p:cNvSpPr>
            <p:nvPr/>
          </p:nvSpPr>
          <p:spPr bwMode="auto">
            <a:xfrm>
              <a:off x="6423237" y="4452919"/>
              <a:ext cx="369277" cy="315585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11" name="Rectangle 23"/>
            <p:cNvSpPr>
              <a:spLocks noChangeArrowheads="1"/>
            </p:cNvSpPr>
            <p:nvPr/>
          </p:nvSpPr>
          <p:spPr bwMode="auto">
            <a:xfrm>
              <a:off x="7337639" y="4305775"/>
              <a:ext cx="379535" cy="462729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12" name="Rectangle 24"/>
            <p:cNvSpPr>
              <a:spLocks noChangeArrowheads="1"/>
            </p:cNvSpPr>
            <p:nvPr/>
          </p:nvSpPr>
          <p:spPr bwMode="auto">
            <a:xfrm>
              <a:off x="8263755" y="2081176"/>
              <a:ext cx="367812" cy="268731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34" name="Line 25"/>
            <p:cNvSpPr>
              <a:spLocks noChangeShapeType="1"/>
            </p:cNvSpPr>
            <p:nvPr/>
          </p:nvSpPr>
          <p:spPr bwMode="auto">
            <a:xfrm>
              <a:off x="5231630" y="1934032"/>
              <a:ext cx="0" cy="2834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45" name="Line 36"/>
            <p:cNvSpPr>
              <a:spLocks noChangeShapeType="1"/>
            </p:cNvSpPr>
            <p:nvPr/>
          </p:nvSpPr>
          <p:spPr bwMode="auto">
            <a:xfrm>
              <a:off x="5231637" y="4768486"/>
              <a:ext cx="367982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5231630" y="4704594"/>
              <a:ext cx="3679825" cy="63892"/>
              <a:chOff x="5342255" y="4768850"/>
              <a:chExt cx="3679825" cy="52388"/>
            </a:xfrm>
          </p:grpSpPr>
          <p:sp>
            <p:nvSpPr>
              <p:cNvPr id="17446" name="Line 37"/>
              <p:cNvSpPr>
                <a:spLocks noChangeShapeType="1"/>
              </p:cNvSpPr>
              <p:nvPr/>
            </p:nvSpPr>
            <p:spPr bwMode="auto">
              <a:xfrm flipV="1">
                <a:off x="5342255" y="4768850"/>
                <a:ext cx="0" cy="523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7" name="Line 38"/>
              <p:cNvSpPr>
                <a:spLocks noChangeShapeType="1"/>
              </p:cNvSpPr>
              <p:nvPr/>
            </p:nvSpPr>
            <p:spPr bwMode="auto">
              <a:xfrm flipV="1">
                <a:off x="6267768" y="4768850"/>
                <a:ext cx="0" cy="523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8" name="Line 39"/>
              <p:cNvSpPr>
                <a:spLocks noChangeShapeType="1"/>
              </p:cNvSpPr>
              <p:nvPr/>
            </p:nvSpPr>
            <p:spPr bwMode="auto">
              <a:xfrm flipV="1">
                <a:off x="7182168" y="4768850"/>
                <a:ext cx="0" cy="523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49" name="Line 40"/>
              <p:cNvSpPr>
                <a:spLocks noChangeShapeType="1"/>
              </p:cNvSpPr>
              <p:nvPr/>
            </p:nvSpPr>
            <p:spPr bwMode="auto">
              <a:xfrm flipV="1">
                <a:off x="8107680" y="4768850"/>
                <a:ext cx="0" cy="523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450" name="Line 41"/>
              <p:cNvSpPr>
                <a:spLocks noChangeShapeType="1"/>
              </p:cNvSpPr>
              <p:nvPr/>
            </p:nvSpPr>
            <p:spPr bwMode="auto">
              <a:xfrm flipV="1">
                <a:off x="9022080" y="4768850"/>
                <a:ext cx="0" cy="5238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51" name="Rectangle 42"/>
            <p:cNvSpPr>
              <a:spLocks noChangeArrowheads="1"/>
            </p:cNvSpPr>
            <p:nvPr/>
          </p:nvSpPr>
          <p:spPr bwMode="auto">
            <a:xfrm>
              <a:off x="5063355" y="4662000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0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2" name="Rectangle 43"/>
            <p:cNvSpPr>
              <a:spLocks noChangeArrowheads="1"/>
            </p:cNvSpPr>
            <p:nvPr/>
          </p:nvSpPr>
          <p:spPr bwMode="auto">
            <a:xfrm>
              <a:off x="5063355" y="4348351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1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3" name="Rectangle 44"/>
            <p:cNvSpPr>
              <a:spLocks noChangeArrowheads="1"/>
            </p:cNvSpPr>
            <p:nvPr/>
          </p:nvSpPr>
          <p:spPr bwMode="auto">
            <a:xfrm>
              <a:off x="5063355" y="4034702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2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4" name="Rectangle 45"/>
            <p:cNvSpPr>
              <a:spLocks noChangeArrowheads="1"/>
            </p:cNvSpPr>
            <p:nvPr/>
          </p:nvSpPr>
          <p:spPr bwMode="auto">
            <a:xfrm>
              <a:off x="5063355" y="3717182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3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5" name="Rectangle 46"/>
            <p:cNvSpPr>
              <a:spLocks noChangeArrowheads="1"/>
            </p:cNvSpPr>
            <p:nvPr/>
          </p:nvSpPr>
          <p:spPr bwMode="auto">
            <a:xfrm>
              <a:off x="5063355" y="3403533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4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6" name="Rectangle 47"/>
            <p:cNvSpPr>
              <a:spLocks noChangeArrowheads="1"/>
            </p:cNvSpPr>
            <p:nvPr/>
          </p:nvSpPr>
          <p:spPr bwMode="auto">
            <a:xfrm>
              <a:off x="5063355" y="3087949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5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7" name="Rectangle 48"/>
            <p:cNvSpPr>
              <a:spLocks noChangeArrowheads="1"/>
            </p:cNvSpPr>
            <p:nvPr/>
          </p:nvSpPr>
          <p:spPr bwMode="auto">
            <a:xfrm>
              <a:off x="5063355" y="2774301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6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8" name="Rectangle 49"/>
            <p:cNvSpPr>
              <a:spLocks noChangeArrowheads="1"/>
            </p:cNvSpPr>
            <p:nvPr/>
          </p:nvSpPr>
          <p:spPr bwMode="auto">
            <a:xfrm>
              <a:off x="5063355" y="2460652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7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59" name="Rectangle 50"/>
            <p:cNvSpPr>
              <a:spLocks noChangeArrowheads="1"/>
            </p:cNvSpPr>
            <p:nvPr/>
          </p:nvSpPr>
          <p:spPr bwMode="auto">
            <a:xfrm>
              <a:off x="5063355" y="2145067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8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60" name="Rectangle 51"/>
            <p:cNvSpPr>
              <a:spLocks noChangeArrowheads="1"/>
            </p:cNvSpPr>
            <p:nvPr/>
          </p:nvSpPr>
          <p:spPr bwMode="auto">
            <a:xfrm>
              <a:off x="5063355" y="1829483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9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61" name="Rectangle 52"/>
            <p:cNvSpPr>
              <a:spLocks noChangeArrowheads="1"/>
            </p:cNvSpPr>
            <p:nvPr/>
          </p:nvSpPr>
          <p:spPr bwMode="auto">
            <a:xfrm>
              <a:off x="5465000" y="4836249"/>
              <a:ext cx="444032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0.3-4.9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62" name="Rectangle 53"/>
            <p:cNvSpPr>
              <a:spLocks noChangeArrowheads="1"/>
            </p:cNvSpPr>
            <p:nvPr/>
          </p:nvSpPr>
          <p:spPr bwMode="auto">
            <a:xfrm>
              <a:off x="6390513" y="4836249"/>
              <a:ext cx="444032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5.0-6.4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63" name="Rectangle 54"/>
            <p:cNvSpPr>
              <a:spLocks noChangeArrowheads="1"/>
            </p:cNvSpPr>
            <p:nvPr/>
          </p:nvSpPr>
          <p:spPr bwMode="auto">
            <a:xfrm>
              <a:off x="7304913" y="4836249"/>
              <a:ext cx="444032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6.5-8.4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464" name="Rectangle 55"/>
            <p:cNvSpPr>
              <a:spLocks noChangeArrowheads="1"/>
            </p:cNvSpPr>
            <p:nvPr/>
          </p:nvSpPr>
          <p:spPr bwMode="auto">
            <a:xfrm>
              <a:off x="8185970" y="4836249"/>
              <a:ext cx="522579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8.5-13.0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0" name="Rectangle 72"/>
            <p:cNvSpPr>
              <a:spLocks noChangeArrowheads="1"/>
            </p:cNvSpPr>
            <p:nvPr/>
          </p:nvSpPr>
          <p:spPr bwMode="auto">
            <a:xfrm>
              <a:off x="847859" y="4497450"/>
              <a:ext cx="224203" cy="242012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1" name="Rectangle 73"/>
            <p:cNvSpPr>
              <a:spLocks noChangeArrowheads="1"/>
            </p:cNvSpPr>
            <p:nvPr/>
          </p:nvSpPr>
          <p:spPr bwMode="auto">
            <a:xfrm>
              <a:off x="1624513" y="4431604"/>
              <a:ext cx="225669" cy="307840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2" name="Rectangle 74"/>
            <p:cNvSpPr>
              <a:spLocks noChangeArrowheads="1"/>
            </p:cNvSpPr>
            <p:nvPr/>
          </p:nvSpPr>
          <p:spPr bwMode="auto">
            <a:xfrm>
              <a:off x="2402624" y="4336734"/>
              <a:ext cx="224204" cy="402709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3" name="Rectangle 75"/>
            <p:cNvSpPr>
              <a:spLocks noChangeArrowheads="1"/>
            </p:cNvSpPr>
            <p:nvPr/>
          </p:nvSpPr>
          <p:spPr bwMode="auto">
            <a:xfrm>
              <a:off x="3170486" y="4201226"/>
              <a:ext cx="224204" cy="538236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4" name="Rectangle 76"/>
            <p:cNvSpPr>
              <a:spLocks noChangeArrowheads="1"/>
            </p:cNvSpPr>
            <p:nvPr/>
          </p:nvSpPr>
          <p:spPr bwMode="auto">
            <a:xfrm>
              <a:off x="3947147" y="4040530"/>
              <a:ext cx="225669" cy="698932"/>
            </a:xfrm>
            <a:prstGeom prst="rect">
              <a:avLst/>
            </a:prstGeom>
            <a:gradFill flip="none" rotWithShape="1">
              <a:gsLst>
                <a:gs pos="0">
                  <a:srgbClr val="FF9933">
                    <a:shade val="30000"/>
                    <a:satMod val="115000"/>
                  </a:srgbClr>
                </a:gs>
                <a:gs pos="50000">
                  <a:srgbClr val="FF9933">
                    <a:shade val="67500"/>
                    <a:satMod val="115000"/>
                  </a:srgbClr>
                </a:gs>
                <a:gs pos="100000">
                  <a:srgbClr val="FF9933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5" name="Rectangle 77"/>
            <p:cNvSpPr>
              <a:spLocks noChangeArrowheads="1"/>
            </p:cNvSpPr>
            <p:nvPr/>
          </p:nvSpPr>
          <p:spPr bwMode="auto">
            <a:xfrm>
              <a:off x="1072062" y="4497450"/>
              <a:ext cx="225669" cy="24201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6" name="Rectangle 78"/>
            <p:cNvSpPr>
              <a:spLocks noChangeArrowheads="1"/>
            </p:cNvSpPr>
            <p:nvPr/>
          </p:nvSpPr>
          <p:spPr bwMode="auto">
            <a:xfrm>
              <a:off x="1850182" y="4309647"/>
              <a:ext cx="224203" cy="42981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7" name="Rectangle 79"/>
            <p:cNvSpPr>
              <a:spLocks noChangeArrowheads="1"/>
            </p:cNvSpPr>
            <p:nvPr/>
          </p:nvSpPr>
          <p:spPr bwMode="auto">
            <a:xfrm>
              <a:off x="2626834" y="3974684"/>
              <a:ext cx="215411" cy="76476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8" name="Rectangle 80"/>
            <p:cNvSpPr>
              <a:spLocks noChangeArrowheads="1"/>
            </p:cNvSpPr>
            <p:nvPr/>
          </p:nvSpPr>
          <p:spPr bwMode="auto">
            <a:xfrm>
              <a:off x="3394697" y="3355131"/>
              <a:ext cx="225669" cy="138431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14769" name="Rectangle 81"/>
            <p:cNvSpPr>
              <a:spLocks noChangeArrowheads="1"/>
            </p:cNvSpPr>
            <p:nvPr/>
          </p:nvSpPr>
          <p:spPr bwMode="auto">
            <a:xfrm>
              <a:off x="4172809" y="2253488"/>
              <a:ext cx="222738" cy="248595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01" name="Line 82"/>
            <p:cNvSpPr>
              <a:spLocks noChangeShapeType="1"/>
            </p:cNvSpPr>
            <p:nvPr/>
          </p:nvSpPr>
          <p:spPr bwMode="auto">
            <a:xfrm>
              <a:off x="683443" y="1864334"/>
              <a:ext cx="0" cy="287511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09" name="Line 90"/>
            <p:cNvSpPr>
              <a:spLocks noChangeShapeType="1"/>
            </p:cNvSpPr>
            <p:nvPr/>
          </p:nvSpPr>
          <p:spPr bwMode="auto">
            <a:xfrm>
              <a:off x="683450" y="4739444"/>
              <a:ext cx="387667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683443" y="4671681"/>
              <a:ext cx="3876675" cy="67763"/>
              <a:chOff x="794068" y="4741863"/>
              <a:chExt cx="3876675" cy="55562"/>
            </a:xfrm>
          </p:grpSpPr>
          <p:sp>
            <p:nvSpPr>
              <p:cNvPr id="17510" name="Line 91"/>
              <p:cNvSpPr>
                <a:spLocks noChangeShapeType="1"/>
              </p:cNvSpPr>
              <p:nvPr/>
            </p:nvSpPr>
            <p:spPr bwMode="auto">
              <a:xfrm flipV="1">
                <a:off x="794068" y="4741863"/>
                <a:ext cx="0" cy="5556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11" name="Line 92"/>
              <p:cNvSpPr>
                <a:spLocks noChangeShapeType="1"/>
              </p:cNvSpPr>
              <p:nvPr/>
            </p:nvSpPr>
            <p:spPr bwMode="auto">
              <a:xfrm flipV="1">
                <a:off x="1570355" y="4741863"/>
                <a:ext cx="0" cy="5556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12" name="Line 93"/>
              <p:cNvSpPr>
                <a:spLocks noChangeShapeType="1"/>
              </p:cNvSpPr>
              <p:nvPr/>
            </p:nvSpPr>
            <p:spPr bwMode="auto">
              <a:xfrm flipV="1">
                <a:off x="2348230" y="4741863"/>
                <a:ext cx="0" cy="5556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13" name="Line 94"/>
              <p:cNvSpPr>
                <a:spLocks noChangeShapeType="1"/>
              </p:cNvSpPr>
              <p:nvPr/>
            </p:nvSpPr>
            <p:spPr bwMode="auto">
              <a:xfrm flipV="1">
                <a:off x="3114993" y="4741863"/>
                <a:ext cx="0" cy="5556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14" name="Line 95"/>
              <p:cNvSpPr>
                <a:spLocks noChangeShapeType="1"/>
              </p:cNvSpPr>
              <p:nvPr/>
            </p:nvSpPr>
            <p:spPr bwMode="auto">
              <a:xfrm flipV="1">
                <a:off x="3892868" y="4741863"/>
                <a:ext cx="0" cy="5556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7515" name="Line 96"/>
              <p:cNvSpPr>
                <a:spLocks noChangeShapeType="1"/>
              </p:cNvSpPr>
              <p:nvPr/>
            </p:nvSpPr>
            <p:spPr bwMode="auto">
              <a:xfrm flipV="1">
                <a:off x="4670743" y="4741863"/>
                <a:ext cx="0" cy="5556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prstClr val="black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516" name="Rectangle 97"/>
            <p:cNvSpPr>
              <a:spLocks noChangeArrowheads="1"/>
            </p:cNvSpPr>
            <p:nvPr/>
          </p:nvSpPr>
          <p:spPr bwMode="auto">
            <a:xfrm>
              <a:off x="543743" y="4631022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0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17" name="Rectangle 98"/>
            <p:cNvSpPr>
              <a:spLocks noChangeArrowheads="1"/>
            </p:cNvSpPr>
            <p:nvPr/>
          </p:nvSpPr>
          <p:spPr bwMode="auto">
            <a:xfrm>
              <a:off x="543743" y="4145061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2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18" name="Rectangle 99"/>
            <p:cNvSpPr>
              <a:spLocks noChangeArrowheads="1"/>
            </p:cNvSpPr>
            <p:nvPr/>
          </p:nvSpPr>
          <p:spPr bwMode="auto">
            <a:xfrm>
              <a:off x="543743" y="3674587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4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19" name="Rectangle 100"/>
            <p:cNvSpPr>
              <a:spLocks noChangeArrowheads="1"/>
            </p:cNvSpPr>
            <p:nvPr/>
          </p:nvSpPr>
          <p:spPr bwMode="auto">
            <a:xfrm>
              <a:off x="543743" y="3190562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6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0" name="Rectangle 101"/>
            <p:cNvSpPr>
              <a:spLocks noChangeArrowheads="1"/>
            </p:cNvSpPr>
            <p:nvPr/>
          </p:nvSpPr>
          <p:spPr bwMode="auto">
            <a:xfrm>
              <a:off x="543743" y="2708473"/>
              <a:ext cx="78548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8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1" name="Rectangle 102"/>
            <p:cNvSpPr>
              <a:spLocks noChangeArrowheads="1"/>
            </p:cNvSpPr>
            <p:nvPr/>
          </p:nvSpPr>
          <p:spPr bwMode="auto">
            <a:xfrm>
              <a:off x="467544" y="2238000"/>
              <a:ext cx="157094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10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2" name="Rectangle 103"/>
            <p:cNvSpPr>
              <a:spLocks noChangeArrowheads="1"/>
            </p:cNvSpPr>
            <p:nvPr/>
          </p:nvSpPr>
          <p:spPr bwMode="auto">
            <a:xfrm>
              <a:off x="467544" y="1753974"/>
              <a:ext cx="157094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12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3" name="Rectangle 104"/>
            <p:cNvSpPr>
              <a:spLocks noChangeArrowheads="1"/>
            </p:cNvSpPr>
            <p:nvPr/>
          </p:nvSpPr>
          <p:spPr bwMode="auto">
            <a:xfrm>
              <a:off x="943793" y="4816888"/>
              <a:ext cx="275717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&lt;5.0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4" name="Rectangle 105"/>
            <p:cNvSpPr>
              <a:spLocks noChangeArrowheads="1"/>
            </p:cNvSpPr>
            <p:nvPr/>
          </p:nvSpPr>
          <p:spPr bwMode="auto">
            <a:xfrm>
              <a:off x="1632775" y="4816888"/>
              <a:ext cx="444032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5.0-5.9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5" name="Rectangle 106"/>
            <p:cNvSpPr>
              <a:spLocks noChangeArrowheads="1"/>
            </p:cNvSpPr>
            <p:nvPr/>
          </p:nvSpPr>
          <p:spPr bwMode="auto">
            <a:xfrm>
              <a:off x="2410651" y="4816888"/>
              <a:ext cx="444032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6.0-6.9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6" name="Rectangle 107"/>
            <p:cNvSpPr>
              <a:spLocks noChangeArrowheads="1"/>
            </p:cNvSpPr>
            <p:nvPr/>
          </p:nvSpPr>
          <p:spPr bwMode="auto">
            <a:xfrm>
              <a:off x="3179001" y="4816888"/>
              <a:ext cx="444032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7.0-7.9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7527" name="Rectangle 108"/>
            <p:cNvSpPr>
              <a:spLocks noChangeArrowheads="1"/>
            </p:cNvSpPr>
            <p:nvPr/>
          </p:nvSpPr>
          <p:spPr bwMode="auto">
            <a:xfrm>
              <a:off x="4042594" y="4816888"/>
              <a:ext cx="245260" cy="22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t"/>
              <a:r>
                <a:rPr lang="en-US" altLang="ja-JP" sz="1200">
                  <a:solidFill>
                    <a:srgbClr val="000000"/>
                  </a:solidFill>
                  <a:latin typeface="Calibri" panose="020F0502020204030204" pitchFamily="34" charset="0"/>
                  <a:ea typeface="HG丸ｺﾞｼｯｸM-PRO" panose="020F0600000000000000" pitchFamily="50" charset="-128"/>
                  <a:cs typeface="Calibri" panose="020F0502020204030204" pitchFamily="34" charset="0"/>
                </a:rPr>
                <a:t>8.0-</a:t>
              </a:r>
              <a:endParaRPr lang="en-US" altLang="ja-JP" sz="120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2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/>
          <p:cNvSpPr>
            <a:spLocks noChangeArrowheads="1"/>
          </p:cNvSpPr>
          <p:nvPr/>
        </p:nvSpPr>
        <p:spPr bwMode="auto">
          <a:xfrm>
            <a:off x="280541" y="918061"/>
            <a:ext cx="8341398" cy="5601289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4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80542" y="5245627"/>
            <a:ext cx="1873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N of Component</a:t>
            </a:r>
            <a:endParaRPr lang="ja-JP" altLang="en-US" sz="1800" dirty="0" smtClean="0">
              <a:solidFill>
                <a:srgbClr val="000000"/>
              </a:solidFill>
              <a:latin typeface="+mj-lt"/>
              <a:ea typeface="ＭＳ ゴシック" pitchFamily="49" charset="-128"/>
              <a:cs typeface="Calibri" panose="020F0502020204030204" pitchFamily="34" charset="0"/>
            </a:endParaRP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84512" y="5935182"/>
            <a:ext cx="1066800" cy="26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altLang="ja-JP" sz="16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Number</a:t>
            </a:r>
            <a:endParaRPr lang="ja-JP" altLang="en-US" sz="1600" dirty="0" smtClean="0">
              <a:solidFill>
                <a:srgbClr val="000000"/>
              </a:solidFill>
              <a:latin typeface="+mj-lt"/>
              <a:ea typeface="ＭＳ ゴシック" pitchFamily="49" charset="-128"/>
              <a:cs typeface="Calibri" panose="020F0502020204030204" pitchFamily="34" charset="0"/>
            </a:endParaRP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2181225" y="5808385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2,336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171825" y="5808385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2,305</a:t>
            </a: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4211638" y="5808385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1,474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5392738" y="5808385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658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6396038" y="5808385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7540625" y="5808385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181225" y="6148596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2,056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3171825" y="6150183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1,900</a:t>
            </a: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5221288" y="6148596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1,007</a:t>
            </a:r>
          </a:p>
        </p:txBody>
      </p:sp>
      <p:sp>
        <p:nvSpPr>
          <p:cNvPr id="195598" name="Rectangle 14"/>
          <p:cNvSpPr>
            <a:spLocks noChangeArrowheads="1"/>
          </p:cNvSpPr>
          <p:nvPr/>
        </p:nvSpPr>
        <p:spPr bwMode="auto">
          <a:xfrm>
            <a:off x="6396038" y="6150183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402</a:t>
            </a: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7540625" y="6150183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74</a:t>
            </a:r>
          </a:p>
        </p:txBody>
      </p:sp>
      <p:sp>
        <p:nvSpPr>
          <p:cNvPr id="195600" name="Rectangle 16"/>
          <p:cNvSpPr>
            <a:spLocks noChangeArrowheads="1"/>
          </p:cNvSpPr>
          <p:nvPr/>
        </p:nvSpPr>
        <p:spPr bwMode="auto">
          <a:xfrm>
            <a:off x="1449397" y="5792996"/>
            <a:ext cx="5097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NCEP</a:t>
            </a:r>
          </a:p>
        </p:txBody>
      </p:sp>
      <p:sp>
        <p:nvSpPr>
          <p:cNvPr id="195601" name="Rectangle 17"/>
          <p:cNvSpPr>
            <a:spLocks noChangeArrowheads="1"/>
          </p:cNvSpPr>
          <p:nvPr/>
        </p:nvSpPr>
        <p:spPr bwMode="auto">
          <a:xfrm>
            <a:off x="1116013" y="6126371"/>
            <a:ext cx="859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modified</a:t>
            </a:r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4953000" y="6553200"/>
            <a:ext cx="3962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ja-JP" sz="14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Tanaka H et al. </a:t>
            </a:r>
            <a:r>
              <a:rPr lang="en-US" altLang="ja-JP" sz="1400" i="1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Kidney Int</a:t>
            </a:r>
            <a:r>
              <a:rPr lang="en-US" altLang="ja-JP" sz="14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 69:369-374, 2006</a:t>
            </a:r>
          </a:p>
        </p:txBody>
      </p:sp>
      <p:sp>
        <p:nvSpPr>
          <p:cNvPr id="195603" name="Rectangle 19"/>
          <p:cNvSpPr>
            <a:spLocks noChangeArrowheads="1"/>
          </p:cNvSpPr>
          <p:nvPr/>
        </p:nvSpPr>
        <p:spPr bwMode="auto">
          <a:xfrm>
            <a:off x="1371600" y="1259031"/>
            <a:ext cx="70754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04" name="Rectangle 20"/>
          <p:cNvSpPr>
            <a:spLocks noChangeArrowheads="1"/>
          </p:cNvSpPr>
          <p:nvPr/>
        </p:nvSpPr>
        <p:spPr bwMode="auto">
          <a:xfrm>
            <a:off x="1449388" y="49976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5605" name="Rectangle 21"/>
          <p:cNvSpPr>
            <a:spLocks noChangeArrowheads="1"/>
          </p:cNvSpPr>
          <p:nvPr/>
        </p:nvSpPr>
        <p:spPr bwMode="auto">
          <a:xfrm>
            <a:off x="1449388" y="421978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1449388" y="344170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1449388" y="268149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1449388" y="1905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>
            <a:off x="1449388" y="112733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2338389" y="52262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3382963" y="52262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5612" name="Rectangle 28"/>
          <p:cNvSpPr>
            <a:spLocks noChangeArrowheads="1"/>
          </p:cNvSpPr>
          <p:nvPr/>
        </p:nvSpPr>
        <p:spPr bwMode="auto">
          <a:xfrm>
            <a:off x="4429125" y="52262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5613" name="Rectangle 29"/>
          <p:cNvSpPr>
            <a:spLocks noChangeArrowheads="1"/>
          </p:cNvSpPr>
          <p:nvPr/>
        </p:nvSpPr>
        <p:spPr bwMode="auto">
          <a:xfrm>
            <a:off x="5475288" y="52262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5614" name="Rectangle 30"/>
          <p:cNvSpPr>
            <a:spLocks noChangeArrowheads="1"/>
          </p:cNvSpPr>
          <p:nvPr/>
        </p:nvSpPr>
        <p:spPr bwMode="auto">
          <a:xfrm>
            <a:off x="6523038" y="52262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5615" name="Rectangle 31"/>
          <p:cNvSpPr>
            <a:spLocks noChangeArrowheads="1"/>
          </p:cNvSpPr>
          <p:nvPr/>
        </p:nvSpPr>
        <p:spPr bwMode="auto">
          <a:xfrm>
            <a:off x="7569201" y="522625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95616" name="Rectangle 32"/>
          <p:cNvSpPr>
            <a:spLocks noChangeArrowheads="1"/>
          </p:cNvSpPr>
          <p:nvPr/>
        </p:nvSpPr>
        <p:spPr bwMode="auto">
          <a:xfrm>
            <a:off x="1765300" y="1216170"/>
            <a:ext cx="6388100" cy="393541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79043" y="2008188"/>
            <a:ext cx="6472926" cy="2354262"/>
            <a:chOff x="1765300" y="2008188"/>
            <a:chExt cx="53975" cy="2354262"/>
          </a:xfrm>
        </p:grpSpPr>
        <p:sp>
          <p:nvSpPr>
            <p:cNvPr id="195617" name="Line 33"/>
            <p:cNvSpPr>
              <a:spLocks noChangeShapeType="1"/>
            </p:cNvSpPr>
            <p:nvPr/>
          </p:nvSpPr>
          <p:spPr bwMode="auto">
            <a:xfrm>
              <a:off x="1765300" y="4362450"/>
              <a:ext cx="53975" cy="0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18" name="Line 34"/>
            <p:cNvSpPr>
              <a:spLocks noChangeShapeType="1"/>
            </p:cNvSpPr>
            <p:nvPr/>
          </p:nvSpPr>
          <p:spPr bwMode="auto">
            <a:xfrm>
              <a:off x="1765300" y="3570288"/>
              <a:ext cx="53975" cy="31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19" name="Line 35"/>
            <p:cNvSpPr>
              <a:spLocks noChangeShapeType="1"/>
            </p:cNvSpPr>
            <p:nvPr/>
          </p:nvSpPr>
          <p:spPr bwMode="auto">
            <a:xfrm>
              <a:off x="1765300" y="2797175"/>
              <a:ext cx="53975" cy="31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20" name="Line 36"/>
            <p:cNvSpPr>
              <a:spLocks noChangeShapeType="1"/>
            </p:cNvSpPr>
            <p:nvPr/>
          </p:nvSpPr>
          <p:spPr bwMode="auto">
            <a:xfrm>
              <a:off x="1765300" y="2008188"/>
              <a:ext cx="539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95621" name="Line 37"/>
          <p:cNvSpPr>
            <a:spLocks noChangeShapeType="1"/>
          </p:cNvSpPr>
          <p:nvPr/>
        </p:nvSpPr>
        <p:spPr bwMode="auto">
          <a:xfrm flipV="1">
            <a:off x="2397125" y="5149427"/>
            <a:ext cx="1588" cy="5397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22" name="Line 38"/>
          <p:cNvSpPr>
            <a:spLocks noChangeShapeType="1"/>
          </p:cNvSpPr>
          <p:nvPr/>
        </p:nvSpPr>
        <p:spPr bwMode="auto">
          <a:xfrm flipV="1">
            <a:off x="3436941" y="5149427"/>
            <a:ext cx="3175" cy="5397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23" name="Line 39"/>
          <p:cNvSpPr>
            <a:spLocks noChangeShapeType="1"/>
          </p:cNvSpPr>
          <p:nvPr/>
        </p:nvSpPr>
        <p:spPr bwMode="auto">
          <a:xfrm flipV="1">
            <a:off x="4479925" y="5149427"/>
            <a:ext cx="3175" cy="5397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24" name="Line 40"/>
          <p:cNvSpPr>
            <a:spLocks noChangeShapeType="1"/>
          </p:cNvSpPr>
          <p:nvPr/>
        </p:nvSpPr>
        <p:spPr bwMode="auto">
          <a:xfrm flipV="1">
            <a:off x="5519738" y="5149427"/>
            <a:ext cx="4762" cy="5397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25" name="Line 41"/>
          <p:cNvSpPr>
            <a:spLocks noChangeShapeType="1"/>
          </p:cNvSpPr>
          <p:nvPr/>
        </p:nvSpPr>
        <p:spPr bwMode="auto">
          <a:xfrm flipV="1">
            <a:off x="6562725" y="5149427"/>
            <a:ext cx="4763" cy="5397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26" name="Line 42"/>
          <p:cNvSpPr>
            <a:spLocks noChangeShapeType="1"/>
          </p:cNvSpPr>
          <p:nvPr/>
        </p:nvSpPr>
        <p:spPr bwMode="auto">
          <a:xfrm flipV="1">
            <a:off x="7605717" y="5149427"/>
            <a:ext cx="3175" cy="53975"/>
          </a:xfrm>
          <a:prstGeom prst="line">
            <a:avLst/>
          </a:prstGeom>
          <a:noFill/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397125" y="3751263"/>
            <a:ext cx="4981575" cy="709612"/>
            <a:chOff x="2397125" y="3751263"/>
            <a:chExt cx="4981575" cy="709612"/>
          </a:xfrm>
          <a:effectLst/>
        </p:grpSpPr>
        <p:sp>
          <p:nvSpPr>
            <p:cNvPr id="195627" name="Line 43"/>
            <p:cNvSpPr>
              <a:spLocks noChangeShapeType="1"/>
            </p:cNvSpPr>
            <p:nvPr/>
          </p:nvSpPr>
          <p:spPr bwMode="auto">
            <a:xfrm>
              <a:off x="2397125" y="4362450"/>
              <a:ext cx="868363" cy="98425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28" name="Line 44"/>
            <p:cNvSpPr>
              <a:spLocks noChangeShapeType="1"/>
            </p:cNvSpPr>
            <p:nvPr/>
          </p:nvSpPr>
          <p:spPr bwMode="auto">
            <a:xfrm flipV="1">
              <a:off x="3265488" y="4329113"/>
              <a:ext cx="1033462" cy="131762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29" name="Line 45"/>
            <p:cNvSpPr>
              <a:spLocks noChangeShapeType="1"/>
            </p:cNvSpPr>
            <p:nvPr/>
          </p:nvSpPr>
          <p:spPr bwMode="auto">
            <a:xfrm flipV="1">
              <a:off x="4298950" y="4030663"/>
              <a:ext cx="1014413" cy="29845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30" name="Line 46"/>
            <p:cNvSpPr>
              <a:spLocks noChangeShapeType="1"/>
            </p:cNvSpPr>
            <p:nvPr/>
          </p:nvSpPr>
          <p:spPr bwMode="auto">
            <a:xfrm flipV="1">
              <a:off x="5313363" y="3751263"/>
              <a:ext cx="1033462" cy="27940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31" name="Line 47"/>
            <p:cNvSpPr>
              <a:spLocks noChangeShapeType="1"/>
            </p:cNvSpPr>
            <p:nvPr/>
          </p:nvSpPr>
          <p:spPr bwMode="auto">
            <a:xfrm>
              <a:off x="6346825" y="3751263"/>
              <a:ext cx="1031875" cy="52705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95632" name="Line 48"/>
          <p:cNvSpPr>
            <a:spLocks noChangeShapeType="1"/>
          </p:cNvSpPr>
          <p:nvPr/>
        </p:nvSpPr>
        <p:spPr bwMode="auto">
          <a:xfrm flipV="1">
            <a:off x="3265488" y="4311858"/>
            <a:ext cx="3175" cy="14922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3" name="Line 49"/>
          <p:cNvSpPr>
            <a:spLocks noChangeShapeType="1"/>
          </p:cNvSpPr>
          <p:nvPr/>
        </p:nvSpPr>
        <p:spPr bwMode="auto">
          <a:xfrm>
            <a:off x="3211513" y="4311650"/>
            <a:ext cx="127000" cy="1588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4" name="Line 50"/>
          <p:cNvSpPr>
            <a:spLocks noChangeShapeType="1"/>
          </p:cNvSpPr>
          <p:nvPr/>
        </p:nvSpPr>
        <p:spPr bwMode="auto">
          <a:xfrm flipV="1">
            <a:off x="4298950" y="4146699"/>
            <a:ext cx="3175" cy="182563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5" name="Line 51"/>
          <p:cNvSpPr>
            <a:spLocks noChangeShapeType="1"/>
          </p:cNvSpPr>
          <p:nvPr/>
        </p:nvSpPr>
        <p:spPr bwMode="auto">
          <a:xfrm>
            <a:off x="4243390" y="4146550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6" name="Line 52"/>
          <p:cNvSpPr>
            <a:spLocks noChangeShapeType="1"/>
          </p:cNvSpPr>
          <p:nvPr/>
        </p:nvSpPr>
        <p:spPr bwMode="auto">
          <a:xfrm flipV="1">
            <a:off x="5313369" y="3735396"/>
            <a:ext cx="3175" cy="2952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7" name="Line 53"/>
          <p:cNvSpPr>
            <a:spLocks noChangeShapeType="1"/>
          </p:cNvSpPr>
          <p:nvPr/>
        </p:nvSpPr>
        <p:spPr bwMode="auto">
          <a:xfrm>
            <a:off x="5259394" y="3735389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8" name="Line 54"/>
          <p:cNvSpPr>
            <a:spLocks noChangeShapeType="1"/>
          </p:cNvSpPr>
          <p:nvPr/>
        </p:nvSpPr>
        <p:spPr bwMode="auto">
          <a:xfrm flipV="1">
            <a:off x="6346825" y="3127375"/>
            <a:ext cx="3175" cy="623888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39" name="Line 55"/>
          <p:cNvSpPr>
            <a:spLocks noChangeShapeType="1"/>
          </p:cNvSpPr>
          <p:nvPr/>
        </p:nvSpPr>
        <p:spPr bwMode="auto">
          <a:xfrm>
            <a:off x="6291263" y="3127375"/>
            <a:ext cx="127000" cy="1588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0" name="Line 56"/>
          <p:cNvSpPr>
            <a:spLocks noChangeShapeType="1"/>
          </p:cNvSpPr>
          <p:nvPr/>
        </p:nvSpPr>
        <p:spPr bwMode="auto">
          <a:xfrm flipV="1">
            <a:off x="7378700" y="2730506"/>
            <a:ext cx="4763" cy="1547813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1" name="Line 57"/>
          <p:cNvSpPr>
            <a:spLocks noChangeShapeType="1"/>
          </p:cNvSpPr>
          <p:nvPr/>
        </p:nvSpPr>
        <p:spPr bwMode="auto">
          <a:xfrm>
            <a:off x="7324726" y="2730708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2" name="Line 58"/>
          <p:cNvSpPr>
            <a:spLocks noChangeShapeType="1"/>
          </p:cNvSpPr>
          <p:nvPr/>
        </p:nvSpPr>
        <p:spPr bwMode="auto">
          <a:xfrm>
            <a:off x="3265488" y="4460875"/>
            <a:ext cx="3175" cy="11430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3" name="Line 59"/>
          <p:cNvSpPr>
            <a:spLocks noChangeShapeType="1"/>
          </p:cNvSpPr>
          <p:nvPr/>
        </p:nvSpPr>
        <p:spPr bwMode="auto">
          <a:xfrm>
            <a:off x="3211513" y="4575383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4" name="Line 60"/>
          <p:cNvSpPr>
            <a:spLocks noChangeShapeType="1"/>
          </p:cNvSpPr>
          <p:nvPr/>
        </p:nvSpPr>
        <p:spPr bwMode="auto">
          <a:xfrm>
            <a:off x="4298950" y="4329321"/>
            <a:ext cx="3175" cy="147637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5" name="Line 61"/>
          <p:cNvSpPr>
            <a:spLocks noChangeShapeType="1"/>
          </p:cNvSpPr>
          <p:nvPr/>
        </p:nvSpPr>
        <p:spPr bwMode="auto">
          <a:xfrm>
            <a:off x="4243390" y="4476750"/>
            <a:ext cx="127000" cy="1588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6" name="Line 62"/>
          <p:cNvSpPr>
            <a:spLocks noChangeShapeType="1"/>
          </p:cNvSpPr>
          <p:nvPr/>
        </p:nvSpPr>
        <p:spPr bwMode="auto">
          <a:xfrm>
            <a:off x="5313369" y="4030663"/>
            <a:ext cx="3175" cy="24765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7" name="Line 63"/>
          <p:cNvSpPr>
            <a:spLocks noChangeShapeType="1"/>
          </p:cNvSpPr>
          <p:nvPr/>
        </p:nvSpPr>
        <p:spPr bwMode="auto">
          <a:xfrm>
            <a:off x="5259394" y="4278521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8" name="Line 64"/>
          <p:cNvSpPr>
            <a:spLocks noChangeShapeType="1"/>
          </p:cNvSpPr>
          <p:nvPr/>
        </p:nvSpPr>
        <p:spPr bwMode="auto">
          <a:xfrm>
            <a:off x="6346825" y="3751263"/>
            <a:ext cx="3175" cy="444500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49" name="Line 65"/>
          <p:cNvSpPr>
            <a:spLocks noChangeShapeType="1"/>
          </p:cNvSpPr>
          <p:nvPr/>
        </p:nvSpPr>
        <p:spPr bwMode="auto">
          <a:xfrm>
            <a:off x="6291263" y="4195971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50" name="Line 66"/>
          <p:cNvSpPr>
            <a:spLocks noChangeShapeType="1"/>
          </p:cNvSpPr>
          <p:nvPr/>
        </p:nvSpPr>
        <p:spPr bwMode="auto">
          <a:xfrm>
            <a:off x="7378700" y="4278521"/>
            <a:ext cx="4763" cy="560387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51" name="Line 67"/>
          <p:cNvSpPr>
            <a:spLocks noChangeShapeType="1"/>
          </p:cNvSpPr>
          <p:nvPr/>
        </p:nvSpPr>
        <p:spPr bwMode="auto">
          <a:xfrm>
            <a:off x="7321550" y="4838908"/>
            <a:ext cx="127000" cy="3175"/>
          </a:xfrm>
          <a:prstGeom prst="line">
            <a:avLst/>
          </a:prstGeom>
          <a:noFill/>
          <a:ln w="1905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397125" y="3489331"/>
            <a:ext cx="5289550" cy="873125"/>
            <a:chOff x="2397125" y="3489325"/>
            <a:chExt cx="5289550" cy="873125"/>
          </a:xfrm>
          <a:effectLst/>
        </p:grpSpPr>
        <p:sp>
          <p:nvSpPr>
            <p:cNvPr id="195652" name="Line 68"/>
            <p:cNvSpPr>
              <a:spLocks noChangeShapeType="1"/>
            </p:cNvSpPr>
            <p:nvPr/>
          </p:nvSpPr>
          <p:spPr bwMode="auto">
            <a:xfrm flipV="1">
              <a:off x="2397125" y="4344988"/>
              <a:ext cx="1177925" cy="174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53" name="Line 69"/>
            <p:cNvSpPr>
              <a:spLocks noChangeShapeType="1"/>
            </p:cNvSpPr>
            <p:nvPr/>
          </p:nvSpPr>
          <p:spPr bwMode="auto">
            <a:xfrm flipV="1">
              <a:off x="3575050" y="4311650"/>
              <a:ext cx="1031875" cy="3333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54" name="Line 70"/>
            <p:cNvSpPr>
              <a:spLocks noChangeShapeType="1"/>
            </p:cNvSpPr>
            <p:nvPr/>
          </p:nvSpPr>
          <p:spPr bwMode="auto">
            <a:xfrm flipV="1">
              <a:off x="4606925" y="4195763"/>
              <a:ext cx="1016000" cy="1158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55" name="Line 71"/>
            <p:cNvSpPr>
              <a:spLocks noChangeShapeType="1"/>
            </p:cNvSpPr>
            <p:nvPr/>
          </p:nvSpPr>
          <p:spPr bwMode="auto">
            <a:xfrm flipV="1">
              <a:off x="5622925" y="3784600"/>
              <a:ext cx="1033463" cy="4111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56" name="Line 72"/>
            <p:cNvSpPr>
              <a:spLocks noChangeShapeType="1"/>
            </p:cNvSpPr>
            <p:nvPr/>
          </p:nvSpPr>
          <p:spPr bwMode="auto">
            <a:xfrm flipV="1">
              <a:off x="6656388" y="3489325"/>
              <a:ext cx="1030287" cy="2952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95657" name="Line 73"/>
          <p:cNvSpPr>
            <a:spLocks noChangeShapeType="1"/>
          </p:cNvSpPr>
          <p:nvPr/>
        </p:nvSpPr>
        <p:spPr bwMode="auto">
          <a:xfrm flipV="1">
            <a:off x="3575050" y="4162580"/>
            <a:ext cx="3175" cy="182563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58" name="Line 74"/>
          <p:cNvSpPr>
            <a:spLocks noChangeShapeType="1"/>
          </p:cNvSpPr>
          <p:nvPr/>
        </p:nvSpPr>
        <p:spPr bwMode="auto">
          <a:xfrm>
            <a:off x="3519490" y="4162430"/>
            <a:ext cx="127000" cy="31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59" name="Line 75"/>
          <p:cNvSpPr>
            <a:spLocks noChangeShapeType="1"/>
          </p:cNvSpPr>
          <p:nvPr/>
        </p:nvSpPr>
        <p:spPr bwMode="auto">
          <a:xfrm flipV="1">
            <a:off x="4606929" y="4113367"/>
            <a:ext cx="3175" cy="198437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0" name="Line 76"/>
          <p:cNvSpPr>
            <a:spLocks noChangeShapeType="1"/>
          </p:cNvSpPr>
          <p:nvPr/>
        </p:nvSpPr>
        <p:spPr bwMode="auto">
          <a:xfrm>
            <a:off x="4552954" y="4113214"/>
            <a:ext cx="127000" cy="31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1" name="Line 77"/>
          <p:cNvSpPr>
            <a:spLocks noChangeShapeType="1"/>
          </p:cNvSpPr>
          <p:nvPr/>
        </p:nvSpPr>
        <p:spPr bwMode="auto">
          <a:xfrm flipV="1">
            <a:off x="5622925" y="3949706"/>
            <a:ext cx="1588" cy="246063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2" name="Line 78"/>
          <p:cNvSpPr>
            <a:spLocks noChangeShapeType="1"/>
          </p:cNvSpPr>
          <p:nvPr/>
        </p:nvSpPr>
        <p:spPr bwMode="auto">
          <a:xfrm>
            <a:off x="5568953" y="3949702"/>
            <a:ext cx="125413" cy="31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3" name="Line 79"/>
          <p:cNvSpPr>
            <a:spLocks noChangeShapeType="1"/>
          </p:cNvSpPr>
          <p:nvPr/>
        </p:nvSpPr>
        <p:spPr bwMode="auto">
          <a:xfrm flipV="1">
            <a:off x="6656492" y="3308350"/>
            <a:ext cx="1587" cy="47625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4" name="Line 80"/>
          <p:cNvSpPr>
            <a:spLocks noChangeShapeType="1"/>
          </p:cNvSpPr>
          <p:nvPr/>
        </p:nvSpPr>
        <p:spPr bwMode="auto">
          <a:xfrm>
            <a:off x="6599246" y="3308558"/>
            <a:ext cx="128587" cy="31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5" name="Line 81"/>
          <p:cNvSpPr>
            <a:spLocks noChangeShapeType="1"/>
          </p:cNvSpPr>
          <p:nvPr/>
        </p:nvSpPr>
        <p:spPr bwMode="auto">
          <a:xfrm flipV="1">
            <a:off x="7686681" y="2270125"/>
            <a:ext cx="3175" cy="12192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6" name="Line 82"/>
          <p:cNvSpPr>
            <a:spLocks noChangeShapeType="1"/>
          </p:cNvSpPr>
          <p:nvPr/>
        </p:nvSpPr>
        <p:spPr bwMode="auto">
          <a:xfrm>
            <a:off x="7632706" y="2270333"/>
            <a:ext cx="127000" cy="31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7" name="Line 83"/>
          <p:cNvSpPr>
            <a:spLocks noChangeShapeType="1"/>
          </p:cNvSpPr>
          <p:nvPr/>
        </p:nvSpPr>
        <p:spPr bwMode="auto">
          <a:xfrm>
            <a:off x="3575050" y="4345196"/>
            <a:ext cx="3175" cy="147637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8" name="Line 84"/>
          <p:cNvSpPr>
            <a:spLocks noChangeShapeType="1"/>
          </p:cNvSpPr>
          <p:nvPr/>
        </p:nvSpPr>
        <p:spPr bwMode="auto">
          <a:xfrm>
            <a:off x="3519490" y="4492625"/>
            <a:ext cx="127000" cy="1588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69" name="Line 85"/>
          <p:cNvSpPr>
            <a:spLocks noChangeShapeType="1"/>
          </p:cNvSpPr>
          <p:nvPr/>
        </p:nvSpPr>
        <p:spPr bwMode="auto">
          <a:xfrm>
            <a:off x="4606929" y="4311650"/>
            <a:ext cx="3175" cy="1651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0" name="Line 86"/>
          <p:cNvSpPr>
            <a:spLocks noChangeShapeType="1"/>
          </p:cNvSpPr>
          <p:nvPr/>
        </p:nvSpPr>
        <p:spPr bwMode="auto">
          <a:xfrm>
            <a:off x="4552954" y="4476750"/>
            <a:ext cx="127000" cy="1588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1" name="Line 87"/>
          <p:cNvSpPr>
            <a:spLocks noChangeShapeType="1"/>
          </p:cNvSpPr>
          <p:nvPr/>
        </p:nvSpPr>
        <p:spPr bwMode="auto">
          <a:xfrm>
            <a:off x="5622925" y="4195763"/>
            <a:ext cx="1588" cy="21590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2" name="Line 88"/>
          <p:cNvSpPr>
            <a:spLocks noChangeShapeType="1"/>
          </p:cNvSpPr>
          <p:nvPr/>
        </p:nvSpPr>
        <p:spPr bwMode="auto">
          <a:xfrm>
            <a:off x="5568953" y="4411871"/>
            <a:ext cx="125413" cy="1587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3" name="Line 89"/>
          <p:cNvSpPr>
            <a:spLocks noChangeShapeType="1"/>
          </p:cNvSpPr>
          <p:nvPr/>
        </p:nvSpPr>
        <p:spPr bwMode="auto">
          <a:xfrm>
            <a:off x="6656492" y="3784608"/>
            <a:ext cx="1587" cy="3460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4" name="Line 90"/>
          <p:cNvSpPr>
            <a:spLocks noChangeShapeType="1"/>
          </p:cNvSpPr>
          <p:nvPr/>
        </p:nvSpPr>
        <p:spPr bwMode="auto">
          <a:xfrm>
            <a:off x="6599246" y="4130675"/>
            <a:ext cx="128587" cy="1588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5" name="Line 91"/>
          <p:cNvSpPr>
            <a:spLocks noChangeShapeType="1"/>
          </p:cNvSpPr>
          <p:nvPr/>
        </p:nvSpPr>
        <p:spPr bwMode="auto">
          <a:xfrm>
            <a:off x="7686681" y="3489325"/>
            <a:ext cx="3175" cy="706438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6" name="Line 92"/>
          <p:cNvSpPr>
            <a:spLocks noChangeShapeType="1"/>
          </p:cNvSpPr>
          <p:nvPr/>
        </p:nvSpPr>
        <p:spPr bwMode="auto">
          <a:xfrm>
            <a:off x="7632706" y="4195971"/>
            <a:ext cx="127000" cy="3175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77" name="Rectangle 93"/>
          <p:cNvSpPr>
            <a:spLocks noChangeArrowheads="1"/>
          </p:cNvSpPr>
          <p:nvPr/>
        </p:nvSpPr>
        <p:spPr bwMode="auto">
          <a:xfrm>
            <a:off x="2871793" y="1680782"/>
            <a:ext cx="5097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9BBB59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NCEP</a:t>
            </a:r>
          </a:p>
        </p:txBody>
      </p:sp>
      <p:sp>
        <p:nvSpPr>
          <p:cNvPr id="195678" name="Rectangle 94"/>
          <p:cNvSpPr>
            <a:spLocks noChangeArrowheads="1"/>
          </p:cNvSpPr>
          <p:nvPr/>
        </p:nvSpPr>
        <p:spPr bwMode="auto">
          <a:xfrm>
            <a:off x="2871788" y="2076214"/>
            <a:ext cx="8592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modified</a:t>
            </a:r>
          </a:p>
        </p:txBody>
      </p:sp>
      <p:sp>
        <p:nvSpPr>
          <p:cNvPr id="195679" name="Text Box 95"/>
          <p:cNvSpPr txBox="1">
            <a:spLocks noChangeArrowheads="1"/>
          </p:cNvSpPr>
          <p:nvPr/>
        </p:nvSpPr>
        <p:spPr bwMode="auto">
          <a:xfrm>
            <a:off x="4991100" y="3662363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95680" name="Text Box 96"/>
          <p:cNvSpPr txBox="1">
            <a:spLocks noChangeArrowheads="1"/>
          </p:cNvSpPr>
          <p:nvPr/>
        </p:nvSpPr>
        <p:spPr bwMode="auto">
          <a:xfrm>
            <a:off x="6054725" y="3363913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95681" name="Text Box 97"/>
          <p:cNvSpPr txBox="1">
            <a:spLocks noChangeArrowheads="1"/>
          </p:cNvSpPr>
          <p:nvPr/>
        </p:nvSpPr>
        <p:spPr bwMode="auto">
          <a:xfrm>
            <a:off x="6346825" y="33528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95682" name="Text Box 98"/>
          <p:cNvSpPr txBox="1">
            <a:spLocks noChangeArrowheads="1"/>
          </p:cNvSpPr>
          <p:nvPr/>
        </p:nvSpPr>
        <p:spPr bwMode="auto">
          <a:xfrm>
            <a:off x="7402513" y="3059113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*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2278063" y="3640138"/>
            <a:ext cx="5237162" cy="925512"/>
            <a:chOff x="2278063" y="3640138"/>
            <a:chExt cx="5237162" cy="925512"/>
          </a:xfrm>
        </p:grpSpPr>
        <p:sp>
          <p:nvSpPr>
            <p:cNvPr id="195683" name="Oval 99"/>
            <p:cNvSpPr>
              <a:spLocks noChangeArrowheads="1"/>
            </p:cNvSpPr>
            <p:nvPr/>
          </p:nvSpPr>
          <p:spPr bwMode="auto">
            <a:xfrm>
              <a:off x="2278063" y="4284663"/>
              <a:ext cx="234950" cy="2143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84" name="Oval 100"/>
            <p:cNvSpPr>
              <a:spLocks noChangeArrowheads="1"/>
            </p:cNvSpPr>
            <p:nvPr/>
          </p:nvSpPr>
          <p:spPr bwMode="auto">
            <a:xfrm>
              <a:off x="3165475" y="4349750"/>
              <a:ext cx="234950" cy="2159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85" name="Oval 101"/>
            <p:cNvSpPr>
              <a:spLocks noChangeArrowheads="1"/>
            </p:cNvSpPr>
            <p:nvPr/>
          </p:nvSpPr>
          <p:spPr bwMode="auto">
            <a:xfrm>
              <a:off x="4198938" y="4229100"/>
              <a:ext cx="234950" cy="21431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86" name="Oval 102"/>
            <p:cNvSpPr>
              <a:spLocks noChangeArrowheads="1"/>
            </p:cNvSpPr>
            <p:nvPr/>
          </p:nvSpPr>
          <p:spPr bwMode="auto">
            <a:xfrm>
              <a:off x="5211763" y="3919538"/>
              <a:ext cx="236537" cy="2143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87" name="Oval 103"/>
            <p:cNvSpPr>
              <a:spLocks noChangeArrowheads="1"/>
            </p:cNvSpPr>
            <p:nvPr/>
          </p:nvSpPr>
          <p:spPr bwMode="auto">
            <a:xfrm>
              <a:off x="6245225" y="3640138"/>
              <a:ext cx="236538" cy="21431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88" name="Oval 104"/>
            <p:cNvSpPr>
              <a:spLocks noChangeArrowheads="1"/>
            </p:cNvSpPr>
            <p:nvPr/>
          </p:nvSpPr>
          <p:spPr bwMode="auto">
            <a:xfrm>
              <a:off x="7278688" y="4165600"/>
              <a:ext cx="236537" cy="21431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2289256" y="3373438"/>
            <a:ext cx="5527675" cy="1087437"/>
            <a:chOff x="2289175" y="3373438"/>
            <a:chExt cx="5527675" cy="1087437"/>
          </a:xfrm>
        </p:grpSpPr>
        <p:sp>
          <p:nvSpPr>
            <p:cNvPr id="195690" name="Oval 106"/>
            <p:cNvSpPr>
              <a:spLocks noChangeArrowheads="1"/>
            </p:cNvSpPr>
            <p:nvPr/>
          </p:nvSpPr>
          <p:spPr bwMode="auto">
            <a:xfrm>
              <a:off x="2289175" y="4245482"/>
              <a:ext cx="235255" cy="21539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91" name="Oval 107"/>
            <p:cNvSpPr>
              <a:spLocks noChangeArrowheads="1"/>
            </p:cNvSpPr>
            <p:nvPr/>
          </p:nvSpPr>
          <p:spPr bwMode="auto">
            <a:xfrm>
              <a:off x="3467096" y="4229028"/>
              <a:ext cx="235255" cy="21539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92" name="Oval 108"/>
            <p:cNvSpPr>
              <a:spLocks noChangeArrowheads="1"/>
            </p:cNvSpPr>
            <p:nvPr/>
          </p:nvSpPr>
          <p:spPr bwMode="auto">
            <a:xfrm>
              <a:off x="4500245" y="4196121"/>
              <a:ext cx="235255" cy="21539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93" name="Oval 109"/>
            <p:cNvSpPr>
              <a:spLocks noChangeArrowheads="1"/>
            </p:cNvSpPr>
            <p:nvPr/>
          </p:nvSpPr>
          <p:spPr bwMode="auto">
            <a:xfrm>
              <a:off x="5513652" y="4080945"/>
              <a:ext cx="236900" cy="2138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94" name="Oval 110"/>
            <p:cNvSpPr>
              <a:spLocks noChangeArrowheads="1"/>
            </p:cNvSpPr>
            <p:nvPr/>
          </p:nvSpPr>
          <p:spPr bwMode="auto">
            <a:xfrm>
              <a:off x="6546801" y="3669604"/>
              <a:ext cx="236900" cy="2138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95695" name="Oval 111"/>
            <p:cNvSpPr>
              <a:spLocks noChangeArrowheads="1"/>
            </p:cNvSpPr>
            <p:nvPr/>
          </p:nvSpPr>
          <p:spPr bwMode="auto">
            <a:xfrm>
              <a:off x="7579950" y="3373438"/>
              <a:ext cx="236900" cy="2138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Calibri" panose="020F0502020204030204" pitchFamily="34" charset="0"/>
              </a:endParaRPr>
            </a:p>
          </p:txBody>
        </p:sp>
      </p:grpSp>
      <p:sp>
        <p:nvSpPr>
          <p:cNvPr id="195696" name="Oval 112"/>
          <p:cNvSpPr>
            <a:spLocks noChangeArrowheads="1"/>
          </p:cNvSpPr>
          <p:nvPr/>
        </p:nvSpPr>
        <p:spPr bwMode="auto">
          <a:xfrm>
            <a:off x="2476500" y="1698244"/>
            <a:ext cx="236538" cy="215900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97" name="Oval 113"/>
          <p:cNvSpPr>
            <a:spLocks noChangeArrowheads="1"/>
          </p:cNvSpPr>
          <p:nvPr/>
        </p:nvSpPr>
        <p:spPr bwMode="auto">
          <a:xfrm>
            <a:off x="2476500" y="2128456"/>
            <a:ext cx="236538" cy="2159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17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ja-JP" altLang="en-US" dirty="0" smtClean="0">
              <a:solidFill>
                <a:srgbClr val="000000"/>
              </a:solidFill>
              <a:latin typeface="+mj-lt"/>
              <a:ea typeface="HGS創英角ﾎﾟｯﾌﾟ体" pitchFamily="50" charset="-128"/>
              <a:cs typeface="Calibri" panose="020F0502020204030204" pitchFamily="34" charset="0"/>
            </a:endParaRPr>
          </a:p>
        </p:txBody>
      </p:sp>
      <p:sp>
        <p:nvSpPr>
          <p:cNvPr id="195698" name="Rectangle 114"/>
          <p:cNvSpPr>
            <a:spLocks noChangeArrowheads="1"/>
          </p:cNvSpPr>
          <p:nvPr/>
        </p:nvSpPr>
        <p:spPr bwMode="auto">
          <a:xfrm>
            <a:off x="4216400" y="6148596"/>
            <a:ext cx="4696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C0504D">
                    <a:lumMod val="75000"/>
                  </a:srgbClr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1,541</a:t>
            </a:r>
          </a:p>
        </p:txBody>
      </p:sp>
      <p:sp>
        <p:nvSpPr>
          <p:cNvPr id="195699" name="Rectangle 115"/>
          <p:cNvSpPr>
            <a:spLocks noChangeArrowheads="1"/>
          </p:cNvSpPr>
          <p:nvPr/>
        </p:nvSpPr>
        <p:spPr bwMode="auto">
          <a:xfrm>
            <a:off x="72" y="47625"/>
            <a:ext cx="91439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ゴシック" pitchFamily="49" charset="-128"/>
                <a:cs typeface="Calibri" panose="020F0502020204030204" pitchFamily="34" charset="0"/>
              </a:rPr>
              <a:t>Prevalence of CKD by Metabolic Syndrome</a:t>
            </a:r>
            <a:endParaRPr lang="en-US" altLang="ja-JP" sz="4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ゴシック" pitchFamily="49" charset="-128"/>
              <a:cs typeface="Calibri" panose="020F0502020204030204" pitchFamily="34" charset="0"/>
            </a:endParaRPr>
          </a:p>
        </p:txBody>
      </p:sp>
      <p:sp>
        <p:nvSpPr>
          <p:cNvPr id="195700" name="Text Box 116"/>
          <p:cNvSpPr txBox="1">
            <a:spLocks noChangeArrowheads="1"/>
          </p:cNvSpPr>
          <p:nvPr/>
        </p:nvSpPr>
        <p:spPr bwMode="auto">
          <a:xfrm rot="10800000">
            <a:off x="799394" y="2497335"/>
            <a:ext cx="492443" cy="138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Adjusted OR</a:t>
            </a:r>
            <a:endParaRPr lang="ja-JP" altLang="en-US" sz="2000" dirty="0" smtClean="0">
              <a:solidFill>
                <a:srgbClr val="000000"/>
              </a:solidFill>
              <a:latin typeface="+mj-lt"/>
              <a:ea typeface="ＭＳ ゴシック" pitchFamily="49" charset="-128"/>
              <a:cs typeface="Calibri" panose="020F0502020204030204" pitchFamily="34" charset="0"/>
            </a:endParaRPr>
          </a:p>
        </p:txBody>
      </p:sp>
      <p:sp>
        <p:nvSpPr>
          <p:cNvPr id="195701" name="Rectangle 117"/>
          <p:cNvSpPr>
            <a:spLocks noChangeArrowheads="1"/>
          </p:cNvSpPr>
          <p:nvPr/>
        </p:nvSpPr>
        <p:spPr bwMode="auto">
          <a:xfrm rot="16200000">
            <a:off x="399536" y="1578434"/>
            <a:ext cx="1286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+mj-lt"/>
                <a:ea typeface="ＭＳ ゴシック" pitchFamily="49" charset="-128"/>
                <a:cs typeface="Calibri" panose="020F0502020204030204" pitchFamily="34" charset="0"/>
              </a:rPr>
              <a:t>(95%CI)</a:t>
            </a:r>
          </a:p>
        </p:txBody>
      </p:sp>
    </p:spTree>
    <p:extLst>
      <p:ext uri="{BB962C8B-B14F-4D97-AF65-F5344CB8AC3E}">
        <p14:creationId xmlns:p14="http://schemas.microsoft.com/office/powerpoint/2010/main" val="18587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2"/>
          <p:cNvSpPr>
            <a:spLocks noChangeArrowheads="1"/>
          </p:cNvSpPr>
          <p:nvPr/>
        </p:nvSpPr>
        <p:spPr bwMode="auto">
          <a:xfrm>
            <a:off x="276229" y="811214"/>
            <a:ext cx="8604250" cy="564212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ja-JP" sz="2000" dirty="0">
              <a:solidFill>
                <a:srgbClr val="000000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48064" y="1597047"/>
            <a:ext cx="3454602" cy="2924201"/>
            <a:chOff x="5224469" y="1597025"/>
            <a:chExt cx="28575" cy="2924201"/>
          </a:xfrm>
        </p:grpSpPr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5224469" y="4519639"/>
              <a:ext cx="285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5224469" y="4032255"/>
              <a:ext cx="28575" cy="31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5224469" y="3544888"/>
              <a:ext cx="28575" cy="31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5224469" y="3059139"/>
              <a:ext cx="285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5224469" y="2571750"/>
              <a:ext cx="28575" cy="15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5224469" y="2084389"/>
              <a:ext cx="285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5224469" y="1597025"/>
              <a:ext cx="28575" cy="15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060884" y="1612923"/>
            <a:ext cx="3439703" cy="2924201"/>
            <a:chOff x="1131893" y="1612900"/>
            <a:chExt cx="28575" cy="2924201"/>
          </a:xfrm>
        </p:grpSpPr>
        <p:sp>
          <p:nvSpPr>
            <p:cNvPr id="16439" name="Line 65"/>
            <p:cNvSpPr>
              <a:spLocks noChangeShapeType="1"/>
            </p:cNvSpPr>
            <p:nvPr/>
          </p:nvSpPr>
          <p:spPr bwMode="auto">
            <a:xfrm>
              <a:off x="1131893" y="4535514"/>
              <a:ext cx="285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40" name="Line 66"/>
            <p:cNvSpPr>
              <a:spLocks noChangeShapeType="1"/>
            </p:cNvSpPr>
            <p:nvPr/>
          </p:nvSpPr>
          <p:spPr bwMode="auto">
            <a:xfrm>
              <a:off x="1131893" y="4048126"/>
              <a:ext cx="28575" cy="31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41" name="Line 67"/>
            <p:cNvSpPr>
              <a:spLocks noChangeShapeType="1"/>
            </p:cNvSpPr>
            <p:nvPr/>
          </p:nvSpPr>
          <p:spPr bwMode="auto">
            <a:xfrm>
              <a:off x="1131893" y="3560769"/>
              <a:ext cx="28575" cy="3175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42" name="Line 68"/>
            <p:cNvSpPr>
              <a:spLocks noChangeShapeType="1"/>
            </p:cNvSpPr>
            <p:nvPr/>
          </p:nvSpPr>
          <p:spPr bwMode="auto">
            <a:xfrm>
              <a:off x="1131893" y="3075014"/>
              <a:ext cx="285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43" name="Line 69"/>
            <p:cNvSpPr>
              <a:spLocks noChangeShapeType="1"/>
            </p:cNvSpPr>
            <p:nvPr/>
          </p:nvSpPr>
          <p:spPr bwMode="auto">
            <a:xfrm>
              <a:off x="1131893" y="2587625"/>
              <a:ext cx="28575" cy="15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44" name="Line 70"/>
            <p:cNvSpPr>
              <a:spLocks noChangeShapeType="1"/>
            </p:cNvSpPr>
            <p:nvPr/>
          </p:nvSpPr>
          <p:spPr bwMode="auto">
            <a:xfrm>
              <a:off x="1131893" y="2100289"/>
              <a:ext cx="28575" cy="1587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45" name="Line 71"/>
            <p:cNvSpPr>
              <a:spLocks noChangeShapeType="1"/>
            </p:cNvSpPr>
            <p:nvPr/>
          </p:nvSpPr>
          <p:spPr bwMode="auto">
            <a:xfrm>
              <a:off x="1131893" y="1612900"/>
              <a:ext cx="28575" cy="1588"/>
            </a:xfrm>
            <a:prstGeom prst="line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224466" y="1109663"/>
            <a:ext cx="3378200" cy="389731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305425" y="3843387"/>
            <a:ext cx="401638" cy="116363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865815" y="2428875"/>
            <a:ext cx="403225" cy="25781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427793" y="3890963"/>
            <a:ext cx="409575" cy="1116012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997700" y="3711575"/>
            <a:ext cx="401638" cy="12954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559675" y="2916243"/>
            <a:ext cx="400050" cy="209073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8121650" y="1406525"/>
            <a:ext cx="400050" cy="360045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5786486" y="4959446"/>
            <a:ext cx="1587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6348413" y="4959446"/>
            <a:ext cx="0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6918325" y="4959446"/>
            <a:ext cx="0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7478761" y="4959446"/>
            <a:ext cx="1587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8040736" y="4959446"/>
            <a:ext cx="1587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8602711" y="4959446"/>
            <a:ext cx="1587" cy="47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4983163" y="487848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0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4983163" y="439112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2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4983163" y="3903667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4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4983163" y="3417895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6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4983163" y="293062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8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4878969" y="2443259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10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878969" y="1955804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12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4878969" y="1468534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14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4878969" y="981117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16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5073839" y="5088033"/>
            <a:ext cx="62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non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N=1,087</a:t>
            </a:r>
            <a:endParaRPr kumimoji="1" lang="en-US" altLang="ja-JP" sz="14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913489" y="5088033"/>
            <a:ext cx="482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yes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N=353</a:t>
            </a:r>
            <a:endParaRPr kumimoji="1" lang="en-US" altLang="ja-JP" sz="14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6581775" y="5088034"/>
            <a:ext cx="2164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  <a:sym typeface="Symbol" pitchFamily="18" charset="2"/>
              </a:rPr>
              <a:t></a:t>
            </a: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7172325" y="508803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2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734300" y="508803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3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8267700" y="5088034"/>
            <a:ext cx="2164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4</a:t>
            </a: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  <a:sym typeface="Symbol" pitchFamily="18" charset="2"/>
              </a:rPr>
              <a:t>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6524625" y="5430838"/>
            <a:ext cx="211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16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6877050" y="5464175"/>
            <a:ext cx="1588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N of Component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5795963" y="5913438"/>
            <a:ext cx="1953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Metabolic Syndrome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1447800" y="5107008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2076450" y="5107008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2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2703513" y="5107008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3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3332163" y="5107008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4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3959225" y="5107008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5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1122363" y="1112838"/>
            <a:ext cx="3378200" cy="389731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grpSp>
        <p:nvGrpSpPr>
          <p:cNvPr id="16436" name="Group 52"/>
          <p:cNvGrpSpPr>
            <a:grpSpLocks/>
          </p:cNvGrpSpPr>
          <p:nvPr/>
        </p:nvGrpSpPr>
        <p:grpSpPr bwMode="auto">
          <a:xfrm>
            <a:off x="1296988" y="3713163"/>
            <a:ext cx="2751137" cy="1293812"/>
            <a:chOff x="586" y="2416"/>
            <a:chExt cx="1733" cy="815"/>
          </a:xfrm>
          <a:solidFill>
            <a:schemeClr val="accent3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467" name="Rectangle 53"/>
            <p:cNvSpPr>
              <a:spLocks noChangeArrowheads="1"/>
            </p:cNvSpPr>
            <p:nvPr/>
          </p:nvSpPr>
          <p:spPr bwMode="auto">
            <a:xfrm>
              <a:off x="586" y="3178"/>
              <a:ext cx="150" cy="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68" name="Rectangle 54"/>
            <p:cNvSpPr>
              <a:spLocks noChangeArrowheads="1"/>
            </p:cNvSpPr>
            <p:nvPr/>
          </p:nvSpPr>
          <p:spPr bwMode="auto">
            <a:xfrm>
              <a:off x="982" y="3058"/>
              <a:ext cx="15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69" name="Rectangle 55"/>
            <p:cNvSpPr>
              <a:spLocks noChangeArrowheads="1"/>
            </p:cNvSpPr>
            <p:nvPr/>
          </p:nvSpPr>
          <p:spPr bwMode="auto">
            <a:xfrm>
              <a:off x="1378" y="2857"/>
              <a:ext cx="149" cy="3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70" name="Rectangle 56"/>
            <p:cNvSpPr>
              <a:spLocks noChangeArrowheads="1"/>
            </p:cNvSpPr>
            <p:nvPr/>
          </p:nvSpPr>
          <p:spPr bwMode="auto">
            <a:xfrm>
              <a:off x="1773" y="2632"/>
              <a:ext cx="150" cy="5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71" name="Rectangle 57"/>
            <p:cNvSpPr>
              <a:spLocks noChangeArrowheads="1"/>
            </p:cNvSpPr>
            <p:nvPr/>
          </p:nvSpPr>
          <p:spPr bwMode="auto">
            <a:xfrm>
              <a:off x="2169" y="2416"/>
              <a:ext cx="150" cy="8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</p:grpSp>
      <p:grpSp>
        <p:nvGrpSpPr>
          <p:cNvPr id="16438" name="Group 59"/>
          <p:cNvGrpSpPr>
            <a:grpSpLocks/>
          </p:cNvGrpSpPr>
          <p:nvPr/>
        </p:nvGrpSpPr>
        <p:grpSpPr bwMode="auto">
          <a:xfrm>
            <a:off x="1535116" y="2569273"/>
            <a:ext cx="2751137" cy="2446337"/>
            <a:chOff x="737" y="1219"/>
            <a:chExt cx="1445" cy="2232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462" name="Rectangle 60"/>
            <p:cNvSpPr>
              <a:spLocks noChangeArrowheads="1"/>
            </p:cNvSpPr>
            <p:nvPr/>
          </p:nvSpPr>
          <p:spPr bwMode="auto">
            <a:xfrm>
              <a:off x="737" y="3222"/>
              <a:ext cx="125" cy="2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63" name="Rectangle 61"/>
            <p:cNvSpPr>
              <a:spLocks noChangeArrowheads="1"/>
            </p:cNvSpPr>
            <p:nvPr/>
          </p:nvSpPr>
          <p:spPr bwMode="auto">
            <a:xfrm>
              <a:off x="1067" y="2959"/>
              <a:ext cx="125" cy="4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64" name="Rectangle 62"/>
            <p:cNvSpPr>
              <a:spLocks noChangeArrowheads="1"/>
            </p:cNvSpPr>
            <p:nvPr/>
          </p:nvSpPr>
          <p:spPr bwMode="auto">
            <a:xfrm>
              <a:off x="1397" y="2515"/>
              <a:ext cx="125" cy="9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65" name="Rectangle 63"/>
            <p:cNvSpPr>
              <a:spLocks noChangeArrowheads="1"/>
            </p:cNvSpPr>
            <p:nvPr/>
          </p:nvSpPr>
          <p:spPr bwMode="auto">
            <a:xfrm>
              <a:off x="1727" y="1981"/>
              <a:ext cx="125" cy="147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16466" name="Rectangle 64"/>
            <p:cNvSpPr>
              <a:spLocks noChangeArrowheads="1"/>
            </p:cNvSpPr>
            <p:nvPr/>
          </p:nvSpPr>
          <p:spPr bwMode="auto">
            <a:xfrm>
              <a:off x="2057" y="1219"/>
              <a:ext cx="125" cy="22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2400" dirty="0">
                <a:solidFill>
                  <a:prstClr val="black"/>
                </a:solidFill>
                <a:latin typeface="+mj-lt"/>
                <a:cs typeface="Arial" charset="0"/>
              </a:endParaRPr>
            </a:p>
          </p:txBody>
        </p:sp>
      </p:grpSp>
      <p:sp>
        <p:nvSpPr>
          <p:cNvPr id="16446" name="Rectangle 72"/>
          <p:cNvSpPr>
            <a:spLocks noChangeArrowheads="1"/>
          </p:cNvSpPr>
          <p:nvPr/>
        </p:nvSpPr>
        <p:spPr bwMode="auto">
          <a:xfrm>
            <a:off x="881063" y="488483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0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47" name="Rectangle 73"/>
          <p:cNvSpPr>
            <a:spLocks noChangeArrowheads="1"/>
          </p:cNvSpPr>
          <p:nvPr/>
        </p:nvSpPr>
        <p:spPr bwMode="auto">
          <a:xfrm>
            <a:off x="881063" y="439747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2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48" name="Rectangle 74"/>
          <p:cNvSpPr>
            <a:spLocks noChangeArrowheads="1"/>
          </p:cNvSpPr>
          <p:nvPr/>
        </p:nvSpPr>
        <p:spPr bwMode="auto">
          <a:xfrm>
            <a:off x="881063" y="3910014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4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49" name="Rectangle 75"/>
          <p:cNvSpPr>
            <a:spLocks noChangeArrowheads="1"/>
          </p:cNvSpPr>
          <p:nvPr/>
        </p:nvSpPr>
        <p:spPr bwMode="auto">
          <a:xfrm>
            <a:off x="881063" y="342424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6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0" name="Rectangle 76"/>
          <p:cNvSpPr>
            <a:spLocks noChangeArrowheads="1"/>
          </p:cNvSpPr>
          <p:nvPr/>
        </p:nvSpPr>
        <p:spPr bwMode="auto">
          <a:xfrm>
            <a:off x="881063" y="2936971"/>
            <a:ext cx="1041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8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1" name="Rectangle 77"/>
          <p:cNvSpPr>
            <a:spLocks noChangeArrowheads="1"/>
          </p:cNvSpPr>
          <p:nvPr/>
        </p:nvSpPr>
        <p:spPr bwMode="auto">
          <a:xfrm>
            <a:off x="776869" y="2449609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10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2" name="Rectangle 78"/>
          <p:cNvSpPr>
            <a:spLocks noChangeArrowheads="1"/>
          </p:cNvSpPr>
          <p:nvPr/>
        </p:nvSpPr>
        <p:spPr bwMode="auto">
          <a:xfrm>
            <a:off x="776869" y="1962155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12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3" name="Rectangle 79"/>
          <p:cNvSpPr>
            <a:spLocks noChangeArrowheads="1"/>
          </p:cNvSpPr>
          <p:nvPr/>
        </p:nvSpPr>
        <p:spPr bwMode="auto">
          <a:xfrm>
            <a:off x="776869" y="1474884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14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4" name="Rectangle 80"/>
          <p:cNvSpPr>
            <a:spLocks noChangeArrowheads="1"/>
          </p:cNvSpPr>
          <p:nvPr/>
        </p:nvSpPr>
        <p:spPr bwMode="auto">
          <a:xfrm>
            <a:off x="776869" y="987473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600" dirty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16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5" name="Rectangle 81"/>
          <p:cNvSpPr>
            <a:spLocks noChangeArrowheads="1"/>
          </p:cNvSpPr>
          <p:nvPr/>
        </p:nvSpPr>
        <p:spPr bwMode="auto">
          <a:xfrm>
            <a:off x="1979629" y="5516659"/>
            <a:ext cx="177837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Observation, years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6" name="Rectangle 82"/>
          <p:cNvSpPr>
            <a:spLocks noChangeArrowheads="1"/>
          </p:cNvSpPr>
          <p:nvPr/>
        </p:nvSpPr>
        <p:spPr bwMode="auto">
          <a:xfrm>
            <a:off x="704850" y="6525414"/>
            <a:ext cx="3867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Tozawa M et al. </a:t>
            </a:r>
            <a:r>
              <a:rPr kumimoji="1" lang="en-US" altLang="ja-JP" sz="1400" i="1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Hypertens Res</a:t>
            </a:r>
            <a:r>
              <a:rPr kumimoji="1" lang="en-US" altLang="ja-JP" sz="1400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 30: 937-943, 2007</a:t>
            </a:r>
          </a:p>
        </p:txBody>
      </p:sp>
      <p:sp>
        <p:nvSpPr>
          <p:cNvPr id="16457" name="Rectangle 83"/>
          <p:cNvSpPr>
            <a:spLocks noChangeArrowheads="1"/>
          </p:cNvSpPr>
          <p:nvPr/>
        </p:nvSpPr>
        <p:spPr bwMode="auto">
          <a:xfrm>
            <a:off x="4859352" y="6531764"/>
            <a:ext cx="4015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Ninomiya T et al. </a:t>
            </a:r>
            <a:r>
              <a:rPr kumimoji="1" lang="en-US" altLang="ja-JP" sz="1400" i="1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Am J Kidney Dis</a:t>
            </a:r>
            <a:r>
              <a:rPr kumimoji="1" lang="en-US" altLang="ja-JP" sz="1400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 48: 383-391, 2006</a:t>
            </a:r>
          </a:p>
        </p:txBody>
      </p:sp>
      <p:sp>
        <p:nvSpPr>
          <p:cNvPr id="16458" name="Rectangle 84"/>
          <p:cNvSpPr>
            <a:spLocks noChangeArrowheads="1"/>
          </p:cNvSpPr>
          <p:nvPr/>
        </p:nvSpPr>
        <p:spPr bwMode="auto">
          <a:xfrm rot="-5400000">
            <a:off x="-542216" y="3020070"/>
            <a:ext cx="2213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+mj-lt"/>
                <a:ea typeface="HGS創英角ﾎﾟｯﾌﾟ体" pitchFamily="50" charset="-128"/>
                <a:cs typeface="Arial" charset="0"/>
              </a:rPr>
              <a:t>Cumulative Incidence, %</a:t>
            </a:r>
            <a:endParaRPr kumimoji="1" lang="en-US" altLang="ja-JP" sz="1600" dirty="0">
              <a:solidFill>
                <a:srgbClr val="000000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16459" name="Rectangle 85"/>
          <p:cNvSpPr>
            <a:spLocks noChangeArrowheads="1"/>
          </p:cNvSpPr>
          <p:nvPr/>
        </p:nvSpPr>
        <p:spPr bwMode="auto">
          <a:xfrm>
            <a:off x="0" y="44491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CKD Incidence by Metabolic Syndrome</a:t>
            </a:r>
            <a:endParaRPr kumimoji="1" lang="en-US" altLang="ja-JP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5599307" y="1358355"/>
            <a:ext cx="1490216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Age, Sex adjusted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5</a:t>
            </a:r>
            <a:r>
              <a:rPr lang="ja-JP" altLang="en-US" sz="1400" dirty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years</a:t>
            </a:r>
            <a:endParaRPr kumimoji="1" lang="en-US" altLang="ja-JP" sz="12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1593796" y="1310995"/>
            <a:ext cx="1909505" cy="853681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2242661" y="1581003"/>
            <a:ext cx="2148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srgbClr val="9BBB59">
                    <a:lumMod val="75000"/>
                  </a:srgbClr>
                </a:solidFill>
                <a:latin typeface="+mj-lt"/>
                <a:ea typeface="HGS創英角ﾎﾟｯﾌﾟ体" pitchFamily="50" charset="-128"/>
                <a:cs typeface="Arial" charset="0"/>
              </a:rPr>
              <a:t>No</a:t>
            </a:r>
          </a:p>
        </p:txBody>
      </p:sp>
      <p:sp>
        <p:nvSpPr>
          <p:cNvPr id="96" name="Rectangle 44"/>
          <p:cNvSpPr>
            <a:spLocks noChangeArrowheads="1"/>
          </p:cNvSpPr>
          <p:nvPr/>
        </p:nvSpPr>
        <p:spPr bwMode="auto">
          <a:xfrm>
            <a:off x="2242667" y="1869928"/>
            <a:ext cx="2405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srgbClr val="A50021"/>
                </a:solidFill>
                <a:latin typeface="+mj-lt"/>
                <a:ea typeface="HGS創英角ﾎﾟｯﾌﾟ体" pitchFamily="50" charset="-128"/>
                <a:cs typeface="Arial" charset="0"/>
              </a:rPr>
              <a:t>Yes</a:t>
            </a:r>
          </a:p>
        </p:txBody>
      </p:sp>
      <p:sp>
        <p:nvSpPr>
          <p:cNvPr id="97" name="Rectangle 45"/>
          <p:cNvSpPr>
            <a:spLocks noChangeArrowheads="1"/>
          </p:cNvSpPr>
          <p:nvPr/>
        </p:nvSpPr>
        <p:spPr bwMode="auto">
          <a:xfrm>
            <a:off x="1809272" y="1636821"/>
            <a:ext cx="241300" cy="15398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98" name="Rectangle 58"/>
          <p:cNvSpPr>
            <a:spLocks noChangeArrowheads="1"/>
          </p:cNvSpPr>
          <p:nvPr/>
        </p:nvSpPr>
        <p:spPr bwMode="auto">
          <a:xfrm>
            <a:off x="1809272" y="1924112"/>
            <a:ext cx="241300" cy="1539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2550597" y="1581003"/>
            <a:ext cx="71013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srgbClr val="9BBB59">
                    <a:lumMod val="75000"/>
                  </a:srgbClr>
                </a:solidFill>
                <a:latin typeface="+mj-lt"/>
                <a:ea typeface="HGS創英角ﾎﾟｯﾌﾟ体" pitchFamily="50" charset="-128"/>
                <a:cs typeface="Arial" charset="0"/>
              </a:rPr>
              <a:t>: N=5,487</a:t>
            </a:r>
          </a:p>
        </p:txBody>
      </p: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2550663" y="1869928"/>
            <a:ext cx="5722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>
                <a:solidFill>
                  <a:srgbClr val="A50021"/>
                </a:solidFill>
                <a:latin typeface="+mj-lt"/>
                <a:ea typeface="HGS創英角ﾎﾟｯﾌﾟ体" pitchFamily="50" charset="-128"/>
                <a:cs typeface="Arial" charset="0"/>
              </a:rPr>
              <a:t>: N=884</a:t>
            </a: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1692310" y="1311012"/>
            <a:ext cx="17689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prstClr val="black"/>
                </a:solidFill>
                <a:latin typeface="+mj-lt"/>
                <a:ea typeface="HGS創英角ﾎﾟｯﾌﾟ体" pitchFamily="50" charset="-128"/>
                <a:cs typeface="Arial" charset="0"/>
              </a:rPr>
              <a:t>Metabolic Syndrome</a:t>
            </a:r>
            <a:endParaRPr kumimoji="1" lang="en-US" altLang="ja-JP" sz="1600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ctrTitle"/>
          </p:nvPr>
        </p:nvSpPr>
        <p:spPr>
          <a:xfrm>
            <a:off x="2715" y="549849"/>
            <a:ext cx="9144000" cy="57379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altLang="ja-JP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Location of Okinawa in Asia</a:t>
            </a:r>
            <a:endParaRPr lang="ja-JP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" name="図 9" descr="b033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4071" y="2309646"/>
            <a:ext cx="1406859" cy="88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 descr="b097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3669" y="4015341"/>
            <a:ext cx="1407582" cy="88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 descr="a083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3669" y="3161844"/>
            <a:ext cx="1407582" cy="88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 descr="a029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669" y="4868838"/>
            <a:ext cx="1407582" cy="88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091" name="正方形/長方形 39"/>
          <p:cNvSpPr>
            <a:spLocks noChangeArrowheads="1"/>
          </p:cNvSpPr>
          <p:nvPr/>
        </p:nvSpPr>
        <p:spPr bwMode="auto">
          <a:xfrm>
            <a:off x="985190" y="1412849"/>
            <a:ext cx="67557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Population : 1.423 million  (as of 2012)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Ethnic groups: </a:t>
            </a:r>
            <a:r>
              <a:rPr lang="en-US" altLang="ja-JP" sz="180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Ryukyuans</a:t>
            </a:r>
            <a:r>
              <a:rPr lang="ja-JP" altLang="en-US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(especially native Okinawans), Japanese,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as well as American military personnel and their families</a:t>
            </a:r>
            <a:endParaRPr lang="en-US" altLang="ja-JP" sz="180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56560" y="2401811"/>
            <a:ext cx="5415640" cy="3403453"/>
            <a:chOff x="1084263" y="1775073"/>
            <a:chExt cx="5507553" cy="4390231"/>
          </a:xfrm>
        </p:grpSpPr>
        <p:pic>
          <p:nvPicPr>
            <p:cNvPr id="38" name="図 37" descr="ii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8976" y="1775073"/>
              <a:ext cx="697725" cy="30010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図 3" descr="ASIA 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7745" y="1775073"/>
              <a:ext cx="5306786" cy="3482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5" name="図 4" descr="ii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9714" y="4965468"/>
              <a:ext cx="5368263" cy="11998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図 5" descr="AUSTRARIA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6414" y="4419667"/>
              <a:ext cx="2250297" cy="12858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円/楕円 6"/>
            <p:cNvSpPr/>
            <p:nvPr/>
          </p:nvSpPr>
          <p:spPr>
            <a:xfrm>
              <a:off x="3912116" y="2635312"/>
              <a:ext cx="1500187" cy="1393825"/>
            </a:xfrm>
            <a:prstGeom prst="ellipse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3215203" y="2046350"/>
              <a:ext cx="2894013" cy="2679700"/>
            </a:xfrm>
            <a:prstGeom prst="ellipse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3643828" y="2314637"/>
              <a:ext cx="2090738" cy="2068513"/>
            </a:xfrm>
            <a:prstGeom prst="ellipse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4353441" y="3011550"/>
              <a:ext cx="630237" cy="671512"/>
            </a:xfrm>
            <a:prstGeom prst="ellipse">
              <a:avLst/>
            </a:prstGeom>
            <a:noFill/>
            <a:ln w="63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ja-JP" altLang="en-US" sz="1200" dirty="0">
                <a:solidFill>
                  <a:srgbClr val="FFFFFF"/>
                </a:solidFill>
                <a:latin typeface="+mj-lt"/>
              </a:endParaRPr>
            </a:p>
          </p:txBody>
        </p:sp>
        <p:pic>
          <p:nvPicPr>
            <p:cNvPr id="15" name="図 14" descr="図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7879" y="3171491"/>
              <a:ext cx="461812" cy="384081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87055" name="テキスト ボックス 15"/>
            <p:cNvSpPr txBox="1">
              <a:spLocks noChangeArrowheads="1"/>
            </p:cNvSpPr>
            <p:nvPr/>
          </p:nvSpPr>
          <p:spPr bwMode="auto">
            <a:xfrm>
              <a:off x="3377128" y="2689287"/>
              <a:ext cx="588963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CHINA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56" name="テキスト ボックス 16"/>
            <p:cNvSpPr txBox="1">
              <a:spLocks noChangeArrowheads="1"/>
            </p:cNvSpPr>
            <p:nvPr/>
          </p:nvSpPr>
          <p:spPr bwMode="auto">
            <a:xfrm>
              <a:off x="4983678" y="2743262"/>
              <a:ext cx="588963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JAPAN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57" name="テキスト ボックス 17"/>
            <p:cNvSpPr txBox="1">
              <a:spLocks noChangeArrowheads="1"/>
            </p:cNvSpPr>
            <p:nvPr/>
          </p:nvSpPr>
          <p:spPr bwMode="auto">
            <a:xfrm>
              <a:off x="4501078" y="2582925"/>
              <a:ext cx="588963" cy="357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SOUTH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KOREA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58" name="テキスト ボックス 18"/>
            <p:cNvSpPr txBox="1">
              <a:spLocks noChangeArrowheads="1"/>
            </p:cNvSpPr>
            <p:nvPr/>
          </p:nvSpPr>
          <p:spPr bwMode="auto">
            <a:xfrm>
              <a:off x="2840553" y="3332225"/>
              <a:ext cx="588963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INDIA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59" name="テキスト ボックス 19"/>
            <p:cNvSpPr txBox="1">
              <a:spLocks noChangeArrowheads="1"/>
            </p:cNvSpPr>
            <p:nvPr/>
          </p:nvSpPr>
          <p:spPr bwMode="auto">
            <a:xfrm>
              <a:off x="4929703" y="4832412"/>
              <a:ext cx="750888" cy="238207"/>
            </a:xfrm>
            <a:prstGeom prst="rect">
              <a:avLst/>
            </a:prstGeom>
            <a:solidFill>
              <a:srgbClr val="FFF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AUSTRALIA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0" name="テキスト ボックス 20"/>
            <p:cNvSpPr txBox="1">
              <a:spLocks noChangeArrowheads="1"/>
            </p:cNvSpPr>
            <p:nvPr/>
          </p:nvSpPr>
          <p:spPr bwMode="auto">
            <a:xfrm>
              <a:off x="3643016" y="4403786"/>
              <a:ext cx="804863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SINGAPORE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1" name="テキスト ボックス 21"/>
            <p:cNvSpPr txBox="1">
              <a:spLocks noChangeArrowheads="1"/>
            </p:cNvSpPr>
            <p:nvPr/>
          </p:nvSpPr>
          <p:spPr bwMode="auto">
            <a:xfrm>
              <a:off x="2411928" y="2932175"/>
              <a:ext cx="857250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PAKISTAN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3" name="テキスト ボックス 23"/>
            <p:cNvSpPr txBox="1">
              <a:spLocks noChangeArrowheads="1"/>
            </p:cNvSpPr>
            <p:nvPr/>
          </p:nvSpPr>
          <p:spPr bwMode="auto">
            <a:xfrm>
              <a:off x="1084263" y="2554632"/>
              <a:ext cx="588962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TURKEY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4" name="テキスト ボックス 24"/>
            <p:cNvSpPr txBox="1">
              <a:spLocks noChangeArrowheads="1"/>
            </p:cNvSpPr>
            <p:nvPr/>
          </p:nvSpPr>
          <p:spPr bwMode="auto">
            <a:xfrm>
              <a:off x="4340741" y="3386200"/>
              <a:ext cx="588962" cy="47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TAIWAN</a:t>
              </a:r>
              <a:r>
                <a:rPr lang="en-US" altLang="ja-JP" sz="18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18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5" name="テキスト ボックス 25"/>
            <p:cNvSpPr txBox="1">
              <a:spLocks noChangeArrowheads="1"/>
            </p:cNvSpPr>
            <p:nvPr/>
          </p:nvSpPr>
          <p:spPr bwMode="auto">
            <a:xfrm>
              <a:off x="3447570" y="4619069"/>
              <a:ext cx="803275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INDONESIA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6" name="テキスト ボックス 26"/>
            <p:cNvSpPr txBox="1">
              <a:spLocks noChangeArrowheads="1"/>
            </p:cNvSpPr>
            <p:nvPr/>
          </p:nvSpPr>
          <p:spPr bwMode="auto">
            <a:xfrm>
              <a:off x="3394995" y="3736220"/>
              <a:ext cx="804862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THAILAND 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7" name="テキスト ボックス 27"/>
            <p:cNvSpPr txBox="1">
              <a:spLocks noChangeArrowheads="1"/>
            </p:cNvSpPr>
            <p:nvPr/>
          </p:nvSpPr>
          <p:spPr bwMode="auto">
            <a:xfrm>
              <a:off x="4715391" y="3224276"/>
              <a:ext cx="804862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OKINAWA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8" name="テキスト ボックス 28"/>
            <p:cNvSpPr txBox="1">
              <a:spLocks noChangeArrowheads="1"/>
            </p:cNvSpPr>
            <p:nvPr/>
          </p:nvSpPr>
          <p:spPr bwMode="auto">
            <a:xfrm>
              <a:off x="3686690" y="3338771"/>
              <a:ext cx="796925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HONGKONG</a:t>
              </a:r>
              <a:r>
                <a:rPr lang="en-US" altLang="ja-JP" sz="600" dirty="0">
                  <a:solidFill>
                    <a:srgbClr val="00000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69" name="テキスト ボックス 29"/>
            <p:cNvSpPr txBox="1">
              <a:spLocks noChangeArrowheads="1"/>
            </p:cNvSpPr>
            <p:nvPr/>
          </p:nvSpPr>
          <p:spPr bwMode="auto">
            <a:xfrm>
              <a:off x="3500752" y="4188641"/>
              <a:ext cx="696912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MALAYSIA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70" name="テキスト ボックス 30"/>
            <p:cNvSpPr txBox="1">
              <a:spLocks noChangeArrowheads="1"/>
            </p:cNvSpPr>
            <p:nvPr/>
          </p:nvSpPr>
          <p:spPr bwMode="auto">
            <a:xfrm>
              <a:off x="4252089" y="3866547"/>
              <a:ext cx="803275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dirty="0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PHILIPPINES</a:t>
              </a:r>
              <a:endParaRPr lang="ja-JP" altLang="en-US" sz="600" dirty="0">
                <a:solidFill>
                  <a:srgbClr val="00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71" name="テキスト ボックス 32"/>
            <p:cNvSpPr txBox="1">
              <a:spLocks noChangeArrowheads="1"/>
            </p:cNvSpPr>
            <p:nvPr/>
          </p:nvSpPr>
          <p:spPr bwMode="auto">
            <a:xfrm>
              <a:off x="4661416" y="3440174"/>
              <a:ext cx="911225" cy="47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500 km</a:t>
              </a:r>
              <a:r>
                <a:rPr lang="en-US" altLang="ja-JP" sz="18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1800" b="1" dirty="0">
                <a:solidFill>
                  <a:srgbClr val="00206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72" name="テキスト ボックス 33"/>
            <p:cNvSpPr txBox="1">
              <a:spLocks noChangeArrowheads="1"/>
            </p:cNvSpPr>
            <p:nvPr/>
          </p:nvSpPr>
          <p:spPr bwMode="auto">
            <a:xfrm>
              <a:off x="5090041" y="3332225"/>
              <a:ext cx="911225" cy="47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1000</a:t>
              </a:r>
              <a:r>
                <a:rPr lang="ja-JP" altLang="en-US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r>
                <a:rPr lang="ja-JP" altLang="en-US" sz="900" b="1" dirty="0" err="1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ｋ</a:t>
              </a: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m</a:t>
              </a:r>
              <a:r>
                <a:rPr lang="en-US" altLang="ja-JP" sz="18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1800" b="1" dirty="0">
                <a:solidFill>
                  <a:srgbClr val="00206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73" name="テキスト ボックス 35"/>
            <p:cNvSpPr txBox="1">
              <a:spLocks noChangeArrowheads="1"/>
            </p:cNvSpPr>
            <p:nvPr/>
          </p:nvSpPr>
          <p:spPr bwMode="auto">
            <a:xfrm>
              <a:off x="5680591" y="3011550"/>
              <a:ext cx="911225" cy="47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2000</a:t>
              </a:r>
              <a:r>
                <a:rPr lang="ja-JP" altLang="en-US" sz="900" b="1" dirty="0" err="1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ｋ</a:t>
              </a: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m</a:t>
              </a:r>
              <a:r>
                <a:rPr lang="en-US" altLang="ja-JP" sz="18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1800" b="1" dirty="0">
                <a:solidFill>
                  <a:srgbClr val="00206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74" name="テキスト ボックス 36"/>
            <p:cNvSpPr txBox="1">
              <a:spLocks noChangeArrowheads="1"/>
            </p:cNvSpPr>
            <p:nvPr/>
          </p:nvSpPr>
          <p:spPr bwMode="auto">
            <a:xfrm>
              <a:off x="5505966" y="3221930"/>
              <a:ext cx="911225" cy="476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1500</a:t>
              </a:r>
              <a:r>
                <a:rPr lang="ja-JP" altLang="en-US" sz="900" b="1" dirty="0" err="1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ｋ</a:t>
              </a:r>
              <a:r>
                <a:rPr lang="en-US" altLang="ja-JP" sz="9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m</a:t>
              </a:r>
              <a:r>
                <a:rPr lang="en-US" altLang="ja-JP" sz="1800" b="1" dirty="0">
                  <a:solidFill>
                    <a:srgbClr val="002060"/>
                  </a:solidFill>
                  <a:latin typeface="+mj-lt"/>
                  <a:ea typeface="HGP明朝E" panose="02020900000000000000" pitchFamily="18" charset="-128"/>
                </a:rPr>
                <a:t> </a:t>
              </a:r>
              <a:endParaRPr lang="ja-JP" altLang="en-US" sz="1800" b="1" dirty="0">
                <a:solidFill>
                  <a:srgbClr val="00206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  <p:sp>
          <p:nvSpPr>
            <p:cNvPr id="87077" name="正方形/長方形 44"/>
            <p:cNvSpPr>
              <a:spLocks noChangeArrowheads="1"/>
            </p:cNvSpPr>
            <p:nvPr/>
          </p:nvSpPr>
          <p:spPr bwMode="auto">
            <a:xfrm>
              <a:off x="1303338" y="5732463"/>
              <a:ext cx="699686" cy="2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ja-JP" sz="600" b="1" i="1">
                  <a:solidFill>
                    <a:srgbClr val="FF0000"/>
                  </a:solidFill>
                  <a:latin typeface="+mj-lt"/>
                  <a:ea typeface="HGP明朝E" panose="02020900000000000000" pitchFamily="18" charset="-128"/>
                </a:rPr>
                <a:t>By  Google map</a:t>
              </a:r>
              <a:endParaRPr lang="ja-JP" altLang="en-US" sz="600" i="1">
                <a:solidFill>
                  <a:srgbClr val="FF0000"/>
                </a:solidFill>
                <a:latin typeface="+mj-lt"/>
                <a:ea typeface="HGP明朝E" panose="020209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1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5"/>
          <p:cNvSpPr>
            <a:spLocks noChangeAspect="1" noChangeArrowheads="1"/>
          </p:cNvSpPr>
          <p:nvPr/>
        </p:nvSpPr>
        <p:spPr bwMode="auto">
          <a:xfrm>
            <a:off x="1403414" y="0"/>
            <a:ext cx="63595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solidFill>
                <a:prstClr val="black"/>
              </a:solidFill>
              <a:latin typeface="+mj-lt"/>
              <a:ea typeface="HGS創英角ﾎﾟｯﾌﾟ体" pitchFamily="50" charset="-128"/>
              <a:cs typeface="Arial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719391" y="228604"/>
            <a:ext cx="1617662" cy="5381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Identified by Planning Committee (90)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606930" y="547688"/>
            <a:ext cx="3925888" cy="658812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Did not complete survey (21)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719388" y="1097091"/>
            <a:ext cx="1535112" cy="54768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Completed Survey (69)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4606977" y="1425576"/>
            <a:ext cx="3910013" cy="657225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altLang="ja-JP" sz="800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Excluded because of insufficient data or unable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to analyze data for the Conference (16)</a:t>
            </a: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719388" y="1973335"/>
            <a:ext cx="1535112" cy="54768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Completed Analysis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(53)</a:t>
            </a: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606977" y="2244853"/>
            <a:ext cx="3910013" cy="766763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sz="1100" dirty="0">
                <a:solidFill>
                  <a:prstClr val="black"/>
                </a:solidFill>
                <a:latin typeface="+mj-lt"/>
                <a:cs typeface="Arial" pitchFamily="34" charset="0"/>
              </a:rPr>
              <a:t>Unable to provide data for the meta-analysis (8)</a:t>
            </a:r>
          </a:p>
          <a:p>
            <a:pPr>
              <a:defRPr/>
            </a:pPr>
            <a:r>
              <a:rPr lang="en-US" altLang="ja-JP" sz="1100" dirty="0">
                <a:solidFill>
                  <a:srgbClr val="000000"/>
                </a:solidFill>
                <a:latin typeface="+mj-lt"/>
                <a:cs typeface="Arial" pitchFamily="34" charset="0"/>
              </a:rPr>
              <a:t>AGES-Reykjavik/ CAN-CARE/ CAN-Prevent/ CRIC/ OFUS/ Predictors of ESRD in T1DM/ Prevalence of CKD in Veterans/ </a:t>
            </a:r>
            <a:r>
              <a:rPr lang="en-US" altLang="ja-JP" sz="1100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Tromso</a:t>
            </a:r>
            <a:endParaRPr lang="en-US" altLang="ja-JP" sz="11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2060578" y="2849563"/>
            <a:ext cx="2413000" cy="658812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endParaRPr lang="en-US" altLang="ja-JP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ja-JP">
                <a:solidFill>
                  <a:prstClr val="black"/>
                </a:solidFill>
                <a:latin typeface="+mj-lt"/>
                <a:cs typeface="Arial" pitchFamily="34" charset="0"/>
              </a:rPr>
              <a:t>Included in Meta-Analysis </a:t>
            </a:r>
            <a:r>
              <a:rPr lang="en-US" altLang="ja-JP">
                <a:solidFill>
                  <a:srgbClr val="000000"/>
                </a:solidFill>
                <a:latin typeface="+mj-lt"/>
                <a:cs typeface="Arial" pitchFamily="34" charset="0"/>
              </a:rPr>
              <a:t>(45*) </a:t>
            </a:r>
            <a:r>
              <a:rPr lang="en-US" altLang="ja-JP">
                <a:solidFill>
                  <a:prstClr val="black"/>
                </a:solidFill>
                <a:latin typeface="+mj-lt"/>
                <a:cs typeface="Arial" pitchFamily="34" charset="0"/>
              </a:rPr>
              <a:t>N=1,555,332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4902200" y="3765550"/>
            <a:ext cx="1754188" cy="2581275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High Risk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(10)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ADVANCE/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AKDN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ACR/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CARE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KEEP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KP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Hawaii/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MRFIT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ONTARGET/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Pima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TRANSCEND/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ZODIAC</a:t>
            </a:r>
            <a:endParaRPr lang="en-US" altLang="ja-JP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N=266,975</a:t>
            </a: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8" name="Text Box 14"/>
          <p:cNvSpPr txBox="1">
            <a:spLocks noChangeArrowheads="1"/>
          </p:cNvSpPr>
          <p:nvPr/>
        </p:nvSpPr>
        <p:spPr bwMode="auto">
          <a:xfrm>
            <a:off x="3181350" y="3765550"/>
            <a:ext cx="1644650" cy="2592388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General Population Dipstick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(10)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AKDN DIP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AusDiab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DIP/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Beaver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Dam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ESTHER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MRC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Older People/ </a:t>
            </a:r>
            <a:r>
              <a:rPr lang="en-US" altLang="ja-JP" dirty="0" err="1">
                <a:solidFill>
                  <a:prstClr val="black"/>
                </a:solidFill>
                <a:latin typeface="+mj-lt"/>
                <a:cs typeface="Arial" pitchFamily="34" charset="0"/>
              </a:rPr>
              <a:t>Ohasama</a:t>
            </a: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/ </a:t>
            </a:r>
          </a:p>
          <a:p>
            <a:pPr>
              <a:defRPr/>
            </a:pPr>
            <a:r>
              <a:rPr lang="en-US" altLang="ja-JP" dirty="0">
                <a:solidFill>
                  <a:srgbClr val="C00000"/>
                </a:solidFill>
                <a:latin typeface="+mj-lt"/>
                <a:cs typeface="Arial" pitchFamily="34" charset="0"/>
              </a:rPr>
              <a:t>Okinawa 83/ </a:t>
            </a:r>
            <a:endParaRPr lang="en-US" altLang="ja-JP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Okinawa </a:t>
            </a:r>
            <a:r>
              <a:rPr lang="en-US" altLang="ja-JP" dirty="0">
                <a:solidFill>
                  <a:srgbClr val="C00000"/>
                </a:solidFill>
                <a:latin typeface="+mj-lt"/>
                <a:cs typeface="Arial" pitchFamily="34" charset="0"/>
              </a:rPr>
              <a:t>93</a:t>
            </a:r>
            <a:r>
              <a:rPr lang="en-US" altLang="ja-JP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Severance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Taiwan</a:t>
            </a:r>
          </a:p>
          <a:p>
            <a:pPr>
              <a:defRPr/>
            </a:pPr>
            <a:endParaRPr lang="en-US" altLang="ja-JP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N=1,239,447</a:t>
            </a: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09" name="Text Box 15"/>
          <p:cNvSpPr txBox="1">
            <a:spLocks noChangeArrowheads="1"/>
          </p:cNvSpPr>
          <p:nvPr/>
        </p:nvSpPr>
        <p:spPr bwMode="auto">
          <a:xfrm>
            <a:off x="1460500" y="3765550"/>
            <a:ext cx="1644650" cy="2581275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General Population </a:t>
            </a:r>
          </a:p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  <a:latin typeface="+mj-lt"/>
                <a:cs typeface="Arial" pitchFamily="34" charset="0"/>
              </a:rPr>
              <a:t>ACR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(14)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ARIC/ </a:t>
            </a:r>
            <a:r>
              <a:rPr lang="en-US" altLang="ja-JP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AusDiab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 ACR/ Beijing/ CHS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COBRA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Framingham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</a:t>
            </a:r>
            <a:r>
              <a:rPr lang="en-US" altLang="ja-JP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Gubbio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HUNT/ MESA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NHANES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III</a:t>
            </a: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/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PREVEND/ 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Rancho Bernardo/ REGARDS/ ULSAM</a:t>
            </a: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N=105,872</a:t>
            </a: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0" name="Text Box 16"/>
          <p:cNvSpPr txBox="1">
            <a:spLocks noChangeArrowheads="1"/>
          </p:cNvSpPr>
          <p:nvPr/>
        </p:nvSpPr>
        <p:spPr bwMode="auto">
          <a:xfrm>
            <a:off x="6732652" y="3765550"/>
            <a:ext cx="1754187" cy="2592388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CKD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 (14)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AASK/ 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British Columbia/ </a:t>
            </a: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CRIB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Grampian ACR/ Grampian PCR/ MASTERPLAN/ MDRD/ </a:t>
            </a:r>
            <a:r>
              <a:rPr lang="en-US" altLang="ja-JP" dirty="0" err="1">
                <a:solidFill>
                  <a:srgbClr val="000000"/>
                </a:solidFill>
                <a:latin typeface="+mj-lt"/>
                <a:cs typeface="Arial" pitchFamily="34" charset="0"/>
              </a:rPr>
              <a:t>NephroTest</a:t>
            </a:r>
            <a:r>
              <a:rPr lang="en-US" altLang="ja-JP" dirty="0">
                <a:solidFill>
                  <a:srgbClr val="000000"/>
                </a:solidFill>
                <a:latin typeface="+mj-lt"/>
                <a:cs typeface="Arial" pitchFamily="34" charset="0"/>
              </a:rPr>
              <a:t>/ RENAAL/ STENO/ MMKD/ REIN/ REIN-2/ KP Northwest</a:t>
            </a:r>
          </a:p>
          <a:p>
            <a:pPr>
              <a:defRPr/>
            </a:pPr>
            <a:endParaRPr lang="en-US" altLang="ja-JP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N=21,688</a:t>
            </a:r>
            <a:endParaRPr lang="en-US" altLang="ja-JP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3376613" y="766763"/>
            <a:ext cx="0" cy="330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3376613" y="1644653"/>
            <a:ext cx="0" cy="328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3" name="Line 19"/>
          <p:cNvSpPr>
            <a:spLocks noChangeShapeType="1"/>
          </p:cNvSpPr>
          <p:nvPr/>
        </p:nvSpPr>
        <p:spPr bwMode="auto">
          <a:xfrm>
            <a:off x="3376613" y="2521078"/>
            <a:ext cx="0" cy="328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4" name="Line 20"/>
          <p:cNvSpPr>
            <a:spLocks noChangeShapeType="1"/>
          </p:cNvSpPr>
          <p:nvPr/>
        </p:nvSpPr>
        <p:spPr bwMode="auto">
          <a:xfrm>
            <a:off x="3376613" y="876300"/>
            <a:ext cx="1206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5" name="Line 21"/>
          <p:cNvSpPr>
            <a:spLocks noChangeShapeType="1"/>
          </p:cNvSpPr>
          <p:nvPr/>
        </p:nvSpPr>
        <p:spPr bwMode="auto">
          <a:xfrm>
            <a:off x="3379788" y="1754188"/>
            <a:ext cx="1206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6" name="Line 22"/>
          <p:cNvSpPr>
            <a:spLocks noChangeShapeType="1"/>
          </p:cNvSpPr>
          <p:nvPr/>
        </p:nvSpPr>
        <p:spPr bwMode="auto">
          <a:xfrm>
            <a:off x="3379788" y="2630616"/>
            <a:ext cx="12065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7" name="Line 23"/>
          <p:cNvSpPr>
            <a:spLocks noChangeShapeType="1"/>
          </p:cNvSpPr>
          <p:nvPr/>
        </p:nvSpPr>
        <p:spPr bwMode="auto">
          <a:xfrm>
            <a:off x="3376613" y="3508375"/>
            <a:ext cx="0" cy="109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3376613" y="350837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>
            <a:off x="1768515" y="3617913"/>
            <a:ext cx="511651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>
            <a:off x="1768475" y="3617918"/>
            <a:ext cx="0" cy="109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21" name="Line 27"/>
          <p:cNvSpPr>
            <a:spLocks noChangeShapeType="1"/>
          </p:cNvSpPr>
          <p:nvPr/>
        </p:nvSpPr>
        <p:spPr bwMode="auto">
          <a:xfrm>
            <a:off x="4252977" y="3617918"/>
            <a:ext cx="1587" cy="109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22" name="Line 28"/>
          <p:cNvSpPr>
            <a:spLocks noChangeShapeType="1"/>
          </p:cNvSpPr>
          <p:nvPr/>
        </p:nvSpPr>
        <p:spPr bwMode="auto">
          <a:xfrm>
            <a:off x="5568950" y="3617918"/>
            <a:ext cx="0" cy="109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23" name="Line 29"/>
          <p:cNvSpPr>
            <a:spLocks noChangeShapeType="1"/>
          </p:cNvSpPr>
          <p:nvPr/>
        </p:nvSpPr>
        <p:spPr bwMode="auto">
          <a:xfrm>
            <a:off x="6884988" y="3617918"/>
            <a:ext cx="0" cy="1095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24" name="Title 1"/>
          <p:cNvSpPr>
            <a:spLocks noGrp="1"/>
          </p:cNvSpPr>
          <p:nvPr>
            <p:ph type="title" idx="4294967295"/>
          </p:nvPr>
        </p:nvSpPr>
        <p:spPr>
          <a:xfrm>
            <a:off x="179388" y="476321"/>
            <a:ext cx="2305050" cy="2016125"/>
          </a:xfrm>
        </p:spPr>
        <p:txBody>
          <a:bodyPr anchor="t"/>
          <a:lstStyle/>
          <a:p>
            <a:pPr>
              <a:defRPr/>
            </a:pPr>
            <a: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  <a:cs typeface="Arial" pitchFamily="34" charset="0"/>
              </a:rPr>
              <a:t>CKD Prognosis</a:t>
            </a:r>
            <a:b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  <a:cs typeface="Arial" pitchFamily="34" charset="0"/>
              </a:rPr>
            </a:br>
            <a:r>
              <a:rPr lang="en-US" altLang="ja-JP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50" charset="-128"/>
                <a:cs typeface="Arial" pitchFamily="34" charset="0"/>
              </a:rPr>
              <a:t>Consortium Cohort Selection</a:t>
            </a:r>
          </a:p>
        </p:txBody>
      </p:sp>
      <p:sp>
        <p:nvSpPr>
          <p:cNvPr id="42013" name="TextBox 3"/>
          <p:cNvSpPr txBox="1">
            <a:spLocks noChangeArrowheads="1"/>
          </p:cNvSpPr>
          <p:nvPr/>
        </p:nvSpPr>
        <p:spPr bwMode="auto">
          <a:xfrm>
            <a:off x="4179094" y="6525350"/>
            <a:ext cx="49545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ja-JP" sz="14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Levey</a:t>
            </a:r>
            <a:r>
              <a:rPr lang="en-US" altLang="ja-JP" sz="14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AS, et al. </a:t>
            </a:r>
            <a:r>
              <a:rPr lang="en-US" altLang="ja-JP" sz="1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Kidney </a:t>
            </a:r>
            <a:r>
              <a:rPr lang="en-US" altLang="ja-JP" sz="1400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Int. </a:t>
            </a:r>
            <a:r>
              <a:rPr lang="en-US" altLang="ja-JP" sz="1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80:17-28, </a:t>
            </a:r>
            <a:r>
              <a:rPr lang="en-US" altLang="ja-JP" sz="1400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2011</a:t>
            </a:r>
            <a:endParaRPr lang="en-US" altLang="ja-JP" sz="14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5" y="22253"/>
            <a:ext cx="914399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4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Demographics of the </a:t>
            </a:r>
            <a:r>
              <a:rPr lang="en-US" altLang="ja-JP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screenees</a:t>
            </a:r>
            <a:r>
              <a:rPr lang="en-US" altLang="ja-JP" sz="4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500938" y="6505599"/>
            <a:ext cx="13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8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OGHMA</a:t>
            </a:r>
            <a:endParaRPr lang="ja-JP" altLang="en-US" sz="18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89985"/>
              </p:ext>
            </p:extLst>
          </p:nvPr>
        </p:nvGraphicFramePr>
        <p:xfrm>
          <a:off x="971600" y="908720"/>
          <a:ext cx="7272809" cy="5400599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501846"/>
                <a:gridCol w="1590321"/>
                <a:gridCol w="1590321"/>
                <a:gridCol w="1590321"/>
              </a:tblGrid>
              <a:tr h="4859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1983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Number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106,171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143,948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154,019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Men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47.6%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47.6%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48.0%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Age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2400" b="0" u="none" strike="noStrike" dirty="0" err="1">
                          <a:effectLst/>
                          <a:latin typeface="Calibri" panose="020F0502020204030204" pitchFamily="34" charset="0"/>
                        </a:rPr>
                        <a:t>yrs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49.1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49.5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49.8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Proteinuria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CKD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16.2%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15.7%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15.1%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414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BMI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, kg/m</a:t>
                      </a:r>
                      <a:r>
                        <a:rPr lang="en-US" sz="2400" b="0" u="none" strike="noStrike" baseline="300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  <a:endParaRPr lang="en-US" altLang="ja-JP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  <a:endParaRPr lang="en-US" altLang="ja-JP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  <a:endParaRPr lang="en-US" altLang="ja-JP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Obesity(BMI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≥30)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  <a:endParaRPr lang="en-US" altLang="ja-JP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  <a:endParaRPr lang="en-US" altLang="ja-JP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  <a:endParaRPr lang="en-US" altLang="ja-JP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BP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, mmHg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130.2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126.1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123.9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TC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, mg/dL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194.3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201.4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203.3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485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u="none" strike="noStrike" dirty="0" smtClean="0">
                          <a:effectLst/>
                          <a:latin typeface="Calibri" panose="020F0502020204030204" pitchFamily="34" charset="0"/>
                        </a:rPr>
                        <a:t> Glucose</a:t>
                      </a:r>
                      <a:r>
                        <a:rPr lang="en-US" sz="2400" b="0" u="none" strike="noStrike" dirty="0">
                          <a:effectLst/>
                          <a:latin typeface="Calibri" panose="020F0502020204030204" pitchFamily="34" charset="0"/>
                        </a:rPr>
                        <a:t>, mg/dL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95.3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>
                          <a:effectLst/>
                          <a:latin typeface="Calibri" panose="020F0502020204030204" pitchFamily="34" charset="0"/>
                        </a:rPr>
                        <a:t>96.6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ja-JP" sz="2400" b="0" u="none" strike="noStrike" dirty="0">
                          <a:effectLst/>
                          <a:latin typeface="Calibri" panose="020F0502020204030204" pitchFamily="34" charset="0"/>
                        </a:rPr>
                        <a:t>102.4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9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547664" y="700496"/>
            <a:ext cx="6408712" cy="8562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角丸四角形 185"/>
          <p:cNvSpPr/>
          <p:nvPr/>
        </p:nvSpPr>
        <p:spPr>
          <a:xfrm>
            <a:off x="1545846" y="2234128"/>
            <a:ext cx="6408712" cy="8562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角丸四角形 186"/>
          <p:cNvSpPr/>
          <p:nvPr/>
        </p:nvSpPr>
        <p:spPr>
          <a:xfrm>
            <a:off x="1547664" y="3899294"/>
            <a:ext cx="6408712" cy="85629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角丸四角形 187"/>
          <p:cNvSpPr/>
          <p:nvPr/>
        </p:nvSpPr>
        <p:spPr>
          <a:xfrm>
            <a:off x="1545846" y="5509946"/>
            <a:ext cx="6408712" cy="85629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72" y="0"/>
            <a:ext cx="9143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Selection process of the study subject</a:t>
            </a:r>
            <a:endParaRPr lang="en-US" altLang="ja-JP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04050" y="4869174"/>
            <a:ext cx="403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Excluded those with </a:t>
            </a:r>
            <a:r>
              <a:rPr lang="en-US" altLang="ja-JP" sz="18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proteinuria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(N=136)</a:t>
            </a:r>
            <a:endParaRPr lang="ja-JP" altLang="en-US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59468" y="6453336"/>
            <a:ext cx="447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Iseki K et al. </a:t>
            </a:r>
            <a:r>
              <a:rPr lang="en-US" altLang="ja-JP" sz="18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Hypertens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 36: 652-654, 2013</a:t>
            </a:r>
            <a:endParaRPr lang="ja-JP" altLang="en-US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34956" y="5661248"/>
            <a:ext cx="3824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cohort (N=16,630)</a:t>
            </a:r>
            <a:endParaRPr lang="ja-JP" alt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47664" y="391580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 with serum </a:t>
            </a:r>
            <a:r>
              <a:rPr lang="en-US" altLang="ja-JP" sz="24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creatinine</a:t>
            </a:r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serum uric acid and other pertinent data (N=16,796)</a:t>
            </a:r>
            <a:endParaRPr lang="ja-JP" alt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正方形/長方形 188"/>
          <p:cNvSpPr/>
          <p:nvPr/>
        </p:nvSpPr>
        <p:spPr>
          <a:xfrm>
            <a:off x="2410389" y="2204864"/>
            <a:ext cx="4677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screened again in </a:t>
            </a: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2003</a:t>
            </a:r>
          </a:p>
          <a:p>
            <a:pPr algn="ctr"/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(N=44,230)</a:t>
            </a:r>
            <a:endParaRPr lang="ja-JP" alt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1939232" y="863600"/>
            <a:ext cx="5553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screened in 1993 (N=143,948)</a:t>
            </a:r>
            <a:endParaRPr lang="ja-JP" altLang="en-US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下矢印 190"/>
          <p:cNvSpPr/>
          <p:nvPr/>
        </p:nvSpPr>
        <p:spPr>
          <a:xfrm>
            <a:off x="4459468" y="1615838"/>
            <a:ext cx="701731" cy="535288"/>
          </a:xfrm>
          <a:prstGeom prst="downArrow">
            <a:avLst>
              <a:gd name="adj1" fmla="val 29035"/>
              <a:gd name="adj2" fmla="val 5000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下矢印 191"/>
          <p:cNvSpPr/>
          <p:nvPr/>
        </p:nvSpPr>
        <p:spPr>
          <a:xfrm>
            <a:off x="4486299" y="4869160"/>
            <a:ext cx="701731" cy="535288"/>
          </a:xfrm>
          <a:prstGeom prst="downArrow">
            <a:avLst>
              <a:gd name="adj1" fmla="val 29035"/>
              <a:gd name="adj2" fmla="val 50000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下矢印 192"/>
          <p:cNvSpPr/>
          <p:nvPr/>
        </p:nvSpPr>
        <p:spPr>
          <a:xfrm>
            <a:off x="4432637" y="3223819"/>
            <a:ext cx="701731" cy="535288"/>
          </a:xfrm>
          <a:prstGeom prst="downArrow">
            <a:avLst>
              <a:gd name="adj1" fmla="val 29035"/>
              <a:gd name="adj2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3200" y="116632"/>
            <a:ext cx="8732838" cy="643360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 panose="020F0502020204030204" pitchFamily="34" charset="0"/>
              <a:ea typeface="ＭＳ ゴシック" pitchFamily="49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327119"/>
              </p:ext>
            </p:extLst>
          </p:nvPr>
        </p:nvGraphicFramePr>
        <p:xfrm>
          <a:off x="932135" y="188640"/>
          <a:ext cx="7514396" cy="288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605904"/>
              </p:ext>
            </p:extLst>
          </p:nvPr>
        </p:nvGraphicFramePr>
        <p:xfrm>
          <a:off x="966742" y="2996952"/>
          <a:ext cx="7493690" cy="271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78740"/>
              </p:ext>
            </p:extLst>
          </p:nvPr>
        </p:nvGraphicFramePr>
        <p:xfrm>
          <a:off x="1364183" y="5965450"/>
          <a:ext cx="6912770" cy="216024"/>
        </p:xfrm>
        <a:graphic>
          <a:graphicData uri="http://schemas.openxmlformats.org/drawingml/2006/table">
            <a:tbl>
              <a:tblPr/>
              <a:tblGrid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</a:tblGrid>
              <a:tr h="21602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</a:rPr>
                        <a:t>1466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</a:rPr>
                        <a:t>1478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</a:rPr>
                        <a:t>1102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447181" y="1207924"/>
            <a:ext cx="2233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'93 </a:t>
            </a:r>
            <a:r>
              <a:rPr lang="en-US" altLang="ja-JP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ml/min/1.73m</a:t>
            </a:r>
            <a:r>
              <a:rPr lang="en-US" altLang="ja-JP" sz="1200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ja-JP" sz="1200" baseline="30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6200000">
            <a:off x="-446641" y="3727886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ΔeGFR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('03 - '93)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740352" y="6237312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±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00087" y="5949280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of subjects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028482" y="5589254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ΔSerum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Uric Acid, mg/d L</a:t>
            </a:r>
            <a:endParaRPr lang="en-US" altLang="ja-JP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</a:t>
            </a:r>
            <a:endParaRPr lang="en-US" altLang="ja-JP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04165" y="6563873"/>
            <a:ext cx="3539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Iseki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K et al. </a:t>
            </a:r>
            <a:r>
              <a:rPr lang="en-US" altLang="ja-JP" i="1" dirty="0" err="1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Hypertens</a:t>
            </a:r>
            <a:r>
              <a:rPr lang="en-US" altLang="ja-JP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Res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36: 652-654, 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2013</a:t>
            </a:r>
            <a:endParaRPr lang="ja-JP" altLang="en-US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2"/>
          <p:cNvSpPr>
            <a:spLocks noChangeArrowheads="1"/>
          </p:cNvSpPr>
          <p:nvPr/>
        </p:nvSpPr>
        <p:spPr bwMode="auto">
          <a:xfrm>
            <a:off x="203200" y="116632"/>
            <a:ext cx="8732838" cy="643360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435229"/>
              </p:ext>
            </p:extLst>
          </p:nvPr>
        </p:nvGraphicFramePr>
        <p:xfrm>
          <a:off x="947692" y="219593"/>
          <a:ext cx="7514396" cy="283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929830"/>
              </p:ext>
            </p:extLst>
          </p:nvPr>
        </p:nvGraphicFramePr>
        <p:xfrm>
          <a:off x="1019700" y="3034982"/>
          <a:ext cx="7493690" cy="271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480364"/>
              </p:ext>
            </p:extLst>
          </p:nvPr>
        </p:nvGraphicFramePr>
        <p:xfrm>
          <a:off x="1451748" y="5969781"/>
          <a:ext cx="6912770" cy="216024"/>
        </p:xfrm>
        <a:graphic>
          <a:graphicData uri="http://schemas.openxmlformats.org/drawingml/2006/table">
            <a:tbl>
              <a:tblPr/>
              <a:tblGrid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</a:tblGrid>
              <a:tr h="216024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400" b="0" i="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Women</a:t>
            </a:r>
            <a:endParaRPr lang="en-US" altLang="ja-JP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21302" y="6237312"/>
            <a:ext cx="10801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Mean ±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SD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20502" y="5949280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N of subjects</a:t>
            </a:r>
            <a:endParaRPr lang="en-US" altLang="ja-JP" sz="12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048894" y="5570204"/>
            <a:ext cx="2088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ΔSerum</a:t>
            </a:r>
            <a:r>
              <a:rPr lang="en-US" altLang="ja-JP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Uric Acid, mg/d L</a:t>
            </a:r>
            <a:endParaRPr lang="en-US" altLang="ja-JP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4716016" y="6525344"/>
            <a:ext cx="442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Iseki 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K et al. </a:t>
            </a:r>
            <a:r>
              <a:rPr lang="en-US" altLang="ja-JP" sz="1800" i="1" dirty="0" err="1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Hypertens</a:t>
            </a:r>
            <a:r>
              <a:rPr lang="en-US" altLang="ja-JP" sz="1800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Res 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36: 652-654, 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2013</a:t>
            </a:r>
            <a:endParaRPr lang="ja-JP" altLang="en-US" sz="18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16200000">
            <a:off x="-447181" y="1207924"/>
            <a:ext cx="2233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'93 </a:t>
            </a:r>
            <a:r>
              <a:rPr lang="en-US" altLang="ja-JP" sz="1600" dirty="0" err="1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eGFR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, </a:t>
            </a:r>
            <a:r>
              <a:rPr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ml/min/1.73m</a:t>
            </a:r>
            <a:r>
              <a:rPr lang="en-US" altLang="ja-JP" sz="1200" baseline="30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</a:t>
            </a:r>
            <a:endParaRPr lang="en-US" altLang="ja-JP" sz="1200" baseline="300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6200000">
            <a:off x="-446641" y="3727886"/>
            <a:ext cx="2232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1600" dirty="0" err="1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ΔeGFR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('03 - '93)</a:t>
            </a:r>
          </a:p>
        </p:txBody>
      </p:sp>
    </p:spTree>
    <p:extLst>
      <p:ext uri="{BB962C8B-B14F-4D97-AF65-F5344CB8AC3E}">
        <p14:creationId xmlns:p14="http://schemas.microsoft.com/office/powerpoint/2010/main" val="24290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angle 2"/>
          <p:cNvSpPr>
            <a:spLocks noChangeArrowheads="1"/>
          </p:cNvSpPr>
          <p:nvPr/>
        </p:nvSpPr>
        <p:spPr bwMode="auto">
          <a:xfrm>
            <a:off x="273004" y="764704"/>
            <a:ext cx="8732838" cy="5772834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  <a:latin typeface="Calibri" panose="020F0502020204030204" pitchFamily="34" charset="0"/>
              <a:ea typeface="ＭＳ ゴシック" pitchFamily="49" charset="-128"/>
              <a:cs typeface="Calibri" panose="020F0502020204030204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626174" y="90872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eGFR: ≥ 90 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mL/min/1.73m</a:t>
            </a:r>
            <a:r>
              <a:rPr lang="en-US" altLang="ja-JP" sz="1600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ja-JP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 rot="16200000">
            <a:off x="-757868" y="4531881"/>
            <a:ext cx="2400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/min./1.73m</a:t>
            </a:r>
            <a:r>
              <a:rPr lang="en-US" altLang="ja-JP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459538" y="90872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eGFR: &lt; 90 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mL/min/1.73m</a:t>
            </a:r>
            <a:r>
              <a:rPr lang="en-US" altLang="ja-JP" sz="1600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ja-JP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5459538" y="3632823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eGFR: &lt; 45 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mL/min/1.73m</a:t>
            </a:r>
            <a:r>
              <a:rPr lang="en-US" altLang="ja-JP" sz="1600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ja-JP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67"/>
          <p:cNvSpPr>
            <a:spLocks noChangeArrowheads="1"/>
          </p:cNvSpPr>
          <p:nvPr/>
        </p:nvSpPr>
        <p:spPr bwMode="auto">
          <a:xfrm>
            <a:off x="1029271" y="1372272"/>
            <a:ext cx="36941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69"/>
          <p:cNvSpPr>
            <a:spLocks noChangeShapeType="1"/>
          </p:cNvSpPr>
          <p:nvPr/>
        </p:nvSpPr>
        <p:spPr bwMode="auto">
          <a:xfrm>
            <a:off x="1029270" y="1372272"/>
            <a:ext cx="1588" cy="1801813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Line 70"/>
          <p:cNvSpPr>
            <a:spLocks noChangeShapeType="1"/>
          </p:cNvSpPr>
          <p:nvPr/>
        </p:nvSpPr>
        <p:spPr bwMode="auto">
          <a:xfrm>
            <a:off x="980058" y="3103151"/>
            <a:ext cx="3710966" cy="0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80058" y="1372270"/>
            <a:ext cx="3710966" cy="1352551"/>
            <a:chOff x="980058" y="1554103"/>
            <a:chExt cx="49213" cy="1352551"/>
          </a:xfrm>
        </p:grpSpPr>
        <p:sp>
          <p:nvSpPr>
            <p:cNvPr id="49" name="Line 71"/>
            <p:cNvSpPr>
              <a:spLocks noChangeShapeType="1"/>
            </p:cNvSpPr>
            <p:nvPr/>
          </p:nvSpPr>
          <p:spPr bwMode="auto">
            <a:xfrm>
              <a:off x="980058" y="2905066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Line 72"/>
            <p:cNvSpPr>
              <a:spLocks noChangeShapeType="1"/>
            </p:cNvSpPr>
            <p:nvPr/>
          </p:nvSpPr>
          <p:spPr bwMode="auto">
            <a:xfrm>
              <a:off x="980058" y="2455803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Line 73"/>
            <p:cNvSpPr>
              <a:spLocks noChangeShapeType="1"/>
            </p:cNvSpPr>
            <p:nvPr/>
          </p:nvSpPr>
          <p:spPr bwMode="auto">
            <a:xfrm>
              <a:off x="980058" y="2004953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>
              <a:off x="980058" y="1554103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Line 76"/>
          <p:cNvSpPr>
            <a:spLocks noChangeShapeType="1"/>
          </p:cNvSpPr>
          <p:nvPr/>
        </p:nvSpPr>
        <p:spPr bwMode="auto">
          <a:xfrm>
            <a:off x="1954783" y="1623096"/>
            <a:ext cx="1843088" cy="1008063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Line 77"/>
          <p:cNvSpPr>
            <a:spLocks noChangeShapeType="1"/>
          </p:cNvSpPr>
          <p:nvPr/>
        </p:nvSpPr>
        <p:spPr bwMode="auto">
          <a:xfrm>
            <a:off x="1954783" y="1805658"/>
            <a:ext cx="1843088" cy="66833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Line 78"/>
          <p:cNvSpPr>
            <a:spLocks noChangeShapeType="1"/>
          </p:cNvSpPr>
          <p:nvPr/>
        </p:nvSpPr>
        <p:spPr bwMode="auto">
          <a:xfrm>
            <a:off x="1954783" y="1681833"/>
            <a:ext cx="1843088" cy="114935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Line 79"/>
          <p:cNvSpPr>
            <a:spLocks noChangeShapeType="1"/>
          </p:cNvSpPr>
          <p:nvPr/>
        </p:nvSpPr>
        <p:spPr bwMode="auto">
          <a:xfrm>
            <a:off x="1954783" y="1797720"/>
            <a:ext cx="1843088" cy="892175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Oval 80"/>
          <p:cNvSpPr>
            <a:spLocks noChangeArrowheads="1"/>
          </p:cNvSpPr>
          <p:nvPr/>
        </p:nvSpPr>
        <p:spPr bwMode="auto">
          <a:xfrm>
            <a:off x="1913515" y="1581821"/>
            <a:ext cx="74613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81"/>
          <p:cNvSpPr>
            <a:spLocks noChangeArrowheads="1"/>
          </p:cNvSpPr>
          <p:nvPr/>
        </p:nvSpPr>
        <p:spPr bwMode="auto">
          <a:xfrm>
            <a:off x="3756601" y="2589897"/>
            <a:ext cx="74613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82"/>
          <p:cNvSpPr>
            <a:spLocks/>
          </p:cNvSpPr>
          <p:nvPr/>
        </p:nvSpPr>
        <p:spPr bwMode="auto">
          <a:xfrm>
            <a:off x="1913508" y="1764383"/>
            <a:ext cx="84138" cy="841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3" y="53"/>
              </a:cxn>
              <a:cxn ang="0">
                <a:pos x="0" y="53"/>
              </a:cxn>
              <a:cxn ang="0">
                <a:pos x="26" y="0"/>
              </a:cxn>
            </a:cxnLst>
            <a:rect l="0" t="0" r="r" b="b"/>
            <a:pathLst>
              <a:path w="53" h="53">
                <a:moveTo>
                  <a:pt x="26" y="0"/>
                </a:moveTo>
                <a:lnTo>
                  <a:pt x="53" y="53"/>
                </a:lnTo>
                <a:lnTo>
                  <a:pt x="0" y="53"/>
                </a:lnTo>
                <a:lnTo>
                  <a:pt x="26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Freeform 83"/>
          <p:cNvSpPr>
            <a:spLocks/>
          </p:cNvSpPr>
          <p:nvPr/>
        </p:nvSpPr>
        <p:spPr bwMode="auto">
          <a:xfrm>
            <a:off x="3756599" y="2431133"/>
            <a:ext cx="82550" cy="841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53"/>
              </a:cxn>
              <a:cxn ang="0">
                <a:pos x="0" y="53"/>
              </a:cxn>
              <a:cxn ang="0">
                <a:pos x="26" y="0"/>
              </a:cxn>
            </a:cxnLst>
            <a:rect l="0" t="0" r="r" b="b"/>
            <a:pathLst>
              <a:path w="52" h="53">
                <a:moveTo>
                  <a:pt x="26" y="0"/>
                </a:moveTo>
                <a:lnTo>
                  <a:pt x="52" y="53"/>
                </a:lnTo>
                <a:lnTo>
                  <a:pt x="0" y="53"/>
                </a:lnTo>
                <a:lnTo>
                  <a:pt x="26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Freeform 84"/>
          <p:cNvSpPr>
            <a:spLocks/>
          </p:cNvSpPr>
          <p:nvPr/>
        </p:nvSpPr>
        <p:spPr bwMode="auto">
          <a:xfrm>
            <a:off x="1913508" y="1638970"/>
            <a:ext cx="84138" cy="841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3" y="27"/>
              </a:cxn>
              <a:cxn ang="0">
                <a:pos x="26" y="53"/>
              </a:cxn>
              <a:cxn ang="0">
                <a:pos x="0" y="27"/>
              </a:cxn>
              <a:cxn ang="0">
                <a:pos x="26" y="0"/>
              </a:cxn>
            </a:cxnLst>
            <a:rect l="0" t="0" r="r" b="b"/>
            <a:pathLst>
              <a:path w="53" h="53">
                <a:moveTo>
                  <a:pt x="26" y="0"/>
                </a:moveTo>
                <a:lnTo>
                  <a:pt x="53" y="27"/>
                </a:lnTo>
                <a:lnTo>
                  <a:pt x="26" y="53"/>
                </a:lnTo>
                <a:lnTo>
                  <a:pt x="0" y="27"/>
                </a:lnTo>
                <a:lnTo>
                  <a:pt x="26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Freeform 85"/>
          <p:cNvSpPr>
            <a:spLocks/>
          </p:cNvSpPr>
          <p:nvPr/>
        </p:nvSpPr>
        <p:spPr bwMode="auto">
          <a:xfrm>
            <a:off x="3756599" y="2789908"/>
            <a:ext cx="82550" cy="841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26"/>
              </a:cxn>
              <a:cxn ang="0">
                <a:pos x="26" y="53"/>
              </a:cxn>
              <a:cxn ang="0">
                <a:pos x="0" y="26"/>
              </a:cxn>
              <a:cxn ang="0">
                <a:pos x="26" y="0"/>
              </a:cxn>
            </a:cxnLst>
            <a:rect l="0" t="0" r="r" b="b"/>
            <a:pathLst>
              <a:path w="52" h="53">
                <a:moveTo>
                  <a:pt x="26" y="0"/>
                </a:moveTo>
                <a:lnTo>
                  <a:pt x="52" y="26"/>
                </a:lnTo>
                <a:lnTo>
                  <a:pt x="26" y="53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86"/>
          <p:cNvSpPr>
            <a:spLocks noChangeArrowheads="1"/>
          </p:cNvSpPr>
          <p:nvPr/>
        </p:nvSpPr>
        <p:spPr bwMode="auto">
          <a:xfrm>
            <a:off x="1913515" y="1756446"/>
            <a:ext cx="74613" cy="7461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87"/>
          <p:cNvSpPr>
            <a:spLocks noChangeArrowheads="1"/>
          </p:cNvSpPr>
          <p:nvPr/>
        </p:nvSpPr>
        <p:spPr bwMode="auto">
          <a:xfrm>
            <a:off x="3756601" y="2648634"/>
            <a:ext cx="74613" cy="7461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88"/>
          <p:cNvSpPr>
            <a:spLocks noChangeArrowheads="1"/>
          </p:cNvSpPr>
          <p:nvPr/>
        </p:nvSpPr>
        <p:spPr bwMode="auto">
          <a:xfrm>
            <a:off x="1413445" y="1372126"/>
            <a:ext cx="3558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104.4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tangle 89"/>
          <p:cNvSpPr>
            <a:spLocks noChangeArrowheads="1"/>
          </p:cNvSpPr>
          <p:nvPr/>
        </p:nvSpPr>
        <p:spPr bwMode="auto">
          <a:xfrm>
            <a:off x="3889945" y="2497822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82.0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tangle 90"/>
          <p:cNvSpPr>
            <a:spLocks noChangeArrowheads="1"/>
          </p:cNvSpPr>
          <p:nvPr/>
        </p:nvSpPr>
        <p:spPr bwMode="auto">
          <a:xfrm>
            <a:off x="1413445" y="1876182"/>
            <a:ext cx="3558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100.3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91"/>
          <p:cNvSpPr>
            <a:spLocks noChangeArrowheads="1"/>
          </p:cNvSpPr>
          <p:nvPr/>
        </p:nvSpPr>
        <p:spPr bwMode="auto">
          <a:xfrm>
            <a:off x="3889945" y="2181909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85.5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92"/>
          <p:cNvSpPr>
            <a:spLocks noChangeArrowheads="1"/>
          </p:cNvSpPr>
          <p:nvPr/>
        </p:nvSpPr>
        <p:spPr bwMode="auto">
          <a:xfrm>
            <a:off x="3889945" y="2940734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77.6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93"/>
          <p:cNvSpPr>
            <a:spLocks noChangeArrowheads="1"/>
          </p:cNvSpPr>
          <p:nvPr/>
        </p:nvSpPr>
        <p:spPr bwMode="auto">
          <a:xfrm>
            <a:off x="1413445" y="1548485"/>
            <a:ext cx="3558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103.2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94"/>
          <p:cNvSpPr>
            <a:spLocks noChangeArrowheads="1"/>
          </p:cNvSpPr>
          <p:nvPr/>
        </p:nvSpPr>
        <p:spPr bwMode="auto">
          <a:xfrm>
            <a:off x="1413445" y="1700808"/>
            <a:ext cx="35586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100.6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95"/>
          <p:cNvSpPr>
            <a:spLocks noChangeArrowheads="1"/>
          </p:cNvSpPr>
          <p:nvPr/>
        </p:nvSpPr>
        <p:spPr bwMode="auto">
          <a:xfrm>
            <a:off x="3889945" y="2674034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80.7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96"/>
          <p:cNvSpPr>
            <a:spLocks noChangeArrowheads="1"/>
          </p:cNvSpPr>
          <p:nvPr/>
        </p:nvSpPr>
        <p:spPr bwMode="auto">
          <a:xfrm>
            <a:off x="721295" y="308202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97"/>
          <p:cNvSpPr>
            <a:spLocks noChangeArrowheads="1"/>
          </p:cNvSpPr>
          <p:nvPr/>
        </p:nvSpPr>
        <p:spPr bwMode="auto">
          <a:xfrm>
            <a:off x="721295" y="263117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98"/>
          <p:cNvSpPr>
            <a:spLocks noChangeArrowheads="1"/>
          </p:cNvSpPr>
          <p:nvPr/>
        </p:nvSpPr>
        <p:spPr bwMode="auto">
          <a:xfrm>
            <a:off x="721295" y="2181909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99"/>
          <p:cNvSpPr>
            <a:spLocks noChangeArrowheads="1"/>
          </p:cNvSpPr>
          <p:nvPr/>
        </p:nvSpPr>
        <p:spPr bwMode="auto">
          <a:xfrm>
            <a:off x="642747" y="1731046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100"/>
          <p:cNvSpPr>
            <a:spLocks noChangeArrowheads="1"/>
          </p:cNvSpPr>
          <p:nvPr/>
        </p:nvSpPr>
        <p:spPr bwMode="auto">
          <a:xfrm>
            <a:off x="642747" y="1281797"/>
            <a:ext cx="2356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101"/>
          <p:cNvSpPr>
            <a:spLocks noChangeArrowheads="1"/>
          </p:cNvSpPr>
          <p:nvPr/>
        </p:nvSpPr>
        <p:spPr bwMode="auto">
          <a:xfrm>
            <a:off x="1846833" y="3244445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'93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102"/>
          <p:cNvSpPr>
            <a:spLocks noChangeArrowheads="1"/>
          </p:cNvSpPr>
          <p:nvPr/>
        </p:nvSpPr>
        <p:spPr bwMode="auto">
          <a:xfrm>
            <a:off x="3689920" y="3244445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'03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104"/>
          <p:cNvSpPr>
            <a:spLocks noChangeArrowheads="1"/>
          </p:cNvSpPr>
          <p:nvPr/>
        </p:nvSpPr>
        <p:spPr bwMode="auto">
          <a:xfrm>
            <a:off x="5064249" y="1372272"/>
            <a:ext cx="37861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Rectangle 133"/>
          <p:cNvSpPr>
            <a:spLocks noChangeArrowheads="1"/>
          </p:cNvSpPr>
          <p:nvPr/>
        </p:nvSpPr>
        <p:spPr bwMode="auto">
          <a:xfrm>
            <a:off x="4814329" y="308202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Rectangle 134"/>
          <p:cNvSpPr>
            <a:spLocks noChangeArrowheads="1"/>
          </p:cNvSpPr>
          <p:nvPr/>
        </p:nvSpPr>
        <p:spPr bwMode="auto">
          <a:xfrm>
            <a:off x="4814329" y="263117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35"/>
          <p:cNvSpPr>
            <a:spLocks noChangeArrowheads="1"/>
          </p:cNvSpPr>
          <p:nvPr/>
        </p:nvSpPr>
        <p:spPr bwMode="auto">
          <a:xfrm>
            <a:off x="4814329" y="2181909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36"/>
          <p:cNvSpPr>
            <a:spLocks noChangeArrowheads="1"/>
          </p:cNvSpPr>
          <p:nvPr/>
        </p:nvSpPr>
        <p:spPr bwMode="auto">
          <a:xfrm>
            <a:off x="4814329" y="1731046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Rectangle 137"/>
          <p:cNvSpPr>
            <a:spLocks noChangeArrowheads="1"/>
          </p:cNvSpPr>
          <p:nvPr/>
        </p:nvSpPr>
        <p:spPr bwMode="auto">
          <a:xfrm>
            <a:off x="4814329" y="1281797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Rectangle 141"/>
          <p:cNvSpPr>
            <a:spLocks noChangeArrowheads="1"/>
          </p:cNvSpPr>
          <p:nvPr/>
        </p:nvSpPr>
        <p:spPr bwMode="auto">
          <a:xfrm>
            <a:off x="1021333" y="3935554"/>
            <a:ext cx="37861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Line 143"/>
          <p:cNvSpPr>
            <a:spLocks noChangeShapeType="1"/>
          </p:cNvSpPr>
          <p:nvPr/>
        </p:nvSpPr>
        <p:spPr bwMode="auto">
          <a:xfrm>
            <a:off x="1021333" y="3935554"/>
            <a:ext cx="1588" cy="1801813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70534" y="3935553"/>
            <a:ext cx="3720490" cy="1803401"/>
            <a:chOff x="970534" y="3935553"/>
            <a:chExt cx="50800" cy="1803401"/>
          </a:xfrm>
        </p:grpSpPr>
        <p:sp>
          <p:nvSpPr>
            <p:cNvPr id="119" name="Line 144"/>
            <p:cNvSpPr>
              <a:spLocks noChangeShapeType="1"/>
            </p:cNvSpPr>
            <p:nvPr/>
          </p:nvSpPr>
          <p:spPr bwMode="auto">
            <a:xfrm>
              <a:off x="970534" y="5737366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Line 145"/>
            <p:cNvSpPr>
              <a:spLocks noChangeShapeType="1"/>
            </p:cNvSpPr>
            <p:nvPr/>
          </p:nvSpPr>
          <p:spPr bwMode="auto">
            <a:xfrm>
              <a:off x="970534" y="5286516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Line 146"/>
            <p:cNvSpPr>
              <a:spLocks noChangeShapeType="1"/>
            </p:cNvSpPr>
            <p:nvPr/>
          </p:nvSpPr>
          <p:spPr bwMode="auto">
            <a:xfrm>
              <a:off x="970534" y="4835666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Line 147"/>
            <p:cNvSpPr>
              <a:spLocks noChangeShapeType="1"/>
            </p:cNvSpPr>
            <p:nvPr/>
          </p:nvSpPr>
          <p:spPr bwMode="auto">
            <a:xfrm>
              <a:off x="970534" y="4386403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Line 148"/>
            <p:cNvSpPr>
              <a:spLocks noChangeShapeType="1"/>
            </p:cNvSpPr>
            <p:nvPr/>
          </p:nvSpPr>
          <p:spPr bwMode="auto">
            <a:xfrm>
              <a:off x="970534" y="3935553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5" name="Rectangle 170"/>
          <p:cNvSpPr>
            <a:spLocks noChangeArrowheads="1"/>
          </p:cNvSpPr>
          <p:nvPr/>
        </p:nvSpPr>
        <p:spPr bwMode="auto">
          <a:xfrm>
            <a:off x="721295" y="564529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Rectangle 171"/>
          <p:cNvSpPr>
            <a:spLocks noChangeArrowheads="1"/>
          </p:cNvSpPr>
          <p:nvPr/>
        </p:nvSpPr>
        <p:spPr bwMode="auto">
          <a:xfrm>
            <a:off x="721295" y="519444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Rectangle 172"/>
          <p:cNvSpPr>
            <a:spLocks noChangeArrowheads="1"/>
          </p:cNvSpPr>
          <p:nvPr/>
        </p:nvSpPr>
        <p:spPr bwMode="auto">
          <a:xfrm>
            <a:off x="721295" y="4743591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73"/>
          <p:cNvSpPr>
            <a:spLocks noChangeArrowheads="1"/>
          </p:cNvSpPr>
          <p:nvPr/>
        </p:nvSpPr>
        <p:spPr bwMode="auto">
          <a:xfrm>
            <a:off x="721295" y="4294328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ectangle 174"/>
          <p:cNvSpPr>
            <a:spLocks noChangeArrowheads="1"/>
          </p:cNvSpPr>
          <p:nvPr/>
        </p:nvSpPr>
        <p:spPr bwMode="auto">
          <a:xfrm>
            <a:off x="721295" y="3843478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ja-JP" altLang="ja-JP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Line 106"/>
          <p:cNvSpPr>
            <a:spLocks noChangeShapeType="1"/>
          </p:cNvSpPr>
          <p:nvPr/>
        </p:nvSpPr>
        <p:spPr bwMode="auto">
          <a:xfrm>
            <a:off x="5064249" y="1372272"/>
            <a:ext cx="1588" cy="1801813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Line 180"/>
          <p:cNvSpPr>
            <a:spLocks noChangeShapeType="1"/>
          </p:cNvSpPr>
          <p:nvPr/>
        </p:nvSpPr>
        <p:spPr bwMode="auto">
          <a:xfrm>
            <a:off x="5107111" y="3910159"/>
            <a:ext cx="1588" cy="1801813"/>
          </a:xfrm>
          <a:prstGeom prst="line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015036" y="1372270"/>
            <a:ext cx="3835401" cy="1803401"/>
            <a:chOff x="5015036" y="1554103"/>
            <a:chExt cx="49213" cy="1803401"/>
          </a:xfrm>
        </p:grpSpPr>
        <p:sp>
          <p:nvSpPr>
            <p:cNvPr id="84" name="Line 107"/>
            <p:cNvSpPr>
              <a:spLocks noChangeShapeType="1"/>
            </p:cNvSpPr>
            <p:nvPr/>
          </p:nvSpPr>
          <p:spPr bwMode="auto">
            <a:xfrm>
              <a:off x="5015036" y="3355916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Line 108"/>
            <p:cNvSpPr>
              <a:spLocks noChangeShapeType="1"/>
            </p:cNvSpPr>
            <p:nvPr/>
          </p:nvSpPr>
          <p:spPr bwMode="auto">
            <a:xfrm>
              <a:off x="5015036" y="2905066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Line 109"/>
            <p:cNvSpPr>
              <a:spLocks noChangeShapeType="1"/>
            </p:cNvSpPr>
            <p:nvPr/>
          </p:nvSpPr>
          <p:spPr bwMode="auto">
            <a:xfrm>
              <a:off x="5015036" y="2455803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Line 110"/>
            <p:cNvSpPr>
              <a:spLocks noChangeShapeType="1"/>
            </p:cNvSpPr>
            <p:nvPr/>
          </p:nvSpPr>
          <p:spPr bwMode="auto">
            <a:xfrm>
              <a:off x="5015036" y="2004953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Line 111"/>
            <p:cNvSpPr>
              <a:spLocks noChangeShapeType="1"/>
            </p:cNvSpPr>
            <p:nvPr/>
          </p:nvSpPr>
          <p:spPr bwMode="auto">
            <a:xfrm>
              <a:off x="5015036" y="1554103"/>
              <a:ext cx="49213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1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056311" y="3910153"/>
            <a:ext cx="3794126" cy="1803401"/>
            <a:chOff x="5056311" y="3994362"/>
            <a:chExt cx="50800" cy="1803401"/>
          </a:xfrm>
        </p:grpSpPr>
        <p:sp>
          <p:nvSpPr>
            <p:cNvPr id="153" name="Line 181"/>
            <p:cNvSpPr>
              <a:spLocks noChangeShapeType="1"/>
            </p:cNvSpPr>
            <p:nvPr/>
          </p:nvSpPr>
          <p:spPr bwMode="auto">
            <a:xfrm>
              <a:off x="5056311" y="5796175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Line 182"/>
            <p:cNvSpPr>
              <a:spLocks noChangeShapeType="1"/>
            </p:cNvSpPr>
            <p:nvPr/>
          </p:nvSpPr>
          <p:spPr bwMode="auto">
            <a:xfrm>
              <a:off x="5056311" y="5345325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Line 183"/>
            <p:cNvSpPr>
              <a:spLocks noChangeShapeType="1"/>
            </p:cNvSpPr>
            <p:nvPr/>
          </p:nvSpPr>
          <p:spPr bwMode="auto">
            <a:xfrm>
              <a:off x="5056311" y="4896062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Line 184"/>
            <p:cNvSpPr>
              <a:spLocks noChangeShapeType="1"/>
            </p:cNvSpPr>
            <p:nvPr/>
          </p:nvSpPr>
          <p:spPr bwMode="auto">
            <a:xfrm>
              <a:off x="5056311" y="4445212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Line 185"/>
            <p:cNvSpPr>
              <a:spLocks noChangeShapeType="1"/>
            </p:cNvSpPr>
            <p:nvPr/>
          </p:nvSpPr>
          <p:spPr bwMode="auto">
            <a:xfrm>
              <a:off x="5056311" y="3994362"/>
              <a:ext cx="50800" cy="1588"/>
            </a:xfrm>
            <a:prstGeom prst="lin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9" name="Line 187"/>
          <p:cNvSpPr>
            <a:spLocks noChangeShapeType="1"/>
          </p:cNvSpPr>
          <p:nvPr/>
        </p:nvSpPr>
        <p:spPr bwMode="auto">
          <a:xfrm flipV="1">
            <a:off x="6058024" y="4527691"/>
            <a:ext cx="1892300" cy="2413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Line 188"/>
          <p:cNvSpPr>
            <a:spLocks noChangeShapeType="1"/>
          </p:cNvSpPr>
          <p:nvPr/>
        </p:nvSpPr>
        <p:spPr bwMode="auto">
          <a:xfrm flipV="1">
            <a:off x="6058024" y="4727730"/>
            <a:ext cx="1892300" cy="92075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Line 189"/>
          <p:cNvSpPr>
            <a:spLocks noChangeShapeType="1"/>
          </p:cNvSpPr>
          <p:nvPr/>
        </p:nvSpPr>
        <p:spPr bwMode="auto">
          <a:xfrm>
            <a:off x="6058024" y="4786467"/>
            <a:ext cx="1892300" cy="2587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Line 190"/>
          <p:cNvSpPr>
            <a:spLocks noChangeShapeType="1"/>
          </p:cNvSpPr>
          <p:nvPr/>
        </p:nvSpPr>
        <p:spPr bwMode="auto">
          <a:xfrm>
            <a:off x="6058024" y="4919817"/>
            <a:ext cx="1892300" cy="174625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Oval 191"/>
          <p:cNvSpPr>
            <a:spLocks noChangeArrowheads="1"/>
          </p:cNvSpPr>
          <p:nvPr/>
        </p:nvSpPr>
        <p:spPr bwMode="auto">
          <a:xfrm>
            <a:off x="6015161" y="4727730"/>
            <a:ext cx="76200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Oval 192"/>
          <p:cNvSpPr>
            <a:spLocks noChangeArrowheads="1"/>
          </p:cNvSpPr>
          <p:nvPr/>
        </p:nvSpPr>
        <p:spPr bwMode="auto">
          <a:xfrm>
            <a:off x="7909056" y="4486430"/>
            <a:ext cx="74613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Freeform 193"/>
          <p:cNvSpPr>
            <a:spLocks/>
          </p:cNvSpPr>
          <p:nvPr/>
        </p:nvSpPr>
        <p:spPr bwMode="auto">
          <a:xfrm>
            <a:off x="6015161" y="4776928"/>
            <a:ext cx="84138" cy="8413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53"/>
              </a:cxn>
              <a:cxn ang="0">
                <a:pos x="0" y="53"/>
              </a:cxn>
              <a:cxn ang="0">
                <a:pos x="27" y="0"/>
              </a:cxn>
            </a:cxnLst>
            <a:rect l="0" t="0" r="r" b="b"/>
            <a:pathLst>
              <a:path w="53" h="53">
                <a:moveTo>
                  <a:pt x="27" y="0"/>
                </a:moveTo>
                <a:lnTo>
                  <a:pt x="53" y="53"/>
                </a:lnTo>
                <a:lnTo>
                  <a:pt x="0" y="53"/>
                </a:lnTo>
                <a:lnTo>
                  <a:pt x="27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Freeform 194"/>
          <p:cNvSpPr>
            <a:spLocks/>
          </p:cNvSpPr>
          <p:nvPr/>
        </p:nvSpPr>
        <p:spPr bwMode="auto">
          <a:xfrm>
            <a:off x="7909055" y="4686441"/>
            <a:ext cx="82550" cy="82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52"/>
              </a:cxn>
              <a:cxn ang="0">
                <a:pos x="0" y="52"/>
              </a:cxn>
              <a:cxn ang="0">
                <a:pos x="26" y="0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52" y="52"/>
                </a:lnTo>
                <a:lnTo>
                  <a:pt x="0" y="52"/>
                </a:lnTo>
                <a:lnTo>
                  <a:pt x="26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Freeform 195"/>
          <p:cNvSpPr>
            <a:spLocks/>
          </p:cNvSpPr>
          <p:nvPr/>
        </p:nvSpPr>
        <p:spPr bwMode="auto">
          <a:xfrm>
            <a:off x="6015161" y="4743591"/>
            <a:ext cx="84138" cy="8413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27"/>
              </a:cxn>
              <a:cxn ang="0">
                <a:pos x="27" y="53"/>
              </a:cxn>
              <a:cxn ang="0">
                <a:pos x="0" y="27"/>
              </a:cxn>
              <a:cxn ang="0">
                <a:pos x="27" y="0"/>
              </a:cxn>
            </a:cxnLst>
            <a:rect l="0" t="0" r="r" b="b"/>
            <a:pathLst>
              <a:path w="53" h="53">
                <a:moveTo>
                  <a:pt x="27" y="0"/>
                </a:moveTo>
                <a:lnTo>
                  <a:pt x="53" y="27"/>
                </a:lnTo>
                <a:lnTo>
                  <a:pt x="27" y="53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Freeform 196"/>
          <p:cNvSpPr>
            <a:spLocks/>
          </p:cNvSpPr>
          <p:nvPr/>
        </p:nvSpPr>
        <p:spPr bwMode="auto">
          <a:xfrm>
            <a:off x="7909055" y="5002353"/>
            <a:ext cx="82550" cy="841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27"/>
              </a:cxn>
              <a:cxn ang="0">
                <a:pos x="26" y="53"/>
              </a:cxn>
              <a:cxn ang="0">
                <a:pos x="0" y="27"/>
              </a:cxn>
              <a:cxn ang="0">
                <a:pos x="26" y="0"/>
              </a:cxn>
            </a:cxnLst>
            <a:rect l="0" t="0" r="r" b="b"/>
            <a:pathLst>
              <a:path w="52" h="53">
                <a:moveTo>
                  <a:pt x="26" y="0"/>
                </a:moveTo>
                <a:lnTo>
                  <a:pt x="52" y="27"/>
                </a:lnTo>
                <a:lnTo>
                  <a:pt x="26" y="53"/>
                </a:lnTo>
                <a:lnTo>
                  <a:pt x="0" y="27"/>
                </a:lnTo>
                <a:lnTo>
                  <a:pt x="26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Rectangle 197"/>
          <p:cNvSpPr>
            <a:spLocks noChangeArrowheads="1"/>
          </p:cNvSpPr>
          <p:nvPr/>
        </p:nvSpPr>
        <p:spPr bwMode="auto">
          <a:xfrm>
            <a:off x="6015161" y="4878542"/>
            <a:ext cx="76200" cy="7461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Rectangle 198"/>
          <p:cNvSpPr>
            <a:spLocks noChangeArrowheads="1"/>
          </p:cNvSpPr>
          <p:nvPr/>
        </p:nvSpPr>
        <p:spPr bwMode="auto">
          <a:xfrm>
            <a:off x="7909056" y="5053167"/>
            <a:ext cx="74613" cy="7461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Rectangle 199"/>
          <p:cNvSpPr>
            <a:spLocks noChangeArrowheads="1"/>
          </p:cNvSpPr>
          <p:nvPr/>
        </p:nvSpPr>
        <p:spPr bwMode="auto">
          <a:xfrm>
            <a:off x="8034461" y="4394355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46.3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Rectangle 200"/>
          <p:cNvSpPr>
            <a:spLocks noChangeArrowheads="1"/>
          </p:cNvSpPr>
          <p:nvPr/>
        </p:nvSpPr>
        <p:spPr bwMode="auto">
          <a:xfrm>
            <a:off x="5499224" y="4410230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41.0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Rectangle 201"/>
          <p:cNvSpPr>
            <a:spLocks noChangeArrowheads="1"/>
          </p:cNvSpPr>
          <p:nvPr/>
        </p:nvSpPr>
        <p:spPr bwMode="auto">
          <a:xfrm>
            <a:off x="8034461" y="4661055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41.8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Rectangle 202"/>
          <p:cNvSpPr>
            <a:spLocks noChangeArrowheads="1"/>
          </p:cNvSpPr>
          <p:nvPr/>
        </p:nvSpPr>
        <p:spPr bwMode="auto">
          <a:xfrm>
            <a:off x="5499224" y="4827742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39.9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Rectangle 203"/>
          <p:cNvSpPr>
            <a:spLocks noChangeArrowheads="1"/>
          </p:cNvSpPr>
          <p:nvPr/>
        </p:nvSpPr>
        <p:spPr bwMode="auto">
          <a:xfrm>
            <a:off x="5499224" y="4653117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40.5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Rectangle 204"/>
          <p:cNvSpPr>
            <a:spLocks noChangeArrowheads="1"/>
          </p:cNvSpPr>
          <p:nvPr/>
        </p:nvSpPr>
        <p:spPr bwMode="auto">
          <a:xfrm>
            <a:off x="8034461" y="5153180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34.8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Rectangle 205"/>
          <p:cNvSpPr>
            <a:spLocks noChangeArrowheads="1"/>
          </p:cNvSpPr>
          <p:nvPr/>
        </p:nvSpPr>
        <p:spPr bwMode="auto">
          <a:xfrm>
            <a:off x="8034461" y="4953155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33.7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Rectangle 206"/>
          <p:cNvSpPr>
            <a:spLocks noChangeArrowheads="1"/>
          </p:cNvSpPr>
          <p:nvPr/>
        </p:nvSpPr>
        <p:spPr bwMode="auto">
          <a:xfrm>
            <a:off x="5499224" y="5045230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37.6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Rectangle 207"/>
          <p:cNvSpPr>
            <a:spLocks noChangeArrowheads="1"/>
          </p:cNvSpPr>
          <p:nvPr/>
        </p:nvSpPr>
        <p:spPr bwMode="auto">
          <a:xfrm>
            <a:off x="4855604" y="5619905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Rectangle 208"/>
          <p:cNvSpPr>
            <a:spLocks noChangeArrowheads="1"/>
          </p:cNvSpPr>
          <p:nvPr/>
        </p:nvSpPr>
        <p:spPr bwMode="auto">
          <a:xfrm>
            <a:off x="4855604" y="5169055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Rectangle 209"/>
          <p:cNvSpPr>
            <a:spLocks noChangeArrowheads="1"/>
          </p:cNvSpPr>
          <p:nvPr/>
        </p:nvSpPr>
        <p:spPr bwMode="auto">
          <a:xfrm>
            <a:off x="4855604" y="471979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Rectangle 210"/>
          <p:cNvSpPr>
            <a:spLocks noChangeArrowheads="1"/>
          </p:cNvSpPr>
          <p:nvPr/>
        </p:nvSpPr>
        <p:spPr bwMode="auto">
          <a:xfrm>
            <a:off x="4855604" y="4268942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Rectangle 211"/>
          <p:cNvSpPr>
            <a:spLocks noChangeArrowheads="1"/>
          </p:cNvSpPr>
          <p:nvPr/>
        </p:nvSpPr>
        <p:spPr bwMode="auto">
          <a:xfrm>
            <a:off x="4855604" y="3818080"/>
            <a:ext cx="157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Rectangle 212"/>
          <p:cNvSpPr>
            <a:spLocks noChangeArrowheads="1"/>
          </p:cNvSpPr>
          <p:nvPr/>
        </p:nvSpPr>
        <p:spPr bwMode="auto">
          <a:xfrm>
            <a:off x="5948486" y="5853267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'93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Rectangle 213"/>
          <p:cNvSpPr>
            <a:spLocks noChangeArrowheads="1"/>
          </p:cNvSpPr>
          <p:nvPr/>
        </p:nvSpPr>
        <p:spPr bwMode="auto">
          <a:xfrm>
            <a:off x="7842374" y="5853267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'03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Text Box 22"/>
          <p:cNvSpPr txBox="1">
            <a:spLocks noChangeArrowheads="1"/>
          </p:cNvSpPr>
          <p:nvPr/>
        </p:nvSpPr>
        <p:spPr bwMode="auto">
          <a:xfrm rot="16200000">
            <a:off x="-757868" y="2012625"/>
            <a:ext cx="2400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ja-JP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/min./1.73m</a:t>
            </a:r>
            <a:r>
              <a:rPr lang="en-US" altLang="ja-JP" baseline="30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7" name="Text Box 12"/>
          <p:cNvSpPr txBox="1">
            <a:spLocks noChangeArrowheads="1"/>
          </p:cNvSpPr>
          <p:nvPr/>
        </p:nvSpPr>
        <p:spPr bwMode="auto">
          <a:xfrm>
            <a:off x="0" y="446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ΔeGFR</a:t>
            </a: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baseline </a:t>
            </a:r>
            <a:r>
              <a:rPr lang="en-US" altLang="ja-JP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ja-JP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4505899" y="6537538"/>
            <a:ext cx="449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Iseki 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et al. Hypertens Res 36: 652-654, 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endParaRPr lang="ja-JP" altLang="en-US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5" name="Rectangle 59"/>
          <p:cNvSpPr>
            <a:spLocks noChangeArrowheads="1"/>
          </p:cNvSpPr>
          <p:nvPr/>
        </p:nvSpPr>
        <p:spPr bwMode="auto">
          <a:xfrm>
            <a:off x="4323937" y="6179993"/>
            <a:ext cx="63273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3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2  </a:t>
            </a:r>
            <a:endParaRPr lang="ja-JP" altLang="ja-JP" sz="1800" dirty="0" smtClean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" name="Line 60"/>
          <p:cNvSpPr>
            <a:spLocks noChangeShapeType="1"/>
          </p:cNvSpPr>
          <p:nvPr/>
        </p:nvSpPr>
        <p:spPr bwMode="auto">
          <a:xfrm>
            <a:off x="5137550" y="6279212"/>
            <a:ext cx="258763" cy="1588"/>
          </a:xfrm>
          <a:prstGeom prst="line">
            <a:avLst/>
          </a:prstGeom>
          <a:noFill/>
          <a:ln w="17463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" name="Freeform 61"/>
          <p:cNvSpPr>
            <a:spLocks/>
          </p:cNvSpPr>
          <p:nvPr/>
        </p:nvSpPr>
        <p:spPr bwMode="auto">
          <a:xfrm>
            <a:off x="5216104" y="6238731"/>
            <a:ext cx="84138" cy="825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26"/>
              </a:cxn>
              <a:cxn ang="0">
                <a:pos x="27" y="52"/>
              </a:cxn>
              <a:cxn ang="0">
                <a:pos x="0" y="26"/>
              </a:cxn>
              <a:cxn ang="0">
                <a:pos x="27" y="0"/>
              </a:cxn>
            </a:cxnLst>
            <a:rect l="0" t="0" r="r" b="b"/>
            <a:pathLst>
              <a:path w="53" h="52">
                <a:moveTo>
                  <a:pt x="27" y="0"/>
                </a:moveTo>
                <a:lnTo>
                  <a:pt x="53" y="26"/>
                </a:lnTo>
                <a:lnTo>
                  <a:pt x="27" y="52"/>
                </a:lnTo>
                <a:lnTo>
                  <a:pt x="0" y="26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" name="Rectangle 62"/>
          <p:cNvSpPr>
            <a:spLocks noChangeArrowheads="1"/>
          </p:cNvSpPr>
          <p:nvPr/>
        </p:nvSpPr>
        <p:spPr bwMode="auto">
          <a:xfrm>
            <a:off x="5433599" y="6179993"/>
            <a:ext cx="5557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3</a:t>
            </a:r>
            <a:endParaRPr lang="ja-JP" altLang="ja-JP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5" name="Line 63"/>
          <p:cNvSpPr>
            <a:spLocks noChangeShapeType="1"/>
          </p:cNvSpPr>
          <p:nvPr/>
        </p:nvSpPr>
        <p:spPr bwMode="auto">
          <a:xfrm>
            <a:off x="6185056" y="6279212"/>
            <a:ext cx="258763" cy="1588"/>
          </a:xfrm>
          <a:prstGeom prst="line">
            <a:avLst/>
          </a:prstGeom>
          <a:noFill/>
          <a:ln w="17463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6" name="Rectangle 64"/>
          <p:cNvSpPr>
            <a:spLocks noChangeArrowheads="1"/>
          </p:cNvSpPr>
          <p:nvPr/>
        </p:nvSpPr>
        <p:spPr bwMode="auto">
          <a:xfrm>
            <a:off x="6262273" y="6242714"/>
            <a:ext cx="74613" cy="74613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7" name="Rectangle 65"/>
          <p:cNvSpPr>
            <a:spLocks noChangeArrowheads="1"/>
          </p:cNvSpPr>
          <p:nvPr/>
        </p:nvSpPr>
        <p:spPr bwMode="auto">
          <a:xfrm>
            <a:off x="6459124" y="6179993"/>
            <a:ext cx="5557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300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4</a:t>
            </a:r>
            <a:endParaRPr lang="ja-JP" altLang="ja-JP" sz="1800" dirty="0" smtClean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Line 113"/>
          <p:cNvSpPr>
            <a:spLocks noChangeShapeType="1"/>
          </p:cNvSpPr>
          <p:nvPr/>
        </p:nvSpPr>
        <p:spPr bwMode="auto">
          <a:xfrm>
            <a:off x="6015161" y="2023159"/>
            <a:ext cx="1893888" cy="250825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Line 114"/>
          <p:cNvSpPr>
            <a:spLocks noChangeShapeType="1"/>
          </p:cNvSpPr>
          <p:nvPr/>
        </p:nvSpPr>
        <p:spPr bwMode="auto">
          <a:xfrm>
            <a:off x="6015161" y="2107283"/>
            <a:ext cx="1893888" cy="1412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Line 115"/>
          <p:cNvSpPr>
            <a:spLocks noChangeShapeType="1"/>
          </p:cNvSpPr>
          <p:nvPr/>
        </p:nvSpPr>
        <p:spPr bwMode="auto">
          <a:xfrm>
            <a:off x="6015161" y="2023145"/>
            <a:ext cx="1893888" cy="53340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Line 116"/>
          <p:cNvSpPr>
            <a:spLocks noChangeShapeType="1"/>
          </p:cNvSpPr>
          <p:nvPr/>
        </p:nvSpPr>
        <p:spPr bwMode="auto">
          <a:xfrm>
            <a:off x="6015161" y="2039020"/>
            <a:ext cx="1893888" cy="401638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Oval 117"/>
          <p:cNvSpPr>
            <a:spLocks noChangeArrowheads="1"/>
          </p:cNvSpPr>
          <p:nvPr/>
        </p:nvSpPr>
        <p:spPr bwMode="auto">
          <a:xfrm>
            <a:off x="5973893" y="1981884"/>
            <a:ext cx="74613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Oval 118"/>
          <p:cNvSpPr>
            <a:spLocks noChangeArrowheads="1"/>
          </p:cNvSpPr>
          <p:nvPr/>
        </p:nvSpPr>
        <p:spPr bwMode="auto">
          <a:xfrm>
            <a:off x="7866186" y="2231108"/>
            <a:ext cx="76200" cy="762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Freeform 119"/>
          <p:cNvSpPr>
            <a:spLocks/>
          </p:cNvSpPr>
          <p:nvPr/>
        </p:nvSpPr>
        <p:spPr bwMode="auto">
          <a:xfrm>
            <a:off x="5973886" y="2064420"/>
            <a:ext cx="84138" cy="84138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3" y="53"/>
              </a:cxn>
              <a:cxn ang="0">
                <a:pos x="0" y="53"/>
              </a:cxn>
              <a:cxn ang="0">
                <a:pos x="26" y="0"/>
              </a:cxn>
            </a:cxnLst>
            <a:rect l="0" t="0" r="r" b="b"/>
            <a:pathLst>
              <a:path w="53" h="53">
                <a:moveTo>
                  <a:pt x="26" y="0"/>
                </a:moveTo>
                <a:lnTo>
                  <a:pt x="53" y="53"/>
                </a:lnTo>
                <a:lnTo>
                  <a:pt x="0" y="53"/>
                </a:lnTo>
                <a:lnTo>
                  <a:pt x="26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Freeform 120"/>
          <p:cNvSpPr>
            <a:spLocks/>
          </p:cNvSpPr>
          <p:nvPr/>
        </p:nvSpPr>
        <p:spPr bwMode="auto">
          <a:xfrm>
            <a:off x="7866186" y="2207295"/>
            <a:ext cx="84138" cy="825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52"/>
              </a:cxn>
              <a:cxn ang="0">
                <a:pos x="0" y="52"/>
              </a:cxn>
              <a:cxn ang="0">
                <a:pos x="27" y="0"/>
              </a:cxn>
            </a:cxnLst>
            <a:rect l="0" t="0" r="r" b="b"/>
            <a:pathLst>
              <a:path w="53" h="52">
                <a:moveTo>
                  <a:pt x="27" y="0"/>
                </a:moveTo>
                <a:lnTo>
                  <a:pt x="53" y="52"/>
                </a:lnTo>
                <a:lnTo>
                  <a:pt x="0" y="52"/>
                </a:lnTo>
                <a:lnTo>
                  <a:pt x="27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121"/>
          <p:cNvSpPr>
            <a:spLocks/>
          </p:cNvSpPr>
          <p:nvPr/>
        </p:nvSpPr>
        <p:spPr bwMode="auto">
          <a:xfrm>
            <a:off x="5973886" y="1981870"/>
            <a:ext cx="84138" cy="82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3" y="26"/>
              </a:cxn>
              <a:cxn ang="0">
                <a:pos x="26" y="52"/>
              </a:cxn>
              <a:cxn ang="0">
                <a:pos x="0" y="26"/>
              </a:cxn>
              <a:cxn ang="0">
                <a:pos x="26" y="0"/>
              </a:cxn>
            </a:cxnLst>
            <a:rect l="0" t="0" r="r" b="b"/>
            <a:pathLst>
              <a:path w="53" h="52">
                <a:moveTo>
                  <a:pt x="26" y="0"/>
                </a:moveTo>
                <a:lnTo>
                  <a:pt x="53" y="26"/>
                </a:lnTo>
                <a:lnTo>
                  <a:pt x="26" y="52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Freeform 122"/>
          <p:cNvSpPr>
            <a:spLocks/>
          </p:cNvSpPr>
          <p:nvPr/>
        </p:nvSpPr>
        <p:spPr bwMode="auto">
          <a:xfrm>
            <a:off x="7866186" y="2515270"/>
            <a:ext cx="84138" cy="825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26"/>
              </a:cxn>
              <a:cxn ang="0">
                <a:pos x="27" y="52"/>
              </a:cxn>
              <a:cxn ang="0">
                <a:pos x="0" y="26"/>
              </a:cxn>
              <a:cxn ang="0">
                <a:pos x="27" y="0"/>
              </a:cxn>
            </a:cxnLst>
            <a:rect l="0" t="0" r="r" b="b"/>
            <a:pathLst>
              <a:path w="53" h="52">
                <a:moveTo>
                  <a:pt x="27" y="0"/>
                </a:moveTo>
                <a:lnTo>
                  <a:pt x="53" y="26"/>
                </a:lnTo>
                <a:lnTo>
                  <a:pt x="27" y="52"/>
                </a:lnTo>
                <a:lnTo>
                  <a:pt x="0" y="26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123"/>
          <p:cNvSpPr>
            <a:spLocks noChangeArrowheads="1"/>
          </p:cNvSpPr>
          <p:nvPr/>
        </p:nvSpPr>
        <p:spPr bwMode="auto">
          <a:xfrm>
            <a:off x="5973893" y="1997745"/>
            <a:ext cx="74613" cy="76200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angle 124"/>
          <p:cNvSpPr>
            <a:spLocks noChangeArrowheads="1"/>
          </p:cNvSpPr>
          <p:nvPr/>
        </p:nvSpPr>
        <p:spPr bwMode="auto">
          <a:xfrm>
            <a:off x="7866186" y="2397795"/>
            <a:ext cx="76200" cy="76200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Rectangle 125"/>
          <p:cNvSpPr>
            <a:spLocks noChangeArrowheads="1"/>
          </p:cNvSpPr>
          <p:nvPr/>
        </p:nvSpPr>
        <p:spPr bwMode="auto">
          <a:xfrm>
            <a:off x="8001124" y="2140634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70.0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 126"/>
          <p:cNvSpPr>
            <a:spLocks noChangeArrowheads="1"/>
          </p:cNvSpPr>
          <p:nvPr/>
        </p:nvSpPr>
        <p:spPr bwMode="auto">
          <a:xfrm>
            <a:off x="5456361" y="1664374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75.5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 127"/>
          <p:cNvSpPr>
            <a:spLocks noChangeArrowheads="1"/>
          </p:cNvSpPr>
          <p:nvPr/>
        </p:nvSpPr>
        <p:spPr bwMode="auto">
          <a:xfrm>
            <a:off x="8001124" y="1956484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70.5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 128"/>
          <p:cNvSpPr>
            <a:spLocks noChangeArrowheads="1"/>
          </p:cNvSpPr>
          <p:nvPr/>
        </p:nvSpPr>
        <p:spPr bwMode="auto">
          <a:xfrm>
            <a:off x="5456361" y="2236222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73.7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129"/>
          <p:cNvSpPr>
            <a:spLocks noChangeArrowheads="1"/>
          </p:cNvSpPr>
          <p:nvPr/>
        </p:nvSpPr>
        <p:spPr bwMode="auto">
          <a:xfrm>
            <a:off x="5456361" y="1889795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75.5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Rectangle 130"/>
          <p:cNvSpPr>
            <a:spLocks noChangeArrowheads="1"/>
          </p:cNvSpPr>
          <p:nvPr/>
        </p:nvSpPr>
        <p:spPr bwMode="auto">
          <a:xfrm>
            <a:off x="8001124" y="2664509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63.7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31"/>
          <p:cNvSpPr>
            <a:spLocks noChangeArrowheads="1"/>
          </p:cNvSpPr>
          <p:nvPr/>
        </p:nvSpPr>
        <p:spPr bwMode="auto">
          <a:xfrm>
            <a:off x="8001124" y="2423209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66.3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Rectangle 132"/>
          <p:cNvSpPr>
            <a:spLocks noChangeArrowheads="1"/>
          </p:cNvSpPr>
          <p:nvPr/>
        </p:nvSpPr>
        <p:spPr bwMode="auto">
          <a:xfrm>
            <a:off x="5456361" y="2060848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75.2</a:t>
            </a:r>
            <a:endParaRPr lang="ja-JP" altLang="ja-JP" sz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Rectangle 138"/>
          <p:cNvSpPr>
            <a:spLocks noChangeArrowheads="1"/>
          </p:cNvSpPr>
          <p:nvPr/>
        </p:nvSpPr>
        <p:spPr bwMode="auto">
          <a:xfrm>
            <a:off x="5907211" y="3244445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'93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 139"/>
          <p:cNvSpPr>
            <a:spLocks noChangeArrowheads="1"/>
          </p:cNvSpPr>
          <p:nvPr/>
        </p:nvSpPr>
        <p:spPr bwMode="auto">
          <a:xfrm>
            <a:off x="7799511" y="3244445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'03</a:t>
            </a:r>
            <a:endParaRPr lang="ja-JP" altLang="ja-JP" sz="12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553145" y="3632823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eGFR: &lt; 60 </a:t>
            </a:r>
            <a:r>
              <a:rPr lang="en-US" altLang="ja-JP" sz="16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mL/min/1.73m</a:t>
            </a:r>
            <a:r>
              <a:rPr lang="en-US" altLang="ja-JP" sz="1600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ja-JP" sz="1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Line 150"/>
          <p:cNvSpPr>
            <a:spLocks noChangeShapeType="1"/>
          </p:cNvSpPr>
          <p:nvPr/>
        </p:nvSpPr>
        <p:spPr bwMode="auto">
          <a:xfrm flipV="1">
            <a:off x="1972245" y="4502291"/>
            <a:ext cx="1892300" cy="107950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Line 151"/>
          <p:cNvSpPr>
            <a:spLocks noChangeShapeType="1"/>
          </p:cNvSpPr>
          <p:nvPr/>
        </p:nvSpPr>
        <p:spPr bwMode="auto">
          <a:xfrm flipV="1">
            <a:off x="1972245" y="4527691"/>
            <a:ext cx="1892300" cy="115888"/>
          </a:xfrm>
          <a:prstGeom prst="line">
            <a:avLst/>
          </a:prstGeom>
          <a:noFill/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Line 152"/>
          <p:cNvSpPr>
            <a:spLocks noChangeShapeType="1"/>
          </p:cNvSpPr>
          <p:nvPr/>
        </p:nvSpPr>
        <p:spPr bwMode="auto">
          <a:xfrm>
            <a:off x="1972245" y="4619780"/>
            <a:ext cx="1892300" cy="341313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Line 153"/>
          <p:cNvSpPr>
            <a:spLocks noChangeShapeType="1"/>
          </p:cNvSpPr>
          <p:nvPr/>
        </p:nvSpPr>
        <p:spPr bwMode="auto">
          <a:xfrm>
            <a:off x="1972245" y="4643578"/>
            <a:ext cx="1892300" cy="84138"/>
          </a:xfrm>
          <a:prstGeom prst="line">
            <a:avLst/>
          </a:prstGeom>
          <a:noFill/>
          <a:ln w="28575">
            <a:solidFill>
              <a:srgbClr val="008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Oval 154"/>
          <p:cNvSpPr>
            <a:spLocks noChangeArrowheads="1"/>
          </p:cNvSpPr>
          <p:nvPr/>
        </p:nvSpPr>
        <p:spPr bwMode="auto">
          <a:xfrm>
            <a:off x="1929383" y="4568980"/>
            <a:ext cx="76200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55"/>
          <p:cNvSpPr>
            <a:spLocks noChangeArrowheads="1"/>
          </p:cNvSpPr>
          <p:nvPr/>
        </p:nvSpPr>
        <p:spPr bwMode="auto">
          <a:xfrm>
            <a:off x="3823273" y="4461030"/>
            <a:ext cx="74613" cy="7461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Freeform 156"/>
          <p:cNvSpPr>
            <a:spLocks/>
          </p:cNvSpPr>
          <p:nvPr/>
        </p:nvSpPr>
        <p:spPr bwMode="auto">
          <a:xfrm>
            <a:off x="1929383" y="4602303"/>
            <a:ext cx="84138" cy="8413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53"/>
              </a:cxn>
              <a:cxn ang="0">
                <a:pos x="0" y="53"/>
              </a:cxn>
              <a:cxn ang="0">
                <a:pos x="27" y="0"/>
              </a:cxn>
            </a:cxnLst>
            <a:rect l="0" t="0" r="r" b="b"/>
            <a:pathLst>
              <a:path w="53" h="53">
                <a:moveTo>
                  <a:pt x="27" y="0"/>
                </a:moveTo>
                <a:lnTo>
                  <a:pt x="53" y="53"/>
                </a:lnTo>
                <a:lnTo>
                  <a:pt x="0" y="53"/>
                </a:lnTo>
                <a:lnTo>
                  <a:pt x="27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Freeform 157"/>
          <p:cNvSpPr>
            <a:spLocks/>
          </p:cNvSpPr>
          <p:nvPr/>
        </p:nvSpPr>
        <p:spPr bwMode="auto">
          <a:xfrm>
            <a:off x="3823271" y="4486416"/>
            <a:ext cx="82550" cy="82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52"/>
              </a:cxn>
              <a:cxn ang="0">
                <a:pos x="0" y="52"/>
              </a:cxn>
              <a:cxn ang="0">
                <a:pos x="26" y="0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52" y="52"/>
                </a:lnTo>
                <a:lnTo>
                  <a:pt x="0" y="52"/>
                </a:lnTo>
                <a:lnTo>
                  <a:pt x="26" y="0"/>
                </a:lnTo>
                <a:close/>
              </a:path>
            </a:pathLst>
          </a:custGeom>
          <a:solidFill>
            <a:srgbClr val="000080"/>
          </a:solidFill>
          <a:ln w="2857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Freeform 158"/>
          <p:cNvSpPr>
            <a:spLocks/>
          </p:cNvSpPr>
          <p:nvPr/>
        </p:nvSpPr>
        <p:spPr bwMode="auto">
          <a:xfrm>
            <a:off x="1929383" y="4576903"/>
            <a:ext cx="84138" cy="84138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53" y="27"/>
              </a:cxn>
              <a:cxn ang="0">
                <a:pos x="27" y="53"/>
              </a:cxn>
              <a:cxn ang="0">
                <a:pos x="0" y="27"/>
              </a:cxn>
              <a:cxn ang="0">
                <a:pos x="27" y="0"/>
              </a:cxn>
            </a:cxnLst>
            <a:rect l="0" t="0" r="r" b="b"/>
            <a:pathLst>
              <a:path w="53" h="53">
                <a:moveTo>
                  <a:pt x="27" y="0"/>
                </a:moveTo>
                <a:lnTo>
                  <a:pt x="53" y="27"/>
                </a:lnTo>
                <a:lnTo>
                  <a:pt x="27" y="53"/>
                </a:lnTo>
                <a:lnTo>
                  <a:pt x="0" y="27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Freeform 159"/>
          <p:cNvSpPr>
            <a:spLocks/>
          </p:cNvSpPr>
          <p:nvPr/>
        </p:nvSpPr>
        <p:spPr bwMode="auto">
          <a:xfrm>
            <a:off x="3823271" y="4919803"/>
            <a:ext cx="82550" cy="82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26"/>
              </a:cxn>
              <a:cxn ang="0">
                <a:pos x="26" y="52"/>
              </a:cxn>
              <a:cxn ang="0">
                <a:pos x="0" y="26"/>
              </a:cxn>
              <a:cxn ang="0">
                <a:pos x="26" y="0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52" y="26"/>
                </a:lnTo>
                <a:lnTo>
                  <a:pt x="26" y="52"/>
                </a:lnTo>
                <a:lnTo>
                  <a:pt x="0" y="26"/>
                </a:lnTo>
                <a:lnTo>
                  <a:pt x="26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Rectangle 160"/>
          <p:cNvSpPr>
            <a:spLocks noChangeArrowheads="1"/>
          </p:cNvSpPr>
          <p:nvPr/>
        </p:nvSpPr>
        <p:spPr bwMode="auto">
          <a:xfrm>
            <a:off x="1929383" y="4602317"/>
            <a:ext cx="76200" cy="7461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61"/>
          <p:cNvSpPr>
            <a:spLocks noChangeArrowheads="1"/>
          </p:cNvSpPr>
          <p:nvPr/>
        </p:nvSpPr>
        <p:spPr bwMode="auto">
          <a:xfrm>
            <a:off x="3823273" y="4686455"/>
            <a:ext cx="74613" cy="74613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62"/>
          <p:cNvSpPr>
            <a:spLocks noChangeArrowheads="1"/>
          </p:cNvSpPr>
          <p:nvPr/>
        </p:nvSpPr>
        <p:spPr bwMode="auto">
          <a:xfrm>
            <a:off x="1446790" y="4253053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55.1</a:t>
            </a:r>
            <a:endParaRPr lang="ja-JP" altLang="ja-JP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63"/>
          <p:cNvSpPr>
            <a:spLocks noChangeArrowheads="1"/>
          </p:cNvSpPr>
          <p:nvPr/>
        </p:nvSpPr>
        <p:spPr bwMode="auto">
          <a:xfrm>
            <a:off x="3956626" y="4243528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57.4</a:t>
            </a:r>
            <a:endParaRPr lang="ja-JP" altLang="ja-JP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64"/>
          <p:cNvSpPr>
            <a:spLocks noChangeArrowheads="1"/>
          </p:cNvSpPr>
          <p:nvPr/>
        </p:nvSpPr>
        <p:spPr bwMode="auto">
          <a:xfrm>
            <a:off x="1446790" y="4911866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54.3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65"/>
          <p:cNvSpPr>
            <a:spLocks noChangeArrowheads="1"/>
          </p:cNvSpPr>
          <p:nvPr/>
        </p:nvSpPr>
        <p:spPr bwMode="auto">
          <a:xfrm>
            <a:off x="3956626" y="4453078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56.9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66"/>
          <p:cNvSpPr>
            <a:spLocks noChangeArrowheads="1"/>
          </p:cNvSpPr>
          <p:nvPr/>
        </p:nvSpPr>
        <p:spPr bwMode="auto">
          <a:xfrm>
            <a:off x="3956626" y="5069028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47.1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67"/>
          <p:cNvSpPr>
            <a:spLocks noChangeArrowheads="1"/>
          </p:cNvSpPr>
          <p:nvPr/>
        </p:nvSpPr>
        <p:spPr bwMode="auto">
          <a:xfrm>
            <a:off x="1446790" y="4486416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54.8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68"/>
          <p:cNvSpPr>
            <a:spLocks noChangeArrowheads="1"/>
          </p:cNvSpPr>
          <p:nvPr/>
        </p:nvSpPr>
        <p:spPr bwMode="auto">
          <a:xfrm>
            <a:off x="1446790" y="4694378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54.3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ectangle 169"/>
          <p:cNvSpPr>
            <a:spLocks noChangeArrowheads="1"/>
          </p:cNvSpPr>
          <p:nvPr/>
        </p:nvSpPr>
        <p:spPr bwMode="auto">
          <a:xfrm>
            <a:off x="3956626" y="4710253"/>
            <a:ext cx="2773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52.4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175"/>
          <p:cNvSpPr>
            <a:spLocks noChangeArrowheads="1"/>
          </p:cNvSpPr>
          <p:nvPr/>
        </p:nvSpPr>
        <p:spPr bwMode="auto">
          <a:xfrm>
            <a:off x="1862708" y="5878653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'93</a:t>
            </a:r>
            <a:endParaRPr lang="ja-JP" altLang="ja-JP" sz="180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ectangle 176"/>
          <p:cNvSpPr>
            <a:spLocks noChangeArrowheads="1"/>
          </p:cNvSpPr>
          <p:nvPr/>
        </p:nvSpPr>
        <p:spPr bwMode="auto">
          <a:xfrm>
            <a:off x="3756596" y="5878653"/>
            <a:ext cx="1923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'03</a:t>
            </a:r>
            <a:endParaRPr lang="ja-JP" altLang="ja-JP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6" name="Line 54"/>
          <p:cNvSpPr>
            <a:spLocks noChangeShapeType="1"/>
          </p:cNvSpPr>
          <p:nvPr/>
        </p:nvSpPr>
        <p:spPr bwMode="auto">
          <a:xfrm>
            <a:off x="3001697" y="6279212"/>
            <a:ext cx="258763" cy="1588"/>
          </a:xfrm>
          <a:prstGeom prst="line">
            <a:avLst/>
          </a:pr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7" name="Oval 55"/>
          <p:cNvSpPr>
            <a:spLocks noChangeArrowheads="1"/>
          </p:cNvSpPr>
          <p:nvPr/>
        </p:nvSpPr>
        <p:spPr bwMode="auto">
          <a:xfrm>
            <a:off x="3082511" y="6242714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8" name="Rectangle 56"/>
          <p:cNvSpPr>
            <a:spLocks noChangeArrowheads="1"/>
          </p:cNvSpPr>
          <p:nvPr/>
        </p:nvSpPr>
        <p:spPr bwMode="auto">
          <a:xfrm>
            <a:off x="3275863" y="6179993"/>
            <a:ext cx="55579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ja-JP" sz="13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1</a:t>
            </a:r>
            <a:endParaRPr lang="ja-JP" altLang="ja-JP" sz="18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3" name="Line 57"/>
          <p:cNvSpPr>
            <a:spLocks noChangeShapeType="1"/>
          </p:cNvSpPr>
          <p:nvPr/>
        </p:nvSpPr>
        <p:spPr bwMode="auto">
          <a:xfrm>
            <a:off x="4040343" y="6279212"/>
            <a:ext cx="258763" cy="1588"/>
          </a:xfrm>
          <a:prstGeom prst="line">
            <a:avLst/>
          </a:prstGeom>
          <a:noFill/>
          <a:ln w="17463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4" name="Freeform 58"/>
          <p:cNvSpPr>
            <a:spLocks/>
          </p:cNvSpPr>
          <p:nvPr/>
        </p:nvSpPr>
        <p:spPr bwMode="auto">
          <a:xfrm>
            <a:off x="4108031" y="6238731"/>
            <a:ext cx="82550" cy="82550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52" y="52"/>
              </a:cxn>
              <a:cxn ang="0">
                <a:pos x="0" y="52"/>
              </a:cxn>
              <a:cxn ang="0">
                <a:pos x="26" y="0"/>
              </a:cxn>
            </a:cxnLst>
            <a:rect l="0" t="0" r="r" b="b"/>
            <a:pathLst>
              <a:path w="52" h="52">
                <a:moveTo>
                  <a:pt x="26" y="0"/>
                </a:moveTo>
                <a:lnTo>
                  <a:pt x="52" y="52"/>
                </a:lnTo>
                <a:lnTo>
                  <a:pt x="0" y="52"/>
                </a:lnTo>
                <a:lnTo>
                  <a:pt x="26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45" y="506504"/>
            <a:ext cx="839609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5595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Tokutei-Kenshin 2008; Background</a:t>
            </a:r>
            <a:endParaRPr lang="ja-JP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764704"/>
            <a:ext cx="6984776" cy="5328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Number			332,174 (Men 134,751, 40.6%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Age, years		63.6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8.3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, 40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～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74</a:t>
            </a: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BMI, kg/m</a:t>
            </a:r>
            <a:r>
              <a:rPr lang="en-US" altLang="ja-JP" sz="2000" baseline="30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　　　　　　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	23.2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3.3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SBP/DBP mmHg		128.9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17.4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/ 76.3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10.7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endParaRPr lang="en-US" altLang="ja-JP" sz="2000" dirty="0" smtClean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eGFR, ml/min/1.73m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 </a:t>
            </a: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 	75.0</a:t>
            </a:r>
            <a:r>
              <a:rPr lang="ja-JP" alt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16.2</a:t>
            </a:r>
            <a:r>
              <a:rPr lang="ja-JP" alt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）</a:t>
            </a:r>
            <a:endParaRPr lang="en-US" altLang="ja-JP" sz="2000" dirty="0" smtClean="0">
              <a:solidFill>
                <a:srgbClr val="FF0000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Proteinuria, dipstick	  5.4%</a:t>
            </a: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Past History</a:t>
            </a:r>
          </a:p>
          <a:p>
            <a:pPr lvl="2"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Stroke		  3.3%,     Heart Disease 	  6.0%</a:t>
            </a: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	Kidney Disease	  0.7%</a:t>
            </a: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Medication</a:t>
            </a:r>
          </a:p>
          <a:p>
            <a:pPr lvl="2">
              <a:lnSpc>
                <a:spcPct val="114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Hypertension	28.8%,    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Dyslipidemia	15.8%</a:t>
            </a:r>
          </a:p>
          <a:p>
            <a:pPr>
              <a:lnSpc>
                <a:spcPct val="114000"/>
              </a:lnSpc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	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Diabetes Mellitus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 5.2%</a:t>
            </a: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Life style</a:t>
            </a:r>
          </a:p>
          <a:p>
            <a:pPr>
              <a:lnSpc>
                <a:spcPct val="114000"/>
              </a:lnSpc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	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Smoking		13.5%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Men 25.2%, Women 5.5%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endParaRPr lang="en-US" altLang="ja-JP" sz="20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	Alcohol		44.3%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（</a:t>
            </a:r>
            <a:r>
              <a:rPr lang="en-US" altLang="ja-JP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Men 65.2%, Women 30.0%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）</a:t>
            </a:r>
            <a:endParaRPr lang="ja-JP" altLang="en-US" sz="20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flipH="1">
            <a:off x="4427984" y="6453336"/>
            <a:ext cx="458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Iseki K et al. </a:t>
            </a:r>
            <a:r>
              <a:rPr lang="en-US" altLang="ja-JP" sz="1800" i="1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Clin Exp Nephrol 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16:244-249, 2012</a:t>
            </a:r>
            <a:endParaRPr lang="ja-JP" altLang="en-US" sz="1800" dirty="0">
              <a:solidFill>
                <a:prstClr val="black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04813" y="765175"/>
            <a:ext cx="8342312" cy="5451475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>
              <a:solidFill>
                <a:prstClr val="black"/>
              </a:solidFill>
              <a:latin typeface="Calibri" panose="020F0502020204030204" pitchFamily="34" charset="0"/>
              <a:ea typeface="HG丸ｺﾞｼｯｸM-PRO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740136974"/>
              </p:ext>
            </p:extLst>
          </p:nvPr>
        </p:nvGraphicFramePr>
        <p:xfrm>
          <a:off x="404813" y="765175"/>
          <a:ext cx="8055619" cy="525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Prevalence of CVD History</a:t>
            </a:r>
            <a:endParaRPr lang="ja-JP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9223" name="テキスト ボックス 3"/>
          <p:cNvSpPr txBox="1">
            <a:spLocks noChangeArrowheads="1"/>
          </p:cNvSpPr>
          <p:nvPr/>
        </p:nvSpPr>
        <p:spPr bwMode="auto">
          <a:xfrm>
            <a:off x="5868144" y="6442187"/>
            <a:ext cx="30978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Year</a:t>
            </a:r>
            <a:r>
              <a:rPr lang="ja-JP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2008, N=332,174</a:t>
            </a:r>
            <a:endParaRPr lang="en-US" altLang="ja-JP" sz="2000" dirty="0">
              <a:solidFill>
                <a:srgbClr val="000000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3" name="Rectangle 222"/>
          <p:cNvSpPr>
            <a:spLocks noChangeArrowheads="1"/>
          </p:cNvSpPr>
          <p:nvPr/>
        </p:nvSpPr>
        <p:spPr bwMode="auto">
          <a:xfrm>
            <a:off x="3708400" y="5589588"/>
            <a:ext cx="732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err="1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eGFR</a:t>
            </a:r>
            <a:endParaRPr lang="en-US" altLang="ja-JP" sz="2000" dirty="0">
              <a:solidFill>
                <a:srgbClr val="000000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14" name="Rectangle 223"/>
          <p:cNvSpPr>
            <a:spLocks noChangeArrowheads="1"/>
          </p:cNvSpPr>
          <p:nvPr/>
        </p:nvSpPr>
        <p:spPr bwMode="auto">
          <a:xfrm>
            <a:off x="7812088" y="4797425"/>
            <a:ext cx="4283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  <a:ea typeface="HG丸ｺﾞｼｯｸM-PRO" panose="020F0600000000000000" pitchFamily="50" charset="-128"/>
                <a:cs typeface="Calibri" panose="020F0502020204030204" pitchFamily="34" charset="0"/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9827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48" y="982677"/>
            <a:ext cx="896461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7575"/>
            <a:ext cx="9144000" cy="719137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丸ｺﾞｼｯｸM-PRO" panose="020F0600000000000000" pitchFamily="50" charset="-128"/>
                <a:cs typeface="Arial" pitchFamily="34" charset="0"/>
              </a:rPr>
              <a:t>Trends of Serum Uric Acid</a:t>
            </a:r>
            <a:endParaRPr lang="ja-JP" altLang="en-US" sz="3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23850" y="5949964"/>
            <a:ext cx="7561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Toranomon</a:t>
            </a:r>
            <a:r>
              <a:rPr lang="en-US" altLang="ja-JP" sz="20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Hospital, Tokyo 1985 to 2005, N=225,826</a:t>
            </a:r>
            <a:endParaRPr lang="ja-JP" altLang="en-US" sz="20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555776" y="6381651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ja-JP" sz="18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H Tsuji, et al.</a:t>
            </a:r>
            <a:r>
              <a:rPr lang="en-US" altLang="en-US" sz="18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　</a:t>
            </a:r>
            <a:r>
              <a:rPr lang="en-US" altLang="ja-JP" sz="1800" dirty="0" err="1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Ningen</a:t>
            </a:r>
            <a:r>
              <a:rPr lang="en-US" altLang="ja-JP" sz="18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Dock (Japanese)</a:t>
            </a:r>
            <a:r>
              <a:rPr lang="en-US" altLang="en-US" sz="18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22（3）, 55-60, 2007</a:t>
            </a:r>
            <a:endParaRPr lang="en-US" altLang="ja-JP" sz="18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20" y="1628800"/>
            <a:ext cx="3963988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1628800"/>
            <a:ext cx="4056063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59482" y="1484784"/>
            <a:ext cx="646263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UpH</a:t>
            </a:r>
            <a:endParaRPr lang="ja-JP" altLang="en-US" sz="20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25531" y="1500833"/>
            <a:ext cx="130691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rPr>
              <a:t>S-UA</a:t>
            </a:r>
            <a:endParaRPr lang="ja-JP" altLang="en-US" sz="2000" dirty="0">
              <a:solidFill>
                <a:prstClr val="black"/>
              </a:solidFill>
              <a:latin typeface="+mj-lt"/>
              <a:ea typeface="HG丸ｺﾞｼｯｸM-PRO" panose="020F0600000000000000" pitchFamily="50" charset="-128"/>
              <a:cs typeface="Arial" pitchFamily="34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510126" y="4626760"/>
            <a:ext cx="1843135" cy="307777"/>
            <a:chOff x="6510126" y="3110190"/>
            <a:chExt cx="1843135" cy="307777"/>
          </a:xfrm>
        </p:grpSpPr>
        <p:pic>
          <p:nvPicPr>
            <p:cNvPr id="2458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0126" y="3202067"/>
              <a:ext cx="12985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77816" y="3202067"/>
              <a:ext cx="12985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6718574" y="3110190"/>
              <a:ext cx="58215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+mj-lt"/>
                  <a:ea typeface="HG丸ｺﾞｼｯｸM-PRO" panose="020F0600000000000000" pitchFamily="50" charset="-128"/>
                  <a:cs typeface="Arial" pitchFamily="34" charset="0"/>
                </a:rPr>
                <a:t>men</a:t>
              </a:r>
              <a:endParaRPr lang="ja-JP" altLang="en-US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7599520" y="3110190"/>
              <a:ext cx="75374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+mj-lt"/>
                  <a:ea typeface="HG丸ｺﾞｼｯｸM-PRO" panose="020F0600000000000000" pitchFamily="50" charset="-128"/>
                  <a:cs typeface="Arial" pitchFamily="34" charset="0"/>
                </a:rPr>
                <a:t>women</a:t>
              </a:r>
              <a:endParaRPr lang="ja-JP" altLang="en-US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411760" y="4626760"/>
            <a:ext cx="1843135" cy="307777"/>
            <a:chOff x="6510126" y="3110190"/>
            <a:chExt cx="1843135" cy="307777"/>
          </a:xfrm>
        </p:grpSpPr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10126" y="3202067"/>
              <a:ext cx="12985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77816" y="3202067"/>
              <a:ext cx="12985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6718574" y="3110190"/>
              <a:ext cx="58215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+mj-lt"/>
                  <a:ea typeface="HG丸ｺﾞｼｯｸM-PRO" panose="020F0600000000000000" pitchFamily="50" charset="-128"/>
                  <a:cs typeface="Arial" pitchFamily="34" charset="0"/>
                </a:rPr>
                <a:t>men</a:t>
              </a:r>
              <a:endParaRPr lang="ja-JP" altLang="en-US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  <p:sp>
          <p:nvSpPr>
            <p:cNvPr id="19" name="Text Box 3"/>
            <p:cNvSpPr txBox="1">
              <a:spLocks noChangeArrowheads="1"/>
            </p:cNvSpPr>
            <p:nvPr/>
          </p:nvSpPr>
          <p:spPr bwMode="auto">
            <a:xfrm>
              <a:off x="7599520" y="3110190"/>
              <a:ext cx="75374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 smtClean="0">
                  <a:solidFill>
                    <a:prstClr val="black"/>
                  </a:solidFill>
                  <a:latin typeface="+mj-lt"/>
                  <a:ea typeface="HG丸ｺﾞｼｯｸM-PRO" panose="020F0600000000000000" pitchFamily="50" charset="-128"/>
                  <a:cs typeface="Arial" pitchFamily="34" charset="0"/>
                </a:rPr>
                <a:t>women</a:t>
              </a:r>
              <a:endParaRPr lang="ja-JP" altLang="en-US" dirty="0">
                <a:solidFill>
                  <a:prstClr val="black"/>
                </a:solidFill>
                <a:latin typeface="+mj-lt"/>
                <a:ea typeface="HG丸ｺﾞｼｯｸM-PRO" panose="020F0600000000000000" pitchFamily="50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2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r>
              <a:rPr lang="en-US" altLang="ja-JP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明朝" panose="02020609040205080304" pitchFamily="17" charset="-128"/>
                <a:cs typeface="Calibri" panose="020F0502020204030204" pitchFamily="34" charset="0"/>
              </a:rPr>
              <a:t>Specific Health Check </a:t>
            </a:r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明朝" panose="02020609040205080304" pitchFamily="17" charset="-128"/>
                <a:cs typeface="Calibri" panose="020F0502020204030204" pitchFamily="34" charset="0"/>
              </a:rPr>
              <a:t>Screening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明朝" panose="02020609040205080304" pitchFamily="17" charset="-128"/>
              <a:cs typeface="Calibri" panose="020F0502020204030204" pitchFamily="34" charset="0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0901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#1, Kamei K, et al. A 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slight increase within the normal range of serum uric acid and the decline in renal function: associations in a community-based population. Nephrol Dial Transplant 29(12):2286-2292, 2014 </a:t>
            </a:r>
            <a:endParaRPr lang="en-US" altLang="ja-JP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slight increase within </a:t>
            </a:r>
            <a:r>
              <a:rPr lang="en-US" altLang="ja-JP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normal range of serum uric acid </a:t>
            </a:r>
            <a:r>
              <a:rPr lang="fr-FR" altLang="ja-JP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(males &gt;5.7 mg/dL, females &gt;4.4 mg/dL), </a:t>
            </a:r>
            <a:r>
              <a:rPr lang="en-US" altLang="ja-JP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might </a:t>
            </a:r>
            <a:r>
              <a:rPr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be a risk for renal damage. </a:t>
            </a:r>
          </a:p>
          <a:p>
            <a:pPr marL="0" indent="0"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#2. Wakasugi M, et al. 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Association between Combined Lifestyle Factors and Non-restorative Sleep in Japan: A Population-based Cross-sectional Study. </a:t>
            </a:r>
            <a:endParaRPr lang="en-US" altLang="ja-JP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Plos One 9 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(9):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e108718, 2014</a:t>
            </a:r>
            <a:endParaRPr lang="en-US" altLang="ja-JP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combination of several unhealthy lifestyle factors was associated with non-restorative sleep among the general Japanese population. Low risk was defined as </a:t>
            </a:r>
            <a:r>
              <a:rPr lang="en-US" altLang="ja-JP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not smoking, (2) body mass index &lt;25 kg/m</a:t>
            </a:r>
            <a:r>
              <a:rPr lang="en-US" altLang="ja-JP" sz="2400" i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sz="24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(3) moderate or less alcohol consumption, (4) regular exercise, and (5) better eating patterns. </a:t>
            </a:r>
            <a:endParaRPr kumimoji="1" lang="ja-JP" altLang="en-US" sz="24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1" y="1513505"/>
            <a:ext cx="8304213" cy="51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83880" y="1844824"/>
            <a:ext cx="7632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133350" eaLnBrk="0" hangingPunct="0">
              <a:defRPr/>
            </a:pPr>
            <a:r>
              <a:rPr lang="en-US" altLang="ja-JP" sz="3200" dirty="0" smtClean="0">
                <a:solidFill>
                  <a:srgbClr val="FF0000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1995, Aug 18, 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Governor of Okinawa: Masahide Ohta 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17" y="224562"/>
            <a:ext cx="9117760" cy="128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indent="133350" algn="ctr" eaLnBrk="0" hangingPunct="0">
              <a:lnSpc>
                <a:spcPct val="80000"/>
              </a:lnSpc>
              <a:defRPr/>
            </a:pPr>
            <a:r>
              <a:rPr lang="en-US" altLang="ja-JP" sz="4800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Okinawa is  </a:t>
            </a:r>
            <a:endParaRPr lang="en-US" altLang="ja-JP" sz="4800" i="1" dirty="0" smtClean="0">
              <a:solidFill>
                <a:prstClr val="black"/>
              </a:solidFill>
              <a:latin typeface="Calibri" panose="020F0502020204030204" pitchFamily="34" charset="0"/>
              <a:ea typeface="HG丸ｺﾞｼｯｸM-PRO" pitchFamily="50" charset="-128"/>
              <a:cs typeface="Arial" pitchFamily="34" charset="0"/>
            </a:endParaRPr>
          </a:p>
          <a:p>
            <a:pPr indent="133350" algn="ctr" eaLnBrk="0" hangingPunct="0">
              <a:lnSpc>
                <a:spcPct val="80000"/>
              </a:lnSpc>
              <a:defRPr/>
            </a:pPr>
            <a:r>
              <a:rPr lang="en-US" altLang="ja-JP" sz="4800" i="1" dirty="0" smtClean="0">
                <a:solidFill>
                  <a:prstClr val="black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the </a:t>
            </a:r>
            <a:r>
              <a:rPr lang="en-US" altLang="ja-JP" sz="4800" i="1" dirty="0">
                <a:solidFill>
                  <a:prstClr val="black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world longest longevity area.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0" y="2564904"/>
            <a:ext cx="7632536" cy="32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4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2400" y="1120873"/>
            <a:ext cx="8792129" cy="559107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>
              <a:latin typeface="Calibri" panose="020F0502020204030204"/>
              <a:ea typeface="HG丸ｺﾞｼｯｸM-PRO" pitchFamily="50" charset="-128"/>
              <a:cs typeface="Calibri" panose="020F0502020204030204" pitchFamily="34" charset="0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46921"/>
              </p:ext>
            </p:extLst>
          </p:nvPr>
        </p:nvGraphicFramePr>
        <p:xfrm>
          <a:off x="533400" y="1052736"/>
          <a:ext cx="2576711" cy="514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261880"/>
              </p:ext>
            </p:extLst>
          </p:nvPr>
        </p:nvGraphicFramePr>
        <p:xfrm>
          <a:off x="3361684" y="1052736"/>
          <a:ext cx="2628330" cy="514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490696"/>
              </p:ext>
            </p:extLst>
          </p:nvPr>
        </p:nvGraphicFramePr>
        <p:xfrm>
          <a:off x="6240777" y="1052736"/>
          <a:ext cx="2611124" cy="514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タイトル 1"/>
          <p:cNvSpPr txBox="1">
            <a:spLocks/>
          </p:cNvSpPr>
          <p:nvPr/>
        </p:nvSpPr>
        <p:spPr bwMode="auto">
          <a:xfrm>
            <a:off x="13648" y="1"/>
            <a:ext cx="9130352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Osak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  <a:cs typeface="Osak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" charset="0"/>
                <a:ea typeface="Osaka" charset="-128"/>
              </a:defRPr>
            </a:lvl9pPr>
          </a:lstStyle>
          <a:p>
            <a:pPr algn="l"/>
            <a:r>
              <a:rPr lang="en-US" altLang="ja-JP" sz="20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1. Age- and sex-adjusted cumulative incidence of CKD, kidney dysfunction, and albuminuria according to SUA levels. *P&lt;0.05, **P&lt;0.01 vs. SUA ≤4.0</a:t>
            </a:r>
            <a:r>
              <a:rPr lang="nb-NO" altLang="ja-JP" sz="200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g/dl. 				                                Sakae K, et al. Circ J 80: 1857-62, 2016</a:t>
            </a:r>
            <a:endParaRPr lang="ja-JP" altLang="en-US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 rot="16200000">
            <a:off x="-765119" y="3165014"/>
            <a:ext cx="2341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Cumulative Incidence (%)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2130539" y="3165015"/>
            <a:ext cx="2341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Cumulative Incidence (%)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5010858" y="3165015"/>
            <a:ext cx="2341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Cumulative Incidence (%)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66171" y="6060346"/>
            <a:ext cx="2341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en-US" altLang="ja-JP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unic</a:t>
            </a: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acid, mg/dL</a:t>
            </a:r>
            <a:endParaRPr lang="ja-JP" altLang="en-US" dirty="0" smtClean="0">
              <a:latin typeface="Calibri" panose="020F0502020204030204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961771" y="6060346"/>
            <a:ext cx="2341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en-US" altLang="ja-JP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unic</a:t>
            </a: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acid, mg/dL</a:t>
            </a:r>
            <a:endParaRPr lang="ja-JP" altLang="en-US" dirty="0" smtClean="0">
              <a:latin typeface="Calibri" panose="020F050202020403020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654171" y="6060346"/>
            <a:ext cx="2341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en-US" altLang="ja-JP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unic</a:t>
            </a: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acid, mg/dL</a:t>
            </a:r>
            <a:endParaRPr lang="ja-JP" altLang="en-US" dirty="0" smtClean="0">
              <a:latin typeface="Calibri" panose="020F0502020204030204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45260" y="2994055"/>
            <a:ext cx="256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428527" y="4674622"/>
            <a:ext cx="256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08741" y="2516592"/>
            <a:ext cx="256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311364" y="2821464"/>
            <a:ext cx="256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56439" y="1916832"/>
            <a:ext cx="474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374634" y="3983117"/>
            <a:ext cx="474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833370" y="1656475"/>
            <a:ext cx="1485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 for trend&lt;0.001</a:t>
            </a:r>
            <a:endParaRPr lang="ja-JP" altLang="en-US" dirty="0" smtClean="0">
              <a:latin typeface="Calibri" panose="020F0502020204030204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74485" y="1656475"/>
            <a:ext cx="1485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 for trend&lt;0.001</a:t>
            </a:r>
            <a:endParaRPr lang="ja-JP" altLang="en-US" dirty="0" smtClean="0">
              <a:latin typeface="Calibri" panose="020F0502020204030204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665142" y="1656475"/>
            <a:ext cx="1485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 for trend=0.001</a:t>
            </a:r>
            <a:endParaRPr lang="ja-JP" altLang="en-US" dirty="0" smtClean="0">
              <a:latin typeface="Calibri" panose="020F0502020204030204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882046" y="4458598"/>
            <a:ext cx="4749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ja-JP" altLang="en-US" sz="1600" dirty="0" smtClean="0">
              <a:latin typeface="Calibri" panose="020F0502020204030204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21036" y="6381328"/>
            <a:ext cx="2063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  (554)    (515)    (483)    (507)</a:t>
            </a:r>
            <a:endParaRPr lang="ja-JP" altLang="en-US" sz="1200" dirty="0" smtClean="0">
              <a:latin typeface="Calibri" panose="020F0502020204030204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759907" y="6381328"/>
            <a:ext cx="2063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  (554)    (515)    (483)    (507)</a:t>
            </a:r>
            <a:endParaRPr lang="ja-JP" altLang="en-US" sz="1200" dirty="0" smtClean="0">
              <a:latin typeface="Calibri" panose="020F0502020204030204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671372" y="6381328"/>
            <a:ext cx="2063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  (554)    (515)    (483)    (507)</a:t>
            </a:r>
            <a:endParaRPr lang="ja-JP" altLang="en-US" sz="1200" dirty="0" smtClean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1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52400" y="1120873"/>
            <a:ext cx="8792129" cy="559107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3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>
              <a:solidFill>
                <a:prstClr val="black"/>
              </a:solidFill>
              <a:latin typeface="Calibri" panose="020F0502020204030204"/>
              <a:ea typeface="HG丸ｺﾞｼｯｸM-PRO" pitchFamily="50" charset="-128"/>
              <a:cs typeface="Calibri" panose="020F050202020403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l"/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 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Multivariable-adjusted mean rate of annual 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in eGFR 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a 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5-year period 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serum 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 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levels. *P&lt;0.05, **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P&lt;0.01 vs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serum 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UA </a:t>
            </a:r>
            <a:r>
              <a:rPr lang="en-US" altLang="ja-JP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≤4.0 mg/dl. 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Sakae K, et al. </a:t>
            </a:r>
            <a:r>
              <a:rPr lang="en-US" altLang="ja-JP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</a:t>
            </a:r>
            <a:r>
              <a:rPr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80: 1857-62, 2016</a:t>
            </a:r>
            <a:endParaRPr kumimoji="1" lang="ja-JP" alt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2609850" y="2447925"/>
            <a:ext cx="5553075" cy="1638300"/>
          </a:xfrm>
          <a:custGeom>
            <a:avLst/>
            <a:gdLst>
              <a:gd name="connsiteX0" fmla="*/ 0 w 5553075"/>
              <a:gd name="connsiteY0" fmla="*/ 0 h 1638300"/>
              <a:gd name="connsiteX1" fmla="*/ 1876425 w 5553075"/>
              <a:gd name="connsiteY1" fmla="*/ 962025 h 1638300"/>
              <a:gd name="connsiteX2" fmla="*/ 3705225 w 5553075"/>
              <a:gd name="connsiteY2" fmla="*/ 923925 h 1638300"/>
              <a:gd name="connsiteX3" fmla="*/ 5553075 w 5553075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3075" h="1638300">
                <a:moveTo>
                  <a:pt x="0" y="0"/>
                </a:moveTo>
                <a:lnTo>
                  <a:pt x="1876425" y="962025"/>
                </a:lnTo>
                <a:lnTo>
                  <a:pt x="3705225" y="923925"/>
                </a:lnTo>
                <a:lnTo>
                  <a:pt x="5553075" y="1638300"/>
                </a:lnTo>
              </a:path>
            </a:pathLst>
          </a:custGeom>
          <a:noFill/>
          <a:ln w="571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smtClean="0">
              <a:solidFill>
                <a:prstClr val="white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2581275" y="1905000"/>
            <a:ext cx="0" cy="11049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476750" y="2828925"/>
            <a:ext cx="0" cy="11049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134350" y="3448050"/>
            <a:ext cx="0" cy="12382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286500" y="2857500"/>
            <a:ext cx="0" cy="11049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666875" y="1640011"/>
            <a:ext cx="0" cy="34558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 rot="16200000">
            <a:off x="-1104998" y="3048360"/>
            <a:ext cx="3312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change in eGFR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(ml/min/1.73m</a:t>
            </a:r>
            <a:r>
              <a:rPr lang="en-US" altLang="ja-JP" sz="2000" kern="0" baseline="30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/year)</a:t>
            </a:r>
            <a:endParaRPr lang="ja-JP" altLang="en-US" sz="20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14907" y="5520495"/>
            <a:ext cx="31603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Serum </a:t>
            </a:r>
            <a:r>
              <a:rPr lang="en-US" altLang="ja-JP" sz="2000" kern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</a:t>
            </a: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acid, mg/dL</a:t>
            </a:r>
            <a:endParaRPr lang="ja-JP" altLang="en-US" sz="20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263016" y="2446220"/>
            <a:ext cx="25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ja-JP" altLang="en-US" sz="32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860819" y="3055129"/>
            <a:ext cx="60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32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endParaRPr lang="ja-JP" altLang="en-US" sz="32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71658" y="6042643"/>
            <a:ext cx="6810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 (554)                       (515)                        (483)                       (507)</a:t>
            </a:r>
            <a:endParaRPr lang="ja-JP" altLang="en-US" sz="20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36184" y="5109614"/>
            <a:ext cx="6176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4.1-4.9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5.0-5.8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ja-JP" alt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5.9</a:t>
            </a:r>
            <a:r>
              <a:rPr lang="ja-JP" altLang="en-US" sz="2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676985" y="1495885"/>
            <a:ext cx="83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/>
              </a:rPr>
              <a:t>-0.9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1543050" y="5097586"/>
            <a:ext cx="70961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557337" y="1650765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557337" y="3374176"/>
            <a:ext cx="1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024055" y="5571279"/>
            <a:ext cx="66436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457450" y="2358838"/>
            <a:ext cx="200025" cy="213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smtClean="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71975" y="3266677"/>
            <a:ext cx="200025" cy="213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smtClean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9575" y="3947405"/>
            <a:ext cx="200025" cy="213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smtClean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80296" y="3261369"/>
            <a:ext cx="200025" cy="2137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 smtClean="0">
              <a:solidFill>
                <a:prstClr val="white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76985" y="3176501"/>
            <a:ext cx="83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/>
              </a:rPr>
              <a:t>-1.2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76985" y="4923238"/>
            <a:ext cx="838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/>
              </a:rPr>
              <a:t>-1.5</a:t>
            </a:r>
            <a:endParaRPr lang="ja-JP" altLang="en-US" sz="18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64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508" y="0"/>
            <a:ext cx="8851144" cy="836712"/>
          </a:xfrm>
        </p:spPr>
        <p:txBody>
          <a:bodyPr/>
          <a:lstStyle/>
          <a:p>
            <a:pPr algn="l"/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Uric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acid 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crystal-independent mechanism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kidney 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disease: glomerular </a:t>
            </a:r>
            <a:r>
              <a:rPr lang="en-US" altLang="ja-JP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hyperfiltration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activation of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renin-angiotensin-aldosterone system or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renal arteriolar 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damage via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inflammation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ja-JP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Hisatome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H, 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US" altLang="ja-JP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</a:t>
            </a:r>
            <a:r>
              <a:rPr lang="en-US" altLang="ja-JP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 80: 1710-11, 2016 </a:t>
            </a:r>
            <a:endParaRPr kumimoji="1" lang="ja-JP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898985"/>
            <a:ext cx="7992888" cy="59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8" y="47501"/>
            <a:ext cx="4739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2991" y="9277"/>
            <a:ext cx="3960440" cy="6858000"/>
          </a:xfrm>
        </p:spPr>
        <p:txBody>
          <a:bodyPr/>
          <a:lstStyle/>
          <a:p>
            <a:pPr algn="l"/>
            <a:r>
              <a:rPr lang="en-US" altLang="ja-JP" sz="28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  <a:t>Okinawa was famous as a longevity area</a:t>
            </a:r>
            <a:r>
              <a:rPr lang="en-US" altLang="ja-JP" sz="24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  <a:t/>
            </a:r>
            <a:br>
              <a:rPr lang="en-US" altLang="ja-JP" sz="24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</a:b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  <a:t>   “Traditional Life-Style”</a:t>
            </a:r>
            <a:b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</a:b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  <a:t>      2004 “Time magazine” </a:t>
            </a:r>
            <a:b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  <a:cs typeface="Arial" pitchFamily="34" charset="0"/>
              </a:rPr>
            </a:b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  <a:t/>
            </a:r>
            <a:b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2000" u="sng" dirty="0" smtClean="0">
                <a:solidFill>
                  <a:srgbClr val="FF0000"/>
                </a:solidFill>
                <a:ea typeface="HG丸ｺﾞｼｯｸM-PRO" pitchFamily="50" charset="-128"/>
              </a:rPr>
              <a:t>Foods:</a:t>
            </a: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 </a:t>
            </a:r>
            <a:b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1800" dirty="0">
                <a:solidFill>
                  <a:srgbClr val="006600"/>
                </a:solidFill>
                <a:ea typeface="HG丸ｺﾞｼｯｸM-PRO" pitchFamily="50" charset="-128"/>
              </a:rPr>
              <a:t>	</a:t>
            </a: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Low White Rice,</a:t>
            </a:r>
            <a:b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	Low Fat Meat,</a:t>
            </a: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  <a:t/>
            </a:r>
            <a:b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  <a:t> 	Vegetables, Tofu, Fishes</a:t>
            </a: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/>
            </a:r>
            <a:b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 	Eat adequately (80%)</a:t>
            </a:r>
            <a:b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1800" u="sng" dirty="0" smtClean="0">
                <a:solidFill>
                  <a:srgbClr val="FF0000"/>
                </a:solidFill>
                <a:ea typeface="HG丸ｺﾞｼｯｸM-PRO" pitchFamily="50" charset="-128"/>
              </a:rPr>
              <a:t>Regular Exercise:</a:t>
            </a:r>
            <a:br>
              <a:rPr lang="en-US" altLang="ja-JP" sz="1800" u="sng" dirty="0" smtClean="0">
                <a:solidFill>
                  <a:srgbClr val="FF0000"/>
                </a:solidFill>
                <a:ea typeface="HG丸ｺﾞｼｯｸM-PRO" pitchFamily="50" charset="-128"/>
              </a:rPr>
            </a:br>
            <a:r>
              <a:rPr lang="en-US" altLang="ja-JP" sz="1800" u="sng" dirty="0" smtClean="0">
                <a:solidFill>
                  <a:srgbClr val="FF0000"/>
                </a:solidFill>
                <a:ea typeface="HG丸ｺﾞｼｯｸM-PRO" pitchFamily="50" charset="-128"/>
              </a:rPr>
              <a:t>Socio-Environmental:</a:t>
            </a:r>
            <a:br>
              <a:rPr lang="en-US" altLang="ja-JP" sz="1800" u="sng" dirty="0" smtClean="0">
                <a:solidFill>
                  <a:srgbClr val="FF0000"/>
                </a:solidFill>
                <a:ea typeface="HG丸ｺﾞｼｯｸM-PRO" pitchFamily="50" charset="-128"/>
              </a:rPr>
            </a:b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 </a:t>
            </a:r>
            <a:r>
              <a:rPr lang="ja-JP" altLang="en-US" sz="1800" dirty="0" smtClean="0">
                <a:solidFill>
                  <a:srgbClr val="006600"/>
                </a:solidFill>
                <a:ea typeface="HG丸ｺﾞｼｯｸM-PRO" pitchFamily="50" charset="-128"/>
              </a:rPr>
              <a:t>　</a:t>
            </a: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	Respect Ancestors, </a:t>
            </a: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  <a:t>Yuta    </a:t>
            </a:r>
            <a:b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  <a:t>  	Strong Tie with families and </a:t>
            </a:r>
            <a:r>
              <a:rPr lang="en-US" altLang="ja-JP" sz="2000" dirty="0">
                <a:solidFill>
                  <a:srgbClr val="006600"/>
                </a:solidFill>
                <a:ea typeface="HG丸ｺﾞｼｯｸM-PRO" pitchFamily="50" charset="-128"/>
              </a:rPr>
              <a:t>	</a:t>
            </a:r>
            <a: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  <a:t>community </a:t>
            </a:r>
            <a:br>
              <a:rPr lang="en-US" altLang="ja-JP" sz="2000" dirty="0" smtClean="0">
                <a:solidFill>
                  <a:srgbClr val="006600"/>
                </a:solidFill>
                <a:ea typeface="HG丸ｺﾞｼｯｸM-PRO" pitchFamily="50" charset="-128"/>
              </a:rPr>
            </a:br>
            <a:r>
              <a:rPr lang="en-US" altLang="ja-JP" sz="2000" u="sng" dirty="0" smtClean="0">
                <a:solidFill>
                  <a:srgbClr val="FF0000"/>
                </a:solidFill>
                <a:ea typeface="HG丸ｺﾞｼｯｸM-PRO" pitchFamily="50" charset="-128"/>
              </a:rPr>
              <a:t>Way of living: </a:t>
            </a:r>
            <a:r>
              <a:rPr lang="en-US" altLang="ja-JP" sz="1800" u="sng" dirty="0" smtClean="0">
                <a:solidFill>
                  <a:srgbClr val="FF0000"/>
                </a:solidFill>
                <a:ea typeface="HG丸ｺﾞｼｯｸM-PRO" pitchFamily="50" charset="-128"/>
              </a:rPr>
              <a:t/>
            </a:r>
            <a:br>
              <a:rPr lang="en-US" altLang="ja-JP" sz="1800" u="sng" dirty="0" smtClean="0">
                <a:solidFill>
                  <a:srgbClr val="FF0000"/>
                </a:solidFill>
                <a:ea typeface="HG丸ｺﾞｼｯｸM-PRO" pitchFamily="50" charset="-128"/>
              </a:rPr>
            </a:br>
            <a:r>
              <a:rPr lang="en-US" altLang="ja-JP" sz="1800" dirty="0" smtClean="0">
                <a:solidFill>
                  <a:srgbClr val="006600"/>
                </a:solidFill>
                <a:ea typeface="HG丸ｺﾞｼｯｸM-PRO" pitchFamily="50" charset="-128"/>
              </a:rPr>
              <a:t> 	Optimism</a:t>
            </a:r>
            <a:endParaRPr lang="en-US" altLang="ja-JP" sz="2000" dirty="0" smtClean="0">
              <a:solidFill>
                <a:srgbClr val="006600"/>
              </a:solidFill>
              <a:ea typeface="HG丸ｺﾞｼｯｸM-PRO" pitchFamily="50" charset="-128"/>
            </a:endParaRPr>
          </a:p>
        </p:txBody>
      </p:sp>
      <p:sp>
        <p:nvSpPr>
          <p:cNvPr id="35844" name="正方形/長方形 3"/>
          <p:cNvSpPr>
            <a:spLocks noChangeArrowheads="1"/>
          </p:cNvSpPr>
          <p:nvPr/>
        </p:nvSpPr>
        <p:spPr bwMode="auto">
          <a:xfrm>
            <a:off x="914415" y="6400800"/>
            <a:ext cx="11256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HG丸ｺﾞｼｯｸM-PRO" pitchFamily="50" charset="-128"/>
              </a:rPr>
              <a:t>Time, Aug. 30, 2004</a:t>
            </a:r>
            <a:endParaRPr lang="ja-JP" altLang="en-US" sz="900" b="1" dirty="0" smtClean="0">
              <a:solidFill>
                <a:srgbClr val="000000"/>
              </a:solidFill>
              <a:latin typeface="Calibri" pitchFamily="34" charset="0"/>
              <a:ea typeface="HG丸ｺﾞｼｯｸM-PRO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 flipV="1">
            <a:off x="899592" y="3212976"/>
            <a:ext cx="3888432" cy="2592288"/>
          </a:xfrm>
          <a:prstGeom prst="straightConnector1">
            <a:avLst/>
          </a:prstGeom>
          <a:solidFill>
            <a:schemeClr val="accent1"/>
          </a:solidFill>
          <a:ln w="130175" cap="flat" cmpd="sng" algn="ctr">
            <a:solidFill>
              <a:srgbClr val="66FFFF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" name="テキスト ボックス 1"/>
          <p:cNvSpPr txBox="1"/>
          <p:nvPr/>
        </p:nvSpPr>
        <p:spPr>
          <a:xfrm>
            <a:off x="7308304" y="188640"/>
            <a:ext cx="1589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2004 Aug. 30</a:t>
            </a:r>
            <a:endParaRPr kumimoji="1" lang="ja-JP" altLang="en-US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76229" y="764704"/>
            <a:ext cx="8604250" cy="570071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000" dirty="0">
              <a:solidFill>
                <a:srgbClr val="000000"/>
              </a:solidFill>
              <a:latin typeface="Calibri" panose="020F0502020204030204" pitchFamily="34" charset="0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9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G丸ｺﾞｼｯｸM-PRO" pitchFamily="50" charset="-128"/>
                <a:cs typeface="Arial" pitchFamily="34" charset="0"/>
              </a:rPr>
              <a:t>Incident ESRD Patients by Renal Disease</a:t>
            </a:r>
            <a:endParaRPr lang="ja-JP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4103" name="Rectangle 14"/>
          <p:cNvSpPr>
            <a:spLocks noChangeArrowheads="1"/>
          </p:cNvSpPr>
          <p:nvPr/>
        </p:nvSpPr>
        <p:spPr bwMode="auto">
          <a:xfrm>
            <a:off x="7380312" y="6526059"/>
            <a:ext cx="169168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JSDT</a:t>
            </a:r>
            <a:endParaRPr lang="ja-JP" altLang="en-US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 rot="10800000">
            <a:off x="365918" y="1437287"/>
            <a:ext cx="461665" cy="229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800" b="0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Incident Number</a:t>
            </a:r>
            <a:endParaRPr lang="en-US" altLang="ja-JP" sz="1800" b="0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4106" name="Rectangle 77"/>
          <p:cNvSpPr>
            <a:spLocks noChangeArrowheads="1"/>
          </p:cNvSpPr>
          <p:nvPr/>
        </p:nvSpPr>
        <p:spPr bwMode="auto">
          <a:xfrm>
            <a:off x="7978297" y="3741401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CGN</a:t>
            </a:r>
            <a:endParaRPr lang="ja-JP" altLang="en-US" sz="1800" dirty="0">
              <a:solidFill>
                <a:srgbClr val="9BBB59">
                  <a:lumMod val="75000"/>
                </a:srgbClr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4107" name="Rectangle 78"/>
          <p:cNvSpPr>
            <a:spLocks noChangeArrowheads="1"/>
          </p:cNvSpPr>
          <p:nvPr/>
        </p:nvSpPr>
        <p:spPr bwMode="auto">
          <a:xfrm>
            <a:off x="7812847" y="1437287"/>
            <a:ext cx="851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A50021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DM</a:t>
            </a:r>
            <a:endParaRPr lang="ja-JP" altLang="en-US" sz="1800" dirty="0">
              <a:solidFill>
                <a:srgbClr val="A50021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4108" name="Rectangle 79"/>
          <p:cNvSpPr>
            <a:spLocks noChangeArrowheads="1"/>
          </p:cNvSpPr>
          <p:nvPr/>
        </p:nvSpPr>
        <p:spPr bwMode="auto">
          <a:xfrm>
            <a:off x="7591629" y="4173449"/>
            <a:ext cx="1072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ja-JP" sz="1800" dirty="0" err="1" smtClean="0">
                <a:solidFill>
                  <a:srgbClr val="8064A2">
                    <a:lumMod val="75000"/>
                  </a:srgbClr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NScl</a:t>
            </a:r>
            <a:endParaRPr lang="ja-JP" altLang="en-US" sz="1800" dirty="0">
              <a:solidFill>
                <a:srgbClr val="8064A2">
                  <a:lumMod val="75000"/>
                </a:srgbClr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4109" name="Rectangle 183"/>
          <p:cNvSpPr>
            <a:spLocks noChangeArrowheads="1"/>
          </p:cNvSpPr>
          <p:nvPr/>
        </p:nvSpPr>
        <p:spPr bwMode="auto">
          <a:xfrm>
            <a:off x="7524328" y="4749513"/>
            <a:ext cx="1139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79646">
                    <a:lumMod val="75000"/>
                  </a:srgbClr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Unknown</a:t>
            </a:r>
            <a:endParaRPr lang="en-US" altLang="ja-JP" sz="1800" dirty="0">
              <a:solidFill>
                <a:srgbClr val="F79646">
                  <a:lumMod val="75000"/>
                </a:srgbClr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16467" y="6148443"/>
            <a:ext cx="3683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Year</a:t>
            </a:r>
            <a:endParaRPr lang="ja-JP" altLang="en-US" sz="1600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/>
          </p:nvPr>
        </p:nvGraphicFramePr>
        <p:xfrm>
          <a:off x="827583" y="805539"/>
          <a:ext cx="7836513" cy="558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91"/>
          <p:cNvSpPr txBox="1">
            <a:spLocks noChangeArrowheads="1"/>
          </p:cNvSpPr>
          <p:nvPr/>
        </p:nvSpPr>
        <p:spPr bwMode="auto">
          <a:xfrm>
            <a:off x="2051721" y="941501"/>
            <a:ext cx="2525050" cy="149271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ja-JP" dirty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　　</a:t>
            </a:r>
            <a:r>
              <a:rPr lang="en-US" altLang="ja-JP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Mean Age</a:t>
            </a:r>
            <a:endParaRPr lang="en-US" altLang="ja-JP" dirty="0">
              <a:solidFill>
                <a:srgbClr val="000000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ja-JP" dirty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                	1997    </a:t>
            </a:r>
            <a:r>
              <a:rPr lang="en-US" altLang="ja-JP" dirty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2007    </a:t>
            </a:r>
            <a:r>
              <a:rPr lang="en-US" altLang="ja-JP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2015</a:t>
            </a:r>
          </a:p>
          <a:p>
            <a:pPr>
              <a:lnSpc>
                <a:spcPct val="130000"/>
              </a:lnSpc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   </a:t>
            </a:r>
            <a:r>
              <a:rPr lang="en-US" altLang="ja-JP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CGN	60.5     </a:t>
            </a:r>
            <a:r>
              <a:rPr lang="en-US" altLang="ja-JP" dirty="0">
                <a:solidFill>
                  <a:srgbClr val="9BBB59">
                    <a:lumMod val="75000"/>
                  </a:srgbClr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66.4     </a:t>
            </a:r>
            <a:r>
              <a:rPr lang="en-US" altLang="ja-JP" dirty="0" smtClean="0">
                <a:solidFill>
                  <a:srgbClr val="9BBB59">
                    <a:lumMod val="75000"/>
                  </a:srgbClr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68.8</a:t>
            </a:r>
            <a:endParaRPr lang="en-US" altLang="ja-JP" dirty="0">
              <a:solidFill>
                <a:srgbClr val="9BBB59">
                  <a:lumMod val="75000"/>
                </a:srgbClr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ja-JP" dirty="0">
                <a:solidFill>
                  <a:srgbClr val="C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   </a:t>
            </a:r>
            <a:r>
              <a:rPr lang="en-US" altLang="ja-JP" dirty="0" smtClean="0">
                <a:solidFill>
                  <a:srgbClr val="C00000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DM</a:t>
            </a:r>
            <a:r>
              <a:rPr lang="en-US" altLang="ja-JP" dirty="0" smtClean="0">
                <a:solidFill>
                  <a:srgbClr val="A50021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	62.5     </a:t>
            </a:r>
            <a:r>
              <a:rPr lang="en-US" altLang="ja-JP" dirty="0">
                <a:solidFill>
                  <a:srgbClr val="A50021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65.4     </a:t>
            </a:r>
            <a:r>
              <a:rPr lang="en-US" altLang="ja-JP" dirty="0" smtClean="0">
                <a:solidFill>
                  <a:srgbClr val="A50021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67.3</a:t>
            </a:r>
            <a:endParaRPr lang="en-US" altLang="ja-JP" dirty="0">
              <a:solidFill>
                <a:srgbClr val="A50021"/>
              </a:solidFill>
              <a:latin typeface="Calibri"/>
              <a:ea typeface="HG丸ｺﾞｼｯｸM-PRO" pitchFamily="50" charset="-128"/>
              <a:cs typeface="Arial" pitchFamily="34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ja-JP" dirty="0">
                <a:solidFill>
                  <a:srgbClr val="2D2DB9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   </a:t>
            </a:r>
            <a:r>
              <a:rPr lang="en-US" altLang="ja-JP" dirty="0" err="1" smtClean="0">
                <a:solidFill>
                  <a:srgbClr val="2D2DB9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NScl</a:t>
            </a:r>
            <a:r>
              <a:rPr lang="en-US" altLang="ja-JP" dirty="0">
                <a:solidFill>
                  <a:srgbClr val="2D2DB9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	</a:t>
            </a:r>
            <a:r>
              <a:rPr lang="en-US" altLang="ja-JP" dirty="0" smtClean="0">
                <a:solidFill>
                  <a:srgbClr val="2D2DB9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71.4     </a:t>
            </a:r>
            <a:r>
              <a:rPr lang="en-US" altLang="ja-JP" dirty="0">
                <a:solidFill>
                  <a:srgbClr val="2D2DB9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73.7     </a:t>
            </a:r>
            <a:r>
              <a:rPr lang="en-US" altLang="ja-JP" dirty="0" smtClean="0">
                <a:solidFill>
                  <a:srgbClr val="2D2DB9"/>
                </a:solidFill>
                <a:latin typeface="Calibri"/>
                <a:ea typeface="HG丸ｺﾞｼｯｸM-PRO" pitchFamily="50" charset="-128"/>
                <a:cs typeface="Arial" pitchFamily="34" charset="0"/>
              </a:rPr>
              <a:t>75.3</a:t>
            </a:r>
          </a:p>
        </p:txBody>
      </p:sp>
    </p:spTree>
    <p:extLst>
      <p:ext uri="{BB962C8B-B14F-4D97-AF65-F5344CB8AC3E}">
        <p14:creationId xmlns:p14="http://schemas.microsoft.com/office/powerpoint/2010/main" val="42499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9512" y="763449"/>
            <a:ext cx="8780014" cy="5742397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kumimoji="0" lang="ja-JP" altLang="en-US" sz="1800" dirty="0">
              <a:solidFill>
                <a:srgbClr val="000000"/>
              </a:solidFill>
              <a:latin typeface="+mj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37249"/>
            <a:ext cx="7668344" cy="799464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Mean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Age at Start Dialysis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053950"/>
              </p:ext>
            </p:extLst>
          </p:nvPr>
        </p:nvGraphicFramePr>
        <p:xfrm>
          <a:off x="470635" y="1008000"/>
          <a:ext cx="8301607" cy="536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453583" y="1314334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ＭＳ Ｐゴシック"/>
                <a:cs typeface="Times New Roman" panose="02020603050405020304" pitchFamily="18" charset="0"/>
              </a:rPr>
              <a:t>Japan</a:t>
            </a:r>
            <a:endParaRPr lang="ja-JP" altLang="en-US" sz="2000" dirty="0">
              <a:solidFill>
                <a:schemeClr val="accent3">
                  <a:lumMod val="75000"/>
                </a:schemeClr>
              </a:solidFill>
              <a:latin typeface="+mn-lt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0272" y="2038399"/>
            <a:ext cx="112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accent2"/>
                </a:solidFill>
                <a:latin typeface="+mn-lt"/>
                <a:ea typeface="ＭＳ Ｐゴシック"/>
                <a:cs typeface="Times New Roman" panose="02020603050405020304" pitchFamily="18" charset="0"/>
              </a:rPr>
              <a:t>Okinawa</a:t>
            </a:r>
            <a:endParaRPr lang="ja-JP" altLang="en-US" sz="2000" dirty="0">
              <a:solidFill>
                <a:schemeClr val="accent2"/>
              </a:solidFill>
              <a:latin typeface="+mn-lt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536024" y="6552171"/>
            <a:ext cx="5209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r>
              <a:rPr lang="en-US" altLang="ja-JP" dirty="0" smtClean="0">
                <a:solidFill>
                  <a:prstClr val="black"/>
                </a:solidFill>
                <a:latin typeface="+mn-lt"/>
              </a:rPr>
              <a:t>JSDT</a:t>
            </a:r>
            <a:endParaRPr lang="ja-JP" alt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2" y="47756"/>
            <a:ext cx="812306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2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80744" y="837015"/>
            <a:ext cx="8604026" cy="5700561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000" b="1" dirty="0">
              <a:solidFill>
                <a:srgbClr val="000000"/>
              </a:solidFill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 rot="10800000">
            <a:off x="293910" y="1009030"/>
            <a:ext cx="461665" cy="41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1800" dirty="0" smtClean="0">
                <a:solidFill>
                  <a:srgbClr val="000000"/>
                </a:solidFill>
                <a:latin typeface="+mn-lt"/>
                <a:ea typeface="HG丸ｺﾞｼｯｸM-PRO" pitchFamily="50" charset="-128"/>
                <a:cs typeface="Arial" pitchFamily="34" charset="0"/>
              </a:rPr>
              <a:t>ESRD Patients, per million population</a:t>
            </a:r>
            <a:endParaRPr lang="ja-JP" altLang="en-US" sz="1800" dirty="0">
              <a:solidFill>
                <a:srgbClr val="000000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9334" name="Rectangle 22"/>
          <p:cNvSpPr>
            <a:spLocks noChangeArrowheads="1"/>
          </p:cNvSpPr>
          <p:nvPr/>
        </p:nvSpPr>
        <p:spPr bwMode="auto">
          <a:xfrm>
            <a:off x="1460092" y="1163641"/>
            <a:ext cx="7235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z="2400" dirty="0">
              <a:solidFill>
                <a:srgbClr val="000000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3845" y="11857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G丸ｺﾞｼｯｸM-PRO" pitchFamily="50" charset="-128"/>
                <a:cs typeface="Arial" pitchFamily="34" charset="0"/>
              </a:rPr>
              <a:t> Prevalent ESRD Patients</a:t>
            </a:r>
            <a:endParaRPr lang="ja-JP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9338" name="Rectangle 269"/>
          <p:cNvSpPr>
            <a:spLocks noChangeArrowheads="1"/>
          </p:cNvSpPr>
          <p:nvPr/>
        </p:nvSpPr>
        <p:spPr bwMode="auto">
          <a:xfrm>
            <a:off x="1460182" y="1166813"/>
            <a:ext cx="720566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z="2400" dirty="0">
              <a:solidFill>
                <a:srgbClr val="000000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9333" name="Rectangle 13"/>
          <p:cNvSpPr>
            <a:spLocks noChangeArrowheads="1"/>
          </p:cNvSpPr>
          <p:nvPr/>
        </p:nvSpPr>
        <p:spPr bwMode="auto">
          <a:xfrm>
            <a:off x="7849368" y="2564904"/>
            <a:ext cx="788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4F6228"/>
                </a:solidFill>
                <a:latin typeface="+mn-lt"/>
                <a:ea typeface="HG丸ｺﾞｼｯｸM-PRO" pitchFamily="50" charset="-128"/>
                <a:cs typeface="Arial" pitchFamily="34" charset="0"/>
              </a:rPr>
              <a:t>Japan</a:t>
            </a:r>
            <a:endParaRPr lang="ja-JP" altLang="en-US" sz="1800" dirty="0">
              <a:solidFill>
                <a:srgbClr val="4F6228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9335" name="Rectangle 14"/>
          <p:cNvSpPr>
            <a:spLocks noChangeArrowheads="1"/>
          </p:cNvSpPr>
          <p:nvPr/>
        </p:nvSpPr>
        <p:spPr bwMode="auto">
          <a:xfrm>
            <a:off x="7633344" y="1855857"/>
            <a:ext cx="10045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A50021"/>
                </a:solidFill>
                <a:latin typeface="+mn-lt"/>
                <a:ea typeface="HG丸ｺﾞｼｯｸM-PRO" pitchFamily="50" charset="-128"/>
                <a:cs typeface="Arial" pitchFamily="34" charset="0"/>
              </a:rPr>
              <a:t>Okinawa</a:t>
            </a:r>
            <a:endParaRPr lang="ja-JP" altLang="en-US" sz="1800" dirty="0">
              <a:solidFill>
                <a:srgbClr val="A50021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9340" name="Line 86"/>
          <p:cNvSpPr>
            <a:spLocks noChangeShapeType="1"/>
          </p:cNvSpPr>
          <p:nvPr/>
        </p:nvSpPr>
        <p:spPr bwMode="auto">
          <a:xfrm>
            <a:off x="1460092" y="1831184"/>
            <a:ext cx="7173070" cy="0"/>
          </a:xfrm>
          <a:prstGeom prst="line">
            <a:avLst/>
          </a:prstGeom>
          <a:noFill/>
          <a:ln w="76200" cap="sq">
            <a:solidFill>
              <a:schemeClr val="accent1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sz="2400" dirty="0">
              <a:solidFill>
                <a:prstClr val="black"/>
              </a:solidFill>
              <a:latin typeface="+mn-lt"/>
              <a:ea typeface="ＭＳ Ｐゴシック"/>
            </a:endParaRPr>
          </a:p>
        </p:txBody>
      </p:sp>
      <p:sp>
        <p:nvSpPr>
          <p:cNvPr id="99341" name="Line 85"/>
          <p:cNvSpPr>
            <a:spLocks noChangeShapeType="1"/>
          </p:cNvSpPr>
          <p:nvPr/>
        </p:nvSpPr>
        <p:spPr bwMode="auto">
          <a:xfrm>
            <a:off x="1460092" y="2491050"/>
            <a:ext cx="7181094" cy="0"/>
          </a:xfrm>
          <a:prstGeom prst="line">
            <a:avLst/>
          </a:prstGeom>
          <a:noFill/>
          <a:ln w="76200" cap="sq">
            <a:solidFill>
              <a:srgbClr val="80008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ja-JP" altLang="en-US" sz="2400" dirty="0">
              <a:solidFill>
                <a:prstClr val="black"/>
              </a:solidFill>
              <a:latin typeface="+mn-lt"/>
              <a:ea typeface="ＭＳ Ｐゴシック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380312" y="6526059"/>
            <a:ext cx="1691680" cy="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HG丸ｺﾞｼｯｸM-PRO" pitchFamily="50" charset="-128"/>
                <a:cs typeface="Arial" pitchFamily="34" charset="0"/>
              </a:rPr>
              <a:t>JSDT</a:t>
            </a:r>
            <a:endParaRPr lang="ja-JP" altLang="en-US" sz="1400" dirty="0">
              <a:solidFill>
                <a:srgbClr val="000000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817659" y="6092857"/>
            <a:ext cx="3683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+mn-lt"/>
                <a:ea typeface="HG丸ｺﾞｼｯｸM-PRO" pitchFamily="50" charset="-128"/>
                <a:cs typeface="Arial" pitchFamily="34" charset="0"/>
              </a:rPr>
              <a:t>Year</a:t>
            </a:r>
            <a:endParaRPr lang="ja-JP" altLang="en-US" sz="1600" dirty="0">
              <a:solidFill>
                <a:srgbClr val="000000"/>
              </a:solidFill>
              <a:latin typeface="+mn-lt"/>
              <a:ea typeface="HG丸ｺﾞｼｯｸM-PRO" pitchFamily="50" charset="-128"/>
              <a:cs typeface="Arial" pitchFamily="34" charset="0"/>
            </a:endParaRPr>
          </a:p>
        </p:txBody>
      </p:sp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250340"/>
              </p:ext>
            </p:extLst>
          </p:nvPr>
        </p:nvGraphicFramePr>
        <p:xfrm>
          <a:off x="755576" y="1009030"/>
          <a:ext cx="8064896" cy="508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7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0744" y="837015"/>
            <a:ext cx="8604026" cy="5700561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 sz="2000" b="1" dirty="0">
              <a:solidFill>
                <a:srgbClr val="000000"/>
              </a:solidFill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166385"/>
              </p:ext>
            </p:extLst>
          </p:nvPr>
        </p:nvGraphicFramePr>
        <p:xfrm>
          <a:off x="971600" y="1052734"/>
          <a:ext cx="7797744" cy="504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13"/>
          <p:cNvSpPr txBox="1">
            <a:spLocks noChangeArrowheads="1"/>
          </p:cNvSpPr>
          <p:nvPr/>
        </p:nvSpPr>
        <p:spPr bwMode="auto">
          <a:xfrm rot="-5400000">
            <a:off x="-1113035" y="3228152"/>
            <a:ext cx="3671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CC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2000" kern="0" dirty="0">
                <a:solidFill>
                  <a:srgbClr val="000000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Incidence, per million population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76200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ja-JP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Incidence of ESRD by Gender</a:t>
            </a:r>
            <a:endParaRPr lang="ja-JP" altLang="en-US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5" name="Rectangle 214"/>
          <p:cNvSpPr>
            <a:spLocks noChangeArrowheads="1"/>
          </p:cNvSpPr>
          <p:nvPr/>
        </p:nvSpPr>
        <p:spPr bwMode="auto">
          <a:xfrm>
            <a:off x="8382000" y="6553200"/>
            <a:ext cx="533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ja-JP" sz="1400" i="1">
                <a:solidFill>
                  <a:srgbClr val="000000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JSDT</a:t>
            </a:r>
          </a:p>
        </p:txBody>
      </p:sp>
      <p:sp>
        <p:nvSpPr>
          <p:cNvPr id="6" name="Rectangle 210"/>
          <p:cNvSpPr>
            <a:spLocks noChangeArrowheads="1"/>
          </p:cNvSpPr>
          <p:nvPr/>
        </p:nvSpPr>
        <p:spPr bwMode="auto">
          <a:xfrm>
            <a:off x="8123867" y="1340768"/>
            <a:ext cx="434414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solidFill>
                  <a:srgbClr val="9BBB59">
                    <a:lumMod val="75000"/>
                  </a:srgbClr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Men</a:t>
            </a:r>
            <a:endParaRPr lang="ja-JP" altLang="en-US" sz="1800">
              <a:solidFill>
                <a:srgbClr val="9BBB59">
                  <a:lumMod val="75000"/>
                </a:srgbClr>
              </a:solidFill>
              <a:latin typeface="Calibri" panose="020F0502020204030204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7" name="Rectangle 211"/>
          <p:cNvSpPr>
            <a:spLocks noChangeArrowheads="1"/>
          </p:cNvSpPr>
          <p:nvPr/>
        </p:nvSpPr>
        <p:spPr bwMode="auto">
          <a:xfrm>
            <a:off x="7848150" y="3976613"/>
            <a:ext cx="738920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>
                <a:solidFill>
                  <a:srgbClr val="A50021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Women</a:t>
            </a:r>
            <a:endParaRPr lang="ja-JP" altLang="en-US" sz="1800">
              <a:solidFill>
                <a:srgbClr val="A50021"/>
              </a:solidFill>
              <a:latin typeface="Calibri" panose="020F0502020204030204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8" name="Rectangle 212"/>
          <p:cNvSpPr>
            <a:spLocks noChangeArrowheads="1"/>
          </p:cNvSpPr>
          <p:nvPr/>
        </p:nvSpPr>
        <p:spPr bwMode="auto">
          <a:xfrm>
            <a:off x="7632835" y="3173959"/>
            <a:ext cx="971613" cy="2769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800" dirty="0">
                <a:solidFill>
                  <a:srgbClr val="800080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Difference</a:t>
            </a:r>
            <a:endParaRPr lang="ja-JP" altLang="en-US" sz="1800" dirty="0">
              <a:solidFill>
                <a:srgbClr val="800080"/>
              </a:solidFill>
              <a:latin typeface="Calibri" panose="020F0502020204030204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16463" y="6092825"/>
            <a:ext cx="3683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  <a:ea typeface="HG丸ｺﾞｼｯｸM-PRO" pitchFamily="50" charset="-128"/>
                <a:cs typeface="Arial" pitchFamily="34" charset="0"/>
              </a:rPr>
              <a:t>Year</a:t>
            </a:r>
            <a:endParaRPr lang="ja-JP" altLang="en-US" sz="1600" dirty="0">
              <a:solidFill>
                <a:srgbClr val="000000"/>
              </a:solidFill>
              <a:latin typeface="Calibri" panose="020F0502020204030204" pitchFamily="34" charset="0"/>
              <a:ea typeface="HG丸ｺﾞｼｯｸM-PRO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0011"/>
            <a:ext cx="4259458" cy="52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259458" cy="52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95288" y="3054251"/>
            <a:ext cx="39608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A community-based screening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1983 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······· started to file in computer</a:t>
            </a:r>
            <a:endParaRPr lang="en-US" altLang="ja-JP" sz="1600" dirty="0">
              <a:solidFill>
                <a:prstClr val="black"/>
              </a:solidFill>
              <a:latin typeface="+mj-lt"/>
              <a:ea typeface="ＭＳ 明朝" pitchFamily="17" charset="-128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1983 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······· N=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106,182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1993 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······· 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N=143,948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23850" y="2017614"/>
            <a:ext cx="39116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Okinawa General Health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Maintenance Association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403350" y="5013226"/>
            <a:ext cx="2643188" cy="46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1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Kidney </a:t>
            </a:r>
            <a:r>
              <a:rPr lang="en-US" altLang="ja-JP" sz="1400" i="1" dirty="0" err="1">
                <a:solidFill>
                  <a:prstClr val="black"/>
                </a:solidFill>
                <a:latin typeface="+mj-lt"/>
                <a:ea typeface="ＭＳ 明朝" pitchFamily="17" charset="-128"/>
              </a:rPr>
              <a:t>Int</a:t>
            </a:r>
            <a:r>
              <a:rPr lang="en-US" altLang="ja-JP" sz="1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 49: 800-805, 1996</a:t>
            </a:r>
          </a:p>
          <a:p>
            <a:pPr algn="dist"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1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Kidney </a:t>
            </a:r>
            <a:r>
              <a:rPr lang="en-US" altLang="ja-JP" sz="1400" i="1" dirty="0" err="1">
                <a:solidFill>
                  <a:prstClr val="black"/>
                </a:solidFill>
                <a:latin typeface="+mj-lt"/>
                <a:ea typeface="ＭＳ 明朝" pitchFamily="17" charset="-128"/>
              </a:rPr>
              <a:t>Int</a:t>
            </a:r>
            <a:r>
              <a:rPr lang="en-US" altLang="ja-JP" sz="1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 49: S69-S71, 1996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520" y="1484214"/>
            <a:ext cx="3983930" cy="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OGHMA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987353" y="2997101"/>
            <a:ext cx="3860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ja-JP" sz="1600">
                <a:solidFill>
                  <a:prstClr val="black"/>
                </a:solidFill>
                <a:latin typeface="+mj-lt"/>
                <a:ea typeface="ＭＳ 明朝" pitchFamily="17" charset="-128"/>
              </a:rPr>
              <a:t>Registered all ESRD </a:t>
            </a:r>
            <a:r>
              <a:rPr lang="en-US" altLang="ja-JP" sz="1400">
                <a:solidFill>
                  <a:prstClr val="black"/>
                </a:solidFill>
                <a:latin typeface="+mj-lt"/>
                <a:ea typeface="ＭＳ 明朝" pitchFamily="17" charset="-128"/>
              </a:rPr>
              <a:t>patients in Okinawa</a:t>
            </a:r>
          </a:p>
          <a:p>
            <a:pPr algn="just">
              <a:lnSpc>
                <a:spcPct val="120000"/>
              </a:lnSpc>
            </a:pPr>
            <a:r>
              <a:rPr lang="en-US" altLang="ja-JP" sz="1600">
                <a:solidFill>
                  <a:prstClr val="black"/>
                </a:solidFill>
                <a:latin typeface="+mj-lt"/>
                <a:ea typeface="ＭＳ 明朝" pitchFamily="17" charset="-128"/>
              </a:rPr>
              <a:t>1971 to 2000, N=5,246    </a:t>
            </a:r>
          </a:p>
          <a:p>
            <a:pPr algn="just">
              <a:lnSpc>
                <a:spcPct val="120000"/>
              </a:lnSpc>
            </a:pPr>
            <a:r>
              <a:rPr lang="en-US" altLang="ja-JP" sz="1600">
                <a:solidFill>
                  <a:prstClr val="black"/>
                </a:solidFill>
                <a:latin typeface="+mj-lt"/>
                <a:ea typeface="ＭＳ 明朝" pitchFamily="17" charset="-128"/>
              </a:rPr>
              <a:t>ESRD: chronic dialysis patients</a:t>
            </a:r>
          </a:p>
          <a:p>
            <a:pPr algn="just">
              <a:lnSpc>
                <a:spcPct val="120000"/>
              </a:lnSpc>
            </a:pPr>
            <a:r>
              <a:rPr lang="en-US" altLang="ja-JP" sz="1600">
                <a:solidFill>
                  <a:prstClr val="black"/>
                </a:solidFill>
                <a:latin typeface="+mj-lt"/>
                <a:ea typeface="ＭＳ 明朝" pitchFamily="17" charset="-128"/>
              </a:rPr>
              <a:t>            survived at least 1 month</a:t>
            </a:r>
          </a:p>
          <a:p>
            <a:pPr algn="just">
              <a:lnSpc>
                <a:spcPct val="120000"/>
              </a:lnSpc>
            </a:pPr>
            <a:r>
              <a:rPr lang="en-US" altLang="ja-JP" sz="1600">
                <a:solidFill>
                  <a:prstClr val="black"/>
                </a:solidFill>
                <a:latin typeface="+mj-lt"/>
                <a:ea typeface="ＭＳ 明朝" pitchFamily="17" charset="-128"/>
              </a:rPr>
              <a:t>           56 dialysis units, 78 physicians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290943" y="1801391"/>
            <a:ext cx="313932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ja-JP" sz="2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Okinawa Dialysis Study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922391" y="5013226"/>
            <a:ext cx="2606675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1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Kidney </a:t>
            </a:r>
            <a:r>
              <a:rPr lang="en-US" altLang="ja-JP" sz="1400" i="1" dirty="0" err="1">
                <a:solidFill>
                  <a:prstClr val="black"/>
                </a:solidFill>
                <a:latin typeface="+mj-lt"/>
                <a:ea typeface="ＭＳ 明朝" pitchFamily="17" charset="-128"/>
              </a:rPr>
              <a:t>Int</a:t>
            </a:r>
            <a:r>
              <a:rPr lang="en-US" altLang="ja-JP" sz="1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 43: 404-409, 1993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1400" i="1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Kidney </a:t>
            </a:r>
            <a:r>
              <a:rPr lang="en-US" altLang="ja-JP" sz="1400" i="1" dirty="0" err="1">
                <a:solidFill>
                  <a:prstClr val="black"/>
                </a:solidFill>
                <a:latin typeface="+mj-lt"/>
                <a:ea typeface="ＭＳ 明朝" pitchFamily="17" charset="-128"/>
              </a:rPr>
              <a:t>Int</a:t>
            </a:r>
            <a:r>
              <a:rPr lang="en-US" altLang="ja-JP" sz="1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 61: 668-675, 2002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860032" y="1369646"/>
            <a:ext cx="398812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+mj-lt"/>
                <a:ea typeface="ＭＳ 明朝" pitchFamily="17" charset="-128"/>
              </a:rPr>
              <a:t>OKIDS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324027" y="1992214"/>
            <a:ext cx="608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0" dirty="0">
                <a:solidFill>
                  <a:prstClr val="black"/>
                </a:solidFill>
                <a:latin typeface="+mj-lt"/>
              </a:rPr>
              <a:t>vs.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051050" y="6165850"/>
            <a:ext cx="444673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ja-JP" b="0">
                <a:solidFill>
                  <a:prstClr val="black"/>
                </a:solidFill>
                <a:latin typeface="+mj-lt"/>
                <a:sym typeface="Webdings" pitchFamily="18" charset="2"/>
              </a:rPr>
              <a:t> </a:t>
            </a:r>
            <a:r>
              <a:rPr lang="en-US" altLang="ja-JP" b="0">
                <a:solidFill>
                  <a:prstClr val="black"/>
                </a:solidFill>
                <a:latin typeface="+mj-lt"/>
              </a:rPr>
              <a:t>Identification of ESRD patients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Predictors of ESRD</a:t>
            </a:r>
            <a:endParaRPr lang="ja-JP" alt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72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標準デザイン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標準デザイン">
    <a:majorFont>
      <a:latin typeface="Times"/>
      <a:ea typeface="Osaka"/>
      <a:cs typeface=""/>
    </a:majorFont>
    <a:minorFont>
      <a:latin typeface="Times"/>
      <a:ea typeface="Osak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19574</TotalTime>
  <Words>1935</Words>
  <Application>Microsoft Office PowerPoint</Application>
  <PresentationFormat>画面に合わせる (4:3)</PresentationFormat>
  <Paragraphs>699</Paragraphs>
  <Slides>32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32</vt:i4>
      </vt:variant>
    </vt:vector>
  </HeadingPairs>
  <TitlesOfParts>
    <vt:vector size="54" baseType="lpstr">
      <vt:lpstr>FGW FONT</vt:lpstr>
      <vt:lpstr>HGP明朝E</vt:lpstr>
      <vt:lpstr>HGS創英角ﾎﾟｯﾌﾟ体</vt:lpstr>
      <vt:lpstr>HG丸ｺﾞｼｯｸM-PRO</vt:lpstr>
      <vt:lpstr>ＭＳ Ｐゴシック</vt:lpstr>
      <vt:lpstr>ＭＳ ゴシック</vt:lpstr>
      <vt:lpstr>ＭＳ 明朝</vt:lpstr>
      <vt:lpstr>Osaka</vt:lpstr>
      <vt:lpstr>Osaka−等幅</vt:lpstr>
      <vt:lpstr>Arial</vt:lpstr>
      <vt:lpstr>Calibri</vt:lpstr>
      <vt:lpstr>Calibri Light</vt:lpstr>
      <vt:lpstr>Symbol</vt:lpstr>
      <vt:lpstr>Times</vt:lpstr>
      <vt:lpstr>Times New Roman</vt:lpstr>
      <vt:lpstr>Webdings</vt:lpstr>
      <vt:lpstr>標準デザイン</vt:lpstr>
      <vt:lpstr>7_標準デザイン</vt:lpstr>
      <vt:lpstr>6_標準デザイン</vt:lpstr>
      <vt:lpstr>1_Office ​​テーマ</vt:lpstr>
      <vt:lpstr>Office テーマ</vt:lpstr>
      <vt:lpstr>1_標準デザイン</vt:lpstr>
      <vt:lpstr>PowerPoint プレゼンテーション</vt:lpstr>
      <vt:lpstr>Location of Okinawa in Asia</vt:lpstr>
      <vt:lpstr>PowerPoint プレゼンテーション</vt:lpstr>
      <vt:lpstr>Okinawa was famous as a longevity area    “Traditional Life-Style”       2004 “Time magazine”   Foods:   Low White Rice,  Low Fat Meat,   Vegetables, Tofu, Fishes   Eat adequately (80%) Regular Exercise: Socio-Environmental:  　 Respect Ancestors, Yuta        Strong Tie with families and  community  Way of living:    Optimism</vt:lpstr>
      <vt:lpstr>PowerPoint プレゼンテーション</vt:lpstr>
      <vt:lpstr>Mean Age at Start Dialysis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Baseline Serum UA vs. rise in SCr &amp; ESRD/Death</vt:lpstr>
      <vt:lpstr>PowerPoint プレゼンテーション</vt:lpstr>
      <vt:lpstr>PowerPoint プレゼンテーション</vt:lpstr>
      <vt:lpstr>CKD Prognosis Consortium Cohort Selection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Trends of Serum Uric Acid</vt:lpstr>
      <vt:lpstr>Specific Health Check Screening</vt:lpstr>
      <vt:lpstr>PowerPoint プレゼンテーション</vt:lpstr>
      <vt:lpstr>Fig 2. Multivariable-adjusted mean rate of annual change in eGFR during a 5-year period according to serum UA levels. *P&lt;0.05, **P&lt;0.01 vs. serum UA ≤4.0 mg/dl.      Sakae K, et al. Circ J 80: 1857-62, 2016</vt:lpstr>
      <vt:lpstr>Uric acid crystal-independent mechanism of kidney disease: glomerular hyperfiltration via activation of the renin-angiotensin-aldosterone system or renal arteriolar damage via inflammation. Hisatome H, et al. Circ J 80: 1710-11, 2016 </vt:lpstr>
    </vt:vector>
  </TitlesOfParts>
  <Company>第三内科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タイトルなし</dc:title>
  <dc:creator>3nai8500</dc:creator>
  <cp:lastModifiedBy>Iseki</cp:lastModifiedBy>
  <cp:revision>665</cp:revision>
  <cp:lastPrinted>2016-12-16T08:58:40Z</cp:lastPrinted>
  <dcterms:created xsi:type="dcterms:W3CDTF">2002-01-27T23:01:45Z</dcterms:created>
  <dcterms:modified xsi:type="dcterms:W3CDTF">2017-04-26T08:44:56Z</dcterms:modified>
</cp:coreProperties>
</file>