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75" r:id="rId4"/>
    <p:sldId id="276" r:id="rId5"/>
    <p:sldId id="258" r:id="rId6"/>
    <p:sldId id="259" r:id="rId7"/>
    <p:sldId id="266" r:id="rId8"/>
    <p:sldId id="260" r:id="rId9"/>
    <p:sldId id="267" r:id="rId10"/>
    <p:sldId id="262" r:id="rId11"/>
    <p:sldId id="261" r:id="rId12"/>
    <p:sldId id="263" r:id="rId13"/>
    <p:sldId id="265" r:id="rId14"/>
    <p:sldId id="268" r:id="rId15"/>
    <p:sldId id="272" r:id="rId16"/>
    <p:sldId id="281" r:id="rId17"/>
    <p:sldId id="282" r:id="rId18"/>
    <p:sldId id="283" r:id="rId19"/>
    <p:sldId id="269" r:id="rId20"/>
    <p:sldId id="270" r:id="rId21"/>
    <p:sldId id="271" r:id="rId22"/>
    <p:sldId id="274" r:id="rId23"/>
    <p:sldId id="278" r:id="rId24"/>
    <p:sldId id="277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FADC-2FC3-46F7-9287-D8C4DDD75916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6191A-B2D8-4C6C-82C1-39047D8BCB0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6191A-B2D8-4C6C-82C1-39047D8BCB02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6191A-B2D8-4C6C-82C1-39047D8BCB02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9D189C-4760-41C7-A0C2-80D778FB5244}" type="datetimeFigureOut">
              <a:rPr lang="es-MX" smtClean="0"/>
              <a:pPr/>
              <a:t>20/06/2018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BBEAC1-8200-4B18-AD0E-52965EE89C7D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457192"/>
            <a:ext cx="7851648" cy="1828800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La clínica en el tiempo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 smtClean="0"/>
              <a:t>“De la biblioteca física a la virtual, </a:t>
            </a:r>
          </a:p>
          <a:p>
            <a:pPr algn="ctr"/>
            <a:r>
              <a:rPr lang="es-MX" sz="3600" b="1" dirty="0" smtClean="0"/>
              <a:t>pros, contras y futuro” </a:t>
            </a:r>
            <a:endParaRPr lang="es-MX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928926" y="5572140"/>
            <a:ext cx="58919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FFFF00"/>
                </a:solidFill>
              </a:rPr>
              <a:t>Francisco Espinosa Larrañaga</a:t>
            </a:r>
          </a:p>
          <a:p>
            <a:endParaRPr lang="es-MX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800" dirty="0" smtClean="0"/>
              <a:t>Conceptos relacionados a las bibliotecas virtuales:</a:t>
            </a:r>
          </a:p>
          <a:p>
            <a:pPr>
              <a:buNone/>
            </a:pPr>
            <a:r>
              <a:rPr lang="es-MX" sz="2800" dirty="0" smtClean="0"/>
              <a:t>(España, Brasil y Argentina) </a:t>
            </a:r>
          </a:p>
          <a:p>
            <a:pPr>
              <a:buNone/>
            </a:pPr>
            <a:endParaRPr lang="es-MX" sz="2800" dirty="0" smtClean="0"/>
          </a:p>
          <a:p>
            <a:pPr>
              <a:buNone/>
            </a:pPr>
            <a:r>
              <a:rPr lang="es-MX" sz="2800" dirty="0" smtClean="0"/>
              <a:t>Biblioteca electrónica (Reino Unido) </a:t>
            </a:r>
          </a:p>
          <a:p>
            <a:pPr>
              <a:buNone/>
            </a:pPr>
            <a:r>
              <a:rPr lang="es-MX" sz="2800" dirty="0" smtClean="0"/>
              <a:t>Automatizadas</a:t>
            </a:r>
          </a:p>
          <a:p>
            <a:pPr>
              <a:buNone/>
            </a:pPr>
            <a:r>
              <a:rPr lang="es-MX" sz="2800" dirty="0" smtClean="0"/>
              <a:t>Digital (Estados Unidos, México, Canadá)</a:t>
            </a:r>
          </a:p>
          <a:p>
            <a:pPr>
              <a:buNone/>
            </a:pPr>
            <a:r>
              <a:rPr lang="es-MX" sz="2800" dirty="0" smtClean="0"/>
              <a:t>Hibrida</a:t>
            </a:r>
          </a:p>
          <a:p>
            <a:pPr>
              <a:buNone/>
            </a:pPr>
            <a:r>
              <a:rPr lang="es-MX" sz="2800" dirty="0" smtClean="0"/>
              <a:t>Centro de conocimiento</a:t>
            </a:r>
          </a:p>
          <a:p>
            <a:pPr>
              <a:buNone/>
            </a:pPr>
            <a:r>
              <a:rPr lang="es-MX" sz="2800" dirty="0" smtClean="0"/>
              <a:t>Biblioteca Web 2.0</a:t>
            </a:r>
            <a:endParaRPr lang="es-MX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6345816"/>
            <a:ext cx="362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Caridad López J; JA Alfonso,, 2005</a:t>
            </a:r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4611940" cy="24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785926"/>
            <a:ext cx="2428892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54" y="3000436"/>
            <a:ext cx="2571720" cy="34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85818" y="1928802"/>
            <a:ext cx="76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Sistema Bibliotecario del IMSS y </a:t>
            </a:r>
          </a:p>
          <a:p>
            <a:r>
              <a:rPr lang="es-MX" sz="2000" dirty="0" smtClean="0"/>
              <a:t>Centro Nacional de Investigación de Documentación en   Salud</a:t>
            </a:r>
            <a:endParaRPr lang="es-MX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143240" y="3573852"/>
            <a:ext cx="56309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Centro de Documentación en Salud    180</a:t>
            </a:r>
          </a:p>
          <a:p>
            <a:r>
              <a:rPr lang="es-MX" sz="2400" dirty="0" smtClean="0"/>
              <a:t>Salas de Lectura			185</a:t>
            </a:r>
          </a:p>
          <a:p>
            <a:r>
              <a:rPr lang="es-MX" sz="2400" dirty="0" smtClean="0"/>
              <a:t>Salas de Consulta Electrónica	58</a:t>
            </a:r>
          </a:p>
          <a:p>
            <a:r>
              <a:rPr lang="es-MX" sz="2400" dirty="0" smtClean="0"/>
              <a:t>Unidades de Información		422</a:t>
            </a:r>
            <a:endParaRPr lang="es-MX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57488" y="5429264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Acceso a fuentes de Información electrónica </a:t>
            </a:r>
          </a:p>
          <a:p>
            <a:r>
              <a:rPr lang="es-MX" sz="2400" dirty="0" smtClean="0"/>
              <a:t> de 2007 a 2011</a:t>
            </a:r>
          </a:p>
          <a:p>
            <a:r>
              <a:rPr lang="es-MX" sz="2400" dirty="0" smtClean="0"/>
              <a:t>793,711               a           1,055,356</a:t>
            </a:r>
            <a:endParaRPr lang="es-MX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800" dirty="0" smtClean="0"/>
              <a:t>Argumentos a favor de su desarrollo:</a:t>
            </a:r>
          </a:p>
          <a:p>
            <a:pPr algn="ctr">
              <a:buNone/>
            </a:pPr>
            <a:endParaRPr lang="es-MX" sz="2800" dirty="0" smtClean="0"/>
          </a:p>
          <a:p>
            <a:r>
              <a:rPr lang="es-MX" sz="2800" dirty="0" smtClean="0"/>
              <a:t>Acceso rápido y eficiente a la información </a:t>
            </a:r>
          </a:p>
          <a:p>
            <a:r>
              <a:rPr lang="es-MX" sz="2800" dirty="0" smtClean="0"/>
              <a:t>Pertenecen a una organización estructurada y lógica</a:t>
            </a:r>
          </a:p>
          <a:p>
            <a:r>
              <a:rPr lang="es-MX" sz="2800" dirty="0" smtClean="0"/>
              <a:t>Apoyan la enseñanza y el aprendizaje tanto en el aula como en la clínica</a:t>
            </a:r>
          </a:p>
          <a:p>
            <a:r>
              <a:rPr lang="es-MX" sz="2800" dirty="0" smtClean="0"/>
              <a:t>Acceso al documento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s-MX" sz="2800" dirty="0" smtClean="0"/>
              <a:t>Argumentos a favor de su desarrollo:</a:t>
            </a:r>
          </a:p>
          <a:p>
            <a:pPr>
              <a:buNone/>
            </a:pPr>
            <a:endParaRPr lang="es-MX" sz="2800" dirty="0" smtClean="0"/>
          </a:p>
          <a:p>
            <a:r>
              <a:rPr lang="es-MX" sz="2800" dirty="0" smtClean="0"/>
              <a:t>Sirven a una comunidad o grupo definido</a:t>
            </a:r>
          </a:p>
          <a:p>
            <a:r>
              <a:rPr lang="es-MX" sz="2800" dirty="0" smtClean="0"/>
              <a:t>Vinculan a recursos humanos, documentales y tecnológicos</a:t>
            </a:r>
          </a:p>
          <a:p>
            <a:r>
              <a:rPr lang="es-MX" sz="2800" dirty="0" smtClean="0"/>
              <a:t>Proveen acceso gratuito y barato</a:t>
            </a:r>
          </a:p>
          <a:p>
            <a:r>
              <a:rPr lang="es-MX" sz="2800" dirty="0" smtClean="0"/>
              <a:t>Poseen y adquieren gran cantidad de recursos documentales</a:t>
            </a:r>
          </a:p>
          <a:p>
            <a:r>
              <a:rPr lang="es-MX" sz="2800" dirty="0" smtClean="0"/>
              <a:t>Trabajan de manera colaborativa con otras bibliotecas </a:t>
            </a:r>
            <a:endParaRPr lang="es-MX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800" dirty="0" smtClean="0"/>
              <a:t>Argumentos a favor de su desarrollo:</a:t>
            </a:r>
          </a:p>
          <a:p>
            <a:pPr>
              <a:buNone/>
            </a:pPr>
            <a:endParaRPr lang="es-MX" sz="2800" dirty="0" smtClean="0"/>
          </a:p>
          <a:p>
            <a:r>
              <a:rPr lang="es-MX" sz="2800" dirty="0" smtClean="0"/>
              <a:t>Muestran eficiencia</a:t>
            </a:r>
          </a:p>
          <a:p>
            <a:r>
              <a:rPr lang="es-MX" sz="2800" dirty="0" smtClean="0"/>
              <a:t>Son efectivas</a:t>
            </a:r>
          </a:p>
          <a:p>
            <a:r>
              <a:rPr lang="es-MX" sz="2800" dirty="0" smtClean="0"/>
              <a:t>No tienen problemas de almacenamiento</a:t>
            </a:r>
          </a:p>
          <a:p>
            <a:r>
              <a:rPr lang="es-MX" sz="2800" dirty="0" smtClean="0"/>
              <a:t>Dar servicio presencial o a distancia</a:t>
            </a:r>
          </a:p>
          <a:p>
            <a:r>
              <a:rPr lang="es-MX" sz="2800" dirty="0" smtClean="0"/>
              <a:t>Pueden trabajar en horarios más amplios </a:t>
            </a:r>
            <a:endParaRPr lang="es-MX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dirty="0" smtClean="0"/>
              <a:t>Web 1.0</a:t>
            </a:r>
          </a:p>
          <a:p>
            <a:pPr algn="ctr">
              <a:buNone/>
            </a:pP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Aprendizaje electrónico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Internet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E-</a:t>
            </a:r>
            <a:r>
              <a:rPr lang="es-MX" sz="3200" dirty="0" err="1" smtClean="0"/>
              <a:t>books</a:t>
            </a:r>
            <a:endParaRPr lang="es-MX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Videoconferencias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3662" y="3000372"/>
            <a:ext cx="3343180" cy="250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97466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3200" dirty="0" smtClean="0"/>
              <a:t>Web 2.0 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Aprendizaje móvil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Laptops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Realidad virtual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Redes sociales</a:t>
            </a:r>
          </a:p>
          <a:p>
            <a:pPr algn="ctr">
              <a:buNone/>
            </a:pPr>
            <a:endParaRPr lang="es-MX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186122"/>
            <a:ext cx="4691076" cy="28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3200" dirty="0" smtClean="0"/>
              <a:t>Web 3.0</a:t>
            </a:r>
          </a:p>
          <a:p>
            <a:pPr algn="ctr">
              <a:buNone/>
            </a:pPr>
            <a:r>
              <a:rPr lang="es-MX" sz="32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Aprendizaje basado en internet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Portabilidad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Entorno personal de aprendizaje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Cualquier dispositivo</a:t>
            </a:r>
          </a:p>
          <a:p>
            <a:pPr algn="ctr">
              <a:buNone/>
            </a:pPr>
            <a:endParaRPr lang="es-MX" sz="3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900948"/>
            <a:ext cx="2928957" cy="19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800" dirty="0" smtClean="0"/>
              <a:t>¿Cuál es el futuro?</a:t>
            </a:r>
          </a:p>
          <a:p>
            <a:pPr>
              <a:buNone/>
            </a:pPr>
            <a:endParaRPr lang="es-MX" sz="2800" dirty="0" smtClean="0"/>
          </a:p>
          <a:p>
            <a:pPr>
              <a:buNone/>
            </a:pPr>
            <a:r>
              <a:rPr lang="es-MX" sz="2800" dirty="0" smtClean="0"/>
              <a:t>	Gestionar el conocimiento convertido en información, reunido, procesado, organizado, almacenado y diseminado mediante bases de datos, redes de información compartida, comunidades virtuales y otros medios de transferencia de datos e información </a:t>
            </a:r>
            <a:endParaRPr lang="es-MX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s-MX" sz="3200" dirty="0" smtClean="0"/>
              <a:t>¿Qué papel ha jugado la biblioteca en la enseñanza-aprendizaje de la clínica?</a:t>
            </a:r>
          </a:p>
          <a:p>
            <a:pPr algn="ctr">
              <a:buNone/>
            </a:pPr>
            <a:r>
              <a:rPr lang="es-MX" sz="3200" dirty="0" smtClean="0"/>
              <a:t>Los conceptos de epistemología, conocimiento, proceso de enseñanza y aprendizaje libro y biblioteca juegan un papel relevante para entender el rol que ha juega la biblioteca en la clínica</a:t>
            </a:r>
            <a:endParaRPr lang="es-MX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MX" dirty="0" smtClean="0"/>
              <a:t>Conclusiones:</a:t>
            </a:r>
          </a:p>
          <a:p>
            <a:endParaRPr lang="es-MX" dirty="0" smtClean="0"/>
          </a:p>
          <a:p>
            <a:r>
              <a:rPr lang="es-MX" dirty="0" smtClean="0"/>
              <a:t>La educación a distancia e-</a:t>
            </a:r>
            <a:r>
              <a:rPr lang="es-MX" dirty="0" err="1" smtClean="0"/>
              <a:t>learning</a:t>
            </a:r>
            <a:r>
              <a:rPr lang="es-MX" dirty="0" smtClean="0"/>
              <a:t> es una realidad</a:t>
            </a:r>
          </a:p>
          <a:p>
            <a:r>
              <a:rPr lang="es-MX" dirty="0" smtClean="0"/>
              <a:t>Hay una mayor aceptación a los documentos electrónicos</a:t>
            </a:r>
          </a:p>
          <a:p>
            <a:r>
              <a:rPr lang="es-MX" dirty="0" smtClean="0"/>
              <a:t>Existe la necesidad de procesos de información no estructura (open </a:t>
            </a:r>
            <a:r>
              <a:rPr lang="es-MX" dirty="0" err="1" smtClean="0"/>
              <a:t>access</a:t>
            </a:r>
            <a:r>
              <a:rPr lang="es-MX" dirty="0" smtClean="0"/>
              <a:t>)</a:t>
            </a:r>
          </a:p>
          <a:p>
            <a:r>
              <a:rPr lang="es-MX" dirty="0" smtClean="0"/>
              <a:t>Reconocimiento de la tecnología como </a:t>
            </a:r>
            <a:r>
              <a:rPr lang="es-MX" dirty="0" err="1" smtClean="0"/>
              <a:t>herramiento</a:t>
            </a:r>
            <a:endParaRPr lang="es-MX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92802"/>
            <a:ext cx="8229600" cy="356519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3200" dirty="0" smtClean="0"/>
          </a:p>
          <a:p>
            <a:pPr algn="ctr">
              <a:buNone/>
            </a:pPr>
            <a:endParaRPr lang="es-MX" sz="3200" dirty="0" smtClean="0"/>
          </a:p>
          <a:p>
            <a:pPr algn="ctr">
              <a:buNone/>
            </a:pPr>
            <a:endParaRPr lang="es-MX" sz="3200" dirty="0" smtClean="0"/>
          </a:p>
          <a:p>
            <a:pPr algn="ctr">
              <a:buNone/>
            </a:pPr>
            <a:endParaRPr lang="es-MX" sz="3200" dirty="0" smtClean="0"/>
          </a:p>
          <a:p>
            <a:pPr algn="ctr">
              <a:buNone/>
            </a:pPr>
            <a:r>
              <a:rPr lang="es-MX" sz="3200" dirty="0" smtClean="0"/>
              <a:t>Muchas gracias por su asistencia y atención</a:t>
            </a:r>
            <a:endParaRPr lang="es-MX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3436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85992"/>
            <a:ext cx="54042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3"/>
            <a:ext cx="3732452" cy="27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452813"/>
            <a:ext cx="2500330" cy="33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98" y="359571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50" y="2500306"/>
            <a:ext cx="4615778" cy="346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119" y="2500306"/>
            <a:ext cx="3017409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14282" y="1895765"/>
            <a:ext cx="8539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Cambio en el paradigma del proceso de enseñanza-aprendizaje </a:t>
            </a:r>
            <a:endParaRPr lang="es-MX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7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00173"/>
            <a:ext cx="3000396" cy="532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786346" cy="28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91071"/>
            <a:ext cx="4857759" cy="22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565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800" dirty="0" smtClean="0"/>
              <a:t>	La biblioteca es el lugar donde son resguardados libros, publicaciones periódicas, documentos, periódicos, impresos, grabaciones y cintas para su consulta y lectura.</a:t>
            </a:r>
          </a:p>
          <a:p>
            <a:pPr algn="ctr">
              <a:buNone/>
            </a:pPr>
            <a:r>
              <a:rPr lang="es-MX" sz="2800" dirty="0" smtClean="0"/>
              <a:t>	Pueden públicas o privadas</a:t>
            </a:r>
            <a:endParaRPr lang="es-MX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51557"/>
            <a:ext cx="4143404" cy="246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6474" y="3429000"/>
            <a:ext cx="42818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429000"/>
            <a:ext cx="419418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28596" y="1857364"/>
            <a:ext cx="81297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 smtClean="0"/>
              <a:t>Biblioteca de Alejandría </a:t>
            </a:r>
          </a:p>
          <a:p>
            <a:pPr algn="ctr"/>
            <a:r>
              <a:rPr lang="es-MX" sz="2800" dirty="0" smtClean="0"/>
              <a:t>Fundada en el año 332 </a:t>
            </a:r>
            <a:r>
              <a:rPr lang="es-MX" sz="2800" dirty="0" err="1" smtClean="0"/>
              <a:t>a.c.</a:t>
            </a:r>
            <a:r>
              <a:rPr lang="es-MX" sz="2800" dirty="0" smtClean="0"/>
              <a:t> al oeste del delta del Nilo</a:t>
            </a:r>
          </a:p>
          <a:p>
            <a:pPr algn="ctr"/>
            <a:r>
              <a:rPr lang="es-MX" sz="2800" dirty="0" smtClean="0"/>
              <a:t>Por Alejandro el Grande (356-323 </a:t>
            </a:r>
            <a:r>
              <a:rPr lang="es-MX" sz="2800" dirty="0" err="1" smtClean="0"/>
              <a:t>a.c.</a:t>
            </a:r>
            <a:r>
              <a:rPr lang="es-MX" sz="2800" dirty="0" smtClean="0"/>
              <a:t>)</a:t>
            </a:r>
            <a:endParaRPr lang="es-MX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946786" y="2518164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33407" y="2381251"/>
            <a:ext cx="3810016" cy="28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47875"/>
            <a:ext cx="2750356" cy="36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7143768" y="592933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1829-1855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357290" y="5929330"/>
            <a:ext cx="60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1673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4429124" y="6000768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1828</a:t>
            </a: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800" dirty="0" smtClean="0"/>
              <a:t>Uno de los antiguos dioses de Egipto, </a:t>
            </a:r>
            <a:r>
              <a:rPr lang="es-MX" sz="2800" dirty="0" err="1" smtClean="0"/>
              <a:t>Theuth</a:t>
            </a:r>
            <a:r>
              <a:rPr lang="es-MX" sz="2800" dirty="0" smtClean="0"/>
              <a:t>, fue el inventor de la escritura, los números, el cálculo, la geometría, la astronomía, del juego de damas y de los dados.</a:t>
            </a:r>
          </a:p>
          <a:p>
            <a:pPr algn="ctr">
              <a:buNone/>
            </a:pPr>
            <a:r>
              <a:rPr lang="es-MX" sz="2800" dirty="0" err="1" smtClean="0"/>
              <a:t>Theuth</a:t>
            </a:r>
            <a:r>
              <a:rPr lang="es-MX" sz="2800" dirty="0" smtClean="0"/>
              <a:t> explicó a </a:t>
            </a:r>
            <a:r>
              <a:rPr lang="es-MX" sz="2800" dirty="0" err="1" smtClean="0"/>
              <a:t>Thaunus</a:t>
            </a:r>
            <a:r>
              <a:rPr lang="es-MX" sz="2800" dirty="0" smtClean="0"/>
              <a:t> que la escritura haría sabios a los egipcios pueden acrecientan su memoria que era el </a:t>
            </a:r>
            <a:r>
              <a:rPr lang="es-MX" sz="2800" dirty="0" err="1" smtClean="0"/>
              <a:t>elexir</a:t>
            </a:r>
            <a:r>
              <a:rPr lang="es-MX" sz="2800" dirty="0" smtClean="0"/>
              <a:t> de la inteligencia.</a:t>
            </a:r>
          </a:p>
          <a:p>
            <a:pPr algn="ctr">
              <a:buNone/>
            </a:pPr>
            <a:endParaRPr lang="es-MX" sz="2800" dirty="0" smtClean="0"/>
          </a:p>
          <a:p>
            <a:pPr algn="ctr">
              <a:buNone/>
            </a:pPr>
            <a:r>
              <a:rPr lang="es-MX" sz="2800" dirty="0" err="1" smtClean="0"/>
              <a:t>Dialogos</a:t>
            </a:r>
            <a:r>
              <a:rPr lang="es-MX" sz="2800" dirty="0" smtClean="0"/>
              <a:t> de Platón </a:t>
            </a:r>
            <a:endParaRPr lang="es-MX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“De la biblioteca física a la virtual, </a:t>
            </a:r>
            <a:br>
              <a:rPr lang="es-MX" sz="3600" dirty="0" smtClean="0"/>
            </a:br>
            <a:r>
              <a:rPr lang="es-MX" sz="3600" dirty="0" smtClean="0"/>
              <a:t>pros, contras y futuro”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Antecedentes de las bibliotecas virtuales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Sistema de recuperación de datos MEDLARS (6Os)</a:t>
            </a:r>
          </a:p>
          <a:p>
            <a:pPr>
              <a:buNone/>
            </a:pPr>
            <a:r>
              <a:rPr lang="es-MX" dirty="0" smtClean="0"/>
              <a:t>Sistema de hipertexto MEDLINE (1982)</a:t>
            </a:r>
          </a:p>
          <a:p>
            <a:pPr>
              <a:buNone/>
            </a:pPr>
            <a:r>
              <a:rPr lang="es-MX" dirty="0" smtClean="0"/>
              <a:t>Desarrollo de la web 2.0 </a:t>
            </a:r>
          </a:p>
          <a:p>
            <a:pPr>
              <a:buNone/>
            </a:pPr>
            <a:r>
              <a:rPr lang="es-MX" dirty="0" smtClean="0"/>
              <a:t>Desarrollo de las tics</a:t>
            </a:r>
            <a:endParaRPr lang="es-MX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676</Words>
  <Application>Microsoft Office PowerPoint</Application>
  <PresentationFormat>Presentación en pantalla (4:3)</PresentationFormat>
  <Paragraphs>120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Flujo</vt:lpstr>
      <vt:lpstr>La clínica en el tiempo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  <vt:lpstr>“De la biblioteca física a la virtual,  pros, contras y futuro”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clínica en el tiempo</dc:title>
  <dc:creator>FRANCISCO ESPINOSA</dc:creator>
  <cp:lastModifiedBy>FRANCISCO ESPINOSA</cp:lastModifiedBy>
  <cp:revision>23</cp:revision>
  <dcterms:created xsi:type="dcterms:W3CDTF">2018-06-20T16:15:42Z</dcterms:created>
  <dcterms:modified xsi:type="dcterms:W3CDTF">2018-06-20T23:29:45Z</dcterms:modified>
</cp:coreProperties>
</file>