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62" r:id="rId3"/>
    <p:sldId id="272" r:id="rId4"/>
    <p:sldId id="267" r:id="rId5"/>
    <p:sldId id="270" r:id="rId6"/>
    <p:sldId id="258" r:id="rId7"/>
    <p:sldId id="372" r:id="rId8"/>
    <p:sldId id="373" r:id="rId9"/>
    <p:sldId id="261" r:id="rId10"/>
    <p:sldId id="257" r:id="rId11"/>
    <p:sldId id="341" r:id="rId12"/>
    <p:sldId id="262" r:id="rId13"/>
    <p:sldId id="266" r:id="rId14"/>
    <p:sldId id="338" r:id="rId15"/>
    <p:sldId id="286" r:id="rId16"/>
    <p:sldId id="281" r:id="rId17"/>
    <p:sldId id="339" r:id="rId18"/>
    <p:sldId id="343" r:id="rId19"/>
    <p:sldId id="344" r:id="rId20"/>
    <p:sldId id="364" r:id="rId21"/>
    <p:sldId id="365" r:id="rId22"/>
    <p:sldId id="369" r:id="rId23"/>
    <p:sldId id="363" r:id="rId24"/>
    <p:sldId id="361" r:id="rId25"/>
    <p:sldId id="358" r:id="rId26"/>
    <p:sldId id="359" r:id="rId27"/>
    <p:sldId id="360" r:id="rId28"/>
    <p:sldId id="345" r:id="rId29"/>
    <p:sldId id="357" r:id="rId30"/>
    <p:sldId id="346" r:id="rId31"/>
    <p:sldId id="347" r:id="rId32"/>
    <p:sldId id="348" r:id="rId33"/>
    <p:sldId id="349" r:id="rId34"/>
    <p:sldId id="350" r:id="rId35"/>
    <p:sldId id="351" r:id="rId36"/>
    <p:sldId id="352" r:id="rId37"/>
    <p:sldId id="353" r:id="rId38"/>
    <p:sldId id="354" r:id="rId39"/>
    <p:sldId id="355" r:id="rId40"/>
    <p:sldId id="356" r:id="rId41"/>
    <p:sldId id="370" r:id="rId42"/>
    <p:sldId id="371" r:id="rId4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07" autoAdjust="0"/>
    <p:restoredTop sz="94660"/>
  </p:normalViewPr>
  <p:slideViewPr>
    <p:cSldViewPr snapToGrid="0">
      <p:cViewPr varScale="1">
        <p:scale>
          <a:sx n="98" d="100"/>
          <a:sy n="98" d="100"/>
        </p:scale>
        <p:origin x="-176"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C8338-1693-4385-AB45-C7A959FB0FC8}"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s-MX"/>
        </a:p>
      </dgm:t>
    </dgm:pt>
    <dgm:pt modelId="{9665DF90-8B74-4819-9280-8DFB30D349DE}">
      <dgm:prSet custT="1"/>
      <dgm:spPr/>
      <dgm:t>
        <a:bodyPr/>
        <a:lstStyle/>
        <a:p>
          <a:pPr rtl="0"/>
          <a:r>
            <a:rPr lang="es-MX" sz="2000" b="1" smtClean="0">
              <a:solidFill>
                <a:schemeClr val="bg1"/>
              </a:solidFill>
            </a:rPr>
            <a:t>Infraestructura inadecuada</a:t>
          </a:r>
          <a:endParaRPr lang="es-MX" sz="2000" b="1">
            <a:solidFill>
              <a:schemeClr val="bg1"/>
            </a:solidFill>
          </a:endParaRPr>
        </a:p>
      </dgm:t>
    </dgm:pt>
    <dgm:pt modelId="{21A2944E-B01F-4F93-9CAC-1F4FB38816EB}" type="parTrans" cxnId="{17D5F620-BA73-44F0-840F-E87B67357D84}">
      <dgm:prSet/>
      <dgm:spPr/>
      <dgm:t>
        <a:bodyPr/>
        <a:lstStyle/>
        <a:p>
          <a:endParaRPr lang="es-MX" sz="2000" b="1">
            <a:solidFill>
              <a:schemeClr val="bg1"/>
            </a:solidFill>
          </a:endParaRPr>
        </a:p>
      </dgm:t>
    </dgm:pt>
    <dgm:pt modelId="{8AEF5912-5250-4123-B801-8CFE144707E6}" type="sibTrans" cxnId="{17D5F620-BA73-44F0-840F-E87B67357D84}">
      <dgm:prSet/>
      <dgm:spPr/>
      <dgm:t>
        <a:bodyPr/>
        <a:lstStyle/>
        <a:p>
          <a:endParaRPr lang="es-MX" sz="2000" b="1">
            <a:solidFill>
              <a:schemeClr val="bg1"/>
            </a:solidFill>
          </a:endParaRPr>
        </a:p>
      </dgm:t>
    </dgm:pt>
    <dgm:pt modelId="{B80D7AA2-9DD8-474A-92AD-4FDF3BE654F4}">
      <dgm:prSet custT="1"/>
      <dgm:spPr/>
      <dgm:t>
        <a:bodyPr/>
        <a:lstStyle/>
        <a:p>
          <a:pPr rtl="0"/>
          <a:r>
            <a:rPr lang="es-MX" sz="2000" b="1" smtClean="0">
              <a:solidFill>
                <a:schemeClr val="bg1"/>
              </a:solidFill>
            </a:rPr>
            <a:t>Equipo medico deteriorado</a:t>
          </a:r>
          <a:endParaRPr lang="es-MX" sz="2000" b="1">
            <a:solidFill>
              <a:schemeClr val="bg1"/>
            </a:solidFill>
          </a:endParaRPr>
        </a:p>
      </dgm:t>
    </dgm:pt>
    <dgm:pt modelId="{53D3CD53-27CC-4188-A370-F9ED365A7048}" type="parTrans" cxnId="{6252EF62-6C5D-4E5B-834D-74A0B96CDA4D}">
      <dgm:prSet/>
      <dgm:spPr/>
      <dgm:t>
        <a:bodyPr/>
        <a:lstStyle/>
        <a:p>
          <a:endParaRPr lang="es-MX" sz="2000" b="1">
            <a:solidFill>
              <a:schemeClr val="bg1"/>
            </a:solidFill>
          </a:endParaRPr>
        </a:p>
      </dgm:t>
    </dgm:pt>
    <dgm:pt modelId="{884597CD-6E8E-444F-8273-E98170DE56A1}" type="sibTrans" cxnId="{6252EF62-6C5D-4E5B-834D-74A0B96CDA4D}">
      <dgm:prSet/>
      <dgm:spPr/>
      <dgm:t>
        <a:bodyPr/>
        <a:lstStyle/>
        <a:p>
          <a:endParaRPr lang="es-MX" sz="2000" b="1">
            <a:solidFill>
              <a:schemeClr val="bg1"/>
            </a:solidFill>
          </a:endParaRPr>
        </a:p>
      </dgm:t>
    </dgm:pt>
    <dgm:pt modelId="{1CD88CA5-AF06-422D-B4E7-ABCA344A14C4}">
      <dgm:prSet custT="1"/>
      <dgm:spPr/>
      <dgm:t>
        <a:bodyPr/>
        <a:lstStyle/>
        <a:p>
          <a:pPr rtl="0"/>
          <a:r>
            <a:rPr lang="es-MX" sz="2000" b="1" smtClean="0">
              <a:solidFill>
                <a:schemeClr val="bg1"/>
              </a:solidFill>
            </a:rPr>
            <a:t>Irregularidad del suministro</a:t>
          </a:r>
          <a:endParaRPr lang="es-MX" sz="2000" b="1">
            <a:solidFill>
              <a:schemeClr val="bg1"/>
            </a:solidFill>
          </a:endParaRPr>
        </a:p>
      </dgm:t>
    </dgm:pt>
    <dgm:pt modelId="{89022D6A-7B20-4DE1-B0E6-B2494B1BAC0C}" type="parTrans" cxnId="{33794E07-0C9A-475A-A4ED-390A87E1A4C5}">
      <dgm:prSet/>
      <dgm:spPr/>
      <dgm:t>
        <a:bodyPr/>
        <a:lstStyle/>
        <a:p>
          <a:endParaRPr lang="es-MX" sz="2000" b="1">
            <a:solidFill>
              <a:schemeClr val="bg1"/>
            </a:solidFill>
          </a:endParaRPr>
        </a:p>
      </dgm:t>
    </dgm:pt>
    <dgm:pt modelId="{84217454-00D1-45F0-AF4E-4551D045597A}" type="sibTrans" cxnId="{33794E07-0C9A-475A-A4ED-390A87E1A4C5}">
      <dgm:prSet/>
      <dgm:spPr/>
      <dgm:t>
        <a:bodyPr/>
        <a:lstStyle/>
        <a:p>
          <a:endParaRPr lang="es-MX" sz="2000" b="1">
            <a:solidFill>
              <a:schemeClr val="bg1"/>
            </a:solidFill>
          </a:endParaRPr>
        </a:p>
      </dgm:t>
    </dgm:pt>
    <dgm:pt modelId="{224F0FBC-8557-4B84-8D92-CC218D133DD0}">
      <dgm:prSet custT="1"/>
      <dgm:spPr/>
      <dgm:t>
        <a:bodyPr/>
        <a:lstStyle/>
        <a:p>
          <a:pPr rtl="0"/>
          <a:r>
            <a:rPr lang="es-MX" sz="2000" b="1" smtClean="0">
              <a:solidFill>
                <a:schemeClr val="bg1"/>
              </a:solidFill>
            </a:rPr>
            <a:t>Calidad de los medicamentos</a:t>
          </a:r>
          <a:endParaRPr lang="es-MX" sz="2000" b="1">
            <a:solidFill>
              <a:schemeClr val="bg1"/>
            </a:solidFill>
          </a:endParaRPr>
        </a:p>
      </dgm:t>
    </dgm:pt>
    <dgm:pt modelId="{D023AC24-FA4D-4326-87BC-079DAA5A1FF8}" type="parTrans" cxnId="{FA962029-4532-4C05-8BB4-FAB8BC3F039C}">
      <dgm:prSet/>
      <dgm:spPr/>
      <dgm:t>
        <a:bodyPr/>
        <a:lstStyle/>
        <a:p>
          <a:endParaRPr lang="es-MX" sz="2000" b="1">
            <a:solidFill>
              <a:schemeClr val="bg1"/>
            </a:solidFill>
          </a:endParaRPr>
        </a:p>
      </dgm:t>
    </dgm:pt>
    <dgm:pt modelId="{BE62AEBC-348E-4ADF-9BE2-B00A9655516F}" type="sibTrans" cxnId="{FA962029-4532-4C05-8BB4-FAB8BC3F039C}">
      <dgm:prSet/>
      <dgm:spPr/>
      <dgm:t>
        <a:bodyPr/>
        <a:lstStyle/>
        <a:p>
          <a:endParaRPr lang="es-MX" sz="2000" b="1">
            <a:solidFill>
              <a:schemeClr val="bg1"/>
            </a:solidFill>
          </a:endParaRPr>
        </a:p>
      </dgm:t>
    </dgm:pt>
    <dgm:pt modelId="{C4569BED-FF5F-4E52-AD17-BFD5F4B2B354}">
      <dgm:prSet custT="1"/>
      <dgm:spPr/>
      <dgm:t>
        <a:bodyPr/>
        <a:lstStyle/>
        <a:p>
          <a:pPr rtl="0"/>
          <a:r>
            <a:rPr lang="es-MX" sz="2000" b="1" smtClean="0">
              <a:solidFill>
                <a:schemeClr val="bg1"/>
              </a:solidFill>
            </a:rPr>
            <a:t>Gestión administrativa</a:t>
          </a:r>
          <a:endParaRPr lang="es-MX" sz="2000" b="1">
            <a:solidFill>
              <a:schemeClr val="bg1"/>
            </a:solidFill>
          </a:endParaRPr>
        </a:p>
      </dgm:t>
    </dgm:pt>
    <dgm:pt modelId="{24B97016-352A-4917-94E5-097640698BB9}" type="parTrans" cxnId="{A26DEA52-2AD4-43BD-A8E3-44715A699C8E}">
      <dgm:prSet/>
      <dgm:spPr/>
      <dgm:t>
        <a:bodyPr/>
        <a:lstStyle/>
        <a:p>
          <a:endParaRPr lang="es-MX" sz="2000" b="1">
            <a:solidFill>
              <a:schemeClr val="bg1"/>
            </a:solidFill>
          </a:endParaRPr>
        </a:p>
      </dgm:t>
    </dgm:pt>
    <dgm:pt modelId="{9A254EF7-C929-4A21-AB4F-69210682FC55}" type="sibTrans" cxnId="{A26DEA52-2AD4-43BD-A8E3-44715A699C8E}">
      <dgm:prSet/>
      <dgm:spPr/>
      <dgm:t>
        <a:bodyPr/>
        <a:lstStyle/>
        <a:p>
          <a:endParaRPr lang="es-MX" sz="2000" b="1">
            <a:solidFill>
              <a:schemeClr val="bg1"/>
            </a:solidFill>
          </a:endParaRPr>
        </a:p>
      </dgm:t>
    </dgm:pt>
    <dgm:pt modelId="{0BAD3AB6-D150-46A1-A978-1EA0E7743CEA}">
      <dgm:prSet custT="1"/>
      <dgm:spPr/>
      <dgm:t>
        <a:bodyPr/>
        <a:lstStyle/>
        <a:p>
          <a:pPr rtl="0"/>
          <a:r>
            <a:rPr lang="es-MX" sz="2000" b="1" smtClean="0">
              <a:solidFill>
                <a:schemeClr val="bg1"/>
              </a:solidFill>
            </a:rPr>
            <a:t>Deficiente formación RHS</a:t>
          </a:r>
          <a:endParaRPr lang="es-MX" sz="2000" b="1">
            <a:solidFill>
              <a:schemeClr val="bg1"/>
            </a:solidFill>
          </a:endParaRPr>
        </a:p>
      </dgm:t>
    </dgm:pt>
    <dgm:pt modelId="{24C9A853-9B29-4A1F-A7EE-963C0D167E31}" type="parTrans" cxnId="{F0F74F89-CDA0-4F96-B5BB-D2ED4A8AE8B7}">
      <dgm:prSet/>
      <dgm:spPr/>
      <dgm:t>
        <a:bodyPr/>
        <a:lstStyle/>
        <a:p>
          <a:endParaRPr lang="es-MX" sz="2000" b="1">
            <a:solidFill>
              <a:schemeClr val="bg1"/>
            </a:solidFill>
          </a:endParaRPr>
        </a:p>
      </dgm:t>
    </dgm:pt>
    <dgm:pt modelId="{DD0BB48E-1388-47A9-9369-5705F9042965}" type="sibTrans" cxnId="{F0F74F89-CDA0-4F96-B5BB-D2ED4A8AE8B7}">
      <dgm:prSet/>
      <dgm:spPr/>
      <dgm:t>
        <a:bodyPr/>
        <a:lstStyle/>
        <a:p>
          <a:endParaRPr lang="es-MX" sz="2000" b="1">
            <a:solidFill>
              <a:schemeClr val="bg1"/>
            </a:solidFill>
          </a:endParaRPr>
        </a:p>
      </dgm:t>
    </dgm:pt>
    <dgm:pt modelId="{9775AD4D-D92F-4CCF-9260-A6ECF41E1811}">
      <dgm:prSet custT="1"/>
      <dgm:spPr/>
      <dgm:t>
        <a:bodyPr/>
        <a:lstStyle/>
        <a:p>
          <a:pPr rtl="0"/>
          <a:r>
            <a:rPr lang="es-MX" sz="2000" b="1" dirty="0" smtClean="0">
              <a:solidFill>
                <a:schemeClr val="bg1"/>
              </a:solidFill>
            </a:rPr>
            <a:t>Deficiente capacitación RHS</a:t>
          </a:r>
          <a:endParaRPr lang="es-MX" sz="2000" b="1" dirty="0">
            <a:solidFill>
              <a:schemeClr val="bg1"/>
            </a:solidFill>
          </a:endParaRPr>
        </a:p>
      </dgm:t>
    </dgm:pt>
    <dgm:pt modelId="{FF66CD2D-9779-44BE-83F0-A03FF891E29B}" type="parTrans" cxnId="{4D5327C8-D884-41E4-BA99-70CFD1F9E13F}">
      <dgm:prSet/>
      <dgm:spPr/>
      <dgm:t>
        <a:bodyPr/>
        <a:lstStyle/>
        <a:p>
          <a:endParaRPr lang="es-MX" sz="2000" b="1">
            <a:solidFill>
              <a:schemeClr val="bg1"/>
            </a:solidFill>
          </a:endParaRPr>
        </a:p>
      </dgm:t>
    </dgm:pt>
    <dgm:pt modelId="{C6F88EE9-D2EC-40C7-8678-2BDE2E6D6A15}" type="sibTrans" cxnId="{4D5327C8-D884-41E4-BA99-70CFD1F9E13F}">
      <dgm:prSet/>
      <dgm:spPr/>
      <dgm:t>
        <a:bodyPr/>
        <a:lstStyle/>
        <a:p>
          <a:endParaRPr lang="es-MX" sz="2000" b="1">
            <a:solidFill>
              <a:schemeClr val="bg1"/>
            </a:solidFill>
          </a:endParaRPr>
        </a:p>
      </dgm:t>
    </dgm:pt>
    <dgm:pt modelId="{36042915-D6CA-4682-A9DD-7A7800E302ED}">
      <dgm:prSet/>
      <dgm:spPr/>
      <dgm:t>
        <a:bodyPr/>
        <a:lstStyle/>
        <a:p>
          <a:endParaRPr lang="es-MX" sz="2000" b="1">
            <a:solidFill>
              <a:schemeClr val="bg1"/>
            </a:solidFill>
          </a:endParaRPr>
        </a:p>
      </dgm:t>
    </dgm:pt>
    <dgm:pt modelId="{80C2C573-BF2C-4A51-A667-BACA3B09ED8B}" type="parTrans" cxnId="{5FAE44B8-90CC-49CE-84DF-6E8191BF3C89}">
      <dgm:prSet/>
      <dgm:spPr/>
      <dgm:t>
        <a:bodyPr/>
        <a:lstStyle/>
        <a:p>
          <a:endParaRPr lang="es-MX" sz="2000" b="1">
            <a:solidFill>
              <a:schemeClr val="bg1"/>
            </a:solidFill>
          </a:endParaRPr>
        </a:p>
      </dgm:t>
    </dgm:pt>
    <dgm:pt modelId="{D6DCA056-031D-4C35-A02A-708237A65D21}" type="sibTrans" cxnId="{5FAE44B8-90CC-49CE-84DF-6E8191BF3C89}">
      <dgm:prSet/>
      <dgm:spPr/>
      <dgm:t>
        <a:bodyPr/>
        <a:lstStyle/>
        <a:p>
          <a:endParaRPr lang="es-MX" sz="2000" b="1">
            <a:solidFill>
              <a:schemeClr val="bg1"/>
            </a:solidFill>
          </a:endParaRPr>
        </a:p>
      </dgm:t>
    </dgm:pt>
    <dgm:pt modelId="{79A38A3D-FCE1-4F91-929A-72C2501A3B63}" type="pres">
      <dgm:prSet presAssocID="{12FC8338-1693-4385-AB45-C7A959FB0FC8}" presName="compositeShape" presStyleCnt="0">
        <dgm:presLayoutVars>
          <dgm:chMax val="7"/>
          <dgm:dir/>
          <dgm:resizeHandles val="exact"/>
        </dgm:presLayoutVars>
      </dgm:prSet>
      <dgm:spPr/>
      <dgm:t>
        <a:bodyPr/>
        <a:lstStyle/>
        <a:p>
          <a:endParaRPr lang="es-MX"/>
        </a:p>
      </dgm:t>
    </dgm:pt>
    <dgm:pt modelId="{EAFBCE3C-8664-49DD-997C-C24B633061AF}" type="pres">
      <dgm:prSet presAssocID="{9665DF90-8B74-4819-9280-8DFB30D349DE}" presName="circ1" presStyleLbl="vennNode1" presStyleIdx="0" presStyleCnt="7"/>
      <dgm:spPr/>
    </dgm:pt>
    <dgm:pt modelId="{9309A133-9D88-4BFE-9FAD-2160C1205354}" type="pres">
      <dgm:prSet presAssocID="{9665DF90-8B74-4819-9280-8DFB30D349DE}" presName="circ1Tx" presStyleLbl="revTx" presStyleIdx="0" presStyleCnt="0">
        <dgm:presLayoutVars>
          <dgm:chMax val="0"/>
          <dgm:chPref val="0"/>
          <dgm:bulletEnabled val="1"/>
        </dgm:presLayoutVars>
      </dgm:prSet>
      <dgm:spPr/>
      <dgm:t>
        <a:bodyPr/>
        <a:lstStyle/>
        <a:p>
          <a:endParaRPr lang="es-MX"/>
        </a:p>
      </dgm:t>
    </dgm:pt>
    <dgm:pt modelId="{728112DA-2B12-4049-A3E7-421D866AC782}" type="pres">
      <dgm:prSet presAssocID="{B80D7AA2-9DD8-474A-92AD-4FDF3BE654F4}" presName="circ2" presStyleLbl="vennNode1" presStyleIdx="1" presStyleCnt="7"/>
      <dgm:spPr/>
    </dgm:pt>
    <dgm:pt modelId="{957C5268-916D-4BE7-8A4E-3E652C172370}" type="pres">
      <dgm:prSet presAssocID="{B80D7AA2-9DD8-474A-92AD-4FDF3BE654F4}" presName="circ2Tx" presStyleLbl="revTx" presStyleIdx="0" presStyleCnt="0">
        <dgm:presLayoutVars>
          <dgm:chMax val="0"/>
          <dgm:chPref val="0"/>
          <dgm:bulletEnabled val="1"/>
        </dgm:presLayoutVars>
      </dgm:prSet>
      <dgm:spPr/>
      <dgm:t>
        <a:bodyPr/>
        <a:lstStyle/>
        <a:p>
          <a:endParaRPr lang="es-MX"/>
        </a:p>
      </dgm:t>
    </dgm:pt>
    <dgm:pt modelId="{49EF9656-3A08-4863-BEBF-FB977F9DAD96}" type="pres">
      <dgm:prSet presAssocID="{1CD88CA5-AF06-422D-B4E7-ABCA344A14C4}" presName="circ3" presStyleLbl="vennNode1" presStyleIdx="2" presStyleCnt="7"/>
      <dgm:spPr/>
    </dgm:pt>
    <dgm:pt modelId="{3E8C9A25-E010-4FD8-A292-D58FD2647E52}" type="pres">
      <dgm:prSet presAssocID="{1CD88CA5-AF06-422D-B4E7-ABCA344A14C4}" presName="circ3Tx" presStyleLbl="revTx" presStyleIdx="0" presStyleCnt="0">
        <dgm:presLayoutVars>
          <dgm:chMax val="0"/>
          <dgm:chPref val="0"/>
          <dgm:bulletEnabled val="1"/>
        </dgm:presLayoutVars>
      </dgm:prSet>
      <dgm:spPr/>
      <dgm:t>
        <a:bodyPr/>
        <a:lstStyle/>
        <a:p>
          <a:endParaRPr lang="es-MX"/>
        </a:p>
      </dgm:t>
    </dgm:pt>
    <dgm:pt modelId="{D2F3C234-74DF-48B0-8CC1-77ECC32A8CFC}" type="pres">
      <dgm:prSet presAssocID="{224F0FBC-8557-4B84-8D92-CC218D133DD0}" presName="circ4" presStyleLbl="vennNode1" presStyleIdx="3" presStyleCnt="7"/>
      <dgm:spPr/>
    </dgm:pt>
    <dgm:pt modelId="{8464AB39-9D14-46FF-84C7-EAF9494AB06B}" type="pres">
      <dgm:prSet presAssocID="{224F0FBC-8557-4B84-8D92-CC218D133DD0}" presName="circ4Tx" presStyleLbl="revTx" presStyleIdx="0" presStyleCnt="0">
        <dgm:presLayoutVars>
          <dgm:chMax val="0"/>
          <dgm:chPref val="0"/>
          <dgm:bulletEnabled val="1"/>
        </dgm:presLayoutVars>
      </dgm:prSet>
      <dgm:spPr/>
      <dgm:t>
        <a:bodyPr/>
        <a:lstStyle/>
        <a:p>
          <a:endParaRPr lang="es-MX"/>
        </a:p>
      </dgm:t>
    </dgm:pt>
    <dgm:pt modelId="{4E70E940-F002-4DD3-8CD6-34E16E59C56F}" type="pres">
      <dgm:prSet presAssocID="{C4569BED-FF5F-4E52-AD17-BFD5F4B2B354}" presName="circ5" presStyleLbl="vennNode1" presStyleIdx="4" presStyleCnt="7"/>
      <dgm:spPr/>
    </dgm:pt>
    <dgm:pt modelId="{5FA8C785-840F-4E4B-990C-EAF0EA1C9474}" type="pres">
      <dgm:prSet presAssocID="{C4569BED-FF5F-4E52-AD17-BFD5F4B2B354}" presName="circ5Tx" presStyleLbl="revTx" presStyleIdx="0" presStyleCnt="0">
        <dgm:presLayoutVars>
          <dgm:chMax val="0"/>
          <dgm:chPref val="0"/>
          <dgm:bulletEnabled val="1"/>
        </dgm:presLayoutVars>
      </dgm:prSet>
      <dgm:spPr/>
      <dgm:t>
        <a:bodyPr/>
        <a:lstStyle/>
        <a:p>
          <a:endParaRPr lang="es-MX"/>
        </a:p>
      </dgm:t>
    </dgm:pt>
    <dgm:pt modelId="{88E8267F-C686-4E1E-B43B-642D5AD0C156}" type="pres">
      <dgm:prSet presAssocID="{0BAD3AB6-D150-46A1-A978-1EA0E7743CEA}" presName="circ6" presStyleLbl="vennNode1" presStyleIdx="5" presStyleCnt="7"/>
      <dgm:spPr/>
    </dgm:pt>
    <dgm:pt modelId="{E4853F88-DA5A-4FF3-B8A8-F8EA930D9C36}" type="pres">
      <dgm:prSet presAssocID="{0BAD3AB6-D150-46A1-A978-1EA0E7743CEA}" presName="circ6Tx" presStyleLbl="revTx" presStyleIdx="0" presStyleCnt="0">
        <dgm:presLayoutVars>
          <dgm:chMax val="0"/>
          <dgm:chPref val="0"/>
          <dgm:bulletEnabled val="1"/>
        </dgm:presLayoutVars>
      </dgm:prSet>
      <dgm:spPr/>
      <dgm:t>
        <a:bodyPr/>
        <a:lstStyle/>
        <a:p>
          <a:endParaRPr lang="es-MX"/>
        </a:p>
      </dgm:t>
    </dgm:pt>
    <dgm:pt modelId="{B1DEBF64-6EC2-467A-8AD1-50520B24DB9B}" type="pres">
      <dgm:prSet presAssocID="{9775AD4D-D92F-4CCF-9260-A6ECF41E1811}" presName="circ7" presStyleLbl="vennNode1" presStyleIdx="6" presStyleCnt="7"/>
      <dgm:spPr/>
    </dgm:pt>
    <dgm:pt modelId="{0BF51D19-3BF4-4BBF-A9ED-287620AED7E1}" type="pres">
      <dgm:prSet presAssocID="{9775AD4D-D92F-4CCF-9260-A6ECF41E1811}" presName="circ7Tx" presStyleLbl="revTx" presStyleIdx="0" presStyleCnt="0">
        <dgm:presLayoutVars>
          <dgm:chMax val="0"/>
          <dgm:chPref val="0"/>
          <dgm:bulletEnabled val="1"/>
        </dgm:presLayoutVars>
      </dgm:prSet>
      <dgm:spPr/>
      <dgm:t>
        <a:bodyPr/>
        <a:lstStyle/>
        <a:p>
          <a:endParaRPr lang="es-MX"/>
        </a:p>
      </dgm:t>
    </dgm:pt>
  </dgm:ptLst>
  <dgm:cxnLst>
    <dgm:cxn modelId="{59D2C83F-1C86-4DAC-81A6-E991BA48D17C}" type="presOf" srcId="{224F0FBC-8557-4B84-8D92-CC218D133DD0}" destId="{8464AB39-9D14-46FF-84C7-EAF9494AB06B}" srcOrd="0" destOrd="0" presId="urn:microsoft.com/office/officeart/2005/8/layout/venn1"/>
    <dgm:cxn modelId="{4944B27F-E7C6-4152-955C-A56EF17E9796}" type="presOf" srcId="{B80D7AA2-9DD8-474A-92AD-4FDF3BE654F4}" destId="{957C5268-916D-4BE7-8A4E-3E652C172370}" srcOrd="0" destOrd="0" presId="urn:microsoft.com/office/officeart/2005/8/layout/venn1"/>
    <dgm:cxn modelId="{17D5F620-BA73-44F0-840F-E87B67357D84}" srcId="{12FC8338-1693-4385-AB45-C7A959FB0FC8}" destId="{9665DF90-8B74-4819-9280-8DFB30D349DE}" srcOrd="0" destOrd="0" parTransId="{21A2944E-B01F-4F93-9CAC-1F4FB38816EB}" sibTransId="{8AEF5912-5250-4123-B801-8CFE144707E6}"/>
    <dgm:cxn modelId="{0C3331EE-A132-4C80-94CA-D28EA602B5CC}" type="presOf" srcId="{9775AD4D-D92F-4CCF-9260-A6ECF41E1811}" destId="{0BF51D19-3BF4-4BBF-A9ED-287620AED7E1}" srcOrd="0" destOrd="0" presId="urn:microsoft.com/office/officeart/2005/8/layout/venn1"/>
    <dgm:cxn modelId="{47284016-C25B-45BE-9C77-B76B5DD8C8C3}" type="presOf" srcId="{9665DF90-8B74-4819-9280-8DFB30D349DE}" destId="{9309A133-9D88-4BFE-9FAD-2160C1205354}" srcOrd="0" destOrd="0" presId="urn:microsoft.com/office/officeart/2005/8/layout/venn1"/>
    <dgm:cxn modelId="{A26DEA52-2AD4-43BD-A8E3-44715A699C8E}" srcId="{12FC8338-1693-4385-AB45-C7A959FB0FC8}" destId="{C4569BED-FF5F-4E52-AD17-BFD5F4B2B354}" srcOrd="4" destOrd="0" parTransId="{24B97016-352A-4917-94E5-097640698BB9}" sibTransId="{9A254EF7-C929-4A21-AB4F-69210682FC55}"/>
    <dgm:cxn modelId="{5FAE44B8-90CC-49CE-84DF-6E8191BF3C89}" srcId="{12FC8338-1693-4385-AB45-C7A959FB0FC8}" destId="{36042915-D6CA-4682-A9DD-7A7800E302ED}" srcOrd="7" destOrd="0" parTransId="{80C2C573-BF2C-4A51-A667-BACA3B09ED8B}" sibTransId="{D6DCA056-031D-4C35-A02A-708237A65D21}"/>
    <dgm:cxn modelId="{7A6704BA-1CF3-47D4-8057-11E5722DE9E0}" type="presOf" srcId="{12FC8338-1693-4385-AB45-C7A959FB0FC8}" destId="{79A38A3D-FCE1-4F91-929A-72C2501A3B63}" srcOrd="0" destOrd="0" presId="urn:microsoft.com/office/officeart/2005/8/layout/venn1"/>
    <dgm:cxn modelId="{C135D6AE-7581-4716-95F1-5328BAE94713}" type="presOf" srcId="{C4569BED-FF5F-4E52-AD17-BFD5F4B2B354}" destId="{5FA8C785-840F-4E4B-990C-EAF0EA1C9474}" srcOrd="0" destOrd="0" presId="urn:microsoft.com/office/officeart/2005/8/layout/venn1"/>
    <dgm:cxn modelId="{33794E07-0C9A-475A-A4ED-390A87E1A4C5}" srcId="{12FC8338-1693-4385-AB45-C7A959FB0FC8}" destId="{1CD88CA5-AF06-422D-B4E7-ABCA344A14C4}" srcOrd="2" destOrd="0" parTransId="{89022D6A-7B20-4DE1-B0E6-B2494B1BAC0C}" sibTransId="{84217454-00D1-45F0-AF4E-4551D045597A}"/>
    <dgm:cxn modelId="{6DC658D4-D955-4825-947F-0CE806B8D4AD}" type="presOf" srcId="{0BAD3AB6-D150-46A1-A978-1EA0E7743CEA}" destId="{E4853F88-DA5A-4FF3-B8A8-F8EA930D9C36}" srcOrd="0" destOrd="0" presId="urn:microsoft.com/office/officeart/2005/8/layout/venn1"/>
    <dgm:cxn modelId="{F0F74F89-CDA0-4F96-B5BB-D2ED4A8AE8B7}" srcId="{12FC8338-1693-4385-AB45-C7A959FB0FC8}" destId="{0BAD3AB6-D150-46A1-A978-1EA0E7743CEA}" srcOrd="5" destOrd="0" parTransId="{24C9A853-9B29-4A1F-A7EE-963C0D167E31}" sibTransId="{DD0BB48E-1388-47A9-9369-5705F9042965}"/>
    <dgm:cxn modelId="{6252EF62-6C5D-4E5B-834D-74A0B96CDA4D}" srcId="{12FC8338-1693-4385-AB45-C7A959FB0FC8}" destId="{B80D7AA2-9DD8-474A-92AD-4FDF3BE654F4}" srcOrd="1" destOrd="0" parTransId="{53D3CD53-27CC-4188-A370-F9ED365A7048}" sibTransId="{884597CD-6E8E-444F-8273-E98170DE56A1}"/>
    <dgm:cxn modelId="{E8763378-E797-4E95-84F2-EFA1D3B5A460}" type="presOf" srcId="{1CD88CA5-AF06-422D-B4E7-ABCA344A14C4}" destId="{3E8C9A25-E010-4FD8-A292-D58FD2647E52}" srcOrd="0" destOrd="0" presId="urn:microsoft.com/office/officeart/2005/8/layout/venn1"/>
    <dgm:cxn modelId="{4D5327C8-D884-41E4-BA99-70CFD1F9E13F}" srcId="{12FC8338-1693-4385-AB45-C7A959FB0FC8}" destId="{9775AD4D-D92F-4CCF-9260-A6ECF41E1811}" srcOrd="6" destOrd="0" parTransId="{FF66CD2D-9779-44BE-83F0-A03FF891E29B}" sibTransId="{C6F88EE9-D2EC-40C7-8678-2BDE2E6D6A15}"/>
    <dgm:cxn modelId="{FA962029-4532-4C05-8BB4-FAB8BC3F039C}" srcId="{12FC8338-1693-4385-AB45-C7A959FB0FC8}" destId="{224F0FBC-8557-4B84-8D92-CC218D133DD0}" srcOrd="3" destOrd="0" parTransId="{D023AC24-FA4D-4326-87BC-079DAA5A1FF8}" sibTransId="{BE62AEBC-348E-4ADF-9BE2-B00A9655516F}"/>
    <dgm:cxn modelId="{7398BE46-AC59-470B-9A3F-98FD06AC4D28}" type="presParOf" srcId="{79A38A3D-FCE1-4F91-929A-72C2501A3B63}" destId="{EAFBCE3C-8664-49DD-997C-C24B633061AF}" srcOrd="0" destOrd="0" presId="urn:microsoft.com/office/officeart/2005/8/layout/venn1"/>
    <dgm:cxn modelId="{C4E49264-54DA-40CC-8AE4-A66619086231}" type="presParOf" srcId="{79A38A3D-FCE1-4F91-929A-72C2501A3B63}" destId="{9309A133-9D88-4BFE-9FAD-2160C1205354}" srcOrd="1" destOrd="0" presId="urn:microsoft.com/office/officeart/2005/8/layout/venn1"/>
    <dgm:cxn modelId="{FF701828-5D54-4B3E-960A-F6DC517A8AE0}" type="presParOf" srcId="{79A38A3D-FCE1-4F91-929A-72C2501A3B63}" destId="{728112DA-2B12-4049-A3E7-421D866AC782}" srcOrd="2" destOrd="0" presId="urn:microsoft.com/office/officeart/2005/8/layout/venn1"/>
    <dgm:cxn modelId="{5AC36C44-8479-440A-BCEF-367F57371B2B}" type="presParOf" srcId="{79A38A3D-FCE1-4F91-929A-72C2501A3B63}" destId="{957C5268-916D-4BE7-8A4E-3E652C172370}" srcOrd="3" destOrd="0" presId="urn:microsoft.com/office/officeart/2005/8/layout/venn1"/>
    <dgm:cxn modelId="{0F5AD5F1-F5A1-451D-81EC-53C6BDB08E9E}" type="presParOf" srcId="{79A38A3D-FCE1-4F91-929A-72C2501A3B63}" destId="{49EF9656-3A08-4863-BEBF-FB977F9DAD96}" srcOrd="4" destOrd="0" presId="urn:microsoft.com/office/officeart/2005/8/layout/venn1"/>
    <dgm:cxn modelId="{41FA4A52-1027-49CA-9AEA-80B798378715}" type="presParOf" srcId="{79A38A3D-FCE1-4F91-929A-72C2501A3B63}" destId="{3E8C9A25-E010-4FD8-A292-D58FD2647E52}" srcOrd="5" destOrd="0" presId="urn:microsoft.com/office/officeart/2005/8/layout/venn1"/>
    <dgm:cxn modelId="{A863F35E-F759-4EBD-A091-04106938C747}" type="presParOf" srcId="{79A38A3D-FCE1-4F91-929A-72C2501A3B63}" destId="{D2F3C234-74DF-48B0-8CC1-77ECC32A8CFC}" srcOrd="6" destOrd="0" presId="urn:microsoft.com/office/officeart/2005/8/layout/venn1"/>
    <dgm:cxn modelId="{2760A854-5C37-45F8-AE5C-9298667D9E16}" type="presParOf" srcId="{79A38A3D-FCE1-4F91-929A-72C2501A3B63}" destId="{8464AB39-9D14-46FF-84C7-EAF9494AB06B}" srcOrd="7" destOrd="0" presId="urn:microsoft.com/office/officeart/2005/8/layout/venn1"/>
    <dgm:cxn modelId="{C8DF043B-1DD7-4CFC-ADC3-7228C58FB103}" type="presParOf" srcId="{79A38A3D-FCE1-4F91-929A-72C2501A3B63}" destId="{4E70E940-F002-4DD3-8CD6-34E16E59C56F}" srcOrd="8" destOrd="0" presId="urn:microsoft.com/office/officeart/2005/8/layout/venn1"/>
    <dgm:cxn modelId="{B2B7CE3D-0E0E-4DAE-96A3-B51AEFFB3818}" type="presParOf" srcId="{79A38A3D-FCE1-4F91-929A-72C2501A3B63}" destId="{5FA8C785-840F-4E4B-990C-EAF0EA1C9474}" srcOrd="9" destOrd="0" presId="urn:microsoft.com/office/officeart/2005/8/layout/venn1"/>
    <dgm:cxn modelId="{E6BEDB2A-378C-42EC-88E4-D51C1FA9FD64}" type="presParOf" srcId="{79A38A3D-FCE1-4F91-929A-72C2501A3B63}" destId="{88E8267F-C686-4E1E-B43B-642D5AD0C156}" srcOrd="10" destOrd="0" presId="urn:microsoft.com/office/officeart/2005/8/layout/venn1"/>
    <dgm:cxn modelId="{ED4EFFEE-CC5F-41C3-876A-7356F48CFB6F}" type="presParOf" srcId="{79A38A3D-FCE1-4F91-929A-72C2501A3B63}" destId="{E4853F88-DA5A-4FF3-B8A8-F8EA930D9C36}" srcOrd="11" destOrd="0" presId="urn:microsoft.com/office/officeart/2005/8/layout/venn1"/>
    <dgm:cxn modelId="{F4256BAA-166F-49EE-9322-2F0B15506E1D}" type="presParOf" srcId="{79A38A3D-FCE1-4F91-929A-72C2501A3B63}" destId="{B1DEBF64-6EC2-467A-8AD1-50520B24DB9B}" srcOrd="12" destOrd="0" presId="urn:microsoft.com/office/officeart/2005/8/layout/venn1"/>
    <dgm:cxn modelId="{26BB5677-24B0-4B71-A831-80E7C9B06F72}" type="presParOf" srcId="{79A38A3D-FCE1-4F91-929A-72C2501A3B63}" destId="{0BF51D19-3BF4-4BBF-A9ED-287620AED7E1}" srcOrd="13" destOrd="0" presId="urn:microsoft.com/office/officeart/2005/8/layout/venn1"/>
  </dgm:cxnLst>
  <dgm:bg>
    <a:solidFill>
      <a:srgbClr val="00206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FC8338-1693-4385-AB45-C7A959FB0FC8}"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s-MX"/>
        </a:p>
      </dgm:t>
    </dgm:pt>
    <dgm:pt modelId="{9665DF90-8B74-4819-9280-8DFB30D349DE}">
      <dgm:prSet custT="1"/>
      <dgm:spPr/>
      <dgm:t>
        <a:bodyPr/>
        <a:lstStyle/>
        <a:p>
          <a:pPr rtl="0"/>
          <a:r>
            <a:rPr lang="es-MX" sz="2000" b="1" smtClean="0">
              <a:solidFill>
                <a:schemeClr val="bg1"/>
              </a:solidFill>
            </a:rPr>
            <a:t>Infraestructura inadecuada</a:t>
          </a:r>
          <a:endParaRPr lang="es-MX" sz="2000" b="1">
            <a:solidFill>
              <a:schemeClr val="bg1"/>
            </a:solidFill>
          </a:endParaRPr>
        </a:p>
      </dgm:t>
    </dgm:pt>
    <dgm:pt modelId="{21A2944E-B01F-4F93-9CAC-1F4FB38816EB}" type="parTrans" cxnId="{17D5F620-BA73-44F0-840F-E87B67357D84}">
      <dgm:prSet/>
      <dgm:spPr/>
      <dgm:t>
        <a:bodyPr/>
        <a:lstStyle/>
        <a:p>
          <a:endParaRPr lang="es-MX" sz="2000" b="1">
            <a:solidFill>
              <a:schemeClr val="bg1"/>
            </a:solidFill>
          </a:endParaRPr>
        </a:p>
      </dgm:t>
    </dgm:pt>
    <dgm:pt modelId="{8AEF5912-5250-4123-B801-8CFE144707E6}" type="sibTrans" cxnId="{17D5F620-BA73-44F0-840F-E87B67357D84}">
      <dgm:prSet/>
      <dgm:spPr/>
      <dgm:t>
        <a:bodyPr/>
        <a:lstStyle/>
        <a:p>
          <a:endParaRPr lang="es-MX" sz="2000" b="1">
            <a:solidFill>
              <a:schemeClr val="bg1"/>
            </a:solidFill>
          </a:endParaRPr>
        </a:p>
      </dgm:t>
    </dgm:pt>
    <dgm:pt modelId="{B80D7AA2-9DD8-474A-92AD-4FDF3BE654F4}">
      <dgm:prSet custT="1"/>
      <dgm:spPr/>
      <dgm:t>
        <a:bodyPr/>
        <a:lstStyle/>
        <a:p>
          <a:pPr rtl="0"/>
          <a:r>
            <a:rPr lang="es-MX" sz="2000" b="1" smtClean="0">
              <a:solidFill>
                <a:schemeClr val="bg1"/>
              </a:solidFill>
            </a:rPr>
            <a:t>Equipo medico deteriorado</a:t>
          </a:r>
          <a:endParaRPr lang="es-MX" sz="2000" b="1">
            <a:solidFill>
              <a:schemeClr val="bg1"/>
            </a:solidFill>
          </a:endParaRPr>
        </a:p>
      </dgm:t>
    </dgm:pt>
    <dgm:pt modelId="{53D3CD53-27CC-4188-A370-F9ED365A7048}" type="parTrans" cxnId="{6252EF62-6C5D-4E5B-834D-74A0B96CDA4D}">
      <dgm:prSet/>
      <dgm:spPr/>
      <dgm:t>
        <a:bodyPr/>
        <a:lstStyle/>
        <a:p>
          <a:endParaRPr lang="es-MX" sz="2000" b="1">
            <a:solidFill>
              <a:schemeClr val="bg1"/>
            </a:solidFill>
          </a:endParaRPr>
        </a:p>
      </dgm:t>
    </dgm:pt>
    <dgm:pt modelId="{884597CD-6E8E-444F-8273-E98170DE56A1}" type="sibTrans" cxnId="{6252EF62-6C5D-4E5B-834D-74A0B96CDA4D}">
      <dgm:prSet/>
      <dgm:spPr/>
      <dgm:t>
        <a:bodyPr/>
        <a:lstStyle/>
        <a:p>
          <a:endParaRPr lang="es-MX" sz="2000" b="1">
            <a:solidFill>
              <a:schemeClr val="bg1"/>
            </a:solidFill>
          </a:endParaRPr>
        </a:p>
      </dgm:t>
    </dgm:pt>
    <dgm:pt modelId="{1CD88CA5-AF06-422D-B4E7-ABCA344A14C4}">
      <dgm:prSet custT="1"/>
      <dgm:spPr/>
      <dgm:t>
        <a:bodyPr/>
        <a:lstStyle/>
        <a:p>
          <a:pPr rtl="0"/>
          <a:r>
            <a:rPr lang="es-MX" sz="2000" b="1" smtClean="0">
              <a:solidFill>
                <a:schemeClr val="bg1"/>
              </a:solidFill>
            </a:rPr>
            <a:t>Irregularidad del suministro</a:t>
          </a:r>
          <a:endParaRPr lang="es-MX" sz="2000" b="1">
            <a:solidFill>
              <a:schemeClr val="bg1"/>
            </a:solidFill>
          </a:endParaRPr>
        </a:p>
      </dgm:t>
    </dgm:pt>
    <dgm:pt modelId="{89022D6A-7B20-4DE1-B0E6-B2494B1BAC0C}" type="parTrans" cxnId="{33794E07-0C9A-475A-A4ED-390A87E1A4C5}">
      <dgm:prSet/>
      <dgm:spPr/>
      <dgm:t>
        <a:bodyPr/>
        <a:lstStyle/>
        <a:p>
          <a:endParaRPr lang="es-MX" sz="2000" b="1">
            <a:solidFill>
              <a:schemeClr val="bg1"/>
            </a:solidFill>
          </a:endParaRPr>
        </a:p>
      </dgm:t>
    </dgm:pt>
    <dgm:pt modelId="{84217454-00D1-45F0-AF4E-4551D045597A}" type="sibTrans" cxnId="{33794E07-0C9A-475A-A4ED-390A87E1A4C5}">
      <dgm:prSet/>
      <dgm:spPr/>
      <dgm:t>
        <a:bodyPr/>
        <a:lstStyle/>
        <a:p>
          <a:endParaRPr lang="es-MX" sz="2000" b="1">
            <a:solidFill>
              <a:schemeClr val="bg1"/>
            </a:solidFill>
          </a:endParaRPr>
        </a:p>
      </dgm:t>
    </dgm:pt>
    <dgm:pt modelId="{224F0FBC-8557-4B84-8D92-CC218D133DD0}">
      <dgm:prSet custT="1"/>
      <dgm:spPr/>
      <dgm:t>
        <a:bodyPr/>
        <a:lstStyle/>
        <a:p>
          <a:pPr rtl="0"/>
          <a:r>
            <a:rPr lang="es-MX" sz="2000" b="1" smtClean="0">
              <a:solidFill>
                <a:schemeClr val="bg1"/>
              </a:solidFill>
            </a:rPr>
            <a:t>Calidad de los medicamentos</a:t>
          </a:r>
          <a:endParaRPr lang="es-MX" sz="2000" b="1">
            <a:solidFill>
              <a:schemeClr val="bg1"/>
            </a:solidFill>
          </a:endParaRPr>
        </a:p>
      </dgm:t>
    </dgm:pt>
    <dgm:pt modelId="{D023AC24-FA4D-4326-87BC-079DAA5A1FF8}" type="parTrans" cxnId="{FA962029-4532-4C05-8BB4-FAB8BC3F039C}">
      <dgm:prSet/>
      <dgm:spPr/>
      <dgm:t>
        <a:bodyPr/>
        <a:lstStyle/>
        <a:p>
          <a:endParaRPr lang="es-MX" sz="2000" b="1">
            <a:solidFill>
              <a:schemeClr val="bg1"/>
            </a:solidFill>
          </a:endParaRPr>
        </a:p>
      </dgm:t>
    </dgm:pt>
    <dgm:pt modelId="{BE62AEBC-348E-4ADF-9BE2-B00A9655516F}" type="sibTrans" cxnId="{FA962029-4532-4C05-8BB4-FAB8BC3F039C}">
      <dgm:prSet/>
      <dgm:spPr/>
      <dgm:t>
        <a:bodyPr/>
        <a:lstStyle/>
        <a:p>
          <a:endParaRPr lang="es-MX" sz="2000" b="1">
            <a:solidFill>
              <a:schemeClr val="bg1"/>
            </a:solidFill>
          </a:endParaRPr>
        </a:p>
      </dgm:t>
    </dgm:pt>
    <dgm:pt modelId="{C4569BED-FF5F-4E52-AD17-BFD5F4B2B354}">
      <dgm:prSet custT="1"/>
      <dgm:spPr/>
      <dgm:t>
        <a:bodyPr/>
        <a:lstStyle/>
        <a:p>
          <a:pPr rtl="0"/>
          <a:r>
            <a:rPr lang="es-MX" sz="2000" b="1" smtClean="0">
              <a:solidFill>
                <a:schemeClr val="bg1"/>
              </a:solidFill>
            </a:rPr>
            <a:t>Gestión administrativa</a:t>
          </a:r>
          <a:endParaRPr lang="es-MX" sz="2000" b="1">
            <a:solidFill>
              <a:schemeClr val="bg1"/>
            </a:solidFill>
          </a:endParaRPr>
        </a:p>
      </dgm:t>
    </dgm:pt>
    <dgm:pt modelId="{24B97016-352A-4917-94E5-097640698BB9}" type="parTrans" cxnId="{A26DEA52-2AD4-43BD-A8E3-44715A699C8E}">
      <dgm:prSet/>
      <dgm:spPr/>
      <dgm:t>
        <a:bodyPr/>
        <a:lstStyle/>
        <a:p>
          <a:endParaRPr lang="es-MX" sz="2000" b="1">
            <a:solidFill>
              <a:schemeClr val="bg1"/>
            </a:solidFill>
          </a:endParaRPr>
        </a:p>
      </dgm:t>
    </dgm:pt>
    <dgm:pt modelId="{9A254EF7-C929-4A21-AB4F-69210682FC55}" type="sibTrans" cxnId="{A26DEA52-2AD4-43BD-A8E3-44715A699C8E}">
      <dgm:prSet/>
      <dgm:spPr/>
      <dgm:t>
        <a:bodyPr/>
        <a:lstStyle/>
        <a:p>
          <a:endParaRPr lang="es-MX" sz="2000" b="1">
            <a:solidFill>
              <a:schemeClr val="bg1"/>
            </a:solidFill>
          </a:endParaRPr>
        </a:p>
      </dgm:t>
    </dgm:pt>
    <dgm:pt modelId="{0BAD3AB6-D150-46A1-A978-1EA0E7743CEA}">
      <dgm:prSet custT="1"/>
      <dgm:spPr/>
      <dgm:t>
        <a:bodyPr/>
        <a:lstStyle/>
        <a:p>
          <a:pPr rtl="0"/>
          <a:r>
            <a:rPr lang="es-MX" sz="2000" b="1" smtClean="0">
              <a:solidFill>
                <a:schemeClr val="bg1"/>
              </a:solidFill>
            </a:rPr>
            <a:t>Deficiente formación RHS</a:t>
          </a:r>
          <a:endParaRPr lang="es-MX" sz="2000" b="1">
            <a:solidFill>
              <a:schemeClr val="bg1"/>
            </a:solidFill>
          </a:endParaRPr>
        </a:p>
      </dgm:t>
    </dgm:pt>
    <dgm:pt modelId="{24C9A853-9B29-4A1F-A7EE-963C0D167E31}" type="parTrans" cxnId="{F0F74F89-CDA0-4F96-B5BB-D2ED4A8AE8B7}">
      <dgm:prSet/>
      <dgm:spPr/>
      <dgm:t>
        <a:bodyPr/>
        <a:lstStyle/>
        <a:p>
          <a:endParaRPr lang="es-MX" sz="2000" b="1">
            <a:solidFill>
              <a:schemeClr val="bg1"/>
            </a:solidFill>
          </a:endParaRPr>
        </a:p>
      </dgm:t>
    </dgm:pt>
    <dgm:pt modelId="{DD0BB48E-1388-47A9-9369-5705F9042965}" type="sibTrans" cxnId="{F0F74F89-CDA0-4F96-B5BB-D2ED4A8AE8B7}">
      <dgm:prSet/>
      <dgm:spPr/>
      <dgm:t>
        <a:bodyPr/>
        <a:lstStyle/>
        <a:p>
          <a:endParaRPr lang="es-MX" sz="2000" b="1">
            <a:solidFill>
              <a:schemeClr val="bg1"/>
            </a:solidFill>
          </a:endParaRPr>
        </a:p>
      </dgm:t>
    </dgm:pt>
    <dgm:pt modelId="{9775AD4D-D92F-4CCF-9260-A6ECF41E1811}">
      <dgm:prSet custT="1"/>
      <dgm:spPr/>
      <dgm:t>
        <a:bodyPr/>
        <a:lstStyle/>
        <a:p>
          <a:pPr rtl="0"/>
          <a:r>
            <a:rPr lang="es-MX" sz="2000" b="1" dirty="0" smtClean="0">
              <a:solidFill>
                <a:schemeClr val="bg1"/>
              </a:solidFill>
            </a:rPr>
            <a:t>Deficiente capacitación RHS</a:t>
          </a:r>
          <a:endParaRPr lang="es-MX" sz="2000" b="1" dirty="0">
            <a:solidFill>
              <a:schemeClr val="bg1"/>
            </a:solidFill>
          </a:endParaRPr>
        </a:p>
      </dgm:t>
    </dgm:pt>
    <dgm:pt modelId="{FF66CD2D-9779-44BE-83F0-A03FF891E29B}" type="parTrans" cxnId="{4D5327C8-D884-41E4-BA99-70CFD1F9E13F}">
      <dgm:prSet/>
      <dgm:spPr/>
      <dgm:t>
        <a:bodyPr/>
        <a:lstStyle/>
        <a:p>
          <a:endParaRPr lang="es-MX" sz="2000" b="1">
            <a:solidFill>
              <a:schemeClr val="bg1"/>
            </a:solidFill>
          </a:endParaRPr>
        </a:p>
      </dgm:t>
    </dgm:pt>
    <dgm:pt modelId="{C6F88EE9-D2EC-40C7-8678-2BDE2E6D6A15}" type="sibTrans" cxnId="{4D5327C8-D884-41E4-BA99-70CFD1F9E13F}">
      <dgm:prSet/>
      <dgm:spPr/>
      <dgm:t>
        <a:bodyPr/>
        <a:lstStyle/>
        <a:p>
          <a:endParaRPr lang="es-MX" sz="2000" b="1">
            <a:solidFill>
              <a:schemeClr val="bg1"/>
            </a:solidFill>
          </a:endParaRPr>
        </a:p>
      </dgm:t>
    </dgm:pt>
    <dgm:pt modelId="{36042915-D6CA-4682-A9DD-7A7800E302ED}">
      <dgm:prSet/>
      <dgm:spPr/>
      <dgm:t>
        <a:bodyPr/>
        <a:lstStyle/>
        <a:p>
          <a:endParaRPr lang="es-MX" sz="2000" b="1">
            <a:solidFill>
              <a:schemeClr val="bg1"/>
            </a:solidFill>
          </a:endParaRPr>
        </a:p>
      </dgm:t>
    </dgm:pt>
    <dgm:pt modelId="{80C2C573-BF2C-4A51-A667-BACA3B09ED8B}" type="parTrans" cxnId="{5FAE44B8-90CC-49CE-84DF-6E8191BF3C89}">
      <dgm:prSet/>
      <dgm:spPr/>
      <dgm:t>
        <a:bodyPr/>
        <a:lstStyle/>
        <a:p>
          <a:endParaRPr lang="es-MX" sz="2000" b="1">
            <a:solidFill>
              <a:schemeClr val="bg1"/>
            </a:solidFill>
          </a:endParaRPr>
        </a:p>
      </dgm:t>
    </dgm:pt>
    <dgm:pt modelId="{D6DCA056-031D-4C35-A02A-708237A65D21}" type="sibTrans" cxnId="{5FAE44B8-90CC-49CE-84DF-6E8191BF3C89}">
      <dgm:prSet/>
      <dgm:spPr/>
      <dgm:t>
        <a:bodyPr/>
        <a:lstStyle/>
        <a:p>
          <a:endParaRPr lang="es-MX" sz="2000" b="1">
            <a:solidFill>
              <a:schemeClr val="bg1"/>
            </a:solidFill>
          </a:endParaRPr>
        </a:p>
      </dgm:t>
    </dgm:pt>
    <dgm:pt modelId="{79A38A3D-FCE1-4F91-929A-72C2501A3B63}" type="pres">
      <dgm:prSet presAssocID="{12FC8338-1693-4385-AB45-C7A959FB0FC8}" presName="compositeShape" presStyleCnt="0">
        <dgm:presLayoutVars>
          <dgm:chMax val="7"/>
          <dgm:dir/>
          <dgm:resizeHandles val="exact"/>
        </dgm:presLayoutVars>
      </dgm:prSet>
      <dgm:spPr/>
      <dgm:t>
        <a:bodyPr/>
        <a:lstStyle/>
        <a:p>
          <a:endParaRPr lang="es-MX"/>
        </a:p>
      </dgm:t>
    </dgm:pt>
    <dgm:pt modelId="{EAFBCE3C-8664-49DD-997C-C24B633061AF}" type="pres">
      <dgm:prSet presAssocID="{9665DF90-8B74-4819-9280-8DFB30D349DE}" presName="circ1" presStyleLbl="vennNode1" presStyleIdx="0" presStyleCnt="7"/>
      <dgm:spPr/>
    </dgm:pt>
    <dgm:pt modelId="{9309A133-9D88-4BFE-9FAD-2160C1205354}" type="pres">
      <dgm:prSet presAssocID="{9665DF90-8B74-4819-9280-8DFB30D349DE}" presName="circ1Tx" presStyleLbl="revTx" presStyleIdx="0" presStyleCnt="0">
        <dgm:presLayoutVars>
          <dgm:chMax val="0"/>
          <dgm:chPref val="0"/>
          <dgm:bulletEnabled val="1"/>
        </dgm:presLayoutVars>
      </dgm:prSet>
      <dgm:spPr/>
      <dgm:t>
        <a:bodyPr/>
        <a:lstStyle/>
        <a:p>
          <a:endParaRPr lang="es-MX"/>
        </a:p>
      </dgm:t>
    </dgm:pt>
    <dgm:pt modelId="{728112DA-2B12-4049-A3E7-421D866AC782}" type="pres">
      <dgm:prSet presAssocID="{B80D7AA2-9DD8-474A-92AD-4FDF3BE654F4}" presName="circ2" presStyleLbl="vennNode1" presStyleIdx="1" presStyleCnt="7"/>
      <dgm:spPr/>
    </dgm:pt>
    <dgm:pt modelId="{957C5268-916D-4BE7-8A4E-3E652C172370}" type="pres">
      <dgm:prSet presAssocID="{B80D7AA2-9DD8-474A-92AD-4FDF3BE654F4}" presName="circ2Tx" presStyleLbl="revTx" presStyleIdx="0" presStyleCnt="0">
        <dgm:presLayoutVars>
          <dgm:chMax val="0"/>
          <dgm:chPref val="0"/>
          <dgm:bulletEnabled val="1"/>
        </dgm:presLayoutVars>
      </dgm:prSet>
      <dgm:spPr/>
      <dgm:t>
        <a:bodyPr/>
        <a:lstStyle/>
        <a:p>
          <a:endParaRPr lang="es-MX"/>
        </a:p>
      </dgm:t>
    </dgm:pt>
    <dgm:pt modelId="{49EF9656-3A08-4863-BEBF-FB977F9DAD96}" type="pres">
      <dgm:prSet presAssocID="{1CD88CA5-AF06-422D-B4E7-ABCA344A14C4}" presName="circ3" presStyleLbl="vennNode1" presStyleIdx="2" presStyleCnt="7"/>
      <dgm:spPr/>
    </dgm:pt>
    <dgm:pt modelId="{3E8C9A25-E010-4FD8-A292-D58FD2647E52}" type="pres">
      <dgm:prSet presAssocID="{1CD88CA5-AF06-422D-B4E7-ABCA344A14C4}" presName="circ3Tx" presStyleLbl="revTx" presStyleIdx="0" presStyleCnt="0">
        <dgm:presLayoutVars>
          <dgm:chMax val="0"/>
          <dgm:chPref val="0"/>
          <dgm:bulletEnabled val="1"/>
        </dgm:presLayoutVars>
      </dgm:prSet>
      <dgm:spPr/>
      <dgm:t>
        <a:bodyPr/>
        <a:lstStyle/>
        <a:p>
          <a:endParaRPr lang="es-MX"/>
        </a:p>
      </dgm:t>
    </dgm:pt>
    <dgm:pt modelId="{D2F3C234-74DF-48B0-8CC1-77ECC32A8CFC}" type="pres">
      <dgm:prSet presAssocID="{224F0FBC-8557-4B84-8D92-CC218D133DD0}" presName="circ4" presStyleLbl="vennNode1" presStyleIdx="3" presStyleCnt="7"/>
      <dgm:spPr/>
    </dgm:pt>
    <dgm:pt modelId="{8464AB39-9D14-46FF-84C7-EAF9494AB06B}" type="pres">
      <dgm:prSet presAssocID="{224F0FBC-8557-4B84-8D92-CC218D133DD0}" presName="circ4Tx" presStyleLbl="revTx" presStyleIdx="0" presStyleCnt="0">
        <dgm:presLayoutVars>
          <dgm:chMax val="0"/>
          <dgm:chPref val="0"/>
          <dgm:bulletEnabled val="1"/>
        </dgm:presLayoutVars>
      </dgm:prSet>
      <dgm:spPr/>
      <dgm:t>
        <a:bodyPr/>
        <a:lstStyle/>
        <a:p>
          <a:endParaRPr lang="es-MX"/>
        </a:p>
      </dgm:t>
    </dgm:pt>
    <dgm:pt modelId="{4E70E940-F002-4DD3-8CD6-34E16E59C56F}" type="pres">
      <dgm:prSet presAssocID="{C4569BED-FF5F-4E52-AD17-BFD5F4B2B354}" presName="circ5" presStyleLbl="vennNode1" presStyleIdx="4" presStyleCnt="7"/>
      <dgm:spPr/>
    </dgm:pt>
    <dgm:pt modelId="{5FA8C785-840F-4E4B-990C-EAF0EA1C9474}" type="pres">
      <dgm:prSet presAssocID="{C4569BED-FF5F-4E52-AD17-BFD5F4B2B354}" presName="circ5Tx" presStyleLbl="revTx" presStyleIdx="0" presStyleCnt="0">
        <dgm:presLayoutVars>
          <dgm:chMax val="0"/>
          <dgm:chPref val="0"/>
          <dgm:bulletEnabled val="1"/>
        </dgm:presLayoutVars>
      </dgm:prSet>
      <dgm:spPr/>
      <dgm:t>
        <a:bodyPr/>
        <a:lstStyle/>
        <a:p>
          <a:endParaRPr lang="es-MX"/>
        </a:p>
      </dgm:t>
    </dgm:pt>
    <dgm:pt modelId="{88E8267F-C686-4E1E-B43B-642D5AD0C156}" type="pres">
      <dgm:prSet presAssocID="{0BAD3AB6-D150-46A1-A978-1EA0E7743CEA}" presName="circ6" presStyleLbl="vennNode1" presStyleIdx="5" presStyleCnt="7"/>
      <dgm:spPr/>
    </dgm:pt>
    <dgm:pt modelId="{E4853F88-DA5A-4FF3-B8A8-F8EA930D9C36}" type="pres">
      <dgm:prSet presAssocID="{0BAD3AB6-D150-46A1-A978-1EA0E7743CEA}" presName="circ6Tx" presStyleLbl="revTx" presStyleIdx="0" presStyleCnt="0">
        <dgm:presLayoutVars>
          <dgm:chMax val="0"/>
          <dgm:chPref val="0"/>
          <dgm:bulletEnabled val="1"/>
        </dgm:presLayoutVars>
      </dgm:prSet>
      <dgm:spPr/>
      <dgm:t>
        <a:bodyPr/>
        <a:lstStyle/>
        <a:p>
          <a:endParaRPr lang="es-MX"/>
        </a:p>
      </dgm:t>
    </dgm:pt>
    <dgm:pt modelId="{B1DEBF64-6EC2-467A-8AD1-50520B24DB9B}" type="pres">
      <dgm:prSet presAssocID="{9775AD4D-D92F-4CCF-9260-A6ECF41E1811}" presName="circ7" presStyleLbl="vennNode1" presStyleIdx="6" presStyleCnt="7"/>
      <dgm:spPr/>
    </dgm:pt>
    <dgm:pt modelId="{0BF51D19-3BF4-4BBF-A9ED-287620AED7E1}" type="pres">
      <dgm:prSet presAssocID="{9775AD4D-D92F-4CCF-9260-A6ECF41E1811}" presName="circ7Tx" presStyleLbl="revTx" presStyleIdx="0" presStyleCnt="0">
        <dgm:presLayoutVars>
          <dgm:chMax val="0"/>
          <dgm:chPref val="0"/>
          <dgm:bulletEnabled val="1"/>
        </dgm:presLayoutVars>
      </dgm:prSet>
      <dgm:spPr/>
      <dgm:t>
        <a:bodyPr/>
        <a:lstStyle/>
        <a:p>
          <a:endParaRPr lang="es-MX"/>
        </a:p>
      </dgm:t>
    </dgm:pt>
  </dgm:ptLst>
  <dgm:cxnLst>
    <dgm:cxn modelId="{A26DEA52-2AD4-43BD-A8E3-44715A699C8E}" srcId="{12FC8338-1693-4385-AB45-C7A959FB0FC8}" destId="{C4569BED-FF5F-4E52-AD17-BFD5F4B2B354}" srcOrd="4" destOrd="0" parTransId="{24B97016-352A-4917-94E5-097640698BB9}" sibTransId="{9A254EF7-C929-4A21-AB4F-69210682FC55}"/>
    <dgm:cxn modelId="{F6F01746-4753-0E4C-87CF-BEEFD36C6248}" type="presOf" srcId="{9775AD4D-D92F-4CCF-9260-A6ECF41E1811}" destId="{0BF51D19-3BF4-4BBF-A9ED-287620AED7E1}" srcOrd="0" destOrd="0" presId="urn:microsoft.com/office/officeart/2005/8/layout/venn1"/>
    <dgm:cxn modelId="{F412D82B-D965-E240-A5AD-4155B190269A}" type="presOf" srcId="{9665DF90-8B74-4819-9280-8DFB30D349DE}" destId="{9309A133-9D88-4BFE-9FAD-2160C1205354}" srcOrd="0" destOrd="0" presId="urn:microsoft.com/office/officeart/2005/8/layout/venn1"/>
    <dgm:cxn modelId="{4D5327C8-D884-41E4-BA99-70CFD1F9E13F}" srcId="{12FC8338-1693-4385-AB45-C7A959FB0FC8}" destId="{9775AD4D-D92F-4CCF-9260-A6ECF41E1811}" srcOrd="6" destOrd="0" parTransId="{FF66CD2D-9779-44BE-83F0-A03FF891E29B}" sibTransId="{C6F88EE9-D2EC-40C7-8678-2BDE2E6D6A15}"/>
    <dgm:cxn modelId="{33794E07-0C9A-475A-A4ED-390A87E1A4C5}" srcId="{12FC8338-1693-4385-AB45-C7A959FB0FC8}" destId="{1CD88CA5-AF06-422D-B4E7-ABCA344A14C4}" srcOrd="2" destOrd="0" parTransId="{89022D6A-7B20-4DE1-B0E6-B2494B1BAC0C}" sibTransId="{84217454-00D1-45F0-AF4E-4551D045597A}"/>
    <dgm:cxn modelId="{B07077B7-C564-1242-A42C-6F70317BEE05}" type="presOf" srcId="{C4569BED-FF5F-4E52-AD17-BFD5F4B2B354}" destId="{5FA8C785-840F-4E4B-990C-EAF0EA1C9474}" srcOrd="0" destOrd="0" presId="urn:microsoft.com/office/officeart/2005/8/layout/venn1"/>
    <dgm:cxn modelId="{BA36EF5D-ACFC-6843-BA83-FB836EBBCF7F}" type="presOf" srcId="{0BAD3AB6-D150-46A1-A978-1EA0E7743CEA}" destId="{E4853F88-DA5A-4FF3-B8A8-F8EA930D9C36}" srcOrd="0" destOrd="0" presId="urn:microsoft.com/office/officeart/2005/8/layout/venn1"/>
    <dgm:cxn modelId="{DE9E5A8F-81F0-9B40-95CD-5F8D1BE90289}" type="presOf" srcId="{B80D7AA2-9DD8-474A-92AD-4FDF3BE654F4}" destId="{957C5268-916D-4BE7-8A4E-3E652C172370}" srcOrd="0" destOrd="0" presId="urn:microsoft.com/office/officeart/2005/8/layout/venn1"/>
    <dgm:cxn modelId="{6252EF62-6C5D-4E5B-834D-74A0B96CDA4D}" srcId="{12FC8338-1693-4385-AB45-C7A959FB0FC8}" destId="{B80D7AA2-9DD8-474A-92AD-4FDF3BE654F4}" srcOrd="1" destOrd="0" parTransId="{53D3CD53-27CC-4188-A370-F9ED365A7048}" sibTransId="{884597CD-6E8E-444F-8273-E98170DE56A1}"/>
    <dgm:cxn modelId="{F60C41B8-0EB5-8A41-9E24-23E9F5E87C78}" type="presOf" srcId="{224F0FBC-8557-4B84-8D92-CC218D133DD0}" destId="{8464AB39-9D14-46FF-84C7-EAF9494AB06B}" srcOrd="0" destOrd="0" presId="urn:microsoft.com/office/officeart/2005/8/layout/venn1"/>
    <dgm:cxn modelId="{5FAE44B8-90CC-49CE-84DF-6E8191BF3C89}" srcId="{12FC8338-1693-4385-AB45-C7A959FB0FC8}" destId="{36042915-D6CA-4682-A9DD-7A7800E302ED}" srcOrd="7" destOrd="0" parTransId="{80C2C573-BF2C-4A51-A667-BACA3B09ED8B}" sibTransId="{D6DCA056-031D-4C35-A02A-708237A65D21}"/>
    <dgm:cxn modelId="{4A45547E-B535-F64A-8488-D439148ADC2D}" type="presOf" srcId="{12FC8338-1693-4385-AB45-C7A959FB0FC8}" destId="{79A38A3D-FCE1-4F91-929A-72C2501A3B63}" srcOrd="0" destOrd="0" presId="urn:microsoft.com/office/officeart/2005/8/layout/venn1"/>
    <dgm:cxn modelId="{17D5F620-BA73-44F0-840F-E87B67357D84}" srcId="{12FC8338-1693-4385-AB45-C7A959FB0FC8}" destId="{9665DF90-8B74-4819-9280-8DFB30D349DE}" srcOrd="0" destOrd="0" parTransId="{21A2944E-B01F-4F93-9CAC-1F4FB38816EB}" sibTransId="{8AEF5912-5250-4123-B801-8CFE144707E6}"/>
    <dgm:cxn modelId="{F0F74F89-CDA0-4F96-B5BB-D2ED4A8AE8B7}" srcId="{12FC8338-1693-4385-AB45-C7A959FB0FC8}" destId="{0BAD3AB6-D150-46A1-A978-1EA0E7743CEA}" srcOrd="5" destOrd="0" parTransId="{24C9A853-9B29-4A1F-A7EE-963C0D167E31}" sibTransId="{DD0BB48E-1388-47A9-9369-5705F9042965}"/>
    <dgm:cxn modelId="{FA962029-4532-4C05-8BB4-FAB8BC3F039C}" srcId="{12FC8338-1693-4385-AB45-C7A959FB0FC8}" destId="{224F0FBC-8557-4B84-8D92-CC218D133DD0}" srcOrd="3" destOrd="0" parTransId="{D023AC24-FA4D-4326-87BC-079DAA5A1FF8}" sibTransId="{BE62AEBC-348E-4ADF-9BE2-B00A9655516F}"/>
    <dgm:cxn modelId="{4D37E6FB-FB2B-AA44-A910-330FFDC92D35}" type="presOf" srcId="{1CD88CA5-AF06-422D-B4E7-ABCA344A14C4}" destId="{3E8C9A25-E010-4FD8-A292-D58FD2647E52}" srcOrd="0" destOrd="0" presId="urn:microsoft.com/office/officeart/2005/8/layout/venn1"/>
    <dgm:cxn modelId="{A2886E1D-C959-3248-9CEC-AC4D0D042AD5}" type="presParOf" srcId="{79A38A3D-FCE1-4F91-929A-72C2501A3B63}" destId="{EAFBCE3C-8664-49DD-997C-C24B633061AF}" srcOrd="0" destOrd="0" presId="urn:microsoft.com/office/officeart/2005/8/layout/venn1"/>
    <dgm:cxn modelId="{BD8818A2-45DE-6D47-B808-BDF2770F9A30}" type="presParOf" srcId="{79A38A3D-FCE1-4F91-929A-72C2501A3B63}" destId="{9309A133-9D88-4BFE-9FAD-2160C1205354}" srcOrd="1" destOrd="0" presId="urn:microsoft.com/office/officeart/2005/8/layout/venn1"/>
    <dgm:cxn modelId="{82AF6B31-90F9-C54A-B2B3-FDE80AD3E518}" type="presParOf" srcId="{79A38A3D-FCE1-4F91-929A-72C2501A3B63}" destId="{728112DA-2B12-4049-A3E7-421D866AC782}" srcOrd="2" destOrd="0" presId="urn:microsoft.com/office/officeart/2005/8/layout/venn1"/>
    <dgm:cxn modelId="{ADB3EB92-37F6-FC42-9B3B-7960CACFBA36}" type="presParOf" srcId="{79A38A3D-FCE1-4F91-929A-72C2501A3B63}" destId="{957C5268-916D-4BE7-8A4E-3E652C172370}" srcOrd="3" destOrd="0" presId="urn:microsoft.com/office/officeart/2005/8/layout/venn1"/>
    <dgm:cxn modelId="{A7BB6A9C-1373-6349-86EA-CF8FD2AFEAAC}" type="presParOf" srcId="{79A38A3D-FCE1-4F91-929A-72C2501A3B63}" destId="{49EF9656-3A08-4863-BEBF-FB977F9DAD96}" srcOrd="4" destOrd="0" presId="urn:microsoft.com/office/officeart/2005/8/layout/venn1"/>
    <dgm:cxn modelId="{501AB0FF-30D3-0C40-A15E-1D2EE74A1602}" type="presParOf" srcId="{79A38A3D-FCE1-4F91-929A-72C2501A3B63}" destId="{3E8C9A25-E010-4FD8-A292-D58FD2647E52}" srcOrd="5" destOrd="0" presId="urn:microsoft.com/office/officeart/2005/8/layout/venn1"/>
    <dgm:cxn modelId="{1B2CE084-A046-ED4F-B751-E059756E211F}" type="presParOf" srcId="{79A38A3D-FCE1-4F91-929A-72C2501A3B63}" destId="{D2F3C234-74DF-48B0-8CC1-77ECC32A8CFC}" srcOrd="6" destOrd="0" presId="urn:microsoft.com/office/officeart/2005/8/layout/venn1"/>
    <dgm:cxn modelId="{DB249C71-2C07-F14D-9D45-F79B878833F8}" type="presParOf" srcId="{79A38A3D-FCE1-4F91-929A-72C2501A3B63}" destId="{8464AB39-9D14-46FF-84C7-EAF9494AB06B}" srcOrd="7" destOrd="0" presId="urn:microsoft.com/office/officeart/2005/8/layout/venn1"/>
    <dgm:cxn modelId="{4FA17E6E-5E5A-5D45-AC10-26EED8ED0AF6}" type="presParOf" srcId="{79A38A3D-FCE1-4F91-929A-72C2501A3B63}" destId="{4E70E940-F002-4DD3-8CD6-34E16E59C56F}" srcOrd="8" destOrd="0" presId="urn:microsoft.com/office/officeart/2005/8/layout/venn1"/>
    <dgm:cxn modelId="{EBAF13FC-F9BD-8F45-9D2E-D3F7BE3B9BAA}" type="presParOf" srcId="{79A38A3D-FCE1-4F91-929A-72C2501A3B63}" destId="{5FA8C785-840F-4E4B-990C-EAF0EA1C9474}" srcOrd="9" destOrd="0" presId="urn:microsoft.com/office/officeart/2005/8/layout/venn1"/>
    <dgm:cxn modelId="{A5F9C88A-696C-C64B-A574-45898EC4B64A}" type="presParOf" srcId="{79A38A3D-FCE1-4F91-929A-72C2501A3B63}" destId="{88E8267F-C686-4E1E-B43B-642D5AD0C156}" srcOrd="10" destOrd="0" presId="urn:microsoft.com/office/officeart/2005/8/layout/venn1"/>
    <dgm:cxn modelId="{F704C397-71EE-464B-A1ED-EB6678FAAE3E}" type="presParOf" srcId="{79A38A3D-FCE1-4F91-929A-72C2501A3B63}" destId="{E4853F88-DA5A-4FF3-B8A8-F8EA930D9C36}" srcOrd="11" destOrd="0" presId="urn:microsoft.com/office/officeart/2005/8/layout/venn1"/>
    <dgm:cxn modelId="{DF27FE54-74AE-5946-AA12-DDD9B86975C6}" type="presParOf" srcId="{79A38A3D-FCE1-4F91-929A-72C2501A3B63}" destId="{B1DEBF64-6EC2-467A-8AD1-50520B24DB9B}" srcOrd="12" destOrd="0" presId="urn:microsoft.com/office/officeart/2005/8/layout/venn1"/>
    <dgm:cxn modelId="{D692960F-A8E4-ED48-AC24-C0B60B8E39EB}" type="presParOf" srcId="{79A38A3D-FCE1-4F91-929A-72C2501A3B63}" destId="{0BF51D19-3BF4-4BBF-A9ED-287620AED7E1}" srcOrd="13" destOrd="0" presId="urn:microsoft.com/office/officeart/2005/8/layout/venn1"/>
  </dgm:cxnLst>
  <dgm:bg>
    <a:solidFill>
      <a:srgbClr val="00206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FC8338-1693-4385-AB45-C7A959FB0FC8}"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s-MX"/>
        </a:p>
      </dgm:t>
    </dgm:pt>
    <dgm:pt modelId="{9665DF90-8B74-4819-9280-8DFB30D349DE}">
      <dgm:prSet custT="1"/>
      <dgm:spPr/>
      <dgm:t>
        <a:bodyPr/>
        <a:lstStyle/>
        <a:p>
          <a:pPr rtl="0"/>
          <a:r>
            <a:rPr lang="es-MX" sz="2000" b="1" smtClean="0">
              <a:solidFill>
                <a:schemeClr val="bg1"/>
              </a:solidFill>
            </a:rPr>
            <a:t>Infraestructura inadecuada</a:t>
          </a:r>
          <a:endParaRPr lang="es-MX" sz="2000" b="1">
            <a:solidFill>
              <a:schemeClr val="bg1"/>
            </a:solidFill>
          </a:endParaRPr>
        </a:p>
      </dgm:t>
    </dgm:pt>
    <dgm:pt modelId="{21A2944E-B01F-4F93-9CAC-1F4FB38816EB}" type="parTrans" cxnId="{17D5F620-BA73-44F0-840F-E87B67357D84}">
      <dgm:prSet/>
      <dgm:spPr/>
      <dgm:t>
        <a:bodyPr/>
        <a:lstStyle/>
        <a:p>
          <a:endParaRPr lang="es-MX" sz="2000" b="1">
            <a:solidFill>
              <a:schemeClr val="bg1"/>
            </a:solidFill>
          </a:endParaRPr>
        </a:p>
      </dgm:t>
    </dgm:pt>
    <dgm:pt modelId="{8AEF5912-5250-4123-B801-8CFE144707E6}" type="sibTrans" cxnId="{17D5F620-BA73-44F0-840F-E87B67357D84}">
      <dgm:prSet/>
      <dgm:spPr/>
      <dgm:t>
        <a:bodyPr/>
        <a:lstStyle/>
        <a:p>
          <a:endParaRPr lang="es-MX" sz="2000" b="1">
            <a:solidFill>
              <a:schemeClr val="bg1"/>
            </a:solidFill>
          </a:endParaRPr>
        </a:p>
      </dgm:t>
    </dgm:pt>
    <dgm:pt modelId="{B80D7AA2-9DD8-474A-92AD-4FDF3BE654F4}">
      <dgm:prSet custT="1"/>
      <dgm:spPr/>
      <dgm:t>
        <a:bodyPr/>
        <a:lstStyle/>
        <a:p>
          <a:pPr rtl="0"/>
          <a:r>
            <a:rPr lang="es-MX" sz="2000" b="1" smtClean="0">
              <a:solidFill>
                <a:schemeClr val="bg1"/>
              </a:solidFill>
            </a:rPr>
            <a:t>Equipo medico deteriorado</a:t>
          </a:r>
          <a:endParaRPr lang="es-MX" sz="2000" b="1">
            <a:solidFill>
              <a:schemeClr val="bg1"/>
            </a:solidFill>
          </a:endParaRPr>
        </a:p>
      </dgm:t>
    </dgm:pt>
    <dgm:pt modelId="{53D3CD53-27CC-4188-A370-F9ED365A7048}" type="parTrans" cxnId="{6252EF62-6C5D-4E5B-834D-74A0B96CDA4D}">
      <dgm:prSet/>
      <dgm:spPr/>
      <dgm:t>
        <a:bodyPr/>
        <a:lstStyle/>
        <a:p>
          <a:endParaRPr lang="es-MX" sz="2000" b="1">
            <a:solidFill>
              <a:schemeClr val="bg1"/>
            </a:solidFill>
          </a:endParaRPr>
        </a:p>
      </dgm:t>
    </dgm:pt>
    <dgm:pt modelId="{884597CD-6E8E-444F-8273-E98170DE56A1}" type="sibTrans" cxnId="{6252EF62-6C5D-4E5B-834D-74A0B96CDA4D}">
      <dgm:prSet/>
      <dgm:spPr/>
      <dgm:t>
        <a:bodyPr/>
        <a:lstStyle/>
        <a:p>
          <a:endParaRPr lang="es-MX" sz="2000" b="1">
            <a:solidFill>
              <a:schemeClr val="bg1"/>
            </a:solidFill>
          </a:endParaRPr>
        </a:p>
      </dgm:t>
    </dgm:pt>
    <dgm:pt modelId="{1CD88CA5-AF06-422D-B4E7-ABCA344A14C4}">
      <dgm:prSet custT="1"/>
      <dgm:spPr/>
      <dgm:t>
        <a:bodyPr/>
        <a:lstStyle/>
        <a:p>
          <a:pPr rtl="0"/>
          <a:r>
            <a:rPr lang="es-MX" sz="2000" b="1" smtClean="0">
              <a:solidFill>
                <a:schemeClr val="bg1"/>
              </a:solidFill>
            </a:rPr>
            <a:t>Irregularidad del suministro</a:t>
          </a:r>
          <a:endParaRPr lang="es-MX" sz="2000" b="1">
            <a:solidFill>
              <a:schemeClr val="bg1"/>
            </a:solidFill>
          </a:endParaRPr>
        </a:p>
      </dgm:t>
    </dgm:pt>
    <dgm:pt modelId="{89022D6A-7B20-4DE1-B0E6-B2494B1BAC0C}" type="parTrans" cxnId="{33794E07-0C9A-475A-A4ED-390A87E1A4C5}">
      <dgm:prSet/>
      <dgm:spPr/>
      <dgm:t>
        <a:bodyPr/>
        <a:lstStyle/>
        <a:p>
          <a:endParaRPr lang="es-MX" sz="2000" b="1">
            <a:solidFill>
              <a:schemeClr val="bg1"/>
            </a:solidFill>
          </a:endParaRPr>
        </a:p>
      </dgm:t>
    </dgm:pt>
    <dgm:pt modelId="{84217454-00D1-45F0-AF4E-4551D045597A}" type="sibTrans" cxnId="{33794E07-0C9A-475A-A4ED-390A87E1A4C5}">
      <dgm:prSet/>
      <dgm:spPr/>
      <dgm:t>
        <a:bodyPr/>
        <a:lstStyle/>
        <a:p>
          <a:endParaRPr lang="es-MX" sz="2000" b="1">
            <a:solidFill>
              <a:schemeClr val="bg1"/>
            </a:solidFill>
          </a:endParaRPr>
        </a:p>
      </dgm:t>
    </dgm:pt>
    <dgm:pt modelId="{224F0FBC-8557-4B84-8D92-CC218D133DD0}">
      <dgm:prSet custT="1"/>
      <dgm:spPr/>
      <dgm:t>
        <a:bodyPr/>
        <a:lstStyle/>
        <a:p>
          <a:pPr rtl="0"/>
          <a:r>
            <a:rPr lang="es-MX" sz="2000" b="1" smtClean="0">
              <a:solidFill>
                <a:schemeClr val="bg1"/>
              </a:solidFill>
            </a:rPr>
            <a:t>Calidad de los medicamentos</a:t>
          </a:r>
          <a:endParaRPr lang="es-MX" sz="2000" b="1">
            <a:solidFill>
              <a:schemeClr val="bg1"/>
            </a:solidFill>
          </a:endParaRPr>
        </a:p>
      </dgm:t>
    </dgm:pt>
    <dgm:pt modelId="{D023AC24-FA4D-4326-87BC-079DAA5A1FF8}" type="parTrans" cxnId="{FA962029-4532-4C05-8BB4-FAB8BC3F039C}">
      <dgm:prSet/>
      <dgm:spPr/>
      <dgm:t>
        <a:bodyPr/>
        <a:lstStyle/>
        <a:p>
          <a:endParaRPr lang="es-MX" sz="2000" b="1">
            <a:solidFill>
              <a:schemeClr val="bg1"/>
            </a:solidFill>
          </a:endParaRPr>
        </a:p>
      </dgm:t>
    </dgm:pt>
    <dgm:pt modelId="{BE62AEBC-348E-4ADF-9BE2-B00A9655516F}" type="sibTrans" cxnId="{FA962029-4532-4C05-8BB4-FAB8BC3F039C}">
      <dgm:prSet/>
      <dgm:spPr/>
      <dgm:t>
        <a:bodyPr/>
        <a:lstStyle/>
        <a:p>
          <a:endParaRPr lang="es-MX" sz="2000" b="1">
            <a:solidFill>
              <a:schemeClr val="bg1"/>
            </a:solidFill>
          </a:endParaRPr>
        </a:p>
      </dgm:t>
    </dgm:pt>
    <dgm:pt modelId="{C4569BED-FF5F-4E52-AD17-BFD5F4B2B354}">
      <dgm:prSet custT="1"/>
      <dgm:spPr/>
      <dgm:t>
        <a:bodyPr/>
        <a:lstStyle/>
        <a:p>
          <a:pPr rtl="0"/>
          <a:r>
            <a:rPr lang="es-MX" sz="2000" b="1" smtClean="0">
              <a:solidFill>
                <a:schemeClr val="bg1"/>
              </a:solidFill>
            </a:rPr>
            <a:t>Gestión administrativa</a:t>
          </a:r>
          <a:endParaRPr lang="es-MX" sz="2000" b="1">
            <a:solidFill>
              <a:schemeClr val="bg1"/>
            </a:solidFill>
          </a:endParaRPr>
        </a:p>
      </dgm:t>
    </dgm:pt>
    <dgm:pt modelId="{24B97016-352A-4917-94E5-097640698BB9}" type="parTrans" cxnId="{A26DEA52-2AD4-43BD-A8E3-44715A699C8E}">
      <dgm:prSet/>
      <dgm:spPr/>
      <dgm:t>
        <a:bodyPr/>
        <a:lstStyle/>
        <a:p>
          <a:endParaRPr lang="es-MX" sz="2000" b="1">
            <a:solidFill>
              <a:schemeClr val="bg1"/>
            </a:solidFill>
          </a:endParaRPr>
        </a:p>
      </dgm:t>
    </dgm:pt>
    <dgm:pt modelId="{9A254EF7-C929-4A21-AB4F-69210682FC55}" type="sibTrans" cxnId="{A26DEA52-2AD4-43BD-A8E3-44715A699C8E}">
      <dgm:prSet/>
      <dgm:spPr/>
      <dgm:t>
        <a:bodyPr/>
        <a:lstStyle/>
        <a:p>
          <a:endParaRPr lang="es-MX" sz="2000" b="1">
            <a:solidFill>
              <a:schemeClr val="bg1"/>
            </a:solidFill>
          </a:endParaRPr>
        </a:p>
      </dgm:t>
    </dgm:pt>
    <dgm:pt modelId="{0BAD3AB6-D150-46A1-A978-1EA0E7743CEA}">
      <dgm:prSet custT="1"/>
      <dgm:spPr/>
      <dgm:t>
        <a:bodyPr/>
        <a:lstStyle/>
        <a:p>
          <a:pPr rtl="0"/>
          <a:r>
            <a:rPr lang="es-MX" sz="2000" b="1" dirty="0" smtClean="0">
              <a:solidFill>
                <a:schemeClr val="bg1"/>
              </a:solidFill>
            </a:rPr>
            <a:t>Deficiente formación RHS</a:t>
          </a:r>
          <a:endParaRPr lang="es-MX" sz="2000" b="1" dirty="0">
            <a:solidFill>
              <a:schemeClr val="bg1"/>
            </a:solidFill>
          </a:endParaRPr>
        </a:p>
      </dgm:t>
    </dgm:pt>
    <dgm:pt modelId="{24C9A853-9B29-4A1F-A7EE-963C0D167E31}" type="parTrans" cxnId="{F0F74F89-CDA0-4F96-B5BB-D2ED4A8AE8B7}">
      <dgm:prSet/>
      <dgm:spPr/>
      <dgm:t>
        <a:bodyPr/>
        <a:lstStyle/>
        <a:p>
          <a:endParaRPr lang="es-MX" sz="2000" b="1">
            <a:solidFill>
              <a:schemeClr val="bg1"/>
            </a:solidFill>
          </a:endParaRPr>
        </a:p>
      </dgm:t>
    </dgm:pt>
    <dgm:pt modelId="{DD0BB48E-1388-47A9-9369-5705F9042965}" type="sibTrans" cxnId="{F0F74F89-CDA0-4F96-B5BB-D2ED4A8AE8B7}">
      <dgm:prSet/>
      <dgm:spPr/>
      <dgm:t>
        <a:bodyPr/>
        <a:lstStyle/>
        <a:p>
          <a:endParaRPr lang="es-MX" sz="2000" b="1">
            <a:solidFill>
              <a:schemeClr val="bg1"/>
            </a:solidFill>
          </a:endParaRPr>
        </a:p>
      </dgm:t>
    </dgm:pt>
    <dgm:pt modelId="{9775AD4D-D92F-4CCF-9260-A6ECF41E1811}">
      <dgm:prSet custT="1"/>
      <dgm:spPr/>
      <dgm:t>
        <a:bodyPr/>
        <a:lstStyle/>
        <a:p>
          <a:pPr rtl="0"/>
          <a:r>
            <a:rPr lang="es-MX" sz="2000" b="1" dirty="0" smtClean="0">
              <a:solidFill>
                <a:schemeClr val="bg1"/>
              </a:solidFill>
            </a:rPr>
            <a:t>Deficiente capacitación RHS</a:t>
          </a:r>
          <a:endParaRPr lang="es-MX" sz="2000" b="1" dirty="0">
            <a:solidFill>
              <a:schemeClr val="bg1"/>
            </a:solidFill>
          </a:endParaRPr>
        </a:p>
      </dgm:t>
    </dgm:pt>
    <dgm:pt modelId="{FF66CD2D-9779-44BE-83F0-A03FF891E29B}" type="parTrans" cxnId="{4D5327C8-D884-41E4-BA99-70CFD1F9E13F}">
      <dgm:prSet/>
      <dgm:spPr/>
      <dgm:t>
        <a:bodyPr/>
        <a:lstStyle/>
        <a:p>
          <a:endParaRPr lang="es-MX" sz="2000" b="1">
            <a:solidFill>
              <a:schemeClr val="bg1"/>
            </a:solidFill>
          </a:endParaRPr>
        </a:p>
      </dgm:t>
    </dgm:pt>
    <dgm:pt modelId="{C6F88EE9-D2EC-40C7-8678-2BDE2E6D6A15}" type="sibTrans" cxnId="{4D5327C8-D884-41E4-BA99-70CFD1F9E13F}">
      <dgm:prSet/>
      <dgm:spPr/>
      <dgm:t>
        <a:bodyPr/>
        <a:lstStyle/>
        <a:p>
          <a:endParaRPr lang="es-MX" sz="2000" b="1">
            <a:solidFill>
              <a:schemeClr val="bg1"/>
            </a:solidFill>
          </a:endParaRPr>
        </a:p>
      </dgm:t>
    </dgm:pt>
    <dgm:pt modelId="{36042915-D6CA-4682-A9DD-7A7800E302ED}">
      <dgm:prSet/>
      <dgm:spPr/>
      <dgm:t>
        <a:bodyPr/>
        <a:lstStyle/>
        <a:p>
          <a:endParaRPr lang="es-MX" sz="2000" b="1">
            <a:solidFill>
              <a:schemeClr val="bg1"/>
            </a:solidFill>
          </a:endParaRPr>
        </a:p>
      </dgm:t>
    </dgm:pt>
    <dgm:pt modelId="{80C2C573-BF2C-4A51-A667-BACA3B09ED8B}" type="parTrans" cxnId="{5FAE44B8-90CC-49CE-84DF-6E8191BF3C89}">
      <dgm:prSet/>
      <dgm:spPr/>
      <dgm:t>
        <a:bodyPr/>
        <a:lstStyle/>
        <a:p>
          <a:endParaRPr lang="es-MX" sz="2000" b="1">
            <a:solidFill>
              <a:schemeClr val="bg1"/>
            </a:solidFill>
          </a:endParaRPr>
        </a:p>
      </dgm:t>
    </dgm:pt>
    <dgm:pt modelId="{D6DCA056-031D-4C35-A02A-708237A65D21}" type="sibTrans" cxnId="{5FAE44B8-90CC-49CE-84DF-6E8191BF3C89}">
      <dgm:prSet/>
      <dgm:spPr/>
      <dgm:t>
        <a:bodyPr/>
        <a:lstStyle/>
        <a:p>
          <a:endParaRPr lang="es-MX" sz="2000" b="1">
            <a:solidFill>
              <a:schemeClr val="bg1"/>
            </a:solidFill>
          </a:endParaRPr>
        </a:p>
      </dgm:t>
    </dgm:pt>
    <dgm:pt modelId="{79A38A3D-FCE1-4F91-929A-72C2501A3B63}" type="pres">
      <dgm:prSet presAssocID="{12FC8338-1693-4385-AB45-C7A959FB0FC8}" presName="compositeShape" presStyleCnt="0">
        <dgm:presLayoutVars>
          <dgm:chMax val="7"/>
          <dgm:dir/>
          <dgm:resizeHandles val="exact"/>
        </dgm:presLayoutVars>
      </dgm:prSet>
      <dgm:spPr/>
      <dgm:t>
        <a:bodyPr/>
        <a:lstStyle/>
        <a:p>
          <a:endParaRPr lang="es-MX"/>
        </a:p>
      </dgm:t>
    </dgm:pt>
    <dgm:pt modelId="{EAFBCE3C-8664-49DD-997C-C24B633061AF}" type="pres">
      <dgm:prSet presAssocID="{9665DF90-8B74-4819-9280-8DFB30D349DE}" presName="circ1" presStyleLbl="vennNode1" presStyleIdx="0" presStyleCnt="7"/>
      <dgm:spPr/>
    </dgm:pt>
    <dgm:pt modelId="{9309A133-9D88-4BFE-9FAD-2160C1205354}" type="pres">
      <dgm:prSet presAssocID="{9665DF90-8B74-4819-9280-8DFB30D349DE}" presName="circ1Tx" presStyleLbl="revTx" presStyleIdx="0" presStyleCnt="0">
        <dgm:presLayoutVars>
          <dgm:chMax val="0"/>
          <dgm:chPref val="0"/>
          <dgm:bulletEnabled val="1"/>
        </dgm:presLayoutVars>
      </dgm:prSet>
      <dgm:spPr/>
      <dgm:t>
        <a:bodyPr/>
        <a:lstStyle/>
        <a:p>
          <a:endParaRPr lang="es-MX"/>
        </a:p>
      </dgm:t>
    </dgm:pt>
    <dgm:pt modelId="{728112DA-2B12-4049-A3E7-421D866AC782}" type="pres">
      <dgm:prSet presAssocID="{B80D7AA2-9DD8-474A-92AD-4FDF3BE654F4}" presName="circ2" presStyleLbl="vennNode1" presStyleIdx="1" presStyleCnt="7"/>
      <dgm:spPr/>
    </dgm:pt>
    <dgm:pt modelId="{957C5268-916D-4BE7-8A4E-3E652C172370}" type="pres">
      <dgm:prSet presAssocID="{B80D7AA2-9DD8-474A-92AD-4FDF3BE654F4}" presName="circ2Tx" presStyleLbl="revTx" presStyleIdx="0" presStyleCnt="0">
        <dgm:presLayoutVars>
          <dgm:chMax val="0"/>
          <dgm:chPref val="0"/>
          <dgm:bulletEnabled val="1"/>
        </dgm:presLayoutVars>
      </dgm:prSet>
      <dgm:spPr/>
      <dgm:t>
        <a:bodyPr/>
        <a:lstStyle/>
        <a:p>
          <a:endParaRPr lang="es-MX"/>
        </a:p>
      </dgm:t>
    </dgm:pt>
    <dgm:pt modelId="{49EF9656-3A08-4863-BEBF-FB977F9DAD96}" type="pres">
      <dgm:prSet presAssocID="{1CD88CA5-AF06-422D-B4E7-ABCA344A14C4}" presName="circ3" presStyleLbl="vennNode1" presStyleIdx="2" presStyleCnt="7"/>
      <dgm:spPr/>
    </dgm:pt>
    <dgm:pt modelId="{3E8C9A25-E010-4FD8-A292-D58FD2647E52}" type="pres">
      <dgm:prSet presAssocID="{1CD88CA5-AF06-422D-B4E7-ABCA344A14C4}" presName="circ3Tx" presStyleLbl="revTx" presStyleIdx="0" presStyleCnt="0">
        <dgm:presLayoutVars>
          <dgm:chMax val="0"/>
          <dgm:chPref val="0"/>
          <dgm:bulletEnabled val="1"/>
        </dgm:presLayoutVars>
      </dgm:prSet>
      <dgm:spPr/>
      <dgm:t>
        <a:bodyPr/>
        <a:lstStyle/>
        <a:p>
          <a:endParaRPr lang="es-MX"/>
        </a:p>
      </dgm:t>
    </dgm:pt>
    <dgm:pt modelId="{D2F3C234-74DF-48B0-8CC1-77ECC32A8CFC}" type="pres">
      <dgm:prSet presAssocID="{224F0FBC-8557-4B84-8D92-CC218D133DD0}" presName="circ4" presStyleLbl="vennNode1" presStyleIdx="3" presStyleCnt="7"/>
      <dgm:spPr/>
    </dgm:pt>
    <dgm:pt modelId="{8464AB39-9D14-46FF-84C7-EAF9494AB06B}" type="pres">
      <dgm:prSet presAssocID="{224F0FBC-8557-4B84-8D92-CC218D133DD0}" presName="circ4Tx" presStyleLbl="revTx" presStyleIdx="0" presStyleCnt="0">
        <dgm:presLayoutVars>
          <dgm:chMax val="0"/>
          <dgm:chPref val="0"/>
          <dgm:bulletEnabled val="1"/>
        </dgm:presLayoutVars>
      </dgm:prSet>
      <dgm:spPr/>
      <dgm:t>
        <a:bodyPr/>
        <a:lstStyle/>
        <a:p>
          <a:endParaRPr lang="es-MX"/>
        </a:p>
      </dgm:t>
    </dgm:pt>
    <dgm:pt modelId="{4E70E940-F002-4DD3-8CD6-34E16E59C56F}" type="pres">
      <dgm:prSet presAssocID="{C4569BED-FF5F-4E52-AD17-BFD5F4B2B354}" presName="circ5" presStyleLbl="vennNode1" presStyleIdx="4" presStyleCnt="7"/>
      <dgm:spPr/>
    </dgm:pt>
    <dgm:pt modelId="{5FA8C785-840F-4E4B-990C-EAF0EA1C9474}" type="pres">
      <dgm:prSet presAssocID="{C4569BED-FF5F-4E52-AD17-BFD5F4B2B354}" presName="circ5Tx" presStyleLbl="revTx" presStyleIdx="0" presStyleCnt="0">
        <dgm:presLayoutVars>
          <dgm:chMax val="0"/>
          <dgm:chPref val="0"/>
          <dgm:bulletEnabled val="1"/>
        </dgm:presLayoutVars>
      </dgm:prSet>
      <dgm:spPr/>
      <dgm:t>
        <a:bodyPr/>
        <a:lstStyle/>
        <a:p>
          <a:endParaRPr lang="es-MX"/>
        </a:p>
      </dgm:t>
    </dgm:pt>
    <dgm:pt modelId="{88E8267F-C686-4E1E-B43B-642D5AD0C156}" type="pres">
      <dgm:prSet presAssocID="{0BAD3AB6-D150-46A1-A978-1EA0E7743CEA}" presName="circ6" presStyleLbl="vennNode1" presStyleIdx="5" presStyleCnt="7"/>
      <dgm:spPr/>
    </dgm:pt>
    <dgm:pt modelId="{E4853F88-DA5A-4FF3-B8A8-F8EA930D9C36}" type="pres">
      <dgm:prSet presAssocID="{0BAD3AB6-D150-46A1-A978-1EA0E7743CEA}" presName="circ6Tx" presStyleLbl="revTx" presStyleIdx="0" presStyleCnt="0">
        <dgm:presLayoutVars>
          <dgm:chMax val="0"/>
          <dgm:chPref val="0"/>
          <dgm:bulletEnabled val="1"/>
        </dgm:presLayoutVars>
      </dgm:prSet>
      <dgm:spPr/>
      <dgm:t>
        <a:bodyPr/>
        <a:lstStyle/>
        <a:p>
          <a:endParaRPr lang="es-MX"/>
        </a:p>
      </dgm:t>
    </dgm:pt>
    <dgm:pt modelId="{B1DEBF64-6EC2-467A-8AD1-50520B24DB9B}" type="pres">
      <dgm:prSet presAssocID="{9775AD4D-D92F-4CCF-9260-A6ECF41E1811}" presName="circ7" presStyleLbl="vennNode1" presStyleIdx="6" presStyleCnt="7"/>
      <dgm:spPr/>
    </dgm:pt>
    <dgm:pt modelId="{0BF51D19-3BF4-4BBF-A9ED-287620AED7E1}" type="pres">
      <dgm:prSet presAssocID="{9775AD4D-D92F-4CCF-9260-A6ECF41E1811}" presName="circ7Tx" presStyleLbl="revTx" presStyleIdx="0" presStyleCnt="0">
        <dgm:presLayoutVars>
          <dgm:chMax val="0"/>
          <dgm:chPref val="0"/>
          <dgm:bulletEnabled val="1"/>
        </dgm:presLayoutVars>
      </dgm:prSet>
      <dgm:spPr/>
      <dgm:t>
        <a:bodyPr/>
        <a:lstStyle/>
        <a:p>
          <a:endParaRPr lang="es-MX"/>
        </a:p>
      </dgm:t>
    </dgm:pt>
  </dgm:ptLst>
  <dgm:cxnLst>
    <dgm:cxn modelId="{A26DEA52-2AD4-43BD-A8E3-44715A699C8E}" srcId="{12FC8338-1693-4385-AB45-C7A959FB0FC8}" destId="{C4569BED-FF5F-4E52-AD17-BFD5F4B2B354}" srcOrd="4" destOrd="0" parTransId="{24B97016-352A-4917-94E5-097640698BB9}" sibTransId="{9A254EF7-C929-4A21-AB4F-69210682FC55}"/>
    <dgm:cxn modelId="{8710E86C-3DED-9B46-8DEF-ED1AB4D1D823}" type="presOf" srcId="{0BAD3AB6-D150-46A1-A978-1EA0E7743CEA}" destId="{E4853F88-DA5A-4FF3-B8A8-F8EA930D9C36}" srcOrd="0" destOrd="0" presId="urn:microsoft.com/office/officeart/2005/8/layout/venn1"/>
    <dgm:cxn modelId="{4D5327C8-D884-41E4-BA99-70CFD1F9E13F}" srcId="{12FC8338-1693-4385-AB45-C7A959FB0FC8}" destId="{9775AD4D-D92F-4CCF-9260-A6ECF41E1811}" srcOrd="6" destOrd="0" parTransId="{FF66CD2D-9779-44BE-83F0-A03FF891E29B}" sibTransId="{C6F88EE9-D2EC-40C7-8678-2BDE2E6D6A15}"/>
    <dgm:cxn modelId="{376ECA47-3419-E64E-B20F-703C3A581EA5}" type="presOf" srcId="{224F0FBC-8557-4B84-8D92-CC218D133DD0}" destId="{8464AB39-9D14-46FF-84C7-EAF9494AB06B}" srcOrd="0" destOrd="0" presId="urn:microsoft.com/office/officeart/2005/8/layout/venn1"/>
    <dgm:cxn modelId="{EA61C2A3-82A9-C349-ACD5-24B2904388A4}" type="presOf" srcId="{C4569BED-FF5F-4E52-AD17-BFD5F4B2B354}" destId="{5FA8C785-840F-4E4B-990C-EAF0EA1C9474}" srcOrd="0" destOrd="0" presId="urn:microsoft.com/office/officeart/2005/8/layout/venn1"/>
    <dgm:cxn modelId="{33794E07-0C9A-475A-A4ED-390A87E1A4C5}" srcId="{12FC8338-1693-4385-AB45-C7A959FB0FC8}" destId="{1CD88CA5-AF06-422D-B4E7-ABCA344A14C4}" srcOrd="2" destOrd="0" parTransId="{89022D6A-7B20-4DE1-B0E6-B2494B1BAC0C}" sibTransId="{84217454-00D1-45F0-AF4E-4551D045597A}"/>
    <dgm:cxn modelId="{6E040092-49D2-A24C-A47B-7F353B93698C}" type="presOf" srcId="{12FC8338-1693-4385-AB45-C7A959FB0FC8}" destId="{79A38A3D-FCE1-4F91-929A-72C2501A3B63}" srcOrd="0" destOrd="0" presId="urn:microsoft.com/office/officeart/2005/8/layout/venn1"/>
    <dgm:cxn modelId="{6252EF62-6C5D-4E5B-834D-74A0B96CDA4D}" srcId="{12FC8338-1693-4385-AB45-C7A959FB0FC8}" destId="{B80D7AA2-9DD8-474A-92AD-4FDF3BE654F4}" srcOrd="1" destOrd="0" parTransId="{53D3CD53-27CC-4188-A370-F9ED365A7048}" sibTransId="{884597CD-6E8E-444F-8273-E98170DE56A1}"/>
    <dgm:cxn modelId="{F221B2FB-1900-E949-8F7B-607A87F39542}" type="presOf" srcId="{9665DF90-8B74-4819-9280-8DFB30D349DE}" destId="{9309A133-9D88-4BFE-9FAD-2160C1205354}" srcOrd="0" destOrd="0" presId="urn:microsoft.com/office/officeart/2005/8/layout/venn1"/>
    <dgm:cxn modelId="{5FAE44B8-90CC-49CE-84DF-6E8191BF3C89}" srcId="{12FC8338-1693-4385-AB45-C7A959FB0FC8}" destId="{36042915-D6CA-4682-A9DD-7A7800E302ED}" srcOrd="7" destOrd="0" parTransId="{80C2C573-BF2C-4A51-A667-BACA3B09ED8B}" sibTransId="{D6DCA056-031D-4C35-A02A-708237A65D21}"/>
    <dgm:cxn modelId="{942F427E-A290-574B-BB2D-64A6F846D49A}" type="presOf" srcId="{B80D7AA2-9DD8-474A-92AD-4FDF3BE654F4}" destId="{957C5268-916D-4BE7-8A4E-3E652C172370}" srcOrd="0" destOrd="0" presId="urn:microsoft.com/office/officeart/2005/8/layout/venn1"/>
    <dgm:cxn modelId="{17D5F620-BA73-44F0-840F-E87B67357D84}" srcId="{12FC8338-1693-4385-AB45-C7A959FB0FC8}" destId="{9665DF90-8B74-4819-9280-8DFB30D349DE}" srcOrd="0" destOrd="0" parTransId="{21A2944E-B01F-4F93-9CAC-1F4FB38816EB}" sibTransId="{8AEF5912-5250-4123-B801-8CFE144707E6}"/>
    <dgm:cxn modelId="{F0F74F89-CDA0-4F96-B5BB-D2ED4A8AE8B7}" srcId="{12FC8338-1693-4385-AB45-C7A959FB0FC8}" destId="{0BAD3AB6-D150-46A1-A978-1EA0E7743CEA}" srcOrd="5" destOrd="0" parTransId="{24C9A853-9B29-4A1F-A7EE-963C0D167E31}" sibTransId="{DD0BB48E-1388-47A9-9369-5705F9042965}"/>
    <dgm:cxn modelId="{EE4F38BF-7AF1-D24B-8F42-8EB5ADC3E216}" type="presOf" srcId="{9775AD4D-D92F-4CCF-9260-A6ECF41E1811}" destId="{0BF51D19-3BF4-4BBF-A9ED-287620AED7E1}" srcOrd="0" destOrd="0" presId="urn:microsoft.com/office/officeart/2005/8/layout/venn1"/>
    <dgm:cxn modelId="{FA962029-4532-4C05-8BB4-FAB8BC3F039C}" srcId="{12FC8338-1693-4385-AB45-C7A959FB0FC8}" destId="{224F0FBC-8557-4B84-8D92-CC218D133DD0}" srcOrd="3" destOrd="0" parTransId="{D023AC24-FA4D-4326-87BC-079DAA5A1FF8}" sibTransId="{BE62AEBC-348E-4ADF-9BE2-B00A9655516F}"/>
    <dgm:cxn modelId="{C7FE1232-B7E2-C645-BF94-2F1767D05C21}" type="presOf" srcId="{1CD88CA5-AF06-422D-B4E7-ABCA344A14C4}" destId="{3E8C9A25-E010-4FD8-A292-D58FD2647E52}" srcOrd="0" destOrd="0" presId="urn:microsoft.com/office/officeart/2005/8/layout/venn1"/>
    <dgm:cxn modelId="{2653E3FC-2C2E-A741-8579-36B4C61742E7}" type="presParOf" srcId="{79A38A3D-FCE1-4F91-929A-72C2501A3B63}" destId="{EAFBCE3C-8664-49DD-997C-C24B633061AF}" srcOrd="0" destOrd="0" presId="urn:microsoft.com/office/officeart/2005/8/layout/venn1"/>
    <dgm:cxn modelId="{0A88D507-9A5E-E04B-BE9A-07D398D0C701}" type="presParOf" srcId="{79A38A3D-FCE1-4F91-929A-72C2501A3B63}" destId="{9309A133-9D88-4BFE-9FAD-2160C1205354}" srcOrd="1" destOrd="0" presId="urn:microsoft.com/office/officeart/2005/8/layout/venn1"/>
    <dgm:cxn modelId="{C49AD844-37FE-DA48-A378-BA016C3D983E}" type="presParOf" srcId="{79A38A3D-FCE1-4F91-929A-72C2501A3B63}" destId="{728112DA-2B12-4049-A3E7-421D866AC782}" srcOrd="2" destOrd="0" presId="urn:microsoft.com/office/officeart/2005/8/layout/venn1"/>
    <dgm:cxn modelId="{4AC048B3-8BEE-A246-822A-ECAD8D4E5A83}" type="presParOf" srcId="{79A38A3D-FCE1-4F91-929A-72C2501A3B63}" destId="{957C5268-916D-4BE7-8A4E-3E652C172370}" srcOrd="3" destOrd="0" presId="urn:microsoft.com/office/officeart/2005/8/layout/venn1"/>
    <dgm:cxn modelId="{466FEFC6-6ED3-504B-8A0F-D41041335343}" type="presParOf" srcId="{79A38A3D-FCE1-4F91-929A-72C2501A3B63}" destId="{49EF9656-3A08-4863-BEBF-FB977F9DAD96}" srcOrd="4" destOrd="0" presId="urn:microsoft.com/office/officeart/2005/8/layout/venn1"/>
    <dgm:cxn modelId="{4211F533-4962-B44E-93FA-7B80D3C0A786}" type="presParOf" srcId="{79A38A3D-FCE1-4F91-929A-72C2501A3B63}" destId="{3E8C9A25-E010-4FD8-A292-D58FD2647E52}" srcOrd="5" destOrd="0" presId="urn:microsoft.com/office/officeart/2005/8/layout/venn1"/>
    <dgm:cxn modelId="{EC347AB5-0E2E-8A45-B708-DACC308D6EA6}" type="presParOf" srcId="{79A38A3D-FCE1-4F91-929A-72C2501A3B63}" destId="{D2F3C234-74DF-48B0-8CC1-77ECC32A8CFC}" srcOrd="6" destOrd="0" presId="urn:microsoft.com/office/officeart/2005/8/layout/venn1"/>
    <dgm:cxn modelId="{87997B3D-BCFA-3143-BFFB-E9883EEF68D8}" type="presParOf" srcId="{79A38A3D-FCE1-4F91-929A-72C2501A3B63}" destId="{8464AB39-9D14-46FF-84C7-EAF9494AB06B}" srcOrd="7" destOrd="0" presId="urn:microsoft.com/office/officeart/2005/8/layout/venn1"/>
    <dgm:cxn modelId="{0E97C09E-2769-534F-AB7F-E2D66D0ACB86}" type="presParOf" srcId="{79A38A3D-FCE1-4F91-929A-72C2501A3B63}" destId="{4E70E940-F002-4DD3-8CD6-34E16E59C56F}" srcOrd="8" destOrd="0" presId="urn:microsoft.com/office/officeart/2005/8/layout/venn1"/>
    <dgm:cxn modelId="{B4618AA1-60AB-B041-8A6A-6FEEE0956B8E}" type="presParOf" srcId="{79A38A3D-FCE1-4F91-929A-72C2501A3B63}" destId="{5FA8C785-840F-4E4B-990C-EAF0EA1C9474}" srcOrd="9" destOrd="0" presId="urn:microsoft.com/office/officeart/2005/8/layout/venn1"/>
    <dgm:cxn modelId="{DC25BFC3-BBF0-DE4F-98B9-8607DE75D0F7}" type="presParOf" srcId="{79A38A3D-FCE1-4F91-929A-72C2501A3B63}" destId="{88E8267F-C686-4E1E-B43B-642D5AD0C156}" srcOrd="10" destOrd="0" presId="urn:microsoft.com/office/officeart/2005/8/layout/venn1"/>
    <dgm:cxn modelId="{95F01995-AB27-B144-93F4-F3A5C1F251B2}" type="presParOf" srcId="{79A38A3D-FCE1-4F91-929A-72C2501A3B63}" destId="{E4853F88-DA5A-4FF3-B8A8-F8EA930D9C36}" srcOrd="11" destOrd="0" presId="urn:microsoft.com/office/officeart/2005/8/layout/venn1"/>
    <dgm:cxn modelId="{BFD462A9-EDA9-6C40-83F6-DFCEBE1904CF}" type="presParOf" srcId="{79A38A3D-FCE1-4F91-929A-72C2501A3B63}" destId="{B1DEBF64-6EC2-467A-8AD1-50520B24DB9B}" srcOrd="12" destOrd="0" presId="urn:microsoft.com/office/officeart/2005/8/layout/venn1"/>
    <dgm:cxn modelId="{12100652-8CE0-D642-A519-837A00B1E95A}" type="presParOf" srcId="{79A38A3D-FCE1-4F91-929A-72C2501A3B63}" destId="{0BF51D19-3BF4-4BBF-A9ED-287620AED7E1}" srcOrd="13" destOrd="0" presId="urn:microsoft.com/office/officeart/2005/8/layout/venn1"/>
  </dgm:cxnLst>
  <dgm:bg>
    <a:solidFill>
      <a:srgbClr val="00206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2BA448-93AC-4152-A4F2-E31B4B5841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8249D49A-2B8F-4D22-8C6A-68C69D8E4CA0}">
      <dgm:prSet custT="1"/>
      <dgm:spPr>
        <a:solidFill>
          <a:schemeClr val="accent6">
            <a:lumMod val="20000"/>
            <a:lumOff val="80000"/>
          </a:schemeClr>
        </a:solidFill>
      </dgm:spPr>
      <dgm:t>
        <a:bodyPr/>
        <a:lstStyle/>
        <a:p>
          <a:pPr rtl="0"/>
          <a:r>
            <a:rPr lang="es-MX" sz="1600" b="1" dirty="0" smtClean="0">
              <a:solidFill>
                <a:srgbClr val="002060"/>
              </a:solidFill>
              <a:latin typeface="Arial" panose="020B0604020202020204" pitchFamily="34" charset="0"/>
              <a:cs typeface="Arial" panose="020B0604020202020204" pitchFamily="34" charset="0"/>
            </a:rPr>
            <a:t>Mal estado de las infraestructuras y del equipo</a:t>
          </a:r>
          <a:r>
            <a:rPr lang="es-MX" sz="1600" dirty="0" smtClean="0">
              <a:solidFill>
                <a:srgbClr val="002060"/>
              </a:solidFill>
              <a:latin typeface="Arial" panose="020B0604020202020204" pitchFamily="34" charset="0"/>
              <a:cs typeface="Arial" panose="020B0604020202020204" pitchFamily="34" charset="0"/>
            </a:rPr>
            <a:t>.</a:t>
          </a:r>
          <a:endParaRPr lang="es-MX" sz="1600" dirty="0">
            <a:solidFill>
              <a:srgbClr val="002060"/>
            </a:solidFill>
            <a:latin typeface="Arial" panose="020B0604020202020204" pitchFamily="34" charset="0"/>
            <a:cs typeface="Arial" panose="020B0604020202020204" pitchFamily="34" charset="0"/>
          </a:endParaRPr>
        </a:p>
      </dgm:t>
    </dgm:pt>
    <dgm:pt modelId="{75EE083B-AACE-4686-9B7E-FB8B0FA1F4AB}" type="parTrans" cxnId="{2BA1BD8E-9BD7-47E4-972F-BC7079090E5A}">
      <dgm:prSet/>
      <dgm:spPr/>
      <dgm:t>
        <a:bodyPr/>
        <a:lstStyle/>
        <a:p>
          <a:endParaRPr lang="es-MX"/>
        </a:p>
      </dgm:t>
    </dgm:pt>
    <dgm:pt modelId="{22F346C1-D739-4DC1-B4A3-599E4527DAC0}" type="sibTrans" cxnId="{2BA1BD8E-9BD7-47E4-972F-BC7079090E5A}">
      <dgm:prSet/>
      <dgm:spPr/>
      <dgm:t>
        <a:bodyPr/>
        <a:lstStyle/>
        <a:p>
          <a:endParaRPr lang="es-MX"/>
        </a:p>
      </dgm:t>
    </dgm:pt>
    <dgm:pt modelId="{ADED7DC9-8F0B-4794-8F4A-A711DAD1C88A}">
      <dgm:prSet custT="1"/>
      <dgm:spPr>
        <a:solidFill>
          <a:schemeClr val="accent6">
            <a:lumMod val="40000"/>
            <a:lumOff val="60000"/>
          </a:schemeClr>
        </a:solidFill>
      </dgm:spPr>
      <dgm:t>
        <a:bodyPr/>
        <a:lstStyle/>
        <a:p>
          <a:pPr rtl="0"/>
          <a:r>
            <a:rPr lang="es-MX" sz="1600" b="1" dirty="0" smtClean="0">
              <a:solidFill>
                <a:srgbClr val="002060"/>
              </a:solidFill>
              <a:latin typeface="Arial" panose="020B0604020202020204" pitchFamily="34" charset="0"/>
              <a:cs typeface="Arial" panose="020B0604020202020204" pitchFamily="34" charset="0"/>
            </a:rPr>
            <a:t>Irregularidad del suministro y de la calidad de los insumos </a:t>
          </a:r>
          <a:endParaRPr lang="es-MX" sz="1600" b="1" dirty="0">
            <a:solidFill>
              <a:srgbClr val="002060"/>
            </a:solidFill>
            <a:latin typeface="Arial" panose="020B0604020202020204" pitchFamily="34" charset="0"/>
            <a:cs typeface="Arial" panose="020B0604020202020204" pitchFamily="34" charset="0"/>
          </a:endParaRPr>
        </a:p>
      </dgm:t>
    </dgm:pt>
    <dgm:pt modelId="{F8164AE3-19B0-4570-B8E2-CC64A183E749}" type="parTrans" cxnId="{ABAC0815-6476-4B7C-8DC6-A2D73B69DDA5}">
      <dgm:prSet/>
      <dgm:spPr/>
      <dgm:t>
        <a:bodyPr/>
        <a:lstStyle/>
        <a:p>
          <a:endParaRPr lang="es-MX"/>
        </a:p>
      </dgm:t>
    </dgm:pt>
    <dgm:pt modelId="{9D0553B2-2C0C-4214-8D39-8BDD049713E0}" type="sibTrans" cxnId="{ABAC0815-6476-4B7C-8DC6-A2D73B69DDA5}">
      <dgm:prSet/>
      <dgm:spPr/>
      <dgm:t>
        <a:bodyPr/>
        <a:lstStyle/>
        <a:p>
          <a:endParaRPr lang="es-MX"/>
        </a:p>
      </dgm:t>
    </dgm:pt>
    <dgm:pt modelId="{F098B183-A102-40A4-AE76-DEEFF0A94C5B}">
      <dgm:prSet custT="1"/>
      <dgm:spPr>
        <a:solidFill>
          <a:schemeClr val="accent6">
            <a:lumMod val="75000"/>
          </a:schemeClr>
        </a:solidFill>
      </dgm:spPr>
      <dgm:t>
        <a:bodyPr/>
        <a:lstStyle/>
        <a:p>
          <a:pPr rtl="0"/>
          <a:r>
            <a:rPr lang="es-MX" sz="1600" b="1" dirty="0" smtClean="0">
              <a:latin typeface="Arial" panose="020B0604020202020204" pitchFamily="34" charset="0"/>
              <a:cs typeface="Arial" panose="020B0604020202020204" pitchFamily="34" charset="0"/>
            </a:rPr>
            <a:t>Deficiencia  en la lucha contra las infecciones</a:t>
          </a:r>
          <a:r>
            <a:rPr lang="es-MX" sz="1400" dirty="0" smtClean="0"/>
            <a:t>.</a:t>
          </a:r>
          <a:endParaRPr lang="es-MX" sz="1400" dirty="0"/>
        </a:p>
      </dgm:t>
    </dgm:pt>
    <dgm:pt modelId="{B50256C1-00F4-4975-B27F-CA18F414688C}" type="parTrans" cxnId="{4DDF4A25-1775-44A1-B094-F7C436CDDD4A}">
      <dgm:prSet/>
      <dgm:spPr/>
      <dgm:t>
        <a:bodyPr/>
        <a:lstStyle/>
        <a:p>
          <a:endParaRPr lang="es-MX"/>
        </a:p>
      </dgm:t>
    </dgm:pt>
    <dgm:pt modelId="{A199EDF8-638E-4E11-B8AB-FD52F1BB7C5B}" type="sibTrans" cxnId="{4DDF4A25-1775-44A1-B094-F7C436CDDD4A}">
      <dgm:prSet/>
      <dgm:spPr/>
      <dgm:t>
        <a:bodyPr/>
        <a:lstStyle/>
        <a:p>
          <a:endParaRPr lang="es-MX"/>
        </a:p>
      </dgm:t>
    </dgm:pt>
    <dgm:pt modelId="{527CBC97-7B70-401B-BD36-DA1B550C8B5B}">
      <dgm:prSet custT="1"/>
      <dgm:spPr>
        <a:solidFill>
          <a:schemeClr val="accent6"/>
        </a:solidFill>
      </dgm:spPr>
      <dgm:t>
        <a:bodyPr/>
        <a:lstStyle/>
        <a:p>
          <a:pPr rtl="0"/>
          <a:r>
            <a:rPr lang="es-MX" sz="1600" b="1" dirty="0" smtClean="0">
              <a:latin typeface="Arial" panose="020B0604020202020204" pitchFamily="34" charset="0"/>
              <a:cs typeface="Arial" panose="020B0604020202020204" pitchFamily="34" charset="0"/>
            </a:rPr>
            <a:t>Deficiente capacidad y formación del personal</a:t>
          </a:r>
          <a:r>
            <a:rPr lang="es-MX" sz="1400" dirty="0" smtClean="0"/>
            <a:t>.</a:t>
          </a:r>
          <a:endParaRPr lang="es-MX" sz="1400" dirty="0"/>
        </a:p>
      </dgm:t>
    </dgm:pt>
    <dgm:pt modelId="{EE848499-C78A-4F48-9F7B-1CCC7C61E3DD}" type="parTrans" cxnId="{F6164F2B-86FB-43BC-AD9D-827C934A1221}">
      <dgm:prSet/>
      <dgm:spPr/>
      <dgm:t>
        <a:bodyPr/>
        <a:lstStyle/>
        <a:p>
          <a:endParaRPr lang="es-MX"/>
        </a:p>
      </dgm:t>
    </dgm:pt>
    <dgm:pt modelId="{994841C0-37AE-4AB7-AA7D-10144F7254A9}" type="sibTrans" cxnId="{F6164F2B-86FB-43BC-AD9D-827C934A1221}">
      <dgm:prSet/>
      <dgm:spPr/>
      <dgm:t>
        <a:bodyPr/>
        <a:lstStyle/>
        <a:p>
          <a:endParaRPr lang="es-MX"/>
        </a:p>
      </dgm:t>
    </dgm:pt>
    <dgm:pt modelId="{5D27CF4B-7D2F-4712-BA65-6B7B259AD27B}">
      <dgm:prSet custT="1"/>
      <dgm:spPr>
        <a:solidFill>
          <a:srgbClr val="00B050"/>
        </a:solidFill>
      </dgm:spPr>
      <dgm:t>
        <a:bodyPr/>
        <a:lstStyle/>
        <a:p>
          <a:pPr rtl="0"/>
          <a:r>
            <a:rPr lang="es-MX" sz="1600" b="1" dirty="0" smtClean="0">
              <a:latin typeface="Arial" panose="020B0604020202020204" pitchFamily="34" charset="0"/>
              <a:cs typeface="Arial" panose="020B0604020202020204" pitchFamily="34" charset="0"/>
            </a:rPr>
            <a:t>Escasez de recursos financieros</a:t>
          </a:r>
          <a:r>
            <a:rPr lang="es-MX" sz="1400" b="1" dirty="0" smtClean="0"/>
            <a:t>.</a:t>
          </a:r>
          <a:endParaRPr lang="es-MX" sz="1400" b="1" dirty="0"/>
        </a:p>
      </dgm:t>
    </dgm:pt>
    <dgm:pt modelId="{9F2AE442-936E-4296-BDC9-1A2EDBD95FFE}" type="parTrans" cxnId="{950FDDD0-F969-46FF-81E5-00AFE7E887A4}">
      <dgm:prSet/>
      <dgm:spPr/>
      <dgm:t>
        <a:bodyPr/>
        <a:lstStyle/>
        <a:p>
          <a:endParaRPr lang="es-MX"/>
        </a:p>
      </dgm:t>
    </dgm:pt>
    <dgm:pt modelId="{DF3F5AC0-A22E-4B19-B5D0-9058901B8957}" type="sibTrans" cxnId="{950FDDD0-F969-46FF-81E5-00AFE7E887A4}">
      <dgm:prSet/>
      <dgm:spPr/>
      <dgm:t>
        <a:bodyPr/>
        <a:lstStyle/>
        <a:p>
          <a:endParaRPr lang="es-MX"/>
        </a:p>
      </dgm:t>
    </dgm:pt>
    <dgm:pt modelId="{B71AA25C-9DFE-42FC-B259-7EE7A4ADBA91}">
      <dgm:prSet custT="1"/>
      <dgm:spPr>
        <a:solidFill>
          <a:schemeClr val="accent6">
            <a:lumMod val="60000"/>
            <a:lumOff val="40000"/>
          </a:schemeClr>
        </a:solidFill>
      </dgm:spPr>
      <dgm:t>
        <a:bodyPr/>
        <a:lstStyle/>
        <a:p>
          <a:r>
            <a:rPr lang="es-MX" sz="1600" b="1" dirty="0" smtClean="0">
              <a:latin typeface="Arial" panose="020B0604020202020204" pitchFamily="34" charset="0"/>
              <a:cs typeface="Arial" panose="020B0604020202020204" pitchFamily="34" charset="0"/>
            </a:rPr>
            <a:t>Deficiencias en la gestión organizativa </a:t>
          </a:r>
          <a:endParaRPr lang="es-MX" sz="1600" b="1" dirty="0">
            <a:latin typeface="Arial" panose="020B0604020202020204" pitchFamily="34" charset="0"/>
            <a:cs typeface="Arial" panose="020B0604020202020204" pitchFamily="34" charset="0"/>
          </a:endParaRPr>
        </a:p>
      </dgm:t>
    </dgm:pt>
    <dgm:pt modelId="{CF5C7C11-ABDB-4314-B12E-963358AA1E2A}" type="parTrans" cxnId="{803A17DF-991A-4FFF-B296-3859A921005A}">
      <dgm:prSet/>
      <dgm:spPr/>
      <dgm:t>
        <a:bodyPr/>
        <a:lstStyle/>
        <a:p>
          <a:endParaRPr lang="es-MX"/>
        </a:p>
      </dgm:t>
    </dgm:pt>
    <dgm:pt modelId="{73AE4D12-9587-4335-B1F2-C1AD06595E25}" type="sibTrans" cxnId="{803A17DF-991A-4FFF-B296-3859A921005A}">
      <dgm:prSet/>
      <dgm:spPr/>
      <dgm:t>
        <a:bodyPr/>
        <a:lstStyle/>
        <a:p>
          <a:endParaRPr lang="es-MX"/>
        </a:p>
      </dgm:t>
    </dgm:pt>
    <dgm:pt modelId="{897F24F0-6617-4822-9AD5-A1953E612060}" type="pres">
      <dgm:prSet presAssocID="{742BA448-93AC-4152-A4F2-E31B4B584154}" presName="Name0" presStyleCnt="0">
        <dgm:presLayoutVars>
          <dgm:dir/>
          <dgm:animLvl val="lvl"/>
          <dgm:resizeHandles val="exact"/>
        </dgm:presLayoutVars>
      </dgm:prSet>
      <dgm:spPr/>
      <dgm:t>
        <a:bodyPr/>
        <a:lstStyle/>
        <a:p>
          <a:endParaRPr lang="es-MX"/>
        </a:p>
      </dgm:t>
    </dgm:pt>
    <dgm:pt modelId="{E6344E2D-E1BD-40E0-B4AC-6987121B1003}" type="pres">
      <dgm:prSet presAssocID="{8249D49A-2B8F-4D22-8C6A-68C69D8E4CA0}" presName="linNode" presStyleCnt="0"/>
      <dgm:spPr/>
    </dgm:pt>
    <dgm:pt modelId="{07B31104-227F-4427-A172-C5B21024EB0B}" type="pres">
      <dgm:prSet presAssocID="{8249D49A-2B8F-4D22-8C6A-68C69D8E4CA0}" presName="parentText" presStyleLbl="node1" presStyleIdx="0" presStyleCnt="6" custScaleX="198618" custLinFactX="48319" custLinFactNeighborX="100000" custLinFactNeighborY="2988">
        <dgm:presLayoutVars>
          <dgm:chMax val="1"/>
          <dgm:bulletEnabled val="1"/>
        </dgm:presLayoutVars>
      </dgm:prSet>
      <dgm:spPr/>
      <dgm:t>
        <a:bodyPr/>
        <a:lstStyle/>
        <a:p>
          <a:endParaRPr lang="es-MX"/>
        </a:p>
      </dgm:t>
    </dgm:pt>
    <dgm:pt modelId="{B5D78218-FA8D-4BBF-94FF-9CB3E07582A4}" type="pres">
      <dgm:prSet presAssocID="{22F346C1-D739-4DC1-B4A3-599E4527DAC0}" presName="sp" presStyleCnt="0"/>
      <dgm:spPr/>
    </dgm:pt>
    <dgm:pt modelId="{02614A62-DB52-447F-99DC-B24234EDD520}" type="pres">
      <dgm:prSet presAssocID="{ADED7DC9-8F0B-4794-8F4A-A711DAD1C88A}" presName="linNode" presStyleCnt="0"/>
      <dgm:spPr/>
    </dgm:pt>
    <dgm:pt modelId="{D7E184AF-2F17-4C90-95C4-5D04CB31280B}" type="pres">
      <dgm:prSet presAssocID="{ADED7DC9-8F0B-4794-8F4A-A711DAD1C88A}" presName="parentText" presStyleLbl="node1" presStyleIdx="1" presStyleCnt="6" custScaleX="201881" custLinFactNeighborX="66047">
        <dgm:presLayoutVars>
          <dgm:chMax val="1"/>
          <dgm:bulletEnabled val="1"/>
        </dgm:presLayoutVars>
      </dgm:prSet>
      <dgm:spPr/>
      <dgm:t>
        <a:bodyPr/>
        <a:lstStyle/>
        <a:p>
          <a:endParaRPr lang="es-MX"/>
        </a:p>
      </dgm:t>
    </dgm:pt>
    <dgm:pt modelId="{7A4AB233-A87D-4D10-BFD9-1E215CD481D9}" type="pres">
      <dgm:prSet presAssocID="{9D0553B2-2C0C-4214-8D39-8BDD049713E0}" presName="sp" presStyleCnt="0"/>
      <dgm:spPr/>
    </dgm:pt>
    <dgm:pt modelId="{0B878C0B-7445-4DC4-BE99-4ADB1BB8544C}" type="pres">
      <dgm:prSet presAssocID="{B71AA25C-9DFE-42FC-B259-7EE7A4ADBA91}" presName="linNode" presStyleCnt="0"/>
      <dgm:spPr/>
    </dgm:pt>
    <dgm:pt modelId="{CDB64B6F-1FEE-48D3-911E-284624ABADF9}" type="pres">
      <dgm:prSet presAssocID="{B71AA25C-9DFE-42FC-B259-7EE7A4ADBA91}" presName="parentText" presStyleLbl="node1" presStyleIdx="2" presStyleCnt="6" custScaleX="203436" custLinFactNeighborX="36901" custLinFactNeighborY="6399">
        <dgm:presLayoutVars>
          <dgm:chMax val="1"/>
          <dgm:bulletEnabled val="1"/>
        </dgm:presLayoutVars>
      </dgm:prSet>
      <dgm:spPr/>
      <dgm:t>
        <a:bodyPr/>
        <a:lstStyle/>
        <a:p>
          <a:endParaRPr lang="es-MX"/>
        </a:p>
      </dgm:t>
    </dgm:pt>
    <dgm:pt modelId="{A5519EDA-B7DB-44D2-ADC4-68C79718A625}" type="pres">
      <dgm:prSet presAssocID="{73AE4D12-9587-4335-B1F2-C1AD06595E25}" presName="sp" presStyleCnt="0"/>
      <dgm:spPr/>
    </dgm:pt>
    <dgm:pt modelId="{75C54513-DEE4-44EC-8C96-2543808C41F6}" type="pres">
      <dgm:prSet presAssocID="{F098B183-A102-40A4-AE76-DEEFF0A94C5B}" presName="linNode" presStyleCnt="0"/>
      <dgm:spPr/>
    </dgm:pt>
    <dgm:pt modelId="{C9072A40-3AC6-49FF-9728-DCCD61E6BD47}" type="pres">
      <dgm:prSet presAssocID="{F098B183-A102-40A4-AE76-DEEFF0A94C5B}" presName="parentText" presStyleLbl="node1" presStyleIdx="3" presStyleCnt="6" custScaleX="204071" custLinFactX="100000" custLinFactNeighborX="107194">
        <dgm:presLayoutVars>
          <dgm:chMax val="1"/>
          <dgm:bulletEnabled val="1"/>
        </dgm:presLayoutVars>
      </dgm:prSet>
      <dgm:spPr/>
      <dgm:t>
        <a:bodyPr/>
        <a:lstStyle/>
        <a:p>
          <a:endParaRPr lang="es-MX"/>
        </a:p>
      </dgm:t>
    </dgm:pt>
    <dgm:pt modelId="{30E0129B-6E18-45BE-9DA2-9C6135E29BE6}" type="pres">
      <dgm:prSet presAssocID="{A199EDF8-638E-4E11-B8AB-FD52F1BB7C5B}" presName="sp" presStyleCnt="0"/>
      <dgm:spPr/>
    </dgm:pt>
    <dgm:pt modelId="{4EEBF5C1-3315-4FEB-848F-F90D01C5E01C}" type="pres">
      <dgm:prSet presAssocID="{527CBC97-7B70-401B-BD36-DA1B550C8B5B}" presName="linNode" presStyleCnt="0"/>
      <dgm:spPr/>
    </dgm:pt>
    <dgm:pt modelId="{6DC6DAEF-86D5-4D8C-9C98-66045BB384B3}" type="pres">
      <dgm:prSet presAssocID="{527CBC97-7B70-401B-BD36-DA1B550C8B5B}" presName="parentText" presStyleLbl="node1" presStyleIdx="4" presStyleCnt="6" custScaleX="202319" custLinFactNeighborX="75889" custLinFactNeighborY="-4835">
        <dgm:presLayoutVars>
          <dgm:chMax val="1"/>
          <dgm:bulletEnabled val="1"/>
        </dgm:presLayoutVars>
      </dgm:prSet>
      <dgm:spPr/>
      <dgm:t>
        <a:bodyPr/>
        <a:lstStyle/>
        <a:p>
          <a:endParaRPr lang="es-MX"/>
        </a:p>
      </dgm:t>
    </dgm:pt>
    <dgm:pt modelId="{BF734DCD-5472-4291-BA1D-E8E69D67BDD1}" type="pres">
      <dgm:prSet presAssocID="{994841C0-37AE-4AB7-AA7D-10144F7254A9}" presName="sp" presStyleCnt="0"/>
      <dgm:spPr/>
    </dgm:pt>
    <dgm:pt modelId="{C8525334-7A03-4E3F-968F-3F299D1A1061}" type="pres">
      <dgm:prSet presAssocID="{5D27CF4B-7D2F-4712-BA65-6B7B259AD27B}" presName="linNode" presStyleCnt="0"/>
      <dgm:spPr/>
    </dgm:pt>
    <dgm:pt modelId="{48CF7D1D-F1D7-4370-A109-5C8AF6123ABD}" type="pres">
      <dgm:prSet presAssocID="{5D27CF4B-7D2F-4712-BA65-6B7B259AD27B}" presName="parentText" presStyleLbl="node1" presStyleIdx="5" presStyleCnt="6" custScaleX="201056" custScaleY="95556" custLinFactNeighborX="45760" custLinFactNeighborY="-4800">
        <dgm:presLayoutVars>
          <dgm:chMax val="1"/>
          <dgm:bulletEnabled val="1"/>
        </dgm:presLayoutVars>
      </dgm:prSet>
      <dgm:spPr/>
      <dgm:t>
        <a:bodyPr/>
        <a:lstStyle/>
        <a:p>
          <a:endParaRPr lang="es-MX"/>
        </a:p>
      </dgm:t>
    </dgm:pt>
  </dgm:ptLst>
  <dgm:cxnLst>
    <dgm:cxn modelId="{DCC3134A-B868-44DC-B2B0-086B50C736FC}" type="presOf" srcId="{ADED7DC9-8F0B-4794-8F4A-A711DAD1C88A}" destId="{D7E184AF-2F17-4C90-95C4-5D04CB31280B}" srcOrd="0" destOrd="0" presId="urn:microsoft.com/office/officeart/2005/8/layout/vList5"/>
    <dgm:cxn modelId="{9954007A-C9D2-4D2E-9AE5-B2C30BC569AC}" type="presOf" srcId="{742BA448-93AC-4152-A4F2-E31B4B584154}" destId="{897F24F0-6617-4822-9AD5-A1953E612060}" srcOrd="0" destOrd="0" presId="urn:microsoft.com/office/officeart/2005/8/layout/vList5"/>
    <dgm:cxn modelId="{950FDDD0-F969-46FF-81E5-00AFE7E887A4}" srcId="{742BA448-93AC-4152-A4F2-E31B4B584154}" destId="{5D27CF4B-7D2F-4712-BA65-6B7B259AD27B}" srcOrd="5" destOrd="0" parTransId="{9F2AE442-936E-4296-BDC9-1A2EDBD95FFE}" sibTransId="{DF3F5AC0-A22E-4B19-B5D0-9058901B8957}"/>
    <dgm:cxn modelId="{ABAC0815-6476-4B7C-8DC6-A2D73B69DDA5}" srcId="{742BA448-93AC-4152-A4F2-E31B4B584154}" destId="{ADED7DC9-8F0B-4794-8F4A-A711DAD1C88A}" srcOrd="1" destOrd="0" parTransId="{F8164AE3-19B0-4570-B8E2-CC64A183E749}" sibTransId="{9D0553B2-2C0C-4214-8D39-8BDD049713E0}"/>
    <dgm:cxn modelId="{12C9D3A7-82D8-4A8E-AD99-A60B3F589FB8}" type="presOf" srcId="{527CBC97-7B70-401B-BD36-DA1B550C8B5B}" destId="{6DC6DAEF-86D5-4D8C-9C98-66045BB384B3}" srcOrd="0" destOrd="0" presId="urn:microsoft.com/office/officeart/2005/8/layout/vList5"/>
    <dgm:cxn modelId="{8C638D7A-CB77-4D18-97AE-7F0372C376C7}" type="presOf" srcId="{8249D49A-2B8F-4D22-8C6A-68C69D8E4CA0}" destId="{07B31104-227F-4427-A172-C5B21024EB0B}" srcOrd="0" destOrd="0" presId="urn:microsoft.com/office/officeart/2005/8/layout/vList5"/>
    <dgm:cxn modelId="{2BA1BD8E-9BD7-47E4-972F-BC7079090E5A}" srcId="{742BA448-93AC-4152-A4F2-E31B4B584154}" destId="{8249D49A-2B8F-4D22-8C6A-68C69D8E4CA0}" srcOrd="0" destOrd="0" parTransId="{75EE083B-AACE-4686-9B7E-FB8B0FA1F4AB}" sibTransId="{22F346C1-D739-4DC1-B4A3-599E4527DAC0}"/>
    <dgm:cxn modelId="{E065462F-AB67-47E1-B667-1A103494E160}" type="presOf" srcId="{F098B183-A102-40A4-AE76-DEEFF0A94C5B}" destId="{C9072A40-3AC6-49FF-9728-DCCD61E6BD47}" srcOrd="0" destOrd="0" presId="urn:microsoft.com/office/officeart/2005/8/layout/vList5"/>
    <dgm:cxn modelId="{F6164F2B-86FB-43BC-AD9D-827C934A1221}" srcId="{742BA448-93AC-4152-A4F2-E31B4B584154}" destId="{527CBC97-7B70-401B-BD36-DA1B550C8B5B}" srcOrd="4" destOrd="0" parTransId="{EE848499-C78A-4F48-9F7B-1CCC7C61E3DD}" sibTransId="{994841C0-37AE-4AB7-AA7D-10144F7254A9}"/>
    <dgm:cxn modelId="{803A17DF-991A-4FFF-B296-3859A921005A}" srcId="{742BA448-93AC-4152-A4F2-E31B4B584154}" destId="{B71AA25C-9DFE-42FC-B259-7EE7A4ADBA91}" srcOrd="2" destOrd="0" parTransId="{CF5C7C11-ABDB-4314-B12E-963358AA1E2A}" sibTransId="{73AE4D12-9587-4335-B1F2-C1AD06595E25}"/>
    <dgm:cxn modelId="{49FA297F-3628-41A2-A316-442E6DDAA424}" type="presOf" srcId="{B71AA25C-9DFE-42FC-B259-7EE7A4ADBA91}" destId="{CDB64B6F-1FEE-48D3-911E-284624ABADF9}" srcOrd="0" destOrd="0" presId="urn:microsoft.com/office/officeart/2005/8/layout/vList5"/>
    <dgm:cxn modelId="{AF629381-CF46-473E-9A0E-7FA6F6EF08A2}" type="presOf" srcId="{5D27CF4B-7D2F-4712-BA65-6B7B259AD27B}" destId="{48CF7D1D-F1D7-4370-A109-5C8AF6123ABD}" srcOrd="0" destOrd="0" presId="urn:microsoft.com/office/officeart/2005/8/layout/vList5"/>
    <dgm:cxn modelId="{4DDF4A25-1775-44A1-B094-F7C436CDDD4A}" srcId="{742BA448-93AC-4152-A4F2-E31B4B584154}" destId="{F098B183-A102-40A4-AE76-DEEFF0A94C5B}" srcOrd="3" destOrd="0" parTransId="{B50256C1-00F4-4975-B27F-CA18F414688C}" sibTransId="{A199EDF8-638E-4E11-B8AB-FD52F1BB7C5B}"/>
    <dgm:cxn modelId="{7D34F91B-C7C0-4E25-87F2-C5ED71BF2EB0}" type="presParOf" srcId="{897F24F0-6617-4822-9AD5-A1953E612060}" destId="{E6344E2D-E1BD-40E0-B4AC-6987121B1003}" srcOrd="0" destOrd="0" presId="urn:microsoft.com/office/officeart/2005/8/layout/vList5"/>
    <dgm:cxn modelId="{E220FFFB-1F20-4240-997C-8E5FDE9D74E2}" type="presParOf" srcId="{E6344E2D-E1BD-40E0-B4AC-6987121B1003}" destId="{07B31104-227F-4427-A172-C5B21024EB0B}" srcOrd="0" destOrd="0" presId="urn:microsoft.com/office/officeart/2005/8/layout/vList5"/>
    <dgm:cxn modelId="{21A50382-5AFA-4838-8B7B-9AF79FDBA26C}" type="presParOf" srcId="{897F24F0-6617-4822-9AD5-A1953E612060}" destId="{B5D78218-FA8D-4BBF-94FF-9CB3E07582A4}" srcOrd="1" destOrd="0" presId="urn:microsoft.com/office/officeart/2005/8/layout/vList5"/>
    <dgm:cxn modelId="{B0F589B0-6F7A-463C-9284-77D0A9E7834C}" type="presParOf" srcId="{897F24F0-6617-4822-9AD5-A1953E612060}" destId="{02614A62-DB52-447F-99DC-B24234EDD520}" srcOrd="2" destOrd="0" presId="urn:microsoft.com/office/officeart/2005/8/layout/vList5"/>
    <dgm:cxn modelId="{72E0AC15-1251-421F-A26A-188B4BCA048B}" type="presParOf" srcId="{02614A62-DB52-447F-99DC-B24234EDD520}" destId="{D7E184AF-2F17-4C90-95C4-5D04CB31280B}" srcOrd="0" destOrd="0" presId="urn:microsoft.com/office/officeart/2005/8/layout/vList5"/>
    <dgm:cxn modelId="{2724F496-3EF9-47A2-BBC1-9BA282871F59}" type="presParOf" srcId="{897F24F0-6617-4822-9AD5-A1953E612060}" destId="{7A4AB233-A87D-4D10-BFD9-1E215CD481D9}" srcOrd="3" destOrd="0" presId="urn:microsoft.com/office/officeart/2005/8/layout/vList5"/>
    <dgm:cxn modelId="{581AAB04-A22A-46CC-AEE0-262D90E223B7}" type="presParOf" srcId="{897F24F0-6617-4822-9AD5-A1953E612060}" destId="{0B878C0B-7445-4DC4-BE99-4ADB1BB8544C}" srcOrd="4" destOrd="0" presId="urn:microsoft.com/office/officeart/2005/8/layout/vList5"/>
    <dgm:cxn modelId="{61AEA96E-AD8F-4771-9E25-E3E2D4FC7AC3}" type="presParOf" srcId="{0B878C0B-7445-4DC4-BE99-4ADB1BB8544C}" destId="{CDB64B6F-1FEE-48D3-911E-284624ABADF9}" srcOrd="0" destOrd="0" presId="urn:microsoft.com/office/officeart/2005/8/layout/vList5"/>
    <dgm:cxn modelId="{02BF7B54-C1DE-4B05-8AE2-E29B38178BA4}" type="presParOf" srcId="{897F24F0-6617-4822-9AD5-A1953E612060}" destId="{A5519EDA-B7DB-44D2-ADC4-68C79718A625}" srcOrd="5" destOrd="0" presId="urn:microsoft.com/office/officeart/2005/8/layout/vList5"/>
    <dgm:cxn modelId="{F1DF19F9-868D-4887-8081-96B99488D3DC}" type="presParOf" srcId="{897F24F0-6617-4822-9AD5-A1953E612060}" destId="{75C54513-DEE4-44EC-8C96-2543808C41F6}" srcOrd="6" destOrd="0" presId="urn:microsoft.com/office/officeart/2005/8/layout/vList5"/>
    <dgm:cxn modelId="{200583EE-5CBF-4D9F-A968-F72053831853}" type="presParOf" srcId="{75C54513-DEE4-44EC-8C96-2543808C41F6}" destId="{C9072A40-3AC6-49FF-9728-DCCD61E6BD47}" srcOrd="0" destOrd="0" presId="urn:microsoft.com/office/officeart/2005/8/layout/vList5"/>
    <dgm:cxn modelId="{48774780-985B-453D-973C-53D433CD1EEF}" type="presParOf" srcId="{897F24F0-6617-4822-9AD5-A1953E612060}" destId="{30E0129B-6E18-45BE-9DA2-9C6135E29BE6}" srcOrd="7" destOrd="0" presId="urn:microsoft.com/office/officeart/2005/8/layout/vList5"/>
    <dgm:cxn modelId="{C098B320-633C-43B8-AB58-EDDE0E921462}" type="presParOf" srcId="{897F24F0-6617-4822-9AD5-A1953E612060}" destId="{4EEBF5C1-3315-4FEB-848F-F90D01C5E01C}" srcOrd="8" destOrd="0" presId="urn:microsoft.com/office/officeart/2005/8/layout/vList5"/>
    <dgm:cxn modelId="{A312B4C6-5754-474B-BCC5-E52B8A479B3A}" type="presParOf" srcId="{4EEBF5C1-3315-4FEB-848F-F90D01C5E01C}" destId="{6DC6DAEF-86D5-4D8C-9C98-66045BB384B3}" srcOrd="0" destOrd="0" presId="urn:microsoft.com/office/officeart/2005/8/layout/vList5"/>
    <dgm:cxn modelId="{67B0A76E-4BC4-4BA8-A705-BC90FD22F752}" type="presParOf" srcId="{897F24F0-6617-4822-9AD5-A1953E612060}" destId="{BF734DCD-5472-4291-BA1D-E8E69D67BDD1}" srcOrd="9" destOrd="0" presId="urn:microsoft.com/office/officeart/2005/8/layout/vList5"/>
    <dgm:cxn modelId="{99903FC4-B094-4B52-9E51-9A9D5E3D9B39}" type="presParOf" srcId="{897F24F0-6617-4822-9AD5-A1953E612060}" destId="{C8525334-7A03-4E3F-968F-3F299D1A1061}" srcOrd="10" destOrd="0" presId="urn:microsoft.com/office/officeart/2005/8/layout/vList5"/>
    <dgm:cxn modelId="{30FD88A0-4239-43ED-A834-7A9DC2082B93}" type="presParOf" srcId="{C8525334-7A03-4E3F-968F-3F299D1A1061}" destId="{48CF7D1D-F1D7-4370-A109-5C8AF6123AB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68ACC4-98EA-4CE2-B08C-3959CA7259B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s-MX"/>
        </a:p>
      </dgm:t>
    </dgm:pt>
    <dgm:pt modelId="{76800627-6292-4CB3-B001-AF828D84E1A5}">
      <dgm:prSet/>
      <dgm:spPr>
        <a:solidFill>
          <a:schemeClr val="accent2"/>
        </a:solidFill>
      </dgm:spPr>
      <dgm:t>
        <a:bodyPr/>
        <a:lstStyle/>
        <a:p>
          <a:pPr rtl="0"/>
          <a:r>
            <a:rPr lang="es-MX" b="1" dirty="0" smtClean="0"/>
            <a:t>Prevención de las infecciones de la herida quirúrgica </a:t>
          </a:r>
          <a:endParaRPr lang="es-MX" b="1" dirty="0"/>
        </a:p>
      </dgm:t>
    </dgm:pt>
    <dgm:pt modelId="{9E4A492E-D342-46D2-A6E5-E7A8B3C67D6F}" type="parTrans" cxnId="{22EE5728-7D40-4ECC-99CF-CC7CCFC5100B}">
      <dgm:prSet/>
      <dgm:spPr/>
      <dgm:t>
        <a:bodyPr/>
        <a:lstStyle/>
        <a:p>
          <a:endParaRPr lang="es-MX"/>
        </a:p>
      </dgm:t>
    </dgm:pt>
    <dgm:pt modelId="{47E80658-BC69-443C-9E00-3ECD3854698D}" type="sibTrans" cxnId="{22EE5728-7D40-4ECC-99CF-CC7CCFC5100B}">
      <dgm:prSet/>
      <dgm:spPr/>
      <dgm:t>
        <a:bodyPr/>
        <a:lstStyle/>
        <a:p>
          <a:endParaRPr lang="es-MX"/>
        </a:p>
      </dgm:t>
    </dgm:pt>
    <dgm:pt modelId="{0B08B87D-4301-458A-9144-09F907E258D7}">
      <dgm:prSet custT="1"/>
      <dgm:spPr>
        <a:solidFill>
          <a:schemeClr val="accent4">
            <a:lumMod val="60000"/>
            <a:lumOff val="40000"/>
          </a:schemeClr>
        </a:solidFill>
      </dgm:spPr>
      <dgm:t>
        <a:bodyPr/>
        <a:lstStyle/>
        <a:p>
          <a:pPr rtl="0"/>
          <a:r>
            <a:rPr lang="es-MX" sz="2400" b="1" dirty="0" smtClean="0"/>
            <a:t>Seguridad de la Anestesia </a:t>
          </a:r>
          <a:endParaRPr lang="es-MX" sz="2400" b="1" dirty="0"/>
        </a:p>
      </dgm:t>
    </dgm:pt>
    <dgm:pt modelId="{E327A5CA-2514-4D98-8BD9-894BE4DEC798}" type="parTrans" cxnId="{D7C5E523-C073-4CD6-9001-2B5E572FF5CA}">
      <dgm:prSet/>
      <dgm:spPr/>
      <dgm:t>
        <a:bodyPr/>
        <a:lstStyle/>
        <a:p>
          <a:endParaRPr lang="es-MX"/>
        </a:p>
      </dgm:t>
    </dgm:pt>
    <dgm:pt modelId="{4DA8ECD7-3E0E-4D55-8F38-C2A294F65EDC}" type="sibTrans" cxnId="{D7C5E523-C073-4CD6-9001-2B5E572FF5CA}">
      <dgm:prSet/>
      <dgm:spPr/>
      <dgm:t>
        <a:bodyPr/>
        <a:lstStyle/>
        <a:p>
          <a:endParaRPr lang="es-MX"/>
        </a:p>
      </dgm:t>
    </dgm:pt>
    <dgm:pt modelId="{A9543516-6454-43F1-B829-62C8FCC71599}">
      <dgm:prSet custT="1"/>
      <dgm:spPr>
        <a:solidFill>
          <a:schemeClr val="accent6">
            <a:lumMod val="75000"/>
          </a:schemeClr>
        </a:solidFill>
      </dgm:spPr>
      <dgm:t>
        <a:bodyPr/>
        <a:lstStyle/>
        <a:p>
          <a:pPr rtl="0"/>
          <a:r>
            <a:rPr lang="es-MX" sz="2000" b="1" dirty="0" smtClean="0"/>
            <a:t>Seguridad de los equipos quirúrgicos </a:t>
          </a:r>
          <a:endParaRPr lang="es-MX" sz="2000" b="1" dirty="0"/>
        </a:p>
      </dgm:t>
    </dgm:pt>
    <dgm:pt modelId="{BFDDDB0E-9A34-49AA-A878-8EA910911E31}" type="parTrans" cxnId="{70B7F090-51C3-48DB-8C98-270330A52D10}">
      <dgm:prSet/>
      <dgm:spPr/>
      <dgm:t>
        <a:bodyPr/>
        <a:lstStyle/>
        <a:p>
          <a:endParaRPr lang="es-MX"/>
        </a:p>
      </dgm:t>
    </dgm:pt>
    <dgm:pt modelId="{36889F16-1BFE-4F85-A37D-73FA04F36A6D}" type="sibTrans" cxnId="{70B7F090-51C3-48DB-8C98-270330A52D10}">
      <dgm:prSet/>
      <dgm:spPr/>
      <dgm:t>
        <a:bodyPr/>
        <a:lstStyle/>
        <a:p>
          <a:endParaRPr lang="es-MX"/>
        </a:p>
      </dgm:t>
    </dgm:pt>
    <dgm:pt modelId="{A3CE575C-E293-4474-A1CD-1D7D0EBD5BD7}">
      <dgm:prSet custT="1"/>
      <dgm:spPr/>
      <dgm:t>
        <a:bodyPr/>
        <a:lstStyle/>
        <a:p>
          <a:pPr rtl="0"/>
          <a:r>
            <a:rPr lang="es-MX" sz="2000" b="1" dirty="0" smtClean="0"/>
            <a:t>Medición de los servicios quirúrgicos</a:t>
          </a:r>
          <a:endParaRPr lang="es-MX" sz="2000" b="1" dirty="0"/>
        </a:p>
      </dgm:t>
    </dgm:pt>
    <dgm:pt modelId="{7426E323-7FAC-4B0E-A736-5A9AE5D5D301}" type="parTrans" cxnId="{24035405-3B18-4DC2-8902-4896866FA0E8}">
      <dgm:prSet/>
      <dgm:spPr/>
      <dgm:t>
        <a:bodyPr/>
        <a:lstStyle/>
        <a:p>
          <a:endParaRPr lang="es-MX"/>
        </a:p>
      </dgm:t>
    </dgm:pt>
    <dgm:pt modelId="{7937F524-C6FA-49BB-B871-36818B909FD7}" type="sibTrans" cxnId="{24035405-3B18-4DC2-8902-4896866FA0E8}">
      <dgm:prSet/>
      <dgm:spPr/>
      <dgm:t>
        <a:bodyPr/>
        <a:lstStyle/>
        <a:p>
          <a:endParaRPr lang="es-MX"/>
        </a:p>
      </dgm:t>
    </dgm:pt>
    <dgm:pt modelId="{A2A8EC87-DA0E-4330-90D0-66A9AEAC26C7}" type="pres">
      <dgm:prSet presAssocID="{AC68ACC4-98EA-4CE2-B08C-3959CA7259B8}" presName="matrix" presStyleCnt="0">
        <dgm:presLayoutVars>
          <dgm:chMax val="1"/>
          <dgm:dir/>
          <dgm:resizeHandles val="exact"/>
        </dgm:presLayoutVars>
      </dgm:prSet>
      <dgm:spPr/>
      <dgm:t>
        <a:bodyPr/>
        <a:lstStyle/>
        <a:p>
          <a:endParaRPr lang="es-MX"/>
        </a:p>
      </dgm:t>
    </dgm:pt>
    <dgm:pt modelId="{512F8172-9877-4F8C-B2E7-E9086A18E2F0}" type="pres">
      <dgm:prSet presAssocID="{AC68ACC4-98EA-4CE2-B08C-3959CA7259B8}" presName="diamond" presStyleLbl="bgShp" presStyleIdx="0" presStyleCnt="1"/>
      <dgm:spPr/>
    </dgm:pt>
    <dgm:pt modelId="{02805A65-550F-4E1D-A984-16F47A822BB9}" type="pres">
      <dgm:prSet presAssocID="{AC68ACC4-98EA-4CE2-B08C-3959CA7259B8}" presName="quad1" presStyleLbl="node1" presStyleIdx="0" presStyleCnt="4">
        <dgm:presLayoutVars>
          <dgm:chMax val="0"/>
          <dgm:chPref val="0"/>
          <dgm:bulletEnabled val="1"/>
        </dgm:presLayoutVars>
      </dgm:prSet>
      <dgm:spPr/>
      <dgm:t>
        <a:bodyPr/>
        <a:lstStyle/>
        <a:p>
          <a:endParaRPr lang="es-MX"/>
        </a:p>
      </dgm:t>
    </dgm:pt>
    <dgm:pt modelId="{0675A1A9-3990-4C8E-BC4A-FBF8A5D72540}" type="pres">
      <dgm:prSet presAssocID="{AC68ACC4-98EA-4CE2-B08C-3959CA7259B8}" presName="quad2" presStyleLbl="node1" presStyleIdx="1" presStyleCnt="4">
        <dgm:presLayoutVars>
          <dgm:chMax val="0"/>
          <dgm:chPref val="0"/>
          <dgm:bulletEnabled val="1"/>
        </dgm:presLayoutVars>
      </dgm:prSet>
      <dgm:spPr/>
      <dgm:t>
        <a:bodyPr/>
        <a:lstStyle/>
        <a:p>
          <a:endParaRPr lang="es-MX"/>
        </a:p>
      </dgm:t>
    </dgm:pt>
    <dgm:pt modelId="{983FC4FE-6C16-4607-87C5-AFE95A8A62BF}" type="pres">
      <dgm:prSet presAssocID="{AC68ACC4-98EA-4CE2-B08C-3959CA7259B8}" presName="quad3" presStyleLbl="node1" presStyleIdx="2" presStyleCnt="4">
        <dgm:presLayoutVars>
          <dgm:chMax val="0"/>
          <dgm:chPref val="0"/>
          <dgm:bulletEnabled val="1"/>
        </dgm:presLayoutVars>
      </dgm:prSet>
      <dgm:spPr/>
      <dgm:t>
        <a:bodyPr/>
        <a:lstStyle/>
        <a:p>
          <a:endParaRPr lang="es-MX"/>
        </a:p>
      </dgm:t>
    </dgm:pt>
    <dgm:pt modelId="{F36ED142-2771-4F2B-8EA2-6C600B88E4DD}" type="pres">
      <dgm:prSet presAssocID="{AC68ACC4-98EA-4CE2-B08C-3959CA7259B8}" presName="quad4" presStyleLbl="node1" presStyleIdx="3" presStyleCnt="4">
        <dgm:presLayoutVars>
          <dgm:chMax val="0"/>
          <dgm:chPref val="0"/>
          <dgm:bulletEnabled val="1"/>
        </dgm:presLayoutVars>
      </dgm:prSet>
      <dgm:spPr/>
      <dgm:t>
        <a:bodyPr/>
        <a:lstStyle/>
        <a:p>
          <a:endParaRPr lang="es-MX"/>
        </a:p>
      </dgm:t>
    </dgm:pt>
  </dgm:ptLst>
  <dgm:cxnLst>
    <dgm:cxn modelId="{70B7F090-51C3-48DB-8C98-270330A52D10}" srcId="{AC68ACC4-98EA-4CE2-B08C-3959CA7259B8}" destId="{A9543516-6454-43F1-B829-62C8FCC71599}" srcOrd="2" destOrd="0" parTransId="{BFDDDB0E-9A34-49AA-A878-8EA910911E31}" sibTransId="{36889F16-1BFE-4F85-A37D-73FA04F36A6D}"/>
    <dgm:cxn modelId="{100EA16E-DD7D-441C-B46A-8EC4150CC473}" type="presOf" srcId="{AC68ACC4-98EA-4CE2-B08C-3959CA7259B8}" destId="{A2A8EC87-DA0E-4330-90D0-66A9AEAC26C7}" srcOrd="0" destOrd="0" presId="urn:microsoft.com/office/officeart/2005/8/layout/matrix3"/>
    <dgm:cxn modelId="{26452D89-73F9-4B56-B76D-A15FB3B65CD4}" type="presOf" srcId="{A9543516-6454-43F1-B829-62C8FCC71599}" destId="{983FC4FE-6C16-4607-87C5-AFE95A8A62BF}" srcOrd="0" destOrd="0" presId="urn:microsoft.com/office/officeart/2005/8/layout/matrix3"/>
    <dgm:cxn modelId="{24BE2E46-AABC-4CE9-BDFE-71AC93C764BD}" type="presOf" srcId="{76800627-6292-4CB3-B001-AF828D84E1A5}" destId="{02805A65-550F-4E1D-A984-16F47A822BB9}" srcOrd="0" destOrd="0" presId="urn:microsoft.com/office/officeart/2005/8/layout/matrix3"/>
    <dgm:cxn modelId="{D7C5E523-C073-4CD6-9001-2B5E572FF5CA}" srcId="{AC68ACC4-98EA-4CE2-B08C-3959CA7259B8}" destId="{0B08B87D-4301-458A-9144-09F907E258D7}" srcOrd="1" destOrd="0" parTransId="{E327A5CA-2514-4D98-8BD9-894BE4DEC798}" sibTransId="{4DA8ECD7-3E0E-4D55-8F38-C2A294F65EDC}"/>
    <dgm:cxn modelId="{0F6B4D81-21B4-4C02-9A97-0AFEEC57A0F8}" type="presOf" srcId="{0B08B87D-4301-458A-9144-09F907E258D7}" destId="{0675A1A9-3990-4C8E-BC4A-FBF8A5D72540}" srcOrd="0" destOrd="0" presId="urn:microsoft.com/office/officeart/2005/8/layout/matrix3"/>
    <dgm:cxn modelId="{22EE5728-7D40-4ECC-99CF-CC7CCFC5100B}" srcId="{AC68ACC4-98EA-4CE2-B08C-3959CA7259B8}" destId="{76800627-6292-4CB3-B001-AF828D84E1A5}" srcOrd="0" destOrd="0" parTransId="{9E4A492E-D342-46D2-A6E5-E7A8B3C67D6F}" sibTransId="{47E80658-BC69-443C-9E00-3ECD3854698D}"/>
    <dgm:cxn modelId="{24035405-3B18-4DC2-8902-4896866FA0E8}" srcId="{AC68ACC4-98EA-4CE2-B08C-3959CA7259B8}" destId="{A3CE575C-E293-4474-A1CD-1D7D0EBD5BD7}" srcOrd="3" destOrd="0" parTransId="{7426E323-7FAC-4B0E-A736-5A9AE5D5D301}" sibTransId="{7937F524-C6FA-49BB-B871-36818B909FD7}"/>
    <dgm:cxn modelId="{EF47BA0D-4D2E-446A-937F-81EA5C04E2A1}" type="presOf" srcId="{A3CE575C-E293-4474-A1CD-1D7D0EBD5BD7}" destId="{F36ED142-2771-4F2B-8EA2-6C600B88E4DD}" srcOrd="0" destOrd="0" presId="urn:microsoft.com/office/officeart/2005/8/layout/matrix3"/>
    <dgm:cxn modelId="{AEC798BB-F18E-4D52-8529-A91FD2969BD9}" type="presParOf" srcId="{A2A8EC87-DA0E-4330-90D0-66A9AEAC26C7}" destId="{512F8172-9877-4F8C-B2E7-E9086A18E2F0}" srcOrd="0" destOrd="0" presId="urn:microsoft.com/office/officeart/2005/8/layout/matrix3"/>
    <dgm:cxn modelId="{A7C6AC2A-DB67-4166-9C74-8E7270C90BBC}" type="presParOf" srcId="{A2A8EC87-DA0E-4330-90D0-66A9AEAC26C7}" destId="{02805A65-550F-4E1D-A984-16F47A822BB9}" srcOrd="1" destOrd="0" presId="urn:microsoft.com/office/officeart/2005/8/layout/matrix3"/>
    <dgm:cxn modelId="{361EBC9B-F9C2-4608-94FD-F508137335B2}" type="presParOf" srcId="{A2A8EC87-DA0E-4330-90D0-66A9AEAC26C7}" destId="{0675A1A9-3990-4C8E-BC4A-FBF8A5D72540}" srcOrd="2" destOrd="0" presId="urn:microsoft.com/office/officeart/2005/8/layout/matrix3"/>
    <dgm:cxn modelId="{DEA1ABC2-974B-4ACC-ACE0-3D40D9416F00}" type="presParOf" srcId="{A2A8EC87-DA0E-4330-90D0-66A9AEAC26C7}" destId="{983FC4FE-6C16-4607-87C5-AFE95A8A62BF}" srcOrd="3" destOrd="0" presId="urn:microsoft.com/office/officeart/2005/8/layout/matrix3"/>
    <dgm:cxn modelId="{DD266D80-C58E-416D-A6A9-A25BA41DEE86}" type="presParOf" srcId="{A2A8EC87-DA0E-4330-90D0-66A9AEAC26C7}" destId="{F36ED142-2771-4F2B-8EA2-6C600B88E4D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BCE3C-8664-49DD-997C-C24B633061AF}">
      <dsp:nvSpPr>
        <dsp:cNvPr id="0" name=""/>
        <dsp:cNvSpPr/>
      </dsp:nvSpPr>
      <dsp:spPr>
        <a:xfrm>
          <a:off x="4548183" y="1107850"/>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309A133-9D88-4BFE-9FAD-2160C1205354}">
      <dsp:nvSpPr>
        <dsp:cNvPr id="0" name=""/>
        <dsp:cNvSpPr/>
      </dsp:nvSpPr>
      <dsp:spPr>
        <a:xfrm>
          <a:off x="4444698" y="0"/>
          <a:ext cx="1626203" cy="8702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Infraestructura inadecuada</a:t>
          </a:r>
          <a:endParaRPr lang="es-MX" sz="2000" b="1" kern="1200">
            <a:solidFill>
              <a:schemeClr val="bg1"/>
            </a:solidFill>
          </a:endParaRPr>
        </a:p>
      </dsp:txBody>
      <dsp:txXfrm>
        <a:off x="4444698" y="0"/>
        <a:ext cx="1626203" cy="870267"/>
      </dsp:txXfrm>
    </dsp:sp>
    <dsp:sp modelId="{728112DA-2B12-4049-A3E7-421D866AC782}">
      <dsp:nvSpPr>
        <dsp:cNvPr id="0" name=""/>
        <dsp:cNvSpPr/>
      </dsp:nvSpPr>
      <dsp:spPr>
        <a:xfrm>
          <a:off x="4964491" y="1308012"/>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57C5268-916D-4BE7-8A4E-3E652C172370}">
      <dsp:nvSpPr>
        <dsp:cNvPr id="0" name=""/>
        <dsp:cNvSpPr/>
      </dsp:nvSpPr>
      <dsp:spPr>
        <a:xfrm>
          <a:off x="6558763" y="826754"/>
          <a:ext cx="1537501" cy="9572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Equipo medico deteriorado</a:t>
          </a:r>
          <a:endParaRPr lang="es-MX" sz="2000" b="1" kern="1200">
            <a:solidFill>
              <a:schemeClr val="bg1"/>
            </a:solidFill>
          </a:endParaRPr>
        </a:p>
      </dsp:txBody>
      <dsp:txXfrm>
        <a:off x="6558763" y="826754"/>
        <a:ext cx="1537501" cy="957294"/>
      </dsp:txXfrm>
    </dsp:sp>
    <dsp:sp modelId="{49EF9656-3A08-4863-BEBF-FB977F9DAD96}">
      <dsp:nvSpPr>
        <dsp:cNvPr id="0" name=""/>
        <dsp:cNvSpPr/>
      </dsp:nvSpPr>
      <dsp:spPr>
        <a:xfrm>
          <a:off x="5066794" y="1758375"/>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E8C9A25-E010-4FD8-A292-D58FD2647E52}">
      <dsp:nvSpPr>
        <dsp:cNvPr id="0" name=""/>
        <dsp:cNvSpPr/>
      </dsp:nvSpPr>
      <dsp:spPr>
        <a:xfrm>
          <a:off x="6706599" y="2045128"/>
          <a:ext cx="1507934" cy="10225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Irregularidad del suministro</a:t>
          </a:r>
          <a:endParaRPr lang="es-MX" sz="2000" b="1" kern="1200">
            <a:solidFill>
              <a:schemeClr val="bg1"/>
            </a:solidFill>
          </a:endParaRPr>
        </a:p>
      </dsp:txBody>
      <dsp:txXfrm>
        <a:off x="6706599" y="2045128"/>
        <a:ext cx="1507934" cy="1022564"/>
      </dsp:txXfrm>
    </dsp:sp>
    <dsp:sp modelId="{D2F3C234-74DF-48B0-8CC1-77ECC32A8CFC}">
      <dsp:nvSpPr>
        <dsp:cNvPr id="0" name=""/>
        <dsp:cNvSpPr/>
      </dsp:nvSpPr>
      <dsp:spPr>
        <a:xfrm>
          <a:off x="4778809" y="2119536"/>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464AB39-9D14-46FF-84C7-EAF9494AB06B}">
      <dsp:nvSpPr>
        <dsp:cNvPr id="0" name=""/>
        <dsp:cNvSpPr/>
      </dsp:nvSpPr>
      <dsp:spPr>
        <a:xfrm>
          <a:off x="6056118" y="3415800"/>
          <a:ext cx="1626203" cy="935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Calidad de los medicamentos</a:t>
          </a:r>
          <a:endParaRPr lang="es-MX" sz="2000" b="1" kern="1200">
            <a:solidFill>
              <a:schemeClr val="bg1"/>
            </a:solidFill>
          </a:endParaRPr>
        </a:p>
      </dsp:txBody>
      <dsp:txXfrm>
        <a:off x="6056118" y="3415800"/>
        <a:ext cx="1626203" cy="935537"/>
      </dsp:txXfrm>
    </dsp:sp>
    <dsp:sp modelId="{4E70E940-F002-4DD3-8CD6-34E16E59C56F}">
      <dsp:nvSpPr>
        <dsp:cNvPr id="0" name=""/>
        <dsp:cNvSpPr/>
      </dsp:nvSpPr>
      <dsp:spPr>
        <a:xfrm>
          <a:off x="4317558" y="2119536"/>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FA8C785-840F-4E4B-990C-EAF0EA1C9474}">
      <dsp:nvSpPr>
        <dsp:cNvPr id="0" name=""/>
        <dsp:cNvSpPr/>
      </dsp:nvSpPr>
      <dsp:spPr>
        <a:xfrm>
          <a:off x="2833277" y="3415800"/>
          <a:ext cx="1626203" cy="935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Gestión administrativa</a:t>
          </a:r>
          <a:endParaRPr lang="es-MX" sz="2000" b="1" kern="1200">
            <a:solidFill>
              <a:schemeClr val="bg1"/>
            </a:solidFill>
          </a:endParaRPr>
        </a:p>
      </dsp:txBody>
      <dsp:txXfrm>
        <a:off x="2833277" y="3415800"/>
        <a:ext cx="1626203" cy="935537"/>
      </dsp:txXfrm>
    </dsp:sp>
    <dsp:sp modelId="{88E8267F-C686-4E1E-B43B-642D5AD0C156}">
      <dsp:nvSpPr>
        <dsp:cNvPr id="0" name=""/>
        <dsp:cNvSpPr/>
      </dsp:nvSpPr>
      <dsp:spPr>
        <a:xfrm>
          <a:off x="4029572" y="1758375"/>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4853F88-DA5A-4FF3-B8A8-F8EA930D9C36}">
      <dsp:nvSpPr>
        <dsp:cNvPr id="0" name=""/>
        <dsp:cNvSpPr/>
      </dsp:nvSpPr>
      <dsp:spPr>
        <a:xfrm>
          <a:off x="2301065" y="2045128"/>
          <a:ext cx="1507934" cy="10225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Deficiente formación RHS</a:t>
          </a:r>
          <a:endParaRPr lang="es-MX" sz="2000" b="1" kern="1200">
            <a:solidFill>
              <a:schemeClr val="bg1"/>
            </a:solidFill>
          </a:endParaRPr>
        </a:p>
      </dsp:txBody>
      <dsp:txXfrm>
        <a:off x="2301065" y="2045128"/>
        <a:ext cx="1507934" cy="1022564"/>
      </dsp:txXfrm>
    </dsp:sp>
    <dsp:sp modelId="{B1DEBF64-6EC2-467A-8AD1-50520B24DB9B}">
      <dsp:nvSpPr>
        <dsp:cNvPr id="0" name=""/>
        <dsp:cNvSpPr/>
      </dsp:nvSpPr>
      <dsp:spPr>
        <a:xfrm>
          <a:off x="4131875" y="1308012"/>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BF51D19-3BF4-4BBF-A9ED-287620AED7E1}">
      <dsp:nvSpPr>
        <dsp:cNvPr id="0" name=""/>
        <dsp:cNvSpPr/>
      </dsp:nvSpPr>
      <dsp:spPr>
        <a:xfrm>
          <a:off x="2419335" y="826754"/>
          <a:ext cx="1537501" cy="9572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dirty="0" smtClean="0">
              <a:solidFill>
                <a:schemeClr val="bg1"/>
              </a:solidFill>
            </a:rPr>
            <a:t>Deficiente capacitación RHS</a:t>
          </a:r>
          <a:endParaRPr lang="es-MX" sz="2000" b="1" kern="1200" dirty="0">
            <a:solidFill>
              <a:schemeClr val="bg1"/>
            </a:solidFill>
          </a:endParaRPr>
        </a:p>
      </dsp:txBody>
      <dsp:txXfrm>
        <a:off x="2419335" y="826754"/>
        <a:ext cx="1537501" cy="957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BCE3C-8664-49DD-997C-C24B633061AF}">
      <dsp:nvSpPr>
        <dsp:cNvPr id="0" name=""/>
        <dsp:cNvSpPr/>
      </dsp:nvSpPr>
      <dsp:spPr>
        <a:xfrm>
          <a:off x="4548183" y="1107850"/>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309A133-9D88-4BFE-9FAD-2160C1205354}">
      <dsp:nvSpPr>
        <dsp:cNvPr id="0" name=""/>
        <dsp:cNvSpPr/>
      </dsp:nvSpPr>
      <dsp:spPr>
        <a:xfrm>
          <a:off x="4444698" y="0"/>
          <a:ext cx="1626203" cy="8702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Infraestructura inadecuada</a:t>
          </a:r>
          <a:endParaRPr lang="es-MX" sz="2000" b="1" kern="1200">
            <a:solidFill>
              <a:schemeClr val="bg1"/>
            </a:solidFill>
          </a:endParaRPr>
        </a:p>
      </dsp:txBody>
      <dsp:txXfrm>
        <a:off x="4444698" y="0"/>
        <a:ext cx="1626203" cy="870267"/>
      </dsp:txXfrm>
    </dsp:sp>
    <dsp:sp modelId="{728112DA-2B12-4049-A3E7-421D866AC782}">
      <dsp:nvSpPr>
        <dsp:cNvPr id="0" name=""/>
        <dsp:cNvSpPr/>
      </dsp:nvSpPr>
      <dsp:spPr>
        <a:xfrm>
          <a:off x="4964491" y="1308012"/>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57C5268-916D-4BE7-8A4E-3E652C172370}">
      <dsp:nvSpPr>
        <dsp:cNvPr id="0" name=""/>
        <dsp:cNvSpPr/>
      </dsp:nvSpPr>
      <dsp:spPr>
        <a:xfrm>
          <a:off x="6558763" y="826754"/>
          <a:ext cx="1537501" cy="9572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Equipo medico deteriorado</a:t>
          </a:r>
          <a:endParaRPr lang="es-MX" sz="2000" b="1" kern="1200">
            <a:solidFill>
              <a:schemeClr val="bg1"/>
            </a:solidFill>
          </a:endParaRPr>
        </a:p>
      </dsp:txBody>
      <dsp:txXfrm>
        <a:off x="6558763" y="826754"/>
        <a:ext cx="1537501" cy="957294"/>
      </dsp:txXfrm>
    </dsp:sp>
    <dsp:sp modelId="{49EF9656-3A08-4863-BEBF-FB977F9DAD96}">
      <dsp:nvSpPr>
        <dsp:cNvPr id="0" name=""/>
        <dsp:cNvSpPr/>
      </dsp:nvSpPr>
      <dsp:spPr>
        <a:xfrm>
          <a:off x="5066794" y="1758375"/>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E8C9A25-E010-4FD8-A292-D58FD2647E52}">
      <dsp:nvSpPr>
        <dsp:cNvPr id="0" name=""/>
        <dsp:cNvSpPr/>
      </dsp:nvSpPr>
      <dsp:spPr>
        <a:xfrm>
          <a:off x="6706599" y="2045128"/>
          <a:ext cx="1507934" cy="10225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Irregularidad del suministro</a:t>
          </a:r>
          <a:endParaRPr lang="es-MX" sz="2000" b="1" kern="1200">
            <a:solidFill>
              <a:schemeClr val="bg1"/>
            </a:solidFill>
          </a:endParaRPr>
        </a:p>
      </dsp:txBody>
      <dsp:txXfrm>
        <a:off x="6706599" y="2045128"/>
        <a:ext cx="1507934" cy="1022564"/>
      </dsp:txXfrm>
    </dsp:sp>
    <dsp:sp modelId="{D2F3C234-74DF-48B0-8CC1-77ECC32A8CFC}">
      <dsp:nvSpPr>
        <dsp:cNvPr id="0" name=""/>
        <dsp:cNvSpPr/>
      </dsp:nvSpPr>
      <dsp:spPr>
        <a:xfrm>
          <a:off x="4778809" y="2119536"/>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464AB39-9D14-46FF-84C7-EAF9494AB06B}">
      <dsp:nvSpPr>
        <dsp:cNvPr id="0" name=""/>
        <dsp:cNvSpPr/>
      </dsp:nvSpPr>
      <dsp:spPr>
        <a:xfrm>
          <a:off x="6056118" y="3415800"/>
          <a:ext cx="1626203" cy="935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Calidad de los medicamentos</a:t>
          </a:r>
          <a:endParaRPr lang="es-MX" sz="2000" b="1" kern="1200">
            <a:solidFill>
              <a:schemeClr val="bg1"/>
            </a:solidFill>
          </a:endParaRPr>
        </a:p>
      </dsp:txBody>
      <dsp:txXfrm>
        <a:off x="6056118" y="3415800"/>
        <a:ext cx="1626203" cy="935537"/>
      </dsp:txXfrm>
    </dsp:sp>
    <dsp:sp modelId="{4E70E940-F002-4DD3-8CD6-34E16E59C56F}">
      <dsp:nvSpPr>
        <dsp:cNvPr id="0" name=""/>
        <dsp:cNvSpPr/>
      </dsp:nvSpPr>
      <dsp:spPr>
        <a:xfrm>
          <a:off x="4317558" y="2119536"/>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FA8C785-840F-4E4B-990C-EAF0EA1C9474}">
      <dsp:nvSpPr>
        <dsp:cNvPr id="0" name=""/>
        <dsp:cNvSpPr/>
      </dsp:nvSpPr>
      <dsp:spPr>
        <a:xfrm>
          <a:off x="2833277" y="3415800"/>
          <a:ext cx="1626203" cy="935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Gestión administrativa</a:t>
          </a:r>
          <a:endParaRPr lang="es-MX" sz="2000" b="1" kern="1200">
            <a:solidFill>
              <a:schemeClr val="bg1"/>
            </a:solidFill>
          </a:endParaRPr>
        </a:p>
      </dsp:txBody>
      <dsp:txXfrm>
        <a:off x="2833277" y="3415800"/>
        <a:ext cx="1626203" cy="935537"/>
      </dsp:txXfrm>
    </dsp:sp>
    <dsp:sp modelId="{88E8267F-C686-4E1E-B43B-642D5AD0C156}">
      <dsp:nvSpPr>
        <dsp:cNvPr id="0" name=""/>
        <dsp:cNvSpPr/>
      </dsp:nvSpPr>
      <dsp:spPr>
        <a:xfrm>
          <a:off x="4029572" y="1758375"/>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4853F88-DA5A-4FF3-B8A8-F8EA930D9C36}">
      <dsp:nvSpPr>
        <dsp:cNvPr id="0" name=""/>
        <dsp:cNvSpPr/>
      </dsp:nvSpPr>
      <dsp:spPr>
        <a:xfrm>
          <a:off x="2301065" y="2045128"/>
          <a:ext cx="1507934" cy="10225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Deficiente formación RHS</a:t>
          </a:r>
          <a:endParaRPr lang="es-MX" sz="2000" b="1" kern="1200">
            <a:solidFill>
              <a:schemeClr val="bg1"/>
            </a:solidFill>
          </a:endParaRPr>
        </a:p>
      </dsp:txBody>
      <dsp:txXfrm>
        <a:off x="2301065" y="2045128"/>
        <a:ext cx="1507934" cy="1022564"/>
      </dsp:txXfrm>
    </dsp:sp>
    <dsp:sp modelId="{B1DEBF64-6EC2-467A-8AD1-50520B24DB9B}">
      <dsp:nvSpPr>
        <dsp:cNvPr id="0" name=""/>
        <dsp:cNvSpPr/>
      </dsp:nvSpPr>
      <dsp:spPr>
        <a:xfrm>
          <a:off x="4131875" y="1308012"/>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BF51D19-3BF4-4BBF-A9ED-287620AED7E1}">
      <dsp:nvSpPr>
        <dsp:cNvPr id="0" name=""/>
        <dsp:cNvSpPr/>
      </dsp:nvSpPr>
      <dsp:spPr>
        <a:xfrm>
          <a:off x="2419335" y="826754"/>
          <a:ext cx="1537501" cy="9572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dirty="0" smtClean="0">
              <a:solidFill>
                <a:schemeClr val="bg1"/>
              </a:solidFill>
            </a:rPr>
            <a:t>Deficiente capacitación RHS</a:t>
          </a:r>
          <a:endParaRPr lang="es-MX" sz="2000" b="1" kern="1200" dirty="0">
            <a:solidFill>
              <a:schemeClr val="bg1"/>
            </a:solidFill>
          </a:endParaRPr>
        </a:p>
      </dsp:txBody>
      <dsp:txXfrm>
        <a:off x="2419335" y="826754"/>
        <a:ext cx="1537501" cy="9572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BCE3C-8664-49DD-997C-C24B633061AF}">
      <dsp:nvSpPr>
        <dsp:cNvPr id="0" name=""/>
        <dsp:cNvSpPr/>
      </dsp:nvSpPr>
      <dsp:spPr>
        <a:xfrm>
          <a:off x="4548183" y="1107850"/>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309A133-9D88-4BFE-9FAD-2160C1205354}">
      <dsp:nvSpPr>
        <dsp:cNvPr id="0" name=""/>
        <dsp:cNvSpPr/>
      </dsp:nvSpPr>
      <dsp:spPr>
        <a:xfrm>
          <a:off x="4444698" y="0"/>
          <a:ext cx="1626203" cy="8702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Infraestructura inadecuada</a:t>
          </a:r>
          <a:endParaRPr lang="es-MX" sz="2000" b="1" kern="1200">
            <a:solidFill>
              <a:schemeClr val="bg1"/>
            </a:solidFill>
          </a:endParaRPr>
        </a:p>
      </dsp:txBody>
      <dsp:txXfrm>
        <a:off x="4444698" y="0"/>
        <a:ext cx="1626203" cy="870267"/>
      </dsp:txXfrm>
    </dsp:sp>
    <dsp:sp modelId="{728112DA-2B12-4049-A3E7-421D866AC782}">
      <dsp:nvSpPr>
        <dsp:cNvPr id="0" name=""/>
        <dsp:cNvSpPr/>
      </dsp:nvSpPr>
      <dsp:spPr>
        <a:xfrm>
          <a:off x="4964491" y="1308012"/>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57C5268-916D-4BE7-8A4E-3E652C172370}">
      <dsp:nvSpPr>
        <dsp:cNvPr id="0" name=""/>
        <dsp:cNvSpPr/>
      </dsp:nvSpPr>
      <dsp:spPr>
        <a:xfrm>
          <a:off x="6558763" y="826754"/>
          <a:ext cx="1537501" cy="9572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Equipo medico deteriorado</a:t>
          </a:r>
          <a:endParaRPr lang="es-MX" sz="2000" b="1" kern="1200">
            <a:solidFill>
              <a:schemeClr val="bg1"/>
            </a:solidFill>
          </a:endParaRPr>
        </a:p>
      </dsp:txBody>
      <dsp:txXfrm>
        <a:off x="6558763" y="826754"/>
        <a:ext cx="1537501" cy="957294"/>
      </dsp:txXfrm>
    </dsp:sp>
    <dsp:sp modelId="{49EF9656-3A08-4863-BEBF-FB977F9DAD96}">
      <dsp:nvSpPr>
        <dsp:cNvPr id="0" name=""/>
        <dsp:cNvSpPr/>
      </dsp:nvSpPr>
      <dsp:spPr>
        <a:xfrm>
          <a:off x="5066794" y="1758375"/>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E8C9A25-E010-4FD8-A292-D58FD2647E52}">
      <dsp:nvSpPr>
        <dsp:cNvPr id="0" name=""/>
        <dsp:cNvSpPr/>
      </dsp:nvSpPr>
      <dsp:spPr>
        <a:xfrm>
          <a:off x="6706599" y="2045128"/>
          <a:ext cx="1507934" cy="10225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Irregularidad del suministro</a:t>
          </a:r>
          <a:endParaRPr lang="es-MX" sz="2000" b="1" kern="1200">
            <a:solidFill>
              <a:schemeClr val="bg1"/>
            </a:solidFill>
          </a:endParaRPr>
        </a:p>
      </dsp:txBody>
      <dsp:txXfrm>
        <a:off x="6706599" y="2045128"/>
        <a:ext cx="1507934" cy="1022564"/>
      </dsp:txXfrm>
    </dsp:sp>
    <dsp:sp modelId="{D2F3C234-74DF-48B0-8CC1-77ECC32A8CFC}">
      <dsp:nvSpPr>
        <dsp:cNvPr id="0" name=""/>
        <dsp:cNvSpPr/>
      </dsp:nvSpPr>
      <dsp:spPr>
        <a:xfrm>
          <a:off x="4778809" y="2119536"/>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464AB39-9D14-46FF-84C7-EAF9494AB06B}">
      <dsp:nvSpPr>
        <dsp:cNvPr id="0" name=""/>
        <dsp:cNvSpPr/>
      </dsp:nvSpPr>
      <dsp:spPr>
        <a:xfrm>
          <a:off x="6056118" y="3415800"/>
          <a:ext cx="1626203" cy="935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Calidad de los medicamentos</a:t>
          </a:r>
          <a:endParaRPr lang="es-MX" sz="2000" b="1" kern="1200">
            <a:solidFill>
              <a:schemeClr val="bg1"/>
            </a:solidFill>
          </a:endParaRPr>
        </a:p>
      </dsp:txBody>
      <dsp:txXfrm>
        <a:off x="6056118" y="3415800"/>
        <a:ext cx="1626203" cy="935537"/>
      </dsp:txXfrm>
    </dsp:sp>
    <dsp:sp modelId="{4E70E940-F002-4DD3-8CD6-34E16E59C56F}">
      <dsp:nvSpPr>
        <dsp:cNvPr id="0" name=""/>
        <dsp:cNvSpPr/>
      </dsp:nvSpPr>
      <dsp:spPr>
        <a:xfrm>
          <a:off x="4317558" y="2119536"/>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FA8C785-840F-4E4B-990C-EAF0EA1C9474}">
      <dsp:nvSpPr>
        <dsp:cNvPr id="0" name=""/>
        <dsp:cNvSpPr/>
      </dsp:nvSpPr>
      <dsp:spPr>
        <a:xfrm>
          <a:off x="2833277" y="3415800"/>
          <a:ext cx="1626203" cy="9355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smtClean="0">
              <a:solidFill>
                <a:schemeClr val="bg1"/>
              </a:solidFill>
            </a:rPr>
            <a:t>Gestión administrativa</a:t>
          </a:r>
          <a:endParaRPr lang="es-MX" sz="2000" b="1" kern="1200">
            <a:solidFill>
              <a:schemeClr val="bg1"/>
            </a:solidFill>
          </a:endParaRPr>
        </a:p>
      </dsp:txBody>
      <dsp:txXfrm>
        <a:off x="2833277" y="3415800"/>
        <a:ext cx="1626203" cy="935537"/>
      </dsp:txXfrm>
    </dsp:sp>
    <dsp:sp modelId="{88E8267F-C686-4E1E-B43B-642D5AD0C156}">
      <dsp:nvSpPr>
        <dsp:cNvPr id="0" name=""/>
        <dsp:cNvSpPr/>
      </dsp:nvSpPr>
      <dsp:spPr>
        <a:xfrm>
          <a:off x="4029572" y="1758375"/>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4853F88-DA5A-4FF3-B8A8-F8EA930D9C36}">
      <dsp:nvSpPr>
        <dsp:cNvPr id="0" name=""/>
        <dsp:cNvSpPr/>
      </dsp:nvSpPr>
      <dsp:spPr>
        <a:xfrm>
          <a:off x="2301065" y="2045128"/>
          <a:ext cx="1507934" cy="10225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dirty="0" smtClean="0">
              <a:solidFill>
                <a:schemeClr val="bg1"/>
              </a:solidFill>
            </a:rPr>
            <a:t>Deficiente formación RHS</a:t>
          </a:r>
          <a:endParaRPr lang="es-MX" sz="2000" b="1" kern="1200" dirty="0">
            <a:solidFill>
              <a:schemeClr val="bg1"/>
            </a:solidFill>
          </a:endParaRPr>
        </a:p>
      </dsp:txBody>
      <dsp:txXfrm>
        <a:off x="2301065" y="2045128"/>
        <a:ext cx="1507934" cy="1022564"/>
      </dsp:txXfrm>
    </dsp:sp>
    <dsp:sp modelId="{B1DEBF64-6EC2-467A-8AD1-50520B24DB9B}">
      <dsp:nvSpPr>
        <dsp:cNvPr id="0" name=""/>
        <dsp:cNvSpPr/>
      </dsp:nvSpPr>
      <dsp:spPr>
        <a:xfrm>
          <a:off x="4131875" y="1308012"/>
          <a:ext cx="1419232" cy="1419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BF51D19-3BF4-4BBF-A9ED-287620AED7E1}">
      <dsp:nvSpPr>
        <dsp:cNvPr id="0" name=""/>
        <dsp:cNvSpPr/>
      </dsp:nvSpPr>
      <dsp:spPr>
        <a:xfrm>
          <a:off x="2419335" y="826754"/>
          <a:ext cx="1537501" cy="9572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MX" sz="2000" b="1" kern="1200" dirty="0" smtClean="0">
              <a:solidFill>
                <a:schemeClr val="bg1"/>
              </a:solidFill>
            </a:rPr>
            <a:t>Deficiente capacitación RHS</a:t>
          </a:r>
          <a:endParaRPr lang="es-MX" sz="2000" b="1" kern="1200" dirty="0">
            <a:solidFill>
              <a:schemeClr val="bg1"/>
            </a:solidFill>
          </a:endParaRPr>
        </a:p>
      </dsp:txBody>
      <dsp:txXfrm>
        <a:off x="2419335" y="826754"/>
        <a:ext cx="1537501" cy="9572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31104-227F-4427-A172-C5B21024EB0B}">
      <dsp:nvSpPr>
        <dsp:cNvPr id="0" name=""/>
        <dsp:cNvSpPr/>
      </dsp:nvSpPr>
      <dsp:spPr>
        <a:xfrm>
          <a:off x="1466700" y="24606"/>
          <a:ext cx="3680065" cy="816683"/>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s-MX" sz="1600" b="1" kern="1200" dirty="0" smtClean="0">
              <a:solidFill>
                <a:srgbClr val="002060"/>
              </a:solidFill>
              <a:latin typeface="Arial" panose="020B0604020202020204" pitchFamily="34" charset="0"/>
              <a:cs typeface="Arial" panose="020B0604020202020204" pitchFamily="34" charset="0"/>
            </a:rPr>
            <a:t>Mal estado de las infraestructuras y del equipo</a:t>
          </a:r>
          <a:r>
            <a:rPr lang="es-MX" sz="1600" kern="1200" dirty="0" smtClean="0">
              <a:solidFill>
                <a:srgbClr val="002060"/>
              </a:solidFill>
              <a:latin typeface="Arial" panose="020B0604020202020204" pitchFamily="34" charset="0"/>
              <a:cs typeface="Arial" panose="020B0604020202020204" pitchFamily="34" charset="0"/>
            </a:rPr>
            <a:t>.</a:t>
          </a:r>
          <a:endParaRPr lang="es-MX" sz="1600" kern="1200" dirty="0">
            <a:solidFill>
              <a:srgbClr val="002060"/>
            </a:solidFill>
            <a:latin typeface="Arial" panose="020B0604020202020204" pitchFamily="34" charset="0"/>
            <a:cs typeface="Arial" panose="020B0604020202020204" pitchFamily="34" charset="0"/>
          </a:endParaRPr>
        </a:p>
      </dsp:txBody>
      <dsp:txXfrm>
        <a:off x="1506567" y="64473"/>
        <a:ext cx="3600331" cy="736949"/>
      </dsp:txXfrm>
    </dsp:sp>
    <dsp:sp modelId="{D7E184AF-2F17-4C90-95C4-5D04CB31280B}">
      <dsp:nvSpPr>
        <dsp:cNvPr id="0" name=""/>
        <dsp:cNvSpPr/>
      </dsp:nvSpPr>
      <dsp:spPr>
        <a:xfrm>
          <a:off x="1406242" y="857722"/>
          <a:ext cx="3740523" cy="816683"/>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s-MX" sz="1600" b="1" kern="1200" dirty="0" smtClean="0">
              <a:solidFill>
                <a:srgbClr val="002060"/>
              </a:solidFill>
              <a:latin typeface="Arial" panose="020B0604020202020204" pitchFamily="34" charset="0"/>
              <a:cs typeface="Arial" panose="020B0604020202020204" pitchFamily="34" charset="0"/>
            </a:rPr>
            <a:t>Irregularidad del suministro y de la calidad de los insumos </a:t>
          </a:r>
          <a:endParaRPr lang="es-MX" sz="1600" b="1" kern="1200" dirty="0">
            <a:solidFill>
              <a:srgbClr val="002060"/>
            </a:solidFill>
            <a:latin typeface="Arial" panose="020B0604020202020204" pitchFamily="34" charset="0"/>
            <a:cs typeface="Arial" panose="020B0604020202020204" pitchFamily="34" charset="0"/>
          </a:endParaRPr>
        </a:p>
      </dsp:txBody>
      <dsp:txXfrm>
        <a:off x="1446109" y="897589"/>
        <a:ext cx="3660789" cy="736949"/>
      </dsp:txXfrm>
    </dsp:sp>
    <dsp:sp modelId="{CDB64B6F-1FEE-48D3-911E-284624ABADF9}">
      <dsp:nvSpPr>
        <dsp:cNvPr id="0" name=""/>
        <dsp:cNvSpPr/>
      </dsp:nvSpPr>
      <dsp:spPr>
        <a:xfrm>
          <a:off x="1366547" y="1767499"/>
          <a:ext cx="3769334" cy="816683"/>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MX" sz="1600" b="1" kern="1200" dirty="0" smtClean="0">
              <a:latin typeface="Arial" panose="020B0604020202020204" pitchFamily="34" charset="0"/>
              <a:cs typeface="Arial" panose="020B0604020202020204" pitchFamily="34" charset="0"/>
            </a:rPr>
            <a:t>Deficiencias en la gestión organizativa </a:t>
          </a:r>
          <a:endParaRPr lang="es-MX" sz="1600" b="1" kern="1200" dirty="0">
            <a:latin typeface="Arial" panose="020B0604020202020204" pitchFamily="34" charset="0"/>
            <a:cs typeface="Arial" panose="020B0604020202020204" pitchFamily="34" charset="0"/>
          </a:endParaRPr>
        </a:p>
      </dsp:txBody>
      <dsp:txXfrm>
        <a:off x="1406414" y="1807366"/>
        <a:ext cx="3689600" cy="736949"/>
      </dsp:txXfrm>
    </dsp:sp>
    <dsp:sp modelId="{C9072A40-3AC6-49FF-9728-DCCD61E6BD47}">
      <dsp:nvSpPr>
        <dsp:cNvPr id="0" name=""/>
        <dsp:cNvSpPr/>
      </dsp:nvSpPr>
      <dsp:spPr>
        <a:xfrm>
          <a:off x="1365665" y="2572758"/>
          <a:ext cx="3781100" cy="816683"/>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s-MX" sz="1600" b="1" kern="1200" dirty="0" smtClean="0">
              <a:latin typeface="Arial" panose="020B0604020202020204" pitchFamily="34" charset="0"/>
              <a:cs typeface="Arial" panose="020B0604020202020204" pitchFamily="34" charset="0"/>
            </a:rPr>
            <a:t>Deficiencia  en la lucha contra las infecciones</a:t>
          </a:r>
          <a:r>
            <a:rPr lang="es-MX" sz="1400" kern="1200" dirty="0" smtClean="0"/>
            <a:t>.</a:t>
          </a:r>
          <a:endParaRPr lang="es-MX" sz="1400" kern="1200" dirty="0"/>
        </a:p>
      </dsp:txBody>
      <dsp:txXfrm>
        <a:off x="1405532" y="2612625"/>
        <a:ext cx="3701366" cy="736949"/>
      </dsp:txXfrm>
    </dsp:sp>
    <dsp:sp modelId="{6DC6DAEF-86D5-4D8C-9C98-66045BB384B3}">
      <dsp:nvSpPr>
        <dsp:cNvPr id="0" name=""/>
        <dsp:cNvSpPr/>
      </dsp:nvSpPr>
      <dsp:spPr>
        <a:xfrm>
          <a:off x="1398127" y="3390789"/>
          <a:ext cx="3748638" cy="816683"/>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s-MX" sz="1600" b="1" kern="1200" dirty="0" smtClean="0">
              <a:latin typeface="Arial" panose="020B0604020202020204" pitchFamily="34" charset="0"/>
              <a:cs typeface="Arial" panose="020B0604020202020204" pitchFamily="34" charset="0"/>
            </a:rPr>
            <a:t>Deficiente capacidad y formación del personal</a:t>
          </a:r>
          <a:r>
            <a:rPr lang="es-MX" sz="1400" kern="1200" dirty="0" smtClean="0"/>
            <a:t>.</a:t>
          </a:r>
          <a:endParaRPr lang="es-MX" sz="1400" kern="1200" dirty="0"/>
        </a:p>
      </dsp:txBody>
      <dsp:txXfrm>
        <a:off x="1437994" y="3430656"/>
        <a:ext cx="3668904" cy="736949"/>
      </dsp:txXfrm>
    </dsp:sp>
    <dsp:sp modelId="{48CF7D1D-F1D7-4370-A109-5C8AF6123ABD}">
      <dsp:nvSpPr>
        <dsp:cNvPr id="0" name=""/>
        <dsp:cNvSpPr/>
      </dsp:nvSpPr>
      <dsp:spPr>
        <a:xfrm>
          <a:off x="1421528" y="4248593"/>
          <a:ext cx="3725237" cy="78039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s-MX" sz="1600" b="1" kern="1200" dirty="0" smtClean="0">
              <a:latin typeface="Arial" panose="020B0604020202020204" pitchFamily="34" charset="0"/>
              <a:cs typeface="Arial" panose="020B0604020202020204" pitchFamily="34" charset="0"/>
            </a:rPr>
            <a:t>Escasez de recursos financieros</a:t>
          </a:r>
          <a:r>
            <a:rPr lang="es-MX" sz="1400" b="1" kern="1200" dirty="0" smtClean="0"/>
            <a:t>.</a:t>
          </a:r>
          <a:endParaRPr lang="es-MX" sz="1400" b="1" kern="1200" dirty="0"/>
        </a:p>
      </dsp:txBody>
      <dsp:txXfrm>
        <a:off x="1459623" y="4286688"/>
        <a:ext cx="3649047" cy="704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F8172-9877-4F8C-B2E7-E9086A18E2F0}">
      <dsp:nvSpPr>
        <dsp:cNvPr id="0" name=""/>
        <dsp:cNvSpPr/>
      </dsp:nvSpPr>
      <dsp:spPr>
        <a:xfrm>
          <a:off x="1054739" y="0"/>
          <a:ext cx="4323801" cy="432380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05A65-550F-4E1D-A984-16F47A822BB9}">
      <dsp:nvSpPr>
        <dsp:cNvPr id="0" name=""/>
        <dsp:cNvSpPr/>
      </dsp:nvSpPr>
      <dsp:spPr>
        <a:xfrm>
          <a:off x="1465500" y="410761"/>
          <a:ext cx="1686282" cy="168628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MX" sz="1900" b="1" kern="1200" dirty="0" smtClean="0"/>
            <a:t>Prevención de las infecciones de la herida quirúrgica </a:t>
          </a:r>
          <a:endParaRPr lang="es-MX" sz="1900" b="1" kern="1200" dirty="0"/>
        </a:p>
      </dsp:txBody>
      <dsp:txXfrm>
        <a:off x="1547818" y="493079"/>
        <a:ext cx="1521646" cy="1521646"/>
      </dsp:txXfrm>
    </dsp:sp>
    <dsp:sp modelId="{0675A1A9-3990-4C8E-BC4A-FBF8A5D72540}">
      <dsp:nvSpPr>
        <dsp:cNvPr id="0" name=""/>
        <dsp:cNvSpPr/>
      </dsp:nvSpPr>
      <dsp:spPr>
        <a:xfrm>
          <a:off x="3281496" y="410761"/>
          <a:ext cx="1686282" cy="1686282"/>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MX" sz="2400" b="1" kern="1200" dirty="0" smtClean="0"/>
            <a:t>Seguridad de la Anestesia </a:t>
          </a:r>
          <a:endParaRPr lang="es-MX" sz="2400" b="1" kern="1200" dirty="0"/>
        </a:p>
      </dsp:txBody>
      <dsp:txXfrm>
        <a:off x="3363814" y="493079"/>
        <a:ext cx="1521646" cy="1521646"/>
      </dsp:txXfrm>
    </dsp:sp>
    <dsp:sp modelId="{983FC4FE-6C16-4607-87C5-AFE95A8A62BF}">
      <dsp:nvSpPr>
        <dsp:cNvPr id="0" name=""/>
        <dsp:cNvSpPr/>
      </dsp:nvSpPr>
      <dsp:spPr>
        <a:xfrm>
          <a:off x="1465500" y="2226757"/>
          <a:ext cx="1686282" cy="1686282"/>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MX" sz="2000" b="1" kern="1200" dirty="0" smtClean="0"/>
            <a:t>Seguridad de los equipos quirúrgicos </a:t>
          </a:r>
          <a:endParaRPr lang="es-MX" sz="2000" b="1" kern="1200" dirty="0"/>
        </a:p>
      </dsp:txBody>
      <dsp:txXfrm>
        <a:off x="1547818" y="2309075"/>
        <a:ext cx="1521646" cy="1521646"/>
      </dsp:txXfrm>
    </dsp:sp>
    <dsp:sp modelId="{F36ED142-2771-4F2B-8EA2-6C600B88E4DD}">
      <dsp:nvSpPr>
        <dsp:cNvPr id="0" name=""/>
        <dsp:cNvSpPr/>
      </dsp:nvSpPr>
      <dsp:spPr>
        <a:xfrm>
          <a:off x="3281496" y="2226757"/>
          <a:ext cx="1686282" cy="16862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MX" sz="2000" b="1" kern="1200" dirty="0" smtClean="0"/>
            <a:t>Medición de los servicios quirúrgicos</a:t>
          </a:r>
          <a:endParaRPr lang="es-MX" sz="2000" b="1" kern="1200" dirty="0"/>
        </a:p>
      </dsp:txBody>
      <dsp:txXfrm>
        <a:off x="3363814" y="2309075"/>
        <a:ext cx="1521646" cy="152164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90D1D-DCD5-4827-A02D-7321EED04559}" type="datetimeFigureOut">
              <a:rPr lang="es-MX" smtClean="0"/>
              <a:t>28/02/18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F21AF-7DA8-4867-BDD0-0DB7D0C0806D}" type="slidenum">
              <a:rPr lang="es-MX" smtClean="0"/>
              <a:t>‹Nr.›</a:t>
            </a:fld>
            <a:endParaRPr lang="es-MX"/>
          </a:p>
        </p:txBody>
      </p:sp>
    </p:spTree>
    <p:extLst>
      <p:ext uri="{BB962C8B-B14F-4D97-AF65-F5344CB8AC3E}">
        <p14:creationId xmlns:p14="http://schemas.microsoft.com/office/powerpoint/2010/main" val="3026825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Termina el tema de Ética y comienza el tema de Seguridad del paciente</a:t>
            </a:r>
            <a:endParaRPr lang="es-MX" dirty="0"/>
          </a:p>
        </p:txBody>
      </p:sp>
      <p:sp>
        <p:nvSpPr>
          <p:cNvPr id="4" name="3 Marcador de número de diapositiva"/>
          <p:cNvSpPr>
            <a:spLocks noGrp="1"/>
          </p:cNvSpPr>
          <p:nvPr>
            <p:ph type="sldNum" sz="quarter" idx="10"/>
          </p:nvPr>
        </p:nvSpPr>
        <p:spPr/>
        <p:txBody>
          <a:bodyPr/>
          <a:lstStyle/>
          <a:p>
            <a:pPr>
              <a:defRPr/>
            </a:pPr>
            <a:fld id="{D67F026C-EC6F-4632-AB3C-02D70753F4F8}" type="slidenum">
              <a:rPr lang="es-ES" smtClean="0"/>
              <a:pPr>
                <a:defRPr/>
              </a:pPr>
              <a:t>3</a:t>
            </a:fld>
            <a:endParaRPr lang="es-ES"/>
          </a:p>
        </p:txBody>
      </p:sp>
    </p:spTree>
    <p:extLst>
      <p:ext uri="{BB962C8B-B14F-4D97-AF65-F5344CB8AC3E}">
        <p14:creationId xmlns:p14="http://schemas.microsoft.com/office/powerpoint/2010/main" val="390830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La seguridad del paciente ha tomado dimensiones impresionantes en los últimos años. La sociedad y los médicos centraron su atención en este tema, en gran parte después de que el Instituto Nacional de Medicina de los Estados Unidos de América reportara en 1999, que ocurrían hasta 98,000 muertes cada año en ese país a causa de un error médico, lo cual excedía a las defunciones ocasionadas por los accidentes de vehículos de motor, así como las del cáncer de mama y el SIDA. Se ha reportado que la tasa de eventos adversos en los hospitales es del 8% de todos los pacientes admitidos y gran parte son debido a errores cometidos por el personal de salud, muchos de ellos prevenibles.</a:t>
            </a:r>
            <a:r>
              <a:rPr lang="en-US" dirty="0" smtClean="0"/>
              <a:t> Baker GR, Norton PG, </a:t>
            </a:r>
            <a:r>
              <a:rPr lang="en-US" dirty="0" err="1" smtClean="0"/>
              <a:t>Flintoft</a:t>
            </a:r>
            <a:r>
              <a:rPr lang="en-US" dirty="0" smtClean="0"/>
              <a:t> V, </a:t>
            </a:r>
            <a:r>
              <a:rPr lang="en-US" dirty="0" err="1" smtClean="0"/>
              <a:t>Blais</a:t>
            </a:r>
            <a:r>
              <a:rPr lang="en-US" dirty="0" smtClean="0"/>
              <a:t> R, Brown A, Cox J, et al. The Canadian Adverse Events Study: the incidence of adverse events among hospital patients in Canada. CMAJ 2004;170:1678–1686.</a:t>
            </a:r>
            <a:endParaRPr lang="es-MX" dirty="0"/>
          </a:p>
        </p:txBody>
      </p:sp>
      <p:sp>
        <p:nvSpPr>
          <p:cNvPr id="4" name="3 Marcador de número de diapositiva"/>
          <p:cNvSpPr>
            <a:spLocks noGrp="1"/>
          </p:cNvSpPr>
          <p:nvPr>
            <p:ph type="sldNum" sz="quarter" idx="10"/>
          </p:nvPr>
        </p:nvSpPr>
        <p:spPr/>
        <p:txBody>
          <a:bodyPr/>
          <a:lstStyle/>
          <a:p>
            <a:pPr>
              <a:defRPr/>
            </a:pPr>
            <a:fld id="{E854AEE5-AD7C-4974-BE14-F83EA4958594}" type="slidenum">
              <a:rPr lang="es-MX" smtClean="0"/>
              <a:pPr>
                <a:defRPr/>
              </a:pPr>
              <a:t>4</a:t>
            </a:fld>
            <a:endParaRPr lang="es-MX"/>
          </a:p>
        </p:txBody>
      </p:sp>
    </p:spTree>
    <p:extLst>
      <p:ext uri="{BB962C8B-B14F-4D97-AF65-F5344CB8AC3E}">
        <p14:creationId xmlns:p14="http://schemas.microsoft.com/office/powerpoint/2010/main" val="26927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a:ln/>
        </p:spPr>
      </p:sp>
      <p:sp>
        <p:nvSpPr>
          <p:cNvPr id="18435" name="2 Marcador de notas"/>
          <p:cNvSpPr>
            <a:spLocks noGrp="1"/>
          </p:cNvSpPr>
          <p:nvPr>
            <p:ph type="body" idx="1"/>
          </p:nvPr>
        </p:nvSpPr>
        <p:spPr>
          <a:noFill/>
          <a:ln/>
        </p:spPr>
        <p:txBody>
          <a:bodyPr/>
          <a:lstStyle/>
          <a:p>
            <a:r>
              <a:rPr lang="es-ES" dirty="0" smtClean="0"/>
              <a:t>El modelo del queso suizo (de James </a:t>
            </a:r>
            <a:r>
              <a:rPr lang="es-ES" dirty="0" err="1" smtClean="0"/>
              <a:t>Reason</a:t>
            </a:r>
            <a:r>
              <a:rPr lang="es-ES" dirty="0" smtClean="0"/>
              <a:t>) habla de que </a:t>
            </a:r>
            <a:r>
              <a:rPr lang="es-MX" dirty="0" smtClean="0"/>
              <a:t>cada sistema tiene distintas barreras o defensas que separan la exposición del resultado, pero</a:t>
            </a:r>
            <a:r>
              <a:rPr lang="es-MX" baseline="0" dirty="0" smtClean="0"/>
              <a:t> cada una de estas barreras tiene huecos o imperfecciones que dan lugar a errores.</a:t>
            </a:r>
            <a:endParaRPr lang="es-ES" dirty="0" smtClean="0"/>
          </a:p>
        </p:txBody>
      </p:sp>
      <p:sp>
        <p:nvSpPr>
          <p:cNvPr id="18436" name="3 Marcador de número de diapositiva"/>
          <p:cNvSpPr>
            <a:spLocks noGrp="1"/>
          </p:cNvSpPr>
          <p:nvPr>
            <p:ph type="sldNum" sz="quarter" idx="5"/>
          </p:nvPr>
        </p:nvSpPr>
        <p:spPr>
          <a:noFill/>
        </p:spPr>
        <p:txBody>
          <a:bodyPr/>
          <a:lstStyle/>
          <a:p>
            <a:fld id="{E62B5ED4-7286-49D5-8691-A41D7F768BB9}" type="slidenum">
              <a:rPr lang="es-ES" smtClean="0">
                <a:cs typeface="Arial" pitchFamily="34" charset="0"/>
              </a:rPr>
              <a:pPr/>
              <a:t>9</a:t>
            </a:fld>
            <a:endParaRPr lang="es-ES" smtClean="0">
              <a:cs typeface="Arial" pitchFamily="34" charset="0"/>
            </a:endParaRPr>
          </a:p>
        </p:txBody>
      </p:sp>
    </p:spTree>
    <p:extLst>
      <p:ext uri="{BB962C8B-B14F-4D97-AF65-F5344CB8AC3E}">
        <p14:creationId xmlns:p14="http://schemas.microsoft.com/office/powerpoint/2010/main" val="341768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Hoy en día, la</a:t>
            </a:r>
            <a:r>
              <a:rPr lang="es-MX" baseline="0" dirty="0"/>
              <a:t> atención del paciente lesionado se optimiza con su abordaje a través de un equipo de trauma. Es un grupo de personas con un papel y actividades bien definidas. Así, podemos observar que la dirección del equipo está dada a través de un cirujano de trauma, asistido por (resto </a:t>
            </a:r>
            <a:r>
              <a:rPr lang="es-MX" baseline="0" dirty="0" err="1"/>
              <a:t>autoexplicatoria</a:t>
            </a:r>
            <a:r>
              <a:rPr lang="es-MX" baseline="0" dirty="0"/>
              <a:t>).</a:t>
            </a:r>
            <a:endParaRPr lang="es-MX" dirty="0"/>
          </a:p>
        </p:txBody>
      </p:sp>
      <p:sp>
        <p:nvSpPr>
          <p:cNvPr id="4" name="Marcador de número de diapositiva 3"/>
          <p:cNvSpPr>
            <a:spLocks noGrp="1"/>
          </p:cNvSpPr>
          <p:nvPr>
            <p:ph type="sldNum" sz="quarter" idx="10"/>
          </p:nvPr>
        </p:nvSpPr>
        <p:spPr/>
        <p:txBody>
          <a:bodyPr/>
          <a:lstStyle/>
          <a:p>
            <a:fld id="{FF393D88-16C7-4350-9FAC-EED00371180B}" type="slidenum">
              <a:rPr lang="en-US" smtClean="0"/>
              <a:t>26</a:t>
            </a:fld>
            <a:endParaRPr lang="en-US"/>
          </a:p>
        </p:txBody>
      </p:sp>
    </p:spTree>
    <p:extLst>
      <p:ext uri="{BB962C8B-B14F-4D97-AF65-F5344CB8AC3E}">
        <p14:creationId xmlns:p14="http://schemas.microsoft.com/office/powerpoint/2010/main" val="345441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MS PGothic" charset="0"/>
              </a:rPr>
              <a:t>A veces el plano mas seguro es ver la anatomia desde adentro de la Vesicula</a:t>
            </a:r>
          </a:p>
          <a:p>
            <a:pPr eaLnBrk="1" hangingPunct="1"/>
            <a:r>
              <a:rPr lang="en-US">
                <a:latin typeface="Calibri" charset="0"/>
                <a:ea typeface="MS PGothic" charset="0"/>
              </a:rPr>
              <a:t>Mucosa de pared posterior, cauterizada cuidadosamente</a:t>
            </a:r>
          </a:p>
          <a:p>
            <a:endParaRPr lang="es-ES">
              <a:latin typeface="Calibri" charset="0"/>
              <a:ea typeface="MS PGothic"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ＭＳ Ｐゴシック" charset="0"/>
              </a:defRPr>
            </a:lvl1pPr>
            <a:lvl2pPr marL="742950" indent="-285750">
              <a:defRPr sz="1200">
                <a:solidFill>
                  <a:schemeClr val="tx1"/>
                </a:solidFill>
                <a:latin typeface="Calibri" charset="0"/>
                <a:ea typeface="MS PGothic" charset="0"/>
              </a:defRPr>
            </a:lvl2pPr>
            <a:lvl3pPr marL="1143000" indent="-228600">
              <a:defRPr sz="1200">
                <a:solidFill>
                  <a:schemeClr val="tx1"/>
                </a:solidFill>
                <a:latin typeface="Calibri" charset="0"/>
                <a:ea typeface="MS PGothic" charset="0"/>
              </a:defRPr>
            </a:lvl3pPr>
            <a:lvl4pPr marL="1600200" indent="-228600">
              <a:defRPr sz="1200">
                <a:solidFill>
                  <a:schemeClr val="tx1"/>
                </a:solidFill>
                <a:latin typeface="Calibri" charset="0"/>
                <a:ea typeface="MS PGothic" charset="0"/>
              </a:defRPr>
            </a:lvl4pPr>
            <a:lvl5pPr marL="2057400" indent="-228600">
              <a:defRPr sz="1200">
                <a:solidFill>
                  <a:schemeClr val="tx1"/>
                </a:solidFill>
                <a:latin typeface="Calibri" charset="0"/>
                <a:ea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defRPr>
            </a:lvl9pPr>
          </a:lstStyle>
          <a:p>
            <a:fld id="{BCE32A42-291F-4E4E-ADE1-696ABD793FE0}" type="slidenum">
              <a:rPr lang="es-ES"/>
              <a:pPr/>
              <a:t>39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6A176F9F-D6F0-4600-B5D6-BC6E5EF29506}" type="datetimeFigureOut">
              <a:rPr lang="es-MX" smtClean="0"/>
              <a:t>28/02/18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736051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A176F9F-D6F0-4600-B5D6-BC6E5EF29506}" type="datetimeFigureOut">
              <a:rPr lang="es-MX" smtClean="0"/>
              <a:t>28/02/18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885366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A176F9F-D6F0-4600-B5D6-BC6E5EF29506}" type="datetimeFigureOut">
              <a:rPr lang="es-MX" smtClean="0"/>
              <a:t>28/02/18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981481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2134296" y="266924"/>
            <a:ext cx="8858249" cy="785813"/>
          </a:xfrm>
        </p:spPr>
        <p:txBody>
          <a:bodyPr/>
          <a:lstStyle>
            <a:lvl1pPr>
              <a:defRPr>
                <a:solidFill>
                  <a:srgbClr val="003399"/>
                </a:solidFill>
              </a:defRPr>
            </a:lvl1pPr>
          </a:lstStyle>
          <a:p>
            <a:r>
              <a:rPr lang="es-ES" dirty="0" smtClean="0"/>
              <a:t>Haga clic para modificar el estilo de título del patrón</a:t>
            </a:r>
            <a:endParaRPr lang="es-MX" dirty="0"/>
          </a:p>
        </p:txBody>
      </p:sp>
      <p:sp>
        <p:nvSpPr>
          <p:cNvPr id="3" name="2 Marcador de texto"/>
          <p:cNvSpPr>
            <a:spLocks noGrp="1"/>
          </p:cNvSpPr>
          <p:nvPr>
            <p:ph type="body" sz="half" idx="1"/>
          </p:nvPr>
        </p:nvSpPr>
        <p:spPr>
          <a:xfrm>
            <a:off x="1967542" y="1600201"/>
            <a:ext cx="5088565" cy="4525963"/>
          </a:xfrm>
        </p:spPr>
        <p:txBody>
          <a:bodyPr/>
          <a:lstStyle>
            <a:lvl1pPr>
              <a:buClr>
                <a:srgbClr val="C00000"/>
              </a:buClr>
              <a:buSzPct val="90000"/>
              <a:buFont typeface="Wingdings" pitchFamily="2" charset="2"/>
              <a:buChar char="Ø"/>
              <a:defRPr/>
            </a:lvl1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
        <p:nvSpPr>
          <p:cNvPr id="4" name="3 Marcador de contenido"/>
          <p:cNvSpPr>
            <a:spLocks noGrp="1"/>
          </p:cNvSpPr>
          <p:nvPr>
            <p:ph sz="half" idx="2"/>
          </p:nvPr>
        </p:nvSpPr>
        <p:spPr>
          <a:xfrm>
            <a:off x="7248128" y="1600201"/>
            <a:ext cx="4334272" cy="4525963"/>
          </a:xfrm>
        </p:spPr>
        <p:txBody>
          <a:bodyPr/>
          <a:lstStyle>
            <a:lvl1pPr>
              <a:buClr>
                <a:srgbClr val="C00000"/>
              </a:buClr>
              <a:buSzPct val="90000"/>
              <a:buFont typeface="Wingdings" pitchFamily="2" charset="2"/>
              <a:buChar char="Ø"/>
              <a:defRPr/>
            </a:lvl1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
        <p:nvSpPr>
          <p:cNvPr id="5" name="4 Marcador de fecha"/>
          <p:cNvSpPr>
            <a:spLocks noGrp="1"/>
          </p:cNvSpPr>
          <p:nvPr>
            <p:ph type="dt" sz="half" idx="10"/>
          </p:nvPr>
        </p:nvSpPr>
        <p:spPr>
          <a:xfrm>
            <a:off x="1583267" y="6356351"/>
            <a:ext cx="2400300" cy="365125"/>
          </a:xfrm>
        </p:spPr>
        <p:txBody>
          <a:bodyPr/>
          <a:lstStyle>
            <a:lvl1pPr>
              <a:defRPr/>
            </a:lvl1pPr>
          </a:lstStyle>
          <a:p>
            <a:pPr>
              <a:defRPr/>
            </a:pPr>
            <a:fld id="{B54D403C-58A1-4B84-95C1-2B1C28AB6EFD}" type="datetimeFigureOut">
              <a:rPr lang="es-MX"/>
              <a:pPr>
                <a:defRPr/>
              </a:pPr>
              <a:t>28/02/18</a:t>
            </a:fld>
            <a:endParaRPr lang="es-MX"/>
          </a:p>
        </p:txBody>
      </p:sp>
      <p:sp>
        <p:nvSpPr>
          <p:cNvPr id="6" name="5 Marcador de pie de página"/>
          <p:cNvSpPr>
            <a:spLocks noGrp="1"/>
          </p:cNvSpPr>
          <p:nvPr>
            <p:ph type="ftr" sz="quarter" idx="11"/>
          </p:nvPr>
        </p:nvSpPr>
        <p:spPr>
          <a:xfrm>
            <a:off x="4165600" y="6356351"/>
            <a:ext cx="3860800" cy="365125"/>
          </a:xfrm>
        </p:spPr>
        <p:txBody>
          <a:bodyPr/>
          <a:lstStyle>
            <a:lvl1pPr>
              <a:defRPr/>
            </a:lvl1pPr>
          </a:lstStyle>
          <a:p>
            <a:pPr>
              <a:defRPr/>
            </a:pPr>
            <a:endParaRPr lang="es-MX"/>
          </a:p>
        </p:txBody>
      </p:sp>
      <p:sp>
        <p:nvSpPr>
          <p:cNvPr id="7" name="6 Marcador de número de diapositiva"/>
          <p:cNvSpPr>
            <a:spLocks noGrp="1"/>
          </p:cNvSpPr>
          <p:nvPr>
            <p:ph type="sldNum" sz="quarter" idx="12"/>
          </p:nvPr>
        </p:nvSpPr>
        <p:spPr/>
        <p:txBody>
          <a:bodyPr/>
          <a:lstStyle>
            <a:lvl1pPr>
              <a:defRPr/>
            </a:lvl1pPr>
          </a:lstStyle>
          <a:p>
            <a:pPr>
              <a:defRPr/>
            </a:pPr>
            <a:fld id="{07A6FD95-AE3C-4073-918D-D6BE4628D406}" type="slidenum">
              <a:rPr lang="es-MX"/>
              <a:pPr>
                <a:defRPr/>
              </a:pPr>
              <a:t>‹Nr.›</a:t>
            </a:fld>
            <a:endParaRPr lang="es-MX"/>
          </a:p>
        </p:txBody>
      </p:sp>
    </p:spTree>
    <p:extLst>
      <p:ext uri="{BB962C8B-B14F-4D97-AF65-F5344CB8AC3E}">
        <p14:creationId xmlns:p14="http://schemas.microsoft.com/office/powerpoint/2010/main" val="2677714939"/>
      </p:ext>
    </p:extLst>
  </p:cSld>
  <p:clrMapOvr>
    <a:masterClrMapping/>
  </p:clrMapOvr>
  <p:transition xmlns:p14="http://schemas.microsoft.com/office/powerpoint/2010/mai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A176F9F-D6F0-4600-B5D6-BC6E5EF29506}" type="datetimeFigureOut">
              <a:rPr lang="es-MX" smtClean="0"/>
              <a:t>28/02/18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42913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A176F9F-D6F0-4600-B5D6-BC6E5EF29506}" type="datetimeFigureOut">
              <a:rPr lang="es-MX" smtClean="0"/>
              <a:t>28/02/18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161672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6A176F9F-D6F0-4600-B5D6-BC6E5EF29506}" type="datetimeFigureOut">
              <a:rPr lang="es-MX" smtClean="0"/>
              <a:t>28/02/18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239335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6A176F9F-D6F0-4600-B5D6-BC6E5EF29506}" type="datetimeFigureOut">
              <a:rPr lang="es-MX" smtClean="0"/>
              <a:t>28/02/18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89440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6A176F9F-D6F0-4600-B5D6-BC6E5EF29506}" type="datetimeFigureOut">
              <a:rPr lang="es-MX" smtClean="0"/>
              <a:t>28/02/18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3652774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A176F9F-D6F0-4600-B5D6-BC6E5EF29506}" type="datetimeFigureOut">
              <a:rPr lang="es-MX" smtClean="0"/>
              <a:t>28/02/18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13888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A176F9F-D6F0-4600-B5D6-BC6E5EF29506}" type="datetimeFigureOut">
              <a:rPr lang="es-MX" smtClean="0"/>
              <a:t>28/02/18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1446223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A176F9F-D6F0-4600-B5D6-BC6E5EF29506}" type="datetimeFigureOut">
              <a:rPr lang="es-MX" smtClean="0"/>
              <a:t>28/02/18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9E7CAD2-66D8-40B8-9BA5-359A51C628D9}" type="slidenum">
              <a:rPr lang="es-MX" smtClean="0"/>
              <a:t>‹Nr.›</a:t>
            </a:fld>
            <a:endParaRPr lang="es-MX"/>
          </a:p>
        </p:txBody>
      </p:sp>
    </p:spTree>
    <p:extLst>
      <p:ext uri="{BB962C8B-B14F-4D97-AF65-F5344CB8AC3E}">
        <p14:creationId xmlns:p14="http://schemas.microsoft.com/office/powerpoint/2010/main" val="6070287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176F9F-D6F0-4600-B5D6-BC6E5EF29506}" type="datetimeFigureOut">
              <a:rPr lang="es-MX" smtClean="0"/>
              <a:t>28/02/18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7CAD2-66D8-40B8-9BA5-359A51C628D9}" type="slidenum">
              <a:rPr lang="es-MX" smtClean="0"/>
              <a:t>‹Nr.›</a:t>
            </a:fld>
            <a:endParaRPr lang="es-MX"/>
          </a:p>
        </p:txBody>
      </p:sp>
    </p:spTree>
    <p:extLst>
      <p:ext uri="{BB962C8B-B14F-4D97-AF65-F5344CB8AC3E}">
        <p14:creationId xmlns:p14="http://schemas.microsoft.com/office/powerpoint/2010/main" val="3032968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jpe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4.jpe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4.jpeg"/><Relationship Id="rId6"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4.jpeg"/><Relationship Id="rId8"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4.jpeg"/><Relationship Id="rId8"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jpe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5" Type="http://schemas.openxmlformats.org/officeDocument/2006/relationships/image" Target="../media/image4.jpeg"/><Relationship Id="rId6" Type="http://schemas.openxmlformats.org/officeDocument/2006/relationships/image" Target="../media/image1.jp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jp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4.jpe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4.jpe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4.jpe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4.jpeg"/><Relationship Id="rId8"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jpeg"/><Relationship Id="rId7"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jpeg"/><Relationship Id="rId8"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4.jpeg"/><Relationship Id="rId8"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4.jpeg"/><Relationship Id="rId8"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jpe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a:xfrm>
            <a:off x="1449860" y="463336"/>
            <a:ext cx="9144000" cy="2387600"/>
          </a:xfrm>
        </p:spPr>
        <p:txBody>
          <a:bodyPr/>
          <a:lstStyle/>
          <a:p>
            <a:r>
              <a:rPr lang="es-MX" dirty="0" smtClean="0"/>
              <a:t>Seguridad en Cirugía</a:t>
            </a:r>
            <a:endParaRPr lang="es-MX" dirty="0"/>
          </a:p>
        </p:txBody>
      </p:sp>
      <p:sp>
        <p:nvSpPr>
          <p:cNvPr id="2" name="Subtítulo 1"/>
          <p:cNvSpPr>
            <a:spLocks noGrp="1"/>
          </p:cNvSpPr>
          <p:nvPr>
            <p:ph type="subTitle" idx="1"/>
          </p:nvPr>
        </p:nvSpPr>
        <p:spPr>
          <a:xfrm>
            <a:off x="1449860" y="2850936"/>
            <a:ext cx="9144000" cy="1655762"/>
          </a:xfrm>
        </p:spPr>
        <p:txBody>
          <a:bodyPr/>
          <a:lstStyle/>
          <a:p>
            <a:r>
              <a:rPr lang="es-MX" dirty="0" err="1" smtClean="0"/>
              <a:t>Acad</a:t>
            </a:r>
            <a:r>
              <a:rPr lang="es-MX" dirty="0" smtClean="0"/>
              <a:t>. </a:t>
            </a:r>
            <a:r>
              <a:rPr lang="es-MX" dirty="0" err="1" smtClean="0"/>
              <a:t>Cor.M.C</a:t>
            </a:r>
            <a:r>
              <a:rPr lang="es-MX" dirty="0" smtClean="0"/>
              <a:t>. Héctor F. Noyola Villalobos</a:t>
            </a:r>
          </a:p>
          <a:p>
            <a:r>
              <a:rPr lang="es-MX" dirty="0" smtClean="0"/>
              <a:t>México</a:t>
            </a:r>
          </a:p>
          <a:p>
            <a:r>
              <a:rPr lang="es-MX" dirty="0" smtClean="0"/>
              <a:t>28 de febrero del 2017</a:t>
            </a:r>
            <a:endParaRPr lang="es-MX"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0778" y="221020"/>
            <a:ext cx="1675741" cy="1675741"/>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163330" cy="2043998"/>
          </a:xfrm>
          <a:prstGeom prst="rect">
            <a:avLst/>
          </a:prstGeom>
        </p:spPr>
      </p:pic>
      <p:pic>
        <p:nvPicPr>
          <p:cNvPr id="8" name="Picture 1027" descr="DSCN04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4292" y="4157018"/>
            <a:ext cx="3315730" cy="2486798"/>
          </a:xfrm>
          <a:prstGeom prst="rect">
            <a:avLst/>
          </a:prstGeom>
          <a:solidFill>
            <a:srgbClr val="FF0000"/>
          </a:solidFill>
          <a:ln w="38100">
            <a:solidFill>
              <a:srgbClr val="FF0000"/>
            </a:solidFill>
          </a:ln>
        </p:spPr>
      </p:pic>
    </p:spTree>
    <p:extLst>
      <p:ext uri="{BB962C8B-B14F-4D97-AF65-F5344CB8AC3E}">
        <p14:creationId xmlns:p14="http://schemas.microsoft.com/office/powerpoint/2010/main" val="23992586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29946" y="333632"/>
            <a:ext cx="9623853" cy="771974"/>
          </a:xfrm>
          <a:solidFill>
            <a:srgbClr val="002060"/>
          </a:solidFill>
        </p:spPr>
        <p:txBody>
          <a:bodyPr>
            <a:normAutofit/>
          </a:bodyPr>
          <a:lstStyle/>
          <a:p>
            <a:pPr algn="ctr"/>
            <a:r>
              <a:rPr lang="es-MX" sz="3600" b="1" dirty="0" smtClean="0">
                <a:solidFill>
                  <a:schemeClr val="bg1"/>
                </a:solidFill>
                <a:latin typeface="Arial" panose="020B0604020202020204" pitchFamily="34" charset="0"/>
                <a:cs typeface="Arial" panose="020B0604020202020204" pitchFamily="34" charset="0"/>
              </a:rPr>
              <a:t>Seguridad del paciente quirúrgico</a:t>
            </a:r>
            <a:endParaRPr lang="es-MX" sz="3600" b="1" dirty="0">
              <a:solidFill>
                <a:schemeClr val="bg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7994488" y="1603559"/>
            <a:ext cx="3825241" cy="1425384"/>
          </a:xfrm>
        </p:spPr>
        <p:txBody>
          <a:bodyPr>
            <a:normAutofit/>
          </a:bodyPr>
          <a:lstStyle/>
          <a:p>
            <a:pPr marL="0" indent="0" algn="just">
              <a:buNone/>
            </a:pPr>
            <a:r>
              <a:rPr lang="es-MX" sz="2200" dirty="0" smtClean="0">
                <a:latin typeface="Arial" panose="020B0604020202020204" pitchFamily="34" charset="0"/>
                <a:cs typeface="Arial" panose="020B0604020202020204" pitchFamily="34" charset="0"/>
              </a:rPr>
              <a:t>3. Del 3 </a:t>
            </a:r>
            <a:r>
              <a:rPr lang="es-MX" sz="2200" dirty="0">
                <a:latin typeface="Arial" panose="020B0604020202020204" pitchFamily="34" charset="0"/>
                <a:cs typeface="Arial" panose="020B0604020202020204" pitchFamily="34" charset="0"/>
              </a:rPr>
              <a:t>al </a:t>
            </a:r>
            <a:r>
              <a:rPr lang="es-MX" sz="2200" dirty="0">
                <a:latin typeface="Arial" panose="020B0604020202020204" pitchFamily="34" charset="0"/>
                <a:cs typeface="Arial" panose="020B0604020202020204" pitchFamily="34" charset="0"/>
              </a:rPr>
              <a:t>1</a:t>
            </a:r>
            <a:r>
              <a:rPr lang="es-MX" sz="2200" dirty="0" smtClean="0">
                <a:latin typeface="Arial" panose="020B0604020202020204" pitchFamily="34" charset="0"/>
                <a:cs typeface="Arial" panose="020B0604020202020204" pitchFamily="34" charset="0"/>
              </a:rPr>
              <a:t>6</a:t>
            </a:r>
            <a:r>
              <a:rPr lang="es-MX" sz="2200" dirty="0" smtClean="0">
                <a:latin typeface="Arial" panose="020B0604020202020204" pitchFamily="34" charset="0"/>
                <a:cs typeface="Arial" panose="020B0604020202020204" pitchFamily="34" charset="0"/>
              </a:rPr>
              <a:t>% complicaciones </a:t>
            </a:r>
            <a:r>
              <a:rPr lang="es-MX" sz="2200" dirty="0">
                <a:latin typeface="Arial" panose="020B0604020202020204" pitchFamily="34" charset="0"/>
                <a:cs typeface="Arial" panose="020B0604020202020204" pitchFamily="34" charset="0"/>
              </a:rPr>
              <a:t>quirúrgicas c/ingreso, c/mortalidad o discapacidad  0.4-0.8 %</a:t>
            </a:r>
          </a:p>
          <a:p>
            <a:pPr marL="0" indent="0">
              <a:buNone/>
            </a:pPr>
            <a:endParaRPr lang="es-MX" dirty="0"/>
          </a:p>
        </p:txBody>
      </p:sp>
      <p:sp>
        <p:nvSpPr>
          <p:cNvPr id="4" name="CuadroTexto 3"/>
          <p:cNvSpPr txBox="1"/>
          <p:nvPr/>
        </p:nvSpPr>
        <p:spPr>
          <a:xfrm>
            <a:off x="4323808" y="1564366"/>
            <a:ext cx="3017520" cy="1323439"/>
          </a:xfrm>
          <a:prstGeom prst="rect">
            <a:avLst/>
          </a:prstGeom>
          <a:noFill/>
        </p:spPr>
        <p:txBody>
          <a:bodyPr wrap="square" rtlCol="0">
            <a:spAutoFit/>
          </a:bodyPr>
          <a:lstStyle/>
          <a:p>
            <a:r>
              <a:rPr lang="es-MX" sz="2000" dirty="0" smtClean="0">
                <a:latin typeface="Arial" panose="020B0604020202020204" pitchFamily="34" charset="0"/>
                <a:cs typeface="Arial" panose="020B0604020202020204" pitchFamily="34" charset="0"/>
              </a:rPr>
              <a:t>2.  </a:t>
            </a:r>
            <a:r>
              <a:rPr lang="es-MX" sz="2000" dirty="0">
                <a:latin typeface="Arial" panose="020B0604020202020204" pitchFamily="34" charset="0"/>
                <a:cs typeface="Arial" panose="020B0604020202020204" pitchFamily="34" charset="0"/>
              </a:rPr>
              <a:t>Mortalidad de 10% en cirugía mayor. </a:t>
            </a:r>
          </a:p>
          <a:p>
            <a:r>
              <a:rPr lang="es-MX" sz="2000" dirty="0">
                <a:latin typeface="Arial" panose="020B0604020202020204" pitchFamily="34" charset="0"/>
                <a:cs typeface="Arial" panose="020B0604020202020204" pitchFamily="34" charset="0"/>
              </a:rPr>
              <a:t>Mortalidad por Anestesia 1 </a:t>
            </a:r>
            <a:r>
              <a:rPr lang="es-MX" sz="2000" dirty="0" smtClean="0">
                <a:latin typeface="Arial" panose="020B0604020202020204" pitchFamily="34" charset="0"/>
                <a:cs typeface="Arial" panose="020B0604020202020204" pitchFamily="34" charset="0"/>
              </a:rPr>
              <a:t>cada150.</a:t>
            </a:r>
            <a:endParaRPr lang="es-MX" sz="2000" dirty="0">
              <a:latin typeface="Arial" panose="020B0604020202020204" pitchFamily="34" charset="0"/>
              <a:cs typeface="Arial" panose="020B0604020202020204" pitchFamily="34" charset="0"/>
            </a:endParaRPr>
          </a:p>
        </p:txBody>
      </p:sp>
      <p:sp>
        <p:nvSpPr>
          <p:cNvPr id="5" name="CuadroTexto 4"/>
          <p:cNvSpPr txBox="1"/>
          <p:nvPr/>
        </p:nvSpPr>
        <p:spPr>
          <a:xfrm>
            <a:off x="992778" y="4245431"/>
            <a:ext cx="4846318" cy="1323439"/>
          </a:xfrm>
          <a:prstGeom prst="rect">
            <a:avLst/>
          </a:prstGeom>
          <a:noFill/>
        </p:spPr>
        <p:txBody>
          <a:bodyPr wrap="square" rtlCol="0">
            <a:spAutoFit/>
          </a:bodyPr>
          <a:lstStyle/>
          <a:p>
            <a:r>
              <a:rPr lang="es-MX" sz="2000" dirty="0" smtClean="0">
                <a:latin typeface="Arial" panose="020B0604020202020204" pitchFamily="34" charset="0"/>
                <a:cs typeface="Arial" panose="020B0604020202020204" pitchFamily="34" charset="0"/>
              </a:rPr>
              <a:t>4.- 7 Millones de pacientes afectados por Infecciones y otras complicaciones  quirúrgicas  y un millón muere durante o inmediatamente después de la cirugía. </a:t>
            </a:r>
            <a:endParaRPr lang="es-MX" sz="2000" dirty="0">
              <a:latin typeface="Arial" panose="020B0604020202020204" pitchFamily="34" charset="0"/>
              <a:cs typeface="Arial" panose="020B0604020202020204" pitchFamily="34" charset="0"/>
            </a:endParaRPr>
          </a:p>
        </p:txBody>
      </p:sp>
      <p:sp>
        <p:nvSpPr>
          <p:cNvPr id="6" name="CuadroTexto 5"/>
          <p:cNvSpPr txBox="1"/>
          <p:nvPr/>
        </p:nvSpPr>
        <p:spPr>
          <a:xfrm>
            <a:off x="5878286" y="6128851"/>
            <a:ext cx="5902037" cy="784830"/>
          </a:xfrm>
          <a:prstGeom prst="rect">
            <a:avLst/>
          </a:prstGeom>
          <a:noFill/>
        </p:spPr>
        <p:txBody>
          <a:bodyPr wrap="square" rtlCol="0">
            <a:spAutoFit/>
          </a:bodyPr>
          <a:lstStyle/>
          <a:p>
            <a:r>
              <a:rPr lang="es-MX" sz="900" dirty="0" smtClean="0"/>
              <a:t>1.- ALIANZA </a:t>
            </a:r>
            <a:r>
              <a:rPr lang="es-MX" sz="900" dirty="0"/>
              <a:t>MUNDIAL PARA LA SEGURIDAD DEL </a:t>
            </a:r>
            <a:r>
              <a:rPr lang="es-MX" sz="900" dirty="0" smtClean="0"/>
              <a:t>PACIENTE, SEGUNDO </a:t>
            </a:r>
            <a:r>
              <a:rPr lang="es-MX" sz="900" dirty="0"/>
              <a:t>RETO MUNDIAL POR </a:t>
            </a:r>
            <a:r>
              <a:rPr lang="es-MX" sz="900" dirty="0" smtClean="0"/>
              <a:t>LA SEGURIDAD </a:t>
            </a:r>
            <a:r>
              <a:rPr lang="es-MX" sz="900" dirty="0"/>
              <a:t>DEL PACIENTE</a:t>
            </a:r>
          </a:p>
          <a:p>
            <a:r>
              <a:rPr lang="es-MX" sz="900" dirty="0"/>
              <a:t>LA CIRUGÍA SEGURA SALVA </a:t>
            </a:r>
            <a:r>
              <a:rPr lang="es-MX" sz="900" dirty="0" smtClean="0"/>
              <a:t>VIDAS, </a:t>
            </a:r>
            <a:r>
              <a:rPr lang="es-MX" sz="900" b="1" dirty="0" smtClean="0"/>
              <a:t>Organización Mundial</a:t>
            </a:r>
            <a:r>
              <a:rPr lang="es-MX" sz="900" dirty="0" smtClean="0"/>
              <a:t> , 2008-</a:t>
            </a:r>
          </a:p>
          <a:p>
            <a:endParaRPr lang="es-MX" sz="900" dirty="0" smtClean="0"/>
          </a:p>
          <a:p>
            <a:r>
              <a:rPr lang="es-MX" sz="900" dirty="0" smtClean="0"/>
              <a:t>2.- LINEAMIENTOS </a:t>
            </a:r>
            <a:r>
              <a:rPr lang="es-MX" sz="900" dirty="0"/>
              <a:t>GENERALES PARA LA SEGURIDAD DEL PACIENTE HOSPITALIZADO</a:t>
            </a:r>
            <a:endParaRPr lang="es-MX" sz="900" dirty="0" smtClean="0"/>
          </a:p>
          <a:p>
            <a:endParaRPr lang="es-MX" sz="900" dirty="0"/>
          </a:p>
        </p:txBody>
      </p:sp>
      <p:sp>
        <p:nvSpPr>
          <p:cNvPr id="8" name="Rectángulo 7"/>
          <p:cNvSpPr/>
          <p:nvPr/>
        </p:nvSpPr>
        <p:spPr>
          <a:xfrm>
            <a:off x="627001" y="1619794"/>
            <a:ext cx="3252651" cy="1938992"/>
          </a:xfrm>
          <a:prstGeom prst="rect">
            <a:avLst/>
          </a:prstGeom>
        </p:spPr>
        <p:txBody>
          <a:bodyPr wrap="square">
            <a:spAutoFit/>
          </a:bodyPr>
          <a:lstStyle/>
          <a:p>
            <a:r>
              <a:rPr lang="es-MX" sz="2000" dirty="0" smtClean="0">
                <a:latin typeface="Arial" panose="020B0604020202020204" pitchFamily="34" charset="0"/>
                <a:cs typeface="Arial" panose="020B0604020202020204" pitchFamily="34" charset="0"/>
              </a:rPr>
              <a:t>1.  En </a:t>
            </a:r>
            <a:r>
              <a:rPr lang="es-MX" sz="2000" dirty="0">
                <a:latin typeface="Arial" panose="020B0604020202020204" pitchFamily="34" charset="0"/>
                <a:cs typeface="Arial" panose="020B0604020202020204" pitchFamily="34" charset="0"/>
              </a:rPr>
              <a:t>el mundo se realizan alrededor de 230 millones de operaciones de cirugía mayor </a:t>
            </a:r>
            <a:r>
              <a:rPr lang="es-MX" sz="2000" dirty="0" smtClean="0">
                <a:latin typeface="Arial" panose="020B0604020202020204" pitchFamily="34" charset="0"/>
                <a:cs typeface="Arial" panose="020B0604020202020204" pitchFamily="34" charset="0"/>
              </a:rPr>
              <a:t>al año</a:t>
            </a:r>
            <a:r>
              <a:rPr lang="es-MX" sz="2000" dirty="0">
                <a:latin typeface="Arial" panose="020B0604020202020204" pitchFamily="34" charset="0"/>
                <a:cs typeface="Arial" panose="020B0604020202020204" pitchFamily="34" charset="0"/>
              </a:rPr>
              <a:t>, equivalentes a 1 por cada 25 personas</a:t>
            </a:r>
            <a:r>
              <a:rPr lang="es-MX" sz="2000" dirty="0" smtClean="0">
                <a:latin typeface="Arial" panose="020B0604020202020204" pitchFamily="34" charset="0"/>
                <a:cs typeface="Arial" panose="020B0604020202020204" pitchFamily="34" charset="0"/>
              </a:rPr>
              <a:t>. </a:t>
            </a:r>
            <a:endParaRPr lang="es-MX" sz="2000" dirty="0">
              <a:latin typeface="Arial" panose="020B0604020202020204" pitchFamily="34" charset="0"/>
              <a:cs typeface="Arial" panose="020B0604020202020204" pitchFamily="34" charset="0"/>
            </a:endParaRPr>
          </a:p>
        </p:txBody>
      </p:sp>
      <p:sp>
        <p:nvSpPr>
          <p:cNvPr id="9" name="Rectángulo 8"/>
          <p:cNvSpPr/>
          <p:nvPr/>
        </p:nvSpPr>
        <p:spPr>
          <a:xfrm>
            <a:off x="6871066" y="3983446"/>
            <a:ext cx="4362994" cy="1631216"/>
          </a:xfrm>
          <a:prstGeom prst="rect">
            <a:avLst/>
          </a:prstGeom>
        </p:spPr>
        <p:txBody>
          <a:bodyPr wrap="square">
            <a:spAutoFit/>
          </a:bodyPr>
          <a:lstStyle/>
          <a:p>
            <a:r>
              <a:rPr lang="es-MX" sz="2000" dirty="0" smtClean="0">
                <a:latin typeface="Arial" panose="020B0604020202020204" pitchFamily="34" charset="0"/>
                <a:cs typeface="Arial" panose="020B0604020202020204" pitchFamily="34" charset="0"/>
              </a:rPr>
              <a:t>5. El </a:t>
            </a:r>
            <a:r>
              <a:rPr lang="es-MX" sz="2000" dirty="0">
                <a:latin typeface="Arial" panose="020B0604020202020204" pitchFamily="34" charset="0"/>
                <a:cs typeface="Arial" panose="020B0604020202020204" pitchFamily="34" charset="0"/>
              </a:rPr>
              <a:t>50% de las complicaciones </a:t>
            </a:r>
            <a:r>
              <a:rPr lang="es-MX" sz="2000" dirty="0" smtClean="0">
                <a:latin typeface="Arial" panose="020B0604020202020204" pitchFamily="34" charset="0"/>
                <a:cs typeface="Arial" panose="020B0604020202020204" pitchFamily="34" charset="0"/>
              </a:rPr>
              <a:t>podrían haberse </a:t>
            </a:r>
            <a:r>
              <a:rPr lang="es-MX" sz="2000" dirty="0">
                <a:latin typeface="Arial" panose="020B0604020202020204" pitchFamily="34" charset="0"/>
                <a:cs typeface="Arial" panose="020B0604020202020204" pitchFamily="34" charset="0"/>
              </a:rPr>
              <a:t>evitado, si se aplicarán de manera sistemática las normas básicas de atención, en los países ricos como en los pobres.</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24861483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754471"/>
            <a:ext cx="10515600" cy="4351338"/>
          </a:xfrm>
        </p:spPr>
        <p:txBody>
          <a:bodyPr>
            <a:normAutofit fontScale="85000" lnSpcReduction="10000"/>
          </a:bodyPr>
          <a:lstStyle/>
          <a:p>
            <a:pPr fontAlgn="base"/>
            <a:endParaRPr lang="es-MX" dirty="0" smtClean="0"/>
          </a:p>
          <a:p>
            <a:pPr algn="just" fontAlgn="base"/>
            <a:r>
              <a:rPr lang="es-MX" dirty="0">
                <a:latin typeface="Arial" panose="020B0604020202020204" pitchFamily="34" charset="0"/>
                <a:cs typeface="Arial" panose="020B0604020202020204" pitchFamily="34" charset="0"/>
              </a:rPr>
              <a:t>La Alianza se creó en respuesta a la Resolución WHA55.18, adoptada por la 55ª Asamblea Mundial de la Salud en mayo de 2002, que exhortaba a los Estados Miembros a que prestaran la mayor atención posible al problema de la seguridad del paciente y a que establecieran y consolidaran sistemas de base científica, necesarios para mejorar la seguridad del paciente y la calidad de la atención sanitaria.¹ </a:t>
            </a:r>
            <a:r>
              <a:rPr lang="es-MX" dirty="0">
                <a:solidFill>
                  <a:srgbClr val="FF0000"/>
                </a:solidFill>
                <a:latin typeface="Arial" panose="020B0604020202020204" pitchFamily="34" charset="0"/>
                <a:cs typeface="Arial" panose="020B0604020202020204" pitchFamily="34" charset="0"/>
              </a:rPr>
              <a:t>P</a:t>
            </a:r>
            <a:r>
              <a:rPr lang="es-MX" dirty="0" smtClean="0">
                <a:solidFill>
                  <a:srgbClr val="FF0000"/>
                </a:solidFill>
                <a:latin typeface="Arial" panose="020B0604020202020204" pitchFamily="34" charset="0"/>
                <a:cs typeface="Arial" panose="020B0604020202020204" pitchFamily="34" charset="0"/>
              </a:rPr>
              <a:t>rioridad </a:t>
            </a:r>
            <a:r>
              <a:rPr lang="es-MX" dirty="0">
                <a:solidFill>
                  <a:srgbClr val="FF0000"/>
                </a:solidFill>
                <a:latin typeface="Arial" panose="020B0604020202020204" pitchFamily="34" charset="0"/>
                <a:cs typeface="Arial" panose="020B0604020202020204" pitchFamily="34" charset="0"/>
              </a:rPr>
              <a:t>de </a:t>
            </a:r>
            <a:r>
              <a:rPr lang="es-MX" dirty="0" smtClean="0">
                <a:solidFill>
                  <a:srgbClr val="FF0000"/>
                </a:solidFill>
                <a:latin typeface="Arial" panose="020B0604020202020204" pitchFamily="34" charset="0"/>
                <a:cs typeface="Arial" panose="020B0604020202020204" pitchFamily="34" charset="0"/>
              </a:rPr>
              <a:t>Salud Pública</a:t>
            </a:r>
            <a:r>
              <a:rPr lang="es-MX" dirty="0">
                <a:solidFill>
                  <a:srgbClr val="FF0000"/>
                </a:solidFill>
                <a:latin typeface="Arial" panose="020B0604020202020204" pitchFamily="34" charset="0"/>
                <a:cs typeface="Arial" panose="020B0604020202020204" pitchFamily="34" charset="0"/>
              </a:rPr>
              <a:t>. ²</a:t>
            </a:r>
          </a:p>
          <a:p>
            <a:pPr algn="just" fontAlgn="base"/>
            <a:endParaRPr lang="es-MX" dirty="0">
              <a:latin typeface="Arial" panose="020B0604020202020204" pitchFamily="34" charset="0"/>
              <a:cs typeface="Arial" panose="020B0604020202020204" pitchFamily="34" charset="0"/>
            </a:endParaRPr>
          </a:p>
          <a:p>
            <a:pPr algn="just" fontAlgn="base"/>
            <a:r>
              <a:rPr lang="es-MX" dirty="0" smtClean="0">
                <a:latin typeface="Arial" panose="020B0604020202020204" pitchFamily="34" charset="0"/>
                <a:cs typeface="Arial" panose="020B0604020202020204" pitchFamily="34" charset="0"/>
              </a:rPr>
              <a:t>En </a:t>
            </a:r>
            <a:r>
              <a:rPr lang="es-MX" dirty="0">
                <a:latin typeface="Arial" panose="020B0604020202020204" pitchFamily="34" charset="0"/>
                <a:cs typeface="Arial" panose="020B0604020202020204" pitchFamily="34" charset="0"/>
              </a:rPr>
              <a:t>octubre de </a:t>
            </a:r>
            <a:r>
              <a:rPr lang="es-MX" b="1" dirty="0">
                <a:solidFill>
                  <a:srgbClr val="002060"/>
                </a:solidFill>
                <a:latin typeface="Arial" panose="020B0604020202020204" pitchFamily="34" charset="0"/>
                <a:cs typeface="Arial" panose="020B0604020202020204" pitchFamily="34" charset="0"/>
              </a:rPr>
              <a:t>2004</a:t>
            </a:r>
            <a:r>
              <a:rPr lang="es-MX" dirty="0">
                <a:latin typeface="Arial" panose="020B0604020202020204" pitchFamily="34" charset="0"/>
                <a:cs typeface="Arial" panose="020B0604020202020204" pitchFamily="34" charset="0"/>
              </a:rPr>
              <a:t>, la Organización Mundial de la Salud (OMS) lanzó oficialmente la </a:t>
            </a:r>
            <a:r>
              <a:rPr lang="es-MX" b="1" dirty="0">
                <a:solidFill>
                  <a:srgbClr val="002060"/>
                </a:solidFill>
                <a:latin typeface="Arial" panose="020B0604020202020204" pitchFamily="34" charset="0"/>
                <a:cs typeface="Arial" panose="020B0604020202020204" pitchFamily="34" charset="0"/>
              </a:rPr>
              <a:t>Alianza Mundial para la Seguridad del Paciente </a:t>
            </a:r>
            <a:r>
              <a:rPr lang="es-MX" dirty="0">
                <a:latin typeface="Arial" panose="020B0604020202020204" pitchFamily="34" charset="0"/>
                <a:cs typeface="Arial" panose="020B0604020202020204" pitchFamily="34" charset="0"/>
              </a:rPr>
              <a:t>con el fin de “lograr mejoras importantes para los pacientes de países ricos y pobres, desarrollados y en desarrollo, en todos los rincones del mundo”. </a:t>
            </a:r>
          </a:p>
        </p:txBody>
      </p:sp>
      <p:sp>
        <p:nvSpPr>
          <p:cNvPr id="2" name="Rectángulo 1"/>
          <p:cNvSpPr/>
          <p:nvPr/>
        </p:nvSpPr>
        <p:spPr>
          <a:xfrm>
            <a:off x="4968242" y="6133749"/>
            <a:ext cx="6096000" cy="400110"/>
          </a:xfrm>
          <a:prstGeom prst="rect">
            <a:avLst/>
          </a:prstGeom>
        </p:spPr>
        <p:txBody>
          <a:bodyPr>
            <a:spAutoFit/>
          </a:bodyPr>
          <a:lstStyle/>
          <a:p>
            <a:r>
              <a:rPr lang="es-MX" sz="1000" dirty="0"/>
              <a:t>1.- ALIANZA MUNDIAL PARA LA SEGURIDAD DEL PACIENTE, SEGUNDO RETO MUNDIAL POR LA SEGURIDAD DEL </a:t>
            </a:r>
            <a:r>
              <a:rPr lang="es-MX" sz="1000" dirty="0" smtClean="0"/>
              <a:t>PACIENTE LA </a:t>
            </a:r>
            <a:r>
              <a:rPr lang="es-MX" sz="1000" dirty="0"/>
              <a:t>CIRUGÍA SEGURA SALVA VIDAS, </a:t>
            </a:r>
            <a:r>
              <a:rPr lang="es-MX" sz="1000" b="1" dirty="0"/>
              <a:t>Organización Mundial</a:t>
            </a:r>
            <a:r>
              <a:rPr lang="es-MX" sz="1000" dirty="0"/>
              <a:t> , 2008-</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6405309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half" idx="1"/>
          </p:nvPr>
        </p:nvSpPr>
        <p:spPr>
          <a:xfrm>
            <a:off x="1847528" y="620688"/>
            <a:ext cx="8568952" cy="1224136"/>
          </a:xfrm>
        </p:spPr>
        <p:txBody>
          <a:bodyPr/>
          <a:lstStyle/>
          <a:p>
            <a:pPr marL="0" indent="0">
              <a:buNone/>
            </a:pPr>
            <a:r>
              <a:rPr lang="es-ES" sz="3200" dirty="0">
                <a:latin typeface="Calibri" pitchFamily="34" charset="0"/>
                <a:cs typeface="Calibri" pitchFamily="34" charset="0"/>
              </a:rPr>
              <a:t>Todos los pacientes tienen derecho a una atención eficaz y segura </a:t>
            </a:r>
            <a:r>
              <a:rPr lang="en-US" sz="3200" dirty="0">
                <a:latin typeface="Calibri" pitchFamily="34" charset="0"/>
                <a:cs typeface="Calibri" pitchFamily="34" charset="0"/>
              </a:rPr>
              <a:t>en todo momento (OMS, 2007)</a:t>
            </a:r>
          </a:p>
          <a:p>
            <a:pPr marL="0" indent="0">
              <a:buNone/>
            </a:pPr>
            <a:endParaRPr lang="en-US" sz="3200" dirty="0">
              <a:latin typeface="Calibri" pitchFamily="34" charset="0"/>
              <a:cs typeface="Calibri" pitchFamily="34" charset="0"/>
            </a:endParaRPr>
          </a:p>
        </p:txBody>
      </p:sp>
      <p:pic>
        <p:nvPicPr>
          <p:cNvPr id="73730" name="Picture 2" descr="http://ecom.training.dupont.com/Image/ProductImage/USThumbImage/PBH005.jpg"/>
          <p:cNvPicPr>
            <a:picLocks noGrp="1" noChangeAspect="1" noChangeArrowheads="1"/>
          </p:cNvPicPr>
          <p:nvPr>
            <p:ph sz="half" idx="2"/>
          </p:nvPr>
        </p:nvPicPr>
        <p:blipFill>
          <a:blip r:embed="rId2" cstate="print"/>
          <a:srcRect/>
          <a:stretch>
            <a:fillRect/>
          </a:stretch>
        </p:blipFill>
        <p:spPr bwMode="auto">
          <a:xfrm>
            <a:off x="2783632" y="1988840"/>
            <a:ext cx="6575738" cy="4392488"/>
          </a:xfrm>
          <a:prstGeom prst="rect">
            <a:avLst/>
          </a:prstGeom>
          <a:noFill/>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241272209"/>
      </p:ext>
    </p:extLst>
  </p:cSld>
  <p:clrMapOvr>
    <a:masterClrMapping/>
  </p:clrMapOvr>
  <p:transition xmlns:p14="http://schemas.microsoft.com/office/powerpoint/2010/main" spd="med">
    <p:strips dir="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09801" y="534989"/>
            <a:ext cx="7770813" cy="661764"/>
          </a:xfrm>
        </p:spPr>
        <p:txBody>
          <a:bodyPr>
            <a:normAutofit fontScale="90000"/>
          </a:bodyPr>
          <a:lstStyle/>
          <a:p>
            <a:r>
              <a:rPr lang="es-MX" b="1" dirty="0" smtClean="0">
                <a:latin typeface="Calibri" pitchFamily="34" charset="0"/>
                <a:cs typeface="Calibri" pitchFamily="34" charset="0"/>
              </a:rPr>
              <a:t>Seguridad del paciente</a:t>
            </a:r>
            <a:endParaRPr lang="en-US" b="1" dirty="0">
              <a:latin typeface="Calibri" pitchFamily="34" charset="0"/>
              <a:cs typeface="Calibri" pitchFamily="34" charset="0"/>
            </a:endParaRPr>
          </a:p>
        </p:txBody>
      </p:sp>
      <p:pic>
        <p:nvPicPr>
          <p:cNvPr id="78850" name="Picture 2" descr="http://www.juntadeandalucia.es/agenciadecalidadsanitaria/observatorioseguridadpaciente/gestor/sites/PortalObservatorio/es/galerias/imagenes/Esquema_Alianza_Mundial.jpg"/>
          <p:cNvPicPr>
            <a:picLocks noGrp="1" noChangeAspect="1" noChangeArrowheads="1"/>
          </p:cNvPicPr>
          <p:nvPr>
            <p:ph idx="1"/>
          </p:nvPr>
        </p:nvPicPr>
        <p:blipFill>
          <a:blip r:embed="rId2" cstate="print"/>
          <a:srcRect/>
          <a:stretch>
            <a:fillRect/>
          </a:stretch>
        </p:blipFill>
        <p:spPr bwMode="auto">
          <a:xfrm>
            <a:off x="1738148" y="1196752"/>
            <a:ext cx="8750340" cy="5184576"/>
          </a:xfrm>
          <a:prstGeom prst="rect">
            <a:avLst/>
          </a:prstGeom>
          <a:solidFill>
            <a:srgbClr val="002060"/>
          </a:solidFill>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16305750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0788" y="365125"/>
            <a:ext cx="9943011" cy="1325563"/>
          </a:xfrm>
          <a:solidFill>
            <a:srgbClr val="7030A0"/>
          </a:solidFill>
        </p:spPr>
        <p:txBody>
          <a:bodyPr>
            <a:normAutofit/>
          </a:bodyPr>
          <a:lstStyle/>
          <a:p>
            <a:pPr algn="ctr"/>
            <a:r>
              <a:rPr lang="es-MX" sz="3600" b="1" dirty="0" smtClean="0">
                <a:solidFill>
                  <a:schemeClr val="bg1"/>
                </a:solidFill>
                <a:latin typeface="Arial" panose="020B0604020202020204" pitchFamily="34" charset="0"/>
                <a:cs typeface="Arial" panose="020B0604020202020204" pitchFamily="34" charset="0"/>
              </a:rPr>
              <a:t>1 Atención Médica limpia es una </a:t>
            </a:r>
            <a:r>
              <a:rPr lang="es-MX" sz="3600" b="1" dirty="0">
                <a:solidFill>
                  <a:schemeClr val="bg1"/>
                </a:solidFill>
                <a:latin typeface="Arial" panose="020B0604020202020204" pitchFamily="34" charset="0"/>
                <a:cs typeface="Arial" panose="020B0604020202020204" pitchFamily="34" charset="0"/>
              </a:rPr>
              <a:t>A</a:t>
            </a:r>
            <a:r>
              <a:rPr lang="es-MX" sz="3600" b="1" dirty="0" smtClean="0">
                <a:solidFill>
                  <a:schemeClr val="bg1"/>
                </a:solidFill>
                <a:latin typeface="Arial" panose="020B0604020202020204" pitchFamily="34" charset="0"/>
                <a:cs typeface="Arial" panose="020B0604020202020204" pitchFamily="34" charset="0"/>
              </a:rPr>
              <a:t>tención Segura</a:t>
            </a:r>
            <a:endParaRPr lang="es-MX" sz="3600" b="1" dirty="0">
              <a:solidFill>
                <a:schemeClr val="bg1"/>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964724"/>
            <a:ext cx="5257800" cy="429562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49" y="1964724"/>
            <a:ext cx="5257800" cy="429562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4485080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3876" y="285126"/>
            <a:ext cx="10515600" cy="1325563"/>
          </a:xfrm>
        </p:spPr>
        <p:txBody>
          <a:bodyPr/>
          <a:lstStyle/>
          <a:p>
            <a:r>
              <a:rPr lang="es-MX" dirty="0" smtClean="0"/>
              <a:t>HIGIENE DE MANOS,  OMS</a:t>
            </a:r>
            <a:endParaRPr lang="es-MX" dirty="0"/>
          </a:p>
        </p:txBody>
      </p:sp>
      <p:pic>
        <p:nvPicPr>
          <p:cNvPr id="4" name="Marcador de contenido 3"/>
          <p:cNvPicPr>
            <a:picLocks noGrp="1" noChangeAspect="1"/>
          </p:cNvPicPr>
          <p:nvPr>
            <p:ph idx="1"/>
          </p:nvPr>
        </p:nvPicPr>
        <p:blipFill>
          <a:blip r:embed="rId2"/>
          <a:stretch>
            <a:fillRect/>
          </a:stretch>
        </p:blipFill>
        <p:spPr>
          <a:xfrm>
            <a:off x="938330" y="1742495"/>
            <a:ext cx="4019043" cy="4434468"/>
          </a:xfrm>
          <a:prstGeom prst="rect">
            <a:avLst/>
          </a:prstGeom>
        </p:spPr>
      </p:pic>
      <p:pic>
        <p:nvPicPr>
          <p:cNvPr id="5" name="Imagen 4"/>
          <p:cNvPicPr>
            <a:picLocks noChangeAspect="1"/>
          </p:cNvPicPr>
          <p:nvPr/>
        </p:nvPicPr>
        <p:blipFill>
          <a:blip r:embed="rId3"/>
          <a:stretch>
            <a:fillRect/>
          </a:stretch>
        </p:blipFill>
        <p:spPr>
          <a:xfrm>
            <a:off x="6196130" y="1794304"/>
            <a:ext cx="4833611" cy="438266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8098187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3047574" y="2286554"/>
            <a:ext cx="6096851" cy="3429479"/>
          </a:xfrm>
          <a:prstGeom prst="rect">
            <a:avLst/>
          </a:prstGeom>
        </p:spPr>
      </p:pic>
      <p:pic>
        <p:nvPicPr>
          <p:cNvPr id="5" name="Imagen 4"/>
          <p:cNvPicPr>
            <a:picLocks noChangeAspect="1"/>
          </p:cNvPicPr>
          <p:nvPr/>
        </p:nvPicPr>
        <p:blipFill>
          <a:blip r:embed="rId3"/>
          <a:stretch>
            <a:fillRect/>
          </a:stretch>
        </p:blipFill>
        <p:spPr>
          <a:xfrm>
            <a:off x="145868" y="2148263"/>
            <a:ext cx="6085114" cy="4176328"/>
          </a:xfrm>
          <a:prstGeom prst="rect">
            <a:avLst/>
          </a:prstGeom>
        </p:spPr>
      </p:pic>
      <p:pic>
        <p:nvPicPr>
          <p:cNvPr id="6" name="Imagen 5"/>
          <p:cNvPicPr>
            <a:picLocks noChangeAspect="1"/>
          </p:cNvPicPr>
          <p:nvPr/>
        </p:nvPicPr>
        <p:blipFill>
          <a:blip r:embed="rId4"/>
          <a:stretch>
            <a:fillRect/>
          </a:stretch>
        </p:blipFill>
        <p:spPr>
          <a:xfrm>
            <a:off x="6479181" y="2148262"/>
            <a:ext cx="5566950" cy="4176329"/>
          </a:xfrm>
          <a:prstGeom prst="rect">
            <a:avLst/>
          </a:prstGeom>
        </p:spPr>
      </p:pic>
      <p:sp>
        <p:nvSpPr>
          <p:cNvPr id="7" name="Título 1"/>
          <p:cNvSpPr>
            <a:spLocks noGrp="1"/>
          </p:cNvSpPr>
          <p:nvPr>
            <p:ph type="title"/>
          </p:nvPr>
        </p:nvSpPr>
        <p:spPr>
          <a:xfrm>
            <a:off x="2547257" y="339635"/>
            <a:ext cx="6897190" cy="1351054"/>
          </a:xfr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s-MX" sz="3600" b="1" dirty="0" smtClean="0">
                <a:solidFill>
                  <a:schemeClr val="bg1"/>
                </a:solidFill>
                <a:latin typeface="Arial" panose="020B0604020202020204" pitchFamily="34" charset="0"/>
                <a:cs typeface="Arial" panose="020B0604020202020204" pitchFamily="34" charset="0"/>
              </a:rPr>
              <a:t>2.- Cirugía Segura Salvavidas </a:t>
            </a:r>
            <a:endParaRPr lang="es-MX" sz="3600" b="1" dirty="0">
              <a:solidFill>
                <a:schemeClr val="bg1"/>
              </a:solidFill>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40542219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91706" y="1485991"/>
            <a:ext cx="6156426" cy="4351338"/>
          </a:xfrm>
          <a:prstGeom prst="rect">
            <a:avLst/>
          </a:prstGeom>
        </p:spPr>
      </p:pic>
      <p:sp>
        <p:nvSpPr>
          <p:cNvPr id="5" name="Rectángulo 4"/>
          <p:cNvSpPr/>
          <p:nvPr/>
        </p:nvSpPr>
        <p:spPr>
          <a:xfrm>
            <a:off x="6152607" y="1287254"/>
            <a:ext cx="5760720" cy="5509200"/>
          </a:xfrm>
          <a:prstGeom prst="rect">
            <a:avLst/>
          </a:prstGeom>
        </p:spPr>
        <p:txBody>
          <a:bodyPr wrap="square">
            <a:spAutoFit/>
          </a:bodyPr>
          <a:lstStyle/>
          <a:p>
            <a:r>
              <a:rPr lang="es-MX" sz="2200" dirty="0">
                <a:solidFill>
                  <a:srgbClr val="404040"/>
                </a:solidFill>
                <a:latin typeface="Frutiger-Light"/>
              </a:rPr>
              <a:t>A pesar de la </a:t>
            </a:r>
            <a:r>
              <a:rPr lang="es-MX" sz="2200" dirty="0" smtClean="0">
                <a:solidFill>
                  <a:srgbClr val="404040"/>
                </a:solidFill>
                <a:latin typeface="Frutiger-Light"/>
              </a:rPr>
              <a:t>costo-eficacia que puede </a:t>
            </a:r>
            <a:r>
              <a:rPr lang="es-MX" sz="2200" dirty="0">
                <a:solidFill>
                  <a:srgbClr val="404040"/>
                </a:solidFill>
                <a:latin typeface="Frutiger-Light"/>
              </a:rPr>
              <a:t>tener la cirugía en cuanto a vidas salvadas y discapacidades evitadas, </a:t>
            </a:r>
            <a:r>
              <a:rPr lang="es-MX" sz="2200" b="1" dirty="0">
                <a:solidFill>
                  <a:srgbClr val="FF0000"/>
                </a:solidFill>
                <a:latin typeface="Frutiger-Light"/>
              </a:rPr>
              <a:t>la falta </a:t>
            </a:r>
            <a:r>
              <a:rPr lang="es-MX" sz="2200" b="1" dirty="0" smtClean="0">
                <a:solidFill>
                  <a:srgbClr val="FF0000"/>
                </a:solidFill>
                <a:latin typeface="Frutiger-Light"/>
              </a:rPr>
              <a:t>de acceso </a:t>
            </a:r>
            <a:r>
              <a:rPr lang="es-MX" sz="2200" b="1" dirty="0">
                <a:solidFill>
                  <a:srgbClr val="FF0000"/>
                </a:solidFill>
                <a:latin typeface="Frutiger-Light"/>
              </a:rPr>
              <a:t>a una atención quirúrgica de calidad </a:t>
            </a:r>
            <a:r>
              <a:rPr lang="es-MX" sz="2200" dirty="0">
                <a:solidFill>
                  <a:srgbClr val="404040"/>
                </a:solidFill>
                <a:latin typeface="Frutiger-Light"/>
              </a:rPr>
              <a:t>sigue constituyendo un grave </a:t>
            </a:r>
            <a:r>
              <a:rPr lang="es-MX" sz="2200" dirty="0" smtClean="0">
                <a:solidFill>
                  <a:srgbClr val="404040"/>
                </a:solidFill>
                <a:latin typeface="Frutiger-Light"/>
              </a:rPr>
              <a:t>problema en </a:t>
            </a:r>
            <a:r>
              <a:rPr lang="es-MX" sz="2200" dirty="0">
                <a:solidFill>
                  <a:srgbClr val="404040"/>
                </a:solidFill>
                <a:latin typeface="Frutiger-Light"/>
              </a:rPr>
              <a:t>gran parte del mundo. </a:t>
            </a:r>
            <a:endParaRPr lang="es-MX" sz="2200" dirty="0" smtClean="0">
              <a:solidFill>
                <a:srgbClr val="404040"/>
              </a:solidFill>
              <a:latin typeface="Frutiger-Light"/>
            </a:endParaRPr>
          </a:p>
          <a:p>
            <a:endParaRPr lang="es-MX" sz="2200" dirty="0" smtClean="0">
              <a:solidFill>
                <a:srgbClr val="404040"/>
              </a:solidFill>
              <a:latin typeface="Frutiger-Light"/>
            </a:endParaRPr>
          </a:p>
          <a:p>
            <a:r>
              <a:rPr lang="es-MX" sz="2200" dirty="0" smtClean="0">
                <a:solidFill>
                  <a:srgbClr val="404040"/>
                </a:solidFill>
                <a:latin typeface="Frutiger-Light"/>
              </a:rPr>
              <a:t>En </a:t>
            </a:r>
            <a:r>
              <a:rPr lang="es-MX" sz="2200" i="1" dirty="0">
                <a:solidFill>
                  <a:srgbClr val="404040"/>
                </a:solidFill>
                <a:latin typeface="Frutiger-Light"/>
              </a:rPr>
              <a:t>países industrializados </a:t>
            </a:r>
            <a:r>
              <a:rPr lang="es-MX" sz="2200" dirty="0">
                <a:solidFill>
                  <a:srgbClr val="404040"/>
                </a:solidFill>
                <a:latin typeface="Frutiger-Light"/>
              </a:rPr>
              <a:t>se </a:t>
            </a:r>
            <a:r>
              <a:rPr lang="es-MX" sz="2200" dirty="0" smtClean="0">
                <a:solidFill>
                  <a:srgbClr val="404040"/>
                </a:solidFill>
                <a:latin typeface="Frutiger-Light"/>
              </a:rPr>
              <a:t>registran </a:t>
            </a:r>
            <a:r>
              <a:rPr lang="es-MX" sz="2200" dirty="0">
                <a:solidFill>
                  <a:srgbClr val="404040"/>
                </a:solidFill>
                <a:latin typeface="Frutiger-Light"/>
              </a:rPr>
              <a:t>complicaciones </a:t>
            </a:r>
            <a:r>
              <a:rPr lang="es-MX" sz="2200" dirty="0" err="1" smtClean="0">
                <a:solidFill>
                  <a:srgbClr val="404040"/>
                </a:solidFill>
                <a:latin typeface="Frutiger-Light"/>
              </a:rPr>
              <a:t>qx</a:t>
            </a:r>
            <a:r>
              <a:rPr lang="es-MX" sz="2200" dirty="0" smtClean="0">
                <a:solidFill>
                  <a:srgbClr val="404040"/>
                </a:solidFill>
                <a:latin typeface="Frutiger-Light"/>
              </a:rPr>
              <a:t>. </a:t>
            </a:r>
            <a:r>
              <a:rPr lang="es-MX" sz="2200" dirty="0">
                <a:solidFill>
                  <a:srgbClr val="404040"/>
                </a:solidFill>
                <a:latin typeface="Frutiger-Light"/>
              </a:rPr>
              <a:t>en el </a:t>
            </a:r>
            <a:r>
              <a:rPr lang="es-MX" sz="2200" dirty="0">
                <a:solidFill>
                  <a:srgbClr val="FF0000"/>
                </a:solidFill>
                <a:latin typeface="Frutiger-Light"/>
              </a:rPr>
              <a:t>3-16</a:t>
            </a:r>
            <a:r>
              <a:rPr lang="es-MX" sz="2200" dirty="0" smtClean="0">
                <a:solidFill>
                  <a:srgbClr val="FF0000"/>
                </a:solidFill>
                <a:latin typeface="Frutiger-Light"/>
              </a:rPr>
              <a:t>%</a:t>
            </a:r>
            <a:r>
              <a:rPr lang="es-MX" sz="2200" dirty="0" smtClean="0">
                <a:solidFill>
                  <a:srgbClr val="404040"/>
                </a:solidFill>
                <a:latin typeface="Frutiger-Light"/>
              </a:rPr>
              <a:t>, </a:t>
            </a:r>
            <a:r>
              <a:rPr lang="es-MX" sz="2200" dirty="0">
                <a:solidFill>
                  <a:srgbClr val="404040"/>
                </a:solidFill>
                <a:latin typeface="Frutiger-Light"/>
              </a:rPr>
              <a:t>requieren ingreso, con </a:t>
            </a:r>
            <a:r>
              <a:rPr lang="es-MX" sz="2200" dirty="0" smtClean="0">
                <a:solidFill>
                  <a:srgbClr val="404040"/>
                </a:solidFill>
                <a:latin typeface="Frutiger-Light"/>
              </a:rPr>
              <a:t>mortalidad </a:t>
            </a:r>
            <a:r>
              <a:rPr lang="es-MX" sz="2200" dirty="0">
                <a:solidFill>
                  <a:srgbClr val="404040"/>
                </a:solidFill>
                <a:latin typeface="Frutiger-Light"/>
              </a:rPr>
              <a:t>o discapacidad permanente del </a:t>
            </a:r>
            <a:r>
              <a:rPr lang="es-MX" sz="2200" b="1" dirty="0">
                <a:solidFill>
                  <a:srgbClr val="404040"/>
                </a:solidFill>
                <a:latin typeface="Frutiger-Light"/>
              </a:rPr>
              <a:t>0,4-0,8</a:t>
            </a:r>
            <a:r>
              <a:rPr lang="es-MX" sz="2200" b="1" dirty="0" smtClean="0">
                <a:solidFill>
                  <a:srgbClr val="404040"/>
                </a:solidFill>
                <a:latin typeface="Frutiger-Light"/>
              </a:rPr>
              <a:t>%</a:t>
            </a:r>
            <a:r>
              <a:rPr lang="es-MX" sz="2200" dirty="0" smtClean="0">
                <a:solidFill>
                  <a:srgbClr val="404040"/>
                </a:solidFill>
                <a:latin typeface="Frutiger-Light"/>
              </a:rPr>
              <a:t>. </a:t>
            </a:r>
            <a:endParaRPr lang="es-MX" sz="2200" dirty="0">
              <a:solidFill>
                <a:srgbClr val="404040"/>
              </a:solidFill>
              <a:latin typeface="Frutiger-Light"/>
            </a:endParaRPr>
          </a:p>
          <a:p>
            <a:endParaRPr lang="es-MX" sz="2200" dirty="0" smtClean="0">
              <a:solidFill>
                <a:srgbClr val="404040"/>
              </a:solidFill>
              <a:latin typeface="Frutiger-Light"/>
            </a:endParaRPr>
          </a:p>
          <a:p>
            <a:r>
              <a:rPr lang="es-MX" sz="2200" dirty="0" smtClean="0">
                <a:solidFill>
                  <a:srgbClr val="404040"/>
                </a:solidFill>
                <a:latin typeface="Frutiger-Light"/>
              </a:rPr>
              <a:t>En </a:t>
            </a:r>
            <a:r>
              <a:rPr lang="es-MX" sz="2200" i="1" dirty="0">
                <a:solidFill>
                  <a:srgbClr val="404040"/>
                </a:solidFill>
                <a:latin typeface="Frutiger-Light"/>
              </a:rPr>
              <a:t>países en desarrollo </a:t>
            </a:r>
            <a:r>
              <a:rPr lang="es-MX" sz="2200" dirty="0">
                <a:solidFill>
                  <a:srgbClr val="404040"/>
                </a:solidFill>
                <a:latin typeface="Frutiger-Light"/>
              </a:rPr>
              <a:t>señalan una mortalidad del </a:t>
            </a:r>
            <a:r>
              <a:rPr lang="es-MX" sz="2200" b="1" dirty="0">
                <a:solidFill>
                  <a:srgbClr val="404040"/>
                </a:solidFill>
                <a:latin typeface="Frutiger-Light"/>
              </a:rPr>
              <a:t>5-10%</a:t>
            </a:r>
            <a:r>
              <a:rPr lang="es-MX" sz="2200" dirty="0">
                <a:solidFill>
                  <a:srgbClr val="404040"/>
                </a:solidFill>
                <a:latin typeface="Frutiger-Light"/>
              </a:rPr>
              <a:t> en operaciones de cirugía mayor.</a:t>
            </a:r>
          </a:p>
          <a:p>
            <a:endParaRPr lang="es-MX" sz="2200" dirty="0">
              <a:solidFill>
                <a:srgbClr val="404040"/>
              </a:solidFill>
              <a:latin typeface="Frutiger-Light"/>
            </a:endParaRPr>
          </a:p>
        </p:txBody>
      </p:sp>
      <p:sp>
        <p:nvSpPr>
          <p:cNvPr id="6" name="Rectángulo 5"/>
          <p:cNvSpPr/>
          <p:nvPr/>
        </p:nvSpPr>
        <p:spPr>
          <a:xfrm>
            <a:off x="209006" y="6238249"/>
            <a:ext cx="5786849" cy="369332"/>
          </a:xfrm>
          <a:prstGeom prst="rect">
            <a:avLst/>
          </a:prstGeom>
        </p:spPr>
        <p:txBody>
          <a:bodyPr wrap="square">
            <a:spAutoFit/>
          </a:bodyPr>
          <a:lstStyle/>
          <a:p>
            <a:r>
              <a:rPr lang="es-MX" sz="900" dirty="0" smtClean="0"/>
              <a:t>ALIANZA </a:t>
            </a:r>
            <a:r>
              <a:rPr lang="es-MX" sz="900" dirty="0"/>
              <a:t>MUNDIAL PARA LA SEGURIDAD DEL PACIENTE, SEGUNDO RETO MUNDIAL POR LA SEGURIDAD DEL PACIENTE</a:t>
            </a:r>
          </a:p>
          <a:p>
            <a:r>
              <a:rPr lang="es-MX" sz="900" dirty="0"/>
              <a:t>LA CIRUGÍA SEGURA SALVA VIDAS, </a:t>
            </a:r>
            <a:r>
              <a:rPr lang="es-MX" sz="900" b="1" dirty="0"/>
              <a:t>Organización Mundial</a:t>
            </a:r>
            <a:r>
              <a:rPr lang="es-MX" sz="900" dirty="0"/>
              <a:t> , 2008-</a:t>
            </a:r>
          </a:p>
        </p:txBody>
      </p:sp>
      <p:sp>
        <p:nvSpPr>
          <p:cNvPr id="8" name="Título 1"/>
          <p:cNvSpPr>
            <a:spLocks noGrp="1"/>
          </p:cNvSpPr>
          <p:nvPr>
            <p:ph type="title"/>
          </p:nvPr>
        </p:nvSpPr>
        <p:spPr>
          <a:xfrm>
            <a:off x="2338250" y="365125"/>
            <a:ext cx="9015549" cy="823595"/>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s-MX" sz="3600" b="1" dirty="0" smtClean="0">
                <a:solidFill>
                  <a:schemeClr val="bg1"/>
                </a:solidFill>
                <a:latin typeface="Arial" panose="020B0604020202020204" pitchFamily="34" charset="0"/>
                <a:cs typeface="Arial" panose="020B0604020202020204" pitchFamily="34" charset="0"/>
              </a:rPr>
              <a:t>2.- Cirugía Segura Salvavidas </a:t>
            </a:r>
            <a:endParaRPr lang="es-MX" sz="3600" b="1" dirty="0">
              <a:solidFill>
                <a:schemeClr val="bg1"/>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5468004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7720" y="345989"/>
            <a:ext cx="7784756" cy="859885"/>
          </a:xfrm>
          <a:solidFill>
            <a:srgbClr val="7030A0"/>
          </a:solidFill>
        </p:spPr>
        <p:txBody>
          <a:bodyPr>
            <a:normAutofit fontScale="90000"/>
          </a:bodyPr>
          <a:lstStyle/>
          <a:p>
            <a:r>
              <a:rPr lang="es-MX" sz="4000" b="1" dirty="0" smtClean="0">
                <a:solidFill>
                  <a:schemeClr val="bg1"/>
                </a:solidFill>
                <a:latin typeface="Arial" panose="020B0604020202020204" pitchFamily="34" charset="0"/>
                <a:cs typeface="Arial" panose="020B0604020202020204" pitchFamily="34" charset="0"/>
              </a:rPr>
              <a:t>Seguridad del paciente quirúrgico</a:t>
            </a:r>
            <a:endParaRPr lang="es-MX" sz="4000" b="1" dirty="0">
              <a:solidFill>
                <a:schemeClr val="bg1"/>
              </a:solidFill>
              <a:latin typeface="Arial" panose="020B0604020202020204" pitchFamily="34" charset="0"/>
              <a:cs typeface="Arial" panose="020B0604020202020204" pitchFamily="34" charset="0"/>
            </a:endParaRPr>
          </a:p>
        </p:txBody>
      </p:sp>
      <p:sp>
        <p:nvSpPr>
          <p:cNvPr id="7" name="CuadroTexto 6"/>
          <p:cNvSpPr txBox="1"/>
          <p:nvPr/>
        </p:nvSpPr>
        <p:spPr>
          <a:xfrm>
            <a:off x="976184" y="1788014"/>
            <a:ext cx="5270021" cy="4093428"/>
          </a:xfrm>
          <a:prstGeom prst="rect">
            <a:avLst/>
          </a:prstGeom>
          <a:noFill/>
        </p:spPr>
        <p:txBody>
          <a:bodyPr wrap="square" rtlCol="0">
            <a:spAutoFit/>
          </a:bodyPr>
          <a:lstStyle/>
          <a:p>
            <a:r>
              <a:rPr lang="es-MX" sz="2000" dirty="0" smtClean="0">
                <a:latin typeface="Arial" panose="020B0604020202020204" pitchFamily="34" charset="0"/>
                <a:cs typeface="Arial" panose="020B0604020202020204" pitchFamily="34" charset="0"/>
              </a:rPr>
              <a:t>25% de los pacientes quirúrgicos hospitalizados sufren de complicaciones postoperatorias.</a:t>
            </a:r>
          </a:p>
          <a:p>
            <a:endParaRPr lang="es-MX" sz="2000" dirty="0" smtClean="0">
              <a:latin typeface="Arial" panose="020B0604020202020204" pitchFamily="34" charset="0"/>
              <a:cs typeface="Arial" panose="020B0604020202020204" pitchFamily="34" charset="0"/>
            </a:endParaRPr>
          </a:p>
          <a:p>
            <a:r>
              <a:rPr lang="es-MX" sz="2000" dirty="0" smtClean="0">
                <a:latin typeface="Arial" panose="020B0604020202020204" pitchFamily="34" charset="0"/>
                <a:cs typeface="Arial" panose="020B0604020202020204" pitchFamily="34" charset="0"/>
              </a:rPr>
              <a:t>Tasa de mortalidad en Cirugía Mayor es de 0.5 - 5%.</a:t>
            </a:r>
          </a:p>
          <a:p>
            <a:endParaRPr lang="es-MX" sz="2000" dirty="0" smtClean="0">
              <a:latin typeface="Arial" panose="020B0604020202020204" pitchFamily="34" charset="0"/>
              <a:cs typeface="Arial" panose="020B0604020202020204" pitchFamily="34" charset="0"/>
            </a:endParaRPr>
          </a:p>
          <a:p>
            <a:r>
              <a:rPr lang="es-MX" sz="2000" dirty="0" smtClean="0">
                <a:solidFill>
                  <a:srgbClr val="FF0000"/>
                </a:solidFill>
                <a:latin typeface="Arial" panose="020B0604020202020204" pitchFamily="34" charset="0"/>
                <a:cs typeface="Arial" panose="020B0604020202020204" pitchFamily="34" charset="0"/>
              </a:rPr>
              <a:t>En países desarrollados el 50% de los EA por cirugía son evitables </a:t>
            </a:r>
            <a:r>
              <a:rPr lang="es-MX" sz="2000" dirty="0" smtClean="0">
                <a:latin typeface="Arial" panose="020B0604020202020204" pitchFamily="34" charset="0"/>
                <a:cs typeface="Arial" panose="020B0604020202020204" pitchFamily="34" charset="0"/>
              </a:rPr>
              <a:t>.</a:t>
            </a:r>
          </a:p>
          <a:p>
            <a:endParaRPr lang="es-MX" sz="2000" dirty="0" smtClean="0">
              <a:latin typeface="Arial" panose="020B0604020202020204" pitchFamily="34" charset="0"/>
              <a:cs typeface="Arial" panose="020B0604020202020204" pitchFamily="34" charset="0"/>
            </a:endParaRPr>
          </a:p>
          <a:p>
            <a:r>
              <a:rPr lang="es-MX" sz="2000" dirty="0" smtClean="0">
                <a:latin typeface="Arial" panose="020B0604020202020204" pitchFamily="34" charset="0"/>
                <a:cs typeface="Arial" panose="020B0604020202020204" pitchFamily="34" charset="0"/>
              </a:rPr>
              <a:t>Los </a:t>
            </a:r>
            <a:r>
              <a:rPr lang="es-MX" sz="2000" dirty="0" smtClean="0">
                <a:solidFill>
                  <a:srgbClr val="FF0000"/>
                </a:solidFill>
                <a:latin typeface="Arial" panose="020B0604020202020204" pitchFamily="34" charset="0"/>
                <a:cs typeface="Arial" panose="020B0604020202020204" pitchFamily="34" charset="0"/>
              </a:rPr>
              <a:t>protocolos o principios de seguridad </a:t>
            </a:r>
            <a:r>
              <a:rPr lang="es-MX" sz="2000" dirty="0" smtClean="0">
                <a:latin typeface="Arial" panose="020B0604020202020204" pitchFamily="34" charset="0"/>
                <a:cs typeface="Arial" panose="020B0604020202020204" pitchFamily="34" charset="0"/>
              </a:rPr>
              <a:t>de la cirugía </a:t>
            </a:r>
            <a:r>
              <a:rPr lang="es-MX" sz="2000" dirty="0" smtClean="0">
                <a:solidFill>
                  <a:srgbClr val="FF0000"/>
                </a:solidFill>
                <a:latin typeface="Arial" panose="020B0604020202020204" pitchFamily="34" charset="0"/>
                <a:cs typeface="Arial" panose="020B0604020202020204" pitchFamily="34" charset="0"/>
              </a:rPr>
              <a:t>se aplican de forma irregular</a:t>
            </a:r>
            <a:r>
              <a:rPr lang="es-MX" sz="2000" dirty="0" smtClean="0">
                <a:latin typeface="Arial" panose="020B0604020202020204" pitchFamily="34" charset="0"/>
                <a:cs typeface="Arial" panose="020B0604020202020204" pitchFamily="34" charset="0"/>
              </a:rPr>
              <a:t>,  incluso en entornos avanzados.</a:t>
            </a:r>
            <a:endParaRPr lang="es-MX" sz="2000" dirty="0">
              <a:latin typeface="Arial" panose="020B0604020202020204" pitchFamily="34" charset="0"/>
              <a:cs typeface="Arial" panose="020B0604020202020204" pitchFamily="34" charset="0"/>
            </a:endParaRPr>
          </a:p>
        </p:txBody>
      </p:sp>
      <p:graphicFrame>
        <p:nvGraphicFramePr>
          <p:cNvPr id="12" name="Diagrama 11"/>
          <p:cNvGraphicFramePr/>
          <p:nvPr>
            <p:extLst>
              <p:ext uri="{D42A27DB-BD31-4B8C-83A1-F6EECF244321}">
                <p14:modId xmlns:p14="http://schemas.microsoft.com/office/powerpoint/2010/main" val="190220306"/>
              </p:ext>
            </p:extLst>
          </p:nvPr>
        </p:nvGraphicFramePr>
        <p:xfrm>
          <a:off x="6204856" y="1371601"/>
          <a:ext cx="5146766" cy="5068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2724992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1476" y="311578"/>
            <a:ext cx="9864634" cy="973786"/>
          </a:xfr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s-MX" sz="2400" b="1" dirty="0" smtClean="0">
                <a:solidFill>
                  <a:schemeClr val="bg1"/>
                </a:solidFill>
                <a:latin typeface="Arial" panose="020B0604020202020204" pitchFamily="34" charset="0"/>
                <a:cs typeface="Arial" panose="020B0604020202020204" pitchFamily="34" charset="0"/>
              </a:rPr>
              <a:t>2do </a:t>
            </a:r>
            <a:r>
              <a:rPr lang="es-MX" sz="2400" b="1" dirty="0">
                <a:solidFill>
                  <a:schemeClr val="bg1"/>
                </a:solidFill>
                <a:latin typeface="Arial" panose="020B0604020202020204" pitchFamily="34" charset="0"/>
                <a:cs typeface="Arial" panose="020B0604020202020204" pitchFamily="34" charset="0"/>
              </a:rPr>
              <a:t>reto </a:t>
            </a:r>
            <a:r>
              <a:rPr lang="es-MX" sz="2400" b="1" dirty="0" smtClean="0">
                <a:solidFill>
                  <a:schemeClr val="bg1"/>
                </a:solidFill>
                <a:latin typeface="Arial" panose="020B0604020202020204" pitchFamily="34" charset="0"/>
                <a:cs typeface="Arial" panose="020B0604020202020204" pitchFamily="34" charset="0"/>
              </a:rPr>
              <a:t>inicia en  </a:t>
            </a:r>
            <a:r>
              <a:rPr lang="es-MX" sz="2400" b="1" dirty="0">
                <a:solidFill>
                  <a:schemeClr val="bg1"/>
                </a:solidFill>
                <a:latin typeface="Arial" panose="020B0604020202020204" pitchFamily="34" charset="0"/>
                <a:cs typeface="Arial" panose="020B0604020202020204" pitchFamily="34" charset="0"/>
              </a:rPr>
              <a:t>2007.</a:t>
            </a:r>
            <a:r>
              <a:rPr lang="es-MX" sz="2400" b="1" dirty="0" smtClean="0">
                <a:solidFill>
                  <a:schemeClr val="bg1"/>
                </a:solidFill>
                <a:latin typeface="Arial" panose="020B0604020202020204" pitchFamily="34" charset="0"/>
                <a:cs typeface="Arial" panose="020B0604020202020204" pitchFamily="34" charset="0"/>
              </a:rPr>
              <a:t/>
            </a:r>
            <a:br>
              <a:rPr lang="es-MX" sz="2400" b="1" dirty="0" smtClean="0">
                <a:solidFill>
                  <a:schemeClr val="bg1"/>
                </a:solidFill>
                <a:latin typeface="Arial" panose="020B0604020202020204" pitchFamily="34" charset="0"/>
                <a:cs typeface="Arial" panose="020B0604020202020204" pitchFamily="34" charset="0"/>
              </a:rPr>
            </a:br>
            <a:r>
              <a:rPr lang="es-MX" sz="2400" b="1" dirty="0" smtClean="0">
                <a:solidFill>
                  <a:schemeClr val="bg1"/>
                </a:solidFill>
                <a:latin typeface="Arial" panose="020B0604020202020204" pitchFamily="34" charset="0"/>
                <a:cs typeface="Arial" panose="020B0604020202020204" pitchFamily="34" charset="0"/>
              </a:rPr>
              <a:t>La CS salva </a:t>
            </a:r>
            <a:r>
              <a:rPr lang="es-MX" sz="2400" b="1" dirty="0">
                <a:solidFill>
                  <a:schemeClr val="bg1"/>
                </a:solidFill>
                <a:latin typeface="Arial" panose="020B0604020202020204" pitchFamily="34" charset="0"/>
                <a:cs typeface="Arial" panose="020B0604020202020204" pitchFamily="34" charset="0"/>
              </a:rPr>
              <a:t>vidas, aborda la seguridad de la atención quirúrgica.</a:t>
            </a:r>
            <a:br>
              <a:rPr lang="es-MX" sz="2400" b="1" dirty="0">
                <a:solidFill>
                  <a:schemeClr val="bg1"/>
                </a:solidFill>
                <a:latin typeface="Arial" panose="020B0604020202020204" pitchFamily="34" charset="0"/>
                <a:cs typeface="Arial" panose="020B0604020202020204" pitchFamily="34" charset="0"/>
              </a:rPr>
            </a:br>
            <a:endParaRPr lang="es-MX" sz="2400" b="1" dirty="0">
              <a:solidFill>
                <a:schemeClr val="bg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838200" y="1825625"/>
            <a:ext cx="4151811" cy="4351338"/>
          </a:xfrm>
        </p:spPr>
        <p:txBody>
          <a:bodyPr/>
          <a:lstStyle/>
          <a:p>
            <a:r>
              <a:rPr lang="es-MX" dirty="0"/>
              <a:t>El objetivo de este reto es </a:t>
            </a:r>
            <a:r>
              <a:rPr lang="es-MX" b="1" dirty="0">
                <a:solidFill>
                  <a:srgbClr val="FF0000"/>
                </a:solidFill>
              </a:rPr>
              <a:t>mejorar la seguridad de la cirugía en todo el </a:t>
            </a:r>
            <a:r>
              <a:rPr lang="es-MX" b="1" dirty="0" smtClean="0">
                <a:solidFill>
                  <a:srgbClr val="FF0000"/>
                </a:solidFill>
              </a:rPr>
              <a:t>mundo, definiendo </a:t>
            </a:r>
            <a:r>
              <a:rPr lang="es-MX" b="1" dirty="0">
                <a:solidFill>
                  <a:srgbClr val="FF0000"/>
                </a:solidFill>
              </a:rPr>
              <a:t>para ello un</a:t>
            </a:r>
            <a:r>
              <a:rPr lang="es-MX" dirty="0"/>
              <a:t> </a:t>
            </a:r>
            <a:r>
              <a:rPr lang="es-MX" b="1" dirty="0">
                <a:solidFill>
                  <a:srgbClr val="FF0000"/>
                </a:solidFill>
              </a:rPr>
              <a:t>conjunto básico de normas de seguridad </a:t>
            </a:r>
            <a:r>
              <a:rPr lang="es-MX" dirty="0"/>
              <a:t>que puedan </a:t>
            </a:r>
            <a:r>
              <a:rPr lang="es-MX" dirty="0" smtClean="0"/>
              <a:t>aplicarse en </a:t>
            </a:r>
            <a:r>
              <a:rPr lang="es-MX" dirty="0"/>
              <a:t>todos los Estados Miembros de la OMS</a:t>
            </a:r>
            <a:r>
              <a:rPr lang="es-MX" dirty="0" smtClean="0"/>
              <a:t>.</a:t>
            </a:r>
          </a:p>
        </p:txBody>
      </p:sp>
      <p:graphicFrame>
        <p:nvGraphicFramePr>
          <p:cNvPr id="5" name="Diagrama 4"/>
          <p:cNvGraphicFramePr/>
          <p:nvPr>
            <p:extLst>
              <p:ext uri="{D42A27DB-BD31-4B8C-83A1-F6EECF244321}">
                <p14:modId xmlns:p14="http://schemas.microsoft.com/office/powerpoint/2010/main" val="2492890932"/>
              </p:ext>
            </p:extLst>
          </p:nvPr>
        </p:nvGraphicFramePr>
        <p:xfrm>
          <a:off x="5140411" y="1449981"/>
          <a:ext cx="6433279" cy="4323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238"/>
            <a:ext cx="1306861" cy="1011353"/>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42769501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Seguridad</a:t>
            </a:r>
            <a:endParaRPr lang="es-ES" dirty="0"/>
          </a:p>
        </p:txBody>
      </p:sp>
      <p:sp>
        <p:nvSpPr>
          <p:cNvPr id="3" name="Marcador de contenido 2"/>
          <p:cNvSpPr>
            <a:spLocks noGrp="1"/>
          </p:cNvSpPr>
          <p:nvPr>
            <p:ph idx="1"/>
          </p:nvPr>
        </p:nvSpPr>
        <p:spPr/>
        <p:txBody>
          <a:bodyPr/>
          <a:lstStyle/>
          <a:p>
            <a:r>
              <a:rPr lang="es-ES" dirty="0" smtClean="0"/>
              <a:t>Ausencia de riesgo o peligro</a:t>
            </a:r>
          </a:p>
          <a:p>
            <a:r>
              <a:rPr lang="es-ES" dirty="0" smtClean="0"/>
              <a:t>Sensación de total confianza que se tiene en algo o alguien</a:t>
            </a:r>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l="8250" t="17752" r="3094" b="11502"/>
          <a:stretch>
            <a:fillRect/>
          </a:stretch>
        </p:blipFill>
        <p:spPr bwMode="auto">
          <a:xfrm>
            <a:off x="2705754" y="2976354"/>
            <a:ext cx="6346214" cy="351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1873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p:txBody>
          <a:bodyPr/>
          <a:lstStyle/>
          <a:p>
            <a:pPr algn="ctr"/>
            <a:r>
              <a:rPr lang="es-ES_tradnl" sz="4000" dirty="0">
                <a:latin typeface="Calibri" charset="0"/>
                <a:ea typeface="ＭＳ Ｐゴシック" charset="0"/>
                <a:cs typeface="ＭＳ Ｐゴシック" charset="0"/>
              </a:rPr>
              <a:t>10 objetivos del OMS para </a:t>
            </a:r>
            <a:br>
              <a:rPr lang="es-ES_tradnl" sz="4000" dirty="0">
                <a:latin typeface="Calibri" charset="0"/>
                <a:ea typeface="ＭＳ Ｐゴシック" charset="0"/>
                <a:cs typeface="ＭＳ Ｐゴシック" charset="0"/>
              </a:rPr>
            </a:br>
            <a:r>
              <a:rPr lang="es-ES_tradnl" sz="4000" dirty="0">
                <a:latin typeface="Calibri" charset="0"/>
                <a:ea typeface="ＭＳ Ｐゴシック" charset="0"/>
                <a:cs typeface="ＭＳ Ｐゴシック" charset="0"/>
              </a:rPr>
              <a:t>cirugía segura </a:t>
            </a:r>
            <a:endParaRPr lang="es-ES_tradnl" sz="4000" dirty="0">
              <a:latin typeface="Arial" charset="0"/>
              <a:ea typeface="ＭＳ Ｐゴシック" charset="0"/>
              <a:cs typeface="ＭＳ Ｐゴシック" charset="0"/>
            </a:endParaRPr>
          </a:p>
        </p:txBody>
      </p:sp>
      <p:sp>
        <p:nvSpPr>
          <p:cNvPr id="28675" name="Rectangle 3"/>
          <p:cNvSpPr>
            <a:spLocks noGrp="1"/>
          </p:cNvSpPr>
          <p:nvPr>
            <p:ph type="body" idx="1"/>
          </p:nvPr>
        </p:nvSpPr>
        <p:spPr>
          <a:xfrm>
            <a:off x="609600" y="1752600"/>
            <a:ext cx="10972800" cy="4525963"/>
          </a:xfrm>
        </p:spPr>
        <p:txBody>
          <a:bodyPr/>
          <a:lstStyle/>
          <a:p>
            <a:pPr marL="609600" indent="-609600">
              <a:buFontTx/>
              <a:buAutoNum type="arabicPeriod"/>
            </a:pPr>
            <a:r>
              <a:rPr lang="es-ES_tradnl" sz="2800">
                <a:latin typeface="Calibri" charset="0"/>
                <a:ea typeface="ＭＳ Ｐゴシック" charset="0"/>
                <a:cs typeface="ＭＳ Ｐゴシック" charset="0"/>
              </a:rPr>
              <a:t>El equipo operará al paciente correcto en el sitio correcto.</a:t>
            </a:r>
          </a:p>
          <a:p>
            <a:pPr marL="609600" indent="-609600">
              <a:buFontTx/>
              <a:buAutoNum type="arabicPeriod"/>
            </a:pPr>
            <a:r>
              <a:rPr lang="es-ES_tradnl" sz="2800">
                <a:latin typeface="Calibri" charset="0"/>
                <a:ea typeface="ＭＳ Ｐゴシック" charset="0"/>
                <a:cs typeface="ＭＳ Ｐゴシック" charset="0"/>
              </a:rPr>
              <a:t>El equipo utilizará métodos para prevenir daño causado por la administración de anestésicos, mientras que protege al paciente contra el dolor. </a:t>
            </a:r>
          </a:p>
          <a:p>
            <a:pPr marL="609600" indent="-609600">
              <a:buFontTx/>
              <a:buAutoNum type="arabicPeriod"/>
            </a:pPr>
            <a:r>
              <a:rPr lang="es-ES_tradnl" sz="2800">
                <a:latin typeface="Calibri" charset="0"/>
                <a:ea typeface="ＭＳ Ｐゴシック" charset="0"/>
                <a:cs typeface="ＭＳ Ｐゴシック" charset="0"/>
              </a:rPr>
              <a:t>El equipo reconocerá y se preparará con eficacia para reaccionar a pérdidas de vía aérea o de función respiratoria que podrían ser letales.</a:t>
            </a:r>
          </a:p>
          <a:p>
            <a:pPr marL="609600" indent="-609600">
              <a:buFontTx/>
              <a:buAutoNum type="arabicPeriod"/>
            </a:pPr>
            <a:r>
              <a:rPr lang="es-ES_tradnl" sz="2800">
                <a:latin typeface="Calibri" charset="0"/>
                <a:ea typeface="ＭＳ Ｐゴシック" charset="0"/>
                <a:cs typeface="ＭＳ Ｐゴシック" charset="0"/>
              </a:rPr>
              <a:t>El equipo reconocerá y se preparará con eficacia para el riesgo de alta pérdida de sangre.</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23524359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609600" y="381000"/>
            <a:ext cx="10972800" cy="1143000"/>
          </a:xfrm>
        </p:spPr>
        <p:txBody>
          <a:bodyPr>
            <a:normAutofit fontScale="90000"/>
          </a:bodyPr>
          <a:lstStyle/>
          <a:p>
            <a:pPr algn="ctr"/>
            <a:r>
              <a:rPr lang="es-ES_tradnl" sz="4000" dirty="0">
                <a:latin typeface="Calibri" charset="0"/>
                <a:ea typeface="ＭＳ Ｐゴシック" charset="0"/>
                <a:cs typeface="ＭＳ Ｐゴシック" charset="0"/>
              </a:rPr>
              <a:t>10 objetivos del OMS para </a:t>
            </a:r>
            <a:br>
              <a:rPr lang="es-ES_tradnl" sz="4000" dirty="0">
                <a:latin typeface="Calibri" charset="0"/>
                <a:ea typeface="ＭＳ Ｐゴシック" charset="0"/>
                <a:cs typeface="ＭＳ Ｐゴシック" charset="0"/>
              </a:rPr>
            </a:br>
            <a:r>
              <a:rPr lang="es-ES_tradnl" sz="4000" dirty="0">
                <a:latin typeface="Calibri" charset="0"/>
                <a:ea typeface="ＭＳ Ｐゴシック" charset="0"/>
                <a:cs typeface="ＭＳ Ｐゴシック" charset="0"/>
              </a:rPr>
              <a:t>cirugía segura (cont.) </a:t>
            </a:r>
            <a:endParaRPr lang="es-ES_tradnl" sz="4000" dirty="0">
              <a:latin typeface="Arial" charset="0"/>
              <a:ea typeface="ＭＳ Ｐゴシック" charset="0"/>
              <a:cs typeface="ＭＳ Ｐゴシック" charset="0"/>
            </a:endParaRPr>
          </a:p>
        </p:txBody>
      </p:sp>
      <p:sp>
        <p:nvSpPr>
          <p:cNvPr id="29699" name="Rectangle 3"/>
          <p:cNvSpPr>
            <a:spLocks noGrp="1"/>
          </p:cNvSpPr>
          <p:nvPr>
            <p:ph type="body" idx="1"/>
          </p:nvPr>
        </p:nvSpPr>
        <p:spPr>
          <a:xfrm>
            <a:off x="609600" y="2057401"/>
            <a:ext cx="10972800" cy="4525963"/>
          </a:xfrm>
        </p:spPr>
        <p:txBody>
          <a:bodyPr/>
          <a:lstStyle/>
          <a:p>
            <a:pPr marL="609600" indent="-609600">
              <a:buFont typeface="Arial" charset="0"/>
              <a:buAutoNum type="arabicPeriod" startAt="5"/>
            </a:pPr>
            <a:r>
              <a:rPr lang="es-ES_tradnl" sz="2800" dirty="0">
                <a:latin typeface="Calibri" charset="0"/>
                <a:ea typeface="ＭＳ Ｐゴシック" charset="0"/>
                <a:cs typeface="ＭＳ Ｐゴシック" charset="0"/>
              </a:rPr>
              <a:t>El equipo evitará inducir una reacción alérgica o una reacción negativa entre drogas en casos en los cuales se sabe que el paciente esta bajo alto riesgo de estos eventos.</a:t>
            </a:r>
          </a:p>
          <a:p>
            <a:pPr marL="609600" indent="-609600">
              <a:buFont typeface="Arial" charset="0"/>
              <a:buAutoNum type="arabicPeriod" startAt="5"/>
            </a:pPr>
            <a:r>
              <a:rPr lang="es-ES_tradnl" sz="2800" dirty="0">
                <a:latin typeface="Calibri" charset="0"/>
                <a:ea typeface="ＭＳ Ｐゴシック" charset="0"/>
                <a:cs typeface="ＭＳ Ｐゴシック" charset="0"/>
              </a:rPr>
              <a:t>El equipo utilizará constantemente los métodos conocidos para reducir al mínimo el riesgo para la infección del sitio quirúrgico</a:t>
            </a:r>
            <a:r>
              <a:rPr lang="es-ES_tradnl" sz="2800">
                <a:latin typeface="Calibri" charset="0"/>
                <a:ea typeface="ＭＳ Ｐゴシック" charset="0"/>
                <a:cs typeface="ＭＳ Ｐゴシック" charset="0"/>
              </a:rPr>
              <a:t>. </a:t>
            </a:r>
            <a:endParaRPr lang="es-ES_tradnl" sz="2800" dirty="0">
              <a:latin typeface="Calibri" charset="0"/>
              <a:ea typeface="ＭＳ Ｐゴシック" charset="0"/>
              <a:cs typeface="ＭＳ Ｐゴシック" charset="0"/>
            </a:endParaRPr>
          </a:p>
          <a:p>
            <a:pPr marL="0" indent="0">
              <a:buNone/>
            </a:pPr>
            <a:r>
              <a:rPr lang="es-ES_tradnl" sz="2800" dirty="0" smtClean="0">
                <a:latin typeface="Calibri" charset="0"/>
                <a:ea typeface="ＭＳ Ｐゴシック" charset="0"/>
                <a:cs typeface="ＭＳ Ｐゴシック" charset="0"/>
              </a:rPr>
              <a:t>7.     El </a:t>
            </a:r>
            <a:r>
              <a:rPr lang="es-ES_tradnl" sz="2800" dirty="0">
                <a:latin typeface="Calibri" charset="0"/>
                <a:ea typeface="ＭＳ Ｐゴシック" charset="0"/>
                <a:cs typeface="ＭＳ Ｐゴシック" charset="0"/>
              </a:rPr>
              <a:t>equipo prevendrá la retención inadvertida de instrumentos o de </a:t>
            </a:r>
            <a:r>
              <a:rPr lang="es-ES_tradnl" sz="2800" dirty="0" smtClean="0">
                <a:latin typeface="Calibri" charset="0"/>
                <a:ea typeface="ＭＳ Ｐゴシック" charset="0"/>
                <a:cs typeface="ＭＳ Ｐゴシック" charset="0"/>
              </a:rPr>
              <a:t>                 </a:t>
            </a:r>
            <a:r>
              <a:rPr lang="es-ES_tradnl" dirty="0">
                <a:latin typeface="Calibri" charset="0"/>
                <a:ea typeface="ＭＳ Ｐゴシック" charset="0"/>
                <a:cs typeface="ＭＳ Ｐゴシック" charset="0"/>
              </a:rPr>
              <a:t>	</a:t>
            </a:r>
            <a:r>
              <a:rPr lang="es-ES_tradnl" sz="2800" dirty="0" smtClean="0">
                <a:latin typeface="Calibri" charset="0"/>
                <a:ea typeface="ＭＳ Ｐゴシック" charset="0"/>
                <a:cs typeface="ＭＳ Ｐゴシック" charset="0"/>
              </a:rPr>
              <a:t>gasas en </a:t>
            </a:r>
            <a:r>
              <a:rPr lang="es-ES_tradnl" sz="2800" dirty="0">
                <a:latin typeface="Calibri" charset="0"/>
                <a:ea typeface="ＭＳ Ｐゴシック" charset="0"/>
                <a:cs typeface="ＭＳ Ｐゴシック" charset="0"/>
              </a:rPr>
              <a:t>heridas quirúrgicas. </a:t>
            </a:r>
          </a:p>
          <a:p>
            <a:pPr marL="609600" indent="-609600">
              <a:buFont typeface="Arial" charset="0"/>
              <a:buNone/>
            </a:pPr>
            <a:endParaRPr lang="es-ES_tradnl" sz="2800" dirty="0">
              <a:latin typeface="Calibri" charset="0"/>
              <a:ea typeface="ＭＳ Ｐゴシック" charset="0"/>
              <a:cs typeface="ＭＳ Ｐゴシック" charset="0"/>
            </a:endParaRPr>
          </a:p>
          <a:p>
            <a:pPr marL="609600" indent="-609600">
              <a:buFont typeface="Arial" charset="0"/>
              <a:buNone/>
            </a:pPr>
            <a:endParaRPr lang="es-ES_tradnl" sz="2800" dirty="0">
              <a:latin typeface="Calibri" charset="0"/>
              <a:ea typeface="ＭＳ Ｐゴシック" charset="0"/>
              <a:cs typeface="ＭＳ Ｐゴシック"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1648594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09600" y="304800"/>
            <a:ext cx="10972800" cy="1143000"/>
          </a:xfrm>
        </p:spPr>
        <p:txBody>
          <a:bodyPr>
            <a:normAutofit fontScale="90000"/>
          </a:bodyPr>
          <a:lstStyle/>
          <a:p>
            <a:r>
              <a:rPr lang="es-ES_tradnl">
                <a:latin typeface="Calibri" charset="0"/>
                <a:ea typeface="ＭＳ Ｐゴシック" charset="0"/>
                <a:cs typeface="ＭＳ Ｐゴシック" charset="0"/>
              </a:rPr>
              <a:t>10 objetivos del OMS para </a:t>
            </a:r>
            <a:br>
              <a:rPr lang="es-ES_tradnl">
                <a:latin typeface="Calibri" charset="0"/>
                <a:ea typeface="ＭＳ Ｐゴシック" charset="0"/>
                <a:cs typeface="ＭＳ Ｐゴシック" charset="0"/>
              </a:rPr>
            </a:br>
            <a:r>
              <a:rPr lang="es-ES_tradnl">
                <a:latin typeface="Calibri" charset="0"/>
                <a:ea typeface="ＭＳ Ｐゴシック" charset="0"/>
                <a:cs typeface="ＭＳ Ｐゴシック" charset="0"/>
              </a:rPr>
              <a:t>cirugía segura (cont.) </a:t>
            </a:r>
          </a:p>
        </p:txBody>
      </p:sp>
      <p:sp>
        <p:nvSpPr>
          <p:cNvPr id="30723" name="Content Placeholder 2"/>
          <p:cNvSpPr>
            <a:spLocks noGrp="1"/>
          </p:cNvSpPr>
          <p:nvPr>
            <p:ph idx="1"/>
          </p:nvPr>
        </p:nvSpPr>
        <p:spPr>
          <a:xfrm>
            <a:off x="609600" y="2027238"/>
            <a:ext cx="10972800" cy="4525962"/>
          </a:xfrm>
        </p:spPr>
        <p:txBody>
          <a:bodyPr/>
          <a:lstStyle/>
          <a:p>
            <a:pPr marL="609600" indent="-609600">
              <a:buFontTx/>
              <a:buNone/>
            </a:pPr>
            <a:r>
              <a:rPr lang="es-ES_tradnl" sz="2800">
                <a:latin typeface="Calibri" charset="0"/>
                <a:ea typeface="ＭＳ Ｐゴシック" charset="0"/>
                <a:cs typeface="ＭＳ Ｐゴシック" charset="0"/>
              </a:rPr>
              <a:t>8.   El equipo guardará e identificará exactamente todos los especímenes quirúrgicos.</a:t>
            </a:r>
          </a:p>
          <a:p>
            <a:pPr marL="609600" indent="-609600">
              <a:buFontTx/>
              <a:buNone/>
            </a:pPr>
            <a:r>
              <a:rPr lang="es-ES_tradnl" sz="2800">
                <a:latin typeface="Calibri" charset="0"/>
                <a:ea typeface="ＭＳ Ｐゴシック" charset="0"/>
                <a:cs typeface="ＭＳ Ｐゴシック" charset="0"/>
              </a:rPr>
              <a:t>9.    El equipo comunicará e intercambiará con eficacia la información crítica para la conducta segura de la operación.</a:t>
            </a:r>
          </a:p>
          <a:p>
            <a:pPr marL="609600" indent="-609600">
              <a:buFontTx/>
              <a:buNone/>
            </a:pPr>
            <a:r>
              <a:rPr lang="es-ES_tradnl" sz="2800">
                <a:latin typeface="Calibri" charset="0"/>
                <a:ea typeface="ＭＳ Ｐゴシック" charset="0"/>
                <a:cs typeface="ＭＳ Ｐゴシック" charset="0"/>
              </a:rPr>
              <a:t>10.  Los hospitales y los sistemas de la salud pública establecerán un sistema de vigilancia rutinaria de la capacidad, del volumen y de los resultados quirúrgicos.</a:t>
            </a:r>
          </a:p>
          <a:p>
            <a:pPr marL="609600" indent="-609600"/>
            <a:endParaRPr lang="es-ES_tradnl">
              <a:latin typeface="Calibri" charset="0"/>
              <a:ea typeface="ＭＳ Ｐゴシック" charset="0"/>
              <a:cs typeface="ＭＳ Ｐゴシック"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145626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05317" y="0"/>
            <a:ext cx="11986683" cy="1143000"/>
          </a:xfrm>
        </p:spPr>
        <p:txBody>
          <a:bodyPr/>
          <a:lstStyle/>
          <a:p>
            <a:pPr algn="ctr" eaLnBrk="1" hangingPunct="1"/>
            <a:r>
              <a:rPr lang="es-ES_tradnl" sz="3200" dirty="0">
                <a:latin typeface="Arial" charset="0"/>
                <a:ea typeface="ＭＳ Ｐゴシック" charset="0"/>
                <a:cs typeface="ＭＳ Ｐゴシック" charset="0"/>
              </a:rPr>
              <a:t>¿Qué instrumento puede tratar</a:t>
            </a:r>
            <a:br>
              <a:rPr lang="es-ES_tradnl" sz="3200" dirty="0">
                <a:latin typeface="Arial" charset="0"/>
                <a:ea typeface="ＭＳ Ｐゴシック" charset="0"/>
                <a:cs typeface="ＭＳ Ｐゴシック" charset="0"/>
              </a:rPr>
            </a:br>
            <a:r>
              <a:rPr lang="es-ES_tradnl" sz="3200" dirty="0">
                <a:latin typeface="Arial" charset="0"/>
                <a:ea typeface="ＭＳ Ｐゴシック" charset="0"/>
                <a:cs typeface="ＭＳ Ｐゴシック" charset="0"/>
              </a:rPr>
              <a:t>los 10 objetivos?</a:t>
            </a:r>
          </a:p>
        </p:txBody>
      </p:sp>
      <p:pic>
        <p:nvPicPr>
          <p:cNvPr id="337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1" y="1066800"/>
            <a:ext cx="1180041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spTree>
    <p:extLst>
      <p:ext uri="{BB962C8B-B14F-4D97-AF65-F5344CB8AC3E}">
        <p14:creationId xmlns:p14="http://schemas.microsoft.com/office/powerpoint/2010/main" val="36059631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Marcador de contenido 6"/>
          <p:cNvPicPr>
            <a:picLocks noGrp="1" noChangeAspect="1"/>
          </p:cNvPicPr>
          <p:nvPr>
            <p:ph idx="1"/>
          </p:nvPr>
        </p:nvPicPr>
        <p:blipFill rotWithShape="1">
          <a:blip r:embed="rId2"/>
          <a:srcRect l="-34797" t="855" r="-44440" b="8460"/>
          <a:stretch/>
        </p:blipFill>
        <p:spPr>
          <a:xfrm>
            <a:off x="838200" y="482989"/>
            <a:ext cx="9929598" cy="5693974"/>
          </a:xfr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363033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9794" y="1892703"/>
            <a:ext cx="10515600" cy="1325563"/>
          </a:xfrm>
        </p:spPr>
        <p:txBody>
          <a:bodyPr/>
          <a:lstStyle/>
          <a:p>
            <a:r>
              <a:rPr lang="es-ES" dirty="0" smtClean="0"/>
              <a:t>Seguridad a través de gestión organizacional</a:t>
            </a:r>
            <a:endParaRPr lang="es-ES"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280916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persona, interior, suelo, edificio&#10;&#10;Descripción generada con confianza muy alta">
            <a:extLst>
              <a:ext uri="{FF2B5EF4-FFF2-40B4-BE49-F238E27FC236}">
                <a16:creationId xmlns:a16="http://schemas.microsoft.com/office/drawing/2014/main" xmlns="" id="{B0E7E69A-CABC-403F-8A56-B50974A54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1 CuadroTexto">
            <a:extLst>
              <a:ext uri="{FF2B5EF4-FFF2-40B4-BE49-F238E27FC236}">
                <a16:creationId xmlns:a16="http://schemas.microsoft.com/office/drawing/2014/main" xmlns="" id="{6F96C478-D020-4D00-9FEE-A256FAE389A0}"/>
              </a:ext>
            </a:extLst>
          </p:cNvPr>
          <p:cNvSpPr txBox="1"/>
          <p:nvPr/>
        </p:nvSpPr>
        <p:spPr>
          <a:xfrm>
            <a:off x="7103944" y="5314333"/>
            <a:ext cx="4219425" cy="1200329"/>
          </a:xfrm>
          <a:prstGeom prst="rect">
            <a:avLst/>
          </a:prstGeom>
          <a:solidFill>
            <a:schemeClr val="tx1">
              <a:alpha val="30000"/>
            </a:schemeClr>
          </a:solidFill>
          <a:ln w="57150">
            <a:solidFill>
              <a:srgbClr val="C00000"/>
            </a:solidFill>
          </a:ln>
        </p:spPr>
        <p:txBody>
          <a:bodyPr wrap="none" rtlCol="0">
            <a:spAutoFit/>
          </a:bodyPr>
          <a:lstStyle/>
          <a:p>
            <a:pPr algn="ctr"/>
            <a:r>
              <a:rPr lang="es-MX" sz="3600" b="1" dirty="0">
                <a:solidFill>
                  <a:srgbClr val="FFFF00"/>
                </a:solidFill>
                <a:latin typeface="Arial Narrow" panose="020B0606020202030204" pitchFamily="34" charset="0"/>
              </a:rPr>
              <a:t>CONFORMACIÓN DEL</a:t>
            </a:r>
          </a:p>
          <a:p>
            <a:pPr algn="ctr"/>
            <a:r>
              <a:rPr lang="es-MX" sz="3600" b="1" dirty="0">
                <a:solidFill>
                  <a:srgbClr val="FFFF00"/>
                </a:solidFill>
                <a:latin typeface="Arial Narrow" panose="020B0606020202030204" pitchFamily="34" charset="0"/>
              </a:rPr>
              <a:t>EQUIPO DE TRAUMA</a:t>
            </a:r>
          </a:p>
        </p:txBody>
      </p:sp>
      <p:sp>
        <p:nvSpPr>
          <p:cNvPr id="17" name="CuadroTexto 16">
            <a:extLst>
              <a:ext uri="{FF2B5EF4-FFF2-40B4-BE49-F238E27FC236}">
                <a16:creationId xmlns:a16="http://schemas.microsoft.com/office/drawing/2014/main" xmlns="" id="{D63D38FC-97F5-4E44-84C3-A4B7E9C1A5BA}"/>
              </a:ext>
            </a:extLst>
          </p:cNvPr>
          <p:cNvSpPr txBox="1"/>
          <p:nvPr/>
        </p:nvSpPr>
        <p:spPr>
          <a:xfrm>
            <a:off x="702258" y="5591332"/>
            <a:ext cx="1648208"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Líder del equipo</a:t>
            </a:r>
          </a:p>
        </p:txBody>
      </p:sp>
      <p:sp>
        <p:nvSpPr>
          <p:cNvPr id="19" name="CuadroTexto 18">
            <a:extLst>
              <a:ext uri="{FF2B5EF4-FFF2-40B4-BE49-F238E27FC236}">
                <a16:creationId xmlns:a16="http://schemas.microsoft.com/office/drawing/2014/main" xmlns="" id="{7BAA6B96-3F3C-4515-9684-EDB4F40356DF}"/>
              </a:ext>
            </a:extLst>
          </p:cNvPr>
          <p:cNvSpPr txBox="1"/>
          <p:nvPr/>
        </p:nvSpPr>
        <p:spPr>
          <a:xfrm>
            <a:off x="7167796" y="1015819"/>
            <a:ext cx="2484976"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Manejador de la vía aérea</a:t>
            </a:r>
          </a:p>
        </p:txBody>
      </p:sp>
      <p:sp>
        <p:nvSpPr>
          <p:cNvPr id="20" name="6 Forma">
            <a:extLst>
              <a:ext uri="{FF2B5EF4-FFF2-40B4-BE49-F238E27FC236}">
                <a16:creationId xmlns:a16="http://schemas.microsoft.com/office/drawing/2014/main" xmlns="" id="{2D1735A9-BC9C-49CE-9653-3EBD06A8C97B}"/>
              </a:ext>
            </a:extLst>
          </p:cNvPr>
          <p:cNvSpPr/>
          <p:nvPr/>
        </p:nvSpPr>
        <p:spPr>
          <a:xfrm rot="18972638" flipH="1" flipV="1">
            <a:off x="7475277" y="1815822"/>
            <a:ext cx="913385" cy="429570"/>
          </a:xfrm>
          <a:prstGeom prst="swooshArrow">
            <a:avLst>
              <a:gd name="adj1" fmla="val 25788"/>
              <a:gd name="adj2" fmla="val 65104"/>
            </a:avLst>
          </a:prstGeom>
          <a:solidFill>
            <a:schemeClr val="bg1"/>
          </a:solidFill>
          <a:ln w="57150" cap="rnd">
            <a:solidFill>
              <a:schemeClr val="tx1"/>
            </a:solidFill>
            <a:roun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s-MX">
              <a:latin typeface="Arial Narrow" panose="020B0606020202030204" pitchFamily="34" charset="0"/>
            </a:endParaRPr>
          </a:p>
        </p:txBody>
      </p:sp>
      <p:sp>
        <p:nvSpPr>
          <p:cNvPr id="21" name="CuadroTexto 20">
            <a:extLst>
              <a:ext uri="{FF2B5EF4-FFF2-40B4-BE49-F238E27FC236}">
                <a16:creationId xmlns:a16="http://schemas.microsoft.com/office/drawing/2014/main" xmlns="" id="{450DE3E5-B725-45E5-B11A-842A46F5DB70}"/>
              </a:ext>
            </a:extLst>
          </p:cNvPr>
          <p:cNvSpPr txBox="1"/>
          <p:nvPr/>
        </p:nvSpPr>
        <p:spPr>
          <a:xfrm>
            <a:off x="362261" y="1326294"/>
            <a:ext cx="1164101" cy="646331"/>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Enfermera</a:t>
            </a:r>
          </a:p>
          <a:p>
            <a:r>
              <a:rPr lang="es-MX" b="1" dirty="0">
                <a:latin typeface="Arial Narrow" panose="020B0606020202030204" pitchFamily="34" charset="0"/>
              </a:rPr>
              <a:t>de registro</a:t>
            </a:r>
          </a:p>
        </p:txBody>
      </p:sp>
      <p:sp>
        <p:nvSpPr>
          <p:cNvPr id="22" name="CuadroTexto 21">
            <a:extLst>
              <a:ext uri="{FF2B5EF4-FFF2-40B4-BE49-F238E27FC236}">
                <a16:creationId xmlns:a16="http://schemas.microsoft.com/office/drawing/2014/main" xmlns="" id="{FA17E390-4479-4015-954C-00844E71729B}"/>
              </a:ext>
            </a:extLst>
          </p:cNvPr>
          <p:cNvSpPr txBox="1"/>
          <p:nvPr/>
        </p:nvSpPr>
        <p:spPr>
          <a:xfrm>
            <a:off x="6900298" y="3429000"/>
            <a:ext cx="553357"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RP1</a:t>
            </a:r>
          </a:p>
        </p:txBody>
      </p:sp>
      <p:sp>
        <p:nvSpPr>
          <p:cNvPr id="23" name="CuadroTexto 22">
            <a:extLst>
              <a:ext uri="{FF2B5EF4-FFF2-40B4-BE49-F238E27FC236}">
                <a16:creationId xmlns:a16="http://schemas.microsoft.com/office/drawing/2014/main" xmlns="" id="{AB92856C-F144-42B8-A15A-CE410C2A0941}"/>
              </a:ext>
            </a:extLst>
          </p:cNvPr>
          <p:cNvSpPr txBox="1"/>
          <p:nvPr/>
        </p:nvSpPr>
        <p:spPr>
          <a:xfrm>
            <a:off x="9779225" y="2833596"/>
            <a:ext cx="543739"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EP1</a:t>
            </a:r>
          </a:p>
        </p:txBody>
      </p:sp>
      <p:sp>
        <p:nvSpPr>
          <p:cNvPr id="24" name="6 Forma">
            <a:extLst>
              <a:ext uri="{FF2B5EF4-FFF2-40B4-BE49-F238E27FC236}">
                <a16:creationId xmlns:a16="http://schemas.microsoft.com/office/drawing/2014/main" xmlns="" id="{DD504651-D2EC-4326-BBA4-5339729B7260}"/>
              </a:ext>
            </a:extLst>
          </p:cNvPr>
          <p:cNvSpPr/>
          <p:nvPr/>
        </p:nvSpPr>
        <p:spPr>
          <a:xfrm rot="212990" flipH="1" flipV="1">
            <a:off x="8130061" y="2988143"/>
            <a:ext cx="1516497" cy="429570"/>
          </a:xfrm>
          <a:prstGeom prst="swooshArrow">
            <a:avLst>
              <a:gd name="adj1" fmla="val 25788"/>
              <a:gd name="adj2" fmla="val 65104"/>
            </a:avLst>
          </a:prstGeom>
          <a:solidFill>
            <a:schemeClr val="bg1"/>
          </a:solidFill>
          <a:ln w="57150" cap="rnd">
            <a:solidFill>
              <a:schemeClr val="tx1"/>
            </a:solidFill>
            <a:roun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s-MX">
              <a:latin typeface="Arial Narrow" panose="020B0606020202030204" pitchFamily="34" charset="0"/>
            </a:endParaRPr>
          </a:p>
        </p:txBody>
      </p:sp>
      <p:sp>
        <p:nvSpPr>
          <p:cNvPr id="25" name="CuadroTexto 24">
            <a:extLst>
              <a:ext uri="{FF2B5EF4-FFF2-40B4-BE49-F238E27FC236}">
                <a16:creationId xmlns:a16="http://schemas.microsoft.com/office/drawing/2014/main" xmlns="" id="{77B986C7-6091-4C55-BF6A-D5CEB25A98ED}"/>
              </a:ext>
            </a:extLst>
          </p:cNvPr>
          <p:cNvSpPr txBox="1"/>
          <p:nvPr/>
        </p:nvSpPr>
        <p:spPr>
          <a:xfrm>
            <a:off x="10051094" y="1074208"/>
            <a:ext cx="1659429"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Primer operador</a:t>
            </a:r>
          </a:p>
        </p:txBody>
      </p:sp>
      <p:sp>
        <p:nvSpPr>
          <p:cNvPr id="26" name="6 Forma">
            <a:extLst>
              <a:ext uri="{FF2B5EF4-FFF2-40B4-BE49-F238E27FC236}">
                <a16:creationId xmlns:a16="http://schemas.microsoft.com/office/drawing/2014/main" xmlns="" id="{A9775ED1-F9E8-45E3-8B57-2907B1E1E1C0}"/>
              </a:ext>
            </a:extLst>
          </p:cNvPr>
          <p:cNvSpPr/>
          <p:nvPr/>
        </p:nvSpPr>
        <p:spPr>
          <a:xfrm rot="20439812" flipH="1" flipV="1">
            <a:off x="8565352" y="1682492"/>
            <a:ext cx="1516497" cy="429570"/>
          </a:xfrm>
          <a:prstGeom prst="swooshArrow">
            <a:avLst>
              <a:gd name="adj1" fmla="val 25788"/>
              <a:gd name="adj2" fmla="val 65104"/>
            </a:avLst>
          </a:prstGeom>
          <a:solidFill>
            <a:schemeClr val="bg1"/>
          </a:solidFill>
          <a:ln w="57150" cap="rnd">
            <a:solidFill>
              <a:schemeClr val="tx1"/>
            </a:solidFill>
            <a:roun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s-MX">
              <a:latin typeface="Arial Narrow" panose="020B0606020202030204" pitchFamily="34" charset="0"/>
            </a:endParaRPr>
          </a:p>
        </p:txBody>
      </p:sp>
      <p:sp>
        <p:nvSpPr>
          <p:cNvPr id="27" name="CuadroTexto 26">
            <a:extLst>
              <a:ext uri="{FF2B5EF4-FFF2-40B4-BE49-F238E27FC236}">
                <a16:creationId xmlns:a16="http://schemas.microsoft.com/office/drawing/2014/main" xmlns="" id="{30EA497A-CC62-4879-8E22-722F1DA2AA10}"/>
              </a:ext>
            </a:extLst>
          </p:cNvPr>
          <p:cNvSpPr txBox="1"/>
          <p:nvPr/>
        </p:nvSpPr>
        <p:spPr>
          <a:xfrm>
            <a:off x="2932933" y="889542"/>
            <a:ext cx="1867819"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Segundo operador</a:t>
            </a:r>
          </a:p>
        </p:txBody>
      </p:sp>
      <p:sp>
        <p:nvSpPr>
          <p:cNvPr id="28" name="6 Forma">
            <a:extLst>
              <a:ext uri="{FF2B5EF4-FFF2-40B4-BE49-F238E27FC236}">
                <a16:creationId xmlns:a16="http://schemas.microsoft.com/office/drawing/2014/main" xmlns="" id="{EB7DAB28-98FF-4752-A774-F7AEC19F2632}"/>
              </a:ext>
            </a:extLst>
          </p:cNvPr>
          <p:cNvSpPr/>
          <p:nvPr/>
        </p:nvSpPr>
        <p:spPr>
          <a:xfrm rot="12001730" flipH="1">
            <a:off x="4543749" y="1630435"/>
            <a:ext cx="1516497" cy="476584"/>
          </a:xfrm>
          <a:prstGeom prst="swooshArrow">
            <a:avLst>
              <a:gd name="adj1" fmla="val 25788"/>
              <a:gd name="adj2" fmla="val 65104"/>
            </a:avLst>
          </a:prstGeom>
          <a:solidFill>
            <a:schemeClr val="bg1"/>
          </a:solidFill>
          <a:ln w="57150" cap="rnd">
            <a:solidFill>
              <a:schemeClr val="tx1"/>
            </a:solidFill>
            <a:roun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s-MX">
              <a:latin typeface="Arial Narrow" panose="020B0606020202030204" pitchFamily="34" charset="0"/>
            </a:endParaRPr>
          </a:p>
        </p:txBody>
      </p:sp>
      <p:sp>
        <p:nvSpPr>
          <p:cNvPr id="29" name="CuadroTexto 28">
            <a:extLst>
              <a:ext uri="{FF2B5EF4-FFF2-40B4-BE49-F238E27FC236}">
                <a16:creationId xmlns:a16="http://schemas.microsoft.com/office/drawing/2014/main" xmlns="" id="{B3935134-1B94-414D-8919-B971EFDEBBA6}"/>
              </a:ext>
            </a:extLst>
          </p:cNvPr>
          <p:cNvSpPr txBox="1"/>
          <p:nvPr/>
        </p:nvSpPr>
        <p:spPr>
          <a:xfrm>
            <a:off x="3118582" y="1661275"/>
            <a:ext cx="553357"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RP2</a:t>
            </a:r>
          </a:p>
        </p:txBody>
      </p:sp>
      <p:sp>
        <p:nvSpPr>
          <p:cNvPr id="30" name="CuadroTexto 29">
            <a:extLst>
              <a:ext uri="{FF2B5EF4-FFF2-40B4-BE49-F238E27FC236}">
                <a16:creationId xmlns:a16="http://schemas.microsoft.com/office/drawing/2014/main" xmlns="" id="{16F8988D-3911-4CDE-A235-6AEC95D335A6}"/>
              </a:ext>
            </a:extLst>
          </p:cNvPr>
          <p:cNvSpPr txBox="1"/>
          <p:nvPr/>
        </p:nvSpPr>
        <p:spPr>
          <a:xfrm>
            <a:off x="5003727" y="3368122"/>
            <a:ext cx="543739"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EP2</a:t>
            </a:r>
          </a:p>
        </p:txBody>
      </p:sp>
    </p:spTree>
    <p:extLst>
      <p:ext uri="{BB962C8B-B14F-4D97-AF65-F5344CB8AC3E}">
        <p14:creationId xmlns:p14="http://schemas.microsoft.com/office/powerpoint/2010/main" val="20805536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CuadroTexto"/>
          <p:cNvSpPr txBox="1"/>
          <p:nvPr/>
        </p:nvSpPr>
        <p:spPr>
          <a:xfrm>
            <a:off x="7218321" y="5658546"/>
            <a:ext cx="4187365" cy="830997"/>
          </a:xfrm>
          <a:prstGeom prst="rect">
            <a:avLst/>
          </a:prstGeom>
          <a:solidFill>
            <a:schemeClr val="tx1">
              <a:alpha val="30000"/>
            </a:schemeClr>
          </a:solidFill>
          <a:ln w="57150">
            <a:solidFill>
              <a:srgbClr val="C00000"/>
            </a:solidFill>
          </a:ln>
        </p:spPr>
        <p:txBody>
          <a:bodyPr wrap="none" rtlCol="0">
            <a:spAutoFit/>
          </a:bodyPr>
          <a:lstStyle/>
          <a:p>
            <a:pPr algn="ctr"/>
            <a:r>
              <a:rPr lang="es-MX" sz="2400" b="1" dirty="0">
                <a:solidFill>
                  <a:srgbClr val="FFFF00"/>
                </a:solidFill>
                <a:latin typeface="Arial Narrow" panose="020B0606020202030204" pitchFamily="34" charset="0"/>
              </a:rPr>
              <a:t>TORACOTOMÍA EN EL</a:t>
            </a:r>
          </a:p>
          <a:p>
            <a:pPr algn="ctr"/>
            <a:r>
              <a:rPr lang="es-MX" sz="2400" b="1" dirty="0">
                <a:solidFill>
                  <a:srgbClr val="FFFF00"/>
                </a:solidFill>
                <a:latin typeface="Arial Narrow" panose="020B0606020202030204" pitchFamily="34" charset="0"/>
              </a:rPr>
              <a:t>SALÓN DE OPERACIONES (TSO)</a:t>
            </a:r>
          </a:p>
        </p:txBody>
      </p:sp>
      <p:pic>
        <p:nvPicPr>
          <p:cNvPr id="11" name="Imagen 10" descr="Imagen que contiene interior, suelo, pared, techo&#10;&#10;Descripción generada con confianza muy alta">
            <a:extLst>
              <a:ext uri="{FF2B5EF4-FFF2-40B4-BE49-F238E27FC236}">
                <a16:creationId xmlns:a16="http://schemas.microsoft.com/office/drawing/2014/main" xmlns="" id="{36C52F0C-D2E5-4539-9A99-8494948E5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CuadroTexto 11">
            <a:extLst>
              <a:ext uri="{FF2B5EF4-FFF2-40B4-BE49-F238E27FC236}">
                <a16:creationId xmlns:a16="http://schemas.microsoft.com/office/drawing/2014/main" xmlns="" id="{45512C92-6580-49CE-BC27-F9D84F5EF29F}"/>
              </a:ext>
            </a:extLst>
          </p:cNvPr>
          <p:cNvSpPr txBox="1"/>
          <p:nvPr/>
        </p:nvSpPr>
        <p:spPr>
          <a:xfrm>
            <a:off x="893542" y="4296144"/>
            <a:ext cx="1491114"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Técnico en RX</a:t>
            </a:r>
          </a:p>
        </p:txBody>
      </p:sp>
      <p:sp>
        <p:nvSpPr>
          <p:cNvPr id="13" name="CuadroTexto 12">
            <a:extLst>
              <a:ext uri="{FF2B5EF4-FFF2-40B4-BE49-F238E27FC236}">
                <a16:creationId xmlns:a16="http://schemas.microsoft.com/office/drawing/2014/main" xmlns="" id="{75AB8ACD-5FE3-478C-9D86-C3863AA91D99}"/>
              </a:ext>
            </a:extLst>
          </p:cNvPr>
          <p:cNvSpPr txBox="1"/>
          <p:nvPr/>
        </p:nvSpPr>
        <p:spPr>
          <a:xfrm>
            <a:off x="934387" y="2103620"/>
            <a:ext cx="1450269"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Trabajo social</a:t>
            </a:r>
          </a:p>
        </p:txBody>
      </p:sp>
      <p:sp>
        <p:nvSpPr>
          <p:cNvPr id="14" name="CuadroTexto 13">
            <a:extLst>
              <a:ext uri="{FF2B5EF4-FFF2-40B4-BE49-F238E27FC236}">
                <a16:creationId xmlns:a16="http://schemas.microsoft.com/office/drawing/2014/main" xmlns="" id="{09AC0C54-75AB-469F-A072-DF207E3545FA}"/>
              </a:ext>
            </a:extLst>
          </p:cNvPr>
          <p:cNvSpPr txBox="1"/>
          <p:nvPr/>
        </p:nvSpPr>
        <p:spPr>
          <a:xfrm>
            <a:off x="2801559" y="1629516"/>
            <a:ext cx="1858201" cy="369332"/>
          </a:xfrm>
          <a:prstGeom prst="rect">
            <a:avLst/>
          </a:prstGeom>
          <a:solidFill>
            <a:schemeClr val="bg1"/>
          </a:solidFill>
          <a:ln w="57150">
            <a:solidFill>
              <a:srgbClr val="FF0000"/>
            </a:solidFill>
          </a:ln>
        </p:spPr>
        <p:txBody>
          <a:bodyPr wrap="none" rtlCol="0">
            <a:spAutoFit/>
          </a:bodyPr>
          <a:lstStyle/>
          <a:p>
            <a:r>
              <a:rPr lang="es-MX" b="1" dirty="0">
                <a:latin typeface="Arial Narrow" panose="020B0606020202030204" pitchFamily="34" charset="0"/>
              </a:rPr>
              <a:t>Jefe del Dpto. </a:t>
            </a:r>
            <a:r>
              <a:rPr lang="es-MX" b="1" dirty="0" err="1">
                <a:latin typeface="Arial Narrow" panose="020B0606020202030204" pitchFamily="34" charset="0"/>
              </a:rPr>
              <a:t>Urg</a:t>
            </a:r>
            <a:r>
              <a:rPr lang="es-MX" b="1" dirty="0">
                <a:latin typeface="Arial Narrow" panose="020B0606020202030204" pitchFamily="34" charset="0"/>
              </a:rPr>
              <a:t>.</a:t>
            </a:r>
          </a:p>
        </p:txBody>
      </p:sp>
      <p:sp>
        <p:nvSpPr>
          <p:cNvPr id="15" name="CuadroTexto 14">
            <a:extLst>
              <a:ext uri="{FF2B5EF4-FFF2-40B4-BE49-F238E27FC236}">
                <a16:creationId xmlns:a16="http://schemas.microsoft.com/office/drawing/2014/main" xmlns="" id="{C959B6ED-8122-4DFB-BFB9-ED9268F3859A}"/>
              </a:ext>
            </a:extLst>
          </p:cNvPr>
          <p:cNvSpPr txBox="1"/>
          <p:nvPr/>
        </p:nvSpPr>
        <p:spPr>
          <a:xfrm>
            <a:off x="6097220" y="2136412"/>
            <a:ext cx="3804248" cy="830997"/>
          </a:xfrm>
          <a:prstGeom prst="rect">
            <a:avLst/>
          </a:prstGeom>
          <a:solidFill>
            <a:schemeClr val="bg1"/>
          </a:solidFill>
          <a:ln w="57150">
            <a:solidFill>
              <a:schemeClr val="tx1"/>
            </a:solidFill>
          </a:ln>
        </p:spPr>
        <p:txBody>
          <a:bodyPr wrap="none" rtlCol="0">
            <a:spAutoFit/>
          </a:bodyPr>
          <a:lstStyle/>
          <a:p>
            <a:pPr algn="ctr"/>
            <a:r>
              <a:rPr lang="es-MX" sz="2400" b="1" dirty="0">
                <a:latin typeface="Arial Narrow" panose="020B0606020202030204" pitchFamily="34" charset="0"/>
              </a:rPr>
              <a:t>Arribo o notificación de arribo</a:t>
            </a:r>
          </a:p>
          <a:p>
            <a:pPr algn="ctr"/>
            <a:r>
              <a:rPr lang="es-MX" sz="2400" b="1" dirty="0">
                <a:latin typeface="Arial Narrow" panose="020B0606020202030204" pitchFamily="34" charset="0"/>
              </a:rPr>
              <a:t>de un paciente traumatizado</a:t>
            </a:r>
          </a:p>
        </p:txBody>
      </p:sp>
      <p:cxnSp>
        <p:nvCxnSpPr>
          <p:cNvPr id="17" name="Conector recto de flecha 16">
            <a:extLst>
              <a:ext uri="{FF2B5EF4-FFF2-40B4-BE49-F238E27FC236}">
                <a16:creationId xmlns:a16="http://schemas.microsoft.com/office/drawing/2014/main" xmlns="" id="{0248DB44-C078-4BAC-AB06-3B8DAF96200F}"/>
              </a:ext>
            </a:extLst>
          </p:cNvPr>
          <p:cNvCxnSpPr>
            <a:cxnSpLocks/>
          </p:cNvCxnSpPr>
          <p:nvPr/>
        </p:nvCxnSpPr>
        <p:spPr>
          <a:xfrm flipH="1">
            <a:off x="5924156" y="2967409"/>
            <a:ext cx="851405" cy="864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xmlns="" id="{0C093296-A412-48A2-9182-659AFC189077}"/>
              </a:ext>
            </a:extLst>
          </p:cNvPr>
          <p:cNvSpPr txBox="1"/>
          <p:nvPr/>
        </p:nvSpPr>
        <p:spPr>
          <a:xfrm>
            <a:off x="4975017" y="3831469"/>
            <a:ext cx="1898277" cy="461665"/>
          </a:xfrm>
          <a:prstGeom prst="rect">
            <a:avLst/>
          </a:prstGeom>
          <a:solidFill>
            <a:schemeClr val="bg1"/>
          </a:solidFill>
          <a:ln w="57150">
            <a:solidFill>
              <a:schemeClr val="tx1"/>
            </a:solidFill>
          </a:ln>
        </p:spPr>
        <p:txBody>
          <a:bodyPr wrap="none" rtlCol="0">
            <a:spAutoFit/>
          </a:bodyPr>
          <a:lstStyle/>
          <a:p>
            <a:pPr algn="ctr"/>
            <a:r>
              <a:rPr lang="es-MX" sz="2400" b="1" dirty="0">
                <a:latin typeface="Arial Narrow" panose="020B0606020202030204" pitchFamily="34" charset="0"/>
              </a:rPr>
              <a:t>Paciente tipo I</a:t>
            </a:r>
          </a:p>
        </p:txBody>
      </p:sp>
      <p:sp>
        <p:nvSpPr>
          <p:cNvPr id="20" name="CuadroTexto 19">
            <a:extLst>
              <a:ext uri="{FF2B5EF4-FFF2-40B4-BE49-F238E27FC236}">
                <a16:creationId xmlns:a16="http://schemas.microsoft.com/office/drawing/2014/main" xmlns="" id="{69E7D7A1-E1B2-492A-8503-4EDD49E0FA35}"/>
              </a:ext>
            </a:extLst>
          </p:cNvPr>
          <p:cNvSpPr txBox="1"/>
          <p:nvPr/>
        </p:nvSpPr>
        <p:spPr>
          <a:xfrm>
            <a:off x="9334367" y="3831468"/>
            <a:ext cx="1968809" cy="461665"/>
          </a:xfrm>
          <a:prstGeom prst="rect">
            <a:avLst/>
          </a:prstGeom>
          <a:solidFill>
            <a:schemeClr val="bg1"/>
          </a:solidFill>
          <a:ln w="57150">
            <a:solidFill>
              <a:schemeClr val="tx1"/>
            </a:solidFill>
          </a:ln>
        </p:spPr>
        <p:txBody>
          <a:bodyPr wrap="none" rtlCol="0">
            <a:spAutoFit/>
          </a:bodyPr>
          <a:lstStyle/>
          <a:p>
            <a:pPr algn="ctr"/>
            <a:r>
              <a:rPr lang="es-MX" sz="2400" b="1" dirty="0">
                <a:latin typeface="Arial Narrow" panose="020B0606020202030204" pitchFamily="34" charset="0"/>
              </a:rPr>
              <a:t>Paciente tipo II</a:t>
            </a:r>
          </a:p>
        </p:txBody>
      </p:sp>
      <p:cxnSp>
        <p:nvCxnSpPr>
          <p:cNvPr id="21" name="Conector recto de flecha 20">
            <a:extLst>
              <a:ext uri="{FF2B5EF4-FFF2-40B4-BE49-F238E27FC236}">
                <a16:creationId xmlns:a16="http://schemas.microsoft.com/office/drawing/2014/main" xmlns="" id="{DD16E59C-98A7-435D-9BAC-DE4AD7BB98D5}"/>
              </a:ext>
            </a:extLst>
          </p:cNvPr>
          <p:cNvCxnSpPr>
            <a:cxnSpLocks/>
          </p:cNvCxnSpPr>
          <p:nvPr/>
        </p:nvCxnSpPr>
        <p:spPr>
          <a:xfrm>
            <a:off x="9369634" y="2967408"/>
            <a:ext cx="949137" cy="864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xmlns="" id="{0184FA9D-4179-4ED4-B588-391AE5A1D166}"/>
              </a:ext>
            </a:extLst>
          </p:cNvPr>
          <p:cNvSpPr txBox="1"/>
          <p:nvPr/>
        </p:nvSpPr>
        <p:spPr>
          <a:xfrm>
            <a:off x="4779451" y="4889739"/>
            <a:ext cx="2289409" cy="830997"/>
          </a:xfrm>
          <a:prstGeom prst="rect">
            <a:avLst/>
          </a:prstGeom>
          <a:solidFill>
            <a:schemeClr val="bg1"/>
          </a:solidFill>
          <a:ln w="57150">
            <a:solidFill>
              <a:schemeClr val="tx1"/>
            </a:solidFill>
          </a:ln>
        </p:spPr>
        <p:txBody>
          <a:bodyPr wrap="none" rtlCol="0">
            <a:spAutoFit/>
          </a:bodyPr>
          <a:lstStyle/>
          <a:p>
            <a:pPr algn="ctr"/>
            <a:r>
              <a:rPr lang="es-MX" sz="2400" b="1" dirty="0">
                <a:latin typeface="Arial Narrow" panose="020B0606020202030204" pitchFamily="34" charset="0"/>
              </a:rPr>
              <a:t>Activación del</a:t>
            </a:r>
          </a:p>
          <a:p>
            <a:pPr algn="ctr"/>
            <a:r>
              <a:rPr lang="es-MX" sz="2400" b="1" dirty="0">
                <a:latin typeface="Arial Narrow" panose="020B0606020202030204" pitchFamily="34" charset="0"/>
              </a:rPr>
              <a:t>equipo de trauma</a:t>
            </a:r>
          </a:p>
        </p:txBody>
      </p:sp>
      <p:cxnSp>
        <p:nvCxnSpPr>
          <p:cNvPr id="24" name="Conector recto de flecha 23">
            <a:extLst>
              <a:ext uri="{FF2B5EF4-FFF2-40B4-BE49-F238E27FC236}">
                <a16:creationId xmlns:a16="http://schemas.microsoft.com/office/drawing/2014/main" xmlns="" id="{1C338454-EF5C-4D9C-953C-DF80E1C33393}"/>
              </a:ext>
            </a:extLst>
          </p:cNvPr>
          <p:cNvCxnSpPr>
            <a:cxnSpLocks/>
            <a:stCxn id="19" idx="2"/>
            <a:endCxn id="23" idx="0"/>
          </p:cNvCxnSpPr>
          <p:nvPr/>
        </p:nvCxnSpPr>
        <p:spPr>
          <a:xfrm>
            <a:off x="5924156" y="4293134"/>
            <a:ext cx="0" cy="5966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xmlns="" id="{08F9D6CF-B405-44F4-9EE3-81655EB3D055}"/>
              </a:ext>
            </a:extLst>
          </p:cNvPr>
          <p:cNvSpPr txBox="1"/>
          <p:nvPr/>
        </p:nvSpPr>
        <p:spPr>
          <a:xfrm>
            <a:off x="8855870" y="4707302"/>
            <a:ext cx="2925801" cy="1200329"/>
          </a:xfrm>
          <a:prstGeom prst="rect">
            <a:avLst/>
          </a:prstGeom>
          <a:solidFill>
            <a:schemeClr val="bg1"/>
          </a:solidFill>
          <a:ln w="57150">
            <a:solidFill>
              <a:schemeClr val="tx1"/>
            </a:solidFill>
          </a:ln>
        </p:spPr>
        <p:txBody>
          <a:bodyPr wrap="none" rtlCol="0">
            <a:spAutoFit/>
          </a:bodyPr>
          <a:lstStyle/>
          <a:p>
            <a:pPr algn="ctr"/>
            <a:r>
              <a:rPr lang="es-MX" sz="2400" b="1" dirty="0">
                <a:latin typeface="Arial Narrow" panose="020B0606020202030204" pitchFamily="34" charset="0"/>
              </a:rPr>
              <a:t>Atender sobre el ATLS</a:t>
            </a:r>
          </a:p>
          <a:p>
            <a:pPr algn="ctr"/>
            <a:r>
              <a:rPr lang="es-MX" sz="2400" b="1" dirty="0">
                <a:latin typeface="Arial Narrow" panose="020B0606020202030204" pitchFamily="34" charset="0"/>
              </a:rPr>
              <a:t>c</a:t>
            </a:r>
            <a:r>
              <a:rPr lang="es-MX" sz="2400" b="1">
                <a:latin typeface="Arial Narrow" panose="020B0606020202030204" pitchFamily="34" charset="0"/>
              </a:rPr>
              <a:t>on </a:t>
            </a:r>
            <a:r>
              <a:rPr lang="es-MX" sz="2400" b="1" dirty="0">
                <a:latin typeface="Arial Narrow" panose="020B0606020202030204" pitchFamily="34" charset="0"/>
              </a:rPr>
              <a:t>el personal de </a:t>
            </a:r>
          </a:p>
          <a:p>
            <a:pPr algn="ctr"/>
            <a:r>
              <a:rPr lang="es-MX" sz="2400" b="1" dirty="0">
                <a:latin typeface="Arial Narrow" panose="020B0606020202030204" pitchFamily="34" charset="0"/>
              </a:rPr>
              <a:t>Cirugía General</a:t>
            </a:r>
          </a:p>
        </p:txBody>
      </p:sp>
      <p:cxnSp>
        <p:nvCxnSpPr>
          <p:cNvPr id="28" name="Conector recto de flecha 27">
            <a:extLst>
              <a:ext uri="{FF2B5EF4-FFF2-40B4-BE49-F238E27FC236}">
                <a16:creationId xmlns:a16="http://schemas.microsoft.com/office/drawing/2014/main" xmlns="" id="{31B8AF01-5BC1-4016-A9D2-6D5DF5A1D439}"/>
              </a:ext>
            </a:extLst>
          </p:cNvPr>
          <p:cNvCxnSpPr>
            <a:cxnSpLocks/>
            <a:endCxn id="27" idx="0"/>
          </p:cNvCxnSpPr>
          <p:nvPr/>
        </p:nvCxnSpPr>
        <p:spPr>
          <a:xfrm>
            <a:off x="10318770" y="4293134"/>
            <a:ext cx="1" cy="4141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1 CuadroTexto">
            <a:extLst>
              <a:ext uri="{FF2B5EF4-FFF2-40B4-BE49-F238E27FC236}">
                <a16:creationId xmlns:a16="http://schemas.microsoft.com/office/drawing/2014/main" xmlns="" id="{8142E9D8-6974-4FAA-9468-9B3B87E44C65}"/>
              </a:ext>
            </a:extLst>
          </p:cNvPr>
          <p:cNvSpPr txBox="1"/>
          <p:nvPr/>
        </p:nvSpPr>
        <p:spPr>
          <a:xfrm>
            <a:off x="7352894" y="510904"/>
            <a:ext cx="4033476" cy="1200329"/>
          </a:xfrm>
          <a:prstGeom prst="rect">
            <a:avLst/>
          </a:prstGeom>
          <a:solidFill>
            <a:schemeClr val="tx1">
              <a:alpha val="30000"/>
            </a:schemeClr>
          </a:solidFill>
          <a:ln w="57150">
            <a:solidFill>
              <a:srgbClr val="C00000"/>
            </a:solidFill>
          </a:ln>
        </p:spPr>
        <p:txBody>
          <a:bodyPr wrap="none" rtlCol="0">
            <a:spAutoFit/>
          </a:bodyPr>
          <a:lstStyle/>
          <a:p>
            <a:pPr algn="ctr"/>
            <a:r>
              <a:rPr lang="es-MX" sz="3600" b="1" dirty="0">
                <a:solidFill>
                  <a:srgbClr val="FFFF00"/>
                </a:solidFill>
                <a:latin typeface="Arial Narrow" panose="020B0606020202030204" pitchFamily="34" charset="0"/>
              </a:rPr>
              <a:t>ACTIVACIÓN DEL</a:t>
            </a:r>
          </a:p>
          <a:p>
            <a:pPr algn="ctr"/>
            <a:r>
              <a:rPr lang="es-MX" sz="3600" b="1" dirty="0">
                <a:solidFill>
                  <a:srgbClr val="FFFF00"/>
                </a:solidFill>
                <a:latin typeface="Arial Narrow" panose="020B0606020202030204" pitchFamily="34" charset="0"/>
              </a:rPr>
              <a:t>EQUIPO DE TRAUMA</a:t>
            </a:r>
          </a:p>
        </p:txBody>
      </p:sp>
    </p:spTree>
    <p:extLst>
      <p:ext uri="{BB962C8B-B14F-4D97-AF65-F5344CB8AC3E}">
        <p14:creationId xmlns:p14="http://schemas.microsoft.com/office/powerpoint/2010/main" val="3681979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3" grpId="0" animBg="1"/>
      <p:bldP spid="27"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7647" y="751621"/>
            <a:ext cx="10515600" cy="1325563"/>
          </a:xfrm>
        </p:spPr>
        <p:txBody>
          <a:bodyPr/>
          <a:lstStyle/>
          <a:p>
            <a:r>
              <a:rPr lang="es-ES" dirty="0" smtClean="0"/>
              <a:t>Seguridad en procedimientos específicos</a:t>
            </a:r>
            <a:endParaRPr lang="es-ES" dirty="0"/>
          </a:p>
        </p:txBody>
      </p:sp>
      <p:sp>
        <p:nvSpPr>
          <p:cNvPr id="3" name="Marcador de contenido 2"/>
          <p:cNvSpPr>
            <a:spLocks noGrp="1"/>
          </p:cNvSpPr>
          <p:nvPr>
            <p:ph idx="1"/>
          </p:nvPr>
        </p:nvSpPr>
        <p:spPr/>
        <p:txBody>
          <a:bodyPr/>
          <a:lstStyle/>
          <a:p>
            <a:r>
              <a:rPr lang="es-ES" dirty="0" smtClean="0"/>
              <a:t>Colecistectomía</a:t>
            </a:r>
            <a:endParaRPr lang="es-ES" dirty="0"/>
          </a:p>
        </p:txBody>
      </p:sp>
      <p:pic>
        <p:nvPicPr>
          <p:cNvPr id="4" name="LESION DE VIA BILIA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20496" y="2510977"/>
            <a:ext cx="6793462" cy="3818339"/>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18447669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algn="ctr" eaLnBrk="1" hangingPunct="1"/>
            <a:r>
              <a:rPr lang="en-US" dirty="0">
                <a:latin typeface="Calibri" charset="0"/>
                <a:ea typeface="MS PGothic" charset="0"/>
              </a:rPr>
              <a:t>C</a:t>
            </a:r>
            <a:r>
              <a:rPr lang="en-US" dirty="0" smtClean="0">
                <a:latin typeface="Calibri" charset="0"/>
                <a:ea typeface="MS PGothic" charset="0"/>
              </a:rPr>
              <a:t>olecistectomía</a:t>
            </a:r>
            <a:endParaRPr lang="en-US" dirty="0">
              <a:latin typeface="Calibri" charset="0"/>
              <a:ea typeface="MS PGothic" charset="0"/>
            </a:endParaRPr>
          </a:p>
        </p:txBody>
      </p:sp>
      <p:sp>
        <p:nvSpPr>
          <p:cNvPr id="39938" name="Content Placeholder 2"/>
          <p:cNvSpPr>
            <a:spLocks noGrp="1"/>
          </p:cNvSpPr>
          <p:nvPr>
            <p:ph idx="1"/>
          </p:nvPr>
        </p:nvSpPr>
        <p:spPr/>
        <p:txBody>
          <a:bodyPr/>
          <a:lstStyle/>
          <a:p>
            <a:pPr eaLnBrk="1" hangingPunct="1"/>
            <a:r>
              <a:rPr lang="en-US">
                <a:latin typeface="Calibri" charset="0"/>
                <a:ea typeface="MS PGothic" charset="0"/>
              </a:rPr>
              <a:t>30-49% Cirujanos producen lesión biliar a lo largo de su práctica quirúrgica</a:t>
            </a:r>
          </a:p>
          <a:p>
            <a:pPr eaLnBrk="1" hangingPunct="1"/>
            <a:r>
              <a:rPr lang="en-US">
                <a:latin typeface="Calibri" charset="0"/>
                <a:ea typeface="MS PGothic" charset="0"/>
              </a:rPr>
              <a:t>Incidencia LVB 0.5%</a:t>
            </a:r>
          </a:p>
          <a:p>
            <a:pPr eaLnBrk="1" hangingPunct="1"/>
            <a:r>
              <a:rPr lang="en-US">
                <a:latin typeface="Calibri" charset="0"/>
                <a:ea typeface="MS PGothic" charset="0"/>
              </a:rPr>
              <a:t>90’s   CL &gt; LBV  4 veces en relación  a Colecistectomía Abierta</a:t>
            </a:r>
          </a:p>
          <a:p>
            <a:pPr eaLnBrk="1" hangingPunct="1"/>
            <a:endParaRPr lang="en-US">
              <a:latin typeface="Calibri" charset="0"/>
              <a:ea typeface="MS PGothic" charset="0"/>
            </a:endParaRPr>
          </a:p>
          <a:p>
            <a:pPr eaLnBrk="1" hangingPunct="1"/>
            <a:endParaRPr lang="en-US">
              <a:latin typeface="Calibri" charset="0"/>
              <a:ea typeface="MS PGothic" charset="0"/>
            </a:endParaRPr>
          </a:p>
        </p:txBody>
      </p:sp>
      <p:sp>
        <p:nvSpPr>
          <p:cNvPr id="4" name="Footer Placeholder 3"/>
          <p:cNvSpPr>
            <a:spLocks noGrp="1"/>
          </p:cNvSpPr>
          <p:nvPr>
            <p:ph type="ftr" sz="quarter" idx="11"/>
          </p:nvPr>
        </p:nvSpPr>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200">
                <a:solidFill>
                  <a:srgbClr val="898989"/>
                </a:solidFill>
              </a:rPr>
              <a:t>Andrew B. Peitzman MD, Watson Gregory MD. et. al. Acute Cholecystitis: when to operate and how to do it safely</a:t>
            </a:r>
            <a:endParaRPr lang="es-MX" sz="1200">
              <a:solidFill>
                <a:srgbClr val="898989"/>
              </a:solidFill>
            </a:endParaRPr>
          </a:p>
        </p:txBody>
      </p:sp>
      <p:sp>
        <p:nvSpPr>
          <p:cNvPr id="5" name="6 Rectángulo"/>
          <p:cNvSpPr/>
          <p:nvPr/>
        </p:nvSpPr>
        <p:spPr>
          <a:xfrm>
            <a:off x="0" y="0"/>
            <a:ext cx="342339" cy="6858000"/>
          </a:xfrm>
          <a:prstGeom prst="rect">
            <a:avLst/>
          </a:prstGeom>
          <a:gradFill flip="none" rotWithShape="1">
            <a:gsLst>
              <a:gs pos="9000">
                <a:schemeClr val="tx2">
                  <a:lumMod val="50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s-ES" sz="1800">
              <a:solidFill>
                <a:srgbClr val="FFFFFF"/>
              </a:solidFill>
            </a:endParaRPr>
          </a:p>
        </p:txBody>
      </p:sp>
      <p:sp>
        <p:nvSpPr>
          <p:cNvPr id="6" name="10 Rectángulo"/>
          <p:cNvSpPr/>
          <p:nvPr/>
        </p:nvSpPr>
        <p:spPr>
          <a:xfrm>
            <a:off x="344360" y="1"/>
            <a:ext cx="228453" cy="4365625"/>
          </a:xfrm>
          <a:prstGeom prst="rect">
            <a:avLst/>
          </a:prstGeom>
          <a:gradFill>
            <a:gsLst>
              <a:gs pos="79000">
                <a:schemeClr val="tx2">
                  <a:lumMod val="5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sp>
        <p:nvSpPr>
          <p:cNvPr id="7" name="9 Rectángulo"/>
          <p:cNvSpPr/>
          <p:nvPr/>
        </p:nvSpPr>
        <p:spPr>
          <a:xfrm>
            <a:off x="572813" y="1"/>
            <a:ext cx="152861" cy="1844675"/>
          </a:xfrm>
          <a:prstGeom prst="rect">
            <a:avLst/>
          </a:prstGeom>
          <a:gradFill flip="none" rotWithShape="1">
            <a:gsLst>
              <a:gs pos="72000">
                <a:schemeClr val="tx2">
                  <a:lumMod val="75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5513484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711234" y="1959429"/>
            <a:ext cx="8948057" cy="3139321"/>
          </a:xfrm>
          <a:prstGeom prst="rect">
            <a:avLst/>
          </a:prstGeom>
          <a:solidFill>
            <a:srgbClr val="00206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rtlCol="0">
            <a:spAutoFit/>
          </a:bodyPr>
          <a:lstStyle/>
          <a:p>
            <a:pPr algn="ctr"/>
            <a:r>
              <a:rPr lang="es-MX" sz="6600" b="1" dirty="0" smtClean="0">
                <a:solidFill>
                  <a:schemeClr val="bg1"/>
                </a:solidFill>
                <a:latin typeface="Arial" panose="020B0604020202020204" pitchFamily="34" charset="0"/>
                <a:cs typeface="Arial" panose="020B0604020202020204" pitchFamily="34" charset="0"/>
              </a:rPr>
              <a:t>SEGURIDAD DEL PACIENTE QUIRÚRGIC0</a:t>
            </a:r>
            <a:endParaRPr lang="es-MX" sz="6600" b="1" dirty="0">
              <a:solidFill>
                <a:schemeClr val="bg1"/>
              </a:solidFill>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23576467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ítulo 1"/>
          <p:cNvSpPr>
            <a:spLocks noGrp="1"/>
          </p:cNvSpPr>
          <p:nvPr>
            <p:ph type="title"/>
          </p:nvPr>
        </p:nvSpPr>
        <p:spPr/>
        <p:txBody>
          <a:bodyPr/>
          <a:lstStyle/>
          <a:p>
            <a:endParaRPr lang="es-MX">
              <a:latin typeface="Calibri" charset="0"/>
              <a:ea typeface="MS PGothic" charset="0"/>
            </a:endParaRPr>
          </a:p>
        </p:txBody>
      </p:sp>
      <p:pic>
        <p:nvPicPr>
          <p:cNvPr id="79874"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22" y="266701"/>
            <a:ext cx="11486483"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CuadroTexto 5"/>
          <p:cNvSpPr txBox="1">
            <a:spLocks noChangeArrowheads="1"/>
          </p:cNvSpPr>
          <p:nvPr/>
        </p:nvSpPr>
        <p:spPr bwMode="auto">
          <a:xfrm>
            <a:off x="1523580" y="4365625"/>
            <a:ext cx="67527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ＭＳ Ｐゴシック" charset="0"/>
              </a:defRPr>
            </a:lvl1pPr>
            <a:lvl2pPr>
              <a:defRPr sz="2800">
                <a:solidFill>
                  <a:schemeClr val="tx1"/>
                </a:solidFill>
                <a:latin typeface="Calibri" charset="0"/>
                <a:ea typeface="MS PGothic" charset="0"/>
              </a:defRPr>
            </a:lvl2pPr>
            <a:lvl3pPr>
              <a:defRPr sz="2400">
                <a:solidFill>
                  <a:schemeClr val="tx1"/>
                </a:solidFill>
                <a:latin typeface="Calibri" charset="0"/>
                <a:ea typeface="MS PGothic" charset="0"/>
              </a:defRPr>
            </a:lvl3pPr>
            <a:lvl4pPr>
              <a:defRPr sz="2000">
                <a:solidFill>
                  <a:schemeClr val="tx1"/>
                </a:solidFill>
                <a:latin typeface="Calibri" charset="0"/>
                <a:ea typeface="MS PGothic" charset="0"/>
              </a:defRPr>
            </a:lvl4pPr>
            <a:lvl5pPr>
              <a:defRPr sz="2000">
                <a:solidFill>
                  <a:schemeClr val="tx1"/>
                </a:solidFill>
                <a:latin typeface="Calibri" charset="0"/>
                <a:ea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MX" sz="2400"/>
              <a:t>6 ESTRATEGIAS PARA LA COLECISTECTOMIA SEGURA</a:t>
            </a:r>
          </a:p>
        </p:txBody>
      </p:sp>
      <p:sp>
        <p:nvSpPr>
          <p:cNvPr id="5" name="6 Rectángulo"/>
          <p:cNvSpPr/>
          <p:nvPr/>
        </p:nvSpPr>
        <p:spPr>
          <a:xfrm>
            <a:off x="0" y="0"/>
            <a:ext cx="342339" cy="6858000"/>
          </a:xfrm>
          <a:prstGeom prst="rect">
            <a:avLst/>
          </a:prstGeom>
          <a:gradFill flip="none" rotWithShape="1">
            <a:gsLst>
              <a:gs pos="9000">
                <a:schemeClr val="tx2">
                  <a:lumMod val="50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s-ES" sz="1800">
              <a:solidFill>
                <a:srgbClr val="FFFFFF"/>
              </a:solidFill>
            </a:endParaRPr>
          </a:p>
        </p:txBody>
      </p:sp>
      <p:sp>
        <p:nvSpPr>
          <p:cNvPr id="6" name="10 Rectángulo"/>
          <p:cNvSpPr/>
          <p:nvPr/>
        </p:nvSpPr>
        <p:spPr>
          <a:xfrm>
            <a:off x="344360" y="1"/>
            <a:ext cx="228453" cy="4365625"/>
          </a:xfrm>
          <a:prstGeom prst="rect">
            <a:avLst/>
          </a:prstGeom>
          <a:gradFill>
            <a:gsLst>
              <a:gs pos="79000">
                <a:schemeClr val="tx2">
                  <a:lumMod val="5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sp>
        <p:nvSpPr>
          <p:cNvPr id="7" name="9 Rectángulo"/>
          <p:cNvSpPr/>
          <p:nvPr/>
        </p:nvSpPr>
        <p:spPr>
          <a:xfrm>
            <a:off x="572813" y="1"/>
            <a:ext cx="152861" cy="1844675"/>
          </a:xfrm>
          <a:prstGeom prst="rect">
            <a:avLst/>
          </a:prstGeom>
          <a:gradFill flip="none" rotWithShape="1">
            <a:gsLst>
              <a:gs pos="72000">
                <a:schemeClr val="tx2">
                  <a:lumMod val="75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685539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Marcador de contenido 2"/>
          <p:cNvSpPr>
            <a:spLocks noGrp="1"/>
          </p:cNvSpPr>
          <p:nvPr>
            <p:ph idx="1"/>
          </p:nvPr>
        </p:nvSpPr>
        <p:spPr/>
        <p:txBody>
          <a:bodyPr/>
          <a:lstStyle/>
          <a:p>
            <a:r>
              <a:rPr lang="es-MX">
                <a:latin typeface="Calibri" charset="0"/>
                <a:ea typeface="MS PGothic" charset="0"/>
              </a:rPr>
              <a:t>El triángulo hepatocístico es disecado y “limpiado” de tejido fibroso y grasa.</a:t>
            </a:r>
          </a:p>
          <a:p>
            <a:r>
              <a:rPr lang="es-MX">
                <a:latin typeface="Calibri" charset="0"/>
                <a:ea typeface="MS PGothic" charset="0"/>
              </a:rPr>
              <a:t>Los  tercios medio e inferior de la vesícula son separados del hígado para exponer la fosa cística.</a:t>
            </a:r>
          </a:p>
          <a:p>
            <a:r>
              <a:rPr lang="es-MX">
                <a:latin typeface="Calibri" charset="0"/>
                <a:ea typeface="MS PGothic" charset="0"/>
              </a:rPr>
              <a:t>Dos y solo dos estructuras deben de ser vistas entrando a la vesícula biliar.</a:t>
            </a:r>
          </a:p>
        </p:txBody>
      </p:sp>
      <p:sp>
        <p:nvSpPr>
          <p:cNvPr id="80898" name="Título 1"/>
          <p:cNvSpPr>
            <a:spLocks noGrp="1"/>
          </p:cNvSpPr>
          <p:nvPr>
            <p:ph type="title"/>
          </p:nvPr>
        </p:nvSpPr>
        <p:spPr>
          <a:xfrm>
            <a:off x="1676400" y="438743"/>
            <a:ext cx="10515600" cy="1325563"/>
          </a:xfrm>
        </p:spPr>
        <p:txBody>
          <a:bodyPr/>
          <a:lstStyle/>
          <a:p>
            <a:r>
              <a:rPr lang="es-MX" dirty="0">
                <a:latin typeface="Calibri" charset="0"/>
                <a:ea typeface="MS PGothic" charset="0"/>
              </a:rPr>
              <a:t>1.- Visión crítica de seguridad</a:t>
            </a:r>
          </a:p>
        </p:txBody>
      </p:sp>
      <p:pic>
        <p:nvPicPr>
          <p:cNvPr id="80899" name="Imagen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7285" y="4724401"/>
            <a:ext cx="2245894"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Imagen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7084" y="4605338"/>
            <a:ext cx="240715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6 Rectángulo"/>
          <p:cNvSpPr/>
          <p:nvPr/>
        </p:nvSpPr>
        <p:spPr>
          <a:xfrm>
            <a:off x="0" y="0"/>
            <a:ext cx="342339" cy="6858000"/>
          </a:xfrm>
          <a:prstGeom prst="rect">
            <a:avLst/>
          </a:prstGeom>
          <a:gradFill flip="none" rotWithShape="1">
            <a:gsLst>
              <a:gs pos="9000">
                <a:schemeClr val="tx2">
                  <a:lumMod val="50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s-ES" sz="1800">
              <a:solidFill>
                <a:srgbClr val="FFFFFF"/>
              </a:solidFill>
            </a:endParaRPr>
          </a:p>
        </p:txBody>
      </p:sp>
      <p:sp>
        <p:nvSpPr>
          <p:cNvPr id="7" name="10 Rectángulo"/>
          <p:cNvSpPr/>
          <p:nvPr/>
        </p:nvSpPr>
        <p:spPr>
          <a:xfrm>
            <a:off x="344360" y="1"/>
            <a:ext cx="228453" cy="4365625"/>
          </a:xfrm>
          <a:prstGeom prst="rect">
            <a:avLst/>
          </a:prstGeom>
          <a:gradFill>
            <a:gsLst>
              <a:gs pos="79000">
                <a:schemeClr val="tx2">
                  <a:lumMod val="5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sp>
        <p:nvSpPr>
          <p:cNvPr id="8" name="9 Rectángulo"/>
          <p:cNvSpPr/>
          <p:nvPr/>
        </p:nvSpPr>
        <p:spPr>
          <a:xfrm>
            <a:off x="572813" y="1"/>
            <a:ext cx="152861" cy="1844675"/>
          </a:xfrm>
          <a:prstGeom prst="rect">
            <a:avLst/>
          </a:prstGeom>
          <a:gradFill flip="none" rotWithShape="1">
            <a:gsLst>
              <a:gs pos="72000">
                <a:schemeClr val="tx2">
                  <a:lumMod val="75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1623577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s-ES">
                <a:latin typeface="Calibri" charset="0"/>
                <a:ea typeface="MS PGothic" charset="0"/>
              </a:rPr>
              <a:t> </a:t>
            </a:r>
          </a:p>
        </p:txBody>
      </p:sp>
      <p:pic>
        <p:nvPicPr>
          <p:cNvPr id="8192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00013"/>
            <a:ext cx="12192000" cy="1643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3" name="TextBox 5"/>
          <p:cNvSpPr txBox="1">
            <a:spLocks noChangeArrowheads="1"/>
          </p:cNvSpPr>
          <p:nvPr/>
        </p:nvSpPr>
        <p:spPr bwMode="auto">
          <a:xfrm>
            <a:off x="1" y="1844676"/>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a:defRPr sz="2800">
                <a:solidFill>
                  <a:schemeClr val="tx1"/>
                </a:solidFill>
                <a:latin typeface="Calibri" charset="0"/>
                <a:ea typeface="MS PGothic" charset="0"/>
              </a:defRPr>
            </a:lvl2pPr>
            <a:lvl3pPr>
              <a:defRPr sz="2400">
                <a:solidFill>
                  <a:schemeClr val="tx1"/>
                </a:solidFill>
                <a:latin typeface="Calibri" charset="0"/>
                <a:ea typeface="MS PGothic" charset="0"/>
              </a:defRPr>
            </a:lvl3pPr>
            <a:lvl4pPr>
              <a:defRPr sz="2000">
                <a:solidFill>
                  <a:schemeClr val="tx1"/>
                </a:solidFill>
                <a:latin typeface="Calibri" charset="0"/>
                <a:ea typeface="MS PGothic" charset="0"/>
              </a:defRPr>
            </a:lvl4pPr>
            <a:lvl5pPr>
              <a:defRPr sz="2000">
                <a:solidFill>
                  <a:schemeClr val="tx1"/>
                </a:solidFill>
                <a:latin typeface="Calibri" charset="0"/>
                <a:ea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MX" sz="2400" b="1"/>
              <a:t>1. Usar la visión crítica de seguridad (VCS) como método de identificación de estructuras</a:t>
            </a:r>
          </a:p>
        </p:txBody>
      </p:sp>
      <p:pic>
        <p:nvPicPr>
          <p:cNvPr id="8192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65400"/>
            <a:ext cx="2743117"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2907" y="2565401"/>
            <a:ext cx="274311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Box 8"/>
          <p:cNvSpPr txBox="1">
            <a:spLocks noChangeArrowheads="1"/>
          </p:cNvSpPr>
          <p:nvPr/>
        </p:nvSpPr>
        <p:spPr bwMode="auto">
          <a:xfrm>
            <a:off x="1523581" y="5949950"/>
            <a:ext cx="198216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a:defRPr sz="2800">
                <a:solidFill>
                  <a:schemeClr val="tx1"/>
                </a:solidFill>
                <a:latin typeface="Calibri" charset="0"/>
                <a:ea typeface="MS PGothic" charset="0"/>
              </a:defRPr>
            </a:lvl2pPr>
            <a:lvl3pPr>
              <a:defRPr sz="2400">
                <a:solidFill>
                  <a:schemeClr val="tx1"/>
                </a:solidFill>
                <a:latin typeface="Calibri" charset="0"/>
                <a:ea typeface="MS PGothic" charset="0"/>
              </a:defRPr>
            </a:lvl3pPr>
            <a:lvl4pPr>
              <a:defRPr sz="2000">
                <a:solidFill>
                  <a:schemeClr val="tx1"/>
                </a:solidFill>
                <a:latin typeface="Calibri" charset="0"/>
                <a:ea typeface="MS PGothic" charset="0"/>
              </a:defRPr>
            </a:lvl4pPr>
            <a:lvl5pPr>
              <a:defRPr sz="2000">
                <a:solidFill>
                  <a:schemeClr val="tx1"/>
                </a:solidFill>
                <a:latin typeface="Calibri" charset="0"/>
                <a:ea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1800"/>
              <a:t>Visión anterior</a:t>
            </a:r>
          </a:p>
        </p:txBody>
      </p:sp>
      <p:sp>
        <p:nvSpPr>
          <p:cNvPr id="81927" name="TextBox 9"/>
          <p:cNvSpPr txBox="1">
            <a:spLocks noChangeArrowheads="1"/>
          </p:cNvSpPr>
          <p:nvPr/>
        </p:nvSpPr>
        <p:spPr bwMode="auto">
          <a:xfrm>
            <a:off x="8229348" y="5949950"/>
            <a:ext cx="198048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a:defRPr sz="2800">
                <a:solidFill>
                  <a:schemeClr val="tx1"/>
                </a:solidFill>
                <a:latin typeface="Calibri" charset="0"/>
                <a:ea typeface="MS PGothic" charset="0"/>
              </a:defRPr>
            </a:lvl2pPr>
            <a:lvl3pPr>
              <a:defRPr sz="2400">
                <a:solidFill>
                  <a:schemeClr val="tx1"/>
                </a:solidFill>
                <a:latin typeface="Calibri" charset="0"/>
                <a:ea typeface="MS PGothic" charset="0"/>
              </a:defRPr>
            </a:lvl3pPr>
            <a:lvl4pPr>
              <a:defRPr sz="2000">
                <a:solidFill>
                  <a:schemeClr val="tx1"/>
                </a:solidFill>
                <a:latin typeface="Calibri" charset="0"/>
                <a:ea typeface="MS PGothic" charset="0"/>
              </a:defRPr>
            </a:lvl4pPr>
            <a:lvl5pPr>
              <a:defRPr sz="2000">
                <a:solidFill>
                  <a:schemeClr val="tx1"/>
                </a:solidFill>
                <a:latin typeface="Calibri" charset="0"/>
                <a:ea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1800"/>
              <a:t>Visión posterior</a:t>
            </a:r>
          </a:p>
        </p:txBody>
      </p:sp>
      <p:pic>
        <p:nvPicPr>
          <p:cNvPr id="8192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525" y="2565400"/>
            <a:ext cx="3184904"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50772" y="2565401"/>
            <a:ext cx="3141229"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p:cNvSpPr>
            <a:spLocks noGrp="1"/>
          </p:cNvSpPr>
          <p:nvPr>
            <p:ph type="ftr" sz="quarter" idx="11"/>
          </p:nvPr>
        </p:nvSpPr>
        <p:spPr>
          <a:xfrm>
            <a:off x="534177" y="6545264"/>
            <a:ext cx="10209834" cy="484187"/>
          </a:xfrm>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0" hangingPunct="0">
              <a:spcBef>
                <a:spcPct val="30000"/>
              </a:spcBef>
            </a:pPr>
            <a:r>
              <a:rPr lang="en-US" sz="1200">
                <a:solidFill>
                  <a:srgbClr val="898989"/>
                </a:solidFill>
              </a:rPr>
              <a:t>https://www.sages.org/safe-cholecystectomy-program/</a:t>
            </a:r>
            <a:endParaRPr lang="es-MX" sz="1200">
              <a:solidFill>
                <a:srgbClr val="898989"/>
              </a:solidFill>
            </a:endParaRPr>
          </a:p>
        </p:txBody>
      </p:sp>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7573189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151" y="567575"/>
            <a:ext cx="10515600" cy="1325563"/>
          </a:xfrm>
        </p:spPr>
        <p:txBody>
          <a:bodyPr>
            <a:normAutofit/>
          </a:bodyPr>
          <a:lstStyle/>
          <a:p>
            <a:pPr eaLnBrk="1" hangingPunct="1"/>
            <a:r>
              <a:rPr lang="en-US" sz="4000" dirty="0" err="1">
                <a:latin typeface="Calibri" charset="0"/>
                <a:ea typeface="MS PGothic" charset="0"/>
              </a:rPr>
              <a:t>Pautas</a:t>
            </a:r>
            <a:r>
              <a:rPr lang="en-US" sz="4000" dirty="0">
                <a:latin typeface="Calibri" charset="0"/>
                <a:ea typeface="MS PGothic" charset="0"/>
              </a:rPr>
              <a:t> </a:t>
            </a:r>
            <a:r>
              <a:rPr lang="en-US" sz="4000" dirty="0" err="1">
                <a:latin typeface="Calibri" charset="0"/>
                <a:ea typeface="MS PGothic" charset="0"/>
              </a:rPr>
              <a:t>para</a:t>
            </a:r>
            <a:r>
              <a:rPr lang="en-US" sz="4000" dirty="0">
                <a:latin typeface="Calibri" charset="0"/>
                <a:ea typeface="MS PGothic" charset="0"/>
              </a:rPr>
              <a:t> Colecistectomía </a:t>
            </a:r>
            <a:r>
              <a:rPr lang="en-US" sz="4000" dirty="0" err="1">
                <a:latin typeface="Calibri" charset="0"/>
                <a:ea typeface="MS PGothic" charset="0"/>
              </a:rPr>
              <a:t>Dificil</a:t>
            </a:r>
            <a:r>
              <a:rPr lang="en-US" sz="4000" dirty="0">
                <a:latin typeface="Calibri" charset="0"/>
                <a:ea typeface="MS PGothic" charset="0"/>
              </a:rPr>
              <a:t> abierta y laparoscópica</a:t>
            </a:r>
          </a:p>
        </p:txBody>
      </p:sp>
      <p:sp>
        <p:nvSpPr>
          <p:cNvPr id="82946" name="Content Placeholder 2"/>
          <p:cNvSpPr>
            <a:spLocks noGrp="1"/>
          </p:cNvSpPr>
          <p:nvPr>
            <p:ph idx="1"/>
          </p:nvPr>
        </p:nvSpPr>
        <p:spPr/>
        <p:txBody>
          <a:bodyPr/>
          <a:lstStyle/>
          <a:p>
            <a:pPr eaLnBrk="1" hangingPunct="1"/>
            <a:r>
              <a:rPr lang="en-US">
                <a:latin typeface="Calibri" charset="0"/>
                <a:ea typeface="MS PGothic" charset="0"/>
              </a:rPr>
              <a:t>Identificar visión de seguridad</a:t>
            </a:r>
          </a:p>
          <a:p>
            <a:pPr eaLnBrk="1" hangingPunct="1"/>
            <a:endParaRPr lang="en-US">
              <a:latin typeface="Calibri" charset="0"/>
              <a:ea typeface="MS PGothic" charset="0"/>
            </a:endParaRPr>
          </a:p>
        </p:txBody>
      </p:sp>
      <p:sp>
        <p:nvSpPr>
          <p:cNvPr id="4" name="Footer Placeholder 3"/>
          <p:cNvSpPr>
            <a:spLocks noGrp="1"/>
          </p:cNvSpPr>
          <p:nvPr>
            <p:ph type="ftr" sz="quarter" idx="11"/>
          </p:nvPr>
        </p:nvSpPr>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200">
                <a:solidFill>
                  <a:srgbClr val="898989"/>
                </a:solidFill>
              </a:rPr>
              <a:t>Andrew B. Peitzman MD, Watson Gregory MD. et. al. Acute Cholecystitis: when to operate and how to do it safely</a:t>
            </a:r>
            <a:endParaRPr lang="es-MX" sz="1200">
              <a:solidFill>
                <a:srgbClr val="898989"/>
              </a:solidFill>
            </a:endParaRPr>
          </a:p>
        </p:txBody>
      </p:sp>
      <p:pic>
        <p:nvPicPr>
          <p:cNvPr id="8294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492376"/>
            <a:ext cx="121920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16185636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pPr eaLnBrk="1" hangingPunct="1"/>
            <a:endParaRPr lang="en-US">
              <a:latin typeface="Calibri" charset="0"/>
              <a:ea typeface="MS PGothic" charset="0"/>
            </a:endParaRPr>
          </a:p>
        </p:txBody>
      </p:sp>
      <p:sp>
        <p:nvSpPr>
          <p:cNvPr id="4" name="Footer Placeholder 3"/>
          <p:cNvSpPr>
            <a:spLocks noGrp="1"/>
          </p:cNvSpPr>
          <p:nvPr>
            <p:ph type="ftr" sz="quarter" idx="11"/>
          </p:nvPr>
        </p:nvSpPr>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200">
                <a:solidFill>
                  <a:srgbClr val="898989"/>
                </a:solidFill>
              </a:rPr>
              <a:t>Andrew B. Peitzman MD, Watson Gregory MD. et. al. Acute Cholecystitis: when to operate and how to do it safely</a:t>
            </a:r>
            <a:endParaRPr lang="es-MX" sz="1200">
              <a:solidFill>
                <a:srgbClr val="898989"/>
              </a:solidFill>
            </a:endParaRPr>
          </a:p>
        </p:txBody>
      </p:sp>
      <p:sp>
        <p:nvSpPr>
          <p:cNvPr id="83971" name="Content Placeholder 5"/>
          <p:cNvSpPr>
            <a:spLocks noGrp="1"/>
          </p:cNvSpPr>
          <p:nvPr>
            <p:ph idx="1"/>
          </p:nvPr>
        </p:nvSpPr>
        <p:spPr/>
        <p:txBody>
          <a:bodyPr/>
          <a:lstStyle/>
          <a:p>
            <a:pPr eaLnBrk="1" hangingPunct="1"/>
            <a:endParaRPr lang="en-US">
              <a:latin typeface="Calibri" charset="0"/>
              <a:ea typeface="MS PGothic" charset="0"/>
            </a:endParaRPr>
          </a:p>
        </p:txBody>
      </p:sp>
      <p:pic>
        <p:nvPicPr>
          <p:cNvPr id="8397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6022" y="1036794"/>
            <a:ext cx="11027898"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6 Rectángulo"/>
          <p:cNvSpPr/>
          <p:nvPr/>
        </p:nvSpPr>
        <p:spPr>
          <a:xfrm>
            <a:off x="0" y="0"/>
            <a:ext cx="342339" cy="6858000"/>
          </a:xfrm>
          <a:prstGeom prst="rect">
            <a:avLst/>
          </a:prstGeom>
          <a:gradFill flip="none" rotWithShape="1">
            <a:gsLst>
              <a:gs pos="9000">
                <a:schemeClr val="tx2">
                  <a:lumMod val="50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s-ES" sz="1800">
              <a:solidFill>
                <a:srgbClr val="FFFFFF"/>
              </a:solidFill>
            </a:endParaRPr>
          </a:p>
        </p:txBody>
      </p:sp>
      <p:sp>
        <p:nvSpPr>
          <p:cNvPr id="7" name="10 Rectángulo"/>
          <p:cNvSpPr/>
          <p:nvPr/>
        </p:nvSpPr>
        <p:spPr>
          <a:xfrm>
            <a:off x="344360" y="1"/>
            <a:ext cx="228453" cy="4365625"/>
          </a:xfrm>
          <a:prstGeom prst="rect">
            <a:avLst/>
          </a:prstGeom>
          <a:gradFill>
            <a:gsLst>
              <a:gs pos="79000">
                <a:schemeClr val="tx2">
                  <a:lumMod val="5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sp>
        <p:nvSpPr>
          <p:cNvPr id="8" name="9 Rectángulo"/>
          <p:cNvSpPr/>
          <p:nvPr/>
        </p:nvSpPr>
        <p:spPr>
          <a:xfrm>
            <a:off x="572813" y="1"/>
            <a:ext cx="152861" cy="1844675"/>
          </a:xfrm>
          <a:prstGeom prst="rect">
            <a:avLst/>
          </a:prstGeom>
          <a:gradFill flip="none" rotWithShape="1">
            <a:gsLst>
              <a:gs pos="72000">
                <a:schemeClr val="tx2">
                  <a:lumMod val="75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11671881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Content Placeholder 2"/>
          <p:cNvSpPr>
            <a:spLocks noGrp="1"/>
          </p:cNvSpPr>
          <p:nvPr>
            <p:ph idx="1"/>
          </p:nvPr>
        </p:nvSpPr>
        <p:spPr>
          <a:xfrm>
            <a:off x="228453" y="1782764"/>
            <a:ext cx="11810686" cy="1214437"/>
          </a:xfrm>
        </p:spPr>
        <p:txBody>
          <a:bodyPr/>
          <a:lstStyle/>
          <a:p>
            <a:pPr marL="0" indent="0" eaLnBrk="1" hangingPunct="1">
              <a:spcBef>
                <a:spcPct val="0"/>
              </a:spcBef>
              <a:buFontTx/>
              <a:buNone/>
            </a:pPr>
            <a:r>
              <a:rPr lang="es-ES">
                <a:latin typeface="Calibri" charset="0"/>
                <a:ea typeface="MS PGothic" charset="0"/>
              </a:rPr>
              <a:t>2. Realizar tiempo fuera previo a clipar-cortar alguna estructura.</a:t>
            </a:r>
          </a:p>
          <a:p>
            <a:pPr marL="0" indent="0" eaLnBrk="1" hangingPunct="1">
              <a:spcBef>
                <a:spcPct val="0"/>
              </a:spcBef>
              <a:buFontTx/>
              <a:buNone/>
            </a:pPr>
            <a:endParaRPr lang="es-ES">
              <a:latin typeface="Calibri" charset="0"/>
              <a:ea typeface="MS PGothic" charset="0"/>
            </a:endParaRPr>
          </a:p>
        </p:txBody>
      </p:sp>
      <p:pic>
        <p:nvPicPr>
          <p:cNvPr id="8499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00013"/>
            <a:ext cx="12192000" cy="1643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49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863" y="2420938"/>
            <a:ext cx="11657823"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p:cNvSpPr>
            <a:spLocks noGrp="1"/>
          </p:cNvSpPr>
          <p:nvPr>
            <p:ph type="ftr" sz="quarter" idx="11"/>
          </p:nvPr>
        </p:nvSpPr>
        <p:spPr>
          <a:xfrm>
            <a:off x="534177" y="6545264"/>
            <a:ext cx="10209834" cy="484187"/>
          </a:xfrm>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0" hangingPunct="0">
              <a:spcBef>
                <a:spcPct val="30000"/>
              </a:spcBef>
            </a:pPr>
            <a:r>
              <a:rPr lang="en-US" sz="1200">
                <a:solidFill>
                  <a:srgbClr val="898989"/>
                </a:solidFill>
              </a:rPr>
              <a:t>https://www.sages.org/safe-cholecystectomy-program/</a:t>
            </a:r>
            <a:endParaRPr lang="es-MX" sz="1200">
              <a:solidFill>
                <a:srgbClr val="898989"/>
              </a:solidFill>
            </a:endParaRPr>
          </a:p>
        </p:txBody>
      </p:sp>
    </p:spTree>
    <p:extLst>
      <p:ext uri="{BB962C8B-B14F-4D97-AF65-F5344CB8AC3E}">
        <p14:creationId xmlns:p14="http://schemas.microsoft.com/office/powerpoint/2010/main" val="17704175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ítulo 1"/>
          <p:cNvSpPr>
            <a:spLocks noGrp="1"/>
          </p:cNvSpPr>
          <p:nvPr>
            <p:ph type="title"/>
          </p:nvPr>
        </p:nvSpPr>
        <p:spPr/>
        <p:txBody>
          <a:bodyPr/>
          <a:lstStyle/>
          <a:p>
            <a:endParaRPr lang="es-MX">
              <a:latin typeface="Calibri" charset="0"/>
              <a:ea typeface="MS PGothic" charset="0"/>
            </a:endParaRPr>
          </a:p>
        </p:txBody>
      </p:sp>
      <p:sp>
        <p:nvSpPr>
          <p:cNvPr id="86018" name="Marcador de contenido 2"/>
          <p:cNvSpPr>
            <a:spLocks noGrp="1"/>
          </p:cNvSpPr>
          <p:nvPr>
            <p:ph idx="1"/>
          </p:nvPr>
        </p:nvSpPr>
        <p:spPr>
          <a:xfrm>
            <a:off x="1523581" y="1628775"/>
            <a:ext cx="10058652" cy="4497388"/>
          </a:xfrm>
        </p:spPr>
        <p:txBody>
          <a:bodyPr/>
          <a:lstStyle/>
          <a:p>
            <a:r>
              <a:rPr lang="es-MX" sz="2800">
                <a:latin typeface="Calibri" charset="0"/>
                <a:ea typeface="MS PGothic" charset="0"/>
              </a:rPr>
              <a:t>Considerar un “Tiempo Fuera” Intraoperatorio durante la colecistectomía previo a clipar y cortar cualquier estructura.</a:t>
            </a:r>
          </a:p>
          <a:p>
            <a:r>
              <a:rPr lang="es-MX" sz="2800">
                <a:latin typeface="Calibri" charset="0"/>
                <a:ea typeface="MS PGothic" charset="0"/>
              </a:rPr>
              <a:t>Entender el potencial de anatomía aberrante en todos los casos.</a:t>
            </a:r>
          </a:p>
          <a:p>
            <a:r>
              <a:rPr lang="es-MX" sz="2800">
                <a:latin typeface="Calibri" charset="0"/>
                <a:ea typeface="MS PGothic" charset="0"/>
              </a:rPr>
              <a:t>Utilización liberal de la colangiografía o cualquier otro método de imagen del árbol intraoperatoria.</a:t>
            </a:r>
          </a:p>
          <a:p>
            <a:r>
              <a:rPr lang="es-MX" sz="2800">
                <a:latin typeface="Calibri" charset="0"/>
                <a:ea typeface="MS PGothic" charset="0"/>
              </a:rPr>
              <a:t>Reconocer cuando la disección se aproxima a una zona de riesgo. Terminar La cirugía de una forma segura que puede ser difernte a la colecistectomía si esta es peiligrosa.</a:t>
            </a:r>
          </a:p>
          <a:p>
            <a:r>
              <a:rPr lang="es-MX" sz="2800">
                <a:latin typeface="Calibri" charset="0"/>
                <a:ea typeface="MS PGothic" charset="0"/>
              </a:rPr>
              <a:t>Obtener ayuda de otro cirujano cuando la disección o las condiciones son difíciles.</a:t>
            </a:r>
          </a:p>
          <a:p>
            <a:endParaRPr lang="es-MX" sz="2800">
              <a:latin typeface="Calibri" charset="0"/>
              <a:ea typeface="MS PGothic" charset="0"/>
            </a:endParaRPr>
          </a:p>
        </p:txBody>
      </p:sp>
      <p:sp>
        <p:nvSpPr>
          <p:cNvPr id="4" name="6 Rectángulo"/>
          <p:cNvSpPr/>
          <p:nvPr/>
        </p:nvSpPr>
        <p:spPr>
          <a:xfrm>
            <a:off x="0" y="0"/>
            <a:ext cx="342339" cy="6858000"/>
          </a:xfrm>
          <a:prstGeom prst="rect">
            <a:avLst/>
          </a:prstGeom>
          <a:gradFill flip="none" rotWithShape="1">
            <a:gsLst>
              <a:gs pos="9000">
                <a:schemeClr val="tx2">
                  <a:lumMod val="50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s-ES" sz="1800">
              <a:solidFill>
                <a:srgbClr val="FFFFFF"/>
              </a:solidFill>
            </a:endParaRPr>
          </a:p>
        </p:txBody>
      </p:sp>
      <p:sp>
        <p:nvSpPr>
          <p:cNvPr id="5" name="10 Rectángulo"/>
          <p:cNvSpPr/>
          <p:nvPr/>
        </p:nvSpPr>
        <p:spPr>
          <a:xfrm>
            <a:off x="344360" y="1"/>
            <a:ext cx="228453" cy="4365625"/>
          </a:xfrm>
          <a:prstGeom prst="rect">
            <a:avLst/>
          </a:prstGeom>
          <a:gradFill>
            <a:gsLst>
              <a:gs pos="79000">
                <a:schemeClr val="tx2">
                  <a:lumMod val="5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sp>
        <p:nvSpPr>
          <p:cNvPr id="6" name="9 Rectángulo"/>
          <p:cNvSpPr/>
          <p:nvPr/>
        </p:nvSpPr>
        <p:spPr>
          <a:xfrm>
            <a:off x="572813" y="1"/>
            <a:ext cx="152861" cy="1844675"/>
          </a:xfrm>
          <a:prstGeom prst="rect">
            <a:avLst/>
          </a:prstGeom>
          <a:gradFill flip="none" rotWithShape="1">
            <a:gsLst>
              <a:gs pos="72000">
                <a:schemeClr val="tx2">
                  <a:lumMod val="75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40480967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1219536" y="1989139"/>
            <a:ext cx="10362697" cy="4319587"/>
          </a:xfrm>
        </p:spPr>
        <p:txBody>
          <a:bodyPr/>
          <a:lstStyle/>
          <a:p>
            <a:pPr marL="0" indent="0" eaLnBrk="1" hangingPunct="1">
              <a:spcBef>
                <a:spcPct val="0"/>
              </a:spcBef>
              <a:buFontTx/>
              <a:buNone/>
            </a:pPr>
            <a:r>
              <a:rPr lang="es-ES">
                <a:latin typeface="Calibri" charset="0"/>
                <a:ea typeface="MS PGothic" charset="0"/>
              </a:rPr>
              <a:t>3. Considerar la posibilidad de anatomía aberrante en todos los casos.</a:t>
            </a:r>
          </a:p>
          <a:p>
            <a:pPr marL="0" indent="0" eaLnBrk="1" hangingPunct="1">
              <a:spcBef>
                <a:spcPct val="0"/>
              </a:spcBef>
              <a:buFontTx/>
              <a:buNone/>
            </a:pPr>
            <a:endParaRPr lang="es-ES">
              <a:latin typeface="Calibri" charset="0"/>
              <a:ea typeface="MS PGothic" charset="0"/>
            </a:endParaRPr>
          </a:p>
        </p:txBody>
      </p:sp>
      <p:pic>
        <p:nvPicPr>
          <p:cNvPr id="8704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7571" y="115888"/>
            <a:ext cx="10584429" cy="1427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4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680" y="3213100"/>
            <a:ext cx="10445006"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p:cNvSpPr>
            <a:spLocks noGrp="1"/>
          </p:cNvSpPr>
          <p:nvPr>
            <p:ph type="ftr" sz="quarter" idx="11"/>
          </p:nvPr>
        </p:nvSpPr>
        <p:spPr>
          <a:xfrm>
            <a:off x="534177" y="6453189"/>
            <a:ext cx="10209834" cy="484187"/>
          </a:xfrm>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0" hangingPunct="0">
              <a:spcBef>
                <a:spcPct val="30000"/>
              </a:spcBef>
            </a:pPr>
            <a:r>
              <a:rPr lang="en-US" sz="1200">
                <a:solidFill>
                  <a:srgbClr val="898989"/>
                </a:solidFill>
              </a:rPr>
              <a:t>https://www.sages.org/safe-cholecystectomy-program/</a:t>
            </a:r>
            <a:endParaRPr lang="es-MX" sz="1200">
              <a:solidFill>
                <a:srgbClr val="898989"/>
              </a:solidFill>
            </a:endParaRPr>
          </a:p>
        </p:txBody>
      </p:sp>
      <p:sp>
        <p:nvSpPr>
          <p:cNvPr id="6" name="6 Rectángulo"/>
          <p:cNvSpPr/>
          <p:nvPr/>
        </p:nvSpPr>
        <p:spPr>
          <a:xfrm>
            <a:off x="0" y="0"/>
            <a:ext cx="342339" cy="6858000"/>
          </a:xfrm>
          <a:prstGeom prst="rect">
            <a:avLst/>
          </a:prstGeom>
          <a:gradFill flip="none" rotWithShape="1">
            <a:gsLst>
              <a:gs pos="9000">
                <a:schemeClr val="tx2">
                  <a:lumMod val="50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s-ES" sz="1800">
              <a:solidFill>
                <a:srgbClr val="FFFFFF"/>
              </a:solidFill>
            </a:endParaRPr>
          </a:p>
        </p:txBody>
      </p:sp>
      <p:sp>
        <p:nvSpPr>
          <p:cNvPr id="7" name="10 Rectángulo"/>
          <p:cNvSpPr/>
          <p:nvPr/>
        </p:nvSpPr>
        <p:spPr>
          <a:xfrm>
            <a:off x="344360" y="1"/>
            <a:ext cx="228453" cy="4365625"/>
          </a:xfrm>
          <a:prstGeom prst="rect">
            <a:avLst/>
          </a:prstGeom>
          <a:gradFill>
            <a:gsLst>
              <a:gs pos="79000">
                <a:schemeClr val="tx2">
                  <a:lumMod val="5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sp>
        <p:nvSpPr>
          <p:cNvPr id="8" name="9 Rectángulo"/>
          <p:cNvSpPr/>
          <p:nvPr/>
        </p:nvSpPr>
        <p:spPr>
          <a:xfrm>
            <a:off x="572813" y="1"/>
            <a:ext cx="152861" cy="1844675"/>
          </a:xfrm>
          <a:prstGeom prst="rect">
            <a:avLst/>
          </a:prstGeom>
          <a:gradFill flip="none" rotWithShape="1">
            <a:gsLst>
              <a:gs pos="72000">
                <a:schemeClr val="tx2">
                  <a:lumMod val="75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28339416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Content Placeholder 2"/>
          <p:cNvSpPr>
            <a:spLocks noGrp="1"/>
          </p:cNvSpPr>
          <p:nvPr>
            <p:ph idx="1"/>
          </p:nvPr>
        </p:nvSpPr>
        <p:spPr>
          <a:xfrm>
            <a:off x="1523581" y="1916113"/>
            <a:ext cx="10058652" cy="4392612"/>
          </a:xfrm>
        </p:spPr>
        <p:txBody>
          <a:bodyPr/>
          <a:lstStyle/>
          <a:p>
            <a:pPr marL="0" indent="0" eaLnBrk="1" hangingPunct="1">
              <a:spcBef>
                <a:spcPct val="0"/>
              </a:spcBef>
              <a:buFontTx/>
              <a:buNone/>
            </a:pPr>
            <a:r>
              <a:rPr lang="es-ES">
                <a:latin typeface="Calibri" charset="0"/>
                <a:ea typeface="MS PGothic" charset="0"/>
              </a:rPr>
              <a:t>4</a:t>
            </a:r>
            <a:r>
              <a:rPr lang="es-MX">
                <a:latin typeface="Calibri" charset="0"/>
                <a:ea typeface="MS PGothic" charset="0"/>
              </a:rPr>
              <a:t>. Uso liberal de colangiografía transoperatoria o algún otro método disponible de identificación intraoperatoria del árbol biliar.</a:t>
            </a:r>
          </a:p>
          <a:p>
            <a:pPr marL="0" indent="0" eaLnBrk="1" hangingPunct="1">
              <a:spcBef>
                <a:spcPct val="0"/>
              </a:spcBef>
              <a:buFontTx/>
              <a:buNone/>
            </a:pPr>
            <a:endParaRPr lang="es-ES">
              <a:latin typeface="Calibri" charset="0"/>
              <a:ea typeface="MS PGothic" charset="0"/>
            </a:endParaRPr>
          </a:p>
        </p:txBody>
      </p:sp>
      <p:pic>
        <p:nvPicPr>
          <p:cNvPr id="8806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3581" y="104776"/>
            <a:ext cx="10668419" cy="1438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80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2872" y="3462339"/>
            <a:ext cx="4281814"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Content Placeholder 2"/>
          <p:cNvSpPr txBox="1">
            <a:spLocks/>
          </p:cNvSpPr>
          <p:nvPr/>
        </p:nvSpPr>
        <p:spPr bwMode="auto">
          <a:xfrm>
            <a:off x="5639095" y="3468688"/>
            <a:ext cx="6400044"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MS PGothic" charset="0"/>
                <a:cs typeface="ＭＳ Ｐゴシック" charset="0"/>
              </a:defRPr>
            </a:lvl1pPr>
            <a:lvl2pPr>
              <a:defRPr sz="2800">
                <a:solidFill>
                  <a:schemeClr val="tx1"/>
                </a:solidFill>
                <a:latin typeface="Calibri" charset="0"/>
                <a:ea typeface="MS PGothic" charset="0"/>
              </a:defRPr>
            </a:lvl2pPr>
            <a:lvl3pPr>
              <a:defRPr sz="2400">
                <a:solidFill>
                  <a:schemeClr val="tx1"/>
                </a:solidFill>
                <a:latin typeface="Calibri" charset="0"/>
                <a:ea typeface="MS PGothic" charset="0"/>
              </a:defRPr>
            </a:lvl3pPr>
            <a:lvl4pPr>
              <a:defRPr sz="2000">
                <a:solidFill>
                  <a:schemeClr val="tx1"/>
                </a:solidFill>
                <a:latin typeface="Calibri" charset="0"/>
                <a:ea typeface="MS PGothic" charset="0"/>
              </a:defRPr>
            </a:lvl4pPr>
            <a:lvl5pPr>
              <a:defRPr sz="2000">
                <a:solidFill>
                  <a:schemeClr val="tx1"/>
                </a:solidFill>
                <a:latin typeface="Calibri" charset="0"/>
                <a:ea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spcBef>
                <a:spcPct val="20000"/>
              </a:spcBef>
              <a:buFont typeface="Arial" charset="0"/>
              <a:buNone/>
            </a:pPr>
            <a:r>
              <a:rPr lang="es-MX" sz="2800"/>
              <a:t>Definir anatomía árbol biliar y presencia de litos </a:t>
            </a:r>
          </a:p>
          <a:p>
            <a:pPr eaLnBrk="1" hangingPunct="1">
              <a:spcBef>
                <a:spcPct val="20000"/>
              </a:spcBef>
              <a:buFont typeface="Arial" charset="0"/>
              <a:buNone/>
            </a:pPr>
            <a:r>
              <a:rPr lang="es-MX" sz="2800"/>
              <a:t>Disminuye 50% LVB</a:t>
            </a:r>
          </a:p>
          <a:p>
            <a:pPr eaLnBrk="1" hangingPunct="1">
              <a:spcBef>
                <a:spcPct val="20000"/>
              </a:spcBef>
              <a:buFont typeface="Arial" charset="0"/>
              <a:buNone/>
            </a:pPr>
            <a:r>
              <a:rPr lang="es-MX" sz="2800"/>
              <a:t>Sensibilidad 87% Especificidad 99%</a:t>
            </a:r>
          </a:p>
        </p:txBody>
      </p:sp>
      <p:sp>
        <p:nvSpPr>
          <p:cNvPr id="6" name="Footer Placeholder 3"/>
          <p:cNvSpPr>
            <a:spLocks noGrp="1"/>
          </p:cNvSpPr>
          <p:nvPr>
            <p:ph type="ftr" sz="quarter" idx="11"/>
          </p:nvPr>
        </p:nvSpPr>
        <p:spPr>
          <a:xfrm>
            <a:off x="534177" y="6473825"/>
            <a:ext cx="10209834" cy="484188"/>
          </a:xfrm>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0" hangingPunct="0">
              <a:spcBef>
                <a:spcPct val="30000"/>
              </a:spcBef>
            </a:pPr>
            <a:r>
              <a:rPr lang="en-US" sz="1200">
                <a:solidFill>
                  <a:srgbClr val="898989"/>
                </a:solidFill>
              </a:rPr>
              <a:t>https://www.sages.org/safe-cholecystectomy-program/</a:t>
            </a:r>
            <a:endParaRPr lang="es-MX" sz="1200">
              <a:solidFill>
                <a:srgbClr val="898989"/>
              </a:solidFill>
            </a:endParaRPr>
          </a:p>
        </p:txBody>
      </p:sp>
      <p:sp>
        <p:nvSpPr>
          <p:cNvPr id="7" name="6 Rectángulo"/>
          <p:cNvSpPr/>
          <p:nvPr/>
        </p:nvSpPr>
        <p:spPr>
          <a:xfrm>
            <a:off x="0" y="0"/>
            <a:ext cx="342339" cy="6858000"/>
          </a:xfrm>
          <a:prstGeom prst="rect">
            <a:avLst/>
          </a:prstGeom>
          <a:gradFill flip="none" rotWithShape="1">
            <a:gsLst>
              <a:gs pos="9000">
                <a:schemeClr val="tx2">
                  <a:lumMod val="50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s-ES" sz="1800">
              <a:solidFill>
                <a:srgbClr val="FFFFFF"/>
              </a:solidFill>
            </a:endParaRPr>
          </a:p>
        </p:txBody>
      </p:sp>
      <p:sp>
        <p:nvSpPr>
          <p:cNvPr id="8" name="10 Rectángulo"/>
          <p:cNvSpPr/>
          <p:nvPr/>
        </p:nvSpPr>
        <p:spPr>
          <a:xfrm>
            <a:off x="344360" y="1"/>
            <a:ext cx="228453" cy="4365625"/>
          </a:xfrm>
          <a:prstGeom prst="rect">
            <a:avLst/>
          </a:prstGeom>
          <a:gradFill>
            <a:gsLst>
              <a:gs pos="79000">
                <a:schemeClr val="tx2">
                  <a:lumMod val="5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sp>
        <p:nvSpPr>
          <p:cNvPr id="9" name="9 Rectángulo"/>
          <p:cNvSpPr/>
          <p:nvPr/>
        </p:nvSpPr>
        <p:spPr>
          <a:xfrm>
            <a:off x="572813" y="1"/>
            <a:ext cx="152861" cy="1844675"/>
          </a:xfrm>
          <a:prstGeom prst="rect">
            <a:avLst/>
          </a:prstGeom>
          <a:gradFill flip="none" rotWithShape="1">
            <a:gsLst>
              <a:gs pos="72000">
                <a:schemeClr val="tx2">
                  <a:lumMod val="75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97847766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Content Placeholder 2"/>
          <p:cNvSpPr>
            <a:spLocks noGrp="1"/>
          </p:cNvSpPr>
          <p:nvPr>
            <p:ph idx="1"/>
          </p:nvPr>
        </p:nvSpPr>
        <p:spPr>
          <a:xfrm>
            <a:off x="1066675" y="1851026"/>
            <a:ext cx="11049735" cy="930275"/>
          </a:xfrm>
        </p:spPr>
        <p:txBody>
          <a:bodyPr/>
          <a:lstStyle/>
          <a:p>
            <a:pPr marL="0" indent="0" eaLnBrk="1" hangingPunct="1">
              <a:spcBef>
                <a:spcPct val="0"/>
              </a:spcBef>
              <a:buFontTx/>
              <a:buNone/>
            </a:pPr>
            <a:r>
              <a:rPr lang="es-ES" sz="3000">
                <a:latin typeface="Calibri" charset="0"/>
                <a:ea typeface="MS PGothic" charset="0"/>
              </a:rPr>
              <a:t>5. Reconocer cuando la disección se acerca a zona de riesgo. Considerar colecistectomía subtotal o colecistostomía.</a:t>
            </a:r>
          </a:p>
          <a:p>
            <a:pPr marL="0" indent="0" eaLnBrk="1" hangingPunct="1">
              <a:spcBef>
                <a:spcPct val="0"/>
              </a:spcBef>
              <a:buFontTx/>
              <a:buNone/>
            </a:pPr>
            <a:endParaRPr lang="es-ES">
              <a:latin typeface="Calibri" charset="0"/>
              <a:ea typeface="MS PGothic" charset="0"/>
            </a:endParaRPr>
          </a:p>
        </p:txBody>
      </p:sp>
      <p:pic>
        <p:nvPicPr>
          <p:cNvPr id="8909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675" y="44450"/>
            <a:ext cx="11125325" cy="1498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909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127" y="3089275"/>
            <a:ext cx="5133474"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1592" y="2852738"/>
            <a:ext cx="327729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67570" y="3841750"/>
            <a:ext cx="281870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3"/>
          <p:cNvSpPr>
            <a:spLocks noGrp="1"/>
          </p:cNvSpPr>
          <p:nvPr>
            <p:ph type="ftr" sz="quarter" idx="11"/>
          </p:nvPr>
        </p:nvSpPr>
        <p:spPr>
          <a:xfrm>
            <a:off x="534177" y="6473825"/>
            <a:ext cx="10209834" cy="484188"/>
          </a:xfrm>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0" hangingPunct="0">
              <a:spcBef>
                <a:spcPct val="30000"/>
              </a:spcBef>
            </a:pPr>
            <a:r>
              <a:rPr lang="en-US" sz="1200">
                <a:solidFill>
                  <a:srgbClr val="898989"/>
                </a:solidFill>
              </a:rPr>
              <a:t>https://www.sages.org/safe-cholecystectomy-program/</a:t>
            </a:r>
            <a:endParaRPr lang="es-MX" sz="1200">
              <a:solidFill>
                <a:srgbClr val="898989"/>
              </a:solidFill>
            </a:endParaRPr>
          </a:p>
        </p:txBody>
      </p:sp>
      <p:sp>
        <p:nvSpPr>
          <p:cNvPr id="9" name="6 Rectángulo"/>
          <p:cNvSpPr/>
          <p:nvPr/>
        </p:nvSpPr>
        <p:spPr>
          <a:xfrm>
            <a:off x="0" y="0"/>
            <a:ext cx="342339" cy="6858000"/>
          </a:xfrm>
          <a:prstGeom prst="rect">
            <a:avLst/>
          </a:prstGeom>
          <a:gradFill flip="none" rotWithShape="1">
            <a:gsLst>
              <a:gs pos="9000">
                <a:schemeClr val="tx2">
                  <a:lumMod val="50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s-ES" sz="1800">
              <a:solidFill>
                <a:srgbClr val="FFFFFF"/>
              </a:solidFill>
            </a:endParaRPr>
          </a:p>
        </p:txBody>
      </p:sp>
      <p:sp>
        <p:nvSpPr>
          <p:cNvPr id="10" name="10 Rectángulo"/>
          <p:cNvSpPr/>
          <p:nvPr/>
        </p:nvSpPr>
        <p:spPr>
          <a:xfrm>
            <a:off x="344360" y="1"/>
            <a:ext cx="228453" cy="4365625"/>
          </a:xfrm>
          <a:prstGeom prst="rect">
            <a:avLst/>
          </a:prstGeom>
          <a:gradFill>
            <a:gsLst>
              <a:gs pos="79000">
                <a:schemeClr val="tx2">
                  <a:lumMod val="5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sp>
        <p:nvSpPr>
          <p:cNvPr id="11" name="9 Rectángulo"/>
          <p:cNvSpPr/>
          <p:nvPr/>
        </p:nvSpPr>
        <p:spPr>
          <a:xfrm>
            <a:off x="572813" y="1"/>
            <a:ext cx="152861" cy="1844675"/>
          </a:xfrm>
          <a:prstGeom prst="rect">
            <a:avLst/>
          </a:prstGeom>
          <a:gradFill flip="none" rotWithShape="1">
            <a:gsLst>
              <a:gs pos="72000">
                <a:schemeClr val="tx2">
                  <a:lumMod val="75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12350973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bwMode="auto">
          <a:xfrm>
            <a:off x="3213463" y="342008"/>
            <a:ext cx="5394959" cy="7107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2">
            <a:schemeClr val="accent1"/>
          </a:lnRef>
          <a:fillRef idx="1">
            <a:schemeClr val="lt1"/>
          </a:fillRef>
          <a:effectRef idx="0">
            <a:schemeClr val="accent1"/>
          </a:effectRef>
          <a:fontRef idx="minor">
            <a:schemeClr val="dk1"/>
          </a:fontRef>
        </p:style>
        <p:txBody>
          <a:bodyPr vert="horz" wrap="square" lIns="80991" tIns="42115" rIns="80991" bIns="42115" numCol="1" anchor="ctr" anchorCtr="0" compatLnSpc="1">
            <a:prstTxWarp prst="textNoShape">
              <a:avLst/>
            </a:prstTxWarp>
          </a:bodyPr>
          <a:lstStyle>
            <a:lvl1pPr algn="ctr" defTabSz="403225" rtl="0" eaLnBrk="0" fontAlgn="base" hangingPunct="0">
              <a:spcBef>
                <a:spcPct val="0"/>
              </a:spcBef>
              <a:spcAft>
                <a:spcPct val="0"/>
              </a:spcAft>
              <a:buClr>
                <a:srgbClr val="000000"/>
              </a:buClr>
              <a:buSzPct val="100000"/>
              <a:buFont typeface="Times New Roman" pitchFamily="18" charset="0"/>
              <a:defRPr sz="4000">
                <a:solidFill>
                  <a:schemeClr val="dk1"/>
                </a:solidFill>
                <a:latin typeface="+mn-lt"/>
                <a:ea typeface="+mn-ea"/>
                <a:cs typeface="+mn-cs"/>
              </a:defRPr>
            </a:lvl1pPr>
            <a:lvl2pPr algn="ctr" defTabSz="403225" rtl="0" eaLnBrk="0" fontAlgn="base" hangingPunct="0">
              <a:spcBef>
                <a:spcPct val="0"/>
              </a:spcBef>
              <a:spcAft>
                <a:spcPct val="0"/>
              </a:spcAft>
              <a:buClr>
                <a:srgbClr val="000000"/>
              </a:buClr>
              <a:buSzPct val="100000"/>
              <a:buFont typeface="Times New Roman" pitchFamily="18" charset="0"/>
              <a:defRPr sz="4000">
                <a:solidFill>
                  <a:schemeClr val="dk1"/>
                </a:solidFill>
                <a:latin typeface="+mn-lt"/>
                <a:ea typeface="+mn-ea"/>
                <a:cs typeface="+mn-cs"/>
              </a:defRPr>
            </a:lvl2pPr>
            <a:lvl3pPr algn="ctr" defTabSz="403225" rtl="0" eaLnBrk="0" fontAlgn="base" hangingPunct="0">
              <a:spcBef>
                <a:spcPct val="0"/>
              </a:spcBef>
              <a:spcAft>
                <a:spcPct val="0"/>
              </a:spcAft>
              <a:buClr>
                <a:srgbClr val="000000"/>
              </a:buClr>
              <a:buSzPct val="100000"/>
              <a:buFont typeface="Times New Roman" pitchFamily="18" charset="0"/>
              <a:defRPr sz="4000">
                <a:solidFill>
                  <a:schemeClr val="dk1"/>
                </a:solidFill>
                <a:latin typeface="+mn-lt"/>
                <a:ea typeface="+mn-ea"/>
                <a:cs typeface="+mn-cs"/>
              </a:defRPr>
            </a:lvl3pPr>
            <a:lvl4pPr algn="ctr" defTabSz="403225" rtl="0" eaLnBrk="0" fontAlgn="base" hangingPunct="0">
              <a:spcBef>
                <a:spcPct val="0"/>
              </a:spcBef>
              <a:spcAft>
                <a:spcPct val="0"/>
              </a:spcAft>
              <a:buClr>
                <a:srgbClr val="000000"/>
              </a:buClr>
              <a:buSzPct val="100000"/>
              <a:buFont typeface="Times New Roman" pitchFamily="18" charset="0"/>
              <a:defRPr sz="4000">
                <a:solidFill>
                  <a:schemeClr val="dk1"/>
                </a:solidFill>
                <a:latin typeface="+mn-lt"/>
                <a:ea typeface="+mn-ea"/>
                <a:cs typeface="+mn-cs"/>
              </a:defRPr>
            </a:lvl4pPr>
            <a:lvl5pPr algn="ctr" defTabSz="403225" rtl="0" eaLnBrk="0" fontAlgn="base" hangingPunct="0">
              <a:spcBef>
                <a:spcPct val="0"/>
              </a:spcBef>
              <a:spcAft>
                <a:spcPct val="0"/>
              </a:spcAft>
              <a:buClr>
                <a:srgbClr val="000000"/>
              </a:buClr>
              <a:buSzPct val="100000"/>
              <a:buFont typeface="Times New Roman" pitchFamily="18" charset="0"/>
              <a:defRPr sz="4000">
                <a:solidFill>
                  <a:schemeClr val="dk1"/>
                </a:solidFill>
                <a:latin typeface="+mn-lt"/>
                <a:ea typeface="+mn-ea"/>
                <a:cs typeface="+mn-cs"/>
              </a:defRPr>
            </a:lvl5pPr>
            <a:lvl6pPr marL="2263140" indent="-205740" algn="ctr" defTabSz="404337" rtl="0" fontAlgn="base">
              <a:spcBef>
                <a:spcPct val="0"/>
              </a:spcBef>
              <a:spcAft>
                <a:spcPct val="0"/>
              </a:spcAft>
              <a:buClr>
                <a:srgbClr val="000000"/>
              </a:buClr>
              <a:buSzPct val="100000"/>
              <a:buFont typeface="Times New Roman" pitchFamily="16" charset="0"/>
              <a:defRPr sz="4000">
                <a:solidFill>
                  <a:schemeClr val="dk1"/>
                </a:solidFill>
                <a:latin typeface="+mn-lt"/>
                <a:ea typeface="+mn-ea"/>
                <a:cs typeface="+mn-cs"/>
              </a:defRPr>
            </a:lvl6pPr>
            <a:lvl7pPr marL="2674620" indent="-205740" algn="ctr" defTabSz="404337" rtl="0" fontAlgn="base">
              <a:spcBef>
                <a:spcPct val="0"/>
              </a:spcBef>
              <a:spcAft>
                <a:spcPct val="0"/>
              </a:spcAft>
              <a:buClr>
                <a:srgbClr val="000000"/>
              </a:buClr>
              <a:buSzPct val="100000"/>
              <a:buFont typeface="Times New Roman" pitchFamily="16" charset="0"/>
              <a:defRPr sz="4000">
                <a:solidFill>
                  <a:schemeClr val="dk1"/>
                </a:solidFill>
                <a:latin typeface="+mn-lt"/>
                <a:ea typeface="+mn-ea"/>
                <a:cs typeface="+mn-cs"/>
              </a:defRPr>
            </a:lvl7pPr>
            <a:lvl8pPr marL="3086100" indent="-205740" algn="ctr" defTabSz="404337" rtl="0" fontAlgn="base">
              <a:spcBef>
                <a:spcPct val="0"/>
              </a:spcBef>
              <a:spcAft>
                <a:spcPct val="0"/>
              </a:spcAft>
              <a:buClr>
                <a:srgbClr val="000000"/>
              </a:buClr>
              <a:buSzPct val="100000"/>
              <a:buFont typeface="Times New Roman" pitchFamily="16" charset="0"/>
              <a:defRPr sz="4000">
                <a:solidFill>
                  <a:schemeClr val="dk1"/>
                </a:solidFill>
                <a:latin typeface="+mn-lt"/>
                <a:ea typeface="+mn-ea"/>
                <a:cs typeface="+mn-cs"/>
              </a:defRPr>
            </a:lvl8pPr>
            <a:lvl9pPr marL="3497580" indent="-205740" algn="ctr" defTabSz="404337" rtl="0" fontAlgn="base">
              <a:spcBef>
                <a:spcPct val="0"/>
              </a:spcBef>
              <a:spcAft>
                <a:spcPct val="0"/>
              </a:spcAft>
              <a:buClr>
                <a:srgbClr val="000000"/>
              </a:buClr>
              <a:buSzPct val="100000"/>
              <a:buFont typeface="Times New Roman" pitchFamily="16" charset="0"/>
              <a:defRPr sz="4000">
                <a:solidFill>
                  <a:schemeClr val="dk1"/>
                </a:solidFill>
                <a:latin typeface="+mn-lt"/>
                <a:ea typeface="+mn-ea"/>
                <a:cs typeface="+mn-cs"/>
              </a:defRPr>
            </a:lvl9pPr>
          </a:lstStyle>
          <a:p>
            <a:pPr eaLnBrk="1" hangingPunct="1"/>
            <a:r>
              <a:rPr lang="es-MX" sz="3600" b="1" dirty="0">
                <a:solidFill>
                  <a:schemeClr val="bg1"/>
                </a:solidFill>
                <a:latin typeface="Arial" panose="020B0604020202020204" pitchFamily="34" charset="0"/>
                <a:cs typeface="Arial" panose="020B0604020202020204" pitchFamily="34" charset="0"/>
              </a:rPr>
              <a:t>Seguridad del Paciente </a:t>
            </a:r>
            <a:endParaRPr lang="es-MX" b="1" dirty="0">
              <a:solidFill>
                <a:schemeClr val="bg1"/>
              </a:solidFill>
              <a:latin typeface="Arial" panose="020B0604020202020204" pitchFamily="34" charset="0"/>
              <a:cs typeface="Arial" panose="020B0604020202020204" pitchFamily="34" charset="0"/>
            </a:endParaRPr>
          </a:p>
        </p:txBody>
      </p:sp>
      <p:sp>
        <p:nvSpPr>
          <p:cNvPr id="4" name="3 Rectángulo"/>
          <p:cNvSpPr/>
          <p:nvPr/>
        </p:nvSpPr>
        <p:spPr>
          <a:xfrm>
            <a:off x="1668016" y="6372036"/>
            <a:ext cx="4572000" cy="369332"/>
          </a:xfrm>
          <a:prstGeom prst="rect">
            <a:avLst/>
          </a:prstGeom>
        </p:spPr>
        <p:txBody>
          <a:bodyPr>
            <a:spAutoFit/>
          </a:bodyPr>
          <a:lstStyle/>
          <a:p>
            <a:r>
              <a:rPr lang="en-US" dirty="0" err="1"/>
              <a:t>CMAJ</a:t>
            </a:r>
            <a:r>
              <a:rPr lang="en-US" dirty="0"/>
              <a:t> 2004;170:1678–1686.</a:t>
            </a:r>
            <a:endParaRPr lang="es-MX" dirty="0"/>
          </a:p>
        </p:txBody>
      </p:sp>
      <p:sp>
        <p:nvSpPr>
          <p:cNvPr id="5" name="4 CuadroTexto"/>
          <p:cNvSpPr txBox="1"/>
          <p:nvPr/>
        </p:nvSpPr>
        <p:spPr>
          <a:xfrm>
            <a:off x="1764916" y="2132857"/>
            <a:ext cx="5411205" cy="4247317"/>
          </a:xfrm>
          <a:prstGeom prst="rect">
            <a:avLst/>
          </a:prstGeom>
          <a:noFill/>
          <a:ln w="38100">
            <a:solidFill>
              <a:schemeClr val="accent1">
                <a:lumMod val="75000"/>
              </a:schemeClr>
            </a:solidFill>
          </a:ln>
        </p:spPr>
        <p:txBody>
          <a:bodyPr wrap="square" rtlCol="0">
            <a:spAutoFit/>
          </a:bodyPr>
          <a:lstStyle/>
          <a:p>
            <a:r>
              <a:rPr lang="es-MX" sz="3000" dirty="0">
                <a:latin typeface="Calibri" panose="020F0502020204030204" pitchFamily="34" charset="0"/>
              </a:rPr>
              <a:t>Instituto Nacional de Medicina de los Estados Unidos de América (1999) reportó:</a:t>
            </a:r>
          </a:p>
          <a:p>
            <a:endParaRPr lang="es-MX" sz="3000" dirty="0">
              <a:latin typeface="Calibri" panose="020F0502020204030204" pitchFamily="34" charset="0"/>
            </a:endParaRPr>
          </a:p>
          <a:p>
            <a:pPr algn="ctr"/>
            <a:r>
              <a:rPr lang="es-MX" sz="3000" dirty="0">
                <a:latin typeface="Calibri" panose="020F0502020204030204" pitchFamily="34" charset="0"/>
              </a:rPr>
              <a:t> 98,000 </a:t>
            </a:r>
          </a:p>
          <a:p>
            <a:pPr algn="ctr"/>
            <a:r>
              <a:rPr lang="es-MX" sz="3000" dirty="0">
                <a:latin typeface="Calibri" panose="020F0502020204030204" pitchFamily="34" charset="0"/>
              </a:rPr>
              <a:t>muertes cada año </a:t>
            </a:r>
          </a:p>
          <a:p>
            <a:pPr algn="ctr"/>
            <a:endParaRPr lang="es-MX" sz="3000" dirty="0">
              <a:latin typeface="Calibri" panose="020F0502020204030204" pitchFamily="34" charset="0"/>
            </a:endParaRPr>
          </a:p>
          <a:p>
            <a:pPr algn="ctr"/>
            <a:endParaRPr lang="es-MX" sz="3000" dirty="0">
              <a:latin typeface="Calibri" panose="020F0502020204030204" pitchFamily="34" charset="0"/>
            </a:endParaRPr>
          </a:p>
          <a:p>
            <a:pPr algn="ctr"/>
            <a:r>
              <a:rPr lang="es-MX" sz="3000" dirty="0">
                <a:latin typeface="Calibri" panose="020F0502020204030204" pitchFamily="34" charset="0"/>
              </a:rPr>
              <a:t>ERROR  MÉDICO</a:t>
            </a:r>
          </a:p>
        </p:txBody>
      </p:sp>
      <p:sp>
        <p:nvSpPr>
          <p:cNvPr id="6" name="4 Título"/>
          <p:cNvSpPr txBox="1">
            <a:spLocks/>
          </p:cNvSpPr>
          <p:nvPr/>
        </p:nvSpPr>
        <p:spPr>
          <a:xfrm>
            <a:off x="3071665" y="1196752"/>
            <a:ext cx="5924295" cy="792088"/>
          </a:xfrm>
          <a:prstGeom prst="rect">
            <a:avLst/>
          </a:prstGeom>
        </p:spPr>
        <p:txBody>
          <a:bodyPr>
            <a:normAutofit fontScale="97500"/>
          </a:bodyPr>
          <a:lstStyle>
            <a:lvl1pPr algn="ctr" defTabSz="403225"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03225" rtl="0" eaLnBrk="0" fontAlgn="base" hangingPunct="0">
              <a:spcBef>
                <a:spcPct val="0"/>
              </a:spcBef>
              <a:spcAft>
                <a:spcPct val="0"/>
              </a:spcAft>
              <a:buClr>
                <a:srgbClr val="000000"/>
              </a:buClr>
              <a:buSzPct val="100000"/>
              <a:buFont typeface="Times New Roman" pitchFamily="18" charset="0"/>
              <a:defRPr sz="4000">
                <a:solidFill>
                  <a:srgbClr val="000000"/>
                </a:solidFill>
                <a:latin typeface="Times New Roman" pitchFamily="16" charset="0"/>
                <a:ea typeface="Droid Sans Fallback" charset="0"/>
                <a:cs typeface="Droid Sans Fallback" charset="0"/>
              </a:defRPr>
            </a:lvl2pPr>
            <a:lvl3pPr algn="ctr" defTabSz="403225" rtl="0" eaLnBrk="0" fontAlgn="base" hangingPunct="0">
              <a:spcBef>
                <a:spcPct val="0"/>
              </a:spcBef>
              <a:spcAft>
                <a:spcPct val="0"/>
              </a:spcAft>
              <a:buClr>
                <a:srgbClr val="000000"/>
              </a:buClr>
              <a:buSzPct val="100000"/>
              <a:buFont typeface="Times New Roman" pitchFamily="18" charset="0"/>
              <a:defRPr sz="4000">
                <a:solidFill>
                  <a:srgbClr val="000000"/>
                </a:solidFill>
                <a:latin typeface="Times New Roman" pitchFamily="16" charset="0"/>
                <a:ea typeface="Droid Sans Fallback" charset="0"/>
                <a:cs typeface="Droid Sans Fallback" charset="0"/>
              </a:defRPr>
            </a:lvl3pPr>
            <a:lvl4pPr algn="ctr" defTabSz="403225" rtl="0" eaLnBrk="0" fontAlgn="base" hangingPunct="0">
              <a:spcBef>
                <a:spcPct val="0"/>
              </a:spcBef>
              <a:spcAft>
                <a:spcPct val="0"/>
              </a:spcAft>
              <a:buClr>
                <a:srgbClr val="000000"/>
              </a:buClr>
              <a:buSzPct val="100000"/>
              <a:buFont typeface="Times New Roman" pitchFamily="18" charset="0"/>
              <a:defRPr sz="4000">
                <a:solidFill>
                  <a:srgbClr val="000000"/>
                </a:solidFill>
                <a:latin typeface="Times New Roman" pitchFamily="16" charset="0"/>
                <a:ea typeface="Droid Sans Fallback" charset="0"/>
                <a:cs typeface="Droid Sans Fallback" charset="0"/>
              </a:defRPr>
            </a:lvl4pPr>
            <a:lvl5pPr algn="ctr" defTabSz="403225" rtl="0" eaLnBrk="0" fontAlgn="base" hangingPunct="0">
              <a:spcBef>
                <a:spcPct val="0"/>
              </a:spcBef>
              <a:spcAft>
                <a:spcPct val="0"/>
              </a:spcAft>
              <a:buClr>
                <a:srgbClr val="000000"/>
              </a:buClr>
              <a:buSzPct val="100000"/>
              <a:buFont typeface="Times New Roman" pitchFamily="18" charset="0"/>
              <a:defRPr sz="4000">
                <a:solidFill>
                  <a:srgbClr val="000000"/>
                </a:solidFill>
                <a:latin typeface="Times New Roman" pitchFamily="16" charset="0"/>
                <a:ea typeface="Droid Sans Fallback" charset="0"/>
                <a:cs typeface="Droid Sans Fallback" charset="0"/>
              </a:defRPr>
            </a:lvl5pPr>
            <a:lvl6pPr marL="226314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ea typeface="Droid Sans Fallback" charset="0"/>
                <a:cs typeface="Droid Sans Fallback" charset="0"/>
              </a:defRPr>
            </a:lvl6pPr>
            <a:lvl7pPr marL="267462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ea typeface="Droid Sans Fallback" charset="0"/>
                <a:cs typeface="Droid Sans Fallback" charset="0"/>
              </a:defRPr>
            </a:lvl7pPr>
            <a:lvl8pPr marL="308610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ea typeface="Droid Sans Fallback" charset="0"/>
                <a:cs typeface="Droid Sans Fallback" charset="0"/>
              </a:defRPr>
            </a:lvl8pPr>
            <a:lvl9pPr marL="3497580" indent="-205740" algn="ctr" defTabSz="404337" rtl="0" fontAlgn="base">
              <a:spcBef>
                <a:spcPct val="0"/>
              </a:spcBef>
              <a:spcAft>
                <a:spcPct val="0"/>
              </a:spcAft>
              <a:buClr>
                <a:srgbClr val="000000"/>
              </a:buClr>
              <a:buSzPct val="100000"/>
              <a:buFont typeface="Times New Roman" pitchFamily="16" charset="0"/>
              <a:defRPr sz="4000">
                <a:solidFill>
                  <a:srgbClr val="000000"/>
                </a:solidFill>
                <a:latin typeface="Times New Roman" pitchFamily="16" charset="0"/>
                <a:ea typeface="Droid Sans Fallback" charset="0"/>
                <a:cs typeface="Droid Sans Fallback" charset="0"/>
              </a:defRPr>
            </a:lvl9pPr>
          </a:lstStyle>
          <a:p>
            <a:r>
              <a:rPr lang="es-MX" b="1" dirty="0">
                <a:latin typeface="Calibri" panose="020F0502020204030204" pitchFamily="34" charset="0"/>
              </a:rPr>
              <a:t>¿Cómo surgió el interés ?</a:t>
            </a:r>
          </a:p>
        </p:txBody>
      </p:sp>
      <p:sp>
        <p:nvSpPr>
          <p:cNvPr id="7" name="6 CuadroTexto"/>
          <p:cNvSpPr txBox="1"/>
          <p:nvPr/>
        </p:nvSpPr>
        <p:spPr>
          <a:xfrm>
            <a:off x="7265282" y="4092218"/>
            <a:ext cx="3153683" cy="1815882"/>
          </a:xfrm>
          <a:prstGeom prst="rect">
            <a:avLst/>
          </a:prstGeom>
          <a:noFill/>
          <a:ln w="38100" cmpd="sng">
            <a:solidFill>
              <a:schemeClr val="accent1">
                <a:lumMod val="75000"/>
              </a:schemeClr>
            </a:solidFill>
          </a:ln>
        </p:spPr>
        <p:txBody>
          <a:bodyPr wrap="square" rtlCol="0">
            <a:spAutoFit/>
          </a:bodyPr>
          <a:lstStyle/>
          <a:p>
            <a:pPr marL="285750" indent="-285750">
              <a:buClr>
                <a:schemeClr val="accent1">
                  <a:lumMod val="75000"/>
                </a:schemeClr>
              </a:buClr>
              <a:buFont typeface="Wingdings" pitchFamily="2" charset="2"/>
              <a:buChar char="§"/>
            </a:pPr>
            <a:r>
              <a:rPr lang="es-MX" sz="2800" dirty="0">
                <a:latin typeface="Calibri" panose="020F0502020204030204" pitchFamily="34" charset="0"/>
              </a:rPr>
              <a:t>Accidentes </a:t>
            </a:r>
            <a:r>
              <a:rPr lang="es-MX" sz="2800" dirty="0" smtClean="0">
                <a:latin typeface="Calibri" panose="020F0502020204030204" pitchFamily="34" charset="0"/>
              </a:rPr>
              <a:t>automovilísticos</a:t>
            </a:r>
            <a:endParaRPr lang="es-MX" sz="2800" dirty="0">
              <a:latin typeface="Calibri" panose="020F0502020204030204" pitchFamily="34" charset="0"/>
            </a:endParaRPr>
          </a:p>
          <a:p>
            <a:pPr marL="285750" indent="-285750">
              <a:buClr>
                <a:schemeClr val="accent1">
                  <a:lumMod val="75000"/>
                </a:schemeClr>
              </a:buClr>
              <a:buFont typeface="Wingdings" pitchFamily="2" charset="2"/>
              <a:buChar char="§"/>
            </a:pPr>
            <a:r>
              <a:rPr lang="es-MX" sz="2800" dirty="0">
                <a:latin typeface="Calibri" panose="020F0502020204030204" pitchFamily="34" charset="0"/>
              </a:rPr>
              <a:t>Cáncer de mama </a:t>
            </a:r>
          </a:p>
          <a:p>
            <a:pPr marL="285750" indent="-285750">
              <a:buClr>
                <a:schemeClr val="accent1">
                  <a:lumMod val="75000"/>
                </a:schemeClr>
              </a:buClr>
              <a:buFont typeface="Wingdings" pitchFamily="2" charset="2"/>
              <a:buChar char="§"/>
            </a:pPr>
            <a:r>
              <a:rPr lang="es-MX" sz="2800" dirty="0">
                <a:latin typeface="Calibri" panose="020F0502020204030204" pitchFamily="34" charset="0"/>
              </a:rPr>
              <a:t>SIDA</a:t>
            </a:r>
          </a:p>
        </p:txBody>
      </p:sp>
      <p:sp>
        <p:nvSpPr>
          <p:cNvPr id="9" name="8 Flecha abajo"/>
          <p:cNvSpPr/>
          <p:nvPr/>
        </p:nvSpPr>
        <p:spPr bwMode="auto">
          <a:xfrm>
            <a:off x="4160233" y="5038939"/>
            <a:ext cx="620568" cy="795401"/>
          </a:xfrm>
          <a:prstGeom prst="downArrow">
            <a:avLst/>
          </a:prstGeom>
          <a:solidFill>
            <a:schemeClr val="accent1">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s-MX" sz="2400">
              <a:solidFill>
                <a:schemeClr val="bg1"/>
              </a:solidFill>
              <a:latin typeface="Times New Roman" pitchFamily="16" charset="0"/>
            </a:endParaRPr>
          </a:p>
        </p:txBody>
      </p:sp>
      <p:sp>
        <p:nvSpPr>
          <p:cNvPr id="10" name="9 CuadroTexto"/>
          <p:cNvSpPr txBox="1"/>
          <p:nvPr/>
        </p:nvSpPr>
        <p:spPr>
          <a:xfrm>
            <a:off x="7265280" y="2132856"/>
            <a:ext cx="3153684" cy="1815882"/>
          </a:xfrm>
          <a:prstGeom prst="rect">
            <a:avLst/>
          </a:prstGeom>
          <a:noFill/>
          <a:ln w="38100" cmpd="sng">
            <a:solidFill>
              <a:schemeClr val="accent1">
                <a:lumMod val="75000"/>
              </a:schemeClr>
            </a:solidFill>
          </a:ln>
        </p:spPr>
        <p:txBody>
          <a:bodyPr wrap="square" rtlCol="0">
            <a:spAutoFit/>
          </a:bodyPr>
          <a:lstStyle/>
          <a:p>
            <a:pPr algn="ctr"/>
            <a:r>
              <a:rPr lang="es-MX" sz="2800" dirty="0">
                <a:latin typeface="Calibri" panose="020F0502020204030204" pitchFamily="34" charset="0"/>
              </a:rPr>
              <a:t>Tasa de eventos adversos </a:t>
            </a:r>
            <a:r>
              <a:rPr lang="es-MX" sz="2800" b="1" dirty="0" smtClean="0">
                <a:solidFill>
                  <a:srgbClr val="FF0000"/>
                </a:solidFill>
                <a:latin typeface="Calibri" panose="020F0502020204030204" pitchFamily="34" charset="0"/>
              </a:rPr>
              <a:t>EA</a:t>
            </a:r>
            <a:r>
              <a:rPr lang="es-MX" sz="2800" dirty="0" smtClean="0">
                <a:latin typeface="Calibri" panose="020F0502020204030204" pitchFamily="34" charset="0"/>
              </a:rPr>
              <a:t> </a:t>
            </a:r>
            <a:r>
              <a:rPr lang="es-MX" sz="2800" dirty="0">
                <a:latin typeface="Calibri" panose="020F0502020204030204" pitchFamily="34" charset="0"/>
              </a:rPr>
              <a:t>en pacientes </a:t>
            </a:r>
            <a:r>
              <a:rPr lang="es-MX" sz="2800" dirty="0" smtClean="0">
                <a:latin typeface="Calibri" panose="020F0502020204030204" pitchFamily="34" charset="0"/>
              </a:rPr>
              <a:t>hospitalizados </a:t>
            </a:r>
            <a:r>
              <a:rPr lang="es-MX" sz="2800" dirty="0">
                <a:latin typeface="Calibri" panose="020F0502020204030204" pitchFamily="34" charset="0"/>
              </a:rPr>
              <a:t>8%</a:t>
            </a: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2008439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Content Placeholder 2"/>
          <p:cNvSpPr>
            <a:spLocks noGrp="1"/>
          </p:cNvSpPr>
          <p:nvPr>
            <p:ph idx="1"/>
          </p:nvPr>
        </p:nvSpPr>
        <p:spPr>
          <a:xfrm>
            <a:off x="991083" y="1773239"/>
            <a:ext cx="10591150" cy="4535487"/>
          </a:xfrm>
        </p:spPr>
        <p:txBody>
          <a:bodyPr/>
          <a:lstStyle/>
          <a:p>
            <a:pPr marL="0" indent="0" eaLnBrk="1" hangingPunct="1">
              <a:spcBef>
                <a:spcPct val="0"/>
              </a:spcBef>
              <a:buFontTx/>
              <a:buNone/>
            </a:pPr>
            <a:r>
              <a:rPr lang="es-ES">
                <a:latin typeface="Calibri" charset="0"/>
                <a:ea typeface="MS PGothic" charset="0"/>
              </a:rPr>
              <a:t>6. Obtener ayuda de algún otro cirujano cuando la disección o condiciones son difíciles.</a:t>
            </a:r>
          </a:p>
          <a:p>
            <a:pPr marL="0" indent="0" eaLnBrk="1" hangingPunct="1">
              <a:spcBef>
                <a:spcPct val="0"/>
              </a:spcBef>
              <a:buFontTx/>
              <a:buNone/>
            </a:pPr>
            <a:endParaRPr lang="es-ES">
              <a:latin typeface="Calibri" charset="0"/>
              <a:ea typeface="MS PGothic" charset="0"/>
            </a:endParaRPr>
          </a:p>
        </p:txBody>
      </p:sp>
      <p:pic>
        <p:nvPicPr>
          <p:cNvPr id="9113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989" y="95250"/>
            <a:ext cx="10744011" cy="144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11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9219" y="3416300"/>
            <a:ext cx="327729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6487" y="3500439"/>
            <a:ext cx="365860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21" y="3416300"/>
            <a:ext cx="3695564"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p:cNvSpPr>
            <a:spLocks noGrp="1"/>
          </p:cNvSpPr>
          <p:nvPr>
            <p:ph type="ftr" sz="quarter" idx="11"/>
          </p:nvPr>
        </p:nvSpPr>
        <p:spPr>
          <a:xfrm>
            <a:off x="534177" y="6473825"/>
            <a:ext cx="10209834" cy="484188"/>
          </a:xfrm>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0" hangingPunct="0">
              <a:spcBef>
                <a:spcPct val="30000"/>
              </a:spcBef>
            </a:pPr>
            <a:r>
              <a:rPr lang="en-US" sz="1200">
                <a:solidFill>
                  <a:srgbClr val="898989"/>
                </a:solidFill>
              </a:rPr>
              <a:t>https://www.sages.org/safe-cholecystectomy-program/</a:t>
            </a:r>
            <a:endParaRPr lang="es-MX" sz="1200">
              <a:solidFill>
                <a:srgbClr val="898989"/>
              </a:solidFill>
            </a:endParaRPr>
          </a:p>
        </p:txBody>
      </p:sp>
      <p:sp>
        <p:nvSpPr>
          <p:cNvPr id="8" name="6 Rectángulo"/>
          <p:cNvSpPr/>
          <p:nvPr/>
        </p:nvSpPr>
        <p:spPr>
          <a:xfrm>
            <a:off x="0" y="0"/>
            <a:ext cx="342339" cy="6858000"/>
          </a:xfrm>
          <a:prstGeom prst="rect">
            <a:avLst/>
          </a:prstGeom>
          <a:gradFill flip="none" rotWithShape="1">
            <a:gsLst>
              <a:gs pos="9000">
                <a:schemeClr val="tx2">
                  <a:lumMod val="50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s-ES" sz="1800">
              <a:solidFill>
                <a:srgbClr val="FFFFFF"/>
              </a:solidFill>
            </a:endParaRPr>
          </a:p>
        </p:txBody>
      </p:sp>
      <p:sp>
        <p:nvSpPr>
          <p:cNvPr id="10" name="10 Rectángulo"/>
          <p:cNvSpPr/>
          <p:nvPr/>
        </p:nvSpPr>
        <p:spPr>
          <a:xfrm>
            <a:off x="344360" y="1"/>
            <a:ext cx="228453" cy="4365625"/>
          </a:xfrm>
          <a:prstGeom prst="rect">
            <a:avLst/>
          </a:prstGeom>
          <a:gradFill>
            <a:gsLst>
              <a:gs pos="79000">
                <a:schemeClr val="tx2">
                  <a:lumMod val="50000"/>
                </a:schemeClr>
              </a:gs>
              <a:gs pos="50000">
                <a:schemeClr val="accent1">
                  <a:tint val="44500"/>
                  <a:satMod val="160000"/>
                </a:schemeClr>
              </a:gs>
              <a:gs pos="100000">
                <a:schemeClr val="accent1">
                  <a:tint val="23500"/>
                  <a:satMod val="1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sp>
        <p:nvSpPr>
          <p:cNvPr id="11" name="9 Rectángulo"/>
          <p:cNvSpPr/>
          <p:nvPr/>
        </p:nvSpPr>
        <p:spPr>
          <a:xfrm>
            <a:off x="572813" y="1"/>
            <a:ext cx="152861" cy="1844675"/>
          </a:xfrm>
          <a:prstGeom prst="rect">
            <a:avLst/>
          </a:prstGeom>
          <a:gradFill flip="none" rotWithShape="1">
            <a:gsLst>
              <a:gs pos="72000">
                <a:schemeClr val="tx2">
                  <a:lumMod val="75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ES" sz="1800">
              <a:solidFill>
                <a:srgbClr val="FFFFFF"/>
              </a:solidFill>
              <a:latin typeface="Calibri" charset="0"/>
              <a:ea typeface="MS PGothic" charset="0"/>
              <a:cs typeface="MS PGothic" charset="0"/>
            </a:endParaRP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12503661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2590" y="401934"/>
            <a:ext cx="10515600" cy="1325563"/>
          </a:xfrm>
        </p:spPr>
        <p:txBody>
          <a:bodyPr/>
          <a:lstStyle/>
          <a:p>
            <a:r>
              <a:rPr lang="es-ES" dirty="0" smtClean="0"/>
              <a:t>Conclusiones</a:t>
            </a:r>
            <a:endParaRPr lang="es-ES" dirty="0"/>
          </a:p>
        </p:txBody>
      </p:sp>
      <p:sp>
        <p:nvSpPr>
          <p:cNvPr id="3" name="Marcador de contenido 2"/>
          <p:cNvSpPr>
            <a:spLocks noGrp="1"/>
          </p:cNvSpPr>
          <p:nvPr>
            <p:ph idx="1"/>
          </p:nvPr>
        </p:nvSpPr>
        <p:spPr>
          <a:xfrm>
            <a:off x="1997809" y="2009670"/>
            <a:ext cx="10515600" cy="4351338"/>
          </a:xfrm>
        </p:spPr>
        <p:txBody>
          <a:bodyPr/>
          <a:lstStyle/>
          <a:p>
            <a:r>
              <a:rPr lang="es-ES" dirty="0" smtClean="0"/>
              <a:t>Medidas fáciles de adoptar</a:t>
            </a:r>
          </a:p>
          <a:p>
            <a:r>
              <a:rPr lang="es-ES" dirty="0" smtClean="0"/>
              <a:t>Sistematización</a:t>
            </a:r>
          </a:p>
          <a:p>
            <a:r>
              <a:rPr lang="es-ES" dirty="0" smtClean="0"/>
              <a:t>Nada sofisticado</a:t>
            </a:r>
          </a:p>
          <a:p>
            <a:r>
              <a:rPr lang="es-ES" dirty="0" smtClean="0"/>
              <a:t>Requiere voluntad</a:t>
            </a:r>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pic>
        <p:nvPicPr>
          <p:cNvPr id="6" name="Imagen 5"/>
          <p:cNvPicPr>
            <a:picLocks noChangeAspect="1"/>
          </p:cNvPicPr>
          <p:nvPr/>
        </p:nvPicPr>
        <p:blipFill>
          <a:blip r:embed="rId4"/>
          <a:stretch>
            <a:fillRect/>
          </a:stretch>
        </p:blipFill>
        <p:spPr>
          <a:xfrm>
            <a:off x="7143553" y="2872484"/>
            <a:ext cx="4031132" cy="3024337"/>
          </a:xfrm>
          <a:prstGeom prst="rect">
            <a:avLst/>
          </a:prstGeom>
          <a:ln w="38100" cmpd="sng">
            <a:solidFill>
              <a:srgbClr val="FF0000"/>
            </a:solidFill>
          </a:ln>
        </p:spPr>
      </p:pic>
    </p:spTree>
    <p:extLst>
      <p:ext uri="{BB962C8B-B14F-4D97-AF65-F5344CB8AC3E}">
        <p14:creationId xmlns:p14="http://schemas.microsoft.com/office/powerpoint/2010/main" val="7862822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2590" y="401934"/>
            <a:ext cx="10515600" cy="1325563"/>
          </a:xfrm>
        </p:spPr>
        <p:txBody>
          <a:bodyPr/>
          <a:lstStyle/>
          <a:p>
            <a:endParaRPr lang="es-ES" dirty="0"/>
          </a:p>
        </p:txBody>
      </p:sp>
      <p:sp>
        <p:nvSpPr>
          <p:cNvPr id="3" name="Marcador de contenido 2"/>
          <p:cNvSpPr>
            <a:spLocks noGrp="1"/>
          </p:cNvSpPr>
          <p:nvPr>
            <p:ph idx="1"/>
          </p:nvPr>
        </p:nvSpPr>
        <p:spPr>
          <a:xfrm>
            <a:off x="1997809" y="2009670"/>
            <a:ext cx="10515600" cy="4351338"/>
          </a:xfrm>
        </p:spPr>
        <p:txBody>
          <a:bodyPr>
            <a:normAutofit/>
          </a:bodyPr>
          <a:lstStyle/>
          <a:p>
            <a:r>
              <a:rPr lang="es-ES" sz="4400" dirty="0" smtClean="0"/>
              <a:t>La Cirugía Segura Salva vidas</a:t>
            </a:r>
            <a:endParaRPr lang="es-ES" sz="4400"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pic>
        <p:nvPicPr>
          <p:cNvPr id="6" name="Imagen 5" descr="Imagen que contiene carretera, cielo, exterior, árbol&#10;&#10;Descripción generada con confianza muy alta">
            <a:extLst>
              <a:ext uri="{FF2B5EF4-FFF2-40B4-BE49-F238E27FC236}">
                <a16:creationId xmlns:a16="http://schemas.microsoft.com/office/drawing/2014/main" xmlns="" id="{33BFD0F7-94A9-41FF-9AC1-F04D1CB201BD}"/>
              </a:ext>
            </a:extLst>
          </p:cNvPr>
          <p:cNvPicPr>
            <a:picLocks noChangeAspect="1"/>
          </p:cNvPicPr>
          <p:nvPr/>
        </p:nvPicPr>
        <p:blipFill rotWithShape="1">
          <a:blip r:embed="rId4">
            <a:extLst>
              <a:ext uri="{28A0092B-C50C-407E-A947-70E740481C1C}">
                <a14:useLocalDpi xmlns:a14="http://schemas.microsoft.com/office/drawing/2010/main" val="0"/>
              </a:ext>
            </a:extLst>
          </a:blip>
          <a:srcRect t="4851" b="26901"/>
          <a:stretch/>
        </p:blipFill>
        <p:spPr>
          <a:xfrm>
            <a:off x="2633038" y="3044915"/>
            <a:ext cx="6702374" cy="34307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050619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2249707" y="1268739"/>
            <a:ext cx="7964372" cy="5095002"/>
          </a:xfrm>
          <a:prstGeom prst="roundRect">
            <a:avLst/>
          </a:prstGeom>
          <a:gradFill>
            <a:gsLst>
              <a:gs pos="0">
                <a:schemeClr val="accent1">
                  <a:lumMod val="75000"/>
                </a:schemeClr>
              </a:gs>
              <a:gs pos="17000">
                <a:schemeClr val="accent1">
                  <a:lumMod val="60000"/>
                  <a:lumOff val="40000"/>
                </a:schemeClr>
              </a:gs>
              <a:gs pos="68000">
                <a:schemeClr val="accent1">
                  <a:lumMod val="20000"/>
                  <a:lumOff val="80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dirty="0"/>
          </a:p>
        </p:txBody>
      </p:sp>
      <p:sp>
        <p:nvSpPr>
          <p:cNvPr id="5" name="4 CuadroTexto"/>
          <p:cNvSpPr txBox="1"/>
          <p:nvPr/>
        </p:nvSpPr>
        <p:spPr>
          <a:xfrm>
            <a:off x="3341665" y="664980"/>
            <a:ext cx="6227289" cy="523220"/>
          </a:xfrm>
          <a:prstGeom prst="rect">
            <a:avLst/>
          </a:prstGeom>
          <a:noFill/>
        </p:spPr>
        <p:txBody>
          <a:bodyPr wrap="square" rtlCol="0">
            <a:spAutoFit/>
          </a:bodyPr>
          <a:lstStyle/>
          <a:p>
            <a:r>
              <a:rPr lang="es-ES" sz="2800" b="1" dirty="0">
                <a:solidFill>
                  <a:schemeClr val="accent2"/>
                </a:solidFill>
                <a:latin typeface="Calibri" panose="020F0502020204030204" pitchFamily="34" charset="0"/>
              </a:rPr>
              <a:t>¿La Asistencia Médica es Peligrosa?</a:t>
            </a:r>
          </a:p>
        </p:txBody>
      </p:sp>
      <p:cxnSp>
        <p:nvCxnSpPr>
          <p:cNvPr id="7" name="6 Conector recto"/>
          <p:cNvCxnSpPr/>
          <p:nvPr/>
        </p:nvCxnSpPr>
        <p:spPr>
          <a:xfrm>
            <a:off x="3146743" y="5472424"/>
            <a:ext cx="6984776"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flipV="1">
            <a:off x="3354383" y="1631901"/>
            <a:ext cx="8384" cy="3988731"/>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155127" y="4752344"/>
            <a:ext cx="20764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8184233" y="1340768"/>
            <a:ext cx="1587247" cy="553998"/>
          </a:xfrm>
          <a:prstGeom prst="rect">
            <a:avLst/>
          </a:prstGeom>
          <a:noFill/>
          <a:ln>
            <a:solidFill>
              <a:schemeClr val="tx2"/>
            </a:solidFill>
          </a:ln>
        </p:spPr>
        <p:txBody>
          <a:bodyPr wrap="square" rtlCol="0">
            <a:spAutoFit/>
          </a:bodyPr>
          <a:lstStyle/>
          <a:p>
            <a:pPr algn="ctr"/>
            <a:r>
              <a:rPr lang="es-ES" sz="1500" b="1" dirty="0">
                <a:solidFill>
                  <a:schemeClr val="accent5">
                    <a:lumMod val="50000"/>
                  </a:schemeClr>
                </a:solidFill>
                <a:latin typeface="Calibri" panose="020F0502020204030204" pitchFamily="34" charset="0"/>
              </a:rPr>
              <a:t>Muy Seguro</a:t>
            </a:r>
          </a:p>
          <a:p>
            <a:pPr algn="ctr"/>
            <a:r>
              <a:rPr lang="es-ES" sz="1500" b="1" dirty="0">
                <a:solidFill>
                  <a:schemeClr val="accent5">
                    <a:lumMod val="50000"/>
                  </a:schemeClr>
                </a:solidFill>
                <a:latin typeface="Calibri" panose="020F0502020204030204" pitchFamily="34" charset="0"/>
              </a:rPr>
              <a:t>(&lt;1-100k)</a:t>
            </a:r>
          </a:p>
        </p:txBody>
      </p:sp>
      <p:sp>
        <p:nvSpPr>
          <p:cNvPr id="56" name="55 CuadroTexto"/>
          <p:cNvSpPr txBox="1"/>
          <p:nvPr/>
        </p:nvSpPr>
        <p:spPr>
          <a:xfrm>
            <a:off x="2891133" y="4536321"/>
            <a:ext cx="399627" cy="307777"/>
          </a:xfrm>
          <a:prstGeom prst="rect">
            <a:avLst/>
          </a:prstGeom>
          <a:noFill/>
        </p:spPr>
        <p:txBody>
          <a:bodyPr wrap="square" rtlCol="0">
            <a:spAutoFit/>
          </a:bodyPr>
          <a:lstStyle/>
          <a:p>
            <a:r>
              <a:rPr lang="es-ES" sz="1400" b="1" dirty="0">
                <a:latin typeface="Calibri" panose="020F0502020204030204" pitchFamily="34" charset="0"/>
              </a:rPr>
              <a:t>10</a:t>
            </a:r>
          </a:p>
        </p:txBody>
      </p:sp>
      <p:sp>
        <p:nvSpPr>
          <p:cNvPr id="63" name="62 CuadroTexto"/>
          <p:cNvSpPr txBox="1"/>
          <p:nvPr/>
        </p:nvSpPr>
        <p:spPr>
          <a:xfrm>
            <a:off x="4808069" y="5852209"/>
            <a:ext cx="3762028" cy="338554"/>
          </a:xfrm>
          <a:prstGeom prst="rect">
            <a:avLst/>
          </a:prstGeom>
          <a:noFill/>
        </p:spPr>
        <p:txBody>
          <a:bodyPr wrap="square" rtlCol="0">
            <a:spAutoFit/>
          </a:bodyPr>
          <a:lstStyle/>
          <a:p>
            <a:r>
              <a:rPr lang="es-ES" sz="1600" b="1" dirty="0">
                <a:latin typeface="Calibri" panose="020F0502020204030204" pitchFamily="34" charset="0"/>
              </a:rPr>
              <a:t>Número de encuentros por fatalidad</a:t>
            </a:r>
          </a:p>
        </p:txBody>
      </p:sp>
      <p:sp>
        <p:nvSpPr>
          <p:cNvPr id="64" name="63 CuadroTexto"/>
          <p:cNvSpPr txBox="1"/>
          <p:nvPr/>
        </p:nvSpPr>
        <p:spPr>
          <a:xfrm>
            <a:off x="4010840" y="4959658"/>
            <a:ext cx="1353175" cy="584775"/>
          </a:xfrm>
          <a:prstGeom prst="rect">
            <a:avLst/>
          </a:prstGeom>
          <a:noFill/>
        </p:spPr>
        <p:txBody>
          <a:bodyPr wrap="square" rtlCol="0">
            <a:spAutoFit/>
          </a:bodyPr>
          <a:lstStyle/>
          <a:p>
            <a:pPr algn="ctr"/>
            <a:r>
              <a:rPr lang="es-ES" sz="1600" b="1" dirty="0">
                <a:latin typeface="Calibri" panose="020F0502020204030204" pitchFamily="34" charset="0"/>
              </a:rPr>
              <a:t>Salto en Bungee</a:t>
            </a:r>
          </a:p>
        </p:txBody>
      </p:sp>
      <p:cxnSp>
        <p:nvCxnSpPr>
          <p:cNvPr id="30" name="29 Conector recto"/>
          <p:cNvCxnSpPr/>
          <p:nvPr/>
        </p:nvCxnSpPr>
        <p:spPr>
          <a:xfrm flipV="1">
            <a:off x="4226863" y="1944032"/>
            <a:ext cx="0" cy="360040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flipV="1">
            <a:off x="5090959" y="1944032"/>
            <a:ext cx="0" cy="360040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flipV="1">
            <a:off x="6027063" y="1631900"/>
            <a:ext cx="0" cy="3912532"/>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flipV="1">
            <a:off x="6963167" y="1944032"/>
            <a:ext cx="0" cy="3624500"/>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flipV="1">
            <a:off x="8835375" y="1942208"/>
            <a:ext cx="0" cy="3602225"/>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flipV="1">
            <a:off x="9771479" y="1942208"/>
            <a:ext cx="0" cy="3602225"/>
          </a:xfrm>
          <a:prstGeom prst="line">
            <a:avLst/>
          </a:prstGeom>
          <a:ln w="31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a:off x="3146743" y="4032264"/>
            <a:ext cx="20764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a:off x="3146743" y="3312184"/>
            <a:ext cx="20764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a:off x="3146743" y="2592104"/>
            <a:ext cx="20764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a:off x="3146743" y="1872024"/>
            <a:ext cx="20764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rot="16200000">
            <a:off x="-200442" y="3450294"/>
            <a:ext cx="4680717" cy="461665"/>
          </a:xfrm>
          <a:prstGeom prst="rect">
            <a:avLst/>
          </a:prstGeom>
          <a:noFill/>
        </p:spPr>
        <p:txBody>
          <a:bodyPr wrap="square" rtlCol="0">
            <a:spAutoFit/>
          </a:bodyPr>
          <a:lstStyle/>
          <a:p>
            <a:r>
              <a:rPr lang="es-ES" sz="2400" b="1" dirty="0">
                <a:latin typeface="Calibri" panose="020F0502020204030204" pitchFamily="34" charset="0"/>
              </a:rPr>
              <a:t>Numero de vidas perdidas por año</a:t>
            </a:r>
          </a:p>
        </p:txBody>
      </p:sp>
      <p:sp>
        <p:nvSpPr>
          <p:cNvPr id="52" name="51 CuadroTexto"/>
          <p:cNvSpPr txBox="1"/>
          <p:nvPr/>
        </p:nvSpPr>
        <p:spPr>
          <a:xfrm>
            <a:off x="6332867" y="1377644"/>
            <a:ext cx="1231067" cy="323165"/>
          </a:xfrm>
          <a:prstGeom prst="rect">
            <a:avLst/>
          </a:prstGeom>
          <a:noFill/>
          <a:ln>
            <a:solidFill>
              <a:schemeClr val="tx2"/>
            </a:solidFill>
          </a:ln>
        </p:spPr>
        <p:txBody>
          <a:bodyPr wrap="square" rtlCol="0">
            <a:spAutoFit/>
          </a:bodyPr>
          <a:lstStyle/>
          <a:p>
            <a:pPr algn="ctr"/>
            <a:r>
              <a:rPr lang="es-ES" sz="1500" b="1" dirty="0">
                <a:solidFill>
                  <a:schemeClr val="accent5">
                    <a:lumMod val="50000"/>
                  </a:schemeClr>
                </a:solidFill>
                <a:latin typeface="Calibri" panose="020F0502020204030204" pitchFamily="34" charset="0"/>
              </a:rPr>
              <a:t>Regular</a:t>
            </a:r>
          </a:p>
        </p:txBody>
      </p:sp>
      <p:sp>
        <p:nvSpPr>
          <p:cNvPr id="53" name="52 CuadroTexto"/>
          <p:cNvSpPr txBox="1"/>
          <p:nvPr/>
        </p:nvSpPr>
        <p:spPr>
          <a:xfrm>
            <a:off x="3503712" y="1340768"/>
            <a:ext cx="1863028" cy="553998"/>
          </a:xfrm>
          <a:prstGeom prst="rect">
            <a:avLst/>
          </a:prstGeom>
          <a:noFill/>
          <a:ln>
            <a:solidFill>
              <a:schemeClr val="tx2"/>
            </a:solidFill>
          </a:ln>
        </p:spPr>
        <p:txBody>
          <a:bodyPr wrap="square" rtlCol="0">
            <a:spAutoFit/>
          </a:bodyPr>
          <a:lstStyle/>
          <a:p>
            <a:pPr algn="ctr"/>
            <a:r>
              <a:rPr lang="es-ES" sz="1500" b="1" dirty="0">
                <a:solidFill>
                  <a:schemeClr val="accent5">
                    <a:lumMod val="50000"/>
                  </a:schemeClr>
                </a:solidFill>
                <a:latin typeface="Calibri" panose="020F0502020204030204" pitchFamily="34" charset="0"/>
              </a:rPr>
              <a:t>Peligroso</a:t>
            </a:r>
          </a:p>
          <a:p>
            <a:pPr algn="ctr"/>
            <a:r>
              <a:rPr lang="es-ES" sz="1500" b="1" dirty="0">
                <a:solidFill>
                  <a:schemeClr val="accent5">
                    <a:lumMod val="50000"/>
                  </a:schemeClr>
                </a:solidFill>
                <a:latin typeface="Calibri" panose="020F0502020204030204" pitchFamily="34" charset="0"/>
              </a:rPr>
              <a:t>(&gt;1/1000)</a:t>
            </a:r>
          </a:p>
        </p:txBody>
      </p:sp>
      <p:cxnSp>
        <p:nvCxnSpPr>
          <p:cNvPr id="60" name="59 Conector recto"/>
          <p:cNvCxnSpPr/>
          <p:nvPr/>
        </p:nvCxnSpPr>
        <p:spPr>
          <a:xfrm flipV="1">
            <a:off x="7899271" y="1631900"/>
            <a:ext cx="0" cy="3912532"/>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2786704" y="3816241"/>
            <a:ext cx="519455" cy="307777"/>
          </a:xfrm>
          <a:prstGeom prst="rect">
            <a:avLst/>
          </a:prstGeom>
          <a:noFill/>
        </p:spPr>
        <p:txBody>
          <a:bodyPr wrap="square" rtlCol="0">
            <a:spAutoFit/>
          </a:bodyPr>
          <a:lstStyle/>
          <a:p>
            <a:r>
              <a:rPr lang="es-ES" sz="1400" b="1" dirty="0">
                <a:latin typeface="Calibri" panose="020F0502020204030204" pitchFamily="34" charset="0"/>
              </a:rPr>
              <a:t>100</a:t>
            </a:r>
          </a:p>
        </p:txBody>
      </p:sp>
      <p:sp>
        <p:nvSpPr>
          <p:cNvPr id="72" name="71 CuadroTexto"/>
          <p:cNvSpPr txBox="1"/>
          <p:nvPr/>
        </p:nvSpPr>
        <p:spPr>
          <a:xfrm>
            <a:off x="2707071" y="3076416"/>
            <a:ext cx="664080" cy="307777"/>
          </a:xfrm>
          <a:prstGeom prst="rect">
            <a:avLst/>
          </a:prstGeom>
          <a:noFill/>
        </p:spPr>
        <p:txBody>
          <a:bodyPr wrap="square" rtlCol="0">
            <a:spAutoFit/>
          </a:bodyPr>
          <a:lstStyle/>
          <a:p>
            <a:r>
              <a:rPr lang="es-ES" sz="1400" b="1" dirty="0">
                <a:latin typeface="Calibri" panose="020F0502020204030204" pitchFamily="34" charset="0"/>
              </a:rPr>
              <a:t>1,000</a:t>
            </a:r>
          </a:p>
        </p:txBody>
      </p:sp>
      <p:sp>
        <p:nvSpPr>
          <p:cNvPr id="74" name="73 CuadroTexto"/>
          <p:cNvSpPr txBox="1"/>
          <p:nvPr/>
        </p:nvSpPr>
        <p:spPr>
          <a:xfrm>
            <a:off x="2621202" y="2356336"/>
            <a:ext cx="749949" cy="307777"/>
          </a:xfrm>
          <a:prstGeom prst="rect">
            <a:avLst/>
          </a:prstGeom>
          <a:noFill/>
        </p:spPr>
        <p:txBody>
          <a:bodyPr wrap="square" rtlCol="0">
            <a:spAutoFit/>
          </a:bodyPr>
          <a:lstStyle/>
          <a:p>
            <a:r>
              <a:rPr lang="es-ES" sz="1400" b="1" dirty="0">
                <a:latin typeface="Calibri" panose="020F0502020204030204" pitchFamily="34" charset="0"/>
              </a:rPr>
              <a:t>10,000</a:t>
            </a:r>
          </a:p>
        </p:txBody>
      </p:sp>
      <p:sp>
        <p:nvSpPr>
          <p:cNvPr id="75" name="74 CuadroTexto"/>
          <p:cNvSpPr txBox="1"/>
          <p:nvPr/>
        </p:nvSpPr>
        <p:spPr>
          <a:xfrm>
            <a:off x="2540811" y="1636256"/>
            <a:ext cx="965973" cy="307777"/>
          </a:xfrm>
          <a:prstGeom prst="rect">
            <a:avLst/>
          </a:prstGeom>
          <a:noFill/>
        </p:spPr>
        <p:txBody>
          <a:bodyPr wrap="square" rtlCol="0">
            <a:spAutoFit/>
          </a:bodyPr>
          <a:lstStyle/>
          <a:p>
            <a:r>
              <a:rPr lang="es-ES" sz="1400" b="1" dirty="0">
                <a:latin typeface="Calibri" panose="020F0502020204030204" pitchFamily="34" charset="0"/>
              </a:rPr>
              <a:t>100,000</a:t>
            </a:r>
          </a:p>
        </p:txBody>
      </p:sp>
      <p:sp>
        <p:nvSpPr>
          <p:cNvPr id="76" name="75 CuadroTexto"/>
          <p:cNvSpPr txBox="1"/>
          <p:nvPr/>
        </p:nvSpPr>
        <p:spPr>
          <a:xfrm>
            <a:off x="2930720" y="5256401"/>
            <a:ext cx="399627" cy="307777"/>
          </a:xfrm>
          <a:prstGeom prst="rect">
            <a:avLst/>
          </a:prstGeom>
          <a:noFill/>
        </p:spPr>
        <p:txBody>
          <a:bodyPr wrap="square" rtlCol="0">
            <a:spAutoFit/>
          </a:bodyPr>
          <a:lstStyle/>
          <a:p>
            <a:r>
              <a:rPr lang="es-ES" sz="1400" b="1" dirty="0">
                <a:latin typeface="Calibri" panose="020F0502020204030204" pitchFamily="34" charset="0"/>
              </a:rPr>
              <a:t>1</a:t>
            </a:r>
          </a:p>
        </p:txBody>
      </p:sp>
      <p:sp>
        <p:nvSpPr>
          <p:cNvPr id="77" name="76 CuadroTexto"/>
          <p:cNvSpPr txBox="1"/>
          <p:nvPr/>
        </p:nvSpPr>
        <p:spPr>
          <a:xfrm>
            <a:off x="3218752" y="5544433"/>
            <a:ext cx="399627" cy="307777"/>
          </a:xfrm>
          <a:prstGeom prst="rect">
            <a:avLst/>
          </a:prstGeom>
          <a:noFill/>
        </p:spPr>
        <p:txBody>
          <a:bodyPr wrap="square" rtlCol="0">
            <a:spAutoFit/>
          </a:bodyPr>
          <a:lstStyle/>
          <a:p>
            <a:r>
              <a:rPr lang="es-ES" sz="1400" b="1" dirty="0">
                <a:latin typeface="Calibri" panose="020F0502020204030204" pitchFamily="34" charset="0"/>
              </a:rPr>
              <a:t>1</a:t>
            </a:r>
          </a:p>
        </p:txBody>
      </p:sp>
      <p:sp>
        <p:nvSpPr>
          <p:cNvPr id="78" name="77 CuadroTexto"/>
          <p:cNvSpPr txBox="1"/>
          <p:nvPr/>
        </p:nvSpPr>
        <p:spPr>
          <a:xfrm>
            <a:off x="4010840" y="5524688"/>
            <a:ext cx="399627" cy="307777"/>
          </a:xfrm>
          <a:prstGeom prst="rect">
            <a:avLst/>
          </a:prstGeom>
          <a:noFill/>
        </p:spPr>
        <p:txBody>
          <a:bodyPr wrap="square" rtlCol="0">
            <a:spAutoFit/>
          </a:bodyPr>
          <a:lstStyle/>
          <a:p>
            <a:r>
              <a:rPr lang="es-ES" sz="1400" b="1" dirty="0">
                <a:latin typeface="Calibri" panose="020F0502020204030204" pitchFamily="34" charset="0"/>
              </a:rPr>
              <a:t>10</a:t>
            </a:r>
          </a:p>
        </p:txBody>
      </p:sp>
      <p:sp>
        <p:nvSpPr>
          <p:cNvPr id="79" name="78 CuadroTexto"/>
          <p:cNvSpPr txBox="1"/>
          <p:nvPr/>
        </p:nvSpPr>
        <p:spPr>
          <a:xfrm>
            <a:off x="4859537" y="5524688"/>
            <a:ext cx="519455" cy="307777"/>
          </a:xfrm>
          <a:prstGeom prst="rect">
            <a:avLst/>
          </a:prstGeom>
          <a:noFill/>
        </p:spPr>
        <p:txBody>
          <a:bodyPr wrap="square" rtlCol="0">
            <a:spAutoFit/>
          </a:bodyPr>
          <a:lstStyle/>
          <a:p>
            <a:r>
              <a:rPr lang="es-ES" sz="1400" b="1" dirty="0">
                <a:latin typeface="Calibri" panose="020F0502020204030204" pitchFamily="34" charset="0"/>
              </a:rPr>
              <a:t>100</a:t>
            </a:r>
          </a:p>
        </p:txBody>
      </p:sp>
      <p:sp>
        <p:nvSpPr>
          <p:cNvPr id="80" name="79 CuadroTexto"/>
          <p:cNvSpPr txBox="1"/>
          <p:nvPr/>
        </p:nvSpPr>
        <p:spPr>
          <a:xfrm>
            <a:off x="5667023" y="5524688"/>
            <a:ext cx="664080" cy="307777"/>
          </a:xfrm>
          <a:prstGeom prst="rect">
            <a:avLst/>
          </a:prstGeom>
          <a:noFill/>
        </p:spPr>
        <p:txBody>
          <a:bodyPr wrap="square" rtlCol="0">
            <a:spAutoFit/>
          </a:bodyPr>
          <a:lstStyle/>
          <a:p>
            <a:r>
              <a:rPr lang="es-ES" sz="1400" b="1" dirty="0">
                <a:latin typeface="Calibri" panose="020F0502020204030204" pitchFamily="34" charset="0"/>
              </a:rPr>
              <a:t>1,000</a:t>
            </a:r>
          </a:p>
        </p:txBody>
      </p:sp>
      <p:sp>
        <p:nvSpPr>
          <p:cNvPr id="81" name="80 CuadroTexto"/>
          <p:cNvSpPr txBox="1"/>
          <p:nvPr/>
        </p:nvSpPr>
        <p:spPr>
          <a:xfrm>
            <a:off x="6645267" y="5524688"/>
            <a:ext cx="749949" cy="307777"/>
          </a:xfrm>
          <a:prstGeom prst="rect">
            <a:avLst/>
          </a:prstGeom>
          <a:noFill/>
        </p:spPr>
        <p:txBody>
          <a:bodyPr wrap="square" rtlCol="0">
            <a:spAutoFit/>
          </a:bodyPr>
          <a:lstStyle/>
          <a:p>
            <a:r>
              <a:rPr lang="es-ES" sz="1400" b="1" dirty="0">
                <a:latin typeface="Calibri" panose="020F0502020204030204" pitchFamily="34" charset="0"/>
              </a:rPr>
              <a:t>10,000</a:t>
            </a:r>
          </a:p>
        </p:txBody>
      </p:sp>
      <p:sp>
        <p:nvSpPr>
          <p:cNvPr id="82" name="81 CuadroTexto"/>
          <p:cNvSpPr txBox="1"/>
          <p:nvPr/>
        </p:nvSpPr>
        <p:spPr>
          <a:xfrm>
            <a:off x="7539232" y="5524688"/>
            <a:ext cx="965973" cy="307777"/>
          </a:xfrm>
          <a:prstGeom prst="rect">
            <a:avLst/>
          </a:prstGeom>
          <a:noFill/>
        </p:spPr>
        <p:txBody>
          <a:bodyPr wrap="square" rtlCol="0">
            <a:spAutoFit/>
          </a:bodyPr>
          <a:lstStyle/>
          <a:p>
            <a:r>
              <a:rPr lang="es-ES" sz="1400" b="1" dirty="0">
                <a:latin typeface="Calibri" panose="020F0502020204030204" pitchFamily="34" charset="0"/>
              </a:rPr>
              <a:t>100,000</a:t>
            </a:r>
          </a:p>
        </p:txBody>
      </p:sp>
      <p:sp>
        <p:nvSpPr>
          <p:cNvPr id="83" name="82 CuadroTexto"/>
          <p:cNvSpPr txBox="1"/>
          <p:nvPr/>
        </p:nvSpPr>
        <p:spPr>
          <a:xfrm>
            <a:off x="8331319" y="5524688"/>
            <a:ext cx="1008112" cy="307777"/>
          </a:xfrm>
          <a:prstGeom prst="rect">
            <a:avLst/>
          </a:prstGeom>
          <a:noFill/>
        </p:spPr>
        <p:txBody>
          <a:bodyPr wrap="square" rtlCol="0">
            <a:spAutoFit/>
          </a:bodyPr>
          <a:lstStyle/>
          <a:p>
            <a:r>
              <a:rPr lang="es-ES" sz="1400" b="1" dirty="0">
                <a:latin typeface="Calibri" panose="020F0502020204030204" pitchFamily="34" charset="0"/>
              </a:rPr>
              <a:t>1,000,000</a:t>
            </a:r>
          </a:p>
        </p:txBody>
      </p:sp>
      <p:sp>
        <p:nvSpPr>
          <p:cNvPr id="84" name="83 CuadroTexto"/>
          <p:cNvSpPr txBox="1"/>
          <p:nvPr/>
        </p:nvSpPr>
        <p:spPr>
          <a:xfrm>
            <a:off x="9267423" y="5544433"/>
            <a:ext cx="1224136" cy="307777"/>
          </a:xfrm>
          <a:prstGeom prst="rect">
            <a:avLst/>
          </a:prstGeom>
          <a:noFill/>
        </p:spPr>
        <p:txBody>
          <a:bodyPr wrap="square" rtlCol="0">
            <a:spAutoFit/>
          </a:bodyPr>
          <a:lstStyle/>
          <a:p>
            <a:r>
              <a:rPr lang="es-ES" sz="1400" b="1" dirty="0">
                <a:latin typeface="Calibri" panose="020F0502020204030204" pitchFamily="34" charset="0"/>
              </a:rPr>
              <a:t>10,000,000</a:t>
            </a:r>
          </a:p>
        </p:txBody>
      </p:sp>
      <p:sp>
        <p:nvSpPr>
          <p:cNvPr id="37" name="36 Estrella de 4 puntas"/>
          <p:cNvSpPr/>
          <p:nvPr/>
        </p:nvSpPr>
        <p:spPr>
          <a:xfrm>
            <a:off x="4154855" y="5136484"/>
            <a:ext cx="288032" cy="1919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endParaRPr>
          </a:p>
        </p:txBody>
      </p:sp>
      <p:sp>
        <p:nvSpPr>
          <p:cNvPr id="86" name="85 Estrella de 4 puntas"/>
          <p:cNvSpPr/>
          <p:nvPr/>
        </p:nvSpPr>
        <p:spPr>
          <a:xfrm>
            <a:off x="4658911" y="4518433"/>
            <a:ext cx="288032" cy="1919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endParaRPr>
          </a:p>
        </p:txBody>
      </p:sp>
      <p:sp>
        <p:nvSpPr>
          <p:cNvPr id="87" name="86 Estrella de 4 puntas"/>
          <p:cNvSpPr/>
          <p:nvPr/>
        </p:nvSpPr>
        <p:spPr>
          <a:xfrm>
            <a:off x="6459220" y="4118492"/>
            <a:ext cx="288032" cy="1919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endParaRPr>
          </a:p>
        </p:txBody>
      </p:sp>
      <p:sp>
        <p:nvSpPr>
          <p:cNvPr id="88" name="87 Estrella de 4 puntas"/>
          <p:cNvSpPr/>
          <p:nvPr/>
        </p:nvSpPr>
        <p:spPr>
          <a:xfrm>
            <a:off x="6948400" y="2356335"/>
            <a:ext cx="288032" cy="1919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endParaRPr>
          </a:p>
        </p:txBody>
      </p:sp>
      <p:sp>
        <p:nvSpPr>
          <p:cNvPr id="89" name="88 Estrella de 4 puntas"/>
          <p:cNvSpPr/>
          <p:nvPr/>
        </p:nvSpPr>
        <p:spPr>
          <a:xfrm>
            <a:off x="6187087" y="4651118"/>
            <a:ext cx="288032" cy="1919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endParaRPr>
          </a:p>
        </p:txBody>
      </p:sp>
      <p:sp>
        <p:nvSpPr>
          <p:cNvPr id="90" name="89 Estrella de 4 puntas"/>
          <p:cNvSpPr/>
          <p:nvPr/>
        </p:nvSpPr>
        <p:spPr>
          <a:xfrm>
            <a:off x="5127984" y="1776062"/>
            <a:ext cx="288032" cy="1919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endParaRPr>
          </a:p>
        </p:txBody>
      </p:sp>
      <p:sp>
        <p:nvSpPr>
          <p:cNvPr id="91" name="90 Estrella de 4 puntas"/>
          <p:cNvSpPr/>
          <p:nvPr/>
        </p:nvSpPr>
        <p:spPr>
          <a:xfrm>
            <a:off x="8619351" y="3744232"/>
            <a:ext cx="288032" cy="1919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endParaRPr>
          </a:p>
        </p:txBody>
      </p:sp>
      <p:sp>
        <p:nvSpPr>
          <p:cNvPr id="92" name="91 Estrella de 4 puntas"/>
          <p:cNvSpPr/>
          <p:nvPr/>
        </p:nvSpPr>
        <p:spPr>
          <a:xfrm>
            <a:off x="9266088" y="5129824"/>
            <a:ext cx="288032" cy="1919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endParaRPr>
          </a:p>
        </p:txBody>
      </p:sp>
      <p:sp>
        <p:nvSpPr>
          <p:cNvPr id="94" name="93 Estrella de 4 puntas"/>
          <p:cNvSpPr/>
          <p:nvPr/>
        </p:nvSpPr>
        <p:spPr>
          <a:xfrm>
            <a:off x="8907383" y="4400564"/>
            <a:ext cx="288032" cy="19192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endParaRPr>
          </a:p>
        </p:txBody>
      </p:sp>
      <p:sp>
        <p:nvSpPr>
          <p:cNvPr id="95" name="94 CuadroTexto"/>
          <p:cNvSpPr txBox="1"/>
          <p:nvPr/>
        </p:nvSpPr>
        <p:spPr>
          <a:xfrm>
            <a:off x="4730919" y="4269774"/>
            <a:ext cx="1500974" cy="338554"/>
          </a:xfrm>
          <a:prstGeom prst="rect">
            <a:avLst/>
          </a:prstGeom>
          <a:noFill/>
        </p:spPr>
        <p:txBody>
          <a:bodyPr wrap="square" rtlCol="0">
            <a:spAutoFit/>
          </a:bodyPr>
          <a:lstStyle/>
          <a:p>
            <a:pPr algn="ctr"/>
            <a:r>
              <a:rPr lang="es-ES" sz="1600" b="1" dirty="0">
                <a:latin typeface="Calibri" panose="020F0502020204030204" pitchFamily="34" charset="0"/>
              </a:rPr>
              <a:t>Montañismo</a:t>
            </a:r>
          </a:p>
        </p:txBody>
      </p:sp>
      <p:sp>
        <p:nvSpPr>
          <p:cNvPr id="96" name="95 CuadroTexto"/>
          <p:cNvSpPr txBox="1"/>
          <p:nvPr/>
        </p:nvSpPr>
        <p:spPr>
          <a:xfrm>
            <a:off x="4802928" y="1935322"/>
            <a:ext cx="1353175" cy="584775"/>
          </a:xfrm>
          <a:prstGeom prst="rect">
            <a:avLst/>
          </a:prstGeom>
          <a:noFill/>
        </p:spPr>
        <p:txBody>
          <a:bodyPr wrap="square" rtlCol="0">
            <a:spAutoFit/>
          </a:bodyPr>
          <a:lstStyle/>
          <a:p>
            <a:pPr algn="ctr"/>
            <a:r>
              <a:rPr lang="es-ES" sz="1600" b="1" dirty="0">
                <a:solidFill>
                  <a:srgbClr val="0070C0"/>
                </a:solidFill>
                <a:latin typeface="Calibri" panose="020F0502020204030204" pitchFamily="34" charset="0"/>
              </a:rPr>
              <a:t>Asistencia Médica</a:t>
            </a:r>
          </a:p>
        </p:txBody>
      </p:sp>
      <p:sp>
        <p:nvSpPr>
          <p:cNvPr id="97" name="96 CuadroTexto"/>
          <p:cNvSpPr txBox="1"/>
          <p:nvPr/>
        </p:nvSpPr>
        <p:spPr>
          <a:xfrm>
            <a:off x="6315095" y="1800017"/>
            <a:ext cx="1707122" cy="584775"/>
          </a:xfrm>
          <a:prstGeom prst="rect">
            <a:avLst/>
          </a:prstGeom>
          <a:noFill/>
        </p:spPr>
        <p:txBody>
          <a:bodyPr wrap="square" rtlCol="0">
            <a:spAutoFit/>
          </a:bodyPr>
          <a:lstStyle/>
          <a:p>
            <a:pPr algn="ctr"/>
            <a:r>
              <a:rPr lang="es-ES" sz="1600" b="1" dirty="0">
                <a:latin typeface="Calibri" panose="020F0502020204030204" pitchFamily="34" charset="0"/>
              </a:rPr>
              <a:t>Conducción</a:t>
            </a:r>
          </a:p>
          <a:p>
            <a:pPr algn="ctr"/>
            <a:r>
              <a:rPr lang="es-ES" sz="1600" b="1" dirty="0">
                <a:latin typeface="Calibri" panose="020F0502020204030204" pitchFamily="34" charset="0"/>
              </a:rPr>
              <a:t>Automovilística</a:t>
            </a:r>
          </a:p>
        </p:txBody>
      </p:sp>
      <p:sp>
        <p:nvSpPr>
          <p:cNvPr id="98" name="97 CuadroTexto"/>
          <p:cNvSpPr txBox="1"/>
          <p:nvPr/>
        </p:nvSpPr>
        <p:spPr>
          <a:xfrm>
            <a:off x="5883048" y="3528209"/>
            <a:ext cx="1353175" cy="584775"/>
          </a:xfrm>
          <a:prstGeom prst="rect">
            <a:avLst/>
          </a:prstGeom>
          <a:noFill/>
        </p:spPr>
        <p:txBody>
          <a:bodyPr wrap="square" rtlCol="0">
            <a:spAutoFit/>
          </a:bodyPr>
          <a:lstStyle/>
          <a:p>
            <a:pPr algn="ctr"/>
            <a:r>
              <a:rPr lang="es-ES" sz="1600" b="1" dirty="0">
                <a:latin typeface="Calibri" panose="020F0502020204030204" pitchFamily="34" charset="0"/>
              </a:rPr>
              <a:t>Vuelos Chárter</a:t>
            </a:r>
          </a:p>
        </p:txBody>
      </p:sp>
      <p:sp>
        <p:nvSpPr>
          <p:cNvPr id="99" name="98 CuadroTexto"/>
          <p:cNvSpPr txBox="1"/>
          <p:nvPr/>
        </p:nvSpPr>
        <p:spPr>
          <a:xfrm>
            <a:off x="6243088" y="4743634"/>
            <a:ext cx="1353175" cy="584775"/>
          </a:xfrm>
          <a:prstGeom prst="rect">
            <a:avLst/>
          </a:prstGeom>
          <a:noFill/>
        </p:spPr>
        <p:txBody>
          <a:bodyPr wrap="square" rtlCol="0">
            <a:spAutoFit/>
          </a:bodyPr>
          <a:lstStyle/>
          <a:p>
            <a:pPr algn="ctr"/>
            <a:r>
              <a:rPr lang="es-ES" sz="1600" b="1" dirty="0">
                <a:latin typeface="Calibri" panose="020F0502020204030204" pitchFamily="34" charset="0"/>
              </a:rPr>
              <a:t>Fabricación de  químicos</a:t>
            </a:r>
          </a:p>
        </p:txBody>
      </p:sp>
      <p:sp>
        <p:nvSpPr>
          <p:cNvPr id="100" name="99 CuadroTexto"/>
          <p:cNvSpPr txBox="1"/>
          <p:nvPr/>
        </p:nvSpPr>
        <p:spPr>
          <a:xfrm>
            <a:off x="8086780" y="3179754"/>
            <a:ext cx="1353175" cy="584775"/>
          </a:xfrm>
          <a:prstGeom prst="rect">
            <a:avLst/>
          </a:prstGeom>
          <a:noFill/>
        </p:spPr>
        <p:txBody>
          <a:bodyPr wrap="square" rtlCol="0">
            <a:spAutoFit/>
          </a:bodyPr>
          <a:lstStyle/>
          <a:p>
            <a:pPr algn="ctr"/>
            <a:r>
              <a:rPr lang="es-ES" sz="1600" b="1" dirty="0">
                <a:latin typeface="Calibri" panose="020F0502020204030204" pitchFamily="34" charset="0"/>
              </a:rPr>
              <a:t>Aerolíneas Comerciales</a:t>
            </a:r>
          </a:p>
        </p:txBody>
      </p:sp>
      <p:sp>
        <p:nvSpPr>
          <p:cNvPr id="101" name="100 CuadroTexto"/>
          <p:cNvSpPr txBox="1"/>
          <p:nvPr/>
        </p:nvSpPr>
        <p:spPr>
          <a:xfrm>
            <a:off x="9051399" y="4095562"/>
            <a:ext cx="1440160" cy="584775"/>
          </a:xfrm>
          <a:prstGeom prst="rect">
            <a:avLst/>
          </a:prstGeom>
          <a:noFill/>
        </p:spPr>
        <p:txBody>
          <a:bodyPr wrap="square" rtlCol="0">
            <a:spAutoFit/>
          </a:bodyPr>
          <a:lstStyle/>
          <a:p>
            <a:pPr algn="ctr"/>
            <a:r>
              <a:rPr lang="es-ES" sz="1600" b="1" dirty="0">
                <a:latin typeface="Calibri" panose="020F0502020204030204" pitchFamily="34" charset="0"/>
              </a:rPr>
              <a:t>Ferrocarriles Europeos</a:t>
            </a:r>
          </a:p>
        </p:txBody>
      </p:sp>
      <p:sp>
        <p:nvSpPr>
          <p:cNvPr id="102" name="101 CuadroTexto"/>
          <p:cNvSpPr txBox="1"/>
          <p:nvPr/>
        </p:nvSpPr>
        <p:spPr>
          <a:xfrm>
            <a:off x="9282401" y="4959658"/>
            <a:ext cx="1353175" cy="584775"/>
          </a:xfrm>
          <a:prstGeom prst="rect">
            <a:avLst/>
          </a:prstGeom>
          <a:noFill/>
        </p:spPr>
        <p:txBody>
          <a:bodyPr wrap="square" rtlCol="0">
            <a:spAutoFit/>
          </a:bodyPr>
          <a:lstStyle/>
          <a:p>
            <a:pPr algn="ctr"/>
            <a:r>
              <a:rPr lang="es-ES" sz="1600" b="1" dirty="0">
                <a:latin typeface="Calibri" panose="020F0502020204030204" pitchFamily="34" charset="0"/>
              </a:rPr>
              <a:t>Energía Nuclear</a:t>
            </a:r>
          </a:p>
        </p:txBody>
      </p:sp>
      <p:sp>
        <p:nvSpPr>
          <p:cNvPr id="57" name="56 Rectángulo"/>
          <p:cNvSpPr/>
          <p:nvPr/>
        </p:nvSpPr>
        <p:spPr>
          <a:xfrm>
            <a:off x="5575970" y="6420650"/>
            <a:ext cx="4535281" cy="646331"/>
          </a:xfrm>
          <a:prstGeom prst="rect">
            <a:avLst/>
          </a:prstGeom>
        </p:spPr>
        <p:txBody>
          <a:bodyPr wrap="none">
            <a:spAutoFit/>
          </a:bodyPr>
          <a:lstStyle/>
          <a:p>
            <a:r>
              <a:rPr lang="en-US" dirty="0">
                <a:latin typeface="Calibri" panose="020F0502020204030204" pitchFamily="34" charset="0"/>
              </a:rPr>
              <a:t>NHS Institute for Innovation and Improvement</a:t>
            </a:r>
          </a:p>
          <a:p>
            <a:endParaRPr lang="es-MX" dirty="0">
              <a:latin typeface="Calibri" panose="020F0502020204030204" pitchFamily="34" charset="0"/>
            </a:endParaRPr>
          </a:p>
        </p:txBody>
      </p:sp>
      <p:sp>
        <p:nvSpPr>
          <p:cNvPr id="58" name="1 Título"/>
          <p:cNvSpPr>
            <a:spLocks/>
          </p:cNvSpPr>
          <p:nvPr/>
        </p:nvSpPr>
        <p:spPr bwMode="auto">
          <a:xfrm>
            <a:off x="1520114" y="86498"/>
            <a:ext cx="9143767" cy="639294"/>
          </a:xfrm>
          <a:prstGeom prst="rect">
            <a:avLst/>
          </a:prstGeom>
          <a:solidFill>
            <a:schemeClr val="accent5">
              <a:lumMod val="50000"/>
            </a:schemeClr>
          </a:solidFill>
          <a:ln>
            <a:headEnd/>
            <a:tailEnd/>
          </a:ln>
        </p:spPr>
        <p:style>
          <a:lnRef idx="2">
            <a:schemeClr val="accent1"/>
          </a:lnRef>
          <a:fillRef idx="1">
            <a:schemeClr val="lt1"/>
          </a:fillRef>
          <a:effectRef idx="0">
            <a:schemeClr val="accent1"/>
          </a:effectRef>
          <a:fontRef idx="minor">
            <a:schemeClr val="dk1"/>
          </a:fontRef>
        </p:style>
        <p:txBody>
          <a:bodyPr anchor="ctr"/>
          <a:lstStyle/>
          <a:p>
            <a:pPr algn="ctr"/>
            <a:r>
              <a:rPr lang="es-MX" sz="3600" b="1" dirty="0">
                <a:solidFill>
                  <a:schemeClr val="bg1"/>
                </a:solidFill>
                <a:latin typeface="Arial" panose="020B0604020202020204" pitchFamily="34" charset="0"/>
                <a:cs typeface="Arial" panose="020B0604020202020204" pitchFamily="34" charset="0"/>
              </a:rPr>
              <a:t>Errores médicos</a:t>
            </a:r>
          </a:p>
        </p:txBody>
      </p:sp>
      <p:pic>
        <p:nvPicPr>
          <p:cNvPr id="59" name="Imagen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61" name="Imagen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35221386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smtClean="0">
                <a:solidFill>
                  <a:srgbClr val="FF0000"/>
                </a:solidFill>
              </a:rPr>
              <a:t>Seguridad en el paciente quirúrgico</a:t>
            </a:r>
            <a:endParaRPr lang="es-MX" b="1" dirty="0">
              <a:solidFill>
                <a:srgbClr val="FF0000"/>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371596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9605842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smtClean="0">
                <a:solidFill>
                  <a:srgbClr val="FF0000"/>
                </a:solidFill>
              </a:rPr>
              <a:t>Seguridad en el paciente quirúrgico</a:t>
            </a:r>
            <a:endParaRPr lang="es-MX" b="1" dirty="0">
              <a:solidFill>
                <a:srgbClr val="FF0000"/>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263692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
        <p:nvSpPr>
          <p:cNvPr id="3" name="Elipse 2"/>
          <p:cNvSpPr/>
          <p:nvPr/>
        </p:nvSpPr>
        <p:spPr>
          <a:xfrm>
            <a:off x="3356607" y="2371307"/>
            <a:ext cx="1568145" cy="151608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869593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smtClean="0">
                <a:solidFill>
                  <a:srgbClr val="FF0000"/>
                </a:solidFill>
              </a:rPr>
              <a:t>Seguridad en el paciente quirúrgico</a:t>
            </a:r>
            <a:endParaRPr lang="es-MX" b="1" dirty="0">
              <a:solidFill>
                <a:srgbClr val="FF0000"/>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45664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
        <p:nvSpPr>
          <p:cNvPr id="3" name="Elipse 2"/>
          <p:cNvSpPr/>
          <p:nvPr/>
        </p:nvSpPr>
        <p:spPr>
          <a:xfrm>
            <a:off x="3097410" y="3693018"/>
            <a:ext cx="1568145" cy="151608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Elipse 6"/>
          <p:cNvSpPr/>
          <p:nvPr/>
        </p:nvSpPr>
        <p:spPr>
          <a:xfrm>
            <a:off x="3509007" y="2523707"/>
            <a:ext cx="1568145" cy="151608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481481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3 CuadroTexto"/>
          <p:cNvSpPr txBox="1"/>
          <p:nvPr/>
        </p:nvSpPr>
        <p:spPr>
          <a:xfrm>
            <a:off x="1934027" y="379176"/>
            <a:ext cx="5764234" cy="707886"/>
          </a:xfrm>
          <a:prstGeom prst="rect">
            <a:avLst/>
          </a:prstGeom>
          <a:solidFill>
            <a:srgbClr val="00206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4000" b="1" dirty="0">
                <a:solidFill>
                  <a:schemeClr val="bg1"/>
                </a:solidFill>
                <a:latin typeface="Calibri" pitchFamily="34" charset="0"/>
                <a:cs typeface="Calibri" pitchFamily="34" charset="0"/>
              </a:rPr>
              <a:t>Seguridad del paciente</a:t>
            </a:r>
          </a:p>
        </p:txBody>
      </p:sp>
      <p:sp>
        <p:nvSpPr>
          <p:cNvPr id="2" name="1 CuadroTexto"/>
          <p:cNvSpPr txBox="1"/>
          <p:nvPr/>
        </p:nvSpPr>
        <p:spPr>
          <a:xfrm>
            <a:off x="1847528" y="1340769"/>
            <a:ext cx="8352928" cy="1384995"/>
          </a:xfrm>
          <a:prstGeom prst="rect">
            <a:avLst/>
          </a:prstGeom>
          <a:noFill/>
        </p:spPr>
        <p:txBody>
          <a:bodyPr wrap="square" rtlCol="0">
            <a:spAutoFit/>
          </a:bodyPr>
          <a:lstStyle/>
          <a:p>
            <a:pPr algn="just"/>
            <a:r>
              <a:rPr lang="es-MX" sz="2800" dirty="0">
                <a:solidFill>
                  <a:srgbClr val="000000"/>
                </a:solidFill>
                <a:latin typeface="Calibri" pitchFamily="34" charset="0"/>
                <a:cs typeface="Calibri" pitchFamily="34" charset="0"/>
              </a:rPr>
              <a:t>Es la reducción del riesgo </a:t>
            </a:r>
            <a:r>
              <a:rPr lang="es-MX" sz="2800" dirty="0" smtClean="0">
                <a:solidFill>
                  <a:srgbClr val="000000"/>
                </a:solidFill>
                <a:latin typeface="Calibri" pitchFamily="34" charset="0"/>
                <a:cs typeface="Calibri" pitchFamily="34" charset="0"/>
              </a:rPr>
              <a:t>del paciente y de </a:t>
            </a:r>
            <a:r>
              <a:rPr lang="es-MX" sz="2800" dirty="0">
                <a:solidFill>
                  <a:srgbClr val="000000"/>
                </a:solidFill>
                <a:latin typeface="Calibri" pitchFamily="34" charset="0"/>
                <a:cs typeface="Calibri" pitchFamily="34" charset="0"/>
              </a:rPr>
              <a:t>que éste sufra un daño innecesario real o potencial asociado con la atención sanitaria</a:t>
            </a:r>
            <a:r>
              <a:rPr lang="es-MX" sz="2800" dirty="0" smtClean="0">
                <a:solidFill>
                  <a:srgbClr val="000000"/>
                </a:solidFill>
                <a:latin typeface="Calibri" pitchFamily="34" charset="0"/>
                <a:cs typeface="Calibri" pitchFamily="34" charset="0"/>
              </a:rPr>
              <a:t>.</a:t>
            </a:r>
            <a:endParaRPr lang="es-MX" sz="2800" dirty="0">
              <a:solidFill>
                <a:srgbClr val="000000"/>
              </a:solidFill>
              <a:latin typeface="Calibri" pitchFamily="34" charset="0"/>
              <a:cs typeface="Calibri"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601" y="2979471"/>
            <a:ext cx="7245241" cy="3498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38"/>
            <a:ext cx="1565189" cy="101135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63" y="221021"/>
            <a:ext cx="864656" cy="864656"/>
          </a:xfrm>
          <a:prstGeom prst="rect">
            <a:avLst/>
          </a:prstGeom>
        </p:spPr>
      </p:pic>
    </p:spTree>
    <p:extLst>
      <p:ext uri="{BB962C8B-B14F-4D97-AF65-F5344CB8AC3E}">
        <p14:creationId xmlns:p14="http://schemas.microsoft.com/office/powerpoint/2010/main" val="210052096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2745</TotalTime>
  <Words>2045</Words>
  <Application>Microsoft Macintosh PowerPoint</Application>
  <PresentationFormat>Personalizado</PresentationFormat>
  <Paragraphs>230</Paragraphs>
  <Slides>42</Slides>
  <Notes>5</Notes>
  <HiddenSlides>0</HiddenSlides>
  <MMClips>1</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Tema de Office</vt:lpstr>
      <vt:lpstr>Seguridad en Cirugía</vt:lpstr>
      <vt:lpstr>Seguridad</vt:lpstr>
      <vt:lpstr>Presentación de PowerPoint</vt:lpstr>
      <vt:lpstr>Presentación de PowerPoint</vt:lpstr>
      <vt:lpstr>Presentación de PowerPoint</vt:lpstr>
      <vt:lpstr>Seguridad en el paciente quirúrgico</vt:lpstr>
      <vt:lpstr>Seguridad en el paciente quirúrgico</vt:lpstr>
      <vt:lpstr>Seguridad en el paciente quirúrgico</vt:lpstr>
      <vt:lpstr>Presentación de PowerPoint</vt:lpstr>
      <vt:lpstr>Seguridad del paciente quirúrgico</vt:lpstr>
      <vt:lpstr>Presentación de PowerPoint</vt:lpstr>
      <vt:lpstr>Presentación de PowerPoint</vt:lpstr>
      <vt:lpstr>Seguridad del paciente</vt:lpstr>
      <vt:lpstr>1 Atención Médica limpia es una Atención Segura</vt:lpstr>
      <vt:lpstr>HIGIENE DE MANOS,  OMS</vt:lpstr>
      <vt:lpstr>2.- Cirugía Segura Salvavidas </vt:lpstr>
      <vt:lpstr>2.- Cirugía Segura Salvavidas </vt:lpstr>
      <vt:lpstr>Seguridad del paciente quirúrgico</vt:lpstr>
      <vt:lpstr>2do reto inicia en  2007. La CS salva vidas, aborda la seguridad de la atención quirúrgica. </vt:lpstr>
      <vt:lpstr>10 objetivos del OMS para  cirugía segura </vt:lpstr>
      <vt:lpstr>10 objetivos del OMS para  cirugía segura (cont.) </vt:lpstr>
      <vt:lpstr>10 objetivos del OMS para  cirugía segura (cont.) </vt:lpstr>
      <vt:lpstr>¿Qué instrumento puede tratar los 10 objetivos?</vt:lpstr>
      <vt:lpstr>Presentación de PowerPoint</vt:lpstr>
      <vt:lpstr>Seguridad a través de gestión organizacional</vt:lpstr>
      <vt:lpstr>Presentación de PowerPoint</vt:lpstr>
      <vt:lpstr>Presentación de PowerPoint</vt:lpstr>
      <vt:lpstr>Seguridad en procedimientos específicos</vt:lpstr>
      <vt:lpstr>Colecistectomía</vt:lpstr>
      <vt:lpstr>Presentación de PowerPoint</vt:lpstr>
      <vt:lpstr>1.- Visión crítica de seguridad</vt:lpstr>
      <vt:lpstr> </vt:lpstr>
      <vt:lpstr>Pautas para Colecistectomía Dificil abierta y laparoscópica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Angelica Hortensia González Muñoz</dc:creator>
  <cp:lastModifiedBy>hfnoyola</cp:lastModifiedBy>
  <cp:revision>306</cp:revision>
  <dcterms:created xsi:type="dcterms:W3CDTF">2016-05-06T00:33:54Z</dcterms:created>
  <dcterms:modified xsi:type="dcterms:W3CDTF">2018-03-01T00:22:46Z</dcterms:modified>
</cp:coreProperties>
</file>