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28"/>
  </p:notesMasterIdLst>
  <p:sldIdLst>
    <p:sldId id="287" r:id="rId9"/>
    <p:sldId id="272" r:id="rId10"/>
    <p:sldId id="291" r:id="rId11"/>
    <p:sldId id="273" r:id="rId12"/>
    <p:sldId id="292" r:id="rId13"/>
    <p:sldId id="269" r:id="rId14"/>
    <p:sldId id="270" r:id="rId15"/>
    <p:sldId id="293" r:id="rId16"/>
    <p:sldId id="263" r:id="rId17"/>
    <p:sldId id="277" r:id="rId18"/>
    <p:sldId id="289" r:id="rId19"/>
    <p:sldId id="264" r:id="rId20"/>
    <p:sldId id="261" r:id="rId21"/>
    <p:sldId id="259" r:id="rId22"/>
    <p:sldId id="265" r:id="rId23"/>
    <p:sldId id="266" r:id="rId24"/>
    <p:sldId id="274" r:id="rId25"/>
    <p:sldId id="267" r:id="rId26"/>
    <p:sldId id="282"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e Hachmann-Nielsen" initials="EHNI" lastIdx="1" clrIdx="0"/>
  <p:cmAuthor id="2" name="Elizabeth Silayuv" initials="E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90" autoAdjust="0"/>
  </p:normalViewPr>
  <p:slideViewPr>
    <p:cSldViewPr snapToGrid="0">
      <p:cViewPr varScale="1">
        <p:scale>
          <a:sx n="77" d="100"/>
          <a:sy n="77" d="100"/>
        </p:scale>
        <p:origin x="36" y="64"/>
      </p:cViewPr>
      <p:guideLst>
        <p:guide orient="horz" pos="2160"/>
        <p:guide pos="3840"/>
      </p:guideLst>
    </p:cSldViewPr>
  </p:slideViewPr>
  <p:outlineViewPr>
    <p:cViewPr>
      <p:scale>
        <a:sx n="33" d="100"/>
        <a:sy n="33" d="100"/>
      </p:scale>
      <p:origin x="0" y="-162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9-05T12:49:23.365" idx="3">
    <p:pos x="7680" y="75"/>
    <p:text>Re-drawn graphs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6-09-05T12:49:57.685" idx="4">
    <p:pos x="7347" y="75"/>
    <p:text>Re-drawn graphs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09T03:51:10.217" idx="1">
    <p:pos x="5020" y="89"/>
    <p:text>From what you explained, I understod that there are two types of brain diabetes in a way - the "real T3" the one where only the brian is hit
and the one due to obesity and metabolic syndrome - accunting for the increase of patients with AD. 
I thought it was really interesting what you said about age being the main known parameter for developing AD, but that people were also 80 years old 50 years ago, so something else must contribute to the development
and also about who knows what the future will bring in regards to overweight young people- 
I put in the pictures to refer back to your slides - gucose in the brain and obesity :)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188B2-AC4A-40DA-86BC-273233287F54}" type="datetimeFigureOut">
              <a:rPr lang="es-MX" smtClean="0"/>
              <a:t>04/04/2018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C5A65-0FAF-43DD-B3D2-6BAFF0EB99EB}" type="slidenum">
              <a:rPr lang="es-MX" smtClean="0"/>
              <a:t>‹Nº›</a:t>
            </a:fld>
            <a:endParaRPr lang="es-MX"/>
          </a:p>
        </p:txBody>
      </p:sp>
    </p:spTree>
    <p:extLst>
      <p:ext uri="{BB962C8B-B14F-4D97-AF65-F5344CB8AC3E}">
        <p14:creationId xmlns:p14="http://schemas.microsoft.com/office/powerpoint/2010/main" val="392948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9529A6-2789-4859-8DC1-53E8A653B3CF}"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smtClean="0"/>
              <a:t>Tong M, </a:t>
            </a:r>
            <a:r>
              <a:rPr lang="en-US" altLang="en-US" dirty="0" err="1" smtClean="0"/>
              <a:t>Deochand</a:t>
            </a:r>
            <a:r>
              <a:rPr lang="en-US" altLang="en-US" dirty="0" smtClean="0"/>
              <a:t> C, </a:t>
            </a:r>
            <a:r>
              <a:rPr lang="en-US" altLang="en-US" dirty="0" err="1" smtClean="0"/>
              <a:t>Didsbury</a:t>
            </a:r>
            <a:r>
              <a:rPr lang="en-US" altLang="en-US" dirty="0" smtClean="0"/>
              <a:t> J, de la Monte SM. T3D-959: A Multi-Faceted Disease Remedial Drug Candidate for the Treatment of Alzheimer's Disease. J </a:t>
            </a:r>
            <a:r>
              <a:rPr lang="en-US" altLang="en-US" dirty="0" err="1" smtClean="0"/>
              <a:t>Alzheimers</a:t>
            </a:r>
            <a:r>
              <a:rPr lang="en-US" altLang="en-US" dirty="0" smtClean="0"/>
              <a:t> Dis. 2016 Jan 22;51(1):123-38. PubMed PMID: 26836193</a:t>
            </a:r>
          </a:p>
          <a:p>
            <a:pPr eaLnBrk="1" hangingPunct="1">
              <a:spcBef>
                <a:spcPct val="0"/>
              </a:spcBef>
            </a:pPr>
            <a:r>
              <a:rPr lang="en-US" altLang="en-US" dirty="0" smtClean="0"/>
              <a:t>de la Monte SM, Tong M, Lester-</a:t>
            </a:r>
            <a:r>
              <a:rPr lang="en-US" altLang="en-US" dirty="0" err="1" smtClean="0"/>
              <a:t>Coll</a:t>
            </a:r>
            <a:r>
              <a:rPr lang="en-US" altLang="en-US" dirty="0" smtClean="0"/>
              <a:t> N, Plater M, Jr., Wands JR. Therapeutic rescue of neurodegeneration in experimental type 3 diabetes: relevance to Alzheimer's disease. J </a:t>
            </a:r>
            <a:r>
              <a:rPr lang="en-US" altLang="en-US" dirty="0" err="1" smtClean="0"/>
              <a:t>Alzheimers</a:t>
            </a:r>
            <a:r>
              <a:rPr lang="en-US" altLang="en-US" dirty="0" smtClean="0"/>
              <a:t> Dis. 2006 Sep;10(1):89-109. PubMed PMID: 16988486. </a:t>
            </a:r>
            <a:r>
              <a:rPr lang="en-US" altLang="en-US" dirty="0" err="1" smtClean="0"/>
              <a:t>Epub</a:t>
            </a:r>
            <a:r>
              <a:rPr lang="en-US" altLang="en-US" dirty="0" smtClean="0"/>
              <a:t> 2006/09/22. </a:t>
            </a:r>
            <a:r>
              <a:rPr lang="en-US" altLang="en-US" dirty="0" err="1" smtClean="0"/>
              <a:t>eng</a:t>
            </a:r>
            <a:endParaRPr lang="en-US" altLang="en-US" dirty="0" smtClean="0"/>
          </a:p>
          <a:p>
            <a:pPr eaLnBrk="1" hangingPunct="1">
              <a:spcBef>
                <a:spcPct val="0"/>
              </a:spcBef>
            </a:pPr>
            <a:r>
              <a:rPr lang="en-US" altLang="en-US" dirty="0" smtClean="0"/>
              <a:t>Lester-</a:t>
            </a:r>
            <a:r>
              <a:rPr lang="en-US" altLang="en-US" dirty="0" err="1" smtClean="0"/>
              <a:t>Coll</a:t>
            </a:r>
            <a:r>
              <a:rPr lang="en-US" altLang="en-US" dirty="0" smtClean="0"/>
              <a:t> N, Rivera EJ, </a:t>
            </a:r>
            <a:r>
              <a:rPr lang="en-US" altLang="en-US" dirty="0" err="1" smtClean="0"/>
              <a:t>Soscia</a:t>
            </a:r>
            <a:r>
              <a:rPr lang="en-US" altLang="en-US" dirty="0" smtClean="0"/>
              <a:t> SJ, Doiron K, Wands JR, de la Monte SM. Intracerebral </a:t>
            </a:r>
            <a:r>
              <a:rPr lang="en-US" altLang="en-US" dirty="0" err="1" smtClean="0"/>
              <a:t>streptozotocin</a:t>
            </a:r>
            <a:r>
              <a:rPr lang="en-US" altLang="en-US" dirty="0" smtClean="0"/>
              <a:t> model of type 3 diabetes: relevance to sporadic Alzheimer's disease. J </a:t>
            </a:r>
            <a:r>
              <a:rPr lang="en-US" altLang="en-US" dirty="0" err="1" smtClean="0"/>
              <a:t>Alzheimers</a:t>
            </a:r>
            <a:r>
              <a:rPr lang="en-US" altLang="en-US" dirty="0" smtClean="0"/>
              <a:t> Dis. 2006 Mar;9(1):13-33. PubMed PMID: 16627931</a:t>
            </a:r>
          </a:p>
          <a:p>
            <a:pPr eaLnBrk="1" hangingPunct="1">
              <a:spcBef>
                <a:spcPct val="0"/>
              </a:spcBef>
            </a:pPr>
            <a:r>
              <a:rPr lang="en-US" altLang="en-US" dirty="0" smtClean="0"/>
              <a:t>de la Monte SM, Wands JR. Alzheimer's disease is type 3 diabetes: Evidence reviewed. J Diabetes </a:t>
            </a:r>
            <a:r>
              <a:rPr lang="en-US" altLang="en-US" dirty="0" err="1" smtClean="0"/>
              <a:t>Sci</a:t>
            </a:r>
            <a:r>
              <a:rPr lang="en-US" altLang="en-US" dirty="0" smtClean="0"/>
              <a:t> Technol. 2008;2(6):1101-13. PMCID: 2769828.</a:t>
            </a:r>
          </a:p>
          <a:p>
            <a:pPr eaLnBrk="1" hangingPunct="1">
              <a:spcBef>
                <a:spcPct val="0"/>
              </a:spcBef>
            </a:pPr>
            <a:r>
              <a:rPr lang="en-US" altLang="en-US" dirty="0" smtClean="0"/>
              <a:t>Steen E, Terry BM, Rivera EJ, Cannon JL, Neely TR, Tavares R, et al. Impaired insulin and insulin-like growth factor expression and signaling mechanisms in Alzheimer's disease--is this type 3 diabetes? J </a:t>
            </a:r>
            <a:r>
              <a:rPr lang="en-US" altLang="en-US" dirty="0" err="1" smtClean="0"/>
              <a:t>Alzheimers</a:t>
            </a:r>
            <a:r>
              <a:rPr lang="en-US" altLang="en-US" dirty="0" smtClean="0"/>
              <a:t> Dis. 2005 Feb;7(1):63-80. PubMed PMID: 15750215</a:t>
            </a:r>
          </a:p>
          <a:p>
            <a:pPr eaLnBrk="1" hangingPunct="1">
              <a:spcBef>
                <a:spcPct val="0"/>
              </a:spcBef>
            </a:pPr>
            <a:r>
              <a:rPr lang="en-US" altLang="en-US" dirty="0" smtClean="0"/>
              <a:t>Rivera EJ, Goldin A, Fulmer N, Tavares R, Wands JR, de la Monte SM. Insulin and insulin-like growth factor expression and function deteriorate with progression of Alzheimer's disease: link to brain reductions in acetylcholine. J </a:t>
            </a:r>
            <a:r>
              <a:rPr lang="en-US" altLang="en-US" dirty="0" err="1" smtClean="0"/>
              <a:t>Alzheimers</a:t>
            </a:r>
            <a:r>
              <a:rPr lang="en-US" altLang="en-US" dirty="0" smtClean="0"/>
              <a:t> Dis. 2005 Dec;8(3):247-68. PubMed PMID: 16340083.</a:t>
            </a:r>
          </a:p>
          <a:p>
            <a:pPr eaLnBrk="1" hangingPunct="1">
              <a:spcBef>
                <a:spcPct val="0"/>
              </a:spcBef>
            </a:pPr>
            <a:r>
              <a:rPr lang="en-US" altLang="en-US" dirty="0" smtClean="0"/>
              <a:t>Talbot K, Wang HY, </a:t>
            </a:r>
            <a:r>
              <a:rPr lang="en-US" altLang="en-US" dirty="0" err="1" smtClean="0"/>
              <a:t>Kazi</a:t>
            </a:r>
            <a:r>
              <a:rPr lang="en-US" altLang="en-US" dirty="0" smtClean="0"/>
              <a:t> H, Han LY, </a:t>
            </a:r>
            <a:r>
              <a:rPr lang="en-US" altLang="en-US" dirty="0" err="1" smtClean="0"/>
              <a:t>Bakshi</a:t>
            </a:r>
            <a:r>
              <a:rPr lang="en-US" altLang="en-US" dirty="0" smtClean="0"/>
              <a:t> KP, </a:t>
            </a:r>
            <a:r>
              <a:rPr lang="en-US" altLang="en-US" dirty="0" err="1" smtClean="0"/>
              <a:t>Stucky</a:t>
            </a:r>
            <a:r>
              <a:rPr lang="en-US" altLang="en-US" dirty="0" smtClean="0"/>
              <a:t> A, et al. Demonstrated brain insulin resistance in Alzheimer's disease patients is associated with IGF-1 resistance, IRS-1 dysregulation, and cognitive decline. J </a:t>
            </a:r>
            <a:r>
              <a:rPr lang="en-US" altLang="en-US" dirty="0" err="1" smtClean="0"/>
              <a:t>Clin</a:t>
            </a:r>
            <a:r>
              <a:rPr lang="en-US" altLang="en-US" dirty="0" smtClean="0"/>
              <a:t> Invest. 2012 Apr;122(4):1316-38. PubMed PMID: 22476197. PMCID: 33144</a:t>
            </a:r>
          </a:p>
          <a:p>
            <a:pPr eaLnBrk="1" hangingPunct="1">
              <a:spcBef>
                <a:spcPct val="0"/>
              </a:spcBef>
            </a:pPr>
            <a:r>
              <a:rPr lang="en-US" altLang="en-US" dirty="0" smtClean="0"/>
              <a:t>de la Monte SM, Tong M, </a:t>
            </a:r>
            <a:r>
              <a:rPr lang="en-US" altLang="en-US" dirty="0" err="1" smtClean="0"/>
              <a:t>Schiano</a:t>
            </a:r>
            <a:r>
              <a:rPr lang="en-US" altLang="en-US" dirty="0" smtClean="0"/>
              <a:t> I, </a:t>
            </a:r>
            <a:r>
              <a:rPr lang="en-US" altLang="en-US" dirty="0" err="1" smtClean="0"/>
              <a:t>Didsbury</a:t>
            </a:r>
            <a:r>
              <a:rPr lang="en-US" altLang="en-US" dirty="0" smtClean="0"/>
              <a:t> J. Improved Brain Insulin/IGF Signaling and Reduced Neuro-inflammation with T3D-959 in an Experimental Model of Sporadic Alzheimer’s Disease. J </a:t>
            </a:r>
            <a:r>
              <a:rPr lang="en-US" altLang="en-US" dirty="0" err="1" smtClean="0"/>
              <a:t>Alzheimers</a:t>
            </a:r>
            <a:r>
              <a:rPr lang="en-US" altLang="en-US" dirty="0" smtClean="0"/>
              <a:t> Dis. 2016:(In Press).</a:t>
            </a:r>
          </a:p>
          <a:p>
            <a:pPr eaLnBrk="1" hangingPunct="1">
              <a:spcBef>
                <a:spcPct val="0"/>
              </a:spcBef>
            </a:pPr>
            <a:r>
              <a:rPr lang="en-US" altLang="en-US" dirty="0" smtClean="0"/>
              <a:t>63.</a:t>
            </a:r>
          </a:p>
        </p:txBody>
      </p:sp>
    </p:spTree>
    <p:extLst>
      <p:ext uri="{BB962C8B-B14F-4D97-AF65-F5344CB8AC3E}">
        <p14:creationId xmlns:p14="http://schemas.microsoft.com/office/powerpoint/2010/main" val="316763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 la Monte SM, Wands JR. Alzheimer's disease is type 3 diabetes: Evidence reviewed. J Diabetes </a:t>
            </a:r>
            <a:r>
              <a:rPr lang="en-US" altLang="en-US" dirty="0" err="1" smtClean="0"/>
              <a:t>Sci</a:t>
            </a:r>
            <a:r>
              <a:rPr lang="en-US" altLang="en-US" dirty="0" smtClean="0"/>
              <a:t> Technol. 2008;2(6):1101-13. PMCID: 2769828.</a:t>
            </a:r>
          </a:p>
          <a:p>
            <a:pPr eaLnBrk="1" hangingPunct="1">
              <a:spcBef>
                <a:spcPct val="0"/>
              </a:spcBef>
            </a:pPr>
            <a:r>
              <a:rPr lang="en-US" altLang="en-US" dirty="0" smtClean="0"/>
              <a:t>Steen E, Terry BM, Rivera EJ, Cannon JL, Neely TR, Tavares R, et al. Impaired insulin and insulin-like growth factor expression and signaling mechanisms in Alzheimer's disease--is this type 3 diabetes? J </a:t>
            </a:r>
            <a:r>
              <a:rPr lang="en-US" altLang="en-US" dirty="0" err="1" smtClean="0"/>
              <a:t>Alzheimers</a:t>
            </a:r>
            <a:r>
              <a:rPr lang="en-US" altLang="en-US" dirty="0" smtClean="0"/>
              <a:t> Dis. 2005 Feb;7(1):63-80. PubMed PMID: 15750215.</a:t>
            </a:r>
          </a:p>
          <a:p>
            <a:pPr eaLnBrk="1" hangingPunct="1">
              <a:spcBef>
                <a:spcPct val="0"/>
              </a:spcBef>
            </a:pPr>
            <a:r>
              <a:rPr lang="en-US" altLang="en-US" dirty="0" smtClean="0"/>
              <a:t>Rivera EJ, Goldin A, Fulmer N, Tavares R, Wands JR, de la Monte SM. Insulin and insulin-like growth factor expression and function deteriorate with progression of Alzheimer's disease: link to brain reductions in acetylcholine. J </a:t>
            </a:r>
            <a:r>
              <a:rPr lang="en-US" altLang="en-US" dirty="0" err="1" smtClean="0"/>
              <a:t>Alzheimers</a:t>
            </a:r>
            <a:r>
              <a:rPr lang="en-US" altLang="en-US" dirty="0" smtClean="0"/>
              <a:t> Dis. 2005 Dec;8(3):247-68. PubMed PMID: 16340083.</a:t>
            </a:r>
          </a:p>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ED6BF8-6C1E-48AC-AE50-F8E93FADCB94}" type="slidenum">
              <a:rPr lang="en-US" altLang="en-US" smtClean="0">
                <a:solidFill>
                  <a:prstClr val="black"/>
                </a:solidFill>
                <a:latin typeface="Calibri" panose="020F0502020204030204" pitchFamily="34" charset="0"/>
              </a:rPr>
              <a:pPr/>
              <a:t>15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99897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2B0285-7131-4A60-B306-B93C994871DA}" type="slidenum">
              <a:rPr lang="en-US" altLang="en-US" smtClean="0">
                <a:solidFill>
                  <a:prstClr val="black"/>
                </a:solidFill>
                <a:ea typeface="ＭＳ Ｐゴシック" panose="020B0600070205080204" pitchFamily="34" charset="-128"/>
              </a:rPr>
              <a:pPr/>
              <a:t>16</a:t>
            </a:fld>
            <a:endParaRPr lang="en-US" altLang="en-US" smtClean="0">
              <a:solidFill>
                <a:prstClr val="black"/>
              </a:solidFill>
              <a:ea typeface="ＭＳ Ｐゴシック" panose="020B0600070205080204" pitchFamily="34" charset="-128"/>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20803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1D11AC-465E-4E88-B239-044430E5B85B}" type="slidenum">
              <a:rPr lang="en-US" altLang="en-US" smtClean="0">
                <a:solidFill>
                  <a:prstClr val="black"/>
                </a:solidFill>
                <a:ea typeface="ＭＳ Ｐゴシック" panose="020B0600070205080204" pitchFamily="34" charset="-128"/>
              </a:rPr>
              <a:pPr/>
              <a:t>17</a:t>
            </a:fld>
            <a:endParaRPr lang="en-US" altLang="en-US" smtClean="0">
              <a:solidFill>
                <a:prstClr val="black"/>
              </a:solidFill>
              <a:ea typeface="ＭＳ Ｐゴシック" panose="020B0600070205080204" pitchFamily="34" charset="-128"/>
            </a:endParaRPr>
          </a:p>
        </p:txBody>
      </p:sp>
      <p:sp>
        <p:nvSpPr>
          <p:cNvPr id="122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t>de la Monte SM, Wands JR. Review of insulin and insulin-like growth factor expression, signaling, and malfunction in the central nervous system: relevance to Alzheimer's disease. J Alzheimers Dis. 2005 Feb;7(1):45-61. PubMed PMID: 15750214.</a:t>
            </a:r>
          </a:p>
          <a:p>
            <a:pPr eaLnBrk="1" hangingPunct="1">
              <a:spcBef>
                <a:spcPct val="0"/>
              </a:spcBef>
            </a:pPr>
            <a:r>
              <a:rPr lang="en-US" altLang="en-US" smtClean="0"/>
              <a:t>de la Monte SM. Contributions of brain insulin resistance and deficiency in amyloid-related neurodegeneration in Alzheimer's disease. Drugs. 2012 Jan 1;72(1):49-66. PubMed PMID: 22191795.</a:t>
            </a:r>
          </a:p>
          <a:p>
            <a:pPr eaLnBrk="1" hangingPunct="1">
              <a:spcBef>
                <a:spcPct val="0"/>
              </a:spcBef>
            </a:pPr>
            <a:r>
              <a:rPr lang="en-US" altLang="en-US" smtClean="0"/>
              <a:t>de la Monte SM. Brain insulin resistance and deficiency as therapeutic targets in Alzheimer's disease. Current Alzheimer Research. 2012 Jan;9(1):35-66. PubMed PMID: 22329651. Epub 2012/02/15. eng.</a:t>
            </a:r>
          </a:p>
          <a:p>
            <a:pPr eaLnBrk="1" hangingPunct="1">
              <a:spcBef>
                <a:spcPct val="0"/>
              </a:spcBef>
            </a:pPr>
            <a:r>
              <a:rPr lang="en-US" altLang="en-US" smtClean="0"/>
              <a:t>de la Monte SM. Metabolic derangements mediate cognitive impairment and Alzheimer's disease: role of peripheral insulin-resistance diseases. Panminerva medica. 2012 Sep;54(3):171-8. PubMed PMID: 22801434.</a:t>
            </a:r>
          </a:p>
        </p:txBody>
      </p:sp>
    </p:spTree>
    <p:extLst>
      <p:ext uri="{BB962C8B-B14F-4D97-AF65-F5344CB8AC3E}">
        <p14:creationId xmlns:p14="http://schemas.microsoft.com/office/powerpoint/2010/main" val="376167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Demarin V, Lisak M, Morovic S. Mediterranean diet in healthy lifestyle and prevention of stroke. Acta Clin Croat. 2011;50(1):67-77.</a:t>
            </a:r>
          </a:p>
          <a:p>
            <a:pPr eaLnBrk="1" hangingPunct="1">
              <a:spcBef>
                <a:spcPct val="0"/>
              </a:spcBef>
            </a:pPr>
            <a:r>
              <a:rPr lang="en-US" altLang="en-US" smtClean="0"/>
              <a:t>Polidori MC. Preventive benefits of natural nutrition and lifestyle counseling against Alzheimer's disease onset. J Alzheimers Dis. 2014;42 Suppl 4:S475-82.</a:t>
            </a:r>
          </a:p>
          <a:p>
            <a:pPr eaLnBrk="1" hangingPunct="1">
              <a:spcBef>
                <a:spcPct val="0"/>
              </a:spcBef>
            </a:pPr>
            <a:r>
              <a:rPr lang="en-US" altLang="en-US" smtClean="0"/>
              <a:t>Polidori MC, Nelles G. Antioxidant clinical trials in mild cognitive impairment and Alzheimer's disease - challenges and perspectives. Curr Pharm Des. 2014;20(18):3083-92.</a:t>
            </a:r>
          </a:p>
          <a:p>
            <a:pPr eaLnBrk="1" hangingPunct="1">
              <a:spcBef>
                <a:spcPct val="0"/>
              </a:spcBef>
            </a:pPr>
            <a:r>
              <a:rPr lang="en-US" altLang="en-US" smtClean="0"/>
              <a:t>Mecocci P, Polidori MC. Antioxidant clinical trials in mild cognitive impairment and Alzheimer's disease. Biochim Biophys Acta. 2012;1822(5):631-8.</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62686-BBBC-4670-9B9F-3347CFB96764}" type="slidenum">
              <a:rPr lang="en-US" altLang="en-US" smtClean="0">
                <a:solidFill>
                  <a:prstClr val="black"/>
                </a:solidFill>
                <a:latin typeface="Calibri" panose="020F0502020204030204" pitchFamily="34" charset="0"/>
              </a:rPr>
              <a:pPr/>
              <a:t>18</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9719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1D11AC-465E-4E88-B239-044430E5B85B}" type="slidenum">
              <a:rPr lang="en-US" altLang="en-US" smtClean="0">
                <a:solidFill>
                  <a:prstClr val="black"/>
                </a:solidFill>
                <a:ea typeface="ＭＳ Ｐゴシック" panose="020B0600070205080204" pitchFamily="34" charset="-128"/>
              </a:rPr>
              <a:pPr/>
              <a:t>4</a:t>
            </a:fld>
            <a:endParaRPr lang="en-US" altLang="en-US" smtClean="0">
              <a:solidFill>
                <a:prstClr val="black"/>
              </a:solidFill>
              <a:ea typeface="ＭＳ Ｐゴシック" panose="020B0600070205080204" pitchFamily="34" charset="-128"/>
            </a:endParaRPr>
          </a:p>
        </p:txBody>
      </p:sp>
      <p:sp>
        <p:nvSpPr>
          <p:cNvPr id="122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smtClean="0"/>
              <a:t>de la Monte SM, Wands JR. Review of insulin and insulin-like growth factor expression, signaling, and malfunction in the central nervous system: relevance to Alzheimer's disease. J </a:t>
            </a:r>
            <a:r>
              <a:rPr lang="en-US" altLang="en-US" dirty="0" err="1" smtClean="0"/>
              <a:t>Alzheimers</a:t>
            </a:r>
            <a:r>
              <a:rPr lang="en-US" altLang="en-US" dirty="0" smtClean="0"/>
              <a:t> Dis. 2005 Feb;7(1):45-61. PubMed PMID: 15750214.</a:t>
            </a:r>
          </a:p>
          <a:p>
            <a:pPr eaLnBrk="1" hangingPunct="1">
              <a:spcBef>
                <a:spcPct val="0"/>
              </a:spcBef>
            </a:pPr>
            <a:r>
              <a:rPr lang="en-US" altLang="en-US" dirty="0" smtClean="0"/>
              <a:t>de la Monte SM. Contributions of brain insulin resistance and deficiency in amyloid-related neurodegeneration in Alzheimer's disease. Drugs. 2012 Jan 1;72(1):49-66. PubMed PMID: 22191795.</a:t>
            </a:r>
          </a:p>
          <a:p>
            <a:pPr eaLnBrk="1" hangingPunct="1">
              <a:spcBef>
                <a:spcPct val="0"/>
              </a:spcBef>
            </a:pPr>
            <a:r>
              <a:rPr lang="en-US" altLang="en-US" dirty="0" smtClean="0"/>
              <a:t>de la Monte SM. Brain insulin resistance and deficiency as therapeutic targets in Alzheimer's disease. Current Alzheimer Research. 2012 Jan;9(1):35-66. PubMed PMID: 22329651. </a:t>
            </a:r>
            <a:r>
              <a:rPr lang="en-US" altLang="en-US" dirty="0" err="1" smtClean="0"/>
              <a:t>Epub</a:t>
            </a:r>
            <a:r>
              <a:rPr lang="en-US" altLang="en-US" dirty="0" smtClean="0"/>
              <a:t> 2012/02/15. </a:t>
            </a:r>
            <a:r>
              <a:rPr lang="en-US" altLang="en-US" dirty="0" err="1" smtClean="0"/>
              <a:t>eng.</a:t>
            </a:r>
            <a:endParaRPr lang="en-US" altLang="en-US" dirty="0" smtClean="0"/>
          </a:p>
          <a:p>
            <a:pPr eaLnBrk="1" hangingPunct="1">
              <a:spcBef>
                <a:spcPct val="0"/>
              </a:spcBef>
            </a:pPr>
            <a:r>
              <a:rPr lang="en-US" altLang="en-US" dirty="0" smtClean="0"/>
              <a:t>de la Monte SM. Metabolic derangements mediate cognitive impairment and Alzheimer's disease: role of peripheral insulin-resistance diseases. </a:t>
            </a:r>
            <a:r>
              <a:rPr lang="en-US" altLang="en-US" dirty="0" err="1" smtClean="0"/>
              <a:t>Panminerva</a:t>
            </a:r>
            <a:r>
              <a:rPr lang="en-US" altLang="en-US" dirty="0" smtClean="0"/>
              <a:t> </a:t>
            </a:r>
            <a:r>
              <a:rPr lang="en-US" altLang="en-US" dirty="0" err="1" smtClean="0"/>
              <a:t>medica</a:t>
            </a:r>
            <a:r>
              <a:rPr lang="en-US" altLang="en-US" dirty="0" smtClean="0"/>
              <a:t>. 2012 Sep;54(3):171-8. PubMed PMID: 22801434.</a:t>
            </a:r>
          </a:p>
        </p:txBody>
      </p:sp>
    </p:spTree>
    <p:extLst>
      <p:ext uri="{BB962C8B-B14F-4D97-AF65-F5344CB8AC3E}">
        <p14:creationId xmlns:p14="http://schemas.microsoft.com/office/powerpoint/2010/main" val="358438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 la Monte SM, Wands JR. Alzheimer's disease is type 3 diabetes: Evidence reviewed. J Diabetes </a:t>
            </a:r>
            <a:r>
              <a:rPr lang="en-US" altLang="en-US" dirty="0" err="1" smtClean="0"/>
              <a:t>Sci</a:t>
            </a:r>
            <a:r>
              <a:rPr lang="en-US" altLang="en-US" dirty="0" smtClean="0"/>
              <a:t> Technol. 2008;2(6):1101-13. PMCID: 2769828.</a:t>
            </a:r>
          </a:p>
          <a:p>
            <a:pPr eaLnBrk="1" hangingPunct="1">
              <a:spcBef>
                <a:spcPct val="0"/>
              </a:spcBef>
            </a:pPr>
            <a:r>
              <a:rPr lang="en-US" altLang="en-US" dirty="0" smtClean="0"/>
              <a:t>Steen E, Terry BM, Rivera EJ, Cannon JL, Neely TR, Tavares R, et al. Impaired insulin and insulin-like growth factor expression and signaling mechanisms in Alzheimer's disease--is this type 3 diabetes? J </a:t>
            </a:r>
            <a:r>
              <a:rPr lang="en-US" altLang="en-US" dirty="0" err="1" smtClean="0"/>
              <a:t>Alzheimers</a:t>
            </a:r>
            <a:r>
              <a:rPr lang="en-US" altLang="en-US" dirty="0" smtClean="0"/>
              <a:t> Dis. 2005 Feb;7(1):63-80. PubMed PMID: 15750215</a:t>
            </a:r>
          </a:p>
          <a:p>
            <a:pPr eaLnBrk="1" hangingPunct="1">
              <a:spcBef>
                <a:spcPct val="0"/>
              </a:spcBef>
            </a:pPr>
            <a:r>
              <a:rPr lang="en-US" altLang="en-US" dirty="0" smtClean="0"/>
              <a:t>Rivera EJ, Goldin A, Fulmer N, Tavares R, Wands JR, de la Monte SM. Insulin and insulin-like growth factor expression and function deteriorate with progression of Alzheimer's disease: link to brain reductions in acetylcholine. J </a:t>
            </a:r>
            <a:r>
              <a:rPr lang="en-US" altLang="en-US" dirty="0" err="1" smtClean="0"/>
              <a:t>Alzheimers</a:t>
            </a:r>
            <a:r>
              <a:rPr lang="en-US" altLang="en-US" dirty="0" smtClean="0"/>
              <a:t> Dis. 2005 Dec;8(3):247-68. PubMed PMID: 16340083.</a:t>
            </a:r>
          </a:p>
          <a:p>
            <a:pPr eaLnBrk="1" hangingPunct="1">
              <a:spcBef>
                <a:spcPct val="0"/>
              </a:spcBef>
            </a:pPr>
            <a:r>
              <a:rPr lang="en-US" altLang="en-US" dirty="0" smtClean="0"/>
              <a:t>Talbot K, Wang HY, </a:t>
            </a:r>
            <a:r>
              <a:rPr lang="en-US" altLang="en-US" dirty="0" err="1" smtClean="0"/>
              <a:t>Kazi</a:t>
            </a:r>
            <a:r>
              <a:rPr lang="en-US" altLang="en-US" dirty="0" smtClean="0"/>
              <a:t> H, Han LY, </a:t>
            </a:r>
            <a:r>
              <a:rPr lang="en-US" altLang="en-US" dirty="0" err="1" smtClean="0"/>
              <a:t>Bakshi</a:t>
            </a:r>
            <a:r>
              <a:rPr lang="en-US" altLang="en-US" dirty="0" smtClean="0"/>
              <a:t> KP, </a:t>
            </a:r>
            <a:r>
              <a:rPr lang="en-US" altLang="en-US" dirty="0" err="1" smtClean="0"/>
              <a:t>Stucky</a:t>
            </a:r>
            <a:r>
              <a:rPr lang="en-US" altLang="en-US" dirty="0" smtClean="0"/>
              <a:t> A, et al. Demonstrated brain insulin resistance in Alzheimer's disease patients is associated with IGF-1 resistance, IRS-1 dysregulation, and cognitive decline. J </a:t>
            </a:r>
            <a:r>
              <a:rPr lang="en-US" altLang="en-US" dirty="0" err="1" smtClean="0"/>
              <a:t>Clin</a:t>
            </a:r>
            <a:r>
              <a:rPr lang="en-US" altLang="en-US" dirty="0" smtClean="0"/>
              <a:t> Invest. 2012 Apr;122(4):1316-38. PubMed PMID: 22476197. PMCID: 3314463.</a:t>
            </a:r>
            <a:endParaRPr lang="en-US" altLang="en-US" dirty="0" smtClean="0">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23AF16-0B16-460D-B6D8-EC027BF2DACB}" type="slidenum">
              <a:rPr lang="en-US" altLang="en-US" smtClean="0">
                <a:solidFill>
                  <a:srgbClr val="000000"/>
                </a:solidFill>
                <a:ea typeface="ＭＳ Ｐゴシック" panose="020B0600070205080204" pitchFamily="34" charset="-128"/>
              </a:rPr>
              <a:pPr/>
              <a:t>6</a:t>
            </a:fld>
            <a:endParaRPr lang="en-US" altLang="en-US" smtClean="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3071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Lee S, Tong M, Hang S, </a:t>
            </a:r>
            <a:r>
              <a:rPr lang="en-US" altLang="en-US" dirty="0" err="1" smtClean="0"/>
              <a:t>Deochand</a:t>
            </a:r>
            <a:r>
              <a:rPr lang="en-US" altLang="en-US" dirty="0" smtClean="0"/>
              <a:t> C, de la Monte S. CSF and Brain Indices of Insulin Resistance, Oxidative Stress and Neuro-Inflammation in Early versus Late Alzheimer's Disease. J </a:t>
            </a:r>
            <a:r>
              <a:rPr lang="en-US" altLang="en-US" dirty="0" err="1" smtClean="0"/>
              <a:t>Alzheimers</a:t>
            </a:r>
            <a:r>
              <a:rPr lang="en-US" altLang="en-US" dirty="0" smtClean="0"/>
              <a:t> Dis Parkinsonism. 2013 Oct 31;3:128. PubMed PMID: 25035815. PMCID: 4096626.</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EF7A08-43EF-456B-92F7-220E577F8317}" type="slidenum">
              <a:rPr lang="en-US" altLang="en-US" smtClean="0">
                <a:solidFill>
                  <a:srgbClr val="000000"/>
                </a:solidFill>
                <a:latin typeface="Calibri" panose="020F0502020204030204" pitchFamily="34" charset="0"/>
              </a:rPr>
              <a:pPr/>
              <a:t>7</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9154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1D11AC-465E-4E88-B239-044430E5B85B}" type="slidenum">
              <a:rPr lang="en-US" altLang="en-US" smtClean="0">
                <a:solidFill>
                  <a:prstClr val="black"/>
                </a:solidFill>
                <a:ea typeface="ＭＳ Ｐゴシック" panose="020B0600070205080204" pitchFamily="34" charset="-128"/>
              </a:rPr>
              <a:pPr/>
              <a:t>8</a:t>
            </a:fld>
            <a:endParaRPr lang="en-US" altLang="en-US" smtClean="0">
              <a:solidFill>
                <a:prstClr val="black"/>
              </a:solidFill>
              <a:ea typeface="ＭＳ Ｐゴシック" panose="020B0600070205080204" pitchFamily="34" charset="-128"/>
            </a:endParaRPr>
          </a:p>
        </p:txBody>
      </p:sp>
      <p:sp>
        <p:nvSpPr>
          <p:cNvPr id="122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smtClean="0"/>
              <a:t>de la Monte SM, Wands JR. Review of insulin and insulin-like growth factor expression, signaling, and malfunction in the central nervous system: relevance to Alzheimer's disease. J </a:t>
            </a:r>
            <a:r>
              <a:rPr lang="en-US" altLang="en-US" dirty="0" err="1" smtClean="0"/>
              <a:t>Alzheimers</a:t>
            </a:r>
            <a:r>
              <a:rPr lang="en-US" altLang="en-US" dirty="0" smtClean="0"/>
              <a:t> Dis. 2005 Feb;7(1):45-61. PubMed PMID: 15750214.</a:t>
            </a:r>
          </a:p>
          <a:p>
            <a:pPr eaLnBrk="1" hangingPunct="1">
              <a:spcBef>
                <a:spcPct val="0"/>
              </a:spcBef>
            </a:pPr>
            <a:r>
              <a:rPr lang="en-US" altLang="en-US" dirty="0" smtClean="0"/>
              <a:t>de la Monte SM. Contributions of brain insulin resistance and deficiency in amyloid-related neurodegeneration in Alzheimer's disease. Drugs. 2012 Jan 1;72(1):49-66. PubMed PMID: 22191795.</a:t>
            </a:r>
          </a:p>
          <a:p>
            <a:pPr eaLnBrk="1" hangingPunct="1">
              <a:spcBef>
                <a:spcPct val="0"/>
              </a:spcBef>
            </a:pPr>
            <a:r>
              <a:rPr lang="en-US" altLang="en-US" dirty="0" smtClean="0"/>
              <a:t>de la Monte SM. Brain insulin resistance and deficiency as therapeutic targets in Alzheimer's disease. Current Alzheimer Research. 2012 Jan;9(1):35-66. PubMed PMID: 22329651. </a:t>
            </a:r>
            <a:r>
              <a:rPr lang="en-US" altLang="en-US" dirty="0" err="1" smtClean="0"/>
              <a:t>Epub</a:t>
            </a:r>
            <a:r>
              <a:rPr lang="en-US" altLang="en-US" dirty="0" smtClean="0"/>
              <a:t> 2012/02/15. </a:t>
            </a:r>
            <a:r>
              <a:rPr lang="en-US" altLang="en-US" dirty="0" err="1" smtClean="0"/>
              <a:t>eng.</a:t>
            </a:r>
            <a:endParaRPr lang="en-US" altLang="en-US" dirty="0" smtClean="0"/>
          </a:p>
          <a:p>
            <a:pPr eaLnBrk="1" hangingPunct="1">
              <a:spcBef>
                <a:spcPct val="0"/>
              </a:spcBef>
            </a:pPr>
            <a:r>
              <a:rPr lang="en-US" altLang="en-US" dirty="0" smtClean="0"/>
              <a:t>de la Monte SM. Metabolic derangements mediate cognitive impairment and Alzheimer's disease: role of peripheral insulin-resistance diseases. </a:t>
            </a:r>
            <a:r>
              <a:rPr lang="en-US" altLang="en-US" dirty="0" err="1" smtClean="0"/>
              <a:t>Panminerva</a:t>
            </a:r>
            <a:r>
              <a:rPr lang="en-US" altLang="en-US" dirty="0" smtClean="0"/>
              <a:t> </a:t>
            </a:r>
            <a:r>
              <a:rPr lang="en-US" altLang="en-US" dirty="0" err="1" smtClean="0"/>
              <a:t>medica</a:t>
            </a:r>
            <a:r>
              <a:rPr lang="en-US" altLang="en-US" dirty="0" smtClean="0"/>
              <a:t>. 2012 Sep;54(3):171-8. PubMed PMID: 22801434.</a:t>
            </a:r>
          </a:p>
        </p:txBody>
      </p:sp>
    </p:spTree>
    <p:extLst>
      <p:ext uri="{BB962C8B-B14F-4D97-AF65-F5344CB8AC3E}">
        <p14:creationId xmlns:p14="http://schemas.microsoft.com/office/powerpoint/2010/main" val="374037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 la Monte SM, Tong M, Bowling N, </a:t>
            </a:r>
            <a:r>
              <a:rPr lang="en-US" altLang="en-US" dirty="0" err="1" smtClean="0"/>
              <a:t>Moskal</a:t>
            </a:r>
            <a:r>
              <a:rPr lang="en-US" altLang="en-US" dirty="0" smtClean="0"/>
              <a:t> P. </a:t>
            </a:r>
            <a:r>
              <a:rPr lang="en-US" altLang="en-US" dirty="0" err="1" smtClean="0"/>
              <a:t>si</a:t>
            </a:r>
            <a:r>
              <a:rPr lang="en-US" altLang="en-US" dirty="0" smtClean="0"/>
              <a:t>-RNA inhibition o </a:t>
            </a:r>
            <a:r>
              <a:rPr lang="en-US" altLang="en-US" dirty="0" err="1" smtClean="0"/>
              <a:t>Mol</a:t>
            </a:r>
            <a:r>
              <a:rPr lang="en-US" altLang="en-US" dirty="0" smtClean="0"/>
              <a:t> Brain. 2011;4:13. PubMed PMID: 21443795. PMCID: 3077327. </a:t>
            </a:r>
            <a:r>
              <a:rPr lang="en-US" altLang="en-US" dirty="0" err="1" smtClean="0"/>
              <a:t>Epub</a:t>
            </a:r>
            <a:r>
              <a:rPr lang="en-US" altLang="en-US" dirty="0" smtClean="0"/>
              <a:t> 2011/03/30. </a:t>
            </a:r>
            <a:r>
              <a:rPr lang="en-US" altLang="en-US" dirty="0" err="1" smtClean="0"/>
              <a:t>engf</a:t>
            </a:r>
            <a:r>
              <a:rPr lang="en-US" altLang="en-US" dirty="0" smtClean="0"/>
              <a:t> brain insulin or insulin-like growth factor receptors causes developmental cerebellar abnormalities: relevance to fetal alcohol spectrum disorder..</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FC55AF-DA62-4FCA-A177-83224D81FFA1}"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1657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E590A8-3E09-4990-A9DF-AE18D860450B}" type="slidenum">
              <a:rPr lang="en-US" altLang="en-US" smtClean="0">
                <a:ea typeface="ＭＳ Ｐゴシック" panose="020B0600070205080204" pitchFamily="34" charset="-128"/>
              </a:rPr>
              <a:pPr/>
              <a:t>12</a:t>
            </a:fld>
            <a:endParaRPr lang="en-US" altLang="en-US" smtClean="0">
              <a:ea typeface="ＭＳ Ｐゴシック" panose="020B0600070205080204" pitchFamily="34" charset="-128"/>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Steen E, Terry BM, Rivera EJ, Cannon JL, Neely TR, Tavares R, et al. Impaired insulin and insulin-like growth factor expression and signaling mechanisms in Alzheimer's disease--is this type 3 diabetes? J </a:t>
            </a:r>
            <a:r>
              <a:rPr lang="en-US" altLang="en-US" dirty="0" err="1" smtClean="0"/>
              <a:t>Alzheimers</a:t>
            </a:r>
            <a:r>
              <a:rPr lang="en-US" altLang="en-US" dirty="0" smtClean="0"/>
              <a:t> Dis. 2005 Feb;7(1):63-80. PubMed PMID: 15750215.</a:t>
            </a:r>
          </a:p>
          <a:p>
            <a:pPr eaLnBrk="1" hangingPunct="1">
              <a:spcBef>
                <a:spcPct val="0"/>
              </a:spcBef>
            </a:pPr>
            <a:r>
              <a:rPr lang="en-US" altLang="en-US" dirty="0" smtClean="0"/>
              <a:t>de la Monte SM, Wands JR. Alzheimer's disease is type 3 diabetes: Evidence reviewed. J Diabetes </a:t>
            </a:r>
            <a:r>
              <a:rPr lang="en-US" altLang="en-US" dirty="0" err="1" smtClean="0"/>
              <a:t>Sci</a:t>
            </a:r>
            <a:r>
              <a:rPr lang="en-US" altLang="en-US" dirty="0" smtClean="0"/>
              <a:t> Technol. 2008;2(6):1101-13. PMCID: 2769828</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75846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Historical and architectural scenes from Washington, DC</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7F8D8A-3CD1-4730-BA71-2663A0E96434}" type="slidenum">
              <a:rPr lang="en-US" altLang="en-US" smtClean="0">
                <a:solidFill>
                  <a:prstClr val="black"/>
                </a:solidFill>
                <a:latin typeface="Calibri" panose="020F0502020204030204" pitchFamily="34" charset="0"/>
              </a:rPr>
              <a:pPr/>
              <a:t>13</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73814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82BBFF-C44B-4243-A862-F8409A48A379}" type="slidenum">
              <a:rPr lang="en-US" altLang="en-US" smtClean="0">
                <a:solidFill>
                  <a:prstClr val="black"/>
                </a:solidFill>
                <a:latin typeface="Calibri" panose="020F0502020204030204" pitchFamily="34" charset="0"/>
              </a:rPr>
              <a:pPr/>
              <a:t>14</a:t>
            </a:fld>
            <a:endParaRPr lang="en-US" altLang="en-US" smtClean="0">
              <a:solidFill>
                <a:prstClr val="black"/>
              </a:solidFill>
              <a:latin typeface="Calibri" panose="020F050202020403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smtClean="0"/>
              <a:t>Wurtman</a:t>
            </a:r>
            <a:r>
              <a:rPr lang="en-US" altLang="en-US" dirty="0" smtClean="0"/>
              <a:t> R. Biomarkers in the diagnosis and management of Alzheimer's disease. Metabolism. 2015 Mar;64(3 </a:t>
            </a:r>
            <a:r>
              <a:rPr lang="en-US" altLang="en-US" dirty="0" err="1" smtClean="0"/>
              <a:t>Suppl</a:t>
            </a:r>
            <a:r>
              <a:rPr lang="en-US" altLang="en-US" dirty="0" smtClean="0"/>
              <a:t> 1):S47-50. PubMed PMID: 25468144.</a:t>
            </a:r>
          </a:p>
        </p:txBody>
      </p:sp>
    </p:spTree>
    <p:extLst>
      <p:ext uri="{BB962C8B-B14F-4D97-AF65-F5344CB8AC3E}">
        <p14:creationId xmlns:p14="http://schemas.microsoft.com/office/powerpoint/2010/main" val="202825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308765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402619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293406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400211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429300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260384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272824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4132588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1951100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3486290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71231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243515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95942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3172901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281703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2146921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454432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674874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2805319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243008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2087914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22350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944427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110657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4003470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402883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308057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3645372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2088128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843153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3146750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811158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29160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1711448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2872729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99742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012521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1164234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371433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3342330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1801867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202284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2120536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78591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521150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1447376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10614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45057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4093371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1855533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1444704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317529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2163937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150916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409414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4027413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46563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2721520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3767435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735117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508712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4486851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2851207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2912416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2682431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4884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17049977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3940928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64332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1588728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27522728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523008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3054622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2805122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39008106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B655473-2506-4FD2-86A1-826A0E0A6AD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84781C84-C776-4A00-9EE6-3E5EE040BDA6}" type="slidenum">
              <a:rPr lang="en-US" altLang="en-US"/>
              <a:pPr>
                <a:defRPr/>
              </a:pPr>
              <a:t>‹Nº›</a:t>
            </a:fld>
            <a:endParaRPr lang="en-US" altLang="en-US"/>
          </a:p>
        </p:txBody>
      </p:sp>
    </p:spTree>
    <p:extLst>
      <p:ext uri="{BB962C8B-B14F-4D97-AF65-F5344CB8AC3E}">
        <p14:creationId xmlns:p14="http://schemas.microsoft.com/office/powerpoint/2010/main" val="1197238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6D3015E7-864A-447F-8844-C5348CEA39C5}"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DEFD6571-DD80-492B-8E6E-D9E35CC81C1D}" type="slidenum">
              <a:rPr lang="en-US" altLang="en-US"/>
              <a:pPr>
                <a:defRPr/>
              </a:pPr>
              <a:t>‹Nº›</a:t>
            </a:fld>
            <a:endParaRPr lang="en-US" altLang="en-US"/>
          </a:p>
        </p:txBody>
      </p:sp>
    </p:spTree>
    <p:extLst>
      <p:ext uri="{BB962C8B-B14F-4D97-AF65-F5344CB8AC3E}">
        <p14:creationId xmlns:p14="http://schemas.microsoft.com/office/powerpoint/2010/main" val="137016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3624916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2CF165D5-D56F-45A7-95C8-8166CAEC1A53}"/>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xmlns="" id="{CDF5A927-391A-4E74-9737-DB3E75BC0E8A}"/>
              </a:ext>
            </a:extLst>
          </p:cNvPr>
          <p:cNvSpPr>
            <a:spLocks noGrp="1"/>
          </p:cNvSpPr>
          <p:nvPr>
            <p:ph type="dt" sz="half" idx="10"/>
          </p:nvPr>
        </p:nvSpPr>
        <p:spPr/>
        <p:txBody>
          <a:bodyPr/>
          <a:lstStyle>
            <a:lvl1pPr>
              <a:defRPr/>
            </a:lvl1pPr>
          </a:lstStyle>
          <a:p>
            <a:pPr>
              <a:defRPr/>
            </a:pPr>
            <a:fld id="{2F28D63C-E557-4F58-835C-23C7E872BD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2">
            <a:extLst>
              <a:ext uri="{FF2B5EF4-FFF2-40B4-BE49-F238E27FC236}">
                <a16:creationId xmlns:a16="http://schemas.microsoft.com/office/drawing/2014/main" xmlns="" id="{5A460E2D-A64E-45E5-8D3A-EAF469309668}"/>
              </a:ext>
            </a:extLst>
          </p:cNvPr>
          <p:cNvSpPr>
            <a:spLocks noGrp="1"/>
          </p:cNvSpPr>
          <p:nvPr>
            <p:ph type="sldNum" sz="quarter" idx="11"/>
          </p:nvPr>
        </p:nvSpPr>
        <p:spPr/>
        <p:txBody>
          <a:bodyPr/>
          <a:lstStyle>
            <a:lvl1pPr>
              <a:defRPr/>
            </a:lvl1pPr>
          </a:lstStyle>
          <a:p>
            <a:pPr>
              <a:defRPr/>
            </a:pPr>
            <a:fld id="{E739E6A5-D9B2-40AC-8DF4-7E6071303B6E}" type="slidenum">
              <a:rPr lang="en-US" altLang="en-US"/>
              <a:pPr>
                <a:defRPr/>
              </a:pPr>
              <a:t>‹Nº›</a:t>
            </a:fld>
            <a:endParaRPr lang="en-US" altLang="en-US"/>
          </a:p>
        </p:txBody>
      </p:sp>
      <p:sp>
        <p:nvSpPr>
          <p:cNvPr id="8" name="Footer Placeholder 13">
            <a:extLst>
              <a:ext uri="{FF2B5EF4-FFF2-40B4-BE49-F238E27FC236}">
                <a16:creationId xmlns:a16="http://schemas.microsoft.com/office/drawing/2014/main" xmlns="" id="{6E88002B-8276-466B-9AB1-F4463F4D2BDD}"/>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6270878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036320" y="829471"/>
            <a:ext cx="467868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400800" y="829471"/>
            <a:ext cx="4673600"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54346864-05D9-47FD-9B39-F8BE4F1583C0}"/>
              </a:ext>
            </a:extLst>
          </p:cNvPr>
          <p:cNvSpPr>
            <a:spLocks noGrp="1"/>
          </p:cNvSpPr>
          <p:nvPr>
            <p:ph type="dt" sz="half" idx="15"/>
          </p:nvPr>
        </p:nvSpPr>
        <p:spPr/>
        <p:txBody>
          <a:bodyPr/>
          <a:lstStyle>
            <a:lvl1pPr>
              <a:defRPr/>
            </a:lvl1pPr>
          </a:lstStyle>
          <a:p>
            <a:pPr>
              <a:defRPr/>
            </a:pPr>
            <a:fld id="{FF019114-7AAF-4A5D-B79C-5600E8F4793F}" type="datetimeFigureOut">
              <a:rPr lang="en-US">
                <a:solidFill>
                  <a:prstClr val="white">
                    <a:alpha val="60000"/>
                  </a:prstClr>
                </a:solidFill>
              </a:rPr>
              <a:pPr>
                <a:defRPr/>
              </a:pPr>
              <a:t>4/4/2018</a:t>
            </a:fld>
            <a:endParaRPr lang="en-US">
              <a:solidFill>
                <a:prstClr val="white">
                  <a:alpha val="60000"/>
                </a:prstClr>
              </a:solidFill>
            </a:endParaRPr>
          </a:p>
        </p:txBody>
      </p:sp>
      <p:sp>
        <p:nvSpPr>
          <p:cNvPr id="8" name="Footer Placeholder 4">
            <a:extLst>
              <a:ext uri="{FF2B5EF4-FFF2-40B4-BE49-F238E27FC236}">
                <a16:creationId xmlns:a16="http://schemas.microsoft.com/office/drawing/2014/main" xmlns="" id="{A363B841-2ADB-4574-A79C-14670AA694F9}"/>
              </a:ext>
            </a:extLst>
          </p:cNvPr>
          <p:cNvSpPr>
            <a:spLocks noGrp="1"/>
          </p:cNvSpPr>
          <p:nvPr>
            <p:ph type="ftr" sz="quarter" idx="16"/>
          </p:nvPr>
        </p:nvSpPr>
        <p:spPr/>
        <p:txBody>
          <a:bodyPr/>
          <a:lstStyle>
            <a:lvl1pPr>
              <a:defRPr/>
            </a:lvl1pPr>
          </a:lstStyle>
          <a:p>
            <a:pPr>
              <a:defRPr/>
            </a:pPr>
            <a:endParaRPr lang="en-US">
              <a:solidFill>
                <a:prstClr val="white">
                  <a:alpha val="60000"/>
                </a:prstClr>
              </a:solidFill>
            </a:endParaRPr>
          </a:p>
        </p:txBody>
      </p:sp>
      <p:sp>
        <p:nvSpPr>
          <p:cNvPr id="9" name="Slide Number Placeholder 5">
            <a:extLst>
              <a:ext uri="{FF2B5EF4-FFF2-40B4-BE49-F238E27FC236}">
                <a16:creationId xmlns:a16="http://schemas.microsoft.com/office/drawing/2014/main" xmlns="" id="{6808B22C-F83F-4B12-A9EB-84331395D6B2}"/>
              </a:ext>
            </a:extLst>
          </p:cNvPr>
          <p:cNvSpPr>
            <a:spLocks noGrp="1"/>
          </p:cNvSpPr>
          <p:nvPr>
            <p:ph type="sldNum" sz="quarter" idx="17"/>
          </p:nvPr>
        </p:nvSpPr>
        <p:spPr/>
        <p:txBody>
          <a:bodyPr/>
          <a:lstStyle>
            <a:lvl1pPr>
              <a:defRPr/>
            </a:lvl1pPr>
          </a:lstStyle>
          <a:p>
            <a:pPr>
              <a:defRPr/>
            </a:pPr>
            <a:fld id="{7F8F62F7-123D-49A0-8BCE-517201DB40A1}" type="slidenum">
              <a:rPr lang="en-US" altLang="en-US"/>
              <a:pPr>
                <a:defRPr/>
              </a:pPr>
              <a:t>‹Nº›</a:t>
            </a:fld>
            <a:endParaRPr lang="en-US" altLang="en-US"/>
          </a:p>
        </p:txBody>
      </p:sp>
    </p:spTree>
    <p:extLst>
      <p:ext uri="{BB962C8B-B14F-4D97-AF65-F5344CB8AC3E}">
        <p14:creationId xmlns:p14="http://schemas.microsoft.com/office/powerpoint/2010/main" val="1088197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xmlns="" id="{4DBB42C6-3987-44A9-9244-12FF5F77962C}"/>
              </a:ext>
            </a:extLst>
          </p:cNvPr>
          <p:cNvSpPr txBox="1"/>
          <p:nvPr/>
        </p:nvSpPr>
        <p:spPr>
          <a:xfrm>
            <a:off x="14081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8" name="TextBox 11">
            <a:extLst>
              <a:ext uri="{FF2B5EF4-FFF2-40B4-BE49-F238E27FC236}">
                <a16:creationId xmlns:a16="http://schemas.microsoft.com/office/drawing/2014/main" xmlns="" id="{65855842-8213-44BC-8218-415D4E7C2C48}"/>
              </a:ext>
            </a:extLst>
          </p:cNvPr>
          <p:cNvSpPr txBox="1"/>
          <p:nvPr/>
        </p:nvSpPr>
        <p:spPr>
          <a:xfrm>
            <a:off x="6373813"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xmlns="" id="{1EA6C66C-1DFD-4186-A781-F21D67B2539C}"/>
              </a:ext>
            </a:extLst>
          </p:cNvPr>
          <p:cNvSpPr>
            <a:spLocks noGrp="1"/>
          </p:cNvSpPr>
          <p:nvPr>
            <p:ph type="dt" sz="half" idx="10"/>
          </p:nvPr>
        </p:nvSpPr>
        <p:spPr/>
        <p:txBody>
          <a:bodyPr/>
          <a:lstStyle>
            <a:lvl1pPr>
              <a:defRPr/>
            </a:lvl1pPr>
          </a:lstStyle>
          <a:p>
            <a:pPr>
              <a:defRPr/>
            </a:pPr>
            <a:fld id="{B966E942-DE91-4431-A1E1-8FF2EC4E4034}" type="datetimeFigureOut">
              <a:rPr lang="en-US">
                <a:solidFill>
                  <a:prstClr val="white">
                    <a:alpha val="60000"/>
                  </a:prstClr>
                </a:solidFill>
              </a:rPr>
              <a:pPr>
                <a:defRPr/>
              </a:pPr>
              <a:t>4/4/2018</a:t>
            </a:fld>
            <a:endParaRPr lang="en-US">
              <a:solidFill>
                <a:prstClr val="white">
                  <a:alpha val="60000"/>
                </a:prstClr>
              </a:solidFill>
            </a:endParaRPr>
          </a:p>
        </p:txBody>
      </p:sp>
      <p:sp>
        <p:nvSpPr>
          <p:cNvPr id="10" name="Slide Number Placeholder 14">
            <a:extLst>
              <a:ext uri="{FF2B5EF4-FFF2-40B4-BE49-F238E27FC236}">
                <a16:creationId xmlns:a16="http://schemas.microsoft.com/office/drawing/2014/main" xmlns="" id="{463A90ED-D2BA-4B66-971E-F41C0801D16C}"/>
              </a:ext>
            </a:extLst>
          </p:cNvPr>
          <p:cNvSpPr>
            <a:spLocks noGrp="1"/>
          </p:cNvSpPr>
          <p:nvPr>
            <p:ph type="sldNum" sz="quarter" idx="11"/>
          </p:nvPr>
        </p:nvSpPr>
        <p:spPr/>
        <p:txBody>
          <a:bodyPr/>
          <a:lstStyle>
            <a:lvl1pPr>
              <a:defRPr/>
            </a:lvl1pPr>
          </a:lstStyle>
          <a:p>
            <a:pPr>
              <a:defRPr/>
            </a:pPr>
            <a:fld id="{507AA8BB-4806-492C-9195-5E2FC0E5C5BA}" type="slidenum">
              <a:rPr lang="en-US" altLang="en-US"/>
              <a:pPr>
                <a:defRPr/>
              </a:pPr>
              <a:t>‹Nº›</a:t>
            </a:fld>
            <a:endParaRPr lang="en-US" altLang="en-US"/>
          </a:p>
        </p:txBody>
      </p:sp>
      <p:sp>
        <p:nvSpPr>
          <p:cNvPr id="11" name="Footer Placeholder 15">
            <a:extLst>
              <a:ext uri="{FF2B5EF4-FFF2-40B4-BE49-F238E27FC236}">
                <a16:creationId xmlns:a16="http://schemas.microsoft.com/office/drawing/2014/main" xmlns="" id="{26368BE2-E49C-4572-80AB-62BF41F67246}"/>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325792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42439594-D263-40BB-A4D0-821EE297C71D}" type="datetimeFigureOut">
              <a:rPr lang="en-US">
                <a:solidFill>
                  <a:prstClr val="white">
                    <a:alpha val="60000"/>
                  </a:prstClr>
                </a:solidFill>
              </a:rPr>
              <a:pPr>
                <a:defRPr/>
              </a:pPr>
              <a:t>4/4/2018</a:t>
            </a:fld>
            <a:endParaRPr lang="en-US">
              <a:solidFill>
                <a:prstClr val="white">
                  <a:alpha val="60000"/>
                </a:prstClr>
              </a:solidFill>
            </a:endParaRPr>
          </a:p>
        </p:txBody>
      </p:sp>
      <p:sp>
        <p:nvSpPr>
          <p:cNvPr id="4"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5"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164F2512-A52D-4CB1-AFB4-949C04368DB0}" type="slidenum">
              <a:rPr lang="en-US" altLang="en-US"/>
              <a:pPr>
                <a:defRPr/>
              </a:pPr>
              <a:t>‹Nº›</a:t>
            </a:fld>
            <a:endParaRPr lang="en-US" altLang="en-US"/>
          </a:p>
        </p:txBody>
      </p:sp>
    </p:spTree>
    <p:extLst>
      <p:ext uri="{BB962C8B-B14F-4D97-AF65-F5344CB8AC3E}">
        <p14:creationId xmlns:p14="http://schemas.microsoft.com/office/powerpoint/2010/main" val="5233484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0C57DD73-9879-4A42-ADAD-D371925C5A7D}" type="datetimeFigureOut">
              <a:rPr lang="en-US">
                <a:solidFill>
                  <a:prstClr val="white">
                    <a:alpha val="60000"/>
                  </a:prstClr>
                </a:solidFill>
              </a:rPr>
              <a:pPr>
                <a:defRPr/>
              </a:pPr>
              <a:t>4/4/2018</a:t>
            </a:fld>
            <a:endParaRPr lang="en-US">
              <a:solidFill>
                <a:prstClr val="white">
                  <a:alpha val="60000"/>
                </a:prstClr>
              </a:solidFill>
            </a:endParaRPr>
          </a:p>
        </p:txBody>
      </p:sp>
      <p:sp>
        <p:nvSpPr>
          <p:cNvPr id="3"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4"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7031CCDD-3758-413F-B6FB-0C7A15062205}" type="slidenum">
              <a:rPr lang="en-US" altLang="en-US"/>
              <a:pPr>
                <a:defRPr/>
              </a:pPr>
              <a:t>‹Nº›</a:t>
            </a:fld>
            <a:endParaRPr lang="en-US" altLang="en-US"/>
          </a:p>
        </p:txBody>
      </p:sp>
    </p:spTree>
    <p:extLst>
      <p:ext uri="{BB962C8B-B14F-4D97-AF65-F5344CB8AC3E}">
        <p14:creationId xmlns:p14="http://schemas.microsoft.com/office/powerpoint/2010/main" val="18723461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7931AA3-B9B9-4B35-91B5-5CAF275418FF}"/>
              </a:ext>
            </a:extLst>
          </p:cNvPr>
          <p:cNvSpPr txBox="1"/>
          <p:nvPr/>
        </p:nvSpPr>
        <p:spPr>
          <a:xfrm>
            <a:off x="7105650" y="1774825"/>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xmlns="" id="{3D21E05D-DDF4-49A0-971B-7FF104203587}"/>
              </a:ext>
            </a:extLst>
          </p:cNvPr>
          <p:cNvSpPr>
            <a:spLocks noGrp="1"/>
          </p:cNvSpPr>
          <p:nvPr>
            <p:ph type="dt" sz="half" idx="10"/>
          </p:nvPr>
        </p:nvSpPr>
        <p:spPr/>
        <p:txBody>
          <a:bodyPr/>
          <a:lstStyle>
            <a:lvl1pPr>
              <a:defRPr/>
            </a:lvl1pPr>
          </a:lstStyle>
          <a:p>
            <a:pPr>
              <a:defRPr/>
            </a:pPr>
            <a:fld id="{7028A873-CD66-469E-9AA0-E16239612BA4}"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5">
            <a:extLst>
              <a:ext uri="{FF2B5EF4-FFF2-40B4-BE49-F238E27FC236}">
                <a16:creationId xmlns:a16="http://schemas.microsoft.com/office/drawing/2014/main" xmlns="" id="{82611CAC-D494-4F40-91CF-B1CB1154F7FA}"/>
              </a:ext>
            </a:extLst>
          </p:cNvPr>
          <p:cNvSpPr>
            <a:spLocks noGrp="1"/>
          </p:cNvSpPr>
          <p:nvPr>
            <p:ph type="sldNum" sz="quarter" idx="11"/>
          </p:nvPr>
        </p:nvSpPr>
        <p:spPr/>
        <p:txBody>
          <a:bodyPr/>
          <a:lstStyle>
            <a:lvl1pPr>
              <a:defRPr/>
            </a:lvl1pPr>
          </a:lstStyle>
          <a:p>
            <a:pPr>
              <a:defRPr/>
            </a:pPr>
            <a:fld id="{F0164DB1-7FE4-4F1B-9681-779C8C5A9D6F}" type="slidenum">
              <a:rPr lang="en-US" altLang="en-US"/>
              <a:pPr>
                <a:defRPr/>
              </a:pPr>
              <a:t>‹Nº›</a:t>
            </a:fld>
            <a:endParaRPr lang="en-US" altLang="en-US"/>
          </a:p>
        </p:txBody>
      </p:sp>
      <p:sp>
        <p:nvSpPr>
          <p:cNvPr id="8" name="Footer Placeholder 16">
            <a:extLst>
              <a:ext uri="{FF2B5EF4-FFF2-40B4-BE49-F238E27FC236}">
                <a16:creationId xmlns:a16="http://schemas.microsoft.com/office/drawing/2014/main" xmlns="" id="{8DB9A345-C06D-4833-BDB9-BDE7FDA03E38}"/>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11138337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7257377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4"/>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F3409612-1A86-4A11-92F8-24D8C1E2BB96}"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01E42DCE-46F8-4AB7-90BD-7FA0F3A837F3}" type="slidenum">
              <a:rPr lang="en-US" altLang="en-US"/>
              <a:pPr>
                <a:defRPr/>
              </a:pPr>
              <a:t>‹Nº›</a:t>
            </a:fld>
            <a:endParaRPr lang="en-US" altLang="en-US"/>
          </a:p>
        </p:txBody>
      </p:sp>
    </p:spTree>
    <p:extLst>
      <p:ext uri="{BB962C8B-B14F-4D97-AF65-F5344CB8AC3E}">
        <p14:creationId xmlns:p14="http://schemas.microsoft.com/office/powerpoint/2010/main" val="3217243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10"/>
          </p:nvPr>
        </p:nvSpPr>
        <p:spPr/>
        <p:txBody>
          <a:bodyPr/>
          <a:lstStyle>
            <a:lvl1pPr>
              <a:defRPr/>
            </a:lvl1pPr>
          </a:lstStyle>
          <a:p>
            <a:pPr>
              <a:defRPr/>
            </a:pPr>
            <a:fld id="{E55B5F50-8C81-4B80-A74F-DB85FE396312}"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11"/>
          </p:nvPr>
        </p:nvSpPr>
        <p:spPr/>
        <p:txBody>
          <a:bodyPr/>
          <a:lstStyle>
            <a:lvl1pPr>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12"/>
          </p:nvPr>
        </p:nvSpPr>
        <p:spPr/>
        <p:txBody>
          <a:bodyPr/>
          <a:lstStyle>
            <a:lvl1pPr>
              <a:defRPr/>
            </a:lvl1pPr>
          </a:lstStyle>
          <a:p>
            <a:pPr>
              <a:defRPr/>
            </a:pPr>
            <a:fld id="{993D68E7-A727-438A-B1D4-C309E0B9FCF4}" type="slidenum">
              <a:rPr lang="en-US" altLang="en-US"/>
              <a:pPr>
                <a:defRPr/>
              </a:pPr>
              <a:t>‹Nº›</a:t>
            </a:fld>
            <a:endParaRPr lang="en-US" altLang="en-US"/>
          </a:p>
        </p:txBody>
      </p:sp>
    </p:spTree>
    <p:extLst>
      <p:ext uri="{BB962C8B-B14F-4D97-AF65-F5344CB8AC3E}">
        <p14:creationId xmlns:p14="http://schemas.microsoft.com/office/powerpoint/2010/main" val="29218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3D8F55D1-D10F-4847-832C-038DAF93C307}"/>
              </a:ext>
            </a:extLst>
          </p:cNvPr>
          <p:cNvSpPr txBox="1"/>
          <p:nvPr/>
        </p:nvSpPr>
        <p:spPr>
          <a:xfrm>
            <a:off x="3246438" y="3332163"/>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cs typeface="Arial" panose="020B0604020202020204" pitchFamily="34" charset="0"/>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xmlns="" id="{F61F73CF-CFE5-4096-A1C6-FF5DD63D5813}"/>
              </a:ext>
            </a:extLst>
          </p:cNvPr>
          <p:cNvSpPr>
            <a:spLocks noGrp="1"/>
          </p:cNvSpPr>
          <p:nvPr>
            <p:ph type="dt" sz="half" idx="10"/>
          </p:nvPr>
        </p:nvSpPr>
        <p:spPr/>
        <p:txBody>
          <a:bodyPr/>
          <a:lstStyle>
            <a:lvl1pPr>
              <a:defRPr/>
            </a:lvl1pPr>
          </a:lstStyle>
          <a:p>
            <a:pPr>
              <a:defRPr/>
            </a:pPr>
            <a:fld id="{2DB4C8B5-FBE1-4F41-8DE2-81CBF3F955CB}" type="datetimeFigureOut">
              <a:rPr lang="en-US">
                <a:solidFill>
                  <a:prstClr val="white">
                    <a:alpha val="60000"/>
                  </a:prstClr>
                </a:solidFill>
              </a:rPr>
              <a:pPr>
                <a:defRPr/>
              </a:pPr>
              <a:t>4/4/2018</a:t>
            </a:fld>
            <a:endParaRPr lang="en-US">
              <a:solidFill>
                <a:prstClr val="white">
                  <a:alpha val="60000"/>
                </a:prstClr>
              </a:solidFill>
            </a:endParaRPr>
          </a:p>
        </p:txBody>
      </p:sp>
      <p:sp>
        <p:nvSpPr>
          <p:cNvPr id="7" name="Slide Number Placeholder 13">
            <a:extLst>
              <a:ext uri="{FF2B5EF4-FFF2-40B4-BE49-F238E27FC236}">
                <a16:creationId xmlns:a16="http://schemas.microsoft.com/office/drawing/2014/main" xmlns="" id="{6EF5B737-4408-4137-BBAE-96ABADC6AD64}"/>
              </a:ext>
            </a:extLst>
          </p:cNvPr>
          <p:cNvSpPr>
            <a:spLocks noGrp="1"/>
          </p:cNvSpPr>
          <p:nvPr>
            <p:ph type="sldNum" sz="quarter" idx="11"/>
          </p:nvPr>
        </p:nvSpPr>
        <p:spPr/>
        <p:txBody>
          <a:bodyPr/>
          <a:lstStyle>
            <a:lvl1pPr>
              <a:defRPr/>
            </a:lvl1pPr>
          </a:lstStyle>
          <a:p>
            <a:pPr>
              <a:defRPr/>
            </a:pPr>
            <a:fld id="{1208B0C1-A39D-49D6-B460-B31F28E0DDEF}" type="slidenum">
              <a:rPr lang="en-US" altLang="en-US"/>
              <a:pPr>
                <a:defRPr/>
              </a:pPr>
              <a:t>‹Nº›</a:t>
            </a:fld>
            <a:endParaRPr lang="en-US" altLang="en-US"/>
          </a:p>
        </p:txBody>
      </p:sp>
      <p:sp>
        <p:nvSpPr>
          <p:cNvPr id="8" name="Footer Placeholder 14">
            <a:extLst>
              <a:ext uri="{FF2B5EF4-FFF2-40B4-BE49-F238E27FC236}">
                <a16:creationId xmlns:a16="http://schemas.microsoft.com/office/drawing/2014/main" xmlns="" id="{6EBC1BAE-F6F3-4449-92B2-4F50A64CDD15}"/>
              </a:ext>
            </a:extLst>
          </p:cNvPr>
          <p:cNvSpPr>
            <a:spLocks noGrp="1"/>
          </p:cNvSpPr>
          <p:nvPr>
            <p:ph type="ftr" sz="quarter" idx="12"/>
          </p:nvPr>
        </p:nvSpPr>
        <p:spPr/>
        <p:txBody>
          <a:bodyPr/>
          <a:lstStyle>
            <a:lvl1pPr>
              <a:defRPr/>
            </a:lvl1pPr>
          </a:lstStyle>
          <a:p>
            <a:pPr>
              <a:defRPr/>
            </a:pPr>
            <a:endParaRPr lang="en-US">
              <a:solidFill>
                <a:prstClr val="white">
                  <a:alpha val="60000"/>
                </a:prstClr>
              </a:solidFill>
            </a:endParaRPr>
          </a:p>
        </p:txBody>
      </p:sp>
    </p:spTree>
    <p:extLst>
      <p:ext uri="{BB962C8B-B14F-4D97-AF65-F5344CB8AC3E}">
        <p14:creationId xmlns:p14="http://schemas.microsoft.com/office/powerpoint/2010/main" val="286866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19280768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17593111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92766326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15123019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188837343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253233190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96274665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9A3FF1A-D93D-48AA-A557-685C2B882E35}"/>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a:extLst>
              <a:ext uri="{FF2B5EF4-FFF2-40B4-BE49-F238E27FC236}">
                <a16:creationId xmlns:a16="http://schemas.microsoft.com/office/drawing/2014/main" xmlns="" id="{FBD9E990-72AF-451E-B19A-64EAA1EF583C}"/>
              </a:ext>
            </a:extLst>
          </p:cNvPr>
          <p:cNvSpPr/>
          <p:nvPr/>
        </p:nvSpPr>
        <p:spPr>
          <a:xfrm rot="19724275">
            <a:off x="1830961" y="1038443"/>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a:extLst>
              <a:ext uri="{FF2B5EF4-FFF2-40B4-BE49-F238E27FC236}">
                <a16:creationId xmlns:a16="http://schemas.microsoft.com/office/drawing/2014/main" xmlns="" id="{40ED78AD-5594-4B96-A220-FBC8B640893B}"/>
              </a:ext>
            </a:extLst>
          </p:cNvPr>
          <p:cNvSpPr/>
          <p:nvPr/>
        </p:nvSpPr>
        <p:spPr>
          <a:xfrm rot="17656910">
            <a:off x="557464" y="419135"/>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a:extLst>
              <a:ext uri="{FF2B5EF4-FFF2-40B4-BE49-F238E27FC236}">
                <a16:creationId xmlns:a16="http://schemas.microsoft.com/office/drawing/2014/main" xmlns="" id="{3CED8934-931E-40B8-B849-370CF2FFAF6F}"/>
              </a:ext>
            </a:extLst>
          </p:cNvPr>
          <p:cNvSpPr/>
          <p:nvPr/>
        </p:nvSpPr>
        <p:spPr>
          <a:xfrm rot="19724275">
            <a:off x="4370608" y="116857"/>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a:extLst>
              <a:ext uri="{FF2B5EF4-FFF2-40B4-BE49-F238E27FC236}">
                <a16:creationId xmlns:a16="http://schemas.microsoft.com/office/drawing/2014/main" xmlns="" id="{E789E8AF-7E11-46A6-80EF-A6176B6130DC}"/>
              </a:ext>
            </a:extLst>
          </p:cNvPr>
          <p:cNvSpPr>
            <a:spLocks noGrp="1"/>
          </p:cNvSpPr>
          <p:nvPr>
            <p:ph type="title"/>
          </p:nvPr>
        </p:nvSpPr>
        <p:spPr>
          <a:xfrm>
            <a:off x="1036638"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C344607-3C61-4F62-BFA4-170848AF94A1}"/>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346864-05D9-47FD-9B39-F8BE4F1583C0}"/>
              </a:ext>
            </a:extLst>
          </p:cNvPr>
          <p:cNvSpPr>
            <a:spLocks noGrp="1"/>
          </p:cNvSpPr>
          <p:nvPr>
            <p:ph type="dt" sz="half" idx="2"/>
          </p:nvPr>
        </p:nvSpPr>
        <p:spPr>
          <a:xfrm>
            <a:off x="8229600" y="6154738"/>
            <a:ext cx="2844800" cy="365125"/>
          </a:xfrm>
          <a:prstGeom prst="rect">
            <a:avLst/>
          </a:prstGeom>
        </p:spPr>
        <p:txBody>
          <a:bodyPr vert="horz" lIns="91440" tIns="45720" rIns="91440" bIns="45720" rtlCol="0" anchor="t"/>
          <a:lstStyle>
            <a:lvl1pPr algn="r" eaLnBrk="1" fontAlgn="auto" hangingPunct="1">
              <a:spcBef>
                <a:spcPts val="0"/>
              </a:spcBef>
              <a:spcAft>
                <a:spcPts val="0"/>
              </a:spcAft>
              <a:defRPr sz="1100">
                <a:solidFill>
                  <a:schemeClr val="tx1">
                    <a:alpha val="60000"/>
                  </a:schemeClr>
                </a:solidFill>
                <a:effectLst/>
                <a:latin typeface="+mn-lt"/>
                <a:cs typeface="+mn-cs"/>
              </a:defRPr>
            </a:lvl1pPr>
          </a:lstStyle>
          <a:p>
            <a:pPr>
              <a:defRPr/>
            </a:pPr>
            <a:fld id="{EE276B47-D576-4F4C-A03F-C04A50AB28CA}" type="datetimeFigureOut">
              <a:rPr lang="en-US">
                <a:solidFill>
                  <a:prstClr val="white">
                    <a:alpha val="60000"/>
                  </a:prstClr>
                </a:solidFill>
              </a:rPr>
              <a:pPr>
                <a:defRPr/>
              </a:pPr>
              <a:t>4/4/2018</a:t>
            </a:fld>
            <a:endParaRPr lang="en-US">
              <a:solidFill>
                <a:prstClr val="white">
                  <a:alpha val="60000"/>
                </a:prstClr>
              </a:solidFill>
            </a:endParaRPr>
          </a:p>
        </p:txBody>
      </p:sp>
      <p:sp>
        <p:nvSpPr>
          <p:cNvPr id="5" name="Footer Placeholder 4">
            <a:extLst>
              <a:ext uri="{FF2B5EF4-FFF2-40B4-BE49-F238E27FC236}">
                <a16:creationId xmlns:a16="http://schemas.microsoft.com/office/drawing/2014/main" xmlns="" id="{A363B841-2ADB-4574-A79C-14670AA694F9}"/>
              </a:ext>
            </a:extLst>
          </p:cNvPr>
          <p:cNvSpPr>
            <a:spLocks noGrp="1"/>
          </p:cNvSpPr>
          <p:nvPr>
            <p:ph type="ftr" sz="quarter" idx="3"/>
          </p:nvPr>
        </p:nvSpPr>
        <p:spPr>
          <a:xfrm>
            <a:off x="1096963" y="6154738"/>
            <a:ext cx="6096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cs typeface="+mn-cs"/>
              </a:defRPr>
            </a:lvl1pPr>
          </a:lstStyle>
          <a:p>
            <a:pPr>
              <a:defRPr/>
            </a:pPr>
            <a:endParaRPr lang="en-US">
              <a:solidFill>
                <a:prstClr val="white">
                  <a:alpha val="60000"/>
                </a:prstClr>
              </a:solidFill>
            </a:endParaRPr>
          </a:p>
        </p:txBody>
      </p:sp>
      <p:sp>
        <p:nvSpPr>
          <p:cNvPr id="6" name="Slide Number Placeholder 5">
            <a:extLst>
              <a:ext uri="{FF2B5EF4-FFF2-40B4-BE49-F238E27FC236}">
                <a16:creationId xmlns:a16="http://schemas.microsoft.com/office/drawing/2014/main" xmlns="" id="{6808B22C-F83F-4B12-A9EB-84331395D6B2}"/>
              </a:ext>
            </a:extLst>
          </p:cNvPr>
          <p:cNvSpPr>
            <a:spLocks noGrp="1"/>
          </p:cNvSpPr>
          <p:nvPr>
            <p:ph type="sldNum" sz="quarter" idx="4"/>
          </p:nvPr>
        </p:nvSpPr>
        <p:spPr>
          <a:xfrm>
            <a:off x="1096963" y="5842000"/>
            <a:ext cx="28448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FFFFFF"/>
                </a:solidFill>
                <a:latin typeface="Palatino Linotype" panose="02040502050505030304" pitchFamily="18" charset="0"/>
              </a:defRPr>
            </a:lvl1pPr>
          </a:lstStyle>
          <a:p>
            <a:pPr fontAlgn="base">
              <a:spcBef>
                <a:spcPct val="0"/>
              </a:spcBef>
              <a:spcAft>
                <a:spcPct val="0"/>
              </a:spcAft>
              <a:defRPr/>
            </a:pPr>
            <a:fld id="{BC0B6992-BD40-47FA-A743-5ECC6F24EA52}" type="slidenum">
              <a:rPr lang="en-US" altLang="en-US">
                <a:cs typeface="Arial" panose="020B0604020202020204" pitchFamily="34" charset="0"/>
              </a:rPr>
              <a:pPr fontAlgn="base">
                <a:spcBef>
                  <a:spcPct val="0"/>
                </a:spcBef>
                <a:spcAft>
                  <a:spcPct val="0"/>
                </a:spcAft>
                <a:defRPr/>
              </a:pPr>
              <a:t>‹Nº›</a:t>
            </a:fld>
            <a:endParaRPr lang="en-US" altLang="en-US">
              <a:cs typeface="Arial" panose="020B0604020202020204" pitchFamily="34" charset="0"/>
            </a:endParaRPr>
          </a:p>
        </p:txBody>
      </p:sp>
    </p:spTree>
    <p:extLst>
      <p:ext uri="{BB962C8B-B14F-4D97-AF65-F5344CB8AC3E}">
        <p14:creationId xmlns:p14="http://schemas.microsoft.com/office/powerpoint/2010/main" val="364249784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87338" algn="l" rtl="0" eaLnBrk="0" fontAlgn="base" hangingPunct="0">
        <a:spcBef>
          <a:spcPts val="3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87338" algn="l" rtl="0" eaLnBrk="0" fontAlgn="base" hangingPunct="0">
        <a:spcBef>
          <a:spcPts val="3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87338" algn="l" rtl="0" eaLnBrk="0" fontAlgn="base" hangingPunct="0">
        <a:spcBef>
          <a:spcPts val="3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87338" algn="l" rtl="0" eaLnBrk="0" fontAlgn="base" hangingPunct="0">
        <a:spcBef>
          <a:spcPts val="3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87338" algn="l" rtl="0" eaLnBrk="0" fontAlgn="base" hangingPunct="0">
        <a:spcBef>
          <a:spcPts val="3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ubmed/?term=Fuino%20RL%5bAuthor%5d&amp;cauthor=true&amp;cauthor_uid=22476197" TargetMode="External"/><Relationship Id="rId13" Type="http://schemas.openxmlformats.org/officeDocument/2006/relationships/hyperlink" Target="https://www.ncbi.nlm.nih.gov/pubmed/?term=Schneider%20JA%5bAuthor%5d&amp;cauthor=true&amp;cauthor_uid=22476197" TargetMode="External"/><Relationship Id="rId18" Type="http://schemas.openxmlformats.org/officeDocument/2006/relationships/hyperlink" Target="https://www.ncbi.nlm.nih.gov/pmc/articles/PMC3314463/#JCI59903" TargetMode="External"/><Relationship Id="rId3" Type="http://schemas.openxmlformats.org/officeDocument/2006/relationships/hyperlink" Target="https://www.ncbi.nlm.nih.gov/pubmed/?term=Wang%20HY%5bAuthor%5d&amp;cauthor=true&amp;cauthor_uid=22476197" TargetMode="External"/><Relationship Id="rId21" Type="http://schemas.openxmlformats.org/officeDocument/2006/relationships/hyperlink" Target="https://www.ncbi.nlm.nih.gov/pmc/articles/PMC3314463/" TargetMode="External"/><Relationship Id="rId7" Type="http://schemas.openxmlformats.org/officeDocument/2006/relationships/hyperlink" Target="https://www.ncbi.nlm.nih.gov/pubmed/?term=Stucky%20A%5bAuthor%5d&amp;cauthor=true&amp;cauthor_uid=22476197" TargetMode="External"/><Relationship Id="rId12" Type="http://schemas.openxmlformats.org/officeDocument/2006/relationships/hyperlink" Target="https://www.ncbi.nlm.nih.gov/pubmed/?term=Arvanitakis%20Z%5bAuthor%5d&amp;cauthor=true&amp;cauthor_uid=22476197" TargetMode="External"/><Relationship Id="rId17" Type="http://schemas.openxmlformats.org/officeDocument/2006/relationships/hyperlink" Target="https://www.ncbi.nlm.nih.gov/pubmed/?term=Arnold%20SE%5bAuthor%5d&amp;cauthor=true&amp;cauthor_uid=22476197" TargetMode="External"/><Relationship Id="rId2" Type="http://schemas.openxmlformats.org/officeDocument/2006/relationships/hyperlink" Target="https://www.ncbi.nlm.nih.gov/pubmed/?term=Talbot%20K%5bAuthor%5d&amp;cauthor=true&amp;cauthor_uid=22476197" TargetMode="External"/><Relationship Id="rId16" Type="http://schemas.openxmlformats.org/officeDocument/2006/relationships/hyperlink" Target="https://www.ncbi.nlm.nih.gov/pubmed/?term=Trojanowski%20JQ%5bAuthor%5d&amp;cauthor=true&amp;cauthor_uid=22476197" TargetMode="External"/><Relationship Id="rId20" Type="http://schemas.openxmlformats.org/officeDocument/2006/relationships/hyperlink" Target="http://www.jci.org/" TargetMode="External"/><Relationship Id="rId1" Type="http://schemas.openxmlformats.org/officeDocument/2006/relationships/slideLayout" Target="../slideLayouts/slideLayout2.xml"/><Relationship Id="rId6" Type="http://schemas.openxmlformats.org/officeDocument/2006/relationships/hyperlink" Target="https://www.ncbi.nlm.nih.gov/pubmed/?term=Bakshi%20KP%5bAuthor%5d&amp;cauthor=true&amp;cauthor_uid=22476197" TargetMode="External"/><Relationship Id="rId11" Type="http://schemas.openxmlformats.org/officeDocument/2006/relationships/hyperlink" Target="https://www.ncbi.nlm.nih.gov/pubmed/?term=Wilson%20RS%5bAuthor%5d&amp;cauthor=true&amp;cauthor_uid=22476197" TargetMode="External"/><Relationship Id="rId5" Type="http://schemas.openxmlformats.org/officeDocument/2006/relationships/hyperlink" Target="https://www.ncbi.nlm.nih.gov/pubmed/?term=Han%20LY%5bAuthor%5d&amp;cauthor=true&amp;cauthor_uid=22476197" TargetMode="External"/><Relationship Id="rId15" Type="http://schemas.openxmlformats.org/officeDocument/2006/relationships/hyperlink" Target="https://www.ncbi.nlm.nih.gov/pubmed/?term=Bennett%20DA%5bAuthor%5d&amp;cauthor=true&amp;cauthor_uid=22476197" TargetMode="External"/><Relationship Id="rId23" Type="http://schemas.openxmlformats.org/officeDocument/2006/relationships/image" Target="../media/image3.png"/><Relationship Id="rId10" Type="http://schemas.openxmlformats.org/officeDocument/2006/relationships/hyperlink" Target="https://www.ncbi.nlm.nih.gov/pubmed/?term=Samoyedny%20AJ%5bAuthor%5d&amp;cauthor=true&amp;cauthor_uid=22476197" TargetMode="External"/><Relationship Id="rId19" Type="http://schemas.openxmlformats.org/officeDocument/2006/relationships/image" Target="../media/image12.png"/><Relationship Id="rId4" Type="http://schemas.openxmlformats.org/officeDocument/2006/relationships/hyperlink" Target="https://www.ncbi.nlm.nih.gov/pubmed/?term=Kazi%20H%5bAuthor%5d&amp;cauthor=true&amp;cauthor_uid=22476197" TargetMode="External"/><Relationship Id="rId9" Type="http://schemas.openxmlformats.org/officeDocument/2006/relationships/hyperlink" Target="https://www.ncbi.nlm.nih.gov/pubmed/?term=Kawaguchi%20KR%5bAuthor%5d&amp;cauthor=true&amp;cauthor_uid=22476197" TargetMode="External"/><Relationship Id="rId14" Type="http://schemas.openxmlformats.org/officeDocument/2006/relationships/hyperlink" Target="https://www.ncbi.nlm.nih.gov/pubmed/?term=Wolf%20BA%5bAuthor%5d&amp;cauthor=true&amp;cauthor_uid=22476197" TargetMode="External"/><Relationship Id="rId22" Type="http://schemas.openxmlformats.org/officeDocument/2006/relationships/hyperlink" Target="https://dx.doi.org/10.1172/JCI5990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comments" Target="../comments/comment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9.xml"/><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2027" y="828501"/>
            <a:ext cx="10058400" cy="914400"/>
          </a:xfrm>
        </p:spPr>
        <p:txBody>
          <a:bodyPr/>
          <a:lstStyle/>
          <a:p>
            <a:r>
              <a:rPr lang="es-MX" dirty="0" smtClean="0"/>
              <a:t>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b="1" dirty="0" smtClean="0"/>
              <a:t>Diabetes tipo 3: ¿Una Nueva Entidad?</a:t>
            </a:r>
            <a:endParaRPr lang="es-MX" b="1" dirty="0"/>
          </a:p>
        </p:txBody>
      </p:sp>
      <p:sp>
        <p:nvSpPr>
          <p:cNvPr id="3" name="Marcador de contenido 2"/>
          <p:cNvSpPr>
            <a:spLocks noGrp="1"/>
          </p:cNvSpPr>
          <p:nvPr>
            <p:ph idx="1"/>
          </p:nvPr>
        </p:nvSpPr>
        <p:spPr>
          <a:xfrm>
            <a:off x="2279534" y="1924396"/>
            <a:ext cx="8128000" cy="3657600"/>
          </a:xfrm>
        </p:spPr>
        <p:txBody>
          <a:bodyPr>
            <a:normAutofit fontScale="55000" lnSpcReduction="20000"/>
          </a:bodyPr>
          <a:lstStyle/>
          <a:p>
            <a:r>
              <a:rPr lang="es-MX" dirty="0" smtClean="0"/>
              <a:t>        </a:t>
            </a:r>
            <a:r>
              <a:rPr lang="es-MX" sz="6400" b="1" dirty="0" smtClean="0"/>
              <a:t>Es el Alzheimer una Enfermedad    </a:t>
            </a:r>
          </a:p>
          <a:p>
            <a:pPr marL="0" indent="0">
              <a:buNone/>
            </a:pPr>
            <a:r>
              <a:rPr lang="es-MX" sz="6400" b="1" dirty="0"/>
              <a:t> </a:t>
            </a:r>
            <a:r>
              <a:rPr lang="es-MX" sz="6400" b="1" dirty="0" smtClean="0"/>
              <a:t>                      Metabólica</a:t>
            </a:r>
          </a:p>
          <a:p>
            <a:pPr marL="0" indent="0">
              <a:buNone/>
            </a:pPr>
            <a:endParaRPr lang="es-MX" sz="5800" b="1" dirty="0"/>
          </a:p>
          <a:p>
            <a:pPr marL="0" indent="0">
              <a:buNone/>
            </a:pPr>
            <a:endParaRPr lang="es-MX" sz="5800" b="1" dirty="0"/>
          </a:p>
          <a:p>
            <a:r>
              <a:rPr lang="es-MX" sz="5100" b="1" dirty="0" err="1" smtClean="0"/>
              <a:t>Acad.Dr</a:t>
            </a:r>
            <a:r>
              <a:rPr lang="es-MX" sz="5100" b="1" dirty="0" smtClean="0"/>
              <a:t> ANTONIO GONZALEZ CHAVEZ</a:t>
            </a:r>
          </a:p>
          <a:p>
            <a:pPr marL="0" indent="0">
              <a:buNone/>
            </a:pPr>
            <a:r>
              <a:rPr lang="es-MX" sz="5100" b="1" dirty="0"/>
              <a:t> </a:t>
            </a:r>
            <a:r>
              <a:rPr lang="es-MX" sz="5100" b="1" dirty="0" smtClean="0"/>
              <a:t>  Academia Nacional de Medicina</a:t>
            </a:r>
            <a:endParaRPr lang="es-MX" sz="51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486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tretch>
            <a:fillRect/>
          </a:stretch>
        </p:blipFill>
        <p:spPr>
          <a:xfrm>
            <a:off x="1862051" y="1246908"/>
            <a:ext cx="9559636" cy="5420505"/>
          </a:xfrm>
          <a:prstGeom prst="rect">
            <a:avLst/>
          </a:prstGeom>
        </p:spPr>
      </p:pic>
      <p:pic>
        <p:nvPicPr>
          <p:cNvPr id="5" name="Imagen 4"/>
          <p:cNvPicPr>
            <a:picLocks noChangeAspect="1"/>
          </p:cNvPicPr>
          <p:nvPr/>
        </p:nvPicPr>
        <p:blipFill>
          <a:blip r:embed="rId3"/>
          <a:stretch>
            <a:fillRect/>
          </a:stretch>
        </p:blipFill>
        <p:spPr>
          <a:xfrm>
            <a:off x="2574174" y="7996"/>
            <a:ext cx="7542415" cy="114747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452" y="229630"/>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92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2844800" y="685800"/>
            <a:ext cx="8128000" cy="3987800"/>
          </a:xfrm>
        </p:spPr>
        <p:txBody>
          <a:bodyPr>
            <a:normAutofit fontScale="77500" lnSpcReduction="20000"/>
          </a:bodyPr>
          <a:lstStyle/>
          <a:p>
            <a:endParaRPr lang="es-MX" sz="3200" dirty="0" smtClean="0">
              <a:effectLst/>
            </a:endParaRPr>
          </a:p>
          <a:p>
            <a:r>
              <a:rPr lang="es-MX" sz="3600" dirty="0" smtClean="0">
                <a:solidFill>
                  <a:srgbClr val="FFFF00"/>
                </a:solidFill>
                <a:effectLst/>
              </a:rPr>
              <a:t>USING IN VIVO STIMULATION BRAIN INSULIN RESISTANCE WAS  ESTABLISHED</a:t>
            </a:r>
          </a:p>
          <a:p>
            <a:pPr marL="0" indent="0">
              <a:buNone/>
            </a:pPr>
            <a:r>
              <a:rPr lang="es-MX" sz="3600" dirty="0" smtClean="0">
                <a:solidFill>
                  <a:srgbClr val="FFFF00"/>
                </a:solidFill>
                <a:effectLst/>
              </a:rPr>
              <a:t>                               IN 2012</a:t>
            </a:r>
            <a:endParaRPr lang="es-MX" sz="3600" dirty="0">
              <a:solidFill>
                <a:srgbClr val="FFFF00"/>
              </a:solidFill>
              <a:effectLst/>
            </a:endParaRPr>
          </a:p>
          <a:p>
            <a:endParaRPr lang="es-MX" sz="3200" dirty="0" smtClean="0">
              <a:effectLst/>
            </a:endParaRPr>
          </a:p>
          <a:p>
            <a:r>
              <a:rPr lang="es-MX" sz="3200" dirty="0" err="1" smtClean="0">
                <a:effectLst/>
              </a:rPr>
              <a:t>Demonstrated</a:t>
            </a:r>
            <a:r>
              <a:rPr lang="es-MX" sz="3200" dirty="0" smtClean="0">
                <a:effectLst/>
              </a:rPr>
              <a:t> </a:t>
            </a:r>
            <a:r>
              <a:rPr lang="es-MX" sz="3200" dirty="0" err="1">
                <a:effectLst/>
              </a:rPr>
              <a:t>brain</a:t>
            </a:r>
            <a:r>
              <a:rPr lang="es-MX" sz="3200" dirty="0">
                <a:effectLst/>
              </a:rPr>
              <a:t> </a:t>
            </a:r>
            <a:r>
              <a:rPr lang="es-MX" sz="3200" dirty="0" err="1">
                <a:effectLst/>
              </a:rPr>
              <a:t>insulin</a:t>
            </a:r>
            <a:r>
              <a:rPr lang="es-MX" sz="3200" dirty="0">
                <a:effectLst/>
              </a:rPr>
              <a:t> </a:t>
            </a:r>
            <a:r>
              <a:rPr lang="es-MX" sz="3200" dirty="0" err="1">
                <a:effectLst/>
              </a:rPr>
              <a:t>resistance</a:t>
            </a:r>
            <a:r>
              <a:rPr lang="es-MX" sz="3200" dirty="0">
                <a:effectLst/>
              </a:rPr>
              <a:t> in </a:t>
            </a:r>
            <a:r>
              <a:rPr lang="es-MX" sz="3200" dirty="0" err="1">
                <a:effectLst/>
              </a:rPr>
              <a:t>Alzheimer’s</a:t>
            </a:r>
            <a:r>
              <a:rPr lang="es-MX" sz="3200" dirty="0">
                <a:effectLst/>
              </a:rPr>
              <a:t> </a:t>
            </a:r>
            <a:r>
              <a:rPr lang="es-MX" sz="3200" dirty="0" err="1">
                <a:effectLst/>
              </a:rPr>
              <a:t>disease</a:t>
            </a:r>
            <a:r>
              <a:rPr lang="es-MX" sz="3200" dirty="0">
                <a:effectLst/>
              </a:rPr>
              <a:t> </a:t>
            </a:r>
            <a:r>
              <a:rPr lang="es-MX" sz="3200" dirty="0" err="1">
                <a:effectLst/>
              </a:rPr>
              <a:t>patients</a:t>
            </a:r>
            <a:r>
              <a:rPr lang="es-MX" sz="3200" dirty="0">
                <a:effectLst/>
              </a:rPr>
              <a:t> </a:t>
            </a:r>
            <a:r>
              <a:rPr lang="es-MX" sz="3200" dirty="0" err="1">
                <a:effectLst/>
              </a:rPr>
              <a:t>is</a:t>
            </a:r>
            <a:r>
              <a:rPr lang="es-MX" sz="3200" dirty="0">
                <a:effectLst/>
              </a:rPr>
              <a:t> </a:t>
            </a:r>
            <a:r>
              <a:rPr lang="es-MX" sz="3200" dirty="0" err="1">
                <a:effectLst/>
              </a:rPr>
              <a:t>associated</a:t>
            </a:r>
            <a:r>
              <a:rPr lang="es-MX" sz="3200" dirty="0">
                <a:effectLst/>
              </a:rPr>
              <a:t> </a:t>
            </a:r>
            <a:r>
              <a:rPr lang="es-MX" sz="3200" dirty="0" err="1">
                <a:effectLst/>
              </a:rPr>
              <a:t>with</a:t>
            </a:r>
            <a:r>
              <a:rPr lang="es-MX" sz="3200" dirty="0">
                <a:effectLst/>
              </a:rPr>
              <a:t> IGF-1 </a:t>
            </a:r>
            <a:r>
              <a:rPr lang="es-MX" sz="3200" dirty="0" err="1">
                <a:effectLst/>
              </a:rPr>
              <a:t>resistance</a:t>
            </a:r>
            <a:r>
              <a:rPr lang="es-MX" sz="3200" dirty="0">
                <a:effectLst/>
              </a:rPr>
              <a:t>, IRS-1 </a:t>
            </a:r>
            <a:r>
              <a:rPr lang="es-MX" sz="3200" dirty="0" err="1">
                <a:effectLst/>
              </a:rPr>
              <a:t>dysregulation</a:t>
            </a:r>
            <a:r>
              <a:rPr lang="es-MX" sz="3200" dirty="0">
                <a:effectLst/>
              </a:rPr>
              <a:t>, and </a:t>
            </a:r>
            <a:r>
              <a:rPr lang="es-MX" sz="3200" dirty="0" err="1">
                <a:effectLst/>
              </a:rPr>
              <a:t>cognitive</a:t>
            </a:r>
            <a:r>
              <a:rPr lang="es-MX" sz="3200" dirty="0">
                <a:effectLst/>
              </a:rPr>
              <a:t> </a:t>
            </a:r>
            <a:r>
              <a:rPr lang="es-MX" sz="3200" dirty="0" smtClean="0">
                <a:effectLst/>
              </a:rPr>
              <a:t>decline</a:t>
            </a:r>
          </a:p>
          <a:p>
            <a:endParaRPr lang="es-MX" sz="3200" dirty="0">
              <a:effectLst/>
            </a:endParaRPr>
          </a:p>
          <a:p>
            <a:r>
              <a:rPr lang="es-MX" dirty="0">
                <a:solidFill>
                  <a:schemeClr val="tx1">
                    <a:lumMod val="95000"/>
                  </a:schemeClr>
                </a:solidFill>
                <a:effectLst/>
                <a:hlinkClick r:id="rId2"/>
              </a:rPr>
              <a:t>Konrad Talbot</a:t>
            </a:r>
            <a:r>
              <a:rPr lang="es-MX" dirty="0">
                <a:solidFill>
                  <a:schemeClr val="tx1">
                    <a:lumMod val="95000"/>
                  </a:schemeClr>
                </a:solidFill>
                <a:effectLst/>
              </a:rPr>
              <a:t>,</a:t>
            </a:r>
            <a:r>
              <a:rPr lang="es-MX" baseline="30000" dirty="0">
                <a:solidFill>
                  <a:schemeClr val="tx1">
                    <a:lumMod val="95000"/>
                  </a:schemeClr>
                </a:solidFill>
                <a:effectLst/>
              </a:rPr>
              <a:t>1</a:t>
            </a:r>
            <a:r>
              <a:rPr lang="es-MX" dirty="0">
                <a:solidFill>
                  <a:schemeClr val="tx1">
                    <a:lumMod val="95000"/>
                  </a:schemeClr>
                </a:solidFill>
                <a:effectLst/>
              </a:rPr>
              <a:t> </a:t>
            </a:r>
            <a:r>
              <a:rPr lang="es-MX" dirty="0" err="1">
                <a:solidFill>
                  <a:schemeClr val="tx1">
                    <a:lumMod val="95000"/>
                  </a:schemeClr>
                </a:solidFill>
                <a:effectLst/>
                <a:hlinkClick r:id="rId3"/>
              </a:rPr>
              <a:t>Hoau-Yan</a:t>
            </a:r>
            <a:r>
              <a:rPr lang="es-MX" dirty="0">
                <a:solidFill>
                  <a:schemeClr val="tx1">
                    <a:lumMod val="95000"/>
                  </a:schemeClr>
                </a:solidFill>
                <a:effectLst/>
                <a:hlinkClick r:id="rId3"/>
              </a:rPr>
              <a:t> Wang</a:t>
            </a:r>
            <a:r>
              <a:rPr lang="es-MX" dirty="0">
                <a:solidFill>
                  <a:schemeClr val="tx1">
                    <a:lumMod val="95000"/>
                  </a:schemeClr>
                </a:solidFill>
                <a:effectLst/>
              </a:rPr>
              <a:t>,</a:t>
            </a:r>
            <a:r>
              <a:rPr lang="es-MX" baseline="30000" dirty="0">
                <a:solidFill>
                  <a:schemeClr val="tx1">
                    <a:lumMod val="95000"/>
                  </a:schemeClr>
                </a:solidFill>
                <a:effectLst/>
              </a:rPr>
              <a:t>2</a:t>
            </a:r>
            <a:r>
              <a:rPr lang="es-MX" dirty="0">
                <a:solidFill>
                  <a:schemeClr val="tx1">
                    <a:lumMod val="95000"/>
                  </a:schemeClr>
                </a:solidFill>
                <a:effectLst/>
              </a:rPr>
              <a:t> </a:t>
            </a:r>
            <a:r>
              <a:rPr lang="es-MX" dirty="0">
                <a:solidFill>
                  <a:schemeClr val="tx1">
                    <a:lumMod val="95000"/>
                  </a:schemeClr>
                </a:solidFill>
                <a:effectLst/>
                <a:hlinkClick r:id="rId4"/>
              </a:rPr>
              <a:t>Hala Kazi</a:t>
            </a:r>
            <a:r>
              <a:rPr lang="es-MX" dirty="0">
                <a:solidFill>
                  <a:schemeClr val="tx1">
                    <a:lumMod val="95000"/>
                  </a:schemeClr>
                </a:solidFill>
                <a:effectLst/>
              </a:rPr>
              <a:t>,</a:t>
            </a:r>
            <a:r>
              <a:rPr lang="es-MX" baseline="30000" dirty="0">
                <a:solidFill>
                  <a:schemeClr val="tx1">
                    <a:lumMod val="95000"/>
                  </a:schemeClr>
                </a:solidFill>
                <a:effectLst/>
              </a:rPr>
              <a:t>1</a:t>
            </a:r>
            <a:r>
              <a:rPr lang="es-MX" dirty="0">
                <a:solidFill>
                  <a:schemeClr val="tx1">
                    <a:lumMod val="95000"/>
                  </a:schemeClr>
                </a:solidFill>
                <a:effectLst/>
              </a:rPr>
              <a:t> </a:t>
            </a:r>
            <a:r>
              <a:rPr lang="es-MX" dirty="0">
                <a:solidFill>
                  <a:schemeClr val="tx1">
                    <a:lumMod val="95000"/>
                  </a:schemeClr>
                </a:solidFill>
                <a:effectLst/>
                <a:hlinkClick r:id="rId5"/>
              </a:rPr>
              <a:t>Li-Ying Han</a:t>
            </a:r>
            <a:r>
              <a:rPr lang="es-MX" dirty="0">
                <a:solidFill>
                  <a:schemeClr val="tx1">
                    <a:lumMod val="95000"/>
                  </a:schemeClr>
                </a:solidFill>
                <a:effectLst/>
              </a:rPr>
              <a:t>,</a:t>
            </a:r>
            <a:r>
              <a:rPr lang="es-MX" baseline="30000" dirty="0">
                <a:solidFill>
                  <a:schemeClr val="tx1">
                    <a:lumMod val="95000"/>
                  </a:schemeClr>
                </a:solidFill>
                <a:effectLst/>
              </a:rPr>
              <a:t>1</a:t>
            </a:r>
            <a:r>
              <a:rPr lang="es-MX" dirty="0">
                <a:solidFill>
                  <a:schemeClr val="tx1">
                    <a:lumMod val="95000"/>
                  </a:schemeClr>
                </a:solidFill>
                <a:effectLst/>
              </a:rPr>
              <a:t> </a:t>
            </a:r>
            <a:r>
              <a:rPr lang="es-MX" dirty="0" err="1">
                <a:solidFill>
                  <a:schemeClr val="tx1">
                    <a:lumMod val="95000"/>
                  </a:schemeClr>
                </a:solidFill>
                <a:effectLst/>
                <a:hlinkClick r:id="rId6"/>
              </a:rPr>
              <a:t>Kalindi</a:t>
            </a:r>
            <a:r>
              <a:rPr lang="es-MX" dirty="0">
                <a:solidFill>
                  <a:schemeClr val="tx1">
                    <a:lumMod val="95000"/>
                  </a:schemeClr>
                </a:solidFill>
                <a:effectLst/>
                <a:hlinkClick r:id="rId6"/>
              </a:rPr>
              <a:t> P. Bakshi</a:t>
            </a:r>
            <a:r>
              <a:rPr lang="es-MX" dirty="0">
                <a:solidFill>
                  <a:schemeClr val="tx1">
                    <a:lumMod val="95000"/>
                  </a:schemeClr>
                </a:solidFill>
                <a:effectLst/>
              </a:rPr>
              <a:t>,</a:t>
            </a:r>
            <a:r>
              <a:rPr lang="es-MX" baseline="30000" dirty="0">
                <a:solidFill>
                  <a:schemeClr val="tx1">
                    <a:lumMod val="95000"/>
                  </a:schemeClr>
                </a:solidFill>
                <a:effectLst/>
              </a:rPr>
              <a:t>2</a:t>
            </a:r>
            <a:r>
              <a:rPr lang="es-MX" dirty="0">
                <a:solidFill>
                  <a:schemeClr val="tx1">
                    <a:lumMod val="95000"/>
                  </a:schemeClr>
                </a:solidFill>
                <a:effectLst/>
              </a:rPr>
              <a:t> </a:t>
            </a:r>
            <a:r>
              <a:rPr lang="es-MX" dirty="0" err="1">
                <a:solidFill>
                  <a:schemeClr val="tx1">
                    <a:lumMod val="95000"/>
                  </a:schemeClr>
                </a:solidFill>
                <a:effectLst/>
                <a:hlinkClick r:id="rId7"/>
              </a:rPr>
              <a:t>Andres</a:t>
            </a:r>
            <a:r>
              <a:rPr lang="es-MX" dirty="0">
                <a:solidFill>
                  <a:schemeClr val="tx1">
                    <a:lumMod val="95000"/>
                  </a:schemeClr>
                </a:solidFill>
                <a:effectLst/>
                <a:hlinkClick r:id="rId7"/>
              </a:rPr>
              <a:t> Stucky</a:t>
            </a:r>
            <a:r>
              <a:rPr lang="es-MX" dirty="0">
                <a:solidFill>
                  <a:schemeClr val="tx1">
                    <a:lumMod val="95000"/>
                  </a:schemeClr>
                </a:solidFill>
                <a:effectLst/>
              </a:rPr>
              <a:t>,</a:t>
            </a:r>
            <a:r>
              <a:rPr lang="es-MX" baseline="30000" dirty="0">
                <a:solidFill>
                  <a:schemeClr val="tx1">
                    <a:lumMod val="95000"/>
                  </a:schemeClr>
                </a:solidFill>
                <a:effectLst/>
              </a:rPr>
              <a:t>2</a:t>
            </a:r>
            <a:r>
              <a:rPr lang="es-MX" dirty="0">
                <a:solidFill>
                  <a:schemeClr val="tx1">
                    <a:lumMod val="95000"/>
                  </a:schemeClr>
                </a:solidFill>
                <a:effectLst/>
              </a:rPr>
              <a:t> </a:t>
            </a:r>
            <a:r>
              <a:rPr lang="es-MX" dirty="0">
                <a:solidFill>
                  <a:schemeClr val="tx1">
                    <a:lumMod val="95000"/>
                  </a:schemeClr>
                </a:solidFill>
                <a:effectLst/>
                <a:hlinkClick r:id="rId8"/>
              </a:rPr>
              <a:t>Robert L. Fuino</a:t>
            </a:r>
            <a:r>
              <a:rPr lang="es-MX" dirty="0">
                <a:solidFill>
                  <a:schemeClr val="tx1">
                    <a:lumMod val="95000"/>
                  </a:schemeClr>
                </a:solidFill>
                <a:effectLst/>
              </a:rPr>
              <a:t>,</a:t>
            </a:r>
            <a:r>
              <a:rPr lang="es-MX" baseline="30000" dirty="0">
                <a:solidFill>
                  <a:schemeClr val="tx1">
                    <a:lumMod val="95000"/>
                  </a:schemeClr>
                </a:solidFill>
                <a:effectLst/>
              </a:rPr>
              <a:t>1</a:t>
            </a:r>
            <a:r>
              <a:rPr lang="es-MX" dirty="0">
                <a:solidFill>
                  <a:schemeClr val="tx1">
                    <a:lumMod val="95000"/>
                  </a:schemeClr>
                </a:solidFill>
                <a:effectLst/>
              </a:rPr>
              <a:t> </a:t>
            </a:r>
            <a:r>
              <a:rPr lang="es-MX" dirty="0" err="1">
                <a:solidFill>
                  <a:schemeClr val="tx1">
                    <a:lumMod val="95000"/>
                  </a:schemeClr>
                </a:solidFill>
                <a:effectLst/>
                <a:hlinkClick r:id="rId9"/>
              </a:rPr>
              <a:t>Krista</a:t>
            </a:r>
            <a:r>
              <a:rPr lang="es-MX" dirty="0">
                <a:solidFill>
                  <a:schemeClr val="tx1">
                    <a:lumMod val="95000"/>
                  </a:schemeClr>
                </a:solidFill>
                <a:effectLst/>
                <a:hlinkClick r:id="rId9"/>
              </a:rPr>
              <a:t> R. Kawaguchi</a:t>
            </a:r>
            <a:r>
              <a:rPr lang="es-MX" dirty="0">
                <a:solidFill>
                  <a:schemeClr val="tx1">
                    <a:lumMod val="95000"/>
                  </a:schemeClr>
                </a:solidFill>
                <a:effectLst/>
              </a:rPr>
              <a:t>,</a:t>
            </a:r>
            <a:r>
              <a:rPr lang="es-MX" baseline="30000" dirty="0">
                <a:solidFill>
                  <a:schemeClr val="tx1">
                    <a:lumMod val="95000"/>
                  </a:schemeClr>
                </a:solidFill>
                <a:effectLst/>
              </a:rPr>
              <a:t>1</a:t>
            </a:r>
            <a:r>
              <a:rPr lang="es-MX" dirty="0">
                <a:solidFill>
                  <a:schemeClr val="tx1">
                    <a:lumMod val="95000"/>
                  </a:schemeClr>
                </a:solidFill>
                <a:effectLst/>
              </a:rPr>
              <a:t> </a:t>
            </a:r>
            <a:r>
              <a:rPr lang="es-MX" dirty="0">
                <a:solidFill>
                  <a:schemeClr val="tx1">
                    <a:lumMod val="95000"/>
                  </a:schemeClr>
                </a:solidFill>
                <a:effectLst/>
                <a:hlinkClick r:id="rId10"/>
              </a:rPr>
              <a:t>Andrew J. Samoyedny</a:t>
            </a:r>
            <a:r>
              <a:rPr lang="es-MX" dirty="0">
                <a:solidFill>
                  <a:schemeClr val="tx1">
                    <a:lumMod val="95000"/>
                  </a:schemeClr>
                </a:solidFill>
                <a:effectLst/>
              </a:rPr>
              <a:t>,</a:t>
            </a:r>
            <a:r>
              <a:rPr lang="es-MX" baseline="30000" dirty="0">
                <a:solidFill>
                  <a:schemeClr val="tx1">
                    <a:lumMod val="95000"/>
                  </a:schemeClr>
                </a:solidFill>
                <a:effectLst/>
              </a:rPr>
              <a:t>1</a:t>
            </a:r>
            <a:r>
              <a:rPr lang="es-MX" dirty="0">
                <a:solidFill>
                  <a:schemeClr val="tx1">
                    <a:lumMod val="95000"/>
                  </a:schemeClr>
                </a:solidFill>
                <a:effectLst/>
              </a:rPr>
              <a:t> </a:t>
            </a:r>
            <a:r>
              <a:rPr lang="es-MX" dirty="0">
                <a:solidFill>
                  <a:schemeClr val="tx1">
                    <a:lumMod val="95000"/>
                  </a:schemeClr>
                </a:solidFill>
                <a:effectLst/>
                <a:hlinkClick r:id="rId11"/>
              </a:rPr>
              <a:t>Robert S. Wilson</a:t>
            </a:r>
            <a:r>
              <a:rPr lang="es-MX" dirty="0">
                <a:solidFill>
                  <a:schemeClr val="tx1">
                    <a:lumMod val="95000"/>
                  </a:schemeClr>
                </a:solidFill>
                <a:effectLst/>
              </a:rPr>
              <a:t>,</a:t>
            </a:r>
            <a:r>
              <a:rPr lang="es-MX" baseline="30000" dirty="0">
                <a:solidFill>
                  <a:schemeClr val="tx1">
                    <a:lumMod val="95000"/>
                  </a:schemeClr>
                </a:solidFill>
                <a:effectLst/>
              </a:rPr>
              <a:t>3</a:t>
            </a:r>
            <a:r>
              <a:rPr lang="es-MX" dirty="0">
                <a:solidFill>
                  <a:schemeClr val="tx1">
                    <a:lumMod val="95000"/>
                  </a:schemeClr>
                </a:solidFill>
                <a:effectLst/>
              </a:rPr>
              <a:t> </a:t>
            </a:r>
            <a:r>
              <a:rPr lang="es-MX" dirty="0" err="1">
                <a:solidFill>
                  <a:schemeClr val="tx1">
                    <a:lumMod val="95000"/>
                  </a:schemeClr>
                </a:solidFill>
                <a:effectLst/>
                <a:hlinkClick r:id="rId12"/>
              </a:rPr>
              <a:t>Zoe</a:t>
            </a:r>
            <a:r>
              <a:rPr lang="es-MX" dirty="0">
                <a:solidFill>
                  <a:schemeClr val="tx1">
                    <a:lumMod val="95000"/>
                  </a:schemeClr>
                </a:solidFill>
                <a:effectLst/>
                <a:hlinkClick r:id="rId12"/>
              </a:rPr>
              <a:t> Arvanitakis</a:t>
            </a:r>
            <a:r>
              <a:rPr lang="es-MX" dirty="0">
                <a:solidFill>
                  <a:schemeClr val="tx1">
                    <a:lumMod val="95000"/>
                  </a:schemeClr>
                </a:solidFill>
                <a:effectLst/>
              </a:rPr>
              <a:t>,</a:t>
            </a:r>
            <a:r>
              <a:rPr lang="es-MX" baseline="30000" dirty="0">
                <a:solidFill>
                  <a:schemeClr val="tx1">
                    <a:lumMod val="95000"/>
                  </a:schemeClr>
                </a:solidFill>
                <a:effectLst/>
              </a:rPr>
              <a:t>3</a:t>
            </a:r>
            <a:r>
              <a:rPr lang="es-MX" dirty="0">
                <a:solidFill>
                  <a:schemeClr val="tx1">
                    <a:lumMod val="95000"/>
                  </a:schemeClr>
                </a:solidFill>
                <a:effectLst/>
              </a:rPr>
              <a:t> </a:t>
            </a:r>
            <a:r>
              <a:rPr lang="es-MX" dirty="0" err="1">
                <a:solidFill>
                  <a:schemeClr val="tx1">
                    <a:lumMod val="95000"/>
                  </a:schemeClr>
                </a:solidFill>
                <a:effectLst/>
                <a:hlinkClick r:id="rId13"/>
              </a:rPr>
              <a:t>Julie</a:t>
            </a:r>
            <a:r>
              <a:rPr lang="es-MX" dirty="0">
                <a:solidFill>
                  <a:schemeClr val="tx1">
                    <a:lumMod val="95000"/>
                  </a:schemeClr>
                </a:solidFill>
                <a:effectLst/>
                <a:hlinkClick r:id="rId13"/>
              </a:rPr>
              <a:t> A. Schneider</a:t>
            </a:r>
            <a:r>
              <a:rPr lang="es-MX" dirty="0">
                <a:solidFill>
                  <a:schemeClr val="tx1">
                    <a:lumMod val="95000"/>
                  </a:schemeClr>
                </a:solidFill>
                <a:effectLst/>
              </a:rPr>
              <a:t>,</a:t>
            </a:r>
            <a:r>
              <a:rPr lang="es-MX" baseline="30000" dirty="0">
                <a:solidFill>
                  <a:schemeClr val="tx1">
                    <a:lumMod val="95000"/>
                  </a:schemeClr>
                </a:solidFill>
                <a:effectLst/>
              </a:rPr>
              <a:t>3</a:t>
            </a:r>
            <a:r>
              <a:rPr lang="es-MX" dirty="0">
                <a:solidFill>
                  <a:schemeClr val="tx1">
                    <a:lumMod val="95000"/>
                  </a:schemeClr>
                </a:solidFill>
                <a:effectLst/>
              </a:rPr>
              <a:t> </a:t>
            </a:r>
            <a:r>
              <a:rPr lang="es-MX" dirty="0">
                <a:solidFill>
                  <a:schemeClr val="tx1">
                    <a:lumMod val="95000"/>
                  </a:schemeClr>
                </a:solidFill>
                <a:effectLst/>
                <a:hlinkClick r:id="rId14"/>
              </a:rPr>
              <a:t>Bryan A. Wolf</a:t>
            </a:r>
            <a:r>
              <a:rPr lang="es-MX" dirty="0">
                <a:solidFill>
                  <a:schemeClr val="tx1">
                    <a:lumMod val="95000"/>
                  </a:schemeClr>
                </a:solidFill>
                <a:effectLst/>
              </a:rPr>
              <a:t>,</a:t>
            </a:r>
            <a:r>
              <a:rPr lang="es-MX" baseline="30000" dirty="0">
                <a:solidFill>
                  <a:schemeClr val="tx1">
                    <a:lumMod val="95000"/>
                  </a:schemeClr>
                </a:solidFill>
                <a:effectLst/>
              </a:rPr>
              <a:t>4,5</a:t>
            </a:r>
            <a:r>
              <a:rPr lang="es-MX" dirty="0">
                <a:solidFill>
                  <a:schemeClr val="tx1">
                    <a:lumMod val="95000"/>
                  </a:schemeClr>
                </a:solidFill>
                <a:effectLst/>
              </a:rPr>
              <a:t> </a:t>
            </a:r>
            <a:r>
              <a:rPr lang="es-MX" dirty="0">
                <a:solidFill>
                  <a:schemeClr val="tx1">
                    <a:lumMod val="95000"/>
                  </a:schemeClr>
                </a:solidFill>
                <a:effectLst/>
                <a:hlinkClick r:id="rId15"/>
              </a:rPr>
              <a:t>David A. Bennett</a:t>
            </a:r>
            <a:r>
              <a:rPr lang="es-MX" dirty="0">
                <a:solidFill>
                  <a:schemeClr val="tx1">
                    <a:lumMod val="95000"/>
                  </a:schemeClr>
                </a:solidFill>
                <a:effectLst/>
              </a:rPr>
              <a:t>,</a:t>
            </a:r>
            <a:r>
              <a:rPr lang="es-MX" baseline="30000" dirty="0">
                <a:solidFill>
                  <a:schemeClr val="tx1">
                    <a:lumMod val="95000"/>
                  </a:schemeClr>
                </a:solidFill>
                <a:effectLst/>
              </a:rPr>
              <a:t>3</a:t>
            </a:r>
            <a:r>
              <a:rPr lang="es-MX" dirty="0">
                <a:solidFill>
                  <a:schemeClr val="tx1">
                    <a:lumMod val="95000"/>
                  </a:schemeClr>
                </a:solidFill>
                <a:effectLst/>
              </a:rPr>
              <a:t> </a:t>
            </a:r>
            <a:r>
              <a:rPr lang="es-MX" dirty="0">
                <a:solidFill>
                  <a:schemeClr val="tx1">
                    <a:lumMod val="95000"/>
                  </a:schemeClr>
                </a:solidFill>
                <a:effectLst/>
                <a:hlinkClick r:id="rId16"/>
              </a:rPr>
              <a:t>John Q. Trojanowski</a:t>
            </a:r>
            <a:r>
              <a:rPr lang="es-MX" dirty="0">
                <a:solidFill>
                  <a:schemeClr val="tx1">
                    <a:lumMod val="95000"/>
                  </a:schemeClr>
                </a:solidFill>
                <a:effectLst/>
              </a:rPr>
              <a:t>,</a:t>
            </a:r>
            <a:r>
              <a:rPr lang="es-MX" baseline="30000" dirty="0">
                <a:solidFill>
                  <a:schemeClr val="tx1">
                    <a:lumMod val="95000"/>
                  </a:schemeClr>
                </a:solidFill>
                <a:effectLst/>
              </a:rPr>
              <a:t>5</a:t>
            </a:r>
            <a:r>
              <a:rPr lang="es-MX" dirty="0">
                <a:solidFill>
                  <a:schemeClr val="tx1">
                    <a:lumMod val="95000"/>
                  </a:schemeClr>
                </a:solidFill>
                <a:effectLst/>
              </a:rPr>
              <a:t> and </a:t>
            </a:r>
            <a:r>
              <a:rPr lang="es-MX" dirty="0">
                <a:solidFill>
                  <a:schemeClr val="tx1">
                    <a:lumMod val="95000"/>
                  </a:schemeClr>
                </a:solidFill>
                <a:effectLst/>
                <a:hlinkClick r:id="rId17"/>
              </a:rPr>
              <a:t>Steven E. Arnold</a:t>
            </a:r>
            <a:r>
              <a:rPr lang="es-MX" dirty="0">
                <a:solidFill>
                  <a:schemeClr val="tx1">
                    <a:lumMod val="95000"/>
                  </a:schemeClr>
                </a:solidFill>
                <a:effectLst/>
                <a:hlinkClick r:id="rId18"/>
              </a:rPr>
              <a:t>1</a:t>
            </a:r>
            <a:endParaRPr lang="es-MX" dirty="0">
              <a:solidFill>
                <a:schemeClr val="tx1">
                  <a:lumMod val="95000"/>
                </a:schemeClr>
              </a:solidFill>
              <a:effectLst/>
            </a:endParaRPr>
          </a:p>
          <a:p>
            <a:endParaRPr lang="es-MX" dirty="0">
              <a:solidFill>
                <a:schemeClr val="tx1">
                  <a:lumMod val="95000"/>
                </a:schemeClr>
              </a:solidFill>
            </a:endParaRPr>
          </a:p>
        </p:txBody>
      </p:sp>
      <p:sp>
        <p:nvSpPr>
          <p:cNvPr id="3" name="Título 2"/>
          <p:cNvSpPr>
            <a:spLocks noGrp="1"/>
          </p:cNvSpPr>
          <p:nvPr>
            <p:ph type="title"/>
          </p:nvPr>
        </p:nvSpPr>
        <p:spPr>
          <a:xfrm>
            <a:off x="4943621" y="10063942"/>
            <a:ext cx="10058400" cy="914400"/>
          </a:xfrm>
        </p:spPr>
        <p:txBody>
          <a:bodyPr/>
          <a:lstStyle/>
          <a:p>
            <a:endParaRPr lang="es-MX" dirty="0"/>
          </a:p>
        </p:txBody>
      </p:sp>
      <p:grpSp>
        <p:nvGrpSpPr>
          <p:cNvPr id="4" name="Group 1"/>
          <p:cNvGrpSpPr>
            <a:grpSpLocks/>
          </p:cNvGrpSpPr>
          <p:nvPr/>
        </p:nvGrpSpPr>
        <p:grpSpPr bwMode="auto">
          <a:xfrm>
            <a:off x="554183" y="5458075"/>
            <a:ext cx="4762500" cy="714375"/>
            <a:chOff x="0" y="0"/>
            <a:chExt cx="3000" cy="450"/>
          </a:xfrm>
        </p:grpSpPr>
        <p:pic>
          <p:nvPicPr>
            <p:cNvPr id="1026" name="Picture 2" descr="Logo of jcinves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000" cy="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hlinkClick r:id="rId20" tooltip="The Journal of Clinical Investigation"/>
            </p:cNvPr>
            <p:cNvSpPr>
              <a:spLocks noChangeArrowheads="1"/>
            </p:cNvSpPr>
            <p:nvPr/>
          </p:nvSpPr>
          <p:spPr bwMode="auto">
            <a:xfrm>
              <a:off x="0" y="0"/>
              <a:ext cx="3000"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MX"/>
            </a:p>
          </p:txBody>
        </p:sp>
      </p:grpSp>
      <p:sp>
        <p:nvSpPr>
          <p:cNvPr id="6" name="Rectangle 4"/>
          <p:cNvSpPr>
            <a:spLocks noChangeArrowheads="1"/>
          </p:cNvSpPr>
          <p:nvPr/>
        </p:nvSpPr>
        <p:spPr bwMode="auto">
          <a:xfrm>
            <a:off x="5515650" y="5458075"/>
            <a:ext cx="63500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hlinkClick r:id="rId21"/>
              </a:rPr>
              <a:t>J </a:t>
            </a:r>
            <a:r>
              <a:rPr kumimoji="0" lang="es-MX" altLang="es-MX" sz="2000" b="0" i="0" u="none" strike="noStrike" cap="none" normalizeH="0" baseline="0" dirty="0" err="1" smtClean="0">
                <a:ln>
                  <a:noFill/>
                </a:ln>
                <a:effectLst/>
                <a:latin typeface="Arial" panose="020B0604020202020204" pitchFamily="34" charset="0"/>
                <a:cs typeface="Arial" panose="020B0604020202020204" pitchFamily="34" charset="0"/>
                <a:hlinkClick r:id="rId21"/>
              </a:rPr>
              <a:t>Clin</a:t>
            </a: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hlinkClick r:id="rId21"/>
              </a:rPr>
              <a:t> </a:t>
            </a:r>
            <a:r>
              <a:rPr kumimoji="0" lang="es-MX" altLang="es-MX" sz="2000" b="0" i="0" u="none" strike="noStrike" cap="none" normalizeH="0" baseline="0" dirty="0" err="1" smtClean="0">
                <a:ln>
                  <a:noFill/>
                </a:ln>
                <a:effectLst/>
                <a:latin typeface="Arial" panose="020B0604020202020204" pitchFamily="34" charset="0"/>
                <a:cs typeface="Arial" panose="020B0604020202020204" pitchFamily="34" charset="0"/>
                <a:hlinkClick r:id="rId21"/>
              </a:rPr>
              <a:t>Invest</a:t>
            </a: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rPr>
              <a:t>. 2012 </a:t>
            </a:r>
            <a:r>
              <a:rPr kumimoji="0" lang="es-MX" altLang="es-MX" sz="2000" b="0" i="0" u="none" strike="noStrike" cap="none" normalizeH="0" baseline="0" dirty="0" err="1" smtClean="0">
                <a:ln>
                  <a:noFill/>
                </a:ln>
                <a:effectLst/>
                <a:latin typeface="Arial" panose="020B0604020202020204" pitchFamily="34" charset="0"/>
                <a:cs typeface="Arial" panose="020B0604020202020204" pitchFamily="34" charset="0"/>
              </a:rPr>
              <a:t>Apr</a:t>
            </a: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rPr>
              <a:t> 2; 122(4): 1316–1338. </a:t>
            </a:r>
          </a:p>
          <a:p>
            <a:pPr marL="0" marR="0" lvl="0" indent="0" algn="l" defTabSz="914400" rtl="0" eaLnBrk="0" fontAlgn="t" latinLnBrk="0" hangingPunct="0">
              <a:lnSpc>
                <a:spcPct val="100000"/>
              </a:lnSpc>
              <a:spcBef>
                <a:spcPct val="0"/>
              </a:spcBef>
              <a:spcAft>
                <a:spcPct val="0"/>
              </a:spcAft>
              <a:buClrTx/>
              <a:buSzTx/>
              <a:buFontTx/>
              <a:buNone/>
              <a:tabLst/>
            </a:pPr>
            <a:r>
              <a:rPr kumimoji="0" lang="es-MX" altLang="es-MX" sz="2000" b="0" i="0" u="none" strike="noStrike" cap="none" normalizeH="0" baseline="0" dirty="0" err="1" smtClean="0">
                <a:ln>
                  <a:noFill/>
                </a:ln>
                <a:effectLst/>
                <a:latin typeface="Arial" panose="020B0604020202020204" pitchFamily="34" charset="0"/>
                <a:cs typeface="Arial" panose="020B0604020202020204" pitchFamily="34" charset="0"/>
              </a:rPr>
              <a:t>Published</a:t>
            </a: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rPr>
              <a:t> online 2012 Mar 26. </a:t>
            </a:r>
            <a:r>
              <a:rPr kumimoji="0" lang="es-MX" altLang="es-MX" sz="2000" b="0" i="0" u="none" strike="noStrike" cap="none" normalizeH="0" baseline="0" dirty="0" err="1" smtClean="0">
                <a:ln>
                  <a:noFill/>
                </a:ln>
                <a:effectLst/>
                <a:latin typeface="Arial" panose="020B0604020202020204" pitchFamily="34" charset="0"/>
                <a:cs typeface="Arial" panose="020B0604020202020204" pitchFamily="34" charset="0"/>
              </a:rPr>
              <a:t>doi</a:t>
            </a: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rPr>
              <a:t>:  </a:t>
            </a:r>
            <a:r>
              <a:rPr kumimoji="0" lang="es-MX" altLang="es-MX" sz="2000" b="0" i="0" u="none" strike="noStrike" cap="none" normalizeH="0" baseline="0" dirty="0" smtClean="0">
                <a:ln>
                  <a:noFill/>
                </a:ln>
                <a:effectLst/>
                <a:latin typeface="Arial" panose="020B0604020202020204" pitchFamily="34" charset="0"/>
                <a:cs typeface="Arial" panose="020B0604020202020204" pitchFamily="34" charset="0"/>
                <a:hlinkClick r:id="rId22"/>
              </a:rPr>
              <a:t>10.1172/JCI59903</a:t>
            </a:r>
            <a:endParaRPr kumimoji="0" lang="es-MX" altLang="es-MX" sz="2000" b="0" i="0" u="none" strike="noStrike" cap="none" normalizeH="0" baseline="0" dirty="0" smtClean="0">
              <a:ln>
                <a:noFill/>
              </a:ln>
              <a:effectLst/>
              <a:latin typeface="Arial" panose="020B0604020202020204" pitchFamily="34" charset="0"/>
            </a:endParaRPr>
          </a:p>
        </p:txBody>
      </p:sp>
      <p:pic>
        <p:nvPicPr>
          <p:cNvPr id="8"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95452" y="229630"/>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22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28F1DFE1-D85B-4662-B61E-89E7E3F640CD}"/>
              </a:ext>
            </a:extLst>
          </p:cNvPr>
          <p:cNvSpPr>
            <a:spLocks noGrp="1" noChangeArrowheads="1"/>
          </p:cNvSpPr>
          <p:nvPr>
            <p:ph type="title"/>
          </p:nvPr>
        </p:nvSpPr>
        <p:spPr>
          <a:xfrm>
            <a:off x="560230" y="504825"/>
            <a:ext cx="11551413" cy="990600"/>
          </a:xfrm>
        </p:spPr>
        <p:txBody>
          <a:bodyPr/>
          <a:lstStyle/>
          <a:p>
            <a:pPr algn="ctr" eaLnBrk="1" fontAlgn="auto" hangingPunct="1">
              <a:spcAft>
                <a:spcPts val="0"/>
              </a:spcAft>
              <a:defRPr/>
            </a:pPr>
            <a:r>
              <a:rPr lang="en-US" sz="3100" b="1" dirty="0" smtClean="0">
                <a:solidFill>
                  <a:srgbClr val="FFFF00"/>
                </a:solidFill>
                <a:ea typeface="MS PGothic" charset="0"/>
              </a:rPr>
              <a:t>         </a:t>
            </a:r>
            <a:r>
              <a:rPr lang="en-US" sz="3100" b="1" dirty="0" err="1" smtClean="0">
                <a:solidFill>
                  <a:srgbClr val="FFFF00"/>
                </a:solidFill>
                <a:ea typeface="MS PGothic" charset="0"/>
              </a:rPr>
              <a:t>Hipótesis</a:t>
            </a:r>
            <a:r>
              <a:rPr lang="en-US" sz="3100" b="1" dirty="0">
                <a:solidFill>
                  <a:srgbClr val="FFFF00"/>
                </a:solidFill>
                <a:ea typeface="MS PGothic" charset="0"/>
              </a:rPr>
              <a:t>: </a:t>
            </a:r>
            <a:r>
              <a:rPr lang="en-US" sz="3100" b="1" dirty="0" smtClean="0">
                <a:solidFill>
                  <a:srgbClr val="FFFF00"/>
                </a:solidFill>
                <a:ea typeface="MS PGothic" charset="0"/>
              </a:rPr>
              <a:t>La </a:t>
            </a:r>
            <a:r>
              <a:rPr lang="en-US" sz="3100" b="1" dirty="0" err="1" smtClean="0">
                <a:solidFill>
                  <a:srgbClr val="FFFF00"/>
                </a:solidFill>
                <a:ea typeface="MS PGothic" charset="0"/>
              </a:rPr>
              <a:t>enfermedad</a:t>
            </a:r>
            <a:r>
              <a:rPr lang="en-US" sz="3100" b="1" dirty="0" smtClean="0">
                <a:solidFill>
                  <a:srgbClr val="FFFF00"/>
                </a:solidFill>
                <a:ea typeface="MS PGothic" charset="0"/>
              </a:rPr>
              <a:t> de Alzheimer </a:t>
            </a:r>
            <a:r>
              <a:rPr lang="en-US" sz="3100" b="1" dirty="0" err="1" smtClean="0">
                <a:solidFill>
                  <a:srgbClr val="FFFF00"/>
                </a:solidFill>
                <a:ea typeface="MS PGothic" charset="0"/>
              </a:rPr>
              <a:t>es</a:t>
            </a:r>
            <a:r>
              <a:rPr lang="en-US" sz="3100" b="1" dirty="0" smtClean="0">
                <a:solidFill>
                  <a:srgbClr val="FFFF00"/>
                </a:solidFill>
                <a:ea typeface="MS PGothic" charset="0"/>
              </a:rPr>
              <a:t> un </a:t>
            </a:r>
            <a:r>
              <a:rPr lang="en-US" sz="3100" b="1" dirty="0" err="1" smtClean="0">
                <a:solidFill>
                  <a:srgbClr val="FFFF00"/>
                </a:solidFill>
                <a:ea typeface="MS PGothic" charset="0"/>
              </a:rPr>
              <a:t>desorden</a:t>
            </a:r>
            <a:r>
              <a:rPr lang="en-US" sz="3100" b="1" dirty="0" smtClean="0">
                <a:solidFill>
                  <a:srgbClr val="FFFF00"/>
                </a:solidFill>
                <a:ea typeface="MS PGothic" charset="0"/>
              </a:rPr>
              <a:t>     </a:t>
            </a:r>
            <a:br>
              <a:rPr lang="en-US" sz="3100" b="1" dirty="0" smtClean="0">
                <a:solidFill>
                  <a:srgbClr val="FFFF00"/>
                </a:solidFill>
                <a:ea typeface="MS PGothic" charset="0"/>
              </a:rPr>
            </a:br>
            <a:r>
              <a:rPr lang="en-US" sz="3100" b="1" dirty="0" err="1" smtClean="0">
                <a:solidFill>
                  <a:srgbClr val="FFFF00"/>
                </a:solidFill>
                <a:ea typeface="MS PGothic" charset="0"/>
              </a:rPr>
              <a:t>metabólico</a:t>
            </a:r>
            <a:r>
              <a:rPr lang="en-US" sz="3100" b="1" dirty="0" smtClean="0">
                <a:solidFill>
                  <a:srgbClr val="FFFF00"/>
                </a:solidFill>
                <a:ea typeface="MS PGothic" charset="0"/>
              </a:rPr>
              <a:t> con </a:t>
            </a:r>
            <a:r>
              <a:rPr lang="en-US" sz="3100" b="1" dirty="0" err="1" smtClean="0">
                <a:solidFill>
                  <a:srgbClr val="FFFF00"/>
                </a:solidFill>
                <a:ea typeface="MS PGothic" charset="0"/>
              </a:rPr>
              <a:t>anormalidades</a:t>
            </a:r>
            <a:r>
              <a:rPr lang="en-US" sz="3100" b="1" dirty="0" smtClean="0">
                <a:solidFill>
                  <a:srgbClr val="FFFF00"/>
                </a:solidFill>
                <a:ea typeface="MS PGothic" charset="0"/>
              </a:rPr>
              <a:t> </a:t>
            </a:r>
            <a:r>
              <a:rPr lang="en-US" sz="3100" b="1" dirty="0" err="1" smtClean="0">
                <a:solidFill>
                  <a:srgbClr val="FFFF00"/>
                </a:solidFill>
                <a:ea typeface="MS PGothic" charset="0"/>
              </a:rPr>
              <a:t>cerebrales</a:t>
            </a:r>
            <a:r>
              <a:rPr lang="en-US" sz="3100" b="1" dirty="0" smtClean="0">
                <a:solidFill>
                  <a:srgbClr val="FFFF00"/>
                </a:solidFill>
                <a:ea typeface="MS PGothic" charset="0"/>
              </a:rPr>
              <a:t> </a:t>
            </a:r>
            <a:r>
              <a:rPr lang="en-US" sz="3100" b="1" dirty="0" err="1" smtClean="0">
                <a:solidFill>
                  <a:srgbClr val="FFFF00"/>
                </a:solidFill>
                <a:ea typeface="MS PGothic" charset="0"/>
              </a:rPr>
              <a:t>parecidas</a:t>
            </a:r>
            <a:r>
              <a:rPr lang="en-US" sz="3100" b="1" dirty="0" smtClean="0">
                <a:solidFill>
                  <a:srgbClr val="FFFF00"/>
                </a:solidFill>
                <a:ea typeface="MS PGothic" charset="0"/>
              </a:rPr>
              <a:t> a la diabetes mellitus</a:t>
            </a:r>
            <a:endParaRPr lang="en-US" sz="3100" b="1" dirty="0">
              <a:solidFill>
                <a:srgbClr val="FFFF00"/>
              </a:solidFill>
              <a:ea typeface="MS PGothic" charset="0"/>
            </a:endParaRPr>
          </a:p>
        </p:txBody>
      </p:sp>
      <p:sp>
        <p:nvSpPr>
          <p:cNvPr id="40963" name="Rectangle 3">
            <a:extLst>
              <a:ext uri="{FF2B5EF4-FFF2-40B4-BE49-F238E27FC236}">
                <a16:creationId xmlns:a16="http://schemas.microsoft.com/office/drawing/2014/main" xmlns="" id="{F7E2C865-B051-4D21-9978-34A3532E2F23}"/>
              </a:ext>
            </a:extLst>
          </p:cNvPr>
          <p:cNvSpPr>
            <a:spLocks noGrp="1" noChangeArrowheads="1"/>
          </p:cNvSpPr>
          <p:nvPr>
            <p:ph type="body" idx="4294967295"/>
          </p:nvPr>
        </p:nvSpPr>
        <p:spPr>
          <a:xfrm>
            <a:off x="762000" y="1000125"/>
            <a:ext cx="10591800" cy="5721350"/>
          </a:xfrm>
        </p:spPr>
        <p:txBody>
          <a:bodyPr>
            <a:noAutofit/>
          </a:bodyPr>
          <a:lstStyle/>
          <a:p>
            <a:pPr marL="474663" indent="-457200" eaLnBrk="1" fontAlgn="auto" hangingPunct="1">
              <a:spcBef>
                <a:spcPts val="600"/>
              </a:spcBef>
              <a:spcAft>
                <a:spcPts val="1800"/>
              </a:spcAft>
              <a:defRPr/>
            </a:pPr>
            <a:r>
              <a:rPr lang="en-US" sz="3000" dirty="0" err="1" smtClean="0">
                <a:ea typeface="ＭＳ Ｐゴシック" charset="0"/>
                <a:cs typeface="ＭＳ Ｐゴシック" charset="0"/>
              </a:rPr>
              <a:t>Uso</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alterado</a:t>
            </a:r>
            <a:r>
              <a:rPr lang="en-US" sz="3000" dirty="0" smtClean="0">
                <a:ea typeface="ＭＳ Ｐゴシック" charset="0"/>
                <a:cs typeface="ＭＳ Ｐゴシック" charset="0"/>
              </a:rPr>
              <a:t> de la </a:t>
            </a:r>
            <a:r>
              <a:rPr lang="en-US" sz="3000" dirty="0" err="1" smtClean="0">
                <a:ea typeface="ＭＳ Ｐゴシック" charset="0"/>
                <a:cs typeface="ＭＳ Ｐゴシック" charset="0"/>
              </a:rPr>
              <a:t>glucosa</a:t>
            </a:r>
            <a:r>
              <a:rPr lang="en-US" sz="3000" dirty="0" smtClean="0">
                <a:ea typeface="ＭＳ Ｐゴシック" charset="0"/>
                <a:cs typeface="ＭＳ Ｐゴシック" charset="0"/>
              </a:rPr>
              <a:t> cerebral </a:t>
            </a:r>
          </a:p>
          <a:p>
            <a:pPr marL="474663" indent="-457200" eaLnBrk="1" fontAlgn="auto" hangingPunct="1">
              <a:spcBef>
                <a:spcPts val="600"/>
              </a:spcBef>
              <a:spcAft>
                <a:spcPts val="1800"/>
              </a:spcAft>
              <a:defRPr/>
            </a:pPr>
            <a:r>
              <a:rPr lang="en-US" sz="3000" dirty="0" err="1" smtClean="0">
                <a:ea typeface="ＭＳ Ｐゴシック" charset="0"/>
                <a:cs typeface="ＭＳ Ｐゴシック" charset="0"/>
              </a:rPr>
              <a:t>Reducción</a:t>
            </a:r>
            <a:r>
              <a:rPr lang="en-US" sz="3000" dirty="0" smtClean="0">
                <a:ea typeface="ＭＳ Ｐゴシック" charset="0"/>
                <a:cs typeface="ＭＳ Ｐゴシック" charset="0"/>
              </a:rPr>
              <a:t> del </a:t>
            </a:r>
            <a:r>
              <a:rPr lang="en-US" sz="3000" dirty="0" err="1" smtClean="0">
                <a:ea typeface="ＭＳ Ｐゴシック" charset="0"/>
                <a:cs typeface="ＭＳ Ｐゴシック" charset="0"/>
              </a:rPr>
              <a:t>metabolismo</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energético</a:t>
            </a:r>
            <a:r>
              <a:rPr lang="en-US" sz="3000" dirty="0" smtClean="0">
                <a:ea typeface="ＭＳ Ｐゴシック" charset="0"/>
                <a:cs typeface="ＭＳ Ｐゴシック" charset="0"/>
              </a:rPr>
              <a:t> cerebral</a:t>
            </a:r>
            <a:endParaRPr lang="en-US" sz="3000" dirty="0">
              <a:ea typeface="ＭＳ Ｐゴシック" charset="0"/>
              <a:cs typeface="ＭＳ Ｐゴシック" charset="0"/>
            </a:endParaRPr>
          </a:p>
          <a:p>
            <a:pPr marL="474663" indent="-457200" eaLnBrk="1" fontAlgn="auto" hangingPunct="1">
              <a:spcBef>
                <a:spcPts val="600"/>
              </a:spcBef>
              <a:spcAft>
                <a:spcPts val="1800"/>
              </a:spcAft>
              <a:defRPr/>
            </a:pPr>
            <a:r>
              <a:rPr lang="en-US" sz="3000" dirty="0" smtClean="0">
                <a:ea typeface="ＭＳ Ｐゴシック" charset="0"/>
                <a:cs typeface="ＭＳ Ｐゴシック" charset="0"/>
              </a:rPr>
              <a:t>La </a:t>
            </a:r>
            <a:r>
              <a:rPr lang="en-US" sz="3000" dirty="0" err="1" smtClean="0">
                <a:ea typeface="ＭＳ Ｐゴシック" charset="0"/>
                <a:cs typeface="ＭＳ Ｐゴシック" charset="0"/>
              </a:rPr>
              <a:t>insulina</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estimula</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cognición,su</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alteracion</a:t>
            </a:r>
            <a:r>
              <a:rPr lang="en-US" sz="3000" dirty="0" smtClean="0">
                <a:ea typeface="ＭＳ Ｐゴシック" charset="0"/>
                <a:cs typeface="ＭＳ Ｐゴシック" charset="0"/>
              </a:rPr>
              <a:t> la </a:t>
            </a:r>
            <a:r>
              <a:rPr lang="en-US" sz="3000" dirty="0" err="1" smtClean="0">
                <a:ea typeface="ＭＳ Ｐゴシック" charset="0"/>
                <a:cs typeface="ＭＳ Ｐゴシック" charset="0"/>
              </a:rPr>
              <a:t>deteriora</a:t>
            </a:r>
            <a:r>
              <a:rPr lang="en-US" sz="3000" dirty="0" smtClean="0">
                <a:ea typeface="ＭＳ Ｐゴシック" charset="0"/>
                <a:cs typeface="ＭＳ Ｐゴシック" charset="0"/>
              </a:rPr>
              <a:t>.</a:t>
            </a:r>
            <a:endParaRPr lang="en-US" sz="3000" dirty="0">
              <a:ea typeface="ＭＳ Ｐゴシック" charset="0"/>
              <a:cs typeface="ＭＳ Ｐゴシック" charset="0"/>
            </a:endParaRPr>
          </a:p>
          <a:p>
            <a:pPr marL="474663" indent="-457200" eaLnBrk="1" fontAlgn="auto" hangingPunct="1">
              <a:spcBef>
                <a:spcPts val="600"/>
              </a:spcBef>
              <a:spcAft>
                <a:spcPts val="1800"/>
              </a:spcAft>
              <a:defRPr/>
            </a:pPr>
            <a:r>
              <a:rPr lang="en-US" sz="3000" dirty="0" err="1" smtClean="0">
                <a:ea typeface="ＭＳ Ｐゴシック" charset="0"/>
                <a:cs typeface="ＭＳ Ｐゴシック" charset="0"/>
              </a:rPr>
              <a:t>Disminución</a:t>
            </a:r>
            <a:r>
              <a:rPr lang="en-US" sz="3000" dirty="0" smtClean="0">
                <a:ea typeface="ＭＳ Ｐゴシック" charset="0"/>
                <a:cs typeface="ＭＳ Ｐゴシック" charset="0"/>
              </a:rPr>
              <a:t> de </a:t>
            </a:r>
            <a:r>
              <a:rPr lang="en-US" sz="3000" dirty="0" err="1">
                <a:ea typeface="ＭＳ Ｐゴシック" charset="0"/>
                <a:cs typeface="ＭＳ Ｐゴシック" charset="0"/>
              </a:rPr>
              <a:t>n</a:t>
            </a:r>
            <a:r>
              <a:rPr lang="en-US" sz="3000" dirty="0" err="1" smtClean="0">
                <a:ea typeface="ＭＳ Ｐゴシック" charset="0"/>
                <a:cs typeface="ＭＳ Ｐゴシック" charset="0"/>
              </a:rPr>
              <a:t>iveles</a:t>
            </a:r>
            <a:r>
              <a:rPr lang="en-US" sz="3000" dirty="0" smtClean="0">
                <a:ea typeface="ＭＳ Ｐゴシック" charset="0"/>
                <a:cs typeface="ＭＳ Ｐゴシック" charset="0"/>
              </a:rPr>
              <a:t> de </a:t>
            </a:r>
            <a:r>
              <a:rPr lang="en-US" sz="3000" dirty="0" err="1" smtClean="0">
                <a:ea typeface="ＭＳ Ｐゴシック" charset="0"/>
                <a:cs typeface="ＭＳ Ｐゴシック" charset="0"/>
              </a:rPr>
              <a:t>insulina</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en</a:t>
            </a:r>
            <a:r>
              <a:rPr lang="en-US" sz="3000" dirty="0" smtClean="0">
                <a:ea typeface="ＭＳ Ｐゴシック" charset="0"/>
                <a:cs typeface="ＭＳ Ｐゴシック" charset="0"/>
              </a:rPr>
              <a:t> LCR </a:t>
            </a:r>
          </a:p>
          <a:p>
            <a:pPr marL="474663" indent="-457200" eaLnBrk="1" fontAlgn="auto" hangingPunct="1">
              <a:spcBef>
                <a:spcPts val="600"/>
              </a:spcBef>
              <a:spcAft>
                <a:spcPts val="1800"/>
              </a:spcAft>
              <a:defRPr/>
            </a:pPr>
            <a:r>
              <a:rPr lang="en-US" sz="3000" dirty="0" err="1" smtClean="0">
                <a:ea typeface="ＭＳ Ｐゴシック" charset="0"/>
                <a:cs typeface="ＭＳ Ｐゴシック" charset="0"/>
              </a:rPr>
              <a:t>Aumento</a:t>
            </a:r>
            <a:r>
              <a:rPr lang="en-US" sz="3000" dirty="0" smtClean="0">
                <a:ea typeface="ＭＳ Ｐゴシック" charset="0"/>
                <a:cs typeface="ＭＳ Ｐゴシック" charset="0"/>
              </a:rPr>
              <a:t> de la </a:t>
            </a:r>
            <a:r>
              <a:rPr lang="en-US" sz="3000" dirty="0" err="1">
                <a:ea typeface="ＭＳ Ｐゴシック" charset="0"/>
                <a:cs typeface="ＭＳ Ｐゴシック" charset="0"/>
              </a:rPr>
              <a:t>g</a:t>
            </a:r>
            <a:r>
              <a:rPr lang="en-US" sz="3000" dirty="0" err="1" smtClean="0">
                <a:ea typeface="ＭＳ Ｐゴシック" charset="0"/>
                <a:cs typeface="ＭＳ Ｐゴシック" charset="0"/>
              </a:rPr>
              <a:t>licosilación</a:t>
            </a:r>
            <a:r>
              <a:rPr lang="en-US" sz="3000" dirty="0" smtClean="0">
                <a:ea typeface="ＭＳ Ｐゴシック" charset="0"/>
                <a:cs typeface="ＭＳ Ｐゴシック" charset="0"/>
              </a:rPr>
              <a:t> </a:t>
            </a:r>
            <a:r>
              <a:rPr lang="en-US" sz="3000" dirty="0" err="1" smtClean="0">
                <a:ea typeface="ＭＳ Ｐゴシック" charset="0"/>
                <a:cs typeface="ＭＳ Ｐゴシック" charset="0"/>
              </a:rPr>
              <a:t>avanzada</a:t>
            </a:r>
            <a:r>
              <a:rPr lang="en-US" sz="3000" dirty="0" smtClean="0">
                <a:ea typeface="ＭＳ Ｐゴシック" charset="0"/>
                <a:cs typeface="ＭＳ Ｐゴシック" charset="0"/>
              </a:rPr>
              <a:t> de </a:t>
            </a:r>
            <a:r>
              <a:rPr lang="en-US" sz="3000" dirty="0" err="1" smtClean="0">
                <a:ea typeface="ＭＳ Ｐゴシック" charset="0"/>
                <a:cs typeface="ＭＳ Ｐゴシック" charset="0"/>
              </a:rPr>
              <a:t>productos</a:t>
            </a:r>
            <a:r>
              <a:rPr lang="en-US" sz="3000" dirty="0" smtClean="0">
                <a:ea typeface="ＭＳ Ｐゴシック" charset="0"/>
                <a:cs typeface="ＭＳ Ｐゴシック" charset="0"/>
              </a:rPr>
              <a:t> finales del LCR</a:t>
            </a:r>
          </a:p>
          <a:p>
            <a:pPr marL="474663" indent="-457200" eaLnBrk="1" fontAlgn="auto" hangingPunct="1">
              <a:spcBef>
                <a:spcPts val="600"/>
              </a:spcBef>
              <a:spcAft>
                <a:spcPts val="1800"/>
              </a:spcAft>
              <a:defRPr/>
            </a:pPr>
            <a:r>
              <a:rPr lang="en-US" sz="3000" dirty="0" smtClean="0">
                <a:ea typeface="ＭＳ Ｐゴシック" charset="0"/>
                <a:cs typeface="ＭＳ Ｐゴシック" charset="0"/>
              </a:rPr>
              <a:t>Resistencia a </a:t>
            </a:r>
            <a:r>
              <a:rPr lang="en-US" sz="3000" dirty="0" err="1" smtClean="0">
                <a:ea typeface="ＭＳ Ｐゴシック" charset="0"/>
                <a:cs typeface="ＭＳ Ｐゴシック" charset="0"/>
              </a:rPr>
              <a:t>insulina</a:t>
            </a:r>
            <a:r>
              <a:rPr lang="en-US" sz="3000" dirty="0" smtClean="0">
                <a:ea typeface="ＭＳ Ｐゴシック" charset="0"/>
                <a:cs typeface="ＭＳ Ｐゴシック" charset="0"/>
              </a:rPr>
              <a:t> </a:t>
            </a:r>
            <a:r>
              <a:rPr lang="en-US" sz="3000" dirty="0">
                <a:ea typeface="ＭＳ Ｐゴシック" charset="0"/>
                <a:cs typeface="ＭＳ Ｐゴシック" charset="0"/>
              </a:rPr>
              <a:t>-&gt; </a:t>
            </a:r>
            <a:r>
              <a:rPr lang="en-US" sz="3000" dirty="0" err="1" smtClean="0">
                <a:ea typeface="ＭＳ Ｐゴシック" charset="0"/>
                <a:cs typeface="ＭＳ Ｐゴシック" charset="0"/>
              </a:rPr>
              <a:t>Aumento</a:t>
            </a:r>
            <a:r>
              <a:rPr lang="en-US" sz="3000" dirty="0">
                <a:ea typeface="ＭＳ Ｐゴシック" charset="0"/>
                <a:cs typeface="ＭＳ Ｐゴシック" charset="0"/>
              </a:rPr>
              <a:t> </a:t>
            </a:r>
            <a:r>
              <a:rPr lang="en-US" sz="3000" dirty="0" smtClean="0">
                <a:ea typeface="ＭＳ Ｐゴシック" charset="0"/>
                <a:cs typeface="ＭＳ Ｐゴシック" charset="0"/>
                <a:sym typeface="Symbol" charset="0"/>
              </a:rPr>
              <a:t>-</a:t>
            </a:r>
            <a:r>
              <a:rPr lang="en-US" sz="3000" dirty="0" err="1" smtClean="0">
                <a:ea typeface="ＭＳ Ｐゴシック" charset="0"/>
                <a:cs typeface="ＭＳ Ｐゴシック" charset="0"/>
              </a:rPr>
              <a:t>amiloide</a:t>
            </a:r>
            <a:r>
              <a:rPr lang="en-US" sz="3000" dirty="0" smtClean="0">
                <a:ea typeface="ＭＳ Ｐゴシック" charset="0"/>
                <a:cs typeface="ＭＳ Ｐゴシック" charset="0"/>
                <a:sym typeface="Symbol" charset="0"/>
              </a:rPr>
              <a:t> </a:t>
            </a:r>
            <a:r>
              <a:rPr lang="en-US" sz="3000" dirty="0" err="1" smtClean="0">
                <a:ea typeface="ＭＳ Ｐゴシック" charset="0"/>
                <a:cs typeface="ＭＳ Ｐゴシック" charset="0"/>
                <a:sym typeface="Symbol" charset="0"/>
              </a:rPr>
              <a:t>en</a:t>
            </a:r>
            <a:r>
              <a:rPr lang="en-US" sz="3000" dirty="0" smtClean="0">
                <a:ea typeface="ＭＳ Ｐゴシック" charset="0"/>
                <a:cs typeface="ＭＳ Ｐゴシック" charset="0"/>
                <a:sym typeface="Symbol" charset="0"/>
              </a:rPr>
              <a:t> LCR</a:t>
            </a:r>
            <a:endParaRPr lang="en-US" sz="3000" dirty="0">
              <a:ea typeface="ＭＳ Ｐゴシック" charset="0"/>
              <a:cs typeface="ＭＳ Ｐゴシック" charset="0"/>
            </a:endParaRPr>
          </a:p>
        </p:txBody>
      </p:sp>
      <p:sp>
        <p:nvSpPr>
          <p:cNvPr id="2" name="Rectángulo 1"/>
          <p:cNvSpPr/>
          <p:nvPr/>
        </p:nvSpPr>
        <p:spPr>
          <a:xfrm>
            <a:off x="9177278" y="1277508"/>
            <a:ext cx="3375819" cy="923330"/>
          </a:xfrm>
          <a:prstGeom prst="rect">
            <a:avLst/>
          </a:prstGeom>
        </p:spPr>
        <p:txBody>
          <a:bodyPr wrap="square">
            <a:spAutoFit/>
          </a:bodyPr>
          <a:lstStyle/>
          <a:p>
            <a:pPr>
              <a:spcBef>
                <a:spcPct val="0"/>
              </a:spcBef>
            </a:pPr>
            <a:r>
              <a:rPr lang="en-US" altLang="en-US" dirty="0"/>
              <a:t>J Diabetes </a:t>
            </a:r>
            <a:r>
              <a:rPr lang="en-US" altLang="en-US" dirty="0" err="1"/>
              <a:t>Sci</a:t>
            </a:r>
            <a:r>
              <a:rPr lang="en-US" altLang="en-US" dirty="0"/>
              <a:t> Technol. 2008;2(6):1101-13. PMCID: 2769828</a:t>
            </a:r>
            <a:endParaRPr lang="en-US" altLang="en-US" dirty="0">
              <a:ea typeface="ＭＳ Ｐゴシック" panose="020B0600070205080204" pitchFamily="34"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 y="129236"/>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91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09764-011A-4B87-B85A-340A328BFE7E}"/>
              </a:ext>
            </a:extLst>
          </p:cNvPr>
          <p:cNvSpPr>
            <a:spLocks noGrp="1"/>
          </p:cNvSpPr>
          <p:nvPr>
            <p:ph type="ctrTitle"/>
          </p:nvPr>
        </p:nvSpPr>
        <p:spPr>
          <a:xfrm>
            <a:off x="1432261" y="1906588"/>
            <a:ext cx="9601200" cy="1277938"/>
          </a:xfrm>
        </p:spPr>
        <p:txBody>
          <a:bodyPr/>
          <a:lstStyle/>
          <a:p>
            <a:pPr algn="ctr" eaLnBrk="1" fontAlgn="auto" hangingPunct="1">
              <a:spcAft>
                <a:spcPts val="600"/>
              </a:spcAft>
              <a:defRPr/>
            </a:pPr>
            <a:r>
              <a:rPr lang="en-US" sz="3600" b="1" dirty="0" smtClean="0"/>
              <a:t>Diabetes </a:t>
            </a:r>
            <a:r>
              <a:rPr lang="en-US" sz="3600" b="1" dirty="0" err="1" smtClean="0"/>
              <a:t>tipo</a:t>
            </a:r>
            <a:r>
              <a:rPr lang="en-US" sz="3600" b="1" dirty="0" smtClean="0"/>
              <a:t> 3: Base </a:t>
            </a:r>
            <a:r>
              <a:rPr lang="en-US" sz="3600" b="1" dirty="0" err="1" smtClean="0"/>
              <a:t>metabólica</a:t>
            </a:r>
            <a:r>
              <a:rPr lang="en-US" sz="3600" b="1" dirty="0" smtClean="0"/>
              <a:t> de la </a:t>
            </a:r>
            <a:r>
              <a:rPr lang="en-US" sz="3600" b="1" dirty="0" err="1" smtClean="0"/>
              <a:t>neurodegeneración</a:t>
            </a:r>
            <a:r>
              <a:rPr lang="en-US" sz="3600" b="1" dirty="0" smtClean="0"/>
              <a:t> </a:t>
            </a:r>
            <a:r>
              <a:rPr lang="en-US" sz="3600" b="1" dirty="0" err="1" smtClean="0"/>
              <a:t>en</a:t>
            </a:r>
            <a:r>
              <a:rPr lang="en-US" sz="3600" b="1" dirty="0" smtClean="0"/>
              <a:t> </a:t>
            </a:r>
            <a:r>
              <a:rPr lang="en-US" sz="3600" b="1" dirty="0" err="1" smtClean="0"/>
              <a:t>enfermedad</a:t>
            </a:r>
            <a:r>
              <a:rPr lang="en-US" sz="3600" b="1" dirty="0" smtClean="0"/>
              <a:t> de Alzheimer</a:t>
            </a:r>
            <a:br>
              <a:rPr lang="en-US" sz="3600" b="1" dirty="0" smtClean="0"/>
            </a:br>
            <a:endParaRPr lang="en-US" sz="3600" b="1" dirty="0">
              <a:solidFill>
                <a:schemeClr val="tx2"/>
              </a:solidFill>
            </a:endParaRPr>
          </a:p>
        </p:txBody>
      </p:sp>
      <p:sp>
        <p:nvSpPr>
          <p:cNvPr id="3" name="Subtitle 2">
            <a:extLst>
              <a:ext uri="{FF2B5EF4-FFF2-40B4-BE49-F238E27FC236}">
                <a16:creationId xmlns:a16="http://schemas.microsoft.com/office/drawing/2014/main" xmlns="" id="{18E216CD-4D2B-49BC-B66E-3C668E0D2850}"/>
              </a:ext>
            </a:extLst>
          </p:cNvPr>
          <p:cNvSpPr>
            <a:spLocks noGrp="1"/>
          </p:cNvSpPr>
          <p:nvPr>
            <p:ph type="subTitle" idx="1"/>
          </p:nvPr>
        </p:nvSpPr>
        <p:spPr>
          <a:xfrm>
            <a:off x="3122613" y="5257800"/>
            <a:ext cx="6400800" cy="1752600"/>
          </a:xfrm>
        </p:spPr>
        <p:txBody>
          <a:bodyPr/>
          <a:lstStyle/>
          <a:p>
            <a:pPr marL="45720" algn="ctr" eaLnBrk="1" fontAlgn="auto" hangingPunct="1">
              <a:spcBef>
                <a:spcPts val="0"/>
              </a:spcBef>
              <a:spcAft>
                <a:spcPts val="600"/>
              </a:spcAft>
              <a:defRPr/>
            </a:pPr>
            <a:endParaRPr lang="en-US" sz="1800" b="1" dirty="0">
              <a:solidFill>
                <a:srgbClr val="FFFF00"/>
              </a:solidFill>
            </a:endParaRPr>
          </a:p>
        </p:txBody>
      </p:sp>
      <p:sp>
        <p:nvSpPr>
          <p:cNvPr id="14" name="Title 1">
            <a:extLst>
              <a:ext uri="{FF2B5EF4-FFF2-40B4-BE49-F238E27FC236}">
                <a16:creationId xmlns:a16="http://schemas.microsoft.com/office/drawing/2014/main" xmlns="" id="{7CC89703-27B3-47B8-8F7C-3CF144A59767}"/>
              </a:ext>
            </a:extLst>
          </p:cNvPr>
          <p:cNvSpPr txBox="1">
            <a:spLocks/>
          </p:cNvSpPr>
          <p:nvPr/>
        </p:nvSpPr>
        <p:spPr>
          <a:xfrm>
            <a:off x="1522413" y="1352550"/>
            <a:ext cx="9601200" cy="554038"/>
          </a:xfrm>
          <a:prstGeom prst="rect">
            <a:avLst/>
          </a:prstGeom>
        </p:spPr>
        <p:txBody>
          <a:bodyPr anchor="b"/>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defRPr/>
            </a:pPr>
            <a:endParaRPr lang="en-US" sz="2800" b="1" dirty="0">
              <a:solidFill>
                <a:srgbClr val="ACCBF9"/>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 y="129236"/>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05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1B6CB113-CB14-49AB-8F71-96F22143984B}"/>
              </a:ext>
            </a:extLst>
          </p:cNvPr>
          <p:cNvSpPr>
            <a:spLocks noGrp="1" noChangeArrowheads="1"/>
          </p:cNvSpPr>
          <p:nvPr>
            <p:ph type="title"/>
          </p:nvPr>
        </p:nvSpPr>
        <p:spPr>
          <a:xfrm>
            <a:off x="762000" y="228600"/>
            <a:ext cx="11277600" cy="762000"/>
          </a:xfrm>
        </p:spPr>
        <p:txBody>
          <a:bodyPr>
            <a:normAutofit fontScale="90000"/>
          </a:bodyPr>
          <a:lstStyle/>
          <a:p>
            <a:pPr algn="ctr" eaLnBrk="1" fontAlgn="auto" hangingPunct="1">
              <a:spcAft>
                <a:spcPts val="0"/>
              </a:spcAft>
              <a:defRPr/>
            </a:pPr>
            <a:r>
              <a:rPr lang="en-US" sz="3600" b="1" dirty="0" err="1" smtClean="0">
                <a:solidFill>
                  <a:srgbClr val="FFFF00"/>
                </a:solidFill>
              </a:rPr>
              <a:t>Enfermedad</a:t>
            </a:r>
            <a:r>
              <a:rPr lang="en-US" sz="3600" b="1" dirty="0" smtClean="0">
                <a:solidFill>
                  <a:srgbClr val="FFFF00"/>
                </a:solidFill>
              </a:rPr>
              <a:t> de Alzheimer: </a:t>
            </a:r>
            <a:r>
              <a:rPr lang="en-US" sz="3600" b="1" dirty="0" err="1" smtClean="0">
                <a:solidFill>
                  <a:srgbClr val="FFFF00"/>
                </a:solidFill>
              </a:rPr>
              <a:t>Anormalidades</a:t>
            </a:r>
            <a:r>
              <a:rPr lang="en-US" sz="3600" b="1" dirty="0" smtClean="0">
                <a:solidFill>
                  <a:srgbClr val="FFFF00"/>
                </a:solidFill>
              </a:rPr>
              <a:t> </a:t>
            </a:r>
            <a:r>
              <a:rPr lang="en-US" sz="3600" b="1" dirty="0" err="1" smtClean="0">
                <a:solidFill>
                  <a:srgbClr val="FFFF00"/>
                </a:solidFill>
              </a:rPr>
              <a:t>categóricas</a:t>
            </a:r>
            <a:endParaRPr lang="en-US" sz="3600" b="1" dirty="0">
              <a:solidFill>
                <a:srgbClr val="FFFF00"/>
              </a:solidFill>
            </a:endParaRPr>
          </a:p>
        </p:txBody>
      </p:sp>
      <p:sp>
        <p:nvSpPr>
          <p:cNvPr id="33795" name="Rectangle 3">
            <a:extLst>
              <a:ext uri="{FF2B5EF4-FFF2-40B4-BE49-F238E27FC236}">
                <a16:creationId xmlns:a16="http://schemas.microsoft.com/office/drawing/2014/main" xmlns="" id="{CE739418-C7A3-4D23-9224-BE39931992E8}"/>
              </a:ext>
            </a:extLst>
          </p:cNvPr>
          <p:cNvSpPr>
            <a:spLocks noGrp="1" noChangeArrowheads="1"/>
          </p:cNvSpPr>
          <p:nvPr>
            <p:ph type="body" idx="4294967295"/>
          </p:nvPr>
        </p:nvSpPr>
        <p:spPr>
          <a:xfrm>
            <a:off x="762000" y="990600"/>
            <a:ext cx="10591800" cy="5334000"/>
          </a:xfrm>
        </p:spPr>
        <p:txBody>
          <a:bodyPr>
            <a:normAutofit/>
          </a:bodyPr>
          <a:lstStyle/>
          <a:p>
            <a:pPr marL="457200" indent="-457200" eaLnBrk="1" fontAlgn="auto" hangingPunct="1">
              <a:lnSpc>
                <a:spcPct val="90000"/>
              </a:lnSpc>
              <a:spcAft>
                <a:spcPts val="0"/>
              </a:spcAft>
              <a:defRPr/>
            </a:pPr>
            <a:r>
              <a:rPr lang="en-US" sz="2800" b="1" dirty="0" err="1" smtClean="0">
                <a:solidFill>
                  <a:srgbClr val="EBCBD9"/>
                </a:solidFill>
              </a:rPr>
              <a:t>Estructurales</a:t>
            </a:r>
            <a:r>
              <a:rPr lang="en-US" sz="2800" b="1" dirty="0" smtClean="0">
                <a:solidFill>
                  <a:srgbClr val="EBCBD9"/>
                </a:solidFill>
              </a:rPr>
              <a:t>:</a:t>
            </a:r>
            <a:endParaRPr lang="en-US" sz="2800" b="1" dirty="0"/>
          </a:p>
          <a:p>
            <a:pPr marL="640080" lvl="1" indent="-288000" eaLnBrk="1" fontAlgn="auto" hangingPunct="1">
              <a:lnSpc>
                <a:spcPct val="90000"/>
              </a:lnSpc>
              <a:spcAft>
                <a:spcPts val="0"/>
              </a:spcAft>
              <a:defRPr/>
            </a:pPr>
            <a:r>
              <a:rPr lang="en-US" sz="2400" dirty="0" smtClean="0"/>
              <a:t>Neuritis </a:t>
            </a:r>
            <a:r>
              <a:rPr lang="en-US" sz="2400" dirty="0" err="1" smtClean="0"/>
              <a:t>distróficas</a:t>
            </a:r>
            <a:r>
              <a:rPr lang="en-US" sz="2400" dirty="0" smtClean="0"/>
              <a:t> y </a:t>
            </a:r>
            <a:r>
              <a:rPr lang="en-US" sz="2400" dirty="0" err="1" smtClean="0"/>
              <a:t>ovillos</a:t>
            </a:r>
            <a:r>
              <a:rPr lang="en-US" sz="2400" dirty="0" smtClean="0"/>
              <a:t> </a:t>
            </a:r>
            <a:r>
              <a:rPr lang="en-US" sz="2400" dirty="0" err="1" smtClean="0"/>
              <a:t>neurofibrilares</a:t>
            </a:r>
            <a:r>
              <a:rPr lang="en-US" sz="2400" dirty="0" smtClean="0"/>
              <a:t>: </a:t>
            </a:r>
            <a:endParaRPr lang="en-US" sz="2400" dirty="0"/>
          </a:p>
          <a:p>
            <a:pPr marL="1005840" lvl="2" indent="-288000" eaLnBrk="1" fontAlgn="auto" hangingPunct="1">
              <a:lnSpc>
                <a:spcPct val="90000"/>
              </a:lnSpc>
              <a:spcAft>
                <a:spcPts val="0"/>
              </a:spcAft>
              <a:defRPr/>
            </a:pPr>
            <a:r>
              <a:rPr lang="en-US" sz="2000" dirty="0" err="1" smtClean="0"/>
              <a:t>fosfo</a:t>
            </a:r>
            <a:r>
              <a:rPr lang="en-US" sz="2000" dirty="0" smtClean="0"/>
              <a:t>-tau </a:t>
            </a:r>
            <a:r>
              <a:rPr lang="en-US" sz="2000" dirty="0"/>
              <a:t>y</a:t>
            </a:r>
            <a:r>
              <a:rPr lang="en-US" sz="2000" dirty="0" smtClean="0"/>
              <a:t> </a:t>
            </a:r>
            <a:r>
              <a:rPr lang="en-US" sz="2000" dirty="0" err="1" smtClean="0"/>
              <a:t>ubiquitina</a:t>
            </a:r>
            <a:endParaRPr lang="en-US" sz="2000" dirty="0"/>
          </a:p>
          <a:p>
            <a:pPr marL="640080" lvl="1" indent="-288000" eaLnBrk="1" fontAlgn="auto" hangingPunct="1">
              <a:lnSpc>
                <a:spcPct val="90000"/>
              </a:lnSpc>
              <a:spcAft>
                <a:spcPts val="0"/>
              </a:spcAft>
              <a:defRPr/>
            </a:pPr>
            <a:r>
              <a:rPr lang="en-US" sz="2400" dirty="0" err="1" smtClean="0"/>
              <a:t>Placas</a:t>
            </a:r>
            <a:r>
              <a:rPr lang="en-US" sz="2400" dirty="0" smtClean="0"/>
              <a:t> </a:t>
            </a:r>
            <a:r>
              <a:rPr lang="el-GR" sz="2400" dirty="0" smtClean="0">
                <a:cs typeface="Arial" charset="0"/>
              </a:rPr>
              <a:t>β</a:t>
            </a:r>
            <a:r>
              <a:rPr lang="es-MX" sz="2400" dirty="0" smtClean="0">
                <a:cs typeface="Arial" charset="0"/>
              </a:rPr>
              <a:t>-</a:t>
            </a:r>
            <a:r>
              <a:rPr lang="es-MX" sz="2400" dirty="0" err="1" smtClean="0">
                <a:cs typeface="Arial" charset="0"/>
              </a:rPr>
              <a:t>amiloides</a:t>
            </a:r>
            <a:r>
              <a:rPr lang="en-US" sz="2400" dirty="0" smtClean="0"/>
              <a:t>, </a:t>
            </a:r>
            <a:r>
              <a:rPr lang="en-US" sz="2400" dirty="0" err="1" smtClean="0"/>
              <a:t>vasculares</a:t>
            </a:r>
            <a:r>
              <a:rPr lang="en-US" sz="2400" dirty="0" smtClean="0"/>
              <a:t> y </a:t>
            </a:r>
            <a:r>
              <a:rPr lang="en-US" sz="2400" dirty="0" err="1" smtClean="0"/>
              <a:t>oligómeros</a:t>
            </a:r>
            <a:r>
              <a:rPr lang="en-US" sz="2400" dirty="0" smtClean="0"/>
              <a:t> </a:t>
            </a:r>
            <a:r>
              <a:rPr lang="en-US" sz="2400" dirty="0" err="1" smtClean="0"/>
              <a:t>tóxicos</a:t>
            </a:r>
            <a:endParaRPr lang="en-US" sz="2400" dirty="0"/>
          </a:p>
          <a:p>
            <a:pPr marL="640080" lvl="1" indent="-288000" eaLnBrk="1" fontAlgn="auto" hangingPunct="1">
              <a:lnSpc>
                <a:spcPct val="90000"/>
              </a:lnSpc>
              <a:spcAft>
                <a:spcPts val="1200"/>
              </a:spcAft>
              <a:defRPr/>
            </a:pPr>
            <a:r>
              <a:rPr lang="en-US" sz="2400" dirty="0" err="1" smtClean="0"/>
              <a:t>Pérdida</a:t>
            </a:r>
            <a:r>
              <a:rPr lang="en-US" sz="2400" dirty="0" smtClean="0"/>
              <a:t> </a:t>
            </a:r>
            <a:r>
              <a:rPr lang="en-US" sz="2400" dirty="0" err="1" smtClean="0"/>
              <a:t>celular</a:t>
            </a:r>
            <a:r>
              <a:rPr lang="en-US" sz="2400" dirty="0" smtClean="0"/>
              <a:t> y gliosis (</a:t>
            </a:r>
            <a:r>
              <a:rPr lang="en-US" sz="2400" dirty="0" err="1" smtClean="0"/>
              <a:t>cicatrización</a:t>
            </a:r>
            <a:r>
              <a:rPr lang="en-US" sz="2400" dirty="0" smtClean="0"/>
              <a:t>)</a:t>
            </a:r>
            <a:endParaRPr lang="en-US" sz="2400" dirty="0"/>
          </a:p>
          <a:p>
            <a:pPr marL="457200" indent="-457200" eaLnBrk="1" fontAlgn="auto" hangingPunct="1">
              <a:lnSpc>
                <a:spcPct val="90000"/>
              </a:lnSpc>
              <a:spcAft>
                <a:spcPts val="0"/>
              </a:spcAft>
              <a:defRPr/>
            </a:pPr>
            <a:r>
              <a:rPr lang="en-US" sz="2800" b="1" dirty="0" err="1" smtClean="0">
                <a:solidFill>
                  <a:srgbClr val="EBCBD9"/>
                </a:solidFill>
              </a:rPr>
              <a:t>Funcionales</a:t>
            </a:r>
            <a:r>
              <a:rPr lang="en-US" sz="2800" b="1" dirty="0" smtClean="0">
                <a:solidFill>
                  <a:srgbClr val="EBCBD9"/>
                </a:solidFill>
              </a:rPr>
              <a:t>:</a:t>
            </a:r>
            <a:endParaRPr lang="en-US" sz="2800" b="1" dirty="0"/>
          </a:p>
          <a:p>
            <a:pPr marL="640080" lvl="1" indent="-288000" eaLnBrk="1" fontAlgn="auto" hangingPunct="1">
              <a:lnSpc>
                <a:spcPct val="90000"/>
              </a:lnSpc>
              <a:spcAft>
                <a:spcPts val="0"/>
              </a:spcAft>
              <a:defRPr/>
            </a:pPr>
            <a:r>
              <a:rPr lang="en-US" sz="2400" dirty="0" err="1" smtClean="0"/>
              <a:t>Acetilcolina</a:t>
            </a:r>
            <a:r>
              <a:rPr lang="en-US" sz="2400" dirty="0" smtClean="0"/>
              <a:t> y </a:t>
            </a:r>
            <a:r>
              <a:rPr lang="en-US" sz="2400" dirty="0" err="1" smtClean="0"/>
              <a:t>otros</a:t>
            </a:r>
            <a:r>
              <a:rPr lang="en-US" sz="2400" dirty="0" smtClean="0"/>
              <a:t> </a:t>
            </a:r>
            <a:r>
              <a:rPr lang="en-US" sz="2400" dirty="0" err="1" smtClean="0"/>
              <a:t>déficits</a:t>
            </a:r>
            <a:r>
              <a:rPr lang="en-US" sz="2400" dirty="0" smtClean="0"/>
              <a:t> de </a:t>
            </a:r>
            <a:r>
              <a:rPr lang="en-US" sz="2400" dirty="0" err="1" smtClean="0"/>
              <a:t>neurotransmisores</a:t>
            </a:r>
            <a:endParaRPr lang="en-US" sz="2400" dirty="0"/>
          </a:p>
          <a:p>
            <a:pPr marL="640080" lvl="1" indent="-288000" eaLnBrk="1" fontAlgn="auto" hangingPunct="1">
              <a:lnSpc>
                <a:spcPct val="90000"/>
              </a:lnSpc>
              <a:spcAft>
                <a:spcPts val="0"/>
              </a:spcAft>
              <a:defRPr/>
            </a:pPr>
            <a:r>
              <a:rPr lang="en-US" sz="2400" dirty="0" err="1" smtClean="0"/>
              <a:t>Plasticidad</a:t>
            </a:r>
            <a:r>
              <a:rPr lang="en-US" sz="2400" dirty="0" smtClean="0"/>
              <a:t> </a:t>
            </a:r>
            <a:r>
              <a:rPr lang="en-US" sz="2400" dirty="0" err="1" smtClean="0"/>
              <a:t>sináptica</a:t>
            </a:r>
            <a:r>
              <a:rPr lang="en-US" sz="2400" dirty="0" smtClean="0"/>
              <a:t> </a:t>
            </a:r>
            <a:r>
              <a:rPr lang="en-US" sz="2400" dirty="0" err="1" smtClean="0"/>
              <a:t>alterada</a:t>
            </a:r>
            <a:endParaRPr lang="en-US" sz="2400" dirty="0"/>
          </a:p>
          <a:p>
            <a:pPr marL="640080" lvl="1" indent="-288000" eaLnBrk="1" fontAlgn="auto" hangingPunct="1">
              <a:lnSpc>
                <a:spcPct val="90000"/>
              </a:lnSpc>
              <a:spcAft>
                <a:spcPts val="0"/>
              </a:spcAft>
              <a:defRPr/>
            </a:pPr>
            <a:r>
              <a:rPr lang="en-US" sz="2400" dirty="0" err="1" smtClean="0"/>
              <a:t>Estrés</a:t>
            </a:r>
            <a:r>
              <a:rPr lang="en-US" sz="2400" dirty="0" smtClean="0"/>
              <a:t> </a:t>
            </a:r>
            <a:r>
              <a:rPr lang="en-US" sz="2400" dirty="0" err="1" smtClean="0"/>
              <a:t>oxidativo</a:t>
            </a:r>
            <a:endParaRPr lang="en-US" sz="2400" dirty="0"/>
          </a:p>
          <a:p>
            <a:pPr marL="1005840" lvl="2" indent="-288000" eaLnBrk="1" fontAlgn="auto" hangingPunct="1">
              <a:lnSpc>
                <a:spcPct val="90000"/>
              </a:lnSpc>
              <a:spcAft>
                <a:spcPts val="1200"/>
              </a:spcAft>
              <a:defRPr/>
            </a:pPr>
            <a:r>
              <a:rPr lang="en-US" sz="2000" dirty="0" err="1" smtClean="0"/>
              <a:t>Disfunción</a:t>
            </a:r>
            <a:r>
              <a:rPr lang="en-US" sz="2000" dirty="0" smtClean="0"/>
              <a:t> </a:t>
            </a:r>
            <a:r>
              <a:rPr lang="en-US" sz="2000" dirty="0" err="1" smtClean="0"/>
              <a:t>mitocondrial</a:t>
            </a:r>
            <a:r>
              <a:rPr lang="en-US" sz="2000" dirty="0" smtClean="0"/>
              <a:t>, </a:t>
            </a:r>
            <a:r>
              <a:rPr lang="en-US" sz="2000" dirty="0" err="1" smtClean="0"/>
              <a:t>activación</a:t>
            </a:r>
            <a:r>
              <a:rPr lang="en-US" sz="2000" dirty="0" smtClean="0"/>
              <a:t> de </a:t>
            </a:r>
            <a:r>
              <a:rPr lang="en-US" sz="2000" dirty="0" err="1" smtClean="0"/>
              <a:t>citocinas</a:t>
            </a:r>
            <a:endParaRPr lang="en-US" sz="2000" dirty="0"/>
          </a:p>
          <a:p>
            <a:pPr marL="457200" indent="-457200" eaLnBrk="1" fontAlgn="auto" hangingPunct="1">
              <a:lnSpc>
                <a:spcPct val="90000"/>
              </a:lnSpc>
              <a:spcAft>
                <a:spcPts val="0"/>
              </a:spcAft>
              <a:defRPr/>
            </a:pPr>
            <a:r>
              <a:rPr lang="en-US" sz="2800" b="1" dirty="0" err="1" smtClean="0">
                <a:solidFill>
                  <a:srgbClr val="FFFF00"/>
                </a:solidFill>
              </a:rPr>
              <a:t>Metabólicas</a:t>
            </a:r>
            <a:r>
              <a:rPr lang="en-US" sz="2800" b="1" dirty="0" smtClean="0">
                <a:solidFill>
                  <a:srgbClr val="FFFF00"/>
                </a:solidFill>
              </a:rPr>
              <a:t>:</a:t>
            </a:r>
            <a:endParaRPr lang="en-US" sz="2800" b="1" dirty="0"/>
          </a:p>
          <a:p>
            <a:pPr marL="640080" lvl="1" indent="-288000" eaLnBrk="1" fontAlgn="auto" hangingPunct="1">
              <a:lnSpc>
                <a:spcPct val="90000"/>
              </a:lnSpc>
              <a:spcAft>
                <a:spcPts val="0"/>
              </a:spcAft>
              <a:defRPr/>
            </a:pPr>
            <a:r>
              <a:rPr lang="en-US" sz="2400" dirty="0" err="1" smtClean="0">
                <a:solidFill>
                  <a:srgbClr val="FFFF00"/>
                </a:solidFill>
              </a:rPr>
              <a:t>Oxígeno</a:t>
            </a:r>
            <a:r>
              <a:rPr lang="en-US" sz="2400" dirty="0" smtClean="0">
                <a:solidFill>
                  <a:srgbClr val="FFFF00"/>
                </a:solidFill>
              </a:rPr>
              <a:t> y </a:t>
            </a:r>
            <a:r>
              <a:rPr lang="en-US" sz="2400" dirty="0" err="1" smtClean="0">
                <a:solidFill>
                  <a:srgbClr val="FFFF00"/>
                </a:solidFill>
              </a:rPr>
              <a:t>metabolismo</a:t>
            </a:r>
            <a:r>
              <a:rPr lang="en-US" sz="2400" dirty="0" smtClean="0">
                <a:solidFill>
                  <a:srgbClr val="FFFF00"/>
                </a:solidFill>
              </a:rPr>
              <a:t> de la </a:t>
            </a:r>
            <a:r>
              <a:rPr lang="en-US" sz="2400" dirty="0" err="1" smtClean="0">
                <a:solidFill>
                  <a:srgbClr val="FFFF00"/>
                </a:solidFill>
              </a:rPr>
              <a:t>glucosa</a:t>
            </a:r>
            <a:r>
              <a:rPr lang="en-US" sz="2400" dirty="0" smtClean="0">
                <a:solidFill>
                  <a:srgbClr val="FFFF00"/>
                </a:solidFill>
              </a:rPr>
              <a:t> </a:t>
            </a:r>
            <a:r>
              <a:rPr lang="en-US" sz="2400" dirty="0" err="1" smtClean="0">
                <a:solidFill>
                  <a:srgbClr val="FFFF00"/>
                </a:solidFill>
              </a:rPr>
              <a:t>reducidos</a:t>
            </a:r>
            <a:r>
              <a:rPr lang="en-US" sz="2400" dirty="0" smtClean="0">
                <a:solidFill>
                  <a:srgbClr val="FFFF00"/>
                </a:solidFill>
              </a:rPr>
              <a:t> (</a:t>
            </a:r>
            <a:r>
              <a:rPr lang="en-US" sz="2400" b="1" dirty="0" err="1" smtClean="0">
                <a:solidFill>
                  <a:srgbClr val="00FF00"/>
                </a:solidFill>
              </a:rPr>
              <a:t>inanicion</a:t>
            </a:r>
            <a:r>
              <a:rPr lang="en-US" sz="2400" b="1" dirty="0" smtClean="0">
                <a:solidFill>
                  <a:srgbClr val="00FF00"/>
                </a:solidFill>
              </a:rPr>
              <a:t> cerebral</a:t>
            </a:r>
            <a:r>
              <a:rPr lang="en-US" sz="2400" dirty="0" smtClean="0">
                <a:solidFill>
                  <a:srgbClr val="FFFF00"/>
                </a:solidFill>
              </a:rPr>
              <a:t>)</a:t>
            </a:r>
            <a:endParaRPr lang="en-US" sz="2400" dirty="0">
              <a:solidFill>
                <a:srgbClr val="FFFF00"/>
              </a:solidFill>
            </a:endParaRPr>
          </a:p>
          <a:p>
            <a:pPr marL="640080" lvl="1" indent="-288000" eaLnBrk="1" fontAlgn="auto" hangingPunct="1">
              <a:lnSpc>
                <a:spcPct val="90000"/>
              </a:lnSpc>
              <a:spcAft>
                <a:spcPts val="0"/>
              </a:spcAft>
              <a:defRPr/>
            </a:pPr>
            <a:r>
              <a:rPr lang="en-US" sz="2400" dirty="0" err="1" smtClean="0">
                <a:solidFill>
                  <a:srgbClr val="FFFF00"/>
                </a:solidFill>
              </a:rPr>
              <a:t>Alteraciones</a:t>
            </a:r>
            <a:r>
              <a:rPr lang="en-US" sz="2400" dirty="0" smtClean="0">
                <a:solidFill>
                  <a:srgbClr val="FFFF00"/>
                </a:solidFill>
              </a:rPr>
              <a:t> </a:t>
            </a:r>
            <a:r>
              <a:rPr lang="en-US" sz="2400" dirty="0" err="1" smtClean="0">
                <a:solidFill>
                  <a:srgbClr val="FFFF00"/>
                </a:solidFill>
              </a:rPr>
              <a:t>en</a:t>
            </a:r>
            <a:r>
              <a:rPr lang="en-US" sz="2400" dirty="0" smtClean="0">
                <a:solidFill>
                  <a:srgbClr val="FFFF00"/>
                </a:solidFill>
              </a:rPr>
              <a:t> </a:t>
            </a:r>
            <a:r>
              <a:rPr lang="en-US" sz="2400" dirty="0" err="1" smtClean="0">
                <a:solidFill>
                  <a:srgbClr val="FFFF00"/>
                </a:solidFill>
              </a:rPr>
              <a:t>funciones</a:t>
            </a:r>
            <a:r>
              <a:rPr lang="en-US" sz="2400" dirty="0" smtClean="0">
                <a:solidFill>
                  <a:srgbClr val="FFFF00"/>
                </a:solidFill>
              </a:rPr>
              <a:t> </a:t>
            </a:r>
            <a:r>
              <a:rPr lang="en-US" sz="2400" dirty="0" err="1" smtClean="0">
                <a:solidFill>
                  <a:srgbClr val="FFFF00"/>
                </a:solidFill>
              </a:rPr>
              <a:t>reguladas</a:t>
            </a:r>
            <a:r>
              <a:rPr lang="en-US" sz="2400" dirty="0" smtClean="0">
                <a:solidFill>
                  <a:srgbClr val="FFFF00"/>
                </a:solidFill>
              </a:rPr>
              <a:t> </a:t>
            </a:r>
            <a:r>
              <a:rPr lang="en-US" sz="2400" dirty="0" err="1" smtClean="0">
                <a:solidFill>
                  <a:srgbClr val="FFFF00"/>
                </a:solidFill>
              </a:rPr>
              <a:t>por</a:t>
            </a:r>
            <a:r>
              <a:rPr lang="en-US" sz="2400" dirty="0" smtClean="0">
                <a:solidFill>
                  <a:srgbClr val="FFFF00"/>
                </a:solidFill>
              </a:rPr>
              <a:t> </a:t>
            </a:r>
            <a:r>
              <a:rPr lang="en-US" sz="2400" dirty="0" err="1" smtClean="0">
                <a:solidFill>
                  <a:srgbClr val="FFFF00"/>
                </a:solidFill>
              </a:rPr>
              <a:t>insulina</a:t>
            </a:r>
            <a:endParaRPr lang="en-US" sz="2400" dirty="0">
              <a:solidFill>
                <a:srgbClr val="FFFF00"/>
              </a:solidFill>
            </a:endParaRPr>
          </a:p>
        </p:txBody>
      </p:sp>
      <p:sp>
        <p:nvSpPr>
          <p:cNvPr id="2" name="Rectangle 1">
            <a:extLst>
              <a:ext uri="{FF2B5EF4-FFF2-40B4-BE49-F238E27FC236}">
                <a16:creationId xmlns:a16="http://schemas.microsoft.com/office/drawing/2014/main" xmlns="" id="{9511F087-5F3A-4E2F-86A3-09709DB0587C}"/>
              </a:ext>
            </a:extLst>
          </p:cNvPr>
          <p:cNvSpPr/>
          <p:nvPr/>
        </p:nvSpPr>
        <p:spPr>
          <a:xfrm>
            <a:off x="762000" y="5029200"/>
            <a:ext cx="10287000" cy="1676400"/>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ángulo 2"/>
          <p:cNvSpPr/>
          <p:nvPr/>
        </p:nvSpPr>
        <p:spPr>
          <a:xfrm>
            <a:off x="8312728" y="2906329"/>
            <a:ext cx="4006734" cy="646331"/>
          </a:xfrm>
          <a:prstGeom prst="rect">
            <a:avLst/>
          </a:prstGeom>
        </p:spPr>
        <p:txBody>
          <a:bodyPr wrap="square">
            <a:spAutoFit/>
          </a:bodyPr>
          <a:lstStyle/>
          <a:p>
            <a:r>
              <a:rPr lang="en-US" altLang="en-US" dirty="0"/>
              <a:t>Metabolism. 2015 Mar;64(3 </a:t>
            </a:r>
            <a:r>
              <a:rPr lang="en-US" altLang="en-US" dirty="0" err="1"/>
              <a:t>Suppl</a:t>
            </a:r>
            <a:r>
              <a:rPr lang="en-US" altLang="en-US" dirty="0"/>
              <a:t> 1):S47-50. PubMed PMID: 25468144.</a:t>
            </a:r>
            <a:endParaRPr lang="es-MX" dirty="0"/>
          </a:p>
        </p:txBody>
      </p:sp>
    </p:spTree>
    <p:extLst>
      <p:ext uri="{BB962C8B-B14F-4D97-AF65-F5344CB8AC3E}">
        <p14:creationId xmlns:p14="http://schemas.microsoft.com/office/powerpoint/2010/main" val="201531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prstClr val="white"/>
              </a:solidFill>
              <a:latin typeface="Palatino Linotype" panose="02040502050505030304" pitchFamily="18" charset="0"/>
            </a:endParaRPr>
          </a:p>
        </p:txBody>
      </p:sp>
      <p:sp>
        <p:nvSpPr>
          <p:cNvPr id="4" name="Title 3">
            <a:extLst>
              <a:ext uri="{FF2B5EF4-FFF2-40B4-BE49-F238E27FC236}">
                <a16:creationId xmlns:a16="http://schemas.microsoft.com/office/drawing/2014/main" xmlns="" id="{382BF327-F934-4E5C-9E3F-A42F8B291F1F}"/>
              </a:ext>
            </a:extLst>
          </p:cNvPr>
          <p:cNvSpPr>
            <a:spLocks noGrp="1"/>
          </p:cNvSpPr>
          <p:nvPr>
            <p:ph type="title"/>
          </p:nvPr>
        </p:nvSpPr>
        <p:spPr>
          <a:xfrm>
            <a:off x="852152" y="-6350"/>
            <a:ext cx="10591800" cy="838200"/>
          </a:xfrm>
        </p:spPr>
        <p:txBody>
          <a:bodyPr/>
          <a:lstStyle/>
          <a:p>
            <a:pPr algn="ctr" eaLnBrk="1" fontAlgn="auto" hangingPunct="1">
              <a:spcAft>
                <a:spcPts val="0"/>
              </a:spcAft>
              <a:defRPr/>
            </a:pPr>
            <a:r>
              <a:rPr lang="en-US" sz="3600" b="1" dirty="0" smtClean="0">
                <a:solidFill>
                  <a:srgbClr val="FFFF00"/>
                </a:solidFill>
              </a:rPr>
              <a:t>Diabetes </a:t>
            </a:r>
            <a:r>
              <a:rPr lang="en-US" sz="3600" b="1" dirty="0" err="1" smtClean="0">
                <a:solidFill>
                  <a:srgbClr val="FFFF00"/>
                </a:solidFill>
              </a:rPr>
              <a:t>Tipo</a:t>
            </a:r>
            <a:r>
              <a:rPr lang="en-US" sz="3600" b="1" dirty="0" smtClean="0">
                <a:solidFill>
                  <a:srgbClr val="FFFF00"/>
                </a:solidFill>
              </a:rPr>
              <a:t> 1, </a:t>
            </a:r>
            <a:r>
              <a:rPr lang="en-US" sz="3600" b="1" dirty="0" err="1" smtClean="0">
                <a:solidFill>
                  <a:srgbClr val="FFFF00"/>
                </a:solidFill>
              </a:rPr>
              <a:t>Tipo</a:t>
            </a:r>
            <a:r>
              <a:rPr lang="en-US" sz="3600" b="1" dirty="0" smtClean="0">
                <a:solidFill>
                  <a:srgbClr val="FFFF00"/>
                </a:solidFill>
              </a:rPr>
              <a:t> 2 y “</a:t>
            </a:r>
            <a:r>
              <a:rPr lang="en-US" sz="3600" b="1" dirty="0" err="1" smtClean="0">
                <a:solidFill>
                  <a:srgbClr val="FFFF00"/>
                </a:solidFill>
              </a:rPr>
              <a:t>Tipo</a:t>
            </a:r>
            <a:r>
              <a:rPr lang="en-US" sz="3600" b="1" dirty="0" smtClean="0">
                <a:solidFill>
                  <a:srgbClr val="FFFF00"/>
                </a:solidFill>
              </a:rPr>
              <a:t> 3”</a:t>
            </a:r>
            <a:endParaRPr lang="en-US" sz="3600" dirty="0">
              <a:solidFill>
                <a:srgbClr val="FFFF00"/>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073188692"/>
              </p:ext>
            </p:extLst>
          </p:nvPr>
        </p:nvGraphicFramePr>
        <p:xfrm>
          <a:off x="1416675" y="869332"/>
          <a:ext cx="8770514" cy="5866319"/>
        </p:xfrm>
        <a:graphic>
          <a:graphicData uri="http://schemas.openxmlformats.org/drawingml/2006/table">
            <a:tbl>
              <a:tblPr firstRow="1" firstCol="1" bandRow="1">
                <a:tableStyleId>{5C22544A-7EE6-4342-B048-85BDC9FD1C3A}</a:tableStyleId>
              </a:tblPr>
              <a:tblGrid>
                <a:gridCol w="2192140"/>
                <a:gridCol w="2186678"/>
                <a:gridCol w="2198579"/>
                <a:gridCol w="2193117"/>
              </a:tblGrid>
              <a:tr h="365923">
                <a:tc>
                  <a:txBody>
                    <a:bodyPr/>
                    <a:lstStyle/>
                    <a:p>
                      <a:pPr>
                        <a:lnSpc>
                          <a:spcPct val="115000"/>
                        </a:lnSpc>
                        <a:spcAft>
                          <a:spcPts val="0"/>
                        </a:spcAft>
                      </a:pPr>
                      <a:r>
                        <a:rPr lang="es-MX" sz="2000" dirty="0">
                          <a:effectLst/>
                        </a:rPr>
                        <a:t>Efectos blanco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Diabetes tipo 1</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Diabetes tipo 2</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Diabetes tipo 3</a:t>
                      </a:r>
                      <a:endParaRPr lang="es-MX" sz="2000" dirty="0">
                        <a:effectLst/>
                        <a:latin typeface="Calibri"/>
                        <a:ea typeface="Calibri"/>
                        <a:cs typeface="Times New Roman"/>
                      </a:endParaRPr>
                    </a:p>
                  </a:txBody>
                  <a:tcPr marL="68580" marR="68580" marT="0" marB="0"/>
                </a:tc>
              </a:tr>
              <a:tr h="738134">
                <a:tc>
                  <a:txBody>
                    <a:bodyPr/>
                    <a:lstStyle/>
                    <a:p>
                      <a:pPr>
                        <a:lnSpc>
                          <a:spcPct val="115000"/>
                        </a:lnSpc>
                        <a:spcAft>
                          <a:spcPts val="0"/>
                        </a:spcAft>
                      </a:pPr>
                      <a:r>
                        <a:rPr lang="es-MX" sz="2000" dirty="0">
                          <a:effectLst/>
                        </a:rPr>
                        <a:t>Ligando a insulina</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Reducido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Aumentado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Reducido</a:t>
                      </a:r>
                      <a:endParaRPr lang="es-MX" sz="2000" dirty="0">
                        <a:effectLst/>
                        <a:latin typeface="Calibri"/>
                        <a:ea typeface="Calibri"/>
                        <a:cs typeface="Times New Roman"/>
                      </a:endParaRPr>
                    </a:p>
                  </a:txBody>
                  <a:tcPr marL="68580" marR="68580" marT="0" marB="0"/>
                </a:tc>
              </a:tr>
              <a:tr h="1118112">
                <a:tc>
                  <a:txBody>
                    <a:bodyPr/>
                    <a:lstStyle/>
                    <a:p>
                      <a:pPr>
                        <a:lnSpc>
                          <a:spcPct val="115000"/>
                        </a:lnSpc>
                        <a:spcAft>
                          <a:spcPts val="0"/>
                        </a:spcAft>
                      </a:pPr>
                      <a:r>
                        <a:rPr lang="es-MX" sz="2000" dirty="0">
                          <a:effectLst/>
                        </a:rPr>
                        <a:t>Receptor a insulina</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No afectado o aumentado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Activación reducida</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Activación y expresión reducidas</a:t>
                      </a:r>
                      <a:endParaRPr lang="es-MX" sz="2000" dirty="0">
                        <a:effectLst/>
                        <a:latin typeface="Calibri"/>
                        <a:ea typeface="Calibri"/>
                        <a:cs typeface="Times New Roman"/>
                      </a:endParaRPr>
                    </a:p>
                  </a:txBody>
                  <a:tcPr marL="68580" marR="68580" marT="0" marB="0"/>
                </a:tc>
              </a:tr>
              <a:tr h="365923">
                <a:tc>
                  <a:txBody>
                    <a:bodyPr/>
                    <a:lstStyle/>
                    <a:p>
                      <a:pPr>
                        <a:lnSpc>
                          <a:spcPct val="115000"/>
                        </a:lnSpc>
                        <a:spcAft>
                          <a:spcPts val="0"/>
                        </a:spcAft>
                      </a:pPr>
                      <a:r>
                        <a:rPr lang="es-MX" sz="2000" dirty="0">
                          <a:effectLst/>
                        </a:rPr>
                        <a:t>Uso de glucosa</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Disminuido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Disminuido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Disminuido</a:t>
                      </a:r>
                      <a:endParaRPr lang="es-MX" sz="2000" dirty="0">
                        <a:effectLst/>
                        <a:latin typeface="Calibri"/>
                        <a:ea typeface="Calibri"/>
                        <a:cs typeface="Times New Roman"/>
                      </a:endParaRPr>
                    </a:p>
                  </a:txBody>
                  <a:tcPr marL="68580" marR="68580" marT="0" marB="0"/>
                </a:tc>
              </a:tr>
              <a:tr h="1142532">
                <a:tc>
                  <a:txBody>
                    <a:bodyPr/>
                    <a:lstStyle/>
                    <a:p>
                      <a:pPr>
                        <a:lnSpc>
                          <a:spcPct val="115000"/>
                        </a:lnSpc>
                        <a:spcAft>
                          <a:spcPts val="0"/>
                        </a:spcAft>
                      </a:pPr>
                      <a:r>
                        <a:rPr lang="es-MX" sz="2000" dirty="0">
                          <a:effectLst/>
                        </a:rPr>
                        <a:t>Blancos primarios</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Páncreas; (cerebro)</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Músculo esquelético, tejido adiposo, vasos</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Cerebro: neuronas, materia blanca</a:t>
                      </a:r>
                      <a:endParaRPr lang="es-MX" sz="2000" dirty="0">
                        <a:effectLst/>
                        <a:latin typeface="Calibri"/>
                        <a:ea typeface="Calibri"/>
                        <a:cs typeface="Times New Roman"/>
                      </a:endParaRPr>
                    </a:p>
                  </a:txBody>
                  <a:tcPr marL="68580" marR="68580" marT="0" marB="0"/>
                </a:tc>
              </a:tr>
              <a:tr h="2135695">
                <a:tc>
                  <a:txBody>
                    <a:bodyPr/>
                    <a:lstStyle/>
                    <a:p>
                      <a:pPr>
                        <a:lnSpc>
                          <a:spcPct val="115000"/>
                        </a:lnSpc>
                        <a:spcAft>
                          <a:spcPts val="0"/>
                        </a:spcAft>
                      </a:pPr>
                      <a:r>
                        <a:rPr lang="es-MX" sz="2000" dirty="0">
                          <a:effectLst/>
                        </a:rPr>
                        <a:t>Blancos secundarios</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Cerebro, retina, vasos sanguíneos, riñones, piel, nervios periféricos y autónomos</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Cerebro, vasos sanguíneos, riñones, nervios periféricos y autónomos, retina, piel</a:t>
                      </a:r>
                      <a:endParaRPr lang="es-MX" sz="20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2000" dirty="0">
                          <a:effectLst/>
                        </a:rPr>
                        <a:t>Centros cerebrales de saciedad </a:t>
                      </a:r>
                      <a:r>
                        <a:rPr lang="es-MX" sz="2000">
                          <a:effectLst/>
                        </a:rPr>
                        <a:t>con </a:t>
                      </a:r>
                      <a:r>
                        <a:rPr lang="es-MX" sz="2000" smtClean="0">
                          <a:effectLst/>
                        </a:rPr>
                        <a:t>mayor tendencia </a:t>
                      </a:r>
                      <a:r>
                        <a:rPr lang="es-MX" sz="2000" dirty="0">
                          <a:effectLst/>
                        </a:rPr>
                        <a:t>a la obesidad</a:t>
                      </a:r>
                      <a:endParaRPr lang="es-MX" sz="2000" dirty="0">
                        <a:effectLst/>
                        <a:latin typeface="Calibri"/>
                        <a:ea typeface="Calibri"/>
                        <a:cs typeface="Times New Roman"/>
                      </a:endParaRPr>
                    </a:p>
                  </a:txBody>
                  <a:tcPr marL="68580" marR="68580" marT="0" marB="0"/>
                </a:tc>
              </a:tr>
            </a:tbl>
          </a:graphicData>
        </a:graphic>
      </p:graphicFrame>
      <p:sp>
        <p:nvSpPr>
          <p:cNvPr id="3" name="Rectángulo 2"/>
          <p:cNvSpPr/>
          <p:nvPr/>
        </p:nvSpPr>
        <p:spPr>
          <a:xfrm>
            <a:off x="10354888" y="2066744"/>
            <a:ext cx="1557712" cy="1754326"/>
          </a:xfrm>
          <a:prstGeom prst="rect">
            <a:avLst/>
          </a:prstGeom>
        </p:spPr>
        <p:txBody>
          <a:bodyPr wrap="square">
            <a:spAutoFit/>
          </a:bodyPr>
          <a:lstStyle/>
          <a:p>
            <a:r>
              <a:rPr lang="en-US" altLang="en-US" dirty="0"/>
              <a:t>J </a:t>
            </a:r>
            <a:r>
              <a:rPr lang="en-US" altLang="en-US" dirty="0" err="1"/>
              <a:t>Alzheimers</a:t>
            </a:r>
            <a:r>
              <a:rPr lang="en-US" altLang="en-US" dirty="0"/>
              <a:t> Dis. 2005 Feb;7(1):63-80. PubMed PMID: 15750215</a:t>
            </a:r>
            <a:endParaRPr lang="es-MX"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 y="129236"/>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21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880321C3-D5DD-43DE-AA41-F0C48503F544}"/>
              </a:ext>
            </a:extLst>
          </p:cNvPr>
          <p:cNvSpPr>
            <a:spLocks noGrp="1" noChangeArrowheads="1"/>
          </p:cNvSpPr>
          <p:nvPr>
            <p:ph type="title"/>
          </p:nvPr>
        </p:nvSpPr>
        <p:spPr>
          <a:xfrm>
            <a:off x="228600" y="33337"/>
            <a:ext cx="10515600" cy="957263"/>
          </a:xfrm>
        </p:spPr>
        <p:txBody>
          <a:bodyPr/>
          <a:lstStyle/>
          <a:p>
            <a:pPr algn="ctr" eaLnBrk="1" fontAlgn="auto" hangingPunct="1">
              <a:spcAft>
                <a:spcPts val="0"/>
              </a:spcAft>
              <a:defRPr/>
            </a:pPr>
            <a:r>
              <a:rPr lang="en-US" sz="6000" b="1" dirty="0" smtClean="0">
                <a:solidFill>
                  <a:srgbClr val="FFCCFF"/>
                </a:solidFill>
              </a:rPr>
              <a:t>Dos </a:t>
            </a:r>
            <a:r>
              <a:rPr lang="en-US" sz="6000" b="1" dirty="0" err="1" smtClean="0">
                <a:solidFill>
                  <a:srgbClr val="FFCCFF"/>
                </a:solidFill>
              </a:rPr>
              <a:t>tipos</a:t>
            </a:r>
            <a:r>
              <a:rPr lang="en-US" sz="6000" b="1" dirty="0" smtClean="0">
                <a:solidFill>
                  <a:srgbClr val="FFCCFF"/>
                </a:solidFill>
              </a:rPr>
              <a:t> de DT3?</a:t>
            </a:r>
            <a:endParaRPr lang="en-US" sz="6000" b="1" dirty="0">
              <a:solidFill>
                <a:srgbClr val="FFCCFF"/>
              </a:solidFill>
            </a:endParaRPr>
          </a:p>
        </p:txBody>
      </p:sp>
      <p:sp>
        <p:nvSpPr>
          <p:cNvPr id="54275" name="Rectangle 3">
            <a:extLst>
              <a:ext uri="{FF2B5EF4-FFF2-40B4-BE49-F238E27FC236}">
                <a16:creationId xmlns:a16="http://schemas.microsoft.com/office/drawing/2014/main" xmlns="" id="{2DE12FCE-67D1-44A6-863E-41833CBABCE6}"/>
              </a:ext>
            </a:extLst>
          </p:cNvPr>
          <p:cNvSpPr>
            <a:spLocks noGrp="1" noChangeArrowheads="1"/>
          </p:cNvSpPr>
          <p:nvPr>
            <p:ph sz="quarter" idx="4294967295"/>
          </p:nvPr>
        </p:nvSpPr>
        <p:spPr>
          <a:xfrm>
            <a:off x="228600" y="990600"/>
            <a:ext cx="10515600" cy="5562600"/>
          </a:xfrm>
        </p:spPr>
        <p:txBody>
          <a:bodyPr>
            <a:noAutofit/>
          </a:bodyPr>
          <a:lstStyle/>
          <a:p>
            <a:pPr marL="457200" indent="-457200" eaLnBrk="1" fontAlgn="auto" hangingPunct="1">
              <a:spcBef>
                <a:spcPts val="0"/>
              </a:spcBef>
              <a:spcAft>
                <a:spcPts val="2400"/>
              </a:spcAft>
              <a:defRPr/>
            </a:pPr>
            <a:r>
              <a:rPr lang="en-US" sz="3600" b="1" dirty="0" smtClean="0">
                <a:solidFill>
                  <a:srgbClr val="FFFF99"/>
                </a:solidFill>
              </a:rPr>
              <a:t>La “</a:t>
            </a:r>
            <a:r>
              <a:rPr lang="en-US" sz="3600" b="1" dirty="0" err="1" smtClean="0">
                <a:solidFill>
                  <a:srgbClr val="FFFF99"/>
                </a:solidFill>
              </a:rPr>
              <a:t>verdadera</a:t>
            </a:r>
            <a:r>
              <a:rPr lang="en-US" sz="3600" b="1" dirty="0" smtClean="0">
                <a:solidFill>
                  <a:srgbClr val="FFFF99"/>
                </a:solidFill>
              </a:rPr>
              <a:t>”</a:t>
            </a:r>
            <a:r>
              <a:rPr lang="en-US" sz="3600" b="1" dirty="0">
                <a:solidFill>
                  <a:srgbClr val="FFFF99"/>
                </a:solidFill>
              </a:rPr>
              <a:t> </a:t>
            </a:r>
            <a:r>
              <a:rPr lang="en-US" sz="3600" b="1" dirty="0" smtClean="0">
                <a:solidFill>
                  <a:srgbClr val="FFFF99"/>
                </a:solidFill>
              </a:rPr>
              <a:t>diabetes cerebral</a:t>
            </a:r>
            <a:endParaRPr lang="en-US" sz="3600" b="1" dirty="0">
              <a:solidFill>
                <a:srgbClr val="FFFF99"/>
              </a:solidFill>
            </a:endParaRPr>
          </a:p>
          <a:p>
            <a:pPr marL="682625" lvl="2" indent="-342900" eaLnBrk="1" fontAlgn="auto" hangingPunct="1">
              <a:spcAft>
                <a:spcPct val="30000"/>
              </a:spcAft>
              <a:buFont typeface="Wingdings" panose="05000000000000000000" pitchFamily="2" charset="2"/>
              <a:buChar char="Ó"/>
              <a:defRPr/>
            </a:pPr>
            <a:r>
              <a:rPr lang="en-US" sz="2800" b="1" dirty="0" err="1" smtClean="0"/>
              <a:t>Deficiencia</a:t>
            </a:r>
            <a:r>
              <a:rPr lang="en-US" sz="2800" b="1" dirty="0" smtClean="0"/>
              <a:t> a </a:t>
            </a:r>
            <a:r>
              <a:rPr lang="en-US" sz="2800" b="1" dirty="0" err="1" smtClean="0"/>
              <a:t>Insulina</a:t>
            </a:r>
            <a:endParaRPr lang="en-US" sz="2800" b="1" dirty="0"/>
          </a:p>
          <a:p>
            <a:pPr marL="682625" lvl="2" indent="-342900" eaLnBrk="1" fontAlgn="auto" hangingPunct="1">
              <a:spcAft>
                <a:spcPct val="30000"/>
              </a:spcAft>
              <a:buFont typeface="Wingdings" panose="05000000000000000000" pitchFamily="2" charset="2"/>
              <a:buChar char="Ó"/>
              <a:defRPr/>
            </a:pPr>
            <a:r>
              <a:rPr lang="en-US" sz="2800" b="1" dirty="0" smtClean="0"/>
              <a:t>Resistencia a </a:t>
            </a:r>
            <a:r>
              <a:rPr lang="en-US" sz="2800" b="1" dirty="0" err="1" smtClean="0"/>
              <a:t>Insulina</a:t>
            </a:r>
            <a:endParaRPr lang="en-US" sz="2800" b="1" dirty="0"/>
          </a:p>
          <a:p>
            <a:pPr marL="682625" lvl="2" indent="-342900" eaLnBrk="1" fontAlgn="auto" hangingPunct="1">
              <a:spcAft>
                <a:spcPct val="30000"/>
              </a:spcAft>
              <a:buFont typeface="Wingdings" panose="05000000000000000000" pitchFamily="2" charset="2"/>
              <a:buChar char="Ó"/>
              <a:defRPr/>
            </a:pPr>
            <a:r>
              <a:rPr lang="en-US" sz="2800" b="1" dirty="0" err="1" smtClean="0"/>
              <a:t>Acumulación</a:t>
            </a:r>
            <a:r>
              <a:rPr lang="en-US" sz="2800" b="1" dirty="0" smtClean="0"/>
              <a:t> de Tau</a:t>
            </a:r>
            <a:endParaRPr lang="en-US" sz="2800" b="1" dirty="0"/>
          </a:p>
          <a:p>
            <a:pPr marL="727075" lvl="1" indent="-342900" eaLnBrk="1" fontAlgn="auto" hangingPunct="1">
              <a:spcAft>
                <a:spcPts val="3000"/>
              </a:spcAft>
              <a:defRPr/>
            </a:pPr>
            <a:r>
              <a:rPr lang="en-US" sz="2800" b="1" dirty="0" err="1" smtClean="0"/>
              <a:t>placas</a:t>
            </a:r>
            <a:endParaRPr lang="en-US" sz="2800" b="1" dirty="0"/>
          </a:p>
          <a:p>
            <a:pPr marL="457200" lvl="1" indent="-457200" eaLnBrk="1" fontAlgn="auto" hangingPunct="1">
              <a:spcBef>
                <a:spcPts val="0"/>
              </a:spcBef>
              <a:spcAft>
                <a:spcPts val="2400"/>
              </a:spcAft>
              <a:buFont typeface="Wingdings" panose="05000000000000000000" pitchFamily="2" charset="2"/>
              <a:buChar char="Ñ"/>
              <a:defRPr/>
            </a:pPr>
            <a:r>
              <a:rPr lang="en-US" sz="3400" b="1" dirty="0" smtClean="0">
                <a:solidFill>
                  <a:srgbClr val="FFFF99"/>
                </a:solidFill>
              </a:rPr>
              <a:t>O diabetes </a:t>
            </a:r>
            <a:r>
              <a:rPr lang="en-US" sz="3400" b="1" dirty="0" err="1" smtClean="0">
                <a:solidFill>
                  <a:srgbClr val="FFFF99"/>
                </a:solidFill>
              </a:rPr>
              <a:t>influenciada</a:t>
            </a:r>
            <a:r>
              <a:rPr lang="en-US" sz="3400" b="1" dirty="0" smtClean="0">
                <a:solidFill>
                  <a:srgbClr val="FFFF99"/>
                </a:solidFill>
              </a:rPr>
              <a:t> </a:t>
            </a:r>
            <a:r>
              <a:rPr lang="en-US" sz="3400" b="1" dirty="0" err="1" smtClean="0">
                <a:solidFill>
                  <a:srgbClr val="FFFF99"/>
                </a:solidFill>
              </a:rPr>
              <a:t>externamente</a:t>
            </a:r>
            <a:r>
              <a:rPr lang="en-US" sz="3400" b="1" dirty="0" smtClean="0">
                <a:solidFill>
                  <a:srgbClr val="FFFF99"/>
                </a:solidFill>
              </a:rPr>
              <a:t>(</a:t>
            </a:r>
          </a:p>
          <a:p>
            <a:pPr marL="457200" lvl="1" indent="-457200" eaLnBrk="1" fontAlgn="auto" hangingPunct="1">
              <a:spcBef>
                <a:spcPts val="0"/>
              </a:spcBef>
              <a:spcAft>
                <a:spcPts val="2400"/>
              </a:spcAft>
              <a:buFont typeface="Wingdings" panose="05000000000000000000" pitchFamily="2" charset="2"/>
              <a:buChar char="Ñ"/>
              <a:defRPr/>
            </a:pPr>
            <a:r>
              <a:rPr lang="en-US" sz="2400" b="1" dirty="0" smtClean="0">
                <a:solidFill>
                  <a:srgbClr val="FFFF99"/>
                </a:solidFill>
              </a:rPr>
              <a:t>(</a:t>
            </a:r>
            <a:r>
              <a:rPr lang="en-US" sz="2000" b="1" dirty="0" err="1" smtClean="0">
                <a:solidFill>
                  <a:srgbClr val="FFFF99"/>
                </a:solidFill>
              </a:rPr>
              <a:t>desorden</a:t>
            </a:r>
            <a:r>
              <a:rPr lang="en-US" sz="2000" b="1" dirty="0" smtClean="0">
                <a:solidFill>
                  <a:srgbClr val="FFFF99"/>
                </a:solidFill>
              </a:rPr>
              <a:t> </a:t>
            </a:r>
            <a:r>
              <a:rPr lang="en-US" sz="2000" b="1" dirty="0" err="1" smtClean="0">
                <a:solidFill>
                  <a:srgbClr val="FFFF99"/>
                </a:solidFill>
              </a:rPr>
              <a:t>neuroendocrino</a:t>
            </a:r>
            <a:r>
              <a:rPr lang="en-US" sz="2000" b="1" dirty="0" smtClean="0">
                <a:solidFill>
                  <a:srgbClr val="FFFF99"/>
                </a:solidFill>
              </a:rPr>
              <a:t> que </a:t>
            </a:r>
            <a:r>
              <a:rPr lang="en-US" sz="2000" b="1" dirty="0" err="1" smtClean="0">
                <a:solidFill>
                  <a:srgbClr val="FFFF99"/>
                </a:solidFill>
              </a:rPr>
              <a:t>representa</a:t>
            </a:r>
            <a:r>
              <a:rPr lang="en-US" sz="2000" b="1" dirty="0" smtClean="0">
                <a:solidFill>
                  <a:srgbClr val="FFFF99"/>
                </a:solidFill>
              </a:rPr>
              <a:t> la progression de DM2 a EA</a:t>
            </a:r>
            <a:endParaRPr lang="en-US" sz="2000" b="1" dirty="0">
              <a:solidFill>
                <a:srgbClr val="FFFF99"/>
              </a:solidFill>
            </a:endParaRPr>
          </a:p>
          <a:p>
            <a:pPr marL="682625" lvl="2" indent="-342900" eaLnBrk="1" fontAlgn="auto" hangingPunct="1">
              <a:spcAft>
                <a:spcPct val="30000"/>
              </a:spcAft>
              <a:buFont typeface="Wingdings" panose="05000000000000000000" pitchFamily="2" charset="2"/>
              <a:buChar char="Ó"/>
              <a:defRPr/>
            </a:pPr>
            <a:r>
              <a:rPr lang="en-US" sz="2800" b="1" dirty="0" err="1" smtClean="0"/>
              <a:t>Síndrome</a:t>
            </a:r>
            <a:r>
              <a:rPr lang="en-US" sz="2800" b="1" dirty="0" smtClean="0"/>
              <a:t> </a:t>
            </a:r>
            <a:r>
              <a:rPr lang="en-US" sz="2800" b="1" dirty="0" err="1" smtClean="0"/>
              <a:t>metabólico</a:t>
            </a:r>
            <a:r>
              <a:rPr lang="en-US" sz="2800" b="1" dirty="0" smtClean="0"/>
              <a:t> </a:t>
            </a:r>
            <a:endParaRPr lang="en-US" sz="2800" b="1" dirty="0"/>
          </a:p>
          <a:p>
            <a:pPr marL="682625" lvl="2" indent="-342900" eaLnBrk="1" fontAlgn="auto" hangingPunct="1">
              <a:spcAft>
                <a:spcPct val="30000"/>
              </a:spcAft>
              <a:buFont typeface="Wingdings" panose="05000000000000000000" pitchFamily="2" charset="2"/>
              <a:buChar char="Ó"/>
              <a:defRPr/>
            </a:pPr>
            <a:r>
              <a:rPr lang="en-US" sz="2800" b="1" dirty="0"/>
              <a:t>NASH</a:t>
            </a:r>
          </a:p>
        </p:txBody>
      </p:sp>
      <p:pic>
        <p:nvPicPr>
          <p:cNvPr id="27652" name="Picture 3" descr="pet_alzheimers"/>
          <p:cNvPicPr>
            <a:picLocks noChangeAspect="1" noChangeArrowheads="1"/>
          </p:cNvPicPr>
          <p:nvPr/>
        </p:nvPicPr>
        <p:blipFill>
          <a:blip r:embed="rId3">
            <a:extLst>
              <a:ext uri="{28A0092B-C50C-407E-A947-70E740481C1C}">
                <a14:useLocalDpi xmlns:a14="http://schemas.microsoft.com/office/drawing/2010/main" val="0"/>
              </a:ext>
            </a:extLst>
          </a:blip>
          <a:srcRect l="83070"/>
          <a:stretch>
            <a:fillRect/>
          </a:stretch>
        </p:blipFill>
        <p:spPr bwMode="auto">
          <a:xfrm>
            <a:off x="9266238" y="457200"/>
            <a:ext cx="2362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fatmouse"/>
          <p:cNvPicPr>
            <a:picLocks noChangeAspect="1" noChangeArrowheads="1"/>
          </p:cNvPicPr>
          <p:nvPr/>
        </p:nvPicPr>
        <p:blipFill>
          <a:blip r:embed="rId4">
            <a:extLst>
              <a:ext uri="{28A0092B-C50C-407E-A947-70E740481C1C}">
                <a14:useLocalDpi xmlns:a14="http://schemas.microsoft.com/office/drawing/2010/main" val="0"/>
              </a:ext>
            </a:extLst>
          </a:blip>
          <a:srcRect b="3334"/>
          <a:stretch>
            <a:fillRect/>
          </a:stretch>
        </p:blipFill>
        <p:spPr bwMode="auto">
          <a:xfrm>
            <a:off x="9102436" y="3136900"/>
            <a:ext cx="3013364" cy="3340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38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5FA4D169-68C5-4C78-855F-FB6CC9CE10B2}"/>
              </a:ext>
            </a:extLst>
          </p:cNvPr>
          <p:cNvSpPr>
            <a:spLocks noGrp="1" noChangeArrowheads="1"/>
          </p:cNvSpPr>
          <p:nvPr>
            <p:ph type="title"/>
          </p:nvPr>
        </p:nvSpPr>
        <p:spPr>
          <a:xfrm>
            <a:off x="965915" y="447541"/>
            <a:ext cx="10363200" cy="762000"/>
          </a:xfrm>
        </p:spPr>
        <p:txBody>
          <a:bodyPr/>
          <a:lstStyle/>
          <a:p>
            <a:pPr algn="ctr" eaLnBrk="1" fontAlgn="auto" hangingPunct="1">
              <a:spcAft>
                <a:spcPts val="0"/>
              </a:spcAft>
              <a:defRPr/>
            </a:pPr>
            <a:r>
              <a:rPr lang="en-US" sz="3600" b="1" dirty="0" smtClean="0">
                <a:solidFill>
                  <a:srgbClr val="FFFF00"/>
                </a:solidFill>
                <a:ea typeface="ＭＳ Ｐゴシック" charset="0"/>
                <a:cs typeface="ＭＳ Ｐゴシック" charset="0"/>
              </a:rPr>
              <a:t>La </a:t>
            </a:r>
            <a:r>
              <a:rPr lang="en-US" sz="3600" b="1" dirty="0" err="1">
                <a:solidFill>
                  <a:srgbClr val="FFFF00"/>
                </a:solidFill>
                <a:ea typeface="ＭＳ Ｐゴシック" charset="0"/>
                <a:cs typeface="ＭＳ Ｐゴシック" charset="0"/>
              </a:rPr>
              <a:t>i</a:t>
            </a:r>
            <a:r>
              <a:rPr lang="en-US" sz="3600" b="1" dirty="0" err="1" smtClean="0">
                <a:solidFill>
                  <a:srgbClr val="FFFF00"/>
                </a:solidFill>
                <a:ea typeface="ＭＳ Ｐゴシック" charset="0"/>
                <a:cs typeface="ＭＳ Ｐゴシック" charset="0"/>
              </a:rPr>
              <a:t>nsulina</a:t>
            </a:r>
            <a:r>
              <a:rPr lang="en-US" sz="3600" b="1" dirty="0" smtClean="0">
                <a:solidFill>
                  <a:srgbClr val="FFFF00"/>
                </a:solidFill>
                <a:ea typeface="ＭＳ Ｐゴシック" charset="0"/>
                <a:cs typeface="ＭＳ Ｐゴシック" charset="0"/>
              </a:rPr>
              <a:t> se </a:t>
            </a:r>
            <a:r>
              <a:rPr lang="en-US" sz="3600" b="1" dirty="0" err="1" smtClean="0">
                <a:solidFill>
                  <a:srgbClr val="FFFF00"/>
                </a:solidFill>
                <a:ea typeface="ＭＳ Ｐゴシック" charset="0"/>
                <a:cs typeface="ＭＳ Ｐゴシック" charset="0"/>
              </a:rPr>
              <a:t>requiere</a:t>
            </a:r>
            <a:r>
              <a:rPr lang="en-US" sz="3600" b="1" dirty="0" smtClean="0">
                <a:solidFill>
                  <a:srgbClr val="FFFF00"/>
                </a:solidFill>
                <a:ea typeface="ＭＳ Ｐゴシック" charset="0"/>
                <a:cs typeface="ＭＳ Ｐゴシック" charset="0"/>
              </a:rPr>
              <a:t> para </a:t>
            </a:r>
            <a:r>
              <a:rPr lang="en-US" sz="3600" b="1" dirty="0" err="1" smtClean="0">
                <a:solidFill>
                  <a:srgbClr val="FFFF00"/>
                </a:solidFill>
                <a:ea typeface="ＭＳ Ｐゴシック" charset="0"/>
                <a:cs typeface="ＭＳ Ｐゴシック" charset="0"/>
              </a:rPr>
              <a:t>funciones</a:t>
            </a:r>
            <a:r>
              <a:rPr lang="en-US" sz="3600" b="1" dirty="0" smtClean="0">
                <a:solidFill>
                  <a:srgbClr val="FFFF00"/>
                </a:solidFill>
                <a:ea typeface="ＭＳ Ｐゴシック" charset="0"/>
                <a:cs typeface="ＭＳ Ｐゴシック" charset="0"/>
              </a:rPr>
              <a:t> </a:t>
            </a:r>
            <a:r>
              <a:rPr lang="en-US" sz="3600" b="1" dirty="0" err="1" smtClean="0">
                <a:solidFill>
                  <a:srgbClr val="FFFF00"/>
                </a:solidFill>
                <a:ea typeface="ＭＳ Ｐゴシック" charset="0"/>
                <a:cs typeface="ＭＳ Ｐゴシック" charset="0"/>
              </a:rPr>
              <a:t>cerebrales</a:t>
            </a:r>
            <a:r>
              <a:rPr lang="en-US" sz="3600" b="1" dirty="0" smtClean="0">
                <a:solidFill>
                  <a:srgbClr val="FFFF00"/>
                </a:solidFill>
                <a:ea typeface="ＭＳ Ｐゴシック" charset="0"/>
                <a:cs typeface="ＭＳ Ｐゴシック" charset="0"/>
              </a:rPr>
              <a:t> </a:t>
            </a:r>
            <a:r>
              <a:rPr lang="en-US" sz="3600" b="1" dirty="0" err="1" smtClean="0">
                <a:solidFill>
                  <a:srgbClr val="FFFF00"/>
                </a:solidFill>
                <a:ea typeface="ＭＳ Ｐゴシック" charset="0"/>
                <a:cs typeface="ＭＳ Ｐゴシック" charset="0"/>
              </a:rPr>
              <a:t>normales</a:t>
            </a:r>
            <a:endParaRPr lang="en-US" sz="3600" b="1" dirty="0">
              <a:solidFill>
                <a:srgbClr val="FFFF00"/>
              </a:solidFill>
              <a:ea typeface="ＭＳ Ｐゴシック" charset="0"/>
              <a:cs typeface="ＭＳ Ｐゴシック" charset="0"/>
            </a:endParaRPr>
          </a:p>
        </p:txBody>
      </p:sp>
      <p:sp>
        <p:nvSpPr>
          <p:cNvPr id="49155" name="Rectangle 3">
            <a:extLst>
              <a:ext uri="{FF2B5EF4-FFF2-40B4-BE49-F238E27FC236}">
                <a16:creationId xmlns:a16="http://schemas.microsoft.com/office/drawing/2014/main" xmlns="" id="{55F87993-C133-41F6-8BB9-BFFD769FACEF}"/>
              </a:ext>
            </a:extLst>
          </p:cNvPr>
          <p:cNvSpPr>
            <a:spLocks noGrp="1" noChangeArrowheads="1"/>
          </p:cNvSpPr>
          <p:nvPr>
            <p:ph type="body" idx="4294967295"/>
          </p:nvPr>
        </p:nvSpPr>
        <p:spPr>
          <a:xfrm>
            <a:off x="790730" y="1524000"/>
            <a:ext cx="10342562" cy="5334000"/>
          </a:xfrm>
        </p:spPr>
        <p:txBody>
          <a:bodyPr>
            <a:normAutofit/>
          </a:bodyPr>
          <a:lstStyle/>
          <a:p>
            <a:pPr marL="0" indent="0" eaLnBrk="1" fontAlgn="auto" hangingPunct="1">
              <a:lnSpc>
                <a:spcPct val="90000"/>
              </a:lnSpc>
              <a:spcBef>
                <a:spcPts val="0"/>
              </a:spcBef>
              <a:spcAft>
                <a:spcPts val="0"/>
              </a:spcAft>
              <a:buNone/>
              <a:defRPr/>
            </a:pPr>
            <a:endParaRPr lang="en-US" sz="2800" dirty="0">
              <a:ea typeface="MS PGothic" charset="0"/>
            </a:endParaRP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n-US" sz="2800" dirty="0" smtClean="0">
                <a:ea typeface="MS PGothic" charset="0"/>
              </a:rPr>
              <a:t>La </a:t>
            </a:r>
            <a:r>
              <a:rPr lang="en-US" sz="2800" dirty="0" err="1" smtClean="0">
                <a:ea typeface="MS PGothic" charset="0"/>
              </a:rPr>
              <a:t>función</a:t>
            </a:r>
            <a:r>
              <a:rPr lang="en-US" sz="2800" dirty="0" smtClean="0">
                <a:ea typeface="MS PGothic" charset="0"/>
              </a:rPr>
              <a:t> </a:t>
            </a:r>
            <a:r>
              <a:rPr lang="en-US" sz="2800" dirty="0" err="1" smtClean="0">
                <a:ea typeface="MS PGothic" charset="0"/>
              </a:rPr>
              <a:t>cognitiva</a:t>
            </a:r>
            <a:r>
              <a:rPr lang="en-US" sz="2800" dirty="0" smtClean="0">
                <a:ea typeface="MS PGothic" charset="0"/>
              </a:rPr>
              <a:t> </a:t>
            </a:r>
            <a:r>
              <a:rPr lang="en-US" sz="2800" dirty="0" err="1" smtClean="0">
                <a:ea typeface="MS PGothic" charset="0"/>
              </a:rPr>
              <a:t>mejora</a:t>
            </a:r>
            <a:r>
              <a:rPr lang="en-US" sz="2800" dirty="0" smtClean="0">
                <a:ea typeface="MS PGothic" charset="0"/>
              </a:rPr>
              <a:t> con </a:t>
            </a:r>
            <a:r>
              <a:rPr lang="en-US" sz="2800" dirty="0" err="1" smtClean="0">
                <a:ea typeface="MS PGothic" charset="0"/>
              </a:rPr>
              <a:t>tratamiento</a:t>
            </a:r>
            <a:r>
              <a:rPr lang="en-US" sz="2800" dirty="0" smtClean="0">
                <a:ea typeface="MS PGothic" charset="0"/>
              </a:rPr>
              <a:t> de </a:t>
            </a:r>
            <a:r>
              <a:rPr lang="en-US" sz="2800" dirty="0" err="1" smtClean="0">
                <a:ea typeface="MS PGothic" charset="0"/>
              </a:rPr>
              <a:t>insulina</a:t>
            </a:r>
            <a:endParaRPr lang="en-US" sz="2800" dirty="0">
              <a:ea typeface="MS PGothic" charset="0"/>
            </a:endParaRPr>
          </a:p>
          <a:p>
            <a:pPr marL="457200" indent="-457200" eaLnBrk="1" fontAlgn="auto" hangingPunct="1">
              <a:lnSpc>
                <a:spcPct val="90000"/>
              </a:lnSpc>
              <a:spcBef>
                <a:spcPts val="600"/>
              </a:spcBef>
              <a:spcAft>
                <a:spcPts val="1200"/>
              </a:spcAft>
              <a:buFont typeface="Wingdings" panose="05000000000000000000" pitchFamily="2" charset="2"/>
              <a:buChar char="q"/>
              <a:defRPr/>
            </a:pPr>
            <a:endParaRPr lang="en-US" sz="2800" dirty="0">
              <a:ea typeface="MS PGothic" charset="0"/>
            </a:endParaRPr>
          </a:p>
          <a:p>
            <a:pPr marL="274320" indent="-288000" eaLnBrk="1" fontAlgn="auto" hangingPunct="1">
              <a:lnSpc>
                <a:spcPct val="90000"/>
              </a:lnSpc>
              <a:spcAft>
                <a:spcPts val="0"/>
              </a:spcAft>
              <a:defRPr/>
            </a:pPr>
            <a:endParaRPr lang="en-US" sz="2800" dirty="0">
              <a:ea typeface="MS PGothic"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8" y="129236"/>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031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9D051-14DF-4A8D-A7AE-000240683772}"/>
              </a:ext>
            </a:extLst>
          </p:cNvPr>
          <p:cNvSpPr>
            <a:spLocks noGrp="1"/>
          </p:cNvSpPr>
          <p:nvPr>
            <p:ph type="title"/>
          </p:nvPr>
        </p:nvSpPr>
        <p:spPr>
          <a:xfrm>
            <a:off x="762000" y="76200"/>
            <a:ext cx="10591800" cy="1066800"/>
          </a:xfrm>
        </p:spPr>
        <p:txBody>
          <a:bodyPr/>
          <a:lstStyle/>
          <a:p>
            <a:pPr algn="ctr" eaLnBrk="1" fontAlgn="auto" hangingPunct="1">
              <a:spcAft>
                <a:spcPts val="0"/>
              </a:spcAft>
              <a:defRPr/>
            </a:pPr>
            <a:r>
              <a:rPr lang="en-US" sz="2800" b="1" dirty="0" err="1" smtClean="0">
                <a:solidFill>
                  <a:srgbClr val="FFFF00"/>
                </a:solidFill>
              </a:rPr>
              <a:t>Implicaciones</a:t>
            </a:r>
            <a:r>
              <a:rPr lang="en-US" sz="2800" b="1" dirty="0" smtClean="0">
                <a:solidFill>
                  <a:srgbClr val="FFFF00"/>
                </a:solidFill>
              </a:rPr>
              <a:t> </a:t>
            </a:r>
            <a:r>
              <a:rPr lang="en-US" sz="2800" b="1" dirty="0" err="1" smtClean="0">
                <a:solidFill>
                  <a:srgbClr val="FFFF00"/>
                </a:solidFill>
              </a:rPr>
              <a:t>Traslacionales</a:t>
            </a:r>
            <a:r>
              <a:rPr lang="en-US" sz="2800" b="1" dirty="0" smtClean="0">
                <a:solidFill>
                  <a:srgbClr val="FFFF00"/>
                </a:solidFill>
              </a:rPr>
              <a:t>: </a:t>
            </a:r>
            <a:r>
              <a:rPr lang="en-US" sz="2800" b="1" dirty="0" err="1" smtClean="0">
                <a:solidFill>
                  <a:srgbClr val="FFFF00"/>
                </a:solidFill>
              </a:rPr>
              <a:t>Opciones</a:t>
            </a:r>
            <a:r>
              <a:rPr lang="en-US" sz="2800" b="1" dirty="0" smtClean="0">
                <a:solidFill>
                  <a:srgbClr val="FFFF00"/>
                </a:solidFill>
              </a:rPr>
              <a:t> </a:t>
            </a:r>
            <a:r>
              <a:rPr lang="en-US" sz="2800" b="1" dirty="0" err="1" smtClean="0">
                <a:solidFill>
                  <a:srgbClr val="FFFF00"/>
                </a:solidFill>
              </a:rPr>
              <a:t>terapéuticas</a:t>
            </a:r>
            <a:r>
              <a:rPr lang="en-US" sz="2800" b="1" dirty="0" smtClean="0">
                <a:solidFill>
                  <a:srgbClr val="FFFF00"/>
                </a:solidFill>
              </a:rPr>
              <a:t> para EA: </a:t>
            </a:r>
            <a:r>
              <a:rPr lang="en-US" sz="2800" b="1" dirty="0" err="1" smtClean="0">
                <a:solidFill>
                  <a:srgbClr val="FFFF00"/>
                </a:solidFill>
              </a:rPr>
              <a:t>Basadas</a:t>
            </a:r>
            <a:r>
              <a:rPr lang="en-US" sz="2800" b="1" dirty="0" smtClean="0">
                <a:solidFill>
                  <a:srgbClr val="FFFF00"/>
                </a:solidFill>
              </a:rPr>
              <a:t> </a:t>
            </a:r>
            <a:r>
              <a:rPr lang="en-US" sz="2800" b="1" dirty="0" err="1">
                <a:solidFill>
                  <a:srgbClr val="FFFF00"/>
                </a:solidFill>
              </a:rPr>
              <a:t>e</a:t>
            </a:r>
            <a:r>
              <a:rPr lang="en-US" sz="2800" b="1" dirty="0" err="1" smtClean="0">
                <a:solidFill>
                  <a:srgbClr val="FFFF00"/>
                </a:solidFill>
              </a:rPr>
              <a:t>n</a:t>
            </a:r>
            <a:r>
              <a:rPr lang="en-US" sz="2800" b="1" dirty="0" smtClean="0">
                <a:solidFill>
                  <a:srgbClr val="FFFF00"/>
                </a:solidFill>
              </a:rPr>
              <a:t> </a:t>
            </a:r>
            <a:r>
              <a:rPr lang="en-US" sz="2800" b="1" dirty="0" err="1" smtClean="0">
                <a:solidFill>
                  <a:srgbClr val="FFFF00"/>
                </a:solidFill>
              </a:rPr>
              <a:t>evidencia</a:t>
            </a:r>
            <a:r>
              <a:rPr lang="en-US" sz="2800" b="1" dirty="0" smtClean="0">
                <a:solidFill>
                  <a:srgbClr val="FFFF00"/>
                </a:solidFill>
              </a:rPr>
              <a:t> para Diabetes </a:t>
            </a:r>
            <a:r>
              <a:rPr lang="en-US" sz="2800" b="1" dirty="0" err="1" smtClean="0">
                <a:solidFill>
                  <a:srgbClr val="FFFF00"/>
                </a:solidFill>
              </a:rPr>
              <a:t>metabólica</a:t>
            </a:r>
            <a:r>
              <a:rPr lang="en-US" sz="2800" b="1" dirty="0" smtClean="0">
                <a:solidFill>
                  <a:srgbClr val="FFFF00"/>
                </a:solidFill>
              </a:rPr>
              <a:t>/cerebral</a:t>
            </a:r>
            <a:endParaRPr lang="en-US" sz="2800" b="1" dirty="0">
              <a:solidFill>
                <a:srgbClr val="FFFF00"/>
              </a:solidFill>
            </a:endParaRPr>
          </a:p>
        </p:txBody>
      </p:sp>
      <p:sp>
        <p:nvSpPr>
          <p:cNvPr id="3" name="Content Placeholder 2">
            <a:extLst>
              <a:ext uri="{FF2B5EF4-FFF2-40B4-BE49-F238E27FC236}">
                <a16:creationId xmlns:a16="http://schemas.microsoft.com/office/drawing/2014/main" xmlns="" id="{267B931D-D121-4019-9D4A-A2DF6C52E5E8}"/>
              </a:ext>
            </a:extLst>
          </p:cNvPr>
          <p:cNvSpPr>
            <a:spLocks noGrp="1"/>
          </p:cNvSpPr>
          <p:nvPr>
            <p:ph idx="1"/>
          </p:nvPr>
        </p:nvSpPr>
        <p:spPr>
          <a:xfrm>
            <a:off x="762000" y="1323304"/>
            <a:ext cx="10591800" cy="5105400"/>
          </a:xfrm>
        </p:spPr>
        <p:txBody>
          <a:bodyPr>
            <a:noAutofit/>
          </a:bodyPr>
          <a:lstStyle/>
          <a:p>
            <a:pPr marL="342900" indent="-342900" eaLnBrk="1" fontAlgn="auto" hangingPunct="1">
              <a:spcAft>
                <a:spcPts val="0"/>
              </a:spcAft>
              <a:defRPr/>
            </a:pPr>
            <a:r>
              <a:rPr lang="en-US" sz="2800" b="1" u="sng" dirty="0" err="1" smtClean="0">
                <a:solidFill>
                  <a:srgbClr val="FFCCCC"/>
                </a:solidFill>
              </a:rPr>
              <a:t>Fármacos</a:t>
            </a:r>
            <a:r>
              <a:rPr lang="en-US" sz="2800" b="1" u="sng" dirty="0" smtClean="0">
                <a:solidFill>
                  <a:srgbClr val="FFCCCC"/>
                </a:solidFill>
              </a:rPr>
              <a:t> anti-diabetes</a:t>
            </a:r>
            <a:endParaRPr lang="en-US" sz="2800" b="1" u="sng" dirty="0">
              <a:solidFill>
                <a:srgbClr val="FFCCCC"/>
              </a:solidFill>
            </a:endParaRPr>
          </a:p>
          <a:p>
            <a:pPr marL="640080" lvl="1" indent="-288000" eaLnBrk="1" fontAlgn="auto" hangingPunct="1">
              <a:spcAft>
                <a:spcPts val="0"/>
              </a:spcAft>
              <a:defRPr/>
            </a:pPr>
            <a:r>
              <a:rPr lang="en-US" sz="2400" b="1" dirty="0" err="1" smtClean="0">
                <a:solidFill>
                  <a:srgbClr val="FFCCCC"/>
                </a:solidFill>
              </a:rPr>
              <a:t>Metformina</a:t>
            </a:r>
            <a:r>
              <a:rPr lang="en-US" sz="2400" b="1" dirty="0" smtClean="0">
                <a:solidFill>
                  <a:srgbClr val="FFCCCC"/>
                </a:solidFill>
              </a:rPr>
              <a:t>: </a:t>
            </a:r>
            <a:r>
              <a:rPr lang="en-US" sz="2400" b="1" dirty="0" err="1" smtClean="0">
                <a:solidFill>
                  <a:srgbClr val="FFCCCC"/>
                </a:solidFill>
              </a:rPr>
              <a:t>Manejo</a:t>
            </a:r>
            <a:r>
              <a:rPr lang="en-US" sz="2400" b="1" dirty="0" smtClean="0">
                <a:solidFill>
                  <a:srgbClr val="FFCCCC"/>
                </a:solidFill>
              </a:rPr>
              <a:t> de DM </a:t>
            </a:r>
            <a:r>
              <a:rPr lang="en-US" sz="2400" b="1" dirty="0" err="1" smtClean="0">
                <a:solidFill>
                  <a:srgbClr val="FFCCCC"/>
                </a:solidFill>
              </a:rPr>
              <a:t>puede</a:t>
            </a:r>
            <a:r>
              <a:rPr lang="en-US" sz="2400" b="1" dirty="0" smtClean="0">
                <a:solidFill>
                  <a:srgbClr val="FFCCCC"/>
                </a:solidFill>
              </a:rPr>
              <a:t> </a:t>
            </a:r>
            <a:r>
              <a:rPr lang="en-US" sz="2400" b="1" dirty="0" err="1" smtClean="0">
                <a:solidFill>
                  <a:srgbClr val="FFCCCC"/>
                </a:solidFill>
              </a:rPr>
              <a:t>conservar</a:t>
            </a:r>
            <a:r>
              <a:rPr lang="en-US" sz="2400" b="1" dirty="0" smtClean="0">
                <a:solidFill>
                  <a:srgbClr val="FFCCCC"/>
                </a:solidFill>
              </a:rPr>
              <a:t> la </a:t>
            </a:r>
            <a:r>
              <a:rPr lang="en-US" sz="2400" b="1" dirty="0" err="1" smtClean="0">
                <a:solidFill>
                  <a:srgbClr val="FFCCCC"/>
                </a:solidFill>
              </a:rPr>
              <a:t>función</a:t>
            </a:r>
            <a:r>
              <a:rPr lang="en-US" sz="2400" b="1" dirty="0" smtClean="0">
                <a:solidFill>
                  <a:srgbClr val="FFCCCC"/>
                </a:solidFill>
              </a:rPr>
              <a:t> </a:t>
            </a:r>
            <a:r>
              <a:rPr lang="en-US" sz="2400" b="1" dirty="0" err="1" smtClean="0">
                <a:solidFill>
                  <a:srgbClr val="FFCCCC"/>
                </a:solidFill>
              </a:rPr>
              <a:t>cognitiva</a:t>
            </a:r>
            <a:endParaRPr lang="en-US" sz="2400" b="1" dirty="0">
              <a:solidFill>
                <a:srgbClr val="FFCCCC"/>
              </a:solidFill>
            </a:endParaRPr>
          </a:p>
          <a:p>
            <a:pPr marL="640080" lvl="1" indent="-288000" eaLnBrk="1" fontAlgn="auto" hangingPunct="1">
              <a:spcAft>
                <a:spcPts val="0"/>
              </a:spcAft>
              <a:defRPr/>
            </a:pPr>
            <a:r>
              <a:rPr lang="en-US" sz="2400" b="1" dirty="0" err="1" smtClean="0">
                <a:solidFill>
                  <a:srgbClr val="FFCCCC"/>
                </a:solidFill>
              </a:rPr>
              <a:t>Agonistas</a:t>
            </a:r>
            <a:r>
              <a:rPr lang="en-US" sz="2400" b="1" dirty="0" smtClean="0">
                <a:solidFill>
                  <a:srgbClr val="FFCCCC"/>
                </a:solidFill>
              </a:rPr>
              <a:t> PPAR </a:t>
            </a:r>
            <a:endParaRPr lang="en-US" sz="2400" b="1" dirty="0">
              <a:solidFill>
                <a:srgbClr val="FFCCCC"/>
              </a:solidFill>
            </a:endParaRPr>
          </a:p>
          <a:p>
            <a:pPr marL="640080" lvl="1" indent="-288000" eaLnBrk="1" fontAlgn="auto" hangingPunct="1">
              <a:spcAft>
                <a:spcPts val="0"/>
              </a:spcAft>
              <a:defRPr/>
            </a:pPr>
            <a:r>
              <a:rPr lang="en-US" sz="2400" b="1" dirty="0" err="1" smtClean="0">
                <a:solidFill>
                  <a:srgbClr val="FFCCCC"/>
                </a:solidFill>
              </a:rPr>
              <a:t>Incretinas</a:t>
            </a:r>
            <a:r>
              <a:rPr lang="en-US" sz="2400" b="1" dirty="0" smtClean="0">
                <a:solidFill>
                  <a:srgbClr val="FFCCCC"/>
                </a:solidFill>
              </a:rPr>
              <a:t> (</a:t>
            </a:r>
            <a:r>
              <a:rPr lang="en-US" sz="2400" b="1" dirty="0" err="1" smtClean="0">
                <a:solidFill>
                  <a:srgbClr val="FFCCCC"/>
                </a:solidFill>
              </a:rPr>
              <a:t>Estimulan</a:t>
            </a:r>
            <a:r>
              <a:rPr lang="en-US" sz="2400" b="1" dirty="0" smtClean="0">
                <a:solidFill>
                  <a:srgbClr val="FFCCCC"/>
                </a:solidFill>
              </a:rPr>
              <a:t> </a:t>
            </a:r>
            <a:r>
              <a:rPr lang="en-US" sz="2400" b="1" dirty="0" err="1" smtClean="0">
                <a:solidFill>
                  <a:srgbClr val="FFCCCC"/>
                </a:solidFill>
              </a:rPr>
              <a:t>liberación</a:t>
            </a:r>
            <a:r>
              <a:rPr lang="en-US" sz="2400" b="1" dirty="0" smtClean="0">
                <a:solidFill>
                  <a:srgbClr val="FFCCCC"/>
                </a:solidFill>
              </a:rPr>
              <a:t> de </a:t>
            </a:r>
            <a:r>
              <a:rPr lang="en-US" sz="2400" b="1" dirty="0" err="1" smtClean="0">
                <a:solidFill>
                  <a:srgbClr val="FFCCCC"/>
                </a:solidFill>
              </a:rPr>
              <a:t>insulina</a:t>
            </a:r>
            <a:r>
              <a:rPr lang="en-US" sz="2400" b="1" dirty="0" smtClean="0">
                <a:solidFill>
                  <a:srgbClr val="FFCCCC"/>
                </a:solidFill>
              </a:rPr>
              <a:t> y </a:t>
            </a:r>
            <a:r>
              <a:rPr lang="en-US" sz="2400" b="1" dirty="0" err="1" smtClean="0">
                <a:solidFill>
                  <a:srgbClr val="FFCCCC"/>
                </a:solidFill>
              </a:rPr>
              <a:t>neurotróficos</a:t>
            </a:r>
            <a:r>
              <a:rPr lang="en-US" sz="2400" b="1" dirty="0" smtClean="0">
                <a:solidFill>
                  <a:srgbClr val="FFCCCC"/>
                </a:solidFill>
              </a:rPr>
              <a:t>)</a:t>
            </a:r>
            <a:endParaRPr lang="en-US" sz="2400" b="1" dirty="0">
              <a:solidFill>
                <a:srgbClr val="FFCCCC"/>
              </a:solidFill>
            </a:endParaRPr>
          </a:p>
          <a:p>
            <a:pPr marL="640080" lvl="1" indent="-288000" eaLnBrk="1" fontAlgn="auto" hangingPunct="1">
              <a:spcAft>
                <a:spcPts val="1200"/>
              </a:spcAft>
              <a:defRPr/>
            </a:pPr>
            <a:r>
              <a:rPr lang="en-US" sz="2400" b="1" dirty="0" err="1" smtClean="0">
                <a:solidFill>
                  <a:srgbClr val="FFCCCC"/>
                </a:solidFill>
              </a:rPr>
              <a:t>Insulina-sistémica</a:t>
            </a:r>
            <a:r>
              <a:rPr lang="en-US" sz="2400" b="1" dirty="0" smtClean="0">
                <a:solidFill>
                  <a:srgbClr val="FFCCCC"/>
                </a:solidFill>
              </a:rPr>
              <a:t> </a:t>
            </a:r>
            <a:r>
              <a:rPr lang="en-US" sz="2400" b="1" dirty="0">
                <a:solidFill>
                  <a:srgbClr val="FFCCCC"/>
                </a:solidFill>
              </a:rPr>
              <a:t>versus nasal</a:t>
            </a:r>
          </a:p>
          <a:p>
            <a:pPr marL="457200" indent="-457200" eaLnBrk="1" fontAlgn="auto" hangingPunct="1">
              <a:spcAft>
                <a:spcPts val="0"/>
              </a:spcAft>
              <a:defRPr/>
            </a:pPr>
            <a:r>
              <a:rPr lang="en-US" sz="2800" dirty="0" err="1" smtClean="0"/>
              <a:t>Consideraciones</a:t>
            </a:r>
            <a:r>
              <a:rPr lang="en-US" sz="2800" dirty="0" smtClean="0"/>
              <a:t> </a:t>
            </a:r>
            <a:r>
              <a:rPr lang="en-US" sz="2800" dirty="0" err="1" smtClean="0"/>
              <a:t>en</a:t>
            </a:r>
            <a:r>
              <a:rPr lang="en-US" sz="2800" dirty="0" smtClean="0"/>
              <a:t> el </a:t>
            </a:r>
            <a:r>
              <a:rPr lang="en-US" sz="2800" dirty="0" err="1" smtClean="0"/>
              <a:t>tipo</a:t>
            </a:r>
            <a:r>
              <a:rPr lang="en-US" sz="2800" dirty="0" smtClean="0"/>
              <a:t> de </a:t>
            </a:r>
            <a:r>
              <a:rPr lang="en-US" sz="2800" dirty="0" err="1" smtClean="0"/>
              <a:t>vida</a:t>
            </a:r>
            <a:endParaRPr lang="en-US" sz="2800" dirty="0"/>
          </a:p>
          <a:p>
            <a:pPr marL="722313" lvl="1" indent="-357188" eaLnBrk="1" fontAlgn="auto" hangingPunct="1">
              <a:spcAft>
                <a:spcPts val="0"/>
              </a:spcAft>
              <a:defRPr/>
            </a:pPr>
            <a:r>
              <a:rPr lang="en-US" sz="2400" dirty="0" err="1" smtClean="0"/>
              <a:t>Ejercicio</a:t>
            </a:r>
            <a:r>
              <a:rPr lang="en-US" sz="2400" dirty="0" smtClean="0"/>
              <a:t> </a:t>
            </a:r>
            <a:r>
              <a:rPr lang="en-US" sz="2400" dirty="0" err="1" smtClean="0"/>
              <a:t>aeróbico</a:t>
            </a:r>
            <a:r>
              <a:rPr lang="en-US" sz="2400" dirty="0" smtClean="0"/>
              <a:t>; </a:t>
            </a:r>
            <a:r>
              <a:rPr lang="en-US" sz="2400" dirty="0" err="1" smtClean="0"/>
              <a:t>entrenamiento</a:t>
            </a:r>
            <a:r>
              <a:rPr lang="en-US" sz="2400" dirty="0" smtClean="0"/>
              <a:t> con </a:t>
            </a:r>
            <a:r>
              <a:rPr lang="en-US" sz="2400" dirty="0" err="1" smtClean="0"/>
              <a:t>pesas</a:t>
            </a:r>
            <a:endParaRPr lang="en-US" sz="2400" dirty="0"/>
          </a:p>
          <a:p>
            <a:pPr marL="722313" lvl="1" indent="-357188" eaLnBrk="1" fontAlgn="auto" hangingPunct="1">
              <a:spcAft>
                <a:spcPts val="1200"/>
              </a:spcAft>
              <a:defRPr/>
            </a:pPr>
            <a:r>
              <a:rPr lang="en-US" sz="2400" dirty="0" smtClean="0"/>
              <a:t>Control de </a:t>
            </a:r>
            <a:r>
              <a:rPr lang="en-US" sz="2400" dirty="0" err="1" smtClean="0"/>
              <a:t>dieta</a:t>
            </a:r>
            <a:endParaRPr lang="en-US" sz="2400" dirty="0"/>
          </a:p>
          <a:p>
            <a:pPr marL="342900" indent="-342900" eaLnBrk="1" fontAlgn="auto" hangingPunct="1">
              <a:spcAft>
                <a:spcPts val="0"/>
              </a:spcAft>
              <a:defRPr/>
            </a:pPr>
            <a:r>
              <a:rPr lang="en-US" sz="2800" dirty="0" smtClean="0"/>
              <a:t>Anti-</a:t>
            </a:r>
            <a:r>
              <a:rPr lang="en-US" sz="2800" dirty="0" err="1" smtClean="0"/>
              <a:t>oxidantes</a:t>
            </a:r>
            <a:r>
              <a:rPr lang="en-US" sz="2800" dirty="0" smtClean="0"/>
              <a:t>/Anti-</a:t>
            </a:r>
            <a:r>
              <a:rPr lang="en-US" sz="2800" dirty="0" err="1"/>
              <a:t>i</a:t>
            </a:r>
            <a:r>
              <a:rPr lang="en-US" sz="2800" dirty="0" err="1" smtClean="0"/>
              <a:t>nflamatorios</a:t>
            </a:r>
            <a:endParaRPr lang="en-US" sz="2800" dirty="0"/>
          </a:p>
          <a:p>
            <a:pPr marL="708660" lvl="1" indent="-342900" eaLnBrk="1" fontAlgn="auto" hangingPunct="1">
              <a:spcAft>
                <a:spcPts val="0"/>
              </a:spcAft>
              <a:defRPr/>
            </a:pPr>
            <a:r>
              <a:rPr lang="en-US" sz="2400" dirty="0"/>
              <a:t>ALA</a:t>
            </a:r>
          </a:p>
          <a:p>
            <a:pPr marL="708660" lvl="1" indent="-342900" eaLnBrk="1" fontAlgn="auto" hangingPunct="1">
              <a:spcAft>
                <a:spcPts val="0"/>
              </a:spcAft>
              <a:defRPr/>
            </a:pPr>
            <a:r>
              <a:rPr lang="en-US" sz="2400" dirty="0"/>
              <a:t>Omega 3</a:t>
            </a:r>
          </a:p>
          <a:p>
            <a:pPr marL="708660" lvl="1" indent="-342900" eaLnBrk="1" fontAlgn="auto" hangingPunct="1">
              <a:spcAft>
                <a:spcPts val="0"/>
              </a:spcAft>
              <a:defRPr/>
            </a:pPr>
            <a:r>
              <a:rPr lang="en-US" sz="2400" dirty="0" err="1" smtClean="0"/>
              <a:t>Inhibidores</a:t>
            </a:r>
            <a:r>
              <a:rPr lang="en-US" sz="2400" dirty="0" smtClean="0"/>
              <a:t> COX </a:t>
            </a:r>
            <a:endParaRPr lang="en-US" sz="2400" dirty="0"/>
          </a:p>
        </p:txBody>
      </p:sp>
    </p:spTree>
    <p:extLst>
      <p:ext uri="{BB962C8B-B14F-4D97-AF65-F5344CB8AC3E}">
        <p14:creationId xmlns:p14="http://schemas.microsoft.com/office/powerpoint/2010/main" val="2594749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a:bodyPr>
          <a:lstStyle/>
          <a:p>
            <a:endParaRPr lang="es-MX" sz="5400" b="1" dirty="0" smtClean="0"/>
          </a:p>
          <a:p>
            <a:endParaRPr lang="es-MX" sz="5400" b="1" dirty="0"/>
          </a:p>
          <a:p>
            <a:r>
              <a:rPr lang="es-MX" sz="5400" b="1" dirty="0" smtClean="0"/>
              <a:t>                  GRACIAS</a:t>
            </a:r>
            <a:endParaRPr lang="es-MX" sz="54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 y="129236"/>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87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B3B4C5CE-68B1-4C81-92CA-C79619FCE69C}"/>
              </a:ext>
            </a:extLst>
          </p:cNvPr>
          <p:cNvSpPr>
            <a:spLocks noGrp="1" noChangeArrowheads="1"/>
          </p:cNvSpPr>
          <p:nvPr>
            <p:ph type="title"/>
          </p:nvPr>
        </p:nvSpPr>
        <p:spPr>
          <a:xfrm>
            <a:off x="771330" y="353095"/>
            <a:ext cx="10591800" cy="990600"/>
          </a:xfrm>
        </p:spPr>
        <p:txBody>
          <a:bodyPr/>
          <a:lstStyle/>
          <a:p>
            <a:pPr algn="ctr" eaLnBrk="1" fontAlgn="auto" hangingPunct="1">
              <a:spcAft>
                <a:spcPts val="0"/>
              </a:spcAft>
              <a:defRPr/>
            </a:pPr>
            <a:r>
              <a:rPr lang="en-US" sz="3200" b="1" dirty="0" err="1" smtClean="0">
                <a:solidFill>
                  <a:srgbClr val="FFFF00"/>
                </a:solidFill>
              </a:rPr>
              <a:t>Mecanismo</a:t>
            </a:r>
            <a:r>
              <a:rPr lang="en-US" sz="3200" b="1" dirty="0" smtClean="0">
                <a:solidFill>
                  <a:srgbClr val="FFFF00"/>
                </a:solidFill>
              </a:rPr>
              <a:t> </a:t>
            </a:r>
            <a:r>
              <a:rPr lang="en-US" sz="3200" b="1" dirty="0" err="1" smtClean="0">
                <a:solidFill>
                  <a:srgbClr val="FFFF00"/>
                </a:solidFill>
              </a:rPr>
              <a:t>potencial</a:t>
            </a:r>
            <a:r>
              <a:rPr lang="en-US" sz="3200" b="1" dirty="0" smtClean="0">
                <a:solidFill>
                  <a:srgbClr val="FFFF00"/>
                </a:solidFill>
              </a:rPr>
              <a:t> / Resistencia  a la </a:t>
            </a:r>
            <a:r>
              <a:rPr lang="en-US" sz="3200" b="1" dirty="0" err="1" smtClean="0">
                <a:solidFill>
                  <a:srgbClr val="FFFF00"/>
                </a:solidFill>
              </a:rPr>
              <a:t>insulina</a:t>
            </a:r>
            <a:r>
              <a:rPr lang="en-US" sz="3200" b="1" dirty="0" smtClean="0">
                <a:solidFill>
                  <a:srgbClr val="FFFF00"/>
                </a:solidFill>
              </a:rPr>
              <a:t> cerebral  y </a:t>
            </a:r>
            <a:r>
              <a:rPr lang="en-US" sz="3200" b="1" dirty="0" err="1" smtClean="0">
                <a:solidFill>
                  <a:srgbClr val="FFFF00"/>
                </a:solidFill>
              </a:rPr>
              <a:t>neurodegeneración</a:t>
            </a:r>
            <a:r>
              <a:rPr lang="en-US" sz="3200" b="1" dirty="0" smtClean="0">
                <a:solidFill>
                  <a:srgbClr val="FFFF00"/>
                </a:solidFill>
              </a:rPr>
              <a:t> cerebral en EA</a:t>
            </a:r>
            <a:endParaRPr lang="en-US" sz="3200" b="1" dirty="0">
              <a:solidFill>
                <a:srgbClr val="FFFF00"/>
              </a:solidFill>
            </a:endParaRPr>
          </a:p>
        </p:txBody>
      </p:sp>
      <p:grpSp>
        <p:nvGrpSpPr>
          <p:cNvPr id="25603" name="Group 7"/>
          <p:cNvGrpSpPr>
            <a:grpSpLocks/>
          </p:cNvGrpSpPr>
          <p:nvPr/>
        </p:nvGrpSpPr>
        <p:grpSpPr bwMode="auto">
          <a:xfrm>
            <a:off x="2142605" y="1343695"/>
            <a:ext cx="7315200" cy="5410200"/>
            <a:chOff x="990600" y="1143000"/>
            <a:chExt cx="7467600" cy="5588000"/>
          </a:xfrm>
        </p:grpSpPr>
        <p:grpSp>
          <p:nvGrpSpPr>
            <p:cNvPr id="25604" name="Group 5"/>
            <p:cNvGrpSpPr>
              <a:grpSpLocks/>
            </p:cNvGrpSpPr>
            <p:nvPr/>
          </p:nvGrpSpPr>
          <p:grpSpPr bwMode="auto">
            <a:xfrm>
              <a:off x="1009650" y="1143000"/>
              <a:ext cx="7448550" cy="5588000"/>
              <a:chOff x="1009650" y="1143000"/>
              <a:chExt cx="7448550" cy="5588000"/>
            </a:xfrm>
          </p:grpSpPr>
          <p:pic>
            <p:nvPicPr>
              <p:cNvPr id="25606" name="Picture 4" descr="SMD NEURONS 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143000"/>
                <a:ext cx="744855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7" name="Group 4"/>
              <p:cNvGrpSpPr>
                <a:grpSpLocks/>
              </p:cNvGrpSpPr>
              <p:nvPr/>
            </p:nvGrpSpPr>
            <p:grpSpPr bwMode="auto">
              <a:xfrm>
                <a:off x="1009650" y="4495800"/>
                <a:ext cx="2647950" cy="2235200"/>
                <a:chOff x="1009650" y="4495800"/>
                <a:chExt cx="2647950" cy="2235200"/>
              </a:xfrm>
            </p:grpSpPr>
            <p:sp>
              <p:nvSpPr>
                <p:cNvPr id="2" name="Rectangle 1">
                  <a:extLst>
                    <a:ext uri="{FF2B5EF4-FFF2-40B4-BE49-F238E27FC236}">
                      <a16:creationId xmlns:a16="http://schemas.microsoft.com/office/drawing/2014/main" xmlns="" id="{2D3C8EF2-1D80-4513-854D-530DD2C040D9}"/>
                    </a:ext>
                  </a:extLst>
                </p:cNvPr>
                <p:cNvSpPr/>
                <p:nvPr/>
              </p:nvSpPr>
              <p:spPr>
                <a:xfrm>
                  <a:off x="1010047" y="4496128"/>
                  <a:ext cx="1657847" cy="22348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xmlns="" id="{2252803C-8DE4-409E-85EE-EF184B0144B8}"/>
                    </a:ext>
                  </a:extLst>
                </p:cNvPr>
                <p:cNvSpPr/>
                <p:nvPr/>
              </p:nvSpPr>
              <p:spPr>
                <a:xfrm>
                  <a:off x="2439393" y="5181511"/>
                  <a:ext cx="1218671" cy="15494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
          <p:nvSpPr>
            <p:cNvPr id="25605" name="TextBox 6"/>
            <p:cNvSpPr txBox="1">
              <a:spLocks noChangeArrowheads="1"/>
            </p:cNvSpPr>
            <p:nvPr/>
          </p:nvSpPr>
          <p:spPr bwMode="auto">
            <a:xfrm>
              <a:off x="990600" y="5586968"/>
              <a:ext cx="250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Palatino Linotype" panose="02040502050505030304" pitchFamily="18" charset="0"/>
                </a:rPr>
                <a:t>Type 3 Diabetes</a:t>
              </a:r>
            </a:p>
          </p:txBody>
        </p:sp>
      </p:grpSp>
      <p:sp>
        <p:nvSpPr>
          <p:cNvPr id="5" name="Rectángulo 4"/>
          <p:cNvSpPr/>
          <p:nvPr/>
        </p:nvSpPr>
        <p:spPr>
          <a:xfrm>
            <a:off x="9631680" y="2422773"/>
            <a:ext cx="2001520" cy="1477328"/>
          </a:xfrm>
          <a:prstGeom prst="rect">
            <a:avLst/>
          </a:prstGeom>
        </p:spPr>
        <p:txBody>
          <a:bodyPr wrap="square">
            <a:spAutoFit/>
          </a:bodyPr>
          <a:lstStyle/>
          <a:p>
            <a:pPr>
              <a:spcBef>
                <a:spcPct val="0"/>
              </a:spcBef>
            </a:pPr>
            <a:r>
              <a:rPr lang="en-US" altLang="en-US" dirty="0"/>
              <a:t>J </a:t>
            </a:r>
            <a:r>
              <a:rPr lang="en-US" altLang="en-US" dirty="0" err="1"/>
              <a:t>Clin</a:t>
            </a:r>
            <a:r>
              <a:rPr lang="en-US" altLang="en-US" dirty="0"/>
              <a:t> Invest. 2012 Apr;122(4):1316-38. PubMed PMID: 22476197. PMCID: 33144</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 y="5199289"/>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58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DB26317F-D718-4AA0-BC44-B1FA3961D2EF}"/>
              </a:ext>
            </a:extLst>
          </p:cNvPr>
          <p:cNvSpPr/>
          <p:nvPr/>
        </p:nvSpPr>
        <p:spPr>
          <a:xfrm>
            <a:off x="1524584" y="4904431"/>
            <a:ext cx="2657951" cy="6459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xmlns="" id="{BF2F1155-7C61-4B39-BEC0-8596570D71F5}"/>
              </a:ext>
            </a:extLst>
          </p:cNvPr>
          <p:cNvSpPr/>
          <p:nvPr/>
        </p:nvSpPr>
        <p:spPr>
          <a:xfrm>
            <a:off x="4118993" y="483499"/>
            <a:ext cx="3596864" cy="6459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xmlns="" id="{B7CE649E-938B-42AC-8F82-89F2C25DB587}"/>
              </a:ext>
            </a:extLst>
          </p:cNvPr>
          <p:cNvSpPr txBox="1"/>
          <p:nvPr/>
        </p:nvSpPr>
        <p:spPr>
          <a:xfrm>
            <a:off x="906040" y="1075165"/>
            <a:ext cx="2588146" cy="923330"/>
          </a:xfrm>
          <a:prstGeom prst="rect">
            <a:avLst/>
          </a:prstGeom>
          <a:noFill/>
        </p:spPr>
        <p:txBody>
          <a:bodyPr wrap="square" rtlCol="0">
            <a:spAutoFit/>
          </a:bodyPr>
          <a:lstStyle/>
          <a:p>
            <a:r>
              <a:rPr lang="es-MX" dirty="0" smtClean="0"/>
              <a:t>Vascular/doble Hit</a:t>
            </a:r>
          </a:p>
          <a:p>
            <a:r>
              <a:rPr lang="es-MX" dirty="0" err="1" smtClean="0"/>
              <a:t>Neuroinflamacion</a:t>
            </a:r>
            <a:endParaRPr lang="es-MX" dirty="0" smtClean="0"/>
          </a:p>
          <a:p>
            <a:r>
              <a:rPr lang="es-MX" dirty="0" smtClean="0"/>
              <a:t>.</a:t>
            </a:r>
            <a:endParaRPr lang="es-MX" dirty="0"/>
          </a:p>
        </p:txBody>
      </p:sp>
      <p:sp>
        <p:nvSpPr>
          <p:cNvPr id="7" name="CuadroTexto 6">
            <a:extLst>
              <a:ext uri="{FF2B5EF4-FFF2-40B4-BE49-F238E27FC236}">
                <a16:creationId xmlns:a16="http://schemas.microsoft.com/office/drawing/2014/main" xmlns="" id="{D5FA7867-16B1-475D-AA85-110AF19D1189}"/>
              </a:ext>
            </a:extLst>
          </p:cNvPr>
          <p:cNvSpPr txBox="1"/>
          <p:nvPr/>
        </p:nvSpPr>
        <p:spPr>
          <a:xfrm>
            <a:off x="4927922" y="453213"/>
            <a:ext cx="2549520" cy="646331"/>
          </a:xfrm>
          <a:prstGeom prst="rect">
            <a:avLst/>
          </a:prstGeom>
          <a:noFill/>
        </p:spPr>
        <p:txBody>
          <a:bodyPr wrap="square" rtlCol="0">
            <a:spAutoFit/>
          </a:bodyPr>
          <a:lstStyle/>
          <a:p>
            <a:r>
              <a:rPr lang="es-MX" b="1" dirty="0" smtClean="0"/>
              <a:t>MECANISMOS FISIOPATOLOGICOS</a:t>
            </a:r>
            <a:endParaRPr lang="es-MX" b="1" dirty="0"/>
          </a:p>
        </p:txBody>
      </p:sp>
      <p:sp>
        <p:nvSpPr>
          <p:cNvPr id="8" name="Elipse 7">
            <a:extLst>
              <a:ext uri="{FF2B5EF4-FFF2-40B4-BE49-F238E27FC236}">
                <a16:creationId xmlns:a16="http://schemas.microsoft.com/office/drawing/2014/main" xmlns="" id="{BBC756D2-951A-4590-B0AB-50CB36BC6C31}"/>
              </a:ext>
            </a:extLst>
          </p:cNvPr>
          <p:cNvSpPr/>
          <p:nvPr/>
        </p:nvSpPr>
        <p:spPr>
          <a:xfrm>
            <a:off x="8273881" y="2668328"/>
            <a:ext cx="3058902" cy="12415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xmlns="" id="{C788CCEA-2DE8-4EFF-B9CC-138D1CEF98AC}"/>
              </a:ext>
            </a:extLst>
          </p:cNvPr>
          <p:cNvSpPr/>
          <p:nvPr/>
        </p:nvSpPr>
        <p:spPr>
          <a:xfrm>
            <a:off x="4486014" y="2546548"/>
            <a:ext cx="2981066" cy="171278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a:extLst>
              <a:ext uri="{FF2B5EF4-FFF2-40B4-BE49-F238E27FC236}">
                <a16:creationId xmlns:a16="http://schemas.microsoft.com/office/drawing/2014/main" xmlns="" id="{80A8F3F2-D72C-4B23-9684-4BEEB6D17A22}"/>
              </a:ext>
            </a:extLst>
          </p:cNvPr>
          <p:cNvSpPr/>
          <p:nvPr/>
        </p:nvSpPr>
        <p:spPr>
          <a:xfrm>
            <a:off x="4554613" y="4314842"/>
            <a:ext cx="3043220" cy="142082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xmlns="" id="{B6D468D2-AD5D-45F7-B388-EE755492D7A1}"/>
              </a:ext>
            </a:extLst>
          </p:cNvPr>
          <p:cNvSpPr/>
          <p:nvPr/>
        </p:nvSpPr>
        <p:spPr>
          <a:xfrm>
            <a:off x="3537519" y="5811411"/>
            <a:ext cx="5329806" cy="8407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Elipse 11">
            <a:extLst>
              <a:ext uri="{FF2B5EF4-FFF2-40B4-BE49-F238E27FC236}">
                <a16:creationId xmlns:a16="http://schemas.microsoft.com/office/drawing/2014/main" xmlns="" id="{5D4AAA65-0834-438D-85C4-74C9600E6C6F}"/>
              </a:ext>
            </a:extLst>
          </p:cNvPr>
          <p:cNvSpPr/>
          <p:nvPr/>
        </p:nvSpPr>
        <p:spPr>
          <a:xfrm>
            <a:off x="10514202" y="3131853"/>
            <a:ext cx="1677798" cy="98990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a:extLst>
              <a:ext uri="{FF2B5EF4-FFF2-40B4-BE49-F238E27FC236}">
                <a16:creationId xmlns:a16="http://schemas.microsoft.com/office/drawing/2014/main" xmlns="" id="{D7E9F505-2006-4E4B-9C74-5439A612D619}"/>
              </a:ext>
            </a:extLst>
          </p:cNvPr>
          <p:cNvSpPr/>
          <p:nvPr/>
        </p:nvSpPr>
        <p:spPr>
          <a:xfrm>
            <a:off x="8982509" y="4318056"/>
            <a:ext cx="2133783" cy="98990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xmlns="" id="{4CB00C6E-5F09-4B2F-B3C0-6217B79DADAF}"/>
              </a:ext>
            </a:extLst>
          </p:cNvPr>
          <p:cNvSpPr txBox="1"/>
          <p:nvPr/>
        </p:nvSpPr>
        <p:spPr>
          <a:xfrm>
            <a:off x="736172" y="2397829"/>
            <a:ext cx="2422529" cy="369332"/>
          </a:xfrm>
          <a:prstGeom prst="rect">
            <a:avLst/>
          </a:prstGeom>
          <a:noFill/>
        </p:spPr>
        <p:txBody>
          <a:bodyPr wrap="square" rtlCol="0">
            <a:spAutoFit/>
          </a:bodyPr>
          <a:lstStyle/>
          <a:p>
            <a:r>
              <a:rPr lang="es-MX" dirty="0" err="1" smtClean="0"/>
              <a:t>Proteostasis</a:t>
            </a:r>
            <a:r>
              <a:rPr lang="es-MX" dirty="0" smtClean="0"/>
              <a:t> defectuosa</a:t>
            </a:r>
            <a:endParaRPr lang="es-MX" dirty="0"/>
          </a:p>
        </p:txBody>
      </p:sp>
      <p:sp>
        <p:nvSpPr>
          <p:cNvPr id="16" name="CuadroTexto 15">
            <a:extLst>
              <a:ext uri="{FF2B5EF4-FFF2-40B4-BE49-F238E27FC236}">
                <a16:creationId xmlns:a16="http://schemas.microsoft.com/office/drawing/2014/main" xmlns="" id="{5300EBC5-DA43-4EE5-82BB-C45A379FCA5B}"/>
              </a:ext>
            </a:extLst>
          </p:cNvPr>
          <p:cNvSpPr txBox="1"/>
          <p:nvPr/>
        </p:nvSpPr>
        <p:spPr>
          <a:xfrm>
            <a:off x="5344529" y="1611613"/>
            <a:ext cx="1845979" cy="646331"/>
          </a:xfrm>
          <a:prstGeom prst="rect">
            <a:avLst/>
          </a:prstGeom>
          <a:noFill/>
        </p:spPr>
        <p:txBody>
          <a:bodyPr wrap="square" rtlCol="0">
            <a:spAutoFit/>
          </a:bodyPr>
          <a:lstStyle/>
          <a:p>
            <a:r>
              <a:rPr lang="es-MX" dirty="0" err="1" smtClean="0"/>
              <a:t>Disfuncion</a:t>
            </a:r>
            <a:r>
              <a:rPr lang="es-MX" dirty="0" smtClean="0"/>
              <a:t> </a:t>
            </a:r>
            <a:r>
              <a:rPr lang="es-MX" dirty="0" err="1" smtClean="0"/>
              <a:t>Hipotalamica</a:t>
            </a:r>
            <a:endParaRPr lang="es-MX" dirty="0"/>
          </a:p>
        </p:txBody>
      </p:sp>
      <p:sp>
        <p:nvSpPr>
          <p:cNvPr id="17" name="CuadroTexto 16">
            <a:extLst>
              <a:ext uri="{FF2B5EF4-FFF2-40B4-BE49-F238E27FC236}">
                <a16:creationId xmlns:a16="http://schemas.microsoft.com/office/drawing/2014/main" xmlns="" id="{37A19139-1E1E-4D68-8FA0-B352455913AA}"/>
              </a:ext>
            </a:extLst>
          </p:cNvPr>
          <p:cNvSpPr txBox="1"/>
          <p:nvPr/>
        </p:nvSpPr>
        <p:spPr>
          <a:xfrm>
            <a:off x="2700712" y="3480801"/>
            <a:ext cx="1369472" cy="1200329"/>
          </a:xfrm>
          <a:prstGeom prst="rect">
            <a:avLst/>
          </a:prstGeom>
          <a:noFill/>
        </p:spPr>
        <p:txBody>
          <a:bodyPr wrap="square" rtlCol="0">
            <a:spAutoFit/>
          </a:bodyPr>
          <a:lstStyle/>
          <a:p>
            <a:r>
              <a:rPr lang="es-MX" b="1" dirty="0" smtClean="0">
                <a:solidFill>
                  <a:srgbClr val="FF0000"/>
                </a:solidFill>
              </a:rPr>
              <a:t>Hipótesis de la cascada amiloidea</a:t>
            </a:r>
            <a:endParaRPr lang="es-MX" b="1" dirty="0">
              <a:solidFill>
                <a:srgbClr val="FF0000"/>
              </a:solidFill>
            </a:endParaRPr>
          </a:p>
        </p:txBody>
      </p:sp>
      <p:cxnSp>
        <p:nvCxnSpPr>
          <p:cNvPr id="19" name="Conector recto de flecha 18">
            <a:extLst>
              <a:ext uri="{FF2B5EF4-FFF2-40B4-BE49-F238E27FC236}">
                <a16:creationId xmlns:a16="http://schemas.microsoft.com/office/drawing/2014/main" xmlns="" id="{AB8E5F7C-F8F7-4705-98FC-AFC7706890CC}"/>
              </a:ext>
            </a:extLst>
          </p:cNvPr>
          <p:cNvCxnSpPr/>
          <p:nvPr/>
        </p:nvCxnSpPr>
        <p:spPr>
          <a:xfrm>
            <a:off x="8969506" y="6164553"/>
            <a:ext cx="778897" cy="0"/>
          </a:xfrm>
          <a:prstGeom prst="straightConnector1">
            <a:avLst/>
          </a:prstGeom>
          <a:ln w="28575">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xmlns="" id="{97996E18-544A-4114-ABBE-E18ED2426487}"/>
              </a:ext>
            </a:extLst>
          </p:cNvPr>
          <p:cNvCxnSpPr/>
          <p:nvPr/>
        </p:nvCxnSpPr>
        <p:spPr>
          <a:xfrm flipV="1">
            <a:off x="7333811" y="2114638"/>
            <a:ext cx="1391962" cy="2390985"/>
          </a:xfrm>
          <a:prstGeom prst="straightConnector1">
            <a:avLst/>
          </a:prstGeom>
          <a:ln w="28575">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6EF9DF35-F22A-4A85-834E-A1AABB8AB2E0}"/>
              </a:ext>
            </a:extLst>
          </p:cNvPr>
          <p:cNvCxnSpPr>
            <a:cxnSpLocks/>
          </p:cNvCxnSpPr>
          <p:nvPr/>
        </p:nvCxnSpPr>
        <p:spPr>
          <a:xfrm flipH="1">
            <a:off x="4244066" y="1242439"/>
            <a:ext cx="9851" cy="4336455"/>
          </a:xfrm>
          <a:prstGeom prst="straightConnector1">
            <a:avLst/>
          </a:prstGeom>
          <a:ln w="28575">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xmlns="" id="{76B413FE-5D8D-4E86-8E61-BAF952F612D5}"/>
              </a:ext>
            </a:extLst>
          </p:cNvPr>
          <p:cNvCxnSpPr/>
          <p:nvPr/>
        </p:nvCxnSpPr>
        <p:spPr>
          <a:xfrm flipH="1" flipV="1">
            <a:off x="9606852" y="453215"/>
            <a:ext cx="100549" cy="580529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xmlns="" id="{E8B2694A-1CB7-4650-823B-B4BD69D3D182}"/>
              </a:ext>
            </a:extLst>
          </p:cNvPr>
          <p:cNvCxnSpPr/>
          <p:nvPr/>
        </p:nvCxnSpPr>
        <p:spPr>
          <a:xfrm flipH="1">
            <a:off x="2634998" y="4527586"/>
            <a:ext cx="65714" cy="37051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xmlns="" id="{AEEA2364-1871-4656-AE0A-A69D23B89114}"/>
              </a:ext>
            </a:extLst>
          </p:cNvPr>
          <p:cNvCxnSpPr/>
          <p:nvPr/>
        </p:nvCxnSpPr>
        <p:spPr>
          <a:xfrm flipV="1">
            <a:off x="7580508" y="5001208"/>
            <a:ext cx="1425808" cy="23526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xmlns="" id="{CC1B98B8-83EB-41C3-A6CB-5B2856C44E8D}"/>
              </a:ext>
            </a:extLst>
          </p:cNvPr>
          <p:cNvCxnSpPr/>
          <p:nvPr/>
        </p:nvCxnSpPr>
        <p:spPr>
          <a:xfrm flipV="1">
            <a:off x="7629096" y="3626804"/>
            <a:ext cx="1173089" cy="122219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xmlns="" id="{F0983E05-F4B0-4BCB-9E85-6855DFFAD544}"/>
              </a:ext>
            </a:extLst>
          </p:cNvPr>
          <p:cNvSpPr txBox="1"/>
          <p:nvPr/>
        </p:nvSpPr>
        <p:spPr>
          <a:xfrm>
            <a:off x="9138908" y="4426913"/>
            <a:ext cx="2161630" cy="646331"/>
          </a:xfrm>
          <a:prstGeom prst="rect">
            <a:avLst/>
          </a:prstGeom>
          <a:noFill/>
        </p:spPr>
        <p:txBody>
          <a:bodyPr wrap="square" rtlCol="0">
            <a:spAutoFit/>
          </a:bodyPr>
          <a:lstStyle/>
          <a:p>
            <a:r>
              <a:rPr lang="es-MX" dirty="0" smtClean="0"/>
              <a:t>Metabolismo anormal de glucosa</a:t>
            </a:r>
            <a:endParaRPr lang="es-MX" dirty="0"/>
          </a:p>
        </p:txBody>
      </p:sp>
      <p:sp>
        <p:nvSpPr>
          <p:cNvPr id="44" name="CuadroTexto 43">
            <a:extLst>
              <a:ext uri="{FF2B5EF4-FFF2-40B4-BE49-F238E27FC236}">
                <a16:creationId xmlns:a16="http://schemas.microsoft.com/office/drawing/2014/main" xmlns="" id="{C5D5ED3E-E0F8-4BF5-AAB9-D7AC4FCA332D}"/>
              </a:ext>
            </a:extLst>
          </p:cNvPr>
          <p:cNvSpPr txBox="1"/>
          <p:nvPr/>
        </p:nvSpPr>
        <p:spPr>
          <a:xfrm>
            <a:off x="11032253" y="3378886"/>
            <a:ext cx="1920379" cy="646331"/>
          </a:xfrm>
          <a:prstGeom prst="rect">
            <a:avLst/>
          </a:prstGeom>
          <a:noFill/>
        </p:spPr>
        <p:txBody>
          <a:bodyPr wrap="square" rtlCol="0">
            <a:spAutoFit/>
          </a:bodyPr>
          <a:lstStyle/>
          <a:p>
            <a:r>
              <a:rPr lang="es-MX" dirty="0" smtClean="0"/>
              <a:t>Deterioro cognitivo</a:t>
            </a:r>
            <a:endParaRPr lang="es-MX" dirty="0"/>
          </a:p>
        </p:txBody>
      </p:sp>
      <p:sp>
        <p:nvSpPr>
          <p:cNvPr id="46" name="CuadroTexto 45">
            <a:extLst>
              <a:ext uri="{FF2B5EF4-FFF2-40B4-BE49-F238E27FC236}">
                <a16:creationId xmlns:a16="http://schemas.microsoft.com/office/drawing/2014/main" xmlns="" id="{58772DFB-F4F7-4F53-9BD2-1B1D51C13510}"/>
              </a:ext>
            </a:extLst>
          </p:cNvPr>
          <p:cNvSpPr txBox="1"/>
          <p:nvPr/>
        </p:nvSpPr>
        <p:spPr>
          <a:xfrm>
            <a:off x="9028781" y="2750603"/>
            <a:ext cx="1980317" cy="923330"/>
          </a:xfrm>
          <a:prstGeom prst="rect">
            <a:avLst/>
          </a:prstGeom>
          <a:noFill/>
        </p:spPr>
        <p:txBody>
          <a:bodyPr wrap="square" rtlCol="0">
            <a:spAutoFit/>
          </a:bodyPr>
          <a:lstStyle/>
          <a:p>
            <a:r>
              <a:rPr lang="es-MX" dirty="0" err="1" smtClean="0"/>
              <a:t>Neurotrasmision</a:t>
            </a:r>
            <a:r>
              <a:rPr lang="es-MX" dirty="0" smtClean="0"/>
              <a:t>/plasticidad   sináptica alterada</a:t>
            </a:r>
            <a:endParaRPr lang="es-MX" dirty="0"/>
          </a:p>
        </p:txBody>
      </p:sp>
      <p:sp>
        <p:nvSpPr>
          <p:cNvPr id="24" name="Rectángulo 23"/>
          <p:cNvSpPr/>
          <p:nvPr/>
        </p:nvSpPr>
        <p:spPr>
          <a:xfrm>
            <a:off x="4927401" y="4473080"/>
            <a:ext cx="2550041" cy="1200329"/>
          </a:xfrm>
          <a:prstGeom prst="rect">
            <a:avLst/>
          </a:prstGeom>
        </p:spPr>
        <p:txBody>
          <a:bodyPr wrap="square">
            <a:spAutoFit/>
          </a:bodyPr>
          <a:lstStyle/>
          <a:p>
            <a:r>
              <a:rPr lang="es-MX" dirty="0" smtClean="0">
                <a:latin typeface="arial" panose="020B0604020202020204" pitchFamily="34" charset="0"/>
              </a:rPr>
              <a:t>Deficiencia de insulina</a:t>
            </a:r>
          </a:p>
          <a:p>
            <a:r>
              <a:rPr lang="es-MX" dirty="0" smtClean="0">
                <a:latin typeface="arial" panose="020B0604020202020204" pitchFamily="34" charset="0"/>
              </a:rPr>
              <a:t> y/o alteración de la </a:t>
            </a:r>
            <a:r>
              <a:rPr lang="es-MX" dirty="0">
                <a:latin typeface="arial" panose="020B0604020202020204" pitchFamily="34" charset="0"/>
              </a:rPr>
              <a:t>señalización de insulina</a:t>
            </a:r>
            <a:endParaRPr lang="es-MX" dirty="0"/>
          </a:p>
        </p:txBody>
      </p:sp>
      <p:sp>
        <p:nvSpPr>
          <p:cNvPr id="25" name="Rectángulo 24"/>
          <p:cNvSpPr/>
          <p:nvPr/>
        </p:nvSpPr>
        <p:spPr>
          <a:xfrm>
            <a:off x="4939931" y="2846772"/>
            <a:ext cx="2365133" cy="1200329"/>
          </a:xfrm>
          <a:prstGeom prst="rect">
            <a:avLst/>
          </a:prstGeom>
        </p:spPr>
        <p:txBody>
          <a:bodyPr wrap="square">
            <a:spAutoFit/>
          </a:bodyPr>
          <a:lstStyle/>
          <a:p>
            <a:r>
              <a:rPr lang="es-MX" dirty="0" err="1" smtClean="0">
                <a:latin typeface="arial" panose="020B0604020202020204" pitchFamily="34" charset="0"/>
              </a:rPr>
              <a:t>Alteracion</a:t>
            </a:r>
            <a:r>
              <a:rPr lang="es-MX" dirty="0" smtClean="0">
                <a:latin typeface="arial" panose="020B0604020202020204" pitchFamily="34" charset="0"/>
              </a:rPr>
              <a:t> del sistema </a:t>
            </a:r>
            <a:r>
              <a:rPr lang="es-MX" dirty="0" err="1" smtClean="0">
                <a:latin typeface="arial" panose="020B0604020202020204" pitchFamily="34" charset="0"/>
              </a:rPr>
              <a:t>serotoninergico</a:t>
            </a:r>
            <a:r>
              <a:rPr lang="es-MX" dirty="0" smtClean="0">
                <a:latin typeface="arial" panose="020B0604020202020204" pitchFamily="34" charset="0"/>
              </a:rPr>
              <a:t>/</a:t>
            </a:r>
            <a:r>
              <a:rPr lang="es-MX" dirty="0" err="1" smtClean="0">
                <a:latin typeface="arial" panose="020B0604020202020204" pitchFamily="34" charset="0"/>
              </a:rPr>
              <a:t>dopaminergico</a:t>
            </a:r>
            <a:r>
              <a:rPr lang="es-MX" dirty="0" smtClean="0">
                <a:latin typeface="arial" panose="020B0604020202020204" pitchFamily="34" charset="0"/>
              </a:rPr>
              <a:t>/</a:t>
            </a:r>
            <a:r>
              <a:rPr lang="es-MX" dirty="0" err="1" smtClean="0">
                <a:latin typeface="arial" panose="020B0604020202020204" pitchFamily="34" charset="0"/>
              </a:rPr>
              <a:t>depresion</a:t>
            </a:r>
            <a:endParaRPr lang="es-MX" b="0" i="0" u="none" strike="noStrike" dirty="0">
              <a:effectLst/>
              <a:latin typeface="arial" panose="020B0604020202020204" pitchFamily="34" charset="0"/>
            </a:endParaRPr>
          </a:p>
        </p:txBody>
      </p:sp>
      <p:sp>
        <p:nvSpPr>
          <p:cNvPr id="41" name="Rectángulo 40">
            <a:extLst>
              <a:ext uri="{FF2B5EF4-FFF2-40B4-BE49-F238E27FC236}">
                <a16:creationId xmlns:a16="http://schemas.microsoft.com/office/drawing/2014/main" xmlns="" id="{B6D468D2-AD5D-45F7-B388-EE755492D7A1}"/>
              </a:ext>
            </a:extLst>
          </p:cNvPr>
          <p:cNvSpPr/>
          <p:nvPr/>
        </p:nvSpPr>
        <p:spPr>
          <a:xfrm>
            <a:off x="49051" y="504498"/>
            <a:ext cx="3894319" cy="12686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lipse 46">
            <a:extLst>
              <a:ext uri="{FF2B5EF4-FFF2-40B4-BE49-F238E27FC236}">
                <a16:creationId xmlns:a16="http://schemas.microsoft.com/office/drawing/2014/main" xmlns="" id="{C788CCEA-2DE8-4EFF-B9CC-138D1CEF98AC}"/>
              </a:ext>
            </a:extLst>
          </p:cNvPr>
          <p:cNvSpPr/>
          <p:nvPr/>
        </p:nvSpPr>
        <p:spPr>
          <a:xfrm>
            <a:off x="4617719" y="1242439"/>
            <a:ext cx="2843868" cy="12415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Rectángulo 55"/>
          <p:cNvSpPr/>
          <p:nvPr/>
        </p:nvSpPr>
        <p:spPr>
          <a:xfrm>
            <a:off x="3918073" y="5935346"/>
            <a:ext cx="4450898" cy="646331"/>
          </a:xfrm>
          <a:prstGeom prst="rect">
            <a:avLst/>
          </a:prstGeom>
        </p:spPr>
        <p:txBody>
          <a:bodyPr wrap="none">
            <a:spAutoFit/>
          </a:bodyPr>
          <a:lstStyle/>
          <a:p>
            <a:pPr defTabSz="457200"/>
            <a:r>
              <a:rPr lang="es-MX" dirty="0"/>
              <a:t>Acumulación de </a:t>
            </a:r>
            <a:r>
              <a:rPr lang="el-GR" dirty="0"/>
              <a:t>β</a:t>
            </a:r>
            <a:r>
              <a:rPr lang="es-MX" dirty="0"/>
              <a:t>A, </a:t>
            </a:r>
            <a:r>
              <a:rPr lang="es-MX" dirty="0" err="1"/>
              <a:t>Hiperfosforilación</a:t>
            </a:r>
            <a:r>
              <a:rPr lang="es-MX" dirty="0"/>
              <a:t> de </a:t>
            </a:r>
            <a:r>
              <a:rPr lang="es-MX" dirty="0" smtClean="0"/>
              <a:t>Tau</a:t>
            </a:r>
          </a:p>
          <a:p>
            <a:pPr defTabSz="457200"/>
            <a:r>
              <a:rPr lang="es-MX" dirty="0"/>
              <a:t> </a:t>
            </a:r>
            <a:r>
              <a:rPr lang="es-MX" dirty="0" smtClean="0"/>
              <a:t>     </a:t>
            </a:r>
            <a:r>
              <a:rPr lang="es-MX" dirty="0" err="1" smtClean="0"/>
              <a:t>Oligomeros</a:t>
            </a:r>
            <a:r>
              <a:rPr lang="es-MX" dirty="0" smtClean="0"/>
              <a:t> </a:t>
            </a:r>
            <a:r>
              <a:rPr lang="el-GR" dirty="0" smtClean="0"/>
              <a:t>β</a:t>
            </a:r>
            <a:r>
              <a:rPr lang="es-MX" dirty="0" smtClean="0"/>
              <a:t>A</a:t>
            </a:r>
            <a:endParaRPr lang="es-MX" dirty="0"/>
          </a:p>
        </p:txBody>
      </p:sp>
      <p:cxnSp>
        <p:nvCxnSpPr>
          <p:cNvPr id="59" name="Conector recto de flecha 58">
            <a:extLst>
              <a:ext uri="{FF2B5EF4-FFF2-40B4-BE49-F238E27FC236}">
                <a16:creationId xmlns:a16="http://schemas.microsoft.com/office/drawing/2014/main" xmlns="" id="{6EF9DF35-F22A-4A85-834E-A1AABB8AB2E0}"/>
              </a:ext>
            </a:extLst>
          </p:cNvPr>
          <p:cNvCxnSpPr>
            <a:cxnSpLocks/>
          </p:cNvCxnSpPr>
          <p:nvPr/>
        </p:nvCxnSpPr>
        <p:spPr>
          <a:xfrm flipH="1">
            <a:off x="7647404" y="1234711"/>
            <a:ext cx="9851" cy="4336455"/>
          </a:xfrm>
          <a:prstGeom prst="straightConnector1">
            <a:avLst/>
          </a:prstGeom>
          <a:ln w="28575">
            <a:solidFill>
              <a:schemeClr val="tx1">
                <a:lumMod val="95000"/>
                <a:lumOff val="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Elipse 67">
            <a:extLst>
              <a:ext uri="{FF2B5EF4-FFF2-40B4-BE49-F238E27FC236}">
                <a16:creationId xmlns:a16="http://schemas.microsoft.com/office/drawing/2014/main" xmlns="" id="{BBC756D2-951A-4590-B0AB-50CB36BC6C31}"/>
              </a:ext>
            </a:extLst>
          </p:cNvPr>
          <p:cNvSpPr/>
          <p:nvPr/>
        </p:nvSpPr>
        <p:spPr>
          <a:xfrm>
            <a:off x="8368971" y="1170173"/>
            <a:ext cx="2843868" cy="124157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p:cNvSpPr/>
          <p:nvPr/>
        </p:nvSpPr>
        <p:spPr>
          <a:xfrm>
            <a:off x="8987287" y="1634716"/>
            <a:ext cx="2726196" cy="369332"/>
          </a:xfrm>
          <a:prstGeom prst="rect">
            <a:avLst/>
          </a:prstGeom>
        </p:spPr>
        <p:txBody>
          <a:bodyPr wrap="none">
            <a:spAutoFit/>
          </a:bodyPr>
          <a:lstStyle/>
          <a:p>
            <a:r>
              <a:rPr lang="es-MX" dirty="0" smtClean="0"/>
              <a:t>No Viabilidad neuronal. </a:t>
            </a:r>
            <a:endParaRPr lang="es-MX" dirty="0"/>
          </a:p>
        </p:txBody>
      </p:sp>
      <p:sp>
        <p:nvSpPr>
          <p:cNvPr id="77" name="Rectángulo 76">
            <a:extLst>
              <a:ext uri="{FF2B5EF4-FFF2-40B4-BE49-F238E27FC236}">
                <a16:creationId xmlns:a16="http://schemas.microsoft.com/office/drawing/2014/main" xmlns="" id="{B6D468D2-AD5D-45F7-B388-EE755492D7A1}"/>
              </a:ext>
            </a:extLst>
          </p:cNvPr>
          <p:cNvSpPr/>
          <p:nvPr/>
        </p:nvSpPr>
        <p:spPr>
          <a:xfrm>
            <a:off x="78668" y="1951118"/>
            <a:ext cx="3894319" cy="12686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1341640" y="5022032"/>
            <a:ext cx="2718180" cy="369332"/>
          </a:xfrm>
          <a:prstGeom prst="rect">
            <a:avLst/>
          </a:prstGeom>
        </p:spPr>
        <p:txBody>
          <a:bodyPr wrap="none">
            <a:spAutoFit/>
          </a:bodyPr>
          <a:lstStyle/>
          <a:p>
            <a:r>
              <a:rPr lang="es-MX" b="1" dirty="0" smtClean="0">
                <a:solidFill>
                  <a:srgbClr val="FF0000"/>
                </a:solidFill>
              </a:rPr>
              <a:t>Insulina en tejido cerebral</a:t>
            </a:r>
            <a:endParaRPr lang="es-MX" b="1" dirty="0">
              <a:solidFill>
                <a:srgbClr val="FF0000"/>
              </a:solidFill>
            </a:endParaRPr>
          </a:p>
        </p:txBody>
      </p:sp>
    </p:spTree>
    <p:extLst>
      <p:ext uri="{BB962C8B-B14F-4D97-AF65-F5344CB8AC3E}">
        <p14:creationId xmlns:p14="http://schemas.microsoft.com/office/powerpoint/2010/main" val="479630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5FA4D169-68C5-4C78-855F-FB6CC9CE10B2}"/>
              </a:ext>
            </a:extLst>
          </p:cNvPr>
          <p:cNvSpPr>
            <a:spLocks noGrp="1" noChangeArrowheads="1"/>
          </p:cNvSpPr>
          <p:nvPr>
            <p:ph type="title"/>
          </p:nvPr>
        </p:nvSpPr>
        <p:spPr>
          <a:xfrm>
            <a:off x="965915" y="447541"/>
            <a:ext cx="10363200" cy="762000"/>
          </a:xfrm>
        </p:spPr>
        <p:txBody>
          <a:bodyPr/>
          <a:lstStyle/>
          <a:p>
            <a:pPr algn="ctr" eaLnBrk="1" fontAlgn="auto" hangingPunct="1">
              <a:spcAft>
                <a:spcPts val="0"/>
              </a:spcAft>
              <a:defRPr/>
            </a:pPr>
            <a:r>
              <a:rPr lang="en-US" sz="3600" b="1" dirty="0" smtClean="0">
                <a:solidFill>
                  <a:srgbClr val="FFFF00"/>
                </a:solidFill>
                <a:ea typeface="ＭＳ Ｐゴシック" charset="0"/>
                <a:cs typeface="ＭＳ Ｐゴシック" charset="0"/>
              </a:rPr>
              <a:t>La </a:t>
            </a:r>
            <a:r>
              <a:rPr lang="en-US" sz="3600" b="1" dirty="0" err="1">
                <a:solidFill>
                  <a:srgbClr val="FFFF00"/>
                </a:solidFill>
                <a:ea typeface="ＭＳ Ｐゴシック" charset="0"/>
                <a:cs typeface="ＭＳ Ｐゴシック" charset="0"/>
              </a:rPr>
              <a:t>i</a:t>
            </a:r>
            <a:r>
              <a:rPr lang="en-US" sz="3600" b="1" dirty="0" err="1" smtClean="0">
                <a:solidFill>
                  <a:srgbClr val="FFFF00"/>
                </a:solidFill>
                <a:ea typeface="ＭＳ Ｐゴシック" charset="0"/>
                <a:cs typeface="ＭＳ Ｐゴシック" charset="0"/>
              </a:rPr>
              <a:t>nsulina</a:t>
            </a:r>
            <a:r>
              <a:rPr lang="en-US" sz="3600" b="1" dirty="0" smtClean="0">
                <a:solidFill>
                  <a:srgbClr val="FFFF00"/>
                </a:solidFill>
                <a:ea typeface="ＭＳ Ｐゴシック" charset="0"/>
                <a:cs typeface="ＭＳ Ｐゴシック" charset="0"/>
              </a:rPr>
              <a:t> se </a:t>
            </a:r>
            <a:r>
              <a:rPr lang="en-US" sz="3600" b="1" dirty="0" err="1" smtClean="0">
                <a:solidFill>
                  <a:srgbClr val="FFFF00"/>
                </a:solidFill>
                <a:ea typeface="ＭＳ Ｐゴシック" charset="0"/>
                <a:cs typeface="ＭＳ Ｐゴシック" charset="0"/>
              </a:rPr>
              <a:t>requiere</a:t>
            </a:r>
            <a:r>
              <a:rPr lang="en-US" sz="3600" b="1" dirty="0" smtClean="0">
                <a:solidFill>
                  <a:srgbClr val="FFFF00"/>
                </a:solidFill>
                <a:ea typeface="ＭＳ Ｐゴシック" charset="0"/>
                <a:cs typeface="ＭＳ Ｐゴシック" charset="0"/>
              </a:rPr>
              <a:t> para </a:t>
            </a:r>
            <a:r>
              <a:rPr lang="en-US" sz="3600" b="1" dirty="0" err="1" smtClean="0">
                <a:solidFill>
                  <a:srgbClr val="FFFF00"/>
                </a:solidFill>
                <a:ea typeface="ＭＳ Ｐゴシック" charset="0"/>
                <a:cs typeface="ＭＳ Ｐゴシック" charset="0"/>
              </a:rPr>
              <a:t>funciones</a:t>
            </a:r>
            <a:r>
              <a:rPr lang="en-US" sz="3600" b="1" dirty="0" smtClean="0">
                <a:solidFill>
                  <a:srgbClr val="FFFF00"/>
                </a:solidFill>
                <a:ea typeface="ＭＳ Ｐゴシック" charset="0"/>
                <a:cs typeface="ＭＳ Ｐゴシック" charset="0"/>
              </a:rPr>
              <a:t> </a:t>
            </a:r>
            <a:r>
              <a:rPr lang="en-US" sz="3600" b="1" dirty="0" err="1" smtClean="0">
                <a:solidFill>
                  <a:srgbClr val="FFFF00"/>
                </a:solidFill>
                <a:ea typeface="ＭＳ Ｐゴシック" charset="0"/>
                <a:cs typeface="ＭＳ Ｐゴシック" charset="0"/>
              </a:rPr>
              <a:t>cerebrales</a:t>
            </a:r>
            <a:r>
              <a:rPr lang="en-US" sz="3600" b="1" dirty="0" smtClean="0">
                <a:solidFill>
                  <a:srgbClr val="FFFF00"/>
                </a:solidFill>
                <a:ea typeface="ＭＳ Ｐゴシック" charset="0"/>
                <a:cs typeface="ＭＳ Ｐゴシック" charset="0"/>
              </a:rPr>
              <a:t> </a:t>
            </a:r>
            <a:r>
              <a:rPr lang="en-US" sz="3600" b="1" dirty="0" err="1" smtClean="0">
                <a:solidFill>
                  <a:srgbClr val="FFFF00"/>
                </a:solidFill>
                <a:ea typeface="ＭＳ Ｐゴシック" charset="0"/>
                <a:cs typeface="ＭＳ Ｐゴシック" charset="0"/>
              </a:rPr>
              <a:t>normales</a:t>
            </a:r>
            <a:endParaRPr lang="en-US" sz="3600" b="1" dirty="0">
              <a:solidFill>
                <a:srgbClr val="FFFF00"/>
              </a:solidFill>
              <a:ea typeface="ＭＳ Ｐゴシック" charset="0"/>
              <a:cs typeface="ＭＳ Ｐゴシック" charset="0"/>
            </a:endParaRPr>
          </a:p>
        </p:txBody>
      </p:sp>
      <p:sp>
        <p:nvSpPr>
          <p:cNvPr id="49155" name="Rectangle 3">
            <a:extLst>
              <a:ext uri="{FF2B5EF4-FFF2-40B4-BE49-F238E27FC236}">
                <a16:creationId xmlns:a16="http://schemas.microsoft.com/office/drawing/2014/main" xmlns="" id="{55F87993-C133-41F6-8BB9-BFFD769FACEF}"/>
              </a:ext>
            </a:extLst>
          </p:cNvPr>
          <p:cNvSpPr>
            <a:spLocks noGrp="1" noChangeArrowheads="1"/>
          </p:cNvSpPr>
          <p:nvPr>
            <p:ph type="body" idx="4294967295"/>
          </p:nvPr>
        </p:nvSpPr>
        <p:spPr>
          <a:xfrm>
            <a:off x="790730" y="1524000"/>
            <a:ext cx="10342562" cy="5334000"/>
          </a:xfrm>
        </p:spPr>
        <p:txBody>
          <a:bodyPr>
            <a:normAutofit fontScale="92500" lnSpcReduction="20000"/>
          </a:bodyPr>
          <a:lstStyle/>
          <a:p>
            <a:pPr marL="457200" indent="-457200" eaLnBrk="1" fontAlgn="auto" hangingPunct="1">
              <a:lnSpc>
                <a:spcPct val="90000"/>
              </a:lnSpc>
              <a:spcBef>
                <a:spcPts val="0"/>
              </a:spcBef>
              <a:spcAft>
                <a:spcPts val="0"/>
              </a:spcAft>
              <a:buFont typeface="Wingdings" panose="05000000000000000000" pitchFamily="2" charset="2"/>
              <a:buChar char="q"/>
              <a:defRPr/>
            </a:pPr>
            <a:endParaRPr lang="en-US" sz="2800" dirty="0" smtClean="0">
              <a:ea typeface="MS PGothic" charset="0"/>
            </a:endParaRPr>
          </a:p>
          <a:p>
            <a:pPr marL="457200" indent="-457200" eaLnBrk="1" fontAlgn="auto" hangingPunct="1">
              <a:lnSpc>
                <a:spcPct val="90000"/>
              </a:lnSpc>
              <a:spcBef>
                <a:spcPts val="0"/>
              </a:spcBef>
              <a:spcAft>
                <a:spcPts val="0"/>
              </a:spcAft>
              <a:buFont typeface="Wingdings" panose="05000000000000000000" pitchFamily="2" charset="2"/>
              <a:buChar char="q"/>
              <a:defRPr/>
            </a:pPr>
            <a:endParaRPr lang="en-US" sz="2800" dirty="0">
              <a:ea typeface="MS PGothic" charset="0"/>
            </a:endParaRPr>
          </a:p>
          <a:p>
            <a:pPr marL="457200" indent="-457200" eaLnBrk="1" fontAlgn="auto" hangingPunct="1">
              <a:lnSpc>
                <a:spcPct val="90000"/>
              </a:lnSpc>
              <a:spcBef>
                <a:spcPts val="0"/>
              </a:spcBef>
              <a:spcAft>
                <a:spcPts val="0"/>
              </a:spcAft>
              <a:buFont typeface="Wingdings" panose="05000000000000000000" pitchFamily="2" charset="2"/>
              <a:buChar char="q"/>
              <a:defRPr/>
            </a:pPr>
            <a:r>
              <a:rPr lang="en-US" sz="2800" dirty="0" smtClean="0">
                <a:ea typeface="MS PGothic" charset="0"/>
              </a:rPr>
              <a:t>Los </a:t>
            </a:r>
            <a:r>
              <a:rPr lang="en-US" sz="2800" dirty="0" err="1">
                <a:ea typeface="MS PGothic" charset="0"/>
              </a:rPr>
              <a:t>individuos</a:t>
            </a:r>
            <a:r>
              <a:rPr lang="en-US" sz="2800" dirty="0">
                <a:ea typeface="MS PGothic" charset="0"/>
              </a:rPr>
              <a:t> con diabetes </a:t>
            </a:r>
            <a:r>
              <a:rPr lang="en-US" sz="2800" dirty="0" err="1">
                <a:ea typeface="MS PGothic" charset="0"/>
              </a:rPr>
              <a:t>tipo</a:t>
            </a:r>
            <a:r>
              <a:rPr lang="en-US" sz="2800" dirty="0">
                <a:ea typeface="MS PGothic" charset="0"/>
              </a:rPr>
              <a:t> 2 son 2 </a:t>
            </a:r>
            <a:r>
              <a:rPr lang="en-US" sz="2800" dirty="0" err="1">
                <a:ea typeface="MS PGothic" charset="0"/>
              </a:rPr>
              <a:t>veces</a:t>
            </a:r>
            <a:r>
              <a:rPr lang="en-US" sz="2800" dirty="0">
                <a:ea typeface="MS PGothic" charset="0"/>
              </a:rPr>
              <a:t> </a:t>
            </a:r>
            <a:r>
              <a:rPr lang="en-US" sz="2800" dirty="0" err="1">
                <a:ea typeface="MS PGothic" charset="0"/>
              </a:rPr>
              <a:t>más</a:t>
            </a:r>
            <a:r>
              <a:rPr lang="en-US" sz="2800" dirty="0">
                <a:ea typeface="MS PGothic" charset="0"/>
              </a:rPr>
              <a:t> </a:t>
            </a:r>
            <a:r>
              <a:rPr lang="en-US" sz="2800" dirty="0" err="1">
                <a:ea typeface="MS PGothic" charset="0"/>
              </a:rPr>
              <a:t>propensos</a:t>
            </a:r>
            <a:r>
              <a:rPr lang="en-US" sz="2800" dirty="0">
                <a:ea typeface="MS PGothic" charset="0"/>
              </a:rPr>
              <a:t> a </a:t>
            </a:r>
            <a:r>
              <a:rPr lang="en-US" sz="2800" dirty="0" err="1">
                <a:ea typeface="MS PGothic" charset="0"/>
              </a:rPr>
              <a:t>desarrollar</a:t>
            </a:r>
            <a:r>
              <a:rPr lang="en-US" sz="2800" dirty="0">
                <a:ea typeface="MS PGothic" charset="0"/>
              </a:rPr>
              <a:t> </a:t>
            </a:r>
            <a:r>
              <a:rPr lang="en-US" sz="2800" dirty="0" smtClean="0">
                <a:ea typeface="MS PGothic" charset="0"/>
              </a:rPr>
              <a:t>EA</a:t>
            </a:r>
          </a:p>
          <a:p>
            <a:pPr marL="457200" indent="-457200" eaLnBrk="1" fontAlgn="auto" hangingPunct="1">
              <a:lnSpc>
                <a:spcPct val="90000"/>
              </a:lnSpc>
              <a:spcBef>
                <a:spcPts val="0"/>
              </a:spcBef>
              <a:spcAft>
                <a:spcPts val="0"/>
              </a:spcAft>
              <a:buFont typeface="Wingdings" panose="05000000000000000000" pitchFamily="2" charset="2"/>
              <a:buChar char="q"/>
              <a:defRPr/>
            </a:pPr>
            <a:endParaRPr lang="en-US" sz="2800" dirty="0">
              <a:ea typeface="MS PGothic" charset="0"/>
            </a:endParaRPr>
          </a:p>
          <a:p>
            <a:pPr marL="457200" indent="-457200" eaLnBrk="1" fontAlgn="auto" hangingPunct="1">
              <a:lnSpc>
                <a:spcPct val="90000"/>
              </a:lnSpc>
              <a:spcBef>
                <a:spcPts val="0"/>
              </a:spcBef>
              <a:spcAft>
                <a:spcPts val="0"/>
              </a:spcAft>
              <a:buFont typeface="Wingdings" panose="05000000000000000000" pitchFamily="2" charset="2"/>
              <a:buChar char="q"/>
              <a:defRPr/>
            </a:pPr>
            <a:r>
              <a:rPr lang="en-US" sz="2800" dirty="0" smtClean="0">
                <a:ea typeface="MS PGothic" charset="0"/>
              </a:rPr>
              <a:t>Los genes de </a:t>
            </a:r>
            <a:r>
              <a:rPr lang="en-US" sz="2800" dirty="0" err="1" smtClean="0">
                <a:ea typeface="MS PGothic" charset="0"/>
              </a:rPr>
              <a:t>insulina</a:t>
            </a:r>
            <a:r>
              <a:rPr lang="en-US" sz="2800" dirty="0" smtClean="0">
                <a:ea typeface="MS PGothic" charset="0"/>
              </a:rPr>
              <a:t>, </a:t>
            </a:r>
            <a:r>
              <a:rPr lang="en-US" sz="2800" dirty="0" err="1" smtClean="0">
                <a:ea typeface="MS PGothic" charset="0"/>
              </a:rPr>
              <a:t>polipéptidos</a:t>
            </a:r>
            <a:r>
              <a:rPr lang="en-US" sz="2800" dirty="0">
                <a:ea typeface="MS PGothic" charset="0"/>
              </a:rPr>
              <a:t> </a:t>
            </a:r>
            <a:r>
              <a:rPr lang="en-US" sz="2800" dirty="0" smtClean="0">
                <a:ea typeface="MS PGothic" charset="0"/>
              </a:rPr>
              <a:t>IGT y </a:t>
            </a:r>
            <a:r>
              <a:rPr lang="en-US" sz="2800" dirty="0" err="1" smtClean="0">
                <a:ea typeface="MS PGothic" charset="0"/>
              </a:rPr>
              <a:t>sus</a:t>
            </a:r>
            <a:r>
              <a:rPr lang="en-US" sz="2800" dirty="0" smtClean="0">
                <a:ea typeface="MS PGothic" charset="0"/>
              </a:rPr>
              <a:t> </a:t>
            </a:r>
            <a:r>
              <a:rPr lang="en-US" sz="2800" dirty="0" err="1" smtClean="0">
                <a:ea typeface="MS PGothic" charset="0"/>
              </a:rPr>
              <a:t>receptores</a:t>
            </a:r>
            <a:r>
              <a:rPr lang="en-US" sz="2800" dirty="0" smtClean="0">
                <a:ea typeface="MS PGothic" charset="0"/>
              </a:rPr>
              <a:t> se </a:t>
            </a:r>
            <a:r>
              <a:rPr lang="en-US" sz="2800" dirty="0" err="1" smtClean="0">
                <a:ea typeface="MS PGothic" charset="0"/>
              </a:rPr>
              <a:t>expresan</a:t>
            </a:r>
            <a:r>
              <a:rPr lang="en-US" sz="2800" dirty="0" smtClean="0">
                <a:ea typeface="MS PGothic" charset="0"/>
              </a:rPr>
              <a:t> </a:t>
            </a:r>
            <a:r>
              <a:rPr lang="en-US" sz="2800" dirty="0" err="1" smtClean="0">
                <a:ea typeface="MS PGothic" charset="0"/>
              </a:rPr>
              <a:t>en</a:t>
            </a:r>
            <a:r>
              <a:rPr lang="en-US" sz="2800" dirty="0" smtClean="0">
                <a:ea typeface="MS PGothic" charset="0"/>
              </a:rPr>
              <a:t> el </a:t>
            </a:r>
            <a:r>
              <a:rPr lang="en-US" sz="2800" dirty="0" err="1" smtClean="0">
                <a:ea typeface="MS PGothic" charset="0"/>
              </a:rPr>
              <a:t>cerebro</a:t>
            </a:r>
            <a:endParaRPr lang="en-US" sz="2800" dirty="0">
              <a:ea typeface="MS PGothic" charset="0"/>
            </a:endParaRPr>
          </a:p>
          <a:p>
            <a:pPr marL="640080" lvl="1" indent="-288000" eaLnBrk="1" fontAlgn="auto" hangingPunct="1">
              <a:lnSpc>
                <a:spcPct val="90000"/>
              </a:lnSpc>
              <a:spcBef>
                <a:spcPts val="600"/>
              </a:spcBef>
              <a:spcAft>
                <a:spcPts val="1200"/>
              </a:spcAft>
              <a:buFont typeface="Wingdings" panose="05000000000000000000" pitchFamily="2" charset="2"/>
              <a:buChar char="q"/>
              <a:defRPr/>
            </a:pPr>
            <a:r>
              <a:rPr lang="en-US" sz="2400" dirty="0" err="1" smtClean="0">
                <a:ea typeface="MS PGothic" charset="0"/>
              </a:rPr>
              <a:t>Principalmente</a:t>
            </a:r>
            <a:r>
              <a:rPr lang="en-US" sz="2400" dirty="0" smtClean="0">
                <a:ea typeface="MS PGothic" charset="0"/>
              </a:rPr>
              <a:t> </a:t>
            </a:r>
            <a:r>
              <a:rPr lang="en-US" sz="2400" dirty="0" err="1" smtClean="0">
                <a:ea typeface="MS PGothic" charset="0"/>
              </a:rPr>
              <a:t>en</a:t>
            </a:r>
            <a:r>
              <a:rPr lang="en-US" sz="2400" dirty="0" smtClean="0">
                <a:ea typeface="MS PGothic" charset="0"/>
              </a:rPr>
              <a:t> </a:t>
            </a:r>
            <a:r>
              <a:rPr lang="en-US" sz="2400" dirty="0" err="1" smtClean="0">
                <a:ea typeface="MS PGothic" charset="0"/>
              </a:rPr>
              <a:t>blancos</a:t>
            </a:r>
            <a:r>
              <a:rPr lang="en-US" sz="2400" dirty="0" smtClean="0">
                <a:ea typeface="MS PGothic" charset="0"/>
              </a:rPr>
              <a:t> </a:t>
            </a:r>
            <a:r>
              <a:rPr lang="en-US" sz="2400" dirty="0" err="1" smtClean="0">
                <a:ea typeface="MS PGothic" charset="0"/>
              </a:rPr>
              <a:t>vulnerables</a:t>
            </a:r>
            <a:r>
              <a:rPr lang="en-US" sz="2400" dirty="0" smtClean="0">
                <a:ea typeface="MS PGothic" charset="0"/>
              </a:rPr>
              <a:t> para la </a:t>
            </a:r>
            <a:r>
              <a:rPr lang="en-US" sz="2400" dirty="0" err="1" smtClean="0">
                <a:ea typeface="MS PGothic" charset="0"/>
              </a:rPr>
              <a:t>enfermedad</a:t>
            </a:r>
            <a:r>
              <a:rPr lang="en-US" sz="2400" dirty="0" smtClean="0">
                <a:ea typeface="MS PGothic" charset="0"/>
              </a:rPr>
              <a:t> de Alzheimer</a:t>
            </a:r>
            <a:endParaRPr lang="en-US" altLang="ja-JP" sz="2400" dirty="0">
              <a:ea typeface="MS PGothic" charset="0"/>
            </a:endParaRP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n-US" sz="2800" dirty="0" smtClean="0">
                <a:ea typeface="MS PGothic" charset="0"/>
              </a:rPr>
              <a:t>La </a:t>
            </a:r>
            <a:r>
              <a:rPr lang="en-US" sz="2800" dirty="0" err="1" smtClean="0">
                <a:ea typeface="MS PGothic" charset="0"/>
              </a:rPr>
              <a:t>insulina</a:t>
            </a:r>
            <a:r>
              <a:rPr lang="en-US" sz="2800" dirty="0" smtClean="0">
                <a:ea typeface="MS PGothic" charset="0"/>
              </a:rPr>
              <a:t> </a:t>
            </a:r>
            <a:r>
              <a:rPr lang="en-US" sz="2800" dirty="0" err="1" smtClean="0">
                <a:ea typeface="MS PGothic" charset="0"/>
              </a:rPr>
              <a:t>regula</a:t>
            </a:r>
            <a:r>
              <a:rPr lang="en-US" sz="2800" dirty="0" smtClean="0">
                <a:ea typeface="MS PGothic" charset="0"/>
              </a:rPr>
              <a:t> la </a:t>
            </a:r>
            <a:r>
              <a:rPr lang="en-US" sz="2800" dirty="0" err="1" smtClean="0">
                <a:ea typeface="MS PGothic" charset="0"/>
              </a:rPr>
              <a:t>supervivencia</a:t>
            </a:r>
            <a:r>
              <a:rPr lang="en-US" sz="2800" dirty="0" smtClean="0">
                <a:ea typeface="MS PGothic" charset="0"/>
              </a:rPr>
              <a:t> neuronal </a:t>
            </a:r>
            <a:r>
              <a:rPr lang="en-US" sz="2800" dirty="0">
                <a:ea typeface="MS PGothic" charset="0"/>
              </a:rPr>
              <a:t>,</a:t>
            </a:r>
            <a:r>
              <a:rPr lang="en-US" sz="2800" dirty="0" err="1" smtClean="0">
                <a:ea typeface="MS PGothic" charset="0"/>
              </a:rPr>
              <a:t>oligodendroglial</a:t>
            </a:r>
            <a:r>
              <a:rPr lang="en-US" sz="2800" dirty="0" smtClean="0">
                <a:ea typeface="MS PGothic" charset="0"/>
              </a:rPr>
              <a:t> y la </a:t>
            </a:r>
            <a:r>
              <a:rPr lang="en-US" sz="2800" dirty="0" err="1" smtClean="0">
                <a:ea typeface="MS PGothic" charset="0"/>
              </a:rPr>
              <a:t>plasticidad</a:t>
            </a:r>
            <a:r>
              <a:rPr lang="en-US" sz="2800" dirty="0" smtClean="0">
                <a:ea typeface="MS PGothic" charset="0"/>
              </a:rPr>
              <a:t> neuronal</a:t>
            </a: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s-MX" sz="2600" b="1" dirty="0" err="1" smtClean="0">
                <a:solidFill>
                  <a:srgbClr val="FF0000"/>
                </a:solidFill>
              </a:rPr>
              <a:t>Analisis</a:t>
            </a:r>
            <a:r>
              <a:rPr lang="es-MX" sz="2600" b="1" dirty="0" smtClean="0">
                <a:solidFill>
                  <a:srgbClr val="FF0000"/>
                </a:solidFill>
              </a:rPr>
              <a:t> </a:t>
            </a:r>
            <a:r>
              <a:rPr lang="es-MX" sz="2600" b="1" dirty="0">
                <a:solidFill>
                  <a:srgbClr val="FF0000"/>
                </a:solidFill>
              </a:rPr>
              <a:t>directo de cerebros humanos </a:t>
            </a:r>
            <a:r>
              <a:rPr lang="es-MX" sz="2600" b="1" dirty="0" err="1">
                <a:solidFill>
                  <a:srgbClr val="FF0000"/>
                </a:solidFill>
              </a:rPr>
              <a:t>postmortem</a:t>
            </a:r>
            <a:r>
              <a:rPr lang="es-MX" sz="2600" b="1" dirty="0">
                <a:solidFill>
                  <a:srgbClr val="FF0000"/>
                </a:solidFill>
              </a:rPr>
              <a:t> con AD </a:t>
            </a:r>
            <a:r>
              <a:rPr lang="es-MX" sz="2600" b="1" dirty="0" err="1" smtClean="0">
                <a:solidFill>
                  <a:srgbClr val="FF0000"/>
                </a:solidFill>
              </a:rPr>
              <a:t>documentada</a:t>
            </a:r>
            <a:r>
              <a:rPr lang="es-MX" sz="2800" b="1" dirty="0" err="1" smtClean="0">
                <a:solidFill>
                  <a:srgbClr val="FF0000"/>
                </a:solidFill>
              </a:rPr>
              <a:t>,con</a:t>
            </a:r>
            <a:r>
              <a:rPr lang="es-MX" sz="2800" b="1" dirty="0" smtClean="0">
                <a:solidFill>
                  <a:srgbClr val="FF0000"/>
                </a:solidFill>
              </a:rPr>
              <a:t> expresión reducida  de</a:t>
            </a:r>
            <a:r>
              <a:rPr lang="es-MX" sz="2800" b="1" dirty="0">
                <a:solidFill>
                  <a:srgbClr val="FF0000"/>
                </a:solidFill>
              </a:rPr>
              <a:t> </a:t>
            </a:r>
            <a:r>
              <a:rPr lang="es-MX" sz="2800" b="1" dirty="0" smtClean="0">
                <a:solidFill>
                  <a:srgbClr val="FF0000"/>
                </a:solidFill>
              </a:rPr>
              <a:t>genes de insulina, IGT, y expresión o activación de sus receptores disminuida  </a:t>
            </a: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n-US" sz="2800" dirty="0" smtClean="0">
                <a:ea typeface="MS PGothic" charset="0"/>
              </a:rPr>
              <a:t>La </a:t>
            </a:r>
            <a:r>
              <a:rPr lang="en-US" sz="2800" dirty="0" err="1" smtClean="0">
                <a:ea typeface="MS PGothic" charset="0"/>
              </a:rPr>
              <a:t>resistencia</a:t>
            </a:r>
            <a:r>
              <a:rPr lang="en-US" sz="2800" dirty="0" smtClean="0">
                <a:ea typeface="MS PGothic" charset="0"/>
              </a:rPr>
              <a:t>/</a:t>
            </a:r>
            <a:r>
              <a:rPr lang="en-US" sz="2800" dirty="0" err="1" smtClean="0">
                <a:ea typeface="MS PGothic" charset="0"/>
              </a:rPr>
              <a:t>deficiencia</a:t>
            </a:r>
            <a:r>
              <a:rPr lang="en-US" sz="2800" dirty="0" smtClean="0">
                <a:ea typeface="MS PGothic" charset="0"/>
              </a:rPr>
              <a:t> de </a:t>
            </a:r>
            <a:r>
              <a:rPr lang="en-US" sz="2800" dirty="0" err="1" smtClean="0">
                <a:ea typeface="MS PGothic" charset="0"/>
              </a:rPr>
              <a:t>insulina</a:t>
            </a:r>
            <a:r>
              <a:rPr lang="en-US" sz="2800" dirty="0" smtClean="0">
                <a:ea typeface="MS PGothic" charset="0"/>
              </a:rPr>
              <a:t> cerebral experimental </a:t>
            </a:r>
            <a:r>
              <a:rPr lang="en-US" sz="2800" dirty="0" err="1" smtClean="0">
                <a:ea typeface="MS PGothic" charset="0"/>
              </a:rPr>
              <a:t>altera</a:t>
            </a:r>
            <a:r>
              <a:rPr lang="en-US" sz="2800" dirty="0" smtClean="0">
                <a:ea typeface="MS PGothic" charset="0"/>
              </a:rPr>
              <a:t> el </a:t>
            </a:r>
            <a:r>
              <a:rPr lang="en-US" sz="2800" dirty="0" err="1" smtClean="0">
                <a:ea typeface="MS PGothic" charset="0"/>
              </a:rPr>
              <a:t>aprendizaje</a:t>
            </a:r>
            <a:r>
              <a:rPr lang="en-US" sz="2800" dirty="0" smtClean="0">
                <a:ea typeface="MS PGothic" charset="0"/>
              </a:rPr>
              <a:t> y la </a:t>
            </a:r>
            <a:r>
              <a:rPr lang="en-US" sz="2800" dirty="0" err="1" smtClean="0">
                <a:ea typeface="MS PGothic" charset="0"/>
              </a:rPr>
              <a:t>memoria</a:t>
            </a:r>
            <a:endParaRPr lang="en-US" sz="2800" dirty="0">
              <a:ea typeface="MS PGothic" charset="0"/>
            </a:endParaRPr>
          </a:p>
          <a:p>
            <a:pPr marL="457200" indent="-457200" eaLnBrk="1" fontAlgn="auto" hangingPunct="1">
              <a:lnSpc>
                <a:spcPct val="90000"/>
              </a:lnSpc>
              <a:spcBef>
                <a:spcPts val="600"/>
              </a:spcBef>
              <a:spcAft>
                <a:spcPts val="1200"/>
              </a:spcAft>
              <a:buFont typeface="Wingdings" panose="05000000000000000000" pitchFamily="2" charset="2"/>
              <a:buChar char="q"/>
              <a:defRPr/>
            </a:pPr>
            <a:endParaRPr lang="en-US" sz="2800" dirty="0">
              <a:ea typeface="MS PGothic" charset="0"/>
            </a:endParaRPr>
          </a:p>
          <a:p>
            <a:pPr marL="274320" indent="-288000" eaLnBrk="1" fontAlgn="auto" hangingPunct="1">
              <a:lnSpc>
                <a:spcPct val="90000"/>
              </a:lnSpc>
              <a:spcAft>
                <a:spcPts val="0"/>
              </a:spcAft>
              <a:defRPr/>
            </a:pPr>
            <a:endParaRPr lang="en-US" sz="2800" dirty="0">
              <a:ea typeface="MS PGothic" charset="0"/>
            </a:endParaRPr>
          </a:p>
        </p:txBody>
      </p:sp>
      <p:sp>
        <p:nvSpPr>
          <p:cNvPr id="2" name="Rectángulo 1"/>
          <p:cNvSpPr/>
          <p:nvPr/>
        </p:nvSpPr>
        <p:spPr>
          <a:xfrm>
            <a:off x="10096368" y="229630"/>
            <a:ext cx="2465493" cy="1754326"/>
          </a:xfrm>
          <a:prstGeom prst="rect">
            <a:avLst/>
          </a:prstGeom>
        </p:spPr>
        <p:txBody>
          <a:bodyPr wrap="square">
            <a:spAutoFit/>
          </a:bodyPr>
          <a:lstStyle/>
          <a:p>
            <a:r>
              <a:rPr lang="en-US" altLang="en-US" dirty="0"/>
              <a:t>Current Alzheimer Research. 2012 Jan;9(1):35-66. PubMed PMID: 22329651. </a:t>
            </a:r>
            <a:r>
              <a:rPr lang="en-US" altLang="en-US" dirty="0" err="1"/>
              <a:t>Epub</a:t>
            </a:r>
            <a:r>
              <a:rPr lang="en-US" altLang="en-US" dirty="0"/>
              <a:t> 2012/02/15. </a:t>
            </a:r>
            <a:r>
              <a:rPr lang="en-US" altLang="en-US" dirty="0" err="1"/>
              <a:t>eng.</a:t>
            </a:r>
            <a:endParaRPr lang="es-MX"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229630"/>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859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Marcador de contenido 3"/>
          <p:cNvPicPr>
            <a:picLocks noGrp="1" noChangeAspect="1"/>
          </p:cNvPicPr>
          <p:nvPr>
            <p:ph idx="1"/>
          </p:nvPr>
        </p:nvPicPr>
        <p:blipFill>
          <a:blip r:embed="rId2"/>
          <a:stretch>
            <a:fillRect/>
          </a:stretch>
        </p:blipFill>
        <p:spPr>
          <a:xfrm>
            <a:off x="2058472" y="256594"/>
            <a:ext cx="7353678" cy="1803493"/>
          </a:xfrm>
          <a:prstGeom prst="rect">
            <a:avLst/>
          </a:prstGeom>
        </p:spPr>
      </p:pic>
      <p:pic>
        <p:nvPicPr>
          <p:cNvPr id="5" name="Imagen 4"/>
          <p:cNvPicPr>
            <a:picLocks noChangeAspect="1"/>
          </p:cNvPicPr>
          <p:nvPr/>
        </p:nvPicPr>
        <p:blipFill>
          <a:blip r:embed="rId3"/>
          <a:stretch>
            <a:fillRect/>
          </a:stretch>
        </p:blipFill>
        <p:spPr>
          <a:xfrm>
            <a:off x="2136528" y="1440973"/>
            <a:ext cx="7410831" cy="4730993"/>
          </a:xfrm>
          <a:prstGeom prst="rect">
            <a:avLst/>
          </a:prstGeom>
        </p:spPr>
      </p:pic>
      <p:pic>
        <p:nvPicPr>
          <p:cNvPr id="6" name="Imagen 5"/>
          <p:cNvPicPr>
            <a:picLocks noChangeAspect="1"/>
          </p:cNvPicPr>
          <p:nvPr/>
        </p:nvPicPr>
        <p:blipFill>
          <a:blip r:embed="rId4"/>
          <a:stretch>
            <a:fillRect/>
          </a:stretch>
        </p:blipFill>
        <p:spPr>
          <a:xfrm>
            <a:off x="2414090" y="5887347"/>
            <a:ext cx="6998060" cy="901746"/>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 y="229630"/>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49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xmlns="" id="{70714FA7-28BE-4EC3-8DCD-F9344E3BC418}"/>
              </a:ext>
            </a:extLst>
          </p:cNvPr>
          <p:cNvSpPr>
            <a:spLocks noGrp="1" noChangeArrowheads="1"/>
          </p:cNvSpPr>
          <p:nvPr>
            <p:ph type="title"/>
          </p:nvPr>
        </p:nvSpPr>
        <p:spPr>
          <a:xfrm>
            <a:off x="0" y="119063"/>
            <a:ext cx="12192000" cy="914400"/>
          </a:xfrm>
        </p:spPr>
        <p:txBody>
          <a:bodyPr/>
          <a:lstStyle/>
          <a:p>
            <a:pPr eaLnBrk="1" fontAlgn="auto" hangingPunct="1">
              <a:spcAft>
                <a:spcPts val="0"/>
              </a:spcAft>
              <a:defRPr/>
            </a:pPr>
            <a:r>
              <a:rPr lang="en-US" sz="3200" b="1" dirty="0" err="1" smtClean="0">
                <a:solidFill>
                  <a:srgbClr val="FFFF00"/>
                </a:solidFill>
              </a:rPr>
              <a:t>Deficiencia</a:t>
            </a:r>
            <a:r>
              <a:rPr lang="en-US" sz="3200" b="1" dirty="0">
                <a:solidFill>
                  <a:srgbClr val="FFFF00"/>
                </a:solidFill>
              </a:rPr>
              <a:t> y Resistencia </a:t>
            </a:r>
            <a:r>
              <a:rPr lang="en-US" sz="3200" b="1" dirty="0" err="1" smtClean="0">
                <a:solidFill>
                  <a:srgbClr val="FFFF00"/>
                </a:solidFill>
              </a:rPr>
              <a:t>Insulina</a:t>
            </a:r>
            <a:r>
              <a:rPr lang="en-US" sz="3200" b="1" dirty="0" smtClean="0">
                <a:solidFill>
                  <a:srgbClr val="FFFF00"/>
                </a:solidFill>
              </a:rPr>
              <a:t>/IGT </a:t>
            </a:r>
            <a:r>
              <a:rPr lang="en-US" sz="3200" b="1" dirty="0" err="1">
                <a:solidFill>
                  <a:srgbClr val="FFFF00"/>
                </a:solidFill>
              </a:rPr>
              <a:t>aumentan</a:t>
            </a:r>
            <a:r>
              <a:rPr lang="en-US" sz="3200" b="1" dirty="0">
                <a:solidFill>
                  <a:srgbClr val="FFFF00"/>
                </a:solidFill>
              </a:rPr>
              <a:t> </a:t>
            </a:r>
            <a:r>
              <a:rPr lang="en-US" sz="3200" b="1" dirty="0" smtClean="0">
                <a:solidFill>
                  <a:srgbClr val="FFFF00"/>
                </a:solidFill>
              </a:rPr>
              <a:t>con </a:t>
            </a:r>
            <a:r>
              <a:rPr lang="en-US" sz="3200" b="1" dirty="0" err="1" smtClean="0">
                <a:solidFill>
                  <a:srgbClr val="FFFF00"/>
                </a:solidFill>
              </a:rPr>
              <a:t>severidad</a:t>
            </a:r>
            <a:r>
              <a:rPr lang="en-US" sz="3200" b="1" dirty="0" smtClean="0">
                <a:solidFill>
                  <a:srgbClr val="FFFF00"/>
                </a:solidFill>
              </a:rPr>
              <a:t> EA</a:t>
            </a:r>
            <a:endParaRPr lang="en-US" sz="3200" b="1" dirty="0">
              <a:solidFill>
                <a:srgbClr val="FFFF00"/>
              </a:solidFill>
            </a:endParaRPr>
          </a:p>
        </p:txBody>
      </p:sp>
      <p:sp>
        <p:nvSpPr>
          <p:cNvPr id="17411" name="TextBox 2"/>
          <p:cNvSpPr txBox="1">
            <a:spLocks noChangeArrowheads="1"/>
          </p:cNvSpPr>
          <p:nvPr/>
        </p:nvSpPr>
        <p:spPr bwMode="auto">
          <a:xfrm>
            <a:off x="5597525" y="1111250"/>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FFC000"/>
                </a:solidFill>
              </a:rPr>
              <a:t>Insulin Signaling</a:t>
            </a:r>
          </a:p>
        </p:txBody>
      </p:sp>
      <p:sp>
        <p:nvSpPr>
          <p:cNvPr id="17412" name="TextBox 6"/>
          <p:cNvSpPr txBox="1">
            <a:spLocks noChangeArrowheads="1"/>
          </p:cNvSpPr>
          <p:nvPr/>
        </p:nvSpPr>
        <p:spPr bwMode="auto">
          <a:xfrm>
            <a:off x="5635625" y="42545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FFC000"/>
                </a:solidFill>
              </a:rPr>
              <a:t>IGF-1 Signaling</a:t>
            </a:r>
          </a:p>
        </p:txBody>
      </p:sp>
      <p:sp>
        <p:nvSpPr>
          <p:cNvPr id="17413" name="TextBox 7"/>
          <p:cNvSpPr txBox="1">
            <a:spLocks noChangeArrowheads="1"/>
          </p:cNvSpPr>
          <p:nvPr/>
        </p:nvSpPr>
        <p:spPr bwMode="auto">
          <a:xfrm>
            <a:off x="1519238" y="3676650"/>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FFFF"/>
                </a:solidFill>
              </a:rPr>
              <a:t>Growth Factors-mRNA</a:t>
            </a:r>
          </a:p>
        </p:txBody>
      </p:sp>
      <p:sp>
        <p:nvSpPr>
          <p:cNvPr id="17414" name="TextBox 8"/>
          <p:cNvSpPr txBox="1">
            <a:spLocks noChangeArrowheads="1"/>
          </p:cNvSpPr>
          <p:nvPr/>
        </p:nvSpPr>
        <p:spPr bwMode="auto">
          <a:xfrm>
            <a:off x="5534025" y="3676650"/>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FFFF"/>
                </a:solidFill>
              </a:rPr>
              <a:t>Receptors-mRNA</a:t>
            </a:r>
          </a:p>
        </p:txBody>
      </p:sp>
      <p:sp>
        <p:nvSpPr>
          <p:cNvPr id="17415" name="TextBox 9"/>
          <p:cNvSpPr txBox="1">
            <a:spLocks noChangeArrowheads="1"/>
          </p:cNvSpPr>
          <p:nvPr/>
        </p:nvSpPr>
        <p:spPr bwMode="auto">
          <a:xfrm>
            <a:off x="9342438" y="367665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FFFF"/>
                </a:solidFill>
              </a:rPr>
              <a:t>Receptor Binding</a:t>
            </a:r>
          </a:p>
        </p:txBody>
      </p:sp>
      <p:grpSp>
        <p:nvGrpSpPr>
          <p:cNvPr id="17416" name="Group 7184"/>
          <p:cNvGrpSpPr>
            <a:grpSpLocks/>
          </p:cNvGrpSpPr>
          <p:nvPr/>
        </p:nvGrpSpPr>
        <p:grpSpPr bwMode="auto">
          <a:xfrm>
            <a:off x="688975" y="1257300"/>
            <a:ext cx="3446463" cy="2141538"/>
            <a:chOff x="312421" y="1257692"/>
            <a:chExt cx="3446779" cy="2141436"/>
          </a:xfrm>
        </p:grpSpPr>
        <p:sp>
          <p:nvSpPr>
            <p:cNvPr id="7169" name="Rectangle 7168">
              <a:extLst>
                <a:ext uri="{FF2B5EF4-FFF2-40B4-BE49-F238E27FC236}">
                  <a16:creationId xmlns:a16="http://schemas.microsoft.com/office/drawing/2014/main" xmlns="" id="{B3E793D6-0EF7-443A-A05A-46F27296D8A0}"/>
                </a:ext>
              </a:extLst>
            </p:cNvPr>
            <p:cNvSpPr/>
            <p:nvPr/>
          </p:nvSpPr>
          <p:spPr>
            <a:xfrm>
              <a:off x="1447588" y="1384686"/>
              <a:ext cx="2311612" cy="15112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 name="Straight Connector 4">
              <a:extLst>
                <a:ext uri="{FF2B5EF4-FFF2-40B4-BE49-F238E27FC236}">
                  <a16:creationId xmlns:a16="http://schemas.microsoft.com/office/drawing/2014/main" xmlns="" id="{F2407879-7EB4-4435-B8B3-053B30211C0F}"/>
                </a:ext>
              </a:extLst>
            </p:cNvPr>
            <p:cNvCxnSpPr/>
            <p:nvPr/>
          </p:nvCxnSpPr>
          <p:spPr>
            <a:xfrm>
              <a:off x="1447588" y="1373574"/>
              <a:ext cx="0" cy="1522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623186A-FEDB-4404-A473-7A7E75F99367}"/>
                </a:ext>
              </a:extLst>
            </p:cNvPr>
            <p:cNvCxnSpPr/>
            <p:nvPr/>
          </p:nvCxnSpPr>
          <p:spPr>
            <a:xfrm>
              <a:off x="1447588" y="2895914"/>
              <a:ext cx="2311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781C780-0076-4C74-B299-741349075F9D}"/>
                </a:ext>
              </a:extLst>
            </p:cNvPr>
            <p:cNvCxnSpPr/>
            <p:nvPr/>
          </p:nvCxnSpPr>
          <p:spPr>
            <a:xfrm>
              <a:off x="1357092" y="2895914"/>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08E0CE1-01A6-4D74-9107-062B9ECCE28E}"/>
                </a:ext>
              </a:extLst>
            </p:cNvPr>
            <p:cNvCxnSpPr/>
            <p:nvPr/>
          </p:nvCxnSpPr>
          <p:spPr>
            <a:xfrm>
              <a:off x="1357092" y="2592716"/>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EE5A209-9C9A-4D05-94FC-08C5B89E2EDD}"/>
                </a:ext>
              </a:extLst>
            </p:cNvPr>
            <p:cNvCxnSpPr/>
            <p:nvPr/>
          </p:nvCxnSpPr>
          <p:spPr>
            <a:xfrm>
              <a:off x="1357092" y="2291106"/>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8469EEA-702F-4A14-9BDA-FBE20A81360D}"/>
                </a:ext>
              </a:extLst>
            </p:cNvPr>
            <p:cNvCxnSpPr/>
            <p:nvPr/>
          </p:nvCxnSpPr>
          <p:spPr>
            <a:xfrm>
              <a:off x="1357092" y="1989495"/>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C4036A22-D065-4F99-A4D4-05C4330EFD4B}"/>
                </a:ext>
              </a:extLst>
            </p:cNvPr>
            <p:cNvCxnSpPr/>
            <p:nvPr/>
          </p:nvCxnSpPr>
          <p:spPr>
            <a:xfrm>
              <a:off x="1357092" y="1686297"/>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403D8DF-7759-4EAF-97A3-358BD545709E}"/>
                </a:ext>
              </a:extLst>
            </p:cNvPr>
            <p:cNvCxnSpPr/>
            <p:nvPr/>
          </p:nvCxnSpPr>
          <p:spPr>
            <a:xfrm>
              <a:off x="1357092" y="1384686"/>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7862F48-B63A-4445-B5F7-034BA3E264D7}"/>
                </a:ext>
              </a:extLst>
            </p:cNvPr>
            <p:cNvCxnSpPr/>
            <p:nvPr/>
          </p:nvCxnSpPr>
          <p:spPr>
            <a:xfrm flipV="1">
              <a:off x="1447588"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973AB47-076A-42FC-ACBC-142693F9460C}"/>
                </a:ext>
              </a:extLst>
            </p:cNvPr>
            <p:cNvCxnSpPr/>
            <p:nvPr/>
          </p:nvCxnSpPr>
          <p:spPr>
            <a:xfrm flipV="1">
              <a:off x="1804808"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4FB632B-99C9-44D6-8782-9EF41AD00996}"/>
                </a:ext>
              </a:extLst>
            </p:cNvPr>
            <p:cNvCxnSpPr/>
            <p:nvPr/>
          </p:nvCxnSpPr>
          <p:spPr>
            <a:xfrm flipV="1">
              <a:off x="2163616"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8426D25-90CC-4FE1-A4E5-7BF5E8D996DF}"/>
                </a:ext>
              </a:extLst>
            </p:cNvPr>
            <p:cNvCxnSpPr/>
            <p:nvPr/>
          </p:nvCxnSpPr>
          <p:spPr>
            <a:xfrm flipV="1">
              <a:off x="2520836"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3BCC0FC-A6D6-4C1F-B130-329361195CC0}"/>
                </a:ext>
              </a:extLst>
            </p:cNvPr>
            <p:cNvCxnSpPr/>
            <p:nvPr/>
          </p:nvCxnSpPr>
          <p:spPr>
            <a:xfrm flipV="1">
              <a:off x="2878056"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5A8595C-566C-465A-A634-2D6670333A5D}"/>
                </a:ext>
              </a:extLst>
            </p:cNvPr>
            <p:cNvCxnSpPr/>
            <p:nvPr/>
          </p:nvCxnSpPr>
          <p:spPr>
            <a:xfrm flipV="1">
              <a:off x="3236864"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BE63110-6513-43AF-9D81-EB44EED1073A}"/>
                </a:ext>
              </a:extLst>
            </p:cNvPr>
            <p:cNvCxnSpPr/>
            <p:nvPr/>
          </p:nvCxnSpPr>
          <p:spPr>
            <a:xfrm flipV="1">
              <a:off x="3594085"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75" name="TextBox 22"/>
            <p:cNvSpPr txBox="1">
              <a:spLocks noChangeArrowheads="1"/>
            </p:cNvSpPr>
            <p:nvPr/>
          </p:nvSpPr>
          <p:spPr bwMode="auto">
            <a:xfrm>
              <a:off x="845820" y="2770465"/>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0.000</a:t>
              </a:r>
            </a:p>
          </p:txBody>
        </p:sp>
        <p:sp>
          <p:nvSpPr>
            <p:cNvPr id="17676" name="TextBox 31"/>
            <p:cNvSpPr txBox="1">
              <a:spLocks noChangeArrowheads="1"/>
            </p:cNvSpPr>
            <p:nvPr/>
          </p:nvSpPr>
          <p:spPr bwMode="auto">
            <a:xfrm>
              <a:off x="845820" y="246791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0.002</a:t>
              </a:r>
            </a:p>
          </p:txBody>
        </p:sp>
        <p:sp>
          <p:nvSpPr>
            <p:cNvPr id="17677" name="TextBox 32"/>
            <p:cNvSpPr txBox="1">
              <a:spLocks noChangeArrowheads="1"/>
            </p:cNvSpPr>
            <p:nvPr/>
          </p:nvSpPr>
          <p:spPr bwMode="auto">
            <a:xfrm>
              <a:off x="845820" y="216535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0.004</a:t>
              </a:r>
            </a:p>
          </p:txBody>
        </p:sp>
        <p:sp>
          <p:nvSpPr>
            <p:cNvPr id="17678" name="TextBox 33"/>
            <p:cNvSpPr txBox="1">
              <a:spLocks noChangeArrowheads="1"/>
            </p:cNvSpPr>
            <p:nvPr/>
          </p:nvSpPr>
          <p:spPr bwMode="auto">
            <a:xfrm>
              <a:off x="845820" y="186280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0.006</a:t>
              </a:r>
            </a:p>
          </p:txBody>
        </p:sp>
        <p:sp>
          <p:nvSpPr>
            <p:cNvPr id="17679" name="TextBox 34"/>
            <p:cNvSpPr txBox="1">
              <a:spLocks noChangeArrowheads="1"/>
            </p:cNvSpPr>
            <p:nvPr/>
          </p:nvSpPr>
          <p:spPr bwMode="auto">
            <a:xfrm>
              <a:off x="845820" y="156024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0.008</a:t>
              </a:r>
            </a:p>
          </p:txBody>
        </p:sp>
        <p:sp>
          <p:nvSpPr>
            <p:cNvPr id="17680" name="TextBox 35"/>
            <p:cNvSpPr txBox="1">
              <a:spLocks noChangeArrowheads="1"/>
            </p:cNvSpPr>
            <p:nvPr/>
          </p:nvSpPr>
          <p:spPr bwMode="auto">
            <a:xfrm>
              <a:off x="845820" y="125769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0.010</a:t>
              </a:r>
            </a:p>
          </p:txBody>
        </p:sp>
        <p:sp>
          <p:nvSpPr>
            <p:cNvPr id="17681" name="TextBox 36"/>
            <p:cNvSpPr txBox="1">
              <a:spLocks noChangeArrowheads="1"/>
            </p:cNvSpPr>
            <p:nvPr/>
          </p:nvSpPr>
          <p:spPr bwMode="auto">
            <a:xfrm>
              <a:off x="1297940"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0</a:t>
              </a:r>
            </a:p>
          </p:txBody>
        </p:sp>
        <p:sp>
          <p:nvSpPr>
            <p:cNvPr id="17682" name="TextBox 37"/>
            <p:cNvSpPr txBox="1">
              <a:spLocks noChangeArrowheads="1"/>
            </p:cNvSpPr>
            <p:nvPr/>
          </p:nvSpPr>
          <p:spPr bwMode="auto">
            <a:xfrm>
              <a:off x="1655657"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1</a:t>
              </a:r>
            </a:p>
          </p:txBody>
        </p:sp>
        <p:sp>
          <p:nvSpPr>
            <p:cNvPr id="17683" name="TextBox 38"/>
            <p:cNvSpPr txBox="1">
              <a:spLocks noChangeArrowheads="1"/>
            </p:cNvSpPr>
            <p:nvPr/>
          </p:nvSpPr>
          <p:spPr bwMode="auto">
            <a:xfrm>
              <a:off x="2013374"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2</a:t>
              </a:r>
            </a:p>
          </p:txBody>
        </p:sp>
        <p:sp>
          <p:nvSpPr>
            <p:cNvPr id="17684" name="TextBox 39"/>
            <p:cNvSpPr txBox="1">
              <a:spLocks noChangeArrowheads="1"/>
            </p:cNvSpPr>
            <p:nvPr/>
          </p:nvSpPr>
          <p:spPr bwMode="auto">
            <a:xfrm>
              <a:off x="2371091"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3</a:t>
              </a:r>
            </a:p>
          </p:txBody>
        </p:sp>
        <p:sp>
          <p:nvSpPr>
            <p:cNvPr id="17685" name="TextBox 40"/>
            <p:cNvSpPr txBox="1">
              <a:spLocks noChangeArrowheads="1"/>
            </p:cNvSpPr>
            <p:nvPr/>
          </p:nvSpPr>
          <p:spPr bwMode="auto">
            <a:xfrm>
              <a:off x="2728808"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4</a:t>
              </a:r>
            </a:p>
          </p:txBody>
        </p:sp>
        <p:sp>
          <p:nvSpPr>
            <p:cNvPr id="17686" name="TextBox 41"/>
            <p:cNvSpPr txBox="1">
              <a:spLocks noChangeArrowheads="1"/>
            </p:cNvSpPr>
            <p:nvPr/>
          </p:nvSpPr>
          <p:spPr bwMode="auto">
            <a:xfrm>
              <a:off x="3086525"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5</a:t>
              </a:r>
            </a:p>
          </p:txBody>
        </p:sp>
        <p:sp>
          <p:nvSpPr>
            <p:cNvPr id="17687" name="TextBox 42"/>
            <p:cNvSpPr txBox="1">
              <a:spLocks noChangeArrowheads="1"/>
            </p:cNvSpPr>
            <p:nvPr/>
          </p:nvSpPr>
          <p:spPr bwMode="auto">
            <a:xfrm>
              <a:off x="3444240"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6</a:t>
              </a:r>
            </a:p>
          </p:txBody>
        </p:sp>
        <p:sp>
          <p:nvSpPr>
            <p:cNvPr id="17688" name="TextBox 43"/>
            <p:cNvSpPr txBox="1">
              <a:spLocks noChangeArrowheads="1"/>
            </p:cNvSpPr>
            <p:nvPr/>
          </p:nvSpPr>
          <p:spPr bwMode="auto">
            <a:xfrm>
              <a:off x="2192023" y="3152907"/>
              <a:ext cx="949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Braak Stage</a:t>
              </a:r>
            </a:p>
          </p:txBody>
        </p:sp>
        <p:sp>
          <p:nvSpPr>
            <p:cNvPr id="17689" name="TextBox 44"/>
            <p:cNvSpPr txBox="1">
              <a:spLocks noChangeArrowheads="1"/>
            </p:cNvSpPr>
            <p:nvPr/>
          </p:nvSpPr>
          <p:spPr bwMode="auto">
            <a:xfrm rot="-5400000">
              <a:off x="64425" y="1967486"/>
              <a:ext cx="13165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Insulin/18S (x10</a:t>
              </a:r>
              <a:r>
                <a:rPr lang="en-US" altLang="en-US" sz="1000" baseline="30000">
                  <a:solidFill>
                    <a:srgbClr val="FFFFFF"/>
                  </a:solidFill>
                </a:rPr>
                <a:t>-6</a:t>
              </a:r>
              <a:r>
                <a:rPr lang="en-US" altLang="en-US" sz="1000">
                  <a:solidFill>
                    <a:srgbClr val="FFFFFF"/>
                  </a:solidFill>
                </a:rPr>
                <a:t>)</a:t>
              </a:r>
            </a:p>
          </p:txBody>
        </p:sp>
        <p:sp>
          <p:nvSpPr>
            <p:cNvPr id="17690" name="TextBox 45"/>
            <p:cNvSpPr txBox="1">
              <a:spLocks noChangeArrowheads="1"/>
            </p:cNvSpPr>
            <p:nvPr/>
          </p:nvSpPr>
          <p:spPr bwMode="auto">
            <a:xfrm>
              <a:off x="312421" y="1271101"/>
              <a:ext cx="368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b="1">
                  <a:solidFill>
                    <a:srgbClr val="FFFFFF"/>
                  </a:solidFill>
                </a:rPr>
                <a:t>A.</a:t>
              </a:r>
            </a:p>
          </p:txBody>
        </p:sp>
        <p:sp>
          <p:nvSpPr>
            <p:cNvPr id="24" name="Oval 23">
              <a:extLst>
                <a:ext uri="{FF2B5EF4-FFF2-40B4-BE49-F238E27FC236}">
                  <a16:creationId xmlns:a16="http://schemas.microsoft.com/office/drawing/2014/main" xmlns="" id="{8DDCB2A0-20EC-4082-B7A6-47C7973AE98B}"/>
                </a:ext>
              </a:extLst>
            </p:cNvPr>
            <p:cNvSpPr/>
            <p:nvPr/>
          </p:nvSpPr>
          <p:spPr>
            <a:xfrm>
              <a:off x="1406309" y="1783130"/>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8" name="Oval 47">
              <a:extLst>
                <a:ext uri="{FF2B5EF4-FFF2-40B4-BE49-F238E27FC236}">
                  <a16:creationId xmlns:a16="http://schemas.microsoft.com/office/drawing/2014/main" xmlns="" id="{6FC29F69-3102-431E-A4B8-78CB0A6A2BCB}"/>
                </a:ext>
              </a:extLst>
            </p:cNvPr>
            <p:cNvSpPr/>
            <p:nvPr/>
          </p:nvSpPr>
          <p:spPr>
            <a:xfrm>
              <a:off x="2135038" y="2395876"/>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9" name="Oval 48">
              <a:extLst>
                <a:ext uri="{FF2B5EF4-FFF2-40B4-BE49-F238E27FC236}">
                  <a16:creationId xmlns:a16="http://schemas.microsoft.com/office/drawing/2014/main" xmlns="" id="{F67F3F8A-C7CF-49C2-9722-3668F6E30820}"/>
                </a:ext>
              </a:extLst>
            </p:cNvPr>
            <p:cNvSpPr/>
            <p:nvPr/>
          </p:nvSpPr>
          <p:spPr>
            <a:xfrm>
              <a:off x="2844716" y="2549855"/>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0" name="Oval 49">
              <a:extLst>
                <a:ext uri="{FF2B5EF4-FFF2-40B4-BE49-F238E27FC236}">
                  <a16:creationId xmlns:a16="http://schemas.microsoft.com/office/drawing/2014/main" xmlns="" id="{FA6161A0-4D46-4738-A3A7-5EF04DBFD329}"/>
                </a:ext>
              </a:extLst>
            </p:cNvPr>
            <p:cNvSpPr/>
            <p:nvPr/>
          </p:nvSpPr>
          <p:spPr>
            <a:xfrm>
              <a:off x="3552806" y="283241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 name="Freeform 30">
              <a:extLst>
                <a:ext uri="{FF2B5EF4-FFF2-40B4-BE49-F238E27FC236}">
                  <a16:creationId xmlns:a16="http://schemas.microsoft.com/office/drawing/2014/main" xmlns="" id="{F6DCC1AF-C164-4A3D-8DC0-E58BC91252FF}"/>
                </a:ext>
              </a:extLst>
            </p:cNvPr>
            <p:cNvSpPr/>
            <p:nvPr/>
          </p:nvSpPr>
          <p:spPr>
            <a:xfrm>
              <a:off x="1447588" y="1837102"/>
              <a:ext cx="2149672" cy="1042937"/>
            </a:xfrm>
            <a:custGeom>
              <a:avLst/>
              <a:gdLst>
                <a:gd name="connsiteX0" fmla="*/ 0 w 2148840"/>
                <a:gd name="connsiteY0" fmla="*/ 0 h 1043940"/>
                <a:gd name="connsiteX1" fmla="*/ 723900 w 2148840"/>
                <a:gd name="connsiteY1" fmla="*/ 605790 h 1043940"/>
                <a:gd name="connsiteX2" fmla="*/ 1436370 w 2148840"/>
                <a:gd name="connsiteY2" fmla="*/ 765810 h 1043940"/>
                <a:gd name="connsiteX3" fmla="*/ 2148840 w 2148840"/>
                <a:gd name="connsiteY3" fmla="*/ 1043940 h 1043940"/>
              </a:gdLst>
              <a:ahLst/>
              <a:cxnLst>
                <a:cxn ang="0">
                  <a:pos x="connsiteX0" y="connsiteY0"/>
                </a:cxn>
                <a:cxn ang="0">
                  <a:pos x="connsiteX1" y="connsiteY1"/>
                </a:cxn>
                <a:cxn ang="0">
                  <a:pos x="connsiteX2" y="connsiteY2"/>
                </a:cxn>
                <a:cxn ang="0">
                  <a:pos x="connsiteX3" y="connsiteY3"/>
                </a:cxn>
              </a:cxnLst>
              <a:rect l="l" t="t" r="r" b="b"/>
              <a:pathLst>
                <a:path w="2148840" h="1043940">
                  <a:moveTo>
                    <a:pt x="0" y="0"/>
                  </a:moveTo>
                  <a:lnTo>
                    <a:pt x="723900" y="605790"/>
                  </a:lnTo>
                  <a:lnTo>
                    <a:pt x="1436370" y="765810"/>
                  </a:lnTo>
                  <a:lnTo>
                    <a:pt x="2148840" y="104394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696" name="Group 7167"/>
            <p:cNvGrpSpPr>
              <a:grpSpLocks/>
            </p:cNvGrpSpPr>
            <p:nvPr/>
          </p:nvGrpSpPr>
          <p:grpSpPr bwMode="auto">
            <a:xfrm>
              <a:off x="2795822" y="2511416"/>
              <a:ext cx="165691" cy="155054"/>
              <a:chOff x="6315119" y="2340737"/>
              <a:chExt cx="254508" cy="214795"/>
            </a:xfrm>
          </p:grpSpPr>
          <p:cxnSp>
            <p:nvCxnSpPr>
              <p:cNvPr id="52" name="Straight Connector 51">
                <a:extLst>
                  <a:ext uri="{FF2B5EF4-FFF2-40B4-BE49-F238E27FC236}">
                    <a16:creationId xmlns:a16="http://schemas.microsoft.com/office/drawing/2014/main" xmlns="" id="{E94177F1-D7D2-4338-95E0-905B91FA5E59}"/>
                  </a:ext>
                </a:extLst>
              </p:cNvPr>
              <p:cNvCxnSpPr/>
              <p:nvPr/>
            </p:nvCxnSpPr>
            <p:spPr>
              <a:xfrm>
                <a:off x="6443874" y="2341209"/>
                <a:ext cx="0" cy="2133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7A265491-5C16-4E56-A4B0-9D77A581FB9F}"/>
                  </a:ext>
                </a:extLst>
              </p:cNvPr>
              <p:cNvCxnSpPr/>
              <p:nvPr/>
            </p:nvCxnSpPr>
            <p:spPr>
              <a:xfrm flipV="1">
                <a:off x="6314623" y="2554518"/>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A6E9D293-51C6-4541-9484-DA1BC60381F1}"/>
                  </a:ext>
                </a:extLst>
              </p:cNvPr>
              <p:cNvCxnSpPr/>
              <p:nvPr/>
            </p:nvCxnSpPr>
            <p:spPr>
              <a:xfrm flipV="1">
                <a:off x="6314623" y="2341209"/>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697" name="Group 55"/>
            <p:cNvGrpSpPr>
              <a:grpSpLocks/>
            </p:cNvGrpSpPr>
            <p:nvPr/>
          </p:nvGrpSpPr>
          <p:grpSpPr bwMode="auto">
            <a:xfrm>
              <a:off x="2091228" y="2271240"/>
              <a:ext cx="165691" cy="337231"/>
              <a:chOff x="6315119" y="2340737"/>
              <a:chExt cx="254508" cy="214795"/>
            </a:xfrm>
          </p:grpSpPr>
          <p:cxnSp>
            <p:nvCxnSpPr>
              <p:cNvPr id="57" name="Straight Connector 56">
                <a:extLst>
                  <a:ext uri="{FF2B5EF4-FFF2-40B4-BE49-F238E27FC236}">
                    <a16:creationId xmlns:a16="http://schemas.microsoft.com/office/drawing/2014/main" xmlns="" id="{9B2D8CAD-D0E0-40C3-9EEC-731589FFDCFD}"/>
                  </a:ext>
                </a:extLst>
              </p:cNvPr>
              <p:cNvCxnSpPr/>
              <p:nvPr/>
            </p:nvCxnSpPr>
            <p:spPr>
              <a:xfrm>
                <a:off x="6443381" y="2340246"/>
                <a:ext cx="0" cy="2153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37A83434-07BB-43E7-AD75-A1F9A8BDAE5B}"/>
                  </a:ext>
                </a:extLst>
              </p:cNvPr>
              <p:cNvCxnSpPr/>
              <p:nvPr/>
            </p:nvCxnSpPr>
            <p:spPr>
              <a:xfrm flipV="1">
                <a:off x="6314130" y="2555608"/>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28827661-A375-4615-9360-15B38A9ED25E}"/>
                  </a:ext>
                </a:extLst>
              </p:cNvPr>
              <p:cNvCxnSpPr/>
              <p:nvPr/>
            </p:nvCxnSpPr>
            <p:spPr>
              <a:xfrm flipV="1">
                <a:off x="6314130" y="2340246"/>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698" name="Group 59"/>
            <p:cNvGrpSpPr>
              <a:grpSpLocks/>
            </p:cNvGrpSpPr>
            <p:nvPr/>
          </p:nvGrpSpPr>
          <p:grpSpPr bwMode="auto">
            <a:xfrm>
              <a:off x="1367789" y="1667803"/>
              <a:ext cx="165691" cy="305765"/>
              <a:chOff x="6315119" y="2340737"/>
              <a:chExt cx="254508" cy="214795"/>
            </a:xfrm>
          </p:grpSpPr>
          <p:cxnSp>
            <p:nvCxnSpPr>
              <p:cNvPr id="61" name="Straight Connector 60">
                <a:extLst>
                  <a:ext uri="{FF2B5EF4-FFF2-40B4-BE49-F238E27FC236}">
                    <a16:creationId xmlns:a16="http://schemas.microsoft.com/office/drawing/2014/main" xmlns="" id="{0F85DC57-80E3-4EF3-9A9F-AC10C60B926E}"/>
                  </a:ext>
                </a:extLst>
              </p:cNvPr>
              <p:cNvCxnSpPr/>
              <p:nvPr/>
            </p:nvCxnSpPr>
            <p:spPr>
              <a:xfrm>
                <a:off x="6442571" y="2340346"/>
                <a:ext cx="0" cy="21522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4C68688-5716-40F2-9631-0CDB4FB52032}"/>
                  </a:ext>
                </a:extLst>
              </p:cNvPr>
              <p:cNvCxnSpPr/>
              <p:nvPr/>
            </p:nvCxnSpPr>
            <p:spPr>
              <a:xfrm flipV="1">
                <a:off x="6315760" y="2555569"/>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C56AD256-0C86-4B63-B42B-17EE87306FB2}"/>
                  </a:ext>
                </a:extLst>
              </p:cNvPr>
              <p:cNvCxnSpPr/>
              <p:nvPr/>
            </p:nvCxnSpPr>
            <p:spPr>
              <a:xfrm flipV="1">
                <a:off x="6315760" y="2340346"/>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17417" name="TextBox 95"/>
          <p:cNvSpPr txBox="1">
            <a:spLocks noChangeArrowheads="1"/>
          </p:cNvSpPr>
          <p:nvPr/>
        </p:nvSpPr>
        <p:spPr bwMode="auto">
          <a:xfrm>
            <a:off x="5908675" y="3152775"/>
            <a:ext cx="949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Braak Stage</a:t>
            </a:r>
          </a:p>
        </p:txBody>
      </p:sp>
      <p:grpSp>
        <p:nvGrpSpPr>
          <p:cNvPr id="17418" name="Group 7183"/>
          <p:cNvGrpSpPr>
            <a:grpSpLocks/>
          </p:cNvGrpSpPr>
          <p:nvPr/>
        </p:nvGrpSpPr>
        <p:grpSpPr bwMode="auto">
          <a:xfrm>
            <a:off x="4405313" y="1257300"/>
            <a:ext cx="3446462" cy="1943100"/>
            <a:chOff x="4028909" y="1257692"/>
            <a:chExt cx="3446779" cy="1942126"/>
          </a:xfrm>
        </p:grpSpPr>
        <p:sp>
          <p:nvSpPr>
            <p:cNvPr id="67" name="Rectangle 66">
              <a:extLst>
                <a:ext uri="{FF2B5EF4-FFF2-40B4-BE49-F238E27FC236}">
                  <a16:creationId xmlns:a16="http://schemas.microsoft.com/office/drawing/2014/main" xmlns="" id="{9354500C-A871-4FF2-822A-6D019C731E05}"/>
                </a:ext>
              </a:extLst>
            </p:cNvPr>
            <p:cNvSpPr/>
            <p:nvPr/>
          </p:nvSpPr>
          <p:spPr>
            <a:xfrm>
              <a:off x="5164075" y="1384628"/>
              <a:ext cx="2311613" cy="15105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68" name="Straight Connector 67">
              <a:extLst>
                <a:ext uri="{FF2B5EF4-FFF2-40B4-BE49-F238E27FC236}">
                  <a16:creationId xmlns:a16="http://schemas.microsoft.com/office/drawing/2014/main" xmlns="" id="{D48FA89B-C9C8-485B-A657-31F6C6C1D00A}"/>
                </a:ext>
              </a:extLst>
            </p:cNvPr>
            <p:cNvCxnSpPr/>
            <p:nvPr/>
          </p:nvCxnSpPr>
          <p:spPr>
            <a:xfrm>
              <a:off x="5164075" y="1373522"/>
              <a:ext cx="0" cy="15216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6FBEF4CF-A249-4671-A11B-1E73EBCD1EF0}"/>
                </a:ext>
              </a:extLst>
            </p:cNvPr>
            <p:cNvCxnSpPr/>
            <p:nvPr/>
          </p:nvCxnSpPr>
          <p:spPr>
            <a:xfrm>
              <a:off x="5164075" y="2895171"/>
              <a:ext cx="2311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826F474E-F28C-49A6-B1BF-FF2EC7FDCA44}"/>
                </a:ext>
              </a:extLst>
            </p:cNvPr>
            <p:cNvCxnSpPr/>
            <p:nvPr/>
          </p:nvCxnSpPr>
          <p:spPr>
            <a:xfrm>
              <a:off x="5073580" y="2895171"/>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798E4D35-08D5-4F24-A8D1-83EC667955AE}"/>
                </a:ext>
              </a:extLst>
            </p:cNvPr>
            <p:cNvCxnSpPr/>
            <p:nvPr/>
          </p:nvCxnSpPr>
          <p:spPr>
            <a:xfrm>
              <a:off x="5073580" y="2593697"/>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095666A8-8683-44EC-A67E-83C1B7C1BA73}"/>
                </a:ext>
              </a:extLst>
            </p:cNvPr>
            <p:cNvCxnSpPr/>
            <p:nvPr/>
          </p:nvCxnSpPr>
          <p:spPr>
            <a:xfrm>
              <a:off x="5073580" y="2290637"/>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4C0C14B-2385-4F61-AA23-8229DA256A1E}"/>
                </a:ext>
              </a:extLst>
            </p:cNvPr>
            <p:cNvCxnSpPr/>
            <p:nvPr/>
          </p:nvCxnSpPr>
          <p:spPr>
            <a:xfrm>
              <a:off x="5073580" y="1989163"/>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725D4A36-59E9-4F0F-A09A-7FB8777416A8}"/>
                </a:ext>
              </a:extLst>
            </p:cNvPr>
            <p:cNvCxnSpPr/>
            <p:nvPr/>
          </p:nvCxnSpPr>
          <p:spPr>
            <a:xfrm>
              <a:off x="5073580" y="1686102"/>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5369F83-A736-491F-8AC7-F13B6ABB76D5}"/>
                </a:ext>
              </a:extLst>
            </p:cNvPr>
            <p:cNvCxnSpPr/>
            <p:nvPr/>
          </p:nvCxnSpPr>
          <p:spPr>
            <a:xfrm>
              <a:off x="5073580" y="1384628"/>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CA6F29B8-1D05-4B40-9592-12B74B077773}"/>
                </a:ext>
              </a:extLst>
            </p:cNvPr>
            <p:cNvCxnSpPr/>
            <p:nvPr/>
          </p:nvCxnSpPr>
          <p:spPr>
            <a:xfrm flipV="1">
              <a:off x="5164075"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C0C14D3-66EC-44B6-AD09-47D8B671F1EF}"/>
                </a:ext>
              </a:extLst>
            </p:cNvPr>
            <p:cNvCxnSpPr/>
            <p:nvPr/>
          </p:nvCxnSpPr>
          <p:spPr>
            <a:xfrm flipV="1">
              <a:off x="5521296"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4575359-E699-499E-8C5A-52CD3348CC5C}"/>
                </a:ext>
              </a:extLst>
            </p:cNvPr>
            <p:cNvCxnSpPr/>
            <p:nvPr/>
          </p:nvCxnSpPr>
          <p:spPr>
            <a:xfrm flipV="1">
              <a:off x="5880104"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59D7CF56-464F-48B0-9BF7-33EABE956E61}"/>
                </a:ext>
              </a:extLst>
            </p:cNvPr>
            <p:cNvCxnSpPr/>
            <p:nvPr/>
          </p:nvCxnSpPr>
          <p:spPr>
            <a:xfrm flipV="1">
              <a:off x="6237324"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4647B90B-B8D6-474E-ADCE-83569533B295}"/>
                </a:ext>
              </a:extLst>
            </p:cNvPr>
            <p:cNvCxnSpPr/>
            <p:nvPr/>
          </p:nvCxnSpPr>
          <p:spPr>
            <a:xfrm flipV="1">
              <a:off x="6594545"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175550D2-FE3A-46F0-983F-258C049B46DE}"/>
                </a:ext>
              </a:extLst>
            </p:cNvPr>
            <p:cNvCxnSpPr/>
            <p:nvPr/>
          </p:nvCxnSpPr>
          <p:spPr>
            <a:xfrm flipV="1">
              <a:off x="6953353"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9713C57B-FEEB-45AE-9A14-272A02183304}"/>
                </a:ext>
              </a:extLst>
            </p:cNvPr>
            <p:cNvCxnSpPr/>
            <p:nvPr/>
          </p:nvCxnSpPr>
          <p:spPr>
            <a:xfrm flipV="1">
              <a:off x="7310573" y="2895171"/>
              <a:ext cx="0" cy="80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27" name="TextBox 82"/>
            <p:cNvSpPr txBox="1">
              <a:spLocks noChangeArrowheads="1"/>
            </p:cNvSpPr>
            <p:nvPr/>
          </p:nvSpPr>
          <p:spPr bwMode="auto">
            <a:xfrm>
              <a:off x="4562308" y="2770465"/>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a:t>
              </a:r>
            </a:p>
          </p:txBody>
        </p:sp>
        <p:sp>
          <p:nvSpPr>
            <p:cNvPr id="17628" name="TextBox 83"/>
            <p:cNvSpPr txBox="1">
              <a:spLocks noChangeArrowheads="1"/>
            </p:cNvSpPr>
            <p:nvPr/>
          </p:nvSpPr>
          <p:spPr bwMode="auto">
            <a:xfrm>
              <a:off x="4562308" y="246791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0.05</a:t>
              </a:r>
            </a:p>
          </p:txBody>
        </p:sp>
        <p:sp>
          <p:nvSpPr>
            <p:cNvPr id="17629" name="TextBox 84"/>
            <p:cNvSpPr txBox="1">
              <a:spLocks noChangeArrowheads="1"/>
            </p:cNvSpPr>
            <p:nvPr/>
          </p:nvSpPr>
          <p:spPr bwMode="auto">
            <a:xfrm>
              <a:off x="4562308" y="216535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0.10</a:t>
              </a:r>
            </a:p>
          </p:txBody>
        </p:sp>
        <p:sp>
          <p:nvSpPr>
            <p:cNvPr id="17630" name="TextBox 85"/>
            <p:cNvSpPr txBox="1">
              <a:spLocks noChangeArrowheads="1"/>
            </p:cNvSpPr>
            <p:nvPr/>
          </p:nvSpPr>
          <p:spPr bwMode="auto">
            <a:xfrm>
              <a:off x="4562308" y="186280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0.15</a:t>
              </a:r>
            </a:p>
          </p:txBody>
        </p:sp>
        <p:sp>
          <p:nvSpPr>
            <p:cNvPr id="17631" name="TextBox 86"/>
            <p:cNvSpPr txBox="1">
              <a:spLocks noChangeArrowheads="1"/>
            </p:cNvSpPr>
            <p:nvPr/>
          </p:nvSpPr>
          <p:spPr bwMode="auto">
            <a:xfrm>
              <a:off x="4562308" y="156024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0.20</a:t>
              </a:r>
            </a:p>
          </p:txBody>
        </p:sp>
        <p:sp>
          <p:nvSpPr>
            <p:cNvPr id="17632" name="TextBox 87"/>
            <p:cNvSpPr txBox="1">
              <a:spLocks noChangeArrowheads="1"/>
            </p:cNvSpPr>
            <p:nvPr/>
          </p:nvSpPr>
          <p:spPr bwMode="auto">
            <a:xfrm>
              <a:off x="4562308" y="125769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0.25</a:t>
              </a:r>
            </a:p>
          </p:txBody>
        </p:sp>
        <p:sp>
          <p:nvSpPr>
            <p:cNvPr id="17633" name="TextBox 88"/>
            <p:cNvSpPr txBox="1">
              <a:spLocks noChangeArrowheads="1"/>
            </p:cNvSpPr>
            <p:nvPr/>
          </p:nvSpPr>
          <p:spPr bwMode="auto">
            <a:xfrm>
              <a:off x="5014428"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0</a:t>
              </a:r>
            </a:p>
          </p:txBody>
        </p:sp>
        <p:sp>
          <p:nvSpPr>
            <p:cNvPr id="17634" name="TextBox 89"/>
            <p:cNvSpPr txBox="1">
              <a:spLocks noChangeArrowheads="1"/>
            </p:cNvSpPr>
            <p:nvPr/>
          </p:nvSpPr>
          <p:spPr bwMode="auto">
            <a:xfrm>
              <a:off x="5372145"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1</a:t>
              </a:r>
            </a:p>
          </p:txBody>
        </p:sp>
        <p:sp>
          <p:nvSpPr>
            <p:cNvPr id="17635" name="TextBox 90"/>
            <p:cNvSpPr txBox="1">
              <a:spLocks noChangeArrowheads="1"/>
            </p:cNvSpPr>
            <p:nvPr/>
          </p:nvSpPr>
          <p:spPr bwMode="auto">
            <a:xfrm>
              <a:off x="5729862"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2</a:t>
              </a:r>
            </a:p>
          </p:txBody>
        </p:sp>
        <p:sp>
          <p:nvSpPr>
            <p:cNvPr id="17636" name="TextBox 91"/>
            <p:cNvSpPr txBox="1">
              <a:spLocks noChangeArrowheads="1"/>
            </p:cNvSpPr>
            <p:nvPr/>
          </p:nvSpPr>
          <p:spPr bwMode="auto">
            <a:xfrm>
              <a:off x="6087579"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3</a:t>
              </a:r>
            </a:p>
          </p:txBody>
        </p:sp>
        <p:sp>
          <p:nvSpPr>
            <p:cNvPr id="17637" name="TextBox 92"/>
            <p:cNvSpPr txBox="1">
              <a:spLocks noChangeArrowheads="1"/>
            </p:cNvSpPr>
            <p:nvPr/>
          </p:nvSpPr>
          <p:spPr bwMode="auto">
            <a:xfrm>
              <a:off x="6445296"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4</a:t>
              </a:r>
            </a:p>
          </p:txBody>
        </p:sp>
        <p:sp>
          <p:nvSpPr>
            <p:cNvPr id="17638" name="TextBox 93"/>
            <p:cNvSpPr txBox="1">
              <a:spLocks noChangeArrowheads="1"/>
            </p:cNvSpPr>
            <p:nvPr/>
          </p:nvSpPr>
          <p:spPr bwMode="auto">
            <a:xfrm>
              <a:off x="6803013"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5</a:t>
              </a:r>
            </a:p>
          </p:txBody>
        </p:sp>
        <p:sp>
          <p:nvSpPr>
            <p:cNvPr id="17639" name="TextBox 94"/>
            <p:cNvSpPr txBox="1">
              <a:spLocks noChangeArrowheads="1"/>
            </p:cNvSpPr>
            <p:nvPr/>
          </p:nvSpPr>
          <p:spPr bwMode="auto">
            <a:xfrm>
              <a:off x="7160728"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6</a:t>
              </a:r>
            </a:p>
          </p:txBody>
        </p:sp>
        <p:sp>
          <p:nvSpPr>
            <p:cNvPr id="17640" name="TextBox 96"/>
            <p:cNvSpPr txBox="1">
              <a:spLocks noChangeArrowheads="1"/>
            </p:cNvSpPr>
            <p:nvPr/>
          </p:nvSpPr>
          <p:spPr bwMode="auto">
            <a:xfrm rot="-5400000">
              <a:off x="3644001" y="1967486"/>
              <a:ext cx="15903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Insulin R/18S (x10</a:t>
              </a:r>
              <a:r>
                <a:rPr lang="en-US" altLang="en-US" sz="1000" baseline="30000">
                  <a:solidFill>
                    <a:srgbClr val="FFFFFF"/>
                  </a:solidFill>
                </a:rPr>
                <a:t>-6</a:t>
              </a:r>
              <a:r>
                <a:rPr lang="en-US" altLang="en-US" sz="1000">
                  <a:solidFill>
                    <a:srgbClr val="FFFFFF"/>
                  </a:solidFill>
                </a:rPr>
                <a:t>)</a:t>
              </a:r>
            </a:p>
          </p:txBody>
        </p:sp>
        <p:sp>
          <p:nvSpPr>
            <p:cNvPr id="17641" name="TextBox 97"/>
            <p:cNvSpPr txBox="1">
              <a:spLocks noChangeArrowheads="1"/>
            </p:cNvSpPr>
            <p:nvPr/>
          </p:nvSpPr>
          <p:spPr bwMode="auto">
            <a:xfrm>
              <a:off x="4028909" y="1271101"/>
              <a:ext cx="368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b="1">
                  <a:solidFill>
                    <a:srgbClr val="FFFFFF"/>
                  </a:solidFill>
                </a:rPr>
                <a:t>B.</a:t>
              </a:r>
            </a:p>
          </p:txBody>
        </p:sp>
        <p:sp>
          <p:nvSpPr>
            <p:cNvPr id="99" name="Oval 98">
              <a:extLst>
                <a:ext uri="{FF2B5EF4-FFF2-40B4-BE49-F238E27FC236}">
                  <a16:creationId xmlns:a16="http://schemas.microsoft.com/office/drawing/2014/main" xmlns="" id="{44A1AC7C-4135-4D0C-B822-6B817F621CD1}"/>
                </a:ext>
              </a:extLst>
            </p:cNvPr>
            <p:cNvSpPr/>
            <p:nvPr/>
          </p:nvSpPr>
          <p:spPr>
            <a:xfrm>
              <a:off x="5122797" y="1743224"/>
              <a:ext cx="82558" cy="920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0" name="Oval 99">
              <a:extLst>
                <a:ext uri="{FF2B5EF4-FFF2-40B4-BE49-F238E27FC236}">
                  <a16:creationId xmlns:a16="http://schemas.microsoft.com/office/drawing/2014/main" xmlns="" id="{8C4EA086-26AD-4285-B430-3A058C64C05A}"/>
                </a:ext>
              </a:extLst>
            </p:cNvPr>
            <p:cNvSpPr/>
            <p:nvPr/>
          </p:nvSpPr>
          <p:spPr>
            <a:xfrm>
              <a:off x="5851527" y="2174807"/>
              <a:ext cx="82558" cy="920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1" name="Oval 100">
              <a:extLst>
                <a:ext uri="{FF2B5EF4-FFF2-40B4-BE49-F238E27FC236}">
                  <a16:creationId xmlns:a16="http://schemas.microsoft.com/office/drawing/2014/main" xmlns="" id="{C356F1DE-C571-4453-914D-7A3C0C759E55}"/>
                </a:ext>
              </a:extLst>
            </p:cNvPr>
            <p:cNvSpPr/>
            <p:nvPr/>
          </p:nvSpPr>
          <p:spPr>
            <a:xfrm>
              <a:off x="6561204" y="2550856"/>
              <a:ext cx="82558" cy="920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 name="Oval 101">
              <a:extLst>
                <a:ext uri="{FF2B5EF4-FFF2-40B4-BE49-F238E27FC236}">
                  <a16:creationId xmlns:a16="http://schemas.microsoft.com/office/drawing/2014/main" xmlns="" id="{631C7206-BFA7-4C79-884E-03A27EC068F5}"/>
                </a:ext>
              </a:extLst>
            </p:cNvPr>
            <p:cNvSpPr/>
            <p:nvPr/>
          </p:nvSpPr>
          <p:spPr>
            <a:xfrm>
              <a:off x="7269294" y="2665099"/>
              <a:ext cx="82558" cy="920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646" name="Group 103"/>
            <p:cNvGrpSpPr>
              <a:grpSpLocks/>
            </p:cNvGrpSpPr>
            <p:nvPr/>
          </p:nvGrpSpPr>
          <p:grpSpPr bwMode="auto">
            <a:xfrm>
              <a:off x="6512310" y="2550544"/>
              <a:ext cx="165691" cy="87750"/>
              <a:chOff x="6315119" y="2340737"/>
              <a:chExt cx="254508" cy="214795"/>
            </a:xfrm>
          </p:grpSpPr>
          <p:cxnSp>
            <p:nvCxnSpPr>
              <p:cNvPr id="113" name="Straight Connector 112">
                <a:extLst>
                  <a:ext uri="{FF2B5EF4-FFF2-40B4-BE49-F238E27FC236}">
                    <a16:creationId xmlns:a16="http://schemas.microsoft.com/office/drawing/2014/main" xmlns="" id="{666D5F08-FC1B-4A70-A80E-A7F8A8145202}"/>
                  </a:ext>
                </a:extLst>
              </p:cNvPr>
              <p:cNvCxnSpPr/>
              <p:nvPr/>
            </p:nvCxnSpPr>
            <p:spPr>
              <a:xfrm>
                <a:off x="6443872" y="2341503"/>
                <a:ext cx="0" cy="21361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55DD4305-6DA2-4935-A00C-888E3DDF9455}"/>
                  </a:ext>
                </a:extLst>
              </p:cNvPr>
              <p:cNvCxnSpPr/>
              <p:nvPr/>
            </p:nvCxnSpPr>
            <p:spPr>
              <a:xfrm flipV="1">
                <a:off x="6314623" y="2555119"/>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7F837D45-F04D-48C3-8B34-48612F32419C}"/>
                  </a:ext>
                </a:extLst>
              </p:cNvPr>
              <p:cNvCxnSpPr/>
              <p:nvPr/>
            </p:nvCxnSpPr>
            <p:spPr>
              <a:xfrm flipV="1">
                <a:off x="6314623" y="2341503"/>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647" name="Group 104"/>
            <p:cNvGrpSpPr>
              <a:grpSpLocks/>
            </p:cNvGrpSpPr>
            <p:nvPr/>
          </p:nvGrpSpPr>
          <p:grpSpPr bwMode="auto">
            <a:xfrm>
              <a:off x="5807716" y="2141221"/>
              <a:ext cx="165691" cy="149852"/>
              <a:chOff x="6315119" y="2340737"/>
              <a:chExt cx="254508" cy="214795"/>
            </a:xfrm>
          </p:grpSpPr>
          <p:cxnSp>
            <p:nvCxnSpPr>
              <p:cNvPr id="110" name="Straight Connector 109">
                <a:extLst>
                  <a:ext uri="{FF2B5EF4-FFF2-40B4-BE49-F238E27FC236}">
                    <a16:creationId xmlns:a16="http://schemas.microsoft.com/office/drawing/2014/main" xmlns="" id="{F2866136-4BBF-4656-9250-41E845F5304F}"/>
                  </a:ext>
                </a:extLst>
              </p:cNvPr>
              <p:cNvCxnSpPr/>
              <p:nvPr/>
            </p:nvCxnSpPr>
            <p:spPr>
              <a:xfrm>
                <a:off x="6443381" y="2341118"/>
                <a:ext cx="0" cy="21378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ABF91B1A-9B66-436E-819E-9B17025B7C16}"/>
                  </a:ext>
                </a:extLst>
              </p:cNvPr>
              <p:cNvCxnSpPr/>
              <p:nvPr/>
            </p:nvCxnSpPr>
            <p:spPr>
              <a:xfrm flipV="1">
                <a:off x="6314131" y="2554907"/>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475DBD3C-2277-4801-A353-3C481952F2EC}"/>
                  </a:ext>
                </a:extLst>
              </p:cNvPr>
              <p:cNvCxnSpPr/>
              <p:nvPr/>
            </p:nvCxnSpPr>
            <p:spPr>
              <a:xfrm flipV="1">
                <a:off x="6314131" y="2341118"/>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648" name="Group 105"/>
            <p:cNvGrpSpPr>
              <a:grpSpLocks/>
            </p:cNvGrpSpPr>
            <p:nvPr/>
          </p:nvGrpSpPr>
          <p:grpSpPr bwMode="auto">
            <a:xfrm>
              <a:off x="5084277" y="1667804"/>
              <a:ext cx="165691" cy="251830"/>
              <a:chOff x="6315119" y="2340737"/>
              <a:chExt cx="254508" cy="214795"/>
            </a:xfrm>
          </p:grpSpPr>
          <p:cxnSp>
            <p:nvCxnSpPr>
              <p:cNvPr id="107" name="Straight Connector 106">
                <a:extLst>
                  <a:ext uri="{FF2B5EF4-FFF2-40B4-BE49-F238E27FC236}">
                    <a16:creationId xmlns:a16="http://schemas.microsoft.com/office/drawing/2014/main" xmlns="" id="{D3E2D47A-E0C5-47FA-840B-C5047C29EED0}"/>
                  </a:ext>
                </a:extLst>
              </p:cNvPr>
              <p:cNvCxnSpPr/>
              <p:nvPr/>
            </p:nvCxnSpPr>
            <p:spPr>
              <a:xfrm>
                <a:off x="6442570" y="2340104"/>
                <a:ext cx="0" cy="21518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09AF0B22-BA5F-4019-A5AF-AD3AD45AD278}"/>
                  </a:ext>
                </a:extLst>
              </p:cNvPr>
              <p:cNvCxnSpPr/>
              <p:nvPr/>
            </p:nvCxnSpPr>
            <p:spPr>
              <a:xfrm flipV="1">
                <a:off x="6315758" y="2555288"/>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18414D3A-3EB3-4CA1-BBFD-107FB6D075A4}"/>
                  </a:ext>
                </a:extLst>
              </p:cNvPr>
              <p:cNvCxnSpPr/>
              <p:nvPr/>
            </p:nvCxnSpPr>
            <p:spPr>
              <a:xfrm flipV="1">
                <a:off x="6315758" y="2340104"/>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72" name="Freeform 7171">
              <a:extLst>
                <a:ext uri="{FF2B5EF4-FFF2-40B4-BE49-F238E27FC236}">
                  <a16:creationId xmlns:a16="http://schemas.microsoft.com/office/drawing/2014/main" xmlns="" id="{DD4812AA-2C41-490B-B1BF-CBC7C8702AC2}"/>
                </a:ext>
              </a:extLst>
            </p:cNvPr>
            <p:cNvSpPr/>
            <p:nvPr/>
          </p:nvSpPr>
          <p:spPr>
            <a:xfrm>
              <a:off x="5164075" y="1786065"/>
              <a:ext cx="2160787" cy="926635"/>
            </a:xfrm>
            <a:custGeom>
              <a:avLst/>
              <a:gdLst>
                <a:gd name="connsiteX0" fmla="*/ 0 w 2161540"/>
                <a:gd name="connsiteY0" fmla="*/ 0 h 927100"/>
                <a:gd name="connsiteX1" fmla="*/ 721360 w 2161540"/>
                <a:gd name="connsiteY1" fmla="*/ 434340 h 927100"/>
                <a:gd name="connsiteX2" fmla="*/ 1432560 w 2161540"/>
                <a:gd name="connsiteY2" fmla="*/ 807720 h 927100"/>
                <a:gd name="connsiteX3" fmla="*/ 2161540 w 2161540"/>
                <a:gd name="connsiteY3" fmla="*/ 927100 h 927100"/>
              </a:gdLst>
              <a:ahLst/>
              <a:cxnLst>
                <a:cxn ang="0">
                  <a:pos x="connsiteX0" y="connsiteY0"/>
                </a:cxn>
                <a:cxn ang="0">
                  <a:pos x="connsiteX1" y="connsiteY1"/>
                </a:cxn>
                <a:cxn ang="0">
                  <a:pos x="connsiteX2" y="connsiteY2"/>
                </a:cxn>
                <a:cxn ang="0">
                  <a:pos x="connsiteX3" y="connsiteY3"/>
                </a:cxn>
              </a:cxnLst>
              <a:rect l="l" t="t" r="r" b="b"/>
              <a:pathLst>
                <a:path w="2161540" h="927100">
                  <a:moveTo>
                    <a:pt x="0" y="0"/>
                  </a:moveTo>
                  <a:lnTo>
                    <a:pt x="721360" y="434340"/>
                  </a:lnTo>
                  <a:lnTo>
                    <a:pt x="1432560" y="807720"/>
                  </a:lnTo>
                  <a:lnTo>
                    <a:pt x="2161540" y="92710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17419" name="Group 7182"/>
          <p:cNvGrpSpPr>
            <a:grpSpLocks/>
          </p:cNvGrpSpPr>
          <p:nvPr/>
        </p:nvGrpSpPr>
        <p:grpSpPr bwMode="auto">
          <a:xfrm>
            <a:off x="8218488" y="1257300"/>
            <a:ext cx="3446462" cy="2141538"/>
            <a:chOff x="7842082" y="1257692"/>
            <a:chExt cx="3446779" cy="2141436"/>
          </a:xfrm>
        </p:grpSpPr>
        <p:sp>
          <p:nvSpPr>
            <p:cNvPr id="119" name="Rectangle 118">
              <a:extLst>
                <a:ext uri="{FF2B5EF4-FFF2-40B4-BE49-F238E27FC236}">
                  <a16:creationId xmlns:a16="http://schemas.microsoft.com/office/drawing/2014/main" xmlns="" id="{D284D602-A40D-450D-8C40-117C1E922267}"/>
                </a:ext>
              </a:extLst>
            </p:cNvPr>
            <p:cNvSpPr/>
            <p:nvPr/>
          </p:nvSpPr>
          <p:spPr>
            <a:xfrm>
              <a:off x="8977248" y="1384686"/>
              <a:ext cx="2311613" cy="15112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20" name="Straight Connector 119">
              <a:extLst>
                <a:ext uri="{FF2B5EF4-FFF2-40B4-BE49-F238E27FC236}">
                  <a16:creationId xmlns:a16="http://schemas.microsoft.com/office/drawing/2014/main" xmlns="" id="{C55AF5FE-7868-4DE2-AFCE-37418D202F8B}"/>
                </a:ext>
              </a:extLst>
            </p:cNvPr>
            <p:cNvCxnSpPr/>
            <p:nvPr/>
          </p:nvCxnSpPr>
          <p:spPr>
            <a:xfrm>
              <a:off x="8977248" y="1373574"/>
              <a:ext cx="0" cy="1522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570" name="Group 156"/>
            <p:cNvGrpSpPr>
              <a:grpSpLocks/>
            </p:cNvGrpSpPr>
            <p:nvPr/>
          </p:nvGrpSpPr>
          <p:grpSpPr bwMode="auto">
            <a:xfrm>
              <a:off x="8897450" y="1629048"/>
              <a:ext cx="165691" cy="246595"/>
              <a:chOff x="6315119" y="2340737"/>
              <a:chExt cx="254508" cy="214795"/>
            </a:xfrm>
          </p:grpSpPr>
          <p:cxnSp>
            <p:nvCxnSpPr>
              <p:cNvPr id="159" name="Straight Connector 158">
                <a:extLst>
                  <a:ext uri="{FF2B5EF4-FFF2-40B4-BE49-F238E27FC236}">
                    <a16:creationId xmlns:a16="http://schemas.microsoft.com/office/drawing/2014/main" xmlns="" id="{9030474E-4580-49C8-B76C-DEDE135DBD9C}"/>
                  </a:ext>
                </a:extLst>
              </p:cNvPr>
              <p:cNvCxnSpPr/>
              <p:nvPr/>
            </p:nvCxnSpPr>
            <p:spPr>
              <a:xfrm>
                <a:off x="6442570" y="2340825"/>
                <a:ext cx="0" cy="21432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ECBD5F39-266A-4A3E-B8D6-B2214B89A5CE}"/>
                  </a:ext>
                </a:extLst>
              </p:cNvPr>
              <p:cNvCxnSpPr/>
              <p:nvPr/>
            </p:nvCxnSpPr>
            <p:spPr>
              <a:xfrm flipV="1">
                <a:off x="6315758" y="2555146"/>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A59B5D6B-1A3D-423A-8266-3CC7A134D202}"/>
                  </a:ext>
                </a:extLst>
              </p:cNvPr>
              <p:cNvCxnSpPr/>
              <p:nvPr/>
            </p:nvCxnSpPr>
            <p:spPr>
              <a:xfrm flipV="1">
                <a:off x="6315758" y="2340825"/>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a:extLst>
                <a:ext uri="{FF2B5EF4-FFF2-40B4-BE49-F238E27FC236}">
                  <a16:creationId xmlns:a16="http://schemas.microsoft.com/office/drawing/2014/main" xmlns="" id="{3F9D7C1A-29B5-4850-BF0B-C587FC216AF2}"/>
                </a:ext>
              </a:extLst>
            </p:cNvPr>
            <p:cNvCxnSpPr/>
            <p:nvPr/>
          </p:nvCxnSpPr>
          <p:spPr>
            <a:xfrm>
              <a:off x="8977248" y="2895914"/>
              <a:ext cx="2311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7196B8CC-F608-477F-9302-843BA44C5BD1}"/>
                </a:ext>
              </a:extLst>
            </p:cNvPr>
            <p:cNvCxnSpPr/>
            <p:nvPr/>
          </p:nvCxnSpPr>
          <p:spPr>
            <a:xfrm>
              <a:off x="8886753" y="2895914"/>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05B57DFE-EC09-40B9-A69C-22DB6715736A}"/>
                </a:ext>
              </a:extLst>
            </p:cNvPr>
            <p:cNvCxnSpPr/>
            <p:nvPr/>
          </p:nvCxnSpPr>
          <p:spPr>
            <a:xfrm>
              <a:off x="8886753" y="2518107"/>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C5FBAD97-675A-4B23-AE46-B9AEA96C7771}"/>
                </a:ext>
              </a:extLst>
            </p:cNvPr>
            <p:cNvCxnSpPr/>
            <p:nvPr/>
          </p:nvCxnSpPr>
          <p:spPr>
            <a:xfrm>
              <a:off x="8886753" y="2140300"/>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9D67BED5-01B6-474F-928B-CD19B57AF798}"/>
                </a:ext>
              </a:extLst>
            </p:cNvPr>
            <p:cNvCxnSpPr/>
            <p:nvPr/>
          </p:nvCxnSpPr>
          <p:spPr>
            <a:xfrm>
              <a:off x="8886753" y="1762493"/>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B8CC7E0C-2AC3-4730-B6C3-AD398D5DF19D}"/>
                </a:ext>
              </a:extLst>
            </p:cNvPr>
            <p:cNvCxnSpPr/>
            <p:nvPr/>
          </p:nvCxnSpPr>
          <p:spPr>
            <a:xfrm>
              <a:off x="8886753" y="1384686"/>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1648B4AB-35F2-4594-86F7-FE01512F9AE5}"/>
                </a:ext>
              </a:extLst>
            </p:cNvPr>
            <p:cNvCxnSpPr/>
            <p:nvPr/>
          </p:nvCxnSpPr>
          <p:spPr>
            <a:xfrm flipV="1">
              <a:off x="8977248"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3FB333E4-2C4A-446F-9440-736D3A29C2FC}"/>
                </a:ext>
              </a:extLst>
            </p:cNvPr>
            <p:cNvCxnSpPr/>
            <p:nvPr/>
          </p:nvCxnSpPr>
          <p:spPr>
            <a:xfrm flipV="1">
              <a:off x="9334469"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F82E33C1-EF05-41FF-9403-B6BA5DB3DA63}"/>
                </a:ext>
              </a:extLst>
            </p:cNvPr>
            <p:cNvCxnSpPr/>
            <p:nvPr/>
          </p:nvCxnSpPr>
          <p:spPr>
            <a:xfrm flipV="1">
              <a:off x="9693277"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496EAFB3-249F-4B6B-8284-0B8BB4C211B8}"/>
                </a:ext>
              </a:extLst>
            </p:cNvPr>
            <p:cNvCxnSpPr/>
            <p:nvPr/>
          </p:nvCxnSpPr>
          <p:spPr>
            <a:xfrm flipV="1">
              <a:off x="10050497"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6C6E1D6C-6FA2-4785-90E7-1E3C6288BB13}"/>
                </a:ext>
              </a:extLst>
            </p:cNvPr>
            <p:cNvCxnSpPr/>
            <p:nvPr/>
          </p:nvCxnSpPr>
          <p:spPr>
            <a:xfrm flipV="1">
              <a:off x="10407718"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EF1D2820-EC4D-4853-810E-FD9E89AD4A95}"/>
                </a:ext>
              </a:extLst>
            </p:cNvPr>
            <p:cNvCxnSpPr/>
            <p:nvPr/>
          </p:nvCxnSpPr>
          <p:spPr>
            <a:xfrm flipV="1">
              <a:off x="10766526"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9DD0493D-4E46-4F56-BC61-374EDA0ED181}"/>
                </a:ext>
              </a:extLst>
            </p:cNvPr>
            <p:cNvCxnSpPr/>
            <p:nvPr/>
          </p:nvCxnSpPr>
          <p:spPr>
            <a:xfrm flipV="1">
              <a:off x="11123746" y="2895914"/>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584" name="TextBox 134"/>
            <p:cNvSpPr txBox="1">
              <a:spLocks noChangeArrowheads="1"/>
            </p:cNvSpPr>
            <p:nvPr/>
          </p:nvSpPr>
          <p:spPr bwMode="auto">
            <a:xfrm>
              <a:off x="8375481" y="2770465"/>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a:t>
              </a:r>
            </a:p>
          </p:txBody>
        </p:sp>
        <p:sp>
          <p:nvSpPr>
            <p:cNvPr id="17585" name="TextBox 135"/>
            <p:cNvSpPr txBox="1">
              <a:spLocks noChangeArrowheads="1"/>
            </p:cNvSpPr>
            <p:nvPr/>
          </p:nvSpPr>
          <p:spPr bwMode="auto">
            <a:xfrm>
              <a:off x="8375481" y="2392271"/>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0.02</a:t>
              </a:r>
            </a:p>
          </p:txBody>
        </p:sp>
        <p:sp>
          <p:nvSpPr>
            <p:cNvPr id="17586" name="TextBox 136"/>
            <p:cNvSpPr txBox="1">
              <a:spLocks noChangeArrowheads="1"/>
            </p:cNvSpPr>
            <p:nvPr/>
          </p:nvSpPr>
          <p:spPr bwMode="auto">
            <a:xfrm>
              <a:off x="8375481" y="2014078"/>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0.04</a:t>
              </a:r>
            </a:p>
          </p:txBody>
        </p:sp>
        <p:sp>
          <p:nvSpPr>
            <p:cNvPr id="17587" name="TextBox 138"/>
            <p:cNvSpPr txBox="1">
              <a:spLocks noChangeArrowheads="1"/>
            </p:cNvSpPr>
            <p:nvPr/>
          </p:nvSpPr>
          <p:spPr bwMode="auto">
            <a:xfrm>
              <a:off x="8375481" y="1635885"/>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0.06</a:t>
              </a:r>
            </a:p>
          </p:txBody>
        </p:sp>
        <p:sp>
          <p:nvSpPr>
            <p:cNvPr id="17588" name="TextBox 139"/>
            <p:cNvSpPr txBox="1">
              <a:spLocks noChangeArrowheads="1"/>
            </p:cNvSpPr>
            <p:nvPr/>
          </p:nvSpPr>
          <p:spPr bwMode="auto">
            <a:xfrm>
              <a:off x="8375481" y="125769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0.08</a:t>
              </a:r>
            </a:p>
          </p:txBody>
        </p:sp>
        <p:sp>
          <p:nvSpPr>
            <p:cNvPr id="17589" name="TextBox 140"/>
            <p:cNvSpPr txBox="1">
              <a:spLocks noChangeArrowheads="1"/>
            </p:cNvSpPr>
            <p:nvPr/>
          </p:nvSpPr>
          <p:spPr bwMode="auto">
            <a:xfrm>
              <a:off x="8827601"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0</a:t>
              </a:r>
            </a:p>
          </p:txBody>
        </p:sp>
        <p:sp>
          <p:nvSpPr>
            <p:cNvPr id="17590" name="TextBox 141"/>
            <p:cNvSpPr txBox="1">
              <a:spLocks noChangeArrowheads="1"/>
            </p:cNvSpPr>
            <p:nvPr/>
          </p:nvSpPr>
          <p:spPr bwMode="auto">
            <a:xfrm>
              <a:off x="9185318"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1</a:t>
              </a:r>
            </a:p>
          </p:txBody>
        </p:sp>
        <p:sp>
          <p:nvSpPr>
            <p:cNvPr id="17591" name="TextBox 142"/>
            <p:cNvSpPr txBox="1">
              <a:spLocks noChangeArrowheads="1"/>
            </p:cNvSpPr>
            <p:nvPr/>
          </p:nvSpPr>
          <p:spPr bwMode="auto">
            <a:xfrm>
              <a:off x="9543035"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2</a:t>
              </a:r>
            </a:p>
          </p:txBody>
        </p:sp>
        <p:sp>
          <p:nvSpPr>
            <p:cNvPr id="17592" name="TextBox 143"/>
            <p:cNvSpPr txBox="1">
              <a:spLocks noChangeArrowheads="1"/>
            </p:cNvSpPr>
            <p:nvPr/>
          </p:nvSpPr>
          <p:spPr bwMode="auto">
            <a:xfrm>
              <a:off x="9900752"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3</a:t>
              </a:r>
            </a:p>
          </p:txBody>
        </p:sp>
        <p:sp>
          <p:nvSpPr>
            <p:cNvPr id="17593" name="TextBox 144"/>
            <p:cNvSpPr txBox="1">
              <a:spLocks noChangeArrowheads="1"/>
            </p:cNvSpPr>
            <p:nvPr/>
          </p:nvSpPr>
          <p:spPr bwMode="auto">
            <a:xfrm>
              <a:off x="10258469"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4</a:t>
              </a:r>
            </a:p>
          </p:txBody>
        </p:sp>
        <p:sp>
          <p:nvSpPr>
            <p:cNvPr id="17594" name="TextBox 145"/>
            <p:cNvSpPr txBox="1">
              <a:spLocks noChangeArrowheads="1"/>
            </p:cNvSpPr>
            <p:nvPr/>
          </p:nvSpPr>
          <p:spPr bwMode="auto">
            <a:xfrm>
              <a:off x="10616186"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5</a:t>
              </a:r>
            </a:p>
          </p:txBody>
        </p:sp>
        <p:sp>
          <p:nvSpPr>
            <p:cNvPr id="17595" name="TextBox 146"/>
            <p:cNvSpPr txBox="1">
              <a:spLocks noChangeArrowheads="1"/>
            </p:cNvSpPr>
            <p:nvPr/>
          </p:nvSpPr>
          <p:spPr bwMode="auto">
            <a:xfrm>
              <a:off x="10973901" y="2953597"/>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6</a:t>
              </a:r>
            </a:p>
          </p:txBody>
        </p:sp>
        <p:sp>
          <p:nvSpPr>
            <p:cNvPr id="17596" name="TextBox 147"/>
            <p:cNvSpPr txBox="1">
              <a:spLocks noChangeArrowheads="1"/>
            </p:cNvSpPr>
            <p:nvPr/>
          </p:nvSpPr>
          <p:spPr bwMode="auto">
            <a:xfrm>
              <a:off x="9721684" y="3152907"/>
              <a:ext cx="949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Braak Stage</a:t>
              </a:r>
            </a:p>
          </p:txBody>
        </p:sp>
        <p:sp>
          <p:nvSpPr>
            <p:cNvPr id="17597" name="TextBox 148"/>
            <p:cNvSpPr txBox="1">
              <a:spLocks noChangeArrowheads="1"/>
            </p:cNvSpPr>
            <p:nvPr/>
          </p:nvSpPr>
          <p:spPr bwMode="auto">
            <a:xfrm rot="-5400000">
              <a:off x="7457174" y="1967486"/>
              <a:ext cx="15903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Insulin bound (fmol/mg)</a:t>
              </a:r>
            </a:p>
          </p:txBody>
        </p:sp>
        <p:sp>
          <p:nvSpPr>
            <p:cNvPr id="17598" name="TextBox 149"/>
            <p:cNvSpPr txBox="1">
              <a:spLocks noChangeArrowheads="1"/>
            </p:cNvSpPr>
            <p:nvPr/>
          </p:nvSpPr>
          <p:spPr bwMode="auto">
            <a:xfrm>
              <a:off x="7842082" y="1271101"/>
              <a:ext cx="368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b="1">
                  <a:solidFill>
                    <a:srgbClr val="FFFFFF"/>
                  </a:solidFill>
                </a:rPr>
                <a:t>C.</a:t>
              </a:r>
            </a:p>
          </p:txBody>
        </p:sp>
        <p:sp>
          <p:nvSpPr>
            <p:cNvPr id="151" name="Oval 150">
              <a:extLst>
                <a:ext uri="{FF2B5EF4-FFF2-40B4-BE49-F238E27FC236}">
                  <a16:creationId xmlns:a16="http://schemas.microsoft.com/office/drawing/2014/main" xmlns="" id="{ED16F70C-857F-4911-B779-DBAE5F1A62F1}"/>
                </a:ext>
              </a:extLst>
            </p:cNvPr>
            <p:cNvSpPr/>
            <p:nvPr/>
          </p:nvSpPr>
          <p:spPr>
            <a:xfrm>
              <a:off x="8935970" y="1702171"/>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2" name="Oval 151">
              <a:extLst>
                <a:ext uri="{FF2B5EF4-FFF2-40B4-BE49-F238E27FC236}">
                  <a16:creationId xmlns:a16="http://schemas.microsoft.com/office/drawing/2014/main" xmlns="" id="{ED1A67DD-1793-44B2-95CF-7843169FE24D}"/>
                </a:ext>
              </a:extLst>
            </p:cNvPr>
            <p:cNvSpPr/>
            <p:nvPr/>
          </p:nvSpPr>
          <p:spPr>
            <a:xfrm>
              <a:off x="9664700" y="2083153"/>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3" name="Oval 152">
              <a:extLst>
                <a:ext uri="{FF2B5EF4-FFF2-40B4-BE49-F238E27FC236}">
                  <a16:creationId xmlns:a16="http://schemas.microsoft.com/office/drawing/2014/main" xmlns="" id="{133B6EAC-5C36-4D6D-918E-5097E3932175}"/>
                </a:ext>
              </a:extLst>
            </p:cNvPr>
            <p:cNvSpPr/>
            <p:nvPr/>
          </p:nvSpPr>
          <p:spPr>
            <a:xfrm>
              <a:off x="10374377" y="2664150"/>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4" name="Oval 153">
              <a:extLst>
                <a:ext uri="{FF2B5EF4-FFF2-40B4-BE49-F238E27FC236}">
                  <a16:creationId xmlns:a16="http://schemas.microsoft.com/office/drawing/2014/main" xmlns="" id="{2780E253-BF85-45F8-8BD8-8551E28B4823}"/>
                </a:ext>
              </a:extLst>
            </p:cNvPr>
            <p:cNvSpPr/>
            <p:nvPr/>
          </p:nvSpPr>
          <p:spPr>
            <a:xfrm>
              <a:off x="11082467" y="2759395"/>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603" name="Group 155"/>
            <p:cNvGrpSpPr>
              <a:grpSpLocks/>
            </p:cNvGrpSpPr>
            <p:nvPr/>
          </p:nvGrpSpPr>
          <p:grpSpPr bwMode="auto">
            <a:xfrm>
              <a:off x="9620889" y="2052321"/>
              <a:ext cx="165691" cy="154940"/>
              <a:chOff x="6315119" y="2340737"/>
              <a:chExt cx="254508" cy="214795"/>
            </a:xfrm>
          </p:grpSpPr>
          <p:cxnSp>
            <p:nvCxnSpPr>
              <p:cNvPr id="162" name="Straight Connector 161">
                <a:extLst>
                  <a:ext uri="{FF2B5EF4-FFF2-40B4-BE49-F238E27FC236}">
                    <a16:creationId xmlns:a16="http://schemas.microsoft.com/office/drawing/2014/main" xmlns="" id="{F41AFBB6-5E0B-443B-8D22-3B6EEC99A664}"/>
                  </a:ext>
                </a:extLst>
              </p:cNvPr>
              <p:cNvCxnSpPr/>
              <p:nvPr/>
            </p:nvCxnSpPr>
            <p:spPr>
              <a:xfrm>
                <a:off x="6443381" y="2341667"/>
                <a:ext cx="0" cy="2134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D77699E9-8E68-46DC-B437-FBC753EF1094}"/>
                  </a:ext>
                </a:extLst>
              </p:cNvPr>
              <p:cNvCxnSpPr/>
              <p:nvPr/>
            </p:nvCxnSpPr>
            <p:spPr>
              <a:xfrm flipV="1">
                <a:off x="6314131" y="2555131"/>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F79C2E5C-001B-4B2C-90C9-E18E713A63DF}"/>
                  </a:ext>
                </a:extLst>
              </p:cNvPr>
              <p:cNvCxnSpPr/>
              <p:nvPr/>
            </p:nvCxnSpPr>
            <p:spPr>
              <a:xfrm flipV="1">
                <a:off x="6314131" y="2341667"/>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74" name="Freeform 7173">
              <a:extLst>
                <a:ext uri="{FF2B5EF4-FFF2-40B4-BE49-F238E27FC236}">
                  <a16:creationId xmlns:a16="http://schemas.microsoft.com/office/drawing/2014/main" xmlns="" id="{B4B4AEE9-2A04-40CC-9DA1-2C8B8086B067}"/>
                </a:ext>
              </a:extLst>
            </p:cNvPr>
            <p:cNvSpPr/>
            <p:nvPr/>
          </p:nvSpPr>
          <p:spPr>
            <a:xfrm>
              <a:off x="8986774" y="1740269"/>
              <a:ext cx="2133796" cy="1063574"/>
            </a:xfrm>
            <a:custGeom>
              <a:avLst/>
              <a:gdLst>
                <a:gd name="connsiteX0" fmla="*/ 0 w 2133600"/>
                <a:gd name="connsiteY0" fmla="*/ 0 h 1064260"/>
                <a:gd name="connsiteX1" fmla="*/ 711200 w 2133600"/>
                <a:gd name="connsiteY1" fmla="*/ 396240 h 1064260"/>
                <a:gd name="connsiteX2" fmla="*/ 1422400 w 2133600"/>
                <a:gd name="connsiteY2" fmla="*/ 975360 h 1064260"/>
                <a:gd name="connsiteX3" fmla="*/ 2133600 w 2133600"/>
                <a:gd name="connsiteY3" fmla="*/ 1064260 h 1064260"/>
              </a:gdLst>
              <a:ahLst/>
              <a:cxnLst>
                <a:cxn ang="0">
                  <a:pos x="connsiteX0" y="connsiteY0"/>
                </a:cxn>
                <a:cxn ang="0">
                  <a:pos x="connsiteX1" y="connsiteY1"/>
                </a:cxn>
                <a:cxn ang="0">
                  <a:pos x="connsiteX2" y="connsiteY2"/>
                </a:cxn>
                <a:cxn ang="0">
                  <a:pos x="connsiteX3" y="connsiteY3"/>
                </a:cxn>
              </a:cxnLst>
              <a:rect l="l" t="t" r="r" b="b"/>
              <a:pathLst>
                <a:path w="2133600" h="1064260">
                  <a:moveTo>
                    <a:pt x="0" y="0"/>
                  </a:moveTo>
                  <a:lnTo>
                    <a:pt x="711200" y="396240"/>
                  </a:lnTo>
                  <a:lnTo>
                    <a:pt x="1422400" y="975360"/>
                  </a:lnTo>
                  <a:lnTo>
                    <a:pt x="2133600" y="106426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17420" name="Group 7185"/>
          <p:cNvGrpSpPr>
            <a:grpSpLocks/>
          </p:cNvGrpSpPr>
          <p:nvPr/>
        </p:nvGrpSpPr>
        <p:grpSpPr bwMode="auto">
          <a:xfrm>
            <a:off x="688975" y="4410075"/>
            <a:ext cx="3446463" cy="2141538"/>
            <a:chOff x="312421" y="4409927"/>
            <a:chExt cx="3446779" cy="2141436"/>
          </a:xfrm>
        </p:grpSpPr>
        <p:sp>
          <p:nvSpPr>
            <p:cNvPr id="172" name="Rectangle 171">
              <a:extLst>
                <a:ext uri="{FF2B5EF4-FFF2-40B4-BE49-F238E27FC236}">
                  <a16:creationId xmlns:a16="http://schemas.microsoft.com/office/drawing/2014/main" xmlns="" id="{16B11F7E-FF44-45EE-9076-E2BF9CD52857}"/>
                </a:ext>
              </a:extLst>
            </p:cNvPr>
            <p:cNvSpPr/>
            <p:nvPr/>
          </p:nvSpPr>
          <p:spPr>
            <a:xfrm>
              <a:off x="1447588" y="4536921"/>
              <a:ext cx="2311612" cy="15112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73" name="Straight Connector 172">
              <a:extLst>
                <a:ext uri="{FF2B5EF4-FFF2-40B4-BE49-F238E27FC236}">
                  <a16:creationId xmlns:a16="http://schemas.microsoft.com/office/drawing/2014/main" xmlns="" id="{6466069A-E48D-4B71-807C-D60389F197E6}"/>
                </a:ext>
              </a:extLst>
            </p:cNvPr>
            <p:cNvCxnSpPr/>
            <p:nvPr/>
          </p:nvCxnSpPr>
          <p:spPr>
            <a:xfrm>
              <a:off x="1447588" y="4525809"/>
              <a:ext cx="0" cy="1522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AE2311E0-4B14-483F-8C6A-408E7D719CFF}"/>
                </a:ext>
              </a:extLst>
            </p:cNvPr>
            <p:cNvCxnSpPr/>
            <p:nvPr/>
          </p:nvCxnSpPr>
          <p:spPr>
            <a:xfrm>
              <a:off x="1447588" y="6048149"/>
              <a:ext cx="2311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9F9C1F6D-9D2F-410B-8227-0373B2F7FC3F}"/>
                </a:ext>
              </a:extLst>
            </p:cNvPr>
            <p:cNvCxnSpPr/>
            <p:nvPr/>
          </p:nvCxnSpPr>
          <p:spPr>
            <a:xfrm>
              <a:off x="1357092" y="6048149"/>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xmlns="" id="{53ACD8BE-96C8-48C1-8CE8-9CDA51DF8E39}"/>
                </a:ext>
              </a:extLst>
            </p:cNvPr>
            <p:cNvCxnSpPr/>
            <p:nvPr/>
          </p:nvCxnSpPr>
          <p:spPr>
            <a:xfrm>
              <a:off x="1357092" y="5744951"/>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xmlns="" id="{7CF1EF20-27CB-45BB-86A1-E1EB739DBF91}"/>
                </a:ext>
              </a:extLst>
            </p:cNvPr>
            <p:cNvCxnSpPr/>
            <p:nvPr/>
          </p:nvCxnSpPr>
          <p:spPr>
            <a:xfrm>
              <a:off x="1357092" y="5443341"/>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556E1BA1-5C5C-4AA4-B9C8-11B1256E6099}"/>
                </a:ext>
              </a:extLst>
            </p:cNvPr>
            <p:cNvCxnSpPr/>
            <p:nvPr/>
          </p:nvCxnSpPr>
          <p:spPr>
            <a:xfrm>
              <a:off x="1357092" y="5141730"/>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3575CB99-47A8-44B9-ACAC-C860B7E7E599}"/>
                </a:ext>
              </a:extLst>
            </p:cNvPr>
            <p:cNvCxnSpPr/>
            <p:nvPr/>
          </p:nvCxnSpPr>
          <p:spPr>
            <a:xfrm>
              <a:off x="1357092" y="4838532"/>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9BF4C91F-B7A1-41B3-A3C5-FA8E850E3D2B}"/>
                </a:ext>
              </a:extLst>
            </p:cNvPr>
            <p:cNvCxnSpPr/>
            <p:nvPr/>
          </p:nvCxnSpPr>
          <p:spPr>
            <a:xfrm>
              <a:off x="1357092" y="4536921"/>
              <a:ext cx="904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9C007ED7-92D8-44D2-8856-55B0209DBD8C}"/>
                </a:ext>
              </a:extLst>
            </p:cNvPr>
            <p:cNvCxnSpPr/>
            <p:nvPr/>
          </p:nvCxnSpPr>
          <p:spPr>
            <a:xfrm flipV="1">
              <a:off x="1447588"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62403B54-C808-44A9-BAF1-017F1EC69FFB}"/>
                </a:ext>
              </a:extLst>
            </p:cNvPr>
            <p:cNvCxnSpPr/>
            <p:nvPr/>
          </p:nvCxnSpPr>
          <p:spPr>
            <a:xfrm flipV="1">
              <a:off x="1804808"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6732EB9-9FA4-4FB8-973B-8FEB21637F71}"/>
                </a:ext>
              </a:extLst>
            </p:cNvPr>
            <p:cNvCxnSpPr/>
            <p:nvPr/>
          </p:nvCxnSpPr>
          <p:spPr>
            <a:xfrm flipV="1">
              <a:off x="2163616"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6100C263-B436-4160-907F-E2DD4E3B212E}"/>
                </a:ext>
              </a:extLst>
            </p:cNvPr>
            <p:cNvCxnSpPr/>
            <p:nvPr/>
          </p:nvCxnSpPr>
          <p:spPr>
            <a:xfrm flipV="1">
              <a:off x="2520836"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2C01CE50-C085-4AB8-BA23-BF44B66AD544}"/>
                </a:ext>
              </a:extLst>
            </p:cNvPr>
            <p:cNvCxnSpPr/>
            <p:nvPr/>
          </p:nvCxnSpPr>
          <p:spPr>
            <a:xfrm flipV="1">
              <a:off x="2878056"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2CD999AF-FF6A-4DD4-AFDC-647464B715A1}"/>
                </a:ext>
              </a:extLst>
            </p:cNvPr>
            <p:cNvCxnSpPr/>
            <p:nvPr/>
          </p:nvCxnSpPr>
          <p:spPr>
            <a:xfrm flipV="1">
              <a:off x="3236864"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AFDA831C-B5A3-4122-B5D3-60885960B945}"/>
                </a:ext>
              </a:extLst>
            </p:cNvPr>
            <p:cNvCxnSpPr/>
            <p:nvPr/>
          </p:nvCxnSpPr>
          <p:spPr>
            <a:xfrm flipV="1">
              <a:off x="3594085"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535" name="TextBox 187"/>
            <p:cNvSpPr txBox="1">
              <a:spLocks noChangeArrowheads="1"/>
            </p:cNvSpPr>
            <p:nvPr/>
          </p:nvSpPr>
          <p:spPr bwMode="auto">
            <a:xfrm>
              <a:off x="845820" y="592270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0.000</a:t>
              </a:r>
            </a:p>
          </p:txBody>
        </p:sp>
        <p:sp>
          <p:nvSpPr>
            <p:cNvPr id="17536" name="TextBox 188"/>
            <p:cNvSpPr txBox="1">
              <a:spLocks noChangeArrowheads="1"/>
            </p:cNvSpPr>
            <p:nvPr/>
          </p:nvSpPr>
          <p:spPr bwMode="auto">
            <a:xfrm>
              <a:off x="845820" y="562014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0.001</a:t>
              </a:r>
            </a:p>
          </p:txBody>
        </p:sp>
        <p:sp>
          <p:nvSpPr>
            <p:cNvPr id="17537" name="TextBox 189"/>
            <p:cNvSpPr txBox="1">
              <a:spLocks noChangeArrowheads="1"/>
            </p:cNvSpPr>
            <p:nvPr/>
          </p:nvSpPr>
          <p:spPr bwMode="auto">
            <a:xfrm>
              <a:off x="845820" y="531759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0.002</a:t>
              </a:r>
            </a:p>
          </p:txBody>
        </p:sp>
        <p:sp>
          <p:nvSpPr>
            <p:cNvPr id="17538" name="TextBox 190"/>
            <p:cNvSpPr txBox="1">
              <a:spLocks noChangeArrowheads="1"/>
            </p:cNvSpPr>
            <p:nvPr/>
          </p:nvSpPr>
          <p:spPr bwMode="auto">
            <a:xfrm>
              <a:off x="845820" y="501503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0.003</a:t>
              </a:r>
            </a:p>
          </p:txBody>
        </p:sp>
        <p:sp>
          <p:nvSpPr>
            <p:cNvPr id="17539" name="TextBox 191"/>
            <p:cNvSpPr txBox="1">
              <a:spLocks noChangeArrowheads="1"/>
            </p:cNvSpPr>
            <p:nvPr/>
          </p:nvSpPr>
          <p:spPr bwMode="auto">
            <a:xfrm>
              <a:off x="845820" y="471248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0.004</a:t>
              </a:r>
            </a:p>
          </p:txBody>
        </p:sp>
        <p:sp>
          <p:nvSpPr>
            <p:cNvPr id="17540" name="TextBox 192"/>
            <p:cNvSpPr txBox="1">
              <a:spLocks noChangeArrowheads="1"/>
            </p:cNvSpPr>
            <p:nvPr/>
          </p:nvSpPr>
          <p:spPr bwMode="auto">
            <a:xfrm>
              <a:off x="845820" y="440992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0.005</a:t>
              </a:r>
            </a:p>
          </p:txBody>
        </p:sp>
        <p:sp>
          <p:nvSpPr>
            <p:cNvPr id="17541" name="TextBox 193"/>
            <p:cNvSpPr txBox="1">
              <a:spLocks noChangeArrowheads="1"/>
            </p:cNvSpPr>
            <p:nvPr/>
          </p:nvSpPr>
          <p:spPr bwMode="auto">
            <a:xfrm>
              <a:off x="1297940"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0</a:t>
              </a:r>
            </a:p>
          </p:txBody>
        </p:sp>
        <p:sp>
          <p:nvSpPr>
            <p:cNvPr id="17542" name="TextBox 194"/>
            <p:cNvSpPr txBox="1">
              <a:spLocks noChangeArrowheads="1"/>
            </p:cNvSpPr>
            <p:nvPr/>
          </p:nvSpPr>
          <p:spPr bwMode="auto">
            <a:xfrm>
              <a:off x="1655657"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1</a:t>
              </a:r>
            </a:p>
          </p:txBody>
        </p:sp>
        <p:sp>
          <p:nvSpPr>
            <p:cNvPr id="17543" name="TextBox 195"/>
            <p:cNvSpPr txBox="1">
              <a:spLocks noChangeArrowheads="1"/>
            </p:cNvSpPr>
            <p:nvPr/>
          </p:nvSpPr>
          <p:spPr bwMode="auto">
            <a:xfrm>
              <a:off x="2013374"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2</a:t>
              </a:r>
            </a:p>
          </p:txBody>
        </p:sp>
        <p:sp>
          <p:nvSpPr>
            <p:cNvPr id="17544" name="TextBox 196"/>
            <p:cNvSpPr txBox="1">
              <a:spLocks noChangeArrowheads="1"/>
            </p:cNvSpPr>
            <p:nvPr/>
          </p:nvSpPr>
          <p:spPr bwMode="auto">
            <a:xfrm>
              <a:off x="2371091"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3</a:t>
              </a:r>
            </a:p>
          </p:txBody>
        </p:sp>
        <p:sp>
          <p:nvSpPr>
            <p:cNvPr id="17545" name="TextBox 197"/>
            <p:cNvSpPr txBox="1">
              <a:spLocks noChangeArrowheads="1"/>
            </p:cNvSpPr>
            <p:nvPr/>
          </p:nvSpPr>
          <p:spPr bwMode="auto">
            <a:xfrm>
              <a:off x="2728808"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4</a:t>
              </a:r>
            </a:p>
          </p:txBody>
        </p:sp>
        <p:sp>
          <p:nvSpPr>
            <p:cNvPr id="17546" name="TextBox 198"/>
            <p:cNvSpPr txBox="1">
              <a:spLocks noChangeArrowheads="1"/>
            </p:cNvSpPr>
            <p:nvPr/>
          </p:nvSpPr>
          <p:spPr bwMode="auto">
            <a:xfrm>
              <a:off x="3086525"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5</a:t>
              </a:r>
            </a:p>
          </p:txBody>
        </p:sp>
        <p:sp>
          <p:nvSpPr>
            <p:cNvPr id="17547" name="TextBox 199"/>
            <p:cNvSpPr txBox="1">
              <a:spLocks noChangeArrowheads="1"/>
            </p:cNvSpPr>
            <p:nvPr/>
          </p:nvSpPr>
          <p:spPr bwMode="auto">
            <a:xfrm>
              <a:off x="3444240"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6</a:t>
              </a:r>
            </a:p>
          </p:txBody>
        </p:sp>
        <p:sp>
          <p:nvSpPr>
            <p:cNvPr id="17548" name="TextBox 200"/>
            <p:cNvSpPr txBox="1">
              <a:spLocks noChangeArrowheads="1"/>
            </p:cNvSpPr>
            <p:nvPr/>
          </p:nvSpPr>
          <p:spPr bwMode="auto">
            <a:xfrm>
              <a:off x="2192023" y="6305142"/>
              <a:ext cx="949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Braak Stage</a:t>
              </a:r>
            </a:p>
          </p:txBody>
        </p:sp>
        <p:sp>
          <p:nvSpPr>
            <p:cNvPr id="17549" name="TextBox 201"/>
            <p:cNvSpPr txBox="1">
              <a:spLocks noChangeArrowheads="1"/>
            </p:cNvSpPr>
            <p:nvPr/>
          </p:nvSpPr>
          <p:spPr bwMode="auto">
            <a:xfrm rot="-5400000">
              <a:off x="64425" y="5119721"/>
              <a:ext cx="13165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IGF-I/18S (x10</a:t>
              </a:r>
              <a:r>
                <a:rPr lang="en-US" altLang="en-US" sz="1000" baseline="30000">
                  <a:solidFill>
                    <a:srgbClr val="FFFFFF"/>
                  </a:solidFill>
                </a:rPr>
                <a:t>-6</a:t>
              </a:r>
              <a:r>
                <a:rPr lang="en-US" altLang="en-US" sz="1000">
                  <a:solidFill>
                    <a:srgbClr val="FFFFFF"/>
                  </a:solidFill>
                </a:rPr>
                <a:t>)</a:t>
              </a:r>
            </a:p>
          </p:txBody>
        </p:sp>
        <p:sp>
          <p:nvSpPr>
            <p:cNvPr id="17550" name="TextBox 202"/>
            <p:cNvSpPr txBox="1">
              <a:spLocks noChangeArrowheads="1"/>
            </p:cNvSpPr>
            <p:nvPr/>
          </p:nvSpPr>
          <p:spPr bwMode="auto">
            <a:xfrm>
              <a:off x="312421" y="4423336"/>
              <a:ext cx="368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b="1">
                  <a:solidFill>
                    <a:srgbClr val="FFFFFF"/>
                  </a:solidFill>
                </a:rPr>
                <a:t>D.</a:t>
              </a:r>
            </a:p>
          </p:txBody>
        </p:sp>
        <p:sp>
          <p:nvSpPr>
            <p:cNvPr id="204" name="Oval 203">
              <a:extLst>
                <a:ext uri="{FF2B5EF4-FFF2-40B4-BE49-F238E27FC236}">
                  <a16:creationId xmlns:a16="http://schemas.microsoft.com/office/drawing/2014/main" xmlns="" id="{9A3FC177-C740-40B6-BA58-7A8DBC4F5968}"/>
                </a:ext>
              </a:extLst>
            </p:cNvPr>
            <p:cNvSpPr/>
            <p:nvPr/>
          </p:nvSpPr>
          <p:spPr>
            <a:xfrm>
              <a:off x="1406309" y="5073470"/>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 name="Oval 204">
              <a:extLst>
                <a:ext uri="{FF2B5EF4-FFF2-40B4-BE49-F238E27FC236}">
                  <a16:creationId xmlns:a16="http://schemas.microsoft.com/office/drawing/2014/main" xmlns="" id="{97BB24DF-F6C9-422D-8BE8-A004F524D40A}"/>
                </a:ext>
              </a:extLst>
            </p:cNvPr>
            <p:cNvSpPr/>
            <p:nvPr/>
          </p:nvSpPr>
          <p:spPr>
            <a:xfrm>
              <a:off x="2135038" y="521792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6" name="Oval 205">
              <a:extLst>
                <a:ext uri="{FF2B5EF4-FFF2-40B4-BE49-F238E27FC236}">
                  <a16:creationId xmlns:a16="http://schemas.microsoft.com/office/drawing/2014/main" xmlns="" id="{1612A2A3-3CBA-4187-8CFE-FFAA59372EF3}"/>
                </a:ext>
              </a:extLst>
            </p:cNvPr>
            <p:cNvSpPr/>
            <p:nvPr/>
          </p:nvSpPr>
          <p:spPr>
            <a:xfrm>
              <a:off x="2844716" y="584019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7" name="Oval 206">
              <a:extLst>
                <a:ext uri="{FF2B5EF4-FFF2-40B4-BE49-F238E27FC236}">
                  <a16:creationId xmlns:a16="http://schemas.microsoft.com/office/drawing/2014/main" xmlns="" id="{7633EA13-169A-42F3-B528-3B4F852A22EB}"/>
                </a:ext>
              </a:extLst>
            </p:cNvPr>
            <p:cNvSpPr/>
            <p:nvPr/>
          </p:nvSpPr>
          <p:spPr>
            <a:xfrm>
              <a:off x="3552806" y="587035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555" name="Group 208"/>
            <p:cNvGrpSpPr>
              <a:grpSpLocks/>
            </p:cNvGrpSpPr>
            <p:nvPr/>
          </p:nvGrpSpPr>
          <p:grpSpPr bwMode="auto">
            <a:xfrm>
              <a:off x="2795822" y="5839939"/>
              <a:ext cx="165691" cy="92104"/>
              <a:chOff x="6315119" y="2340737"/>
              <a:chExt cx="254508" cy="214795"/>
            </a:xfrm>
          </p:grpSpPr>
          <p:cxnSp>
            <p:nvCxnSpPr>
              <p:cNvPr id="218" name="Straight Connector 217">
                <a:extLst>
                  <a:ext uri="{FF2B5EF4-FFF2-40B4-BE49-F238E27FC236}">
                    <a16:creationId xmlns:a16="http://schemas.microsoft.com/office/drawing/2014/main" xmlns="" id="{169E8A93-81C3-4CF3-8F45-BE20EBE2483D}"/>
                  </a:ext>
                </a:extLst>
              </p:cNvPr>
              <p:cNvCxnSpPr/>
              <p:nvPr/>
            </p:nvCxnSpPr>
            <p:spPr>
              <a:xfrm>
                <a:off x="6443874" y="2341339"/>
                <a:ext cx="0" cy="21471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18CA4C27-8355-4552-9EAE-AAA90C83E4AC}"/>
                  </a:ext>
                </a:extLst>
              </p:cNvPr>
              <p:cNvCxnSpPr/>
              <p:nvPr/>
            </p:nvCxnSpPr>
            <p:spPr>
              <a:xfrm flipV="1">
                <a:off x="6314623" y="2556057"/>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B7ADDC38-FA4F-4AF5-85CF-BC4EAAECA6E8}"/>
                  </a:ext>
                </a:extLst>
              </p:cNvPr>
              <p:cNvCxnSpPr/>
              <p:nvPr/>
            </p:nvCxnSpPr>
            <p:spPr>
              <a:xfrm flipV="1">
                <a:off x="6314623" y="2341339"/>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556" name="Group 209"/>
            <p:cNvGrpSpPr>
              <a:grpSpLocks/>
            </p:cNvGrpSpPr>
            <p:nvPr/>
          </p:nvGrpSpPr>
          <p:grpSpPr bwMode="auto">
            <a:xfrm>
              <a:off x="2091228" y="5107941"/>
              <a:ext cx="165691" cy="321526"/>
              <a:chOff x="6315119" y="2340737"/>
              <a:chExt cx="254508" cy="214795"/>
            </a:xfrm>
          </p:grpSpPr>
          <p:cxnSp>
            <p:nvCxnSpPr>
              <p:cNvPr id="215" name="Straight Connector 214">
                <a:extLst>
                  <a:ext uri="{FF2B5EF4-FFF2-40B4-BE49-F238E27FC236}">
                    <a16:creationId xmlns:a16="http://schemas.microsoft.com/office/drawing/2014/main" xmlns="" id="{8DE9FB89-B5AB-4A13-856D-E0F15FA644D1}"/>
                  </a:ext>
                </a:extLst>
              </p:cNvPr>
              <p:cNvCxnSpPr/>
              <p:nvPr/>
            </p:nvCxnSpPr>
            <p:spPr>
              <a:xfrm>
                <a:off x="6443381" y="2341040"/>
                <a:ext cx="0" cy="21421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44151182-316E-4056-B4C1-8083D4E1C742}"/>
                  </a:ext>
                </a:extLst>
              </p:cNvPr>
              <p:cNvCxnSpPr/>
              <p:nvPr/>
            </p:nvCxnSpPr>
            <p:spPr>
              <a:xfrm flipV="1">
                <a:off x="6314130" y="2555256"/>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xmlns="" id="{3BF61BC0-09DF-489D-B7A7-3E39D77065ED}"/>
                  </a:ext>
                </a:extLst>
              </p:cNvPr>
              <p:cNvCxnSpPr/>
              <p:nvPr/>
            </p:nvCxnSpPr>
            <p:spPr>
              <a:xfrm flipV="1">
                <a:off x="6314130" y="2341040"/>
                <a:ext cx="2560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557" name="Group 210"/>
            <p:cNvGrpSpPr>
              <a:grpSpLocks/>
            </p:cNvGrpSpPr>
            <p:nvPr/>
          </p:nvGrpSpPr>
          <p:grpSpPr bwMode="auto">
            <a:xfrm>
              <a:off x="1367789" y="4820038"/>
              <a:ext cx="165691" cy="609432"/>
              <a:chOff x="6315119" y="2340737"/>
              <a:chExt cx="254508" cy="214795"/>
            </a:xfrm>
          </p:grpSpPr>
          <p:cxnSp>
            <p:nvCxnSpPr>
              <p:cNvPr id="212" name="Straight Connector 211">
                <a:extLst>
                  <a:ext uri="{FF2B5EF4-FFF2-40B4-BE49-F238E27FC236}">
                    <a16:creationId xmlns:a16="http://schemas.microsoft.com/office/drawing/2014/main" xmlns="" id="{28F4B040-E3D8-4DE4-AE70-8D3B3DACC359}"/>
                  </a:ext>
                </a:extLst>
              </p:cNvPr>
              <p:cNvCxnSpPr/>
              <p:nvPr/>
            </p:nvCxnSpPr>
            <p:spPr>
              <a:xfrm>
                <a:off x="6442571" y="2340541"/>
                <a:ext cx="0" cy="2148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42586842-5647-40EB-8BEE-5E21A5CA0171}"/>
                  </a:ext>
                </a:extLst>
              </p:cNvPr>
              <p:cNvCxnSpPr/>
              <p:nvPr/>
            </p:nvCxnSpPr>
            <p:spPr>
              <a:xfrm flipV="1">
                <a:off x="6315760" y="2555385"/>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D79BF74B-E554-4D26-BC85-4F240C02DE10}"/>
                  </a:ext>
                </a:extLst>
              </p:cNvPr>
              <p:cNvCxnSpPr/>
              <p:nvPr/>
            </p:nvCxnSpPr>
            <p:spPr>
              <a:xfrm flipV="1">
                <a:off x="6315760" y="2340541"/>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77" name="Freeform 7176">
              <a:extLst>
                <a:ext uri="{FF2B5EF4-FFF2-40B4-BE49-F238E27FC236}">
                  <a16:creationId xmlns:a16="http://schemas.microsoft.com/office/drawing/2014/main" xmlns="" id="{576412CB-D253-4172-8B35-704F8A7FB178}"/>
                </a:ext>
              </a:extLst>
            </p:cNvPr>
            <p:cNvSpPr/>
            <p:nvPr/>
          </p:nvSpPr>
          <p:spPr>
            <a:xfrm>
              <a:off x="1442825" y="5117918"/>
              <a:ext cx="2156023" cy="798475"/>
            </a:xfrm>
            <a:custGeom>
              <a:avLst/>
              <a:gdLst>
                <a:gd name="connsiteX0" fmla="*/ 0 w 2156460"/>
                <a:gd name="connsiteY0" fmla="*/ 0 h 797560"/>
                <a:gd name="connsiteX1" fmla="*/ 734060 w 2156460"/>
                <a:gd name="connsiteY1" fmla="*/ 142240 h 797560"/>
                <a:gd name="connsiteX2" fmla="*/ 1447800 w 2156460"/>
                <a:gd name="connsiteY2" fmla="*/ 769620 h 797560"/>
                <a:gd name="connsiteX3" fmla="*/ 2156460 w 2156460"/>
                <a:gd name="connsiteY3" fmla="*/ 797560 h 797560"/>
              </a:gdLst>
              <a:ahLst/>
              <a:cxnLst>
                <a:cxn ang="0">
                  <a:pos x="connsiteX0" y="connsiteY0"/>
                </a:cxn>
                <a:cxn ang="0">
                  <a:pos x="connsiteX1" y="connsiteY1"/>
                </a:cxn>
                <a:cxn ang="0">
                  <a:pos x="connsiteX2" y="connsiteY2"/>
                </a:cxn>
                <a:cxn ang="0">
                  <a:pos x="connsiteX3" y="connsiteY3"/>
                </a:cxn>
              </a:cxnLst>
              <a:rect l="l" t="t" r="r" b="b"/>
              <a:pathLst>
                <a:path w="2156460" h="797560">
                  <a:moveTo>
                    <a:pt x="0" y="0"/>
                  </a:moveTo>
                  <a:lnTo>
                    <a:pt x="734060" y="142240"/>
                  </a:lnTo>
                  <a:lnTo>
                    <a:pt x="1447800" y="769620"/>
                  </a:lnTo>
                  <a:lnTo>
                    <a:pt x="2156460" y="79756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17421" name="Group 7186"/>
          <p:cNvGrpSpPr>
            <a:grpSpLocks/>
          </p:cNvGrpSpPr>
          <p:nvPr/>
        </p:nvGrpSpPr>
        <p:grpSpPr bwMode="auto">
          <a:xfrm>
            <a:off x="4405313" y="4410075"/>
            <a:ext cx="3446462" cy="2141538"/>
            <a:chOff x="4028909" y="4409927"/>
            <a:chExt cx="3446779" cy="2141436"/>
          </a:xfrm>
        </p:grpSpPr>
        <p:sp>
          <p:nvSpPr>
            <p:cNvPr id="224" name="Rectangle 223">
              <a:extLst>
                <a:ext uri="{FF2B5EF4-FFF2-40B4-BE49-F238E27FC236}">
                  <a16:creationId xmlns:a16="http://schemas.microsoft.com/office/drawing/2014/main" xmlns="" id="{E284BEF0-841F-46D0-9BC6-B32CCB670D1B}"/>
                </a:ext>
              </a:extLst>
            </p:cNvPr>
            <p:cNvSpPr/>
            <p:nvPr/>
          </p:nvSpPr>
          <p:spPr>
            <a:xfrm>
              <a:off x="5164075" y="4536921"/>
              <a:ext cx="2311613" cy="15112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225" name="Straight Connector 224">
              <a:extLst>
                <a:ext uri="{FF2B5EF4-FFF2-40B4-BE49-F238E27FC236}">
                  <a16:creationId xmlns:a16="http://schemas.microsoft.com/office/drawing/2014/main" xmlns="" id="{AC907B5A-1992-4FB7-98A0-F833894C99A5}"/>
                </a:ext>
              </a:extLst>
            </p:cNvPr>
            <p:cNvCxnSpPr/>
            <p:nvPr/>
          </p:nvCxnSpPr>
          <p:spPr>
            <a:xfrm>
              <a:off x="5164075" y="4525809"/>
              <a:ext cx="0" cy="1522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6176030E-D6C8-452D-A032-CE0F114B7432}"/>
                </a:ext>
              </a:extLst>
            </p:cNvPr>
            <p:cNvCxnSpPr/>
            <p:nvPr/>
          </p:nvCxnSpPr>
          <p:spPr>
            <a:xfrm>
              <a:off x="5164075" y="6048149"/>
              <a:ext cx="2311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DC87DD05-F9CB-428C-94F5-4985D5668E02}"/>
                </a:ext>
              </a:extLst>
            </p:cNvPr>
            <p:cNvCxnSpPr/>
            <p:nvPr/>
          </p:nvCxnSpPr>
          <p:spPr>
            <a:xfrm>
              <a:off x="5073580" y="6048149"/>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91E3C531-CE92-4A9F-8393-F006D0C68B10}"/>
                </a:ext>
              </a:extLst>
            </p:cNvPr>
            <p:cNvCxnSpPr/>
            <p:nvPr/>
          </p:nvCxnSpPr>
          <p:spPr>
            <a:xfrm>
              <a:off x="5073580" y="5744951"/>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6C9256F3-FD9E-478E-A3BC-29BCF0A681F3}"/>
                </a:ext>
              </a:extLst>
            </p:cNvPr>
            <p:cNvCxnSpPr/>
            <p:nvPr/>
          </p:nvCxnSpPr>
          <p:spPr>
            <a:xfrm>
              <a:off x="5073580" y="5443341"/>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C5027BDD-4F0A-4113-9B99-35FD08FBEA7F}"/>
                </a:ext>
              </a:extLst>
            </p:cNvPr>
            <p:cNvCxnSpPr/>
            <p:nvPr/>
          </p:nvCxnSpPr>
          <p:spPr>
            <a:xfrm>
              <a:off x="5073580" y="5141730"/>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1AC131B3-C767-4001-9934-6ED652634A1B}"/>
                </a:ext>
              </a:extLst>
            </p:cNvPr>
            <p:cNvCxnSpPr/>
            <p:nvPr/>
          </p:nvCxnSpPr>
          <p:spPr>
            <a:xfrm>
              <a:off x="5073580" y="4838532"/>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B70C2907-5727-42D8-B123-36BD1E5F3F25}"/>
                </a:ext>
              </a:extLst>
            </p:cNvPr>
            <p:cNvCxnSpPr/>
            <p:nvPr/>
          </p:nvCxnSpPr>
          <p:spPr>
            <a:xfrm>
              <a:off x="5073580" y="4536921"/>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48A10E74-A3D5-436B-9CFB-982DC3F5EF75}"/>
                </a:ext>
              </a:extLst>
            </p:cNvPr>
            <p:cNvCxnSpPr/>
            <p:nvPr/>
          </p:nvCxnSpPr>
          <p:spPr>
            <a:xfrm flipV="1">
              <a:off x="5164075"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DB1E8862-FB65-4089-BC2A-E9614954156B}"/>
                </a:ext>
              </a:extLst>
            </p:cNvPr>
            <p:cNvCxnSpPr/>
            <p:nvPr/>
          </p:nvCxnSpPr>
          <p:spPr>
            <a:xfrm flipV="1">
              <a:off x="5521296"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F11FBF6F-EA28-4441-BA19-C0860592FA45}"/>
                </a:ext>
              </a:extLst>
            </p:cNvPr>
            <p:cNvCxnSpPr/>
            <p:nvPr/>
          </p:nvCxnSpPr>
          <p:spPr>
            <a:xfrm flipV="1">
              <a:off x="5880104"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36ABE89B-654B-4A83-A849-80C8E5335E26}"/>
                </a:ext>
              </a:extLst>
            </p:cNvPr>
            <p:cNvCxnSpPr/>
            <p:nvPr/>
          </p:nvCxnSpPr>
          <p:spPr>
            <a:xfrm flipV="1">
              <a:off x="6237324"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6B86826D-D399-4FE7-B887-03E8863EA45E}"/>
                </a:ext>
              </a:extLst>
            </p:cNvPr>
            <p:cNvCxnSpPr/>
            <p:nvPr/>
          </p:nvCxnSpPr>
          <p:spPr>
            <a:xfrm flipV="1">
              <a:off x="6594545"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602F73AE-3A6B-47ED-8FA3-4FB2C636C374}"/>
                </a:ext>
              </a:extLst>
            </p:cNvPr>
            <p:cNvCxnSpPr/>
            <p:nvPr/>
          </p:nvCxnSpPr>
          <p:spPr>
            <a:xfrm flipV="1">
              <a:off x="6953353"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89396126-5F86-4F34-8E44-A734E44562D5}"/>
                </a:ext>
              </a:extLst>
            </p:cNvPr>
            <p:cNvCxnSpPr/>
            <p:nvPr/>
          </p:nvCxnSpPr>
          <p:spPr>
            <a:xfrm flipV="1">
              <a:off x="7310573"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86" name="TextBox 239"/>
            <p:cNvSpPr txBox="1">
              <a:spLocks noChangeArrowheads="1"/>
            </p:cNvSpPr>
            <p:nvPr/>
          </p:nvSpPr>
          <p:spPr bwMode="auto">
            <a:xfrm>
              <a:off x="4562308" y="592270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a:t>
              </a:r>
            </a:p>
          </p:txBody>
        </p:sp>
        <p:sp>
          <p:nvSpPr>
            <p:cNvPr id="17487" name="TextBox 240"/>
            <p:cNvSpPr txBox="1">
              <a:spLocks noChangeArrowheads="1"/>
            </p:cNvSpPr>
            <p:nvPr/>
          </p:nvSpPr>
          <p:spPr bwMode="auto">
            <a:xfrm>
              <a:off x="4562308" y="562014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20</a:t>
              </a:r>
            </a:p>
          </p:txBody>
        </p:sp>
        <p:sp>
          <p:nvSpPr>
            <p:cNvPr id="17488" name="TextBox 241"/>
            <p:cNvSpPr txBox="1">
              <a:spLocks noChangeArrowheads="1"/>
            </p:cNvSpPr>
            <p:nvPr/>
          </p:nvSpPr>
          <p:spPr bwMode="auto">
            <a:xfrm>
              <a:off x="4562308" y="531759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40</a:t>
              </a:r>
            </a:p>
          </p:txBody>
        </p:sp>
        <p:sp>
          <p:nvSpPr>
            <p:cNvPr id="17489" name="TextBox 242"/>
            <p:cNvSpPr txBox="1">
              <a:spLocks noChangeArrowheads="1"/>
            </p:cNvSpPr>
            <p:nvPr/>
          </p:nvSpPr>
          <p:spPr bwMode="auto">
            <a:xfrm>
              <a:off x="4562308" y="501503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60</a:t>
              </a:r>
            </a:p>
          </p:txBody>
        </p:sp>
        <p:sp>
          <p:nvSpPr>
            <p:cNvPr id="17490" name="TextBox 243"/>
            <p:cNvSpPr txBox="1">
              <a:spLocks noChangeArrowheads="1"/>
            </p:cNvSpPr>
            <p:nvPr/>
          </p:nvSpPr>
          <p:spPr bwMode="auto">
            <a:xfrm>
              <a:off x="4562308" y="4712482"/>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80</a:t>
              </a:r>
            </a:p>
          </p:txBody>
        </p:sp>
        <p:sp>
          <p:nvSpPr>
            <p:cNvPr id="17491" name="TextBox 244"/>
            <p:cNvSpPr txBox="1">
              <a:spLocks noChangeArrowheads="1"/>
            </p:cNvSpPr>
            <p:nvPr/>
          </p:nvSpPr>
          <p:spPr bwMode="auto">
            <a:xfrm>
              <a:off x="4562308" y="440992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100</a:t>
              </a:r>
            </a:p>
          </p:txBody>
        </p:sp>
        <p:sp>
          <p:nvSpPr>
            <p:cNvPr id="17492" name="TextBox 245"/>
            <p:cNvSpPr txBox="1">
              <a:spLocks noChangeArrowheads="1"/>
            </p:cNvSpPr>
            <p:nvPr/>
          </p:nvSpPr>
          <p:spPr bwMode="auto">
            <a:xfrm>
              <a:off x="5014428"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0</a:t>
              </a:r>
            </a:p>
          </p:txBody>
        </p:sp>
        <p:sp>
          <p:nvSpPr>
            <p:cNvPr id="17493" name="TextBox 246"/>
            <p:cNvSpPr txBox="1">
              <a:spLocks noChangeArrowheads="1"/>
            </p:cNvSpPr>
            <p:nvPr/>
          </p:nvSpPr>
          <p:spPr bwMode="auto">
            <a:xfrm>
              <a:off x="5372145"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1</a:t>
              </a:r>
            </a:p>
          </p:txBody>
        </p:sp>
        <p:sp>
          <p:nvSpPr>
            <p:cNvPr id="17494" name="TextBox 247"/>
            <p:cNvSpPr txBox="1">
              <a:spLocks noChangeArrowheads="1"/>
            </p:cNvSpPr>
            <p:nvPr/>
          </p:nvSpPr>
          <p:spPr bwMode="auto">
            <a:xfrm>
              <a:off x="5729862"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2</a:t>
              </a:r>
            </a:p>
          </p:txBody>
        </p:sp>
        <p:sp>
          <p:nvSpPr>
            <p:cNvPr id="17495" name="TextBox 248"/>
            <p:cNvSpPr txBox="1">
              <a:spLocks noChangeArrowheads="1"/>
            </p:cNvSpPr>
            <p:nvPr/>
          </p:nvSpPr>
          <p:spPr bwMode="auto">
            <a:xfrm>
              <a:off x="6087579"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3</a:t>
              </a:r>
            </a:p>
          </p:txBody>
        </p:sp>
        <p:sp>
          <p:nvSpPr>
            <p:cNvPr id="17496" name="TextBox 249"/>
            <p:cNvSpPr txBox="1">
              <a:spLocks noChangeArrowheads="1"/>
            </p:cNvSpPr>
            <p:nvPr/>
          </p:nvSpPr>
          <p:spPr bwMode="auto">
            <a:xfrm>
              <a:off x="6445296"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4</a:t>
              </a:r>
            </a:p>
          </p:txBody>
        </p:sp>
        <p:sp>
          <p:nvSpPr>
            <p:cNvPr id="17497" name="TextBox 250"/>
            <p:cNvSpPr txBox="1">
              <a:spLocks noChangeArrowheads="1"/>
            </p:cNvSpPr>
            <p:nvPr/>
          </p:nvSpPr>
          <p:spPr bwMode="auto">
            <a:xfrm>
              <a:off x="6803013"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5</a:t>
              </a:r>
            </a:p>
          </p:txBody>
        </p:sp>
        <p:sp>
          <p:nvSpPr>
            <p:cNvPr id="17498" name="TextBox 251"/>
            <p:cNvSpPr txBox="1">
              <a:spLocks noChangeArrowheads="1"/>
            </p:cNvSpPr>
            <p:nvPr/>
          </p:nvSpPr>
          <p:spPr bwMode="auto">
            <a:xfrm>
              <a:off x="7160728"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6</a:t>
              </a:r>
            </a:p>
          </p:txBody>
        </p:sp>
        <p:sp>
          <p:nvSpPr>
            <p:cNvPr id="17499" name="TextBox 252"/>
            <p:cNvSpPr txBox="1">
              <a:spLocks noChangeArrowheads="1"/>
            </p:cNvSpPr>
            <p:nvPr/>
          </p:nvSpPr>
          <p:spPr bwMode="auto">
            <a:xfrm>
              <a:off x="5908511" y="6305142"/>
              <a:ext cx="949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Braak Stage</a:t>
              </a:r>
            </a:p>
          </p:txBody>
        </p:sp>
        <p:sp>
          <p:nvSpPr>
            <p:cNvPr id="17500" name="TextBox 253"/>
            <p:cNvSpPr txBox="1">
              <a:spLocks noChangeArrowheads="1"/>
            </p:cNvSpPr>
            <p:nvPr/>
          </p:nvSpPr>
          <p:spPr bwMode="auto">
            <a:xfrm rot="-5400000">
              <a:off x="3780913" y="5119721"/>
              <a:ext cx="13165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IGF-IR/18S (x10</a:t>
              </a:r>
              <a:r>
                <a:rPr lang="en-US" altLang="en-US" sz="1000" baseline="30000">
                  <a:solidFill>
                    <a:srgbClr val="FFFFFF"/>
                  </a:solidFill>
                </a:rPr>
                <a:t>-6</a:t>
              </a:r>
              <a:r>
                <a:rPr lang="en-US" altLang="en-US" sz="1000">
                  <a:solidFill>
                    <a:srgbClr val="FFFFFF"/>
                  </a:solidFill>
                </a:rPr>
                <a:t>)</a:t>
              </a:r>
            </a:p>
          </p:txBody>
        </p:sp>
        <p:sp>
          <p:nvSpPr>
            <p:cNvPr id="17501" name="TextBox 254"/>
            <p:cNvSpPr txBox="1">
              <a:spLocks noChangeArrowheads="1"/>
            </p:cNvSpPr>
            <p:nvPr/>
          </p:nvSpPr>
          <p:spPr bwMode="auto">
            <a:xfrm>
              <a:off x="4028909" y="4423336"/>
              <a:ext cx="368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b="1">
                  <a:solidFill>
                    <a:srgbClr val="FFFFFF"/>
                  </a:solidFill>
                </a:rPr>
                <a:t>E.</a:t>
              </a:r>
            </a:p>
          </p:txBody>
        </p:sp>
        <p:sp>
          <p:nvSpPr>
            <p:cNvPr id="256" name="Oval 255">
              <a:extLst>
                <a:ext uri="{FF2B5EF4-FFF2-40B4-BE49-F238E27FC236}">
                  <a16:creationId xmlns:a16="http://schemas.microsoft.com/office/drawing/2014/main" xmlns="" id="{348FB794-4EFB-4E75-AE60-51D147B28E81}"/>
                </a:ext>
              </a:extLst>
            </p:cNvPr>
            <p:cNvSpPr/>
            <p:nvPr/>
          </p:nvSpPr>
          <p:spPr>
            <a:xfrm>
              <a:off x="5122797" y="4921078"/>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7" name="Oval 256">
              <a:extLst>
                <a:ext uri="{FF2B5EF4-FFF2-40B4-BE49-F238E27FC236}">
                  <a16:creationId xmlns:a16="http://schemas.microsoft.com/office/drawing/2014/main" xmlns="" id="{AE90A967-BCB7-46BD-81DC-2A5F0F48889B}"/>
                </a:ext>
              </a:extLst>
            </p:cNvPr>
            <p:cNvSpPr/>
            <p:nvPr/>
          </p:nvSpPr>
          <p:spPr>
            <a:xfrm>
              <a:off x="5851527" y="5406830"/>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8" name="Oval 257">
              <a:extLst>
                <a:ext uri="{FF2B5EF4-FFF2-40B4-BE49-F238E27FC236}">
                  <a16:creationId xmlns:a16="http://schemas.microsoft.com/office/drawing/2014/main" xmlns="" id="{6410B8DC-CB3A-40E4-A70C-BA4992C09B58}"/>
                </a:ext>
              </a:extLst>
            </p:cNvPr>
            <p:cNvSpPr/>
            <p:nvPr/>
          </p:nvSpPr>
          <p:spPr>
            <a:xfrm>
              <a:off x="6561204" y="545127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9" name="Oval 258">
              <a:extLst>
                <a:ext uri="{FF2B5EF4-FFF2-40B4-BE49-F238E27FC236}">
                  <a16:creationId xmlns:a16="http://schemas.microsoft.com/office/drawing/2014/main" xmlns="" id="{36A53889-2F92-47C1-9D88-984817B16E93}"/>
                </a:ext>
              </a:extLst>
            </p:cNvPr>
            <p:cNvSpPr/>
            <p:nvPr/>
          </p:nvSpPr>
          <p:spPr>
            <a:xfrm>
              <a:off x="7269294" y="576558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506" name="Group 259"/>
            <p:cNvGrpSpPr>
              <a:grpSpLocks/>
            </p:cNvGrpSpPr>
            <p:nvPr/>
          </p:nvGrpSpPr>
          <p:grpSpPr bwMode="auto">
            <a:xfrm>
              <a:off x="6512310" y="5443307"/>
              <a:ext cx="165691" cy="104544"/>
              <a:chOff x="6315119" y="2340737"/>
              <a:chExt cx="254508" cy="214795"/>
            </a:xfrm>
          </p:grpSpPr>
          <p:cxnSp>
            <p:nvCxnSpPr>
              <p:cNvPr id="270" name="Straight Connector 269">
                <a:extLst>
                  <a:ext uri="{FF2B5EF4-FFF2-40B4-BE49-F238E27FC236}">
                    <a16:creationId xmlns:a16="http://schemas.microsoft.com/office/drawing/2014/main" xmlns="" id="{7813A1AE-A250-4076-8B8A-96BAC7B8AD39}"/>
                  </a:ext>
                </a:extLst>
              </p:cNvPr>
              <p:cNvCxnSpPr/>
              <p:nvPr/>
            </p:nvCxnSpPr>
            <p:spPr>
              <a:xfrm>
                <a:off x="6443872" y="2340807"/>
                <a:ext cx="0" cy="21525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F7CCCF36-B129-4DCF-9BC1-C63211817462}"/>
                  </a:ext>
                </a:extLst>
              </p:cNvPr>
              <p:cNvCxnSpPr/>
              <p:nvPr/>
            </p:nvCxnSpPr>
            <p:spPr>
              <a:xfrm flipV="1">
                <a:off x="6314623" y="2556066"/>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EA222C79-4797-4183-B64D-0FF8AE81C64A}"/>
                  </a:ext>
                </a:extLst>
              </p:cNvPr>
              <p:cNvCxnSpPr/>
              <p:nvPr/>
            </p:nvCxnSpPr>
            <p:spPr>
              <a:xfrm flipV="1">
                <a:off x="6314623" y="2340807"/>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507" name="Group 260"/>
            <p:cNvGrpSpPr>
              <a:grpSpLocks/>
            </p:cNvGrpSpPr>
            <p:nvPr/>
          </p:nvGrpSpPr>
          <p:grpSpPr bwMode="auto">
            <a:xfrm>
              <a:off x="5807716" y="5406147"/>
              <a:ext cx="165691" cy="92104"/>
              <a:chOff x="6315119" y="2340737"/>
              <a:chExt cx="254508" cy="214795"/>
            </a:xfrm>
          </p:grpSpPr>
          <p:cxnSp>
            <p:nvCxnSpPr>
              <p:cNvPr id="267" name="Straight Connector 266">
                <a:extLst>
                  <a:ext uri="{FF2B5EF4-FFF2-40B4-BE49-F238E27FC236}">
                    <a16:creationId xmlns:a16="http://schemas.microsoft.com/office/drawing/2014/main" xmlns="" id="{B3D9C4C6-0570-47A9-B8D5-DDBEBF4B5AEF}"/>
                  </a:ext>
                </a:extLst>
              </p:cNvPr>
              <p:cNvCxnSpPr/>
              <p:nvPr/>
            </p:nvCxnSpPr>
            <p:spPr>
              <a:xfrm>
                <a:off x="6443381" y="2342330"/>
                <a:ext cx="0" cy="21471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1F007A71-E80C-415C-BD92-2E76076A422A}"/>
                  </a:ext>
                </a:extLst>
              </p:cNvPr>
              <p:cNvCxnSpPr/>
              <p:nvPr/>
            </p:nvCxnSpPr>
            <p:spPr>
              <a:xfrm flipV="1">
                <a:off x="6314131" y="2557048"/>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26950209-B496-42B2-BBD4-F242B58F8BE4}"/>
                  </a:ext>
                </a:extLst>
              </p:cNvPr>
              <p:cNvCxnSpPr/>
              <p:nvPr/>
            </p:nvCxnSpPr>
            <p:spPr>
              <a:xfrm flipV="1">
                <a:off x="6314131" y="2342330"/>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508" name="Group 261"/>
            <p:cNvGrpSpPr>
              <a:grpSpLocks/>
            </p:cNvGrpSpPr>
            <p:nvPr/>
          </p:nvGrpSpPr>
          <p:grpSpPr bwMode="auto">
            <a:xfrm>
              <a:off x="5084277" y="4848940"/>
              <a:ext cx="165691" cy="223995"/>
              <a:chOff x="6315119" y="2340737"/>
              <a:chExt cx="254508" cy="214795"/>
            </a:xfrm>
          </p:grpSpPr>
          <p:cxnSp>
            <p:nvCxnSpPr>
              <p:cNvPr id="264" name="Straight Connector 263">
                <a:extLst>
                  <a:ext uri="{FF2B5EF4-FFF2-40B4-BE49-F238E27FC236}">
                    <a16:creationId xmlns:a16="http://schemas.microsoft.com/office/drawing/2014/main" xmlns="" id="{D210F032-4672-4FDB-B20C-09DDA30BE3A3}"/>
                  </a:ext>
                </a:extLst>
              </p:cNvPr>
              <p:cNvCxnSpPr/>
              <p:nvPr/>
            </p:nvCxnSpPr>
            <p:spPr>
              <a:xfrm>
                <a:off x="6442570" y="2341412"/>
                <a:ext cx="0" cy="21463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B19F4381-F899-4B4F-8942-9CFE4AE5FFE2}"/>
                  </a:ext>
                </a:extLst>
              </p:cNvPr>
              <p:cNvCxnSpPr/>
              <p:nvPr/>
            </p:nvCxnSpPr>
            <p:spPr>
              <a:xfrm flipV="1">
                <a:off x="6315758" y="2556045"/>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3C709B36-E87D-4EB3-AA2D-803690F3DEB7}"/>
                  </a:ext>
                </a:extLst>
              </p:cNvPr>
              <p:cNvCxnSpPr/>
              <p:nvPr/>
            </p:nvCxnSpPr>
            <p:spPr>
              <a:xfrm flipV="1">
                <a:off x="6315758" y="2341412"/>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79" name="Freeform 7178">
              <a:extLst>
                <a:ext uri="{FF2B5EF4-FFF2-40B4-BE49-F238E27FC236}">
                  <a16:creationId xmlns:a16="http://schemas.microsoft.com/office/drawing/2014/main" xmlns="" id="{3B62CCBE-A7D4-44B6-92F8-DF2DDDFC16F9}"/>
                </a:ext>
              </a:extLst>
            </p:cNvPr>
            <p:cNvSpPr/>
            <p:nvPr/>
          </p:nvSpPr>
          <p:spPr>
            <a:xfrm>
              <a:off x="5160900" y="4957589"/>
              <a:ext cx="2163962" cy="857209"/>
            </a:xfrm>
            <a:custGeom>
              <a:avLst/>
              <a:gdLst>
                <a:gd name="connsiteX0" fmla="*/ 0 w 2164080"/>
                <a:gd name="connsiteY0" fmla="*/ 0 h 855980"/>
                <a:gd name="connsiteX1" fmla="*/ 728980 w 2164080"/>
                <a:gd name="connsiteY1" fmla="*/ 497840 h 855980"/>
                <a:gd name="connsiteX2" fmla="*/ 1432560 w 2164080"/>
                <a:gd name="connsiteY2" fmla="*/ 543560 h 855980"/>
                <a:gd name="connsiteX3" fmla="*/ 2164080 w 2164080"/>
                <a:gd name="connsiteY3" fmla="*/ 855980 h 855980"/>
              </a:gdLst>
              <a:ahLst/>
              <a:cxnLst>
                <a:cxn ang="0">
                  <a:pos x="connsiteX0" y="connsiteY0"/>
                </a:cxn>
                <a:cxn ang="0">
                  <a:pos x="connsiteX1" y="connsiteY1"/>
                </a:cxn>
                <a:cxn ang="0">
                  <a:pos x="connsiteX2" y="connsiteY2"/>
                </a:cxn>
                <a:cxn ang="0">
                  <a:pos x="connsiteX3" y="connsiteY3"/>
                </a:cxn>
              </a:cxnLst>
              <a:rect l="l" t="t" r="r" b="b"/>
              <a:pathLst>
                <a:path w="2164080" h="855980">
                  <a:moveTo>
                    <a:pt x="0" y="0"/>
                  </a:moveTo>
                  <a:lnTo>
                    <a:pt x="728980" y="497840"/>
                  </a:lnTo>
                  <a:lnTo>
                    <a:pt x="1432560" y="543560"/>
                  </a:lnTo>
                  <a:lnTo>
                    <a:pt x="2164080" y="85598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17422" name="Group 7187"/>
          <p:cNvGrpSpPr>
            <a:grpSpLocks/>
          </p:cNvGrpSpPr>
          <p:nvPr/>
        </p:nvGrpSpPr>
        <p:grpSpPr bwMode="auto">
          <a:xfrm>
            <a:off x="8208963" y="4410075"/>
            <a:ext cx="3446462" cy="2141538"/>
            <a:chOff x="7833402" y="4409927"/>
            <a:chExt cx="3446779" cy="2141436"/>
          </a:xfrm>
        </p:grpSpPr>
        <p:sp>
          <p:nvSpPr>
            <p:cNvPr id="276" name="Rectangle 275">
              <a:extLst>
                <a:ext uri="{FF2B5EF4-FFF2-40B4-BE49-F238E27FC236}">
                  <a16:creationId xmlns:a16="http://schemas.microsoft.com/office/drawing/2014/main" xmlns="" id="{50ED146A-6BCE-4668-956F-714B71EF3F45}"/>
                </a:ext>
              </a:extLst>
            </p:cNvPr>
            <p:cNvSpPr/>
            <p:nvPr/>
          </p:nvSpPr>
          <p:spPr>
            <a:xfrm>
              <a:off x="8968568" y="4536921"/>
              <a:ext cx="2311613" cy="15112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277" name="Straight Connector 276">
              <a:extLst>
                <a:ext uri="{FF2B5EF4-FFF2-40B4-BE49-F238E27FC236}">
                  <a16:creationId xmlns:a16="http://schemas.microsoft.com/office/drawing/2014/main" xmlns="" id="{511A453A-FB2E-4AD0-BC39-16A83EFB4C00}"/>
                </a:ext>
              </a:extLst>
            </p:cNvPr>
            <p:cNvCxnSpPr/>
            <p:nvPr/>
          </p:nvCxnSpPr>
          <p:spPr>
            <a:xfrm>
              <a:off x="8968568" y="4525809"/>
              <a:ext cx="0" cy="1522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249A3F30-0482-470E-91B0-80A771874B5D}"/>
                </a:ext>
              </a:extLst>
            </p:cNvPr>
            <p:cNvCxnSpPr/>
            <p:nvPr/>
          </p:nvCxnSpPr>
          <p:spPr>
            <a:xfrm>
              <a:off x="8878073" y="4536921"/>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26" name="Group 313"/>
            <p:cNvGrpSpPr>
              <a:grpSpLocks/>
            </p:cNvGrpSpPr>
            <p:nvPr/>
          </p:nvGrpSpPr>
          <p:grpSpPr bwMode="auto">
            <a:xfrm>
              <a:off x="8888770" y="4656148"/>
              <a:ext cx="165691" cy="460882"/>
              <a:chOff x="6315119" y="2340737"/>
              <a:chExt cx="254508" cy="214795"/>
            </a:xfrm>
          </p:grpSpPr>
          <p:cxnSp>
            <p:nvCxnSpPr>
              <p:cNvPr id="316" name="Straight Connector 315">
                <a:extLst>
                  <a:ext uri="{FF2B5EF4-FFF2-40B4-BE49-F238E27FC236}">
                    <a16:creationId xmlns:a16="http://schemas.microsoft.com/office/drawing/2014/main" xmlns="" id="{4E71A0F5-6748-45B4-B61C-94C0837153C7}"/>
                  </a:ext>
                </a:extLst>
              </p:cNvPr>
              <p:cNvCxnSpPr/>
              <p:nvPr/>
            </p:nvCxnSpPr>
            <p:spPr>
              <a:xfrm>
                <a:off x="6442570" y="2340658"/>
                <a:ext cx="0" cy="2145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xmlns="" id="{C952E313-670A-4EBD-ACC4-B4E6B62F2743}"/>
                  </a:ext>
                </a:extLst>
              </p:cNvPr>
              <p:cNvCxnSpPr/>
              <p:nvPr/>
            </p:nvCxnSpPr>
            <p:spPr>
              <a:xfrm flipV="1">
                <a:off x="6315758" y="2555206"/>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EB1A5D14-1046-4FC9-A096-E19A29731999}"/>
                  </a:ext>
                </a:extLst>
              </p:cNvPr>
              <p:cNvCxnSpPr/>
              <p:nvPr/>
            </p:nvCxnSpPr>
            <p:spPr>
              <a:xfrm flipV="1">
                <a:off x="6315758" y="2340658"/>
                <a:ext cx="253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78" name="Straight Connector 277">
              <a:extLst>
                <a:ext uri="{FF2B5EF4-FFF2-40B4-BE49-F238E27FC236}">
                  <a16:creationId xmlns:a16="http://schemas.microsoft.com/office/drawing/2014/main" xmlns="" id="{03ED9C8D-F52C-44BE-8C50-F7EE772CD331}"/>
                </a:ext>
              </a:extLst>
            </p:cNvPr>
            <p:cNvCxnSpPr/>
            <p:nvPr/>
          </p:nvCxnSpPr>
          <p:spPr>
            <a:xfrm>
              <a:off x="8968568" y="6048149"/>
              <a:ext cx="2311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F14D4F3C-6EC4-46E3-94D9-EC24EDABF505}"/>
                </a:ext>
              </a:extLst>
            </p:cNvPr>
            <p:cNvCxnSpPr/>
            <p:nvPr/>
          </p:nvCxnSpPr>
          <p:spPr>
            <a:xfrm>
              <a:off x="8878073" y="6048149"/>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A1EFF359-1ABD-4B6D-94A7-1D5948653476}"/>
                </a:ext>
              </a:extLst>
            </p:cNvPr>
            <p:cNvCxnSpPr/>
            <p:nvPr/>
          </p:nvCxnSpPr>
          <p:spPr>
            <a:xfrm>
              <a:off x="8878073" y="5670342"/>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91A2B1A2-BB11-4966-BE97-1BCF8504E3C7}"/>
                </a:ext>
              </a:extLst>
            </p:cNvPr>
            <p:cNvCxnSpPr/>
            <p:nvPr/>
          </p:nvCxnSpPr>
          <p:spPr>
            <a:xfrm>
              <a:off x="8878073" y="5292535"/>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CCC582E6-4276-468F-89FF-F8DE46199804}"/>
                </a:ext>
              </a:extLst>
            </p:cNvPr>
            <p:cNvCxnSpPr/>
            <p:nvPr/>
          </p:nvCxnSpPr>
          <p:spPr>
            <a:xfrm>
              <a:off x="8878073" y="4914728"/>
              <a:ext cx="904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28DEB2A4-0B57-4170-89BE-04AE7CDC83C9}"/>
                </a:ext>
              </a:extLst>
            </p:cNvPr>
            <p:cNvCxnSpPr/>
            <p:nvPr/>
          </p:nvCxnSpPr>
          <p:spPr>
            <a:xfrm flipV="1">
              <a:off x="8968568"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00E4D8C4-028C-41CC-A715-3F181276D35E}"/>
                </a:ext>
              </a:extLst>
            </p:cNvPr>
            <p:cNvCxnSpPr/>
            <p:nvPr/>
          </p:nvCxnSpPr>
          <p:spPr>
            <a:xfrm flipV="1">
              <a:off x="9325789"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DDF833E0-3942-4B43-9114-81642EEA9A45}"/>
                </a:ext>
              </a:extLst>
            </p:cNvPr>
            <p:cNvCxnSpPr/>
            <p:nvPr/>
          </p:nvCxnSpPr>
          <p:spPr>
            <a:xfrm flipV="1">
              <a:off x="9684597"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979F2A9F-2285-40BA-AC1E-7DBDFDC1B916}"/>
                </a:ext>
              </a:extLst>
            </p:cNvPr>
            <p:cNvCxnSpPr/>
            <p:nvPr/>
          </p:nvCxnSpPr>
          <p:spPr>
            <a:xfrm flipV="1">
              <a:off x="10041817"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xmlns="" id="{2A673001-DB9C-44D8-8B51-E3A0D0ACB849}"/>
                </a:ext>
              </a:extLst>
            </p:cNvPr>
            <p:cNvCxnSpPr/>
            <p:nvPr/>
          </p:nvCxnSpPr>
          <p:spPr>
            <a:xfrm flipV="1">
              <a:off x="10399038"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159F26B1-1E79-45E8-93D0-563AA8468E44}"/>
                </a:ext>
              </a:extLst>
            </p:cNvPr>
            <p:cNvCxnSpPr/>
            <p:nvPr/>
          </p:nvCxnSpPr>
          <p:spPr>
            <a:xfrm flipV="1">
              <a:off x="10757846"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9B5949EE-8036-4CC3-BE78-9A93338535E6}"/>
                </a:ext>
              </a:extLst>
            </p:cNvPr>
            <p:cNvCxnSpPr/>
            <p:nvPr/>
          </p:nvCxnSpPr>
          <p:spPr>
            <a:xfrm flipV="1">
              <a:off x="11115066" y="6048149"/>
              <a:ext cx="0" cy="8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39" name="TextBox 291"/>
            <p:cNvSpPr txBox="1">
              <a:spLocks noChangeArrowheads="1"/>
            </p:cNvSpPr>
            <p:nvPr/>
          </p:nvSpPr>
          <p:spPr bwMode="auto">
            <a:xfrm>
              <a:off x="8366801" y="592270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0.15</a:t>
              </a:r>
            </a:p>
          </p:txBody>
        </p:sp>
        <p:sp>
          <p:nvSpPr>
            <p:cNvPr id="17440" name="TextBox 292"/>
            <p:cNvSpPr txBox="1">
              <a:spLocks noChangeArrowheads="1"/>
            </p:cNvSpPr>
            <p:nvPr/>
          </p:nvSpPr>
          <p:spPr bwMode="auto">
            <a:xfrm>
              <a:off x="8366801" y="5544506"/>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0.20</a:t>
              </a:r>
            </a:p>
          </p:txBody>
        </p:sp>
        <p:sp>
          <p:nvSpPr>
            <p:cNvPr id="17441" name="TextBox 294"/>
            <p:cNvSpPr txBox="1">
              <a:spLocks noChangeArrowheads="1"/>
            </p:cNvSpPr>
            <p:nvPr/>
          </p:nvSpPr>
          <p:spPr bwMode="auto">
            <a:xfrm>
              <a:off x="8366801" y="5166313"/>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0.25</a:t>
              </a:r>
            </a:p>
          </p:txBody>
        </p:sp>
        <p:sp>
          <p:nvSpPr>
            <p:cNvPr id="17442" name="TextBox 295"/>
            <p:cNvSpPr txBox="1">
              <a:spLocks noChangeArrowheads="1"/>
            </p:cNvSpPr>
            <p:nvPr/>
          </p:nvSpPr>
          <p:spPr bwMode="auto">
            <a:xfrm>
              <a:off x="8366801" y="4788120"/>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0.30</a:t>
              </a:r>
            </a:p>
          </p:txBody>
        </p:sp>
        <p:sp>
          <p:nvSpPr>
            <p:cNvPr id="17443" name="TextBox 296"/>
            <p:cNvSpPr txBox="1">
              <a:spLocks noChangeArrowheads="1"/>
            </p:cNvSpPr>
            <p:nvPr/>
          </p:nvSpPr>
          <p:spPr bwMode="auto">
            <a:xfrm>
              <a:off x="8366801" y="4409927"/>
              <a:ext cx="53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rPr>
                <a:t>0.35</a:t>
              </a:r>
            </a:p>
          </p:txBody>
        </p:sp>
        <p:sp>
          <p:nvSpPr>
            <p:cNvPr id="17444" name="TextBox 297"/>
            <p:cNvSpPr txBox="1">
              <a:spLocks noChangeArrowheads="1"/>
            </p:cNvSpPr>
            <p:nvPr/>
          </p:nvSpPr>
          <p:spPr bwMode="auto">
            <a:xfrm>
              <a:off x="8818921"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0</a:t>
              </a:r>
            </a:p>
          </p:txBody>
        </p:sp>
        <p:sp>
          <p:nvSpPr>
            <p:cNvPr id="17445" name="TextBox 298"/>
            <p:cNvSpPr txBox="1">
              <a:spLocks noChangeArrowheads="1"/>
            </p:cNvSpPr>
            <p:nvPr/>
          </p:nvSpPr>
          <p:spPr bwMode="auto">
            <a:xfrm>
              <a:off x="9176638"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1</a:t>
              </a:r>
            </a:p>
          </p:txBody>
        </p:sp>
        <p:sp>
          <p:nvSpPr>
            <p:cNvPr id="17446" name="TextBox 299"/>
            <p:cNvSpPr txBox="1">
              <a:spLocks noChangeArrowheads="1"/>
            </p:cNvSpPr>
            <p:nvPr/>
          </p:nvSpPr>
          <p:spPr bwMode="auto">
            <a:xfrm>
              <a:off x="9534355"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2</a:t>
              </a:r>
            </a:p>
          </p:txBody>
        </p:sp>
        <p:sp>
          <p:nvSpPr>
            <p:cNvPr id="17447" name="TextBox 300"/>
            <p:cNvSpPr txBox="1">
              <a:spLocks noChangeArrowheads="1"/>
            </p:cNvSpPr>
            <p:nvPr/>
          </p:nvSpPr>
          <p:spPr bwMode="auto">
            <a:xfrm>
              <a:off x="9892072"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3</a:t>
              </a:r>
            </a:p>
          </p:txBody>
        </p:sp>
        <p:sp>
          <p:nvSpPr>
            <p:cNvPr id="17448" name="TextBox 301"/>
            <p:cNvSpPr txBox="1">
              <a:spLocks noChangeArrowheads="1"/>
            </p:cNvSpPr>
            <p:nvPr/>
          </p:nvSpPr>
          <p:spPr bwMode="auto">
            <a:xfrm>
              <a:off x="10249789"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4</a:t>
              </a:r>
            </a:p>
          </p:txBody>
        </p:sp>
        <p:sp>
          <p:nvSpPr>
            <p:cNvPr id="17449" name="TextBox 302"/>
            <p:cNvSpPr txBox="1">
              <a:spLocks noChangeArrowheads="1"/>
            </p:cNvSpPr>
            <p:nvPr/>
          </p:nvSpPr>
          <p:spPr bwMode="auto">
            <a:xfrm>
              <a:off x="10607506"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5</a:t>
              </a:r>
            </a:p>
          </p:txBody>
        </p:sp>
        <p:sp>
          <p:nvSpPr>
            <p:cNvPr id="17450" name="TextBox 303"/>
            <p:cNvSpPr txBox="1">
              <a:spLocks noChangeArrowheads="1"/>
            </p:cNvSpPr>
            <p:nvPr/>
          </p:nvSpPr>
          <p:spPr bwMode="auto">
            <a:xfrm>
              <a:off x="10965221" y="6105832"/>
              <a:ext cx="299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6</a:t>
              </a:r>
            </a:p>
          </p:txBody>
        </p:sp>
        <p:sp>
          <p:nvSpPr>
            <p:cNvPr id="17451" name="TextBox 304"/>
            <p:cNvSpPr txBox="1">
              <a:spLocks noChangeArrowheads="1"/>
            </p:cNvSpPr>
            <p:nvPr/>
          </p:nvSpPr>
          <p:spPr bwMode="auto">
            <a:xfrm>
              <a:off x="9713004" y="6305142"/>
              <a:ext cx="949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Braak Stage</a:t>
              </a:r>
            </a:p>
          </p:txBody>
        </p:sp>
        <p:sp>
          <p:nvSpPr>
            <p:cNvPr id="17452" name="TextBox 305"/>
            <p:cNvSpPr txBox="1">
              <a:spLocks noChangeArrowheads="1"/>
            </p:cNvSpPr>
            <p:nvPr/>
          </p:nvSpPr>
          <p:spPr bwMode="auto">
            <a:xfrm rot="-5400000">
              <a:off x="7432127" y="5119721"/>
              <a:ext cx="1623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a:solidFill>
                    <a:srgbClr val="FFFFFF"/>
                  </a:solidFill>
                </a:rPr>
                <a:t>IGF-I bound (fmol/mg)</a:t>
              </a:r>
            </a:p>
          </p:txBody>
        </p:sp>
        <p:sp>
          <p:nvSpPr>
            <p:cNvPr id="17453" name="TextBox 306"/>
            <p:cNvSpPr txBox="1">
              <a:spLocks noChangeArrowheads="1"/>
            </p:cNvSpPr>
            <p:nvPr/>
          </p:nvSpPr>
          <p:spPr bwMode="auto">
            <a:xfrm>
              <a:off x="7833402" y="4423336"/>
              <a:ext cx="368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b="1">
                  <a:solidFill>
                    <a:srgbClr val="FFFFFF"/>
                  </a:solidFill>
                </a:rPr>
                <a:t>F.</a:t>
              </a:r>
            </a:p>
          </p:txBody>
        </p:sp>
        <p:sp>
          <p:nvSpPr>
            <p:cNvPr id="309" name="Oval 308">
              <a:extLst>
                <a:ext uri="{FF2B5EF4-FFF2-40B4-BE49-F238E27FC236}">
                  <a16:creationId xmlns:a16="http://schemas.microsoft.com/office/drawing/2014/main" xmlns="" id="{961407D9-8BEB-40C4-BEBA-BEB8DBDCCAE2}"/>
                </a:ext>
              </a:extLst>
            </p:cNvPr>
            <p:cNvSpPr/>
            <p:nvPr/>
          </p:nvSpPr>
          <p:spPr>
            <a:xfrm>
              <a:off x="9656020" y="5294123"/>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0" name="Oval 309">
              <a:extLst>
                <a:ext uri="{FF2B5EF4-FFF2-40B4-BE49-F238E27FC236}">
                  <a16:creationId xmlns:a16="http://schemas.microsoft.com/office/drawing/2014/main" xmlns="" id="{47E3DC08-0933-42E5-9412-1D8C35EFDCA2}"/>
                </a:ext>
              </a:extLst>
            </p:cNvPr>
            <p:cNvSpPr/>
            <p:nvPr/>
          </p:nvSpPr>
          <p:spPr>
            <a:xfrm>
              <a:off x="10365697" y="5451277"/>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11" name="Oval 310">
              <a:extLst>
                <a:ext uri="{FF2B5EF4-FFF2-40B4-BE49-F238E27FC236}">
                  <a16:creationId xmlns:a16="http://schemas.microsoft.com/office/drawing/2014/main" xmlns="" id="{2070032B-8D6B-4E68-AFE3-8659730C2365}"/>
                </a:ext>
              </a:extLst>
            </p:cNvPr>
            <p:cNvSpPr/>
            <p:nvPr/>
          </p:nvSpPr>
          <p:spPr>
            <a:xfrm>
              <a:off x="11073787" y="5535411"/>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457" name="Group 311"/>
            <p:cNvGrpSpPr>
              <a:grpSpLocks/>
            </p:cNvGrpSpPr>
            <p:nvPr/>
          </p:nvGrpSpPr>
          <p:grpSpPr bwMode="auto">
            <a:xfrm>
              <a:off x="10316803" y="5339080"/>
              <a:ext cx="165691" cy="330925"/>
              <a:chOff x="6315119" y="2340737"/>
              <a:chExt cx="254508" cy="214795"/>
            </a:xfrm>
          </p:grpSpPr>
          <p:cxnSp>
            <p:nvCxnSpPr>
              <p:cNvPr id="322" name="Straight Connector 321">
                <a:extLst>
                  <a:ext uri="{FF2B5EF4-FFF2-40B4-BE49-F238E27FC236}">
                    <a16:creationId xmlns:a16="http://schemas.microsoft.com/office/drawing/2014/main" xmlns="" id="{F8AC1E9D-AC79-4044-A316-CE3784891799}"/>
                  </a:ext>
                </a:extLst>
              </p:cNvPr>
              <p:cNvCxnSpPr/>
              <p:nvPr/>
            </p:nvCxnSpPr>
            <p:spPr>
              <a:xfrm>
                <a:off x="6443872" y="2340407"/>
                <a:ext cx="0" cy="2153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66D2E8E5-33F6-451C-BA69-47C1E5C036E5}"/>
                  </a:ext>
                </a:extLst>
              </p:cNvPr>
              <p:cNvCxnSpPr/>
              <p:nvPr/>
            </p:nvCxnSpPr>
            <p:spPr>
              <a:xfrm flipV="1">
                <a:off x="6314623" y="2555751"/>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xmlns="" id="{7AF05198-A5DA-41C4-8BCF-BDD9BFF904D5}"/>
                  </a:ext>
                </a:extLst>
              </p:cNvPr>
              <p:cNvCxnSpPr/>
              <p:nvPr/>
            </p:nvCxnSpPr>
            <p:spPr>
              <a:xfrm flipV="1">
                <a:off x="6314623" y="2340407"/>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458" name="Group 312"/>
            <p:cNvGrpSpPr>
              <a:grpSpLocks/>
            </p:cNvGrpSpPr>
            <p:nvPr/>
          </p:nvGrpSpPr>
          <p:grpSpPr bwMode="auto">
            <a:xfrm>
              <a:off x="9612209" y="5191760"/>
              <a:ext cx="165691" cy="306491"/>
              <a:chOff x="6315119" y="2340737"/>
              <a:chExt cx="254508" cy="214795"/>
            </a:xfrm>
          </p:grpSpPr>
          <p:cxnSp>
            <p:nvCxnSpPr>
              <p:cNvPr id="319" name="Straight Connector 318">
                <a:extLst>
                  <a:ext uri="{FF2B5EF4-FFF2-40B4-BE49-F238E27FC236}">
                    <a16:creationId xmlns:a16="http://schemas.microsoft.com/office/drawing/2014/main" xmlns="" id="{AD52F495-0B5E-41BC-A8CB-F838CC13D373}"/>
                  </a:ext>
                </a:extLst>
              </p:cNvPr>
              <p:cNvCxnSpPr/>
              <p:nvPr/>
            </p:nvCxnSpPr>
            <p:spPr>
              <a:xfrm>
                <a:off x="6443381" y="2341275"/>
                <a:ext cx="0" cy="21471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xmlns="" id="{28A00D29-51A4-4EC3-934A-8FD10ED7D527}"/>
                  </a:ext>
                </a:extLst>
              </p:cNvPr>
              <p:cNvCxnSpPr/>
              <p:nvPr/>
            </p:nvCxnSpPr>
            <p:spPr>
              <a:xfrm flipV="1">
                <a:off x="6314131" y="2555987"/>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xmlns="" id="{0BBB97A6-804F-4459-A765-F9D15122CB1E}"/>
                  </a:ext>
                </a:extLst>
              </p:cNvPr>
              <p:cNvCxnSpPr/>
              <p:nvPr/>
            </p:nvCxnSpPr>
            <p:spPr>
              <a:xfrm flipV="1">
                <a:off x="6314131" y="2341275"/>
                <a:ext cx="25606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08" name="Oval 307">
              <a:extLst>
                <a:ext uri="{FF2B5EF4-FFF2-40B4-BE49-F238E27FC236}">
                  <a16:creationId xmlns:a16="http://schemas.microsoft.com/office/drawing/2014/main" xmlns="" id="{38812ED5-9A1B-44D5-80F6-9A2BE4A0C4AB}"/>
                </a:ext>
              </a:extLst>
            </p:cNvPr>
            <p:cNvSpPr/>
            <p:nvPr/>
          </p:nvSpPr>
          <p:spPr>
            <a:xfrm>
              <a:off x="8927290" y="4841706"/>
              <a:ext cx="82558" cy="920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181" name="Freeform 7180">
              <a:extLst>
                <a:ext uri="{FF2B5EF4-FFF2-40B4-BE49-F238E27FC236}">
                  <a16:creationId xmlns:a16="http://schemas.microsoft.com/office/drawing/2014/main" xmlns="" id="{06316545-3BED-413A-99A0-CC9996DC7EC3}"/>
                </a:ext>
              </a:extLst>
            </p:cNvPr>
            <p:cNvSpPr/>
            <p:nvPr/>
          </p:nvSpPr>
          <p:spPr>
            <a:xfrm>
              <a:off x="8966981" y="4881393"/>
              <a:ext cx="2148085" cy="704816"/>
            </a:xfrm>
            <a:custGeom>
              <a:avLst/>
              <a:gdLst>
                <a:gd name="connsiteX0" fmla="*/ 0 w 2148840"/>
                <a:gd name="connsiteY0" fmla="*/ 0 h 703580"/>
                <a:gd name="connsiteX1" fmla="*/ 721360 w 2148840"/>
                <a:gd name="connsiteY1" fmla="*/ 462280 h 703580"/>
                <a:gd name="connsiteX2" fmla="*/ 1437640 w 2148840"/>
                <a:gd name="connsiteY2" fmla="*/ 619760 h 703580"/>
                <a:gd name="connsiteX3" fmla="*/ 2148840 w 2148840"/>
                <a:gd name="connsiteY3" fmla="*/ 703580 h 703580"/>
              </a:gdLst>
              <a:ahLst/>
              <a:cxnLst>
                <a:cxn ang="0">
                  <a:pos x="connsiteX0" y="connsiteY0"/>
                </a:cxn>
                <a:cxn ang="0">
                  <a:pos x="connsiteX1" y="connsiteY1"/>
                </a:cxn>
                <a:cxn ang="0">
                  <a:pos x="connsiteX2" y="connsiteY2"/>
                </a:cxn>
                <a:cxn ang="0">
                  <a:pos x="connsiteX3" y="connsiteY3"/>
                </a:cxn>
              </a:cxnLst>
              <a:rect l="l" t="t" r="r" b="b"/>
              <a:pathLst>
                <a:path w="2148840" h="703580">
                  <a:moveTo>
                    <a:pt x="0" y="0"/>
                  </a:moveTo>
                  <a:lnTo>
                    <a:pt x="721360" y="462280"/>
                  </a:lnTo>
                  <a:lnTo>
                    <a:pt x="1437640" y="619760"/>
                  </a:lnTo>
                  <a:lnTo>
                    <a:pt x="2148840" y="70358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2" name="Rectángulo 1"/>
          <p:cNvSpPr/>
          <p:nvPr/>
        </p:nvSpPr>
        <p:spPr>
          <a:xfrm>
            <a:off x="6513600" y="489661"/>
            <a:ext cx="6096000" cy="646331"/>
          </a:xfrm>
          <a:prstGeom prst="rect">
            <a:avLst/>
          </a:prstGeom>
        </p:spPr>
        <p:txBody>
          <a:bodyPr>
            <a:spAutoFit/>
          </a:bodyPr>
          <a:lstStyle/>
          <a:p>
            <a:pPr>
              <a:spcBef>
                <a:spcPct val="0"/>
              </a:spcBef>
            </a:pPr>
            <a:r>
              <a:rPr lang="en-US" altLang="en-US" dirty="0"/>
              <a:t>J </a:t>
            </a:r>
            <a:r>
              <a:rPr lang="en-US" altLang="en-US" dirty="0" err="1"/>
              <a:t>Alzheimers</a:t>
            </a:r>
            <a:r>
              <a:rPr lang="en-US" altLang="en-US" dirty="0"/>
              <a:t> Dis. 2005 Feb;7(1):63-80. PubMed PMID: 15750215</a:t>
            </a:r>
          </a:p>
        </p:txBody>
      </p:sp>
      <p:pic>
        <p:nvPicPr>
          <p:cNvPr id="3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2" y="3026222"/>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859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F0F12-B6D1-4FAB-AC2B-DDFA79E1C82C}"/>
              </a:ext>
            </a:extLst>
          </p:cNvPr>
          <p:cNvSpPr>
            <a:spLocks noGrp="1"/>
          </p:cNvSpPr>
          <p:nvPr>
            <p:ph type="title"/>
          </p:nvPr>
        </p:nvSpPr>
        <p:spPr>
          <a:xfrm>
            <a:off x="1134533" y="100013"/>
            <a:ext cx="9873192" cy="1033328"/>
          </a:xfrm>
        </p:spPr>
        <p:txBody>
          <a:bodyPr/>
          <a:lstStyle/>
          <a:p>
            <a:pPr eaLnBrk="1" fontAlgn="auto" hangingPunct="1">
              <a:spcAft>
                <a:spcPts val="0"/>
              </a:spcAft>
              <a:defRPr/>
            </a:pPr>
            <a:r>
              <a:rPr lang="en-US" sz="3600" b="1" dirty="0" smtClean="0">
                <a:solidFill>
                  <a:srgbClr val="FFFF00"/>
                </a:solidFill>
              </a:rPr>
              <a:t>     </a:t>
            </a:r>
            <a:r>
              <a:rPr lang="en-US" sz="3600" b="1" dirty="0" err="1" smtClean="0">
                <a:solidFill>
                  <a:srgbClr val="FFFF00"/>
                </a:solidFill>
              </a:rPr>
              <a:t>Niveles</a:t>
            </a:r>
            <a:r>
              <a:rPr lang="en-US" sz="3600" b="1" dirty="0" smtClean="0">
                <a:solidFill>
                  <a:srgbClr val="FFFF00"/>
                </a:solidFill>
              </a:rPr>
              <a:t> </a:t>
            </a:r>
            <a:r>
              <a:rPr lang="en-US" sz="3600" b="1" dirty="0" err="1" smtClean="0">
                <a:solidFill>
                  <a:srgbClr val="FFFF00"/>
                </a:solidFill>
              </a:rPr>
              <a:t>alterados</a:t>
            </a:r>
            <a:r>
              <a:rPr lang="en-US" sz="3600" b="1" dirty="0" smtClean="0">
                <a:solidFill>
                  <a:srgbClr val="FFFF00"/>
                </a:solidFill>
              </a:rPr>
              <a:t> del factor </a:t>
            </a:r>
            <a:r>
              <a:rPr lang="en-US" sz="3600" b="1" dirty="0" err="1" smtClean="0">
                <a:solidFill>
                  <a:srgbClr val="FFFF00"/>
                </a:solidFill>
              </a:rPr>
              <a:t>trófico</a:t>
            </a:r>
            <a:r>
              <a:rPr lang="en-US" sz="3600" b="1" dirty="0" smtClean="0">
                <a:solidFill>
                  <a:srgbClr val="FFFF00"/>
                </a:solidFill>
              </a:rPr>
              <a:t> en EA   </a:t>
            </a:r>
            <a:br>
              <a:rPr lang="en-US" sz="3600" b="1" dirty="0" smtClean="0">
                <a:solidFill>
                  <a:srgbClr val="FFFF00"/>
                </a:solidFill>
              </a:rPr>
            </a:br>
            <a:r>
              <a:rPr lang="en-US" sz="3600" b="1" dirty="0" smtClean="0">
                <a:solidFill>
                  <a:srgbClr val="FFFF00"/>
                </a:solidFill>
              </a:rPr>
              <a:t>     </a:t>
            </a:r>
            <a:r>
              <a:rPr lang="en-US" sz="3600" b="1" dirty="0" err="1" smtClean="0">
                <a:solidFill>
                  <a:srgbClr val="FFFF00"/>
                </a:solidFill>
              </a:rPr>
              <a:t>temprana</a:t>
            </a:r>
            <a:endParaRPr lang="en-US" sz="3600" b="1" dirty="0">
              <a:solidFill>
                <a:srgbClr val="FFFF00"/>
              </a:solidFill>
            </a:endParaRPr>
          </a:p>
        </p:txBody>
      </p:sp>
      <p:grpSp>
        <p:nvGrpSpPr>
          <p:cNvPr id="19459" name="Group 3"/>
          <p:cNvGrpSpPr>
            <a:grpSpLocks/>
          </p:cNvGrpSpPr>
          <p:nvPr/>
        </p:nvGrpSpPr>
        <p:grpSpPr bwMode="auto">
          <a:xfrm>
            <a:off x="303514" y="1442630"/>
            <a:ext cx="11768137" cy="5173663"/>
            <a:chOff x="118979" y="1139614"/>
            <a:chExt cx="11768221" cy="5173189"/>
          </a:xfrm>
        </p:grpSpPr>
        <p:sp>
          <p:nvSpPr>
            <p:cNvPr id="3" name="Rectangle 2">
              <a:extLst>
                <a:ext uri="{FF2B5EF4-FFF2-40B4-BE49-F238E27FC236}">
                  <a16:creationId xmlns:a16="http://schemas.microsoft.com/office/drawing/2014/main" xmlns="" id="{B4B2284C-86ED-4325-80B6-E06E50DA719D}"/>
                </a:ext>
              </a:extLst>
            </p:cNvPr>
            <p:cNvSpPr/>
            <p:nvPr/>
          </p:nvSpPr>
          <p:spPr>
            <a:xfrm>
              <a:off x="139616" y="1139614"/>
              <a:ext cx="7899456" cy="2488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461" name="Group 1028"/>
            <p:cNvGrpSpPr>
              <a:grpSpLocks/>
            </p:cNvGrpSpPr>
            <p:nvPr/>
          </p:nvGrpSpPr>
          <p:grpSpPr bwMode="auto">
            <a:xfrm>
              <a:off x="118979" y="1261579"/>
              <a:ext cx="3867935" cy="2197909"/>
              <a:chOff x="505059" y="1261579"/>
              <a:chExt cx="4056781" cy="2197909"/>
            </a:xfrm>
          </p:grpSpPr>
          <p:sp>
            <p:nvSpPr>
              <p:cNvPr id="10" name="Rectangle 9">
                <a:extLst>
                  <a:ext uri="{FF2B5EF4-FFF2-40B4-BE49-F238E27FC236}">
                    <a16:creationId xmlns:a16="http://schemas.microsoft.com/office/drawing/2014/main" xmlns="" id="{EA757F53-5779-4419-9946-2C9908746666}"/>
                  </a:ext>
                </a:extLst>
              </p:cNvPr>
              <p:cNvSpPr/>
              <p:nvPr/>
            </p:nvSpPr>
            <p:spPr>
              <a:xfrm>
                <a:off x="1825419" y="1641218"/>
                <a:ext cx="2732297" cy="14508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1" name="Straight Connector 10">
                <a:extLst>
                  <a:ext uri="{FF2B5EF4-FFF2-40B4-BE49-F238E27FC236}">
                    <a16:creationId xmlns:a16="http://schemas.microsoft.com/office/drawing/2014/main" xmlns="" id="{7B4AF173-3239-4E9B-9117-8494C7EF4960}"/>
                  </a:ext>
                </a:extLst>
              </p:cNvPr>
              <p:cNvCxnSpPr/>
              <p:nvPr/>
            </p:nvCxnSpPr>
            <p:spPr>
              <a:xfrm>
                <a:off x="1827084" y="1641218"/>
                <a:ext cx="0" cy="1450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022CBFC-E99A-4460-B4E3-BDB20AC4D30A}"/>
                  </a:ext>
                </a:extLst>
              </p:cNvPr>
              <p:cNvCxnSpPr/>
              <p:nvPr/>
            </p:nvCxnSpPr>
            <p:spPr>
              <a:xfrm>
                <a:off x="1827084" y="3092061"/>
                <a:ext cx="273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A20259F-F05E-42D1-BE5A-BDFB24A00743}"/>
                  </a:ext>
                </a:extLst>
              </p:cNvPr>
              <p:cNvCxnSpPr/>
              <p:nvPr/>
            </p:nvCxnSpPr>
            <p:spPr>
              <a:xfrm>
                <a:off x="1750493" y="3092061"/>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2BB13C9-5972-45FA-A0C3-A38791537B86}"/>
                  </a:ext>
                </a:extLst>
              </p:cNvPr>
              <p:cNvCxnSpPr/>
              <p:nvPr/>
            </p:nvCxnSpPr>
            <p:spPr>
              <a:xfrm>
                <a:off x="1750493" y="2515851"/>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36BC28C-ADE4-4330-9162-B79B44273138}"/>
                  </a:ext>
                </a:extLst>
              </p:cNvPr>
              <p:cNvCxnSpPr/>
              <p:nvPr/>
            </p:nvCxnSpPr>
            <p:spPr>
              <a:xfrm>
                <a:off x="1750493" y="2226953"/>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3BD280C-2FC3-4F85-830A-D1F6CACE02A2}"/>
                  </a:ext>
                </a:extLst>
              </p:cNvPr>
              <p:cNvCxnSpPr/>
              <p:nvPr/>
            </p:nvCxnSpPr>
            <p:spPr>
              <a:xfrm>
                <a:off x="1750493" y="1939641"/>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5E505E5-8C3B-400A-AD1A-1AFB4F39A59E}"/>
                  </a:ext>
                </a:extLst>
              </p:cNvPr>
              <p:cNvCxnSpPr/>
              <p:nvPr/>
            </p:nvCxnSpPr>
            <p:spPr>
              <a:xfrm>
                <a:off x="1750493" y="1650742"/>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801D27E-C114-4EB3-B13D-D346365FACFD}"/>
                  </a:ext>
                </a:extLst>
              </p:cNvPr>
              <p:cNvCxnSpPr/>
              <p:nvPr/>
            </p:nvCxnSpPr>
            <p:spPr>
              <a:xfrm flipV="1">
                <a:off x="1827084"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75549C4-8061-4F0A-A05C-305E0FF1C5AD}"/>
                  </a:ext>
                </a:extLst>
              </p:cNvPr>
              <p:cNvCxnSpPr/>
              <p:nvPr/>
            </p:nvCxnSpPr>
            <p:spPr>
              <a:xfrm flipV="1">
                <a:off x="2453132"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3F87A31-850E-43A0-B9EA-29D2DE0A98F0}"/>
                  </a:ext>
                </a:extLst>
              </p:cNvPr>
              <p:cNvCxnSpPr/>
              <p:nvPr/>
            </p:nvCxnSpPr>
            <p:spPr>
              <a:xfrm flipV="1">
                <a:off x="3658606"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39" name="TextBox 23"/>
              <p:cNvSpPr txBox="1">
                <a:spLocks noChangeArrowheads="1"/>
              </p:cNvSpPr>
              <p:nvPr/>
            </p:nvSpPr>
            <p:spPr bwMode="auto">
              <a:xfrm>
                <a:off x="1073072" y="1514955"/>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25000</a:t>
                </a:r>
              </a:p>
            </p:txBody>
          </p:sp>
          <p:sp>
            <p:nvSpPr>
              <p:cNvPr id="19640" name="TextBox 24"/>
              <p:cNvSpPr txBox="1">
                <a:spLocks noChangeArrowheads="1"/>
              </p:cNvSpPr>
              <p:nvPr/>
            </p:nvSpPr>
            <p:spPr bwMode="auto">
              <a:xfrm>
                <a:off x="1073072" y="1800858"/>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20000</a:t>
                </a:r>
              </a:p>
            </p:txBody>
          </p:sp>
          <p:sp>
            <p:nvSpPr>
              <p:cNvPr id="19641" name="TextBox 25"/>
              <p:cNvSpPr txBox="1">
                <a:spLocks noChangeArrowheads="1"/>
              </p:cNvSpPr>
              <p:nvPr/>
            </p:nvSpPr>
            <p:spPr bwMode="auto">
              <a:xfrm>
                <a:off x="1073072" y="2086761"/>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15000</a:t>
                </a:r>
              </a:p>
            </p:txBody>
          </p:sp>
          <p:sp>
            <p:nvSpPr>
              <p:cNvPr id="19642" name="TextBox 26"/>
              <p:cNvSpPr txBox="1">
                <a:spLocks noChangeArrowheads="1"/>
              </p:cNvSpPr>
              <p:nvPr/>
            </p:nvSpPr>
            <p:spPr bwMode="auto">
              <a:xfrm>
                <a:off x="1073072" y="2372664"/>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10000</a:t>
                </a:r>
              </a:p>
            </p:txBody>
          </p:sp>
          <p:sp>
            <p:nvSpPr>
              <p:cNvPr id="19643" name="TextBox 27"/>
              <p:cNvSpPr txBox="1">
                <a:spLocks noChangeArrowheads="1"/>
              </p:cNvSpPr>
              <p:nvPr/>
            </p:nvSpPr>
            <p:spPr bwMode="auto">
              <a:xfrm>
                <a:off x="1073072" y="2944470"/>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0</a:t>
                </a:r>
              </a:p>
            </p:txBody>
          </p:sp>
          <p:sp>
            <p:nvSpPr>
              <p:cNvPr id="19644" name="TextBox 29"/>
              <p:cNvSpPr txBox="1">
                <a:spLocks noChangeArrowheads="1"/>
              </p:cNvSpPr>
              <p:nvPr/>
            </p:nvSpPr>
            <p:spPr bwMode="auto">
              <a:xfrm>
                <a:off x="1887711" y="3151711"/>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Control</a:t>
                </a:r>
              </a:p>
            </p:txBody>
          </p:sp>
          <p:sp>
            <p:nvSpPr>
              <p:cNvPr id="19645" name="TextBox 31"/>
              <p:cNvSpPr txBox="1">
                <a:spLocks noChangeArrowheads="1"/>
              </p:cNvSpPr>
              <p:nvPr/>
            </p:nvSpPr>
            <p:spPr bwMode="auto">
              <a:xfrm>
                <a:off x="3094285" y="3151711"/>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Alzheimer</a:t>
                </a:r>
              </a:p>
            </p:txBody>
          </p:sp>
          <p:sp>
            <p:nvSpPr>
              <p:cNvPr id="19646" name="TextBox 34"/>
              <p:cNvSpPr txBox="1">
                <a:spLocks noChangeArrowheads="1"/>
              </p:cNvSpPr>
              <p:nvPr/>
            </p:nvSpPr>
            <p:spPr bwMode="auto">
              <a:xfrm rot="-5400000">
                <a:off x="-72879" y="2158175"/>
                <a:ext cx="21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Insulin (FLU)/µg Protein</a:t>
                </a:r>
              </a:p>
            </p:txBody>
          </p:sp>
          <p:sp>
            <p:nvSpPr>
              <p:cNvPr id="19647" name="TextBox 35"/>
              <p:cNvSpPr txBox="1">
                <a:spLocks noChangeArrowheads="1"/>
              </p:cNvSpPr>
              <p:nvPr/>
            </p:nvSpPr>
            <p:spPr bwMode="auto">
              <a:xfrm>
                <a:off x="505059" y="1312328"/>
                <a:ext cx="439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400" b="1">
                    <a:solidFill>
                      <a:srgbClr val="FFFFFF"/>
                    </a:solidFill>
                  </a:rPr>
                  <a:t>A.</a:t>
                </a:r>
              </a:p>
            </p:txBody>
          </p:sp>
          <p:sp>
            <p:nvSpPr>
              <p:cNvPr id="19648" name="TextBox 36"/>
              <p:cNvSpPr txBox="1">
                <a:spLocks noChangeArrowheads="1"/>
              </p:cNvSpPr>
              <p:nvPr/>
            </p:nvSpPr>
            <p:spPr bwMode="auto">
              <a:xfrm>
                <a:off x="2698752" y="1786583"/>
                <a:ext cx="1046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a:solidFill>
                      <a:srgbClr val="FFFFFF"/>
                    </a:solidFill>
                  </a:rPr>
                  <a:t>P&lt;0.0001</a:t>
                </a:r>
              </a:p>
            </p:txBody>
          </p:sp>
          <p:grpSp>
            <p:nvGrpSpPr>
              <p:cNvPr id="19649" name="Group 38"/>
              <p:cNvGrpSpPr>
                <a:grpSpLocks/>
              </p:cNvGrpSpPr>
              <p:nvPr/>
            </p:nvGrpSpPr>
            <p:grpSpPr bwMode="auto">
              <a:xfrm>
                <a:off x="2377869" y="1863090"/>
                <a:ext cx="158370" cy="902755"/>
                <a:chOff x="722630" y="3684706"/>
                <a:chExt cx="111760" cy="485963"/>
              </a:xfrm>
            </p:grpSpPr>
            <p:cxnSp>
              <p:nvCxnSpPr>
                <p:cNvPr id="57" name="Straight Connector 56">
                  <a:extLst>
                    <a:ext uri="{FF2B5EF4-FFF2-40B4-BE49-F238E27FC236}">
                      <a16:creationId xmlns:a16="http://schemas.microsoft.com/office/drawing/2014/main" xmlns="" id="{E86AD246-39D7-4D93-9A8C-CFDF2ADF0429}"/>
                    </a:ext>
                  </a:extLst>
                </p:cNvPr>
                <p:cNvCxnSpPr/>
                <p:nvPr/>
              </p:nvCxnSpPr>
              <p:spPr>
                <a:xfrm>
                  <a:off x="779267" y="3684899"/>
                  <a:ext cx="0" cy="47851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5D5D99E-1065-4B65-AB78-EEF9F0444B2B}"/>
                    </a:ext>
                  </a:extLst>
                </p:cNvPr>
                <p:cNvCxnSpPr/>
                <p:nvPr/>
              </p:nvCxnSpPr>
              <p:spPr>
                <a:xfrm>
                  <a:off x="722868" y="3684899"/>
                  <a:ext cx="1116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9E26D438-1C82-4660-A8CB-1BC5C30EDF77}"/>
                    </a:ext>
                  </a:extLst>
                </p:cNvPr>
                <p:cNvCxnSpPr/>
                <p:nvPr/>
              </p:nvCxnSpPr>
              <p:spPr>
                <a:xfrm>
                  <a:off x="722868" y="4170249"/>
                  <a:ext cx="1116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650" name="Group 40"/>
              <p:cNvGrpSpPr>
                <a:grpSpLocks/>
              </p:cNvGrpSpPr>
              <p:nvPr/>
            </p:nvGrpSpPr>
            <p:grpSpPr bwMode="auto">
              <a:xfrm>
                <a:off x="3580602" y="2481770"/>
                <a:ext cx="158370" cy="414250"/>
                <a:chOff x="722630" y="3684706"/>
                <a:chExt cx="111760" cy="485963"/>
              </a:xfrm>
            </p:grpSpPr>
            <p:cxnSp>
              <p:nvCxnSpPr>
                <p:cNvPr id="51" name="Straight Connector 50">
                  <a:extLst>
                    <a:ext uri="{FF2B5EF4-FFF2-40B4-BE49-F238E27FC236}">
                      <a16:creationId xmlns:a16="http://schemas.microsoft.com/office/drawing/2014/main" xmlns="" id="{3AE8385A-5437-4A11-A870-F6A95E6040BD}"/>
                    </a:ext>
                  </a:extLst>
                </p:cNvPr>
                <p:cNvCxnSpPr/>
                <p:nvPr/>
              </p:nvCxnSpPr>
              <p:spPr>
                <a:xfrm>
                  <a:off x="778851" y="3679995"/>
                  <a:ext cx="0" cy="48229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0F455EB3-BACA-40E1-A23A-38ADEE61786B}"/>
                    </a:ext>
                  </a:extLst>
                </p:cNvPr>
                <p:cNvCxnSpPr/>
                <p:nvPr/>
              </p:nvCxnSpPr>
              <p:spPr>
                <a:xfrm>
                  <a:off x="722452" y="3679995"/>
                  <a:ext cx="11162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063F632F-BD8D-4BFD-B87D-4AB5DAD5AAC9}"/>
                    </a:ext>
                  </a:extLst>
                </p:cNvPr>
                <p:cNvCxnSpPr/>
                <p:nvPr/>
              </p:nvCxnSpPr>
              <p:spPr>
                <a:xfrm>
                  <a:off x="722452" y="4169740"/>
                  <a:ext cx="11162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xmlns="" id="{BA39F1F5-399E-484A-A8ED-28AFEFA0400C}"/>
                  </a:ext>
                </a:extLst>
              </p:cNvPr>
              <p:cNvSpPr/>
              <p:nvPr/>
            </p:nvSpPr>
            <p:spPr>
              <a:xfrm>
                <a:off x="2053527" y="2282510"/>
                <a:ext cx="810864" cy="396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Rectangle 45">
                <a:extLst>
                  <a:ext uri="{FF2B5EF4-FFF2-40B4-BE49-F238E27FC236}">
                    <a16:creationId xmlns:a16="http://schemas.microsoft.com/office/drawing/2014/main" xmlns="" id="{48418737-06F1-4CF2-8335-D68C7F86A60E}"/>
                  </a:ext>
                </a:extLst>
              </p:cNvPr>
              <p:cNvSpPr/>
              <p:nvPr/>
            </p:nvSpPr>
            <p:spPr>
              <a:xfrm>
                <a:off x="3249011" y="2623791"/>
                <a:ext cx="819189" cy="1984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53" name="TextBox 62"/>
              <p:cNvSpPr txBox="1">
                <a:spLocks noChangeArrowheads="1"/>
              </p:cNvSpPr>
              <p:nvPr/>
            </p:nvSpPr>
            <p:spPr bwMode="auto">
              <a:xfrm>
                <a:off x="1073072" y="2658567"/>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5000</a:t>
                </a:r>
              </a:p>
            </p:txBody>
          </p:sp>
          <p:cxnSp>
            <p:nvCxnSpPr>
              <p:cNvPr id="64" name="Straight Connector 63">
                <a:extLst>
                  <a:ext uri="{FF2B5EF4-FFF2-40B4-BE49-F238E27FC236}">
                    <a16:creationId xmlns:a16="http://schemas.microsoft.com/office/drawing/2014/main" xmlns="" id="{D6A1F8E9-67A6-4A41-ADD1-8F62D0F4F4F1}"/>
                  </a:ext>
                </a:extLst>
              </p:cNvPr>
              <p:cNvCxnSpPr/>
              <p:nvPr/>
            </p:nvCxnSpPr>
            <p:spPr>
              <a:xfrm>
                <a:off x="1750493" y="2803162"/>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62" name="Group 1023"/>
            <p:cNvGrpSpPr>
              <a:grpSpLocks/>
            </p:cNvGrpSpPr>
            <p:nvPr/>
          </p:nvGrpSpPr>
          <p:grpSpPr bwMode="auto">
            <a:xfrm>
              <a:off x="4060310" y="1261579"/>
              <a:ext cx="3867935" cy="2197909"/>
              <a:chOff x="4363217" y="1261579"/>
              <a:chExt cx="4056781" cy="2197909"/>
            </a:xfrm>
          </p:grpSpPr>
          <p:sp>
            <p:nvSpPr>
              <p:cNvPr id="67" name="Rectangle 66">
                <a:extLst>
                  <a:ext uri="{FF2B5EF4-FFF2-40B4-BE49-F238E27FC236}">
                    <a16:creationId xmlns:a16="http://schemas.microsoft.com/office/drawing/2014/main" xmlns="" id="{3EC005B5-395D-47D0-96EA-F5676E3A18E6}"/>
                  </a:ext>
                </a:extLst>
              </p:cNvPr>
              <p:cNvSpPr/>
              <p:nvPr/>
            </p:nvSpPr>
            <p:spPr>
              <a:xfrm>
                <a:off x="5684059" y="1641218"/>
                <a:ext cx="2732296" cy="14508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8" name="Straight Connector 67">
                <a:extLst>
                  <a:ext uri="{FF2B5EF4-FFF2-40B4-BE49-F238E27FC236}">
                    <a16:creationId xmlns:a16="http://schemas.microsoft.com/office/drawing/2014/main" xmlns="" id="{EFD37957-C6DB-4362-8006-CF8D57B221B5}"/>
                  </a:ext>
                </a:extLst>
              </p:cNvPr>
              <p:cNvCxnSpPr/>
              <p:nvPr/>
            </p:nvCxnSpPr>
            <p:spPr>
              <a:xfrm>
                <a:off x="5685724" y="1641218"/>
                <a:ext cx="0" cy="1450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BD155F1-3286-41F9-B516-9A3534B65E78}"/>
                  </a:ext>
                </a:extLst>
              </p:cNvPr>
              <p:cNvCxnSpPr/>
              <p:nvPr/>
            </p:nvCxnSpPr>
            <p:spPr>
              <a:xfrm>
                <a:off x="5685724" y="3092061"/>
                <a:ext cx="273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D84B73D8-2753-4FD8-94E3-C01340BF3A1C}"/>
                  </a:ext>
                </a:extLst>
              </p:cNvPr>
              <p:cNvCxnSpPr/>
              <p:nvPr/>
            </p:nvCxnSpPr>
            <p:spPr>
              <a:xfrm>
                <a:off x="5609133" y="3092061"/>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3D0D06F2-A559-4EA0-B403-00DDAA6C243E}"/>
                  </a:ext>
                </a:extLst>
              </p:cNvPr>
              <p:cNvCxnSpPr/>
              <p:nvPr/>
            </p:nvCxnSpPr>
            <p:spPr>
              <a:xfrm>
                <a:off x="5609133" y="2731732"/>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2A336A1A-F3D4-4B13-BBC5-D39A3E07EB37}"/>
                  </a:ext>
                </a:extLst>
              </p:cNvPr>
              <p:cNvCxnSpPr/>
              <p:nvPr/>
            </p:nvCxnSpPr>
            <p:spPr>
              <a:xfrm>
                <a:off x="5609133" y="2371402"/>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CD201FA7-2321-47F4-896B-6F564D0F399B}"/>
                  </a:ext>
                </a:extLst>
              </p:cNvPr>
              <p:cNvCxnSpPr/>
              <p:nvPr/>
            </p:nvCxnSpPr>
            <p:spPr>
              <a:xfrm>
                <a:off x="5609133" y="2011072"/>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E5FE33D-72F2-40D5-8FF2-BA8D28A8DD23}"/>
                  </a:ext>
                </a:extLst>
              </p:cNvPr>
              <p:cNvCxnSpPr/>
              <p:nvPr/>
            </p:nvCxnSpPr>
            <p:spPr>
              <a:xfrm>
                <a:off x="5609133" y="1650742"/>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01183B9-11CF-4A77-B2CF-16EFE9C31780}"/>
                  </a:ext>
                </a:extLst>
              </p:cNvPr>
              <p:cNvCxnSpPr/>
              <p:nvPr/>
            </p:nvCxnSpPr>
            <p:spPr>
              <a:xfrm flipV="1">
                <a:off x="5685724"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94DEF1D8-94CA-4503-B53F-0074BD2DC2DC}"/>
                  </a:ext>
                </a:extLst>
              </p:cNvPr>
              <p:cNvCxnSpPr/>
              <p:nvPr/>
            </p:nvCxnSpPr>
            <p:spPr>
              <a:xfrm flipV="1">
                <a:off x="6311771"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32DE6552-0761-41B7-9BF7-71BDCD506354}"/>
                  </a:ext>
                </a:extLst>
              </p:cNvPr>
              <p:cNvCxnSpPr/>
              <p:nvPr/>
            </p:nvCxnSpPr>
            <p:spPr>
              <a:xfrm flipV="1">
                <a:off x="7517245"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608" name="TextBox 77"/>
              <p:cNvSpPr txBox="1">
                <a:spLocks noChangeArrowheads="1"/>
              </p:cNvSpPr>
              <p:nvPr/>
            </p:nvSpPr>
            <p:spPr bwMode="auto">
              <a:xfrm>
                <a:off x="4931230" y="1514955"/>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40000</a:t>
                </a:r>
              </a:p>
            </p:txBody>
          </p:sp>
          <p:sp>
            <p:nvSpPr>
              <p:cNvPr id="19609" name="TextBox 78"/>
              <p:cNvSpPr txBox="1">
                <a:spLocks noChangeArrowheads="1"/>
              </p:cNvSpPr>
              <p:nvPr/>
            </p:nvSpPr>
            <p:spPr bwMode="auto">
              <a:xfrm>
                <a:off x="4931230" y="1872334"/>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30000</a:t>
                </a:r>
              </a:p>
            </p:txBody>
          </p:sp>
          <p:sp>
            <p:nvSpPr>
              <p:cNvPr id="19610" name="TextBox 79"/>
              <p:cNvSpPr txBox="1">
                <a:spLocks noChangeArrowheads="1"/>
              </p:cNvSpPr>
              <p:nvPr/>
            </p:nvSpPr>
            <p:spPr bwMode="auto">
              <a:xfrm>
                <a:off x="4931230" y="2229713"/>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20000</a:t>
                </a:r>
              </a:p>
            </p:txBody>
          </p:sp>
          <p:sp>
            <p:nvSpPr>
              <p:cNvPr id="19611" name="TextBox 80"/>
              <p:cNvSpPr txBox="1">
                <a:spLocks noChangeArrowheads="1"/>
              </p:cNvSpPr>
              <p:nvPr/>
            </p:nvSpPr>
            <p:spPr bwMode="auto">
              <a:xfrm>
                <a:off x="4931230" y="2587092"/>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10000</a:t>
                </a:r>
              </a:p>
            </p:txBody>
          </p:sp>
          <p:sp>
            <p:nvSpPr>
              <p:cNvPr id="19612" name="TextBox 81"/>
              <p:cNvSpPr txBox="1">
                <a:spLocks noChangeArrowheads="1"/>
              </p:cNvSpPr>
              <p:nvPr/>
            </p:nvSpPr>
            <p:spPr bwMode="auto">
              <a:xfrm>
                <a:off x="4931230" y="2944470"/>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0</a:t>
                </a:r>
              </a:p>
            </p:txBody>
          </p:sp>
          <p:sp>
            <p:nvSpPr>
              <p:cNvPr id="19613" name="TextBox 82"/>
              <p:cNvSpPr txBox="1">
                <a:spLocks noChangeArrowheads="1"/>
              </p:cNvSpPr>
              <p:nvPr/>
            </p:nvSpPr>
            <p:spPr bwMode="auto">
              <a:xfrm>
                <a:off x="5745869" y="3151711"/>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Control</a:t>
                </a:r>
              </a:p>
            </p:txBody>
          </p:sp>
          <p:sp>
            <p:nvSpPr>
              <p:cNvPr id="19614" name="TextBox 83"/>
              <p:cNvSpPr txBox="1">
                <a:spLocks noChangeArrowheads="1"/>
              </p:cNvSpPr>
              <p:nvPr/>
            </p:nvSpPr>
            <p:spPr bwMode="auto">
              <a:xfrm>
                <a:off x="6952443" y="3151711"/>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Alzheimer</a:t>
                </a:r>
              </a:p>
            </p:txBody>
          </p:sp>
          <p:sp>
            <p:nvSpPr>
              <p:cNvPr id="19615" name="TextBox 84"/>
              <p:cNvSpPr txBox="1">
                <a:spLocks noChangeArrowheads="1"/>
              </p:cNvSpPr>
              <p:nvPr/>
            </p:nvSpPr>
            <p:spPr bwMode="auto">
              <a:xfrm rot="-5400000">
                <a:off x="3785279" y="2158175"/>
                <a:ext cx="21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IGF-I (FLU)/µg Protein</a:t>
                </a:r>
              </a:p>
            </p:txBody>
          </p:sp>
          <p:sp>
            <p:nvSpPr>
              <p:cNvPr id="19616" name="TextBox 85"/>
              <p:cNvSpPr txBox="1">
                <a:spLocks noChangeArrowheads="1"/>
              </p:cNvSpPr>
              <p:nvPr/>
            </p:nvSpPr>
            <p:spPr bwMode="auto">
              <a:xfrm>
                <a:off x="4363217" y="1312328"/>
                <a:ext cx="439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400" b="1">
                    <a:solidFill>
                      <a:srgbClr val="FFFFFF"/>
                    </a:solidFill>
                  </a:rPr>
                  <a:t>B.</a:t>
                </a:r>
              </a:p>
            </p:txBody>
          </p:sp>
          <p:sp>
            <p:nvSpPr>
              <p:cNvPr id="19617" name="TextBox 86"/>
              <p:cNvSpPr txBox="1">
                <a:spLocks noChangeArrowheads="1"/>
              </p:cNvSpPr>
              <p:nvPr/>
            </p:nvSpPr>
            <p:spPr bwMode="auto">
              <a:xfrm>
                <a:off x="6558226" y="1968950"/>
                <a:ext cx="1046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a:solidFill>
                      <a:srgbClr val="FFFFFF"/>
                    </a:solidFill>
                  </a:rPr>
                  <a:t>P=0.0002</a:t>
                </a:r>
              </a:p>
            </p:txBody>
          </p:sp>
          <p:grpSp>
            <p:nvGrpSpPr>
              <p:cNvPr id="19618" name="Group 87"/>
              <p:cNvGrpSpPr>
                <a:grpSpLocks/>
              </p:cNvGrpSpPr>
              <p:nvPr/>
            </p:nvGrpSpPr>
            <p:grpSpPr bwMode="auto">
              <a:xfrm>
                <a:off x="6236027" y="2011070"/>
                <a:ext cx="158370" cy="825987"/>
                <a:chOff x="722630" y="3684706"/>
                <a:chExt cx="111760" cy="485963"/>
              </a:xfrm>
            </p:grpSpPr>
            <p:cxnSp>
              <p:nvCxnSpPr>
                <p:cNvPr id="97" name="Straight Connector 96">
                  <a:extLst>
                    <a:ext uri="{FF2B5EF4-FFF2-40B4-BE49-F238E27FC236}">
                      <a16:creationId xmlns:a16="http://schemas.microsoft.com/office/drawing/2014/main" xmlns="" id="{46A2DE1D-FE54-4E8E-A80B-D042C1A1807F}"/>
                    </a:ext>
                  </a:extLst>
                </p:cNvPr>
                <p:cNvCxnSpPr/>
                <p:nvPr/>
              </p:nvCxnSpPr>
              <p:spPr>
                <a:xfrm>
                  <a:off x="779607" y="3684707"/>
                  <a:ext cx="0" cy="4790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4FE312A1-E3C3-433A-B5C5-91FE040EAE45}"/>
                    </a:ext>
                  </a:extLst>
                </p:cNvPr>
                <p:cNvCxnSpPr/>
                <p:nvPr/>
              </p:nvCxnSpPr>
              <p:spPr>
                <a:xfrm>
                  <a:off x="723208" y="3684707"/>
                  <a:ext cx="1116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D7F1016D-D88B-4959-9AF4-F12A3C267712}"/>
                    </a:ext>
                  </a:extLst>
                </p:cNvPr>
                <p:cNvCxnSpPr/>
                <p:nvPr/>
              </p:nvCxnSpPr>
              <p:spPr>
                <a:xfrm>
                  <a:off x="723208" y="4170339"/>
                  <a:ext cx="1116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619" name="Group 88"/>
              <p:cNvGrpSpPr>
                <a:grpSpLocks/>
              </p:cNvGrpSpPr>
              <p:nvPr/>
            </p:nvGrpSpPr>
            <p:grpSpPr bwMode="auto">
              <a:xfrm>
                <a:off x="7438760" y="2537490"/>
                <a:ext cx="158370" cy="306204"/>
                <a:chOff x="722630" y="3684706"/>
                <a:chExt cx="111760" cy="485963"/>
              </a:xfrm>
            </p:grpSpPr>
            <p:cxnSp>
              <p:nvCxnSpPr>
                <p:cNvPr id="94" name="Straight Connector 93">
                  <a:extLst>
                    <a:ext uri="{FF2B5EF4-FFF2-40B4-BE49-F238E27FC236}">
                      <a16:creationId xmlns:a16="http://schemas.microsoft.com/office/drawing/2014/main" xmlns="" id="{0A542BF3-F056-47A8-AD23-7AEE920317BC}"/>
                    </a:ext>
                  </a:extLst>
                </p:cNvPr>
                <p:cNvCxnSpPr/>
                <p:nvPr/>
              </p:nvCxnSpPr>
              <p:spPr>
                <a:xfrm>
                  <a:off x="779191" y="3678074"/>
                  <a:ext cx="0" cy="47865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75770A14-6FD0-4AE5-B908-AC71B98A10B8}"/>
                    </a:ext>
                  </a:extLst>
                </p:cNvPr>
                <p:cNvCxnSpPr/>
                <p:nvPr/>
              </p:nvCxnSpPr>
              <p:spPr>
                <a:xfrm>
                  <a:off x="722792" y="3678074"/>
                  <a:ext cx="111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0CFB250C-617F-4376-B9CD-8D1514B0C030}"/>
                    </a:ext>
                  </a:extLst>
                </p:cNvPr>
                <p:cNvCxnSpPr/>
                <p:nvPr/>
              </p:nvCxnSpPr>
              <p:spPr>
                <a:xfrm>
                  <a:off x="722792" y="4164285"/>
                  <a:ext cx="111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xmlns="" id="{52ECB06E-FCC3-4CD7-A81D-9F1D635C1357}"/>
                  </a:ext>
                </a:extLst>
              </p:cNvPr>
              <p:cNvSpPr/>
              <p:nvPr/>
            </p:nvSpPr>
            <p:spPr>
              <a:xfrm>
                <a:off x="5912166" y="2428546"/>
                <a:ext cx="810865" cy="303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1" name="Rectangle 90">
                <a:extLst>
                  <a:ext uri="{FF2B5EF4-FFF2-40B4-BE49-F238E27FC236}">
                    <a16:creationId xmlns:a16="http://schemas.microsoft.com/office/drawing/2014/main" xmlns="" id="{08D345CB-A919-441A-BCFB-C8B1FEA5187B}"/>
                  </a:ext>
                </a:extLst>
              </p:cNvPr>
              <p:cNvSpPr/>
              <p:nvPr/>
            </p:nvSpPr>
            <p:spPr>
              <a:xfrm>
                <a:off x="7107650" y="2658713"/>
                <a:ext cx="819189" cy="1634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9463" name="Group 99"/>
            <p:cNvGrpSpPr>
              <a:grpSpLocks/>
            </p:cNvGrpSpPr>
            <p:nvPr/>
          </p:nvGrpSpPr>
          <p:grpSpPr bwMode="auto">
            <a:xfrm>
              <a:off x="8001642" y="1261579"/>
              <a:ext cx="3867935" cy="2197909"/>
              <a:chOff x="7961002" y="1261579"/>
              <a:chExt cx="4056781" cy="2197909"/>
            </a:xfrm>
          </p:grpSpPr>
          <p:sp>
            <p:nvSpPr>
              <p:cNvPr id="102" name="Rectangle 101">
                <a:extLst>
                  <a:ext uri="{FF2B5EF4-FFF2-40B4-BE49-F238E27FC236}">
                    <a16:creationId xmlns:a16="http://schemas.microsoft.com/office/drawing/2014/main" xmlns="" id="{458B4E78-D386-46BB-BAED-E527128CB23D}"/>
                  </a:ext>
                </a:extLst>
              </p:cNvPr>
              <p:cNvSpPr/>
              <p:nvPr/>
            </p:nvSpPr>
            <p:spPr>
              <a:xfrm>
                <a:off x="9280660" y="1641218"/>
                <a:ext cx="2733962" cy="14508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03" name="Straight Connector 102">
                <a:extLst>
                  <a:ext uri="{FF2B5EF4-FFF2-40B4-BE49-F238E27FC236}">
                    <a16:creationId xmlns:a16="http://schemas.microsoft.com/office/drawing/2014/main" xmlns="" id="{3D7734B9-8F76-4BFD-9E4B-5372AAACCA08}"/>
                  </a:ext>
                </a:extLst>
              </p:cNvPr>
              <p:cNvCxnSpPr/>
              <p:nvPr/>
            </p:nvCxnSpPr>
            <p:spPr>
              <a:xfrm>
                <a:off x="9283990" y="1641218"/>
                <a:ext cx="0" cy="1450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A2483DF3-8B77-4759-95DC-BBD88067DC5D}"/>
                  </a:ext>
                </a:extLst>
              </p:cNvPr>
              <p:cNvCxnSpPr/>
              <p:nvPr/>
            </p:nvCxnSpPr>
            <p:spPr>
              <a:xfrm>
                <a:off x="9283990" y="3092061"/>
                <a:ext cx="273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1FACF2A9-9F18-4C48-A4C0-C2FC8CE15116}"/>
                  </a:ext>
                </a:extLst>
              </p:cNvPr>
              <p:cNvCxnSpPr/>
              <p:nvPr/>
            </p:nvCxnSpPr>
            <p:spPr>
              <a:xfrm>
                <a:off x="9205734" y="3092061"/>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6F7315E4-73D6-4B63-93C6-51E6D5062232}"/>
                  </a:ext>
                </a:extLst>
              </p:cNvPr>
              <p:cNvCxnSpPr/>
              <p:nvPr/>
            </p:nvCxnSpPr>
            <p:spPr>
              <a:xfrm>
                <a:off x="9205734" y="2611093"/>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D9B3FEFB-0167-48D1-9AFD-F221EBD635EF}"/>
                  </a:ext>
                </a:extLst>
              </p:cNvPr>
              <p:cNvCxnSpPr/>
              <p:nvPr/>
            </p:nvCxnSpPr>
            <p:spPr>
              <a:xfrm>
                <a:off x="9205734" y="2131711"/>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8F168CA-5929-451E-B996-4DBD749E18E8}"/>
                  </a:ext>
                </a:extLst>
              </p:cNvPr>
              <p:cNvCxnSpPr/>
              <p:nvPr/>
            </p:nvCxnSpPr>
            <p:spPr>
              <a:xfrm>
                <a:off x="9205734" y="1650742"/>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F199DCEA-4013-4719-A366-843C21E30E94}"/>
                  </a:ext>
                </a:extLst>
              </p:cNvPr>
              <p:cNvCxnSpPr/>
              <p:nvPr/>
            </p:nvCxnSpPr>
            <p:spPr>
              <a:xfrm flipV="1">
                <a:off x="9283990"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17024742-EC4B-44C3-A83F-6266860A16C4}"/>
                  </a:ext>
                </a:extLst>
              </p:cNvPr>
              <p:cNvCxnSpPr/>
              <p:nvPr/>
            </p:nvCxnSpPr>
            <p:spPr>
              <a:xfrm flipV="1">
                <a:off x="9908372"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D70A8DA-F146-4DEA-BE77-6C0E6D1A24D2}"/>
                  </a:ext>
                </a:extLst>
              </p:cNvPr>
              <p:cNvCxnSpPr/>
              <p:nvPr/>
            </p:nvCxnSpPr>
            <p:spPr>
              <a:xfrm flipV="1">
                <a:off x="11115511" y="3092061"/>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79" name="TextBox 112"/>
              <p:cNvSpPr txBox="1">
                <a:spLocks noChangeArrowheads="1"/>
              </p:cNvSpPr>
              <p:nvPr/>
            </p:nvSpPr>
            <p:spPr bwMode="auto">
              <a:xfrm>
                <a:off x="8529015" y="1514955"/>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15000</a:t>
                </a:r>
              </a:p>
            </p:txBody>
          </p:sp>
          <p:sp>
            <p:nvSpPr>
              <p:cNvPr id="19580" name="TextBox 113"/>
              <p:cNvSpPr txBox="1">
                <a:spLocks noChangeArrowheads="1"/>
              </p:cNvSpPr>
              <p:nvPr/>
            </p:nvSpPr>
            <p:spPr bwMode="auto">
              <a:xfrm>
                <a:off x="8529015" y="1991460"/>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10000</a:t>
                </a:r>
              </a:p>
            </p:txBody>
          </p:sp>
          <p:sp>
            <p:nvSpPr>
              <p:cNvPr id="19581" name="TextBox 115"/>
              <p:cNvSpPr txBox="1">
                <a:spLocks noChangeArrowheads="1"/>
              </p:cNvSpPr>
              <p:nvPr/>
            </p:nvSpPr>
            <p:spPr bwMode="auto">
              <a:xfrm>
                <a:off x="8529015" y="2467965"/>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5000</a:t>
                </a:r>
              </a:p>
            </p:txBody>
          </p:sp>
          <p:sp>
            <p:nvSpPr>
              <p:cNvPr id="19582" name="TextBox 116"/>
              <p:cNvSpPr txBox="1">
                <a:spLocks noChangeArrowheads="1"/>
              </p:cNvSpPr>
              <p:nvPr/>
            </p:nvSpPr>
            <p:spPr bwMode="auto">
              <a:xfrm>
                <a:off x="8529015" y="2944470"/>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0</a:t>
                </a:r>
              </a:p>
            </p:txBody>
          </p:sp>
          <p:sp>
            <p:nvSpPr>
              <p:cNvPr id="19583" name="TextBox 117"/>
              <p:cNvSpPr txBox="1">
                <a:spLocks noChangeArrowheads="1"/>
              </p:cNvSpPr>
              <p:nvPr/>
            </p:nvSpPr>
            <p:spPr bwMode="auto">
              <a:xfrm>
                <a:off x="9343654" y="3151711"/>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Control</a:t>
                </a:r>
              </a:p>
            </p:txBody>
          </p:sp>
          <p:sp>
            <p:nvSpPr>
              <p:cNvPr id="19584" name="TextBox 118"/>
              <p:cNvSpPr txBox="1">
                <a:spLocks noChangeArrowheads="1"/>
              </p:cNvSpPr>
              <p:nvPr/>
            </p:nvSpPr>
            <p:spPr bwMode="auto">
              <a:xfrm>
                <a:off x="10550228" y="3151711"/>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Alzheimer</a:t>
                </a:r>
              </a:p>
            </p:txBody>
          </p:sp>
          <p:sp>
            <p:nvSpPr>
              <p:cNvPr id="19585" name="TextBox 119"/>
              <p:cNvSpPr txBox="1">
                <a:spLocks noChangeArrowheads="1"/>
              </p:cNvSpPr>
              <p:nvPr/>
            </p:nvSpPr>
            <p:spPr bwMode="auto">
              <a:xfrm rot="-5400000">
                <a:off x="7383064" y="2158175"/>
                <a:ext cx="21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IGF-2 (FLU)/µg Protein</a:t>
                </a:r>
              </a:p>
            </p:txBody>
          </p:sp>
          <p:sp>
            <p:nvSpPr>
              <p:cNvPr id="19586" name="TextBox 120"/>
              <p:cNvSpPr txBox="1">
                <a:spLocks noChangeArrowheads="1"/>
              </p:cNvSpPr>
              <p:nvPr/>
            </p:nvSpPr>
            <p:spPr bwMode="auto">
              <a:xfrm>
                <a:off x="7961002" y="1312328"/>
                <a:ext cx="439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400" b="1">
                    <a:solidFill>
                      <a:srgbClr val="FFFFFF"/>
                    </a:solidFill>
                  </a:rPr>
                  <a:t>C.</a:t>
                </a:r>
              </a:p>
            </p:txBody>
          </p:sp>
          <p:grpSp>
            <p:nvGrpSpPr>
              <p:cNvPr id="19587" name="Group 122"/>
              <p:cNvGrpSpPr>
                <a:grpSpLocks/>
              </p:cNvGrpSpPr>
              <p:nvPr/>
            </p:nvGrpSpPr>
            <p:grpSpPr bwMode="auto">
              <a:xfrm>
                <a:off x="9833812" y="2180111"/>
                <a:ext cx="158370" cy="478455"/>
                <a:chOff x="722630" y="3684706"/>
                <a:chExt cx="111760" cy="485963"/>
              </a:xfrm>
            </p:grpSpPr>
            <p:cxnSp>
              <p:nvCxnSpPr>
                <p:cNvPr id="130" name="Straight Connector 129">
                  <a:extLst>
                    <a:ext uri="{FF2B5EF4-FFF2-40B4-BE49-F238E27FC236}">
                      <a16:creationId xmlns:a16="http://schemas.microsoft.com/office/drawing/2014/main" xmlns="" id="{9F2D25A4-7C89-494B-88B5-C02681A0B7F7}"/>
                    </a:ext>
                  </a:extLst>
                </p:cNvPr>
                <p:cNvCxnSpPr/>
                <p:nvPr/>
              </p:nvCxnSpPr>
              <p:spPr>
                <a:xfrm>
                  <a:off x="778772" y="3683915"/>
                  <a:ext cx="0" cy="48045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7145F26F-06F3-47EC-962B-AF52B24F7033}"/>
                    </a:ext>
                  </a:extLst>
                </p:cNvPr>
                <p:cNvCxnSpPr/>
                <p:nvPr/>
              </p:nvCxnSpPr>
              <p:spPr>
                <a:xfrm>
                  <a:off x="722372" y="3683915"/>
                  <a:ext cx="1116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DB822838-E208-4F26-9FA5-38A7D27AB53A}"/>
                    </a:ext>
                  </a:extLst>
                </p:cNvPr>
                <p:cNvCxnSpPr/>
                <p:nvPr/>
              </p:nvCxnSpPr>
              <p:spPr>
                <a:xfrm>
                  <a:off x="722372" y="4170818"/>
                  <a:ext cx="1116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588" name="Group 123"/>
              <p:cNvGrpSpPr>
                <a:grpSpLocks/>
              </p:cNvGrpSpPr>
              <p:nvPr/>
            </p:nvGrpSpPr>
            <p:grpSpPr bwMode="auto">
              <a:xfrm>
                <a:off x="11036545" y="2299238"/>
                <a:ext cx="158370" cy="352648"/>
                <a:chOff x="722630" y="3684706"/>
                <a:chExt cx="111760" cy="485963"/>
              </a:xfrm>
            </p:grpSpPr>
            <p:cxnSp>
              <p:nvCxnSpPr>
                <p:cNvPr id="127" name="Straight Connector 126">
                  <a:extLst>
                    <a:ext uri="{FF2B5EF4-FFF2-40B4-BE49-F238E27FC236}">
                      <a16:creationId xmlns:a16="http://schemas.microsoft.com/office/drawing/2014/main" xmlns="" id="{2041305A-A304-46C9-AA2D-890A456F26FE}"/>
                    </a:ext>
                  </a:extLst>
                </p:cNvPr>
                <p:cNvCxnSpPr/>
                <p:nvPr/>
              </p:nvCxnSpPr>
              <p:spPr>
                <a:xfrm>
                  <a:off x="779530" y="3679153"/>
                  <a:ext cx="0" cy="4790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EAE34177-CE31-4B15-B0F4-DE18F53F4C01}"/>
                    </a:ext>
                  </a:extLst>
                </p:cNvPr>
                <p:cNvCxnSpPr/>
                <p:nvPr/>
              </p:nvCxnSpPr>
              <p:spPr>
                <a:xfrm>
                  <a:off x="723131" y="3679153"/>
                  <a:ext cx="11162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AE33CE91-57B3-444B-B086-2D07F700036C}"/>
                    </a:ext>
                  </a:extLst>
                </p:cNvPr>
                <p:cNvCxnSpPr/>
                <p:nvPr/>
              </p:nvCxnSpPr>
              <p:spPr>
                <a:xfrm>
                  <a:off x="723131" y="4164765"/>
                  <a:ext cx="11162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25" name="Rectangle 124">
                <a:extLst>
                  <a:ext uri="{FF2B5EF4-FFF2-40B4-BE49-F238E27FC236}">
                    <a16:creationId xmlns:a16="http://schemas.microsoft.com/office/drawing/2014/main" xmlns="" id="{DCC874A9-EEC8-4055-B5EC-B04AFC333AF0}"/>
                  </a:ext>
                </a:extLst>
              </p:cNvPr>
              <p:cNvSpPr/>
              <p:nvPr/>
            </p:nvSpPr>
            <p:spPr>
              <a:xfrm>
                <a:off x="9510433" y="2468231"/>
                <a:ext cx="810864" cy="119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6" name="Rectangle 125">
                <a:extLst>
                  <a:ext uri="{FF2B5EF4-FFF2-40B4-BE49-F238E27FC236}">
                    <a16:creationId xmlns:a16="http://schemas.microsoft.com/office/drawing/2014/main" xmlns="" id="{2313A685-0B59-44ED-A1EE-117D1ED59BF9}"/>
                  </a:ext>
                </a:extLst>
              </p:cNvPr>
              <p:cNvSpPr/>
              <p:nvPr/>
            </p:nvSpPr>
            <p:spPr>
              <a:xfrm>
                <a:off x="10705917" y="2515851"/>
                <a:ext cx="819189" cy="95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9464" name="Group 1029"/>
            <p:cNvGrpSpPr>
              <a:grpSpLocks/>
            </p:cNvGrpSpPr>
            <p:nvPr/>
          </p:nvGrpSpPr>
          <p:grpSpPr bwMode="auto">
            <a:xfrm>
              <a:off x="140077" y="4114894"/>
              <a:ext cx="3867935" cy="2197909"/>
              <a:chOff x="526157" y="4114894"/>
              <a:chExt cx="4056781" cy="2197909"/>
            </a:xfrm>
          </p:grpSpPr>
          <p:sp>
            <p:nvSpPr>
              <p:cNvPr id="137" name="Rectangle 136">
                <a:extLst>
                  <a:ext uri="{FF2B5EF4-FFF2-40B4-BE49-F238E27FC236}">
                    <a16:creationId xmlns:a16="http://schemas.microsoft.com/office/drawing/2014/main" xmlns="" id="{8ACD9ED3-CEB4-46E5-A425-A033802FAB9C}"/>
                  </a:ext>
                </a:extLst>
              </p:cNvPr>
              <p:cNvSpPr/>
              <p:nvPr/>
            </p:nvSpPr>
            <p:spPr>
              <a:xfrm>
                <a:off x="1846034" y="4493694"/>
                <a:ext cx="2733962" cy="14524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38" name="Straight Connector 137">
                <a:extLst>
                  <a:ext uri="{FF2B5EF4-FFF2-40B4-BE49-F238E27FC236}">
                    <a16:creationId xmlns:a16="http://schemas.microsoft.com/office/drawing/2014/main" xmlns="" id="{B69BE7EE-1B55-400D-89DE-D71B8F9F397E}"/>
                  </a:ext>
                </a:extLst>
              </p:cNvPr>
              <p:cNvCxnSpPr/>
              <p:nvPr/>
            </p:nvCxnSpPr>
            <p:spPr>
              <a:xfrm>
                <a:off x="1849364" y="4493694"/>
                <a:ext cx="0" cy="1452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3419C555-C896-48E4-BBF2-BD39B854A028}"/>
                  </a:ext>
                </a:extLst>
              </p:cNvPr>
              <p:cNvCxnSpPr/>
              <p:nvPr/>
            </p:nvCxnSpPr>
            <p:spPr>
              <a:xfrm>
                <a:off x="1849364" y="5946124"/>
                <a:ext cx="273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DF5F63F8-4CF8-4CAF-9A8C-1E5C4D32E6CA}"/>
                  </a:ext>
                </a:extLst>
              </p:cNvPr>
              <p:cNvCxnSpPr/>
              <p:nvPr/>
            </p:nvCxnSpPr>
            <p:spPr>
              <a:xfrm>
                <a:off x="1771108" y="5946124"/>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35FC139-A04C-47B3-9C6D-DEE5BC2E3314}"/>
                  </a:ext>
                </a:extLst>
              </p:cNvPr>
              <p:cNvCxnSpPr/>
              <p:nvPr/>
            </p:nvCxnSpPr>
            <p:spPr>
              <a:xfrm>
                <a:off x="1771108" y="5368326"/>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E89AE221-C1DF-44F3-861A-0F07772A8C19}"/>
                  </a:ext>
                </a:extLst>
              </p:cNvPr>
              <p:cNvCxnSpPr/>
              <p:nvPr/>
            </p:nvCxnSpPr>
            <p:spPr>
              <a:xfrm>
                <a:off x="1771108" y="5081016"/>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2918C9BC-C6EF-4FD5-B9D4-2004C9C2F0C7}"/>
                  </a:ext>
                </a:extLst>
              </p:cNvPr>
              <p:cNvCxnSpPr/>
              <p:nvPr/>
            </p:nvCxnSpPr>
            <p:spPr>
              <a:xfrm>
                <a:off x="1771108" y="4792117"/>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21C39547-3A40-463B-BBF6-D1ABFF129507}"/>
                  </a:ext>
                </a:extLst>
              </p:cNvPr>
              <p:cNvCxnSpPr/>
              <p:nvPr/>
            </p:nvCxnSpPr>
            <p:spPr>
              <a:xfrm>
                <a:off x="1771108" y="4503218"/>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B5D7E71E-859B-4E2B-992C-41FE8909341A}"/>
                  </a:ext>
                </a:extLst>
              </p:cNvPr>
              <p:cNvCxnSpPr/>
              <p:nvPr/>
            </p:nvCxnSpPr>
            <p:spPr>
              <a:xfrm flipV="1">
                <a:off x="1849364"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6EF90DB9-A4A2-4030-9A78-A0D9E2C1D8B5}"/>
                  </a:ext>
                </a:extLst>
              </p:cNvPr>
              <p:cNvCxnSpPr/>
              <p:nvPr/>
            </p:nvCxnSpPr>
            <p:spPr>
              <a:xfrm flipV="1">
                <a:off x="2473746"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144F634F-DA0D-49DC-B353-D908189DE6B8}"/>
                  </a:ext>
                </a:extLst>
              </p:cNvPr>
              <p:cNvCxnSpPr/>
              <p:nvPr/>
            </p:nvCxnSpPr>
            <p:spPr>
              <a:xfrm flipV="1">
                <a:off x="3680886"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47" name="TextBox 147"/>
              <p:cNvSpPr txBox="1">
                <a:spLocks noChangeArrowheads="1"/>
              </p:cNvSpPr>
              <p:nvPr/>
            </p:nvSpPr>
            <p:spPr bwMode="auto">
              <a:xfrm>
                <a:off x="1094170" y="4368270"/>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25000</a:t>
                </a:r>
              </a:p>
            </p:txBody>
          </p:sp>
          <p:sp>
            <p:nvSpPr>
              <p:cNvPr id="19548" name="TextBox 148"/>
              <p:cNvSpPr txBox="1">
                <a:spLocks noChangeArrowheads="1"/>
              </p:cNvSpPr>
              <p:nvPr/>
            </p:nvSpPr>
            <p:spPr bwMode="auto">
              <a:xfrm>
                <a:off x="1094170" y="4654173"/>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20000</a:t>
                </a:r>
              </a:p>
            </p:txBody>
          </p:sp>
          <p:sp>
            <p:nvSpPr>
              <p:cNvPr id="19549" name="TextBox 149"/>
              <p:cNvSpPr txBox="1">
                <a:spLocks noChangeArrowheads="1"/>
              </p:cNvSpPr>
              <p:nvPr/>
            </p:nvSpPr>
            <p:spPr bwMode="auto">
              <a:xfrm>
                <a:off x="1094170" y="4940076"/>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15000</a:t>
                </a:r>
              </a:p>
            </p:txBody>
          </p:sp>
          <p:sp>
            <p:nvSpPr>
              <p:cNvPr id="19550" name="TextBox 150"/>
              <p:cNvSpPr txBox="1">
                <a:spLocks noChangeArrowheads="1"/>
              </p:cNvSpPr>
              <p:nvPr/>
            </p:nvSpPr>
            <p:spPr bwMode="auto">
              <a:xfrm>
                <a:off x="1094170" y="5225979"/>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10000</a:t>
                </a:r>
              </a:p>
            </p:txBody>
          </p:sp>
          <p:sp>
            <p:nvSpPr>
              <p:cNvPr id="19551" name="TextBox 151"/>
              <p:cNvSpPr txBox="1">
                <a:spLocks noChangeArrowheads="1"/>
              </p:cNvSpPr>
              <p:nvPr/>
            </p:nvSpPr>
            <p:spPr bwMode="auto">
              <a:xfrm>
                <a:off x="1094170" y="5797785"/>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0</a:t>
                </a:r>
              </a:p>
            </p:txBody>
          </p:sp>
          <p:sp>
            <p:nvSpPr>
              <p:cNvPr id="19552" name="TextBox 152"/>
              <p:cNvSpPr txBox="1">
                <a:spLocks noChangeArrowheads="1"/>
              </p:cNvSpPr>
              <p:nvPr/>
            </p:nvSpPr>
            <p:spPr bwMode="auto">
              <a:xfrm>
                <a:off x="1908809" y="6005026"/>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Control</a:t>
                </a:r>
              </a:p>
            </p:txBody>
          </p:sp>
          <p:sp>
            <p:nvSpPr>
              <p:cNvPr id="19553" name="TextBox 153"/>
              <p:cNvSpPr txBox="1">
                <a:spLocks noChangeArrowheads="1"/>
              </p:cNvSpPr>
              <p:nvPr/>
            </p:nvSpPr>
            <p:spPr bwMode="auto">
              <a:xfrm>
                <a:off x="3115383" y="6005026"/>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Alzheimer</a:t>
                </a:r>
              </a:p>
            </p:txBody>
          </p:sp>
          <p:sp>
            <p:nvSpPr>
              <p:cNvPr id="19554" name="TextBox 154"/>
              <p:cNvSpPr txBox="1">
                <a:spLocks noChangeArrowheads="1"/>
              </p:cNvSpPr>
              <p:nvPr/>
            </p:nvSpPr>
            <p:spPr bwMode="auto">
              <a:xfrm rot="-5400000">
                <a:off x="-51781" y="5011490"/>
                <a:ext cx="21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NGF (FLU)/µg Protein</a:t>
                </a:r>
              </a:p>
            </p:txBody>
          </p:sp>
          <p:sp>
            <p:nvSpPr>
              <p:cNvPr id="19555" name="TextBox 155"/>
              <p:cNvSpPr txBox="1">
                <a:spLocks noChangeArrowheads="1"/>
              </p:cNvSpPr>
              <p:nvPr/>
            </p:nvSpPr>
            <p:spPr bwMode="auto">
              <a:xfrm>
                <a:off x="526157" y="4165643"/>
                <a:ext cx="439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400" b="1">
                    <a:solidFill>
                      <a:srgbClr val="FFFFFF"/>
                    </a:solidFill>
                  </a:rPr>
                  <a:t>D.</a:t>
                </a:r>
              </a:p>
            </p:txBody>
          </p:sp>
          <p:sp>
            <p:nvSpPr>
              <p:cNvPr id="19556" name="TextBox 156"/>
              <p:cNvSpPr txBox="1">
                <a:spLocks noChangeArrowheads="1"/>
              </p:cNvSpPr>
              <p:nvPr/>
            </p:nvSpPr>
            <p:spPr bwMode="auto">
              <a:xfrm>
                <a:off x="2747905" y="4672113"/>
                <a:ext cx="1046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a:solidFill>
                      <a:srgbClr val="FFFFFF"/>
                    </a:solidFill>
                  </a:rPr>
                  <a:t>P&lt;0.0001</a:t>
                </a:r>
              </a:p>
            </p:txBody>
          </p:sp>
          <p:grpSp>
            <p:nvGrpSpPr>
              <p:cNvPr id="19557" name="Group 157"/>
              <p:cNvGrpSpPr>
                <a:grpSpLocks/>
              </p:cNvGrpSpPr>
              <p:nvPr/>
            </p:nvGrpSpPr>
            <p:grpSpPr bwMode="auto">
              <a:xfrm>
                <a:off x="2398967" y="4850130"/>
                <a:ext cx="158370" cy="683626"/>
                <a:chOff x="722630" y="3684706"/>
                <a:chExt cx="111760" cy="485963"/>
              </a:xfrm>
            </p:grpSpPr>
            <p:cxnSp>
              <p:nvCxnSpPr>
                <p:cNvPr id="167" name="Straight Connector 166">
                  <a:extLst>
                    <a:ext uri="{FF2B5EF4-FFF2-40B4-BE49-F238E27FC236}">
                      <a16:creationId xmlns:a16="http://schemas.microsoft.com/office/drawing/2014/main" xmlns="" id="{7C51A09F-00AA-4580-A073-766FC3D11305}"/>
                    </a:ext>
                  </a:extLst>
                </p:cNvPr>
                <p:cNvCxnSpPr/>
                <p:nvPr/>
              </p:nvCxnSpPr>
              <p:spPr>
                <a:xfrm>
                  <a:off x="778926" y="3681832"/>
                  <a:ext cx="0" cy="48182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3A2FF7DD-9462-4434-9197-5DDB15E7CD6E}"/>
                    </a:ext>
                  </a:extLst>
                </p:cNvPr>
                <p:cNvCxnSpPr/>
                <p:nvPr/>
              </p:nvCxnSpPr>
              <p:spPr>
                <a:xfrm>
                  <a:off x="722527" y="3681832"/>
                  <a:ext cx="1116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27AB618D-9F5C-4ABC-BC19-ABCE0450DB94}"/>
                    </a:ext>
                  </a:extLst>
                </p:cNvPr>
                <p:cNvCxnSpPr/>
                <p:nvPr/>
              </p:nvCxnSpPr>
              <p:spPr>
                <a:xfrm>
                  <a:off x="722527" y="4170424"/>
                  <a:ext cx="1116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558" name="Group 158"/>
              <p:cNvGrpSpPr>
                <a:grpSpLocks/>
              </p:cNvGrpSpPr>
              <p:nvPr/>
            </p:nvGrpSpPr>
            <p:grpSpPr bwMode="auto">
              <a:xfrm>
                <a:off x="3601700" y="5247853"/>
                <a:ext cx="158370" cy="404335"/>
                <a:chOff x="722630" y="3684706"/>
                <a:chExt cx="111760" cy="485963"/>
              </a:xfrm>
            </p:grpSpPr>
            <p:cxnSp>
              <p:nvCxnSpPr>
                <p:cNvPr id="164" name="Straight Connector 163">
                  <a:extLst>
                    <a:ext uri="{FF2B5EF4-FFF2-40B4-BE49-F238E27FC236}">
                      <a16:creationId xmlns:a16="http://schemas.microsoft.com/office/drawing/2014/main" xmlns="" id="{1ED0E3D3-CF5A-4D24-A4EC-DC7455D32679}"/>
                    </a:ext>
                  </a:extLst>
                </p:cNvPr>
                <p:cNvCxnSpPr/>
                <p:nvPr/>
              </p:nvCxnSpPr>
              <p:spPr>
                <a:xfrm>
                  <a:off x="779685" y="3684507"/>
                  <a:ext cx="0" cy="4788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D27A1390-D660-41D3-BF25-0B718AA00DC8}"/>
                    </a:ext>
                  </a:extLst>
                </p:cNvPr>
                <p:cNvCxnSpPr/>
                <p:nvPr/>
              </p:nvCxnSpPr>
              <p:spPr>
                <a:xfrm>
                  <a:off x="725636" y="3684507"/>
                  <a:ext cx="10927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CEECB222-7841-47BE-AF55-A976FCF2A1F4}"/>
                    </a:ext>
                  </a:extLst>
                </p:cNvPr>
                <p:cNvCxnSpPr/>
                <p:nvPr/>
              </p:nvCxnSpPr>
              <p:spPr>
                <a:xfrm>
                  <a:off x="725636" y="4170999"/>
                  <a:ext cx="10927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60" name="Rectangle 159">
                <a:extLst>
                  <a:ext uri="{FF2B5EF4-FFF2-40B4-BE49-F238E27FC236}">
                    <a16:creationId xmlns:a16="http://schemas.microsoft.com/office/drawing/2014/main" xmlns="" id="{4A30C168-85E5-43FA-A78F-3DA12EA85A6F}"/>
                  </a:ext>
                </a:extLst>
              </p:cNvPr>
              <p:cNvSpPr/>
              <p:nvPr/>
            </p:nvSpPr>
            <p:spPr>
              <a:xfrm>
                <a:off x="2075807" y="5074666"/>
                <a:ext cx="810864" cy="353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1" name="Rectangle 160">
                <a:extLst>
                  <a:ext uri="{FF2B5EF4-FFF2-40B4-BE49-F238E27FC236}">
                    <a16:creationId xmlns:a16="http://schemas.microsoft.com/office/drawing/2014/main" xmlns="" id="{3CE3BC6B-91EF-4E53-A43D-BB2F043182EC}"/>
                  </a:ext>
                </a:extLst>
              </p:cNvPr>
              <p:cNvSpPr/>
              <p:nvPr/>
            </p:nvSpPr>
            <p:spPr>
              <a:xfrm>
                <a:off x="3271291" y="5368326"/>
                <a:ext cx="819189" cy="155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61" name="TextBox 161"/>
              <p:cNvSpPr txBox="1">
                <a:spLocks noChangeArrowheads="1"/>
              </p:cNvSpPr>
              <p:nvPr/>
            </p:nvSpPr>
            <p:spPr bwMode="auto">
              <a:xfrm>
                <a:off x="1094170" y="5511882"/>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5000</a:t>
                </a:r>
              </a:p>
            </p:txBody>
          </p:sp>
          <p:cxnSp>
            <p:nvCxnSpPr>
              <p:cNvPr id="163" name="Straight Connector 162">
                <a:extLst>
                  <a:ext uri="{FF2B5EF4-FFF2-40B4-BE49-F238E27FC236}">
                    <a16:creationId xmlns:a16="http://schemas.microsoft.com/office/drawing/2014/main" xmlns="" id="{C2BEC0C4-890E-4C22-AF98-B95A3BDD56E4}"/>
                  </a:ext>
                </a:extLst>
              </p:cNvPr>
              <p:cNvCxnSpPr/>
              <p:nvPr/>
            </p:nvCxnSpPr>
            <p:spPr>
              <a:xfrm>
                <a:off x="1771108" y="5657225"/>
                <a:ext cx="78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65" name="Group 1030"/>
            <p:cNvGrpSpPr>
              <a:grpSpLocks/>
            </p:cNvGrpSpPr>
            <p:nvPr/>
          </p:nvGrpSpPr>
          <p:grpSpPr bwMode="auto">
            <a:xfrm>
              <a:off x="4231583" y="4114894"/>
              <a:ext cx="3867935" cy="2197909"/>
              <a:chOff x="4366006" y="4114894"/>
              <a:chExt cx="4056781" cy="2197909"/>
            </a:xfrm>
          </p:grpSpPr>
          <p:sp>
            <p:nvSpPr>
              <p:cNvPr id="172" name="Rectangle 171">
                <a:extLst>
                  <a:ext uri="{FF2B5EF4-FFF2-40B4-BE49-F238E27FC236}">
                    <a16:creationId xmlns:a16="http://schemas.microsoft.com/office/drawing/2014/main" xmlns="" id="{644E2C6A-4E76-417E-9793-9F0FA822AB8D}"/>
                  </a:ext>
                </a:extLst>
              </p:cNvPr>
              <p:cNvSpPr/>
              <p:nvPr/>
            </p:nvSpPr>
            <p:spPr>
              <a:xfrm>
                <a:off x="5687035" y="4493694"/>
                <a:ext cx="2732296" cy="14524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73" name="Straight Connector 172">
                <a:extLst>
                  <a:ext uri="{FF2B5EF4-FFF2-40B4-BE49-F238E27FC236}">
                    <a16:creationId xmlns:a16="http://schemas.microsoft.com/office/drawing/2014/main" xmlns="" id="{48C6F5B5-331F-4FDB-B08E-54EA7E541772}"/>
                  </a:ext>
                </a:extLst>
              </p:cNvPr>
              <p:cNvCxnSpPr/>
              <p:nvPr/>
            </p:nvCxnSpPr>
            <p:spPr>
              <a:xfrm>
                <a:off x="5688699" y="4493694"/>
                <a:ext cx="0" cy="1452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AAD53733-8DFB-42B7-82F2-CB7BD32C9C6F}"/>
                  </a:ext>
                </a:extLst>
              </p:cNvPr>
              <p:cNvCxnSpPr/>
              <p:nvPr/>
            </p:nvCxnSpPr>
            <p:spPr>
              <a:xfrm>
                <a:off x="5688699" y="5946124"/>
                <a:ext cx="2733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85BCA96F-ADC5-40E0-9704-69C20F712AE3}"/>
                  </a:ext>
                </a:extLst>
              </p:cNvPr>
              <p:cNvCxnSpPr/>
              <p:nvPr/>
            </p:nvCxnSpPr>
            <p:spPr>
              <a:xfrm>
                <a:off x="5612109" y="5946124"/>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xmlns="" id="{9C068E56-BD71-4377-B949-B2ECFD4A0E06}"/>
                  </a:ext>
                </a:extLst>
              </p:cNvPr>
              <p:cNvCxnSpPr/>
              <p:nvPr/>
            </p:nvCxnSpPr>
            <p:spPr>
              <a:xfrm>
                <a:off x="5612109" y="5223878"/>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7ABB7B99-C581-4F45-AC03-A0BB2A187EC1}"/>
                  </a:ext>
                </a:extLst>
              </p:cNvPr>
              <p:cNvCxnSpPr/>
              <p:nvPr/>
            </p:nvCxnSpPr>
            <p:spPr>
              <a:xfrm>
                <a:off x="5612109" y="4863548"/>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F043D938-DB0D-4F5D-B007-214CFB9076DC}"/>
                  </a:ext>
                </a:extLst>
              </p:cNvPr>
              <p:cNvCxnSpPr/>
              <p:nvPr/>
            </p:nvCxnSpPr>
            <p:spPr>
              <a:xfrm>
                <a:off x="5612109" y="4503218"/>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07E4B08B-45BC-43FA-91C3-E263F987B931}"/>
                  </a:ext>
                </a:extLst>
              </p:cNvPr>
              <p:cNvCxnSpPr/>
              <p:nvPr/>
            </p:nvCxnSpPr>
            <p:spPr>
              <a:xfrm flipV="1">
                <a:off x="5688699"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12E5BAAA-D9CD-44DF-A64B-1EBE00AC01E0}"/>
                  </a:ext>
                </a:extLst>
              </p:cNvPr>
              <p:cNvCxnSpPr/>
              <p:nvPr/>
            </p:nvCxnSpPr>
            <p:spPr>
              <a:xfrm flipV="1">
                <a:off x="6314747"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87AEDEF5-8C3A-4666-AFA9-1FABC83E9654}"/>
                  </a:ext>
                </a:extLst>
              </p:cNvPr>
              <p:cNvCxnSpPr/>
              <p:nvPr/>
            </p:nvCxnSpPr>
            <p:spPr>
              <a:xfrm flipV="1">
                <a:off x="7520221"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15" name="TextBox 182"/>
              <p:cNvSpPr txBox="1">
                <a:spLocks noChangeArrowheads="1"/>
              </p:cNvSpPr>
              <p:nvPr/>
            </p:nvSpPr>
            <p:spPr bwMode="auto">
              <a:xfrm>
                <a:off x="4934019" y="4368270"/>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20000</a:t>
                </a:r>
              </a:p>
            </p:txBody>
          </p:sp>
          <p:sp>
            <p:nvSpPr>
              <p:cNvPr id="19516" name="TextBox 183"/>
              <p:cNvSpPr txBox="1">
                <a:spLocks noChangeArrowheads="1"/>
              </p:cNvSpPr>
              <p:nvPr/>
            </p:nvSpPr>
            <p:spPr bwMode="auto">
              <a:xfrm>
                <a:off x="4934019" y="4725649"/>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15000</a:t>
                </a:r>
              </a:p>
            </p:txBody>
          </p:sp>
          <p:sp>
            <p:nvSpPr>
              <p:cNvPr id="19517" name="TextBox 185"/>
              <p:cNvSpPr txBox="1">
                <a:spLocks noChangeArrowheads="1"/>
              </p:cNvSpPr>
              <p:nvPr/>
            </p:nvSpPr>
            <p:spPr bwMode="auto">
              <a:xfrm>
                <a:off x="4934019" y="5083028"/>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10000</a:t>
                </a:r>
              </a:p>
            </p:txBody>
          </p:sp>
          <p:sp>
            <p:nvSpPr>
              <p:cNvPr id="19518" name="TextBox 186"/>
              <p:cNvSpPr txBox="1">
                <a:spLocks noChangeArrowheads="1"/>
              </p:cNvSpPr>
              <p:nvPr/>
            </p:nvSpPr>
            <p:spPr bwMode="auto">
              <a:xfrm>
                <a:off x="4934019" y="5797785"/>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0</a:t>
                </a:r>
              </a:p>
            </p:txBody>
          </p:sp>
          <p:sp>
            <p:nvSpPr>
              <p:cNvPr id="19519" name="TextBox 187"/>
              <p:cNvSpPr txBox="1">
                <a:spLocks noChangeArrowheads="1"/>
              </p:cNvSpPr>
              <p:nvPr/>
            </p:nvSpPr>
            <p:spPr bwMode="auto">
              <a:xfrm>
                <a:off x="5748658" y="6005026"/>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Control</a:t>
                </a:r>
              </a:p>
            </p:txBody>
          </p:sp>
          <p:sp>
            <p:nvSpPr>
              <p:cNvPr id="19520" name="TextBox 188"/>
              <p:cNvSpPr txBox="1">
                <a:spLocks noChangeArrowheads="1"/>
              </p:cNvSpPr>
              <p:nvPr/>
            </p:nvSpPr>
            <p:spPr bwMode="auto">
              <a:xfrm>
                <a:off x="6955232" y="6005026"/>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Alzheimer</a:t>
                </a:r>
              </a:p>
            </p:txBody>
          </p:sp>
          <p:sp>
            <p:nvSpPr>
              <p:cNvPr id="19521" name="TextBox 189"/>
              <p:cNvSpPr txBox="1">
                <a:spLocks noChangeArrowheads="1"/>
              </p:cNvSpPr>
              <p:nvPr/>
            </p:nvSpPr>
            <p:spPr bwMode="auto">
              <a:xfrm rot="-5400000">
                <a:off x="3788068" y="5011490"/>
                <a:ext cx="21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BDNF (FLU)/µg Protein</a:t>
                </a:r>
              </a:p>
            </p:txBody>
          </p:sp>
          <p:sp>
            <p:nvSpPr>
              <p:cNvPr id="19522" name="TextBox 190"/>
              <p:cNvSpPr txBox="1">
                <a:spLocks noChangeArrowheads="1"/>
              </p:cNvSpPr>
              <p:nvPr/>
            </p:nvSpPr>
            <p:spPr bwMode="auto">
              <a:xfrm>
                <a:off x="4366006" y="4165643"/>
                <a:ext cx="439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400" b="1">
                    <a:solidFill>
                      <a:srgbClr val="FFFFFF"/>
                    </a:solidFill>
                  </a:rPr>
                  <a:t>E.</a:t>
                </a:r>
              </a:p>
            </p:txBody>
          </p:sp>
          <p:sp>
            <p:nvSpPr>
              <p:cNvPr id="19523" name="TextBox 191"/>
              <p:cNvSpPr txBox="1">
                <a:spLocks noChangeArrowheads="1"/>
              </p:cNvSpPr>
              <p:nvPr/>
            </p:nvSpPr>
            <p:spPr bwMode="auto">
              <a:xfrm>
                <a:off x="6435504" y="4329917"/>
                <a:ext cx="1046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a:solidFill>
                      <a:srgbClr val="FFFFFF"/>
                    </a:solidFill>
                  </a:rPr>
                  <a:t>P=0.005</a:t>
                </a:r>
              </a:p>
            </p:txBody>
          </p:sp>
          <p:grpSp>
            <p:nvGrpSpPr>
              <p:cNvPr id="19524" name="Group 192"/>
              <p:cNvGrpSpPr>
                <a:grpSpLocks/>
              </p:cNvGrpSpPr>
              <p:nvPr/>
            </p:nvGrpSpPr>
            <p:grpSpPr bwMode="auto">
              <a:xfrm>
                <a:off x="6238816" y="4744521"/>
                <a:ext cx="158370" cy="840983"/>
                <a:chOff x="722630" y="3684706"/>
                <a:chExt cx="111760" cy="485963"/>
              </a:xfrm>
            </p:grpSpPr>
            <p:cxnSp>
              <p:nvCxnSpPr>
                <p:cNvPr id="202" name="Straight Connector 201">
                  <a:extLst>
                    <a:ext uri="{FF2B5EF4-FFF2-40B4-BE49-F238E27FC236}">
                      <a16:creationId xmlns:a16="http://schemas.microsoft.com/office/drawing/2014/main" xmlns="" id="{91C4C13F-65BE-4300-BA0D-14A31C4F003D}"/>
                    </a:ext>
                  </a:extLst>
                </p:cNvPr>
                <p:cNvCxnSpPr/>
                <p:nvPr/>
              </p:nvCxnSpPr>
              <p:spPr>
                <a:xfrm>
                  <a:off x="782089" y="3684692"/>
                  <a:ext cx="0" cy="4797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3B997080-D6EA-4C13-8562-6AB0392A90C5}"/>
                    </a:ext>
                  </a:extLst>
                </p:cNvPr>
                <p:cNvCxnSpPr/>
                <p:nvPr/>
              </p:nvCxnSpPr>
              <p:spPr>
                <a:xfrm>
                  <a:off x="725690" y="3684692"/>
                  <a:ext cx="10927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DCF39AD5-0EB9-4D20-8C43-87D15B9150EB}"/>
                    </a:ext>
                  </a:extLst>
                </p:cNvPr>
                <p:cNvCxnSpPr/>
                <p:nvPr/>
              </p:nvCxnSpPr>
              <p:spPr>
                <a:xfrm>
                  <a:off x="725690" y="4170837"/>
                  <a:ext cx="10927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525" name="Group 193"/>
              <p:cNvGrpSpPr>
                <a:grpSpLocks/>
              </p:cNvGrpSpPr>
              <p:nvPr/>
            </p:nvGrpSpPr>
            <p:grpSpPr bwMode="auto">
              <a:xfrm>
                <a:off x="7441549" y="4670589"/>
                <a:ext cx="158370" cy="853621"/>
                <a:chOff x="722630" y="3684706"/>
                <a:chExt cx="111760" cy="485963"/>
              </a:xfrm>
            </p:grpSpPr>
            <p:cxnSp>
              <p:nvCxnSpPr>
                <p:cNvPr id="199" name="Straight Connector 198">
                  <a:extLst>
                    <a:ext uri="{FF2B5EF4-FFF2-40B4-BE49-F238E27FC236}">
                      <a16:creationId xmlns:a16="http://schemas.microsoft.com/office/drawing/2014/main" xmlns="" id="{8128C15C-B3E2-47E5-9935-300BDCC69932}"/>
                    </a:ext>
                  </a:extLst>
                </p:cNvPr>
                <p:cNvCxnSpPr/>
                <p:nvPr/>
              </p:nvCxnSpPr>
              <p:spPr>
                <a:xfrm>
                  <a:off x="779323" y="3684308"/>
                  <a:ext cx="0" cy="4789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BBDC5ADA-3D24-49A2-9D58-59C388CB4042}"/>
                    </a:ext>
                  </a:extLst>
                </p:cNvPr>
                <p:cNvCxnSpPr/>
                <p:nvPr/>
              </p:nvCxnSpPr>
              <p:spPr>
                <a:xfrm>
                  <a:off x="722924" y="3684308"/>
                  <a:ext cx="111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EE122600-21E0-4471-BC52-E8CBEB1D98BB}"/>
                    </a:ext>
                  </a:extLst>
                </p:cNvPr>
                <p:cNvCxnSpPr/>
                <p:nvPr/>
              </p:nvCxnSpPr>
              <p:spPr>
                <a:xfrm>
                  <a:off x="722924" y="4170485"/>
                  <a:ext cx="111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95" name="Rectangle 194">
                <a:extLst>
                  <a:ext uri="{FF2B5EF4-FFF2-40B4-BE49-F238E27FC236}">
                    <a16:creationId xmlns:a16="http://schemas.microsoft.com/office/drawing/2014/main" xmlns="" id="{2BFA1C68-8005-4FD9-A13B-33FA4B90099D}"/>
                  </a:ext>
                </a:extLst>
              </p:cNvPr>
              <p:cNvSpPr/>
              <p:nvPr/>
            </p:nvSpPr>
            <p:spPr>
              <a:xfrm>
                <a:off x="5915142" y="4907993"/>
                <a:ext cx="810865" cy="625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 name="Rectangle 195">
                <a:extLst>
                  <a:ext uri="{FF2B5EF4-FFF2-40B4-BE49-F238E27FC236}">
                    <a16:creationId xmlns:a16="http://schemas.microsoft.com/office/drawing/2014/main" xmlns="" id="{F82FC9D9-D3B6-4463-A4B6-965E90C095F5}"/>
                  </a:ext>
                </a:extLst>
              </p:cNvPr>
              <p:cNvSpPr/>
              <p:nvPr/>
            </p:nvSpPr>
            <p:spPr>
              <a:xfrm>
                <a:off x="7110626" y="4863548"/>
                <a:ext cx="819189" cy="3365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28" name="TextBox 196"/>
              <p:cNvSpPr txBox="1">
                <a:spLocks noChangeArrowheads="1"/>
              </p:cNvSpPr>
              <p:nvPr/>
            </p:nvSpPr>
            <p:spPr bwMode="auto">
              <a:xfrm>
                <a:off x="4934019" y="5440407"/>
                <a:ext cx="6750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5000</a:t>
                </a:r>
              </a:p>
            </p:txBody>
          </p:sp>
          <p:cxnSp>
            <p:nvCxnSpPr>
              <p:cNvPr id="198" name="Straight Connector 197">
                <a:extLst>
                  <a:ext uri="{FF2B5EF4-FFF2-40B4-BE49-F238E27FC236}">
                    <a16:creationId xmlns:a16="http://schemas.microsoft.com/office/drawing/2014/main" xmlns="" id="{284D74DE-6F00-41BA-9A42-2CD29A7D01BA}"/>
                  </a:ext>
                </a:extLst>
              </p:cNvPr>
              <p:cNvCxnSpPr/>
              <p:nvPr/>
            </p:nvCxnSpPr>
            <p:spPr>
              <a:xfrm>
                <a:off x="5612109" y="5585794"/>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466" name="TextBox 223"/>
            <p:cNvSpPr txBox="1">
              <a:spLocks noChangeArrowheads="1"/>
            </p:cNvSpPr>
            <p:nvPr/>
          </p:nvSpPr>
          <p:spPr bwMode="auto">
            <a:xfrm>
              <a:off x="7963791" y="4165643"/>
              <a:ext cx="439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400" b="1">
                  <a:solidFill>
                    <a:srgbClr val="FFFFFF"/>
                  </a:solidFill>
                </a:rPr>
                <a:t>F.</a:t>
              </a:r>
            </a:p>
          </p:txBody>
        </p:sp>
        <p:grpSp>
          <p:nvGrpSpPr>
            <p:cNvPr id="19467" name="Group 1031"/>
            <p:cNvGrpSpPr>
              <a:grpSpLocks/>
            </p:cNvGrpSpPr>
            <p:nvPr/>
          </p:nvGrpSpPr>
          <p:grpSpPr bwMode="auto">
            <a:xfrm>
              <a:off x="8323089" y="4114894"/>
              <a:ext cx="3564111" cy="2197909"/>
              <a:chOff x="8282449" y="4114894"/>
              <a:chExt cx="3738123" cy="2197909"/>
            </a:xfrm>
          </p:grpSpPr>
          <p:sp>
            <p:nvSpPr>
              <p:cNvPr id="207" name="Rectangle 206">
                <a:extLst>
                  <a:ext uri="{FF2B5EF4-FFF2-40B4-BE49-F238E27FC236}">
                    <a16:creationId xmlns:a16="http://schemas.microsoft.com/office/drawing/2014/main" xmlns="" id="{434B05F5-A4A0-4BA0-A77B-3FF8E6E9129A}"/>
                  </a:ext>
                </a:extLst>
              </p:cNvPr>
              <p:cNvSpPr/>
              <p:nvPr/>
            </p:nvSpPr>
            <p:spPr>
              <a:xfrm>
                <a:off x="9283281" y="4493694"/>
                <a:ext cx="2733961" cy="14524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08" name="Straight Connector 207">
                <a:extLst>
                  <a:ext uri="{FF2B5EF4-FFF2-40B4-BE49-F238E27FC236}">
                    <a16:creationId xmlns:a16="http://schemas.microsoft.com/office/drawing/2014/main" xmlns="" id="{D16D2808-D63E-44B4-90C6-78A07E567698}"/>
                  </a:ext>
                </a:extLst>
              </p:cNvPr>
              <p:cNvCxnSpPr/>
              <p:nvPr/>
            </p:nvCxnSpPr>
            <p:spPr>
              <a:xfrm>
                <a:off x="9286611" y="4493694"/>
                <a:ext cx="0" cy="1452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FE8FC2B1-8BC2-48AB-9455-7C5D7E7DEE66}"/>
                  </a:ext>
                </a:extLst>
              </p:cNvPr>
              <p:cNvCxnSpPr/>
              <p:nvPr/>
            </p:nvCxnSpPr>
            <p:spPr>
              <a:xfrm>
                <a:off x="9286611" y="5946124"/>
                <a:ext cx="27339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1A4BD366-0F67-492B-ABBA-3E379EC5563B}"/>
                  </a:ext>
                </a:extLst>
              </p:cNvPr>
              <p:cNvCxnSpPr/>
              <p:nvPr/>
            </p:nvCxnSpPr>
            <p:spPr>
              <a:xfrm>
                <a:off x="9210020" y="5946124"/>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D9AD84F9-7695-4F2D-85AF-B988B7897CD7}"/>
                  </a:ext>
                </a:extLst>
              </p:cNvPr>
              <p:cNvCxnSpPr/>
              <p:nvPr/>
            </p:nvCxnSpPr>
            <p:spPr>
              <a:xfrm>
                <a:off x="9210020" y="5081016"/>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70BDCDA5-4D71-4794-8653-2F59A1095EF3}"/>
                  </a:ext>
                </a:extLst>
              </p:cNvPr>
              <p:cNvCxnSpPr/>
              <p:nvPr/>
            </p:nvCxnSpPr>
            <p:spPr>
              <a:xfrm>
                <a:off x="9210020" y="4792117"/>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1AF73343-7880-46AA-9B35-A5513ADD044B}"/>
                  </a:ext>
                </a:extLst>
              </p:cNvPr>
              <p:cNvCxnSpPr/>
              <p:nvPr/>
            </p:nvCxnSpPr>
            <p:spPr>
              <a:xfrm>
                <a:off x="9210020" y="4503218"/>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6C2CC9F0-F831-40A3-90E8-46AED25C21D6}"/>
                  </a:ext>
                </a:extLst>
              </p:cNvPr>
              <p:cNvCxnSpPr/>
              <p:nvPr/>
            </p:nvCxnSpPr>
            <p:spPr>
              <a:xfrm flipV="1">
                <a:off x="9286611"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1658EBC8-949A-450F-9DC7-2B66A590CDD9}"/>
                  </a:ext>
                </a:extLst>
              </p:cNvPr>
              <p:cNvCxnSpPr/>
              <p:nvPr/>
            </p:nvCxnSpPr>
            <p:spPr>
              <a:xfrm flipV="1">
                <a:off x="9912658"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A7DB2269-D8EC-4EED-87BE-5AA6B7A9F34B}"/>
                  </a:ext>
                </a:extLst>
              </p:cNvPr>
              <p:cNvCxnSpPr/>
              <p:nvPr/>
            </p:nvCxnSpPr>
            <p:spPr>
              <a:xfrm flipV="1">
                <a:off x="11118132" y="5946124"/>
                <a:ext cx="0" cy="73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83" name="TextBox 216"/>
              <p:cNvSpPr txBox="1">
                <a:spLocks noChangeArrowheads="1"/>
              </p:cNvSpPr>
              <p:nvPr/>
            </p:nvSpPr>
            <p:spPr bwMode="auto">
              <a:xfrm>
                <a:off x="8531804" y="4368270"/>
                <a:ext cx="675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10000</a:t>
                </a:r>
              </a:p>
            </p:txBody>
          </p:sp>
          <p:sp>
            <p:nvSpPr>
              <p:cNvPr id="19484" name="TextBox 217"/>
              <p:cNvSpPr txBox="1">
                <a:spLocks noChangeArrowheads="1"/>
              </p:cNvSpPr>
              <p:nvPr/>
            </p:nvSpPr>
            <p:spPr bwMode="auto">
              <a:xfrm>
                <a:off x="8531804" y="4654173"/>
                <a:ext cx="675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8000</a:t>
                </a:r>
              </a:p>
            </p:txBody>
          </p:sp>
          <p:sp>
            <p:nvSpPr>
              <p:cNvPr id="19485" name="TextBox 218"/>
              <p:cNvSpPr txBox="1">
                <a:spLocks noChangeArrowheads="1"/>
              </p:cNvSpPr>
              <p:nvPr/>
            </p:nvSpPr>
            <p:spPr bwMode="auto">
              <a:xfrm>
                <a:off x="8531804" y="4940076"/>
                <a:ext cx="675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6000</a:t>
                </a:r>
              </a:p>
            </p:txBody>
          </p:sp>
          <p:sp>
            <p:nvSpPr>
              <p:cNvPr id="19486" name="TextBox 219"/>
              <p:cNvSpPr txBox="1">
                <a:spLocks noChangeArrowheads="1"/>
              </p:cNvSpPr>
              <p:nvPr/>
            </p:nvSpPr>
            <p:spPr bwMode="auto">
              <a:xfrm>
                <a:off x="8531804" y="5797785"/>
                <a:ext cx="675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0</a:t>
                </a:r>
              </a:p>
            </p:txBody>
          </p:sp>
          <p:sp>
            <p:nvSpPr>
              <p:cNvPr id="19487" name="TextBox 220"/>
              <p:cNvSpPr txBox="1">
                <a:spLocks noChangeArrowheads="1"/>
              </p:cNvSpPr>
              <p:nvPr/>
            </p:nvSpPr>
            <p:spPr bwMode="auto">
              <a:xfrm>
                <a:off x="9346443" y="6005026"/>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Control</a:t>
                </a:r>
              </a:p>
            </p:txBody>
          </p:sp>
          <p:sp>
            <p:nvSpPr>
              <p:cNvPr id="19488" name="TextBox 221"/>
              <p:cNvSpPr txBox="1">
                <a:spLocks noChangeArrowheads="1"/>
              </p:cNvSpPr>
              <p:nvPr/>
            </p:nvSpPr>
            <p:spPr bwMode="auto">
              <a:xfrm>
                <a:off x="10553017" y="6005026"/>
                <a:ext cx="11310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Alzheimer</a:t>
                </a:r>
              </a:p>
            </p:txBody>
          </p:sp>
          <p:sp>
            <p:nvSpPr>
              <p:cNvPr id="19489" name="TextBox 222"/>
              <p:cNvSpPr txBox="1">
                <a:spLocks noChangeArrowheads="1"/>
              </p:cNvSpPr>
              <p:nvPr/>
            </p:nvSpPr>
            <p:spPr bwMode="auto">
              <a:xfrm rot="-5400000">
                <a:off x="7385853" y="5011490"/>
                <a:ext cx="210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a:solidFill>
                      <a:srgbClr val="FFFFFF"/>
                    </a:solidFill>
                  </a:rPr>
                  <a:t>GDNF (FLU)/µg Protein</a:t>
                </a:r>
              </a:p>
            </p:txBody>
          </p:sp>
          <p:sp>
            <p:nvSpPr>
              <p:cNvPr id="19490" name="TextBox 224"/>
              <p:cNvSpPr txBox="1">
                <a:spLocks noChangeArrowheads="1"/>
              </p:cNvSpPr>
              <p:nvPr/>
            </p:nvSpPr>
            <p:spPr bwMode="auto">
              <a:xfrm>
                <a:off x="10163643" y="4605731"/>
                <a:ext cx="1046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a:solidFill>
                      <a:srgbClr val="FFFFFF"/>
                    </a:solidFill>
                  </a:rPr>
                  <a:t>P=0.009</a:t>
                </a:r>
              </a:p>
            </p:txBody>
          </p:sp>
          <p:grpSp>
            <p:nvGrpSpPr>
              <p:cNvPr id="19491" name="Group 225"/>
              <p:cNvGrpSpPr>
                <a:grpSpLocks/>
              </p:cNvGrpSpPr>
              <p:nvPr/>
            </p:nvGrpSpPr>
            <p:grpSpPr bwMode="auto">
              <a:xfrm>
                <a:off x="9836601" y="4792274"/>
                <a:ext cx="158370" cy="781486"/>
                <a:chOff x="722630" y="3684706"/>
                <a:chExt cx="111760" cy="485963"/>
              </a:xfrm>
            </p:grpSpPr>
            <p:cxnSp>
              <p:nvCxnSpPr>
                <p:cNvPr id="235" name="Straight Connector 234">
                  <a:extLst>
                    <a:ext uri="{FF2B5EF4-FFF2-40B4-BE49-F238E27FC236}">
                      <a16:creationId xmlns:a16="http://schemas.microsoft.com/office/drawing/2014/main" xmlns="" id="{D1764C3A-0A8A-4A12-ACC4-8D7CE522689D}"/>
                    </a:ext>
                  </a:extLst>
                </p:cNvPr>
                <p:cNvCxnSpPr/>
                <p:nvPr/>
              </p:nvCxnSpPr>
              <p:spPr>
                <a:xfrm>
                  <a:off x="778652" y="3684608"/>
                  <a:ext cx="0" cy="47873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31F81ED6-8791-4579-8F8C-5C14F365FC5D}"/>
                    </a:ext>
                  </a:extLst>
                </p:cNvPr>
                <p:cNvCxnSpPr/>
                <p:nvPr/>
              </p:nvCxnSpPr>
              <p:spPr>
                <a:xfrm>
                  <a:off x="722253" y="3684608"/>
                  <a:ext cx="1116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DA41AA65-2FC4-4493-B378-9D0574D76414}"/>
                    </a:ext>
                  </a:extLst>
                </p:cNvPr>
                <p:cNvCxnSpPr/>
                <p:nvPr/>
              </p:nvCxnSpPr>
              <p:spPr>
                <a:xfrm>
                  <a:off x="722253" y="4170256"/>
                  <a:ext cx="1116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492" name="Group 226"/>
              <p:cNvGrpSpPr>
                <a:grpSpLocks/>
              </p:cNvGrpSpPr>
              <p:nvPr/>
            </p:nvGrpSpPr>
            <p:grpSpPr bwMode="auto">
              <a:xfrm>
                <a:off x="11039334" y="5027582"/>
                <a:ext cx="158370" cy="496628"/>
                <a:chOff x="722630" y="3684706"/>
                <a:chExt cx="111760" cy="485963"/>
              </a:xfrm>
            </p:grpSpPr>
            <p:cxnSp>
              <p:nvCxnSpPr>
                <p:cNvPr id="232" name="Straight Connector 231">
                  <a:extLst>
                    <a:ext uri="{FF2B5EF4-FFF2-40B4-BE49-F238E27FC236}">
                      <a16:creationId xmlns:a16="http://schemas.microsoft.com/office/drawing/2014/main" xmlns="" id="{39D6A729-A388-40A8-ADAE-75287E52B2CE}"/>
                    </a:ext>
                  </a:extLst>
                </p:cNvPr>
                <p:cNvCxnSpPr/>
                <p:nvPr/>
              </p:nvCxnSpPr>
              <p:spPr>
                <a:xfrm>
                  <a:off x="779412" y="3684182"/>
                  <a:ext cx="0" cy="47995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CFF29101-BEF7-4F80-AC2B-3E5EC4968662}"/>
                    </a:ext>
                  </a:extLst>
                </p:cNvPr>
                <p:cNvCxnSpPr/>
                <p:nvPr/>
              </p:nvCxnSpPr>
              <p:spPr>
                <a:xfrm>
                  <a:off x="723013" y="3684182"/>
                  <a:ext cx="111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88D0C82C-1B7A-4DC2-8C3F-85454344C843}"/>
                    </a:ext>
                  </a:extLst>
                </p:cNvPr>
                <p:cNvCxnSpPr/>
                <p:nvPr/>
              </p:nvCxnSpPr>
              <p:spPr>
                <a:xfrm>
                  <a:off x="723013" y="4170354"/>
                  <a:ext cx="11162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8" name="Rectangle 227">
                <a:extLst>
                  <a:ext uri="{FF2B5EF4-FFF2-40B4-BE49-F238E27FC236}">
                    <a16:creationId xmlns:a16="http://schemas.microsoft.com/office/drawing/2014/main" xmlns="" id="{48B9E239-196B-479C-B80F-4FBBAC868609}"/>
                  </a:ext>
                </a:extLst>
              </p:cNvPr>
              <p:cNvSpPr/>
              <p:nvPr/>
            </p:nvSpPr>
            <p:spPr>
              <a:xfrm>
                <a:off x="9513054" y="5027046"/>
                <a:ext cx="810865" cy="412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 name="Rectangle 228">
                <a:extLst>
                  <a:ext uri="{FF2B5EF4-FFF2-40B4-BE49-F238E27FC236}">
                    <a16:creationId xmlns:a16="http://schemas.microsoft.com/office/drawing/2014/main" xmlns="" id="{D0DB8916-CAD1-453E-80BA-6EE7D1D4C174}"/>
                  </a:ext>
                </a:extLst>
              </p:cNvPr>
              <p:cNvSpPr/>
              <p:nvPr/>
            </p:nvSpPr>
            <p:spPr>
              <a:xfrm>
                <a:off x="10708537" y="5247687"/>
                <a:ext cx="819189" cy="203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95" name="TextBox 229"/>
              <p:cNvSpPr txBox="1">
                <a:spLocks noChangeArrowheads="1"/>
              </p:cNvSpPr>
              <p:nvPr/>
            </p:nvSpPr>
            <p:spPr bwMode="auto">
              <a:xfrm>
                <a:off x="8531804" y="5225979"/>
                <a:ext cx="675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4000</a:t>
                </a:r>
              </a:p>
            </p:txBody>
          </p:sp>
          <p:cxnSp>
            <p:nvCxnSpPr>
              <p:cNvPr id="231" name="Straight Connector 230">
                <a:extLst>
                  <a:ext uri="{FF2B5EF4-FFF2-40B4-BE49-F238E27FC236}">
                    <a16:creationId xmlns:a16="http://schemas.microsoft.com/office/drawing/2014/main" xmlns="" id="{AAA73196-99DD-4F23-8621-C14F81E3FA1C}"/>
                  </a:ext>
                </a:extLst>
              </p:cNvPr>
              <p:cNvCxnSpPr/>
              <p:nvPr/>
            </p:nvCxnSpPr>
            <p:spPr>
              <a:xfrm>
                <a:off x="9210020" y="5368326"/>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97" name="TextBox 237"/>
              <p:cNvSpPr txBox="1">
                <a:spLocks noChangeArrowheads="1"/>
              </p:cNvSpPr>
              <p:nvPr/>
            </p:nvSpPr>
            <p:spPr bwMode="auto">
              <a:xfrm>
                <a:off x="8531804" y="5511882"/>
                <a:ext cx="675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sz="1200">
                    <a:solidFill>
                      <a:srgbClr val="FFFFFF"/>
                    </a:solidFill>
                  </a:rPr>
                  <a:t>2000</a:t>
                </a:r>
              </a:p>
            </p:txBody>
          </p:sp>
          <p:cxnSp>
            <p:nvCxnSpPr>
              <p:cNvPr id="239" name="Straight Connector 238">
                <a:extLst>
                  <a:ext uri="{FF2B5EF4-FFF2-40B4-BE49-F238E27FC236}">
                    <a16:creationId xmlns:a16="http://schemas.microsoft.com/office/drawing/2014/main" xmlns="" id="{2B918CB3-1F89-4FF2-842F-FB1478F5342D}"/>
                  </a:ext>
                </a:extLst>
              </p:cNvPr>
              <p:cNvCxnSpPr/>
              <p:nvPr/>
            </p:nvCxnSpPr>
            <p:spPr>
              <a:xfrm>
                <a:off x="9210020" y="5657225"/>
                <a:ext cx="765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xmlns="" id="{D21676FB-0514-4F13-AC37-107E424A339D}"/>
                </a:ext>
              </a:extLst>
            </p:cNvPr>
            <p:cNvCxnSpPr/>
            <p:nvPr/>
          </p:nvCxnSpPr>
          <p:spPr>
            <a:xfrm>
              <a:off x="2206556" y="2077741"/>
              <a:ext cx="917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2E3D4C72-61E5-4804-9D7F-9EA85D6A9AD6}"/>
                </a:ext>
              </a:extLst>
            </p:cNvPr>
            <p:cNvCxnSpPr/>
            <p:nvPr/>
          </p:nvCxnSpPr>
          <p:spPr>
            <a:xfrm>
              <a:off x="6151522" y="2253937"/>
              <a:ext cx="9159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B801C1E1-448A-45FA-A57F-23C49BB17857}"/>
                </a:ext>
              </a:extLst>
            </p:cNvPr>
            <p:cNvCxnSpPr/>
            <p:nvPr/>
          </p:nvCxnSpPr>
          <p:spPr>
            <a:xfrm>
              <a:off x="2230369" y="4939741"/>
              <a:ext cx="917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C57E4404-5AC8-4FD4-B481-37A2354A558F}"/>
                </a:ext>
              </a:extLst>
            </p:cNvPr>
            <p:cNvCxnSpPr/>
            <p:nvPr/>
          </p:nvCxnSpPr>
          <p:spPr>
            <a:xfrm>
              <a:off x="6089609" y="4590523"/>
              <a:ext cx="10461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F2C30BA5-CE89-4F0A-A224-EFF7B43CFF7C}"/>
                </a:ext>
              </a:extLst>
            </p:cNvPr>
            <p:cNvCxnSpPr/>
            <p:nvPr/>
          </p:nvCxnSpPr>
          <p:spPr>
            <a:xfrm>
              <a:off x="10091725" y="4901644"/>
              <a:ext cx="917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ángulo 3"/>
          <p:cNvSpPr/>
          <p:nvPr/>
        </p:nvSpPr>
        <p:spPr>
          <a:xfrm>
            <a:off x="6999287" y="537056"/>
            <a:ext cx="6096000" cy="646331"/>
          </a:xfrm>
          <a:prstGeom prst="rect">
            <a:avLst/>
          </a:prstGeom>
        </p:spPr>
        <p:txBody>
          <a:bodyPr>
            <a:spAutoFit/>
          </a:bodyPr>
          <a:lstStyle/>
          <a:p>
            <a:pPr>
              <a:spcBef>
                <a:spcPct val="0"/>
              </a:spcBef>
            </a:pPr>
            <a:r>
              <a:rPr lang="en-US" altLang="en-US" dirty="0"/>
              <a:t>J </a:t>
            </a:r>
            <a:r>
              <a:rPr lang="en-US" altLang="en-US" dirty="0" err="1"/>
              <a:t>Alzheimers</a:t>
            </a:r>
            <a:r>
              <a:rPr lang="en-US" altLang="en-US" dirty="0"/>
              <a:t> Dis Parkinsonism. 2013 Oct 31;3:128. PubMed PMID: 25035815. PMCID: 4096626.</a:t>
            </a:r>
          </a:p>
        </p:txBody>
      </p:sp>
      <p:pic>
        <p:nvPicPr>
          <p:cNvPr id="2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0" y="131021"/>
            <a:ext cx="1305060" cy="116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32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5FA4D169-68C5-4C78-855F-FB6CC9CE10B2}"/>
              </a:ext>
            </a:extLst>
          </p:cNvPr>
          <p:cNvSpPr>
            <a:spLocks noGrp="1" noChangeArrowheads="1"/>
          </p:cNvSpPr>
          <p:nvPr>
            <p:ph type="title"/>
          </p:nvPr>
        </p:nvSpPr>
        <p:spPr>
          <a:xfrm>
            <a:off x="965915" y="447541"/>
            <a:ext cx="10363200" cy="762000"/>
          </a:xfrm>
        </p:spPr>
        <p:txBody>
          <a:bodyPr/>
          <a:lstStyle/>
          <a:p>
            <a:pPr algn="ctr" eaLnBrk="1" fontAlgn="auto" hangingPunct="1">
              <a:spcAft>
                <a:spcPts val="0"/>
              </a:spcAft>
              <a:defRPr/>
            </a:pPr>
            <a:r>
              <a:rPr lang="en-US" sz="3600" b="1" dirty="0" smtClean="0">
                <a:solidFill>
                  <a:srgbClr val="FFFF00"/>
                </a:solidFill>
                <a:ea typeface="ＭＳ Ｐゴシック" charset="0"/>
                <a:cs typeface="ＭＳ Ｐゴシック" charset="0"/>
              </a:rPr>
              <a:t>La </a:t>
            </a:r>
            <a:r>
              <a:rPr lang="en-US" sz="3600" b="1" dirty="0" err="1">
                <a:solidFill>
                  <a:srgbClr val="FFFF00"/>
                </a:solidFill>
                <a:ea typeface="ＭＳ Ｐゴシック" charset="0"/>
                <a:cs typeface="ＭＳ Ｐゴシック" charset="0"/>
              </a:rPr>
              <a:t>i</a:t>
            </a:r>
            <a:r>
              <a:rPr lang="en-US" sz="3600" b="1" dirty="0" err="1" smtClean="0">
                <a:solidFill>
                  <a:srgbClr val="FFFF00"/>
                </a:solidFill>
                <a:ea typeface="ＭＳ Ｐゴシック" charset="0"/>
                <a:cs typeface="ＭＳ Ｐゴシック" charset="0"/>
              </a:rPr>
              <a:t>nsulina</a:t>
            </a:r>
            <a:r>
              <a:rPr lang="en-US" sz="3600" b="1" dirty="0" smtClean="0">
                <a:solidFill>
                  <a:srgbClr val="FFFF00"/>
                </a:solidFill>
                <a:ea typeface="ＭＳ Ｐゴシック" charset="0"/>
                <a:cs typeface="ＭＳ Ｐゴシック" charset="0"/>
              </a:rPr>
              <a:t> se </a:t>
            </a:r>
            <a:r>
              <a:rPr lang="en-US" sz="3600" b="1" dirty="0" err="1" smtClean="0">
                <a:solidFill>
                  <a:srgbClr val="FFFF00"/>
                </a:solidFill>
                <a:ea typeface="ＭＳ Ｐゴシック" charset="0"/>
                <a:cs typeface="ＭＳ Ｐゴシック" charset="0"/>
              </a:rPr>
              <a:t>requiere</a:t>
            </a:r>
            <a:r>
              <a:rPr lang="en-US" sz="3600" b="1" dirty="0" smtClean="0">
                <a:solidFill>
                  <a:srgbClr val="FFFF00"/>
                </a:solidFill>
                <a:ea typeface="ＭＳ Ｐゴシック" charset="0"/>
                <a:cs typeface="ＭＳ Ｐゴシック" charset="0"/>
              </a:rPr>
              <a:t> para </a:t>
            </a:r>
            <a:r>
              <a:rPr lang="en-US" sz="3600" b="1" dirty="0" err="1" smtClean="0">
                <a:solidFill>
                  <a:srgbClr val="FFFF00"/>
                </a:solidFill>
                <a:ea typeface="ＭＳ Ｐゴシック" charset="0"/>
                <a:cs typeface="ＭＳ Ｐゴシック" charset="0"/>
              </a:rPr>
              <a:t>funciones</a:t>
            </a:r>
            <a:r>
              <a:rPr lang="en-US" sz="3600" b="1" dirty="0" smtClean="0">
                <a:solidFill>
                  <a:srgbClr val="FFFF00"/>
                </a:solidFill>
                <a:ea typeface="ＭＳ Ｐゴシック" charset="0"/>
                <a:cs typeface="ＭＳ Ｐゴシック" charset="0"/>
              </a:rPr>
              <a:t> </a:t>
            </a:r>
            <a:r>
              <a:rPr lang="en-US" sz="3600" b="1" dirty="0" err="1" smtClean="0">
                <a:solidFill>
                  <a:srgbClr val="FFFF00"/>
                </a:solidFill>
                <a:ea typeface="ＭＳ Ｐゴシック" charset="0"/>
                <a:cs typeface="ＭＳ Ｐゴシック" charset="0"/>
              </a:rPr>
              <a:t>cerebrales</a:t>
            </a:r>
            <a:r>
              <a:rPr lang="en-US" sz="3600" b="1" dirty="0" smtClean="0">
                <a:solidFill>
                  <a:srgbClr val="FFFF00"/>
                </a:solidFill>
                <a:ea typeface="ＭＳ Ｐゴシック" charset="0"/>
                <a:cs typeface="ＭＳ Ｐゴシック" charset="0"/>
              </a:rPr>
              <a:t> </a:t>
            </a:r>
            <a:r>
              <a:rPr lang="en-US" sz="3600" b="1" dirty="0" err="1" smtClean="0">
                <a:solidFill>
                  <a:srgbClr val="FFFF00"/>
                </a:solidFill>
                <a:ea typeface="ＭＳ Ｐゴシック" charset="0"/>
                <a:cs typeface="ＭＳ Ｐゴシック" charset="0"/>
              </a:rPr>
              <a:t>normales</a:t>
            </a:r>
            <a:endParaRPr lang="en-US" sz="3600" b="1" dirty="0">
              <a:solidFill>
                <a:srgbClr val="FFFF00"/>
              </a:solidFill>
              <a:ea typeface="ＭＳ Ｐゴシック" charset="0"/>
              <a:cs typeface="ＭＳ Ｐゴシック" charset="0"/>
            </a:endParaRPr>
          </a:p>
        </p:txBody>
      </p:sp>
      <p:sp>
        <p:nvSpPr>
          <p:cNvPr id="49155" name="Rectangle 3">
            <a:extLst>
              <a:ext uri="{FF2B5EF4-FFF2-40B4-BE49-F238E27FC236}">
                <a16:creationId xmlns:a16="http://schemas.microsoft.com/office/drawing/2014/main" xmlns="" id="{55F87993-C133-41F6-8BB9-BFFD769FACEF}"/>
              </a:ext>
            </a:extLst>
          </p:cNvPr>
          <p:cNvSpPr>
            <a:spLocks noGrp="1" noChangeArrowheads="1"/>
          </p:cNvSpPr>
          <p:nvPr>
            <p:ph type="body" idx="4294967295"/>
          </p:nvPr>
        </p:nvSpPr>
        <p:spPr>
          <a:xfrm>
            <a:off x="790730" y="1524000"/>
            <a:ext cx="10342562" cy="5334000"/>
          </a:xfrm>
        </p:spPr>
        <p:txBody>
          <a:bodyPr>
            <a:normAutofit fontScale="92500" lnSpcReduction="10000"/>
          </a:bodyPr>
          <a:lstStyle/>
          <a:p>
            <a:pPr marL="457200" indent="-457200" eaLnBrk="1" fontAlgn="auto" hangingPunct="1">
              <a:lnSpc>
                <a:spcPct val="90000"/>
              </a:lnSpc>
              <a:spcBef>
                <a:spcPts val="0"/>
              </a:spcBef>
              <a:spcAft>
                <a:spcPts val="0"/>
              </a:spcAft>
              <a:buFont typeface="Wingdings" panose="05000000000000000000" pitchFamily="2" charset="2"/>
              <a:buChar char="q"/>
              <a:defRPr/>
            </a:pPr>
            <a:endParaRPr lang="en-US" sz="2800" dirty="0" smtClean="0">
              <a:ea typeface="MS PGothic" charset="0"/>
            </a:endParaRPr>
          </a:p>
          <a:p>
            <a:pPr marL="457200" indent="-457200" eaLnBrk="1" fontAlgn="auto" hangingPunct="1">
              <a:lnSpc>
                <a:spcPct val="90000"/>
              </a:lnSpc>
              <a:spcBef>
                <a:spcPts val="0"/>
              </a:spcBef>
              <a:spcAft>
                <a:spcPts val="0"/>
              </a:spcAft>
              <a:buFont typeface="Wingdings" panose="05000000000000000000" pitchFamily="2" charset="2"/>
              <a:buChar char="q"/>
              <a:defRPr/>
            </a:pPr>
            <a:endParaRPr lang="en-US" sz="2800" dirty="0">
              <a:ea typeface="MS PGothic" charset="0"/>
            </a:endParaRPr>
          </a:p>
          <a:p>
            <a:pPr marL="457200" indent="-457200" eaLnBrk="1" fontAlgn="auto" hangingPunct="1">
              <a:lnSpc>
                <a:spcPct val="90000"/>
              </a:lnSpc>
              <a:spcBef>
                <a:spcPts val="0"/>
              </a:spcBef>
              <a:spcAft>
                <a:spcPts val="0"/>
              </a:spcAft>
              <a:buFont typeface="Wingdings" panose="05000000000000000000" pitchFamily="2" charset="2"/>
              <a:buChar char="q"/>
              <a:defRPr/>
            </a:pPr>
            <a:r>
              <a:rPr lang="en-US" sz="2800" dirty="0" smtClean="0">
                <a:ea typeface="MS PGothic" charset="0"/>
              </a:rPr>
              <a:t>Los </a:t>
            </a:r>
            <a:r>
              <a:rPr lang="en-US" sz="2800" dirty="0" err="1">
                <a:ea typeface="MS PGothic" charset="0"/>
              </a:rPr>
              <a:t>individuos</a:t>
            </a:r>
            <a:r>
              <a:rPr lang="en-US" sz="2800" dirty="0">
                <a:ea typeface="MS PGothic" charset="0"/>
              </a:rPr>
              <a:t> con diabetes </a:t>
            </a:r>
            <a:r>
              <a:rPr lang="en-US" sz="2800" dirty="0" err="1">
                <a:ea typeface="MS PGothic" charset="0"/>
              </a:rPr>
              <a:t>tipo</a:t>
            </a:r>
            <a:r>
              <a:rPr lang="en-US" sz="2800" dirty="0">
                <a:ea typeface="MS PGothic" charset="0"/>
              </a:rPr>
              <a:t> 2 son 2 </a:t>
            </a:r>
            <a:r>
              <a:rPr lang="en-US" sz="2800" dirty="0" err="1">
                <a:ea typeface="MS PGothic" charset="0"/>
              </a:rPr>
              <a:t>veces</a:t>
            </a:r>
            <a:r>
              <a:rPr lang="en-US" sz="2800" dirty="0">
                <a:ea typeface="MS PGothic" charset="0"/>
              </a:rPr>
              <a:t> </a:t>
            </a:r>
            <a:r>
              <a:rPr lang="en-US" sz="2800" dirty="0" err="1">
                <a:ea typeface="MS PGothic" charset="0"/>
              </a:rPr>
              <a:t>más</a:t>
            </a:r>
            <a:r>
              <a:rPr lang="en-US" sz="2800" dirty="0">
                <a:ea typeface="MS PGothic" charset="0"/>
              </a:rPr>
              <a:t> </a:t>
            </a:r>
            <a:r>
              <a:rPr lang="en-US" sz="2800" dirty="0" err="1">
                <a:ea typeface="MS PGothic" charset="0"/>
              </a:rPr>
              <a:t>propensos</a:t>
            </a:r>
            <a:r>
              <a:rPr lang="en-US" sz="2800" dirty="0">
                <a:ea typeface="MS PGothic" charset="0"/>
              </a:rPr>
              <a:t> a </a:t>
            </a:r>
            <a:r>
              <a:rPr lang="en-US" sz="2800" dirty="0" err="1">
                <a:ea typeface="MS PGothic" charset="0"/>
              </a:rPr>
              <a:t>desarrollar</a:t>
            </a:r>
            <a:r>
              <a:rPr lang="en-US" sz="2800" dirty="0">
                <a:ea typeface="MS PGothic" charset="0"/>
              </a:rPr>
              <a:t> EA</a:t>
            </a:r>
          </a:p>
          <a:p>
            <a:pPr marL="457200" indent="-457200" eaLnBrk="1" fontAlgn="auto" hangingPunct="1">
              <a:lnSpc>
                <a:spcPct val="90000"/>
              </a:lnSpc>
              <a:spcBef>
                <a:spcPts val="0"/>
              </a:spcBef>
              <a:spcAft>
                <a:spcPts val="0"/>
              </a:spcAft>
              <a:buFont typeface="Wingdings" panose="05000000000000000000" pitchFamily="2" charset="2"/>
              <a:buChar char="q"/>
              <a:defRPr/>
            </a:pPr>
            <a:r>
              <a:rPr lang="en-US" sz="2800" dirty="0" smtClean="0">
                <a:ea typeface="MS PGothic" charset="0"/>
              </a:rPr>
              <a:t>Los genes de </a:t>
            </a:r>
            <a:r>
              <a:rPr lang="en-US" sz="2800" dirty="0" err="1" smtClean="0">
                <a:ea typeface="MS PGothic" charset="0"/>
              </a:rPr>
              <a:t>insulina</a:t>
            </a:r>
            <a:r>
              <a:rPr lang="en-US" sz="2800" dirty="0" smtClean="0">
                <a:ea typeface="MS PGothic" charset="0"/>
              </a:rPr>
              <a:t>, </a:t>
            </a:r>
            <a:r>
              <a:rPr lang="en-US" sz="2800" dirty="0" err="1" smtClean="0">
                <a:ea typeface="MS PGothic" charset="0"/>
              </a:rPr>
              <a:t>polipéptidos</a:t>
            </a:r>
            <a:r>
              <a:rPr lang="en-US" sz="2800" dirty="0" smtClean="0">
                <a:ea typeface="MS PGothic" charset="0"/>
              </a:rPr>
              <a:t> FCI y </a:t>
            </a:r>
            <a:r>
              <a:rPr lang="en-US" sz="2800" dirty="0" err="1" smtClean="0">
                <a:ea typeface="MS PGothic" charset="0"/>
              </a:rPr>
              <a:t>sus</a:t>
            </a:r>
            <a:r>
              <a:rPr lang="en-US" sz="2800" dirty="0" smtClean="0">
                <a:ea typeface="MS PGothic" charset="0"/>
              </a:rPr>
              <a:t> </a:t>
            </a:r>
            <a:r>
              <a:rPr lang="en-US" sz="2800" dirty="0" err="1" smtClean="0">
                <a:ea typeface="MS PGothic" charset="0"/>
              </a:rPr>
              <a:t>receptores</a:t>
            </a:r>
            <a:r>
              <a:rPr lang="en-US" sz="2800" dirty="0" smtClean="0">
                <a:ea typeface="MS PGothic" charset="0"/>
              </a:rPr>
              <a:t> se </a:t>
            </a:r>
            <a:r>
              <a:rPr lang="en-US" sz="2800" dirty="0" err="1" smtClean="0">
                <a:ea typeface="MS PGothic" charset="0"/>
              </a:rPr>
              <a:t>expresan</a:t>
            </a:r>
            <a:r>
              <a:rPr lang="en-US" sz="2800" dirty="0" smtClean="0">
                <a:ea typeface="MS PGothic" charset="0"/>
              </a:rPr>
              <a:t> </a:t>
            </a:r>
            <a:r>
              <a:rPr lang="en-US" sz="2800" dirty="0" err="1" smtClean="0">
                <a:ea typeface="MS PGothic" charset="0"/>
              </a:rPr>
              <a:t>en</a:t>
            </a:r>
            <a:r>
              <a:rPr lang="en-US" sz="2800" dirty="0" smtClean="0">
                <a:ea typeface="MS PGothic" charset="0"/>
              </a:rPr>
              <a:t> el </a:t>
            </a:r>
            <a:r>
              <a:rPr lang="en-US" sz="2800" dirty="0" err="1" smtClean="0">
                <a:ea typeface="MS PGothic" charset="0"/>
              </a:rPr>
              <a:t>cerebro</a:t>
            </a:r>
            <a:endParaRPr lang="en-US" sz="2800" dirty="0">
              <a:ea typeface="MS PGothic" charset="0"/>
            </a:endParaRPr>
          </a:p>
          <a:p>
            <a:pPr marL="640080" lvl="1" indent="-288000" eaLnBrk="1" fontAlgn="auto" hangingPunct="1">
              <a:lnSpc>
                <a:spcPct val="90000"/>
              </a:lnSpc>
              <a:spcBef>
                <a:spcPts val="600"/>
              </a:spcBef>
              <a:spcAft>
                <a:spcPts val="1200"/>
              </a:spcAft>
              <a:buFont typeface="Wingdings" panose="05000000000000000000" pitchFamily="2" charset="2"/>
              <a:buChar char="q"/>
              <a:defRPr/>
            </a:pPr>
            <a:r>
              <a:rPr lang="en-US" sz="2400" dirty="0" err="1" smtClean="0">
                <a:ea typeface="MS PGothic" charset="0"/>
              </a:rPr>
              <a:t>Principalmente</a:t>
            </a:r>
            <a:r>
              <a:rPr lang="en-US" sz="2400" dirty="0" smtClean="0">
                <a:ea typeface="MS PGothic" charset="0"/>
              </a:rPr>
              <a:t> </a:t>
            </a:r>
            <a:r>
              <a:rPr lang="en-US" sz="2400" dirty="0" err="1" smtClean="0">
                <a:ea typeface="MS PGothic" charset="0"/>
              </a:rPr>
              <a:t>en</a:t>
            </a:r>
            <a:r>
              <a:rPr lang="en-US" sz="2400" dirty="0" smtClean="0">
                <a:ea typeface="MS PGothic" charset="0"/>
              </a:rPr>
              <a:t> </a:t>
            </a:r>
            <a:r>
              <a:rPr lang="en-US" sz="2400" dirty="0" err="1" smtClean="0">
                <a:ea typeface="MS PGothic" charset="0"/>
              </a:rPr>
              <a:t>blancos</a:t>
            </a:r>
            <a:r>
              <a:rPr lang="en-US" sz="2400" dirty="0" smtClean="0">
                <a:ea typeface="MS PGothic" charset="0"/>
              </a:rPr>
              <a:t> </a:t>
            </a:r>
            <a:r>
              <a:rPr lang="en-US" sz="2400" dirty="0" err="1" smtClean="0">
                <a:ea typeface="MS PGothic" charset="0"/>
              </a:rPr>
              <a:t>vulnerables</a:t>
            </a:r>
            <a:r>
              <a:rPr lang="en-US" sz="2400" dirty="0" smtClean="0">
                <a:ea typeface="MS PGothic" charset="0"/>
              </a:rPr>
              <a:t> para la </a:t>
            </a:r>
            <a:r>
              <a:rPr lang="en-US" sz="2400" dirty="0" err="1" smtClean="0">
                <a:ea typeface="MS PGothic" charset="0"/>
              </a:rPr>
              <a:t>enfermedad</a:t>
            </a:r>
            <a:r>
              <a:rPr lang="en-US" sz="2400" dirty="0" smtClean="0">
                <a:ea typeface="MS PGothic" charset="0"/>
              </a:rPr>
              <a:t> de Alzheimer</a:t>
            </a:r>
            <a:endParaRPr lang="en-US" altLang="ja-JP" sz="2400" dirty="0">
              <a:ea typeface="MS PGothic" charset="0"/>
            </a:endParaRP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n-US" sz="2800" dirty="0" smtClean="0">
                <a:ea typeface="MS PGothic" charset="0"/>
              </a:rPr>
              <a:t>La </a:t>
            </a:r>
            <a:r>
              <a:rPr lang="en-US" sz="2800" dirty="0" err="1" smtClean="0">
                <a:ea typeface="MS PGothic" charset="0"/>
              </a:rPr>
              <a:t>insulina</a:t>
            </a:r>
            <a:r>
              <a:rPr lang="en-US" sz="2800" dirty="0" smtClean="0">
                <a:ea typeface="MS PGothic" charset="0"/>
              </a:rPr>
              <a:t> </a:t>
            </a:r>
            <a:r>
              <a:rPr lang="en-US" sz="2800" dirty="0" err="1" smtClean="0">
                <a:ea typeface="MS PGothic" charset="0"/>
              </a:rPr>
              <a:t>regula</a:t>
            </a:r>
            <a:r>
              <a:rPr lang="en-US" sz="2800" dirty="0" smtClean="0">
                <a:ea typeface="MS PGothic" charset="0"/>
              </a:rPr>
              <a:t> la </a:t>
            </a:r>
            <a:r>
              <a:rPr lang="en-US" sz="2800" dirty="0" err="1" smtClean="0">
                <a:ea typeface="MS PGothic" charset="0"/>
              </a:rPr>
              <a:t>supervivencia</a:t>
            </a:r>
            <a:r>
              <a:rPr lang="en-US" sz="2800" dirty="0" smtClean="0">
                <a:ea typeface="MS PGothic" charset="0"/>
              </a:rPr>
              <a:t> neuronal y </a:t>
            </a:r>
            <a:r>
              <a:rPr lang="en-US" sz="2800" dirty="0" err="1" smtClean="0">
                <a:ea typeface="MS PGothic" charset="0"/>
              </a:rPr>
              <a:t>oligodendroglial</a:t>
            </a:r>
            <a:r>
              <a:rPr lang="en-US" sz="2800" dirty="0" smtClean="0">
                <a:ea typeface="MS PGothic" charset="0"/>
              </a:rPr>
              <a:t> y la </a:t>
            </a:r>
            <a:r>
              <a:rPr lang="en-US" sz="2800" dirty="0" err="1" smtClean="0">
                <a:ea typeface="MS PGothic" charset="0"/>
              </a:rPr>
              <a:t>plasticidad</a:t>
            </a:r>
            <a:r>
              <a:rPr lang="en-US" sz="2800" dirty="0" smtClean="0">
                <a:ea typeface="MS PGothic" charset="0"/>
              </a:rPr>
              <a:t> neuronal</a:t>
            </a: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s-MX" sz="2600" b="1" dirty="0" err="1" smtClean="0"/>
              <a:t>Analisis</a:t>
            </a:r>
            <a:r>
              <a:rPr lang="es-MX" sz="2600" b="1" dirty="0" smtClean="0"/>
              <a:t> </a:t>
            </a:r>
            <a:r>
              <a:rPr lang="es-MX" sz="2600" b="1" dirty="0"/>
              <a:t>directo de cerebros humanos </a:t>
            </a:r>
            <a:r>
              <a:rPr lang="es-MX" sz="2600" b="1" dirty="0" err="1"/>
              <a:t>postmortem</a:t>
            </a:r>
            <a:r>
              <a:rPr lang="es-MX" sz="2600" b="1" dirty="0"/>
              <a:t> con AD </a:t>
            </a:r>
            <a:r>
              <a:rPr lang="es-MX" sz="2600" b="1" dirty="0" err="1" smtClean="0"/>
              <a:t>documentada</a:t>
            </a:r>
            <a:r>
              <a:rPr lang="es-MX" sz="2800" b="1" dirty="0" err="1" smtClean="0"/>
              <a:t>,con</a:t>
            </a:r>
            <a:r>
              <a:rPr lang="es-MX" sz="2800" b="1" dirty="0" smtClean="0"/>
              <a:t> FT(insulina, IGT,) y IR ,IGTR)disminuidos.</a:t>
            </a:r>
          </a:p>
          <a:p>
            <a:pPr marL="457200" indent="-457200" eaLnBrk="1" fontAlgn="auto" hangingPunct="1">
              <a:lnSpc>
                <a:spcPct val="90000"/>
              </a:lnSpc>
              <a:spcBef>
                <a:spcPts val="600"/>
              </a:spcBef>
              <a:spcAft>
                <a:spcPts val="1200"/>
              </a:spcAft>
              <a:buFont typeface="Wingdings" panose="05000000000000000000" pitchFamily="2" charset="2"/>
              <a:buChar char="q"/>
              <a:defRPr/>
            </a:pPr>
            <a:r>
              <a:rPr lang="en-US" sz="2800" dirty="0" smtClean="0">
                <a:ea typeface="MS PGothic" charset="0"/>
              </a:rPr>
              <a:t>La </a:t>
            </a:r>
            <a:r>
              <a:rPr lang="en-US" sz="2800" dirty="0" err="1" smtClean="0">
                <a:ea typeface="MS PGothic" charset="0"/>
              </a:rPr>
              <a:t>resistencia</a:t>
            </a:r>
            <a:r>
              <a:rPr lang="en-US" sz="2800" dirty="0" smtClean="0">
                <a:ea typeface="MS PGothic" charset="0"/>
              </a:rPr>
              <a:t>/</a:t>
            </a:r>
            <a:r>
              <a:rPr lang="en-US" sz="2800" dirty="0" err="1" smtClean="0">
                <a:ea typeface="MS PGothic" charset="0"/>
              </a:rPr>
              <a:t>deficiencia</a:t>
            </a:r>
            <a:r>
              <a:rPr lang="en-US" sz="2800" dirty="0" smtClean="0">
                <a:ea typeface="MS PGothic" charset="0"/>
              </a:rPr>
              <a:t> de </a:t>
            </a:r>
            <a:r>
              <a:rPr lang="en-US" sz="2800" dirty="0" err="1" smtClean="0">
                <a:ea typeface="MS PGothic" charset="0"/>
              </a:rPr>
              <a:t>insulina</a:t>
            </a:r>
            <a:r>
              <a:rPr lang="en-US" sz="2800" dirty="0" smtClean="0">
                <a:ea typeface="MS PGothic" charset="0"/>
              </a:rPr>
              <a:t> cerebral experimental </a:t>
            </a:r>
            <a:r>
              <a:rPr lang="en-US" sz="2800" dirty="0" err="1" smtClean="0">
                <a:ea typeface="MS PGothic" charset="0"/>
              </a:rPr>
              <a:t>altera</a:t>
            </a:r>
            <a:r>
              <a:rPr lang="en-US" sz="2800" dirty="0" smtClean="0">
                <a:ea typeface="MS PGothic" charset="0"/>
              </a:rPr>
              <a:t> el </a:t>
            </a:r>
            <a:r>
              <a:rPr lang="en-US" sz="2800" dirty="0" err="1" smtClean="0">
                <a:ea typeface="MS PGothic" charset="0"/>
              </a:rPr>
              <a:t>aprendizaje</a:t>
            </a:r>
            <a:r>
              <a:rPr lang="en-US" sz="2800" dirty="0" smtClean="0">
                <a:ea typeface="MS PGothic" charset="0"/>
              </a:rPr>
              <a:t> y la </a:t>
            </a:r>
            <a:r>
              <a:rPr lang="en-US" sz="2800" dirty="0" err="1" smtClean="0">
                <a:ea typeface="MS PGothic" charset="0"/>
              </a:rPr>
              <a:t>memoria</a:t>
            </a:r>
            <a:endParaRPr lang="en-US" sz="2800" dirty="0">
              <a:ea typeface="MS PGothic" charset="0"/>
            </a:endParaRPr>
          </a:p>
          <a:p>
            <a:pPr marL="457200" indent="-457200" eaLnBrk="1" fontAlgn="auto" hangingPunct="1">
              <a:lnSpc>
                <a:spcPct val="90000"/>
              </a:lnSpc>
              <a:spcBef>
                <a:spcPts val="600"/>
              </a:spcBef>
              <a:spcAft>
                <a:spcPts val="1200"/>
              </a:spcAft>
              <a:buFont typeface="Wingdings" panose="05000000000000000000" pitchFamily="2" charset="2"/>
              <a:buChar char="q"/>
              <a:defRPr/>
            </a:pPr>
            <a:endParaRPr lang="en-US" sz="2800" dirty="0">
              <a:ea typeface="MS PGothic" charset="0"/>
            </a:endParaRPr>
          </a:p>
          <a:p>
            <a:pPr marL="274320" indent="-288000" eaLnBrk="1" fontAlgn="auto" hangingPunct="1">
              <a:lnSpc>
                <a:spcPct val="90000"/>
              </a:lnSpc>
              <a:spcAft>
                <a:spcPts val="0"/>
              </a:spcAft>
              <a:defRPr/>
            </a:pPr>
            <a:endParaRPr lang="en-US" sz="2800" dirty="0">
              <a:ea typeface="MS PGothic" charset="0"/>
            </a:endParaRPr>
          </a:p>
        </p:txBody>
      </p:sp>
      <p:sp>
        <p:nvSpPr>
          <p:cNvPr id="2" name="Rectángulo 1"/>
          <p:cNvSpPr/>
          <p:nvPr/>
        </p:nvSpPr>
        <p:spPr>
          <a:xfrm>
            <a:off x="10096368" y="229630"/>
            <a:ext cx="2465493" cy="1754326"/>
          </a:xfrm>
          <a:prstGeom prst="rect">
            <a:avLst/>
          </a:prstGeom>
        </p:spPr>
        <p:txBody>
          <a:bodyPr wrap="square">
            <a:spAutoFit/>
          </a:bodyPr>
          <a:lstStyle/>
          <a:p>
            <a:r>
              <a:rPr lang="en-US" altLang="en-US" dirty="0"/>
              <a:t>Current Alzheimer Research. 2012 Jan;9(1):35-66. PubMed PMID: 22329651. </a:t>
            </a:r>
            <a:r>
              <a:rPr lang="en-US" altLang="en-US" dirty="0" err="1"/>
              <a:t>Epub</a:t>
            </a:r>
            <a:r>
              <a:rPr lang="en-US" altLang="en-US" dirty="0"/>
              <a:t> 2012/02/15. </a:t>
            </a:r>
            <a:r>
              <a:rPr lang="en-US" altLang="en-US" dirty="0" err="1"/>
              <a:t>eng.</a:t>
            </a:r>
            <a:endParaRPr lang="es-MX"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52" y="229630"/>
            <a:ext cx="1340926" cy="13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72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a:extLst>
              <a:ext uri="{FF2B5EF4-FFF2-40B4-BE49-F238E27FC236}">
                <a16:creationId xmlns:a16="http://schemas.microsoft.com/office/drawing/2014/main" xmlns="" id="{91B10088-75BF-4445-9CBE-A91B7BA288B6}"/>
              </a:ext>
            </a:extLst>
          </p:cNvPr>
          <p:cNvSpPr>
            <a:spLocks noGrp="1" noChangeArrowheads="1"/>
          </p:cNvSpPr>
          <p:nvPr>
            <p:ph type="title"/>
          </p:nvPr>
        </p:nvSpPr>
        <p:spPr>
          <a:xfrm>
            <a:off x="152400" y="612820"/>
            <a:ext cx="6629400" cy="1708150"/>
          </a:xfrm>
        </p:spPr>
        <p:txBody>
          <a:bodyPr/>
          <a:lstStyle/>
          <a:p>
            <a:pPr eaLnBrk="1" fontAlgn="auto" hangingPunct="1">
              <a:spcAft>
                <a:spcPts val="0"/>
              </a:spcAft>
              <a:defRPr/>
            </a:pPr>
            <a:r>
              <a:rPr lang="en-US" sz="4000" b="1" dirty="0" smtClean="0">
                <a:solidFill>
                  <a:srgbClr val="FFFF00"/>
                </a:solidFill>
              </a:rPr>
              <a:t>Resistencia experimental </a:t>
            </a:r>
            <a:r>
              <a:rPr lang="en-US" sz="4000" b="1" dirty="0" err="1" smtClean="0">
                <a:solidFill>
                  <a:srgbClr val="FFFF00"/>
                </a:solidFill>
              </a:rPr>
              <a:t>Insulina</a:t>
            </a:r>
            <a:r>
              <a:rPr lang="en-US" sz="4000" b="1" dirty="0" smtClean="0">
                <a:solidFill>
                  <a:srgbClr val="FFFF00"/>
                </a:solidFill>
              </a:rPr>
              <a:t>/IGF  </a:t>
            </a:r>
            <a:r>
              <a:rPr lang="en-US" sz="4000" b="1" dirty="0" smtClean="0">
                <a:solidFill>
                  <a:srgbClr val="FFFF00"/>
                </a:solidFill>
                <a:sym typeface="Wingdings" panose="05000000000000000000" pitchFamily="2" charset="2"/>
              </a:rPr>
              <a:t> </a:t>
            </a:r>
            <a:r>
              <a:rPr lang="en-US" sz="4000" b="1" dirty="0" err="1" smtClean="0">
                <a:solidFill>
                  <a:srgbClr val="FFFF00"/>
                </a:solidFill>
              </a:rPr>
              <a:t>Neurodegeneración</a:t>
            </a:r>
            <a:endParaRPr lang="en-US" sz="4000" b="1" dirty="0">
              <a:solidFill>
                <a:srgbClr val="FFFF00"/>
              </a:solidFill>
            </a:endParaRPr>
          </a:p>
        </p:txBody>
      </p:sp>
      <p:pic>
        <p:nvPicPr>
          <p:cNvPr id="13315" name="Picture 4" descr="SIRNANINR-HIPP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613" y="381000"/>
            <a:ext cx="4040187"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ChangeArrowheads="1"/>
          </p:cNvSpPr>
          <p:nvPr/>
        </p:nvSpPr>
        <p:spPr bwMode="auto">
          <a:xfrm>
            <a:off x="381000" y="2462213"/>
            <a:ext cx="55340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smtClean="0">
                <a:latin typeface="Palatino Linotype" panose="02040502050505030304" pitchFamily="18" charset="0"/>
              </a:rPr>
              <a:t>siRNA intracerebral </a:t>
            </a:r>
            <a:r>
              <a:rPr lang="en-US" altLang="en-US" sz="2800" dirty="0" err="1" smtClean="0">
                <a:latin typeface="Palatino Linotype" panose="02040502050505030304" pitchFamily="18" charset="0"/>
              </a:rPr>
              <a:t>dirigido</a:t>
            </a:r>
            <a:r>
              <a:rPr lang="en-US" altLang="en-US" sz="2800" dirty="0" smtClean="0">
                <a:latin typeface="Palatino Linotype" panose="02040502050505030304" pitchFamily="18" charset="0"/>
              </a:rPr>
              <a:t> a </a:t>
            </a:r>
            <a:r>
              <a:rPr lang="en-US" altLang="en-US" sz="2800" dirty="0" err="1" smtClean="0">
                <a:latin typeface="Palatino Linotype" panose="02040502050505030304" pitchFamily="18" charset="0"/>
              </a:rPr>
              <a:t>receptores</a:t>
            </a:r>
            <a:r>
              <a:rPr lang="en-US" altLang="en-US" sz="2800" dirty="0" smtClean="0">
                <a:latin typeface="Palatino Linotype" panose="02040502050505030304" pitchFamily="18" charset="0"/>
              </a:rPr>
              <a:t> de </a:t>
            </a:r>
            <a:r>
              <a:rPr lang="en-US" altLang="en-US" sz="2800" dirty="0" err="1" smtClean="0">
                <a:latin typeface="Palatino Linotype" panose="02040502050505030304" pitchFamily="18" charset="0"/>
              </a:rPr>
              <a:t>insulina</a:t>
            </a:r>
            <a:r>
              <a:rPr lang="en-US" altLang="en-US" sz="2800" dirty="0" smtClean="0">
                <a:latin typeface="Palatino Linotype" panose="02040502050505030304" pitchFamily="18" charset="0"/>
              </a:rPr>
              <a:t> o IGF-I-II causa </a:t>
            </a:r>
            <a:r>
              <a:rPr lang="en-US" altLang="en-US" sz="2800" dirty="0" err="1" smtClean="0">
                <a:latin typeface="Palatino Linotype" panose="02040502050505030304" pitchFamily="18" charset="0"/>
              </a:rPr>
              <a:t>neurodegeneración</a:t>
            </a:r>
            <a:r>
              <a:rPr lang="en-US" altLang="en-US" sz="2800" dirty="0" smtClean="0">
                <a:latin typeface="Palatino Linotype" panose="02040502050505030304" pitchFamily="18" charset="0"/>
              </a:rPr>
              <a:t> del </a:t>
            </a:r>
            <a:r>
              <a:rPr lang="en-US" altLang="en-US" sz="2800" dirty="0" err="1" smtClean="0">
                <a:latin typeface="Palatino Linotype" panose="02040502050505030304" pitchFamily="18" charset="0"/>
              </a:rPr>
              <a:t>hipocampo</a:t>
            </a:r>
            <a:endParaRPr lang="en-US" altLang="en-US" sz="2800" dirty="0">
              <a:latin typeface="Palatino Linotype" panose="02040502050505030304" pitchFamily="18" charset="0"/>
            </a:endParaRPr>
          </a:p>
          <a:p>
            <a:pPr eaLnBrk="1" hangingPunct="1"/>
            <a:endParaRPr lang="en-US" altLang="en-US" sz="2800" dirty="0">
              <a:latin typeface="Palatino Linotype" panose="02040502050505030304" pitchFamily="18" charset="0"/>
            </a:endParaRPr>
          </a:p>
          <a:p>
            <a:pPr eaLnBrk="1" hangingPunct="1"/>
            <a:r>
              <a:rPr lang="en-US" altLang="en-US" sz="2800" dirty="0" err="1" smtClean="0">
                <a:latin typeface="Palatino Linotype" panose="02040502050505030304" pitchFamily="18" charset="0"/>
              </a:rPr>
              <a:t>Neuronas</a:t>
            </a:r>
            <a:r>
              <a:rPr lang="en-US" altLang="en-US" sz="2800" dirty="0" smtClean="0">
                <a:latin typeface="Palatino Linotype" panose="02040502050505030304" pitchFamily="18" charset="0"/>
              </a:rPr>
              <a:t> del SNC </a:t>
            </a:r>
            <a:r>
              <a:rPr lang="en-US" altLang="en-US" sz="2800" dirty="0" err="1" smtClean="0">
                <a:latin typeface="Palatino Linotype" panose="02040502050505030304" pitchFamily="18" charset="0"/>
              </a:rPr>
              <a:t>expresan</a:t>
            </a:r>
            <a:r>
              <a:rPr lang="en-US" altLang="en-US" sz="2800" dirty="0" smtClean="0">
                <a:latin typeface="Palatino Linotype" panose="02040502050505030304" pitchFamily="18" charset="0"/>
              </a:rPr>
              <a:t> </a:t>
            </a:r>
            <a:r>
              <a:rPr lang="en-US" altLang="en-US" sz="2800" dirty="0" err="1" smtClean="0">
                <a:latin typeface="Palatino Linotype" panose="02040502050505030304" pitchFamily="18" charset="0"/>
              </a:rPr>
              <a:t>insulina</a:t>
            </a:r>
            <a:r>
              <a:rPr lang="en-US" altLang="en-US" sz="2800" dirty="0" smtClean="0">
                <a:latin typeface="Palatino Linotype" panose="02040502050505030304" pitchFamily="18" charset="0"/>
              </a:rPr>
              <a:t> y IGF-2  o </a:t>
            </a:r>
            <a:r>
              <a:rPr lang="en-US" altLang="en-US" sz="2800" dirty="0" err="1" smtClean="0">
                <a:latin typeface="Palatino Linotype" panose="02040502050505030304" pitchFamily="18" charset="0"/>
              </a:rPr>
              <a:t>receptores</a:t>
            </a:r>
            <a:r>
              <a:rPr lang="en-US" altLang="en-US" sz="2800" dirty="0" smtClean="0">
                <a:latin typeface="Palatino Linotype" panose="02040502050505030304" pitchFamily="18" charset="0"/>
              </a:rPr>
              <a:t> para </a:t>
            </a:r>
            <a:r>
              <a:rPr lang="en-US" altLang="en-US" sz="2800" dirty="0" err="1" smtClean="0">
                <a:latin typeface="Palatino Linotype" panose="02040502050505030304" pitchFamily="18" charset="0"/>
              </a:rPr>
              <a:t>insulina</a:t>
            </a:r>
            <a:r>
              <a:rPr lang="en-US" altLang="en-US" sz="2800" dirty="0" smtClean="0">
                <a:latin typeface="Palatino Linotype" panose="02040502050505030304" pitchFamily="18" charset="0"/>
              </a:rPr>
              <a:t> y IGF-1 </a:t>
            </a:r>
            <a:r>
              <a:rPr lang="en-US" altLang="en-US" sz="2800" dirty="0" err="1" smtClean="0">
                <a:latin typeface="Palatino Linotype" panose="02040502050505030304" pitchFamily="18" charset="0"/>
              </a:rPr>
              <a:t>durante</a:t>
            </a:r>
            <a:r>
              <a:rPr lang="en-US" altLang="en-US" sz="2800" dirty="0" smtClean="0">
                <a:latin typeface="Palatino Linotype" panose="02040502050505030304" pitchFamily="18" charset="0"/>
              </a:rPr>
              <a:t> </a:t>
            </a:r>
            <a:r>
              <a:rPr lang="en-US" altLang="en-US" sz="2800" dirty="0" err="1" smtClean="0">
                <a:latin typeface="Palatino Linotype" panose="02040502050505030304" pitchFamily="18" charset="0"/>
              </a:rPr>
              <a:t>su</a:t>
            </a:r>
            <a:r>
              <a:rPr lang="en-US" altLang="en-US" sz="2800" dirty="0" smtClean="0">
                <a:latin typeface="Palatino Linotype" panose="02040502050505030304" pitchFamily="18" charset="0"/>
              </a:rPr>
              <a:t> </a:t>
            </a:r>
            <a:r>
              <a:rPr lang="en-US" altLang="en-US" sz="2800" dirty="0" err="1" smtClean="0">
                <a:latin typeface="Palatino Linotype" panose="02040502050505030304" pitchFamily="18" charset="0"/>
              </a:rPr>
              <a:t>desarrollo</a:t>
            </a:r>
            <a:endParaRPr lang="en-US" altLang="en-US" sz="2800" dirty="0">
              <a:latin typeface="Palatino Linotype" panose="02040502050505030304" pitchFamily="18" charset="0"/>
            </a:endParaRPr>
          </a:p>
        </p:txBody>
      </p:sp>
      <p:sp>
        <p:nvSpPr>
          <p:cNvPr id="2" name="Right Arrow 1">
            <a:extLst>
              <a:ext uri="{FF2B5EF4-FFF2-40B4-BE49-F238E27FC236}">
                <a16:creationId xmlns:a16="http://schemas.microsoft.com/office/drawing/2014/main" xmlns="" id="{B1B2E4F9-ACBA-4C4E-AC6A-C2DF18E0256D}"/>
              </a:ext>
            </a:extLst>
          </p:cNvPr>
          <p:cNvSpPr/>
          <p:nvPr/>
        </p:nvSpPr>
        <p:spPr>
          <a:xfrm>
            <a:off x="3467100" y="862885"/>
            <a:ext cx="977900" cy="484188"/>
          </a:xfrm>
          <a:prstGeom prst="right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ángulo 2"/>
          <p:cNvSpPr/>
          <p:nvPr/>
        </p:nvSpPr>
        <p:spPr>
          <a:xfrm>
            <a:off x="10972800" y="2139047"/>
            <a:ext cx="1017588" cy="3970318"/>
          </a:xfrm>
          <a:prstGeom prst="rect">
            <a:avLst/>
          </a:prstGeom>
        </p:spPr>
        <p:txBody>
          <a:bodyPr wrap="square">
            <a:spAutoFit/>
          </a:bodyPr>
          <a:lstStyle/>
          <a:p>
            <a:r>
              <a:rPr lang="en-US" altLang="en-US" dirty="0" err="1" smtClean="0"/>
              <a:t>Mol</a:t>
            </a:r>
            <a:r>
              <a:rPr lang="en-US" altLang="en-US" dirty="0" smtClean="0"/>
              <a:t> Brain 2011;4:13</a:t>
            </a:r>
            <a:r>
              <a:rPr lang="en-US" altLang="en-US" dirty="0"/>
              <a:t>. PubMed PMID: 21443795. PMCID: 3077327. </a:t>
            </a:r>
            <a:r>
              <a:rPr lang="en-US" altLang="en-US" dirty="0" err="1"/>
              <a:t>Epub</a:t>
            </a:r>
            <a:r>
              <a:rPr lang="en-US" altLang="en-US" dirty="0"/>
              <a:t> 2011/03/30. </a:t>
            </a:r>
            <a:r>
              <a:rPr lang="en-US" altLang="en-US" dirty="0" err="1"/>
              <a:t>engf</a:t>
            </a:r>
            <a:r>
              <a:rPr lang="en-US" altLang="en-US" dirty="0"/>
              <a:t> </a:t>
            </a:r>
            <a:endParaRPr lang="es-MX" dirty="0"/>
          </a:p>
        </p:txBody>
      </p:sp>
    </p:spTree>
    <p:extLst>
      <p:ext uri="{BB962C8B-B14F-4D97-AF65-F5344CB8AC3E}">
        <p14:creationId xmlns:p14="http://schemas.microsoft.com/office/powerpoint/2010/main" val="40059272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2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3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4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6.xml><?xml version="1.0" encoding="utf-8"?>
<a:theme xmlns:a="http://schemas.openxmlformats.org/drawingml/2006/main" name="5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7.xml><?xml version="1.0" encoding="utf-8"?>
<a:theme xmlns:a="http://schemas.openxmlformats.org/drawingml/2006/main" name="6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7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2688</Words>
  <Application>Microsoft Office PowerPoint</Application>
  <PresentationFormat>Panorámica</PresentationFormat>
  <Paragraphs>356</Paragraphs>
  <Slides>19</Slides>
  <Notes>13</Notes>
  <HiddenSlides>0</HiddenSlides>
  <MMClips>0</MMClips>
  <ScaleCrop>false</ScaleCrop>
  <HeadingPairs>
    <vt:vector size="6" baseType="variant">
      <vt:variant>
        <vt:lpstr>Fuentes usadas</vt:lpstr>
      </vt:variant>
      <vt:variant>
        <vt:i4>9</vt:i4>
      </vt:variant>
      <vt:variant>
        <vt:lpstr>Tema</vt:lpstr>
      </vt:variant>
      <vt:variant>
        <vt:i4>8</vt:i4>
      </vt:variant>
      <vt:variant>
        <vt:lpstr>Títulos de diapositiva</vt:lpstr>
      </vt:variant>
      <vt:variant>
        <vt:i4>19</vt:i4>
      </vt:variant>
    </vt:vector>
  </HeadingPairs>
  <TitlesOfParts>
    <vt:vector size="36" baseType="lpstr">
      <vt:lpstr>MS PGothic</vt:lpstr>
      <vt:lpstr>MS PGothic</vt:lpstr>
      <vt:lpstr>arial</vt:lpstr>
      <vt:lpstr>arial</vt:lpstr>
      <vt:lpstr>Calibri</vt:lpstr>
      <vt:lpstr>Palatino Linotype</vt:lpstr>
      <vt:lpstr>Symbol</vt:lpstr>
      <vt:lpstr>Times New Roman</vt:lpstr>
      <vt:lpstr>Wingdings</vt:lpstr>
      <vt:lpstr>Elemental</vt:lpstr>
      <vt:lpstr>1_Elemental</vt:lpstr>
      <vt:lpstr>2_Elemental</vt:lpstr>
      <vt:lpstr>3_Elemental</vt:lpstr>
      <vt:lpstr>4_Elemental</vt:lpstr>
      <vt:lpstr>5_Elemental</vt:lpstr>
      <vt:lpstr>6_Elemental</vt:lpstr>
      <vt:lpstr>7_Elemental</vt:lpstr>
      <vt:lpstr>           Diabetes tipo 3: ¿Una Nueva Entidad?</vt:lpstr>
      <vt:lpstr>Mecanismo potencial / Resistencia  a la insulina cerebral  y neurodegeneración cerebral en EA</vt:lpstr>
      <vt:lpstr>Presentación de PowerPoint</vt:lpstr>
      <vt:lpstr>La insulina se requiere para funciones cerebrales normales</vt:lpstr>
      <vt:lpstr>Presentación de PowerPoint</vt:lpstr>
      <vt:lpstr>Deficiencia y Resistencia Insulina/IGT aumentan con severidad EA</vt:lpstr>
      <vt:lpstr>     Niveles alterados del factor trófico en EA         temprana</vt:lpstr>
      <vt:lpstr>La insulina se requiere para funciones cerebrales normales</vt:lpstr>
      <vt:lpstr>Resistencia experimental Insulina/IGF   Neurodegeneración</vt:lpstr>
      <vt:lpstr>Presentación de PowerPoint</vt:lpstr>
      <vt:lpstr>Presentación de PowerPoint</vt:lpstr>
      <vt:lpstr>         Hipótesis: La enfermedad de Alzheimer es un desorden      metabólico con anormalidades cerebrales parecidas a la diabetes mellitus</vt:lpstr>
      <vt:lpstr>Diabetes tipo 3: Base metabólica de la neurodegeneración en enfermedad de Alzheimer </vt:lpstr>
      <vt:lpstr>Enfermedad de Alzheimer: Anormalidades categóricas</vt:lpstr>
      <vt:lpstr>Diabetes Tipo 1, Tipo 2 y “Tipo 3”</vt:lpstr>
      <vt:lpstr>Dos tipos de DT3?</vt:lpstr>
      <vt:lpstr>La insulina se requiere para funciones cerebrales normales</vt:lpstr>
      <vt:lpstr>Implicaciones Traslacionales: Opciones terapéuticas para EA: Basadas en evidencia para Diabetes metabólica/cerebral</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3 Diabetes: Metabolic Basis of Neurodegeneration-Alzheimer’s Disease</dc:title>
  <dc:creator>Antonio Gonzalez</dc:creator>
  <cp:lastModifiedBy>Antonio Gonzalez</cp:lastModifiedBy>
  <cp:revision>68</cp:revision>
  <dcterms:created xsi:type="dcterms:W3CDTF">2018-03-29T07:10:53Z</dcterms:created>
  <dcterms:modified xsi:type="dcterms:W3CDTF">2018-04-04T19:02:09Z</dcterms:modified>
</cp:coreProperties>
</file>