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B61AB-9F60-424F-A11B-6B487DA4F9B8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C4BDF-96E3-4D27-BFC5-6E72C12BC6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82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C4BDF-96E3-4D27-BFC5-6E72C12BC68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37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31D3-4F7A-4293-85BD-8F55DADDCB12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2B6B-9E5F-487A-95EF-E672864B2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07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31D3-4F7A-4293-85BD-8F55DADDCB12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2B6B-9E5F-487A-95EF-E672864B2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29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31D3-4F7A-4293-85BD-8F55DADDCB12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2B6B-9E5F-487A-95EF-E672864B2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267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31D3-4F7A-4293-85BD-8F55DADDCB12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2B6B-9E5F-487A-95EF-E672864B2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13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31D3-4F7A-4293-85BD-8F55DADDCB12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2B6B-9E5F-487A-95EF-E672864B2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170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31D3-4F7A-4293-85BD-8F55DADDCB12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2B6B-9E5F-487A-95EF-E672864B2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2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31D3-4F7A-4293-85BD-8F55DADDCB12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2B6B-9E5F-487A-95EF-E672864B2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372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31D3-4F7A-4293-85BD-8F55DADDCB12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2B6B-9E5F-487A-95EF-E672864B2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20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31D3-4F7A-4293-85BD-8F55DADDCB12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2B6B-9E5F-487A-95EF-E672864B2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46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31D3-4F7A-4293-85BD-8F55DADDCB12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2B6B-9E5F-487A-95EF-E672864B2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20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31D3-4F7A-4293-85BD-8F55DADDCB12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2B6B-9E5F-487A-95EF-E672864B2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643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31D3-4F7A-4293-85BD-8F55DADDCB12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2B6B-9E5F-487A-95EF-E672864B210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05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nny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256908"/>
            <a:ext cx="6789058" cy="45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413329" y="4840187"/>
            <a:ext cx="91875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Figura 1: Vía de </a:t>
            </a:r>
            <a:r>
              <a:rPr lang="es-MX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señalización </a:t>
            </a:r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de las </a:t>
            </a:r>
            <a:r>
              <a:rPr lang="es-MX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Quinasas activadas por </a:t>
            </a:r>
            <a:r>
              <a:rPr lang="es-MX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mitógenos</a:t>
            </a:r>
            <a:r>
              <a:rPr lang="es-MX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s-MX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MAPKs</a:t>
            </a:r>
            <a:r>
              <a:rPr lang="es-MX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). </a:t>
            </a:r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es-MX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fosforilación</a:t>
            </a:r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de los residuos de tirosina del receptor de insulina tras la unión de dicha hormona, promueve su asociación con la </a:t>
            </a:r>
            <a:r>
              <a:rPr lang="es-MX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proteina</a:t>
            </a:r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MX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Shc</a:t>
            </a:r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, que a su vez se une al complejo Grb2/ SOS activándolo. Posteriormente SOS, que es un factor </a:t>
            </a:r>
            <a:r>
              <a:rPr lang="es-MX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recambiador</a:t>
            </a:r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de nucleótidos de guanina (GEF),activa a Ras que, tras unirse a una molécula de GTP, activa la cascada de MAP </a:t>
            </a:r>
            <a:r>
              <a:rPr lang="es-MX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Kinasas</a:t>
            </a:r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actuando inicialmente sobre MEK o </a:t>
            </a:r>
            <a:r>
              <a:rPr lang="es-MX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kinasa</a:t>
            </a:r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de MAP </a:t>
            </a:r>
            <a:r>
              <a:rPr lang="es-MX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kinasas</a:t>
            </a:r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y posteriormente sobre ERK1 y 2. Además existe una segunda vía de activación de Grb2/SOS a partir de la unión a IRS activado 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3568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539617" y="394021"/>
            <a:ext cx="8514080" cy="6376776"/>
            <a:chOff x="1767457" y="394021"/>
            <a:chExt cx="8514080" cy="6376776"/>
          </a:xfrm>
        </p:grpSpPr>
        <p:pic>
          <p:nvPicPr>
            <p:cNvPr id="2050" name="Picture 2" descr="https://dereflexion.files.wordpress.com/2012/12/cascadadepi3k.jpg?w=700&amp;h=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728" y="394021"/>
              <a:ext cx="7139028" cy="4356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/>
            <p:cNvSpPr/>
            <p:nvPr/>
          </p:nvSpPr>
          <p:spPr>
            <a:xfrm>
              <a:off x="1767457" y="4721903"/>
              <a:ext cx="8514080" cy="2048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Figura 2: Vía de señalización </a:t>
              </a:r>
              <a:r>
                <a:rPr lang="es-MX" sz="14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de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la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fosfatidilinositol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s-MX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-3 </a:t>
              </a:r>
              <a:r>
                <a:rPr lang="es-MX" sz="1200" b="1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quinsas</a:t>
              </a:r>
              <a:r>
                <a:rPr lang="es-MX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(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PI3K). Una vez se une la insulina a IR este activa a IRS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fosforilandolo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en residuos de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tyr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que se convierten en sitios de unión y activación de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proteinas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con dominios SH2 como la PI3K. La PI3K consta de una subunidad reguladora (p85) que se unirá a IRS-1 activando la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proteina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, y de una subunidad catalítica (p110), que tras producirse la activación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fosforilará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ha PI(4,5)P2 generando PI(3,4,5)P3, que sirve como activador de Ser-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Tre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quinasas dependientes de fosfolípidos, como PDK1 y PDK2, las cuales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fosforilan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Akt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. El complejo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Akt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se activará tras verse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fosforilado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por PDK2 y PDK1 en determinados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resíduos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de Ser y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Tre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, y una vez activado se encargará de regular una serie de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proteinas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s-MX" sz="1200" b="1" i="0" u="none" strike="noStrike" baseline="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fosforilandolas</a:t>
              </a:r>
              <a:r>
                <a:rPr lang="es-MX" sz="1200" b="1" i="0" u="none" strike="noStrike" baseline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, e indirectamente varios de los efectos metabólicos de la insulina</a:t>
              </a:r>
              <a:endParaRPr lang="es-MX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9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019046" y="260350"/>
            <a:ext cx="7974012" cy="6473627"/>
            <a:chOff x="611188" y="260350"/>
            <a:chExt cx="7974012" cy="647362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60350"/>
              <a:ext cx="6715125" cy="503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3213100"/>
              <a:ext cx="3725862" cy="321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uadroTexto 5"/>
            <p:cNvSpPr txBox="1">
              <a:spLocks noChangeArrowheads="1"/>
            </p:cNvSpPr>
            <p:nvPr/>
          </p:nvSpPr>
          <p:spPr bwMode="auto">
            <a:xfrm>
              <a:off x="620713" y="6426200"/>
              <a:ext cx="45159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MX" altLang="es-MX" sz="1400" b="1" dirty="0" smtClean="0">
                  <a:solidFill>
                    <a:srgbClr val="FF0000"/>
                  </a:solidFill>
                </a:rPr>
                <a:t>Neuronas </a:t>
              </a:r>
              <a:r>
                <a:rPr lang="es-MX" altLang="es-MX" sz="1400" b="1" dirty="0" err="1">
                  <a:solidFill>
                    <a:srgbClr val="FF0000"/>
                  </a:solidFill>
                </a:rPr>
                <a:t>serotoninérgicas</a:t>
              </a:r>
              <a:r>
                <a:rPr lang="es-MX" altLang="es-MX" sz="1400" b="1" dirty="0">
                  <a:solidFill>
                    <a:srgbClr val="FF0000"/>
                  </a:solidFill>
                </a:rPr>
                <a:t> que sintetizan </a:t>
              </a:r>
              <a:r>
                <a:rPr lang="es-MX" altLang="es-MX" sz="1400" b="1">
                  <a:solidFill>
                    <a:srgbClr val="FF0000"/>
                  </a:solidFill>
                </a:rPr>
                <a:t>insulina </a:t>
              </a:r>
              <a:endParaRPr lang="es-MX" altLang="es-MX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280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280</Words>
  <Application>Microsoft Office PowerPoint</Application>
  <PresentationFormat>Panorámica</PresentationFormat>
  <Paragraphs>4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MANJARREZ</dc:creator>
  <cp:lastModifiedBy>GABRIEL MANJARREZ</cp:lastModifiedBy>
  <cp:revision>7</cp:revision>
  <dcterms:created xsi:type="dcterms:W3CDTF">2018-04-03T14:56:14Z</dcterms:created>
  <dcterms:modified xsi:type="dcterms:W3CDTF">2018-04-04T17:38:15Z</dcterms:modified>
</cp:coreProperties>
</file>