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304" r:id="rId4"/>
    <p:sldId id="312" r:id="rId5"/>
    <p:sldId id="315" r:id="rId6"/>
    <p:sldId id="316" r:id="rId7"/>
    <p:sldId id="309" r:id="rId8"/>
    <p:sldId id="308" r:id="rId9"/>
    <p:sldId id="320" r:id="rId10"/>
    <p:sldId id="307" r:id="rId11"/>
    <p:sldId id="322" r:id="rId12"/>
    <p:sldId id="330" r:id="rId13"/>
    <p:sldId id="259" r:id="rId14"/>
    <p:sldId id="261" r:id="rId15"/>
    <p:sldId id="278" r:id="rId16"/>
    <p:sldId id="300" r:id="rId1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E4"/>
    <a:srgbClr val="FF6FCF"/>
    <a:srgbClr val="007A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74" autoAdjust="0"/>
    <p:restoredTop sz="99631" autoAdjust="0"/>
  </p:normalViewPr>
  <p:slideViewPr>
    <p:cSldViewPr>
      <p:cViewPr varScale="1">
        <p:scale>
          <a:sx n="87" d="100"/>
          <a:sy n="87" d="100"/>
        </p:scale>
        <p:origin x="-17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8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F59A-C005-476F-AF90-8CBCAA2CA3C2}" type="datetimeFigureOut">
              <a:rPr lang="es-MX" smtClean="0"/>
              <a:pPr/>
              <a:t>04/04/18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F5BF8-8E17-49E1-BD11-F7215D58120A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F59A-C005-476F-AF90-8CBCAA2CA3C2}" type="datetimeFigureOut">
              <a:rPr lang="es-MX" smtClean="0"/>
              <a:pPr/>
              <a:t>04/04/18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F5BF8-8E17-49E1-BD11-F7215D58120A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F59A-C005-476F-AF90-8CBCAA2CA3C2}" type="datetimeFigureOut">
              <a:rPr lang="es-MX" smtClean="0"/>
              <a:pPr/>
              <a:t>04/04/18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F5BF8-8E17-49E1-BD11-F7215D58120A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F59A-C005-476F-AF90-8CBCAA2CA3C2}" type="datetimeFigureOut">
              <a:rPr lang="es-MX" smtClean="0"/>
              <a:pPr/>
              <a:t>04/04/18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F5BF8-8E17-49E1-BD11-F7215D58120A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F59A-C005-476F-AF90-8CBCAA2CA3C2}" type="datetimeFigureOut">
              <a:rPr lang="es-MX" smtClean="0"/>
              <a:pPr/>
              <a:t>04/04/18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F5BF8-8E17-49E1-BD11-F7215D58120A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F59A-C005-476F-AF90-8CBCAA2CA3C2}" type="datetimeFigureOut">
              <a:rPr lang="es-MX" smtClean="0"/>
              <a:pPr/>
              <a:t>04/04/18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F5BF8-8E17-49E1-BD11-F7215D58120A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F59A-C005-476F-AF90-8CBCAA2CA3C2}" type="datetimeFigureOut">
              <a:rPr lang="es-MX" smtClean="0"/>
              <a:pPr/>
              <a:t>04/04/18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F5BF8-8E17-49E1-BD11-F7215D58120A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F59A-C005-476F-AF90-8CBCAA2CA3C2}" type="datetimeFigureOut">
              <a:rPr lang="es-MX" smtClean="0"/>
              <a:pPr/>
              <a:t>04/04/18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F5BF8-8E17-49E1-BD11-F7215D58120A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F59A-C005-476F-AF90-8CBCAA2CA3C2}" type="datetimeFigureOut">
              <a:rPr lang="es-MX" smtClean="0"/>
              <a:pPr/>
              <a:t>04/04/18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F5BF8-8E17-49E1-BD11-F7215D58120A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F59A-C005-476F-AF90-8CBCAA2CA3C2}" type="datetimeFigureOut">
              <a:rPr lang="es-MX" smtClean="0"/>
              <a:pPr/>
              <a:t>04/04/18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F5BF8-8E17-49E1-BD11-F7215D58120A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F59A-C005-476F-AF90-8CBCAA2CA3C2}" type="datetimeFigureOut">
              <a:rPr lang="es-MX" smtClean="0"/>
              <a:pPr/>
              <a:t>04/04/18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F5BF8-8E17-49E1-BD11-F7215D58120A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2F59A-C005-476F-AF90-8CBCAA2CA3C2}" type="datetimeFigureOut">
              <a:rPr lang="es-MX" smtClean="0"/>
              <a:pPr/>
              <a:t>04/04/18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F5BF8-8E17-49E1-BD11-F7215D58120A}" type="slidenum">
              <a:rPr lang="es-MX" smtClean="0"/>
              <a:pPr/>
              <a:t>‹Nr.›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27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31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microsoft.com/office/2007/relationships/hdphoto" Target="../media/hdphoto3.wdp"/><Relationship Id="rId8" Type="http://schemas.openxmlformats.org/officeDocument/2006/relationships/image" Target="../media/image26.png"/><Relationship Id="rId9" Type="http://schemas.openxmlformats.org/officeDocument/2006/relationships/image" Target="../media/image27.gif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age1.jpeg" descr="Imagen1.jpg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l="13832" t="28042" r="17664" b="13412"/>
          <a:stretch>
            <a:fillRect/>
          </a:stretch>
        </p:blipFill>
        <p:spPr>
          <a:xfrm>
            <a:off x="2555776" y="1268760"/>
            <a:ext cx="6336704" cy="4881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sp>
        <p:nvSpPr>
          <p:cNvPr id="112" name="Shape 112"/>
          <p:cNvSpPr/>
          <p:nvPr/>
        </p:nvSpPr>
        <p:spPr>
          <a:xfrm>
            <a:off x="4067944" y="5805264"/>
            <a:ext cx="4739630" cy="803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ct val="70000"/>
              </a:lnSpc>
              <a:spcBef>
                <a:spcPts val="400"/>
              </a:spcBef>
              <a:defRPr sz="2000" b="1">
                <a:effectLst>
                  <a:outerShdw blurRad="38100" dist="38100" dir="2700000" rotWithShape="0">
                    <a:srgbClr val="DDDDDD"/>
                  </a:outerShdw>
                </a:effectLst>
              </a:defRPr>
            </a:pPr>
            <a:r>
              <a:rPr lang="es-MX" dirty="0" smtClean="0">
                <a:solidFill>
                  <a:srgbClr val="000090"/>
                </a:solidFill>
              </a:rPr>
              <a:t>Martín de Jesús Sánchez Zúñiga</a:t>
            </a:r>
            <a:endParaRPr lang="es-MX" dirty="0" smtClean="0">
              <a:solidFill>
                <a:srgbClr val="00009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ct val="70000"/>
              </a:lnSpc>
              <a:spcBef>
                <a:spcPts val="400"/>
              </a:spcBef>
              <a:defRPr sz="2000" b="1">
                <a:effectLst>
                  <a:outerShdw blurRad="38100" dist="38100" dir="2700000" rotWithShape="0">
                    <a:srgbClr val="DDDDDD"/>
                  </a:outerShdw>
                </a:effectLst>
              </a:defRPr>
            </a:pPr>
            <a:r>
              <a:rPr lang="es-MX" dirty="0" smtClean="0">
                <a:solidFill>
                  <a:srgbClr val="000090"/>
                </a:solidFill>
              </a:rPr>
              <a:t>Medicina Interna y Medicina del Adulto en Estado Critico.</a:t>
            </a:r>
            <a:endParaRPr lang="es-MX" dirty="0">
              <a:solidFill>
                <a:srgbClr val="000090"/>
              </a:solidFill>
            </a:endParaRPr>
          </a:p>
        </p:txBody>
      </p:sp>
      <p:sp>
        <p:nvSpPr>
          <p:cNvPr id="113" name="Shape 113"/>
          <p:cNvSpPr/>
          <p:nvPr/>
        </p:nvSpPr>
        <p:spPr>
          <a:xfrm>
            <a:off x="3779912" y="3068960"/>
            <a:ext cx="5184576" cy="1754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spcBef>
                <a:spcPts val="1600"/>
              </a:spcBef>
              <a:defRPr sz="2800" b="1">
                <a:solidFill>
                  <a:srgbClr val="000099"/>
                </a:solidFill>
                <a:effectLst>
                  <a:outerShdw blurRad="38100" dist="38100" dir="2700000" rotWithShape="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s-ES_tradnl" sz="3600" dirty="0" smtClean="0"/>
              <a:t>Insulina, proteína </a:t>
            </a:r>
            <a:r>
              <a:rPr lang="es-ES_tradnl" sz="3600" i="1" dirty="0" smtClean="0"/>
              <a:t>tau, Beta-</a:t>
            </a:r>
            <a:r>
              <a:rPr lang="es-ES_tradnl" sz="3600" dirty="0" smtClean="0"/>
              <a:t>amiloide y demencia</a:t>
            </a:r>
          </a:p>
        </p:txBody>
      </p:sp>
      <p:sp>
        <p:nvSpPr>
          <p:cNvPr id="114" name="Shape 114"/>
          <p:cNvSpPr/>
          <p:nvPr/>
        </p:nvSpPr>
        <p:spPr>
          <a:xfrm>
            <a:off x="323528" y="6165304"/>
            <a:ext cx="3183883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400"/>
              </a:spcBef>
              <a:defRPr sz="2000" b="1">
                <a:effectLst>
                  <a:outerShdw blurRad="38100" dist="38100" dir="2700000" rotWithShape="0">
                    <a:srgbClr val="DDDDDD"/>
                  </a:outerShdw>
                </a:effectLst>
              </a:defRPr>
            </a:lvl1pPr>
          </a:lstStyle>
          <a:p>
            <a:r>
              <a:rPr lang="es-MX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de abril</a:t>
            </a:r>
            <a:r>
              <a:rPr lang="es-MX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de 2018</a:t>
            </a:r>
            <a:endParaRPr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7" name="image3.png" descr="gmemi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732240" y="188640"/>
            <a:ext cx="2304256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8" name="image4.png" descr="Captura de pantalla 2016-07-04 a las 1.32.37 p.m.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211960" y="188640"/>
            <a:ext cx="2270584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10 Imagen" descr="Imagen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260648"/>
            <a:ext cx="3816424" cy="1512168"/>
          </a:xfrm>
          <a:prstGeom prst="rect">
            <a:avLst/>
          </a:prstGeom>
        </p:spPr>
      </p:pic>
      <p:pic>
        <p:nvPicPr>
          <p:cNvPr id="10" name="Imagen 9" descr="pop-culture-paintings-van-gogh-never-aja-kusic-10-58f5d78350d3d__70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3087688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emencia-enf-alzheimer-11-728 (2)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18" t="18936" r="12672" b="52709"/>
          <a:stretch/>
        </p:blipFill>
        <p:spPr>
          <a:xfrm>
            <a:off x="107504" y="3933056"/>
            <a:ext cx="4718642" cy="269461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340768"/>
            <a:ext cx="4421216" cy="248088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02" y="0"/>
            <a:ext cx="7283101" cy="88931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7098" y="1340768"/>
            <a:ext cx="4429000" cy="5715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4048" y="620688"/>
            <a:ext cx="3784600" cy="4191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8"/>
          <a:srcRect l="3323" r="5512" b="3131"/>
          <a:stretch/>
        </p:blipFill>
        <p:spPr>
          <a:xfrm>
            <a:off x="5076056" y="2348880"/>
            <a:ext cx="3826101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9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8679"/>
          <a:stretch/>
        </p:blipFill>
        <p:spPr>
          <a:xfrm>
            <a:off x="32240" y="21130"/>
            <a:ext cx="2948729" cy="64807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836712"/>
            <a:ext cx="4779533" cy="21602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r="4658"/>
          <a:stretch/>
        </p:blipFill>
        <p:spPr>
          <a:xfrm>
            <a:off x="179512" y="1844824"/>
            <a:ext cx="4637922" cy="460851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b="39172"/>
          <a:stretch/>
        </p:blipFill>
        <p:spPr>
          <a:xfrm>
            <a:off x="4932040" y="116632"/>
            <a:ext cx="4064000" cy="2146253"/>
          </a:xfrm>
          <a:prstGeom prst="rect">
            <a:avLst/>
          </a:prstGeom>
        </p:spPr>
      </p:pic>
      <p:pic>
        <p:nvPicPr>
          <p:cNvPr id="9" name="Imagen 8" descr="22125459783234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204864"/>
            <a:ext cx="3816424" cy="454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/>
          <p:cNvPicPr>
            <a:picLocks noChangeAspect="1"/>
          </p:cNvPicPr>
          <p:nvPr/>
        </p:nvPicPr>
        <p:blipFill rotWithShape="1">
          <a:blip r:embed="rId2"/>
          <a:srcRect l="58983" t="1660" r="1751" b="57572"/>
          <a:stretch/>
        </p:blipFill>
        <p:spPr>
          <a:xfrm>
            <a:off x="2267744" y="116632"/>
            <a:ext cx="1512168" cy="223224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5912" t="20872" r="73298" b="55531"/>
          <a:stretch/>
        </p:blipFill>
        <p:spPr>
          <a:xfrm>
            <a:off x="179512" y="1295054"/>
            <a:ext cx="2088232" cy="1224136"/>
          </a:xfrm>
          <a:prstGeom prst="rect">
            <a:avLst/>
          </a:prstGeom>
        </p:spPr>
      </p:pic>
      <p:pic>
        <p:nvPicPr>
          <p:cNvPr id="10" name="Imagen 9" descr="Sin título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b="5128"/>
          <a:stretch/>
        </p:blipFill>
        <p:spPr>
          <a:xfrm>
            <a:off x="3657372" y="764704"/>
            <a:ext cx="2232248" cy="185646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66452" t="40583" r="24751" b="51434"/>
          <a:stretch/>
        </p:blipFill>
        <p:spPr>
          <a:xfrm rot="2383626">
            <a:off x="5063833" y="3621690"/>
            <a:ext cx="743299" cy="388414"/>
          </a:xfrm>
          <a:prstGeom prst="rect">
            <a:avLst/>
          </a:prstGeom>
        </p:spPr>
      </p:pic>
      <p:sp>
        <p:nvSpPr>
          <p:cNvPr id="17" name="Flecha abajo 16"/>
          <p:cNvSpPr/>
          <p:nvPr/>
        </p:nvSpPr>
        <p:spPr>
          <a:xfrm rot="2461898">
            <a:off x="3930252" y="2531676"/>
            <a:ext cx="403671" cy="763025"/>
          </a:xfrm>
          <a:prstGeom prst="downArrow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Flecha abajo 17"/>
          <p:cNvSpPr/>
          <p:nvPr/>
        </p:nvSpPr>
        <p:spPr>
          <a:xfrm rot="19589221">
            <a:off x="4778742" y="2754475"/>
            <a:ext cx="403671" cy="792645"/>
          </a:xfrm>
          <a:prstGeom prst="down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Rectángulo 18"/>
          <p:cNvSpPr/>
          <p:nvPr/>
        </p:nvSpPr>
        <p:spPr>
          <a:xfrm>
            <a:off x="5241548" y="2276872"/>
            <a:ext cx="720080" cy="28803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1" name="Imagen 20" descr="Sin título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5" b="3226"/>
          <a:stretch/>
        </p:blipFill>
        <p:spPr>
          <a:xfrm>
            <a:off x="5961628" y="404664"/>
            <a:ext cx="3146876" cy="3816424"/>
          </a:xfrm>
          <a:prstGeom prst="rect">
            <a:avLst/>
          </a:prstGeom>
        </p:spPr>
      </p:pic>
      <p:sp>
        <p:nvSpPr>
          <p:cNvPr id="23" name="Flecha abajo 22"/>
          <p:cNvSpPr/>
          <p:nvPr/>
        </p:nvSpPr>
        <p:spPr>
          <a:xfrm rot="16200000">
            <a:off x="5925624" y="1448780"/>
            <a:ext cx="288032" cy="1080120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Imagen 2" descr="Sin título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0" r="51680" b="31091"/>
          <a:stretch/>
        </p:blipFill>
        <p:spPr>
          <a:xfrm>
            <a:off x="2073196" y="3132667"/>
            <a:ext cx="2103170" cy="1955635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>
            <a:off x="899592" y="1988840"/>
            <a:ext cx="432048" cy="432048"/>
          </a:xfrm>
          <a:prstGeom prst="line">
            <a:avLst/>
          </a:prstGeom>
          <a:ln w="762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 flipV="1">
            <a:off x="4449460" y="2924944"/>
            <a:ext cx="864096" cy="288032"/>
          </a:xfrm>
          <a:prstGeom prst="line">
            <a:avLst/>
          </a:prstGeom>
          <a:ln w="762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/>
          <p:cNvCxnSpPr/>
          <p:nvPr/>
        </p:nvCxnSpPr>
        <p:spPr>
          <a:xfrm>
            <a:off x="5889620" y="1700808"/>
            <a:ext cx="216024" cy="648072"/>
          </a:xfrm>
          <a:prstGeom prst="line">
            <a:avLst/>
          </a:prstGeom>
          <a:ln w="762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/>
          <p:cNvCxnSpPr/>
          <p:nvPr/>
        </p:nvCxnSpPr>
        <p:spPr>
          <a:xfrm>
            <a:off x="3945404" y="2564904"/>
            <a:ext cx="576064" cy="504056"/>
          </a:xfrm>
          <a:prstGeom prst="line">
            <a:avLst/>
          </a:prstGeom>
          <a:ln w="762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/>
          <p:cNvCxnSpPr/>
          <p:nvPr/>
        </p:nvCxnSpPr>
        <p:spPr>
          <a:xfrm>
            <a:off x="4305444" y="692696"/>
            <a:ext cx="432048" cy="432048"/>
          </a:xfrm>
          <a:prstGeom prst="line">
            <a:avLst/>
          </a:prstGeom>
          <a:ln w="762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/>
          <p:cNvCxnSpPr/>
          <p:nvPr/>
        </p:nvCxnSpPr>
        <p:spPr>
          <a:xfrm>
            <a:off x="3801388" y="3861048"/>
            <a:ext cx="504056" cy="288032"/>
          </a:xfrm>
          <a:prstGeom prst="line">
            <a:avLst/>
          </a:prstGeom>
          <a:ln w="762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Imagen 40" descr="Sin títul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44" y="4293096"/>
            <a:ext cx="2952328" cy="2448272"/>
          </a:xfrm>
          <a:prstGeom prst="rect">
            <a:avLst/>
          </a:prstGeom>
        </p:spPr>
      </p:pic>
      <p:cxnSp>
        <p:nvCxnSpPr>
          <p:cNvPr id="39" name="Conector recto 38"/>
          <p:cNvCxnSpPr/>
          <p:nvPr/>
        </p:nvCxnSpPr>
        <p:spPr>
          <a:xfrm>
            <a:off x="2577252" y="3501008"/>
            <a:ext cx="432048" cy="432048"/>
          </a:xfrm>
          <a:prstGeom prst="line">
            <a:avLst/>
          </a:prstGeom>
          <a:ln w="762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/>
          <p:cNvCxnSpPr/>
          <p:nvPr/>
        </p:nvCxnSpPr>
        <p:spPr>
          <a:xfrm>
            <a:off x="3203848" y="1340768"/>
            <a:ext cx="1008112" cy="936104"/>
          </a:xfrm>
          <a:prstGeom prst="line">
            <a:avLst/>
          </a:prstGeom>
          <a:ln w="762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/>
          <p:cNvCxnSpPr/>
          <p:nvPr/>
        </p:nvCxnSpPr>
        <p:spPr>
          <a:xfrm>
            <a:off x="1691680" y="1556792"/>
            <a:ext cx="1008112" cy="936104"/>
          </a:xfrm>
          <a:prstGeom prst="line">
            <a:avLst/>
          </a:prstGeom>
          <a:ln w="762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Imagen 47" descr="Sin título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 r="6510" b="9831"/>
          <a:stretch/>
        </p:blipFill>
        <p:spPr>
          <a:xfrm>
            <a:off x="179512" y="2492896"/>
            <a:ext cx="2232248" cy="1872208"/>
          </a:xfrm>
          <a:prstGeom prst="rect">
            <a:avLst/>
          </a:prstGeom>
        </p:spPr>
      </p:pic>
      <p:cxnSp>
        <p:nvCxnSpPr>
          <p:cNvPr id="50" name="Conector recto de flecha 49"/>
          <p:cNvCxnSpPr>
            <a:stCxn id="43" idx="2"/>
          </p:cNvCxnSpPr>
          <p:nvPr/>
        </p:nvCxnSpPr>
        <p:spPr>
          <a:xfrm flipH="1">
            <a:off x="1259632" y="2348880"/>
            <a:ext cx="1764196" cy="1008112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6" name="Imagen 55" descr="Captura de pantalla 2018-03-30 a las 9.01.14 p.m.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" r="8196"/>
          <a:stretch/>
        </p:blipFill>
        <p:spPr>
          <a:xfrm>
            <a:off x="395536" y="692696"/>
            <a:ext cx="769859" cy="1118203"/>
          </a:xfrm>
          <a:prstGeom prst="rect">
            <a:avLst/>
          </a:prstGeom>
        </p:spPr>
      </p:pic>
      <p:pic>
        <p:nvPicPr>
          <p:cNvPr id="55" name="Imagen 54" descr="Sin título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694" y="4039302"/>
            <a:ext cx="4405786" cy="2774074"/>
          </a:xfrm>
          <a:prstGeom prst="rect">
            <a:avLst/>
          </a:prstGeom>
        </p:spPr>
      </p:pic>
      <p:cxnSp>
        <p:nvCxnSpPr>
          <p:cNvPr id="58" name="Conector recto 57"/>
          <p:cNvCxnSpPr>
            <a:stCxn id="56" idx="0"/>
            <a:endCxn id="55" idx="0"/>
          </p:cNvCxnSpPr>
          <p:nvPr/>
        </p:nvCxnSpPr>
        <p:spPr>
          <a:xfrm>
            <a:off x="780466" y="692696"/>
            <a:ext cx="5909121" cy="3346606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58"/>
          <p:cNvCxnSpPr>
            <a:stCxn id="56" idx="2"/>
          </p:cNvCxnSpPr>
          <p:nvPr/>
        </p:nvCxnSpPr>
        <p:spPr>
          <a:xfrm>
            <a:off x="780466" y="1810899"/>
            <a:ext cx="3863542" cy="4714445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6" name="Imagen 65" descr="Sin título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7704856" cy="599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9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13"/>
          <p:cNvSpPr/>
          <p:nvPr/>
        </p:nvSpPr>
        <p:spPr>
          <a:xfrm>
            <a:off x="107504" y="116632"/>
            <a:ext cx="1800200" cy="216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spcBef>
                <a:spcPts val="1600"/>
              </a:spcBef>
              <a:defRPr sz="2800" b="1">
                <a:solidFill>
                  <a:srgbClr val="000099"/>
                </a:solidFill>
                <a:effectLst>
                  <a:outerShdw blurRad="38100" dist="38100" dir="2700000" rotWithShape="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s-MX" sz="800" dirty="0" smtClean="0"/>
              <a:t>Síndrome  metabólico y demencia.</a:t>
            </a:r>
            <a:endParaRPr sz="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682" t="7597" r="2617" b="2751"/>
          <a:stretch>
            <a:fillRect/>
          </a:stretch>
        </p:blipFill>
        <p:spPr bwMode="auto">
          <a:xfrm>
            <a:off x="1259632" y="3501008"/>
            <a:ext cx="6624736" cy="3244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116632"/>
            <a:ext cx="5328592" cy="33289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20688"/>
            <a:ext cx="2880320" cy="61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340768"/>
            <a:ext cx="249555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Imagen2.png"/>
          <p:cNvPicPr/>
          <p:nvPr/>
        </p:nvPicPr>
        <p:blipFill>
          <a:blip r:embed="rId6" cstate="print"/>
          <a:srcRect t="77403"/>
          <a:stretch>
            <a:fillRect/>
          </a:stretch>
        </p:blipFill>
        <p:spPr>
          <a:xfrm>
            <a:off x="72008" y="2204864"/>
            <a:ext cx="2987824" cy="12241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13"/>
          <p:cNvSpPr/>
          <p:nvPr/>
        </p:nvSpPr>
        <p:spPr>
          <a:xfrm>
            <a:off x="107504" y="116632"/>
            <a:ext cx="1800200" cy="216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spcBef>
                <a:spcPts val="1600"/>
              </a:spcBef>
              <a:defRPr sz="2800" b="1">
                <a:solidFill>
                  <a:srgbClr val="000099"/>
                </a:solidFill>
                <a:effectLst>
                  <a:outerShdw blurRad="38100" dist="38100" dir="2700000" rotWithShape="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s-MX" sz="800" dirty="0" smtClean="0"/>
              <a:t>Síndrome  metabólico y demencia.</a:t>
            </a:r>
            <a:endParaRPr sz="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88640"/>
            <a:ext cx="64087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908720"/>
            <a:ext cx="32004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l="3747" t="2545" r="6321" b="2001"/>
          <a:stretch>
            <a:fillRect/>
          </a:stretch>
        </p:blipFill>
        <p:spPr bwMode="auto">
          <a:xfrm>
            <a:off x="251520" y="1268760"/>
            <a:ext cx="7527236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lipse 1"/>
          <p:cNvSpPr/>
          <p:nvPr/>
        </p:nvSpPr>
        <p:spPr>
          <a:xfrm>
            <a:off x="5940152" y="1916832"/>
            <a:ext cx="2160240" cy="1224136"/>
          </a:xfrm>
          <a:prstGeom prst="ellipse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bg1">
                    <a:lumMod val="65000"/>
                  </a:schemeClr>
                </a:solidFill>
              </a:rPr>
              <a:t>Disfunción metabólica</a:t>
            </a:r>
            <a:endParaRPr lang="es-MX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13"/>
          <p:cNvSpPr/>
          <p:nvPr/>
        </p:nvSpPr>
        <p:spPr>
          <a:xfrm>
            <a:off x="107504" y="116632"/>
            <a:ext cx="1800200" cy="216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spcBef>
                <a:spcPts val="1600"/>
              </a:spcBef>
              <a:defRPr sz="2800" b="1">
                <a:solidFill>
                  <a:srgbClr val="000099"/>
                </a:solidFill>
                <a:effectLst>
                  <a:outerShdw blurRad="38100" dist="38100" dir="2700000" rotWithShape="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s-MX" sz="800" dirty="0" smtClean="0"/>
              <a:t>Síndrome  metabólico y demencia.</a:t>
            </a:r>
            <a:endParaRPr sz="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60648"/>
            <a:ext cx="6948264" cy="960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r="2804"/>
          <a:stretch>
            <a:fillRect/>
          </a:stretch>
        </p:blipFill>
        <p:spPr bwMode="auto">
          <a:xfrm>
            <a:off x="4860032" y="908720"/>
            <a:ext cx="3816424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412776"/>
            <a:ext cx="6624736" cy="525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1520" y="116632"/>
            <a:ext cx="6408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i="1" dirty="0" smtClean="0">
                <a:solidFill>
                  <a:srgbClr val="3366FF"/>
                </a:solidFill>
              </a:rPr>
              <a:t>CONCLUSIONES </a:t>
            </a:r>
            <a:endParaRPr lang="es-MX" sz="4400" i="1" dirty="0">
              <a:solidFill>
                <a:srgbClr val="3366FF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95536" y="1056793"/>
            <a:ext cx="842493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000" i="1" dirty="0">
                <a:latin typeface="Arial"/>
                <a:cs typeface="Arial"/>
              </a:rPr>
              <a:t>1.- Hay evidencia que la DM es factor de riesgo independiente para deterioro cognitivo, o algún tipo de demencia</a:t>
            </a:r>
            <a:r>
              <a:rPr lang="es-ES_tradnl" sz="2000" i="1" dirty="0" smtClean="0">
                <a:latin typeface="Arial"/>
                <a:cs typeface="Arial"/>
              </a:rPr>
              <a:t>.</a:t>
            </a:r>
          </a:p>
          <a:p>
            <a:pPr algn="just"/>
            <a:endParaRPr lang="es-MX" sz="2000" dirty="0">
              <a:latin typeface="Arial"/>
              <a:cs typeface="Arial"/>
            </a:endParaRPr>
          </a:p>
          <a:p>
            <a:pPr algn="just"/>
            <a:r>
              <a:rPr lang="es-ES_tradnl" sz="2000" i="1" dirty="0">
                <a:latin typeface="Arial"/>
                <a:cs typeface="Arial"/>
              </a:rPr>
              <a:t>2.- Hay evidencia que la combinación de DM y otros factores de riesgo cardiovascular, aceleran el proceso de deterioro cognitivo o algún tipo de demencia</a:t>
            </a:r>
            <a:r>
              <a:rPr lang="es-ES_tradnl" sz="2000" i="1" dirty="0" smtClean="0">
                <a:latin typeface="Arial"/>
                <a:cs typeface="Arial"/>
              </a:rPr>
              <a:t>.</a:t>
            </a:r>
          </a:p>
          <a:p>
            <a:pPr algn="just"/>
            <a:endParaRPr lang="es-MX" sz="2000" dirty="0">
              <a:latin typeface="Arial"/>
              <a:cs typeface="Arial"/>
            </a:endParaRPr>
          </a:p>
          <a:p>
            <a:pPr algn="just"/>
            <a:r>
              <a:rPr lang="es-ES_tradnl" sz="2000" i="1" dirty="0">
                <a:latin typeface="Arial"/>
                <a:cs typeface="Arial"/>
              </a:rPr>
              <a:t>3.- Hay evidencia que la combinación de EA y  DM descontrolada, está asociada con progresión de la enfermedad</a:t>
            </a:r>
            <a:r>
              <a:rPr lang="es-ES_tradnl" sz="2000" i="1" dirty="0" smtClean="0">
                <a:latin typeface="Arial"/>
                <a:cs typeface="Arial"/>
              </a:rPr>
              <a:t>.</a:t>
            </a:r>
          </a:p>
          <a:p>
            <a:pPr algn="just"/>
            <a:endParaRPr lang="es-MX" sz="2000" dirty="0">
              <a:latin typeface="Arial"/>
              <a:cs typeface="Arial"/>
            </a:endParaRPr>
          </a:p>
          <a:p>
            <a:pPr algn="just"/>
            <a:r>
              <a:rPr lang="es-ES_tradnl" sz="2000" i="1" dirty="0">
                <a:latin typeface="Arial"/>
                <a:cs typeface="Arial"/>
              </a:rPr>
              <a:t>4.- Hay evidencia que las alteraciones moleculares  asociadas a la resistencia de la acción de la insulina a  nivel cerebral, se comparten entre DM y EA</a:t>
            </a:r>
            <a:r>
              <a:rPr lang="es-ES_tradnl" sz="2000" i="1" dirty="0" smtClean="0">
                <a:latin typeface="Arial"/>
                <a:cs typeface="Arial"/>
              </a:rPr>
              <a:t>.</a:t>
            </a:r>
          </a:p>
          <a:p>
            <a:pPr algn="just"/>
            <a:endParaRPr lang="es-MX" sz="2000" dirty="0">
              <a:latin typeface="Arial"/>
              <a:cs typeface="Arial"/>
            </a:endParaRPr>
          </a:p>
          <a:p>
            <a:pPr algn="just"/>
            <a:r>
              <a:rPr lang="es-ES_tradnl" sz="2000" i="1" dirty="0">
                <a:latin typeface="Arial"/>
                <a:cs typeface="Arial"/>
              </a:rPr>
              <a:t>5.- Es posible que la DM tipo 3, refleje una entidad patológica que pueda explicar la resistencia a la acción de la insulina a nivel cerebral y participe en el origen de la EA o algún tipo de demencia similar. </a:t>
            </a:r>
            <a:endParaRPr lang="es-MX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071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88640"/>
            <a:ext cx="66247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052736"/>
            <a:ext cx="32575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l="885" t="1389" r="3540" b="1389"/>
          <a:stretch>
            <a:fillRect/>
          </a:stretch>
        </p:blipFill>
        <p:spPr bwMode="auto">
          <a:xfrm>
            <a:off x="395536" y="1556792"/>
            <a:ext cx="8424936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116632"/>
            <a:ext cx="5584428" cy="7200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8115" t="2057" r="7428" b="1647"/>
          <a:stretch/>
        </p:blipFill>
        <p:spPr>
          <a:xfrm>
            <a:off x="539552" y="908720"/>
            <a:ext cx="8280920" cy="569313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908720"/>
            <a:ext cx="1955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1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5400612" cy="79208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476672"/>
            <a:ext cx="2616200" cy="4699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555" r="9722" b="2972"/>
          <a:stretch/>
        </p:blipFill>
        <p:spPr>
          <a:xfrm>
            <a:off x="395536" y="1124744"/>
            <a:ext cx="8496944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2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0273"/>
            <a:ext cx="7164288" cy="80844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548680"/>
            <a:ext cx="2489200" cy="431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14815" r="12963"/>
          <a:stretch/>
        </p:blipFill>
        <p:spPr>
          <a:xfrm>
            <a:off x="611560" y="1196752"/>
            <a:ext cx="7920880" cy="510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0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989" t="7385" r="8074" b="3619"/>
          <a:stretch/>
        </p:blipFill>
        <p:spPr>
          <a:xfrm>
            <a:off x="539552" y="1484784"/>
            <a:ext cx="7776864" cy="22335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3108" t="6350" r="5962" b="5582"/>
          <a:stretch/>
        </p:blipFill>
        <p:spPr>
          <a:xfrm>
            <a:off x="1187624" y="3861048"/>
            <a:ext cx="6696744" cy="268509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r="4997"/>
          <a:stretch/>
        </p:blipFill>
        <p:spPr>
          <a:xfrm>
            <a:off x="107504" y="116632"/>
            <a:ext cx="4320480" cy="137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3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Sin títul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3"/>
          <a:stretch/>
        </p:blipFill>
        <p:spPr>
          <a:xfrm>
            <a:off x="1691680" y="666402"/>
            <a:ext cx="1368152" cy="182649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5912" t="20872" r="73298" b="55531"/>
          <a:stretch/>
        </p:blipFill>
        <p:spPr>
          <a:xfrm>
            <a:off x="179512" y="1295054"/>
            <a:ext cx="1529734" cy="1224136"/>
          </a:xfrm>
          <a:prstGeom prst="rect">
            <a:avLst/>
          </a:prstGeom>
        </p:spPr>
      </p:pic>
      <p:pic>
        <p:nvPicPr>
          <p:cNvPr id="10" name="Imagen 9" descr="Sin título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b="5128"/>
          <a:stretch/>
        </p:blipFill>
        <p:spPr>
          <a:xfrm>
            <a:off x="3059832" y="764704"/>
            <a:ext cx="2232248" cy="1856469"/>
          </a:xfrm>
          <a:prstGeom prst="rect">
            <a:avLst/>
          </a:prstGeom>
        </p:spPr>
      </p:pic>
      <p:pic>
        <p:nvPicPr>
          <p:cNvPr id="14" name="Imagen 13" descr="Sin título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3"/>
          <a:stretch/>
        </p:blipFill>
        <p:spPr>
          <a:xfrm rot="934396">
            <a:off x="1702487" y="3478742"/>
            <a:ext cx="3893026" cy="222216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66452" t="36849" r="4438" b="43608"/>
          <a:stretch/>
        </p:blipFill>
        <p:spPr>
          <a:xfrm rot="2383626">
            <a:off x="4216857" y="3947543"/>
            <a:ext cx="1966221" cy="951001"/>
          </a:xfrm>
          <a:prstGeom prst="rect">
            <a:avLst/>
          </a:prstGeom>
        </p:spPr>
      </p:pic>
      <p:sp>
        <p:nvSpPr>
          <p:cNvPr id="17" name="Flecha abajo 16"/>
          <p:cNvSpPr/>
          <p:nvPr/>
        </p:nvSpPr>
        <p:spPr>
          <a:xfrm rot="2461898">
            <a:off x="3332712" y="2531676"/>
            <a:ext cx="403671" cy="763025"/>
          </a:xfrm>
          <a:prstGeom prst="downArrow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Flecha abajo 17"/>
          <p:cNvSpPr/>
          <p:nvPr/>
        </p:nvSpPr>
        <p:spPr>
          <a:xfrm rot="19589221">
            <a:off x="4181202" y="2754475"/>
            <a:ext cx="403671" cy="792645"/>
          </a:xfrm>
          <a:prstGeom prst="down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Rectángulo 18"/>
          <p:cNvSpPr/>
          <p:nvPr/>
        </p:nvSpPr>
        <p:spPr>
          <a:xfrm>
            <a:off x="4644008" y="2276872"/>
            <a:ext cx="720080" cy="28803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2" name="Imagen 21" descr="Sin título.p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2" r="4674" b="4264"/>
          <a:stretch/>
        </p:blipFill>
        <p:spPr>
          <a:xfrm>
            <a:off x="5292080" y="1124745"/>
            <a:ext cx="2232248" cy="3024336"/>
          </a:xfrm>
          <a:prstGeom prst="rect">
            <a:avLst/>
          </a:prstGeom>
        </p:spPr>
      </p:pic>
      <p:sp>
        <p:nvSpPr>
          <p:cNvPr id="23" name="Flecha abajo 22"/>
          <p:cNvSpPr/>
          <p:nvPr/>
        </p:nvSpPr>
        <p:spPr>
          <a:xfrm rot="18106472">
            <a:off x="4913492" y="1981875"/>
            <a:ext cx="286975" cy="544744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" name="Imagen 19" descr="Sin título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9" t="6912"/>
          <a:stretch/>
        </p:blipFill>
        <p:spPr>
          <a:xfrm>
            <a:off x="6156176" y="1844824"/>
            <a:ext cx="2880320" cy="3672408"/>
          </a:xfrm>
          <a:prstGeom prst="rect">
            <a:avLst/>
          </a:prstGeom>
        </p:spPr>
      </p:pic>
      <p:pic>
        <p:nvPicPr>
          <p:cNvPr id="24" name="Imagen 23" descr="22125459783234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428098"/>
            <a:ext cx="1368152" cy="1259684"/>
          </a:xfrm>
          <a:prstGeom prst="rect">
            <a:avLst/>
          </a:prstGeom>
        </p:spPr>
      </p:pic>
      <p:pic>
        <p:nvPicPr>
          <p:cNvPr id="26" name="Imagen 25" descr="Sin título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3190" r="2806" b="12613"/>
          <a:stretch/>
        </p:blipFill>
        <p:spPr>
          <a:xfrm>
            <a:off x="467544" y="5229200"/>
            <a:ext cx="2615677" cy="1514441"/>
          </a:xfrm>
          <a:prstGeom prst="rect">
            <a:avLst/>
          </a:prstGeom>
        </p:spPr>
      </p:pic>
      <p:cxnSp>
        <p:nvCxnSpPr>
          <p:cNvPr id="28" name="Conector recto de flecha 27"/>
          <p:cNvCxnSpPr/>
          <p:nvPr/>
        </p:nvCxnSpPr>
        <p:spPr>
          <a:xfrm>
            <a:off x="2987824" y="6093785"/>
            <a:ext cx="4225083" cy="715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ector curvado 33"/>
          <p:cNvCxnSpPr>
            <a:endCxn id="26" idx="0"/>
          </p:cNvCxnSpPr>
          <p:nvPr/>
        </p:nvCxnSpPr>
        <p:spPr>
          <a:xfrm rot="5400000">
            <a:off x="1445501" y="3902901"/>
            <a:ext cx="1656182" cy="996417"/>
          </a:xfrm>
          <a:prstGeom prst="curvedConnector3">
            <a:avLst>
              <a:gd name="adj1" fmla="val 18266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ángulo 39"/>
          <p:cNvSpPr/>
          <p:nvPr/>
        </p:nvSpPr>
        <p:spPr>
          <a:xfrm>
            <a:off x="2051720" y="4077072"/>
            <a:ext cx="576064" cy="43204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17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427984" y="134076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1" dirty="0">
                <a:latin typeface="Arial"/>
                <a:cs typeface="Arial"/>
              </a:rPr>
              <a:t>La β-amiloide es un péptido de 36 a 43 aminoácidos que se sintetiza a partir de la proteína precursora amiloidea (APP).</a:t>
            </a:r>
          </a:p>
        </p:txBody>
      </p:sp>
      <p:pic>
        <p:nvPicPr>
          <p:cNvPr id="8" name="Imagen 7" descr="Amyloid-be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348880"/>
            <a:ext cx="2160240" cy="3058156"/>
          </a:xfrm>
          <a:prstGeom prst="rect">
            <a:avLst/>
          </a:prstGeom>
        </p:spPr>
      </p:pic>
      <p:pic>
        <p:nvPicPr>
          <p:cNvPr id="13" name="Imagen 12" descr="Captura de pantalla 2018-03-30 a las 9.01.26 p.m.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5301208"/>
            <a:ext cx="4680520" cy="1448819"/>
          </a:xfrm>
          <a:prstGeom prst="rect">
            <a:avLst/>
          </a:prstGeom>
        </p:spPr>
      </p:pic>
      <p:pic>
        <p:nvPicPr>
          <p:cNvPr id="14" name="Imagen 13" descr="Captura de pantalla 2018-03-30 a las 9.01.14 p.m.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" r="8196"/>
          <a:stretch/>
        </p:blipFill>
        <p:spPr>
          <a:xfrm>
            <a:off x="323529" y="1412776"/>
            <a:ext cx="3744416" cy="5438683"/>
          </a:xfrm>
          <a:prstGeom prst="rect">
            <a:avLst/>
          </a:prstGeom>
        </p:spPr>
      </p:pic>
      <p:pic>
        <p:nvPicPr>
          <p:cNvPr id="15" name="Imagen 14" descr="Captura de pantalla 2018-03-30 a las 9.04.03 p.m.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14448"/>
            <a:ext cx="7776864" cy="995176"/>
          </a:xfrm>
          <a:prstGeom prst="rect">
            <a:avLst/>
          </a:prstGeom>
        </p:spPr>
      </p:pic>
      <p:pic>
        <p:nvPicPr>
          <p:cNvPr id="16" name="Imagen 15" descr="Captura de pantalla 2018-03-30 a las 9.04.23 p.m.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20688"/>
            <a:ext cx="3954388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8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Sin título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640960" cy="653680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t="4174" r="5865" b="3898"/>
          <a:stretch/>
        </p:blipFill>
        <p:spPr>
          <a:xfrm>
            <a:off x="323528" y="116632"/>
            <a:ext cx="5256584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2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3772</TotalTime>
  <Words>222</Words>
  <Application>Microsoft Macintosh PowerPoint</Application>
  <PresentationFormat>Presentación en pantalla (4:3)</PresentationFormat>
  <Paragraphs>19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mjsanchez</dc:creator>
  <cp:lastModifiedBy>MARTIN ZÚÑIGA</cp:lastModifiedBy>
  <cp:revision>160</cp:revision>
  <dcterms:created xsi:type="dcterms:W3CDTF">2018-03-20T13:34:31Z</dcterms:created>
  <dcterms:modified xsi:type="dcterms:W3CDTF">2018-04-04T12:28:02Z</dcterms:modified>
</cp:coreProperties>
</file>