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83" r:id="rId3"/>
    <p:sldId id="259" r:id="rId4"/>
    <p:sldId id="269" r:id="rId5"/>
    <p:sldId id="260" r:id="rId6"/>
    <p:sldId id="291" r:id="rId7"/>
    <p:sldId id="289" r:id="rId8"/>
    <p:sldId id="272" r:id="rId9"/>
    <p:sldId id="284" r:id="rId10"/>
    <p:sldId id="294" r:id="rId11"/>
    <p:sldId id="295" r:id="rId12"/>
    <p:sldId id="296" r:id="rId13"/>
    <p:sldId id="275" r:id="rId14"/>
    <p:sldId id="276" r:id="rId15"/>
    <p:sldId id="292" r:id="rId16"/>
    <p:sldId id="298" r:id="rId17"/>
    <p:sldId id="286" r:id="rId18"/>
    <p:sldId id="293" r:id="rId1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80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83518510926161"/>
          <c:y val="0.155146293535437"/>
          <c:w val="0.906186380222213"/>
          <c:h val="0.59796235200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RMM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0000FF"/>
              </a:solidFill>
            </a:ln>
          </c:spPr>
          <c:invertIfNegative val="0"/>
          <c:cat>
            <c:strRef>
              <c:f>Hoja1!$A$2:$A$19</c:f>
              <c:strCache>
                <c:ptCount val="18"/>
                <c:pt idx="0">
                  <c:v>GUERRERO</c:v>
                </c:pt>
                <c:pt idx="1">
                  <c:v>OAXACA</c:v>
                </c:pt>
                <c:pt idx="2">
                  <c:v>CHIAPAS</c:v>
                </c:pt>
                <c:pt idx="3">
                  <c:v>TLAXCALA</c:v>
                </c:pt>
                <c:pt idx="4">
                  <c:v>DURANDO</c:v>
                </c:pt>
                <c:pt idx="5">
                  <c:v>VERACRUZ</c:v>
                </c:pt>
                <c:pt idx="6">
                  <c:v>PUEBLA</c:v>
                </c:pt>
                <c:pt idx="7">
                  <c:v>QUINTANA ROO</c:v>
                </c:pt>
                <c:pt idx="8">
                  <c:v>YUCATÁN</c:v>
                </c:pt>
                <c:pt idx="9">
                  <c:v>CHIHUAHUA</c:v>
                </c:pt>
                <c:pt idx="10">
                  <c:v>NAYARIT</c:v>
                </c:pt>
                <c:pt idx="11">
                  <c:v>CAMPECHE</c:v>
                </c:pt>
                <c:pt idx="12">
                  <c:v>EDO.MEX</c:v>
                </c:pt>
                <c:pt idx="13">
                  <c:v>NACIONAL</c:v>
                </c:pt>
                <c:pt idx="14">
                  <c:v>MICHOACÁN</c:v>
                </c:pt>
                <c:pt idx="15">
                  <c:v>SINALOA</c:v>
                </c:pt>
                <c:pt idx="16">
                  <c:v>SAN LUIS POTOSI </c:v>
                </c:pt>
                <c:pt idx="17">
                  <c:v>DIST. FED.</c:v>
                </c:pt>
              </c:strCache>
            </c:strRef>
          </c:cat>
          <c:val>
            <c:numRef>
              <c:f>Hoja1!$B$2:$B$19</c:f>
              <c:numCache>
                <c:formatCode>General</c:formatCode>
                <c:ptCount val="18"/>
                <c:pt idx="0">
                  <c:v>75.9</c:v>
                </c:pt>
                <c:pt idx="1">
                  <c:v>65.3</c:v>
                </c:pt>
                <c:pt idx="2">
                  <c:v>60.6</c:v>
                </c:pt>
                <c:pt idx="3">
                  <c:v>59.4</c:v>
                </c:pt>
                <c:pt idx="4">
                  <c:v>52.5</c:v>
                </c:pt>
                <c:pt idx="5">
                  <c:v>51.0</c:v>
                </c:pt>
                <c:pt idx="6">
                  <c:v>50.6</c:v>
                </c:pt>
                <c:pt idx="7">
                  <c:v>50.4</c:v>
                </c:pt>
                <c:pt idx="8">
                  <c:v>50.1</c:v>
                </c:pt>
                <c:pt idx="9">
                  <c:v>46.7</c:v>
                </c:pt>
                <c:pt idx="10">
                  <c:v>45.5</c:v>
                </c:pt>
                <c:pt idx="11">
                  <c:v>42.8</c:v>
                </c:pt>
                <c:pt idx="12">
                  <c:v>42.7</c:v>
                </c:pt>
                <c:pt idx="13">
                  <c:v>42.3</c:v>
                </c:pt>
                <c:pt idx="14">
                  <c:v>41.7</c:v>
                </c:pt>
                <c:pt idx="15">
                  <c:v>41.5</c:v>
                </c:pt>
                <c:pt idx="16">
                  <c:v>40.7</c:v>
                </c:pt>
                <c:pt idx="17">
                  <c:v>40.1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9151544"/>
        <c:axId val="2029154632"/>
      </c:barChart>
      <c:catAx>
        <c:axId val="2029151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2029154632"/>
        <c:crosses val="autoZero"/>
        <c:auto val="1"/>
        <c:lblAlgn val="ctr"/>
        <c:lblOffset val="100"/>
        <c:noMultiLvlLbl val="0"/>
      </c:catAx>
      <c:valAx>
        <c:axId val="20291546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029151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0.05413</cdr:x>
      <cdr:y>0.13616</cdr:y>
    </cdr:from>
    <cdr:to>
      <cdr:x>0.13846</cdr:x>
      <cdr:y>0.18568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371048" y="508249"/>
          <a:ext cx="578146" cy="1848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000" dirty="0" smtClean="0">
              <a:latin typeface="Arial"/>
              <a:cs typeface="Arial"/>
            </a:rPr>
            <a:t>75.9</a:t>
          </a:r>
          <a:endParaRPr lang="es-ES" sz="1000" dirty="0">
            <a:latin typeface="Arial"/>
            <a:cs typeface="Arial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A7321-F10F-3842-9BC5-E745807DC67A}" type="datetimeFigureOut">
              <a:rPr lang="es-ES" smtClean="0"/>
              <a:t>07/07/18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F7AE0-4820-E644-BC05-43648C35799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352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EE4AC-3581-479F-B34A-D7995484B7D9}" type="slidenum">
              <a:rPr lang="es-ES">
                <a:solidFill>
                  <a:prstClr val="black"/>
                </a:solidFill>
              </a:rPr>
              <a:pPr/>
              <a:t>10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9255D1A-9C71-44F7-9872-12259E16B38C}" type="slidenum">
              <a:rPr lang="es-MX" sz="1200">
                <a:solidFill>
                  <a:prstClr val="black"/>
                </a:solidFill>
              </a:rPr>
              <a:pPr algn="r"/>
              <a:t>10</a:t>
            </a:fld>
            <a:endParaRPr lang="es-MX" sz="1200">
              <a:solidFill>
                <a:prstClr val="black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  <p:sp>
        <p:nvSpPr>
          <p:cNvPr id="39939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1156929-7AED-4F45-BEF9-BF735B955E68}" type="slidenum">
              <a:rPr lang="es-ES_tradnl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ES_tradnl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1E1C-5564-EF42-83EC-72D03C147539}" type="datetimeFigureOut">
              <a:rPr lang="es-ES" smtClean="0"/>
              <a:t>07/07/18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12F8-3BA2-9E4B-9432-E1CE5B5A3D5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54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1E1C-5564-EF42-83EC-72D03C147539}" type="datetimeFigureOut">
              <a:rPr lang="es-ES" smtClean="0"/>
              <a:t>07/07/18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12F8-3BA2-9E4B-9432-E1CE5B5A3D5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30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1E1C-5564-EF42-83EC-72D03C147539}" type="datetimeFigureOut">
              <a:rPr lang="es-ES" smtClean="0"/>
              <a:t>07/07/18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12F8-3BA2-9E4B-9432-E1CE5B5A3D5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70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1E1C-5564-EF42-83EC-72D03C147539}" type="datetimeFigureOut">
              <a:rPr lang="es-ES" smtClean="0"/>
              <a:t>07/07/18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12F8-3BA2-9E4B-9432-E1CE5B5A3D5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916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1E1C-5564-EF42-83EC-72D03C147539}" type="datetimeFigureOut">
              <a:rPr lang="es-ES" smtClean="0"/>
              <a:t>07/07/18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12F8-3BA2-9E4B-9432-E1CE5B5A3D5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58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1E1C-5564-EF42-83EC-72D03C147539}" type="datetimeFigureOut">
              <a:rPr lang="es-ES" smtClean="0"/>
              <a:t>07/07/18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12F8-3BA2-9E4B-9432-E1CE5B5A3D5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635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1E1C-5564-EF42-83EC-72D03C147539}" type="datetimeFigureOut">
              <a:rPr lang="es-ES" smtClean="0"/>
              <a:t>07/07/18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12F8-3BA2-9E4B-9432-E1CE5B5A3D5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772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1E1C-5564-EF42-83EC-72D03C147539}" type="datetimeFigureOut">
              <a:rPr lang="es-ES" smtClean="0"/>
              <a:t>07/07/18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12F8-3BA2-9E4B-9432-E1CE5B5A3D5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36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1E1C-5564-EF42-83EC-72D03C147539}" type="datetimeFigureOut">
              <a:rPr lang="es-ES" smtClean="0"/>
              <a:t>07/07/18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12F8-3BA2-9E4B-9432-E1CE5B5A3D5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54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1E1C-5564-EF42-83EC-72D03C147539}" type="datetimeFigureOut">
              <a:rPr lang="es-ES" smtClean="0"/>
              <a:t>07/07/18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12F8-3BA2-9E4B-9432-E1CE5B5A3D5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631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1E1C-5564-EF42-83EC-72D03C147539}" type="datetimeFigureOut">
              <a:rPr lang="es-ES" smtClean="0"/>
              <a:t>07/07/18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12F8-3BA2-9E4B-9432-E1CE5B5A3D5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63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21E1C-5564-EF42-83EC-72D03C147539}" type="datetimeFigureOut">
              <a:rPr lang="es-ES" smtClean="0"/>
              <a:t>07/07/18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F12F8-3BA2-9E4B-9432-E1CE5B5A3D5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722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eg"/><Relationship Id="rId12" Type="http://schemas.openxmlformats.org/officeDocument/2006/relationships/image" Target="../media/image11.jpeg"/><Relationship Id="rId13" Type="http://schemas.openxmlformats.org/officeDocument/2006/relationships/image" Target="../media/image12.jpe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jpeg"/><Relationship Id="rId20" Type="http://schemas.openxmlformats.org/officeDocument/2006/relationships/image" Target="../media/image35.jpeg"/><Relationship Id="rId21" Type="http://schemas.openxmlformats.org/officeDocument/2006/relationships/image" Target="../media/image36.png"/><Relationship Id="rId22" Type="http://schemas.openxmlformats.org/officeDocument/2006/relationships/image" Target="../media/image37.png"/><Relationship Id="rId23" Type="http://schemas.openxmlformats.org/officeDocument/2006/relationships/image" Target="../media/image38.png"/><Relationship Id="rId24" Type="http://schemas.openxmlformats.org/officeDocument/2006/relationships/image" Target="../media/image39.png"/><Relationship Id="rId25" Type="http://schemas.openxmlformats.org/officeDocument/2006/relationships/image" Target="../media/image40.png"/><Relationship Id="rId26" Type="http://schemas.openxmlformats.org/officeDocument/2006/relationships/image" Target="../media/image41.png"/><Relationship Id="rId10" Type="http://schemas.openxmlformats.org/officeDocument/2006/relationships/image" Target="../media/image25.jpeg"/><Relationship Id="rId11" Type="http://schemas.openxmlformats.org/officeDocument/2006/relationships/image" Target="../media/image26.jpeg"/><Relationship Id="rId12" Type="http://schemas.openxmlformats.org/officeDocument/2006/relationships/image" Target="../media/image27.jpeg"/><Relationship Id="rId13" Type="http://schemas.openxmlformats.org/officeDocument/2006/relationships/image" Target="../media/image28.jpeg"/><Relationship Id="rId14" Type="http://schemas.openxmlformats.org/officeDocument/2006/relationships/image" Target="../media/image29.jpeg"/><Relationship Id="rId15" Type="http://schemas.openxmlformats.org/officeDocument/2006/relationships/image" Target="../media/image30.jpeg"/><Relationship Id="rId16" Type="http://schemas.openxmlformats.org/officeDocument/2006/relationships/image" Target="../media/image31.jpeg"/><Relationship Id="rId17" Type="http://schemas.openxmlformats.org/officeDocument/2006/relationships/image" Target="../media/image32.jpeg"/><Relationship Id="rId18" Type="http://schemas.openxmlformats.org/officeDocument/2006/relationships/image" Target="../media/image33.jpeg"/><Relationship Id="rId19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4"/>
          <p:cNvSpPr txBox="1">
            <a:spLocks noChangeArrowheads="1"/>
          </p:cNvSpPr>
          <p:nvPr/>
        </p:nvSpPr>
        <p:spPr bwMode="auto">
          <a:xfrm>
            <a:off x="1407210" y="1989138"/>
            <a:ext cx="663562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2000" b="1" dirty="0" smtClean="0">
                <a:solidFill>
                  <a:srgbClr val="000000"/>
                </a:solidFill>
                <a:latin typeface="Arial"/>
                <a:cs typeface="Arial"/>
              </a:rPr>
              <a:t>MORBILIDAD MATERNA EXTREMA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MX" sz="2000" b="1" dirty="0" smtClean="0">
                <a:solidFill>
                  <a:srgbClr val="000000"/>
                </a:solidFill>
                <a:latin typeface="Arial"/>
                <a:cs typeface="Arial"/>
              </a:rPr>
              <a:t>“NEAR MISS”</a:t>
            </a:r>
          </a:p>
        </p:txBody>
      </p:sp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2361110" y="3381852"/>
            <a:ext cx="490571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1600" b="1" dirty="0" smtClean="0">
                <a:latin typeface="Arial"/>
                <a:cs typeface="Arial"/>
              </a:rPr>
              <a:t>DR</a:t>
            </a:r>
            <a:r>
              <a:rPr lang="es-ES_tradnl" sz="1600" b="1" dirty="0">
                <a:latin typeface="Arial"/>
                <a:cs typeface="Arial"/>
              </a:rPr>
              <a:t>. MANUEL ANTONIO DIAZ DE LEON </a:t>
            </a:r>
            <a:r>
              <a:rPr lang="es-ES_tradnl" sz="1600" b="1" dirty="0" smtClean="0">
                <a:latin typeface="Arial"/>
                <a:cs typeface="Arial"/>
              </a:rPr>
              <a:t>PONCE</a:t>
            </a:r>
          </a:p>
          <a:p>
            <a:pPr eaLnBrk="1" hangingPunct="1">
              <a:spcBef>
                <a:spcPct val="50000"/>
              </a:spcBef>
            </a:pPr>
            <a:r>
              <a:rPr lang="es-ES_tradnl" sz="1600" b="1" dirty="0" smtClean="0">
                <a:latin typeface="Arial"/>
                <a:cs typeface="Arial"/>
              </a:rPr>
              <a:t>DR. JESUS CARLOS BRIONES GARDUÑO</a:t>
            </a:r>
          </a:p>
          <a:p>
            <a:pPr eaLnBrk="1" hangingPunct="1">
              <a:spcBef>
                <a:spcPct val="50000"/>
              </a:spcBef>
            </a:pPr>
            <a:r>
              <a:rPr lang="es-ES_tradnl" sz="1600" b="1" dirty="0" smtClean="0">
                <a:latin typeface="Arial"/>
                <a:cs typeface="Arial"/>
              </a:rPr>
              <a:t>DR. RAUL CARRILLO ESPER</a:t>
            </a:r>
          </a:p>
          <a:p>
            <a:pPr eaLnBrk="1" hangingPunct="1">
              <a:spcBef>
                <a:spcPct val="50000"/>
              </a:spcBef>
            </a:pPr>
            <a:r>
              <a:rPr lang="es-ES_tradnl" sz="1600" b="1" dirty="0" smtClean="0">
                <a:latin typeface="Arial"/>
                <a:cs typeface="Arial"/>
              </a:rPr>
              <a:t>DR. GILBERTO FELIPE VAZQUEZ DE ANDA</a:t>
            </a:r>
          </a:p>
          <a:p>
            <a:pPr eaLnBrk="1" hangingPunct="1">
              <a:spcBef>
                <a:spcPct val="50000"/>
              </a:spcBef>
            </a:pPr>
            <a:r>
              <a:rPr lang="es-ES_tradnl" sz="1600" b="1" dirty="0" smtClean="0">
                <a:latin typeface="Arial"/>
                <a:cs typeface="Arial"/>
              </a:rPr>
              <a:t>DR. GUILLERMO DOMINGUEZ CHERIT.</a:t>
            </a:r>
            <a:endParaRPr lang="es-ES_tradnl" sz="1600" b="1" dirty="0">
              <a:latin typeface="Arial"/>
              <a:cs typeface="Arial"/>
            </a:endParaRPr>
          </a:p>
        </p:txBody>
      </p:sp>
      <p:graphicFrame>
        <p:nvGraphicFramePr>
          <p:cNvPr id="1434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405659"/>
              </p:ext>
            </p:extLst>
          </p:nvPr>
        </p:nvGraphicFramePr>
        <p:xfrm>
          <a:off x="3632210" y="161220"/>
          <a:ext cx="1408289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Image" r:id="rId3" imgW="3784127" imgH="4317460" progId="Photoshop.Image.9">
                  <p:embed/>
                </p:oleObj>
              </mc:Choice>
              <mc:Fallback>
                <p:oleObj name="Image" r:id="rId3" imgW="3784127" imgH="4317460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10" y="161220"/>
                        <a:ext cx="1408289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43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ublic\Pictures\UCI HGO2\img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36061"/>
            <a:ext cx="3018813" cy="226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Public\Pictures\UCI HGO2\img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795" y="1340098"/>
            <a:ext cx="3471658" cy="19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ublic\Pictures\UCI HGO2\img2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118" y="1810555"/>
            <a:ext cx="1406677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Public\Pictures\UCI HGO2\img2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626000" cy="17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Public\Pictures\UCI HGO2\img2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90" y="4716834"/>
            <a:ext cx="2941014" cy="207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Public\Pictures\UCI HGO2\img2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99" y="4515"/>
            <a:ext cx="3046343" cy="17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Public\Pictures\UCI HGO2\img21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312" y="1817710"/>
            <a:ext cx="1374500" cy="150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Public\Pictures\UCI HGO2\img21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812" y="3314702"/>
            <a:ext cx="2667983" cy="138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Public\Pictures\UCI HGO2\img21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812" y="1810555"/>
            <a:ext cx="1261306" cy="150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:\Users\Public\Pictures\UCI HGO2\img21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701"/>
            <a:ext cx="164431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:\Users\Public\Pictures\UCI HGO2\img21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795" y="16558"/>
            <a:ext cx="3457205" cy="177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" y="4703556"/>
            <a:ext cx="2820077" cy="2154443"/>
          </a:xfrm>
          <a:prstGeom prst="rect">
            <a:avLst/>
          </a:prstGeom>
          <a:solidFill>
            <a:srgbClr val="AAE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795" y="3309156"/>
            <a:ext cx="3457205" cy="139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820295" y="5080000"/>
            <a:ext cx="32376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rial"/>
                <a:cs typeface="Arial"/>
              </a:rPr>
              <a:t>UNIDAD DE CUIDADOS INTENSIVOS OBSTETRICA DEL HOSPITAL DE GINECO-OBSTETRICIA Nº 2 CMN. IMSS 1973</a:t>
            </a:r>
            <a:endParaRPr lang="es-E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791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4"/>
          <p:cNvSpPr txBox="1">
            <a:spLocks noChangeArrowheads="1"/>
          </p:cNvSpPr>
          <p:nvPr/>
        </p:nvSpPr>
        <p:spPr bwMode="auto">
          <a:xfrm>
            <a:off x="1747838" y="836613"/>
            <a:ext cx="596106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b="1">
                <a:solidFill>
                  <a:srgbClr val="000000"/>
                </a:solidFill>
                <a:latin typeface="Arial" charset="0"/>
              </a:rPr>
              <a:t>ANALISIS DEL IMSS</a:t>
            </a:r>
          </a:p>
          <a:p>
            <a:pPr eaLnBrk="1" hangingPunct="1">
              <a:spcBef>
                <a:spcPct val="50000"/>
              </a:spcBef>
            </a:pPr>
            <a:r>
              <a:rPr lang="es-MX" sz="1800" b="1">
                <a:solidFill>
                  <a:srgbClr val="000000"/>
                </a:solidFill>
                <a:latin typeface="Arial" charset="0"/>
              </a:rPr>
              <a:t>ANTECEDENTES:</a:t>
            </a:r>
          </a:p>
          <a:p>
            <a:pPr eaLnBrk="1" hangingPunct="1">
              <a:spcBef>
                <a:spcPct val="50000"/>
              </a:spcBef>
            </a:pPr>
            <a:r>
              <a:rPr lang="es-MX" sz="1800" b="1">
                <a:solidFill>
                  <a:srgbClr val="000000"/>
                </a:solidFill>
                <a:latin typeface="Arial" charset="0"/>
              </a:rPr>
              <a:t>1987-1996</a:t>
            </a:r>
          </a:p>
          <a:p>
            <a:pPr eaLnBrk="1" hangingPunct="1">
              <a:spcBef>
                <a:spcPct val="50000"/>
              </a:spcBef>
            </a:pPr>
            <a:r>
              <a:rPr lang="es-MX" sz="1800" b="1">
                <a:solidFill>
                  <a:srgbClr val="000000"/>
                </a:solidFill>
                <a:latin typeface="Arial" charset="0"/>
              </a:rPr>
              <a:t>1033 MUERTES POR HE.</a:t>
            </a:r>
          </a:p>
          <a:p>
            <a:pPr eaLnBrk="1" hangingPunct="1">
              <a:spcBef>
                <a:spcPct val="50000"/>
              </a:spcBef>
            </a:pPr>
            <a:r>
              <a:rPr lang="es-MX" sz="1800" b="1">
                <a:solidFill>
                  <a:srgbClr val="000000"/>
                </a:solidFill>
                <a:latin typeface="Arial" charset="0"/>
              </a:rPr>
              <a:t>50% PRIMIGESTAS Y 50 % AÑOSAS</a:t>
            </a:r>
          </a:p>
          <a:p>
            <a:pPr eaLnBrk="1" hangingPunct="1">
              <a:spcBef>
                <a:spcPct val="50000"/>
              </a:spcBef>
            </a:pPr>
            <a:r>
              <a:rPr lang="es-MX" sz="1800" b="1">
                <a:solidFill>
                  <a:srgbClr val="000000"/>
                </a:solidFill>
                <a:latin typeface="Arial" charset="0"/>
              </a:rPr>
              <a:t>42% EMBARAZO DE TERMINO  </a:t>
            </a:r>
          </a:p>
          <a:p>
            <a:pPr eaLnBrk="1" hangingPunct="1">
              <a:spcBef>
                <a:spcPct val="50000"/>
              </a:spcBef>
            </a:pPr>
            <a:r>
              <a:rPr lang="es-MX" sz="1800" b="1">
                <a:solidFill>
                  <a:srgbClr val="000000"/>
                </a:solidFill>
                <a:latin typeface="Arial" charset="0"/>
              </a:rPr>
              <a:t>40.8% ERAN PREVISIBLES</a:t>
            </a:r>
          </a:p>
          <a:p>
            <a:pPr eaLnBrk="1" hangingPunct="1">
              <a:spcBef>
                <a:spcPct val="50000"/>
              </a:spcBef>
            </a:pPr>
            <a:r>
              <a:rPr lang="es-MX" sz="1800" b="1">
                <a:solidFill>
                  <a:srgbClr val="000000"/>
                </a:solidFill>
                <a:latin typeface="Arial" charset="0"/>
              </a:rPr>
              <a:t>34.2% 4 a  5 CONSULTAS PRENATALES</a:t>
            </a:r>
          </a:p>
          <a:p>
            <a:pPr eaLnBrk="1" hangingPunct="1">
              <a:spcBef>
                <a:spcPct val="50000"/>
              </a:spcBef>
            </a:pPr>
            <a:endParaRPr lang="es-MX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30" name="CuadroTexto 1"/>
          <p:cNvSpPr txBox="1">
            <a:spLocks noChangeArrowheads="1"/>
          </p:cNvSpPr>
          <p:nvPr/>
        </p:nvSpPr>
        <p:spPr bwMode="auto">
          <a:xfrm>
            <a:off x="5781675" y="6143625"/>
            <a:ext cx="27098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200" b="1">
                <a:solidFill>
                  <a:srgbClr val="000000"/>
                </a:solidFill>
                <a:latin typeface="Arial" charset="0"/>
              </a:rPr>
              <a:t>REV. MED. IMSS 1997.35-377-353</a:t>
            </a:r>
            <a:r>
              <a:rPr lang="es-MX" sz="1200">
                <a:solidFill>
                  <a:srgbClr val="000000"/>
                </a:solidFill>
                <a:latin typeface="Arial" charset="0"/>
              </a:rPr>
              <a:t> </a:t>
            </a:r>
            <a:endParaRPr lang="es-E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50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93813" y="1270000"/>
            <a:ext cx="71850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b="1" dirty="0">
                <a:latin typeface="Arial"/>
                <a:cs typeface="Arial"/>
              </a:rPr>
              <a:t>DIVISION DE GINECO-OBSTETRICIA Y PERINATAL IMSS</a:t>
            </a:r>
          </a:p>
          <a:p>
            <a:pPr>
              <a:defRPr/>
            </a:pPr>
            <a:endParaRPr lang="es-ES" dirty="0">
              <a:latin typeface="Arial"/>
              <a:cs typeface="Arial"/>
            </a:endParaRPr>
          </a:p>
          <a:p>
            <a:pPr marL="342900" indent="-342900">
              <a:buFontTx/>
              <a:buAutoNum type="arabicPlain" startAt="2017"/>
              <a:defRPr/>
            </a:pPr>
            <a:r>
              <a:rPr lang="es-ES" dirty="0">
                <a:latin typeface="Arial"/>
                <a:cs typeface="Arial"/>
              </a:rPr>
              <a:t> 	102 MUERTES MATERNAS  	RMM 24.4</a:t>
            </a:r>
          </a:p>
          <a:p>
            <a:pPr lvl="2">
              <a:defRPr/>
            </a:pPr>
            <a:r>
              <a:rPr lang="es-ES" dirty="0">
                <a:latin typeface="Arial"/>
                <a:cs typeface="Arial"/>
              </a:rPr>
              <a:t>APARENTE ÉXITO</a:t>
            </a:r>
          </a:p>
          <a:p>
            <a:pPr lvl="2">
              <a:defRPr/>
            </a:pPr>
            <a:r>
              <a:rPr lang="es-ES" dirty="0">
                <a:latin typeface="Arial"/>
                <a:cs typeface="Arial"/>
              </a:rPr>
              <a:t>58 (56.86%) DIRECTAS</a:t>
            </a:r>
          </a:p>
          <a:p>
            <a:pPr lvl="2">
              <a:defRPr/>
            </a:pPr>
            <a:r>
              <a:rPr lang="es-ES" dirty="0">
                <a:latin typeface="Arial"/>
                <a:cs typeface="Arial"/>
              </a:rPr>
              <a:t>44 (43.14%) INDIRECTAS POR CANCER Y DIABETES</a:t>
            </a:r>
          </a:p>
          <a:p>
            <a:pPr lvl="2">
              <a:defRPr/>
            </a:pPr>
            <a:r>
              <a:rPr lang="es-ES" dirty="0">
                <a:latin typeface="Arial"/>
                <a:cs typeface="Arial"/>
              </a:rPr>
              <a:t>DEFICIENCIA EN LA CALIDAD DE ATENCION </a:t>
            </a:r>
          </a:p>
          <a:p>
            <a:pPr marL="342900" indent="-342900">
              <a:buFontTx/>
              <a:buAutoNum type="arabicPlain" startAt="2017"/>
              <a:defRPr/>
            </a:pPr>
            <a:endParaRPr lang="es-ES" dirty="0">
              <a:latin typeface="Arial"/>
              <a:cs typeface="Arial"/>
            </a:endParaRPr>
          </a:p>
        </p:txBody>
      </p:sp>
      <p:sp>
        <p:nvSpPr>
          <p:cNvPr id="36866" name="CuadroTexto 2"/>
          <p:cNvSpPr txBox="1">
            <a:spLocks noChangeArrowheads="1"/>
          </p:cNvSpPr>
          <p:nvPr/>
        </p:nvSpPr>
        <p:spPr bwMode="auto">
          <a:xfrm>
            <a:off x="2576513" y="5089525"/>
            <a:ext cx="6022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200">
                <a:latin typeface="Arial" charset="0"/>
                <a:cs typeface="Arial" charset="0"/>
              </a:rPr>
              <a:t>The problem of indirect causes of maternal mortality  J. Preg-child Health 2015. 2:1 </a:t>
            </a:r>
          </a:p>
          <a:p>
            <a:pPr eaLnBrk="1" hangingPunct="1"/>
            <a:r>
              <a:rPr lang="es-ES" sz="1200">
                <a:latin typeface="Arial" charset="0"/>
                <a:cs typeface="Arial" charset="0"/>
              </a:rPr>
              <a:t>Muerte materna y administración de hospitales México. Ed. Alfil. 2018. Pág.. 205-212.</a:t>
            </a:r>
          </a:p>
          <a:p>
            <a:pPr eaLnBrk="1" hangingPunct="1"/>
            <a:r>
              <a:rPr lang="es-ES" sz="1200">
                <a:latin typeface="Arial" charset="0"/>
                <a:cs typeface="Arial" charset="0"/>
              </a:rPr>
              <a:t>Muerte materna en México. México. Ed. Intersistemas. 2017. Pág. 1-70</a:t>
            </a:r>
          </a:p>
        </p:txBody>
      </p:sp>
    </p:spTree>
    <p:extLst>
      <p:ext uri="{BB962C8B-B14F-4D97-AF65-F5344CB8AC3E}">
        <p14:creationId xmlns:p14="http://schemas.microsoft.com/office/powerpoint/2010/main" val="481571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CuadroTexto"/>
          <p:cNvSpPr txBox="1">
            <a:spLocks noChangeArrowheads="1"/>
          </p:cNvSpPr>
          <p:nvPr/>
        </p:nvSpPr>
        <p:spPr bwMode="auto">
          <a:xfrm>
            <a:off x="667457" y="1306514"/>
            <a:ext cx="789953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SOLUCION </a:t>
            </a:r>
            <a:r>
              <a:rPr lang="es-ES_tradnl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MEDICA Y POLITICA</a:t>
            </a:r>
          </a:p>
          <a:p>
            <a:pPr eaLnBrk="1" hangingPunct="1"/>
            <a:endParaRPr lang="es-ES_tradnl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eaLnBrk="1" hangingPunct="1"/>
            <a:r>
              <a:rPr lang="es-ES_tradnl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EL GOBIERNO DEL ESTADO DE MEXICO POR MEDIO DE LA SSEM DECIDIO  MODIFICAR ESTAS CAUSAS, PARA LO CUAL EN EL AÑO 1999 </a:t>
            </a:r>
            <a:r>
              <a:rPr lang="es-ES_tradnl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CREA </a:t>
            </a:r>
            <a:r>
              <a:rPr lang="es-ES_tradnl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UN COMITÉ </a:t>
            </a:r>
            <a:r>
              <a:rPr lang="es-ES_tradnl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 ACADEMICOS DE ESTA CORPORACION QUE IDENTIFICARAN </a:t>
            </a:r>
            <a:r>
              <a:rPr lang="es-ES_tradnl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LOS PROBLEMAS QUE PROVOCABAN LA MUERTE </a:t>
            </a:r>
            <a:r>
              <a:rPr lang="es-ES_tradnl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MATERNA EN EL ESTADO DE MEXICO.</a:t>
            </a:r>
            <a:endParaRPr lang="es-ES_tradnl" sz="20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eaLnBrk="1" hangingPunct="1"/>
            <a:endParaRPr lang="es-ES_tradnl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794" name="2 CuadroTexto"/>
          <p:cNvSpPr txBox="1">
            <a:spLocks noChangeArrowheads="1"/>
          </p:cNvSpPr>
          <p:nvPr/>
        </p:nvSpPr>
        <p:spPr bwMode="auto">
          <a:xfrm>
            <a:off x="3947052" y="5840136"/>
            <a:ext cx="42559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1200" b="1" dirty="0">
                <a:solidFill>
                  <a:srgbClr val="000000"/>
                </a:solidFill>
                <a:latin typeface="Arial"/>
                <a:cs typeface="Arial"/>
              </a:rPr>
              <a:t>REV.ASOC.MEX.MED.CRIT.TER.INT. 2010. 24: 185 - 189</a:t>
            </a:r>
          </a:p>
        </p:txBody>
      </p:sp>
    </p:spTree>
    <p:extLst>
      <p:ext uri="{BB962C8B-B14F-4D97-AF65-F5344CB8AC3E}">
        <p14:creationId xmlns:p14="http://schemas.microsoft.com/office/powerpoint/2010/main" val="1592457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8458" y="1236763"/>
            <a:ext cx="7488767" cy="3794125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es-ES_tradnl" sz="2400" b="1" dirty="0">
                <a:solidFill>
                  <a:srgbClr val="000000"/>
                </a:solidFill>
                <a:latin typeface="Arial"/>
                <a:cs typeface="Arial"/>
              </a:rPr>
              <a:t>CONCLUSIONES DEL COMITÉ</a:t>
            </a:r>
          </a:p>
          <a:p>
            <a:pPr algn="ctr" eaLnBrk="1" hangingPunct="1">
              <a:buFontTx/>
              <a:buNone/>
            </a:pPr>
            <a:endParaRPr lang="es-ES_tradnl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eaLnBrk="1" hangingPunct="1">
              <a:buNone/>
            </a:pPr>
            <a:r>
              <a:rPr lang="es-ES_tradnl" sz="2000" b="1" dirty="0" smtClean="0">
                <a:solidFill>
                  <a:srgbClr val="000000"/>
                </a:solidFill>
                <a:latin typeface="Arial"/>
                <a:cs typeface="Arial"/>
              </a:rPr>
              <a:t>EDUCACI</a:t>
            </a:r>
            <a:r>
              <a:rPr lang="es-ES_tradnl" sz="2000" b="1" dirty="0" smtClean="0">
                <a:solidFill>
                  <a:srgbClr val="000000"/>
                </a:solidFill>
                <a:latin typeface="Arial"/>
                <a:cs typeface="Arial"/>
              </a:rPr>
              <a:t>Ó</a:t>
            </a:r>
            <a:r>
              <a:rPr lang="es-ES_tradnl" sz="2000" b="1" dirty="0" smtClean="0">
                <a:solidFill>
                  <a:srgbClr val="000000"/>
                </a:solidFill>
                <a:latin typeface="Arial"/>
                <a:cs typeface="Arial"/>
              </a:rPr>
              <a:t>N </a:t>
            </a:r>
            <a:r>
              <a:rPr lang="es-ES_tradnl" sz="2000" b="1" dirty="0">
                <a:solidFill>
                  <a:srgbClr val="000000"/>
                </a:solidFill>
                <a:latin typeface="Arial"/>
                <a:cs typeface="Arial"/>
              </a:rPr>
              <a:t>A LA MUJER PARA EL EMBARAZO</a:t>
            </a:r>
          </a:p>
          <a:p>
            <a:pPr marL="0" indent="0" eaLnBrk="1" hangingPunct="1">
              <a:buNone/>
            </a:pPr>
            <a:r>
              <a:rPr lang="es-ES_tradnl" sz="2000" b="1" dirty="0">
                <a:solidFill>
                  <a:srgbClr val="000000"/>
                </a:solidFill>
                <a:latin typeface="Arial"/>
                <a:cs typeface="Arial"/>
              </a:rPr>
              <a:t>PROGRAMA DE </a:t>
            </a:r>
            <a:r>
              <a:rPr lang="es-ES_tradnl" sz="2000" b="1" dirty="0" smtClean="0">
                <a:solidFill>
                  <a:srgbClr val="000000"/>
                </a:solidFill>
                <a:latin typeface="Arial"/>
                <a:cs typeface="Arial"/>
              </a:rPr>
              <a:t>EDUCACI</a:t>
            </a:r>
            <a:r>
              <a:rPr lang="es-ES_tradnl" sz="2000" b="1" dirty="0" smtClean="0">
                <a:solidFill>
                  <a:srgbClr val="000000"/>
                </a:solidFill>
                <a:latin typeface="Arial"/>
                <a:cs typeface="Arial"/>
              </a:rPr>
              <a:t>Ó</a:t>
            </a:r>
            <a:r>
              <a:rPr lang="es-ES_tradnl" sz="2000" b="1" dirty="0" smtClean="0">
                <a:solidFill>
                  <a:srgbClr val="000000"/>
                </a:solidFill>
                <a:latin typeface="Arial"/>
                <a:cs typeface="Arial"/>
              </a:rPr>
              <a:t>N </a:t>
            </a:r>
            <a:r>
              <a:rPr lang="es-ES_tradnl" sz="2000" b="1" dirty="0">
                <a:solidFill>
                  <a:srgbClr val="000000"/>
                </a:solidFill>
                <a:latin typeface="Arial"/>
                <a:cs typeface="Arial"/>
              </a:rPr>
              <a:t>PARA EL PERSONAL </a:t>
            </a:r>
            <a:r>
              <a:rPr lang="es-ES_tradnl" sz="2000" b="1" dirty="0" smtClean="0">
                <a:solidFill>
                  <a:srgbClr val="000000"/>
                </a:solidFill>
                <a:latin typeface="Arial"/>
                <a:cs typeface="Arial"/>
              </a:rPr>
              <a:t>MEDICO ESPECIALIZADO. </a:t>
            </a:r>
            <a:endParaRPr lang="es-ES_tradnl" sz="2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eaLnBrk="1" hangingPunct="1">
              <a:buNone/>
            </a:pPr>
            <a:r>
              <a:rPr lang="es-ES_tradnl" sz="2000" b="1" dirty="0" smtClean="0">
                <a:solidFill>
                  <a:srgbClr val="000000"/>
                </a:solidFill>
                <a:latin typeface="Arial"/>
                <a:cs typeface="Arial"/>
              </a:rPr>
              <a:t>TRATAMIENTOS  PROTOCOLIZADOS. </a:t>
            </a:r>
            <a:endParaRPr lang="es-ES_tradnl" sz="2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just" eaLnBrk="1" hangingPunct="1">
              <a:buNone/>
            </a:pPr>
            <a:r>
              <a:rPr lang="es-ES_tradnl" sz="2000" b="1" dirty="0" smtClean="0">
                <a:solidFill>
                  <a:srgbClr val="000000"/>
                </a:solidFill>
                <a:latin typeface="Arial"/>
                <a:cs typeface="Arial"/>
              </a:rPr>
              <a:t>AN</a:t>
            </a:r>
            <a:r>
              <a:rPr lang="es-ES_tradnl" sz="2000" b="1" dirty="0" smtClean="0">
                <a:solidFill>
                  <a:srgbClr val="000000"/>
                </a:solidFill>
                <a:latin typeface="Arial"/>
                <a:cs typeface="Arial"/>
              </a:rPr>
              <a:t>Á</a:t>
            </a:r>
            <a:r>
              <a:rPr lang="es-ES_tradnl" sz="2000" b="1" dirty="0" smtClean="0">
                <a:solidFill>
                  <a:srgbClr val="000000"/>
                </a:solidFill>
                <a:latin typeface="Arial"/>
                <a:cs typeface="Arial"/>
              </a:rPr>
              <a:t>LISIS </a:t>
            </a:r>
            <a:r>
              <a:rPr lang="es-ES_tradnl" sz="2000" b="1" dirty="0" smtClean="0">
                <a:solidFill>
                  <a:srgbClr val="000000"/>
                </a:solidFill>
                <a:latin typeface="Arial"/>
                <a:cs typeface="Arial"/>
              </a:rPr>
              <a:t>POR EL COMITÉ DE LAS MUERTES MATERNAS EN LOS HOSPITALES TRATANTES</a:t>
            </a:r>
            <a:r>
              <a:rPr lang="es-ES_tradnl" sz="20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0" indent="0" algn="just" eaLnBrk="1" hangingPunct="1">
              <a:buNone/>
            </a:pPr>
            <a:r>
              <a:rPr lang="es-ES_tradnl" sz="2000" b="1" dirty="0" smtClean="0">
                <a:solidFill>
                  <a:srgbClr val="000000"/>
                </a:solidFill>
                <a:latin typeface="Arial"/>
                <a:cs typeface="Arial"/>
              </a:rPr>
              <a:t>CONSTRUCCI</a:t>
            </a:r>
            <a:r>
              <a:rPr lang="es-ES_tradnl" sz="2000" b="1" dirty="0" smtClean="0">
                <a:solidFill>
                  <a:srgbClr val="000000"/>
                </a:solidFill>
                <a:latin typeface="Arial"/>
                <a:cs typeface="Arial"/>
              </a:rPr>
              <a:t>Ó</a:t>
            </a:r>
            <a:r>
              <a:rPr lang="es-ES_tradnl" sz="2000" b="1" dirty="0" smtClean="0">
                <a:solidFill>
                  <a:srgbClr val="000000"/>
                </a:solidFill>
                <a:latin typeface="Arial"/>
                <a:cs typeface="Arial"/>
              </a:rPr>
              <a:t>N DEL IPEM,</a:t>
            </a:r>
            <a:endParaRPr lang="es-ES_tradnl" sz="2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just" eaLnBrk="1" hangingPunct="1">
              <a:buNone/>
            </a:pPr>
            <a:r>
              <a:rPr lang="es-ES_tradnl" sz="2000" b="1" dirty="0" smtClean="0">
                <a:solidFill>
                  <a:srgbClr val="000000"/>
                </a:solidFill>
                <a:latin typeface="Arial"/>
                <a:cs typeface="Arial"/>
              </a:rPr>
              <a:t>COMITÉS DE INVESTIGACI</a:t>
            </a:r>
            <a:r>
              <a:rPr lang="es-ES_tradnl" sz="2000" b="1" dirty="0" smtClean="0">
                <a:solidFill>
                  <a:srgbClr val="000000"/>
                </a:solidFill>
                <a:latin typeface="Arial"/>
                <a:cs typeface="Arial"/>
              </a:rPr>
              <a:t>ÓN EN LOS HOSPITALES DE GINECO-OBSTETRICIA.</a:t>
            </a:r>
            <a:endParaRPr lang="es-ES_tradnl" sz="2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r" eaLnBrk="1" hangingPunct="1">
              <a:buFontTx/>
              <a:buNone/>
            </a:pPr>
            <a:endParaRPr lang="es-ES_tradnl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 eaLnBrk="1" hangingPunct="1"/>
            <a:endParaRPr lang="es-ES_tradnl" sz="28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037208" y="5921651"/>
            <a:ext cx="267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b="1" dirty="0" smtClean="0">
                <a:solidFill>
                  <a:srgbClr val="000000"/>
                </a:solidFill>
                <a:latin typeface="Arial"/>
                <a:cs typeface="Arial"/>
              </a:rPr>
              <a:t>REV</a:t>
            </a:r>
            <a:r>
              <a:rPr lang="es-ES_tradnl" sz="1200" b="1" dirty="0">
                <a:solidFill>
                  <a:srgbClr val="000000"/>
                </a:solidFill>
                <a:latin typeface="Arial"/>
                <a:cs typeface="Arial"/>
              </a:rPr>
              <a:t>. FAC. MED. 2008. 5: 188-192.</a:t>
            </a:r>
          </a:p>
          <a:p>
            <a:pPr algn="r"/>
            <a:r>
              <a:rPr lang="es-ES_tradnl" sz="1200" b="1" dirty="0">
                <a:solidFill>
                  <a:srgbClr val="000000"/>
                </a:solidFill>
                <a:latin typeface="Arial"/>
                <a:cs typeface="Arial"/>
              </a:rPr>
              <a:t>PREECLAMPSIA ECLAMPSIA</a:t>
            </a:r>
          </a:p>
          <a:p>
            <a:pPr algn="r"/>
            <a:r>
              <a:rPr lang="es-ES_tradnl" sz="1200" b="1" dirty="0">
                <a:solidFill>
                  <a:srgbClr val="000000"/>
                </a:solidFill>
                <a:latin typeface="Arial"/>
                <a:cs typeface="Arial"/>
              </a:rPr>
              <a:t>ED. OKLEVER.  2010  PAG.  1- 29  </a:t>
            </a:r>
            <a:r>
              <a:rPr lang="es-ES_tradnl" sz="1200" i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s-ES_tradnl" sz="12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44634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CuadroTexto"/>
          <p:cNvSpPr txBox="1">
            <a:spLocks noChangeArrowheads="1"/>
          </p:cNvSpPr>
          <p:nvPr/>
        </p:nvSpPr>
        <p:spPr bwMode="auto">
          <a:xfrm>
            <a:off x="653143" y="404813"/>
            <a:ext cx="7970762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RESULTADOS </a:t>
            </a:r>
            <a:r>
              <a:rPr lang="es-ES_tradnl" sz="2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DEL COMITÉ </a:t>
            </a:r>
            <a:r>
              <a:rPr lang="es-ES_tradnl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PARA DMMEM</a:t>
            </a:r>
          </a:p>
          <a:p>
            <a:pPr eaLnBrk="1" hangingPunct="1"/>
            <a:endParaRPr lang="es-ES_tradnl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s-ES_tradnl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HGO</a:t>
            </a:r>
            <a:r>
              <a:rPr lang="es-ES_tradnl" b="1" dirty="0">
                <a:solidFill>
                  <a:srgbClr val="000000"/>
                </a:solidFill>
                <a:latin typeface="Arial" charset="0"/>
                <a:cs typeface="Arial" charset="0"/>
              </a:rPr>
              <a:t>. IMIEM</a:t>
            </a:r>
          </a:p>
          <a:p>
            <a:pPr eaLnBrk="1" hangingPunct="1"/>
            <a:endParaRPr lang="es-ES_tradnl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s-ES_tradnl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s-ES_tradnl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		1992</a:t>
            </a:r>
            <a:r>
              <a:rPr lang="es-ES_tradnl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-1996 (13.4%); 1997-2006 (4.1%) p&lt; 0.01  </a:t>
            </a:r>
          </a:p>
        </p:txBody>
      </p:sp>
      <p:sp>
        <p:nvSpPr>
          <p:cNvPr id="38914" name="2 CuadroTexto"/>
          <p:cNvSpPr txBox="1">
            <a:spLocks noChangeArrowheads="1"/>
          </p:cNvSpPr>
          <p:nvPr/>
        </p:nvSpPr>
        <p:spPr bwMode="auto">
          <a:xfrm>
            <a:off x="6263671" y="2622079"/>
            <a:ext cx="22399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CIR.CIRJ. 2005.73: 101-105</a:t>
            </a:r>
          </a:p>
        </p:txBody>
      </p:sp>
      <p:sp>
        <p:nvSpPr>
          <p:cNvPr id="38915" name="3 CuadroTexto"/>
          <p:cNvSpPr txBox="1">
            <a:spLocks noChangeArrowheads="1"/>
          </p:cNvSpPr>
          <p:nvPr/>
        </p:nvSpPr>
        <p:spPr bwMode="auto">
          <a:xfrm>
            <a:off x="2845178" y="2999543"/>
            <a:ext cx="5371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2007-2009 (2.4%); 2010-2011 (8.5%) p&lt; 0.001</a:t>
            </a:r>
          </a:p>
        </p:txBody>
      </p:sp>
      <p:sp>
        <p:nvSpPr>
          <p:cNvPr id="38916" name="4 CuadroTexto"/>
          <p:cNvSpPr txBox="1">
            <a:spLocks noChangeArrowheads="1"/>
          </p:cNvSpPr>
          <p:nvPr/>
        </p:nvSpPr>
        <p:spPr bwMode="auto">
          <a:xfrm>
            <a:off x="5284788" y="3515368"/>
            <a:ext cx="32188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REV. ASOC. MEX. MED. CRIT. TER. INT 2009. 1: 16-24 (MODIFICADO)</a:t>
            </a:r>
          </a:p>
        </p:txBody>
      </p:sp>
      <p:sp>
        <p:nvSpPr>
          <p:cNvPr id="38917" name="5 CuadroTexto"/>
          <p:cNvSpPr txBox="1">
            <a:spLocks noChangeArrowheads="1"/>
          </p:cNvSpPr>
          <p:nvPr/>
        </p:nvSpPr>
        <p:spPr bwMode="auto">
          <a:xfrm>
            <a:off x="199496" y="4191681"/>
            <a:ext cx="82565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b="1" dirty="0">
                <a:solidFill>
                  <a:srgbClr val="000000"/>
                </a:solidFill>
                <a:latin typeface="Arial" charset="0"/>
                <a:cs typeface="Arial" charset="0"/>
              </a:rPr>
              <a:t>HGO. 221 IMSS TOLUCA MEX</a:t>
            </a:r>
            <a:r>
              <a:rPr lang="es-ES_tradnl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s-ES_tradnl" sz="18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         </a:t>
            </a:r>
            <a:r>
              <a:rPr lang="es-ES_tradnl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AÑO </a:t>
            </a:r>
            <a:r>
              <a:rPr lang="es-ES_tradnl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s-ES_tradnl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</a:t>
            </a:r>
            <a:r>
              <a:rPr lang="es-ES_tradnl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2007     </a:t>
            </a:r>
            <a:r>
              <a:rPr lang="es-ES_tradnl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2008     </a:t>
            </a:r>
            <a:r>
              <a:rPr lang="es-ES_tradnl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2009</a:t>
            </a:r>
            <a:r>
              <a:rPr lang="es-ES_tradnl" sz="1200" b="1" dirty="0">
                <a:solidFill>
                  <a:srgbClr val="FFFF00"/>
                </a:solidFill>
                <a:latin typeface="Arial" charset="0"/>
                <a:cs typeface="Arial" charset="0"/>
              </a:rPr>
              <a:t>     </a:t>
            </a:r>
            <a:r>
              <a:rPr lang="es-ES_tradnl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2010</a:t>
            </a:r>
            <a:r>
              <a:rPr lang="es-ES_tradnl" sz="1200" b="1" dirty="0">
                <a:solidFill>
                  <a:srgbClr val="FFFF00"/>
                </a:solidFill>
                <a:latin typeface="Arial" charset="0"/>
                <a:cs typeface="Arial" charset="0"/>
              </a:rPr>
              <a:t>     </a:t>
            </a:r>
            <a:r>
              <a:rPr lang="es-ES_tradnl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2011      2012	     2013     </a:t>
            </a:r>
            <a:r>
              <a:rPr lang="es-ES_tradnl" sz="1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2014    2015    2016     2017 </a:t>
            </a:r>
            <a:r>
              <a:rPr lang="es-ES_tradnl" sz="12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    </a:t>
            </a:r>
            <a:endParaRPr lang="es-ES_tradnl" sz="1200" b="1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s-ES_tradnl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MUERTES MATERNAS    14         10          </a:t>
            </a:r>
            <a:r>
              <a:rPr lang="es-ES_tradnl" sz="1200" b="1" u="sng" dirty="0">
                <a:solidFill>
                  <a:srgbClr val="000000"/>
                </a:solidFill>
                <a:latin typeface="Arial" charset="0"/>
                <a:cs typeface="Arial" charset="0"/>
              </a:rPr>
              <a:t>6           0           0           0             0           </a:t>
            </a:r>
            <a:r>
              <a:rPr lang="es-ES_tradnl" sz="1200" b="1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0            0          0             0 </a:t>
            </a:r>
          </a:p>
          <a:p>
            <a:pPr eaLnBrk="1" hangingPunct="1"/>
            <a:r>
              <a:rPr lang="es-ES_tradnl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				    DIRECTOR ESPECIALISTA EN MEDICINA CRITICA OBSTETRICA</a:t>
            </a:r>
            <a:r>
              <a:rPr lang="es-ES_tradnl" sz="1200" b="1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  </a:t>
            </a:r>
            <a:endParaRPr lang="es-ES_tradnl" sz="1200" b="1" u="sng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918" name="6 CuadroTexto"/>
          <p:cNvSpPr txBox="1">
            <a:spLocks noChangeArrowheads="1"/>
          </p:cNvSpPr>
          <p:nvPr/>
        </p:nvSpPr>
        <p:spPr bwMode="auto">
          <a:xfrm>
            <a:off x="5530850" y="5516563"/>
            <a:ext cx="3200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100" b="1">
                <a:solidFill>
                  <a:srgbClr val="000000"/>
                </a:solidFill>
                <a:latin typeface="Arial" charset="0"/>
                <a:cs typeface="Arial" charset="0"/>
              </a:rPr>
              <a:t>REV MED. CRIT. TER. INT. 2012 . 1: 6-10.</a:t>
            </a:r>
          </a:p>
          <a:p>
            <a:pPr eaLnBrk="1" hangingPunct="1"/>
            <a:r>
              <a:rPr lang="es-ES_tradnl" sz="1100" b="1">
                <a:solidFill>
                  <a:srgbClr val="000000"/>
                </a:solidFill>
                <a:latin typeface="Arial" charset="0"/>
                <a:cs typeface="Arial" charset="0"/>
              </a:rPr>
              <a:t>REV. MED. CRIT. TER. INT. 2014. XXVIII. (3): 195-198 </a:t>
            </a:r>
          </a:p>
        </p:txBody>
      </p:sp>
    </p:spTree>
    <p:extLst>
      <p:ext uri="{BB962C8B-B14F-4D97-AF65-F5344CB8AC3E}">
        <p14:creationId xmlns:p14="http://schemas.microsoft.com/office/powerpoint/2010/main" val="1843804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astorena\Desktop\HOSPITAL MONICA PRETEL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714375"/>
            <a:ext cx="8240712" cy="515778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818" name="5 CuadroTexto"/>
          <p:cNvSpPr txBox="1">
            <a:spLocks noChangeArrowheads="1"/>
          </p:cNvSpPr>
          <p:nvPr/>
        </p:nvSpPr>
        <p:spPr bwMode="auto">
          <a:xfrm>
            <a:off x="3214688" y="357188"/>
            <a:ext cx="2592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200" b="1"/>
              <a:t>Fachada del Hospital Mónica Pretelini</a:t>
            </a:r>
          </a:p>
        </p:txBody>
      </p:sp>
    </p:spTree>
    <p:extLst>
      <p:ext uri="{BB962C8B-B14F-4D97-AF65-F5344CB8AC3E}">
        <p14:creationId xmlns:p14="http://schemas.microsoft.com/office/powerpoint/2010/main" val="2109858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CuadroTexto 1"/>
          <p:cNvSpPr txBox="1">
            <a:spLocks noChangeArrowheads="1"/>
          </p:cNvSpPr>
          <p:nvPr/>
        </p:nvSpPr>
        <p:spPr bwMode="auto">
          <a:xfrm>
            <a:off x="0" y="6269038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s-ES" sz="2000" b="1">
                <a:solidFill>
                  <a:srgbClr val="000000"/>
                </a:solidFill>
                <a:latin typeface="Calibri" charset="0"/>
                <a:cs typeface="Calibri" charset="0"/>
              </a:rPr>
              <a:t>MANEJO CON OXIGENADOR DE MEMBRANA EXTRACORPOREA (ECMO) EN MTHI</a:t>
            </a:r>
          </a:p>
        </p:txBody>
      </p:sp>
    </p:spTree>
    <p:extLst>
      <p:ext uri="{BB962C8B-B14F-4D97-AF65-F5344CB8AC3E}">
        <p14:creationId xmlns:p14="http://schemas.microsoft.com/office/powerpoint/2010/main" val="189376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692" y="853441"/>
            <a:ext cx="2307598" cy="358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691" y="4000189"/>
            <a:ext cx="1403246" cy="105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980" y="853440"/>
            <a:ext cx="3472711" cy="228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20" y="3140968"/>
            <a:ext cx="247239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680" y="853442"/>
            <a:ext cx="1295751" cy="260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372" y="4701699"/>
            <a:ext cx="1589132" cy="211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632" y="3429000"/>
            <a:ext cx="2164872" cy="162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C:\Users\Carlos Briones\Desktop\image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62" y="3221572"/>
            <a:ext cx="1626184" cy="183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11 Grupo"/>
          <p:cNvGrpSpPr/>
          <p:nvPr/>
        </p:nvGrpSpPr>
        <p:grpSpPr>
          <a:xfrm>
            <a:off x="-16084" y="3531679"/>
            <a:ext cx="2427844" cy="3353705"/>
            <a:chOff x="0" y="0"/>
            <a:chExt cx="3531765" cy="3959603"/>
          </a:xfrm>
        </p:grpSpPr>
        <p:pic>
          <p:nvPicPr>
            <p:cNvPr id="19" name="0 Imagen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78466" cy="2072080"/>
            </a:xfrm>
            <a:prstGeom prst="rect">
              <a:avLst/>
            </a:prstGeom>
            <a:ln w="12700">
              <a:solidFill>
                <a:sysClr val="windowText" lastClr="000000"/>
              </a:solidFill>
            </a:ln>
          </p:spPr>
        </p:pic>
        <p:pic>
          <p:nvPicPr>
            <p:cNvPr id="20" name="0 Imagen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4693" y="2072080"/>
              <a:ext cx="1317072" cy="1887523"/>
            </a:xfrm>
            <a:prstGeom prst="rect">
              <a:avLst/>
            </a:prstGeom>
            <a:ln w="12700">
              <a:solidFill>
                <a:sysClr val="windowText" lastClr="000000"/>
              </a:solidFill>
            </a:ln>
          </p:spPr>
        </p:pic>
        <p:pic>
          <p:nvPicPr>
            <p:cNvPr id="21" name="0 Imagen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077" y="0"/>
              <a:ext cx="1761688" cy="2072080"/>
            </a:xfrm>
            <a:prstGeom prst="rect">
              <a:avLst/>
            </a:prstGeom>
            <a:ln w="12700">
              <a:solidFill>
                <a:sysClr val="windowText" lastClr="000000"/>
              </a:solidFill>
            </a:ln>
          </p:spPr>
        </p:pic>
        <p:pic>
          <p:nvPicPr>
            <p:cNvPr id="22" name="0 Imagen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72080"/>
              <a:ext cx="2214693" cy="1887523"/>
            </a:xfrm>
            <a:prstGeom prst="rect">
              <a:avLst/>
            </a:prstGeom>
            <a:ln w="12700">
              <a:solidFill>
                <a:sysClr val="windowText" lastClr="000000"/>
              </a:solidFill>
            </a:ln>
          </p:spPr>
        </p:pic>
        <p:sp>
          <p:nvSpPr>
            <p:cNvPr id="23" name="Cuadro de texto 2"/>
            <p:cNvSpPr txBox="1">
              <a:spLocks noChangeArrowheads="1"/>
            </p:cNvSpPr>
            <p:nvPr/>
          </p:nvSpPr>
          <p:spPr bwMode="auto">
            <a:xfrm>
              <a:off x="0" y="0"/>
              <a:ext cx="234280" cy="23429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es-MX" sz="800" b="1" kern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A</a:t>
              </a:r>
              <a:endParaRPr lang="es-MX" sz="1100" ker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4" name="Cuadro de texto 2"/>
            <p:cNvSpPr txBox="1">
              <a:spLocks noChangeArrowheads="1"/>
            </p:cNvSpPr>
            <p:nvPr/>
          </p:nvSpPr>
          <p:spPr bwMode="auto">
            <a:xfrm>
              <a:off x="1778466" y="8389"/>
              <a:ext cx="234280" cy="23429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es-ES" sz="800" b="1" kern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B</a:t>
              </a:r>
              <a:endParaRPr lang="es-MX" sz="1100" ker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5" name="Cuadro de texto 2"/>
            <p:cNvSpPr txBox="1">
              <a:spLocks noChangeArrowheads="1"/>
            </p:cNvSpPr>
            <p:nvPr/>
          </p:nvSpPr>
          <p:spPr bwMode="auto">
            <a:xfrm>
              <a:off x="0" y="3716323"/>
              <a:ext cx="234280" cy="23429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es-ES" sz="800" b="1" kern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C</a:t>
              </a:r>
              <a:endParaRPr lang="es-MX" sz="1100" ker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6" name="Cuadro de texto 2"/>
            <p:cNvSpPr txBox="1">
              <a:spLocks noChangeArrowheads="1"/>
            </p:cNvSpPr>
            <p:nvPr/>
          </p:nvSpPr>
          <p:spPr bwMode="auto">
            <a:xfrm>
              <a:off x="2214693" y="3724712"/>
              <a:ext cx="234280" cy="23429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es-ES" sz="800" b="1" kern="0">
                  <a:solidFill>
                    <a:sysClr val="windowText" lastClr="000000"/>
                  </a:solidFill>
                  <a:latin typeface="Calibri"/>
                  <a:ea typeface="Calibri"/>
                  <a:cs typeface="Times New Roman"/>
                </a:rPr>
                <a:t>D</a:t>
              </a:r>
              <a:endParaRPr lang="es-MX" sz="1100" ker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27" name="12 Grupo"/>
          <p:cNvGrpSpPr/>
          <p:nvPr/>
        </p:nvGrpSpPr>
        <p:grpSpPr>
          <a:xfrm>
            <a:off x="1907704" y="4437112"/>
            <a:ext cx="2110858" cy="2378990"/>
            <a:chOff x="0" y="0"/>
            <a:chExt cx="3058789" cy="3406747"/>
          </a:xfrm>
        </p:grpSpPr>
        <p:pic>
          <p:nvPicPr>
            <p:cNvPr id="28" name="0 Imagen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320" y="0"/>
              <a:ext cx="1157161" cy="1181437"/>
            </a:xfrm>
            <a:prstGeom prst="rect">
              <a:avLst/>
            </a:prstGeom>
            <a:ln w="12700">
              <a:solidFill>
                <a:sysClr val="windowText" lastClr="000000"/>
              </a:solidFill>
            </a:ln>
          </p:spPr>
        </p:pic>
        <p:pic>
          <p:nvPicPr>
            <p:cNvPr id="29" name="0 Imagen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389" y="0"/>
              <a:ext cx="914400" cy="1181437"/>
            </a:xfrm>
            <a:prstGeom prst="rect">
              <a:avLst/>
            </a:prstGeom>
            <a:ln w="12700">
              <a:solidFill>
                <a:sysClr val="windowText" lastClr="000000"/>
              </a:solidFill>
            </a:ln>
          </p:spPr>
        </p:pic>
        <p:pic>
          <p:nvPicPr>
            <p:cNvPr id="30" name="0 Imagen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95320" cy="1278542"/>
            </a:xfrm>
            <a:prstGeom prst="rect">
              <a:avLst/>
            </a:prstGeom>
            <a:ln w="12700">
              <a:solidFill>
                <a:sysClr val="windowText" lastClr="000000"/>
              </a:solidFill>
            </a:ln>
          </p:spPr>
        </p:pic>
        <p:pic>
          <p:nvPicPr>
            <p:cNvPr id="31" name="0 Imagen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81437"/>
              <a:ext cx="1618407" cy="995319"/>
            </a:xfrm>
            <a:prstGeom prst="rect">
              <a:avLst/>
            </a:prstGeom>
            <a:ln w="12700">
              <a:solidFill>
                <a:sysClr val="windowText" lastClr="000000"/>
              </a:solidFill>
            </a:ln>
          </p:spPr>
        </p:pic>
        <p:pic>
          <p:nvPicPr>
            <p:cNvPr id="32" name="0 Imagen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407" y="1181437"/>
              <a:ext cx="1440382" cy="1140977"/>
            </a:xfrm>
            <a:prstGeom prst="rect">
              <a:avLst/>
            </a:prstGeom>
            <a:ln w="12700">
              <a:solidFill>
                <a:sysClr val="windowText" lastClr="000000"/>
              </a:solidFill>
            </a:ln>
          </p:spPr>
        </p:pic>
        <p:pic>
          <p:nvPicPr>
            <p:cNvPr id="33" name="0 Imagen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76756"/>
              <a:ext cx="1610315" cy="1229991"/>
            </a:xfrm>
            <a:prstGeom prst="rect">
              <a:avLst/>
            </a:prstGeom>
            <a:ln w="12700">
              <a:solidFill>
                <a:sysClr val="windowText" lastClr="000000"/>
              </a:solidFill>
            </a:ln>
          </p:spPr>
        </p:pic>
        <p:pic>
          <p:nvPicPr>
            <p:cNvPr id="34" name="0 Imagen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88"/>
            <a:stretch/>
          </p:blipFill>
          <p:spPr bwMode="auto">
            <a:xfrm>
              <a:off x="1618407" y="2176756"/>
              <a:ext cx="1440382" cy="1229990"/>
            </a:xfrm>
            <a:prstGeom prst="rect">
              <a:avLst/>
            </a:prstGeom>
            <a:ln w="12700">
              <a:solidFill>
                <a:sysClr val="windowText" lastClr="00000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5" name="104 Grupo"/>
          <p:cNvGrpSpPr/>
          <p:nvPr/>
        </p:nvGrpSpPr>
        <p:grpSpPr>
          <a:xfrm>
            <a:off x="4043239" y="5052568"/>
            <a:ext cx="3476133" cy="1816759"/>
            <a:chOff x="0" y="0"/>
            <a:chExt cx="4968000" cy="3225600"/>
          </a:xfrm>
        </p:grpSpPr>
        <p:grpSp>
          <p:nvGrpSpPr>
            <p:cNvPr id="36" name="33 Grupo"/>
            <p:cNvGrpSpPr/>
            <p:nvPr/>
          </p:nvGrpSpPr>
          <p:grpSpPr>
            <a:xfrm>
              <a:off x="0" y="0"/>
              <a:ext cx="4968000" cy="3225600"/>
              <a:chOff x="0" y="0"/>
              <a:chExt cx="4968000" cy="3225600"/>
            </a:xfrm>
          </p:grpSpPr>
          <p:pic>
            <p:nvPicPr>
              <p:cNvPr id="40" name="39 Imagen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612800"/>
                <a:ext cx="2498400" cy="16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40 Imagen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48000" cy="16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41 Imagen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000" y="1612800"/>
                <a:ext cx="2520000" cy="1612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" name="42 Imagen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000" y="0"/>
                <a:ext cx="2512800" cy="1612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7" name="34 Cuadro de texto"/>
            <p:cNvSpPr txBox="1"/>
            <p:nvPr/>
          </p:nvSpPr>
          <p:spPr>
            <a:xfrm>
              <a:off x="2371725" y="1238250"/>
              <a:ext cx="216000" cy="22243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s-MX" sz="1000" b="1" kern="0">
                  <a:solidFill>
                    <a:sysClr val="windowText" lastClr="000000"/>
                  </a:solidFill>
                  <a:latin typeface="Cambria"/>
                  <a:ea typeface="MS Mincho"/>
                  <a:cs typeface="Times New Roman"/>
                </a:rPr>
                <a:t>A</a:t>
              </a:r>
              <a:endParaRPr lang="es-MX" sz="1200" kern="0">
                <a:solidFill>
                  <a:sysClr val="windowText" lastClr="000000"/>
                </a:solidFill>
                <a:latin typeface="Cambria"/>
                <a:ea typeface="MS Mincho"/>
                <a:cs typeface="Times New Roman"/>
              </a:endParaRPr>
            </a:p>
          </p:txBody>
        </p:sp>
        <p:sp>
          <p:nvSpPr>
            <p:cNvPr id="38" name="35 Cuadro de texto"/>
            <p:cNvSpPr txBox="1"/>
            <p:nvPr/>
          </p:nvSpPr>
          <p:spPr>
            <a:xfrm>
              <a:off x="47625" y="2971800"/>
              <a:ext cx="215900" cy="22225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s-MX" sz="1000" b="1" kern="0" dirty="0">
                  <a:solidFill>
                    <a:sysClr val="windowText" lastClr="000000"/>
                  </a:solidFill>
                  <a:latin typeface="Cambria"/>
                  <a:ea typeface="MS Mincho"/>
                  <a:cs typeface="Times New Roman"/>
                </a:rPr>
                <a:t>B</a:t>
              </a:r>
              <a:endParaRPr lang="es-MX" sz="1200" kern="0" dirty="0">
                <a:solidFill>
                  <a:sysClr val="windowText" lastClr="000000"/>
                </a:solidFill>
                <a:latin typeface="Cambria"/>
                <a:ea typeface="MS Mincho"/>
                <a:cs typeface="Times New Roman"/>
              </a:endParaRPr>
            </a:p>
          </p:txBody>
        </p:sp>
        <p:sp>
          <p:nvSpPr>
            <p:cNvPr id="39" name="36 Cuadro de texto"/>
            <p:cNvSpPr txBox="1"/>
            <p:nvPr/>
          </p:nvSpPr>
          <p:spPr>
            <a:xfrm>
              <a:off x="2495550" y="2971800"/>
              <a:ext cx="215900" cy="22225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s-MX" sz="1000" b="1" kern="0">
                  <a:solidFill>
                    <a:sysClr val="windowText" lastClr="000000"/>
                  </a:solidFill>
                  <a:latin typeface="Cambria"/>
                  <a:ea typeface="MS Mincho"/>
                  <a:cs typeface="Times New Roman"/>
                </a:rPr>
                <a:t>C</a:t>
              </a:r>
              <a:endParaRPr lang="es-MX" sz="1200" kern="0">
                <a:solidFill>
                  <a:sysClr val="windowText" lastClr="000000"/>
                </a:solidFill>
                <a:latin typeface="Cambria"/>
                <a:ea typeface="MS Mincho"/>
                <a:cs typeface="Times New Roman"/>
              </a:endParaRPr>
            </a:p>
          </p:txBody>
        </p:sp>
      </p:grpSp>
      <p:pic>
        <p:nvPicPr>
          <p:cNvPr id="44" name="43 Imagen"/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853440"/>
            <a:ext cx="2141271" cy="1210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060848"/>
            <a:ext cx="2248341" cy="168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48640" y="20935"/>
            <a:ext cx="7559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Arial"/>
                <a:cs typeface="Arial"/>
              </a:rPr>
              <a:t>UCIO DEL HOSPITAL </a:t>
            </a:r>
            <a:r>
              <a:rPr lang="es-ES" dirty="0">
                <a:latin typeface="Arial"/>
                <a:cs typeface="Arial"/>
              </a:rPr>
              <a:t>GENERAL DE LA SS </a:t>
            </a:r>
          </a:p>
          <a:p>
            <a:pPr algn="ctr"/>
            <a:r>
              <a:rPr lang="es-ES" dirty="0">
                <a:latin typeface="Arial"/>
                <a:cs typeface="Arial"/>
              </a:rPr>
              <a:t>“DR. EDUARDO LICEAGA</a:t>
            </a:r>
            <a:r>
              <a:rPr lang="es-ES" dirty="0" smtClean="0">
                <a:latin typeface="Arial"/>
                <a:cs typeface="Arial"/>
              </a:rPr>
              <a:t>” 2010 - 2018</a:t>
            </a:r>
            <a:endParaRPr lang="es-E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288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38050" y="2107063"/>
            <a:ext cx="7301082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Arial"/>
                <a:cs typeface="Arial"/>
              </a:rPr>
              <a:t>La muerte materna es un indicador de inequidad social de la mala cobertura y calidad de la atención medica de un país.</a:t>
            </a:r>
          </a:p>
          <a:p>
            <a:pPr algn="just"/>
            <a:endParaRPr lang="es-ES" dirty="0">
              <a:latin typeface="Arial"/>
              <a:cs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076033" y="6054434"/>
            <a:ext cx="4263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Rev</a:t>
            </a:r>
            <a:r>
              <a:rPr lang="es-ES" sz="1200" dirty="0"/>
              <a:t>.</a:t>
            </a:r>
            <a:r>
              <a:rPr lang="es-ES" sz="1200" dirty="0" smtClean="0"/>
              <a:t> Asoc. Méx. Med. Crit. Ter Int. 2013. XXVIII. 3: 195-198</a:t>
            </a:r>
            <a:endParaRPr lang="es-ES" sz="1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038050" y="1459114"/>
            <a:ext cx="2530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/>
                <a:cs typeface="Arial"/>
              </a:rPr>
              <a:t>INTRODUCCION</a:t>
            </a:r>
            <a:endParaRPr lang="es-E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601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2 CuadroTexto"/>
          <p:cNvSpPr txBox="1">
            <a:spLocks noChangeArrowheads="1"/>
          </p:cNvSpPr>
          <p:nvPr/>
        </p:nvSpPr>
        <p:spPr bwMode="auto">
          <a:xfrm>
            <a:off x="730956" y="1965325"/>
            <a:ext cx="76835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s-ES_tradnl" sz="2000" b="1" dirty="0">
                <a:solidFill>
                  <a:srgbClr val="000000"/>
                </a:solidFill>
                <a:latin typeface="Arial" charset="0"/>
              </a:rPr>
              <a:t>MUERTE MATERNA: ES LA QUE OCURRE A UNA MUJER MIENTRAS ESTA EMBARAZADA O DENTRO DE LOS 42 DIAS SIGUENTES A LA TERMINACION DEL EMBARAZO INDEPENDIENTEMENTE DE LA DURACION Y SITIO DEL EMBARAZO  PROVOCADA POR  CUALQUIER CAUSA RELACIONADA  O  AGRAVADA POR EL EMBARAZO MISMO O SU ATENCION PERO NO POR CAUSAS ACCIDENTALES O INCIDENTALES</a:t>
            </a:r>
          </a:p>
        </p:txBody>
      </p:sp>
      <p:sp>
        <p:nvSpPr>
          <p:cNvPr id="17410" name="3 CuadroTexto"/>
          <p:cNvSpPr txBox="1">
            <a:spLocks noChangeArrowheads="1"/>
          </p:cNvSpPr>
          <p:nvPr/>
        </p:nvSpPr>
        <p:spPr bwMode="auto">
          <a:xfrm>
            <a:off x="7271456" y="5727037"/>
            <a:ext cx="114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600" b="1" dirty="0">
                <a:solidFill>
                  <a:srgbClr val="000000"/>
                </a:solidFill>
                <a:latin typeface="Arial"/>
                <a:cs typeface="Arial"/>
              </a:rPr>
              <a:t>CIE-10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30956" y="1253147"/>
            <a:ext cx="1972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/>
                <a:cs typeface="Arial"/>
              </a:rPr>
              <a:t>DEFINICION</a:t>
            </a:r>
            <a:endParaRPr lang="es-E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7816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908207" y="1395274"/>
            <a:ext cx="5932123" cy="3393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s-ES_tradnl" b="1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ERRADICAR </a:t>
            </a:r>
            <a:r>
              <a:rPr lang="es-ES_tradnl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LA POBREZA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s-ES_tradnl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EDUCACION UNIVERSAL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s-ES_tradnl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IGUALDAD DE GENERO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s-ES_tradnl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DISMINUIR LA MORTALIDAD INFANTIL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s-ES_tradnl" b="1" dirty="0">
                <a:solidFill>
                  <a:srgbClr val="000000"/>
                </a:solidFill>
                <a:latin typeface="Tahoma" pitchFamily="34" charset="0"/>
                <a:ea typeface="+mn-ea"/>
              </a:rPr>
              <a:t>DISMINUIR LA MORTALIDAD MATERNA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s-ES_tradnl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COMBATIR EL SIDA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s-ES_tradnl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SOSTENIBILIDAD DEL MEDIO AMBIENTE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s-ES_tradnl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FOMENTAR UNA ASOCIACION MUNDIAL </a:t>
            </a:r>
          </a:p>
        </p:txBody>
      </p:sp>
      <p:sp>
        <p:nvSpPr>
          <p:cNvPr id="27652" name="4 CuadroTexto"/>
          <p:cNvSpPr txBox="1">
            <a:spLocks noChangeArrowheads="1"/>
          </p:cNvSpPr>
          <p:nvPr/>
        </p:nvSpPr>
        <p:spPr bwMode="auto">
          <a:xfrm>
            <a:off x="6040704" y="5971455"/>
            <a:ext cx="10058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1200" b="1" dirty="0" smtClean="0">
                <a:solidFill>
                  <a:srgbClr val="000000"/>
                </a:solidFill>
                <a:latin typeface="Arial"/>
                <a:cs typeface="Arial"/>
              </a:rPr>
              <a:t>ONU </a:t>
            </a:r>
            <a:r>
              <a:rPr lang="es-ES_tradnl" sz="1200" b="1" dirty="0" smtClean="0">
                <a:solidFill>
                  <a:srgbClr val="000000"/>
                </a:solidFill>
                <a:latin typeface="Arial"/>
                <a:cs typeface="Arial"/>
              </a:rPr>
              <a:t>2010</a:t>
            </a:r>
            <a:endParaRPr lang="es-ES_tradnl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06015" y="669918"/>
            <a:ext cx="797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/>
                <a:cs typeface="Arial"/>
              </a:rPr>
              <a:t>METAS DEL DESARROLLO DEL MILENIO PARA AMERICA LATIN</a:t>
            </a:r>
            <a:r>
              <a:rPr lang="es-ES" dirty="0" smtClean="0">
                <a:latin typeface="Arial"/>
                <a:cs typeface="Arial"/>
              </a:rPr>
              <a:t>A </a:t>
            </a:r>
            <a:endParaRPr lang="es-E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45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CuadroTexto"/>
          <p:cNvSpPr txBox="1">
            <a:spLocks noChangeArrowheads="1"/>
          </p:cNvSpPr>
          <p:nvPr/>
        </p:nvSpPr>
        <p:spPr bwMode="auto">
          <a:xfrm>
            <a:off x="1099112" y="1635125"/>
            <a:ext cx="720528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s-MX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RMM( RAZON </a:t>
            </a:r>
            <a:r>
              <a:rPr lang="es-MX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DE MORTALIDAD </a:t>
            </a:r>
            <a:r>
              <a:rPr lang="es-MX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MATERNA) ES </a:t>
            </a:r>
            <a:r>
              <a:rPr lang="es-MX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EL COCIENTE ENTRE LAS DEFUNCIONES MATERNAS Y LOS NACIDOS VIVOS.</a:t>
            </a:r>
          </a:p>
          <a:p>
            <a:pPr algn="just" eaLnBrk="1" hangingPunct="1"/>
            <a:r>
              <a:rPr lang="es-MX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EN MEXICO DE 1935 A 1990 LA MORTALIDAD &lt;  75%</a:t>
            </a:r>
          </a:p>
          <a:p>
            <a:pPr algn="just" eaLnBrk="1" hangingPunct="1"/>
            <a:r>
              <a:rPr lang="es-MX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EL 8 DE OCTUBRE DEL 2000 MEXICO SE COMPROMETIO EN LA ASAMBLEA DE LAS NACIONES UNIDAS A DISMINUIR LA RMM EN 75% PARA EL 2015 (5% POR AÑO) PARA SOLO TENER 417 MUERTES MATERNAS ANUALES EN EL 2015.</a:t>
            </a:r>
          </a:p>
          <a:p>
            <a:pPr algn="just" eaLnBrk="1" hangingPunct="1"/>
            <a:endParaRPr lang="es-MX" sz="18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8434" name="2 CuadroTexto"/>
          <p:cNvSpPr txBox="1">
            <a:spLocks noChangeArrowheads="1"/>
          </p:cNvSpPr>
          <p:nvPr/>
        </p:nvSpPr>
        <p:spPr bwMode="auto">
          <a:xfrm>
            <a:off x="5548752" y="5319471"/>
            <a:ext cx="299129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100" b="1" dirty="0">
                <a:solidFill>
                  <a:srgbClr val="000000"/>
                </a:solidFill>
                <a:latin typeface="Arial" charset="0"/>
                <a:cs typeface="Arial" charset="0"/>
              </a:rPr>
              <a:t>REV. GENERO Y SALUD 2004. 1: 5-15</a:t>
            </a:r>
          </a:p>
        </p:txBody>
      </p:sp>
    </p:spTree>
    <p:extLst>
      <p:ext uri="{BB962C8B-B14F-4D97-AF65-F5344CB8AC3E}">
        <p14:creationId xmlns:p14="http://schemas.microsoft.com/office/powerpoint/2010/main" val="3324397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 flipH="1">
            <a:off x="1732806" y="797413"/>
            <a:ext cx="19691" cy="4548209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1713115" y="5345622"/>
            <a:ext cx="6664743" cy="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1713115" y="4882924"/>
            <a:ext cx="6064823" cy="0"/>
          </a:xfrm>
          <a:prstGeom prst="line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1732806" y="2692308"/>
            <a:ext cx="6064823" cy="0"/>
          </a:xfrm>
          <a:prstGeom prst="line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1732806" y="3149892"/>
            <a:ext cx="6064823" cy="0"/>
          </a:xfrm>
          <a:prstGeom prst="line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1732806" y="2278452"/>
            <a:ext cx="6064823" cy="0"/>
          </a:xfrm>
          <a:prstGeom prst="line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1713115" y="1840176"/>
            <a:ext cx="6064823" cy="0"/>
          </a:xfrm>
          <a:prstGeom prst="line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1732806" y="1421589"/>
            <a:ext cx="6064823" cy="0"/>
          </a:xfrm>
          <a:prstGeom prst="line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1732806" y="1003001"/>
            <a:ext cx="6064823" cy="0"/>
          </a:xfrm>
          <a:prstGeom prst="line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1713115" y="4410382"/>
            <a:ext cx="6064823" cy="0"/>
          </a:xfrm>
          <a:prstGeom prst="line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1713115" y="3942574"/>
            <a:ext cx="6064823" cy="0"/>
          </a:xfrm>
          <a:prstGeom prst="line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1732806" y="3543676"/>
            <a:ext cx="6064823" cy="0"/>
          </a:xfrm>
          <a:prstGeom prst="line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1462555" y="5158567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latin typeface="Arial"/>
                <a:cs typeface="Arial"/>
              </a:rPr>
              <a:t>0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366106" y="379422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latin typeface="Arial"/>
                <a:cs typeface="Arial"/>
              </a:rPr>
              <a:t>30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348832" y="4271882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latin typeface="Arial"/>
                <a:cs typeface="Arial"/>
              </a:rPr>
              <a:t>20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1366106" y="473457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latin typeface="Arial"/>
                <a:cs typeface="Arial"/>
              </a:rPr>
              <a:t>10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279897" y="872521"/>
            <a:ext cx="5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Arial"/>
                <a:cs typeface="Arial"/>
              </a:rPr>
              <a:t>100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1306327" y="3405176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Arial"/>
                <a:cs typeface="Arial"/>
              </a:rPr>
              <a:t>4</a:t>
            </a:r>
            <a:r>
              <a:rPr lang="es-ES" sz="1200" dirty="0" smtClean="0">
                <a:latin typeface="Arial"/>
                <a:cs typeface="Arial"/>
              </a:rPr>
              <a:t>0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1326017" y="3011392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Arial"/>
                <a:cs typeface="Arial"/>
              </a:rPr>
              <a:t>5</a:t>
            </a:r>
            <a:r>
              <a:rPr lang="es-ES" sz="1200" dirty="0" smtClean="0">
                <a:latin typeface="Arial"/>
                <a:cs typeface="Arial"/>
              </a:rPr>
              <a:t>0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1306327" y="2553808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Arial"/>
                <a:cs typeface="Arial"/>
              </a:rPr>
              <a:t>6</a:t>
            </a:r>
            <a:r>
              <a:rPr lang="es-ES" sz="1200" dirty="0" smtClean="0">
                <a:latin typeface="Arial"/>
                <a:cs typeface="Arial"/>
              </a:rPr>
              <a:t>0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1306327" y="2139952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Arial"/>
                <a:cs typeface="Arial"/>
              </a:rPr>
              <a:t>7</a:t>
            </a:r>
            <a:r>
              <a:rPr lang="es-ES" sz="1200" dirty="0" smtClean="0">
                <a:latin typeface="Arial"/>
                <a:cs typeface="Arial"/>
              </a:rPr>
              <a:t>0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1306327" y="1701676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Arial"/>
                <a:cs typeface="Arial"/>
              </a:rPr>
              <a:t>8</a:t>
            </a:r>
            <a:r>
              <a:rPr lang="es-ES" sz="1200" dirty="0" smtClean="0">
                <a:latin typeface="Arial"/>
                <a:cs typeface="Arial"/>
              </a:rPr>
              <a:t>0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316172" y="128308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Arial"/>
                <a:cs typeface="Arial"/>
              </a:rPr>
              <a:t>9</a:t>
            </a:r>
            <a:r>
              <a:rPr lang="es-ES" sz="1200" dirty="0" smtClean="0">
                <a:latin typeface="Arial"/>
                <a:cs typeface="Arial"/>
              </a:rPr>
              <a:t>0</a:t>
            </a:r>
            <a:endParaRPr lang="es-ES" sz="1200" dirty="0">
              <a:latin typeface="Arial"/>
              <a:cs typeface="Arial"/>
            </a:endParaRPr>
          </a:p>
        </p:txBody>
      </p:sp>
      <p:cxnSp>
        <p:nvCxnSpPr>
          <p:cNvPr id="39" name="Conector recto 38"/>
          <p:cNvCxnSpPr/>
          <p:nvPr/>
        </p:nvCxnSpPr>
        <p:spPr>
          <a:xfrm flipV="1">
            <a:off x="2706471" y="5158567"/>
            <a:ext cx="0" cy="165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 flipV="1">
            <a:off x="3626627" y="5158567"/>
            <a:ext cx="0" cy="20124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 flipH="1" flipV="1">
            <a:off x="7758436" y="5158567"/>
            <a:ext cx="13963" cy="18705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 flipV="1">
            <a:off x="4606869" y="5158567"/>
            <a:ext cx="9846" cy="20124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 flipV="1">
            <a:off x="5615827" y="5158567"/>
            <a:ext cx="3019" cy="20124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 flipV="1">
            <a:off x="6723239" y="5158567"/>
            <a:ext cx="9846" cy="20124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uadroTexto 44"/>
          <p:cNvSpPr txBox="1"/>
          <p:nvPr/>
        </p:nvSpPr>
        <p:spPr>
          <a:xfrm>
            <a:off x="2353072" y="5366654"/>
            <a:ext cx="610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Arial"/>
                <a:cs typeface="Arial"/>
              </a:rPr>
              <a:t> 1990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4301658" y="5366654"/>
            <a:ext cx="610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Arial"/>
                <a:cs typeface="Arial"/>
              </a:rPr>
              <a:t> 2000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3321416" y="5376498"/>
            <a:ext cx="610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Arial"/>
                <a:cs typeface="Arial"/>
              </a:rPr>
              <a:t> 1995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6418028" y="5380554"/>
            <a:ext cx="610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Arial"/>
                <a:cs typeface="Arial"/>
              </a:rPr>
              <a:t> 2010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5320462" y="5345622"/>
            <a:ext cx="610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Arial"/>
                <a:cs typeface="Arial"/>
              </a:rPr>
              <a:t> 2005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7492418" y="5380554"/>
            <a:ext cx="610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Arial"/>
                <a:cs typeface="Arial"/>
              </a:rPr>
              <a:t> 2015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2656114" y="1383615"/>
            <a:ext cx="133962" cy="8707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Elipse 60"/>
          <p:cNvSpPr/>
          <p:nvPr/>
        </p:nvSpPr>
        <p:spPr>
          <a:xfrm>
            <a:off x="5551865" y="2931677"/>
            <a:ext cx="133962" cy="8707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Elipse 62"/>
          <p:cNvSpPr/>
          <p:nvPr/>
        </p:nvSpPr>
        <p:spPr>
          <a:xfrm>
            <a:off x="4482753" y="1927608"/>
            <a:ext cx="133962" cy="8707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Elipse 64"/>
          <p:cNvSpPr/>
          <p:nvPr/>
        </p:nvSpPr>
        <p:spPr>
          <a:xfrm>
            <a:off x="3502511" y="1639296"/>
            <a:ext cx="133962" cy="8707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/>
          <p:cNvSpPr/>
          <p:nvPr/>
        </p:nvSpPr>
        <p:spPr>
          <a:xfrm>
            <a:off x="6709123" y="3329769"/>
            <a:ext cx="133962" cy="8707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Elipse 71"/>
          <p:cNvSpPr/>
          <p:nvPr/>
        </p:nvSpPr>
        <p:spPr>
          <a:xfrm>
            <a:off x="7758436" y="3592614"/>
            <a:ext cx="133962" cy="8707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Elipse 73"/>
          <p:cNvSpPr/>
          <p:nvPr/>
        </p:nvSpPr>
        <p:spPr>
          <a:xfrm>
            <a:off x="7960214" y="3771198"/>
            <a:ext cx="133962" cy="8707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2566114" y="1435804"/>
            <a:ext cx="3073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latin typeface="Arial"/>
                <a:cs typeface="Arial"/>
              </a:rPr>
              <a:t>90</a:t>
            </a:r>
            <a:endParaRPr lang="es-ES" sz="900" dirty="0">
              <a:latin typeface="Arial"/>
              <a:cs typeface="Arial"/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3418176" y="1673556"/>
            <a:ext cx="315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latin typeface="Arial"/>
                <a:cs typeface="Arial"/>
              </a:rPr>
              <a:t>85</a:t>
            </a:r>
            <a:endParaRPr lang="es-ES" sz="900" dirty="0">
              <a:latin typeface="Arial"/>
              <a:cs typeface="Arial"/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4403816" y="1990488"/>
            <a:ext cx="3963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latin typeface="Arial"/>
                <a:cs typeface="Arial"/>
              </a:rPr>
              <a:t>77</a:t>
            </a:r>
            <a:endParaRPr lang="es-ES" sz="900" dirty="0">
              <a:latin typeface="Arial"/>
              <a:cs typeface="Arial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5443910" y="2954930"/>
            <a:ext cx="349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latin typeface="Arial"/>
                <a:cs typeface="Arial"/>
              </a:rPr>
              <a:t>54</a:t>
            </a:r>
            <a:endParaRPr lang="es-ES" sz="900" dirty="0">
              <a:latin typeface="Arial"/>
              <a:cs typeface="Arial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6599123" y="3359216"/>
            <a:ext cx="3314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latin typeface="Arial"/>
                <a:cs typeface="Arial"/>
              </a:rPr>
              <a:t>45</a:t>
            </a:r>
            <a:endParaRPr lang="es-ES" sz="900" dirty="0">
              <a:latin typeface="Arial"/>
              <a:cs typeface="Arial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7674721" y="3628462"/>
            <a:ext cx="3217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latin typeface="Arial"/>
                <a:cs typeface="Arial"/>
              </a:rPr>
              <a:t>38</a:t>
            </a:r>
            <a:endParaRPr lang="es-ES" sz="900" dirty="0">
              <a:latin typeface="Arial"/>
              <a:cs typeface="Arial"/>
            </a:endParaRPr>
          </a:p>
        </p:txBody>
      </p:sp>
      <p:sp>
        <p:nvSpPr>
          <p:cNvPr id="80" name="CuadroTexto 79"/>
          <p:cNvSpPr txBox="1"/>
          <p:nvPr/>
        </p:nvSpPr>
        <p:spPr>
          <a:xfrm>
            <a:off x="7889170" y="3833719"/>
            <a:ext cx="4086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latin typeface="Arial"/>
                <a:cs typeface="Arial"/>
              </a:rPr>
              <a:t>34.4</a:t>
            </a:r>
            <a:endParaRPr lang="es-ES" sz="900" dirty="0">
              <a:latin typeface="Arial"/>
              <a:cs typeface="Ari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10011" y="2758500"/>
            <a:ext cx="74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/>
                <a:cs typeface="Arial"/>
              </a:rPr>
              <a:t>RMM</a:t>
            </a:r>
            <a:endParaRPr lang="es-ES" b="1" dirty="0">
              <a:latin typeface="Arial"/>
              <a:cs typeface="Arial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752497" y="290021"/>
            <a:ext cx="6374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Arial"/>
                <a:cs typeface="Arial"/>
              </a:rPr>
              <a:t>MORTALIDAD MATERNA 1990-2016 Y META DEL MILENIO PARA EL 2015</a:t>
            </a:r>
            <a:endParaRPr lang="es-ES" sz="1400" b="1" dirty="0">
              <a:latin typeface="Arial"/>
              <a:cs typeface="Arial"/>
            </a:endParaRPr>
          </a:p>
        </p:txBody>
      </p:sp>
      <p:sp>
        <p:nvSpPr>
          <p:cNvPr id="81" name="Elipse 80"/>
          <p:cNvSpPr/>
          <p:nvPr/>
        </p:nvSpPr>
        <p:spPr>
          <a:xfrm>
            <a:off x="7681523" y="4470894"/>
            <a:ext cx="133962" cy="8707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" name="CuadroTexto 81"/>
          <p:cNvSpPr txBox="1"/>
          <p:nvPr/>
        </p:nvSpPr>
        <p:spPr>
          <a:xfrm>
            <a:off x="7531570" y="4501967"/>
            <a:ext cx="4886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latin typeface="Arial"/>
                <a:cs typeface="Arial"/>
              </a:rPr>
              <a:t>18.7</a:t>
            </a:r>
            <a:endParaRPr lang="es-ES" sz="900" dirty="0">
              <a:latin typeface="Arial"/>
              <a:cs typeface="Arial"/>
            </a:endParaRPr>
          </a:p>
        </p:txBody>
      </p:sp>
      <p:cxnSp>
        <p:nvCxnSpPr>
          <p:cNvPr id="28" name="Conector recto 27"/>
          <p:cNvCxnSpPr>
            <a:stCxn id="8" idx="0"/>
            <a:endCxn id="65" idx="0"/>
          </p:cNvCxnSpPr>
          <p:nvPr/>
        </p:nvCxnSpPr>
        <p:spPr>
          <a:xfrm>
            <a:off x="2719804" y="1435804"/>
            <a:ext cx="849688" cy="2034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CuadroTexto 90"/>
          <p:cNvSpPr txBox="1"/>
          <p:nvPr/>
        </p:nvSpPr>
        <p:spPr>
          <a:xfrm>
            <a:off x="1926326" y="5840424"/>
            <a:ext cx="59893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latin typeface="Arial"/>
                <a:cs typeface="Arial"/>
              </a:rPr>
              <a:t>MORTALIDAD MATERNA REPORTADA POR : OMS, UNICEF, UNFPA, BANCO MUNDIAL Y ONU.</a:t>
            </a:r>
            <a:endParaRPr lang="es-ES" sz="1000" b="1" dirty="0">
              <a:latin typeface="Arial"/>
              <a:cs typeface="Arial"/>
            </a:endParaRPr>
          </a:p>
        </p:txBody>
      </p:sp>
      <p:sp>
        <p:nvSpPr>
          <p:cNvPr id="102" name="CuadroTexto 101"/>
          <p:cNvSpPr txBox="1"/>
          <p:nvPr/>
        </p:nvSpPr>
        <p:spPr>
          <a:xfrm>
            <a:off x="8137858" y="5359815"/>
            <a:ext cx="610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Arial"/>
                <a:cs typeface="Arial"/>
              </a:rPr>
              <a:t> 2020</a:t>
            </a:r>
            <a:endParaRPr lang="es-ES" sz="1200" dirty="0">
              <a:latin typeface="Arial"/>
              <a:cs typeface="Arial"/>
            </a:endParaRPr>
          </a:p>
        </p:txBody>
      </p:sp>
      <p:cxnSp>
        <p:nvCxnSpPr>
          <p:cNvPr id="3" name="Conector recto 2"/>
          <p:cNvCxnSpPr>
            <a:stCxn id="65" idx="0"/>
            <a:endCxn id="63" idx="0"/>
          </p:cNvCxnSpPr>
          <p:nvPr/>
        </p:nvCxnSpPr>
        <p:spPr>
          <a:xfrm>
            <a:off x="3569492" y="1639296"/>
            <a:ext cx="980242" cy="28831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>
            <a:stCxn id="63" idx="4"/>
            <a:endCxn id="77" idx="0"/>
          </p:cNvCxnSpPr>
          <p:nvPr/>
        </p:nvCxnSpPr>
        <p:spPr>
          <a:xfrm>
            <a:off x="4549734" y="2014678"/>
            <a:ext cx="1069031" cy="94025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>
            <a:stCxn id="77" idx="0"/>
            <a:endCxn id="78" idx="0"/>
          </p:cNvCxnSpPr>
          <p:nvPr/>
        </p:nvCxnSpPr>
        <p:spPr>
          <a:xfrm>
            <a:off x="5618765" y="2954930"/>
            <a:ext cx="1146082" cy="40428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/>
          <p:cNvCxnSpPr>
            <a:stCxn id="78" idx="0"/>
            <a:endCxn id="79" idx="0"/>
          </p:cNvCxnSpPr>
          <p:nvPr/>
        </p:nvCxnSpPr>
        <p:spPr>
          <a:xfrm>
            <a:off x="6764847" y="3359216"/>
            <a:ext cx="1070763" cy="26924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/>
          <p:cNvCxnSpPr>
            <a:stCxn id="63" idx="4"/>
            <a:endCxn id="82" idx="0"/>
          </p:cNvCxnSpPr>
          <p:nvPr/>
        </p:nvCxnSpPr>
        <p:spPr>
          <a:xfrm>
            <a:off x="4549734" y="2014678"/>
            <a:ext cx="3226180" cy="24872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771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245551"/>
              </p:ext>
            </p:extLst>
          </p:nvPr>
        </p:nvGraphicFramePr>
        <p:xfrm>
          <a:off x="706441" y="1206500"/>
          <a:ext cx="7707309" cy="42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74288" y="1998558"/>
            <a:ext cx="524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"/>
                <a:cs typeface="Arial"/>
              </a:rPr>
              <a:t>65.3</a:t>
            </a:r>
            <a:endParaRPr lang="es-ES" sz="1100" dirty="0">
              <a:latin typeface="Arial"/>
              <a:cs typeface="Arial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947743" y="2204644"/>
            <a:ext cx="5142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"/>
                <a:cs typeface="Arial"/>
              </a:rPr>
              <a:t>60.6</a:t>
            </a:r>
            <a:endParaRPr lang="es-ES" sz="1100" dirty="0">
              <a:latin typeface="Arial"/>
              <a:cs typeface="Ari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304145" y="2226064"/>
            <a:ext cx="5142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"/>
                <a:cs typeface="Arial"/>
              </a:rPr>
              <a:t>59.4</a:t>
            </a:r>
            <a:endParaRPr lang="es-ES" sz="1100" dirty="0">
              <a:latin typeface="Arial"/>
              <a:cs typeface="Ari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693127" y="2392099"/>
            <a:ext cx="5142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"/>
                <a:cs typeface="Arial"/>
              </a:rPr>
              <a:t>52.5</a:t>
            </a:r>
            <a:endParaRPr lang="es-ES" sz="1100" dirty="0">
              <a:latin typeface="Arial"/>
              <a:cs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138336" y="2455135"/>
            <a:ext cx="3824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"/>
                <a:cs typeface="Arial"/>
              </a:rPr>
              <a:t>51</a:t>
            </a:r>
            <a:endParaRPr lang="es-ES" sz="1100" dirty="0">
              <a:latin typeface="Arial"/>
              <a:cs typeface="Ari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448786" y="2455135"/>
            <a:ext cx="5142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"/>
                <a:cs typeface="Arial"/>
              </a:rPr>
              <a:t>50.6</a:t>
            </a:r>
            <a:endParaRPr lang="es-ES" sz="1100" dirty="0">
              <a:latin typeface="Arial"/>
              <a:cs typeface="Arial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821368" y="2472956"/>
            <a:ext cx="5142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"/>
                <a:cs typeface="Arial"/>
              </a:rPr>
              <a:t>50.4</a:t>
            </a:r>
            <a:endParaRPr lang="es-ES" sz="1100" dirty="0">
              <a:latin typeface="Arial"/>
              <a:cs typeface="Arial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217099" y="2515354"/>
            <a:ext cx="5142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"/>
                <a:cs typeface="Arial"/>
              </a:rPr>
              <a:t>50.1</a:t>
            </a:r>
            <a:endParaRPr lang="es-ES" sz="1100" dirty="0">
              <a:latin typeface="Arial"/>
              <a:cs typeface="Ari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050997" y="2646159"/>
            <a:ext cx="5142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"/>
                <a:cs typeface="Arial"/>
              </a:rPr>
              <a:t>45.5</a:t>
            </a:r>
            <a:endParaRPr lang="es-ES" sz="1100" dirty="0">
              <a:latin typeface="Arial"/>
              <a:cs typeface="Ari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372264" y="2716745"/>
            <a:ext cx="5142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"/>
                <a:cs typeface="Arial"/>
              </a:rPr>
              <a:t>42.8</a:t>
            </a:r>
            <a:endParaRPr lang="es-ES" sz="1100" dirty="0">
              <a:latin typeface="Arial"/>
              <a:cs typeface="Arial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761689" y="2743235"/>
            <a:ext cx="457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Arial"/>
                <a:cs typeface="Arial"/>
              </a:rPr>
              <a:t>42.7</a:t>
            </a:r>
            <a:endParaRPr lang="es-ES" sz="1000" dirty="0">
              <a:latin typeface="Arial"/>
              <a:cs typeface="Arial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150117" y="2776964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Arial"/>
                <a:cs typeface="Arial"/>
              </a:rPr>
              <a:t>42.3</a:t>
            </a:r>
            <a:endParaRPr lang="es-ES" sz="1000" dirty="0">
              <a:latin typeface="Arial"/>
              <a:cs typeface="Arial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497663" y="2789036"/>
            <a:ext cx="496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Arial"/>
                <a:cs typeface="Arial"/>
              </a:rPr>
              <a:t>41.7</a:t>
            </a:r>
            <a:endParaRPr lang="es-ES" sz="1000" dirty="0">
              <a:latin typeface="Arial"/>
              <a:cs typeface="Arial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993783" y="2792208"/>
            <a:ext cx="4276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Arial"/>
                <a:cs typeface="Arial"/>
              </a:rPr>
              <a:t>41.5</a:t>
            </a:r>
            <a:endParaRPr lang="es-ES" sz="1000" dirty="0">
              <a:latin typeface="Arial"/>
              <a:cs typeface="Arial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7755346" y="2850974"/>
            <a:ext cx="495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Arial"/>
                <a:cs typeface="Arial"/>
              </a:rPr>
              <a:t>40.1</a:t>
            </a:r>
            <a:endParaRPr lang="es-ES" sz="1000" dirty="0">
              <a:latin typeface="Arial"/>
              <a:cs typeface="Arial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681981" y="2603761"/>
            <a:ext cx="5142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"/>
                <a:cs typeface="Arial"/>
              </a:rPr>
              <a:t>46.7</a:t>
            </a:r>
            <a:endParaRPr lang="es-ES" sz="1100" dirty="0">
              <a:latin typeface="Arial"/>
              <a:cs typeface="Arial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7421465" y="2809788"/>
            <a:ext cx="495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Arial"/>
                <a:cs typeface="Arial"/>
              </a:rPr>
              <a:t>40.7</a:t>
            </a:r>
            <a:endParaRPr lang="es-ES" sz="1000" dirty="0">
              <a:latin typeface="Arial"/>
              <a:cs typeface="Arial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564471" y="5965251"/>
            <a:ext cx="5431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"/>
                <a:cs typeface="Arial"/>
              </a:rPr>
              <a:t>Elaboración propia con base en las Estadísticas de mortalidad de </a:t>
            </a:r>
            <a:r>
              <a:rPr lang="es-ES" sz="1100" dirty="0" err="1" smtClean="0">
                <a:latin typeface="Arial"/>
                <a:cs typeface="Arial"/>
              </a:rPr>
              <a:t>www.inegi.org.mx</a:t>
            </a:r>
            <a:endParaRPr lang="es-ES" sz="1100" dirty="0">
              <a:latin typeface="Arial"/>
              <a:cs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418167" y="613835"/>
            <a:ext cx="6254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Arial"/>
                <a:cs typeface="Arial"/>
              </a:rPr>
              <a:t>RAZON DE MUERTE MATERNA (RMM) 2013</a:t>
            </a:r>
            <a:endParaRPr lang="es-E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9776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4"/>
          <p:cNvSpPr txBox="1">
            <a:spLocks noChangeArrowheads="1"/>
          </p:cNvSpPr>
          <p:nvPr/>
        </p:nvSpPr>
        <p:spPr bwMode="auto">
          <a:xfrm>
            <a:off x="730956" y="2371726"/>
            <a:ext cx="758613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MX" sz="2000" b="1" dirty="0">
                <a:solidFill>
                  <a:srgbClr val="000000"/>
                </a:solidFill>
                <a:latin typeface="Arial" charset="0"/>
              </a:rPr>
              <a:t>LA PACIENTE EMBARAZADA SE DEBE CONSIDERAR UNA ENFERMA CRITICA YA QUE PUEDE DESARROLLAR LA FALLA AGUDA DE UNO O VARIOS ORGANOS VITALES QUE LA PUEDEN LLEVAR A LA MUERTE Y CON EL CUIDADO INTENSIVO ESTO SE PUEDE EVITAR.</a:t>
            </a:r>
          </a:p>
        </p:txBody>
      </p:sp>
      <p:sp>
        <p:nvSpPr>
          <p:cNvPr id="30722" name="3 Rectángulo"/>
          <p:cNvSpPr>
            <a:spLocks noChangeArrowheads="1"/>
          </p:cNvSpPr>
          <p:nvPr/>
        </p:nvSpPr>
        <p:spPr bwMode="auto">
          <a:xfrm>
            <a:off x="952565" y="5181789"/>
            <a:ext cx="77308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rgbClr val="000000"/>
                </a:solidFill>
                <a:latin typeface="Arial" charset="0"/>
              </a:rPr>
              <a:t>MED. AGUDA. ED. PRADO 2006 – PAG: 645 – </a:t>
            </a:r>
            <a:r>
              <a:rPr lang="es-MX" sz="1200" b="1" dirty="0" smtClean="0">
                <a:solidFill>
                  <a:srgbClr val="000000"/>
                </a:solidFill>
                <a:latin typeface="Arial" charset="0"/>
              </a:rPr>
              <a:t>659</a:t>
            </a:r>
          </a:p>
          <a:p>
            <a:r>
              <a:rPr lang="es-MX" sz="1200" b="1" dirty="0" smtClean="0">
                <a:solidFill>
                  <a:srgbClr val="000000"/>
                </a:solidFill>
                <a:latin typeface="Arial" charset="0"/>
              </a:rPr>
              <a:t>MUERTE MATERNA EN MEXICO. ACAD. NAC. MED. MEXICO. ED INTERSISTEMAS 2017. PAG: 235-265</a:t>
            </a:r>
          </a:p>
          <a:p>
            <a:r>
              <a:rPr lang="es-MX" sz="1200" b="1" dirty="0" smtClean="0">
                <a:solidFill>
                  <a:srgbClr val="000000"/>
                </a:solidFill>
                <a:latin typeface="Arial" charset="0"/>
              </a:rPr>
              <a:t>DECLARATORIA DE LA ACADEMIA NACIONAL DE MEDICINA. 2018  </a:t>
            </a:r>
            <a:endParaRPr lang="es-ES_tradnl" sz="1200" b="1" dirty="0">
              <a:solidFill>
                <a:srgbClr val="000000"/>
              </a:solidFill>
            </a:endParaRP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59367" y="1757364"/>
            <a:ext cx="422486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800" b="1" dirty="0">
                <a:solidFill>
                  <a:srgbClr val="000000"/>
                </a:solidFill>
                <a:latin typeface="Arial" charset="0"/>
              </a:rPr>
              <a:t>SOLUCION MEDICA:</a:t>
            </a:r>
          </a:p>
        </p:txBody>
      </p:sp>
    </p:spTree>
    <p:extLst>
      <p:ext uri="{BB962C8B-B14F-4D97-AF65-F5344CB8AC3E}">
        <p14:creationId xmlns:p14="http://schemas.microsoft.com/office/powerpoint/2010/main" val="330300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0378" y="338653"/>
            <a:ext cx="6883221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Arial"/>
                <a:cs typeface="Arial"/>
              </a:rPr>
              <a:t>SOLUCIÓN MÉDICA EN EL IMSS:</a:t>
            </a:r>
          </a:p>
          <a:p>
            <a:pPr algn="just"/>
            <a:r>
              <a:rPr lang="es-ES" dirty="0" smtClean="0"/>
              <a:t>Hace más de 4 décadas  el Hospital de Gineco-obstetricia # 2 del CMN. IMSS. Se funda la unidad de cuidados intensivos obstetrica, </a:t>
            </a:r>
            <a:r>
              <a:rPr lang="es-ES" dirty="0" smtClean="0"/>
              <a:t>junto con </a:t>
            </a:r>
            <a:r>
              <a:rPr lang="es-ES" dirty="0" smtClean="0"/>
              <a:t>la clínica de embarazo de alto riesgo y la unidad de cuidados intensivos neonatales.</a:t>
            </a:r>
          </a:p>
          <a:p>
            <a:endParaRPr lang="es-ES" sz="2000" b="1" dirty="0" smtClean="0">
              <a:latin typeface="Arial"/>
              <a:cs typeface="Arial"/>
            </a:endParaRPr>
          </a:p>
          <a:p>
            <a:r>
              <a:rPr lang="es-ES" sz="2000" b="1" dirty="0" smtClean="0">
                <a:latin typeface="Arial"/>
                <a:cs typeface="Arial"/>
              </a:rPr>
              <a:t>RESULTADOS:</a:t>
            </a:r>
          </a:p>
          <a:p>
            <a:r>
              <a:rPr lang="es-ES" dirty="0" smtClean="0"/>
              <a:t>Criterios de ingreso y egreso, clasificación de la morbilidad en 7 causas: Hemodinámica, Cerebral, hematológica, metabólica nutricia, gastro intestinal y hepática, pulmonar, renal.</a:t>
            </a:r>
          </a:p>
          <a:p>
            <a:r>
              <a:rPr lang="es-ES" dirty="0" smtClean="0"/>
              <a:t>Clasificación en 4 grupos:</a:t>
            </a:r>
          </a:p>
          <a:p>
            <a:r>
              <a:rPr lang="es-ES" dirty="0" smtClean="0"/>
              <a:t>Hipertensión del embarazo, hemorragia, sepsis y otros.</a:t>
            </a:r>
          </a:p>
          <a:p>
            <a:r>
              <a:rPr lang="es-ES" dirty="0" smtClean="0"/>
              <a:t>Ambulancia de respuesta </a:t>
            </a:r>
            <a:r>
              <a:rPr lang="es-ES" dirty="0" smtClean="0"/>
              <a:t>rápida (antecedente de código “mater”)</a:t>
            </a:r>
            <a:endParaRPr lang="es-ES" dirty="0" smtClean="0"/>
          </a:p>
          <a:p>
            <a:r>
              <a:rPr lang="es-ES" dirty="0" smtClean="0"/>
              <a:t>Se inician las sesiones anatomoclínica, antecedente de los hoy llamados comités de muerte materna.</a:t>
            </a:r>
          </a:p>
          <a:p>
            <a:r>
              <a:rPr lang="es-ES" dirty="0" smtClean="0"/>
              <a:t>Se reportan por primera vez a nivel mundial los incidentes adversos  </a:t>
            </a:r>
          </a:p>
          <a:p>
            <a:r>
              <a:rPr lang="es-ES" dirty="0" smtClean="0"/>
              <a:t>Enseñanza e investigación en medicina crítica obstetrica.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351708" y="5865362"/>
            <a:ext cx="4341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Arial"/>
                <a:cs typeface="Arial"/>
              </a:rPr>
              <a:t>Medicina Méx. 1975. LV-LVI.1200, 1201: 318-325, 375-385.</a:t>
            </a:r>
          </a:p>
          <a:p>
            <a:r>
              <a:rPr lang="es-ES" sz="1200" dirty="0" smtClean="0">
                <a:latin typeface="Arial"/>
                <a:cs typeface="Arial"/>
              </a:rPr>
              <a:t>Medicina Méx. 1978. LX. 1228. 20-31.</a:t>
            </a:r>
          </a:p>
          <a:p>
            <a:r>
              <a:rPr lang="es-ES" sz="1200" dirty="0" smtClean="0">
                <a:latin typeface="Arial"/>
                <a:cs typeface="Arial"/>
              </a:rPr>
              <a:t>Ginec. Obstet. Mx. 1975. 37. 221-224: 197-206,351-364. </a:t>
            </a:r>
            <a:endParaRPr lang="es-E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86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1067</Words>
  <Application>Microsoft Macintosh PowerPoint</Application>
  <PresentationFormat>Presentación en pantalla (4:3)</PresentationFormat>
  <Paragraphs>159</Paragraphs>
  <Slides>18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Tema de Office</vt:lpstr>
      <vt:lpstr>Image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Juana Mendoza López</dc:creator>
  <cp:lastModifiedBy>Juana Mendoza López</cp:lastModifiedBy>
  <cp:revision>31</cp:revision>
  <dcterms:created xsi:type="dcterms:W3CDTF">2018-05-28T18:17:32Z</dcterms:created>
  <dcterms:modified xsi:type="dcterms:W3CDTF">2018-07-07T14:53:12Z</dcterms:modified>
</cp:coreProperties>
</file>