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1" r:id="rId3"/>
    <p:sldId id="290" r:id="rId4"/>
    <p:sldId id="292" r:id="rId5"/>
    <p:sldId id="294" r:id="rId6"/>
    <p:sldId id="257" r:id="rId7"/>
    <p:sldId id="258" r:id="rId8"/>
    <p:sldId id="262" r:id="rId9"/>
    <p:sldId id="263" r:id="rId10"/>
    <p:sldId id="259" r:id="rId11"/>
    <p:sldId id="261" r:id="rId12"/>
    <p:sldId id="260" r:id="rId13"/>
    <p:sldId id="266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6" r:id="rId24"/>
    <p:sldId id="277" r:id="rId25"/>
    <p:sldId id="27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0B9D38-735D-D34C-B918-8D63BA0B4D9F}">
          <p14:sldIdLst>
            <p14:sldId id="256"/>
            <p14:sldId id="291"/>
            <p14:sldId id="290"/>
            <p14:sldId id="292"/>
            <p14:sldId id="294"/>
            <p14:sldId id="257"/>
            <p14:sldId id="258"/>
            <p14:sldId id="262"/>
            <p14:sldId id="263"/>
            <p14:sldId id="259"/>
            <p14:sldId id="261"/>
            <p14:sldId id="260"/>
            <p14:sldId id="266"/>
            <p14:sldId id="264"/>
            <p14:sldId id="267"/>
            <p14:sldId id="268"/>
            <p14:sldId id="269"/>
            <p14:sldId id="270"/>
            <p14:sldId id="271"/>
            <p14:sldId id="272"/>
            <p14:sldId id="274"/>
            <p14:sldId id="273"/>
            <p14:sldId id="276"/>
            <p14:sldId id="277"/>
            <p14:sldId id="275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2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78997-ADDA-A34D-8281-C558219C6CB7}" type="doc">
      <dgm:prSet loTypeId="urn:microsoft.com/office/officeart/2005/8/layout/matrix1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99CBE3-2D92-D043-A3C1-BFB1F8E85BE4}">
      <dgm:prSet phldrT="[Texto]"/>
      <dgm:spPr/>
      <dgm:t>
        <a:bodyPr/>
        <a:lstStyle/>
        <a:p>
          <a:r>
            <a:rPr lang="es-ES" dirty="0" smtClean="0"/>
            <a:t>Reanimación de control de daños. </a:t>
          </a:r>
          <a:endParaRPr lang="es-ES" dirty="0"/>
        </a:p>
      </dgm:t>
    </dgm:pt>
    <dgm:pt modelId="{FE4C6780-C823-EA49-8076-FCAFF0B266F6}" type="parTrans" cxnId="{CA02F56E-B1BA-B046-9DFC-4ED49965F92D}">
      <dgm:prSet/>
      <dgm:spPr/>
      <dgm:t>
        <a:bodyPr/>
        <a:lstStyle/>
        <a:p>
          <a:endParaRPr lang="es-ES"/>
        </a:p>
      </dgm:t>
    </dgm:pt>
    <dgm:pt modelId="{2A367616-601E-0F4D-9178-443726BAD436}" type="sibTrans" cxnId="{CA02F56E-B1BA-B046-9DFC-4ED49965F92D}">
      <dgm:prSet/>
      <dgm:spPr/>
      <dgm:t>
        <a:bodyPr/>
        <a:lstStyle/>
        <a:p>
          <a:endParaRPr lang="es-ES"/>
        </a:p>
      </dgm:t>
    </dgm:pt>
    <dgm:pt modelId="{FAF05671-8CC9-3B4E-99D7-5D05B7728290}">
      <dgm:prSet phldrT="[Texto]"/>
      <dgm:spPr/>
      <dgm:t>
        <a:bodyPr/>
        <a:lstStyle/>
        <a:p>
          <a:r>
            <a:rPr lang="es-ES" dirty="0" smtClean="0"/>
            <a:t>Control temprano de la hemorragia</a:t>
          </a:r>
          <a:endParaRPr lang="es-ES" dirty="0"/>
        </a:p>
      </dgm:t>
    </dgm:pt>
    <dgm:pt modelId="{84614AFC-5B75-2140-8EDC-3AAD68D0DB6D}" type="parTrans" cxnId="{6F2198D3-BBAA-BF4D-A4C0-314836C38843}">
      <dgm:prSet/>
      <dgm:spPr/>
      <dgm:t>
        <a:bodyPr/>
        <a:lstStyle/>
        <a:p>
          <a:endParaRPr lang="es-ES"/>
        </a:p>
      </dgm:t>
    </dgm:pt>
    <dgm:pt modelId="{883EECA8-CE1B-A241-8507-B50792494EF6}" type="sibTrans" cxnId="{6F2198D3-BBAA-BF4D-A4C0-314836C38843}">
      <dgm:prSet/>
      <dgm:spPr/>
      <dgm:t>
        <a:bodyPr/>
        <a:lstStyle/>
        <a:p>
          <a:endParaRPr lang="es-ES"/>
        </a:p>
      </dgm:t>
    </dgm:pt>
    <dgm:pt modelId="{B0D524AA-C401-3848-9119-03D504835FFB}">
      <dgm:prSet phldrT="[Texto]"/>
      <dgm:spPr/>
      <dgm:t>
        <a:bodyPr/>
        <a:lstStyle/>
        <a:p>
          <a:r>
            <a:rPr lang="es-ES" dirty="0" smtClean="0"/>
            <a:t>Hipotensión permisiva </a:t>
          </a:r>
          <a:endParaRPr lang="es-ES" dirty="0"/>
        </a:p>
      </dgm:t>
    </dgm:pt>
    <dgm:pt modelId="{4C287B41-315D-304D-B826-A27F141EB021}" type="parTrans" cxnId="{CD55053B-4FFE-744B-B8D7-DF04C7E02AA5}">
      <dgm:prSet/>
      <dgm:spPr/>
      <dgm:t>
        <a:bodyPr/>
        <a:lstStyle/>
        <a:p>
          <a:endParaRPr lang="es-ES"/>
        </a:p>
      </dgm:t>
    </dgm:pt>
    <dgm:pt modelId="{F071880E-FC27-6642-9BF0-A23733805853}" type="sibTrans" cxnId="{CD55053B-4FFE-744B-B8D7-DF04C7E02AA5}">
      <dgm:prSet/>
      <dgm:spPr/>
      <dgm:t>
        <a:bodyPr/>
        <a:lstStyle/>
        <a:p>
          <a:endParaRPr lang="es-ES"/>
        </a:p>
      </dgm:t>
    </dgm:pt>
    <dgm:pt modelId="{9DD07676-CC7F-AE43-82B6-0826E038D22D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Aporte precoz de hemoderivados en base a nueva estrategia para evaluar la coagulación</a:t>
          </a:r>
        </a:p>
        <a:p>
          <a:r>
            <a:rPr lang="es-ES" dirty="0" smtClean="0">
              <a:solidFill>
                <a:srgbClr val="000000"/>
              </a:solidFill>
            </a:rPr>
            <a:t>CONCENTRADO DE FACTORES DE COAGULACIÓN </a:t>
          </a:r>
          <a:endParaRPr lang="es-ES" dirty="0">
            <a:solidFill>
              <a:srgbClr val="000000"/>
            </a:solidFill>
          </a:endParaRPr>
        </a:p>
      </dgm:t>
    </dgm:pt>
    <dgm:pt modelId="{A394A857-BF8F-4948-B1B2-E83F9A068B0F}" type="parTrans" cxnId="{1CD9CE6A-15D0-7846-9776-11CB41848A27}">
      <dgm:prSet/>
      <dgm:spPr/>
      <dgm:t>
        <a:bodyPr/>
        <a:lstStyle/>
        <a:p>
          <a:endParaRPr lang="es-ES"/>
        </a:p>
      </dgm:t>
    </dgm:pt>
    <dgm:pt modelId="{2D4B482B-A951-5D46-A075-CB7B10EB5695}" type="sibTrans" cxnId="{1CD9CE6A-15D0-7846-9776-11CB41848A27}">
      <dgm:prSet/>
      <dgm:spPr/>
      <dgm:t>
        <a:bodyPr/>
        <a:lstStyle/>
        <a:p>
          <a:endParaRPr lang="es-ES"/>
        </a:p>
      </dgm:t>
    </dgm:pt>
    <dgm:pt modelId="{80B55412-6A8F-F74F-9802-A448BCF59B66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Aporte controlado de cristaloides.</a:t>
          </a:r>
          <a:endParaRPr lang="es-ES" dirty="0">
            <a:solidFill>
              <a:srgbClr val="000000"/>
            </a:solidFill>
          </a:endParaRPr>
        </a:p>
      </dgm:t>
    </dgm:pt>
    <dgm:pt modelId="{2AAF57A5-66D3-524D-AE10-B0136828C12D}" type="parTrans" cxnId="{9D72FD2F-DC32-8747-877E-2B590377080F}">
      <dgm:prSet/>
      <dgm:spPr/>
      <dgm:t>
        <a:bodyPr/>
        <a:lstStyle/>
        <a:p>
          <a:endParaRPr lang="es-ES"/>
        </a:p>
      </dgm:t>
    </dgm:pt>
    <dgm:pt modelId="{B394C021-A6AB-DE45-B6D0-8C99696DB5F5}" type="sibTrans" cxnId="{9D72FD2F-DC32-8747-877E-2B590377080F}">
      <dgm:prSet/>
      <dgm:spPr/>
      <dgm:t>
        <a:bodyPr/>
        <a:lstStyle/>
        <a:p>
          <a:endParaRPr lang="es-ES"/>
        </a:p>
      </dgm:t>
    </dgm:pt>
    <dgm:pt modelId="{E520591B-AC61-0A45-BE95-0F237E957889}" type="pres">
      <dgm:prSet presAssocID="{3F778997-ADDA-A34D-8281-C558219C6CB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62FE45-2DD2-CD46-AD1E-6A7359FC0229}" type="pres">
      <dgm:prSet presAssocID="{3F778997-ADDA-A34D-8281-C558219C6CB7}" presName="matrix" presStyleCnt="0"/>
      <dgm:spPr/>
    </dgm:pt>
    <dgm:pt modelId="{213ABBDC-831A-BD47-BCC3-7B0077FC97C8}" type="pres">
      <dgm:prSet presAssocID="{3F778997-ADDA-A34D-8281-C558219C6CB7}" presName="tile1" presStyleLbl="node1" presStyleIdx="0" presStyleCnt="4" custLinFactNeighborX="0"/>
      <dgm:spPr/>
      <dgm:t>
        <a:bodyPr/>
        <a:lstStyle/>
        <a:p>
          <a:endParaRPr lang="es-ES"/>
        </a:p>
      </dgm:t>
    </dgm:pt>
    <dgm:pt modelId="{031C018C-08EC-664B-BB1F-E048B4E4E2CF}" type="pres">
      <dgm:prSet presAssocID="{3F778997-ADDA-A34D-8281-C558219C6C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48A6AA-C197-764C-AC2C-5573C2D76BE2}" type="pres">
      <dgm:prSet presAssocID="{3F778997-ADDA-A34D-8281-C558219C6CB7}" presName="tile2" presStyleLbl="node1" presStyleIdx="1" presStyleCnt="4"/>
      <dgm:spPr/>
      <dgm:t>
        <a:bodyPr/>
        <a:lstStyle/>
        <a:p>
          <a:endParaRPr lang="es-ES"/>
        </a:p>
      </dgm:t>
    </dgm:pt>
    <dgm:pt modelId="{E6D3508C-304E-3A47-A3F7-707B4DD89096}" type="pres">
      <dgm:prSet presAssocID="{3F778997-ADDA-A34D-8281-C558219C6C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58AAB-372C-C347-BD01-6A444C6F0486}" type="pres">
      <dgm:prSet presAssocID="{3F778997-ADDA-A34D-8281-C558219C6CB7}" presName="tile3" presStyleLbl="node1" presStyleIdx="2" presStyleCnt="4"/>
      <dgm:spPr/>
      <dgm:t>
        <a:bodyPr/>
        <a:lstStyle/>
        <a:p>
          <a:endParaRPr lang="es-ES"/>
        </a:p>
      </dgm:t>
    </dgm:pt>
    <dgm:pt modelId="{B35E7BB0-0909-E946-95A3-29EA2781D85B}" type="pres">
      <dgm:prSet presAssocID="{3F778997-ADDA-A34D-8281-C558219C6C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00B3A-1B4A-9149-8EA2-47C19B5CBF91}" type="pres">
      <dgm:prSet presAssocID="{3F778997-ADDA-A34D-8281-C558219C6CB7}" presName="tile4" presStyleLbl="node1" presStyleIdx="3" presStyleCnt="4"/>
      <dgm:spPr/>
      <dgm:t>
        <a:bodyPr/>
        <a:lstStyle/>
        <a:p>
          <a:endParaRPr lang="es-ES"/>
        </a:p>
      </dgm:t>
    </dgm:pt>
    <dgm:pt modelId="{27986AFF-2E28-2444-8E80-DBE56C3819FA}" type="pres">
      <dgm:prSet presAssocID="{3F778997-ADDA-A34D-8281-C558219C6C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DEC298-D882-544F-A448-2695D78C219B}" type="pres">
      <dgm:prSet presAssocID="{3F778997-ADDA-A34D-8281-C558219C6CB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E4959719-3145-6748-B572-87387879FEFF}" type="presOf" srcId="{B0D524AA-C401-3848-9119-03D504835FFB}" destId="{B148A6AA-C197-764C-AC2C-5573C2D76BE2}" srcOrd="0" destOrd="0" presId="urn:microsoft.com/office/officeart/2005/8/layout/matrix1"/>
    <dgm:cxn modelId="{AFCD1D52-F9D8-2C43-BE28-58484E2FBC86}" type="presOf" srcId="{B0D524AA-C401-3848-9119-03D504835FFB}" destId="{E6D3508C-304E-3A47-A3F7-707B4DD89096}" srcOrd="1" destOrd="0" presId="urn:microsoft.com/office/officeart/2005/8/layout/matrix1"/>
    <dgm:cxn modelId="{DD362E8E-C79D-E548-84CE-95B8E18E3AE9}" type="presOf" srcId="{3E99CBE3-2D92-D043-A3C1-BFB1F8E85BE4}" destId="{24DEC298-D882-544F-A448-2695D78C219B}" srcOrd="0" destOrd="0" presId="urn:microsoft.com/office/officeart/2005/8/layout/matrix1"/>
    <dgm:cxn modelId="{6F2198D3-BBAA-BF4D-A4C0-314836C38843}" srcId="{3E99CBE3-2D92-D043-A3C1-BFB1F8E85BE4}" destId="{FAF05671-8CC9-3B4E-99D7-5D05B7728290}" srcOrd="0" destOrd="0" parTransId="{84614AFC-5B75-2140-8EDC-3AAD68D0DB6D}" sibTransId="{883EECA8-CE1B-A241-8507-B50792494EF6}"/>
    <dgm:cxn modelId="{6DEEA2AE-0EDC-C247-A54C-DFD6AA298114}" type="presOf" srcId="{9DD07676-CC7F-AE43-82B6-0826E038D22D}" destId="{F8058AAB-372C-C347-BD01-6A444C6F0486}" srcOrd="0" destOrd="0" presId="urn:microsoft.com/office/officeart/2005/8/layout/matrix1"/>
    <dgm:cxn modelId="{6E9FD1A3-302C-404B-A5EE-7145280E153D}" type="presOf" srcId="{FAF05671-8CC9-3B4E-99D7-5D05B7728290}" destId="{213ABBDC-831A-BD47-BCC3-7B0077FC97C8}" srcOrd="0" destOrd="0" presId="urn:microsoft.com/office/officeart/2005/8/layout/matrix1"/>
    <dgm:cxn modelId="{94D23550-E019-0F4B-9589-113DFA072F7B}" type="presOf" srcId="{FAF05671-8CC9-3B4E-99D7-5D05B7728290}" destId="{031C018C-08EC-664B-BB1F-E048B4E4E2CF}" srcOrd="1" destOrd="0" presId="urn:microsoft.com/office/officeart/2005/8/layout/matrix1"/>
    <dgm:cxn modelId="{C94A8D17-ED21-A84E-9DAA-D039423D18D2}" type="presOf" srcId="{80B55412-6A8F-F74F-9802-A448BCF59B66}" destId="{27986AFF-2E28-2444-8E80-DBE56C3819FA}" srcOrd="1" destOrd="0" presId="urn:microsoft.com/office/officeart/2005/8/layout/matrix1"/>
    <dgm:cxn modelId="{3E2ECB5F-2A52-004A-BB42-B7765F33A82E}" type="presOf" srcId="{3F778997-ADDA-A34D-8281-C558219C6CB7}" destId="{E520591B-AC61-0A45-BE95-0F237E957889}" srcOrd="0" destOrd="0" presId="urn:microsoft.com/office/officeart/2005/8/layout/matrix1"/>
    <dgm:cxn modelId="{31B810BA-454D-634F-9563-C6E2F0F5835D}" type="presOf" srcId="{9DD07676-CC7F-AE43-82B6-0826E038D22D}" destId="{B35E7BB0-0909-E946-95A3-29EA2781D85B}" srcOrd="1" destOrd="0" presId="urn:microsoft.com/office/officeart/2005/8/layout/matrix1"/>
    <dgm:cxn modelId="{9D72FD2F-DC32-8747-877E-2B590377080F}" srcId="{3E99CBE3-2D92-D043-A3C1-BFB1F8E85BE4}" destId="{80B55412-6A8F-F74F-9802-A448BCF59B66}" srcOrd="3" destOrd="0" parTransId="{2AAF57A5-66D3-524D-AE10-B0136828C12D}" sibTransId="{B394C021-A6AB-DE45-B6D0-8C99696DB5F5}"/>
    <dgm:cxn modelId="{CA02F56E-B1BA-B046-9DFC-4ED49965F92D}" srcId="{3F778997-ADDA-A34D-8281-C558219C6CB7}" destId="{3E99CBE3-2D92-D043-A3C1-BFB1F8E85BE4}" srcOrd="0" destOrd="0" parTransId="{FE4C6780-C823-EA49-8076-FCAFF0B266F6}" sibTransId="{2A367616-601E-0F4D-9178-443726BAD436}"/>
    <dgm:cxn modelId="{C9621A0F-5D8D-BD43-93F2-11F2139BF2AC}" type="presOf" srcId="{80B55412-6A8F-F74F-9802-A448BCF59B66}" destId="{4D000B3A-1B4A-9149-8EA2-47C19B5CBF91}" srcOrd="0" destOrd="0" presId="urn:microsoft.com/office/officeart/2005/8/layout/matrix1"/>
    <dgm:cxn modelId="{1CD9CE6A-15D0-7846-9776-11CB41848A27}" srcId="{3E99CBE3-2D92-D043-A3C1-BFB1F8E85BE4}" destId="{9DD07676-CC7F-AE43-82B6-0826E038D22D}" srcOrd="2" destOrd="0" parTransId="{A394A857-BF8F-4948-B1B2-E83F9A068B0F}" sibTransId="{2D4B482B-A951-5D46-A075-CB7B10EB5695}"/>
    <dgm:cxn modelId="{CD55053B-4FFE-744B-B8D7-DF04C7E02AA5}" srcId="{3E99CBE3-2D92-D043-A3C1-BFB1F8E85BE4}" destId="{B0D524AA-C401-3848-9119-03D504835FFB}" srcOrd="1" destOrd="0" parTransId="{4C287B41-315D-304D-B826-A27F141EB021}" sibTransId="{F071880E-FC27-6642-9BF0-A23733805853}"/>
    <dgm:cxn modelId="{114BCA9A-812C-AE41-B310-079B7A02DA92}" type="presParOf" srcId="{E520591B-AC61-0A45-BE95-0F237E957889}" destId="{5862FE45-2DD2-CD46-AD1E-6A7359FC0229}" srcOrd="0" destOrd="0" presId="urn:microsoft.com/office/officeart/2005/8/layout/matrix1"/>
    <dgm:cxn modelId="{EE585428-D021-D846-8576-892C7C4BE042}" type="presParOf" srcId="{5862FE45-2DD2-CD46-AD1E-6A7359FC0229}" destId="{213ABBDC-831A-BD47-BCC3-7B0077FC97C8}" srcOrd="0" destOrd="0" presId="urn:microsoft.com/office/officeart/2005/8/layout/matrix1"/>
    <dgm:cxn modelId="{27A52D5E-9DA1-364D-8415-6FCF72872BCD}" type="presParOf" srcId="{5862FE45-2DD2-CD46-AD1E-6A7359FC0229}" destId="{031C018C-08EC-664B-BB1F-E048B4E4E2CF}" srcOrd="1" destOrd="0" presId="urn:microsoft.com/office/officeart/2005/8/layout/matrix1"/>
    <dgm:cxn modelId="{D88D9705-5672-D848-8E09-E2DB566F235F}" type="presParOf" srcId="{5862FE45-2DD2-CD46-AD1E-6A7359FC0229}" destId="{B148A6AA-C197-764C-AC2C-5573C2D76BE2}" srcOrd="2" destOrd="0" presId="urn:microsoft.com/office/officeart/2005/8/layout/matrix1"/>
    <dgm:cxn modelId="{9E19CB8C-5CD0-2842-BE3A-8DC6D37BF40F}" type="presParOf" srcId="{5862FE45-2DD2-CD46-AD1E-6A7359FC0229}" destId="{E6D3508C-304E-3A47-A3F7-707B4DD89096}" srcOrd="3" destOrd="0" presId="urn:microsoft.com/office/officeart/2005/8/layout/matrix1"/>
    <dgm:cxn modelId="{ADC5A228-FC63-1642-8281-47BCBBADD0AA}" type="presParOf" srcId="{5862FE45-2DD2-CD46-AD1E-6A7359FC0229}" destId="{F8058AAB-372C-C347-BD01-6A444C6F0486}" srcOrd="4" destOrd="0" presId="urn:microsoft.com/office/officeart/2005/8/layout/matrix1"/>
    <dgm:cxn modelId="{16184EE2-0CCD-AF43-8DBD-F3B85EB96E7F}" type="presParOf" srcId="{5862FE45-2DD2-CD46-AD1E-6A7359FC0229}" destId="{B35E7BB0-0909-E946-95A3-29EA2781D85B}" srcOrd="5" destOrd="0" presId="urn:microsoft.com/office/officeart/2005/8/layout/matrix1"/>
    <dgm:cxn modelId="{A9FC6DCA-2B05-2F4E-8CD6-D37A544BA966}" type="presParOf" srcId="{5862FE45-2DD2-CD46-AD1E-6A7359FC0229}" destId="{4D000B3A-1B4A-9149-8EA2-47C19B5CBF91}" srcOrd="6" destOrd="0" presId="urn:microsoft.com/office/officeart/2005/8/layout/matrix1"/>
    <dgm:cxn modelId="{B2E99EA5-2646-AD40-9BF0-6E56BC8F20D4}" type="presParOf" srcId="{5862FE45-2DD2-CD46-AD1E-6A7359FC0229}" destId="{27986AFF-2E28-2444-8E80-DBE56C3819FA}" srcOrd="7" destOrd="0" presId="urn:microsoft.com/office/officeart/2005/8/layout/matrix1"/>
    <dgm:cxn modelId="{4FCE27BC-9676-424A-8E69-CB3CE6893BA8}" type="presParOf" srcId="{E520591B-AC61-0A45-BE95-0F237E957889}" destId="{24DEC298-D882-544F-A448-2695D78C219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ABBDC-831A-BD47-BCC3-7B0077FC97C8}">
      <dsp:nvSpPr>
        <dsp:cNvPr id="0" name=""/>
        <dsp:cNvSpPr/>
      </dsp:nvSpPr>
      <dsp:spPr>
        <a:xfrm rot="16200000">
          <a:off x="582272" y="-582272"/>
          <a:ext cx="2980495" cy="414504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Control temprano de la hemorragia</a:t>
          </a:r>
          <a:endParaRPr lang="es-ES" sz="2200" kern="1200" dirty="0"/>
        </a:p>
      </dsp:txBody>
      <dsp:txXfrm rot="5400000">
        <a:off x="0" y="0"/>
        <a:ext cx="4145040" cy="2235371"/>
      </dsp:txXfrm>
    </dsp:sp>
    <dsp:sp modelId="{B148A6AA-C197-764C-AC2C-5573C2D76BE2}">
      <dsp:nvSpPr>
        <dsp:cNvPr id="0" name=""/>
        <dsp:cNvSpPr/>
      </dsp:nvSpPr>
      <dsp:spPr>
        <a:xfrm>
          <a:off x="4145040" y="0"/>
          <a:ext cx="4145040" cy="2980495"/>
        </a:xfrm>
        <a:prstGeom prst="round1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Hipotensión permisiva </a:t>
          </a:r>
          <a:endParaRPr lang="es-ES" sz="2200" kern="1200" dirty="0"/>
        </a:p>
      </dsp:txBody>
      <dsp:txXfrm>
        <a:off x="4145040" y="0"/>
        <a:ext cx="4145040" cy="2235371"/>
      </dsp:txXfrm>
    </dsp:sp>
    <dsp:sp modelId="{F8058AAB-372C-C347-BD01-6A444C6F0486}">
      <dsp:nvSpPr>
        <dsp:cNvPr id="0" name=""/>
        <dsp:cNvSpPr/>
      </dsp:nvSpPr>
      <dsp:spPr>
        <a:xfrm rot="10800000">
          <a:off x="0" y="2980495"/>
          <a:ext cx="4145040" cy="2980495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Aporte precoz de hemoderivados en base a nueva estrategia para evaluar la coagulación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CONCENTRADO DE FACTORES DE COAGULACIÓN </a:t>
          </a:r>
          <a:endParaRPr lang="es-ES" sz="2200" kern="1200" dirty="0">
            <a:solidFill>
              <a:srgbClr val="000000"/>
            </a:solidFill>
          </a:endParaRPr>
        </a:p>
      </dsp:txBody>
      <dsp:txXfrm rot="10800000">
        <a:off x="0" y="3725619"/>
        <a:ext cx="4145040" cy="2235371"/>
      </dsp:txXfrm>
    </dsp:sp>
    <dsp:sp modelId="{4D000B3A-1B4A-9149-8EA2-47C19B5CBF91}">
      <dsp:nvSpPr>
        <dsp:cNvPr id="0" name=""/>
        <dsp:cNvSpPr/>
      </dsp:nvSpPr>
      <dsp:spPr>
        <a:xfrm rot="5400000">
          <a:off x="4727313" y="2398222"/>
          <a:ext cx="2980495" cy="4145040"/>
        </a:xfrm>
        <a:prstGeom prst="round1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Aporte controlado de cristaloides.</a:t>
          </a:r>
          <a:endParaRPr lang="es-ES" sz="2200" kern="1200" dirty="0">
            <a:solidFill>
              <a:srgbClr val="000000"/>
            </a:solidFill>
          </a:endParaRPr>
        </a:p>
      </dsp:txBody>
      <dsp:txXfrm rot="-5400000">
        <a:off x="4145040" y="3725618"/>
        <a:ext cx="4145040" cy="2235371"/>
      </dsp:txXfrm>
    </dsp:sp>
    <dsp:sp modelId="{24DEC298-D882-544F-A448-2695D78C219B}">
      <dsp:nvSpPr>
        <dsp:cNvPr id="0" name=""/>
        <dsp:cNvSpPr/>
      </dsp:nvSpPr>
      <dsp:spPr>
        <a:xfrm>
          <a:off x="2901528" y="2235371"/>
          <a:ext cx="2487024" cy="149024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Reanimación de control de daños. </a:t>
          </a:r>
          <a:endParaRPr lang="es-ES" sz="2200" kern="1200" dirty="0"/>
        </a:p>
      </dsp:txBody>
      <dsp:txXfrm>
        <a:off x="2974276" y="2308119"/>
        <a:ext cx="2341528" cy="1344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C527A-2D6E-B44B-A54F-DD277A6CEC2E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CE5E9-6F6A-B545-9039-CFFF983C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3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proceso completo de formación del coagulo dura de 30 a 60 minutos.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200" b="1" dirty="0" smtClean="0">
                <a:solidFill>
                  <a:schemeClr val="tx1"/>
                </a:solidFill>
              </a:rPr>
              <a:t>sin considerar el efecto de la hipotermia, hipocalcemia, acidosis, y anemia</a:t>
            </a:r>
          </a:p>
          <a:p>
            <a:pPr marL="285750" indent="-285750" algn="just">
              <a:buFont typeface="Arial"/>
              <a:buChar char="•"/>
            </a:pPr>
            <a:endParaRPr lang="es-ES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FE4-C4E8-884C-9FCE-DD89226FCCD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62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proceso completo de formación del coagulo dura de 30 a 60 minutos.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200" b="1" dirty="0" smtClean="0">
                <a:solidFill>
                  <a:schemeClr val="tx1"/>
                </a:solidFill>
              </a:rPr>
              <a:t>sin considerar el efecto de la hipotermia, hipocalcemia, acidosis, y anemia</a:t>
            </a:r>
          </a:p>
          <a:p>
            <a:pPr marL="285750" indent="-285750" algn="just">
              <a:buFont typeface="Arial"/>
              <a:buChar char="•"/>
            </a:pPr>
            <a:endParaRPr lang="es-ES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FE4-C4E8-884C-9FCE-DD89226FCCD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62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9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3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3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3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61E4-AA4F-3941-B3C1-6A4443F2AEA9}" type="datetimeFigureOut">
              <a:rPr lang="en-US" smtClean="0"/>
              <a:t>11/07/18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4BB6E-F2F9-4242-AD05-8AEA2521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0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52" y="21304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Morbilidad</a:t>
            </a:r>
            <a:r>
              <a:rPr lang="en-US" dirty="0" smtClean="0"/>
              <a:t> </a:t>
            </a:r>
            <a:r>
              <a:rPr lang="en-US" dirty="0" err="1" smtClean="0"/>
              <a:t>Materna</a:t>
            </a:r>
            <a:r>
              <a:rPr lang="en-US" dirty="0" smtClean="0"/>
              <a:t> </a:t>
            </a:r>
            <a:r>
              <a:rPr lang="en-US" dirty="0" err="1" smtClean="0"/>
              <a:t>Extrema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 Near Miss”</a:t>
            </a:r>
            <a:br>
              <a:rPr lang="en-US" dirty="0" smtClean="0"/>
            </a:br>
            <a:r>
              <a:rPr lang="en-US" dirty="0" err="1" smtClean="0"/>
              <a:t>Hemorragia</a:t>
            </a:r>
            <a:r>
              <a:rPr lang="en-US" dirty="0" smtClean="0"/>
              <a:t> </a:t>
            </a:r>
            <a:r>
              <a:rPr lang="en-US" dirty="0" err="1" smtClean="0"/>
              <a:t>Obstétrica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7296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Raúl</a:t>
            </a:r>
            <a:r>
              <a:rPr lang="en-US" dirty="0" smtClean="0">
                <a:solidFill>
                  <a:schemeClr val="tx1"/>
                </a:solidFill>
              </a:rPr>
              <a:t> Carrillo </a:t>
            </a:r>
            <a:r>
              <a:rPr lang="en-US" dirty="0" err="1" smtClean="0">
                <a:solidFill>
                  <a:schemeClr val="tx1"/>
                </a:solidFill>
              </a:rPr>
              <a:t>Esper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Julio 2018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9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Abordaje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634"/>
            <a:ext cx="8229600" cy="4525963"/>
          </a:xfrm>
        </p:spPr>
        <p:txBody>
          <a:bodyPr/>
          <a:lstStyle/>
          <a:p>
            <a:r>
              <a:rPr lang="en-US" dirty="0" err="1" smtClean="0"/>
              <a:t>Reanimación</a:t>
            </a:r>
            <a:r>
              <a:rPr lang="en-US" dirty="0" smtClean="0"/>
              <a:t> </a:t>
            </a:r>
            <a:r>
              <a:rPr lang="en-US" dirty="0" err="1" smtClean="0"/>
              <a:t>dirigida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endParaRPr lang="en-US" dirty="0" smtClean="0"/>
          </a:p>
          <a:p>
            <a:r>
              <a:rPr lang="en-US" dirty="0" err="1" smtClean="0"/>
              <a:t>Mecánico</a:t>
            </a:r>
            <a:endParaRPr lang="en-US" dirty="0" smtClean="0"/>
          </a:p>
          <a:p>
            <a:r>
              <a:rPr lang="en-US" dirty="0" err="1" smtClean="0"/>
              <a:t>Medicamentos</a:t>
            </a:r>
            <a:r>
              <a:rPr lang="en-US" dirty="0" smtClean="0"/>
              <a:t> </a:t>
            </a:r>
            <a:r>
              <a:rPr lang="en-US" dirty="0" err="1" smtClean="0"/>
              <a:t>uterotónicos</a:t>
            </a:r>
            <a:endParaRPr lang="en-US" dirty="0" smtClean="0"/>
          </a:p>
          <a:p>
            <a:r>
              <a:rPr lang="en-US" dirty="0" err="1" smtClean="0"/>
              <a:t>Quirúrgico</a:t>
            </a:r>
            <a:endParaRPr lang="en-US" dirty="0" smtClean="0"/>
          </a:p>
          <a:p>
            <a:r>
              <a:rPr lang="en-US" dirty="0" err="1" smtClean="0"/>
              <a:t>Radiología</a:t>
            </a:r>
            <a:r>
              <a:rPr lang="en-US" dirty="0" smtClean="0"/>
              <a:t> </a:t>
            </a:r>
            <a:r>
              <a:rPr lang="en-US" dirty="0" err="1" smtClean="0"/>
              <a:t>intervencionista</a:t>
            </a:r>
            <a:endParaRPr lang="en-US" dirty="0" smtClean="0"/>
          </a:p>
          <a:p>
            <a:r>
              <a:rPr lang="en-US" dirty="0" err="1" smtClean="0"/>
              <a:t>Reanimación</a:t>
            </a:r>
            <a:r>
              <a:rPr lang="en-US" dirty="0" smtClean="0"/>
              <a:t> </a:t>
            </a:r>
            <a:r>
              <a:rPr lang="en-US" dirty="0" err="1" smtClean="0"/>
              <a:t>hemostática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669972"/>
              </p:ext>
            </p:extLst>
          </p:nvPr>
        </p:nvGraphicFramePr>
        <p:xfrm>
          <a:off x="396718" y="299675"/>
          <a:ext cx="8290081" cy="596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05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Objetivos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 </a:t>
            </a:r>
            <a:r>
              <a:rPr lang="en-US" sz="3100" dirty="0" err="1" smtClean="0"/>
              <a:t>Reanimación</a:t>
            </a:r>
            <a:r>
              <a:rPr lang="en-US" sz="3100" dirty="0" smtClean="0"/>
              <a:t> </a:t>
            </a:r>
            <a:r>
              <a:rPr lang="en-US" sz="3100" dirty="0" err="1" smtClean="0"/>
              <a:t>Hemostática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Reducir</a:t>
            </a:r>
            <a:r>
              <a:rPr lang="en-US" dirty="0" smtClean="0"/>
              <a:t> </a:t>
            </a:r>
            <a:r>
              <a:rPr lang="en-US" dirty="0" err="1" smtClean="0"/>
              <a:t>morbimortalidad</a:t>
            </a:r>
            <a:endParaRPr lang="en-US" dirty="0" smtClean="0"/>
          </a:p>
          <a:p>
            <a:r>
              <a:rPr lang="en-US" dirty="0" err="1" smtClean="0"/>
              <a:t>Reducir</a:t>
            </a:r>
            <a:r>
              <a:rPr lang="en-US" dirty="0" smtClean="0"/>
              <a:t> el </a:t>
            </a:r>
            <a:r>
              <a:rPr lang="en-US" dirty="0" err="1" smtClean="0"/>
              <a:t>empleo</a:t>
            </a:r>
            <a:r>
              <a:rPr lang="en-US" dirty="0" smtClean="0"/>
              <a:t> de </a:t>
            </a:r>
            <a:r>
              <a:rPr lang="en-US" dirty="0" err="1" smtClean="0"/>
              <a:t>productos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Riesgos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Disponibilidad</a:t>
            </a:r>
            <a:endParaRPr lang="en-US" dirty="0" smtClean="0"/>
          </a:p>
          <a:p>
            <a:r>
              <a:rPr lang="en-US" dirty="0" err="1" smtClean="0"/>
              <a:t>Reducir</a:t>
            </a:r>
            <a:r>
              <a:rPr lang="en-US" dirty="0" smtClean="0"/>
              <a:t> estancia </a:t>
            </a:r>
            <a:r>
              <a:rPr lang="en-US" dirty="0" err="1" smtClean="0"/>
              <a:t>hospitalaria</a:t>
            </a:r>
            <a:endParaRPr lang="en-US" dirty="0" smtClean="0"/>
          </a:p>
          <a:p>
            <a:r>
              <a:rPr lang="en-US" dirty="0" err="1" smtClean="0"/>
              <a:t>Estrategia</a:t>
            </a:r>
            <a:r>
              <a:rPr lang="en-US" dirty="0" smtClean="0"/>
              <a:t> con los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deletéreos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Enfermedad</a:t>
            </a:r>
            <a:r>
              <a:rPr lang="en-US" dirty="0" smtClean="0"/>
              <a:t> </a:t>
            </a:r>
            <a:r>
              <a:rPr lang="en-US" dirty="0" err="1" smtClean="0"/>
              <a:t>Tromboembólica</a:t>
            </a:r>
            <a:r>
              <a:rPr lang="en-US" dirty="0" smtClean="0"/>
              <a:t> </a:t>
            </a:r>
            <a:r>
              <a:rPr lang="en-US" dirty="0" err="1" smtClean="0"/>
              <a:t>venosa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Incrementa</a:t>
            </a:r>
            <a:r>
              <a:rPr lang="en-US" dirty="0" smtClean="0"/>
              <a:t> </a:t>
            </a:r>
            <a:r>
              <a:rPr lang="en-US" dirty="0" err="1" smtClean="0"/>
              <a:t>riesgo</a:t>
            </a:r>
            <a:r>
              <a:rPr lang="en-US" dirty="0" smtClean="0"/>
              <a:t> en </a:t>
            </a:r>
            <a:r>
              <a:rPr lang="en-US" dirty="0" err="1" smtClean="0"/>
              <a:t>Hemorragia</a:t>
            </a:r>
            <a:r>
              <a:rPr lang="en-US" dirty="0" smtClean="0"/>
              <a:t> </a:t>
            </a:r>
            <a:r>
              <a:rPr lang="en-US" dirty="0" err="1" smtClean="0"/>
              <a:t>Crítica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Aguda</a:t>
            </a:r>
            <a:endParaRPr lang="en-US" dirty="0" smtClean="0"/>
          </a:p>
          <a:p>
            <a:r>
              <a:rPr lang="en-US" dirty="0" err="1" smtClean="0"/>
              <a:t>Costo-Efectiva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34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6-06-15 a la(s) 13.51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63" y="469484"/>
            <a:ext cx="7027417" cy="578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1364" y="6402331"/>
            <a:ext cx="317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HIPOFIBRINOGENEMIA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19659" y="1428647"/>
            <a:ext cx="2798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HEMORRAGIA OBSTÉTRICA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36423" y="5833641"/>
            <a:ext cx="31554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COAGULOPATÍA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01364" y="1944547"/>
            <a:ext cx="21554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LESIÓN TISULAR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1322" y="2460447"/>
            <a:ext cx="159464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HEMORRAGIA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5377" y="2460447"/>
            <a:ext cx="325472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RESPUESTA INFLAMATORIA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66285" y="3016032"/>
            <a:ext cx="180597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Inflamación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01364" y="3016032"/>
            <a:ext cx="18181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Act. </a:t>
            </a:r>
            <a:r>
              <a:rPr lang="en-US" b="1" dirty="0" err="1" smtClean="0"/>
              <a:t>Fibrinógeno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7932" y="3016032"/>
            <a:ext cx="25402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Consumo</a:t>
            </a:r>
            <a:r>
              <a:rPr lang="en-US" b="1" dirty="0" smtClean="0"/>
              <a:t> de </a:t>
            </a:r>
            <a:r>
              <a:rPr lang="en-US" b="1" dirty="0" err="1" smtClean="0"/>
              <a:t>Factores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17932" y="3405206"/>
            <a:ext cx="23418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Estado de </a:t>
            </a:r>
            <a:r>
              <a:rPr lang="en-US" b="1" dirty="0" err="1" smtClean="0"/>
              <a:t>choque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45482" y="3928778"/>
            <a:ext cx="158767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Hipoxia</a:t>
            </a:r>
            <a:r>
              <a:rPr lang="en-US" b="1" dirty="0" smtClean="0"/>
              <a:t> </a:t>
            </a:r>
            <a:r>
              <a:rPr lang="en-US" b="1" dirty="0" err="1" smtClean="0"/>
              <a:t>Tisular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91922" y="3928778"/>
            <a:ext cx="176628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Reanimación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2912" y="3774538"/>
            <a:ext cx="265935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Activación</a:t>
            </a:r>
            <a:r>
              <a:rPr lang="en-US" b="1" dirty="0" smtClean="0"/>
              <a:t> de </a:t>
            </a:r>
            <a:r>
              <a:rPr lang="en-US" b="1" dirty="0" err="1" smtClean="0"/>
              <a:t>Factores</a:t>
            </a:r>
            <a:endParaRPr lang="en-US" b="1" dirty="0" smtClean="0"/>
          </a:p>
          <a:p>
            <a:pPr algn="ctr"/>
            <a:r>
              <a:rPr lang="en-US" b="1" dirty="0" err="1" smtClean="0"/>
              <a:t>Disfunción</a:t>
            </a:r>
            <a:r>
              <a:rPr lang="en-US" b="1" dirty="0" smtClean="0"/>
              <a:t> </a:t>
            </a:r>
            <a:r>
              <a:rPr lang="en-US" b="1" dirty="0" err="1" smtClean="0"/>
              <a:t>endotelial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50106" y="4682786"/>
            <a:ext cx="11312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Acidosis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17933" y="4420869"/>
            <a:ext cx="140905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Cristaloides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26991" y="4420869"/>
            <a:ext cx="176628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Transfusión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45483" y="5317740"/>
            <a:ext cx="14090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Hipotermia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91922" y="5317740"/>
            <a:ext cx="275858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Coagulopatía</a:t>
            </a:r>
            <a:r>
              <a:rPr lang="en-US" b="1" dirty="0" smtClean="0"/>
              <a:t> </a:t>
            </a:r>
            <a:r>
              <a:rPr lang="en-US" b="1" dirty="0" err="1" smtClean="0"/>
              <a:t>dilucional</a:t>
            </a:r>
            <a:endParaRPr lang="en-US" b="1" dirty="0" smtClean="0"/>
          </a:p>
          <a:p>
            <a:r>
              <a:rPr lang="en-US" b="1" dirty="0" err="1" smtClean="0"/>
              <a:t>Fibrinolisis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56853" y="469484"/>
            <a:ext cx="3036423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Edad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Comorbilidades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Región</a:t>
            </a:r>
            <a:r>
              <a:rPr lang="en-US" b="1" dirty="0" smtClean="0"/>
              <a:t> y </a:t>
            </a:r>
            <a:r>
              <a:rPr lang="en-US" b="1" dirty="0" err="1" smtClean="0"/>
              <a:t>Estrato</a:t>
            </a:r>
            <a:r>
              <a:rPr lang="en-US" b="1" dirty="0" smtClean="0"/>
              <a:t> </a:t>
            </a:r>
            <a:r>
              <a:rPr lang="en-US" b="1" dirty="0" err="1" smtClean="0"/>
              <a:t>socioeconómico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Medicación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08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Fibrinógeno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Molecula</a:t>
            </a:r>
            <a:r>
              <a:rPr lang="en-US" dirty="0" smtClean="0"/>
              <a:t> </a:t>
            </a:r>
            <a:r>
              <a:rPr lang="en-US" dirty="0" err="1" smtClean="0"/>
              <a:t>receptora</a:t>
            </a:r>
            <a:r>
              <a:rPr lang="en-US" dirty="0" smtClean="0"/>
              <a:t> final de la </a:t>
            </a:r>
            <a:r>
              <a:rPr lang="en-US" dirty="0" err="1" smtClean="0"/>
              <a:t>activación</a:t>
            </a:r>
            <a:r>
              <a:rPr lang="en-US" dirty="0" smtClean="0"/>
              <a:t> de </a:t>
            </a:r>
            <a:r>
              <a:rPr lang="en-US" dirty="0" err="1" smtClean="0"/>
              <a:t>trombina</a:t>
            </a:r>
            <a:endParaRPr lang="en-US" dirty="0"/>
          </a:p>
        </p:txBody>
      </p:sp>
      <p:pic>
        <p:nvPicPr>
          <p:cNvPr id="4" name="Picture 3" descr="Captura de pantalla 2016-02-06 a la(s) 18.36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8591"/>
            <a:ext cx="9144000" cy="39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4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Fibrinógeno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Factor II</a:t>
            </a:r>
          </a:p>
          <a:p>
            <a:r>
              <a:rPr lang="en-US" dirty="0" err="1" smtClean="0"/>
              <a:t>Glicoproteina</a:t>
            </a:r>
            <a:r>
              <a:rPr lang="en-US" dirty="0" smtClean="0"/>
              <a:t> </a:t>
            </a:r>
            <a:r>
              <a:rPr lang="en-US" dirty="0" err="1" smtClean="0"/>
              <a:t>sintetizada</a:t>
            </a:r>
            <a:r>
              <a:rPr lang="en-US" dirty="0" smtClean="0"/>
              <a:t> en el </a:t>
            </a:r>
            <a:r>
              <a:rPr lang="en-US" dirty="0" err="1" smtClean="0"/>
              <a:t>Hígado</a:t>
            </a:r>
            <a:endParaRPr lang="en-US" dirty="0" smtClean="0"/>
          </a:p>
          <a:p>
            <a:r>
              <a:rPr lang="en-US" dirty="0" err="1" smtClean="0"/>
              <a:t>Polímero</a:t>
            </a:r>
            <a:r>
              <a:rPr lang="en-US" dirty="0" smtClean="0"/>
              <a:t> final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reforzado</a:t>
            </a:r>
            <a:r>
              <a:rPr lang="en-US" dirty="0" smtClean="0"/>
              <a:t> y </a:t>
            </a:r>
            <a:r>
              <a:rPr lang="en-US" dirty="0" err="1" smtClean="0"/>
              <a:t>estabilizado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Factor XIII</a:t>
            </a:r>
          </a:p>
          <a:p>
            <a:r>
              <a:rPr lang="en-US" dirty="0" smtClean="0"/>
              <a:t>340 </a:t>
            </a:r>
            <a:r>
              <a:rPr lang="en-US" dirty="0" err="1" smtClean="0"/>
              <a:t>Kd</a:t>
            </a:r>
            <a:r>
              <a:rPr lang="en-US" dirty="0" smtClean="0"/>
              <a:t>. </a:t>
            </a:r>
            <a:r>
              <a:rPr lang="en-US" dirty="0" err="1" smtClean="0"/>
              <a:t>Vm</a:t>
            </a:r>
            <a:r>
              <a:rPr lang="en-US" dirty="0" smtClean="0"/>
              <a:t> de 3 a 5 </a:t>
            </a:r>
            <a:r>
              <a:rPr lang="en-US" dirty="0" err="1" smtClean="0"/>
              <a:t>días</a:t>
            </a:r>
            <a:endParaRPr lang="en-US" dirty="0" smtClean="0"/>
          </a:p>
          <a:p>
            <a:r>
              <a:rPr lang="en-US" dirty="0" err="1" smtClean="0"/>
              <a:t>Representa</a:t>
            </a:r>
            <a:r>
              <a:rPr lang="en-US" dirty="0" smtClean="0"/>
              <a:t> del 85% al 90% del peso de los </a:t>
            </a:r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coagulación</a:t>
            </a:r>
            <a:endParaRPr lang="en-US" dirty="0" smtClean="0"/>
          </a:p>
          <a:p>
            <a:r>
              <a:rPr lang="en-US" dirty="0" smtClean="0"/>
              <a:t>Su </a:t>
            </a:r>
            <a:r>
              <a:rPr lang="en-US" dirty="0" err="1" smtClean="0"/>
              <a:t>descenso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200 mg/</a:t>
            </a:r>
            <a:r>
              <a:rPr lang="en-US" dirty="0" err="1" smtClean="0"/>
              <a:t>dL</a:t>
            </a:r>
            <a:r>
              <a:rPr lang="en-US" dirty="0" smtClean="0"/>
              <a:t>, predictor </a:t>
            </a:r>
            <a:r>
              <a:rPr lang="en-US" dirty="0" err="1" smtClean="0"/>
              <a:t>independiente</a:t>
            </a:r>
            <a:r>
              <a:rPr lang="en-US" dirty="0" smtClean="0"/>
              <a:t> de </a:t>
            </a:r>
            <a:r>
              <a:rPr lang="en-US" dirty="0" err="1" smtClean="0"/>
              <a:t>hemorragia</a:t>
            </a:r>
            <a:r>
              <a:rPr lang="en-US" dirty="0" smtClean="0"/>
              <a:t> </a:t>
            </a:r>
            <a:r>
              <a:rPr lang="en-US" dirty="0" err="1" smtClean="0"/>
              <a:t>obstétrica</a:t>
            </a:r>
            <a:endParaRPr lang="en-US" dirty="0" smtClean="0"/>
          </a:p>
          <a:p>
            <a:r>
              <a:rPr lang="en-US" dirty="0" smtClean="0"/>
              <a:t>Al final del </a:t>
            </a:r>
            <a:r>
              <a:rPr lang="en-US" dirty="0" err="1" smtClean="0"/>
              <a:t>embarazo</a:t>
            </a:r>
            <a:r>
              <a:rPr lang="en-US" dirty="0" smtClean="0"/>
              <a:t> entre 4 a 6 gr/L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3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6"/>
            <a:ext cx="8229600" cy="1143000"/>
          </a:xfrm>
        </p:spPr>
        <p:txBody>
          <a:bodyPr/>
          <a:lstStyle/>
          <a:p>
            <a:r>
              <a:rPr lang="en-US" dirty="0" err="1" smtClean="0"/>
              <a:t>Polimerización</a:t>
            </a:r>
            <a:r>
              <a:rPr lang="en-US" dirty="0" smtClean="0"/>
              <a:t> del </a:t>
            </a:r>
            <a:r>
              <a:rPr lang="en-US" dirty="0" err="1" smtClean="0"/>
              <a:t>Fibrinógeno</a:t>
            </a:r>
            <a:endParaRPr lang="en-US" dirty="0"/>
          </a:p>
        </p:txBody>
      </p:sp>
      <p:pic>
        <p:nvPicPr>
          <p:cNvPr id="4" name="Picture 3" descr="Captura de pantalla 2015-10-05 a la(s) 15.2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2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3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 de </a:t>
            </a:r>
            <a:r>
              <a:rPr lang="en-US" dirty="0" err="1" smtClean="0"/>
              <a:t>Fibrina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 El </a:t>
            </a:r>
            <a:r>
              <a:rPr lang="en-US" dirty="0" err="1" smtClean="0"/>
              <a:t>Polímero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Captura de pantalla 2016-02-06 a la(s) 18.4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441"/>
            <a:ext cx="9144000" cy="51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2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MONITOREO DE LA COAGULACIÓN.</a:t>
            </a:r>
            <a:endParaRPr lang="es-ES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69285"/>
              </p:ext>
            </p:extLst>
          </p:nvPr>
        </p:nvGraphicFramePr>
        <p:xfrm>
          <a:off x="323850" y="2124714"/>
          <a:ext cx="8506367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682"/>
                <a:gridCol w="4011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D0D0D"/>
                          </a:solidFill>
                        </a:rPr>
                        <a:t>VISCOELÁSTICAS</a:t>
                      </a:r>
                      <a:endParaRPr lang="es-ES" dirty="0">
                        <a:solidFill>
                          <a:srgbClr val="0D0D0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D0D0D"/>
                          </a:solidFill>
                        </a:rPr>
                        <a:t>ESTÁNDARES.</a:t>
                      </a:r>
                      <a:endParaRPr lang="es-ES" dirty="0">
                        <a:solidFill>
                          <a:srgbClr val="0D0D0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Valoración rápida de la coagulación.</a:t>
                      </a:r>
                      <a:endParaRPr lang="es-MX" sz="1800" dirty="0">
                        <a:solidFill>
                          <a:srgbClr val="0D0D0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Aplicable a pie de cama.</a:t>
                      </a:r>
                      <a:endParaRPr lang="es-MX" sz="1800" dirty="0">
                        <a:solidFill>
                          <a:srgbClr val="0D0D0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Diagnóstico rápido.</a:t>
                      </a:r>
                      <a:endParaRPr lang="es-MX" sz="1800" dirty="0">
                        <a:solidFill>
                          <a:srgbClr val="0D0D0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Permite instauración de tratamiento precoz.</a:t>
                      </a:r>
                      <a:endParaRPr lang="es-MX" sz="1800" dirty="0">
                        <a:solidFill>
                          <a:srgbClr val="0D0D0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89535" marR="89535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Valoración tardía de la coagulación.</a:t>
                      </a:r>
                      <a:endParaRPr lang="es-MX" sz="1800" dirty="0">
                        <a:solidFill>
                          <a:srgbClr val="0D0D0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Dependiente de laboratorio. </a:t>
                      </a:r>
                      <a:endParaRPr lang="es-MX" sz="1800" dirty="0">
                        <a:solidFill>
                          <a:srgbClr val="0D0D0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Diagnóstico tardío.</a:t>
                      </a:r>
                      <a:endParaRPr lang="es-MX" sz="1800" dirty="0">
                        <a:solidFill>
                          <a:srgbClr val="0D0D0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8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Retraso del inicio del tratamiento.</a:t>
                      </a:r>
                      <a:endParaRPr lang="es-MX" sz="1800" dirty="0">
                        <a:solidFill>
                          <a:srgbClr val="0D0D0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89535" marR="89535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08778" y="6550223"/>
            <a:ext cx="80970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ES" sz="800" b="1" dirty="0">
                <a:solidFill>
                  <a:srgbClr val="0D0D0D"/>
                </a:solidFill>
              </a:rPr>
              <a:t>De </a:t>
            </a:r>
            <a:r>
              <a:rPr lang="es-ES" sz="800" b="1" dirty="0" err="1">
                <a:solidFill>
                  <a:srgbClr val="0D0D0D"/>
                </a:solidFill>
              </a:rPr>
              <a:t>Lange</a:t>
            </a:r>
            <a:r>
              <a:rPr lang="es-ES" sz="800" b="1" dirty="0">
                <a:solidFill>
                  <a:srgbClr val="0D0D0D"/>
                </a:solidFill>
              </a:rPr>
              <a:t> NM, Lance MD, De </a:t>
            </a:r>
            <a:r>
              <a:rPr lang="es-ES" sz="800" b="1" dirty="0" err="1">
                <a:solidFill>
                  <a:srgbClr val="0D0D0D"/>
                </a:solidFill>
              </a:rPr>
              <a:t>Groot</a:t>
            </a:r>
            <a:r>
              <a:rPr lang="es-ES" sz="800" b="1" dirty="0">
                <a:solidFill>
                  <a:srgbClr val="0D0D0D"/>
                </a:solidFill>
              </a:rPr>
              <a:t> R, </a:t>
            </a:r>
            <a:r>
              <a:rPr lang="es-ES" sz="800" b="1" dirty="0" err="1">
                <a:solidFill>
                  <a:srgbClr val="0D0D0D"/>
                </a:solidFill>
              </a:rPr>
              <a:t>Beckers</a:t>
            </a:r>
            <a:r>
              <a:rPr lang="es-ES" sz="800" b="1" dirty="0">
                <a:solidFill>
                  <a:srgbClr val="0D0D0D"/>
                </a:solidFill>
              </a:rPr>
              <a:t> EAM, </a:t>
            </a:r>
            <a:r>
              <a:rPr lang="es-ES" sz="800" b="1" dirty="0" err="1">
                <a:solidFill>
                  <a:srgbClr val="0D0D0D"/>
                </a:solidFill>
              </a:rPr>
              <a:t>Henskens</a:t>
            </a:r>
            <a:r>
              <a:rPr lang="es-ES" sz="800" b="1" dirty="0">
                <a:solidFill>
                  <a:srgbClr val="0D0D0D"/>
                </a:solidFill>
              </a:rPr>
              <a:t> YM, </a:t>
            </a:r>
            <a:r>
              <a:rPr lang="es-ES" sz="800" b="1" dirty="0" err="1">
                <a:solidFill>
                  <a:srgbClr val="0D0D0D"/>
                </a:solidFill>
              </a:rPr>
              <a:t>Scheepers</a:t>
            </a:r>
            <a:r>
              <a:rPr lang="es-ES" sz="800" b="1" dirty="0">
                <a:solidFill>
                  <a:srgbClr val="0D0D0D"/>
                </a:solidFill>
              </a:rPr>
              <a:t> HCJ.</a:t>
            </a:r>
            <a:r>
              <a:rPr lang="es-ES" sz="800" dirty="0">
                <a:solidFill>
                  <a:srgbClr val="0D0D0D"/>
                </a:solidFill>
              </a:rPr>
              <a:t> </a:t>
            </a:r>
            <a:r>
              <a:rPr lang="es-ES" sz="800" dirty="0" err="1">
                <a:solidFill>
                  <a:srgbClr val="0D0D0D"/>
                </a:solidFill>
              </a:rPr>
              <a:t>Obstetric</a:t>
            </a:r>
            <a:r>
              <a:rPr lang="es-ES" sz="800" dirty="0">
                <a:solidFill>
                  <a:srgbClr val="0D0D0D"/>
                </a:solidFill>
              </a:rPr>
              <a:t> </a:t>
            </a:r>
            <a:r>
              <a:rPr lang="es-ES" sz="800" dirty="0" err="1">
                <a:solidFill>
                  <a:srgbClr val="0D0D0D"/>
                </a:solidFill>
              </a:rPr>
              <a:t>hemorrhage</a:t>
            </a:r>
            <a:r>
              <a:rPr lang="es-ES" sz="800" dirty="0">
                <a:solidFill>
                  <a:srgbClr val="0D0D0D"/>
                </a:solidFill>
              </a:rPr>
              <a:t> and </a:t>
            </a:r>
            <a:r>
              <a:rPr lang="es-ES" sz="800" dirty="0" err="1">
                <a:solidFill>
                  <a:srgbClr val="0D0D0D"/>
                </a:solidFill>
              </a:rPr>
              <a:t>coagulation</a:t>
            </a:r>
            <a:r>
              <a:rPr lang="es-ES" sz="800" dirty="0">
                <a:solidFill>
                  <a:srgbClr val="0D0D0D"/>
                </a:solidFill>
              </a:rPr>
              <a:t>: </a:t>
            </a:r>
            <a:r>
              <a:rPr lang="es-ES" sz="800" dirty="0" err="1">
                <a:solidFill>
                  <a:srgbClr val="0D0D0D"/>
                </a:solidFill>
              </a:rPr>
              <a:t>an</a:t>
            </a:r>
            <a:r>
              <a:rPr lang="es-ES" sz="800" dirty="0">
                <a:solidFill>
                  <a:srgbClr val="0D0D0D"/>
                </a:solidFill>
              </a:rPr>
              <a:t> </a:t>
            </a:r>
            <a:r>
              <a:rPr lang="es-ES" sz="800" dirty="0" err="1">
                <a:solidFill>
                  <a:srgbClr val="0D0D0D"/>
                </a:solidFill>
              </a:rPr>
              <a:t>update</a:t>
            </a:r>
            <a:r>
              <a:rPr lang="es-ES" sz="800" dirty="0">
                <a:solidFill>
                  <a:srgbClr val="0D0D0D"/>
                </a:solidFill>
              </a:rPr>
              <a:t>. </a:t>
            </a:r>
            <a:r>
              <a:rPr lang="es-ES" sz="800" dirty="0" err="1">
                <a:solidFill>
                  <a:srgbClr val="0D0D0D"/>
                </a:solidFill>
              </a:rPr>
              <a:t>Thromboelastography</a:t>
            </a:r>
            <a:r>
              <a:rPr lang="es-ES" sz="800" dirty="0" smtClean="0">
                <a:solidFill>
                  <a:srgbClr val="0D0D0D"/>
                </a:solidFill>
              </a:rPr>
              <a:t>,</a:t>
            </a:r>
          </a:p>
          <a:p>
            <a:pPr lvl="0" algn="just"/>
            <a:r>
              <a:rPr lang="es-ES" sz="800" dirty="0" smtClean="0">
                <a:solidFill>
                  <a:srgbClr val="0D0D0D"/>
                </a:solidFill>
              </a:rPr>
              <a:t> </a:t>
            </a:r>
            <a:r>
              <a:rPr lang="es-ES" sz="800" dirty="0" err="1">
                <a:solidFill>
                  <a:srgbClr val="0D0D0D"/>
                </a:solidFill>
              </a:rPr>
              <a:t>thromboelastometry</a:t>
            </a:r>
            <a:r>
              <a:rPr lang="es-ES" sz="800" dirty="0">
                <a:solidFill>
                  <a:srgbClr val="0D0D0D"/>
                </a:solidFill>
              </a:rPr>
              <a:t>, and </a:t>
            </a:r>
            <a:r>
              <a:rPr lang="es-ES" sz="800" dirty="0" err="1">
                <a:solidFill>
                  <a:srgbClr val="0D0D0D"/>
                </a:solidFill>
              </a:rPr>
              <a:t>conventional</a:t>
            </a:r>
            <a:r>
              <a:rPr lang="es-ES" sz="800" dirty="0">
                <a:solidFill>
                  <a:srgbClr val="0D0D0D"/>
                </a:solidFill>
              </a:rPr>
              <a:t> </a:t>
            </a:r>
            <a:r>
              <a:rPr lang="es-ES" sz="800" dirty="0" err="1">
                <a:solidFill>
                  <a:srgbClr val="0D0D0D"/>
                </a:solidFill>
              </a:rPr>
              <a:t>coagulation</a:t>
            </a:r>
            <a:r>
              <a:rPr lang="es-ES" sz="800" dirty="0">
                <a:solidFill>
                  <a:srgbClr val="0D0D0D"/>
                </a:solidFill>
              </a:rPr>
              <a:t> </a:t>
            </a:r>
            <a:r>
              <a:rPr lang="es-ES" sz="800" dirty="0" err="1">
                <a:solidFill>
                  <a:srgbClr val="0D0D0D"/>
                </a:solidFill>
              </a:rPr>
              <a:t>tests</a:t>
            </a:r>
            <a:r>
              <a:rPr lang="es-ES" sz="800" dirty="0">
                <a:solidFill>
                  <a:srgbClr val="0D0D0D"/>
                </a:solidFill>
              </a:rPr>
              <a:t> in </a:t>
            </a:r>
            <a:r>
              <a:rPr lang="es-ES" sz="800" dirty="0" err="1">
                <a:solidFill>
                  <a:srgbClr val="0D0D0D"/>
                </a:solidFill>
              </a:rPr>
              <a:t>the</a:t>
            </a:r>
            <a:r>
              <a:rPr lang="es-ES" sz="800" dirty="0">
                <a:solidFill>
                  <a:srgbClr val="0D0D0D"/>
                </a:solidFill>
              </a:rPr>
              <a:t> diagnosis and </a:t>
            </a:r>
            <a:r>
              <a:rPr lang="es-ES" sz="800" dirty="0" err="1">
                <a:solidFill>
                  <a:srgbClr val="0D0D0D"/>
                </a:solidFill>
              </a:rPr>
              <a:t>prediction</a:t>
            </a:r>
            <a:r>
              <a:rPr lang="es-ES" sz="800" dirty="0">
                <a:solidFill>
                  <a:srgbClr val="0D0D0D"/>
                </a:solidFill>
              </a:rPr>
              <a:t> of </a:t>
            </a:r>
            <a:r>
              <a:rPr lang="es-ES" sz="800" dirty="0" err="1">
                <a:solidFill>
                  <a:srgbClr val="0D0D0D"/>
                </a:solidFill>
              </a:rPr>
              <a:t>postpartum</a:t>
            </a:r>
            <a:r>
              <a:rPr lang="es-ES" sz="800" dirty="0">
                <a:solidFill>
                  <a:srgbClr val="0D0D0D"/>
                </a:solidFill>
              </a:rPr>
              <a:t> </a:t>
            </a:r>
            <a:r>
              <a:rPr lang="es-ES" sz="800" dirty="0" err="1">
                <a:solidFill>
                  <a:srgbClr val="0D0D0D"/>
                </a:solidFill>
              </a:rPr>
              <a:t>hemorrhage</a:t>
            </a:r>
            <a:r>
              <a:rPr lang="es-ES" sz="800" dirty="0">
                <a:solidFill>
                  <a:srgbClr val="0D0D0D"/>
                </a:solidFill>
              </a:rPr>
              <a:t>. </a:t>
            </a:r>
            <a:r>
              <a:rPr lang="es-ES" sz="800" dirty="0" err="1">
                <a:solidFill>
                  <a:srgbClr val="0D0D0D"/>
                </a:solidFill>
              </a:rPr>
              <a:t>Obstetrical</a:t>
            </a:r>
            <a:r>
              <a:rPr lang="es-ES" sz="800" dirty="0">
                <a:solidFill>
                  <a:srgbClr val="0D0D0D"/>
                </a:solidFill>
              </a:rPr>
              <a:t> and </a:t>
            </a:r>
            <a:r>
              <a:rPr lang="es-ES" sz="800" dirty="0" err="1">
                <a:solidFill>
                  <a:srgbClr val="0D0D0D"/>
                </a:solidFill>
              </a:rPr>
              <a:t>Gynecological</a:t>
            </a:r>
            <a:r>
              <a:rPr lang="es-ES" sz="800" dirty="0">
                <a:solidFill>
                  <a:srgbClr val="0D0D0D"/>
                </a:solidFill>
              </a:rPr>
              <a:t> </a:t>
            </a:r>
            <a:r>
              <a:rPr lang="es-ES" sz="800" dirty="0" err="1">
                <a:solidFill>
                  <a:srgbClr val="0D0D0D"/>
                </a:solidFill>
              </a:rPr>
              <a:t>Survey</a:t>
            </a:r>
            <a:r>
              <a:rPr lang="es-ES" sz="800" dirty="0">
                <a:solidFill>
                  <a:srgbClr val="0D0D0D"/>
                </a:solidFill>
              </a:rPr>
              <a:t>. 2012; 67: 426–435.</a:t>
            </a:r>
            <a:endParaRPr lang="es-MX" sz="800" dirty="0">
              <a:solidFill>
                <a:srgbClr val="0D0D0D"/>
              </a:solidFill>
            </a:endParaRPr>
          </a:p>
          <a:p>
            <a:endParaRPr lang="es-ES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D0D0D"/>
                </a:solidFill>
              </a:rPr>
              <a:t>MONITOREO DE LA COAGULACIÓN.</a:t>
            </a:r>
            <a:endParaRPr lang="es-ES" b="1" dirty="0">
              <a:solidFill>
                <a:srgbClr val="0D0D0D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56142" y="2325007"/>
            <a:ext cx="7206741" cy="31827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r>
              <a:rPr lang="es-ES" sz="2400" dirty="0" smtClean="0">
                <a:solidFill>
                  <a:srgbClr val="0D0D0D"/>
                </a:solidFill>
              </a:rPr>
              <a:t>Medición dinámica y global.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400" dirty="0" smtClean="0">
                <a:solidFill>
                  <a:srgbClr val="0D0D0D"/>
                </a:solidFill>
              </a:rPr>
              <a:t>Integra las diferentes fases de la coagulación.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400" dirty="0" smtClean="0">
                <a:solidFill>
                  <a:srgbClr val="0D0D0D"/>
                </a:solidFill>
              </a:rPr>
              <a:t>Se realiza a temperatura del paciente (la hipotermia esta considerada).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400" dirty="0" smtClean="0">
                <a:solidFill>
                  <a:srgbClr val="0D0D0D"/>
                </a:solidFill>
              </a:rPr>
              <a:t>Fácil de usar e interpretar.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400" dirty="0" smtClean="0">
                <a:solidFill>
                  <a:srgbClr val="0D0D0D"/>
                </a:solidFill>
              </a:rPr>
              <a:t>Resultados en pocos minutos.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400" dirty="0" smtClean="0">
                <a:solidFill>
                  <a:srgbClr val="0D0D0D"/>
                </a:solidFill>
              </a:rPr>
              <a:t>Guía para el uso de hemoderivados.</a:t>
            </a:r>
            <a:endParaRPr lang="es-ES" sz="2400" dirty="0">
              <a:solidFill>
                <a:srgbClr val="0D0D0D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56142" y="1863342"/>
            <a:ext cx="515175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</a:rPr>
              <a:t>PRUEBAS DE VISCOELÁSTICAS. 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13957" y="6354649"/>
            <a:ext cx="74005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000" b="1" dirty="0" err="1">
                <a:solidFill>
                  <a:srgbClr val="0D0D0D"/>
                </a:solidFill>
              </a:rPr>
              <a:t>Collis</a:t>
            </a:r>
            <a:r>
              <a:rPr lang="es-ES" sz="1000" b="1" dirty="0">
                <a:solidFill>
                  <a:srgbClr val="0D0D0D"/>
                </a:solidFill>
              </a:rPr>
              <a:t> RE, Collins EW.</a:t>
            </a:r>
            <a:r>
              <a:rPr lang="es-ES" sz="1000" dirty="0">
                <a:solidFill>
                  <a:srgbClr val="0D0D0D"/>
                </a:solidFill>
              </a:rPr>
              <a:t> </a:t>
            </a:r>
            <a:r>
              <a:rPr lang="es-ES" sz="1000" dirty="0" err="1">
                <a:solidFill>
                  <a:srgbClr val="0D0D0D"/>
                </a:solidFill>
              </a:rPr>
              <a:t>Haemostatic</a:t>
            </a:r>
            <a:r>
              <a:rPr lang="es-ES" sz="1000" dirty="0">
                <a:solidFill>
                  <a:srgbClr val="0D0D0D"/>
                </a:solidFill>
              </a:rPr>
              <a:t> </a:t>
            </a:r>
            <a:r>
              <a:rPr lang="es-ES" sz="1000" dirty="0" err="1">
                <a:solidFill>
                  <a:srgbClr val="0D0D0D"/>
                </a:solidFill>
              </a:rPr>
              <a:t>management</a:t>
            </a:r>
            <a:r>
              <a:rPr lang="es-ES" sz="1000" dirty="0">
                <a:solidFill>
                  <a:srgbClr val="0D0D0D"/>
                </a:solidFill>
              </a:rPr>
              <a:t> of </a:t>
            </a:r>
            <a:r>
              <a:rPr lang="es-ES" sz="1000" dirty="0" err="1">
                <a:solidFill>
                  <a:srgbClr val="0D0D0D"/>
                </a:solidFill>
              </a:rPr>
              <a:t>obstetric</a:t>
            </a:r>
            <a:r>
              <a:rPr lang="es-ES" sz="1000" dirty="0">
                <a:solidFill>
                  <a:srgbClr val="0D0D0D"/>
                </a:solidFill>
              </a:rPr>
              <a:t> </a:t>
            </a:r>
            <a:r>
              <a:rPr lang="es-ES" sz="1000" dirty="0" err="1">
                <a:solidFill>
                  <a:srgbClr val="0D0D0D"/>
                </a:solidFill>
              </a:rPr>
              <a:t>haemorrhage</a:t>
            </a:r>
            <a:r>
              <a:rPr lang="es-ES" sz="1000" dirty="0">
                <a:solidFill>
                  <a:srgbClr val="0D0D0D"/>
                </a:solidFill>
              </a:rPr>
              <a:t>. </a:t>
            </a:r>
            <a:r>
              <a:rPr lang="es-ES" sz="1000" dirty="0" err="1">
                <a:solidFill>
                  <a:srgbClr val="0D0D0D"/>
                </a:solidFill>
              </a:rPr>
              <a:t>Anaesthesia</a:t>
            </a:r>
            <a:r>
              <a:rPr lang="es-ES" sz="1000" dirty="0">
                <a:solidFill>
                  <a:srgbClr val="0D0D0D"/>
                </a:solidFill>
              </a:rPr>
              <a:t>. 2015; 70:78–</a:t>
            </a:r>
            <a:r>
              <a:rPr lang="es-ES" sz="1000" dirty="0" smtClean="0">
                <a:solidFill>
                  <a:srgbClr val="0D0D0D"/>
                </a:solidFill>
              </a:rPr>
              <a:t>86</a:t>
            </a:r>
          </a:p>
          <a:p>
            <a:r>
              <a:rPr lang="es-ES" sz="1000" b="1" dirty="0" err="1">
                <a:solidFill>
                  <a:srgbClr val="0D0D0D"/>
                </a:solidFill>
              </a:rPr>
              <a:t>Besser</a:t>
            </a:r>
            <a:r>
              <a:rPr lang="es-ES" sz="1000" b="1" dirty="0">
                <a:solidFill>
                  <a:srgbClr val="0D0D0D"/>
                </a:solidFill>
              </a:rPr>
              <a:t> MW, </a:t>
            </a:r>
            <a:r>
              <a:rPr lang="es-ES" sz="1000" b="1" dirty="0" err="1">
                <a:solidFill>
                  <a:srgbClr val="0D0D0D"/>
                </a:solidFill>
              </a:rPr>
              <a:t>Ortmann</a:t>
            </a:r>
            <a:r>
              <a:rPr lang="es-ES" sz="1000" b="1" dirty="0">
                <a:solidFill>
                  <a:srgbClr val="0D0D0D"/>
                </a:solidFill>
              </a:rPr>
              <a:t> E, Klein AA.</a:t>
            </a:r>
            <a:r>
              <a:rPr lang="es-ES" sz="1000" dirty="0">
                <a:solidFill>
                  <a:srgbClr val="0D0D0D"/>
                </a:solidFill>
              </a:rPr>
              <a:t> </a:t>
            </a:r>
            <a:r>
              <a:rPr lang="es-ES" sz="1000" dirty="0" err="1">
                <a:solidFill>
                  <a:srgbClr val="0D0D0D"/>
                </a:solidFill>
              </a:rPr>
              <a:t>Haemostatic</a:t>
            </a:r>
            <a:r>
              <a:rPr lang="es-ES" sz="1000" dirty="0">
                <a:solidFill>
                  <a:srgbClr val="0D0D0D"/>
                </a:solidFill>
              </a:rPr>
              <a:t> </a:t>
            </a:r>
            <a:r>
              <a:rPr lang="es-ES" sz="1000" dirty="0" err="1">
                <a:solidFill>
                  <a:srgbClr val="0D0D0D"/>
                </a:solidFill>
              </a:rPr>
              <a:t>management</a:t>
            </a:r>
            <a:r>
              <a:rPr lang="es-ES" sz="1000" dirty="0">
                <a:solidFill>
                  <a:srgbClr val="0D0D0D"/>
                </a:solidFill>
              </a:rPr>
              <a:t> of </a:t>
            </a:r>
            <a:r>
              <a:rPr lang="es-ES" sz="1000" dirty="0" err="1">
                <a:solidFill>
                  <a:srgbClr val="0D0D0D"/>
                </a:solidFill>
              </a:rPr>
              <a:t>cardiac</a:t>
            </a:r>
            <a:r>
              <a:rPr lang="es-ES" sz="1000" dirty="0">
                <a:solidFill>
                  <a:srgbClr val="0D0D0D"/>
                </a:solidFill>
              </a:rPr>
              <a:t> </a:t>
            </a:r>
            <a:r>
              <a:rPr lang="es-ES" sz="1000" dirty="0" err="1">
                <a:solidFill>
                  <a:srgbClr val="0D0D0D"/>
                </a:solidFill>
              </a:rPr>
              <a:t>surgical</a:t>
            </a:r>
            <a:r>
              <a:rPr lang="es-ES" sz="1000" dirty="0">
                <a:solidFill>
                  <a:srgbClr val="0D0D0D"/>
                </a:solidFill>
              </a:rPr>
              <a:t> </a:t>
            </a:r>
            <a:r>
              <a:rPr lang="es-ES" sz="1000" dirty="0" err="1">
                <a:solidFill>
                  <a:srgbClr val="0D0D0D"/>
                </a:solidFill>
              </a:rPr>
              <a:t>haemorrhage</a:t>
            </a:r>
            <a:r>
              <a:rPr lang="es-ES" sz="1000" dirty="0">
                <a:solidFill>
                  <a:srgbClr val="0D0D0D"/>
                </a:solidFill>
              </a:rPr>
              <a:t>. </a:t>
            </a:r>
            <a:r>
              <a:rPr lang="es-ES" sz="1000" dirty="0" err="1">
                <a:solidFill>
                  <a:srgbClr val="0D0D0D"/>
                </a:solidFill>
              </a:rPr>
              <a:t>Anaesthesia</a:t>
            </a:r>
            <a:r>
              <a:rPr lang="es-ES" sz="1000" dirty="0">
                <a:solidFill>
                  <a:srgbClr val="0D0D0D"/>
                </a:solidFill>
              </a:rPr>
              <a:t>. 2015; 70 :87–95</a:t>
            </a:r>
            <a:endParaRPr lang="es-MX" sz="1000" dirty="0">
              <a:solidFill>
                <a:srgbClr val="0D0D0D"/>
              </a:solidFill>
            </a:endParaRPr>
          </a:p>
          <a:p>
            <a:pPr lvl="0"/>
            <a:endParaRPr lang="es-MX" sz="1200" dirty="0">
              <a:solidFill>
                <a:srgbClr val="0D0D0D"/>
              </a:solidFill>
            </a:endParaRPr>
          </a:p>
          <a:p>
            <a:endParaRPr lang="es-ES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7-11 a la(s) 09.58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39"/>
            <a:ext cx="9144000" cy="3571615"/>
          </a:xfrm>
          <a:prstGeom prst="rect">
            <a:avLst/>
          </a:prstGeom>
        </p:spPr>
      </p:pic>
      <p:pic>
        <p:nvPicPr>
          <p:cNvPr id="5" name="Picture 4" descr="Captura de pantalla 2018-07-11 a la(s) 09.59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7" y="4623994"/>
            <a:ext cx="3924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5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MONITOREO DE LA COAGULACIÓN.</a:t>
            </a:r>
            <a:endParaRPr lang="es-ES" b="1" dirty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3" y="1417638"/>
            <a:ext cx="7944720" cy="27829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6037"/>
            <a:ext cx="9144000" cy="19404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3539" y="969370"/>
            <a:ext cx="436605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</a:rPr>
              <a:t>TROMBOELASTOMETRÍA 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9132" y="6519446"/>
            <a:ext cx="90148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000" b="1" dirty="0" err="1">
                <a:solidFill>
                  <a:schemeClr val="tx2"/>
                </a:solidFill>
              </a:rPr>
              <a:t>Dekker</a:t>
            </a:r>
            <a:r>
              <a:rPr lang="es-ES" sz="1000" b="1" dirty="0">
                <a:solidFill>
                  <a:schemeClr val="tx2"/>
                </a:solidFill>
              </a:rPr>
              <a:t> SE, </a:t>
            </a:r>
            <a:r>
              <a:rPr lang="es-ES" sz="1000" b="1" dirty="0" err="1">
                <a:solidFill>
                  <a:schemeClr val="tx2"/>
                </a:solidFill>
              </a:rPr>
              <a:t>Viersen</a:t>
            </a:r>
            <a:r>
              <a:rPr lang="es-ES" sz="1000" b="1" dirty="0">
                <a:solidFill>
                  <a:schemeClr val="tx2"/>
                </a:solidFill>
              </a:rPr>
              <a:t> VA, </a:t>
            </a:r>
            <a:r>
              <a:rPr lang="es-ES" sz="1000" b="1" dirty="0" err="1">
                <a:solidFill>
                  <a:schemeClr val="tx2"/>
                </a:solidFill>
              </a:rPr>
              <a:t>Duvekot</a:t>
            </a:r>
            <a:r>
              <a:rPr lang="es-ES" sz="1000" b="1" dirty="0">
                <a:solidFill>
                  <a:schemeClr val="tx2"/>
                </a:solidFill>
              </a:rPr>
              <a:t> A, de </a:t>
            </a:r>
            <a:r>
              <a:rPr lang="es-ES" sz="1000" b="1" dirty="0" err="1">
                <a:solidFill>
                  <a:schemeClr val="tx2"/>
                </a:solidFill>
              </a:rPr>
              <a:t>Jong</a:t>
            </a:r>
            <a:r>
              <a:rPr lang="es-ES" sz="1000" b="1" dirty="0">
                <a:solidFill>
                  <a:schemeClr val="tx2"/>
                </a:solidFill>
              </a:rPr>
              <a:t> M, Van Den  </a:t>
            </a:r>
            <a:r>
              <a:rPr lang="es-ES" sz="1000" b="1" dirty="0" err="1">
                <a:solidFill>
                  <a:schemeClr val="tx2"/>
                </a:solidFill>
              </a:rPr>
              <a:t>Bron</a:t>
            </a:r>
            <a:r>
              <a:rPr lang="es-ES" sz="1000" b="1" dirty="0">
                <a:solidFill>
                  <a:schemeClr val="tx2"/>
                </a:solidFill>
              </a:rPr>
              <a:t> CE, Van de Ven PH, et al</a:t>
            </a:r>
            <a:r>
              <a:rPr lang="es-ES" sz="1000" dirty="0">
                <a:solidFill>
                  <a:schemeClr val="tx2"/>
                </a:solidFill>
              </a:rPr>
              <a:t> . </a:t>
            </a:r>
            <a:r>
              <a:rPr lang="es-ES" sz="1000" dirty="0" err="1">
                <a:solidFill>
                  <a:schemeClr val="tx2"/>
                </a:solidFill>
              </a:rPr>
              <a:t>Lysis</a:t>
            </a:r>
            <a:r>
              <a:rPr lang="es-ES" sz="1000" dirty="0">
                <a:solidFill>
                  <a:schemeClr val="tx2"/>
                </a:solidFill>
              </a:rPr>
              <a:t> </a:t>
            </a:r>
            <a:r>
              <a:rPr lang="es-ES" sz="1000" dirty="0" err="1">
                <a:solidFill>
                  <a:schemeClr val="tx2"/>
                </a:solidFill>
              </a:rPr>
              <a:t>onset</a:t>
            </a:r>
            <a:r>
              <a:rPr lang="es-ES" sz="1000" dirty="0">
                <a:solidFill>
                  <a:schemeClr val="tx2"/>
                </a:solidFill>
              </a:rPr>
              <a:t> time as </a:t>
            </a:r>
            <a:r>
              <a:rPr lang="es-ES" sz="1000" dirty="0" err="1">
                <a:solidFill>
                  <a:schemeClr val="tx2"/>
                </a:solidFill>
              </a:rPr>
              <a:t>diagnostic</a:t>
            </a:r>
            <a:r>
              <a:rPr lang="es-ES" sz="1000" dirty="0">
                <a:solidFill>
                  <a:schemeClr val="tx2"/>
                </a:solidFill>
              </a:rPr>
              <a:t> </a:t>
            </a:r>
            <a:r>
              <a:rPr lang="es-ES" sz="1000" dirty="0" err="1" smtClean="0">
                <a:solidFill>
                  <a:schemeClr val="tx2"/>
                </a:solidFill>
              </a:rPr>
              <a:t>rotational</a:t>
            </a:r>
            <a:endParaRPr lang="es-ES" sz="1000" dirty="0" smtClean="0">
              <a:solidFill>
                <a:schemeClr val="tx2"/>
              </a:solidFill>
            </a:endParaRPr>
          </a:p>
          <a:p>
            <a:pPr lvl="0"/>
            <a:r>
              <a:rPr lang="es-ES" sz="1000" dirty="0" smtClean="0">
                <a:solidFill>
                  <a:schemeClr val="tx2"/>
                </a:solidFill>
              </a:rPr>
              <a:t> </a:t>
            </a:r>
            <a:r>
              <a:rPr lang="es-ES" sz="1000" dirty="0" err="1">
                <a:solidFill>
                  <a:schemeClr val="tx2"/>
                </a:solidFill>
              </a:rPr>
              <a:t>thromboelastometry</a:t>
            </a:r>
            <a:r>
              <a:rPr lang="es-ES" sz="1000" dirty="0">
                <a:solidFill>
                  <a:schemeClr val="tx2"/>
                </a:solidFill>
              </a:rPr>
              <a:t> </a:t>
            </a:r>
            <a:r>
              <a:rPr lang="es-ES" sz="1000" dirty="0" err="1">
                <a:solidFill>
                  <a:schemeClr val="tx2"/>
                </a:solidFill>
              </a:rPr>
              <a:t>parameter</a:t>
            </a:r>
            <a:r>
              <a:rPr lang="es-ES" sz="1000" dirty="0">
                <a:solidFill>
                  <a:schemeClr val="tx2"/>
                </a:solidFill>
              </a:rPr>
              <a:t> </a:t>
            </a:r>
            <a:r>
              <a:rPr lang="es-ES" sz="1000" dirty="0" err="1">
                <a:solidFill>
                  <a:schemeClr val="tx2"/>
                </a:solidFill>
              </a:rPr>
              <a:t>for</a:t>
            </a:r>
            <a:r>
              <a:rPr lang="es-ES" sz="1000" dirty="0">
                <a:solidFill>
                  <a:schemeClr val="tx2"/>
                </a:solidFill>
              </a:rPr>
              <a:t> </a:t>
            </a:r>
            <a:r>
              <a:rPr lang="es-ES" sz="1000" dirty="0" err="1">
                <a:solidFill>
                  <a:schemeClr val="tx2"/>
                </a:solidFill>
              </a:rPr>
              <a:t>fast</a:t>
            </a:r>
            <a:r>
              <a:rPr lang="es-ES" sz="1000" dirty="0">
                <a:solidFill>
                  <a:schemeClr val="tx2"/>
                </a:solidFill>
              </a:rPr>
              <a:t> </a:t>
            </a:r>
            <a:r>
              <a:rPr lang="es-ES" sz="1000" dirty="0" err="1">
                <a:solidFill>
                  <a:schemeClr val="tx2"/>
                </a:solidFill>
              </a:rPr>
              <a:t>detection</a:t>
            </a:r>
            <a:r>
              <a:rPr lang="es-ES" sz="1000" dirty="0">
                <a:solidFill>
                  <a:schemeClr val="tx2"/>
                </a:solidFill>
              </a:rPr>
              <a:t> of </a:t>
            </a:r>
            <a:r>
              <a:rPr lang="es-ES" sz="1000" dirty="0" err="1">
                <a:solidFill>
                  <a:schemeClr val="tx2"/>
                </a:solidFill>
              </a:rPr>
              <a:t>hyperfibrinolysis</a:t>
            </a:r>
            <a:r>
              <a:rPr lang="es-ES" sz="1000" dirty="0">
                <a:solidFill>
                  <a:schemeClr val="tx2"/>
                </a:solidFill>
              </a:rPr>
              <a:t>. Anesthesiology 2014; 121: 89–97.</a:t>
            </a:r>
            <a:endParaRPr lang="es-MX" sz="1000" dirty="0">
              <a:solidFill>
                <a:schemeClr val="tx2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5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MONITOREO DE LA COAGULACIÓN.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1284" y="1439174"/>
            <a:ext cx="419728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</a:rPr>
              <a:t>TROMBOELASTOMETRÍA 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1284" y="1932353"/>
            <a:ext cx="7714837" cy="39601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algn="just"/>
            <a:endParaRPr lang="es-ES" sz="2400" b="1" dirty="0" smtClean="0">
              <a:solidFill>
                <a:srgbClr val="000000"/>
              </a:solidFill>
            </a:endParaRPr>
          </a:p>
          <a:p>
            <a:pPr algn="just"/>
            <a:endParaRPr lang="es-ES" sz="2400" b="1" dirty="0">
              <a:solidFill>
                <a:srgbClr val="000000"/>
              </a:solidFill>
            </a:endParaRPr>
          </a:p>
          <a:p>
            <a:pPr algn="just"/>
            <a:r>
              <a:rPr lang="es-ES" sz="2400" b="1" dirty="0" smtClean="0">
                <a:solidFill>
                  <a:srgbClr val="000000"/>
                </a:solidFill>
              </a:rPr>
              <a:t>Permite identificar de forma rápida:</a:t>
            </a:r>
          </a:p>
          <a:p>
            <a:pPr algn="just"/>
            <a:endParaRPr lang="es-ES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Déficit de factores.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Déficit de fibrinógeno.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Déficit de función plaquetaria.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Fibrinol</a:t>
            </a:r>
            <a:r>
              <a:rPr lang="es-ES" sz="2400" dirty="0">
                <a:solidFill>
                  <a:srgbClr val="000000"/>
                </a:solidFill>
              </a:rPr>
              <a:t>i</a:t>
            </a:r>
            <a:r>
              <a:rPr lang="es-ES" sz="2400" dirty="0" smtClean="0">
                <a:solidFill>
                  <a:srgbClr val="000000"/>
                </a:solidFill>
              </a:rPr>
              <a:t>sis.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Presencia de heparina.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Funcionalidad del fibrinógeno y las plaquetas.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Efecto positivo de la aprotinina sobre las plaquetas.</a:t>
            </a:r>
          </a:p>
          <a:p>
            <a:pPr algn="just"/>
            <a:endParaRPr lang="es-ES" sz="2400" dirty="0" smtClean="0">
              <a:solidFill>
                <a:srgbClr val="000000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9132" y="6519446"/>
            <a:ext cx="87749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000" b="1" dirty="0" err="1">
                <a:solidFill>
                  <a:srgbClr val="000000"/>
                </a:solidFill>
              </a:rPr>
              <a:t>Dekker</a:t>
            </a:r>
            <a:r>
              <a:rPr lang="es-ES" sz="1000" b="1" dirty="0">
                <a:solidFill>
                  <a:srgbClr val="000000"/>
                </a:solidFill>
              </a:rPr>
              <a:t> SE, </a:t>
            </a:r>
            <a:r>
              <a:rPr lang="es-ES" sz="1000" b="1" dirty="0" err="1">
                <a:solidFill>
                  <a:srgbClr val="000000"/>
                </a:solidFill>
              </a:rPr>
              <a:t>Viersen</a:t>
            </a:r>
            <a:r>
              <a:rPr lang="es-ES" sz="1000" b="1" dirty="0">
                <a:solidFill>
                  <a:srgbClr val="000000"/>
                </a:solidFill>
              </a:rPr>
              <a:t> VA, </a:t>
            </a:r>
            <a:r>
              <a:rPr lang="es-ES" sz="1000" b="1" dirty="0" err="1">
                <a:solidFill>
                  <a:srgbClr val="000000"/>
                </a:solidFill>
              </a:rPr>
              <a:t>Duvekot</a:t>
            </a:r>
            <a:r>
              <a:rPr lang="es-ES" sz="1000" b="1" dirty="0">
                <a:solidFill>
                  <a:srgbClr val="000000"/>
                </a:solidFill>
              </a:rPr>
              <a:t> A, de </a:t>
            </a:r>
            <a:r>
              <a:rPr lang="es-ES" sz="1000" b="1" dirty="0" err="1">
                <a:solidFill>
                  <a:srgbClr val="000000"/>
                </a:solidFill>
              </a:rPr>
              <a:t>Jong</a:t>
            </a:r>
            <a:r>
              <a:rPr lang="es-ES" sz="1000" b="1" dirty="0">
                <a:solidFill>
                  <a:srgbClr val="000000"/>
                </a:solidFill>
              </a:rPr>
              <a:t> M, Van Den  </a:t>
            </a:r>
            <a:r>
              <a:rPr lang="es-ES" sz="1000" b="1" dirty="0" err="1">
                <a:solidFill>
                  <a:srgbClr val="000000"/>
                </a:solidFill>
              </a:rPr>
              <a:t>Bron</a:t>
            </a:r>
            <a:r>
              <a:rPr lang="es-ES" sz="1000" b="1" dirty="0">
                <a:solidFill>
                  <a:srgbClr val="000000"/>
                </a:solidFill>
              </a:rPr>
              <a:t> CE, Van de Ven PH, et al</a:t>
            </a:r>
            <a:r>
              <a:rPr lang="es-ES" sz="1000" dirty="0">
                <a:solidFill>
                  <a:srgbClr val="000000"/>
                </a:solidFill>
              </a:rPr>
              <a:t> . </a:t>
            </a:r>
            <a:r>
              <a:rPr lang="es-ES" sz="1000" dirty="0" err="1">
                <a:solidFill>
                  <a:srgbClr val="000000"/>
                </a:solidFill>
              </a:rPr>
              <a:t>Lysis</a:t>
            </a:r>
            <a:r>
              <a:rPr lang="es-ES" sz="1000" dirty="0">
                <a:solidFill>
                  <a:srgbClr val="000000"/>
                </a:solidFill>
              </a:rPr>
              <a:t> </a:t>
            </a:r>
            <a:r>
              <a:rPr lang="es-ES" sz="1000" dirty="0" err="1">
                <a:solidFill>
                  <a:srgbClr val="000000"/>
                </a:solidFill>
              </a:rPr>
              <a:t>onset</a:t>
            </a:r>
            <a:r>
              <a:rPr lang="es-ES" sz="1000" dirty="0">
                <a:solidFill>
                  <a:srgbClr val="000000"/>
                </a:solidFill>
              </a:rPr>
              <a:t> time as </a:t>
            </a:r>
            <a:r>
              <a:rPr lang="es-ES" sz="1000" dirty="0" err="1">
                <a:solidFill>
                  <a:srgbClr val="000000"/>
                </a:solidFill>
              </a:rPr>
              <a:t>diagnostic</a:t>
            </a:r>
            <a:r>
              <a:rPr lang="es-ES" sz="1000" dirty="0">
                <a:solidFill>
                  <a:srgbClr val="000000"/>
                </a:solidFill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</a:rPr>
              <a:t>rotational</a:t>
            </a:r>
            <a:endParaRPr lang="es-ES" sz="1000" dirty="0" smtClean="0">
              <a:solidFill>
                <a:srgbClr val="000000"/>
              </a:solidFill>
            </a:endParaRPr>
          </a:p>
          <a:p>
            <a:pPr lvl="0" algn="just"/>
            <a:r>
              <a:rPr lang="es-ES" sz="1000" dirty="0" smtClean="0">
                <a:solidFill>
                  <a:srgbClr val="000000"/>
                </a:solidFill>
              </a:rPr>
              <a:t> </a:t>
            </a:r>
            <a:r>
              <a:rPr lang="es-ES" sz="1000" dirty="0" err="1">
                <a:solidFill>
                  <a:srgbClr val="000000"/>
                </a:solidFill>
              </a:rPr>
              <a:t>thromboelastometry</a:t>
            </a:r>
            <a:r>
              <a:rPr lang="es-ES" sz="1000" dirty="0">
                <a:solidFill>
                  <a:srgbClr val="000000"/>
                </a:solidFill>
              </a:rPr>
              <a:t> </a:t>
            </a:r>
            <a:r>
              <a:rPr lang="es-ES" sz="1000" dirty="0" err="1">
                <a:solidFill>
                  <a:srgbClr val="000000"/>
                </a:solidFill>
              </a:rPr>
              <a:t>parameter</a:t>
            </a:r>
            <a:r>
              <a:rPr lang="es-ES" sz="1000" dirty="0">
                <a:solidFill>
                  <a:srgbClr val="000000"/>
                </a:solidFill>
              </a:rPr>
              <a:t> </a:t>
            </a:r>
            <a:r>
              <a:rPr lang="es-ES" sz="1000" dirty="0" err="1">
                <a:solidFill>
                  <a:srgbClr val="000000"/>
                </a:solidFill>
              </a:rPr>
              <a:t>for</a:t>
            </a:r>
            <a:r>
              <a:rPr lang="es-ES" sz="1000" dirty="0">
                <a:solidFill>
                  <a:srgbClr val="000000"/>
                </a:solidFill>
              </a:rPr>
              <a:t> </a:t>
            </a:r>
            <a:r>
              <a:rPr lang="es-ES" sz="1000" dirty="0" err="1">
                <a:solidFill>
                  <a:srgbClr val="000000"/>
                </a:solidFill>
              </a:rPr>
              <a:t>fast</a:t>
            </a:r>
            <a:r>
              <a:rPr lang="es-ES" sz="1000" dirty="0">
                <a:solidFill>
                  <a:srgbClr val="000000"/>
                </a:solidFill>
              </a:rPr>
              <a:t> </a:t>
            </a:r>
            <a:r>
              <a:rPr lang="es-ES" sz="1000" dirty="0" err="1">
                <a:solidFill>
                  <a:srgbClr val="000000"/>
                </a:solidFill>
              </a:rPr>
              <a:t>detection</a:t>
            </a:r>
            <a:r>
              <a:rPr lang="es-ES" sz="1000" dirty="0">
                <a:solidFill>
                  <a:srgbClr val="000000"/>
                </a:solidFill>
              </a:rPr>
              <a:t> of </a:t>
            </a:r>
            <a:r>
              <a:rPr lang="es-ES" sz="1000" dirty="0" err="1">
                <a:solidFill>
                  <a:srgbClr val="000000"/>
                </a:solidFill>
              </a:rPr>
              <a:t>hyperfibrinolysis</a:t>
            </a:r>
            <a:r>
              <a:rPr lang="es-ES" sz="1000" dirty="0">
                <a:solidFill>
                  <a:srgbClr val="000000"/>
                </a:solidFill>
              </a:rPr>
              <a:t>. Anesthesiology 2014; 121: 89–97.</a:t>
            </a:r>
            <a:endParaRPr lang="es-MX" sz="1000" dirty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MONITOREO DE LA COAGULACIÓN.</a:t>
            </a:r>
            <a:endParaRPr lang="es-ES" b="1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7730"/>
            <a:ext cx="8229600" cy="51660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9133" y="6358049"/>
            <a:ext cx="9301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dirty="0" err="1">
                <a:solidFill>
                  <a:srgbClr val="000000"/>
                </a:solidFill>
              </a:rPr>
              <a:t>Dekker</a:t>
            </a:r>
            <a:r>
              <a:rPr lang="es-ES" sz="1200" b="1" dirty="0">
                <a:solidFill>
                  <a:srgbClr val="000000"/>
                </a:solidFill>
              </a:rPr>
              <a:t> SE, </a:t>
            </a:r>
            <a:r>
              <a:rPr lang="es-ES" sz="1200" b="1" dirty="0" err="1">
                <a:solidFill>
                  <a:srgbClr val="000000"/>
                </a:solidFill>
              </a:rPr>
              <a:t>Viersen</a:t>
            </a:r>
            <a:r>
              <a:rPr lang="es-ES" sz="1200" b="1" dirty="0">
                <a:solidFill>
                  <a:srgbClr val="000000"/>
                </a:solidFill>
              </a:rPr>
              <a:t> VA, </a:t>
            </a:r>
            <a:r>
              <a:rPr lang="es-ES" sz="1200" b="1" dirty="0" err="1">
                <a:solidFill>
                  <a:srgbClr val="000000"/>
                </a:solidFill>
              </a:rPr>
              <a:t>Duvekot</a:t>
            </a:r>
            <a:r>
              <a:rPr lang="es-ES" sz="1200" b="1" dirty="0">
                <a:solidFill>
                  <a:srgbClr val="000000"/>
                </a:solidFill>
              </a:rPr>
              <a:t> A, de </a:t>
            </a:r>
            <a:r>
              <a:rPr lang="es-ES" sz="1200" b="1" dirty="0" err="1">
                <a:solidFill>
                  <a:srgbClr val="000000"/>
                </a:solidFill>
              </a:rPr>
              <a:t>Jong</a:t>
            </a:r>
            <a:r>
              <a:rPr lang="es-ES" sz="1200" b="1" dirty="0">
                <a:solidFill>
                  <a:srgbClr val="000000"/>
                </a:solidFill>
              </a:rPr>
              <a:t> M, Van Den  </a:t>
            </a:r>
            <a:r>
              <a:rPr lang="es-ES" sz="1200" b="1" dirty="0" err="1">
                <a:solidFill>
                  <a:srgbClr val="000000"/>
                </a:solidFill>
              </a:rPr>
              <a:t>Bron</a:t>
            </a:r>
            <a:r>
              <a:rPr lang="es-ES" sz="1200" b="1" dirty="0">
                <a:solidFill>
                  <a:srgbClr val="000000"/>
                </a:solidFill>
              </a:rPr>
              <a:t> CE, Van de Ven PH, et al</a:t>
            </a:r>
            <a:r>
              <a:rPr lang="es-ES" sz="1200" dirty="0">
                <a:solidFill>
                  <a:srgbClr val="000000"/>
                </a:solidFill>
              </a:rPr>
              <a:t> . </a:t>
            </a:r>
            <a:r>
              <a:rPr lang="es-ES" sz="1200" dirty="0" err="1">
                <a:solidFill>
                  <a:srgbClr val="000000"/>
                </a:solidFill>
              </a:rPr>
              <a:t>Lysis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onset</a:t>
            </a:r>
            <a:r>
              <a:rPr lang="es-ES" sz="1200" dirty="0">
                <a:solidFill>
                  <a:srgbClr val="000000"/>
                </a:solidFill>
              </a:rPr>
              <a:t> time as </a:t>
            </a:r>
            <a:r>
              <a:rPr lang="es-ES" sz="1200" dirty="0" err="1">
                <a:solidFill>
                  <a:srgbClr val="000000"/>
                </a:solidFill>
              </a:rPr>
              <a:t>diagnostic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rotational</a:t>
            </a:r>
            <a:endParaRPr lang="es-ES" sz="1200" dirty="0" smtClean="0">
              <a:solidFill>
                <a:srgbClr val="000000"/>
              </a:solidFill>
            </a:endParaRPr>
          </a:p>
          <a:p>
            <a:pPr lvl="0"/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thromboelastometry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parameter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for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fast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detection</a:t>
            </a:r>
            <a:r>
              <a:rPr lang="es-ES" sz="1200" dirty="0">
                <a:solidFill>
                  <a:srgbClr val="000000"/>
                </a:solidFill>
              </a:rPr>
              <a:t> of </a:t>
            </a:r>
            <a:r>
              <a:rPr lang="es-ES" sz="1200" dirty="0" err="1">
                <a:solidFill>
                  <a:srgbClr val="000000"/>
                </a:solidFill>
              </a:rPr>
              <a:t>hyperfibrinolysis</a:t>
            </a:r>
            <a:r>
              <a:rPr lang="es-ES" sz="1200" dirty="0">
                <a:solidFill>
                  <a:srgbClr val="000000"/>
                </a:solidFill>
              </a:rPr>
              <a:t>. Anesthesiology 2014; 121: 89–97.</a:t>
            </a:r>
            <a:endParaRPr lang="es-MX" sz="1200" dirty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6-02-06 a la(s) 17.1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0" y="1667788"/>
            <a:ext cx="8636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6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requiere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dinámica</a:t>
            </a:r>
            <a:r>
              <a:rPr lang="en-US" dirty="0" smtClean="0"/>
              <a:t> de la </a:t>
            </a:r>
            <a:r>
              <a:rPr lang="en-US" dirty="0" err="1" smtClean="0"/>
              <a:t>Coagulación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Tromboelastometría</a:t>
            </a:r>
            <a:r>
              <a:rPr lang="en-US" dirty="0" smtClean="0"/>
              <a:t> </a:t>
            </a:r>
            <a:r>
              <a:rPr lang="en-US" dirty="0" err="1" smtClean="0"/>
              <a:t>rotacional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ROTEM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b="1" dirty="0" err="1" smtClean="0"/>
              <a:t>FibTem</a:t>
            </a:r>
            <a:r>
              <a:rPr lang="en-US" b="1" dirty="0" smtClean="0"/>
              <a:t> A5… </a:t>
            </a:r>
            <a:r>
              <a:rPr lang="en-US" b="1" dirty="0" err="1" smtClean="0"/>
              <a:t>Menor</a:t>
            </a:r>
            <a:r>
              <a:rPr lang="en-US" b="1" dirty="0" smtClean="0"/>
              <a:t> de 7 mm se </a:t>
            </a:r>
            <a:r>
              <a:rPr lang="en-US" b="1" dirty="0" err="1" smtClean="0"/>
              <a:t>asocia</a:t>
            </a:r>
            <a:r>
              <a:rPr lang="en-US" b="1" dirty="0" smtClean="0"/>
              <a:t> a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err="1" smtClean="0"/>
              <a:t>hipofibrinogenemia</a:t>
            </a:r>
            <a:r>
              <a:rPr lang="en-US" b="1" dirty="0" smtClean="0"/>
              <a:t> grave</a:t>
            </a:r>
          </a:p>
          <a:p>
            <a:r>
              <a:rPr lang="en-US" dirty="0" err="1" smtClean="0"/>
              <a:t>Tromboelastografía</a:t>
            </a:r>
            <a:endParaRPr lang="en-US" dirty="0" smtClean="0"/>
          </a:p>
          <a:p>
            <a:r>
              <a:rPr lang="en-US" dirty="0" err="1" smtClean="0"/>
              <a:t>Evaluación</a:t>
            </a:r>
            <a:r>
              <a:rPr lang="en-US" dirty="0" smtClean="0"/>
              <a:t> en </a:t>
            </a:r>
            <a:r>
              <a:rPr lang="en-US" dirty="0" err="1" smtClean="0"/>
              <a:t>tiempo</a:t>
            </a:r>
            <a:r>
              <a:rPr lang="en-US" dirty="0" smtClean="0"/>
              <a:t> real de la </a:t>
            </a:r>
            <a:r>
              <a:rPr lang="en-US" dirty="0" err="1" smtClean="0"/>
              <a:t>coagulación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Diagnóstico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Implementar</a:t>
            </a:r>
            <a:r>
              <a:rPr lang="en-US" dirty="0" smtClean="0"/>
              <a:t> </a:t>
            </a:r>
            <a:r>
              <a:rPr lang="en-US" dirty="0" err="1" smtClean="0"/>
              <a:t>estrategia</a:t>
            </a:r>
            <a:r>
              <a:rPr lang="en-US" dirty="0" smtClean="0"/>
              <a:t> </a:t>
            </a:r>
            <a:r>
              <a:rPr lang="en-US" dirty="0" err="1" smtClean="0"/>
              <a:t>terapéutica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respuesta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Seguimiento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7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base a </a:t>
            </a:r>
            <a:r>
              <a:rPr lang="en-US" dirty="0" err="1" smtClean="0"/>
              <a:t>Fibtem</a:t>
            </a:r>
            <a:r>
              <a:rPr lang="en-US" dirty="0" smtClean="0"/>
              <a:t> A5…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mm……………………. 3 g/L</a:t>
            </a:r>
          </a:p>
          <a:p>
            <a:r>
              <a:rPr lang="en-US" dirty="0" smtClean="0"/>
              <a:t>10 mm……………………. 2 g/L</a:t>
            </a:r>
          </a:p>
          <a:p>
            <a:r>
              <a:rPr lang="en-US" dirty="0"/>
              <a:t> </a:t>
            </a:r>
            <a:r>
              <a:rPr lang="en-US" dirty="0" smtClean="0"/>
              <a:t> 6 mm…………………….. 1 g/L</a:t>
            </a:r>
          </a:p>
          <a:p>
            <a:endParaRPr lang="en-US" dirty="0"/>
          </a:p>
        </p:txBody>
      </p:sp>
      <p:pic>
        <p:nvPicPr>
          <p:cNvPr id="4" name="Picture 3" descr="Captura de pantalla 2016-02-06 a la(s) 17.3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0002"/>
            <a:ext cx="9144000" cy="20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6-02-06 a la(s) 17.1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2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Fibrinógeno</a:t>
            </a:r>
            <a:r>
              <a:rPr lang="en-US" dirty="0" smtClean="0"/>
              <a:t> y </a:t>
            </a:r>
            <a:r>
              <a:rPr lang="en-US" dirty="0" err="1" smtClean="0"/>
              <a:t>Progresión</a:t>
            </a:r>
            <a:r>
              <a:rPr lang="en-US" dirty="0" smtClean="0"/>
              <a:t> de </a:t>
            </a:r>
            <a:r>
              <a:rPr lang="en-US" dirty="0" err="1" smtClean="0"/>
              <a:t>Hemorragia</a:t>
            </a:r>
            <a:r>
              <a:rPr lang="en-US" dirty="0" smtClean="0"/>
              <a:t> </a:t>
            </a:r>
            <a:r>
              <a:rPr lang="en-US" dirty="0" err="1" smtClean="0"/>
              <a:t>Obstétrica</a:t>
            </a:r>
            <a:endParaRPr lang="en-US" dirty="0"/>
          </a:p>
        </p:txBody>
      </p:sp>
      <p:pic>
        <p:nvPicPr>
          <p:cNvPr id="5" name="Picture 4" descr="Captura de pantalla 2016-02-06 a la(s) 14.3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902"/>
            <a:ext cx="9144000" cy="36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0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16-02-06 a la(s) 17.1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6-02-06 a la(s) 14.1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10"/>
            <a:ext cx="9144000" cy="46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5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7-11 a la(s) 09.56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6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6-02-06 a la(s) 14.1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6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6-02-06 a la(s) 14.1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err="1" smtClean="0"/>
              <a:t>Reducción</a:t>
            </a:r>
            <a:r>
              <a:rPr lang="en-US" dirty="0" smtClean="0"/>
              <a:t> en la </a:t>
            </a:r>
            <a:r>
              <a:rPr lang="en-US" dirty="0" err="1" smtClean="0"/>
              <a:t>pérdida</a:t>
            </a:r>
            <a:r>
              <a:rPr lang="en-US" dirty="0" smtClean="0"/>
              <a:t> </a:t>
            </a:r>
            <a:r>
              <a:rPr lang="en-US" dirty="0" err="1" smtClean="0"/>
              <a:t>sanguínea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deletéreos</a:t>
            </a:r>
            <a:endParaRPr lang="en-US" dirty="0" smtClean="0"/>
          </a:p>
          <a:p>
            <a:r>
              <a:rPr lang="en-US" dirty="0" err="1" smtClean="0"/>
              <a:t>Dosis</a:t>
            </a:r>
            <a:r>
              <a:rPr lang="en-US" dirty="0" smtClean="0"/>
              <a:t> de 2 a 4 gr.</a:t>
            </a:r>
            <a:endParaRPr lang="en-US" dirty="0"/>
          </a:p>
        </p:txBody>
      </p:sp>
      <p:pic>
        <p:nvPicPr>
          <p:cNvPr id="4" name="Picture 3" descr="Captura de pantalla 2016-02-06 a la(s) 15.3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71615"/>
          </a:xfrm>
          <a:prstGeom prst="rect">
            <a:avLst/>
          </a:prstGeom>
        </p:spPr>
      </p:pic>
      <p:pic>
        <p:nvPicPr>
          <p:cNvPr id="5" name="Picture 4" descr="Captura de pantalla 2016-02-06 a la(s) 15.39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96" y="4117872"/>
            <a:ext cx="4432404" cy="24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6-02-06 a la(s) 15.3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607"/>
            <a:ext cx="9144000" cy="45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10-29 a la(s) 20.5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68061"/>
          </a:xfrm>
          <a:prstGeom prst="rect">
            <a:avLst/>
          </a:prstGeom>
        </p:spPr>
      </p:pic>
      <p:pic>
        <p:nvPicPr>
          <p:cNvPr id="5" name="Picture 4" descr="Captura de pantalla 2017-10-29 a la(s) 20.56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1" y="2392148"/>
            <a:ext cx="7675636" cy="44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32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10-29 a la(s) 20.5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84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Impacto</a:t>
            </a:r>
            <a:r>
              <a:rPr lang="en-US" dirty="0" smtClean="0"/>
              <a:t> en </a:t>
            </a:r>
            <a:r>
              <a:rPr lang="en-US" dirty="0" err="1" smtClean="0"/>
              <a:t>Muerte</a:t>
            </a:r>
            <a:r>
              <a:rPr lang="en-US" dirty="0" smtClean="0"/>
              <a:t> </a:t>
            </a:r>
            <a:r>
              <a:rPr lang="en-US" dirty="0" err="1" smtClean="0"/>
              <a:t>Materna</a:t>
            </a:r>
            <a:endParaRPr lang="en-US" dirty="0"/>
          </a:p>
        </p:txBody>
      </p:sp>
      <p:pic>
        <p:nvPicPr>
          <p:cNvPr id="4" name="Picture 3" descr="Captura de pantalla 2017-10-29 a la(s) 21.0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35518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6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pantalla 2016-02-06 a la(s) 17.5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7"/>
            <a:ext cx="9144000" cy="2068161"/>
          </a:xfrm>
          <a:prstGeom prst="rect">
            <a:avLst/>
          </a:prstGeom>
        </p:spPr>
      </p:pic>
      <p:pic>
        <p:nvPicPr>
          <p:cNvPr id="5" name="Picture 4" descr="Captura de pantalla 2016-02-06 a la(s) 17.53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44" y="2119888"/>
            <a:ext cx="55499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7-11 a la(s) 12.4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0" y="155003"/>
            <a:ext cx="8014661" cy="2438400"/>
          </a:xfrm>
          <a:prstGeom prst="rect">
            <a:avLst/>
          </a:prstGeom>
        </p:spPr>
      </p:pic>
      <p:pic>
        <p:nvPicPr>
          <p:cNvPr id="5" name="Picture 4" descr="Captura de pantalla 2018-07-11 a la(s) 12.49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0" y="3129633"/>
            <a:ext cx="7993323" cy="3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4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7-11 a la(s) 10.3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7-11 a la(s) 14.4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37"/>
            <a:ext cx="9144000" cy="1377566"/>
          </a:xfrm>
          <a:prstGeom prst="rect">
            <a:avLst/>
          </a:prstGeom>
        </p:spPr>
      </p:pic>
      <p:pic>
        <p:nvPicPr>
          <p:cNvPr id="5" name="Picture 4" descr="Captura de pantalla 2018-07-11 a la(s) 14.4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769"/>
            <a:ext cx="9144000" cy="49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Morbilidad</a:t>
            </a:r>
            <a:r>
              <a:rPr lang="en-US" dirty="0" smtClean="0"/>
              <a:t> </a:t>
            </a:r>
            <a:r>
              <a:rPr lang="en-US" dirty="0" err="1" smtClean="0"/>
              <a:t>Materna</a:t>
            </a:r>
            <a:r>
              <a:rPr lang="en-US" dirty="0" smtClean="0"/>
              <a:t> </a:t>
            </a:r>
            <a:r>
              <a:rPr lang="en-US" dirty="0" err="1" smtClean="0"/>
              <a:t>Extrema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“Near Miss”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Complicación</a:t>
            </a:r>
            <a:r>
              <a:rPr lang="en-US" dirty="0" smtClean="0"/>
              <a:t> </a:t>
            </a:r>
            <a:r>
              <a:rPr lang="en-US" dirty="0" err="1" smtClean="0"/>
              <a:t>Materna</a:t>
            </a:r>
            <a:r>
              <a:rPr lang="en-US" dirty="0" smtClean="0"/>
              <a:t> </a:t>
            </a:r>
            <a:r>
              <a:rPr lang="en-US" dirty="0" err="1" smtClean="0"/>
              <a:t>Aguda</a:t>
            </a:r>
            <a:r>
              <a:rPr lang="en-US" dirty="0" smtClean="0"/>
              <a:t> Grave”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 define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“ </a:t>
            </a:r>
            <a:r>
              <a:rPr lang="en-US" dirty="0" err="1" smtClean="0"/>
              <a:t>Complicación</a:t>
            </a:r>
            <a:r>
              <a:rPr lang="en-US" dirty="0" smtClean="0"/>
              <a:t> Grave </a:t>
            </a:r>
            <a:r>
              <a:rPr lang="en-US" dirty="0" err="1" smtClean="0"/>
              <a:t>que</a:t>
            </a:r>
            <a:r>
              <a:rPr lang="en-US" dirty="0" smtClean="0"/>
              <a:t> pone en </a:t>
            </a:r>
            <a:r>
              <a:rPr lang="en-US" dirty="0" err="1" smtClean="0"/>
              <a:t>peligro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la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embarazo</a:t>
            </a:r>
            <a:r>
              <a:rPr lang="en-US" dirty="0" smtClean="0"/>
              <a:t>, </a:t>
            </a:r>
            <a:r>
              <a:rPr lang="en-US" dirty="0" err="1" smtClean="0"/>
              <a:t>parto</a:t>
            </a:r>
            <a:r>
              <a:rPr lang="en-US" dirty="0" smtClean="0"/>
              <a:t> o </a:t>
            </a:r>
            <a:r>
              <a:rPr lang="en-US" dirty="0" err="1" smtClean="0"/>
              <a:t>dentro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de los 42 </a:t>
            </a:r>
            <a:r>
              <a:rPr lang="en-US" dirty="0" err="1" smtClean="0"/>
              <a:t>días</a:t>
            </a:r>
            <a:r>
              <a:rPr lang="en-US" dirty="0" smtClean="0"/>
              <a:t> </a:t>
            </a:r>
            <a:r>
              <a:rPr lang="en-US" dirty="0" err="1" smtClean="0"/>
              <a:t>posteriores</a:t>
            </a:r>
            <a:r>
              <a:rPr lang="en-US" dirty="0" smtClean="0"/>
              <a:t> a la </a:t>
            </a:r>
            <a:r>
              <a:rPr lang="en-US" dirty="0" err="1" smtClean="0"/>
              <a:t>finalización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del </a:t>
            </a:r>
            <a:r>
              <a:rPr lang="en-US" dirty="0" err="1" smtClean="0"/>
              <a:t>embarazo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5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Morbilidad</a:t>
            </a:r>
            <a:r>
              <a:rPr lang="en-US" dirty="0" smtClean="0"/>
              <a:t> </a:t>
            </a:r>
            <a:r>
              <a:rPr lang="en-US" dirty="0" err="1" smtClean="0"/>
              <a:t>Materna</a:t>
            </a:r>
            <a:r>
              <a:rPr lang="en-US" dirty="0" smtClean="0"/>
              <a:t> </a:t>
            </a:r>
            <a:r>
              <a:rPr lang="en-US" dirty="0" err="1" smtClean="0"/>
              <a:t>Extrema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Mujeres</a:t>
            </a:r>
            <a:r>
              <a:rPr lang="en-US" dirty="0" smtClean="0"/>
              <a:t> con </a:t>
            </a:r>
            <a:r>
              <a:rPr lang="en-US" dirty="0" err="1" smtClean="0"/>
              <a:t>enfermedad</a:t>
            </a:r>
            <a:r>
              <a:rPr lang="en-US" dirty="0" smtClean="0"/>
              <a:t> </a:t>
            </a:r>
            <a:r>
              <a:rPr lang="en-US" dirty="0" err="1" smtClean="0"/>
              <a:t>potencialmente</a:t>
            </a:r>
            <a:r>
              <a:rPr lang="en-US" dirty="0" smtClean="0"/>
              <a:t>    fatal: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MEPF: CMAG + MM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Índice</a:t>
            </a:r>
            <a:r>
              <a:rPr lang="en-US" dirty="0" smtClean="0"/>
              <a:t> de </a:t>
            </a:r>
            <a:r>
              <a:rPr lang="en-US" dirty="0" err="1" smtClean="0"/>
              <a:t>complicaciones</a:t>
            </a:r>
            <a:r>
              <a:rPr lang="en-US" dirty="0" smtClean="0"/>
              <a:t> </a:t>
            </a:r>
            <a:r>
              <a:rPr lang="en-US" dirty="0" err="1" smtClean="0"/>
              <a:t>maternas</a:t>
            </a:r>
            <a:r>
              <a:rPr lang="en-US" dirty="0" smtClean="0"/>
              <a:t> </a:t>
            </a:r>
            <a:r>
              <a:rPr lang="en-US" dirty="0" err="1" smtClean="0"/>
              <a:t>agudas</a:t>
            </a:r>
            <a:r>
              <a:rPr lang="en-US" dirty="0" smtClean="0"/>
              <a:t> Graves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CMAG/NV (x 1000 NV)</a:t>
            </a:r>
          </a:p>
          <a:p>
            <a:r>
              <a:rPr lang="en-US" dirty="0" err="1" smtClean="0"/>
              <a:t>Razón</a:t>
            </a:r>
            <a:r>
              <a:rPr lang="en-US" dirty="0" smtClean="0"/>
              <a:t> </a:t>
            </a:r>
            <a:r>
              <a:rPr lang="en-US" dirty="0" err="1" smtClean="0"/>
              <a:t>morbilidad</a:t>
            </a:r>
            <a:r>
              <a:rPr lang="en-US" dirty="0" smtClean="0"/>
              <a:t> </a:t>
            </a:r>
            <a:r>
              <a:rPr lang="en-US" dirty="0" err="1" smtClean="0"/>
              <a:t>materna</a:t>
            </a:r>
            <a:r>
              <a:rPr lang="en-US" dirty="0" smtClean="0"/>
              <a:t> grave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RMMG: CMAG/MM</a:t>
            </a:r>
          </a:p>
          <a:p>
            <a:r>
              <a:rPr lang="en-US" dirty="0" err="1" smtClean="0"/>
              <a:t>Índice</a:t>
            </a:r>
            <a:r>
              <a:rPr lang="en-US" dirty="0" smtClean="0"/>
              <a:t> de </a:t>
            </a:r>
            <a:r>
              <a:rPr lang="en-US" dirty="0" err="1" smtClean="0"/>
              <a:t>Mortalidad</a:t>
            </a:r>
            <a:r>
              <a:rPr lang="en-US" dirty="0" smtClean="0"/>
              <a:t> </a:t>
            </a:r>
            <a:r>
              <a:rPr lang="en-US" dirty="0" err="1" smtClean="0"/>
              <a:t>Materna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IMM: MM/MM+ CMAG x 100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6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cuatro</a:t>
            </a:r>
            <a:r>
              <a:rPr lang="en-US" dirty="0" smtClean="0"/>
              <a:t> T…</a:t>
            </a:r>
            <a:br>
              <a:rPr lang="en-US" dirty="0" smtClean="0"/>
            </a:br>
            <a:r>
              <a:rPr lang="en-US" sz="3600" dirty="0" smtClean="0"/>
              <a:t>( </a:t>
            </a:r>
            <a:r>
              <a:rPr lang="en-US" sz="3600" dirty="0" err="1" smtClean="0"/>
              <a:t>Hemorragia</a:t>
            </a:r>
            <a:r>
              <a:rPr lang="en-US" sz="3600" dirty="0" smtClean="0"/>
              <a:t> </a:t>
            </a:r>
            <a:r>
              <a:rPr lang="en-US" sz="3600" dirty="0" err="1" smtClean="0"/>
              <a:t>Obstétrica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err="1" smtClean="0"/>
              <a:t>Tono</a:t>
            </a:r>
            <a:endParaRPr lang="en-US" dirty="0" smtClean="0"/>
          </a:p>
          <a:p>
            <a:r>
              <a:rPr lang="en-US" dirty="0" err="1" smtClean="0"/>
              <a:t>Trombina</a:t>
            </a:r>
            <a:endParaRPr lang="en-US" dirty="0" smtClean="0"/>
          </a:p>
          <a:p>
            <a:r>
              <a:rPr lang="en-US" dirty="0" smtClean="0"/>
              <a:t>Trauma</a:t>
            </a:r>
          </a:p>
          <a:p>
            <a:r>
              <a:rPr lang="en-US" dirty="0" err="1" smtClean="0"/>
              <a:t>Tejido</a:t>
            </a:r>
            <a:r>
              <a:rPr lang="en-US" dirty="0" smtClean="0"/>
              <a:t> ( Placenta)</a:t>
            </a:r>
            <a:endParaRPr lang="en-US" dirty="0"/>
          </a:p>
        </p:txBody>
      </p:sp>
      <p:pic>
        <p:nvPicPr>
          <p:cNvPr id="4" name="Picture 3" descr="Captura de pantalla 2016-02-13 a la(s) 14.40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8100" y="4240349"/>
            <a:ext cx="5045899" cy="26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disparadores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ATONIA</a:t>
            </a:r>
          </a:p>
          <a:p>
            <a:endParaRPr lang="en-US" sz="4000" b="1" dirty="0"/>
          </a:p>
          <a:p>
            <a:r>
              <a:rPr lang="en-US" sz="4000" b="1" dirty="0" smtClean="0"/>
              <a:t>TRAUMA</a:t>
            </a:r>
          </a:p>
          <a:p>
            <a:endParaRPr lang="en-US" sz="4000" b="1" dirty="0"/>
          </a:p>
          <a:p>
            <a:r>
              <a:rPr lang="en-US" sz="4000" b="1" dirty="0" smtClean="0"/>
              <a:t>PLACENTA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5819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949</Words>
  <Application>Microsoft Macintosh PowerPoint</Application>
  <PresentationFormat>On-screen Show (4:3)</PresentationFormat>
  <Paragraphs>165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Morbilidad Materna Extrema “ Near Miss” Hemorragia Obstétrica</vt:lpstr>
      <vt:lpstr>PowerPoint Presentation</vt:lpstr>
      <vt:lpstr>PowerPoint Presentation</vt:lpstr>
      <vt:lpstr>PowerPoint Presentation</vt:lpstr>
      <vt:lpstr>PowerPoint Presentation</vt:lpstr>
      <vt:lpstr>Morbilidad Materna Extrema “Near Miss”</vt:lpstr>
      <vt:lpstr>Morbilidad Materna Extrema</vt:lpstr>
      <vt:lpstr>Las cuatro T… ( Hemorragia Obstétrica)</vt:lpstr>
      <vt:lpstr>Los Principales disparadores</vt:lpstr>
      <vt:lpstr>Abordaje</vt:lpstr>
      <vt:lpstr>PowerPoint Presentation</vt:lpstr>
      <vt:lpstr>Objetivos ( Reanimación Hemostática)</vt:lpstr>
      <vt:lpstr>PowerPoint Presentation</vt:lpstr>
      <vt:lpstr>Fibrinógeno</vt:lpstr>
      <vt:lpstr>Fibrinógeno</vt:lpstr>
      <vt:lpstr>Polimerización del Fibrinógeno</vt:lpstr>
      <vt:lpstr>Red de Fibrina ( El Polímero)</vt:lpstr>
      <vt:lpstr>MONITOREO DE LA COAGULACIÓN.</vt:lpstr>
      <vt:lpstr>MONITOREO DE LA COAGULACIÓN.</vt:lpstr>
      <vt:lpstr>MONITOREO DE LA COAGULACIÓN.</vt:lpstr>
      <vt:lpstr>MONITOREO DE LA COAGULACIÓN.</vt:lpstr>
      <vt:lpstr>MONITOREO DE LA COAGULACIÓN.</vt:lpstr>
      <vt:lpstr>PowerPoint Presentation</vt:lpstr>
      <vt:lpstr>Se requiere de una evaluación dinámica de la Coagulación</vt:lpstr>
      <vt:lpstr>En base a Fibtem A5…</vt:lpstr>
      <vt:lpstr>PowerPoint Presentation</vt:lpstr>
      <vt:lpstr>Fibrinógeno y Progresión de Hemorragia Obstétrica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Impacto en Muerte Materna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Morbilidad Materna Extrema “ Near Miss” Hemorragia Obstétrica</dc:title>
  <dc:creator>Raúl Carrillo</dc:creator>
  <cp:lastModifiedBy>Raúl Carrillo</cp:lastModifiedBy>
  <cp:revision>40</cp:revision>
  <dcterms:created xsi:type="dcterms:W3CDTF">2018-07-11T13:49:56Z</dcterms:created>
  <dcterms:modified xsi:type="dcterms:W3CDTF">2018-07-11T19:46:13Z</dcterms:modified>
</cp:coreProperties>
</file>