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20"/>
  </p:notesMasterIdLst>
  <p:sldIdLst>
    <p:sldId id="257" r:id="rId4"/>
    <p:sldId id="272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5" r:id="rId16"/>
    <p:sldId id="274" r:id="rId17"/>
    <p:sldId id="271" r:id="rId18"/>
    <p:sldId id="273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32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BDBCD-9599-4468-BF9F-FAB78158037E}" type="doc">
      <dgm:prSet loTypeId="urn:microsoft.com/office/officeart/2005/8/layout/radial5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MX"/>
        </a:p>
      </dgm:t>
    </dgm:pt>
    <dgm:pt modelId="{9F706F0C-82FD-4BA6-AE37-08A57509C010}">
      <dgm:prSet phldrT="[Texto]"/>
      <dgm:spPr/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Tuberculosis</a:t>
          </a:r>
          <a:r>
            <a:rPr lang="es-MX" dirty="0" smtClean="0"/>
            <a:t> </a:t>
          </a:r>
          <a:endParaRPr lang="es-MX" dirty="0"/>
        </a:p>
      </dgm:t>
    </dgm:pt>
    <dgm:pt modelId="{A26817BE-CB0A-447E-A2BA-65FA5F6E112D}" type="parTrans" cxnId="{72076802-B22C-4007-882B-90DDA2C1C9C0}">
      <dgm:prSet/>
      <dgm:spPr/>
      <dgm:t>
        <a:bodyPr/>
        <a:lstStyle/>
        <a:p>
          <a:endParaRPr lang="es-MX"/>
        </a:p>
      </dgm:t>
    </dgm:pt>
    <dgm:pt modelId="{1E1345D8-9064-4E11-B9A1-7E07A8661219}" type="sibTrans" cxnId="{72076802-B22C-4007-882B-90DDA2C1C9C0}">
      <dgm:prSet/>
      <dgm:spPr/>
      <dgm:t>
        <a:bodyPr/>
        <a:lstStyle/>
        <a:p>
          <a:endParaRPr lang="es-MX"/>
        </a:p>
      </dgm:t>
    </dgm:pt>
    <dgm:pt modelId="{FA5017EC-9CF4-4EEB-8E89-1236FFCC5CB7}">
      <dgm:prSet phldrT="[Texto]"/>
      <dgm:spPr/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1/3 de la población mundial</a:t>
          </a:r>
        </a:p>
        <a:p>
          <a:r>
            <a:rPr lang="es-MX" dirty="0" smtClean="0">
              <a:solidFill>
                <a:srgbClr val="FFFF00"/>
              </a:solidFill>
            </a:rPr>
            <a:t>con </a:t>
          </a:r>
          <a:r>
            <a:rPr lang="es-MX" dirty="0" err="1" smtClean="0">
              <a:solidFill>
                <a:srgbClr val="FFFF00"/>
              </a:solidFill>
            </a:rPr>
            <a:t>infeccion</a:t>
          </a:r>
          <a:endParaRPr lang="es-MX" dirty="0" smtClean="0">
            <a:solidFill>
              <a:srgbClr val="FFFF00"/>
            </a:solidFill>
          </a:endParaRPr>
        </a:p>
        <a:p>
          <a:r>
            <a:rPr lang="es-MX" dirty="0" smtClean="0">
              <a:solidFill>
                <a:srgbClr val="FFFF00"/>
              </a:solidFill>
            </a:rPr>
            <a:t>latente</a:t>
          </a:r>
        </a:p>
      </dgm:t>
    </dgm:pt>
    <dgm:pt modelId="{D2A806D9-F26D-4DF1-9564-7509235280D0}" type="parTrans" cxnId="{8FA11596-180A-4408-866C-6328BA79E0A4}">
      <dgm:prSet/>
      <dgm:spPr/>
      <dgm:t>
        <a:bodyPr/>
        <a:lstStyle/>
        <a:p>
          <a:endParaRPr lang="es-MX"/>
        </a:p>
      </dgm:t>
    </dgm:pt>
    <dgm:pt modelId="{69C579A1-72B2-49EF-8C64-96F1057D97C6}" type="sibTrans" cxnId="{8FA11596-180A-4408-866C-6328BA79E0A4}">
      <dgm:prSet/>
      <dgm:spPr/>
      <dgm:t>
        <a:bodyPr/>
        <a:lstStyle/>
        <a:p>
          <a:endParaRPr lang="es-MX"/>
        </a:p>
      </dgm:t>
    </dgm:pt>
    <dgm:pt modelId="{9047E100-726F-4A20-A90D-FC61B8C2DF29}">
      <dgm:prSet phldrT="[Texto]"/>
      <dgm:spPr/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10.8 millones de casos  nuevos</a:t>
          </a:r>
        </a:p>
        <a:p>
          <a:r>
            <a:rPr lang="es-MX" dirty="0" smtClean="0">
              <a:solidFill>
                <a:srgbClr val="FFFF00"/>
              </a:solidFill>
            </a:rPr>
            <a:t>en el mundo al año (2016)</a:t>
          </a:r>
          <a:endParaRPr lang="es-MX" dirty="0">
            <a:solidFill>
              <a:srgbClr val="FFFF00"/>
            </a:solidFill>
          </a:endParaRPr>
        </a:p>
      </dgm:t>
    </dgm:pt>
    <dgm:pt modelId="{5930F503-94BF-4F9A-9754-E668D68CD12F}" type="parTrans" cxnId="{D1D2ACDC-5699-43AD-BA17-7CC9C394437B}">
      <dgm:prSet/>
      <dgm:spPr/>
      <dgm:t>
        <a:bodyPr/>
        <a:lstStyle/>
        <a:p>
          <a:endParaRPr lang="es-MX"/>
        </a:p>
      </dgm:t>
    </dgm:pt>
    <dgm:pt modelId="{F6F58969-9848-4A4D-9813-F6CDA2964AD9}" type="sibTrans" cxnId="{D1D2ACDC-5699-43AD-BA17-7CC9C394437B}">
      <dgm:prSet/>
      <dgm:spPr/>
      <dgm:t>
        <a:bodyPr/>
        <a:lstStyle/>
        <a:p>
          <a:endParaRPr lang="es-MX"/>
        </a:p>
      </dgm:t>
    </dgm:pt>
    <dgm:pt modelId="{09E95B51-B0F6-4D10-A59C-10BAB1846626}">
      <dgm:prSet phldrT="[Texto]"/>
      <dgm:spPr/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Pandemia Mundial</a:t>
          </a:r>
          <a:endParaRPr lang="es-MX" dirty="0">
            <a:solidFill>
              <a:srgbClr val="FFFF00"/>
            </a:solidFill>
          </a:endParaRPr>
        </a:p>
      </dgm:t>
    </dgm:pt>
    <dgm:pt modelId="{9447935B-2D90-4332-98A2-4F25C78F404D}" type="parTrans" cxnId="{34F54130-D3C8-435C-BC65-B3065230F894}">
      <dgm:prSet/>
      <dgm:spPr/>
      <dgm:t>
        <a:bodyPr/>
        <a:lstStyle/>
        <a:p>
          <a:endParaRPr lang="es-MX"/>
        </a:p>
      </dgm:t>
    </dgm:pt>
    <dgm:pt modelId="{F6F9AA8C-305E-4562-AA6E-D2F738CC9E0E}" type="sibTrans" cxnId="{34F54130-D3C8-435C-BC65-B3065230F894}">
      <dgm:prSet/>
      <dgm:spPr/>
      <dgm:t>
        <a:bodyPr/>
        <a:lstStyle/>
        <a:p>
          <a:endParaRPr lang="es-MX"/>
        </a:p>
      </dgm:t>
    </dgm:pt>
    <dgm:pt modelId="{3F300FB5-EDDD-429E-AAD4-2E6D42CA82C8}">
      <dgm:prSet phldrT="[Texto]"/>
      <dgm:spPr/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1.4 millones de muertes anuales (2016) </a:t>
          </a:r>
          <a:endParaRPr lang="es-MX" dirty="0">
            <a:solidFill>
              <a:srgbClr val="FFFF00"/>
            </a:solidFill>
          </a:endParaRPr>
        </a:p>
      </dgm:t>
    </dgm:pt>
    <dgm:pt modelId="{337493AB-6163-4177-9CDC-A776CE26BFAD}" type="parTrans" cxnId="{FE470CF3-F0EC-4EB4-B17C-CB6391459D85}">
      <dgm:prSet/>
      <dgm:spPr/>
      <dgm:t>
        <a:bodyPr/>
        <a:lstStyle/>
        <a:p>
          <a:endParaRPr lang="es-MX"/>
        </a:p>
      </dgm:t>
    </dgm:pt>
    <dgm:pt modelId="{20AE9295-BE86-4EFD-8BA3-B2CA8B50720C}" type="sibTrans" cxnId="{FE470CF3-F0EC-4EB4-B17C-CB6391459D85}">
      <dgm:prSet/>
      <dgm:spPr/>
      <dgm:t>
        <a:bodyPr/>
        <a:lstStyle/>
        <a:p>
          <a:endParaRPr lang="es-MX"/>
        </a:p>
      </dgm:t>
    </dgm:pt>
    <dgm:pt modelId="{61C65187-A64D-4220-8628-7F40BD4F98EB}">
      <dgm:prSet/>
      <dgm:spPr/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MDR</a:t>
          </a:r>
          <a:endParaRPr lang="es-MX" dirty="0">
            <a:solidFill>
              <a:srgbClr val="FFFF00"/>
            </a:solidFill>
          </a:endParaRPr>
        </a:p>
      </dgm:t>
    </dgm:pt>
    <dgm:pt modelId="{6AAC22D4-D03F-4155-8685-65B312674FD4}" type="parTrans" cxnId="{7B00D307-7466-488A-9758-554B6B0CDEF0}">
      <dgm:prSet/>
      <dgm:spPr/>
      <dgm:t>
        <a:bodyPr/>
        <a:lstStyle/>
        <a:p>
          <a:endParaRPr lang="es-MX"/>
        </a:p>
      </dgm:t>
    </dgm:pt>
    <dgm:pt modelId="{5C8C422E-972A-402A-A9BB-E6083F85EA6B}" type="sibTrans" cxnId="{7B00D307-7466-488A-9758-554B6B0CDEF0}">
      <dgm:prSet/>
      <dgm:spPr/>
      <dgm:t>
        <a:bodyPr/>
        <a:lstStyle/>
        <a:p>
          <a:endParaRPr lang="es-MX"/>
        </a:p>
      </dgm:t>
    </dgm:pt>
    <dgm:pt modelId="{DA9B7698-7EAB-4D41-BF94-91C8EEC00859}" type="pres">
      <dgm:prSet presAssocID="{3A2BDBCD-9599-4468-BF9F-FAB78158037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226CC18-F849-4C11-A476-337883198182}" type="pres">
      <dgm:prSet presAssocID="{9F706F0C-82FD-4BA6-AE37-08A57509C010}" presName="centerShape" presStyleLbl="node0" presStyleIdx="0" presStyleCnt="1"/>
      <dgm:spPr/>
      <dgm:t>
        <a:bodyPr/>
        <a:lstStyle/>
        <a:p>
          <a:endParaRPr lang="es-MX"/>
        </a:p>
      </dgm:t>
    </dgm:pt>
    <dgm:pt modelId="{820D7B3F-D35D-4750-9E51-3DB5ACE2F5F5}" type="pres">
      <dgm:prSet presAssocID="{D2A806D9-F26D-4DF1-9564-7509235280D0}" presName="parTrans" presStyleLbl="sibTrans2D1" presStyleIdx="0" presStyleCnt="5"/>
      <dgm:spPr/>
      <dgm:t>
        <a:bodyPr/>
        <a:lstStyle/>
        <a:p>
          <a:endParaRPr lang="es-MX"/>
        </a:p>
      </dgm:t>
    </dgm:pt>
    <dgm:pt modelId="{740AAD68-2F0B-42F2-913F-13C5E8C96022}" type="pres">
      <dgm:prSet presAssocID="{D2A806D9-F26D-4DF1-9564-7509235280D0}" presName="connectorText" presStyleLbl="sibTrans2D1" presStyleIdx="0" presStyleCnt="5"/>
      <dgm:spPr/>
      <dgm:t>
        <a:bodyPr/>
        <a:lstStyle/>
        <a:p>
          <a:endParaRPr lang="es-MX"/>
        </a:p>
      </dgm:t>
    </dgm:pt>
    <dgm:pt modelId="{21FED36E-6FCC-467D-AEEC-164312FEDE76}" type="pres">
      <dgm:prSet presAssocID="{FA5017EC-9CF4-4EEB-8E89-1236FFCC5CB7}" presName="node" presStyleLbl="node1" presStyleIdx="0" presStyleCnt="5" custRadScaleRad="94894" custRadScaleInc="255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E5F69B4-CAA7-42B2-95C8-53041B4E903C}" type="pres">
      <dgm:prSet presAssocID="{5930F503-94BF-4F9A-9754-E668D68CD12F}" presName="parTrans" presStyleLbl="sibTrans2D1" presStyleIdx="1" presStyleCnt="5"/>
      <dgm:spPr/>
      <dgm:t>
        <a:bodyPr/>
        <a:lstStyle/>
        <a:p>
          <a:endParaRPr lang="es-MX"/>
        </a:p>
      </dgm:t>
    </dgm:pt>
    <dgm:pt modelId="{A597EDE7-BEB9-4973-8388-55D42EF5F514}" type="pres">
      <dgm:prSet presAssocID="{5930F503-94BF-4F9A-9754-E668D68CD12F}" presName="connectorText" presStyleLbl="sibTrans2D1" presStyleIdx="1" presStyleCnt="5"/>
      <dgm:spPr/>
      <dgm:t>
        <a:bodyPr/>
        <a:lstStyle/>
        <a:p>
          <a:endParaRPr lang="es-MX"/>
        </a:p>
      </dgm:t>
    </dgm:pt>
    <dgm:pt modelId="{35B87975-CA50-4890-A7DF-F166CD0B9A4A}" type="pres">
      <dgm:prSet presAssocID="{9047E100-726F-4A20-A90D-FC61B8C2DF29}" presName="node" presStyleLbl="node1" presStyleIdx="1" presStyleCnt="5" custRadScaleRad="100295" custRadScaleInc="-38990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5AC1F3-FB3A-4FAF-8B3B-A79212B3967A}" type="pres">
      <dgm:prSet presAssocID="{9447935B-2D90-4332-98A2-4F25C78F404D}" presName="parTrans" presStyleLbl="sibTrans2D1" presStyleIdx="2" presStyleCnt="5"/>
      <dgm:spPr/>
      <dgm:t>
        <a:bodyPr/>
        <a:lstStyle/>
        <a:p>
          <a:endParaRPr lang="es-MX"/>
        </a:p>
      </dgm:t>
    </dgm:pt>
    <dgm:pt modelId="{79C70F52-0C17-4D78-BA11-005FB682D699}" type="pres">
      <dgm:prSet presAssocID="{9447935B-2D90-4332-98A2-4F25C78F404D}" presName="connectorText" presStyleLbl="sibTrans2D1" presStyleIdx="2" presStyleCnt="5"/>
      <dgm:spPr/>
      <dgm:t>
        <a:bodyPr/>
        <a:lstStyle/>
        <a:p>
          <a:endParaRPr lang="es-MX"/>
        </a:p>
      </dgm:t>
    </dgm:pt>
    <dgm:pt modelId="{903DF72B-49C0-49FC-9136-E922EFFE6375}" type="pres">
      <dgm:prSet presAssocID="{09E95B51-B0F6-4D10-A59C-10BAB1846626}" presName="node" presStyleLbl="node1" presStyleIdx="2" presStyleCnt="5" custRadScaleRad="97791" custRadScaleInc="-208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6C1235-B651-4A60-968E-8BCEFDFF7509}" type="pres">
      <dgm:prSet presAssocID="{337493AB-6163-4177-9CDC-A776CE26BFAD}" presName="parTrans" presStyleLbl="sibTrans2D1" presStyleIdx="3" presStyleCnt="5"/>
      <dgm:spPr/>
      <dgm:t>
        <a:bodyPr/>
        <a:lstStyle/>
        <a:p>
          <a:endParaRPr lang="es-MX"/>
        </a:p>
      </dgm:t>
    </dgm:pt>
    <dgm:pt modelId="{30A41B68-2DDF-4EDC-8AFE-E7445756B44E}" type="pres">
      <dgm:prSet presAssocID="{337493AB-6163-4177-9CDC-A776CE26BFAD}" presName="connectorText" presStyleLbl="sibTrans2D1" presStyleIdx="3" presStyleCnt="5"/>
      <dgm:spPr/>
      <dgm:t>
        <a:bodyPr/>
        <a:lstStyle/>
        <a:p>
          <a:endParaRPr lang="es-MX"/>
        </a:p>
      </dgm:t>
    </dgm:pt>
    <dgm:pt modelId="{AA79113F-98F7-47D5-BE28-8C9C0601BF6F}" type="pres">
      <dgm:prSet presAssocID="{3F300FB5-EDDD-429E-AAD4-2E6D42CA82C8}" presName="node" presStyleLbl="node1" presStyleIdx="3" presStyleCnt="5" custRadScaleRad="97509" custRadScaleInc="2035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FC952C-67A6-4DEC-9A15-3372299B23F8}" type="pres">
      <dgm:prSet presAssocID="{6AAC22D4-D03F-4155-8685-65B312674FD4}" presName="parTrans" presStyleLbl="sibTrans2D1" presStyleIdx="4" presStyleCnt="5"/>
      <dgm:spPr/>
      <dgm:t>
        <a:bodyPr/>
        <a:lstStyle/>
        <a:p>
          <a:endParaRPr lang="es-MX"/>
        </a:p>
      </dgm:t>
    </dgm:pt>
    <dgm:pt modelId="{70C3034F-4B99-4C2A-8D6D-D74AE810FF8F}" type="pres">
      <dgm:prSet presAssocID="{6AAC22D4-D03F-4155-8685-65B312674FD4}" presName="connectorText" presStyleLbl="sibTrans2D1" presStyleIdx="4" presStyleCnt="5"/>
      <dgm:spPr/>
      <dgm:t>
        <a:bodyPr/>
        <a:lstStyle/>
        <a:p>
          <a:endParaRPr lang="es-MX"/>
        </a:p>
      </dgm:t>
    </dgm:pt>
    <dgm:pt modelId="{FEEF5E5D-A69C-4555-816F-F58D87606704}" type="pres">
      <dgm:prSet presAssocID="{61C65187-A64D-4220-8628-7F40BD4F98EB}" presName="node" presStyleLbl="node1" presStyleIdx="4" presStyleCnt="5" custRadScaleRad="106218" custRadScaleInc="37175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B00D307-7466-488A-9758-554B6B0CDEF0}" srcId="{9F706F0C-82FD-4BA6-AE37-08A57509C010}" destId="{61C65187-A64D-4220-8628-7F40BD4F98EB}" srcOrd="4" destOrd="0" parTransId="{6AAC22D4-D03F-4155-8685-65B312674FD4}" sibTransId="{5C8C422E-972A-402A-A9BB-E6083F85EA6B}"/>
    <dgm:cxn modelId="{715695B6-F1E4-42AA-8B54-0D8A33450AEA}" type="presOf" srcId="{9F706F0C-82FD-4BA6-AE37-08A57509C010}" destId="{8226CC18-F849-4C11-A476-337883198182}" srcOrd="0" destOrd="0" presId="urn:microsoft.com/office/officeart/2005/8/layout/radial5"/>
    <dgm:cxn modelId="{4143C244-F89A-4345-8C01-88AC75D112A3}" type="presOf" srcId="{5930F503-94BF-4F9A-9754-E668D68CD12F}" destId="{0E5F69B4-CAA7-42B2-95C8-53041B4E903C}" srcOrd="0" destOrd="0" presId="urn:microsoft.com/office/officeart/2005/8/layout/radial5"/>
    <dgm:cxn modelId="{37515035-AD07-4412-95F4-C880B22B6C63}" type="presOf" srcId="{3A2BDBCD-9599-4468-BF9F-FAB78158037E}" destId="{DA9B7698-7EAB-4D41-BF94-91C8EEC00859}" srcOrd="0" destOrd="0" presId="urn:microsoft.com/office/officeart/2005/8/layout/radial5"/>
    <dgm:cxn modelId="{8FA11596-180A-4408-866C-6328BA79E0A4}" srcId="{9F706F0C-82FD-4BA6-AE37-08A57509C010}" destId="{FA5017EC-9CF4-4EEB-8E89-1236FFCC5CB7}" srcOrd="0" destOrd="0" parTransId="{D2A806D9-F26D-4DF1-9564-7509235280D0}" sibTransId="{69C579A1-72B2-49EF-8C64-96F1057D97C6}"/>
    <dgm:cxn modelId="{AA7327CF-A1B5-40D2-9726-6080A1168A99}" type="presOf" srcId="{D2A806D9-F26D-4DF1-9564-7509235280D0}" destId="{820D7B3F-D35D-4750-9E51-3DB5ACE2F5F5}" srcOrd="0" destOrd="0" presId="urn:microsoft.com/office/officeart/2005/8/layout/radial5"/>
    <dgm:cxn modelId="{FE470CF3-F0EC-4EB4-B17C-CB6391459D85}" srcId="{9F706F0C-82FD-4BA6-AE37-08A57509C010}" destId="{3F300FB5-EDDD-429E-AAD4-2E6D42CA82C8}" srcOrd="3" destOrd="0" parTransId="{337493AB-6163-4177-9CDC-A776CE26BFAD}" sibTransId="{20AE9295-BE86-4EFD-8BA3-B2CA8B50720C}"/>
    <dgm:cxn modelId="{36198CA3-B295-40FA-8A72-1F32EE4DE0D5}" type="presOf" srcId="{337493AB-6163-4177-9CDC-A776CE26BFAD}" destId="{4F6C1235-B651-4A60-968E-8BCEFDFF7509}" srcOrd="0" destOrd="0" presId="urn:microsoft.com/office/officeart/2005/8/layout/radial5"/>
    <dgm:cxn modelId="{609FB118-5295-497A-9E22-2F94C4155DD9}" type="presOf" srcId="{9447935B-2D90-4332-98A2-4F25C78F404D}" destId="{79C70F52-0C17-4D78-BA11-005FB682D699}" srcOrd="1" destOrd="0" presId="urn:microsoft.com/office/officeart/2005/8/layout/radial5"/>
    <dgm:cxn modelId="{9A66AE40-51D9-44A9-8C84-D02EDD2C68D9}" type="presOf" srcId="{09E95B51-B0F6-4D10-A59C-10BAB1846626}" destId="{903DF72B-49C0-49FC-9136-E922EFFE6375}" srcOrd="0" destOrd="0" presId="urn:microsoft.com/office/officeart/2005/8/layout/radial5"/>
    <dgm:cxn modelId="{DCA3F096-5F39-45E7-BD58-CB878909223B}" type="presOf" srcId="{61C65187-A64D-4220-8628-7F40BD4F98EB}" destId="{FEEF5E5D-A69C-4555-816F-F58D87606704}" srcOrd="0" destOrd="0" presId="urn:microsoft.com/office/officeart/2005/8/layout/radial5"/>
    <dgm:cxn modelId="{2814D375-5BD6-4B92-A6D9-C40090090B50}" type="presOf" srcId="{6AAC22D4-D03F-4155-8685-65B312674FD4}" destId="{70C3034F-4B99-4C2A-8D6D-D74AE810FF8F}" srcOrd="1" destOrd="0" presId="urn:microsoft.com/office/officeart/2005/8/layout/radial5"/>
    <dgm:cxn modelId="{F508FA66-84EE-469B-991D-5BD963DD6064}" type="presOf" srcId="{337493AB-6163-4177-9CDC-A776CE26BFAD}" destId="{30A41B68-2DDF-4EDC-8AFE-E7445756B44E}" srcOrd="1" destOrd="0" presId="urn:microsoft.com/office/officeart/2005/8/layout/radial5"/>
    <dgm:cxn modelId="{F4EAF52E-5B39-4BC2-8E26-40F5001B94B4}" type="presOf" srcId="{FA5017EC-9CF4-4EEB-8E89-1236FFCC5CB7}" destId="{21FED36E-6FCC-467D-AEEC-164312FEDE76}" srcOrd="0" destOrd="0" presId="urn:microsoft.com/office/officeart/2005/8/layout/radial5"/>
    <dgm:cxn modelId="{B63A4248-5329-479B-A53E-265F82A84D1F}" type="presOf" srcId="{5930F503-94BF-4F9A-9754-E668D68CD12F}" destId="{A597EDE7-BEB9-4973-8388-55D42EF5F514}" srcOrd="1" destOrd="0" presId="urn:microsoft.com/office/officeart/2005/8/layout/radial5"/>
    <dgm:cxn modelId="{34F54130-D3C8-435C-BC65-B3065230F894}" srcId="{9F706F0C-82FD-4BA6-AE37-08A57509C010}" destId="{09E95B51-B0F6-4D10-A59C-10BAB1846626}" srcOrd="2" destOrd="0" parTransId="{9447935B-2D90-4332-98A2-4F25C78F404D}" sibTransId="{F6F9AA8C-305E-4562-AA6E-D2F738CC9E0E}"/>
    <dgm:cxn modelId="{2B279B8C-7307-49EA-8C5D-79CBF879C054}" type="presOf" srcId="{6AAC22D4-D03F-4155-8685-65B312674FD4}" destId="{2EFC952C-67A6-4DEC-9A15-3372299B23F8}" srcOrd="0" destOrd="0" presId="urn:microsoft.com/office/officeart/2005/8/layout/radial5"/>
    <dgm:cxn modelId="{24B78CAC-EFE2-406B-BB7F-DFA3BB227CB7}" type="presOf" srcId="{9447935B-2D90-4332-98A2-4F25C78F404D}" destId="{005AC1F3-FB3A-4FAF-8B3B-A79212B3967A}" srcOrd="0" destOrd="0" presId="urn:microsoft.com/office/officeart/2005/8/layout/radial5"/>
    <dgm:cxn modelId="{53BDEDDB-C9EF-4E4C-8433-C9A76C4840DE}" type="presOf" srcId="{9047E100-726F-4A20-A90D-FC61B8C2DF29}" destId="{35B87975-CA50-4890-A7DF-F166CD0B9A4A}" srcOrd="0" destOrd="0" presId="urn:microsoft.com/office/officeart/2005/8/layout/radial5"/>
    <dgm:cxn modelId="{98905422-7776-4A30-AA88-9FADD8495726}" type="presOf" srcId="{3F300FB5-EDDD-429E-AAD4-2E6D42CA82C8}" destId="{AA79113F-98F7-47D5-BE28-8C9C0601BF6F}" srcOrd="0" destOrd="0" presId="urn:microsoft.com/office/officeart/2005/8/layout/radial5"/>
    <dgm:cxn modelId="{D1D2ACDC-5699-43AD-BA17-7CC9C394437B}" srcId="{9F706F0C-82FD-4BA6-AE37-08A57509C010}" destId="{9047E100-726F-4A20-A90D-FC61B8C2DF29}" srcOrd="1" destOrd="0" parTransId="{5930F503-94BF-4F9A-9754-E668D68CD12F}" sibTransId="{F6F58969-9848-4A4D-9813-F6CDA2964AD9}"/>
    <dgm:cxn modelId="{4C9732FD-264F-4D9D-A1D7-33113259BE08}" type="presOf" srcId="{D2A806D9-F26D-4DF1-9564-7509235280D0}" destId="{740AAD68-2F0B-42F2-913F-13C5E8C96022}" srcOrd="1" destOrd="0" presId="urn:microsoft.com/office/officeart/2005/8/layout/radial5"/>
    <dgm:cxn modelId="{72076802-B22C-4007-882B-90DDA2C1C9C0}" srcId="{3A2BDBCD-9599-4468-BF9F-FAB78158037E}" destId="{9F706F0C-82FD-4BA6-AE37-08A57509C010}" srcOrd="0" destOrd="0" parTransId="{A26817BE-CB0A-447E-A2BA-65FA5F6E112D}" sibTransId="{1E1345D8-9064-4E11-B9A1-7E07A8661219}"/>
    <dgm:cxn modelId="{ACCEEF60-D37D-4328-867B-A44364C2FE94}" type="presParOf" srcId="{DA9B7698-7EAB-4D41-BF94-91C8EEC00859}" destId="{8226CC18-F849-4C11-A476-337883198182}" srcOrd="0" destOrd="0" presId="urn:microsoft.com/office/officeart/2005/8/layout/radial5"/>
    <dgm:cxn modelId="{D3C5E86F-AFA3-4A3B-BF42-9B2AE5FD0D36}" type="presParOf" srcId="{DA9B7698-7EAB-4D41-BF94-91C8EEC00859}" destId="{820D7B3F-D35D-4750-9E51-3DB5ACE2F5F5}" srcOrd="1" destOrd="0" presId="urn:microsoft.com/office/officeart/2005/8/layout/radial5"/>
    <dgm:cxn modelId="{EDA9447D-66D6-469A-926E-7C2BC4F505E9}" type="presParOf" srcId="{820D7B3F-D35D-4750-9E51-3DB5ACE2F5F5}" destId="{740AAD68-2F0B-42F2-913F-13C5E8C96022}" srcOrd="0" destOrd="0" presId="urn:microsoft.com/office/officeart/2005/8/layout/radial5"/>
    <dgm:cxn modelId="{2FAFB9E0-454C-4A4D-9C39-886CCF5A1DC8}" type="presParOf" srcId="{DA9B7698-7EAB-4D41-BF94-91C8EEC00859}" destId="{21FED36E-6FCC-467D-AEEC-164312FEDE76}" srcOrd="2" destOrd="0" presId="urn:microsoft.com/office/officeart/2005/8/layout/radial5"/>
    <dgm:cxn modelId="{9A28BE80-8634-47CA-8F5D-D6B405AF8BCB}" type="presParOf" srcId="{DA9B7698-7EAB-4D41-BF94-91C8EEC00859}" destId="{0E5F69B4-CAA7-42B2-95C8-53041B4E903C}" srcOrd="3" destOrd="0" presId="urn:microsoft.com/office/officeart/2005/8/layout/radial5"/>
    <dgm:cxn modelId="{EDFE0B54-EAC2-4B5D-93D4-3B0D120427DA}" type="presParOf" srcId="{0E5F69B4-CAA7-42B2-95C8-53041B4E903C}" destId="{A597EDE7-BEB9-4973-8388-55D42EF5F514}" srcOrd="0" destOrd="0" presId="urn:microsoft.com/office/officeart/2005/8/layout/radial5"/>
    <dgm:cxn modelId="{8A370C2A-36F6-42F8-880C-09432430710E}" type="presParOf" srcId="{DA9B7698-7EAB-4D41-BF94-91C8EEC00859}" destId="{35B87975-CA50-4890-A7DF-F166CD0B9A4A}" srcOrd="4" destOrd="0" presId="urn:microsoft.com/office/officeart/2005/8/layout/radial5"/>
    <dgm:cxn modelId="{033EDFF9-973F-4C00-9454-2A6836543C02}" type="presParOf" srcId="{DA9B7698-7EAB-4D41-BF94-91C8EEC00859}" destId="{005AC1F3-FB3A-4FAF-8B3B-A79212B3967A}" srcOrd="5" destOrd="0" presId="urn:microsoft.com/office/officeart/2005/8/layout/radial5"/>
    <dgm:cxn modelId="{D9C41611-4BC8-4934-9BE2-B26B5DBF4ED7}" type="presParOf" srcId="{005AC1F3-FB3A-4FAF-8B3B-A79212B3967A}" destId="{79C70F52-0C17-4D78-BA11-005FB682D699}" srcOrd="0" destOrd="0" presId="urn:microsoft.com/office/officeart/2005/8/layout/radial5"/>
    <dgm:cxn modelId="{5083220D-A40E-4E15-9A23-CCD0FB3392D7}" type="presParOf" srcId="{DA9B7698-7EAB-4D41-BF94-91C8EEC00859}" destId="{903DF72B-49C0-49FC-9136-E922EFFE6375}" srcOrd="6" destOrd="0" presId="urn:microsoft.com/office/officeart/2005/8/layout/radial5"/>
    <dgm:cxn modelId="{2D184D27-640C-4E51-B9C5-A42058A5FCF3}" type="presParOf" srcId="{DA9B7698-7EAB-4D41-BF94-91C8EEC00859}" destId="{4F6C1235-B651-4A60-968E-8BCEFDFF7509}" srcOrd="7" destOrd="0" presId="urn:microsoft.com/office/officeart/2005/8/layout/radial5"/>
    <dgm:cxn modelId="{DF09764D-FEF1-42DF-8E81-B67319F31797}" type="presParOf" srcId="{4F6C1235-B651-4A60-968E-8BCEFDFF7509}" destId="{30A41B68-2DDF-4EDC-8AFE-E7445756B44E}" srcOrd="0" destOrd="0" presId="urn:microsoft.com/office/officeart/2005/8/layout/radial5"/>
    <dgm:cxn modelId="{E37E6F15-E4F1-4B7F-8647-9413746BE89E}" type="presParOf" srcId="{DA9B7698-7EAB-4D41-BF94-91C8EEC00859}" destId="{AA79113F-98F7-47D5-BE28-8C9C0601BF6F}" srcOrd="8" destOrd="0" presId="urn:microsoft.com/office/officeart/2005/8/layout/radial5"/>
    <dgm:cxn modelId="{EB4C8630-0D0A-4C16-8D41-0BA52DAB027B}" type="presParOf" srcId="{DA9B7698-7EAB-4D41-BF94-91C8EEC00859}" destId="{2EFC952C-67A6-4DEC-9A15-3372299B23F8}" srcOrd="9" destOrd="0" presId="urn:microsoft.com/office/officeart/2005/8/layout/radial5"/>
    <dgm:cxn modelId="{B417D064-A26F-4B23-BC69-C4F637A92752}" type="presParOf" srcId="{2EFC952C-67A6-4DEC-9A15-3372299B23F8}" destId="{70C3034F-4B99-4C2A-8D6D-D74AE810FF8F}" srcOrd="0" destOrd="0" presId="urn:microsoft.com/office/officeart/2005/8/layout/radial5"/>
    <dgm:cxn modelId="{94C1916E-3DD9-411E-8414-E246BFD246D4}" type="presParOf" srcId="{DA9B7698-7EAB-4D41-BF94-91C8EEC00859}" destId="{FEEF5E5D-A69C-4555-816F-F58D8760670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6CC18-F849-4C11-A476-337883198182}">
      <dsp:nvSpPr>
        <dsp:cNvPr id="0" name=""/>
        <dsp:cNvSpPr/>
      </dsp:nvSpPr>
      <dsp:spPr>
        <a:xfrm>
          <a:off x="3602012" y="2718201"/>
          <a:ext cx="1939974" cy="19399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rgbClr val="FFFF00"/>
              </a:solidFill>
            </a:rPr>
            <a:t>Tuberculosis</a:t>
          </a:r>
          <a:r>
            <a:rPr lang="es-MX" sz="2000" kern="1200" dirty="0" smtClean="0"/>
            <a:t> </a:t>
          </a:r>
          <a:endParaRPr lang="es-MX" sz="2000" kern="1200" dirty="0"/>
        </a:p>
      </dsp:txBody>
      <dsp:txXfrm>
        <a:off x="3886115" y="3002304"/>
        <a:ext cx="1371768" cy="1371768"/>
      </dsp:txXfrm>
    </dsp:sp>
    <dsp:sp modelId="{820D7B3F-D35D-4750-9E51-3DB5ACE2F5F5}">
      <dsp:nvSpPr>
        <dsp:cNvPr id="0" name=""/>
        <dsp:cNvSpPr/>
      </dsp:nvSpPr>
      <dsp:spPr>
        <a:xfrm rot="16255166">
          <a:off x="4424052" y="2080257"/>
          <a:ext cx="336918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>
        <a:off x="4473779" y="2262706"/>
        <a:ext cx="235843" cy="395755"/>
      </dsp:txXfrm>
    </dsp:sp>
    <dsp:sp modelId="{21FED36E-6FCC-467D-AEEC-164312FEDE76}">
      <dsp:nvSpPr>
        <dsp:cNvPr id="0" name=""/>
        <dsp:cNvSpPr/>
      </dsp:nvSpPr>
      <dsp:spPr>
        <a:xfrm>
          <a:off x="3643343" y="142862"/>
          <a:ext cx="1939974" cy="19399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FFFF00"/>
              </a:solidFill>
            </a:rPr>
            <a:t>1/3 de la población mundial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FFFF00"/>
              </a:solidFill>
            </a:rPr>
            <a:t>con </a:t>
          </a:r>
          <a:r>
            <a:rPr lang="es-MX" sz="1600" kern="1200" dirty="0" err="1" smtClean="0">
              <a:solidFill>
                <a:srgbClr val="FFFF00"/>
              </a:solidFill>
            </a:rPr>
            <a:t>infeccion</a:t>
          </a:r>
          <a:endParaRPr lang="es-MX" sz="1600" kern="1200" dirty="0" smtClean="0">
            <a:solidFill>
              <a:srgbClr val="FFFF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FFFF00"/>
              </a:solidFill>
            </a:rPr>
            <a:t>latente</a:t>
          </a:r>
        </a:p>
      </dsp:txBody>
      <dsp:txXfrm>
        <a:off x="3927446" y="426965"/>
        <a:ext cx="1371768" cy="1371768"/>
      </dsp:txXfrm>
    </dsp:sp>
    <dsp:sp modelId="{0E5F69B4-CAA7-42B2-95C8-53041B4E903C}">
      <dsp:nvSpPr>
        <dsp:cNvPr id="0" name=""/>
        <dsp:cNvSpPr/>
      </dsp:nvSpPr>
      <dsp:spPr>
        <a:xfrm rot="12098138">
          <a:off x="3110361" y="2860865"/>
          <a:ext cx="414615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 rot="10800000">
        <a:off x="3230363" y="3015713"/>
        <a:ext cx="290231" cy="395755"/>
      </dsp:txXfrm>
    </dsp:sp>
    <dsp:sp modelId="{35B87975-CA50-4890-A7DF-F166CD0B9A4A}">
      <dsp:nvSpPr>
        <dsp:cNvPr id="0" name=""/>
        <dsp:cNvSpPr/>
      </dsp:nvSpPr>
      <dsp:spPr>
        <a:xfrm>
          <a:off x="1071536" y="1714493"/>
          <a:ext cx="1939974" cy="19399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FFFF00"/>
              </a:solidFill>
            </a:rPr>
            <a:t>10.8 millones de casos  nuevos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FFFF00"/>
              </a:solidFill>
            </a:rPr>
            <a:t>en el mundo al año (2016)</a:t>
          </a:r>
          <a:endParaRPr lang="es-MX" sz="1600" kern="1200" dirty="0">
            <a:solidFill>
              <a:srgbClr val="FFFF00"/>
            </a:solidFill>
          </a:endParaRPr>
        </a:p>
      </dsp:txBody>
      <dsp:txXfrm>
        <a:off x="1355639" y="1998596"/>
        <a:ext cx="1371768" cy="1371768"/>
      </dsp:txXfrm>
    </dsp:sp>
    <dsp:sp modelId="{005AC1F3-FB3A-4FAF-8B3B-A79212B3967A}">
      <dsp:nvSpPr>
        <dsp:cNvPr id="0" name=""/>
        <dsp:cNvSpPr/>
      </dsp:nvSpPr>
      <dsp:spPr>
        <a:xfrm rot="2789770">
          <a:off x="5288942" y="4313241"/>
          <a:ext cx="378593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>
        <a:off x="5306637" y="4403968"/>
        <a:ext cx="265015" cy="395755"/>
      </dsp:txXfrm>
    </dsp:sp>
    <dsp:sp modelId="{903DF72B-49C0-49FC-9136-E922EFFE6375}">
      <dsp:nvSpPr>
        <dsp:cNvPr id="0" name=""/>
        <dsp:cNvSpPr/>
      </dsp:nvSpPr>
      <dsp:spPr>
        <a:xfrm>
          <a:off x="5429243" y="4643442"/>
          <a:ext cx="1939974" cy="19399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FFFF00"/>
              </a:solidFill>
            </a:rPr>
            <a:t>Pandemia Mundial</a:t>
          </a:r>
          <a:endParaRPr lang="es-MX" sz="1600" kern="1200" dirty="0">
            <a:solidFill>
              <a:srgbClr val="FFFF00"/>
            </a:solidFill>
          </a:endParaRPr>
        </a:p>
      </dsp:txBody>
      <dsp:txXfrm>
        <a:off x="5713346" y="4927545"/>
        <a:ext cx="1371768" cy="1371768"/>
      </dsp:txXfrm>
    </dsp:sp>
    <dsp:sp modelId="{4F6C1235-B651-4A60-968E-8BCEFDFF7509}">
      <dsp:nvSpPr>
        <dsp:cNvPr id="0" name=""/>
        <dsp:cNvSpPr/>
      </dsp:nvSpPr>
      <dsp:spPr>
        <a:xfrm rot="7999733">
          <a:off x="3483959" y="4313304"/>
          <a:ext cx="374537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 rot="10800000">
        <a:off x="3578690" y="4404355"/>
        <a:ext cx="262176" cy="395755"/>
      </dsp:txXfrm>
    </dsp:sp>
    <dsp:sp modelId="{AA79113F-98F7-47D5-BE28-8C9C0601BF6F}">
      <dsp:nvSpPr>
        <dsp:cNvPr id="0" name=""/>
        <dsp:cNvSpPr/>
      </dsp:nvSpPr>
      <dsp:spPr>
        <a:xfrm>
          <a:off x="1785921" y="4643444"/>
          <a:ext cx="1939974" cy="19399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FFFF00"/>
              </a:solidFill>
            </a:rPr>
            <a:t>1.4 millones de muertes anuales (2016) </a:t>
          </a:r>
          <a:endParaRPr lang="es-MX" sz="1600" kern="1200" dirty="0">
            <a:solidFill>
              <a:srgbClr val="FFFF00"/>
            </a:solidFill>
          </a:endParaRPr>
        </a:p>
      </dsp:txBody>
      <dsp:txXfrm>
        <a:off x="2070024" y="4927547"/>
        <a:ext cx="1371768" cy="1371768"/>
      </dsp:txXfrm>
    </dsp:sp>
    <dsp:sp modelId="{2EFC952C-67A6-4DEC-9A15-3372299B23F8}">
      <dsp:nvSpPr>
        <dsp:cNvPr id="0" name=""/>
        <dsp:cNvSpPr/>
      </dsp:nvSpPr>
      <dsp:spPr>
        <a:xfrm rot="19909994">
          <a:off x="5580427" y="2684617"/>
          <a:ext cx="499821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>
        <a:off x="5589305" y="2851925"/>
        <a:ext cx="349875" cy="395755"/>
      </dsp:txXfrm>
    </dsp:sp>
    <dsp:sp modelId="{FEEF5E5D-A69C-4555-816F-F58D87606704}">
      <dsp:nvSpPr>
        <dsp:cNvPr id="0" name=""/>
        <dsp:cNvSpPr/>
      </dsp:nvSpPr>
      <dsp:spPr>
        <a:xfrm>
          <a:off x="6143629" y="1357296"/>
          <a:ext cx="1939974" cy="19399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rgbClr val="FFFF00"/>
              </a:solidFill>
            </a:rPr>
            <a:t>MDR</a:t>
          </a:r>
          <a:endParaRPr lang="es-MX" sz="1600" kern="1200" dirty="0">
            <a:solidFill>
              <a:srgbClr val="FFFF00"/>
            </a:solidFill>
          </a:endParaRPr>
        </a:p>
      </dsp:txBody>
      <dsp:txXfrm>
        <a:off x="6427732" y="1641399"/>
        <a:ext cx="1371768" cy="1371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C995B-1950-4ED2-892E-784B782F271D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74FBD-D806-4D01-94D3-09D80C3F849E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225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C2178F-AD65-42B9-AB5C-F28B6D740E28}" type="slidenum">
              <a:rPr lang="es-ES" altLang="es-MX" smtClean="0"/>
              <a:pPr>
                <a:spcBef>
                  <a:spcPct val="0"/>
                </a:spcBef>
              </a:pPr>
              <a:t>1</a:t>
            </a:fld>
            <a:endParaRPr lang="es-ES" altLang="es-MX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04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9BFA292-3165-4818-8293-B8A824517EDA}" type="slidenum">
              <a:rPr kumimoji="0" lang="en-GB" altLang="es-MX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kumimoji="0" lang="en-GB" altLang="es-MX" smtClean="0">
              <a:solidFill>
                <a:srgbClr val="000000"/>
              </a:solidFill>
            </a:endParaRPr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66474B8-9EB5-4691-B497-E1E64886300F}" type="slidenum">
              <a:rPr kumimoji="0" lang="en-US" altLang="es-MX">
                <a:solidFill>
                  <a:srgbClr val="000000"/>
                </a:solidFill>
                <a:cs typeface="Times New Roman" panose="02020603050405020304" pitchFamily="18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kumimoji="0" lang="en-US" altLang="es-MX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MX" smtClean="0"/>
          </a:p>
        </p:txBody>
      </p:sp>
    </p:spTree>
    <p:extLst>
      <p:ext uri="{BB962C8B-B14F-4D97-AF65-F5344CB8AC3E}">
        <p14:creationId xmlns:p14="http://schemas.microsoft.com/office/powerpoint/2010/main" val="166887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C28383-1E1A-4FEB-BD05-2AF97C1DA17A}" type="slidenum">
              <a:rPr lang="es-ES" altLang="es-MX" smtClean="0"/>
              <a:pPr>
                <a:spcBef>
                  <a:spcPct val="0"/>
                </a:spcBef>
              </a:pPr>
              <a:t>3</a:t>
            </a:fld>
            <a:endParaRPr lang="es-ES" altLang="es-MX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3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49A28D-A3E1-42ED-BAFB-5DCF11D78C2B}" type="slidenum">
              <a:rPr lang="es-ES" altLang="es-MX" smtClean="0"/>
              <a:pPr>
                <a:spcBef>
                  <a:spcPct val="0"/>
                </a:spcBef>
              </a:pPr>
              <a:t>6</a:t>
            </a:fld>
            <a:endParaRPr lang="es-ES" altLang="es-MX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5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563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51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2895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066A-80DF-4EDF-B0E6-2B28E8BE14ED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1945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347A-D82A-494C-B452-790F45BEC898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0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92B89-B176-4629-981F-D39CAE3F3729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824995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5F2AC-A307-4E72-974C-2A4ACE751795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593478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6B6E4-7D94-4291-BDBA-D0555C568AD5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742863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D5668-DB33-4F65-8A1B-DC50C8E7F0EB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118628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A62B-6722-490F-828B-1E82DB515510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946248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4950B-E588-40AD-AA71-D053C2C65B1E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3144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9856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0FE60-8BCB-4923-9EEE-B7F214227AD1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763774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3E1B8-3A20-43A8-86B1-9641E4EAC648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68241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A8A8-DB53-4BA6-8FB8-EAB3421903E3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354619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D5CAC-EB2C-4DBB-A723-37B9E409E993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548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066A-80DF-4EDF-B0E6-2B28E8BE14ED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81395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A5D5-D352-4328-8C0D-121B368FDC54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39904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83FA0-CC6B-42DE-BD88-D4F87F7AFC4A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752764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784D-A734-4ED8-B285-0D659C801C66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24272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7639-BD07-4241-80A8-0D99B1569C68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94509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77DBF-7EFE-4D39-BD6F-8C2A83FCAA04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61296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2648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107BB-A4BE-4633-A88D-B4BFBF10B867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224793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8AA73-BE41-480E-A2A2-D7AFD47F0406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28326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34F52-7AC9-424B-B3B7-9FA5E6ED8039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76759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72617-4478-487A-B5C4-ECD581EDC3B9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74348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5B66-1F74-4D2E-8340-1F2A1217B688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856522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452DF-8519-4310-935E-6EAC3E17F3E8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479696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C8BA3-06A0-425C-A18E-639B75A9746A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79098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B573E-FF7A-4C80-B297-1DEE2D2E406E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829949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64C9F-5C78-4C30-B65C-870A059DC29C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09985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D6D25-C8D7-4F3D-986E-FD5AAE4A1766}" type="slidenum">
              <a:rPr lang="es-ES" altLang="es-MX"/>
              <a:pPr>
                <a:defRPr/>
              </a:pPr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33549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906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77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536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331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254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521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91F5F-532F-4CCC-B1A5-0C9BC0B6FAE2}" type="datetimeFigureOut">
              <a:rPr lang="es-MX" smtClean="0"/>
              <a:t>13/06/18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466B3-5966-4A8C-879C-06ADDD43DC7F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780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40D420-06AB-493B-AE58-36BB3493A3A2}" type="slidenum">
              <a:rPr lang="es-ES" altLang="es-MX" b="1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s-ES" altLang="es-MX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0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998D0A-D31D-4796-836F-64CF6AD2689D}" type="slidenum">
              <a:rPr lang="es-ES" altLang="es-MX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79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20.emf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4" Type="http://schemas.openxmlformats.org/officeDocument/2006/relationships/audio" Target="../media/audio1.wav"/><Relationship Id="rId5" Type="http://schemas.openxmlformats.org/officeDocument/2006/relationships/oleObject" Target="../embeddings/oleObject8.bin"/><Relationship Id="rId6" Type="http://schemas.openxmlformats.org/officeDocument/2006/relationships/image" Target="../media/image17.emf"/><Relationship Id="rId7" Type="http://schemas.openxmlformats.org/officeDocument/2006/relationships/image" Target="../media/image22.jpeg"/><Relationship Id="rId8" Type="http://schemas.openxmlformats.org/officeDocument/2006/relationships/oleObject" Target="../embeddings/oleObject9.bin"/><Relationship Id="rId9" Type="http://schemas.openxmlformats.org/officeDocument/2006/relationships/image" Target="../media/image18.emf"/><Relationship Id="rId10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oleObject" Target="../embeddings/oleObject14.bin"/><Relationship Id="rId16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23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1.emf"/><Relationship Id="rId5" Type="http://schemas.openxmlformats.org/officeDocument/2006/relationships/image" Target="../media/image43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2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3.e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051264" y="634637"/>
            <a:ext cx="8280400" cy="76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3600" dirty="0" smtClean="0">
                <a:latin typeface="Arial" panose="020B0604020202020204" pitchFamily="34" charset="0"/>
              </a:rPr>
              <a:t>Diseño y prueba de nuevos agentes </a:t>
            </a:r>
            <a:r>
              <a:rPr lang="es-MX" altLang="es-MX" sz="3600" dirty="0" err="1" smtClean="0">
                <a:latin typeface="Arial" panose="020B0604020202020204" pitchFamily="34" charset="0"/>
              </a:rPr>
              <a:t>inmunoterapeuticos</a:t>
            </a:r>
            <a:r>
              <a:rPr lang="es-MX" altLang="es-MX" sz="3600" dirty="0" smtClean="0">
                <a:latin typeface="Arial" panose="020B0604020202020204" pitchFamily="34" charset="0"/>
              </a:rPr>
              <a:t> para la tuberculosis</a:t>
            </a:r>
            <a:endParaRPr lang="es-MX" altLang="es-MX" sz="3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3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latin typeface="Arial" panose="020B0604020202020204" pitchFamily="34" charset="0"/>
              </a:rPr>
              <a:t>Dr. Rogelio Hernández Pando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 err="1">
                <a:latin typeface="Arial" panose="020B0604020202020204" pitchFamily="34" charset="0"/>
              </a:rPr>
              <a:t>Secciòn</a:t>
            </a:r>
            <a:r>
              <a:rPr lang="es-MX" altLang="es-MX" sz="1800" dirty="0">
                <a:latin typeface="Arial" panose="020B0604020202020204" pitchFamily="34" charset="0"/>
              </a:rPr>
              <a:t> de </a:t>
            </a:r>
            <a:r>
              <a:rPr lang="es-MX" altLang="es-MX" sz="1800" dirty="0" err="1">
                <a:latin typeface="Arial" panose="020B0604020202020204" pitchFamily="34" charset="0"/>
              </a:rPr>
              <a:t>Patologìa</a:t>
            </a:r>
            <a:r>
              <a:rPr lang="es-MX" altLang="es-MX" sz="1800" dirty="0">
                <a:latin typeface="Arial" panose="020B0604020202020204" pitchFamily="34" charset="0"/>
              </a:rPr>
              <a:t> Experimental. </a:t>
            </a:r>
            <a:r>
              <a:rPr lang="es-MX" altLang="es-MX" sz="1800" dirty="0" err="1">
                <a:latin typeface="Arial" panose="020B0604020202020204" pitchFamily="34" charset="0"/>
              </a:rPr>
              <a:t>Depto</a:t>
            </a:r>
            <a:r>
              <a:rPr lang="es-MX" altLang="es-MX" sz="1800" dirty="0">
                <a:latin typeface="Arial" panose="020B0604020202020204" pitchFamily="34" charset="0"/>
              </a:rPr>
              <a:t> </a:t>
            </a:r>
            <a:r>
              <a:rPr lang="es-MX" altLang="es-MX" sz="1800" dirty="0" err="1">
                <a:latin typeface="Arial" panose="020B0604020202020204" pitchFamily="34" charset="0"/>
              </a:rPr>
              <a:t>Patologìa</a:t>
            </a:r>
            <a:endParaRPr lang="es-MX" altLang="es-MX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latin typeface="Arial" panose="020B0604020202020204" pitchFamily="34" charset="0"/>
              </a:rPr>
              <a:t>Instituto Nacional de Ciencias </a:t>
            </a:r>
            <a:r>
              <a:rPr lang="es-MX" altLang="es-MX" sz="1800" dirty="0" err="1">
                <a:latin typeface="Arial" panose="020B0604020202020204" pitchFamily="34" charset="0"/>
              </a:rPr>
              <a:t>Mèdicas</a:t>
            </a:r>
            <a:r>
              <a:rPr lang="es-MX" altLang="es-MX" sz="1800" dirty="0">
                <a:latin typeface="Arial" panose="020B0604020202020204" pitchFamily="34" charset="0"/>
              </a:rPr>
              <a:t> y </a:t>
            </a:r>
            <a:r>
              <a:rPr lang="es-MX" altLang="es-MX" sz="1800" dirty="0" err="1">
                <a:latin typeface="Arial" panose="020B0604020202020204" pitchFamily="34" charset="0"/>
              </a:rPr>
              <a:t>Nutriciòn</a:t>
            </a:r>
            <a:endParaRPr lang="es-MX" altLang="es-MX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solidFill>
                  <a:srgbClr val="FFFF00"/>
                </a:solidFill>
                <a:latin typeface="Arial" panose="020B0604020202020204" pitchFamily="34" charset="0"/>
              </a:rPr>
              <a:t>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solidFill>
                  <a:srgbClr val="FFFF00"/>
                </a:solidFill>
                <a:latin typeface="Arial" panose="020B0604020202020204" pitchFamily="34" charset="0"/>
              </a:rPr>
              <a:t>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MX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075" name="4 Marcador de contenido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"/>
          <a:stretch>
            <a:fillRect/>
          </a:stretch>
        </p:blipFill>
        <p:spPr>
          <a:xfrm>
            <a:off x="4684667" y="2021069"/>
            <a:ext cx="2827338" cy="2857500"/>
          </a:xfrm>
        </p:spPr>
      </p:pic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66688" y="0"/>
            <a:ext cx="1905000" cy="1928813"/>
            <a:chOff x="141" y="2024"/>
            <a:chExt cx="1026" cy="1043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182" y="2048"/>
              <a:ext cx="985" cy="9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MX" sz="3000">
                <a:latin typeface="Times New Roman" panose="02020603050405020304" pitchFamily="18" charset="0"/>
              </a:endParaRPr>
            </a:p>
          </p:txBody>
        </p:sp>
        <p:pic>
          <p:nvPicPr>
            <p:cNvPr id="6" name="Picture 7" descr="innsz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2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" y="2024"/>
              <a:ext cx="1015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57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dirty="0" smtClean="0"/>
              <a:t>Bloqueo de </a:t>
            </a:r>
            <a:r>
              <a:rPr lang="es-MX" sz="3200" dirty="0" err="1" smtClean="0"/>
              <a:t>citocinas</a:t>
            </a:r>
            <a:r>
              <a:rPr lang="es-MX" sz="3200" dirty="0" smtClean="0"/>
              <a:t> inmunosupresoras (TGF-</a:t>
            </a:r>
            <a:r>
              <a:rPr lang="el-GR" sz="3200" dirty="0" smtClean="0">
                <a:cs typeface="Arial" pitchFamily="34" charset="0"/>
              </a:rPr>
              <a:t>β</a:t>
            </a:r>
            <a:r>
              <a:rPr lang="es-MX" sz="3200" dirty="0" smtClean="0">
                <a:cs typeface="Arial" pitchFamily="34" charset="0"/>
              </a:rPr>
              <a:t>)</a:t>
            </a:r>
            <a:br>
              <a:rPr lang="es-MX" sz="3200" dirty="0" smtClean="0">
                <a:cs typeface="Arial" pitchFamily="34" charset="0"/>
              </a:rPr>
            </a:br>
            <a:r>
              <a:rPr lang="es-MX" sz="3200" dirty="0" err="1" smtClean="0">
                <a:cs typeface="Arial" pitchFamily="34" charset="0"/>
              </a:rPr>
              <a:t>betaglicano</a:t>
            </a:r>
            <a:r>
              <a:rPr lang="es-MX" sz="3200" dirty="0" smtClean="0">
                <a:cs typeface="Arial" pitchFamily="34" charset="0"/>
              </a:rPr>
              <a:t> soluble (receptor tipo 3)</a:t>
            </a: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  <p:pic>
        <p:nvPicPr>
          <p:cNvPr id="43011" name="Picture 3" descr="TENDRIA QUE VERLO UN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747964"/>
            <a:ext cx="4033838" cy="2230437"/>
          </a:xfrm>
          <a:noFill/>
        </p:spPr>
      </p:pic>
      <p:pic>
        <p:nvPicPr>
          <p:cNvPr id="43012" name="Picture 4" descr="TENDRIA QUE VERLO UNO SOLUB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178051"/>
            <a:ext cx="4038600" cy="3370263"/>
          </a:xfrm>
          <a:noFill/>
        </p:spPr>
      </p:pic>
    </p:spTree>
    <p:extLst>
      <p:ext uri="{BB962C8B-B14F-4D97-AF65-F5344CB8AC3E}">
        <p14:creationId xmlns:p14="http://schemas.microsoft.com/office/powerpoint/2010/main" val="388706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0" y="4251325"/>
            <a:ext cx="4572000" cy="2057400"/>
            <a:chOff x="2784" y="2880"/>
            <a:chExt cx="2880" cy="1296"/>
          </a:xfrm>
        </p:grpSpPr>
        <p:graphicFrame>
          <p:nvGraphicFramePr>
            <p:cNvPr id="44053" name="Object 3"/>
            <p:cNvGraphicFramePr>
              <a:graphicFrameLocks noChangeAspect="1"/>
            </p:cNvGraphicFramePr>
            <p:nvPr/>
          </p:nvGraphicFramePr>
          <p:xfrm>
            <a:off x="2976" y="2880"/>
            <a:ext cx="2688" cy="1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" name="Gráfico" r:id="rId5" imgW="6096000" imgH="4067298" progId="MSGraph.Chart.8">
                    <p:embed followColorScheme="full"/>
                  </p:oleObj>
                </mc:Choice>
                <mc:Fallback>
                  <p:oleObj name="Gráfico" r:id="rId5" imgW="6096000" imgH="4067298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2880"/>
                          <a:ext cx="2688" cy="1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4" name="Text Box 4"/>
            <p:cNvSpPr txBox="1">
              <a:spLocks noChangeArrowheads="1"/>
            </p:cNvSpPr>
            <p:nvPr/>
          </p:nvSpPr>
          <p:spPr bwMode="auto">
            <a:xfrm rot="-5400000">
              <a:off x="2595" y="3309"/>
              <a:ext cx="74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600">
                  <a:latin typeface="Tahoma" panose="020B0604030504040204" pitchFamily="34" charset="0"/>
                </a:rPr>
                <a:t>% Area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600">
                  <a:latin typeface="Tahoma" panose="020B0604030504040204" pitchFamily="34" charset="0"/>
                </a:rPr>
                <a:t>Neumónica</a:t>
              </a:r>
              <a:endParaRPr lang="en-GB" altLang="es-MX" sz="1600">
                <a:latin typeface="Tahoma" panose="020B0604030504040204" pitchFamily="34" charset="0"/>
              </a:endParaRPr>
            </a:p>
          </p:txBody>
        </p:sp>
      </p:grpSp>
      <p:pic>
        <p:nvPicPr>
          <p:cNvPr id="300037" name="Picture 5" descr="tgf eli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15888"/>
            <a:ext cx="2438400" cy="23622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828800" y="1066800"/>
            <a:ext cx="4191000" cy="5746750"/>
            <a:chOff x="192" y="672"/>
            <a:chExt cx="2640" cy="3620"/>
          </a:xfrm>
        </p:grpSpPr>
        <p:grpSp>
          <p:nvGrpSpPr>
            <p:cNvPr id="44044" name="Group 7"/>
            <p:cNvGrpSpPr>
              <a:grpSpLocks/>
            </p:cNvGrpSpPr>
            <p:nvPr/>
          </p:nvGrpSpPr>
          <p:grpSpPr bwMode="auto">
            <a:xfrm>
              <a:off x="192" y="816"/>
              <a:ext cx="2640" cy="3476"/>
              <a:chOff x="192" y="816"/>
              <a:chExt cx="2640" cy="3476"/>
            </a:xfrm>
          </p:grpSpPr>
          <p:graphicFrame>
            <p:nvGraphicFramePr>
              <p:cNvPr id="44046" name="Object 8"/>
              <p:cNvGraphicFramePr>
                <a:graphicFrameLocks noChangeAspect="1"/>
              </p:cNvGraphicFramePr>
              <p:nvPr/>
            </p:nvGraphicFramePr>
            <p:xfrm>
              <a:off x="192" y="816"/>
              <a:ext cx="2640" cy="1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" name="Gráfico" r:id="rId8" imgW="6096000" imgH="4076678" progId="MSGraph.Chart.8">
                      <p:embed followColorScheme="full"/>
                    </p:oleObj>
                  </mc:Choice>
                  <mc:Fallback>
                    <p:oleObj name="Gráfico" r:id="rId8" imgW="6096000" imgH="4076678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" y="816"/>
                            <a:ext cx="2640" cy="1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047" name="Object 9"/>
              <p:cNvGraphicFramePr>
                <a:graphicFrameLocks noChangeAspect="1"/>
              </p:cNvGraphicFramePr>
              <p:nvPr/>
            </p:nvGraphicFramePr>
            <p:xfrm>
              <a:off x="199" y="1920"/>
              <a:ext cx="2585" cy="1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" name="Gráfico" r:id="rId10" imgW="6096000" imgH="4076678" progId="MSGraph.Chart.8">
                      <p:embed followColorScheme="full"/>
                    </p:oleObj>
                  </mc:Choice>
                  <mc:Fallback>
                    <p:oleObj name="Gráfico" r:id="rId10" imgW="6096000" imgH="4076678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9" y="1920"/>
                            <a:ext cx="2585" cy="1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048" name="Object 10"/>
              <p:cNvGraphicFramePr>
                <a:graphicFrameLocks noChangeAspect="1"/>
              </p:cNvGraphicFramePr>
              <p:nvPr/>
            </p:nvGraphicFramePr>
            <p:xfrm>
              <a:off x="240" y="3024"/>
              <a:ext cx="2544" cy="11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" name="Gráfico" r:id="rId12" imgW="6096000" imgH="4067298" progId="MSGraph.Chart.8">
                      <p:embed followColorScheme="full"/>
                    </p:oleObj>
                  </mc:Choice>
                  <mc:Fallback>
                    <p:oleObj name="Gráfico" r:id="rId12" imgW="6096000" imgH="4067298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0" y="3024"/>
                            <a:ext cx="2544" cy="11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049" name="Text Box 11"/>
              <p:cNvSpPr txBox="1">
                <a:spLocks noChangeArrowheads="1"/>
              </p:cNvSpPr>
              <p:nvPr/>
            </p:nvSpPr>
            <p:spPr bwMode="auto">
              <a:xfrm>
                <a:off x="1317" y="960"/>
                <a:ext cx="49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2400">
                    <a:latin typeface="Tahoma" panose="020B0604030504040204" pitchFamily="34" charset="0"/>
                  </a:rPr>
                  <a:t>IFN</a:t>
                </a:r>
                <a:r>
                  <a:rPr lang="es-MX" altLang="es-MX" sz="2400">
                    <a:latin typeface="Tahoma" panose="020B0604030504040204" pitchFamily="34" charset="0"/>
                    <a:sym typeface="Symbol" panose="05050102010706020507" pitchFamily="18" charset="2"/>
                  </a:rPr>
                  <a:t></a:t>
                </a:r>
                <a:endParaRPr lang="en-GB" altLang="es-MX" sz="2400">
                  <a:latin typeface="Tahoma" panose="020B0604030504040204" pitchFamily="34" charset="0"/>
                </a:endParaRPr>
              </a:p>
            </p:txBody>
          </p:sp>
          <p:sp>
            <p:nvSpPr>
              <p:cNvPr id="44050" name="Text Box 12"/>
              <p:cNvSpPr txBox="1">
                <a:spLocks noChangeArrowheads="1"/>
              </p:cNvSpPr>
              <p:nvPr/>
            </p:nvSpPr>
            <p:spPr bwMode="auto">
              <a:xfrm>
                <a:off x="1317" y="1968"/>
                <a:ext cx="45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2400">
                    <a:latin typeface="Tahoma" panose="020B0604030504040204" pitchFamily="34" charset="0"/>
                  </a:rPr>
                  <a:t>TNF</a:t>
                </a:r>
                <a:endParaRPr lang="en-GB" altLang="es-MX" sz="2400">
                  <a:latin typeface="Tahoma" panose="020B0604030504040204" pitchFamily="34" charset="0"/>
                </a:endParaRPr>
              </a:p>
            </p:txBody>
          </p:sp>
          <p:sp>
            <p:nvSpPr>
              <p:cNvPr id="44051" name="Text Box 13"/>
              <p:cNvSpPr txBox="1">
                <a:spLocks noChangeArrowheads="1"/>
              </p:cNvSpPr>
              <p:nvPr/>
            </p:nvSpPr>
            <p:spPr bwMode="auto">
              <a:xfrm>
                <a:off x="1365" y="3072"/>
                <a:ext cx="45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2400">
                    <a:latin typeface="Tahoma" panose="020B0604030504040204" pitchFamily="34" charset="0"/>
                  </a:rPr>
                  <a:t>IL-4</a:t>
                </a:r>
                <a:endParaRPr lang="en-GB" altLang="es-MX" sz="2400">
                  <a:latin typeface="Tahoma" panose="020B0604030504040204" pitchFamily="34" charset="0"/>
                </a:endParaRPr>
              </a:p>
            </p:txBody>
          </p:sp>
          <p:sp>
            <p:nvSpPr>
              <p:cNvPr id="44052" name="Text Box 14"/>
              <p:cNvSpPr txBox="1">
                <a:spLocks noChangeArrowheads="1"/>
              </p:cNvSpPr>
              <p:nvPr/>
            </p:nvSpPr>
            <p:spPr bwMode="auto">
              <a:xfrm>
                <a:off x="1056" y="4080"/>
                <a:ext cx="122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1600">
                    <a:latin typeface="Tahoma" panose="020B0604030504040204" pitchFamily="34" charset="0"/>
                  </a:rPr>
                  <a:t>Días de tratamiento</a:t>
                </a:r>
                <a:endParaRPr lang="en-GB" altLang="es-MX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44045" name="Text Box 15"/>
            <p:cNvSpPr txBox="1">
              <a:spLocks noChangeArrowheads="1"/>
            </p:cNvSpPr>
            <p:nvPr/>
          </p:nvSpPr>
          <p:spPr bwMode="auto">
            <a:xfrm>
              <a:off x="720" y="672"/>
              <a:ext cx="196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Monotype Sorts" pitchFamily="2" charset="2"/>
                <a:buNone/>
              </a:pPr>
              <a:r>
                <a:rPr lang="es-MX" altLang="es-MX" sz="1600">
                  <a:solidFill>
                    <a:srgbClr val="FFFF99"/>
                  </a:solidFill>
                  <a:latin typeface="Tahoma" panose="020B0604030504040204" pitchFamily="34" charset="0"/>
                  <a:sym typeface="Marlett" pitchFamily="2" charset="2"/>
                </a:rPr>
                <a:t></a:t>
              </a:r>
              <a:r>
                <a:rPr lang="es-MX" altLang="es-MX" sz="1600">
                  <a:latin typeface="Tahoma" panose="020B0604030504040204" pitchFamily="34" charset="0"/>
                </a:rPr>
                <a:t> Control     </a:t>
              </a:r>
              <a:r>
                <a:rPr lang="es-MX" altLang="es-MX" sz="1600">
                  <a:solidFill>
                    <a:srgbClr val="FF9933"/>
                  </a:solidFill>
                  <a:latin typeface="Tahoma" panose="020B0604030504040204" pitchFamily="34" charset="0"/>
                  <a:sym typeface="Monotype Sorts" pitchFamily="2" charset="2"/>
                </a:rPr>
                <a:t></a:t>
              </a:r>
              <a:r>
                <a:rPr lang="es-MX" altLang="es-MX" sz="1600">
                  <a:latin typeface="Tahoma" panose="020B0604030504040204" pitchFamily="34" charset="0"/>
                </a:rPr>
                <a:t> </a:t>
              </a:r>
              <a:r>
                <a:rPr lang="es-MX" altLang="es-MX" sz="1600">
                  <a:latin typeface="Tahoma" panose="020B0604030504040204" pitchFamily="34" charset="0"/>
                  <a:sym typeface="Symbol" panose="05050102010706020507" pitchFamily="18" charset="2"/>
                </a:rPr>
                <a:t>-Glicano</a:t>
              </a:r>
              <a:endParaRPr lang="en-GB" altLang="es-MX" sz="1600">
                <a:latin typeface="Tahoma" panose="020B060403050404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369050" y="2492375"/>
            <a:ext cx="4298950" cy="3994150"/>
            <a:chOff x="3052" y="1776"/>
            <a:chExt cx="2708" cy="2516"/>
          </a:xfrm>
        </p:grpSpPr>
        <p:grpSp>
          <p:nvGrpSpPr>
            <p:cNvPr id="44040" name="Group 17"/>
            <p:cNvGrpSpPr>
              <a:grpSpLocks/>
            </p:cNvGrpSpPr>
            <p:nvPr/>
          </p:nvGrpSpPr>
          <p:grpSpPr bwMode="auto">
            <a:xfrm>
              <a:off x="3052" y="1776"/>
              <a:ext cx="2708" cy="1248"/>
              <a:chOff x="2956" y="1776"/>
              <a:chExt cx="2708" cy="1248"/>
            </a:xfrm>
          </p:grpSpPr>
          <p:graphicFrame>
            <p:nvGraphicFramePr>
              <p:cNvPr id="44042" name="Object 18"/>
              <p:cNvGraphicFramePr>
                <a:graphicFrameLocks noChangeAspect="1"/>
              </p:cNvGraphicFramePr>
              <p:nvPr/>
            </p:nvGraphicFramePr>
            <p:xfrm>
              <a:off x="2976" y="1776"/>
              <a:ext cx="2688" cy="1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9" name="Gráfico" r:id="rId14" imgW="6096000" imgH="4067298" progId="MSGraph.Chart.8">
                      <p:embed followColorScheme="full"/>
                    </p:oleObj>
                  </mc:Choice>
                  <mc:Fallback>
                    <p:oleObj name="Gráfico" r:id="rId14" imgW="6096000" imgH="4067298" progId="MSGraph.Chart.8">
                      <p:embed followColorScheme="full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6" y="1776"/>
                            <a:ext cx="2688" cy="1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043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2713" y="2259"/>
                <a:ext cx="69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1600">
                    <a:latin typeface="Tahoma" panose="020B0604030504040204" pitchFamily="34" charset="0"/>
                  </a:rPr>
                  <a:t>UFC x 106</a:t>
                </a:r>
                <a:endParaRPr lang="en-GB" altLang="es-MX" sz="1600"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44041" name="Text Box 20"/>
            <p:cNvSpPr txBox="1">
              <a:spLocks noChangeArrowheads="1"/>
            </p:cNvSpPr>
            <p:nvPr/>
          </p:nvSpPr>
          <p:spPr bwMode="auto">
            <a:xfrm>
              <a:off x="3813" y="4080"/>
              <a:ext cx="12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600">
                  <a:latin typeface="Tahoma" panose="020B0604030504040204" pitchFamily="34" charset="0"/>
                </a:rPr>
                <a:t>Días de tratamiento</a:t>
              </a:r>
              <a:endParaRPr lang="en-GB" altLang="es-MX" sz="1600">
                <a:latin typeface="Tahoma" panose="020B0604030504040204" pitchFamily="34" charset="0"/>
              </a:endParaRPr>
            </a:p>
          </p:txBody>
        </p:sp>
      </p:grpSp>
      <p:sp>
        <p:nvSpPr>
          <p:cNvPr id="300053" name="Text Box 21"/>
          <p:cNvSpPr txBox="1">
            <a:spLocks noChangeArrowheads="1"/>
          </p:cNvSpPr>
          <p:nvPr/>
        </p:nvSpPr>
        <p:spPr bwMode="auto">
          <a:xfrm>
            <a:off x="1203326" y="228600"/>
            <a:ext cx="6873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s-MX"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TGF</a:t>
            </a:r>
            <a:r>
              <a:rPr lang="es-MX"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: supresor de CMI</a:t>
            </a:r>
          </a:p>
          <a:p>
            <a:pPr algn="ctr" eaLnBrk="1" hangingPunct="1">
              <a:defRPr/>
            </a:pPr>
            <a:r>
              <a:rPr lang="es-MX"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y antinflamatorio en TB avanzada</a:t>
            </a:r>
          </a:p>
          <a:p>
            <a:pPr algn="ctr" eaLnBrk="1" hangingPunct="1">
              <a:defRPr/>
            </a:pPr>
            <a:endParaRPr lang="en-GB" sz="28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4039" name="Text Box 22"/>
          <p:cNvSpPr txBox="1">
            <a:spLocks noChangeArrowheads="1"/>
          </p:cNvSpPr>
          <p:nvPr/>
        </p:nvSpPr>
        <p:spPr bwMode="auto">
          <a:xfrm>
            <a:off x="6959601" y="6305551"/>
            <a:ext cx="36560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800">
                <a:latin typeface="Times New Roman" panose="02020603050405020304" pitchFamily="18" charset="0"/>
              </a:rPr>
              <a:t>Clin Exp Immunol </a:t>
            </a:r>
            <a:r>
              <a:rPr lang="es-ES" altLang="es-MX" sz="1600">
                <a:latin typeface="Times New Roman" panose="02020603050405020304" pitchFamily="18" charset="0"/>
              </a:rPr>
              <a:t>2006; 144: 264-272</a:t>
            </a:r>
            <a:r>
              <a:rPr lang="es-ES" altLang="es-MX" sz="300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355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759973" y="32868"/>
            <a:ext cx="9610313" cy="1143000"/>
          </a:xfrm>
        </p:spPr>
        <p:txBody>
          <a:bodyPr/>
          <a:lstStyle/>
          <a:p>
            <a:pPr eaLnBrk="1" hangingPunct="1"/>
            <a:r>
              <a:rPr lang="es-MX" altLang="es-MX" sz="3200" dirty="0"/>
              <a:t>El bloqueo simultaneo del TGF</a:t>
            </a:r>
            <a:r>
              <a:rPr lang="es-MX" altLang="es-MX" sz="3200" dirty="0">
                <a:cs typeface="Times New Roman" panose="02020603050405020304" pitchFamily="18" charset="0"/>
              </a:rPr>
              <a:t>β</a:t>
            </a:r>
            <a:r>
              <a:rPr lang="es-MX" altLang="es-MX" sz="3200" dirty="0"/>
              <a:t> y </a:t>
            </a:r>
            <a:r>
              <a:rPr lang="es-MX" altLang="es-MX" sz="3200" dirty="0" smtClean="0"/>
              <a:t>prostaglandina E es </a:t>
            </a:r>
            <a:r>
              <a:rPr lang="es-MX" altLang="es-MX" sz="3200" dirty="0"/>
              <a:t>sinérgico en el control de la </a:t>
            </a:r>
            <a:r>
              <a:rPr lang="es-MX" altLang="es-MX" sz="3200" dirty="0" smtClean="0"/>
              <a:t>infección y el tratamiento.</a:t>
            </a:r>
            <a:endParaRPr lang="en-GB" altLang="es-MX" sz="3200" dirty="0"/>
          </a:p>
        </p:txBody>
      </p:sp>
      <p:sp>
        <p:nvSpPr>
          <p:cNvPr id="170" name="Text Box 4"/>
          <p:cNvSpPr txBox="1">
            <a:spLocks noChangeArrowheads="1"/>
          </p:cNvSpPr>
          <p:nvPr/>
        </p:nvSpPr>
        <p:spPr bwMode="auto">
          <a:xfrm>
            <a:off x="9686412" y="6580710"/>
            <a:ext cx="24416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1200" b="0" dirty="0" err="1">
                <a:latin typeface="Times New Roman" panose="02020603050405020304" pitchFamily="18" charset="0"/>
              </a:rPr>
              <a:t>Clin</a:t>
            </a:r>
            <a:r>
              <a:rPr lang="es-ES" altLang="es-MX" sz="1200" b="0" dirty="0">
                <a:latin typeface="Times New Roman" panose="02020603050405020304" pitchFamily="18" charset="0"/>
              </a:rPr>
              <a:t> </a:t>
            </a:r>
            <a:r>
              <a:rPr lang="es-ES" altLang="es-MX" sz="1200" b="0" dirty="0" err="1">
                <a:latin typeface="Times New Roman" panose="02020603050405020304" pitchFamily="18" charset="0"/>
              </a:rPr>
              <a:t>Exp</a:t>
            </a:r>
            <a:r>
              <a:rPr lang="es-ES" altLang="es-MX" sz="1200" b="0" dirty="0">
                <a:latin typeface="Times New Roman" panose="02020603050405020304" pitchFamily="18" charset="0"/>
              </a:rPr>
              <a:t> </a:t>
            </a:r>
            <a:r>
              <a:rPr lang="es-ES" altLang="es-MX" sz="1200" b="0" dirty="0" err="1">
                <a:latin typeface="Times New Roman" panose="02020603050405020304" pitchFamily="18" charset="0"/>
              </a:rPr>
              <a:t>Immunol</a:t>
            </a:r>
            <a:r>
              <a:rPr lang="es-ES" altLang="es-MX" sz="1200" dirty="0">
                <a:latin typeface="Times New Roman" panose="02020603050405020304" pitchFamily="18" charset="0"/>
              </a:rPr>
              <a:t>.</a:t>
            </a:r>
            <a:r>
              <a:rPr lang="es-ES" altLang="es-MX" sz="1200" b="0" dirty="0">
                <a:latin typeface="Times New Roman" panose="02020603050405020304" pitchFamily="18" charset="0"/>
              </a:rPr>
              <a:t> </a:t>
            </a:r>
            <a:r>
              <a:rPr lang="es-ES" altLang="es-MX" sz="1200" b="0" dirty="0">
                <a:latin typeface="Arial" panose="020B0604020202020204" pitchFamily="34" charset="0"/>
              </a:rPr>
              <a:t>2006; 144: 264</a:t>
            </a:r>
            <a:endParaRPr lang="es-ES" altLang="es-MX" sz="1200" b="0" dirty="0">
              <a:latin typeface="Times New Roman" panose="02020603050405020304" pitchFamily="18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653455" y="1170103"/>
            <a:ext cx="10327812" cy="5468257"/>
            <a:chOff x="653455" y="1170103"/>
            <a:chExt cx="10327812" cy="5468257"/>
          </a:xfrm>
        </p:grpSpPr>
        <p:sp>
          <p:nvSpPr>
            <p:cNvPr id="48130" name="Rectangle 167"/>
            <p:cNvSpPr>
              <a:spLocks noChangeArrowheads="1"/>
            </p:cNvSpPr>
            <p:nvPr/>
          </p:nvSpPr>
          <p:spPr bwMode="auto">
            <a:xfrm>
              <a:off x="681041" y="4199960"/>
              <a:ext cx="4419600" cy="2438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MX" altLang="es-MX" sz="1800">
                <a:latin typeface="Arial" panose="020B0604020202020204" pitchFamily="34" charset="0"/>
              </a:endParaRPr>
            </a:p>
          </p:txBody>
        </p:sp>
        <p:sp>
          <p:nvSpPr>
            <p:cNvPr id="48131" name="Rectangle 168"/>
            <p:cNvSpPr>
              <a:spLocks noChangeArrowheads="1"/>
            </p:cNvSpPr>
            <p:nvPr/>
          </p:nvSpPr>
          <p:spPr bwMode="auto">
            <a:xfrm>
              <a:off x="6341533" y="1170103"/>
              <a:ext cx="4639734" cy="2474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MX" altLang="es-MX" sz="1800">
                <a:latin typeface="Arial" panose="020B0604020202020204" pitchFamily="34" charset="0"/>
              </a:endParaRPr>
            </a:p>
          </p:txBody>
        </p: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653455" y="1489604"/>
              <a:ext cx="4267200" cy="2133600"/>
              <a:chOff x="384" y="1200"/>
              <a:chExt cx="3217" cy="1584"/>
            </a:xfrm>
          </p:grpSpPr>
          <p:pic>
            <p:nvPicPr>
              <p:cNvPr id="48294" name="Picture 4" descr="lc138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1200"/>
                <a:ext cx="1064" cy="1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295" name="Picture 5" descr="lc172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200"/>
                <a:ext cx="1057" cy="1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8296" name="Object 6"/>
              <p:cNvGraphicFramePr>
                <a:graphicFrameLocks noChangeAspect="1"/>
              </p:cNvGraphicFramePr>
              <p:nvPr/>
            </p:nvGraphicFramePr>
            <p:xfrm>
              <a:off x="1488" y="1200"/>
              <a:ext cx="1018" cy="15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07" name="Foto de Photo Editor" r:id="rId5" imgW="16104762" imgH="25819048" progId="MSPhotoEd.3">
                      <p:embed/>
                    </p:oleObj>
                  </mc:Choice>
                  <mc:Fallback>
                    <p:oleObj name="Foto de Photo Editor" r:id="rId5" imgW="16104762" imgH="25819048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8" y="1200"/>
                            <a:ext cx="1018" cy="15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6536771" y="1176982"/>
              <a:ext cx="4286250" cy="2597150"/>
              <a:chOff x="1273" y="2607"/>
              <a:chExt cx="3200" cy="1636"/>
            </a:xfrm>
          </p:grpSpPr>
          <p:sp>
            <p:nvSpPr>
              <p:cNvPr id="48220" name="Line 8"/>
              <p:cNvSpPr>
                <a:spLocks noChangeShapeType="1"/>
              </p:cNvSpPr>
              <p:nvPr/>
            </p:nvSpPr>
            <p:spPr bwMode="auto">
              <a:xfrm flipV="1">
                <a:off x="3931" y="3227"/>
                <a:ext cx="1" cy="84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21" name="Line 9"/>
              <p:cNvSpPr>
                <a:spLocks noChangeShapeType="1"/>
              </p:cNvSpPr>
              <p:nvPr/>
            </p:nvSpPr>
            <p:spPr bwMode="auto">
              <a:xfrm>
                <a:off x="3915" y="3217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22" name="Rectangle 10"/>
              <p:cNvSpPr>
                <a:spLocks noChangeArrowheads="1"/>
              </p:cNvSpPr>
              <p:nvPr/>
            </p:nvSpPr>
            <p:spPr bwMode="auto">
              <a:xfrm>
                <a:off x="1695" y="3789"/>
                <a:ext cx="186" cy="10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23" name="Rectangle 11"/>
              <p:cNvSpPr>
                <a:spLocks noChangeArrowheads="1"/>
              </p:cNvSpPr>
              <p:nvPr/>
            </p:nvSpPr>
            <p:spPr bwMode="auto">
              <a:xfrm>
                <a:off x="2410" y="3327"/>
                <a:ext cx="187" cy="56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24" name="Rectangle 12"/>
              <p:cNvSpPr>
                <a:spLocks noChangeArrowheads="1"/>
              </p:cNvSpPr>
              <p:nvPr/>
            </p:nvSpPr>
            <p:spPr bwMode="auto">
              <a:xfrm>
                <a:off x="3119" y="3345"/>
                <a:ext cx="187" cy="54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25" name="Rectangle 13"/>
              <p:cNvSpPr>
                <a:spLocks noChangeArrowheads="1"/>
              </p:cNvSpPr>
              <p:nvPr/>
            </p:nvSpPr>
            <p:spPr bwMode="auto">
              <a:xfrm>
                <a:off x="3835" y="3291"/>
                <a:ext cx="186" cy="60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26" name="Rectangle 14"/>
              <p:cNvSpPr>
                <a:spLocks noChangeArrowheads="1"/>
              </p:cNvSpPr>
              <p:nvPr/>
            </p:nvSpPr>
            <p:spPr bwMode="auto">
              <a:xfrm>
                <a:off x="1881" y="3819"/>
                <a:ext cx="193" cy="72"/>
              </a:xfrm>
              <a:prstGeom prst="rect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27" name="Rectangle 15"/>
              <p:cNvSpPr>
                <a:spLocks noChangeArrowheads="1"/>
              </p:cNvSpPr>
              <p:nvPr/>
            </p:nvSpPr>
            <p:spPr bwMode="auto">
              <a:xfrm>
                <a:off x="1881" y="3819"/>
                <a:ext cx="193" cy="72"/>
              </a:xfrm>
              <a:prstGeom prst="rect">
                <a:avLst/>
              </a:prstGeom>
              <a:noFill/>
              <a:ln w="9525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28" name="Rectangle 16"/>
              <p:cNvSpPr>
                <a:spLocks noChangeArrowheads="1"/>
              </p:cNvSpPr>
              <p:nvPr/>
            </p:nvSpPr>
            <p:spPr bwMode="auto">
              <a:xfrm>
                <a:off x="2597" y="3579"/>
                <a:ext cx="186" cy="312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29" name="Rectangle 17"/>
              <p:cNvSpPr>
                <a:spLocks noChangeArrowheads="1"/>
              </p:cNvSpPr>
              <p:nvPr/>
            </p:nvSpPr>
            <p:spPr bwMode="auto">
              <a:xfrm>
                <a:off x="2597" y="3579"/>
                <a:ext cx="186" cy="312"/>
              </a:xfrm>
              <a:prstGeom prst="rect">
                <a:avLst/>
              </a:prstGeom>
              <a:noFill/>
              <a:ln w="9525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0" name="Rectangle 18"/>
              <p:cNvSpPr>
                <a:spLocks noChangeArrowheads="1"/>
              </p:cNvSpPr>
              <p:nvPr/>
            </p:nvSpPr>
            <p:spPr bwMode="auto">
              <a:xfrm>
                <a:off x="3306" y="3369"/>
                <a:ext cx="192" cy="522"/>
              </a:xfrm>
              <a:prstGeom prst="rect">
                <a:avLst/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1" name="Rectangle 19"/>
              <p:cNvSpPr>
                <a:spLocks noChangeArrowheads="1"/>
              </p:cNvSpPr>
              <p:nvPr/>
            </p:nvSpPr>
            <p:spPr bwMode="auto">
              <a:xfrm>
                <a:off x="3306" y="3369"/>
                <a:ext cx="192" cy="522"/>
              </a:xfrm>
              <a:prstGeom prst="rect">
                <a:avLst/>
              </a:prstGeom>
              <a:noFill/>
              <a:ln w="9525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2" name="Rectangle 20"/>
              <p:cNvSpPr>
                <a:spLocks noChangeArrowheads="1"/>
              </p:cNvSpPr>
              <p:nvPr/>
            </p:nvSpPr>
            <p:spPr bwMode="auto">
              <a:xfrm>
                <a:off x="4021" y="3585"/>
                <a:ext cx="186" cy="306"/>
              </a:xfrm>
              <a:prstGeom prst="rect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3" name="Rectangle 21"/>
              <p:cNvSpPr>
                <a:spLocks noChangeArrowheads="1"/>
              </p:cNvSpPr>
              <p:nvPr/>
            </p:nvSpPr>
            <p:spPr bwMode="auto">
              <a:xfrm>
                <a:off x="4021" y="3585"/>
                <a:ext cx="186" cy="306"/>
              </a:xfrm>
              <a:prstGeom prst="rect">
                <a:avLst/>
              </a:prstGeom>
              <a:noFill/>
              <a:ln w="9525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4" name="Rectangle 22"/>
              <p:cNvSpPr>
                <a:spLocks noChangeArrowheads="1"/>
              </p:cNvSpPr>
              <p:nvPr/>
            </p:nvSpPr>
            <p:spPr bwMode="auto">
              <a:xfrm>
                <a:off x="2074" y="3843"/>
                <a:ext cx="186" cy="48"/>
              </a:xfrm>
              <a:prstGeom prst="rect">
                <a:avLst/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5" name="Rectangle 23"/>
              <p:cNvSpPr>
                <a:spLocks noChangeArrowheads="1"/>
              </p:cNvSpPr>
              <p:nvPr/>
            </p:nvSpPr>
            <p:spPr bwMode="auto">
              <a:xfrm>
                <a:off x="2074" y="3843"/>
                <a:ext cx="186" cy="48"/>
              </a:xfrm>
              <a:prstGeom prst="rect">
                <a:avLst/>
              </a:prstGeom>
              <a:noFill/>
              <a:ln w="9525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6" name="Rectangle 24"/>
              <p:cNvSpPr>
                <a:spLocks noChangeArrowheads="1"/>
              </p:cNvSpPr>
              <p:nvPr/>
            </p:nvSpPr>
            <p:spPr bwMode="auto">
              <a:xfrm>
                <a:off x="2783" y="3765"/>
                <a:ext cx="186" cy="126"/>
              </a:xfrm>
              <a:prstGeom prst="rect">
                <a:avLst/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7" name="Rectangle 25"/>
              <p:cNvSpPr>
                <a:spLocks noChangeArrowheads="1"/>
              </p:cNvSpPr>
              <p:nvPr/>
            </p:nvSpPr>
            <p:spPr bwMode="auto">
              <a:xfrm>
                <a:off x="2783" y="3765"/>
                <a:ext cx="186" cy="126"/>
              </a:xfrm>
              <a:prstGeom prst="rect">
                <a:avLst/>
              </a:prstGeom>
              <a:noFill/>
              <a:ln w="9525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8" name="Rectangle 26"/>
              <p:cNvSpPr>
                <a:spLocks noChangeArrowheads="1"/>
              </p:cNvSpPr>
              <p:nvPr/>
            </p:nvSpPr>
            <p:spPr bwMode="auto">
              <a:xfrm>
                <a:off x="3498" y="3615"/>
                <a:ext cx="186" cy="276"/>
              </a:xfrm>
              <a:prstGeom prst="rect">
                <a:avLst/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39" name="Rectangle 27"/>
              <p:cNvSpPr>
                <a:spLocks noChangeArrowheads="1"/>
              </p:cNvSpPr>
              <p:nvPr/>
            </p:nvSpPr>
            <p:spPr bwMode="auto">
              <a:xfrm>
                <a:off x="3498" y="3615"/>
                <a:ext cx="186" cy="276"/>
              </a:xfrm>
              <a:prstGeom prst="rect">
                <a:avLst/>
              </a:prstGeom>
              <a:noFill/>
              <a:ln w="9525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40" name="Rectangle 28"/>
              <p:cNvSpPr>
                <a:spLocks noChangeArrowheads="1"/>
              </p:cNvSpPr>
              <p:nvPr/>
            </p:nvSpPr>
            <p:spPr bwMode="auto">
              <a:xfrm>
                <a:off x="4207" y="3795"/>
                <a:ext cx="187" cy="96"/>
              </a:xfrm>
              <a:prstGeom prst="rect">
                <a:avLst/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9525">
                <a:solidFill>
                  <a:srgbClr val="FFFF99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41" name="Rectangle 29"/>
              <p:cNvSpPr>
                <a:spLocks noChangeArrowheads="1"/>
              </p:cNvSpPr>
              <p:nvPr/>
            </p:nvSpPr>
            <p:spPr bwMode="auto">
              <a:xfrm>
                <a:off x="4207" y="3795"/>
                <a:ext cx="187" cy="96"/>
              </a:xfrm>
              <a:prstGeom prst="rect">
                <a:avLst/>
              </a:prstGeom>
              <a:noFill/>
              <a:ln w="9525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42" name="Line 30"/>
              <p:cNvSpPr>
                <a:spLocks noChangeShapeType="1"/>
              </p:cNvSpPr>
              <p:nvPr/>
            </p:nvSpPr>
            <p:spPr bwMode="auto">
              <a:xfrm flipV="1">
                <a:off x="1785" y="3741"/>
                <a:ext cx="1" cy="48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43" name="Line 31"/>
              <p:cNvSpPr>
                <a:spLocks noChangeShapeType="1"/>
              </p:cNvSpPr>
              <p:nvPr/>
            </p:nvSpPr>
            <p:spPr bwMode="auto">
              <a:xfrm>
                <a:off x="1767" y="3741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44" name="Line 32"/>
              <p:cNvSpPr>
                <a:spLocks noChangeShapeType="1"/>
              </p:cNvSpPr>
              <p:nvPr/>
            </p:nvSpPr>
            <p:spPr bwMode="auto">
              <a:xfrm flipV="1">
                <a:off x="2500" y="3153"/>
                <a:ext cx="1" cy="174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45" name="Line 33"/>
              <p:cNvSpPr>
                <a:spLocks noChangeShapeType="1"/>
              </p:cNvSpPr>
              <p:nvPr/>
            </p:nvSpPr>
            <p:spPr bwMode="auto">
              <a:xfrm>
                <a:off x="2482" y="3153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46" name="Line 34"/>
              <p:cNvSpPr>
                <a:spLocks noChangeShapeType="1"/>
              </p:cNvSpPr>
              <p:nvPr/>
            </p:nvSpPr>
            <p:spPr bwMode="auto">
              <a:xfrm flipV="1">
                <a:off x="3210" y="3261"/>
                <a:ext cx="1" cy="84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47" name="Line 35"/>
              <p:cNvSpPr>
                <a:spLocks noChangeShapeType="1"/>
              </p:cNvSpPr>
              <p:nvPr/>
            </p:nvSpPr>
            <p:spPr bwMode="auto">
              <a:xfrm flipV="1">
                <a:off x="1971" y="3795"/>
                <a:ext cx="1" cy="24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48" name="Line 36"/>
              <p:cNvSpPr>
                <a:spLocks noChangeShapeType="1"/>
              </p:cNvSpPr>
              <p:nvPr/>
            </p:nvSpPr>
            <p:spPr bwMode="auto">
              <a:xfrm>
                <a:off x="1953" y="3795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49" name="Line 37"/>
              <p:cNvSpPr>
                <a:spLocks noChangeShapeType="1"/>
              </p:cNvSpPr>
              <p:nvPr/>
            </p:nvSpPr>
            <p:spPr bwMode="auto">
              <a:xfrm flipV="1">
                <a:off x="2687" y="3537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0" name="Line 38"/>
              <p:cNvSpPr>
                <a:spLocks noChangeShapeType="1"/>
              </p:cNvSpPr>
              <p:nvPr/>
            </p:nvSpPr>
            <p:spPr bwMode="auto">
              <a:xfrm>
                <a:off x="3371" y="3264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1" name="Line 39"/>
              <p:cNvSpPr>
                <a:spLocks noChangeShapeType="1"/>
              </p:cNvSpPr>
              <p:nvPr/>
            </p:nvSpPr>
            <p:spPr bwMode="auto">
              <a:xfrm flipV="1">
                <a:off x="4111" y="3549"/>
                <a:ext cx="1" cy="36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2" name="Line 40"/>
              <p:cNvSpPr>
                <a:spLocks noChangeShapeType="1"/>
              </p:cNvSpPr>
              <p:nvPr/>
            </p:nvSpPr>
            <p:spPr bwMode="auto">
              <a:xfrm>
                <a:off x="4093" y="3549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3" name="Line 41"/>
              <p:cNvSpPr>
                <a:spLocks noChangeShapeType="1"/>
              </p:cNvSpPr>
              <p:nvPr/>
            </p:nvSpPr>
            <p:spPr bwMode="auto">
              <a:xfrm flipV="1">
                <a:off x="2164" y="3831"/>
                <a:ext cx="1" cy="12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4" name="Line 42"/>
              <p:cNvSpPr>
                <a:spLocks noChangeShapeType="1"/>
              </p:cNvSpPr>
              <p:nvPr/>
            </p:nvSpPr>
            <p:spPr bwMode="auto">
              <a:xfrm>
                <a:off x="2146" y="3831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5" name="Line 43"/>
              <p:cNvSpPr>
                <a:spLocks noChangeShapeType="1"/>
              </p:cNvSpPr>
              <p:nvPr/>
            </p:nvSpPr>
            <p:spPr bwMode="auto">
              <a:xfrm flipV="1">
                <a:off x="2873" y="3759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6" name="Line 44"/>
              <p:cNvSpPr>
                <a:spLocks noChangeShapeType="1"/>
              </p:cNvSpPr>
              <p:nvPr/>
            </p:nvSpPr>
            <p:spPr bwMode="auto">
              <a:xfrm>
                <a:off x="2855" y="3759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7" name="Line 45"/>
              <p:cNvSpPr>
                <a:spLocks noChangeShapeType="1"/>
              </p:cNvSpPr>
              <p:nvPr/>
            </p:nvSpPr>
            <p:spPr bwMode="auto">
              <a:xfrm flipV="1">
                <a:off x="3588" y="3555"/>
                <a:ext cx="1" cy="60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8" name="Line 46"/>
              <p:cNvSpPr>
                <a:spLocks noChangeShapeType="1"/>
              </p:cNvSpPr>
              <p:nvPr/>
            </p:nvSpPr>
            <p:spPr bwMode="auto">
              <a:xfrm>
                <a:off x="3583" y="3555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59" name="Line 47"/>
              <p:cNvSpPr>
                <a:spLocks noChangeShapeType="1"/>
              </p:cNvSpPr>
              <p:nvPr/>
            </p:nvSpPr>
            <p:spPr bwMode="auto">
              <a:xfrm flipV="1">
                <a:off x="4298" y="3753"/>
                <a:ext cx="1" cy="42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0" name="Line 48"/>
              <p:cNvSpPr>
                <a:spLocks noChangeShapeType="1"/>
              </p:cNvSpPr>
              <p:nvPr/>
            </p:nvSpPr>
            <p:spPr bwMode="auto">
              <a:xfrm>
                <a:off x="4279" y="3753"/>
                <a:ext cx="43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1" name="Line 49"/>
              <p:cNvSpPr>
                <a:spLocks noChangeShapeType="1"/>
              </p:cNvSpPr>
              <p:nvPr/>
            </p:nvSpPr>
            <p:spPr bwMode="auto">
              <a:xfrm>
                <a:off x="1593" y="3891"/>
                <a:ext cx="30" cy="1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2" name="Line 50"/>
              <p:cNvSpPr>
                <a:spLocks noChangeShapeType="1"/>
              </p:cNvSpPr>
              <p:nvPr/>
            </p:nvSpPr>
            <p:spPr bwMode="auto">
              <a:xfrm>
                <a:off x="1593" y="357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3" name="Line 51"/>
              <p:cNvSpPr>
                <a:spLocks noChangeShapeType="1"/>
              </p:cNvSpPr>
              <p:nvPr/>
            </p:nvSpPr>
            <p:spPr bwMode="auto">
              <a:xfrm>
                <a:off x="1593" y="294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4" name="Line 52"/>
              <p:cNvSpPr>
                <a:spLocks noChangeShapeType="1"/>
              </p:cNvSpPr>
              <p:nvPr/>
            </p:nvSpPr>
            <p:spPr bwMode="auto">
              <a:xfrm>
                <a:off x="1623" y="3891"/>
                <a:ext cx="2849" cy="1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5" name="Line 53"/>
              <p:cNvSpPr>
                <a:spLocks noChangeShapeType="1"/>
              </p:cNvSpPr>
              <p:nvPr/>
            </p:nvSpPr>
            <p:spPr bwMode="auto">
              <a:xfrm flipV="1">
                <a:off x="1623" y="389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6" name="Line 54"/>
              <p:cNvSpPr>
                <a:spLocks noChangeShapeType="1"/>
              </p:cNvSpPr>
              <p:nvPr/>
            </p:nvSpPr>
            <p:spPr bwMode="auto">
              <a:xfrm flipV="1">
                <a:off x="2338" y="389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7" name="Line 55"/>
              <p:cNvSpPr>
                <a:spLocks noChangeShapeType="1"/>
              </p:cNvSpPr>
              <p:nvPr/>
            </p:nvSpPr>
            <p:spPr bwMode="auto">
              <a:xfrm flipV="1">
                <a:off x="3047" y="389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8" name="Line 56"/>
              <p:cNvSpPr>
                <a:spLocks noChangeShapeType="1"/>
              </p:cNvSpPr>
              <p:nvPr/>
            </p:nvSpPr>
            <p:spPr bwMode="auto">
              <a:xfrm flipV="1">
                <a:off x="3763" y="389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69" name="Line 57"/>
              <p:cNvSpPr>
                <a:spLocks noChangeShapeType="1"/>
              </p:cNvSpPr>
              <p:nvPr/>
            </p:nvSpPr>
            <p:spPr bwMode="auto">
              <a:xfrm flipV="1">
                <a:off x="4472" y="389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70" name="Rectangle 58"/>
              <p:cNvSpPr>
                <a:spLocks noChangeArrowheads="1"/>
              </p:cNvSpPr>
              <p:nvPr/>
            </p:nvSpPr>
            <p:spPr bwMode="auto">
              <a:xfrm>
                <a:off x="2778" y="2625"/>
                <a:ext cx="25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300">
                    <a:solidFill>
                      <a:srgbClr val="FFFF99"/>
                    </a:solidFill>
                    <a:latin typeface="Arial" panose="020B0604020202020204" pitchFamily="34" charset="0"/>
                  </a:rPr>
                  <a:t>CFU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1" name="Rectangle 59"/>
              <p:cNvSpPr>
                <a:spLocks noChangeArrowheads="1"/>
              </p:cNvSpPr>
              <p:nvPr/>
            </p:nvSpPr>
            <p:spPr bwMode="auto">
              <a:xfrm>
                <a:off x="1491" y="3837"/>
                <a:ext cx="6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200">
                    <a:solidFill>
                      <a:srgbClr val="FFFF99"/>
                    </a:solidFill>
                    <a:latin typeface="Arial" panose="020B0604020202020204" pitchFamily="34" charset="0"/>
                  </a:rPr>
                  <a:t>0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2" name="Rectangle 60"/>
              <p:cNvSpPr>
                <a:spLocks noChangeArrowheads="1"/>
              </p:cNvSpPr>
              <p:nvPr/>
            </p:nvSpPr>
            <p:spPr bwMode="auto">
              <a:xfrm>
                <a:off x="1437" y="3519"/>
                <a:ext cx="12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200">
                    <a:solidFill>
                      <a:srgbClr val="FFFF99"/>
                    </a:solidFill>
                    <a:latin typeface="Arial" panose="020B0604020202020204" pitchFamily="34" charset="0"/>
                  </a:rPr>
                  <a:t>10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3" name="Rectangle 61"/>
              <p:cNvSpPr>
                <a:spLocks noChangeArrowheads="1"/>
              </p:cNvSpPr>
              <p:nvPr/>
            </p:nvSpPr>
            <p:spPr bwMode="auto">
              <a:xfrm>
                <a:off x="1437" y="2889"/>
                <a:ext cx="12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200">
                    <a:solidFill>
                      <a:srgbClr val="FFFF99"/>
                    </a:solidFill>
                    <a:latin typeface="Arial" panose="020B0604020202020204" pitchFamily="34" charset="0"/>
                  </a:rPr>
                  <a:t>30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4" name="Rectangle 62"/>
              <p:cNvSpPr>
                <a:spLocks noChangeArrowheads="1"/>
              </p:cNvSpPr>
              <p:nvPr/>
            </p:nvSpPr>
            <p:spPr bwMode="auto">
              <a:xfrm>
                <a:off x="1922" y="3975"/>
                <a:ext cx="12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200">
                    <a:solidFill>
                      <a:srgbClr val="FFFF99"/>
                    </a:solidFill>
                    <a:latin typeface="Arial" panose="020B0604020202020204" pitchFamily="34" charset="0"/>
                  </a:rPr>
                  <a:t>15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5" name="Rectangle 63"/>
              <p:cNvSpPr>
                <a:spLocks noChangeArrowheads="1"/>
              </p:cNvSpPr>
              <p:nvPr/>
            </p:nvSpPr>
            <p:spPr bwMode="auto">
              <a:xfrm>
                <a:off x="2640" y="3975"/>
                <a:ext cx="12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200">
                    <a:solidFill>
                      <a:srgbClr val="FFFF99"/>
                    </a:solidFill>
                    <a:latin typeface="Arial" panose="020B0604020202020204" pitchFamily="34" charset="0"/>
                  </a:rPr>
                  <a:t>30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6" name="Rectangle 64"/>
              <p:cNvSpPr>
                <a:spLocks noChangeArrowheads="1"/>
              </p:cNvSpPr>
              <p:nvPr/>
            </p:nvSpPr>
            <p:spPr bwMode="auto">
              <a:xfrm>
                <a:off x="3348" y="3975"/>
                <a:ext cx="12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200" dirty="0">
                    <a:solidFill>
                      <a:srgbClr val="FFFF99"/>
                    </a:solidFill>
                    <a:latin typeface="Arial" panose="020B0604020202020204" pitchFamily="34" charset="0"/>
                  </a:rPr>
                  <a:t>45</a:t>
                </a:r>
                <a:endParaRPr lang="en-GB" altLang="es-MX" sz="3000" dirty="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7" name="Rectangle 65"/>
              <p:cNvSpPr>
                <a:spLocks noChangeArrowheads="1"/>
              </p:cNvSpPr>
              <p:nvPr/>
            </p:nvSpPr>
            <p:spPr bwMode="auto">
              <a:xfrm>
                <a:off x="4063" y="3975"/>
                <a:ext cx="12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200">
                    <a:solidFill>
                      <a:srgbClr val="FFFF99"/>
                    </a:solidFill>
                    <a:latin typeface="Arial" panose="020B0604020202020204" pitchFamily="34" charset="0"/>
                  </a:rPr>
                  <a:t>60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8" name="Rectangle 66"/>
              <p:cNvSpPr>
                <a:spLocks noChangeArrowheads="1"/>
              </p:cNvSpPr>
              <p:nvPr/>
            </p:nvSpPr>
            <p:spPr bwMode="auto">
              <a:xfrm>
                <a:off x="2597" y="4137"/>
                <a:ext cx="105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100" dirty="0">
                    <a:solidFill>
                      <a:srgbClr val="FFFF99"/>
                    </a:solidFill>
                    <a:latin typeface="Arial" panose="020B0604020202020204" pitchFamily="34" charset="0"/>
                  </a:rPr>
                  <a:t>DAYS OF INFECTION</a:t>
                </a:r>
                <a:endParaRPr lang="en-GB" altLang="es-MX" sz="3000" dirty="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79" name="Rectangle 67"/>
              <p:cNvSpPr>
                <a:spLocks noChangeArrowheads="1"/>
              </p:cNvSpPr>
              <p:nvPr/>
            </p:nvSpPr>
            <p:spPr bwMode="auto">
              <a:xfrm rot="-5400000">
                <a:off x="1022" y="3354"/>
                <a:ext cx="627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100" dirty="0">
                    <a:solidFill>
                      <a:srgbClr val="FFFF99"/>
                    </a:solidFill>
                    <a:latin typeface="Arial" panose="020B0604020202020204" pitchFamily="34" charset="0"/>
                  </a:rPr>
                  <a:t>106 CFU/LUNG</a:t>
                </a:r>
                <a:endParaRPr lang="en-GB" altLang="es-MX" sz="3000" dirty="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80" name="Rectangle 68"/>
              <p:cNvSpPr>
                <a:spLocks noChangeArrowheads="1"/>
              </p:cNvSpPr>
              <p:nvPr/>
            </p:nvSpPr>
            <p:spPr bwMode="auto">
              <a:xfrm>
                <a:off x="3895" y="2637"/>
                <a:ext cx="42" cy="4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81" name="Rectangle 69"/>
              <p:cNvSpPr>
                <a:spLocks noChangeArrowheads="1"/>
              </p:cNvSpPr>
              <p:nvPr/>
            </p:nvSpPr>
            <p:spPr bwMode="auto">
              <a:xfrm>
                <a:off x="3961" y="2607"/>
                <a:ext cx="46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000">
                    <a:solidFill>
                      <a:srgbClr val="FFFF99"/>
                    </a:solidFill>
                    <a:latin typeface="Arial" panose="020B0604020202020204" pitchFamily="34" charset="0"/>
                  </a:rPr>
                  <a:t>CONTROL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82" name="Rectangle 70"/>
              <p:cNvSpPr>
                <a:spLocks noChangeArrowheads="1"/>
              </p:cNvSpPr>
              <p:nvPr/>
            </p:nvSpPr>
            <p:spPr bwMode="auto">
              <a:xfrm>
                <a:off x="3895" y="2769"/>
                <a:ext cx="42" cy="42"/>
              </a:xfrm>
              <a:prstGeom prst="rect">
                <a:avLst/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83" name="Rectangle 71"/>
              <p:cNvSpPr>
                <a:spLocks noChangeArrowheads="1"/>
              </p:cNvSpPr>
              <p:nvPr/>
            </p:nvSpPr>
            <p:spPr bwMode="auto">
              <a:xfrm>
                <a:off x="3895" y="2769"/>
                <a:ext cx="42" cy="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84" name="Rectangle 72"/>
              <p:cNvSpPr>
                <a:spLocks noChangeArrowheads="1"/>
              </p:cNvSpPr>
              <p:nvPr/>
            </p:nvSpPr>
            <p:spPr bwMode="auto">
              <a:xfrm>
                <a:off x="3961" y="2739"/>
                <a:ext cx="138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000">
                    <a:solidFill>
                      <a:srgbClr val="FFFF99"/>
                    </a:solidFill>
                    <a:latin typeface="Arial" panose="020B0604020202020204" pitchFamily="34" charset="0"/>
                  </a:rPr>
                  <a:t>BG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85" name="Rectangle 73"/>
              <p:cNvSpPr>
                <a:spLocks noChangeArrowheads="1"/>
              </p:cNvSpPr>
              <p:nvPr/>
            </p:nvSpPr>
            <p:spPr bwMode="auto">
              <a:xfrm>
                <a:off x="3895" y="2895"/>
                <a:ext cx="42" cy="42"/>
              </a:xfrm>
              <a:prstGeom prst="rect">
                <a:avLst/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86" name="Rectangle 74"/>
              <p:cNvSpPr>
                <a:spLocks noChangeArrowheads="1"/>
              </p:cNvSpPr>
              <p:nvPr/>
            </p:nvSpPr>
            <p:spPr bwMode="auto">
              <a:xfrm>
                <a:off x="3895" y="2895"/>
                <a:ext cx="42" cy="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MX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287" name="Rectangle 75"/>
              <p:cNvSpPr>
                <a:spLocks noChangeArrowheads="1"/>
              </p:cNvSpPr>
              <p:nvPr/>
            </p:nvSpPr>
            <p:spPr bwMode="auto">
              <a:xfrm>
                <a:off x="3961" y="2865"/>
                <a:ext cx="46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s-MX" sz="1000">
                    <a:solidFill>
                      <a:srgbClr val="FFFF99"/>
                    </a:solidFill>
                    <a:latin typeface="Arial" panose="020B0604020202020204" pitchFamily="34" charset="0"/>
                  </a:rPr>
                  <a:t>BG+Nif ac 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88" name="Text Box 76"/>
              <p:cNvSpPr txBox="1">
                <a:spLocks noChangeArrowheads="1"/>
              </p:cNvSpPr>
              <p:nvPr/>
            </p:nvSpPr>
            <p:spPr bwMode="auto">
              <a:xfrm>
                <a:off x="2386" y="2924"/>
                <a:ext cx="280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3000">
                    <a:solidFill>
                      <a:srgbClr val="FFFF99"/>
                    </a:solidFill>
                    <a:latin typeface="Times New Roman" panose="02020603050405020304" pitchFamily="18" charset="0"/>
                  </a:rPr>
                  <a:t>*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89" name="Text Box 77"/>
              <p:cNvSpPr txBox="1">
                <a:spLocks noChangeArrowheads="1"/>
              </p:cNvSpPr>
              <p:nvPr/>
            </p:nvSpPr>
            <p:spPr bwMode="auto">
              <a:xfrm>
                <a:off x="3826" y="2973"/>
                <a:ext cx="280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3000">
                    <a:solidFill>
                      <a:srgbClr val="FFFF99"/>
                    </a:solidFill>
                    <a:latin typeface="Times New Roman" panose="02020603050405020304" pitchFamily="18" charset="0"/>
                  </a:rPr>
                  <a:t>*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290" name="Line 78"/>
              <p:cNvSpPr>
                <a:spLocks noChangeShapeType="1"/>
              </p:cNvSpPr>
              <p:nvPr/>
            </p:nvSpPr>
            <p:spPr bwMode="auto">
              <a:xfrm>
                <a:off x="3194" y="3251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91" name="Line 79"/>
              <p:cNvSpPr>
                <a:spLocks noChangeShapeType="1"/>
              </p:cNvSpPr>
              <p:nvPr/>
            </p:nvSpPr>
            <p:spPr bwMode="auto">
              <a:xfrm>
                <a:off x="2671" y="3529"/>
                <a:ext cx="42" cy="1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292" name="Line 80"/>
              <p:cNvSpPr>
                <a:spLocks noChangeShapeType="1"/>
              </p:cNvSpPr>
              <p:nvPr/>
            </p:nvSpPr>
            <p:spPr bwMode="auto">
              <a:xfrm flipV="1">
                <a:off x="1632" y="2928"/>
                <a:ext cx="0" cy="960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s-MX"/>
              </a:p>
            </p:txBody>
          </p:sp>
          <p:sp>
            <p:nvSpPr>
              <p:cNvPr id="48293" name="Line 81"/>
              <p:cNvSpPr>
                <a:spLocks noChangeShapeType="1"/>
              </p:cNvSpPr>
              <p:nvPr/>
            </p:nvSpPr>
            <p:spPr bwMode="auto">
              <a:xfrm flipV="1">
                <a:off x="3391" y="3266"/>
                <a:ext cx="1" cy="84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48135" name="Line 82"/>
            <p:cNvSpPr>
              <a:spLocks noChangeShapeType="1"/>
            </p:cNvSpPr>
            <p:nvPr/>
          </p:nvSpPr>
          <p:spPr bwMode="auto">
            <a:xfrm>
              <a:off x="9764714" y="2389189"/>
              <a:ext cx="60325" cy="158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8136" name="Line 83"/>
            <p:cNvSpPr>
              <a:spLocks noChangeShapeType="1"/>
            </p:cNvSpPr>
            <p:nvPr/>
          </p:nvSpPr>
          <p:spPr bwMode="auto">
            <a:xfrm>
              <a:off x="6931026" y="2247900"/>
              <a:ext cx="42863" cy="15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4" name="Group 84"/>
            <p:cNvGrpSpPr>
              <a:grpSpLocks/>
            </p:cNvGrpSpPr>
            <p:nvPr/>
          </p:nvGrpSpPr>
          <p:grpSpPr bwMode="auto">
            <a:xfrm>
              <a:off x="1018061" y="4355598"/>
              <a:ext cx="3921125" cy="2263775"/>
              <a:chOff x="3072" y="1008"/>
              <a:chExt cx="2470" cy="1426"/>
            </a:xfrm>
          </p:grpSpPr>
          <p:grpSp>
            <p:nvGrpSpPr>
              <p:cNvPr id="48138" name="Group 85"/>
              <p:cNvGrpSpPr>
                <a:grpSpLocks/>
              </p:cNvGrpSpPr>
              <p:nvPr/>
            </p:nvGrpSpPr>
            <p:grpSpPr bwMode="auto">
              <a:xfrm>
                <a:off x="3072" y="1008"/>
                <a:ext cx="2470" cy="1426"/>
                <a:chOff x="3103" y="1083"/>
                <a:chExt cx="2439" cy="1187"/>
              </a:xfrm>
            </p:grpSpPr>
            <p:sp>
              <p:nvSpPr>
                <p:cNvPr id="48142" name="Rectangle 86"/>
                <p:cNvSpPr>
                  <a:spLocks noChangeArrowheads="1"/>
                </p:cNvSpPr>
                <p:nvPr/>
              </p:nvSpPr>
              <p:spPr bwMode="auto">
                <a:xfrm>
                  <a:off x="4049" y="2206"/>
                  <a:ext cx="640" cy="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s-MX" sz="800">
                      <a:solidFill>
                        <a:srgbClr val="FFFF99"/>
                      </a:solidFill>
                      <a:latin typeface="Arial" panose="020B0604020202020204" pitchFamily="34" charset="0"/>
                    </a:rPr>
                    <a:t>DAYS OF INFECTION</a:t>
                  </a:r>
                  <a:endParaRPr lang="en-GB" altLang="es-MX" sz="3000">
                    <a:solidFill>
                      <a:srgbClr val="FFFF99"/>
                    </a:solidFill>
                    <a:latin typeface="Times New Roman" panose="02020603050405020304" pitchFamily="18" charset="0"/>
                  </a:endParaRPr>
                </a:p>
              </p:txBody>
            </p:sp>
            <p:grpSp>
              <p:nvGrpSpPr>
                <p:cNvPr id="48143" name="Group 87"/>
                <p:cNvGrpSpPr>
                  <a:grpSpLocks/>
                </p:cNvGrpSpPr>
                <p:nvPr/>
              </p:nvGrpSpPr>
              <p:grpSpPr bwMode="auto">
                <a:xfrm>
                  <a:off x="3103" y="1083"/>
                  <a:ext cx="2439" cy="1072"/>
                  <a:chOff x="3103" y="1083"/>
                  <a:chExt cx="2439" cy="1072"/>
                </a:xfrm>
              </p:grpSpPr>
              <p:sp>
                <p:nvSpPr>
                  <p:cNvPr id="48144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3486" y="1860"/>
                    <a:ext cx="133" cy="168"/>
                  </a:xfrm>
                  <a:prstGeom prst="rect">
                    <a:avLst/>
                  </a:prstGeom>
                  <a:solidFill>
                    <a:srgbClr val="000000"/>
                  </a:solidFill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45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3996" y="1758"/>
                    <a:ext cx="133" cy="270"/>
                  </a:xfrm>
                  <a:prstGeom prst="rect">
                    <a:avLst/>
                  </a:prstGeom>
                  <a:solidFill>
                    <a:srgbClr val="000000"/>
                  </a:solidFill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46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4501" y="1789"/>
                    <a:ext cx="133" cy="239"/>
                  </a:xfrm>
                  <a:prstGeom prst="rect">
                    <a:avLst/>
                  </a:prstGeom>
                  <a:solidFill>
                    <a:srgbClr val="000000"/>
                  </a:solidFill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47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5011" y="1749"/>
                    <a:ext cx="133" cy="279"/>
                  </a:xfrm>
                  <a:prstGeom prst="rect">
                    <a:avLst/>
                  </a:prstGeom>
                  <a:solidFill>
                    <a:srgbClr val="000000"/>
                  </a:solidFill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48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619" y="1917"/>
                    <a:ext cx="138" cy="111"/>
                  </a:xfrm>
                  <a:prstGeom prst="rect">
                    <a:avLst/>
                  </a:pr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49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619" y="1917"/>
                    <a:ext cx="138" cy="111"/>
                  </a:xfrm>
                  <a:prstGeom prst="rect">
                    <a:avLst/>
                  </a:prstGeom>
                  <a:noFill/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0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1806"/>
                    <a:ext cx="133" cy="222"/>
                  </a:xfrm>
                  <a:prstGeom prst="rect">
                    <a:avLst/>
                  </a:pr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1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1806"/>
                    <a:ext cx="133" cy="222"/>
                  </a:xfrm>
                  <a:prstGeom prst="rect">
                    <a:avLst/>
                  </a:prstGeom>
                  <a:noFill/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2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4634" y="1758"/>
                    <a:ext cx="138" cy="270"/>
                  </a:xfrm>
                  <a:prstGeom prst="rect">
                    <a:avLst/>
                  </a:prstGeom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3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4634" y="1758"/>
                    <a:ext cx="138" cy="270"/>
                  </a:xfrm>
                  <a:prstGeom prst="rect">
                    <a:avLst/>
                  </a:prstGeom>
                  <a:noFill/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4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5144" y="1616"/>
                    <a:ext cx="132" cy="412"/>
                  </a:xfrm>
                  <a:prstGeom prst="rect">
                    <a:avLst/>
                  </a:prstGeom>
                  <a:blipFill dpi="0" rotWithShape="0">
                    <a:blip r:embed="rId14"/>
                    <a:srcRect/>
                    <a:tile tx="0" ty="0" sx="100000" sy="100000" flip="none" algn="tl"/>
                  </a:blipFill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5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144" y="1616"/>
                    <a:ext cx="132" cy="412"/>
                  </a:xfrm>
                  <a:prstGeom prst="rect">
                    <a:avLst/>
                  </a:prstGeom>
                  <a:noFill/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6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3757" y="1957"/>
                    <a:ext cx="133" cy="71"/>
                  </a:xfrm>
                  <a:prstGeom prst="rect">
                    <a:avLst/>
                  </a:prstGeom>
                  <a:blipFill dpi="0" rotWithShape="0">
                    <a:blip r:embed="rId12"/>
                    <a:srcRect/>
                    <a:tile tx="0" ty="0" sx="100000" sy="100000" flip="none" algn="tl"/>
                  </a:blipFill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7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3757" y="1957"/>
                    <a:ext cx="133" cy="71"/>
                  </a:xfrm>
                  <a:prstGeom prst="rect">
                    <a:avLst/>
                  </a:prstGeom>
                  <a:noFill/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8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1842"/>
                    <a:ext cx="133" cy="186"/>
                  </a:xfrm>
                  <a:prstGeom prst="rect">
                    <a:avLst/>
                  </a:prstGeom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59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1842"/>
                    <a:ext cx="133" cy="186"/>
                  </a:xfrm>
                  <a:prstGeom prst="rect">
                    <a:avLst/>
                  </a:prstGeom>
                  <a:noFill/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60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4772" y="1891"/>
                    <a:ext cx="133" cy="137"/>
                  </a:xfrm>
                  <a:prstGeom prst="rect">
                    <a:avLst/>
                  </a:prstGeom>
                  <a:blipFill dpi="0" rotWithShape="0">
                    <a:blip r:embed="rId10"/>
                    <a:srcRect/>
                    <a:tile tx="0" ty="0" sx="100000" sy="100000" flip="none" algn="tl"/>
                  </a:blipFill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61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4772" y="1891"/>
                    <a:ext cx="133" cy="137"/>
                  </a:xfrm>
                  <a:prstGeom prst="rect">
                    <a:avLst/>
                  </a:prstGeom>
                  <a:noFill/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62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5276" y="1886"/>
                    <a:ext cx="133" cy="142"/>
                  </a:xfrm>
                  <a:prstGeom prst="rect">
                    <a:avLst/>
                  </a:prstGeom>
                  <a:blipFill dpi="0" rotWithShape="0">
                    <a:blip r:embed="rId13"/>
                    <a:srcRect/>
                    <a:tile tx="0" ty="0" sx="100000" sy="100000" flip="none" algn="tl"/>
                  </a:blipFill>
                  <a:ln w="9525">
                    <a:solidFill>
                      <a:srgbClr val="FFFF9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63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5276" y="1886"/>
                    <a:ext cx="133" cy="142"/>
                  </a:xfrm>
                  <a:prstGeom prst="rect">
                    <a:avLst/>
                  </a:prstGeom>
                  <a:noFill/>
                  <a:ln w="7938">
                    <a:solidFill>
                      <a:srgbClr val="FFFF99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164" name="Line 1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0" y="1820"/>
                    <a:ext cx="1" cy="40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6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3534" y="1820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66" name="Line 1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60" y="1669"/>
                    <a:ext cx="1" cy="89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67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4044" y="1669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68" name="Line 1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65" y="1687"/>
                    <a:ext cx="1" cy="102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6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549" y="1687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0" name="Line 1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75" y="1691"/>
                    <a:ext cx="1" cy="58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5059" y="1691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2" name="Line 1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88" y="1891"/>
                    <a:ext cx="1" cy="26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3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3672" y="1891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4" name="Line 1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93" y="1687"/>
                    <a:ext cx="1" cy="119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5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4177" y="1687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6" name="Line 1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7" y="1713"/>
                    <a:ext cx="1" cy="45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7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4681" y="1713"/>
                    <a:ext cx="38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8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07" y="1505"/>
                    <a:ext cx="1" cy="11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79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21" y="1931"/>
                    <a:ext cx="1" cy="26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0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3805" y="1931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1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26" y="1735"/>
                    <a:ext cx="1" cy="107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2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4310" y="1735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3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35" y="1869"/>
                    <a:ext cx="1" cy="22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4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4820" y="1869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5" name="Line 1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340" y="1833"/>
                    <a:ext cx="1" cy="53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6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5324" y="1833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7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3433" y="1416"/>
                    <a:ext cx="1" cy="612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8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3406" y="2028"/>
                    <a:ext cx="27" cy="1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89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3406" y="1904"/>
                    <a:ext cx="27" cy="1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0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3406" y="1784"/>
                    <a:ext cx="27" cy="1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1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406" y="1660"/>
                    <a:ext cx="27" cy="1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2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3406" y="1540"/>
                    <a:ext cx="27" cy="1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3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3433" y="2028"/>
                    <a:ext cx="2029" cy="1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4" name="Line 1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33" y="2028"/>
                    <a:ext cx="1" cy="22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5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43" y="2028"/>
                    <a:ext cx="1" cy="22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6" name="Line 1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48" y="2028"/>
                    <a:ext cx="1" cy="22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7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58" y="2028"/>
                    <a:ext cx="1" cy="22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8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62" y="2028"/>
                    <a:ext cx="1" cy="22"/>
                  </a:xfrm>
                  <a:prstGeom prst="line">
                    <a:avLst/>
                  </a:prstGeom>
                  <a:noFill/>
                  <a:ln w="0">
                    <a:solidFill>
                      <a:srgbClr val="FFFF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48199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3497" y="1083"/>
                    <a:ext cx="1438" cy="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9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PERCENTAGE OF LUNG SURFACE AREA 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0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3816" y="1181"/>
                    <a:ext cx="908" cy="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9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AFECTED BY PNEUMONIA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1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3327" y="1993"/>
                    <a:ext cx="36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0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2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869"/>
                    <a:ext cx="72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20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3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749"/>
                    <a:ext cx="72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40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4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25"/>
                    <a:ext cx="72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60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5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505"/>
                    <a:ext cx="72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80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6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3242" y="1381"/>
                    <a:ext cx="108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100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7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3646" y="2091"/>
                    <a:ext cx="72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15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8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4150" y="2091"/>
                    <a:ext cx="72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30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9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4660" y="2091"/>
                    <a:ext cx="72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45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10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5165" y="2091"/>
                    <a:ext cx="72" cy="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60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11" name="Rectangle 155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903" y="1735"/>
                    <a:ext cx="477" cy="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8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% OF PNEUMONIA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12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5255" y="1203"/>
                    <a:ext cx="32" cy="2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7938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213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5308" y="1185"/>
                    <a:ext cx="234" cy="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6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CONTROL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14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5255" y="1296"/>
                    <a:ext cx="32" cy="27"/>
                  </a:xfrm>
                  <a:prstGeom prst="rect">
                    <a:avLst/>
                  </a:pr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215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5255" y="1296"/>
                    <a:ext cx="32" cy="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938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216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5308" y="1279"/>
                    <a:ext cx="69" cy="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6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BG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17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5255" y="1394"/>
                    <a:ext cx="32" cy="27"/>
                  </a:xfrm>
                  <a:prstGeom prst="rect">
                    <a:avLst/>
                  </a:prstGeom>
                  <a:blipFill dpi="0" rotWithShape="0">
                    <a:blip r:embed="rId1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218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5255" y="1394"/>
                    <a:ext cx="32" cy="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938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s-MX" altLang="es-MX" sz="180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8219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5308" y="1376"/>
                    <a:ext cx="219" cy="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GB" altLang="es-MX" sz="600">
                        <a:solidFill>
                          <a:srgbClr val="FFFF99"/>
                        </a:solidFill>
                        <a:latin typeface="Arial" panose="020B0604020202020204" pitchFamily="34" charset="0"/>
                      </a:rPr>
                      <a:t>BG+Nif ac</a:t>
                    </a:r>
                    <a:endParaRPr lang="en-GB" altLang="es-MX" sz="3000">
                      <a:solidFill>
                        <a:srgbClr val="FFFF99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48139" name="Text Box 164"/>
              <p:cNvSpPr txBox="1">
                <a:spLocks noChangeArrowheads="1"/>
              </p:cNvSpPr>
              <p:nvPr/>
            </p:nvSpPr>
            <p:spPr bwMode="auto">
              <a:xfrm>
                <a:off x="5100" y="1301"/>
                <a:ext cx="236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3000">
                    <a:solidFill>
                      <a:srgbClr val="FFFF99"/>
                    </a:solidFill>
                    <a:latin typeface="Times New Roman" panose="02020603050405020304" pitchFamily="18" charset="0"/>
                  </a:rPr>
                  <a:t>*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0" name="Text Box 165"/>
              <p:cNvSpPr txBox="1">
                <a:spLocks noChangeArrowheads="1"/>
              </p:cNvSpPr>
              <p:nvPr/>
            </p:nvSpPr>
            <p:spPr bwMode="auto">
              <a:xfrm>
                <a:off x="3408" y="1636"/>
                <a:ext cx="236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3000">
                    <a:solidFill>
                      <a:srgbClr val="FFFF99"/>
                    </a:solidFill>
                    <a:latin typeface="Times New Roman" panose="02020603050405020304" pitchFamily="18" charset="0"/>
                  </a:rPr>
                  <a:t>*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141" name="Text Box 166"/>
              <p:cNvSpPr txBox="1">
                <a:spLocks noChangeArrowheads="1"/>
              </p:cNvSpPr>
              <p:nvPr/>
            </p:nvSpPr>
            <p:spPr bwMode="auto">
              <a:xfrm>
                <a:off x="4442" y="1469"/>
                <a:ext cx="236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3000">
                    <a:solidFill>
                      <a:srgbClr val="FFFF99"/>
                    </a:solidFill>
                    <a:latin typeface="Times New Roman" panose="02020603050405020304" pitchFamily="18" charset="0"/>
                  </a:rPr>
                  <a:t>*</a:t>
                </a:r>
                <a:endParaRPr lang="en-GB" altLang="es-MX" sz="3000">
                  <a:solidFill>
                    <a:srgbClr val="FFFF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16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6539863"/>
                </p:ext>
              </p:extLst>
            </p:nvPr>
          </p:nvGraphicFramePr>
          <p:xfrm>
            <a:off x="6362993" y="4097984"/>
            <a:ext cx="4618274" cy="25213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" name="Gráfico" r:id="rId15" imgW="5010150" imgH="2419350" progId="Excel.Chart.8">
                    <p:embed/>
                  </p:oleObj>
                </mc:Choice>
                <mc:Fallback>
                  <p:oleObj name="Gráfico" r:id="rId15" imgW="5010150" imgH="241935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62993" y="4097984"/>
                          <a:ext cx="4618274" cy="25213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1" name="Rectangle 67"/>
            <p:cNvSpPr>
              <a:spLocks noChangeArrowheads="1"/>
            </p:cNvSpPr>
            <p:nvPr/>
          </p:nvSpPr>
          <p:spPr bwMode="auto">
            <a:xfrm rot="16200000">
              <a:off x="5775674" y="5333343"/>
              <a:ext cx="995363" cy="168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s-MX" sz="1100" dirty="0">
                  <a:latin typeface="Arial" panose="020B0604020202020204" pitchFamily="34" charset="0"/>
                </a:rPr>
                <a:t>106 CFU/LUNG</a:t>
              </a:r>
              <a:endParaRPr lang="en-GB" altLang="es-MX" sz="3000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53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MX" b="1" dirty="0" smtClean="0"/>
              <a:t>Productos naturales</a:t>
            </a:r>
          </a:p>
        </p:txBody>
      </p:sp>
      <p:sp>
        <p:nvSpPr>
          <p:cNvPr id="6349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altLang="es-MX" dirty="0" err="1" smtClean="0"/>
              <a:t>Analisis</a:t>
            </a:r>
            <a:r>
              <a:rPr lang="es-ES" altLang="es-MX" dirty="0" smtClean="0"/>
              <a:t> de plantas medicinales mexicanas</a:t>
            </a:r>
          </a:p>
          <a:p>
            <a:r>
              <a:rPr lang="es-ES" altLang="es-MX" dirty="0" smtClean="0"/>
              <a:t>Extractos </a:t>
            </a:r>
            <a:r>
              <a:rPr lang="es-ES" altLang="es-MX" dirty="0" err="1" smtClean="0"/>
              <a:t>hexanicos</a:t>
            </a:r>
            <a:r>
              <a:rPr lang="es-ES" altLang="es-MX" dirty="0" smtClean="0"/>
              <a:t> de las plantas </a:t>
            </a:r>
            <a:r>
              <a:rPr lang="es-ES" altLang="es-MX" dirty="0" err="1" smtClean="0"/>
              <a:t>Chamaedora</a:t>
            </a:r>
            <a:r>
              <a:rPr lang="es-ES" altLang="es-MX" dirty="0" smtClean="0"/>
              <a:t> </a:t>
            </a:r>
            <a:r>
              <a:rPr lang="es-ES" altLang="es-MX" dirty="0" err="1" smtClean="0"/>
              <a:t>tepejilote</a:t>
            </a:r>
            <a:r>
              <a:rPr lang="es-ES" altLang="es-MX" dirty="0" smtClean="0"/>
              <a:t> y Lantana hispida</a:t>
            </a:r>
          </a:p>
          <a:p>
            <a:r>
              <a:rPr lang="es-ES" altLang="es-MX" dirty="0" smtClean="0"/>
              <a:t>Dos </a:t>
            </a:r>
            <a:r>
              <a:rPr lang="es-ES" altLang="es-MX" dirty="0" err="1" smtClean="0"/>
              <a:t>triterpenos</a:t>
            </a:r>
            <a:r>
              <a:rPr lang="es-ES" altLang="es-MX" dirty="0" smtClean="0"/>
              <a:t> tienen actividad </a:t>
            </a:r>
            <a:r>
              <a:rPr lang="es-ES" altLang="es-MX" dirty="0" err="1" smtClean="0"/>
              <a:t>antimicobacteriana</a:t>
            </a:r>
            <a:r>
              <a:rPr lang="es-ES" altLang="es-MX" dirty="0" smtClean="0"/>
              <a:t> (</a:t>
            </a:r>
            <a:r>
              <a:rPr lang="es-ES" altLang="es-MX" dirty="0" err="1" smtClean="0"/>
              <a:t>ac</a:t>
            </a:r>
            <a:r>
              <a:rPr lang="es-ES" altLang="es-MX" dirty="0" smtClean="0"/>
              <a:t> </a:t>
            </a:r>
            <a:r>
              <a:rPr lang="es-ES" altLang="es-MX" dirty="0" err="1" smtClean="0"/>
              <a:t>ursólico</a:t>
            </a:r>
            <a:r>
              <a:rPr lang="es-ES" altLang="es-MX" dirty="0" smtClean="0"/>
              <a:t> y </a:t>
            </a:r>
            <a:r>
              <a:rPr lang="es-ES" altLang="es-MX" dirty="0" err="1" smtClean="0"/>
              <a:t>oleanólico</a:t>
            </a:r>
            <a:r>
              <a:rPr lang="es-ES" altLang="es-MX" dirty="0" smtClean="0"/>
              <a:t>)</a:t>
            </a:r>
          </a:p>
          <a:p>
            <a:r>
              <a:rPr lang="es-ES" altLang="es-MX" dirty="0" smtClean="0"/>
              <a:t>Estudios in-vitro han mostrado efectos bloqueadores del TGF</a:t>
            </a:r>
            <a:r>
              <a:rPr lang="el-GR" alt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s-ES" altLang="es-MX" dirty="0" smtClean="0"/>
              <a:t> y de la </a:t>
            </a:r>
            <a:r>
              <a:rPr lang="es-ES" altLang="es-MX" dirty="0" err="1" smtClean="0"/>
              <a:t>sintesis</a:t>
            </a:r>
            <a:r>
              <a:rPr lang="es-ES" altLang="es-MX" dirty="0" smtClean="0"/>
              <a:t> de prostaglandinas. </a:t>
            </a:r>
            <a:r>
              <a:rPr lang="es-ES" altLang="es-MX" dirty="0" err="1" smtClean="0"/>
              <a:t>Tambien</a:t>
            </a:r>
            <a:r>
              <a:rPr lang="es-ES" altLang="es-MX" dirty="0" smtClean="0"/>
              <a:t> inducen la expresión de TNF</a:t>
            </a:r>
            <a:r>
              <a:rPr lang="el-GR" alt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s-ES" altLang="es-MX" dirty="0" smtClean="0"/>
              <a:t> e </a:t>
            </a:r>
            <a:r>
              <a:rPr lang="es-ES" altLang="es-MX" dirty="0" err="1" smtClean="0"/>
              <a:t>iNOS</a:t>
            </a:r>
            <a:endParaRPr lang="es-ES" altLang="es-MX" dirty="0" smtClean="0"/>
          </a:p>
        </p:txBody>
      </p:sp>
    </p:spTree>
    <p:extLst>
      <p:ext uri="{BB962C8B-B14F-4D97-AF65-F5344CB8AC3E}">
        <p14:creationId xmlns:p14="http://schemas.microsoft.com/office/powerpoint/2010/main" val="283322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8" name="Picture 23" descr="iNOS _ H37Rv _ TRI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226" y="766763"/>
            <a:ext cx="28797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6" descr="H37R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5" y="620714"/>
            <a:ext cx="316865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5" descr="H37Rvmorfo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68" y="666751"/>
            <a:ext cx="3144837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8 CuadroTexto"/>
          <p:cNvSpPr txBox="1">
            <a:spLocks noChangeArrowheads="1"/>
          </p:cNvSpPr>
          <p:nvPr/>
        </p:nvSpPr>
        <p:spPr bwMode="auto">
          <a:xfrm rot="-5400000">
            <a:off x="-876216" y="3226072"/>
            <a:ext cx="2776721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Bacilli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loads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(1x10</a:t>
            </a:r>
            <a:r>
              <a:rPr lang="es-ES" altLang="es-MX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4518" name="7 CuadroTexto"/>
          <p:cNvSpPr txBox="1">
            <a:spLocks noChangeArrowheads="1"/>
          </p:cNvSpPr>
          <p:nvPr/>
        </p:nvSpPr>
        <p:spPr bwMode="auto">
          <a:xfrm rot="-5400000">
            <a:off x="2850018" y="2987207"/>
            <a:ext cx="308238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% of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pneumonia</a:t>
            </a:r>
            <a:endParaRPr lang="es-ES" alt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9" name="9 CuadroTexto"/>
          <p:cNvSpPr txBox="1">
            <a:spLocks noChangeArrowheads="1"/>
          </p:cNvSpPr>
          <p:nvPr/>
        </p:nvSpPr>
        <p:spPr bwMode="auto">
          <a:xfrm rot="-5400000">
            <a:off x="6904733" y="3102961"/>
            <a:ext cx="2492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copies/10</a:t>
            </a:r>
            <a:r>
              <a:rPr lang="es-ES" altLang="es-MX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copies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of G3PDH</a:t>
            </a:r>
          </a:p>
        </p:txBody>
      </p:sp>
      <p:sp>
        <p:nvSpPr>
          <p:cNvPr id="64520" name="6 CuadroTexto"/>
          <p:cNvSpPr txBox="1">
            <a:spLocks noChangeArrowheads="1"/>
          </p:cNvSpPr>
          <p:nvPr/>
        </p:nvSpPr>
        <p:spPr bwMode="auto">
          <a:xfrm>
            <a:off x="5303879" y="5937394"/>
            <a:ext cx="18069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es-ES" alt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alt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es-ES" alt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72549" y="1412875"/>
            <a:ext cx="198438" cy="1587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55150" y="1738403"/>
            <a:ext cx="198438" cy="155575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800" dirty="0"/>
          </a:p>
        </p:txBody>
      </p:sp>
      <p:sp>
        <p:nvSpPr>
          <p:cNvPr id="64526" name="TextBox 12"/>
          <p:cNvSpPr txBox="1">
            <a:spLocks noChangeArrowheads="1"/>
          </p:cNvSpPr>
          <p:nvPr/>
        </p:nvSpPr>
        <p:spPr bwMode="auto">
          <a:xfrm>
            <a:off x="11438216" y="1354137"/>
            <a:ext cx="67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1200" dirty="0">
                <a:latin typeface="Arial" panose="020B0604020202020204" pitchFamily="34" charset="0"/>
                <a:cs typeface="Arial" panose="020B0604020202020204" pitchFamily="34" charset="0"/>
              </a:rPr>
              <a:t>UA/OA</a:t>
            </a:r>
          </a:p>
        </p:txBody>
      </p:sp>
      <p:sp>
        <p:nvSpPr>
          <p:cNvPr id="64527" name="TextBox 13"/>
          <p:cNvSpPr txBox="1">
            <a:spLocks noChangeArrowheads="1"/>
          </p:cNvSpPr>
          <p:nvPr/>
        </p:nvSpPr>
        <p:spPr bwMode="auto">
          <a:xfrm>
            <a:off x="11298880" y="1670051"/>
            <a:ext cx="9445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MX" sz="12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64530" name="17 CuadroTexto"/>
          <p:cNvSpPr txBox="1">
            <a:spLocks noChangeArrowheads="1"/>
          </p:cNvSpPr>
          <p:nvPr/>
        </p:nvSpPr>
        <p:spPr bwMode="auto">
          <a:xfrm>
            <a:off x="8568385" y="323657"/>
            <a:ext cx="3172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b="1" dirty="0">
                <a:latin typeface="Arial" panose="020B0604020202020204" pitchFamily="34" charset="0"/>
              </a:rPr>
              <a:t>Cepa H37Rv </a:t>
            </a:r>
            <a:r>
              <a:rPr lang="es-ES" altLang="es-MX" sz="1800" b="1" dirty="0" err="1">
                <a:latin typeface="Arial" panose="020B0604020202020204" pitchFamily="34" charset="0"/>
              </a:rPr>
              <a:t>drogosensible</a:t>
            </a:r>
            <a:endParaRPr lang="es-ES" altLang="es-MX" sz="1800" b="1" dirty="0">
              <a:latin typeface="Arial" panose="020B0604020202020204" pitchFamily="34" charset="0"/>
            </a:endParaRPr>
          </a:p>
        </p:txBody>
      </p:sp>
      <p:pic>
        <p:nvPicPr>
          <p:cNvPr id="19" name="Picture 16" descr="UFC MD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1" y="3575686"/>
            <a:ext cx="30956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MDR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64" y="3607715"/>
            <a:ext cx="3106737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IFN _ MDR _ TRIT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908" y="3477348"/>
            <a:ext cx="27463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17 CuadroTexto"/>
          <p:cNvSpPr txBox="1">
            <a:spLocks noChangeArrowheads="1"/>
          </p:cNvSpPr>
          <p:nvPr/>
        </p:nvSpPr>
        <p:spPr bwMode="auto">
          <a:xfrm>
            <a:off x="9089956" y="3104783"/>
            <a:ext cx="133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b="1" dirty="0">
                <a:latin typeface="Arial" panose="020B0604020202020204" pitchFamily="34" charset="0"/>
              </a:rPr>
              <a:t>Cepa MDR</a:t>
            </a:r>
          </a:p>
        </p:txBody>
      </p:sp>
      <p:sp>
        <p:nvSpPr>
          <p:cNvPr id="23" name="18 Rectángulo"/>
          <p:cNvSpPr>
            <a:spLocks noChangeArrowheads="1"/>
          </p:cNvSpPr>
          <p:nvPr/>
        </p:nvSpPr>
        <p:spPr bwMode="auto">
          <a:xfrm>
            <a:off x="7585447" y="6488322"/>
            <a:ext cx="4572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1100" dirty="0">
                <a:latin typeface="Arial" panose="020B0604020202020204" pitchFamily="34" charset="0"/>
              </a:rPr>
              <a:t>BMC </a:t>
            </a:r>
            <a:r>
              <a:rPr lang="es-ES_tradnl" altLang="es-MX" sz="1100" dirty="0" err="1">
                <a:latin typeface="Arial" panose="020B0604020202020204" pitchFamily="34" charset="0"/>
              </a:rPr>
              <a:t>Complementary</a:t>
            </a:r>
            <a:r>
              <a:rPr lang="es-ES_tradnl" altLang="es-MX" sz="1100" dirty="0">
                <a:latin typeface="Arial" panose="020B0604020202020204" pitchFamily="34" charset="0"/>
              </a:rPr>
              <a:t> and </a:t>
            </a:r>
            <a:r>
              <a:rPr lang="es-ES_tradnl" altLang="es-MX" sz="1100" dirty="0" err="1">
                <a:latin typeface="Arial" panose="020B0604020202020204" pitchFamily="34" charset="0"/>
              </a:rPr>
              <a:t>Alternative</a:t>
            </a:r>
            <a:r>
              <a:rPr lang="es-ES_tradnl" altLang="es-MX" sz="1100" dirty="0">
                <a:latin typeface="Arial" panose="020B0604020202020204" pitchFamily="34" charset="0"/>
              </a:rPr>
              <a:t> Medicine 2013 Oct 7;13:258</a:t>
            </a:r>
            <a:endParaRPr lang="es-ES" altLang="es-MX" sz="11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7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3 CuadroTexto"/>
          <p:cNvSpPr txBox="1">
            <a:spLocks noChangeArrowheads="1"/>
          </p:cNvSpPr>
          <p:nvPr/>
        </p:nvSpPr>
        <p:spPr bwMode="auto">
          <a:xfrm>
            <a:off x="4996257" y="0"/>
            <a:ext cx="72378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b="1" dirty="0" err="1" smtClean="0">
                <a:latin typeface="Arial" panose="020B0604020202020204" pitchFamily="34" charset="0"/>
              </a:rPr>
              <a:t>Peptidos</a:t>
            </a:r>
            <a:r>
              <a:rPr lang="es-ES" altLang="es-MX" sz="1800" b="1" dirty="0" smtClean="0">
                <a:latin typeface="Arial" panose="020B0604020202020204" pitchFamily="34" charset="0"/>
              </a:rPr>
              <a:t> antimicrobianos sintéticos y naturales tienen </a:t>
            </a:r>
            <a:r>
              <a:rPr lang="es-ES" altLang="es-MX" sz="1800" b="1" dirty="0">
                <a:latin typeface="Arial" panose="020B0604020202020204" pitchFamily="34" charset="0"/>
              </a:rPr>
              <a:t>actividad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b="1" dirty="0">
                <a:latin typeface="Arial" panose="020B0604020202020204" pitchFamily="34" charset="0"/>
              </a:rPr>
              <a:t>e</a:t>
            </a:r>
            <a:r>
              <a:rPr lang="es-ES" altLang="es-MX" sz="1800" b="1" dirty="0" smtClean="0">
                <a:latin typeface="Arial" panose="020B0604020202020204" pitchFamily="34" charset="0"/>
              </a:rPr>
              <a:t>ficiente en tuberculosis </a:t>
            </a:r>
            <a:r>
              <a:rPr lang="es-ES" altLang="es-MX" sz="1800" b="1" dirty="0" err="1" smtClean="0">
                <a:latin typeface="Arial" panose="020B0604020202020204" pitchFamily="34" charset="0"/>
              </a:rPr>
              <a:t>drogosensible</a:t>
            </a:r>
            <a:r>
              <a:rPr lang="es-ES" altLang="es-MX" sz="1800" b="1" dirty="0" smtClean="0">
                <a:latin typeface="Arial" panose="020B0604020202020204" pitchFamily="34" charset="0"/>
              </a:rPr>
              <a:t> y resistente</a:t>
            </a:r>
            <a:endParaRPr lang="es-ES" altLang="es-MX" sz="1800" b="1" dirty="0">
              <a:latin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711903"/>
              </p:ext>
            </p:extLst>
          </p:nvPr>
        </p:nvGraphicFramePr>
        <p:xfrm>
          <a:off x="9127615" y="810169"/>
          <a:ext cx="3029654" cy="5350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r:id="rId3" imgW="4713840" imgH="8403480" progId="Prism5.Document">
                  <p:embed/>
                </p:oleObj>
              </mc:Choice>
              <mc:Fallback>
                <p:oleObj r:id="rId3" imgW="4713840" imgH="840348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7615" y="810169"/>
                        <a:ext cx="3029654" cy="535032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8 Rectángulo"/>
          <p:cNvSpPr>
            <a:spLocks noChangeArrowheads="1"/>
          </p:cNvSpPr>
          <p:nvPr/>
        </p:nvSpPr>
        <p:spPr bwMode="auto">
          <a:xfrm>
            <a:off x="7947525" y="6460648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1000" dirty="0">
                <a:latin typeface="Arial" panose="020B0604020202020204" pitchFamily="34" charset="0"/>
              </a:rPr>
              <a:t>International </a:t>
            </a:r>
            <a:r>
              <a:rPr lang="es-ES_tradnl" altLang="es-MX" sz="1000" dirty="0" err="1">
                <a:latin typeface="Arial" panose="020B0604020202020204" pitchFamily="34" charset="0"/>
              </a:rPr>
              <a:t>Journal</a:t>
            </a:r>
            <a:r>
              <a:rPr lang="es-ES_tradnl" altLang="es-MX" sz="1000" dirty="0">
                <a:latin typeface="Arial" panose="020B0604020202020204" pitchFamily="34" charset="0"/>
              </a:rPr>
              <a:t> of </a:t>
            </a:r>
            <a:r>
              <a:rPr lang="es-ES_tradnl" altLang="es-MX" sz="1000" dirty="0" err="1">
                <a:latin typeface="Arial" panose="020B0604020202020204" pitchFamily="34" charset="0"/>
              </a:rPr>
              <a:t>Antimicrobial</a:t>
            </a:r>
            <a:r>
              <a:rPr lang="es-ES_tradnl" altLang="es-MX" sz="1000" dirty="0">
                <a:latin typeface="Arial" panose="020B0604020202020204" pitchFamily="34" charset="0"/>
              </a:rPr>
              <a:t> </a:t>
            </a:r>
            <a:r>
              <a:rPr lang="es-ES_tradnl" altLang="es-MX" sz="1000" dirty="0" err="1">
                <a:latin typeface="Arial" panose="020B0604020202020204" pitchFamily="34" charset="0"/>
              </a:rPr>
              <a:t>Agents</a:t>
            </a:r>
            <a:r>
              <a:rPr lang="es-ES_tradnl" altLang="es-MX" sz="1000" dirty="0">
                <a:latin typeface="Arial" panose="020B0604020202020204" pitchFamily="34" charset="0"/>
              </a:rPr>
              <a:t>. 2013: 41: 143-148</a:t>
            </a:r>
            <a:endParaRPr lang="es-ES" altLang="es-MX" sz="1000" dirty="0">
              <a:latin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212237" y="287383"/>
            <a:ext cx="11767959" cy="6296297"/>
            <a:chOff x="212237" y="287383"/>
            <a:chExt cx="11767959" cy="6296297"/>
          </a:xfrm>
        </p:grpSpPr>
        <p:pic>
          <p:nvPicPr>
            <p:cNvPr id="61443" name="0 Imagen" descr="Hancok fig ME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" t="2019" r="3690" b="4767"/>
            <a:stretch>
              <a:fillRect/>
            </a:stretch>
          </p:blipFill>
          <p:spPr bwMode="auto">
            <a:xfrm>
              <a:off x="212237" y="287383"/>
              <a:ext cx="4703978" cy="6296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2473285"/>
                </p:ext>
              </p:extLst>
            </p:nvPr>
          </p:nvGraphicFramePr>
          <p:xfrm>
            <a:off x="5352172" y="810169"/>
            <a:ext cx="3775443" cy="54600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3" r:id="rId6" imgW="5617440" imgH="8727840" progId="Prism5.Document">
                    <p:embed/>
                  </p:oleObj>
                </mc:Choice>
                <mc:Fallback>
                  <p:oleObj r:id="rId6" imgW="5617440" imgH="8727840" progId="Prism5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52172" y="810169"/>
                          <a:ext cx="3775443" cy="5460002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CuadroTexto 1"/>
            <p:cNvSpPr txBox="1"/>
            <p:nvPr/>
          </p:nvSpPr>
          <p:spPr>
            <a:xfrm>
              <a:off x="6261463" y="870859"/>
              <a:ext cx="19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err="1" smtClean="0"/>
                <a:t>Mtb</a:t>
              </a:r>
              <a:r>
                <a:rPr lang="es-MX" dirty="0" smtClean="0"/>
                <a:t> </a:t>
              </a:r>
              <a:r>
                <a:rPr lang="es-MX" dirty="0" err="1" smtClean="0"/>
                <a:t>drogosensible</a:t>
              </a:r>
              <a:endParaRPr lang="es-MX" dirty="0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9875517" y="870849"/>
              <a:ext cx="2104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err="1" smtClean="0"/>
                <a:t>Mtb</a:t>
              </a:r>
              <a:r>
                <a:rPr lang="es-MX" dirty="0" smtClean="0"/>
                <a:t> </a:t>
              </a:r>
              <a:r>
                <a:rPr lang="es-MX" dirty="0" err="1" smtClean="0"/>
                <a:t>drogoresistente</a:t>
              </a:r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47811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2209800" y="-315913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s-MX" sz="3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Participantes</a:t>
            </a:r>
            <a:endParaRPr lang="en-GB" sz="32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194165" y="827088"/>
            <a:ext cx="347402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b="1" dirty="0">
                <a:latin typeface="Times New Roman" panose="02020603050405020304" pitchFamily="18" charset="0"/>
              </a:rPr>
              <a:t>Sección de Patología </a:t>
            </a:r>
            <a:r>
              <a:rPr lang="es-MX" altLang="es-MX" sz="2400" b="1" dirty="0" err="1">
                <a:latin typeface="Times New Roman" panose="02020603050405020304" pitchFamily="18" charset="0"/>
              </a:rPr>
              <a:t>Exp</a:t>
            </a:r>
            <a:endParaRPr lang="es-MX" altLang="es-MX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b="1" dirty="0">
                <a:latin typeface="Times New Roman" panose="02020603050405020304" pitchFamily="18" charset="0"/>
              </a:rPr>
              <a:t>INCMN.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dirty="0">
                <a:latin typeface="Times New Roman" panose="02020603050405020304" pitchFamily="18" charset="0"/>
              </a:rPr>
              <a:t>Dulce Mata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dirty="0">
                <a:latin typeface="Times New Roman" panose="02020603050405020304" pitchFamily="18" charset="0"/>
              </a:rPr>
              <a:t>Jorge Barrios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dirty="0">
                <a:latin typeface="Times New Roman" panose="02020603050405020304" pitchFamily="18" charset="0"/>
              </a:rPr>
              <a:t>Alejandro </a:t>
            </a:r>
            <a:r>
              <a:rPr lang="es-MX" altLang="es-MX" sz="2400" dirty="0" err="1">
                <a:latin typeface="Times New Roman" panose="02020603050405020304" pitchFamily="18" charset="0"/>
              </a:rPr>
              <a:t>Fco</a:t>
            </a:r>
            <a:r>
              <a:rPr lang="es-MX" altLang="es-MX" sz="2400" dirty="0">
                <a:latin typeface="Times New Roman" panose="02020603050405020304" pitchFamily="18" charset="0"/>
              </a:rPr>
              <a:t> Cruz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dirty="0">
                <a:latin typeface="Times New Roman" panose="02020603050405020304" pitchFamily="18" charset="0"/>
              </a:rPr>
              <a:t>Javier Rangel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MX" sz="2400" dirty="0">
                <a:latin typeface="Times New Roman" panose="02020603050405020304" pitchFamily="18" charset="0"/>
              </a:rPr>
              <a:t>Hector </a:t>
            </a:r>
            <a:r>
              <a:rPr lang="en-GB" altLang="es-MX" sz="2400" dirty="0" smtClean="0">
                <a:latin typeface="Times New Roman" panose="02020603050405020304" pitchFamily="18" charset="0"/>
              </a:rPr>
              <a:t>Maldonado</a:t>
            </a:r>
            <a:endParaRPr lang="en-GB" altLang="es-MX" sz="2400" dirty="0">
              <a:latin typeface="Times New Roman" panose="02020603050405020304" pitchFamily="18" charset="0"/>
            </a:endParaRPr>
          </a:p>
        </p:txBody>
      </p:sp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8104188" y="36576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MX" sz="1800">
              <a:latin typeface="Times New Roman" panose="02020603050405020304" pitchFamily="18" charset="0"/>
            </a:endParaRPr>
          </a:p>
        </p:txBody>
      </p:sp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8104188" y="22098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MX" sz="1800">
              <a:latin typeface="Times New Roman" panose="02020603050405020304" pitchFamily="18" charset="0"/>
            </a:endParaRP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8027988" y="762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MX" sz="1800">
              <a:latin typeface="Times New Roman" panose="02020603050405020304" pitchFamily="18" charset="0"/>
            </a:endParaRP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5093104" y="945357"/>
            <a:ext cx="22541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b="1" dirty="0">
                <a:latin typeface="Times New Roman" panose="02020603050405020304" pitchFamily="18" charset="0"/>
              </a:rPr>
              <a:t>Universidad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b="1" dirty="0">
                <a:latin typeface="Times New Roman" panose="02020603050405020304" pitchFamily="18" charset="0"/>
              </a:rPr>
              <a:t>Londres UK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dirty="0">
                <a:latin typeface="Times New Roman" panose="02020603050405020304" pitchFamily="18" charset="0"/>
              </a:rPr>
              <a:t>Graham </a:t>
            </a:r>
            <a:r>
              <a:rPr lang="es-MX" altLang="es-MX" sz="2400" dirty="0" err="1">
                <a:latin typeface="Times New Roman" panose="02020603050405020304" pitchFamily="18" charset="0"/>
              </a:rPr>
              <a:t>Rook</a:t>
            </a:r>
            <a:endParaRPr lang="es-MX" altLang="es-MX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dirty="0">
                <a:latin typeface="Times New Roman" panose="02020603050405020304" pitchFamily="18" charset="0"/>
              </a:rPr>
              <a:t>John Stanford</a:t>
            </a:r>
            <a:endParaRPr lang="en-GB" altLang="es-MX" sz="2400" dirty="0">
              <a:latin typeface="Times New Roman" panose="02020603050405020304" pitchFamily="18" charset="0"/>
            </a:endParaRPr>
          </a:p>
        </p:txBody>
      </p:sp>
      <p:sp>
        <p:nvSpPr>
          <p:cNvPr id="66569" name="Text Box 14"/>
          <p:cNvSpPr txBox="1">
            <a:spLocks noChangeArrowheads="1"/>
          </p:cNvSpPr>
          <p:nvPr/>
        </p:nvSpPr>
        <p:spPr bwMode="auto">
          <a:xfrm>
            <a:off x="1152525" y="3892550"/>
            <a:ext cx="324159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400" b="1" dirty="0" err="1">
                <a:latin typeface="Times New Roman" panose="02020603050405020304" pitchFamily="18" charset="0"/>
              </a:rPr>
              <a:t>Inst</a:t>
            </a:r>
            <a:r>
              <a:rPr lang="es-ES" altLang="es-MX" sz="2400" b="1" dirty="0">
                <a:latin typeface="Times New Roman" panose="02020603050405020304" pitchFamily="18" charset="0"/>
              </a:rPr>
              <a:t> </a:t>
            </a:r>
            <a:r>
              <a:rPr lang="es-ES" altLang="es-MX" sz="2400" b="1" dirty="0" err="1">
                <a:latin typeface="Times New Roman" panose="02020603050405020304" pitchFamily="18" charset="0"/>
              </a:rPr>
              <a:t>Fisiologìa</a:t>
            </a:r>
            <a:r>
              <a:rPr lang="es-ES" altLang="es-MX" sz="2400" b="1" dirty="0">
                <a:latin typeface="Times New Roman" panose="02020603050405020304" pitchFamily="18" charset="0"/>
              </a:rPr>
              <a:t> Celular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400" b="1" dirty="0">
                <a:latin typeface="Times New Roman" panose="02020603050405020304" pitchFamily="18" charset="0"/>
              </a:rPr>
              <a:t>UNAM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400" dirty="0">
                <a:latin typeface="Times New Roman" panose="02020603050405020304" pitchFamily="18" charset="0"/>
              </a:rPr>
              <a:t>Fernando </a:t>
            </a:r>
            <a:r>
              <a:rPr lang="es-ES" altLang="es-MX" sz="2400" dirty="0" err="1">
                <a:latin typeface="Times New Roman" panose="02020603050405020304" pitchFamily="18" charset="0"/>
              </a:rPr>
              <a:t>Lopez</a:t>
            </a:r>
            <a:r>
              <a:rPr lang="es-ES" altLang="es-MX" sz="2400" dirty="0">
                <a:latin typeface="Times New Roman" panose="02020603050405020304" pitchFamily="18" charset="0"/>
              </a:rPr>
              <a:t> Casillas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400" dirty="0" err="1">
                <a:latin typeface="Times New Roman" panose="02020603050405020304" pitchFamily="18" charset="0"/>
              </a:rPr>
              <a:t>Valentin</a:t>
            </a:r>
            <a:r>
              <a:rPr lang="es-ES" altLang="es-MX" sz="2400" dirty="0">
                <a:latin typeface="Times New Roman" panose="02020603050405020304" pitchFamily="18" charset="0"/>
              </a:rPr>
              <a:t> Mendoza</a:t>
            </a:r>
          </a:p>
        </p:txBody>
      </p:sp>
      <p:sp>
        <p:nvSpPr>
          <p:cNvPr id="66571" name="Text Box 17"/>
          <p:cNvSpPr txBox="1">
            <a:spLocks noChangeArrowheads="1"/>
          </p:cNvSpPr>
          <p:nvPr/>
        </p:nvSpPr>
        <p:spPr bwMode="auto">
          <a:xfrm>
            <a:off x="7742310" y="945357"/>
            <a:ext cx="42883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400" b="1" dirty="0">
                <a:latin typeface="Times New Roman" panose="02020603050405020304" pitchFamily="18" charset="0"/>
              </a:rPr>
              <a:t>Universidad </a:t>
            </a:r>
            <a:r>
              <a:rPr lang="es-ES" altLang="es-MX" sz="2400" b="1" dirty="0" smtClean="0">
                <a:latin typeface="Times New Roman" panose="02020603050405020304" pitchFamily="18" charset="0"/>
              </a:rPr>
              <a:t>British Columbia</a:t>
            </a:r>
            <a:endParaRPr lang="es-ES" altLang="es-MX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400" b="1" dirty="0" smtClean="0">
                <a:latin typeface="Times New Roman" panose="02020603050405020304" pitchFamily="18" charset="0"/>
              </a:rPr>
              <a:t>Vancouver </a:t>
            </a:r>
            <a:r>
              <a:rPr lang="es-ES" altLang="es-MX" sz="2400" b="1" dirty="0" err="1" smtClean="0">
                <a:latin typeface="Times New Roman" panose="02020603050405020304" pitchFamily="18" charset="0"/>
              </a:rPr>
              <a:t>Canada</a:t>
            </a:r>
            <a:endParaRPr lang="es-ES" altLang="es-MX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MX" sz="2400" dirty="0">
                <a:latin typeface="Times New Roman" panose="02020603050405020304" pitchFamily="18" charset="0"/>
              </a:rPr>
              <a:t> </a:t>
            </a:r>
            <a:r>
              <a:rPr lang="es-ES" altLang="es-MX" sz="2400" dirty="0" smtClean="0">
                <a:latin typeface="Times New Roman" panose="02020603050405020304" pitchFamily="18" charset="0"/>
              </a:rPr>
              <a:t>Robert </a:t>
            </a:r>
            <a:r>
              <a:rPr lang="es-ES" altLang="es-MX" sz="2400" dirty="0" err="1" smtClean="0">
                <a:latin typeface="Times New Roman" panose="02020603050405020304" pitchFamily="18" charset="0"/>
              </a:rPr>
              <a:t>Hancock</a:t>
            </a:r>
            <a:endParaRPr lang="es-ES" altLang="es-MX" sz="2400" dirty="0">
              <a:latin typeface="Times New Roman" panose="02020603050405020304" pitchFamily="18" charset="0"/>
            </a:endParaRPr>
          </a:p>
        </p:txBody>
      </p:sp>
      <p:sp>
        <p:nvSpPr>
          <p:cNvPr id="66575" name="15 CuadroTexto"/>
          <p:cNvSpPr txBox="1">
            <a:spLocks noChangeArrowheads="1"/>
          </p:cNvSpPr>
          <p:nvPr/>
        </p:nvSpPr>
        <p:spPr bwMode="auto">
          <a:xfrm>
            <a:off x="5027024" y="3953807"/>
            <a:ext cx="23134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IMSS Zacatecas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Bruno Rivas</a:t>
            </a:r>
          </a:p>
        </p:txBody>
      </p:sp>
      <p:sp>
        <p:nvSpPr>
          <p:cNvPr id="66576" name="15 CuadroTexto"/>
          <p:cNvSpPr txBox="1">
            <a:spLocks noChangeArrowheads="1"/>
          </p:cNvSpPr>
          <p:nvPr/>
        </p:nvSpPr>
        <p:spPr bwMode="auto">
          <a:xfrm>
            <a:off x="8196263" y="3905251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IMSS CMN S-XXI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Adelina </a:t>
            </a:r>
            <a:r>
              <a:rPr lang="es-ES" altLang="es-MX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Jimenez</a:t>
            </a:r>
            <a:endParaRPr lang="es-ES" alt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Jorge Cornejo</a:t>
            </a:r>
          </a:p>
        </p:txBody>
      </p:sp>
    </p:spTree>
    <p:extLst>
      <p:ext uri="{BB962C8B-B14F-4D97-AF65-F5344CB8AC3E}">
        <p14:creationId xmlns:p14="http://schemas.microsoft.com/office/powerpoint/2010/main" val="52986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530350" y="635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002845"/>
      </p:ext>
    </p:extLst>
  </p:cSld>
  <p:clrMapOvr>
    <a:masterClrMapping/>
  </p:clrMapOvr>
  <p:transition xmlns:p14="http://schemas.microsoft.com/office/powerpoint/2010/main" advTm="5399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209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4000">
                <a:solidFill>
                  <a:srgbClr val="FF3300"/>
                </a:solidFill>
                <a:latin typeface="Arial" panose="020B0604020202020204" pitchFamily="34" charset="0"/>
              </a:rPr>
              <a:t>Terapia convencional de la tuberculosis pulmonar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162800" y="1905000"/>
            <a:ext cx="4038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MX">
              <a:solidFill>
                <a:srgbClr val="FFFF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847850" y="1829335"/>
            <a:ext cx="835183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sz="2400" dirty="0" smtClean="0">
                <a:latin typeface="Times New Roman" panose="02020603050405020304" pitchFamily="18" charset="0"/>
              </a:rPr>
              <a:t>El</a:t>
            </a:r>
            <a:r>
              <a:rPr lang="es-ES_tradnl" altLang="es-MX" sz="2400" dirty="0" smtClean="0">
                <a:latin typeface="Arial" panose="020B0604020202020204" pitchFamily="34" charset="0"/>
              </a:rPr>
              <a:t>  </a:t>
            </a:r>
            <a:r>
              <a:rPr lang="es-ES_tradnl" altLang="es-MX" sz="2400" dirty="0">
                <a:latin typeface="Arial" panose="020B0604020202020204" pitchFamily="34" charset="0"/>
              </a:rPr>
              <a:t>tratamiento con antibióticos es largo y tóxico por lo que hay problemas de apego, recidivas y emergencia de cepas  </a:t>
            </a:r>
            <a:r>
              <a:rPr lang="es-ES_tradnl" altLang="es-MX" sz="2400" dirty="0" err="1">
                <a:latin typeface="Arial" panose="020B0604020202020204" pitchFamily="34" charset="0"/>
              </a:rPr>
              <a:t>multidrogoresistentes</a:t>
            </a:r>
            <a:r>
              <a:rPr lang="es-ES_tradnl" altLang="es-MX" sz="2400" dirty="0">
                <a:latin typeface="Arial" panose="020B0604020202020204" pitchFamily="34" charset="0"/>
              </a:rPr>
              <a:t> (MDR, XDR).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sz="2400" dirty="0">
                <a:latin typeface="Arial" panose="020B0604020202020204" pitchFamily="34" charset="0"/>
              </a:rPr>
              <a:t>          </a:t>
            </a:r>
            <a:endParaRPr lang="es-ES_tradnl" altLang="es-MX" sz="2400" dirty="0" smtClean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sz="2400" dirty="0" smtClean="0">
                <a:latin typeface="Arial" panose="020B0604020202020204" pitchFamily="34" charset="0"/>
              </a:rPr>
              <a:t>En 2016 </a:t>
            </a:r>
            <a:r>
              <a:rPr lang="es-ES_tradnl" altLang="es-MX" sz="2400" dirty="0">
                <a:latin typeface="Arial" panose="020B0604020202020204" pitchFamily="34" charset="0"/>
              </a:rPr>
              <a:t>la OMS reporto 450,000 </a:t>
            </a:r>
            <a:r>
              <a:rPr lang="es-ES_tradnl" altLang="es-MX" sz="2400" dirty="0" smtClean="0">
                <a:latin typeface="Arial" panose="020B0604020202020204" pitchFamily="34" charset="0"/>
              </a:rPr>
              <a:t>pacientes con </a:t>
            </a:r>
            <a:r>
              <a:rPr lang="es-ES_tradnl" altLang="es-MX" sz="2400" dirty="0">
                <a:latin typeface="Arial" panose="020B0604020202020204" pitchFamily="34" charset="0"/>
              </a:rPr>
              <a:t>TB-MDR que produjeron la muerte de 170,000 enfermos.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sz="2400" dirty="0">
                <a:latin typeface="Arial" panose="020B0604020202020204" pitchFamily="34" charset="0"/>
              </a:rPr>
              <a:t>	 </a:t>
            </a:r>
            <a:endParaRPr lang="es-ES_tradnl" altLang="es-MX" sz="2400" dirty="0" smtClean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sz="2400" dirty="0" smtClean="0">
                <a:latin typeface="Arial" panose="020B0604020202020204" pitchFamily="34" charset="0"/>
              </a:rPr>
              <a:t>Es </a:t>
            </a:r>
            <a:r>
              <a:rPr lang="es-ES_tradnl" altLang="es-MX" sz="2400" dirty="0">
                <a:latin typeface="Arial" panose="020B0604020202020204" pitchFamily="34" charset="0"/>
              </a:rPr>
              <a:t>necesario buscar  nuevos tratamientos que sean cortos, inocuos, accesibles y efectivos.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sz="2400" dirty="0">
                <a:latin typeface="Arial" panose="020B0604020202020204" pitchFamily="34" charset="0"/>
              </a:rPr>
              <a:t>          </a:t>
            </a:r>
            <a:endParaRPr lang="es-ES_tradnl" altLang="es-MX" sz="2400" dirty="0" smtClean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_tradnl" altLang="es-MX" sz="2400" dirty="0" smtClean="0">
                <a:latin typeface="Arial" panose="020B0604020202020204" pitchFamily="34" charset="0"/>
              </a:rPr>
              <a:t>Existen </a:t>
            </a:r>
            <a:r>
              <a:rPr lang="es-ES_tradnl" altLang="es-MX" sz="2400" dirty="0">
                <a:latin typeface="Arial" panose="020B0604020202020204" pitchFamily="34" charset="0"/>
              </a:rPr>
              <a:t>dos alternativas: nuevos antibióticos, inmunoterapia</a:t>
            </a:r>
          </a:p>
        </p:txBody>
      </p:sp>
    </p:spTree>
    <p:extLst>
      <p:ext uri="{BB962C8B-B14F-4D97-AF65-F5344CB8AC3E}">
        <p14:creationId xmlns:p14="http://schemas.microsoft.com/office/powerpoint/2010/main" val="114975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133600" y="115888"/>
          <a:ext cx="79248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3" imgW="7380952" imgH="4695238" progId="PhotoDeluxe.Image.2">
                  <p:embed/>
                </p:oleObj>
              </mc:Choice>
              <mc:Fallback>
                <p:oleObj name="Image" r:id="rId3" imgW="7380952" imgH="4695238" progId="PhotoDeluxe.Image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15888"/>
                        <a:ext cx="7924800" cy="57912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92737" y="5876925"/>
            <a:ext cx="7930376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dirty="0">
                <a:latin typeface="Arial" panose="020B0604020202020204" pitchFamily="34" charset="0"/>
              </a:rPr>
              <a:t>Objetivo: identificar el tipo de respuesta inmune que controla el crecimiento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dirty="0">
                <a:latin typeface="Arial" panose="020B0604020202020204" pitchFamily="34" charset="0"/>
              </a:rPr>
              <a:t>bacilar  y caracterizar el tipo de respuesta inmune que permite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dirty="0">
                <a:latin typeface="Arial" panose="020B0604020202020204" pitchFamily="34" charset="0"/>
              </a:rPr>
              <a:t> la </a:t>
            </a:r>
            <a:r>
              <a:rPr lang="es-ES" altLang="es-MX" sz="1800" dirty="0" err="1">
                <a:latin typeface="Arial" panose="020B0604020202020204" pitchFamily="34" charset="0"/>
              </a:rPr>
              <a:t>progresion</a:t>
            </a:r>
            <a:r>
              <a:rPr lang="es-ES" altLang="es-MX" sz="1800" dirty="0">
                <a:latin typeface="Arial" panose="020B0604020202020204" pitchFamily="34" charset="0"/>
              </a:rPr>
              <a:t> de la enfermedad </a:t>
            </a:r>
          </a:p>
        </p:txBody>
      </p:sp>
    </p:spTree>
    <p:extLst>
      <p:ext uri="{BB962C8B-B14F-4D97-AF65-F5344CB8AC3E}">
        <p14:creationId xmlns:p14="http://schemas.microsoft.com/office/powerpoint/2010/main" val="13851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ChangeArrowheads="1"/>
          </p:cNvSpPr>
          <p:nvPr/>
        </p:nvSpPr>
        <p:spPr bwMode="auto">
          <a:xfrm flipH="1">
            <a:off x="4191000" y="3429001"/>
            <a:ext cx="228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s-MX" sz="2400">
              <a:latin typeface="Times New Roman" panose="02020603050405020304" pitchFamily="18" charset="0"/>
            </a:endParaRPr>
          </a:p>
        </p:txBody>
      </p:sp>
      <p:pic>
        <p:nvPicPr>
          <p:cNvPr id="261123" name="Picture 3" descr="hi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2324100" cy="2895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4" name="Picture 4" descr="survival cur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23206" r="6253" b="7895"/>
          <a:stretch>
            <a:fillRect/>
          </a:stretch>
        </p:blipFill>
        <p:spPr bwMode="auto">
          <a:xfrm>
            <a:off x="6248400" y="4038600"/>
            <a:ext cx="3581400" cy="2667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morphomet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b="2841"/>
          <a:stretch>
            <a:fillRect/>
          </a:stretch>
        </p:blipFill>
        <p:spPr bwMode="auto">
          <a:xfrm>
            <a:off x="6248400" y="1066800"/>
            <a:ext cx="3581400" cy="27432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>
          <a:xfrm>
            <a:off x="2209800" y="-381000"/>
            <a:ext cx="7772400" cy="1752600"/>
          </a:xfrm>
        </p:spPr>
        <p:txBody>
          <a:bodyPr/>
          <a:lstStyle/>
          <a:p>
            <a:pPr eaLnBrk="1" hangingPunct="1"/>
            <a:r>
              <a:rPr lang="es-MX" altLang="es-MX" sz="2800"/>
              <a:t>Tuberculosis pulmonar experimental</a:t>
            </a:r>
            <a:br>
              <a:rPr lang="es-MX" altLang="es-MX" sz="2800"/>
            </a:br>
            <a:r>
              <a:rPr lang="es-MX" altLang="es-MX" sz="2800"/>
              <a:t>histopatologia, carga bacilar, sobrevida</a:t>
            </a:r>
            <a:endParaRPr lang="en-GB" altLang="es-MX" sz="2800"/>
          </a:p>
        </p:txBody>
      </p:sp>
      <p:pic>
        <p:nvPicPr>
          <p:cNvPr id="261127" name="Picture 7" descr="UF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b="23589"/>
          <a:stretch>
            <a:fillRect/>
          </a:stretch>
        </p:blipFill>
        <p:spPr bwMode="auto">
          <a:xfrm>
            <a:off x="2133600" y="4038600"/>
            <a:ext cx="3429000" cy="2667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2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524000" y="0"/>
            <a:ext cx="4876800" cy="685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MX" sz="1800">
                <a:latin typeface="Arial" panose="020B0604020202020204" pitchFamily="34" charset="0"/>
              </a:rPr>
              <a:t>IFN</a:t>
            </a:r>
            <a:endParaRPr lang="es-ES" altLang="es-MX" sz="1800">
              <a:latin typeface="Arial" panose="020B0604020202020204" pitchFamily="34" charset="0"/>
            </a:endParaRP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2667000" y="1347793"/>
            <a:ext cx="1360488" cy="990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767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2133600" y="2439988"/>
            <a:ext cx="2209800" cy="2286000"/>
          </a:xfrm>
          <a:prstGeom prst="ellipse">
            <a:avLst/>
          </a:prstGeom>
          <a:gradFill rotWithShape="0">
            <a:gsLst>
              <a:gs pos="0">
                <a:srgbClr val="FF00FF"/>
              </a:gs>
              <a:gs pos="100000">
                <a:srgbClr val="760076"/>
              </a:gs>
            </a:gsLst>
            <a:lin ang="5400000" scaled="1"/>
          </a:gra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2400">
              <a:latin typeface="Comic Sans MS" panose="030F0702030302020204" pitchFamily="66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7239000" y="1296988"/>
            <a:ext cx="838200" cy="9906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Th2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391400" y="476250"/>
            <a:ext cx="2503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b="1" dirty="0">
                <a:latin typeface="Comic Sans MS" panose="030F0702030302020204" pitchFamily="66" charset="0"/>
              </a:rPr>
              <a:t>Fase </a:t>
            </a:r>
            <a:r>
              <a:rPr lang="es-MX" altLang="es-MX" sz="2400" b="1" dirty="0" smtClean="0">
                <a:latin typeface="Comic Sans MS" panose="030F0702030302020204" pitchFamily="66" charset="0"/>
              </a:rPr>
              <a:t>progresiva </a:t>
            </a:r>
            <a:r>
              <a:rPr lang="es-MX" altLang="es-MX" sz="2400" dirty="0" smtClean="0">
                <a:latin typeface="Comic Sans MS" panose="030F0702030302020204" pitchFamily="66" charset="0"/>
              </a:rPr>
              <a:t>(día 28-120)</a:t>
            </a:r>
            <a:endParaRPr lang="en-US" altLang="es-MX" sz="2400" dirty="0">
              <a:latin typeface="Comic Sans MS" panose="030F0702030302020204" pitchFamily="66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927351" y="476250"/>
            <a:ext cx="2378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b="1" dirty="0">
                <a:latin typeface="Comic Sans MS" panose="030F0702030302020204" pitchFamily="66" charset="0"/>
              </a:rPr>
              <a:t>Fase </a:t>
            </a:r>
            <a:r>
              <a:rPr lang="es-MX" altLang="es-MX" sz="2400" b="1" dirty="0" smtClean="0">
                <a:latin typeface="Comic Sans MS" panose="030F0702030302020204" pitchFamily="66" charset="0"/>
              </a:rPr>
              <a:t>temprana </a:t>
            </a:r>
            <a:r>
              <a:rPr lang="es-MX" altLang="es-MX" sz="2400" dirty="0" smtClean="0">
                <a:latin typeface="Comic Sans MS" panose="030F0702030302020204" pitchFamily="66" charset="0"/>
              </a:rPr>
              <a:t>(día 1-28)</a:t>
            </a:r>
            <a:endParaRPr lang="en-US" altLang="es-MX" sz="2400" dirty="0">
              <a:latin typeface="Comic Sans MS" panose="030F0702030302020204" pitchFamily="66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28800" y="5030788"/>
            <a:ext cx="441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       Granulomas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       DTH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       Cuenta bacilar 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6400800" y="5030788"/>
            <a:ext cx="487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Necrosis, fibrosis y neumonía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         DTH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          Cuenta bacilar 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971800" y="1449388"/>
            <a:ext cx="935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Th1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3282950" y="3049588"/>
            <a:ext cx="509588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7189789" y="2516188"/>
            <a:ext cx="2124075" cy="22860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rgbClr val="765E76"/>
              </a:gs>
            </a:gsLst>
            <a:lin ang="5400000" scaled="1"/>
          </a:gradFill>
          <a:ln w="3175">
            <a:solidFill>
              <a:srgbClr val="FFCC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7931150" y="3049588"/>
            <a:ext cx="509588" cy="381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7691438" y="3735388"/>
            <a:ext cx="849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MQ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3122614" y="3663950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MQ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848226" y="2786064"/>
            <a:ext cx="152876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dirty="0" smtClean="0">
                <a:latin typeface="Comic Sans MS" panose="030F0702030302020204" pitchFamily="66" charset="0"/>
              </a:rPr>
              <a:t>IL-1</a:t>
            </a:r>
            <a:endParaRPr lang="es-MX" altLang="es-MX" sz="2400" dirty="0" smtClean="0">
              <a:latin typeface="Symbol" panose="05050102010706020507" pitchFamily="18" charset="2"/>
            </a:endParaRPr>
          </a:p>
          <a:p>
            <a:pPr>
              <a:spcBef>
                <a:spcPct val="50000"/>
              </a:spcBef>
              <a:buNone/>
            </a:pPr>
            <a:r>
              <a:rPr lang="es-MX" altLang="es-MX" sz="2400" dirty="0" smtClean="0">
                <a:latin typeface="Comic Sans MS" panose="030F0702030302020204" pitchFamily="66" charset="0"/>
              </a:rPr>
              <a:t>IL-12</a:t>
            </a:r>
            <a:endParaRPr lang="es-MX" altLang="es-MX" sz="2400" dirty="0">
              <a:latin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dirty="0" err="1" smtClean="0">
                <a:latin typeface="Comic Sans MS" panose="030F0702030302020204" pitchFamily="66" charset="0"/>
              </a:rPr>
              <a:t>TNF</a:t>
            </a:r>
            <a:r>
              <a:rPr lang="es-MX" altLang="es-MX" sz="2400" dirty="0" err="1" smtClean="0">
                <a:latin typeface="Symbol" panose="05050102010706020507" pitchFamily="18" charset="2"/>
              </a:rPr>
              <a:t>a</a:t>
            </a:r>
            <a:endParaRPr lang="es-MX" altLang="es-MX" sz="2400" dirty="0">
              <a:latin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MX" sz="2400" dirty="0">
                <a:latin typeface="Comic Sans MS" panose="030F0702030302020204" pitchFamily="66" charset="0"/>
              </a:rPr>
              <a:t> </a:t>
            </a:r>
            <a:r>
              <a:rPr lang="es-ES_tradnl" altLang="es-MX" sz="2400" dirty="0" err="1">
                <a:latin typeface="Comic Sans MS" panose="030F0702030302020204" pitchFamily="66" charset="0"/>
              </a:rPr>
              <a:t>Def</a:t>
            </a:r>
            <a:r>
              <a:rPr lang="es-ES_tradnl" altLang="es-MX" sz="2400" dirty="0">
                <a:latin typeface="Comic Sans MS" panose="030F0702030302020204" pitchFamily="66" charset="0"/>
              </a:rPr>
              <a:t> </a:t>
            </a:r>
            <a:r>
              <a:rPr lang="el-GR" altLang="es-MX" sz="2400" dirty="0">
                <a:latin typeface="Comic Sans MS" panose="030F0702030302020204" pitchFamily="66" charset="0"/>
              </a:rPr>
              <a:t>β</a:t>
            </a:r>
            <a:endParaRPr lang="en-US" altLang="es-MX" sz="2400" dirty="0">
              <a:latin typeface="Comic Sans MS" panose="030F0702030302020204" pitchFamily="66" charset="0"/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V="1">
            <a:off x="4800600" y="3354388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9648826" y="3430588"/>
            <a:ext cx="1528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 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 flipV="1">
            <a:off x="4800600" y="3887788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9344026" y="2973388"/>
            <a:ext cx="15287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dirty="0">
                <a:latin typeface="Comic Sans MS" panose="030F0702030302020204" pitchFamily="66" charset="0"/>
              </a:rPr>
              <a:t> </a:t>
            </a:r>
            <a:r>
              <a:rPr lang="es-MX" altLang="es-MX" sz="2400" dirty="0" err="1">
                <a:latin typeface="Comic Sans MS" panose="030F0702030302020204" pitchFamily="66" charset="0"/>
              </a:rPr>
              <a:t>Def</a:t>
            </a:r>
            <a:r>
              <a:rPr lang="es-MX" altLang="es-MX" sz="2400" dirty="0">
                <a:latin typeface="Comic Sans MS" panose="030F0702030302020204" pitchFamily="66" charset="0"/>
              </a:rPr>
              <a:t> </a:t>
            </a:r>
            <a:r>
              <a:rPr lang="el-GR" altLang="es-MX" sz="2400" dirty="0">
                <a:latin typeface="Comic Sans MS" panose="030F0702030302020204" pitchFamily="66" charset="0"/>
              </a:rPr>
              <a:t>β</a:t>
            </a:r>
            <a:r>
              <a:rPr lang="es-MX" altLang="es-MX" sz="2400" dirty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dirty="0" smtClean="0">
                <a:latin typeface="Comic Sans MS" panose="030F0702030302020204" pitchFamily="66" charset="0"/>
              </a:rPr>
              <a:t>IL-1</a:t>
            </a:r>
            <a:endParaRPr lang="es-MX" altLang="es-MX" sz="2400" dirty="0">
              <a:latin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dirty="0" err="1">
                <a:latin typeface="Comic Sans MS" panose="030F0702030302020204" pitchFamily="66" charset="0"/>
              </a:rPr>
              <a:t>TNF</a:t>
            </a:r>
            <a:r>
              <a:rPr lang="es-MX" altLang="es-MX" sz="2400" dirty="0" err="1">
                <a:latin typeface="Symbol" panose="05050102010706020507" pitchFamily="18" charset="2"/>
              </a:rPr>
              <a:t>a</a:t>
            </a:r>
            <a:endParaRPr lang="es-MX" altLang="es-MX" sz="2400" dirty="0">
              <a:latin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dirty="0" err="1">
                <a:latin typeface="Comic Sans MS" panose="030F0702030302020204" pitchFamily="66" charset="0"/>
              </a:rPr>
              <a:t>TGF</a:t>
            </a:r>
            <a:r>
              <a:rPr lang="es-MX" altLang="es-MX" sz="2400" dirty="0" err="1">
                <a:latin typeface="Symbol" panose="05050102010706020507" pitchFamily="18" charset="2"/>
              </a:rPr>
              <a:t>b</a:t>
            </a:r>
            <a:endParaRPr lang="en-US" altLang="es-MX" sz="2400" dirty="0">
              <a:latin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MX" sz="2400" dirty="0">
              <a:latin typeface="Comic Sans MS" panose="030F0702030302020204" pitchFamily="66" charset="0"/>
            </a:endParaRP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 flipV="1">
            <a:off x="9396414" y="4700588"/>
            <a:ext cx="15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4865689" y="1428750"/>
            <a:ext cx="1019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dirty="0">
                <a:latin typeface="Comic Sans MS" panose="030F0702030302020204" pitchFamily="66" charset="0"/>
              </a:rPr>
              <a:t>IL-2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 dirty="0" err="1">
                <a:latin typeface="Comic Sans MS" panose="030F0702030302020204" pitchFamily="66" charset="0"/>
              </a:rPr>
              <a:t>IFN</a:t>
            </a:r>
            <a:r>
              <a:rPr lang="es-MX" altLang="es-MX" sz="2400" dirty="0" err="1">
                <a:latin typeface="Symbol" panose="05050102010706020507" pitchFamily="18" charset="2"/>
              </a:rPr>
              <a:t>g</a:t>
            </a:r>
            <a:endParaRPr lang="en-US" altLang="es-MX" sz="2400" dirty="0">
              <a:latin typeface="Symbol" panose="05050102010706020507" pitchFamily="18" charset="2"/>
            </a:endParaRPr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>
            <a:off x="5867400" y="1449387"/>
            <a:ext cx="1" cy="3579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5253831" y="5029201"/>
            <a:ext cx="5953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5210969" y="1425468"/>
            <a:ext cx="68103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5867401" y="1068388"/>
            <a:ext cx="3397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PROTECCION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8215313" y="1296989"/>
            <a:ext cx="11049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IL-4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IL-10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flipV="1">
            <a:off x="4724400" y="1830388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 flipV="1">
            <a:off x="4724400" y="2363788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0" name="Line 30"/>
          <p:cNvSpPr>
            <a:spLocks noChangeShapeType="1"/>
          </p:cNvSpPr>
          <p:nvPr/>
        </p:nvSpPr>
        <p:spPr bwMode="auto">
          <a:xfrm>
            <a:off x="9396414" y="3125788"/>
            <a:ext cx="1587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1" name="Line 31"/>
          <p:cNvSpPr>
            <a:spLocks noChangeShapeType="1"/>
          </p:cNvSpPr>
          <p:nvPr/>
        </p:nvSpPr>
        <p:spPr bwMode="auto">
          <a:xfrm>
            <a:off x="9396414" y="3659188"/>
            <a:ext cx="1587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8177214" y="1373188"/>
            <a:ext cx="1587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8177214" y="1906588"/>
            <a:ext cx="1587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 flipV="1">
            <a:off x="2133600" y="5564188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V="1">
            <a:off x="6858000" y="6173788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flipV="1">
            <a:off x="2133600" y="6097588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flipV="1">
            <a:off x="6858000" y="5564188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18" name="Oval 38"/>
          <p:cNvSpPr>
            <a:spLocks noChangeArrowheads="1"/>
          </p:cNvSpPr>
          <p:nvPr/>
        </p:nvSpPr>
        <p:spPr bwMode="auto">
          <a:xfrm>
            <a:off x="9372601" y="1296988"/>
            <a:ext cx="1025525" cy="9906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76764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2400">
                <a:latin typeface="Comic Sans MS" panose="030F0702030302020204" pitchFamily="66" charset="0"/>
              </a:rPr>
              <a:t>Th1</a:t>
            </a:r>
            <a:endParaRPr lang="en-US" altLang="es-MX" sz="2400">
              <a:latin typeface="Comic Sans MS" panose="030F0702030302020204" pitchFamily="66" charset="0"/>
            </a:endParaRPr>
          </a:p>
        </p:txBody>
      </p:sp>
      <p:sp>
        <p:nvSpPr>
          <p:cNvPr id="20519" name="Rectangle 39"/>
          <p:cNvSpPr>
            <a:spLocks noChangeArrowheads="1"/>
          </p:cNvSpPr>
          <p:nvPr/>
        </p:nvSpPr>
        <p:spPr bwMode="auto">
          <a:xfrm>
            <a:off x="9448800" y="2287588"/>
            <a:ext cx="1729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400" dirty="0" smtClean="0">
                <a:latin typeface="Comic Sans MS" panose="030F0702030302020204" pitchFamily="66" charset="0"/>
              </a:rPr>
              <a:t>IFN</a:t>
            </a:r>
            <a:r>
              <a:rPr lang="el-GR" alt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s-MX" alt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altLang="es-MX" sz="2400" dirty="0" smtClean="0">
                <a:latin typeface="Comic Sans MS" panose="030F0702030302020204" pitchFamily="66" charset="0"/>
              </a:rPr>
              <a:t>IL-2</a:t>
            </a:r>
            <a:endParaRPr lang="en-US" altLang="es-MX" sz="2400" dirty="0">
              <a:latin typeface="Comic Sans MS" panose="030F0702030302020204" pitchFamily="66" charset="0"/>
            </a:endParaRPr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 flipV="1">
            <a:off x="4727575" y="292417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20521" name="Rectangle 41"/>
          <p:cNvSpPr>
            <a:spLocks noChangeArrowheads="1"/>
          </p:cNvSpPr>
          <p:nvPr/>
        </p:nvSpPr>
        <p:spPr bwMode="auto">
          <a:xfrm>
            <a:off x="4800601" y="2389189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dirty="0" err="1">
                <a:latin typeface="Comic Sans MS" panose="030F0702030302020204" pitchFamily="66" charset="0"/>
              </a:rPr>
              <a:t>iNOS</a:t>
            </a:r>
            <a:endParaRPr lang="en-US" altLang="es-MX" sz="2000" dirty="0">
              <a:latin typeface="Comic Sans MS" panose="030F0702030302020204" pitchFamily="66" charset="0"/>
            </a:endParaRPr>
          </a:p>
        </p:txBody>
      </p:sp>
      <p:sp>
        <p:nvSpPr>
          <p:cNvPr id="20522" name="Line 31"/>
          <p:cNvSpPr>
            <a:spLocks noChangeShapeType="1"/>
          </p:cNvSpPr>
          <p:nvPr/>
        </p:nvSpPr>
        <p:spPr bwMode="auto">
          <a:xfrm>
            <a:off x="9382125" y="4195763"/>
            <a:ext cx="1588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742" y="2369130"/>
            <a:ext cx="164606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4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1981200" y="71438"/>
            <a:ext cx="8229600" cy="1143000"/>
          </a:xfrm>
        </p:spPr>
        <p:txBody>
          <a:bodyPr/>
          <a:lstStyle/>
          <a:p>
            <a:r>
              <a:rPr lang="es-ES" altLang="es-MX" b="1" smtClean="0">
                <a:solidFill>
                  <a:srgbClr val="FF0000"/>
                </a:solidFill>
              </a:rPr>
              <a:t>Inmunoterapia en TB, categorias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1981200" y="1071563"/>
            <a:ext cx="8229600" cy="4525962"/>
          </a:xfrm>
        </p:spPr>
        <p:txBody>
          <a:bodyPr/>
          <a:lstStyle/>
          <a:p>
            <a:r>
              <a:rPr lang="en-US" altLang="es-MX" smtClean="0"/>
              <a:t>Administración de moléculas o fragmentos de la micobacteria para incrementar la inmunidad protectora</a:t>
            </a:r>
          </a:p>
          <a:p>
            <a:r>
              <a:rPr lang="en-US" altLang="es-MX" smtClean="0"/>
              <a:t>Inmunizacion con micobacterias no tuberculosas</a:t>
            </a:r>
          </a:p>
          <a:p>
            <a:r>
              <a:rPr lang="en-US" altLang="es-MX" smtClean="0"/>
              <a:t>Uso de citocinas protectoras o inhibidores de citocinas inmunosupresoras</a:t>
            </a:r>
          </a:p>
          <a:p>
            <a:r>
              <a:rPr lang="en-US" altLang="es-MX" smtClean="0"/>
              <a:t>Agentes inmunomoduladores como hormonas o productos naturales</a:t>
            </a:r>
          </a:p>
          <a:p>
            <a:r>
              <a:rPr lang="es-ES" altLang="es-MX" smtClean="0"/>
              <a:t>Peptidos antimicrobianos</a:t>
            </a:r>
          </a:p>
        </p:txBody>
      </p:sp>
    </p:spTree>
    <p:extLst>
      <p:ext uri="{BB962C8B-B14F-4D97-AF65-F5344CB8AC3E}">
        <p14:creationId xmlns:p14="http://schemas.microsoft.com/office/powerpoint/2010/main" val="385555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63726" y="1219201"/>
            <a:ext cx="7366000" cy="1889125"/>
            <a:chOff x="214" y="768"/>
            <a:chExt cx="4640" cy="1190"/>
          </a:xfrm>
        </p:grpSpPr>
        <p:sp>
          <p:nvSpPr>
            <p:cNvPr id="32783" name="Text Box 3"/>
            <p:cNvSpPr txBox="1">
              <a:spLocks noChangeArrowheads="1"/>
            </p:cNvSpPr>
            <p:nvPr/>
          </p:nvSpPr>
          <p:spPr bwMode="auto">
            <a:xfrm>
              <a:off x="480" y="768"/>
              <a:ext cx="4374" cy="288"/>
            </a:xfrm>
            <a:prstGeom prst="rect">
              <a:avLst/>
            </a:prstGeom>
            <a:gradFill rotWithShape="0">
              <a:gsLst>
                <a:gs pos="0">
                  <a:srgbClr val="5E5E00"/>
                </a:gs>
                <a:gs pos="50000">
                  <a:srgbClr val="CCCC00"/>
                </a:gs>
                <a:gs pos="100000">
                  <a:srgbClr val="5E5E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2000">
                  <a:latin typeface="Arial Black" panose="020B0A04020102020204" pitchFamily="34" charset="0"/>
                </a:rPr>
                <a:t>Ratones con 2 meses post-infecciòn con H37/MDR</a:t>
              </a:r>
              <a:endParaRPr lang="en-GB" altLang="es-MX" sz="2000">
                <a:latin typeface="Arial Black" panose="020B0A04020102020204" pitchFamily="34" charset="0"/>
              </a:endParaRPr>
            </a:p>
          </p:txBody>
        </p:sp>
        <p:sp>
          <p:nvSpPr>
            <p:cNvPr id="32784" name="Text Box 4"/>
            <p:cNvSpPr txBox="1">
              <a:spLocks noChangeArrowheads="1"/>
            </p:cNvSpPr>
            <p:nvPr/>
          </p:nvSpPr>
          <p:spPr bwMode="auto">
            <a:xfrm>
              <a:off x="214" y="1440"/>
              <a:ext cx="4574" cy="518"/>
            </a:xfrm>
            <a:prstGeom prst="rect">
              <a:avLst/>
            </a:prstGeom>
            <a:gradFill rotWithShape="0">
              <a:gsLst>
                <a:gs pos="0">
                  <a:srgbClr val="5E5E00"/>
                </a:gs>
                <a:gs pos="50000">
                  <a:srgbClr val="CCCC00"/>
                </a:gs>
                <a:gs pos="100000">
                  <a:srgbClr val="5E5E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s-MX" sz="2000" dirty="0" err="1">
                  <a:latin typeface="Arial Black" panose="020B0A04020102020204" pitchFamily="34" charset="0"/>
                </a:rPr>
                <a:t>Administracion</a:t>
              </a:r>
              <a:r>
                <a:rPr lang="en-GB" altLang="es-MX" sz="2000" dirty="0">
                  <a:latin typeface="Arial Black" panose="020B0A04020102020204" pitchFamily="34" charset="0"/>
                </a:rPr>
                <a:t> </a:t>
              </a:r>
              <a:r>
                <a:rPr lang="en-GB" altLang="es-MX" sz="2000" dirty="0" err="1" smtClean="0">
                  <a:latin typeface="Arial Black" panose="020B0A04020102020204" pitchFamily="34" charset="0"/>
                </a:rPr>
                <a:t>agente</a:t>
              </a:r>
              <a:r>
                <a:rPr lang="en-GB" altLang="es-MX" sz="2000" dirty="0" smtClean="0">
                  <a:latin typeface="Arial Black" panose="020B0A04020102020204" pitchFamily="34" charset="0"/>
                </a:rPr>
                <a:t> </a:t>
              </a:r>
              <a:r>
                <a:rPr lang="en-GB" altLang="es-MX" sz="2000" dirty="0" err="1" smtClean="0">
                  <a:latin typeface="Arial Black" panose="020B0A04020102020204" pitchFamily="34" charset="0"/>
                </a:rPr>
                <a:t>inmunoterapeutico</a:t>
              </a:r>
              <a:r>
                <a:rPr lang="en-GB" altLang="es-MX" sz="2000" dirty="0" smtClean="0">
                  <a:latin typeface="Arial Black" panose="020B0A04020102020204" pitchFamily="34" charset="0"/>
                </a:rPr>
                <a:t>, solo </a:t>
              </a:r>
              <a:r>
                <a:rPr lang="en-GB" altLang="es-MX" sz="2000" dirty="0">
                  <a:latin typeface="Arial Black" panose="020B0A04020102020204" pitchFamily="34" charset="0"/>
                </a:rPr>
                <a:t>o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s-MX" sz="2000" dirty="0" err="1">
                  <a:latin typeface="Arial Black" panose="020B0A04020102020204" pitchFamily="34" charset="0"/>
                </a:rPr>
                <a:t>en</a:t>
              </a:r>
              <a:r>
                <a:rPr lang="en-GB" altLang="es-MX" sz="2000" dirty="0">
                  <a:latin typeface="Arial Black" panose="020B0A04020102020204" pitchFamily="34" charset="0"/>
                </a:rPr>
                <a:t> </a:t>
              </a:r>
              <a:r>
                <a:rPr lang="en-GB" altLang="es-MX" sz="2000" dirty="0" err="1">
                  <a:latin typeface="Arial Black" panose="020B0A04020102020204" pitchFamily="34" charset="0"/>
                </a:rPr>
                <a:t>combinacion</a:t>
              </a:r>
              <a:r>
                <a:rPr lang="en-GB" altLang="es-MX" sz="2000" dirty="0">
                  <a:latin typeface="Arial Black" panose="020B0A04020102020204" pitchFamily="34" charset="0"/>
                </a:rPr>
                <a:t> con </a:t>
              </a:r>
              <a:r>
                <a:rPr lang="en-GB" altLang="es-MX" sz="2000" dirty="0" err="1" smtClean="0">
                  <a:latin typeface="Arial Black" panose="020B0A04020102020204" pitchFamily="34" charset="0"/>
                </a:rPr>
                <a:t>antibioticos</a:t>
              </a:r>
              <a:endParaRPr lang="en-GB" altLang="es-MX" sz="2000" dirty="0">
                <a:latin typeface="Arial Black" panose="020B0A04020102020204" pitchFamily="34" charset="0"/>
              </a:endParaRPr>
            </a:p>
          </p:txBody>
        </p:sp>
        <p:sp>
          <p:nvSpPr>
            <p:cNvPr id="32785" name="Text Box 5"/>
            <p:cNvSpPr txBox="1">
              <a:spLocks noChangeArrowheads="1"/>
            </p:cNvSpPr>
            <p:nvPr/>
          </p:nvSpPr>
          <p:spPr bwMode="auto">
            <a:xfrm>
              <a:off x="1628" y="1142"/>
              <a:ext cx="116" cy="2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s-MX" sz="2000">
                <a:solidFill>
                  <a:srgbClr val="FF9933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786" name="AutoShape 6"/>
            <p:cNvSpPr>
              <a:spLocks noChangeArrowheads="1"/>
            </p:cNvSpPr>
            <p:nvPr/>
          </p:nvSpPr>
          <p:spPr bwMode="auto">
            <a:xfrm rot="5389192">
              <a:off x="3551" y="1055"/>
              <a:ext cx="336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43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289799" name="Text Box 7"/>
          <p:cNvSpPr txBox="1">
            <a:spLocks noChangeArrowheads="1"/>
          </p:cNvSpPr>
          <p:nvPr/>
        </p:nvSpPr>
        <p:spPr bwMode="auto">
          <a:xfrm>
            <a:off x="2200012" y="128366"/>
            <a:ext cx="77364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Inmunoterapia</a:t>
            </a: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en</a:t>
            </a: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 tuberculosis experimental</a:t>
            </a:r>
          </a:p>
          <a:p>
            <a:pPr algn="ctr" eaLnBrk="1" hangingPunct="1">
              <a:defRPr/>
            </a:pPr>
            <a:endParaRPr lang="en-GB" sz="28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570038" y="3200400"/>
            <a:ext cx="8850312" cy="3276600"/>
            <a:chOff x="29" y="2016"/>
            <a:chExt cx="5575" cy="2064"/>
          </a:xfrm>
        </p:grpSpPr>
        <p:sp>
          <p:nvSpPr>
            <p:cNvPr id="32773" name="Text Box 9"/>
            <p:cNvSpPr txBox="1">
              <a:spLocks noChangeArrowheads="1"/>
            </p:cNvSpPr>
            <p:nvPr/>
          </p:nvSpPr>
          <p:spPr bwMode="auto">
            <a:xfrm>
              <a:off x="29" y="3072"/>
              <a:ext cx="995" cy="256"/>
            </a:xfrm>
            <a:prstGeom prst="rect">
              <a:avLst/>
            </a:prstGeom>
            <a:gradFill rotWithShape="0">
              <a:gsLst>
                <a:gs pos="0">
                  <a:srgbClr val="762F5E"/>
                </a:gs>
                <a:gs pos="50000">
                  <a:srgbClr val="FF65CC"/>
                </a:gs>
                <a:gs pos="100000">
                  <a:srgbClr val="762F5E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2000">
                  <a:latin typeface="Arial Black" panose="020B0A04020102020204" pitchFamily="34" charset="0"/>
                </a:rPr>
                <a:t>Sobrevida</a:t>
              </a:r>
              <a:endParaRPr lang="en-GB" altLang="es-MX" sz="2000">
                <a:latin typeface="Arial Black" panose="020B0A04020102020204" pitchFamily="34" charset="0"/>
              </a:endParaRPr>
            </a:p>
          </p:txBody>
        </p:sp>
        <p:grpSp>
          <p:nvGrpSpPr>
            <p:cNvPr id="32774" name="Group 10"/>
            <p:cNvGrpSpPr>
              <a:grpSpLocks/>
            </p:cNvGrpSpPr>
            <p:nvPr/>
          </p:nvGrpSpPr>
          <p:grpSpPr bwMode="auto">
            <a:xfrm>
              <a:off x="336" y="2016"/>
              <a:ext cx="5268" cy="2064"/>
              <a:chOff x="336" y="2016"/>
              <a:chExt cx="5268" cy="2064"/>
            </a:xfrm>
          </p:grpSpPr>
          <p:sp>
            <p:nvSpPr>
              <p:cNvPr id="32775" name="AutoShape 11"/>
              <p:cNvSpPr>
                <a:spLocks noChangeArrowheads="1"/>
              </p:cNvSpPr>
              <p:nvPr/>
            </p:nvSpPr>
            <p:spPr bwMode="auto">
              <a:xfrm rot="5453242">
                <a:off x="4933" y="2603"/>
                <a:ext cx="693" cy="288"/>
              </a:xfrm>
              <a:custGeom>
                <a:avLst/>
                <a:gdLst>
                  <a:gd name="T0" fmla="*/ 16 w 21600"/>
                  <a:gd name="T1" fmla="*/ 0 h 21600"/>
                  <a:gd name="T2" fmla="*/ 16 w 21600"/>
                  <a:gd name="T3" fmla="*/ 2 h 21600"/>
                  <a:gd name="T4" fmla="*/ 3 w 21600"/>
                  <a:gd name="T5" fmla="*/ 4 h 21600"/>
                  <a:gd name="T6" fmla="*/ 22 w 21600"/>
                  <a:gd name="T7" fmla="*/ 1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36 w 21600"/>
                  <a:gd name="T13" fmla="*/ 2925 h 21600"/>
                  <a:gd name="T14" fmla="*/ 18234 w 21600"/>
                  <a:gd name="T15" fmla="*/ 92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2776" name="AutoShape 12"/>
              <p:cNvSpPr>
                <a:spLocks noChangeArrowheads="1"/>
              </p:cNvSpPr>
              <p:nvPr/>
            </p:nvSpPr>
            <p:spPr bwMode="auto">
              <a:xfrm rot="16146758" flipH="1">
                <a:off x="133" y="2582"/>
                <a:ext cx="693" cy="288"/>
              </a:xfrm>
              <a:custGeom>
                <a:avLst/>
                <a:gdLst>
                  <a:gd name="T0" fmla="*/ 16 w 21600"/>
                  <a:gd name="T1" fmla="*/ 0 h 21600"/>
                  <a:gd name="T2" fmla="*/ 16 w 21600"/>
                  <a:gd name="T3" fmla="*/ 2 h 21600"/>
                  <a:gd name="T4" fmla="*/ 3 w 21600"/>
                  <a:gd name="T5" fmla="*/ 4 h 21600"/>
                  <a:gd name="T6" fmla="*/ 22 w 21600"/>
                  <a:gd name="T7" fmla="*/ 1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36 w 21600"/>
                  <a:gd name="T13" fmla="*/ 2925 h 21600"/>
                  <a:gd name="T14" fmla="*/ 18234 w 21600"/>
                  <a:gd name="T15" fmla="*/ 92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2777" name="Text Box 13"/>
              <p:cNvSpPr txBox="1">
                <a:spLocks noChangeArrowheads="1"/>
              </p:cNvSpPr>
              <p:nvPr/>
            </p:nvSpPr>
            <p:spPr bwMode="auto">
              <a:xfrm>
                <a:off x="447" y="3744"/>
                <a:ext cx="2140" cy="256"/>
              </a:xfrm>
              <a:prstGeom prst="rect">
                <a:avLst/>
              </a:prstGeom>
              <a:gradFill rotWithShape="0">
                <a:gsLst>
                  <a:gs pos="0">
                    <a:srgbClr val="762F5E"/>
                  </a:gs>
                  <a:gs pos="50000">
                    <a:srgbClr val="FF65CC"/>
                  </a:gs>
                  <a:gs pos="100000">
                    <a:srgbClr val="762F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2000">
                    <a:latin typeface="Arial Black" panose="020B0A04020102020204" pitchFamily="34" charset="0"/>
                  </a:rPr>
                  <a:t>Histología-morfometría</a:t>
                </a:r>
                <a:endParaRPr lang="en-GB" altLang="es-MX" sz="2000">
                  <a:latin typeface="Arial Black" panose="020B0A04020102020204" pitchFamily="34" charset="0"/>
                </a:endParaRPr>
              </a:p>
            </p:txBody>
          </p:sp>
          <p:sp>
            <p:nvSpPr>
              <p:cNvPr id="32778" name="Text Box 14"/>
              <p:cNvSpPr txBox="1">
                <a:spLocks noChangeArrowheads="1"/>
              </p:cNvSpPr>
              <p:nvPr/>
            </p:nvSpPr>
            <p:spPr bwMode="auto">
              <a:xfrm>
                <a:off x="3204" y="3728"/>
                <a:ext cx="1854" cy="256"/>
              </a:xfrm>
              <a:prstGeom prst="rect">
                <a:avLst/>
              </a:prstGeom>
              <a:gradFill rotWithShape="0">
                <a:gsLst>
                  <a:gs pos="0">
                    <a:srgbClr val="762F5E"/>
                  </a:gs>
                  <a:gs pos="50000">
                    <a:srgbClr val="FF65CC"/>
                  </a:gs>
                  <a:gs pos="100000">
                    <a:srgbClr val="762F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2000">
                    <a:latin typeface="Arial Black" panose="020B0A04020102020204" pitchFamily="34" charset="0"/>
                  </a:rPr>
                  <a:t>Carga Bacilar (UFC)</a:t>
                </a:r>
                <a:endParaRPr lang="en-GB" altLang="es-MX" sz="2000">
                  <a:latin typeface="Arial Black" panose="020B0A04020102020204" pitchFamily="34" charset="0"/>
                </a:endParaRPr>
              </a:p>
            </p:txBody>
          </p:sp>
          <p:sp>
            <p:nvSpPr>
              <p:cNvPr id="32779" name="Text Box 15"/>
              <p:cNvSpPr txBox="1">
                <a:spLocks noChangeArrowheads="1"/>
              </p:cNvSpPr>
              <p:nvPr/>
            </p:nvSpPr>
            <p:spPr bwMode="auto">
              <a:xfrm>
                <a:off x="3479" y="3102"/>
                <a:ext cx="2125" cy="256"/>
              </a:xfrm>
              <a:prstGeom prst="rect">
                <a:avLst/>
              </a:prstGeom>
              <a:gradFill rotWithShape="0">
                <a:gsLst>
                  <a:gs pos="0">
                    <a:srgbClr val="762F5E"/>
                  </a:gs>
                  <a:gs pos="50000">
                    <a:srgbClr val="FF65CC"/>
                  </a:gs>
                  <a:gs pos="100000">
                    <a:srgbClr val="762F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2000">
                    <a:latin typeface="Arial Black" panose="020B0A04020102020204" pitchFamily="34" charset="0"/>
                  </a:rPr>
                  <a:t>Expresión de citocinas</a:t>
                </a:r>
                <a:endParaRPr lang="en-GB" altLang="es-MX" sz="2000">
                  <a:latin typeface="Arial Black" panose="020B0A04020102020204" pitchFamily="34" charset="0"/>
                </a:endParaRPr>
              </a:p>
            </p:txBody>
          </p:sp>
          <p:sp>
            <p:nvSpPr>
              <p:cNvPr id="32780" name="AutoShape 16"/>
              <p:cNvSpPr>
                <a:spLocks noChangeArrowheads="1"/>
              </p:cNvSpPr>
              <p:nvPr/>
            </p:nvSpPr>
            <p:spPr bwMode="auto">
              <a:xfrm rot="-8337327">
                <a:off x="1895" y="2880"/>
                <a:ext cx="1344" cy="1200"/>
              </a:xfrm>
              <a:custGeom>
                <a:avLst/>
                <a:gdLst>
                  <a:gd name="T0" fmla="*/ 67 w 21600"/>
                  <a:gd name="T1" fmla="*/ 0 h 21600"/>
                  <a:gd name="T2" fmla="*/ 50 w 21600"/>
                  <a:gd name="T3" fmla="*/ 15 h 21600"/>
                  <a:gd name="T4" fmla="*/ 18 w 21600"/>
                  <a:gd name="T5" fmla="*/ 40 h 21600"/>
                  <a:gd name="T6" fmla="*/ 0 w 21600"/>
                  <a:gd name="T7" fmla="*/ 53 h 21600"/>
                  <a:gd name="T8" fmla="*/ 18 w 21600"/>
                  <a:gd name="T9" fmla="*/ 67 h 21600"/>
                  <a:gd name="T10" fmla="*/ 45 w 21600"/>
                  <a:gd name="T11" fmla="*/ 57 h 21600"/>
                  <a:gd name="T12" fmla="*/ 72 w 21600"/>
                  <a:gd name="T13" fmla="*/ 36 h 21600"/>
                  <a:gd name="T14" fmla="*/ 84 w 21600"/>
                  <a:gd name="T15" fmla="*/ 15 h 21600"/>
                  <a:gd name="T16" fmla="*/ 17694720 60000 65536"/>
                  <a:gd name="T17" fmla="*/ 11796480 60000 65536"/>
                  <a:gd name="T18" fmla="*/ 17694720 60000 65536"/>
                  <a:gd name="T19" fmla="*/ 11796480 60000 65536"/>
                  <a:gd name="T20" fmla="*/ 5898240 60000 65536"/>
                  <a:gd name="T21" fmla="*/ 5898240 60000 65536"/>
                  <a:gd name="T22" fmla="*/ 0 60000 65536"/>
                  <a:gd name="T23" fmla="*/ 0 60000 65536"/>
                  <a:gd name="T24" fmla="*/ 1446 w 21600"/>
                  <a:gd name="T25" fmla="*/ 15894 h 21600"/>
                  <a:gd name="T26" fmla="*/ 18546 w 21600"/>
                  <a:gd name="T27" fmla="*/ 1854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7220" y="0"/>
                    </a:moveTo>
                    <a:lnTo>
                      <a:pt x="12839" y="4745"/>
                    </a:lnTo>
                    <a:lnTo>
                      <a:pt x="15891" y="4745"/>
                    </a:lnTo>
                    <a:lnTo>
                      <a:pt x="15891" y="15891"/>
                    </a:lnTo>
                    <a:lnTo>
                      <a:pt x="4745" y="15891"/>
                    </a:lnTo>
                    <a:lnTo>
                      <a:pt x="4745" y="12839"/>
                    </a:lnTo>
                    <a:lnTo>
                      <a:pt x="0" y="17220"/>
                    </a:lnTo>
                    <a:lnTo>
                      <a:pt x="4745" y="21600"/>
                    </a:lnTo>
                    <a:lnTo>
                      <a:pt x="4745" y="18548"/>
                    </a:lnTo>
                    <a:lnTo>
                      <a:pt x="18548" y="18548"/>
                    </a:lnTo>
                    <a:lnTo>
                      <a:pt x="18548" y="4745"/>
                    </a:lnTo>
                    <a:lnTo>
                      <a:pt x="21600" y="4745"/>
                    </a:lnTo>
                    <a:lnTo>
                      <a:pt x="1722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32781" name="Text Box 17"/>
              <p:cNvSpPr txBox="1">
                <a:spLocks noChangeArrowheads="1"/>
              </p:cNvSpPr>
              <p:nvPr/>
            </p:nvSpPr>
            <p:spPr bwMode="auto">
              <a:xfrm>
                <a:off x="624" y="2400"/>
                <a:ext cx="4512" cy="422"/>
              </a:xfrm>
              <a:prstGeom prst="rect">
                <a:avLst/>
              </a:prstGeom>
              <a:gradFill rotWithShape="0">
                <a:gsLst>
                  <a:gs pos="0">
                    <a:srgbClr val="5E5E00"/>
                  </a:gs>
                  <a:gs pos="50000">
                    <a:srgbClr val="CCCC00"/>
                  </a:gs>
                  <a:gs pos="100000">
                    <a:srgbClr val="5E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2000">
                    <a:latin typeface="Arial Black" panose="020B0A04020102020204" pitchFamily="34" charset="0"/>
                  </a:rPr>
                  <a:t>Grupos de 10 ratones son sacrificados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2000">
                    <a:latin typeface="Arial Black" panose="020B0A04020102020204" pitchFamily="34" charset="0"/>
                  </a:rPr>
                  <a:t>cada 2 semanas.</a:t>
                </a:r>
                <a:endParaRPr lang="en-GB" altLang="es-MX" sz="2000">
                  <a:latin typeface="Arial Black" panose="020B0A04020102020204" pitchFamily="34" charset="0"/>
                </a:endParaRPr>
              </a:p>
            </p:txBody>
          </p:sp>
          <p:sp>
            <p:nvSpPr>
              <p:cNvPr id="32782" name="AutoShape 18"/>
              <p:cNvSpPr>
                <a:spLocks noChangeArrowheads="1"/>
              </p:cNvSpPr>
              <p:nvPr/>
            </p:nvSpPr>
            <p:spPr bwMode="auto">
              <a:xfrm rot="5389192">
                <a:off x="2448" y="1968"/>
                <a:ext cx="336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43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511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09600" y="105298"/>
            <a:ext cx="10972800" cy="1143000"/>
          </a:xfrm>
        </p:spPr>
        <p:txBody>
          <a:bodyPr/>
          <a:lstStyle/>
          <a:p>
            <a:pPr eaLnBrk="1" hangingPunct="1"/>
            <a:r>
              <a:rPr lang="es-ES" altLang="es-MX" sz="2400" b="1" dirty="0"/>
              <a:t>Adenovirus que expresan </a:t>
            </a:r>
            <a:r>
              <a:rPr lang="es-ES" altLang="es-MX" sz="2400" b="1" dirty="0" smtClean="0"/>
              <a:t>IFN</a:t>
            </a:r>
            <a:r>
              <a:rPr lang="el-GR" altLang="es-MX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s-ES" altLang="es-MX" sz="2400" b="1" dirty="0" smtClean="0"/>
              <a:t> </a:t>
            </a:r>
            <a:r>
              <a:rPr lang="es-ES" altLang="es-MX" sz="2400" b="1" dirty="0"/>
              <a:t>son eficientes para controlar la enfermedad producida por </a:t>
            </a:r>
            <a:r>
              <a:rPr lang="es-ES" altLang="es-MX" sz="2400" b="1" dirty="0" smtClean="0"/>
              <a:t>la cepa drogo-sensible H37Rv </a:t>
            </a:r>
            <a:r>
              <a:rPr lang="es-ES" altLang="es-MX" sz="2400" b="1" dirty="0"/>
              <a:t>y cepa MDR</a:t>
            </a:r>
          </a:p>
        </p:txBody>
      </p:sp>
      <p:graphicFrame>
        <p:nvGraphicFramePr>
          <p:cNvPr id="33795" name="Object 1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227263" y="1209675"/>
          <a:ext cx="3632200" cy="193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Gráfico" r:id="rId3" imgW="3223260" imgH="1714500" progId="Excel.Chart.8">
                  <p:embed/>
                </p:oleObj>
              </mc:Choice>
              <mc:Fallback>
                <p:oleObj name="Gráfico" r:id="rId3" imgW="3223260" imgH="17145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7263" y="1209675"/>
                        <a:ext cx="3632200" cy="193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1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401888" y="3416301"/>
          <a:ext cx="2836862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Gráfico" r:id="rId5" imgW="3771900" imgH="2202180" progId="Excel.Chart.8">
                  <p:embed/>
                </p:oleObj>
              </mc:Choice>
              <mc:Fallback>
                <p:oleObj name="Gráfico" r:id="rId5" imgW="3771900" imgH="220218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888" y="3416301"/>
                        <a:ext cx="2836862" cy="165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1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309814" y="5143501"/>
          <a:ext cx="3132137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Gráfico" r:id="rId7" imgW="3131820" imgH="1699260" progId="Excel.Chart.8">
                  <p:embed/>
                </p:oleObj>
              </mc:Choice>
              <mc:Fallback>
                <p:oleObj name="Gráfico" r:id="rId7" imgW="3131820" imgH="169926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14" y="5143501"/>
                        <a:ext cx="3132137" cy="169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Rectangle 16"/>
          <p:cNvSpPr>
            <a:spLocks noChangeArrowheads="1"/>
          </p:cNvSpPr>
          <p:nvPr/>
        </p:nvSpPr>
        <p:spPr bwMode="auto">
          <a:xfrm>
            <a:off x="2711450" y="1282700"/>
            <a:ext cx="1512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200">
                <a:latin typeface="Arial" panose="020B0604020202020204" pitchFamily="34" charset="0"/>
              </a:rPr>
              <a:t>CFU X 10 </a:t>
            </a:r>
            <a:r>
              <a:rPr lang="es-ES" altLang="es-MX" sz="1200" baseline="30000">
                <a:latin typeface="Arial" panose="020B0604020202020204" pitchFamily="34" charset="0"/>
              </a:rPr>
              <a:t>6 </a:t>
            </a:r>
            <a:r>
              <a:rPr lang="es-ES" altLang="es-MX" sz="1200">
                <a:latin typeface="Arial" panose="020B0604020202020204" pitchFamily="34" charset="0"/>
              </a:rPr>
              <a:t>/ Lung</a:t>
            </a:r>
          </a:p>
        </p:txBody>
      </p:sp>
      <p:graphicFrame>
        <p:nvGraphicFramePr>
          <p:cNvPr id="33799" name="Object 23"/>
          <p:cNvGraphicFramePr>
            <a:graphicFrameLocks noChangeAspect="1"/>
          </p:cNvGraphicFramePr>
          <p:nvPr/>
        </p:nvGraphicFramePr>
        <p:xfrm>
          <a:off x="6311901" y="3141663"/>
          <a:ext cx="3744913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Gráfico" r:id="rId9" imgW="3810000" imgH="2438400" progId="Excel.Chart.8">
                  <p:embed/>
                </p:oleObj>
              </mc:Choice>
              <mc:Fallback>
                <p:oleObj name="Gráfico" r:id="rId9" imgW="3810000" imgH="24384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1" y="3141663"/>
                        <a:ext cx="3744913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0" name="Rectangle 24"/>
          <p:cNvSpPr>
            <a:spLocks noChangeArrowheads="1"/>
          </p:cNvSpPr>
          <p:nvPr/>
        </p:nvSpPr>
        <p:spPr bwMode="auto">
          <a:xfrm>
            <a:off x="7862888" y="3187700"/>
            <a:ext cx="1401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200">
                <a:latin typeface="Arial" panose="020B0604020202020204" pitchFamily="34" charset="0"/>
              </a:rPr>
              <a:t>% of lung affected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200">
                <a:latin typeface="Arial" panose="020B0604020202020204" pitchFamily="34" charset="0"/>
              </a:rPr>
              <a:t>by pneumonia</a:t>
            </a:r>
          </a:p>
        </p:txBody>
      </p:sp>
      <p:grpSp>
        <p:nvGrpSpPr>
          <p:cNvPr id="33801" name="Group 25"/>
          <p:cNvGrpSpPr>
            <a:grpSpLocks/>
          </p:cNvGrpSpPr>
          <p:nvPr/>
        </p:nvGrpSpPr>
        <p:grpSpPr bwMode="auto">
          <a:xfrm>
            <a:off x="6311900" y="1196975"/>
            <a:ext cx="3956050" cy="1944688"/>
            <a:chOff x="1701" y="0"/>
            <a:chExt cx="2336" cy="1530"/>
          </a:xfrm>
        </p:grpSpPr>
        <p:grpSp>
          <p:nvGrpSpPr>
            <p:cNvPr id="33810" name="Group 26"/>
            <p:cNvGrpSpPr>
              <a:grpSpLocks/>
            </p:cNvGrpSpPr>
            <p:nvPr/>
          </p:nvGrpSpPr>
          <p:grpSpPr bwMode="auto">
            <a:xfrm>
              <a:off x="1701" y="0"/>
              <a:ext cx="2177" cy="1530"/>
              <a:chOff x="1683" y="131"/>
              <a:chExt cx="2394" cy="1530"/>
            </a:xfrm>
          </p:grpSpPr>
          <p:graphicFrame>
            <p:nvGraphicFramePr>
              <p:cNvPr id="33814" name="Object 27"/>
              <p:cNvGraphicFramePr>
                <a:graphicFrameLocks noChangeAspect="1"/>
              </p:cNvGraphicFramePr>
              <p:nvPr/>
            </p:nvGraphicFramePr>
            <p:xfrm>
              <a:off x="1683" y="131"/>
              <a:ext cx="2394" cy="15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9" name="Gráfico" r:id="rId11" imgW="3800551" imgH="2428951" progId="Excel.Chart.8">
                      <p:embed/>
                    </p:oleObj>
                  </mc:Choice>
                  <mc:Fallback>
                    <p:oleObj name="Gráfico" r:id="rId11" imgW="3800551" imgH="2428951" progId="Excel.Char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3" y="131"/>
                            <a:ext cx="2394" cy="15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815" name="Rectangle 28"/>
              <p:cNvSpPr>
                <a:spLocks noChangeArrowheads="1"/>
              </p:cNvSpPr>
              <p:nvPr/>
            </p:nvSpPr>
            <p:spPr bwMode="auto">
              <a:xfrm>
                <a:off x="2835" y="1116"/>
                <a:ext cx="227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s-MX" altLang="es-MX" sz="1800">
                    <a:latin typeface="Arial" panose="020B0604020202020204" pitchFamily="34" charset="0"/>
                  </a:rPr>
                  <a:t>*</a:t>
                </a:r>
                <a:endParaRPr lang="es-ES" altLang="es-MX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3816" name="Rectangle 29"/>
              <p:cNvSpPr>
                <a:spLocks noChangeArrowheads="1"/>
              </p:cNvSpPr>
              <p:nvPr/>
            </p:nvSpPr>
            <p:spPr bwMode="auto">
              <a:xfrm>
                <a:off x="3648" y="1027"/>
                <a:ext cx="17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MX" altLang="es-MX" sz="1800">
                    <a:latin typeface="Arial" panose="020B0604020202020204" pitchFamily="34" charset="0"/>
                  </a:rPr>
                  <a:t>*</a:t>
                </a:r>
                <a:endParaRPr lang="es-ES" altLang="es-MX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3811" name="Rectangle 30"/>
            <p:cNvSpPr>
              <a:spLocks noChangeArrowheads="1"/>
            </p:cNvSpPr>
            <p:nvPr/>
          </p:nvSpPr>
          <p:spPr bwMode="auto">
            <a:xfrm>
              <a:off x="3838" y="120"/>
              <a:ext cx="1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MX" altLang="es-MX" sz="1800">
                  <a:latin typeface="Arial" panose="020B0604020202020204" pitchFamily="34" charset="0"/>
                </a:rPr>
                <a:t>A</a:t>
              </a:r>
              <a:endParaRPr lang="es-ES" altLang="es-MX" sz="1800">
                <a:latin typeface="Arial" panose="020B0604020202020204" pitchFamily="34" charset="0"/>
              </a:endParaRPr>
            </a:p>
          </p:txBody>
        </p:sp>
        <p:sp>
          <p:nvSpPr>
            <p:cNvPr id="33812" name="Line 31"/>
            <p:cNvSpPr>
              <a:spLocks noChangeShapeType="1"/>
            </p:cNvSpPr>
            <p:nvPr/>
          </p:nvSpPr>
          <p:spPr bwMode="auto">
            <a:xfrm>
              <a:off x="2245" y="572"/>
              <a:ext cx="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3813" name="Rectangle 32"/>
            <p:cNvSpPr>
              <a:spLocks noChangeArrowheads="1"/>
            </p:cNvSpPr>
            <p:nvPr/>
          </p:nvSpPr>
          <p:spPr bwMode="auto">
            <a:xfrm>
              <a:off x="2034" y="247"/>
              <a:ext cx="738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MX" altLang="es-MX" sz="1000">
                  <a:latin typeface="Arial" panose="020B0604020202020204" pitchFamily="34" charset="0"/>
                </a:rPr>
                <a:t>Begin of treatment 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MX" altLang="es-MX" sz="1000">
                  <a:latin typeface="Arial" panose="020B0604020202020204" pitchFamily="34" charset="0"/>
                </a:rPr>
                <a:t>with adenovirus</a:t>
              </a:r>
              <a:endParaRPr lang="es-ES" altLang="es-MX" sz="100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33802" name="Object 34"/>
          <p:cNvGraphicFramePr>
            <a:graphicFrameLocks noChangeAspect="1"/>
          </p:cNvGraphicFramePr>
          <p:nvPr/>
        </p:nvGraphicFramePr>
        <p:xfrm>
          <a:off x="6311900" y="4826001"/>
          <a:ext cx="3816350" cy="169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Gráfico" r:id="rId13" imgW="3192780" imgH="1722120" progId="Excel.Chart.8">
                  <p:embed/>
                </p:oleObj>
              </mc:Choice>
              <mc:Fallback>
                <p:oleObj name="Gráfico" r:id="rId13" imgW="3192780" imgH="172212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4826001"/>
                        <a:ext cx="3816350" cy="169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3" name="Rectangle 35"/>
          <p:cNvSpPr>
            <a:spLocks noChangeArrowheads="1"/>
          </p:cNvSpPr>
          <p:nvPr/>
        </p:nvSpPr>
        <p:spPr bwMode="auto">
          <a:xfrm>
            <a:off x="8470900" y="1282700"/>
            <a:ext cx="1512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200">
                <a:latin typeface="Arial" panose="020B0604020202020204" pitchFamily="34" charset="0"/>
              </a:rPr>
              <a:t>CFU X 10 </a:t>
            </a:r>
            <a:r>
              <a:rPr lang="es-ES" altLang="es-MX" sz="1200" baseline="30000">
                <a:latin typeface="Arial" panose="020B0604020202020204" pitchFamily="34" charset="0"/>
              </a:rPr>
              <a:t>6 </a:t>
            </a:r>
            <a:r>
              <a:rPr lang="es-ES" altLang="es-MX" sz="1200">
                <a:latin typeface="Arial" panose="020B0604020202020204" pitchFamily="34" charset="0"/>
              </a:rPr>
              <a:t>/ Lung</a:t>
            </a:r>
          </a:p>
        </p:txBody>
      </p:sp>
      <p:sp>
        <p:nvSpPr>
          <p:cNvPr id="33804" name="Rectangle 36"/>
          <p:cNvSpPr>
            <a:spLocks noChangeArrowheads="1"/>
          </p:cNvSpPr>
          <p:nvPr/>
        </p:nvSpPr>
        <p:spPr bwMode="auto">
          <a:xfrm>
            <a:off x="2533651" y="3141663"/>
            <a:ext cx="140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200">
                <a:latin typeface="Arial" panose="020B0604020202020204" pitchFamily="34" charset="0"/>
              </a:rPr>
              <a:t>% of lung affected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200">
                <a:latin typeface="Arial" panose="020B0604020202020204" pitchFamily="34" charset="0"/>
              </a:rPr>
              <a:t>by pneumonia</a:t>
            </a:r>
          </a:p>
        </p:txBody>
      </p:sp>
      <p:sp>
        <p:nvSpPr>
          <p:cNvPr id="33805" name="Rectangle 37"/>
          <p:cNvSpPr>
            <a:spLocks noChangeArrowheads="1"/>
          </p:cNvSpPr>
          <p:nvPr/>
        </p:nvSpPr>
        <p:spPr bwMode="auto">
          <a:xfrm>
            <a:off x="8326438" y="4883150"/>
            <a:ext cx="1585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200">
                <a:latin typeface="Arial" panose="020B0604020202020204" pitchFamily="34" charset="0"/>
              </a:rPr>
              <a:t>IFN gene expression</a:t>
            </a:r>
          </a:p>
        </p:txBody>
      </p:sp>
      <p:sp>
        <p:nvSpPr>
          <p:cNvPr id="33806" name="Rectangle 38"/>
          <p:cNvSpPr>
            <a:spLocks noChangeArrowheads="1"/>
          </p:cNvSpPr>
          <p:nvPr/>
        </p:nvSpPr>
        <p:spPr bwMode="auto">
          <a:xfrm>
            <a:off x="4224338" y="5072064"/>
            <a:ext cx="1585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200" dirty="0">
                <a:latin typeface="Arial" panose="020B0604020202020204" pitchFamily="34" charset="0"/>
              </a:rPr>
              <a:t>IFN gene </a:t>
            </a:r>
            <a:r>
              <a:rPr lang="es-ES" altLang="es-MX" sz="1200" dirty="0" err="1">
                <a:latin typeface="Arial" panose="020B0604020202020204" pitchFamily="34" charset="0"/>
              </a:rPr>
              <a:t>expression</a:t>
            </a:r>
            <a:endParaRPr lang="es-ES" altLang="es-MX" sz="1200" dirty="0">
              <a:latin typeface="Arial" panose="020B0604020202020204" pitchFamily="34" charset="0"/>
            </a:endParaRPr>
          </a:p>
        </p:txBody>
      </p:sp>
      <p:sp>
        <p:nvSpPr>
          <p:cNvPr id="33807" name="Text Box 39"/>
          <p:cNvSpPr txBox="1">
            <a:spLocks noChangeArrowheads="1"/>
          </p:cNvSpPr>
          <p:nvPr/>
        </p:nvSpPr>
        <p:spPr bwMode="auto">
          <a:xfrm>
            <a:off x="1444625" y="1412876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>
                <a:latin typeface="Arial" panose="020B0604020202020204" pitchFamily="34" charset="0"/>
              </a:rPr>
              <a:t>H37Rv</a:t>
            </a:r>
          </a:p>
        </p:txBody>
      </p:sp>
      <p:sp>
        <p:nvSpPr>
          <p:cNvPr id="33808" name="Text Box 40"/>
          <p:cNvSpPr txBox="1">
            <a:spLocks noChangeArrowheads="1"/>
          </p:cNvSpPr>
          <p:nvPr/>
        </p:nvSpPr>
        <p:spPr bwMode="auto">
          <a:xfrm>
            <a:off x="9925425" y="1341438"/>
            <a:ext cx="71045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dirty="0">
                <a:latin typeface="Arial" panose="020B0604020202020204" pitchFamily="34" charset="0"/>
              </a:rPr>
              <a:t>MDR</a:t>
            </a:r>
          </a:p>
        </p:txBody>
      </p:sp>
      <p:sp>
        <p:nvSpPr>
          <p:cNvPr id="33809" name="24 Rectángulo"/>
          <p:cNvSpPr>
            <a:spLocks noChangeArrowheads="1"/>
          </p:cNvSpPr>
          <p:nvPr/>
        </p:nvSpPr>
        <p:spPr bwMode="auto">
          <a:xfrm>
            <a:off x="6596063" y="6500814"/>
            <a:ext cx="4572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100">
                <a:latin typeface="Arial" panose="020B0604020202020204" pitchFamily="34" charset="0"/>
              </a:rPr>
              <a:t>Molecular Therapy 2008; 16(6): 1065-1072.</a:t>
            </a:r>
          </a:p>
        </p:txBody>
      </p:sp>
    </p:spTree>
    <p:extLst>
      <p:ext uri="{BB962C8B-B14F-4D97-AF65-F5344CB8AC3E}">
        <p14:creationId xmlns:p14="http://schemas.microsoft.com/office/powerpoint/2010/main" val="251085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722</Words>
  <Application>Microsoft Macintosh PowerPoint</Application>
  <PresentationFormat>Personalizado</PresentationFormat>
  <Paragraphs>205</Paragraphs>
  <Slides>16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Tema de Office</vt:lpstr>
      <vt:lpstr>1_Tema de Office</vt:lpstr>
      <vt:lpstr>2_Tema de Office</vt:lpstr>
      <vt:lpstr>Image</vt:lpstr>
      <vt:lpstr>Gráfico</vt:lpstr>
      <vt:lpstr>Foto de Photo Editor</vt:lpstr>
      <vt:lpstr>Prism5.Document</vt:lpstr>
      <vt:lpstr>Presentación de PowerPoint</vt:lpstr>
      <vt:lpstr>Presentación de PowerPoint</vt:lpstr>
      <vt:lpstr>Presentación de PowerPoint</vt:lpstr>
      <vt:lpstr>Presentación de PowerPoint</vt:lpstr>
      <vt:lpstr>Tuberculosis pulmonar experimental histopatologia, carga bacilar, sobrevida</vt:lpstr>
      <vt:lpstr>Presentación de PowerPoint</vt:lpstr>
      <vt:lpstr>Inmunoterapia en TB, categorias</vt:lpstr>
      <vt:lpstr>Presentación de PowerPoint</vt:lpstr>
      <vt:lpstr>Adenovirus que expresan IFNγ son eficientes para controlar la enfermedad producida por la cepa drogo-sensible H37Rv y cepa MDR</vt:lpstr>
      <vt:lpstr>Bloqueo de citocinas inmunosupresoras (TGF-β) betaglicano soluble (receptor tipo 3) </vt:lpstr>
      <vt:lpstr>Presentación de PowerPoint</vt:lpstr>
      <vt:lpstr>El bloqueo simultaneo del TGFβ y prostaglandina E es sinérgico en el control de la infección y el tratamiento.</vt:lpstr>
      <vt:lpstr>Productos naturales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Rogelio Hdz</dc:creator>
  <cp:lastModifiedBy>Constantino III Roberto  Lopez Macias</cp:lastModifiedBy>
  <cp:revision>15</cp:revision>
  <dcterms:created xsi:type="dcterms:W3CDTF">2018-06-12T18:22:05Z</dcterms:created>
  <dcterms:modified xsi:type="dcterms:W3CDTF">2018-06-13T21:01:45Z</dcterms:modified>
</cp:coreProperties>
</file>