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54"/>
  </p:notesMasterIdLst>
  <p:handoutMasterIdLst>
    <p:handoutMasterId r:id="rId55"/>
  </p:handoutMasterIdLst>
  <p:sldIdLst>
    <p:sldId id="333" r:id="rId2"/>
    <p:sldId id="302" r:id="rId3"/>
    <p:sldId id="334" r:id="rId4"/>
    <p:sldId id="336" r:id="rId5"/>
    <p:sldId id="337" r:id="rId6"/>
    <p:sldId id="338" r:id="rId7"/>
    <p:sldId id="353" r:id="rId8"/>
    <p:sldId id="354" r:id="rId9"/>
    <p:sldId id="341" r:id="rId10"/>
    <p:sldId id="355" r:id="rId11"/>
    <p:sldId id="356" r:id="rId12"/>
    <p:sldId id="358" r:id="rId13"/>
    <p:sldId id="359" r:id="rId14"/>
    <p:sldId id="361" r:id="rId15"/>
    <p:sldId id="374" r:id="rId16"/>
    <p:sldId id="373" r:id="rId17"/>
    <p:sldId id="360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57" r:id="rId27"/>
    <p:sldId id="370" r:id="rId28"/>
    <p:sldId id="339" r:id="rId29"/>
    <p:sldId id="340" r:id="rId30"/>
    <p:sldId id="342" r:id="rId31"/>
    <p:sldId id="343" r:id="rId32"/>
    <p:sldId id="344" r:id="rId33"/>
    <p:sldId id="346" r:id="rId34"/>
    <p:sldId id="384" r:id="rId35"/>
    <p:sldId id="348" r:id="rId36"/>
    <p:sldId id="383" r:id="rId37"/>
    <p:sldId id="385" r:id="rId38"/>
    <p:sldId id="345" r:id="rId39"/>
    <p:sldId id="347" r:id="rId40"/>
    <p:sldId id="362" r:id="rId41"/>
    <p:sldId id="363" r:id="rId42"/>
    <p:sldId id="365" r:id="rId43"/>
    <p:sldId id="364" r:id="rId44"/>
    <p:sldId id="386" r:id="rId45"/>
    <p:sldId id="387" r:id="rId46"/>
    <p:sldId id="388" r:id="rId47"/>
    <p:sldId id="389" r:id="rId48"/>
    <p:sldId id="390" r:id="rId49"/>
    <p:sldId id="391" r:id="rId50"/>
    <p:sldId id="368" r:id="rId51"/>
    <p:sldId id="369" r:id="rId52"/>
    <p:sldId id="372" r:id="rId53"/>
  </p:sldIdLst>
  <p:sldSz cx="9144000" cy="6858000" type="screen4x3"/>
  <p:notesSz cx="6954838" cy="9309100"/>
  <p:defaultTextStyle>
    <a:defPPr>
      <a:defRPr lang="es-ES_tradnl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0080"/>
    <a:srgbClr val="FFFF00"/>
    <a:srgbClr val="EDEDE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20"/>
  </p:normalViewPr>
  <p:slideViewPr>
    <p:cSldViewPr snapToGrid="0" snapToObjects="1">
      <p:cViewPr>
        <p:scale>
          <a:sx n="50" d="100"/>
          <a:sy n="50" d="100"/>
        </p:scale>
        <p:origin x="-1764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0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043033107044115E-2"/>
          <c:y val="0.11441831546756606"/>
          <c:w val="0.91295696689295602"/>
          <c:h val="0.68601039280639797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    </c:v>
                </c:pt>
              </c:strCache>
            </c:strRef>
          </c:tx>
          <c:spPr>
            <a:solidFill>
              <a:srgbClr val="FFC000"/>
            </a:solidFill>
          </c:spPr>
          <c:explosion val="2"/>
          <c:dPt>
            <c:idx val="0"/>
            <c:bubble3D val="0"/>
            <c:explosion val="0"/>
            <c:spPr>
              <a:solidFill>
                <a:srgbClr val="FF0000"/>
              </a:solidFill>
            </c:spPr>
          </c:dPt>
          <c:dPt>
            <c:idx val="1"/>
            <c:bubble3D val="0"/>
            <c:explosion val="0"/>
          </c:dPt>
          <c:dPt>
            <c:idx val="2"/>
            <c:bubble3D val="0"/>
            <c:spPr>
              <a:solidFill>
                <a:schemeClr val="accent3"/>
              </a:solidFill>
            </c:spPr>
          </c:dPt>
          <c:dLbls>
            <c:txPr>
              <a:bodyPr/>
              <a:lstStyle/>
              <a:p>
                <a:pPr>
                  <a:defRPr sz="2000"/>
                </a:pPr>
                <a:endParaRPr lang="es-MX"/>
              </a:p>
            </c:txPr>
            <c:dLblPos val="outEnd"/>
            <c:showLegendKey val="1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Hoja1!$A$2:$A$4</c:f>
              <c:strCache>
                <c:ptCount val="3"/>
                <c:pt idx="0">
                  <c:v>ANGIOPLASTIA PRIMARIA</c:v>
                </c:pt>
                <c:pt idx="1">
                  <c:v>TROMBOLISIS Y ACTP</c:v>
                </c:pt>
                <c:pt idx="2">
                  <c:v>DIAGNOSTICO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184</c:v>
                </c:pt>
                <c:pt idx="1">
                  <c:v>133</c:v>
                </c:pt>
                <c:pt idx="2">
                  <c:v>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950553148529794E-2"/>
          <c:y val="4.5567715285998497E-2"/>
          <c:w val="0.617539891400955"/>
          <c:h val="0.89287072709872195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Lbls>
            <c:dLbl>
              <c:idx val="1"/>
              <c:layout>
                <c:manualLayout>
                  <c:x val="2.92229877038458E-2"/>
                  <c:y val="-3.389157371950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Hoja1!$A$2:$A$3</c:f>
              <c:strCache>
                <c:ptCount val="2"/>
                <c:pt idx="0">
                  <c:v> </c:v>
                </c:pt>
                <c:pt idx="1">
                  <c:v>Mortalidad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856</c:v>
                </c:pt>
                <c:pt idx="1">
                  <c:v>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44C421-BC76-5D4B-AEF4-5E25543F09C3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D27D981-F9CB-1247-B8C9-92985E40D7A8}">
      <dgm:prSet phldrT="[Texto]"/>
      <dgm:spPr/>
      <dgm:t>
        <a:bodyPr/>
        <a:lstStyle/>
        <a:p>
          <a:r>
            <a:rPr lang="es-ES" dirty="0" err="1" smtClean="0"/>
            <a:t>Tx</a:t>
          </a:r>
          <a:r>
            <a:rPr lang="es-ES" dirty="0" smtClean="0"/>
            <a:t> médico máximo </a:t>
          </a:r>
          <a:endParaRPr lang="es-ES" dirty="0"/>
        </a:p>
      </dgm:t>
    </dgm:pt>
    <dgm:pt modelId="{E9B6BF9E-818D-0C4E-8C7E-7EFA6F75045D}" type="parTrans" cxnId="{DC8BC2CD-9295-764A-A929-7F66370FC9A7}">
      <dgm:prSet/>
      <dgm:spPr/>
      <dgm:t>
        <a:bodyPr/>
        <a:lstStyle/>
        <a:p>
          <a:endParaRPr lang="es-ES"/>
        </a:p>
      </dgm:t>
    </dgm:pt>
    <dgm:pt modelId="{6856B4C3-45CA-AB48-97C6-4B195246204C}" type="sibTrans" cxnId="{DC8BC2CD-9295-764A-A929-7F66370FC9A7}">
      <dgm:prSet/>
      <dgm:spPr/>
      <dgm:t>
        <a:bodyPr/>
        <a:lstStyle/>
        <a:p>
          <a:endParaRPr lang="es-ES"/>
        </a:p>
      </dgm:t>
    </dgm:pt>
    <dgm:pt modelId="{698F455E-70D6-4A44-8D1F-F1EA710F2420}">
      <dgm:prSet phldrT="[Texto]"/>
      <dgm:spPr/>
      <dgm:t>
        <a:bodyPr/>
        <a:lstStyle/>
        <a:p>
          <a:r>
            <a:rPr lang="es-ES" dirty="0" err="1" smtClean="0"/>
            <a:t>Enf</a:t>
          </a:r>
          <a:r>
            <a:rPr lang="es-ES" dirty="0" smtClean="0"/>
            <a:t>  1 vaso	</a:t>
          </a:r>
          <a:endParaRPr lang="es-ES" dirty="0"/>
        </a:p>
      </dgm:t>
    </dgm:pt>
    <dgm:pt modelId="{70B56D0B-859F-A34C-B1DF-BA316AAAC2DF}" type="parTrans" cxnId="{6E9DA7BA-691C-6447-B8C5-8610B6ABF83A}">
      <dgm:prSet/>
      <dgm:spPr/>
      <dgm:t>
        <a:bodyPr/>
        <a:lstStyle/>
        <a:p>
          <a:endParaRPr lang="es-ES"/>
        </a:p>
      </dgm:t>
    </dgm:pt>
    <dgm:pt modelId="{91547DD7-67CE-3E4F-8BEC-130A5530629A}" type="sibTrans" cxnId="{6E9DA7BA-691C-6447-B8C5-8610B6ABF83A}">
      <dgm:prSet/>
      <dgm:spPr/>
      <dgm:t>
        <a:bodyPr/>
        <a:lstStyle/>
        <a:p>
          <a:endParaRPr lang="es-ES"/>
        </a:p>
      </dgm:t>
    </dgm:pt>
    <dgm:pt modelId="{7A38733C-13EC-2C43-A9B0-E8B1A8A11607}">
      <dgm:prSet phldrT="[Texto]"/>
      <dgm:spPr/>
      <dgm:t>
        <a:bodyPr/>
        <a:lstStyle/>
        <a:p>
          <a:r>
            <a:rPr lang="es-ES" dirty="0" smtClean="0"/>
            <a:t>ACTP  </a:t>
          </a:r>
          <a:endParaRPr lang="es-ES" dirty="0"/>
        </a:p>
      </dgm:t>
    </dgm:pt>
    <dgm:pt modelId="{640348E3-F682-A740-B849-3EA7413425A4}" type="parTrans" cxnId="{FE684D0F-1D43-8244-898F-0AB59A4E1466}">
      <dgm:prSet/>
      <dgm:spPr/>
      <dgm:t>
        <a:bodyPr/>
        <a:lstStyle/>
        <a:p>
          <a:endParaRPr lang="es-ES"/>
        </a:p>
      </dgm:t>
    </dgm:pt>
    <dgm:pt modelId="{F4B2B54A-C2BC-A24C-A642-128AB8311AA9}" type="sibTrans" cxnId="{FE684D0F-1D43-8244-898F-0AB59A4E1466}">
      <dgm:prSet/>
      <dgm:spPr/>
      <dgm:t>
        <a:bodyPr/>
        <a:lstStyle/>
        <a:p>
          <a:endParaRPr lang="es-ES"/>
        </a:p>
      </dgm:t>
    </dgm:pt>
    <dgm:pt modelId="{EAB56C9D-0BD1-1D48-8599-0CDFA0E2421B}">
      <dgm:prSet phldrT="[Texto]"/>
      <dgm:spPr/>
      <dgm:t>
        <a:bodyPr/>
        <a:lstStyle/>
        <a:p>
          <a:r>
            <a:rPr lang="es-ES" dirty="0" err="1" smtClean="0"/>
            <a:t>Enf</a:t>
          </a:r>
          <a:r>
            <a:rPr lang="es-ES" dirty="0" smtClean="0"/>
            <a:t>  2-3 vasos </a:t>
          </a:r>
          <a:endParaRPr lang="es-ES" dirty="0"/>
        </a:p>
      </dgm:t>
    </dgm:pt>
    <dgm:pt modelId="{F81C74F1-AF03-AC43-B9CB-3578DEA7B573}" type="parTrans" cxnId="{C9B15788-3C35-E94D-8A37-10C9A0012444}">
      <dgm:prSet/>
      <dgm:spPr/>
      <dgm:t>
        <a:bodyPr/>
        <a:lstStyle/>
        <a:p>
          <a:endParaRPr lang="es-ES"/>
        </a:p>
      </dgm:t>
    </dgm:pt>
    <dgm:pt modelId="{69D5F32E-7B76-3F43-8D06-8E6263B2CAE8}" type="sibTrans" cxnId="{C9B15788-3C35-E94D-8A37-10C9A0012444}">
      <dgm:prSet/>
      <dgm:spPr/>
      <dgm:t>
        <a:bodyPr/>
        <a:lstStyle/>
        <a:p>
          <a:endParaRPr lang="es-ES"/>
        </a:p>
      </dgm:t>
    </dgm:pt>
    <dgm:pt modelId="{59C378D2-0FD3-AA4E-98D9-AAB091EE8C9B}">
      <dgm:prSet phldrT="[Texto]"/>
      <dgm:spPr/>
      <dgm:t>
        <a:bodyPr/>
        <a:lstStyle/>
        <a:p>
          <a:r>
            <a:rPr lang="es-ES" dirty="0" err="1" smtClean="0"/>
            <a:t>Qx</a:t>
          </a:r>
          <a:r>
            <a:rPr lang="es-ES" dirty="0" smtClean="0"/>
            <a:t>  Revascularización </a:t>
          </a:r>
          <a:endParaRPr lang="es-ES" dirty="0"/>
        </a:p>
      </dgm:t>
    </dgm:pt>
    <dgm:pt modelId="{80EBC22A-2D06-504B-BDE8-276F5B2E164E}" type="parTrans" cxnId="{8E4FEB76-C9C1-244D-8EB1-F2FD7E28FB1D}">
      <dgm:prSet/>
      <dgm:spPr/>
      <dgm:t>
        <a:bodyPr/>
        <a:lstStyle/>
        <a:p>
          <a:endParaRPr lang="es-ES"/>
        </a:p>
      </dgm:t>
    </dgm:pt>
    <dgm:pt modelId="{A7C5785D-44EF-BE46-94ED-851A8C7C2E84}" type="sibTrans" cxnId="{8E4FEB76-C9C1-244D-8EB1-F2FD7E28FB1D}">
      <dgm:prSet/>
      <dgm:spPr/>
      <dgm:t>
        <a:bodyPr/>
        <a:lstStyle/>
        <a:p>
          <a:endParaRPr lang="es-ES"/>
        </a:p>
      </dgm:t>
    </dgm:pt>
    <dgm:pt modelId="{6C087E31-AEEF-C04D-B879-F848D9D3A6DB}">
      <dgm:prSet phldrT="[Texto]"/>
      <dgm:spPr/>
      <dgm:t>
        <a:bodyPr/>
        <a:lstStyle/>
        <a:p>
          <a:r>
            <a:rPr lang="es-ES" dirty="0" smtClean="0"/>
            <a:t>ACTP </a:t>
          </a:r>
          <a:endParaRPr lang="es-ES" dirty="0"/>
        </a:p>
      </dgm:t>
    </dgm:pt>
    <dgm:pt modelId="{52007F14-42BC-AC4C-ABF7-6B15DCE58FB6}" type="parTrans" cxnId="{00A2674B-C0AE-DA4B-B299-F0999837D7FA}">
      <dgm:prSet/>
      <dgm:spPr/>
      <dgm:t>
        <a:bodyPr/>
        <a:lstStyle/>
        <a:p>
          <a:endParaRPr lang="es-ES"/>
        </a:p>
      </dgm:t>
    </dgm:pt>
    <dgm:pt modelId="{3E151A4F-1C17-9E43-ACD2-BD3FCC99E45B}" type="sibTrans" cxnId="{00A2674B-C0AE-DA4B-B299-F0999837D7FA}">
      <dgm:prSet/>
      <dgm:spPr/>
      <dgm:t>
        <a:bodyPr/>
        <a:lstStyle/>
        <a:p>
          <a:endParaRPr lang="es-ES"/>
        </a:p>
      </dgm:t>
    </dgm:pt>
    <dgm:pt modelId="{F5B431E2-E69D-8E44-A537-63FE14C7B141}" type="pres">
      <dgm:prSet presAssocID="{6F44C421-BC76-5D4B-AEF4-5E25543F09C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8E5F7F64-8CB4-9644-B9DF-B642D895CB12}" type="pres">
      <dgm:prSet presAssocID="{5D27D981-F9CB-1247-B8C9-92985E40D7A8}" presName="hierRoot1" presStyleCnt="0"/>
      <dgm:spPr/>
    </dgm:pt>
    <dgm:pt modelId="{51CA3324-9113-2041-BD29-9FC73A2BFFB9}" type="pres">
      <dgm:prSet presAssocID="{5D27D981-F9CB-1247-B8C9-92985E40D7A8}" presName="composite" presStyleCnt="0"/>
      <dgm:spPr/>
    </dgm:pt>
    <dgm:pt modelId="{EF6DC0AB-A294-6746-84C2-5936DB7248D3}" type="pres">
      <dgm:prSet presAssocID="{5D27D981-F9CB-1247-B8C9-92985E40D7A8}" presName="background" presStyleLbl="node0" presStyleIdx="0" presStyleCnt="1"/>
      <dgm:spPr/>
    </dgm:pt>
    <dgm:pt modelId="{B42BA031-19E2-864C-B158-DCDFDFBFF4D6}" type="pres">
      <dgm:prSet presAssocID="{5D27D981-F9CB-1247-B8C9-92985E40D7A8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74BBE14-8F77-D44E-8252-E3B50FFA1EA5}" type="pres">
      <dgm:prSet presAssocID="{5D27D981-F9CB-1247-B8C9-92985E40D7A8}" presName="hierChild2" presStyleCnt="0"/>
      <dgm:spPr/>
    </dgm:pt>
    <dgm:pt modelId="{A868B92C-F785-8C40-99E6-7F0DF789DA47}" type="pres">
      <dgm:prSet presAssocID="{70B56D0B-859F-A34C-B1DF-BA316AAAC2DF}" presName="Name10" presStyleLbl="parChTrans1D2" presStyleIdx="0" presStyleCnt="2"/>
      <dgm:spPr/>
      <dgm:t>
        <a:bodyPr/>
        <a:lstStyle/>
        <a:p>
          <a:endParaRPr lang="es-ES"/>
        </a:p>
      </dgm:t>
    </dgm:pt>
    <dgm:pt modelId="{0E5BC1F1-CDC3-B249-A2D5-7DDEAA5926E4}" type="pres">
      <dgm:prSet presAssocID="{698F455E-70D6-4A44-8D1F-F1EA710F2420}" presName="hierRoot2" presStyleCnt="0"/>
      <dgm:spPr/>
    </dgm:pt>
    <dgm:pt modelId="{BB205C99-BEC7-5444-A12D-8C2AC07C6A4A}" type="pres">
      <dgm:prSet presAssocID="{698F455E-70D6-4A44-8D1F-F1EA710F2420}" presName="composite2" presStyleCnt="0"/>
      <dgm:spPr/>
    </dgm:pt>
    <dgm:pt modelId="{46CB7041-31AF-DD41-AA7C-37A32F7DF63C}" type="pres">
      <dgm:prSet presAssocID="{698F455E-70D6-4A44-8D1F-F1EA710F2420}" presName="background2" presStyleLbl="node2" presStyleIdx="0" presStyleCnt="2"/>
      <dgm:spPr/>
    </dgm:pt>
    <dgm:pt modelId="{6555C378-4190-AF42-8745-D0647E3801A4}" type="pres">
      <dgm:prSet presAssocID="{698F455E-70D6-4A44-8D1F-F1EA710F2420}" presName="text2" presStyleLbl="fgAcc2" presStyleIdx="0" presStyleCnt="2" custLinFactNeighborX="-1287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95D5EA3-E1E9-3342-B357-6676DDA717CE}" type="pres">
      <dgm:prSet presAssocID="{698F455E-70D6-4A44-8D1F-F1EA710F2420}" presName="hierChild3" presStyleCnt="0"/>
      <dgm:spPr/>
    </dgm:pt>
    <dgm:pt modelId="{F818A517-13C4-0946-8DBB-CE2D2682E3E7}" type="pres">
      <dgm:prSet presAssocID="{640348E3-F682-A740-B849-3EA7413425A4}" presName="Name17" presStyleLbl="parChTrans1D3" presStyleIdx="0" presStyleCnt="3"/>
      <dgm:spPr/>
      <dgm:t>
        <a:bodyPr/>
        <a:lstStyle/>
        <a:p>
          <a:endParaRPr lang="es-ES"/>
        </a:p>
      </dgm:t>
    </dgm:pt>
    <dgm:pt modelId="{836FF120-651D-604A-BADA-E4AE1F8B97A6}" type="pres">
      <dgm:prSet presAssocID="{7A38733C-13EC-2C43-A9B0-E8B1A8A11607}" presName="hierRoot3" presStyleCnt="0"/>
      <dgm:spPr/>
    </dgm:pt>
    <dgm:pt modelId="{DAF732FE-3ECB-BB40-8848-54AD39E37AF9}" type="pres">
      <dgm:prSet presAssocID="{7A38733C-13EC-2C43-A9B0-E8B1A8A11607}" presName="composite3" presStyleCnt="0"/>
      <dgm:spPr/>
    </dgm:pt>
    <dgm:pt modelId="{3CEDF7CE-FC0A-A14D-9D42-FFFD5D3DB140}" type="pres">
      <dgm:prSet presAssocID="{7A38733C-13EC-2C43-A9B0-E8B1A8A11607}" presName="background3" presStyleLbl="node3" presStyleIdx="0" presStyleCnt="3"/>
      <dgm:spPr/>
    </dgm:pt>
    <dgm:pt modelId="{6931942B-16C2-994F-A1A5-74BF9DB7F8ED}" type="pres">
      <dgm:prSet presAssocID="{7A38733C-13EC-2C43-A9B0-E8B1A8A11607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50C0FC4-CEE8-CE42-BA19-F975273A6467}" type="pres">
      <dgm:prSet presAssocID="{7A38733C-13EC-2C43-A9B0-E8B1A8A11607}" presName="hierChild4" presStyleCnt="0"/>
      <dgm:spPr/>
    </dgm:pt>
    <dgm:pt modelId="{6B52E0D9-02C4-0547-9038-D6BFF3C9336A}" type="pres">
      <dgm:prSet presAssocID="{F81C74F1-AF03-AC43-B9CB-3578DEA7B573}" presName="Name10" presStyleLbl="parChTrans1D2" presStyleIdx="1" presStyleCnt="2"/>
      <dgm:spPr/>
      <dgm:t>
        <a:bodyPr/>
        <a:lstStyle/>
        <a:p>
          <a:endParaRPr lang="es-ES"/>
        </a:p>
      </dgm:t>
    </dgm:pt>
    <dgm:pt modelId="{8F45333D-735C-3A49-A6CC-4C0F0656C66E}" type="pres">
      <dgm:prSet presAssocID="{EAB56C9D-0BD1-1D48-8599-0CDFA0E2421B}" presName="hierRoot2" presStyleCnt="0"/>
      <dgm:spPr/>
    </dgm:pt>
    <dgm:pt modelId="{1CDA2162-4ECE-B943-95B8-2B8A26A03A43}" type="pres">
      <dgm:prSet presAssocID="{EAB56C9D-0BD1-1D48-8599-0CDFA0E2421B}" presName="composite2" presStyleCnt="0"/>
      <dgm:spPr/>
    </dgm:pt>
    <dgm:pt modelId="{1DD1F494-7890-9545-AF4D-2A6D3CD4FC67}" type="pres">
      <dgm:prSet presAssocID="{EAB56C9D-0BD1-1D48-8599-0CDFA0E2421B}" presName="background2" presStyleLbl="node2" presStyleIdx="1" presStyleCnt="2"/>
      <dgm:spPr/>
    </dgm:pt>
    <dgm:pt modelId="{C3C66E47-6451-9A48-9BA4-7D50DD7F893F}" type="pres">
      <dgm:prSet presAssocID="{EAB56C9D-0BD1-1D48-8599-0CDFA0E2421B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BB87430-09C7-A147-AD37-B8614318356B}" type="pres">
      <dgm:prSet presAssocID="{EAB56C9D-0BD1-1D48-8599-0CDFA0E2421B}" presName="hierChild3" presStyleCnt="0"/>
      <dgm:spPr/>
    </dgm:pt>
    <dgm:pt modelId="{FC574D03-0385-8C44-9100-BB3D4CD9CE78}" type="pres">
      <dgm:prSet presAssocID="{52007F14-42BC-AC4C-ABF7-6B15DCE58FB6}" presName="Name17" presStyleLbl="parChTrans1D3" presStyleIdx="1" presStyleCnt="3"/>
      <dgm:spPr/>
      <dgm:t>
        <a:bodyPr/>
        <a:lstStyle/>
        <a:p>
          <a:endParaRPr lang="es-ES"/>
        </a:p>
      </dgm:t>
    </dgm:pt>
    <dgm:pt modelId="{613DFAF5-A6B8-7A47-BAC6-D87D66FEF6CA}" type="pres">
      <dgm:prSet presAssocID="{6C087E31-AEEF-C04D-B879-F848D9D3A6DB}" presName="hierRoot3" presStyleCnt="0"/>
      <dgm:spPr/>
    </dgm:pt>
    <dgm:pt modelId="{34D3C686-F238-4A4C-AEFA-7B108640C6A3}" type="pres">
      <dgm:prSet presAssocID="{6C087E31-AEEF-C04D-B879-F848D9D3A6DB}" presName="composite3" presStyleCnt="0"/>
      <dgm:spPr/>
    </dgm:pt>
    <dgm:pt modelId="{26669727-7018-B047-BE8B-A4082B0CEBAC}" type="pres">
      <dgm:prSet presAssocID="{6C087E31-AEEF-C04D-B879-F848D9D3A6DB}" presName="background3" presStyleLbl="node3" presStyleIdx="1" presStyleCnt="3"/>
      <dgm:spPr/>
    </dgm:pt>
    <dgm:pt modelId="{B3FC1D59-968C-784D-97AF-5AC1FEDF6678}" type="pres">
      <dgm:prSet presAssocID="{6C087E31-AEEF-C04D-B879-F848D9D3A6DB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B6EA14A-A200-2E42-AE59-E9E60BE88BE2}" type="pres">
      <dgm:prSet presAssocID="{6C087E31-AEEF-C04D-B879-F848D9D3A6DB}" presName="hierChild4" presStyleCnt="0"/>
      <dgm:spPr/>
    </dgm:pt>
    <dgm:pt modelId="{25D7A1D8-EF9D-EB4B-87D0-BAB8E25EAA48}" type="pres">
      <dgm:prSet presAssocID="{80EBC22A-2D06-504B-BDE8-276F5B2E164E}" presName="Name17" presStyleLbl="parChTrans1D3" presStyleIdx="2" presStyleCnt="3"/>
      <dgm:spPr/>
      <dgm:t>
        <a:bodyPr/>
        <a:lstStyle/>
        <a:p>
          <a:endParaRPr lang="es-ES"/>
        </a:p>
      </dgm:t>
    </dgm:pt>
    <dgm:pt modelId="{A985FB18-A98E-1E46-833D-5537A5FD9CD8}" type="pres">
      <dgm:prSet presAssocID="{59C378D2-0FD3-AA4E-98D9-AAB091EE8C9B}" presName="hierRoot3" presStyleCnt="0"/>
      <dgm:spPr/>
    </dgm:pt>
    <dgm:pt modelId="{47B86C11-6DF7-CC4E-9BF5-43512DE41E51}" type="pres">
      <dgm:prSet presAssocID="{59C378D2-0FD3-AA4E-98D9-AAB091EE8C9B}" presName="composite3" presStyleCnt="0"/>
      <dgm:spPr/>
    </dgm:pt>
    <dgm:pt modelId="{98B27F5E-5E9A-5447-8B81-8B8B092DD2DF}" type="pres">
      <dgm:prSet presAssocID="{59C378D2-0FD3-AA4E-98D9-AAB091EE8C9B}" presName="background3" presStyleLbl="node3" presStyleIdx="2" presStyleCnt="3"/>
      <dgm:spPr/>
    </dgm:pt>
    <dgm:pt modelId="{C5C79AB5-40A6-9143-B9F7-059831EBF2FC}" type="pres">
      <dgm:prSet presAssocID="{59C378D2-0FD3-AA4E-98D9-AAB091EE8C9B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DEE017D-72C4-C949-A93E-2FFCFCFE654B}" type="pres">
      <dgm:prSet presAssocID="{59C378D2-0FD3-AA4E-98D9-AAB091EE8C9B}" presName="hierChild4" presStyleCnt="0"/>
      <dgm:spPr/>
    </dgm:pt>
  </dgm:ptLst>
  <dgm:cxnLst>
    <dgm:cxn modelId="{3ACBEA61-CFAE-3445-8FFF-F570AC05C95F}" type="presOf" srcId="{70B56D0B-859F-A34C-B1DF-BA316AAAC2DF}" destId="{A868B92C-F785-8C40-99E6-7F0DF789DA47}" srcOrd="0" destOrd="0" presId="urn:microsoft.com/office/officeart/2005/8/layout/hierarchy1"/>
    <dgm:cxn modelId="{45EC9AAD-8953-3C49-9271-C5C4248B100B}" type="presOf" srcId="{640348E3-F682-A740-B849-3EA7413425A4}" destId="{F818A517-13C4-0946-8DBB-CE2D2682E3E7}" srcOrd="0" destOrd="0" presId="urn:microsoft.com/office/officeart/2005/8/layout/hierarchy1"/>
    <dgm:cxn modelId="{20772493-62C5-0449-BEE5-E099685AD3C8}" type="presOf" srcId="{EAB56C9D-0BD1-1D48-8599-0CDFA0E2421B}" destId="{C3C66E47-6451-9A48-9BA4-7D50DD7F893F}" srcOrd="0" destOrd="0" presId="urn:microsoft.com/office/officeart/2005/8/layout/hierarchy1"/>
    <dgm:cxn modelId="{45A652D9-1670-264E-BC46-49E4CF596157}" type="presOf" srcId="{52007F14-42BC-AC4C-ABF7-6B15DCE58FB6}" destId="{FC574D03-0385-8C44-9100-BB3D4CD9CE78}" srcOrd="0" destOrd="0" presId="urn:microsoft.com/office/officeart/2005/8/layout/hierarchy1"/>
    <dgm:cxn modelId="{3D82053B-A3F3-C54B-AD0A-AE1DABCF5AFA}" type="presOf" srcId="{6F44C421-BC76-5D4B-AEF4-5E25543F09C3}" destId="{F5B431E2-E69D-8E44-A537-63FE14C7B141}" srcOrd="0" destOrd="0" presId="urn:microsoft.com/office/officeart/2005/8/layout/hierarchy1"/>
    <dgm:cxn modelId="{6E9DA7BA-691C-6447-B8C5-8610B6ABF83A}" srcId="{5D27D981-F9CB-1247-B8C9-92985E40D7A8}" destId="{698F455E-70D6-4A44-8D1F-F1EA710F2420}" srcOrd="0" destOrd="0" parTransId="{70B56D0B-859F-A34C-B1DF-BA316AAAC2DF}" sibTransId="{91547DD7-67CE-3E4F-8BEC-130A5530629A}"/>
    <dgm:cxn modelId="{00A2674B-C0AE-DA4B-B299-F0999837D7FA}" srcId="{EAB56C9D-0BD1-1D48-8599-0CDFA0E2421B}" destId="{6C087E31-AEEF-C04D-B879-F848D9D3A6DB}" srcOrd="0" destOrd="0" parTransId="{52007F14-42BC-AC4C-ABF7-6B15DCE58FB6}" sibTransId="{3E151A4F-1C17-9E43-ACD2-BD3FCC99E45B}"/>
    <dgm:cxn modelId="{7A6A7EC9-B39E-884E-B78F-070FA585822B}" type="presOf" srcId="{F81C74F1-AF03-AC43-B9CB-3578DEA7B573}" destId="{6B52E0D9-02C4-0547-9038-D6BFF3C9336A}" srcOrd="0" destOrd="0" presId="urn:microsoft.com/office/officeart/2005/8/layout/hierarchy1"/>
    <dgm:cxn modelId="{C9B15788-3C35-E94D-8A37-10C9A0012444}" srcId="{5D27D981-F9CB-1247-B8C9-92985E40D7A8}" destId="{EAB56C9D-0BD1-1D48-8599-0CDFA0E2421B}" srcOrd="1" destOrd="0" parTransId="{F81C74F1-AF03-AC43-B9CB-3578DEA7B573}" sibTransId="{69D5F32E-7B76-3F43-8D06-8E6263B2CAE8}"/>
    <dgm:cxn modelId="{8E4FEB76-C9C1-244D-8EB1-F2FD7E28FB1D}" srcId="{EAB56C9D-0BD1-1D48-8599-0CDFA0E2421B}" destId="{59C378D2-0FD3-AA4E-98D9-AAB091EE8C9B}" srcOrd="1" destOrd="0" parTransId="{80EBC22A-2D06-504B-BDE8-276F5B2E164E}" sibTransId="{A7C5785D-44EF-BE46-94ED-851A8C7C2E84}"/>
    <dgm:cxn modelId="{984CCABC-7BBC-D642-9D28-44B3475EB298}" type="presOf" srcId="{5D27D981-F9CB-1247-B8C9-92985E40D7A8}" destId="{B42BA031-19E2-864C-B158-DCDFDFBFF4D6}" srcOrd="0" destOrd="0" presId="urn:microsoft.com/office/officeart/2005/8/layout/hierarchy1"/>
    <dgm:cxn modelId="{6B26374F-7CE2-2047-AA69-D241EB0F3C77}" type="presOf" srcId="{7A38733C-13EC-2C43-A9B0-E8B1A8A11607}" destId="{6931942B-16C2-994F-A1A5-74BF9DB7F8ED}" srcOrd="0" destOrd="0" presId="urn:microsoft.com/office/officeart/2005/8/layout/hierarchy1"/>
    <dgm:cxn modelId="{FC821753-8085-424A-8E49-6186564236F9}" type="presOf" srcId="{59C378D2-0FD3-AA4E-98D9-AAB091EE8C9B}" destId="{C5C79AB5-40A6-9143-B9F7-059831EBF2FC}" srcOrd="0" destOrd="0" presId="urn:microsoft.com/office/officeart/2005/8/layout/hierarchy1"/>
    <dgm:cxn modelId="{E710CACB-82B3-8741-89C2-C3D2B0474329}" type="presOf" srcId="{6C087E31-AEEF-C04D-B879-F848D9D3A6DB}" destId="{B3FC1D59-968C-784D-97AF-5AC1FEDF6678}" srcOrd="0" destOrd="0" presId="urn:microsoft.com/office/officeart/2005/8/layout/hierarchy1"/>
    <dgm:cxn modelId="{FE684D0F-1D43-8244-898F-0AB59A4E1466}" srcId="{698F455E-70D6-4A44-8D1F-F1EA710F2420}" destId="{7A38733C-13EC-2C43-A9B0-E8B1A8A11607}" srcOrd="0" destOrd="0" parTransId="{640348E3-F682-A740-B849-3EA7413425A4}" sibTransId="{F4B2B54A-C2BC-A24C-A642-128AB8311AA9}"/>
    <dgm:cxn modelId="{049C5FA7-1D26-3A40-B2D9-3446461510E8}" type="presOf" srcId="{698F455E-70D6-4A44-8D1F-F1EA710F2420}" destId="{6555C378-4190-AF42-8745-D0647E3801A4}" srcOrd="0" destOrd="0" presId="urn:microsoft.com/office/officeart/2005/8/layout/hierarchy1"/>
    <dgm:cxn modelId="{EA34ED4B-2972-F949-9FF2-7EC370908DA3}" type="presOf" srcId="{80EBC22A-2D06-504B-BDE8-276F5B2E164E}" destId="{25D7A1D8-EF9D-EB4B-87D0-BAB8E25EAA48}" srcOrd="0" destOrd="0" presId="urn:microsoft.com/office/officeart/2005/8/layout/hierarchy1"/>
    <dgm:cxn modelId="{DC8BC2CD-9295-764A-A929-7F66370FC9A7}" srcId="{6F44C421-BC76-5D4B-AEF4-5E25543F09C3}" destId="{5D27D981-F9CB-1247-B8C9-92985E40D7A8}" srcOrd="0" destOrd="0" parTransId="{E9B6BF9E-818D-0C4E-8C7E-7EFA6F75045D}" sibTransId="{6856B4C3-45CA-AB48-97C6-4B195246204C}"/>
    <dgm:cxn modelId="{3277D86D-3A2A-8749-8E26-B00BBD4DE017}" type="presParOf" srcId="{F5B431E2-E69D-8E44-A537-63FE14C7B141}" destId="{8E5F7F64-8CB4-9644-B9DF-B642D895CB12}" srcOrd="0" destOrd="0" presId="urn:microsoft.com/office/officeart/2005/8/layout/hierarchy1"/>
    <dgm:cxn modelId="{A8557407-92AE-6049-852D-1AD8D322FE66}" type="presParOf" srcId="{8E5F7F64-8CB4-9644-B9DF-B642D895CB12}" destId="{51CA3324-9113-2041-BD29-9FC73A2BFFB9}" srcOrd="0" destOrd="0" presId="urn:microsoft.com/office/officeart/2005/8/layout/hierarchy1"/>
    <dgm:cxn modelId="{267A2E35-0731-F542-93B2-0889B9BF256A}" type="presParOf" srcId="{51CA3324-9113-2041-BD29-9FC73A2BFFB9}" destId="{EF6DC0AB-A294-6746-84C2-5936DB7248D3}" srcOrd="0" destOrd="0" presId="urn:microsoft.com/office/officeart/2005/8/layout/hierarchy1"/>
    <dgm:cxn modelId="{849A9CAB-A279-124A-8D4D-23A15BD0174F}" type="presParOf" srcId="{51CA3324-9113-2041-BD29-9FC73A2BFFB9}" destId="{B42BA031-19E2-864C-B158-DCDFDFBFF4D6}" srcOrd="1" destOrd="0" presId="urn:microsoft.com/office/officeart/2005/8/layout/hierarchy1"/>
    <dgm:cxn modelId="{F939239D-5BBA-B247-97E6-1497D78E1E2A}" type="presParOf" srcId="{8E5F7F64-8CB4-9644-B9DF-B642D895CB12}" destId="{474BBE14-8F77-D44E-8252-E3B50FFA1EA5}" srcOrd="1" destOrd="0" presId="urn:microsoft.com/office/officeart/2005/8/layout/hierarchy1"/>
    <dgm:cxn modelId="{097A21F4-D05C-034B-B82B-C89EA3EF7D66}" type="presParOf" srcId="{474BBE14-8F77-D44E-8252-E3B50FFA1EA5}" destId="{A868B92C-F785-8C40-99E6-7F0DF789DA47}" srcOrd="0" destOrd="0" presId="urn:microsoft.com/office/officeart/2005/8/layout/hierarchy1"/>
    <dgm:cxn modelId="{8B0668D5-AE6C-0B42-B9A4-A9FC57A7A390}" type="presParOf" srcId="{474BBE14-8F77-D44E-8252-E3B50FFA1EA5}" destId="{0E5BC1F1-CDC3-B249-A2D5-7DDEAA5926E4}" srcOrd="1" destOrd="0" presId="urn:microsoft.com/office/officeart/2005/8/layout/hierarchy1"/>
    <dgm:cxn modelId="{DB4734B0-B87C-4645-B4E6-1FD64D33BC95}" type="presParOf" srcId="{0E5BC1F1-CDC3-B249-A2D5-7DDEAA5926E4}" destId="{BB205C99-BEC7-5444-A12D-8C2AC07C6A4A}" srcOrd="0" destOrd="0" presId="urn:microsoft.com/office/officeart/2005/8/layout/hierarchy1"/>
    <dgm:cxn modelId="{08FF3FD7-8F43-DB4F-8C79-48CC8D847FD4}" type="presParOf" srcId="{BB205C99-BEC7-5444-A12D-8C2AC07C6A4A}" destId="{46CB7041-31AF-DD41-AA7C-37A32F7DF63C}" srcOrd="0" destOrd="0" presId="urn:microsoft.com/office/officeart/2005/8/layout/hierarchy1"/>
    <dgm:cxn modelId="{963BB6E9-E148-4645-A298-AEC86E464032}" type="presParOf" srcId="{BB205C99-BEC7-5444-A12D-8C2AC07C6A4A}" destId="{6555C378-4190-AF42-8745-D0647E3801A4}" srcOrd="1" destOrd="0" presId="urn:microsoft.com/office/officeart/2005/8/layout/hierarchy1"/>
    <dgm:cxn modelId="{C2558A4F-D82A-AF4B-951C-8380CB5A5E86}" type="presParOf" srcId="{0E5BC1F1-CDC3-B249-A2D5-7DDEAA5926E4}" destId="{995D5EA3-E1E9-3342-B357-6676DDA717CE}" srcOrd="1" destOrd="0" presId="urn:microsoft.com/office/officeart/2005/8/layout/hierarchy1"/>
    <dgm:cxn modelId="{AED3E325-5714-844D-B999-8BC12337D89B}" type="presParOf" srcId="{995D5EA3-E1E9-3342-B357-6676DDA717CE}" destId="{F818A517-13C4-0946-8DBB-CE2D2682E3E7}" srcOrd="0" destOrd="0" presId="urn:microsoft.com/office/officeart/2005/8/layout/hierarchy1"/>
    <dgm:cxn modelId="{F683A5F4-3895-A04E-A5AF-40EB5083DE2F}" type="presParOf" srcId="{995D5EA3-E1E9-3342-B357-6676DDA717CE}" destId="{836FF120-651D-604A-BADA-E4AE1F8B97A6}" srcOrd="1" destOrd="0" presId="urn:microsoft.com/office/officeart/2005/8/layout/hierarchy1"/>
    <dgm:cxn modelId="{03EC7B02-E0C9-4F4C-8B1C-AB64FFAFDA4E}" type="presParOf" srcId="{836FF120-651D-604A-BADA-E4AE1F8B97A6}" destId="{DAF732FE-3ECB-BB40-8848-54AD39E37AF9}" srcOrd="0" destOrd="0" presId="urn:microsoft.com/office/officeart/2005/8/layout/hierarchy1"/>
    <dgm:cxn modelId="{F33E7101-D5DF-974A-902A-ABE9EE7A4290}" type="presParOf" srcId="{DAF732FE-3ECB-BB40-8848-54AD39E37AF9}" destId="{3CEDF7CE-FC0A-A14D-9D42-FFFD5D3DB140}" srcOrd="0" destOrd="0" presId="urn:microsoft.com/office/officeart/2005/8/layout/hierarchy1"/>
    <dgm:cxn modelId="{752422C3-79D2-BB40-B8AB-8C43B21A59C1}" type="presParOf" srcId="{DAF732FE-3ECB-BB40-8848-54AD39E37AF9}" destId="{6931942B-16C2-994F-A1A5-74BF9DB7F8ED}" srcOrd="1" destOrd="0" presId="urn:microsoft.com/office/officeart/2005/8/layout/hierarchy1"/>
    <dgm:cxn modelId="{04832418-00A9-2D4B-A695-298169C55B4D}" type="presParOf" srcId="{836FF120-651D-604A-BADA-E4AE1F8B97A6}" destId="{950C0FC4-CEE8-CE42-BA19-F975273A6467}" srcOrd="1" destOrd="0" presId="urn:microsoft.com/office/officeart/2005/8/layout/hierarchy1"/>
    <dgm:cxn modelId="{E9581054-B100-DF44-860E-8006EAB0CF92}" type="presParOf" srcId="{474BBE14-8F77-D44E-8252-E3B50FFA1EA5}" destId="{6B52E0D9-02C4-0547-9038-D6BFF3C9336A}" srcOrd="2" destOrd="0" presId="urn:microsoft.com/office/officeart/2005/8/layout/hierarchy1"/>
    <dgm:cxn modelId="{899006FE-1CA3-EF41-8C6A-9BCC6402BAA9}" type="presParOf" srcId="{474BBE14-8F77-D44E-8252-E3B50FFA1EA5}" destId="{8F45333D-735C-3A49-A6CC-4C0F0656C66E}" srcOrd="3" destOrd="0" presId="urn:microsoft.com/office/officeart/2005/8/layout/hierarchy1"/>
    <dgm:cxn modelId="{19718A04-0AA7-124B-B5E7-96B3225B4CB6}" type="presParOf" srcId="{8F45333D-735C-3A49-A6CC-4C0F0656C66E}" destId="{1CDA2162-4ECE-B943-95B8-2B8A26A03A43}" srcOrd="0" destOrd="0" presId="urn:microsoft.com/office/officeart/2005/8/layout/hierarchy1"/>
    <dgm:cxn modelId="{00AB76B8-9E85-5041-805F-DB0112413C6C}" type="presParOf" srcId="{1CDA2162-4ECE-B943-95B8-2B8A26A03A43}" destId="{1DD1F494-7890-9545-AF4D-2A6D3CD4FC67}" srcOrd="0" destOrd="0" presId="urn:microsoft.com/office/officeart/2005/8/layout/hierarchy1"/>
    <dgm:cxn modelId="{123E038B-609E-C343-914C-1822F76F0A04}" type="presParOf" srcId="{1CDA2162-4ECE-B943-95B8-2B8A26A03A43}" destId="{C3C66E47-6451-9A48-9BA4-7D50DD7F893F}" srcOrd="1" destOrd="0" presId="urn:microsoft.com/office/officeart/2005/8/layout/hierarchy1"/>
    <dgm:cxn modelId="{E2039975-C7FF-4447-9227-77C25851CFF7}" type="presParOf" srcId="{8F45333D-735C-3A49-A6CC-4C0F0656C66E}" destId="{8BB87430-09C7-A147-AD37-B8614318356B}" srcOrd="1" destOrd="0" presId="urn:microsoft.com/office/officeart/2005/8/layout/hierarchy1"/>
    <dgm:cxn modelId="{00BEF2BD-B649-B441-87A7-0B12592540F9}" type="presParOf" srcId="{8BB87430-09C7-A147-AD37-B8614318356B}" destId="{FC574D03-0385-8C44-9100-BB3D4CD9CE78}" srcOrd="0" destOrd="0" presId="urn:microsoft.com/office/officeart/2005/8/layout/hierarchy1"/>
    <dgm:cxn modelId="{EBA65DE1-A117-6745-96B5-64FFA50AE6B8}" type="presParOf" srcId="{8BB87430-09C7-A147-AD37-B8614318356B}" destId="{613DFAF5-A6B8-7A47-BAC6-D87D66FEF6CA}" srcOrd="1" destOrd="0" presId="urn:microsoft.com/office/officeart/2005/8/layout/hierarchy1"/>
    <dgm:cxn modelId="{0A8AD645-00C3-A24D-AA45-EB2A9CFD7291}" type="presParOf" srcId="{613DFAF5-A6B8-7A47-BAC6-D87D66FEF6CA}" destId="{34D3C686-F238-4A4C-AEFA-7B108640C6A3}" srcOrd="0" destOrd="0" presId="urn:microsoft.com/office/officeart/2005/8/layout/hierarchy1"/>
    <dgm:cxn modelId="{8B25ABF9-C3DA-824F-B9E6-0C843CCFE448}" type="presParOf" srcId="{34D3C686-F238-4A4C-AEFA-7B108640C6A3}" destId="{26669727-7018-B047-BE8B-A4082B0CEBAC}" srcOrd="0" destOrd="0" presId="urn:microsoft.com/office/officeart/2005/8/layout/hierarchy1"/>
    <dgm:cxn modelId="{820E9402-9C37-2342-A50D-D1BBCEFAD259}" type="presParOf" srcId="{34D3C686-F238-4A4C-AEFA-7B108640C6A3}" destId="{B3FC1D59-968C-784D-97AF-5AC1FEDF6678}" srcOrd="1" destOrd="0" presId="urn:microsoft.com/office/officeart/2005/8/layout/hierarchy1"/>
    <dgm:cxn modelId="{EA5225F8-98C5-CF4C-8A92-A7F6A14618B8}" type="presParOf" srcId="{613DFAF5-A6B8-7A47-BAC6-D87D66FEF6CA}" destId="{BB6EA14A-A200-2E42-AE59-E9E60BE88BE2}" srcOrd="1" destOrd="0" presId="urn:microsoft.com/office/officeart/2005/8/layout/hierarchy1"/>
    <dgm:cxn modelId="{1B42DF51-55EB-E443-BA5B-24CB365D77C8}" type="presParOf" srcId="{8BB87430-09C7-A147-AD37-B8614318356B}" destId="{25D7A1D8-EF9D-EB4B-87D0-BAB8E25EAA48}" srcOrd="2" destOrd="0" presId="urn:microsoft.com/office/officeart/2005/8/layout/hierarchy1"/>
    <dgm:cxn modelId="{26B0FAD4-5CEC-5048-8D51-38322F19AEEE}" type="presParOf" srcId="{8BB87430-09C7-A147-AD37-B8614318356B}" destId="{A985FB18-A98E-1E46-833D-5537A5FD9CD8}" srcOrd="3" destOrd="0" presId="urn:microsoft.com/office/officeart/2005/8/layout/hierarchy1"/>
    <dgm:cxn modelId="{B4E12A02-434C-1C4A-8112-FFE808C066FF}" type="presParOf" srcId="{A985FB18-A98E-1E46-833D-5537A5FD9CD8}" destId="{47B86C11-6DF7-CC4E-9BF5-43512DE41E51}" srcOrd="0" destOrd="0" presId="urn:microsoft.com/office/officeart/2005/8/layout/hierarchy1"/>
    <dgm:cxn modelId="{B2B7AE06-3A99-4349-9699-ACE75873AB87}" type="presParOf" srcId="{47B86C11-6DF7-CC4E-9BF5-43512DE41E51}" destId="{98B27F5E-5E9A-5447-8B81-8B8B092DD2DF}" srcOrd="0" destOrd="0" presId="urn:microsoft.com/office/officeart/2005/8/layout/hierarchy1"/>
    <dgm:cxn modelId="{59FEB75B-F2DD-FF49-A8A7-839CB2490FB2}" type="presParOf" srcId="{47B86C11-6DF7-CC4E-9BF5-43512DE41E51}" destId="{C5C79AB5-40A6-9143-B9F7-059831EBF2FC}" srcOrd="1" destOrd="0" presId="urn:microsoft.com/office/officeart/2005/8/layout/hierarchy1"/>
    <dgm:cxn modelId="{B969475D-C392-364C-9111-185EA6B858E6}" type="presParOf" srcId="{A985FB18-A98E-1E46-833D-5537A5FD9CD8}" destId="{DDEE017D-72C4-C949-A93E-2FFCFCFE654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13D1CB-5878-4B1A-80FC-289AD00DC09D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9A883F2B-384C-4817-95F9-4B54F7FB285A}">
      <dgm:prSet phldrT="[Texto]"/>
      <dgm:spPr/>
      <dgm:t>
        <a:bodyPr/>
        <a:lstStyle/>
        <a:p>
          <a:r>
            <a:rPr lang="es-MX" dirty="0" smtClean="0"/>
            <a:t>Administrativo</a:t>
          </a:r>
          <a:endParaRPr lang="es-MX" dirty="0"/>
        </a:p>
      </dgm:t>
    </dgm:pt>
    <dgm:pt modelId="{64B7EDFD-D418-4F91-94B7-ABF234A70657}" type="parTrans" cxnId="{B6FB8D45-AE13-4C0A-8344-F85E9C2B2F45}">
      <dgm:prSet/>
      <dgm:spPr/>
      <dgm:t>
        <a:bodyPr/>
        <a:lstStyle/>
        <a:p>
          <a:endParaRPr lang="es-MX"/>
        </a:p>
      </dgm:t>
    </dgm:pt>
    <dgm:pt modelId="{81A1372A-737F-489A-9B9D-A13237E44EAC}" type="sibTrans" cxnId="{B6FB8D45-AE13-4C0A-8344-F85E9C2B2F45}">
      <dgm:prSet/>
      <dgm:spPr/>
      <dgm:t>
        <a:bodyPr/>
        <a:lstStyle/>
        <a:p>
          <a:endParaRPr lang="es-MX"/>
        </a:p>
      </dgm:t>
    </dgm:pt>
    <dgm:pt modelId="{DE17F871-A357-484F-8B37-0C493FCE5554}">
      <dgm:prSet phldrT="[Texto]"/>
      <dgm:spPr/>
      <dgm:t>
        <a:bodyPr/>
        <a:lstStyle/>
        <a:p>
          <a:r>
            <a:rPr lang="es-MX" dirty="0" smtClean="0"/>
            <a:t>Médicos</a:t>
          </a:r>
          <a:endParaRPr lang="es-MX" dirty="0"/>
        </a:p>
      </dgm:t>
    </dgm:pt>
    <dgm:pt modelId="{806727B9-120B-46CC-965F-986D6C6E5955}" type="parTrans" cxnId="{423B5559-6172-468F-9938-6C11205112CA}">
      <dgm:prSet/>
      <dgm:spPr/>
      <dgm:t>
        <a:bodyPr/>
        <a:lstStyle/>
        <a:p>
          <a:endParaRPr lang="es-MX"/>
        </a:p>
      </dgm:t>
    </dgm:pt>
    <dgm:pt modelId="{6DFC0955-6084-4DE8-BD56-0FD37A72CE60}" type="sibTrans" cxnId="{423B5559-6172-468F-9938-6C11205112CA}">
      <dgm:prSet/>
      <dgm:spPr/>
      <dgm:t>
        <a:bodyPr/>
        <a:lstStyle/>
        <a:p>
          <a:endParaRPr lang="es-MX"/>
        </a:p>
      </dgm:t>
    </dgm:pt>
    <dgm:pt modelId="{C2A0A2D5-DB8C-47C9-B3B7-705C24B94780}">
      <dgm:prSet phldrT="[Texto]"/>
      <dgm:spPr/>
      <dgm:t>
        <a:bodyPr/>
        <a:lstStyle/>
        <a:p>
          <a:r>
            <a:rPr lang="es-MX" dirty="0" smtClean="0"/>
            <a:t>Enfermería</a:t>
          </a:r>
          <a:endParaRPr lang="es-MX" dirty="0"/>
        </a:p>
      </dgm:t>
    </dgm:pt>
    <dgm:pt modelId="{45109E39-8A50-49C7-A0A3-C1BCF319661C}" type="parTrans" cxnId="{10E3BBBB-887D-4AF4-926B-3C0F9669C4F7}">
      <dgm:prSet/>
      <dgm:spPr/>
      <dgm:t>
        <a:bodyPr/>
        <a:lstStyle/>
        <a:p>
          <a:endParaRPr lang="es-MX"/>
        </a:p>
      </dgm:t>
    </dgm:pt>
    <dgm:pt modelId="{9B4E0483-DB3C-425C-B1A6-9125749BDE76}" type="sibTrans" cxnId="{10E3BBBB-887D-4AF4-926B-3C0F9669C4F7}">
      <dgm:prSet/>
      <dgm:spPr/>
      <dgm:t>
        <a:bodyPr/>
        <a:lstStyle/>
        <a:p>
          <a:endParaRPr lang="es-MX"/>
        </a:p>
      </dgm:t>
    </dgm:pt>
    <dgm:pt modelId="{C7B6728C-9A3A-49C9-88D3-FFA70A032879}" type="pres">
      <dgm:prSet presAssocID="{7013D1CB-5878-4B1A-80FC-289AD00DC09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5B9D7C7-FB8A-4E67-9CCF-2CBA02005470}" type="pres">
      <dgm:prSet presAssocID="{9A883F2B-384C-4817-95F9-4B54F7FB285A}" presName="gear1" presStyleLbl="node1" presStyleIdx="0" presStyleCnt="3" custLinFactNeighborX="-574" custLinFactNeighborY="-379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95D4185-92A3-4487-AED8-6A7EF8393951}" type="pres">
      <dgm:prSet presAssocID="{9A883F2B-384C-4817-95F9-4B54F7FB285A}" presName="gear1srcNode" presStyleLbl="node1" presStyleIdx="0" presStyleCnt="3"/>
      <dgm:spPr/>
      <dgm:t>
        <a:bodyPr/>
        <a:lstStyle/>
        <a:p>
          <a:endParaRPr lang="es-MX"/>
        </a:p>
      </dgm:t>
    </dgm:pt>
    <dgm:pt modelId="{9B5486F6-D392-495C-AC6F-9C404F08357C}" type="pres">
      <dgm:prSet presAssocID="{9A883F2B-384C-4817-95F9-4B54F7FB285A}" presName="gear1dstNode" presStyleLbl="node1" presStyleIdx="0" presStyleCnt="3"/>
      <dgm:spPr/>
      <dgm:t>
        <a:bodyPr/>
        <a:lstStyle/>
        <a:p>
          <a:endParaRPr lang="es-MX"/>
        </a:p>
      </dgm:t>
    </dgm:pt>
    <dgm:pt modelId="{77B211F3-931A-4CC2-9FDA-6970848264F8}" type="pres">
      <dgm:prSet presAssocID="{DE17F871-A357-484F-8B37-0C493FCE5554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5E2C5CA-BE42-4D4C-B2A5-458FB9EF38C8}" type="pres">
      <dgm:prSet presAssocID="{DE17F871-A357-484F-8B37-0C493FCE5554}" presName="gear2srcNode" presStyleLbl="node1" presStyleIdx="1" presStyleCnt="3"/>
      <dgm:spPr/>
      <dgm:t>
        <a:bodyPr/>
        <a:lstStyle/>
        <a:p>
          <a:endParaRPr lang="es-MX"/>
        </a:p>
      </dgm:t>
    </dgm:pt>
    <dgm:pt modelId="{87A4AB9F-931C-4B33-BE58-EDD02664542F}" type="pres">
      <dgm:prSet presAssocID="{DE17F871-A357-484F-8B37-0C493FCE5554}" presName="gear2dstNode" presStyleLbl="node1" presStyleIdx="1" presStyleCnt="3"/>
      <dgm:spPr/>
      <dgm:t>
        <a:bodyPr/>
        <a:lstStyle/>
        <a:p>
          <a:endParaRPr lang="es-MX"/>
        </a:p>
      </dgm:t>
    </dgm:pt>
    <dgm:pt modelId="{554275B9-FF73-434C-A550-430FDDEE3AE0}" type="pres">
      <dgm:prSet presAssocID="{C2A0A2D5-DB8C-47C9-B3B7-705C24B94780}" presName="gear3" presStyleLbl="node1" presStyleIdx="2" presStyleCnt="3"/>
      <dgm:spPr/>
      <dgm:t>
        <a:bodyPr/>
        <a:lstStyle/>
        <a:p>
          <a:endParaRPr lang="es-MX"/>
        </a:p>
      </dgm:t>
    </dgm:pt>
    <dgm:pt modelId="{037887D6-AE0E-49C6-8075-30D0F0ECB82E}" type="pres">
      <dgm:prSet presAssocID="{C2A0A2D5-DB8C-47C9-B3B7-705C24B9478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C11781C-E0F3-448A-80B9-23CF309E0A5E}" type="pres">
      <dgm:prSet presAssocID="{C2A0A2D5-DB8C-47C9-B3B7-705C24B94780}" presName="gear3srcNode" presStyleLbl="node1" presStyleIdx="2" presStyleCnt="3"/>
      <dgm:spPr/>
      <dgm:t>
        <a:bodyPr/>
        <a:lstStyle/>
        <a:p>
          <a:endParaRPr lang="es-MX"/>
        </a:p>
      </dgm:t>
    </dgm:pt>
    <dgm:pt modelId="{958C1A76-5422-4D74-946F-59E870386C59}" type="pres">
      <dgm:prSet presAssocID="{C2A0A2D5-DB8C-47C9-B3B7-705C24B94780}" presName="gear3dstNode" presStyleLbl="node1" presStyleIdx="2" presStyleCnt="3"/>
      <dgm:spPr/>
      <dgm:t>
        <a:bodyPr/>
        <a:lstStyle/>
        <a:p>
          <a:endParaRPr lang="es-MX"/>
        </a:p>
      </dgm:t>
    </dgm:pt>
    <dgm:pt modelId="{F15433A4-40AD-4D2C-B6FA-1CFEE61B95E8}" type="pres">
      <dgm:prSet presAssocID="{81A1372A-737F-489A-9B9D-A13237E44EAC}" presName="connector1" presStyleLbl="sibTrans2D1" presStyleIdx="0" presStyleCnt="3"/>
      <dgm:spPr/>
      <dgm:t>
        <a:bodyPr/>
        <a:lstStyle/>
        <a:p>
          <a:endParaRPr lang="es-MX"/>
        </a:p>
      </dgm:t>
    </dgm:pt>
    <dgm:pt modelId="{2BAC25BA-B207-4AD3-8536-29D3046AAE7D}" type="pres">
      <dgm:prSet presAssocID="{6DFC0955-6084-4DE8-BD56-0FD37A72CE60}" presName="connector2" presStyleLbl="sibTrans2D1" presStyleIdx="1" presStyleCnt="3"/>
      <dgm:spPr/>
      <dgm:t>
        <a:bodyPr/>
        <a:lstStyle/>
        <a:p>
          <a:endParaRPr lang="es-MX"/>
        </a:p>
      </dgm:t>
    </dgm:pt>
    <dgm:pt modelId="{DDB57288-9387-4F76-B4E0-15BBE2E34F0E}" type="pres">
      <dgm:prSet presAssocID="{9B4E0483-DB3C-425C-B1A6-9125749BDE76}" presName="connector3" presStyleLbl="sibTrans2D1" presStyleIdx="2" presStyleCnt="3"/>
      <dgm:spPr/>
      <dgm:t>
        <a:bodyPr/>
        <a:lstStyle/>
        <a:p>
          <a:endParaRPr lang="es-MX"/>
        </a:p>
      </dgm:t>
    </dgm:pt>
  </dgm:ptLst>
  <dgm:cxnLst>
    <dgm:cxn modelId="{EFA69702-CAFE-4255-8076-C1E8E70E0F06}" type="presOf" srcId="{C2A0A2D5-DB8C-47C9-B3B7-705C24B94780}" destId="{CC11781C-E0F3-448A-80B9-23CF309E0A5E}" srcOrd="2" destOrd="0" presId="urn:microsoft.com/office/officeart/2005/8/layout/gear1"/>
    <dgm:cxn modelId="{4A326F3C-3D85-4EB5-B4BD-A6181E52C8DA}" type="presOf" srcId="{6DFC0955-6084-4DE8-BD56-0FD37A72CE60}" destId="{2BAC25BA-B207-4AD3-8536-29D3046AAE7D}" srcOrd="0" destOrd="0" presId="urn:microsoft.com/office/officeart/2005/8/layout/gear1"/>
    <dgm:cxn modelId="{A69DB1F9-2A6E-4EDF-933E-43D858C7CA2F}" type="presOf" srcId="{7013D1CB-5878-4B1A-80FC-289AD00DC09D}" destId="{C7B6728C-9A3A-49C9-88D3-FFA70A032879}" srcOrd="0" destOrd="0" presId="urn:microsoft.com/office/officeart/2005/8/layout/gear1"/>
    <dgm:cxn modelId="{423B5559-6172-468F-9938-6C11205112CA}" srcId="{7013D1CB-5878-4B1A-80FC-289AD00DC09D}" destId="{DE17F871-A357-484F-8B37-0C493FCE5554}" srcOrd="1" destOrd="0" parTransId="{806727B9-120B-46CC-965F-986D6C6E5955}" sibTransId="{6DFC0955-6084-4DE8-BD56-0FD37A72CE60}"/>
    <dgm:cxn modelId="{C4EB0660-99B7-4010-800C-7D205D1FA5D8}" type="presOf" srcId="{DE17F871-A357-484F-8B37-0C493FCE5554}" destId="{77B211F3-931A-4CC2-9FDA-6970848264F8}" srcOrd="0" destOrd="0" presId="urn:microsoft.com/office/officeart/2005/8/layout/gear1"/>
    <dgm:cxn modelId="{62ADD7C3-B597-4C14-8901-5100F13A9CAB}" type="presOf" srcId="{81A1372A-737F-489A-9B9D-A13237E44EAC}" destId="{F15433A4-40AD-4D2C-B6FA-1CFEE61B95E8}" srcOrd="0" destOrd="0" presId="urn:microsoft.com/office/officeart/2005/8/layout/gear1"/>
    <dgm:cxn modelId="{E83774A6-A2D2-4E1B-B315-116470C2A417}" type="presOf" srcId="{C2A0A2D5-DB8C-47C9-B3B7-705C24B94780}" destId="{958C1A76-5422-4D74-946F-59E870386C59}" srcOrd="3" destOrd="0" presId="urn:microsoft.com/office/officeart/2005/8/layout/gear1"/>
    <dgm:cxn modelId="{4C693187-1FF1-4F84-9923-9C28A9F6A0E7}" type="presOf" srcId="{C2A0A2D5-DB8C-47C9-B3B7-705C24B94780}" destId="{037887D6-AE0E-49C6-8075-30D0F0ECB82E}" srcOrd="1" destOrd="0" presId="urn:microsoft.com/office/officeart/2005/8/layout/gear1"/>
    <dgm:cxn modelId="{F0BEA45C-5529-448E-A710-064EE30B67CE}" type="presOf" srcId="{9A883F2B-384C-4817-95F9-4B54F7FB285A}" destId="{9B5486F6-D392-495C-AC6F-9C404F08357C}" srcOrd="2" destOrd="0" presId="urn:microsoft.com/office/officeart/2005/8/layout/gear1"/>
    <dgm:cxn modelId="{B6FB8D45-AE13-4C0A-8344-F85E9C2B2F45}" srcId="{7013D1CB-5878-4B1A-80FC-289AD00DC09D}" destId="{9A883F2B-384C-4817-95F9-4B54F7FB285A}" srcOrd="0" destOrd="0" parTransId="{64B7EDFD-D418-4F91-94B7-ABF234A70657}" sibTransId="{81A1372A-737F-489A-9B9D-A13237E44EAC}"/>
    <dgm:cxn modelId="{10E3BBBB-887D-4AF4-926B-3C0F9669C4F7}" srcId="{7013D1CB-5878-4B1A-80FC-289AD00DC09D}" destId="{C2A0A2D5-DB8C-47C9-B3B7-705C24B94780}" srcOrd="2" destOrd="0" parTransId="{45109E39-8A50-49C7-A0A3-C1BCF319661C}" sibTransId="{9B4E0483-DB3C-425C-B1A6-9125749BDE76}"/>
    <dgm:cxn modelId="{BDF16B17-AAE0-49F9-A24E-50785B6E1BBB}" type="presOf" srcId="{DE17F871-A357-484F-8B37-0C493FCE5554}" destId="{05E2C5CA-BE42-4D4C-B2A5-458FB9EF38C8}" srcOrd="1" destOrd="0" presId="urn:microsoft.com/office/officeart/2005/8/layout/gear1"/>
    <dgm:cxn modelId="{2B05B0C4-8007-49FB-95CF-AB850AD8D95A}" type="presOf" srcId="{9A883F2B-384C-4817-95F9-4B54F7FB285A}" destId="{195D4185-92A3-4487-AED8-6A7EF8393951}" srcOrd="1" destOrd="0" presId="urn:microsoft.com/office/officeart/2005/8/layout/gear1"/>
    <dgm:cxn modelId="{18583FAE-225F-4369-88E6-15E18EE65715}" type="presOf" srcId="{C2A0A2D5-DB8C-47C9-B3B7-705C24B94780}" destId="{554275B9-FF73-434C-A550-430FDDEE3AE0}" srcOrd="0" destOrd="0" presId="urn:microsoft.com/office/officeart/2005/8/layout/gear1"/>
    <dgm:cxn modelId="{FDB58BEF-C7A5-47D3-9268-7014D7087985}" type="presOf" srcId="{9B4E0483-DB3C-425C-B1A6-9125749BDE76}" destId="{DDB57288-9387-4F76-B4E0-15BBE2E34F0E}" srcOrd="0" destOrd="0" presId="urn:microsoft.com/office/officeart/2005/8/layout/gear1"/>
    <dgm:cxn modelId="{33066BCE-F3BF-4318-8025-7FA76A07CA89}" type="presOf" srcId="{9A883F2B-384C-4817-95F9-4B54F7FB285A}" destId="{55B9D7C7-FB8A-4E67-9CCF-2CBA02005470}" srcOrd="0" destOrd="0" presId="urn:microsoft.com/office/officeart/2005/8/layout/gear1"/>
    <dgm:cxn modelId="{09F544D4-7474-499C-B742-EA39C2BA602B}" type="presOf" srcId="{DE17F871-A357-484F-8B37-0C493FCE5554}" destId="{87A4AB9F-931C-4B33-BE58-EDD02664542F}" srcOrd="2" destOrd="0" presId="urn:microsoft.com/office/officeart/2005/8/layout/gear1"/>
    <dgm:cxn modelId="{559704AF-441C-4668-B4F9-FEF47EF83B1C}" type="presParOf" srcId="{C7B6728C-9A3A-49C9-88D3-FFA70A032879}" destId="{55B9D7C7-FB8A-4E67-9CCF-2CBA02005470}" srcOrd="0" destOrd="0" presId="urn:microsoft.com/office/officeart/2005/8/layout/gear1"/>
    <dgm:cxn modelId="{545FB4F6-A248-4035-81F7-F122ED355E03}" type="presParOf" srcId="{C7B6728C-9A3A-49C9-88D3-FFA70A032879}" destId="{195D4185-92A3-4487-AED8-6A7EF8393951}" srcOrd="1" destOrd="0" presId="urn:microsoft.com/office/officeart/2005/8/layout/gear1"/>
    <dgm:cxn modelId="{F58E5F7A-4B6D-4039-8A3F-E0CBF9661981}" type="presParOf" srcId="{C7B6728C-9A3A-49C9-88D3-FFA70A032879}" destId="{9B5486F6-D392-495C-AC6F-9C404F08357C}" srcOrd="2" destOrd="0" presId="urn:microsoft.com/office/officeart/2005/8/layout/gear1"/>
    <dgm:cxn modelId="{19EFD72E-9887-49E1-94A4-F88D1794DF9B}" type="presParOf" srcId="{C7B6728C-9A3A-49C9-88D3-FFA70A032879}" destId="{77B211F3-931A-4CC2-9FDA-6970848264F8}" srcOrd="3" destOrd="0" presId="urn:microsoft.com/office/officeart/2005/8/layout/gear1"/>
    <dgm:cxn modelId="{DC9DBF9C-3C27-4AC5-94B8-BE62639F843B}" type="presParOf" srcId="{C7B6728C-9A3A-49C9-88D3-FFA70A032879}" destId="{05E2C5CA-BE42-4D4C-B2A5-458FB9EF38C8}" srcOrd="4" destOrd="0" presId="urn:microsoft.com/office/officeart/2005/8/layout/gear1"/>
    <dgm:cxn modelId="{3366952F-E8A8-43AE-93CA-19099A7D3405}" type="presParOf" srcId="{C7B6728C-9A3A-49C9-88D3-FFA70A032879}" destId="{87A4AB9F-931C-4B33-BE58-EDD02664542F}" srcOrd="5" destOrd="0" presId="urn:microsoft.com/office/officeart/2005/8/layout/gear1"/>
    <dgm:cxn modelId="{1896BFDA-2808-476D-A671-250116F0F2D6}" type="presParOf" srcId="{C7B6728C-9A3A-49C9-88D3-FFA70A032879}" destId="{554275B9-FF73-434C-A550-430FDDEE3AE0}" srcOrd="6" destOrd="0" presId="urn:microsoft.com/office/officeart/2005/8/layout/gear1"/>
    <dgm:cxn modelId="{471AE8D6-C469-4D75-A3E0-DD39AC27E828}" type="presParOf" srcId="{C7B6728C-9A3A-49C9-88D3-FFA70A032879}" destId="{037887D6-AE0E-49C6-8075-30D0F0ECB82E}" srcOrd="7" destOrd="0" presId="urn:microsoft.com/office/officeart/2005/8/layout/gear1"/>
    <dgm:cxn modelId="{D869FA5A-BFFC-428C-B17A-AE28ED4711B9}" type="presParOf" srcId="{C7B6728C-9A3A-49C9-88D3-FFA70A032879}" destId="{CC11781C-E0F3-448A-80B9-23CF309E0A5E}" srcOrd="8" destOrd="0" presId="urn:microsoft.com/office/officeart/2005/8/layout/gear1"/>
    <dgm:cxn modelId="{79ECE78E-2E34-47A0-984E-0D7BFF10F3F5}" type="presParOf" srcId="{C7B6728C-9A3A-49C9-88D3-FFA70A032879}" destId="{958C1A76-5422-4D74-946F-59E870386C59}" srcOrd="9" destOrd="0" presId="urn:microsoft.com/office/officeart/2005/8/layout/gear1"/>
    <dgm:cxn modelId="{929DFB6E-F663-4560-9B76-8BCE3B2AFA68}" type="presParOf" srcId="{C7B6728C-9A3A-49C9-88D3-FFA70A032879}" destId="{F15433A4-40AD-4D2C-B6FA-1CFEE61B95E8}" srcOrd="10" destOrd="0" presId="urn:microsoft.com/office/officeart/2005/8/layout/gear1"/>
    <dgm:cxn modelId="{A3C69498-58E8-40C1-A790-32F98FB3400A}" type="presParOf" srcId="{C7B6728C-9A3A-49C9-88D3-FFA70A032879}" destId="{2BAC25BA-B207-4AD3-8536-29D3046AAE7D}" srcOrd="11" destOrd="0" presId="urn:microsoft.com/office/officeart/2005/8/layout/gear1"/>
    <dgm:cxn modelId="{139CB384-5768-47D0-92AB-C0DCC7EEEAFF}" type="presParOf" srcId="{C7B6728C-9A3A-49C9-88D3-FFA70A032879}" destId="{DDB57288-9387-4F76-B4E0-15BBE2E34F0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7A1D8-EF9D-EB4B-87D0-BAB8E25EAA48}">
      <dsp:nvSpPr>
        <dsp:cNvPr id="0" name=""/>
        <dsp:cNvSpPr/>
      </dsp:nvSpPr>
      <dsp:spPr>
        <a:xfrm>
          <a:off x="4086344" y="2517835"/>
          <a:ext cx="985365" cy="468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571"/>
              </a:lnTo>
              <a:lnTo>
                <a:pt x="985365" y="319571"/>
              </a:lnTo>
              <a:lnTo>
                <a:pt x="985365" y="4689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574D03-0385-8C44-9100-BB3D4CD9CE78}">
      <dsp:nvSpPr>
        <dsp:cNvPr id="0" name=""/>
        <dsp:cNvSpPr/>
      </dsp:nvSpPr>
      <dsp:spPr>
        <a:xfrm>
          <a:off x="3100979" y="2517835"/>
          <a:ext cx="985365" cy="468944"/>
        </a:xfrm>
        <a:custGeom>
          <a:avLst/>
          <a:gdLst/>
          <a:ahLst/>
          <a:cxnLst/>
          <a:rect l="0" t="0" r="0" b="0"/>
          <a:pathLst>
            <a:path>
              <a:moveTo>
                <a:pt x="985365" y="0"/>
              </a:moveTo>
              <a:lnTo>
                <a:pt x="985365" y="319571"/>
              </a:lnTo>
              <a:lnTo>
                <a:pt x="0" y="319571"/>
              </a:lnTo>
              <a:lnTo>
                <a:pt x="0" y="4689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52E0D9-02C4-0547-9038-D6BFF3C9336A}">
      <dsp:nvSpPr>
        <dsp:cNvPr id="0" name=""/>
        <dsp:cNvSpPr/>
      </dsp:nvSpPr>
      <dsp:spPr>
        <a:xfrm>
          <a:off x="2608296" y="1025007"/>
          <a:ext cx="1478047" cy="468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571"/>
              </a:lnTo>
              <a:lnTo>
                <a:pt x="1478047" y="319571"/>
              </a:lnTo>
              <a:lnTo>
                <a:pt x="1478047" y="46894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18A517-13C4-0946-8DBB-CE2D2682E3E7}">
      <dsp:nvSpPr>
        <dsp:cNvPr id="0" name=""/>
        <dsp:cNvSpPr/>
      </dsp:nvSpPr>
      <dsp:spPr>
        <a:xfrm>
          <a:off x="922634" y="2517835"/>
          <a:ext cx="207614" cy="468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571"/>
              </a:lnTo>
              <a:lnTo>
                <a:pt x="207614" y="319571"/>
              </a:lnTo>
              <a:lnTo>
                <a:pt x="207614" y="4689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8B92C-F785-8C40-99E6-7F0DF789DA47}">
      <dsp:nvSpPr>
        <dsp:cNvPr id="0" name=""/>
        <dsp:cNvSpPr/>
      </dsp:nvSpPr>
      <dsp:spPr>
        <a:xfrm>
          <a:off x="922634" y="1025007"/>
          <a:ext cx="1685662" cy="468944"/>
        </a:xfrm>
        <a:custGeom>
          <a:avLst/>
          <a:gdLst/>
          <a:ahLst/>
          <a:cxnLst/>
          <a:rect l="0" t="0" r="0" b="0"/>
          <a:pathLst>
            <a:path>
              <a:moveTo>
                <a:pt x="1685662" y="0"/>
              </a:moveTo>
              <a:lnTo>
                <a:pt x="1685662" y="319571"/>
              </a:lnTo>
              <a:lnTo>
                <a:pt x="0" y="319571"/>
              </a:lnTo>
              <a:lnTo>
                <a:pt x="0" y="46894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6DC0AB-A294-6746-84C2-5936DB7248D3}">
      <dsp:nvSpPr>
        <dsp:cNvPr id="0" name=""/>
        <dsp:cNvSpPr/>
      </dsp:nvSpPr>
      <dsp:spPr>
        <a:xfrm>
          <a:off x="1802088" y="1123"/>
          <a:ext cx="1612415" cy="10238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2BA031-19E2-864C-B158-DCDFDFBFF4D6}">
      <dsp:nvSpPr>
        <dsp:cNvPr id="0" name=""/>
        <dsp:cNvSpPr/>
      </dsp:nvSpPr>
      <dsp:spPr>
        <a:xfrm>
          <a:off x="1981246" y="171322"/>
          <a:ext cx="1612415" cy="1023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err="1" smtClean="0"/>
            <a:t>Tx</a:t>
          </a:r>
          <a:r>
            <a:rPr lang="es-ES" sz="1500" kern="1200" dirty="0" smtClean="0"/>
            <a:t> médico máximo </a:t>
          </a:r>
          <a:endParaRPr lang="es-ES" sz="1500" kern="1200" dirty="0"/>
        </a:p>
      </dsp:txBody>
      <dsp:txXfrm>
        <a:off x="2011235" y="201311"/>
        <a:ext cx="1552437" cy="963906"/>
      </dsp:txXfrm>
    </dsp:sp>
    <dsp:sp modelId="{46CB7041-31AF-DD41-AA7C-37A32F7DF63C}">
      <dsp:nvSpPr>
        <dsp:cNvPr id="0" name=""/>
        <dsp:cNvSpPr/>
      </dsp:nvSpPr>
      <dsp:spPr>
        <a:xfrm>
          <a:off x="116426" y="1493951"/>
          <a:ext cx="1612415" cy="10238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55C378-4190-AF42-8745-D0647E3801A4}">
      <dsp:nvSpPr>
        <dsp:cNvPr id="0" name=""/>
        <dsp:cNvSpPr/>
      </dsp:nvSpPr>
      <dsp:spPr>
        <a:xfrm>
          <a:off x="295583" y="1664151"/>
          <a:ext cx="1612415" cy="1023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err="1" smtClean="0"/>
            <a:t>Enf</a:t>
          </a:r>
          <a:r>
            <a:rPr lang="es-ES" sz="1500" kern="1200" dirty="0" smtClean="0"/>
            <a:t>  1 vaso	</a:t>
          </a:r>
          <a:endParaRPr lang="es-ES" sz="1500" kern="1200" dirty="0"/>
        </a:p>
      </dsp:txBody>
      <dsp:txXfrm>
        <a:off x="325572" y="1694140"/>
        <a:ext cx="1552437" cy="963906"/>
      </dsp:txXfrm>
    </dsp:sp>
    <dsp:sp modelId="{3CEDF7CE-FC0A-A14D-9D42-FFFD5D3DB140}">
      <dsp:nvSpPr>
        <dsp:cNvPr id="0" name=""/>
        <dsp:cNvSpPr/>
      </dsp:nvSpPr>
      <dsp:spPr>
        <a:xfrm>
          <a:off x="324041" y="2986780"/>
          <a:ext cx="1612415" cy="10238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31942B-16C2-994F-A1A5-74BF9DB7F8ED}">
      <dsp:nvSpPr>
        <dsp:cNvPr id="0" name=""/>
        <dsp:cNvSpPr/>
      </dsp:nvSpPr>
      <dsp:spPr>
        <a:xfrm>
          <a:off x="503198" y="3156979"/>
          <a:ext cx="1612415" cy="1023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ACTP  </a:t>
          </a:r>
          <a:endParaRPr lang="es-ES" sz="1500" kern="1200" dirty="0"/>
        </a:p>
      </dsp:txBody>
      <dsp:txXfrm>
        <a:off x="533187" y="3186968"/>
        <a:ext cx="1552437" cy="963906"/>
      </dsp:txXfrm>
    </dsp:sp>
    <dsp:sp modelId="{1DD1F494-7890-9545-AF4D-2A6D3CD4FC67}">
      <dsp:nvSpPr>
        <dsp:cNvPr id="0" name=""/>
        <dsp:cNvSpPr/>
      </dsp:nvSpPr>
      <dsp:spPr>
        <a:xfrm>
          <a:off x="3280136" y="1493951"/>
          <a:ext cx="1612415" cy="10238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C66E47-6451-9A48-9BA4-7D50DD7F893F}">
      <dsp:nvSpPr>
        <dsp:cNvPr id="0" name=""/>
        <dsp:cNvSpPr/>
      </dsp:nvSpPr>
      <dsp:spPr>
        <a:xfrm>
          <a:off x="3459293" y="1664151"/>
          <a:ext cx="1612415" cy="1023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err="1" smtClean="0"/>
            <a:t>Enf</a:t>
          </a:r>
          <a:r>
            <a:rPr lang="es-ES" sz="1500" kern="1200" dirty="0" smtClean="0"/>
            <a:t>  2-3 vasos </a:t>
          </a:r>
          <a:endParaRPr lang="es-ES" sz="1500" kern="1200" dirty="0"/>
        </a:p>
      </dsp:txBody>
      <dsp:txXfrm>
        <a:off x="3489282" y="1694140"/>
        <a:ext cx="1552437" cy="963906"/>
      </dsp:txXfrm>
    </dsp:sp>
    <dsp:sp modelId="{26669727-7018-B047-BE8B-A4082B0CEBAC}">
      <dsp:nvSpPr>
        <dsp:cNvPr id="0" name=""/>
        <dsp:cNvSpPr/>
      </dsp:nvSpPr>
      <dsp:spPr>
        <a:xfrm>
          <a:off x="2294771" y="2986780"/>
          <a:ext cx="1612415" cy="10238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FC1D59-968C-784D-97AF-5AC1FEDF6678}">
      <dsp:nvSpPr>
        <dsp:cNvPr id="0" name=""/>
        <dsp:cNvSpPr/>
      </dsp:nvSpPr>
      <dsp:spPr>
        <a:xfrm>
          <a:off x="2473928" y="3156979"/>
          <a:ext cx="1612415" cy="1023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ACTP </a:t>
          </a:r>
          <a:endParaRPr lang="es-ES" sz="1500" kern="1200" dirty="0"/>
        </a:p>
      </dsp:txBody>
      <dsp:txXfrm>
        <a:off x="2503917" y="3186968"/>
        <a:ext cx="1552437" cy="963906"/>
      </dsp:txXfrm>
    </dsp:sp>
    <dsp:sp modelId="{98B27F5E-5E9A-5447-8B81-8B8B092DD2DF}">
      <dsp:nvSpPr>
        <dsp:cNvPr id="0" name=""/>
        <dsp:cNvSpPr/>
      </dsp:nvSpPr>
      <dsp:spPr>
        <a:xfrm>
          <a:off x="4265501" y="2986780"/>
          <a:ext cx="1612415" cy="10238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C79AB5-40A6-9143-B9F7-059831EBF2FC}">
      <dsp:nvSpPr>
        <dsp:cNvPr id="0" name=""/>
        <dsp:cNvSpPr/>
      </dsp:nvSpPr>
      <dsp:spPr>
        <a:xfrm>
          <a:off x="4444659" y="3156979"/>
          <a:ext cx="1612415" cy="1023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err="1" smtClean="0"/>
            <a:t>Qx</a:t>
          </a:r>
          <a:r>
            <a:rPr lang="es-ES" sz="1500" kern="1200" dirty="0" smtClean="0"/>
            <a:t>  Revascularización </a:t>
          </a:r>
          <a:endParaRPr lang="es-ES" sz="1500" kern="1200" dirty="0"/>
        </a:p>
      </dsp:txBody>
      <dsp:txXfrm>
        <a:off x="4474648" y="3186968"/>
        <a:ext cx="1552437" cy="9639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9D7C7-FB8A-4E67-9CCF-2CBA02005470}">
      <dsp:nvSpPr>
        <dsp:cNvPr id="0" name=""/>
        <dsp:cNvSpPr/>
      </dsp:nvSpPr>
      <dsp:spPr>
        <a:xfrm>
          <a:off x="2831969" y="1743974"/>
          <a:ext cx="2235200" cy="2235200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/>
            <a:t>Administrativo</a:t>
          </a:r>
          <a:endParaRPr lang="es-MX" sz="1500" kern="1200" dirty="0"/>
        </a:p>
      </dsp:txBody>
      <dsp:txXfrm>
        <a:off x="3281344" y="2267559"/>
        <a:ext cx="1336450" cy="1148939"/>
      </dsp:txXfrm>
    </dsp:sp>
    <dsp:sp modelId="{77B211F3-931A-4CC2-9FDA-6970848264F8}">
      <dsp:nvSpPr>
        <dsp:cNvPr id="0" name=""/>
        <dsp:cNvSpPr/>
      </dsp:nvSpPr>
      <dsp:spPr>
        <a:xfrm>
          <a:off x="1544320" y="1300480"/>
          <a:ext cx="1625600" cy="1625600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/>
            <a:t>Médicos</a:t>
          </a:r>
          <a:endParaRPr lang="es-MX" sz="1500" kern="1200" dirty="0"/>
        </a:p>
      </dsp:txBody>
      <dsp:txXfrm>
        <a:off x="1953570" y="1712203"/>
        <a:ext cx="807100" cy="802154"/>
      </dsp:txXfrm>
    </dsp:sp>
    <dsp:sp modelId="{554275B9-FF73-434C-A550-430FDDEE3AE0}">
      <dsp:nvSpPr>
        <dsp:cNvPr id="0" name=""/>
        <dsp:cNvSpPr/>
      </dsp:nvSpPr>
      <dsp:spPr>
        <a:xfrm rot="20700000">
          <a:off x="2454821" y="178981"/>
          <a:ext cx="1592756" cy="159275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/>
            <a:t>Enfermería</a:t>
          </a:r>
          <a:endParaRPr lang="es-MX" sz="1500" kern="1200" dirty="0"/>
        </a:p>
      </dsp:txBody>
      <dsp:txXfrm rot="-20700000">
        <a:off x="2804160" y="528319"/>
        <a:ext cx="894080" cy="894080"/>
      </dsp:txXfrm>
    </dsp:sp>
    <dsp:sp modelId="{F15433A4-40AD-4D2C-B6FA-1CFEE61B95E8}">
      <dsp:nvSpPr>
        <dsp:cNvPr id="0" name=""/>
        <dsp:cNvSpPr/>
      </dsp:nvSpPr>
      <dsp:spPr>
        <a:xfrm>
          <a:off x="2671505" y="1492320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C25BA-B207-4AD3-8536-29D3046AAE7D}">
      <dsp:nvSpPr>
        <dsp:cNvPr id="0" name=""/>
        <dsp:cNvSpPr/>
      </dsp:nvSpPr>
      <dsp:spPr>
        <a:xfrm>
          <a:off x="1256429" y="9413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B57288-9387-4F76-B4E0-15BBE2E34F0E}">
      <dsp:nvSpPr>
        <dsp:cNvPr id="0" name=""/>
        <dsp:cNvSpPr/>
      </dsp:nvSpPr>
      <dsp:spPr>
        <a:xfrm>
          <a:off x="2086400" y="-169332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32E62E-B6B0-45F5-890E-9CD47FC93BEA}" type="datetimeFigureOut">
              <a:rPr lang="es-ES_tradnl" altLang="es-MX"/>
              <a:pPr>
                <a:defRPr/>
              </a:pPr>
              <a:t>25/07/2018</a:t>
            </a:fld>
            <a:endParaRPr lang="es-ES_tradnl" alt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CC88F3E-D607-43C8-8995-B46222E4FC55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178847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5138"/>
          </a:xfrm>
          <a:prstGeom prst="rect">
            <a:avLst/>
          </a:prstGeom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5138"/>
          </a:xfrm>
          <a:prstGeom prst="rect">
            <a:avLst/>
          </a:prstGeom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B4DDF4-749D-44DE-800F-B955916F55F3}" type="datetimeFigureOut">
              <a:rPr lang="es-ES_tradnl" altLang="es-MX"/>
              <a:pPr>
                <a:defRPr/>
              </a:pPr>
              <a:t>25/07/2018</a:t>
            </a:fld>
            <a:endParaRPr lang="es-ES_tradnl" alt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pPr lvl="0"/>
            <a:endParaRPr lang="es-ES_tradnl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95325" y="4421188"/>
            <a:ext cx="5564188" cy="4189412"/>
          </a:xfrm>
          <a:prstGeom prst="rect">
            <a:avLst/>
          </a:prstGeom>
        </p:spPr>
        <p:txBody>
          <a:bodyPr vert="horz" lIns="92930" tIns="46465" rIns="92930" bIns="46465" rtlCol="0">
            <a:normAutofit/>
          </a:bodyPr>
          <a:lstStyle/>
          <a:p>
            <a:pPr lvl="0"/>
            <a:r>
              <a:rPr lang="es-ES_tradnl" noProof="0" smtClean="0"/>
              <a:t>Haga clic para modificar el estilo de texto del patrón</a:t>
            </a:r>
          </a:p>
          <a:p>
            <a:pPr lvl="1"/>
            <a:r>
              <a:rPr lang="es-ES_tradnl" noProof="0" smtClean="0"/>
              <a:t>Segundo nivel</a:t>
            </a:r>
          </a:p>
          <a:p>
            <a:pPr lvl="2"/>
            <a:r>
              <a:rPr lang="es-ES_tradnl" noProof="0" smtClean="0"/>
              <a:t>Tercer nivel</a:t>
            </a:r>
          </a:p>
          <a:p>
            <a:pPr lvl="3"/>
            <a:r>
              <a:rPr lang="es-ES_tradnl" noProof="0" smtClean="0"/>
              <a:t>Cuarto nivel</a:t>
            </a:r>
          </a:p>
          <a:p>
            <a:pPr lvl="4"/>
            <a:r>
              <a:rPr lang="es-ES_tradnl" noProof="0" smtClean="0"/>
              <a:t>Quinto nivel</a:t>
            </a:r>
            <a:endParaRPr lang="es-ES_tradnl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5138"/>
          </a:xfrm>
          <a:prstGeom prst="rect">
            <a:avLst/>
          </a:prstGeom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5138"/>
          </a:xfrm>
          <a:prstGeom prst="rect">
            <a:avLst/>
          </a:prstGeom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92577D2-95B0-41A5-80B6-D766A4286AFD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0673633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61838-842D-4781-AAB3-62DAB7CC2A92}" type="datetimeFigureOut">
              <a:rPr lang="es-ES_tradnl" altLang="es-MX"/>
              <a:pPr>
                <a:defRPr/>
              </a:pPr>
              <a:t>25/07/2018</a:t>
            </a:fld>
            <a:endParaRPr lang="es-ES_tradnl" alt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BBD6A7-94D1-4782-A966-97E7BEB4837C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53FD-E126-4A9E-B5E2-5378CEC60138}" type="datetimeFigureOut">
              <a:rPr lang="es-ES_tradnl" altLang="es-MX"/>
              <a:pPr>
                <a:defRPr/>
              </a:pPr>
              <a:t>25/07/2018</a:t>
            </a:fld>
            <a:endParaRPr lang="es-ES_tradnl" alt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30A6B-5CCE-4551-843A-116DEAF7E36F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2FB21-6F53-4D8D-85D6-11433D3574FD}" type="datetimeFigureOut">
              <a:rPr lang="es-ES_tradnl" altLang="es-MX"/>
              <a:pPr>
                <a:defRPr/>
              </a:pPr>
              <a:t>25/07/2018</a:t>
            </a:fld>
            <a:endParaRPr lang="es-ES_tradnl" alt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2EB81-EFA4-49AE-A924-1A6E0681B601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 rtlCol="0">
            <a:normAutofit/>
          </a:bodyPr>
          <a:lstStyle/>
          <a:p>
            <a:pPr lvl="0"/>
            <a:endParaRPr lang="es-MX" noProof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prstClr val="white">
                    <a:lumMod val="50000"/>
                    <a:lumOff val="50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100">
                <a:solidFill>
                  <a:prstClr val="white">
                    <a:lumMod val="50000"/>
                    <a:lumOff val="50000"/>
                  </a:prstClr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 algn="ctr">
              <a:defRPr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EE6ED22-0322-4437-A9F9-72DF5C3AB07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95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EE64D-047A-4E47-AF5E-16ACF640859B}" type="datetimeFigureOut">
              <a:rPr lang="es-ES_tradnl" altLang="es-MX"/>
              <a:pPr>
                <a:defRPr/>
              </a:pPr>
              <a:t>25/07/2018</a:t>
            </a:fld>
            <a:endParaRPr lang="es-ES_tradnl" alt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910C3-A6D5-4710-A6CC-22920F575D68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D709B-760B-432D-95F9-E345CD4BF09F}" type="datetimeFigureOut">
              <a:rPr lang="es-ES_tradnl" altLang="es-MX"/>
              <a:pPr>
                <a:defRPr/>
              </a:pPr>
              <a:t>25/07/2018</a:t>
            </a:fld>
            <a:endParaRPr lang="es-ES_tradnl" alt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CD6C0-4ECF-4DC0-B6B7-ADE4805A7A5E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25A38-90BD-49DF-9C3C-352D05002732}" type="datetimeFigureOut">
              <a:rPr lang="es-ES_tradnl" altLang="es-MX"/>
              <a:pPr>
                <a:defRPr/>
              </a:pPr>
              <a:t>25/07/2018</a:t>
            </a:fld>
            <a:endParaRPr lang="es-ES_tradnl" alt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A796B-A6D6-4665-A1A8-CF4976C6F402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F7F3E-BFD4-447C-89F5-9C01074A7DC7}" type="datetimeFigureOut">
              <a:rPr lang="es-ES_tradnl" altLang="es-MX"/>
              <a:pPr>
                <a:defRPr/>
              </a:pPr>
              <a:t>25/07/2018</a:t>
            </a:fld>
            <a:endParaRPr lang="es-ES_tradnl" altLang="es-MX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8FFB9-D1F9-4B9C-BBBA-81715A4D0D71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9E1B4-CB12-4CA9-AC48-9ABF08E35427}" type="datetimeFigureOut">
              <a:rPr lang="es-ES_tradnl" altLang="es-MX"/>
              <a:pPr>
                <a:defRPr/>
              </a:pPr>
              <a:t>25/07/2018</a:t>
            </a:fld>
            <a:endParaRPr lang="es-ES_tradnl" altLang="es-MX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76DDA-7827-4F62-9AC5-A7242207335B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D2E80-9C72-4E8A-B4F1-C2B5313E8539}" type="datetimeFigureOut">
              <a:rPr lang="es-ES_tradnl" altLang="es-MX"/>
              <a:pPr>
                <a:defRPr/>
              </a:pPr>
              <a:t>25/07/2018</a:t>
            </a:fld>
            <a:endParaRPr lang="es-ES_tradnl" altLang="es-MX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97B23-367E-4074-9A1D-2DDCB868CBB9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DF796-7E7A-4D17-B358-FA1A06F3DED3}" type="datetimeFigureOut">
              <a:rPr lang="es-ES_tradnl" altLang="es-MX"/>
              <a:pPr>
                <a:defRPr/>
              </a:pPr>
              <a:t>25/07/2018</a:t>
            </a:fld>
            <a:endParaRPr lang="es-ES_tradnl" alt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538B5-FF1C-44D8-88A1-276B3209A654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71DDB-DA12-4135-A418-B692E8677C1C}" type="datetimeFigureOut">
              <a:rPr lang="es-ES_tradnl" altLang="es-MX"/>
              <a:pPr>
                <a:defRPr/>
              </a:pPr>
              <a:t>25/07/2018</a:t>
            </a:fld>
            <a:endParaRPr lang="es-ES_tradnl" alt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0E44F-9E44-46BA-A1FB-F19502A299BB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título del patrón</a:t>
            </a:r>
            <a:endParaRPr lang="es-MX" altLang="es-MX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texto del patrón</a:t>
            </a:r>
          </a:p>
          <a:p>
            <a:pPr lvl="1"/>
            <a:r>
              <a:rPr lang="es-ES" altLang="es-MX" smtClean="0"/>
              <a:t>Segundo nivel</a:t>
            </a:r>
          </a:p>
          <a:p>
            <a:pPr lvl="2"/>
            <a:r>
              <a:rPr lang="es-ES" altLang="es-MX" smtClean="0"/>
              <a:t>Tercer nivel</a:t>
            </a:r>
          </a:p>
          <a:p>
            <a:pPr lvl="3"/>
            <a:r>
              <a:rPr lang="es-ES" altLang="es-MX" smtClean="0"/>
              <a:t>Cuarto nivel</a:t>
            </a:r>
          </a:p>
          <a:p>
            <a:pPr lvl="4"/>
            <a:r>
              <a:rPr lang="es-ES" altLang="es-MX" smtClean="0"/>
              <a:t>Quinto nivel</a:t>
            </a:r>
            <a:endParaRPr lang="es-MX" altLang="es-MX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700944-BF5B-4F93-9DB5-0E527E954F8D}" type="datetimeFigureOut">
              <a:rPr lang="es-ES_tradnl" altLang="es-MX"/>
              <a:pPr>
                <a:defRPr/>
              </a:pPr>
              <a:t>25/07/2018</a:t>
            </a:fld>
            <a:endParaRPr lang="es-ES_tradnl" alt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CAFAE36-FC16-42B4-9A1D-53EF3A7BD08F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138238"/>
            <a:ext cx="4081462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346080" y="908720"/>
            <a:ext cx="5713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Prueba de Esfuerzo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18748" t="22598" r="24342"/>
          <a:stretch/>
        </p:blipFill>
        <p:spPr>
          <a:xfrm>
            <a:off x="7190853" y="1958580"/>
            <a:ext cx="1447277" cy="147440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943" y="4112146"/>
            <a:ext cx="2385215" cy="178660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38" y="2171699"/>
            <a:ext cx="4767974" cy="3716767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24210"/>
            <a:ext cx="11461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31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732953" y="427326"/>
            <a:ext cx="668726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Ecocardiograma  de Esfuerzo</a:t>
            </a:r>
          </a:p>
          <a:p>
            <a:pPr algn="ctr"/>
            <a:r>
              <a:rPr lang="es-E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</a:t>
            </a:r>
            <a:r>
              <a:rPr lang="es-ES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ECO </a:t>
            </a:r>
            <a:r>
              <a:rPr lang="es-ES" sz="3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Dobutamina</a:t>
            </a:r>
            <a:endParaRPr lang="es-E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627" y="4482021"/>
            <a:ext cx="2266794" cy="205548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196" y="1765433"/>
            <a:ext cx="2796154" cy="215172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51" y="2195985"/>
            <a:ext cx="4044596" cy="2979416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61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62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914400" y="34178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s-ES" dirty="0" err="1" smtClean="0"/>
              <a:t>Gamagrama</a:t>
            </a:r>
            <a:r>
              <a:rPr lang="es-ES" dirty="0" smtClean="0"/>
              <a:t> Cardiaco 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854" t="26453"/>
          <a:stretch/>
        </p:blipFill>
        <p:spPr>
          <a:xfrm>
            <a:off x="5566816" y="1376941"/>
            <a:ext cx="3195436" cy="18120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2232963"/>
            <a:ext cx="4058939" cy="3934322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1" y="230766"/>
            <a:ext cx="11461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22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914400" y="34178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s-ES" dirty="0" smtClean="0"/>
              <a:t>Cardiopatía Isquémica Crónica</a:t>
            </a:r>
          </a:p>
          <a:p>
            <a:r>
              <a:rPr lang="es-ES" dirty="0" smtClean="0"/>
              <a:t>Tratamiento 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1943" t="24924" r="3553" b="6015"/>
          <a:stretch/>
        </p:blipFill>
        <p:spPr>
          <a:xfrm>
            <a:off x="1091998" y="1709306"/>
            <a:ext cx="7727073" cy="4736205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" y="169863"/>
            <a:ext cx="11461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47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914400" y="34178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s-ES" dirty="0" smtClean="0"/>
              <a:t>Cardiopatía Isquémica Crónica</a:t>
            </a:r>
          </a:p>
          <a:p>
            <a:r>
              <a:rPr lang="es-ES" dirty="0" smtClean="0"/>
              <a:t>Factores pronósticos</a:t>
            </a:r>
            <a:br>
              <a:rPr lang="es-ES" dirty="0" smtClean="0"/>
            </a:b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614258" y="2314686"/>
            <a:ext cx="61128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s-ES" sz="2800" dirty="0" smtClean="0"/>
              <a:t>Comorbilidades</a:t>
            </a:r>
          </a:p>
          <a:p>
            <a:pPr marL="285750" indent="-285750">
              <a:buFont typeface="Wingdings" charset="2"/>
              <a:buChar char="v"/>
            </a:pPr>
            <a:r>
              <a:rPr lang="es-ES" sz="2800" dirty="0" smtClean="0"/>
              <a:t>Diabetes</a:t>
            </a:r>
          </a:p>
          <a:p>
            <a:pPr marL="285750" indent="-285750">
              <a:buFont typeface="Wingdings" charset="2"/>
              <a:buChar char="v"/>
            </a:pPr>
            <a:r>
              <a:rPr lang="es-ES" sz="2800" dirty="0" smtClean="0"/>
              <a:t>Score  Angina  Clase III-IV</a:t>
            </a:r>
          </a:p>
          <a:p>
            <a:pPr marL="285750" indent="-285750">
              <a:buFont typeface="Wingdings" charset="2"/>
              <a:buChar char="v"/>
            </a:pPr>
            <a:r>
              <a:rPr lang="es-ES" sz="2800" dirty="0" smtClean="0"/>
              <a:t>Duración Síntomas  &lt; 6 meses.</a:t>
            </a:r>
          </a:p>
          <a:p>
            <a:pPr marL="285750" indent="-285750">
              <a:buFont typeface="Wingdings" charset="2"/>
              <a:buChar char="v"/>
            </a:pPr>
            <a:r>
              <a:rPr lang="es-ES" sz="2800" dirty="0" smtClean="0"/>
              <a:t> Función ventricular  Anormal.</a:t>
            </a:r>
          </a:p>
          <a:p>
            <a:pPr marL="285750" indent="-285750">
              <a:buFont typeface="Wingdings" charset="2"/>
              <a:buChar char="v"/>
            </a:pPr>
            <a:r>
              <a:rPr lang="es-ES" sz="2800" dirty="0" smtClean="0"/>
              <a:t>Cambios  ECG en reposo  </a:t>
            </a:r>
            <a:endParaRPr lang="es-ES" sz="28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908"/>
            <a:ext cx="11461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3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18229" r="9664" b="18490"/>
          <a:stretch/>
        </p:blipFill>
        <p:spPr bwMode="auto">
          <a:xfrm>
            <a:off x="133350" y="1750922"/>
            <a:ext cx="8591550" cy="383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980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4854" y="1250074"/>
            <a:ext cx="78242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400" dirty="0" smtClean="0"/>
              <a:t>ANGIOPLASTIA CORONARIA  Andrea  </a:t>
            </a:r>
            <a:r>
              <a:rPr lang="es-MX" sz="2400" dirty="0" err="1" smtClean="0"/>
              <a:t>Gruentzig</a:t>
            </a:r>
            <a:r>
              <a:rPr lang="es-MX" sz="2400" dirty="0" smtClean="0"/>
              <a:t> (1977)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MX" sz="24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400" dirty="0" smtClean="0"/>
              <a:t>STENT CORONARIO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MX" sz="24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400" dirty="0" smtClean="0"/>
              <a:t>STENT  CORONARIO  LIBERADOR DE FARMACO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MX" sz="24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400" dirty="0" smtClean="0"/>
              <a:t>STENT  CORONARIO BIOABSORBIBLE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4305300"/>
            <a:ext cx="2400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7" t="3453"/>
          <a:stretch/>
        </p:blipFill>
        <p:spPr bwMode="auto">
          <a:xfrm>
            <a:off x="5715000" y="3927730"/>
            <a:ext cx="3238500" cy="275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774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914400" y="34178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s-ES" dirty="0" smtClean="0"/>
              <a:t>Cardiopatía Isquémica Crónica</a:t>
            </a:r>
            <a:br>
              <a:rPr lang="es-ES" dirty="0" smtClean="0"/>
            </a:br>
            <a:endParaRPr lang="es-E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966159394"/>
              </p:ext>
            </p:extLst>
          </p:nvPr>
        </p:nvGraphicFramePr>
        <p:xfrm>
          <a:off x="1761391" y="1705624"/>
          <a:ext cx="6381116" cy="4181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93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6" t="14844" r="8492" b="11719"/>
          <a:stretch/>
        </p:blipFill>
        <p:spPr bwMode="auto">
          <a:xfrm>
            <a:off x="0" y="1257300"/>
            <a:ext cx="8954311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145942" y="333970"/>
            <a:ext cx="4394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Indicaciones 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9502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Asintomáticos   I-II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MX" dirty="0" smtClean="0"/>
              <a:t>Área  importante de miocardio  viable  dependiente del vaso  ( Nivel B) </a:t>
            </a:r>
          </a:p>
          <a:p>
            <a:pPr algn="just"/>
            <a:r>
              <a:rPr lang="es-MX" dirty="0" smtClean="0"/>
              <a:t>Estenosis </a:t>
            </a:r>
            <a:r>
              <a:rPr lang="es-MX" dirty="0" err="1" smtClean="0"/>
              <a:t>Recurrrente</a:t>
            </a:r>
            <a:r>
              <a:rPr lang="es-MX" dirty="0" smtClean="0"/>
              <a:t> de ICP  con área grande de miocardio o criterios alto riesgo  (Nivel C) </a:t>
            </a:r>
          </a:p>
          <a:p>
            <a:pPr algn="just"/>
            <a:r>
              <a:rPr lang="es-MX" dirty="0" smtClean="0"/>
              <a:t>Enfermedad  de Tronco &gt; 50 %   que se asegure mayor beneficio que  Cirugía. (Nivel B)    </a:t>
            </a:r>
            <a:endParaRPr lang="es-MX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695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3"/>
          <p:cNvSpPr>
            <a:spLocks noGrp="1"/>
          </p:cNvSpPr>
          <p:nvPr>
            <p:ph type="ctrTitle"/>
          </p:nvPr>
        </p:nvSpPr>
        <p:spPr>
          <a:xfrm>
            <a:off x="960831" y="1493441"/>
            <a:ext cx="7908925" cy="1268412"/>
          </a:xfrm>
        </p:spPr>
        <p:txBody>
          <a:bodyPr/>
          <a:lstStyle/>
          <a:p>
            <a:r>
              <a:rPr lang="es-MX" altLang="es-MX" sz="3500" b="1" dirty="0" smtClean="0"/>
              <a:t>“Cardiopatía </a:t>
            </a:r>
            <a:r>
              <a:rPr lang="es-MX" altLang="es-MX" sz="3500" b="1" dirty="0" smtClean="0"/>
              <a:t>Isquémica</a:t>
            </a:r>
            <a:br>
              <a:rPr lang="es-MX" altLang="es-MX" sz="3500" b="1" dirty="0" smtClean="0"/>
            </a:br>
            <a:r>
              <a:rPr lang="es-MX" altLang="es-MX" sz="3500" b="1" dirty="0" smtClean="0"/>
              <a:t>Terapia </a:t>
            </a:r>
            <a:r>
              <a:rPr lang="es-MX" altLang="es-MX" sz="3500" b="1" dirty="0" err="1" smtClean="0"/>
              <a:t>Endovascular</a:t>
            </a:r>
            <a:r>
              <a:rPr lang="es-MX" altLang="es-MX" sz="3500" b="1" dirty="0" smtClean="0"/>
              <a:t>  </a:t>
            </a:r>
            <a:r>
              <a:rPr lang="es-MX" altLang="es-MX" sz="3500" b="1" dirty="0" smtClean="0"/>
              <a:t>”</a:t>
            </a:r>
          </a:p>
        </p:txBody>
      </p:sp>
      <p:cxnSp>
        <p:nvCxnSpPr>
          <p:cNvPr id="6" name="Conector recto 5"/>
          <p:cNvCxnSpPr>
            <a:cxnSpLocks noChangeShapeType="1"/>
          </p:cNvCxnSpPr>
          <p:nvPr/>
        </p:nvCxnSpPr>
        <p:spPr bwMode="auto">
          <a:xfrm flipV="1">
            <a:off x="7721600" y="5934075"/>
            <a:ext cx="1422400" cy="92392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ector recto 5"/>
          <p:cNvCxnSpPr>
            <a:cxnSpLocks noChangeShapeType="1"/>
          </p:cNvCxnSpPr>
          <p:nvPr/>
        </p:nvCxnSpPr>
        <p:spPr bwMode="auto">
          <a:xfrm flipV="1">
            <a:off x="8026400" y="6086475"/>
            <a:ext cx="1198563" cy="771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6 Rectángulo"/>
          <p:cNvSpPr/>
          <p:nvPr/>
        </p:nvSpPr>
        <p:spPr>
          <a:xfrm>
            <a:off x="1381489" y="3090474"/>
            <a:ext cx="71559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tx1">
                    <a:lumMod val="95000"/>
                  </a:schemeClr>
                </a:solidFill>
              </a:rPr>
              <a:t>UNIDAD MEDICA DE ALTA ESPECIALIDAD</a:t>
            </a:r>
          </a:p>
          <a:p>
            <a:pPr algn="ctr"/>
            <a:r>
              <a:rPr lang="es-MX" sz="2000" b="1" dirty="0">
                <a:solidFill>
                  <a:schemeClr val="tx1">
                    <a:lumMod val="95000"/>
                  </a:schemeClr>
                </a:solidFill>
              </a:rPr>
              <a:t>HOSPITAL GENERAL</a:t>
            </a:r>
          </a:p>
          <a:p>
            <a:pPr algn="ctr"/>
            <a:r>
              <a:rPr lang="es-MX" sz="2000" b="1" dirty="0">
                <a:solidFill>
                  <a:schemeClr val="tx1">
                    <a:lumMod val="95000"/>
                  </a:schemeClr>
                </a:solidFill>
              </a:rPr>
              <a:t>“DR. GAUDENCIO GONZALEZ GARZA</a:t>
            </a:r>
            <a:r>
              <a:rPr lang="es-MX" sz="2000" b="1" dirty="0" smtClean="0">
                <a:solidFill>
                  <a:schemeClr val="tx1">
                    <a:lumMod val="95000"/>
                  </a:schemeClr>
                </a:solidFill>
              </a:rPr>
              <a:t>”</a:t>
            </a:r>
          </a:p>
        </p:txBody>
      </p:sp>
      <p:sp>
        <p:nvSpPr>
          <p:cNvPr id="8" name="2 CuadroTexto"/>
          <p:cNvSpPr txBox="1"/>
          <p:nvPr/>
        </p:nvSpPr>
        <p:spPr>
          <a:xfrm>
            <a:off x="2346471" y="4729101"/>
            <a:ext cx="590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Departamento de </a:t>
            </a:r>
            <a:r>
              <a:rPr lang="es-MX" dirty="0" err="1" smtClean="0"/>
              <a:t>Hemodinamia</a:t>
            </a:r>
            <a:r>
              <a:rPr lang="es-MX" dirty="0" smtClean="0"/>
              <a:t> y Terapia </a:t>
            </a:r>
            <a:r>
              <a:rPr lang="es-MX" dirty="0" err="1" smtClean="0"/>
              <a:t>Endovascular</a:t>
            </a:r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4571209" y="5589969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Dr. José Luis Lázaro Castillo </a:t>
            </a:r>
            <a:endParaRPr lang="es-E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6" y="21431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Asintomáticos   I-II</a:t>
            </a:r>
            <a:endParaRPr lang="es-MX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0" t="28856" r="13414" b="30131"/>
          <a:stretch/>
        </p:blipFill>
        <p:spPr bwMode="auto">
          <a:xfrm>
            <a:off x="0" y="1885950"/>
            <a:ext cx="89725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463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Asintomáticos I-II </a:t>
            </a:r>
            <a:endParaRPr lang="es-MX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4" t="23150" r="10445" b="17081"/>
          <a:stretch/>
        </p:blipFill>
        <p:spPr bwMode="auto">
          <a:xfrm>
            <a:off x="228599" y="1627188"/>
            <a:ext cx="8290916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323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Grado  III</a:t>
            </a:r>
            <a:endParaRPr lang="es-MX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2" t="21466" r="9771" b="12872"/>
          <a:stretch/>
        </p:blipFill>
        <p:spPr bwMode="auto">
          <a:xfrm>
            <a:off x="228599" y="1085850"/>
            <a:ext cx="8543923" cy="445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79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Grado III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err="1" smtClean="0"/>
              <a:t>Tx</a:t>
            </a:r>
            <a:r>
              <a:rPr lang="es-MX" dirty="0" smtClean="0"/>
              <a:t>  médico máximo   con lesión de 1 o más vasos </a:t>
            </a:r>
            <a:r>
              <a:rPr lang="es-MX" dirty="0" err="1" smtClean="0"/>
              <a:t>suceptibles</a:t>
            </a:r>
            <a:r>
              <a:rPr lang="es-MX" dirty="0" smtClean="0"/>
              <a:t> de ACTP  con alta posibilidad éxito bajo riesgo morbimortalidad ( B) </a:t>
            </a:r>
          </a:p>
          <a:p>
            <a:r>
              <a:rPr lang="es-MX" dirty="0" smtClean="0"/>
              <a:t>POP  revascularización  pobres candidatos a 2ª intervención  </a:t>
            </a:r>
            <a:r>
              <a:rPr lang="es-MX" dirty="0" err="1" smtClean="0"/>
              <a:t>Qx</a:t>
            </a:r>
            <a:r>
              <a:rPr lang="es-MX" dirty="0" smtClean="0"/>
              <a:t> (C) </a:t>
            </a:r>
          </a:p>
          <a:p>
            <a:r>
              <a:rPr lang="es-MX" dirty="0"/>
              <a:t>Enfermedad  de Tronco &gt; 50 %   que se asegure mayor beneficio que  Cirugía. (Nivel B)    </a:t>
            </a:r>
          </a:p>
          <a:p>
            <a:endParaRPr lang="es-MX" dirty="0" smtClean="0"/>
          </a:p>
          <a:p>
            <a:endParaRPr lang="es-MX" dirty="0" smtClean="0"/>
          </a:p>
          <a:p>
            <a:endParaRPr lang="es-MX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370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Grado III</a:t>
            </a:r>
            <a:endParaRPr lang="es-MX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29463" r="11427" b="24658"/>
          <a:stretch/>
        </p:blipFill>
        <p:spPr bwMode="auto">
          <a:xfrm>
            <a:off x="323850" y="1760538"/>
            <a:ext cx="8197834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23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Grado III </a:t>
            </a:r>
            <a:endParaRPr lang="es-MX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 t="18940" r="10244" b="22554"/>
          <a:stretch/>
        </p:blipFill>
        <p:spPr bwMode="auto">
          <a:xfrm>
            <a:off x="0" y="1417638"/>
            <a:ext cx="9163322" cy="416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09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914400" y="34178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s-ES" dirty="0" smtClean="0"/>
              <a:t>SICA  sin elevación ST </a:t>
            </a:r>
            <a:endParaRPr lang="es-ES" dirty="0" smtClean="0"/>
          </a:p>
          <a:p>
            <a:r>
              <a:rPr lang="es-ES" dirty="0" smtClean="0"/>
              <a:t> 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6" t="23178" r="10981" b="15624"/>
          <a:stretch/>
        </p:blipFill>
        <p:spPr bwMode="auto">
          <a:xfrm>
            <a:off x="76200" y="1456209"/>
            <a:ext cx="90678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12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99593" y="2967335"/>
            <a:ext cx="79448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Infarto Agudo al Miocardio</a:t>
            </a:r>
            <a:endParaRPr lang="es-ES_tradnl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5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6938" y="277813"/>
            <a:ext cx="8229600" cy="1143000"/>
          </a:xfrm>
        </p:spPr>
        <p:txBody>
          <a:bodyPr/>
          <a:lstStyle/>
          <a:p>
            <a:r>
              <a:rPr lang="es-ES" dirty="0" smtClean="0"/>
              <a:t>Infarto Agudo al Miocardio    </a:t>
            </a:r>
            <a:endParaRPr lang="es-E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" t="11431"/>
          <a:stretch/>
        </p:blipFill>
        <p:spPr bwMode="auto">
          <a:xfrm>
            <a:off x="1907704" y="1412776"/>
            <a:ext cx="5880691" cy="397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78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132856"/>
            <a:ext cx="2880320" cy="186859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708920"/>
            <a:ext cx="3744416" cy="2325479"/>
          </a:xfrm>
          <a:prstGeom prst="rect">
            <a:avLst/>
          </a:prstGeom>
        </p:spPr>
      </p:pic>
      <p:pic>
        <p:nvPicPr>
          <p:cNvPr id="5" name="Imagen 4" descr="Captura de pantalla 2018-03-06 a las 11.02.58 a.m.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87" y="636054"/>
            <a:ext cx="6618245" cy="7221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99592" y="4365104"/>
            <a:ext cx="3751636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Tiempo  </a:t>
            </a:r>
          </a:p>
          <a:p>
            <a:pPr algn="ctr"/>
            <a:r>
              <a:rPr lang="es-ES_tradn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 músculo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78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6" t="13993" r="26329" b="6696"/>
          <a:stretch/>
        </p:blipFill>
        <p:spPr bwMode="auto">
          <a:xfrm>
            <a:off x="997041" y="600038"/>
            <a:ext cx="7878501" cy="581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76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861619" y="908720"/>
            <a:ext cx="66824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Electrocardiograma 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22" y="1876342"/>
            <a:ext cx="4240069" cy="246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77405"/>
            <a:ext cx="2452709" cy="226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 Marcador de contenido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2823" y="260647"/>
            <a:ext cx="1122363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13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547419" y="908720"/>
            <a:ext cx="66824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Electrocardiograma 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" y="2060848"/>
            <a:ext cx="5324868" cy="28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40285"/>
            <a:ext cx="2414972" cy="275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0"/>
            <a:ext cx="11461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2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418" y="1624309"/>
            <a:ext cx="7334768" cy="432048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08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186" y="1826659"/>
            <a:ext cx="6522180" cy="352839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26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0" t="43230" r="10103" b="12759"/>
          <a:stretch/>
        </p:blipFill>
        <p:spPr bwMode="auto">
          <a:xfrm>
            <a:off x="209550" y="2095500"/>
            <a:ext cx="89344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609467" y="619720"/>
            <a:ext cx="6725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Angioplastía</a:t>
            </a:r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en IAM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6632"/>
            <a:ext cx="11461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393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Tratamiento inmediato</a:t>
            </a:r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1907704" y="2473944"/>
            <a:ext cx="56166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3200" dirty="0" smtClean="0"/>
              <a:t>TERAPIA  FIBRINOLÍTICA</a:t>
            </a:r>
          </a:p>
          <a:p>
            <a:pPr marL="342900" indent="-342900">
              <a:buFont typeface="+mj-lt"/>
              <a:buAutoNum type="arabicPeriod"/>
            </a:pPr>
            <a:endParaRPr lang="es-MX" sz="3200" dirty="0"/>
          </a:p>
          <a:p>
            <a:pPr marL="342900" indent="-342900">
              <a:buFont typeface="+mj-lt"/>
              <a:buAutoNum type="arabicPeriod"/>
            </a:pPr>
            <a:endParaRPr lang="es-MX" sz="3200" dirty="0" smtClean="0"/>
          </a:p>
          <a:p>
            <a:pPr marL="342900" indent="-342900">
              <a:buFont typeface="+mj-lt"/>
              <a:buAutoNum type="arabicPeriod"/>
            </a:pPr>
            <a:r>
              <a:rPr lang="es-MX" sz="3200" dirty="0" smtClean="0"/>
              <a:t>ANGIOPLASTIA  PRIMARIA </a:t>
            </a:r>
            <a:endParaRPr lang="es-MX" sz="32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61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09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Tratamiento ACTP  </a:t>
            </a:r>
            <a:endParaRPr lang="es-MX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6" t="44531" r="9076" b="24219"/>
          <a:stretch/>
        </p:blipFill>
        <p:spPr bwMode="auto">
          <a:xfrm>
            <a:off x="0" y="226695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61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47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type="chart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3" t="13806" r="13359"/>
          <a:stretch/>
        </p:blipFill>
        <p:spPr bwMode="auto">
          <a:xfrm>
            <a:off x="533400" y="514351"/>
            <a:ext cx="8039099" cy="570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0156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" t="1306" r="54870" b="61146"/>
          <a:stretch/>
        </p:blipFill>
        <p:spPr bwMode="auto">
          <a:xfrm>
            <a:off x="1120552" y="1268760"/>
            <a:ext cx="6408712" cy="373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37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Código Infarto 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467544" y="1628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7" t="18478" r="15157" b="23189"/>
          <a:stretch/>
        </p:blipFill>
        <p:spPr bwMode="auto">
          <a:xfrm>
            <a:off x="478227" y="1628800"/>
            <a:ext cx="7845287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86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9" t="37365" r="25841" b="21158"/>
          <a:stretch/>
        </p:blipFill>
        <p:spPr bwMode="auto">
          <a:xfrm>
            <a:off x="2915816" y="260647"/>
            <a:ext cx="3816424" cy="650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0"/>
            <a:ext cx="11461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92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547664" y="692696"/>
            <a:ext cx="71559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tx1">
                    <a:lumMod val="95000"/>
                  </a:schemeClr>
                </a:solidFill>
              </a:rPr>
              <a:t>UNIDAD MEDICA DE ALTA ESPECIALIDAD</a:t>
            </a:r>
          </a:p>
          <a:p>
            <a:pPr algn="ctr"/>
            <a:r>
              <a:rPr lang="es-MX" sz="2000" b="1" dirty="0">
                <a:solidFill>
                  <a:schemeClr val="tx1">
                    <a:lumMod val="95000"/>
                  </a:schemeClr>
                </a:solidFill>
              </a:rPr>
              <a:t>HOSPITAL GENERAL</a:t>
            </a:r>
          </a:p>
          <a:p>
            <a:pPr algn="ctr"/>
            <a:r>
              <a:rPr lang="es-MX" sz="2000" b="1" dirty="0">
                <a:solidFill>
                  <a:schemeClr val="tx1">
                    <a:lumMod val="95000"/>
                  </a:schemeClr>
                </a:solidFill>
              </a:rPr>
              <a:t>“DR. GAUDENCIO GONZALEZ GARZA</a:t>
            </a:r>
            <a:r>
              <a:rPr lang="es-MX" sz="2000" b="1" dirty="0" smtClean="0">
                <a:solidFill>
                  <a:schemeClr val="tx1">
                    <a:lumMod val="95000"/>
                  </a:schemeClr>
                </a:solidFill>
              </a:rPr>
              <a:t>”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907298" y="4869160"/>
            <a:ext cx="590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Departamento de </a:t>
            </a:r>
            <a:r>
              <a:rPr lang="es-MX" dirty="0" err="1" smtClean="0"/>
              <a:t>Hemodinamia</a:t>
            </a:r>
            <a:r>
              <a:rPr lang="es-MX" dirty="0" smtClean="0"/>
              <a:t> y Terapia </a:t>
            </a:r>
            <a:r>
              <a:rPr lang="es-MX" dirty="0" err="1" smtClean="0"/>
              <a:t>Endovascular</a:t>
            </a:r>
            <a:endParaRPr lang="es-MX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67477" t="3186" r="14444" b="38549"/>
          <a:stretch/>
        </p:blipFill>
        <p:spPr>
          <a:xfrm>
            <a:off x="251520" y="260648"/>
            <a:ext cx="1640109" cy="303578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499992" y="580526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Dr. José Luis Lázaro Castillo </a:t>
            </a:r>
            <a:endParaRPr lang="es-E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667" y="2382103"/>
            <a:ext cx="5213772" cy="182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67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Código Infarto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1894705" y="1324963"/>
            <a:ext cx="7416824" cy="3474720"/>
          </a:xfrm>
          <a:prstGeom prst="rect">
            <a:avLst/>
          </a:prstGeom>
        </p:spPr>
        <p:txBody>
          <a:bodyPr/>
          <a:lstStyle/>
          <a:p>
            <a:r>
              <a:rPr lang="es-MX" dirty="0" smtClean="0"/>
              <a:t>Estrategia  prioritaria a nivel Nacional</a:t>
            </a:r>
          </a:p>
          <a:p>
            <a:r>
              <a:rPr lang="es-MX" dirty="0" smtClean="0"/>
              <a:t>Decálogo de  Atención IMSS</a:t>
            </a:r>
          </a:p>
          <a:p>
            <a:r>
              <a:rPr lang="es-MX" dirty="0" smtClean="0"/>
              <a:t>Es </a:t>
            </a:r>
            <a:r>
              <a:rPr lang="es-MX" dirty="0"/>
              <a:t>parte de la estrategia “A todo corazón”</a:t>
            </a:r>
          </a:p>
          <a:p>
            <a:endParaRPr lang="es-MX" dirty="0" smtClean="0"/>
          </a:p>
          <a:p>
            <a:r>
              <a:rPr lang="es-MX" dirty="0" smtClean="0"/>
              <a:t>Objetivo:</a:t>
            </a:r>
          </a:p>
          <a:p>
            <a:pPr lvl="1"/>
            <a:r>
              <a:rPr lang="es-MX" dirty="0" smtClean="0"/>
              <a:t> Disminución en la mortalidad del paciente derechohabiente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7477" t="3186" r="14444" b="38549"/>
          <a:stretch/>
        </p:blipFill>
        <p:spPr>
          <a:xfrm>
            <a:off x="251520" y="260648"/>
            <a:ext cx="1640109" cy="303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63688" y="4941168"/>
            <a:ext cx="6511925" cy="1143000"/>
          </a:xfrm>
        </p:spPr>
        <p:txBody>
          <a:bodyPr/>
          <a:lstStyle/>
          <a:p>
            <a:r>
              <a:rPr lang="es-MX" dirty="0" smtClean="0"/>
              <a:t>Código Infarto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1763688" y="731520"/>
            <a:ext cx="6400800" cy="3474720"/>
          </a:xfrm>
          <a:prstGeom prst="rect">
            <a:avLst/>
          </a:prstGeom>
        </p:spPr>
        <p:txBody>
          <a:bodyPr/>
          <a:lstStyle/>
          <a:p>
            <a:pPr marL="46037" indent="0">
              <a:buNone/>
            </a:pPr>
            <a:r>
              <a:rPr lang="es-MX" dirty="0" smtClean="0"/>
              <a:t>AREA  NORTE   DE LA CIUDAD DE MÉXICO</a:t>
            </a:r>
          </a:p>
          <a:p>
            <a:pPr marL="46037" indent="0">
              <a:buNone/>
            </a:pPr>
            <a:r>
              <a:rPr lang="es-MX" dirty="0"/>
              <a:t>	</a:t>
            </a:r>
            <a:endParaRPr lang="es-MX" dirty="0" smtClean="0"/>
          </a:p>
          <a:p>
            <a:pPr marL="46037" indent="0">
              <a:buNone/>
            </a:pPr>
            <a:r>
              <a:rPr lang="es-MX" dirty="0"/>
              <a:t>	</a:t>
            </a:r>
            <a:r>
              <a:rPr lang="es-MX" dirty="0" smtClean="0"/>
              <a:t>-HGR  25</a:t>
            </a:r>
          </a:p>
          <a:p>
            <a:pPr marL="46037" indent="0">
              <a:buNone/>
            </a:pPr>
            <a:r>
              <a:rPr lang="es-MX" dirty="0"/>
              <a:t>	</a:t>
            </a:r>
            <a:r>
              <a:rPr lang="es-MX" dirty="0" smtClean="0"/>
              <a:t>-HGZ  24</a:t>
            </a:r>
          </a:p>
          <a:p>
            <a:pPr marL="46037" indent="0">
              <a:buNone/>
            </a:pPr>
            <a:r>
              <a:rPr lang="es-MX" dirty="0"/>
              <a:t>	</a:t>
            </a:r>
            <a:r>
              <a:rPr lang="es-MX" dirty="0" smtClean="0"/>
              <a:t>-HGZ  27</a:t>
            </a:r>
          </a:p>
          <a:p>
            <a:pPr marL="46037" indent="0">
              <a:buNone/>
            </a:pPr>
            <a:r>
              <a:rPr lang="es-MX" dirty="0"/>
              <a:t>	</a:t>
            </a:r>
            <a:r>
              <a:rPr lang="es-MX" dirty="0" smtClean="0"/>
              <a:t>-HGZ  29</a:t>
            </a:r>
          </a:p>
          <a:p>
            <a:pPr marL="46037" indent="0">
              <a:buNone/>
            </a:pPr>
            <a:r>
              <a:rPr lang="es-MX" dirty="0"/>
              <a:t>	</a:t>
            </a:r>
            <a:r>
              <a:rPr lang="es-MX" dirty="0" smtClean="0"/>
              <a:t>-HGZ 48</a:t>
            </a:r>
          </a:p>
          <a:p>
            <a:endParaRPr lang="es-MX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2644130" cy="3259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06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13362" r="24997" b="6251"/>
          <a:stretch/>
        </p:blipFill>
        <p:spPr bwMode="auto">
          <a:xfrm>
            <a:off x="395536" y="548680"/>
            <a:ext cx="8119241" cy="588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54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371600" y="277594"/>
            <a:ext cx="7155919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prstClr val="black">
                    <a:lumMod val="95000"/>
                  </a:prstClr>
                </a:solidFill>
              </a:rPr>
              <a:t>UNIDAD MEDICA DE ALTA ESPECIALIDAD</a:t>
            </a:r>
          </a:p>
          <a:p>
            <a:pPr algn="ctr"/>
            <a:r>
              <a:rPr lang="es-MX" sz="2000" b="1" dirty="0">
                <a:solidFill>
                  <a:prstClr val="black">
                    <a:lumMod val="95000"/>
                  </a:prstClr>
                </a:solidFill>
              </a:rPr>
              <a:t>HOSPITAL GENERAL</a:t>
            </a:r>
          </a:p>
          <a:p>
            <a:pPr algn="ctr"/>
            <a:r>
              <a:rPr lang="es-MX" sz="2000" b="1" dirty="0">
                <a:solidFill>
                  <a:prstClr val="black">
                    <a:lumMod val="95000"/>
                  </a:prstClr>
                </a:solidFill>
              </a:rPr>
              <a:t>“DR. GAUDENCIO GONZALEZ GARZA</a:t>
            </a:r>
            <a:r>
              <a:rPr lang="es-MX" sz="2000" b="1" dirty="0" smtClean="0">
                <a:solidFill>
                  <a:prstClr val="black">
                    <a:lumMod val="95000"/>
                  </a:prstClr>
                </a:solidFill>
              </a:rPr>
              <a:t>”</a:t>
            </a:r>
          </a:p>
          <a:p>
            <a:pPr algn="ctr"/>
            <a:r>
              <a:rPr lang="es-MX" sz="2400" b="1" dirty="0" smtClean="0">
                <a:solidFill>
                  <a:prstClr val="black">
                    <a:lumMod val="95000"/>
                  </a:prstClr>
                </a:solidFill>
              </a:rPr>
              <a:t>CODIGO INFARTO</a:t>
            </a:r>
          </a:p>
          <a:p>
            <a:pPr algn="ctr"/>
            <a:r>
              <a:rPr lang="es-MX" sz="2400" b="1" dirty="0" smtClean="0">
                <a:solidFill>
                  <a:prstClr val="black">
                    <a:lumMod val="95000"/>
                  </a:prstClr>
                </a:solidFill>
              </a:rPr>
              <a:t>Diagnóstico  HGZ  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27584" y="2636912"/>
            <a:ext cx="6979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 smtClean="0">
              <a:solidFill>
                <a:prstClr val="black"/>
              </a:solidFill>
              <a:latin typeface="Arial Rounded MT Bold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MX" dirty="0" smtClean="0">
              <a:solidFill>
                <a:prstClr val="black"/>
              </a:solidFill>
              <a:latin typeface="Arial Rounded MT Bold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MX" dirty="0">
              <a:solidFill>
                <a:prstClr val="black"/>
              </a:solidFill>
              <a:latin typeface="Arial Rounded MT Bold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24" y="2636911"/>
            <a:ext cx="1993724" cy="265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 descr="Captura de pantalla 2018-04-02 a las 3.36.06 p.m.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32031" r="1602" b="2045"/>
          <a:stretch/>
        </p:blipFill>
        <p:spPr>
          <a:xfrm>
            <a:off x="3481658" y="2398889"/>
            <a:ext cx="5309564" cy="2739344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" y="33540"/>
            <a:ext cx="11461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96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Tratamiento inmediato</a:t>
            </a:r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1907704" y="2169379"/>
            <a:ext cx="56166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3200" dirty="0" smtClean="0">
                <a:solidFill>
                  <a:prstClr val="black"/>
                </a:solidFill>
              </a:rPr>
              <a:t>TERAPIA  FIBRINOLÍTICA</a:t>
            </a:r>
          </a:p>
          <a:p>
            <a:pPr marL="342900" indent="-342900">
              <a:buFont typeface="+mj-lt"/>
              <a:buAutoNum type="arabicPeriod"/>
            </a:pPr>
            <a:endParaRPr lang="es-MX" sz="3200" dirty="0">
              <a:solidFill>
                <a:prstClr val="black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s-MX" sz="3200" dirty="0" smtClean="0">
              <a:solidFill>
                <a:prstClr val="black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3200" dirty="0" smtClean="0">
                <a:solidFill>
                  <a:prstClr val="black"/>
                </a:solidFill>
              </a:rPr>
              <a:t>ANGIOPLASTIA  PRIMARIA </a:t>
            </a:r>
            <a:endParaRPr lang="es-MX" sz="3200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37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2955481" cy="5254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0768"/>
            <a:ext cx="2883473" cy="5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74514" y="404664"/>
            <a:ext cx="85202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smtClean="0">
                <a:solidFill>
                  <a:prstClr val="black"/>
                </a:solidFill>
              </a:rPr>
              <a:t>UMAE HOSPITAL GENERAL DR. GAUDENCIO GONZALEZ GARZA</a:t>
            </a:r>
          </a:p>
          <a:p>
            <a:r>
              <a:rPr lang="es-ES" sz="2400" dirty="0" smtClean="0">
                <a:solidFill>
                  <a:prstClr val="black"/>
                </a:solidFill>
              </a:rPr>
              <a:t>ENLACE    VIA   CHAT      CON   URGENCIAS Y HEMODINAMIA </a:t>
            </a:r>
          </a:p>
          <a:p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3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369600"/>
            <a:ext cx="8229600" cy="1143000"/>
          </a:xfrm>
        </p:spPr>
        <p:txBody>
          <a:bodyPr/>
          <a:lstStyle/>
          <a:p>
            <a:r>
              <a:rPr lang="es-MX" dirty="0" smtClean="0"/>
              <a:t>Coordinar Traslado seguro</a:t>
            </a:r>
            <a:endParaRPr lang="es-MX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928" y="2089376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2" y="2811508"/>
            <a:ext cx="22193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16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21062367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1043608" y="1340768"/>
            <a:ext cx="1318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Vigilancia  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020272" y="2204864"/>
            <a:ext cx="1773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Trabajo  Social 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702923" y="4581128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>
                <a:solidFill>
                  <a:prstClr val="black"/>
                </a:solidFill>
              </a:rPr>
              <a:t>Camillería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308304" y="4509120"/>
            <a:ext cx="1297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Asistentes 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Médicos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419872" y="5445224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Ambulancia 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116" y="333152"/>
            <a:ext cx="3401938" cy="1192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24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73016"/>
            <a:ext cx="1556648" cy="2767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19751" r="-4287" b="1618"/>
          <a:stretch/>
        </p:blipFill>
        <p:spPr bwMode="auto">
          <a:xfrm>
            <a:off x="611560" y="1844824"/>
            <a:ext cx="2700000" cy="283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9" b="12355"/>
          <a:stretch/>
        </p:blipFill>
        <p:spPr bwMode="auto">
          <a:xfrm>
            <a:off x="5580112" y="1772816"/>
            <a:ext cx="2982373" cy="299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667979" y="404664"/>
            <a:ext cx="6134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smtClean="0">
                <a:solidFill>
                  <a:prstClr val="black"/>
                </a:solidFill>
              </a:rPr>
              <a:t>TRATAMIENTO CON ASPIRACION DE TROMBO</a:t>
            </a:r>
          </a:p>
          <a:p>
            <a:pPr algn="ctr"/>
            <a:r>
              <a:rPr lang="es-ES" sz="2400" dirty="0" smtClean="0">
                <a:solidFill>
                  <a:prstClr val="black"/>
                </a:solidFill>
              </a:rPr>
              <a:t>Y COLOCACION DE STENT MEDICADO </a:t>
            </a:r>
            <a:endParaRPr lang="es-ES" sz="2400" dirty="0">
              <a:solidFill>
                <a:prstClr val="black"/>
              </a:solidFill>
            </a:endParaRPr>
          </a:p>
        </p:txBody>
      </p:sp>
      <p:pic>
        <p:nvPicPr>
          <p:cNvPr id="6" name="1 Marcador de contenido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2823" y="260647"/>
            <a:ext cx="1122363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113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Cardiopatía Isquémica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722536" y="1710316"/>
            <a:ext cx="656240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 smtClean="0"/>
          </a:p>
          <a:p>
            <a:endParaRPr lang="es-ES" sz="2800" dirty="0"/>
          </a:p>
          <a:p>
            <a:pPr marL="285750" indent="-285750">
              <a:buFont typeface="Wingdings" charset="2"/>
              <a:buChar char="v"/>
            </a:pPr>
            <a:r>
              <a:rPr lang="es-ES" sz="2800" dirty="0" smtClean="0"/>
              <a:t>Cardiopatía Isquémica Crónica</a:t>
            </a:r>
          </a:p>
          <a:p>
            <a:pPr marL="285750" indent="-285750">
              <a:buFont typeface="Wingdings" charset="2"/>
              <a:buChar char="v"/>
            </a:pPr>
            <a:endParaRPr lang="es-ES" sz="2800" dirty="0" smtClean="0"/>
          </a:p>
          <a:p>
            <a:pPr marL="285750" indent="-285750">
              <a:buFont typeface="Wingdings" charset="2"/>
              <a:buChar char="v"/>
            </a:pPr>
            <a:endParaRPr lang="es-ES" sz="2800" dirty="0"/>
          </a:p>
          <a:p>
            <a:pPr marL="285750" indent="-285750">
              <a:buFont typeface="Wingdings" charset="2"/>
              <a:buChar char="v"/>
            </a:pPr>
            <a:r>
              <a:rPr lang="es-ES" sz="2800" dirty="0" smtClean="0"/>
              <a:t>Síndromes Coronarios Agudos   SICA</a:t>
            </a:r>
            <a:endParaRPr lang="es-ES" sz="2800" dirty="0"/>
          </a:p>
          <a:p>
            <a:endParaRPr lang="es-E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1461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76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754384" y="260150"/>
            <a:ext cx="715591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tx1">
                    <a:lumMod val="95000"/>
                  </a:schemeClr>
                </a:solidFill>
              </a:rPr>
              <a:t>UNIDAD MEDICA DE ALTA ESPECIALIDAD</a:t>
            </a:r>
          </a:p>
          <a:p>
            <a:pPr algn="ctr"/>
            <a:r>
              <a:rPr lang="es-MX" sz="2000" b="1" dirty="0">
                <a:solidFill>
                  <a:schemeClr val="tx1">
                    <a:lumMod val="95000"/>
                  </a:schemeClr>
                </a:solidFill>
              </a:rPr>
              <a:t>HOSPITAL GENERAL</a:t>
            </a:r>
          </a:p>
          <a:p>
            <a:pPr algn="ctr"/>
            <a:r>
              <a:rPr lang="es-MX" sz="2000" b="1" dirty="0">
                <a:solidFill>
                  <a:schemeClr val="tx1">
                    <a:lumMod val="95000"/>
                  </a:schemeClr>
                </a:solidFill>
              </a:rPr>
              <a:t>“DR. GAUDENCIO GONZALEZ GARZA</a:t>
            </a:r>
            <a:r>
              <a:rPr lang="es-MX" sz="2000" b="1" dirty="0" smtClean="0">
                <a:solidFill>
                  <a:schemeClr val="tx1">
                    <a:lumMod val="95000"/>
                  </a:schemeClr>
                </a:solidFill>
              </a:rPr>
              <a:t>”</a:t>
            </a:r>
          </a:p>
          <a:p>
            <a:pPr algn="ctr"/>
            <a:r>
              <a:rPr lang="es-MX" sz="2400" b="1" dirty="0" smtClean="0">
                <a:solidFill>
                  <a:schemeClr val="tx1">
                    <a:lumMod val="95000"/>
                  </a:schemeClr>
                </a:solidFill>
              </a:rPr>
              <a:t>CODIGO INFARTO  </a:t>
            </a:r>
          </a:p>
          <a:p>
            <a:pPr algn="ctr"/>
            <a:r>
              <a:rPr lang="es-MX" sz="2400" b="1" dirty="0" smtClean="0">
                <a:solidFill>
                  <a:schemeClr val="tx1">
                    <a:lumMod val="95000"/>
                  </a:schemeClr>
                </a:solidFill>
              </a:rPr>
              <a:t>965  </a:t>
            </a:r>
            <a:r>
              <a:rPr lang="es-MX" sz="2400" b="1" dirty="0" smtClean="0">
                <a:solidFill>
                  <a:schemeClr val="tx1">
                    <a:lumMod val="95000"/>
                  </a:schemeClr>
                </a:solidFill>
              </a:rPr>
              <a:t>PTES</a:t>
            </a:r>
          </a:p>
          <a:p>
            <a:pPr algn="ctr"/>
            <a:r>
              <a:rPr lang="es-MX" sz="2400" b="1" dirty="0" smtClean="0">
                <a:solidFill>
                  <a:schemeClr val="tx1">
                    <a:lumMod val="95000"/>
                  </a:schemeClr>
                </a:solidFill>
              </a:rPr>
              <a:t>20 Nov 2015   25 </a:t>
            </a:r>
            <a:r>
              <a:rPr lang="es-MX" sz="2400" b="1" dirty="0" smtClean="0">
                <a:solidFill>
                  <a:schemeClr val="tx1">
                    <a:lumMod val="95000"/>
                  </a:schemeClr>
                </a:solidFill>
              </a:rPr>
              <a:t>JUNIO  </a:t>
            </a:r>
            <a:r>
              <a:rPr lang="es-MX" sz="2400" b="1" dirty="0" smtClean="0">
                <a:solidFill>
                  <a:schemeClr val="tx1">
                    <a:lumMod val="95000"/>
                  </a:schemeClr>
                </a:solidFill>
              </a:rPr>
              <a:t>2018</a:t>
            </a:r>
            <a:endParaRPr lang="es-MX" sz="2400" b="1" dirty="0">
              <a:solidFill>
                <a:schemeClr val="tx1">
                  <a:lumMod val="95000"/>
                </a:schemeClr>
              </a:solidFill>
            </a:endParaRPr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2581426116"/>
              </p:ext>
            </p:extLst>
          </p:nvPr>
        </p:nvGraphicFramePr>
        <p:xfrm>
          <a:off x="1373455" y="2636912"/>
          <a:ext cx="6726937" cy="3991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5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4869160"/>
            <a:ext cx="6511925" cy="1143000"/>
          </a:xfrm>
        </p:spPr>
        <p:txBody>
          <a:bodyPr/>
          <a:lstStyle/>
          <a:p>
            <a:r>
              <a:rPr lang="es-MX" dirty="0" smtClean="0"/>
              <a:t>Mortalidad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1445186" y="1133691"/>
            <a:ext cx="6400800" cy="3474720"/>
          </a:xfrm>
          <a:prstGeom prst="rect">
            <a:avLst/>
          </a:prstGeom>
        </p:spPr>
        <p:txBody>
          <a:bodyPr/>
          <a:lstStyle/>
          <a:p>
            <a:r>
              <a:rPr lang="es-MX" dirty="0" smtClean="0"/>
              <a:t>965 </a:t>
            </a:r>
            <a:r>
              <a:rPr lang="es-MX" dirty="0" smtClean="0"/>
              <a:t>ptes</a:t>
            </a:r>
          </a:p>
          <a:p>
            <a:r>
              <a:rPr lang="es-MX" dirty="0" smtClean="0"/>
              <a:t>57</a:t>
            </a:r>
            <a:r>
              <a:rPr lang="es-MX" dirty="0" smtClean="0"/>
              <a:t> </a:t>
            </a:r>
            <a:r>
              <a:rPr lang="es-MX" dirty="0" smtClean="0"/>
              <a:t>ptes</a:t>
            </a:r>
          </a:p>
          <a:p>
            <a:endParaRPr lang="es-MX" dirty="0"/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4239169578"/>
              </p:ext>
            </p:extLst>
          </p:nvPr>
        </p:nvGraphicFramePr>
        <p:xfrm>
          <a:off x="2894457" y="1327994"/>
          <a:ext cx="7254003" cy="5401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995936" y="404664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MORTALIDAD  </a:t>
            </a:r>
          </a:p>
          <a:p>
            <a:r>
              <a:rPr lang="es-ES" dirty="0" smtClean="0"/>
              <a:t>DEL 20 NOVIEMBRE 2015</a:t>
            </a:r>
          </a:p>
          <a:p>
            <a:r>
              <a:rPr lang="es-ES" dirty="0" smtClean="0"/>
              <a:t>AL 25 </a:t>
            </a:r>
            <a:r>
              <a:rPr lang="es-ES" dirty="0"/>
              <a:t> </a:t>
            </a:r>
            <a:r>
              <a:rPr lang="es-ES" dirty="0" smtClean="0"/>
              <a:t>JUNIO   </a:t>
            </a:r>
            <a:r>
              <a:rPr lang="es-ES" dirty="0" smtClean="0"/>
              <a:t>2018</a:t>
            </a:r>
            <a:endParaRPr lang="es-E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17" y="2458643"/>
            <a:ext cx="2085800" cy="352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67477" t="3186" r="14444" b="38549"/>
          <a:stretch/>
        </p:blipFill>
        <p:spPr>
          <a:xfrm>
            <a:off x="7667725" y="106416"/>
            <a:ext cx="1191326" cy="220510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62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3000" y="481309"/>
            <a:ext cx="6511925" cy="1143000"/>
          </a:xfrm>
        </p:spPr>
        <p:txBody>
          <a:bodyPr/>
          <a:lstStyle/>
          <a:p>
            <a:r>
              <a:rPr lang="es-MX" dirty="0" smtClean="0"/>
              <a:t>CONCLUSIONES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577473" y="1987373"/>
            <a:ext cx="7862076" cy="3474720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s-MX" sz="2400" dirty="0" smtClean="0"/>
              <a:t>  La cardiopatía isquémica es una de las primeras causas de mortalidad en nuestro país.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sz="2400" dirty="0" smtClean="0"/>
              <a:t>Se  tiene que hacer </a:t>
            </a:r>
            <a:r>
              <a:rPr lang="es-MX" sz="2400" dirty="0" err="1" smtClean="0"/>
              <a:t>enfásis</a:t>
            </a:r>
            <a:r>
              <a:rPr lang="es-MX" sz="2400" dirty="0" smtClean="0"/>
              <a:t> en disminuir los factores de riesgo y su prevención.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sz="2400" dirty="0" smtClean="0"/>
              <a:t>Hay que  continuar  con estrategias que permitan una diagnóstico, tratamiento y rehabilitación  oportuna para disminuir la mortalidad de estos pacientes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67477" t="3186" r="14444" b="38549"/>
          <a:stretch/>
        </p:blipFill>
        <p:spPr>
          <a:xfrm>
            <a:off x="8020049" y="106417"/>
            <a:ext cx="839001" cy="155296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62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341784"/>
            <a:ext cx="8229600" cy="1143000"/>
          </a:xfrm>
        </p:spPr>
        <p:txBody>
          <a:bodyPr/>
          <a:lstStyle/>
          <a:p>
            <a:r>
              <a:rPr lang="es-ES" dirty="0" smtClean="0"/>
              <a:t>Síndrome Coronario Agudo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445186" y="1330472"/>
            <a:ext cx="5472608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pPr marL="285750" indent="-285750">
              <a:buFont typeface="Wingdings" charset="2"/>
              <a:buChar char="v"/>
            </a:pPr>
            <a:r>
              <a:rPr lang="es-ES" dirty="0" smtClean="0"/>
              <a:t>Angina de reciente Inicio </a:t>
            </a:r>
          </a:p>
          <a:p>
            <a:pPr marL="285750" indent="-285750">
              <a:buFont typeface="Wingdings" charset="2"/>
              <a:buChar char="v"/>
            </a:pPr>
            <a:endParaRPr lang="es-ES" dirty="0" smtClean="0"/>
          </a:p>
          <a:p>
            <a:endParaRPr lang="es-ES" dirty="0"/>
          </a:p>
          <a:p>
            <a:pPr marL="285750" indent="-285750">
              <a:buFont typeface="Wingdings" charset="2"/>
              <a:buChar char="v"/>
            </a:pPr>
            <a:r>
              <a:rPr lang="es-ES" dirty="0"/>
              <a:t>Angina  Inestable</a:t>
            </a:r>
          </a:p>
          <a:p>
            <a:endParaRPr lang="es-ES" dirty="0" smtClean="0"/>
          </a:p>
          <a:p>
            <a:endParaRPr lang="es-ES" dirty="0" smtClean="0"/>
          </a:p>
          <a:p>
            <a:pPr marL="285750" indent="-285750">
              <a:buFont typeface="Wingdings" charset="2"/>
              <a:buChar char="v"/>
            </a:pPr>
            <a:r>
              <a:rPr lang="es-ES" dirty="0" smtClean="0"/>
              <a:t>Infarto agudo al miocardio sin elevación  del   ST  </a:t>
            </a:r>
          </a:p>
          <a:p>
            <a:pPr marL="285750" indent="-285750">
              <a:buFont typeface="Wingdings" charset="2"/>
              <a:buChar char="v"/>
            </a:pPr>
            <a:endParaRPr lang="es-ES" dirty="0"/>
          </a:p>
          <a:p>
            <a:pPr marL="285750" indent="-285750">
              <a:buFont typeface="Wingdings" charset="2"/>
              <a:buChar char="v"/>
            </a:pPr>
            <a:endParaRPr lang="es-ES" dirty="0" smtClean="0"/>
          </a:p>
          <a:p>
            <a:pPr marL="285750" indent="-285750">
              <a:buFont typeface="Wingdings" charset="2"/>
              <a:buChar char="v"/>
            </a:pPr>
            <a:r>
              <a:rPr lang="es-ES" dirty="0"/>
              <a:t>Infarto Agudo al miocardio </a:t>
            </a:r>
            <a:r>
              <a:rPr lang="es-ES" dirty="0" smtClean="0"/>
              <a:t>con  </a:t>
            </a:r>
            <a:r>
              <a:rPr lang="es-ES" dirty="0"/>
              <a:t>elevación del </a:t>
            </a:r>
            <a:r>
              <a:rPr lang="es-ES" dirty="0" smtClean="0"/>
              <a:t>ST</a:t>
            </a:r>
          </a:p>
          <a:p>
            <a:pPr marL="285750" indent="-285750">
              <a:buFont typeface="Wingdings" charset="2"/>
              <a:buChar char="v"/>
            </a:pPr>
            <a:endParaRPr lang="es-ES" dirty="0"/>
          </a:p>
          <a:p>
            <a:pPr marL="285750" indent="-285750">
              <a:buFont typeface="Wingdings" charset="2"/>
              <a:buChar char="v"/>
            </a:pPr>
            <a:endParaRPr lang="es-ES" dirty="0" smtClean="0"/>
          </a:p>
          <a:p>
            <a:endParaRPr lang="es-ES" dirty="0"/>
          </a:p>
        </p:txBody>
      </p:sp>
      <p:pic>
        <p:nvPicPr>
          <p:cNvPr id="5" name="1 Marcador de contenido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823" y="260647"/>
            <a:ext cx="1122363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72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gráfico 5"/>
          <p:cNvPicPr>
            <a:picLocks noGrp="1" noChangeAspect="1"/>
          </p:cNvPicPr>
          <p:nvPr>
            <p:ph type="chart" idx="1"/>
          </p:nvPr>
        </p:nvPicPr>
        <p:blipFill>
          <a:blip r:embed="rId2"/>
          <a:srcRect l="5017" r="5017"/>
          <a:stretch>
            <a:fillRect/>
          </a:stretch>
        </p:blipFill>
        <p:spPr>
          <a:xfrm>
            <a:off x="4492544" y="1837606"/>
            <a:ext cx="4467253" cy="2459402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26" y="1837606"/>
            <a:ext cx="3773323" cy="3301658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044965" y="390275"/>
            <a:ext cx="8229600" cy="1143000"/>
          </a:xfrm>
        </p:spPr>
        <p:txBody>
          <a:bodyPr/>
          <a:lstStyle/>
          <a:p>
            <a:r>
              <a:rPr lang="es-ES" dirty="0" smtClean="0"/>
              <a:t>Cardiopatía Isquémica Crónica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10" name="1 Marcador de contenido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783" y="218104"/>
            <a:ext cx="1122363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387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419670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959177" y="2348880"/>
            <a:ext cx="21130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Dolor Típico</a:t>
            </a:r>
          </a:p>
          <a:p>
            <a:endParaRPr lang="es-MX" dirty="0"/>
          </a:p>
          <a:p>
            <a:r>
              <a:rPr lang="es-MX" dirty="0" smtClean="0"/>
              <a:t>Diabéticos</a:t>
            </a:r>
          </a:p>
          <a:p>
            <a:r>
              <a:rPr lang="es-MX" dirty="0"/>
              <a:t>	</a:t>
            </a:r>
            <a:r>
              <a:rPr lang="es-MX" dirty="0" smtClean="0"/>
              <a:t>Disnea</a:t>
            </a:r>
          </a:p>
          <a:p>
            <a:r>
              <a:rPr lang="es-MX" dirty="0"/>
              <a:t>	</a:t>
            </a:r>
            <a:r>
              <a:rPr lang="es-MX" dirty="0" smtClean="0"/>
              <a:t>Síncope</a:t>
            </a:r>
          </a:p>
          <a:p>
            <a:r>
              <a:rPr lang="es-MX" dirty="0"/>
              <a:t>	</a:t>
            </a:r>
            <a:r>
              <a:rPr lang="es-MX" dirty="0" smtClean="0"/>
              <a:t>Diaforesis</a:t>
            </a:r>
            <a:endParaRPr lang="es-MX" dirty="0"/>
          </a:p>
        </p:txBody>
      </p:sp>
      <p:sp>
        <p:nvSpPr>
          <p:cNvPr id="3" name="2 Rectángulo"/>
          <p:cNvSpPr/>
          <p:nvPr/>
        </p:nvSpPr>
        <p:spPr>
          <a:xfrm>
            <a:off x="1763688" y="908720"/>
            <a:ext cx="4878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Cuadro Clínico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96" y="224210"/>
            <a:ext cx="11461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39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537687" y="908720"/>
            <a:ext cx="1330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ECG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966" y="2770486"/>
            <a:ext cx="3289300" cy="24638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186" y="2326556"/>
            <a:ext cx="1278534" cy="40107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18748" t="22598" r="24342"/>
          <a:stretch/>
        </p:blipFill>
        <p:spPr>
          <a:xfrm>
            <a:off x="6516943" y="908720"/>
            <a:ext cx="1871928" cy="190701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943" y="4112146"/>
            <a:ext cx="2385215" cy="1786608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210"/>
            <a:ext cx="11461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1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13123</TotalTime>
  <Words>513</Words>
  <Application>Microsoft Office PowerPoint</Application>
  <PresentationFormat>Presentación en pantalla (4:3)</PresentationFormat>
  <Paragraphs>160</Paragraphs>
  <Slides>52</Slides>
  <Notes>0</Notes>
  <HiddenSlides>3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3" baseType="lpstr">
      <vt:lpstr>Tema de Office</vt:lpstr>
      <vt:lpstr>Presentación de PowerPoint</vt:lpstr>
      <vt:lpstr>“Cardiopatía Isquémica Terapia Endovascular  ”</vt:lpstr>
      <vt:lpstr>Presentación de PowerPoint</vt:lpstr>
      <vt:lpstr>Presentación de PowerPoint</vt:lpstr>
      <vt:lpstr>Cardiopatía Isquémica</vt:lpstr>
      <vt:lpstr>Síndrome Coronario Agudo</vt:lpstr>
      <vt:lpstr>Cardiopatía Isquémica Crónica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Asintomáticos   I-II</vt:lpstr>
      <vt:lpstr>Asintomáticos   I-II</vt:lpstr>
      <vt:lpstr>Asintomáticos I-II </vt:lpstr>
      <vt:lpstr>Grado  III</vt:lpstr>
      <vt:lpstr>Grado III</vt:lpstr>
      <vt:lpstr>Grado III</vt:lpstr>
      <vt:lpstr>Grado III </vt:lpstr>
      <vt:lpstr>Presentación de PowerPoint</vt:lpstr>
      <vt:lpstr>Presentación de PowerPoint</vt:lpstr>
      <vt:lpstr>Infarto Agudo al Miocardio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Tratamiento inmediato</vt:lpstr>
      <vt:lpstr>Tratamiento ACTP  </vt:lpstr>
      <vt:lpstr>Presentación de PowerPoint</vt:lpstr>
      <vt:lpstr>Presentación de PowerPoint</vt:lpstr>
      <vt:lpstr>Código Infarto </vt:lpstr>
      <vt:lpstr>Presentación de PowerPoint</vt:lpstr>
      <vt:lpstr>Código Infarto</vt:lpstr>
      <vt:lpstr>Código Infarto</vt:lpstr>
      <vt:lpstr>Presentación de PowerPoint</vt:lpstr>
      <vt:lpstr>Presentación de PowerPoint</vt:lpstr>
      <vt:lpstr>Tratamiento inmediato</vt:lpstr>
      <vt:lpstr>Presentación de PowerPoint</vt:lpstr>
      <vt:lpstr>Coordinar Traslado seguro</vt:lpstr>
      <vt:lpstr>Presentación de PowerPoint</vt:lpstr>
      <vt:lpstr>Presentación de PowerPoint</vt:lpstr>
      <vt:lpstr>Presentación de PowerPoint</vt:lpstr>
      <vt:lpstr>Mortalidad</vt:lpstr>
      <vt:lpstr>CONCLUSIONES</vt:lpstr>
    </vt:vector>
  </TitlesOfParts>
  <Company>Jesus tapia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REUNION DE TRABAJO CON PRESIDENTES PASADOS, ACTUAL Y PROXIMO</dc:title>
  <dc:creator>Jesus Tapia</dc:creator>
  <cp:lastModifiedBy>jose luis lázaro</cp:lastModifiedBy>
  <cp:revision>222</cp:revision>
  <cp:lastPrinted>2016-11-25T14:27:51Z</cp:lastPrinted>
  <dcterms:created xsi:type="dcterms:W3CDTF">2016-11-25T14:02:01Z</dcterms:created>
  <dcterms:modified xsi:type="dcterms:W3CDTF">2018-07-25T17:58:56Z</dcterms:modified>
</cp:coreProperties>
</file>