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20" r:id="rId2"/>
    <p:sldId id="344" r:id="rId3"/>
    <p:sldId id="345" r:id="rId4"/>
    <p:sldId id="335" r:id="rId5"/>
    <p:sldId id="280" r:id="rId6"/>
    <p:sldId id="337" r:id="rId7"/>
    <p:sldId id="338" r:id="rId8"/>
    <p:sldId id="316" r:id="rId9"/>
    <p:sldId id="282" r:id="rId10"/>
    <p:sldId id="281" r:id="rId11"/>
    <p:sldId id="275" r:id="rId12"/>
    <p:sldId id="339" r:id="rId13"/>
    <p:sldId id="314" r:id="rId14"/>
    <p:sldId id="313" r:id="rId15"/>
    <p:sldId id="321" r:id="rId16"/>
    <p:sldId id="283" r:id="rId17"/>
    <p:sldId id="315" r:id="rId18"/>
    <p:sldId id="284" r:id="rId19"/>
    <p:sldId id="317" r:id="rId20"/>
    <p:sldId id="268" r:id="rId21"/>
    <p:sldId id="285" r:id="rId22"/>
    <p:sldId id="288" r:id="rId23"/>
    <p:sldId id="267" r:id="rId24"/>
    <p:sldId id="289" r:id="rId25"/>
    <p:sldId id="306" r:id="rId26"/>
    <p:sldId id="340" r:id="rId27"/>
    <p:sldId id="291" r:id="rId28"/>
    <p:sldId id="298" r:id="rId29"/>
    <p:sldId id="318" r:id="rId30"/>
    <p:sldId id="292" r:id="rId31"/>
    <p:sldId id="294" r:id="rId32"/>
    <p:sldId id="326" r:id="rId33"/>
    <p:sldId id="297" r:id="rId34"/>
    <p:sldId id="330" r:id="rId35"/>
    <p:sldId id="327" r:id="rId36"/>
    <p:sldId id="303" r:id="rId37"/>
    <p:sldId id="299" r:id="rId38"/>
    <p:sldId id="300" r:id="rId39"/>
    <p:sldId id="334" r:id="rId40"/>
    <p:sldId id="301" r:id="rId41"/>
    <p:sldId id="261" r:id="rId42"/>
    <p:sldId id="311" r:id="rId43"/>
    <p:sldId id="323" r:id="rId44"/>
    <p:sldId id="324" r:id="rId45"/>
    <p:sldId id="312" r:id="rId46"/>
    <p:sldId id="331" r:id="rId47"/>
    <p:sldId id="310" r:id="rId4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D8783-007E-48A7-A2D6-F32A2081CB8B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09A14-FD68-4CBF-91C2-12F7E41DD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807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880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1717</a:t>
            </a:r>
            <a:r>
              <a:rPr lang="es-MX" baseline="0" dirty="0" smtClean="0"/>
              <a:t>       5299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250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Can J </a:t>
            </a:r>
            <a:r>
              <a:rPr lang="es-MX" dirty="0" err="1" smtClean="0"/>
              <a:t>Cardiol</a:t>
            </a:r>
            <a:r>
              <a:rPr lang="es-MX" dirty="0" smtClean="0"/>
              <a:t> 2010;26:143-150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662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creciente número de enfermos con CC que paradójicamente reflejan el éxito de las ultimas algunas décadas, implican ahora un reto a la salud pública. Será necesario preparar en nuestro país más especialistas en cardiopatías congénitas en el adulto para hacer frente con calidad y eficiencia a este especial segmento de enfermos.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468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Gracias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999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0 al 2.2% Charles </a:t>
            </a:r>
            <a:r>
              <a:rPr lang="es-MX" dirty="0" err="1" smtClean="0"/>
              <a:t>Frazer</a:t>
            </a:r>
            <a:r>
              <a:rPr lang="es-MX" baseline="0" dirty="0" smtClean="0"/>
              <a:t> en el </a:t>
            </a:r>
            <a:r>
              <a:rPr lang="es-MX" baseline="0" dirty="0" err="1" smtClean="0"/>
              <a:t>Childrens</a:t>
            </a:r>
            <a:r>
              <a:rPr lang="es-MX" baseline="0" dirty="0" smtClean="0"/>
              <a:t> de Houston. </a:t>
            </a:r>
            <a:r>
              <a:rPr lang="es-MX" baseline="0" dirty="0" err="1" smtClean="0"/>
              <a:t>Shim</a:t>
            </a:r>
            <a:r>
              <a:rPr lang="es-MX" baseline="0" dirty="0" smtClean="0"/>
              <a:t> y </a:t>
            </a:r>
            <a:r>
              <a:rPr lang="es-MX" baseline="0" smtClean="0"/>
              <a:t>Jun en Corea </a:t>
            </a:r>
            <a:r>
              <a:rPr lang="es-MX" baseline="0" dirty="0" smtClean="0"/>
              <a:t>del Sur.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420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pricnipales</a:t>
            </a:r>
            <a:r>
              <a:rPr lang="en-US" baseline="0" dirty="0" smtClean="0"/>
              <a:t> de USA y </a:t>
            </a:r>
            <a:r>
              <a:rPr lang="en-US" baseline="0" dirty="0" err="1" smtClean="0"/>
              <a:t>Londres</a:t>
            </a:r>
            <a:r>
              <a:rPr lang="en-US" baseline="0" dirty="0" smtClean="0"/>
              <a:t> </a:t>
            </a:r>
            <a:r>
              <a:rPr lang="en-US" dirty="0" smtClean="0"/>
              <a:t>D-transposition of the great arteries: the current era of the arterial switch </a:t>
            </a:r>
            <a:r>
              <a:rPr lang="en-US" dirty="0" err="1" smtClean="0"/>
              <a:t>operatio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66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John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Kirkling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601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Starr</a:t>
            </a:r>
            <a:r>
              <a:rPr lang="es-MX" dirty="0" smtClean="0"/>
              <a:t> en</a:t>
            </a:r>
            <a:r>
              <a:rPr lang="es-MX" baseline="0" dirty="0" smtClean="0"/>
              <a:t> New </a:t>
            </a:r>
            <a:r>
              <a:rPr lang="es-MX" baseline="0" dirty="0" err="1" smtClean="0"/>
              <a:t>Jersy</a:t>
            </a:r>
            <a:r>
              <a:rPr lang="es-MX" baseline="0" dirty="0" smtClean="0"/>
              <a:t>: </a:t>
            </a:r>
            <a:r>
              <a:rPr lang="en-US" dirty="0" smtClean="0"/>
              <a:t> Starr JP. Tetralogy of </a:t>
            </a:r>
            <a:r>
              <a:rPr lang="en-US" dirty="0" err="1" smtClean="0"/>
              <a:t>Fallot</a:t>
            </a:r>
            <a:r>
              <a:rPr lang="en-US" dirty="0" smtClean="0"/>
              <a:t>: Yesterday and Today World J Surg. 2010;34:658-68.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99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Uiversity</a:t>
            </a:r>
            <a:r>
              <a:rPr lang="en-US" dirty="0" smtClean="0"/>
              <a:t> of </a:t>
            </a:r>
            <a:r>
              <a:rPr lang="en-US" dirty="0" err="1" smtClean="0"/>
              <a:t>California,San</a:t>
            </a:r>
            <a:r>
              <a:rPr lang="en-US" dirty="0" smtClean="0"/>
              <a:t> </a:t>
            </a:r>
            <a:r>
              <a:rPr lang="en-US" dirty="0" err="1" smtClean="0"/>
              <a:t>Francisco,California,United</a:t>
            </a:r>
            <a:r>
              <a:rPr lang="en-US" dirty="0" smtClean="0"/>
              <a:t> States of America.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498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Erasmus Medical Center, Rotterdam, The Netherlands; Department of Child and Adolescent Psychiatry and Psychology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4400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Erasmus Medical Center, Rotterdam, The Netherlands; Department of Child and Adolescent Psychiatry and Psychology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15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Gatzouliz</a:t>
            </a:r>
            <a:r>
              <a:rPr lang="en-US" dirty="0" smtClean="0"/>
              <a:t> Royal </a:t>
            </a:r>
            <a:r>
              <a:rPr lang="en-US" dirty="0" err="1" smtClean="0"/>
              <a:t>Brompton</a:t>
            </a:r>
            <a:r>
              <a:rPr lang="en-US" dirty="0" smtClean="0"/>
              <a:t> Hospital, Imperial College London, London, United Kingdom. Great Ormond Street Hospital, London, United Kingdom.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9A14-FD68-4CBF-91C2-12F7E41DDD07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629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236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467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140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57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01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246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27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473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784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494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883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5FDE-8453-4566-B353-BC1F34F7F1E2}" type="datetimeFigureOut">
              <a:rPr lang="es-MX" smtClean="0"/>
              <a:t>31/07/2018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06DC4-988A-4E38-A7F8-5F2CC8A12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68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tx2">
                    <a:lumMod val="75000"/>
                  </a:schemeClr>
                </a:solidFill>
              </a:rPr>
              <a:t>Evolución de los resultados del tratamiento de las Cardiopatías Congénitas a nivel mundial</a:t>
            </a:r>
            <a:endParaRPr lang="es-MX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 smtClean="0"/>
          </a:p>
          <a:p>
            <a:r>
              <a:rPr lang="es-MX" sz="1800" dirty="0" smtClean="0">
                <a:solidFill>
                  <a:schemeClr val="tx2">
                    <a:lumMod val="75000"/>
                  </a:schemeClr>
                </a:solidFill>
              </a:rPr>
              <a:t>Dr. Carlos Alva Espinosa</a:t>
            </a:r>
          </a:p>
          <a:p>
            <a:r>
              <a:rPr lang="es-MX" sz="1800" dirty="0" smtClean="0">
                <a:solidFill>
                  <a:schemeClr val="tx2">
                    <a:lumMod val="75000"/>
                  </a:schemeClr>
                </a:solidFill>
              </a:rPr>
              <a:t>Hospital Ángeles del Pedregal</a:t>
            </a:r>
            <a:endParaRPr lang="es-MX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1725166" cy="172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457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s-MX" dirty="0" smtClean="0"/>
              <a:t>Resultados actuales del </a:t>
            </a:r>
            <a:r>
              <a:rPr lang="es-MX" dirty="0" err="1" smtClean="0"/>
              <a:t>Swicht</a:t>
            </a:r>
            <a:r>
              <a:rPr lang="es-MX" dirty="0" smtClean="0"/>
              <a:t> Arterial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Sobrevida del 97.6% a 15 años </a:t>
            </a:r>
          </a:p>
          <a:p>
            <a:r>
              <a:rPr lang="es-MX" dirty="0" smtClean="0">
                <a:solidFill>
                  <a:srgbClr val="C00000"/>
                </a:solidFill>
              </a:rPr>
              <a:t>Mortalidad operatoria del 0 al 2.2%</a:t>
            </a:r>
            <a:endParaRPr lang="es-MX" dirty="0">
              <a:solidFill>
                <a:srgbClr val="C00000"/>
              </a:solidFill>
            </a:endParaRPr>
          </a:p>
          <a:p>
            <a:r>
              <a:rPr lang="es-MX" sz="2100" dirty="0">
                <a:solidFill>
                  <a:schemeClr val="tx1"/>
                </a:solidFill>
              </a:rPr>
              <a:t>Resultados de </a:t>
            </a:r>
            <a:r>
              <a:rPr lang="es-MX" sz="2100" dirty="0" err="1">
                <a:solidFill>
                  <a:schemeClr val="tx1"/>
                </a:solidFill>
              </a:rPr>
              <a:t>Switch</a:t>
            </a:r>
            <a:r>
              <a:rPr lang="es-MX" sz="2100" dirty="0">
                <a:solidFill>
                  <a:schemeClr val="tx1"/>
                </a:solidFill>
              </a:rPr>
              <a:t> para TGV. </a:t>
            </a:r>
            <a:r>
              <a:rPr lang="es-MX" sz="2100" dirty="0" err="1">
                <a:solidFill>
                  <a:schemeClr val="tx1"/>
                </a:solidFill>
              </a:rPr>
              <a:t>Semin</a:t>
            </a:r>
            <a:r>
              <a:rPr lang="es-MX" sz="2100" dirty="0">
                <a:solidFill>
                  <a:schemeClr val="tx1"/>
                </a:solidFill>
              </a:rPr>
              <a:t> </a:t>
            </a:r>
            <a:r>
              <a:rPr lang="es-MX" sz="2100" dirty="0" err="1">
                <a:solidFill>
                  <a:schemeClr val="tx1"/>
                </a:solidFill>
              </a:rPr>
              <a:t>Thorac</a:t>
            </a:r>
            <a:r>
              <a:rPr lang="es-MX" sz="2100" dirty="0">
                <a:solidFill>
                  <a:schemeClr val="tx1"/>
                </a:solidFill>
              </a:rPr>
              <a:t> </a:t>
            </a:r>
            <a:r>
              <a:rPr lang="es-MX" sz="2100" dirty="0" err="1">
                <a:solidFill>
                  <a:schemeClr val="tx1"/>
                </a:solidFill>
              </a:rPr>
              <a:t>Cardiovasc</a:t>
            </a:r>
            <a:r>
              <a:rPr lang="es-MX" sz="2100" dirty="0">
                <a:solidFill>
                  <a:schemeClr val="tx1"/>
                </a:solidFill>
              </a:rPr>
              <a:t> </a:t>
            </a:r>
            <a:r>
              <a:rPr lang="es-MX" sz="2100" dirty="0" err="1">
                <a:solidFill>
                  <a:schemeClr val="tx1"/>
                </a:solidFill>
              </a:rPr>
              <a:t>Surg</a:t>
            </a:r>
            <a:r>
              <a:rPr lang="es-MX" sz="2100" dirty="0">
                <a:solidFill>
                  <a:schemeClr val="tx1"/>
                </a:solidFill>
              </a:rPr>
              <a:t> </a:t>
            </a:r>
            <a:r>
              <a:rPr lang="es-MX" sz="2100" dirty="0" err="1">
                <a:solidFill>
                  <a:schemeClr val="tx1"/>
                </a:solidFill>
              </a:rPr>
              <a:t>Pediatr</a:t>
            </a:r>
            <a:r>
              <a:rPr lang="es-MX" sz="2100" dirty="0">
                <a:solidFill>
                  <a:schemeClr val="tx1"/>
                </a:solidFill>
              </a:rPr>
              <a:t> </a:t>
            </a:r>
            <a:r>
              <a:rPr lang="es-MX" sz="2100" dirty="0" err="1">
                <a:solidFill>
                  <a:schemeClr val="tx1"/>
                </a:solidFill>
              </a:rPr>
              <a:t>Card</a:t>
            </a:r>
            <a:r>
              <a:rPr lang="es-MX" sz="2100" dirty="0">
                <a:solidFill>
                  <a:schemeClr val="tx1"/>
                </a:solidFill>
              </a:rPr>
              <a:t> </a:t>
            </a:r>
            <a:r>
              <a:rPr lang="es-MX" sz="2100" dirty="0" err="1" smtClean="0">
                <a:solidFill>
                  <a:schemeClr val="tx1"/>
                </a:solidFill>
              </a:rPr>
              <a:t>Surg</a:t>
            </a:r>
            <a:r>
              <a:rPr lang="es-MX" sz="2100" dirty="0" smtClean="0">
                <a:solidFill>
                  <a:schemeClr val="tx1"/>
                </a:solidFill>
              </a:rPr>
              <a:t> </a:t>
            </a:r>
            <a:r>
              <a:rPr lang="es-MX" sz="2100" dirty="0" err="1" smtClean="0">
                <a:solidFill>
                  <a:schemeClr val="tx1"/>
                </a:solidFill>
              </a:rPr>
              <a:t>Annu</a:t>
            </a:r>
            <a:r>
              <a:rPr lang="es-MX" sz="2100" dirty="0">
                <a:solidFill>
                  <a:schemeClr val="tx1"/>
                </a:solidFill>
              </a:rPr>
              <a:t>. </a:t>
            </a:r>
            <a:r>
              <a:rPr lang="es-MX" sz="2100" dirty="0" smtClean="0">
                <a:solidFill>
                  <a:schemeClr val="tx1"/>
                </a:solidFill>
              </a:rPr>
              <a:t>2017;20:38-42</a:t>
            </a:r>
          </a:p>
          <a:p>
            <a:r>
              <a:rPr lang="en-US" sz="2100" dirty="0">
                <a:solidFill>
                  <a:schemeClr val="tx1"/>
                </a:solidFill>
              </a:rPr>
              <a:t>Current expectations of the arterial switch operation in a small volume center: a 20-year, single-center experience</a:t>
            </a:r>
            <a:r>
              <a:rPr lang="en-US" sz="21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100" dirty="0">
                <a:solidFill>
                  <a:schemeClr val="tx1"/>
                </a:solidFill>
              </a:rPr>
              <a:t>J </a:t>
            </a:r>
            <a:r>
              <a:rPr lang="en-US" sz="2100" dirty="0" err="1">
                <a:solidFill>
                  <a:schemeClr val="tx1"/>
                </a:solidFill>
              </a:rPr>
              <a:t>Cardiothorac</a:t>
            </a:r>
            <a:r>
              <a:rPr lang="en-US" sz="2100" dirty="0">
                <a:solidFill>
                  <a:schemeClr val="tx1"/>
                </a:solidFill>
              </a:rPr>
              <a:t> Surg. 2016 Feb 24;11:34</a:t>
            </a:r>
            <a:endParaRPr lang="es-MX" sz="2100" dirty="0" smtClean="0">
              <a:solidFill>
                <a:schemeClr val="tx1"/>
              </a:solidFill>
            </a:endParaRPr>
          </a:p>
          <a:p>
            <a:endParaRPr lang="es-MX" sz="2100" dirty="0" smtClean="0"/>
          </a:p>
          <a:p>
            <a:endParaRPr lang="es-MX" sz="2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077094" cy="10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8106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43103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Resultados de la operación del </a:t>
            </a:r>
            <a:r>
              <a:rPr lang="es-MX" dirty="0" err="1" smtClean="0"/>
              <a:t>Swicht</a:t>
            </a:r>
            <a:endParaRPr lang="es-MX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37483"/>
            <a:ext cx="4968551" cy="369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83968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Current expectations of the arterial switch operation in a small volume center: a 20-year, single-center experience.</a:t>
            </a:r>
            <a:br>
              <a:rPr lang="en-US" sz="1600" dirty="0"/>
            </a:br>
            <a:r>
              <a:rPr lang="en-US" sz="1600" dirty="0"/>
              <a:t>J </a:t>
            </a:r>
            <a:r>
              <a:rPr lang="en-US" sz="1600" dirty="0" err="1"/>
              <a:t>Cardiothorac</a:t>
            </a:r>
            <a:r>
              <a:rPr lang="en-US" sz="1600" dirty="0"/>
              <a:t> Surg. 2016 Feb 24;11:34</a:t>
            </a:r>
            <a:br>
              <a:rPr lang="en-US" sz="1600" dirty="0"/>
            </a:b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7244303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0850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9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s-MX" sz="3100" dirty="0" smtClean="0"/>
              <a:t>Mortalidad temprana y Número de casos operados por año de 1984 a 2007</a:t>
            </a:r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89434"/>
            <a:ext cx="5969062" cy="423170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259632" y="5836073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D-TRANSPOSITION OF THE GREAT ARTERIES: Hot Topics in the Current Era of the Arterial Switch Operation. J Am </a:t>
            </a:r>
            <a:r>
              <a:rPr lang="en-US" dirty="0" err="1"/>
              <a:t>Coll</a:t>
            </a:r>
            <a:r>
              <a:rPr lang="en-US" dirty="0"/>
              <a:t> </a:t>
            </a:r>
            <a:r>
              <a:rPr lang="en-US" dirty="0" err="1"/>
              <a:t>Cardiol</a:t>
            </a:r>
            <a:r>
              <a:rPr lang="en-US" dirty="0"/>
              <a:t>. 2014; 64: 498–511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54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s-MX" dirty="0" smtClean="0"/>
              <a:t>Avances en TGV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 w="28575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s-MX" dirty="0" smtClean="0"/>
              <a:t>A los niños diagnosticados prenatalmente tienen mejores habilidades cognitivas.</a:t>
            </a:r>
          </a:p>
          <a:p>
            <a:r>
              <a:rPr lang="es-MX" dirty="0" smtClean="0"/>
              <a:t>La </a:t>
            </a:r>
            <a:r>
              <a:rPr lang="es-MX" dirty="0" err="1" smtClean="0"/>
              <a:t>ecocardografía</a:t>
            </a:r>
            <a:r>
              <a:rPr lang="es-MX" dirty="0" smtClean="0"/>
              <a:t> identifica factores de riesgo.</a:t>
            </a:r>
          </a:p>
          <a:p>
            <a:r>
              <a:rPr lang="es-MX" dirty="0" smtClean="0"/>
              <a:t>La </a:t>
            </a:r>
            <a:r>
              <a:rPr lang="es-MX" dirty="0" err="1" smtClean="0"/>
              <a:t>septostomía</a:t>
            </a:r>
            <a:r>
              <a:rPr lang="es-MX" dirty="0" smtClean="0"/>
              <a:t> auricular y las prostaglandinas tienen riesgos.</a:t>
            </a:r>
          </a:p>
          <a:p>
            <a:r>
              <a:rPr lang="es-MX" dirty="0" smtClean="0"/>
              <a:t>En el largo plazo las arritmias y la disfunción ventricular señalan hacia obstrucción coronaria</a:t>
            </a:r>
          </a:p>
          <a:p>
            <a:r>
              <a:rPr lang="es-MX" dirty="0" smtClean="0"/>
              <a:t>Atención requiere la insuficiencia aórtica y la obstrucción pulmonar. </a:t>
            </a:r>
          </a:p>
          <a:p>
            <a:pPr marL="0" indent="0">
              <a:buNone/>
            </a:pPr>
            <a:r>
              <a:rPr lang="en-US" sz="1900" dirty="0"/>
              <a:t>D-TRANSPOSITION OF THE GREAT ARTERIES: Hot Topics in the Current Era of the Arterial Switch </a:t>
            </a:r>
            <a:r>
              <a:rPr lang="en-US" sz="1900" dirty="0" smtClean="0"/>
              <a:t>Operation.</a:t>
            </a:r>
            <a:r>
              <a:rPr lang="es-MX" sz="1900" dirty="0" smtClean="0"/>
              <a:t> </a:t>
            </a:r>
            <a:r>
              <a:rPr lang="en-US" sz="1700" dirty="0" smtClean="0"/>
              <a:t>J </a:t>
            </a:r>
            <a:r>
              <a:rPr lang="en-US" sz="1700" dirty="0"/>
              <a:t>Am </a:t>
            </a:r>
            <a:r>
              <a:rPr lang="en-US" sz="1700" dirty="0" err="1"/>
              <a:t>Coll</a:t>
            </a:r>
            <a:r>
              <a:rPr lang="en-US" sz="1700" dirty="0"/>
              <a:t> </a:t>
            </a:r>
            <a:r>
              <a:rPr lang="en-US" sz="1700" dirty="0" err="1"/>
              <a:t>Cardiol</a:t>
            </a:r>
            <a:r>
              <a:rPr lang="en-US" sz="1700" dirty="0"/>
              <a:t>. </a:t>
            </a:r>
            <a:r>
              <a:rPr lang="en-US" sz="1700" dirty="0" smtClean="0"/>
              <a:t>2014; 64: </a:t>
            </a:r>
            <a:r>
              <a:rPr lang="en-US" sz="1700" dirty="0"/>
              <a:t>498–511</a:t>
            </a:r>
            <a:r>
              <a:rPr lang="en-US" dirty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66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76064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017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Comunicación interauricular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Historia Natural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75% mueren antes de los 50 años</a:t>
            </a:r>
          </a:p>
          <a:p>
            <a:r>
              <a:rPr lang="es-ES" sz="2000" dirty="0" smtClean="0">
                <a:solidFill>
                  <a:schemeClr val="tx1"/>
                </a:solidFill>
              </a:rPr>
              <a:t>Campbell M. Natural </a:t>
            </a:r>
            <a:r>
              <a:rPr lang="es-ES" sz="2000" dirty="0" err="1" smtClean="0">
                <a:solidFill>
                  <a:schemeClr val="tx1"/>
                </a:solidFill>
              </a:rPr>
              <a:t>history</a:t>
            </a:r>
            <a:r>
              <a:rPr lang="es-ES" sz="2000" dirty="0" smtClean="0">
                <a:solidFill>
                  <a:schemeClr val="tx1"/>
                </a:solidFill>
              </a:rPr>
              <a:t> of atrial </a:t>
            </a:r>
            <a:r>
              <a:rPr lang="es-ES" sz="2000" dirty="0" err="1" smtClean="0">
                <a:solidFill>
                  <a:schemeClr val="tx1"/>
                </a:solidFill>
              </a:rPr>
              <a:t>septal</a:t>
            </a:r>
            <a:r>
              <a:rPr lang="es-ES" sz="2000" dirty="0" smtClean="0">
                <a:solidFill>
                  <a:schemeClr val="tx1"/>
                </a:solidFill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</a:rPr>
              <a:t>defect</a:t>
            </a:r>
            <a:r>
              <a:rPr lang="es-ES" sz="2000" dirty="0" smtClean="0">
                <a:solidFill>
                  <a:schemeClr val="tx1"/>
                </a:solidFill>
              </a:rPr>
              <a:t>. Br </a:t>
            </a:r>
            <a:r>
              <a:rPr lang="es-ES" sz="2000" dirty="0" err="1" smtClean="0">
                <a:solidFill>
                  <a:schemeClr val="tx1"/>
                </a:solidFill>
              </a:rPr>
              <a:t>Heart</a:t>
            </a:r>
            <a:r>
              <a:rPr lang="es-ES" sz="2000" dirty="0" smtClean="0">
                <a:solidFill>
                  <a:schemeClr val="tx1"/>
                </a:solidFill>
              </a:rPr>
              <a:t> J 1970;32:820-835</a:t>
            </a:r>
            <a:endParaRPr lang="es-MX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45" y="188640"/>
            <a:ext cx="1221110" cy="122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05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/>
              <a:t>Reconstrucción 3D con </a:t>
            </a:r>
            <a:r>
              <a:rPr lang="es-MX" sz="3200" dirty="0" err="1" smtClean="0"/>
              <a:t>gadolinum</a:t>
            </a:r>
            <a:r>
              <a:rPr lang="es-MX" sz="3200" dirty="0" smtClean="0"/>
              <a:t> en RM</a:t>
            </a:r>
            <a:endParaRPr lang="es-MX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040384" cy="437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73" y="1628800"/>
            <a:ext cx="3514019" cy="39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195736" y="582384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		Great </a:t>
            </a:r>
            <a:r>
              <a:rPr lang="es-MX" dirty="0" err="1" smtClean="0"/>
              <a:t>Ormond</a:t>
            </a:r>
            <a:r>
              <a:rPr lang="es-MX" dirty="0" smtClean="0"/>
              <a:t> Street Hospital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Children</a:t>
            </a:r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074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s-ES" dirty="0" smtClean="0"/>
              <a:t>Cierres quirúrgicos de  CIA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ES" sz="1800" dirty="0" smtClean="0">
                <a:solidFill>
                  <a:srgbClr val="C00000"/>
                </a:solidFill>
              </a:rPr>
              <a:t>1952 Lewis mediante ligadura de cavas e hipotermia corporal</a:t>
            </a:r>
          </a:p>
          <a:p>
            <a:r>
              <a:rPr lang="es-ES" sz="1800" dirty="0" smtClean="0">
                <a:solidFill>
                  <a:schemeClr val="tx2"/>
                </a:solidFill>
              </a:rPr>
              <a:t>1953 </a:t>
            </a:r>
            <a:r>
              <a:rPr lang="es-ES" sz="1800" dirty="0" err="1" smtClean="0">
                <a:solidFill>
                  <a:schemeClr val="tx2"/>
                </a:solidFill>
              </a:rPr>
              <a:t>Gibbon</a:t>
            </a:r>
            <a:r>
              <a:rPr lang="es-ES" sz="1800" dirty="0" smtClean="0">
                <a:solidFill>
                  <a:schemeClr val="tx2"/>
                </a:solidFill>
              </a:rPr>
              <a:t> con bomba de circulación extracorpórea</a:t>
            </a:r>
            <a:r>
              <a:rPr lang="es-ES" sz="1800" dirty="0" smtClean="0"/>
              <a:t>.</a:t>
            </a:r>
          </a:p>
          <a:p>
            <a:r>
              <a:rPr lang="es-ES" sz="1800" dirty="0" smtClean="0">
                <a:solidFill>
                  <a:schemeClr val="tx1"/>
                </a:solidFill>
              </a:rPr>
              <a:t>1954 </a:t>
            </a:r>
            <a:r>
              <a:rPr lang="es-ES" sz="1800" dirty="0" err="1" smtClean="0">
                <a:solidFill>
                  <a:schemeClr val="tx1"/>
                </a:solidFill>
              </a:rPr>
              <a:t>Lillehei</a:t>
            </a:r>
            <a:r>
              <a:rPr lang="es-ES" sz="1800" dirty="0" smtClean="0">
                <a:solidFill>
                  <a:schemeClr val="tx1"/>
                </a:solidFill>
              </a:rPr>
              <a:t>: circulación cruzada Padre e Hija</a:t>
            </a:r>
          </a:p>
          <a:p>
            <a:r>
              <a:rPr lang="es-ES" sz="1800" dirty="0" smtClean="0">
                <a:solidFill>
                  <a:schemeClr val="tx1"/>
                </a:solidFill>
              </a:rPr>
              <a:t>Mortalidad del 33%</a:t>
            </a:r>
          </a:p>
          <a:p>
            <a:r>
              <a:rPr lang="es-ES" sz="1800" dirty="0" smtClean="0">
                <a:solidFill>
                  <a:srgbClr val="C00000"/>
                </a:solidFill>
              </a:rPr>
              <a:t>2008 Sobrevida a largo plazo 99.6%</a:t>
            </a:r>
          </a:p>
          <a:p>
            <a:r>
              <a:rPr lang="es-ES" sz="1400" dirty="0" smtClean="0">
                <a:solidFill>
                  <a:schemeClr val="accent1">
                    <a:lumMod val="75000"/>
                  </a:schemeClr>
                </a:solidFill>
              </a:rPr>
              <a:t>Téllez de Peralta. Historia de la cirugía cardiovascular. Sociedad Española de Cardiología. Madrid, España 1999</a:t>
            </a:r>
            <a:endParaRPr lang="es-MX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1221110" cy="122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9127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2700" dirty="0"/>
              <a:t>Ecocardiografía</a:t>
            </a:r>
            <a:br>
              <a:rPr lang="es-MX" sz="2700" dirty="0"/>
            </a:br>
            <a:r>
              <a:rPr lang="es-MX" sz="2700" dirty="0"/>
              <a:t>tridimensional </a:t>
            </a:r>
            <a:r>
              <a:rPr lang="es-MX" sz="2700" dirty="0" err="1"/>
              <a:t>transesofágica</a:t>
            </a:r>
            <a:r>
              <a:rPr lang="es-MX" sz="2700" dirty="0"/>
              <a:t>. </a:t>
            </a:r>
            <a:r>
              <a:rPr lang="es-MX" sz="2700" dirty="0" smtClean="0"/>
              <a:t/>
            </a:r>
            <a:br>
              <a:rPr lang="es-MX" sz="2700" dirty="0" smtClean="0"/>
            </a:br>
            <a:r>
              <a:rPr lang="es-MX" sz="1300" dirty="0" smtClean="0"/>
              <a:t>Servicio </a:t>
            </a:r>
            <a:r>
              <a:rPr lang="es-MX" sz="1300" dirty="0"/>
              <a:t>de Cardiología Infantil.</a:t>
            </a:r>
            <a:br>
              <a:rPr lang="es-MX" sz="1300" dirty="0"/>
            </a:br>
            <a:r>
              <a:rPr lang="es-MX" sz="1300" dirty="0"/>
              <a:t>Hospital Universitario La Paz. Madrid</a:t>
            </a:r>
            <a:endParaRPr lang="es-MX" sz="1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78" y="1484784"/>
            <a:ext cx="6797443" cy="464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2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3200" dirty="0"/>
              <a:t>El concepto de evolución proviene del término latino </a:t>
            </a:r>
            <a:r>
              <a:rPr lang="es-MX" sz="3200" dirty="0" err="1"/>
              <a:t>evolutio</a:t>
            </a:r>
            <a:r>
              <a:rPr lang="es-MX" sz="3200" dirty="0"/>
              <a:t> y hace referencia al verbo evolucionar y a sus efectos</a:t>
            </a:r>
            <a:br>
              <a:rPr lang="es-MX" sz="3200" dirty="0"/>
            </a:br>
            <a:endParaRPr lang="es-MX" sz="32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La evolución es un proceso universal que consiste en el cambio</a:t>
            </a:r>
          </a:p>
          <a:p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49213"/>
            <a:ext cx="967581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ASO </a:t>
            </a:r>
            <a:r>
              <a:rPr lang="es-MX" dirty="0" err="1" smtClean="0"/>
              <a:t>for</a:t>
            </a:r>
            <a:r>
              <a:rPr lang="es-MX" dirty="0" smtClean="0"/>
              <a:t> CIA</a:t>
            </a:r>
            <a:endParaRPr lang="es-MX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8229600" cy="255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4499992" y="2204864"/>
            <a:ext cx="792088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7837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Cierre por cardiología intervencionista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1975 King and </a:t>
            </a:r>
            <a:r>
              <a:rPr lang="es-E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Milles</a:t>
            </a:r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" dirty="0" smtClean="0">
                <a:solidFill>
                  <a:srgbClr val="C00000"/>
                </a:solidFill>
              </a:rPr>
              <a:t>Éxito en el 50% </a:t>
            </a:r>
          </a:p>
          <a:p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2014 Moore, et al. 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Éxito 95.7%, eventos adversos mayores 1.7%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Initial </a:t>
            </a:r>
            <a:r>
              <a:rPr lang="en-US" dirty="0">
                <a:solidFill>
                  <a:schemeClr val="tx1"/>
                </a:solidFill>
              </a:rPr>
              <a:t>report from the national cardiovascular </a:t>
            </a:r>
            <a:r>
              <a:rPr lang="en-US" dirty="0" smtClean="0">
                <a:solidFill>
                  <a:schemeClr val="tx1"/>
                </a:solidFill>
              </a:rPr>
              <a:t>data registry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s-E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 Am </a:t>
            </a:r>
            <a:r>
              <a:rPr lang="en-US" dirty="0" err="1">
                <a:solidFill>
                  <a:schemeClr val="tx1"/>
                </a:solidFill>
              </a:rPr>
              <a:t>Coll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Cardiol</a:t>
            </a:r>
            <a:r>
              <a:rPr lang="en-US" dirty="0">
                <a:solidFill>
                  <a:schemeClr val="tx1"/>
                </a:solidFill>
              </a:rPr>
              <a:t>. 2014;64:2439–2451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664"/>
            <a:ext cx="1077094" cy="10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6376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es-ES" dirty="0" smtClean="0"/>
              <a:t>Complicaciones con </a:t>
            </a:r>
            <a:r>
              <a:rPr lang="es-ES" dirty="0" err="1" smtClean="0"/>
              <a:t>Amplatzer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 w="28575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endParaRPr lang="es-ES" dirty="0" smtClean="0"/>
          </a:p>
          <a:p>
            <a:r>
              <a:rPr lang="es-ES" sz="3500" dirty="0" err="1" smtClean="0"/>
              <a:t>Embolizaciones</a:t>
            </a:r>
            <a:r>
              <a:rPr lang="es-ES" sz="3500" dirty="0" smtClean="0"/>
              <a:t> de 0.2 a 1.1%</a:t>
            </a:r>
          </a:p>
          <a:p>
            <a:r>
              <a:rPr lang="es-ES" sz="3500" dirty="0" smtClean="0"/>
              <a:t>Erosión y perforación 0.28</a:t>
            </a:r>
          </a:p>
          <a:p>
            <a:r>
              <a:rPr lang="es-ES" sz="3500" dirty="0" smtClean="0"/>
              <a:t>Mortalidad 0.05%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sz="2200" dirty="0" err="1" smtClean="0"/>
              <a:t>DiBardino</a:t>
            </a:r>
            <a:r>
              <a:rPr lang="es-MX" sz="2200" dirty="0" smtClean="0"/>
              <a:t> </a:t>
            </a:r>
            <a:r>
              <a:rPr lang="es-MX" sz="2200" dirty="0"/>
              <a:t>DJ, </a:t>
            </a:r>
            <a:r>
              <a:rPr lang="es-MX" sz="2200" dirty="0" err="1"/>
              <a:t>McElhinney</a:t>
            </a:r>
            <a:r>
              <a:rPr lang="es-MX" sz="2200" dirty="0"/>
              <a:t> DB, </a:t>
            </a:r>
            <a:r>
              <a:rPr lang="es-MX" sz="2200" dirty="0" err="1"/>
              <a:t>Kaza</a:t>
            </a:r>
            <a:r>
              <a:rPr lang="es-MX" sz="2200" dirty="0"/>
              <a:t> AK, et al. </a:t>
            </a:r>
            <a:r>
              <a:rPr lang="es-MX" sz="2200" dirty="0" err="1"/>
              <a:t>Analysis</a:t>
            </a:r>
            <a:r>
              <a:rPr lang="es-MX" sz="2200" dirty="0"/>
              <a:t> of </a:t>
            </a:r>
            <a:r>
              <a:rPr lang="es-MX" sz="2200" dirty="0" err="1"/>
              <a:t>the</a:t>
            </a:r>
            <a:r>
              <a:rPr lang="es-MX" sz="2200" dirty="0"/>
              <a:t> </a:t>
            </a:r>
            <a:r>
              <a:rPr lang="es-MX" sz="2200" dirty="0" smtClean="0"/>
              <a:t>US </a:t>
            </a:r>
            <a:r>
              <a:rPr lang="es-MX" sz="2200" dirty="0" err="1" smtClean="0"/>
              <a:t>food</a:t>
            </a:r>
            <a:r>
              <a:rPr lang="es-MX" sz="2200" dirty="0" smtClean="0"/>
              <a:t> </a:t>
            </a:r>
            <a:r>
              <a:rPr lang="es-MX" sz="2200" dirty="0"/>
              <a:t>and </a:t>
            </a:r>
            <a:r>
              <a:rPr lang="es-MX" sz="2200" dirty="0" err="1"/>
              <a:t>drug</a:t>
            </a:r>
            <a:r>
              <a:rPr lang="es-MX" sz="2200" dirty="0"/>
              <a:t> </a:t>
            </a:r>
            <a:r>
              <a:rPr lang="es-MX" sz="2200" dirty="0" err="1"/>
              <a:t>administration</a:t>
            </a:r>
            <a:r>
              <a:rPr lang="es-MX" sz="2200" dirty="0"/>
              <a:t> </a:t>
            </a:r>
            <a:r>
              <a:rPr lang="es-MX" sz="2200" dirty="0" err="1"/>
              <a:t>manufacturer</a:t>
            </a:r>
            <a:r>
              <a:rPr lang="es-MX" sz="2200" dirty="0"/>
              <a:t> and </a:t>
            </a:r>
            <a:r>
              <a:rPr lang="es-MX" sz="2200" dirty="0" err="1"/>
              <a:t>user</a:t>
            </a:r>
            <a:r>
              <a:rPr lang="es-MX" sz="2200" dirty="0"/>
              <a:t> </a:t>
            </a:r>
            <a:r>
              <a:rPr lang="es-MX" sz="2200" dirty="0" err="1"/>
              <a:t>facility</a:t>
            </a:r>
            <a:r>
              <a:rPr lang="es-MX" sz="2200" dirty="0"/>
              <a:t> </a:t>
            </a:r>
            <a:r>
              <a:rPr lang="es-MX" sz="2200" dirty="0" err="1"/>
              <a:t>device</a:t>
            </a:r>
            <a:endParaRPr lang="es-MX" sz="2200" dirty="0"/>
          </a:p>
          <a:p>
            <a:pPr marL="0" indent="0">
              <a:buNone/>
            </a:pPr>
            <a:r>
              <a:rPr lang="es-MX" sz="2200" dirty="0" err="1"/>
              <a:t>experience</a:t>
            </a:r>
            <a:r>
              <a:rPr lang="es-MX" sz="2200" dirty="0"/>
              <a:t> </a:t>
            </a:r>
            <a:r>
              <a:rPr lang="es-MX" sz="2200" dirty="0" err="1"/>
              <a:t>database</a:t>
            </a:r>
            <a:r>
              <a:rPr lang="es-MX" sz="2200" dirty="0"/>
              <a:t> </a:t>
            </a:r>
            <a:r>
              <a:rPr lang="es-MX" sz="2200" dirty="0" err="1"/>
              <a:t>for</a:t>
            </a:r>
            <a:r>
              <a:rPr lang="es-MX" sz="2200" dirty="0"/>
              <a:t> adverse </a:t>
            </a:r>
            <a:r>
              <a:rPr lang="es-MX" sz="2200" dirty="0" err="1"/>
              <a:t>events</a:t>
            </a:r>
            <a:r>
              <a:rPr lang="es-MX" sz="2200" dirty="0"/>
              <a:t> </a:t>
            </a:r>
            <a:r>
              <a:rPr lang="es-MX" sz="2200" dirty="0" err="1"/>
              <a:t>involving</a:t>
            </a:r>
            <a:r>
              <a:rPr lang="es-MX" sz="2200" dirty="0"/>
              <a:t> </a:t>
            </a:r>
            <a:r>
              <a:rPr lang="es-MX" sz="2200" dirty="0" err="1"/>
              <a:t>Amplatzer</a:t>
            </a:r>
            <a:r>
              <a:rPr lang="es-MX" sz="2200" dirty="0"/>
              <a:t> </a:t>
            </a:r>
            <a:r>
              <a:rPr lang="es-MX" sz="2200" dirty="0" err="1"/>
              <a:t>septal</a:t>
            </a:r>
            <a:endParaRPr lang="es-MX" sz="2200" dirty="0"/>
          </a:p>
          <a:p>
            <a:pPr marL="0" indent="0">
              <a:buNone/>
            </a:pPr>
            <a:r>
              <a:rPr lang="es-MX" sz="2200" dirty="0" err="1"/>
              <a:t>occluder</a:t>
            </a:r>
            <a:r>
              <a:rPr lang="es-MX" sz="2200" dirty="0"/>
              <a:t> </a:t>
            </a:r>
            <a:r>
              <a:rPr lang="es-MX" sz="2200" dirty="0" err="1"/>
              <a:t>devices</a:t>
            </a:r>
            <a:r>
              <a:rPr lang="es-MX" sz="2200" dirty="0"/>
              <a:t> and </a:t>
            </a:r>
            <a:r>
              <a:rPr lang="es-MX" sz="2200" dirty="0" err="1"/>
              <a:t>comparison</a:t>
            </a:r>
            <a:r>
              <a:rPr lang="es-MX" sz="2200" dirty="0"/>
              <a:t> </a:t>
            </a:r>
            <a:r>
              <a:rPr lang="es-MX" sz="2200" dirty="0" err="1"/>
              <a:t>with</a:t>
            </a:r>
            <a:r>
              <a:rPr lang="es-MX" sz="2200" dirty="0"/>
              <a:t> </a:t>
            </a:r>
            <a:r>
              <a:rPr lang="es-MX" sz="2200" dirty="0" err="1"/>
              <a:t>the</a:t>
            </a:r>
            <a:r>
              <a:rPr lang="es-MX" sz="2200" dirty="0"/>
              <a:t> </a:t>
            </a:r>
            <a:r>
              <a:rPr lang="es-MX" sz="2200" dirty="0" err="1"/>
              <a:t>society</a:t>
            </a:r>
            <a:r>
              <a:rPr lang="es-MX" sz="2200" dirty="0"/>
              <a:t> of </a:t>
            </a:r>
            <a:r>
              <a:rPr lang="es-MX" sz="2200" dirty="0" err="1"/>
              <a:t>thoracic</a:t>
            </a:r>
            <a:endParaRPr lang="es-MX" sz="2200" dirty="0"/>
          </a:p>
          <a:p>
            <a:pPr marL="0" indent="0">
              <a:buNone/>
            </a:pPr>
            <a:r>
              <a:rPr lang="es-MX" sz="2200" dirty="0" err="1"/>
              <a:t>surgery</a:t>
            </a:r>
            <a:r>
              <a:rPr lang="es-MX" sz="2200" dirty="0"/>
              <a:t> </a:t>
            </a:r>
            <a:r>
              <a:rPr lang="es-MX" sz="2200" dirty="0" err="1"/>
              <a:t>congenital</a:t>
            </a:r>
            <a:r>
              <a:rPr lang="es-MX" sz="2200" dirty="0"/>
              <a:t> </a:t>
            </a:r>
            <a:r>
              <a:rPr lang="es-MX" sz="2200" dirty="0" err="1"/>
              <a:t>cardiac</a:t>
            </a:r>
            <a:r>
              <a:rPr lang="es-MX" sz="2200" dirty="0"/>
              <a:t> </a:t>
            </a:r>
            <a:r>
              <a:rPr lang="es-MX" sz="2200" dirty="0" err="1"/>
              <a:t>surgery</a:t>
            </a:r>
            <a:r>
              <a:rPr lang="es-MX" sz="2200" dirty="0"/>
              <a:t> </a:t>
            </a:r>
            <a:r>
              <a:rPr lang="es-MX" sz="2200" dirty="0" err="1"/>
              <a:t>database</a:t>
            </a:r>
            <a:r>
              <a:rPr lang="es-MX" sz="2200" dirty="0"/>
              <a:t>. J </a:t>
            </a:r>
            <a:r>
              <a:rPr lang="es-MX" sz="2200" dirty="0" err="1"/>
              <a:t>Thorac</a:t>
            </a:r>
            <a:r>
              <a:rPr lang="es-MX" sz="2200" dirty="0"/>
              <a:t> </a:t>
            </a:r>
            <a:r>
              <a:rPr lang="es-MX" sz="2200" dirty="0" err="1"/>
              <a:t>Cardiovasc</a:t>
            </a:r>
            <a:endParaRPr lang="es-MX" sz="2200" dirty="0"/>
          </a:p>
          <a:p>
            <a:pPr marL="0" indent="0">
              <a:buNone/>
            </a:pPr>
            <a:r>
              <a:rPr lang="es-MX" sz="2200" dirty="0" err="1"/>
              <a:t>Surg</a:t>
            </a:r>
            <a:r>
              <a:rPr lang="es-MX" sz="2200" dirty="0"/>
              <a:t>. 2009;137:1334–1341</a:t>
            </a:r>
            <a:r>
              <a:rPr lang="es-MX" sz="2200" dirty="0" smtClean="0"/>
              <a:t>.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1993814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s-ES" dirty="0" smtClean="0"/>
              <a:t>Oclusores </a:t>
            </a:r>
            <a:r>
              <a:rPr lang="es-ES" dirty="0" err="1" smtClean="0"/>
              <a:t>bioabsorbibles</a:t>
            </a:r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8439"/>
            <a:ext cx="8229600" cy="27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123728" y="5805264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err="1"/>
              <a:t>Expert</a:t>
            </a:r>
            <a:r>
              <a:rPr lang="es-MX" dirty="0"/>
              <a:t> </a:t>
            </a:r>
            <a:r>
              <a:rPr lang="es-MX" dirty="0" err="1"/>
              <a:t>Rev</a:t>
            </a:r>
            <a:r>
              <a:rPr lang="es-MX" dirty="0"/>
              <a:t> </a:t>
            </a:r>
            <a:r>
              <a:rPr lang="es-MX" dirty="0" err="1"/>
              <a:t>Med</a:t>
            </a:r>
            <a:r>
              <a:rPr lang="es-MX" dirty="0"/>
              <a:t> </a:t>
            </a:r>
            <a:r>
              <a:rPr lang="es-MX" dirty="0" err="1"/>
              <a:t>Devices</a:t>
            </a:r>
            <a:r>
              <a:rPr lang="es-MX" dirty="0"/>
              <a:t>. 2016 Jun;13(6):555-68.</a:t>
            </a:r>
          </a:p>
        </p:txBody>
      </p:sp>
    </p:spTree>
    <p:extLst>
      <p:ext uri="{BB962C8B-B14F-4D97-AF65-F5344CB8AC3E}">
        <p14:creationId xmlns:p14="http://schemas.microsoft.com/office/powerpoint/2010/main" val="34723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CARAG: Oclusor </a:t>
            </a:r>
            <a:r>
              <a:rPr lang="es-ES" dirty="0" err="1" smtClean="0"/>
              <a:t>septal</a:t>
            </a:r>
            <a:r>
              <a:rPr lang="es-ES" dirty="0" smtClean="0"/>
              <a:t> </a:t>
            </a:r>
            <a:r>
              <a:rPr lang="es-ES" dirty="0" err="1" smtClean="0"/>
              <a:t>bioabsorbible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921768"/>
          </a:xfrm>
        </p:spPr>
        <p:txBody>
          <a:bodyPr>
            <a:normAutofit fontScale="40000" lnSpcReduction="20000"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Éxito del 100% en 10 pacientes sin complicaciones a 6 meses de seguimiento.</a:t>
            </a:r>
          </a:p>
          <a:p>
            <a:endParaRPr lang="es-MX" sz="4500" dirty="0" smtClean="0"/>
          </a:p>
          <a:p>
            <a:endParaRPr lang="es-MX" dirty="0"/>
          </a:p>
          <a:p>
            <a:r>
              <a:rPr lang="es-MX" sz="4000" dirty="0" smtClean="0">
                <a:solidFill>
                  <a:schemeClr val="accent1">
                    <a:lumMod val="75000"/>
                  </a:schemeClr>
                </a:solidFill>
              </a:rPr>
              <a:t>Sievert 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H.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First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 human use and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intermediate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follow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-up of a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septal</a:t>
            </a:r>
            <a:endParaRPr lang="es-MX" sz="4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occluder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bioresorbable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framework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EuroPCR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 2015; Euro15AOP336,</a:t>
            </a:r>
          </a:p>
          <a:p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2015 </a:t>
            </a:r>
            <a:r>
              <a:rPr lang="es-MX" sz="4000" dirty="0" err="1">
                <a:solidFill>
                  <a:schemeClr val="accent1">
                    <a:lumMod val="75000"/>
                  </a:schemeClr>
                </a:solidFill>
              </a:rPr>
              <a:t>May</a:t>
            </a:r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 19; Paris</a:t>
            </a:r>
            <a:r>
              <a:rPr lang="es-MX" sz="4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MX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1077094" cy="10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2472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974890" cy="638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8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191921" cy="670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0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Tetralogía de </a:t>
            </a:r>
            <a:r>
              <a:rPr lang="es-MX" dirty="0" err="1" smtClean="0"/>
              <a:t>Fallot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sz="2900" dirty="0" smtClean="0">
                <a:solidFill>
                  <a:schemeClr val="tx2"/>
                </a:solidFill>
              </a:rPr>
              <a:t>Historia Natural</a:t>
            </a:r>
          </a:p>
          <a:p>
            <a:r>
              <a:rPr lang="es-MX" sz="2600" dirty="0" smtClean="0">
                <a:solidFill>
                  <a:srgbClr val="C00000"/>
                </a:solidFill>
              </a:rPr>
              <a:t>50</a:t>
            </a:r>
            <a:r>
              <a:rPr lang="es-MX" sz="2600" dirty="0">
                <a:solidFill>
                  <a:srgbClr val="C00000"/>
                </a:solidFill>
              </a:rPr>
              <a:t>% de los enfermos que nacen con TOF no operados, mueren en los primeros años de vida y difícilmente alguno sobrevive más allá de los 30 años</a:t>
            </a:r>
            <a:endParaRPr lang="en-US" sz="2600" dirty="0" smtClean="0">
              <a:solidFill>
                <a:srgbClr val="C00000"/>
              </a:solidFill>
            </a:endParaRP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tx1"/>
                </a:solidFill>
              </a:rPr>
              <a:t>Life </a:t>
            </a:r>
            <a:r>
              <a:rPr lang="en-US" sz="2000" dirty="0">
                <a:solidFill>
                  <a:schemeClr val="tx1"/>
                </a:solidFill>
              </a:rPr>
              <a:t>expectancy without surgery in tetralogy of </a:t>
            </a:r>
            <a:r>
              <a:rPr lang="en-US" sz="2000" dirty="0" err="1">
                <a:solidFill>
                  <a:schemeClr val="tx1"/>
                </a:solidFill>
              </a:rPr>
              <a:t>Fallot</a:t>
            </a:r>
            <a:r>
              <a:rPr lang="en-US" sz="2000" dirty="0">
                <a:solidFill>
                  <a:schemeClr val="tx1"/>
                </a:solidFill>
              </a:rPr>
              <a:t>. Am J </a:t>
            </a:r>
            <a:r>
              <a:rPr lang="en-US" sz="2000" dirty="0" err="1">
                <a:solidFill>
                  <a:schemeClr val="tx1"/>
                </a:solidFill>
              </a:rPr>
              <a:t>Cardiol</a:t>
            </a:r>
            <a:r>
              <a:rPr lang="en-US" sz="2000" dirty="0">
                <a:solidFill>
                  <a:schemeClr val="tx1"/>
                </a:solidFill>
              </a:rPr>
              <a:t> 1978;42:458-466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4664"/>
            <a:ext cx="1221110" cy="122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348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txBody>
          <a:bodyPr/>
          <a:lstStyle/>
          <a:p>
            <a:r>
              <a:rPr lang="es-MX" dirty="0" smtClean="0"/>
              <a:t>Tetralogía de </a:t>
            </a:r>
            <a:r>
              <a:rPr lang="es-MX" dirty="0" err="1" smtClean="0"/>
              <a:t>Fallot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s-MX" dirty="0" smtClean="0">
                <a:solidFill>
                  <a:srgbClr val="C00000"/>
                </a:solidFill>
              </a:rPr>
              <a:t>Mortalidad operatoria menor del 2%</a:t>
            </a:r>
          </a:p>
          <a:p>
            <a:r>
              <a:rPr lang="es-MX" dirty="0" smtClean="0">
                <a:solidFill>
                  <a:schemeClr val="tx2">
                    <a:lumMod val="75000"/>
                  </a:schemeClr>
                </a:solidFill>
              </a:rPr>
              <a:t>Sobrevida a 40 años 77.5%</a:t>
            </a:r>
          </a:p>
          <a:p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Congenit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Heart Dis. 2017;12(3):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301-8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World </a:t>
            </a:r>
            <a:r>
              <a:rPr lang="en-US" sz="2000" dirty="0">
                <a:solidFill>
                  <a:schemeClr val="accent1"/>
                </a:solidFill>
              </a:rPr>
              <a:t>J Surg. </a:t>
            </a:r>
            <a:r>
              <a:rPr lang="en-US" sz="2000" dirty="0" smtClean="0">
                <a:solidFill>
                  <a:schemeClr val="accent1"/>
                </a:solidFill>
              </a:rPr>
              <a:t>2010;34:658-68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Prospective Follow-Up of 40 Years After Surgical Correction. Circulation 2014;130:1944-1953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s-MX" sz="2000" dirty="0"/>
          </a:p>
        </p:txBody>
      </p:sp>
      <p:sp>
        <p:nvSpPr>
          <p:cNvPr id="6" name="5 Rectángulo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1077094" cy="10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606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190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Society of Thoracic Surgeons Database</a:t>
            </a:r>
            <a:endParaRPr lang="es-MX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302494" cy="402172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 rot="10800000" flipV="1">
            <a:off x="1691680" y="5846495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Hoffman et al: At what age should tetralogy of </a:t>
            </a:r>
            <a:r>
              <a:rPr lang="en-US" sz="1400" dirty="0" err="1"/>
              <a:t>Fallot</a:t>
            </a:r>
            <a:r>
              <a:rPr lang="en-US" sz="1400" dirty="0"/>
              <a:t> be corrected? Cardiology in the Young 2017; </a:t>
            </a:r>
            <a:r>
              <a:rPr lang="en-US" sz="1400" dirty="0" smtClean="0"/>
              <a:t>1-5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7714956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33288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0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s-MX" sz="3200" dirty="0" smtClean="0"/>
              <a:t>Sobrevida después de corrección total de </a:t>
            </a:r>
            <a:r>
              <a:rPr lang="es-MX" sz="3200" dirty="0" err="1" smtClean="0"/>
              <a:t>Fallot</a:t>
            </a:r>
            <a:r>
              <a:rPr lang="es-MX" sz="3200" dirty="0" smtClean="0"/>
              <a:t> comparada con población abierta</a:t>
            </a:r>
            <a:endParaRPr lang="es-MX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840760" cy="31054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491880" y="537321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Unnatural History of Tetralogy of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Fallot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Prospective Follow-Up of 40 Years After Surgical Correction.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Circulation 2014;130:1944-1953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/>
              <a:t>Arritmias acumuladas en el seguimiento</a:t>
            </a:r>
            <a:endParaRPr lang="es-MX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694158" cy="366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779912" y="55172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Unnatural History of Tetralogy of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Fallot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Prospective Follow-Up of 40 Years After Surgical Correction. Circulation 2014;130:1944-1953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08466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r>
              <a:rPr lang="es-MX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Papel de la Cardiología Intervencionista</a:t>
            </a:r>
            <a:endParaRPr lang="es-MX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4664"/>
            <a:ext cx="1120400" cy="11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2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Interventional Treatment of Patients With Congenital Heart Disease: Nationwide Danish Experience Over 39 Years.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J Am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Coll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Cardiol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. 2017 Jun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6;69:2725-2732</a:t>
            </a:r>
            <a:endParaRPr lang="es-MX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cateterismo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intervencionista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inicial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creció</a:t>
            </a:r>
            <a:r>
              <a:rPr lang="en-US" sz="2400" dirty="0" smtClean="0">
                <a:solidFill>
                  <a:srgbClr val="C00000"/>
                </a:solidFill>
              </a:rPr>
              <a:t> del 5.8% al 25.9%.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pasó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2400" dirty="0" err="1" smtClean="0">
                <a:solidFill>
                  <a:schemeClr val="tx1"/>
                </a:solidFill>
              </a:rPr>
              <a:t>unico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tratamiento</a:t>
            </a:r>
            <a:r>
              <a:rPr lang="en-US" sz="2400" dirty="0" smtClean="0">
                <a:solidFill>
                  <a:schemeClr val="tx1"/>
                </a:solidFill>
              </a:rPr>
              <a:t> del </a:t>
            </a:r>
            <a:r>
              <a:rPr lang="en-US" sz="2400" dirty="0" smtClean="0">
                <a:solidFill>
                  <a:srgbClr val="0070C0"/>
                </a:solidFill>
              </a:rPr>
              <a:t>4.8% al 24%.</a:t>
            </a:r>
          </a:p>
          <a:p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La </a:t>
            </a:r>
            <a:r>
              <a:rPr lang="en-US" sz="2600" dirty="0" err="1" smtClean="0">
                <a:solidFill>
                  <a:schemeClr val="tx2">
                    <a:lumMod val="75000"/>
                  </a:schemeClr>
                </a:solidFill>
              </a:rPr>
              <a:t>edad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75000"/>
                  </a:schemeClr>
                </a:solidFill>
              </a:rPr>
              <a:t>promedio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 de 3.4 </a:t>
            </a:r>
            <a:r>
              <a:rPr lang="en-US" sz="2600" dirty="0" err="1" smtClean="0">
                <a:solidFill>
                  <a:schemeClr val="tx2">
                    <a:lumMod val="75000"/>
                  </a:schemeClr>
                </a:solidFill>
              </a:rPr>
              <a:t>años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75000"/>
                  </a:schemeClr>
                </a:solidFill>
              </a:rPr>
              <a:t>bajó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 a 0.6 </a:t>
            </a:r>
            <a:r>
              <a:rPr lang="en-US" sz="2600" dirty="0" err="1" smtClean="0">
                <a:solidFill>
                  <a:schemeClr val="tx2">
                    <a:lumMod val="75000"/>
                  </a:schemeClr>
                </a:solidFill>
              </a:rPr>
              <a:t>años</a:t>
            </a: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149102" cy="114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909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488832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s-MX" dirty="0" smtClean="0">
                <a:solidFill>
                  <a:srgbClr val="C00000"/>
                </a:solidFill>
              </a:rPr>
              <a:t>Papel de la Cirugía </a:t>
            </a:r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933078" cy="93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8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Resultados de la cirugía en cardiopatías congénitas. Experiencia de 18 años en un país de 54 millones de habitantes</a:t>
            </a:r>
            <a:endParaRPr lang="es-MX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Outcome </a:t>
            </a:r>
            <a:r>
              <a:rPr lang="en-US" sz="2400" dirty="0">
                <a:solidFill>
                  <a:srgbClr val="C00000"/>
                </a:solidFill>
              </a:rPr>
              <a:t>of cardiac surgery in patients with congenital heart disease in England between 1997 and 2015. </a:t>
            </a:r>
            <a:r>
              <a:rPr lang="en-US" sz="2400" dirty="0" err="1">
                <a:solidFill>
                  <a:srgbClr val="C00000"/>
                </a:solidFill>
              </a:rPr>
              <a:t>PLoS</a:t>
            </a:r>
            <a:r>
              <a:rPr lang="en-US" sz="2400" dirty="0">
                <a:solidFill>
                  <a:srgbClr val="C00000"/>
                </a:solidFill>
              </a:rPr>
              <a:t> One. 2017 Jun 19;12(6):e0178963</a:t>
            </a:r>
            <a:r>
              <a:rPr lang="en-US" sz="2400" dirty="0"/>
              <a:t>. </a:t>
            </a:r>
          </a:p>
          <a:p>
            <a:endParaRPr lang="es-MX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077094" cy="10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1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33314"/>
            <a:ext cx="8229600" cy="1143000"/>
          </a:xfrm>
        </p:spPr>
        <p:txBody>
          <a:bodyPr>
            <a:normAutofit/>
          </a:bodyPr>
          <a:lstStyle/>
          <a:p>
            <a:r>
              <a:rPr lang="es-MX" sz="3600" dirty="0" smtClean="0"/>
              <a:t>Estadísticas quirúrgicas en Inglaterra</a:t>
            </a:r>
            <a:endParaRPr lang="es-MX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12584"/>
            <a:ext cx="43708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93410" y="6224513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Outcome of cardiac surgery in patients with congenital heart disease in England between 1997 and 2015. </a:t>
            </a:r>
            <a:r>
              <a:rPr lang="en-US" sz="1600" dirty="0" err="1"/>
              <a:t>PLoS</a:t>
            </a:r>
            <a:r>
              <a:rPr lang="en-US" sz="1600" dirty="0"/>
              <a:t> One. 2017 Jun 19;12(6):e0178963.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059832" y="5157192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C00000"/>
                </a:solidFill>
              </a:rPr>
              <a:t>1717</a:t>
            </a:r>
            <a:r>
              <a:rPr lang="es-MX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084168" y="138333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5299</a:t>
            </a:r>
          </a:p>
        </p:txBody>
      </p:sp>
    </p:spTree>
    <p:extLst>
      <p:ext uri="{BB962C8B-B14F-4D97-AF65-F5344CB8AC3E}">
        <p14:creationId xmlns:p14="http://schemas.microsoft.com/office/powerpoint/2010/main" val="32386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 smtClean="0"/>
              <a:t>Mortalidad quirúrgica: No electiva vs electiva</a:t>
            </a:r>
            <a:endParaRPr lang="es-MX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6752"/>
            <a:ext cx="32692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5576" y="5840397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Outcome of cardiac surgery in patients with congenital heart disease in England between 1997 and 2015. </a:t>
            </a:r>
            <a:r>
              <a:rPr lang="en-US" sz="1600" dirty="0" err="1"/>
              <a:t>PLoS</a:t>
            </a:r>
            <a:r>
              <a:rPr lang="en-US" sz="1600" dirty="0"/>
              <a:t> One. 2017 Jun 19;12(6):e0178963. </a:t>
            </a:r>
          </a:p>
        </p:txBody>
      </p:sp>
    </p:spTree>
    <p:extLst>
      <p:ext uri="{BB962C8B-B14F-4D97-AF65-F5344CB8AC3E}">
        <p14:creationId xmlns:p14="http://schemas.microsoft.com/office/powerpoint/2010/main" val="33104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 smtClean="0"/>
              <a:t>Mortalidad sobre 57, 293 enfermos operados de C. Congénitas</a:t>
            </a:r>
            <a:endParaRPr lang="es-MX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184145"/>
              </p:ext>
            </p:extLst>
          </p:nvPr>
        </p:nvGraphicFramePr>
        <p:xfrm>
          <a:off x="611558" y="1988840"/>
          <a:ext cx="7920880" cy="2709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584176"/>
                <a:gridCol w="1584176"/>
                <a:gridCol w="1584176"/>
                <a:gridCol w="1584176"/>
              </a:tblGrid>
              <a:tr h="1008112">
                <a:tc>
                  <a:txBody>
                    <a:bodyPr/>
                    <a:lstStyle/>
                    <a:p>
                      <a:r>
                        <a:rPr lang="es-MX" dirty="0" smtClean="0"/>
                        <a:t>Mortalidad después de Cirugía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         %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Número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Electiva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No</a:t>
                      </a:r>
                      <a:r>
                        <a:rPr lang="es-MX" baseline="0" dirty="0" smtClean="0"/>
                        <a:t> electiva</a:t>
                      </a:r>
                      <a:endParaRPr lang="es-MX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es-MX" dirty="0" smtClean="0"/>
                        <a:t>A los 30 días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2.93%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1680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1.65%   698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6.60%  982</a:t>
                      </a:r>
                      <a:endParaRPr lang="es-MX" dirty="0"/>
                    </a:p>
                  </a:txBody>
                  <a:tcPr/>
                </a:tc>
              </a:tr>
              <a:tr h="981513">
                <a:tc>
                  <a:txBody>
                    <a:bodyPr/>
                    <a:lstStyle/>
                    <a:p>
                      <a:endParaRPr lang="es-MX" dirty="0" smtClean="0"/>
                    </a:p>
                    <a:p>
                      <a:r>
                        <a:rPr lang="es-MX" dirty="0" smtClean="0"/>
                        <a:t>A los 6 meses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 smtClean="0"/>
                    </a:p>
                    <a:p>
                      <a:r>
                        <a:rPr lang="es-MX" dirty="0" smtClean="0"/>
                        <a:t>4.23%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 smtClean="0"/>
                    </a:p>
                    <a:p>
                      <a:r>
                        <a:rPr lang="es-MX" dirty="0" smtClean="0"/>
                        <a:t>2.42%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 smtClean="0"/>
                    </a:p>
                    <a:p>
                      <a:r>
                        <a:rPr lang="es-MX" dirty="0" smtClean="0"/>
                        <a:t>9.36%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563888" y="5412688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Outcome of cardiac surgery in patients with congenital heart disease in England between 1997 and 2015. </a:t>
            </a:r>
            <a:r>
              <a:rPr lang="en-US" dirty="0" err="1"/>
              <a:t>PLoS</a:t>
            </a:r>
            <a:r>
              <a:rPr lang="en-US" dirty="0"/>
              <a:t> One. 2017 Jun 19;12(6):e0178963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95728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Transposición de las grandes arterias</a:t>
            </a:r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287217" cy="43999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sp>
        <p:nvSpPr>
          <p:cNvPr id="4" name="3 Flecha circular"/>
          <p:cNvSpPr/>
          <p:nvPr/>
        </p:nvSpPr>
        <p:spPr>
          <a:xfrm>
            <a:off x="4427984" y="2780928"/>
            <a:ext cx="1296144" cy="1656184"/>
          </a:xfrm>
          <a:prstGeom prst="circularArrow">
            <a:avLst>
              <a:gd name="adj1" fmla="val 12500"/>
              <a:gd name="adj2" fmla="val 2617013"/>
              <a:gd name="adj3" fmla="val 20457681"/>
              <a:gd name="adj4" fmla="val 10800000"/>
              <a:gd name="adj5" fmla="val 241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" name="4 Flecha curvada hacia la derecha"/>
          <p:cNvSpPr/>
          <p:nvPr/>
        </p:nvSpPr>
        <p:spPr>
          <a:xfrm>
            <a:off x="2708016" y="2564904"/>
            <a:ext cx="1071896" cy="2880320"/>
          </a:xfrm>
          <a:prstGeom prst="curvedRightArrow">
            <a:avLst>
              <a:gd name="adj1" fmla="val 23720"/>
              <a:gd name="adj2" fmla="val 50000"/>
              <a:gd name="adj3" fmla="val 25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1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1300" dirty="0" smtClean="0"/>
              <a:t/>
            </a:r>
            <a:br>
              <a:rPr lang="es-MX" sz="1300" dirty="0" smtClean="0"/>
            </a:br>
            <a:r>
              <a:rPr lang="es-MX" sz="1300" dirty="0" smtClean="0"/>
              <a:t/>
            </a:r>
            <a:br>
              <a:rPr lang="es-MX" sz="1300" dirty="0" smtClean="0"/>
            </a:br>
            <a:r>
              <a:rPr lang="es-MX" sz="1300" dirty="0"/>
              <a:t/>
            </a:r>
            <a:br>
              <a:rPr lang="es-MX" sz="1300" dirty="0"/>
            </a:br>
            <a:r>
              <a:rPr lang="es-MX" sz="3600" dirty="0" smtClean="0"/>
              <a:t>Estadísticas </a:t>
            </a:r>
            <a:r>
              <a:rPr lang="es-MX" sz="3600" dirty="0"/>
              <a:t>quirúrgicas en </a:t>
            </a:r>
            <a:r>
              <a:rPr lang="es-MX" sz="3600" dirty="0" smtClean="0"/>
              <a:t>Inglaterra</a:t>
            </a:r>
            <a:r>
              <a:rPr lang="es-MX" sz="1800" dirty="0" smtClean="0"/>
              <a:t/>
            </a:r>
            <a:br>
              <a:rPr lang="es-MX" sz="1800" dirty="0" smtClean="0"/>
            </a:br>
            <a:r>
              <a:rPr lang="en-US" sz="1300" dirty="0" smtClean="0"/>
              <a:t>Outcome </a:t>
            </a:r>
            <a:r>
              <a:rPr lang="en-US" sz="1300" dirty="0"/>
              <a:t>of cardiac surgery in patients with congenital heart disease in England between 1997 and 2015. </a:t>
            </a:r>
            <a:r>
              <a:rPr lang="en-US" sz="1300" dirty="0" err="1"/>
              <a:t>PLoS</a:t>
            </a:r>
            <a:r>
              <a:rPr lang="en-US" sz="1300" dirty="0"/>
              <a:t> One. 2017 Jun 19;12(6):</a:t>
            </a:r>
            <a:r>
              <a:rPr lang="en-US" sz="1300" dirty="0" smtClean="0"/>
              <a:t>e0178963</a:t>
            </a:r>
            <a:r>
              <a:rPr lang="en-US" dirty="0"/>
              <a:t/>
            </a:r>
            <a:br>
              <a:rPr lang="en-US" dirty="0"/>
            </a:b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518864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                                   </a:t>
            </a:r>
            <a:endParaRPr lang="es-MX" dirty="0">
              <a:solidFill>
                <a:srgbClr val="C00000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591344" y="1268761"/>
            <a:ext cx="8085112" cy="5558964"/>
            <a:chOff x="467544" y="1340768"/>
            <a:chExt cx="8444532" cy="580608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8444532" cy="580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99" y="1772816"/>
              <a:ext cx="274637" cy="176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545795" y="1949029"/>
              <a:ext cx="288029" cy="184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399" y="2164781"/>
              <a:ext cx="274637" cy="176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525581" y="2340150"/>
              <a:ext cx="288029" cy="184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98" y="2155455"/>
            <a:ext cx="6488334" cy="2154074"/>
          </a:xfrm>
          <a:prstGeom prst="rect">
            <a:avLst/>
          </a:prstGeom>
        </p:spPr>
      </p:pic>
      <p:sp>
        <p:nvSpPr>
          <p:cNvPr id="3" name="2 Flecha derecha"/>
          <p:cNvSpPr/>
          <p:nvPr/>
        </p:nvSpPr>
        <p:spPr>
          <a:xfrm>
            <a:off x="215507" y="3163870"/>
            <a:ext cx="365404" cy="137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2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es-MX" dirty="0" smtClean="0"/>
              <a:t>Recomendaciones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s-MX" dirty="0" smtClean="0"/>
              <a:t>Las guías actuales para Ac/CC de Canadá, USA y Europa sugieren que todo paciente adulto con CC debe ser visto al menos una vez al año en un centro para Ac/CC, incluso aquello con lesiones ligeras. </a:t>
            </a:r>
            <a:r>
              <a:rPr lang="es-MX" dirty="0" smtClean="0">
                <a:solidFill>
                  <a:srgbClr val="C00000"/>
                </a:solidFill>
              </a:rPr>
              <a:t>Los centros para Ac/CC han disminuido la  mortalidad en estos países.</a:t>
            </a:r>
          </a:p>
          <a:p>
            <a:pPr marL="0" indent="0">
              <a:buNone/>
            </a:pPr>
            <a:endParaRPr lang="es-MX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s-MX" sz="2000" dirty="0" smtClean="0"/>
              <a:t>				Can J </a:t>
            </a:r>
            <a:r>
              <a:rPr lang="es-MX" sz="2000" dirty="0" err="1" smtClean="0"/>
              <a:t>Cardiol</a:t>
            </a:r>
            <a:r>
              <a:rPr lang="es-MX" sz="2000" dirty="0" smtClean="0"/>
              <a:t> 2010;26:143-150</a:t>
            </a:r>
          </a:p>
          <a:p>
            <a:pPr marL="0" indent="0">
              <a:buNone/>
            </a:pPr>
            <a:r>
              <a:rPr lang="es-MX" sz="2000" dirty="0" smtClean="0"/>
              <a:t>				</a:t>
            </a:r>
            <a:r>
              <a:rPr lang="es-MX" sz="2000" dirty="0" err="1" smtClean="0"/>
              <a:t>Eur</a:t>
            </a:r>
            <a:r>
              <a:rPr lang="es-MX" sz="2000" dirty="0" smtClean="0"/>
              <a:t> </a:t>
            </a:r>
            <a:r>
              <a:rPr lang="es-MX" sz="2000" dirty="0" err="1" smtClean="0"/>
              <a:t>Heart</a:t>
            </a:r>
            <a:r>
              <a:rPr lang="es-MX" sz="2000" dirty="0" smtClean="0"/>
              <a:t> J 2010;31:2915-2957</a:t>
            </a:r>
          </a:p>
          <a:p>
            <a:pPr marL="0" indent="0">
              <a:buNone/>
            </a:pPr>
            <a:r>
              <a:rPr lang="es-MX" sz="2000" dirty="0" smtClean="0"/>
              <a:t>				J Am </a:t>
            </a:r>
            <a:r>
              <a:rPr lang="es-MX" sz="2000" dirty="0" err="1" smtClean="0"/>
              <a:t>Coll</a:t>
            </a:r>
            <a:r>
              <a:rPr lang="es-MX" sz="2000" dirty="0" smtClean="0"/>
              <a:t> </a:t>
            </a:r>
            <a:r>
              <a:rPr lang="es-MX" sz="2000" dirty="0" err="1" smtClean="0"/>
              <a:t>Cardiol</a:t>
            </a:r>
            <a:r>
              <a:rPr lang="es-MX" sz="2000" dirty="0" smtClean="0"/>
              <a:t> 2008;52:e143-e263</a:t>
            </a:r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5795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s-MX" sz="4000" dirty="0" smtClean="0"/>
              <a:t>Conclusiones de la evolución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s-MX" dirty="0"/>
              <a:t>Los estudios de imagen han resuelto el problema diagnóstico</a:t>
            </a:r>
            <a:r>
              <a:rPr lang="es-MX" dirty="0" smtClean="0"/>
              <a:t>.</a:t>
            </a:r>
          </a:p>
          <a:p>
            <a:r>
              <a:rPr lang="es-MX" dirty="0"/>
              <a:t>El número de cirugías va en </a:t>
            </a:r>
            <a:r>
              <a:rPr lang="es-MX" dirty="0" smtClean="0"/>
              <a:t>aumento</a:t>
            </a:r>
          </a:p>
          <a:p>
            <a:r>
              <a:rPr lang="es-MX" dirty="0" smtClean="0"/>
              <a:t>La mortalidad operatoria y a largo plazo han disminuido significativamente.</a:t>
            </a:r>
          </a:p>
          <a:p>
            <a:r>
              <a:rPr lang="es-MX" dirty="0" smtClean="0"/>
              <a:t>El 89% de los enfermos llega a la vida adulta</a:t>
            </a:r>
          </a:p>
          <a:p>
            <a:r>
              <a:rPr lang="es-MX" dirty="0" smtClean="0"/>
              <a:t>La prevalencia de enfermos se incrementa.</a:t>
            </a:r>
          </a:p>
          <a:p>
            <a:r>
              <a:rPr lang="es-MX" dirty="0" smtClean="0"/>
              <a:t>Dos tercios del total ahora son adultos</a:t>
            </a:r>
          </a:p>
          <a:p>
            <a:endParaRPr lang="es-MX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664"/>
            <a:ext cx="861070" cy="86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892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8" y="112474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36" y="57927"/>
            <a:ext cx="3201144" cy="32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78" y="3140969"/>
            <a:ext cx="2820335" cy="6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7239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91680" y="26452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Adult Congenital Heart Association </a:t>
            </a:r>
            <a:r>
              <a:rPr lang="en-US" b="1" dirty="0" smtClean="0"/>
              <a:t>– </a:t>
            </a:r>
            <a:r>
              <a:rPr lang="en-US" b="1" dirty="0"/>
              <a:t>ACHA</a:t>
            </a:r>
            <a:endParaRPr lang="es-MX" b="1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7529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91" y="5301208"/>
            <a:ext cx="45243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59" y="5482580"/>
            <a:ext cx="1206287" cy="120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0130"/>
            <a:ext cx="2606824" cy="49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1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108138" cy="29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4704"/>
            <a:ext cx="3016255" cy="30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19" y="3573016"/>
            <a:ext cx="1951122" cy="161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864096" cy="98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3176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www.achaheart.org/public/img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924944"/>
            <a:ext cx="1038225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217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s-MX" dirty="0" smtClean="0"/>
              <a:t>Conclusiones para mejorar resultados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MX" dirty="0"/>
              <a:t>El roll de la cardiología intervencionista es cada vez más importante, sin </a:t>
            </a:r>
            <a:r>
              <a:rPr lang="es-MX" dirty="0" smtClean="0"/>
              <a:t>embargo</a:t>
            </a:r>
          </a:p>
          <a:p>
            <a:r>
              <a:rPr lang="es-MX" dirty="0" smtClean="0"/>
              <a:t>Se requieren mas cirujanos especialistas con sus equipos completos</a:t>
            </a:r>
          </a:p>
          <a:p>
            <a:r>
              <a:rPr lang="es-MX" dirty="0" smtClean="0"/>
              <a:t>El volumen </a:t>
            </a:r>
            <a:r>
              <a:rPr lang="es-MX" dirty="0"/>
              <a:t>de enfermos por institución y por cirujano es </a:t>
            </a:r>
            <a:r>
              <a:rPr lang="es-MX" dirty="0" smtClean="0"/>
              <a:t>importante.</a:t>
            </a:r>
          </a:p>
          <a:p>
            <a:r>
              <a:rPr lang="es-MX" dirty="0" smtClean="0"/>
              <a:t>Un registro nacional completo de resultados que sirva de referencia para medir los cambios.</a:t>
            </a:r>
          </a:p>
          <a:p>
            <a:pPr marL="0" indent="0">
              <a:buNone/>
            </a:pPr>
            <a:endParaRPr lang="es-MX" dirty="0"/>
          </a:p>
          <a:p>
            <a:pPr marL="1828800" lvl="4" indent="0">
              <a:buNone/>
            </a:pPr>
            <a:r>
              <a:rPr lang="en-US" dirty="0" smtClean="0"/>
              <a:t>     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85184"/>
            <a:ext cx="861070" cy="86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286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s-MX" dirty="0"/>
              <a:t>Conclusiones para mejorar 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MX" dirty="0"/>
              <a:t>Se ha demostrado que los centros especializados en adultos C/CC disminuyen la mortalidad</a:t>
            </a:r>
          </a:p>
          <a:p>
            <a:r>
              <a:rPr lang="es-MX" dirty="0"/>
              <a:t>El cuidado de la transición de la adolescencia a adultez es de vital importancia en estos enfermos</a:t>
            </a:r>
          </a:p>
          <a:p>
            <a:r>
              <a:rPr lang="es-MX" dirty="0"/>
              <a:t>Se </a:t>
            </a:r>
            <a:r>
              <a:rPr lang="es-MX" dirty="0" smtClean="0"/>
              <a:t>requieren </a:t>
            </a:r>
            <a:r>
              <a:rPr lang="es-MX" dirty="0"/>
              <a:t>mas </a:t>
            </a:r>
            <a:r>
              <a:rPr lang="es-MX" dirty="0" smtClean="0"/>
              <a:t>especialistas en  C. congénitas en intervencionismo, ecocardiografía, terapia intensiva y en adultos con cardiopatías congénitas.</a:t>
            </a:r>
          </a:p>
          <a:p>
            <a:r>
              <a:rPr lang="es-MX" dirty="0" smtClean="0"/>
              <a:t>Impulsar el desarrollo de la investigación en C. congénitas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393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24" y="1526213"/>
            <a:ext cx="3083197" cy="420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63687" y="474899"/>
            <a:ext cx="4671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/>
              <a:t>Helen </a:t>
            </a:r>
            <a:r>
              <a:rPr lang="es-MX" sz="3200" dirty="0" err="1" smtClean="0"/>
              <a:t>Taussig</a:t>
            </a:r>
            <a:r>
              <a:rPr lang="es-MX" sz="3200" dirty="0" smtClean="0"/>
              <a:t> </a:t>
            </a:r>
            <a:r>
              <a:rPr lang="es-MX" sz="3200" dirty="0"/>
              <a:t>(</a:t>
            </a:r>
            <a:r>
              <a:rPr lang="es-MX" sz="3200" dirty="0" smtClean="0"/>
              <a:t>1898-1986)</a:t>
            </a:r>
            <a:endParaRPr lang="es-MX" sz="3200" dirty="0"/>
          </a:p>
        </p:txBody>
      </p:sp>
      <p:sp>
        <p:nvSpPr>
          <p:cNvPr id="3" name="2 Rectángulo"/>
          <p:cNvSpPr/>
          <p:nvPr/>
        </p:nvSpPr>
        <p:spPr>
          <a:xfrm>
            <a:off x="755576" y="5661248"/>
            <a:ext cx="12308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Una vida buena es aquella inspirada por el amor y guiada por el conocimiento</a:t>
            </a:r>
          </a:p>
          <a:p>
            <a:r>
              <a:rPr lang="es-MX" i="1" dirty="0" err="1" smtClean="0"/>
              <a:t>Bertand</a:t>
            </a:r>
            <a:r>
              <a:rPr lang="es-MX" i="1" dirty="0" smtClean="0"/>
              <a:t> Russell</a:t>
            </a:r>
            <a:endParaRPr lang="es-MX" i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93135"/>
            <a:ext cx="933078" cy="93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12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es-MX" dirty="0" smtClean="0"/>
              <a:t>Transposición de las grandes arterias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</a:rPr>
              <a:t>Historia Natural</a:t>
            </a:r>
          </a:p>
          <a:p>
            <a:r>
              <a:rPr lang="es-MX" dirty="0" smtClean="0">
                <a:solidFill>
                  <a:srgbClr val="C00000"/>
                </a:solidFill>
              </a:rPr>
              <a:t>Mortalidad del 90% a un año</a:t>
            </a:r>
          </a:p>
          <a:p>
            <a:r>
              <a:rPr lang="es-MX" sz="1900" dirty="0" err="1" smtClean="0">
                <a:solidFill>
                  <a:schemeClr val="tx1"/>
                </a:solidFill>
              </a:rPr>
              <a:t>LiebmanJ</a:t>
            </a:r>
            <a:r>
              <a:rPr lang="es-MX" sz="1900" dirty="0" smtClean="0">
                <a:solidFill>
                  <a:schemeClr val="tx1"/>
                </a:solidFill>
              </a:rPr>
              <a:t>, et al. Natural </a:t>
            </a:r>
            <a:r>
              <a:rPr lang="es-MX" sz="1900" dirty="0" err="1" smtClean="0">
                <a:solidFill>
                  <a:schemeClr val="tx1"/>
                </a:solidFill>
              </a:rPr>
              <a:t>history</a:t>
            </a:r>
            <a:r>
              <a:rPr lang="es-MX" sz="1900" dirty="0" smtClean="0">
                <a:solidFill>
                  <a:schemeClr val="tx1"/>
                </a:solidFill>
              </a:rPr>
              <a:t> of </a:t>
            </a:r>
            <a:r>
              <a:rPr lang="es-MX" sz="1900" dirty="0" err="1" smtClean="0">
                <a:solidFill>
                  <a:schemeClr val="tx1"/>
                </a:solidFill>
              </a:rPr>
              <a:t>transposition</a:t>
            </a:r>
            <a:r>
              <a:rPr lang="es-MX" sz="1900" dirty="0" smtClean="0">
                <a:solidFill>
                  <a:schemeClr val="tx1"/>
                </a:solidFill>
              </a:rPr>
              <a:t> of </a:t>
            </a:r>
            <a:r>
              <a:rPr lang="es-MX" sz="1900" dirty="0" err="1" smtClean="0">
                <a:solidFill>
                  <a:schemeClr val="tx1"/>
                </a:solidFill>
              </a:rPr>
              <a:t>the</a:t>
            </a:r>
            <a:r>
              <a:rPr lang="es-MX" sz="1900" dirty="0" smtClean="0">
                <a:solidFill>
                  <a:schemeClr val="tx1"/>
                </a:solidFill>
              </a:rPr>
              <a:t> </a:t>
            </a:r>
            <a:r>
              <a:rPr lang="es-MX" sz="1900" dirty="0" err="1" smtClean="0">
                <a:solidFill>
                  <a:schemeClr val="tx1"/>
                </a:solidFill>
              </a:rPr>
              <a:t>great</a:t>
            </a:r>
            <a:r>
              <a:rPr lang="es-MX" sz="1900" dirty="0" smtClean="0">
                <a:solidFill>
                  <a:schemeClr val="tx1"/>
                </a:solidFill>
              </a:rPr>
              <a:t> </a:t>
            </a:r>
            <a:r>
              <a:rPr lang="es-MX" sz="1900" dirty="0" err="1" smtClean="0">
                <a:solidFill>
                  <a:schemeClr val="tx1"/>
                </a:solidFill>
              </a:rPr>
              <a:t>arteries</a:t>
            </a:r>
            <a:r>
              <a:rPr lang="es-MX" sz="1900" dirty="0" smtClean="0">
                <a:solidFill>
                  <a:schemeClr val="tx1"/>
                </a:solidFill>
              </a:rPr>
              <a:t>. </a:t>
            </a:r>
            <a:r>
              <a:rPr lang="es-MX" sz="1900" dirty="0" err="1" smtClean="0">
                <a:solidFill>
                  <a:schemeClr val="tx1"/>
                </a:solidFill>
              </a:rPr>
              <a:t>Circulation</a:t>
            </a:r>
            <a:r>
              <a:rPr lang="es-MX" sz="1900" dirty="0" smtClean="0">
                <a:solidFill>
                  <a:schemeClr val="tx1"/>
                </a:solidFill>
              </a:rPr>
              <a:t> 1969;40:237-262</a:t>
            </a:r>
            <a:r>
              <a:rPr lang="es-MX" dirty="0" smtClean="0">
                <a:solidFill>
                  <a:schemeClr val="tx1"/>
                </a:solidFill>
              </a:rPr>
              <a:t>.</a:t>
            </a:r>
          </a:p>
          <a:p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49102" cy="114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342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Septostomía</a:t>
            </a:r>
            <a:r>
              <a:rPr lang="es-MX" dirty="0" smtClean="0"/>
              <a:t> auricular</a:t>
            </a:r>
            <a:endParaRPr lang="es-MX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121598" cy="412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345261" cy="648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6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5472608" cy="54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4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s-MX" sz="3200" dirty="0" smtClean="0"/>
              <a:t>Resultados iniciales de la operación de </a:t>
            </a:r>
            <a:r>
              <a:rPr lang="es-MX" sz="3200" dirty="0" err="1" smtClean="0"/>
              <a:t>Jatene</a:t>
            </a:r>
            <a:r>
              <a:rPr lang="es-MX" sz="3200" dirty="0" smtClean="0"/>
              <a:t> (</a:t>
            </a:r>
            <a:r>
              <a:rPr lang="es-MX" sz="3200" dirty="0" err="1" smtClean="0"/>
              <a:t>switch</a:t>
            </a:r>
            <a:r>
              <a:rPr lang="es-MX" sz="3200" dirty="0" smtClean="0"/>
              <a:t> arterial) en </a:t>
            </a:r>
            <a:r>
              <a:rPr lang="es-MX" sz="3200" dirty="0" smtClean="0">
                <a:solidFill>
                  <a:srgbClr val="C00000"/>
                </a:solidFill>
              </a:rPr>
              <a:t>14 centros</a:t>
            </a:r>
            <a:r>
              <a:rPr lang="es-MX" sz="3200" dirty="0" smtClean="0"/>
              <a:t> en 1981</a:t>
            </a:r>
            <a:endParaRPr lang="es-MX" sz="32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s-MX" dirty="0" smtClean="0">
                <a:solidFill>
                  <a:srgbClr val="C00000"/>
                </a:solidFill>
              </a:rPr>
              <a:t>Mortalidad promedio 60%</a:t>
            </a:r>
          </a:p>
          <a:p>
            <a:r>
              <a:rPr lang="es-MX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más baja 25%, la más alta 100%</a:t>
            </a:r>
          </a:p>
          <a:p>
            <a:r>
              <a:rPr lang="es-MX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Jatene</a:t>
            </a:r>
            <a:r>
              <a:rPr lang="es-MX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AD. </a:t>
            </a:r>
            <a:r>
              <a:rPr lang="es-MX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Amsterdam</a:t>
            </a:r>
            <a:r>
              <a:rPr lang="es-MX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1981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2656"/>
            <a:ext cx="1149102" cy="114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30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1473</Words>
  <Application>Microsoft Office PowerPoint</Application>
  <PresentationFormat>Presentación en pantalla (4:3)</PresentationFormat>
  <Paragraphs>184</Paragraphs>
  <Slides>47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Tema de Office</vt:lpstr>
      <vt:lpstr>Evolución de los resultados del tratamiento de las Cardiopatías Congénitas a nivel mundial</vt:lpstr>
      <vt:lpstr>El concepto de evolución proviene del término latino evolutio y hace referencia al verbo evolucionar y a sus efectos </vt:lpstr>
      <vt:lpstr>Presentación de PowerPoint</vt:lpstr>
      <vt:lpstr>Transposición de las grandes arterias</vt:lpstr>
      <vt:lpstr>Transposición de las grandes arterias</vt:lpstr>
      <vt:lpstr>Septostomía auricular</vt:lpstr>
      <vt:lpstr>Presentación de PowerPoint</vt:lpstr>
      <vt:lpstr>Presentación de PowerPoint</vt:lpstr>
      <vt:lpstr>Resultados iniciales de la operación de Jatene (switch arterial) en 14 centros en 1981</vt:lpstr>
      <vt:lpstr>Resultados actuales del Swicht Arterial</vt:lpstr>
      <vt:lpstr>Resultados de la operación del Swicht</vt:lpstr>
      <vt:lpstr>Presentación de PowerPoint</vt:lpstr>
      <vt:lpstr>Mortalidad temprana y Número de casos operados por año de 1984 a 2007</vt:lpstr>
      <vt:lpstr>Avances en TGV</vt:lpstr>
      <vt:lpstr>Presentación de PowerPoint</vt:lpstr>
      <vt:lpstr>Comunicación interauricular</vt:lpstr>
      <vt:lpstr>Reconstrucción 3D con gadolinum en RM</vt:lpstr>
      <vt:lpstr>Cierres quirúrgicos de  CIA</vt:lpstr>
      <vt:lpstr>Ecocardiografía tridimensional transesofágica.  Servicio de Cardiología Infantil. Hospital Universitario La Paz. Madrid</vt:lpstr>
      <vt:lpstr>ASO for CIA</vt:lpstr>
      <vt:lpstr>Cierre por cardiología intervencionista</vt:lpstr>
      <vt:lpstr>Complicaciones con Amplatzer</vt:lpstr>
      <vt:lpstr>Oclusores bioabsorbibles</vt:lpstr>
      <vt:lpstr>CARAG: Oclusor septal bioabsorbible</vt:lpstr>
      <vt:lpstr>Presentación de PowerPoint</vt:lpstr>
      <vt:lpstr>Presentación de PowerPoint</vt:lpstr>
      <vt:lpstr>Tetralogía de Fallot</vt:lpstr>
      <vt:lpstr>Tetralogía de Fallot</vt:lpstr>
      <vt:lpstr>Society of Thoracic Surgeons Database</vt:lpstr>
      <vt:lpstr>Sobrevida después de corrección total de Fallot comparada con población abierta</vt:lpstr>
      <vt:lpstr>Arritmias acumuladas en el seguimiento</vt:lpstr>
      <vt:lpstr>Papel de la Cardiología Intervencionista</vt:lpstr>
      <vt:lpstr>Interventional Treatment of Patients With Congenital Heart Disease: Nationwide Danish Experience Over 39 Years. J Am Coll Cardiol. 2017 Jun 6;69:2725-2732</vt:lpstr>
      <vt:lpstr>Presentación de PowerPoint</vt:lpstr>
      <vt:lpstr>Papel de la Cirugía </vt:lpstr>
      <vt:lpstr>Resultados de la cirugía en cardiopatías congénitas. Experiencia de 18 años en un país de 54 millones de habitantes</vt:lpstr>
      <vt:lpstr>Estadísticas quirúrgicas en Inglaterra</vt:lpstr>
      <vt:lpstr>Mortalidad quirúrgica: No electiva vs electiva</vt:lpstr>
      <vt:lpstr>Mortalidad sobre 57, 293 enfermos operados de C. Congénitas</vt:lpstr>
      <vt:lpstr>   Estadísticas quirúrgicas en Inglaterra Outcome of cardiac surgery in patients with congenital heart disease in England between 1997 and 2015. PLoS One. 2017 Jun 19;12(6):e0178963 </vt:lpstr>
      <vt:lpstr>Recomendaciones</vt:lpstr>
      <vt:lpstr>Conclusiones de la evolución</vt:lpstr>
      <vt:lpstr>Presentación de PowerPoint</vt:lpstr>
      <vt:lpstr>Presentación de PowerPoint</vt:lpstr>
      <vt:lpstr>Conclusiones para mejorar resultados</vt:lpstr>
      <vt:lpstr>Conclusiones para mejorar resultados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Alfonso Alva Espinosa</dc:creator>
  <cp:lastModifiedBy>Carlos Alfonso Alva Espinosa</cp:lastModifiedBy>
  <cp:revision>161</cp:revision>
  <dcterms:created xsi:type="dcterms:W3CDTF">2017-07-21T15:19:50Z</dcterms:created>
  <dcterms:modified xsi:type="dcterms:W3CDTF">2018-07-31T16:38:15Z</dcterms:modified>
</cp:coreProperties>
</file>