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1" r:id="rId2"/>
    <p:sldId id="257" r:id="rId3"/>
    <p:sldId id="258" r:id="rId4"/>
    <p:sldId id="259" r:id="rId5"/>
    <p:sldId id="270" r:id="rId6"/>
    <p:sldId id="271" r:id="rId7"/>
    <p:sldId id="275" r:id="rId8"/>
    <p:sldId id="276" r:id="rId9"/>
    <p:sldId id="277" r:id="rId10"/>
    <p:sldId id="279" r:id="rId11"/>
    <p:sldId id="267" r:id="rId12"/>
    <p:sldId id="280" r:id="rId13"/>
    <p:sldId id="292" r:id="rId14"/>
    <p:sldId id="295" r:id="rId15"/>
    <p:sldId id="265" r:id="rId16"/>
    <p:sldId id="299" r:id="rId17"/>
    <p:sldId id="289" r:id="rId18"/>
    <p:sldId id="284" r:id="rId19"/>
    <p:sldId id="293" r:id="rId20"/>
    <p:sldId id="290" r:id="rId21"/>
    <p:sldId id="296" r:id="rId22"/>
    <p:sldId id="300" r:id="rId23"/>
    <p:sldId id="291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/>
    <p:restoredTop sz="94686"/>
  </p:normalViewPr>
  <p:slideViewPr>
    <p:cSldViewPr snapToGrid="0" snapToObjects="1">
      <p:cViewPr varScale="1">
        <p:scale>
          <a:sx n="132" d="100"/>
          <a:sy n="132" d="100"/>
        </p:scale>
        <p:origin x="19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horaciomarquezgonzalez:Documents:EPIDEMIOLOGIA%20DE%20LAS%20CC:analisis%20de%20epiedmiologia%20de%20las%20cardiopatias%20congenita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/>
              <a:t>Embarazo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Hoja3!$B$2:$B$4</c:f>
              <c:strCache>
                <c:ptCount val="3"/>
                <c:pt idx="0">
                  <c:v>Diagnóstico</c:v>
                </c:pt>
                <c:pt idx="1">
                  <c:v>Ya se conocían</c:v>
                </c:pt>
                <c:pt idx="2">
                  <c:v>Embarazo</c:v>
                </c:pt>
              </c:strCache>
            </c:strRef>
          </c:cat>
          <c:val>
            <c:numRef>
              <c:f>Hoja3!$C$2:$C$4</c:f>
              <c:numCache>
                <c:formatCode>0%</c:formatCode>
                <c:ptCount val="3"/>
                <c:pt idx="0">
                  <c:v>0.18</c:v>
                </c:pt>
                <c:pt idx="1">
                  <c:v>0.17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C-5D42-AE29-E5F3A09092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1732328"/>
        <c:axId val="481733504"/>
      </c:barChart>
      <c:catAx>
        <c:axId val="481732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81733504"/>
        <c:crosses val="autoZero"/>
        <c:auto val="1"/>
        <c:lblAlgn val="ctr"/>
        <c:lblOffset val="100"/>
        <c:noMultiLvlLbl val="0"/>
      </c:catAx>
      <c:valAx>
        <c:axId val="4817335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817323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10E8-32D7-2045-89AC-4BAB598F8646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9C497-A429-6A42-87D2-0540DB0D620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457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70EA0-7DBE-2642-BF4F-7B8CBA799C9F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46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EE9C2-B30A-0145-A544-2AF1217FA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1260A6-6AF6-9D4A-AAB0-9B4A4F204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B0A0C8-90D8-7B4E-9DF6-178A8F52C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30B23B-9FEE-9841-9620-05E4BA529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67C5A0-0502-674B-A4DC-D6B412DC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725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C15A1-724A-A747-AC7A-B5D013FA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3C8094-5E4A-2848-9D1F-59BFDCB15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D4CD6-3363-714A-A230-A5F55A1E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ED09D0-4F20-DD42-BB09-3877AC4A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A28DE9-E715-5540-947F-4203699D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637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A2CE91-5BD4-7E41-A0D8-A998DD64E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0BA248-01EE-C844-A94C-0A17BB784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98B26D-EAF4-E747-B77E-00A07F8C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EB1707-7326-114E-9BD7-52123053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FAC1CB-A9D2-DF43-9172-26B55D98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675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CE10B-FF91-7F4D-A29C-3B626928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792E5A-B61C-BA4B-BC0E-309B81DF6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FB2079-4945-2545-AFC5-49999C44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70CCB3-EB2F-6C41-BCC0-20612863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E12B51-71BA-4D45-94A8-4672AC02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41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F7031-70CB-4D47-ACE3-11C32666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FD8242-2458-FE46-9D99-FD1DA746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4CDE2D-6786-3F4A-BDDC-5AB0A1E0E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C01050-3F92-9843-AE51-AAD36BA2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B00727-8294-1B4A-9BBF-9313F599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278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0A661-1834-6443-94C2-94EA5032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9DB479-A7FC-7B48-A706-A31C4A89A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0052D3-8B32-AF41-9DBB-68FE1BD46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8FCFE8-B32C-BF48-A48F-B75DA0B5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1C8312-6C49-DD4A-9AFB-F916C335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EBDC1F-8373-D146-A609-0047CE8B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191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7531E-50C8-0849-83FF-C410E17B2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DD427E-A6AE-FB4C-8456-3A9EDF69F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F5BC19-AE92-3A45-8BCF-80859B656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FCF6DF7-0546-4E40-A146-FB388AE6E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FC725F-A741-404A-B495-B7278003C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DAF90D-04F5-ED4A-8F90-AEDEDDDF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1BE42B2-1B6E-804C-AAAA-395EAAC0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D2CCE3-E78A-3249-84A8-DC093BBF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35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5051E-FEC0-0A4F-882E-E90C143A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7399B0-ED0C-1740-8E59-3FE78780F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15B76C-266F-0A4A-A60C-CBC0B0FA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469B56-D44B-3E40-91C1-8F4C213A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83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8D89B33-92DE-DE4D-87BD-00E0398A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085D50-0E78-6543-B1D0-826E5545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CE408C-4268-9344-ADF4-B5A86A08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169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E3C6F7-62F6-B74F-A60B-763809C8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DFE50-3789-0A49-B4F2-06669238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2B2F09-E310-6049-8DF7-75A23BD2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F2D719-E9C4-974E-8FF7-A8A5C6EB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448A5C-F6ED-6A45-91B4-30206F92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727363-F3BD-E64F-A7A8-BF2D3E02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073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E5B62-442B-B643-AF65-BE99E149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82EBE4-8279-F346-B41D-9EBD7C3E6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9558E0-2925-DB41-8305-9489FB2F8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12DEE5-5D62-7E4A-B9C1-72ACBBB6D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30AA8D-E868-F04F-B89B-689D30258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C9AFD4-5BD2-9143-9CF6-AB3723378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885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CBCDAF1-2061-D941-BF7D-80777F43A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991FCD-319C-0C4E-94FD-CBF1B6C68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4AEDB-1C58-D84A-8667-AA5C0026E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103-F592-6A47-B469-894897A0C933}" type="datetimeFigureOut">
              <a:rPr lang="es-MX" smtClean="0"/>
              <a:t>01/08/18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4D0715-3E95-B646-83C7-5E3F2A543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F3F553-5A72-C146-AD6A-32982F35D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C3804-F1EC-8948-BA35-1567B8CFE0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882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package" Target="../embeddings/Documento_de_Microsoft_Word.doc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12519" y="5912560"/>
            <a:ext cx="4790094" cy="670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160" b="1" dirty="0">
                <a:latin typeface="Arial Narrow" panose="020B0606020202030204" pitchFamily="34" charset="0"/>
                <a:cs typeface="vespertine"/>
              </a:rPr>
              <a:t>Dr. Horacio Márquez González</a:t>
            </a:r>
          </a:p>
          <a:p>
            <a:r>
              <a:rPr lang="es-ES" sz="1600" b="1" dirty="0">
                <a:latin typeface="Arial Narrow" panose="020B0606020202030204" pitchFamily="34" charset="0"/>
                <a:cs typeface="vespertine"/>
              </a:rPr>
              <a:t>Hospital de Cardiología Centro Médico Nacional Siglo XXI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0754" y="102362"/>
            <a:ext cx="2123041" cy="17235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18" y="102361"/>
            <a:ext cx="1312118" cy="168942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02000" y="2089221"/>
            <a:ext cx="435247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360" b="1" dirty="0">
                <a:latin typeface="Arial Narrow" panose="020B0606020202030204" pitchFamily="34" charset="0"/>
              </a:rPr>
              <a:t>Cardiopatías Congénitas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017272" y="3607825"/>
            <a:ext cx="8709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El adulto con cardiopatía congénita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9DB8E7-F7B6-3E42-A2A6-15960B5DD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638" y="6219"/>
            <a:ext cx="2540000" cy="2692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9B114D-879B-1147-A61C-571BBC4C9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636" t="7438" b="23930"/>
          <a:stretch/>
        </p:blipFill>
        <p:spPr>
          <a:xfrm>
            <a:off x="7775467" y="6219"/>
            <a:ext cx="4606978" cy="265807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C7127A9-6BB9-8145-8C62-F3F8A82CB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33" y="5190857"/>
            <a:ext cx="1392656" cy="13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18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echa derecha 30"/>
          <p:cNvSpPr/>
          <p:nvPr/>
        </p:nvSpPr>
        <p:spPr>
          <a:xfrm>
            <a:off x="4662372" y="4375101"/>
            <a:ext cx="6015869" cy="992991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>
                <a:latin typeface="Arial Narrow" panose="020B0606020202030204" pitchFamily="34" charset="0"/>
              </a:rPr>
              <a:t>Competencias específicas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731162" y="122381"/>
            <a:ext cx="765946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u="sng" dirty="0">
                <a:latin typeface="Arial Narrow"/>
                <a:cs typeface="Arial Narrow"/>
              </a:rPr>
              <a:t>Clínicas de transición entre cardiología pediátrica y cardiología del adulto:</a:t>
            </a:r>
          </a:p>
          <a:p>
            <a:pPr algn="ctr"/>
            <a:r>
              <a:rPr lang="es-ES" sz="2160" b="1" u="sng" dirty="0">
                <a:latin typeface="Arial Narrow"/>
                <a:cs typeface="Arial Narrow"/>
              </a:rPr>
              <a:t>Cardiopatías congénitas del niño y del adulto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39" b="6304"/>
          <a:stretch/>
        </p:blipFill>
        <p:spPr>
          <a:xfrm>
            <a:off x="4583650" y="2308390"/>
            <a:ext cx="1512351" cy="171735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27" y="2530773"/>
            <a:ext cx="6036640" cy="2989935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1230144" y="5637752"/>
            <a:ext cx="21659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Cardiólogo pediatra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8550167" y="1993320"/>
            <a:ext cx="198804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Cardiólogo clínico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0" y="6550225"/>
            <a:ext cx="2235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J Am </a:t>
            </a:r>
            <a:r>
              <a:rPr lang="en-US" sz="1200" b="1" dirty="0" err="1">
                <a:latin typeface="Arial Narrow" panose="020B0606020202030204" pitchFamily="34" charset="0"/>
              </a:rPr>
              <a:t>Coll</a:t>
            </a:r>
            <a:r>
              <a:rPr lang="en-US" sz="1200" b="1" dirty="0">
                <a:latin typeface="Arial Narrow" panose="020B0606020202030204" pitchFamily="34" charset="0"/>
              </a:rPr>
              <a:t> </a:t>
            </a:r>
            <a:r>
              <a:rPr lang="en-US" sz="1200" b="1" dirty="0" err="1">
                <a:latin typeface="Arial Narrow" panose="020B0606020202030204" pitchFamily="34" charset="0"/>
              </a:rPr>
              <a:t>Cardiol</a:t>
            </a:r>
            <a:r>
              <a:rPr lang="en-US" sz="1200" b="1" dirty="0">
                <a:latin typeface="Arial Narrow" panose="020B0606020202030204" pitchFamily="34" charset="0"/>
              </a:rPr>
              <a:t> 2015;66:723–31.</a:t>
            </a:r>
            <a:endParaRPr lang="es-MX" sz="288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8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534" y="1692509"/>
            <a:ext cx="4815951" cy="4171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25" y="1692510"/>
            <a:ext cx="4997255" cy="40203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36" y="6583680"/>
            <a:ext cx="2438400" cy="274320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4140673" y="307253"/>
            <a:ext cx="716093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80" u="sng" dirty="0">
                <a:latin typeface="Arial Narrow"/>
                <a:cs typeface="Arial Narrow"/>
              </a:rPr>
              <a:t>Realidad de las Cardiopatías Congénitas en México</a:t>
            </a:r>
          </a:p>
        </p:txBody>
      </p:sp>
    </p:spTree>
    <p:extLst>
      <p:ext uri="{BB962C8B-B14F-4D97-AF65-F5344CB8AC3E}">
        <p14:creationId xmlns:p14="http://schemas.microsoft.com/office/powerpoint/2010/main" val="69569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3531692" y="477854"/>
            <a:ext cx="721704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u="sng" dirty="0">
                <a:latin typeface="Arial Narrow"/>
                <a:cs typeface="Arial Narrow"/>
              </a:rPr>
              <a:t>Escenario real de atención de los enfermos con cardiopatía congénita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984484" y="5552237"/>
            <a:ext cx="9325073" cy="51352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60"/>
          </a:p>
        </p:txBody>
      </p:sp>
      <p:sp>
        <p:nvSpPr>
          <p:cNvPr id="20" name="CuadroTexto 19"/>
          <p:cNvSpPr txBox="1"/>
          <p:nvPr/>
        </p:nvSpPr>
        <p:spPr>
          <a:xfrm>
            <a:off x="8600657" y="5960091"/>
            <a:ext cx="1242648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Línea de vida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1671596" y="1702979"/>
            <a:ext cx="0" cy="49070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879144" y="5914671"/>
            <a:ext cx="6896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Fetal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790094" y="5894690"/>
            <a:ext cx="18261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Etapa pediátrica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998149" y="5886224"/>
            <a:ext cx="94288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Adultos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1983832" y="4786386"/>
            <a:ext cx="14863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solidFill>
                  <a:srgbClr val="C00000"/>
                </a:solidFill>
                <a:latin typeface="Arial Narrow" panose="020B0606020202030204" pitchFamily="34" charset="0"/>
              </a:rPr>
              <a:t>Diagnóstico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3051371" y="4134096"/>
            <a:ext cx="6629000" cy="5618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20" b="1" dirty="0">
                <a:solidFill>
                  <a:schemeClr val="tx1"/>
                </a:solidFill>
                <a:latin typeface="Arial Narrow" panose="020B0606020202030204" pitchFamily="34" charset="0"/>
              </a:rPr>
              <a:t>Cirugías paliativas/definitivas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2172820" y="3419627"/>
            <a:ext cx="8136737" cy="5618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20" b="1" dirty="0">
                <a:solidFill>
                  <a:schemeClr val="tx1"/>
                </a:solidFill>
                <a:latin typeface="Arial Narrow" panose="020B0606020202030204" pitchFamily="34" charset="0"/>
              </a:rPr>
              <a:t>Cirugías paliativas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0" y="6500497"/>
            <a:ext cx="584129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JACC.2017;89:34-45</a:t>
            </a:r>
          </a:p>
        </p:txBody>
      </p:sp>
      <p:sp>
        <p:nvSpPr>
          <p:cNvPr id="3" name="Flecha derecha 2"/>
          <p:cNvSpPr/>
          <p:nvPr/>
        </p:nvSpPr>
        <p:spPr>
          <a:xfrm>
            <a:off x="1707114" y="1660340"/>
            <a:ext cx="5030103" cy="10972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Hospitales pediátricos </a:t>
            </a:r>
          </a:p>
        </p:txBody>
      </p:sp>
      <p:sp>
        <p:nvSpPr>
          <p:cNvPr id="48" name="Flecha derecha 47"/>
          <p:cNvSpPr/>
          <p:nvPr/>
        </p:nvSpPr>
        <p:spPr>
          <a:xfrm>
            <a:off x="6979573" y="1128490"/>
            <a:ext cx="3619665" cy="7203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Hospitales de segundo nivel </a:t>
            </a:r>
          </a:p>
        </p:txBody>
      </p:sp>
      <p:sp>
        <p:nvSpPr>
          <p:cNvPr id="49" name="Flecha derecha 48"/>
          <p:cNvSpPr/>
          <p:nvPr/>
        </p:nvSpPr>
        <p:spPr>
          <a:xfrm>
            <a:off x="6979573" y="1894341"/>
            <a:ext cx="3619665" cy="720337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Hospitales de tercer nivel </a:t>
            </a:r>
          </a:p>
        </p:txBody>
      </p:sp>
      <p:sp>
        <p:nvSpPr>
          <p:cNvPr id="50" name="Flecha derecha 49"/>
          <p:cNvSpPr/>
          <p:nvPr/>
        </p:nvSpPr>
        <p:spPr>
          <a:xfrm>
            <a:off x="6997132" y="2604397"/>
            <a:ext cx="3619665" cy="72033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Hospitales con G-O </a:t>
            </a:r>
          </a:p>
        </p:txBody>
      </p:sp>
      <p:sp>
        <p:nvSpPr>
          <p:cNvPr id="51" name="CuadroTexto 50"/>
          <p:cNvSpPr txBox="1"/>
          <p:nvPr/>
        </p:nvSpPr>
        <p:spPr>
          <a:xfrm rot="16200000">
            <a:off x="9911669" y="2052014"/>
            <a:ext cx="212429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40" dirty="0">
                <a:latin typeface="Arial Narrow" panose="020B0606020202030204" pitchFamily="34" charset="0"/>
              </a:rPr>
              <a:t>Sin articulación de esfuerzos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7556192" y="4774907"/>
            <a:ext cx="276389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solidFill>
                  <a:srgbClr val="C00000"/>
                </a:solidFill>
                <a:latin typeface="Arial Narrow" panose="020B0606020202030204" pitchFamily="34" charset="0"/>
              </a:rPr>
              <a:t>Diagnóstico secundario</a:t>
            </a:r>
          </a:p>
        </p:txBody>
      </p:sp>
    </p:spTree>
    <p:extLst>
      <p:ext uri="{BB962C8B-B14F-4D97-AF65-F5344CB8AC3E}">
        <p14:creationId xmlns:p14="http://schemas.microsoft.com/office/powerpoint/2010/main" val="68018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/>
          <a:srcRect l="8321" t="15200" r="24639" b="37015"/>
          <a:stretch/>
        </p:blipFill>
        <p:spPr>
          <a:xfrm>
            <a:off x="662882" y="1549041"/>
            <a:ext cx="10110991" cy="39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15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DF24E3-1624-2C49-8B5A-5450166B9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3" y="1378013"/>
            <a:ext cx="10327667" cy="54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65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1142399" y="2142231"/>
          <a:ext cx="11577151" cy="312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o" r:id="rId3" imgW="8329071" imgH="2251885" progId="Word.Document.12">
                  <p:embed/>
                </p:oleObj>
              </mc:Choice>
              <mc:Fallback>
                <p:oleObj name="Documento" r:id="rId3" imgW="8329071" imgH="2251885" progId="Word.Documen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2399" y="2142231"/>
                        <a:ext cx="11577151" cy="312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ángulo 17"/>
          <p:cNvSpPr/>
          <p:nvPr/>
        </p:nvSpPr>
        <p:spPr>
          <a:xfrm>
            <a:off x="363557" y="6465321"/>
            <a:ext cx="54864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Arch </a:t>
            </a:r>
            <a:r>
              <a:rPr lang="en-US" sz="12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Cardiol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 Mex. 2017 Nov 7. </a:t>
            </a:r>
            <a:r>
              <a:rPr lang="en-US" sz="12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pii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</a:rPr>
              <a:t>: S1405-9940(17)30108-8. </a:t>
            </a:r>
            <a:endParaRPr lang="es-MX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23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5F6CC6A-5028-B240-AAD0-BC74750B77E8}"/>
              </a:ext>
            </a:extLst>
          </p:cNvPr>
          <p:cNvSpPr txBox="1"/>
          <p:nvPr/>
        </p:nvSpPr>
        <p:spPr>
          <a:xfrm>
            <a:off x="673769" y="1790299"/>
            <a:ext cx="51333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RECC</a:t>
            </a:r>
            <a:r>
              <a:rPr lang="es-MX" sz="8800" dirty="0">
                <a:latin typeface="+mj-lt"/>
              </a:rPr>
              <a:t>-IMSS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810249-A3D0-1E41-B8F2-14D6752DD2F6}"/>
              </a:ext>
            </a:extLst>
          </p:cNvPr>
          <p:cNvSpPr txBox="1"/>
          <p:nvPr/>
        </p:nvSpPr>
        <p:spPr>
          <a:xfrm>
            <a:off x="2810577" y="3006016"/>
            <a:ext cx="80370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C00000"/>
                </a:solidFill>
              </a:rPr>
              <a:t>R</a:t>
            </a:r>
            <a:r>
              <a:rPr lang="es-MX" sz="2800" dirty="0"/>
              <a:t>egistro </a:t>
            </a:r>
            <a:r>
              <a:rPr lang="es-MX" sz="2800" dirty="0">
                <a:solidFill>
                  <a:srgbClr val="C00000"/>
                </a:solidFill>
              </a:rPr>
              <a:t>E</a:t>
            </a:r>
            <a:r>
              <a:rPr lang="es-MX" sz="2800" dirty="0"/>
              <a:t>pidemiológico de </a:t>
            </a:r>
            <a:r>
              <a:rPr lang="es-MX" sz="2800" dirty="0">
                <a:solidFill>
                  <a:srgbClr val="C00000"/>
                </a:solidFill>
              </a:rPr>
              <a:t>C</a:t>
            </a:r>
            <a:r>
              <a:rPr lang="es-MX" sz="2800" dirty="0"/>
              <a:t>ardiopatías </a:t>
            </a:r>
            <a:r>
              <a:rPr lang="es-MX" sz="2800" dirty="0">
                <a:solidFill>
                  <a:srgbClr val="C00000"/>
                </a:solidFill>
              </a:rPr>
              <a:t>C</a:t>
            </a:r>
            <a:r>
              <a:rPr lang="es-MX" sz="2800" dirty="0"/>
              <a:t>ongénitas</a:t>
            </a:r>
          </a:p>
          <a:p>
            <a:pPr algn="r"/>
            <a:r>
              <a:rPr lang="es-MX" sz="2400" dirty="0">
                <a:solidFill>
                  <a:srgbClr val="0020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Capítulo Centro Médico Nacional Siglo XXI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EC329C-B98A-A24A-B01D-AFB9F806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2699" y="127987"/>
            <a:ext cx="1205354" cy="9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8F1B63B3-CDC6-FC4E-B91C-5BCEBBDE41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5308" y="1184735"/>
            <a:ext cx="2432076" cy="182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616A31-C354-7649-AE53-6CBB7BC3C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84" y="1118233"/>
            <a:ext cx="2520288" cy="18877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D29F99-3C2D-D843-9749-83BC7E6DA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220" y="18707"/>
            <a:ext cx="1102615" cy="10879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292D78D-7C86-774F-BC28-91D94C986CA1}"/>
              </a:ext>
            </a:extLst>
          </p:cNvPr>
          <p:cNvSpPr txBox="1"/>
          <p:nvPr/>
        </p:nvSpPr>
        <p:spPr>
          <a:xfrm>
            <a:off x="1298675" y="5124632"/>
            <a:ext cx="23526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/>
              <a:t>Tercer nivel </a:t>
            </a:r>
          </a:p>
          <a:p>
            <a:pPr algn="ctr"/>
            <a:r>
              <a:rPr lang="es-MX" sz="2800" dirty="0"/>
              <a:t>(numeradores)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F01F786-CECF-8D48-B9CC-1B7AE54611C2}"/>
              </a:ext>
            </a:extLst>
          </p:cNvPr>
          <p:cNvSpPr txBox="1"/>
          <p:nvPr/>
        </p:nvSpPr>
        <p:spPr>
          <a:xfrm>
            <a:off x="5304373" y="5114285"/>
            <a:ext cx="4447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/>
              <a:t>Unidades Médico Familiares  </a:t>
            </a:r>
          </a:p>
          <a:p>
            <a:pPr algn="ctr"/>
            <a:r>
              <a:rPr lang="es-MX" sz="2800" dirty="0"/>
              <a:t>(denomidarores)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55481CC-51E6-A243-B8BB-064036CCE0B5}"/>
              </a:ext>
            </a:extLst>
          </p:cNvPr>
          <p:cNvCxnSpPr/>
          <p:nvPr/>
        </p:nvCxnSpPr>
        <p:spPr>
          <a:xfrm>
            <a:off x="4562375" y="4764505"/>
            <a:ext cx="0" cy="1617044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135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9" name="CuadroTexto 37"/>
          <p:cNvSpPr txBox="1">
            <a:spLocks noChangeArrowheads="1"/>
          </p:cNvSpPr>
          <p:nvPr/>
        </p:nvSpPr>
        <p:spPr bwMode="auto">
          <a:xfrm>
            <a:off x="4058247" y="438087"/>
            <a:ext cx="678903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MX" sz="2160" b="1" u="sng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RECC (Registro Epidemiológico de Cardiopatías Congénitas)</a:t>
            </a:r>
          </a:p>
        </p:txBody>
      </p:sp>
      <p:cxnSp>
        <p:nvCxnSpPr>
          <p:cNvPr id="3" name="Conector recto 2"/>
          <p:cNvCxnSpPr/>
          <p:nvPr/>
        </p:nvCxnSpPr>
        <p:spPr>
          <a:xfrm flipV="1">
            <a:off x="2424020" y="2463536"/>
            <a:ext cx="6270829" cy="87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206585" y="2567147"/>
            <a:ext cx="7344639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360" dirty="0">
                <a:latin typeface="Arial Narrow" panose="020B0606020202030204" pitchFamily="34" charset="0"/>
              </a:rPr>
              <a:t>Total de pacientes con Cardiopatía Congénita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3299848" y="1939283"/>
            <a:ext cx="4997137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360" dirty="0">
                <a:latin typeface="Arial Narrow" panose="020B0606020202030204" pitchFamily="34" charset="0"/>
              </a:rPr>
              <a:t>Tipo de Cardiopatía Congénita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BD53B9C6-CADC-1342-BD76-64DD6872280C}"/>
              </a:ext>
            </a:extLst>
          </p:cNvPr>
          <p:cNvCxnSpPr/>
          <p:nvPr/>
        </p:nvCxnSpPr>
        <p:spPr>
          <a:xfrm flipV="1">
            <a:off x="2708656" y="5360357"/>
            <a:ext cx="6270829" cy="87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E108711-D445-A544-B69C-BF804CA39FD6}"/>
              </a:ext>
            </a:extLst>
          </p:cNvPr>
          <p:cNvSpPr txBox="1"/>
          <p:nvPr/>
        </p:nvSpPr>
        <p:spPr>
          <a:xfrm>
            <a:off x="2424020" y="5298695"/>
            <a:ext cx="673453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360" dirty="0">
                <a:latin typeface="Arial Narrow" panose="020B0606020202030204" pitchFamily="34" charset="0"/>
              </a:rPr>
              <a:t>Derechohabientes por Entidad Federativa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B1D0C32-9D55-A449-B346-08D3D21A28B0}"/>
              </a:ext>
            </a:extLst>
          </p:cNvPr>
          <p:cNvSpPr txBox="1"/>
          <p:nvPr/>
        </p:nvSpPr>
        <p:spPr>
          <a:xfrm>
            <a:off x="3584484" y="4836104"/>
            <a:ext cx="4997137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360" dirty="0">
                <a:latin typeface="Arial Narrow" panose="020B0606020202030204" pitchFamily="34" charset="0"/>
              </a:rPr>
              <a:t>Tipo de Cardiopatía Congénita</a:t>
            </a:r>
          </a:p>
        </p:txBody>
      </p:sp>
    </p:spTree>
    <p:extLst>
      <p:ext uri="{BB962C8B-B14F-4D97-AF65-F5344CB8AC3E}">
        <p14:creationId xmlns:p14="http://schemas.microsoft.com/office/powerpoint/2010/main" val="281451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2160" t="51975" r="34400" b="24837"/>
          <a:stretch/>
        </p:blipFill>
        <p:spPr>
          <a:xfrm>
            <a:off x="609604" y="2159449"/>
            <a:ext cx="4587051" cy="24579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847992" y="99031"/>
            <a:ext cx="69953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920" b="1" u="sng" dirty="0">
                <a:latin typeface="Arial Narrow" panose="020B0606020202030204" pitchFamily="34" charset="0"/>
              </a:rPr>
              <a:t>Características epidemiológicas de la clínica de Cardiopatías Congénitas del Hospital de Cardiología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610" y="1679375"/>
            <a:ext cx="4927727" cy="4213019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210853" y="6118521"/>
            <a:ext cx="1056712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CC AFPI= </a:t>
            </a:r>
            <a:r>
              <a:rPr lang="es-MX" sz="1680" dirty="0" err="1">
                <a:latin typeface="Arial Narrow" panose="020B0606020202030204" pitchFamily="34" charset="0"/>
              </a:rPr>
              <a:t>Acianótica</a:t>
            </a:r>
            <a:r>
              <a:rPr lang="es-MX" sz="1680" dirty="0">
                <a:latin typeface="Arial Narrow" panose="020B0606020202030204" pitchFamily="34" charset="0"/>
              </a:rPr>
              <a:t> flujo pulmonar incrementado; AFPN= </a:t>
            </a:r>
            <a:r>
              <a:rPr lang="es-MX" sz="1680" dirty="0" err="1">
                <a:latin typeface="Arial Narrow" panose="020B0606020202030204" pitchFamily="34" charset="0"/>
              </a:rPr>
              <a:t>acianótica</a:t>
            </a:r>
            <a:r>
              <a:rPr lang="es-MX" sz="1680" dirty="0">
                <a:latin typeface="Arial Narrow" panose="020B0606020202030204" pitchFamily="34" charset="0"/>
              </a:rPr>
              <a:t> flujo pulmonar normal; CFPN= Cianótica flujo pulmonar normal</a:t>
            </a:r>
          </a:p>
          <a:p>
            <a:r>
              <a:rPr lang="es-MX" sz="1680" dirty="0">
                <a:latin typeface="Arial Narrow" panose="020B0606020202030204" pitchFamily="34" charset="0"/>
              </a:rPr>
              <a:t>CFPI= Cianótica flujo pulmonar Incrementado</a:t>
            </a:r>
          </a:p>
        </p:txBody>
      </p:sp>
    </p:spTree>
    <p:extLst>
      <p:ext uri="{BB962C8B-B14F-4D97-AF65-F5344CB8AC3E}">
        <p14:creationId xmlns:p14="http://schemas.microsoft.com/office/powerpoint/2010/main" val="651001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1" y="1734495"/>
          <a:ext cx="11847620" cy="3269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o" r:id="rId4" imgW="9296400" imgH="2565400" progId="Word.Document.12">
                  <p:embed/>
                </p:oleObj>
              </mc:Choice>
              <mc:Fallback>
                <p:oleObj name="Documento" r:id="rId4" imgW="9296400" imgH="2565400" progId="Word.Document.12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1734495"/>
                        <a:ext cx="11847620" cy="3269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3614884" y="134400"/>
            <a:ext cx="86443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920" b="1" u="sng" dirty="0">
                <a:latin typeface="Arial Narrow" panose="020B0606020202030204" pitchFamily="34" charset="0"/>
              </a:rPr>
              <a:t>Características epidemiológicas de la clínica de Cardiopatías Congénitas del Hospital de Cardiología</a:t>
            </a:r>
          </a:p>
        </p:txBody>
      </p:sp>
    </p:spTree>
    <p:extLst>
      <p:ext uri="{BB962C8B-B14F-4D97-AF65-F5344CB8AC3E}">
        <p14:creationId xmlns:p14="http://schemas.microsoft.com/office/powerpoint/2010/main" val="286449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9C375B6-5392-9F4A-B27C-5A64E96872BF}"/>
              </a:ext>
            </a:extLst>
          </p:cNvPr>
          <p:cNvSpPr txBox="1"/>
          <p:nvPr/>
        </p:nvSpPr>
        <p:spPr>
          <a:xfrm>
            <a:off x="324048" y="2289274"/>
            <a:ext cx="11533379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733" b="1" dirty="0">
                <a:latin typeface="Arial Narrow" panose="020B0606020202030204" pitchFamily="34" charset="0"/>
              </a:rPr>
              <a:t>Objetivos</a:t>
            </a:r>
          </a:p>
          <a:p>
            <a:endParaRPr lang="es-MX" sz="2667" dirty="0">
              <a:latin typeface="Arial Narrow" panose="020B0606020202030204" pitchFamily="34" charset="0"/>
            </a:endParaRPr>
          </a:p>
          <a:p>
            <a:pPr marL="685783" indent="-685783">
              <a:buAutoNum type="arabicPeriod"/>
            </a:pPr>
            <a:r>
              <a:rPr lang="es-MX" sz="2667" dirty="0">
                <a:latin typeface="Arial Narrow" panose="020B0606020202030204" pitchFamily="34" charset="0"/>
              </a:rPr>
              <a:t>Contexto actual de las cardiopatías congénitas en el adulto</a:t>
            </a:r>
          </a:p>
          <a:p>
            <a:pPr marL="685783" indent="-685783">
              <a:buAutoNum type="arabicPeriod"/>
            </a:pPr>
            <a:r>
              <a:rPr lang="es-MX" sz="2667" dirty="0">
                <a:latin typeface="Arial Narrow" panose="020B0606020202030204" pitchFamily="34" charset="0"/>
              </a:rPr>
              <a:t>Sobrevida de las cardiopatías congénitas en el mundo</a:t>
            </a:r>
          </a:p>
          <a:p>
            <a:pPr marL="685783" indent="-685783">
              <a:buAutoNum type="arabicPeriod"/>
            </a:pPr>
            <a:r>
              <a:rPr lang="es-MX" sz="2667" dirty="0">
                <a:latin typeface="Arial Narrow" panose="020B0606020202030204" pitchFamily="34" charset="0"/>
              </a:rPr>
              <a:t>Realidad de la atención de las cardiopatías congénitas</a:t>
            </a:r>
          </a:p>
          <a:p>
            <a:pPr marL="685783" indent="-685783">
              <a:buAutoNum type="arabicPeriod"/>
            </a:pPr>
            <a:r>
              <a:rPr lang="es-MX" sz="2667" dirty="0">
                <a:latin typeface="Arial Narrow" panose="020B0606020202030204" pitchFamily="34" charset="0"/>
              </a:rPr>
              <a:t>Estadísticas de una clínica de cardiopatías congénitas del niño y del adulto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D9C085-12C1-BD41-A02E-6233ADE1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9484" y="121612"/>
            <a:ext cx="2123041" cy="17235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057715-CE2D-2640-9EC5-8B7528D2E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48" y="121611"/>
            <a:ext cx="1312118" cy="16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73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371600"/>
            <a:ext cx="5224939" cy="499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9207279" y="419901"/>
            <a:ext cx="2464136" cy="3915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944" u="sng" dirty="0">
                <a:latin typeface="Arial Narrow"/>
                <a:cs typeface="Arial Narrow"/>
              </a:rPr>
              <a:t>Cifras sobre el embarazo</a:t>
            </a:r>
          </a:p>
        </p:txBody>
      </p:sp>
      <p:graphicFrame>
        <p:nvGraphicFramePr>
          <p:cNvPr id="20" name="Gráfico 19"/>
          <p:cNvGraphicFramePr>
            <a:graphicFrameLocks/>
          </p:cNvGraphicFramePr>
          <p:nvPr/>
        </p:nvGraphicFramePr>
        <p:xfrm>
          <a:off x="5945879" y="2257915"/>
          <a:ext cx="4937760" cy="296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5039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DA445DB-05F0-FE4F-8849-C32602DC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0099" y="993802"/>
            <a:ext cx="9777853" cy="61230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2746C99-F497-B047-8D68-8A36F78E843D}"/>
              </a:ext>
            </a:extLst>
          </p:cNvPr>
          <p:cNvSpPr txBox="1"/>
          <p:nvPr/>
        </p:nvSpPr>
        <p:spPr>
          <a:xfrm>
            <a:off x="3547683" y="411025"/>
            <a:ext cx="864431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920" b="1" u="sng" dirty="0">
                <a:latin typeface="Arial Narrow" panose="020B0606020202030204" pitchFamily="34" charset="0"/>
              </a:rPr>
              <a:t>RECC IMSS: Sobre la prevalencia estimada de adultos no diagnósticados con CC</a:t>
            </a:r>
          </a:p>
        </p:txBody>
      </p:sp>
    </p:spTree>
    <p:extLst>
      <p:ext uri="{BB962C8B-B14F-4D97-AF65-F5344CB8AC3E}">
        <p14:creationId xmlns:p14="http://schemas.microsoft.com/office/powerpoint/2010/main" val="3059332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2746C99-F497-B047-8D68-8A36F78E843D}"/>
              </a:ext>
            </a:extLst>
          </p:cNvPr>
          <p:cNvSpPr txBox="1"/>
          <p:nvPr/>
        </p:nvSpPr>
        <p:spPr>
          <a:xfrm>
            <a:off x="3441805" y="401400"/>
            <a:ext cx="864431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920" b="1" u="sng" dirty="0">
                <a:latin typeface="Arial Narrow" panose="020B0606020202030204" pitchFamily="34" charset="0"/>
              </a:rPr>
              <a:t>RECC IMSS: Sobre la prevalencia estimada de adultos y embarazo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EC0585B-499E-8A48-897E-C5E5F0B0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06" y="1829065"/>
            <a:ext cx="3643036" cy="31183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35C251-1518-C441-BFEA-8A46E5A83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253" y="1003436"/>
            <a:ext cx="2572218" cy="10582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EA9983B-D203-894F-97A6-DA2BD4415686}"/>
              </a:ext>
            </a:extLst>
          </p:cNvPr>
          <p:cNvSpPr txBox="1"/>
          <p:nvPr/>
        </p:nvSpPr>
        <p:spPr>
          <a:xfrm>
            <a:off x="3874242" y="1464199"/>
            <a:ext cx="2869696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1300" dirty="0"/>
              <a:t>1</a:t>
            </a:r>
            <a:endParaRPr lang="es-MX" sz="36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9D4E93-0F25-4C4F-935F-FB2073C77A74}"/>
              </a:ext>
            </a:extLst>
          </p:cNvPr>
          <p:cNvSpPr txBox="1"/>
          <p:nvPr/>
        </p:nvSpPr>
        <p:spPr>
          <a:xfrm>
            <a:off x="6314173" y="2678969"/>
            <a:ext cx="54093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 Narrow" panose="020B0604020202020204" pitchFamily="34" charset="0"/>
                <a:cs typeface="Arial Narrow" panose="020B0604020202020204" pitchFamily="34" charset="0"/>
              </a:rPr>
              <a:t>De cada 1000 mujeres </a:t>
            </a:r>
            <a:r>
              <a:rPr lang="es-MX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mayores de 18 años </a:t>
            </a:r>
            <a:r>
              <a:rPr lang="es-MX" dirty="0">
                <a:latin typeface="Arial Narrow" panose="020B0604020202020204" pitchFamily="34" charset="0"/>
                <a:cs typeface="Arial Narrow" panose="020B0604020202020204" pitchFamily="34" charset="0"/>
              </a:rPr>
              <a:t>tiene CC y no ha sido tratada NUNCA</a:t>
            </a:r>
          </a:p>
          <a:p>
            <a:endParaRPr lang="es-MX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MX" dirty="0">
                <a:latin typeface="Arial Narrow" panose="020B0604020202020204" pitchFamily="34" charset="0"/>
                <a:cs typeface="Arial Narrow" panose="020B0604020202020204" pitchFamily="34" charset="0"/>
              </a:rPr>
              <a:t>De cada 5 mujeres con CC que llega a CMN SXXI con embarazo y cardiopatía congénita tiene un adecuado plan para embarazo</a:t>
            </a:r>
          </a:p>
          <a:p>
            <a:endParaRPr lang="es-MX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MX" dirty="0">
                <a:latin typeface="Arial Narrow" panose="020B0604020202020204" pitchFamily="34" charset="0"/>
                <a:cs typeface="Arial Narrow" panose="020B0604020202020204" pitchFamily="34" charset="0"/>
              </a:rPr>
              <a:t>De cada 3 embarazos terminará con un hijo prematuro</a:t>
            </a:r>
          </a:p>
          <a:p>
            <a:r>
              <a:rPr lang="es-MX" dirty="0">
                <a:latin typeface="Arial Narrow" panose="020B0604020202020204" pitchFamily="34" charset="0"/>
                <a:cs typeface="Arial Narrow" panose="020B0604020202020204" pitchFamily="34" charset="0"/>
              </a:rPr>
              <a:t>De cada 10 neonatos fallece</a:t>
            </a:r>
          </a:p>
          <a:p>
            <a:endParaRPr lang="es-MX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s-MX" dirty="0">
                <a:solidFill>
                  <a:srgbClr val="7030A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CODIGO MATER representa 1.5- 1.7 millones de pesos</a:t>
            </a:r>
          </a:p>
          <a:p>
            <a:r>
              <a:rPr lang="es-MX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r>
              <a:rPr lang="es-MX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Embarazo de mujer con CC sin contro representa &gt;5 millones</a:t>
            </a:r>
          </a:p>
          <a:p>
            <a:r>
              <a:rPr lang="es-MX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 pesos el primer año</a:t>
            </a:r>
          </a:p>
          <a:p>
            <a:endParaRPr lang="es-MX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s-MX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s-MX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41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452311" y="1998346"/>
            <a:ext cx="9136632" cy="328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592" b="1" dirty="0">
                <a:latin typeface="Arial Narrow" panose="020B0606020202030204" pitchFamily="34" charset="0"/>
              </a:rPr>
              <a:t>Conclusiones </a:t>
            </a:r>
          </a:p>
          <a:p>
            <a:pPr marL="411470" indent="-411470" algn="just">
              <a:buFont typeface="Arial" panose="020B0604020202020204" pitchFamily="34" charset="0"/>
              <a:buChar char="•"/>
              <a:defRPr/>
            </a:pPr>
            <a:r>
              <a:rPr lang="es-ES" sz="2592" dirty="0">
                <a:latin typeface="Arial Narrow" panose="020B0606020202030204" pitchFamily="34" charset="0"/>
              </a:rPr>
              <a:t>Existe un diagnóstico tardío de la atención de las CC.</a:t>
            </a:r>
          </a:p>
          <a:p>
            <a:pPr marL="411470" indent="-411470" algn="just">
              <a:buFont typeface="Arial" panose="020B0604020202020204" pitchFamily="34" charset="0"/>
              <a:buChar char="•"/>
              <a:defRPr/>
            </a:pPr>
            <a:r>
              <a:rPr lang="es-ES" sz="2592" dirty="0">
                <a:latin typeface="Arial Narrow" panose="020B0606020202030204" pitchFamily="34" charset="0"/>
              </a:rPr>
              <a:t>Es necesario crear un registro nacional para promover nuevas políticas de salud y distribución de recursos destinados a estos pacientes</a:t>
            </a:r>
            <a:r>
              <a:rPr lang="es-MX" sz="2592" dirty="0">
                <a:latin typeface="Arial Narrow" panose="020B0606020202030204" pitchFamily="34" charset="0"/>
              </a:rPr>
              <a:t>.</a:t>
            </a:r>
          </a:p>
          <a:p>
            <a:pPr marL="411470" indent="-411470" algn="just">
              <a:buFont typeface="Arial" panose="020B0604020202020204" pitchFamily="34" charset="0"/>
              <a:buChar char="•"/>
              <a:defRPr/>
            </a:pPr>
            <a:r>
              <a:rPr lang="es-MX" sz="2592" dirty="0">
                <a:latin typeface="Arial Narrow" panose="020B0606020202030204" pitchFamily="34" charset="0"/>
              </a:rPr>
              <a:t>Reforzar las habilidades para detectar las CC en la etapa fetal en el personal de salud.</a:t>
            </a:r>
          </a:p>
          <a:p>
            <a:pPr marL="411470" indent="-411470" algn="just">
              <a:buFont typeface="Arial" panose="020B0604020202020204" pitchFamily="34" charset="0"/>
              <a:buChar char="•"/>
              <a:defRPr/>
            </a:pPr>
            <a:endParaRPr lang="es-ES" sz="2592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6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D521B1-BD2B-5B4C-A0F2-DD6AB56014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400" y="804030"/>
            <a:ext cx="10348800" cy="58229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EF7E2D-F199-A04A-901E-53AA193F4675}"/>
              </a:ext>
            </a:extLst>
          </p:cNvPr>
          <p:cNvSpPr txBox="1"/>
          <p:nvPr/>
        </p:nvSpPr>
        <p:spPr>
          <a:xfrm>
            <a:off x="4203252" y="1944305"/>
            <a:ext cx="1995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6-8 x 1000 R.N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00B6BE-D460-FC4E-BB75-3DC0F7A21457}"/>
              </a:ext>
            </a:extLst>
          </p:cNvPr>
          <p:cNvSpPr txBox="1"/>
          <p:nvPr/>
        </p:nvSpPr>
        <p:spPr>
          <a:xfrm>
            <a:off x="686767" y="3469272"/>
            <a:ext cx="215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8-10 x 1000 R.N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BDCF61-785C-0C4B-B392-F308DB4BD5AF}"/>
              </a:ext>
            </a:extLst>
          </p:cNvPr>
          <p:cNvSpPr txBox="1"/>
          <p:nvPr/>
        </p:nvSpPr>
        <p:spPr>
          <a:xfrm>
            <a:off x="4340683" y="484590"/>
            <a:ext cx="756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Arial Narrow"/>
                <a:cs typeface="Arial Narrow"/>
              </a:rPr>
              <a:t>Frecuencia mundial estimada de las Cardiopatías Congénitas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21903A-7938-A645-B6F4-29B599A69F80}"/>
              </a:ext>
            </a:extLst>
          </p:cNvPr>
          <p:cNvSpPr txBox="1"/>
          <p:nvPr/>
        </p:nvSpPr>
        <p:spPr>
          <a:xfrm>
            <a:off x="9280469" y="1451861"/>
            <a:ext cx="2911532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67" dirty="0">
                <a:latin typeface="Arial Narrow" panose="020B0606020202030204" pitchFamily="34" charset="0"/>
              </a:rPr>
              <a:t>85% de los países en el mundo se clasifican como “ países desarrollo” (OMS)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887393-C6C2-8049-8498-5A4BE2D4CEBB}"/>
              </a:ext>
            </a:extLst>
          </p:cNvPr>
          <p:cNvSpPr txBox="1"/>
          <p:nvPr/>
        </p:nvSpPr>
        <p:spPr>
          <a:xfrm>
            <a:off x="134400" y="6388701"/>
            <a:ext cx="64903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67" dirty="0" err="1">
                <a:latin typeface="Arial Narrow" panose="020B0606020202030204" pitchFamily="34" charset="0"/>
              </a:rPr>
              <a:t>Int</a:t>
            </a:r>
            <a:r>
              <a:rPr lang="es-MX" sz="1867" dirty="0">
                <a:latin typeface="Arial Narrow" panose="020B0606020202030204" pitchFamily="34" charset="0"/>
              </a:rPr>
              <a:t> J </a:t>
            </a:r>
            <a:r>
              <a:rPr lang="es-MX" sz="1867" dirty="0" err="1">
                <a:latin typeface="Arial Narrow" panose="020B0606020202030204" pitchFamily="34" charset="0"/>
              </a:rPr>
              <a:t>Cardiology</a:t>
            </a:r>
            <a:r>
              <a:rPr lang="es-MX" sz="1867" dirty="0">
                <a:latin typeface="Arial Narrow" panose="020B0606020202030204" pitchFamily="34" charset="0"/>
              </a:rPr>
              <a:t>. 2015;65:doi: 10.1016/j.ijcard.2015.04.230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622F105-2F30-5844-88B2-59F07D5AE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02ECEA-DC21-AA47-8254-D69162B695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985"/>
            <a:ext cx="1015804" cy="8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2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005F5AE-0847-7A41-9133-620949B3C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224" y="1248275"/>
            <a:ext cx="6682547" cy="520410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8161851-9C52-2344-BC86-ECCACCD1CCCE}"/>
              </a:ext>
            </a:extLst>
          </p:cNvPr>
          <p:cNvSpPr txBox="1"/>
          <p:nvPr/>
        </p:nvSpPr>
        <p:spPr>
          <a:xfrm>
            <a:off x="3658241" y="374685"/>
            <a:ext cx="524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u="sng" dirty="0">
                <a:latin typeface="Arial Narrow"/>
                <a:cs typeface="Arial Narrow"/>
              </a:rPr>
              <a:t>Sobrevida de las Cardiopatías Congénitas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62B461-C783-DE44-87C8-EE18C267601A}"/>
              </a:ext>
            </a:extLst>
          </p:cNvPr>
          <p:cNvSpPr txBox="1"/>
          <p:nvPr/>
        </p:nvSpPr>
        <p:spPr>
          <a:xfrm>
            <a:off x="0" y="6488668"/>
            <a:ext cx="6490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 Narrow" panose="020B0606020202030204" pitchFamily="34" charset="0"/>
              </a:rPr>
              <a:t>JACC.2014;69:125-34</a:t>
            </a:r>
          </a:p>
        </p:txBody>
      </p:sp>
    </p:spTree>
    <p:extLst>
      <p:ext uri="{BB962C8B-B14F-4D97-AF65-F5344CB8AC3E}">
        <p14:creationId xmlns:p14="http://schemas.microsoft.com/office/powerpoint/2010/main" val="350117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/>
          <p:cNvCxnSpPr/>
          <p:nvPr/>
        </p:nvCxnSpPr>
        <p:spPr>
          <a:xfrm flipH="1">
            <a:off x="2141494" y="6008415"/>
            <a:ext cx="747347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2141494" y="1156138"/>
            <a:ext cx="219900" cy="4852277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>
              <a:solidFill>
                <a:srgbClr val="0000FF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027284" y="338860"/>
            <a:ext cx="686277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u="sng" dirty="0">
                <a:latin typeface="Arial Narrow"/>
                <a:cs typeface="Arial Narrow"/>
              </a:rPr>
              <a:t>Factores asociados a la sobrevida en las Cardiopatías Congénitas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378917" y="1809546"/>
            <a:ext cx="7095911" cy="12636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160" b="1" dirty="0">
                <a:solidFill>
                  <a:schemeClr val="tx1"/>
                </a:solidFill>
              </a:rPr>
              <a:t>85%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2361394" y="3701408"/>
            <a:ext cx="6691855" cy="1263681"/>
          </a:xfrm>
          <a:prstGeom prst="rect">
            <a:avLst/>
          </a:prstGeom>
          <a:solidFill>
            <a:srgbClr val="3366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160" dirty="0"/>
              <a:t>83%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9614967" y="2294759"/>
            <a:ext cx="111075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dirty="0"/>
              <a:t>Mujeres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9688493" y="4054191"/>
            <a:ext cx="121013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dirty="0"/>
              <a:t>Hombres</a:t>
            </a:r>
          </a:p>
        </p:txBody>
      </p:sp>
      <p:sp>
        <p:nvSpPr>
          <p:cNvPr id="27" name="Elipse 26"/>
          <p:cNvSpPr/>
          <p:nvPr/>
        </p:nvSpPr>
        <p:spPr>
          <a:xfrm>
            <a:off x="2378916" y="1450440"/>
            <a:ext cx="4302637" cy="3941379"/>
          </a:xfrm>
          <a:prstGeom prst="ellipse">
            <a:avLst/>
          </a:prstGeom>
          <a:solidFill>
            <a:srgbClr val="008000">
              <a:alpha val="6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840" dirty="0">
                <a:latin typeface="Arial Narrow"/>
                <a:cs typeface="Arial Narrow"/>
              </a:rPr>
              <a:t>Tipo de Cardiopatía Congénita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1165872" y="3604010"/>
            <a:ext cx="70365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dirty="0"/>
              <a:t>Sexo</a:t>
            </a:r>
          </a:p>
        </p:txBody>
      </p:sp>
      <p:sp>
        <p:nvSpPr>
          <p:cNvPr id="29" name="Elipse 28"/>
          <p:cNvSpPr/>
          <p:nvPr/>
        </p:nvSpPr>
        <p:spPr>
          <a:xfrm>
            <a:off x="5408652" y="1450440"/>
            <a:ext cx="4302637" cy="3941379"/>
          </a:xfrm>
          <a:prstGeom prst="ellipse">
            <a:avLst/>
          </a:prstGeom>
          <a:solidFill>
            <a:srgbClr val="FF0000">
              <a:alpha val="6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840" dirty="0">
                <a:latin typeface="Arial Narrow"/>
                <a:cs typeface="Arial Narrow"/>
              </a:rPr>
              <a:t>Tipo de Reparación 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0" y="6434189"/>
            <a:ext cx="584129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80" dirty="0" err="1">
                <a:latin typeface="Arial Narrow" panose="020B0606020202030204" pitchFamily="34" charset="0"/>
              </a:rPr>
              <a:t>Int</a:t>
            </a:r>
            <a:r>
              <a:rPr lang="es-MX" sz="1680" dirty="0">
                <a:latin typeface="Arial Narrow" panose="020B0606020202030204" pitchFamily="34" charset="0"/>
              </a:rPr>
              <a:t> J </a:t>
            </a:r>
            <a:r>
              <a:rPr lang="es-MX" sz="1680" dirty="0" err="1">
                <a:latin typeface="Arial Narrow" panose="020B0606020202030204" pitchFamily="34" charset="0"/>
              </a:rPr>
              <a:t>Cardiology</a:t>
            </a:r>
            <a:r>
              <a:rPr lang="es-MX" sz="1680" dirty="0">
                <a:latin typeface="Arial Narrow" panose="020B0606020202030204" pitchFamily="34" charset="0"/>
              </a:rPr>
              <a:t>. 2015;65:doi: 10.1016/j.ijcard.2015.04.230</a:t>
            </a:r>
          </a:p>
        </p:txBody>
      </p:sp>
    </p:spTree>
    <p:extLst>
      <p:ext uri="{BB962C8B-B14F-4D97-AF65-F5344CB8AC3E}">
        <p14:creationId xmlns:p14="http://schemas.microsoft.com/office/powerpoint/2010/main" val="388709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 flipH="1">
            <a:off x="2141494" y="6008415"/>
            <a:ext cx="7473473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2141494" y="1156138"/>
            <a:ext cx="219900" cy="4852277"/>
          </a:xfrm>
          <a:prstGeom prst="rect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78917" y="1809546"/>
            <a:ext cx="7095911" cy="1263681"/>
          </a:xfrm>
          <a:prstGeom prst="rect">
            <a:avLst/>
          </a:prstGeom>
          <a:solidFill>
            <a:schemeClr val="accent4">
              <a:lumMod val="40000"/>
              <a:lumOff val="60000"/>
              <a:alpha val="69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160" b="1" dirty="0">
                <a:solidFill>
                  <a:schemeClr val="tx1"/>
                </a:solidFill>
              </a:rPr>
              <a:t>85%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61394" y="3701408"/>
            <a:ext cx="6691855" cy="1263681"/>
          </a:xfrm>
          <a:prstGeom prst="rect">
            <a:avLst/>
          </a:prstGeom>
          <a:solidFill>
            <a:srgbClr val="3366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160" dirty="0"/>
              <a:t>83%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614967" y="2294759"/>
            <a:ext cx="111075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dirty="0"/>
              <a:t>Mujeres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88493" y="4054191"/>
            <a:ext cx="121013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dirty="0"/>
              <a:t>Hombres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519056" y="6218621"/>
            <a:ext cx="73270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60" dirty="0"/>
              <a:t>Fetal                Pediátrica             Adolescencia              Adultez            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18812" y="3258208"/>
            <a:ext cx="9201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dirty="0"/>
              <a:t>Riesgo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3925757" y="3745005"/>
            <a:ext cx="649224" cy="1673947"/>
            <a:chOff x="1196176" y="2554598"/>
            <a:chExt cx="541020" cy="1394956"/>
          </a:xfrm>
        </p:grpSpPr>
        <p:cxnSp>
          <p:nvCxnSpPr>
            <p:cNvPr id="13" name="Conector recto 12"/>
            <p:cNvCxnSpPr/>
            <p:nvPr/>
          </p:nvCxnSpPr>
          <p:spPr>
            <a:xfrm>
              <a:off x="1197059" y="2554598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>
              <a:off x="1466245" y="2554598"/>
              <a:ext cx="0" cy="13949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1196176" y="3949554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ángulo 15"/>
            <p:cNvSpPr/>
            <p:nvPr/>
          </p:nvSpPr>
          <p:spPr>
            <a:xfrm>
              <a:off x="1197059" y="2729770"/>
              <a:ext cx="540137" cy="93425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160" dirty="0"/>
                <a:t>2.3</a:t>
              </a: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4780461" y="2968121"/>
            <a:ext cx="649224" cy="1673947"/>
            <a:chOff x="1196176" y="2554598"/>
            <a:chExt cx="541020" cy="1394956"/>
          </a:xfrm>
        </p:grpSpPr>
        <p:cxnSp>
          <p:nvCxnSpPr>
            <p:cNvPr id="19" name="Conector recto 18"/>
            <p:cNvCxnSpPr/>
            <p:nvPr/>
          </p:nvCxnSpPr>
          <p:spPr>
            <a:xfrm>
              <a:off x="1197059" y="2554598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>
              <a:off x="1466245" y="2554598"/>
              <a:ext cx="0" cy="13949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/>
          </p:nvCxnSpPr>
          <p:spPr>
            <a:xfrm>
              <a:off x="1196176" y="3949554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ángulo 21"/>
            <p:cNvSpPr/>
            <p:nvPr/>
          </p:nvSpPr>
          <p:spPr>
            <a:xfrm>
              <a:off x="1197059" y="2729770"/>
              <a:ext cx="540137" cy="934253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160" dirty="0"/>
                <a:t>5.6</a:t>
              </a: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6549243" y="2281265"/>
            <a:ext cx="649224" cy="1673947"/>
            <a:chOff x="1196176" y="2554598"/>
            <a:chExt cx="541020" cy="1394956"/>
          </a:xfrm>
        </p:grpSpPr>
        <p:cxnSp>
          <p:nvCxnSpPr>
            <p:cNvPr id="24" name="Conector recto 23"/>
            <p:cNvCxnSpPr/>
            <p:nvPr/>
          </p:nvCxnSpPr>
          <p:spPr>
            <a:xfrm>
              <a:off x="1197059" y="2554598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ector recto 24"/>
            <p:cNvCxnSpPr/>
            <p:nvPr/>
          </p:nvCxnSpPr>
          <p:spPr>
            <a:xfrm>
              <a:off x="1466245" y="2554598"/>
              <a:ext cx="0" cy="13949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1196176" y="3949554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ángulo 26"/>
            <p:cNvSpPr/>
            <p:nvPr/>
          </p:nvSpPr>
          <p:spPr>
            <a:xfrm>
              <a:off x="1197059" y="2729770"/>
              <a:ext cx="540137" cy="93425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160" dirty="0"/>
                <a:t>7.3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8347787" y="1294173"/>
            <a:ext cx="649224" cy="1673947"/>
            <a:chOff x="1196176" y="2554598"/>
            <a:chExt cx="541020" cy="1394956"/>
          </a:xfrm>
        </p:grpSpPr>
        <p:cxnSp>
          <p:nvCxnSpPr>
            <p:cNvPr id="29" name="Conector recto 28"/>
            <p:cNvCxnSpPr/>
            <p:nvPr/>
          </p:nvCxnSpPr>
          <p:spPr>
            <a:xfrm>
              <a:off x="1197059" y="2554598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 recto 29"/>
            <p:cNvCxnSpPr/>
            <p:nvPr/>
          </p:nvCxnSpPr>
          <p:spPr>
            <a:xfrm>
              <a:off x="1466245" y="2554598"/>
              <a:ext cx="0" cy="13949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>
              <a:off x="1196176" y="3949554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ángulo 31"/>
            <p:cNvSpPr/>
            <p:nvPr/>
          </p:nvSpPr>
          <p:spPr>
            <a:xfrm>
              <a:off x="1197059" y="2729770"/>
              <a:ext cx="540137" cy="93425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160" dirty="0"/>
                <a:t>23</a:t>
              </a: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2666900" y="4747173"/>
            <a:ext cx="649224" cy="1166115"/>
            <a:chOff x="1196176" y="2554598"/>
            <a:chExt cx="541020" cy="1394956"/>
          </a:xfrm>
        </p:grpSpPr>
        <p:cxnSp>
          <p:nvCxnSpPr>
            <p:cNvPr id="34" name="Conector recto 33"/>
            <p:cNvCxnSpPr/>
            <p:nvPr/>
          </p:nvCxnSpPr>
          <p:spPr>
            <a:xfrm>
              <a:off x="1197059" y="2554598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>
              <a:off x="1466245" y="2554598"/>
              <a:ext cx="0" cy="13949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>
              <a:off x="1196176" y="3949554"/>
              <a:ext cx="5401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ángulo 36"/>
            <p:cNvSpPr/>
            <p:nvPr/>
          </p:nvSpPr>
          <p:spPr>
            <a:xfrm>
              <a:off x="1197059" y="2729770"/>
              <a:ext cx="540137" cy="93425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160" dirty="0"/>
                <a:t>0.7</a:t>
              </a:r>
            </a:p>
          </p:txBody>
        </p:sp>
      </p:grpSp>
      <p:sp>
        <p:nvSpPr>
          <p:cNvPr id="52" name="CuadroTexto 51"/>
          <p:cNvSpPr txBox="1"/>
          <p:nvPr/>
        </p:nvSpPr>
        <p:spPr>
          <a:xfrm>
            <a:off x="3731500" y="424438"/>
            <a:ext cx="686277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u="sng" dirty="0">
                <a:latin typeface="Arial Narrow"/>
                <a:cs typeface="Arial Narrow"/>
              </a:rPr>
              <a:t>Factores asociados a la sobrevida en las Cardiopatías Congénitas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7AC04D3-F222-8040-A794-33092DB22810}"/>
              </a:ext>
            </a:extLst>
          </p:cNvPr>
          <p:cNvSpPr txBox="1"/>
          <p:nvPr/>
        </p:nvSpPr>
        <p:spPr>
          <a:xfrm>
            <a:off x="0" y="6488668"/>
            <a:ext cx="6490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 Narrow" panose="020B0606020202030204" pitchFamily="34" charset="0"/>
              </a:rPr>
              <a:t>JACC.2014;69:125-34</a:t>
            </a:r>
          </a:p>
        </p:txBody>
      </p:sp>
    </p:spTree>
    <p:extLst>
      <p:ext uri="{BB962C8B-B14F-4D97-AF65-F5344CB8AC3E}">
        <p14:creationId xmlns:p14="http://schemas.microsoft.com/office/powerpoint/2010/main" val="100601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3667513" y="350967"/>
            <a:ext cx="821250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u="sng" dirty="0">
                <a:latin typeface="Arial Narrow"/>
                <a:cs typeface="Arial Narrow"/>
              </a:rPr>
              <a:t>Factores sociales que impactan en la sobrevida en las Cardiopatías Congénitas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217088" y="6504281"/>
            <a:ext cx="584129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80" dirty="0" err="1">
                <a:latin typeface="Arial Narrow" panose="020B0606020202030204" pitchFamily="34" charset="0"/>
              </a:rPr>
              <a:t>Int</a:t>
            </a:r>
            <a:r>
              <a:rPr lang="es-MX" sz="1680" dirty="0">
                <a:latin typeface="Arial Narrow" panose="020B0606020202030204" pitchFamily="34" charset="0"/>
              </a:rPr>
              <a:t> J </a:t>
            </a:r>
            <a:r>
              <a:rPr lang="es-MX" sz="1680" dirty="0" err="1">
                <a:latin typeface="Arial Narrow" panose="020B0606020202030204" pitchFamily="34" charset="0"/>
              </a:rPr>
              <a:t>Cardiology</a:t>
            </a:r>
            <a:r>
              <a:rPr lang="es-MX" sz="1680" dirty="0">
                <a:latin typeface="Arial Narrow" panose="020B0606020202030204" pitchFamily="34" charset="0"/>
              </a:rPr>
              <a:t>. 2015;65:doi: 10.1016/j.ijcard.2015.04.230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48" y="2686140"/>
            <a:ext cx="2484969" cy="2025899"/>
          </a:xfrm>
          <a:prstGeom prst="rect">
            <a:avLst/>
          </a:prstGeom>
        </p:spPr>
      </p:pic>
      <p:sp>
        <p:nvSpPr>
          <p:cNvPr id="3" name="AutoShape 2" descr="Resultado de imagen para union europea"/>
          <p:cNvSpPr>
            <a:spLocks noChangeAspect="1" noChangeArrowheads="1"/>
          </p:cNvSpPr>
          <p:nvPr/>
        </p:nvSpPr>
        <p:spPr bwMode="auto">
          <a:xfrm>
            <a:off x="571500" y="-163831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es-MX" sz="216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33" y="2686141"/>
            <a:ext cx="2958267" cy="1903151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7363705" y="2001403"/>
            <a:ext cx="13372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Educación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2410799" y="5076780"/>
            <a:ext cx="183095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OR=2.9(1.2-3.9)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33" y="2443779"/>
            <a:ext cx="3214439" cy="2387869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1063109" y="2318934"/>
            <a:ext cx="160011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Nacionalidad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7457633" y="5060720"/>
            <a:ext cx="195758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OR=0.7(0.4-0.85)</a:t>
            </a:r>
          </a:p>
        </p:txBody>
      </p:sp>
    </p:spTree>
    <p:extLst>
      <p:ext uri="{BB962C8B-B14F-4D97-AF65-F5344CB8AC3E}">
        <p14:creationId xmlns:p14="http://schemas.microsoft.com/office/powerpoint/2010/main" val="246414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4802798" y="357214"/>
            <a:ext cx="731802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u="sng" dirty="0">
                <a:latin typeface="Arial Narrow"/>
                <a:cs typeface="Arial Narrow"/>
              </a:rPr>
              <a:t>Escenario ideal de atención de los enfermos con cardiopatía congénita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984484" y="5552237"/>
            <a:ext cx="9388805" cy="51352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60"/>
          </a:p>
        </p:txBody>
      </p:sp>
      <p:sp>
        <p:nvSpPr>
          <p:cNvPr id="20" name="CuadroTexto 19"/>
          <p:cNvSpPr txBox="1"/>
          <p:nvPr/>
        </p:nvSpPr>
        <p:spPr>
          <a:xfrm>
            <a:off x="9097900" y="5923158"/>
            <a:ext cx="1242648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Línea de vida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1671596" y="2111306"/>
            <a:ext cx="0" cy="4498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879144" y="5914671"/>
            <a:ext cx="6896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Fetal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790094" y="5894690"/>
            <a:ext cx="18261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Etapa pediátrica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998149" y="5886224"/>
            <a:ext cx="94288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Adultos</a:t>
            </a:r>
          </a:p>
        </p:txBody>
      </p:sp>
      <p:sp>
        <p:nvSpPr>
          <p:cNvPr id="27" name="CuadroTexto 26"/>
          <p:cNvSpPr txBox="1"/>
          <p:nvPr/>
        </p:nvSpPr>
        <p:spPr>
          <a:xfrm rot="16200000">
            <a:off x="501636" y="4427072"/>
            <a:ext cx="14863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solidFill>
                  <a:srgbClr val="C00000"/>
                </a:solidFill>
                <a:latin typeface="Arial Narrow" panose="020B0606020202030204" pitchFamily="34" charset="0"/>
              </a:rPr>
              <a:t>Diagnóstico</a:t>
            </a:r>
          </a:p>
        </p:txBody>
      </p:sp>
      <p:cxnSp>
        <p:nvCxnSpPr>
          <p:cNvPr id="31" name="Conector recto 30"/>
          <p:cNvCxnSpPr/>
          <p:nvPr/>
        </p:nvCxnSpPr>
        <p:spPr>
          <a:xfrm>
            <a:off x="1818712" y="4434236"/>
            <a:ext cx="8554576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uadroTexto 32"/>
          <p:cNvSpPr txBox="1"/>
          <p:nvPr/>
        </p:nvSpPr>
        <p:spPr>
          <a:xfrm>
            <a:off x="1797912" y="4424551"/>
            <a:ext cx="126348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Cortocircuitos</a:t>
            </a:r>
          </a:p>
        </p:txBody>
      </p:sp>
      <p:cxnSp>
        <p:nvCxnSpPr>
          <p:cNvPr id="35" name="Conector recto 34"/>
          <p:cNvCxnSpPr/>
          <p:nvPr/>
        </p:nvCxnSpPr>
        <p:spPr>
          <a:xfrm>
            <a:off x="1864323" y="3221376"/>
            <a:ext cx="8554576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CuadroTexto 35"/>
          <p:cNvSpPr txBox="1"/>
          <p:nvPr/>
        </p:nvSpPr>
        <p:spPr>
          <a:xfrm>
            <a:off x="1824497" y="3212802"/>
            <a:ext cx="231986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Complejas (</a:t>
            </a:r>
            <a:r>
              <a:rPr lang="es-MX" sz="1680" dirty="0" err="1">
                <a:latin typeface="Arial Narrow" panose="020B0606020202030204" pitchFamily="34" charset="0"/>
              </a:rPr>
              <a:t>biventriculares</a:t>
            </a:r>
            <a:r>
              <a:rPr lang="es-MX" sz="168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883704" y="2111306"/>
            <a:ext cx="2417650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Complejas (</a:t>
            </a:r>
            <a:r>
              <a:rPr lang="es-MX" sz="1680" dirty="0" err="1">
                <a:latin typeface="Arial Narrow" panose="020B0606020202030204" pitchFamily="34" charset="0"/>
              </a:rPr>
              <a:t>univentriculares</a:t>
            </a:r>
            <a:r>
              <a:rPr lang="es-MX" sz="168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1876810" y="4876624"/>
            <a:ext cx="2911233" cy="5618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b="1" dirty="0">
                <a:solidFill>
                  <a:schemeClr val="tx1"/>
                </a:solidFill>
                <a:latin typeface="Arial Narrow" panose="020B0606020202030204" pitchFamily="34" charset="0"/>
              </a:rPr>
              <a:t>Reparación total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1975965" y="3690768"/>
            <a:ext cx="2812079" cy="5618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20" b="1" dirty="0">
                <a:solidFill>
                  <a:schemeClr val="tx1"/>
                </a:solidFill>
                <a:latin typeface="Arial Narrow" panose="020B0606020202030204" pitchFamily="34" charset="0"/>
              </a:rPr>
              <a:t>Cirugías paliativas/definitivas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5044071" y="3651139"/>
            <a:ext cx="4802597" cy="5618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20" b="1" dirty="0">
                <a:solidFill>
                  <a:schemeClr val="tx1"/>
                </a:solidFill>
                <a:latin typeface="Arial Narrow" panose="020B0606020202030204" pitchFamily="34" charset="0"/>
              </a:rPr>
              <a:t>Seguimiento para complicaciones esperadas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1983833" y="2522531"/>
            <a:ext cx="2812079" cy="5618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20" b="1" dirty="0">
                <a:solidFill>
                  <a:schemeClr val="tx1"/>
                </a:solidFill>
                <a:latin typeface="Arial Narrow" panose="020B0606020202030204" pitchFamily="34" charset="0"/>
              </a:rPr>
              <a:t>Cirugías paliativas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4974188" y="2533140"/>
            <a:ext cx="4802597" cy="5618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80" b="1" dirty="0">
                <a:solidFill>
                  <a:schemeClr val="bg1"/>
                </a:solidFill>
                <a:latin typeface="Arial Narrow" panose="020B0606020202030204" pitchFamily="34" charset="0"/>
              </a:rPr>
              <a:t>Seguimiento para complicaciones esperadas</a:t>
            </a:r>
          </a:p>
          <a:p>
            <a:pPr algn="ctr"/>
            <a:r>
              <a:rPr lang="es-MX" sz="1680" b="1" dirty="0">
                <a:solidFill>
                  <a:schemeClr val="bg1"/>
                </a:solidFill>
                <a:latin typeface="Arial Narrow" panose="020B0606020202030204" pitchFamily="34" charset="0"/>
              </a:rPr>
              <a:t>TRASPLANTE CARDIACO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5092408" y="4838608"/>
            <a:ext cx="4802597" cy="5618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20" b="1" dirty="0">
                <a:solidFill>
                  <a:schemeClr val="tx1"/>
                </a:solidFill>
                <a:latin typeface="Arial Narrow" panose="020B0606020202030204" pitchFamily="34" charset="0"/>
              </a:rPr>
              <a:t>Vida normal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5044071" y="1570396"/>
            <a:ext cx="185178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Calidad de vida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8182391" y="1570072"/>
            <a:ext cx="120738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Fertilidad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254709" y="6518415"/>
            <a:ext cx="584129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80" dirty="0" err="1">
                <a:latin typeface="Arial Narrow" panose="020B0606020202030204" pitchFamily="34" charset="0"/>
              </a:rPr>
              <a:t>Int</a:t>
            </a:r>
            <a:r>
              <a:rPr lang="es-MX" sz="1680" dirty="0">
                <a:latin typeface="Arial Narrow" panose="020B0606020202030204" pitchFamily="34" charset="0"/>
              </a:rPr>
              <a:t> J </a:t>
            </a:r>
            <a:r>
              <a:rPr lang="es-MX" sz="1680" dirty="0" err="1">
                <a:latin typeface="Arial Narrow" panose="020B0606020202030204" pitchFamily="34" charset="0"/>
              </a:rPr>
              <a:t>Cardiology</a:t>
            </a:r>
            <a:r>
              <a:rPr lang="es-MX" sz="1680" dirty="0">
                <a:latin typeface="Arial Narrow" panose="020B0606020202030204" pitchFamily="34" charset="0"/>
              </a:rPr>
              <a:t>. 2015;65:doi: 10.1016/j.ijcard.2015.04.230</a:t>
            </a:r>
          </a:p>
        </p:txBody>
      </p:sp>
    </p:spTree>
    <p:extLst>
      <p:ext uri="{BB962C8B-B14F-4D97-AF65-F5344CB8AC3E}">
        <p14:creationId xmlns:p14="http://schemas.microsoft.com/office/powerpoint/2010/main" val="1549330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4802798" y="412615"/>
            <a:ext cx="731802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60" u="sng" dirty="0">
                <a:latin typeface="Arial Narrow"/>
                <a:cs typeface="Arial Narrow"/>
              </a:rPr>
              <a:t>Escenario ideal de atención de los enfermos con cardiopatía congénita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984483" y="5552237"/>
            <a:ext cx="10027332" cy="51352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60"/>
          </a:p>
        </p:txBody>
      </p:sp>
      <p:sp>
        <p:nvSpPr>
          <p:cNvPr id="20" name="CuadroTexto 19"/>
          <p:cNvSpPr txBox="1"/>
          <p:nvPr/>
        </p:nvSpPr>
        <p:spPr>
          <a:xfrm>
            <a:off x="9437235" y="5887690"/>
            <a:ext cx="1242648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Línea de vida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1671596" y="2111306"/>
            <a:ext cx="0" cy="44987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879144" y="5914671"/>
            <a:ext cx="6896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Fetal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1790094" y="5894690"/>
            <a:ext cx="18261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Etapa pediátrica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998149" y="5886224"/>
            <a:ext cx="94288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dirty="0">
                <a:latin typeface="Arial Narrow" panose="020B0606020202030204" pitchFamily="34" charset="0"/>
              </a:rPr>
              <a:t>Adultos</a:t>
            </a:r>
          </a:p>
        </p:txBody>
      </p:sp>
      <p:sp>
        <p:nvSpPr>
          <p:cNvPr id="27" name="CuadroTexto 26"/>
          <p:cNvSpPr txBox="1"/>
          <p:nvPr/>
        </p:nvSpPr>
        <p:spPr>
          <a:xfrm rot="16200000">
            <a:off x="501636" y="4427072"/>
            <a:ext cx="14863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solidFill>
                  <a:srgbClr val="C00000"/>
                </a:solidFill>
                <a:latin typeface="Arial Narrow" panose="020B0606020202030204" pitchFamily="34" charset="0"/>
              </a:rPr>
              <a:t>Diagnóstico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2189684" y="3593758"/>
            <a:ext cx="8128651" cy="171175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b="1" dirty="0">
                <a:solidFill>
                  <a:schemeClr val="tx1"/>
                </a:solidFill>
                <a:latin typeface="Arial Narrow" panose="020B0606020202030204" pitchFamily="34" charset="0"/>
              </a:rPr>
              <a:t>Centros hospitalarios con preparación multidisciplinaria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967024" y="2443701"/>
            <a:ext cx="3142207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Protocolo quirúrgico</a:t>
            </a:r>
          </a:p>
          <a:p>
            <a:r>
              <a:rPr lang="es-MX" sz="1680" dirty="0">
                <a:latin typeface="Arial Narrow" panose="020B0606020202030204" pitchFamily="34" charset="0"/>
              </a:rPr>
              <a:t>Manejo posquirúrgico</a:t>
            </a:r>
          </a:p>
          <a:p>
            <a:r>
              <a:rPr lang="es-MX" sz="1680" dirty="0">
                <a:latin typeface="Arial Narrow" panose="020B0606020202030204" pitchFamily="34" charset="0"/>
              </a:rPr>
              <a:t>Complicaciones inmediatas/ mediatas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5877803" y="2265057"/>
            <a:ext cx="46346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dirty="0">
                <a:latin typeface="Arial Narrow" panose="020B0606020202030204" pitchFamily="34" charset="0"/>
              </a:rPr>
              <a:t>Desarrollo adecuado</a:t>
            </a:r>
          </a:p>
          <a:p>
            <a:r>
              <a:rPr lang="es-MX" sz="1680" dirty="0">
                <a:latin typeface="Arial Narrow" panose="020B0606020202030204" pitchFamily="34" charset="0"/>
              </a:rPr>
              <a:t>Embarazo</a:t>
            </a:r>
          </a:p>
          <a:p>
            <a:r>
              <a:rPr lang="es-MX" sz="1680" dirty="0">
                <a:latin typeface="Arial Narrow" panose="020B0606020202030204" pitchFamily="34" charset="0"/>
              </a:rPr>
              <a:t>Complicaciones tardías</a:t>
            </a:r>
          </a:p>
          <a:p>
            <a:r>
              <a:rPr lang="es-MX" sz="1680" dirty="0">
                <a:latin typeface="Arial Narrow" panose="020B0606020202030204" pitchFamily="34" charset="0"/>
              </a:rPr>
              <a:t>Enfermedades cardiovasculares ( cardiopatía isquémica)</a:t>
            </a:r>
          </a:p>
          <a:p>
            <a:r>
              <a:rPr lang="es-MX" sz="1680" dirty="0" err="1">
                <a:latin typeface="Arial Narrow" panose="020B0606020202030204" pitchFamily="34" charset="0"/>
              </a:rPr>
              <a:t>Reintervenciones</a:t>
            </a:r>
            <a:endParaRPr lang="es-MX" sz="1680" dirty="0">
              <a:latin typeface="Arial Narrow" panose="020B060602020203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983832" y="1868672"/>
            <a:ext cx="248337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Objetivos inmediatos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5877804" y="1916530"/>
            <a:ext cx="26725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>
                <a:latin typeface="Arial Narrow" panose="020B0606020202030204" pitchFamily="34" charset="0"/>
              </a:rPr>
              <a:t>Objetivos a largo plazo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0" y="6557179"/>
            <a:ext cx="584129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80" dirty="0" err="1">
                <a:latin typeface="Arial Narrow" panose="020B0606020202030204" pitchFamily="34" charset="0"/>
              </a:rPr>
              <a:t>Int</a:t>
            </a:r>
            <a:r>
              <a:rPr lang="es-MX" sz="1680" dirty="0">
                <a:latin typeface="Arial Narrow" panose="020B0606020202030204" pitchFamily="34" charset="0"/>
              </a:rPr>
              <a:t> J </a:t>
            </a:r>
            <a:r>
              <a:rPr lang="es-MX" sz="1680" dirty="0" err="1">
                <a:latin typeface="Arial Narrow" panose="020B0606020202030204" pitchFamily="34" charset="0"/>
              </a:rPr>
              <a:t>Cardiology</a:t>
            </a:r>
            <a:r>
              <a:rPr lang="es-MX" sz="1680" dirty="0">
                <a:latin typeface="Arial Narrow" panose="020B0606020202030204" pitchFamily="34" charset="0"/>
              </a:rPr>
              <a:t>. 2015;65:doi: 10.1016/j.ijcard.2015.04.230</a:t>
            </a:r>
          </a:p>
        </p:txBody>
      </p:sp>
    </p:spTree>
    <p:extLst>
      <p:ext uri="{BB962C8B-B14F-4D97-AF65-F5344CB8AC3E}">
        <p14:creationId xmlns:p14="http://schemas.microsoft.com/office/powerpoint/2010/main" val="17800072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703</Words>
  <Application>Microsoft Macintosh PowerPoint</Application>
  <PresentationFormat>Panorámica</PresentationFormat>
  <Paragraphs>143</Paragraphs>
  <Slides>23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vespertine</vt:lpstr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</cp:revision>
  <dcterms:created xsi:type="dcterms:W3CDTF">2018-08-01T22:56:53Z</dcterms:created>
  <dcterms:modified xsi:type="dcterms:W3CDTF">2018-08-01T23:22:13Z</dcterms:modified>
</cp:coreProperties>
</file>