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6" r:id="rId2"/>
    <p:sldId id="269" r:id="rId3"/>
    <p:sldId id="289" r:id="rId4"/>
    <p:sldId id="292" r:id="rId5"/>
    <p:sldId id="293" r:id="rId6"/>
    <p:sldId id="274" r:id="rId7"/>
    <p:sldId id="272" r:id="rId8"/>
    <p:sldId id="291" r:id="rId9"/>
    <p:sldId id="283" r:id="rId10"/>
    <p:sldId id="287" r:id="rId11"/>
    <p:sldId id="297" r:id="rId12"/>
    <p:sldId id="294" r:id="rId13"/>
    <p:sldId id="295" r:id="rId14"/>
    <p:sldId id="296" r:id="rId15"/>
    <p:sldId id="267" r:id="rId16"/>
  </p:sldIdLst>
  <p:sldSz cx="9144000" cy="6858000" type="letter"/>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ECF4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552" autoAdjust="0"/>
  </p:normalViewPr>
  <p:slideViewPr>
    <p:cSldViewPr snapToGrid="0" snapToObjects="1">
      <p:cViewPr>
        <p:scale>
          <a:sx n="85" d="100"/>
          <a:sy n="85" d="100"/>
        </p:scale>
        <p:origin x="-1288" y="-2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2FF541-F004-6D4B-8C8A-F20C07B85F08}" type="datetimeFigureOut">
              <a:rPr lang="es-ES" smtClean="0"/>
              <a:t>02/05/18</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7006DA-A855-CC4C-BE20-7964991F29DB}" type="slidenum">
              <a:rPr lang="es-ES" smtClean="0"/>
              <a:t>‹Nr.›</a:t>
            </a:fld>
            <a:endParaRPr lang="es-ES"/>
          </a:p>
        </p:txBody>
      </p:sp>
    </p:spTree>
    <p:extLst>
      <p:ext uri="{BB962C8B-B14F-4D97-AF65-F5344CB8AC3E}">
        <p14:creationId xmlns:p14="http://schemas.microsoft.com/office/powerpoint/2010/main" val="3195152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CD2F7-4F40-2042-A451-063CF154B04D}" type="datetimeFigureOut">
              <a:rPr lang="es-ES" smtClean="0"/>
              <a:t>02/05/18</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B7EE97-0B6C-5F47-BD01-64594F947B45}" type="slidenum">
              <a:rPr lang="es-ES" smtClean="0"/>
              <a:t>‹Nr.›</a:t>
            </a:fld>
            <a:endParaRPr lang="es-ES"/>
          </a:p>
        </p:txBody>
      </p:sp>
    </p:spTree>
    <p:extLst>
      <p:ext uri="{BB962C8B-B14F-4D97-AF65-F5344CB8AC3E}">
        <p14:creationId xmlns:p14="http://schemas.microsoft.com/office/powerpoint/2010/main" val="40727094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45A2F6-C49E-4E0A-927C-E00417E83062}" type="slidenum">
              <a:rPr lang="en-US"/>
              <a:pPr/>
              <a:t>8</a:t>
            </a:fld>
            <a:endParaRPr lang="en-US"/>
          </a:p>
        </p:txBody>
      </p:sp>
      <p:sp>
        <p:nvSpPr>
          <p:cNvPr id="260098" name="Rectangle 2"/>
          <p:cNvSpPr>
            <a:spLocks noGrp="1" noRot="1" noChangeAspect="1" noChangeArrowheads="1" noTextEdit="1"/>
          </p:cNvSpPr>
          <p:nvPr>
            <p:ph type="sldImg"/>
          </p:nvPr>
        </p:nvSpPr>
        <p:spPr>
          <a:xfrm>
            <a:off x="1143000" y="685800"/>
            <a:ext cx="4572000" cy="3429000"/>
          </a:xfrm>
          <a:ln/>
        </p:spPr>
      </p:sp>
      <p:sp>
        <p:nvSpPr>
          <p:cNvPr id="260099" name="Rectangle 3"/>
          <p:cNvSpPr>
            <a:spLocks noGrp="1" noChangeArrowheads="1"/>
          </p:cNvSpPr>
          <p:nvPr>
            <p:ph type="body" idx="1"/>
          </p:nvPr>
        </p:nvSpPr>
        <p:spPr/>
        <p:txBody>
          <a:bodyPr/>
          <a:lstStyle/>
          <a:p>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A983E9-1497-47EF-899D-AAB1CB1B4FF1}" type="slidenum">
              <a:rPr lang="en-US"/>
              <a:pPr/>
              <a:t>9</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82573C3F-464D-4929-9FED-F1DE6D2D8075}" type="slidenum">
              <a:rPr lang="en-US" smtClean="0">
                <a:latin typeface="Times New Roman" pitchFamily="18" charset="0"/>
              </a:rPr>
              <a:pPr/>
              <a:t>12</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a:xfrm>
            <a:off x="1143000" y="685800"/>
            <a:ext cx="4572000" cy="3429000"/>
          </a:xfrm>
          <a:ln/>
        </p:spPr>
      </p:sp>
      <p:sp>
        <p:nvSpPr>
          <p:cNvPr id="48132" name="Rectangle 3"/>
          <p:cNvSpPr>
            <a:spLocks noGrp="1" noChangeArrowheads="1"/>
          </p:cNvSpPr>
          <p:nvPr>
            <p:ph type="body" idx="1"/>
          </p:nvPr>
        </p:nvSpPr>
        <p:spPr>
          <a:noFill/>
          <a:ln/>
        </p:spPr>
        <p:txBody>
          <a:bodyPr/>
          <a:lstStyle/>
          <a:p>
            <a:pPr eaLnBrk="1" hangingPunct="1"/>
            <a:r>
              <a:rPr lang="es-ES" smtClean="0">
                <a:latin typeface="Times New Roman" pitchFamily="18" charset="0"/>
              </a:rPr>
              <a:t>JET LAG: Aquellos que hayan volado cruzando meridianos debieron ajustar sus relojes pulsera para ser coherentes con el lugar de destino, adelantando o atrasando las agujas del reloj. Paralelamente, el sistema circadiano experimenta el mismo ajuste restableciéndose gradualmente las relaciones de fase normales de los ritmos entre sí y con el nuevo </a:t>
            </a:r>
            <a:r>
              <a:rPr lang="es-ES" i="1" smtClean="0">
                <a:latin typeface="Times New Roman" pitchFamily="18" charset="0"/>
              </a:rPr>
              <a:t>zeitgeber o sicronizador </a:t>
            </a:r>
            <a:r>
              <a:rPr lang="es-ES" smtClean="0">
                <a:latin typeface="Times New Roman" pitchFamily="18" charset="0"/>
              </a:rPr>
              <a:t>.</a:t>
            </a:r>
          </a:p>
          <a:p>
            <a:pPr eaLnBrk="1" hangingPunct="1"/>
            <a:r>
              <a:rPr lang="es-ES" smtClean="0">
                <a:latin typeface="Times New Roman" pitchFamily="18" charset="0"/>
              </a:rPr>
              <a:t>podemos citar a Julio Cortázar: “Cuando uno viaja a Europa, el alma tarda tres días más en llegar”… </a:t>
            </a:r>
          </a:p>
          <a:p>
            <a:pPr eaLnBrk="1" hangingPunct="1"/>
            <a:r>
              <a:rPr lang="es-ES" smtClean="0">
                <a:latin typeface="Times New Roman" pitchFamily="18" charset="0"/>
              </a:rPr>
              <a:t>El </a:t>
            </a:r>
            <a:r>
              <a:rPr lang="es-ES" i="1" smtClean="0">
                <a:latin typeface="Times New Roman" pitchFamily="18" charset="0"/>
              </a:rPr>
              <a:t>jet-lag </a:t>
            </a:r>
            <a:r>
              <a:rPr lang="es-ES" smtClean="0">
                <a:latin typeface="Times New Roman" pitchFamily="18" charset="0"/>
              </a:rPr>
              <a:t>es definido como un conjunto de síntomas dominado por una alteración en el patrón de sueño, que ocurre cuando ciertos ritmos biológicos se encuentran fuera de fase entre sí con el ciclo ambiental de luz/oscuridad como consecuencia de vuelos transmeridianos de larga duración.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DC911-9EB3-4CF5-AFB1-9F74C5FD5938}" type="slidenum">
              <a:rPr lang="en-US"/>
              <a:pPr/>
              <a:t>14</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4D6EAC3C-DE68-8047-AA7B-F995542CD89E}" type="datetimeFigureOut">
              <a:rPr lang="es-ES" smtClean="0"/>
              <a:t>02/05/18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397951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D6EAC3C-DE68-8047-AA7B-F995542CD89E}" type="datetimeFigureOut">
              <a:rPr lang="es-ES" smtClean="0"/>
              <a:t>02/05/18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46838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D6EAC3C-DE68-8047-AA7B-F995542CD89E}" type="datetimeFigureOut">
              <a:rPr lang="es-ES" smtClean="0"/>
              <a:t>02/05/18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1394428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4D6EAC3C-DE68-8047-AA7B-F995542CD89E}" type="datetimeFigureOut">
              <a:rPr lang="es-ES" smtClean="0"/>
              <a:t>02/05/18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328005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4D6EAC3C-DE68-8047-AA7B-F995542CD89E}" type="datetimeFigureOut">
              <a:rPr lang="es-ES" smtClean="0"/>
              <a:t>02/05/18</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2683114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4D6EAC3C-DE68-8047-AA7B-F995542CD89E}" type="datetimeFigureOut">
              <a:rPr lang="es-ES" smtClean="0"/>
              <a:t>02/05/18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3444492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4D6EAC3C-DE68-8047-AA7B-F995542CD89E}" type="datetimeFigureOut">
              <a:rPr lang="es-ES" smtClean="0"/>
              <a:t>02/05/18</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165961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4D6EAC3C-DE68-8047-AA7B-F995542CD89E}" type="datetimeFigureOut">
              <a:rPr lang="es-ES" smtClean="0"/>
              <a:t>02/05/18</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103435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D6EAC3C-DE68-8047-AA7B-F995542CD89E}" type="datetimeFigureOut">
              <a:rPr lang="es-ES" smtClean="0"/>
              <a:t>02/05/18</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378925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D6EAC3C-DE68-8047-AA7B-F995542CD89E}" type="datetimeFigureOut">
              <a:rPr lang="es-ES" smtClean="0"/>
              <a:t>02/05/18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2366566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4D6EAC3C-DE68-8047-AA7B-F995542CD89E}" type="datetimeFigureOut">
              <a:rPr lang="es-ES" smtClean="0"/>
              <a:t>02/05/18</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E132A4F-33F1-3347-8F67-44593018FB05}" type="slidenum">
              <a:rPr lang="es-ES" smtClean="0"/>
              <a:t>‹Nr.›</a:t>
            </a:fld>
            <a:endParaRPr lang="es-ES"/>
          </a:p>
        </p:txBody>
      </p:sp>
    </p:spTree>
    <p:extLst>
      <p:ext uri="{BB962C8B-B14F-4D97-AF65-F5344CB8AC3E}">
        <p14:creationId xmlns:p14="http://schemas.microsoft.com/office/powerpoint/2010/main" val="10748506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6EAC3C-DE68-8047-AA7B-F995542CD89E}" type="datetimeFigureOut">
              <a:rPr lang="es-ES" smtClean="0"/>
              <a:t>02/05/18</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32A4F-33F1-3347-8F67-44593018FB05}" type="slidenum">
              <a:rPr lang="es-ES" smtClean="0"/>
              <a:t>‹Nr.›</a:t>
            </a:fld>
            <a:endParaRPr lang="es-ES"/>
          </a:p>
        </p:txBody>
      </p:sp>
    </p:spTree>
    <p:extLst>
      <p:ext uri="{BB962C8B-B14F-4D97-AF65-F5344CB8AC3E}">
        <p14:creationId xmlns:p14="http://schemas.microsoft.com/office/powerpoint/2010/main" val="3755781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1" Type="http://schemas.microsoft.com/office/2007/relationships/hdphoto" Target="../media/hdphoto8.wdp"/><Relationship Id="rId12" Type="http://schemas.microsoft.com/office/2007/relationships/hdphoto" Target="../media/hdphoto9.wdp"/><Relationship Id="rId13" Type="http://schemas.microsoft.com/office/2007/relationships/hdphoto" Target="../media/hdphoto10.wdp"/><Relationship Id="rId14" Type="http://schemas.microsoft.com/office/2007/relationships/hdphoto" Target="../media/hdphoto11.wdp"/><Relationship Id="rId15" Type="http://schemas.microsoft.com/office/2007/relationships/hdphoto" Target="../media/hdphoto12.wdp"/><Relationship Id="rId16" Type="http://schemas.microsoft.com/office/2007/relationships/hdphoto" Target="../media/hdphoto13.wdp"/><Relationship Id="rId1" Type="http://schemas.openxmlformats.org/officeDocument/2006/relationships/slideLayout" Target="../slideLayouts/slideLayout7.xml"/><Relationship Id="rId2" Type="http://schemas.openxmlformats.org/officeDocument/2006/relationships/image" Target="../media/image19.jpeg"/><Relationship Id="rId3" Type="http://schemas.microsoft.com/office/2007/relationships/hdphoto" Target="../media/hdphoto1.wdp"/><Relationship Id="rId4" Type="http://schemas.openxmlformats.org/officeDocument/2006/relationships/image" Target="../media/image20.jpeg"/><Relationship Id="rId5" Type="http://schemas.microsoft.com/office/2007/relationships/hdphoto" Target="../media/hdphoto2.wdp"/><Relationship Id="rId6" Type="http://schemas.microsoft.com/office/2007/relationships/hdphoto" Target="../media/hdphoto3.wdp"/><Relationship Id="rId7" Type="http://schemas.microsoft.com/office/2007/relationships/hdphoto" Target="../media/hdphoto4.wdp"/><Relationship Id="rId8" Type="http://schemas.microsoft.com/office/2007/relationships/hdphoto" Target="../media/hdphoto5.wdp"/><Relationship Id="rId9" Type="http://schemas.microsoft.com/office/2007/relationships/hdphoto" Target="../media/hdphoto6.wdp"/><Relationship Id="rId10" Type="http://schemas.microsoft.com/office/2007/relationships/hdphoto" Target="../media/hdphoto7.wdp"/></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hyperlink" Target="http://www.ociotakus.com/wp-content/images/IsiuX/thumb_Reloj%20Dali-769990.jpg" TargetMode="External"/><Relationship Id="rId6" Type="http://schemas.openxmlformats.org/officeDocument/2006/relationships/image" Target="../media/image23.jpeg"/><Relationship Id="rId7" Type="http://schemas.openxmlformats.org/officeDocument/2006/relationships/image" Target="../media/image24.png"/><Relationship Id="rId8"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3" Type="http://schemas.openxmlformats.org/officeDocument/2006/relationships/hyperlink" Target="http://iris.cnice.mecd.es/biosfera/profesor/animaciones/Rotacion.gif" TargetMode="External"/><Relationship Id="rId4" Type="http://schemas.openxmlformats.org/officeDocument/2006/relationships/image" Target="../media/image4.gif"/><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iris.cnice.mecd.es/biosfera/profesor/animaciones/Rotacion.gif" TargetMode="External"/><Relationship Id="rId3"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hyperlink" Target="http://iris.cnice.mecd.es/biosfera/profesor/animaciones/Rotacion.gif" TargetMode="External"/><Relationship Id="rId4" Type="http://schemas.openxmlformats.org/officeDocument/2006/relationships/image" Target="../media/image4.gif"/><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051765"/>
            <a:ext cx="7772400" cy="1470025"/>
          </a:xfrm>
        </p:spPr>
        <p:txBody>
          <a:bodyPr>
            <a:normAutofit/>
          </a:bodyPr>
          <a:lstStyle/>
          <a:p>
            <a:r>
              <a:rPr lang="es-ES" sz="3200" dirty="0" smtClean="0"/>
              <a:t>APLICACIÓN DE LA CRONOBIOLOGÍA EN LA MEDICINA</a:t>
            </a:r>
            <a:endParaRPr lang="es-ES" sz="3200" dirty="0"/>
          </a:p>
        </p:txBody>
      </p:sp>
      <p:pic>
        <p:nvPicPr>
          <p:cNvPr id="4" name="Imagen 3"/>
          <p:cNvPicPr>
            <a:picLocks noChangeAspect="1"/>
          </p:cNvPicPr>
          <p:nvPr/>
        </p:nvPicPr>
        <p:blipFill rotWithShape="1">
          <a:blip r:embed="rId2"/>
          <a:srcRect r="-5088" b="92902"/>
          <a:stretch/>
        </p:blipFill>
        <p:spPr>
          <a:xfrm>
            <a:off x="200995" y="0"/>
            <a:ext cx="7332146" cy="917144"/>
          </a:xfrm>
          <a:prstGeom prst="rect">
            <a:avLst/>
          </a:prstGeom>
        </p:spPr>
      </p:pic>
      <p:pic>
        <p:nvPicPr>
          <p:cNvPr id="5" name="Imagen 4"/>
          <p:cNvPicPr>
            <a:picLocks noChangeAspect="1"/>
          </p:cNvPicPr>
          <p:nvPr/>
        </p:nvPicPr>
        <p:blipFill rotWithShape="1">
          <a:blip r:embed="rId2"/>
          <a:srcRect t="33392" b="5017"/>
          <a:stretch/>
        </p:blipFill>
        <p:spPr>
          <a:xfrm>
            <a:off x="2590718" y="2444139"/>
            <a:ext cx="3699517" cy="4219625"/>
          </a:xfrm>
          <a:prstGeom prst="rect">
            <a:avLst/>
          </a:prstGeom>
        </p:spPr>
      </p:pic>
    </p:spTree>
    <p:extLst>
      <p:ext uri="{BB962C8B-B14F-4D97-AF65-F5344CB8AC3E}">
        <p14:creationId xmlns:p14="http://schemas.microsoft.com/office/powerpoint/2010/main" val="60545423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ángulo 43"/>
          <p:cNvSpPr/>
          <p:nvPr/>
        </p:nvSpPr>
        <p:spPr>
          <a:xfrm>
            <a:off x="1598708" y="552746"/>
            <a:ext cx="5438588" cy="6305254"/>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 name="Text Box 6"/>
          <p:cNvSpPr txBox="1">
            <a:spLocks noChangeArrowheads="1"/>
          </p:cNvSpPr>
          <p:nvPr/>
        </p:nvSpPr>
        <p:spPr bwMode="auto">
          <a:xfrm>
            <a:off x="0" y="152636"/>
            <a:ext cx="9144000" cy="400110"/>
          </a:xfrm>
          <a:prstGeom prst="rect">
            <a:avLst/>
          </a:prstGeom>
          <a:noFill/>
          <a:ln w="9525">
            <a:noFill/>
            <a:miter lim="800000"/>
            <a:headEnd/>
            <a:tailEnd/>
          </a:ln>
          <a:effectLst/>
        </p:spPr>
        <p:txBody>
          <a:bodyPr wrap="square">
            <a:spAutoFit/>
          </a:bodyPr>
          <a:lstStyle/>
          <a:p>
            <a:pPr algn="ctr">
              <a:spcBef>
                <a:spcPct val="50000"/>
              </a:spcBef>
            </a:pPr>
            <a:r>
              <a:rPr lang="es-MX" sz="2000" b="1" dirty="0" smtClean="0">
                <a:effectLst>
                  <a:outerShdw blurRad="38100" dist="38100" dir="2700000" algn="tl">
                    <a:srgbClr val="C0C0C0"/>
                  </a:outerShdw>
                </a:effectLst>
                <a:latin typeface="Verdana" pitchFamily="34" charset="0"/>
                <a:ea typeface="Verdana" pitchFamily="34" charset="0"/>
                <a:cs typeface="Verdana" pitchFamily="34" charset="0"/>
              </a:rPr>
              <a:t>EL CUERPO ES UN SISTEMA COMPLEJO DE RELOJES</a:t>
            </a:r>
            <a:endParaRPr lang="es-MX" sz="2000" b="1" dirty="0">
              <a:effectLst>
                <a:outerShdw blurRad="38100" dist="38100" dir="2700000" algn="tl">
                  <a:srgbClr val="C0C0C0"/>
                </a:outerShdw>
              </a:effectLst>
              <a:latin typeface="Verdana" pitchFamily="34" charset="0"/>
              <a:ea typeface="Verdana" pitchFamily="34" charset="0"/>
              <a:cs typeface="Verdana" pitchFamily="34" charset="0"/>
            </a:endParaRPr>
          </a:p>
        </p:txBody>
      </p:sp>
      <p:grpSp>
        <p:nvGrpSpPr>
          <p:cNvPr id="45" name="Agrupar 44"/>
          <p:cNvGrpSpPr/>
          <p:nvPr/>
        </p:nvGrpSpPr>
        <p:grpSpPr>
          <a:xfrm>
            <a:off x="2843808" y="620688"/>
            <a:ext cx="3118656" cy="6237312"/>
            <a:chOff x="2843808" y="620688"/>
            <a:chExt cx="3118656" cy="6237312"/>
          </a:xfrm>
        </p:grpSpPr>
        <p:pic>
          <p:nvPicPr>
            <p:cNvPr id="3" name="Imagen 2"/>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8800"/>
                      </a14:imgEffect>
                      <a14:imgEffect>
                        <a14:brightnessContrast contrast="-40000"/>
                      </a14:imgEffect>
                    </a14:imgLayer>
                  </a14:imgProps>
                </a:ext>
              </a:extLst>
            </a:blip>
            <a:stretch>
              <a:fillRect/>
            </a:stretch>
          </p:blipFill>
          <p:spPr>
            <a:xfrm>
              <a:off x="2843808" y="620688"/>
              <a:ext cx="3118656" cy="6237312"/>
            </a:xfrm>
            <a:prstGeom prst="rect">
              <a:avLst/>
            </a:prstGeom>
          </p:spPr>
        </p:pic>
        <p:pic>
          <p:nvPicPr>
            <p:cNvPr id="4" name="Imagen 3"/>
            <p:cNvPicPr>
              <a:picLocks noChangeAspect="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Lst>
            </a:blip>
            <a:stretch>
              <a:fillRect/>
            </a:stretch>
          </p:blipFill>
          <p:spPr>
            <a:xfrm>
              <a:off x="4211960" y="800708"/>
              <a:ext cx="368361" cy="350912"/>
            </a:xfrm>
            <a:prstGeom prst="rect">
              <a:avLst/>
            </a:prstGeom>
          </p:spPr>
        </p:pic>
        <p:pic>
          <p:nvPicPr>
            <p:cNvPr id="5" name="Imagen 4"/>
            <p:cNvPicPr>
              <a:picLocks noChangeAspect="1"/>
            </p:cNvPicPr>
            <p:nvPr/>
          </p:nvPicPr>
          <p:blipFill>
            <a:blip r:embed="rId4"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3743908" y="1808820"/>
              <a:ext cx="368361" cy="350912"/>
            </a:xfrm>
            <a:prstGeom prst="rect">
              <a:avLst/>
            </a:prstGeom>
          </p:spPr>
        </p:pic>
        <p:pic>
          <p:nvPicPr>
            <p:cNvPr id="6" name="Imagen 5"/>
            <p:cNvPicPr>
              <a:picLocks noChangeAspect="1"/>
            </p:cNvPicPr>
            <p:nvPr/>
          </p:nvPicPr>
          <p:blipFill>
            <a:blip r:embed="rId4"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4139952" y="1556792"/>
              <a:ext cx="368361" cy="350912"/>
            </a:xfrm>
            <a:prstGeom prst="rect">
              <a:avLst/>
            </a:prstGeom>
          </p:spPr>
        </p:pic>
        <p:pic>
          <p:nvPicPr>
            <p:cNvPr id="7" name="Imagen 6"/>
            <p:cNvPicPr>
              <a:picLocks noChangeAspect="1"/>
            </p:cNvPicPr>
            <p:nvPr/>
          </p:nvPicPr>
          <p:blipFill>
            <a:blip r:embed="rId4" cstate="print">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4211960" y="2996952"/>
              <a:ext cx="368361" cy="350912"/>
            </a:xfrm>
            <a:prstGeom prst="rect">
              <a:avLst/>
            </a:prstGeom>
          </p:spPr>
        </p:pic>
        <p:pic>
          <p:nvPicPr>
            <p:cNvPr id="8" name="Imagen 7"/>
            <p:cNvPicPr>
              <a:picLocks noChangeAspect="1"/>
            </p:cNvPicPr>
            <p:nvPr/>
          </p:nvPicPr>
          <p:blipFill>
            <a:blip r:embed="rId4" cstate="print">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4463988" y="2816932"/>
              <a:ext cx="368361" cy="350912"/>
            </a:xfrm>
            <a:prstGeom prst="rect">
              <a:avLst/>
            </a:prstGeom>
          </p:spPr>
        </p:pic>
        <p:pic>
          <p:nvPicPr>
            <p:cNvPr id="9" name="Imagen 8"/>
            <p:cNvPicPr>
              <a:picLocks noChangeAspect="1"/>
            </p:cNvPicPr>
            <p:nvPr/>
          </p:nvPicPr>
          <p:blipFill>
            <a:blip r:embed="rId4"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4463988" y="3176972"/>
              <a:ext cx="368361" cy="350912"/>
            </a:xfrm>
            <a:prstGeom prst="rect">
              <a:avLst/>
            </a:prstGeom>
          </p:spPr>
        </p:pic>
        <p:pic>
          <p:nvPicPr>
            <p:cNvPr id="10" name="Imagen 9"/>
            <p:cNvPicPr>
              <a:picLocks noChangeAspect="1"/>
            </p:cNvPicPr>
            <p:nvPr/>
          </p:nvPicPr>
          <p:blipFill>
            <a:blip r:embed="rId4" cstate="print">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3923928" y="3104964"/>
              <a:ext cx="368361" cy="350912"/>
            </a:xfrm>
            <a:prstGeom prst="rect">
              <a:avLst/>
            </a:prstGeom>
          </p:spPr>
        </p:pic>
        <p:pic>
          <p:nvPicPr>
            <p:cNvPr id="11" name="Imagen 10"/>
            <p:cNvPicPr>
              <a:picLocks noChangeAspect="1"/>
            </p:cNvPicPr>
            <p:nvPr/>
          </p:nvPicPr>
          <p:blipFill>
            <a:blip r:embed="rId4" cstate="print">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4067944" y="3537012"/>
              <a:ext cx="368361" cy="350912"/>
            </a:xfrm>
            <a:prstGeom prst="rect">
              <a:avLst/>
            </a:prstGeom>
          </p:spPr>
        </p:pic>
        <p:pic>
          <p:nvPicPr>
            <p:cNvPr id="12" name="Imagen 11"/>
            <p:cNvPicPr>
              <a:picLocks noChangeAspect="1"/>
            </p:cNvPicPr>
            <p:nvPr/>
          </p:nvPicPr>
          <p:blipFill>
            <a:blip r:embed="rId4"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4247964" y="2132856"/>
              <a:ext cx="368361" cy="350912"/>
            </a:xfrm>
            <a:prstGeom prst="rect">
              <a:avLst/>
            </a:prstGeom>
          </p:spPr>
        </p:pic>
        <p:pic>
          <p:nvPicPr>
            <p:cNvPr id="13" name="Imagen 12"/>
            <p:cNvPicPr>
              <a:picLocks noChangeAspect="1"/>
            </p:cNvPicPr>
            <p:nvPr/>
          </p:nvPicPr>
          <p:blipFill>
            <a:blip r:embed="rId4" cstate="print">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4572000" y="2132856"/>
              <a:ext cx="368361" cy="350912"/>
            </a:xfrm>
            <a:prstGeom prst="rect">
              <a:avLst/>
            </a:prstGeom>
          </p:spPr>
        </p:pic>
        <p:pic>
          <p:nvPicPr>
            <p:cNvPr id="14" name="Imagen 13"/>
            <p:cNvPicPr>
              <a:picLocks noChangeAspect="1"/>
            </p:cNvPicPr>
            <p:nvPr/>
          </p:nvPicPr>
          <p:blipFill>
            <a:blip r:embed="rId4" cstate="print">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4283968" y="2528900"/>
              <a:ext cx="368361" cy="350912"/>
            </a:xfrm>
            <a:prstGeom prst="rect">
              <a:avLst/>
            </a:prstGeom>
          </p:spPr>
        </p:pic>
        <p:pic>
          <p:nvPicPr>
            <p:cNvPr id="15" name="Imagen 14"/>
            <p:cNvPicPr>
              <a:picLocks noChangeAspect="1"/>
            </p:cNvPicPr>
            <p:nvPr/>
          </p:nvPicPr>
          <p:blipFill>
            <a:blip r:embed="rId4" cstate="print">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3887924" y="2204864"/>
              <a:ext cx="368361" cy="350912"/>
            </a:xfrm>
            <a:prstGeom prst="rect">
              <a:avLst/>
            </a:prstGeom>
          </p:spPr>
        </p:pic>
        <p:pic>
          <p:nvPicPr>
            <p:cNvPr id="16" name="Imagen 15"/>
            <p:cNvPicPr>
              <a:picLocks noChangeAspect="1"/>
            </p:cNvPicPr>
            <p:nvPr/>
          </p:nvPicPr>
          <p:blipFill>
            <a:blip r:embed="rId4" cstate="print">
              <a:extLst>
                <a:ext uri="{BEBA8EAE-BF5A-486C-A8C5-ECC9F3942E4B}">
                  <a14:imgProps xmlns:a14="http://schemas.microsoft.com/office/drawing/2010/main">
                    <a14:imgLayer r:embed="rId13">
                      <a14:imgEffect>
                        <a14:sharpenSoften amount="50000"/>
                      </a14:imgEffect>
                      <a14:imgEffect>
                        <a14:brightnessContrast contrast="-40000"/>
                      </a14:imgEffect>
                    </a14:imgLayer>
                  </a14:imgProps>
                </a:ext>
              </a:extLst>
            </a:blip>
            <a:stretch>
              <a:fillRect/>
            </a:stretch>
          </p:blipFill>
          <p:spPr>
            <a:xfrm>
              <a:off x="3995936" y="2636912"/>
              <a:ext cx="368361" cy="350912"/>
            </a:xfrm>
            <a:prstGeom prst="rect">
              <a:avLst/>
            </a:prstGeom>
          </p:spPr>
        </p:pic>
        <p:pic>
          <p:nvPicPr>
            <p:cNvPr id="17" name="Imagen 16"/>
            <p:cNvPicPr>
              <a:picLocks noChangeAspect="1"/>
            </p:cNvPicPr>
            <p:nvPr/>
          </p:nvPicPr>
          <p:blipFill>
            <a:blip r:embed="rId4" cstate="print">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Lst>
            </a:blip>
            <a:stretch>
              <a:fillRect/>
            </a:stretch>
          </p:blipFill>
          <p:spPr>
            <a:xfrm>
              <a:off x="4824028" y="1952836"/>
              <a:ext cx="368361" cy="350912"/>
            </a:xfrm>
            <a:prstGeom prst="rect">
              <a:avLst/>
            </a:prstGeom>
          </p:spPr>
        </p:pic>
        <p:pic>
          <p:nvPicPr>
            <p:cNvPr id="18" name="Imagen 17"/>
            <p:cNvPicPr>
              <a:picLocks noChangeAspect="1"/>
            </p:cNvPicPr>
            <p:nvPr/>
          </p:nvPicPr>
          <p:blipFill>
            <a:blip r:embed="rId4" cstate="print">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4139952" y="1880828"/>
              <a:ext cx="368361" cy="350912"/>
            </a:xfrm>
            <a:prstGeom prst="rect">
              <a:avLst/>
            </a:prstGeom>
          </p:spPr>
        </p:pic>
        <p:pic>
          <p:nvPicPr>
            <p:cNvPr id="19" name="Imagen 18"/>
            <p:cNvPicPr>
              <a:picLocks noChangeAspect="1"/>
            </p:cNvPicPr>
            <p:nvPr/>
          </p:nvPicPr>
          <p:blipFill>
            <a:blip r:embed="rId4" cstate="print">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4499992" y="1772816"/>
              <a:ext cx="368361" cy="350912"/>
            </a:xfrm>
            <a:prstGeom prst="rect">
              <a:avLst/>
            </a:prstGeom>
          </p:spPr>
        </p:pic>
        <p:pic>
          <p:nvPicPr>
            <p:cNvPr id="20" name="Imagen 19"/>
            <p:cNvPicPr>
              <a:picLocks noChangeAspect="1"/>
            </p:cNvPicPr>
            <p:nvPr/>
          </p:nvPicPr>
          <p:blipFill>
            <a:blip r:embed="rId4" cstate="print">
              <a:extLst>
                <a:ext uri="{BEBA8EAE-BF5A-486C-A8C5-ECC9F3942E4B}">
                  <a14:imgProps xmlns:a14="http://schemas.microsoft.com/office/drawing/2010/main">
                    <a14:imgLayer r:embed="rId15">
                      <a14:imgEffect>
                        <a14:sharpenSoften amount="50000"/>
                      </a14:imgEffect>
                      <a14:imgEffect>
                        <a14:brightnessContrast contrast="-40000"/>
                      </a14:imgEffect>
                    </a14:imgLayer>
                  </a14:imgProps>
                </a:ext>
              </a:extLst>
            </a:blip>
            <a:stretch>
              <a:fillRect/>
            </a:stretch>
          </p:blipFill>
          <p:spPr>
            <a:xfrm>
              <a:off x="3599892" y="2168860"/>
              <a:ext cx="368361" cy="350912"/>
            </a:xfrm>
            <a:prstGeom prst="rect">
              <a:avLst/>
            </a:prstGeom>
          </p:spPr>
        </p:pic>
        <p:pic>
          <p:nvPicPr>
            <p:cNvPr id="21" name="Imagen 20"/>
            <p:cNvPicPr>
              <a:picLocks noChangeAspect="1"/>
            </p:cNvPicPr>
            <p:nvPr/>
          </p:nvPicPr>
          <p:blipFill>
            <a:blip r:embed="rId4" cstate="print">
              <a:extLst>
                <a:ext uri="{BEBA8EAE-BF5A-486C-A8C5-ECC9F3942E4B}">
                  <a14:imgProps xmlns:a14="http://schemas.microsoft.com/office/drawing/2010/main">
                    <a14:imgLayer r:embed="rId8">
                      <a14:imgEffect>
                        <a14:sharpenSoften amount="50000"/>
                      </a14:imgEffect>
                      <a14:imgEffect>
                        <a14:brightnessContrast contrast="-40000"/>
                      </a14:imgEffect>
                    </a14:imgLayer>
                  </a14:imgProps>
                </a:ext>
              </a:extLst>
            </a:blip>
            <a:stretch>
              <a:fillRect/>
            </a:stretch>
          </p:blipFill>
          <p:spPr>
            <a:xfrm>
              <a:off x="4896036" y="2456892"/>
              <a:ext cx="368361" cy="350912"/>
            </a:xfrm>
            <a:prstGeom prst="rect">
              <a:avLst/>
            </a:prstGeom>
          </p:spPr>
        </p:pic>
        <p:pic>
          <p:nvPicPr>
            <p:cNvPr id="22" name="Imagen 21"/>
            <p:cNvPicPr>
              <a:picLocks noChangeAspect="1"/>
            </p:cNvPicPr>
            <p:nvPr/>
          </p:nvPicPr>
          <p:blipFill>
            <a:blip r:embed="rId4"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3563888" y="2636912"/>
              <a:ext cx="368361" cy="350912"/>
            </a:xfrm>
            <a:prstGeom prst="rect">
              <a:avLst/>
            </a:prstGeom>
          </p:spPr>
        </p:pic>
        <p:pic>
          <p:nvPicPr>
            <p:cNvPr id="23" name="Imagen 22"/>
            <p:cNvPicPr>
              <a:picLocks noChangeAspect="1"/>
            </p:cNvPicPr>
            <p:nvPr/>
          </p:nvPicPr>
          <p:blipFill>
            <a:blip r:embed="rId4" cstate="print">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3743908" y="3392996"/>
              <a:ext cx="368361" cy="350912"/>
            </a:xfrm>
            <a:prstGeom prst="rect">
              <a:avLst/>
            </a:prstGeom>
          </p:spPr>
        </p:pic>
        <p:pic>
          <p:nvPicPr>
            <p:cNvPr id="24" name="Imagen 23"/>
            <p:cNvPicPr>
              <a:picLocks noChangeAspect="1"/>
            </p:cNvPicPr>
            <p:nvPr/>
          </p:nvPicPr>
          <p:blipFill>
            <a:blip r:embed="rId4"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4535996" y="3933056"/>
              <a:ext cx="368361" cy="350912"/>
            </a:xfrm>
            <a:prstGeom prst="rect">
              <a:avLst/>
            </a:prstGeom>
          </p:spPr>
        </p:pic>
        <p:pic>
          <p:nvPicPr>
            <p:cNvPr id="25" name="Imagen 24"/>
            <p:cNvPicPr>
              <a:picLocks noChangeAspect="1"/>
            </p:cNvPicPr>
            <p:nvPr/>
          </p:nvPicPr>
          <p:blipFill>
            <a:blip r:embed="rId4"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3779912" y="3753036"/>
              <a:ext cx="368361" cy="350912"/>
            </a:xfrm>
            <a:prstGeom prst="rect">
              <a:avLst/>
            </a:prstGeom>
          </p:spPr>
        </p:pic>
        <p:pic>
          <p:nvPicPr>
            <p:cNvPr id="26" name="Imagen 25"/>
            <p:cNvPicPr>
              <a:picLocks noChangeAspect="1"/>
            </p:cNvPicPr>
            <p:nvPr/>
          </p:nvPicPr>
          <p:blipFill>
            <a:blip r:embed="rId4" cstate="print">
              <a:extLst>
                <a:ext uri="{BEBA8EAE-BF5A-486C-A8C5-ECC9F3942E4B}">
                  <a14:imgProps xmlns:a14="http://schemas.microsoft.com/office/drawing/2010/main">
                    <a14:imgLayer r:embed="rId15">
                      <a14:imgEffect>
                        <a14:sharpenSoften amount="50000"/>
                      </a14:imgEffect>
                      <a14:imgEffect>
                        <a14:brightnessContrast contrast="-40000"/>
                      </a14:imgEffect>
                    </a14:imgLayer>
                  </a14:imgProps>
                </a:ext>
              </a:extLst>
            </a:blip>
            <a:stretch>
              <a:fillRect/>
            </a:stretch>
          </p:blipFill>
          <p:spPr>
            <a:xfrm>
              <a:off x="4499992" y="3609020"/>
              <a:ext cx="368361" cy="350912"/>
            </a:xfrm>
            <a:prstGeom prst="rect">
              <a:avLst/>
            </a:prstGeom>
          </p:spPr>
        </p:pic>
        <p:pic>
          <p:nvPicPr>
            <p:cNvPr id="27" name="Imagen 26"/>
            <p:cNvPicPr>
              <a:picLocks noChangeAspect="1"/>
            </p:cNvPicPr>
            <p:nvPr/>
          </p:nvPicPr>
          <p:blipFill>
            <a:blip r:embed="rId4" cstate="print">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4499992" y="4293096"/>
              <a:ext cx="368361" cy="350912"/>
            </a:xfrm>
            <a:prstGeom prst="rect">
              <a:avLst/>
            </a:prstGeom>
          </p:spPr>
        </p:pic>
        <p:pic>
          <p:nvPicPr>
            <p:cNvPr id="28" name="Imagen 27"/>
            <p:cNvPicPr>
              <a:picLocks noChangeAspect="1"/>
            </p:cNvPicPr>
            <p:nvPr/>
          </p:nvPicPr>
          <p:blipFill>
            <a:blip r:embed="rId4"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3779912" y="5085184"/>
              <a:ext cx="368361" cy="350912"/>
            </a:xfrm>
            <a:prstGeom prst="rect">
              <a:avLst/>
            </a:prstGeom>
          </p:spPr>
        </p:pic>
        <p:pic>
          <p:nvPicPr>
            <p:cNvPr id="29" name="Imagen 28"/>
            <p:cNvPicPr>
              <a:picLocks noChangeAspect="1"/>
            </p:cNvPicPr>
            <p:nvPr/>
          </p:nvPicPr>
          <p:blipFill>
            <a:blip r:embed="rId4"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3743908" y="4581128"/>
              <a:ext cx="368361" cy="350912"/>
            </a:xfrm>
            <a:prstGeom prst="rect">
              <a:avLst/>
            </a:prstGeom>
          </p:spPr>
        </p:pic>
        <p:pic>
          <p:nvPicPr>
            <p:cNvPr id="30" name="Imagen 29"/>
            <p:cNvPicPr>
              <a:picLocks noChangeAspect="1"/>
            </p:cNvPicPr>
            <p:nvPr/>
          </p:nvPicPr>
          <p:blipFill>
            <a:blip r:embed="rId4"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3851920" y="4149080"/>
              <a:ext cx="368361" cy="350912"/>
            </a:xfrm>
            <a:prstGeom prst="rect">
              <a:avLst/>
            </a:prstGeom>
          </p:spPr>
        </p:pic>
        <p:pic>
          <p:nvPicPr>
            <p:cNvPr id="31" name="Imagen 30"/>
            <p:cNvPicPr>
              <a:picLocks noChangeAspect="1"/>
            </p:cNvPicPr>
            <p:nvPr/>
          </p:nvPicPr>
          <p:blipFill>
            <a:blip r:embed="rId4" cstate="print">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tretch>
              <a:fillRect/>
            </a:stretch>
          </p:blipFill>
          <p:spPr>
            <a:xfrm>
              <a:off x="4572000" y="5409220"/>
              <a:ext cx="368361" cy="350912"/>
            </a:xfrm>
            <a:prstGeom prst="rect">
              <a:avLst/>
            </a:prstGeom>
          </p:spPr>
        </p:pic>
        <p:pic>
          <p:nvPicPr>
            <p:cNvPr id="32" name="Imagen 31"/>
            <p:cNvPicPr>
              <a:picLocks noChangeAspect="1"/>
            </p:cNvPicPr>
            <p:nvPr/>
          </p:nvPicPr>
          <p:blipFill>
            <a:blip r:embed="rId4"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4499992" y="4617132"/>
              <a:ext cx="368361" cy="350912"/>
            </a:xfrm>
            <a:prstGeom prst="rect">
              <a:avLst/>
            </a:prstGeom>
          </p:spPr>
        </p:pic>
        <p:pic>
          <p:nvPicPr>
            <p:cNvPr id="33" name="Imagen 32"/>
            <p:cNvPicPr>
              <a:picLocks noChangeAspect="1"/>
            </p:cNvPicPr>
            <p:nvPr/>
          </p:nvPicPr>
          <p:blipFill>
            <a:blip r:embed="rId4"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4608004" y="5049180"/>
              <a:ext cx="368361" cy="350912"/>
            </a:xfrm>
            <a:prstGeom prst="rect">
              <a:avLst/>
            </a:prstGeom>
          </p:spPr>
        </p:pic>
        <p:pic>
          <p:nvPicPr>
            <p:cNvPr id="34" name="Imagen 33"/>
            <p:cNvPicPr>
              <a:picLocks noChangeAspect="1"/>
            </p:cNvPicPr>
            <p:nvPr/>
          </p:nvPicPr>
          <p:blipFill>
            <a:blip r:embed="rId4"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4535996" y="5805264"/>
              <a:ext cx="368361" cy="350912"/>
            </a:xfrm>
            <a:prstGeom prst="rect">
              <a:avLst/>
            </a:prstGeom>
          </p:spPr>
        </p:pic>
        <p:pic>
          <p:nvPicPr>
            <p:cNvPr id="35" name="Imagen 34"/>
            <p:cNvPicPr>
              <a:picLocks noChangeAspect="1"/>
            </p:cNvPicPr>
            <p:nvPr/>
          </p:nvPicPr>
          <p:blipFill>
            <a:blip r:embed="rId4" cstate="print">
              <a:extLst>
                <a:ext uri="{BEBA8EAE-BF5A-486C-A8C5-ECC9F3942E4B}">
                  <a14:imgProps xmlns:a14="http://schemas.microsoft.com/office/drawing/2010/main">
                    <a14:imgLayer r:embed="rId16">
                      <a14:imgEffect>
                        <a14:sharpenSoften amount="50000"/>
                      </a14:imgEffect>
                      <a14:imgEffect>
                        <a14:brightnessContrast contrast="-40000"/>
                      </a14:imgEffect>
                    </a14:imgLayer>
                  </a14:imgProps>
                </a:ext>
              </a:extLst>
            </a:blip>
            <a:stretch>
              <a:fillRect/>
            </a:stretch>
          </p:blipFill>
          <p:spPr>
            <a:xfrm>
              <a:off x="3743908" y="5985284"/>
              <a:ext cx="368361" cy="350912"/>
            </a:xfrm>
            <a:prstGeom prst="rect">
              <a:avLst/>
            </a:prstGeom>
          </p:spPr>
        </p:pic>
        <p:pic>
          <p:nvPicPr>
            <p:cNvPr id="36" name="Imagen 35"/>
            <p:cNvPicPr>
              <a:picLocks noChangeAspect="1"/>
            </p:cNvPicPr>
            <p:nvPr/>
          </p:nvPicPr>
          <p:blipFill>
            <a:blip r:embed="rId4" cstate="print">
              <a:extLst>
                <a:ext uri="{BEBA8EAE-BF5A-486C-A8C5-ECC9F3942E4B}">
                  <a14:imgProps xmlns:a14="http://schemas.microsoft.com/office/drawing/2010/main">
                    <a14:imgLayer r:embed="rId10">
                      <a14:imgEffect>
                        <a14:sharpenSoften amount="50000"/>
                      </a14:imgEffect>
                      <a14:imgEffect>
                        <a14:brightnessContrast contrast="-40000"/>
                      </a14:imgEffect>
                    </a14:imgLayer>
                  </a14:imgProps>
                </a:ext>
              </a:extLst>
            </a:blip>
            <a:stretch>
              <a:fillRect/>
            </a:stretch>
          </p:blipFill>
          <p:spPr>
            <a:xfrm>
              <a:off x="3743908" y="5481228"/>
              <a:ext cx="368361" cy="350912"/>
            </a:xfrm>
            <a:prstGeom prst="rect">
              <a:avLst/>
            </a:prstGeom>
          </p:spPr>
        </p:pic>
        <p:pic>
          <p:nvPicPr>
            <p:cNvPr id="37" name="Imagen 36"/>
            <p:cNvPicPr>
              <a:picLocks noChangeAspect="1"/>
            </p:cNvPicPr>
            <p:nvPr/>
          </p:nvPicPr>
          <p:blipFill>
            <a:blip r:embed="rId4" cstate="print">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tretch>
              <a:fillRect/>
            </a:stretch>
          </p:blipFill>
          <p:spPr>
            <a:xfrm>
              <a:off x="5076056" y="2852936"/>
              <a:ext cx="368361" cy="350912"/>
            </a:xfrm>
            <a:prstGeom prst="rect">
              <a:avLst/>
            </a:prstGeom>
          </p:spPr>
        </p:pic>
        <p:pic>
          <p:nvPicPr>
            <p:cNvPr id="38" name="Imagen 37"/>
            <p:cNvPicPr>
              <a:picLocks noChangeAspect="1"/>
            </p:cNvPicPr>
            <p:nvPr/>
          </p:nvPicPr>
          <p:blipFill>
            <a:blip r:embed="rId4"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3311860" y="3068960"/>
              <a:ext cx="368361" cy="350912"/>
            </a:xfrm>
            <a:prstGeom prst="rect">
              <a:avLst/>
            </a:prstGeom>
          </p:spPr>
        </p:pic>
        <p:pic>
          <p:nvPicPr>
            <p:cNvPr id="39" name="Imagen 38"/>
            <p:cNvPicPr>
              <a:picLocks noChangeAspect="1"/>
            </p:cNvPicPr>
            <p:nvPr/>
          </p:nvPicPr>
          <p:blipFill>
            <a:blip r:embed="rId4"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3131840" y="3573016"/>
              <a:ext cx="368361" cy="350912"/>
            </a:xfrm>
            <a:prstGeom prst="rect">
              <a:avLst/>
            </a:prstGeom>
          </p:spPr>
        </p:pic>
        <p:pic>
          <p:nvPicPr>
            <p:cNvPr id="40" name="Imagen 39"/>
            <p:cNvPicPr>
              <a:picLocks noChangeAspect="1"/>
            </p:cNvPicPr>
            <p:nvPr/>
          </p:nvPicPr>
          <p:blipFill>
            <a:blip r:embed="rId4" cstate="print">
              <a:extLst>
                <a:ext uri="{BEBA8EAE-BF5A-486C-A8C5-ECC9F3942E4B}">
                  <a14:imgProps xmlns:a14="http://schemas.microsoft.com/office/drawing/2010/main">
                    <a14:imgLayer r:embed="rId16">
                      <a14:imgEffect>
                        <a14:sharpenSoften amount="50000"/>
                      </a14:imgEffect>
                      <a14:imgEffect>
                        <a14:brightnessContrast contrast="-40000"/>
                      </a14:imgEffect>
                    </a14:imgLayer>
                  </a14:imgProps>
                </a:ext>
              </a:extLst>
            </a:blip>
            <a:stretch>
              <a:fillRect/>
            </a:stretch>
          </p:blipFill>
          <p:spPr>
            <a:xfrm>
              <a:off x="5148064" y="3248980"/>
              <a:ext cx="368361" cy="350912"/>
            </a:xfrm>
            <a:prstGeom prst="rect">
              <a:avLst/>
            </a:prstGeom>
          </p:spPr>
        </p:pic>
        <p:pic>
          <p:nvPicPr>
            <p:cNvPr id="41" name="Imagen 40"/>
            <p:cNvPicPr>
              <a:picLocks noChangeAspect="1"/>
            </p:cNvPicPr>
            <p:nvPr/>
          </p:nvPicPr>
          <p:blipFill>
            <a:blip r:embed="rId4" cstate="print">
              <a:extLst>
                <a:ext uri="{BEBA8EAE-BF5A-486C-A8C5-ECC9F3942E4B}">
                  <a14:imgProps xmlns:a14="http://schemas.microsoft.com/office/drawing/2010/main">
                    <a14:imgLayer r:embed="rId6">
                      <a14:imgEffect>
                        <a14:sharpenSoften amount="50000"/>
                      </a14:imgEffect>
                      <a14:imgEffect>
                        <a14:brightnessContrast contrast="-40000"/>
                      </a14:imgEffect>
                    </a14:imgLayer>
                  </a14:imgProps>
                </a:ext>
              </a:extLst>
            </a:blip>
            <a:stretch>
              <a:fillRect/>
            </a:stretch>
          </p:blipFill>
          <p:spPr>
            <a:xfrm>
              <a:off x="5472100" y="3573016"/>
              <a:ext cx="368361" cy="350912"/>
            </a:xfrm>
            <a:prstGeom prst="rect">
              <a:avLst/>
            </a:prstGeom>
          </p:spPr>
        </p:pic>
        <p:pic>
          <p:nvPicPr>
            <p:cNvPr id="42" name="Imagen 41"/>
            <p:cNvPicPr>
              <a:picLocks noChangeAspect="1"/>
            </p:cNvPicPr>
            <p:nvPr/>
          </p:nvPicPr>
          <p:blipFill>
            <a:blip r:embed="rId4" cstate="print">
              <a:extLst>
                <a:ext uri="{BEBA8EAE-BF5A-486C-A8C5-ECC9F3942E4B}">
                  <a14:imgProps xmlns:a14="http://schemas.microsoft.com/office/drawing/2010/main">
                    <a14:imgLayer r:embed="rId16">
                      <a14:imgEffect>
                        <a14:sharpenSoften amount="50000"/>
                      </a14:imgEffect>
                      <a14:imgEffect>
                        <a14:brightnessContrast contrast="-40000"/>
                      </a14:imgEffect>
                    </a14:imgLayer>
                  </a14:imgProps>
                </a:ext>
              </a:extLst>
            </a:blip>
            <a:stretch>
              <a:fillRect/>
            </a:stretch>
          </p:blipFill>
          <p:spPr>
            <a:xfrm>
              <a:off x="4572000" y="2528900"/>
              <a:ext cx="368361" cy="350912"/>
            </a:xfrm>
            <a:prstGeom prst="rect">
              <a:avLst/>
            </a:prstGeom>
          </p:spPr>
        </p:pic>
        <p:pic>
          <p:nvPicPr>
            <p:cNvPr id="43" name="Imagen 42"/>
            <p:cNvPicPr>
              <a:picLocks noChangeAspect="1"/>
            </p:cNvPicPr>
            <p:nvPr/>
          </p:nvPicPr>
          <p:blipFill>
            <a:blip r:embed="rId4" cstate="print">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tretch>
              <a:fillRect/>
            </a:stretch>
          </p:blipFill>
          <p:spPr>
            <a:xfrm>
              <a:off x="4211960" y="1196752"/>
              <a:ext cx="368361" cy="350912"/>
            </a:xfrm>
            <a:prstGeom prst="rect">
              <a:avLst/>
            </a:prstGeom>
          </p:spPr>
        </p:pic>
      </p:grpSp>
    </p:spTree>
    <p:extLst>
      <p:ext uri="{BB962C8B-B14F-4D97-AF65-F5344CB8AC3E}">
        <p14:creationId xmlns:p14="http://schemas.microsoft.com/office/powerpoint/2010/main" val="29614453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0528" y="1"/>
            <a:ext cx="9217024" cy="1015632"/>
          </a:xfrm>
          <a:prstGeom prst="rect">
            <a:avLst/>
          </a:prstGeom>
          <a:noFill/>
          <a:ln w="9525">
            <a:noFill/>
            <a:miter lim="800000"/>
            <a:headEnd/>
            <a:tailEnd/>
          </a:ln>
          <a:effectLst/>
        </p:spPr>
        <p:txBody>
          <a:bodyPr wrap="square" lIns="91411" tIns="45705" rIns="91411" bIns="45705">
            <a:spAutoFit/>
          </a:bodyPr>
          <a:lstStyle/>
          <a:p>
            <a:pPr algn="ctr" fontAlgn="auto">
              <a:spcBef>
                <a:spcPct val="50000"/>
              </a:spcBef>
              <a:spcAft>
                <a:spcPts val="0"/>
              </a:spcAft>
            </a:pPr>
            <a:r>
              <a:rPr lang="es-ES" sz="2000" b="1" dirty="0" smtClean="0">
                <a:solidFill>
                  <a:prstClr val="black"/>
                </a:solidFill>
                <a:latin typeface="Verdana" pitchFamily="34" charset="0"/>
                <a:ea typeface="Verdana" pitchFamily="34" charset="0"/>
                <a:cs typeface="Verdana" pitchFamily="34" charset="0"/>
              </a:rPr>
              <a:t>EL SISTEMA CIRCADIANO</a:t>
            </a:r>
          </a:p>
          <a:p>
            <a:pPr algn="ctr" fontAlgn="auto">
              <a:spcBef>
                <a:spcPct val="50000"/>
              </a:spcBef>
              <a:spcAft>
                <a:spcPts val="0"/>
              </a:spcAft>
            </a:pPr>
            <a:r>
              <a:rPr lang="es-ES" sz="1600" b="1" dirty="0">
                <a:solidFill>
                  <a:prstClr val="black"/>
                </a:solidFill>
                <a:latin typeface="Verdana" pitchFamily="34" charset="0"/>
                <a:ea typeface="Verdana" pitchFamily="34" charset="0"/>
                <a:cs typeface="Verdana" pitchFamily="34" charset="0"/>
              </a:rPr>
              <a:t>S</a:t>
            </a:r>
            <a:r>
              <a:rPr lang="es-ES" sz="1600" b="1" dirty="0" smtClean="0">
                <a:solidFill>
                  <a:prstClr val="black"/>
                </a:solidFill>
                <a:latin typeface="Verdana" pitchFamily="34" charset="0"/>
                <a:ea typeface="Verdana" pitchFamily="34" charset="0"/>
                <a:cs typeface="Verdana" pitchFamily="34" charset="0"/>
              </a:rPr>
              <a:t>e </a:t>
            </a:r>
            <a:r>
              <a:rPr lang="es-ES" sz="1600" b="1" dirty="0" smtClean="0">
                <a:solidFill>
                  <a:prstClr val="black"/>
                </a:solidFill>
                <a:latin typeface="Verdana" pitchFamily="34" charset="0"/>
                <a:ea typeface="Verdana" pitchFamily="34" charset="0"/>
                <a:cs typeface="Verdana" pitchFamily="34" charset="0"/>
              </a:rPr>
              <a:t>sincroniza a una variedad de señales de tiempo externas e internas </a:t>
            </a:r>
            <a:r>
              <a:rPr lang="es-ES" sz="1600" b="1" dirty="0" smtClean="0">
                <a:solidFill>
                  <a:prstClr val="black"/>
                </a:solidFill>
                <a:latin typeface="Verdana" pitchFamily="34" charset="0"/>
                <a:ea typeface="Verdana" pitchFamily="34" charset="0"/>
                <a:cs typeface="Verdana" pitchFamily="34" charset="0"/>
              </a:rPr>
              <a:t>que deben estar coordinada en </a:t>
            </a:r>
            <a:r>
              <a:rPr lang="es-ES" sz="1600" b="1" dirty="0" smtClean="0">
                <a:solidFill>
                  <a:prstClr val="black"/>
                </a:solidFill>
                <a:latin typeface="Verdana" pitchFamily="34" charset="0"/>
                <a:ea typeface="Verdana" pitchFamily="34" charset="0"/>
                <a:cs typeface="Verdana" pitchFamily="34" charset="0"/>
              </a:rPr>
              <a:t>el tiempo</a:t>
            </a:r>
            <a:endParaRPr lang="es-MX" sz="1600" b="1" dirty="0">
              <a:solidFill>
                <a:prstClr val="black"/>
              </a:solidFill>
              <a:latin typeface="Verdana" pitchFamily="34" charset="0"/>
              <a:ea typeface="Verdana" pitchFamily="34" charset="0"/>
              <a:cs typeface="Verdana" pitchFamily="34" charset="0"/>
            </a:endParaRPr>
          </a:p>
        </p:txBody>
      </p:sp>
      <p:pic>
        <p:nvPicPr>
          <p:cNvPr id="48" name="Picture 4"/>
          <p:cNvPicPr>
            <a:picLocks noChangeAspect="1" noChangeArrowheads="1"/>
          </p:cNvPicPr>
          <p:nvPr/>
        </p:nvPicPr>
        <p:blipFill>
          <a:blip r:embed="rId2" cstate="print"/>
          <a:srcRect/>
          <a:stretch>
            <a:fillRect/>
          </a:stretch>
        </p:blipFill>
        <p:spPr bwMode="auto">
          <a:xfrm>
            <a:off x="777435" y="1268760"/>
            <a:ext cx="6278841" cy="3420380"/>
          </a:xfrm>
          <a:prstGeom prst="rect">
            <a:avLst/>
          </a:prstGeom>
          <a:noFill/>
          <a:ln w="9525">
            <a:noFill/>
            <a:miter lim="800000"/>
            <a:headEnd/>
            <a:tailEnd/>
          </a:ln>
        </p:spPr>
      </p:pic>
      <p:pic>
        <p:nvPicPr>
          <p:cNvPr id="50" name="Picture 2" descr="http://o.quizlet.com/i/tFoirNr-Wk8at7Q74nAbuw.jpg"/>
          <p:cNvPicPr>
            <a:picLocks noChangeAspect="1" noChangeArrowheads="1"/>
          </p:cNvPicPr>
          <p:nvPr/>
        </p:nvPicPr>
        <p:blipFill>
          <a:blip r:embed="rId3" cstate="print"/>
          <a:srcRect t="62777"/>
          <a:stretch>
            <a:fillRect/>
          </a:stretch>
        </p:blipFill>
        <p:spPr bwMode="auto">
          <a:xfrm>
            <a:off x="2843808" y="4833156"/>
            <a:ext cx="2973679" cy="1167180"/>
          </a:xfrm>
          <a:prstGeom prst="rect">
            <a:avLst/>
          </a:prstGeom>
          <a:noFill/>
          <a:ln w="9525">
            <a:noFill/>
            <a:miter lim="800000"/>
            <a:headEnd/>
            <a:tailEnd/>
          </a:ln>
        </p:spPr>
      </p:pic>
      <p:sp>
        <p:nvSpPr>
          <p:cNvPr id="10" name="9 Cerrar llave"/>
          <p:cNvSpPr/>
          <p:nvPr/>
        </p:nvSpPr>
        <p:spPr>
          <a:xfrm>
            <a:off x="5436095" y="1376772"/>
            <a:ext cx="360040" cy="172819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11" tIns="45705" rIns="91411" bIns="45705" rtlCol="0" anchor="ctr"/>
          <a:lstStyle/>
          <a:p>
            <a:pPr algn="ctr" fontAlgn="auto">
              <a:spcBef>
                <a:spcPts val="0"/>
              </a:spcBef>
              <a:spcAft>
                <a:spcPts val="0"/>
              </a:spcAft>
            </a:pPr>
            <a:endParaRPr lang="es-MX" dirty="0">
              <a:solidFill>
                <a:prstClr val="black"/>
              </a:solidFill>
              <a:latin typeface="Calibri"/>
            </a:endParaRPr>
          </a:p>
        </p:txBody>
      </p:sp>
      <p:sp>
        <p:nvSpPr>
          <p:cNvPr id="11" name="10 CuadroTexto"/>
          <p:cNvSpPr txBox="1"/>
          <p:nvPr/>
        </p:nvSpPr>
        <p:spPr>
          <a:xfrm>
            <a:off x="971599" y="1808820"/>
            <a:ext cx="864096" cy="400079"/>
          </a:xfrm>
          <a:prstGeom prst="rect">
            <a:avLst/>
          </a:prstGeom>
          <a:solidFill>
            <a:schemeClr val="bg1"/>
          </a:solidFill>
        </p:spPr>
        <p:txBody>
          <a:bodyPr wrap="square" lIns="91411" tIns="45705" rIns="91411" bIns="45705" rtlCol="0">
            <a:spAutoFit/>
          </a:bodyPr>
          <a:lstStyle/>
          <a:p>
            <a:pPr algn="ctr" fontAlgn="auto">
              <a:spcBef>
                <a:spcPts val="0"/>
              </a:spcBef>
              <a:spcAft>
                <a:spcPts val="0"/>
              </a:spcAft>
            </a:pPr>
            <a:r>
              <a:rPr lang="es-ES" sz="1000" b="1" dirty="0" smtClean="0">
                <a:solidFill>
                  <a:prstClr val="black"/>
                </a:solidFill>
                <a:latin typeface="Calibri"/>
              </a:rPr>
              <a:t>Señales de Tiempo</a:t>
            </a:r>
            <a:endParaRPr lang="es-MX" sz="1000" b="1" dirty="0">
              <a:solidFill>
                <a:prstClr val="black"/>
              </a:solidFill>
              <a:latin typeface="Calibri"/>
            </a:endParaRPr>
          </a:p>
        </p:txBody>
      </p:sp>
      <p:sp>
        <p:nvSpPr>
          <p:cNvPr id="12" name="11 CuadroTexto"/>
          <p:cNvSpPr txBox="1"/>
          <p:nvPr/>
        </p:nvSpPr>
        <p:spPr>
          <a:xfrm>
            <a:off x="2411759" y="5769260"/>
            <a:ext cx="3744416" cy="246191"/>
          </a:xfrm>
          <a:prstGeom prst="rect">
            <a:avLst/>
          </a:prstGeom>
          <a:solidFill>
            <a:schemeClr val="bg1"/>
          </a:solidFill>
        </p:spPr>
        <p:txBody>
          <a:bodyPr wrap="square" lIns="91411" tIns="45705" rIns="91411" bIns="45705" rtlCol="0">
            <a:spAutoFit/>
          </a:bodyPr>
          <a:lstStyle/>
          <a:p>
            <a:pPr algn="ctr" fontAlgn="auto">
              <a:spcBef>
                <a:spcPts val="0"/>
              </a:spcBef>
              <a:spcAft>
                <a:spcPts val="0"/>
              </a:spcAft>
            </a:pPr>
            <a:r>
              <a:rPr lang="es-ES" sz="1000" b="1" dirty="0">
                <a:solidFill>
                  <a:prstClr val="black"/>
                </a:solidFill>
                <a:latin typeface="Calibri"/>
              </a:rPr>
              <a:t>c</a:t>
            </a:r>
            <a:r>
              <a:rPr lang="es-ES" sz="1000" b="1" dirty="0" smtClean="0">
                <a:solidFill>
                  <a:prstClr val="black"/>
                </a:solidFill>
                <a:latin typeface="Calibri"/>
              </a:rPr>
              <a:t>orazón            pulmones            hígado              páncreas</a:t>
            </a:r>
            <a:endParaRPr lang="es-MX" sz="1000" b="1" dirty="0">
              <a:solidFill>
                <a:prstClr val="black"/>
              </a:solidFill>
              <a:latin typeface="Calibri"/>
            </a:endParaRPr>
          </a:p>
        </p:txBody>
      </p:sp>
      <p:sp>
        <p:nvSpPr>
          <p:cNvPr id="13" name="12 CuadroTexto"/>
          <p:cNvSpPr txBox="1"/>
          <p:nvPr/>
        </p:nvSpPr>
        <p:spPr>
          <a:xfrm>
            <a:off x="1187623" y="2672916"/>
            <a:ext cx="432048" cy="215413"/>
          </a:xfrm>
          <a:prstGeom prst="rect">
            <a:avLst/>
          </a:prstGeom>
          <a:solidFill>
            <a:schemeClr val="accent3">
              <a:lumMod val="20000"/>
              <a:lumOff val="80000"/>
            </a:schemeClr>
          </a:solidFill>
        </p:spPr>
        <p:txBody>
          <a:bodyPr wrap="square" lIns="91411" tIns="45705" rIns="91411" bIns="45705" rtlCol="0">
            <a:spAutoFit/>
          </a:bodyPr>
          <a:lstStyle/>
          <a:p>
            <a:pPr algn="ctr" fontAlgn="auto">
              <a:spcBef>
                <a:spcPts val="0"/>
              </a:spcBef>
              <a:spcAft>
                <a:spcPts val="0"/>
              </a:spcAft>
            </a:pPr>
            <a:r>
              <a:rPr lang="es-ES" sz="800" b="1" dirty="0" smtClean="0">
                <a:solidFill>
                  <a:prstClr val="black"/>
                </a:solidFill>
                <a:latin typeface="Calibri"/>
              </a:rPr>
              <a:t>luz</a:t>
            </a:r>
            <a:endParaRPr lang="es-MX" sz="800" b="1" dirty="0">
              <a:solidFill>
                <a:prstClr val="black"/>
              </a:solidFill>
              <a:latin typeface="Calibri"/>
            </a:endParaRPr>
          </a:p>
        </p:txBody>
      </p:sp>
      <p:sp>
        <p:nvSpPr>
          <p:cNvPr id="14" name="13 CuadroTexto"/>
          <p:cNvSpPr txBox="1"/>
          <p:nvPr/>
        </p:nvSpPr>
        <p:spPr>
          <a:xfrm>
            <a:off x="1259631" y="3104964"/>
            <a:ext cx="576064" cy="215413"/>
          </a:xfrm>
          <a:prstGeom prst="rect">
            <a:avLst/>
          </a:prstGeom>
          <a:solidFill>
            <a:schemeClr val="accent3">
              <a:lumMod val="20000"/>
              <a:lumOff val="80000"/>
            </a:schemeClr>
          </a:solidFill>
        </p:spPr>
        <p:txBody>
          <a:bodyPr wrap="square" lIns="91411" tIns="45705" rIns="91411" bIns="45705" rtlCol="0">
            <a:spAutoFit/>
          </a:bodyPr>
          <a:lstStyle/>
          <a:p>
            <a:pPr algn="ctr" fontAlgn="auto">
              <a:spcBef>
                <a:spcPts val="0"/>
              </a:spcBef>
              <a:spcAft>
                <a:spcPts val="0"/>
              </a:spcAft>
            </a:pPr>
            <a:r>
              <a:rPr lang="es-ES" sz="800" b="1" dirty="0" smtClean="0">
                <a:solidFill>
                  <a:prstClr val="black"/>
                </a:solidFill>
                <a:latin typeface="Calibri"/>
              </a:rPr>
              <a:t>actividad</a:t>
            </a:r>
            <a:endParaRPr lang="es-MX" sz="800" b="1" dirty="0">
              <a:solidFill>
                <a:prstClr val="black"/>
              </a:solidFill>
              <a:latin typeface="Calibri"/>
            </a:endParaRPr>
          </a:p>
        </p:txBody>
      </p:sp>
      <p:sp>
        <p:nvSpPr>
          <p:cNvPr id="15" name="14 CuadroTexto"/>
          <p:cNvSpPr txBox="1"/>
          <p:nvPr/>
        </p:nvSpPr>
        <p:spPr>
          <a:xfrm>
            <a:off x="827583" y="3846530"/>
            <a:ext cx="576064" cy="338524"/>
          </a:xfrm>
          <a:prstGeom prst="rect">
            <a:avLst/>
          </a:prstGeom>
          <a:solidFill>
            <a:schemeClr val="accent3">
              <a:lumMod val="20000"/>
              <a:lumOff val="80000"/>
            </a:schemeClr>
          </a:solidFill>
        </p:spPr>
        <p:txBody>
          <a:bodyPr wrap="square" lIns="91411" tIns="45705" rIns="91411" bIns="45705" rtlCol="0">
            <a:spAutoFit/>
          </a:bodyPr>
          <a:lstStyle/>
          <a:p>
            <a:pPr algn="ctr" fontAlgn="auto">
              <a:spcBef>
                <a:spcPts val="0"/>
              </a:spcBef>
              <a:spcAft>
                <a:spcPts val="0"/>
              </a:spcAft>
            </a:pPr>
            <a:r>
              <a:rPr lang="es-ES" sz="800" b="1" dirty="0" smtClean="0">
                <a:solidFill>
                  <a:prstClr val="black"/>
                </a:solidFill>
                <a:latin typeface="Calibri"/>
              </a:rPr>
              <a:t>Hora de comer</a:t>
            </a:r>
            <a:endParaRPr lang="es-MX" sz="800" b="1" dirty="0">
              <a:solidFill>
                <a:prstClr val="black"/>
              </a:solidFill>
              <a:latin typeface="Calibri"/>
            </a:endParaRPr>
          </a:p>
        </p:txBody>
      </p:sp>
      <p:sp>
        <p:nvSpPr>
          <p:cNvPr id="16" name="15 CuadroTexto"/>
          <p:cNvSpPr txBox="1"/>
          <p:nvPr/>
        </p:nvSpPr>
        <p:spPr>
          <a:xfrm>
            <a:off x="5796136" y="1556792"/>
            <a:ext cx="1224136" cy="1123354"/>
          </a:xfrm>
          <a:prstGeom prst="rect">
            <a:avLst/>
          </a:prstGeom>
          <a:solidFill>
            <a:schemeClr val="accent3">
              <a:lumMod val="60000"/>
              <a:lumOff val="40000"/>
            </a:schemeClr>
          </a:solidFill>
          <a:effectLst>
            <a:innerShdw blurRad="114300">
              <a:prstClr val="black"/>
            </a:innerShdw>
          </a:effectLst>
        </p:spPr>
        <p:txBody>
          <a:bodyPr wrap="square" lIns="91411" tIns="45705" rIns="91411" bIns="45705" rtlCol="0">
            <a:spAutoFit/>
          </a:bodyPr>
          <a:lstStyle/>
          <a:p>
            <a:pPr fontAlgn="auto">
              <a:spcBef>
                <a:spcPts val="0"/>
              </a:spcBef>
              <a:spcAft>
                <a:spcPts val="0"/>
              </a:spcAft>
            </a:pPr>
            <a:endParaRPr lang="es-ES" sz="900" b="1" dirty="0" smtClean="0">
              <a:solidFill>
                <a:prstClr val="black"/>
              </a:solidFill>
              <a:latin typeface="Calibri"/>
            </a:endParaRPr>
          </a:p>
          <a:p>
            <a:pPr fontAlgn="auto">
              <a:spcBef>
                <a:spcPts val="0"/>
              </a:spcBef>
              <a:spcAft>
                <a:spcPts val="0"/>
              </a:spcAft>
            </a:pPr>
            <a:r>
              <a:rPr lang="es-ES" sz="900" b="1" dirty="0" smtClean="0">
                <a:solidFill>
                  <a:prstClr val="black"/>
                </a:solidFill>
                <a:latin typeface="Calibri"/>
              </a:rPr>
              <a:t>SALIDAS CENTRALES DEL RELOJ</a:t>
            </a:r>
          </a:p>
          <a:p>
            <a:pPr fontAlgn="auto">
              <a:spcBef>
                <a:spcPts val="0"/>
              </a:spcBef>
              <a:spcAft>
                <a:spcPts val="0"/>
              </a:spcAft>
              <a:buFont typeface="Arial" pitchFamily="34" charset="0"/>
              <a:buChar char="•"/>
            </a:pPr>
            <a:r>
              <a:rPr lang="es-ES" sz="1000" dirty="0" smtClean="0">
                <a:solidFill>
                  <a:prstClr val="black"/>
                </a:solidFill>
                <a:latin typeface="Calibri"/>
              </a:rPr>
              <a:t>Ciclo sueño-vigilia</a:t>
            </a:r>
          </a:p>
          <a:p>
            <a:pPr fontAlgn="auto">
              <a:spcBef>
                <a:spcPts val="0"/>
              </a:spcBef>
              <a:spcAft>
                <a:spcPts val="0"/>
              </a:spcAft>
              <a:buFont typeface="Arial" pitchFamily="34" charset="0"/>
              <a:buChar char="•"/>
            </a:pPr>
            <a:r>
              <a:rPr lang="es-ES" sz="1000" dirty="0" smtClean="0">
                <a:solidFill>
                  <a:prstClr val="black"/>
                </a:solidFill>
                <a:latin typeface="Calibri"/>
              </a:rPr>
              <a:t>Rendimiento cognitivo</a:t>
            </a:r>
          </a:p>
          <a:p>
            <a:pPr fontAlgn="auto">
              <a:spcBef>
                <a:spcPts val="0"/>
              </a:spcBef>
              <a:spcAft>
                <a:spcPts val="0"/>
              </a:spcAft>
              <a:buFont typeface="Arial" pitchFamily="34" charset="0"/>
              <a:buChar char="•"/>
            </a:pPr>
            <a:endParaRPr lang="es-MX" sz="1000" dirty="0">
              <a:solidFill>
                <a:prstClr val="black"/>
              </a:solidFill>
              <a:latin typeface="Calibri"/>
            </a:endParaRPr>
          </a:p>
        </p:txBody>
      </p:sp>
      <p:sp>
        <p:nvSpPr>
          <p:cNvPr id="17" name="16 CuadroTexto"/>
          <p:cNvSpPr txBox="1"/>
          <p:nvPr/>
        </p:nvSpPr>
        <p:spPr>
          <a:xfrm>
            <a:off x="4067943" y="3776264"/>
            <a:ext cx="1800200" cy="984855"/>
          </a:xfrm>
          <a:prstGeom prst="rect">
            <a:avLst/>
          </a:prstGeom>
          <a:solidFill>
            <a:schemeClr val="accent3">
              <a:lumMod val="60000"/>
              <a:lumOff val="40000"/>
            </a:schemeClr>
          </a:solidFill>
          <a:effectLst>
            <a:innerShdw blurRad="114300">
              <a:prstClr val="black"/>
            </a:innerShdw>
          </a:effectLst>
        </p:spPr>
        <p:txBody>
          <a:bodyPr wrap="square" lIns="91411" tIns="45705" rIns="91411" bIns="45705" rtlCol="0">
            <a:spAutoFit/>
          </a:bodyPr>
          <a:lstStyle/>
          <a:p>
            <a:pPr algn="ctr" fontAlgn="auto">
              <a:spcBef>
                <a:spcPts val="0"/>
              </a:spcBef>
              <a:spcAft>
                <a:spcPts val="0"/>
              </a:spcAft>
            </a:pPr>
            <a:r>
              <a:rPr lang="es-ES" sz="900" b="1" dirty="0" smtClean="0">
                <a:solidFill>
                  <a:prstClr val="black"/>
                </a:solidFill>
                <a:latin typeface="Calibri"/>
              </a:rPr>
              <a:t>SALIDAS DEL RELOJ A LA PERIFERIA</a:t>
            </a:r>
          </a:p>
          <a:p>
            <a:pPr algn="ctr" fontAlgn="auto">
              <a:spcBef>
                <a:spcPts val="0"/>
              </a:spcBef>
              <a:spcAft>
                <a:spcPts val="0"/>
              </a:spcAft>
            </a:pPr>
            <a:r>
              <a:rPr lang="es-ES" sz="1000" dirty="0" smtClean="0">
                <a:solidFill>
                  <a:prstClr val="black"/>
                </a:solidFill>
                <a:latin typeface="Calibri"/>
              </a:rPr>
              <a:t>Sistema Nervioso Autónomo</a:t>
            </a:r>
          </a:p>
          <a:p>
            <a:pPr algn="ctr" fontAlgn="auto">
              <a:spcBef>
                <a:spcPts val="0"/>
              </a:spcBef>
              <a:spcAft>
                <a:spcPts val="0"/>
              </a:spcAft>
            </a:pPr>
            <a:r>
              <a:rPr lang="es-ES" sz="1000" dirty="0" smtClean="0">
                <a:solidFill>
                  <a:prstClr val="black"/>
                </a:solidFill>
                <a:latin typeface="Calibri"/>
              </a:rPr>
              <a:t>Melatonina</a:t>
            </a:r>
          </a:p>
          <a:p>
            <a:pPr algn="ctr" fontAlgn="auto">
              <a:spcBef>
                <a:spcPts val="0"/>
              </a:spcBef>
              <a:spcAft>
                <a:spcPts val="0"/>
              </a:spcAft>
            </a:pPr>
            <a:r>
              <a:rPr lang="es-ES" sz="1000" dirty="0" err="1" smtClean="0">
                <a:solidFill>
                  <a:prstClr val="black"/>
                </a:solidFill>
                <a:latin typeface="Calibri"/>
              </a:rPr>
              <a:t>Cortisol</a:t>
            </a:r>
            <a:endParaRPr lang="es-ES" sz="1000" dirty="0" smtClean="0">
              <a:solidFill>
                <a:prstClr val="black"/>
              </a:solidFill>
              <a:latin typeface="Calibri"/>
            </a:endParaRPr>
          </a:p>
          <a:p>
            <a:pPr fontAlgn="auto">
              <a:spcBef>
                <a:spcPts val="0"/>
              </a:spcBef>
              <a:spcAft>
                <a:spcPts val="0"/>
              </a:spcAft>
              <a:buFont typeface="Arial" pitchFamily="34" charset="0"/>
              <a:buChar char="•"/>
            </a:pPr>
            <a:endParaRPr lang="es-MX" sz="1000" dirty="0">
              <a:solidFill>
                <a:prstClr val="black"/>
              </a:solidFill>
              <a:latin typeface="Calibri"/>
            </a:endParaRPr>
          </a:p>
        </p:txBody>
      </p:sp>
      <p:sp>
        <p:nvSpPr>
          <p:cNvPr id="18" name="17 CuadroTexto"/>
          <p:cNvSpPr txBox="1"/>
          <p:nvPr/>
        </p:nvSpPr>
        <p:spPr>
          <a:xfrm>
            <a:off x="2411759" y="4761148"/>
            <a:ext cx="3744416" cy="246191"/>
          </a:xfrm>
          <a:prstGeom prst="rect">
            <a:avLst/>
          </a:prstGeom>
          <a:solidFill>
            <a:schemeClr val="bg1"/>
          </a:solidFill>
        </p:spPr>
        <p:txBody>
          <a:bodyPr wrap="square" lIns="91411" tIns="45705" rIns="91411" bIns="45705" rtlCol="0">
            <a:spAutoFit/>
          </a:bodyPr>
          <a:lstStyle/>
          <a:p>
            <a:pPr algn="ctr" fontAlgn="auto">
              <a:spcBef>
                <a:spcPts val="0"/>
              </a:spcBef>
              <a:spcAft>
                <a:spcPts val="0"/>
              </a:spcAft>
            </a:pPr>
            <a:r>
              <a:rPr lang="es-ES" sz="1000" b="1" dirty="0" smtClean="0">
                <a:solidFill>
                  <a:prstClr val="black"/>
                </a:solidFill>
                <a:latin typeface="Calibri"/>
              </a:rPr>
              <a:t>ORGANOS QUE SON OSCILADORES PERIFÉRICOS</a:t>
            </a:r>
            <a:endParaRPr lang="es-MX" sz="1000" b="1" dirty="0">
              <a:solidFill>
                <a:prstClr val="black"/>
              </a:solidFill>
              <a:latin typeface="Calibri"/>
            </a:endParaRPr>
          </a:p>
        </p:txBody>
      </p:sp>
      <p:sp>
        <p:nvSpPr>
          <p:cNvPr id="19" name="18 CuadroTexto"/>
          <p:cNvSpPr txBox="1"/>
          <p:nvPr/>
        </p:nvSpPr>
        <p:spPr>
          <a:xfrm>
            <a:off x="2843807" y="1664804"/>
            <a:ext cx="1224136" cy="400079"/>
          </a:xfrm>
          <a:prstGeom prst="rect">
            <a:avLst/>
          </a:prstGeom>
          <a:solidFill>
            <a:schemeClr val="bg1"/>
          </a:solidFill>
        </p:spPr>
        <p:txBody>
          <a:bodyPr wrap="square" lIns="91411" tIns="45705" rIns="91411" bIns="45705" rtlCol="0">
            <a:spAutoFit/>
          </a:bodyPr>
          <a:lstStyle/>
          <a:p>
            <a:pPr fontAlgn="auto">
              <a:spcBef>
                <a:spcPts val="0"/>
              </a:spcBef>
              <a:spcAft>
                <a:spcPts val="0"/>
              </a:spcAft>
            </a:pPr>
            <a:r>
              <a:rPr lang="es-ES" sz="1000" b="1" dirty="0" smtClean="0">
                <a:solidFill>
                  <a:prstClr val="black"/>
                </a:solidFill>
                <a:latin typeface="Calibri"/>
              </a:rPr>
              <a:t>Núcleo Supraquiasmático</a:t>
            </a:r>
            <a:endParaRPr lang="es-MX" sz="1000" b="1" dirty="0">
              <a:solidFill>
                <a:prstClr val="black"/>
              </a:solidFill>
              <a:latin typeface="Calibri"/>
            </a:endParaRPr>
          </a:p>
        </p:txBody>
      </p:sp>
      <p:sp>
        <p:nvSpPr>
          <p:cNvPr id="20" name="19 CuadroTexto"/>
          <p:cNvSpPr txBox="1"/>
          <p:nvPr/>
        </p:nvSpPr>
        <p:spPr>
          <a:xfrm>
            <a:off x="5687616" y="6581031"/>
            <a:ext cx="3456384" cy="276969"/>
          </a:xfrm>
          <a:prstGeom prst="rect">
            <a:avLst/>
          </a:prstGeom>
          <a:noFill/>
        </p:spPr>
        <p:txBody>
          <a:bodyPr wrap="square" lIns="91411" tIns="45705" rIns="91411" bIns="45705" rtlCol="0">
            <a:spAutoFit/>
          </a:bodyPr>
          <a:lstStyle/>
          <a:p>
            <a:pPr fontAlgn="auto">
              <a:spcBef>
                <a:spcPts val="0"/>
              </a:spcBef>
              <a:spcAft>
                <a:spcPts val="0"/>
              </a:spcAft>
            </a:pPr>
            <a:r>
              <a:rPr lang="es-ES" sz="1200" dirty="0" smtClean="0">
                <a:solidFill>
                  <a:prstClr val="black"/>
                </a:solidFill>
                <a:latin typeface="Calibri"/>
              </a:rPr>
              <a:t>Modificado de </a:t>
            </a:r>
            <a:r>
              <a:rPr lang="es-ES" sz="1200" dirty="0" err="1" smtClean="0">
                <a:solidFill>
                  <a:prstClr val="black"/>
                </a:solidFill>
                <a:latin typeface="Calibri"/>
              </a:rPr>
              <a:t>Videnovic</a:t>
            </a:r>
            <a:r>
              <a:rPr lang="es-ES" sz="1200" dirty="0" smtClean="0">
                <a:solidFill>
                  <a:prstClr val="black"/>
                </a:solidFill>
                <a:latin typeface="Calibri"/>
              </a:rPr>
              <a:t> et al </a:t>
            </a:r>
            <a:r>
              <a:rPr lang="es-ES" sz="1200" i="1" dirty="0" err="1" smtClean="0">
                <a:solidFill>
                  <a:prstClr val="black"/>
                </a:solidFill>
                <a:latin typeface="Calibri"/>
              </a:rPr>
              <a:t>Nat</a:t>
            </a:r>
            <a:r>
              <a:rPr lang="es-ES" sz="1200" i="1" dirty="0" smtClean="0">
                <a:solidFill>
                  <a:prstClr val="black"/>
                </a:solidFill>
                <a:latin typeface="Calibri"/>
              </a:rPr>
              <a:t> </a:t>
            </a:r>
            <a:r>
              <a:rPr lang="es-ES" sz="1200" i="1" dirty="0" err="1" smtClean="0">
                <a:solidFill>
                  <a:prstClr val="black"/>
                </a:solidFill>
                <a:latin typeface="Calibri"/>
              </a:rPr>
              <a:t>Rev</a:t>
            </a:r>
            <a:r>
              <a:rPr lang="es-ES" sz="1200" i="1" dirty="0" smtClean="0">
                <a:solidFill>
                  <a:prstClr val="black"/>
                </a:solidFill>
                <a:latin typeface="Calibri"/>
              </a:rPr>
              <a:t> </a:t>
            </a:r>
            <a:r>
              <a:rPr lang="es-ES" sz="1200" i="1" dirty="0" err="1" smtClean="0">
                <a:solidFill>
                  <a:prstClr val="black"/>
                </a:solidFill>
                <a:latin typeface="Calibri"/>
              </a:rPr>
              <a:t>Neurosci</a:t>
            </a:r>
            <a:r>
              <a:rPr lang="es-ES" sz="1200" i="1" dirty="0" smtClean="0">
                <a:solidFill>
                  <a:prstClr val="black"/>
                </a:solidFill>
                <a:latin typeface="Calibri"/>
              </a:rPr>
              <a:t> </a:t>
            </a:r>
            <a:r>
              <a:rPr lang="es-ES" sz="1200" dirty="0" smtClean="0">
                <a:solidFill>
                  <a:prstClr val="black"/>
                </a:solidFill>
                <a:latin typeface="Calibri"/>
              </a:rPr>
              <a:t>2014</a:t>
            </a:r>
            <a:endParaRPr lang="es-MX" sz="1200" dirty="0">
              <a:solidFill>
                <a:prstClr val="black"/>
              </a:solidFill>
              <a:latin typeface="Calibri"/>
            </a:endParaRPr>
          </a:p>
        </p:txBody>
      </p:sp>
      <p:cxnSp>
        <p:nvCxnSpPr>
          <p:cNvPr id="8" name="Conector recto de flecha 7"/>
          <p:cNvCxnSpPr/>
          <p:nvPr/>
        </p:nvCxnSpPr>
        <p:spPr>
          <a:xfrm>
            <a:off x="1295635" y="4473116"/>
            <a:ext cx="1116124" cy="82809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1" name="20 Grupo"/>
          <p:cNvGrpSpPr/>
          <p:nvPr/>
        </p:nvGrpSpPr>
        <p:grpSpPr>
          <a:xfrm>
            <a:off x="7164288" y="1844824"/>
            <a:ext cx="1800200" cy="3816424"/>
            <a:chOff x="5472085" y="944724"/>
            <a:chExt cx="3026171" cy="5409220"/>
          </a:xfrm>
        </p:grpSpPr>
        <p:grpSp>
          <p:nvGrpSpPr>
            <p:cNvPr id="22" name="Agrupar 48"/>
            <p:cNvGrpSpPr/>
            <p:nvPr/>
          </p:nvGrpSpPr>
          <p:grpSpPr>
            <a:xfrm>
              <a:off x="5472085" y="944724"/>
              <a:ext cx="3026171" cy="5409220"/>
              <a:chOff x="5580112" y="944724"/>
              <a:chExt cx="3026171" cy="5409220"/>
            </a:xfrm>
          </p:grpSpPr>
          <p:pic>
            <p:nvPicPr>
              <p:cNvPr id="26" name="Picture 3" descr="a4"/>
              <p:cNvPicPr>
                <a:picLocks noChangeAspect="1" noChangeArrowheads="1"/>
              </p:cNvPicPr>
              <p:nvPr/>
            </p:nvPicPr>
            <p:blipFill>
              <a:blip r:embed="rId4" cstate="print"/>
              <a:srcRect/>
              <a:stretch>
                <a:fillRect/>
              </a:stretch>
            </p:blipFill>
            <p:spPr bwMode="auto">
              <a:xfrm>
                <a:off x="5580112" y="944724"/>
                <a:ext cx="3026171" cy="5409220"/>
              </a:xfrm>
              <a:prstGeom prst="rect">
                <a:avLst/>
              </a:prstGeom>
              <a:noFill/>
              <a:ln w="9525">
                <a:noFill/>
                <a:miter lim="800000"/>
                <a:headEnd/>
                <a:tailEnd/>
              </a:ln>
            </p:spPr>
          </p:pic>
          <p:sp>
            <p:nvSpPr>
              <p:cNvPr id="27" name="Rectangle 4"/>
              <p:cNvSpPr>
                <a:spLocks noChangeArrowheads="1"/>
              </p:cNvSpPr>
              <p:nvPr/>
            </p:nvSpPr>
            <p:spPr bwMode="auto">
              <a:xfrm>
                <a:off x="6876256" y="1232756"/>
                <a:ext cx="668101" cy="4687991"/>
              </a:xfrm>
              <a:prstGeom prst="rect">
                <a:avLst/>
              </a:prstGeom>
              <a:solidFill>
                <a:schemeClr val="accent1">
                  <a:alpha val="50195"/>
                </a:schemeClr>
              </a:solidFill>
              <a:ln w="9525">
                <a:solidFill>
                  <a:schemeClr val="tx1"/>
                </a:solidFill>
                <a:miter lim="800000"/>
                <a:headEnd/>
                <a:tailEnd/>
              </a:ln>
            </p:spPr>
            <p:txBody>
              <a:bodyPr wrap="none" anchor="ctr"/>
              <a:lstStyle/>
              <a:p>
                <a:pPr fontAlgn="auto">
                  <a:spcBef>
                    <a:spcPts val="0"/>
                  </a:spcBef>
                  <a:spcAft>
                    <a:spcPts val="0"/>
                  </a:spcAft>
                </a:pPr>
                <a:endParaRPr lang="es-MX" dirty="0">
                  <a:solidFill>
                    <a:prstClr val="black"/>
                  </a:solidFill>
                  <a:latin typeface="Calibri"/>
                </a:endParaRPr>
              </a:p>
            </p:txBody>
          </p:sp>
        </p:grpSp>
        <p:sp>
          <p:nvSpPr>
            <p:cNvPr id="23" name="22 CuadroTexto"/>
            <p:cNvSpPr txBox="1"/>
            <p:nvPr/>
          </p:nvSpPr>
          <p:spPr>
            <a:xfrm rot="16200000">
              <a:off x="5091138" y="1973757"/>
              <a:ext cx="1224138" cy="246191"/>
            </a:xfrm>
            <a:prstGeom prst="rect">
              <a:avLst/>
            </a:prstGeom>
            <a:solidFill>
              <a:schemeClr val="bg1"/>
            </a:solidFill>
          </p:spPr>
          <p:txBody>
            <a:bodyPr wrap="square" lIns="91411" tIns="45705" rIns="91411" bIns="45705" rtlCol="0">
              <a:spAutoFit/>
            </a:bodyPr>
            <a:lstStyle/>
            <a:p>
              <a:pPr fontAlgn="auto">
                <a:spcBef>
                  <a:spcPts val="0"/>
                </a:spcBef>
                <a:spcAft>
                  <a:spcPts val="0"/>
                </a:spcAft>
              </a:pPr>
              <a:r>
                <a:rPr lang="es-ES" sz="1000" b="1" dirty="0" smtClean="0">
                  <a:solidFill>
                    <a:prstClr val="black"/>
                  </a:solidFill>
                  <a:latin typeface="Calibri"/>
                </a:rPr>
                <a:t>Melatonina </a:t>
              </a:r>
              <a:r>
                <a:rPr lang="es-ES" sz="1000" b="1" dirty="0" err="1" smtClean="0">
                  <a:solidFill>
                    <a:prstClr val="black"/>
                  </a:solidFill>
                  <a:latin typeface="Calibri"/>
                </a:rPr>
                <a:t>pmol</a:t>
              </a:r>
              <a:r>
                <a:rPr lang="es-ES" sz="1000" b="1" dirty="0" smtClean="0">
                  <a:solidFill>
                    <a:prstClr val="black"/>
                  </a:solidFill>
                  <a:latin typeface="Calibri"/>
                </a:rPr>
                <a:t>/L</a:t>
              </a:r>
              <a:endParaRPr lang="es-MX" sz="1000" b="1" dirty="0">
                <a:solidFill>
                  <a:prstClr val="black"/>
                </a:solidFill>
                <a:latin typeface="Calibri"/>
              </a:endParaRPr>
            </a:p>
          </p:txBody>
        </p:sp>
        <p:sp>
          <p:nvSpPr>
            <p:cNvPr id="24" name="23 CuadroTexto"/>
            <p:cNvSpPr txBox="1"/>
            <p:nvPr/>
          </p:nvSpPr>
          <p:spPr>
            <a:xfrm rot="16200000">
              <a:off x="5091139" y="3845965"/>
              <a:ext cx="1224138" cy="246191"/>
            </a:xfrm>
            <a:prstGeom prst="rect">
              <a:avLst/>
            </a:prstGeom>
            <a:solidFill>
              <a:schemeClr val="bg1"/>
            </a:solidFill>
          </p:spPr>
          <p:txBody>
            <a:bodyPr wrap="square" lIns="91411" tIns="45705" rIns="91411" bIns="45705" rtlCol="0">
              <a:spAutoFit/>
            </a:bodyPr>
            <a:lstStyle/>
            <a:p>
              <a:pPr fontAlgn="auto">
                <a:spcBef>
                  <a:spcPts val="0"/>
                </a:spcBef>
                <a:spcAft>
                  <a:spcPts val="0"/>
                </a:spcAft>
              </a:pPr>
              <a:r>
                <a:rPr lang="es-ES" sz="1000" b="1" dirty="0" smtClean="0">
                  <a:solidFill>
                    <a:prstClr val="black"/>
                  </a:solidFill>
                  <a:latin typeface="Calibri"/>
                </a:rPr>
                <a:t>Temperatura (</a:t>
              </a:r>
              <a:r>
                <a:rPr lang="es-ES" sz="1000" b="1" dirty="0" err="1" smtClean="0">
                  <a:solidFill>
                    <a:prstClr val="black"/>
                  </a:solidFill>
                  <a:latin typeface="Calibri"/>
                </a:rPr>
                <a:t>oC</a:t>
              </a:r>
              <a:r>
                <a:rPr lang="es-ES" sz="1000" b="1" dirty="0" smtClean="0">
                  <a:solidFill>
                    <a:prstClr val="black"/>
                  </a:solidFill>
                  <a:latin typeface="Calibri"/>
                </a:rPr>
                <a:t>)</a:t>
              </a:r>
              <a:endParaRPr lang="es-MX" sz="1000" b="1" dirty="0">
                <a:solidFill>
                  <a:prstClr val="black"/>
                </a:solidFill>
                <a:latin typeface="Calibri"/>
              </a:endParaRPr>
            </a:p>
          </p:txBody>
        </p:sp>
        <p:sp>
          <p:nvSpPr>
            <p:cNvPr id="25" name="24 CuadroTexto"/>
            <p:cNvSpPr txBox="1"/>
            <p:nvPr/>
          </p:nvSpPr>
          <p:spPr>
            <a:xfrm rot="16200000">
              <a:off x="5076058" y="5394136"/>
              <a:ext cx="1296144" cy="246191"/>
            </a:xfrm>
            <a:prstGeom prst="rect">
              <a:avLst/>
            </a:prstGeom>
            <a:solidFill>
              <a:schemeClr val="bg1"/>
            </a:solidFill>
          </p:spPr>
          <p:txBody>
            <a:bodyPr wrap="square" lIns="91411" tIns="45705" rIns="91411" bIns="45705" rtlCol="0">
              <a:spAutoFit/>
            </a:bodyPr>
            <a:lstStyle/>
            <a:p>
              <a:pPr fontAlgn="auto">
                <a:spcBef>
                  <a:spcPts val="0"/>
                </a:spcBef>
                <a:spcAft>
                  <a:spcPts val="0"/>
                </a:spcAft>
              </a:pPr>
              <a:r>
                <a:rPr lang="es-ES" sz="1000" b="1" dirty="0" err="1" smtClean="0">
                  <a:solidFill>
                    <a:prstClr val="black"/>
                  </a:solidFill>
                  <a:latin typeface="Calibri"/>
                </a:rPr>
                <a:t>Cortisol</a:t>
              </a:r>
              <a:r>
                <a:rPr lang="es-ES" sz="1000" b="1" dirty="0" smtClean="0">
                  <a:solidFill>
                    <a:prstClr val="black"/>
                  </a:solidFill>
                  <a:latin typeface="Calibri"/>
                </a:rPr>
                <a:t> (</a:t>
              </a:r>
              <a:r>
                <a:rPr lang="es-ES" sz="1000" b="1" dirty="0" err="1" smtClean="0">
                  <a:solidFill>
                    <a:prstClr val="black"/>
                  </a:solidFill>
                  <a:latin typeface="Calibri"/>
                </a:rPr>
                <a:t>ug</a:t>
              </a:r>
              <a:r>
                <a:rPr lang="es-ES" sz="1000" b="1" dirty="0" smtClean="0">
                  <a:solidFill>
                    <a:prstClr val="black"/>
                  </a:solidFill>
                  <a:latin typeface="Calibri"/>
                </a:rPr>
                <a:t>/100ml)</a:t>
              </a:r>
              <a:endParaRPr lang="es-MX" sz="1000" b="1" dirty="0">
                <a:solidFill>
                  <a:prstClr val="black"/>
                </a:solidFill>
                <a:latin typeface="Calibri"/>
              </a:endParaRPr>
            </a:p>
          </p:txBody>
        </p:sp>
      </p:grpSp>
      <p:grpSp>
        <p:nvGrpSpPr>
          <p:cNvPr id="28" name="27 Grupo"/>
          <p:cNvGrpSpPr/>
          <p:nvPr/>
        </p:nvGrpSpPr>
        <p:grpSpPr>
          <a:xfrm>
            <a:off x="1907704" y="1196752"/>
            <a:ext cx="3744417" cy="2592288"/>
            <a:chOff x="3256963" y="1124744"/>
            <a:chExt cx="3253201" cy="2286001"/>
          </a:xfrm>
        </p:grpSpPr>
        <p:pic>
          <p:nvPicPr>
            <p:cNvPr id="29" name="Picture 4" descr="Resultado de imagen para hypothalamus"/>
            <p:cNvPicPr>
              <a:picLocks noChangeAspect="1" noChangeArrowheads="1"/>
            </p:cNvPicPr>
            <p:nvPr/>
          </p:nvPicPr>
          <p:blipFill>
            <a:blip r:embed="rId5" cstate="print"/>
            <a:srcRect/>
            <a:stretch>
              <a:fillRect/>
            </a:stretch>
          </p:blipFill>
          <p:spPr bwMode="auto">
            <a:xfrm flipH="1">
              <a:off x="3347864" y="1124744"/>
              <a:ext cx="3162300" cy="2286001"/>
            </a:xfrm>
            <a:prstGeom prst="rect">
              <a:avLst/>
            </a:prstGeom>
            <a:noFill/>
          </p:spPr>
        </p:pic>
        <p:sp>
          <p:nvSpPr>
            <p:cNvPr id="30" name="29 CuadroTexto"/>
            <p:cNvSpPr txBox="1"/>
            <p:nvPr/>
          </p:nvSpPr>
          <p:spPr>
            <a:xfrm>
              <a:off x="3256963" y="1315244"/>
              <a:ext cx="1000985" cy="352836"/>
            </a:xfrm>
            <a:prstGeom prst="rect">
              <a:avLst/>
            </a:prstGeom>
            <a:solidFill>
              <a:schemeClr val="bg1"/>
            </a:solidFill>
          </p:spPr>
          <p:txBody>
            <a:bodyPr wrap="square" rtlCol="0">
              <a:spAutoFit/>
            </a:bodyPr>
            <a:lstStyle/>
            <a:p>
              <a:r>
                <a:rPr lang="es-ES" sz="1000" b="1" dirty="0" smtClean="0"/>
                <a:t>Núcleo Supraquiasmático</a:t>
              </a:r>
              <a:endParaRPr lang="es-MX" sz="1000" b="1" dirty="0"/>
            </a:p>
          </p:txBody>
        </p:sp>
      </p:grpSp>
      <p:cxnSp>
        <p:nvCxnSpPr>
          <p:cNvPr id="32" name="31 Conector recto de flecha"/>
          <p:cNvCxnSpPr/>
          <p:nvPr/>
        </p:nvCxnSpPr>
        <p:spPr>
          <a:xfrm flipV="1">
            <a:off x="4211960" y="2276872"/>
            <a:ext cx="576064"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4067944" y="1916832"/>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flipV="1">
            <a:off x="3779912" y="1772816"/>
            <a:ext cx="216024"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3995936" y="2492896"/>
            <a:ext cx="648072" cy="11521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38 Elipse"/>
          <p:cNvSpPr/>
          <p:nvPr/>
        </p:nvSpPr>
        <p:spPr>
          <a:xfrm>
            <a:off x="10404648" y="623731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39 Elipse"/>
          <p:cNvSpPr/>
          <p:nvPr/>
        </p:nvSpPr>
        <p:spPr>
          <a:xfrm flipH="1">
            <a:off x="3995935" y="2420888"/>
            <a:ext cx="7200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9026" name="Picture 2" descr="Resultado de imagen para clock"/>
          <p:cNvPicPr>
            <a:picLocks noChangeAspect="1" noChangeArrowheads="1"/>
          </p:cNvPicPr>
          <p:nvPr/>
        </p:nvPicPr>
        <p:blipFill>
          <a:blip r:embed="rId6" cstate="print"/>
          <a:srcRect/>
          <a:stretch>
            <a:fillRect/>
          </a:stretch>
        </p:blipFill>
        <p:spPr bwMode="auto">
          <a:xfrm flipH="1">
            <a:off x="4860032" y="2132856"/>
            <a:ext cx="360040" cy="36004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2" descr="Resultado de imagen para clock"/>
          <p:cNvPicPr>
            <a:picLocks noChangeAspect="1" noChangeArrowheads="1"/>
          </p:cNvPicPr>
          <p:nvPr/>
        </p:nvPicPr>
        <p:blipFill>
          <a:blip r:embed="rId6" cstate="print"/>
          <a:srcRect/>
          <a:stretch>
            <a:fillRect/>
          </a:stretch>
        </p:blipFill>
        <p:spPr bwMode="auto">
          <a:xfrm flipH="1">
            <a:off x="4355976" y="1556792"/>
            <a:ext cx="360040" cy="36004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2" descr="Resultado de imagen para clock"/>
          <p:cNvPicPr>
            <a:picLocks noChangeAspect="1" noChangeArrowheads="1"/>
          </p:cNvPicPr>
          <p:nvPr/>
        </p:nvPicPr>
        <p:blipFill>
          <a:blip r:embed="rId6" cstate="print"/>
          <a:srcRect/>
          <a:stretch>
            <a:fillRect/>
          </a:stretch>
        </p:blipFill>
        <p:spPr bwMode="auto">
          <a:xfrm flipH="1">
            <a:off x="3419872" y="1556792"/>
            <a:ext cx="360040" cy="36004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44" name="Conector recto de flecha 7"/>
          <p:cNvCxnSpPr/>
          <p:nvPr/>
        </p:nvCxnSpPr>
        <p:spPr>
          <a:xfrm>
            <a:off x="1979712" y="2564904"/>
            <a:ext cx="1944216" cy="0"/>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6" name="Conector recto de flecha 7"/>
          <p:cNvCxnSpPr/>
          <p:nvPr/>
        </p:nvCxnSpPr>
        <p:spPr>
          <a:xfrm>
            <a:off x="2915816" y="1628800"/>
            <a:ext cx="936104" cy="64807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Conector recto de flecha 7"/>
          <p:cNvCxnSpPr/>
          <p:nvPr/>
        </p:nvCxnSpPr>
        <p:spPr>
          <a:xfrm flipV="1">
            <a:off x="1979712" y="2708920"/>
            <a:ext cx="1872208" cy="576064"/>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1242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296652"/>
            <a:ext cx="9324528" cy="487362"/>
          </a:xfrm>
        </p:spPr>
        <p:txBody>
          <a:bodyPr anchor="ctr">
            <a:noAutofit/>
          </a:bodyPr>
          <a:lstStyle/>
          <a:p>
            <a:pPr eaLnBrk="1" hangingPunct="1"/>
            <a:r>
              <a:rPr lang="es-ES" sz="2000" b="1" dirty="0" smtClean="0">
                <a:latin typeface="Verdana" pitchFamily="34" charset="0"/>
                <a:ea typeface="Verdana" pitchFamily="34" charset="0"/>
                <a:cs typeface="Verdana" pitchFamily="34" charset="0"/>
              </a:rPr>
              <a:t>EL ESTILO DE VIDA MODERNO ALTERA AL SISTEMA CIRCADIANO</a:t>
            </a:r>
            <a:br>
              <a:rPr lang="es-ES" sz="2000" b="1" dirty="0" smtClean="0">
                <a:latin typeface="Verdana" pitchFamily="34" charset="0"/>
                <a:ea typeface="Verdana" pitchFamily="34" charset="0"/>
                <a:cs typeface="Verdana" pitchFamily="34" charset="0"/>
              </a:rPr>
            </a:br>
            <a:endParaRPr lang="es-ES" sz="2000" dirty="0" smtClean="0">
              <a:latin typeface="Verdana" pitchFamily="34" charset="0"/>
              <a:ea typeface="Verdana" pitchFamily="34" charset="0"/>
              <a:cs typeface="Verdana" pitchFamily="34" charset="0"/>
            </a:endParaRPr>
          </a:p>
        </p:txBody>
      </p:sp>
      <p:sp>
        <p:nvSpPr>
          <p:cNvPr id="22532" name="Text Box 9"/>
          <p:cNvSpPr txBox="1">
            <a:spLocks noChangeArrowheads="1"/>
          </p:cNvSpPr>
          <p:nvPr/>
        </p:nvSpPr>
        <p:spPr bwMode="auto">
          <a:xfrm>
            <a:off x="5724128" y="6093296"/>
            <a:ext cx="2566987" cy="369302"/>
          </a:xfrm>
          <a:prstGeom prst="rect">
            <a:avLst/>
          </a:prstGeom>
          <a:noFill/>
          <a:ln w="9525">
            <a:noFill/>
            <a:miter lim="800000"/>
            <a:headEnd/>
            <a:tailEnd/>
          </a:ln>
        </p:spPr>
        <p:txBody>
          <a:bodyPr wrap="square" lIns="91411" tIns="45705" rIns="91411" bIns="45705">
            <a:spAutoFit/>
          </a:bodyPr>
          <a:lstStyle/>
          <a:p>
            <a:pPr algn="ctr">
              <a:spcBef>
                <a:spcPct val="50000"/>
              </a:spcBef>
            </a:pPr>
            <a:r>
              <a:rPr lang="es-ES" b="1" dirty="0" smtClean="0">
                <a:latin typeface="Arial" pitchFamily="34" charset="0"/>
              </a:rPr>
              <a:t>Trabajo nocturno</a:t>
            </a:r>
            <a:endParaRPr lang="es-ES" b="1" dirty="0">
              <a:latin typeface="Arial" pitchFamily="34" charset="0"/>
            </a:endParaRPr>
          </a:p>
        </p:txBody>
      </p:sp>
      <p:sp>
        <p:nvSpPr>
          <p:cNvPr id="157715" name="Text Box 9"/>
          <p:cNvSpPr txBox="1">
            <a:spLocks noChangeArrowheads="1"/>
          </p:cNvSpPr>
          <p:nvPr/>
        </p:nvSpPr>
        <p:spPr bwMode="auto">
          <a:xfrm>
            <a:off x="468314" y="3347700"/>
            <a:ext cx="2916237" cy="369302"/>
          </a:xfrm>
          <a:prstGeom prst="rect">
            <a:avLst/>
          </a:prstGeom>
          <a:noFill/>
          <a:ln w="9525">
            <a:noFill/>
            <a:miter lim="800000"/>
            <a:headEnd/>
            <a:tailEnd/>
          </a:ln>
        </p:spPr>
        <p:txBody>
          <a:bodyPr lIns="91411" tIns="45705" rIns="91411" bIns="45705">
            <a:spAutoFit/>
          </a:bodyPr>
          <a:lstStyle/>
          <a:p>
            <a:pPr algn="ctr">
              <a:spcBef>
                <a:spcPct val="50000"/>
              </a:spcBef>
              <a:defRPr/>
            </a:pPr>
            <a:r>
              <a:rPr lang="es-MX" b="1" dirty="0" smtClean="0">
                <a:effectLst>
                  <a:outerShdw blurRad="38100" dist="38100" dir="2700000" algn="tl">
                    <a:srgbClr val="FFFFFF"/>
                  </a:outerShdw>
                </a:effectLst>
              </a:rPr>
              <a:t>Luz por la noche</a:t>
            </a:r>
            <a:endParaRPr lang="es-ES" b="1" dirty="0">
              <a:effectLst>
                <a:outerShdw blurRad="38100" dist="38100" dir="2700000" algn="tl">
                  <a:srgbClr val="FFFFFF"/>
                </a:outerShdw>
              </a:effectLst>
            </a:endParaRPr>
          </a:p>
        </p:txBody>
      </p:sp>
      <p:sp>
        <p:nvSpPr>
          <p:cNvPr id="157716" name="Text Box 9"/>
          <p:cNvSpPr txBox="1">
            <a:spLocks noChangeArrowheads="1"/>
          </p:cNvSpPr>
          <p:nvPr/>
        </p:nvSpPr>
        <p:spPr bwMode="auto">
          <a:xfrm>
            <a:off x="5832141" y="2780929"/>
            <a:ext cx="3095625" cy="646300"/>
          </a:xfrm>
          <a:prstGeom prst="rect">
            <a:avLst/>
          </a:prstGeom>
          <a:noFill/>
          <a:ln w="9525">
            <a:noFill/>
            <a:miter lim="800000"/>
            <a:headEnd/>
            <a:tailEnd/>
          </a:ln>
        </p:spPr>
        <p:txBody>
          <a:bodyPr lIns="91411" tIns="45705" rIns="91411" bIns="45705">
            <a:spAutoFit/>
          </a:bodyPr>
          <a:lstStyle/>
          <a:p>
            <a:pPr algn="ctr">
              <a:spcBef>
                <a:spcPts val="0"/>
              </a:spcBef>
              <a:defRPr/>
            </a:pPr>
            <a:r>
              <a:rPr lang="es-MX" b="1" dirty="0" smtClean="0">
                <a:effectLst>
                  <a:outerShdw blurRad="38100" dist="38100" dir="2700000" algn="tl">
                    <a:srgbClr val="FFFFFF"/>
                  </a:outerShdw>
                </a:effectLst>
              </a:rPr>
              <a:t>Actividad nocturna</a:t>
            </a:r>
          </a:p>
          <a:p>
            <a:pPr algn="ctr">
              <a:spcBef>
                <a:spcPts val="0"/>
              </a:spcBef>
              <a:defRPr/>
            </a:pPr>
            <a:r>
              <a:rPr lang="es-ES" b="1" dirty="0" smtClean="0">
                <a:effectLst>
                  <a:outerShdw blurRad="38100" dist="38100" dir="2700000" algn="tl">
                    <a:srgbClr val="FFFFFF"/>
                  </a:outerShdw>
                </a:effectLst>
              </a:rPr>
              <a:t>Desvelo</a:t>
            </a:r>
            <a:endParaRPr lang="es-ES" b="1" dirty="0">
              <a:effectLst>
                <a:outerShdw blurRad="38100" dist="38100" dir="2700000" algn="tl">
                  <a:srgbClr val="FFFFFF"/>
                </a:outerShdw>
              </a:effectLst>
            </a:endParaRPr>
          </a:p>
        </p:txBody>
      </p:sp>
      <p:pic>
        <p:nvPicPr>
          <p:cNvPr id="22544" name="Picture 22" descr="285102672_4203221326"/>
          <p:cNvPicPr>
            <a:picLocks noChangeAspect="1" noChangeArrowheads="1"/>
          </p:cNvPicPr>
          <p:nvPr/>
        </p:nvPicPr>
        <p:blipFill>
          <a:blip r:embed="rId3" cstate="print"/>
          <a:srcRect/>
          <a:stretch>
            <a:fillRect/>
          </a:stretch>
        </p:blipFill>
        <p:spPr bwMode="auto">
          <a:xfrm>
            <a:off x="503239" y="1006137"/>
            <a:ext cx="3133725" cy="2349500"/>
          </a:xfrm>
          <a:prstGeom prst="rect">
            <a:avLst/>
          </a:prstGeom>
          <a:noFill/>
          <a:ln w="9525">
            <a:noFill/>
            <a:miter lim="800000"/>
            <a:headEnd/>
            <a:tailEnd/>
          </a:ln>
        </p:spPr>
      </p:pic>
      <p:sp>
        <p:nvSpPr>
          <p:cNvPr id="22547" name="Text Box 9"/>
          <p:cNvSpPr txBox="1">
            <a:spLocks noChangeArrowheads="1"/>
          </p:cNvSpPr>
          <p:nvPr/>
        </p:nvSpPr>
        <p:spPr bwMode="auto">
          <a:xfrm>
            <a:off x="863588" y="6237312"/>
            <a:ext cx="2700338" cy="369302"/>
          </a:xfrm>
          <a:prstGeom prst="rect">
            <a:avLst/>
          </a:prstGeom>
          <a:noFill/>
          <a:ln w="9525">
            <a:noFill/>
            <a:miter lim="800000"/>
            <a:headEnd/>
            <a:tailEnd/>
          </a:ln>
        </p:spPr>
        <p:txBody>
          <a:bodyPr lIns="91411" tIns="45705" rIns="91411" bIns="45705">
            <a:spAutoFit/>
          </a:bodyPr>
          <a:lstStyle/>
          <a:p>
            <a:pPr algn="ctr">
              <a:spcBef>
                <a:spcPct val="50000"/>
              </a:spcBef>
            </a:pPr>
            <a:r>
              <a:rPr lang="es-ES" b="1" dirty="0" smtClean="0">
                <a:latin typeface="Arial" pitchFamily="34" charset="0"/>
              </a:rPr>
              <a:t>Comida por la noche</a:t>
            </a:r>
            <a:endParaRPr lang="es-ES" b="1" dirty="0">
              <a:latin typeface="Arial" pitchFamily="34" charset="0"/>
            </a:endParaRPr>
          </a:p>
        </p:txBody>
      </p:sp>
      <p:pic>
        <p:nvPicPr>
          <p:cNvPr id="436232" name="Picture 8" descr="http://kedin.es/uploads/event/image/2013/11/8/13/233171/Nochevieja_en_la_discoteca_Otto_Zutz_de_Barcelona.jpg"/>
          <p:cNvPicPr>
            <a:picLocks noChangeAspect="1" noChangeArrowheads="1"/>
          </p:cNvPicPr>
          <p:nvPr/>
        </p:nvPicPr>
        <p:blipFill>
          <a:blip r:embed="rId4" cstate="print"/>
          <a:srcRect/>
          <a:stretch>
            <a:fillRect/>
          </a:stretch>
        </p:blipFill>
        <p:spPr bwMode="auto">
          <a:xfrm>
            <a:off x="5805448" y="836712"/>
            <a:ext cx="3195045" cy="1836204"/>
          </a:xfrm>
          <a:prstGeom prst="rect">
            <a:avLst/>
          </a:prstGeom>
          <a:noFill/>
        </p:spPr>
      </p:pic>
      <p:pic>
        <p:nvPicPr>
          <p:cNvPr id="21" name="Picture 4" descr="thumb_Reloj%2520Dali-769990">
            <a:hlinkClick r:id="rId5"/>
          </p:cNvPr>
          <p:cNvPicPr>
            <a:picLocks noChangeAspect="1" noChangeArrowheads="1"/>
          </p:cNvPicPr>
          <p:nvPr/>
        </p:nvPicPr>
        <p:blipFill>
          <a:blip r:embed="rId6" cstate="print"/>
          <a:srcRect/>
          <a:stretch>
            <a:fillRect/>
          </a:stretch>
        </p:blipFill>
        <p:spPr bwMode="auto">
          <a:xfrm>
            <a:off x="4391980" y="2276872"/>
            <a:ext cx="720080" cy="720080"/>
          </a:xfrm>
          <a:prstGeom prst="rect">
            <a:avLst/>
          </a:prstGeom>
          <a:noFill/>
        </p:spPr>
      </p:pic>
      <p:grpSp>
        <p:nvGrpSpPr>
          <p:cNvPr id="2" name="26 Grupo"/>
          <p:cNvGrpSpPr/>
          <p:nvPr/>
        </p:nvGrpSpPr>
        <p:grpSpPr>
          <a:xfrm>
            <a:off x="3923929" y="1952836"/>
            <a:ext cx="1675817" cy="1666788"/>
            <a:chOff x="3724275" y="1641723"/>
            <a:chExt cx="2401888" cy="2193925"/>
          </a:xfrm>
        </p:grpSpPr>
        <p:sp>
          <p:nvSpPr>
            <p:cNvPr id="23" name="AutoShape 15"/>
            <p:cNvSpPr>
              <a:spLocks noChangeArrowheads="1"/>
            </p:cNvSpPr>
            <p:nvPr/>
          </p:nvSpPr>
          <p:spPr bwMode="auto">
            <a:xfrm rot="-6722257">
              <a:off x="4276725" y="1959223"/>
              <a:ext cx="1235075" cy="1270000"/>
            </a:xfrm>
            <a:custGeom>
              <a:avLst/>
              <a:gdLst>
                <a:gd name="T0" fmla="*/ 3259 w 21600"/>
                <a:gd name="T1" fmla="*/ 0 h 21600"/>
                <a:gd name="T2" fmla="*/ 3259 w 21600"/>
                <a:gd name="T3" fmla="*/ 6938 h 21600"/>
                <a:gd name="T4" fmla="*/ 3259 w 21600"/>
                <a:gd name="T5" fmla="*/ 0 h 21600"/>
                <a:gd name="T6" fmla="*/ 3259 w 21600"/>
                <a:gd name="T7" fmla="*/ 6938 h 21600"/>
                <a:gd name="T8" fmla="*/ 3259 w 21600"/>
                <a:gd name="T9" fmla="*/ 6938 h 21600"/>
                <a:gd name="T10" fmla="*/ 3259 w 21600"/>
                <a:gd name="T11" fmla="*/ 6938 h 21600"/>
                <a:gd name="T12" fmla="*/ 0 60000 65536"/>
                <a:gd name="T13" fmla="*/ 0 60000 65536"/>
                <a:gd name="T14" fmla="*/ 0 60000 65536"/>
                <a:gd name="T15" fmla="*/ 0 60000 65536"/>
                <a:gd name="T16" fmla="*/ 0 60000 65536"/>
                <a:gd name="T17" fmla="*/ 0 60000 65536"/>
                <a:gd name="T18" fmla="*/ 3171 w 21600"/>
                <a:gd name="T19" fmla="*/ 3174 h 21600"/>
                <a:gd name="T20" fmla="*/ 18429 w 21600"/>
                <a:gd name="T21" fmla="*/ 1842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3408" y="19664"/>
                  </a:moveTo>
                  <a:cubicBezTo>
                    <a:pt x="17340" y="18507"/>
                    <a:pt x="20040" y="14898"/>
                    <a:pt x="20040" y="10800"/>
                  </a:cubicBezTo>
                  <a:cubicBezTo>
                    <a:pt x="20040" y="5696"/>
                    <a:pt x="15903" y="1560"/>
                    <a:pt x="10800" y="1560"/>
                  </a:cubicBezTo>
                  <a:cubicBezTo>
                    <a:pt x="5696" y="1560"/>
                    <a:pt x="1560" y="5696"/>
                    <a:pt x="1560" y="10800"/>
                  </a:cubicBezTo>
                  <a:cubicBezTo>
                    <a:pt x="1559" y="14466"/>
                    <a:pt x="3728" y="17786"/>
                    <a:pt x="7085" y="19260"/>
                  </a:cubicBezTo>
                  <a:lnTo>
                    <a:pt x="6458" y="20688"/>
                  </a:lnTo>
                  <a:cubicBezTo>
                    <a:pt x="2534" y="18966"/>
                    <a:pt x="0" y="15085"/>
                    <a:pt x="0" y="10800"/>
                  </a:cubicBezTo>
                  <a:cubicBezTo>
                    <a:pt x="0" y="4835"/>
                    <a:pt x="4835" y="0"/>
                    <a:pt x="10800" y="0"/>
                  </a:cubicBezTo>
                  <a:cubicBezTo>
                    <a:pt x="16764" y="0"/>
                    <a:pt x="21600" y="4835"/>
                    <a:pt x="21600" y="10800"/>
                  </a:cubicBezTo>
                  <a:cubicBezTo>
                    <a:pt x="21600" y="15590"/>
                    <a:pt x="18444" y="19808"/>
                    <a:pt x="13849" y="21160"/>
                  </a:cubicBezTo>
                  <a:lnTo>
                    <a:pt x="14611" y="23750"/>
                  </a:lnTo>
                  <a:lnTo>
                    <a:pt x="10289" y="21394"/>
                  </a:lnTo>
                  <a:lnTo>
                    <a:pt x="12646" y="17073"/>
                  </a:lnTo>
                  <a:lnTo>
                    <a:pt x="13408" y="19664"/>
                  </a:lnTo>
                  <a:close/>
                </a:path>
              </a:pathLst>
            </a:custGeom>
            <a:solidFill>
              <a:schemeClr val="accent1"/>
            </a:solidFill>
            <a:ln w="9525">
              <a:solidFill>
                <a:schemeClr val="tx1"/>
              </a:solidFill>
              <a:miter lim="800000"/>
              <a:headEnd/>
              <a:tailEnd/>
            </a:ln>
          </p:spPr>
          <p:txBody>
            <a:bodyPr vert="eaVert" wrap="none" anchor="ctr"/>
            <a:lstStyle/>
            <a:p>
              <a:endParaRPr lang="es-MX"/>
            </a:p>
          </p:txBody>
        </p:sp>
        <p:sp>
          <p:nvSpPr>
            <p:cNvPr id="24" name="AutoShape 16"/>
            <p:cNvSpPr>
              <a:spLocks noChangeArrowheads="1"/>
            </p:cNvSpPr>
            <p:nvPr/>
          </p:nvSpPr>
          <p:spPr bwMode="auto">
            <a:xfrm rot="-1920323">
              <a:off x="3724275" y="3165723"/>
              <a:ext cx="609600" cy="204787"/>
            </a:xfrm>
            <a:prstGeom prst="leftArrow">
              <a:avLst>
                <a:gd name="adj1" fmla="val 50000"/>
                <a:gd name="adj2" fmla="val 74419"/>
              </a:avLst>
            </a:prstGeom>
            <a:solidFill>
              <a:schemeClr val="accent1"/>
            </a:solidFill>
            <a:ln w="9525">
              <a:solidFill>
                <a:schemeClr val="tx1"/>
              </a:solidFill>
              <a:miter lim="800000"/>
              <a:headEnd/>
              <a:tailEnd/>
            </a:ln>
          </p:spPr>
          <p:txBody>
            <a:bodyPr wrap="none" anchor="ctr"/>
            <a:lstStyle/>
            <a:p>
              <a:endParaRPr lang="es-MX" dirty="0">
                <a:latin typeface="Arial" pitchFamily="34" charset="0"/>
              </a:endParaRPr>
            </a:p>
          </p:txBody>
        </p:sp>
        <p:sp>
          <p:nvSpPr>
            <p:cNvPr id="25" name="AutoShape 17"/>
            <p:cNvSpPr>
              <a:spLocks noChangeArrowheads="1"/>
            </p:cNvSpPr>
            <p:nvPr/>
          </p:nvSpPr>
          <p:spPr bwMode="auto">
            <a:xfrm rot="-9044610">
              <a:off x="5516563" y="3075235"/>
              <a:ext cx="609600" cy="203200"/>
            </a:xfrm>
            <a:prstGeom prst="leftArrow">
              <a:avLst>
                <a:gd name="adj1" fmla="val 50000"/>
                <a:gd name="adj2" fmla="val 75000"/>
              </a:avLst>
            </a:prstGeom>
            <a:solidFill>
              <a:schemeClr val="accent1"/>
            </a:solidFill>
            <a:ln w="9525">
              <a:solidFill>
                <a:schemeClr val="tx1"/>
              </a:solidFill>
              <a:miter lim="800000"/>
              <a:headEnd/>
              <a:tailEnd/>
            </a:ln>
          </p:spPr>
          <p:txBody>
            <a:bodyPr rot="10800000" wrap="none" anchor="ctr"/>
            <a:lstStyle/>
            <a:p>
              <a:pPr algn="ctr"/>
              <a:r>
                <a:rPr lang="es-MX" dirty="0">
                  <a:latin typeface="Arial" pitchFamily="34" charset="0"/>
                </a:rPr>
                <a:t> </a:t>
              </a:r>
              <a:endParaRPr lang="es-ES" dirty="0">
                <a:latin typeface="Arial" pitchFamily="34" charset="0"/>
              </a:endParaRPr>
            </a:p>
          </p:txBody>
        </p:sp>
        <p:sp>
          <p:nvSpPr>
            <p:cNvPr id="26" name="AutoShape 18"/>
            <p:cNvSpPr>
              <a:spLocks noChangeArrowheads="1"/>
            </p:cNvSpPr>
            <p:nvPr/>
          </p:nvSpPr>
          <p:spPr bwMode="auto">
            <a:xfrm rot="8587753">
              <a:off x="5510213" y="1665535"/>
              <a:ext cx="609600" cy="204788"/>
            </a:xfrm>
            <a:prstGeom prst="leftArrow">
              <a:avLst>
                <a:gd name="adj1" fmla="val 50000"/>
                <a:gd name="adj2" fmla="val 74418"/>
              </a:avLst>
            </a:prstGeom>
            <a:solidFill>
              <a:schemeClr val="accent1"/>
            </a:solidFill>
            <a:ln w="9525">
              <a:solidFill>
                <a:schemeClr val="tx1"/>
              </a:solidFill>
              <a:miter lim="800000"/>
              <a:headEnd/>
              <a:tailEnd/>
            </a:ln>
          </p:spPr>
          <p:txBody>
            <a:bodyPr rot="10800000" wrap="none" anchor="ctr"/>
            <a:lstStyle/>
            <a:p>
              <a:endParaRPr lang="es-MX" dirty="0">
                <a:latin typeface="Arial" pitchFamily="34" charset="0"/>
              </a:endParaRPr>
            </a:p>
          </p:txBody>
        </p:sp>
        <p:sp>
          <p:nvSpPr>
            <p:cNvPr id="27" name="AutoShape 19"/>
            <p:cNvSpPr>
              <a:spLocks noChangeArrowheads="1"/>
            </p:cNvSpPr>
            <p:nvPr/>
          </p:nvSpPr>
          <p:spPr bwMode="auto">
            <a:xfrm rot="2111376">
              <a:off x="3816350" y="1641723"/>
              <a:ext cx="609600" cy="204787"/>
            </a:xfrm>
            <a:prstGeom prst="leftArrow">
              <a:avLst>
                <a:gd name="adj1" fmla="val 50000"/>
                <a:gd name="adj2" fmla="val 74419"/>
              </a:avLst>
            </a:prstGeom>
            <a:solidFill>
              <a:schemeClr val="accent1"/>
            </a:solidFill>
            <a:ln w="9525">
              <a:solidFill>
                <a:schemeClr val="tx1"/>
              </a:solidFill>
              <a:miter lim="800000"/>
              <a:headEnd/>
              <a:tailEnd/>
            </a:ln>
          </p:spPr>
          <p:txBody>
            <a:bodyPr wrap="none" anchor="ctr"/>
            <a:lstStyle/>
            <a:p>
              <a:endParaRPr lang="es-MX" dirty="0">
                <a:latin typeface="Arial" pitchFamily="34" charset="0"/>
              </a:endParaRPr>
            </a:p>
          </p:txBody>
        </p:sp>
        <p:sp>
          <p:nvSpPr>
            <p:cNvPr id="28" name="AutoShape 16"/>
            <p:cNvSpPr>
              <a:spLocks noChangeArrowheads="1"/>
            </p:cNvSpPr>
            <p:nvPr/>
          </p:nvSpPr>
          <p:spPr bwMode="auto">
            <a:xfrm rot="-5400000">
              <a:off x="4585494" y="3428454"/>
              <a:ext cx="609600" cy="204788"/>
            </a:xfrm>
            <a:prstGeom prst="leftArrow">
              <a:avLst>
                <a:gd name="adj1" fmla="val 50000"/>
                <a:gd name="adj2" fmla="val 74418"/>
              </a:avLst>
            </a:prstGeom>
            <a:solidFill>
              <a:schemeClr val="accent1"/>
            </a:solidFill>
            <a:ln w="9525">
              <a:solidFill>
                <a:schemeClr val="tx1"/>
              </a:solidFill>
              <a:miter lim="800000"/>
              <a:headEnd/>
              <a:tailEnd/>
            </a:ln>
          </p:spPr>
          <p:txBody>
            <a:bodyPr vert="eaVert" wrap="none" anchor="ctr"/>
            <a:lstStyle/>
            <a:p>
              <a:endParaRPr lang="es-MX" dirty="0">
                <a:latin typeface="Arial" pitchFamily="34" charset="0"/>
              </a:endParaRPr>
            </a:p>
          </p:txBody>
        </p:sp>
      </p:grpSp>
      <p:pic>
        <p:nvPicPr>
          <p:cNvPr id="22533" name="Picture 10" descr="Shift_Work_Shuffle_20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400092" y="3609020"/>
            <a:ext cx="2981462" cy="2486588"/>
          </a:xfrm>
          <a:prstGeom prst="rect">
            <a:avLst/>
          </a:prstGeom>
          <a:noFill/>
          <a:ln w="9525">
            <a:noFill/>
            <a:miter lim="800000"/>
            <a:headEnd/>
            <a:tailEnd/>
          </a:ln>
        </p:spPr>
      </p:pic>
      <p:pic>
        <p:nvPicPr>
          <p:cNvPr id="20" name="Picture 4"/>
          <p:cNvPicPr>
            <a:picLocks noChangeAspect="1" noChangeArrowheads="1"/>
          </p:cNvPicPr>
          <p:nvPr/>
        </p:nvPicPr>
        <p:blipFill rotWithShape="1">
          <a:blip r:embed="rId8" cstate="print"/>
          <a:srcRect t="13225"/>
          <a:stretch/>
        </p:blipFill>
        <p:spPr bwMode="auto">
          <a:xfrm>
            <a:off x="1079612" y="3789040"/>
            <a:ext cx="1980220" cy="2313983"/>
          </a:xfrm>
          <a:prstGeom prst="rect">
            <a:avLst/>
          </a:prstGeom>
          <a:noFill/>
          <a:ln w="9525">
            <a:noFill/>
            <a:miter lim="800000"/>
            <a:headEnd/>
            <a:tailEnd/>
          </a:ln>
        </p:spPr>
      </p:pic>
    </p:spTree>
    <p:extLst>
      <p:ext uri="{BB962C8B-B14F-4D97-AF65-F5344CB8AC3E}">
        <p14:creationId xmlns:p14="http://schemas.microsoft.com/office/powerpoint/2010/main" val="9231645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srcRect/>
          <a:stretch>
            <a:fillRect/>
          </a:stretch>
        </p:blipFill>
        <p:spPr bwMode="auto">
          <a:xfrm>
            <a:off x="3054573" y="1476164"/>
            <a:ext cx="3065599" cy="5409220"/>
          </a:xfrm>
          <a:prstGeom prst="rect">
            <a:avLst/>
          </a:prstGeom>
          <a:noFill/>
        </p:spPr>
      </p:pic>
      <p:pic>
        <p:nvPicPr>
          <p:cNvPr id="5" name="Picture 11" descr="Rotacion">
            <a:hlinkClick r:id="rId3"/>
          </p:cNvPr>
          <p:cNvPicPr>
            <a:picLocks noChangeAspect="1" noChangeArrowheads="1" noCrop="1"/>
          </p:cNvPicPr>
          <p:nvPr/>
        </p:nvPicPr>
        <p:blipFill>
          <a:blip r:embed="rId4" cstate="print">
            <a:lum bright="-18000" contrast="6000"/>
          </a:blip>
          <a:srcRect/>
          <a:stretch>
            <a:fillRect/>
          </a:stretch>
        </p:blipFill>
        <p:spPr bwMode="auto">
          <a:xfrm>
            <a:off x="0" y="0"/>
            <a:ext cx="1439502" cy="1439502"/>
          </a:xfrm>
          <a:prstGeom prst="rect">
            <a:avLst/>
          </a:prstGeom>
          <a:noFill/>
          <a:ln w="9525">
            <a:noFill/>
            <a:miter lim="800000"/>
            <a:headEnd/>
            <a:tailEnd/>
          </a:ln>
        </p:spPr>
      </p:pic>
      <p:sp>
        <p:nvSpPr>
          <p:cNvPr id="11" name="Text Box 6"/>
          <p:cNvSpPr txBox="1">
            <a:spLocks noChangeArrowheads="1"/>
          </p:cNvSpPr>
          <p:nvPr/>
        </p:nvSpPr>
        <p:spPr bwMode="auto">
          <a:xfrm>
            <a:off x="1691680" y="224644"/>
            <a:ext cx="7452320" cy="70788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s-ES" sz="2000" b="1" dirty="0" smtClean="0">
                <a:latin typeface="Verdana" pitchFamily="34" charset="0"/>
                <a:ea typeface="Verdana" pitchFamily="34" charset="0"/>
                <a:cs typeface="Verdana" pitchFamily="34" charset="0"/>
              </a:rPr>
              <a:t>CAMBIOS EN LAS HORAS DE ACTIVIDAD Y COMIDA CREAN UNA DESINCRONÍA CIRCADIANA</a:t>
            </a:r>
            <a:endParaRPr lang="es-MX" sz="2000" b="1" dirty="0">
              <a:latin typeface="Verdana" pitchFamily="34" charset="0"/>
              <a:ea typeface="Verdana" pitchFamily="34" charset="0"/>
              <a:cs typeface="Verdana" pitchFamily="34" charset="0"/>
            </a:endParaRPr>
          </a:p>
        </p:txBody>
      </p:sp>
      <p:pic>
        <p:nvPicPr>
          <p:cNvPr id="15" name="Picture 8"/>
          <p:cNvPicPr>
            <a:picLocks noChangeAspect="1" noChangeArrowheads="1"/>
          </p:cNvPicPr>
          <p:nvPr/>
        </p:nvPicPr>
        <p:blipFill>
          <a:blip r:embed="rId2" cstate="print"/>
          <a:srcRect/>
          <a:stretch>
            <a:fillRect/>
          </a:stretch>
        </p:blipFill>
        <p:spPr bwMode="auto">
          <a:xfrm>
            <a:off x="3054573" y="1476164"/>
            <a:ext cx="3065599" cy="5409220"/>
          </a:xfrm>
          <a:prstGeom prst="rect">
            <a:avLst/>
          </a:prstGeom>
          <a:noFill/>
        </p:spPr>
      </p:pic>
      <p:sp>
        <p:nvSpPr>
          <p:cNvPr id="16" name="15 Rectángulo"/>
          <p:cNvSpPr/>
          <p:nvPr/>
        </p:nvSpPr>
        <p:spPr bwMode="auto">
          <a:xfrm>
            <a:off x="503548" y="1160748"/>
            <a:ext cx="4068452" cy="5697252"/>
          </a:xfrm>
          <a:prstGeom prst="rect">
            <a:avLst/>
          </a:prstGeom>
          <a:solidFill>
            <a:srgbClr val="F4F452">
              <a:alpha val="40000"/>
            </a:srgbClr>
          </a:solidFill>
          <a:ln w="19050" cap="flat" cmpd="sng" algn="ctr">
            <a:solidFill>
              <a:schemeClr val="tx1"/>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2000" b="0" i="0" u="none" strike="noStrike" cap="none" normalizeH="0" baseline="0" dirty="0" smtClean="0">
              <a:ln>
                <a:noFill/>
              </a:ln>
              <a:solidFill>
                <a:schemeClr val="tx1"/>
              </a:solidFill>
              <a:effectLst/>
              <a:latin typeface="Arial" charset="0"/>
            </a:endParaRPr>
          </a:p>
        </p:txBody>
      </p:sp>
      <p:grpSp>
        <p:nvGrpSpPr>
          <p:cNvPr id="3" name="16 Grupo"/>
          <p:cNvGrpSpPr/>
          <p:nvPr/>
        </p:nvGrpSpPr>
        <p:grpSpPr>
          <a:xfrm>
            <a:off x="1320731" y="1160748"/>
            <a:ext cx="7463738" cy="5697250"/>
            <a:chOff x="1403650" y="0"/>
            <a:chExt cx="8132660" cy="6858000"/>
          </a:xfrm>
        </p:grpSpPr>
        <p:sp>
          <p:nvSpPr>
            <p:cNvPr id="18" name="17 Rectángulo"/>
            <p:cNvSpPr/>
            <p:nvPr/>
          </p:nvSpPr>
          <p:spPr bwMode="auto">
            <a:xfrm>
              <a:off x="4964309" y="0"/>
              <a:ext cx="4572001" cy="6858000"/>
            </a:xfrm>
            <a:prstGeom prst="rect">
              <a:avLst/>
            </a:prstGeom>
            <a:solidFill>
              <a:srgbClr val="002060">
                <a:alpha val="40000"/>
              </a:srgbClr>
            </a:solidFill>
            <a:ln w="19050" cap="flat" cmpd="sng" algn="ctr">
              <a:solidFill>
                <a:schemeClr val="tx1"/>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charset="0"/>
              </a:endParaRPr>
            </a:p>
          </p:txBody>
        </p:sp>
        <p:sp>
          <p:nvSpPr>
            <p:cNvPr id="19" name="18 CuadroTexto"/>
            <p:cNvSpPr txBox="1"/>
            <p:nvPr/>
          </p:nvSpPr>
          <p:spPr>
            <a:xfrm>
              <a:off x="1403650" y="224644"/>
              <a:ext cx="1872209" cy="555724"/>
            </a:xfrm>
            <a:prstGeom prst="rect">
              <a:avLst/>
            </a:prstGeom>
            <a:noFill/>
          </p:spPr>
          <p:txBody>
            <a:bodyPr wrap="square" rtlCol="0">
              <a:spAutoFit/>
            </a:bodyPr>
            <a:lstStyle/>
            <a:p>
              <a:pPr algn="ctr"/>
              <a:r>
                <a:rPr lang="es-ES" sz="2400" b="1" dirty="0" smtClean="0"/>
                <a:t>DÍA</a:t>
              </a:r>
              <a:endParaRPr lang="es-MX" sz="2400" b="1" dirty="0"/>
            </a:p>
          </p:txBody>
        </p:sp>
        <p:sp>
          <p:nvSpPr>
            <p:cNvPr id="20" name="19 CuadroTexto"/>
            <p:cNvSpPr txBox="1"/>
            <p:nvPr/>
          </p:nvSpPr>
          <p:spPr>
            <a:xfrm>
              <a:off x="6408716" y="224644"/>
              <a:ext cx="1872209" cy="555724"/>
            </a:xfrm>
            <a:prstGeom prst="rect">
              <a:avLst/>
            </a:prstGeom>
            <a:noFill/>
          </p:spPr>
          <p:txBody>
            <a:bodyPr wrap="square" rtlCol="0">
              <a:spAutoFit/>
            </a:bodyPr>
            <a:lstStyle/>
            <a:p>
              <a:pPr algn="ctr"/>
              <a:r>
                <a:rPr lang="es-ES" sz="2400" b="1" dirty="0" smtClean="0"/>
                <a:t>NOCHE</a:t>
              </a:r>
              <a:endParaRPr lang="es-MX" sz="2400" b="1" dirty="0"/>
            </a:p>
          </p:txBody>
        </p:sp>
      </p:grpSp>
      <p:sp>
        <p:nvSpPr>
          <p:cNvPr id="21" name="20 CuadroTexto"/>
          <p:cNvSpPr txBox="1"/>
          <p:nvPr/>
        </p:nvSpPr>
        <p:spPr>
          <a:xfrm>
            <a:off x="863588" y="1844824"/>
            <a:ext cx="2772308" cy="4770537"/>
          </a:xfrm>
          <a:prstGeom prst="rect">
            <a:avLst/>
          </a:prstGeom>
          <a:noFill/>
        </p:spPr>
        <p:txBody>
          <a:bodyPr wrap="square" rtlCol="0">
            <a:spAutoFit/>
          </a:bodyPr>
          <a:lstStyle/>
          <a:p>
            <a:r>
              <a:rPr lang="es-ES" sz="1600" dirty="0" smtClean="0"/>
              <a:t>Vigilia</a:t>
            </a:r>
          </a:p>
          <a:p>
            <a:r>
              <a:rPr lang="es-ES" sz="1600" dirty="0" smtClean="0"/>
              <a:t>Actividad</a:t>
            </a:r>
          </a:p>
          <a:p>
            <a:r>
              <a:rPr lang="es-ES" sz="1600" dirty="0" smtClean="0"/>
              <a:t>Aprendizaje</a:t>
            </a:r>
          </a:p>
          <a:p>
            <a:r>
              <a:rPr lang="es-ES" sz="1600" dirty="0" smtClean="0"/>
              <a:t>Ejercicio</a:t>
            </a:r>
          </a:p>
          <a:p>
            <a:r>
              <a:rPr lang="es-ES" sz="1600" dirty="0" smtClean="0"/>
              <a:t>Temperatura corporal </a:t>
            </a:r>
            <a:r>
              <a:rPr lang="es-ES" sz="1600" dirty="0" smtClean="0">
                <a:sym typeface="Symbol"/>
              </a:rPr>
              <a:t></a:t>
            </a:r>
            <a:endParaRPr lang="es-ES" sz="1600" dirty="0" smtClean="0"/>
          </a:p>
          <a:p>
            <a:r>
              <a:rPr lang="es-ES" sz="1600" dirty="0" err="1" smtClean="0">
                <a:sym typeface="Symbol"/>
              </a:rPr>
              <a:t>Cortisol</a:t>
            </a:r>
            <a:r>
              <a:rPr lang="es-ES" sz="1600" dirty="0" smtClean="0">
                <a:sym typeface="Symbol"/>
              </a:rPr>
              <a:t> </a:t>
            </a:r>
          </a:p>
          <a:p>
            <a:r>
              <a:rPr lang="es-ES" sz="1600" dirty="0" smtClean="0">
                <a:sym typeface="Symbol"/>
              </a:rPr>
              <a:t>Gasto energético </a:t>
            </a:r>
          </a:p>
          <a:p>
            <a:r>
              <a:rPr lang="es-ES" sz="1600" dirty="0" smtClean="0">
                <a:sym typeface="Symbol"/>
              </a:rPr>
              <a:t>Adrenalina </a:t>
            </a:r>
          </a:p>
          <a:p>
            <a:endParaRPr lang="es-ES" sz="1600" dirty="0" smtClean="0"/>
          </a:p>
          <a:p>
            <a:endParaRPr lang="es-ES" sz="1600" dirty="0" smtClean="0"/>
          </a:p>
          <a:p>
            <a:r>
              <a:rPr lang="es-ES" sz="1600" dirty="0" smtClean="0"/>
              <a:t>Alimentación</a:t>
            </a:r>
          </a:p>
          <a:p>
            <a:r>
              <a:rPr lang="es-ES" sz="1600" dirty="0" smtClean="0"/>
              <a:t>Digestión</a:t>
            </a:r>
          </a:p>
          <a:p>
            <a:r>
              <a:rPr lang="es-ES" sz="1600" dirty="0" smtClean="0"/>
              <a:t>Insulina </a:t>
            </a:r>
            <a:r>
              <a:rPr lang="es-ES" sz="1600" dirty="0" smtClean="0">
                <a:sym typeface="Symbol"/>
              </a:rPr>
              <a:t></a:t>
            </a:r>
          </a:p>
          <a:p>
            <a:r>
              <a:rPr lang="es-ES" sz="1600" dirty="0" smtClean="0">
                <a:sym typeface="Symbol"/>
              </a:rPr>
              <a:t>Enzimas gástricas </a:t>
            </a:r>
          </a:p>
          <a:p>
            <a:endParaRPr lang="es-ES" sz="1600" dirty="0" smtClean="0">
              <a:sym typeface="Symbol"/>
            </a:endParaRPr>
          </a:p>
          <a:p>
            <a:endParaRPr lang="es-ES" sz="1600" dirty="0" smtClean="0">
              <a:sym typeface="Symbol"/>
            </a:endParaRPr>
          </a:p>
          <a:p>
            <a:r>
              <a:rPr lang="es-ES" sz="1600" dirty="0" smtClean="0">
                <a:sym typeface="Symbol"/>
              </a:rPr>
              <a:t>Frecuencia cardiaca </a:t>
            </a:r>
          </a:p>
          <a:p>
            <a:r>
              <a:rPr lang="es-ES" sz="1600" dirty="0" smtClean="0">
                <a:sym typeface="Symbol"/>
              </a:rPr>
              <a:t>Frecuencia respiratoria </a:t>
            </a:r>
          </a:p>
          <a:p>
            <a:endParaRPr lang="es-MX" sz="1600" dirty="0"/>
          </a:p>
        </p:txBody>
      </p:sp>
      <p:sp>
        <p:nvSpPr>
          <p:cNvPr id="22" name="21 CuadroTexto"/>
          <p:cNvSpPr txBox="1"/>
          <p:nvPr/>
        </p:nvSpPr>
        <p:spPr>
          <a:xfrm>
            <a:off x="6192180" y="1844824"/>
            <a:ext cx="2951820" cy="4770537"/>
          </a:xfrm>
          <a:prstGeom prst="rect">
            <a:avLst/>
          </a:prstGeom>
          <a:noFill/>
        </p:spPr>
        <p:txBody>
          <a:bodyPr wrap="square" rtlCol="0">
            <a:spAutoFit/>
          </a:bodyPr>
          <a:lstStyle/>
          <a:p>
            <a:r>
              <a:rPr lang="es-ES" sz="1600" dirty="0" smtClean="0"/>
              <a:t>Sueño</a:t>
            </a:r>
          </a:p>
          <a:p>
            <a:r>
              <a:rPr lang="es-ES" sz="1600" dirty="0" smtClean="0"/>
              <a:t>Reposo</a:t>
            </a:r>
          </a:p>
          <a:p>
            <a:r>
              <a:rPr lang="es-ES" sz="1600" dirty="0" smtClean="0"/>
              <a:t>Ensoñaciones</a:t>
            </a:r>
          </a:p>
          <a:p>
            <a:r>
              <a:rPr lang="es-ES" sz="1600" dirty="0" smtClean="0"/>
              <a:t>Relajación muscular</a:t>
            </a:r>
          </a:p>
          <a:p>
            <a:r>
              <a:rPr lang="es-ES" sz="1600" dirty="0" smtClean="0"/>
              <a:t>Temperatura corporal </a:t>
            </a:r>
            <a:r>
              <a:rPr lang="es-ES" sz="1600" dirty="0" smtClean="0">
                <a:sym typeface="Symbol"/>
              </a:rPr>
              <a:t></a:t>
            </a:r>
            <a:endParaRPr lang="es-ES" sz="1600" dirty="0" smtClean="0"/>
          </a:p>
          <a:p>
            <a:r>
              <a:rPr lang="es-ES" sz="1600" dirty="0" smtClean="0">
                <a:sym typeface="Symbol"/>
              </a:rPr>
              <a:t>Gasto energético </a:t>
            </a:r>
          </a:p>
          <a:p>
            <a:endParaRPr lang="es-ES" sz="1600" dirty="0" smtClean="0"/>
          </a:p>
          <a:p>
            <a:r>
              <a:rPr lang="es-ES" sz="1600" dirty="0" smtClean="0">
                <a:sym typeface="Symbol"/>
              </a:rPr>
              <a:t>Melatonina</a:t>
            </a:r>
          </a:p>
          <a:p>
            <a:r>
              <a:rPr lang="es-ES" sz="1600" dirty="0" smtClean="0">
                <a:sym typeface="Symbol"/>
              </a:rPr>
              <a:t>Reparación celular</a:t>
            </a:r>
          </a:p>
          <a:p>
            <a:r>
              <a:rPr lang="es-ES" sz="1600" dirty="0" smtClean="0">
                <a:sym typeface="Symbol"/>
              </a:rPr>
              <a:t>Funciones antioxidantes</a:t>
            </a:r>
          </a:p>
          <a:p>
            <a:r>
              <a:rPr lang="es-ES" sz="1600" dirty="0" smtClean="0">
                <a:sym typeface="Symbol"/>
              </a:rPr>
              <a:t>Hormona de crecimiento</a:t>
            </a:r>
          </a:p>
          <a:p>
            <a:r>
              <a:rPr lang="es-ES" sz="1600" dirty="0" err="1" smtClean="0">
                <a:sym typeface="Symbol"/>
              </a:rPr>
              <a:t>Sintesis</a:t>
            </a:r>
            <a:r>
              <a:rPr lang="es-ES" sz="1600" dirty="0" smtClean="0">
                <a:sym typeface="Symbol"/>
              </a:rPr>
              <a:t> de proteínas</a:t>
            </a:r>
          </a:p>
          <a:p>
            <a:endParaRPr lang="es-ES" sz="1600" dirty="0" smtClean="0">
              <a:sym typeface="Symbol"/>
            </a:endParaRPr>
          </a:p>
          <a:p>
            <a:r>
              <a:rPr lang="es-ES" sz="1600" dirty="0" smtClean="0"/>
              <a:t>Ayuno</a:t>
            </a:r>
          </a:p>
          <a:p>
            <a:r>
              <a:rPr lang="es-ES" sz="1600" dirty="0" smtClean="0"/>
              <a:t>Metabolismo basal </a:t>
            </a:r>
            <a:r>
              <a:rPr lang="es-ES" sz="1600" dirty="0" smtClean="0">
                <a:sym typeface="Symbol"/>
              </a:rPr>
              <a:t></a:t>
            </a:r>
          </a:p>
          <a:p>
            <a:endParaRPr lang="es-ES" sz="1600" dirty="0" smtClean="0">
              <a:sym typeface="Symbol"/>
            </a:endParaRPr>
          </a:p>
          <a:p>
            <a:r>
              <a:rPr lang="es-ES" sz="1600" dirty="0" smtClean="0">
                <a:sym typeface="Symbol"/>
              </a:rPr>
              <a:t>Frecuencia cardiaca </a:t>
            </a:r>
          </a:p>
          <a:p>
            <a:r>
              <a:rPr lang="es-ES" sz="1600" dirty="0" smtClean="0">
                <a:sym typeface="Symbol"/>
              </a:rPr>
              <a:t>Frecuencia respiratoria </a:t>
            </a:r>
          </a:p>
          <a:p>
            <a:endParaRPr lang="es-MX" sz="1600" dirty="0"/>
          </a:p>
        </p:txBody>
      </p:sp>
      <p:sp>
        <p:nvSpPr>
          <p:cNvPr id="12" name="11 CuadroTexto"/>
          <p:cNvSpPr txBox="1">
            <a:spLocks noChangeArrowheads="1"/>
          </p:cNvSpPr>
          <p:nvPr/>
        </p:nvSpPr>
        <p:spPr bwMode="auto">
          <a:xfrm>
            <a:off x="3059113" y="1739255"/>
            <a:ext cx="3673475" cy="368300"/>
          </a:xfrm>
          <a:prstGeom prst="rect">
            <a:avLst/>
          </a:prstGeom>
          <a:solidFill>
            <a:srgbClr val="FFFF99"/>
          </a:solidFill>
          <a:ln w="9525">
            <a:solidFill>
              <a:srgbClr val="FFFF99"/>
            </a:solidFill>
            <a:miter lim="800000"/>
            <a:headEnd/>
            <a:tailEnd/>
          </a:ln>
        </p:spPr>
        <p:txBody>
          <a:bodyPr>
            <a:spAutoFit/>
          </a:bodyPr>
          <a:lstStyle/>
          <a:p>
            <a:pPr algn="r"/>
            <a:r>
              <a:rPr lang="es-MX" b="1" dirty="0" smtClean="0"/>
              <a:t>VIGILIA</a:t>
            </a:r>
            <a:endParaRPr lang="es-MX" sz="1800" b="1" dirty="0"/>
          </a:p>
        </p:txBody>
      </p:sp>
      <p:sp>
        <p:nvSpPr>
          <p:cNvPr id="13" name="12 CuadroTexto"/>
          <p:cNvSpPr txBox="1">
            <a:spLocks noChangeArrowheads="1"/>
          </p:cNvSpPr>
          <p:nvPr/>
        </p:nvSpPr>
        <p:spPr bwMode="auto">
          <a:xfrm>
            <a:off x="2519772" y="4257092"/>
            <a:ext cx="4896023" cy="369332"/>
          </a:xfrm>
          <a:prstGeom prst="rect">
            <a:avLst/>
          </a:prstGeom>
          <a:solidFill>
            <a:srgbClr val="FFFF99"/>
          </a:solidFill>
          <a:ln w="9525">
            <a:solidFill>
              <a:srgbClr val="FFFF99"/>
            </a:solidFill>
            <a:miter lim="800000"/>
            <a:headEnd/>
            <a:tailEnd/>
          </a:ln>
        </p:spPr>
        <p:txBody>
          <a:bodyPr wrap="square">
            <a:spAutoFit/>
          </a:bodyPr>
          <a:lstStyle/>
          <a:p>
            <a:pPr algn="r"/>
            <a:r>
              <a:rPr lang="es-MX" sz="1800" b="1" dirty="0" smtClean="0"/>
              <a:t>CONSUMO DE ALIMENTO</a:t>
            </a:r>
            <a:endParaRPr lang="es-MX" sz="1800" b="1" dirty="0"/>
          </a:p>
        </p:txBody>
      </p:sp>
      <p:sp>
        <p:nvSpPr>
          <p:cNvPr id="14" name="13 CuadroTexto"/>
          <p:cNvSpPr txBox="1">
            <a:spLocks noChangeArrowheads="1"/>
          </p:cNvSpPr>
          <p:nvPr/>
        </p:nvSpPr>
        <p:spPr bwMode="auto">
          <a:xfrm>
            <a:off x="1475656" y="2096852"/>
            <a:ext cx="5219700" cy="369888"/>
          </a:xfrm>
          <a:prstGeom prst="rect">
            <a:avLst/>
          </a:prstGeom>
          <a:solidFill>
            <a:srgbClr val="9999FF"/>
          </a:solidFill>
          <a:ln w="9525">
            <a:solidFill>
              <a:srgbClr val="9999FF"/>
            </a:solidFill>
            <a:miter lim="800000"/>
            <a:headEnd/>
            <a:tailEnd/>
          </a:ln>
        </p:spPr>
        <p:txBody>
          <a:bodyPr>
            <a:spAutoFit/>
          </a:bodyPr>
          <a:lstStyle/>
          <a:p>
            <a:r>
              <a:rPr lang="es-ES" sz="1800" b="1" dirty="0" smtClean="0"/>
              <a:t>SUEÑO</a:t>
            </a:r>
            <a:endParaRPr lang="es-MX" sz="1800" b="1" dirty="0"/>
          </a:p>
        </p:txBody>
      </p:sp>
      <p:sp>
        <p:nvSpPr>
          <p:cNvPr id="17" name="16 CuadroTexto"/>
          <p:cNvSpPr txBox="1">
            <a:spLocks noChangeArrowheads="1"/>
          </p:cNvSpPr>
          <p:nvPr/>
        </p:nvSpPr>
        <p:spPr bwMode="auto">
          <a:xfrm>
            <a:off x="1799692" y="4941168"/>
            <a:ext cx="5219700" cy="369888"/>
          </a:xfrm>
          <a:prstGeom prst="rect">
            <a:avLst/>
          </a:prstGeom>
          <a:solidFill>
            <a:srgbClr val="9999FF"/>
          </a:solidFill>
          <a:ln w="9525">
            <a:solidFill>
              <a:srgbClr val="9999FF"/>
            </a:solidFill>
            <a:miter lim="800000"/>
            <a:headEnd/>
            <a:tailEnd/>
          </a:ln>
        </p:spPr>
        <p:txBody>
          <a:bodyPr>
            <a:spAutoFit/>
          </a:bodyPr>
          <a:lstStyle/>
          <a:p>
            <a:r>
              <a:rPr lang="es-ES" b="1" dirty="0" smtClean="0"/>
              <a:t>AYUNO</a:t>
            </a:r>
            <a:endParaRPr lang="es-MX" sz="1800" b="1" dirty="0"/>
          </a:p>
        </p:txBody>
      </p:sp>
    </p:spTree>
    <p:extLst>
      <p:ext uri="{BB962C8B-B14F-4D97-AF65-F5344CB8AC3E}">
        <p14:creationId xmlns:p14="http://schemas.microsoft.com/office/powerpoint/2010/main" val="36728497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right)">
                                      <p:cBhvr>
                                        <p:cTn id="18"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3"/>
          <p:cNvPicPr>
            <a:picLocks noChangeAspect="1" noChangeArrowheads="1"/>
          </p:cNvPicPr>
          <p:nvPr/>
        </p:nvPicPr>
        <p:blipFill>
          <a:blip r:embed="rId3" cstate="print"/>
          <a:srcRect/>
          <a:stretch>
            <a:fillRect/>
          </a:stretch>
        </p:blipFill>
        <p:spPr bwMode="auto">
          <a:xfrm>
            <a:off x="2235200" y="925513"/>
            <a:ext cx="4257675" cy="5580062"/>
          </a:xfrm>
          <a:prstGeom prst="rect">
            <a:avLst/>
          </a:prstGeom>
          <a:noFill/>
          <a:ln w="9525">
            <a:noFill/>
            <a:miter lim="800000"/>
            <a:headEnd/>
            <a:tailEnd/>
          </a:ln>
        </p:spPr>
      </p:pic>
      <p:sp>
        <p:nvSpPr>
          <p:cNvPr id="44036" name="AutoShape 4"/>
          <p:cNvSpPr>
            <a:spLocks noChangeArrowheads="1"/>
          </p:cNvSpPr>
          <p:nvPr/>
        </p:nvSpPr>
        <p:spPr bwMode="auto">
          <a:xfrm>
            <a:off x="179388" y="4941888"/>
            <a:ext cx="2232025" cy="1079500"/>
          </a:xfrm>
          <a:prstGeom prst="roundRect">
            <a:avLst>
              <a:gd name="adj" fmla="val 16667"/>
            </a:avLst>
          </a:prstGeom>
          <a:gradFill rotWithShape="1">
            <a:gsLst>
              <a:gs pos="0">
                <a:srgbClr val="3399FF"/>
              </a:gs>
              <a:gs pos="100000">
                <a:srgbClr val="DDDDDD"/>
              </a:gs>
            </a:gsLst>
            <a:lin ang="5400000" scaled="1"/>
          </a:gradFill>
          <a:ln w="12700" cap="sq">
            <a:solidFill>
              <a:schemeClr val="tx1"/>
            </a:solidFill>
            <a:round/>
            <a:headEnd type="none" w="sm" len="sm"/>
            <a:tailEnd type="none" w="sm" len="sm"/>
          </a:ln>
        </p:spPr>
        <p:txBody>
          <a:bodyPr wrap="none" anchor="ctr"/>
          <a:lstStyle/>
          <a:p>
            <a:pPr>
              <a:defRPr/>
            </a:pPr>
            <a:r>
              <a:rPr lang="es-ES" sz="1200" b="1" dirty="0" smtClean="0">
                <a:latin typeface="Tahoma" pitchFamily="34" charset="0"/>
              </a:rPr>
              <a:t>ALTERACIÓN DE LOS </a:t>
            </a:r>
          </a:p>
          <a:p>
            <a:pPr>
              <a:defRPr/>
            </a:pPr>
            <a:r>
              <a:rPr lang="es-ES" sz="1200" b="1" dirty="0" smtClean="0">
                <a:latin typeface="Tahoma" pitchFamily="34" charset="0"/>
              </a:rPr>
              <a:t>RITMOS CIRCADIANOS</a:t>
            </a:r>
            <a:r>
              <a:rPr lang="es-ES" sz="1200" dirty="0" smtClean="0">
                <a:latin typeface="Tahoma" pitchFamily="34" charset="0"/>
              </a:rPr>
              <a:t> </a:t>
            </a:r>
            <a:endParaRPr lang="es-ES" sz="1200" dirty="0">
              <a:latin typeface="Tahoma" pitchFamily="34" charset="0"/>
            </a:endParaRPr>
          </a:p>
          <a:p>
            <a:pPr>
              <a:defRPr/>
            </a:pPr>
            <a:r>
              <a:rPr lang="es-ES" sz="1100" b="1" dirty="0">
                <a:latin typeface="Tahoma" pitchFamily="34" charset="0"/>
              </a:rPr>
              <a:t>Temperatura corporal</a:t>
            </a:r>
          </a:p>
          <a:p>
            <a:pPr>
              <a:defRPr/>
            </a:pPr>
            <a:r>
              <a:rPr lang="es-ES" sz="1100" b="1" dirty="0">
                <a:latin typeface="Tahoma" pitchFamily="34" charset="0"/>
              </a:rPr>
              <a:t>Ritmos de glucosa, </a:t>
            </a:r>
          </a:p>
          <a:p>
            <a:pPr>
              <a:defRPr/>
            </a:pPr>
            <a:r>
              <a:rPr lang="es-ES" sz="1100" b="1" dirty="0">
                <a:latin typeface="Tahoma" pitchFamily="34" charset="0"/>
              </a:rPr>
              <a:t>Desincronización interna,  </a:t>
            </a:r>
            <a:r>
              <a:rPr lang="es-ES" sz="1100" b="1" dirty="0" err="1">
                <a:latin typeface="Tahoma" pitchFamily="34" charset="0"/>
              </a:rPr>
              <a:t>etc</a:t>
            </a:r>
            <a:endParaRPr lang="es-ES" sz="1100" b="1" dirty="0">
              <a:latin typeface="Tahoma" pitchFamily="34" charset="0"/>
            </a:endParaRPr>
          </a:p>
        </p:txBody>
      </p:sp>
      <p:grpSp>
        <p:nvGrpSpPr>
          <p:cNvPr id="271364" name="Group 8"/>
          <p:cNvGrpSpPr>
            <a:grpSpLocks/>
          </p:cNvGrpSpPr>
          <p:nvPr/>
        </p:nvGrpSpPr>
        <p:grpSpPr bwMode="auto">
          <a:xfrm>
            <a:off x="6119813" y="3357563"/>
            <a:ext cx="2395537" cy="1295400"/>
            <a:chOff x="4093" y="2115"/>
            <a:chExt cx="1509" cy="816"/>
          </a:xfrm>
        </p:grpSpPr>
        <p:sp>
          <p:nvSpPr>
            <p:cNvPr id="44041" name="AutoShape 9"/>
            <p:cNvSpPr>
              <a:spLocks noChangeArrowheads="1"/>
            </p:cNvSpPr>
            <p:nvPr/>
          </p:nvSpPr>
          <p:spPr bwMode="auto">
            <a:xfrm>
              <a:off x="4093" y="2115"/>
              <a:ext cx="1509" cy="816"/>
            </a:xfrm>
            <a:prstGeom prst="roundRect">
              <a:avLst>
                <a:gd name="adj" fmla="val 16667"/>
              </a:avLst>
            </a:prstGeom>
            <a:gradFill rotWithShape="1">
              <a:gsLst>
                <a:gs pos="0">
                  <a:srgbClr val="3399FF"/>
                </a:gs>
                <a:gs pos="100000">
                  <a:srgbClr val="DDDDDD"/>
                </a:gs>
              </a:gsLst>
              <a:lin ang="5400000" scaled="1"/>
            </a:gradFill>
            <a:ln w="12700" cap="sq">
              <a:solidFill>
                <a:schemeClr val="tx1"/>
              </a:solidFill>
              <a:round/>
              <a:headEnd type="none" w="sm" len="sm"/>
              <a:tailEnd type="none" w="sm" len="sm"/>
            </a:ln>
          </p:spPr>
          <p:txBody>
            <a:bodyPr wrap="none" anchor="ctr"/>
            <a:lstStyle/>
            <a:p>
              <a:pPr>
                <a:defRPr/>
              </a:pPr>
              <a:endParaRPr lang="es-ES" sz="1100" b="1" dirty="0">
                <a:latin typeface="Tahoma" pitchFamily="34" charset="0"/>
              </a:endParaRPr>
            </a:p>
            <a:p>
              <a:pPr>
                <a:defRPr/>
              </a:pPr>
              <a:endParaRPr lang="es-ES" sz="1100" b="1" dirty="0">
                <a:latin typeface="Tahoma" pitchFamily="34" charset="0"/>
              </a:endParaRPr>
            </a:p>
            <a:p>
              <a:pPr>
                <a:defRPr/>
              </a:pPr>
              <a:r>
                <a:rPr lang="es-ES" sz="1100" b="1" dirty="0">
                  <a:latin typeface="Tahoma" pitchFamily="34" charset="0"/>
                </a:rPr>
                <a:t>Ulceras</a:t>
              </a:r>
            </a:p>
            <a:p>
              <a:pPr algn="ctr">
                <a:defRPr/>
              </a:pPr>
              <a:r>
                <a:rPr lang="es-ES" sz="1100" b="1" dirty="0">
                  <a:latin typeface="Tahoma" pitchFamily="34" charset="0"/>
                </a:rPr>
                <a:t>Nauseas</a:t>
              </a:r>
            </a:p>
            <a:p>
              <a:pPr>
                <a:defRPr/>
              </a:pPr>
              <a:endParaRPr lang="es-ES" sz="1100" b="1" dirty="0">
                <a:latin typeface="Tahoma" pitchFamily="34" charset="0"/>
              </a:endParaRPr>
            </a:p>
          </p:txBody>
        </p:sp>
        <p:sp>
          <p:nvSpPr>
            <p:cNvPr id="271366" name="Text Box 10"/>
            <p:cNvSpPr txBox="1">
              <a:spLocks noChangeArrowheads="1"/>
            </p:cNvSpPr>
            <p:nvPr/>
          </p:nvSpPr>
          <p:spPr bwMode="auto">
            <a:xfrm>
              <a:off x="4195" y="2115"/>
              <a:ext cx="1316" cy="346"/>
            </a:xfrm>
            <a:prstGeom prst="rect">
              <a:avLst/>
            </a:prstGeom>
            <a:solidFill>
              <a:schemeClr val="bg1">
                <a:alpha val="0"/>
              </a:schemeClr>
            </a:solidFill>
            <a:ln w="12700" cap="sq">
              <a:noFill/>
              <a:miter lim="800000"/>
              <a:headEnd type="none" w="sm" len="sm"/>
              <a:tailEnd type="none" w="sm" len="sm"/>
            </a:ln>
          </p:spPr>
          <p:txBody>
            <a:bodyPr>
              <a:spAutoFit/>
            </a:bodyPr>
            <a:lstStyle/>
            <a:p>
              <a:pPr algn="ctr">
                <a:spcBef>
                  <a:spcPct val="50000"/>
                </a:spcBef>
              </a:pPr>
              <a:r>
                <a:rPr lang="es-ES" sz="1500" b="1">
                  <a:latin typeface="Tahoma" charset="0"/>
                </a:rPr>
                <a:t>Desordenes gastrointestinales</a:t>
              </a:r>
            </a:p>
          </p:txBody>
        </p:sp>
      </p:grpSp>
      <p:grpSp>
        <p:nvGrpSpPr>
          <p:cNvPr id="271367" name="Group 11"/>
          <p:cNvGrpSpPr>
            <a:grpSpLocks/>
          </p:cNvGrpSpPr>
          <p:nvPr/>
        </p:nvGrpSpPr>
        <p:grpSpPr bwMode="auto">
          <a:xfrm>
            <a:off x="6275388" y="5011738"/>
            <a:ext cx="2087562" cy="1079500"/>
            <a:chOff x="4241" y="3249"/>
            <a:chExt cx="1315" cy="680"/>
          </a:xfrm>
        </p:grpSpPr>
        <p:sp>
          <p:nvSpPr>
            <p:cNvPr id="44044" name="AutoShape 12"/>
            <p:cNvSpPr>
              <a:spLocks noChangeArrowheads="1"/>
            </p:cNvSpPr>
            <p:nvPr/>
          </p:nvSpPr>
          <p:spPr bwMode="auto">
            <a:xfrm>
              <a:off x="4332" y="3249"/>
              <a:ext cx="1179" cy="680"/>
            </a:xfrm>
            <a:prstGeom prst="roundRect">
              <a:avLst>
                <a:gd name="adj" fmla="val 16667"/>
              </a:avLst>
            </a:prstGeom>
            <a:gradFill rotWithShape="1">
              <a:gsLst>
                <a:gs pos="0">
                  <a:srgbClr val="3399FF"/>
                </a:gs>
                <a:gs pos="100000">
                  <a:srgbClr val="DDDDDD"/>
                </a:gs>
              </a:gsLst>
              <a:lin ang="5400000" scaled="1"/>
            </a:gradFill>
            <a:ln w="12700" cap="sq">
              <a:solidFill>
                <a:schemeClr val="tx1"/>
              </a:solidFill>
              <a:round/>
              <a:headEnd type="none" w="sm" len="sm"/>
              <a:tailEnd type="none" w="sm" len="sm"/>
            </a:ln>
          </p:spPr>
          <p:txBody>
            <a:bodyPr wrap="none" anchor="ctr"/>
            <a:lstStyle/>
            <a:p>
              <a:pPr>
                <a:defRPr/>
              </a:pPr>
              <a:endParaRPr lang="es-ES" sz="1100" b="1">
                <a:latin typeface="Tahoma" pitchFamily="34" charset="0"/>
              </a:endParaRPr>
            </a:p>
            <a:p>
              <a:pPr>
                <a:defRPr/>
              </a:pPr>
              <a:endParaRPr lang="es-ES" sz="1100" b="1">
                <a:latin typeface="Tahoma" pitchFamily="34" charset="0"/>
              </a:endParaRPr>
            </a:p>
            <a:p>
              <a:pPr>
                <a:defRPr/>
              </a:pPr>
              <a:r>
                <a:rPr lang="es-ES" sz="1100" b="1">
                  <a:latin typeface="Tahoma" pitchFamily="34" charset="0"/>
                </a:rPr>
                <a:t>Cáncer de mama</a:t>
              </a:r>
            </a:p>
            <a:p>
              <a:pPr>
                <a:defRPr/>
              </a:pPr>
              <a:r>
                <a:rPr lang="es-ES" sz="1100" b="1">
                  <a:latin typeface="Tahoma" pitchFamily="34" charset="0"/>
                </a:rPr>
                <a:t>Cáncer colorectal</a:t>
              </a:r>
            </a:p>
          </p:txBody>
        </p:sp>
        <p:sp>
          <p:nvSpPr>
            <p:cNvPr id="271369" name="Text Box 13"/>
            <p:cNvSpPr txBox="1">
              <a:spLocks noChangeArrowheads="1"/>
            </p:cNvSpPr>
            <p:nvPr/>
          </p:nvSpPr>
          <p:spPr bwMode="auto">
            <a:xfrm>
              <a:off x="4241" y="3249"/>
              <a:ext cx="1315" cy="346"/>
            </a:xfrm>
            <a:prstGeom prst="rect">
              <a:avLst/>
            </a:prstGeom>
            <a:solidFill>
              <a:schemeClr val="bg1">
                <a:alpha val="0"/>
              </a:schemeClr>
            </a:solidFill>
            <a:ln w="12700" cap="sq">
              <a:noFill/>
              <a:miter lim="800000"/>
              <a:headEnd type="none" w="sm" len="sm"/>
              <a:tailEnd type="none" w="sm" len="sm"/>
            </a:ln>
          </p:spPr>
          <p:txBody>
            <a:bodyPr>
              <a:spAutoFit/>
            </a:bodyPr>
            <a:lstStyle/>
            <a:p>
              <a:pPr algn="ctr">
                <a:spcBef>
                  <a:spcPct val="50000"/>
                </a:spcBef>
              </a:pPr>
              <a:r>
                <a:rPr lang="es-ES" sz="1500" b="1">
                  <a:latin typeface="Tahoma" charset="0"/>
                </a:rPr>
                <a:t>Propensión al cáncer</a:t>
              </a:r>
            </a:p>
          </p:txBody>
        </p:sp>
      </p:grpSp>
      <p:grpSp>
        <p:nvGrpSpPr>
          <p:cNvPr id="271370" name="Group 14"/>
          <p:cNvGrpSpPr>
            <a:grpSpLocks/>
          </p:cNvGrpSpPr>
          <p:nvPr/>
        </p:nvGrpSpPr>
        <p:grpSpPr bwMode="auto">
          <a:xfrm>
            <a:off x="430213" y="979488"/>
            <a:ext cx="1981200" cy="1368425"/>
            <a:chOff x="541" y="845"/>
            <a:chExt cx="1248" cy="862"/>
          </a:xfrm>
        </p:grpSpPr>
        <p:sp>
          <p:nvSpPr>
            <p:cNvPr id="44047" name="AutoShape 15"/>
            <p:cNvSpPr>
              <a:spLocks noChangeArrowheads="1"/>
            </p:cNvSpPr>
            <p:nvPr/>
          </p:nvSpPr>
          <p:spPr bwMode="auto">
            <a:xfrm>
              <a:off x="541" y="845"/>
              <a:ext cx="1225" cy="862"/>
            </a:xfrm>
            <a:prstGeom prst="roundRect">
              <a:avLst>
                <a:gd name="adj" fmla="val 16667"/>
              </a:avLst>
            </a:prstGeom>
            <a:gradFill rotWithShape="1">
              <a:gsLst>
                <a:gs pos="0">
                  <a:srgbClr val="3399FF"/>
                </a:gs>
                <a:gs pos="100000">
                  <a:srgbClr val="DDDDDD"/>
                </a:gs>
              </a:gsLst>
              <a:lin ang="5400000" scaled="1"/>
            </a:gradFill>
            <a:ln w="12700" cap="sq">
              <a:solidFill>
                <a:schemeClr val="tx1"/>
              </a:solidFill>
              <a:round/>
              <a:headEnd type="none" w="sm" len="sm"/>
              <a:tailEnd type="none" w="sm" len="sm"/>
            </a:ln>
          </p:spPr>
          <p:txBody>
            <a:bodyPr wrap="none" anchor="ctr"/>
            <a:lstStyle/>
            <a:p>
              <a:pPr>
                <a:defRPr/>
              </a:pPr>
              <a:endParaRPr lang="es-ES" sz="1100" b="1">
                <a:latin typeface="Tahoma" pitchFamily="34" charset="0"/>
              </a:endParaRPr>
            </a:p>
            <a:p>
              <a:pPr>
                <a:defRPr/>
              </a:pPr>
              <a:endParaRPr lang="es-ES" sz="1100" b="1">
                <a:latin typeface="Tahoma" pitchFamily="34" charset="0"/>
              </a:endParaRPr>
            </a:p>
            <a:p>
              <a:pPr>
                <a:defRPr/>
              </a:pPr>
              <a:r>
                <a:rPr lang="es-ES" sz="1100" b="1">
                  <a:latin typeface="Tahoma" pitchFamily="34" charset="0"/>
                </a:rPr>
                <a:t>Estrés</a:t>
              </a:r>
            </a:p>
            <a:p>
              <a:pPr>
                <a:defRPr/>
              </a:pPr>
              <a:r>
                <a:rPr lang="es-ES" sz="1100" b="1">
                  <a:latin typeface="Tahoma" pitchFamily="34" charset="0"/>
                </a:rPr>
                <a:t>Perdida de memoria</a:t>
              </a:r>
            </a:p>
            <a:p>
              <a:pPr>
                <a:defRPr/>
              </a:pPr>
              <a:r>
                <a:rPr lang="es-ES" sz="1100" b="1">
                  <a:latin typeface="Tahoma" pitchFamily="34" charset="0"/>
                </a:rPr>
                <a:t>Depresión</a:t>
              </a:r>
            </a:p>
            <a:p>
              <a:pPr>
                <a:defRPr/>
              </a:pPr>
              <a:r>
                <a:rPr lang="es-ES" sz="1100" b="1">
                  <a:latin typeface="Tahoma" pitchFamily="34" charset="0"/>
                </a:rPr>
                <a:t>Burnout</a:t>
              </a:r>
            </a:p>
            <a:p>
              <a:pPr>
                <a:defRPr/>
              </a:pPr>
              <a:r>
                <a:rPr lang="es-ES" sz="1100" b="1">
                  <a:latin typeface="Tahoma" pitchFamily="34" charset="0"/>
                </a:rPr>
                <a:t>Etc.</a:t>
              </a:r>
            </a:p>
          </p:txBody>
        </p:sp>
        <p:sp>
          <p:nvSpPr>
            <p:cNvPr id="271372" name="Text Box 16"/>
            <p:cNvSpPr txBox="1">
              <a:spLocks noChangeArrowheads="1"/>
            </p:cNvSpPr>
            <p:nvPr/>
          </p:nvSpPr>
          <p:spPr bwMode="auto">
            <a:xfrm>
              <a:off x="665" y="866"/>
              <a:ext cx="1124" cy="212"/>
            </a:xfrm>
            <a:prstGeom prst="rect">
              <a:avLst/>
            </a:prstGeom>
            <a:solidFill>
              <a:schemeClr val="bg1">
                <a:alpha val="0"/>
              </a:schemeClr>
            </a:solidFill>
            <a:ln w="12700" cap="sq">
              <a:noFill/>
              <a:miter lim="800000"/>
              <a:headEnd type="none" w="sm" len="sm"/>
              <a:tailEnd type="none" w="sm" len="sm"/>
            </a:ln>
          </p:spPr>
          <p:txBody>
            <a:bodyPr>
              <a:spAutoFit/>
            </a:bodyPr>
            <a:lstStyle/>
            <a:p>
              <a:pPr>
                <a:spcBef>
                  <a:spcPct val="50000"/>
                </a:spcBef>
              </a:pPr>
              <a:r>
                <a:rPr lang="es-ES" sz="1600" b="1">
                  <a:latin typeface="Tahoma" charset="0"/>
                </a:rPr>
                <a:t>Salud mental</a:t>
              </a:r>
            </a:p>
          </p:txBody>
        </p:sp>
      </p:grpSp>
      <p:grpSp>
        <p:nvGrpSpPr>
          <p:cNvPr id="271373" name="Group 17"/>
          <p:cNvGrpSpPr>
            <a:grpSpLocks/>
          </p:cNvGrpSpPr>
          <p:nvPr/>
        </p:nvGrpSpPr>
        <p:grpSpPr bwMode="auto">
          <a:xfrm>
            <a:off x="330200" y="2982913"/>
            <a:ext cx="2303463" cy="1325562"/>
            <a:chOff x="431" y="2096"/>
            <a:chExt cx="1451" cy="835"/>
          </a:xfrm>
        </p:grpSpPr>
        <p:sp>
          <p:nvSpPr>
            <p:cNvPr id="44050" name="AutoShape 18"/>
            <p:cNvSpPr>
              <a:spLocks noChangeArrowheads="1"/>
            </p:cNvSpPr>
            <p:nvPr/>
          </p:nvSpPr>
          <p:spPr bwMode="auto">
            <a:xfrm>
              <a:off x="431" y="2115"/>
              <a:ext cx="1451" cy="816"/>
            </a:xfrm>
            <a:prstGeom prst="roundRect">
              <a:avLst>
                <a:gd name="adj" fmla="val 16667"/>
              </a:avLst>
            </a:prstGeom>
            <a:gradFill rotWithShape="1">
              <a:gsLst>
                <a:gs pos="0">
                  <a:srgbClr val="3399FF"/>
                </a:gs>
                <a:gs pos="100000">
                  <a:srgbClr val="DDDDDD"/>
                </a:gs>
              </a:gsLst>
              <a:lin ang="5400000" scaled="1"/>
            </a:gradFill>
            <a:ln w="12700" cap="sq">
              <a:solidFill>
                <a:schemeClr val="tx1"/>
              </a:solidFill>
              <a:round/>
              <a:headEnd type="none" w="sm" len="sm"/>
              <a:tailEnd type="none" w="sm" len="sm"/>
            </a:ln>
          </p:spPr>
          <p:txBody>
            <a:bodyPr wrap="none" anchor="ctr"/>
            <a:lstStyle/>
            <a:p>
              <a:pPr>
                <a:defRPr/>
              </a:pPr>
              <a:endParaRPr lang="es-ES" sz="1100" b="1">
                <a:latin typeface="Tahoma" pitchFamily="34" charset="0"/>
              </a:endParaRPr>
            </a:p>
            <a:p>
              <a:pPr>
                <a:defRPr/>
              </a:pPr>
              <a:endParaRPr lang="es-ES" sz="1100" b="1">
                <a:latin typeface="Tahoma" pitchFamily="34" charset="0"/>
              </a:endParaRPr>
            </a:p>
            <a:p>
              <a:pPr>
                <a:defRPr/>
              </a:pPr>
              <a:r>
                <a:rPr lang="es-ES" sz="1100" b="1">
                  <a:latin typeface="Tahoma" pitchFamily="34" charset="0"/>
                </a:rPr>
                <a:t>Hipertensión</a:t>
              </a:r>
            </a:p>
            <a:p>
              <a:pPr>
                <a:defRPr/>
              </a:pPr>
              <a:r>
                <a:rPr lang="es-ES" sz="1100" b="1">
                  <a:latin typeface="Tahoma" pitchFamily="34" charset="0"/>
                </a:rPr>
                <a:t>Infartos</a:t>
              </a:r>
            </a:p>
            <a:p>
              <a:pPr>
                <a:defRPr/>
              </a:pPr>
              <a:endParaRPr lang="es-ES" sz="1100" b="1">
                <a:latin typeface="Tahoma" pitchFamily="34" charset="0"/>
              </a:endParaRPr>
            </a:p>
          </p:txBody>
        </p:sp>
        <p:sp>
          <p:nvSpPr>
            <p:cNvPr id="271375" name="Text Box 19"/>
            <p:cNvSpPr txBox="1">
              <a:spLocks noChangeArrowheads="1"/>
            </p:cNvSpPr>
            <p:nvPr/>
          </p:nvSpPr>
          <p:spPr bwMode="auto">
            <a:xfrm>
              <a:off x="522" y="2096"/>
              <a:ext cx="1315" cy="366"/>
            </a:xfrm>
            <a:prstGeom prst="rect">
              <a:avLst/>
            </a:prstGeom>
            <a:solidFill>
              <a:schemeClr val="bg1">
                <a:alpha val="0"/>
              </a:schemeClr>
            </a:solidFill>
            <a:ln w="12700" cap="sq">
              <a:noFill/>
              <a:miter lim="800000"/>
              <a:headEnd type="none" w="sm" len="sm"/>
              <a:tailEnd type="none" w="sm" len="sm"/>
            </a:ln>
          </p:spPr>
          <p:txBody>
            <a:bodyPr>
              <a:spAutoFit/>
            </a:bodyPr>
            <a:lstStyle/>
            <a:p>
              <a:pPr algn="ctr">
                <a:spcBef>
                  <a:spcPct val="50000"/>
                </a:spcBef>
              </a:pPr>
              <a:r>
                <a:rPr lang="es-ES" sz="1600" b="1">
                  <a:latin typeface="Tahoma" charset="0"/>
                </a:rPr>
                <a:t>Desordenes cardiovasculares</a:t>
              </a:r>
            </a:p>
          </p:txBody>
        </p:sp>
      </p:grpSp>
      <p:sp>
        <p:nvSpPr>
          <p:cNvPr id="44055" name="AutoShape 23"/>
          <p:cNvSpPr>
            <a:spLocks noChangeArrowheads="1"/>
          </p:cNvSpPr>
          <p:nvPr/>
        </p:nvSpPr>
        <p:spPr bwMode="auto">
          <a:xfrm>
            <a:off x="6264275" y="1268413"/>
            <a:ext cx="2286000" cy="533400"/>
          </a:xfrm>
          <a:prstGeom prst="roundRect">
            <a:avLst>
              <a:gd name="adj" fmla="val 16667"/>
            </a:avLst>
          </a:prstGeom>
          <a:gradFill rotWithShape="1">
            <a:gsLst>
              <a:gs pos="0">
                <a:srgbClr val="3399FF"/>
              </a:gs>
              <a:gs pos="100000">
                <a:srgbClr val="DDDDDD"/>
              </a:gs>
            </a:gsLst>
            <a:lin ang="5400000" scaled="1"/>
          </a:gradFill>
          <a:ln w="9525">
            <a:solidFill>
              <a:schemeClr val="tx1"/>
            </a:solidFill>
            <a:round/>
            <a:headEnd/>
            <a:tailEnd/>
          </a:ln>
        </p:spPr>
        <p:txBody>
          <a:bodyPr wrap="none" anchor="ctr"/>
          <a:lstStyle/>
          <a:p>
            <a:pPr algn="ctr">
              <a:defRPr/>
            </a:pPr>
            <a:r>
              <a:rPr lang="es-MX" sz="1400" b="1">
                <a:latin typeface="Tahoma" pitchFamily="34" charset="0"/>
              </a:rPr>
              <a:t>Ganancia de peso</a:t>
            </a:r>
            <a:endParaRPr lang="es-ES" sz="1400" b="1">
              <a:latin typeface="Tahoma" pitchFamily="34" charset="0"/>
            </a:endParaRPr>
          </a:p>
        </p:txBody>
      </p:sp>
      <p:sp>
        <p:nvSpPr>
          <p:cNvPr id="271377" name="Line 24"/>
          <p:cNvSpPr>
            <a:spLocks noChangeShapeType="1"/>
          </p:cNvSpPr>
          <p:nvPr/>
        </p:nvSpPr>
        <p:spPr bwMode="auto">
          <a:xfrm flipH="1">
            <a:off x="4597400" y="2830513"/>
            <a:ext cx="1524000" cy="609600"/>
          </a:xfrm>
          <a:prstGeom prst="line">
            <a:avLst/>
          </a:prstGeom>
          <a:noFill/>
          <a:ln w="57150">
            <a:solidFill>
              <a:srgbClr val="333333"/>
            </a:solidFill>
            <a:round/>
            <a:headEnd/>
            <a:tailEnd type="stealth" w="med" len="med"/>
          </a:ln>
        </p:spPr>
        <p:txBody>
          <a:bodyPr/>
          <a:lstStyle/>
          <a:p>
            <a:endParaRPr lang="es-MX"/>
          </a:p>
        </p:txBody>
      </p:sp>
      <p:grpSp>
        <p:nvGrpSpPr>
          <p:cNvPr id="271378" name="Group 25"/>
          <p:cNvGrpSpPr>
            <a:grpSpLocks/>
          </p:cNvGrpSpPr>
          <p:nvPr/>
        </p:nvGrpSpPr>
        <p:grpSpPr bwMode="auto">
          <a:xfrm>
            <a:off x="6408738" y="6273800"/>
            <a:ext cx="2681287" cy="517525"/>
            <a:chOff x="4127" y="4020"/>
            <a:chExt cx="1633" cy="300"/>
          </a:xfrm>
        </p:grpSpPr>
        <p:pic>
          <p:nvPicPr>
            <p:cNvPr id="271379" name="Picture 26"/>
            <p:cNvPicPr>
              <a:picLocks noChangeAspect="1" noChangeArrowheads="1"/>
            </p:cNvPicPr>
            <p:nvPr/>
          </p:nvPicPr>
          <p:blipFill>
            <a:blip r:embed="rId4" cstate="print"/>
            <a:srcRect/>
            <a:stretch>
              <a:fillRect/>
            </a:stretch>
          </p:blipFill>
          <p:spPr bwMode="auto">
            <a:xfrm>
              <a:off x="4127" y="4020"/>
              <a:ext cx="1633" cy="135"/>
            </a:xfrm>
            <a:prstGeom prst="rect">
              <a:avLst/>
            </a:prstGeom>
            <a:noFill/>
            <a:ln w="9525">
              <a:noFill/>
              <a:miter lim="800000"/>
              <a:headEnd/>
              <a:tailEnd/>
            </a:ln>
          </p:spPr>
        </p:pic>
        <p:pic>
          <p:nvPicPr>
            <p:cNvPr id="271380" name="Picture 27"/>
            <p:cNvPicPr>
              <a:picLocks noChangeAspect="1" noChangeArrowheads="1"/>
            </p:cNvPicPr>
            <p:nvPr/>
          </p:nvPicPr>
          <p:blipFill>
            <a:blip r:embed="rId5" cstate="print"/>
            <a:srcRect/>
            <a:stretch>
              <a:fillRect/>
            </a:stretch>
          </p:blipFill>
          <p:spPr bwMode="auto">
            <a:xfrm>
              <a:off x="4434" y="4176"/>
              <a:ext cx="1304" cy="144"/>
            </a:xfrm>
            <a:prstGeom prst="rect">
              <a:avLst/>
            </a:prstGeom>
            <a:noFill/>
            <a:ln w="9525">
              <a:noFill/>
              <a:miter lim="800000"/>
              <a:headEnd/>
              <a:tailEnd/>
            </a:ln>
          </p:spPr>
        </p:pic>
      </p:grpSp>
      <p:sp>
        <p:nvSpPr>
          <p:cNvPr id="271381" name="Text Box 28"/>
          <p:cNvSpPr txBox="1">
            <a:spLocks noChangeArrowheads="1"/>
          </p:cNvSpPr>
          <p:nvPr/>
        </p:nvSpPr>
        <p:spPr bwMode="auto">
          <a:xfrm>
            <a:off x="179388" y="6400800"/>
            <a:ext cx="3600450" cy="457200"/>
          </a:xfrm>
          <a:prstGeom prst="rect">
            <a:avLst/>
          </a:prstGeom>
          <a:noFill/>
          <a:ln w="9525">
            <a:noFill/>
            <a:miter lim="800000"/>
            <a:headEnd/>
            <a:tailEnd/>
          </a:ln>
        </p:spPr>
        <p:txBody>
          <a:bodyPr>
            <a:spAutoFit/>
          </a:bodyPr>
          <a:lstStyle/>
          <a:p>
            <a:pPr>
              <a:spcBef>
                <a:spcPct val="50000"/>
              </a:spcBef>
            </a:pPr>
            <a:r>
              <a:rPr lang="es-ES" sz="1600" b="1">
                <a:solidFill>
                  <a:schemeClr val="bg2"/>
                </a:solidFill>
                <a:latin typeface="Garamond" pitchFamily="18" charset="0"/>
              </a:rPr>
              <a:t>Modif. Nature Reviews, vol 6 may 2005.</a:t>
            </a:r>
            <a:r>
              <a:rPr lang="es-ES" sz="2400">
                <a:solidFill>
                  <a:schemeClr val="bg2"/>
                </a:solidFill>
                <a:latin typeface="Garamond" pitchFamily="18" charset="0"/>
              </a:rPr>
              <a:t> </a:t>
            </a:r>
          </a:p>
        </p:txBody>
      </p:sp>
      <p:sp>
        <p:nvSpPr>
          <p:cNvPr id="271382" name="Title 1"/>
          <p:cNvSpPr>
            <a:spLocks/>
          </p:cNvSpPr>
          <p:nvPr/>
        </p:nvSpPr>
        <p:spPr bwMode="auto">
          <a:xfrm>
            <a:off x="467544" y="58266"/>
            <a:ext cx="8229600" cy="706438"/>
          </a:xfrm>
          <a:prstGeom prst="rect">
            <a:avLst/>
          </a:prstGeom>
          <a:noFill/>
          <a:ln w="9525">
            <a:noFill/>
            <a:miter lim="800000"/>
            <a:headEnd/>
            <a:tailEnd/>
          </a:ln>
          <a:effectLst>
            <a:outerShdw blurRad="50800" dist="38100" dir="2700000" algn="tl" rotWithShape="0">
              <a:prstClr val="black">
                <a:alpha val="40000"/>
              </a:prstClr>
            </a:outerShdw>
          </a:effectLst>
        </p:spPr>
        <p:txBody>
          <a:bodyPr anchor="ctr"/>
          <a:lstStyle/>
          <a:p>
            <a:pPr algn="ctr" eaLnBrk="0" hangingPunct="0"/>
            <a:r>
              <a:rPr lang="es-ES" sz="2800" dirty="0" smtClean="0">
                <a:solidFill>
                  <a:srgbClr val="000000"/>
                </a:solidFill>
                <a:latin typeface="Verdana" pitchFamily="34" charset="0"/>
                <a:ea typeface="Verdana" pitchFamily="34" charset="0"/>
                <a:cs typeface="Verdana" pitchFamily="34" charset="0"/>
              </a:rPr>
              <a:t>Consecuencias de la disrupción circadiana</a:t>
            </a:r>
            <a:endParaRPr lang="es-ES" sz="2800" dirty="0">
              <a:solidFill>
                <a:srgbClr val="000000"/>
              </a:solidFill>
              <a:latin typeface="Verdana" pitchFamily="34" charset="0"/>
              <a:ea typeface="Verdana" pitchFamily="34" charset="0"/>
              <a:cs typeface="Verdana" pitchFamily="34" charset="0"/>
            </a:endParaRPr>
          </a:p>
        </p:txBody>
      </p:sp>
      <p:grpSp>
        <p:nvGrpSpPr>
          <p:cNvPr id="271385" name="Group 5"/>
          <p:cNvGrpSpPr>
            <a:grpSpLocks/>
          </p:cNvGrpSpPr>
          <p:nvPr/>
        </p:nvGrpSpPr>
        <p:grpSpPr bwMode="auto">
          <a:xfrm>
            <a:off x="6156325" y="2097088"/>
            <a:ext cx="2198688" cy="1117600"/>
            <a:chOff x="4195" y="821"/>
            <a:chExt cx="1385" cy="704"/>
          </a:xfrm>
        </p:grpSpPr>
        <p:sp>
          <p:nvSpPr>
            <p:cNvPr id="44038" name="AutoShape 6"/>
            <p:cNvSpPr>
              <a:spLocks noChangeArrowheads="1"/>
            </p:cNvSpPr>
            <p:nvPr/>
          </p:nvSpPr>
          <p:spPr bwMode="auto">
            <a:xfrm>
              <a:off x="4195" y="844"/>
              <a:ext cx="1361" cy="681"/>
            </a:xfrm>
            <a:prstGeom prst="roundRect">
              <a:avLst>
                <a:gd name="adj" fmla="val 16667"/>
              </a:avLst>
            </a:prstGeom>
            <a:gradFill rotWithShape="1">
              <a:gsLst>
                <a:gs pos="0">
                  <a:srgbClr val="3399FF"/>
                </a:gs>
                <a:gs pos="100000">
                  <a:srgbClr val="DDDDDD"/>
                </a:gs>
              </a:gsLst>
              <a:lin ang="5400000" scaled="1"/>
            </a:gradFill>
            <a:ln w="12700" cap="sq">
              <a:solidFill>
                <a:schemeClr val="tx1"/>
              </a:solidFill>
              <a:round/>
              <a:headEnd type="none" w="sm" len="sm"/>
              <a:tailEnd type="none" w="sm" len="sm"/>
            </a:ln>
          </p:spPr>
          <p:txBody>
            <a:bodyPr wrap="none" anchor="ctr"/>
            <a:lstStyle/>
            <a:p>
              <a:endParaRPr lang="es-ES" sz="1200" b="1">
                <a:latin typeface="Tahoma" charset="0"/>
              </a:endParaRPr>
            </a:p>
            <a:p>
              <a:endParaRPr lang="es-ES" sz="1100" b="1">
                <a:latin typeface="Tahoma" charset="0"/>
              </a:endParaRPr>
            </a:p>
            <a:p>
              <a:r>
                <a:rPr lang="es-ES" sz="1100" b="1">
                  <a:latin typeface="Tahoma" charset="0"/>
                </a:rPr>
                <a:t>Resistencia a la insulina</a:t>
              </a:r>
            </a:p>
            <a:p>
              <a:r>
                <a:rPr lang="es-ES" sz="1100" b="1">
                  <a:latin typeface="Tahoma" charset="0"/>
                </a:rPr>
                <a:t>Diabetes tipo 2</a:t>
              </a:r>
            </a:p>
            <a:p>
              <a:endParaRPr lang="es-ES" sz="1100" b="1">
                <a:latin typeface="Tahoma" charset="0"/>
              </a:endParaRPr>
            </a:p>
          </p:txBody>
        </p:sp>
        <p:sp>
          <p:nvSpPr>
            <p:cNvPr id="271387" name="Text Box 7"/>
            <p:cNvSpPr txBox="1">
              <a:spLocks noChangeArrowheads="1"/>
            </p:cNvSpPr>
            <p:nvPr/>
          </p:nvSpPr>
          <p:spPr bwMode="auto">
            <a:xfrm>
              <a:off x="4265" y="821"/>
              <a:ext cx="1315" cy="326"/>
            </a:xfrm>
            <a:prstGeom prst="rect">
              <a:avLst/>
            </a:prstGeom>
            <a:solidFill>
              <a:schemeClr val="bg1">
                <a:alpha val="0"/>
              </a:schemeClr>
            </a:solidFill>
            <a:ln w="12700" cap="sq">
              <a:noFill/>
              <a:miter lim="800000"/>
              <a:headEnd type="none" w="sm" len="sm"/>
              <a:tailEnd type="none" w="sm" len="sm"/>
            </a:ln>
          </p:spPr>
          <p:txBody>
            <a:bodyPr>
              <a:spAutoFit/>
            </a:bodyPr>
            <a:lstStyle/>
            <a:p>
              <a:pPr algn="ctr">
                <a:spcBef>
                  <a:spcPct val="50000"/>
                </a:spcBef>
              </a:pPr>
              <a:r>
                <a:rPr lang="es-ES" sz="1400" b="1">
                  <a:latin typeface="Tahoma" charset="0"/>
                </a:rPr>
                <a:t>ENFERMEDADES METABÓLICAS</a:t>
              </a:r>
            </a:p>
          </p:txBody>
        </p:sp>
      </p:grpSp>
    </p:spTree>
    <p:extLst>
      <p:ext uri="{BB962C8B-B14F-4D97-AF65-F5344CB8AC3E}">
        <p14:creationId xmlns:p14="http://schemas.microsoft.com/office/powerpoint/2010/main" val="17572663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33392" b="5017"/>
          <a:stretch/>
        </p:blipFill>
        <p:spPr>
          <a:xfrm>
            <a:off x="2082719" y="1088640"/>
            <a:ext cx="4577460" cy="5220996"/>
          </a:xfrm>
          <a:prstGeom prst="rect">
            <a:avLst/>
          </a:prstGeom>
        </p:spPr>
      </p:pic>
    </p:spTree>
    <p:extLst>
      <p:ext uri="{BB962C8B-B14F-4D97-AF65-F5344CB8AC3E}">
        <p14:creationId xmlns:p14="http://schemas.microsoft.com/office/powerpoint/2010/main" val="12313282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259632" y="260648"/>
            <a:ext cx="6408712" cy="461661"/>
          </a:xfrm>
          <a:prstGeom prst="rect">
            <a:avLst/>
          </a:prstGeom>
          <a:solidFill>
            <a:schemeClr val="bg1">
              <a:lumMod val="95000"/>
            </a:schemeClr>
          </a:solidFill>
          <a:effectLst>
            <a:outerShdw blurRad="50800" dist="38100" dir="18900000" algn="bl" rotWithShape="0">
              <a:prstClr val="black">
                <a:alpha val="40000"/>
              </a:prstClr>
            </a:outerShdw>
          </a:effectLst>
        </p:spPr>
        <p:txBody>
          <a:bodyPr wrap="square" lIns="91437" tIns="45718" rIns="91437" bIns="45718" rtlCol="0">
            <a:spAutoFit/>
          </a:bodyPr>
          <a:lstStyle/>
          <a:p>
            <a:pPr algn="ctr"/>
            <a:r>
              <a:rPr lang="es-ES" sz="2400" dirty="0" smtClean="0">
                <a:latin typeface="Arial"/>
                <a:ea typeface="Verdana" pitchFamily="34" charset="0"/>
                <a:cs typeface="Arial"/>
              </a:rPr>
              <a:t>EL PASO DEL TIEMPO EN LA MEDICINA</a:t>
            </a:r>
            <a:endParaRPr lang="es-MX" sz="2400" dirty="0">
              <a:latin typeface="Arial"/>
              <a:ea typeface="Verdana" pitchFamily="34" charset="0"/>
              <a:cs typeface="Arial"/>
            </a:endParaRPr>
          </a:p>
        </p:txBody>
      </p:sp>
      <p:pic>
        <p:nvPicPr>
          <p:cNvPr id="77826" name="Picture 2" descr="http://creativegames.org.uk/modules/Art_Technology/Digital/images/C_Csuri_aging_process.jpg"/>
          <p:cNvPicPr>
            <a:picLocks noChangeAspect="1" noChangeArrowheads="1"/>
          </p:cNvPicPr>
          <p:nvPr/>
        </p:nvPicPr>
        <p:blipFill>
          <a:blip r:embed="rId2" cstate="print"/>
          <a:srcRect/>
          <a:stretch>
            <a:fillRect/>
          </a:stretch>
        </p:blipFill>
        <p:spPr bwMode="auto">
          <a:xfrm>
            <a:off x="1979712" y="5085184"/>
            <a:ext cx="5832648" cy="1677542"/>
          </a:xfrm>
          <a:prstGeom prst="rect">
            <a:avLst/>
          </a:prstGeom>
          <a:noFill/>
        </p:spPr>
      </p:pic>
      <p:pic>
        <p:nvPicPr>
          <p:cNvPr id="88066" name="Picture 2" descr="http://news.psu.edu/sites/default/files/styles/threshold-992/public/SDSS_expansion_4-2014_0.jpg"/>
          <p:cNvPicPr>
            <a:picLocks noChangeAspect="1" noChangeArrowheads="1"/>
          </p:cNvPicPr>
          <p:nvPr/>
        </p:nvPicPr>
        <p:blipFill>
          <a:blip r:embed="rId3" cstate="print"/>
          <a:srcRect/>
          <a:stretch>
            <a:fillRect/>
          </a:stretch>
        </p:blipFill>
        <p:spPr bwMode="auto">
          <a:xfrm>
            <a:off x="1259632" y="1196752"/>
            <a:ext cx="6696744" cy="4023738"/>
          </a:xfrm>
          <a:prstGeom prst="rect">
            <a:avLst/>
          </a:prstGeom>
          <a:noFill/>
        </p:spPr>
      </p:pic>
      <p:sp>
        <p:nvSpPr>
          <p:cNvPr id="2" name="CuadroTexto 1"/>
          <p:cNvSpPr txBox="1"/>
          <p:nvPr/>
        </p:nvSpPr>
        <p:spPr>
          <a:xfrm>
            <a:off x="6081059" y="6484471"/>
            <a:ext cx="2868706" cy="276999"/>
          </a:xfrm>
          <a:prstGeom prst="rect">
            <a:avLst/>
          </a:prstGeom>
          <a:noFill/>
        </p:spPr>
        <p:txBody>
          <a:bodyPr wrap="square" rtlCol="0">
            <a:spAutoFit/>
          </a:bodyPr>
          <a:lstStyle/>
          <a:p>
            <a:r>
              <a:rPr lang="es-ES" sz="1200" dirty="0" smtClean="0"/>
              <a:t>Stephen </a:t>
            </a:r>
            <a:r>
              <a:rPr lang="es-ES" sz="1200" dirty="0" err="1" smtClean="0"/>
              <a:t>Hawkin</a:t>
            </a:r>
            <a:r>
              <a:rPr lang="es-ES" sz="1200" dirty="0" smtClean="0"/>
              <a:t> “A </a:t>
            </a:r>
            <a:r>
              <a:rPr lang="es-ES" sz="1200" dirty="0" err="1" smtClean="0"/>
              <a:t>brief</a:t>
            </a:r>
            <a:r>
              <a:rPr lang="es-ES" sz="1200" dirty="0" smtClean="0"/>
              <a:t> </a:t>
            </a:r>
            <a:r>
              <a:rPr lang="es-ES" sz="1200" dirty="0" err="1" smtClean="0"/>
              <a:t>history</a:t>
            </a:r>
            <a:r>
              <a:rPr lang="es-ES" sz="1200" dirty="0" smtClean="0"/>
              <a:t> of Time”  </a:t>
            </a:r>
            <a:endParaRPr lang="es-ES" sz="1200" dirty="0"/>
          </a:p>
        </p:txBody>
      </p:sp>
    </p:spTree>
    <p:extLst>
      <p:ext uri="{BB962C8B-B14F-4D97-AF65-F5344CB8AC3E}">
        <p14:creationId xmlns:p14="http://schemas.microsoft.com/office/powerpoint/2010/main" val="22181398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ipe(left)">
                                      <p:cBhvr>
                                        <p:cTn id="7" dur="3000"/>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826"/>
                                        </p:tgtEl>
                                        <p:attrNameLst>
                                          <p:attrName>style.visibility</p:attrName>
                                        </p:attrNameLst>
                                      </p:cBhvr>
                                      <p:to>
                                        <p:strVal val="visible"/>
                                      </p:to>
                                    </p:set>
                                    <p:animEffect transition="in" filter="wipe(left)">
                                      <p:cBhvr>
                                        <p:cTn id="12" dur="20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descr="Rotacion">
            <a:hlinkClick r:id="rId2"/>
          </p:cNvPr>
          <p:cNvPicPr>
            <a:picLocks noChangeAspect="1" noChangeArrowheads="1" noCrop="1"/>
          </p:cNvPicPr>
          <p:nvPr/>
        </p:nvPicPr>
        <p:blipFill>
          <a:blip r:embed="rId3" cstate="print">
            <a:lum bright="-18000" contrast="6000"/>
          </a:blip>
          <a:srcRect/>
          <a:stretch>
            <a:fillRect/>
          </a:stretch>
        </p:blipFill>
        <p:spPr bwMode="auto">
          <a:xfrm>
            <a:off x="767418" y="1417638"/>
            <a:ext cx="3191994" cy="3191994"/>
          </a:xfrm>
          <a:prstGeom prst="rect">
            <a:avLst/>
          </a:prstGeom>
          <a:noFill/>
        </p:spPr>
      </p:pic>
      <p:sp>
        <p:nvSpPr>
          <p:cNvPr id="5" name="5 CuadroTexto"/>
          <p:cNvSpPr txBox="1"/>
          <p:nvPr/>
        </p:nvSpPr>
        <p:spPr>
          <a:xfrm>
            <a:off x="1360171" y="256536"/>
            <a:ext cx="6408712" cy="830993"/>
          </a:xfrm>
          <a:prstGeom prst="rect">
            <a:avLst/>
          </a:prstGeom>
          <a:solidFill>
            <a:schemeClr val="bg1">
              <a:lumMod val="95000"/>
            </a:schemeClr>
          </a:solidFill>
          <a:effectLst>
            <a:outerShdw blurRad="50800" dist="38100" dir="18900000" algn="bl" rotWithShape="0">
              <a:prstClr val="black">
                <a:alpha val="40000"/>
              </a:prstClr>
            </a:outerShdw>
          </a:effectLst>
        </p:spPr>
        <p:txBody>
          <a:bodyPr wrap="square" lIns="91437" tIns="45718" rIns="91437" bIns="45718" rtlCol="0">
            <a:spAutoFit/>
          </a:bodyPr>
          <a:lstStyle/>
          <a:p>
            <a:pPr algn="ctr"/>
            <a:r>
              <a:rPr lang="es-ES" sz="2400" dirty="0" smtClean="0">
                <a:latin typeface="Arial"/>
                <a:ea typeface="Verdana" pitchFamily="34" charset="0"/>
                <a:cs typeface="Arial"/>
              </a:rPr>
              <a:t>LOS CICLOS DIARIOS DE LA TIERRA IMPONEN UN RETO ADAPTATIVO</a:t>
            </a:r>
            <a:endParaRPr lang="es-MX" sz="2400" dirty="0">
              <a:latin typeface="Arial"/>
              <a:ea typeface="Verdana" pitchFamily="34" charset="0"/>
              <a:cs typeface="Arial"/>
            </a:endParaRPr>
          </a:p>
        </p:txBody>
      </p:sp>
      <p:sp>
        <p:nvSpPr>
          <p:cNvPr id="6" name="CuadroTexto 5"/>
          <p:cNvSpPr txBox="1"/>
          <p:nvPr/>
        </p:nvSpPr>
        <p:spPr>
          <a:xfrm>
            <a:off x="4332941" y="1822824"/>
            <a:ext cx="4691530" cy="4154983"/>
          </a:xfrm>
          <a:prstGeom prst="rect">
            <a:avLst/>
          </a:prstGeom>
          <a:noFill/>
        </p:spPr>
        <p:txBody>
          <a:bodyPr wrap="square" rtlCol="0">
            <a:spAutoFit/>
          </a:bodyPr>
          <a:lstStyle/>
          <a:p>
            <a:r>
              <a:rPr lang="es-ES" sz="2400" dirty="0" smtClean="0"/>
              <a:t>CICLO LUZ- OSCURIDAD</a:t>
            </a:r>
          </a:p>
          <a:p>
            <a:r>
              <a:rPr lang="es-ES" sz="2400" dirty="0" smtClean="0"/>
              <a:t>CICLOS DE TEMPERATURA</a:t>
            </a:r>
          </a:p>
          <a:p>
            <a:r>
              <a:rPr lang="es-ES" sz="2400" dirty="0" smtClean="0"/>
              <a:t>CICLOS DE PRESIÓN ATMOSFÉRICA</a:t>
            </a:r>
          </a:p>
          <a:p>
            <a:endParaRPr lang="es-ES" sz="2400" dirty="0"/>
          </a:p>
          <a:p>
            <a:endParaRPr lang="es-ES" sz="2400" dirty="0" smtClean="0"/>
          </a:p>
          <a:p>
            <a:endParaRPr lang="es-ES" sz="2400" dirty="0" smtClean="0"/>
          </a:p>
          <a:p>
            <a:endParaRPr lang="es-ES" sz="2400" dirty="0"/>
          </a:p>
          <a:p>
            <a:r>
              <a:rPr lang="es-ES" sz="2400" dirty="0" smtClean="0"/>
              <a:t>CICLOS DE ACTIVIDAD REPOSO</a:t>
            </a:r>
          </a:p>
          <a:p>
            <a:r>
              <a:rPr lang="es-ES" sz="2400" dirty="0" smtClean="0"/>
              <a:t>CICLOS DE ALIMENTACIÓN</a:t>
            </a:r>
          </a:p>
          <a:p>
            <a:endParaRPr lang="es-ES" sz="2400" dirty="0" smtClean="0"/>
          </a:p>
          <a:p>
            <a:endParaRPr lang="es-ES" sz="2400" dirty="0"/>
          </a:p>
        </p:txBody>
      </p:sp>
      <p:sp>
        <p:nvSpPr>
          <p:cNvPr id="7" name="Flecha abajo 6"/>
          <p:cNvSpPr/>
          <p:nvPr/>
        </p:nvSpPr>
        <p:spPr>
          <a:xfrm>
            <a:off x="5812118" y="3107765"/>
            <a:ext cx="448235" cy="107576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568744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print"/>
          <a:srcRect/>
          <a:stretch>
            <a:fillRect/>
          </a:stretch>
        </p:blipFill>
        <p:spPr bwMode="auto">
          <a:xfrm>
            <a:off x="3054574" y="1476164"/>
            <a:ext cx="3065599" cy="5409220"/>
          </a:xfrm>
          <a:prstGeom prst="rect">
            <a:avLst/>
          </a:prstGeom>
          <a:noFill/>
        </p:spPr>
      </p:pic>
      <p:sp>
        <p:nvSpPr>
          <p:cNvPr id="3" name="2 Rectángulo"/>
          <p:cNvSpPr/>
          <p:nvPr/>
        </p:nvSpPr>
        <p:spPr bwMode="auto">
          <a:xfrm>
            <a:off x="503548" y="1160748"/>
            <a:ext cx="4068452" cy="5697252"/>
          </a:xfrm>
          <a:prstGeom prst="rect">
            <a:avLst/>
          </a:prstGeom>
          <a:solidFill>
            <a:srgbClr val="F4F452">
              <a:alpha val="40000"/>
            </a:srgbClr>
          </a:solidFill>
          <a:ln w="19050" cap="flat" cmpd="sng" algn="ctr">
            <a:solidFill>
              <a:schemeClr val="tx1"/>
            </a:solidFill>
            <a:prstDash val="solid"/>
            <a:miter lim="800000"/>
            <a:headEnd type="none" w="med" len="med"/>
            <a:tailEnd type="triangle" w="med" len="med"/>
          </a:ln>
          <a:effectLst/>
        </p:spPr>
        <p:txBody>
          <a:bodyPr vert="horz" wrap="none" lIns="91411" tIns="45705" rIns="91411" bIns="45705" numCol="1" rtlCol="0" anchor="t" anchorCtr="0" compatLnSpc="1">
            <a:prstTxWarp prst="textNoShape">
              <a:avLst/>
            </a:prstTxWarp>
          </a:bodyPr>
          <a:lstStyle/>
          <a:p>
            <a:pPr defTabSz="914107"/>
            <a:endParaRPr lang="es-MX" sz="2000" dirty="0" smtClean="0"/>
          </a:p>
        </p:txBody>
      </p:sp>
      <p:pic>
        <p:nvPicPr>
          <p:cNvPr id="5" name="Picture 11" descr="Rotacion">
            <a:hlinkClick r:id="rId3"/>
          </p:cNvPr>
          <p:cNvPicPr>
            <a:picLocks noChangeAspect="1" noChangeArrowheads="1" noCrop="1"/>
          </p:cNvPicPr>
          <p:nvPr/>
        </p:nvPicPr>
        <p:blipFill>
          <a:blip r:embed="rId4" cstate="print">
            <a:lum bright="-18000" contrast="6000"/>
          </a:blip>
          <a:srcRect/>
          <a:stretch>
            <a:fillRect/>
          </a:stretch>
        </p:blipFill>
        <p:spPr bwMode="auto">
          <a:xfrm>
            <a:off x="0" y="0"/>
            <a:ext cx="1439502" cy="1439502"/>
          </a:xfrm>
          <a:prstGeom prst="rect">
            <a:avLst/>
          </a:prstGeom>
          <a:noFill/>
          <a:ln w="9525">
            <a:noFill/>
            <a:miter lim="800000"/>
            <a:headEnd/>
            <a:tailEnd/>
          </a:ln>
        </p:spPr>
      </p:pic>
      <p:grpSp>
        <p:nvGrpSpPr>
          <p:cNvPr id="8" name="9 Grupo"/>
          <p:cNvGrpSpPr/>
          <p:nvPr/>
        </p:nvGrpSpPr>
        <p:grpSpPr>
          <a:xfrm>
            <a:off x="1320731" y="1160748"/>
            <a:ext cx="7463738" cy="5697250"/>
            <a:chOff x="1403650" y="0"/>
            <a:chExt cx="8132660" cy="6858000"/>
          </a:xfrm>
        </p:grpSpPr>
        <p:sp>
          <p:nvSpPr>
            <p:cNvPr id="4" name="3 Rectángulo"/>
            <p:cNvSpPr/>
            <p:nvPr/>
          </p:nvSpPr>
          <p:spPr bwMode="auto">
            <a:xfrm>
              <a:off x="4964309" y="0"/>
              <a:ext cx="4572001" cy="6858000"/>
            </a:xfrm>
            <a:prstGeom prst="rect">
              <a:avLst/>
            </a:prstGeom>
            <a:solidFill>
              <a:srgbClr val="002060">
                <a:alpha val="40000"/>
              </a:srgbClr>
            </a:solidFill>
            <a:ln w="19050" cap="flat" cmpd="sng" algn="ctr">
              <a:solidFill>
                <a:schemeClr val="tx1"/>
              </a:solidFill>
              <a:prstDash val="solid"/>
              <a:miter lim="800000"/>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defTabSz="914107"/>
              <a:endParaRPr lang="es-MX" dirty="0" smtClean="0"/>
            </a:p>
          </p:txBody>
        </p:sp>
        <p:sp>
          <p:nvSpPr>
            <p:cNvPr id="6" name="5 CuadroTexto"/>
            <p:cNvSpPr txBox="1"/>
            <p:nvPr/>
          </p:nvSpPr>
          <p:spPr>
            <a:xfrm>
              <a:off x="1403650" y="224644"/>
              <a:ext cx="1872209" cy="555724"/>
            </a:xfrm>
            <a:prstGeom prst="rect">
              <a:avLst/>
            </a:prstGeom>
            <a:noFill/>
          </p:spPr>
          <p:txBody>
            <a:bodyPr wrap="square" rtlCol="0">
              <a:spAutoFit/>
            </a:bodyPr>
            <a:lstStyle/>
            <a:p>
              <a:pPr algn="ctr"/>
              <a:r>
                <a:rPr lang="es-ES" sz="2400" b="1" dirty="0" smtClean="0"/>
                <a:t>DÍA</a:t>
              </a:r>
              <a:endParaRPr lang="es-MX" sz="2400" b="1" dirty="0"/>
            </a:p>
          </p:txBody>
        </p:sp>
        <p:sp>
          <p:nvSpPr>
            <p:cNvPr id="7" name="6 CuadroTexto"/>
            <p:cNvSpPr txBox="1"/>
            <p:nvPr/>
          </p:nvSpPr>
          <p:spPr>
            <a:xfrm>
              <a:off x="6408716" y="224644"/>
              <a:ext cx="1872209" cy="555724"/>
            </a:xfrm>
            <a:prstGeom prst="rect">
              <a:avLst/>
            </a:prstGeom>
            <a:noFill/>
          </p:spPr>
          <p:txBody>
            <a:bodyPr wrap="square" rtlCol="0">
              <a:spAutoFit/>
            </a:bodyPr>
            <a:lstStyle/>
            <a:p>
              <a:pPr algn="ctr"/>
              <a:r>
                <a:rPr lang="es-ES" sz="2400" b="1" dirty="0" smtClean="0"/>
                <a:t>NOCHE</a:t>
              </a:r>
              <a:endParaRPr lang="es-MX" sz="2400" b="1" dirty="0"/>
            </a:p>
          </p:txBody>
        </p:sp>
      </p:grpSp>
      <p:sp>
        <p:nvSpPr>
          <p:cNvPr id="11" name="Text Box 6"/>
          <p:cNvSpPr txBox="1">
            <a:spLocks noChangeArrowheads="1"/>
          </p:cNvSpPr>
          <p:nvPr/>
        </p:nvSpPr>
        <p:spPr bwMode="auto">
          <a:xfrm>
            <a:off x="1475656" y="0"/>
            <a:ext cx="7668344" cy="707856"/>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91411" tIns="45705" rIns="91411" bIns="45705">
            <a:spAutoFit/>
          </a:bodyPr>
          <a:lstStyle/>
          <a:p>
            <a:pPr algn="ctr">
              <a:spcBef>
                <a:spcPct val="50000"/>
              </a:spcBef>
            </a:pPr>
            <a:r>
              <a:rPr lang="es-ES" sz="2000" b="1" dirty="0" smtClean="0">
                <a:latin typeface="Arial" pitchFamily="34" charset="0"/>
                <a:ea typeface="Verdana" pitchFamily="34" charset="0"/>
                <a:cs typeface="Arial" pitchFamily="34" charset="0"/>
              </a:rPr>
              <a:t>LA CONDUCTA Y LA FISIOLOGÍA SE ORGANIZAN DE ACUERDO AL CICLO LUZ- OSCURIDAD</a:t>
            </a:r>
            <a:endParaRPr lang="es-MX" sz="2000" b="1" dirty="0">
              <a:latin typeface="Arial" pitchFamily="34" charset="0"/>
              <a:ea typeface="Verdana" pitchFamily="34" charset="0"/>
              <a:cs typeface="Arial" pitchFamily="34" charset="0"/>
            </a:endParaRPr>
          </a:p>
        </p:txBody>
      </p:sp>
      <p:sp>
        <p:nvSpPr>
          <p:cNvPr id="12" name="11 CuadroTexto"/>
          <p:cNvSpPr txBox="1"/>
          <p:nvPr/>
        </p:nvSpPr>
        <p:spPr>
          <a:xfrm>
            <a:off x="863588" y="1844825"/>
            <a:ext cx="2772308" cy="4770506"/>
          </a:xfrm>
          <a:prstGeom prst="rect">
            <a:avLst/>
          </a:prstGeom>
          <a:noFill/>
        </p:spPr>
        <p:txBody>
          <a:bodyPr wrap="square" lIns="91411" tIns="45705" rIns="91411" bIns="45705" rtlCol="0">
            <a:spAutoFit/>
          </a:bodyPr>
          <a:lstStyle/>
          <a:p>
            <a:r>
              <a:rPr lang="es-ES" sz="1600" b="1" dirty="0" smtClean="0"/>
              <a:t>Vigilia</a:t>
            </a:r>
          </a:p>
          <a:p>
            <a:r>
              <a:rPr lang="es-ES" sz="1600" dirty="0" smtClean="0"/>
              <a:t>Actividad</a:t>
            </a:r>
          </a:p>
          <a:p>
            <a:r>
              <a:rPr lang="es-ES" sz="1600" dirty="0" smtClean="0"/>
              <a:t>Aprendizaje</a:t>
            </a:r>
          </a:p>
          <a:p>
            <a:r>
              <a:rPr lang="es-ES" sz="1600" dirty="0" smtClean="0"/>
              <a:t>Ejercicio</a:t>
            </a:r>
          </a:p>
          <a:p>
            <a:r>
              <a:rPr lang="es-ES" sz="1600" dirty="0" smtClean="0"/>
              <a:t>Temperatura corporal </a:t>
            </a:r>
            <a:r>
              <a:rPr lang="es-ES" sz="1600" dirty="0" smtClean="0">
                <a:sym typeface="Symbol"/>
              </a:rPr>
              <a:t></a:t>
            </a:r>
            <a:endParaRPr lang="es-ES" sz="1600" dirty="0" smtClean="0"/>
          </a:p>
          <a:p>
            <a:r>
              <a:rPr lang="es-ES" sz="1600" dirty="0" err="1" smtClean="0">
                <a:sym typeface="Symbol"/>
              </a:rPr>
              <a:t>Cortisol</a:t>
            </a:r>
            <a:r>
              <a:rPr lang="es-ES" sz="1600" dirty="0" smtClean="0">
                <a:sym typeface="Symbol"/>
              </a:rPr>
              <a:t> </a:t>
            </a:r>
          </a:p>
          <a:p>
            <a:r>
              <a:rPr lang="es-ES" sz="1600" dirty="0" smtClean="0">
                <a:sym typeface="Symbol"/>
              </a:rPr>
              <a:t>Gasto energético </a:t>
            </a:r>
          </a:p>
          <a:p>
            <a:r>
              <a:rPr lang="es-ES" sz="1600" dirty="0" smtClean="0">
                <a:sym typeface="Symbol"/>
              </a:rPr>
              <a:t>Adrenalina </a:t>
            </a:r>
          </a:p>
          <a:p>
            <a:endParaRPr lang="es-ES" sz="1600" dirty="0" smtClean="0"/>
          </a:p>
          <a:p>
            <a:endParaRPr lang="es-ES" sz="1600" dirty="0" smtClean="0"/>
          </a:p>
          <a:p>
            <a:r>
              <a:rPr lang="es-ES" sz="1600" b="1" dirty="0" smtClean="0"/>
              <a:t>Alimentación</a:t>
            </a:r>
          </a:p>
          <a:p>
            <a:r>
              <a:rPr lang="es-ES" sz="1600" dirty="0" smtClean="0"/>
              <a:t>Digestión</a:t>
            </a:r>
          </a:p>
          <a:p>
            <a:r>
              <a:rPr lang="es-ES" sz="1600" dirty="0" smtClean="0"/>
              <a:t>Insulina </a:t>
            </a:r>
            <a:r>
              <a:rPr lang="es-ES" sz="1600" dirty="0" smtClean="0">
                <a:sym typeface="Symbol"/>
              </a:rPr>
              <a:t></a:t>
            </a:r>
          </a:p>
          <a:p>
            <a:r>
              <a:rPr lang="es-ES" sz="1600" dirty="0" smtClean="0">
                <a:sym typeface="Symbol"/>
              </a:rPr>
              <a:t>Enzimas gástricas </a:t>
            </a:r>
          </a:p>
          <a:p>
            <a:endParaRPr lang="es-ES" sz="1600" dirty="0" smtClean="0">
              <a:sym typeface="Symbol"/>
            </a:endParaRPr>
          </a:p>
          <a:p>
            <a:endParaRPr lang="es-ES" sz="1600" dirty="0" smtClean="0">
              <a:sym typeface="Symbol"/>
            </a:endParaRPr>
          </a:p>
          <a:p>
            <a:r>
              <a:rPr lang="es-ES" sz="1600" dirty="0" smtClean="0">
                <a:sym typeface="Symbol"/>
              </a:rPr>
              <a:t>Frecuencia cardiaca </a:t>
            </a:r>
          </a:p>
          <a:p>
            <a:r>
              <a:rPr lang="es-ES" sz="1600" dirty="0" smtClean="0">
                <a:sym typeface="Symbol"/>
              </a:rPr>
              <a:t>Frecuencia respiratoria </a:t>
            </a:r>
          </a:p>
          <a:p>
            <a:endParaRPr lang="es-MX" sz="1600" dirty="0"/>
          </a:p>
        </p:txBody>
      </p:sp>
      <p:sp>
        <p:nvSpPr>
          <p:cNvPr id="13" name="12 CuadroTexto"/>
          <p:cNvSpPr txBox="1"/>
          <p:nvPr/>
        </p:nvSpPr>
        <p:spPr>
          <a:xfrm>
            <a:off x="6192180" y="1844825"/>
            <a:ext cx="2951820" cy="4524285"/>
          </a:xfrm>
          <a:prstGeom prst="rect">
            <a:avLst/>
          </a:prstGeom>
          <a:noFill/>
        </p:spPr>
        <p:txBody>
          <a:bodyPr wrap="square" lIns="91411" tIns="45705" rIns="91411" bIns="45705" rtlCol="0">
            <a:spAutoFit/>
          </a:bodyPr>
          <a:lstStyle/>
          <a:p>
            <a:r>
              <a:rPr lang="es-ES" sz="1600" b="1" dirty="0" smtClean="0"/>
              <a:t>Sueño</a:t>
            </a:r>
          </a:p>
          <a:p>
            <a:r>
              <a:rPr lang="es-ES" sz="1600" dirty="0" smtClean="0"/>
              <a:t>Reposo</a:t>
            </a:r>
          </a:p>
          <a:p>
            <a:r>
              <a:rPr lang="es-ES" sz="1600" dirty="0" smtClean="0"/>
              <a:t>Ensoñaciones</a:t>
            </a:r>
          </a:p>
          <a:p>
            <a:r>
              <a:rPr lang="es-ES" sz="1600" dirty="0" smtClean="0"/>
              <a:t>Relajación muscular</a:t>
            </a:r>
          </a:p>
          <a:p>
            <a:r>
              <a:rPr lang="es-ES" sz="1600" dirty="0" smtClean="0"/>
              <a:t>Temperatura corporal </a:t>
            </a:r>
            <a:r>
              <a:rPr lang="es-ES" sz="1600" dirty="0" smtClean="0">
                <a:sym typeface="Symbol"/>
              </a:rPr>
              <a:t></a:t>
            </a:r>
            <a:endParaRPr lang="es-ES" sz="1600" dirty="0" smtClean="0"/>
          </a:p>
          <a:p>
            <a:r>
              <a:rPr lang="es-ES" sz="1600" dirty="0" smtClean="0">
                <a:sym typeface="Symbol"/>
              </a:rPr>
              <a:t>Gasto energético </a:t>
            </a:r>
          </a:p>
          <a:p>
            <a:endParaRPr lang="es-ES" sz="1600" dirty="0" smtClean="0"/>
          </a:p>
          <a:p>
            <a:r>
              <a:rPr lang="es-ES" sz="1600" dirty="0" smtClean="0">
                <a:sym typeface="Symbol"/>
              </a:rPr>
              <a:t>Melatonina</a:t>
            </a:r>
          </a:p>
          <a:p>
            <a:r>
              <a:rPr lang="es-ES" sz="1600" dirty="0" smtClean="0">
                <a:sym typeface="Symbol"/>
              </a:rPr>
              <a:t>Reparación celular</a:t>
            </a:r>
          </a:p>
          <a:p>
            <a:r>
              <a:rPr lang="es-ES" sz="1600" dirty="0" smtClean="0">
                <a:sym typeface="Symbol"/>
              </a:rPr>
              <a:t>Funciones antioxidantes</a:t>
            </a:r>
          </a:p>
          <a:p>
            <a:r>
              <a:rPr lang="es-ES" sz="1600" dirty="0" smtClean="0">
                <a:sym typeface="Symbol"/>
              </a:rPr>
              <a:t>Hormona de crecimiento</a:t>
            </a:r>
          </a:p>
          <a:p>
            <a:endParaRPr lang="es-ES" sz="1600" dirty="0" smtClean="0">
              <a:sym typeface="Symbol"/>
            </a:endParaRPr>
          </a:p>
          <a:p>
            <a:r>
              <a:rPr lang="es-ES" sz="1600" b="1" dirty="0" smtClean="0"/>
              <a:t>Ayuno</a:t>
            </a:r>
          </a:p>
          <a:p>
            <a:r>
              <a:rPr lang="es-ES" sz="1600" dirty="0" smtClean="0"/>
              <a:t>Metabolismo basal </a:t>
            </a:r>
            <a:r>
              <a:rPr lang="es-ES" sz="1600" dirty="0" smtClean="0">
                <a:sym typeface="Symbol"/>
              </a:rPr>
              <a:t></a:t>
            </a:r>
          </a:p>
          <a:p>
            <a:endParaRPr lang="es-ES" sz="1600" dirty="0" smtClean="0">
              <a:sym typeface="Symbol"/>
            </a:endParaRPr>
          </a:p>
          <a:p>
            <a:r>
              <a:rPr lang="es-ES" sz="1600" dirty="0" smtClean="0">
                <a:sym typeface="Symbol"/>
              </a:rPr>
              <a:t>Frecuencia cardiaca </a:t>
            </a:r>
          </a:p>
          <a:p>
            <a:r>
              <a:rPr lang="es-ES" sz="1600" dirty="0" smtClean="0">
                <a:sym typeface="Symbol"/>
              </a:rPr>
              <a:t>Frecuencia respiratoria </a:t>
            </a:r>
          </a:p>
          <a:p>
            <a:endParaRPr lang="es-MX" sz="1600" dirty="0"/>
          </a:p>
        </p:txBody>
      </p:sp>
      <p:sp>
        <p:nvSpPr>
          <p:cNvPr id="16" name="15 Forma libre"/>
          <p:cNvSpPr/>
          <p:nvPr/>
        </p:nvSpPr>
        <p:spPr>
          <a:xfrm>
            <a:off x="485988" y="2420888"/>
            <a:ext cx="8658013" cy="2782146"/>
          </a:xfrm>
          <a:custGeom>
            <a:avLst/>
            <a:gdLst>
              <a:gd name="connsiteX0" fmla="*/ 0 w 8658013"/>
              <a:gd name="connsiteY0" fmla="*/ 2160693 h 2782146"/>
              <a:gd name="connsiteX1" fmla="*/ 1310640 w 8658013"/>
              <a:gd name="connsiteY1" fmla="*/ 118533 h 2782146"/>
              <a:gd name="connsiteX2" fmla="*/ 4074160 w 8658013"/>
              <a:gd name="connsiteY2" fmla="*/ 1449493 h 2782146"/>
              <a:gd name="connsiteX3" fmla="*/ 6024880 w 8658013"/>
              <a:gd name="connsiteY3" fmla="*/ 2689013 h 2782146"/>
              <a:gd name="connsiteX4" fmla="*/ 8280400 w 8658013"/>
              <a:gd name="connsiteY4" fmla="*/ 2008293 h 2782146"/>
              <a:gd name="connsiteX5" fmla="*/ 8290560 w 8658013"/>
              <a:gd name="connsiteY5" fmla="*/ 2008293 h 27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013" h="2782146">
                <a:moveTo>
                  <a:pt x="0" y="2160693"/>
                </a:moveTo>
                <a:cubicBezTo>
                  <a:pt x="315806" y="1198879"/>
                  <a:pt x="631613" y="237066"/>
                  <a:pt x="1310640" y="118533"/>
                </a:cubicBezTo>
                <a:cubicBezTo>
                  <a:pt x="1989667" y="0"/>
                  <a:pt x="3288453" y="1021080"/>
                  <a:pt x="4074160" y="1449493"/>
                </a:cubicBezTo>
                <a:cubicBezTo>
                  <a:pt x="4859867" y="1877906"/>
                  <a:pt x="5323840" y="2595880"/>
                  <a:pt x="6024880" y="2689013"/>
                </a:cubicBezTo>
                <a:cubicBezTo>
                  <a:pt x="6725920" y="2782146"/>
                  <a:pt x="7902787" y="2121746"/>
                  <a:pt x="8280400" y="2008293"/>
                </a:cubicBezTo>
                <a:cubicBezTo>
                  <a:pt x="8658013" y="1894840"/>
                  <a:pt x="8474286" y="1951566"/>
                  <a:pt x="8290560" y="2008293"/>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lIns="91411" tIns="45705" rIns="91411" bIns="45705" rtlCol="0" anchor="ctr"/>
          <a:lstStyle/>
          <a:p>
            <a:pPr algn="ctr"/>
            <a:endParaRPr lang="es-MX"/>
          </a:p>
        </p:txBody>
      </p:sp>
      <p:sp>
        <p:nvSpPr>
          <p:cNvPr id="17" name="16 Forma libre"/>
          <p:cNvSpPr/>
          <p:nvPr/>
        </p:nvSpPr>
        <p:spPr>
          <a:xfrm>
            <a:off x="508000" y="2600960"/>
            <a:ext cx="8290560" cy="2824480"/>
          </a:xfrm>
          <a:custGeom>
            <a:avLst/>
            <a:gdLst>
              <a:gd name="connsiteX0" fmla="*/ 0 w 8290560"/>
              <a:gd name="connsiteY0" fmla="*/ 2082800 h 2824480"/>
              <a:gd name="connsiteX1" fmla="*/ 2946400 w 8290560"/>
              <a:gd name="connsiteY1" fmla="*/ 71120 h 2824480"/>
              <a:gd name="connsiteX2" fmla="*/ 6187440 w 8290560"/>
              <a:gd name="connsiteY2" fmla="*/ 2509520 h 2824480"/>
              <a:gd name="connsiteX3" fmla="*/ 8290560 w 8290560"/>
              <a:gd name="connsiteY3" fmla="*/ 1960880 h 2824480"/>
              <a:gd name="connsiteX4" fmla="*/ 8290560 w 8290560"/>
              <a:gd name="connsiteY4" fmla="*/ 1960880 h 28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560" h="2824480">
                <a:moveTo>
                  <a:pt x="0" y="2082800"/>
                </a:moveTo>
                <a:cubicBezTo>
                  <a:pt x="957580" y="1041400"/>
                  <a:pt x="1915160" y="0"/>
                  <a:pt x="2946400" y="71120"/>
                </a:cubicBezTo>
                <a:cubicBezTo>
                  <a:pt x="3977640" y="142240"/>
                  <a:pt x="5296747" y="2194560"/>
                  <a:pt x="6187440" y="2509520"/>
                </a:cubicBezTo>
                <a:cubicBezTo>
                  <a:pt x="7078133" y="2824480"/>
                  <a:pt x="8290560" y="1960880"/>
                  <a:pt x="8290560" y="1960880"/>
                </a:cubicBezTo>
                <a:lnTo>
                  <a:pt x="8290560" y="1960880"/>
                </a:lnTo>
              </a:path>
            </a:pathLst>
          </a:custGeom>
          <a:ln w="25400">
            <a:solidFill>
              <a:srgbClr val="009900"/>
            </a:solidFill>
          </a:ln>
        </p:spPr>
        <p:style>
          <a:lnRef idx="1">
            <a:schemeClr val="accent1"/>
          </a:lnRef>
          <a:fillRef idx="0">
            <a:schemeClr val="accent1"/>
          </a:fillRef>
          <a:effectRef idx="0">
            <a:schemeClr val="accent1"/>
          </a:effectRef>
          <a:fontRef idx="minor">
            <a:schemeClr val="tx1"/>
          </a:fontRef>
        </p:style>
        <p:txBody>
          <a:bodyPr lIns="91411" tIns="45705" rIns="91411" bIns="45705" rtlCol="0" anchor="ctr"/>
          <a:lstStyle/>
          <a:p>
            <a:pPr algn="ctr"/>
            <a:endParaRPr lang="es-MX"/>
          </a:p>
        </p:txBody>
      </p:sp>
      <p:sp>
        <p:nvSpPr>
          <p:cNvPr id="18" name="17 Forma libre"/>
          <p:cNvSpPr/>
          <p:nvPr/>
        </p:nvSpPr>
        <p:spPr>
          <a:xfrm flipH="1">
            <a:off x="251521" y="2456892"/>
            <a:ext cx="8658013" cy="2782146"/>
          </a:xfrm>
          <a:custGeom>
            <a:avLst/>
            <a:gdLst>
              <a:gd name="connsiteX0" fmla="*/ 0 w 8658013"/>
              <a:gd name="connsiteY0" fmla="*/ 2160693 h 2782146"/>
              <a:gd name="connsiteX1" fmla="*/ 1310640 w 8658013"/>
              <a:gd name="connsiteY1" fmla="*/ 118533 h 2782146"/>
              <a:gd name="connsiteX2" fmla="*/ 4074160 w 8658013"/>
              <a:gd name="connsiteY2" fmla="*/ 1449493 h 2782146"/>
              <a:gd name="connsiteX3" fmla="*/ 6024880 w 8658013"/>
              <a:gd name="connsiteY3" fmla="*/ 2689013 h 2782146"/>
              <a:gd name="connsiteX4" fmla="*/ 8280400 w 8658013"/>
              <a:gd name="connsiteY4" fmla="*/ 2008293 h 2782146"/>
              <a:gd name="connsiteX5" fmla="*/ 8290560 w 8658013"/>
              <a:gd name="connsiteY5" fmla="*/ 2008293 h 278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8013" h="2782146">
                <a:moveTo>
                  <a:pt x="0" y="2160693"/>
                </a:moveTo>
                <a:cubicBezTo>
                  <a:pt x="315806" y="1198879"/>
                  <a:pt x="631613" y="237066"/>
                  <a:pt x="1310640" y="118533"/>
                </a:cubicBezTo>
                <a:cubicBezTo>
                  <a:pt x="1989667" y="0"/>
                  <a:pt x="3288453" y="1021080"/>
                  <a:pt x="4074160" y="1449493"/>
                </a:cubicBezTo>
                <a:cubicBezTo>
                  <a:pt x="4859867" y="1877906"/>
                  <a:pt x="5323840" y="2595880"/>
                  <a:pt x="6024880" y="2689013"/>
                </a:cubicBezTo>
                <a:cubicBezTo>
                  <a:pt x="6725920" y="2782146"/>
                  <a:pt x="7902787" y="2121746"/>
                  <a:pt x="8280400" y="2008293"/>
                </a:cubicBezTo>
                <a:cubicBezTo>
                  <a:pt x="8658013" y="1894840"/>
                  <a:pt x="8474286" y="1951566"/>
                  <a:pt x="8290560" y="2008293"/>
                </a:cubicBezTo>
              </a:path>
            </a:pathLst>
          </a:custGeom>
          <a:ln w="25400">
            <a:solidFill>
              <a:srgbClr val="3333FF"/>
            </a:solidFill>
          </a:ln>
        </p:spPr>
        <p:style>
          <a:lnRef idx="1">
            <a:schemeClr val="accent1"/>
          </a:lnRef>
          <a:fillRef idx="0">
            <a:schemeClr val="accent1"/>
          </a:fillRef>
          <a:effectRef idx="0">
            <a:schemeClr val="accent1"/>
          </a:effectRef>
          <a:fontRef idx="minor">
            <a:schemeClr val="tx1"/>
          </a:fontRef>
        </p:style>
        <p:txBody>
          <a:bodyPr lIns="91411" tIns="45705" rIns="91411" bIns="45705" rtlCol="0" anchor="ctr"/>
          <a:lstStyle/>
          <a:p>
            <a:pPr algn="ctr"/>
            <a:endParaRPr lang="es-MX"/>
          </a:p>
        </p:txBody>
      </p:sp>
      <p:sp>
        <p:nvSpPr>
          <p:cNvPr id="19" name="18 Forma libre"/>
          <p:cNvSpPr/>
          <p:nvPr/>
        </p:nvSpPr>
        <p:spPr>
          <a:xfrm flipH="1">
            <a:off x="539552" y="2744924"/>
            <a:ext cx="8290560" cy="2824480"/>
          </a:xfrm>
          <a:custGeom>
            <a:avLst/>
            <a:gdLst>
              <a:gd name="connsiteX0" fmla="*/ 0 w 8290560"/>
              <a:gd name="connsiteY0" fmla="*/ 2082800 h 2824480"/>
              <a:gd name="connsiteX1" fmla="*/ 2946400 w 8290560"/>
              <a:gd name="connsiteY1" fmla="*/ 71120 h 2824480"/>
              <a:gd name="connsiteX2" fmla="*/ 6187440 w 8290560"/>
              <a:gd name="connsiteY2" fmla="*/ 2509520 h 2824480"/>
              <a:gd name="connsiteX3" fmla="*/ 8290560 w 8290560"/>
              <a:gd name="connsiteY3" fmla="*/ 1960880 h 2824480"/>
              <a:gd name="connsiteX4" fmla="*/ 8290560 w 8290560"/>
              <a:gd name="connsiteY4" fmla="*/ 1960880 h 2824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0560" h="2824480">
                <a:moveTo>
                  <a:pt x="0" y="2082800"/>
                </a:moveTo>
                <a:cubicBezTo>
                  <a:pt x="957580" y="1041400"/>
                  <a:pt x="1915160" y="0"/>
                  <a:pt x="2946400" y="71120"/>
                </a:cubicBezTo>
                <a:cubicBezTo>
                  <a:pt x="3977640" y="142240"/>
                  <a:pt x="5296747" y="2194560"/>
                  <a:pt x="6187440" y="2509520"/>
                </a:cubicBezTo>
                <a:cubicBezTo>
                  <a:pt x="7078133" y="2824480"/>
                  <a:pt x="8290560" y="1960880"/>
                  <a:pt x="8290560" y="1960880"/>
                </a:cubicBezTo>
                <a:lnTo>
                  <a:pt x="8290560" y="1960880"/>
                </a:lnTo>
              </a:path>
            </a:pathLst>
          </a:custGeom>
          <a:ln w="25400">
            <a:solidFill>
              <a:srgbClr val="FF6699"/>
            </a:solidFill>
          </a:ln>
        </p:spPr>
        <p:style>
          <a:lnRef idx="1">
            <a:schemeClr val="accent1"/>
          </a:lnRef>
          <a:fillRef idx="0">
            <a:schemeClr val="accent1"/>
          </a:fillRef>
          <a:effectRef idx="0">
            <a:schemeClr val="accent1"/>
          </a:effectRef>
          <a:fontRef idx="minor">
            <a:schemeClr val="tx1"/>
          </a:fontRef>
        </p:style>
        <p:txBody>
          <a:bodyPr lIns="91411" tIns="45705" rIns="91411" bIns="45705" rtlCol="0" anchor="ctr"/>
          <a:lstStyle/>
          <a:p>
            <a:pPr algn="ctr"/>
            <a:endParaRPr lang="es-MX"/>
          </a:p>
        </p:txBody>
      </p:sp>
    </p:spTree>
    <p:extLst>
      <p:ext uri="{BB962C8B-B14F-4D97-AF65-F5344CB8AC3E}">
        <p14:creationId xmlns:p14="http://schemas.microsoft.com/office/powerpoint/2010/main" val="448863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000"/>
                                        <p:tgtEl>
                                          <p:spTgt spid="1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180528" y="1"/>
            <a:ext cx="9217024" cy="1015632"/>
          </a:xfrm>
          <a:prstGeom prst="rect">
            <a:avLst/>
          </a:prstGeom>
          <a:noFill/>
          <a:ln w="9525">
            <a:noFill/>
            <a:miter lim="800000"/>
            <a:headEnd/>
            <a:tailEnd/>
          </a:ln>
          <a:effectLst/>
        </p:spPr>
        <p:txBody>
          <a:bodyPr wrap="square" lIns="91411" tIns="45705" rIns="91411" bIns="45705">
            <a:spAutoFit/>
          </a:bodyPr>
          <a:lstStyle/>
          <a:p>
            <a:pPr algn="ctr" fontAlgn="auto">
              <a:spcBef>
                <a:spcPct val="50000"/>
              </a:spcBef>
              <a:spcAft>
                <a:spcPts val="0"/>
              </a:spcAft>
            </a:pPr>
            <a:r>
              <a:rPr lang="es-ES" sz="2000" b="1" dirty="0" smtClean="0">
                <a:solidFill>
                  <a:prstClr val="black"/>
                </a:solidFill>
                <a:latin typeface="Verdana" pitchFamily="34" charset="0"/>
                <a:ea typeface="Verdana" pitchFamily="34" charset="0"/>
                <a:cs typeface="Verdana" pitchFamily="34" charset="0"/>
              </a:rPr>
              <a:t>EL SISTEMA CIRCADIANO</a:t>
            </a:r>
          </a:p>
          <a:p>
            <a:pPr algn="ctr" fontAlgn="auto">
              <a:spcBef>
                <a:spcPct val="50000"/>
              </a:spcBef>
              <a:spcAft>
                <a:spcPts val="0"/>
              </a:spcAft>
            </a:pPr>
            <a:r>
              <a:rPr lang="es-ES" sz="1600" b="1" dirty="0" smtClean="0">
                <a:solidFill>
                  <a:prstClr val="black"/>
                </a:solidFill>
                <a:latin typeface="Verdana" pitchFamily="34" charset="0"/>
                <a:ea typeface="Verdana" pitchFamily="34" charset="0"/>
                <a:cs typeface="Verdana" pitchFamily="34" charset="0"/>
              </a:rPr>
              <a:t>Es </a:t>
            </a:r>
            <a:r>
              <a:rPr lang="es-ES" sz="1600" b="1" dirty="0" err="1" smtClean="0">
                <a:solidFill>
                  <a:prstClr val="black"/>
                </a:solidFill>
                <a:latin typeface="Verdana" pitchFamily="34" charset="0"/>
                <a:ea typeface="Verdana" pitchFamily="34" charset="0"/>
                <a:cs typeface="Verdana" pitchFamily="34" charset="0"/>
              </a:rPr>
              <a:t>multioscilatorio</a:t>
            </a:r>
            <a:r>
              <a:rPr lang="es-ES" sz="1600" b="1" dirty="0" smtClean="0">
                <a:solidFill>
                  <a:prstClr val="black"/>
                </a:solidFill>
                <a:latin typeface="Verdana" pitchFamily="34" charset="0"/>
                <a:ea typeface="Verdana" pitchFamily="34" charset="0"/>
                <a:cs typeface="Verdana" pitchFamily="34" charset="0"/>
              </a:rPr>
              <a:t>,  se sincroniza a una variedad de señales de tiempo externas e internas y tiene que mantener el orden temporal  </a:t>
            </a:r>
            <a:endParaRPr lang="es-MX" sz="1600" b="1" dirty="0">
              <a:solidFill>
                <a:prstClr val="black"/>
              </a:solidFill>
              <a:latin typeface="Verdana" pitchFamily="34" charset="0"/>
              <a:ea typeface="Verdana" pitchFamily="34" charset="0"/>
              <a:cs typeface="Verdana" pitchFamily="34" charset="0"/>
            </a:endParaRPr>
          </a:p>
        </p:txBody>
      </p:sp>
      <p:pic>
        <p:nvPicPr>
          <p:cNvPr id="48" name="Picture 4"/>
          <p:cNvPicPr>
            <a:picLocks noChangeAspect="1" noChangeArrowheads="1"/>
          </p:cNvPicPr>
          <p:nvPr/>
        </p:nvPicPr>
        <p:blipFill>
          <a:blip r:embed="rId2" cstate="print"/>
          <a:srcRect/>
          <a:stretch>
            <a:fillRect/>
          </a:stretch>
        </p:blipFill>
        <p:spPr bwMode="auto">
          <a:xfrm>
            <a:off x="777435" y="1268760"/>
            <a:ext cx="6278841" cy="3420380"/>
          </a:xfrm>
          <a:prstGeom prst="rect">
            <a:avLst/>
          </a:prstGeom>
          <a:noFill/>
          <a:ln w="9525">
            <a:noFill/>
            <a:miter lim="800000"/>
            <a:headEnd/>
            <a:tailEnd/>
          </a:ln>
        </p:spPr>
      </p:pic>
      <p:pic>
        <p:nvPicPr>
          <p:cNvPr id="50" name="Picture 2" descr="http://o.quizlet.com/i/tFoirNr-Wk8at7Q74nAbuw.jpg"/>
          <p:cNvPicPr>
            <a:picLocks noChangeAspect="1" noChangeArrowheads="1"/>
          </p:cNvPicPr>
          <p:nvPr/>
        </p:nvPicPr>
        <p:blipFill>
          <a:blip r:embed="rId3" cstate="print"/>
          <a:srcRect t="62777"/>
          <a:stretch>
            <a:fillRect/>
          </a:stretch>
        </p:blipFill>
        <p:spPr bwMode="auto">
          <a:xfrm>
            <a:off x="2843808" y="4833156"/>
            <a:ext cx="2973679" cy="1167180"/>
          </a:xfrm>
          <a:prstGeom prst="rect">
            <a:avLst/>
          </a:prstGeom>
          <a:noFill/>
          <a:ln w="9525">
            <a:noFill/>
            <a:miter lim="800000"/>
            <a:headEnd/>
            <a:tailEnd/>
          </a:ln>
        </p:spPr>
      </p:pic>
      <p:sp>
        <p:nvSpPr>
          <p:cNvPr id="10" name="9 Cerrar llave"/>
          <p:cNvSpPr/>
          <p:nvPr/>
        </p:nvSpPr>
        <p:spPr>
          <a:xfrm>
            <a:off x="5436095" y="1376772"/>
            <a:ext cx="360040" cy="1728192"/>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lIns="91411" tIns="45705" rIns="91411" bIns="45705" rtlCol="0" anchor="ctr"/>
          <a:lstStyle/>
          <a:p>
            <a:pPr algn="ctr" fontAlgn="auto">
              <a:spcBef>
                <a:spcPts val="0"/>
              </a:spcBef>
              <a:spcAft>
                <a:spcPts val="0"/>
              </a:spcAft>
            </a:pPr>
            <a:endParaRPr lang="es-MX" dirty="0">
              <a:solidFill>
                <a:prstClr val="black"/>
              </a:solidFill>
              <a:latin typeface="Calibri"/>
            </a:endParaRPr>
          </a:p>
        </p:txBody>
      </p:sp>
      <p:sp>
        <p:nvSpPr>
          <p:cNvPr id="11" name="10 CuadroTexto"/>
          <p:cNvSpPr txBox="1"/>
          <p:nvPr/>
        </p:nvSpPr>
        <p:spPr>
          <a:xfrm>
            <a:off x="971599" y="1808820"/>
            <a:ext cx="864096" cy="400079"/>
          </a:xfrm>
          <a:prstGeom prst="rect">
            <a:avLst/>
          </a:prstGeom>
          <a:solidFill>
            <a:schemeClr val="bg1"/>
          </a:solidFill>
        </p:spPr>
        <p:txBody>
          <a:bodyPr wrap="square" lIns="91411" tIns="45705" rIns="91411" bIns="45705" rtlCol="0">
            <a:spAutoFit/>
          </a:bodyPr>
          <a:lstStyle/>
          <a:p>
            <a:pPr algn="ctr" fontAlgn="auto">
              <a:spcBef>
                <a:spcPts val="0"/>
              </a:spcBef>
              <a:spcAft>
                <a:spcPts val="0"/>
              </a:spcAft>
            </a:pPr>
            <a:r>
              <a:rPr lang="es-ES" sz="1000" b="1" dirty="0" smtClean="0">
                <a:solidFill>
                  <a:prstClr val="black"/>
                </a:solidFill>
                <a:latin typeface="Calibri"/>
              </a:rPr>
              <a:t>Señales de Tiempo</a:t>
            </a:r>
            <a:endParaRPr lang="es-MX" sz="1000" b="1" dirty="0">
              <a:solidFill>
                <a:prstClr val="black"/>
              </a:solidFill>
              <a:latin typeface="Calibri"/>
            </a:endParaRPr>
          </a:p>
        </p:txBody>
      </p:sp>
      <p:sp>
        <p:nvSpPr>
          <p:cNvPr id="12" name="11 CuadroTexto"/>
          <p:cNvSpPr txBox="1"/>
          <p:nvPr/>
        </p:nvSpPr>
        <p:spPr>
          <a:xfrm>
            <a:off x="2411759" y="5769260"/>
            <a:ext cx="3744416" cy="246191"/>
          </a:xfrm>
          <a:prstGeom prst="rect">
            <a:avLst/>
          </a:prstGeom>
          <a:solidFill>
            <a:schemeClr val="bg1"/>
          </a:solidFill>
        </p:spPr>
        <p:txBody>
          <a:bodyPr wrap="square" lIns="91411" tIns="45705" rIns="91411" bIns="45705" rtlCol="0">
            <a:spAutoFit/>
          </a:bodyPr>
          <a:lstStyle/>
          <a:p>
            <a:pPr algn="ctr" fontAlgn="auto">
              <a:spcBef>
                <a:spcPts val="0"/>
              </a:spcBef>
              <a:spcAft>
                <a:spcPts val="0"/>
              </a:spcAft>
            </a:pPr>
            <a:r>
              <a:rPr lang="es-ES" sz="1000" b="1" dirty="0">
                <a:solidFill>
                  <a:prstClr val="black"/>
                </a:solidFill>
                <a:latin typeface="Calibri"/>
              </a:rPr>
              <a:t>c</a:t>
            </a:r>
            <a:r>
              <a:rPr lang="es-ES" sz="1000" b="1" dirty="0" smtClean="0">
                <a:solidFill>
                  <a:prstClr val="black"/>
                </a:solidFill>
                <a:latin typeface="Calibri"/>
              </a:rPr>
              <a:t>orazón            pulmones            hígado              páncreas</a:t>
            </a:r>
            <a:endParaRPr lang="es-MX" sz="1000" b="1" dirty="0">
              <a:solidFill>
                <a:prstClr val="black"/>
              </a:solidFill>
              <a:latin typeface="Calibri"/>
            </a:endParaRPr>
          </a:p>
        </p:txBody>
      </p:sp>
      <p:sp>
        <p:nvSpPr>
          <p:cNvPr id="13" name="12 CuadroTexto"/>
          <p:cNvSpPr txBox="1"/>
          <p:nvPr/>
        </p:nvSpPr>
        <p:spPr>
          <a:xfrm>
            <a:off x="1187623" y="2672916"/>
            <a:ext cx="432048" cy="215413"/>
          </a:xfrm>
          <a:prstGeom prst="rect">
            <a:avLst/>
          </a:prstGeom>
          <a:solidFill>
            <a:schemeClr val="accent3">
              <a:lumMod val="20000"/>
              <a:lumOff val="80000"/>
            </a:schemeClr>
          </a:solidFill>
        </p:spPr>
        <p:txBody>
          <a:bodyPr wrap="square" lIns="91411" tIns="45705" rIns="91411" bIns="45705" rtlCol="0">
            <a:spAutoFit/>
          </a:bodyPr>
          <a:lstStyle/>
          <a:p>
            <a:pPr algn="ctr" fontAlgn="auto">
              <a:spcBef>
                <a:spcPts val="0"/>
              </a:spcBef>
              <a:spcAft>
                <a:spcPts val="0"/>
              </a:spcAft>
            </a:pPr>
            <a:r>
              <a:rPr lang="es-ES" sz="800" b="1" dirty="0" smtClean="0">
                <a:solidFill>
                  <a:prstClr val="black"/>
                </a:solidFill>
                <a:latin typeface="Calibri"/>
              </a:rPr>
              <a:t>luz</a:t>
            </a:r>
            <a:endParaRPr lang="es-MX" sz="800" b="1" dirty="0">
              <a:solidFill>
                <a:prstClr val="black"/>
              </a:solidFill>
              <a:latin typeface="Calibri"/>
            </a:endParaRPr>
          </a:p>
        </p:txBody>
      </p:sp>
      <p:sp>
        <p:nvSpPr>
          <p:cNvPr id="14" name="13 CuadroTexto"/>
          <p:cNvSpPr txBox="1"/>
          <p:nvPr/>
        </p:nvSpPr>
        <p:spPr>
          <a:xfrm>
            <a:off x="1259631" y="3104964"/>
            <a:ext cx="576064" cy="215413"/>
          </a:xfrm>
          <a:prstGeom prst="rect">
            <a:avLst/>
          </a:prstGeom>
          <a:solidFill>
            <a:schemeClr val="accent3">
              <a:lumMod val="20000"/>
              <a:lumOff val="80000"/>
            </a:schemeClr>
          </a:solidFill>
        </p:spPr>
        <p:txBody>
          <a:bodyPr wrap="square" lIns="91411" tIns="45705" rIns="91411" bIns="45705" rtlCol="0">
            <a:spAutoFit/>
          </a:bodyPr>
          <a:lstStyle/>
          <a:p>
            <a:pPr algn="ctr" fontAlgn="auto">
              <a:spcBef>
                <a:spcPts val="0"/>
              </a:spcBef>
              <a:spcAft>
                <a:spcPts val="0"/>
              </a:spcAft>
            </a:pPr>
            <a:r>
              <a:rPr lang="es-ES" sz="800" b="1" dirty="0" smtClean="0">
                <a:solidFill>
                  <a:prstClr val="black"/>
                </a:solidFill>
                <a:latin typeface="Calibri"/>
              </a:rPr>
              <a:t>actividad</a:t>
            </a:r>
            <a:endParaRPr lang="es-MX" sz="800" b="1" dirty="0">
              <a:solidFill>
                <a:prstClr val="black"/>
              </a:solidFill>
              <a:latin typeface="Calibri"/>
            </a:endParaRPr>
          </a:p>
        </p:txBody>
      </p:sp>
      <p:sp>
        <p:nvSpPr>
          <p:cNvPr id="15" name="14 CuadroTexto"/>
          <p:cNvSpPr txBox="1"/>
          <p:nvPr/>
        </p:nvSpPr>
        <p:spPr>
          <a:xfrm>
            <a:off x="827583" y="3846530"/>
            <a:ext cx="576064" cy="338524"/>
          </a:xfrm>
          <a:prstGeom prst="rect">
            <a:avLst/>
          </a:prstGeom>
          <a:solidFill>
            <a:schemeClr val="accent3">
              <a:lumMod val="20000"/>
              <a:lumOff val="80000"/>
            </a:schemeClr>
          </a:solidFill>
        </p:spPr>
        <p:txBody>
          <a:bodyPr wrap="square" lIns="91411" tIns="45705" rIns="91411" bIns="45705" rtlCol="0">
            <a:spAutoFit/>
          </a:bodyPr>
          <a:lstStyle/>
          <a:p>
            <a:pPr algn="ctr" fontAlgn="auto">
              <a:spcBef>
                <a:spcPts val="0"/>
              </a:spcBef>
              <a:spcAft>
                <a:spcPts val="0"/>
              </a:spcAft>
            </a:pPr>
            <a:r>
              <a:rPr lang="es-ES" sz="800" b="1" dirty="0" smtClean="0">
                <a:solidFill>
                  <a:prstClr val="black"/>
                </a:solidFill>
                <a:latin typeface="Calibri"/>
              </a:rPr>
              <a:t>Hora de comer</a:t>
            </a:r>
            <a:endParaRPr lang="es-MX" sz="800" b="1" dirty="0">
              <a:solidFill>
                <a:prstClr val="black"/>
              </a:solidFill>
              <a:latin typeface="Calibri"/>
            </a:endParaRPr>
          </a:p>
        </p:txBody>
      </p:sp>
      <p:sp>
        <p:nvSpPr>
          <p:cNvPr id="16" name="15 CuadroTexto"/>
          <p:cNvSpPr txBox="1"/>
          <p:nvPr/>
        </p:nvSpPr>
        <p:spPr>
          <a:xfrm>
            <a:off x="5796136" y="1556792"/>
            <a:ext cx="1224136" cy="1123354"/>
          </a:xfrm>
          <a:prstGeom prst="rect">
            <a:avLst/>
          </a:prstGeom>
          <a:solidFill>
            <a:schemeClr val="accent3">
              <a:lumMod val="60000"/>
              <a:lumOff val="40000"/>
            </a:schemeClr>
          </a:solidFill>
          <a:effectLst>
            <a:innerShdw blurRad="114300">
              <a:prstClr val="black"/>
            </a:innerShdw>
          </a:effectLst>
        </p:spPr>
        <p:txBody>
          <a:bodyPr wrap="square" lIns="91411" tIns="45705" rIns="91411" bIns="45705" rtlCol="0">
            <a:spAutoFit/>
          </a:bodyPr>
          <a:lstStyle/>
          <a:p>
            <a:pPr fontAlgn="auto">
              <a:spcBef>
                <a:spcPts val="0"/>
              </a:spcBef>
              <a:spcAft>
                <a:spcPts val="0"/>
              </a:spcAft>
            </a:pPr>
            <a:endParaRPr lang="es-ES" sz="900" b="1" dirty="0" smtClean="0">
              <a:solidFill>
                <a:prstClr val="black"/>
              </a:solidFill>
              <a:latin typeface="Calibri"/>
            </a:endParaRPr>
          </a:p>
          <a:p>
            <a:pPr fontAlgn="auto">
              <a:spcBef>
                <a:spcPts val="0"/>
              </a:spcBef>
              <a:spcAft>
                <a:spcPts val="0"/>
              </a:spcAft>
            </a:pPr>
            <a:r>
              <a:rPr lang="es-ES" sz="900" b="1" dirty="0" smtClean="0">
                <a:solidFill>
                  <a:prstClr val="black"/>
                </a:solidFill>
                <a:latin typeface="Calibri"/>
              </a:rPr>
              <a:t>SALIDAS CENTRALES DEL RELOJ</a:t>
            </a:r>
          </a:p>
          <a:p>
            <a:pPr fontAlgn="auto">
              <a:spcBef>
                <a:spcPts val="0"/>
              </a:spcBef>
              <a:spcAft>
                <a:spcPts val="0"/>
              </a:spcAft>
              <a:buFont typeface="Arial" pitchFamily="34" charset="0"/>
              <a:buChar char="•"/>
            </a:pPr>
            <a:r>
              <a:rPr lang="es-ES" sz="1000" dirty="0" smtClean="0">
                <a:solidFill>
                  <a:prstClr val="black"/>
                </a:solidFill>
                <a:latin typeface="Calibri"/>
              </a:rPr>
              <a:t>Ciclo sueño-vigilia</a:t>
            </a:r>
          </a:p>
          <a:p>
            <a:pPr fontAlgn="auto">
              <a:spcBef>
                <a:spcPts val="0"/>
              </a:spcBef>
              <a:spcAft>
                <a:spcPts val="0"/>
              </a:spcAft>
              <a:buFont typeface="Arial" pitchFamily="34" charset="0"/>
              <a:buChar char="•"/>
            </a:pPr>
            <a:r>
              <a:rPr lang="es-ES" sz="1000" dirty="0" smtClean="0">
                <a:solidFill>
                  <a:prstClr val="black"/>
                </a:solidFill>
                <a:latin typeface="Calibri"/>
              </a:rPr>
              <a:t>Rendimiento cognitivo</a:t>
            </a:r>
          </a:p>
          <a:p>
            <a:pPr fontAlgn="auto">
              <a:spcBef>
                <a:spcPts val="0"/>
              </a:spcBef>
              <a:spcAft>
                <a:spcPts val="0"/>
              </a:spcAft>
              <a:buFont typeface="Arial" pitchFamily="34" charset="0"/>
              <a:buChar char="•"/>
            </a:pPr>
            <a:endParaRPr lang="es-MX" sz="1000" dirty="0">
              <a:solidFill>
                <a:prstClr val="black"/>
              </a:solidFill>
              <a:latin typeface="Calibri"/>
            </a:endParaRPr>
          </a:p>
        </p:txBody>
      </p:sp>
      <p:sp>
        <p:nvSpPr>
          <p:cNvPr id="17" name="16 CuadroTexto"/>
          <p:cNvSpPr txBox="1"/>
          <p:nvPr/>
        </p:nvSpPr>
        <p:spPr>
          <a:xfrm>
            <a:off x="4067943" y="3776264"/>
            <a:ext cx="1800200" cy="984855"/>
          </a:xfrm>
          <a:prstGeom prst="rect">
            <a:avLst/>
          </a:prstGeom>
          <a:solidFill>
            <a:schemeClr val="accent3">
              <a:lumMod val="60000"/>
              <a:lumOff val="40000"/>
            </a:schemeClr>
          </a:solidFill>
          <a:effectLst>
            <a:innerShdw blurRad="114300">
              <a:prstClr val="black"/>
            </a:innerShdw>
          </a:effectLst>
        </p:spPr>
        <p:txBody>
          <a:bodyPr wrap="square" lIns="91411" tIns="45705" rIns="91411" bIns="45705" rtlCol="0">
            <a:spAutoFit/>
          </a:bodyPr>
          <a:lstStyle/>
          <a:p>
            <a:pPr algn="ctr" fontAlgn="auto">
              <a:spcBef>
                <a:spcPts val="0"/>
              </a:spcBef>
              <a:spcAft>
                <a:spcPts val="0"/>
              </a:spcAft>
            </a:pPr>
            <a:r>
              <a:rPr lang="es-ES" sz="900" b="1" dirty="0" smtClean="0">
                <a:solidFill>
                  <a:prstClr val="black"/>
                </a:solidFill>
                <a:latin typeface="Calibri"/>
              </a:rPr>
              <a:t>SALIDAS DEL RELOJ A LA PERIFERIA</a:t>
            </a:r>
          </a:p>
          <a:p>
            <a:pPr algn="ctr" fontAlgn="auto">
              <a:spcBef>
                <a:spcPts val="0"/>
              </a:spcBef>
              <a:spcAft>
                <a:spcPts val="0"/>
              </a:spcAft>
            </a:pPr>
            <a:r>
              <a:rPr lang="es-ES" sz="1000" dirty="0" smtClean="0">
                <a:solidFill>
                  <a:prstClr val="black"/>
                </a:solidFill>
                <a:latin typeface="Calibri"/>
              </a:rPr>
              <a:t>Sistema Nervioso Autónomo</a:t>
            </a:r>
          </a:p>
          <a:p>
            <a:pPr algn="ctr" fontAlgn="auto">
              <a:spcBef>
                <a:spcPts val="0"/>
              </a:spcBef>
              <a:spcAft>
                <a:spcPts val="0"/>
              </a:spcAft>
            </a:pPr>
            <a:r>
              <a:rPr lang="es-ES" sz="1000" dirty="0" smtClean="0">
                <a:solidFill>
                  <a:prstClr val="black"/>
                </a:solidFill>
                <a:latin typeface="Calibri"/>
              </a:rPr>
              <a:t>Melatonina</a:t>
            </a:r>
          </a:p>
          <a:p>
            <a:pPr algn="ctr" fontAlgn="auto">
              <a:spcBef>
                <a:spcPts val="0"/>
              </a:spcBef>
              <a:spcAft>
                <a:spcPts val="0"/>
              </a:spcAft>
            </a:pPr>
            <a:r>
              <a:rPr lang="es-ES" sz="1000" dirty="0" err="1" smtClean="0">
                <a:solidFill>
                  <a:prstClr val="black"/>
                </a:solidFill>
                <a:latin typeface="Calibri"/>
              </a:rPr>
              <a:t>Cortisol</a:t>
            </a:r>
            <a:endParaRPr lang="es-ES" sz="1000" dirty="0" smtClean="0">
              <a:solidFill>
                <a:prstClr val="black"/>
              </a:solidFill>
              <a:latin typeface="Calibri"/>
            </a:endParaRPr>
          </a:p>
          <a:p>
            <a:pPr fontAlgn="auto">
              <a:spcBef>
                <a:spcPts val="0"/>
              </a:spcBef>
              <a:spcAft>
                <a:spcPts val="0"/>
              </a:spcAft>
              <a:buFont typeface="Arial" pitchFamily="34" charset="0"/>
              <a:buChar char="•"/>
            </a:pPr>
            <a:endParaRPr lang="es-MX" sz="1000" dirty="0">
              <a:solidFill>
                <a:prstClr val="black"/>
              </a:solidFill>
              <a:latin typeface="Calibri"/>
            </a:endParaRPr>
          </a:p>
        </p:txBody>
      </p:sp>
      <p:sp>
        <p:nvSpPr>
          <p:cNvPr id="18" name="17 CuadroTexto"/>
          <p:cNvSpPr txBox="1"/>
          <p:nvPr/>
        </p:nvSpPr>
        <p:spPr>
          <a:xfrm>
            <a:off x="2411759" y="4761148"/>
            <a:ext cx="3744416" cy="246191"/>
          </a:xfrm>
          <a:prstGeom prst="rect">
            <a:avLst/>
          </a:prstGeom>
          <a:solidFill>
            <a:schemeClr val="bg1"/>
          </a:solidFill>
        </p:spPr>
        <p:txBody>
          <a:bodyPr wrap="square" lIns="91411" tIns="45705" rIns="91411" bIns="45705" rtlCol="0">
            <a:spAutoFit/>
          </a:bodyPr>
          <a:lstStyle/>
          <a:p>
            <a:pPr algn="ctr" fontAlgn="auto">
              <a:spcBef>
                <a:spcPts val="0"/>
              </a:spcBef>
              <a:spcAft>
                <a:spcPts val="0"/>
              </a:spcAft>
            </a:pPr>
            <a:r>
              <a:rPr lang="es-ES" sz="1000" b="1" dirty="0" smtClean="0">
                <a:solidFill>
                  <a:prstClr val="black"/>
                </a:solidFill>
                <a:latin typeface="Calibri"/>
              </a:rPr>
              <a:t>ORGANOS QUE SON OSCILADORES PERIFÉRICOS</a:t>
            </a:r>
            <a:endParaRPr lang="es-MX" sz="1000" b="1" dirty="0">
              <a:solidFill>
                <a:prstClr val="black"/>
              </a:solidFill>
              <a:latin typeface="Calibri"/>
            </a:endParaRPr>
          </a:p>
        </p:txBody>
      </p:sp>
      <p:sp>
        <p:nvSpPr>
          <p:cNvPr id="19" name="18 CuadroTexto"/>
          <p:cNvSpPr txBox="1"/>
          <p:nvPr/>
        </p:nvSpPr>
        <p:spPr>
          <a:xfrm>
            <a:off x="2843807" y="1664804"/>
            <a:ext cx="1224136" cy="400079"/>
          </a:xfrm>
          <a:prstGeom prst="rect">
            <a:avLst/>
          </a:prstGeom>
          <a:solidFill>
            <a:schemeClr val="bg1"/>
          </a:solidFill>
        </p:spPr>
        <p:txBody>
          <a:bodyPr wrap="square" lIns="91411" tIns="45705" rIns="91411" bIns="45705" rtlCol="0">
            <a:spAutoFit/>
          </a:bodyPr>
          <a:lstStyle/>
          <a:p>
            <a:pPr fontAlgn="auto">
              <a:spcBef>
                <a:spcPts val="0"/>
              </a:spcBef>
              <a:spcAft>
                <a:spcPts val="0"/>
              </a:spcAft>
            </a:pPr>
            <a:r>
              <a:rPr lang="es-ES" sz="1000" b="1" dirty="0" smtClean="0">
                <a:solidFill>
                  <a:prstClr val="black"/>
                </a:solidFill>
                <a:latin typeface="Calibri"/>
              </a:rPr>
              <a:t>Núcleo Supraquiasmático</a:t>
            </a:r>
            <a:endParaRPr lang="es-MX" sz="1000" b="1" dirty="0">
              <a:solidFill>
                <a:prstClr val="black"/>
              </a:solidFill>
              <a:latin typeface="Calibri"/>
            </a:endParaRPr>
          </a:p>
        </p:txBody>
      </p:sp>
      <p:sp>
        <p:nvSpPr>
          <p:cNvPr id="20" name="19 CuadroTexto"/>
          <p:cNvSpPr txBox="1"/>
          <p:nvPr/>
        </p:nvSpPr>
        <p:spPr>
          <a:xfrm>
            <a:off x="5687616" y="6581031"/>
            <a:ext cx="3456384" cy="276969"/>
          </a:xfrm>
          <a:prstGeom prst="rect">
            <a:avLst/>
          </a:prstGeom>
          <a:noFill/>
        </p:spPr>
        <p:txBody>
          <a:bodyPr wrap="square" lIns="91411" tIns="45705" rIns="91411" bIns="45705" rtlCol="0">
            <a:spAutoFit/>
          </a:bodyPr>
          <a:lstStyle/>
          <a:p>
            <a:pPr fontAlgn="auto">
              <a:spcBef>
                <a:spcPts val="0"/>
              </a:spcBef>
              <a:spcAft>
                <a:spcPts val="0"/>
              </a:spcAft>
            </a:pPr>
            <a:r>
              <a:rPr lang="es-ES" sz="1200" dirty="0" smtClean="0">
                <a:solidFill>
                  <a:prstClr val="black"/>
                </a:solidFill>
                <a:latin typeface="Calibri"/>
              </a:rPr>
              <a:t>Modificado de </a:t>
            </a:r>
            <a:r>
              <a:rPr lang="es-ES" sz="1200" dirty="0" err="1" smtClean="0">
                <a:solidFill>
                  <a:prstClr val="black"/>
                </a:solidFill>
                <a:latin typeface="Calibri"/>
              </a:rPr>
              <a:t>Videnovic</a:t>
            </a:r>
            <a:r>
              <a:rPr lang="es-ES" sz="1200" dirty="0" smtClean="0">
                <a:solidFill>
                  <a:prstClr val="black"/>
                </a:solidFill>
                <a:latin typeface="Calibri"/>
              </a:rPr>
              <a:t> et al </a:t>
            </a:r>
            <a:r>
              <a:rPr lang="es-ES" sz="1200" i="1" dirty="0" err="1" smtClean="0">
                <a:solidFill>
                  <a:prstClr val="black"/>
                </a:solidFill>
                <a:latin typeface="Calibri"/>
              </a:rPr>
              <a:t>Nat</a:t>
            </a:r>
            <a:r>
              <a:rPr lang="es-ES" sz="1200" i="1" dirty="0" smtClean="0">
                <a:solidFill>
                  <a:prstClr val="black"/>
                </a:solidFill>
                <a:latin typeface="Calibri"/>
              </a:rPr>
              <a:t> </a:t>
            </a:r>
            <a:r>
              <a:rPr lang="es-ES" sz="1200" i="1" dirty="0" err="1" smtClean="0">
                <a:solidFill>
                  <a:prstClr val="black"/>
                </a:solidFill>
                <a:latin typeface="Calibri"/>
              </a:rPr>
              <a:t>Rev</a:t>
            </a:r>
            <a:r>
              <a:rPr lang="es-ES" sz="1200" i="1" dirty="0" smtClean="0">
                <a:solidFill>
                  <a:prstClr val="black"/>
                </a:solidFill>
                <a:latin typeface="Calibri"/>
              </a:rPr>
              <a:t> </a:t>
            </a:r>
            <a:r>
              <a:rPr lang="es-ES" sz="1200" i="1" dirty="0" err="1" smtClean="0">
                <a:solidFill>
                  <a:prstClr val="black"/>
                </a:solidFill>
                <a:latin typeface="Calibri"/>
              </a:rPr>
              <a:t>Neurosci</a:t>
            </a:r>
            <a:r>
              <a:rPr lang="es-ES" sz="1200" i="1" dirty="0" smtClean="0">
                <a:solidFill>
                  <a:prstClr val="black"/>
                </a:solidFill>
                <a:latin typeface="Calibri"/>
              </a:rPr>
              <a:t> </a:t>
            </a:r>
            <a:r>
              <a:rPr lang="es-ES" sz="1200" dirty="0" smtClean="0">
                <a:solidFill>
                  <a:prstClr val="black"/>
                </a:solidFill>
                <a:latin typeface="Calibri"/>
              </a:rPr>
              <a:t>2014</a:t>
            </a:r>
            <a:endParaRPr lang="es-MX" sz="1200" dirty="0">
              <a:solidFill>
                <a:prstClr val="black"/>
              </a:solidFill>
              <a:latin typeface="Calibri"/>
            </a:endParaRPr>
          </a:p>
        </p:txBody>
      </p:sp>
      <p:cxnSp>
        <p:nvCxnSpPr>
          <p:cNvPr id="8" name="Conector recto de flecha 7"/>
          <p:cNvCxnSpPr/>
          <p:nvPr/>
        </p:nvCxnSpPr>
        <p:spPr>
          <a:xfrm>
            <a:off x="1295635" y="4473116"/>
            <a:ext cx="1116124" cy="82809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21" name="20 Grupo"/>
          <p:cNvGrpSpPr/>
          <p:nvPr/>
        </p:nvGrpSpPr>
        <p:grpSpPr>
          <a:xfrm>
            <a:off x="7164288" y="1844824"/>
            <a:ext cx="1800200" cy="3816424"/>
            <a:chOff x="5472085" y="944724"/>
            <a:chExt cx="3026171" cy="5409220"/>
          </a:xfrm>
        </p:grpSpPr>
        <p:grpSp>
          <p:nvGrpSpPr>
            <p:cNvPr id="22" name="Agrupar 48"/>
            <p:cNvGrpSpPr/>
            <p:nvPr/>
          </p:nvGrpSpPr>
          <p:grpSpPr>
            <a:xfrm>
              <a:off x="5472085" y="944724"/>
              <a:ext cx="3026171" cy="5409220"/>
              <a:chOff x="5580112" y="944724"/>
              <a:chExt cx="3026171" cy="5409220"/>
            </a:xfrm>
          </p:grpSpPr>
          <p:pic>
            <p:nvPicPr>
              <p:cNvPr id="26" name="Picture 3" descr="a4"/>
              <p:cNvPicPr>
                <a:picLocks noChangeAspect="1" noChangeArrowheads="1"/>
              </p:cNvPicPr>
              <p:nvPr/>
            </p:nvPicPr>
            <p:blipFill>
              <a:blip r:embed="rId4" cstate="print"/>
              <a:srcRect/>
              <a:stretch>
                <a:fillRect/>
              </a:stretch>
            </p:blipFill>
            <p:spPr bwMode="auto">
              <a:xfrm>
                <a:off x="5580112" y="944724"/>
                <a:ext cx="3026171" cy="5409220"/>
              </a:xfrm>
              <a:prstGeom prst="rect">
                <a:avLst/>
              </a:prstGeom>
              <a:noFill/>
              <a:ln w="9525">
                <a:noFill/>
                <a:miter lim="800000"/>
                <a:headEnd/>
                <a:tailEnd/>
              </a:ln>
            </p:spPr>
          </p:pic>
          <p:sp>
            <p:nvSpPr>
              <p:cNvPr id="27" name="Rectangle 4"/>
              <p:cNvSpPr>
                <a:spLocks noChangeArrowheads="1"/>
              </p:cNvSpPr>
              <p:nvPr/>
            </p:nvSpPr>
            <p:spPr bwMode="auto">
              <a:xfrm>
                <a:off x="6876256" y="1232756"/>
                <a:ext cx="668101" cy="4687991"/>
              </a:xfrm>
              <a:prstGeom prst="rect">
                <a:avLst/>
              </a:prstGeom>
              <a:solidFill>
                <a:schemeClr val="accent1">
                  <a:alpha val="50195"/>
                </a:schemeClr>
              </a:solidFill>
              <a:ln w="9525">
                <a:solidFill>
                  <a:schemeClr val="tx1"/>
                </a:solidFill>
                <a:miter lim="800000"/>
                <a:headEnd/>
                <a:tailEnd/>
              </a:ln>
            </p:spPr>
            <p:txBody>
              <a:bodyPr wrap="none" anchor="ctr"/>
              <a:lstStyle/>
              <a:p>
                <a:pPr fontAlgn="auto">
                  <a:spcBef>
                    <a:spcPts val="0"/>
                  </a:spcBef>
                  <a:spcAft>
                    <a:spcPts val="0"/>
                  </a:spcAft>
                </a:pPr>
                <a:endParaRPr lang="es-MX" dirty="0">
                  <a:solidFill>
                    <a:prstClr val="black"/>
                  </a:solidFill>
                  <a:latin typeface="Calibri"/>
                </a:endParaRPr>
              </a:p>
            </p:txBody>
          </p:sp>
        </p:grpSp>
        <p:sp>
          <p:nvSpPr>
            <p:cNvPr id="23" name="22 CuadroTexto"/>
            <p:cNvSpPr txBox="1"/>
            <p:nvPr/>
          </p:nvSpPr>
          <p:spPr>
            <a:xfrm rot="16200000">
              <a:off x="5091138" y="1973757"/>
              <a:ext cx="1224138" cy="246191"/>
            </a:xfrm>
            <a:prstGeom prst="rect">
              <a:avLst/>
            </a:prstGeom>
            <a:solidFill>
              <a:schemeClr val="bg1"/>
            </a:solidFill>
          </p:spPr>
          <p:txBody>
            <a:bodyPr wrap="square" lIns="91411" tIns="45705" rIns="91411" bIns="45705" rtlCol="0">
              <a:spAutoFit/>
            </a:bodyPr>
            <a:lstStyle/>
            <a:p>
              <a:pPr fontAlgn="auto">
                <a:spcBef>
                  <a:spcPts val="0"/>
                </a:spcBef>
                <a:spcAft>
                  <a:spcPts val="0"/>
                </a:spcAft>
              </a:pPr>
              <a:r>
                <a:rPr lang="es-ES" sz="1000" b="1" dirty="0" smtClean="0">
                  <a:solidFill>
                    <a:prstClr val="black"/>
                  </a:solidFill>
                  <a:latin typeface="Calibri"/>
                </a:rPr>
                <a:t>Melatonina </a:t>
              </a:r>
              <a:r>
                <a:rPr lang="es-ES" sz="1000" b="1" dirty="0" err="1" smtClean="0">
                  <a:solidFill>
                    <a:prstClr val="black"/>
                  </a:solidFill>
                  <a:latin typeface="Calibri"/>
                </a:rPr>
                <a:t>pmol</a:t>
              </a:r>
              <a:r>
                <a:rPr lang="es-ES" sz="1000" b="1" dirty="0" smtClean="0">
                  <a:solidFill>
                    <a:prstClr val="black"/>
                  </a:solidFill>
                  <a:latin typeface="Calibri"/>
                </a:rPr>
                <a:t>/L</a:t>
              </a:r>
              <a:endParaRPr lang="es-MX" sz="1000" b="1" dirty="0">
                <a:solidFill>
                  <a:prstClr val="black"/>
                </a:solidFill>
                <a:latin typeface="Calibri"/>
              </a:endParaRPr>
            </a:p>
          </p:txBody>
        </p:sp>
        <p:sp>
          <p:nvSpPr>
            <p:cNvPr id="24" name="23 CuadroTexto"/>
            <p:cNvSpPr txBox="1"/>
            <p:nvPr/>
          </p:nvSpPr>
          <p:spPr>
            <a:xfrm rot="16200000">
              <a:off x="5091139" y="3845965"/>
              <a:ext cx="1224138" cy="246191"/>
            </a:xfrm>
            <a:prstGeom prst="rect">
              <a:avLst/>
            </a:prstGeom>
            <a:solidFill>
              <a:schemeClr val="bg1"/>
            </a:solidFill>
          </p:spPr>
          <p:txBody>
            <a:bodyPr wrap="square" lIns="91411" tIns="45705" rIns="91411" bIns="45705" rtlCol="0">
              <a:spAutoFit/>
            </a:bodyPr>
            <a:lstStyle/>
            <a:p>
              <a:pPr fontAlgn="auto">
                <a:spcBef>
                  <a:spcPts val="0"/>
                </a:spcBef>
                <a:spcAft>
                  <a:spcPts val="0"/>
                </a:spcAft>
              </a:pPr>
              <a:r>
                <a:rPr lang="es-ES" sz="1000" b="1" dirty="0" smtClean="0">
                  <a:solidFill>
                    <a:prstClr val="black"/>
                  </a:solidFill>
                  <a:latin typeface="Calibri"/>
                </a:rPr>
                <a:t>Temperatura (</a:t>
              </a:r>
              <a:r>
                <a:rPr lang="es-ES" sz="1000" b="1" dirty="0" err="1" smtClean="0">
                  <a:solidFill>
                    <a:prstClr val="black"/>
                  </a:solidFill>
                  <a:latin typeface="Calibri"/>
                </a:rPr>
                <a:t>oC</a:t>
              </a:r>
              <a:r>
                <a:rPr lang="es-ES" sz="1000" b="1" dirty="0" smtClean="0">
                  <a:solidFill>
                    <a:prstClr val="black"/>
                  </a:solidFill>
                  <a:latin typeface="Calibri"/>
                </a:rPr>
                <a:t>)</a:t>
              </a:r>
              <a:endParaRPr lang="es-MX" sz="1000" b="1" dirty="0">
                <a:solidFill>
                  <a:prstClr val="black"/>
                </a:solidFill>
                <a:latin typeface="Calibri"/>
              </a:endParaRPr>
            </a:p>
          </p:txBody>
        </p:sp>
        <p:sp>
          <p:nvSpPr>
            <p:cNvPr id="25" name="24 CuadroTexto"/>
            <p:cNvSpPr txBox="1"/>
            <p:nvPr/>
          </p:nvSpPr>
          <p:spPr>
            <a:xfrm rot="16200000">
              <a:off x="5076058" y="5394136"/>
              <a:ext cx="1296144" cy="246191"/>
            </a:xfrm>
            <a:prstGeom prst="rect">
              <a:avLst/>
            </a:prstGeom>
            <a:solidFill>
              <a:schemeClr val="bg1"/>
            </a:solidFill>
          </p:spPr>
          <p:txBody>
            <a:bodyPr wrap="square" lIns="91411" tIns="45705" rIns="91411" bIns="45705" rtlCol="0">
              <a:spAutoFit/>
            </a:bodyPr>
            <a:lstStyle/>
            <a:p>
              <a:pPr fontAlgn="auto">
                <a:spcBef>
                  <a:spcPts val="0"/>
                </a:spcBef>
                <a:spcAft>
                  <a:spcPts val="0"/>
                </a:spcAft>
              </a:pPr>
              <a:r>
                <a:rPr lang="es-ES" sz="1000" b="1" dirty="0" err="1" smtClean="0">
                  <a:solidFill>
                    <a:prstClr val="black"/>
                  </a:solidFill>
                  <a:latin typeface="Calibri"/>
                </a:rPr>
                <a:t>Cortisol</a:t>
              </a:r>
              <a:r>
                <a:rPr lang="es-ES" sz="1000" b="1" dirty="0" smtClean="0">
                  <a:solidFill>
                    <a:prstClr val="black"/>
                  </a:solidFill>
                  <a:latin typeface="Calibri"/>
                </a:rPr>
                <a:t> (</a:t>
              </a:r>
              <a:r>
                <a:rPr lang="es-ES" sz="1000" b="1" dirty="0" err="1" smtClean="0">
                  <a:solidFill>
                    <a:prstClr val="black"/>
                  </a:solidFill>
                  <a:latin typeface="Calibri"/>
                </a:rPr>
                <a:t>ug</a:t>
              </a:r>
              <a:r>
                <a:rPr lang="es-ES" sz="1000" b="1" dirty="0" smtClean="0">
                  <a:solidFill>
                    <a:prstClr val="black"/>
                  </a:solidFill>
                  <a:latin typeface="Calibri"/>
                </a:rPr>
                <a:t>/100ml)</a:t>
              </a:r>
              <a:endParaRPr lang="es-MX" sz="1000" b="1" dirty="0">
                <a:solidFill>
                  <a:prstClr val="black"/>
                </a:solidFill>
                <a:latin typeface="Calibri"/>
              </a:endParaRPr>
            </a:p>
          </p:txBody>
        </p:sp>
      </p:grpSp>
      <p:grpSp>
        <p:nvGrpSpPr>
          <p:cNvPr id="28" name="27 Grupo"/>
          <p:cNvGrpSpPr/>
          <p:nvPr/>
        </p:nvGrpSpPr>
        <p:grpSpPr>
          <a:xfrm>
            <a:off x="1907704" y="1196752"/>
            <a:ext cx="3744417" cy="2592288"/>
            <a:chOff x="3256963" y="1124744"/>
            <a:chExt cx="3253201" cy="2286001"/>
          </a:xfrm>
        </p:grpSpPr>
        <p:pic>
          <p:nvPicPr>
            <p:cNvPr id="29" name="Picture 4" descr="Resultado de imagen para hypothalamus"/>
            <p:cNvPicPr>
              <a:picLocks noChangeAspect="1" noChangeArrowheads="1"/>
            </p:cNvPicPr>
            <p:nvPr/>
          </p:nvPicPr>
          <p:blipFill>
            <a:blip r:embed="rId5" cstate="print"/>
            <a:srcRect/>
            <a:stretch>
              <a:fillRect/>
            </a:stretch>
          </p:blipFill>
          <p:spPr bwMode="auto">
            <a:xfrm flipH="1">
              <a:off x="3347864" y="1124744"/>
              <a:ext cx="3162300" cy="2286001"/>
            </a:xfrm>
            <a:prstGeom prst="rect">
              <a:avLst/>
            </a:prstGeom>
            <a:noFill/>
          </p:spPr>
        </p:pic>
        <p:sp>
          <p:nvSpPr>
            <p:cNvPr id="30" name="29 CuadroTexto"/>
            <p:cNvSpPr txBox="1"/>
            <p:nvPr/>
          </p:nvSpPr>
          <p:spPr>
            <a:xfrm>
              <a:off x="3256963" y="1315244"/>
              <a:ext cx="1000985" cy="352836"/>
            </a:xfrm>
            <a:prstGeom prst="rect">
              <a:avLst/>
            </a:prstGeom>
            <a:solidFill>
              <a:schemeClr val="bg1"/>
            </a:solidFill>
          </p:spPr>
          <p:txBody>
            <a:bodyPr wrap="square" rtlCol="0">
              <a:spAutoFit/>
            </a:bodyPr>
            <a:lstStyle/>
            <a:p>
              <a:r>
                <a:rPr lang="es-ES" sz="1000" b="1" dirty="0" smtClean="0"/>
                <a:t>Núcleo Supraquiasmático</a:t>
              </a:r>
              <a:endParaRPr lang="es-MX" sz="1000" b="1" dirty="0"/>
            </a:p>
          </p:txBody>
        </p:sp>
      </p:grpSp>
      <p:cxnSp>
        <p:nvCxnSpPr>
          <p:cNvPr id="32" name="31 Conector recto de flecha"/>
          <p:cNvCxnSpPr/>
          <p:nvPr/>
        </p:nvCxnSpPr>
        <p:spPr>
          <a:xfrm flipV="1">
            <a:off x="4211960" y="2276872"/>
            <a:ext cx="576064" cy="14401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32 Conector recto de flecha"/>
          <p:cNvCxnSpPr/>
          <p:nvPr/>
        </p:nvCxnSpPr>
        <p:spPr>
          <a:xfrm flipV="1">
            <a:off x="4067944" y="1916832"/>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flipH="1" flipV="1">
            <a:off x="3779912" y="1772816"/>
            <a:ext cx="216024"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34 Conector recto de flecha"/>
          <p:cNvCxnSpPr/>
          <p:nvPr/>
        </p:nvCxnSpPr>
        <p:spPr>
          <a:xfrm>
            <a:off x="3995936" y="2492896"/>
            <a:ext cx="648072" cy="11521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38 Elipse"/>
          <p:cNvSpPr/>
          <p:nvPr/>
        </p:nvSpPr>
        <p:spPr>
          <a:xfrm>
            <a:off x="10404648" y="6237312"/>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39 Elipse"/>
          <p:cNvSpPr/>
          <p:nvPr/>
        </p:nvSpPr>
        <p:spPr>
          <a:xfrm flipH="1">
            <a:off x="3995935" y="2420888"/>
            <a:ext cx="72007" cy="1440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29026" name="Picture 2" descr="Resultado de imagen para clock"/>
          <p:cNvPicPr>
            <a:picLocks noChangeAspect="1" noChangeArrowheads="1"/>
          </p:cNvPicPr>
          <p:nvPr/>
        </p:nvPicPr>
        <p:blipFill>
          <a:blip r:embed="rId6" cstate="print"/>
          <a:srcRect/>
          <a:stretch>
            <a:fillRect/>
          </a:stretch>
        </p:blipFill>
        <p:spPr bwMode="auto">
          <a:xfrm flipH="1">
            <a:off x="4860032" y="2132856"/>
            <a:ext cx="360040" cy="36004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1" name="Picture 2" descr="Resultado de imagen para clock"/>
          <p:cNvPicPr>
            <a:picLocks noChangeAspect="1" noChangeArrowheads="1"/>
          </p:cNvPicPr>
          <p:nvPr/>
        </p:nvPicPr>
        <p:blipFill>
          <a:blip r:embed="rId6" cstate="print"/>
          <a:srcRect/>
          <a:stretch>
            <a:fillRect/>
          </a:stretch>
        </p:blipFill>
        <p:spPr bwMode="auto">
          <a:xfrm flipH="1">
            <a:off x="4355976" y="1556792"/>
            <a:ext cx="360040" cy="36004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2" name="Picture 2" descr="Resultado de imagen para clock"/>
          <p:cNvPicPr>
            <a:picLocks noChangeAspect="1" noChangeArrowheads="1"/>
          </p:cNvPicPr>
          <p:nvPr/>
        </p:nvPicPr>
        <p:blipFill>
          <a:blip r:embed="rId6" cstate="print"/>
          <a:srcRect/>
          <a:stretch>
            <a:fillRect/>
          </a:stretch>
        </p:blipFill>
        <p:spPr bwMode="auto">
          <a:xfrm flipH="1">
            <a:off x="3419872" y="1556792"/>
            <a:ext cx="360040" cy="36004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cxnSp>
        <p:nvCxnSpPr>
          <p:cNvPr id="44" name="Conector recto de flecha 7"/>
          <p:cNvCxnSpPr/>
          <p:nvPr/>
        </p:nvCxnSpPr>
        <p:spPr>
          <a:xfrm>
            <a:off x="1979712" y="2564904"/>
            <a:ext cx="1944216" cy="0"/>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6" name="Conector recto de flecha 7"/>
          <p:cNvCxnSpPr/>
          <p:nvPr/>
        </p:nvCxnSpPr>
        <p:spPr>
          <a:xfrm>
            <a:off x="2915816" y="1628800"/>
            <a:ext cx="936104" cy="648072"/>
          </a:xfrm>
          <a:prstGeom prst="straightConnector1">
            <a:avLst/>
          </a:prstGeom>
          <a:ln w="3810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Conector recto de flecha 7"/>
          <p:cNvCxnSpPr/>
          <p:nvPr/>
        </p:nvCxnSpPr>
        <p:spPr>
          <a:xfrm flipV="1">
            <a:off x="1979712" y="2708920"/>
            <a:ext cx="1872208" cy="576064"/>
          </a:xfrm>
          <a:prstGeom prst="straightConnector1">
            <a:avLst/>
          </a:prstGeom>
          <a:ln w="9525"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44951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5580112" y="1631292"/>
            <a:ext cx="3563888" cy="923330"/>
          </a:xfrm>
          <a:prstGeom prst="rect">
            <a:avLst/>
          </a:prstGeom>
        </p:spPr>
        <p:txBody>
          <a:bodyPr wrap="square">
            <a:spAutoFit/>
          </a:bodyPr>
          <a:lstStyle/>
          <a:p>
            <a:r>
              <a:rPr lang="en-US" dirty="0" smtClean="0">
                <a:latin typeface="Arial"/>
                <a:cs typeface="Arial"/>
              </a:rPr>
              <a:t>“…for </a:t>
            </a:r>
            <a:r>
              <a:rPr lang="en-US" dirty="0">
                <a:latin typeface="Arial"/>
                <a:cs typeface="Arial"/>
              </a:rPr>
              <a:t>their discoveries of molecular mechanisms controlling the circadian rhythm"</a:t>
            </a:r>
            <a:endParaRPr lang="es-MX" dirty="0">
              <a:latin typeface="Arial"/>
              <a:cs typeface="Arial"/>
            </a:endParaRPr>
          </a:p>
        </p:txBody>
      </p:sp>
      <p:grpSp>
        <p:nvGrpSpPr>
          <p:cNvPr id="12" name="11 Grupo"/>
          <p:cNvGrpSpPr/>
          <p:nvPr/>
        </p:nvGrpSpPr>
        <p:grpSpPr>
          <a:xfrm>
            <a:off x="395536" y="1102953"/>
            <a:ext cx="5184576" cy="3136492"/>
            <a:chOff x="323528" y="620688"/>
            <a:chExt cx="5688633" cy="3526659"/>
          </a:xfrm>
        </p:grpSpPr>
        <p:pic>
          <p:nvPicPr>
            <p:cNvPr id="16386" name="Picture 2" descr="Jeffrey C. Hall"/>
            <p:cNvPicPr>
              <a:picLocks noChangeAspect="1" noChangeArrowheads="1"/>
            </p:cNvPicPr>
            <p:nvPr/>
          </p:nvPicPr>
          <p:blipFill>
            <a:blip r:embed="rId2" cstate="print"/>
            <a:srcRect/>
            <a:stretch>
              <a:fillRect/>
            </a:stretch>
          </p:blipFill>
          <p:spPr bwMode="auto">
            <a:xfrm>
              <a:off x="323528" y="620689"/>
              <a:ext cx="1728192" cy="2444158"/>
            </a:xfrm>
            <a:prstGeom prst="rect">
              <a:avLst/>
            </a:prstGeom>
            <a:noFill/>
          </p:spPr>
        </p:pic>
        <p:sp>
          <p:nvSpPr>
            <p:cNvPr id="6" name="5 Rectángulo"/>
            <p:cNvSpPr/>
            <p:nvPr/>
          </p:nvSpPr>
          <p:spPr>
            <a:xfrm>
              <a:off x="323528" y="3212977"/>
              <a:ext cx="1656184" cy="726732"/>
            </a:xfrm>
            <a:prstGeom prst="rect">
              <a:avLst/>
            </a:prstGeom>
          </p:spPr>
          <p:txBody>
            <a:bodyPr wrap="square">
              <a:spAutoFit/>
            </a:bodyPr>
            <a:lstStyle/>
            <a:p>
              <a:r>
                <a:rPr lang="en-US" sz="1200" b="1" dirty="0" smtClean="0"/>
                <a:t>JEFFREY HALL</a:t>
              </a:r>
            </a:p>
            <a:p>
              <a:r>
                <a:rPr lang="en-US" sz="1200" dirty="0" smtClean="0"/>
                <a:t>University </a:t>
              </a:r>
              <a:r>
                <a:rPr lang="en-US" sz="1200" dirty="0"/>
                <a:t>of Maine, Maine, ME, USA</a:t>
              </a:r>
              <a:endParaRPr lang="es-MX" sz="1200" dirty="0"/>
            </a:p>
          </p:txBody>
        </p:sp>
        <p:pic>
          <p:nvPicPr>
            <p:cNvPr id="16390" name="Picture 6" descr="Michael Rosbash"/>
            <p:cNvPicPr>
              <a:picLocks noChangeAspect="1" noChangeArrowheads="1"/>
            </p:cNvPicPr>
            <p:nvPr/>
          </p:nvPicPr>
          <p:blipFill>
            <a:blip r:embed="rId3" cstate="print"/>
            <a:srcRect/>
            <a:stretch>
              <a:fillRect/>
            </a:stretch>
          </p:blipFill>
          <p:spPr bwMode="auto">
            <a:xfrm>
              <a:off x="2267744" y="620688"/>
              <a:ext cx="1728192" cy="2444158"/>
            </a:xfrm>
            <a:prstGeom prst="rect">
              <a:avLst/>
            </a:prstGeom>
            <a:noFill/>
          </p:spPr>
        </p:pic>
        <p:sp>
          <p:nvSpPr>
            <p:cNvPr id="9" name="8 Rectángulo"/>
            <p:cNvSpPr/>
            <p:nvPr/>
          </p:nvSpPr>
          <p:spPr>
            <a:xfrm>
              <a:off x="2195736" y="3212977"/>
              <a:ext cx="2232249" cy="934370"/>
            </a:xfrm>
            <a:prstGeom prst="rect">
              <a:avLst/>
            </a:prstGeom>
          </p:spPr>
          <p:txBody>
            <a:bodyPr wrap="square">
              <a:spAutoFit/>
            </a:bodyPr>
            <a:lstStyle/>
            <a:p>
              <a:r>
                <a:rPr lang="en-US" sz="1200" b="1" dirty="0" smtClean="0"/>
                <a:t>MICHAEL ROSBASH</a:t>
              </a:r>
            </a:p>
            <a:p>
              <a:r>
                <a:rPr lang="en-US" sz="1200" dirty="0" smtClean="0"/>
                <a:t>Brandeis University, Waltham, MA, USA, Howard Hughes Medical Institute</a:t>
              </a:r>
              <a:endParaRPr lang="es-MX" sz="1200" dirty="0"/>
            </a:p>
          </p:txBody>
        </p:sp>
        <p:pic>
          <p:nvPicPr>
            <p:cNvPr id="16392" name="Picture 8" descr="Michael W. Young"/>
            <p:cNvPicPr>
              <a:picLocks noChangeAspect="1" noChangeArrowheads="1"/>
            </p:cNvPicPr>
            <p:nvPr/>
          </p:nvPicPr>
          <p:blipFill>
            <a:blip r:embed="rId4" cstate="print"/>
            <a:srcRect/>
            <a:stretch>
              <a:fillRect/>
            </a:stretch>
          </p:blipFill>
          <p:spPr bwMode="auto">
            <a:xfrm>
              <a:off x="4211960" y="620688"/>
              <a:ext cx="1731101" cy="2448272"/>
            </a:xfrm>
            <a:prstGeom prst="rect">
              <a:avLst/>
            </a:prstGeom>
            <a:noFill/>
          </p:spPr>
        </p:pic>
        <p:sp>
          <p:nvSpPr>
            <p:cNvPr id="11" name="10 Rectángulo"/>
            <p:cNvSpPr/>
            <p:nvPr/>
          </p:nvSpPr>
          <p:spPr>
            <a:xfrm>
              <a:off x="4211961" y="3212977"/>
              <a:ext cx="1800200" cy="726732"/>
            </a:xfrm>
            <a:prstGeom prst="rect">
              <a:avLst/>
            </a:prstGeom>
          </p:spPr>
          <p:txBody>
            <a:bodyPr wrap="square">
              <a:spAutoFit/>
            </a:bodyPr>
            <a:lstStyle/>
            <a:p>
              <a:r>
                <a:rPr lang="es-ES" sz="1200" b="1" dirty="0" smtClean="0"/>
                <a:t>MICHAEL YOUNG</a:t>
              </a:r>
              <a:endParaRPr lang="es-MX" sz="1200" b="1" dirty="0" smtClean="0"/>
            </a:p>
            <a:p>
              <a:r>
                <a:rPr lang="es-MX" sz="1200" dirty="0" smtClean="0"/>
                <a:t>Rockefeller </a:t>
              </a:r>
              <a:r>
                <a:rPr lang="es-MX" sz="1200" dirty="0" err="1"/>
                <a:t>University</a:t>
              </a:r>
              <a:r>
                <a:rPr lang="es-MX" sz="1200" dirty="0"/>
                <a:t>, New York, NY, USA</a:t>
              </a:r>
            </a:p>
          </p:txBody>
        </p:sp>
      </p:grpSp>
      <p:sp>
        <p:nvSpPr>
          <p:cNvPr id="10" name="Text Box 6"/>
          <p:cNvSpPr txBox="1">
            <a:spLocks noChangeArrowheads="1"/>
          </p:cNvSpPr>
          <p:nvPr/>
        </p:nvSpPr>
        <p:spPr bwMode="auto">
          <a:xfrm>
            <a:off x="-684584" y="0"/>
            <a:ext cx="10009112" cy="830997"/>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a:spAutoFit/>
          </a:bodyPr>
          <a:lstStyle/>
          <a:p>
            <a:pPr algn="ctr">
              <a:spcBef>
                <a:spcPct val="50000"/>
              </a:spcBef>
            </a:pPr>
            <a:r>
              <a:rPr lang="es-ES" sz="2400" b="1" dirty="0" smtClean="0">
                <a:latin typeface="Arial" pitchFamily="34" charset="0"/>
                <a:ea typeface="Verdana" pitchFamily="34" charset="0"/>
                <a:cs typeface="Arial" pitchFamily="34" charset="0"/>
              </a:rPr>
              <a:t>EL PREMIO NOBEL </a:t>
            </a:r>
            <a:r>
              <a:rPr lang="es-ES" sz="2400" b="1" dirty="0" smtClean="0">
                <a:latin typeface="Arial" pitchFamily="34" charset="0"/>
                <a:ea typeface="Verdana" pitchFamily="34" charset="0"/>
                <a:cs typeface="Arial" pitchFamily="34" charset="0"/>
              </a:rPr>
              <a:t>DE FISIOLOG</a:t>
            </a:r>
            <a:r>
              <a:rPr lang="es-ES" sz="2400" b="1" dirty="0" smtClean="0">
                <a:latin typeface="Arial" pitchFamily="34" charset="0"/>
                <a:ea typeface="Verdana" pitchFamily="34" charset="0"/>
                <a:cs typeface="Arial" pitchFamily="34" charset="0"/>
              </a:rPr>
              <a:t>ÍA Y MEDICINA </a:t>
            </a:r>
            <a:r>
              <a:rPr lang="es-ES" sz="2400" b="1" dirty="0" smtClean="0">
                <a:latin typeface="Arial" pitchFamily="34" charset="0"/>
                <a:ea typeface="Verdana" pitchFamily="34" charset="0"/>
                <a:cs typeface="Arial" pitchFamily="34" charset="0"/>
              </a:rPr>
              <a:t>POR </a:t>
            </a:r>
            <a:r>
              <a:rPr lang="es-ES" sz="2400" b="1" dirty="0" smtClean="0">
                <a:latin typeface="Arial" pitchFamily="34" charset="0"/>
                <a:ea typeface="Verdana" pitchFamily="34" charset="0"/>
                <a:cs typeface="Arial" pitchFamily="34" charset="0"/>
              </a:rPr>
              <a:t>EL DESCUBRIMIENTO DE </a:t>
            </a:r>
            <a:r>
              <a:rPr lang="es-ES" sz="2400" b="1" dirty="0" smtClean="0">
                <a:latin typeface="Arial" pitchFamily="34" charset="0"/>
                <a:ea typeface="Verdana" pitchFamily="34" charset="0"/>
                <a:cs typeface="Arial" pitchFamily="34" charset="0"/>
              </a:rPr>
              <a:t>LOS “</a:t>
            </a:r>
            <a:r>
              <a:rPr lang="es-ES" sz="2400" b="1" u="sng" dirty="0" smtClean="0">
                <a:latin typeface="Arial" pitchFamily="34" charset="0"/>
                <a:ea typeface="Verdana" pitchFamily="34" charset="0"/>
                <a:cs typeface="Arial" pitchFamily="34" charset="0"/>
              </a:rPr>
              <a:t>GENES RELOJ</a:t>
            </a:r>
            <a:r>
              <a:rPr lang="es-ES" sz="2400" b="1" dirty="0" smtClean="0">
                <a:latin typeface="Arial" pitchFamily="34" charset="0"/>
                <a:ea typeface="Verdana" pitchFamily="34" charset="0"/>
                <a:cs typeface="Arial" pitchFamily="34" charset="0"/>
              </a:rPr>
              <a:t>”</a:t>
            </a:r>
            <a:endParaRPr lang="es-MX" sz="2400" b="1" dirty="0">
              <a:latin typeface="Arial" pitchFamily="34" charset="0"/>
              <a:ea typeface="Verdana" pitchFamily="34" charset="0"/>
              <a:cs typeface="Arial" pitchFamily="34" charset="0"/>
            </a:endParaRPr>
          </a:p>
        </p:txBody>
      </p:sp>
      <p:pic>
        <p:nvPicPr>
          <p:cNvPr id="13" name="Picture 2" descr="Resultado de imagen para drosophila mating song"/>
          <p:cNvPicPr>
            <a:picLocks noChangeAspect="1" noChangeArrowheads="1"/>
          </p:cNvPicPr>
          <p:nvPr/>
        </p:nvPicPr>
        <p:blipFill>
          <a:blip r:embed="rId5" cstate="print"/>
          <a:srcRect/>
          <a:stretch>
            <a:fillRect/>
          </a:stretch>
        </p:blipFill>
        <p:spPr bwMode="auto">
          <a:xfrm>
            <a:off x="2987824" y="4221088"/>
            <a:ext cx="5112568" cy="2321106"/>
          </a:xfrm>
          <a:prstGeom prst="rect">
            <a:avLst/>
          </a:prstGeom>
          <a:noFill/>
        </p:spPr>
      </p:pic>
    </p:spTree>
    <p:extLst>
      <p:ext uri="{BB962C8B-B14F-4D97-AF65-F5344CB8AC3E}">
        <p14:creationId xmlns:p14="http://schemas.microsoft.com/office/powerpoint/2010/main" val="282919057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hypothesisjournal.com/wp-content/uploads/2014/04/HJ359_Galley_Feb26_img_21.jpg"/>
          <p:cNvPicPr>
            <a:picLocks noChangeAspect="1" noChangeArrowheads="1"/>
          </p:cNvPicPr>
          <p:nvPr/>
        </p:nvPicPr>
        <p:blipFill>
          <a:blip r:embed="rId2" cstate="print"/>
          <a:srcRect/>
          <a:stretch>
            <a:fillRect/>
          </a:stretch>
        </p:blipFill>
        <p:spPr bwMode="auto">
          <a:xfrm>
            <a:off x="1835696" y="980728"/>
            <a:ext cx="5328592" cy="4172066"/>
          </a:xfrm>
          <a:prstGeom prst="rect">
            <a:avLst/>
          </a:prstGeom>
          <a:noFill/>
        </p:spPr>
      </p:pic>
      <p:sp>
        <p:nvSpPr>
          <p:cNvPr id="3" name="2 CuadroTexto"/>
          <p:cNvSpPr txBox="1"/>
          <p:nvPr/>
        </p:nvSpPr>
        <p:spPr>
          <a:xfrm>
            <a:off x="672353" y="188640"/>
            <a:ext cx="8217647" cy="707882"/>
          </a:xfrm>
          <a:prstGeom prst="rect">
            <a:avLst/>
          </a:prstGeom>
          <a:solidFill>
            <a:schemeClr val="bg1">
              <a:lumMod val="95000"/>
            </a:schemeClr>
          </a:solidFill>
          <a:effectLst>
            <a:outerShdw blurRad="50800" dist="38100" dir="18900000" algn="bl" rotWithShape="0">
              <a:prstClr val="black">
                <a:alpha val="40000"/>
              </a:prstClr>
            </a:outerShdw>
          </a:effectLst>
        </p:spPr>
        <p:txBody>
          <a:bodyPr wrap="square" lIns="91437" tIns="45718" rIns="91437" bIns="45718" rtlCol="0">
            <a:spAutoFit/>
          </a:bodyPr>
          <a:lstStyle/>
          <a:p>
            <a:pPr algn="ctr"/>
            <a:r>
              <a:rPr lang="es-ES" sz="2000" b="1" dirty="0" smtClean="0">
                <a:latin typeface="Arial"/>
                <a:ea typeface="Verdana" pitchFamily="34" charset="0"/>
                <a:cs typeface="Arial"/>
              </a:rPr>
              <a:t>LOS GENES RELOJ SON LA MAQUINARIA DEL RELOJ CIRCADIANO  A NIVEL CELULAR</a:t>
            </a:r>
            <a:endParaRPr lang="es-MX" sz="2000" b="1" dirty="0">
              <a:latin typeface="Arial"/>
              <a:ea typeface="Verdana" pitchFamily="34" charset="0"/>
              <a:cs typeface="Arial"/>
            </a:endParaRPr>
          </a:p>
        </p:txBody>
      </p:sp>
      <p:pic>
        <p:nvPicPr>
          <p:cNvPr id="4" name="Picture 2"/>
          <p:cNvPicPr>
            <a:picLocks noChangeAspect="1" noChangeArrowheads="1"/>
          </p:cNvPicPr>
          <p:nvPr/>
        </p:nvPicPr>
        <p:blipFill>
          <a:blip r:embed="rId3" cstate="print"/>
          <a:srcRect/>
          <a:stretch>
            <a:fillRect/>
          </a:stretch>
        </p:blipFill>
        <p:spPr bwMode="auto">
          <a:xfrm>
            <a:off x="5148064" y="4596461"/>
            <a:ext cx="3473825" cy="2261539"/>
          </a:xfrm>
          <a:prstGeom prst="rect">
            <a:avLst/>
          </a:prstGeom>
          <a:noFill/>
          <a:ln w="9525">
            <a:noFill/>
            <a:miter lim="800000"/>
            <a:headEnd/>
            <a:tailEnd/>
          </a:ln>
        </p:spPr>
      </p:pic>
      <p:sp>
        <p:nvSpPr>
          <p:cNvPr id="5" name="Text Box 5"/>
          <p:cNvSpPr txBox="1">
            <a:spLocks noChangeArrowheads="1"/>
          </p:cNvSpPr>
          <p:nvPr/>
        </p:nvSpPr>
        <p:spPr bwMode="auto">
          <a:xfrm>
            <a:off x="251520" y="6381328"/>
            <a:ext cx="1656308" cy="276999"/>
          </a:xfrm>
          <a:prstGeom prst="rect">
            <a:avLst/>
          </a:prstGeom>
          <a:noFill/>
          <a:ln w="9525">
            <a:noFill/>
            <a:miter lim="800000"/>
            <a:headEnd/>
            <a:tailEnd/>
          </a:ln>
          <a:effectLst/>
        </p:spPr>
        <p:txBody>
          <a:bodyPr wrap="square">
            <a:spAutoFit/>
          </a:bodyPr>
          <a:lstStyle/>
          <a:p>
            <a:pPr eaLnBrk="0" hangingPunct="0">
              <a:spcBef>
                <a:spcPct val="50000"/>
              </a:spcBef>
            </a:pPr>
            <a:r>
              <a:rPr lang="en-US" sz="1200" dirty="0" smtClean="0">
                <a:latin typeface="Tahoma" charset="0"/>
              </a:rPr>
              <a:t>Hastings </a:t>
            </a:r>
            <a:r>
              <a:rPr lang="en-US" sz="1200" dirty="0">
                <a:latin typeface="Tahoma" charset="0"/>
              </a:rPr>
              <a:t>et al, 2007</a:t>
            </a:r>
          </a:p>
        </p:txBody>
      </p:sp>
    </p:spTree>
    <p:extLst>
      <p:ext uri="{BB962C8B-B14F-4D97-AF65-F5344CB8AC3E}">
        <p14:creationId xmlns:p14="http://schemas.microsoft.com/office/powerpoint/2010/main" val="27177893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7" name="Text Box 5"/>
          <p:cNvSpPr txBox="1">
            <a:spLocks noChangeArrowheads="1"/>
          </p:cNvSpPr>
          <p:nvPr/>
        </p:nvSpPr>
        <p:spPr bwMode="auto">
          <a:xfrm>
            <a:off x="5796136" y="6093296"/>
            <a:ext cx="3997325" cy="307746"/>
          </a:xfrm>
          <a:prstGeom prst="rect">
            <a:avLst/>
          </a:prstGeom>
          <a:noFill/>
          <a:ln w="9525">
            <a:noFill/>
            <a:miter lim="800000"/>
            <a:headEnd/>
            <a:tailEnd/>
          </a:ln>
          <a:effectLst/>
        </p:spPr>
        <p:txBody>
          <a:bodyPr lIns="91411" tIns="45705" rIns="91411" bIns="45705">
            <a:spAutoFit/>
          </a:bodyPr>
          <a:lstStyle/>
          <a:p>
            <a:pPr eaLnBrk="0" hangingPunct="0">
              <a:spcBef>
                <a:spcPct val="50000"/>
              </a:spcBef>
            </a:pPr>
            <a:r>
              <a:rPr lang="en-US" sz="1400" i="1" dirty="0" smtClean="0">
                <a:latin typeface="Arial" pitchFamily="34" charset="0"/>
                <a:cs typeface="Arial" pitchFamily="34" charset="0"/>
              </a:rPr>
              <a:t>Hastings </a:t>
            </a:r>
            <a:r>
              <a:rPr lang="en-US" sz="1400" i="1" dirty="0">
                <a:latin typeface="Arial" pitchFamily="34" charset="0"/>
                <a:cs typeface="Arial" pitchFamily="34" charset="0"/>
              </a:rPr>
              <a:t>et al, 2007</a:t>
            </a:r>
          </a:p>
        </p:txBody>
      </p:sp>
      <p:sp>
        <p:nvSpPr>
          <p:cNvPr id="259078" name="Text Box 6"/>
          <p:cNvSpPr txBox="1">
            <a:spLocks noChangeArrowheads="1"/>
          </p:cNvSpPr>
          <p:nvPr/>
        </p:nvSpPr>
        <p:spPr bwMode="auto">
          <a:xfrm>
            <a:off x="0" y="152636"/>
            <a:ext cx="9144000" cy="1015632"/>
          </a:xfrm>
          <a:prstGeom prst="rect">
            <a:avLst/>
          </a:prstGeom>
          <a:noFill/>
          <a:ln w="9525">
            <a:noFill/>
            <a:miter lim="800000"/>
            <a:headEnd/>
            <a:tailEnd/>
          </a:ln>
          <a:effectLst>
            <a:outerShdw blurRad="50800" dist="38100" dir="2700000" algn="tl" rotWithShape="0">
              <a:prstClr val="black">
                <a:alpha val="40000"/>
              </a:prstClr>
            </a:outerShdw>
          </a:effectLst>
        </p:spPr>
        <p:txBody>
          <a:bodyPr wrap="square" lIns="91411" tIns="45705" rIns="91411" bIns="45705">
            <a:spAutoFit/>
          </a:bodyPr>
          <a:lstStyle/>
          <a:p>
            <a:pPr algn="ctr">
              <a:spcBef>
                <a:spcPct val="50000"/>
              </a:spcBef>
            </a:pPr>
            <a:r>
              <a:rPr lang="es-MX" sz="2000" b="1" dirty="0" smtClean="0">
                <a:latin typeface="Arial" pitchFamily="34" charset="0"/>
                <a:ea typeface="Verdana" pitchFamily="34" charset="0"/>
                <a:cs typeface="Arial" pitchFamily="34" charset="0"/>
              </a:rPr>
              <a:t>HAY UNA </a:t>
            </a:r>
            <a:r>
              <a:rPr lang="es-MX" sz="2000" b="1" dirty="0" smtClean="0">
                <a:latin typeface="Arial" pitchFamily="34" charset="0"/>
                <a:ea typeface="Verdana" pitchFamily="34" charset="0"/>
                <a:cs typeface="Arial" pitchFamily="34" charset="0"/>
              </a:rPr>
              <a:t>ESTRECHA </a:t>
            </a:r>
            <a:r>
              <a:rPr lang="es-MX" sz="2000" b="1" dirty="0" smtClean="0">
                <a:latin typeface="Arial" pitchFamily="34" charset="0"/>
                <a:ea typeface="Verdana" pitchFamily="34" charset="0"/>
                <a:cs typeface="Arial" pitchFamily="34" charset="0"/>
              </a:rPr>
              <a:t>INTERACCIÓN ENTRE LOS GENES RELOJ Y GENES QUE DIRIGEN LAS FUNCIONES METABÓLICAS DE LAS CÉLULAS</a:t>
            </a:r>
            <a:endParaRPr lang="es-MX" sz="2000" b="1" dirty="0">
              <a:latin typeface="Arial" pitchFamily="34" charset="0"/>
              <a:ea typeface="Verdana" pitchFamily="34" charset="0"/>
              <a:cs typeface="Arial" pitchFamily="34" charset="0"/>
            </a:endParaRPr>
          </a:p>
        </p:txBody>
      </p:sp>
      <p:sp>
        <p:nvSpPr>
          <p:cNvPr id="13" name="12 Rectángulo"/>
          <p:cNvSpPr/>
          <p:nvPr/>
        </p:nvSpPr>
        <p:spPr>
          <a:xfrm>
            <a:off x="5724128" y="6417333"/>
            <a:ext cx="3221018" cy="307746"/>
          </a:xfrm>
          <a:prstGeom prst="rect">
            <a:avLst/>
          </a:prstGeom>
        </p:spPr>
        <p:txBody>
          <a:bodyPr wrap="square" lIns="91411" tIns="45705" rIns="91411" bIns="45705">
            <a:spAutoFit/>
          </a:bodyPr>
          <a:lstStyle/>
          <a:p>
            <a:pPr>
              <a:spcBef>
                <a:spcPct val="30000"/>
              </a:spcBef>
              <a:spcAft>
                <a:spcPct val="30000"/>
              </a:spcAft>
            </a:pPr>
            <a:r>
              <a:rPr lang="en-US" sz="1400" i="1" dirty="0" smtClean="0"/>
              <a:t>Huang et al </a:t>
            </a:r>
            <a:r>
              <a:rPr lang="en-US" sz="1400" i="1" dirty="0" err="1" smtClean="0"/>
              <a:t>Clin</a:t>
            </a:r>
            <a:r>
              <a:rPr lang="en-US" sz="1400" i="1" dirty="0" smtClean="0"/>
              <a:t> Invest 2011</a:t>
            </a:r>
            <a:endParaRPr lang="en-US" sz="1400" i="1" dirty="0"/>
          </a:p>
        </p:txBody>
      </p:sp>
      <p:grpSp>
        <p:nvGrpSpPr>
          <p:cNvPr id="2" name="8 Grupo"/>
          <p:cNvGrpSpPr/>
          <p:nvPr/>
        </p:nvGrpSpPr>
        <p:grpSpPr>
          <a:xfrm>
            <a:off x="1703294" y="1088740"/>
            <a:ext cx="6181074" cy="5004556"/>
            <a:chOff x="1763688" y="836713"/>
            <a:chExt cx="6387479" cy="5342393"/>
          </a:xfrm>
        </p:grpSpPr>
        <p:pic>
          <p:nvPicPr>
            <p:cNvPr id="14" name="Picture 4" descr="An external file that holds a picture, illustration, etc.&#10;Object name is JCI46043.f3.jpg Object name is JCI46043.f3.jpg"/>
            <p:cNvPicPr>
              <a:picLocks noChangeAspect="1" noChangeArrowheads="1"/>
            </p:cNvPicPr>
            <p:nvPr/>
          </p:nvPicPr>
          <p:blipFill>
            <a:blip r:embed="rId3" cstate="print"/>
            <a:srcRect/>
            <a:stretch>
              <a:fillRect/>
            </a:stretch>
          </p:blipFill>
          <p:spPr bwMode="auto">
            <a:xfrm>
              <a:off x="1835696" y="1088741"/>
              <a:ext cx="6315471" cy="5090365"/>
            </a:xfrm>
            <a:prstGeom prst="rect">
              <a:avLst/>
            </a:prstGeom>
            <a:noFill/>
          </p:spPr>
        </p:pic>
        <p:sp>
          <p:nvSpPr>
            <p:cNvPr id="15" name="Elipse 1"/>
            <p:cNvSpPr/>
            <p:nvPr/>
          </p:nvSpPr>
          <p:spPr>
            <a:xfrm>
              <a:off x="3455876" y="3176972"/>
              <a:ext cx="2556284" cy="1764196"/>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lIns="91411" tIns="45705" rIns="91411" bIns="45705" rtlCol="0" anchor="ctr"/>
            <a:lstStyle/>
            <a:p>
              <a:pPr algn="ctr"/>
              <a:endParaRPr lang="es-ES" sz="900"/>
            </a:p>
          </p:txBody>
        </p:sp>
        <p:sp>
          <p:nvSpPr>
            <p:cNvPr id="16" name="Elipse 1"/>
            <p:cNvSpPr/>
            <p:nvPr/>
          </p:nvSpPr>
          <p:spPr>
            <a:xfrm>
              <a:off x="4355976" y="1520788"/>
              <a:ext cx="1755812" cy="152055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11" tIns="45705" rIns="91411" bIns="45705" rtlCol="0" anchor="ctr"/>
            <a:lstStyle/>
            <a:p>
              <a:pPr algn="ctr"/>
              <a:endParaRPr lang="es-ES" sz="900"/>
            </a:p>
          </p:txBody>
        </p:sp>
        <p:sp>
          <p:nvSpPr>
            <p:cNvPr id="17" name="Elipse 1"/>
            <p:cNvSpPr/>
            <p:nvPr/>
          </p:nvSpPr>
          <p:spPr>
            <a:xfrm>
              <a:off x="1835696" y="3032956"/>
              <a:ext cx="1755812" cy="2448272"/>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lIns="91411" tIns="45705" rIns="91411" bIns="45705" rtlCol="0" anchor="ctr"/>
            <a:lstStyle/>
            <a:p>
              <a:pPr algn="ctr"/>
              <a:endParaRPr lang="es-ES" sz="900"/>
            </a:p>
          </p:txBody>
        </p:sp>
        <p:sp>
          <p:nvSpPr>
            <p:cNvPr id="18" name="17 CuadroTexto"/>
            <p:cNvSpPr txBox="1"/>
            <p:nvPr/>
          </p:nvSpPr>
          <p:spPr>
            <a:xfrm>
              <a:off x="6696237" y="836713"/>
              <a:ext cx="1404155" cy="468361"/>
            </a:xfrm>
            <a:prstGeom prst="rect">
              <a:avLst/>
            </a:prstGeom>
            <a:solidFill>
              <a:schemeClr val="bg1"/>
            </a:solidFill>
          </p:spPr>
          <p:txBody>
            <a:bodyPr wrap="square" lIns="91411" tIns="45705" rIns="91411" bIns="45705" rtlCol="0">
              <a:spAutoFit/>
            </a:bodyPr>
            <a:lstStyle/>
            <a:p>
              <a:pPr algn="ctr"/>
              <a:r>
                <a:rPr lang="es-ES" sz="900" dirty="0" smtClean="0"/>
                <a:t>Regulación metabólica</a:t>
              </a:r>
              <a:endParaRPr lang="es-MX" sz="900" dirty="0"/>
            </a:p>
          </p:txBody>
        </p:sp>
        <p:sp>
          <p:nvSpPr>
            <p:cNvPr id="19" name="18 CuadroTexto"/>
            <p:cNvSpPr txBox="1"/>
            <p:nvPr/>
          </p:nvSpPr>
          <p:spPr>
            <a:xfrm>
              <a:off x="3887925" y="919754"/>
              <a:ext cx="1404155" cy="292711"/>
            </a:xfrm>
            <a:prstGeom prst="rect">
              <a:avLst/>
            </a:prstGeom>
            <a:solidFill>
              <a:schemeClr val="bg1"/>
            </a:solidFill>
          </p:spPr>
          <p:txBody>
            <a:bodyPr wrap="square" lIns="91411" tIns="45705" rIns="91411" bIns="45705" rtlCol="0">
              <a:spAutoFit/>
            </a:bodyPr>
            <a:lstStyle/>
            <a:p>
              <a:pPr algn="ctr"/>
              <a:r>
                <a:rPr lang="es-ES" sz="900" dirty="0" smtClean="0"/>
                <a:t>Genes reloj</a:t>
              </a:r>
              <a:endParaRPr lang="es-MX" sz="900" dirty="0"/>
            </a:p>
          </p:txBody>
        </p:sp>
        <p:sp>
          <p:nvSpPr>
            <p:cNvPr id="20" name="19 CuadroTexto"/>
            <p:cNvSpPr txBox="1"/>
            <p:nvPr/>
          </p:nvSpPr>
          <p:spPr>
            <a:xfrm>
              <a:off x="1763688" y="872717"/>
              <a:ext cx="1404155" cy="468361"/>
            </a:xfrm>
            <a:prstGeom prst="rect">
              <a:avLst/>
            </a:prstGeom>
            <a:solidFill>
              <a:schemeClr val="bg1"/>
            </a:solidFill>
          </p:spPr>
          <p:txBody>
            <a:bodyPr wrap="square" lIns="91411" tIns="45705" rIns="91411" bIns="45705" rtlCol="0">
              <a:spAutoFit/>
            </a:bodyPr>
            <a:lstStyle/>
            <a:p>
              <a:pPr algn="ctr"/>
              <a:r>
                <a:rPr lang="es-ES" sz="900" dirty="0" smtClean="0"/>
                <a:t>Señales metabólicas</a:t>
              </a:r>
              <a:endParaRPr lang="es-MX" sz="900" dirty="0"/>
            </a:p>
          </p:txBody>
        </p:sp>
        <p:sp>
          <p:nvSpPr>
            <p:cNvPr id="21" name="20 CuadroTexto"/>
            <p:cNvSpPr txBox="1"/>
            <p:nvPr/>
          </p:nvSpPr>
          <p:spPr>
            <a:xfrm>
              <a:off x="6840252" y="3212975"/>
              <a:ext cx="1266558" cy="1170959"/>
            </a:xfrm>
            <a:prstGeom prst="rect">
              <a:avLst/>
            </a:prstGeom>
            <a:solidFill>
              <a:schemeClr val="bg1"/>
            </a:solidFill>
          </p:spPr>
          <p:txBody>
            <a:bodyPr wrap="square" lIns="91411" tIns="45705" rIns="91411" bIns="45705" rtlCol="0">
              <a:spAutoFit/>
            </a:bodyPr>
            <a:lstStyle/>
            <a:p>
              <a:pPr algn="ctr">
                <a:buFont typeface="Arial" pitchFamily="34" charset="0"/>
                <a:buChar char="•"/>
              </a:pPr>
              <a:r>
                <a:rPr lang="es-ES" sz="900" dirty="0" smtClean="0"/>
                <a:t>Homeostasis de la glucosa</a:t>
              </a:r>
            </a:p>
            <a:p>
              <a:pPr algn="ctr">
                <a:buFont typeface="Arial" pitchFamily="34" charset="0"/>
                <a:buChar char="•"/>
              </a:pPr>
              <a:endParaRPr lang="es-ES" sz="900" dirty="0" smtClean="0"/>
            </a:p>
            <a:p>
              <a:pPr algn="ctr">
                <a:buFont typeface="Arial" pitchFamily="34" charset="0"/>
                <a:buChar char="•"/>
              </a:pPr>
              <a:r>
                <a:rPr lang="es-ES" sz="900" dirty="0" smtClean="0"/>
                <a:t>Termogénesis</a:t>
              </a:r>
            </a:p>
            <a:p>
              <a:pPr algn="ctr">
                <a:buFont typeface="Arial" pitchFamily="34" charset="0"/>
                <a:buChar char="•"/>
              </a:pPr>
              <a:endParaRPr lang="es-ES" sz="900" dirty="0" smtClean="0"/>
            </a:p>
            <a:p>
              <a:pPr algn="ctr">
                <a:buFont typeface="Arial" pitchFamily="34" charset="0"/>
                <a:buChar char="•"/>
              </a:pPr>
              <a:r>
                <a:rPr lang="es-ES" sz="900" dirty="0" err="1" smtClean="0"/>
                <a:t>Adipogénesis</a:t>
              </a:r>
              <a:endParaRPr lang="es-MX" sz="900" dirty="0"/>
            </a:p>
          </p:txBody>
        </p:sp>
      </p:grpSp>
    </p:spTree>
    <p:extLst>
      <p:ext uri="{BB962C8B-B14F-4D97-AF65-F5344CB8AC3E}">
        <p14:creationId xmlns:p14="http://schemas.microsoft.com/office/powerpoint/2010/main" val="405311917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27" name="Text Box 27"/>
          <p:cNvSpPr txBox="1">
            <a:spLocks noChangeArrowheads="1"/>
          </p:cNvSpPr>
          <p:nvPr/>
        </p:nvSpPr>
        <p:spPr bwMode="auto">
          <a:xfrm>
            <a:off x="576263" y="152400"/>
            <a:ext cx="8137525" cy="830997"/>
          </a:xfrm>
          <a:prstGeom prst="rect">
            <a:avLst/>
          </a:prstGeom>
          <a:noFill/>
          <a:ln w="9525">
            <a:noFill/>
            <a:miter lim="800000"/>
            <a:headEnd/>
            <a:tailEnd/>
          </a:ln>
          <a:effectLst>
            <a:outerShdw blurRad="50800" dist="38100" dir="2700000" algn="tl" rotWithShape="0">
              <a:prstClr val="black">
                <a:alpha val="40000"/>
              </a:prstClr>
            </a:outerShdw>
          </a:effectLst>
        </p:spPr>
        <p:txBody>
          <a:bodyPr>
            <a:spAutoFit/>
          </a:bodyPr>
          <a:lstStyle/>
          <a:p>
            <a:pPr algn="ctr">
              <a:spcBef>
                <a:spcPct val="50000"/>
              </a:spcBef>
            </a:pPr>
            <a:r>
              <a:rPr lang="es-MX" sz="2400" b="1" dirty="0" smtClean="0">
                <a:latin typeface="Arial"/>
                <a:cs typeface="Arial"/>
              </a:rPr>
              <a:t>Los genes reloj están en todas las células: todos los tejidos son osciladores </a:t>
            </a:r>
            <a:endParaRPr lang="es-ES" sz="2400" b="1" dirty="0">
              <a:latin typeface="Arial"/>
              <a:cs typeface="Arial"/>
            </a:endParaRPr>
          </a:p>
        </p:txBody>
      </p:sp>
      <p:pic>
        <p:nvPicPr>
          <p:cNvPr id="179229" name="Picture 29" descr="HASTINGS 3"/>
          <p:cNvPicPr>
            <a:picLocks noChangeAspect="1" noChangeArrowheads="1"/>
          </p:cNvPicPr>
          <p:nvPr/>
        </p:nvPicPr>
        <p:blipFill>
          <a:blip r:embed="rId3" cstate="print"/>
          <a:srcRect/>
          <a:stretch>
            <a:fillRect/>
          </a:stretch>
        </p:blipFill>
        <p:spPr bwMode="auto">
          <a:xfrm>
            <a:off x="1871700" y="914400"/>
            <a:ext cx="5448300" cy="5943600"/>
          </a:xfrm>
          <a:prstGeom prst="rect">
            <a:avLst/>
          </a:prstGeom>
          <a:noFill/>
        </p:spPr>
      </p:pic>
    </p:spTree>
    <p:extLst>
      <p:ext uri="{BB962C8B-B14F-4D97-AF65-F5344CB8AC3E}">
        <p14:creationId xmlns:p14="http://schemas.microsoft.com/office/powerpoint/2010/main" val="247856861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5981</TotalTime>
  <Words>756</Words>
  <Application>Microsoft Macintosh PowerPoint</Application>
  <PresentationFormat>Carta (216 x 279 mm)</PresentationFormat>
  <Paragraphs>211</Paragraphs>
  <Slides>15</Slides>
  <Notes>4</Notes>
  <HiddenSlides>0</HiddenSlides>
  <MMClips>0</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Tema de Office</vt:lpstr>
      <vt:lpstr>APLICACIÓN DE LA CRONOBIOLOGÍA EN LA MEDICINA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ESTILO DE VIDA MODERNO ALTERA AL SISTEMA CIRCADIANO </vt:lpstr>
      <vt:lpstr>Presentación de PowerPoint</vt:lpstr>
      <vt:lpstr>Presentación de PowerPoint</vt:lpstr>
      <vt:lpstr>Presentación de PowerPoint</vt:lpstr>
    </vt:vector>
  </TitlesOfParts>
  <Company>CASA CRUZ VERDE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APLICACIÓN DE LA CRONOBIOLOGÍA EN LA MEDICINA</dc:title>
  <dc:creator>Carolina Escobar</dc:creator>
  <cp:lastModifiedBy>Carolina Escobar</cp:lastModifiedBy>
  <cp:revision>18</cp:revision>
  <cp:lastPrinted>2018-05-02T18:06:45Z</cp:lastPrinted>
  <dcterms:created xsi:type="dcterms:W3CDTF">2018-04-28T15:14:36Z</dcterms:created>
  <dcterms:modified xsi:type="dcterms:W3CDTF">2018-05-02T22:14:15Z</dcterms:modified>
</cp:coreProperties>
</file>