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9"/>
  </p:notesMasterIdLst>
  <p:sldIdLst>
    <p:sldId id="552" r:id="rId2"/>
    <p:sldId id="563" r:id="rId3"/>
    <p:sldId id="423" r:id="rId4"/>
    <p:sldId id="422" r:id="rId5"/>
    <p:sldId id="427" r:id="rId6"/>
    <p:sldId id="419" r:id="rId7"/>
    <p:sldId id="429" r:id="rId8"/>
    <p:sldId id="430" r:id="rId9"/>
    <p:sldId id="567" r:id="rId10"/>
    <p:sldId id="566" r:id="rId11"/>
    <p:sldId id="431" r:id="rId12"/>
    <p:sldId id="433" r:id="rId13"/>
    <p:sldId id="435" r:id="rId14"/>
    <p:sldId id="436" r:id="rId15"/>
    <p:sldId id="437" r:id="rId16"/>
    <p:sldId id="438" r:id="rId17"/>
    <p:sldId id="439" r:id="rId18"/>
    <p:sldId id="564" r:id="rId19"/>
    <p:sldId id="561" r:id="rId20"/>
    <p:sldId id="562" r:id="rId21"/>
    <p:sldId id="455" r:id="rId22"/>
    <p:sldId id="540" r:id="rId23"/>
    <p:sldId id="548" r:id="rId24"/>
    <p:sldId id="549" r:id="rId25"/>
    <p:sldId id="550" r:id="rId26"/>
    <p:sldId id="565" r:id="rId27"/>
    <p:sldId id="554" r:id="rId28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116" d="100"/>
          <a:sy n="116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MX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MX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66856D-82CC-4B51-9C53-74080C1F33E3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393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726-0977-4264-935F-106FEFCD7A8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002-BE78-4B55-9E4F-21A46F5FC0C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157A-481D-43FD-94AC-21C606FE17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3AA2-B7F2-43A0-B91A-682D71774C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9B97-CE9D-443E-9AEC-9B88F1C57D2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54F6-8A0C-4D41-81B9-717FD5CB5E1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D0CF-88F2-421B-8BDD-8869C3C7EC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FD50-B5EE-4F41-8BEA-25B73E70EF6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9701-B3C1-442E-831D-72017CCF8BB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1CB3-E1A2-4A84-B3B3-D0A0561E5DB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2EFD-AB7D-4337-BC49-8BBA49DEF97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82D41-F637-48DF-9A2F-307F4549A05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mm.org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15816" y="4091545"/>
            <a:ext cx="3162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Arial" pitchFamily="34" charset="0"/>
              </a:rPr>
              <a:t>Manuel 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Arial" pitchFamily="34" charset="0"/>
              </a:rPr>
              <a:t>ngeles-Castellanos</a:t>
            </a:r>
            <a:endParaRPr kumimoji="0" lang="es-MX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9712" y="5517232"/>
            <a:ext cx="92525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t-BR" i="1" dirty="0" smtClean="0">
                <a:solidFill>
                  <a:srgbClr val="FFFF00"/>
                </a:solidFill>
              </a:rPr>
              <a:t>Lab. Cronobiología Clínica </a:t>
            </a:r>
            <a:r>
              <a:rPr lang="es-MX" i="1" dirty="0" smtClean="0">
                <a:solidFill>
                  <a:srgbClr val="FFFF00"/>
                </a:solidFill>
              </a:rPr>
              <a:t>y</a:t>
            </a:r>
            <a:r>
              <a:rPr lang="pt-BR" i="1" dirty="0" smtClean="0">
                <a:solidFill>
                  <a:srgbClr val="FFFF00"/>
                </a:solidFill>
              </a:rPr>
              <a:t> Experimental</a:t>
            </a:r>
            <a:endParaRPr lang="pt-BR" i="1" dirty="0">
              <a:solidFill>
                <a:srgbClr val="FFFF00"/>
              </a:solidFill>
            </a:endParaRPr>
          </a:p>
          <a:p>
            <a:endParaRPr lang="pt-BR" i="1" dirty="0"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314096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i="1" dirty="0" smtClean="0"/>
              <a:t>”Cronobiología en el ambiente hospitalario"</a:t>
            </a:r>
            <a:endParaRPr lang="es-ES" sz="32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15" y="188640"/>
            <a:ext cx="1959682" cy="195968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95736" y="404664"/>
            <a:ext cx="6552728" cy="1200329"/>
          </a:xfrm>
          <a:prstGeom prst="rect">
            <a:avLst/>
          </a:prstGeom>
          <a:solidFill>
            <a:srgbClr val="FFC000"/>
          </a:solidFill>
        </p:spPr>
        <p:txBody>
          <a:bodyPr wrap="square" anchor="b">
            <a:spAutoFit/>
          </a:bodyPr>
          <a:lstStyle/>
          <a:p>
            <a:pPr algn="ctr"/>
            <a:endParaRPr lang="es-MX" sz="2400" b="1" i="1" dirty="0" smtClean="0">
              <a:solidFill>
                <a:schemeClr val="bg1"/>
              </a:solidFill>
              <a:latin typeface="Roboto"/>
            </a:endParaRPr>
          </a:p>
          <a:p>
            <a:pPr algn="ctr"/>
            <a:r>
              <a:rPr lang="es-MX" sz="2400" b="1" i="1" dirty="0" smtClean="0">
                <a:solidFill>
                  <a:schemeClr val="bg1"/>
                </a:solidFill>
                <a:latin typeface="Roboto"/>
              </a:rPr>
              <a:t>Academia </a:t>
            </a:r>
            <a:r>
              <a:rPr lang="es-MX" sz="2400" b="1" i="1" dirty="0">
                <a:solidFill>
                  <a:schemeClr val="bg1"/>
                </a:solidFill>
                <a:latin typeface="Roboto"/>
              </a:rPr>
              <a:t>Nacional de Medicina de </a:t>
            </a:r>
            <a:r>
              <a:rPr lang="es-MX" sz="2400" b="1" i="1" dirty="0" smtClean="0">
                <a:solidFill>
                  <a:schemeClr val="bg1"/>
                </a:solidFill>
                <a:latin typeface="Roboto"/>
              </a:rPr>
              <a:t>México</a:t>
            </a:r>
            <a:r>
              <a:rPr lang="es-MX" sz="2400" b="1" i="1" dirty="0">
                <a:solidFill>
                  <a:schemeClr val="bg1"/>
                </a:solidFill>
                <a:latin typeface="Roboto"/>
                <a:hlinkClick r:id="rId3" tooltip="http://www.anmm.org.mx"/>
              </a:rPr>
              <a:t/>
            </a:r>
            <a:br>
              <a:rPr lang="es-MX" sz="2400" b="1" i="1" dirty="0">
                <a:solidFill>
                  <a:schemeClr val="bg1"/>
                </a:solidFill>
                <a:latin typeface="Roboto"/>
                <a:hlinkClick r:id="rId3" tooltip="http://www.anmm.org.mx"/>
              </a:rPr>
            </a:br>
            <a:endParaRPr lang="es-MX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8060081" cy="45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60998"/>
              </p:ext>
            </p:extLst>
          </p:nvPr>
        </p:nvGraphicFramePr>
        <p:xfrm>
          <a:off x="-15152" y="836712"/>
          <a:ext cx="4659160" cy="389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SPW 10.0 Graph" r:id="rId3" imgW="5693760" imgH="4794840" progId="SigmaPlotGraphicObject.9">
                  <p:embed/>
                </p:oleObj>
              </mc:Choice>
              <mc:Fallback>
                <p:oleObj name="SPW 10.0 Graph" r:id="rId3" imgW="5693760" imgH="479484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152" y="836712"/>
                        <a:ext cx="4659160" cy="389200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618713"/>
              </p:ext>
            </p:extLst>
          </p:nvPr>
        </p:nvGraphicFramePr>
        <p:xfrm>
          <a:off x="4683664" y="836712"/>
          <a:ext cx="4460335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SPW 10.0 Graph" r:id="rId5" imgW="5484240" imgH="4782240" progId="SigmaPlotGraphicObject.9">
                  <p:embed/>
                </p:oleObj>
              </mc:Choice>
              <mc:Fallback>
                <p:oleObj name="SPW 10.0 Graph" r:id="rId5" imgW="5484240" imgH="478224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664" y="836712"/>
                        <a:ext cx="4460335" cy="3888432"/>
                      </a:xfrm>
                      <a:prstGeom prst="rect">
                        <a:avLst/>
                      </a:prstGeom>
                      <a:solidFill>
                        <a:srgbClr val="59595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100392" y="134076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rgbClr val="FFFF00"/>
                </a:solidFill>
              </a:rPr>
              <a:t>L/D   31.5076</a:t>
            </a:r>
          </a:p>
          <a:p>
            <a:r>
              <a:rPr lang="es-MX" sz="800" dirty="0" smtClean="0">
                <a:solidFill>
                  <a:srgbClr val="FFFF00"/>
                </a:solidFill>
              </a:rPr>
              <a:t>L7L     31.2615</a:t>
            </a:r>
            <a:endParaRPr lang="es-MX" sz="800" dirty="0">
              <a:solidFill>
                <a:srgbClr val="FFFF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188640"/>
            <a:ext cx="84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FFFF"/>
                </a:solidFill>
              </a:rPr>
              <a:t>CONDICIONES DE SEMEJANTES AL INGRESO A LA UCIN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504" y="5048016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Se registro cada 3 horas, signos vitales, ingesta de alimento, oximetría de pulso y diariamente se registro el peso corporal a la misma hora.</a:t>
            </a:r>
          </a:p>
          <a:p>
            <a:endParaRPr lang="es-ES" dirty="0" smtClean="0">
              <a:solidFill>
                <a:srgbClr val="FFFFFF"/>
              </a:solidFill>
            </a:endParaRPr>
          </a:p>
          <a:p>
            <a:r>
              <a:rPr lang="es-ES" dirty="0" smtClean="0">
                <a:solidFill>
                  <a:srgbClr val="FFFFFF"/>
                </a:solidFill>
              </a:rPr>
              <a:t>Los resultados de compararon con una ANOVA de 2 vías seguidos de una prueba post-hoc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91680" y="4077072"/>
            <a:ext cx="1873304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L/L               L/O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55080" y="3933056"/>
            <a:ext cx="1873304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L/L               L/O</a:t>
            </a:r>
            <a:endParaRPr lang="es-E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992344"/>
              </p:ext>
            </p:extLst>
          </p:nvPr>
        </p:nvGraphicFramePr>
        <p:xfrm>
          <a:off x="755576" y="332656"/>
          <a:ext cx="7776864" cy="5946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6" name="SPW 10.0 Graph" r:id="rId3" imgW="5368320" imgH="4104720" progId="SigmaPlotGraphicObject.9">
                  <p:embed/>
                </p:oleObj>
              </mc:Choice>
              <mc:Fallback>
                <p:oleObj name="SPW 10.0 Graph" r:id="rId3" imgW="5368320" imgH="410472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32656"/>
                        <a:ext cx="7776864" cy="594647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  <a:lumOff val="35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588224" y="6473512"/>
            <a:ext cx="245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rgbClr val="000000"/>
                </a:solidFill>
              </a:rPr>
              <a:t>F</a:t>
            </a:r>
            <a:r>
              <a:rPr lang="es-ES" i="1" baseline="-25000" dirty="0" smtClean="0">
                <a:solidFill>
                  <a:srgbClr val="000000"/>
                </a:solidFill>
              </a:rPr>
              <a:t>(1,294)</a:t>
            </a:r>
            <a:r>
              <a:rPr lang="es-ES" i="1" dirty="0" smtClean="0">
                <a:solidFill>
                  <a:srgbClr val="000000"/>
                </a:solidFill>
              </a:rPr>
              <a:t>=9.96; P&lt;0.001</a:t>
            </a:r>
            <a:endParaRPr lang="es-E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298519"/>
              </p:ext>
            </p:extLst>
          </p:nvPr>
        </p:nvGraphicFramePr>
        <p:xfrm>
          <a:off x="755576" y="404664"/>
          <a:ext cx="7660769" cy="5917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4" name="SPW 10.0 Graph" r:id="rId3" imgW="5336280" imgH="4120920" progId="SigmaPlotGraphicObject.9">
                  <p:embed/>
                </p:oleObj>
              </mc:Choice>
              <mc:Fallback>
                <p:oleObj name="SPW 10.0 Graph" r:id="rId3" imgW="5336280" imgH="412092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04664"/>
                        <a:ext cx="7660769" cy="5917096"/>
                      </a:xfrm>
                      <a:prstGeom prst="rect">
                        <a:avLst/>
                      </a:prstGeom>
                      <a:solidFill>
                        <a:srgbClr val="59595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837773" y="6381328"/>
            <a:ext cx="11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P&lt;0.0001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7840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764042"/>
              </p:ext>
            </p:extLst>
          </p:nvPr>
        </p:nvGraphicFramePr>
        <p:xfrm>
          <a:off x="899592" y="294313"/>
          <a:ext cx="7524836" cy="601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0" name="SPW 12.0 Graph" r:id="rId3" imgW="5362687" imgH="4152794" progId="SigmaPlotGraphicObject.11">
                  <p:embed/>
                </p:oleObj>
              </mc:Choice>
              <mc:Fallback>
                <p:oleObj name="SPW 12.0 Graph" r:id="rId3" imgW="5362687" imgH="4152794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94313"/>
                        <a:ext cx="7524836" cy="6015007"/>
                      </a:xfrm>
                      <a:prstGeom prst="rect">
                        <a:avLst/>
                      </a:prstGeom>
                      <a:solidFill>
                        <a:srgbClr val="59595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170791" y="6309320"/>
            <a:ext cx="100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P&lt;0.001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036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29250"/>
              </p:ext>
            </p:extLst>
          </p:nvPr>
        </p:nvGraphicFramePr>
        <p:xfrm>
          <a:off x="683568" y="188640"/>
          <a:ext cx="7704856" cy="58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2" name="SPW 10.0 Graph" r:id="rId3" imgW="5449680" imgH="4150440" progId="SigmaPlotGraphicObject.9">
                  <p:embed/>
                </p:oleObj>
              </mc:Choice>
              <mc:Fallback>
                <p:oleObj name="SPW 10.0 Graph" r:id="rId3" imgW="5449680" imgH="415044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8640"/>
                        <a:ext cx="7704856" cy="5867000"/>
                      </a:xfrm>
                      <a:prstGeom prst="rect">
                        <a:avLst/>
                      </a:prstGeom>
                      <a:solidFill>
                        <a:srgbClr val="59595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974590" y="6372036"/>
            <a:ext cx="117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 P&lt;0.0001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4463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325240"/>
              </p:ext>
            </p:extLst>
          </p:nvPr>
        </p:nvGraphicFramePr>
        <p:xfrm>
          <a:off x="353382" y="216024"/>
          <a:ext cx="7931878" cy="616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6" name="SPW 10.0 Graph" r:id="rId3" imgW="5336280" imgH="4242600" progId="SigmaPlotGraphicObject.9">
                  <p:embed/>
                </p:oleObj>
              </mc:Choice>
              <mc:Fallback>
                <p:oleObj name="SPW 10.0 Graph" r:id="rId3" imgW="5336280" imgH="4242600" progId="SigmaPlotGraphicOb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82" y="216024"/>
                        <a:ext cx="7931878" cy="6165304"/>
                      </a:xfrm>
                      <a:prstGeom prst="rect">
                        <a:avLst/>
                      </a:prstGeom>
                      <a:solidFill>
                        <a:srgbClr val="59595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29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884368" y="6453336"/>
            <a:ext cx="88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P&lt;0.01</a:t>
            </a:r>
            <a:endParaRPr lang="es-ES" i="1" dirty="0"/>
          </a:p>
        </p:txBody>
      </p:sp>
      <p:grpSp>
        <p:nvGrpSpPr>
          <p:cNvPr id="5" name="Grupo 4"/>
          <p:cNvGrpSpPr/>
          <p:nvPr/>
        </p:nvGrpSpPr>
        <p:grpSpPr>
          <a:xfrm>
            <a:off x="899592" y="260648"/>
            <a:ext cx="7647680" cy="6093630"/>
            <a:chOff x="611560" y="337970"/>
            <a:chExt cx="7647680" cy="6093630"/>
          </a:xfrm>
        </p:grpSpPr>
        <p:graphicFrame>
          <p:nvGraphicFramePr>
            <p:cNvPr id="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9542539"/>
                </p:ext>
              </p:extLst>
            </p:nvPr>
          </p:nvGraphicFramePr>
          <p:xfrm>
            <a:off x="611560" y="337970"/>
            <a:ext cx="7647680" cy="6093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82" name="SPW 10.0 Graph" r:id="rId3" imgW="5299560" imgH="4092840" progId="SigmaPlotGraphicObject.9">
                    <p:embed/>
                  </p:oleObj>
                </mc:Choice>
                <mc:Fallback>
                  <p:oleObj name="SPW 10.0 Graph" r:id="rId3" imgW="5299560" imgH="4092840" progId="SigmaPlotGraphicObject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" y="337970"/>
                          <a:ext cx="7647680" cy="6093630"/>
                        </a:xfrm>
                        <a:prstGeom prst="rect">
                          <a:avLst/>
                        </a:prstGeom>
                        <a:solidFill>
                          <a:srgbClr val="595959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CuadroTexto 3"/>
            <p:cNvSpPr txBox="1"/>
            <p:nvPr/>
          </p:nvSpPr>
          <p:spPr>
            <a:xfrm>
              <a:off x="2806886" y="5350636"/>
              <a:ext cx="3714752" cy="523220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>
                  <a:solidFill>
                    <a:srgbClr val="FFFF00"/>
                  </a:solidFill>
                </a:rPr>
                <a:t>L/L                   L/O</a:t>
              </a:r>
              <a:endParaRPr lang="es-ES" sz="28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1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69269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CONCLUSIONES:</a:t>
            </a:r>
          </a:p>
          <a:p>
            <a:endParaRPr lang="es-MX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ciclo L/O permite una rápida adaptación a la formula alimenticia.</a:t>
            </a:r>
          </a:p>
          <a:p>
            <a:endParaRPr lang="es-MX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alternancia L/O  promueve una rápida y constante  ganancia de peso corporal.</a:t>
            </a:r>
          </a:p>
          <a:p>
            <a:endParaRPr lang="es-MX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ganancia de pesos de los RN en L/O permite el egreso de hospitalización de manera anticipada.</a:t>
            </a:r>
          </a:p>
          <a:p>
            <a:endParaRPr lang="es-MX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ciclo luz oscuridad en importante para el desarrollo y maduración de sistemas fisiológicos incluyendo el sistema circadiano.</a:t>
            </a:r>
          </a:p>
        </p:txBody>
      </p:sp>
    </p:spTree>
    <p:extLst>
      <p:ext uri="{BB962C8B-B14F-4D97-AF65-F5344CB8AC3E}">
        <p14:creationId xmlns:p14="http://schemas.microsoft.com/office/powerpoint/2010/main" val="2816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511" y="1279922"/>
            <a:ext cx="3672408" cy="52077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97289" y="188640"/>
            <a:ext cx="4554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/>
              <a:t>DELIRUM </a:t>
            </a:r>
          </a:p>
          <a:p>
            <a:pPr algn="ctr"/>
            <a:r>
              <a:rPr lang="es-ES" sz="3200" dirty="0" smtClean="0"/>
              <a:t>INTRA-HOSPITALARIO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3107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748464" cy="49100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108520" y="116632"/>
            <a:ext cx="9323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FFFF00"/>
                </a:solidFill>
                <a:latin typeface="+mj-lt"/>
              </a:rPr>
              <a:t>En el ambiente hospitalario prevalecen las condiciones de iluminación constante durante la noche</a:t>
            </a:r>
            <a:endParaRPr lang="es-MX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53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0"/>
            <a:ext cx="4064000" cy="3022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124"/>
            <a:ext cx="2413000" cy="3175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11560" y="3557915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El </a:t>
            </a:r>
            <a:r>
              <a:rPr lang="es-MX" sz="2000" dirty="0"/>
              <a:t>delirio, se define como un estado confusional agudo, caracterizado por alteración de la consciencia, cambios en la cognición incluyendo: alteración de la atención, pensamiento desorganizado, alteración en la actividad psicomotora; y alteración en el ciclo sueño-</a:t>
            </a:r>
            <a:r>
              <a:rPr lang="es-MX" sz="2000" dirty="0" smtClean="0"/>
              <a:t>vigilia.</a:t>
            </a:r>
          </a:p>
          <a:p>
            <a:endParaRPr lang="es-MX" sz="2000" dirty="0"/>
          </a:p>
          <a:p>
            <a:r>
              <a:rPr lang="es-ES" sz="2000" dirty="0"/>
              <a:t>E</a:t>
            </a:r>
            <a:r>
              <a:rPr lang="es-ES" sz="2000" dirty="0" smtClean="0"/>
              <a:t>l </a:t>
            </a:r>
            <a:r>
              <a:rPr lang="es-ES" sz="2000" dirty="0"/>
              <a:t>delirio es común entre los pacientes ancianos hospitalizados, con una prevalencia estimada entre el 11% y el 42% </a:t>
            </a:r>
          </a:p>
        </p:txBody>
      </p:sp>
    </p:spTree>
    <p:extLst>
      <p:ext uri="{BB962C8B-B14F-4D97-AF65-F5344CB8AC3E}">
        <p14:creationId xmlns:p14="http://schemas.microsoft.com/office/powerpoint/2010/main" val="485399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2" y="2348880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“Diferencia en los niveles de melatonina en pacientes  mayores de 65 años ingresados a medicina interna antes y al momento del diagnostico de delirium”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8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79512" y="1052736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Hipotesis</a:t>
            </a:r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Los pacientes con alteracion en la secrecion ritmica de melatonina seran mas propensos al desarrollo de delirium.</a:t>
            </a:r>
          </a:p>
          <a:p>
            <a:pPr algn="ctr"/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Caracterizar los niveles de melatonona matutinos y nocturnos en paciente que desarollan delirium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8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829733"/>
              </p:ext>
            </p:extLst>
          </p:nvPr>
        </p:nvGraphicFramePr>
        <p:xfrm>
          <a:off x="573599" y="609489"/>
          <a:ext cx="7814825" cy="577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8" name="SPW 11.0 Graph" r:id="rId3" imgW="5336280" imgH="3949920" progId="SigmaPlotGraphicObject.10">
                  <p:embed/>
                </p:oleObj>
              </mc:Choice>
              <mc:Fallback>
                <p:oleObj name="SPW 11.0 Graph" r:id="rId3" imgW="5336280" imgH="394992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99" y="609489"/>
                        <a:ext cx="7814825" cy="5771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467544" y="404664"/>
            <a:ext cx="8280920" cy="6165304"/>
            <a:chOff x="1860550" y="1382713"/>
            <a:chExt cx="5422900" cy="4092575"/>
          </a:xfrm>
        </p:grpSpPr>
        <p:graphicFrame>
          <p:nvGraphicFramePr>
            <p:cNvPr id="174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0386858"/>
                </p:ext>
              </p:extLst>
            </p:nvPr>
          </p:nvGraphicFramePr>
          <p:xfrm>
            <a:off x="1860550" y="1382713"/>
            <a:ext cx="5422900" cy="409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62" name="SPW 11.0 Graph" r:id="rId3" imgW="5422680" imgH="4093200" progId="SigmaPlotGraphicObject.10">
                    <p:embed/>
                  </p:oleObj>
                </mc:Choice>
                <mc:Fallback>
                  <p:oleObj name="SPW 11.0 Graph" r:id="rId3" imgW="5422680" imgH="4093200" progId="SigmaPlotGraphicObject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550" y="1382713"/>
                          <a:ext cx="5422900" cy="409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2 Grupo"/>
            <p:cNvGrpSpPr/>
            <p:nvPr/>
          </p:nvGrpSpPr>
          <p:grpSpPr>
            <a:xfrm>
              <a:off x="4058403" y="1736668"/>
              <a:ext cx="1512168" cy="3240360"/>
              <a:chOff x="2699792" y="1556792"/>
              <a:chExt cx="1296144" cy="3240360"/>
            </a:xfrm>
          </p:grpSpPr>
          <p:sp>
            <p:nvSpPr>
              <p:cNvPr id="4" name="3 Rectángulo"/>
              <p:cNvSpPr/>
              <p:nvPr/>
            </p:nvSpPr>
            <p:spPr>
              <a:xfrm>
                <a:off x="2699792" y="1556792"/>
                <a:ext cx="648072" cy="3240360"/>
              </a:xfrm>
              <a:prstGeom prst="rect">
                <a:avLst/>
              </a:prstGeom>
              <a:solidFill>
                <a:srgbClr val="FFFF00">
                  <a:alpha val="1200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" name="4 Rectángulo"/>
              <p:cNvSpPr/>
              <p:nvPr/>
            </p:nvSpPr>
            <p:spPr>
              <a:xfrm>
                <a:off x="3347864" y="1556792"/>
                <a:ext cx="648072" cy="3240360"/>
              </a:xfrm>
              <a:prstGeom prst="rect">
                <a:avLst/>
              </a:prstGeom>
              <a:solidFill>
                <a:schemeClr val="dk1">
                  <a:alpha val="3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3" name="5 Grupo"/>
            <p:cNvGrpSpPr/>
            <p:nvPr/>
          </p:nvGrpSpPr>
          <p:grpSpPr>
            <a:xfrm>
              <a:off x="5570571" y="1736668"/>
              <a:ext cx="1458090" cy="3240360"/>
              <a:chOff x="2699792" y="1556792"/>
              <a:chExt cx="1296144" cy="3240360"/>
            </a:xfrm>
          </p:grpSpPr>
          <p:sp>
            <p:nvSpPr>
              <p:cNvPr id="7" name="6 Rectángulo"/>
              <p:cNvSpPr/>
              <p:nvPr/>
            </p:nvSpPr>
            <p:spPr>
              <a:xfrm>
                <a:off x="2699792" y="1556792"/>
                <a:ext cx="648072" cy="3240360"/>
              </a:xfrm>
              <a:prstGeom prst="rect">
                <a:avLst/>
              </a:prstGeom>
              <a:solidFill>
                <a:srgbClr val="FFFF00">
                  <a:alpha val="1200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3347864" y="1556792"/>
                <a:ext cx="648072" cy="3240360"/>
              </a:xfrm>
              <a:prstGeom prst="rect">
                <a:avLst/>
              </a:prstGeom>
              <a:solidFill>
                <a:schemeClr val="dk1">
                  <a:alpha val="3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6" name="8 Grupo"/>
            <p:cNvGrpSpPr/>
            <p:nvPr/>
          </p:nvGrpSpPr>
          <p:grpSpPr>
            <a:xfrm>
              <a:off x="2528305" y="1736668"/>
              <a:ext cx="1530098" cy="3240360"/>
              <a:chOff x="2699792" y="1556792"/>
              <a:chExt cx="1296144" cy="3240360"/>
            </a:xfrm>
          </p:grpSpPr>
          <p:sp>
            <p:nvSpPr>
              <p:cNvPr id="10" name="9 Rectángulo"/>
              <p:cNvSpPr/>
              <p:nvPr/>
            </p:nvSpPr>
            <p:spPr>
              <a:xfrm>
                <a:off x="2699792" y="1556792"/>
                <a:ext cx="648072" cy="3240360"/>
              </a:xfrm>
              <a:prstGeom prst="rect">
                <a:avLst/>
              </a:prstGeom>
              <a:solidFill>
                <a:srgbClr val="FFFF00">
                  <a:alpha val="12000"/>
                </a:srgb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3347864" y="1556792"/>
                <a:ext cx="648072" cy="3240360"/>
              </a:xfrm>
              <a:prstGeom prst="rect">
                <a:avLst/>
              </a:prstGeom>
              <a:solidFill>
                <a:schemeClr val="dk1">
                  <a:alpha val="3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09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827584" y="404664"/>
            <a:ext cx="7776864" cy="6120680"/>
            <a:chOff x="827584" y="404664"/>
            <a:chExt cx="7776864" cy="6120680"/>
          </a:xfrm>
        </p:grpSpPr>
        <p:grpSp>
          <p:nvGrpSpPr>
            <p:cNvPr id="10" name="Agrupar 9"/>
            <p:cNvGrpSpPr/>
            <p:nvPr/>
          </p:nvGrpSpPr>
          <p:grpSpPr>
            <a:xfrm>
              <a:off x="827584" y="404664"/>
              <a:ext cx="7776864" cy="6120680"/>
              <a:chOff x="1933015" y="1354698"/>
              <a:chExt cx="5295900" cy="4132262"/>
            </a:xfrm>
          </p:grpSpPr>
          <p:graphicFrame>
            <p:nvGraphicFramePr>
              <p:cNvPr id="3277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5374522"/>
                  </p:ext>
                </p:extLst>
              </p:nvPr>
            </p:nvGraphicFramePr>
            <p:xfrm>
              <a:off x="1933015" y="1354698"/>
              <a:ext cx="5295900" cy="4132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89" name="SPW 11.0 Graph" r:id="rId3" imgW="5282280" imgH="4130280" progId="SigmaPlotGraphicObject.10">
                      <p:embed/>
                    </p:oleObj>
                  </mc:Choice>
                  <mc:Fallback>
                    <p:oleObj name="SPW 11.0 Graph" r:id="rId3" imgW="5282280" imgH="4130280" progId="SigmaPlotGraphicObject.1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3015" y="1354698"/>
                            <a:ext cx="5295900" cy="4132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" name="2 Elipse"/>
              <p:cNvSpPr/>
              <p:nvPr/>
            </p:nvSpPr>
            <p:spPr>
              <a:xfrm>
                <a:off x="2681574" y="3424019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" name="3 Elipse"/>
              <p:cNvSpPr/>
              <p:nvPr/>
            </p:nvSpPr>
            <p:spPr>
              <a:xfrm>
                <a:off x="3239420" y="3316151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" name="4 Elipse"/>
              <p:cNvSpPr/>
              <p:nvPr/>
            </p:nvSpPr>
            <p:spPr>
              <a:xfrm>
                <a:off x="3797554" y="3568323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" name="5 Elipse"/>
              <p:cNvSpPr/>
              <p:nvPr/>
            </p:nvSpPr>
            <p:spPr>
              <a:xfrm>
                <a:off x="4364653" y="4270185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" name="6 Elipse"/>
              <p:cNvSpPr/>
              <p:nvPr/>
            </p:nvSpPr>
            <p:spPr>
              <a:xfrm>
                <a:off x="4931752" y="3766129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7 Elipse"/>
              <p:cNvSpPr/>
              <p:nvPr/>
            </p:nvSpPr>
            <p:spPr>
              <a:xfrm>
                <a:off x="5498563" y="4207142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8 Elipse"/>
              <p:cNvSpPr/>
              <p:nvPr/>
            </p:nvSpPr>
            <p:spPr>
              <a:xfrm>
                <a:off x="6048020" y="3892503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12" name="11 Conector recto de flecha"/>
              <p:cNvCxnSpPr/>
              <p:nvPr/>
            </p:nvCxnSpPr>
            <p:spPr>
              <a:xfrm flipV="1">
                <a:off x="4572000" y="4437112"/>
                <a:ext cx="0" cy="3600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ector recto de flecha 10"/>
            <p:cNvCxnSpPr/>
            <p:nvPr/>
          </p:nvCxnSpPr>
          <p:spPr>
            <a:xfrm flipV="1">
              <a:off x="4702851" y="4936381"/>
              <a:ext cx="0" cy="6308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Texto 13"/>
            <p:cNvSpPr txBox="1"/>
            <p:nvPr/>
          </p:nvSpPr>
          <p:spPr>
            <a:xfrm>
              <a:off x="2267744" y="57332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chemeClr val="bg1"/>
                  </a:solidFill>
                </a:rPr>
                <a:t>1</a:t>
              </a: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106966" y="57332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935185" y="57332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763150" y="57332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5584276" y="57332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419334" y="57332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236296" y="57332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49796" y="2420888"/>
            <a:ext cx="8460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Existe una perdida del ritmo circadiano de melatonina </a:t>
            </a:r>
            <a:r>
              <a:rPr lang="es-MX" dirty="0">
                <a:ea typeface="Calibri" pitchFamily="34" charset="0"/>
                <a:cs typeface="Arial" pitchFamily="34" charset="0"/>
              </a:rPr>
              <a:t>p</a:t>
            </a:r>
            <a:r>
              <a:rPr lang="es-MX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revio al Delirium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En este trabajo encontramos que la medici</a:t>
            </a:r>
            <a:r>
              <a:rPr lang="es-MX" dirty="0" smtClean="0">
                <a:ea typeface="Calibri" pitchFamily="34" charset="0"/>
                <a:cs typeface="Arial" pitchFamily="34" charset="0"/>
              </a:rPr>
              <a:t>ó</a:t>
            </a:r>
            <a:r>
              <a:rPr lang="es-MX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 de melatonina en saliva es un predictor de delirium, siendo una prueba sensible y segura.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dirty="0"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 abre la posibilidad de indicar melatonina como profiláctico al ingreso de la hospitalización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987824" y="10527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Conclusión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6837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92696"/>
            <a:ext cx="7560840" cy="55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-130665"/>
            <a:ext cx="7580833" cy="895369"/>
          </a:xfrm>
          <a:noFill/>
          <a:ln/>
        </p:spPr>
        <p:txBody>
          <a:bodyPr/>
          <a:lstStyle/>
          <a:p>
            <a:r>
              <a:rPr lang="es-ES_tradnl" sz="3200" dirty="0" smtClean="0">
                <a:solidFill>
                  <a:srgbClr val="FFFF00"/>
                </a:solidFill>
              </a:rPr>
              <a:t>Unidad de Cuidados Intensivos Neonatales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900113" y="620713"/>
            <a:ext cx="8713787" cy="6048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dirty="0">
              <a:solidFill>
                <a:srgbClr val="FFFFFF"/>
              </a:solidFill>
            </a:endParaRPr>
          </a:p>
          <a:p>
            <a:endParaRPr lang="es-ES" sz="1400" dirty="0">
              <a:solidFill>
                <a:srgbClr val="FFFFFF"/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28745"/>
            <a:ext cx="8748464" cy="58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107504" y="107824"/>
            <a:ext cx="9144000" cy="8367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ES_tradnl" sz="2400" dirty="0" smtClean="0">
                <a:solidFill>
                  <a:srgbClr val="FFFFFF"/>
                </a:solidFill>
              </a:rPr>
              <a:t>	Un </a:t>
            </a:r>
            <a:r>
              <a:rPr lang="es-ES_tradnl" sz="2400" dirty="0">
                <a:solidFill>
                  <a:srgbClr val="FFFFFF"/>
                </a:solidFill>
              </a:rPr>
              <a:t>numero  elevado de recién nacidos son hospitalizados por periodos prolongados de tiempo</a:t>
            </a:r>
            <a:r>
              <a:rPr lang="es-ES_tradnl" sz="2400" dirty="0" smtClean="0">
                <a:solidFill>
                  <a:srgbClr val="FFFFFF"/>
                </a:solidFill>
              </a:rPr>
              <a:t>. </a:t>
            </a:r>
            <a:r>
              <a:rPr lang="es-ES_tradnl" sz="2400" dirty="0" smtClean="0">
                <a:solidFill>
                  <a:srgbClr val="FFFF00"/>
                </a:solidFill>
              </a:rPr>
              <a:t>(En condiciones de luz continua)</a:t>
            </a:r>
            <a:r>
              <a:rPr lang="es-ES_tradnl" sz="2400" dirty="0" smtClean="0">
                <a:solidFill>
                  <a:srgbClr val="FFFFFF"/>
                </a:solidFill>
              </a:rPr>
              <a:t>.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639921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                            </a:t>
            </a:r>
            <a:r>
              <a:rPr lang="en-US" sz="1200" dirty="0" err="1" smtClean="0">
                <a:solidFill>
                  <a:srgbClr val="FFFF00"/>
                </a:solidFill>
                <a:latin typeface="Tahoma" pitchFamily="34" charset="0"/>
              </a:rPr>
              <a:t>Rivkees</a:t>
            </a: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, 1997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80169"/>
            <a:ext cx="7848872" cy="49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27 Grupo"/>
          <p:cNvGrpSpPr/>
          <p:nvPr/>
        </p:nvGrpSpPr>
        <p:grpSpPr>
          <a:xfrm>
            <a:off x="9053" y="2053164"/>
            <a:ext cx="4530949" cy="3456384"/>
            <a:chOff x="9053" y="1916832"/>
            <a:chExt cx="4530949" cy="3456384"/>
          </a:xfrm>
        </p:grpSpPr>
        <p:pic>
          <p:nvPicPr>
            <p:cNvPr id="2" name="1 Imagen" descr="R4LL F.jpg"/>
            <p:cNvPicPr>
              <a:picLocks noChangeAspect="1"/>
            </p:cNvPicPr>
            <p:nvPr/>
          </p:nvPicPr>
          <p:blipFill>
            <a:blip r:embed="rId2" cstate="print"/>
            <a:srcRect l="12780" t="7702" r="12137"/>
            <a:stretch>
              <a:fillRect/>
            </a:stretch>
          </p:blipFill>
          <p:spPr>
            <a:xfrm>
              <a:off x="444721" y="1988840"/>
              <a:ext cx="4095281" cy="3384376"/>
            </a:xfrm>
            <a:prstGeom prst="rect">
              <a:avLst/>
            </a:prstGeom>
          </p:spPr>
        </p:pic>
        <p:sp>
          <p:nvSpPr>
            <p:cNvPr id="4" name="3 Rectángulo"/>
            <p:cNvSpPr/>
            <p:nvPr/>
          </p:nvSpPr>
          <p:spPr>
            <a:xfrm>
              <a:off x="444492" y="1916832"/>
              <a:ext cx="697069" cy="144016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155320" y="1916832"/>
              <a:ext cx="381398" cy="144016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12 Flecha derecha"/>
            <p:cNvSpPr/>
            <p:nvPr/>
          </p:nvSpPr>
          <p:spPr>
            <a:xfrm>
              <a:off x="9053" y="2876690"/>
              <a:ext cx="435668" cy="4953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FFFF00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131840" y="1916832"/>
              <a:ext cx="1066528" cy="144016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000000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2123728" y="1916832"/>
              <a:ext cx="1045604" cy="144016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1115616" y="1916832"/>
              <a:ext cx="1080120" cy="1440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0" name="29 Grupo"/>
          <p:cNvGrpSpPr/>
          <p:nvPr/>
        </p:nvGrpSpPr>
        <p:grpSpPr>
          <a:xfrm>
            <a:off x="4572000" y="2060848"/>
            <a:ext cx="4536504" cy="3456384"/>
            <a:chOff x="4716016" y="1916832"/>
            <a:chExt cx="4536504" cy="3456384"/>
          </a:xfrm>
        </p:grpSpPr>
        <p:sp>
          <p:nvSpPr>
            <p:cNvPr id="21" name="20 Flecha derecha"/>
            <p:cNvSpPr/>
            <p:nvPr/>
          </p:nvSpPr>
          <p:spPr>
            <a:xfrm>
              <a:off x="4716016" y="2883526"/>
              <a:ext cx="421179" cy="4883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FFFF00"/>
                </a:solidFill>
              </a:endParaRPr>
            </a:p>
          </p:txBody>
        </p:sp>
        <p:grpSp>
          <p:nvGrpSpPr>
            <p:cNvPr id="11" name="28 Grupo"/>
            <p:cNvGrpSpPr/>
            <p:nvPr/>
          </p:nvGrpSpPr>
          <p:grpSpPr>
            <a:xfrm>
              <a:off x="5125012" y="1916832"/>
              <a:ext cx="4127508" cy="3456384"/>
              <a:chOff x="5125012" y="1916832"/>
              <a:chExt cx="4127508" cy="3456384"/>
            </a:xfrm>
          </p:grpSpPr>
          <p:pic>
            <p:nvPicPr>
              <p:cNvPr id="3" name="2 Imagen" descr="R5LL F.jpg"/>
              <p:cNvPicPr>
                <a:picLocks noChangeAspect="1"/>
              </p:cNvPicPr>
              <p:nvPr/>
            </p:nvPicPr>
            <p:blipFill>
              <a:blip r:embed="rId3" cstate="print"/>
              <a:srcRect l="12503" t="7601" r="11814"/>
              <a:stretch>
                <a:fillRect/>
              </a:stretch>
            </p:blipFill>
            <p:spPr>
              <a:xfrm>
                <a:off x="5137195" y="1988840"/>
                <a:ext cx="4115325" cy="3384376"/>
              </a:xfrm>
              <a:prstGeom prst="rect">
                <a:avLst/>
              </a:prstGeom>
            </p:spPr>
          </p:pic>
          <p:sp>
            <p:nvSpPr>
              <p:cNvPr id="23" name="22 Rectángulo"/>
              <p:cNvSpPr/>
              <p:nvPr/>
            </p:nvSpPr>
            <p:spPr>
              <a:xfrm>
                <a:off x="5125012" y="1916832"/>
                <a:ext cx="697069" cy="144016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8835840" y="1916832"/>
                <a:ext cx="381398" cy="144016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7812360" y="1916832"/>
                <a:ext cx="1066528" cy="144016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6804248" y="1916832"/>
                <a:ext cx="1045604" cy="144016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5796136" y="1916832"/>
                <a:ext cx="1080120" cy="144016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31" name="30 CuadroTexto"/>
          <p:cNvSpPr txBox="1"/>
          <p:nvPr/>
        </p:nvSpPr>
        <p:spPr>
          <a:xfrm>
            <a:off x="696520" y="19476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FFFF"/>
                </a:solidFill>
              </a:rPr>
              <a:t>La luz en condiciones constantes, produce </a:t>
            </a:r>
            <a:r>
              <a:rPr lang="es-MX" sz="2400" u="sng" dirty="0" smtClean="0">
                <a:solidFill>
                  <a:srgbClr val="FFFFFF"/>
                </a:solidFill>
              </a:rPr>
              <a:t>arritmicidad</a:t>
            </a:r>
            <a:r>
              <a:rPr lang="es-MX" sz="2400" dirty="0" smtClean="0">
                <a:solidFill>
                  <a:srgbClr val="FFFFFF"/>
                </a:solidFill>
              </a:rPr>
              <a:t> conductual, metabólica</a:t>
            </a:r>
            <a:endParaRPr lang="es-MX" sz="2400" dirty="0">
              <a:solidFill>
                <a:srgbClr val="FFFFFF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67544" y="2987899"/>
            <a:ext cx="4032448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Rectángulo"/>
          <p:cNvSpPr/>
          <p:nvPr/>
        </p:nvSpPr>
        <p:spPr>
          <a:xfrm>
            <a:off x="5030791" y="2987899"/>
            <a:ext cx="4032448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/>
          <p:cNvSpPr txBox="1"/>
          <p:nvPr/>
        </p:nvSpPr>
        <p:spPr>
          <a:xfrm>
            <a:off x="7165657" y="6453336"/>
            <a:ext cx="1942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Tapia et al., 2013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43" y="642903"/>
            <a:ext cx="8000089" cy="51064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512" y="446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El Feto de desarrolla en un ambiente rico en estímulos auditivos, táctiles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</a:rPr>
              <a:t> así como en un ambiente </a:t>
            </a:r>
            <a:r>
              <a:rPr lang="es-ES" dirty="0" err="1" smtClean="0">
                <a:solidFill>
                  <a:srgbClr val="FFFF00"/>
                </a:solidFill>
              </a:rPr>
              <a:t>ritmico</a:t>
            </a:r>
            <a:r>
              <a:rPr lang="es-ES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6024" y="594928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El Producto de </a:t>
            </a:r>
            <a:r>
              <a:rPr lang="es-ES" dirty="0">
                <a:solidFill>
                  <a:srgbClr val="FFFF00"/>
                </a:solidFill>
              </a:rPr>
              <a:t>s</a:t>
            </a:r>
            <a:r>
              <a:rPr lang="es-ES" dirty="0" smtClean="0">
                <a:solidFill>
                  <a:srgbClr val="FFFF00"/>
                </a:solidFill>
              </a:rPr>
              <a:t>incroniza a las señales circadianas de la madre (hormonal y metabólicamente)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49289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FF00"/>
                </a:solidFill>
              </a:rPr>
              <a:t>¿Cual es el efecto de un ciclo luz/oscuridad sobre el patrón circadiano de variables fisiológicas (Signos vitales, Peso, alimentación) en recién nacidos pre-termino?</a:t>
            </a:r>
            <a:endParaRPr lang="es-MX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134076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(L/L)</a:t>
            </a:r>
            <a:endParaRPr lang="es-MX" sz="24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95936" y="141277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CASOS (L/O)</a:t>
            </a:r>
            <a:endParaRPr lang="es-MX" sz="24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4365104"/>
            <a:ext cx="3491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 RN control fueron mantenidos en condiciones de iluminación constante, como generalmente se encuentra en la UCIN. (</a:t>
            </a:r>
            <a:r>
              <a:rPr lang="es-ES_tradnl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luz: 249 ±11 luxes</a:t>
            </a:r>
            <a:r>
              <a:rPr lang="es-ES_tradnl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s-MX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07904" y="4293096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Los RN casos estuvieron bajo un ciclo de luz/oscuridad 12:12,  con luz (</a:t>
            </a:r>
            <a:r>
              <a:rPr lang="es-ES_tradnl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249  ±11 luxes</a:t>
            </a:r>
            <a:r>
              <a:rPr lang="es-ES_tradnl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de 7:00 am a 7:00 pm, y oscuridad </a:t>
            </a:r>
            <a:r>
              <a:rPr lang="es-ES_tradnl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27 lux ± 0.8</a:t>
            </a:r>
            <a:r>
              <a:rPr lang="es-ES_tradnl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de </a:t>
            </a:r>
            <a:r>
              <a:rPr lang="es-ES_tradnl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7:00 pm a 7:00 am, para ello utilizamos cascos cefálicos cubiertos con tela como se muestra en la fotografía. </a:t>
            </a:r>
            <a:endParaRPr lang="es-MX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87824" y="260648"/>
            <a:ext cx="35609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rgbClr val="FFFFFF"/>
                </a:solidFill>
              </a:rPr>
              <a:t>Diseño del estudio</a:t>
            </a:r>
            <a:endParaRPr lang="es-MX" sz="3200" dirty="0">
              <a:solidFill>
                <a:srgbClr val="FFFFFF"/>
              </a:solidFill>
            </a:endParaRPr>
          </a:p>
        </p:txBody>
      </p:sp>
      <p:pic>
        <p:nvPicPr>
          <p:cNvPr id="11" name="10 Imagen" descr="DSC00883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467544" y="1916832"/>
            <a:ext cx="2880320" cy="216024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magen" descr="DSC00877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20811" t="24800" r="11413" b="8001"/>
          <a:stretch>
            <a:fillRect/>
          </a:stretch>
        </p:blipFill>
        <p:spPr>
          <a:xfrm>
            <a:off x="3779912" y="1916832"/>
            <a:ext cx="2905073" cy="216024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12 Imagen" descr="DSC00868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r="6872"/>
          <a:stretch>
            <a:fillRect/>
          </a:stretch>
        </p:blipFill>
        <p:spPr>
          <a:xfrm>
            <a:off x="6372199" y="1916832"/>
            <a:ext cx="2682387" cy="216024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9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Manuel\Alumnos\cronopediatria\pediatria\DSC00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4643754"/>
            <a:ext cx="2952328" cy="2214246"/>
          </a:xfrm>
          <a:prstGeom prst="rect">
            <a:avLst/>
          </a:prstGeom>
          <a:noFill/>
        </p:spPr>
      </p:pic>
      <p:pic>
        <p:nvPicPr>
          <p:cNvPr id="2059" name="Picture 11" descr="C:\Manuel\Alumnos\cronopediatria\pediatria\DSC00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2771800" cy="2078850"/>
          </a:xfrm>
          <a:prstGeom prst="rect">
            <a:avLst/>
          </a:prstGeom>
          <a:noFill/>
        </p:spPr>
      </p:pic>
      <p:pic>
        <p:nvPicPr>
          <p:cNvPr id="2063" name="Picture 15" descr="C:\Manuel\Alumnos\cronopediatria\pediatria\DSC008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-1"/>
            <a:ext cx="2851934" cy="3802579"/>
          </a:xfrm>
          <a:prstGeom prst="rect">
            <a:avLst/>
          </a:prstGeom>
          <a:noFill/>
        </p:spPr>
      </p:pic>
      <p:pic>
        <p:nvPicPr>
          <p:cNvPr id="2064" name="Picture 16" descr="C:\Manuel\Alumnos\cronopediatria\pediatria\DSC008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2784309" cy="2088232"/>
          </a:xfrm>
          <a:prstGeom prst="rect">
            <a:avLst/>
          </a:prstGeom>
          <a:noFill/>
        </p:spPr>
      </p:pic>
      <p:pic>
        <p:nvPicPr>
          <p:cNvPr id="2066" name="Picture 18" descr="C:\Manuel\Alumnos\cronopediatria\pediatria\DSC008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60648"/>
            <a:ext cx="2939819" cy="2204864"/>
          </a:xfrm>
          <a:prstGeom prst="rect">
            <a:avLst/>
          </a:prstGeom>
          <a:noFill/>
        </p:spPr>
      </p:pic>
      <p:pic>
        <p:nvPicPr>
          <p:cNvPr id="2067" name="Picture 19" descr="C:\Manuel\Alumnos\cronopediatria\pediatria\DSC008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140968"/>
            <a:ext cx="264629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0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g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Negro .thmx</Template>
  <TotalTime>5124</TotalTime>
  <Words>541</Words>
  <Application>Microsoft Office PowerPoint</Application>
  <PresentationFormat>Presentación en pantalla (4:3)</PresentationFormat>
  <Paragraphs>66</Paragraphs>
  <Slides>27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Calibri</vt:lpstr>
      <vt:lpstr>Roboto</vt:lpstr>
      <vt:lpstr>Tahoma</vt:lpstr>
      <vt:lpstr>Times New Roman</vt:lpstr>
      <vt:lpstr>Wingdings</vt:lpstr>
      <vt:lpstr>Negro</vt:lpstr>
      <vt:lpstr>SPW 10.0 Graph</vt:lpstr>
      <vt:lpstr>SPW 12.0 Graph</vt:lpstr>
      <vt:lpstr>SPW 11.0 Graph</vt:lpstr>
      <vt:lpstr>Presentación de PowerPoint</vt:lpstr>
      <vt:lpstr>Presentación de PowerPoint</vt:lpstr>
      <vt:lpstr>Unidad de Cuidados Intensivos Neonatales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RITMOS BIOLOGICOS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Manuel Angeles</dc:creator>
  <cp:lastModifiedBy>Manuel Angeles Castellanos</cp:lastModifiedBy>
  <cp:revision>142</cp:revision>
  <dcterms:created xsi:type="dcterms:W3CDTF">2008-08-04T19:27:26Z</dcterms:created>
  <dcterms:modified xsi:type="dcterms:W3CDTF">2018-05-02T16:34:24Z</dcterms:modified>
</cp:coreProperties>
</file>