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5" r:id="rId3"/>
  </p:sldMasterIdLst>
  <p:notesMasterIdLst>
    <p:notesMasterId r:id="rId22"/>
  </p:notesMasterIdLst>
  <p:sldIdLst>
    <p:sldId id="284" r:id="rId4"/>
    <p:sldId id="386" r:id="rId5"/>
    <p:sldId id="390" r:id="rId6"/>
    <p:sldId id="392" r:id="rId7"/>
    <p:sldId id="393" r:id="rId8"/>
    <p:sldId id="394" r:id="rId9"/>
    <p:sldId id="382" r:id="rId10"/>
    <p:sldId id="383" r:id="rId11"/>
    <p:sldId id="384" r:id="rId12"/>
    <p:sldId id="385" r:id="rId13"/>
    <p:sldId id="395" r:id="rId14"/>
    <p:sldId id="369" r:id="rId15"/>
    <p:sldId id="370" r:id="rId16"/>
    <p:sldId id="326" r:id="rId17"/>
    <p:sldId id="396" r:id="rId18"/>
    <p:sldId id="398" r:id="rId19"/>
    <p:sldId id="397" r:id="rId20"/>
    <p:sldId id="399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60"/>
  </p:normalViewPr>
  <p:slideViewPr>
    <p:cSldViewPr>
      <p:cViewPr varScale="1">
        <p:scale>
          <a:sx n="83" d="100"/>
          <a:sy n="83" d="100"/>
        </p:scale>
        <p:origin x="-144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C58C1B5-26E7-4B2A-BA20-72921277B19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F692B9-BB40-44F8-8125-9C9FB289A57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349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63491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84F412-D7D4-4F07-803F-399059E940CF}" type="slidenum">
              <a:rPr lang="en-GB" smtClean="0">
                <a:solidFill>
                  <a:srgbClr val="000000"/>
                </a:solidFill>
              </a:rPr>
              <a:pPr/>
              <a:t>10</a:t>
            </a:fld>
            <a:endParaRPr lang="en-GB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53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6553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D52C22-13FD-47DC-A262-39D4CCBC78B6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681BB6-7652-43C5-B46E-F5ABD04444BE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9AD366-BDB4-472E-9497-5C5CDEB98B02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B9E403-2F21-4F81-A7E5-DE05B51563B3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AFADAE-054B-4451-B3D4-2B02D2CB4CE6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6AD3AD-7662-483E-B9DC-3559DEA0CE5B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83AC2B-6761-4BDA-89AF-37549BFF50C2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569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28569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10B353-B9E9-4456-8C5B-A177C755AB43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F1A50A-8BD4-4E8B-9B3A-32C6C0C440FF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1247D4-1ACF-467A-9A4C-AFA04A4B3CB1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7CC808-2627-482B-A883-617A586EB8C8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297A45-5995-4581-924C-07BC9213BD51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529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5529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874750-E2C8-4AEC-9A11-1E3138EAB72E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4848FE-AC0C-4F45-B873-FDFB2D64606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ED4550-5194-4B6A-B7D7-6FC58C2C70B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9C38F7-F3B8-40A0-9472-048600966056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0D39E-E8B5-4003-B4B9-473B9F9BCBE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1C9BB-539A-4686-AF03-73E77040944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BBBF9-FD4E-4735-94B7-6A8E8F21167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4CDE8-22C8-4361-9F79-0A32B3A8B74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19B40-4D3A-4889-801A-9ABD20A3BEB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A4543-4CA0-4CBF-91A9-46CA701036D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73269A8-E8FC-4E47-BFB2-4793721656B6}" type="datetimeFigureOut">
              <a:rPr lang="en-US"/>
              <a:pPr>
                <a:defRPr/>
              </a:pPr>
              <a:t>5/2/2018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FFE54B-6474-4F6C-8724-EBCDCAB4A5D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1187F5-8439-4CE0-B0E8-9288731F3E40}" type="datetimeFigureOut">
              <a:rPr lang="en-US"/>
              <a:pPr>
                <a:defRPr/>
              </a:pPr>
              <a:t>5/2/2018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09CB9E9-4958-4CFA-BD1A-589944794B3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90038F-7073-4401-9234-F048600B6348}" type="datetimeFigureOut">
              <a:rPr lang="en-US"/>
              <a:pPr>
                <a:defRPr/>
              </a:pPr>
              <a:t>5/2/2018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FDBA7D3-90DC-42BB-BD98-F1BC82F8256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A66241A-290E-491A-9D11-85CD518EE7F9}" type="datetimeFigureOut">
              <a:rPr lang="en-US"/>
              <a:pPr>
                <a:defRPr/>
              </a:pPr>
              <a:t>5/2/2018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0A40285-DB41-45D6-9097-7EC698C4B45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7133680-A9DB-476A-B02F-F27DCBE748F4}" type="datetimeFigureOut">
              <a:rPr lang="en-US"/>
              <a:pPr>
                <a:defRPr/>
              </a:pPr>
              <a:t>5/2/2018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195199-1EEE-45C1-998F-89513330573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3A27C-6E98-4991-9863-D32F756CA1C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1E986F-E4F5-4D45-B24E-46A6281C2B82}" type="datetimeFigureOut">
              <a:rPr lang="en-US"/>
              <a:pPr>
                <a:defRPr/>
              </a:pPr>
              <a:t>5/2/2018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6176D0-07C2-4E9B-A402-5EEC006BF11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0EC9C6-0D8A-4382-A5D5-DDB56923CE35}" type="datetimeFigureOut">
              <a:rPr lang="en-US"/>
              <a:pPr>
                <a:defRPr/>
              </a:pPr>
              <a:t>5/2/2018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2CB6458-CC0F-4CDB-9182-259D8EE80B6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D7EA45-47E8-4E1A-ABA2-A48E51AE634F}" type="datetimeFigureOut">
              <a:rPr lang="en-US"/>
              <a:pPr>
                <a:defRPr/>
              </a:pPr>
              <a:t>5/2/2018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258E13-729B-41D5-ADCC-EDFFE67009F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6012A0A-652D-4725-96DF-43D2EEC63014}" type="datetimeFigureOut">
              <a:rPr lang="en-US"/>
              <a:pPr>
                <a:defRPr/>
              </a:pPr>
              <a:t>5/2/2018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91179AA-663B-419B-91C3-5DFAA4ACB37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2A3A7A4-48A6-46E4-9032-0484DB3FB438}" type="datetimeFigureOut">
              <a:rPr lang="en-US"/>
              <a:pPr>
                <a:defRPr/>
              </a:pPr>
              <a:t>5/2/2018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A116F8-9F6B-48E4-AFC4-C7D8FD31477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9256B1E-C276-4639-B2E0-08C848057A23}" type="datetimeFigureOut">
              <a:rPr lang="en-US"/>
              <a:pPr>
                <a:defRPr/>
              </a:pPr>
              <a:t>5/2/2018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B61A6B-43ED-4050-9F59-B7369ADEE43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F0310-B5DB-4CE2-BA3C-B45CE5EAB85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4D8DD-B1F0-472B-8349-A924C067BD1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70E22-65E9-45D3-844A-C632CAAD16F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595E7-1C6C-4ECA-8979-A30EF70D32D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42BA9-2DE8-4F1F-9994-D3CD5E06A62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0C097-E6C5-4068-BFFF-598E2188341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2511E-F945-4D39-B087-47C5FCE67EE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468B1-9BE0-47AA-9406-7128A12728D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5D0C7-B0CC-407D-8C42-1CFA0EE3610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539A4-738C-4905-8653-BF2D9BB43BB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3AC2E-426D-4B21-B2AD-CFD3E8716F0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77F7B-F6AC-4A27-B5E3-35E73321EA7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A11F9-03DD-40E1-997C-8D679E91744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F27B8-1954-4B0A-8D17-668D643DAE8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A44A4-B9E0-4420-8180-CEA8DB928EB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0B20A-00D0-4634-9499-582F7471587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86CDF-77C5-4EFC-92AB-BD46AB59324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6944C-86A0-4152-A58F-999F7396196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4D034-596C-44F0-9AEA-09CD308D5E3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FABA1-294A-4EE0-9E99-FC905E72A70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7234778-40E0-4CEB-8818-D832D0F867B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9" r:id="rId2"/>
    <p:sldLayoutId id="2147483698" r:id="rId3"/>
    <p:sldLayoutId id="2147483697" r:id="rId4"/>
    <p:sldLayoutId id="2147483696" r:id="rId5"/>
    <p:sldLayoutId id="2147483695" r:id="rId6"/>
    <p:sldLayoutId id="2147483694" r:id="rId7"/>
    <p:sldLayoutId id="2147483693" r:id="rId8"/>
    <p:sldLayoutId id="2147483692" r:id="rId9"/>
    <p:sldLayoutId id="2147483691" r:id="rId10"/>
    <p:sldLayoutId id="2147483690" r:id="rId11"/>
    <p:sldLayoutId id="2147483689" r:id="rId12"/>
    <p:sldLayoutId id="2147483688" r:id="rId13"/>
    <p:sldLayoutId id="214748368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638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Arial" pitchFamily="34" charset="0"/>
              </a:defRPr>
            </a:lvl1pPr>
          </a:lstStyle>
          <a:p>
            <a:pPr>
              <a:defRPr/>
            </a:pPr>
            <a:fld id="{7FAB8155-BD0E-47DB-B6EA-318853D6A711}" type="datetimeFigureOut">
              <a:rPr lang="en-US"/>
              <a:pPr>
                <a:defRPr/>
              </a:pPr>
              <a:t>5/2/2018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Arial" pitchFamily="34" charset="0"/>
              </a:defRPr>
            </a:lvl1pPr>
          </a:lstStyle>
          <a:p>
            <a:pPr>
              <a:defRPr/>
            </a:pPr>
            <a:fld id="{031283FA-A962-4EA4-9050-0C9D2B74915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5926F11-71F9-4566-9DFC-10F00760FD3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2" r:id="rId2"/>
    <p:sldLayoutId id="2147483711" r:id="rId3"/>
    <p:sldLayoutId id="2147483710" r:id="rId4"/>
    <p:sldLayoutId id="2147483709" r:id="rId5"/>
    <p:sldLayoutId id="2147483708" r:id="rId6"/>
    <p:sldLayoutId id="2147483707" r:id="rId7"/>
    <p:sldLayoutId id="2147483706" r:id="rId8"/>
    <p:sldLayoutId id="2147483705" r:id="rId9"/>
    <p:sldLayoutId id="2147483704" r:id="rId10"/>
    <p:sldLayoutId id="2147483703" r:id="rId11"/>
    <p:sldLayoutId id="2147483702" r:id="rId12"/>
    <p:sldLayoutId id="214748370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2987675" y="5445125"/>
            <a:ext cx="1584325" cy="7207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35" name="Rectangle 5"/>
          <p:cNvSpPr>
            <a:spLocks noChangeArrowheads="1"/>
          </p:cNvSpPr>
          <p:nvPr/>
        </p:nvSpPr>
        <p:spPr bwMode="auto">
          <a:xfrm>
            <a:off x="0" y="6137275"/>
            <a:ext cx="1152525" cy="7207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3178175" y="3225800"/>
            <a:ext cx="2711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Ruud M Buijs </a:t>
            </a:r>
          </a:p>
        </p:txBody>
      </p:sp>
      <p:sp>
        <p:nvSpPr>
          <p:cNvPr id="44037" name="Text Box 7"/>
          <p:cNvSpPr txBox="1">
            <a:spLocks noChangeArrowheads="1"/>
          </p:cNvSpPr>
          <p:nvPr/>
        </p:nvSpPr>
        <p:spPr bwMode="auto">
          <a:xfrm>
            <a:off x="684213" y="4724400"/>
            <a:ext cx="7848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Instituto de Investigaciones Biomédicas </a:t>
            </a:r>
          </a:p>
          <a:p>
            <a:pPr algn="ctr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UNAM</a:t>
            </a:r>
          </a:p>
        </p:txBody>
      </p:sp>
      <p:sp>
        <p:nvSpPr>
          <p:cNvPr id="44038" name="Oval 8"/>
          <p:cNvSpPr>
            <a:spLocks noChangeArrowheads="1"/>
          </p:cNvSpPr>
          <p:nvPr/>
        </p:nvSpPr>
        <p:spPr bwMode="auto">
          <a:xfrm rot="-1373027">
            <a:off x="854075" y="2054225"/>
            <a:ext cx="1296988" cy="431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39" name="Oval 9"/>
          <p:cNvSpPr>
            <a:spLocks noChangeArrowheads="1"/>
          </p:cNvSpPr>
          <p:nvPr/>
        </p:nvSpPr>
        <p:spPr bwMode="auto">
          <a:xfrm rot="-3110587">
            <a:off x="6660356" y="1772444"/>
            <a:ext cx="1296988" cy="431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0" y="98107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MX" sz="4400" dirty="0" smtClean="0">
                <a:solidFill>
                  <a:schemeClr val="bg1"/>
                </a:solidFill>
              </a:rPr>
              <a:t>Enfermedades metabólicas y Cronobiología</a:t>
            </a:r>
            <a:endParaRPr lang="en-US" sz="4400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s-MX" sz="44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s-MX" sz="44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44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www.fao.org/wairdocs/ILRI/x5525E/x5525e0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88913"/>
            <a:ext cx="5705475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250825" y="5300663"/>
            <a:ext cx="87137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400" b="1">
                <a:solidFill>
                  <a:srgbClr val="FF0000"/>
                </a:solidFill>
              </a:rPr>
              <a:t>Cual es la bases neuronal para esta mecanismo de defensa del cuerpo?</a:t>
            </a:r>
          </a:p>
          <a:p>
            <a:pPr algn="ctr"/>
            <a:r>
              <a:rPr lang="es-MX" sz="2400" b="1">
                <a:solidFill>
                  <a:srgbClr val="FF0000"/>
                </a:solidFill>
              </a:rPr>
              <a:t>Cual es el involucramiento del SCN??</a:t>
            </a:r>
          </a:p>
        </p:txBody>
      </p:sp>
      <p:sp>
        <p:nvSpPr>
          <p:cNvPr id="62468" name="4 CuadroTexto"/>
          <p:cNvSpPr txBox="1">
            <a:spLocks noChangeArrowheads="1"/>
          </p:cNvSpPr>
          <p:nvPr/>
        </p:nvSpPr>
        <p:spPr bwMode="auto">
          <a:xfrm>
            <a:off x="6084888" y="4868863"/>
            <a:ext cx="2501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(Taylor, </a:t>
            </a:r>
            <a:r>
              <a:rPr lang="de-DE" sz="1400" i="1">
                <a:solidFill>
                  <a:srgbClr val="000000"/>
                </a:solidFill>
              </a:rPr>
              <a:t>Am. J. Physiol</a:t>
            </a:r>
            <a:r>
              <a:rPr lang="de-DE" sz="1400">
                <a:solidFill>
                  <a:srgbClr val="000000"/>
                </a:solidFill>
              </a:rPr>
              <a:t>. 1970</a:t>
            </a:r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2 Marcador de contenido"/>
          <p:cNvSpPr>
            <a:spLocks noGrp="1"/>
          </p:cNvSpPr>
          <p:nvPr>
            <p:ph idx="1"/>
          </p:nvPr>
        </p:nvSpPr>
        <p:spPr>
          <a:xfrm>
            <a:off x="457200" y="2279650"/>
            <a:ext cx="8229600" cy="4525963"/>
          </a:xfrm>
        </p:spPr>
        <p:txBody>
          <a:bodyPr/>
          <a:lstStyle/>
          <a:p>
            <a:endParaRPr lang="es-ES" smtClean="0"/>
          </a:p>
        </p:txBody>
      </p:sp>
      <p:pic>
        <p:nvPicPr>
          <p:cNvPr id="64515" name="Picture 4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 l="21533" t="18532" r="40984" b="31499"/>
          <a:stretch>
            <a:fillRect/>
          </a:stretch>
        </p:blipFill>
        <p:spPr bwMode="auto">
          <a:xfrm>
            <a:off x="0" y="1125538"/>
            <a:ext cx="9144000" cy="709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Elipse"/>
          <p:cNvSpPr/>
          <p:nvPr/>
        </p:nvSpPr>
        <p:spPr>
          <a:xfrm>
            <a:off x="3048000" y="5784850"/>
            <a:ext cx="838200" cy="609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6019800" y="5784850"/>
            <a:ext cx="8382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2133600" y="4184650"/>
            <a:ext cx="838200" cy="609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6172200" y="5861050"/>
            <a:ext cx="2286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BBB59">
                  <a:lumMod val="75000"/>
                </a:srgbClr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6400800" y="5861050"/>
            <a:ext cx="2286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BBB59">
                  <a:lumMod val="75000"/>
                </a:srgbClr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6248400" y="6013450"/>
            <a:ext cx="2286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019800" y="5327650"/>
            <a:ext cx="641350" cy="369888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9BBB59">
                    <a:lumMod val="75000"/>
                  </a:srgbClr>
                </a:solidFill>
                <a:latin typeface="Calibri"/>
                <a:cs typeface="Arial" pitchFamily="34" charset="0"/>
              </a:rPr>
              <a:t>MSH</a:t>
            </a:r>
          </a:p>
        </p:txBody>
      </p:sp>
      <p:sp>
        <p:nvSpPr>
          <p:cNvPr id="64523" name="11 CuadroTexto"/>
          <p:cNvSpPr txBox="1">
            <a:spLocks noChangeArrowheads="1"/>
          </p:cNvSpPr>
          <p:nvPr/>
        </p:nvSpPr>
        <p:spPr bwMode="auto">
          <a:xfrm>
            <a:off x="6324600" y="6013450"/>
            <a:ext cx="4873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ARC</a:t>
            </a:r>
          </a:p>
        </p:txBody>
      </p:sp>
      <p:sp>
        <p:nvSpPr>
          <p:cNvPr id="64524" name="12 CuadroTexto"/>
          <p:cNvSpPr txBox="1">
            <a:spLocks noChangeArrowheads="1"/>
          </p:cNvSpPr>
          <p:nvPr/>
        </p:nvSpPr>
        <p:spPr bwMode="auto">
          <a:xfrm>
            <a:off x="3200400" y="5861050"/>
            <a:ext cx="482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1F497D"/>
                </a:solidFill>
                <a:latin typeface="Calibri" pitchFamily="34" charset="0"/>
              </a:rPr>
              <a:t>SCN</a:t>
            </a:r>
          </a:p>
        </p:txBody>
      </p:sp>
      <p:sp>
        <p:nvSpPr>
          <p:cNvPr id="64525" name="13 CuadroTexto"/>
          <p:cNvSpPr txBox="1">
            <a:spLocks noChangeArrowheads="1"/>
          </p:cNvSpPr>
          <p:nvPr/>
        </p:nvSpPr>
        <p:spPr bwMode="auto">
          <a:xfrm>
            <a:off x="2286000" y="4337050"/>
            <a:ext cx="5603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1F497D"/>
                </a:solidFill>
                <a:latin typeface="Calibri" pitchFamily="34" charset="0"/>
              </a:rPr>
              <a:t>MPO</a:t>
            </a:r>
          </a:p>
        </p:txBody>
      </p:sp>
      <p:sp>
        <p:nvSpPr>
          <p:cNvPr id="15" name="14 Forma libre"/>
          <p:cNvSpPr/>
          <p:nvPr/>
        </p:nvSpPr>
        <p:spPr>
          <a:xfrm>
            <a:off x="3867150" y="5708650"/>
            <a:ext cx="2174875" cy="331788"/>
          </a:xfrm>
          <a:custGeom>
            <a:avLst/>
            <a:gdLst>
              <a:gd name="connsiteX0" fmla="*/ 0 w 2174748"/>
              <a:gd name="connsiteY0" fmla="*/ 316992 h 332232"/>
              <a:gd name="connsiteX1" fmla="*/ 246888 w 2174748"/>
              <a:gd name="connsiteY1" fmla="*/ 88392 h 332232"/>
              <a:gd name="connsiteX2" fmla="*/ 1069848 w 2174748"/>
              <a:gd name="connsiteY2" fmla="*/ 33528 h 332232"/>
              <a:gd name="connsiteX3" fmla="*/ 2020824 w 2174748"/>
              <a:gd name="connsiteY3" fmla="*/ 289560 h 332232"/>
              <a:gd name="connsiteX4" fmla="*/ 1993392 w 2174748"/>
              <a:gd name="connsiteY4" fmla="*/ 289560 h 332232"/>
              <a:gd name="connsiteX5" fmla="*/ 2093976 w 2174748"/>
              <a:gd name="connsiteY5" fmla="*/ 316992 h 332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4748" h="332232">
                <a:moveTo>
                  <a:pt x="0" y="316992"/>
                </a:moveTo>
                <a:cubicBezTo>
                  <a:pt x="34290" y="226314"/>
                  <a:pt x="68580" y="135636"/>
                  <a:pt x="246888" y="88392"/>
                </a:cubicBezTo>
                <a:cubicBezTo>
                  <a:pt x="425196" y="41148"/>
                  <a:pt x="774192" y="0"/>
                  <a:pt x="1069848" y="33528"/>
                </a:cubicBezTo>
                <a:cubicBezTo>
                  <a:pt x="1365504" y="67056"/>
                  <a:pt x="1866900" y="246888"/>
                  <a:pt x="2020824" y="289560"/>
                </a:cubicBezTo>
                <a:cubicBezTo>
                  <a:pt x="2174748" y="332232"/>
                  <a:pt x="1981200" y="284988"/>
                  <a:pt x="1993392" y="289560"/>
                </a:cubicBezTo>
                <a:cubicBezTo>
                  <a:pt x="2005584" y="294132"/>
                  <a:pt x="2049780" y="305562"/>
                  <a:pt x="2093976" y="316992"/>
                </a:cubicBezTo>
              </a:path>
            </a:pathLst>
          </a:cu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15 CuadroTexto"/>
          <p:cNvSpPr txBox="1">
            <a:spLocks noChangeArrowheads="1"/>
          </p:cNvSpPr>
          <p:nvPr/>
        </p:nvSpPr>
        <p:spPr bwMode="auto">
          <a:xfrm>
            <a:off x="1219200" y="5175250"/>
            <a:ext cx="1317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4F81BD"/>
                </a:solidFill>
                <a:latin typeface="Calibri" pitchFamily="34" charset="0"/>
              </a:rPr>
              <a:t>Vasopressin</a:t>
            </a:r>
          </a:p>
        </p:txBody>
      </p:sp>
      <p:sp>
        <p:nvSpPr>
          <p:cNvPr id="17" name="16 Forma libre"/>
          <p:cNvSpPr/>
          <p:nvPr/>
        </p:nvSpPr>
        <p:spPr>
          <a:xfrm rot="15226930">
            <a:off x="1912144" y="5312569"/>
            <a:ext cx="1487487" cy="384175"/>
          </a:xfrm>
          <a:custGeom>
            <a:avLst/>
            <a:gdLst>
              <a:gd name="connsiteX0" fmla="*/ 0 w 2174748"/>
              <a:gd name="connsiteY0" fmla="*/ 316992 h 332232"/>
              <a:gd name="connsiteX1" fmla="*/ 246888 w 2174748"/>
              <a:gd name="connsiteY1" fmla="*/ 88392 h 332232"/>
              <a:gd name="connsiteX2" fmla="*/ 1069848 w 2174748"/>
              <a:gd name="connsiteY2" fmla="*/ 33528 h 332232"/>
              <a:gd name="connsiteX3" fmla="*/ 2020824 w 2174748"/>
              <a:gd name="connsiteY3" fmla="*/ 289560 h 332232"/>
              <a:gd name="connsiteX4" fmla="*/ 1993392 w 2174748"/>
              <a:gd name="connsiteY4" fmla="*/ 289560 h 332232"/>
              <a:gd name="connsiteX5" fmla="*/ 2093976 w 2174748"/>
              <a:gd name="connsiteY5" fmla="*/ 316992 h 332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4748" h="332232">
                <a:moveTo>
                  <a:pt x="0" y="316992"/>
                </a:moveTo>
                <a:cubicBezTo>
                  <a:pt x="34290" y="226314"/>
                  <a:pt x="68580" y="135636"/>
                  <a:pt x="246888" y="88392"/>
                </a:cubicBezTo>
                <a:cubicBezTo>
                  <a:pt x="425196" y="41148"/>
                  <a:pt x="774192" y="0"/>
                  <a:pt x="1069848" y="33528"/>
                </a:cubicBezTo>
                <a:cubicBezTo>
                  <a:pt x="1365504" y="67056"/>
                  <a:pt x="1866900" y="246888"/>
                  <a:pt x="2020824" y="289560"/>
                </a:cubicBezTo>
                <a:cubicBezTo>
                  <a:pt x="2174748" y="332232"/>
                  <a:pt x="1981200" y="284988"/>
                  <a:pt x="1993392" y="289560"/>
                </a:cubicBezTo>
                <a:cubicBezTo>
                  <a:pt x="2005584" y="294132"/>
                  <a:pt x="2049780" y="305562"/>
                  <a:pt x="2093976" y="316992"/>
                </a:cubicBezTo>
              </a:path>
            </a:pathLst>
          </a:cu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17 Forma libre"/>
          <p:cNvSpPr/>
          <p:nvPr/>
        </p:nvSpPr>
        <p:spPr>
          <a:xfrm>
            <a:off x="3154363" y="4535488"/>
            <a:ext cx="3017837" cy="1289050"/>
          </a:xfrm>
          <a:custGeom>
            <a:avLst/>
            <a:gdLst>
              <a:gd name="connsiteX0" fmla="*/ 3017520 w 3017520"/>
              <a:gd name="connsiteY0" fmla="*/ 1289304 h 1289304"/>
              <a:gd name="connsiteX1" fmla="*/ 2578608 w 3017520"/>
              <a:gd name="connsiteY1" fmla="*/ 676656 h 1289304"/>
              <a:gd name="connsiteX2" fmla="*/ 2020824 w 3017520"/>
              <a:gd name="connsiteY2" fmla="*/ 429768 h 1289304"/>
              <a:gd name="connsiteX3" fmla="*/ 1024128 w 3017520"/>
              <a:gd name="connsiteY3" fmla="*/ 201168 h 1289304"/>
              <a:gd name="connsiteX4" fmla="*/ 0 w 3017520"/>
              <a:gd name="connsiteY4" fmla="*/ 0 h 1289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7520" h="1289304">
                <a:moveTo>
                  <a:pt x="3017520" y="1289304"/>
                </a:moveTo>
                <a:cubicBezTo>
                  <a:pt x="2881122" y="1054608"/>
                  <a:pt x="2744724" y="819912"/>
                  <a:pt x="2578608" y="676656"/>
                </a:cubicBezTo>
                <a:cubicBezTo>
                  <a:pt x="2412492" y="533400"/>
                  <a:pt x="2279904" y="509016"/>
                  <a:pt x="2020824" y="429768"/>
                </a:cubicBezTo>
                <a:cubicBezTo>
                  <a:pt x="1761744" y="350520"/>
                  <a:pt x="1360932" y="272796"/>
                  <a:pt x="1024128" y="201168"/>
                </a:cubicBezTo>
                <a:cubicBezTo>
                  <a:pt x="687324" y="129540"/>
                  <a:pt x="343662" y="64770"/>
                  <a:pt x="0" y="0"/>
                </a:cubicBezTo>
              </a:path>
            </a:pathLst>
          </a:custGeom>
          <a:ln w="5715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BBB59">
                  <a:lumMod val="75000"/>
                </a:srgbClr>
              </a:solidFill>
            </a:endParaRPr>
          </a:p>
        </p:txBody>
      </p:sp>
      <p:sp>
        <p:nvSpPr>
          <p:cNvPr id="19" name="18 Forma libre"/>
          <p:cNvSpPr/>
          <p:nvPr/>
        </p:nvSpPr>
        <p:spPr>
          <a:xfrm rot="259796" flipH="1">
            <a:off x="2863850" y="3078163"/>
            <a:ext cx="3038475" cy="1289050"/>
          </a:xfrm>
          <a:custGeom>
            <a:avLst/>
            <a:gdLst>
              <a:gd name="connsiteX0" fmla="*/ 3017520 w 3017520"/>
              <a:gd name="connsiteY0" fmla="*/ 1289304 h 1289304"/>
              <a:gd name="connsiteX1" fmla="*/ 2578608 w 3017520"/>
              <a:gd name="connsiteY1" fmla="*/ 676656 h 1289304"/>
              <a:gd name="connsiteX2" fmla="*/ 2020824 w 3017520"/>
              <a:gd name="connsiteY2" fmla="*/ 429768 h 1289304"/>
              <a:gd name="connsiteX3" fmla="*/ 1024128 w 3017520"/>
              <a:gd name="connsiteY3" fmla="*/ 201168 h 1289304"/>
              <a:gd name="connsiteX4" fmla="*/ 0 w 3017520"/>
              <a:gd name="connsiteY4" fmla="*/ 0 h 1289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7520" h="1289304">
                <a:moveTo>
                  <a:pt x="3017520" y="1289304"/>
                </a:moveTo>
                <a:cubicBezTo>
                  <a:pt x="2881122" y="1054608"/>
                  <a:pt x="2744724" y="819912"/>
                  <a:pt x="2578608" y="676656"/>
                </a:cubicBezTo>
                <a:cubicBezTo>
                  <a:pt x="2412492" y="533400"/>
                  <a:pt x="2279904" y="509016"/>
                  <a:pt x="2020824" y="429768"/>
                </a:cubicBezTo>
                <a:cubicBezTo>
                  <a:pt x="1761744" y="350520"/>
                  <a:pt x="1360932" y="272796"/>
                  <a:pt x="1024128" y="201168"/>
                </a:cubicBezTo>
                <a:cubicBezTo>
                  <a:pt x="687324" y="129540"/>
                  <a:pt x="343662" y="64770"/>
                  <a:pt x="0" y="0"/>
                </a:cubicBezTo>
              </a:path>
            </a:pathLst>
          </a:cu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19 CuadroTexto"/>
          <p:cNvSpPr txBox="1">
            <a:spLocks noChangeArrowheads="1"/>
          </p:cNvSpPr>
          <p:nvPr/>
        </p:nvSpPr>
        <p:spPr bwMode="auto">
          <a:xfrm>
            <a:off x="5867400" y="2736850"/>
            <a:ext cx="4635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C0504D"/>
                </a:solidFill>
                <a:latin typeface="Calibri" pitchFamily="34" charset="0"/>
              </a:rPr>
              <a:t>T</a:t>
            </a:r>
          </a:p>
        </p:txBody>
      </p:sp>
      <p:cxnSp>
        <p:nvCxnSpPr>
          <p:cNvPr id="22" name="21 Conector recto de flecha"/>
          <p:cNvCxnSpPr/>
          <p:nvPr/>
        </p:nvCxnSpPr>
        <p:spPr>
          <a:xfrm flipV="1">
            <a:off x="6553200" y="2736850"/>
            <a:ext cx="0" cy="68580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Forma libre"/>
          <p:cNvSpPr/>
          <p:nvPr/>
        </p:nvSpPr>
        <p:spPr>
          <a:xfrm rot="21404741">
            <a:off x="2911475" y="3673475"/>
            <a:ext cx="3500438" cy="669925"/>
          </a:xfrm>
          <a:custGeom>
            <a:avLst/>
            <a:gdLst>
              <a:gd name="connsiteX0" fmla="*/ 0 w 2174748"/>
              <a:gd name="connsiteY0" fmla="*/ 316992 h 332232"/>
              <a:gd name="connsiteX1" fmla="*/ 246888 w 2174748"/>
              <a:gd name="connsiteY1" fmla="*/ 88392 h 332232"/>
              <a:gd name="connsiteX2" fmla="*/ 1069848 w 2174748"/>
              <a:gd name="connsiteY2" fmla="*/ 33528 h 332232"/>
              <a:gd name="connsiteX3" fmla="*/ 2020824 w 2174748"/>
              <a:gd name="connsiteY3" fmla="*/ 289560 h 332232"/>
              <a:gd name="connsiteX4" fmla="*/ 1993392 w 2174748"/>
              <a:gd name="connsiteY4" fmla="*/ 289560 h 332232"/>
              <a:gd name="connsiteX5" fmla="*/ 2093976 w 2174748"/>
              <a:gd name="connsiteY5" fmla="*/ 316992 h 332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4748" h="332232">
                <a:moveTo>
                  <a:pt x="0" y="316992"/>
                </a:moveTo>
                <a:cubicBezTo>
                  <a:pt x="34290" y="226314"/>
                  <a:pt x="68580" y="135636"/>
                  <a:pt x="246888" y="88392"/>
                </a:cubicBezTo>
                <a:cubicBezTo>
                  <a:pt x="425196" y="41148"/>
                  <a:pt x="774192" y="0"/>
                  <a:pt x="1069848" y="33528"/>
                </a:cubicBezTo>
                <a:cubicBezTo>
                  <a:pt x="1365504" y="67056"/>
                  <a:pt x="1866900" y="246888"/>
                  <a:pt x="2020824" y="289560"/>
                </a:cubicBezTo>
                <a:cubicBezTo>
                  <a:pt x="2174748" y="332232"/>
                  <a:pt x="1981200" y="284988"/>
                  <a:pt x="1993392" y="289560"/>
                </a:cubicBezTo>
                <a:cubicBezTo>
                  <a:pt x="2005584" y="294132"/>
                  <a:pt x="2049780" y="305562"/>
                  <a:pt x="2093976" y="316992"/>
                </a:cubicBezTo>
              </a:path>
            </a:pathLst>
          </a:cu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23 CuadroTexto"/>
          <p:cNvSpPr txBox="1">
            <a:spLocks noChangeArrowheads="1"/>
          </p:cNvSpPr>
          <p:nvPr/>
        </p:nvSpPr>
        <p:spPr bwMode="auto">
          <a:xfrm>
            <a:off x="6248400" y="3795713"/>
            <a:ext cx="4635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4F81BD"/>
                </a:solidFill>
                <a:latin typeface="Calibri" pitchFamily="34" charset="0"/>
              </a:rPr>
              <a:t>T</a:t>
            </a:r>
          </a:p>
        </p:txBody>
      </p:sp>
      <p:cxnSp>
        <p:nvCxnSpPr>
          <p:cNvPr id="25" name="24 Conector recto de flecha"/>
          <p:cNvCxnSpPr/>
          <p:nvPr/>
        </p:nvCxnSpPr>
        <p:spPr>
          <a:xfrm>
            <a:off x="6934200" y="3803650"/>
            <a:ext cx="0" cy="769938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536" name="Imagen 2"/>
          <p:cNvPicPr>
            <a:picLocks noChangeAspect="1"/>
          </p:cNvPicPr>
          <p:nvPr/>
        </p:nvPicPr>
        <p:blipFill>
          <a:blip r:embed="rId4" cstate="print"/>
          <a:srcRect b="66853"/>
          <a:stretch>
            <a:fillRect/>
          </a:stretch>
        </p:blipFill>
        <p:spPr bwMode="auto">
          <a:xfrm>
            <a:off x="1600200" y="1136650"/>
            <a:ext cx="61849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37" name="27 CuadroTexto"/>
          <p:cNvSpPr txBox="1">
            <a:spLocks noChangeArrowheads="1"/>
          </p:cNvSpPr>
          <p:nvPr/>
        </p:nvSpPr>
        <p:spPr bwMode="auto">
          <a:xfrm>
            <a:off x="0" y="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400">
                <a:solidFill>
                  <a:srgbClr val="000000"/>
                </a:solidFill>
                <a:latin typeface="Calibri" pitchFamily="34" charset="0"/>
              </a:rPr>
              <a:t>El interacción entre el SCN y el ARC es esencial para incorporar información metabólica en la organización de la temperatura </a:t>
            </a:r>
          </a:p>
        </p:txBody>
      </p:sp>
      <p:sp>
        <p:nvSpPr>
          <p:cNvPr id="64538" name="CuadroTexto 10"/>
          <p:cNvSpPr txBox="1">
            <a:spLocks noChangeArrowheads="1"/>
          </p:cNvSpPr>
          <p:nvPr/>
        </p:nvSpPr>
        <p:spPr bwMode="auto">
          <a:xfrm>
            <a:off x="179388" y="7100888"/>
            <a:ext cx="48974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solidFill>
                  <a:srgbClr val="000000"/>
                </a:solidFill>
                <a:ea typeface="MS PGothic" pitchFamily="34" charset="-128"/>
              </a:rPr>
              <a:t>(Guzmán-Ruiz et al., Endocrinology 2013 J. Neurosci 2015)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5" grpId="0" animBg="1"/>
      <p:bldP spid="16" grpId="0"/>
      <p:bldP spid="17" grpId="0" animBg="1"/>
      <p:bldP spid="18" grpId="0" animBg="1"/>
      <p:bldP spid="19" grpId="0" animBg="1"/>
      <p:bldP spid="20" grpId="0"/>
      <p:bldP spid="23" grpId="0" animBg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Glucosa en diabetes</a:t>
            </a:r>
          </a:p>
        </p:txBody>
      </p:sp>
      <p:pic>
        <p:nvPicPr>
          <p:cNvPr id="6656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71550" y="1571625"/>
            <a:ext cx="5286375" cy="5286375"/>
          </a:xfrm>
        </p:spPr>
      </p:pic>
      <p:sp>
        <p:nvSpPr>
          <p:cNvPr id="66563" name="Text Box 4"/>
          <p:cNvSpPr txBox="1">
            <a:spLocks noChangeArrowheads="1"/>
          </p:cNvSpPr>
          <p:nvPr/>
        </p:nvSpPr>
        <p:spPr bwMode="auto">
          <a:xfrm>
            <a:off x="6732588" y="6521450"/>
            <a:ext cx="2487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</a:rPr>
              <a:t>Miles et al. diabetes 2003</a:t>
            </a:r>
          </a:p>
        </p:txBody>
      </p:sp>
      <p:sp>
        <p:nvSpPr>
          <p:cNvPr id="238597" name="Text Box 5"/>
          <p:cNvSpPr txBox="1">
            <a:spLocks noChangeArrowheads="1"/>
          </p:cNvSpPr>
          <p:nvPr/>
        </p:nvSpPr>
        <p:spPr bwMode="auto">
          <a:xfrm>
            <a:off x="5148263" y="3141663"/>
            <a:ext cx="3816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b="1">
                <a:solidFill>
                  <a:srgbClr val="FF0000"/>
                </a:solidFill>
              </a:rPr>
              <a:t>¿Por qué existe todavía aumento de la glucosa cuando los niveles de glucosa ya son altos?</a:t>
            </a:r>
          </a:p>
          <a:p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6565" name="Line 6"/>
          <p:cNvSpPr>
            <a:spLocks noChangeShapeType="1"/>
          </p:cNvSpPr>
          <p:nvPr/>
        </p:nvSpPr>
        <p:spPr bwMode="auto">
          <a:xfrm>
            <a:off x="5651500" y="1341438"/>
            <a:ext cx="0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66566" name="Line 7"/>
          <p:cNvSpPr>
            <a:spLocks noChangeShapeType="1"/>
          </p:cNvSpPr>
          <p:nvPr/>
        </p:nvSpPr>
        <p:spPr bwMode="auto">
          <a:xfrm>
            <a:off x="5867400" y="1341438"/>
            <a:ext cx="0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66567" name="Line 8"/>
          <p:cNvSpPr>
            <a:spLocks noChangeShapeType="1"/>
          </p:cNvSpPr>
          <p:nvPr/>
        </p:nvSpPr>
        <p:spPr bwMode="auto">
          <a:xfrm>
            <a:off x="6011863" y="1341438"/>
            <a:ext cx="0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Glucose uptake (PET imaging)</a:t>
            </a:r>
          </a:p>
        </p:txBody>
      </p:sp>
      <p:pic>
        <p:nvPicPr>
          <p:cNvPr id="68611" name="Picture 4"/>
          <p:cNvPicPr>
            <a:picLocks noChangeAspect="1" noChangeArrowheads="1"/>
          </p:cNvPicPr>
          <p:nvPr/>
        </p:nvPicPr>
        <p:blipFill>
          <a:blip r:embed="rId3" cstate="print"/>
          <a:srcRect r="51648" b="29692"/>
          <a:stretch>
            <a:fillRect/>
          </a:stretch>
        </p:blipFill>
        <p:spPr bwMode="auto">
          <a:xfrm>
            <a:off x="3708400" y="1169988"/>
            <a:ext cx="3959225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21163"/>
            <a:ext cx="424815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DSCN0722"/>
          <p:cNvPicPr>
            <a:picLocks noChangeAspect="1" noChangeArrowheads="1"/>
          </p:cNvPicPr>
          <p:nvPr/>
        </p:nvPicPr>
        <p:blipFill>
          <a:blip r:embed="rId3" cstate="print"/>
          <a:srcRect l="16145" t="11157" r="19019" b="39661"/>
          <a:stretch>
            <a:fillRect/>
          </a:stretch>
        </p:blipFill>
        <p:spPr bwMode="auto">
          <a:xfrm>
            <a:off x="-323850" y="-458788"/>
            <a:ext cx="9720263" cy="612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2266950" y="1587500"/>
            <a:ext cx="3168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400">
                <a:solidFill>
                  <a:srgbClr val="DDDDDD"/>
                </a:solidFill>
              </a:rPr>
              <a:t>ca 100 g                                                              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6156325" y="1587500"/>
            <a:ext cx="2232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400">
                <a:solidFill>
                  <a:srgbClr val="DDDDDD"/>
                </a:solidFill>
              </a:rPr>
              <a:t>ca 5 g                                                              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2124075" y="260350"/>
            <a:ext cx="33115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800">
                <a:solidFill>
                  <a:srgbClr val="DDDDDD"/>
                </a:solidFill>
              </a:rPr>
              <a:t>Consumo del cerebro en 24 hr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5867400" y="260350"/>
            <a:ext cx="2952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800">
                <a:solidFill>
                  <a:srgbClr val="DDDDDD"/>
                </a:solidFill>
              </a:rPr>
              <a:t>En el circulación</a:t>
            </a:r>
          </a:p>
        </p:txBody>
      </p:sp>
      <p:sp>
        <p:nvSpPr>
          <p:cNvPr id="146439" name="Text Box 7"/>
          <p:cNvSpPr txBox="1">
            <a:spLocks noChangeArrowheads="1"/>
          </p:cNvSpPr>
          <p:nvPr/>
        </p:nvSpPr>
        <p:spPr bwMode="auto">
          <a:xfrm>
            <a:off x="250825" y="5661025"/>
            <a:ext cx="88931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800" b="1">
                <a:solidFill>
                  <a:schemeClr val="bg1"/>
                </a:solidFill>
              </a:rPr>
              <a:t>El cerebro egoísta; su competencia</a:t>
            </a:r>
            <a:r>
              <a:rPr lang="es-MX" sz="2800" b="1"/>
              <a:t> </a:t>
            </a:r>
            <a:r>
              <a:rPr lang="es-MX" sz="2800" b="1">
                <a:solidFill>
                  <a:schemeClr val="bg1"/>
                </a:solidFill>
              </a:rPr>
              <a:t>con el resto del cuerpo para su energía</a:t>
            </a:r>
            <a:endParaRPr 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5" name="Group 31"/>
          <p:cNvGrpSpPr>
            <a:grpSpLocks/>
          </p:cNvGrpSpPr>
          <p:nvPr/>
        </p:nvGrpSpPr>
        <p:grpSpPr bwMode="auto">
          <a:xfrm>
            <a:off x="1258888" y="0"/>
            <a:ext cx="5754687" cy="3024188"/>
            <a:chOff x="931" y="164"/>
            <a:chExt cx="3625" cy="1905"/>
          </a:xfrm>
        </p:grpSpPr>
        <p:pic>
          <p:nvPicPr>
            <p:cNvPr id="11" name="Picture 5"/>
            <p:cNvPicPr preferRelativeResize="0">
              <a:picLocks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3215" r="21352"/>
            <a:stretch>
              <a:fillRect/>
            </a:stretch>
          </p:blipFill>
          <p:spPr bwMode="auto">
            <a:xfrm flipH="1">
              <a:off x="2891" y="408"/>
              <a:ext cx="1656" cy="1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2721" name="13 CuadroTexto"/>
            <p:cNvSpPr txBox="1">
              <a:spLocks noChangeArrowheads="1"/>
            </p:cNvSpPr>
            <p:nvPr/>
          </p:nvSpPr>
          <p:spPr bwMode="auto">
            <a:xfrm>
              <a:off x="4241" y="1394"/>
              <a:ext cx="3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b="1">
                  <a:solidFill>
                    <a:srgbClr val="000000"/>
                  </a:solidFill>
                </a:rPr>
                <a:t>3V</a:t>
              </a:r>
            </a:p>
          </p:txBody>
        </p:sp>
        <p:pic>
          <p:nvPicPr>
            <p:cNvPr id="18" name="Picture 7"/>
            <p:cNvPicPr preferRelativeResize="0">
              <a:picLocks noChangeArrowheads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19311" r="5255"/>
            <a:stretch>
              <a:fillRect/>
            </a:stretch>
          </p:blipFill>
          <p:spPr bwMode="auto">
            <a:xfrm>
              <a:off x="1181" y="404"/>
              <a:ext cx="1656" cy="1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2723" name="19 CuadroTexto"/>
            <p:cNvSpPr txBox="1">
              <a:spLocks noChangeArrowheads="1"/>
            </p:cNvSpPr>
            <p:nvPr/>
          </p:nvSpPr>
          <p:spPr bwMode="auto">
            <a:xfrm rot="-5400000">
              <a:off x="102" y="993"/>
              <a:ext cx="1889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b="1">
                  <a:solidFill>
                    <a:srgbClr val="000000"/>
                  </a:solidFill>
                </a:rPr>
                <a:t>Rat  Arcuate Nucleus</a:t>
              </a:r>
            </a:p>
          </p:txBody>
        </p:sp>
        <p:sp>
          <p:nvSpPr>
            <p:cNvPr id="72724" name="22 CuadroTexto"/>
            <p:cNvSpPr txBox="1">
              <a:spLocks noChangeArrowheads="1"/>
            </p:cNvSpPr>
            <p:nvPr/>
          </p:nvSpPr>
          <p:spPr bwMode="auto">
            <a:xfrm>
              <a:off x="2531" y="1529"/>
              <a:ext cx="3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b="1">
                  <a:solidFill>
                    <a:srgbClr val="000000"/>
                  </a:solidFill>
                </a:rPr>
                <a:t>3V</a:t>
              </a:r>
            </a:p>
          </p:txBody>
        </p:sp>
        <p:sp>
          <p:nvSpPr>
            <p:cNvPr id="72725" name="23 CuadroTexto"/>
            <p:cNvSpPr txBox="1">
              <a:spLocks noChangeArrowheads="1"/>
            </p:cNvSpPr>
            <p:nvPr/>
          </p:nvSpPr>
          <p:spPr bwMode="auto">
            <a:xfrm>
              <a:off x="1631" y="182"/>
              <a:ext cx="74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600" b="1">
                  <a:solidFill>
                    <a:srgbClr val="000000"/>
                  </a:solidFill>
                </a:rPr>
                <a:t>CONTROL</a:t>
              </a:r>
            </a:p>
          </p:txBody>
        </p:sp>
        <p:sp>
          <p:nvSpPr>
            <p:cNvPr id="72726" name="15 CuadroTexto"/>
            <p:cNvSpPr txBox="1">
              <a:spLocks noChangeArrowheads="1"/>
            </p:cNvSpPr>
            <p:nvPr/>
          </p:nvSpPr>
          <p:spPr bwMode="auto">
            <a:xfrm>
              <a:off x="3417" y="182"/>
              <a:ext cx="66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600" b="1">
                  <a:solidFill>
                    <a:srgbClr val="000000"/>
                  </a:solidFill>
                </a:rPr>
                <a:t>Ayunado</a:t>
              </a:r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1042988" y="3573463"/>
            <a:ext cx="7921625" cy="2817812"/>
            <a:chOff x="657" y="2251"/>
            <a:chExt cx="4990" cy="1775"/>
          </a:xfrm>
        </p:grpSpPr>
        <p:grpSp>
          <p:nvGrpSpPr>
            <p:cNvPr id="72707" name="Group 33"/>
            <p:cNvGrpSpPr>
              <a:grpSpLocks/>
            </p:cNvGrpSpPr>
            <p:nvPr/>
          </p:nvGrpSpPr>
          <p:grpSpPr bwMode="auto">
            <a:xfrm>
              <a:off x="657" y="2251"/>
              <a:ext cx="4553" cy="1775"/>
              <a:chOff x="657" y="2251"/>
              <a:chExt cx="4553" cy="1775"/>
            </a:xfrm>
          </p:grpSpPr>
          <p:grpSp>
            <p:nvGrpSpPr>
              <p:cNvPr id="72709" name="Group 32"/>
              <p:cNvGrpSpPr>
                <a:grpSpLocks/>
              </p:cNvGrpSpPr>
              <p:nvPr/>
            </p:nvGrpSpPr>
            <p:grpSpPr bwMode="auto">
              <a:xfrm>
                <a:off x="657" y="2251"/>
                <a:ext cx="4553" cy="1775"/>
                <a:chOff x="657" y="2251"/>
                <a:chExt cx="4553" cy="1775"/>
              </a:xfrm>
            </p:grpSpPr>
            <p:sp>
              <p:nvSpPr>
                <p:cNvPr id="72711" name="Oval 21"/>
                <p:cNvSpPr>
                  <a:spLocks noChangeArrowheads="1"/>
                </p:cNvSpPr>
                <p:nvPr/>
              </p:nvSpPr>
              <p:spPr bwMode="auto">
                <a:xfrm>
                  <a:off x="1078" y="3422"/>
                  <a:ext cx="350" cy="21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b="1">
                      <a:solidFill>
                        <a:srgbClr val="000000"/>
                      </a:solidFill>
                    </a:rPr>
                    <a:t>NPY</a:t>
                  </a:r>
                </a:p>
              </p:txBody>
            </p:sp>
            <p:sp>
              <p:nvSpPr>
                <p:cNvPr id="72712" name="Freeform 22"/>
                <p:cNvSpPr>
                  <a:spLocks/>
                </p:cNvSpPr>
                <p:nvPr/>
              </p:nvSpPr>
              <p:spPr bwMode="auto">
                <a:xfrm flipH="1">
                  <a:off x="657" y="2387"/>
                  <a:ext cx="1302" cy="1503"/>
                </a:xfrm>
                <a:custGeom>
                  <a:avLst/>
                  <a:gdLst>
                    <a:gd name="T0" fmla="*/ 1692 w 1172"/>
                    <a:gd name="T1" fmla="*/ 0 h 2215"/>
                    <a:gd name="T2" fmla="*/ 1692 w 1172"/>
                    <a:gd name="T3" fmla="*/ 168 h 2215"/>
                    <a:gd name="T4" fmla="*/ 243 w 1172"/>
                    <a:gd name="T5" fmla="*/ 190 h 2215"/>
                    <a:gd name="T6" fmla="*/ 326 w 1172"/>
                    <a:gd name="T7" fmla="*/ 212 h 2215"/>
                    <a:gd name="T8" fmla="*/ 2202 w 1172"/>
                    <a:gd name="T9" fmla="*/ 212 h 22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72"/>
                    <a:gd name="T16" fmla="*/ 0 h 2215"/>
                    <a:gd name="T17" fmla="*/ 1172 w 1172"/>
                    <a:gd name="T18" fmla="*/ 2215 h 22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72" h="2215">
                      <a:moveTo>
                        <a:pt x="900" y="0"/>
                      </a:moveTo>
                      <a:cubicBezTo>
                        <a:pt x="964" y="699"/>
                        <a:pt x="1029" y="1398"/>
                        <a:pt x="900" y="1723"/>
                      </a:cubicBezTo>
                      <a:cubicBezTo>
                        <a:pt x="771" y="2048"/>
                        <a:pt x="250" y="1874"/>
                        <a:pt x="129" y="1950"/>
                      </a:cubicBezTo>
                      <a:cubicBezTo>
                        <a:pt x="8" y="2026"/>
                        <a:pt x="0" y="2139"/>
                        <a:pt x="174" y="2177"/>
                      </a:cubicBezTo>
                      <a:cubicBezTo>
                        <a:pt x="348" y="2215"/>
                        <a:pt x="1006" y="2177"/>
                        <a:pt x="1172" y="2177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713" name="Freeform 23"/>
                <p:cNvSpPr>
                  <a:spLocks/>
                </p:cNvSpPr>
                <p:nvPr/>
              </p:nvSpPr>
              <p:spPr bwMode="auto">
                <a:xfrm flipH="1">
                  <a:off x="1008" y="2293"/>
                  <a:ext cx="893" cy="361"/>
                </a:xfrm>
                <a:custGeom>
                  <a:avLst/>
                  <a:gdLst>
                    <a:gd name="T0" fmla="*/ 1388 w 793"/>
                    <a:gd name="T1" fmla="*/ 13 h 696"/>
                    <a:gd name="T2" fmla="*/ 1388 w 793"/>
                    <a:gd name="T3" fmla="*/ 3 h 696"/>
                    <a:gd name="T4" fmla="*/ 0 w 793"/>
                    <a:gd name="T5" fmla="*/ 2 h 696"/>
                    <a:gd name="T6" fmla="*/ 1388 w 793"/>
                    <a:gd name="T7" fmla="*/ 13 h 6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93"/>
                    <a:gd name="T13" fmla="*/ 0 h 696"/>
                    <a:gd name="T14" fmla="*/ 793 w 793"/>
                    <a:gd name="T15" fmla="*/ 696 h 6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93" h="696">
                      <a:moveTo>
                        <a:pt x="680" y="688"/>
                      </a:moveTo>
                      <a:cubicBezTo>
                        <a:pt x="793" y="696"/>
                        <a:pt x="793" y="242"/>
                        <a:pt x="680" y="144"/>
                      </a:cubicBezTo>
                      <a:cubicBezTo>
                        <a:pt x="567" y="46"/>
                        <a:pt x="0" y="0"/>
                        <a:pt x="0" y="98"/>
                      </a:cubicBezTo>
                      <a:cubicBezTo>
                        <a:pt x="0" y="196"/>
                        <a:pt x="567" y="680"/>
                        <a:pt x="680" y="688"/>
                      </a:cubicBezTo>
                      <a:close/>
                    </a:path>
                  </a:pathLst>
                </a:custGeom>
                <a:solidFill>
                  <a:srgbClr val="00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714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1218" y="2646"/>
                  <a:ext cx="35" cy="80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72715" name="Line 25"/>
                <p:cNvSpPr>
                  <a:spLocks noChangeShapeType="1"/>
                </p:cNvSpPr>
                <p:nvPr/>
              </p:nvSpPr>
              <p:spPr bwMode="auto">
                <a:xfrm>
                  <a:off x="1918" y="2363"/>
                  <a:ext cx="455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72716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472" y="2251"/>
                  <a:ext cx="258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s-MX" b="1">
                      <a:solidFill>
                        <a:srgbClr val="000000"/>
                      </a:solidFill>
                    </a:rPr>
                    <a:t>Producción de glucosa en el hígado</a:t>
                  </a:r>
                </a:p>
              </p:txBody>
            </p:sp>
            <p:sp>
              <p:nvSpPr>
                <p:cNvPr id="72717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1393" y="3917"/>
                  <a:ext cx="2031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72718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470" y="3793"/>
                  <a:ext cx="1740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solidFill>
                        <a:srgbClr val="000000"/>
                      </a:solidFill>
                    </a:rPr>
                    <a:t>Baja glucosa en sangre</a:t>
                  </a:r>
                </a:p>
              </p:txBody>
            </p:sp>
            <p:sp>
              <p:nvSpPr>
                <p:cNvPr id="72719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148" y="2363"/>
                  <a:ext cx="41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solidFill>
                        <a:srgbClr val="000000"/>
                      </a:solidFill>
                    </a:rPr>
                    <a:t>PVN</a:t>
                  </a:r>
                </a:p>
              </p:txBody>
            </p:sp>
          </p:grpSp>
          <p:sp>
            <p:nvSpPr>
              <p:cNvPr id="72710" name="Text Box 30"/>
              <p:cNvSpPr txBox="1">
                <a:spLocks noChangeArrowheads="1"/>
              </p:cNvSpPr>
              <p:nvPr/>
            </p:nvSpPr>
            <p:spPr bwMode="auto">
              <a:xfrm>
                <a:off x="1593" y="3429"/>
                <a:ext cx="4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ARC</a:t>
                </a:r>
              </a:p>
            </p:txBody>
          </p:sp>
        </p:grpSp>
        <p:sp>
          <p:nvSpPr>
            <p:cNvPr id="72708" name="Text Box 34"/>
            <p:cNvSpPr txBox="1">
              <a:spLocks noChangeArrowheads="1"/>
            </p:cNvSpPr>
            <p:nvPr/>
          </p:nvSpPr>
          <p:spPr bwMode="auto">
            <a:xfrm>
              <a:off x="2064" y="2659"/>
              <a:ext cx="3583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sz="2400" b="1">
                  <a:solidFill>
                    <a:srgbClr val="000000"/>
                  </a:solidFill>
                </a:rPr>
                <a:t>El Incremento de la actividad  de las neuronas NPY en la rata es una señal para que el hígado incremente su producción de glucosa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625" name="9 Grupo"/>
          <p:cNvGrpSpPr>
            <a:grpSpLocks/>
          </p:cNvGrpSpPr>
          <p:nvPr/>
        </p:nvGrpSpPr>
        <p:grpSpPr bwMode="auto">
          <a:xfrm>
            <a:off x="325438" y="260350"/>
            <a:ext cx="5756275" cy="6308725"/>
            <a:chOff x="2459410" y="-167040"/>
            <a:chExt cx="5755928" cy="6308002"/>
          </a:xfrm>
        </p:grpSpPr>
        <p:pic>
          <p:nvPicPr>
            <p:cNvPr id="11" name="Picture 5"/>
            <p:cNvPicPr preferRelativeResize="0">
              <a:picLocks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3215" r="21352"/>
            <a:stretch>
              <a:fillRect/>
            </a:stretch>
          </p:blipFill>
          <p:spPr bwMode="auto">
            <a:xfrm flipH="1">
              <a:off x="5572132" y="220491"/>
              <a:ext cx="2628000" cy="262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572132" y="3429000"/>
              <a:ext cx="2628000" cy="2615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2631" name="12 CuadroTexto"/>
            <p:cNvSpPr txBox="1">
              <a:spLocks noChangeArrowheads="1"/>
            </p:cNvSpPr>
            <p:nvPr/>
          </p:nvSpPr>
          <p:spPr bwMode="auto">
            <a:xfrm>
              <a:off x="7715272" y="3714752"/>
              <a:ext cx="5000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b="1">
                  <a:solidFill>
                    <a:srgbClr val="000000"/>
                  </a:solidFill>
                </a:rPr>
                <a:t>3V</a:t>
              </a:r>
            </a:p>
          </p:txBody>
        </p:sp>
        <p:sp>
          <p:nvSpPr>
            <p:cNvPr id="282632" name="13 CuadroTexto"/>
            <p:cNvSpPr txBox="1">
              <a:spLocks noChangeArrowheads="1"/>
            </p:cNvSpPr>
            <p:nvPr/>
          </p:nvSpPr>
          <p:spPr bwMode="auto">
            <a:xfrm>
              <a:off x="7715306" y="1785361"/>
              <a:ext cx="500032" cy="366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b="1">
                  <a:solidFill>
                    <a:srgbClr val="000000"/>
                  </a:solidFill>
                </a:rPr>
                <a:t>3V</a:t>
              </a:r>
            </a:p>
          </p:txBody>
        </p:sp>
        <p:grpSp>
          <p:nvGrpSpPr>
            <p:cNvPr id="282633" name="19 Grupo"/>
            <p:cNvGrpSpPr>
              <a:grpSpLocks/>
            </p:cNvGrpSpPr>
            <p:nvPr/>
          </p:nvGrpSpPr>
          <p:grpSpPr bwMode="auto">
            <a:xfrm>
              <a:off x="2459410" y="-167040"/>
              <a:ext cx="3112722" cy="6308002"/>
              <a:chOff x="2459410" y="-167040"/>
              <a:chExt cx="3112722" cy="6308002"/>
            </a:xfrm>
          </p:grpSpPr>
          <p:pic>
            <p:nvPicPr>
              <p:cNvPr id="18" name="Picture 7"/>
              <p:cNvPicPr preferRelativeResize="0">
                <a:picLocks noChangeArrowheads="1"/>
              </p:cNvPicPr>
              <p:nvPr/>
            </p:nvPicPr>
            <p:blipFill>
              <a:blip r:embed="rId5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 l="19311" r="5255"/>
              <a:stretch>
                <a:fillRect/>
              </a:stretch>
            </p:blipFill>
            <p:spPr bwMode="auto">
              <a:xfrm>
                <a:off x="2857488" y="214290"/>
                <a:ext cx="2628000" cy="262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" name="Picture 4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488" y="3429000"/>
                <a:ext cx="2628000" cy="262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82638" name="19 CuadroTexto"/>
              <p:cNvSpPr txBox="1">
                <a:spLocks noChangeArrowheads="1"/>
              </p:cNvSpPr>
              <p:nvPr/>
            </p:nvSpPr>
            <p:spPr bwMode="auto">
              <a:xfrm rot="-5400000">
                <a:off x="1146201" y="1147151"/>
                <a:ext cx="299771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MX" b="1">
                    <a:solidFill>
                      <a:srgbClr val="000000"/>
                    </a:solidFill>
                  </a:rPr>
                  <a:t>Rat  Arcuate Nucleus</a:t>
                </a:r>
              </a:p>
            </p:txBody>
          </p:sp>
          <p:sp>
            <p:nvSpPr>
              <p:cNvPr id="282639" name="20 CuadroTexto"/>
              <p:cNvSpPr txBox="1">
                <a:spLocks noChangeArrowheads="1"/>
              </p:cNvSpPr>
              <p:nvPr/>
            </p:nvSpPr>
            <p:spPr bwMode="auto">
              <a:xfrm rot="-5400000">
                <a:off x="1145219" y="4457439"/>
                <a:ext cx="299771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MX" b="1">
                    <a:solidFill>
                      <a:srgbClr val="000000"/>
                    </a:solidFill>
                  </a:rPr>
                  <a:t>Human Arcuate Nucleus</a:t>
                </a:r>
              </a:p>
            </p:txBody>
          </p:sp>
          <p:sp>
            <p:nvSpPr>
              <p:cNvPr id="282640" name="21 CuadroTexto"/>
              <p:cNvSpPr txBox="1">
                <a:spLocks noChangeArrowheads="1"/>
              </p:cNvSpPr>
              <p:nvPr/>
            </p:nvSpPr>
            <p:spPr bwMode="auto">
              <a:xfrm>
                <a:off x="5072066" y="3786190"/>
                <a:ext cx="50006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MX" b="1">
                    <a:solidFill>
                      <a:srgbClr val="000000"/>
                    </a:solidFill>
                  </a:rPr>
                  <a:t>3V</a:t>
                </a:r>
              </a:p>
            </p:txBody>
          </p:sp>
          <p:sp>
            <p:nvSpPr>
              <p:cNvPr id="282641" name="22 CuadroTexto"/>
              <p:cNvSpPr txBox="1">
                <a:spLocks noChangeArrowheads="1"/>
              </p:cNvSpPr>
              <p:nvPr/>
            </p:nvSpPr>
            <p:spPr bwMode="auto">
              <a:xfrm>
                <a:off x="5000699" y="1999649"/>
                <a:ext cx="500004" cy="3666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MX" b="1">
                    <a:solidFill>
                      <a:srgbClr val="000000"/>
                    </a:solidFill>
                  </a:rPr>
                  <a:t>3V</a:t>
                </a:r>
              </a:p>
            </p:txBody>
          </p:sp>
          <p:sp>
            <p:nvSpPr>
              <p:cNvPr id="282642" name="23 CuadroTexto"/>
              <p:cNvSpPr txBox="1">
                <a:spLocks noChangeArrowheads="1"/>
              </p:cNvSpPr>
              <p:nvPr/>
            </p:nvSpPr>
            <p:spPr bwMode="auto">
              <a:xfrm>
                <a:off x="3572117" y="-138468"/>
                <a:ext cx="1187310" cy="3365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MX" sz="1600" b="1">
                    <a:solidFill>
                      <a:srgbClr val="000000"/>
                    </a:solidFill>
                  </a:rPr>
                  <a:t>CONTROL</a:t>
                </a:r>
              </a:p>
            </p:txBody>
          </p:sp>
          <p:sp>
            <p:nvSpPr>
              <p:cNvPr id="282643" name="24 CuadroTexto"/>
              <p:cNvSpPr txBox="1">
                <a:spLocks noChangeArrowheads="1"/>
              </p:cNvSpPr>
              <p:nvPr/>
            </p:nvSpPr>
            <p:spPr bwMode="auto">
              <a:xfrm>
                <a:off x="3572117" y="3096486"/>
                <a:ext cx="1187310" cy="3365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MX" sz="1600" b="1">
                    <a:solidFill>
                      <a:srgbClr val="000000"/>
                    </a:solidFill>
                  </a:rPr>
                  <a:t>CONTROL</a:t>
                </a:r>
              </a:p>
            </p:txBody>
          </p:sp>
        </p:grpSp>
        <p:sp>
          <p:nvSpPr>
            <p:cNvPr id="282634" name="15 CuadroTexto"/>
            <p:cNvSpPr txBox="1">
              <a:spLocks noChangeArrowheads="1"/>
            </p:cNvSpPr>
            <p:nvPr/>
          </p:nvSpPr>
          <p:spPr bwMode="auto">
            <a:xfrm>
              <a:off x="6407284" y="-138468"/>
              <a:ext cx="993716" cy="336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600" b="1">
                  <a:solidFill>
                    <a:srgbClr val="000000"/>
                  </a:solidFill>
                </a:rPr>
                <a:t>FASTED</a:t>
              </a:r>
            </a:p>
          </p:txBody>
        </p:sp>
        <p:sp>
          <p:nvSpPr>
            <p:cNvPr id="282635" name="16 CuadroTexto"/>
            <p:cNvSpPr txBox="1">
              <a:spLocks noChangeArrowheads="1"/>
            </p:cNvSpPr>
            <p:nvPr/>
          </p:nvSpPr>
          <p:spPr bwMode="auto">
            <a:xfrm>
              <a:off x="6326327" y="3071089"/>
              <a:ext cx="1141344" cy="336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600" b="1">
                  <a:solidFill>
                    <a:srgbClr val="000000"/>
                  </a:solidFill>
                </a:rPr>
                <a:t>DIABETIC</a:t>
              </a:r>
            </a:p>
          </p:txBody>
        </p:sp>
      </p:grpSp>
      <p:sp>
        <p:nvSpPr>
          <p:cNvPr id="308242" name="Rectangle 18"/>
          <p:cNvSpPr>
            <a:spLocks noChangeArrowheads="1"/>
          </p:cNvSpPr>
          <p:nvPr/>
        </p:nvSpPr>
        <p:spPr bwMode="auto">
          <a:xfrm>
            <a:off x="0" y="3429000"/>
            <a:ext cx="7416800" cy="3429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282627" name="Text Box 19"/>
          <p:cNvSpPr txBox="1">
            <a:spLocks noChangeArrowheads="1"/>
          </p:cNvSpPr>
          <p:nvPr/>
        </p:nvSpPr>
        <p:spPr bwMode="auto">
          <a:xfrm>
            <a:off x="6156325" y="404813"/>
            <a:ext cx="29876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400" b="1">
                <a:solidFill>
                  <a:srgbClr val="000000"/>
                </a:solidFill>
              </a:rPr>
              <a:t>El incremento de NPY en el ARC Diabético humano sugiere que aunque los niveles de glucosa en la sangre  son altos las neuronas perciben un estado hipoglicémico</a:t>
            </a:r>
          </a:p>
        </p:txBody>
      </p:sp>
      <p:sp>
        <p:nvSpPr>
          <p:cNvPr id="282628" name="19 CuadroTexto"/>
          <p:cNvSpPr txBox="1">
            <a:spLocks noChangeArrowheads="1"/>
          </p:cNvSpPr>
          <p:nvPr/>
        </p:nvSpPr>
        <p:spPr bwMode="auto">
          <a:xfrm>
            <a:off x="7524750" y="5732463"/>
            <a:ext cx="1536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Saderi et al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2000"/>
                                        <p:tgtEl>
                                          <p:spTgt spid="308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0578" name="Object 2"/>
          <p:cNvGraphicFramePr>
            <a:graphicFrameLocks noChangeAspect="1"/>
          </p:cNvGraphicFramePr>
          <p:nvPr/>
        </p:nvGraphicFramePr>
        <p:xfrm>
          <a:off x="5530850" y="4038600"/>
          <a:ext cx="3613150" cy="2743200"/>
        </p:xfrm>
        <a:graphic>
          <a:graphicData uri="http://schemas.openxmlformats.org/presentationml/2006/ole">
            <p:oleObj spid="_x0000_s280578" name="SPW 10.0 Graph" r:id="rId4" imgW="5341925" imgH="4057193" progId="">
              <p:embed/>
            </p:oleObj>
          </a:graphicData>
        </a:graphic>
      </p:graphicFrame>
      <p:pic>
        <p:nvPicPr>
          <p:cNvPr id="280580" name="Picture 8" descr="C:\Users\Nadia\Documents\human brain\nadia human\CTR\NPY\585NPY\585NPY_11.jpg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 l="16853"/>
          <a:stretch>
            <a:fillRect/>
          </a:stretch>
        </p:blipFill>
        <p:spPr bwMode="auto">
          <a:xfrm>
            <a:off x="323850" y="949325"/>
            <a:ext cx="324008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0581" name="Picture 6" descr="C:\Users\Nadia\Documents\human brain\nadia human\DBT\NPY\106NPY\106NPY_08.jpg"/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 l="27010"/>
          <a:stretch>
            <a:fillRect/>
          </a:stretch>
        </p:blipFill>
        <p:spPr bwMode="auto">
          <a:xfrm>
            <a:off x="4787900" y="908050"/>
            <a:ext cx="35290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0582" name="TextBox 5"/>
          <p:cNvSpPr txBox="1">
            <a:spLocks noChangeArrowheads="1"/>
          </p:cNvSpPr>
          <p:nvPr/>
        </p:nvSpPr>
        <p:spPr bwMode="auto">
          <a:xfrm rot="-5400000">
            <a:off x="4876006" y="5158582"/>
            <a:ext cx="898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Nº cells</a:t>
            </a:r>
          </a:p>
        </p:txBody>
      </p:sp>
      <p:sp>
        <p:nvSpPr>
          <p:cNvPr id="280583" name="TextBox 7"/>
          <p:cNvSpPr txBox="1">
            <a:spLocks noChangeArrowheads="1"/>
          </p:cNvSpPr>
          <p:nvPr/>
        </p:nvSpPr>
        <p:spPr bwMode="auto">
          <a:xfrm>
            <a:off x="239713" y="927100"/>
            <a:ext cx="862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C1C1C"/>
                </a:solidFill>
                <a:latin typeface="Calibri" pitchFamily="34" charset="0"/>
              </a:rPr>
              <a:t>control</a:t>
            </a:r>
          </a:p>
        </p:txBody>
      </p:sp>
      <p:sp>
        <p:nvSpPr>
          <p:cNvPr id="280584" name="TextBox 8"/>
          <p:cNvSpPr txBox="1">
            <a:spLocks noChangeArrowheads="1"/>
          </p:cNvSpPr>
          <p:nvPr/>
        </p:nvSpPr>
        <p:spPr bwMode="auto">
          <a:xfrm>
            <a:off x="4716463" y="908050"/>
            <a:ext cx="1063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C1C1C"/>
                </a:solidFill>
                <a:latin typeface="Calibri" pitchFamily="34" charset="0"/>
              </a:rPr>
              <a:t>diabetico</a:t>
            </a:r>
          </a:p>
        </p:txBody>
      </p:sp>
      <p:grpSp>
        <p:nvGrpSpPr>
          <p:cNvPr id="280585" name="Group 9"/>
          <p:cNvGrpSpPr>
            <a:grpSpLocks/>
          </p:cNvGrpSpPr>
          <p:nvPr/>
        </p:nvGrpSpPr>
        <p:grpSpPr bwMode="auto">
          <a:xfrm>
            <a:off x="525463" y="4114800"/>
            <a:ext cx="4021137" cy="2743200"/>
            <a:chOff x="331" y="2592"/>
            <a:chExt cx="2533" cy="1728"/>
          </a:xfrm>
        </p:grpSpPr>
        <p:graphicFrame>
          <p:nvGraphicFramePr>
            <p:cNvPr id="280579" name="Object 10"/>
            <p:cNvGraphicFramePr>
              <a:graphicFrameLocks noChangeAspect="1"/>
            </p:cNvGraphicFramePr>
            <p:nvPr/>
          </p:nvGraphicFramePr>
          <p:xfrm>
            <a:off x="672" y="2592"/>
            <a:ext cx="2192" cy="1728"/>
          </p:xfrm>
          <a:graphic>
            <a:graphicData uri="http://schemas.openxmlformats.org/presentationml/2006/ole">
              <p:oleObj spid="_x0000_s280579" name="SPW 10.0 Graph" r:id="rId7" imgW="5451653" imgH="4188866" progId="">
                <p:embed/>
              </p:oleObj>
            </a:graphicData>
          </a:graphic>
        </p:graphicFrame>
        <p:sp>
          <p:nvSpPr>
            <p:cNvPr id="280589" name="TextBox 6"/>
            <p:cNvSpPr txBox="1">
              <a:spLocks noChangeArrowheads="1"/>
            </p:cNvSpPr>
            <p:nvPr/>
          </p:nvSpPr>
          <p:spPr bwMode="auto">
            <a:xfrm rot="-5400000">
              <a:off x="265" y="3249"/>
              <a:ext cx="457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400" b="1">
                  <a:solidFill>
                    <a:srgbClr val="000000"/>
                  </a:solidFill>
                  <a:latin typeface="Calibri" pitchFamily="34" charset="0"/>
                </a:rPr>
                <a:t>Optical</a:t>
              </a:r>
            </a:p>
            <a:p>
              <a:pPr algn="r"/>
              <a:r>
                <a:rPr lang="en-US" sz="1400" b="1">
                  <a:solidFill>
                    <a:srgbClr val="000000"/>
                  </a:solidFill>
                  <a:latin typeface="Calibri" pitchFamily="34" charset="0"/>
                </a:rPr>
                <a:t>density</a:t>
              </a:r>
            </a:p>
          </p:txBody>
        </p:sp>
        <p:sp>
          <p:nvSpPr>
            <p:cNvPr id="280590" name="TextBox 12"/>
            <p:cNvSpPr txBox="1">
              <a:spLocks noChangeArrowheads="1"/>
            </p:cNvSpPr>
            <p:nvPr/>
          </p:nvSpPr>
          <p:spPr bwMode="auto">
            <a:xfrm>
              <a:off x="2064" y="2795"/>
              <a:ext cx="20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1C1C1C"/>
                  </a:solidFill>
                </a:rPr>
                <a:t>*</a:t>
              </a:r>
            </a:p>
          </p:txBody>
        </p:sp>
      </p:grpSp>
      <p:sp>
        <p:nvSpPr>
          <p:cNvPr id="280586" name="TextBox 13"/>
          <p:cNvSpPr txBox="1">
            <a:spLocks noChangeArrowheads="1"/>
          </p:cNvSpPr>
          <p:nvPr/>
        </p:nvSpPr>
        <p:spPr bwMode="auto">
          <a:xfrm>
            <a:off x="7778750" y="4292600"/>
            <a:ext cx="322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1C1C1C"/>
                </a:solidFill>
              </a:rPr>
              <a:t>*</a:t>
            </a:r>
          </a:p>
        </p:txBody>
      </p:sp>
      <p:sp>
        <p:nvSpPr>
          <p:cNvPr id="280587" name="Text Box 14"/>
          <p:cNvSpPr txBox="1">
            <a:spLocks noChangeArrowheads="1"/>
          </p:cNvSpPr>
          <p:nvPr/>
        </p:nvSpPr>
        <p:spPr bwMode="auto">
          <a:xfrm>
            <a:off x="107950" y="44450"/>
            <a:ext cx="89281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400" b="1">
                <a:solidFill>
                  <a:srgbClr val="000000"/>
                </a:solidFill>
              </a:rPr>
              <a:t>Aunque la producción de glucosa es alta, las neuronas de NPY están activas en el ARC  de pacientes diabéticos</a:t>
            </a:r>
          </a:p>
        </p:txBody>
      </p:sp>
      <p:sp>
        <p:nvSpPr>
          <p:cNvPr id="280588" name="13 CuadroTexto"/>
          <p:cNvSpPr txBox="1">
            <a:spLocks noChangeArrowheads="1"/>
          </p:cNvSpPr>
          <p:nvPr/>
        </p:nvSpPr>
        <p:spPr bwMode="auto">
          <a:xfrm>
            <a:off x="7019925" y="4076700"/>
            <a:ext cx="15382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Saderi et al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3" name="1 CuadroTexto"/>
          <p:cNvSpPr txBox="1">
            <a:spLocks noChangeArrowheads="1"/>
          </p:cNvSpPr>
          <p:nvPr/>
        </p:nvSpPr>
        <p:spPr bwMode="auto">
          <a:xfrm>
            <a:off x="179388" y="692150"/>
            <a:ext cx="878522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3200"/>
              <a:t>Una disrupción en la medición de los niveles de glucosa en el ARC, inducida por cambios en la interacción entre el SCN y el ARC, puede desencadenar  el desarrollo de diabetes o hipertensión arterial  asociados con el síndrome metabólico</a:t>
            </a:r>
          </a:p>
          <a:p>
            <a:pPr algn="ctr"/>
            <a:endParaRPr lang="es-MX" sz="3200"/>
          </a:p>
          <a:p>
            <a:pPr algn="ctr"/>
            <a:endParaRPr lang="es-MX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46082" name="Text Box 5"/>
          <p:cNvSpPr txBox="1">
            <a:spLocks noChangeArrowheads="1"/>
          </p:cNvSpPr>
          <p:nvPr/>
        </p:nvSpPr>
        <p:spPr bwMode="auto">
          <a:xfrm>
            <a:off x="-180975" y="260350"/>
            <a:ext cx="93249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</a:rPr>
              <a:t>The SCN keeps our homeostasis at a proper setting according to the time of the day.</a:t>
            </a:r>
          </a:p>
        </p:txBody>
      </p:sp>
      <p:grpSp>
        <p:nvGrpSpPr>
          <p:cNvPr id="46083" name="Group 15"/>
          <p:cNvGrpSpPr>
            <a:grpSpLocks/>
          </p:cNvGrpSpPr>
          <p:nvPr/>
        </p:nvGrpSpPr>
        <p:grpSpPr bwMode="auto">
          <a:xfrm>
            <a:off x="-1873250" y="0"/>
            <a:ext cx="11017250" cy="7121525"/>
            <a:chOff x="-1180" y="0"/>
            <a:chExt cx="6940" cy="4486"/>
          </a:xfrm>
        </p:grpSpPr>
        <p:grpSp>
          <p:nvGrpSpPr>
            <p:cNvPr id="46086" name="Group 11"/>
            <p:cNvGrpSpPr>
              <a:grpSpLocks/>
            </p:cNvGrpSpPr>
            <p:nvPr/>
          </p:nvGrpSpPr>
          <p:grpSpPr bwMode="auto">
            <a:xfrm>
              <a:off x="-1180" y="0"/>
              <a:ext cx="6940" cy="4486"/>
              <a:chOff x="-1180" y="0"/>
              <a:chExt cx="6940" cy="4486"/>
            </a:xfrm>
          </p:grpSpPr>
          <p:pic>
            <p:nvPicPr>
              <p:cNvPr id="46089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1180" y="0"/>
                <a:ext cx="6940" cy="4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090" name="Freeform 7"/>
              <p:cNvSpPr>
                <a:spLocks/>
              </p:cNvSpPr>
              <p:nvPr/>
            </p:nvSpPr>
            <p:spPr bwMode="auto">
              <a:xfrm>
                <a:off x="1202" y="2296"/>
                <a:ext cx="408" cy="91"/>
              </a:xfrm>
              <a:custGeom>
                <a:avLst/>
                <a:gdLst>
                  <a:gd name="T0" fmla="*/ 408 w 408"/>
                  <a:gd name="T1" fmla="*/ 0 h 45"/>
                  <a:gd name="T2" fmla="*/ 272 w 408"/>
                  <a:gd name="T3" fmla="*/ 184 h 45"/>
                  <a:gd name="T4" fmla="*/ 0 w 408"/>
                  <a:gd name="T5" fmla="*/ 0 h 45"/>
                  <a:gd name="T6" fmla="*/ 0 60000 65536"/>
                  <a:gd name="T7" fmla="*/ 0 60000 65536"/>
                  <a:gd name="T8" fmla="*/ 0 60000 65536"/>
                  <a:gd name="T9" fmla="*/ 0 w 408"/>
                  <a:gd name="T10" fmla="*/ 0 h 45"/>
                  <a:gd name="T11" fmla="*/ 408 w 408"/>
                  <a:gd name="T12" fmla="*/ 45 h 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8" h="45">
                    <a:moveTo>
                      <a:pt x="408" y="0"/>
                    </a:moveTo>
                    <a:cubicBezTo>
                      <a:pt x="374" y="22"/>
                      <a:pt x="340" y="45"/>
                      <a:pt x="272" y="45"/>
                    </a:cubicBezTo>
                    <a:cubicBezTo>
                      <a:pt x="204" y="45"/>
                      <a:pt x="102" y="22"/>
                      <a:pt x="0" y="0"/>
                    </a:cubicBezTo>
                  </a:path>
                </a:pathLst>
              </a:custGeom>
              <a:noFill/>
              <a:ln w="38100">
                <a:solidFill>
                  <a:srgbClr val="1C1C1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091" name="Line 9"/>
              <p:cNvSpPr>
                <a:spLocks noChangeShapeType="1"/>
              </p:cNvSpPr>
              <p:nvPr/>
            </p:nvSpPr>
            <p:spPr bwMode="auto">
              <a:xfrm>
                <a:off x="1837" y="2341"/>
                <a:ext cx="181" cy="46"/>
              </a:xfrm>
              <a:prstGeom prst="line">
                <a:avLst/>
              </a:prstGeom>
              <a:noFill/>
              <a:ln w="38100">
                <a:solidFill>
                  <a:srgbClr val="1C1C1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46087" name="Freeform 12"/>
            <p:cNvSpPr>
              <a:spLocks/>
            </p:cNvSpPr>
            <p:nvPr/>
          </p:nvSpPr>
          <p:spPr bwMode="auto">
            <a:xfrm>
              <a:off x="1837" y="1842"/>
              <a:ext cx="1088" cy="530"/>
            </a:xfrm>
            <a:custGeom>
              <a:avLst/>
              <a:gdLst>
                <a:gd name="T0" fmla="*/ 0 w 1088"/>
                <a:gd name="T1" fmla="*/ 454 h 530"/>
                <a:gd name="T2" fmla="*/ 363 w 1088"/>
                <a:gd name="T3" fmla="*/ 454 h 530"/>
                <a:gd name="T4" fmla="*/ 1088 w 1088"/>
                <a:gd name="T5" fmla="*/ 0 h 530"/>
                <a:gd name="T6" fmla="*/ 0 60000 65536"/>
                <a:gd name="T7" fmla="*/ 0 60000 65536"/>
                <a:gd name="T8" fmla="*/ 0 60000 65536"/>
                <a:gd name="T9" fmla="*/ 0 w 1088"/>
                <a:gd name="T10" fmla="*/ 0 h 530"/>
                <a:gd name="T11" fmla="*/ 1088 w 1088"/>
                <a:gd name="T12" fmla="*/ 530 h 5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8" h="530">
                  <a:moveTo>
                    <a:pt x="0" y="454"/>
                  </a:moveTo>
                  <a:cubicBezTo>
                    <a:pt x="91" y="492"/>
                    <a:pt x="182" y="530"/>
                    <a:pt x="363" y="454"/>
                  </a:cubicBezTo>
                  <a:cubicBezTo>
                    <a:pt x="544" y="378"/>
                    <a:pt x="967" y="76"/>
                    <a:pt x="1088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088" name="Oval 13"/>
            <p:cNvSpPr>
              <a:spLocks noChangeArrowheads="1"/>
            </p:cNvSpPr>
            <p:nvPr/>
          </p:nvSpPr>
          <p:spPr bwMode="auto">
            <a:xfrm>
              <a:off x="2925" y="1706"/>
              <a:ext cx="273" cy="273"/>
            </a:xfrm>
            <a:prstGeom prst="ellipse">
              <a:avLst/>
            </a:prstGeom>
            <a:solidFill>
              <a:srgbClr val="7C6E54"/>
            </a:solidFill>
            <a:ln w="9525">
              <a:solidFill>
                <a:srgbClr val="BAB7B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IGL</a:t>
              </a:r>
            </a:p>
          </p:txBody>
        </p:sp>
      </p:grpSp>
      <p:sp>
        <p:nvSpPr>
          <p:cNvPr id="46084" name="Text Box 17"/>
          <p:cNvSpPr txBox="1">
            <a:spLocks noChangeArrowheads="1"/>
          </p:cNvSpPr>
          <p:nvPr/>
        </p:nvSpPr>
        <p:spPr bwMode="auto">
          <a:xfrm>
            <a:off x="6227763" y="6453188"/>
            <a:ext cx="2414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Buijs and Kalsbeek NRN ‘01</a:t>
            </a:r>
          </a:p>
        </p:txBody>
      </p:sp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-396875" y="188913"/>
            <a:ext cx="931862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800" b="1">
                <a:solidFill>
                  <a:srgbClr val="000000"/>
                </a:solidFill>
              </a:rPr>
              <a:t>Las Neuronas del SCN tienen un ritmo que es transmitido a estructuras dentro el hipotálamo</a:t>
            </a:r>
          </a:p>
          <a:p>
            <a:pPr algn="ctr"/>
            <a:endParaRPr lang="es-MX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48130" name="Text Box 5"/>
          <p:cNvSpPr txBox="1">
            <a:spLocks noChangeArrowheads="1"/>
          </p:cNvSpPr>
          <p:nvPr/>
        </p:nvSpPr>
        <p:spPr bwMode="auto">
          <a:xfrm>
            <a:off x="-180975" y="260350"/>
            <a:ext cx="93249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</a:rPr>
              <a:t>The SCN keeps our homeostasis at a proper setting according to the time of the day.</a:t>
            </a:r>
          </a:p>
        </p:txBody>
      </p:sp>
      <p:grpSp>
        <p:nvGrpSpPr>
          <p:cNvPr id="48131" name="Group 15"/>
          <p:cNvGrpSpPr>
            <a:grpSpLocks/>
          </p:cNvGrpSpPr>
          <p:nvPr/>
        </p:nvGrpSpPr>
        <p:grpSpPr bwMode="auto">
          <a:xfrm>
            <a:off x="-1873250" y="0"/>
            <a:ext cx="11017250" cy="7121525"/>
            <a:chOff x="-1180" y="0"/>
            <a:chExt cx="6940" cy="4486"/>
          </a:xfrm>
        </p:grpSpPr>
        <p:grpSp>
          <p:nvGrpSpPr>
            <p:cNvPr id="48134" name="Group 11"/>
            <p:cNvGrpSpPr>
              <a:grpSpLocks/>
            </p:cNvGrpSpPr>
            <p:nvPr/>
          </p:nvGrpSpPr>
          <p:grpSpPr bwMode="auto">
            <a:xfrm>
              <a:off x="-1180" y="0"/>
              <a:ext cx="6940" cy="4486"/>
              <a:chOff x="-1180" y="0"/>
              <a:chExt cx="6940" cy="4486"/>
            </a:xfrm>
          </p:grpSpPr>
          <p:pic>
            <p:nvPicPr>
              <p:cNvPr id="48137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1180" y="0"/>
                <a:ext cx="6940" cy="4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138" name="Freeform 7"/>
              <p:cNvSpPr>
                <a:spLocks/>
              </p:cNvSpPr>
              <p:nvPr/>
            </p:nvSpPr>
            <p:spPr bwMode="auto">
              <a:xfrm>
                <a:off x="1202" y="2296"/>
                <a:ext cx="408" cy="91"/>
              </a:xfrm>
              <a:custGeom>
                <a:avLst/>
                <a:gdLst>
                  <a:gd name="T0" fmla="*/ 408 w 408"/>
                  <a:gd name="T1" fmla="*/ 0 h 45"/>
                  <a:gd name="T2" fmla="*/ 272 w 408"/>
                  <a:gd name="T3" fmla="*/ 184 h 45"/>
                  <a:gd name="T4" fmla="*/ 0 w 408"/>
                  <a:gd name="T5" fmla="*/ 0 h 45"/>
                  <a:gd name="T6" fmla="*/ 0 60000 65536"/>
                  <a:gd name="T7" fmla="*/ 0 60000 65536"/>
                  <a:gd name="T8" fmla="*/ 0 60000 65536"/>
                  <a:gd name="T9" fmla="*/ 0 w 408"/>
                  <a:gd name="T10" fmla="*/ 0 h 45"/>
                  <a:gd name="T11" fmla="*/ 408 w 408"/>
                  <a:gd name="T12" fmla="*/ 45 h 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8" h="45">
                    <a:moveTo>
                      <a:pt x="408" y="0"/>
                    </a:moveTo>
                    <a:cubicBezTo>
                      <a:pt x="374" y="22"/>
                      <a:pt x="340" y="45"/>
                      <a:pt x="272" y="45"/>
                    </a:cubicBezTo>
                    <a:cubicBezTo>
                      <a:pt x="204" y="45"/>
                      <a:pt x="102" y="22"/>
                      <a:pt x="0" y="0"/>
                    </a:cubicBezTo>
                  </a:path>
                </a:pathLst>
              </a:custGeom>
              <a:noFill/>
              <a:ln w="38100">
                <a:solidFill>
                  <a:srgbClr val="1C1C1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8139" name="Line 9"/>
              <p:cNvSpPr>
                <a:spLocks noChangeShapeType="1"/>
              </p:cNvSpPr>
              <p:nvPr/>
            </p:nvSpPr>
            <p:spPr bwMode="auto">
              <a:xfrm>
                <a:off x="1837" y="2341"/>
                <a:ext cx="181" cy="46"/>
              </a:xfrm>
              <a:prstGeom prst="line">
                <a:avLst/>
              </a:prstGeom>
              <a:noFill/>
              <a:ln w="38100">
                <a:solidFill>
                  <a:srgbClr val="1C1C1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48135" name="Freeform 12"/>
            <p:cNvSpPr>
              <a:spLocks/>
            </p:cNvSpPr>
            <p:nvPr/>
          </p:nvSpPr>
          <p:spPr bwMode="auto">
            <a:xfrm>
              <a:off x="1837" y="1842"/>
              <a:ext cx="1088" cy="530"/>
            </a:xfrm>
            <a:custGeom>
              <a:avLst/>
              <a:gdLst>
                <a:gd name="T0" fmla="*/ 0 w 1088"/>
                <a:gd name="T1" fmla="*/ 454 h 530"/>
                <a:gd name="T2" fmla="*/ 363 w 1088"/>
                <a:gd name="T3" fmla="*/ 454 h 530"/>
                <a:gd name="T4" fmla="*/ 1088 w 1088"/>
                <a:gd name="T5" fmla="*/ 0 h 530"/>
                <a:gd name="T6" fmla="*/ 0 60000 65536"/>
                <a:gd name="T7" fmla="*/ 0 60000 65536"/>
                <a:gd name="T8" fmla="*/ 0 60000 65536"/>
                <a:gd name="T9" fmla="*/ 0 w 1088"/>
                <a:gd name="T10" fmla="*/ 0 h 530"/>
                <a:gd name="T11" fmla="*/ 1088 w 1088"/>
                <a:gd name="T12" fmla="*/ 530 h 5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8" h="530">
                  <a:moveTo>
                    <a:pt x="0" y="454"/>
                  </a:moveTo>
                  <a:cubicBezTo>
                    <a:pt x="91" y="492"/>
                    <a:pt x="182" y="530"/>
                    <a:pt x="363" y="454"/>
                  </a:cubicBezTo>
                  <a:cubicBezTo>
                    <a:pt x="544" y="378"/>
                    <a:pt x="967" y="76"/>
                    <a:pt x="1088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8136" name="Oval 13"/>
            <p:cNvSpPr>
              <a:spLocks noChangeArrowheads="1"/>
            </p:cNvSpPr>
            <p:nvPr/>
          </p:nvSpPr>
          <p:spPr bwMode="auto">
            <a:xfrm>
              <a:off x="2925" y="1706"/>
              <a:ext cx="273" cy="273"/>
            </a:xfrm>
            <a:prstGeom prst="ellipse">
              <a:avLst/>
            </a:prstGeom>
            <a:solidFill>
              <a:srgbClr val="7C6E54"/>
            </a:solidFill>
            <a:ln w="9525">
              <a:solidFill>
                <a:srgbClr val="BAB7B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IGL</a:t>
              </a:r>
            </a:p>
          </p:txBody>
        </p:sp>
      </p:grpSp>
      <p:sp>
        <p:nvSpPr>
          <p:cNvPr id="48132" name="Text Box 16"/>
          <p:cNvSpPr txBox="1">
            <a:spLocks noChangeArrowheads="1"/>
          </p:cNvSpPr>
          <p:nvPr/>
        </p:nvSpPr>
        <p:spPr bwMode="auto">
          <a:xfrm>
            <a:off x="0" y="692150"/>
            <a:ext cx="88931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800" b="1">
                <a:solidFill>
                  <a:srgbClr val="000000"/>
                </a:solidFill>
              </a:rPr>
              <a:t>El SCN sincroniza nuestra fisiología con nuestro comportamiento</a:t>
            </a:r>
          </a:p>
        </p:txBody>
      </p:sp>
      <p:sp>
        <p:nvSpPr>
          <p:cNvPr id="48133" name="Text Box 17"/>
          <p:cNvSpPr txBox="1">
            <a:spLocks noChangeArrowheads="1"/>
          </p:cNvSpPr>
          <p:nvPr/>
        </p:nvSpPr>
        <p:spPr bwMode="auto">
          <a:xfrm>
            <a:off x="6227763" y="6453188"/>
            <a:ext cx="2414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Buijs and Kalsbeek NRN ‘01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50178" name="Text Box 5"/>
          <p:cNvSpPr txBox="1">
            <a:spLocks noChangeArrowheads="1"/>
          </p:cNvSpPr>
          <p:nvPr/>
        </p:nvSpPr>
        <p:spPr bwMode="auto">
          <a:xfrm>
            <a:off x="-180975" y="260350"/>
            <a:ext cx="93249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</a:rPr>
              <a:t>The SCN keeps our homeostasis at a proper setting according to the time of the day.</a:t>
            </a:r>
          </a:p>
        </p:txBody>
      </p:sp>
      <p:grpSp>
        <p:nvGrpSpPr>
          <p:cNvPr id="50179" name="Group 11"/>
          <p:cNvGrpSpPr>
            <a:grpSpLocks/>
          </p:cNvGrpSpPr>
          <p:nvPr/>
        </p:nvGrpSpPr>
        <p:grpSpPr bwMode="auto">
          <a:xfrm>
            <a:off x="-1873250" y="0"/>
            <a:ext cx="11017250" cy="7121525"/>
            <a:chOff x="-1180" y="0"/>
            <a:chExt cx="6940" cy="4486"/>
          </a:xfrm>
        </p:grpSpPr>
        <p:pic>
          <p:nvPicPr>
            <p:cNvPr id="5018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180" y="0"/>
              <a:ext cx="6940" cy="4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83" name="Freeform 7"/>
            <p:cNvSpPr>
              <a:spLocks/>
            </p:cNvSpPr>
            <p:nvPr/>
          </p:nvSpPr>
          <p:spPr bwMode="auto">
            <a:xfrm>
              <a:off x="1202" y="2296"/>
              <a:ext cx="408" cy="91"/>
            </a:xfrm>
            <a:custGeom>
              <a:avLst/>
              <a:gdLst>
                <a:gd name="T0" fmla="*/ 408 w 408"/>
                <a:gd name="T1" fmla="*/ 0 h 45"/>
                <a:gd name="T2" fmla="*/ 272 w 408"/>
                <a:gd name="T3" fmla="*/ 45 h 45"/>
                <a:gd name="T4" fmla="*/ 0 w 408"/>
                <a:gd name="T5" fmla="*/ 0 h 45"/>
                <a:gd name="T6" fmla="*/ 0 60000 65536"/>
                <a:gd name="T7" fmla="*/ 0 60000 65536"/>
                <a:gd name="T8" fmla="*/ 0 60000 65536"/>
                <a:gd name="T9" fmla="*/ 0 w 408"/>
                <a:gd name="T10" fmla="*/ 0 h 45"/>
                <a:gd name="T11" fmla="*/ 408 w 408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8" h="45">
                  <a:moveTo>
                    <a:pt x="408" y="0"/>
                  </a:moveTo>
                  <a:cubicBezTo>
                    <a:pt x="374" y="22"/>
                    <a:pt x="340" y="45"/>
                    <a:pt x="272" y="45"/>
                  </a:cubicBezTo>
                  <a:cubicBezTo>
                    <a:pt x="204" y="45"/>
                    <a:pt x="102" y="22"/>
                    <a:pt x="0" y="0"/>
                  </a:cubicBezTo>
                </a:path>
              </a:pathLst>
            </a:custGeom>
            <a:noFill/>
            <a:ln w="38100">
              <a:solidFill>
                <a:srgbClr val="1C1C1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0184" name="Line 9"/>
            <p:cNvSpPr>
              <a:spLocks noChangeShapeType="1"/>
            </p:cNvSpPr>
            <p:nvPr/>
          </p:nvSpPr>
          <p:spPr bwMode="auto">
            <a:xfrm>
              <a:off x="1837" y="2341"/>
              <a:ext cx="181" cy="46"/>
            </a:xfrm>
            <a:prstGeom prst="line">
              <a:avLst/>
            </a:prstGeom>
            <a:noFill/>
            <a:ln w="38100">
              <a:solidFill>
                <a:srgbClr val="1C1C1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50180" name="7 CuadroTexto"/>
          <p:cNvSpPr txBox="1">
            <a:spLocks noChangeArrowheads="1"/>
          </p:cNvSpPr>
          <p:nvPr/>
        </p:nvSpPr>
        <p:spPr bwMode="auto">
          <a:xfrm>
            <a:off x="0" y="260350"/>
            <a:ext cx="107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50181" name="Text Box 3"/>
          <p:cNvSpPr txBox="1">
            <a:spLocks noChangeArrowheads="1"/>
          </p:cNvSpPr>
          <p:nvPr/>
        </p:nvSpPr>
        <p:spPr bwMode="auto">
          <a:xfrm>
            <a:off x="-323850" y="333375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800" b="1">
                <a:solidFill>
                  <a:srgbClr val="000000"/>
                </a:solidFill>
              </a:rPr>
              <a:t>El reloj biológico nos esta preparando para el próximo período de descanso y actividad!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52226" name="Text Box 5"/>
          <p:cNvSpPr txBox="1">
            <a:spLocks noChangeArrowheads="1"/>
          </p:cNvSpPr>
          <p:nvPr/>
        </p:nvSpPr>
        <p:spPr bwMode="auto">
          <a:xfrm>
            <a:off x="-180975" y="260350"/>
            <a:ext cx="93249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</a:rPr>
              <a:t>The SCN keeps our homeostasis at a proper setting according to the time of the day.</a:t>
            </a:r>
          </a:p>
        </p:txBody>
      </p:sp>
      <p:grpSp>
        <p:nvGrpSpPr>
          <p:cNvPr id="52227" name="Group 11"/>
          <p:cNvGrpSpPr>
            <a:grpSpLocks/>
          </p:cNvGrpSpPr>
          <p:nvPr/>
        </p:nvGrpSpPr>
        <p:grpSpPr bwMode="auto">
          <a:xfrm>
            <a:off x="-1873250" y="0"/>
            <a:ext cx="11017250" cy="7121525"/>
            <a:chOff x="-1180" y="0"/>
            <a:chExt cx="6940" cy="4486"/>
          </a:xfrm>
        </p:grpSpPr>
        <p:pic>
          <p:nvPicPr>
            <p:cNvPr id="5223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180" y="0"/>
              <a:ext cx="6940" cy="4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31" name="Freeform 7"/>
            <p:cNvSpPr>
              <a:spLocks/>
            </p:cNvSpPr>
            <p:nvPr/>
          </p:nvSpPr>
          <p:spPr bwMode="auto">
            <a:xfrm>
              <a:off x="1202" y="2296"/>
              <a:ext cx="408" cy="91"/>
            </a:xfrm>
            <a:custGeom>
              <a:avLst/>
              <a:gdLst>
                <a:gd name="T0" fmla="*/ 408 w 408"/>
                <a:gd name="T1" fmla="*/ 0 h 45"/>
                <a:gd name="T2" fmla="*/ 272 w 408"/>
                <a:gd name="T3" fmla="*/ 45 h 45"/>
                <a:gd name="T4" fmla="*/ 0 w 408"/>
                <a:gd name="T5" fmla="*/ 0 h 45"/>
                <a:gd name="T6" fmla="*/ 0 60000 65536"/>
                <a:gd name="T7" fmla="*/ 0 60000 65536"/>
                <a:gd name="T8" fmla="*/ 0 60000 65536"/>
                <a:gd name="T9" fmla="*/ 0 w 408"/>
                <a:gd name="T10" fmla="*/ 0 h 45"/>
                <a:gd name="T11" fmla="*/ 408 w 408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8" h="45">
                  <a:moveTo>
                    <a:pt x="408" y="0"/>
                  </a:moveTo>
                  <a:cubicBezTo>
                    <a:pt x="374" y="22"/>
                    <a:pt x="340" y="45"/>
                    <a:pt x="272" y="45"/>
                  </a:cubicBezTo>
                  <a:cubicBezTo>
                    <a:pt x="204" y="45"/>
                    <a:pt x="102" y="22"/>
                    <a:pt x="0" y="0"/>
                  </a:cubicBezTo>
                </a:path>
              </a:pathLst>
            </a:custGeom>
            <a:noFill/>
            <a:ln w="38100">
              <a:solidFill>
                <a:srgbClr val="1C1C1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2232" name="Line 9"/>
            <p:cNvSpPr>
              <a:spLocks noChangeShapeType="1"/>
            </p:cNvSpPr>
            <p:nvPr/>
          </p:nvSpPr>
          <p:spPr bwMode="auto">
            <a:xfrm>
              <a:off x="1837" y="2341"/>
              <a:ext cx="181" cy="46"/>
            </a:xfrm>
            <a:prstGeom prst="line">
              <a:avLst/>
            </a:prstGeom>
            <a:noFill/>
            <a:ln w="38100">
              <a:solidFill>
                <a:srgbClr val="1C1C1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52228" name="7 CuadroTexto"/>
          <p:cNvSpPr txBox="1">
            <a:spLocks noChangeArrowheads="1"/>
          </p:cNvSpPr>
          <p:nvPr/>
        </p:nvSpPr>
        <p:spPr bwMode="auto">
          <a:xfrm>
            <a:off x="0" y="260350"/>
            <a:ext cx="107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52229" name="8 CuadroTexto"/>
          <p:cNvSpPr txBox="1">
            <a:spLocks noChangeArrowheads="1"/>
          </p:cNvSpPr>
          <p:nvPr/>
        </p:nvSpPr>
        <p:spPr bwMode="auto">
          <a:xfrm>
            <a:off x="107950" y="404813"/>
            <a:ext cx="86407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3200">
                <a:solidFill>
                  <a:srgbClr val="FF0000"/>
                </a:solidFill>
              </a:rPr>
              <a:t>Que pasa al momento que nosotros no estamos bien preparados??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1 Título"/>
          <p:cNvSpPr>
            <a:spLocks noGrp="1"/>
          </p:cNvSpPr>
          <p:nvPr>
            <p:ph type="title"/>
          </p:nvPr>
        </p:nvSpPr>
        <p:spPr>
          <a:xfrm>
            <a:off x="109538" y="211138"/>
            <a:ext cx="8832850" cy="1143000"/>
          </a:xfrm>
        </p:spPr>
        <p:txBody>
          <a:bodyPr/>
          <a:lstStyle/>
          <a:p>
            <a:pPr eaLnBrk="1" hangingPunct="1"/>
            <a:r>
              <a:rPr lang="es-MX" sz="3600" smtClean="0"/>
              <a:t>Cada mañana hay un período con mas vulnerabilidad para infarto al miocardio</a:t>
            </a:r>
          </a:p>
        </p:txBody>
      </p:sp>
      <p:grpSp>
        <p:nvGrpSpPr>
          <p:cNvPr id="54275" name="8 Grupo"/>
          <p:cNvGrpSpPr>
            <a:grpSpLocks/>
          </p:cNvGrpSpPr>
          <p:nvPr/>
        </p:nvGrpSpPr>
        <p:grpSpPr bwMode="auto">
          <a:xfrm>
            <a:off x="827088" y="1916113"/>
            <a:ext cx="6262687" cy="4067175"/>
            <a:chOff x="795528" y="1600200"/>
            <a:chExt cx="4288536" cy="2626576"/>
          </a:xfrm>
        </p:grpSpPr>
        <p:pic>
          <p:nvPicPr>
            <p:cNvPr id="54276" name="Picture 6" descr="Image result for circadian variation in the frequency of onset of acute myocardial infarction"/>
            <p:cNvPicPr>
              <a:picLocks noChangeAspect="1" noChangeArrowheads="1"/>
            </p:cNvPicPr>
            <p:nvPr/>
          </p:nvPicPr>
          <p:blipFill>
            <a:blip r:embed="rId3" cstate="print"/>
            <a:srcRect b="50153"/>
            <a:stretch>
              <a:fillRect/>
            </a:stretch>
          </p:blipFill>
          <p:spPr bwMode="auto">
            <a:xfrm>
              <a:off x="795528" y="1600200"/>
              <a:ext cx="4288536" cy="2626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7 CuadroTexto"/>
            <p:cNvSpPr txBox="1"/>
            <p:nvPr/>
          </p:nvSpPr>
          <p:spPr>
            <a:xfrm>
              <a:off x="3721951" y="3992004"/>
              <a:ext cx="1265363" cy="1773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200">
                <a:defRPr/>
              </a:pPr>
              <a:r>
                <a:rPr lang="en-US" sz="1200" b="1" dirty="0" err="1">
                  <a:solidFill>
                    <a:prstClr val="black"/>
                  </a:solidFill>
                  <a:ea typeface="MS PGothic" pitchFamily="34" charset="-128"/>
                  <a:cs typeface="+mn-cs"/>
                </a:rPr>
                <a:t>Kurnik</a:t>
              </a:r>
              <a:r>
                <a:rPr lang="en-US" sz="1200" b="1" dirty="0">
                  <a:solidFill>
                    <a:prstClr val="black"/>
                  </a:solidFill>
                  <a:ea typeface="MS PGothic" pitchFamily="34" charset="-128"/>
                  <a:cs typeface="+mn-cs"/>
                </a:rPr>
                <a:t> </a:t>
              </a:r>
              <a:r>
                <a:rPr lang="en-US" sz="1200" dirty="0">
                  <a:solidFill>
                    <a:prstClr val="black"/>
                  </a:solidFill>
                  <a:ea typeface="MS PGothic" pitchFamily="34" charset="-128"/>
                  <a:cs typeface="+mn-cs"/>
                </a:rPr>
                <a:t>Circulation. 1995</a:t>
              </a:r>
              <a:endParaRPr lang="en-US" sz="1200" b="1" dirty="0">
                <a:solidFill>
                  <a:prstClr val="black"/>
                </a:solidFill>
                <a:ea typeface="MS PGothic" pitchFamily="34" charset="-128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56322" name="Text Box 5"/>
          <p:cNvSpPr txBox="1">
            <a:spLocks noChangeArrowheads="1"/>
          </p:cNvSpPr>
          <p:nvPr/>
        </p:nvSpPr>
        <p:spPr bwMode="auto">
          <a:xfrm>
            <a:off x="-180975" y="260350"/>
            <a:ext cx="93249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</a:rPr>
              <a:t>The SCN keeps our homeostasis at a proper setting according to the time of the day.</a:t>
            </a:r>
          </a:p>
        </p:txBody>
      </p:sp>
      <p:grpSp>
        <p:nvGrpSpPr>
          <p:cNvPr id="56323" name="Group 15"/>
          <p:cNvGrpSpPr>
            <a:grpSpLocks/>
          </p:cNvGrpSpPr>
          <p:nvPr/>
        </p:nvGrpSpPr>
        <p:grpSpPr bwMode="auto">
          <a:xfrm>
            <a:off x="-1873250" y="0"/>
            <a:ext cx="11017250" cy="7121525"/>
            <a:chOff x="-1180" y="0"/>
            <a:chExt cx="6940" cy="4486"/>
          </a:xfrm>
        </p:grpSpPr>
        <p:grpSp>
          <p:nvGrpSpPr>
            <p:cNvPr id="56331" name="Group 11"/>
            <p:cNvGrpSpPr>
              <a:grpSpLocks/>
            </p:cNvGrpSpPr>
            <p:nvPr/>
          </p:nvGrpSpPr>
          <p:grpSpPr bwMode="auto">
            <a:xfrm>
              <a:off x="-1180" y="0"/>
              <a:ext cx="6940" cy="4486"/>
              <a:chOff x="-1180" y="0"/>
              <a:chExt cx="6940" cy="4486"/>
            </a:xfrm>
          </p:grpSpPr>
          <p:pic>
            <p:nvPicPr>
              <p:cNvPr id="56334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1180" y="0"/>
                <a:ext cx="6940" cy="4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6335" name="Freeform 7"/>
              <p:cNvSpPr>
                <a:spLocks/>
              </p:cNvSpPr>
              <p:nvPr/>
            </p:nvSpPr>
            <p:spPr bwMode="auto">
              <a:xfrm>
                <a:off x="1202" y="2296"/>
                <a:ext cx="408" cy="91"/>
              </a:xfrm>
              <a:custGeom>
                <a:avLst/>
                <a:gdLst>
                  <a:gd name="T0" fmla="*/ 408 w 408"/>
                  <a:gd name="T1" fmla="*/ 0 h 45"/>
                  <a:gd name="T2" fmla="*/ 272 w 408"/>
                  <a:gd name="T3" fmla="*/ 184 h 45"/>
                  <a:gd name="T4" fmla="*/ 0 w 408"/>
                  <a:gd name="T5" fmla="*/ 0 h 45"/>
                  <a:gd name="T6" fmla="*/ 0 60000 65536"/>
                  <a:gd name="T7" fmla="*/ 0 60000 65536"/>
                  <a:gd name="T8" fmla="*/ 0 60000 65536"/>
                  <a:gd name="T9" fmla="*/ 0 w 408"/>
                  <a:gd name="T10" fmla="*/ 0 h 45"/>
                  <a:gd name="T11" fmla="*/ 408 w 408"/>
                  <a:gd name="T12" fmla="*/ 45 h 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8" h="45">
                    <a:moveTo>
                      <a:pt x="408" y="0"/>
                    </a:moveTo>
                    <a:cubicBezTo>
                      <a:pt x="374" y="22"/>
                      <a:pt x="340" y="45"/>
                      <a:pt x="272" y="45"/>
                    </a:cubicBezTo>
                    <a:cubicBezTo>
                      <a:pt x="204" y="45"/>
                      <a:pt x="102" y="22"/>
                      <a:pt x="0" y="0"/>
                    </a:cubicBezTo>
                  </a:path>
                </a:pathLst>
              </a:custGeom>
              <a:noFill/>
              <a:ln w="38100">
                <a:solidFill>
                  <a:srgbClr val="1C1C1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6336" name="Line 9"/>
              <p:cNvSpPr>
                <a:spLocks noChangeShapeType="1"/>
              </p:cNvSpPr>
              <p:nvPr/>
            </p:nvSpPr>
            <p:spPr bwMode="auto">
              <a:xfrm>
                <a:off x="1837" y="2341"/>
                <a:ext cx="181" cy="46"/>
              </a:xfrm>
              <a:prstGeom prst="line">
                <a:avLst/>
              </a:prstGeom>
              <a:noFill/>
              <a:ln w="38100">
                <a:solidFill>
                  <a:srgbClr val="1C1C1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56332" name="Freeform 12"/>
            <p:cNvSpPr>
              <a:spLocks/>
            </p:cNvSpPr>
            <p:nvPr/>
          </p:nvSpPr>
          <p:spPr bwMode="auto">
            <a:xfrm>
              <a:off x="1837" y="1842"/>
              <a:ext cx="1088" cy="530"/>
            </a:xfrm>
            <a:custGeom>
              <a:avLst/>
              <a:gdLst>
                <a:gd name="T0" fmla="*/ 0 w 1088"/>
                <a:gd name="T1" fmla="*/ 454 h 530"/>
                <a:gd name="T2" fmla="*/ 363 w 1088"/>
                <a:gd name="T3" fmla="*/ 454 h 530"/>
                <a:gd name="T4" fmla="*/ 1088 w 1088"/>
                <a:gd name="T5" fmla="*/ 0 h 530"/>
                <a:gd name="T6" fmla="*/ 0 60000 65536"/>
                <a:gd name="T7" fmla="*/ 0 60000 65536"/>
                <a:gd name="T8" fmla="*/ 0 60000 65536"/>
                <a:gd name="T9" fmla="*/ 0 w 1088"/>
                <a:gd name="T10" fmla="*/ 0 h 530"/>
                <a:gd name="T11" fmla="*/ 1088 w 1088"/>
                <a:gd name="T12" fmla="*/ 530 h 5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8" h="530">
                  <a:moveTo>
                    <a:pt x="0" y="454"/>
                  </a:moveTo>
                  <a:cubicBezTo>
                    <a:pt x="91" y="492"/>
                    <a:pt x="182" y="530"/>
                    <a:pt x="363" y="454"/>
                  </a:cubicBezTo>
                  <a:cubicBezTo>
                    <a:pt x="544" y="378"/>
                    <a:pt x="967" y="76"/>
                    <a:pt x="1088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6333" name="Oval 13"/>
            <p:cNvSpPr>
              <a:spLocks noChangeArrowheads="1"/>
            </p:cNvSpPr>
            <p:nvPr/>
          </p:nvSpPr>
          <p:spPr bwMode="auto">
            <a:xfrm>
              <a:off x="2925" y="1706"/>
              <a:ext cx="273" cy="273"/>
            </a:xfrm>
            <a:prstGeom prst="ellipse">
              <a:avLst/>
            </a:prstGeom>
            <a:solidFill>
              <a:srgbClr val="7C6E54"/>
            </a:solidFill>
            <a:ln w="9525">
              <a:solidFill>
                <a:srgbClr val="BAB7B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00"/>
                  </a:solidFill>
                </a:rPr>
                <a:t>IGL</a:t>
              </a:r>
            </a:p>
          </p:txBody>
        </p:sp>
      </p:grpSp>
      <p:sp>
        <p:nvSpPr>
          <p:cNvPr id="56324" name="Text Box 16"/>
          <p:cNvSpPr txBox="1">
            <a:spLocks noChangeArrowheads="1"/>
          </p:cNvSpPr>
          <p:nvPr/>
        </p:nvSpPr>
        <p:spPr bwMode="auto">
          <a:xfrm>
            <a:off x="0" y="188913"/>
            <a:ext cx="88931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800" b="1">
                <a:solidFill>
                  <a:srgbClr val="000000"/>
                </a:solidFill>
              </a:rPr>
              <a:t>El SCN recibe información asociada con metabolismo –sueño- sistema cardiovascular</a:t>
            </a:r>
          </a:p>
        </p:txBody>
      </p:sp>
      <p:sp>
        <p:nvSpPr>
          <p:cNvPr id="56325" name="Text Box 17"/>
          <p:cNvSpPr txBox="1">
            <a:spLocks noChangeArrowheads="1"/>
          </p:cNvSpPr>
          <p:nvPr/>
        </p:nvSpPr>
        <p:spPr bwMode="auto">
          <a:xfrm>
            <a:off x="6227763" y="6453188"/>
            <a:ext cx="2414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Buijs and Kalsbeek NRN ‘01</a:t>
            </a:r>
          </a:p>
        </p:txBody>
      </p:sp>
      <p:cxnSp>
        <p:nvCxnSpPr>
          <p:cNvPr id="14" name="13 Conector recto de flecha"/>
          <p:cNvCxnSpPr/>
          <p:nvPr/>
        </p:nvCxnSpPr>
        <p:spPr>
          <a:xfrm>
            <a:off x="1042988" y="2133600"/>
            <a:ext cx="1512887" cy="14398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2411413" y="1989138"/>
            <a:ext cx="288925" cy="15113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flipH="1">
            <a:off x="2843213" y="2924175"/>
            <a:ext cx="576262" cy="6492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>
            <a:endCxn id="56332" idx="0"/>
          </p:cNvCxnSpPr>
          <p:nvPr/>
        </p:nvCxnSpPr>
        <p:spPr>
          <a:xfrm flipH="1">
            <a:off x="2916238" y="3429000"/>
            <a:ext cx="4679950" cy="2159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>
            <a:off x="1692275" y="3500438"/>
            <a:ext cx="863600" cy="2159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4572000"/>
          </a:xfrm>
        </p:spPr>
        <p:txBody>
          <a:bodyPr/>
          <a:lstStyle/>
          <a:p>
            <a:pPr eaLnBrk="1" hangingPunct="1"/>
            <a:r>
              <a:rPr lang="es-MX" smtClean="0">
                <a:solidFill>
                  <a:srgbClr val="000000"/>
                </a:solidFill>
              </a:rPr>
              <a:t>La Información metabólica – inmune – cardiovascular cambia la actividad neuronal del SCN, permitiendo la adaptación en la conducta y la fisiología asociadas con el horario del día y las necesidades del cerebro/cuerpo.</a:t>
            </a:r>
          </a:p>
        </p:txBody>
      </p:sp>
      <p:sp>
        <p:nvSpPr>
          <p:cNvPr id="58370" name="3 Rectángulo"/>
          <p:cNvSpPr>
            <a:spLocks noChangeArrowheads="1"/>
          </p:cNvSpPr>
          <p:nvPr/>
        </p:nvSpPr>
        <p:spPr bwMode="auto">
          <a:xfrm>
            <a:off x="2987675" y="333375"/>
            <a:ext cx="1930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 b="1">
                <a:solidFill>
                  <a:srgbClr val="000000"/>
                </a:solidFill>
                <a:latin typeface="Century Gothic" pitchFamily="34" charset="0"/>
              </a:rPr>
              <a:t>HiPÓTESIS</a:t>
            </a:r>
            <a:endParaRPr lang="en-US" b="1"/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755650" y="5445125"/>
            <a:ext cx="7777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>
                <a:solidFill>
                  <a:srgbClr val="FF0000"/>
                </a:solidFill>
              </a:rPr>
              <a:t>Cual es la evidencia?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2DBT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-257175"/>
            <a:ext cx="9296400" cy="735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1299" name="Picture 3" descr="2DBTP+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87338" y="-242888"/>
            <a:ext cx="9431338" cy="746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3 CuadroTexto"/>
          <p:cNvSpPr txBox="1">
            <a:spLocks noChangeArrowheads="1"/>
          </p:cNvSpPr>
          <p:nvPr/>
        </p:nvSpPr>
        <p:spPr bwMode="auto">
          <a:xfrm>
            <a:off x="6804025" y="6453188"/>
            <a:ext cx="17065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(Scheer et al 2003)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95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5768</TotalTime>
  <Words>551</Words>
  <Application>Microsoft Office PowerPoint</Application>
  <PresentationFormat>Presentación en pantalla (4:3)</PresentationFormat>
  <Paragraphs>99</Paragraphs>
  <Slides>18</Slides>
  <Notes>18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Default Design</vt:lpstr>
      <vt:lpstr>5_Tema de Office</vt:lpstr>
      <vt:lpstr>4_Default Design</vt:lpstr>
      <vt:lpstr>SPW 10.0 Graph</vt:lpstr>
      <vt:lpstr>Diapositiva 1</vt:lpstr>
      <vt:lpstr>Diapositiva 2</vt:lpstr>
      <vt:lpstr>Diapositiva 3</vt:lpstr>
      <vt:lpstr>Diapositiva 4</vt:lpstr>
      <vt:lpstr>Diapositiva 5</vt:lpstr>
      <vt:lpstr>Cada mañana hay un período con mas vulnerabilidad para infarto al miocardio</vt:lpstr>
      <vt:lpstr>Diapositiva 7</vt:lpstr>
      <vt:lpstr>Diapositiva 8</vt:lpstr>
      <vt:lpstr>Diapositiva 9</vt:lpstr>
      <vt:lpstr>Diapositiva 10</vt:lpstr>
      <vt:lpstr>Diapositiva 11</vt:lpstr>
      <vt:lpstr>Glucosa en diabetes</vt:lpstr>
      <vt:lpstr>Glucose uptake (PET imaging)</vt:lpstr>
      <vt:lpstr>Diapositiva 14</vt:lpstr>
      <vt:lpstr>Diapositiva 15</vt:lpstr>
      <vt:lpstr>Diapositiva 16</vt:lpstr>
      <vt:lpstr>Diapositiva 17</vt:lpstr>
      <vt:lpstr>Diapositiva 18</vt:lpstr>
    </vt:vector>
  </TitlesOfParts>
  <Company>Biomedicas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Ruud Buijs</dc:creator>
  <cp:lastModifiedBy>Ruud Buijs</cp:lastModifiedBy>
  <cp:revision>80</cp:revision>
  <dcterms:created xsi:type="dcterms:W3CDTF">2011-07-25T14:26:25Z</dcterms:created>
  <dcterms:modified xsi:type="dcterms:W3CDTF">2018-05-02T23:36:58Z</dcterms:modified>
</cp:coreProperties>
</file>