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18"/>
  </p:notesMasterIdLst>
  <p:sldIdLst>
    <p:sldId id="256" r:id="rId4"/>
    <p:sldId id="259" r:id="rId5"/>
    <p:sldId id="260" r:id="rId6"/>
    <p:sldId id="266" r:id="rId7"/>
    <p:sldId id="272" r:id="rId8"/>
    <p:sldId id="262" r:id="rId9"/>
    <p:sldId id="267" r:id="rId10"/>
    <p:sldId id="268" r:id="rId11"/>
    <p:sldId id="269" r:id="rId12"/>
    <p:sldId id="263" r:id="rId13"/>
    <p:sldId id="265" r:id="rId14"/>
    <p:sldId id="271" r:id="rId15"/>
    <p:sldId id="273" r:id="rId16"/>
    <p:sldId id="274" r:id="rId17"/>
  </p:sldIdLst>
  <p:sldSz cx="9144000" cy="6858000" type="screen4x3"/>
  <p:notesSz cx="6799263" cy="99298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Enf isquemicas corazón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2.2916666666666665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EVC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Infecciones respiratorias bajas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27004865472612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EPOC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8.3333333333333332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Cancer pulmón, bronquios, traquea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795373765805046E-2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DM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77520764766947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Demencias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228529070673726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Hoja1!$H$2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Enf diarreicas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550415295338941E-2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Hoja1!$I$2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Tuberculosis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0530249177203365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Hoja1!$J$2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Accidentes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530249177203365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Hoja1!$K$2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42560"/>
        <c:axId val="21856640"/>
        <c:axId val="0"/>
      </c:bar3DChart>
      <c:catAx>
        <c:axId val="21842560"/>
        <c:scaling>
          <c:orientation val="minMax"/>
        </c:scaling>
        <c:delete val="0"/>
        <c:axPos val="l"/>
        <c:majorTickMark val="out"/>
        <c:minorTickMark val="none"/>
        <c:tickLblPos val="nextTo"/>
        <c:crossAx val="21856640"/>
        <c:crosses val="autoZero"/>
        <c:auto val="1"/>
        <c:lblAlgn val="ctr"/>
        <c:lblOffset val="100"/>
        <c:noMultiLvlLbl val="0"/>
      </c:catAx>
      <c:valAx>
        <c:axId val="21856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842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53955559584633"/>
          <c:y val="6.8551919291338595E-2"/>
          <c:w val="0.21262770345491674"/>
          <c:h val="0.85352116141732282"/>
        </c:manualLayout>
      </c:layout>
      <c:overlay val="0"/>
      <c:txPr>
        <a:bodyPr/>
        <a:lstStyle/>
        <a:p>
          <a:pPr>
            <a:defRPr sz="105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21BDA-51FC-8442-95B2-4E0B37E4E723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A51CA70-A322-3A4E-B885-71D14E01B6C8}">
      <dgm:prSet phldrT="[Texto]" custT="1"/>
      <dgm:spPr>
        <a:solidFill>
          <a:srgbClr val="17375E"/>
        </a:solidFill>
      </dgm:spPr>
      <dgm:t>
        <a:bodyPr/>
        <a:lstStyle/>
        <a:p>
          <a:r>
            <a:rPr lang="es-MX" sz="1400" b="1" dirty="0">
              <a:latin typeface="Arial Narrow"/>
              <a:cs typeface="Arial Narrow"/>
            </a:rPr>
            <a:t>Políticas públicas y estrategias de promoción para disminuir factores de riesgo</a:t>
          </a:r>
        </a:p>
      </dgm:t>
    </dgm:pt>
    <dgm:pt modelId="{90612366-F3DC-CF4B-B665-A3A55E2EB05E}" type="parTrans" cxnId="{F0AA9EA4-BA1F-8240-B11E-4717E68152D0}">
      <dgm:prSet/>
      <dgm:spPr/>
      <dgm:t>
        <a:bodyPr/>
        <a:lstStyle/>
        <a:p>
          <a:endParaRPr lang="es-MX" sz="1400" b="1"/>
        </a:p>
      </dgm:t>
    </dgm:pt>
    <dgm:pt modelId="{51082B8C-B8CB-DA4D-B3DF-3F05AFFC0C84}" type="sibTrans" cxnId="{F0AA9EA4-BA1F-8240-B11E-4717E68152D0}">
      <dgm:prSet/>
      <dgm:spPr/>
      <dgm:t>
        <a:bodyPr/>
        <a:lstStyle/>
        <a:p>
          <a:endParaRPr lang="es-MX" sz="1400" b="1"/>
        </a:p>
      </dgm:t>
    </dgm:pt>
    <dgm:pt modelId="{0E9BA718-5B2C-0447-A9D2-292058E941A2}">
      <dgm:prSet phldrT="[Texto]" custT="1"/>
      <dgm:spPr>
        <a:solidFill>
          <a:srgbClr val="17375E"/>
        </a:solidFill>
      </dgm:spPr>
      <dgm:t>
        <a:bodyPr/>
        <a:lstStyle/>
        <a:p>
          <a:r>
            <a:rPr lang="es-MX" sz="1400" b="1" dirty="0">
              <a:latin typeface="Arial Narrow"/>
              <a:cs typeface="Arial Narrow"/>
            </a:rPr>
            <a:t>Prevención de recurrencia y complicaciones en pacientes con ECV</a:t>
          </a:r>
        </a:p>
      </dgm:t>
    </dgm:pt>
    <dgm:pt modelId="{9743D7E1-DFA0-564B-BC8E-40E7545097F7}" type="parTrans" cxnId="{8F6A6E99-87F5-CD40-AC2B-B79C835D6BB1}">
      <dgm:prSet/>
      <dgm:spPr/>
      <dgm:t>
        <a:bodyPr/>
        <a:lstStyle/>
        <a:p>
          <a:endParaRPr lang="es-MX" sz="1400" b="1"/>
        </a:p>
      </dgm:t>
    </dgm:pt>
    <dgm:pt modelId="{780DFD6A-0FAE-B445-8784-330620B90A1B}" type="sibTrans" cxnId="{8F6A6E99-87F5-CD40-AC2B-B79C835D6BB1}">
      <dgm:prSet/>
      <dgm:spPr/>
      <dgm:t>
        <a:bodyPr/>
        <a:lstStyle/>
        <a:p>
          <a:endParaRPr lang="es-MX" sz="1400" b="1"/>
        </a:p>
      </dgm:t>
    </dgm:pt>
    <dgm:pt modelId="{6F21B7C1-A0B0-6848-9EBA-15133843D05B}">
      <dgm:prSet custT="1"/>
      <dgm:spPr>
        <a:solidFill>
          <a:srgbClr val="17375E"/>
        </a:solidFill>
      </dgm:spPr>
      <dgm:t>
        <a:bodyPr/>
        <a:lstStyle/>
        <a:p>
          <a:r>
            <a:rPr lang="es-MX" sz="1400" b="1" dirty="0">
              <a:latin typeface="Arial Narrow"/>
              <a:cs typeface="Arial Narrow"/>
            </a:rPr>
            <a:t>Prevención primaria en población de alto riesgo cardiovascular </a:t>
          </a:r>
        </a:p>
      </dgm:t>
    </dgm:pt>
    <dgm:pt modelId="{B4EAFFE4-C410-EC49-9A28-667708957A3E}" type="parTrans" cxnId="{837A3F94-A5CF-4D42-A63B-397EAD6B6AE5}">
      <dgm:prSet/>
      <dgm:spPr/>
      <dgm:t>
        <a:bodyPr/>
        <a:lstStyle/>
        <a:p>
          <a:endParaRPr lang="es-MX" sz="1400" b="1"/>
        </a:p>
      </dgm:t>
    </dgm:pt>
    <dgm:pt modelId="{8135EE49-A5AD-1D44-8977-D647ACAA0EEE}" type="sibTrans" cxnId="{837A3F94-A5CF-4D42-A63B-397EAD6B6AE5}">
      <dgm:prSet/>
      <dgm:spPr/>
      <dgm:t>
        <a:bodyPr/>
        <a:lstStyle/>
        <a:p>
          <a:endParaRPr lang="es-MX" sz="1400" b="1"/>
        </a:p>
      </dgm:t>
    </dgm:pt>
    <dgm:pt modelId="{DB91D934-4AF6-8B43-9668-C0DCE80520EF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400" b="1" dirty="0">
              <a:latin typeface="Arial Narrow"/>
              <a:cs typeface="Arial Narrow"/>
            </a:rPr>
            <a:t>Tratamiento inicial del infarto agudo del miocardio y de la falla cardiaca</a:t>
          </a:r>
        </a:p>
      </dgm:t>
    </dgm:pt>
    <dgm:pt modelId="{41E35EEA-2F6E-CD46-A3C5-BC1C07386F7F}" type="parTrans" cxnId="{817EB996-D3D3-8443-AEA4-3363833F9709}">
      <dgm:prSet/>
      <dgm:spPr/>
      <dgm:t>
        <a:bodyPr/>
        <a:lstStyle/>
        <a:p>
          <a:endParaRPr lang="es-MX" sz="1400" b="1"/>
        </a:p>
      </dgm:t>
    </dgm:pt>
    <dgm:pt modelId="{33DE381A-A5F4-2E49-9AA7-DB5248248112}" type="sibTrans" cxnId="{817EB996-D3D3-8443-AEA4-3363833F9709}">
      <dgm:prSet/>
      <dgm:spPr/>
      <dgm:t>
        <a:bodyPr/>
        <a:lstStyle/>
        <a:p>
          <a:endParaRPr lang="es-MX" sz="1400" b="1"/>
        </a:p>
      </dgm:t>
    </dgm:pt>
    <dgm:pt modelId="{094671F4-A005-974E-A24A-CC758A2B511C}">
      <dgm:prSet phldrT="[Texto]" custT="1"/>
      <dgm:spPr>
        <a:solidFill>
          <a:srgbClr val="17375E"/>
        </a:solidFill>
      </dgm:spPr>
      <dgm:t>
        <a:bodyPr/>
        <a:lstStyle/>
        <a:p>
          <a:r>
            <a:rPr lang="es-MX" sz="1200" b="1" dirty="0" smtClean="0">
              <a:latin typeface="Arial Narrow"/>
              <a:cs typeface="Arial Narrow"/>
            </a:rPr>
            <a:t>Promoción de Hábitos saludables: Dieta </a:t>
          </a:r>
          <a:r>
            <a:rPr lang="es-MX" sz="1200" b="1" dirty="0">
              <a:latin typeface="Arial Narrow"/>
              <a:cs typeface="Arial Narrow"/>
            </a:rPr>
            <a:t>sana, actividad física, no adicciones, control metabólico</a:t>
          </a:r>
        </a:p>
      </dgm:t>
    </dgm:pt>
    <dgm:pt modelId="{BD8A0B88-6B33-6E4D-A4C3-C6A780C67A16}" type="parTrans" cxnId="{7693D09C-90E7-8648-B18D-F220C174A885}">
      <dgm:prSet/>
      <dgm:spPr/>
      <dgm:t>
        <a:bodyPr/>
        <a:lstStyle/>
        <a:p>
          <a:endParaRPr lang="es-MX" sz="1400" b="1"/>
        </a:p>
      </dgm:t>
    </dgm:pt>
    <dgm:pt modelId="{E5C05AB4-67BA-F54C-9D14-0B47CEB4E4A2}" type="sibTrans" cxnId="{7693D09C-90E7-8648-B18D-F220C174A885}">
      <dgm:prSet/>
      <dgm:spPr/>
      <dgm:t>
        <a:bodyPr/>
        <a:lstStyle/>
        <a:p>
          <a:endParaRPr lang="es-MX" sz="1400" b="1"/>
        </a:p>
      </dgm:t>
    </dgm:pt>
    <dgm:pt modelId="{58A5A977-35DE-FD45-A43B-C33B310C204B}">
      <dgm:prSet custT="1"/>
      <dgm:spPr>
        <a:solidFill>
          <a:srgbClr val="17375E"/>
        </a:solidFill>
      </dgm:spPr>
      <dgm:t>
        <a:bodyPr/>
        <a:lstStyle/>
        <a:p>
          <a:r>
            <a:rPr lang="es-MX" sz="1200" b="1" dirty="0" smtClean="0">
              <a:latin typeface="Arial Narrow"/>
              <a:cs typeface="Arial Narrow"/>
            </a:rPr>
            <a:t>Detección </a:t>
          </a:r>
          <a:r>
            <a:rPr lang="es-MX" sz="1200" b="1" dirty="0">
              <a:latin typeface="Arial Narrow"/>
              <a:cs typeface="Arial Narrow"/>
            </a:rPr>
            <a:t>de </a:t>
          </a:r>
          <a:r>
            <a:rPr lang="es-MX" sz="1200" b="1" dirty="0" smtClean="0">
              <a:latin typeface="Arial Narrow"/>
              <a:cs typeface="Arial Narrow"/>
            </a:rPr>
            <a:t>riesgo</a:t>
          </a:r>
          <a:endParaRPr lang="es-MX" sz="1200" b="1" dirty="0">
            <a:latin typeface="Arial Narrow"/>
            <a:cs typeface="Arial Narrow"/>
          </a:endParaRPr>
        </a:p>
      </dgm:t>
    </dgm:pt>
    <dgm:pt modelId="{B7FDA96B-EADC-A445-92CD-4BD5A11C5209}" type="parTrans" cxnId="{FF7EC028-A3B4-3C47-80C4-4D943C51ADCE}">
      <dgm:prSet/>
      <dgm:spPr/>
      <dgm:t>
        <a:bodyPr/>
        <a:lstStyle/>
        <a:p>
          <a:endParaRPr lang="es-MX" sz="1400" b="1"/>
        </a:p>
      </dgm:t>
    </dgm:pt>
    <dgm:pt modelId="{710273F1-C0C8-B84B-BB02-1AA93FFA162D}" type="sibTrans" cxnId="{FF7EC028-A3B4-3C47-80C4-4D943C51ADCE}">
      <dgm:prSet/>
      <dgm:spPr/>
      <dgm:t>
        <a:bodyPr/>
        <a:lstStyle/>
        <a:p>
          <a:endParaRPr lang="es-MX" sz="1400" b="1"/>
        </a:p>
      </dgm:t>
    </dgm:pt>
    <dgm:pt modelId="{38AF212D-C1E3-7546-B452-E94749E4C89F}">
      <dgm:prSet phldrT="[Texto]" custT="1"/>
      <dgm:spPr>
        <a:solidFill>
          <a:srgbClr val="17375E"/>
        </a:solidFill>
      </dgm:spPr>
      <dgm:t>
        <a:bodyPr/>
        <a:lstStyle/>
        <a:p>
          <a:r>
            <a:rPr lang="es-MX" sz="1200" b="1" dirty="0">
              <a:latin typeface="Arial Narrow"/>
              <a:cs typeface="Arial Narrow"/>
            </a:rPr>
            <a:t>Estatinas, antiagregante plaquetario y betabloqueador</a:t>
          </a:r>
        </a:p>
      </dgm:t>
    </dgm:pt>
    <dgm:pt modelId="{00294495-0323-2E42-8AE8-F28B1463E058}" type="parTrans" cxnId="{D9221995-F277-BB4D-A551-033878822E32}">
      <dgm:prSet/>
      <dgm:spPr/>
      <dgm:t>
        <a:bodyPr/>
        <a:lstStyle/>
        <a:p>
          <a:endParaRPr lang="es-MX" sz="1400" b="1"/>
        </a:p>
      </dgm:t>
    </dgm:pt>
    <dgm:pt modelId="{7DAE7098-F53F-704F-970A-E647570F01A5}" type="sibTrans" cxnId="{D9221995-F277-BB4D-A551-033878822E32}">
      <dgm:prSet/>
      <dgm:spPr/>
      <dgm:t>
        <a:bodyPr/>
        <a:lstStyle/>
        <a:p>
          <a:endParaRPr lang="es-MX" sz="1400" b="1"/>
        </a:p>
      </dgm:t>
    </dgm:pt>
    <dgm:pt modelId="{1702B775-547B-9B4C-B84A-17694D01F782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600" b="1" dirty="0">
              <a:solidFill>
                <a:srgbClr val="FF0000"/>
              </a:solidFill>
              <a:latin typeface="Arial Narrow"/>
              <a:cs typeface="Arial Narrow"/>
            </a:rPr>
            <a:t>Código infarto:</a:t>
          </a:r>
          <a:r>
            <a:rPr lang="es-MX" sz="1600" b="1" dirty="0">
              <a:latin typeface="Arial Narrow"/>
              <a:cs typeface="Arial Narrow"/>
            </a:rPr>
            <a:t> </a:t>
          </a:r>
          <a:r>
            <a:rPr lang="es-MX" sz="1400" b="1" dirty="0">
              <a:latin typeface="Arial Narrow"/>
              <a:cs typeface="Arial Narrow"/>
            </a:rPr>
            <a:t>Salas de urgencia y de hemodinamia</a:t>
          </a:r>
        </a:p>
      </dgm:t>
    </dgm:pt>
    <dgm:pt modelId="{E88C35F5-0405-5144-B4E1-02C53A6D325E}" type="parTrans" cxnId="{2FB86967-A506-6342-9D24-6DC85C935E2F}">
      <dgm:prSet/>
      <dgm:spPr/>
      <dgm:t>
        <a:bodyPr/>
        <a:lstStyle/>
        <a:p>
          <a:endParaRPr lang="es-MX" sz="1400" b="1"/>
        </a:p>
      </dgm:t>
    </dgm:pt>
    <dgm:pt modelId="{340D0653-72AC-E749-A3D8-2934E505C3C8}" type="sibTrans" cxnId="{2FB86967-A506-6342-9D24-6DC85C935E2F}">
      <dgm:prSet/>
      <dgm:spPr/>
      <dgm:t>
        <a:bodyPr/>
        <a:lstStyle/>
        <a:p>
          <a:endParaRPr lang="es-MX" sz="1400" b="1"/>
        </a:p>
      </dgm:t>
    </dgm:pt>
    <dgm:pt modelId="{C38963D5-A94E-4DA5-88D4-134CC3E1A8BD}">
      <dgm:prSet custT="1"/>
      <dgm:spPr>
        <a:solidFill>
          <a:srgbClr val="17375E"/>
        </a:solidFill>
      </dgm:spPr>
      <dgm:t>
        <a:bodyPr/>
        <a:lstStyle/>
        <a:p>
          <a:r>
            <a:rPr lang="es-MX" sz="1200" b="1" dirty="0" smtClean="0">
              <a:latin typeface="Arial Narrow"/>
              <a:cs typeface="Arial Narrow"/>
            </a:rPr>
            <a:t>Uso de </a:t>
          </a:r>
          <a:r>
            <a:rPr lang="es-MX" sz="1200" b="1" dirty="0" err="1" smtClean="0">
              <a:latin typeface="Arial Narrow"/>
              <a:cs typeface="Arial Narrow"/>
            </a:rPr>
            <a:t>estatinas</a:t>
          </a:r>
          <a:r>
            <a:rPr lang="es-MX" sz="1200" b="1" dirty="0" smtClean="0">
              <a:latin typeface="Arial Narrow"/>
              <a:cs typeface="Arial Narrow"/>
            </a:rPr>
            <a:t> </a:t>
          </a:r>
          <a:r>
            <a:rPr lang="es-MX" sz="1200" b="1" dirty="0">
              <a:latin typeface="Arial Narrow"/>
              <a:cs typeface="Arial Narrow"/>
            </a:rPr>
            <a:t>/ polipildoras</a:t>
          </a:r>
        </a:p>
      </dgm:t>
    </dgm:pt>
    <dgm:pt modelId="{4A651221-F784-4229-A6C1-C961BFD2C939}" type="parTrans" cxnId="{F1AC0294-63DB-4BFC-98A5-F2BCDC248A0C}">
      <dgm:prSet/>
      <dgm:spPr/>
      <dgm:t>
        <a:bodyPr/>
        <a:lstStyle/>
        <a:p>
          <a:endParaRPr lang="es-MX"/>
        </a:p>
      </dgm:t>
    </dgm:pt>
    <dgm:pt modelId="{FE009260-F478-4430-9781-483E3E1FBBA8}" type="sibTrans" cxnId="{F1AC0294-63DB-4BFC-98A5-F2BCDC248A0C}">
      <dgm:prSet/>
      <dgm:spPr/>
      <dgm:t>
        <a:bodyPr/>
        <a:lstStyle/>
        <a:p>
          <a:endParaRPr lang="es-MX"/>
        </a:p>
      </dgm:t>
    </dgm:pt>
    <dgm:pt modelId="{7D836934-B321-1047-9A86-CC112C9D00C7}" type="pres">
      <dgm:prSet presAssocID="{50721BDA-51FC-8442-95B2-4E0B37E4E72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5F342AF-ABD0-D849-812D-2449C7AE0315}" type="pres">
      <dgm:prSet presAssocID="{50721BDA-51FC-8442-95B2-4E0B37E4E723}" presName="diamond" presStyleLbl="bgShp" presStyleIdx="0" presStyleCnt="1"/>
      <dgm:spPr/>
    </dgm:pt>
    <dgm:pt modelId="{E1CD3B50-F45D-AD49-8E7B-BFB774656E78}" type="pres">
      <dgm:prSet presAssocID="{50721BDA-51FC-8442-95B2-4E0B37E4E723}" presName="quad1" presStyleLbl="node1" presStyleIdx="0" presStyleCnt="4" custScaleX="97351" custScaleY="103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6174AA-758B-BA47-9622-8D0BBAAB1A58}" type="pres">
      <dgm:prSet presAssocID="{50721BDA-51FC-8442-95B2-4E0B37E4E72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D520CE-1C31-414E-8535-560868E6E6BC}" type="pres">
      <dgm:prSet presAssocID="{50721BDA-51FC-8442-95B2-4E0B37E4E72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A9BD5C-1A88-C14B-9036-CA13461C2D67}" type="pres">
      <dgm:prSet presAssocID="{50721BDA-51FC-8442-95B2-4E0B37E4E72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C955F41-A70A-4A5E-90CB-FCFA06C72B92}" type="presOf" srcId="{C38963D5-A94E-4DA5-88D4-134CC3E1A8BD}" destId="{D16174AA-758B-BA47-9622-8D0BBAAB1A58}" srcOrd="0" destOrd="2" presId="urn:microsoft.com/office/officeart/2005/8/layout/matrix3"/>
    <dgm:cxn modelId="{D9221995-F277-BB4D-A551-033878822E32}" srcId="{0E9BA718-5B2C-0447-A9D2-292058E941A2}" destId="{38AF212D-C1E3-7546-B452-E94749E4C89F}" srcOrd="0" destOrd="0" parTransId="{00294495-0323-2E42-8AE8-F28B1463E058}" sibTransId="{7DAE7098-F53F-704F-970A-E647570F01A5}"/>
    <dgm:cxn modelId="{8AA9198B-924B-4499-A070-0841F9B559C7}" type="presOf" srcId="{6F21B7C1-A0B0-6848-9EBA-15133843D05B}" destId="{D16174AA-758B-BA47-9622-8D0BBAAB1A58}" srcOrd="0" destOrd="0" presId="urn:microsoft.com/office/officeart/2005/8/layout/matrix3"/>
    <dgm:cxn modelId="{FF7EC028-A3B4-3C47-80C4-4D943C51ADCE}" srcId="{6F21B7C1-A0B0-6848-9EBA-15133843D05B}" destId="{58A5A977-35DE-FD45-A43B-C33B310C204B}" srcOrd="0" destOrd="0" parTransId="{B7FDA96B-EADC-A445-92CD-4BD5A11C5209}" sibTransId="{710273F1-C0C8-B84B-BB02-1AA93FFA162D}"/>
    <dgm:cxn modelId="{BCB2681E-A5F8-40E1-869B-7AD24ED14640}" type="presOf" srcId="{58A5A977-35DE-FD45-A43B-C33B310C204B}" destId="{D16174AA-758B-BA47-9622-8D0BBAAB1A58}" srcOrd="0" destOrd="1" presId="urn:microsoft.com/office/officeart/2005/8/layout/matrix3"/>
    <dgm:cxn modelId="{7B1812AA-014E-4FB4-A180-327048D2722F}" type="presOf" srcId="{DB91D934-4AF6-8B43-9668-C0DCE80520EF}" destId="{4DD520CE-1C31-414E-8535-560868E6E6BC}" srcOrd="0" destOrd="0" presId="urn:microsoft.com/office/officeart/2005/8/layout/matrix3"/>
    <dgm:cxn modelId="{837A3F94-A5CF-4D42-A63B-397EAD6B6AE5}" srcId="{50721BDA-51FC-8442-95B2-4E0B37E4E723}" destId="{6F21B7C1-A0B0-6848-9EBA-15133843D05B}" srcOrd="1" destOrd="0" parTransId="{B4EAFFE4-C410-EC49-9A28-667708957A3E}" sibTransId="{8135EE49-A5AD-1D44-8977-D647ACAA0EEE}"/>
    <dgm:cxn modelId="{F1AC0294-63DB-4BFC-98A5-F2BCDC248A0C}" srcId="{6F21B7C1-A0B0-6848-9EBA-15133843D05B}" destId="{C38963D5-A94E-4DA5-88D4-134CC3E1A8BD}" srcOrd="1" destOrd="0" parTransId="{4A651221-F784-4229-A6C1-C961BFD2C939}" sibTransId="{FE009260-F478-4430-9781-483E3E1FBBA8}"/>
    <dgm:cxn modelId="{46D07CAB-A42A-45F7-A8B6-E681613514D5}" type="presOf" srcId="{0E9BA718-5B2C-0447-A9D2-292058E941A2}" destId="{C5A9BD5C-1A88-C14B-9036-CA13461C2D67}" srcOrd="0" destOrd="0" presId="urn:microsoft.com/office/officeart/2005/8/layout/matrix3"/>
    <dgm:cxn modelId="{29920D35-10CF-4B8B-A498-416625873258}" type="presOf" srcId="{50721BDA-51FC-8442-95B2-4E0B37E4E723}" destId="{7D836934-B321-1047-9A86-CC112C9D00C7}" srcOrd="0" destOrd="0" presId="urn:microsoft.com/office/officeart/2005/8/layout/matrix3"/>
    <dgm:cxn modelId="{817EB996-D3D3-8443-AEA4-3363833F9709}" srcId="{50721BDA-51FC-8442-95B2-4E0B37E4E723}" destId="{DB91D934-4AF6-8B43-9668-C0DCE80520EF}" srcOrd="2" destOrd="0" parTransId="{41E35EEA-2F6E-CD46-A3C5-BC1C07386F7F}" sibTransId="{33DE381A-A5F4-2E49-9AA7-DB5248248112}"/>
    <dgm:cxn modelId="{F0AA9EA4-BA1F-8240-B11E-4717E68152D0}" srcId="{50721BDA-51FC-8442-95B2-4E0B37E4E723}" destId="{5A51CA70-A322-3A4E-B885-71D14E01B6C8}" srcOrd="0" destOrd="0" parTransId="{90612366-F3DC-CF4B-B665-A3A55E2EB05E}" sibTransId="{51082B8C-B8CB-DA4D-B3DF-3F05AFFC0C84}"/>
    <dgm:cxn modelId="{C2DF32E5-E177-4DB7-94F2-2AF4901B7E42}" type="presOf" srcId="{5A51CA70-A322-3A4E-B885-71D14E01B6C8}" destId="{E1CD3B50-F45D-AD49-8E7B-BFB774656E78}" srcOrd="0" destOrd="0" presId="urn:microsoft.com/office/officeart/2005/8/layout/matrix3"/>
    <dgm:cxn modelId="{8382C254-3484-4907-AF70-6FD02323C690}" type="presOf" srcId="{1702B775-547B-9B4C-B84A-17694D01F782}" destId="{4DD520CE-1C31-414E-8535-560868E6E6BC}" srcOrd="0" destOrd="1" presId="urn:microsoft.com/office/officeart/2005/8/layout/matrix3"/>
    <dgm:cxn modelId="{7693D09C-90E7-8648-B18D-F220C174A885}" srcId="{5A51CA70-A322-3A4E-B885-71D14E01B6C8}" destId="{094671F4-A005-974E-A24A-CC758A2B511C}" srcOrd="0" destOrd="0" parTransId="{BD8A0B88-6B33-6E4D-A4C3-C6A780C67A16}" sibTransId="{E5C05AB4-67BA-F54C-9D14-0B47CEB4E4A2}"/>
    <dgm:cxn modelId="{8F6A6E99-87F5-CD40-AC2B-B79C835D6BB1}" srcId="{50721BDA-51FC-8442-95B2-4E0B37E4E723}" destId="{0E9BA718-5B2C-0447-A9D2-292058E941A2}" srcOrd="3" destOrd="0" parTransId="{9743D7E1-DFA0-564B-BC8E-40E7545097F7}" sibTransId="{780DFD6A-0FAE-B445-8784-330620B90A1B}"/>
    <dgm:cxn modelId="{00987C3C-36E8-4E48-9135-950F5CC81643}" type="presOf" srcId="{094671F4-A005-974E-A24A-CC758A2B511C}" destId="{E1CD3B50-F45D-AD49-8E7B-BFB774656E78}" srcOrd="0" destOrd="1" presId="urn:microsoft.com/office/officeart/2005/8/layout/matrix3"/>
    <dgm:cxn modelId="{2FB86967-A506-6342-9D24-6DC85C935E2F}" srcId="{DB91D934-4AF6-8B43-9668-C0DCE80520EF}" destId="{1702B775-547B-9B4C-B84A-17694D01F782}" srcOrd="0" destOrd="0" parTransId="{E88C35F5-0405-5144-B4E1-02C53A6D325E}" sibTransId="{340D0653-72AC-E749-A3D8-2934E505C3C8}"/>
    <dgm:cxn modelId="{D107E727-06CA-4C67-A222-650AB3FEB16D}" type="presOf" srcId="{38AF212D-C1E3-7546-B452-E94749E4C89F}" destId="{C5A9BD5C-1A88-C14B-9036-CA13461C2D67}" srcOrd="0" destOrd="1" presId="urn:microsoft.com/office/officeart/2005/8/layout/matrix3"/>
    <dgm:cxn modelId="{849E959D-00DD-4610-B786-E483BDA3BB39}" type="presParOf" srcId="{7D836934-B321-1047-9A86-CC112C9D00C7}" destId="{05F342AF-ABD0-D849-812D-2449C7AE0315}" srcOrd="0" destOrd="0" presId="urn:microsoft.com/office/officeart/2005/8/layout/matrix3"/>
    <dgm:cxn modelId="{D57B5749-770E-4824-BD21-8780FD641A33}" type="presParOf" srcId="{7D836934-B321-1047-9A86-CC112C9D00C7}" destId="{E1CD3B50-F45D-AD49-8E7B-BFB774656E78}" srcOrd="1" destOrd="0" presId="urn:microsoft.com/office/officeart/2005/8/layout/matrix3"/>
    <dgm:cxn modelId="{1B28A5E6-920D-435F-9594-84C2B2F1D318}" type="presParOf" srcId="{7D836934-B321-1047-9A86-CC112C9D00C7}" destId="{D16174AA-758B-BA47-9622-8D0BBAAB1A58}" srcOrd="2" destOrd="0" presId="urn:microsoft.com/office/officeart/2005/8/layout/matrix3"/>
    <dgm:cxn modelId="{199CFD77-777A-420E-8146-DA71BEE0D8DA}" type="presParOf" srcId="{7D836934-B321-1047-9A86-CC112C9D00C7}" destId="{4DD520CE-1C31-414E-8535-560868E6E6BC}" srcOrd="3" destOrd="0" presId="urn:microsoft.com/office/officeart/2005/8/layout/matrix3"/>
    <dgm:cxn modelId="{3CE09546-C357-4F95-8523-459F815D265F}" type="presParOf" srcId="{7D836934-B321-1047-9A86-CC112C9D00C7}" destId="{C5A9BD5C-1A88-C14B-9036-CA13461C2D6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E6D34-8109-403A-ABA1-D4C2A3BE0948}" type="doc">
      <dgm:prSet loTypeId="urn:microsoft.com/office/officeart/2005/8/layout/pyramid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278A1F3-C6DC-4D82-9BEA-A1F9B2ECCCFE}">
      <dgm:prSet phldrT="[Texto]"/>
      <dgm:spPr/>
      <dgm:t>
        <a:bodyPr/>
        <a:lstStyle/>
        <a:p>
          <a:r>
            <a:rPr lang="es-MX" dirty="0" smtClean="0"/>
            <a:t>Sistema de Salud</a:t>
          </a:r>
        </a:p>
        <a:p>
          <a:r>
            <a:rPr lang="es-MX" dirty="0" smtClean="0"/>
            <a:t>(&lt;50%)</a:t>
          </a:r>
        </a:p>
      </dgm:t>
    </dgm:pt>
    <dgm:pt modelId="{0AF5AC1C-373A-4013-A0EA-9049E5BC01E1}" type="parTrans" cxnId="{CCC76E3E-194C-49EA-9033-B07B4C84AB30}">
      <dgm:prSet/>
      <dgm:spPr/>
      <dgm:t>
        <a:bodyPr/>
        <a:lstStyle/>
        <a:p>
          <a:endParaRPr lang="es-MX"/>
        </a:p>
      </dgm:t>
    </dgm:pt>
    <dgm:pt modelId="{932E7E3B-FD87-42D6-A474-9680FA16802B}" type="sibTrans" cxnId="{CCC76E3E-194C-49EA-9033-B07B4C84AB30}">
      <dgm:prSet/>
      <dgm:spPr/>
      <dgm:t>
        <a:bodyPr/>
        <a:lstStyle/>
        <a:p>
          <a:endParaRPr lang="es-MX"/>
        </a:p>
      </dgm:t>
    </dgm:pt>
    <dgm:pt modelId="{213889CB-47E9-4BAB-BFE7-2FE34C7055A2}">
      <dgm:prSet phldrT="[Texto]"/>
      <dgm:spPr/>
      <dgm:t>
        <a:bodyPr/>
        <a:lstStyle/>
        <a:p>
          <a:r>
            <a:rPr lang="es-MX" dirty="0" smtClean="0"/>
            <a:t>Médico</a:t>
          </a:r>
        </a:p>
        <a:p>
          <a:r>
            <a:rPr lang="es-MX" dirty="0" smtClean="0"/>
            <a:t>(&lt;80%)</a:t>
          </a:r>
          <a:endParaRPr lang="es-MX" dirty="0"/>
        </a:p>
      </dgm:t>
    </dgm:pt>
    <dgm:pt modelId="{81987470-654C-4F4C-A8D8-6F2821A2D6A9}" type="parTrans" cxnId="{36165E8F-01A4-46BD-9BF3-C0401A56B26F}">
      <dgm:prSet/>
      <dgm:spPr/>
      <dgm:t>
        <a:bodyPr/>
        <a:lstStyle/>
        <a:p>
          <a:endParaRPr lang="es-MX"/>
        </a:p>
      </dgm:t>
    </dgm:pt>
    <dgm:pt modelId="{6B408A85-79A0-4856-A635-0E87B70DB31E}" type="sibTrans" cxnId="{36165E8F-01A4-46BD-9BF3-C0401A56B26F}">
      <dgm:prSet/>
      <dgm:spPr/>
      <dgm:t>
        <a:bodyPr/>
        <a:lstStyle/>
        <a:p>
          <a:endParaRPr lang="es-MX"/>
        </a:p>
      </dgm:t>
    </dgm:pt>
    <dgm:pt modelId="{01207197-95BB-4078-ADDF-06F5E5B2F23F}">
      <dgm:prSet phldrT="[Texto]" custT="1"/>
      <dgm:spPr/>
      <dgm:t>
        <a:bodyPr/>
        <a:lstStyle/>
        <a:p>
          <a:r>
            <a:rPr lang="es-MX" sz="1900" b="1" dirty="0" smtClean="0"/>
            <a:t>Adherencia</a:t>
          </a:r>
        </a:p>
        <a:p>
          <a:r>
            <a:rPr lang="es-MX" sz="1900" b="1" dirty="0" smtClean="0"/>
            <a:t>Ideal: 80%</a:t>
          </a:r>
        </a:p>
        <a:p>
          <a:r>
            <a:rPr lang="es-MX" sz="1900" b="1" dirty="0" smtClean="0"/>
            <a:t>IMSS: 60%</a:t>
          </a:r>
        </a:p>
        <a:p>
          <a:r>
            <a:rPr lang="es-MX" sz="1900" b="1" dirty="0" smtClean="0"/>
            <a:t>Real: &lt;40% </a:t>
          </a:r>
          <a:endParaRPr lang="es-MX" sz="1900" b="1" dirty="0"/>
        </a:p>
      </dgm:t>
    </dgm:pt>
    <dgm:pt modelId="{A1816280-E478-4848-ADE5-1EA4862BA062}" type="parTrans" cxnId="{2FAEBE3C-A433-4609-90EC-95648AF9D04F}">
      <dgm:prSet/>
      <dgm:spPr/>
      <dgm:t>
        <a:bodyPr/>
        <a:lstStyle/>
        <a:p>
          <a:endParaRPr lang="es-MX"/>
        </a:p>
      </dgm:t>
    </dgm:pt>
    <dgm:pt modelId="{E85A73A9-FDD3-4A60-8211-29D2F63AB294}" type="sibTrans" cxnId="{2FAEBE3C-A433-4609-90EC-95648AF9D04F}">
      <dgm:prSet/>
      <dgm:spPr/>
      <dgm:t>
        <a:bodyPr/>
        <a:lstStyle/>
        <a:p>
          <a:endParaRPr lang="es-MX"/>
        </a:p>
      </dgm:t>
    </dgm:pt>
    <dgm:pt modelId="{F56E18F9-F8B0-4582-89EC-7EA67D0EBA30}">
      <dgm:prSet phldrT="[Texto]"/>
      <dgm:spPr/>
      <dgm:t>
        <a:bodyPr/>
        <a:lstStyle/>
        <a:p>
          <a:r>
            <a:rPr lang="es-MX" dirty="0" smtClean="0"/>
            <a:t>Paciente</a:t>
          </a:r>
        </a:p>
        <a:p>
          <a:r>
            <a:rPr lang="es-MX" dirty="0" smtClean="0"/>
            <a:t>(&lt;50%)</a:t>
          </a:r>
          <a:endParaRPr lang="es-MX" dirty="0"/>
        </a:p>
      </dgm:t>
    </dgm:pt>
    <dgm:pt modelId="{98D28020-DB63-4C8C-94EB-57466715D9C3}" type="parTrans" cxnId="{20B1B167-B09E-4BC3-9BF6-5B4A1867E50F}">
      <dgm:prSet/>
      <dgm:spPr/>
      <dgm:t>
        <a:bodyPr/>
        <a:lstStyle/>
        <a:p>
          <a:endParaRPr lang="es-MX"/>
        </a:p>
      </dgm:t>
    </dgm:pt>
    <dgm:pt modelId="{361E96D2-44E6-4707-BA99-727F44D3F74F}" type="sibTrans" cxnId="{20B1B167-B09E-4BC3-9BF6-5B4A1867E50F}">
      <dgm:prSet/>
      <dgm:spPr/>
      <dgm:t>
        <a:bodyPr/>
        <a:lstStyle/>
        <a:p>
          <a:endParaRPr lang="es-MX"/>
        </a:p>
      </dgm:t>
    </dgm:pt>
    <dgm:pt modelId="{F084608D-FA9B-4293-AAD9-35B226845A26}" type="pres">
      <dgm:prSet presAssocID="{F3AE6D34-8109-403A-ABA1-D4C2A3BE094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8FE383C-E652-457A-A8C5-56CEBCFC231D}" type="pres">
      <dgm:prSet presAssocID="{F3AE6D34-8109-403A-ABA1-D4C2A3BE094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A1C805-A94F-479B-9FDC-625AAE2B034D}" type="pres">
      <dgm:prSet presAssocID="{F3AE6D34-8109-403A-ABA1-D4C2A3BE094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D8962F-943A-4531-BB15-639530C6754D}" type="pres">
      <dgm:prSet presAssocID="{F3AE6D34-8109-403A-ABA1-D4C2A3BE0948}" presName="triangle3" presStyleLbl="node1" presStyleIdx="2" presStyleCnt="4" custLinFactNeighborY="16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307BFD-2A88-4761-9492-7F3D9A242057}" type="pres">
      <dgm:prSet presAssocID="{F3AE6D34-8109-403A-ABA1-D4C2A3BE094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A7EE5C-223B-4CC3-A595-14BC883652B0}" type="presOf" srcId="{F56E18F9-F8B0-4582-89EC-7EA67D0EBA30}" destId="{6A307BFD-2A88-4761-9492-7F3D9A242057}" srcOrd="0" destOrd="0" presId="urn:microsoft.com/office/officeart/2005/8/layout/pyramid4"/>
    <dgm:cxn modelId="{682145CC-8B2A-48D5-8C3C-13D3918BDF41}" type="presOf" srcId="{213889CB-47E9-4BAB-BFE7-2FE34C7055A2}" destId="{16A1C805-A94F-479B-9FDC-625AAE2B034D}" srcOrd="0" destOrd="0" presId="urn:microsoft.com/office/officeart/2005/8/layout/pyramid4"/>
    <dgm:cxn modelId="{CCC76E3E-194C-49EA-9033-B07B4C84AB30}" srcId="{F3AE6D34-8109-403A-ABA1-D4C2A3BE0948}" destId="{4278A1F3-C6DC-4D82-9BEA-A1F9B2ECCCFE}" srcOrd="0" destOrd="0" parTransId="{0AF5AC1C-373A-4013-A0EA-9049E5BC01E1}" sibTransId="{932E7E3B-FD87-42D6-A474-9680FA16802B}"/>
    <dgm:cxn modelId="{7D9B2E67-D4A2-4F13-8E9C-10FBD9A44BA6}" type="presOf" srcId="{01207197-95BB-4078-ADDF-06F5E5B2F23F}" destId="{C6D8962F-943A-4531-BB15-639530C6754D}" srcOrd="0" destOrd="0" presId="urn:microsoft.com/office/officeart/2005/8/layout/pyramid4"/>
    <dgm:cxn modelId="{DF1A5725-89DB-4D23-8AA7-BA7FE0608020}" type="presOf" srcId="{4278A1F3-C6DC-4D82-9BEA-A1F9B2ECCCFE}" destId="{08FE383C-E652-457A-A8C5-56CEBCFC231D}" srcOrd="0" destOrd="0" presId="urn:microsoft.com/office/officeart/2005/8/layout/pyramid4"/>
    <dgm:cxn modelId="{6D8EB9AA-5B38-42D9-8FD7-AC386DBE186D}" type="presOf" srcId="{F3AE6D34-8109-403A-ABA1-D4C2A3BE0948}" destId="{F084608D-FA9B-4293-AAD9-35B226845A26}" srcOrd="0" destOrd="0" presId="urn:microsoft.com/office/officeart/2005/8/layout/pyramid4"/>
    <dgm:cxn modelId="{20B1B167-B09E-4BC3-9BF6-5B4A1867E50F}" srcId="{F3AE6D34-8109-403A-ABA1-D4C2A3BE0948}" destId="{F56E18F9-F8B0-4582-89EC-7EA67D0EBA30}" srcOrd="3" destOrd="0" parTransId="{98D28020-DB63-4C8C-94EB-57466715D9C3}" sibTransId="{361E96D2-44E6-4707-BA99-727F44D3F74F}"/>
    <dgm:cxn modelId="{2FAEBE3C-A433-4609-90EC-95648AF9D04F}" srcId="{F3AE6D34-8109-403A-ABA1-D4C2A3BE0948}" destId="{01207197-95BB-4078-ADDF-06F5E5B2F23F}" srcOrd="2" destOrd="0" parTransId="{A1816280-E478-4848-ADE5-1EA4862BA062}" sibTransId="{E85A73A9-FDD3-4A60-8211-29D2F63AB294}"/>
    <dgm:cxn modelId="{36165E8F-01A4-46BD-9BF3-C0401A56B26F}" srcId="{F3AE6D34-8109-403A-ABA1-D4C2A3BE0948}" destId="{213889CB-47E9-4BAB-BFE7-2FE34C7055A2}" srcOrd="1" destOrd="0" parTransId="{81987470-654C-4F4C-A8D8-6F2821A2D6A9}" sibTransId="{6B408A85-79A0-4856-A635-0E87B70DB31E}"/>
    <dgm:cxn modelId="{A786083D-4847-4AFC-907C-70D0403FCA72}" type="presParOf" srcId="{F084608D-FA9B-4293-AAD9-35B226845A26}" destId="{08FE383C-E652-457A-A8C5-56CEBCFC231D}" srcOrd="0" destOrd="0" presId="urn:microsoft.com/office/officeart/2005/8/layout/pyramid4"/>
    <dgm:cxn modelId="{46CC3CA8-DC33-4530-958B-C7A48B428B0E}" type="presParOf" srcId="{F084608D-FA9B-4293-AAD9-35B226845A26}" destId="{16A1C805-A94F-479B-9FDC-625AAE2B034D}" srcOrd="1" destOrd="0" presId="urn:microsoft.com/office/officeart/2005/8/layout/pyramid4"/>
    <dgm:cxn modelId="{BD8E801D-0FE0-4492-B098-AA953EB37160}" type="presParOf" srcId="{F084608D-FA9B-4293-AAD9-35B226845A26}" destId="{C6D8962F-943A-4531-BB15-639530C6754D}" srcOrd="2" destOrd="0" presId="urn:microsoft.com/office/officeart/2005/8/layout/pyramid4"/>
    <dgm:cxn modelId="{84222142-362F-409C-B50E-697A9DDC919A}" type="presParOf" srcId="{F084608D-FA9B-4293-AAD9-35B226845A26}" destId="{6A307BFD-2A88-4761-9492-7F3D9A24205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3265C-4E9A-4FB4-94CE-B180D41F2B9D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27CC2-F837-4CE5-8527-D707AB9EA5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25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90538" y="622300"/>
            <a:ext cx="5824537" cy="43703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550600" y="5335684"/>
            <a:ext cx="5794099" cy="525996"/>
          </a:xfrm>
        </p:spPr>
        <p:txBody>
          <a:bodyPr/>
          <a:lstStyle/>
          <a:p>
            <a:r>
              <a:rPr lang="es-MX" dirty="0"/>
              <a:t>Fuente:  Global Atlas on Cardiovascular Diseases Prevention and Control. OMS 2011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5E59-60D6-4C68-A431-173AEDF7F00D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1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67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59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59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955"/>
            <a:ext cx="1241466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703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1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0703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92"/>
            <a:ext cx="4265800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703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</a:rPr>
              <a:t>Last Modified 10/27/2015 7:49 PM Central Standard Time (Mexico)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3" y="669069"/>
            <a:ext cx="3866698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703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</a:rPr>
              <a:t>Printed 10/27/2015 7:47 PM Central Standard Time (Mexico)</a:t>
            </a:r>
            <a:endParaRPr lang="es-ES" sz="1100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17" y="19"/>
            <a:ext cx="9140762" cy="6859620"/>
            <a:chOff x="0" y="0"/>
            <a:chExt cx="8958264" cy="6723063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885065"/>
              <a:ext cx="493553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703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700" dirty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703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700" dirty="0">
                  <a:solidFill>
                    <a:srgbClr val="000000"/>
                  </a:solidFill>
                </a:rPr>
                <a:t>Fecha\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2640013" y="5832673"/>
              <a:ext cx="51212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6749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srgbClr val="000000"/>
                  </a:solidFill>
                </a:rPr>
                <a:t>DOCUMENTO CONFIDENCIAL PROPIEDAD DE McKINSEY &amp; CO.</a:t>
              </a:r>
            </a:p>
            <a:p>
              <a:pPr defTabSz="96749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7035" fontAlgn="base">
                <a:spcBef>
                  <a:spcPct val="0"/>
                </a:spcBef>
                <a:spcAft>
                  <a:spcPct val="0"/>
                </a:spcAft>
              </a:pPr>
              <a:endParaRPr lang="es-ES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7035" fontAlgn="base">
                <a:spcBef>
                  <a:spcPct val="0"/>
                </a:spcBef>
                <a:spcAft>
                  <a:spcPct val="0"/>
                </a:spcAft>
              </a:pPr>
              <a:endParaRPr lang="es-ES" sz="19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7035" fontAlgn="base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13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37004" y="6433676"/>
            <a:ext cx="6905380" cy="4292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109909" tIns="54962" rIns="109909" bIns="54962" anchor="ctr"/>
          <a:lstStyle/>
          <a:p>
            <a:pPr defTabSz="907035" fontAlgn="base">
              <a:spcBef>
                <a:spcPct val="0"/>
              </a:spcBef>
              <a:spcAft>
                <a:spcPct val="0"/>
              </a:spcAft>
            </a:pPr>
            <a:endParaRPr lang="es-ES" sz="19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8" y="657465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819" y="2176975"/>
            <a:ext cx="5036084" cy="1200329"/>
          </a:xfrm>
          <a:prstGeom prst="rect">
            <a:avLst/>
          </a:prstGeom>
        </p:spPr>
        <p:txBody>
          <a:bodyPr/>
          <a:lstStyle>
            <a:lvl1pPr>
              <a:defRPr sz="3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s-E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819" y="3945699"/>
            <a:ext cx="5036084" cy="26692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700"/>
            </a:lvl1pPr>
          </a:lstStyle>
          <a:p>
            <a:pPr lvl="0"/>
            <a:r>
              <a:rPr lang="en-US" noProof="0"/>
              <a:t>Click to edit Master subtitle style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313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9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0703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07035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590627" y="6534160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1076262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40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9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0703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07035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590627" y="6534160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1076262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8" y="3216900"/>
            <a:ext cx="9141512" cy="3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8032" y="1988859"/>
            <a:ext cx="7772400" cy="794519"/>
          </a:xfrm>
        </p:spPr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7062" y="2988682"/>
            <a:ext cx="5289917" cy="144843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108-CC6E-43BC-8D4A-1A53D440682E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685800" y="2924944"/>
            <a:ext cx="7772400" cy="0"/>
          </a:xfrm>
          <a:prstGeom prst="line">
            <a:avLst/>
          </a:prstGeom>
          <a:ln w="28575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30" y="154886"/>
            <a:ext cx="1907092" cy="61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85" y="130675"/>
            <a:ext cx="664990" cy="6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3688" y="6471638"/>
            <a:ext cx="2133600" cy="365125"/>
          </a:xfrm>
        </p:spPr>
        <p:txBody>
          <a:bodyPr/>
          <a:lstStyle>
            <a:lvl1pPr algn="r">
              <a:defRPr sz="1000"/>
            </a:lvl1pPr>
          </a:lstStyle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1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8032" y="1988859"/>
            <a:ext cx="7772400" cy="794519"/>
          </a:xfrm>
        </p:spPr>
        <p:txBody>
          <a:bodyPr>
            <a:normAutofit/>
          </a:bodyPr>
          <a:lstStyle>
            <a:lvl1pPr>
              <a:defRPr sz="4000" b="1">
                <a:latin typeface="Arial Narrow" panose="020B060602020203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108-CC6E-43BC-8D4A-1A53D440682E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685800" y="2924944"/>
            <a:ext cx="7772400" cy="0"/>
          </a:xfrm>
          <a:prstGeom prst="line">
            <a:avLst/>
          </a:prstGeom>
          <a:ln w="28575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30" y="154886"/>
            <a:ext cx="1907092" cy="61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85" y="130675"/>
            <a:ext cx="664990" cy="6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3688" y="6471638"/>
            <a:ext cx="2133600" cy="365125"/>
          </a:xfrm>
        </p:spPr>
        <p:txBody>
          <a:bodyPr/>
          <a:lstStyle>
            <a:lvl1pPr algn="r">
              <a:defRPr sz="1000"/>
            </a:lvl1pPr>
          </a:lstStyle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5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406" y="657265"/>
            <a:ext cx="8733656" cy="440677"/>
          </a:xfrm>
        </p:spPr>
        <p:txBody>
          <a:bodyPr>
            <a:noAutofit/>
          </a:bodyPr>
          <a:lstStyle>
            <a:lvl1pPr algn="l">
              <a:tabLst>
                <a:tab pos="446773" algn="l"/>
              </a:tabLst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5406" y="1224184"/>
            <a:ext cx="8733656" cy="5328592"/>
          </a:xfrm>
        </p:spPr>
        <p:txBody>
          <a:bodyPr>
            <a:normAutofit/>
          </a:bodyPr>
          <a:lstStyle>
            <a:lvl1pPr>
              <a:buClr>
                <a:srgbClr val="007033"/>
              </a:buClr>
              <a:defRPr sz="1800">
                <a:latin typeface="Arial Narrow" panose="020B0606020202030204" pitchFamily="34" charset="0"/>
              </a:defRPr>
            </a:lvl1pPr>
            <a:lvl2pPr>
              <a:buClr>
                <a:srgbClr val="007033"/>
              </a:buClr>
              <a:defRPr sz="1600">
                <a:latin typeface="Arial Narrow" panose="020B0606020202030204" pitchFamily="34" charset="0"/>
              </a:defRPr>
            </a:lvl2pPr>
            <a:lvl3pPr>
              <a:buClr>
                <a:srgbClr val="007033"/>
              </a:buClr>
              <a:defRPr sz="1600">
                <a:latin typeface="Arial Narrow" panose="020B0606020202030204" pitchFamily="34" charset="0"/>
              </a:defRPr>
            </a:lvl3pPr>
            <a:lvl4pPr>
              <a:buClr>
                <a:srgbClr val="007033"/>
              </a:buClr>
              <a:defRPr sz="1600">
                <a:latin typeface="Arial Narrow" panose="020B0606020202030204" pitchFamily="34" charset="0"/>
              </a:defRPr>
            </a:lvl4pPr>
            <a:lvl5pPr>
              <a:buClr>
                <a:srgbClr val="007033"/>
              </a:buClr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3688" y="6471638"/>
            <a:ext cx="2133600" cy="365125"/>
          </a:xfrm>
        </p:spPr>
        <p:txBody>
          <a:bodyPr/>
          <a:lstStyle>
            <a:lvl1pPr algn="r">
              <a:defRPr sz="1000"/>
            </a:lvl1pPr>
          </a:lstStyle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195412" y="1052736"/>
            <a:ext cx="8697080" cy="0"/>
          </a:xfrm>
          <a:prstGeom prst="line">
            <a:avLst/>
          </a:prstGeom>
          <a:ln w="28575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30" y="154886"/>
            <a:ext cx="1907092" cy="61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85" y="130675"/>
            <a:ext cx="664990" cy="6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61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95406" y="657265"/>
            <a:ext cx="8733656" cy="440677"/>
          </a:xfrm>
        </p:spPr>
        <p:txBody>
          <a:bodyPr>
            <a:noAutofit/>
          </a:bodyPr>
          <a:lstStyle>
            <a:lvl1pPr algn="l">
              <a:tabLst>
                <a:tab pos="446773" algn="l"/>
              </a:tabLst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3688" y="6471638"/>
            <a:ext cx="2133600" cy="365125"/>
          </a:xfrm>
        </p:spPr>
        <p:txBody>
          <a:bodyPr/>
          <a:lstStyle>
            <a:lvl1pPr algn="r">
              <a:defRPr sz="1000"/>
            </a:lvl1pPr>
          </a:lstStyle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195412" y="1052736"/>
            <a:ext cx="8697080" cy="0"/>
          </a:xfrm>
          <a:prstGeom prst="line">
            <a:avLst/>
          </a:prstGeom>
          <a:ln w="28575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30" y="154886"/>
            <a:ext cx="1907092" cy="61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85" y="130675"/>
            <a:ext cx="664990" cy="6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29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C384-790A-4492-8B3C-B1841255F932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9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903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1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82" indent="0">
              <a:buNone/>
              <a:defRPr sz="2000" b="1"/>
            </a:lvl2pPr>
            <a:lvl3pPr marL="912559" indent="0">
              <a:buNone/>
              <a:defRPr sz="1800" b="1"/>
            </a:lvl3pPr>
            <a:lvl4pPr marL="1368840" indent="0">
              <a:buNone/>
              <a:defRPr sz="1600" b="1"/>
            </a:lvl4pPr>
            <a:lvl5pPr marL="1825120" indent="0">
              <a:buNone/>
              <a:defRPr sz="1600" b="1"/>
            </a:lvl5pPr>
            <a:lvl6pPr marL="2281401" indent="0">
              <a:buNone/>
              <a:defRPr sz="1600" b="1"/>
            </a:lvl6pPr>
            <a:lvl7pPr marL="2737682" indent="0">
              <a:buNone/>
              <a:defRPr sz="1600" b="1"/>
            </a:lvl7pPr>
            <a:lvl8pPr marL="3193961" indent="0">
              <a:buNone/>
              <a:defRPr sz="1600" b="1"/>
            </a:lvl8pPr>
            <a:lvl9pPr marL="365024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1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82" indent="0">
              <a:buNone/>
              <a:defRPr sz="2000" b="1"/>
            </a:lvl2pPr>
            <a:lvl3pPr marL="912559" indent="0">
              <a:buNone/>
              <a:defRPr sz="1800" b="1"/>
            </a:lvl3pPr>
            <a:lvl4pPr marL="1368840" indent="0">
              <a:buNone/>
              <a:defRPr sz="1600" b="1"/>
            </a:lvl4pPr>
            <a:lvl5pPr marL="1825120" indent="0">
              <a:buNone/>
              <a:defRPr sz="1600" b="1"/>
            </a:lvl5pPr>
            <a:lvl6pPr marL="2281401" indent="0">
              <a:buNone/>
              <a:defRPr sz="1600" b="1"/>
            </a:lvl6pPr>
            <a:lvl7pPr marL="2737682" indent="0">
              <a:buNone/>
              <a:defRPr sz="1600" b="1"/>
            </a:lvl7pPr>
            <a:lvl8pPr marL="3193961" indent="0">
              <a:buNone/>
              <a:defRPr sz="1600" b="1"/>
            </a:lvl8pPr>
            <a:lvl9pPr marL="365024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C2B0-A26B-435E-BAAB-4B5A3368FFE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70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774-FF64-4DBF-9FCE-6EE1F2FBAC0A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93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8DF2-7CF7-48BB-A5C4-D72CD5A9D0E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45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2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82" indent="0">
              <a:buNone/>
              <a:defRPr sz="1200"/>
            </a:lvl2pPr>
            <a:lvl3pPr marL="912559" indent="0">
              <a:buNone/>
              <a:defRPr sz="1000"/>
            </a:lvl3pPr>
            <a:lvl4pPr marL="1368840" indent="0">
              <a:buNone/>
              <a:defRPr sz="900"/>
            </a:lvl4pPr>
            <a:lvl5pPr marL="1825120" indent="0">
              <a:buNone/>
              <a:defRPr sz="900"/>
            </a:lvl5pPr>
            <a:lvl6pPr marL="2281401" indent="0">
              <a:buNone/>
              <a:defRPr sz="900"/>
            </a:lvl6pPr>
            <a:lvl7pPr marL="2737682" indent="0">
              <a:buNone/>
              <a:defRPr sz="900"/>
            </a:lvl7pPr>
            <a:lvl8pPr marL="3193961" indent="0">
              <a:buNone/>
              <a:defRPr sz="900"/>
            </a:lvl8pPr>
            <a:lvl9pPr marL="365024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6A58-1912-46AB-882B-4E45951BC4BE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75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82" indent="0">
              <a:buNone/>
              <a:defRPr sz="2800"/>
            </a:lvl2pPr>
            <a:lvl3pPr marL="912559" indent="0">
              <a:buNone/>
              <a:defRPr sz="2400"/>
            </a:lvl3pPr>
            <a:lvl4pPr marL="1368840" indent="0">
              <a:buNone/>
              <a:defRPr sz="2000"/>
            </a:lvl4pPr>
            <a:lvl5pPr marL="1825120" indent="0">
              <a:buNone/>
              <a:defRPr sz="2000"/>
            </a:lvl5pPr>
            <a:lvl6pPr marL="2281401" indent="0">
              <a:buNone/>
              <a:defRPr sz="2000"/>
            </a:lvl6pPr>
            <a:lvl7pPr marL="2737682" indent="0">
              <a:buNone/>
              <a:defRPr sz="2000"/>
            </a:lvl7pPr>
            <a:lvl8pPr marL="3193961" indent="0">
              <a:buNone/>
              <a:defRPr sz="2000"/>
            </a:lvl8pPr>
            <a:lvl9pPr marL="3650241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82" indent="0">
              <a:buNone/>
              <a:defRPr sz="1200"/>
            </a:lvl2pPr>
            <a:lvl3pPr marL="912559" indent="0">
              <a:buNone/>
              <a:defRPr sz="1000"/>
            </a:lvl3pPr>
            <a:lvl4pPr marL="1368840" indent="0">
              <a:buNone/>
              <a:defRPr sz="900"/>
            </a:lvl4pPr>
            <a:lvl5pPr marL="1825120" indent="0">
              <a:buNone/>
              <a:defRPr sz="900"/>
            </a:lvl5pPr>
            <a:lvl6pPr marL="2281401" indent="0">
              <a:buNone/>
              <a:defRPr sz="900"/>
            </a:lvl6pPr>
            <a:lvl7pPr marL="2737682" indent="0">
              <a:buNone/>
              <a:defRPr sz="900"/>
            </a:lvl7pPr>
            <a:lvl8pPr marL="3193961" indent="0">
              <a:buNone/>
              <a:defRPr sz="900"/>
            </a:lvl8pPr>
            <a:lvl9pPr marL="365024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A41E-0545-4D4E-9DEC-CAE25073746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9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93D3-F7B1-43FE-A6C7-90239E29D2C2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10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1859-20F4-4BB1-A384-7E06922DDE7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3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406" y="657265"/>
            <a:ext cx="8733656" cy="440677"/>
          </a:xfrm>
        </p:spPr>
        <p:txBody>
          <a:bodyPr>
            <a:noAutofit/>
          </a:bodyPr>
          <a:lstStyle>
            <a:lvl1pPr algn="l">
              <a:tabLst>
                <a:tab pos="446773" algn="l"/>
              </a:tabLst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3688" y="6471638"/>
            <a:ext cx="2133600" cy="365125"/>
          </a:xfrm>
        </p:spPr>
        <p:txBody>
          <a:bodyPr/>
          <a:lstStyle>
            <a:lvl1pPr algn="r">
              <a:defRPr sz="1000"/>
            </a:lvl1pPr>
          </a:lstStyle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195412" y="1052736"/>
            <a:ext cx="8697080" cy="0"/>
          </a:xfrm>
          <a:prstGeom prst="line">
            <a:avLst/>
          </a:prstGeom>
          <a:ln w="28575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30" y="154886"/>
            <a:ext cx="1907092" cy="61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85" y="130675"/>
            <a:ext cx="664990" cy="6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64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79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00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49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95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16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694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33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00A51-E49C-48AB-8E46-1684311BFE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B14BA-9D41-4078-A059-5FF609EA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8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1865633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28785"/>
            <a:ext cx="9144000" cy="430852"/>
          </a:xfrm>
          <a:prstGeom prst="rect">
            <a:avLst/>
          </a:prstGeom>
          <a:solidFill>
            <a:srgbClr val="D0D9BC"/>
          </a:solidFill>
          <a:ln>
            <a:noFill/>
          </a:ln>
          <a:effectLst/>
          <a:extLst/>
        </p:spPr>
        <p:txBody>
          <a:bodyPr wrap="none" lIns="109909" tIns="54962" rIns="109909" bIns="54962" anchor="ctr"/>
          <a:lstStyle/>
          <a:p>
            <a:pPr defTabSz="907035" fontAlgn="base">
              <a:spcBef>
                <a:spcPct val="0"/>
              </a:spcBef>
              <a:spcAft>
                <a:spcPct val="0"/>
              </a:spcAft>
            </a:pPr>
            <a:endParaRPr lang="es-ES" sz="1900" dirty="0">
              <a:solidFill>
                <a:srgbClr val="000000"/>
              </a:solidFill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076262" fontAlgn="base">
              <a:spcBef>
                <a:spcPct val="0"/>
              </a:spcBef>
              <a:spcAft>
                <a:spcPct val="0"/>
              </a:spcAft>
            </a:pP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11975" y="1972156"/>
            <a:ext cx="2721577" cy="10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703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Last Modified 10/27/2015 7:49 PM Central Standard Time (Mexico)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839513" y="4190136"/>
            <a:ext cx="2466428" cy="10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703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Printed 10/27/2015 7:47 PM Central Standard Time (Mexico)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547" y="234867"/>
            <a:ext cx="8794114" cy="36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11" name="1. On-page tracker" hidden="1"/>
          <p:cNvSpPr>
            <a:spLocks noChangeArrowheads="1"/>
          </p:cNvSpPr>
          <p:nvPr/>
        </p:nvSpPr>
        <p:spPr bwMode="auto">
          <a:xfrm>
            <a:off x="121490" y="27536"/>
            <a:ext cx="1063179" cy="2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7035" fontAlgn="base">
              <a:spcBef>
                <a:spcPct val="0"/>
              </a:spcBef>
              <a:spcAft>
                <a:spcPct val="0"/>
              </a:spcAft>
            </a:pPr>
            <a:r>
              <a:rPr lang="es-ES" sz="17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2" name="3. Unit of measure" hidden="1"/>
          <p:cNvSpPr txBox="1">
            <a:spLocks noChangeArrowheads="1"/>
          </p:cNvSpPr>
          <p:nvPr/>
        </p:nvSpPr>
        <p:spPr bwMode="auto">
          <a:xfrm>
            <a:off x="121547" y="542670"/>
            <a:ext cx="8794114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" name="Slide Elements" hidden="1"/>
          <p:cNvGrpSpPr>
            <a:grpSpLocks/>
          </p:cNvGrpSpPr>
          <p:nvPr/>
        </p:nvGrpSpPr>
        <p:grpSpPr bwMode="auto">
          <a:xfrm>
            <a:off x="121500" y="6171168"/>
            <a:ext cx="8722841" cy="566912"/>
            <a:chOff x="75" y="3810"/>
            <a:chExt cx="5385" cy="350"/>
          </a:xfrm>
        </p:grpSpPr>
        <p:sp>
          <p:nvSpPr>
            <p:cNvPr id="14" name="4. Footnote"/>
            <p:cNvSpPr txBox="1">
              <a:spLocks noChangeArrowheads="1"/>
            </p:cNvSpPr>
            <p:nvPr/>
          </p:nvSpPr>
          <p:spPr bwMode="auto">
            <a:xfrm>
              <a:off x="75" y="3810"/>
              <a:ext cx="538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5. Source"/>
            <p:cNvSpPr>
              <a:spLocks noChangeArrowheads="1"/>
            </p:cNvSpPr>
            <p:nvPr/>
          </p:nvSpPr>
          <p:spPr bwMode="auto">
            <a:xfrm>
              <a:off x="75" y="4044"/>
              <a:ext cx="4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32769" indent="-732769" defTabSz="1076262" fontAlgn="base">
                <a:spcBef>
                  <a:spcPct val="0"/>
                </a:spcBef>
                <a:spcAft>
                  <a:spcPct val="0"/>
                </a:spcAft>
                <a:tabLst>
                  <a:tab pos="736588" algn="l"/>
                </a:tabLst>
              </a:pPr>
              <a:r>
                <a:rPr lang="es-ES" sz="1200" dirty="0">
                  <a:solidFill>
                    <a:srgbClr val="000000"/>
                  </a:solidFill>
                </a:rPr>
                <a:t>FUENTE: Fuente</a:t>
              </a: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482215" y="1052873"/>
            <a:ext cx="4350892" cy="615503"/>
            <a:chOff x="915" y="650"/>
            <a:chExt cx="2686" cy="380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650"/>
              <a:ext cx="2686" cy="3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7035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9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7035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9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61789" y="6549985"/>
            <a:ext cx="1540791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07626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McKinsey &amp; Company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160" y="1990671"/>
            <a:ext cx="4389768" cy="149163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1161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076262" rtl="0" eaLnBrk="1" fontAlgn="base" hangingPunct="1">
        <a:spcBef>
          <a:spcPct val="0"/>
        </a:spcBef>
        <a:spcAft>
          <a:spcPct val="0"/>
        </a:spcAft>
        <a:tabLst>
          <a:tab pos="429348" algn="l"/>
        </a:tabLs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7626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2pPr>
      <a:lvl3pPr algn="l" defTabSz="107626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3pPr>
      <a:lvl4pPr algn="l" defTabSz="107626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4pPr>
      <a:lvl5pPr algn="l" defTabSz="107626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5pPr>
      <a:lvl6pPr marL="549567" algn="l" defTabSz="107626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6pPr>
      <a:lvl7pPr marL="1099159" algn="l" defTabSz="107626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7pPr>
      <a:lvl8pPr marL="1648731" algn="l" defTabSz="107626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8pPr>
      <a:lvl9pPr marL="2198319" algn="l" defTabSz="1076262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7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232780" indent="-230902" algn="l" defTabSz="107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900">
          <a:solidFill>
            <a:schemeClr val="tx1"/>
          </a:solidFill>
          <a:latin typeface="+mn-lt"/>
        </a:defRPr>
      </a:lvl2pPr>
      <a:lvl3pPr marL="549567" indent="-314857" algn="l" defTabSz="107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738493" indent="-187006" algn="l" defTabSz="107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900">
          <a:solidFill>
            <a:schemeClr val="tx1"/>
          </a:solidFill>
          <a:latin typeface="+mn-lt"/>
        </a:defRPr>
      </a:lvl4pPr>
      <a:lvl5pPr marL="901304" indent="-156459" algn="l" defTabSz="107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5pPr>
      <a:lvl6pPr marL="901304" indent="-156459" algn="l" defTabSz="107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6pPr>
      <a:lvl7pPr marL="901304" indent="-156459" algn="l" defTabSz="107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7pPr>
      <a:lvl8pPr marL="901304" indent="-156459" algn="l" defTabSz="107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8pPr>
      <a:lvl9pPr marL="901304" indent="-156459" algn="l" defTabSz="107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91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9567" algn="l" defTabSz="10991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159" algn="l" defTabSz="10991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8731" algn="l" defTabSz="10991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8319" algn="l" defTabSz="10991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7889" algn="l" defTabSz="10991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7470" algn="l" defTabSz="10991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7037" algn="l" defTabSz="10991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620" algn="l" defTabSz="10991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57" tIns="45628" rIns="91257" bIns="45628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91257" tIns="45628" rIns="91257" bIns="4562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257" tIns="45628" rIns="91257" bIns="4562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59"/>
            <a:fld id="{D3BE314F-9DDC-406F-9009-503676F43DD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2559"/>
              <a:t>04/04/2018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76"/>
            <a:ext cx="2895600" cy="365125"/>
          </a:xfrm>
          <a:prstGeom prst="rect">
            <a:avLst/>
          </a:prstGeom>
        </p:spPr>
        <p:txBody>
          <a:bodyPr vert="horz" lIns="91257" tIns="45628" rIns="91257" bIns="4562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59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257" tIns="45628" rIns="91257" bIns="4562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59"/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2559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3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ctr" defTabSz="9125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10" indent="-342210" algn="l" defTabSz="912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55" indent="-285176" algn="l" defTabSz="9125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01" indent="-228135" algn="l" defTabSz="912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981" indent="-228135" algn="l" defTabSz="9125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262" indent="-228135" algn="l" defTabSz="91255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541" indent="-228135" algn="l" defTabSz="912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821" indent="-228135" algn="l" defTabSz="912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00" indent="-228135" algn="l" defTabSz="912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381" indent="-228135" algn="l" defTabSz="912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25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82" algn="l" defTabSz="9125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59" algn="l" defTabSz="9125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0" algn="l" defTabSz="9125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1" algn="l" defTabSz="9125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82" algn="l" defTabSz="9125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61" algn="l" defTabSz="9125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ATEROSCLEROSIS, DE LA FISIOPATOLOGÍA A LA CLÍNICA</a:t>
            </a:r>
            <a:endParaRPr lang="es-MX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32048" y="3886200"/>
            <a:ext cx="7772400" cy="1752600"/>
          </a:xfrm>
        </p:spPr>
        <p:txBody>
          <a:bodyPr/>
          <a:lstStyle/>
          <a:p>
            <a:r>
              <a:rPr lang="es-MX" dirty="0" smtClean="0"/>
              <a:t>Académica D.C. Gabriela Borrayo Sánchez</a:t>
            </a:r>
            <a:endParaRPr lang="es-MX" dirty="0"/>
          </a:p>
        </p:txBody>
      </p:sp>
      <p:pic>
        <p:nvPicPr>
          <p:cNvPr id="4" name="Picture 2" descr="https://s3.amazonaws.com/piktochartv2-dev/v2/uploads/2ab39813-2b06-46c3-91f6-865af6560de3/7c6464d26b8c042d4f0fbbee4b7da82d19d25444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965783" cy="11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0" y="200578"/>
            <a:ext cx="1860270" cy="186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948264" y="6221840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4 de abril de 2018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313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97941"/>
            <a:ext cx="6840538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2 CuadroTexto"/>
          <p:cNvSpPr txBox="1">
            <a:spLocks noChangeArrowheads="1"/>
          </p:cNvSpPr>
          <p:nvPr/>
        </p:nvSpPr>
        <p:spPr bwMode="auto">
          <a:xfrm>
            <a:off x="107504" y="89941"/>
            <a:ext cx="9095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MX" sz="2800" b="1" dirty="0" smtClean="0">
                <a:latin typeface="Calibri" pitchFamily="34" charset="0"/>
              </a:rPr>
              <a:t>Impacto </a:t>
            </a:r>
            <a:r>
              <a:rPr lang="es-MX" sz="2800" b="1" dirty="0">
                <a:latin typeface="Calibri" pitchFamily="34" charset="0"/>
              </a:rPr>
              <a:t>de los factores de riesgo en la disfunción </a:t>
            </a:r>
            <a:r>
              <a:rPr lang="es-MX" sz="2800" b="1" dirty="0" smtClean="0">
                <a:latin typeface="Calibri" pitchFamily="34" charset="0"/>
              </a:rPr>
              <a:t>endotelial</a:t>
            </a:r>
            <a:endParaRPr lang="es-MX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7" y="692150"/>
            <a:ext cx="7933873" cy="582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CuadroTexto"/>
          <p:cNvSpPr txBox="1">
            <a:spLocks noChangeArrowheads="1"/>
          </p:cNvSpPr>
          <p:nvPr/>
        </p:nvSpPr>
        <p:spPr bwMode="auto">
          <a:xfrm>
            <a:off x="251520" y="332656"/>
            <a:ext cx="8694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2000" b="1" dirty="0" smtClean="0">
                <a:latin typeface="Calibri" pitchFamily="34" charset="0"/>
              </a:rPr>
              <a:t>Relación </a:t>
            </a:r>
            <a:r>
              <a:rPr lang="es-MX" sz="2000" b="1" dirty="0">
                <a:latin typeface="Calibri" pitchFamily="34" charset="0"/>
              </a:rPr>
              <a:t>de los factores disparadores en los Síndromes Coronarios Agudos (SCA)</a:t>
            </a:r>
          </a:p>
        </p:txBody>
      </p:sp>
    </p:spTree>
    <p:extLst>
      <p:ext uri="{BB962C8B-B14F-4D97-AF65-F5344CB8AC3E}">
        <p14:creationId xmlns:p14="http://schemas.microsoft.com/office/powerpoint/2010/main" val="5104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26" y="537577"/>
            <a:ext cx="8229600" cy="509621"/>
          </a:xfrm>
        </p:spPr>
        <p:txBody>
          <a:bodyPr>
            <a:noAutofit/>
          </a:bodyPr>
          <a:lstStyle/>
          <a:p>
            <a:r>
              <a:rPr lang="es-MX" sz="2800" b="1" dirty="0"/>
              <a:t>Evidencias de la reducción de muerte cardiovascular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23376" y="1103135"/>
            <a:ext cx="4649336" cy="4613382"/>
          </a:xfrm>
        </p:spPr>
        <p:txBody>
          <a:bodyPr>
            <a:normAutofit fontScale="92500" lnSpcReduction="10000"/>
          </a:bodyPr>
          <a:lstStyle/>
          <a:p>
            <a:pPr marL="538473">
              <a:buClr>
                <a:srgbClr val="FF0000"/>
              </a:buClr>
              <a:buFont typeface="Arial"/>
              <a:buChar char="➲"/>
            </a:pPr>
            <a:r>
              <a:rPr lang="es-MX" sz="1800" dirty="0"/>
              <a:t>En los últimos 20 años, la mortalidad por ECV ha declinado de manera sustantiva en países de altos ingresos</a:t>
            </a:r>
          </a:p>
          <a:p>
            <a:pPr marL="538473">
              <a:buClr>
                <a:srgbClr val="FF0000"/>
              </a:buClr>
              <a:buFont typeface="Arial"/>
              <a:buChar char="➲"/>
            </a:pPr>
            <a:r>
              <a:rPr lang="es-MX" sz="1800" dirty="0"/>
              <a:t>La reducción ha sido resultado de </a:t>
            </a:r>
            <a:r>
              <a:rPr lang="es-MX" sz="1800" u="sng" dirty="0"/>
              <a:t>programas de atención integral</a:t>
            </a:r>
          </a:p>
          <a:p>
            <a:pPr marL="1009688" lvl="1">
              <a:buClr>
                <a:srgbClr val="FF0000"/>
              </a:buClr>
              <a:buFont typeface="Arial"/>
              <a:buChar char="➲"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 Unido</a:t>
            </a:r>
            <a:r>
              <a:rPr lang="es-MX" sz="1800" dirty="0"/>
              <a:t> </a:t>
            </a:r>
          </a:p>
          <a:p>
            <a:pPr lvl="2">
              <a:spcAft>
                <a:spcPts val="0"/>
              </a:spcAft>
            </a:pPr>
            <a:r>
              <a:rPr lang="es-MX" sz="1800" b="1" dirty="0"/>
              <a:t>58%</a:t>
            </a:r>
            <a:r>
              <a:rPr lang="es-MX" sz="1800" dirty="0"/>
              <a:t> de la reducción es atribuible a la disminución de factores de riesgo</a:t>
            </a:r>
          </a:p>
          <a:p>
            <a:pPr lvl="2">
              <a:spcAft>
                <a:spcPts val="0"/>
              </a:spcAft>
            </a:pPr>
            <a:r>
              <a:rPr lang="es-MX" sz="1800" b="1" dirty="0"/>
              <a:t>42%</a:t>
            </a:r>
            <a:r>
              <a:rPr lang="es-MX" sz="1800" dirty="0"/>
              <a:t> a la prevención primaria, secundaria y al tratamiento.</a:t>
            </a:r>
          </a:p>
          <a:p>
            <a:pPr marL="1009688" lvl="1">
              <a:buClr>
                <a:srgbClr val="FF0000"/>
              </a:buClr>
              <a:buFont typeface="Arial"/>
              <a:buChar char="➲"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EUA</a:t>
            </a:r>
          </a:p>
          <a:p>
            <a:pPr lvl="2">
              <a:spcAft>
                <a:spcPts val="0"/>
              </a:spcAft>
            </a:pPr>
            <a:r>
              <a:rPr lang="es-MX" sz="1800" b="1" dirty="0"/>
              <a:t>44%</a:t>
            </a:r>
            <a:r>
              <a:rPr lang="es-MX" sz="1800" dirty="0"/>
              <a:t> a la prevención y tratamiento </a:t>
            </a:r>
          </a:p>
          <a:p>
            <a:pPr lvl="2">
              <a:spcAft>
                <a:spcPts val="0"/>
              </a:spcAft>
            </a:pPr>
            <a:r>
              <a:rPr lang="es-MX" sz="1800" b="1" dirty="0"/>
              <a:t>24%</a:t>
            </a:r>
            <a:r>
              <a:rPr lang="es-MX" sz="1800" dirty="0"/>
              <a:t> uso de las </a:t>
            </a:r>
            <a:r>
              <a:rPr lang="es-MX" sz="1800" dirty="0" err="1"/>
              <a:t>estatinas</a:t>
            </a:r>
            <a:endParaRPr lang="es-MX" sz="1800" dirty="0"/>
          </a:p>
          <a:p>
            <a:pPr lvl="2">
              <a:spcAft>
                <a:spcPts val="0"/>
              </a:spcAft>
            </a:pPr>
            <a:r>
              <a:rPr lang="es-MX" sz="1800" b="1" dirty="0"/>
              <a:t>20%</a:t>
            </a:r>
            <a:r>
              <a:rPr lang="es-MX" sz="1800" dirty="0"/>
              <a:t> al control de la hipertensión arterial </a:t>
            </a:r>
          </a:p>
          <a:p>
            <a:pPr lvl="2">
              <a:spcAft>
                <a:spcPts val="0"/>
              </a:spcAft>
            </a:pPr>
            <a:r>
              <a:rPr lang="es-MX" sz="1800" b="1" dirty="0"/>
              <a:t>12%</a:t>
            </a:r>
            <a:r>
              <a:rPr lang="es-MX" sz="1800" dirty="0"/>
              <a:t> abandono del tabaco.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7584" y="6143903"/>
            <a:ext cx="5495162" cy="478078"/>
          </a:xfrm>
          <a:prstGeom prst="rect">
            <a:avLst/>
          </a:prstGeom>
        </p:spPr>
        <p:txBody>
          <a:bodyPr wrap="square" lIns="107685" tIns="53847" rIns="107685" bIns="53847">
            <a:spAutoFit/>
          </a:bodyPr>
          <a:lstStyle/>
          <a:p>
            <a:pPr defTabSz="538473"/>
            <a:r>
              <a:rPr lang="es-MX" sz="1200" dirty="0">
                <a:solidFill>
                  <a:prstClr val="black"/>
                </a:solidFill>
              </a:rPr>
              <a:t>Fuente:  Global Atlas on Cardiovascular Diseases Prevention and Control. OMS 2011</a:t>
            </a:r>
          </a:p>
          <a:p>
            <a:pPr defTabSz="538473"/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14916434"/>
              </p:ext>
            </p:extLst>
          </p:nvPr>
        </p:nvGraphicFramePr>
        <p:xfrm>
          <a:off x="4619286" y="1392743"/>
          <a:ext cx="4839637" cy="474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37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Prevención secundaria con 4 medicamentos </a:t>
            </a:r>
            <a:endParaRPr lang="es-MX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167647"/>
              </p:ext>
            </p:extLst>
          </p:nvPr>
        </p:nvGraphicFramePr>
        <p:xfrm>
          <a:off x="611560" y="1484784"/>
          <a:ext cx="7772400" cy="41148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Medicamento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RRR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Ninguno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ASA</a:t>
                      </a: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Bloqueador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4.5%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Estatina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3.0%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Inhibidor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ECA</a:t>
                      </a: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2.3%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11560" y="5877272"/>
            <a:ext cx="474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Regresión de la aterosclerosis?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02451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Prevención secundaria: Adherencia   </a:t>
            </a:r>
            <a:endParaRPr lang="es-MX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342787"/>
              </p:ext>
            </p:extLst>
          </p:nvPr>
        </p:nvGraphicFramePr>
        <p:xfrm>
          <a:off x="195263" y="1223963"/>
          <a:ext cx="8734425" cy="532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F7E8-A4A8-414F-BAE2-CD5D40EEF3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770939" y="4881934"/>
            <a:ext cx="2265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06"/>
            <a:r>
              <a:rPr lang="es-MX" b="1" dirty="0">
                <a:solidFill>
                  <a:prstClr val="black"/>
                </a:solidFill>
              </a:rPr>
              <a:t>Ensayos clínicos:  57%</a:t>
            </a:r>
          </a:p>
          <a:p>
            <a:pPr defTabSz="914206"/>
            <a:r>
              <a:rPr lang="es-MX" b="1" dirty="0">
                <a:solidFill>
                  <a:prstClr val="black"/>
                </a:solidFill>
              </a:rPr>
              <a:t>Cohortes: 38.5%</a:t>
            </a:r>
          </a:p>
          <a:p>
            <a:pPr defTabSz="914206"/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5158933"/>
            <a:ext cx="12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06"/>
            <a:r>
              <a:rPr lang="es-MX" b="1" dirty="0">
                <a:solidFill>
                  <a:prstClr val="black"/>
                </a:solidFill>
              </a:rPr>
              <a:t>Apego </a:t>
            </a:r>
            <a:r>
              <a:rPr lang="es-MX" b="1" dirty="0" smtClean="0">
                <a:solidFill>
                  <a:prstClr val="black"/>
                </a:solidFill>
              </a:rPr>
              <a:t>GPC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5496" y="1196752"/>
            <a:ext cx="3816424" cy="22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098" tIns="55057" rIns="110098" bIns="55057"/>
          <a:lstStyle>
            <a:defPPr>
              <a:defRPr lang="en-US"/>
            </a:defPPr>
            <a:lvl1pPr marL="210026" indent="-210026" eaLnBrk="0" hangingPunct="0">
              <a:spcBef>
                <a:spcPct val="20000"/>
              </a:spcBef>
              <a:buClr>
                <a:srgbClr val="FF0000"/>
              </a:buClr>
              <a:buFont typeface="Menlo Regular"/>
              <a:buChar char="➲"/>
              <a:defRPr sz="18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1pPr>
            <a:lvl2pPr marL="504063" lvl="1" indent="-285750" eaLnBrk="0" hangingPunct="0">
              <a:spcBef>
                <a:spcPct val="20000"/>
              </a:spcBef>
              <a:buClr>
                <a:srgbClr val="FF0000"/>
              </a:buClr>
              <a:buFont typeface="Menlo Regular"/>
              <a:buChar char="➲"/>
              <a:defRPr sz="12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9pPr>
          </a:lstStyle>
          <a:p>
            <a:pPr defTabSz="1104525" fontAlgn="base">
              <a:spcAft>
                <a:spcPct val="0"/>
              </a:spcAft>
              <a:defRPr/>
            </a:pPr>
            <a:r>
              <a:rPr lang="es-MX" sz="2200" kern="0" dirty="0" smtClean="0"/>
              <a:t>«Grado en que una persona toma los medicamentos de acuerdo a las recomendaciones de su médico»</a:t>
            </a:r>
            <a:endParaRPr lang="es-MX" sz="1600" kern="0" dirty="0"/>
          </a:p>
          <a:p>
            <a:pPr marL="218267" lvl="1" indent="0" defTabSz="1104525" fontAlgn="base">
              <a:spcAft>
                <a:spcPct val="0"/>
              </a:spcAft>
              <a:buFont typeface="Menlo Regular"/>
              <a:buNone/>
              <a:defRPr/>
            </a:pPr>
            <a:endParaRPr lang="es-MX" sz="800" kern="0" dirty="0"/>
          </a:p>
          <a:p>
            <a:pPr lvl="1" defTabSz="1104525" fontAlgn="base">
              <a:spcAft>
                <a:spcPct val="0"/>
              </a:spcAft>
              <a:defRPr/>
            </a:pPr>
            <a:endParaRPr lang="es-MX" sz="2400" kern="0" dirty="0"/>
          </a:p>
        </p:txBody>
      </p:sp>
    </p:spTree>
    <p:extLst>
      <p:ext uri="{BB962C8B-B14F-4D97-AF65-F5344CB8AC3E}">
        <p14:creationId xmlns:p14="http://schemas.microsoft.com/office/powerpoint/2010/main" val="4273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Definición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Es </a:t>
            </a:r>
            <a:r>
              <a:rPr lang="es-ES" dirty="0"/>
              <a:t>la enfermedad de las grandes y medianas arterias (aorta, arterias coronarias, cerebrales y periféricas) caracterizada por </a:t>
            </a:r>
            <a:r>
              <a:rPr lang="es-ES" b="1" dirty="0"/>
              <a:t>disfunción endotelial, inflamación vascular y obstrucción</a:t>
            </a:r>
            <a:r>
              <a:rPr lang="es-ES" dirty="0"/>
              <a:t> por acumulación de lípidos, </a:t>
            </a:r>
            <a:r>
              <a:rPr lang="es-ES" dirty="0" smtClean="0"/>
              <a:t>calcio </a:t>
            </a:r>
            <a:r>
              <a:rPr lang="es-ES" dirty="0"/>
              <a:t>y restos </a:t>
            </a:r>
            <a:r>
              <a:rPr lang="es-ES" dirty="0" smtClean="0"/>
              <a:t>celulares.</a:t>
            </a:r>
            <a:endParaRPr lang="es-MX" dirty="0"/>
          </a:p>
          <a:p>
            <a:endParaRPr lang="es-MX" dirty="0"/>
          </a:p>
        </p:txBody>
      </p:sp>
      <p:pic>
        <p:nvPicPr>
          <p:cNvPr id="5" name="Picture 3" descr="E:\DUMMY CODIGO INFARTO 1\paraRevistaMedica\transversal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494"/>
            <a:ext cx="1169890" cy="15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768384" cy="207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7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Historia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Aunque se asume que es una enfermedad moderna se ha documentado por Tomografía Computarizada en 137 momias de cuatro regiones geográficas diferentes de más de </a:t>
            </a:r>
            <a:r>
              <a:rPr lang="es-MX" b="1" dirty="0"/>
              <a:t>4,000 </a:t>
            </a:r>
            <a:r>
              <a:rPr lang="es-MX" b="1" dirty="0" smtClean="0"/>
              <a:t>años</a:t>
            </a:r>
            <a:r>
              <a:rPr lang="es-MX" dirty="0" smtClean="0"/>
              <a:t> </a:t>
            </a:r>
          </a:p>
          <a:p>
            <a:pPr lvl="1"/>
            <a:r>
              <a:rPr lang="es-MX" dirty="0" smtClean="0"/>
              <a:t>34% tenían datos de ateroma</a:t>
            </a:r>
          </a:p>
          <a:p>
            <a:pPr lvl="2"/>
            <a:r>
              <a:rPr lang="es-MX" dirty="0" smtClean="0"/>
              <a:t>A</a:t>
            </a:r>
            <a:r>
              <a:rPr lang="es-ES" dirty="0" err="1" smtClean="0"/>
              <a:t>orta</a:t>
            </a:r>
            <a:r>
              <a:rPr lang="es-ES" dirty="0" smtClean="0"/>
              <a:t> </a:t>
            </a:r>
            <a:r>
              <a:rPr lang="es-ES" dirty="0"/>
              <a:t>(20</a:t>
            </a:r>
            <a:r>
              <a:rPr lang="es-ES" dirty="0" smtClean="0"/>
              <a:t>%)</a:t>
            </a:r>
          </a:p>
          <a:p>
            <a:pPr lvl="2"/>
            <a:r>
              <a:rPr lang="es-ES" dirty="0" smtClean="0"/>
              <a:t>Arterias </a:t>
            </a:r>
            <a:r>
              <a:rPr lang="es-ES" dirty="0"/>
              <a:t>periféricas (18</a:t>
            </a:r>
            <a:r>
              <a:rPr lang="es-ES" dirty="0" smtClean="0"/>
              <a:t>%)</a:t>
            </a:r>
          </a:p>
          <a:p>
            <a:pPr lvl="2"/>
            <a:r>
              <a:rPr lang="es-ES" dirty="0"/>
              <a:t>A</a:t>
            </a:r>
            <a:r>
              <a:rPr lang="es-ES" dirty="0" smtClean="0"/>
              <a:t>rterias </a:t>
            </a:r>
            <a:r>
              <a:rPr lang="es-ES" dirty="0"/>
              <a:t>carótidas (12</a:t>
            </a:r>
            <a:r>
              <a:rPr lang="es-ES" dirty="0" smtClean="0"/>
              <a:t>%)</a:t>
            </a:r>
          </a:p>
          <a:p>
            <a:pPr lvl="2"/>
            <a:r>
              <a:rPr lang="es-ES" dirty="0"/>
              <a:t>A</a:t>
            </a:r>
            <a:r>
              <a:rPr lang="es-ES" dirty="0" smtClean="0"/>
              <a:t>rterias </a:t>
            </a:r>
            <a:r>
              <a:rPr lang="es-ES" dirty="0"/>
              <a:t>coronarias (4%).</a:t>
            </a:r>
            <a:endParaRPr lang="es-MX" dirty="0"/>
          </a:p>
          <a:p>
            <a:r>
              <a:rPr lang="es-ES" dirty="0"/>
              <a:t>Por lo que la presencia de aterosclerosis en seres humanos pre modernos plantea la posibilidad de una predisposición más básica a la enfermedad.</a:t>
            </a:r>
            <a:endParaRPr lang="es-MX" dirty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021972" cy="14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Epidemiología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S" dirty="0"/>
              <a:t>La aterosclerosis puede comenzar en la infancia con el desarrollo de estrías grasas.</a:t>
            </a:r>
            <a:endParaRPr lang="es-MX" sz="2800" dirty="0"/>
          </a:p>
          <a:p>
            <a:pPr lvl="0"/>
            <a:r>
              <a:rPr lang="es-ES" dirty="0"/>
              <a:t>Las lesiones de la aterosclerosis avanzan con el envejecimiento.</a:t>
            </a:r>
            <a:endParaRPr lang="es-MX" sz="2800" dirty="0"/>
          </a:p>
          <a:p>
            <a:pPr lvl="0"/>
            <a:r>
              <a:rPr lang="es-ES" dirty="0" smtClean="0"/>
              <a:t>Estudios </a:t>
            </a:r>
            <a:r>
              <a:rPr lang="es-ES" dirty="0"/>
              <a:t>de </a:t>
            </a:r>
            <a:r>
              <a:rPr lang="es-ES" dirty="0" smtClean="0"/>
              <a:t>autopsias</a:t>
            </a:r>
          </a:p>
          <a:p>
            <a:pPr lvl="1"/>
            <a:r>
              <a:rPr lang="es-ES" dirty="0" smtClean="0"/>
              <a:t>2876 </a:t>
            </a:r>
            <a:r>
              <a:rPr lang="es-ES" dirty="0"/>
              <a:t>hombres y mujeres de </a:t>
            </a:r>
            <a:r>
              <a:rPr lang="es-ES" b="1" dirty="0"/>
              <a:t>15 a 34 años</a:t>
            </a:r>
            <a:r>
              <a:rPr lang="es-ES" dirty="0"/>
              <a:t> que murieron por causas no cardiacas, </a:t>
            </a:r>
            <a:r>
              <a:rPr lang="es-ES" b="1" dirty="0"/>
              <a:t>todos los individuos tenían estrías grasas aórticas</a:t>
            </a:r>
            <a:r>
              <a:rPr lang="es-ES" dirty="0"/>
              <a:t>.</a:t>
            </a:r>
            <a:endParaRPr lang="es-MX" sz="2400" dirty="0"/>
          </a:p>
          <a:p>
            <a:pPr lvl="1"/>
            <a:r>
              <a:rPr lang="es-ES" dirty="0" smtClean="0"/>
              <a:t>760 </a:t>
            </a:r>
            <a:r>
              <a:rPr lang="es-ES" dirty="0"/>
              <a:t>jóvenes (de 15 a 34 años) víctimas de accidentes, suicidios u homicidios se observaron ateromas coronarios avanzados: </a:t>
            </a:r>
            <a:endParaRPr lang="es-MX" sz="2400" dirty="0"/>
          </a:p>
          <a:p>
            <a:pPr lvl="2"/>
            <a:r>
              <a:rPr lang="es-ES" b="1" dirty="0"/>
              <a:t>Hombres (2%) y mujeres (0%) de 15 a 19 años</a:t>
            </a:r>
            <a:endParaRPr lang="es-MX" sz="2000" b="1" dirty="0"/>
          </a:p>
          <a:p>
            <a:pPr lvl="2"/>
            <a:r>
              <a:rPr lang="es-ES" b="1" dirty="0"/>
              <a:t>Hombres (20%) y mujeres (8%) de 30 a 34 años.</a:t>
            </a:r>
            <a:endParaRPr lang="es-MX" sz="2000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55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547" y="188640"/>
            <a:ext cx="8794114" cy="361132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10 Principales causas de muerte en el mundo (OMS, 2015)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446892160"/>
              </p:ext>
            </p:extLst>
          </p:nvPr>
        </p:nvGraphicFramePr>
        <p:xfrm>
          <a:off x="2843808" y="1340768"/>
          <a:ext cx="72362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635896" y="5589240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06"/>
            <a:r>
              <a:rPr lang="es-MX" sz="1400" dirty="0">
                <a:solidFill>
                  <a:srgbClr val="000000"/>
                </a:solidFill>
              </a:rPr>
              <a:t>Millones de muertes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28642" y="6021288"/>
            <a:ext cx="4677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06"/>
            <a:r>
              <a:rPr lang="es-MX" sz="1050" dirty="0">
                <a:solidFill>
                  <a:srgbClr val="000000"/>
                </a:solidFill>
              </a:rPr>
              <a:t>DM: Diabetes Mellitus, EPOC= Enfermedad Pulmonar Obstructiva Crónica,</a:t>
            </a:r>
          </a:p>
          <a:p>
            <a:pPr defTabSz="914206"/>
            <a:r>
              <a:rPr lang="es-MX" sz="1050" dirty="0">
                <a:solidFill>
                  <a:srgbClr val="000000"/>
                </a:solidFill>
              </a:rPr>
              <a:t>EVC= Evento Vascular Cerebral.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5733" y="6165304"/>
            <a:ext cx="669386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06"/>
            <a:endParaRPr lang="es-MX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defTabSz="914206"/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Global Health Estimates Technical Paper WHO/HIS/IER/GHE/2016</a:t>
            </a:r>
          </a:p>
          <a:p>
            <a:pPr defTabSz="914206"/>
            <a:r>
              <a:rPr lang="es-MX" sz="1200" dirty="0">
                <a:solidFill>
                  <a:srgbClr val="000000"/>
                </a:solidFill>
              </a:rPr>
              <a:t>http://www.who.int/gho/mortality_burden_disease/en/index.html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s-ES" sz="12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82" y="1052736"/>
            <a:ext cx="3043238" cy="452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670" tIns="54844" rIns="109670" bIns="548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889" indent="-335889" defTabSz="1099471"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Son la primera causa de muerte en el mundo y en México</a:t>
            </a:r>
          </a:p>
          <a:p>
            <a:pPr marL="335889" indent="-335889" defTabSz="1099471">
              <a:buClr>
                <a:srgbClr val="FF0000"/>
              </a:buClr>
              <a:buFont typeface="Menlo Regular"/>
              <a:buChar char="➲"/>
              <a:defRPr/>
            </a:pPr>
            <a:endParaRPr lang="es-MX" sz="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35889" defTabSz="1099471"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MX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OMS</a:t>
            </a:r>
            <a:r>
              <a:rPr lang="es-MX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MX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reportó en 2013 un </a:t>
            </a:r>
            <a:r>
              <a:rPr lang="es-MX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31%</a:t>
            </a:r>
            <a:r>
              <a:rPr lang="es-MX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de todas las muertes, 17.5 </a:t>
            </a:r>
            <a:r>
              <a:rPr lang="es-MX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millones, y se disminuyo </a:t>
            </a:r>
            <a:r>
              <a:rPr lang="es-MX" sz="1600" b="1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2015</a:t>
            </a:r>
            <a:r>
              <a:rPr lang="es-MX" sz="16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15 </a:t>
            </a:r>
            <a:r>
              <a:rPr lang="es-MX" sz="1600" b="1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millones por estrategias de mejora en la atención y prevención.</a:t>
            </a:r>
            <a:endParaRPr lang="es-MX" sz="1600" b="1" u="sng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35889" defTabSz="1099471">
              <a:buClr>
                <a:srgbClr val="FF0000"/>
              </a:buClr>
              <a:buFont typeface="Menlo Regular"/>
              <a:buChar char="➲"/>
              <a:defRPr/>
            </a:pPr>
            <a:endParaRPr lang="es-MX" sz="7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35889" defTabSz="1099471"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INEGI</a:t>
            </a:r>
            <a:r>
              <a:rPr lang="es-MX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En </a:t>
            </a:r>
            <a:r>
              <a:rPr lang="es-MX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2016 </a:t>
            </a:r>
            <a:r>
              <a:rPr lang="es-MX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 reportaron </a:t>
            </a:r>
            <a:r>
              <a:rPr lang="es-MX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175,078 </a:t>
            </a:r>
            <a:r>
              <a:rPr lang="es-MX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muertes (</a:t>
            </a:r>
            <a:r>
              <a:rPr lang="es-MX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 cada </a:t>
            </a:r>
            <a:r>
              <a:rPr lang="es-MX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es-MX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minutos</a:t>
            </a:r>
            <a:r>
              <a:rPr lang="es-MX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70% por infarto agudo de miocardio</a:t>
            </a:r>
          </a:p>
          <a:p>
            <a:pPr marL="335889" defTabSz="1099471">
              <a:buClr>
                <a:srgbClr val="FF0000"/>
              </a:buClr>
              <a:buFont typeface="Menlo Regular"/>
              <a:buChar char="➲"/>
              <a:defRPr/>
            </a:pPr>
            <a:endParaRPr lang="es-MX" sz="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35889" defTabSz="1099471"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IMSS: </a:t>
            </a:r>
            <a:r>
              <a:rPr lang="es-MX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 2015 se atendieron 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65,608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pacientes que sufrieron un evento 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cardiovascular, 53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tenían un evento previo </a:t>
            </a:r>
            <a:endParaRPr lang="es-MX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8 Grupo"/>
          <p:cNvGrpSpPr>
            <a:grpSpLocks/>
          </p:cNvGrpSpPr>
          <p:nvPr/>
        </p:nvGrpSpPr>
        <p:grpSpPr bwMode="auto">
          <a:xfrm>
            <a:off x="900113" y="1412776"/>
            <a:ext cx="7416800" cy="4181475"/>
            <a:chOff x="142844" y="1714488"/>
            <a:chExt cx="8929750" cy="4071950"/>
          </a:xfrm>
        </p:grpSpPr>
        <p:pic>
          <p:nvPicPr>
            <p:cNvPr id="2053" name="Picture 5" descr="diapositiva_rosalba_img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8" r="3293"/>
            <a:stretch>
              <a:fillRect/>
            </a:stretch>
          </p:blipFill>
          <p:spPr bwMode="auto">
            <a:xfrm>
              <a:off x="142844" y="1714488"/>
              <a:ext cx="8389938" cy="40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530844" y="4640913"/>
              <a:ext cx="774091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SANO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8" name="8 CuadroTexto"/>
            <p:cNvSpPr txBox="1">
              <a:spLocks noChangeArrowheads="1"/>
            </p:cNvSpPr>
            <p:nvPr/>
          </p:nvSpPr>
          <p:spPr bwMode="auto">
            <a:xfrm>
              <a:off x="1541940" y="4640913"/>
              <a:ext cx="1206051" cy="53179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FACTORES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DE RIESGO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9" name="9 CuadroTexto"/>
            <p:cNvSpPr txBox="1">
              <a:spLocks noChangeArrowheads="1"/>
            </p:cNvSpPr>
            <p:nvPr/>
          </p:nvSpPr>
          <p:spPr bwMode="auto">
            <a:xfrm>
              <a:off x="2747991" y="4650188"/>
              <a:ext cx="1555825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ASINTOMÁTICO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0" name="10 CuadroTexto"/>
            <p:cNvSpPr txBox="1">
              <a:spLocks noChangeArrowheads="1"/>
            </p:cNvSpPr>
            <p:nvPr/>
          </p:nvSpPr>
          <p:spPr bwMode="auto">
            <a:xfrm>
              <a:off x="4103127" y="4642458"/>
              <a:ext cx="1437323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SINTOMÁTICO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1" name="11 CuadroTexto"/>
            <p:cNvSpPr txBox="1">
              <a:spLocks noChangeArrowheads="1"/>
            </p:cNvSpPr>
            <p:nvPr/>
          </p:nvSpPr>
          <p:spPr bwMode="auto">
            <a:xfrm>
              <a:off x="5175384" y="4311632"/>
              <a:ext cx="1401008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PROGRESIÓN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2" name="12 CuadroTexto"/>
            <p:cNvSpPr txBox="1">
              <a:spLocks noChangeArrowheads="1"/>
            </p:cNvSpPr>
            <p:nvPr/>
          </p:nvSpPr>
          <p:spPr bwMode="auto">
            <a:xfrm>
              <a:off x="6180746" y="4657917"/>
              <a:ext cx="1852083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FFC000"/>
                  </a:solidFill>
                  <a:latin typeface="Arial"/>
                  <a:ea typeface="Times New Roman"/>
                  <a:cs typeface="Times New Roman"/>
                </a:rPr>
                <a:t>ATEROTROMBOSIS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3" name="14 Triángulo isósceles"/>
            <p:cNvSpPr/>
            <p:nvPr/>
          </p:nvSpPr>
          <p:spPr>
            <a:xfrm rot="5400000">
              <a:off x="8046354" y="4597877"/>
              <a:ext cx="1480990" cy="571489"/>
            </a:xfrm>
            <a:prstGeom prst="triangle">
              <a:avLst/>
            </a:prstGeom>
            <a:solidFill>
              <a:srgbClr val="CC66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MX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s-MX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13 CuadroTexto"/>
            <p:cNvSpPr txBox="1">
              <a:spLocks noChangeArrowheads="1"/>
            </p:cNvSpPr>
            <p:nvPr/>
          </p:nvSpPr>
          <p:spPr bwMode="auto">
            <a:xfrm>
              <a:off x="7837873" y="4603811"/>
              <a:ext cx="1060789" cy="53334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PLACA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ESTABLE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2062" name="17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643042" y="2071678"/>
              <a:ext cx="214314" cy="214314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3" name="19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965704" y="1965712"/>
              <a:ext cx="284958" cy="6985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4" name="24 Conector recto de flecha"/>
            <p:cNvCxnSpPr>
              <a:cxnSpLocks noChangeShapeType="1"/>
            </p:cNvCxnSpPr>
            <p:nvPr/>
          </p:nvCxnSpPr>
          <p:spPr bwMode="auto">
            <a:xfrm rot="5400000">
              <a:off x="2428860" y="2071678"/>
              <a:ext cx="142876" cy="14287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5" name="28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678761" y="2750339"/>
              <a:ext cx="214314" cy="14287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6" name="31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928794" y="3000372"/>
              <a:ext cx="357190" cy="71438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7" name="35 Conector recto de flecha"/>
            <p:cNvCxnSpPr>
              <a:cxnSpLocks noChangeShapeType="1"/>
            </p:cNvCxnSpPr>
            <p:nvPr/>
          </p:nvCxnSpPr>
          <p:spPr bwMode="auto">
            <a:xfrm rot="16200000" flipV="1">
              <a:off x="2393144" y="2750341"/>
              <a:ext cx="285750" cy="214311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sp>
          <p:nvSpPr>
            <p:cNvPr id="21" name="40 Luna"/>
            <p:cNvSpPr/>
            <p:nvPr/>
          </p:nvSpPr>
          <p:spPr>
            <a:xfrm rot="14125037">
              <a:off x="5632616" y="2267870"/>
              <a:ext cx="238071" cy="445340"/>
            </a:xfrm>
            <a:prstGeom prst="moon">
              <a:avLst/>
            </a:prstGeom>
            <a:solidFill>
              <a:srgbClr val="FFFF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MX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s-MX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051" name="21 CuadroTexto"/>
          <p:cNvSpPr txBox="1">
            <a:spLocks noChangeArrowheads="1"/>
          </p:cNvSpPr>
          <p:nvPr/>
        </p:nvSpPr>
        <p:spPr bwMode="auto">
          <a:xfrm>
            <a:off x="-78176" y="404664"/>
            <a:ext cx="925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MX" sz="2800" b="1" dirty="0" smtClean="0">
                <a:latin typeface="Calibri" pitchFamily="34" charset="0"/>
              </a:rPr>
              <a:t>Etapas </a:t>
            </a:r>
            <a:r>
              <a:rPr lang="es-MX" sz="2800" b="1" dirty="0">
                <a:latin typeface="Calibri" pitchFamily="34" charset="0"/>
              </a:rPr>
              <a:t>evolutivas de la formación de aterosclerosis </a:t>
            </a:r>
            <a:r>
              <a:rPr lang="es-MX" sz="2800" b="1" dirty="0" smtClean="0">
                <a:latin typeface="Calibri" pitchFamily="34" charset="0"/>
              </a:rPr>
              <a:t>coronaria</a:t>
            </a:r>
            <a:endParaRPr lang="es-MX" sz="2800" b="1" dirty="0">
              <a:latin typeface="Calibri" pitchFamily="34" charset="0"/>
            </a:endParaRPr>
          </a:p>
        </p:txBody>
      </p:sp>
      <p:sp>
        <p:nvSpPr>
          <p:cNvPr id="2052" name="22 CuadroTexto"/>
          <p:cNvSpPr txBox="1">
            <a:spLocks noChangeArrowheads="1"/>
          </p:cNvSpPr>
          <p:nvPr/>
        </p:nvSpPr>
        <p:spPr bwMode="auto">
          <a:xfrm>
            <a:off x="5383213" y="6269038"/>
            <a:ext cx="249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1400">
                <a:latin typeface="Calibri" pitchFamily="34" charset="0"/>
              </a:rPr>
              <a:t>Atherosclerosis 2007;194:46-54</a:t>
            </a:r>
          </a:p>
        </p:txBody>
      </p:sp>
    </p:spTree>
    <p:extLst>
      <p:ext uri="{BB962C8B-B14F-4D97-AF65-F5344CB8AC3E}">
        <p14:creationId xmlns:p14="http://schemas.microsoft.com/office/powerpoint/2010/main" val="34052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8 Grupo"/>
          <p:cNvGrpSpPr>
            <a:grpSpLocks/>
          </p:cNvGrpSpPr>
          <p:nvPr/>
        </p:nvGrpSpPr>
        <p:grpSpPr bwMode="auto">
          <a:xfrm>
            <a:off x="900113" y="1412776"/>
            <a:ext cx="7416800" cy="4181475"/>
            <a:chOff x="142844" y="1714488"/>
            <a:chExt cx="8929750" cy="4071950"/>
          </a:xfrm>
        </p:grpSpPr>
        <p:pic>
          <p:nvPicPr>
            <p:cNvPr id="2053" name="Picture 5" descr="diapositiva_rosalba_img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8" r="3293"/>
            <a:stretch>
              <a:fillRect/>
            </a:stretch>
          </p:blipFill>
          <p:spPr bwMode="auto">
            <a:xfrm>
              <a:off x="142844" y="1714488"/>
              <a:ext cx="8389938" cy="40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530844" y="4640913"/>
              <a:ext cx="774091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SANO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8" name="8 CuadroTexto"/>
            <p:cNvSpPr txBox="1">
              <a:spLocks noChangeArrowheads="1"/>
            </p:cNvSpPr>
            <p:nvPr/>
          </p:nvSpPr>
          <p:spPr bwMode="auto">
            <a:xfrm>
              <a:off x="1541940" y="4640913"/>
              <a:ext cx="1206051" cy="53179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FACTORES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DE RIESGO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9" name="9 CuadroTexto"/>
            <p:cNvSpPr txBox="1">
              <a:spLocks noChangeArrowheads="1"/>
            </p:cNvSpPr>
            <p:nvPr/>
          </p:nvSpPr>
          <p:spPr bwMode="auto">
            <a:xfrm>
              <a:off x="2747991" y="4650188"/>
              <a:ext cx="1555825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ASINTOMÁTICO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0" name="10 CuadroTexto"/>
            <p:cNvSpPr txBox="1">
              <a:spLocks noChangeArrowheads="1"/>
            </p:cNvSpPr>
            <p:nvPr/>
          </p:nvSpPr>
          <p:spPr bwMode="auto">
            <a:xfrm>
              <a:off x="4103127" y="4642458"/>
              <a:ext cx="1437323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SINTOMÁTICO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1" name="11 CuadroTexto"/>
            <p:cNvSpPr txBox="1">
              <a:spLocks noChangeArrowheads="1"/>
            </p:cNvSpPr>
            <p:nvPr/>
          </p:nvSpPr>
          <p:spPr bwMode="auto">
            <a:xfrm>
              <a:off x="5175384" y="4311632"/>
              <a:ext cx="1401008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PROGRESIÓN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2" name="12 CuadroTexto"/>
            <p:cNvSpPr txBox="1">
              <a:spLocks noChangeArrowheads="1"/>
            </p:cNvSpPr>
            <p:nvPr/>
          </p:nvSpPr>
          <p:spPr bwMode="auto">
            <a:xfrm>
              <a:off x="6180746" y="4657917"/>
              <a:ext cx="1852083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FFC000"/>
                  </a:solidFill>
                  <a:latin typeface="Arial"/>
                  <a:ea typeface="Times New Roman"/>
                  <a:cs typeface="Times New Roman"/>
                </a:rPr>
                <a:t>ATEROTROMBOSIS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3" name="14 Triángulo isósceles"/>
            <p:cNvSpPr/>
            <p:nvPr/>
          </p:nvSpPr>
          <p:spPr>
            <a:xfrm rot="5400000">
              <a:off x="8046354" y="4597877"/>
              <a:ext cx="1480990" cy="571489"/>
            </a:xfrm>
            <a:prstGeom prst="triangle">
              <a:avLst/>
            </a:prstGeom>
            <a:solidFill>
              <a:srgbClr val="CC66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MX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s-MX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13 CuadroTexto"/>
            <p:cNvSpPr txBox="1">
              <a:spLocks noChangeArrowheads="1"/>
            </p:cNvSpPr>
            <p:nvPr/>
          </p:nvSpPr>
          <p:spPr bwMode="auto">
            <a:xfrm>
              <a:off x="7837873" y="4603811"/>
              <a:ext cx="1060789" cy="53334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PLACA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ESTABLE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2062" name="17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643042" y="2071678"/>
              <a:ext cx="214314" cy="214314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3" name="19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965704" y="1965712"/>
              <a:ext cx="284958" cy="6985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4" name="24 Conector recto de flecha"/>
            <p:cNvCxnSpPr>
              <a:cxnSpLocks noChangeShapeType="1"/>
            </p:cNvCxnSpPr>
            <p:nvPr/>
          </p:nvCxnSpPr>
          <p:spPr bwMode="auto">
            <a:xfrm rot="5400000">
              <a:off x="2428860" y="2071678"/>
              <a:ext cx="142876" cy="14287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5" name="28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678761" y="2750339"/>
              <a:ext cx="214314" cy="14287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6" name="31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928794" y="3000372"/>
              <a:ext cx="357190" cy="71438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7" name="35 Conector recto de flecha"/>
            <p:cNvCxnSpPr>
              <a:cxnSpLocks noChangeShapeType="1"/>
            </p:cNvCxnSpPr>
            <p:nvPr/>
          </p:nvCxnSpPr>
          <p:spPr bwMode="auto">
            <a:xfrm rot="16200000" flipV="1">
              <a:off x="2393144" y="2750341"/>
              <a:ext cx="285750" cy="214311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sp>
          <p:nvSpPr>
            <p:cNvPr id="21" name="40 Luna"/>
            <p:cNvSpPr/>
            <p:nvPr/>
          </p:nvSpPr>
          <p:spPr>
            <a:xfrm rot="14125037">
              <a:off x="5632616" y="2267870"/>
              <a:ext cx="238071" cy="445340"/>
            </a:xfrm>
            <a:prstGeom prst="moon">
              <a:avLst/>
            </a:prstGeom>
            <a:solidFill>
              <a:srgbClr val="FFFF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MX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s-MX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051" name="21 CuadroTexto"/>
          <p:cNvSpPr txBox="1">
            <a:spLocks noChangeArrowheads="1"/>
          </p:cNvSpPr>
          <p:nvPr/>
        </p:nvSpPr>
        <p:spPr bwMode="auto">
          <a:xfrm>
            <a:off x="-78176" y="404664"/>
            <a:ext cx="925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MX" sz="2800" b="1" dirty="0" smtClean="0">
                <a:latin typeface="Calibri" pitchFamily="34" charset="0"/>
              </a:rPr>
              <a:t>Etapas </a:t>
            </a:r>
            <a:r>
              <a:rPr lang="es-MX" sz="2800" b="1" dirty="0">
                <a:latin typeface="Calibri" pitchFamily="34" charset="0"/>
              </a:rPr>
              <a:t>evolutivas de la formación de aterosclerosis </a:t>
            </a:r>
            <a:r>
              <a:rPr lang="es-MX" sz="2800" b="1" dirty="0" smtClean="0">
                <a:latin typeface="Calibri" pitchFamily="34" charset="0"/>
              </a:rPr>
              <a:t>coronaria</a:t>
            </a:r>
            <a:endParaRPr lang="es-MX" sz="2800" b="1" dirty="0">
              <a:latin typeface="Calibri" pitchFamily="34" charset="0"/>
            </a:endParaRPr>
          </a:p>
        </p:txBody>
      </p:sp>
      <p:sp>
        <p:nvSpPr>
          <p:cNvPr id="2052" name="22 CuadroTexto"/>
          <p:cNvSpPr txBox="1">
            <a:spLocks noChangeArrowheads="1"/>
          </p:cNvSpPr>
          <p:nvPr/>
        </p:nvSpPr>
        <p:spPr bwMode="auto">
          <a:xfrm>
            <a:off x="5383213" y="6269038"/>
            <a:ext cx="249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1400">
                <a:latin typeface="Calibri" pitchFamily="34" charset="0"/>
              </a:rPr>
              <a:t>Atherosclerosis 2007;194:46-54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276460" y="2784049"/>
            <a:ext cx="127470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Lesión Inicial</a:t>
            </a:r>
            <a:endParaRPr lang="es-MX" sz="1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5445224"/>
            <a:ext cx="8422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Las células endoteliales activadas por factores de riesgo como la </a:t>
            </a:r>
            <a:r>
              <a:rPr lang="es-ES" b="1" dirty="0" err="1"/>
              <a:t>hiperlipoproteinemia</a:t>
            </a:r>
            <a:r>
              <a:rPr lang="es-ES" b="1" dirty="0"/>
              <a:t> </a:t>
            </a:r>
            <a:endParaRPr lang="es-ES" b="1" dirty="0" smtClean="0"/>
          </a:p>
          <a:p>
            <a:r>
              <a:rPr lang="es-ES" b="1" dirty="0" smtClean="0"/>
              <a:t>expresan </a:t>
            </a:r>
            <a:r>
              <a:rPr lang="es-ES" b="1" dirty="0"/>
              <a:t>adhesión y las moléculas </a:t>
            </a:r>
            <a:r>
              <a:rPr lang="es-ES" b="1" dirty="0" err="1"/>
              <a:t>quimiotácticas</a:t>
            </a:r>
            <a:r>
              <a:rPr lang="es-ES" b="1" dirty="0"/>
              <a:t> reclutan leucocitos inflamatorios </a:t>
            </a:r>
            <a:endParaRPr lang="es-ES" b="1" dirty="0" smtClean="0"/>
          </a:p>
          <a:p>
            <a:r>
              <a:rPr lang="es-ES" b="1" dirty="0" smtClean="0"/>
              <a:t>como </a:t>
            </a:r>
            <a:r>
              <a:rPr lang="es-ES" b="1" dirty="0"/>
              <a:t>monocitos y linfocitos T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704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8 Grupo"/>
          <p:cNvGrpSpPr>
            <a:grpSpLocks/>
          </p:cNvGrpSpPr>
          <p:nvPr/>
        </p:nvGrpSpPr>
        <p:grpSpPr bwMode="auto">
          <a:xfrm>
            <a:off x="900113" y="1412776"/>
            <a:ext cx="7416800" cy="4181475"/>
            <a:chOff x="142844" y="1714488"/>
            <a:chExt cx="8929750" cy="4071950"/>
          </a:xfrm>
        </p:grpSpPr>
        <p:pic>
          <p:nvPicPr>
            <p:cNvPr id="2053" name="Picture 5" descr="diapositiva_rosalba_img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8" r="3293"/>
            <a:stretch>
              <a:fillRect/>
            </a:stretch>
          </p:blipFill>
          <p:spPr bwMode="auto">
            <a:xfrm>
              <a:off x="142844" y="1714488"/>
              <a:ext cx="8389938" cy="40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530844" y="4640913"/>
              <a:ext cx="774091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SANO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8" name="8 CuadroTexto"/>
            <p:cNvSpPr txBox="1">
              <a:spLocks noChangeArrowheads="1"/>
            </p:cNvSpPr>
            <p:nvPr/>
          </p:nvSpPr>
          <p:spPr bwMode="auto">
            <a:xfrm>
              <a:off x="1541940" y="4640913"/>
              <a:ext cx="1206051" cy="53179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FACTORES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DE RIESGO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9" name="9 CuadroTexto"/>
            <p:cNvSpPr txBox="1">
              <a:spLocks noChangeArrowheads="1"/>
            </p:cNvSpPr>
            <p:nvPr/>
          </p:nvSpPr>
          <p:spPr bwMode="auto">
            <a:xfrm>
              <a:off x="2747991" y="4650188"/>
              <a:ext cx="1555825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ASINTOMÁTICO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0" name="10 CuadroTexto"/>
            <p:cNvSpPr txBox="1">
              <a:spLocks noChangeArrowheads="1"/>
            </p:cNvSpPr>
            <p:nvPr/>
          </p:nvSpPr>
          <p:spPr bwMode="auto">
            <a:xfrm>
              <a:off x="4103127" y="4642458"/>
              <a:ext cx="1437323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SINTOMÁTICO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1" name="11 CuadroTexto"/>
            <p:cNvSpPr txBox="1">
              <a:spLocks noChangeArrowheads="1"/>
            </p:cNvSpPr>
            <p:nvPr/>
          </p:nvSpPr>
          <p:spPr bwMode="auto">
            <a:xfrm>
              <a:off x="5175384" y="4311632"/>
              <a:ext cx="1401008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PROGRESIÓN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2" name="12 CuadroTexto"/>
            <p:cNvSpPr txBox="1">
              <a:spLocks noChangeArrowheads="1"/>
            </p:cNvSpPr>
            <p:nvPr/>
          </p:nvSpPr>
          <p:spPr bwMode="auto">
            <a:xfrm>
              <a:off x="6180746" y="4657917"/>
              <a:ext cx="1852083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FFC000"/>
                  </a:solidFill>
                  <a:latin typeface="Arial"/>
                  <a:ea typeface="Times New Roman"/>
                  <a:cs typeface="Times New Roman"/>
                </a:rPr>
                <a:t>ATEROTROMBOSIS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3" name="14 Triángulo isósceles"/>
            <p:cNvSpPr/>
            <p:nvPr/>
          </p:nvSpPr>
          <p:spPr>
            <a:xfrm rot="5400000">
              <a:off x="8046354" y="4597877"/>
              <a:ext cx="1480990" cy="571489"/>
            </a:xfrm>
            <a:prstGeom prst="triangle">
              <a:avLst/>
            </a:prstGeom>
            <a:solidFill>
              <a:srgbClr val="CC66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MX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s-MX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13 CuadroTexto"/>
            <p:cNvSpPr txBox="1">
              <a:spLocks noChangeArrowheads="1"/>
            </p:cNvSpPr>
            <p:nvPr/>
          </p:nvSpPr>
          <p:spPr bwMode="auto">
            <a:xfrm>
              <a:off x="7837873" y="4603811"/>
              <a:ext cx="1060789" cy="53334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PLACA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ESTABLE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2062" name="17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643042" y="2071678"/>
              <a:ext cx="214314" cy="214314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3" name="19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965704" y="1965712"/>
              <a:ext cx="284958" cy="6985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4" name="24 Conector recto de flecha"/>
            <p:cNvCxnSpPr>
              <a:cxnSpLocks noChangeShapeType="1"/>
            </p:cNvCxnSpPr>
            <p:nvPr/>
          </p:nvCxnSpPr>
          <p:spPr bwMode="auto">
            <a:xfrm rot="5400000">
              <a:off x="2428860" y="2071678"/>
              <a:ext cx="142876" cy="14287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5" name="28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678761" y="2750339"/>
              <a:ext cx="214314" cy="14287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6" name="31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928794" y="3000372"/>
              <a:ext cx="357190" cy="71438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7" name="35 Conector recto de flecha"/>
            <p:cNvCxnSpPr>
              <a:cxnSpLocks noChangeShapeType="1"/>
            </p:cNvCxnSpPr>
            <p:nvPr/>
          </p:nvCxnSpPr>
          <p:spPr bwMode="auto">
            <a:xfrm rot="16200000" flipV="1">
              <a:off x="2393144" y="2750341"/>
              <a:ext cx="285750" cy="214311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sp>
          <p:nvSpPr>
            <p:cNvPr id="21" name="40 Luna"/>
            <p:cNvSpPr/>
            <p:nvPr/>
          </p:nvSpPr>
          <p:spPr>
            <a:xfrm rot="14125037">
              <a:off x="5632616" y="2267870"/>
              <a:ext cx="238071" cy="445340"/>
            </a:xfrm>
            <a:prstGeom prst="moon">
              <a:avLst/>
            </a:prstGeom>
            <a:solidFill>
              <a:srgbClr val="FFFF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MX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s-MX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051" name="21 CuadroTexto"/>
          <p:cNvSpPr txBox="1">
            <a:spLocks noChangeArrowheads="1"/>
          </p:cNvSpPr>
          <p:nvPr/>
        </p:nvSpPr>
        <p:spPr bwMode="auto">
          <a:xfrm>
            <a:off x="-78176" y="404664"/>
            <a:ext cx="925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MX" sz="2800" b="1" dirty="0" smtClean="0">
                <a:latin typeface="Calibri" pitchFamily="34" charset="0"/>
              </a:rPr>
              <a:t>Etapas </a:t>
            </a:r>
            <a:r>
              <a:rPr lang="es-MX" sz="2800" b="1" dirty="0">
                <a:latin typeface="Calibri" pitchFamily="34" charset="0"/>
              </a:rPr>
              <a:t>evolutivas de la formación de aterosclerosis </a:t>
            </a:r>
            <a:r>
              <a:rPr lang="es-MX" sz="2800" b="1" dirty="0" smtClean="0">
                <a:latin typeface="Calibri" pitchFamily="34" charset="0"/>
              </a:rPr>
              <a:t>coronaria</a:t>
            </a:r>
            <a:endParaRPr lang="es-MX" sz="2800" b="1" dirty="0">
              <a:latin typeface="Calibri" pitchFamily="34" charset="0"/>
            </a:endParaRPr>
          </a:p>
        </p:txBody>
      </p:sp>
      <p:sp>
        <p:nvSpPr>
          <p:cNvPr id="2052" name="22 CuadroTexto"/>
          <p:cNvSpPr txBox="1">
            <a:spLocks noChangeArrowheads="1"/>
          </p:cNvSpPr>
          <p:nvPr/>
        </p:nvSpPr>
        <p:spPr bwMode="auto">
          <a:xfrm>
            <a:off x="5383213" y="6269038"/>
            <a:ext cx="249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1400">
                <a:latin typeface="Calibri" pitchFamily="34" charset="0"/>
              </a:rPr>
              <a:t>Atherosclerosis 2007;194:46-54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5496" y="5445224"/>
            <a:ext cx="9048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Conforme la lesión progresa los mediadores inflamatorios causan expresión de factor tisular, </a:t>
            </a:r>
            <a:endParaRPr lang="es-ES" b="1" dirty="0" smtClean="0"/>
          </a:p>
          <a:p>
            <a:r>
              <a:rPr lang="es-ES" b="1" dirty="0" smtClean="0"/>
              <a:t>un </a:t>
            </a:r>
            <a:r>
              <a:rPr lang="es-ES" b="1" dirty="0"/>
              <a:t>potente </a:t>
            </a:r>
            <a:r>
              <a:rPr lang="es-ES" b="1" dirty="0" err="1"/>
              <a:t>procoagulante</a:t>
            </a:r>
            <a:r>
              <a:rPr lang="es-ES" b="1" dirty="0"/>
              <a:t> y </a:t>
            </a:r>
            <a:r>
              <a:rPr lang="es-ES" b="1" dirty="0" err="1"/>
              <a:t>proteinasas</a:t>
            </a:r>
            <a:r>
              <a:rPr lang="es-ES" b="1" dirty="0"/>
              <a:t> degradantes de la </a:t>
            </a:r>
            <a:r>
              <a:rPr lang="es-ES" b="1" dirty="0" err="1"/>
              <a:t>matrix</a:t>
            </a:r>
            <a:r>
              <a:rPr lang="es-ES" b="1" dirty="0"/>
              <a:t> que debilitan </a:t>
            </a:r>
            <a:endParaRPr lang="es-ES" b="1" dirty="0" smtClean="0"/>
          </a:p>
          <a:p>
            <a:r>
              <a:rPr lang="es-ES" b="1" dirty="0" smtClean="0"/>
              <a:t>la </a:t>
            </a:r>
            <a:r>
              <a:rPr lang="es-ES" b="1" dirty="0"/>
              <a:t>capa fibrosa de la placa.</a:t>
            </a:r>
            <a:endParaRPr lang="es-MX" b="1" dirty="0"/>
          </a:p>
          <a:p>
            <a:endParaRPr lang="es-MX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211960" y="1340768"/>
            <a:ext cx="2047163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Progresión de la placa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5700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8 Grupo"/>
          <p:cNvGrpSpPr>
            <a:grpSpLocks/>
          </p:cNvGrpSpPr>
          <p:nvPr/>
        </p:nvGrpSpPr>
        <p:grpSpPr bwMode="auto">
          <a:xfrm>
            <a:off x="900113" y="1412776"/>
            <a:ext cx="7416800" cy="4181475"/>
            <a:chOff x="142844" y="1714488"/>
            <a:chExt cx="8929750" cy="4071950"/>
          </a:xfrm>
        </p:grpSpPr>
        <p:pic>
          <p:nvPicPr>
            <p:cNvPr id="2053" name="Picture 5" descr="diapositiva_rosalba_img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8" r="3293"/>
            <a:stretch>
              <a:fillRect/>
            </a:stretch>
          </p:blipFill>
          <p:spPr bwMode="auto">
            <a:xfrm>
              <a:off x="142844" y="1714488"/>
              <a:ext cx="8389938" cy="40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530844" y="4640913"/>
              <a:ext cx="774091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SANO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8" name="8 CuadroTexto"/>
            <p:cNvSpPr txBox="1">
              <a:spLocks noChangeArrowheads="1"/>
            </p:cNvSpPr>
            <p:nvPr/>
          </p:nvSpPr>
          <p:spPr bwMode="auto">
            <a:xfrm>
              <a:off x="1541940" y="4640913"/>
              <a:ext cx="1206051" cy="53179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FACTORES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DE RIESGO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9" name="9 CuadroTexto"/>
            <p:cNvSpPr txBox="1">
              <a:spLocks noChangeArrowheads="1"/>
            </p:cNvSpPr>
            <p:nvPr/>
          </p:nvSpPr>
          <p:spPr bwMode="auto">
            <a:xfrm>
              <a:off x="2747991" y="4650188"/>
              <a:ext cx="1555825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ASINTOMÁTICO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0" name="10 CuadroTexto"/>
            <p:cNvSpPr txBox="1">
              <a:spLocks noChangeArrowheads="1"/>
            </p:cNvSpPr>
            <p:nvPr/>
          </p:nvSpPr>
          <p:spPr bwMode="auto">
            <a:xfrm>
              <a:off x="4103127" y="4642458"/>
              <a:ext cx="1437323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SINTOMÁTICO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1" name="11 CuadroTexto"/>
            <p:cNvSpPr txBox="1">
              <a:spLocks noChangeArrowheads="1"/>
            </p:cNvSpPr>
            <p:nvPr/>
          </p:nvSpPr>
          <p:spPr bwMode="auto">
            <a:xfrm>
              <a:off x="5175384" y="4311632"/>
              <a:ext cx="1401008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PROGRESIÓN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2" name="12 CuadroTexto"/>
            <p:cNvSpPr txBox="1">
              <a:spLocks noChangeArrowheads="1"/>
            </p:cNvSpPr>
            <p:nvPr/>
          </p:nvSpPr>
          <p:spPr bwMode="auto">
            <a:xfrm>
              <a:off x="6180746" y="4657917"/>
              <a:ext cx="1852083" cy="3462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FFC000"/>
                  </a:solidFill>
                  <a:latin typeface="Arial"/>
                  <a:ea typeface="Times New Roman"/>
                  <a:cs typeface="Times New Roman"/>
                </a:rPr>
                <a:t>ATEROTROMBOSIS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3" name="14 Triángulo isósceles"/>
            <p:cNvSpPr/>
            <p:nvPr/>
          </p:nvSpPr>
          <p:spPr>
            <a:xfrm rot="5400000">
              <a:off x="8046354" y="4597877"/>
              <a:ext cx="1480990" cy="571489"/>
            </a:xfrm>
            <a:prstGeom prst="triangle">
              <a:avLst/>
            </a:prstGeom>
            <a:solidFill>
              <a:srgbClr val="CC66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MX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s-MX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13 CuadroTexto"/>
            <p:cNvSpPr txBox="1">
              <a:spLocks noChangeArrowheads="1"/>
            </p:cNvSpPr>
            <p:nvPr/>
          </p:nvSpPr>
          <p:spPr bwMode="auto">
            <a:xfrm>
              <a:off x="7837873" y="4603811"/>
              <a:ext cx="1060789" cy="53334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PLACA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ESTABLE</a:t>
              </a:r>
              <a:endParaRPr lang="es-MX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2062" name="17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643042" y="2071678"/>
              <a:ext cx="214314" cy="214314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3" name="19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965704" y="1965712"/>
              <a:ext cx="284958" cy="6985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4" name="24 Conector recto de flecha"/>
            <p:cNvCxnSpPr>
              <a:cxnSpLocks noChangeShapeType="1"/>
            </p:cNvCxnSpPr>
            <p:nvPr/>
          </p:nvCxnSpPr>
          <p:spPr bwMode="auto">
            <a:xfrm rot="5400000">
              <a:off x="2428860" y="2071678"/>
              <a:ext cx="142876" cy="14287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5" name="28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678761" y="2750339"/>
              <a:ext cx="214314" cy="14287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6" name="31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928794" y="3000372"/>
              <a:ext cx="357190" cy="71438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2067" name="35 Conector recto de flecha"/>
            <p:cNvCxnSpPr>
              <a:cxnSpLocks noChangeShapeType="1"/>
            </p:cNvCxnSpPr>
            <p:nvPr/>
          </p:nvCxnSpPr>
          <p:spPr bwMode="auto">
            <a:xfrm rot="16200000" flipV="1">
              <a:off x="2393144" y="2750341"/>
              <a:ext cx="285750" cy="214311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0" cmpd="thickThin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sp>
          <p:nvSpPr>
            <p:cNvPr id="21" name="40 Luna"/>
            <p:cNvSpPr/>
            <p:nvPr/>
          </p:nvSpPr>
          <p:spPr>
            <a:xfrm rot="14125037">
              <a:off x="5632616" y="2267870"/>
              <a:ext cx="238071" cy="445340"/>
            </a:xfrm>
            <a:prstGeom prst="moon">
              <a:avLst/>
            </a:prstGeom>
            <a:solidFill>
              <a:srgbClr val="FFFF00"/>
            </a:solidFill>
            <a:ln w="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MX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s-MX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051" name="21 CuadroTexto"/>
          <p:cNvSpPr txBox="1">
            <a:spLocks noChangeArrowheads="1"/>
          </p:cNvSpPr>
          <p:nvPr/>
        </p:nvSpPr>
        <p:spPr bwMode="auto">
          <a:xfrm>
            <a:off x="-78176" y="404664"/>
            <a:ext cx="925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MX" sz="2800" b="1" dirty="0" smtClean="0">
                <a:latin typeface="Calibri" pitchFamily="34" charset="0"/>
              </a:rPr>
              <a:t>Etapas </a:t>
            </a:r>
            <a:r>
              <a:rPr lang="es-MX" sz="2800" b="1" dirty="0">
                <a:latin typeface="Calibri" pitchFamily="34" charset="0"/>
              </a:rPr>
              <a:t>evolutivas de la formación de aterosclerosis </a:t>
            </a:r>
            <a:r>
              <a:rPr lang="es-MX" sz="2800" b="1" dirty="0" smtClean="0">
                <a:latin typeface="Calibri" pitchFamily="34" charset="0"/>
              </a:rPr>
              <a:t>coronaria</a:t>
            </a:r>
            <a:endParaRPr lang="es-MX" sz="2800" b="1" dirty="0">
              <a:latin typeface="Calibri" pitchFamily="34" charset="0"/>
            </a:endParaRPr>
          </a:p>
        </p:txBody>
      </p:sp>
      <p:sp>
        <p:nvSpPr>
          <p:cNvPr id="2052" name="22 CuadroTexto"/>
          <p:cNvSpPr txBox="1">
            <a:spLocks noChangeArrowheads="1"/>
          </p:cNvSpPr>
          <p:nvPr/>
        </p:nvSpPr>
        <p:spPr bwMode="auto">
          <a:xfrm>
            <a:off x="5383213" y="6269038"/>
            <a:ext cx="249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1400">
                <a:latin typeface="Calibri" pitchFamily="34" charset="0"/>
              </a:rPr>
              <a:t>Atherosclerosis 2007;194:46-54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67545" y="5445224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Esto sucede en el punto más delgado de la capa, también conocido como hombro de la placa, </a:t>
            </a:r>
            <a:endParaRPr lang="es-ES" sz="1400" b="1" dirty="0" smtClean="0"/>
          </a:p>
          <a:p>
            <a:r>
              <a:rPr lang="es-ES" sz="1400" b="1" dirty="0" smtClean="0"/>
              <a:t>lo </a:t>
            </a:r>
            <a:r>
              <a:rPr lang="es-ES" sz="1400" b="1" dirty="0"/>
              <a:t>cual condiciona que los factores de </a:t>
            </a:r>
            <a:r>
              <a:rPr lang="es-ES" sz="1400" b="1" dirty="0" smtClean="0"/>
              <a:t>coagulación. </a:t>
            </a:r>
          </a:p>
          <a:p>
            <a:r>
              <a:rPr lang="es-ES" sz="1400" b="1" dirty="0" smtClean="0"/>
              <a:t>Si </a:t>
            </a:r>
            <a:r>
              <a:rPr lang="es-ES" sz="1400" b="1" dirty="0"/>
              <a:t>el balance entre los mecanismos </a:t>
            </a:r>
            <a:r>
              <a:rPr lang="es-ES" sz="1400" b="1" dirty="0" err="1"/>
              <a:t>pretrombótico</a:t>
            </a:r>
            <a:r>
              <a:rPr lang="es-ES" sz="1400" b="1" dirty="0"/>
              <a:t> y fibrinolítico es desfavorable puede </a:t>
            </a:r>
            <a:endParaRPr lang="es-ES" sz="1400" b="1" dirty="0" smtClean="0"/>
          </a:p>
          <a:p>
            <a:r>
              <a:rPr lang="es-ES" sz="1400" b="1" dirty="0" smtClean="0"/>
              <a:t>desarrollarse </a:t>
            </a:r>
            <a:r>
              <a:rPr lang="es-ES" sz="1400" b="1" dirty="0"/>
              <a:t>un trombo oclusivo causando un síndrome coronario agudo.</a:t>
            </a:r>
            <a:endParaRPr lang="es-MX" sz="1400" b="1" dirty="0"/>
          </a:p>
          <a:p>
            <a:endParaRPr lang="es-MX" sz="1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796136" y="1290246"/>
            <a:ext cx="162563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Ruptura de placa</a:t>
            </a:r>
            <a:endParaRPr lang="es-MX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97" y="2238689"/>
            <a:ext cx="8651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rm Format - Spanish">
  <a:themeElements>
    <a:clrScheme name="Custom 2">
      <a:dk1>
        <a:srgbClr val="000000"/>
      </a:dk1>
      <a:lt1>
        <a:srgbClr val="FFFFFF"/>
      </a:lt1>
      <a:dk2>
        <a:srgbClr val="006857"/>
      </a:dk2>
      <a:lt2>
        <a:srgbClr val="FFFFFF"/>
      </a:lt2>
      <a:accent1>
        <a:srgbClr val="D0D9BC"/>
      </a:accent1>
      <a:accent2>
        <a:srgbClr val="FFCC50"/>
      </a:accent2>
      <a:accent3>
        <a:srgbClr val="808080"/>
      </a:accent3>
      <a:accent4>
        <a:srgbClr val="006857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irm Format - Spanish.potx" id="{A4DAC233-880B-407E-8293-1DD5683FC1CB}" vid="{7840AB98-6D29-41EA-AE05-5187DF0356F0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899</Words>
  <Application>Microsoft Office PowerPoint</Application>
  <PresentationFormat>Presentación en pantalla (4:3)</PresentationFormat>
  <Paragraphs>172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Tema de Office</vt:lpstr>
      <vt:lpstr>1_Firm Format - Spanish</vt:lpstr>
      <vt:lpstr>1_Tema de Office</vt:lpstr>
      <vt:lpstr>think-cell Slide</vt:lpstr>
      <vt:lpstr>ATEROSCLEROSIS, DE LA FISIOPATOLOGÍA A LA CLÍNICA</vt:lpstr>
      <vt:lpstr>Definición</vt:lpstr>
      <vt:lpstr>Historia </vt:lpstr>
      <vt:lpstr>Epidemiología</vt:lpstr>
      <vt:lpstr>10 Principales causas de muerte en el mundo (OMS, 2015)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Evidencias de la reducción de muerte cardiovascular</vt:lpstr>
      <vt:lpstr>Prevención secundaria con 4 medicamentos </vt:lpstr>
      <vt:lpstr>Prevención secundaria: Adherencia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ATEROSCLEROSIS, DE LA FISIOPATOLOGÍA A LA CLÍNICA</dc:title>
  <dc:creator>Gabriela Borrayo Sanchez</dc:creator>
  <cp:lastModifiedBy>Gabriela Borrayo Sanchez</cp:lastModifiedBy>
  <cp:revision>8</cp:revision>
  <cp:lastPrinted>2018-04-04T22:41:17Z</cp:lastPrinted>
  <dcterms:created xsi:type="dcterms:W3CDTF">2018-04-04T21:49:52Z</dcterms:created>
  <dcterms:modified xsi:type="dcterms:W3CDTF">2018-04-04T22:44:18Z</dcterms:modified>
</cp:coreProperties>
</file>