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270" r:id="rId3"/>
    <p:sldId id="266" r:id="rId4"/>
    <p:sldId id="256" r:id="rId5"/>
    <p:sldId id="258" r:id="rId6"/>
    <p:sldId id="257" r:id="rId7"/>
    <p:sldId id="605" r:id="rId8"/>
    <p:sldId id="267" r:id="rId9"/>
    <p:sldId id="264" r:id="rId10"/>
    <p:sldId id="271" r:id="rId11"/>
    <p:sldId id="268" r:id="rId12"/>
    <p:sldId id="272" r:id="rId13"/>
    <p:sldId id="263" r:id="rId14"/>
    <p:sldId id="604" r:id="rId15"/>
    <p:sldId id="6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4"/>
    <p:restoredTop sz="94622"/>
  </p:normalViewPr>
  <p:slideViewPr>
    <p:cSldViewPr snapToGrid="0" snapToObjects="1">
      <p:cViewPr varScale="1">
        <p:scale>
          <a:sx n="108" d="100"/>
          <a:sy n="108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DB229-22C4-1446-B74F-AF9C56ADC6F1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27C7D-A5AD-FC41-862E-F5395A9FE06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100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9C66C-CB66-C442-8306-5456E533A4B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975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1B64-4027-0343-94B7-BA7C4BD03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67145-F3F4-794C-81CC-339D62D5E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91AC9-2A76-7F4D-9E93-09D53BFF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ED0E7-B657-5A4F-8CED-0A39B0D4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0A38-A5FA-0A42-9F24-C3802740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510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2E84-B4DC-D44C-98EB-BBA90969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19260-187C-E340-A35D-44A537272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4959-B2AF-F440-9939-5EB0FA59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00D31-BCFD-F44E-81E6-E40105A1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F3D68-B635-3C4B-934B-5FDF6981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159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4D65C-5561-6840-A4AC-9E3E73169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C5C2C-184D-2A4B-A852-289F3358B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52105-6732-0C4A-B644-74347054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BD801-ADA9-804D-B5AF-D15D349F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283B6-F55B-4C44-BA73-D2763904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44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C518-232F-6148-9242-C3A98FC7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3C2B-ED00-B442-A76F-321C36F77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D1772-8B87-8A4B-B36B-38BF1F39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2DAAD-8FA1-0E4A-BBB5-B5BFC09E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70F6-26AD-E346-8227-9236E21B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584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6BB0-3D98-D141-9D2D-38F2D84A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332D-0B11-5D4E-97E8-0E38F627D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DF2CA-F7C4-C34D-A58C-FA0EE684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5DDCD-9675-EB47-8134-8F98CF1A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A25C-830B-0D4C-9C61-8E28A069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309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F516-D6B7-884F-900E-DF460B55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EEF36-E9CB-3042-B0E9-E0EA5453F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E12C7-59DD-6D43-8DCE-FB4768BCC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33903-76D7-3848-BD3B-FE78A2F1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953E0-FDC7-6740-A033-C20F65A0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03A96-6810-D149-BDBA-43D9373C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517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6A9C-3016-8444-AD01-00DF86C9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E3337-0008-E74C-AFD9-AEB22E49C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AC7D9-A13F-8541-906C-4E27A1DE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733CF-8873-D847-BCDA-055385734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C5C8D-D5F9-6A49-8F56-0A9857E55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803DB-8C2F-AC42-8797-FCB458E9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04880-FFC5-774B-9BF1-00295FF9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61390-061B-C94C-B7F8-07F55B84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37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FC48-CF08-2542-99C1-73DF61C5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B9D51-4B8F-7649-A0E4-CD8DCF59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B8130-5811-0B4D-8527-D162899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4611E-F45A-3944-9E8D-38FA9E41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336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D14B6-8629-FE4D-8182-59E54FC6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84234-119E-7749-98D6-7F6E1D77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2905-1000-5C45-B2E9-7F89845C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433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F375-4191-5945-A048-1B8077D5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A40C-E97F-CA45-B76C-28D10B64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3570-FA9F-E341-A20D-7025C0835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86E38-9263-E542-BF1E-D4AB162E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507BE-7D4D-CA46-A6EE-A95B778A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F04D2-238D-F54D-BFA8-F5B64D02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348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14D7-3C1E-2D40-B6FD-BAF7BF9D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C4252-8A88-264E-BBD8-519E9EE31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1B959-B70B-5243-BB6A-F6AF3E54B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19464-79DC-1A4A-8356-E0D3FC0E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9F25-FED8-E34B-9944-8ACF8273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995D-DD8C-3A4E-B8FC-322E9622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57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4BFC4-06AB-F744-B253-BC5F6259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4E547-0825-6542-B0CA-2C7241B9D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E24C3-8751-3B46-83BE-91033A3AE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D6B9-30F9-F94D-BA8B-B944A66B1083}" type="datetimeFigureOut">
              <a:rPr lang="es-ES_tradnl" smtClean="0"/>
              <a:t>4/7/18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19BCC-3DF8-2D4A-9E22-B65B5C98C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DA42F-5310-B542-A24B-4152E9EB2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A2A3-A835-C14B-8302-E0086CB087A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110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609E42F-9F22-F543-B023-C4AF22B00986}"/>
              </a:ext>
            </a:extLst>
          </p:cNvPr>
          <p:cNvGrpSpPr>
            <a:grpSpLocks/>
          </p:cNvGrpSpPr>
          <p:nvPr/>
        </p:nvGrpSpPr>
        <p:grpSpPr bwMode="auto">
          <a:xfrm>
            <a:off x="0" y="5405120"/>
            <a:ext cx="12192000" cy="288925"/>
            <a:chOff x="0" y="3696"/>
            <a:chExt cx="6528" cy="1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D78DEF-2DDB-434A-839D-72BB054190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3841"/>
              <a:ext cx="6527" cy="37"/>
            </a:xfrm>
            <a:prstGeom prst="rect">
              <a:avLst/>
            </a:prstGeom>
            <a:gradFill rotWithShape="0">
              <a:gsLst>
                <a:gs pos="0">
                  <a:srgbClr val="991F00"/>
                </a:gs>
                <a:gs pos="50000">
                  <a:srgbClr val="FF3300"/>
                </a:gs>
                <a:gs pos="100000">
                  <a:srgbClr val="991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AD5F0A-8CE6-C644-BB98-3CCF2C52BF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" y="3696"/>
              <a:ext cx="6527" cy="3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9999FF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F1EB265-884D-4649-A560-3FD917B78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22" y="1100152"/>
            <a:ext cx="11787808" cy="273369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es-ES_tradnl" sz="4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Bright" panose="02040602050505020304" pitchFamily="18" charset="77"/>
                <a:cs typeface="Arial Rounded MT Bold"/>
              </a:rPr>
              <a:t>Vasculitis Sistémicas</a:t>
            </a:r>
          </a:p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es-ES_tradnl" sz="36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Bright" panose="02040602050505020304" pitchFamily="18" charset="77"/>
                <a:cs typeface="Arial Rounded MT Bold"/>
              </a:rPr>
              <a:t> </a:t>
            </a:r>
            <a:r>
              <a:rPr lang="es-ES_tradnl" sz="3200" b="1" i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Bright" panose="02040602050505020304" pitchFamily="18" charset="77"/>
                <a:cs typeface="Arial Rounded MT Bold"/>
              </a:rPr>
              <a:t>Conceptos cambiantes</a:t>
            </a:r>
          </a:p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solidFill>
                <a:srgbClr val="FFCC00"/>
              </a:solidFill>
              <a:latin typeface="Lucida Bright" panose="02040602050505020304" pitchFamily="18" charset="77"/>
              <a:cs typeface="Arial Rounded MT Bold"/>
            </a:endParaRPr>
          </a:p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solidFill>
                <a:srgbClr val="FFCC00"/>
              </a:solidFill>
              <a:latin typeface="Lucida Bright" panose="02040602050505020304" pitchFamily="18" charset="77"/>
              <a:cs typeface="Arial Rounded MT Bold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es-ES_tradnl" sz="2800" b="1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/>
                <a:cs typeface="Arial Rounded MT Bold"/>
              </a:rPr>
              <a:t>José Moreno Rodríguez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es-ES_tradnl" sz="2000" dirty="0">
                <a:ln w="18000">
                  <a:noFill/>
                  <a:prstDash val="solid"/>
                  <a:miter lim="800000"/>
                </a:ln>
                <a:solidFill>
                  <a:srgbClr val="000000"/>
                </a:solidFill>
                <a:latin typeface="Arial Rounded MT Bold"/>
                <a:cs typeface="Arial Rounded MT Bold"/>
              </a:rPr>
              <a:t>Dirección de Investigación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defRPr/>
            </a:pPr>
            <a:r>
              <a:rPr lang="es-ES_tradnl" sz="2000" dirty="0">
                <a:ln w="18000">
                  <a:noFill/>
                  <a:prstDash val="solid"/>
                  <a:miter lim="800000"/>
                </a:ln>
                <a:solidFill>
                  <a:srgbClr val="000000"/>
                </a:solidFill>
                <a:latin typeface="Arial Rounded MT Bold"/>
                <a:cs typeface="Arial Rounded MT Bold"/>
              </a:rPr>
              <a:t>Hospital Juárez de México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DCC6EC76-DC15-4246-881A-B709CF3478E6}"/>
              </a:ext>
            </a:extLst>
          </p:cNvPr>
          <p:cNvGrpSpPr>
            <a:grpSpLocks/>
          </p:cNvGrpSpPr>
          <p:nvPr/>
        </p:nvGrpSpPr>
        <p:grpSpPr bwMode="auto">
          <a:xfrm>
            <a:off x="5439093" y="4832033"/>
            <a:ext cx="1057275" cy="1281112"/>
            <a:chOff x="333" y="579"/>
            <a:chExt cx="988" cy="1198"/>
          </a:xfrm>
        </p:grpSpPr>
        <p:sp>
          <p:nvSpPr>
            <p:cNvPr id="9" name="Flowchart: Delay 14339">
              <a:extLst>
                <a:ext uri="{FF2B5EF4-FFF2-40B4-BE49-F238E27FC236}">
                  <a16:creationId xmlns:a16="http://schemas.microsoft.com/office/drawing/2014/main" id="{FA5C0EBF-6E69-9E4D-8D9B-A3BEF28E2E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28" y="684"/>
              <a:ext cx="1198" cy="988"/>
            </a:xfrm>
            <a:prstGeom prst="flowChartDelay">
              <a:avLst/>
            </a:prstGeom>
            <a:solidFill>
              <a:schemeClr val="bg1"/>
            </a:solidFill>
            <a:ln w="3810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defTabSz="3705225"/>
              <a:endParaRPr lang="en-US" sz="7300">
                <a:latin typeface="EckmannD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A2F3CE1E-B35E-2447-A48E-39C3930F2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" y="844"/>
              <a:ext cx="800" cy="552"/>
              <a:chOff x="409" y="865"/>
              <a:chExt cx="800" cy="552"/>
            </a:xfrm>
          </p:grpSpPr>
          <p:pic>
            <p:nvPicPr>
              <p:cNvPr id="13" name="Rectangle 14343">
                <a:extLst>
                  <a:ext uri="{FF2B5EF4-FFF2-40B4-BE49-F238E27FC236}">
                    <a16:creationId xmlns:a16="http://schemas.microsoft.com/office/drawing/2014/main" id="{EBE3E975-F321-F542-ACB4-24C32A8AB1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9" y="867"/>
                <a:ext cx="800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E26D0D-D14A-9241-AC8F-1C0BBB821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" y="865"/>
                <a:ext cx="11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8B107A-EF75-F14F-9EE7-FE8EBB89A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" y="869"/>
                <a:ext cx="11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66934A-5A92-0B41-A065-A31350846F5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8" y="615"/>
              <a:ext cx="899" cy="346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53125"/>
                </a:avLst>
              </a:prstTxWarp>
            </a:bodyPr>
            <a:lstStyle/>
            <a:p>
              <a:pPr algn="ctr"/>
              <a:r>
                <a:rPr lang="es-MX" sz="1400" kern="10">
                  <a:ln w="9525" algn="ctr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latin typeface="Imperial BT"/>
                </a:rPr>
                <a:t>ENFERMEDADES AUTOINMUNES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F8517D-79F4-3B48-AAEC-E2B70AE6B9E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14" y="811"/>
              <a:ext cx="827" cy="90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s-MX" sz="1400" kern="10">
                  <a:ln w="9525" algn="ctr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latin typeface="Imperial BT"/>
                </a:rPr>
                <a:t>UNIDAD DE INVESTIGACION</a:t>
              </a:r>
            </a:p>
          </p:txBody>
        </p:sp>
      </p:grpSp>
      <p:pic>
        <p:nvPicPr>
          <p:cNvPr id="16" name="Imagen 1" descr="SALUD_horizontal_ALTA-01">
            <a:extLst>
              <a:ext uri="{FF2B5EF4-FFF2-40B4-BE49-F238E27FC236}">
                <a16:creationId xmlns:a16="http://schemas.microsoft.com/office/drawing/2014/main" id="{29B768E9-AD10-4D44-86E1-B1B4525AB3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b="36458"/>
          <a:stretch>
            <a:fillRect/>
          </a:stretch>
        </p:blipFill>
        <p:spPr bwMode="auto">
          <a:xfrm>
            <a:off x="0" y="5130950"/>
            <a:ext cx="2390775" cy="72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0 Imagen">
            <a:extLst>
              <a:ext uri="{FF2B5EF4-FFF2-40B4-BE49-F238E27FC236}">
                <a16:creationId xmlns:a16="http://schemas.microsoft.com/office/drawing/2014/main" id="{B3DB75A9-24F8-B946-9591-65232BC656A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5" r="50923" b="19897"/>
          <a:stretch/>
        </p:blipFill>
        <p:spPr bwMode="auto">
          <a:xfrm>
            <a:off x="11090275" y="5060205"/>
            <a:ext cx="1101725" cy="1090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042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207A41-0FC2-884F-9E6B-98542F094F6E}"/>
              </a:ext>
            </a:extLst>
          </p:cNvPr>
          <p:cNvSpPr/>
          <p:nvPr/>
        </p:nvSpPr>
        <p:spPr>
          <a:xfrm>
            <a:off x="1246909" y="491713"/>
            <a:ext cx="9286503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sistémicas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monogénicas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Gen/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probable			        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Fenotipo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MEFV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Fiebre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mediterránea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familiar. 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Activación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neutrófilos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Infiltración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pared arterial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Adenosina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desaminasa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(ADA2). 	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Inestabilidad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endothelial?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Monocitos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Macrófagos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Sting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TMEM173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		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pequeños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leucocitoclástica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Rag1/Rag2					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Tap1/Tap2					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</a:p>
          <a:p>
            <a:pPr marL="457200" indent="-45720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2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3085D-3314-E443-AEFE-6E5C181B8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572" y="868680"/>
            <a:ext cx="11043626" cy="51358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B69A55-6D18-834F-AF4A-C9697F7AE4B4}"/>
              </a:ext>
            </a:extLst>
          </p:cNvPr>
          <p:cNvSpPr/>
          <p:nvPr/>
        </p:nvSpPr>
        <p:spPr>
          <a:xfrm>
            <a:off x="5207306" y="6476997"/>
            <a:ext cx="68781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Ozen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polyarteritis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nodosa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necrotizing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vasculitis.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Rheumatol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</a:t>
            </a:r>
          </a:p>
        </p:txBody>
      </p:sp>
    </p:spTree>
    <p:extLst>
      <p:ext uri="{BB962C8B-B14F-4D97-AF65-F5344CB8AC3E}">
        <p14:creationId xmlns:p14="http://schemas.microsoft.com/office/powerpoint/2010/main" val="293011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C1C89A-C8A9-1040-A636-165B879628E8}"/>
              </a:ext>
            </a:extLst>
          </p:cNvPr>
          <p:cNvSpPr/>
          <p:nvPr/>
        </p:nvSpPr>
        <p:spPr>
          <a:xfrm>
            <a:off x="4854766" y="6179541"/>
            <a:ext cx="68781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Ozen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polyarteritis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nodosa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necrotizing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vasculitis.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Rheumatol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A4BA93-F1C3-894E-939E-18DD148B3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88697"/>
              </p:ext>
            </p:extLst>
          </p:nvPr>
        </p:nvGraphicFramePr>
        <p:xfrm>
          <a:off x="632858" y="752716"/>
          <a:ext cx="10736549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814">
                  <a:extLst>
                    <a:ext uri="{9D8B030D-6E8A-4147-A177-3AD203B41FA5}">
                      <a16:colId xmlns:a16="http://schemas.microsoft.com/office/drawing/2014/main" val="3395038594"/>
                    </a:ext>
                  </a:extLst>
                </a:gridCol>
                <a:gridCol w="3249976">
                  <a:extLst>
                    <a:ext uri="{9D8B030D-6E8A-4147-A177-3AD203B41FA5}">
                      <a16:colId xmlns:a16="http://schemas.microsoft.com/office/drawing/2014/main" val="2523055532"/>
                    </a:ext>
                  </a:extLst>
                </a:gridCol>
                <a:gridCol w="5067759">
                  <a:extLst>
                    <a:ext uri="{9D8B030D-6E8A-4147-A177-3AD203B41FA5}">
                      <a16:colId xmlns:a16="http://schemas.microsoft.com/office/drawing/2014/main" val="38691100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 de las vasculitis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necrosantes</a:t>
                      </a:r>
                      <a:endParaRPr lang="es-ES_tradn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1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Vasculopatía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Clasificiación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propuesta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0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 clásica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Vasculitis primaria en arterias de calibre mediano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Inducción: Esteroides +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ciclofosfamida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Mantenimiento: Aza, MTX o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esteroides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1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 asociada a HBV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Vasculitis secundaria con causa 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Esteroides,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plasmaféresis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antivirales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18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Vasculitis-ANCA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Vasculitis primaria en arterias pequeñas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Esteroides +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ciclofosfamida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rituximab</a:t>
                      </a:r>
                      <a:endParaRPr lang="es-ES_tradn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32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PAN-FMF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Vasculitis ¿secundaria?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monogénica</a:t>
                      </a:r>
                      <a:endParaRPr lang="es-ES_tradn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Esteroides,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colchicina</a:t>
                      </a:r>
                      <a:endParaRPr lang="es-ES_tradn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7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PAN-ADA2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Vasculitis ¿secundaria?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monogénica</a:t>
                      </a:r>
                      <a:endParaRPr lang="es-ES_tradn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Anti-TNF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6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Vasculitis con inmunodeficiencia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Vasculitis secundaria con causa probable (inmunodeficiencia)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Esteroides, tratamiento de la inmunodeficiencia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7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62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334382-9794-8F42-8D43-E430478FF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57239"/>
              </p:ext>
            </p:extLst>
          </p:nvPr>
        </p:nvGraphicFramePr>
        <p:xfrm>
          <a:off x="152400" y="224366"/>
          <a:ext cx="11938000" cy="634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607">
                  <a:extLst>
                    <a:ext uri="{9D8B030D-6E8A-4147-A177-3AD203B41FA5}">
                      <a16:colId xmlns:a16="http://schemas.microsoft.com/office/drawing/2014/main" val="3560126716"/>
                    </a:ext>
                  </a:extLst>
                </a:gridCol>
                <a:gridCol w="3783393">
                  <a:extLst>
                    <a:ext uri="{9D8B030D-6E8A-4147-A177-3AD203B41FA5}">
                      <a16:colId xmlns:a16="http://schemas.microsoft.com/office/drawing/2014/main" val="97081639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987110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Granulomatosis con poliangiitis</a:t>
                      </a:r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Poliangiitis microscópica</a:t>
                      </a:r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Granulomatosis eosinofílica con poliangiitis </a:t>
                      </a:r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98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Sangrado nasal, úlceras, costras, congestion, obstrucción, defecto septal/perforación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Sangrado nasal, úlceras, costras, congestion, obstrucción, defecto septal/perforación                              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Obstrucción de vías áereas 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  <a:p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8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8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Afección cartilaginosa                                </a:t>
                      </a:r>
                      <a:r>
                        <a:rPr lang="es-ES_tradnl" sz="1800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Glomerulonefritis “pauci”inmune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Pólipos nasales.                  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26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Hipoacusia de conducción o sensorial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pANCA (MPO) positivos  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es-ES_tradnl" b="1" noProof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Mononeuritis múltiple (o NM)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23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Glomerulonefritis “pauci”inmune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Fibrosis intersticial (Rx)    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Hematuria microscópica                    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28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cANCA (PR3) positivos              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es-ES_tradnl" b="1" noProof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cANCA (PR3) positivos                    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s-ES_tradnl" b="1" noProof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cANCA (PR3) positivos                     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s-ES_tradnl" b="1" noProof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7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pANCA (MPO) positivos                            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s-ES_tradnl" b="1" noProof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Eosinofilia </a:t>
                      </a:r>
                      <a:r>
                        <a:rPr lang="es-ES_tradnl" u="sng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es-ES_tradnl" baseline="30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                                   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s-ES_tradnl" b="1" noProof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Eosinofilia </a:t>
                      </a:r>
                      <a:r>
                        <a:rPr lang="es-ES_tradnl" u="sng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es-ES_tradnl" baseline="30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                         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s-ES_tradnl" b="1" noProof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Eosinofilia </a:t>
                      </a:r>
                      <a:r>
                        <a:rPr lang="es-ES_tradnl" u="sng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es-ES_tradnl" baseline="30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          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es-ES_tradnl" b="1" noProof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8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Biopsia con granuloma, inflamación extravascular granulomatosa o células gigantes                                        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Inflamación eosinofílica de predominio extravascular eosinófilos en médula ósea                                     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95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Nódulos, masa, cavitadades (Rx)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8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Inflamación, consolidación o derrame en senos paranasales.                                       </a:t>
                      </a:r>
                      <a:r>
                        <a:rPr lang="es-ES_tradnl" b="1" noProof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8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 necesario  </a:t>
                      </a:r>
                      <a:r>
                        <a:rPr lang="es-ES_tradnl" b="1" u="sng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s-ES_tradnl" b="1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</a:p>
                    <a:p>
                      <a:pPr algn="ctr"/>
                      <a:r>
                        <a:rPr lang="es-ES_tradnl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Sensibilidad 93%, especificidad 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 necesario </a:t>
                      </a:r>
                      <a:r>
                        <a:rPr lang="es-ES_tradnl" b="1" u="sng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s-ES_tradnl" b="1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Sensibilidad 87%, especificidad 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 necesario  </a:t>
                      </a:r>
                      <a:r>
                        <a:rPr lang="es-ES_tradnl" b="1" u="sng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s-ES_tradnl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</a:p>
                    <a:p>
                      <a:pPr algn="ctr"/>
                      <a:r>
                        <a:rPr lang="es-ES_tradnl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Sensibilidad 88%, especificidad 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87731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B4C13B7-7E72-034C-8093-DA0F9892A62B}"/>
              </a:ext>
            </a:extLst>
          </p:cNvPr>
          <p:cNvSpPr/>
          <p:nvPr/>
        </p:nvSpPr>
        <p:spPr>
          <a:xfrm>
            <a:off x="5534958" y="6566946"/>
            <a:ext cx="6396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Robson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Draft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anca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vasculitides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Ann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Rheum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es-ES_tradnl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1DF6C-5979-134E-AC1B-CCFDBAC35EB1}"/>
              </a:ext>
            </a:extLst>
          </p:cNvPr>
          <p:cNvSpPr/>
          <p:nvPr/>
        </p:nvSpPr>
        <p:spPr>
          <a:xfrm>
            <a:off x="2451516" y="-54977"/>
            <a:ext cx="722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>
                <a:latin typeface="Times New Roman" panose="02020603050405020304" pitchFamily="18" charset="0"/>
                <a:cs typeface="Times New Roman" panose="02020603050405020304" pitchFamily="18" charset="0"/>
              </a:rPr>
              <a:t>Criterios Preliminares de Clasificación de las Vasculitis ANCA positivas</a:t>
            </a:r>
            <a:endParaRPr lang="es-ES_tradnl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6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6561">
            <a:extLst>
              <a:ext uri="{FF2B5EF4-FFF2-40B4-BE49-F238E27FC236}">
                <a16:creationId xmlns:a16="http://schemas.microsoft.com/office/drawing/2014/main" id="{6326DB11-4911-6246-987F-B7C15435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30" y="706667"/>
            <a:ext cx="11676277" cy="617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dirty="0">
                <a:latin typeface="Lucida Bright" panose="02040602050505020304" pitchFamily="18" charset="0"/>
              </a:rPr>
              <a:t>Las vasculitis necrosantes son entidades patológicas complejas de etiología y patogenia variables, algunas autoinmunes, otras autoinflamatorias.</a:t>
            </a:r>
          </a:p>
          <a:p>
            <a:pPr marL="457200" indent="-4572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dirty="0">
                <a:latin typeface="Lucida Bright" panose="02040602050505020304" pitchFamily="18" charset="0"/>
              </a:rPr>
              <a:t>Aunque la clasificación clínico-patológica es más o menos clara, los criterios de clasificación son confusos y poco prácticos para clínicos no familiarizados con ellas.</a:t>
            </a:r>
          </a:p>
          <a:p>
            <a:pPr marL="457200" indent="-4572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dirty="0">
                <a:latin typeface="Lucida Bright" panose="02040602050505020304" pitchFamily="18" charset="0"/>
              </a:rPr>
              <a:t>Los vasos son tejido de choque de distintos tipos de agresiones, principalmente de origen inmunológico.</a:t>
            </a:r>
          </a:p>
          <a:p>
            <a:pPr marL="914400" lvl="1" indent="-4572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200" dirty="0">
                <a:latin typeface="Lucida Bright" panose="02040602050505020304" pitchFamily="18" charset="0"/>
                <a:cs typeface="Cambria"/>
              </a:rPr>
              <a:t>Complejos inmunes</a:t>
            </a:r>
          </a:p>
          <a:p>
            <a:pPr marL="914400" lvl="1" indent="-4572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200" dirty="0">
                <a:latin typeface="Lucida Bright" panose="02040602050505020304" pitchFamily="18" charset="0"/>
                <a:cs typeface="Cambria"/>
              </a:rPr>
              <a:t>Leucocitos</a:t>
            </a:r>
          </a:p>
          <a:p>
            <a:pPr marL="914400" lvl="1" indent="-4572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200" dirty="0">
                <a:latin typeface="Lucida Bright" panose="02040602050505020304" pitchFamily="18" charset="0"/>
                <a:cs typeface="Cambria"/>
              </a:rPr>
              <a:t>Inflamasomas hiperactivos</a:t>
            </a:r>
          </a:p>
          <a:p>
            <a:pPr marL="457200" indent="-4572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dirty="0">
                <a:latin typeface="Lucida Bright" panose="02040602050505020304" pitchFamily="18" charset="0"/>
              </a:rPr>
              <a:t>Existen vasculitis primarias en las que no hay una patología asociada identificable, y secundarias asociadas a enfermedades de varios tipos: auoinmunes, infecciosas, etc.</a:t>
            </a:r>
          </a:p>
          <a:p>
            <a:pPr marL="457200" indent="-4572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dirty="0">
                <a:latin typeface="Lucida Bright" panose="02040602050505020304" pitchFamily="18" charset="0"/>
                <a:cs typeface="Cambria"/>
              </a:rPr>
              <a:t>No obstante, los avances en su conocimiento permiten un tratamiento adecuado, en la mayoría de ellas.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8A016-264B-F849-9D6D-1DCD39F7615B}"/>
              </a:ext>
            </a:extLst>
          </p:cNvPr>
          <p:cNvSpPr/>
          <p:nvPr/>
        </p:nvSpPr>
        <p:spPr>
          <a:xfrm>
            <a:off x="403412" y="90589"/>
            <a:ext cx="11043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Bright" panose="02040602050505020304" pitchFamily="18" charset="0"/>
                <a:cs typeface="Times New Roman" panose="02020603050405020304" pitchFamily="18" charset="0"/>
              </a:rPr>
              <a:t>Conclusiones</a:t>
            </a:r>
            <a:endParaRPr lang="es-MX" sz="36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Lucida Bright" panose="02040602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100" y="233119"/>
          <a:ext cx="11531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endParaRPr lang="es-ES_tradnl" noProof="0">
                        <a:latin typeface="Lucida Bright" panose="02040602050505020304" pitchFamily="18" charset="77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endParaRPr lang="es-ES_tradnl" noProof="0">
                        <a:latin typeface="Lucida Bright" panose="02040602050505020304" pitchFamily="18" charset="77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Enfermedad(es)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Prevalencia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(USA 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Costo estimado (mmd)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Cardiovascular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81 millones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>
                        <a:latin typeface="Lucida Bright" panose="02040602050505020304" pitchFamily="18" charset="77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Autoinmunes/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autoinflamatorias </a:t>
                      </a:r>
                      <a:r>
                        <a:rPr lang="es-ES_tradnl" b="1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(AR, DT1, EM, Ps, LES, </a:t>
                      </a:r>
                      <a:r>
                        <a:rPr lang="es-ES_tradnl" b="1" baseline="0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ESP,  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CUCI*</a:t>
                      </a:r>
                      <a:r>
                        <a:rPr lang="es-ES_tradnl" b="1" noProof="0">
                          <a:solidFill>
                            <a:schemeClr val="tx1"/>
                          </a:solidFill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,</a:t>
                      </a:r>
                      <a:r>
                        <a:rPr lang="es-ES_tradnl" b="1" noProof="0">
                          <a:solidFill>
                            <a:srgbClr val="C00000"/>
                          </a:solidFill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 Crohn</a:t>
                      </a:r>
                      <a:r>
                        <a:rPr lang="es-ES_tradnl" b="1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*,</a:t>
                      </a:r>
                      <a:r>
                        <a:rPr lang="es-ES_tradnl" b="1" baseline="0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 otras)</a:t>
                      </a:r>
                      <a:endParaRPr lang="es-ES_tradnl" b="1" noProof="0">
                        <a:latin typeface="Lucida Bright" panose="02040602050505020304" pitchFamily="18" charset="77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noProof="0" dirty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50 millones (AARDA)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b="1" noProof="0" dirty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$100,000 (CD)</a:t>
                      </a:r>
                    </a:p>
                    <a:p>
                      <a:pPr algn="r"/>
                      <a:r>
                        <a:rPr lang="es-ES_tradnl" b="1" noProof="0" dirty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$25,000 (NA)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Cáncer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>
                          <a:latin typeface="Lucida Bright" panose="02040602050505020304" pitchFamily="18" charset="77"/>
                          <a:ea typeface="Times New Roman" charset="0"/>
                          <a:cs typeface="Times New Roman" charset="0"/>
                        </a:rPr>
                        <a:t>11 millones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>
                        <a:latin typeface="Lucida Bright" panose="02040602050505020304" pitchFamily="18" charset="77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8E99B50-E4AC-A944-87AA-10B3B066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5405" y="2889568"/>
            <a:ext cx="4819321" cy="386683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27976" y="335466"/>
            <a:ext cx="9781909" cy="440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buClr>
                <a:srgbClr val="C00000"/>
              </a:buClr>
              <a:buSzPct val="100000"/>
              <a:defRPr/>
            </a:pPr>
            <a:r>
              <a:rPr lang="es-ES_tradnl" sz="3200" b="1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77"/>
              </a:rPr>
              <a:t>Enfermedades Autoinmunes y Autoinflamatorias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99686" y="2996522"/>
            <a:ext cx="4522596" cy="352814"/>
            <a:chOff x="3758084" y="6252153"/>
            <a:chExt cx="4522596" cy="352814"/>
          </a:xfrm>
        </p:grpSpPr>
        <p:grpSp>
          <p:nvGrpSpPr>
            <p:cNvPr id="11" name="Group 10"/>
            <p:cNvGrpSpPr/>
            <p:nvPr/>
          </p:nvGrpSpPr>
          <p:grpSpPr>
            <a:xfrm>
              <a:off x="3758084" y="6252153"/>
              <a:ext cx="4522596" cy="327621"/>
              <a:chOff x="768839" y="6072518"/>
              <a:chExt cx="8064500" cy="58420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370" y="6370968"/>
                <a:ext cx="65532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839" y="6072518"/>
                <a:ext cx="8064500" cy="298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7381231" y="6374135"/>
              <a:ext cx="5437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itchFamily="34" charset="0"/>
                  <a:cs typeface="Arial" pitchFamily="34" charset="0"/>
                </a:rPr>
                <a:t>, 35-41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A972B44-285A-5C49-9896-9578F62FD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850" y="2922899"/>
            <a:ext cx="4060366" cy="36557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100557-BB60-1843-91F5-A281A0FFD52D}"/>
              </a:ext>
            </a:extLst>
          </p:cNvPr>
          <p:cNvSpPr/>
          <p:nvPr/>
        </p:nvSpPr>
        <p:spPr>
          <a:xfrm>
            <a:off x="7878769" y="6501368"/>
            <a:ext cx="4004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/>
              <a:t>https://</a:t>
            </a:r>
            <a:r>
              <a:rPr lang="es-ES_tradnl" sz="1400" dirty="0" err="1"/>
              <a:t>www.aarda.org</a:t>
            </a:r>
            <a:r>
              <a:rPr lang="es-ES_tradnl" sz="1400" dirty="0"/>
              <a:t>/</a:t>
            </a:r>
            <a:r>
              <a:rPr lang="es-ES_tradnl" sz="1400" dirty="0" err="1"/>
              <a:t>news-information</a:t>
            </a:r>
            <a:r>
              <a:rPr lang="es-ES_tradnl" sz="1400" dirty="0"/>
              <a:t>/</a:t>
            </a:r>
            <a:r>
              <a:rPr lang="es-ES_tradnl" sz="1400" dirty="0" err="1"/>
              <a:t>statistics</a:t>
            </a:r>
            <a:r>
              <a:rPr lang="es-ES_tradnl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5361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436A6-93E4-A240-A01E-3C1F5079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358" y="1737360"/>
            <a:ext cx="11988322" cy="3413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BAEC55-B5AC-6F4E-A633-CAB21258794D}"/>
              </a:ext>
            </a:extLst>
          </p:cNvPr>
          <p:cNvSpPr/>
          <p:nvPr/>
        </p:nvSpPr>
        <p:spPr>
          <a:xfrm>
            <a:off x="5229339" y="6581001"/>
            <a:ext cx="68781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Ozen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polyarteritis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nodosa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necrotizing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vasculitis.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Rheumatol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</a:t>
            </a:r>
          </a:p>
        </p:txBody>
      </p:sp>
    </p:spTree>
    <p:extLst>
      <p:ext uri="{BB962C8B-B14F-4D97-AF65-F5344CB8AC3E}">
        <p14:creationId xmlns:p14="http://schemas.microsoft.com/office/powerpoint/2010/main" val="122165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A7CCDA-A9D3-594A-BEE5-6F146E77ED0D}"/>
              </a:ext>
            </a:extLst>
          </p:cNvPr>
          <p:cNvSpPr/>
          <p:nvPr/>
        </p:nvSpPr>
        <p:spPr>
          <a:xfrm>
            <a:off x="583896" y="1138131"/>
            <a:ext cx="10763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sistémicas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Zeek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(1952)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hipersensibilidad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pequeños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Angiitis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alérgica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granulomatosa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(Wegener)</a:t>
            </a:r>
          </a:p>
          <a:p>
            <a:pPr marL="457200" indent="-45720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Arteritis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reumática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reumatoide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ETC)</a:t>
            </a:r>
          </a:p>
          <a:p>
            <a:pPr marL="457200" indent="-45720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“Periarteritis” nodosa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pequeñas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Arteritis temporal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carótida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E8089-B929-7942-BD53-AC027CF23814}"/>
              </a:ext>
            </a:extLst>
          </p:cNvPr>
          <p:cNvSpPr/>
          <p:nvPr/>
        </p:nvSpPr>
        <p:spPr>
          <a:xfrm>
            <a:off x="5313803" y="6581001"/>
            <a:ext cx="68781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Zeek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M. Periarteritis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nodosa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 J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es-ES_trad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22, 777–790 (1952).</a:t>
            </a:r>
          </a:p>
        </p:txBody>
      </p:sp>
    </p:spTree>
    <p:extLst>
      <p:ext uri="{BB962C8B-B14F-4D97-AF65-F5344CB8AC3E}">
        <p14:creationId xmlns:p14="http://schemas.microsoft.com/office/powerpoint/2010/main" val="268709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34A962-7E54-684A-AB44-D1ED2BAEC6F0}"/>
              </a:ext>
            </a:extLst>
          </p:cNvPr>
          <p:cNvSpPr/>
          <p:nvPr/>
        </p:nvSpPr>
        <p:spPr>
          <a:xfrm>
            <a:off x="1533394" y="1022638"/>
            <a:ext cx="88748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sistémicas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(ACR) 1990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Arteritis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células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gigantes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Arteritis de Takayasu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medianos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Poliarteritis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nodosa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pequeños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Granulomatosis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poliangiitis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(Wegener)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Granulomatosis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eosinofílica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poliangiitis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(Churg-Strauss)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IgA (Henoch-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Schönlein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IgAV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hipersensibilidad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3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B8F58-BC53-BC40-9DCB-6FC480F685F7}"/>
              </a:ext>
            </a:extLst>
          </p:cNvPr>
          <p:cNvSpPr/>
          <p:nvPr/>
        </p:nvSpPr>
        <p:spPr>
          <a:xfrm>
            <a:off x="744282" y="655336"/>
            <a:ext cx="104977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Vasculitis de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vasos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medianos</a:t>
            </a:r>
            <a:endParaRPr lang="en-US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Poliarteritis nodosa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(PAN).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necrosante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sistémica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mediano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pequeño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Enfermedad de Kawasaki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necrosante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&lt;4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endParaRPr lang="en-US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mediano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pequeño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predominantemente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coronarias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Asociada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síndrome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ganglios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linfáticos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mucocutáneo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Vasculitis </a:t>
            </a:r>
            <a:r>
              <a:rPr lang="en-US" sz="2400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 </a:t>
            </a:r>
            <a:r>
              <a:rPr lang="en-US" sz="2400" b="1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aislada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pequeñas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exclusivamente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intracraneales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4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81433E-467C-DF4C-8A93-A6699300238C}"/>
              </a:ext>
            </a:extLst>
          </p:cNvPr>
          <p:cNvSpPr/>
          <p:nvPr/>
        </p:nvSpPr>
        <p:spPr>
          <a:xfrm>
            <a:off x="1696598" y="110168"/>
            <a:ext cx="865925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de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endParaRPr lang="en-US" sz="3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Arteritis de </a:t>
            </a:r>
            <a:r>
              <a:rPr lang="en-US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Takayasu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crónica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emergentes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aórtico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 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aorta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ramas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principales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Predominantemente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15–45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Células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400" b="0" i="0" u="none" strike="noStrike" dirty="0">
                <a:effectLst/>
                <a:latin typeface="Symbol" pitchFamily="2" charset="2"/>
                <a:cs typeface="Times New Roman" panose="02020603050405020304" pitchFamily="18" charset="0"/>
              </a:rPr>
              <a:t>gd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NK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HSP65, MICA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Arteritis de </a:t>
            </a:r>
            <a:r>
              <a:rPr lang="en-US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células gigantes (arteritis temporal)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crónica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predominantemente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craneales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aorta,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carótida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craneales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Predominantemente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&gt;50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Polimialgia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reumática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Células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dendríticas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macrófagos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linfocitos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Th1 y Th17</a:t>
            </a:r>
          </a:p>
          <a:p>
            <a:pPr marL="285750" indent="-285750">
              <a:buFontTx/>
              <a:buChar char="-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IL-6, VSG y CRP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elevadas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8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81433E-467C-DF4C-8A93-A6699300238C}"/>
              </a:ext>
            </a:extLst>
          </p:cNvPr>
          <p:cNvSpPr/>
          <p:nvPr/>
        </p:nvSpPr>
        <p:spPr>
          <a:xfrm>
            <a:off x="187287" y="0"/>
            <a:ext cx="1200471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de arterias pequeñas (ANCA+)</a:t>
            </a:r>
            <a:endParaRPr lang="es-ES_tradnl" sz="3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Granulomatosis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S_tradn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poliangiitis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(G. de </a:t>
            </a:r>
            <a:r>
              <a:rPr lang="es-ES_tradn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Wegener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_tradn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crónica de arterias de pequeño calibre con afección de tracto respiratorio alto y bajo, </a:t>
            </a:r>
            <a:r>
              <a:rPr lang="es-ES_tradn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glomerulonefritis</a:t>
            </a:r>
            <a:endParaRPr lang="es-ES_tradnl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Granulomas extravasculares</a:t>
            </a:r>
            <a:endParaRPr lang="es-ES_tradn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Anticuerpos anti-citoplasma de neutrófilos (ANCA)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PR3- ANCA &gt; </a:t>
            </a: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MPO-ANCA</a:t>
            </a:r>
            <a:endParaRPr lang="es-ES_tradnl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Poliarteritis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microscópica</a:t>
            </a:r>
            <a:r>
              <a:rPr lang="es-ES_tradn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crónica de arterias pequeñas, </a:t>
            </a:r>
            <a:r>
              <a:rPr lang="es-ES_tradn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glomerulonefritis</a:t>
            </a: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_tradnl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Anticuerpos anti-citoplasma de neutrófilos (ANCA)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MPO-ANCA &gt; PR3-ANCA</a:t>
            </a:r>
          </a:p>
          <a:p>
            <a:r>
              <a:rPr lang="es-ES_tradn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Granulomatosis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S_tradn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poliangiitis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_tradn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eosinofilia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Churg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-Strauss)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Vasculitis crónica de arterias pequeñas con afección pulmonar, </a:t>
            </a:r>
            <a:r>
              <a:rPr lang="es-ES_tradn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glomerulonefritis</a:t>
            </a: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eosinofilia</a:t>
            </a: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Anticuerpos anti-citoplasma de neutrófilos (ANCA)</a:t>
            </a:r>
          </a:p>
          <a:p>
            <a:pPr marL="800100" lvl="1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MPO-ANCA &gt; PR3-ANCA</a:t>
            </a:r>
          </a:p>
          <a:p>
            <a:pPr algn="ctr"/>
            <a:endParaRPr lang="es-ES_tradn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Transferencia adoptiva con linfocitos B anti-MPO en ratones</a:t>
            </a:r>
          </a:p>
        </p:txBody>
      </p:sp>
    </p:spTree>
    <p:extLst>
      <p:ext uri="{BB962C8B-B14F-4D97-AF65-F5344CB8AC3E}">
        <p14:creationId xmlns:p14="http://schemas.microsoft.com/office/powerpoint/2010/main" val="89955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E188DC-20AE-3A4B-B764-8CD04C0ED991}"/>
              </a:ext>
            </a:extLst>
          </p:cNvPr>
          <p:cNvSpPr/>
          <p:nvPr/>
        </p:nvSpPr>
        <p:spPr>
          <a:xfrm>
            <a:off x="2644048" y="6368534"/>
            <a:ext cx="9426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Arthritis Rheum, Arthritis Rheum. 2013 Sep; 65(9): 2457–2468. Fordham &amp;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Mukhtyar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Rheum Dis, 2018</a:t>
            </a:r>
            <a:endParaRPr lang="en-US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1E27EE-1362-5446-B6A2-68F9C6686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71474"/>
              </p:ext>
            </p:extLst>
          </p:nvPr>
        </p:nvGraphicFramePr>
        <p:xfrm>
          <a:off x="594911" y="1388125"/>
          <a:ext cx="10785515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263">
                  <a:extLst>
                    <a:ext uri="{9D8B030D-6E8A-4147-A177-3AD203B41FA5}">
                      <a16:colId xmlns:a16="http://schemas.microsoft.com/office/drawing/2014/main" val="4100238708"/>
                    </a:ext>
                  </a:extLst>
                </a:gridCol>
                <a:gridCol w="1949986">
                  <a:extLst>
                    <a:ext uri="{9D8B030D-6E8A-4147-A177-3AD203B41FA5}">
                      <a16:colId xmlns:a16="http://schemas.microsoft.com/office/drawing/2014/main" val="2928234121"/>
                    </a:ext>
                  </a:extLst>
                </a:gridCol>
                <a:gridCol w="2027103">
                  <a:extLst>
                    <a:ext uri="{9D8B030D-6E8A-4147-A177-3AD203B41FA5}">
                      <a16:colId xmlns:a16="http://schemas.microsoft.com/office/drawing/2014/main" val="3403887594"/>
                    </a:ext>
                  </a:extLst>
                </a:gridCol>
                <a:gridCol w="1894902">
                  <a:extLst>
                    <a:ext uri="{9D8B030D-6E8A-4147-A177-3AD203B41FA5}">
                      <a16:colId xmlns:a16="http://schemas.microsoft.com/office/drawing/2014/main" val="2056154639"/>
                    </a:ext>
                  </a:extLst>
                </a:gridCol>
                <a:gridCol w="1476261">
                  <a:extLst>
                    <a:ext uri="{9D8B030D-6E8A-4147-A177-3AD203B41FA5}">
                      <a16:colId xmlns:a16="http://schemas.microsoft.com/office/drawing/2014/main" val="320326623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ES_tradnl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Asociaciones genéticas en vasculitis/ANCA  (riesgo)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88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Genes (SNP)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ANCA-PR3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ANCA-MPO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1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HLA-DPB1*04 (todos)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5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SEMA6A (rs26595)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6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TLR9 (rs352162)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78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TLR9 (rs352140)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2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TLR9 (rs352139)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38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3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6561">
            <a:extLst>
              <a:ext uri="{FF2B5EF4-FFF2-40B4-BE49-F238E27FC236}">
                <a16:creationId xmlns:a16="http://schemas.microsoft.com/office/drawing/2014/main" id="{6326DB11-4911-6246-987F-B7C15435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0" y="706667"/>
            <a:ext cx="1153219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latin typeface="Arial Rounded MT Bold" panose="020F0704030504030204" pitchFamily="34" charset="77"/>
                <a:cs typeface="Cambria"/>
              </a:rPr>
              <a:t>Enfermedad Autoinmune</a:t>
            </a:r>
          </a:p>
          <a:p>
            <a:pPr algn="just"/>
            <a:r>
              <a:rPr lang="es-MX" sz="2400" dirty="0">
                <a:latin typeface="Lucida Bright" panose="02040602050505020304" pitchFamily="18" charset="0"/>
                <a:cs typeface="Cambria"/>
              </a:rPr>
              <a:t>Condición patológica inflamatoria crónica con daño tisular primario mediado por el </a:t>
            </a:r>
            <a:r>
              <a:rPr lang="es-MX" sz="2400" b="1" dirty="0">
                <a:latin typeface="Lucida Bright" panose="02040602050505020304" pitchFamily="18" charset="0"/>
                <a:cs typeface="Cambria"/>
              </a:rPr>
              <a:t>sistema inmune adaptativo</a:t>
            </a:r>
            <a:r>
              <a:rPr lang="es-MX" sz="2400" dirty="0">
                <a:latin typeface="Lucida Bright" panose="02040602050505020304" pitchFamily="18" charset="0"/>
                <a:cs typeface="Cambria"/>
              </a:rPr>
              <a:t>.</a:t>
            </a:r>
            <a:endParaRPr lang="es-MX" sz="2400" i="1" dirty="0">
              <a:latin typeface="Lucida Bright" panose="02040602050505020304" pitchFamily="18" charset="0"/>
              <a:cs typeface="Cambria"/>
            </a:endParaRP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i="1" dirty="0">
                <a:latin typeface="Lucida Bright" panose="02040602050505020304" pitchFamily="18" charset="0"/>
                <a:cs typeface="Cambria"/>
              </a:rPr>
              <a:t>Linfocitos T y/o B (anticuerpos) contra componentes del organismo que causen daño directo o indirecto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i="1" dirty="0">
                <a:latin typeface="Lucida Bright" panose="02040602050505020304" pitchFamily="18" charset="0"/>
                <a:cs typeface="Cambria"/>
              </a:rPr>
              <a:t>Ausencia de algún agente exógeno específico (infeccioso o no)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i="1" dirty="0">
                <a:latin typeface="Lucida Bright" panose="02040602050505020304" pitchFamily="18" charset="0"/>
                <a:cs typeface="Cambria"/>
              </a:rPr>
              <a:t>Asociación fuerte con alelos clase II del MHC.</a:t>
            </a:r>
          </a:p>
          <a:p>
            <a:pPr algn="just">
              <a:buClr>
                <a:srgbClr val="C00000"/>
              </a:buClr>
            </a:pPr>
            <a:r>
              <a:rPr lang="es-MX" sz="2800" b="1" dirty="0">
                <a:solidFill>
                  <a:srgbClr val="0070C0"/>
                </a:solidFill>
                <a:latin typeface="Lucida Bright" panose="02040602050505020304" pitchFamily="18" charset="0"/>
                <a:cs typeface="Cambria"/>
              </a:rPr>
              <a:t>Vasculitis primarias: GPA, EGPA, ACG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endParaRPr lang="es-MX" sz="2800" dirty="0">
              <a:latin typeface="Lucida Bright" panose="02040602050505020304" pitchFamily="18" charset="0"/>
              <a:cs typeface="Cambria"/>
            </a:endParaRPr>
          </a:p>
          <a:p>
            <a:pPr algn="just"/>
            <a:r>
              <a:rPr lang="es-MX" sz="2800" b="1" dirty="0">
                <a:latin typeface="Arial Rounded MT Bold" panose="020F0704030504030204" pitchFamily="34" charset="77"/>
                <a:cs typeface="Cambria"/>
              </a:rPr>
              <a:t>Enfermedad Autoinflamatoria</a:t>
            </a:r>
          </a:p>
          <a:p>
            <a:pPr algn="just"/>
            <a:r>
              <a:rPr lang="es-MX" sz="2400" dirty="0">
                <a:latin typeface="Lucida Bright" panose="02040602050505020304" pitchFamily="18" charset="0"/>
                <a:cs typeface="Cambria"/>
              </a:rPr>
              <a:t>Condición patológica inflamatoria mediada primariamente por el </a:t>
            </a:r>
            <a:r>
              <a:rPr lang="es-MX" sz="2400" b="1" dirty="0">
                <a:latin typeface="Lucida Bright" panose="02040602050505020304" pitchFamily="18" charset="0"/>
                <a:cs typeface="Cambria"/>
              </a:rPr>
              <a:t>sistema inmune innato </a:t>
            </a:r>
            <a:r>
              <a:rPr lang="es-MX" sz="2400" dirty="0">
                <a:latin typeface="Lucida Bright" panose="02040602050505020304" pitchFamily="18" charset="0"/>
                <a:cs typeface="Cambria"/>
              </a:rPr>
              <a:t>en cualquier sitio del organismo.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i="1" dirty="0">
                <a:latin typeface="Lucida Bright" panose="02040602050505020304" pitchFamily="18" charset="0"/>
                <a:cs typeface="Cambria"/>
              </a:rPr>
              <a:t>Ausencia de agentes exógenos específicos.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400" i="1" dirty="0">
                <a:latin typeface="Lucida Bright" panose="02040602050505020304" pitchFamily="18" charset="0"/>
                <a:cs typeface="Cambria"/>
              </a:rPr>
              <a:t>Asociación débil o ausente con alelos clase II del MHC</a:t>
            </a:r>
          </a:p>
          <a:p>
            <a:pPr algn="just"/>
            <a:r>
              <a:rPr lang="es-MX" sz="2800" b="1" dirty="0">
                <a:solidFill>
                  <a:srgbClr val="0070C0"/>
                </a:solidFill>
                <a:latin typeface="Lucida Bright" panose="02040602050505020304" pitchFamily="18" charset="0"/>
                <a:cs typeface="Cambria"/>
              </a:rPr>
              <a:t>Vasculitis primarias: PAN, Takayasu, IgAV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8A016-264B-F849-9D6D-1DCD39F7615B}"/>
              </a:ext>
            </a:extLst>
          </p:cNvPr>
          <p:cNvSpPr/>
          <p:nvPr/>
        </p:nvSpPr>
        <p:spPr>
          <a:xfrm>
            <a:off x="403412" y="90589"/>
            <a:ext cx="11043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Bright" panose="02040602050505020304" pitchFamily="18" charset="0"/>
                <a:cs typeface="Times New Roman" panose="02020603050405020304" pitchFamily="18" charset="0"/>
              </a:rPr>
              <a:t>Definiciones</a:t>
            </a:r>
            <a:endParaRPr lang="es-MX" sz="36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Lucida Bright" panose="02040602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1058</Words>
  <Application>Microsoft Macintosh PowerPoint</Application>
  <PresentationFormat>Widescreen</PresentationFormat>
  <Paragraphs>210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Cambria</vt:lpstr>
      <vt:lpstr>EckmannD</vt:lpstr>
      <vt:lpstr>Imperial BT</vt:lpstr>
      <vt:lpstr>Lucida Bright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Moreno</dc:creator>
  <cp:lastModifiedBy>José Moreno</cp:lastModifiedBy>
  <cp:revision>42</cp:revision>
  <dcterms:created xsi:type="dcterms:W3CDTF">2018-07-03T14:42:17Z</dcterms:created>
  <dcterms:modified xsi:type="dcterms:W3CDTF">2018-07-04T23:43:23Z</dcterms:modified>
</cp:coreProperties>
</file>