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77" r:id="rId2"/>
    <p:sldId id="267" r:id="rId3"/>
    <p:sldId id="278" r:id="rId4"/>
    <p:sldId id="279" r:id="rId5"/>
    <p:sldId id="280" r:id="rId6"/>
    <p:sldId id="296" r:id="rId7"/>
    <p:sldId id="283" r:id="rId8"/>
    <p:sldId id="284" r:id="rId9"/>
    <p:sldId id="282" r:id="rId10"/>
    <p:sldId id="285" r:id="rId11"/>
    <p:sldId id="286" r:id="rId12"/>
    <p:sldId id="287" r:id="rId13"/>
    <p:sldId id="288" r:id="rId14"/>
    <p:sldId id="290" r:id="rId15"/>
    <p:sldId id="297" r:id="rId16"/>
    <p:sldId id="299" r:id="rId17"/>
    <p:sldId id="300" r:id="rId18"/>
    <p:sldId id="301" r:id="rId19"/>
    <p:sldId id="302" r:id="rId20"/>
    <p:sldId id="295" r:id="rId21"/>
    <p:sldId id="293" r:id="rId22"/>
    <p:sldId id="294" r:id="rId23"/>
    <p:sldId id="304" r:id="rId24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92" autoAdjust="0"/>
    <p:restoredTop sz="94419" autoAdjust="0"/>
  </p:normalViewPr>
  <p:slideViewPr>
    <p:cSldViewPr snapToGrid="0">
      <p:cViewPr>
        <p:scale>
          <a:sx n="80" d="100"/>
          <a:sy n="80" d="100"/>
        </p:scale>
        <p:origin x="-48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87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61BA9C7-D4A0-4239-916F-87878B386CAE}" type="datetime1">
              <a:rPr lang="es-ES" smtClean="0"/>
              <a:t>04/09/2018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0BD58-3BFF-4EAF-BB8B-AC67FE801E4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0D5A0EE-9559-4678-968D-CA3F66D582DC}" type="datetime1">
              <a:rPr lang="es-ES" noProof="0" smtClean="0"/>
              <a:t>04/09/2018</a:t>
            </a:fld>
            <a:endParaRPr lang="es-ES" noProof="0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 smtClean="0"/>
              <a:t>Haga clic para modificar los estilos de texto del patrón</a:t>
            </a:r>
          </a:p>
          <a:p>
            <a:pPr lvl="1" rtl="0"/>
            <a:r>
              <a:rPr lang="es-ES" noProof="0" dirty="0" smtClean="0"/>
              <a:t>Segundo nivel</a:t>
            </a:r>
          </a:p>
          <a:p>
            <a:pPr lvl="2" rtl="0"/>
            <a:r>
              <a:rPr lang="es-ES" noProof="0" dirty="0" smtClean="0"/>
              <a:t>Tercer nivel</a:t>
            </a:r>
          </a:p>
          <a:p>
            <a:pPr lvl="3" rtl="0"/>
            <a:r>
              <a:rPr lang="es-ES" noProof="0" dirty="0" smtClean="0"/>
              <a:t>Cuarto nivel</a:t>
            </a:r>
          </a:p>
          <a:p>
            <a:pPr lvl="4" rtl="0"/>
            <a:r>
              <a:rPr lang="es-ES" noProof="0" dirty="0" smtClean="0"/>
              <a:t>Quinto nivel</a:t>
            </a:r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322CDD-9D6C-4F63-9EC2-648226624108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81941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6404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66800" y="2606040"/>
            <a:ext cx="10058400" cy="2743200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80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66800" y="5360437"/>
            <a:ext cx="10058400" cy="36576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 cap="all" baseline="0">
                <a:solidFill>
                  <a:schemeClr val="accent1">
                    <a:lumMod val="75000"/>
                  </a:schemeClr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smtClean="0"/>
              <a:t>Haga clic para modificar el estilo de subtítulo del patrón</a:t>
            </a:r>
            <a:endParaRPr lang="es-ES" noProof="0" dirty="0"/>
          </a:p>
        </p:txBody>
      </p:sp>
      <p:sp>
        <p:nvSpPr>
          <p:cNvPr id="8" name="Rectángulo 7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38E743-2700-4AAA-8AC7-3E9FBF31E3EC}" type="datetime1">
              <a:rPr lang="es-ES" noProof="0" smtClean="0"/>
              <a:t>04/09/2018</a:t>
            </a:fld>
            <a:endParaRPr lang="es-ES" noProof="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525000" y="382230"/>
            <a:ext cx="1371600" cy="5561369"/>
          </a:xfrm>
        </p:spPr>
        <p:txBody>
          <a:bodyPr vert="eaVert"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1295400" y="382230"/>
            <a:ext cx="7863840" cy="5561370"/>
          </a:xfrm>
        </p:spPr>
        <p:txBody>
          <a:bodyPr vert="eaVert" rtlCol="0"/>
          <a:lstStyle/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7D028B-A319-42B4-A1A2-72115F4AB319}" type="datetime1">
              <a:rPr lang="es-ES" noProof="0" smtClean="0"/>
              <a:t>04/09/2018</a:t>
            </a:fld>
            <a:endParaRPr lang="es-ES" noProof="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063118-E04F-4CA6-AFE9-6094F1F945BB}" type="datetime1">
              <a:rPr lang="es-ES" noProof="0" smtClean="0"/>
              <a:t>04/09/2018</a:t>
            </a:fld>
            <a:endParaRPr lang="es-ES" noProof="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1565829"/>
            <a:ext cx="5943600" cy="4114800"/>
          </a:xfrm>
        </p:spPr>
        <p:txBody>
          <a:bodyPr rtlCol="0" anchor="b">
            <a:normAutofit/>
          </a:bodyPr>
          <a:lstStyle>
            <a:lvl1pPr>
              <a:lnSpc>
                <a:spcPct val="80000"/>
              </a:lnSpc>
              <a:defRPr sz="5400"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66801" y="5682344"/>
            <a:ext cx="5943600" cy="670832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200" b="1" cap="all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9" name="Rectángulo 8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1948" y="283"/>
            <a:ext cx="4427508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4724400" cy="411797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4724400" cy="411797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763CCAA-9978-4A62-AA55-1536343595DA}" type="datetime1">
              <a:rPr lang="es-ES" noProof="0" smtClean="0"/>
              <a:t>04/09/2018</a:t>
            </a:fld>
            <a:endParaRPr lang="es-ES" noProof="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727448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295400" y="2470151"/>
            <a:ext cx="4727448" cy="34734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7628" y="1828800"/>
            <a:ext cx="4727448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69152" y="2470151"/>
            <a:ext cx="4727448" cy="34734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857A07-B087-4D65-8E9D-0EEDD3F32A63}" type="datetime1">
              <a:rPr lang="es-ES" noProof="0" smtClean="0"/>
              <a:t>04/09/2018</a:t>
            </a:fld>
            <a:endParaRPr lang="es-ES" noProof="0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08CDFF-A8FD-40B7-81D0-60A7F2B554AD}" type="datetime1">
              <a:rPr lang="es-ES" noProof="0" smtClean="0"/>
              <a:t>04/09/2018</a:t>
            </a:fld>
            <a:endParaRPr lang="es-ES" noProof="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EF1E1E-4877-4B72-B36F-C4784E804B4E}" type="datetime1">
              <a:rPr lang="es-ES" noProof="0" smtClean="0"/>
              <a:t>04/09/2018</a:t>
            </a:fld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6439" y="283"/>
            <a:ext cx="4435717" cy="685628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29601" y="2514600"/>
            <a:ext cx="3474720" cy="1600200"/>
          </a:xfrm>
        </p:spPr>
        <p:txBody>
          <a:bodyPr rtlCol="0" anchor="b">
            <a:noAutofit/>
          </a:bodyPr>
          <a:lstStyle>
            <a:lvl1pPr>
              <a:defRPr sz="2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90302" y="685800"/>
            <a:ext cx="612648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10" name="Rectángulo 9"/>
          <p:cNvSpPr/>
          <p:nvPr userDrawn="1"/>
        </p:nvSpPr>
        <p:spPr>
          <a:xfrm>
            <a:off x="7711702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1C22DE-4FD6-490F-BA71-CA79D836B52C}" type="datetime1">
              <a:rPr lang="es-ES" noProof="0" smtClean="0"/>
              <a:t>04/09/2018</a:t>
            </a:fld>
            <a:endParaRPr lang="es-ES" noProof="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6439" y="283"/>
            <a:ext cx="4435717" cy="685628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29600" y="2514600"/>
            <a:ext cx="3474720" cy="1600200"/>
          </a:xfrm>
        </p:spPr>
        <p:txBody>
          <a:bodyPr rtlCol="0" anchor="b">
            <a:noAutofit/>
          </a:bodyPr>
          <a:lstStyle>
            <a:lvl1pPr>
              <a:defRPr sz="2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imagen 2" descr="Marcador de posición vacío para agregar una imagen. Haga clic en el marcador de posición y seleccione la imagen que desee agregar"/>
          <p:cNvSpPr>
            <a:spLocks noGrp="1"/>
          </p:cNvSpPr>
          <p:nvPr>
            <p:ph type="pic" idx="1"/>
          </p:nvPr>
        </p:nvSpPr>
        <p:spPr>
          <a:xfrm>
            <a:off x="0" y="1325880"/>
            <a:ext cx="6858000" cy="4206240"/>
          </a:xfrm>
          <a:solidFill>
            <a:schemeClr val="bg2"/>
          </a:solidFill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9AA73D-5708-4E7B-A33B-1145266FF154}" type="datetime1">
              <a:rPr lang="es-ES" noProof="0" smtClean="0"/>
              <a:t>04/09/2018</a:t>
            </a:fld>
            <a:endParaRPr lang="es-ES" noProof="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1" name="Rectángulo 10"/>
          <p:cNvSpPr/>
          <p:nvPr userDrawn="1"/>
        </p:nvSpPr>
        <p:spPr>
          <a:xfrm>
            <a:off x="7711702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 dirty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 smtClean="0"/>
              <a:t>Haga clic para modificar los estilos de texto del patrón</a:t>
            </a:r>
          </a:p>
          <a:p>
            <a:pPr lvl="1" rtl="0"/>
            <a:r>
              <a:rPr lang="es-ES" noProof="0" dirty="0" smtClean="0"/>
              <a:t>Segundo nivel</a:t>
            </a:r>
          </a:p>
          <a:p>
            <a:pPr lvl="2" rtl="0"/>
            <a:r>
              <a:rPr lang="es-ES" noProof="0" dirty="0" smtClean="0"/>
              <a:t>Tercer nivel</a:t>
            </a:r>
          </a:p>
          <a:p>
            <a:pPr lvl="3" rtl="0"/>
            <a:r>
              <a:rPr lang="es-ES" noProof="0" dirty="0" smtClean="0"/>
              <a:t>Cuarto nivel</a:t>
            </a:r>
          </a:p>
          <a:p>
            <a:pPr lvl="4" rtl="0"/>
            <a:r>
              <a:rPr lang="es-ES" noProof="0" dirty="0" smtClean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1295400" y="6419462"/>
            <a:ext cx="5181600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556170" y="6419462"/>
            <a:ext cx="1351383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A8FB1985-6357-45A8-863F-C37745456400}" type="datetime1">
              <a:rPr lang="es-ES" noProof="0" smtClean="0"/>
              <a:t>04/09/2018</a:t>
            </a:fld>
            <a:endParaRPr lang="es-ES" noProof="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198358" y="6419462"/>
            <a:ext cx="698241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31375A4-56A4-47D6-9801-1991572033F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8" name="Rectángulo 7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accent1"/>
          </a:solidFill>
          <a:effectLst>
            <a:outerShdw blurRad="38100" dist="25400" dir="18900000" algn="bl" rotWithShape="0">
              <a:schemeClr val="bg1">
                <a:alpha val="8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mailto:hochoa@ecosur.mx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esultado de imagen para logo academia nacional de medicina me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860" y="0"/>
            <a:ext cx="2669140" cy="1911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04850" y="1196340"/>
            <a:ext cx="10782300" cy="2743200"/>
          </a:xfrm>
        </p:spPr>
        <p:txBody>
          <a:bodyPr rtlCol="0">
            <a:normAutofit/>
          </a:bodyPr>
          <a:lstStyle/>
          <a:p>
            <a:pPr algn="ctr"/>
            <a:r>
              <a:rPr lang="es-MX" sz="4900" dirty="0">
                <a:effectLst/>
              </a:rPr>
              <a:t>INVESTIGACIÓN SOBRE GRUPOS VULNERABLES EN LA FRONTERA SUR</a:t>
            </a:r>
            <a:br>
              <a:rPr lang="es-MX" sz="4900" dirty="0">
                <a:effectLst/>
              </a:rPr>
            </a:br>
            <a:r>
              <a:rPr lang="es-MX" dirty="0">
                <a:effectLst/>
              </a:rPr>
              <a:t> 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7677150" y="3513777"/>
            <a:ext cx="47148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C00000"/>
                </a:solidFill>
              </a:rPr>
              <a:t>Dr. Héctor Ochoa Díaz-López</a:t>
            </a:r>
            <a:endParaRPr lang="es-MX" dirty="0">
              <a:solidFill>
                <a:srgbClr val="C00000"/>
              </a:solidFill>
            </a:endParaRPr>
          </a:p>
          <a:p>
            <a:r>
              <a:rPr lang="es-MX" u="sng" dirty="0">
                <a:solidFill>
                  <a:srgbClr val="C00000"/>
                </a:solidFill>
                <a:hlinkClick r:id="rId4"/>
              </a:rPr>
              <a:t>hochoa@ecosur.mx</a:t>
            </a:r>
            <a:r>
              <a:rPr lang="es-MX" dirty="0">
                <a:solidFill>
                  <a:srgbClr val="C00000"/>
                </a:solidFill>
              </a:rPr>
              <a:t> </a:t>
            </a:r>
          </a:p>
          <a:p>
            <a:r>
              <a:rPr lang="es-MX" dirty="0"/>
              <a:t>Académico Numerario</a:t>
            </a:r>
          </a:p>
          <a:p>
            <a:r>
              <a:rPr lang="es-MX" dirty="0"/>
              <a:t>Departamento de Salud Pública</a:t>
            </a:r>
          </a:p>
          <a:p>
            <a:r>
              <a:rPr lang="es-MX" b="1" dirty="0"/>
              <a:t>Academia Nacional de Medicina de México</a:t>
            </a:r>
            <a:endParaRPr lang="es-MX" dirty="0"/>
          </a:p>
          <a:p>
            <a:r>
              <a:rPr lang="es-MX" dirty="0"/>
              <a:t>Investigador Titular C y Coordinador del Departamento de Salud</a:t>
            </a:r>
          </a:p>
          <a:p>
            <a:r>
              <a:rPr lang="es-MX" dirty="0"/>
              <a:t>El Colegio de la Frontera Sur (ECOSUR)</a:t>
            </a:r>
          </a:p>
          <a:p>
            <a:r>
              <a:rPr lang="es-MX" dirty="0"/>
              <a:t> 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19100" y="6099100"/>
            <a:ext cx="5362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Sesión Ordinaria, miércoles 5 de septiembre de 2018</a:t>
            </a:r>
          </a:p>
          <a:p>
            <a:r>
              <a:rPr lang="es-MX" dirty="0"/>
              <a:t>Sede: Auditorio de la Academia Nacional de Medicina</a:t>
            </a:r>
          </a:p>
          <a:p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89" y="0"/>
            <a:ext cx="1542422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71575" y="-361950"/>
            <a:ext cx="9601200" cy="1143000"/>
          </a:xfrm>
        </p:spPr>
        <p:txBody>
          <a:bodyPr/>
          <a:lstStyle/>
          <a:p>
            <a:r>
              <a:rPr lang="es-MX" dirty="0">
                <a:effectLst/>
              </a:rPr>
              <a:t>Poblaciones e individuos vulnerables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5775" y="1114425"/>
            <a:ext cx="10410825" cy="4829175"/>
          </a:xfrm>
        </p:spPr>
        <p:txBody>
          <a:bodyPr>
            <a:normAutofit fontScale="47500" lnSpcReduction="20000"/>
          </a:bodyPr>
          <a:lstStyle/>
          <a:p>
            <a:pPr marL="45720" indent="0">
              <a:buNone/>
            </a:pPr>
            <a:r>
              <a:rPr lang="es-MX" sz="4200" b="1" dirty="0"/>
              <a:t>¿Qué son los grupos vulnerables en salud?</a:t>
            </a:r>
            <a:endParaRPr lang="es-MX" sz="4200" dirty="0"/>
          </a:p>
          <a:p>
            <a:pPr lvl="0"/>
            <a:r>
              <a:rPr lang="es-MX" sz="4200" dirty="0">
                <a:solidFill>
                  <a:srgbClr val="002060"/>
                </a:solidFill>
              </a:rPr>
              <a:t>Aquellos grupos expuestos a altos riesgos de salud por enfrentar condiciones especiales</a:t>
            </a:r>
            <a:r>
              <a:rPr lang="es-MX" sz="4200" dirty="0"/>
              <a:t>  </a:t>
            </a:r>
          </a:p>
          <a:p>
            <a:pPr marL="45720" indent="0">
              <a:buNone/>
            </a:pPr>
            <a:r>
              <a:rPr lang="es-MX" sz="4200" dirty="0"/>
              <a:t> </a:t>
            </a:r>
          </a:p>
          <a:p>
            <a:pPr marL="45720" indent="0">
              <a:buNone/>
            </a:pPr>
            <a:r>
              <a:rPr lang="es-MX" sz="4200" b="1" dirty="0"/>
              <a:t>¿Cuáles son los grupos en situación de vulnerabilidad?</a:t>
            </a:r>
            <a:endParaRPr lang="es-MX" sz="4200" dirty="0"/>
          </a:p>
          <a:p>
            <a:pPr lvl="0"/>
            <a:r>
              <a:rPr lang="es-MX" sz="4200" b="1" dirty="0">
                <a:solidFill>
                  <a:srgbClr val="002060"/>
                </a:solidFill>
              </a:rPr>
              <a:t>Pueblos originarios</a:t>
            </a:r>
          </a:p>
          <a:p>
            <a:pPr lvl="0"/>
            <a:r>
              <a:rPr lang="es-MX" sz="4200" b="1" dirty="0">
                <a:solidFill>
                  <a:srgbClr val="002060"/>
                </a:solidFill>
              </a:rPr>
              <a:t>Pobres y excluidos socialmente</a:t>
            </a:r>
          </a:p>
          <a:p>
            <a:pPr lvl="0"/>
            <a:r>
              <a:rPr lang="es-MX" sz="4200" b="1" dirty="0">
                <a:solidFill>
                  <a:srgbClr val="002060"/>
                </a:solidFill>
              </a:rPr>
              <a:t>Migrantes</a:t>
            </a:r>
          </a:p>
          <a:p>
            <a:pPr lvl="0"/>
            <a:r>
              <a:rPr lang="es-MX" sz="4200" b="1" dirty="0">
                <a:solidFill>
                  <a:srgbClr val="002060"/>
                </a:solidFill>
              </a:rPr>
              <a:t>Adultos mayores</a:t>
            </a:r>
          </a:p>
          <a:p>
            <a:pPr lvl="0"/>
            <a:r>
              <a:rPr lang="es-MX" sz="4200" b="1" dirty="0">
                <a:solidFill>
                  <a:srgbClr val="002060"/>
                </a:solidFill>
              </a:rPr>
              <a:t>Discapacitados</a:t>
            </a:r>
          </a:p>
          <a:p>
            <a:pPr lvl="0"/>
            <a:r>
              <a:rPr lang="es-MX" sz="4200" b="1" dirty="0">
                <a:solidFill>
                  <a:srgbClr val="002060"/>
                </a:solidFill>
              </a:rPr>
              <a:t>Trabajadores agrícolas</a:t>
            </a:r>
          </a:p>
          <a:p>
            <a:pPr lvl="0"/>
            <a:r>
              <a:rPr lang="es-MX" sz="4200" b="1" dirty="0">
                <a:solidFill>
                  <a:srgbClr val="002060"/>
                </a:solidFill>
              </a:rPr>
              <a:t>Comunidad </a:t>
            </a:r>
            <a:r>
              <a:rPr lang="es-MX" sz="4200" b="1" dirty="0" smtClean="0">
                <a:solidFill>
                  <a:srgbClr val="002060"/>
                </a:solidFill>
              </a:rPr>
              <a:t>LGBTTTI</a:t>
            </a:r>
            <a:endParaRPr lang="es-MX" sz="3300" b="1" dirty="0">
              <a:solidFill>
                <a:srgbClr val="002060"/>
              </a:solidFill>
            </a:endParaRPr>
          </a:p>
          <a:p>
            <a:pPr marL="4572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2465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6249649"/>
              </p:ext>
            </p:extLst>
          </p:nvPr>
        </p:nvGraphicFramePr>
        <p:xfrm>
          <a:off x="241299" y="381858"/>
          <a:ext cx="11798301" cy="6177024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876918"/>
                <a:gridCol w="1719619"/>
                <a:gridCol w="1597764"/>
                <a:gridCol w="1092200"/>
                <a:gridCol w="1256714"/>
                <a:gridCol w="1461898"/>
                <a:gridCol w="1461898"/>
                <a:gridCol w="1331290"/>
              </a:tblGrid>
              <a:tr h="7018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GRUPO VULNERABLE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POBLACIÓN ESTIMADA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CONDICIÓN DE VULNERABILIDAD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7018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 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 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DISCRIMINACIÓN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Y ESTIGMA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EXCLUSIÓN SOCIAL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VIOLENCIA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DERECHOS Y ACCESO A JUSTICIA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SEGURIDAD 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PRECARIEDAD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(LABORAL)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</a:tr>
              <a:tr h="467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INDÍGENAS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27% (Chiapas)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+++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+++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++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44% no se respetan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Indefensión (carencia)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++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</a:tr>
              <a:tr h="9357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POBRES*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69% (Chiapas)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44% (Tabasco)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41% (Camp)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28% (Q. Roo)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++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+++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++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Reconocimiento limitado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Indefensión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++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</a:tr>
              <a:tr h="389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MIGRANTES 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 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+++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+++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+++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Muy limitado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Alta  indefensión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+++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</a:tr>
              <a:tr h="7018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ADULTOS MAYORES (≥60)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 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16% (2016)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++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++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++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Limitado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Indefensión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++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</a:tr>
              <a:tr h="779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DISCAPACITADOS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(FISICA Y MENTAL)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+++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++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++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Limitado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Indefensión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+++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(Desafiliación)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</a:tr>
              <a:tr h="7018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TRABAJADORES AGRÍCOLAS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++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++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+++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Limitado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Indefensión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++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</a:tr>
              <a:tr h="287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COMUNIDAD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LGBTTTI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 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+++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+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+++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Limitado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Indefensión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+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1" marR="53671" marT="0" marB="0"/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987294" y="6519209"/>
            <a:ext cx="5108706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*Ingreso laboral inferior al costo de la canasta básica</a:t>
            </a:r>
            <a:endParaRPr lang="es-MX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796050" y="12526"/>
            <a:ext cx="96026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INDICADORES DE VULNERABILIDAD SEGÚN GRUPO VULNERABLE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6803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292753"/>
              </p:ext>
            </p:extLst>
          </p:nvPr>
        </p:nvGraphicFramePr>
        <p:xfrm>
          <a:off x="298580" y="529459"/>
          <a:ext cx="11422868" cy="6379464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866122"/>
                <a:gridCol w="2011814"/>
                <a:gridCol w="1219685"/>
                <a:gridCol w="914977"/>
                <a:gridCol w="1561197"/>
                <a:gridCol w="1387446"/>
                <a:gridCol w="1387446"/>
                <a:gridCol w="1074181"/>
              </a:tblGrid>
              <a:tr h="6507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GRUPO VULNERABLE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DESARROLLO SOCIAL Y CONDICIONES DE VIDA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 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7047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 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VIVIENDA E INFRAESTRUCTURA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BÁSICA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EDUCACIÓN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EMPLEO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DERECHO A SEGURIDAD SOCIAL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SEGURIDAD ALIMENTARIA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CONDICIONES DE SALUD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ACCESO A SERVICIOS DE SALUD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</a:tr>
              <a:tr h="7047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INDÍGENAS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 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Mala (rezago y carencia por calidad y por acceso a servicios)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Bajo nivel (rezago)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Eventual e informal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Muy limitado (carencia)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Insuficiente (carencia por acceso))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Malas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Limitado (rezago y carencia)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</a:tr>
              <a:tr h="6851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POBRES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 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Mala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Bajo nivel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Eventual e informal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Muy limitado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Insuficiente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Malas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Limitado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</a:tr>
              <a:tr h="7047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MIGRANTES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(residentes, en tránsito y en retorno)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Muy mala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Bajo nivel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Eventual e informal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Carencia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Carencia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Malas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Muy limitado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</a:tr>
              <a:tr h="528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ADULTOS MAYORES (≥60)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 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Inadecuada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Variable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-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Limitado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Insuficiente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Malas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Limitado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</a:tr>
              <a:tr h="6851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DISCAPACITADOS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(FISICA Y MENTAL)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Mala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Bajo nivel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Muy limitado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Muy limitado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Carencia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Malas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Limitado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</a:tr>
              <a:tr h="6851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TRABAJADORES(AS) AGRÍCOLAS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Mala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Muy bajo nivel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Eventual e informal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Muy limitado</a:t>
                      </a:r>
                      <a:endParaRPr lang="es-MX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Insuficiente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Malas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Limitado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</a:tr>
              <a:tr h="3523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COMUNIDAD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LGBTTTI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 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 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Limitado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 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 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Limitado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68" marR="46268" marT="0" marB="0"/>
                </a:tc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2224022" y="42446"/>
            <a:ext cx="86725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INDICADORES DE CONDICIONES DE VIDA SEGÚN GRUPO VULNERABLE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3730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300" y="-133350"/>
            <a:ext cx="12077700" cy="1143000"/>
          </a:xfrm>
        </p:spPr>
        <p:txBody>
          <a:bodyPr>
            <a:normAutofit/>
          </a:bodyPr>
          <a:lstStyle/>
          <a:p>
            <a:r>
              <a:rPr lang="es-MX" sz="2800" dirty="0" smtClean="0">
                <a:effectLst/>
              </a:rPr>
              <a:t>PRINCIPALES Temas de </a:t>
            </a:r>
            <a:r>
              <a:rPr lang="es-MX" sz="2800" dirty="0">
                <a:effectLst/>
              </a:rPr>
              <a:t>Investigación sobre Grupos Vulnerables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300" y="1733550"/>
            <a:ext cx="9601200" cy="4114800"/>
          </a:xfrm>
        </p:spPr>
        <p:txBody>
          <a:bodyPr>
            <a:noAutofit/>
          </a:bodyPr>
          <a:lstStyle/>
          <a:p>
            <a:pPr lvl="0"/>
            <a:r>
              <a:rPr lang="es-MX" sz="1800" b="1" dirty="0" smtClean="0"/>
              <a:t>Determinantes </a:t>
            </a:r>
            <a:r>
              <a:rPr lang="es-MX" sz="1800" b="1" dirty="0"/>
              <a:t>sociales de la vulnerabilidad en salud</a:t>
            </a:r>
            <a:endParaRPr lang="es-MX" sz="1800" dirty="0"/>
          </a:p>
          <a:p>
            <a:pPr lvl="1"/>
            <a:r>
              <a:rPr lang="es-MX" dirty="0"/>
              <a:t>Factores estructurales, </a:t>
            </a:r>
          </a:p>
          <a:p>
            <a:pPr lvl="1"/>
            <a:r>
              <a:rPr lang="es-MX" dirty="0"/>
              <a:t>Exclusión social, </a:t>
            </a:r>
          </a:p>
          <a:p>
            <a:pPr lvl="1"/>
            <a:r>
              <a:rPr lang="es-MX" dirty="0"/>
              <a:t>Pobreza</a:t>
            </a:r>
          </a:p>
          <a:p>
            <a:pPr lvl="1"/>
            <a:r>
              <a:rPr lang="es-MX" dirty="0"/>
              <a:t>Inequidades</a:t>
            </a:r>
          </a:p>
          <a:p>
            <a:pPr lvl="1"/>
            <a:r>
              <a:rPr lang="es-MX" dirty="0"/>
              <a:t>Migración</a:t>
            </a:r>
          </a:p>
          <a:p>
            <a:pPr lvl="1"/>
            <a:r>
              <a:rPr lang="es-MX" dirty="0"/>
              <a:t>Etnicidad (grupos originarios)</a:t>
            </a:r>
          </a:p>
          <a:p>
            <a:pPr lvl="1"/>
            <a:r>
              <a:rPr lang="es-MX" dirty="0"/>
              <a:t>Demográficos (ancianidad)</a:t>
            </a:r>
          </a:p>
          <a:p>
            <a:pPr lvl="0"/>
            <a:r>
              <a:rPr lang="es-MX" sz="1800" b="1" dirty="0"/>
              <a:t>Necesidades y condiciones de salud de grupos vulnerables</a:t>
            </a:r>
            <a:endParaRPr lang="es-MX" sz="1800" dirty="0"/>
          </a:p>
          <a:p>
            <a:pPr lvl="1"/>
            <a:r>
              <a:rPr lang="es-MX" dirty="0"/>
              <a:t>Morbilidad</a:t>
            </a:r>
          </a:p>
          <a:p>
            <a:pPr lvl="1"/>
            <a:r>
              <a:rPr lang="es-MX" dirty="0"/>
              <a:t>Mortalidad</a:t>
            </a:r>
          </a:p>
          <a:p>
            <a:pPr lvl="1"/>
            <a:r>
              <a:rPr lang="es-MX" dirty="0"/>
              <a:t>Discapacidad física o </a:t>
            </a:r>
            <a:r>
              <a:rPr lang="es-MX" dirty="0" smtClean="0"/>
              <a:t>mental</a:t>
            </a:r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6867525" y="2638425"/>
            <a:ext cx="54197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b="1" dirty="0"/>
              <a:t>Respuestas de los sistemas de salud a grupos vulnerables</a:t>
            </a:r>
            <a:endParaRPr lang="es-MX" dirty="0"/>
          </a:p>
          <a:p>
            <a:pPr marL="742950" lvl="1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MX" dirty="0"/>
              <a:t>Políticas de salud</a:t>
            </a:r>
          </a:p>
          <a:p>
            <a:pPr marL="742950" lvl="1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MX" dirty="0"/>
              <a:t>Estrategias y programas</a:t>
            </a:r>
          </a:p>
          <a:p>
            <a:pPr marL="742950" lvl="1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MX" dirty="0"/>
              <a:t>Servicios de salud</a:t>
            </a:r>
          </a:p>
          <a:p>
            <a:pPr marL="742950" lvl="1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MX" dirty="0"/>
              <a:t>Recursos para la salud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4288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Experiencias DE INVESTIGACIÓN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1800" y="1828800"/>
            <a:ext cx="11267510" cy="4384110"/>
          </a:xfrm>
        </p:spPr>
        <p:txBody>
          <a:bodyPr>
            <a:normAutofit/>
          </a:bodyPr>
          <a:lstStyle/>
          <a:p>
            <a:pPr marL="45720" indent="0">
              <a:lnSpc>
                <a:spcPct val="150000"/>
              </a:lnSpc>
              <a:buNone/>
            </a:pPr>
            <a:r>
              <a:rPr lang="es-MX" sz="2200" dirty="0" smtClean="0"/>
              <a:t>Investigadores de </a:t>
            </a:r>
            <a:r>
              <a:rPr lang="es-MX" sz="2200" dirty="0"/>
              <a:t>ECOSUR </a:t>
            </a:r>
            <a:r>
              <a:rPr lang="es-MX" sz="2200" dirty="0" smtClean="0"/>
              <a:t> (</a:t>
            </a:r>
            <a:r>
              <a:rPr lang="es-ES_tradnl" sz="2200" b="1" dirty="0" smtClean="0"/>
              <a:t>Dra</a:t>
            </a:r>
            <a:r>
              <a:rPr lang="es-ES_tradnl" sz="2200" b="1" dirty="0"/>
              <a:t>. Martha </a:t>
            </a:r>
            <a:r>
              <a:rPr lang="es-ES_tradnl" sz="2200" b="1" dirty="0" smtClean="0"/>
              <a:t>García, </a:t>
            </a:r>
            <a:r>
              <a:rPr lang="es-ES_tradnl" sz="2200" b="1" i="1" dirty="0" smtClean="0"/>
              <a:t>et al, </a:t>
            </a:r>
            <a:r>
              <a:rPr lang="es-ES_tradnl" sz="2200" dirty="0" smtClean="0"/>
              <a:t>de</a:t>
            </a:r>
            <a:r>
              <a:rPr lang="es-ES_tradnl" sz="2200" b="1" i="1" dirty="0" smtClean="0"/>
              <a:t> </a:t>
            </a:r>
            <a:r>
              <a:rPr lang="es-ES_tradnl" sz="2200" dirty="0" smtClean="0"/>
              <a:t>Estudios </a:t>
            </a:r>
            <a:r>
              <a:rPr lang="es-ES_tradnl" sz="2200" dirty="0"/>
              <a:t>de Migración y </a:t>
            </a:r>
            <a:r>
              <a:rPr lang="es-ES_tradnl" sz="2200" dirty="0" smtClean="0"/>
              <a:t>Procesos Transfronterizos , </a:t>
            </a:r>
            <a:r>
              <a:rPr lang="es-ES_tradnl" sz="2200" dirty="0"/>
              <a:t>Chetumal, </a:t>
            </a:r>
            <a:r>
              <a:rPr lang="es-ES_tradnl" sz="2200" dirty="0" smtClean="0"/>
              <a:t>Q.R)</a:t>
            </a:r>
            <a:r>
              <a:rPr lang="es-MX" sz="2200" dirty="0" smtClean="0"/>
              <a:t> desarrollan </a:t>
            </a:r>
            <a:r>
              <a:rPr lang="es-MX" sz="2200" dirty="0"/>
              <a:t>un proyecto con enfoque </a:t>
            </a:r>
            <a:r>
              <a:rPr lang="es-MX" sz="2200" b="1" dirty="0"/>
              <a:t>multidisciplinario</a:t>
            </a:r>
            <a:r>
              <a:rPr lang="es-MX" sz="2200" dirty="0"/>
              <a:t> y transversal, </a:t>
            </a:r>
            <a:r>
              <a:rPr lang="es-MX" sz="2200" dirty="0" smtClean="0"/>
              <a:t>dirigido </a:t>
            </a:r>
            <a:r>
              <a:rPr lang="es-MX" sz="2200" dirty="0"/>
              <a:t>a contribuir </a:t>
            </a:r>
            <a:r>
              <a:rPr lang="es-MX" sz="2200" dirty="0" smtClean="0"/>
              <a:t>al estudio y a aportar soluciones, (con </a:t>
            </a:r>
            <a:r>
              <a:rPr lang="es-MX" sz="2200" b="1" dirty="0"/>
              <a:t>metodología </a:t>
            </a:r>
            <a:r>
              <a:rPr lang="es-MX" sz="2200" b="1" dirty="0" smtClean="0"/>
              <a:t>mixta</a:t>
            </a:r>
            <a:r>
              <a:rPr lang="es-MX" sz="2200" dirty="0" smtClean="0"/>
              <a:t>) para </a:t>
            </a:r>
            <a:r>
              <a:rPr lang="es-MX" sz="2200" dirty="0"/>
              <a:t>identificar </a:t>
            </a:r>
            <a:r>
              <a:rPr lang="es-MX" sz="2200" dirty="0" smtClean="0"/>
              <a:t>las </a:t>
            </a:r>
            <a:r>
              <a:rPr lang="es-MX" sz="2200" b="1" dirty="0" smtClean="0"/>
              <a:t>causas</a:t>
            </a:r>
            <a:r>
              <a:rPr lang="es-MX" sz="2200" dirty="0" smtClean="0"/>
              <a:t> y medir la </a:t>
            </a:r>
            <a:r>
              <a:rPr lang="es-MX" sz="2200" b="1" dirty="0"/>
              <a:t>vulnerabilidad</a:t>
            </a:r>
            <a:r>
              <a:rPr lang="es-MX" sz="2200" dirty="0"/>
              <a:t> </a:t>
            </a:r>
            <a:r>
              <a:rPr lang="es-MX" sz="2200" dirty="0" smtClean="0"/>
              <a:t>en </a:t>
            </a:r>
            <a:r>
              <a:rPr lang="es-MX" sz="2200" dirty="0"/>
              <a:t>los cuatro estados que conforman la frontera sur.  </a:t>
            </a:r>
            <a:r>
              <a:rPr lang="es-MX" sz="2200" dirty="0" smtClean="0"/>
              <a:t>Asimismo</a:t>
            </a:r>
            <a:r>
              <a:rPr lang="es-MX" sz="2200" dirty="0"/>
              <a:t>, </a:t>
            </a:r>
            <a:r>
              <a:rPr lang="es-MX" sz="2200" dirty="0" smtClean="0"/>
              <a:t>para identificar </a:t>
            </a:r>
            <a:r>
              <a:rPr lang="es-MX" sz="2200" b="1" dirty="0"/>
              <a:t>estrategias alternativas</a:t>
            </a:r>
            <a:r>
              <a:rPr lang="es-MX" sz="2200" dirty="0"/>
              <a:t> para superar la condición de vulnerabilidad.   </a:t>
            </a:r>
          </a:p>
          <a:p>
            <a:pPr marL="45720" indent="0">
              <a:lnSpc>
                <a:spcPct val="150000"/>
              </a:lnSpc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5188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>
          <a:xfrm>
            <a:off x="6043614" y="687495"/>
            <a:ext cx="184731" cy="757130"/>
          </a:xfrm>
        </p:spPr>
        <p:txBody>
          <a:bodyPr wrap="none" rtlCol="0">
            <a:spAutoFit/>
          </a:bodyPr>
          <a:lstStyle/>
          <a:p>
            <a:pPr eaLnBrk="1" hangingPunct="1">
              <a:defRPr/>
            </a:pPr>
            <a: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es-MX" sz="24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443993" y="0"/>
            <a:ext cx="9290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cap="all" dirty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rPr>
              <a:t>Vulnerabilidad laboral y social </a:t>
            </a:r>
            <a:r>
              <a:rPr lang="es-MX" sz="2800" b="1" cap="all" dirty="0" smtClean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rPr>
              <a:t>en el </a:t>
            </a:r>
            <a:r>
              <a:rPr lang="es-MX" sz="2800" b="1" cap="all" dirty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rPr>
              <a:t>mercado de trabajo agroindustrial azucarero </a:t>
            </a:r>
            <a:r>
              <a:rPr lang="es-MX" sz="2800" b="1" cap="all" dirty="0" smtClean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rPr>
              <a:t>de </a:t>
            </a:r>
            <a:r>
              <a:rPr lang="es-MX" sz="2800" b="1" cap="all" dirty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rPr>
              <a:t>México</a:t>
            </a:r>
          </a:p>
          <a:p>
            <a:pPr algn="ctr"/>
            <a:endParaRPr lang="es-ES" sz="24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1492672" y="3752949"/>
            <a:ext cx="232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sz="1600" b="1" smtClean="0"/>
              <a:t>.</a:t>
            </a:r>
            <a:endParaRPr lang="es-ES" sz="1600" b="1" dirty="0"/>
          </a:p>
        </p:txBody>
      </p:sp>
      <p:sp>
        <p:nvSpPr>
          <p:cNvPr id="15" name="8 CuadroTexto"/>
          <p:cNvSpPr txBox="1"/>
          <p:nvPr/>
        </p:nvSpPr>
        <p:spPr>
          <a:xfrm>
            <a:off x="814193" y="1783179"/>
            <a:ext cx="107849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</a:pPr>
            <a:r>
              <a:rPr lang="es-MX" sz="2000" b="1" dirty="0"/>
              <a:t>Proyectos </a:t>
            </a:r>
          </a:p>
          <a:p>
            <a:pPr marL="388620" indent="-342900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_tradnl" sz="2000" dirty="0" smtClean="0"/>
              <a:t>Destajo</a:t>
            </a:r>
            <a:r>
              <a:rPr lang="es-ES_tradnl" sz="2000" dirty="0"/>
              <a:t>, tarea, servicio o jornal: </a:t>
            </a:r>
            <a:r>
              <a:rPr lang="es-ES_tradnl" sz="2000" b="1" dirty="0"/>
              <a:t>Mujeres</a:t>
            </a:r>
            <a:r>
              <a:rPr lang="es-ES_tradnl" sz="2000" dirty="0"/>
              <a:t> (locales y migrantes) en la </a:t>
            </a:r>
            <a:r>
              <a:rPr lang="es-ES_tradnl" sz="2000" b="1" dirty="0"/>
              <a:t>agroindustria azucarera</a:t>
            </a:r>
            <a:r>
              <a:rPr lang="es-ES_tradnl" sz="2000" dirty="0"/>
              <a:t> en México. (</a:t>
            </a:r>
            <a:r>
              <a:rPr lang="es-ES" sz="2000" dirty="0" smtClean="0"/>
              <a:t>Fondo </a:t>
            </a:r>
            <a:r>
              <a:rPr lang="es-ES" sz="2000" dirty="0"/>
              <a:t>Sectorial </a:t>
            </a:r>
            <a:r>
              <a:rPr lang="es-ES" sz="2000" dirty="0" err="1"/>
              <a:t>Inmujeres-Conacyt</a:t>
            </a:r>
            <a:r>
              <a:rPr lang="es-ES" sz="2000" dirty="0"/>
              <a:t> </a:t>
            </a:r>
            <a:r>
              <a:rPr lang="es-ES" sz="2000" dirty="0" smtClean="0"/>
              <a:t>2016)</a:t>
            </a:r>
            <a:endParaRPr lang="es-ES_tradnl" sz="2000" dirty="0"/>
          </a:p>
          <a:p>
            <a:pPr marL="45720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</a:pPr>
            <a:r>
              <a:rPr lang="es-ES_tradnl" sz="2000" dirty="0"/>
              <a:t>	</a:t>
            </a:r>
            <a:r>
              <a:rPr lang="es-ES_tradnl" sz="2000" dirty="0" smtClean="0"/>
              <a:t>Objetivo: </a:t>
            </a:r>
            <a:r>
              <a:rPr lang="es-MX" sz="2000" dirty="0" err="1"/>
              <a:t>Biomarcadores</a:t>
            </a:r>
            <a:r>
              <a:rPr lang="es-MX" sz="2000" dirty="0"/>
              <a:t> de exposición a hidrocarburos aromáticos </a:t>
            </a:r>
            <a:r>
              <a:rPr lang="es-MX" sz="2000" dirty="0" err="1" smtClean="0"/>
              <a:t>policíclicos</a:t>
            </a:r>
            <a:r>
              <a:rPr lang="es-MX" sz="2000" dirty="0" smtClean="0"/>
              <a:t> en 	mujeres </a:t>
            </a:r>
            <a:r>
              <a:rPr lang="es-MX" sz="2000" b="1" dirty="0"/>
              <a:t>jornaleras</a:t>
            </a:r>
            <a:r>
              <a:rPr lang="es-MX" sz="2000" dirty="0"/>
              <a:t> en el sur de Quintana Roo.</a:t>
            </a:r>
          </a:p>
          <a:p>
            <a:pPr marL="388620" indent="-342900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000" b="1" dirty="0" smtClean="0"/>
              <a:t>Jornaleros </a:t>
            </a:r>
            <a:r>
              <a:rPr lang="es-ES" sz="2000" b="1" dirty="0"/>
              <a:t>agrícolas</a:t>
            </a:r>
            <a:r>
              <a:rPr lang="es-ES" sz="2000" dirty="0"/>
              <a:t> de </a:t>
            </a:r>
            <a:r>
              <a:rPr lang="es-ES" sz="2000" dirty="0" smtClean="0"/>
              <a:t>México y </a:t>
            </a:r>
            <a:r>
              <a:rPr lang="es-ES" sz="2000" dirty="0"/>
              <a:t>Centroamérica en los ingenios de la frontera sur: retos para la política pública. (</a:t>
            </a:r>
            <a:r>
              <a:rPr lang="es-ES" sz="2000" dirty="0" smtClean="0"/>
              <a:t>Fondo </a:t>
            </a:r>
            <a:r>
              <a:rPr lang="es-ES" sz="2000" dirty="0"/>
              <a:t>Sectorial </a:t>
            </a:r>
            <a:r>
              <a:rPr lang="es-ES" sz="2000" dirty="0" err="1" smtClean="0"/>
              <a:t>Sedesol-Conacyt</a:t>
            </a:r>
            <a:r>
              <a:rPr lang="es-ES" sz="2000" dirty="0" smtClean="0"/>
              <a:t> S0009-2009-1</a:t>
            </a:r>
            <a:r>
              <a:rPr lang="es-ES" sz="2000" dirty="0"/>
              <a:t>)</a:t>
            </a:r>
            <a:endParaRPr lang="es-MX" sz="2000" dirty="0"/>
          </a:p>
          <a:p>
            <a:pPr marL="45720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</a:pPr>
            <a:endParaRPr lang="es-MX" sz="2000" dirty="0"/>
          </a:p>
          <a:p>
            <a:pPr algn="ctr"/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2584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8" t="12934" r="2751" b="7349"/>
          <a:stretch/>
        </p:blipFill>
        <p:spPr>
          <a:xfrm>
            <a:off x="2451155" y="1498490"/>
            <a:ext cx="8208912" cy="5237225"/>
          </a:xfrm>
          <a:prstGeom prst="rect">
            <a:avLst/>
          </a:prstGeom>
          <a:ln w="76200">
            <a:solidFill>
              <a:srgbClr val="008080"/>
            </a:solidFill>
          </a:ln>
        </p:spPr>
      </p:pic>
      <p:sp>
        <p:nvSpPr>
          <p:cNvPr id="124" name="123 CuadroTexto"/>
          <p:cNvSpPr txBox="1"/>
          <p:nvPr/>
        </p:nvSpPr>
        <p:spPr>
          <a:xfrm>
            <a:off x="4950058" y="1132542"/>
            <a:ext cx="536301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   </a:t>
            </a:r>
          </a:p>
          <a:p>
            <a:r>
              <a:rPr lang="es-MX" sz="2400" dirty="0"/>
              <a:t>		</a:t>
            </a:r>
            <a:r>
              <a:rPr lang="es-MX" sz="2400" b="1" dirty="0"/>
              <a:t>Trabajadores agrícolas</a:t>
            </a:r>
          </a:p>
          <a:p>
            <a:pPr algn="r"/>
            <a:r>
              <a:rPr lang="es-MX" sz="2400" b="1" dirty="0"/>
              <a:t>Cortadores de caña</a:t>
            </a:r>
          </a:p>
          <a:p>
            <a:pPr algn="r"/>
            <a:endParaRPr lang="es-MX" sz="2400" b="1" dirty="0"/>
          </a:p>
          <a:p>
            <a:pPr algn="r"/>
            <a:r>
              <a:rPr lang="es-MX" sz="2000" dirty="0"/>
              <a:t>Universo: 10 mil</a:t>
            </a:r>
          </a:p>
          <a:p>
            <a:pPr algn="r"/>
            <a:r>
              <a:rPr lang="es-MX" sz="2000" dirty="0"/>
              <a:t>Muestra: 5 mil</a:t>
            </a:r>
          </a:p>
          <a:p>
            <a:pPr algn="r"/>
            <a:r>
              <a:rPr lang="es-MX" sz="2000" dirty="0"/>
              <a:t>(2 mil migrantes)</a:t>
            </a:r>
          </a:p>
          <a:p>
            <a:pPr algn="r"/>
            <a:endParaRPr lang="es-MX" sz="2400" dirty="0"/>
          </a:p>
          <a:p>
            <a:pPr algn="r"/>
            <a:endParaRPr lang="es-MX" sz="2400" dirty="0"/>
          </a:p>
          <a:p>
            <a:pPr algn="r"/>
            <a:r>
              <a:rPr lang="es-MX" sz="2400" dirty="0"/>
              <a:t>   	</a:t>
            </a:r>
          </a:p>
        </p:txBody>
      </p:sp>
      <p:sp>
        <p:nvSpPr>
          <p:cNvPr id="4" name="3 Elipse"/>
          <p:cNvSpPr/>
          <p:nvPr/>
        </p:nvSpPr>
        <p:spPr>
          <a:xfrm>
            <a:off x="3791744" y="4581128"/>
            <a:ext cx="360040" cy="360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6" name="95 Elipse"/>
          <p:cNvSpPr/>
          <p:nvPr/>
        </p:nvSpPr>
        <p:spPr>
          <a:xfrm>
            <a:off x="2927648" y="4733528"/>
            <a:ext cx="360040" cy="360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7" name="96 Elipse"/>
          <p:cNvSpPr/>
          <p:nvPr/>
        </p:nvSpPr>
        <p:spPr>
          <a:xfrm>
            <a:off x="1991544" y="1844824"/>
            <a:ext cx="360040" cy="360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4" name="12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336" y="5185219"/>
            <a:ext cx="310459" cy="296416"/>
          </a:xfrm>
          <a:prstGeom prst="rect">
            <a:avLst/>
          </a:prstGeom>
        </p:spPr>
      </p:pic>
      <p:pic>
        <p:nvPicPr>
          <p:cNvPr id="76" name="12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891" y="4941168"/>
            <a:ext cx="310459" cy="296416"/>
          </a:xfrm>
          <a:prstGeom prst="rect">
            <a:avLst/>
          </a:prstGeom>
        </p:spPr>
      </p:pic>
      <p:pic>
        <p:nvPicPr>
          <p:cNvPr id="79" name="12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529" y="5097313"/>
            <a:ext cx="310459" cy="296416"/>
          </a:xfrm>
          <a:prstGeom prst="rect">
            <a:avLst/>
          </a:prstGeom>
        </p:spPr>
      </p:pic>
      <p:pic>
        <p:nvPicPr>
          <p:cNvPr id="81" name="12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062" y="4991725"/>
            <a:ext cx="310459" cy="296416"/>
          </a:xfrm>
          <a:prstGeom prst="rect">
            <a:avLst/>
          </a:prstGeom>
        </p:spPr>
      </p:pic>
      <p:pic>
        <p:nvPicPr>
          <p:cNvPr id="84" name="12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965" y="4808968"/>
            <a:ext cx="310459" cy="296416"/>
          </a:xfrm>
          <a:prstGeom prst="rect">
            <a:avLst/>
          </a:prstGeom>
        </p:spPr>
      </p:pic>
      <p:pic>
        <p:nvPicPr>
          <p:cNvPr id="86" name="12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905" y="5776888"/>
            <a:ext cx="320486" cy="305989"/>
          </a:xfrm>
          <a:prstGeom prst="rect">
            <a:avLst/>
          </a:prstGeom>
        </p:spPr>
      </p:pic>
      <p:pic>
        <p:nvPicPr>
          <p:cNvPr id="94" name="12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391" y="5288142"/>
            <a:ext cx="320486" cy="305989"/>
          </a:xfrm>
          <a:prstGeom prst="rect">
            <a:avLst/>
          </a:prstGeom>
        </p:spPr>
      </p:pic>
      <p:sp>
        <p:nvSpPr>
          <p:cNvPr id="31" name="CuadroTexto 30"/>
          <p:cNvSpPr txBox="1"/>
          <p:nvPr/>
        </p:nvSpPr>
        <p:spPr>
          <a:xfrm>
            <a:off x="2451155" y="4410978"/>
            <a:ext cx="16280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Campeche</a:t>
            </a:r>
          </a:p>
          <a:p>
            <a:r>
              <a:rPr lang="es-MX" b="1" dirty="0"/>
              <a:t>Chiapas</a:t>
            </a:r>
          </a:p>
          <a:p>
            <a:r>
              <a:rPr lang="es-MX" b="1" dirty="0"/>
              <a:t>Oaxaca</a:t>
            </a:r>
          </a:p>
          <a:p>
            <a:r>
              <a:rPr lang="es-MX" b="1" dirty="0"/>
              <a:t>Quintana Roo</a:t>
            </a:r>
          </a:p>
          <a:p>
            <a:r>
              <a:rPr lang="es-MX" b="1" dirty="0"/>
              <a:t>Tabasco</a:t>
            </a:r>
          </a:p>
          <a:p>
            <a:r>
              <a:rPr lang="es-MX" b="1" dirty="0"/>
              <a:t>Veracruz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196071" y="175051"/>
            <a:ext cx="11490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cap="all" dirty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rPr>
              <a:t>Encuesta</a:t>
            </a:r>
            <a:r>
              <a:rPr lang="es-MX" sz="2400" dirty="0"/>
              <a:t> </a:t>
            </a:r>
            <a:r>
              <a:rPr lang="es-MX" sz="2400" b="1" cap="all" dirty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rPr>
              <a:t>zafra 2011-2012. </a:t>
            </a:r>
            <a:r>
              <a:rPr lang="es-ES" sz="2400" b="1" cap="all" dirty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rPr>
              <a:t>Jornaleros agrícolas de </a:t>
            </a:r>
            <a:r>
              <a:rPr lang="es-ES" sz="2400" b="1" cap="all" dirty="0" smtClean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rPr>
              <a:t>México y </a:t>
            </a:r>
            <a:r>
              <a:rPr lang="es-ES" sz="2400" b="1" cap="all" dirty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rPr>
              <a:t>Centroamérica en los ingenios </a:t>
            </a:r>
            <a:r>
              <a:rPr lang="es-ES" sz="2400" b="1" cap="all" dirty="0" smtClean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rPr>
              <a:t>de </a:t>
            </a:r>
            <a:r>
              <a:rPr lang="es-ES" sz="2400" b="1" cap="all" dirty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rPr>
              <a:t>la frontera sur: retos para la política </a:t>
            </a:r>
            <a:r>
              <a:rPr lang="es-ES" sz="2400" b="1" cap="all" dirty="0" smtClean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rPr>
              <a:t>pública</a:t>
            </a:r>
            <a:endParaRPr lang="es-MX" sz="3200" b="1" cap="all" dirty="0">
              <a:solidFill>
                <a:schemeClr val="accent1"/>
              </a:solidFill>
              <a:effectLst>
                <a:outerShdw blurRad="38100" dist="25400" dir="18900000" algn="bl" rotWithShape="0">
                  <a:schemeClr val="bg1">
                    <a:alpha val="8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7089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  <a:noFill/>
        </p:spPr>
        <p:txBody>
          <a:bodyPr>
            <a:normAutofit/>
          </a:bodyPr>
          <a:lstStyle/>
          <a:p>
            <a:r>
              <a:rPr lang="es-ES_tradnl" sz="3600" dirty="0"/>
              <a:t>Vulnerabilidad laboral y social </a:t>
            </a:r>
            <a:endParaRPr lang="es-ES" sz="3600" dirty="0"/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1295400" y="1827976"/>
            <a:ext cx="5408216" cy="4896544"/>
          </a:xfrm>
        </p:spPr>
        <p:txBody>
          <a:bodyPr>
            <a:normAutofit/>
          </a:bodyPr>
          <a:lstStyle/>
          <a:p>
            <a:pPr lvl="0"/>
            <a:endParaRPr lang="es-ES" dirty="0" smtClean="0"/>
          </a:p>
          <a:p>
            <a:r>
              <a:rPr lang="es-ES_tradnl" sz="2800" b="1" dirty="0" smtClean="0"/>
              <a:t>Mercado de trabajo precario</a:t>
            </a:r>
          </a:p>
          <a:p>
            <a:endParaRPr lang="es-ES_tradnl" sz="2800" b="1" dirty="0" smtClean="0"/>
          </a:p>
          <a:p>
            <a:endParaRPr lang="es-ES_tradnl" sz="2800" b="1" dirty="0" smtClean="0"/>
          </a:p>
          <a:p>
            <a:r>
              <a:rPr lang="es-ES_tradnl" sz="2800" b="1" dirty="0" smtClean="0"/>
              <a:t>Sin prestaciones laborales</a:t>
            </a:r>
          </a:p>
          <a:p>
            <a:endParaRPr lang="es-ES_tradnl" sz="2400" b="1" dirty="0" smtClean="0"/>
          </a:p>
          <a:p>
            <a:pPr>
              <a:buNone/>
            </a:pPr>
            <a:r>
              <a:rPr lang="es-ES_tradnl" dirty="0" smtClean="0"/>
              <a:t> </a:t>
            </a:r>
          </a:p>
          <a:p>
            <a:pPr lvl="0"/>
            <a:endParaRPr lang="es-ES" dirty="0" smtClean="0"/>
          </a:p>
          <a:p>
            <a:pPr lvl="0"/>
            <a:endParaRPr lang="es-ES_tradnl" dirty="0" smtClean="0"/>
          </a:p>
          <a:p>
            <a:pPr lvl="0"/>
            <a:endParaRPr lang="es-ES" dirty="0" smtClean="0"/>
          </a:p>
          <a:p>
            <a:pPr lvl="0"/>
            <a:endParaRPr lang="es-ES_tradnl" dirty="0" smtClean="0"/>
          </a:p>
          <a:p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sz="half" idx="2"/>
          </p:nvPr>
        </p:nvSpPr>
        <p:spPr>
          <a:xfrm>
            <a:off x="6172200" y="1711350"/>
            <a:ext cx="4038600" cy="4525963"/>
          </a:xfrm>
          <a:ln>
            <a:noFill/>
          </a:ln>
        </p:spPr>
        <p:txBody>
          <a:bodyPr>
            <a:normAutofit/>
          </a:bodyPr>
          <a:lstStyle/>
          <a:p>
            <a:pPr lvl="0"/>
            <a:endParaRPr lang="es-ES_tradnl" dirty="0" smtClean="0"/>
          </a:p>
          <a:p>
            <a:pPr lvl="0">
              <a:buNone/>
            </a:pPr>
            <a:endParaRPr lang="es-ES_tradnl" dirty="0" smtClean="0"/>
          </a:p>
          <a:p>
            <a:pPr lvl="0">
              <a:buNone/>
            </a:pPr>
            <a:endParaRPr lang="es-ES_tradnl" dirty="0" smtClean="0"/>
          </a:p>
          <a:p>
            <a:pPr lvl="0">
              <a:buNone/>
            </a:pPr>
            <a:endParaRPr lang="es-ES" dirty="0" smtClean="0"/>
          </a:p>
          <a:p>
            <a:endParaRPr lang="es-ES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 bwMode="auto">
          <a:xfrm>
            <a:off x="7248129" y="1735956"/>
            <a:ext cx="3229809" cy="2485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9 Conector recto"/>
          <p:cNvCxnSpPr/>
          <p:nvPr/>
        </p:nvCxnSpPr>
        <p:spPr>
          <a:xfrm>
            <a:off x="1524000" y="1556792"/>
            <a:ext cx="4067944" cy="0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1 Imagen" descr="1-HUIXTLA 223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483765" y="4276248"/>
            <a:ext cx="3997686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24993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7775" y="0"/>
            <a:ext cx="9601200" cy="1143000"/>
          </a:xfrm>
        </p:spPr>
        <p:txBody>
          <a:bodyPr>
            <a:normAutofit/>
          </a:bodyPr>
          <a:lstStyle/>
          <a:p>
            <a:pPr algn="ctr"/>
            <a:r>
              <a:rPr lang="es-MX" sz="2800" dirty="0" smtClean="0"/>
              <a:t>Trabajadores </a:t>
            </a:r>
            <a:r>
              <a:rPr lang="es-MX" sz="2800" dirty="0" err="1" smtClean="0"/>
              <a:t>agrÍcolas</a:t>
            </a:r>
            <a:r>
              <a:rPr lang="es-MX" sz="2800" dirty="0" smtClean="0"/>
              <a:t> </a:t>
            </a:r>
            <a:r>
              <a:rPr lang="es-MX" sz="2800" dirty="0"/>
              <a:t/>
            </a:r>
            <a:br>
              <a:rPr lang="es-MX" sz="2800" dirty="0"/>
            </a:br>
            <a:r>
              <a:rPr lang="es-MX" sz="2800" dirty="0"/>
              <a:t>Sin acceso a la seguridad social</a:t>
            </a:r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2126101"/>
            <a:ext cx="5626968" cy="3751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7 Rectángulo"/>
          <p:cNvSpPr>
            <a:spLocks noGrp="1"/>
          </p:cNvSpPr>
          <p:nvPr>
            <p:ph sz="half" idx="1"/>
          </p:nvPr>
        </p:nvSpPr>
        <p:spPr>
          <a:xfrm>
            <a:off x="1462163" y="1428821"/>
            <a:ext cx="2936782" cy="542917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es-ES" sz="1800" dirty="0"/>
          </a:p>
          <a:p>
            <a:pPr marL="285750" indent="-285750"/>
            <a:r>
              <a:rPr lang="es-ES" sz="1800" dirty="0" smtClean="0"/>
              <a:t>65</a:t>
            </a:r>
            <a:r>
              <a:rPr lang="es-ES" sz="1800" dirty="0"/>
              <a:t>% trabajadores </a:t>
            </a:r>
            <a:r>
              <a:rPr lang="es-ES" sz="1800" b="1" dirty="0"/>
              <a:t>sin acceso al servicio médico</a:t>
            </a:r>
            <a:r>
              <a:rPr lang="es-ES" sz="1800" dirty="0"/>
              <a:t> (IMSS).</a:t>
            </a:r>
          </a:p>
          <a:p>
            <a:pPr marL="285750" indent="-285750"/>
            <a:endParaRPr lang="es-ES" sz="1800" dirty="0"/>
          </a:p>
          <a:p>
            <a:pPr marL="285750" indent="-285750"/>
            <a:r>
              <a:rPr lang="es-ES" sz="1800" dirty="0"/>
              <a:t>80% trabajadores </a:t>
            </a:r>
            <a:r>
              <a:rPr lang="es-ES" sz="1800" b="1" dirty="0"/>
              <a:t>enferman</a:t>
            </a:r>
            <a:r>
              <a:rPr lang="es-ES" sz="1800" dirty="0"/>
              <a:t> y </a:t>
            </a:r>
            <a:r>
              <a:rPr lang="es-ES" sz="1800" dirty="0" smtClean="0"/>
              <a:t>viven </a:t>
            </a:r>
            <a:r>
              <a:rPr lang="es-ES" sz="1800" dirty="0"/>
              <a:t>en asentamientos deficientes.</a:t>
            </a:r>
          </a:p>
          <a:p>
            <a:pPr marL="285750" indent="-285750"/>
            <a:endParaRPr lang="es-ES" sz="1800" dirty="0"/>
          </a:p>
          <a:p>
            <a:pPr marL="0" indent="0">
              <a:buNone/>
            </a:pPr>
            <a:r>
              <a:rPr lang="es-ES" sz="1800" dirty="0"/>
              <a:t>X Incapacidad</a:t>
            </a:r>
          </a:p>
          <a:p>
            <a:pPr marL="0" indent="0">
              <a:buNone/>
            </a:pPr>
            <a:r>
              <a:rPr lang="es-ES" sz="1800" dirty="0"/>
              <a:t>X Pensión</a:t>
            </a:r>
          </a:p>
          <a:p>
            <a:pPr marL="0" indent="0">
              <a:buNone/>
            </a:pPr>
            <a:r>
              <a:rPr lang="es-ES" sz="1800" dirty="0"/>
              <a:t>X Guarderías</a:t>
            </a:r>
            <a:endParaRPr lang="es-MX" sz="1800" dirty="0"/>
          </a:p>
          <a:p>
            <a:pPr marL="285750" indent="-285750"/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168712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1490363" y="1772817"/>
            <a:ext cx="8514757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es-ES_tradnl" dirty="0" smtClean="0"/>
          </a:p>
          <a:p>
            <a:r>
              <a:rPr lang="es-ES_tradnl" sz="2600" b="1" dirty="0" smtClean="0"/>
              <a:t>Población rural Hablante Lenguas Indígenas </a:t>
            </a:r>
          </a:p>
          <a:p>
            <a:pPr>
              <a:buNone/>
            </a:pPr>
            <a:endParaRPr lang="es-ES_tradnl" sz="2600" b="1" dirty="0" smtClean="0"/>
          </a:p>
          <a:p>
            <a:r>
              <a:rPr lang="es-ES_tradnl" sz="2600" b="1" dirty="0" smtClean="0"/>
              <a:t>Mano de obra tradicional</a:t>
            </a:r>
          </a:p>
          <a:p>
            <a:endParaRPr lang="es-ES_tradnl" sz="2600" b="1" dirty="0" smtClean="0"/>
          </a:p>
          <a:p>
            <a:r>
              <a:rPr lang="es-ES_tradnl" sz="2600" b="1" dirty="0" smtClean="0"/>
              <a:t>Población con bajos ingresos</a:t>
            </a:r>
          </a:p>
          <a:p>
            <a:pPr>
              <a:buNone/>
            </a:pPr>
            <a:r>
              <a:rPr lang="es-ES_tradnl" sz="2600" b="1" dirty="0" smtClean="0"/>
              <a:t> </a:t>
            </a:r>
          </a:p>
          <a:p>
            <a:r>
              <a:rPr lang="es-ES_tradnl" sz="2600" b="1" dirty="0" smtClean="0"/>
              <a:t>Baja escolaridad</a:t>
            </a:r>
          </a:p>
          <a:p>
            <a:endParaRPr lang="es-ES_tradnl" sz="2600" b="1" dirty="0" smtClean="0"/>
          </a:p>
          <a:p>
            <a:r>
              <a:rPr lang="es-ES_tradnl" sz="2600" b="1" dirty="0" smtClean="0"/>
              <a:t>Movilidad familiar</a:t>
            </a:r>
          </a:p>
          <a:p>
            <a:pPr>
              <a:buNone/>
            </a:pPr>
            <a:endParaRPr lang="es-ES_tradnl" dirty="0" smtClean="0"/>
          </a:p>
          <a:p>
            <a:endParaRPr lang="es-ES_tradnl" dirty="0" smtClean="0"/>
          </a:p>
          <a:p>
            <a:pPr>
              <a:buNone/>
            </a:pPr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</p:txBody>
      </p:sp>
      <p:sp>
        <p:nvSpPr>
          <p:cNvPr id="8" name="3 Título"/>
          <p:cNvSpPr txBox="1">
            <a:spLocks/>
          </p:cNvSpPr>
          <p:nvPr/>
        </p:nvSpPr>
        <p:spPr>
          <a:xfrm>
            <a:off x="1490363" y="44624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s-ES_tradnl" sz="2800" b="1" cap="all" dirty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rPr>
              <a:t>Población vulnerable</a:t>
            </a:r>
            <a:endParaRPr lang="es-ES" sz="2800" b="1" cap="all" dirty="0">
              <a:solidFill>
                <a:schemeClr val="accent1"/>
              </a:solidFill>
              <a:effectLst>
                <a:outerShdw blurRad="38100" dist="25400" dir="18900000" algn="bl" rotWithShape="0">
                  <a:schemeClr val="bg1">
                    <a:alpha val="8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9" name="6 Imagen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5807969" y="3468430"/>
            <a:ext cx="4583579" cy="2957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055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0" y="-171450"/>
            <a:ext cx="9601200" cy="1143000"/>
          </a:xfrm>
        </p:spPr>
        <p:txBody>
          <a:bodyPr rtlCol="0"/>
          <a:lstStyle/>
          <a:p>
            <a:pPr rtl="0"/>
            <a:r>
              <a:rPr lang="es-ES" dirty="0" smtClean="0"/>
              <a:t>Contenido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00125" y="1181100"/>
            <a:ext cx="9896475" cy="4762500"/>
          </a:xfrm>
        </p:spPr>
        <p:txBody>
          <a:bodyPr rtlCol="0">
            <a:normAutofit fontScale="85000" lnSpcReduction="20000"/>
          </a:bodyPr>
          <a:lstStyle/>
          <a:p>
            <a:pPr lvl="0">
              <a:buFont typeface="Courier New" panose="02070309020205020404" pitchFamily="49" charset="0"/>
              <a:buChar char="o"/>
            </a:pPr>
            <a:r>
              <a:rPr lang="es-MX" sz="2600" dirty="0"/>
              <a:t>Introducción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MX" sz="2600" dirty="0"/>
              <a:t>Propósito del trabajo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MX" sz="2600" dirty="0"/>
              <a:t>Orígenes y perfiles de la vulnerabilidad en la frontera sur 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es-MX" sz="2600" dirty="0"/>
              <a:t>Poblaciones e individuos vulnerables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es-MX" sz="2600" dirty="0"/>
              <a:t>Problemática social y de salud de los grupos vulnerables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MX" sz="2600" dirty="0"/>
              <a:t>Indicadores de vulnerabilidad según grupo vulnerable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MX" sz="2600" dirty="0"/>
              <a:t>Indicadores de condiciones de vida según grupo vulnerable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es-MX" sz="2600" dirty="0"/>
              <a:t>Principales temas de investigación sobre grupos vulnerables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es-MX" sz="2600" dirty="0"/>
              <a:t>Experiencias de investigación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es-MX" sz="2600" dirty="0" smtClean="0"/>
              <a:t>Barreras </a:t>
            </a:r>
            <a:r>
              <a:rPr lang="es-MX" sz="2600" dirty="0"/>
              <a:t>y limitantes a la investigación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es-MX" sz="2600" dirty="0"/>
              <a:t>Conclusiones y recomendaciones</a:t>
            </a:r>
          </a:p>
          <a:p>
            <a:endParaRPr lang="es-MX" sz="1400" dirty="0"/>
          </a:p>
          <a:p>
            <a:pPr rt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246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>
                <a:effectLst/>
              </a:rPr>
              <a:t>Barreras y Limitantes en la Investigación sobre Grupos Vulnerables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 b="1" dirty="0"/>
              <a:t>Barreras culturales</a:t>
            </a:r>
          </a:p>
          <a:p>
            <a:pPr lvl="0"/>
            <a:r>
              <a:rPr lang="es-MX" b="1" dirty="0"/>
              <a:t>Sociales</a:t>
            </a:r>
          </a:p>
          <a:p>
            <a:pPr lvl="0"/>
            <a:r>
              <a:rPr lang="es-MX" b="1" dirty="0"/>
              <a:t>Barreras económicas</a:t>
            </a:r>
          </a:p>
          <a:p>
            <a:pPr lvl="0"/>
            <a:r>
              <a:rPr lang="es-MX" b="1" dirty="0" smtClean="0"/>
              <a:t>Escasa</a:t>
            </a:r>
            <a:r>
              <a:rPr lang="es-MX" b="1" dirty="0"/>
              <a:t> </a:t>
            </a:r>
            <a:r>
              <a:rPr lang="es-MX" b="1" dirty="0" smtClean="0"/>
              <a:t>e inadecuada distribución </a:t>
            </a:r>
            <a:r>
              <a:rPr lang="es-MX" b="1" dirty="0"/>
              <a:t>de fondos para realizar investigación</a:t>
            </a:r>
          </a:p>
          <a:p>
            <a:pPr lvl="0"/>
            <a:r>
              <a:rPr lang="es-MX" b="1" dirty="0"/>
              <a:t>Desconfianza de la población </a:t>
            </a:r>
            <a:r>
              <a:rPr lang="es-MX" b="1" dirty="0" smtClean="0"/>
              <a:t>(pueblos originarios </a:t>
            </a:r>
            <a:r>
              <a:rPr lang="es-MX" b="1" dirty="0"/>
              <a:t>y migrantes)</a:t>
            </a:r>
          </a:p>
          <a:p>
            <a:pPr lvl="0"/>
            <a:r>
              <a:rPr lang="es-MX" b="1" dirty="0"/>
              <a:t>Falta de información sobre poblaciones discapacitadas</a:t>
            </a:r>
          </a:p>
          <a:p>
            <a:pPr lvl="0"/>
            <a:r>
              <a:rPr lang="es-MX" b="1" dirty="0"/>
              <a:t>Discriminación 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8753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8817" y="308758"/>
            <a:ext cx="10307783" cy="1227117"/>
          </a:xfrm>
        </p:spPr>
        <p:txBody>
          <a:bodyPr>
            <a:noAutofit/>
          </a:bodyPr>
          <a:lstStyle/>
          <a:p>
            <a:pPr algn="ctr"/>
            <a:r>
              <a:rPr lang="es-MX" sz="2400" dirty="0" smtClean="0">
                <a:effectLst/>
              </a:rPr>
              <a:t/>
            </a:r>
            <a:br>
              <a:rPr lang="es-MX" sz="2400" dirty="0" smtClean="0">
                <a:effectLst/>
              </a:rPr>
            </a:br>
            <a:r>
              <a:rPr lang="es-MX" sz="2400" dirty="0">
                <a:effectLst/>
              </a:rPr>
              <a:t/>
            </a:r>
            <a:br>
              <a:rPr lang="es-MX" sz="2400" dirty="0">
                <a:effectLst/>
              </a:rPr>
            </a:br>
            <a:r>
              <a:rPr lang="es-MX" sz="2400" dirty="0" smtClean="0">
                <a:effectLst/>
              </a:rPr>
              <a:t>Conclusiones:</a:t>
            </a:r>
            <a:br>
              <a:rPr lang="es-MX" sz="2400" dirty="0" smtClean="0">
                <a:effectLst/>
              </a:rPr>
            </a:br>
            <a:r>
              <a:rPr lang="es-MX" sz="2400" dirty="0" smtClean="0">
                <a:effectLst/>
              </a:rPr>
              <a:t>Importancia </a:t>
            </a:r>
            <a:r>
              <a:rPr lang="es-MX" sz="2400" dirty="0">
                <a:effectLst/>
              </a:rPr>
              <a:t>de la Investigación sobre Grupos Vulnerables </a:t>
            </a:r>
            <a:br>
              <a:rPr lang="es-MX" sz="2400" dirty="0">
                <a:effectLst/>
              </a:rPr>
            </a:br>
            <a:endParaRPr lang="es-MX" sz="2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 dirty="0"/>
              <a:t>Para las </a:t>
            </a:r>
            <a:r>
              <a:rPr lang="es-MX" b="1" dirty="0"/>
              <a:t>Políticas Públicas</a:t>
            </a:r>
            <a:r>
              <a:rPr lang="es-MX" dirty="0"/>
              <a:t>:</a:t>
            </a:r>
            <a:endParaRPr lang="es-MX" sz="1400" dirty="0"/>
          </a:p>
          <a:p>
            <a:pPr lvl="1"/>
            <a:r>
              <a:rPr lang="es-MX" dirty="0"/>
              <a:t>En el </a:t>
            </a:r>
            <a:r>
              <a:rPr lang="es-MX" b="1" dirty="0"/>
              <a:t>Proyecto de Nación </a:t>
            </a:r>
            <a:r>
              <a:rPr lang="es-MX" dirty="0"/>
              <a:t>del Presidente Electo, la </a:t>
            </a:r>
            <a:r>
              <a:rPr lang="es-MX" b="1" dirty="0"/>
              <a:t>región sur-sureste </a:t>
            </a:r>
            <a:r>
              <a:rPr lang="es-MX" dirty="0"/>
              <a:t>tendrá una alta </a:t>
            </a:r>
            <a:r>
              <a:rPr lang="es-MX" b="1" dirty="0"/>
              <a:t>prioridad</a:t>
            </a:r>
            <a:r>
              <a:rPr lang="es-MX" dirty="0"/>
              <a:t> por la situación de pobreza, marginación y exclusión social de grandes grupos de la población.</a:t>
            </a:r>
            <a:endParaRPr lang="es-MX" sz="1200" dirty="0"/>
          </a:p>
          <a:p>
            <a:pPr lvl="0"/>
            <a:r>
              <a:rPr lang="es-MX" dirty="0"/>
              <a:t>Contribuye a la formulación de políticas públicas de salud al determinar cómo los sistemas y servicios de salud enfrentan situaciones de vulnerabilidad.</a:t>
            </a:r>
            <a:endParaRPr lang="es-MX" sz="1400" dirty="0"/>
          </a:p>
          <a:p>
            <a:pPr lvl="0"/>
            <a:r>
              <a:rPr lang="es-MX" dirty="0"/>
              <a:t>Genera </a:t>
            </a:r>
            <a:r>
              <a:rPr lang="es-MX" b="1" dirty="0" smtClean="0"/>
              <a:t>evidencia </a:t>
            </a:r>
            <a:r>
              <a:rPr lang="es-MX" dirty="0"/>
              <a:t>para el diseño de intervenciones específicas</a:t>
            </a:r>
            <a:endParaRPr lang="es-MX" sz="1400" dirty="0"/>
          </a:p>
          <a:p>
            <a:pPr lvl="0"/>
            <a:r>
              <a:rPr lang="es-MX" dirty="0"/>
              <a:t>Evaluación de </a:t>
            </a:r>
            <a:r>
              <a:rPr lang="es-MX" b="1" dirty="0"/>
              <a:t>impacto</a:t>
            </a:r>
            <a:r>
              <a:rPr lang="es-MX" dirty="0"/>
              <a:t> de programas, estrategias y acciones</a:t>
            </a:r>
            <a:endParaRPr lang="es-MX" sz="1400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90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>
                <a:effectLst/>
              </a:rPr>
              <a:t>recomendaciones</a:t>
            </a:r>
            <a:endParaRPr lang="es-MX" dirty="0">
              <a:effectLst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s-MX" sz="1800" dirty="0"/>
              <a:t>Promover y fortalecer la </a:t>
            </a:r>
            <a:r>
              <a:rPr lang="es-MX" sz="1800" b="1" dirty="0"/>
              <a:t>interacción</a:t>
            </a:r>
            <a:r>
              <a:rPr lang="es-MX" sz="1800" dirty="0"/>
              <a:t> entre las instituciones de investigación y las de salud para:</a:t>
            </a:r>
          </a:p>
          <a:p>
            <a:pPr lvl="1"/>
            <a:r>
              <a:rPr lang="es-MX" dirty="0"/>
              <a:t>Identificar </a:t>
            </a:r>
            <a:r>
              <a:rPr lang="es-MX" b="1" dirty="0"/>
              <a:t>necesidades</a:t>
            </a:r>
            <a:r>
              <a:rPr lang="es-MX" dirty="0"/>
              <a:t> de los grupos vulnerables</a:t>
            </a:r>
          </a:p>
          <a:p>
            <a:pPr lvl="1"/>
            <a:r>
              <a:rPr lang="es-MX" dirty="0"/>
              <a:t>Mejorar los </a:t>
            </a:r>
            <a:r>
              <a:rPr lang="es-MX" b="1" dirty="0"/>
              <a:t>sistemas de información</a:t>
            </a:r>
            <a:r>
              <a:rPr lang="es-MX" dirty="0"/>
              <a:t> de los sistemas estatales y locales (jurisdiccionales) sobre los grupos vulnerables</a:t>
            </a:r>
          </a:p>
          <a:p>
            <a:pPr lvl="1"/>
            <a:r>
              <a:rPr lang="es-MX" dirty="0"/>
              <a:t>Diseñar y </a:t>
            </a:r>
            <a:r>
              <a:rPr lang="es-MX" b="1" dirty="0"/>
              <a:t>evaluar intervenciones </a:t>
            </a:r>
            <a:r>
              <a:rPr lang="es-MX" dirty="0"/>
              <a:t>de alto impacto</a:t>
            </a:r>
          </a:p>
          <a:p>
            <a:pPr lvl="1"/>
            <a:r>
              <a:rPr lang="es-MX" dirty="0"/>
              <a:t>Determinar las necesidades de </a:t>
            </a:r>
            <a:r>
              <a:rPr lang="es-MX" b="1" dirty="0"/>
              <a:t>formación de recursos humanos </a:t>
            </a:r>
            <a:r>
              <a:rPr lang="es-MX" dirty="0"/>
              <a:t>en materia de vulnerabilidad en salud</a:t>
            </a:r>
          </a:p>
          <a:p>
            <a:pPr lvl="1"/>
            <a:r>
              <a:rPr lang="es-MX" dirty="0"/>
              <a:t>Generar </a:t>
            </a:r>
            <a:r>
              <a:rPr lang="es-MX" b="1" dirty="0"/>
              <a:t>evidencia</a:t>
            </a:r>
            <a:r>
              <a:rPr lang="es-MX" dirty="0"/>
              <a:t> para la toma de </a:t>
            </a:r>
            <a:r>
              <a:rPr lang="es-MX" b="1" dirty="0"/>
              <a:t>decisiones</a:t>
            </a:r>
            <a:r>
              <a:rPr lang="es-MX" dirty="0"/>
              <a:t> y la construcción de </a:t>
            </a:r>
            <a:r>
              <a:rPr lang="es-MX" b="1" dirty="0"/>
              <a:t>política</a:t>
            </a:r>
            <a:r>
              <a:rPr lang="es-MX" dirty="0"/>
              <a:t> pública</a:t>
            </a:r>
          </a:p>
          <a:p>
            <a:pPr lvl="1"/>
            <a:r>
              <a:rPr lang="es-MX" dirty="0"/>
              <a:t>Construir espacios de </a:t>
            </a:r>
            <a:r>
              <a:rPr lang="es-MX" b="1" dirty="0" smtClean="0"/>
              <a:t>diálogo</a:t>
            </a:r>
            <a:endParaRPr lang="es-MX" b="1" dirty="0"/>
          </a:p>
          <a:p>
            <a:r>
              <a:rPr lang="es-ES" sz="1800" b="1" dirty="0" smtClean="0"/>
              <a:t>Apropiación social </a:t>
            </a:r>
            <a:r>
              <a:rPr lang="es-ES" sz="1800" dirty="0" smtClean="0"/>
              <a:t>de los resultados de investigación</a:t>
            </a:r>
            <a:endParaRPr lang="es-MX" sz="1800" dirty="0"/>
          </a:p>
        </p:txBody>
      </p:sp>
    </p:spTree>
    <p:extLst>
      <p:ext uri="{BB962C8B-B14F-4D97-AF65-F5344CB8AC3E}">
        <p14:creationId xmlns:p14="http://schemas.microsoft.com/office/powerpoint/2010/main" val="155323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San Cristobal 1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761" y="942975"/>
            <a:ext cx="5905500" cy="3468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783681" y="5180854"/>
            <a:ext cx="61928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s-MX" altLang="es-MX" sz="60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GRACIAS</a:t>
            </a:r>
            <a:endParaRPr lang="es-ES" altLang="es-MX" sz="6000" b="1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  <p:pic>
        <p:nvPicPr>
          <p:cNvPr id="5" name="Picture 2" descr="Resultado de imagen para logo academia nacional de medicina me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860" y="0"/>
            <a:ext cx="2669140" cy="1911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70" y="154273"/>
            <a:ext cx="1542422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3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0987" y="-43086"/>
            <a:ext cx="9601200" cy="1143000"/>
          </a:xfrm>
        </p:spPr>
        <p:txBody>
          <a:bodyPr/>
          <a:lstStyle/>
          <a:p>
            <a:r>
              <a:rPr lang="es-ES" dirty="0" smtClean="0"/>
              <a:t>propósito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90600" y="1752600"/>
            <a:ext cx="3857625" cy="4000500"/>
          </a:xfrm>
        </p:spPr>
        <p:txBody>
          <a:bodyPr>
            <a:normAutofit/>
          </a:bodyPr>
          <a:lstStyle/>
          <a:p>
            <a:pPr marL="45720" indent="0">
              <a:lnSpc>
                <a:spcPct val="150000"/>
              </a:lnSpc>
              <a:buNone/>
            </a:pPr>
            <a:r>
              <a:rPr lang="es-MX" dirty="0"/>
              <a:t>Presentar un panorama de la vulnerabilidad social y en la salud en la frontera sur, analizar la actividad de investigación sobre grupos vulnerables en salud y describir algunas experiencias en la región.</a:t>
            </a:r>
          </a:p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9210" y="122792"/>
            <a:ext cx="2847079" cy="201795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285" y="3016888"/>
            <a:ext cx="3157947" cy="208003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8816" y="4366479"/>
            <a:ext cx="2936208" cy="186376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475" y="674114"/>
            <a:ext cx="2672251" cy="199391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5876" y="2388978"/>
            <a:ext cx="3000300" cy="168578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74489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38250" y="381000"/>
            <a:ext cx="9601200" cy="1143000"/>
          </a:xfrm>
        </p:spPr>
        <p:txBody>
          <a:bodyPr/>
          <a:lstStyle/>
          <a:p>
            <a:r>
              <a:rPr lang="es-MX" dirty="0">
                <a:effectLst/>
              </a:rPr>
              <a:t>La Frontera del Sur de </a:t>
            </a:r>
            <a:r>
              <a:rPr lang="es-MX" dirty="0" smtClean="0">
                <a:effectLst/>
              </a:rPr>
              <a:t>México I:</a:t>
            </a:r>
            <a:endParaRPr lang="es-MX" dirty="0">
              <a:effectLst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 dirty="0"/>
              <a:t>1149 km. terrestres (Belice y Guatemala) y  marítimo (Caribe y Golfo de México)</a:t>
            </a:r>
          </a:p>
          <a:p>
            <a:pPr lvl="0"/>
            <a:r>
              <a:rPr lang="es-MX" dirty="0"/>
              <a:t>Área con mayor </a:t>
            </a:r>
            <a:r>
              <a:rPr lang="es-MX" b="1" dirty="0"/>
              <a:t>biodiversidad</a:t>
            </a:r>
            <a:r>
              <a:rPr lang="es-MX" dirty="0"/>
              <a:t> y </a:t>
            </a:r>
            <a:r>
              <a:rPr lang="es-MX" b="1" dirty="0"/>
              <a:t>diversidad cultural </a:t>
            </a:r>
          </a:p>
          <a:p>
            <a:pPr lvl="0"/>
            <a:r>
              <a:rPr lang="es-MX" dirty="0"/>
              <a:t>Gran diversidad de culturas, </a:t>
            </a:r>
            <a:r>
              <a:rPr lang="es-MX" b="1" dirty="0"/>
              <a:t>agro-ecosistema</a:t>
            </a:r>
            <a:r>
              <a:rPr lang="es-MX" b="1" dirty="0" smtClean="0"/>
              <a:t>s</a:t>
            </a:r>
            <a:r>
              <a:rPr lang="es-MX" dirty="0" smtClean="0"/>
              <a:t> </a:t>
            </a:r>
            <a:r>
              <a:rPr lang="es-MX" dirty="0"/>
              <a:t>y sistemas de manejo del ambiente</a:t>
            </a:r>
          </a:p>
          <a:p>
            <a:pPr lvl="0"/>
            <a:r>
              <a:rPr lang="es-MX" dirty="0"/>
              <a:t>Presencia de </a:t>
            </a:r>
            <a:r>
              <a:rPr lang="es-MX" b="1" dirty="0"/>
              <a:t>población indígena</a:t>
            </a:r>
            <a:r>
              <a:rPr lang="es-MX" dirty="0"/>
              <a:t>: </a:t>
            </a:r>
            <a:r>
              <a:rPr lang="es-MX" b="1" dirty="0"/>
              <a:t>27%</a:t>
            </a:r>
            <a:r>
              <a:rPr lang="es-MX" dirty="0"/>
              <a:t> en Chiapas, </a:t>
            </a:r>
            <a:r>
              <a:rPr lang="es-MX" b="1" dirty="0"/>
              <a:t>16 %</a:t>
            </a:r>
            <a:r>
              <a:rPr lang="es-MX" dirty="0"/>
              <a:t> en Quintana Roo, </a:t>
            </a:r>
            <a:r>
              <a:rPr lang="es-MX" b="1" dirty="0"/>
              <a:t>12%</a:t>
            </a:r>
            <a:r>
              <a:rPr lang="es-MX" dirty="0"/>
              <a:t> en Campeche y </a:t>
            </a:r>
            <a:r>
              <a:rPr lang="es-MX" b="1" dirty="0"/>
              <a:t>3%</a:t>
            </a:r>
            <a:r>
              <a:rPr lang="es-MX" dirty="0"/>
              <a:t> en Tabasco</a:t>
            </a:r>
          </a:p>
          <a:p>
            <a:pPr lvl="0"/>
            <a:r>
              <a:rPr lang="es-MX" dirty="0"/>
              <a:t>Presenta los índices de </a:t>
            </a:r>
            <a:r>
              <a:rPr lang="es-MX" b="1" dirty="0"/>
              <a:t>marginalidad</a:t>
            </a:r>
            <a:r>
              <a:rPr lang="es-MX" dirty="0"/>
              <a:t> más altos y de desarrollo humano más bajos </a:t>
            </a:r>
          </a:p>
          <a:p>
            <a:pPr lvl="0"/>
            <a:r>
              <a:rPr lang="es-MX" dirty="0"/>
              <a:t>Gran polarización entre </a:t>
            </a:r>
            <a:r>
              <a:rPr lang="es-MX" b="1" dirty="0"/>
              <a:t>economías informales</a:t>
            </a:r>
            <a:r>
              <a:rPr lang="es-MX" dirty="0"/>
              <a:t> y de </a:t>
            </a:r>
            <a:r>
              <a:rPr lang="es-MX" b="1" dirty="0"/>
              <a:t>subsistencia</a:t>
            </a:r>
            <a:r>
              <a:rPr lang="es-MX" dirty="0"/>
              <a:t> (entre ciudades y áreas rurales)</a:t>
            </a:r>
          </a:p>
          <a:p>
            <a:pPr lvl="0"/>
            <a:r>
              <a:rPr lang="es-MX" dirty="0"/>
              <a:t>Altos índices de </a:t>
            </a:r>
            <a:r>
              <a:rPr lang="es-MX" b="1" dirty="0"/>
              <a:t>vulnerabilidad social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3213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effectLst/>
              </a:rPr>
              <a:t>La Frontera del Sur de México </a:t>
            </a:r>
            <a:r>
              <a:rPr lang="es-MX" dirty="0" smtClean="0">
                <a:effectLst/>
              </a:rPr>
              <a:t>II: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 b="1" dirty="0"/>
              <a:t>Infraestructura y tecnología limitadas</a:t>
            </a:r>
            <a:r>
              <a:rPr lang="es-MX" dirty="0"/>
              <a:t>, </a:t>
            </a:r>
            <a:r>
              <a:rPr lang="es-MX" b="1" dirty="0"/>
              <a:t>escasos recursos </a:t>
            </a:r>
            <a:r>
              <a:rPr lang="es-MX" dirty="0"/>
              <a:t>presupuestales y humanos insuficientes</a:t>
            </a:r>
          </a:p>
          <a:p>
            <a:pPr lvl="0"/>
            <a:r>
              <a:rPr lang="es-MX" b="1" dirty="0"/>
              <a:t>Explotación petrolera </a:t>
            </a:r>
            <a:r>
              <a:rPr lang="es-MX" dirty="0"/>
              <a:t>en Campeche y Tabasco</a:t>
            </a:r>
          </a:p>
          <a:p>
            <a:pPr lvl="0"/>
            <a:r>
              <a:rPr lang="es-MX" b="1" dirty="0"/>
              <a:t>Turismo</a:t>
            </a:r>
            <a:r>
              <a:rPr lang="es-MX" dirty="0"/>
              <a:t> en Quintana Roo </a:t>
            </a:r>
          </a:p>
          <a:p>
            <a:pPr lvl="0"/>
            <a:r>
              <a:rPr lang="es-MX" dirty="0"/>
              <a:t>Explotación </a:t>
            </a:r>
            <a:r>
              <a:rPr lang="es-MX" b="1" dirty="0"/>
              <a:t>agrícola</a:t>
            </a:r>
            <a:r>
              <a:rPr lang="es-MX" dirty="0"/>
              <a:t> en Chiapas</a:t>
            </a:r>
          </a:p>
          <a:p>
            <a:pPr lvl="0"/>
            <a:r>
              <a:rPr lang="es-MX" dirty="0"/>
              <a:t>La región está expuesta a </a:t>
            </a:r>
            <a:r>
              <a:rPr lang="es-MX" b="1" dirty="0"/>
              <a:t>desastres</a:t>
            </a:r>
            <a:r>
              <a:rPr lang="es-MX" dirty="0"/>
              <a:t> de tipo natural</a:t>
            </a:r>
          </a:p>
          <a:p>
            <a:pPr lvl="0"/>
            <a:r>
              <a:rPr lang="es-MX" dirty="0"/>
              <a:t>Zonas </a:t>
            </a:r>
            <a:r>
              <a:rPr lang="es-MX" b="1" dirty="0"/>
              <a:t>densamente pobladas</a:t>
            </a:r>
            <a:r>
              <a:rPr lang="es-MX" dirty="0"/>
              <a:t> </a:t>
            </a:r>
            <a:r>
              <a:rPr lang="es-MX" b="1" dirty="0"/>
              <a:t>y</a:t>
            </a:r>
            <a:r>
              <a:rPr lang="es-MX" dirty="0"/>
              <a:t> otras muy </a:t>
            </a:r>
            <a:r>
              <a:rPr lang="es-MX" b="1" dirty="0"/>
              <a:t>dispersas</a:t>
            </a:r>
            <a:r>
              <a:rPr lang="es-MX" dirty="0"/>
              <a:t> y alejados de servicios e infraestructuras</a:t>
            </a:r>
          </a:p>
          <a:p>
            <a:pPr marL="4572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1173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34531"/>
              </p:ext>
            </p:extLst>
          </p:nvPr>
        </p:nvGraphicFramePr>
        <p:xfrm>
          <a:off x="1774823" y="1257300"/>
          <a:ext cx="9248080" cy="455477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591883"/>
                <a:gridCol w="2107350"/>
                <a:gridCol w="1849617"/>
                <a:gridCol w="1849615"/>
                <a:gridCol w="1849615"/>
              </a:tblGrid>
              <a:tr h="822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Estado</a:t>
                      </a:r>
                      <a:endParaRPr lang="es-MX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solidFill>
                            <a:schemeClr val="bg1"/>
                          </a:solidFill>
                          <a:effectLst/>
                        </a:rPr>
                        <a:t>Esperanza</a:t>
                      </a:r>
                      <a:r>
                        <a:rPr lang="es-MX" sz="1600" baseline="0" dirty="0" smtClean="0">
                          <a:solidFill>
                            <a:schemeClr val="bg1"/>
                          </a:solidFill>
                          <a:effectLst/>
                        </a:rPr>
                        <a:t> de vida</a:t>
                      </a:r>
                      <a:endParaRPr lang="es-MX" sz="16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solidFill>
                            <a:schemeClr val="bg1"/>
                          </a:solidFill>
                          <a:effectLst/>
                        </a:rPr>
                        <a:t>Años</a:t>
                      </a:r>
                      <a:endParaRPr lang="es-MX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solidFill>
                            <a:schemeClr val="bg1"/>
                          </a:solidFill>
                          <a:effectLst/>
                        </a:rPr>
                        <a:t>Esperanza de vida por género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Años</a:t>
                      </a:r>
                      <a:endParaRPr lang="es-MX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aseline="0" dirty="0" smtClean="0">
                          <a:solidFill>
                            <a:schemeClr val="bg1"/>
                          </a:solidFill>
                          <a:effectLst/>
                        </a:rPr>
                        <a:t>Mortalidad Infantil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aseline="0" dirty="0" smtClean="0">
                          <a:solidFill>
                            <a:schemeClr val="bg1"/>
                          </a:solidFill>
                          <a:effectLst/>
                        </a:rPr>
                        <a:t>X 1000 NV</a:t>
                      </a:r>
                      <a:endParaRPr lang="es-MX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243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Hombre</a:t>
                      </a:r>
                      <a:endParaRPr lang="es-MX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Mujeres</a:t>
                      </a:r>
                      <a:endParaRPr lang="es-MX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/>
                </a:tc>
              </a:tr>
              <a:tr h="4985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solidFill>
                            <a:schemeClr val="bg1"/>
                          </a:solidFill>
                          <a:effectLst/>
                        </a:rPr>
                        <a:t>Campeche </a:t>
                      </a:r>
                      <a:endParaRPr lang="es-MX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chemeClr val="tx1"/>
                          </a:solidFill>
                          <a:effectLst/>
                        </a:rPr>
                        <a:t>75.4</a:t>
                      </a:r>
                      <a:endParaRPr lang="es-MX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72.6</a:t>
                      </a:r>
                      <a:endParaRPr lang="es-MX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78.3</a:t>
                      </a:r>
                      <a:endParaRPr lang="es-MX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12.16</a:t>
                      </a:r>
                      <a:endParaRPr lang="es-MX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/>
                </a:tc>
              </a:tr>
              <a:tr h="7272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solidFill>
                            <a:schemeClr val="bg1"/>
                          </a:solidFill>
                          <a:effectLst/>
                        </a:rPr>
                        <a:t>Chiapas</a:t>
                      </a:r>
                      <a:endParaRPr lang="es-MX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s-MX" sz="1800" b="1" dirty="0" smtClean="0">
                          <a:solidFill>
                            <a:schemeClr val="tx1"/>
                          </a:solidFill>
                          <a:effectLst/>
                        </a:rPr>
                        <a:t>73</a:t>
                      </a:r>
                      <a:endParaRPr lang="es-MX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70.1</a:t>
                      </a:r>
                      <a:endParaRPr lang="es-MX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chemeClr val="tx1"/>
                          </a:solidFill>
                          <a:effectLst/>
                        </a:rPr>
                        <a:t>76.0</a:t>
                      </a:r>
                      <a:endParaRPr lang="es-MX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15.95</a:t>
                      </a:r>
                      <a:endParaRPr lang="es-MX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/>
                </a:tc>
              </a:tr>
              <a:tr h="7272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solidFill>
                            <a:schemeClr val="bg1"/>
                          </a:solidFill>
                          <a:effectLst/>
                        </a:rPr>
                        <a:t>Quintana Roo</a:t>
                      </a:r>
                      <a:endParaRPr lang="es-MX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chemeClr val="tx1"/>
                          </a:solidFill>
                          <a:effectLst/>
                        </a:rPr>
                        <a:t>75.8</a:t>
                      </a:r>
                      <a:endParaRPr lang="es-MX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73.4</a:t>
                      </a:r>
                      <a:endParaRPr lang="es-MX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78.3</a:t>
                      </a:r>
                      <a:endParaRPr lang="es-MX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13.42</a:t>
                      </a:r>
                      <a:endParaRPr lang="es-MX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/>
                </a:tc>
              </a:tr>
              <a:tr h="7272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solidFill>
                            <a:schemeClr val="bg1"/>
                          </a:solidFill>
                          <a:effectLst/>
                        </a:rPr>
                        <a:t>Tabasco</a:t>
                      </a:r>
                      <a:endParaRPr lang="es-MX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chemeClr val="tx1"/>
                          </a:solidFill>
                          <a:effectLst/>
                        </a:rPr>
                        <a:t>74.9</a:t>
                      </a:r>
                      <a:endParaRPr lang="es-MX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72.3</a:t>
                      </a:r>
                      <a:endParaRPr lang="es-MX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77.7</a:t>
                      </a:r>
                      <a:endParaRPr lang="es-MX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12.73</a:t>
                      </a:r>
                      <a:endParaRPr lang="es-MX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/>
                </a:tc>
              </a:tr>
              <a:tr h="7272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solidFill>
                            <a:schemeClr val="bg1"/>
                          </a:solidFill>
                          <a:effectLst/>
                        </a:rPr>
                        <a:t>Nacional</a:t>
                      </a:r>
                      <a:endParaRPr lang="es-MX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chemeClr val="tx1"/>
                          </a:solidFill>
                          <a:effectLst/>
                        </a:rPr>
                        <a:t>75 .2</a:t>
                      </a:r>
                      <a:endParaRPr lang="es-MX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chemeClr val="tx1"/>
                          </a:solidFill>
                          <a:effectLst/>
                        </a:rPr>
                        <a:t>73 </a:t>
                      </a:r>
                      <a:endParaRPr lang="es-MX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chemeClr val="tx1"/>
                          </a:solidFill>
                          <a:effectLst/>
                        </a:rPr>
                        <a:t>78</a:t>
                      </a:r>
                      <a:endParaRPr lang="es-MX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chemeClr val="tx1"/>
                          </a:solidFill>
                          <a:effectLst/>
                        </a:rPr>
                        <a:t>11.4</a:t>
                      </a:r>
                      <a:endParaRPr lang="es-MX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485" marR="30485" marT="0" marB="0"/>
                </a:tc>
              </a:tr>
            </a:tbl>
          </a:graphicData>
        </a:graphic>
      </p:graphicFrame>
      <p:sp>
        <p:nvSpPr>
          <p:cNvPr id="17472" name="3 CuadroTexto"/>
          <p:cNvSpPr txBox="1">
            <a:spLocks noChangeArrowheads="1"/>
          </p:cNvSpPr>
          <p:nvPr/>
        </p:nvSpPr>
        <p:spPr bwMode="auto">
          <a:xfrm>
            <a:off x="1774825" y="6550026"/>
            <a:ext cx="45481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200" smtClean="0"/>
              <a:t>Fuente: </a:t>
            </a:r>
            <a:r>
              <a:rPr lang="es-MX" altLang="es-MX" sz="1200" dirty="0"/>
              <a:t>INEGI. Censo de Población y Vivienda, 2016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9217829" y="5892954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smtClean="0"/>
              <a:t>Fuente; CONAPO, 2010</a:t>
            </a:r>
            <a:endParaRPr lang="es-MX" sz="1200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522413" y="1143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s-ES" sz="3100" smtClean="0"/>
              <a:t>Mortalidad infantil y esperanza de vida al nacer</a:t>
            </a:r>
            <a:br>
              <a:rPr lang="es-ES" sz="3100" smtClean="0"/>
            </a:br>
            <a:r>
              <a:rPr lang="es-ES" smtClean="0">
                <a:solidFill>
                  <a:srgbClr val="0099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estados fronterizos del sur</a:t>
            </a:r>
            <a:endParaRPr lang="es-MX" dirty="0">
              <a:solidFill>
                <a:srgbClr val="0099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7116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Título"/>
          <p:cNvSpPr>
            <a:spLocks noGrp="1"/>
          </p:cNvSpPr>
          <p:nvPr>
            <p:ph type="title"/>
          </p:nvPr>
        </p:nvSpPr>
        <p:spPr>
          <a:xfrm>
            <a:off x="1533524" y="0"/>
            <a:ext cx="9144000" cy="1143000"/>
          </a:xfrm>
          <a:noFill/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s-MX" altLang="es-MX" sz="2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La carga de la Enfermedad</a:t>
            </a:r>
            <a:br>
              <a:rPr lang="es-MX" altLang="es-MX" sz="2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s-MX" altLang="es-MX" sz="2900" dirty="0">
                <a:solidFill>
                  <a:srgbClr val="0099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Estados Fronterizos del Sur</a:t>
            </a:r>
          </a:p>
        </p:txBody>
      </p:sp>
      <p:graphicFrame>
        <p:nvGraphicFramePr>
          <p:cNvPr id="5" name="5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9584650"/>
              </p:ext>
            </p:extLst>
          </p:nvPr>
        </p:nvGraphicFramePr>
        <p:xfrm>
          <a:off x="171450" y="1485900"/>
          <a:ext cx="8763000" cy="44764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76317"/>
                <a:gridCol w="1993269"/>
                <a:gridCol w="2372145"/>
                <a:gridCol w="2721269"/>
              </a:tblGrid>
              <a:tr h="869544"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Estado</a:t>
                      </a:r>
                      <a:endParaRPr lang="es-MX" sz="1600" b="1" dirty="0">
                        <a:solidFill>
                          <a:schemeClr val="bg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4" marR="91434" marT="45722" marB="45722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solidFill>
                            <a:schemeClr val="bg1"/>
                          </a:solidFill>
                        </a:rPr>
                        <a:t>Tuberculosis en todas sus formas</a:t>
                      </a:r>
                    </a:p>
                    <a:p>
                      <a:pPr algn="ctr"/>
                      <a:r>
                        <a:rPr lang="es-MX" sz="1600" dirty="0" smtClean="0">
                          <a:solidFill>
                            <a:schemeClr val="bg1"/>
                          </a:solidFill>
                        </a:rPr>
                        <a:t>(Tasas</a:t>
                      </a:r>
                      <a:r>
                        <a:rPr lang="es-MX" sz="1600" baseline="0" dirty="0" smtClean="0">
                          <a:solidFill>
                            <a:schemeClr val="bg1"/>
                          </a:solidFill>
                        </a:rPr>
                        <a:t> x 100 mil)</a:t>
                      </a:r>
                      <a:endParaRPr lang="es-MX" sz="1600" b="1" dirty="0">
                        <a:solidFill>
                          <a:schemeClr val="bg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4" marR="91434" marT="45722" marB="45722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solidFill>
                            <a:schemeClr val="bg1"/>
                          </a:solidFill>
                        </a:rPr>
                        <a:t>Mortalidad Materna</a:t>
                      </a:r>
                    </a:p>
                    <a:p>
                      <a:pPr algn="ctr"/>
                      <a:r>
                        <a:rPr lang="es-MX" sz="1600" dirty="0" smtClean="0">
                          <a:solidFill>
                            <a:schemeClr val="bg1"/>
                          </a:solidFill>
                        </a:rPr>
                        <a:t> (x</a:t>
                      </a:r>
                      <a:r>
                        <a:rPr lang="es-MX" sz="1600" baseline="0" dirty="0" smtClean="0">
                          <a:solidFill>
                            <a:schemeClr val="bg1"/>
                          </a:solidFill>
                        </a:rPr>
                        <a:t> 100 mil NV)</a:t>
                      </a:r>
                      <a:endParaRPr lang="es-MX" sz="1600" b="1" dirty="0">
                        <a:solidFill>
                          <a:schemeClr val="bg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4" marR="91434" marT="45722" marB="45722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aseline="0" dirty="0" smtClean="0">
                          <a:solidFill>
                            <a:schemeClr val="bg1"/>
                          </a:solidFill>
                        </a:rPr>
                        <a:t>Desmedro</a:t>
                      </a:r>
                      <a:endParaRPr lang="es-MX" sz="1600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MX" sz="1600" baseline="0" dirty="0" smtClean="0">
                          <a:solidFill>
                            <a:schemeClr val="bg1"/>
                          </a:solidFill>
                        </a:rPr>
                        <a:t>&lt;5 años</a:t>
                      </a:r>
                    </a:p>
                    <a:p>
                      <a:pPr algn="ctr"/>
                      <a:r>
                        <a:rPr lang="es-MX" sz="1600" baseline="0" dirty="0" smtClean="0">
                          <a:solidFill>
                            <a:schemeClr val="bg1"/>
                          </a:solidFill>
                        </a:rPr>
                        <a:t>(a) %</a:t>
                      </a:r>
                      <a:endParaRPr lang="es-MX" sz="1600" b="1" dirty="0">
                        <a:solidFill>
                          <a:schemeClr val="bg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4" marR="91434" marT="45722" marB="45722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42187">
                <a:tc>
                  <a:txBody>
                    <a:bodyPr/>
                    <a:lstStyle/>
                    <a:p>
                      <a:r>
                        <a:rPr lang="es-MX" sz="1800" b="1" dirty="0" smtClean="0">
                          <a:solidFill>
                            <a:schemeClr val="tx1"/>
                          </a:solidFill>
                        </a:rPr>
                        <a:t>Campeche</a:t>
                      </a:r>
                      <a:endParaRPr lang="es-MX" sz="1800" b="1" dirty="0">
                        <a:solidFill>
                          <a:schemeClr val="tx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4" marR="91434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 smtClean="0">
                          <a:solidFill>
                            <a:schemeClr val="tx1"/>
                          </a:solidFill>
                        </a:rPr>
                        <a:t>17.6</a:t>
                      </a:r>
                      <a:endParaRPr lang="es-MX" sz="1800" b="1" dirty="0">
                        <a:solidFill>
                          <a:schemeClr val="tx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4" marR="91434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baseline="0" dirty="0" smtClean="0">
                          <a:solidFill>
                            <a:schemeClr val="tx1"/>
                          </a:solidFill>
                        </a:rPr>
                        <a:t>21.0</a:t>
                      </a:r>
                      <a:endParaRPr lang="es-MX" sz="1800" b="1" dirty="0">
                        <a:solidFill>
                          <a:schemeClr val="tx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4" marR="91434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 smtClean="0">
                          <a:solidFill>
                            <a:schemeClr val="tx1"/>
                          </a:solidFill>
                        </a:rPr>
                        <a:t>15.6</a:t>
                      </a:r>
                      <a:r>
                        <a:rPr lang="es-MX" sz="1800" b="1" baseline="30000" dirty="0" smtClean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es-MX" sz="1800" b="1" baseline="30000" dirty="0">
                        <a:solidFill>
                          <a:schemeClr val="tx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4" marR="91434" marT="45722" marB="45722"/>
                </a:tc>
              </a:tr>
              <a:tr h="568504">
                <a:tc>
                  <a:txBody>
                    <a:bodyPr/>
                    <a:lstStyle/>
                    <a:p>
                      <a:r>
                        <a:rPr lang="es-MX" sz="1800" b="1" dirty="0" smtClean="0">
                          <a:solidFill>
                            <a:schemeClr val="tx1"/>
                          </a:solidFill>
                        </a:rPr>
                        <a:t>Chiapas</a:t>
                      </a:r>
                      <a:endParaRPr lang="es-MX" sz="1800" b="1" dirty="0">
                        <a:solidFill>
                          <a:schemeClr val="tx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4" marR="91434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 smtClean="0">
                          <a:solidFill>
                            <a:schemeClr val="tx1"/>
                          </a:solidFill>
                        </a:rPr>
                        <a:t>24.5</a:t>
                      </a:r>
                      <a:endParaRPr lang="es-MX" sz="1800" b="1" dirty="0">
                        <a:solidFill>
                          <a:schemeClr val="tx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4" marR="91434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baseline="0" dirty="0" smtClean="0">
                          <a:solidFill>
                            <a:schemeClr val="tx1"/>
                          </a:solidFill>
                        </a:rPr>
                        <a:t>63.8</a:t>
                      </a:r>
                      <a:endParaRPr lang="es-MX" sz="1800" b="1" dirty="0">
                        <a:solidFill>
                          <a:schemeClr val="tx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4" marR="91434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r>
                        <a:rPr lang="es-MX" sz="1800" b="1" baseline="30000" dirty="0" smtClean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es-MX" sz="1800" b="1" baseline="30000" dirty="0">
                        <a:solidFill>
                          <a:schemeClr val="tx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4" marR="91434" marT="45722" marB="45722"/>
                </a:tc>
              </a:tr>
              <a:tr h="568504">
                <a:tc>
                  <a:txBody>
                    <a:bodyPr/>
                    <a:lstStyle/>
                    <a:p>
                      <a:r>
                        <a:rPr lang="es-MX" sz="1800" b="1" dirty="0" smtClean="0">
                          <a:solidFill>
                            <a:schemeClr val="tx1"/>
                          </a:solidFill>
                        </a:rPr>
                        <a:t>Quintana Roo</a:t>
                      </a:r>
                      <a:endParaRPr lang="es-MX" sz="1800" b="1" dirty="0">
                        <a:solidFill>
                          <a:schemeClr val="tx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4" marR="91434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 smtClean="0">
                          <a:solidFill>
                            <a:schemeClr val="tx1"/>
                          </a:solidFill>
                        </a:rPr>
                        <a:t>18.2</a:t>
                      </a:r>
                      <a:endParaRPr lang="es-MX" sz="1800" b="1" dirty="0">
                        <a:solidFill>
                          <a:schemeClr val="tx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4" marR="91434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baseline="0" dirty="0" smtClean="0">
                          <a:solidFill>
                            <a:schemeClr val="tx1"/>
                          </a:solidFill>
                        </a:rPr>
                        <a:t>56.8</a:t>
                      </a:r>
                      <a:endParaRPr lang="es-MX" sz="1800" b="1" dirty="0">
                        <a:solidFill>
                          <a:schemeClr val="tx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4" marR="91434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 smtClean="0">
                          <a:solidFill>
                            <a:schemeClr val="tx1"/>
                          </a:solidFill>
                        </a:rPr>
                        <a:t>14.3</a:t>
                      </a:r>
                      <a:r>
                        <a:rPr lang="es-MX" sz="1800" b="1" baseline="30000" dirty="0" smtClean="0">
                          <a:solidFill>
                            <a:schemeClr val="tx1"/>
                          </a:solidFill>
                        </a:rPr>
                        <a:t>#</a:t>
                      </a:r>
                      <a:endParaRPr lang="es-MX" sz="1800" b="1" baseline="30000" dirty="0">
                        <a:solidFill>
                          <a:schemeClr val="tx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4" marR="91434" marT="45722" marB="45722"/>
                </a:tc>
              </a:tr>
              <a:tr h="568504">
                <a:tc>
                  <a:txBody>
                    <a:bodyPr/>
                    <a:lstStyle/>
                    <a:p>
                      <a:r>
                        <a:rPr lang="es-MX" sz="1800" b="1" dirty="0" smtClean="0">
                          <a:solidFill>
                            <a:schemeClr val="tx1"/>
                          </a:solidFill>
                        </a:rPr>
                        <a:t>Tabasco</a:t>
                      </a:r>
                      <a:endParaRPr lang="es-MX" sz="1800" b="1" dirty="0">
                        <a:solidFill>
                          <a:schemeClr val="tx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4" marR="91434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 smtClean="0">
                          <a:solidFill>
                            <a:schemeClr val="tx1"/>
                          </a:solidFill>
                        </a:rPr>
                        <a:t>27.6</a:t>
                      </a:r>
                      <a:endParaRPr lang="es-MX" sz="1800" b="1" dirty="0">
                        <a:solidFill>
                          <a:schemeClr val="tx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4" marR="91434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 smtClean="0">
                          <a:solidFill>
                            <a:schemeClr val="tx1"/>
                          </a:solidFill>
                        </a:rPr>
                        <a:t>59.1</a:t>
                      </a:r>
                      <a:endParaRPr lang="es-MX" sz="1800" b="1" dirty="0">
                        <a:solidFill>
                          <a:schemeClr val="tx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4" marR="91434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 smtClean="0">
                          <a:solidFill>
                            <a:schemeClr val="tx1"/>
                          </a:solidFill>
                        </a:rPr>
                        <a:t>12.4</a:t>
                      </a:r>
                      <a:r>
                        <a:rPr lang="es-MX" sz="1800" b="1" baseline="30000" dirty="0" smtClean="0">
                          <a:solidFill>
                            <a:schemeClr val="tx1"/>
                          </a:solidFill>
                        </a:rPr>
                        <a:t>#</a:t>
                      </a:r>
                      <a:endParaRPr lang="es-MX" sz="1800" b="1" baseline="30000" dirty="0">
                        <a:solidFill>
                          <a:schemeClr val="tx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4" marR="91434" marT="45722" marB="45722"/>
                </a:tc>
              </a:tr>
              <a:tr h="568504">
                <a:tc>
                  <a:txBody>
                    <a:bodyPr/>
                    <a:lstStyle/>
                    <a:p>
                      <a:r>
                        <a:rPr lang="es-MX" sz="1800" b="1" dirty="0" smtClean="0">
                          <a:solidFill>
                            <a:schemeClr val="tx1"/>
                          </a:solidFill>
                        </a:rPr>
                        <a:t>Nacional</a:t>
                      </a:r>
                      <a:endParaRPr lang="es-MX" sz="1800" b="1" dirty="0">
                        <a:solidFill>
                          <a:schemeClr val="tx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4" marR="91434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 smtClean="0">
                          <a:solidFill>
                            <a:schemeClr val="tx1"/>
                          </a:solidFill>
                        </a:rPr>
                        <a:t>17.8</a:t>
                      </a:r>
                      <a:endParaRPr lang="es-MX" sz="1800" b="1" dirty="0" smtClean="0">
                        <a:solidFill>
                          <a:schemeClr val="tx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4" marR="91434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 smtClean="0">
                          <a:solidFill>
                            <a:schemeClr val="tx1"/>
                          </a:solidFill>
                        </a:rPr>
                        <a:t>18.7</a:t>
                      </a:r>
                      <a:endParaRPr lang="es-MX" sz="1800" b="1" dirty="0">
                        <a:solidFill>
                          <a:schemeClr val="tx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4" marR="91434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 smtClean="0">
                          <a:solidFill>
                            <a:schemeClr val="tx1"/>
                          </a:solidFill>
                        </a:rPr>
                        <a:t>13.6*</a:t>
                      </a:r>
                      <a:endParaRPr lang="es-MX" sz="1800" b="1" dirty="0">
                        <a:solidFill>
                          <a:schemeClr val="tx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4" marR="91434" marT="45722" marB="45722"/>
                </a:tc>
              </a:tr>
              <a:tr h="890741">
                <a:tc>
                  <a:txBody>
                    <a:bodyPr/>
                    <a:lstStyle/>
                    <a:p>
                      <a:endParaRPr lang="es-MX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22" marB="4572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dirty="0" smtClean="0">
                          <a:solidFill>
                            <a:schemeClr val="tx1"/>
                          </a:solidFill>
                        </a:rPr>
                        <a:t>Fuente: Centro Nacional de Programas Preventivos y Control de Enfermedades. Tuberculosis 2011</a:t>
                      </a:r>
                    </a:p>
                  </a:txBody>
                  <a:tcPr marL="91434" marR="91434" marT="45722" marB="4572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Fuente: Maternal Mortality Ratio." The World Bank. The World Bank, 2010.</a:t>
                      </a:r>
                    </a:p>
                  </a:txBody>
                  <a:tcPr marL="91434" marR="91434" marT="45722" marB="4572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baseline="30000" dirty="0" smtClean="0">
                          <a:solidFill>
                            <a:schemeClr val="tx1"/>
                          </a:solidFill>
                        </a:rPr>
                        <a:t>#</a:t>
                      </a:r>
                      <a:r>
                        <a:rPr lang="es-MX" sz="1100" dirty="0" smtClean="0">
                          <a:solidFill>
                            <a:schemeClr val="tx1"/>
                          </a:solidFill>
                        </a:rPr>
                        <a:t> ENSANUT 2006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dirty="0" smtClean="0">
                          <a:solidFill>
                            <a:schemeClr val="tx1"/>
                          </a:solidFill>
                        </a:rPr>
                        <a:t>* ENSANUT 2012</a:t>
                      </a:r>
                    </a:p>
                  </a:txBody>
                  <a:tcPr marL="91434" marR="91434" marT="45722" marB="45722"/>
                </a:tc>
              </a:tr>
            </a:tbl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4450" y="1485900"/>
            <a:ext cx="3257550" cy="380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7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3925" y="0"/>
            <a:ext cx="9601200" cy="1143000"/>
          </a:xfrm>
        </p:spPr>
        <p:txBody>
          <a:bodyPr/>
          <a:lstStyle/>
          <a:p>
            <a:r>
              <a:rPr lang="es-ES" dirty="0" smtClean="0"/>
              <a:t>En resumen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4900" y="1438275"/>
            <a:ext cx="9601200" cy="4114800"/>
          </a:xfrm>
        </p:spPr>
        <p:txBody>
          <a:bodyPr>
            <a:normAutofit fontScale="25000" lnSpcReduction="20000"/>
          </a:bodyPr>
          <a:lstStyle/>
          <a:p>
            <a:pPr marL="45720" indent="0">
              <a:buNone/>
            </a:pPr>
            <a:r>
              <a:rPr lang="es-MX" sz="8000" dirty="0"/>
              <a:t>La </a:t>
            </a:r>
            <a:r>
              <a:rPr lang="es-MX" sz="8000" b="1" dirty="0"/>
              <a:t>región</a:t>
            </a:r>
            <a:r>
              <a:rPr lang="es-MX" sz="8000" dirty="0"/>
              <a:t> es:</a:t>
            </a:r>
          </a:p>
          <a:p>
            <a:pPr marL="45720" indent="0">
              <a:buNone/>
            </a:pPr>
            <a:r>
              <a:rPr lang="es-MX" sz="8000" dirty="0"/>
              <a:t>Un espacio caracterizado por la </a:t>
            </a:r>
            <a:r>
              <a:rPr lang="es-MX" sz="8000" b="1" dirty="0"/>
              <a:t>diversidad social, económica y geográfica</a:t>
            </a:r>
            <a:r>
              <a:rPr lang="es-MX" sz="8000" dirty="0"/>
              <a:t>, </a:t>
            </a:r>
          </a:p>
          <a:p>
            <a:pPr marL="45720" indent="0">
              <a:buNone/>
            </a:pPr>
            <a:r>
              <a:rPr lang="es-MX" sz="8000" dirty="0"/>
              <a:t>…en el que confluyen </a:t>
            </a:r>
            <a:r>
              <a:rPr lang="es-MX" sz="8000" b="1" dirty="0"/>
              <a:t>procesos sociales, económicos y políticos </a:t>
            </a:r>
          </a:p>
          <a:p>
            <a:pPr marL="45720" indent="0">
              <a:buNone/>
            </a:pPr>
            <a:r>
              <a:rPr lang="es-MX" sz="8000" dirty="0"/>
              <a:t>…que </a:t>
            </a:r>
            <a:r>
              <a:rPr lang="es-MX" sz="8000" b="1" dirty="0"/>
              <a:t>derivan</a:t>
            </a:r>
            <a:r>
              <a:rPr lang="es-MX" sz="8000" dirty="0"/>
              <a:t> en la existencia de grupos de la población que sufren </a:t>
            </a:r>
            <a:r>
              <a:rPr lang="es-MX" sz="8000" b="1" dirty="0"/>
              <a:t>exclusión social</a:t>
            </a:r>
            <a:r>
              <a:rPr lang="es-MX" sz="8000" dirty="0"/>
              <a:t>, </a:t>
            </a:r>
            <a:r>
              <a:rPr lang="es-MX" sz="8000" b="1" dirty="0"/>
              <a:t>pobreza, abandono y discriminación</a:t>
            </a:r>
            <a:r>
              <a:rPr lang="es-MX" sz="8000" dirty="0"/>
              <a:t>, </a:t>
            </a:r>
          </a:p>
          <a:p>
            <a:pPr marL="45720" indent="0">
              <a:buNone/>
            </a:pPr>
            <a:r>
              <a:rPr lang="es-MX" sz="8000" dirty="0"/>
              <a:t>…como los indígenas, migrantes, trabajadores agrícolas, adultos mayores, discapacitados, entre otros grupos.</a:t>
            </a:r>
          </a:p>
          <a:p>
            <a:pPr marL="45720" indent="0">
              <a:buNone/>
            </a:pPr>
            <a:r>
              <a:rPr lang="es-MX" sz="8000" dirty="0"/>
              <a:t>Históricamente, se han producido inequidades por la explotación social y de los recursos naturales derivadas de </a:t>
            </a:r>
            <a:r>
              <a:rPr lang="es-MX" sz="8000" b="1" dirty="0"/>
              <a:t>modelos político-económicos </a:t>
            </a:r>
            <a:r>
              <a:rPr lang="es-MX" sz="8000" dirty="0"/>
              <a:t>que han considerado a esta </a:t>
            </a:r>
            <a:r>
              <a:rPr lang="es-MX" sz="8000" b="1" dirty="0"/>
              <a:t>región</a:t>
            </a:r>
            <a:r>
              <a:rPr lang="es-MX" sz="8000" dirty="0"/>
              <a:t> como </a:t>
            </a:r>
            <a:r>
              <a:rPr lang="es-MX" sz="8000" b="1" dirty="0"/>
              <a:t>lugar de expoliación</a:t>
            </a:r>
          </a:p>
          <a:p>
            <a:pPr marL="45720" indent="0">
              <a:buNone/>
            </a:pPr>
            <a:r>
              <a:rPr lang="es-MX" sz="8000" dirty="0"/>
              <a:t>Entonces…</a:t>
            </a:r>
          </a:p>
          <a:p>
            <a:pPr marL="45720" indent="0">
              <a:buNone/>
            </a:pPr>
            <a:r>
              <a:rPr lang="es-MX" sz="8000" dirty="0"/>
              <a:t>La </a:t>
            </a:r>
            <a:r>
              <a:rPr lang="es-MX" sz="8000" b="1" dirty="0"/>
              <a:t>vulnerabilidad social </a:t>
            </a:r>
            <a:r>
              <a:rPr lang="es-MX" sz="8000" dirty="0"/>
              <a:t>en la frontera sur tiene sus </a:t>
            </a:r>
            <a:r>
              <a:rPr lang="es-MX" sz="8000" b="1" dirty="0"/>
              <a:t>raíces</a:t>
            </a:r>
            <a:r>
              <a:rPr lang="es-MX" sz="8000" dirty="0"/>
              <a:t> en las </a:t>
            </a:r>
            <a:r>
              <a:rPr lang="es-MX" sz="8000" b="1" dirty="0"/>
              <a:t>políticas económicas</a:t>
            </a:r>
            <a:r>
              <a:rPr lang="es-MX" sz="8000" dirty="0"/>
              <a:t> de </a:t>
            </a:r>
            <a:r>
              <a:rPr lang="es-MX" sz="8000" b="1" dirty="0"/>
              <a:t>desarrollo regional </a:t>
            </a:r>
            <a:r>
              <a:rPr lang="es-MX" sz="8000" dirty="0"/>
              <a:t>y formas de organización social que configuran espacios diferenciados</a:t>
            </a:r>
          </a:p>
          <a:p>
            <a:pPr marL="45720" indent="0">
              <a:buNone/>
            </a:pPr>
            <a:r>
              <a:rPr lang="es-MX" b="1" dirty="0"/>
              <a:t/>
            </a:r>
            <a:br>
              <a:rPr lang="es-MX" b="1" dirty="0"/>
            </a:br>
            <a:r>
              <a:rPr lang="es-MX" b="1" dirty="0"/>
              <a:t> </a:t>
            </a:r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7064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Vulnerabilidad EN SALUD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s-MX" dirty="0"/>
              <a:t>Situación de </a:t>
            </a:r>
            <a:r>
              <a:rPr lang="es-MX" b="1" dirty="0"/>
              <a:t>desprotección</a:t>
            </a:r>
            <a:r>
              <a:rPr lang="es-MX" dirty="0"/>
              <a:t> de un grupo de la población que enfrenta ya sea </a:t>
            </a:r>
            <a:r>
              <a:rPr lang="es-MX" b="1" dirty="0"/>
              <a:t>daños</a:t>
            </a:r>
            <a:r>
              <a:rPr lang="es-MX" dirty="0"/>
              <a:t> potenciales a su salud, </a:t>
            </a:r>
            <a:r>
              <a:rPr lang="es-MX" b="1" dirty="0"/>
              <a:t>amenazas</a:t>
            </a:r>
            <a:r>
              <a:rPr lang="es-MX" dirty="0"/>
              <a:t> a la satisfacción de sus necesidades personales, o bien </a:t>
            </a:r>
            <a:r>
              <a:rPr lang="es-MX" b="1" dirty="0"/>
              <a:t>violación</a:t>
            </a:r>
            <a:r>
              <a:rPr lang="es-MX" dirty="0"/>
              <a:t> de sus </a:t>
            </a:r>
            <a:r>
              <a:rPr lang="es-MX" b="1" dirty="0"/>
              <a:t>derechos humanos </a:t>
            </a:r>
            <a:r>
              <a:rPr lang="es-MX" dirty="0"/>
              <a:t>por no contar con </a:t>
            </a:r>
            <a:r>
              <a:rPr lang="es-MX" b="1" dirty="0"/>
              <a:t>recursos</a:t>
            </a:r>
            <a:r>
              <a:rPr lang="es-MX" dirty="0"/>
              <a:t> personales, familiares, comunitarios, sociales, económicos o institucionales.  </a:t>
            </a:r>
            <a:endParaRPr lang="es-MX" dirty="0" smtClean="0"/>
          </a:p>
          <a:p>
            <a:pPr marL="45720" indent="0">
              <a:buNone/>
            </a:pPr>
            <a:endParaRPr lang="es-MX" dirty="0"/>
          </a:p>
          <a:p>
            <a:pPr marL="45720" indent="0">
              <a:buNone/>
            </a:pPr>
            <a:r>
              <a:rPr lang="es-MX" dirty="0"/>
              <a:t>Términos relacionados:</a:t>
            </a:r>
          </a:p>
          <a:p>
            <a:r>
              <a:rPr lang="es-MX" dirty="0"/>
              <a:t>Exclusión social, marginación, precariedad, desigualdad, inequidad, falta de acceso a derechos básicos de distintas poblaciones o grupos sociales</a:t>
            </a:r>
          </a:p>
        </p:txBody>
      </p:sp>
    </p:spTree>
    <p:extLst>
      <p:ext uri="{BB962C8B-B14F-4D97-AF65-F5344CB8AC3E}">
        <p14:creationId xmlns:p14="http://schemas.microsoft.com/office/powerpoint/2010/main" val="151614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ínea roja Empresa 16x9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15459635_TF03031023.potx" id="{6A913C15-BEF2-41A3-A076-D0E121A52B9E}" vid="{24BB925F-4A68-4C20-8C74-45A51F484EB9}"/>
    </a:ext>
  </a:extLst>
</a:theme>
</file>

<file path=ppt/theme/theme2.xml><?xml version="1.0" encoding="utf-8"?>
<a:theme xmlns:a="http://schemas.openxmlformats.org/drawingml/2006/main" name="Tema de Offic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Presentación empresarial con una línea roja (panorámica)</Template>
  <TotalTime>2997</TotalTime>
  <Words>1491</Words>
  <Application>Microsoft Office PowerPoint</Application>
  <PresentationFormat>Personalizado</PresentationFormat>
  <Paragraphs>407</Paragraphs>
  <Slides>23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Línea roja Empresa 16x9</vt:lpstr>
      <vt:lpstr>INVESTIGACIÓN SOBRE GRUPOS VULNERABLES EN LA FRONTERA SUR  </vt:lpstr>
      <vt:lpstr>Contenido</vt:lpstr>
      <vt:lpstr>propósito</vt:lpstr>
      <vt:lpstr>La Frontera del Sur de México I:</vt:lpstr>
      <vt:lpstr>La Frontera del Sur de México II:</vt:lpstr>
      <vt:lpstr>Presentación de PowerPoint</vt:lpstr>
      <vt:lpstr>La carga de la Enfermedad Estados Fronterizos del Sur</vt:lpstr>
      <vt:lpstr>En resumen</vt:lpstr>
      <vt:lpstr>Vulnerabilidad EN SALUD</vt:lpstr>
      <vt:lpstr>Poblaciones e individuos vulnerables</vt:lpstr>
      <vt:lpstr>Presentación de PowerPoint</vt:lpstr>
      <vt:lpstr>Presentación de PowerPoint</vt:lpstr>
      <vt:lpstr>PRINCIPALES Temas de Investigación sobre Grupos Vulnerables</vt:lpstr>
      <vt:lpstr>Experiencias DE INVESTIGACIÓN</vt:lpstr>
      <vt:lpstr> </vt:lpstr>
      <vt:lpstr>Presentación de PowerPoint</vt:lpstr>
      <vt:lpstr>Vulnerabilidad laboral y social </vt:lpstr>
      <vt:lpstr>Trabajadores agrÍcolas  Sin acceso a la seguridad social</vt:lpstr>
      <vt:lpstr>Presentación de PowerPoint</vt:lpstr>
      <vt:lpstr>Barreras y Limitantes en la Investigación sobre Grupos Vulnerables</vt:lpstr>
      <vt:lpstr>  Conclusiones: Importancia de la Investigación sobre Grupos Vulnerables  </vt:lpstr>
      <vt:lpstr>recomendaciones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INVESTIGACIÓN SOBRE GRUPOS VULNERABLES EN LA FRONTERA SUR</dc:title>
  <dc:creator>Rosario García Miranda</dc:creator>
  <cp:lastModifiedBy>Hector</cp:lastModifiedBy>
  <cp:revision>40</cp:revision>
  <dcterms:created xsi:type="dcterms:W3CDTF">2018-09-03T06:59:30Z</dcterms:created>
  <dcterms:modified xsi:type="dcterms:W3CDTF">2018-09-05T21:34:42Z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