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445" r:id="rId3"/>
    <p:sldId id="503" r:id="rId4"/>
    <p:sldId id="264" r:id="rId5"/>
    <p:sldId id="426" r:id="rId6"/>
    <p:sldId id="262" r:id="rId7"/>
    <p:sldId id="347" r:id="rId8"/>
    <p:sldId id="427" r:id="rId9"/>
    <p:sldId id="456" r:id="rId10"/>
    <p:sldId id="462" r:id="rId11"/>
    <p:sldId id="463" r:id="rId12"/>
    <p:sldId id="455" r:id="rId13"/>
    <p:sldId id="465" r:id="rId14"/>
    <p:sldId id="466" r:id="rId15"/>
    <p:sldId id="504"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0000FF"/>
    <a:srgbClr val="0033CC"/>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94710" autoAdjust="0"/>
  </p:normalViewPr>
  <p:slideViewPr>
    <p:cSldViewPr>
      <p:cViewPr varScale="1">
        <p:scale>
          <a:sx n="85" d="100"/>
          <a:sy n="85" d="100"/>
        </p:scale>
        <p:origin x="1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8"/>
    </p:cViewPr>
  </p:sorterViewPr>
  <p:notesViewPr>
    <p:cSldViewPr showGuides="1">
      <p:cViewPr varScale="1">
        <p:scale>
          <a:sx n="67" d="100"/>
          <a:sy n="67" d="100"/>
        </p:scale>
        <p:origin x="-316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EB5446-E755-4658-B39C-C2A2B3A07706}" type="slidenum">
              <a:rPr lang="es-ES"/>
              <a:pPr>
                <a:defRPr/>
              </a:pPr>
              <a:t>‹Nº›</a:t>
            </a:fld>
            <a:endParaRPr lang="es-ES"/>
          </a:p>
        </p:txBody>
      </p:sp>
    </p:spTree>
    <p:extLst>
      <p:ext uri="{BB962C8B-B14F-4D97-AF65-F5344CB8AC3E}">
        <p14:creationId xmlns:p14="http://schemas.microsoft.com/office/powerpoint/2010/main" val="1024510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83C49-AE1E-4993-A54A-6BB391F121BA}" type="slidenum">
              <a:rPr lang="es-ES"/>
              <a:pPr>
                <a:defRPr/>
              </a:pPr>
              <a:t>‹Nº›</a:t>
            </a:fld>
            <a:endParaRPr lang="es-ES"/>
          </a:p>
        </p:txBody>
      </p:sp>
    </p:spTree>
    <p:extLst>
      <p:ext uri="{BB962C8B-B14F-4D97-AF65-F5344CB8AC3E}">
        <p14:creationId xmlns:p14="http://schemas.microsoft.com/office/powerpoint/2010/main" val="1206794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ABA50DC-487A-4DAE-843E-DA3C2E994D53}" type="slidenum">
              <a:rPr lang="es-ES" smtClean="0"/>
              <a:pPr/>
              <a:t>7</a:t>
            </a:fld>
            <a:endParaRPr lang="es-ES"/>
          </a:p>
        </p:txBody>
      </p:sp>
      <p:sp>
        <p:nvSpPr>
          <p:cNvPr id="71683" name="1 Marcador de imagen de diapositiva"/>
          <p:cNvSpPr>
            <a:spLocks noGrp="1" noRot="1" noChangeAspect="1" noTextEdit="1"/>
          </p:cNvSpPr>
          <p:nvPr>
            <p:ph type="sldImg"/>
          </p:nvPr>
        </p:nvSpPr>
        <p:spPr>
          <a:ln/>
        </p:spPr>
      </p:sp>
      <p:sp>
        <p:nvSpPr>
          <p:cNvPr id="71684" name="2 Marcador de notas"/>
          <p:cNvSpPr>
            <a:spLocks noGrp="1"/>
          </p:cNvSpPr>
          <p:nvPr>
            <p:ph type="body" idx="1"/>
          </p:nvPr>
        </p:nvSpPr>
        <p:spPr>
          <a:noFill/>
          <a:ln/>
        </p:spPr>
        <p:txBody>
          <a:bodyPr lIns="91435" tIns="45718" rIns="91435" bIns="45718"/>
          <a:lstStyle/>
          <a:p>
            <a:pPr eaLnBrk="1" hangingPunct="1"/>
            <a:endParaRPr lang="es-MX"/>
          </a:p>
        </p:txBody>
      </p:sp>
      <p:sp>
        <p:nvSpPr>
          <p:cNvPr id="71685"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3B1B744E-DFB4-4F2E-9D4B-E2F6F5443F6B}" type="slidenum">
              <a:rPr lang="es-ES" sz="1200">
                <a:cs typeface="Arial" charset="0"/>
              </a:rPr>
              <a:pPr algn="r"/>
              <a:t>7</a:t>
            </a:fld>
            <a:endParaRPr lang="es-ES" sz="1200">
              <a:cs typeface="Arial" charset="0"/>
            </a:endParaRPr>
          </a:p>
        </p:txBody>
      </p:sp>
    </p:spTree>
    <p:extLst>
      <p:ext uri="{BB962C8B-B14F-4D97-AF65-F5344CB8AC3E}">
        <p14:creationId xmlns:p14="http://schemas.microsoft.com/office/powerpoint/2010/main" val="422547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511D052-0DCC-489F-865B-60E0FCB01F6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C65C83F-C8BA-4600-8DB3-2AA3ECCE6E9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1ED23B-6497-4010-A273-6F8C55594D1D}"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AA13D046-85F0-4E12-BC4D-739840A22A0B}"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B6378BE-58A8-48AC-AAD6-0EBA1F2B6D9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B40E567-20C0-410A-B52D-5D161706CBB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20CDD7-C621-4F68-937E-E5C2727AF34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F2083CE-986F-405C-9976-D48D35BBA04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120ECFB-F8F4-4391-974A-25975F7D9EC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62ED101-352C-463B-963B-260D93BDCA6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32C6AC6-B0A3-48F8-9E54-DC0136C8F03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F1C419B-E518-43AC-9190-8B2C5594EEF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3DB0CF9-11BF-43B2-AB63-BD188EE80FE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02ACFB5-49E8-4F18-99B4-709681BA90E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wmv"/><Relationship Id="rId7"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video" Target="../media/media3.wmv"/><Relationship Id="rId5" Type="http://schemas.microsoft.com/office/2007/relationships/media" Target="../media/media3.wmv"/><Relationship Id="rId10" Type="http://schemas.openxmlformats.org/officeDocument/2006/relationships/image" Target="../media/image8.png"/><Relationship Id="rId4" Type="http://schemas.openxmlformats.org/officeDocument/2006/relationships/video" Target="../media/media2.wmv"/><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1403350" y="4268688"/>
            <a:ext cx="6597650" cy="1752600"/>
          </a:xfrm>
        </p:spPr>
        <p:txBody>
          <a:bodyPr/>
          <a:lstStyle/>
          <a:p>
            <a:pPr eaLnBrk="1" hangingPunct="1">
              <a:defRPr/>
            </a:pPr>
            <a:r>
              <a:rPr lang="es-MX" sz="2800" b="1" dirty="0">
                <a:solidFill>
                  <a:srgbClr val="FF9933"/>
                </a:solidFill>
                <a:latin typeface="+mj-lt"/>
                <a:ea typeface="+mj-ea"/>
                <a:cs typeface="+mj-cs"/>
              </a:rPr>
              <a:t>Alonso Fernández-</a:t>
            </a:r>
            <a:r>
              <a:rPr lang="es-MX" sz="2800" b="1" dirty="0" err="1">
                <a:solidFill>
                  <a:srgbClr val="FF9933"/>
                </a:solidFill>
                <a:latin typeface="+mj-lt"/>
                <a:ea typeface="+mj-ea"/>
                <a:cs typeface="+mj-cs"/>
              </a:rPr>
              <a:t>Guasti</a:t>
            </a:r>
            <a:endParaRPr lang="es-MX" sz="2800" b="1" dirty="0">
              <a:solidFill>
                <a:srgbClr val="FF9933"/>
              </a:solidFill>
              <a:latin typeface="+mj-lt"/>
              <a:ea typeface="+mj-ea"/>
              <a:cs typeface="+mj-cs"/>
            </a:endParaRPr>
          </a:p>
          <a:p>
            <a:pPr eaLnBrk="1" hangingPunct="1">
              <a:defRPr/>
            </a:pPr>
            <a:r>
              <a:rPr lang="es-MX" sz="2400" dirty="0">
                <a:solidFill>
                  <a:srgbClr val="FFFF00"/>
                </a:solidFill>
              </a:rPr>
              <a:t>Departamento de </a:t>
            </a:r>
            <a:r>
              <a:rPr lang="es-MX" sz="2400" dirty="0" err="1">
                <a:solidFill>
                  <a:srgbClr val="FFFF00"/>
                </a:solidFill>
              </a:rPr>
              <a:t>Farmacobiología</a:t>
            </a:r>
            <a:r>
              <a:rPr lang="es-MX" sz="2400" dirty="0">
                <a:solidFill>
                  <a:srgbClr val="FFFF00"/>
                </a:solidFill>
              </a:rPr>
              <a:t>, </a:t>
            </a:r>
            <a:r>
              <a:rPr lang="es-MX" sz="2400" dirty="0" err="1">
                <a:solidFill>
                  <a:srgbClr val="FFFF00"/>
                </a:solidFill>
              </a:rPr>
              <a:t>Cinvestav</a:t>
            </a:r>
            <a:r>
              <a:rPr lang="es-MX" sz="2400" dirty="0">
                <a:solidFill>
                  <a:srgbClr val="FFFF00"/>
                </a:solidFill>
              </a:rPr>
              <a:t>,</a:t>
            </a:r>
          </a:p>
          <a:p>
            <a:pPr eaLnBrk="1" hangingPunct="1">
              <a:defRPr/>
            </a:pPr>
            <a:r>
              <a:rPr lang="es-MX" sz="2400" dirty="0">
                <a:solidFill>
                  <a:srgbClr val="FFFF00"/>
                </a:solidFill>
              </a:rPr>
              <a:t>México, México</a:t>
            </a:r>
            <a:endParaRPr lang="es-MX" sz="2400" dirty="0"/>
          </a:p>
        </p:txBody>
      </p:sp>
      <p:pic>
        <p:nvPicPr>
          <p:cNvPr id="19460"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504" y="44624"/>
            <a:ext cx="1440160" cy="1564814"/>
          </a:xfrm>
          <a:prstGeom prst="rect">
            <a:avLst/>
          </a:prstGeom>
          <a:ln w="9525">
            <a:noFill/>
            <a:miter lim="800000"/>
            <a:headEnd/>
            <a:tailEnd/>
          </a:ln>
        </p:spPr>
      </p:pic>
      <p:sp>
        <p:nvSpPr>
          <p:cNvPr id="6" name="5 Título"/>
          <p:cNvSpPr>
            <a:spLocks noGrp="1"/>
          </p:cNvSpPr>
          <p:nvPr>
            <p:ph type="ctrTitle"/>
          </p:nvPr>
        </p:nvSpPr>
        <p:spPr>
          <a:xfrm>
            <a:off x="685800" y="2235074"/>
            <a:ext cx="7772400" cy="1470025"/>
          </a:xfrm>
        </p:spPr>
        <p:txBody>
          <a:bodyPr/>
          <a:lstStyle/>
          <a:p>
            <a:r>
              <a:rPr lang="es-MX" sz="3600" kern="1200" dirty="0">
                <a:solidFill>
                  <a:schemeClr val="accent1"/>
                </a:solidFill>
                <a:latin typeface="Arial" charset="0"/>
                <a:ea typeface="+mn-ea"/>
                <a:cs typeface="+mn-cs"/>
              </a:rPr>
              <a:t>Modelos animales de alteraciones psiquiátricas: implicaciones clínicas</a:t>
            </a:r>
          </a:p>
        </p:txBody>
      </p:sp>
      <p:pic>
        <p:nvPicPr>
          <p:cNvPr id="2" name="Imagen 1">
            <a:extLst>
              <a:ext uri="{FF2B5EF4-FFF2-40B4-BE49-F238E27FC236}">
                <a16:creationId xmlns:a16="http://schemas.microsoft.com/office/drawing/2014/main" id="{76A20094-49F7-4985-9CAF-E57960BF78AA}"/>
              </a:ext>
            </a:extLst>
          </p:cNvPr>
          <p:cNvPicPr>
            <a:picLocks noChangeAspect="1"/>
          </p:cNvPicPr>
          <p:nvPr/>
        </p:nvPicPr>
        <p:blipFill>
          <a:blip r:embed="rId3"/>
          <a:stretch>
            <a:fillRect/>
          </a:stretch>
        </p:blipFill>
        <p:spPr>
          <a:xfrm>
            <a:off x="7316292" y="44624"/>
            <a:ext cx="1741944" cy="16063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07644"/>
            <a:ext cx="9144000" cy="5113644"/>
          </a:xfrm>
          <a:prstGeom prst="rect">
            <a:avLst/>
          </a:prstGeom>
        </p:spPr>
        <p:txBody>
          <a:bodyPr wrap="square">
            <a:spAutoFit/>
          </a:bodyPr>
          <a:lstStyle/>
          <a:p>
            <a:pPr>
              <a:lnSpc>
                <a:spcPct val="150000"/>
              </a:lnSpc>
            </a:pPr>
            <a:r>
              <a:rPr lang="es-MX" sz="2000" dirty="0">
                <a:solidFill>
                  <a:srgbClr val="FFFF00"/>
                </a:solidFill>
              </a:rPr>
              <a:t>El sistema DSM/ICD implica elegir un subconjunto de síntomas entre un menú de opciones. Con base en ellos clasifica a personas con muy distintas psicopatologías en la misma categoría.</a:t>
            </a:r>
          </a:p>
          <a:p>
            <a:pPr>
              <a:lnSpc>
                <a:spcPct val="150000"/>
              </a:lnSpc>
            </a:pPr>
            <a:r>
              <a:rPr lang="es-MX" sz="2000" dirty="0">
                <a:solidFill>
                  <a:srgbClr val="FFFF00"/>
                </a:solidFill>
              </a:rPr>
              <a:t> </a:t>
            </a:r>
          </a:p>
          <a:p>
            <a:pPr>
              <a:lnSpc>
                <a:spcPct val="150000"/>
              </a:lnSpc>
            </a:pPr>
            <a:r>
              <a:rPr lang="es-MX" sz="2000" i="1" dirty="0">
                <a:solidFill>
                  <a:schemeClr val="bg1"/>
                </a:solidFill>
              </a:rPr>
              <a:t>Por ejemplo, se puede diagnosticar la depresión mayor seleccionando cinco de un total de nueve criterios posibles, muchas de las cuales difieren de la línea base en cualquier dirección: disminución o aumento del sueño.</a:t>
            </a:r>
          </a:p>
          <a:p>
            <a:pPr>
              <a:lnSpc>
                <a:spcPct val="150000"/>
              </a:lnSpc>
            </a:pPr>
            <a:endParaRPr lang="es-MX" sz="2000" dirty="0">
              <a:solidFill>
                <a:srgbClr val="FF9900"/>
              </a:solidFill>
              <a:latin typeface="+mj-lt"/>
              <a:ea typeface="+mj-ea"/>
              <a:cs typeface="+mj-cs"/>
            </a:endParaRPr>
          </a:p>
          <a:p>
            <a:pPr>
              <a:lnSpc>
                <a:spcPct val="150000"/>
              </a:lnSpc>
            </a:pPr>
            <a:r>
              <a:rPr lang="es-MX" sz="2000" dirty="0">
                <a:solidFill>
                  <a:srgbClr val="FF9900"/>
                </a:solidFill>
                <a:latin typeface="+mj-lt"/>
                <a:ea typeface="+mj-ea"/>
                <a:cs typeface="+mj-cs"/>
              </a:rPr>
              <a:t>Este método puede diagnosticar la depresión en dos individuos que no compartan síntomas comunes. Esta heterogeneidad contribuye a la dificultad en la identificación de </a:t>
            </a:r>
            <a:r>
              <a:rPr lang="es-MX" sz="2000" dirty="0" err="1">
                <a:solidFill>
                  <a:srgbClr val="FF9900"/>
                </a:solidFill>
                <a:latin typeface="+mj-lt"/>
                <a:ea typeface="+mj-ea"/>
                <a:cs typeface="+mj-cs"/>
              </a:rPr>
              <a:t>biomarcadores</a:t>
            </a:r>
            <a:r>
              <a:rPr lang="es-MX" sz="2000" dirty="0">
                <a:solidFill>
                  <a:srgbClr val="FF9900"/>
                </a:solidFill>
                <a:latin typeface="+mj-lt"/>
                <a:ea typeface="+mj-ea"/>
                <a:cs typeface="+mj-cs"/>
              </a:rPr>
              <a:t>.</a:t>
            </a:r>
          </a:p>
        </p:txBody>
      </p:sp>
      <p:sp>
        <p:nvSpPr>
          <p:cNvPr id="3" name="2 Rectángulo"/>
          <p:cNvSpPr/>
          <p:nvPr/>
        </p:nvSpPr>
        <p:spPr>
          <a:xfrm>
            <a:off x="6314379" y="6550223"/>
            <a:ext cx="2829621" cy="307777"/>
          </a:xfrm>
          <a:prstGeom prst="rect">
            <a:avLst/>
          </a:prstGeom>
        </p:spPr>
        <p:txBody>
          <a:bodyPr wrap="none">
            <a:spAutoFit/>
          </a:bodyPr>
          <a:lstStyle/>
          <a:p>
            <a:r>
              <a:rPr lang="es-MX" sz="1400" b="1" i="1" dirty="0" err="1">
                <a:solidFill>
                  <a:srgbClr val="FFFFFF"/>
                </a:solidFill>
                <a:cs typeface="Arial" charset="0"/>
              </a:rPr>
              <a:t>Hyman</a:t>
            </a:r>
            <a:r>
              <a:rPr lang="es-MX" sz="1400" b="1" i="1" dirty="0">
                <a:solidFill>
                  <a:srgbClr val="FFFFFF"/>
                </a:solidFill>
                <a:cs typeface="Arial" charset="0"/>
              </a:rPr>
              <a:t>, 2010; </a:t>
            </a:r>
            <a:r>
              <a:rPr lang="es-MX" sz="1400" b="1" i="1" dirty="0" err="1">
                <a:solidFill>
                  <a:srgbClr val="FFFFFF"/>
                </a:solidFill>
                <a:cs typeface="Arial" charset="0"/>
              </a:rPr>
              <a:t>Sebat</a:t>
            </a:r>
            <a:r>
              <a:rPr lang="es-MX" sz="1400" b="1" i="1" dirty="0">
                <a:solidFill>
                  <a:srgbClr val="FFFFFF"/>
                </a:solidFill>
                <a:cs typeface="Arial" charset="0"/>
              </a:rPr>
              <a:t> et al., 2009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36512" y="404664"/>
            <a:ext cx="9144000" cy="5113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50000"/>
              </a:lnSpc>
              <a:spcBef>
                <a:spcPct val="0"/>
              </a:spcBef>
              <a:spcAft>
                <a:spcPct val="0"/>
              </a:spcAft>
              <a:buClrTx/>
              <a:buSzTx/>
              <a:buFontTx/>
              <a:buAutoNum type="arabicPeriod"/>
              <a:tabLst/>
            </a:pPr>
            <a:r>
              <a:rPr lang="es-MX" sz="2000" dirty="0">
                <a:solidFill>
                  <a:srgbClr val="FFFF00"/>
                </a:solidFill>
                <a:latin typeface="+mn-lt"/>
                <a:ea typeface="Calibri" pitchFamily="34" charset="0"/>
                <a:cs typeface="Times New Roman" pitchFamily="18" charset="0"/>
              </a:rPr>
              <a:t>El</a:t>
            </a:r>
            <a:r>
              <a:rPr kumimoji="0" lang="es-MX" sz="2000" b="0" i="0" u="none" strike="noStrike" cap="none" normalizeH="0" baseline="0" dirty="0">
                <a:ln>
                  <a:noFill/>
                </a:ln>
                <a:solidFill>
                  <a:srgbClr val="FFFF00"/>
                </a:solidFill>
                <a:effectLst/>
                <a:latin typeface="+mn-lt"/>
                <a:ea typeface="Calibri" pitchFamily="34" charset="0"/>
                <a:cs typeface="Times New Roman" pitchFamily="18" charset="0"/>
              </a:rPr>
              <a:t> sistema DSM/ICD se basa en informes subjetivos.</a:t>
            </a:r>
          </a:p>
          <a:p>
            <a:pPr marL="342900" lvl="0" indent="-342900">
              <a:lnSpc>
                <a:spcPct val="150000"/>
              </a:lnSpc>
              <a:buFontTx/>
              <a:buAutoNum type="arabicPeriod"/>
            </a:pPr>
            <a:r>
              <a:rPr kumimoji="0" lang="es-MX" sz="2000" b="0" i="0" u="none" strike="noStrike" cap="none" normalizeH="0" baseline="0" dirty="0">
                <a:ln>
                  <a:noFill/>
                </a:ln>
                <a:solidFill>
                  <a:srgbClr val="FFFF00"/>
                </a:solidFill>
                <a:effectLst/>
                <a:latin typeface="+mn-lt"/>
                <a:ea typeface="Calibri" pitchFamily="34" charset="0"/>
                <a:cs typeface="Times New Roman" pitchFamily="18" charset="0"/>
              </a:rPr>
              <a:t>La elección de un subconjunto de síntomas es impráctica </a:t>
            </a:r>
            <a:r>
              <a:rPr lang="es-MX" sz="2000" dirty="0">
                <a:solidFill>
                  <a:srgbClr val="FFFF00"/>
                </a:solidFill>
                <a:latin typeface="+mn-lt"/>
                <a:ea typeface="Calibri" pitchFamily="34" charset="0"/>
                <a:cs typeface="Times New Roman" pitchFamily="18" charset="0"/>
              </a:rPr>
              <a:t>ya que provoca que distintos investigadores nos centremos en diferentes aspectos del diagnóstico (</a:t>
            </a:r>
            <a:r>
              <a:rPr lang="es-MX" sz="2000" i="1" dirty="0">
                <a:solidFill>
                  <a:srgbClr val="FFFF00"/>
                </a:solidFill>
                <a:latin typeface="+mn-lt"/>
                <a:ea typeface="Calibri" pitchFamily="34" charset="0"/>
                <a:cs typeface="Times New Roman" pitchFamily="18" charset="0"/>
              </a:rPr>
              <a:t>preferencia por sacarosa: anhedonia,  o inmovilidad: desesperanza</a:t>
            </a:r>
            <a:r>
              <a:rPr lang="es-MX" sz="2000" dirty="0">
                <a:solidFill>
                  <a:srgbClr val="FFFF00"/>
                </a:solidFill>
                <a:latin typeface="+mn-lt"/>
                <a:ea typeface="Calibri" pitchFamily="34" charset="0"/>
                <a:cs typeface="Times New Roman" pitchFamily="18" charset="0"/>
              </a:rPr>
              <a:t>). Algunos síntomas son inespecíficos.</a:t>
            </a:r>
          </a:p>
          <a:p>
            <a:pPr marL="342900" lvl="0" indent="-342900">
              <a:lnSpc>
                <a:spcPct val="150000"/>
              </a:lnSpc>
              <a:buFontTx/>
              <a:buAutoNum type="arabicPeriod"/>
            </a:pPr>
            <a:r>
              <a:rPr lang="es-ES" sz="2000" dirty="0">
                <a:solidFill>
                  <a:srgbClr val="FFFF00"/>
                </a:solidFill>
                <a:latin typeface="+mn-lt"/>
                <a:ea typeface="Calibri" pitchFamily="34" charset="0"/>
                <a:cs typeface="Times New Roman" pitchFamily="18" charset="0"/>
              </a:rPr>
              <a:t>Este sistema se basa en la suposición incorrecta de que las psicopatologías son categorías que no se sobreponen. El 80% de los pacientes con depresión y el 90% con ansiedad generalizada tienen otros diagnósticos del DSM. Esta alta tasa de comorbilidad puede reflejar diferentes aspectos de una sola patología, de la misma manera que la neuropatía, la insuficiencia renal y la retinopatía son manifestaciones de la diabetes. </a:t>
            </a:r>
            <a:r>
              <a:rPr lang="es-MX" sz="2000" dirty="0">
                <a:solidFill>
                  <a:srgbClr val="FFFF00"/>
                </a:solidFill>
                <a:latin typeface="+mn-lt"/>
                <a:ea typeface="Calibri" pitchFamily="34" charset="0"/>
                <a:cs typeface="Times New Roman" pitchFamily="18" charset="0"/>
              </a:rPr>
              <a:t> </a:t>
            </a:r>
          </a:p>
        </p:txBody>
      </p:sp>
      <p:sp>
        <p:nvSpPr>
          <p:cNvPr id="3" name="2 Rectángulo"/>
          <p:cNvSpPr/>
          <p:nvPr/>
        </p:nvSpPr>
        <p:spPr>
          <a:xfrm>
            <a:off x="0" y="6370966"/>
            <a:ext cx="9144000" cy="307777"/>
          </a:xfrm>
          <a:prstGeom prst="rect">
            <a:avLst/>
          </a:prstGeom>
        </p:spPr>
        <p:txBody>
          <a:bodyPr wrap="square">
            <a:spAutoFit/>
          </a:bodyPr>
          <a:lstStyle/>
          <a:p>
            <a:pPr algn="r"/>
            <a:r>
              <a:rPr lang="es-MX" sz="1400" b="1" i="1" dirty="0" err="1">
                <a:solidFill>
                  <a:schemeClr val="bg1"/>
                </a:solidFill>
                <a:latin typeface="+mn-lt"/>
                <a:ea typeface="Calibri" pitchFamily="34" charset="0"/>
                <a:cs typeface="Times New Roman" pitchFamily="18" charset="0"/>
              </a:rPr>
              <a:t>Nestler</a:t>
            </a:r>
            <a:r>
              <a:rPr lang="es-MX" sz="1400" b="1" i="1" dirty="0">
                <a:solidFill>
                  <a:schemeClr val="bg1"/>
                </a:solidFill>
                <a:latin typeface="+mn-lt"/>
                <a:ea typeface="Calibri" pitchFamily="34" charset="0"/>
                <a:cs typeface="Times New Roman" pitchFamily="18" charset="0"/>
              </a:rPr>
              <a:t>, 2010; </a:t>
            </a:r>
            <a:r>
              <a:rPr lang="es-MX" sz="1400" b="1" i="1" dirty="0" err="1">
                <a:solidFill>
                  <a:schemeClr val="bg1"/>
                </a:solidFill>
                <a:latin typeface="+mn-lt"/>
                <a:ea typeface="Calibri" pitchFamily="34" charset="0"/>
                <a:cs typeface="Times New Roman" pitchFamily="18" charset="0"/>
              </a:rPr>
              <a:t>Widiger</a:t>
            </a:r>
            <a:r>
              <a:rPr lang="es-MX" sz="1400" b="1" i="1" dirty="0">
                <a:solidFill>
                  <a:schemeClr val="bg1"/>
                </a:solidFill>
                <a:latin typeface="+mn-lt"/>
                <a:ea typeface="Calibri" pitchFamily="34" charset="0"/>
                <a:cs typeface="Times New Roman" pitchFamily="18" charset="0"/>
              </a:rPr>
              <a:t> y Clark, 2000; </a:t>
            </a:r>
            <a:r>
              <a:rPr lang="es-MX" sz="1400" b="1" i="1" dirty="0" err="1">
                <a:solidFill>
                  <a:schemeClr val="bg1"/>
                </a:solidFill>
                <a:latin typeface="+mn-lt"/>
                <a:ea typeface="Calibri" pitchFamily="34" charset="0"/>
                <a:cs typeface="Times New Roman" pitchFamily="18" charset="0"/>
              </a:rPr>
              <a:t>Récamier</a:t>
            </a:r>
            <a:r>
              <a:rPr lang="es-MX" sz="1400" b="1" i="1" dirty="0">
                <a:solidFill>
                  <a:schemeClr val="bg1"/>
                </a:solidFill>
                <a:latin typeface="+mn-lt"/>
                <a:ea typeface="Calibri" pitchFamily="34" charset="0"/>
                <a:cs typeface="Times New Roman" pitchFamily="18" charset="0"/>
              </a:rPr>
              <a:t>-Carballo y Fernández-Guasti, 2012; </a:t>
            </a:r>
            <a:r>
              <a:rPr lang="es-MX" sz="1400" b="1" i="1" dirty="0" err="1">
                <a:solidFill>
                  <a:schemeClr val="bg1"/>
                </a:solidFill>
                <a:latin typeface="+mn-lt"/>
                <a:ea typeface="Calibri" pitchFamily="34" charset="0"/>
                <a:cs typeface="Times New Roman" pitchFamily="18" charset="0"/>
              </a:rPr>
              <a:t>Gorwood</a:t>
            </a:r>
            <a:r>
              <a:rPr lang="es-MX" sz="1400" b="1" i="1" dirty="0">
                <a:solidFill>
                  <a:schemeClr val="bg1"/>
                </a:solidFill>
                <a:latin typeface="+mn-lt"/>
                <a:ea typeface="Calibri" pitchFamily="34" charset="0"/>
                <a:cs typeface="Times New Roman" pitchFamily="18" charset="0"/>
              </a:rPr>
              <a:t>, 2008</a:t>
            </a:r>
            <a:endParaRPr lang="es-MX" sz="1400" b="1" i="1" dirty="0">
              <a:solidFill>
                <a:schemeClr val="bg1"/>
              </a:solidFill>
              <a:latin typeface="+mn-lt"/>
            </a:endParaRPr>
          </a:p>
        </p:txBody>
      </p:sp>
      <p:sp>
        <p:nvSpPr>
          <p:cNvPr id="8" name="2 Rectángulo">
            <a:extLst>
              <a:ext uri="{FF2B5EF4-FFF2-40B4-BE49-F238E27FC236}">
                <a16:creationId xmlns:a16="http://schemas.microsoft.com/office/drawing/2014/main" id="{5E5022AC-2230-45CF-9512-E84D61E95081}"/>
              </a:ext>
            </a:extLst>
          </p:cNvPr>
          <p:cNvSpPr/>
          <p:nvPr/>
        </p:nvSpPr>
        <p:spPr>
          <a:xfrm>
            <a:off x="6154079" y="6017278"/>
            <a:ext cx="2989921" cy="307777"/>
          </a:xfrm>
          <a:prstGeom prst="rect">
            <a:avLst/>
          </a:prstGeom>
        </p:spPr>
        <p:txBody>
          <a:bodyPr wrap="none">
            <a:spAutoFit/>
          </a:bodyPr>
          <a:lstStyle/>
          <a:p>
            <a:r>
              <a:rPr lang="es-MX" sz="1400" b="1" i="1" dirty="0" err="1">
                <a:solidFill>
                  <a:schemeClr val="bg1"/>
                </a:solidFill>
                <a:latin typeface="+mn-lt"/>
                <a:ea typeface="Calibri" pitchFamily="34" charset="0"/>
                <a:cs typeface="Times New Roman" pitchFamily="18" charset="0"/>
              </a:rPr>
              <a:t>Hyman</a:t>
            </a:r>
            <a:r>
              <a:rPr lang="es-MX" sz="1400" b="1" i="1" dirty="0">
                <a:solidFill>
                  <a:schemeClr val="bg1"/>
                </a:solidFill>
                <a:latin typeface="+mn-lt"/>
                <a:ea typeface="Calibri" pitchFamily="34" charset="0"/>
                <a:cs typeface="Times New Roman" pitchFamily="18" charset="0"/>
              </a:rPr>
              <a:t>, 2010; Kessler et al., 1994</a:t>
            </a:r>
            <a:endParaRPr lang="es-MX" sz="1400" b="1" i="1" dirty="0">
              <a:solidFill>
                <a:schemeClr val="bg1"/>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rotWithShape="1">
          <a:blip r:embed="rId2" cstate="print"/>
          <a:srcRect t="12380" b="34286"/>
          <a:stretch/>
        </p:blipFill>
        <p:spPr bwMode="auto">
          <a:xfrm>
            <a:off x="2267744" y="44624"/>
            <a:ext cx="6768752" cy="2016224"/>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32544" y="30229"/>
            <a:ext cx="2093601" cy="3117009"/>
          </a:xfrm>
          <a:prstGeom prst="rect">
            <a:avLst/>
          </a:prstGeom>
          <a:noFill/>
          <a:ln w="9525">
            <a:noFill/>
            <a:miter lim="800000"/>
            <a:headEnd/>
            <a:tailEnd/>
          </a:ln>
        </p:spPr>
      </p:pic>
      <p:pic>
        <p:nvPicPr>
          <p:cNvPr id="5" name="Picture 2">
            <a:extLst>
              <a:ext uri="{FF2B5EF4-FFF2-40B4-BE49-F238E27FC236}">
                <a16:creationId xmlns:a16="http://schemas.microsoft.com/office/drawing/2014/main" id="{0C856968-AB9A-4E97-A67A-71ECC47E1649}"/>
              </a:ext>
            </a:extLst>
          </p:cNvPr>
          <p:cNvPicPr>
            <a:picLocks noChangeAspect="1" noChangeArrowheads="1"/>
          </p:cNvPicPr>
          <p:nvPr/>
        </p:nvPicPr>
        <p:blipFill>
          <a:blip r:embed="rId4" cstate="print"/>
          <a:srcRect/>
          <a:stretch>
            <a:fillRect/>
          </a:stretch>
        </p:blipFill>
        <p:spPr bwMode="auto">
          <a:xfrm>
            <a:off x="2483768" y="2276872"/>
            <a:ext cx="5655572" cy="4428419"/>
          </a:xfrm>
          <a:prstGeom prst="rect">
            <a:avLst/>
          </a:prstGeom>
          <a:noFill/>
          <a:ln w="9525">
            <a:noFill/>
            <a:miter lim="800000"/>
            <a:headEnd/>
            <a:tailEnd/>
          </a:ln>
          <a:effectLst/>
        </p:spPr>
      </p:pic>
      <p:sp>
        <p:nvSpPr>
          <p:cNvPr id="2" name="Rectángulo 1">
            <a:extLst>
              <a:ext uri="{FF2B5EF4-FFF2-40B4-BE49-F238E27FC236}">
                <a16:creationId xmlns:a16="http://schemas.microsoft.com/office/drawing/2014/main" id="{703DD36F-37E1-496C-A1C2-F877C9B16765}"/>
              </a:ext>
            </a:extLst>
          </p:cNvPr>
          <p:cNvSpPr/>
          <p:nvPr/>
        </p:nvSpPr>
        <p:spPr>
          <a:xfrm>
            <a:off x="2304256" y="129406"/>
            <a:ext cx="4572000" cy="923330"/>
          </a:xfrm>
          <a:prstGeom prst="rect">
            <a:avLst/>
          </a:prstGeom>
        </p:spPr>
        <p:txBody>
          <a:bodyPr>
            <a:spAutoFit/>
          </a:bodyPr>
          <a:lstStyle/>
          <a:p>
            <a:r>
              <a:rPr lang="es-ES" dirty="0"/>
              <a:t>Criterios de dominio de investigación de los Institutos Nacionales de Salud Mental (</a:t>
            </a:r>
            <a:r>
              <a:rPr lang="es-ES" dirty="0" err="1"/>
              <a:t>RDoC</a:t>
            </a:r>
            <a:r>
              <a:rPr lang="es-ES" dirty="0"/>
              <a:t>). </a:t>
            </a:r>
            <a:endParaRPr lang="es-MX" dirty="0"/>
          </a:p>
        </p:txBody>
      </p:sp>
    </p:spTree>
    <p:extLst>
      <p:ext uri="{BB962C8B-B14F-4D97-AF65-F5344CB8AC3E}">
        <p14:creationId xmlns:p14="http://schemas.microsoft.com/office/powerpoint/2010/main" val="54119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4"/>
            <a:ext cx="9144000" cy="5205977"/>
          </a:xfrm>
          <a:prstGeom prst="rect">
            <a:avLst/>
          </a:prstGeom>
        </p:spPr>
        <p:txBody>
          <a:bodyPr wrap="square">
            <a:spAutoFit/>
          </a:bodyPr>
          <a:lstStyle/>
          <a:p>
            <a:pPr>
              <a:lnSpc>
                <a:spcPct val="150000"/>
              </a:lnSpc>
            </a:pPr>
            <a:r>
              <a:rPr lang="es-MX" sz="2400" dirty="0">
                <a:solidFill>
                  <a:srgbClr val="FF9900"/>
                </a:solidFill>
                <a:latin typeface="+mj-lt"/>
                <a:ea typeface="+mj-ea"/>
                <a:cs typeface="+mj-cs"/>
              </a:rPr>
              <a:t>Criterios de dominio de investigación de los Institutos Nacionales de Salud Mental (</a:t>
            </a:r>
            <a:r>
              <a:rPr lang="es-MX" sz="2400" dirty="0" err="1">
                <a:solidFill>
                  <a:srgbClr val="FF9900"/>
                </a:solidFill>
                <a:latin typeface="+mj-lt"/>
                <a:ea typeface="+mj-ea"/>
                <a:cs typeface="+mj-cs"/>
              </a:rPr>
              <a:t>RDoC</a:t>
            </a:r>
            <a:r>
              <a:rPr lang="es-MX" sz="2400" dirty="0">
                <a:solidFill>
                  <a:srgbClr val="FF9900"/>
                </a:solidFill>
                <a:latin typeface="+mj-lt"/>
                <a:ea typeface="+mj-ea"/>
                <a:cs typeface="+mj-cs"/>
              </a:rPr>
              <a:t>). Este método difiere del DSM/ICD en:</a:t>
            </a:r>
          </a:p>
          <a:p>
            <a:endParaRPr lang="es-MX" sz="2400" dirty="0">
              <a:solidFill>
                <a:srgbClr val="FF9900"/>
              </a:solidFill>
              <a:latin typeface="+mj-lt"/>
              <a:ea typeface="+mj-ea"/>
              <a:cs typeface="+mj-cs"/>
            </a:endParaRPr>
          </a:p>
          <a:p>
            <a:pPr marL="342900" indent="-342900">
              <a:lnSpc>
                <a:spcPct val="150000"/>
              </a:lnSpc>
              <a:buAutoNum type="arabicPeriod"/>
            </a:pPr>
            <a:r>
              <a:rPr lang="es-MX" sz="2000" dirty="0">
                <a:solidFill>
                  <a:srgbClr val="FFFF00"/>
                </a:solidFill>
              </a:rPr>
              <a:t>Los criterios dependen de los avances en las neurociencias y el desarrollo como principios rectores para la definición de la psicopatología.</a:t>
            </a:r>
          </a:p>
          <a:p>
            <a:pPr marL="342900" indent="-342900">
              <a:lnSpc>
                <a:spcPct val="150000"/>
              </a:lnSpc>
              <a:buAutoNum type="arabicPeriod"/>
            </a:pPr>
            <a:r>
              <a:rPr lang="es-MX" sz="2000" dirty="0">
                <a:solidFill>
                  <a:srgbClr val="FFFF00"/>
                </a:solidFill>
              </a:rPr>
              <a:t>Coloca a circuitos cerebrales, en lugar de a un grupo de síntomas, como el principio organizador para definir la psicopatología. </a:t>
            </a:r>
          </a:p>
          <a:p>
            <a:pPr marL="342900" indent="-342900">
              <a:lnSpc>
                <a:spcPct val="150000"/>
              </a:lnSpc>
              <a:buAutoNum type="arabicPeriod"/>
            </a:pPr>
            <a:r>
              <a:rPr lang="es-MX" sz="2000" dirty="0">
                <a:solidFill>
                  <a:srgbClr val="FFFF00"/>
                </a:solidFill>
              </a:rPr>
              <a:t>La patología se define con respecto a una medida cuantificable y objetiva relacionada con un circuito cerebral.</a:t>
            </a:r>
          </a:p>
          <a:p>
            <a:pPr marL="342900" indent="-342900">
              <a:lnSpc>
                <a:spcPct val="150000"/>
              </a:lnSpc>
              <a:buFontTx/>
              <a:buAutoNum type="arabicPeriod"/>
            </a:pPr>
            <a:r>
              <a:rPr lang="es-MX" sz="2000" dirty="0">
                <a:solidFill>
                  <a:srgbClr val="FFFF00"/>
                </a:solidFill>
              </a:rPr>
              <a:t>Establece límites de normalidad en un espectro continuo y no como una categoría discreta. </a:t>
            </a:r>
          </a:p>
        </p:txBody>
      </p:sp>
      <p:sp>
        <p:nvSpPr>
          <p:cNvPr id="3" name="2 Rectángulo"/>
          <p:cNvSpPr/>
          <p:nvPr/>
        </p:nvSpPr>
        <p:spPr>
          <a:xfrm>
            <a:off x="1941075" y="6099407"/>
            <a:ext cx="7215206" cy="307777"/>
          </a:xfrm>
          <a:prstGeom prst="rect">
            <a:avLst/>
          </a:prstGeom>
        </p:spPr>
        <p:txBody>
          <a:bodyPr wrap="square">
            <a:spAutoFit/>
          </a:bodyPr>
          <a:lstStyle/>
          <a:p>
            <a:pPr algn="r"/>
            <a:r>
              <a:rPr lang="es-MX" sz="1400" b="1" i="1" dirty="0" err="1">
                <a:solidFill>
                  <a:schemeClr val="bg1"/>
                </a:solidFill>
              </a:rPr>
              <a:t>Hyman</a:t>
            </a:r>
            <a:r>
              <a:rPr lang="es-MX" sz="1400" b="1" i="1" dirty="0">
                <a:solidFill>
                  <a:schemeClr val="bg1"/>
                </a:solidFill>
              </a:rPr>
              <a:t>, 2010; </a:t>
            </a:r>
            <a:r>
              <a:rPr lang="es-MX" sz="1400" b="1" i="1" dirty="0" err="1">
                <a:solidFill>
                  <a:schemeClr val="bg1"/>
                </a:solidFill>
              </a:rPr>
              <a:t>Insel</a:t>
            </a:r>
            <a:r>
              <a:rPr lang="es-MX" sz="1400" b="1" i="1" dirty="0">
                <a:solidFill>
                  <a:schemeClr val="bg1"/>
                </a:solidFill>
              </a:rPr>
              <a:t> et al., 2010; </a:t>
            </a:r>
            <a:r>
              <a:rPr lang="es-MX" sz="1400" b="1" i="1" dirty="0" err="1">
                <a:solidFill>
                  <a:schemeClr val="bg1"/>
                </a:solidFill>
              </a:rPr>
              <a:t>Widiger</a:t>
            </a:r>
            <a:r>
              <a:rPr lang="es-MX" sz="1400" b="1" i="1" dirty="0">
                <a:solidFill>
                  <a:schemeClr val="bg1"/>
                </a:solidFill>
              </a:rPr>
              <a:t> y Clark, 2000; Strauss et al., 2011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2852"/>
            <a:ext cx="9144000" cy="3266985"/>
          </a:xfrm>
          <a:prstGeom prst="rect">
            <a:avLst/>
          </a:prstGeom>
        </p:spPr>
        <p:txBody>
          <a:bodyPr wrap="square">
            <a:spAutoFit/>
          </a:bodyPr>
          <a:lstStyle/>
          <a:p>
            <a:pPr marL="342900" indent="-342900">
              <a:lnSpc>
                <a:spcPct val="150000"/>
              </a:lnSpc>
              <a:buFont typeface="+mj-lt"/>
              <a:buAutoNum type="arabicPeriod" startAt="5"/>
            </a:pPr>
            <a:r>
              <a:rPr lang="es-MX" sz="2000" dirty="0">
                <a:solidFill>
                  <a:srgbClr val="FFFF00"/>
                </a:solidFill>
              </a:rPr>
              <a:t>La anormalidad en un circuito neuronal modifica el riesgo de sufrir diferentes alteraciones, proporcionando una posible explicación para la alta tasa de morbilidad</a:t>
            </a:r>
            <a:r>
              <a:rPr lang="es-MX" sz="2000" i="1" dirty="0">
                <a:solidFill>
                  <a:srgbClr val="FFFF00"/>
                </a:solidFill>
              </a:rPr>
              <a:t>. Un control deficiente de impulsos: mayor riesgo de suicidio, abuso de sustancias, presencia de debilidad emocional o agresión.</a:t>
            </a:r>
          </a:p>
          <a:p>
            <a:pPr marL="342900" indent="-342900">
              <a:lnSpc>
                <a:spcPct val="150000"/>
              </a:lnSpc>
              <a:buFont typeface="+mj-lt"/>
              <a:buAutoNum type="arabicPeriod" startAt="5"/>
            </a:pPr>
            <a:r>
              <a:rPr lang="es-MX" sz="2000" dirty="0">
                <a:solidFill>
                  <a:srgbClr val="FFFF00"/>
                </a:solidFill>
              </a:rPr>
              <a:t>El enfoque </a:t>
            </a:r>
            <a:r>
              <a:rPr lang="es-MX" sz="2000" dirty="0" err="1">
                <a:solidFill>
                  <a:srgbClr val="FFFF00"/>
                </a:solidFill>
              </a:rPr>
              <a:t>RDoC</a:t>
            </a:r>
            <a:r>
              <a:rPr lang="es-MX" sz="2000" dirty="0">
                <a:solidFill>
                  <a:srgbClr val="FFFF00"/>
                </a:solidFill>
              </a:rPr>
              <a:t> es compatible con la investigación preclínica debido al establecimiento de un fenotipo con características medibles y objetivas. </a:t>
            </a:r>
          </a:p>
          <a:p>
            <a:pPr marL="342900" indent="-342900">
              <a:lnSpc>
                <a:spcPct val="150000"/>
              </a:lnSpc>
              <a:buFont typeface="+mj-lt"/>
              <a:buAutoNum type="arabicPeriod" startAt="5"/>
            </a:pPr>
            <a:endParaRPr lang="es-MX" sz="2000" dirty="0">
              <a:solidFill>
                <a:srgbClr val="FFFF00"/>
              </a:solidFill>
            </a:endParaRPr>
          </a:p>
        </p:txBody>
      </p:sp>
      <p:sp>
        <p:nvSpPr>
          <p:cNvPr id="3" name="2 Rectángulo"/>
          <p:cNvSpPr/>
          <p:nvPr/>
        </p:nvSpPr>
        <p:spPr>
          <a:xfrm>
            <a:off x="6000760" y="6550247"/>
            <a:ext cx="3646478" cy="307777"/>
          </a:xfrm>
          <a:prstGeom prst="rect">
            <a:avLst/>
          </a:prstGeom>
        </p:spPr>
        <p:txBody>
          <a:bodyPr wrap="square">
            <a:spAutoFit/>
          </a:bodyPr>
          <a:lstStyle/>
          <a:p>
            <a:r>
              <a:rPr lang="es-MX" sz="1400" b="1" i="1" dirty="0" err="1">
                <a:solidFill>
                  <a:schemeClr val="bg1"/>
                </a:solidFill>
              </a:rPr>
              <a:t>Hyman</a:t>
            </a:r>
            <a:r>
              <a:rPr lang="es-MX" sz="1400" b="1" i="1" dirty="0">
                <a:solidFill>
                  <a:schemeClr val="bg1"/>
                </a:solidFill>
              </a:rPr>
              <a:t>, 2010; </a:t>
            </a:r>
            <a:r>
              <a:rPr lang="es-MX" sz="1400" b="1" i="1" dirty="0" err="1">
                <a:solidFill>
                  <a:schemeClr val="bg1"/>
                </a:solidFill>
              </a:rPr>
              <a:t>Widiger</a:t>
            </a:r>
            <a:r>
              <a:rPr lang="es-MX" sz="1400" b="1" i="1" dirty="0">
                <a:solidFill>
                  <a:schemeClr val="bg1"/>
                </a:solidFill>
              </a:rPr>
              <a:t> y Clark, 2000</a:t>
            </a:r>
          </a:p>
        </p:txBody>
      </p:sp>
      <p:sp>
        <p:nvSpPr>
          <p:cNvPr id="5" name="4 Rectángulo"/>
          <p:cNvSpPr/>
          <p:nvPr/>
        </p:nvSpPr>
        <p:spPr>
          <a:xfrm>
            <a:off x="0" y="3429000"/>
            <a:ext cx="9144000" cy="3163174"/>
          </a:xfrm>
          <a:prstGeom prst="rect">
            <a:avLst/>
          </a:prstGeom>
        </p:spPr>
        <p:txBody>
          <a:bodyPr wrap="square">
            <a:spAutoFit/>
          </a:bodyPr>
          <a:lstStyle/>
          <a:p>
            <a:pPr marL="342900" indent="-342900">
              <a:buFont typeface="+mj-lt"/>
              <a:buAutoNum type="arabicPeriod" startAt="5"/>
            </a:pPr>
            <a:endParaRPr lang="es-MX" sz="2400" dirty="0">
              <a:solidFill>
                <a:srgbClr val="FF9900"/>
              </a:solidFill>
              <a:latin typeface="+mj-lt"/>
              <a:ea typeface="+mj-ea"/>
              <a:cs typeface="+mj-cs"/>
            </a:endParaRPr>
          </a:p>
          <a:p>
            <a:pPr indent="-342900">
              <a:lnSpc>
                <a:spcPct val="150000"/>
              </a:lnSpc>
            </a:pPr>
            <a:r>
              <a:rPr lang="es-MX" sz="2400" dirty="0">
                <a:solidFill>
                  <a:srgbClr val="FF9900"/>
                </a:solidFill>
                <a:latin typeface="+mj-lt"/>
                <a:ea typeface="+mj-ea"/>
                <a:cs typeface="+mj-cs"/>
              </a:rPr>
              <a:t>La iniciativa </a:t>
            </a:r>
            <a:r>
              <a:rPr lang="es-MX" sz="2400" dirty="0" err="1">
                <a:solidFill>
                  <a:srgbClr val="FF9900"/>
                </a:solidFill>
                <a:latin typeface="+mj-lt"/>
                <a:ea typeface="+mj-ea"/>
                <a:cs typeface="+mj-cs"/>
              </a:rPr>
              <a:t>RDoC</a:t>
            </a:r>
            <a:r>
              <a:rPr lang="es-MX" sz="2400" dirty="0">
                <a:solidFill>
                  <a:srgbClr val="FF9900"/>
                </a:solidFill>
                <a:latin typeface="+mj-lt"/>
                <a:ea typeface="+mj-ea"/>
                <a:cs typeface="+mj-cs"/>
              </a:rPr>
              <a:t> es de muy reciente creación y su desafiante aplicación será imperfecta. </a:t>
            </a:r>
          </a:p>
          <a:p>
            <a:pPr indent="-342900">
              <a:lnSpc>
                <a:spcPct val="150000"/>
              </a:lnSpc>
            </a:pPr>
            <a:r>
              <a:rPr lang="es-MX" sz="2400" dirty="0">
                <a:solidFill>
                  <a:srgbClr val="FF9900"/>
                </a:solidFill>
                <a:latin typeface="+mj-lt"/>
                <a:ea typeface="+mj-ea"/>
                <a:cs typeface="+mj-cs"/>
              </a:rPr>
              <a:t>El avance de un enfoque alternativo del sistema DSM/ICD representa un paso importante y necesario para el desarrollo de modelos animales con mayor validez.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9555" y="980728"/>
            <a:ext cx="2174488" cy="2880320"/>
          </a:xfrm>
          <a:prstGeom prst="rect">
            <a:avLst/>
          </a:prstGeom>
          <a:noFill/>
          <a:ln w="9525">
            <a:noFill/>
            <a:miter lim="800000"/>
            <a:headEnd/>
            <a:tailEnd/>
          </a:ln>
          <a:effectLst/>
        </p:spPr>
      </p:pic>
      <p:pic>
        <p:nvPicPr>
          <p:cNvPr id="2" name="Imagen 1">
            <a:extLst>
              <a:ext uri="{FF2B5EF4-FFF2-40B4-BE49-F238E27FC236}">
                <a16:creationId xmlns:a16="http://schemas.microsoft.com/office/drawing/2014/main" id="{A0A5FD0F-7786-4851-B56F-4A0DD01112B0}"/>
              </a:ext>
            </a:extLst>
          </p:cNvPr>
          <p:cNvPicPr>
            <a:picLocks noChangeAspect="1"/>
          </p:cNvPicPr>
          <p:nvPr/>
        </p:nvPicPr>
        <p:blipFill>
          <a:blip r:embed="rId3"/>
          <a:stretch>
            <a:fillRect/>
          </a:stretch>
        </p:blipFill>
        <p:spPr>
          <a:xfrm>
            <a:off x="2304256" y="216541"/>
            <a:ext cx="4657748" cy="347502"/>
          </a:xfrm>
          <a:prstGeom prst="rect">
            <a:avLst/>
          </a:prstGeom>
        </p:spPr>
      </p:pic>
      <p:sp>
        <p:nvSpPr>
          <p:cNvPr id="7" name="2 Marcador de contenido">
            <a:extLst>
              <a:ext uri="{FF2B5EF4-FFF2-40B4-BE49-F238E27FC236}">
                <a16:creationId xmlns:a16="http://schemas.microsoft.com/office/drawing/2014/main" id="{6FC1884D-71E1-4382-B034-DFFA3C9B05B7}"/>
              </a:ext>
            </a:extLst>
          </p:cNvPr>
          <p:cNvSpPr txBox="1">
            <a:spLocks/>
          </p:cNvSpPr>
          <p:nvPr/>
        </p:nvSpPr>
        <p:spPr bwMode="auto">
          <a:xfrm>
            <a:off x="2304256" y="1196751"/>
            <a:ext cx="6732240" cy="264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s-ES" sz="2000" kern="0" dirty="0">
                <a:solidFill>
                  <a:srgbClr val="FFFF00"/>
                </a:solidFill>
              </a:rPr>
              <a:t>No tratar de replicar síntomas o </a:t>
            </a:r>
            <a:r>
              <a:rPr lang="es-ES" sz="2000" kern="0" dirty="0" err="1">
                <a:solidFill>
                  <a:srgbClr val="FFFF00"/>
                </a:solidFill>
              </a:rPr>
              <a:t>endofenotipos</a:t>
            </a:r>
            <a:r>
              <a:rPr lang="es-ES" sz="2000" kern="0" dirty="0">
                <a:solidFill>
                  <a:srgbClr val="FFFF00"/>
                </a:solidFill>
              </a:rPr>
              <a:t> en un "modelo animal" y en su lugar utilizar un "animal modelo“.</a:t>
            </a:r>
          </a:p>
          <a:p>
            <a:pPr algn="l"/>
            <a:r>
              <a:rPr lang="es-MX" sz="2000" kern="0" dirty="0">
                <a:solidFill>
                  <a:srgbClr val="FFFF00"/>
                </a:solidFill>
              </a:rPr>
              <a:t>El animal modelo explota la característica natural de un sujeto para mostrar conductas que puede considerarse patológicas y mimetiza la patología humana en el extremo de la normalidad; está exento de entrenamientos y dispositivos que no acompañan a la alteración clínica.</a:t>
            </a:r>
          </a:p>
          <a:p>
            <a:pPr algn="l"/>
            <a:endParaRPr lang="es-MX" sz="2000" kern="0" dirty="0">
              <a:solidFill>
                <a:srgbClr val="FFFF00"/>
              </a:solidFill>
            </a:endParaRPr>
          </a:p>
        </p:txBody>
      </p:sp>
      <p:sp>
        <p:nvSpPr>
          <p:cNvPr id="4" name="Rectángulo 3">
            <a:extLst>
              <a:ext uri="{FF2B5EF4-FFF2-40B4-BE49-F238E27FC236}">
                <a16:creationId xmlns:a16="http://schemas.microsoft.com/office/drawing/2014/main" id="{7A3D6DB2-87F8-4C93-84FD-DCA2AB825722}"/>
              </a:ext>
            </a:extLst>
          </p:cNvPr>
          <p:cNvSpPr/>
          <p:nvPr/>
        </p:nvSpPr>
        <p:spPr>
          <a:xfrm>
            <a:off x="49555" y="4062551"/>
            <a:ext cx="9029657" cy="1938992"/>
          </a:xfrm>
          <a:prstGeom prst="rect">
            <a:avLst/>
          </a:prstGeom>
        </p:spPr>
        <p:txBody>
          <a:bodyPr wrap="square">
            <a:spAutoFit/>
          </a:bodyPr>
          <a:lstStyle/>
          <a:p>
            <a:endParaRPr lang="es-MX" sz="2000" kern="0" dirty="0">
              <a:solidFill>
                <a:srgbClr val="FFFF00"/>
              </a:solidFill>
              <a:latin typeface="+mn-lt"/>
            </a:endParaRPr>
          </a:p>
          <a:p>
            <a:r>
              <a:rPr lang="es-ES" sz="2000" kern="0" dirty="0">
                <a:solidFill>
                  <a:srgbClr val="FFFF00"/>
                </a:solidFill>
                <a:latin typeface="+mn-lt"/>
              </a:rPr>
              <a:t>El animal modelo no es una  versión simplificada o un "modelo" de la condición humana; la información adquirida en el animal modelo es comparada con la obtenida en otras especies para comprender los mecanismos fisiopatológicos, evolutivamente conservados, que pueden ser relevantes para la psicopatología humana.</a:t>
            </a:r>
          </a:p>
        </p:txBody>
      </p:sp>
      <p:sp>
        <p:nvSpPr>
          <p:cNvPr id="9" name="Rectángulo 8">
            <a:extLst>
              <a:ext uri="{FF2B5EF4-FFF2-40B4-BE49-F238E27FC236}">
                <a16:creationId xmlns:a16="http://schemas.microsoft.com/office/drawing/2014/main" id="{E34BF697-DB81-48FA-A320-61613270CA0B}"/>
              </a:ext>
            </a:extLst>
          </p:cNvPr>
          <p:cNvSpPr/>
          <p:nvPr/>
        </p:nvSpPr>
        <p:spPr>
          <a:xfrm>
            <a:off x="7740352" y="6525344"/>
            <a:ext cx="1088760" cy="307777"/>
          </a:xfrm>
          <a:prstGeom prst="rect">
            <a:avLst/>
          </a:prstGeom>
        </p:spPr>
        <p:txBody>
          <a:bodyPr wrap="none">
            <a:spAutoFit/>
          </a:bodyPr>
          <a:lstStyle/>
          <a:p>
            <a:r>
              <a:rPr lang="es-MX" sz="1400" b="1" i="1" dirty="0">
                <a:solidFill>
                  <a:schemeClr val="bg1"/>
                </a:solidFill>
              </a:rPr>
              <a:t>Insel, 2007</a:t>
            </a:r>
          </a:p>
        </p:txBody>
      </p:sp>
    </p:spTree>
    <p:extLst>
      <p:ext uri="{BB962C8B-B14F-4D97-AF65-F5344CB8AC3E}">
        <p14:creationId xmlns:p14="http://schemas.microsoft.com/office/powerpoint/2010/main" val="143929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0" y="71414"/>
            <a:ext cx="4176464" cy="1800200"/>
          </a:xfrm>
        </p:spPr>
        <p:txBody>
          <a:bodyPr>
            <a:normAutofit/>
          </a:bodyPr>
          <a:lstStyle/>
          <a:p>
            <a:r>
              <a:rPr lang="es-ES" sz="2800" dirty="0">
                <a:solidFill>
                  <a:srgbClr val="FF9900"/>
                </a:solidFill>
              </a:rPr>
              <a:t>¿</a:t>
            </a:r>
            <a:r>
              <a:rPr lang="es-MX" sz="2800" dirty="0">
                <a:solidFill>
                  <a:srgbClr val="FF9900"/>
                </a:solidFill>
              </a:rPr>
              <a:t>Por qué se utilizan?</a:t>
            </a:r>
            <a:endParaRPr lang="es-ES" sz="2800" dirty="0">
              <a:solidFill>
                <a:srgbClr val="FF9900"/>
              </a:solidFill>
            </a:endParaRPr>
          </a:p>
        </p:txBody>
      </p:sp>
      <p:sp>
        <p:nvSpPr>
          <p:cNvPr id="32771" name="Rectangle 3"/>
          <p:cNvSpPr>
            <a:spLocks noGrp="1" noChangeArrowheads="1"/>
          </p:cNvSpPr>
          <p:nvPr>
            <p:ph type="body" sz="half" idx="1"/>
          </p:nvPr>
        </p:nvSpPr>
        <p:spPr>
          <a:xfrm>
            <a:off x="4480495" y="1285860"/>
            <a:ext cx="4663505" cy="4585142"/>
          </a:xfrm>
        </p:spPr>
        <p:txBody>
          <a:bodyPr>
            <a:noAutofit/>
          </a:bodyPr>
          <a:lstStyle/>
          <a:p>
            <a:pPr marL="257175" indent="-257175"/>
            <a:r>
              <a:rPr lang="es-MX" sz="2000" dirty="0">
                <a:solidFill>
                  <a:srgbClr val="FFFF00"/>
                </a:solidFill>
              </a:rPr>
              <a:t>Porque poseen estructuras o mecanismos más simples y accesibles en comparación con el objeto primario de estudio (que generalmente es el humano). </a:t>
            </a:r>
          </a:p>
          <a:p>
            <a:pPr marL="257175" indent="-257175"/>
            <a:r>
              <a:rPr lang="es-MX" sz="2000" dirty="0">
                <a:solidFill>
                  <a:srgbClr val="FFFF00"/>
                </a:solidFill>
              </a:rPr>
              <a:t>Porque ciertos procedimientos no pueden ser llevados a cabo en seres humanos </a:t>
            </a:r>
          </a:p>
          <a:p>
            <a:pPr marL="257175" indent="-257175"/>
            <a:r>
              <a:rPr lang="es-ES_tradnl" sz="2000" dirty="0">
                <a:solidFill>
                  <a:srgbClr val="FFFF00"/>
                </a:solidFill>
              </a:rPr>
              <a:t>Porque tenemos una muestra relativamente homogénea y controlada</a:t>
            </a:r>
          </a:p>
        </p:txBody>
      </p:sp>
      <p:sp>
        <p:nvSpPr>
          <p:cNvPr id="32772" name="Text Box 4"/>
          <p:cNvSpPr txBox="1">
            <a:spLocks noChangeArrowheads="1"/>
          </p:cNvSpPr>
          <p:nvPr/>
        </p:nvSpPr>
        <p:spPr bwMode="auto">
          <a:xfrm>
            <a:off x="6948264" y="6581001"/>
            <a:ext cx="2393851" cy="307777"/>
          </a:xfrm>
          <a:prstGeom prst="rect">
            <a:avLst/>
          </a:prstGeom>
          <a:noFill/>
          <a:ln w="9525">
            <a:noFill/>
            <a:miter lim="800000"/>
            <a:headEnd/>
            <a:tailEnd/>
          </a:ln>
          <a:effectLst/>
        </p:spPr>
        <p:txBody>
          <a:bodyPr wrap="square">
            <a:spAutoFit/>
          </a:bodyPr>
          <a:lstStyle/>
          <a:p>
            <a:pPr>
              <a:spcBef>
                <a:spcPct val="50000"/>
              </a:spcBef>
            </a:pPr>
            <a:r>
              <a:rPr lang="es-ES_tradnl" sz="1400" b="1" i="1" dirty="0" err="1">
                <a:solidFill>
                  <a:srgbClr val="FFFFFF"/>
                </a:solidFill>
                <a:cs typeface="Arial" charset="0"/>
              </a:rPr>
              <a:t>Porsolt</a:t>
            </a:r>
            <a:r>
              <a:rPr lang="es-ES_tradnl" sz="1400" b="1" i="1" dirty="0">
                <a:solidFill>
                  <a:srgbClr val="FFFFFF"/>
                </a:solidFill>
                <a:cs typeface="Arial" charset="0"/>
              </a:rPr>
              <a:t> y </a:t>
            </a:r>
            <a:r>
              <a:rPr lang="es-ES_tradnl" sz="1400" b="1" i="1" dirty="0" err="1">
                <a:solidFill>
                  <a:srgbClr val="FFFFFF"/>
                </a:solidFill>
                <a:cs typeface="Arial" charset="0"/>
              </a:rPr>
              <a:t>Lénegre</a:t>
            </a:r>
            <a:r>
              <a:rPr lang="es-ES_tradnl" sz="1400" b="1" i="1" dirty="0">
                <a:solidFill>
                  <a:srgbClr val="FFFFFF"/>
                </a:solidFill>
                <a:cs typeface="Arial" charset="0"/>
              </a:rPr>
              <a:t>, 1991</a:t>
            </a:r>
            <a:endParaRPr lang="es-ES" sz="1400" b="1" i="1" dirty="0">
              <a:solidFill>
                <a:srgbClr val="FFFFFF"/>
              </a:solidFill>
              <a:cs typeface="Arial" charset="0"/>
            </a:endParaRPr>
          </a:p>
        </p:txBody>
      </p:sp>
      <p:sp>
        <p:nvSpPr>
          <p:cNvPr id="7" name="Rectangle 3"/>
          <p:cNvSpPr txBox="1">
            <a:spLocks noChangeArrowheads="1"/>
          </p:cNvSpPr>
          <p:nvPr/>
        </p:nvSpPr>
        <p:spPr>
          <a:xfrm>
            <a:off x="0" y="785818"/>
            <a:ext cx="4429124" cy="3286124"/>
          </a:xfrm>
          <a:prstGeom prst="rect">
            <a:avLst/>
          </a:prstGeom>
        </p:spPr>
        <p:txBody>
          <a:bodyPr vert="horz" lIns="91440" tIns="45720" rIns="91440" bIns="45720" rtlCol="0">
            <a:normAutofit/>
          </a:bodyPr>
          <a:lstStyle/>
          <a:p>
            <a:pPr marL="371475" marR="0" lvl="0" indent="-371475"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a:solidFill>
                  <a:srgbClr val="FFFF00"/>
                </a:solidFill>
              </a:rPr>
              <a:t>Ventajas y limitaciones</a:t>
            </a:r>
          </a:p>
          <a:p>
            <a:pPr marL="371475" marR="0" lvl="0" indent="-371475"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a:solidFill>
                  <a:srgbClr val="FFFF00"/>
                </a:solidFill>
              </a:rPr>
              <a:t>Investigación de la patogénesis de los trastornos</a:t>
            </a:r>
          </a:p>
          <a:p>
            <a:pPr marL="371475" marR="0" lvl="0" indent="-371475"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a:solidFill>
                  <a:srgbClr val="FFFF00"/>
                </a:solidFill>
              </a:rPr>
              <a:t>Prueba de medicamentos</a:t>
            </a:r>
          </a:p>
          <a:p>
            <a:pPr marL="371475" marR="0" lvl="0" indent="-371475"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a:solidFill>
                  <a:srgbClr val="FFFF00"/>
                </a:solidFill>
              </a:rPr>
              <a:t>Bases biológicas que median las alteraciones </a:t>
            </a:r>
          </a:p>
          <a:p>
            <a:pPr marL="371475" marR="0" lvl="0" indent="-371475"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000" dirty="0">
                <a:solidFill>
                  <a:srgbClr val="FFFF00"/>
                </a:solidFill>
              </a:rPr>
              <a:t>Simulación de síntomas</a:t>
            </a:r>
            <a:endParaRPr lang="es-ES" sz="2000" dirty="0">
              <a:solidFill>
                <a:srgbClr val="FFFF00"/>
              </a:solidFill>
            </a:endParaRPr>
          </a:p>
          <a:p>
            <a:pPr marL="371475" marR="0" lvl="0" indent="-37147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rgbClr val="FFFF00"/>
              </a:solidFill>
              <a:effectLst/>
              <a:uLnTx/>
              <a:uFillTx/>
              <a:latin typeface="+mn-lt"/>
              <a:ea typeface="+mn-ea"/>
              <a:cs typeface="+mn-cs"/>
            </a:endParaRPr>
          </a:p>
        </p:txBody>
      </p:sp>
      <p:sp>
        <p:nvSpPr>
          <p:cNvPr id="8" name="7 Rectángulo"/>
          <p:cNvSpPr/>
          <p:nvPr/>
        </p:nvSpPr>
        <p:spPr>
          <a:xfrm>
            <a:off x="368528" y="35913"/>
            <a:ext cx="3339376" cy="584775"/>
          </a:xfrm>
          <a:prstGeom prst="rect">
            <a:avLst/>
          </a:prstGeom>
        </p:spPr>
        <p:txBody>
          <a:bodyPr wrap="none">
            <a:spAutoFit/>
          </a:bodyPr>
          <a:lstStyle/>
          <a:p>
            <a:r>
              <a:rPr lang="es-ES_tradnl" sz="3200" dirty="0">
                <a:solidFill>
                  <a:srgbClr val="FF9900"/>
                </a:solidFill>
                <a:latin typeface="+mj-lt"/>
                <a:ea typeface="+mj-ea"/>
                <a:cs typeface="+mj-cs"/>
              </a:rPr>
              <a:t>Modelos animales</a:t>
            </a:r>
            <a:endParaRPr lang="es-MX" sz="3200" dirty="0">
              <a:solidFill>
                <a:srgbClr val="FF9900"/>
              </a:solidFill>
              <a:latin typeface="+mj-lt"/>
              <a:ea typeface="+mj-ea"/>
              <a:cs typeface="+mj-cs"/>
            </a:endParaRPr>
          </a:p>
        </p:txBody>
      </p:sp>
      <p:pic>
        <p:nvPicPr>
          <p:cNvPr id="9" name="Picture 5" descr="MouseDishes100dpi"/>
          <p:cNvPicPr>
            <a:picLocks noGrp="1" noChangeAspect="1" noChangeArrowheads="1"/>
          </p:cNvPicPr>
          <p:nvPr>
            <p:ph sz="quarter" idx="2"/>
          </p:nvPr>
        </p:nvPicPr>
        <p:blipFill>
          <a:blip r:embed="rId2" cstate="print"/>
          <a:srcRect/>
          <a:stretch>
            <a:fillRect/>
          </a:stretch>
        </p:blipFill>
        <p:spPr>
          <a:xfrm>
            <a:off x="428596" y="3429000"/>
            <a:ext cx="4030388" cy="308467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90519"/>
            <a:ext cx="9144000" cy="904875"/>
          </a:xfrm>
        </p:spPr>
        <p:txBody>
          <a:bodyPr/>
          <a:lstStyle/>
          <a:p>
            <a:pPr eaLnBrk="1" hangingPunct="1"/>
            <a:r>
              <a:rPr lang="es-MX" sz="3200" kern="1200" dirty="0">
                <a:solidFill>
                  <a:srgbClr val="FF9900"/>
                </a:solidFill>
              </a:rPr>
              <a:t>Criterios de validez de los modelos animales</a:t>
            </a:r>
            <a:endParaRPr lang="es-ES" sz="3200" kern="1200" dirty="0">
              <a:solidFill>
                <a:srgbClr val="FF9900"/>
              </a:solidFill>
            </a:endParaRPr>
          </a:p>
        </p:txBody>
      </p:sp>
      <p:sp>
        <p:nvSpPr>
          <p:cNvPr id="31747" name="Rectangle 3"/>
          <p:cNvSpPr>
            <a:spLocks noGrp="1" noChangeArrowheads="1"/>
          </p:cNvSpPr>
          <p:nvPr>
            <p:ph type="body" sz="half" idx="1"/>
          </p:nvPr>
        </p:nvSpPr>
        <p:spPr>
          <a:xfrm>
            <a:off x="144016" y="928892"/>
            <a:ext cx="4427984" cy="4228300"/>
          </a:xfrm>
        </p:spPr>
        <p:txBody>
          <a:bodyPr>
            <a:normAutofit/>
          </a:bodyPr>
          <a:lstStyle/>
          <a:p>
            <a:pPr marL="0" indent="171450">
              <a:buNone/>
            </a:pPr>
            <a:r>
              <a:rPr lang="es-ES" sz="2400" dirty="0">
                <a:solidFill>
                  <a:srgbClr val="FFFF00"/>
                </a:solidFill>
              </a:rPr>
              <a:t>Validez predictiva o</a:t>
            </a:r>
          </a:p>
          <a:p>
            <a:pPr marL="0" indent="171450" eaLnBrk="1" hangingPunct="1">
              <a:buFontTx/>
              <a:buNone/>
            </a:pPr>
            <a:r>
              <a:rPr lang="es-MX" sz="2400" dirty="0">
                <a:solidFill>
                  <a:srgbClr val="FFFF00"/>
                </a:solidFill>
              </a:rPr>
              <a:t>correlación</a:t>
            </a:r>
            <a:r>
              <a:rPr lang="es-ES" sz="2400" dirty="0">
                <a:solidFill>
                  <a:srgbClr val="FFFF00"/>
                </a:solidFill>
              </a:rPr>
              <a:t> </a:t>
            </a:r>
          </a:p>
          <a:p>
            <a:pPr marL="0" indent="171450" eaLnBrk="1" hangingPunct="1">
              <a:spcBef>
                <a:spcPct val="0"/>
              </a:spcBef>
            </a:pPr>
            <a:r>
              <a:rPr lang="es-MX" sz="2000" dirty="0">
                <a:solidFill>
                  <a:schemeClr val="bg1"/>
                </a:solidFill>
              </a:rPr>
              <a:t>Efectos farmacológicos similares</a:t>
            </a:r>
            <a:r>
              <a:rPr lang="es-MX" sz="2000" b="1" dirty="0">
                <a:solidFill>
                  <a:schemeClr val="bg1"/>
                </a:solidFill>
              </a:rPr>
              <a:t> </a:t>
            </a:r>
            <a:r>
              <a:rPr lang="es-MX" sz="2000" dirty="0">
                <a:solidFill>
                  <a:schemeClr val="bg1"/>
                </a:solidFill>
              </a:rPr>
              <a:t>entre humanos y animales</a:t>
            </a:r>
            <a:endParaRPr lang="es-ES" sz="2000" dirty="0">
              <a:solidFill>
                <a:schemeClr val="bg1"/>
              </a:solidFill>
            </a:endParaRPr>
          </a:p>
          <a:p>
            <a:pPr marL="808038" lvl="2" indent="269875" eaLnBrk="1" hangingPunct="1"/>
            <a:r>
              <a:rPr lang="es-ES" sz="1600" dirty="0">
                <a:solidFill>
                  <a:schemeClr val="bg1"/>
                </a:solidFill>
              </a:rPr>
              <a:t>Sensibilidad</a:t>
            </a:r>
          </a:p>
          <a:p>
            <a:pPr marL="808038" lvl="2" indent="269875" eaLnBrk="1" hangingPunct="1"/>
            <a:r>
              <a:rPr lang="es-MX" sz="1600" dirty="0">
                <a:solidFill>
                  <a:schemeClr val="bg1"/>
                </a:solidFill>
              </a:rPr>
              <a:t>Selectividad</a:t>
            </a:r>
          </a:p>
          <a:p>
            <a:pPr marL="808038" lvl="2" indent="269875" eaLnBrk="1" hangingPunct="1"/>
            <a:r>
              <a:rPr lang="es-MX" sz="1600" dirty="0">
                <a:solidFill>
                  <a:schemeClr val="bg1"/>
                </a:solidFill>
              </a:rPr>
              <a:t>Potencia Relativa</a:t>
            </a:r>
          </a:p>
          <a:p>
            <a:pPr marL="0" indent="171450">
              <a:spcBef>
                <a:spcPct val="0"/>
              </a:spcBef>
              <a:buNone/>
            </a:pPr>
            <a:r>
              <a:rPr lang="es-MX" sz="2400" dirty="0">
                <a:solidFill>
                  <a:srgbClr val="FFFF00"/>
                </a:solidFill>
              </a:rPr>
              <a:t>Validez de apariencia o</a:t>
            </a:r>
          </a:p>
          <a:p>
            <a:pPr marL="0" indent="171450">
              <a:spcBef>
                <a:spcPct val="0"/>
              </a:spcBef>
              <a:buNone/>
            </a:pPr>
            <a:r>
              <a:rPr lang="es-MX" sz="2400" dirty="0">
                <a:solidFill>
                  <a:srgbClr val="FFFF00"/>
                </a:solidFill>
              </a:rPr>
              <a:t>isomorfismo  </a:t>
            </a:r>
          </a:p>
          <a:p>
            <a:pPr marL="0" indent="171450">
              <a:spcBef>
                <a:spcPct val="0"/>
              </a:spcBef>
            </a:pPr>
            <a:r>
              <a:rPr lang="es-MX" sz="2000" dirty="0">
                <a:solidFill>
                  <a:schemeClr val="bg1"/>
                </a:solidFill>
              </a:rPr>
              <a:t>Similitudes fenomenológicas entre el modelo y la patología que modela</a:t>
            </a:r>
            <a:endParaRPr lang="es-ES" sz="2000" dirty="0">
              <a:solidFill>
                <a:schemeClr val="bg1"/>
              </a:solidFill>
            </a:endParaRPr>
          </a:p>
        </p:txBody>
      </p:sp>
      <p:sp>
        <p:nvSpPr>
          <p:cNvPr id="5" name="4 CuadroTexto"/>
          <p:cNvSpPr txBox="1"/>
          <p:nvPr/>
        </p:nvSpPr>
        <p:spPr>
          <a:xfrm>
            <a:off x="4572000" y="908720"/>
            <a:ext cx="4536505" cy="3908762"/>
          </a:xfrm>
          <a:prstGeom prst="rect">
            <a:avLst/>
          </a:prstGeom>
          <a:noFill/>
        </p:spPr>
        <p:txBody>
          <a:bodyPr wrap="square" rtlCol="0">
            <a:spAutoFit/>
          </a:bodyPr>
          <a:lstStyle/>
          <a:p>
            <a:pPr indent="171450"/>
            <a:r>
              <a:rPr lang="es-MX" sz="2400" dirty="0">
                <a:solidFill>
                  <a:srgbClr val="FFFF00"/>
                </a:solidFill>
              </a:rPr>
              <a:t>Homología</a:t>
            </a:r>
          </a:p>
          <a:p>
            <a:pPr indent="171450">
              <a:buFont typeface="Arial" pitchFamily="34" charset="0"/>
              <a:buChar char="•"/>
            </a:pPr>
            <a:r>
              <a:rPr lang="es-MX" sz="2000" dirty="0">
                <a:solidFill>
                  <a:schemeClr val="bg1"/>
                </a:solidFill>
              </a:rPr>
              <a:t>La causa de la alteración en el animal similar a la que produce la patología en el humano</a:t>
            </a:r>
          </a:p>
          <a:p>
            <a:pPr indent="171450"/>
            <a:endParaRPr lang="es-MX" sz="2000" dirty="0">
              <a:solidFill>
                <a:schemeClr val="bg1"/>
              </a:solidFill>
            </a:endParaRPr>
          </a:p>
          <a:p>
            <a:pPr>
              <a:buNone/>
            </a:pPr>
            <a:r>
              <a:rPr lang="es-MX" dirty="0">
                <a:solidFill>
                  <a:schemeClr val="bg1"/>
                </a:solidFill>
              </a:rPr>
              <a:t>   </a:t>
            </a:r>
            <a:r>
              <a:rPr lang="es-MX" sz="2400" dirty="0">
                <a:solidFill>
                  <a:srgbClr val="FFFF00"/>
                </a:solidFill>
              </a:rPr>
              <a:t>Validez de constructo</a:t>
            </a:r>
          </a:p>
          <a:p>
            <a:pPr>
              <a:buFont typeface="Arial" pitchFamily="34" charset="0"/>
              <a:buChar char="•"/>
            </a:pPr>
            <a:r>
              <a:rPr lang="es-MX" sz="2000" dirty="0">
                <a:solidFill>
                  <a:schemeClr val="bg1"/>
                </a:solidFill>
              </a:rPr>
              <a:t> Razonamiento teórico de la patología: aproximación que tiene como fin elaborar una teoría acerca de los mecanismos del desorden humano a partir de una teoría en el modelo animal</a:t>
            </a:r>
            <a:endParaRPr lang="es-MX" sz="1600" dirty="0">
              <a:solidFill>
                <a:schemeClr val="bg1"/>
              </a:solidFill>
            </a:endParaRPr>
          </a:p>
        </p:txBody>
      </p:sp>
      <p:sp>
        <p:nvSpPr>
          <p:cNvPr id="6" name="5 Rectángulo"/>
          <p:cNvSpPr/>
          <p:nvPr/>
        </p:nvSpPr>
        <p:spPr>
          <a:xfrm>
            <a:off x="251520" y="5057308"/>
            <a:ext cx="8748464" cy="1107996"/>
          </a:xfrm>
          <a:prstGeom prst="rect">
            <a:avLst/>
          </a:prstGeom>
        </p:spPr>
        <p:txBody>
          <a:bodyPr wrap="square">
            <a:spAutoFit/>
          </a:bodyPr>
          <a:lstStyle/>
          <a:p>
            <a:r>
              <a:rPr lang="es-MX" sz="2200" dirty="0">
                <a:solidFill>
                  <a:srgbClr val="FFFF00"/>
                </a:solidFill>
              </a:rPr>
              <a:t>Es fundamental considerar la importancia y el significado de cada uno de estos criterios, junto con otros: validez genética y ambiental, validez poblacional, relevancia, generalización y replicabilidad.</a:t>
            </a:r>
          </a:p>
        </p:txBody>
      </p:sp>
      <p:pic>
        <p:nvPicPr>
          <p:cNvPr id="2" name="Imagen 1">
            <a:extLst>
              <a:ext uri="{FF2B5EF4-FFF2-40B4-BE49-F238E27FC236}">
                <a16:creationId xmlns:a16="http://schemas.microsoft.com/office/drawing/2014/main" id="{21319917-924A-41D8-9472-B55EE8EAEE8D}"/>
              </a:ext>
            </a:extLst>
          </p:cNvPr>
          <p:cNvPicPr>
            <a:picLocks noChangeAspect="1"/>
          </p:cNvPicPr>
          <p:nvPr/>
        </p:nvPicPr>
        <p:blipFill>
          <a:blip r:embed="rId2"/>
          <a:stretch>
            <a:fillRect/>
          </a:stretch>
        </p:blipFill>
        <p:spPr>
          <a:xfrm>
            <a:off x="4860032" y="6473919"/>
            <a:ext cx="4377307" cy="384081"/>
          </a:xfrm>
          <a:prstGeom prst="rect">
            <a:avLst/>
          </a:prstGeom>
        </p:spPr>
      </p:pic>
    </p:spTree>
    <p:extLst>
      <p:ext uri="{BB962C8B-B14F-4D97-AF65-F5344CB8AC3E}">
        <p14:creationId xmlns:p14="http://schemas.microsoft.com/office/powerpoint/2010/main" val="88954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6388"/>
            <a:ext cx="4978400" cy="1143001"/>
          </a:xfrm>
        </p:spPr>
        <p:txBody>
          <a:bodyPr/>
          <a:lstStyle/>
          <a:p>
            <a:pPr eaLnBrk="1" hangingPunct="1"/>
            <a:r>
              <a:rPr lang="es-CO" sz="3600" kern="1200" dirty="0">
                <a:solidFill>
                  <a:srgbClr val="FF9900"/>
                </a:solidFill>
              </a:rPr>
              <a:t>Depresión</a:t>
            </a:r>
          </a:p>
        </p:txBody>
      </p:sp>
      <p:sp>
        <p:nvSpPr>
          <p:cNvPr id="23555" name="Rectangle 4"/>
          <p:cNvSpPr>
            <a:spLocks noChangeArrowheads="1"/>
          </p:cNvSpPr>
          <p:nvPr/>
        </p:nvSpPr>
        <p:spPr bwMode="auto">
          <a:xfrm>
            <a:off x="468313" y="1700213"/>
            <a:ext cx="8229600" cy="4608512"/>
          </a:xfrm>
          <a:prstGeom prst="rect">
            <a:avLst/>
          </a:prstGeom>
          <a:noFill/>
          <a:ln w="9525">
            <a:noFill/>
            <a:miter lim="800000"/>
            <a:headEnd/>
            <a:tailEnd/>
          </a:ln>
        </p:spPr>
        <p:txBody>
          <a:bodyPr anchor="ctr"/>
          <a:lstStyle/>
          <a:p>
            <a:pPr algn="ctr"/>
            <a:endParaRPr lang="en-US" sz="3200" b="1">
              <a:solidFill>
                <a:schemeClr val="tx2"/>
              </a:solidFill>
            </a:endParaRPr>
          </a:p>
        </p:txBody>
      </p:sp>
      <p:sp>
        <p:nvSpPr>
          <p:cNvPr id="23556" name="Text Box 5"/>
          <p:cNvSpPr txBox="1">
            <a:spLocks noChangeArrowheads="1"/>
          </p:cNvSpPr>
          <p:nvPr/>
        </p:nvSpPr>
        <p:spPr bwMode="auto">
          <a:xfrm>
            <a:off x="323850" y="981075"/>
            <a:ext cx="5184775" cy="5786199"/>
          </a:xfrm>
          <a:prstGeom prst="rect">
            <a:avLst/>
          </a:prstGeom>
          <a:noFill/>
          <a:ln w="9525">
            <a:noFill/>
            <a:miter lim="800000"/>
            <a:headEnd/>
            <a:tailEnd/>
          </a:ln>
        </p:spPr>
        <p:txBody>
          <a:bodyPr wrap="square">
            <a:spAutoFit/>
          </a:bodyPr>
          <a:lstStyle/>
          <a:p>
            <a:pPr marL="360363" indent="-268288">
              <a:spcBef>
                <a:spcPct val="50000"/>
              </a:spcBef>
            </a:pPr>
            <a:r>
              <a:rPr lang="es-MX" sz="2000" dirty="0">
                <a:solidFill>
                  <a:srgbClr val="FFFF00"/>
                </a:solidFill>
                <a:cs typeface="Arial" charset="0"/>
              </a:rPr>
              <a:t>OMS: 121 millones</a:t>
            </a:r>
          </a:p>
          <a:p>
            <a:pPr marL="360363" indent="-268288">
              <a:spcBef>
                <a:spcPct val="50000"/>
              </a:spcBef>
            </a:pPr>
            <a:r>
              <a:rPr lang="es-MX" sz="2000" dirty="0">
                <a:solidFill>
                  <a:srgbClr val="FFFF00"/>
                </a:solidFill>
                <a:cs typeface="Arial" charset="0"/>
              </a:rPr>
              <a:t>DSM IV: Trastornos del estado de ánimo.</a:t>
            </a:r>
          </a:p>
          <a:p>
            <a:pPr marL="360363" indent="-268288">
              <a:spcBef>
                <a:spcPct val="50000"/>
              </a:spcBef>
            </a:pPr>
            <a:endParaRPr lang="es-MX" sz="2000" dirty="0">
              <a:solidFill>
                <a:srgbClr val="FFFF00"/>
              </a:solidFill>
              <a:cs typeface="Arial" charset="0"/>
            </a:endParaRPr>
          </a:p>
          <a:p>
            <a:pPr marL="360363" indent="-268288">
              <a:spcBef>
                <a:spcPct val="50000"/>
              </a:spcBef>
            </a:pPr>
            <a:r>
              <a:rPr lang="es-MX" sz="2000" b="1" dirty="0">
                <a:solidFill>
                  <a:srgbClr val="FFFF00"/>
                </a:solidFill>
                <a:cs typeface="Arial" charset="0"/>
              </a:rPr>
              <a:t>Síntomas:</a:t>
            </a:r>
          </a:p>
          <a:p>
            <a:pPr marL="360363" indent="-268288">
              <a:spcBef>
                <a:spcPct val="50000"/>
              </a:spcBef>
              <a:buFontTx/>
              <a:buChar char="•"/>
            </a:pPr>
            <a:r>
              <a:rPr lang="es-MX" sz="2000" dirty="0">
                <a:solidFill>
                  <a:schemeClr val="bg1"/>
                </a:solidFill>
                <a:cs typeface="Arial" charset="0"/>
              </a:rPr>
              <a:t>sentimientos de tristeza </a:t>
            </a:r>
          </a:p>
          <a:p>
            <a:pPr marL="360363" indent="-268288">
              <a:spcBef>
                <a:spcPct val="50000"/>
              </a:spcBef>
              <a:buFontTx/>
              <a:buChar char="•"/>
            </a:pPr>
            <a:r>
              <a:rPr lang="es-MX" sz="2000" dirty="0">
                <a:solidFill>
                  <a:schemeClr val="bg1"/>
                </a:solidFill>
                <a:cs typeface="Arial" charset="0"/>
              </a:rPr>
              <a:t>desesperanza o abandono</a:t>
            </a:r>
          </a:p>
          <a:p>
            <a:pPr marL="360363" indent="-268288">
              <a:spcBef>
                <a:spcPct val="50000"/>
              </a:spcBef>
              <a:buFontTx/>
              <a:buChar char="•"/>
            </a:pPr>
            <a:r>
              <a:rPr lang="es-MX" sz="2000" dirty="0" err="1">
                <a:solidFill>
                  <a:schemeClr val="bg1"/>
                </a:solidFill>
                <a:cs typeface="Arial" charset="0"/>
              </a:rPr>
              <a:t>anhedonia</a:t>
            </a:r>
            <a:r>
              <a:rPr lang="es-MX" sz="2000" dirty="0">
                <a:solidFill>
                  <a:schemeClr val="bg1"/>
                </a:solidFill>
                <a:cs typeface="Arial" charset="0"/>
              </a:rPr>
              <a:t> o pérdida de la capacidad para experimentar placer ante situaciones que anteriormente resultaban placenteras</a:t>
            </a:r>
          </a:p>
          <a:p>
            <a:pPr marL="360363" indent="-268288">
              <a:spcBef>
                <a:spcPct val="50000"/>
              </a:spcBef>
              <a:buFontTx/>
              <a:buChar char="•"/>
            </a:pPr>
            <a:r>
              <a:rPr lang="es-MX" sz="2000" dirty="0">
                <a:solidFill>
                  <a:schemeClr val="bg1"/>
                </a:solidFill>
                <a:cs typeface="Arial" charset="0"/>
              </a:rPr>
              <a:t>sentimientos de culpa </a:t>
            </a:r>
          </a:p>
          <a:p>
            <a:pPr marL="360363" indent="-268288">
              <a:spcBef>
                <a:spcPct val="50000"/>
              </a:spcBef>
              <a:buFontTx/>
              <a:buChar char="•"/>
            </a:pPr>
            <a:r>
              <a:rPr lang="es-MX" sz="2000" dirty="0">
                <a:solidFill>
                  <a:schemeClr val="bg1"/>
                </a:solidFill>
                <a:cs typeface="Arial" charset="0"/>
              </a:rPr>
              <a:t>ideación suicida </a:t>
            </a:r>
          </a:p>
          <a:p>
            <a:pPr marL="360363" indent="-268288">
              <a:spcBef>
                <a:spcPct val="50000"/>
              </a:spcBef>
              <a:buFontTx/>
              <a:buChar char="•"/>
            </a:pPr>
            <a:r>
              <a:rPr lang="es-MX" sz="2000" dirty="0">
                <a:solidFill>
                  <a:schemeClr val="bg1"/>
                </a:solidFill>
                <a:cs typeface="Arial" charset="0"/>
              </a:rPr>
              <a:t>Alteraciones del sueño, el apetito y la locomoción</a:t>
            </a:r>
            <a:r>
              <a:rPr lang="en-US" sz="2000" dirty="0">
                <a:solidFill>
                  <a:schemeClr val="bg1"/>
                </a:solidFill>
                <a:cs typeface="Arial" charset="0"/>
              </a:rPr>
              <a:t> </a:t>
            </a:r>
          </a:p>
        </p:txBody>
      </p:sp>
      <p:pic>
        <p:nvPicPr>
          <p:cNvPr id="23557" name="Picture 4" descr="dolor_2597"/>
          <p:cNvPicPr>
            <a:picLocks noChangeAspect="1" noChangeArrowheads="1" noCrop="1"/>
          </p:cNvPicPr>
          <p:nvPr/>
        </p:nvPicPr>
        <p:blipFill>
          <a:blip r:embed="rId2" cstate="print"/>
          <a:srcRect/>
          <a:stretch>
            <a:fillRect/>
          </a:stretch>
        </p:blipFill>
        <p:spPr bwMode="auto">
          <a:xfrm>
            <a:off x="5580063" y="333375"/>
            <a:ext cx="3438525" cy="6235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204" y="2707633"/>
            <a:ext cx="4717220" cy="4135878"/>
          </a:xfrm>
        </p:spPr>
        <p:txBody>
          <a:bodyPr>
            <a:normAutofit/>
          </a:bodyPr>
          <a:lstStyle/>
          <a:p>
            <a:pPr marL="0" indent="0">
              <a:lnSpc>
                <a:spcPct val="110000"/>
              </a:lnSpc>
              <a:buNone/>
            </a:pPr>
            <a:r>
              <a:rPr lang="es-MX" sz="2000" b="1" dirty="0">
                <a:solidFill>
                  <a:srgbClr val="FFFF00"/>
                </a:solidFill>
              </a:rPr>
              <a:t>1. Basados en la aplicación de estrés</a:t>
            </a:r>
          </a:p>
          <a:p>
            <a:pPr marL="400050" lvl="1" indent="0">
              <a:lnSpc>
                <a:spcPct val="110000"/>
              </a:lnSpc>
              <a:buNone/>
            </a:pPr>
            <a:r>
              <a:rPr lang="es-MX" sz="1800" b="1" dirty="0">
                <a:solidFill>
                  <a:srgbClr val="FFFF00"/>
                </a:solidFill>
              </a:rPr>
              <a:t>Estrés crónico ligero</a:t>
            </a:r>
          </a:p>
          <a:p>
            <a:pPr marL="400050" lvl="1" indent="0">
              <a:lnSpc>
                <a:spcPct val="110000"/>
              </a:lnSpc>
              <a:buNone/>
            </a:pPr>
            <a:r>
              <a:rPr lang="es-MX" sz="1800" b="1" dirty="0">
                <a:solidFill>
                  <a:srgbClr val="FFFF00"/>
                </a:solidFill>
              </a:rPr>
              <a:t>Desesperanza conductual</a:t>
            </a:r>
          </a:p>
          <a:p>
            <a:pPr marL="857250" lvl="2" indent="0">
              <a:lnSpc>
                <a:spcPct val="110000"/>
              </a:lnSpc>
              <a:buNone/>
            </a:pPr>
            <a:r>
              <a:rPr lang="es-MX" sz="1400" b="1" dirty="0">
                <a:solidFill>
                  <a:srgbClr val="FFFF00"/>
                </a:solidFill>
              </a:rPr>
              <a:t>Modelo de nado forzado</a:t>
            </a:r>
          </a:p>
          <a:p>
            <a:pPr marL="857250" lvl="2" indent="0">
              <a:lnSpc>
                <a:spcPct val="110000"/>
              </a:lnSpc>
              <a:buNone/>
            </a:pPr>
            <a:r>
              <a:rPr lang="es-MX" sz="1200" kern="1200" dirty="0">
                <a:solidFill>
                  <a:schemeClr val="bg1"/>
                </a:solidFill>
                <a:latin typeface="Arial" charset="0"/>
                <a:ea typeface="+mn-ea"/>
                <a:cs typeface="Arial" charset="0"/>
              </a:rPr>
              <a:t>Suspensión de la cola</a:t>
            </a:r>
          </a:p>
          <a:p>
            <a:pPr marL="400050" lvl="1" indent="0">
              <a:lnSpc>
                <a:spcPct val="110000"/>
              </a:lnSpc>
              <a:buNone/>
            </a:pPr>
            <a:r>
              <a:rPr lang="es-MX" sz="1400" kern="1200" dirty="0">
                <a:solidFill>
                  <a:schemeClr val="bg1"/>
                </a:solidFill>
                <a:latin typeface="Arial" charset="0"/>
                <a:ea typeface="+mn-ea"/>
                <a:cs typeface="Arial" charset="0"/>
              </a:rPr>
              <a:t>Desesperanza aprendida</a:t>
            </a:r>
          </a:p>
          <a:p>
            <a:pPr marL="1009650" lvl="1" indent="-609600">
              <a:lnSpc>
                <a:spcPct val="110000"/>
              </a:lnSpc>
              <a:buNone/>
            </a:pPr>
            <a:endParaRPr lang="es-MX" sz="900" kern="1200" dirty="0">
              <a:solidFill>
                <a:srgbClr val="FFFF66"/>
              </a:solidFill>
              <a:latin typeface="Arial" charset="0"/>
              <a:ea typeface="+mn-ea"/>
              <a:cs typeface="Arial" charset="0"/>
            </a:endParaRPr>
          </a:p>
          <a:p>
            <a:pPr marL="0" indent="0">
              <a:lnSpc>
                <a:spcPct val="110000"/>
              </a:lnSpc>
              <a:spcBef>
                <a:spcPts val="600"/>
              </a:spcBef>
              <a:spcAft>
                <a:spcPts val="600"/>
              </a:spcAft>
              <a:buNone/>
            </a:pPr>
            <a:r>
              <a:rPr lang="es-MX" sz="1600" kern="1200" dirty="0">
                <a:solidFill>
                  <a:schemeClr val="bg1"/>
                </a:solidFill>
                <a:latin typeface="Arial" charset="0"/>
                <a:cs typeface="Arial" charset="0"/>
              </a:rPr>
              <a:t>2. Basados en la separación social o aislamiento</a:t>
            </a:r>
          </a:p>
          <a:p>
            <a:pPr marL="457200" lvl="1" indent="0">
              <a:lnSpc>
                <a:spcPct val="110000"/>
              </a:lnSpc>
              <a:spcBef>
                <a:spcPts val="600"/>
              </a:spcBef>
              <a:spcAft>
                <a:spcPts val="600"/>
              </a:spcAft>
              <a:buNone/>
            </a:pPr>
            <a:r>
              <a:rPr lang="es-MX" sz="1400" kern="1200" dirty="0">
                <a:solidFill>
                  <a:schemeClr val="bg1"/>
                </a:solidFill>
                <a:latin typeface="Arial" charset="0"/>
                <a:ea typeface="+mn-ea"/>
                <a:cs typeface="Arial" charset="0"/>
              </a:rPr>
              <a:t>Llamadas de desesperación en crías aisladas</a:t>
            </a:r>
          </a:p>
          <a:p>
            <a:pPr marL="457200" lvl="1" indent="0">
              <a:lnSpc>
                <a:spcPct val="110000"/>
              </a:lnSpc>
              <a:spcBef>
                <a:spcPts val="600"/>
              </a:spcBef>
              <a:spcAft>
                <a:spcPts val="600"/>
              </a:spcAft>
              <a:buNone/>
            </a:pPr>
            <a:r>
              <a:rPr lang="es-MX" sz="1400" kern="1200" dirty="0">
                <a:solidFill>
                  <a:schemeClr val="bg1"/>
                </a:solidFill>
                <a:latin typeface="Arial" charset="0"/>
                <a:ea typeface="+mn-ea"/>
                <a:cs typeface="Arial" charset="0"/>
              </a:rPr>
              <a:t>Separación de parejas monógamas</a:t>
            </a:r>
          </a:p>
          <a:p>
            <a:pPr marL="457200" lvl="1" indent="0">
              <a:lnSpc>
                <a:spcPct val="110000"/>
              </a:lnSpc>
              <a:spcBef>
                <a:spcPts val="600"/>
              </a:spcBef>
              <a:spcAft>
                <a:spcPts val="600"/>
              </a:spcAft>
              <a:buNone/>
            </a:pPr>
            <a:r>
              <a:rPr lang="es-MX" sz="1400" kern="1200" dirty="0">
                <a:solidFill>
                  <a:schemeClr val="bg1"/>
                </a:solidFill>
                <a:latin typeface="Arial" charset="0"/>
                <a:ea typeface="+mn-ea"/>
                <a:cs typeface="Arial" charset="0"/>
              </a:rPr>
              <a:t>Aislamiento social en ratas</a:t>
            </a:r>
          </a:p>
          <a:p>
            <a:pPr marL="457200" lvl="1" indent="0">
              <a:lnSpc>
                <a:spcPct val="110000"/>
              </a:lnSpc>
              <a:spcBef>
                <a:spcPts val="600"/>
              </a:spcBef>
              <a:spcAft>
                <a:spcPts val="600"/>
              </a:spcAft>
              <a:buNone/>
            </a:pPr>
            <a:r>
              <a:rPr lang="es-MX" sz="1400" kern="1200" dirty="0">
                <a:solidFill>
                  <a:schemeClr val="bg1"/>
                </a:solidFill>
                <a:latin typeface="Arial" charset="0"/>
                <a:ea typeface="+mn-ea"/>
                <a:cs typeface="Arial" charset="0"/>
              </a:rPr>
              <a:t>Separación en primates </a:t>
            </a:r>
            <a:endParaRPr lang="es-ES" sz="1400" kern="1200" dirty="0">
              <a:solidFill>
                <a:schemeClr val="bg1"/>
              </a:solidFill>
              <a:latin typeface="Arial" charset="0"/>
              <a:ea typeface="+mn-ea"/>
              <a:cs typeface="Arial" charset="0"/>
            </a:endParaRPr>
          </a:p>
        </p:txBody>
      </p:sp>
      <p:sp>
        <p:nvSpPr>
          <p:cNvPr id="8194" name="Rectangle 2"/>
          <p:cNvSpPr>
            <a:spLocks noGrp="1" noChangeArrowheads="1"/>
          </p:cNvSpPr>
          <p:nvPr>
            <p:ph type="title"/>
          </p:nvPr>
        </p:nvSpPr>
        <p:spPr>
          <a:xfrm>
            <a:off x="-33417" y="1772816"/>
            <a:ext cx="9144000" cy="747601"/>
          </a:xfrm>
        </p:spPr>
        <p:txBody>
          <a:bodyPr>
            <a:normAutofit/>
          </a:bodyPr>
          <a:lstStyle/>
          <a:p>
            <a:r>
              <a:rPr lang="es-MX" sz="2400" dirty="0">
                <a:solidFill>
                  <a:srgbClr val="FFFF00"/>
                </a:solidFill>
              </a:rPr>
              <a:t>Clasificación de los modelos animales de Depresión</a:t>
            </a:r>
            <a:endParaRPr lang="es-ES" sz="2400" dirty="0">
              <a:solidFill>
                <a:srgbClr val="FFFF00"/>
              </a:solidFill>
            </a:endParaRPr>
          </a:p>
        </p:txBody>
      </p:sp>
      <p:sp>
        <p:nvSpPr>
          <p:cNvPr id="8" name="1 Rectángulo">
            <a:extLst>
              <a:ext uri="{FF2B5EF4-FFF2-40B4-BE49-F238E27FC236}">
                <a16:creationId xmlns:a16="http://schemas.microsoft.com/office/drawing/2014/main" id="{148BD1F2-D1B0-41DD-8FBA-3B62571515B1}"/>
              </a:ext>
            </a:extLst>
          </p:cNvPr>
          <p:cNvSpPr/>
          <p:nvPr/>
        </p:nvSpPr>
        <p:spPr>
          <a:xfrm>
            <a:off x="13155" y="14489"/>
            <a:ext cx="9071992" cy="1631216"/>
          </a:xfrm>
          <a:prstGeom prst="rect">
            <a:avLst/>
          </a:prstGeom>
        </p:spPr>
        <p:txBody>
          <a:bodyPr wrap="square">
            <a:spAutoFit/>
          </a:bodyPr>
          <a:lstStyle/>
          <a:p>
            <a:r>
              <a:rPr lang="es-MX" sz="2000" dirty="0">
                <a:solidFill>
                  <a:srgbClr val="FF9900"/>
                </a:solidFill>
                <a:latin typeface="+mj-lt"/>
                <a:ea typeface="+mj-ea"/>
                <a:cs typeface="+mj-cs"/>
              </a:rPr>
              <a:t>Muchos investigadores son escépticos para pensar que los síntomas de un trastorno neuropsiquiátrico en un animal pueden ser modelados.</a:t>
            </a:r>
          </a:p>
          <a:p>
            <a:endParaRPr lang="en-US" sz="2000" dirty="0">
              <a:solidFill>
                <a:srgbClr val="FF9900"/>
              </a:solidFill>
              <a:latin typeface="+mj-lt"/>
              <a:ea typeface="+mj-ea"/>
              <a:cs typeface="+mj-cs"/>
            </a:endParaRPr>
          </a:p>
          <a:p>
            <a:r>
              <a:rPr lang="es-MX" sz="2000" dirty="0">
                <a:solidFill>
                  <a:srgbClr val="FF9900"/>
                </a:solidFill>
                <a:latin typeface="+mj-lt"/>
                <a:ea typeface="+mj-ea"/>
                <a:cs typeface="+mj-cs"/>
              </a:rPr>
              <a:t>Una estrategia alternativa consiste en tratar de replicar un síntoma o un subconjunto de síntomas de la enfermedad.</a:t>
            </a:r>
            <a:endParaRPr lang="en-US" sz="2000" dirty="0">
              <a:solidFill>
                <a:srgbClr val="FF9900"/>
              </a:solidFill>
              <a:latin typeface="+mj-lt"/>
              <a:ea typeface="+mj-ea"/>
              <a:cs typeface="+mj-cs"/>
            </a:endParaRPr>
          </a:p>
        </p:txBody>
      </p:sp>
      <p:sp>
        <p:nvSpPr>
          <p:cNvPr id="4" name="Rectángulo 3">
            <a:extLst>
              <a:ext uri="{FF2B5EF4-FFF2-40B4-BE49-F238E27FC236}">
                <a16:creationId xmlns:a16="http://schemas.microsoft.com/office/drawing/2014/main" id="{5206D8CD-1162-4CA7-A421-94C749506B12}"/>
              </a:ext>
            </a:extLst>
          </p:cNvPr>
          <p:cNvSpPr/>
          <p:nvPr/>
        </p:nvSpPr>
        <p:spPr>
          <a:xfrm>
            <a:off x="4788024" y="4106288"/>
            <a:ext cx="4032448" cy="2635080"/>
          </a:xfrm>
          <a:prstGeom prst="rect">
            <a:avLst/>
          </a:prstGeom>
        </p:spPr>
        <p:txBody>
          <a:bodyPr wrap="square">
            <a:spAutoFit/>
          </a:bodyPr>
          <a:lstStyle/>
          <a:p>
            <a:pPr>
              <a:lnSpc>
                <a:spcPct val="110000"/>
              </a:lnSpc>
              <a:spcBef>
                <a:spcPts val="600"/>
              </a:spcBef>
              <a:spcAft>
                <a:spcPts val="600"/>
              </a:spcAft>
            </a:pPr>
            <a:r>
              <a:rPr lang="es-MX" sz="1600" dirty="0">
                <a:solidFill>
                  <a:schemeClr val="bg1"/>
                </a:solidFill>
                <a:cs typeface="Arial" charset="0"/>
              </a:rPr>
              <a:t>4. Basados en la inhibición de conductas impulsivas</a:t>
            </a:r>
          </a:p>
          <a:p>
            <a:pPr marL="1009650" lvl="1" indent="-609600">
              <a:lnSpc>
                <a:spcPct val="110000"/>
              </a:lnSpc>
              <a:spcBef>
                <a:spcPts val="600"/>
              </a:spcBef>
              <a:spcAft>
                <a:spcPts val="600"/>
              </a:spcAft>
            </a:pPr>
            <a:r>
              <a:rPr lang="es-MX" sz="1400" dirty="0" err="1">
                <a:solidFill>
                  <a:schemeClr val="bg1"/>
                </a:solidFill>
                <a:cs typeface="Arial" charset="0"/>
              </a:rPr>
              <a:t>Bulbectomía</a:t>
            </a:r>
            <a:endParaRPr lang="es-MX" sz="1400" dirty="0">
              <a:solidFill>
                <a:schemeClr val="bg1"/>
              </a:solidFill>
              <a:cs typeface="Arial" charset="0"/>
            </a:endParaRPr>
          </a:p>
          <a:p>
            <a:pPr>
              <a:lnSpc>
                <a:spcPct val="110000"/>
              </a:lnSpc>
              <a:spcBef>
                <a:spcPts val="600"/>
              </a:spcBef>
              <a:spcAft>
                <a:spcPts val="600"/>
              </a:spcAft>
            </a:pPr>
            <a:r>
              <a:rPr lang="es-MX" sz="1600" dirty="0">
                <a:solidFill>
                  <a:schemeClr val="bg1"/>
                </a:solidFill>
                <a:cs typeface="Arial" charset="0"/>
              </a:rPr>
              <a:t>5. Farmacológicos</a:t>
            </a:r>
          </a:p>
          <a:p>
            <a:pPr lvl="1">
              <a:lnSpc>
                <a:spcPct val="110000"/>
              </a:lnSpc>
              <a:spcBef>
                <a:spcPts val="600"/>
              </a:spcBef>
              <a:spcAft>
                <a:spcPts val="600"/>
              </a:spcAft>
            </a:pPr>
            <a:r>
              <a:rPr lang="es-ES" sz="1400" dirty="0" err="1">
                <a:solidFill>
                  <a:schemeClr val="bg1"/>
                </a:solidFill>
                <a:cs typeface="Arial" charset="0"/>
              </a:rPr>
              <a:t>Reserpin</a:t>
            </a:r>
            <a:r>
              <a:rPr lang="es-MX" sz="1400" dirty="0">
                <a:solidFill>
                  <a:schemeClr val="bg1"/>
                </a:solidFill>
                <a:cs typeface="Arial" charset="0"/>
              </a:rPr>
              <a:t>a, </a:t>
            </a:r>
            <a:r>
              <a:rPr lang="el-GR" sz="1400" dirty="0">
                <a:solidFill>
                  <a:schemeClr val="bg1"/>
                </a:solidFill>
                <a:cs typeface="Arial" charset="0"/>
              </a:rPr>
              <a:t>α</a:t>
            </a:r>
            <a:r>
              <a:rPr lang="es-ES" sz="1400" dirty="0">
                <a:solidFill>
                  <a:schemeClr val="bg1"/>
                </a:solidFill>
                <a:cs typeface="Arial" charset="0"/>
              </a:rPr>
              <a:t>-</a:t>
            </a:r>
            <a:r>
              <a:rPr lang="es-ES" sz="1400" dirty="0" err="1">
                <a:solidFill>
                  <a:schemeClr val="bg1"/>
                </a:solidFill>
                <a:cs typeface="Arial" charset="0"/>
              </a:rPr>
              <a:t>met</a:t>
            </a:r>
            <a:r>
              <a:rPr lang="es-MX" sz="1400" dirty="0">
                <a:solidFill>
                  <a:schemeClr val="bg1"/>
                </a:solidFill>
                <a:cs typeface="Arial" charset="0"/>
              </a:rPr>
              <a:t>i</a:t>
            </a:r>
            <a:r>
              <a:rPr lang="es-ES" sz="1400" dirty="0">
                <a:solidFill>
                  <a:schemeClr val="bg1"/>
                </a:solidFill>
                <a:cs typeface="Arial" charset="0"/>
              </a:rPr>
              <a:t>l-para-t</a:t>
            </a:r>
            <a:r>
              <a:rPr lang="es-MX" sz="1400" dirty="0">
                <a:solidFill>
                  <a:schemeClr val="bg1"/>
                </a:solidFill>
                <a:cs typeface="Arial" charset="0"/>
              </a:rPr>
              <a:t>i</a:t>
            </a:r>
            <a:r>
              <a:rPr lang="es-ES" sz="1400" dirty="0" err="1">
                <a:solidFill>
                  <a:schemeClr val="bg1"/>
                </a:solidFill>
                <a:cs typeface="Arial" charset="0"/>
              </a:rPr>
              <a:t>rosin</a:t>
            </a:r>
            <a:r>
              <a:rPr lang="es-MX" sz="1400" dirty="0">
                <a:solidFill>
                  <a:schemeClr val="bg1"/>
                </a:solidFill>
                <a:cs typeface="Arial" charset="0"/>
              </a:rPr>
              <a:t>a</a:t>
            </a:r>
            <a:r>
              <a:rPr lang="es-ES" sz="1400" dirty="0">
                <a:solidFill>
                  <a:schemeClr val="bg1"/>
                </a:solidFill>
                <a:cs typeface="Arial" charset="0"/>
              </a:rPr>
              <a:t> (AMPT) </a:t>
            </a:r>
          </a:p>
          <a:p>
            <a:pPr lvl="1">
              <a:lnSpc>
                <a:spcPct val="110000"/>
              </a:lnSpc>
              <a:spcBef>
                <a:spcPts val="600"/>
              </a:spcBef>
              <a:spcAft>
                <a:spcPts val="600"/>
              </a:spcAft>
            </a:pPr>
            <a:r>
              <a:rPr lang="es-ES" sz="1400" dirty="0">
                <a:solidFill>
                  <a:schemeClr val="bg1"/>
                </a:solidFill>
                <a:cs typeface="Arial" charset="0"/>
              </a:rPr>
              <a:t> Síndrome de abstinencia de anfetaminas</a:t>
            </a:r>
            <a:endParaRPr lang="es-MX" sz="1400" dirty="0">
              <a:solidFill>
                <a:schemeClr val="bg1"/>
              </a:solidFill>
              <a:cs typeface="Arial" charset="0"/>
            </a:endParaRPr>
          </a:p>
          <a:p>
            <a:pPr>
              <a:lnSpc>
                <a:spcPct val="110000"/>
              </a:lnSpc>
              <a:spcBef>
                <a:spcPts val="600"/>
              </a:spcBef>
              <a:spcAft>
                <a:spcPts val="600"/>
              </a:spcAft>
            </a:pPr>
            <a:r>
              <a:rPr lang="es-MX" sz="1600" dirty="0">
                <a:solidFill>
                  <a:schemeClr val="bg1"/>
                </a:solidFill>
                <a:cs typeface="Arial" charset="0"/>
              </a:rPr>
              <a:t>6. Genéticos</a:t>
            </a:r>
            <a:r>
              <a:rPr lang="es-ES" sz="1600" dirty="0">
                <a:solidFill>
                  <a:schemeClr val="bg1"/>
                </a:solidFill>
                <a:cs typeface="Arial" charset="0"/>
              </a:rPr>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WIMMING">
            <a:hlinkClick r:id="" action="ppaction://media"/>
            <a:extLst>
              <a:ext uri="{FF2B5EF4-FFF2-40B4-BE49-F238E27FC236}">
                <a16:creationId xmlns:a16="http://schemas.microsoft.com/office/drawing/2014/main" id="{8620F9D4-9C94-4ECE-9BDC-78C8792E31C5}"/>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663702" y="1647543"/>
            <a:ext cx="3564482" cy="2673362"/>
          </a:xfrm>
          <a:prstGeom prst="rect">
            <a:avLst/>
          </a:prstGeom>
        </p:spPr>
      </p:pic>
      <p:sp>
        <p:nvSpPr>
          <p:cNvPr id="32770" name="Rectangle 2"/>
          <p:cNvSpPr>
            <a:spLocks noChangeArrowheads="1"/>
          </p:cNvSpPr>
          <p:nvPr/>
        </p:nvSpPr>
        <p:spPr bwMode="auto">
          <a:xfrm>
            <a:off x="35496" y="-90265"/>
            <a:ext cx="4325615" cy="1143001"/>
          </a:xfrm>
          <a:prstGeom prst="rect">
            <a:avLst/>
          </a:prstGeom>
          <a:noFill/>
          <a:ln w="9525">
            <a:noFill/>
            <a:miter lim="800000"/>
            <a:headEnd/>
            <a:tailEnd/>
          </a:ln>
        </p:spPr>
        <p:txBody>
          <a:bodyPr anchor="ctr"/>
          <a:lstStyle/>
          <a:p>
            <a:r>
              <a:rPr lang="es-ES_tradnl" sz="2800" dirty="0">
                <a:solidFill>
                  <a:srgbClr val="FF9900"/>
                </a:solidFill>
                <a:cs typeface="Arial" charset="0"/>
              </a:rPr>
              <a:t>Modelo de Nado Forzado</a:t>
            </a:r>
          </a:p>
        </p:txBody>
      </p:sp>
      <p:sp>
        <p:nvSpPr>
          <p:cNvPr id="32771" name="Rectangle 6"/>
          <p:cNvSpPr>
            <a:spLocks noChangeArrowheads="1"/>
          </p:cNvSpPr>
          <p:nvPr/>
        </p:nvSpPr>
        <p:spPr bwMode="auto">
          <a:xfrm>
            <a:off x="4644008" y="257716"/>
            <a:ext cx="4238328" cy="1587108"/>
          </a:xfrm>
          <a:prstGeom prst="rect">
            <a:avLst/>
          </a:prstGeom>
          <a:noFill/>
          <a:ln w="9525">
            <a:noFill/>
            <a:miter lim="800000"/>
            <a:headEnd/>
            <a:tailEnd/>
          </a:ln>
        </p:spPr>
        <p:txBody>
          <a:bodyPr/>
          <a:lstStyle/>
          <a:p>
            <a:pPr>
              <a:spcBef>
                <a:spcPct val="20000"/>
              </a:spcBef>
            </a:pPr>
            <a:r>
              <a:rPr lang="es-ES_tradnl" sz="2000" dirty="0">
                <a:solidFill>
                  <a:srgbClr val="FFFF66"/>
                </a:solidFill>
                <a:cs typeface="Arial" charset="0"/>
              </a:rPr>
              <a:t>Refleja desesperanza conductual</a:t>
            </a:r>
          </a:p>
          <a:p>
            <a:pPr>
              <a:spcBef>
                <a:spcPct val="20000"/>
              </a:spcBef>
            </a:pPr>
            <a:r>
              <a:rPr lang="es-ES_tradnl" sz="2000" dirty="0">
                <a:solidFill>
                  <a:srgbClr val="FFFF66"/>
                </a:solidFill>
                <a:cs typeface="Arial" charset="0"/>
              </a:rPr>
              <a:t>Inmovilidad  =  Desesperanza</a:t>
            </a:r>
          </a:p>
          <a:p>
            <a:pPr>
              <a:spcBef>
                <a:spcPct val="20000"/>
              </a:spcBef>
            </a:pPr>
            <a:r>
              <a:rPr lang="es-ES_tradnl" sz="2000" dirty="0">
                <a:solidFill>
                  <a:srgbClr val="FFFF66"/>
                </a:solidFill>
                <a:cs typeface="Arial" charset="0"/>
              </a:rPr>
              <a:t>Esfuerzo = Motivación: </a:t>
            </a:r>
            <a:r>
              <a:rPr lang="es-MX" sz="2000" dirty="0">
                <a:solidFill>
                  <a:srgbClr val="FFFF66"/>
                </a:solidFill>
                <a:cs typeface="Arial" charset="0"/>
              </a:rPr>
              <a:t>dos conductas activas</a:t>
            </a:r>
          </a:p>
        </p:txBody>
      </p:sp>
      <p:grpSp>
        <p:nvGrpSpPr>
          <p:cNvPr id="32772" name="Group 7"/>
          <p:cNvGrpSpPr>
            <a:grpSpLocks/>
          </p:cNvGrpSpPr>
          <p:nvPr/>
        </p:nvGrpSpPr>
        <p:grpSpPr bwMode="auto">
          <a:xfrm>
            <a:off x="731838" y="3391371"/>
            <a:ext cx="8016875" cy="1622425"/>
            <a:chOff x="461" y="3361"/>
            <a:chExt cx="5050" cy="1022"/>
          </a:xfrm>
        </p:grpSpPr>
        <p:sp>
          <p:nvSpPr>
            <p:cNvPr id="32777" name="Text Box 8"/>
            <p:cNvSpPr txBox="1">
              <a:spLocks noChangeArrowheads="1"/>
            </p:cNvSpPr>
            <p:nvPr/>
          </p:nvSpPr>
          <p:spPr bwMode="auto">
            <a:xfrm>
              <a:off x="461" y="3361"/>
              <a:ext cx="1089" cy="250"/>
            </a:xfrm>
            <a:prstGeom prst="rect">
              <a:avLst/>
            </a:prstGeom>
            <a:noFill/>
            <a:ln w="9525">
              <a:noFill/>
              <a:miter lim="800000"/>
              <a:headEnd/>
              <a:tailEnd/>
            </a:ln>
          </p:spPr>
          <p:txBody>
            <a:bodyPr>
              <a:spAutoFit/>
            </a:bodyPr>
            <a:lstStyle/>
            <a:p>
              <a:pPr>
                <a:spcBef>
                  <a:spcPct val="50000"/>
                </a:spcBef>
              </a:pPr>
              <a:r>
                <a:rPr lang="es-MX" sz="2000" dirty="0">
                  <a:solidFill>
                    <a:schemeClr val="bg1"/>
                  </a:solidFill>
                  <a:cs typeface="Arial" charset="0"/>
                </a:rPr>
                <a:t>Inmovilidad </a:t>
              </a:r>
              <a:endParaRPr lang="es-ES" sz="2000" dirty="0">
                <a:solidFill>
                  <a:schemeClr val="bg1"/>
                </a:solidFill>
                <a:cs typeface="Arial" charset="0"/>
              </a:endParaRPr>
            </a:p>
          </p:txBody>
        </p:sp>
        <p:sp>
          <p:nvSpPr>
            <p:cNvPr id="32778" name="Text Box 9"/>
            <p:cNvSpPr txBox="1">
              <a:spLocks noChangeArrowheads="1"/>
            </p:cNvSpPr>
            <p:nvPr/>
          </p:nvSpPr>
          <p:spPr bwMode="auto">
            <a:xfrm>
              <a:off x="2789" y="4133"/>
              <a:ext cx="1089" cy="250"/>
            </a:xfrm>
            <a:prstGeom prst="rect">
              <a:avLst/>
            </a:prstGeom>
            <a:noFill/>
            <a:ln w="9525">
              <a:noFill/>
              <a:miter lim="800000"/>
              <a:headEnd/>
              <a:tailEnd/>
            </a:ln>
          </p:spPr>
          <p:txBody>
            <a:bodyPr>
              <a:spAutoFit/>
            </a:bodyPr>
            <a:lstStyle/>
            <a:p>
              <a:pPr>
                <a:spcBef>
                  <a:spcPct val="50000"/>
                </a:spcBef>
              </a:pPr>
              <a:r>
                <a:rPr lang="es-MX" sz="2000" dirty="0">
                  <a:solidFill>
                    <a:schemeClr val="bg1"/>
                  </a:solidFill>
                  <a:cs typeface="Arial" charset="0"/>
                </a:rPr>
                <a:t>Nado  </a:t>
              </a:r>
              <a:endParaRPr lang="es-ES" sz="2000" dirty="0">
                <a:solidFill>
                  <a:schemeClr val="bg1"/>
                </a:solidFill>
                <a:cs typeface="Arial" charset="0"/>
              </a:endParaRPr>
            </a:p>
          </p:txBody>
        </p:sp>
        <p:sp>
          <p:nvSpPr>
            <p:cNvPr id="32779" name="Text Box 10"/>
            <p:cNvSpPr txBox="1">
              <a:spLocks noChangeArrowheads="1"/>
            </p:cNvSpPr>
            <p:nvPr/>
          </p:nvSpPr>
          <p:spPr bwMode="auto">
            <a:xfrm>
              <a:off x="4422" y="4133"/>
              <a:ext cx="1089" cy="250"/>
            </a:xfrm>
            <a:prstGeom prst="rect">
              <a:avLst/>
            </a:prstGeom>
            <a:noFill/>
            <a:ln w="9525">
              <a:noFill/>
              <a:miter lim="800000"/>
              <a:headEnd/>
              <a:tailEnd/>
            </a:ln>
          </p:spPr>
          <p:txBody>
            <a:bodyPr>
              <a:spAutoFit/>
            </a:bodyPr>
            <a:lstStyle/>
            <a:p>
              <a:pPr>
                <a:spcBef>
                  <a:spcPct val="50000"/>
                </a:spcBef>
              </a:pPr>
              <a:r>
                <a:rPr lang="es-MX" sz="2000" dirty="0">
                  <a:solidFill>
                    <a:schemeClr val="bg1"/>
                  </a:solidFill>
                  <a:cs typeface="Arial" charset="0"/>
                </a:rPr>
                <a:t>Escalamiento </a:t>
              </a:r>
              <a:endParaRPr lang="es-ES" sz="2000" dirty="0">
                <a:solidFill>
                  <a:schemeClr val="bg1"/>
                </a:solidFill>
                <a:cs typeface="Arial" charset="0"/>
              </a:endParaRPr>
            </a:p>
          </p:txBody>
        </p:sp>
      </p:grpSp>
      <p:pic>
        <p:nvPicPr>
          <p:cNvPr id="13" name="Picture 3">
            <a:extLst>
              <a:ext uri="{FF2B5EF4-FFF2-40B4-BE49-F238E27FC236}">
                <a16:creationId xmlns:a16="http://schemas.microsoft.com/office/drawing/2014/main" id="{97746187-7E9D-449E-8419-B56942BAD748}"/>
              </a:ext>
            </a:extLst>
          </p:cNvPr>
          <p:cNvPicPr>
            <a:picLocks noChangeAspect="1" noChangeArrowheads="1"/>
          </p:cNvPicPr>
          <p:nvPr/>
        </p:nvPicPr>
        <p:blipFill>
          <a:blip r:embed="rId9" cstate="print"/>
          <a:srcRect/>
          <a:stretch>
            <a:fillRect/>
          </a:stretch>
        </p:blipFill>
        <p:spPr bwMode="auto">
          <a:xfrm>
            <a:off x="69643" y="4320904"/>
            <a:ext cx="3350229" cy="2420464"/>
          </a:xfrm>
          <a:prstGeom prst="rect">
            <a:avLst/>
          </a:prstGeom>
          <a:noFill/>
          <a:ln w="9525">
            <a:noFill/>
            <a:miter lim="800000"/>
            <a:headEnd/>
            <a:tailEnd/>
          </a:ln>
        </p:spPr>
      </p:pic>
      <p:sp>
        <p:nvSpPr>
          <p:cNvPr id="16" name="Text Box 10">
            <a:extLst>
              <a:ext uri="{FF2B5EF4-FFF2-40B4-BE49-F238E27FC236}">
                <a16:creationId xmlns:a16="http://schemas.microsoft.com/office/drawing/2014/main" id="{54ED9E03-7B27-4947-8BF5-73C7BA8EBFB3}"/>
              </a:ext>
            </a:extLst>
          </p:cNvPr>
          <p:cNvSpPr txBox="1">
            <a:spLocks noChangeArrowheads="1"/>
          </p:cNvSpPr>
          <p:nvPr/>
        </p:nvSpPr>
        <p:spPr bwMode="auto">
          <a:xfrm>
            <a:off x="3291404" y="5259332"/>
            <a:ext cx="5184576" cy="1015663"/>
          </a:xfrm>
          <a:prstGeom prst="rect">
            <a:avLst/>
          </a:prstGeom>
          <a:noFill/>
          <a:ln w="9525">
            <a:noFill/>
            <a:miter lim="800000"/>
            <a:headEnd/>
            <a:tailEnd/>
          </a:ln>
        </p:spPr>
        <p:txBody>
          <a:bodyPr wrap="square">
            <a:spAutoFit/>
          </a:bodyPr>
          <a:lstStyle/>
          <a:p>
            <a:pPr algn="ctr">
              <a:defRPr/>
            </a:pPr>
            <a:r>
              <a:rPr lang="es-MX" sz="2000" dirty="0">
                <a:solidFill>
                  <a:srgbClr val="FFFF00"/>
                </a:solidFill>
              </a:rPr>
              <a:t> El estradiol potencia los efectos de los antidepresivos y reduce su latencia </a:t>
            </a:r>
          </a:p>
          <a:p>
            <a:pPr algn="ctr">
              <a:defRPr/>
            </a:pPr>
            <a:endParaRPr lang="es-MX" sz="2000" dirty="0">
              <a:solidFill>
                <a:srgbClr val="FFFF00"/>
              </a:solidFill>
            </a:endParaRPr>
          </a:p>
        </p:txBody>
      </p:sp>
      <p:sp>
        <p:nvSpPr>
          <p:cNvPr id="17" name="Text Box 6">
            <a:extLst>
              <a:ext uri="{FF2B5EF4-FFF2-40B4-BE49-F238E27FC236}">
                <a16:creationId xmlns:a16="http://schemas.microsoft.com/office/drawing/2014/main" id="{DD61DEA9-C955-474C-8300-9D5AAC045D6B}"/>
              </a:ext>
            </a:extLst>
          </p:cNvPr>
          <p:cNvSpPr txBox="1">
            <a:spLocks noChangeArrowheads="1"/>
          </p:cNvSpPr>
          <p:nvPr/>
        </p:nvSpPr>
        <p:spPr bwMode="auto">
          <a:xfrm>
            <a:off x="5883692" y="6546027"/>
            <a:ext cx="3278462" cy="307777"/>
          </a:xfrm>
          <a:prstGeom prst="rect">
            <a:avLst/>
          </a:prstGeom>
          <a:noFill/>
          <a:ln w="9525">
            <a:noFill/>
            <a:miter lim="800000"/>
            <a:headEnd/>
            <a:tailEnd/>
          </a:ln>
        </p:spPr>
        <p:txBody>
          <a:bodyPr wrap="none">
            <a:spAutoFit/>
          </a:bodyPr>
          <a:lstStyle/>
          <a:p>
            <a:r>
              <a:rPr lang="es-MX" sz="1400" b="1" i="1" dirty="0">
                <a:solidFill>
                  <a:schemeClr val="bg1"/>
                </a:solidFill>
              </a:rPr>
              <a:t>Estrada-</a:t>
            </a:r>
            <a:r>
              <a:rPr lang="es-MX" sz="1400" b="1" i="1" dirty="0" err="1">
                <a:solidFill>
                  <a:schemeClr val="bg1"/>
                </a:solidFill>
              </a:rPr>
              <a:t>Camarena</a:t>
            </a:r>
            <a:r>
              <a:rPr lang="es-MX" sz="1400" b="1" i="1" dirty="0">
                <a:solidFill>
                  <a:schemeClr val="bg1"/>
                </a:solidFill>
              </a:rPr>
              <a:t>, et al., 2004; 2008</a:t>
            </a:r>
            <a:endParaRPr lang="es-ES" sz="1400" b="1" i="1" dirty="0">
              <a:solidFill>
                <a:schemeClr val="bg1"/>
              </a:solidFill>
            </a:endParaRPr>
          </a:p>
        </p:txBody>
      </p:sp>
      <p:pic>
        <p:nvPicPr>
          <p:cNvPr id="2" name="IMMOBILYTY2">
            <a:hlinkClick r:id="" action="ppaction://media"/>
            <a:extLst>
              <a:ext uri="{FF2B5EF4-FFF2-40B4-BE49-F238E27FC236}">
                <a16:creationId xmlns:a16="http://schemas.microsoft.com/office/drawing/2014/main" id="{096D8B41-E1CD-466C-A0C9-29C105F70DDF}"/>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180528" y="839305"/>
            <a:ext cx="3431232" cy="2573424"/>
          </a:xfrm>
          <a:prstGeom prst="rect">
            <a:avLst/>
          </a:prstGeom>
        </p:spPr>
      </p:pic>
      <p:pic>
        <p:nvPicPr>
          <p:cNvPr id="4" name="CLIMBING2">
            <a:hlinkClick r:id="" action="ppaction://media"/>
            <a:extLst>
              <a:ext uri="{FF2B5EF4-FFF2-40B4-BE49-F238E27FC236}">
                <a16:creationId xmlns:a16="http://schemas.microsoft.com/office/drawing/2014/main" id="{34F6B33A-1AAB-4FE1-8D70-0634750D791A}"/>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5832054" y="1628800"/>
            <a:ext cx="3564482" cy="267336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32" fill="hold"/>
                                        <p:tgtEl>
                                          <p:spTgt spid="2"/>
                                        </p:tgtEl>
                                      </p:cBhvr>
                                    </p:cmd>
                                  </p:childTnLst>
                                </p:cTn>
                              </p:par>
                            </p:childTnLst>
                          </p:cTn>
                        </p:par>
                        <p:par>
                          <p:cTn id="7" fill="hold">
                            <p:stCondLst>
                              <p:cond delay="15332"/>
                            </p:stCondLst>
                            <p:childTnLst>
                              <p:par>
                                <p:cTn id="8" presetID="1" presetClass="mediacall" presetSubtype="0" fill="hold" nodeType="afterEffect">
                                  <p:stCondLst>
                                    <p:cond delay="0"/>
                                  </p:stCondLst>
                                  <p:childTnLst>
                                    <p:cmd type="call" cmd="playFrom(0.0)">
                                      <p:cBhvr>
                                        <p:cTn id="9" dur="16466" fill="hold"/>
                                        <p:tgtEl>
                                          <p:spTgt spid="3"/>
                                        </p:tgtEl>
                                      </p:cBhvr>
                                    </p:cmd>
                                  </p:childTnLst>
                                </p:cTn>
                              </p:par>
                            </p:childTnLst>
                          </p:cTn>
                        </p:par>
                        <p:par>
                          <p:cTn id="10" fill="hold">
                            <p:stCondLst>
                              <p:cond delay="31798"/>
                            </p:stCondLst>
                            <p:childTnLst>
                              <p:par>
                                <p:cTn id="11" presetID="1" presetClass="mediacall" presetSubtype="0" fill="hold" nodeType="afterEffect">
                                  <p:stCondLst>
                                    <p:cond delay="0"/>
                                  </p:stCondLst>
                                  <p:childTnLst>
                                    <p:cmd type="call" cmd="playFrom(0.0)">
                                      <p:cBhvr>
                                        <p:cTn id="12" dur="13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video>
              <p:cMediaNode vol="80000">
                <p:cTn id="19" repeatCount="indefinite"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p:cMediaNode vol="80000">
                <p:cTn id="25" repeatCount="indefinite" fill="hold"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568450" y="-193675"/>
            <a:ext cx="5634038" cy="0"/>
          </a:xfrm>
          <a:prstGeom prst="rect">
            <a:avLst/>
          </a:prstGeom>
          <a:solidFill>
            <a:srgbClr val="808000"/>
          </a:solidFill>
          <a:ln w="9525" algn="ctr">
            <a:noFill/>
            <a:miter lim="800000"/>
            <a:headEnd/>
            <a:tailEnd/>
          </a:ln>
        </p:spPr>
        <p:txBody>
          <a:bodyPr wrap="none" anchor="ctr">
            <a:spAutoFit/>
          </a:bodyPr>
          <a:lstStyle/>
          <a:p>
            <a:endParaRPr lang="es-MX">
              <a:cs typeface="Arial" charset="0"/>
            </a:endParaRPr>
          </a:p>
        </p:txBody>
      </p:sp>
      <p:sp>
        <p:nvSpPr>
          <p:cNvPr id="36867" name="Text Box 157"/>
          <p:cNvSpPr txBox="1">
            <a:spLocks noChangeArrowheads="1"/>
          </p:cNvSpPr>
          <p:nvPr/>
        </p:nvSpPr>
        <p:spPr bwMode="auto">
          <a:xfrm>
            <a:off x="4716016" y="44624"/>
            <a:ext cx="4283968" cy="954107"/>
          </a:xfrm>
          <a:prstGeom prst="rect">
            <a:avLst/>
          </a:prstGeom>
          <a:noFill/>
          <a:ln w="9525">
            <a:noFill/>
            <a:miter lim="800000"/>
            <a:headEnd/>
            <a:tailEnd/>
          </a:ln>
        </p:spPr>
        <p:txBody>
          <a:bodyPr wrap="square">
            <a:spAutoFit/>
          </a:bodyPr>
          <a:lstStyle/>
          <a:p>
            <a:r>
              <a:rPr lang="es-MX" sz="2800" dirty="0">
                <a:solidFill>
                  <a:srgbClr val="FF9900"/>
                </a:solidFill>
                <a:cs typeface="Arial" charset="0"/>
              </a:rPr>
              <a:t>Modelo de estrés crónico moderado</a:t>
            </a:r>
            <a:endParaRPr lang="es-ES" sz="2800" dirty="0">
              <a:solidFill>
                <a:srgbClr val="FF9900"/>
              </a:solidFill>
              <a:cs typeface="Arial" charset="0"/>
            </a:endParaRPr>
          </a:p>
        </p:txBody>
      </p:sp>
      <p:sp>
        <p:nvSpPr>
          <p:cNvPr id="36869" name="Text Box 159"/>
          <p:cNvSpPr txBox="1">
            <a:spLocks noChangeArrowheads="1"/>
          </p:cNvSpPr>
          <p:nvPr/>
        </p:nvSpPr>
        <p:spPr bwMode="auto">
          <a:xfrm>
            <a:off x="2132013" y="6575425"/>
            <a:ext cx="6952288" cy="307777"/>
          </a:xfrm>
          <a:prstGeom prst="rect">
            <a:avLst/>
          </a:prstGeom>
          <a:noFill/>
          <a:ln w="9525">
            <a:noFill/>
            <a:miter lim="800000"/>
            <a:headEnd/>
            <a:tailEnd/>
          </a:ln>
        </p:spPr>
        <p:txBody>
          <a:bodyPr wrap="none">
            <a:spAutoFit/>
          </a:bodyPr>
          <a:lstStyle/>
          <a:p>
            <a:r>
              <a:rPr lang="es-MX" sz="1400" b="1" i="1" dirty="0">
                <a:solidFill>
                  <a:schemeClr val="bg1"/>
                </a:solidFill>
              </a:rPr>
              <a:t>Herrera-Pérez et al., 2008, 2010, 2012; Romano-Torres y Fernández-</a:t>
            </a:r>
            <a:r>
              <a:rPr lang="es-MX" sz="1400" b="1" i="1" dirty="0" err="1">
                <a:solidFill>
                  <a:schemeClr val="bg1"/>
                </a:solidFill>
              </a:rPr>
              <a:t>Guasti</a:t>
            </a:r>
            <a:r>
              <a:rPr lang="es-MX" sz="1400" b="1" i="1" dirty="0">
                <a:solidFill>
                  <a:schemeClr val="bg1"/>
                </a:solidFill>
              </a:rPr>
              <a:t>, 2010</a:t>
            </a:r>
            <a:endParaRPr lang="es-ES" sz="1400" b="1" i="1" dirty="0">
              <a:solidFill>
                <a:schemeClr val="bg1"/>
              </a:solidFill>
            </a:endParaRPr>
          </a:p>
        </p:txBody>
      </p:sp>
      <p:pic>
        <p:nvPicPr>
          <p:cNvPr id="6" name="Picture 3" descr="1 control vrs cms aceite salina">
            <a:extLst>
              <a:ext uri="{FF2B5EF4-FFF2-40B4-BE49-F238E27FC236}">
                <a16:creationId xmlns:a16="http://schemas.microsoft.com/office/drawing/2014/main" id="{9FF0722D-ABF4-46FC-A2A5-798480A29702}"/>
              </a:ext>
            </a:extLst>
          </p:cNvPr>
          <p:cNvPicPr>
            <a:picLocks noChangeAspect="1" noChangeArrowheads="1"/>
          </p:cNvPicPr>
          <p:nvPr/>
        </p:nvPicPr>
        <p:blipFill>
          <a:blip r:embed="rId3" cstate="print"/>
          <a:srcRect/>
          <a:stretch>
            <a:fillRect/>
          </a:stretch>
        </p:blipFill>
        <p:spPr bwMode="auto">
          <a:xfrm>
            <a:off x="3583616" y="3068959"/>
            <a:ext cx="5741898" cy="3576317"/>
          </a:xfrm>
          <a:prstGeom prst="rect">
            <a:avLst/>
          </a:prstGeom>
          <a:noFill/>
          <a:ln w="9525">
            <a:noFill/>
            <a:miter lim="800000"/>
            <a:headEnd/>
            <a:tailEnd/>
          </a:ln>
        </p:spPr>
      </p:pic>
      <p:sp>
        <p:nvSpPr>
          <p:cNvPr id="7" name="Text Box 2">
            <a:extLst>
              <a:ext uri="{FF2B5EF4-FFF2-40B4-BE49-F238E27FC236}">
                <a16:creationId xmlns:a16="http://schemas.microsoft.com/office/drawing/2014/main" id="{8B0C85C6-7C05-449A-9BFC-F990A941FAD0}"/>
              </a:ext>
            </a:extLst>
          </p:cNvPr>
          <p:cNvSpPr txBox="1">
            <a:spLocks noChangeArrowheads="1"/>
          </p:cNvSpPr>
          <p:nvPr/>
        </p:nvSpPr>
        <p:spPr bwMode="auto">
          <a:xfrm>
            <a:off x="689593" y="4293096"/>
            <a:ext cx="2514255" cy="1631216"/>
          </a:xfrm>
          <a:prstGeom prst="rect">
            <a:avLst/>
          </a:prstGeom>
          <a:noFill/>
          <a:ln w="9525">
            <a:noFill/>
            <a:miter lim="800000"/>
            <a:headEnd/>
            <a:tailEnd/>
          </a:ln>
        </p:spPr>
        <p:txBody>
          <a:bodyPr wrap="square">
            <a:spAutoFit/>
          </a:bodyPr>
          <a:lstStyle/>
          <a:p>
            <a:pPr algn="ctr"/>
            <a:r>
              <a:rPr lang="es-MX" sz="2000" dirty="0">
                <a:solidFill>
                  <a:srgbClr val="FFFF00"/>
                </a:solidFill>
                <a:cs typeface="Arial" charset="0"/>
              </a:rPr>
              <a:t>La </a:t>
            </a:r>
            <a:r>
              <a:rPr lang="es-MX" sz="2000" dirty="0" err="1">
                <a:solidFill>
                  <a:srgbClr val="FFFF00"/>
                </a:solidFill>
                <a:cs typeface="Arial" charset="0"/>
              </a:rPr>
              <a:t>anhedonia</a:t>
            </a:r>
            <a:r>
              <a:rPr lang="es-MX" sz="2000" dirty="0">
                <a:solidFill>
                  <a:srgbClr val="FFFF00"/>
                </a:solidFill>
                <a:cs typeface="Arial" charset="0"/>
              </a:rPr>
              <a:t> se observa como una disminución en el consumo de sacarosa</a:t>
            </a:r>
          </a:p>
        </p:txBody>
      </p:sp>
      <p:pic>
        <p:nvPicPr>
          <p:cNvPr id="36868" name="Picture 158"/>
          <p:cNvPicPr>
            <a:picLocks noChangeAspect="1" noChangeArrowheads="1"/>
          </p:cNvPicPr>
          <p:nvPr/>
        </p:nvPicPr>
        <p:blipFill>
          <a:blip r:embed="rId4" cstate="print"/>
          <a:srcRect/>
          <a:stretch>
            <a:fillRect/>
          </a:stretch>
        </p:blipFill>
        <p:spPr bwMode="auto">
          <a:xfrm>
            <a:off x="35496" y="44624"/>
            <a:ext cx="4526335" cy="3725059"/>
          </a:xfrm>
          <a:prstGeom prst="rect">
            <a:avLst/>
          </a:prstGeom>
          <a:noFill/>
          <a:ln w="9525">
            <a:noFill/>
            <a:miter lim="800000"/>
            <a:headEnd/>
            <a:tailEnd/>
          </a:ln>
        </p:spPr>
      </p:pic>
      <p:sp>
        <p:nvSpPr>
          <p:cNvPr id="8" name="Text Box 4">
            <a:extLst>
              <a:ext uri="{FF2B5EF4-FFF2-40B4-BE49-F238E27FC236}">
                <a16:creationId xmlns:a16="http://schemas.microsoft.com/office/drawing/2014/main" id="{534A5D8F-E5EE-4CA5-B9D9-6E03283F0A0F}"/>
              </a:ext>
            </a:extLst>
          </p:cNvPr>
          <p:cNvSpPr txBox="1">
            <a:spLocks noChangeArrowheads="1"/>
          </p:cNvSpPr>
          <p:nvPr/>
        </p:nvSpPr>
        <p:spPr bwMode="auto">
          <a:xfrm>
            <a:off x="4572000" y="1268760"/>
            <a:ext cx="4572000" cy="1569660"/>
          </a:xfrm>
          <a:prstGeom prst="rect">
            <a:avLst/>
          </a:prstGeom>
          <a:noFill/>
          <a:ln w="9525">
            <a:noFill/>
            <a:miter lim="800000"/>
            <a:headEnd/>
            <a:tailEnd/>
          </a:ln>
        </p:spPr>
        <p:txBody>
          <a:bodyPr wrap="square">
            <a:spAutoFit/>
          </a:bodyPr>
          <a:lstStyle/>
          <a:p>
            <a:pPr algn="ctr"/>
            <a:r>
              <a:rPr lang="es-MX" sz="2400" dirty="0">
                <a:solidFill>
                  <a:schemeClr val="bg1"/>
                </a:solidFill>
                <a:cs typeface="Arial" charset="0"/>
              </a:rPr>
              <a:t>Efecto del estrés crónico moderado sobre la ingesta de agua azucarada en ratas hembras de mediana edad</a:t>
            </a:r>
            <a:endParaRPr lang="es-ES" sz="2400" dirty="0">
              <a:solidFill>
                <a:schemeClr val="bg1"/>
              </a:solidFill>
              <a:cs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72989637"/>
              </p:ext>
            </p:extLst>
          </p:nvPr>
        </p:nvGraphicFramePr>
        <p:xfrm>
          <a:off x="179512" y="260648"/>
          <a:ext cx="8856984" cy="6023675"/>
        </p:xfrm>
        <a:graphic>
          <a:graphicData uri="http://schemas.openxmlformats.org/drawingml/2006/table">
            <a:tbl>
              <a:tblPr firstRow="1" bandRow="1">
                <a:tableStyleId>{5940675A-B579-460E-94D1-54222C63F5DA}</a:tableStyleId>
              </a:tblPr>
              <a:tblGrid>
                <a:gridCol w="3888432">
                  <a:extLst>
                    <a:ext uri="{9D8B030D-6E8A-4147-A177-3AD203B41FA5}">
                      <a16:colId xmlns:a16="http://schemas.microsoft.com/office/drawing/2014/main" val="20000"/>
                    </a:ext>
                  </a:extLst>
                </a:gridCol>
                <a:gridCol w="4968552">
                  <a:extLst>
                    <a:ext uri="{9D8B030D-6E8A-4147-A177-3AD203B41FA5}">
                      <a16:colId xmlns:a16="http://schemas.microsoft.com/office/drawing/2014/main" val="1355740617"/>
                    </a:ext>
                  </a:extLst>
                </a:gridCol>
              </a:tblGrid>
              <a:tr h="652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kern="1200" dirty="0">
                          <a:solidFill>
                            <a:srgbClr val="FF9900"/>
                          </a:solidFill>
                          <a:latin typeface="+mj-lt"/>
                          <a:ea typeface="+mj-ea"/>
                          <a:cs typeface="+mj-cs"/>
                        </a:rPr>
                        <a:t>Criterios</a:t>
                      </a:r>
                      <a:r>
                        <a:rPr lang="es-MX" sz="2000" kern="1200" dirty="0"/>
                        <a:t> </a:t>
                      </a:r>
                      <a:r>
                        <a:rPr lang="es-MX" sz="2000" kern="1200" dirty="0">
                          <a:solidFill>
                            <a:srgbClr val="FF9900"/>
                          </a:solidFill>
                          <a:latin typeface="+mj-lt"/>
                          <a:ea typeface="+mj-ea"/>
                          <a:cs typeface="+mj-cs"/>
                        </a:rPr>
                        <a:t>de depresión mayor (DSM-V)</a:t>
                      </a: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kern="1200" dirty="0">
                          <a:solidFill>
                            <a:srgbClr val="FF9900"/>
                          </a:solidFill>
                          <a:latin typeface="+mj-lt"/>
                          <a:ea typeface="+mj-ea"/>
                          <a:cs typeface="+mj-cs"/>
                        </a:rPr>
                        <a:t>Modelo de “</a:t>
                      </a:r>
                      <a:r>
                        <a:rPr lang="es-MX" sz="2000" kern="1200" dirty="0" err="1">
                          <a:solidFill>
                            <a:srgbClr val="FF9900"/>
                          </a:solidFill>
                          <a:latin typeface="+mj-lt"/>
                          <a:ea typeface="+mj-ea"/>
                          <a:cs typeface="+mj-cs"/>
                        </a:rPr>
                        <a:t>Chronic</a:t>
                      </a:r>
                      <a:r>
                        <a:rPr lang="es-MX" sz="2000" kern="1200" dirty="0">
                          <a:solidFill>
                            <a:srgbClr val="FF9900"/>
                          </a:solidFill>
                          <a:latin typeface="+mj-lt"/>
                          <a:ea typeface="+mj-ea"/>
                          <a:cs typeface="+mj-cs"/>
                        </a:rPr>
                        <a:t> </a:t>
                      </a:r>
                      <a:r>
                        <a:rPr lang="es-MX" sz="2000" kern="1200" dirty="0" err="1">
                          <a:solidFill>
                            <a:srgbClr val="FF9900"/>
                          </a:solidFill>
                          <a:latin typeface="+mj-lt"/>
                          <a:ea typeface="+mj-ea"/>
                          <a:cs typeface="+mj-cs"/>
                        </a:rPr>
                        <a:t>Mild</a:t>
                      </a:r>
                      <a:r>
                        <a:rPr lang="es-MX" sz="2000" kern="1200" dirty="0">
                          <a:solidFill>
                            <a:srgbClr val="FF9900"/>
                          </a:solidFill>
                          <a:latin typeface="+mj-lt"/>
                          <a:ea typeface="+mj-ea"/>
                          <a:cs typeface="+mj-cs"/>
                        </a:rPr>
                        <a:t> Stress (CMS)” </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0"/>
                  </a:ext>
                </a:extLst>
              </a:tr>
              <a:tr h="567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rPr>
                        <a:t>Duración al menos de 2 semanas</a:t>
                      </a:r>
                      <a:endParaRPr lang="es-MX" sz="1600" b="0" dirty="0">
                        <a:solidFill>
                          <a:srgbClr val="FFFF00"/>
                        </a:solidFill>
                        <a:latin typeface="+mn-lt"/>
                        <a:ea typeface="Times New Roman"/>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FFFF00"/>
                          </a:solidFill>
                        </a:rPr>
                        <a:t>Los efectos de CMS persisten por más de 3 meses</a:t>
                      </a:r>
                      <a:endParaRPr lang="es-MX" sz="1600" b="0" dirty="0">
                        <a:solidFill>
                          <a:srgbClr val="FFFF00"/>
                        </a:solidFill>
                        <a:latin typeface="+mn-lt"/>
                        <a:ea typeface="Times New Roman"/>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1"/>
                  </a:ext>
                </a:extLst>
              </a:tr>
              <a:tr h="326459">
                <a:tc gridSpan="2">
                  <a:txBody>
                    <a:bodyPr/>
                    <a:lstStyle/>
                    <a:p>
                      <a:pPr>
                        <a:lnSpc>
                          <a:spcPct val="100000"/>
                        </a:lnSpc>
                        <a:spcAft>
                          <a:spcPts val="0"/>
                        </a:spcAft>
                      </a:pPr>
                      <a:r>
                        <a:rPr lang="es-MX" sz="1600" u="sng" kern="1200" dirty="0">
                          <a:solidFill>
                            <a:srgbClr val="FFFF00"/>
                          </a:solidFill>
                        </a:rPr>
                        <a:t>Síntomas característicos:</a:t>
                      </a:r>
                      <a:endParaRPr lang="es-MX" sz="1600" u="sng" kern="1200" dirty="0">
                        <a:solidFill>
                          <a:srgbClr val="FFFF0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2"/>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FFFF00"/>
                          </a:solidFill>
                        </a:rPr>
                        <a:t>Ánimo deprimido</a:t>
                      </a:r>
                      <a:endParaRPr lang="es-MX" sz="1600" kern="1200" dirty="0">
                        <a:solidFill>
                          <a:srgbClr val="FFFF00"/>
                        </a:solidFill>
                        <a:latin typeface="+mn-lt"/>
                        <a:ea typeface="+mn-ea"/>
                        <a:cs typeface="+mn-cs"/>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a:solidFill>
                            <a:schemeClr val="bg1"/>
                          </a:solidFill>
                        </a:rPr>
                        <a:t>No</a:t>
                      </a:r>
                      <a:r>
                        <a:rPr lang="es-MX" sz="1600">
                          <a:solidFill>
                            <a:schemeClr val="bg1"/>
                          </a:solidFill>
                        </a:rPr>
                        <a:t> </a:t>
                      </a:r>
                      <a:r>
                        <a:rPr lang="es-MX" sz="1600" kern="1200">
                          <a:solidFill>
                            <a:schemeClr val="bg1"/>
                          </a:solidFill>
                        </a:rPr>
                        <a:t>aplica</a:t>
                      </a:r>
                      <a:endParaRPr lang="es-MX" sz="1600" kern="1200" dirty="0">
                        <a:solidFill>
                          <a:srgbClr val="FFFF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3"/>
                  </a:ext>
                </a:extLst>
              </a:tr>
              <a:tr h="809051">
                <a:tc>
                  <a:txBody>
                    <a:bodyPr/>
                    <a:lstStyle/>
                    <a:p>
                      <a:pPr>
                        <a:lnSpc>
                          <a:spcPct val="100000"/>
                        </a:lnSpc>
                        <a:spcAft>
                          <a:spcPts val="0"/>
                        </a:spcAft>
                      </a:pPr>
                      <a:r>
                        <a:rPr lang="es-MX" sz="1600" kern="1200" dirty="0">
                          <a:solidFill>
                            <a:srgbClr val="FFFF00"/>
                          </a:solidFill>
                        </a:rPr>
                        <a:t>Pérdida de interés o incapacidad para experimentar placer: </a:t>
                      </a:r>
                      <a:r>
                        <a:rPr lang="es-MX" sz="1600" kern="1200" dirty="0" err="1">
                          <a:solidFill>
                            <a:srgbClr val="FFFF00"/>
                          </a:solidFill>
                        </a:rPr>
                        <a:t>anhedonia</a:t>
                      </a:r>
                      <a:endParaRPr lang="es-MX" sz="1600" dirty="0">
                        <a:solidFill>
                          <a:srgbClr val="FFFF00"/>
                        </a:solidFill>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0000"/>
                        </a:lnSpc>
                        <a:spcAft>
                          <a:spcPts val="0"/>
                        </a:spcAft>
                      </a:pPr>
                      <a:r>
                        <a:rPr lang="es-MX" sz="1600" kern="1200" dirty="0">
                          <a:solidFill>
                            <a:srgbClr val="FFFF00"/>
                          </a:solidFill>
                        </a:rPr>
                        <a:t>Disminución en la conducta sexual e investigativa, disminución de la respuesta a estímulos recompensantes</a:t>
                      </a:r>
                      <a:endParaRPr lang="es-MX" sz="1600" dirty="0">
                        <a:solidFill>
                          <a:srgbClr val="FFFF00"/>
                        </a:solidFill>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32645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u="sng" dirty="0">
                          <a:solidFill>
                            <a:srgbClr val="FFFF00"/>
                          </a:solidFill>
                        </a:rPr>
                        <a:t>Otros Síntomas:</a:t>
                      </a:r>
                      <a:endParaRPr lang="es-MX" sz="1600" dirty="0">
                        <a:solidFill>
                          <a:srgbClr val="FFFF0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5"/>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rPr>
                        <a:t>Pérdida de peso significativa</a:t>
                      </a:r>
                      <a:endParaRPr lang="es-MX" sz="1600" b="0" dirty="0">
                        <a:solidFill>
                          <a:srgbClr val="FFFF00"/>
                        </a:solidFill>
                        <a:latin typeface="+mn-lt"/>
                        <a:ea typeface="Times New Roman"/>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a:solidFill>
                            <a:srgbClr val="FFFF00"/>
                          </a:solidFill>
                        </a:rPr>
                        <a:t>Pérdida de peso, ~ 5%</a:t>
                      </a:r>
                      <a:endParaRPr lang="es-MX" sz="1600" b="0" dirty="0">
                        <a:solidFill>
                          <a:srgbClr val="FFFF00"/>
                        </a:solidFill>
                        <a:latin typeface="+mn-lt"/>
                        <a:ea typeface="Times New Roman"/>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6"/>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rPr>
                        <a:t>Insomnio e hipersomnia</a:t>
                      </a:r>
                      <a:endParaRPr lang="es-MX" sz="1600" b="0" dirty="0">
                        <a:solidFill>
                          <a:srgbClr val="FFFF00"/>
                        </a:solidFill>
                        <a:latin typeface="+mn-lt"/>
                        <a:ea typeface="Times New Roman"/>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a:solidFill>
                            <a:srgbClr val="FFFF00"/>
                          </a:solidFill>
                        </a:rPr>
                        <a:t>Alteración de los patrones del sueño</a:t>
                      </a:r>
                      <a:endParaRPr lang="es-MX" sz="1600" b="0" dirty="0">
                        <a:solidFill>
                          <a:srgbClr val="FFFF00"/>
                        </a:solidFill>
                        <a:latin typeface="+mn-lt"/>
                        <a:ea typeface="Times New Roman"/>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7"/>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rPr>
                        <a:t>Agitación o retardo </a:t>
                      </a:r>
                      <a:r>
                        <a:rPr lang="es-MX" sz="1600" dirty="0" err="1">
                          <a:solidFill>
                            <a:srgbClr val="FFFF00"/>
                          </a:solidFill>
                        </a:rPr>
                        <a:t>psicomotiz</a:t>
                      </a:r>
                      <a:endParaRPr lang="es-MX" sz="1600" b="0" dirty="0">
                        <a:solidFill>
                          <a:srgbClr val="FFFF00"/>
                        </a:solidFill>
                        <a:latin typeface="+mn-lt"/>
                        <a:ea typeface="Times New Roman"/>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a:solidFill>
                            <a:srgbClr val="FFFF00"/>
                          </a:solidFill>
                        </a:rPr>
                        <a:t>Disminución de la actividad locomotriz</a:t>
                      </a:r>
                      <a:endParaRPr lang="es-MX" sz="1600" b="0" dirty="0">
                        <a:solidFill>
                          <a:srgbClr val="FFFF00"/>
                        </a:solidFill>
                        <a:latin typeface="+mn-lt"/>
                        <a:ea typeface="Times New Roman"/>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8"/>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rPr>
                        <a:t>Fatiga o pérdida de energía</a:t>
                      </a:r>
                      <a:endParaRPr lang="es-MX" sz="1600" b="0" dirty="0">
                        <a:solidFill>
                          <a:srgbClr val="FFFF00"/>
                        </a:solidFill>
                        <a:latin typeface="+mn-lt"/>
                        <a:ea typeface="Times New Roman"/>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a:solidFill>
                            <a:srgbClr val="FFFF00"/>
                          </a:solidFill>
                        </a:rPr>
                        <a:t>Disminución del “active waking” EEG</a:t>
                      </a:r>
                      <a:endParaRPr lang="es-MX" sz="1600" b="0" dirty="0">
                        <a:solidFill>
                          <a:srgbClr val="FFFF00"/>
                        </a:solidFill>
                        <a:latin typeface="+mn-lt"/>
                        <a:ea typeface="Times New Roman"/>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9"/>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rPr>
                        <a:t>Sentimientos de culpa</a:t>
                      </a:r>
                      <a:endParaRPr lang="es-MX" sz="1600" b="0" dirty="0">
                        <a:solidFill>
                          <a:srgbClr val="FFFF00"/>
                        </a:solidFill>
                        <a:latin typeface="+mn-lt"/>
                        <a:ea typeface="Times New Roman"/>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a:solidFill>
                            <a:schemeClr val="bg1"/>
                          </a:solidFill>
                          <a:latin typeface="+mn-lt"/>
                          <a:ea typeface="+mn-ea"/>
                          <a:cs typeface="+mn-cs"/>
                        </a:rPr>
                        <a:t>No aplica</a:t>
                      </a:r>
                      <a:endParaRPr lang="es-MX" sz="1600" b="0" dirty="0">
                        <a:solidFill>
                          <a:srgbClr val="FFFF00"/>
                        </a:solidFill>
                        <a:latin typeface="+mn-lt"/>
                        <a:ea typeface="Times New Roman"/>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0"/>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FFFF00"/>
                          </a:solidFill>
                        </a:rPr>
                        <a:t>Capacidad reducida para pensar</a:t>
                      </a:r>
                      <a:endParaRPr lang="es-MX" sz="1600" b="0" kern="1200" dirty="0">
                        <a:solidFill>
                          <a:srgbClr val="FFFF00"/>
                        </a:solidFill>
                        <a:latin typeface="+mn-lt"/>
                        <a:ea typeface="Times New Roman"/>
                        <a:cs typeface="+mn-cs"/>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a:solidFill>
                            <a:schemeClr val="bg1"/>
                          </a:solidFill>
                          <a:latin typeface="+mn-lt"/>
                          <a:ea typeface="+mn-ea"/>
                          <a:cs typeface="+mn-cs"/>
                        </a:rPr>
                        <a:t>No aplica</a:t>
                      </a:r>
                      <a:endParaRPr lang="es-MX" sz="1600" b="0" kern="1200" dirty="0">
                        <a:solidFill>
                          <a:srgbClr val="FFFF00"/>
                        </a:solidFill>
                        <a:latin typeface="+mn-lt"/>
                        <a:ea typeface="Times New Roman"/>
                        <a:cs typeface="+mn-cs"/>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1"/>
                  </a:ext>
                </a:extLst>
              </a:tr>
              <a:tr h="326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FFFF00"/>
                          </a:solidFill>
                        </a:rPr>
                        <a:t>Ideas suicidas</a:t>
                      </a:r>
                      <a:endParaRPr lang="es-MX" sz="1600" b="0" kern="1200" dirty="0">
                        <a:solidFill>
                          <a:srgbClr val="FFFF00"/>
                        </a:solidFill>
                        <a:latin typeface="+mn-lt"/>
                        <a:ea typeface="Times New Roman"/>
                        <a:cs typeface="+mn-cs"/>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a:solidFill>
                            <a:schemeClr val="bg1"/>
                          </a:solidFill>
                          <a:latin typeface="+mn-lt"/>
                          <a:ea typeface="+mn-ea"/>
                          <a:cs typeface="+mn-cs"/>
                        </a:rPr>
                        <a:t>No aplica</a:t>
                      </a:r>
                      <a:endParaRPr lang="es-MX" sz="1600" b="0" kern="1200" dirty="0">
                        <a:solidFill>
                          <a:srgbClr val="FFFF00"/>
                        </a:solidFill>
                        <a:latin typeface="+mn-lt"/>
                        <a:ea typeface="Times New Roman"/>
                        <a:cs typeface="+mn-cs"/>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2"/>
                  </a:ext>
                </a:extLst>
              </a:tr>
              <a:tr h="567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FFFF00"/>
                          </a:solidFill>
                        </a:rPr>
                        <a:t>La depresión es peor en las mañanas</a:t>
                      </a:r>
                      <a:endParaRPr lang="es-MX" sz="1600" b="0" kern="1200" dirty="0">
                        <a:solidFill>
                          <a:srgbClr val="FFFF00"/>
                        </a:solidFill>
                        <a:latin typeface="+mn-lt"/>
                        <a:ea typeface="Times New Roman"/>
                        <a:cs typeface="+mn-cs"/>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rgbClr val="FFFF00"/>
                          </a:solidFill>
                        </a:rPr>
                        <a:t>Los efectos son peores al inicio de la fase de oscuridad (fase activa)</a:t>
                      </a:r>
                      <a:endParaRPr lang="es-MX" sz="1600" b="0" kern="1200" dirty="0">
                        <a:solidFill>
                          <a:srgbClr val="FFFF00"/>
                        </a:solidFill>
                        <a:latin typeface="+mn-lt"/>
                        <a:ea typeface="Times New Roman"/>
                        <a:cs typeface="+mn-cs"/>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211" y="102736"/>
            <a:ext cx="9144000" cy="6190862"/>
          </a:xfrm>
          <a:prstGeom prst="rect">
            <a:avLst/>
          </a:prstGeom>
        </p:spPr>
        <p:txBody>
          <a:bodyPr wrap="square">
            <a:spAutoFit/>
          </a:bodyPr>
          <a:lstStyle/>
          <a:p>
            <a:pPr algn="ctr"/>
            <a:r>
              <a:rPr lang="es-MX" sz="2800" dirty="0">
                <a:solidFill>
                  <a:srgbClr val="FF9900"/>
                </a:solidFill>
                <a:latin typeface="+mj-lt"/>
                <a:ea typeface="+mj-ea"/>
                <a:cs typeface="+mj-cs"/>
              </a:rPr>
              <a:t>Razones principales que retan el desarrollo de buenos modelos para alteraciones psiquiátricas</a:t>
            </a:r>
          </a:p>
          <a:p>
            <a:pPr algn="ctr"/>
            <a:r>
              <a:rPr lang="es-MX" sz="2800" dirty="0">
                <a:solidFill>
                  <a:srgbClr val="FF9900"/>
                </a:solidFill>
                <a:latin typeface="+mj-lt"/>
                <a:ea typeface="+mj-ea"/>
                <a:cs typeface="+mj-cs"/>
              </a:rPr>
              <a:t> </a:t>
            </a:r>
          </a:p>
          <a:p>
            <a:endParaRPr lang="es-MX" sz="1600" dirty="0">
              <a:solidFill>
                <a:srgbClr val="FFFF00"/>
              </a:solidFill>
            </a:endParaRPr>
          </a:p>
          <a:p>
            <a:pPr marL="457200" indent="-457200">
              <a:lnSpc>
                <a:spcPct val="150000"/>
              </a:lnSpc>
              <a:buFont typeface="+mj-lt"/>
              <a:buAutoNum type="arabicPeriod"/>
            </a:pPr>
            <a:r>
              <a:rPr lang="es-MX" sz="2000" dirty="0">
                <a:solidFill>
                  <a:srgbClr val="FFFF00"/>
                </a:solidFill>
              </a:rPr>
              <a:t>Ausencia de signos patognomónicos en los trastornos mentales.</a:t>
            </a:r>
          </a:p>
          <a:p>
            <a:pPr marL="457200" indent="-457200">
              <a:lnSpc>
                <a:spcPct val="150000"/>
              </a:lnSpc>
              <a:buFont typeface="+mj-lt"/>
              <a:buAutoNum type="arabicPeriod"/>
            </a:pPr>
            <a:r>
              <a:rPr lang="es-MX" sz="2000" dirty="0">
                <a:solidFill>
                  <a:srgbClr val="FFFF00"/>
                </a:solidFill>
              </a:rPr>
              <a:t>Sólo recientemente se han descrito marcadores genéticos confiables de muy pocas enfermedades psiquiátricas. </a:t>
            </a:r>
          </a:p>
          <a:p>
            <a:pPr marL="457200" indent="-457200">
              <a:lnSpc>
                <a:spcPct val="150000"/>
              </a:lnSpc>
              <a:buFont typeface="+mj-lt"/>
              <a:buAutoNum type="arabicPeriod"/>
            </a:pPr>
            <a:r>
              <a:rPr lang="es-ES" sz="2000" dirty="0">
                <a:solidFill>
                  <a:srgbClr val="FFFF00"/>
                </a:solidFill>
              </a:rPr>
              <a:t>Algunas alteraciones pueden ser específicas para los seres humanos y son imposibles de modelar en animales.</a:t>
            </a:r>
          </a:p>
          <a:p>
            <a:pPr marL="457200" indent="-457200">
              <a:lnSpc>
                <a:spcPct val="150000"/>
              </a:lnSpc>
              <a:buFont typeface="+mj-lt"/>
              <a:buAutoNum type="arabicPeriod"/>
            </a:pPr>
            <a:r>
              <a:rPr lang="es-ES" sz="2000" dirty="0">
                <a:solidFill>
                  <a:srgbClr val="FFFF00"/>
                </a:solidFill>
              </a:rPr>
              <a:t>La falta de claridad sobre el funcionamiento normal de la mente hace difícil explicar cómo estos procesos se deterioran en las enfermedades. </a:t>
            </a:r>
          </a:p>
          <a:p>
            <a:pPr marL="457200" indent="-457200">
              <a:lnSpc>
                <a:spcPct val="150000"/>
              </a:lnSpc>
              <a:buFont typeface="+mj-lt"/>
              <a:buAutoNum type="arabicPeriod"/>
            </a:pPr>
            <a:r>
              <a:rPr lang="es-ES" sz="2000" dirty="0">
                <a:solidFill>
                  <a:srgbClr val="FFFF00"/>
                </a:solidFill>
              </a:rPr>
              <a:t>El sistema actual de diagnóstico de las enfermedades mentales proporciona un marco inadecuado para el establecimiento de buenos modelos animales. </a:t>
            </a:r>
          </a:p>
        </p:txBody>
      </p:sp>
      <p:sp>
        <p:nvSpPr>
          <p:cNvPr id="3" name="2 Rectángulo"/>
          <p:cNvSpPr/>
          <p:nvPr/>
        </p:nvSpPr>
        <p:spPr>
          <a:xfrm>
            <a:off x="6429388" y="6550247"/>
            <a:ext cx="2714612" cy="307777"/>
          </a:xfrm>
          <a:prstGeom prst="rect">
            <a:avLst/>
          </a:prstGeom>
        </p:spPr>
        <p:txBody>
          <a:bodyPr wrap="square">
            <a:spAutoFit/>
          </a:bodyPr>
          <a:lstStyle/>
          <a:p>
            <a:r>
              <a:rPr lang="es-MX" sz="1400" b="1" i="1" dirty="0" err="1">
                <a:solidFill>
                  <a:srgbClr val="FFFFFF"/>
                </a:solidFill>
                <a:cs typeface="Arial" charset="0"/>
              </a:rPr>
              <a:t>Sebat</a:t>
            </a:r>
            <a:r>
              <a:rPr lang="es-MX" sz="1400" b="1" i="1" dirty="0">
                <a:solidFill>
                  <a:srgbClr val="FFFFFF"/>
                </a:solidFill>
                <a:cs typeface="Arial" charset="0"/>
              </a:rPr>
              <a:t> et al., 2009; </a:t>
            </a:r>
            <a:r>
              <a:rPr lang="es-MX" sz="1400" b="1" i="1" dirty="0" err="1">
                <a:solidFill>
                  <a:srgbClr val="FFFFFF"/>
                </a:solidFill>
                <a:cs typeface="Arial" charset="0"/>
              </a:rPr>
              <a:t>State</a:t>
            </a:r>
            <a:r>
              <a:rPr lang="es-MX" sz="1400" b="1" i="1" dirty="0">
                <a:solidFill>
                  <a:srgbClr val="FFFFFF"/>
                </a:solidFill>
                <a:cs typeface="Arial" charset="0"/>
              </a:rPr>
              <a:t>, 2010</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5378</TotalTime>
  <Words>1383</Words>
  <Application>Microsoft Office PowerPoint</Application>
  <PresentationFormat>Presentación en pantalla (4:3)</PresentationFormat>
  <Paragraphs>144</Paragraphs>
  <Slides>15</Slides>
  <Notes>1</Notes>
  <HiddenSlides>0</HiddenSlides>
  <MMClips>3</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Times New Roman</vt:lpstr>
      <vt:lpstr>Diseño predeterminado</vt:lpstr>
      <vt:lpstr>Modelos animales de alteraciones psiquiátricas: implicaciones clínicas</vt:lpstr>
      <vt:lpstr>¿Por qué se utilizan?</vt:lpstr>
      <vt:lpstr>Criterios de validez de los modelos animales</vt:lpstr>
      <vt:lpstr>Depresión</vt:lpstr>
      <vt:lpstr>Clasificación de los modelos animales de Depresión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CINVESTAV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Efecto de la edad en las acciones de psicofármacos VII ENCUENTRO NACIONAL/ VIII SEMINARIO INTERNACIONAL DE NEUROCIENCIAS Abril 22 – 24 de 2010, Ibague Tolima</dc:title>
  <dc:creator>Windows XP</dc:creator>
  <cp:lastModifiedBy>José Alonso Fernández Guasti</cp:lastModifiedBy>
  <cp:revision>433</cp:revision>
  <dcterms:created xsi:type="dcterms:W3CDTF">2010-03-23T21:20:58Z</dcterms:created>
  <dcterms:modified xsi:type="dcterms:W3CDTF">2018-06-06T21:47:06Z</dcterms:modified>
</cp:coreProperties>
</file>