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6" r:id="rId2"/>
    <p:sldId id="262" r:id="rId3"/>
    <p:sldId id="332" r:id="rId4"/>
    <p:sldId id="268" r:id="rId5"/>
    <p:sldId id="270" r:id="rId6"/>
    <p:sldId id="350" r:id="rId7"/>
    <p:sldId id="271" r:id="rId8"/>
    <p:sldId id="272" r:id="rId9"/>
    <p:sldId id="303" r:id="rId10"/>
    <p:sldId id="276" r:id="rId11"/>
    <p:sldId id="339" r:id="rId12"/>
    <p:sldId id="312" r:id="rId13"/>
    <p:sldId id="349" r:id="rId14"/>
    <p:sldId id="341" r:id="rId15"/>
    <p:sldId id="345" r:id="rId16"/>
    <p:sldId id="346" r:id="rId17"/>
    <p:sldId id="337" r:id="rId18"/>
    <p:sldId id="347" r:id="rId19"/>
    <p:sldId id="351" r:id="rId20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101"/>
    <a:srgbClr val="133A89"/>
    <a:srgbClr val="FF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12" autoAdjust="0"/>
    <p:restoredTop sz="94118" autoAdjust="0"/>
  </p:normalViewPr>
  <p:slideViewPr>
    <p:cSldViewPr>
      <p:cViewPr varScale="1">
        <p:scale>
          <a:sx n="70" d="100"/>
          <a:sy n="70" d="100"/>
        </p:scale>
        <p:origin x="160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5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D00CDA-3C69-4A88-AA16-7D3387060E13}" type="doc">
      <dgm:prSet loTypeId="urn:microsoft.com/office/officeart/2005/8/layout/list1" loCatId="list" qsTypeId="urn:microsoft.com/office/officeart/2009/2/quickstyle/3d8" qsCatId="3D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DB94FBA7-29D1-457C-B27A-D6DE30244CB4}">
      <dgm:prSet phldrT="[Texto]"/>
      <dgm:spPr/>
      <dgm:t>
        <a:bodyPr/>
        <a:lstStyle/>
        <a:p>
          <a:r>
            <a:rPr lang="es-MX" dirty="0" smtClean="0"/>
            <a:t>INATENCIÓN 50%</a:t>
          </a:r>
          <a:endParaRPr lang="es-MX" dirty="0"/>
        </a:p>
      </dgm:t>
    </dgm:pt>
    <dgm:pt modelId="{3AE42843-9D35-4623-9B66-5DF827725104}" type="parTrans" cxnId="{5517941B-F4AC-4761-8AF8-4003A8B25B36}">
      <dgm:prSet/>
      <dgm:spPr/>
      <dgm:t>
        <a:bodyPr/>
        <a:lstStyle/>
        <a:p>
          <a:endParaRPr lang="es-MX"/>
        </a:p>
      </dgm:t>
    </dgm:pt>
    <dgm:pt modelId="{7C6B2851-A80B-46E9-A35D-F8FF995E23D6}" type="sibTrans" cxnId="{5517941B-F4AC-4761-8AF8-4003A8B25B36}">
      <dgm:prSet/>
      <dgm:spPr/>
      <dgm:t>
        <a:bodyPr/>
        <a:lstStyle/>
        <a:p>
          <a:endParaRPr lang="es-MX"/>
        </a:p>
      </dgm:t>
    </dgm:pt>
    <dgm:pt modelId="{802532EB-54F9-45CB-AF9C-F37DD85D632F}">
      <dgm:prSet phldrT="[Texto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dirty="0" smtClean="0"/>
            <a:t>HIPERACTIVIDAD/IMPULSIVIDAD 20%</a:t>
          </a:r>
        </a:p>
        <a:p>
          <a:pPr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dirty="0"/>
        </a:p>
      </dgm:t>
    </dgm:pt>
    <dgm:pt modelId="{E8A985FE-F842-4851-A9B7-21A60636F134}" type="parTrans" cxnId="{C1B8E5F7-5616-4AF0-BEE6-F9495EBF27E0}">
      <dgm:prSet/>
      <dgm:spPr/>
      <dgm:t>
        <a:bodyPr/>
        <a:lstStyle/>
        <a:p>
          <a:endParaRPr lang="es-MX"/>
        </a:p>
      </dgm:t>
    </dgm:pt>
    <dgm:pt modelId="{07C011F2-8D81-465C-8B44-F471766EB6D6}" type="sibTrans" cxnId="{C1B8E5F7-5616-4AF0-BEE6-F9495EBF27E0}">
      <dgm:prSet/>
      <dgm:spPr/>
      <dgm:t>
        <a:bodyPr/>
        <a:lstStyle/>
        <a:p>
          <a:endParaRPr lang="es-MX"/>
        </a:p>
      </dgm:t>
    </dgm:pt>
    <dgm:pt modelId="{8D3CFEDA-10AD-43EF-910D-79A2CCA8354F}">
      <dgm:prSet phldrT="[Texto]"/>
      <dgm:spPr/>
      <dgm:t>
        <a:bodyPr/>
        <a:lstStyle/>
        <a:p>
          <a:r>
            <a:rPr lang="es-MX" dirty="0" smtClean="0"/>
            <a:t>MIXTO 30%</a:t>
          </a:r>
          <a:endParaRPr lang="es-MX" dirty="0"/>
        </a:p>
      </dgm:t>
    </dgm:pt>
    <dgm:pt modelId="{99333CC5-3B87-401C-8DCD-CF14B9222A48}" type="parTrans" cxnId="{697E46CA-CDEC-4427-A38B-C5FFD736B264}">
      <dgm:prSet/>
      <dgm:spPr/>
      <dgm:t>
        <a:bodyPr/>
        <a:lstStyle/>
        <a:p>
          <a:endParaRPr lang="es-MX"/>
        </a:p>
      </dgm:t>
    </dgm:pt>
    <dgm:pt modelId="{88F9155F-5AD6-4223-B102-C8AAE468E3D0}" type="sibTrans" cxnId="{697E46CA-CDEC-4427-A38B-C5FFD736B264}">
      <dgm:prSet/>
      <dgm:spPr/>
      <dgm:t>
        <a:bodyPr/>
        <a:lstStyle/>
        <a:p>
          <a:endParaRPr lang="es-MX"/>
        </a:p>
      </dgm:t>
    </dgm:pt>
    <dgm:pt modelId="{E23D1906-AC5C-4EC3-B2C6-A9EA68046461}" type="pres">
      <dgm:prSet presAssocID="{C8D00CDA-3C69-4A88-AA16-7D3387060E1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9CA2120-0913-4592-83D6-58C81A3DF9A6}" type="pres">
      <dgm:prSet presAssocID="{DB94FBA7-29D1-457C-B27A-D6DE30244CB4}" presName="parentLin" presStyleCnt="0"/>
      <dgm:spPr/>
      <dgm:t>
        <a:bodyPr/>
        <a:lstStyle/>
        <a:p>
          <a:endParaRPr lang="es-MX"/>
        </a:p>
      </dgm:t>
    </dgm:pt>
    <dgm:pt modelId="{0168B6E9-A265-4566-B718-1A2412BB3B30}" type="pres">
      <dgm:prSet presAssocID="{DB94FBA7-29D1-457C-B27A-D6DE30244CB4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83AEB8FF-6D57-4DC5-9D68-E6B8A18D0D20}" type="pres">
      <dgm:prSet presAssocID="{DB94FBA7-29D1-457C-B27A-D6DE30244CB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026D1B5-F6AE-46F9-BA33-68C451B9C0A5}" type="pres">
      <dgm:prSet presAssocID="{DB94FBA7-29D1-457C-B27A-D6DE30244CB4}" presName="negativeSpace" presStyleCnt="0"/>
      <dgm:spPr/>
      <dgm:t>
        <a:bodyPr/>
        <a:lstStyle/>
        <a:p>
          <a:endParaRPr lang="es-MX"/>
        </a:p>
      </dgm:t>
    </dgm:pt>
    <dgm:pt modelId="{560A3484-DA61-4DBF-A491-99BC41275FB2}" type="pres">
      <dgm:prSet presAssocID="{DB94FBA7-29D1-457C-B27A-D6DE30244CB4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219A19B-D116-4830-A390-D8447992C978}" type="pres">
      <dgm:prSet presAssocID="{7C6B2851-A80B-46E9-A35D-F8FF995E23D6}" presName="spaceBetweenRectangles" presStyleCnt="0"/>
      <dgm:spPr/>
      <dgm:t>
        <a:bodyPr/>
        <a:lstStyle/>
        <a:p>
          <a:endParaRPr lang="es-MX"/>
        </a:p>
      </dgm:t>
    </dgm:pt>
    <dgm:pt modelId="{17C8FC63-1438-4B75-960E-0735357B8A9F}" type="pres">
      <dgm:prSet presAssocID="{802532EB-54F9-45CB-AF9C-F37DD85D632F}" presName="parentLin" presStyleCnt="0"/>
      <dgm:spPr/>
      <dgm:t>
        <a:bodyPr/>
        <a:lstStyle/>
        <a:p>
          <a:endParaRPr lang="es-MX"/>
        </a:p>
      </dgm:t>
    </dgm:pt>
    <dgm:pt modelId="{C4E8B73B-0A29-4FEA-A692-713E47FD8950}" type="pres">
      <dgm:prSet presAssocID="{802532EB-54F9-45CB-AF9C-F37DD85D632F}" presName="parentLeftMargin" presStyleLbl="node1" presStyleIdx="0" presStyleCnt="3"/>
      <dgm:spPr/>
      <dgm:t>
        <a:bodyPr/>
        <a:lstStyle/>
        <a:p>
          <a:endParaRPr lang="es-MX"/>
        </a:p>
      </dgm:t>
    </dgm:pt>
    <dgm:pt modelId="{0C12F603-9530-4332-AD66-F2ACEFE3F924}" type="pres">
      <dgm:prSet presAssocID="{802532EB-54F9-45CB-AF9C-F37DD85D632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A46AB5D-71FB-429A-AF04-05DE5A86155F}" type="pres">
      <dgm:prSet presAssocID="{802532EB-54F9-45CB-AF9C-F37DD85D632F}" presName="negativeSpace" presStyleCnt="0"/>
      <dgm:spPr/>
      <dgm:t>
        <a:bodyPr/>
        <a:lstStyle/>
        <a:p>
          <a:endParaRPr lang="es-MX"/>
        </a:p>
      </dgm:t>
    </dgm:pt>
    <dgm:pt modelId="{144084E2-BC2E-4C22-AC35-04899ED6CAD0}" type="pres">
      <dgm:prSet presAssocID="{802532EB-54F9-45CB-AF9C-F37DD85D632F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7E3D05-BB9C-4DF5-BCBD-E9664EB31E37}" type="pres">
      <dgm:prSet presAssocID="{07C011F2-8D81-465C-8B44-F471766EB6D6}" presName="spaceBetweenRectangles" presStyleCnt="0"/>
      <dgm:spPr/>
      <dgm:t>
        <a:bodyPr/>
        <a:lstStyle/>
        <a:p>
          <a:endParaRPr lang="es-MX"/>
        </a:p>
      </dgm:t>
    </dgm:pt>
    <dgm:pt modelId="{1C90C4C2-C936-49EE-A36E-B3BAB7EE1266}" type="pres">
      <dgm:prSet presAssocID="{8D3CFEDA-10AD-43EF-910D-79A2CCA8354F}" presName="parentLin" presStyleCnt="0"/>
      <dgm:spPr/>
      <dgm:t>
        <a:bodyPr/>
        <a:lstStyle/>
        <a:p>
          <a:endParaRPr lang="es-MX"/>
        </a:p>
      </dgm:t>
    </dgm:pt>
    <dgm:pt modelId="{D6291290-8A87-4657-A31B-EA8E9D1F4504}" type="pres">
      <dgm:prSet presAssocID="{8D3CFEDA-10AD-43EF-910D-79A2CCA8354F}" presName="parentLeftMargin" presStyleLbl="node1" presStyleIdx="1" presStyleCnt="3"/>
      <dgm:spPr/>
      <dgm:t>
        <a:bodyPr/>
        <a:lstStyle/>
        <a:p>
          <a:endParaRPr lang="es-MX"/>
        </a:p>
      </dgm:t>
    </dgm:pt>
    <dgm:pt modelId="{DF624EC3-4DCE-4DE5-8356-3136DA5EE1B4}" type="pres">
      <dgm:prSet presAssocID="{8D3CFEDA-10AD-43EF-910D-79A2CCA8354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0418A20-A5AF-436A-AE28-134C40E143A7}" type="pres">
      <dgm:prSet presAssocID="{8D3CFEDA-10AD-43EF-910D-79A2CCA8354F}" presName="negativeSpace" presStyleCnt="0"/>
      <dgm:spPr/>
      <dgm:t>
        <a:bodyPr/>
        <a:lstStyle/>
        <a:p>
          <a:endParaRPr lang="es-MX"/>
        </a:p>
      </dgm:t>
    </dgm:pt>
    <dgm:pt modelId="{E838AE40-6961-49B1-9FBA-5EA405899709}" type="pres">
      <dgm:prSet presAssocID="{8D3CFEDA-10AD-43EF-910D-79A2CCA8354F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F5A4262F-AD0F-42F2-8C9B-CEAC96AB45EF}" type="presOf" srcId="{DB94FBA7-29D1-457C-B27A-D6DE30244CB4}" destId="{83AEB8FF-6D57-4DC5-9D68-E6B8A18D0D20}" srcOrd="1" destOrd="0" presId="urn:microsoft.com/office/officeart/2005/8/layout/list1"/>
    <dgm:cxn modelId="{5517941B-F4AC-4761-8AF8-4003A8B25B36}" srcId="{C8D00CDA-3C69-4A88-AA16-7D3387060E13}" destId="{DB94FBA7-29D1-457C-B27A-D6DE30244CB4}" srcOrd="0" destOrd="0" parTransId="{3AE42843-9D35-4623-9B66-5DF827725104}" sibTransId="{7C6B2851-A80B-46E9-A35D-F8FF995E23D6}"/>
    <dgm:cxn modelId="{0E34E675-288F-42F5-82F0-35B5AEB8B8E0}" type="presOf" srcId="{802532EB-54F9-45CB-AF9C-F37DD85D632F}" destId="{0C12F603-9530-4332-AD66-F2ACEFE3F924}" srcOrd="1" destOrd="0" presId="urn:microsoft.com/office/officeart/2005/8/layout/list1"/>
    <dgm:cxn modelId="{C1B8E5F7-5616-4AF0-BEE6-F9495EBF27E0}" srcId="{C8D00CDA-3C69-4A88-AA16-7D3387060E13}" destId="{802532EB-54F9-45CB-AF9C-F37DD85D632F}" srcOrd="1" destOrd="0" parTransId="{E8A985FE-F842-4851-A9B7-21A60636F134}" sibTransId="{07C011F2-8D81-465C-8B44-F471766EB6D6}"/>
    <dgm:cxn modelId="{B3C67012-C3E6-462E-8095-5E3DF8F174C8}" type="presOf" srcId="{802532EB-54F9-45CB-AF9C-F37DD85D632F}" destId="{C4E8B73B-0A29-4FEA-A692-713E47FD8950}" srcOrd="0" destOrd="0" presId="urn:microsoft.com/office/officeart/2005/8/layout/list1"/>
    <dgm:cxn modelId="{A29F40C8-A25C-4A18-A232-4FBCAFB1EC36}" type="presOf" srcId="{8D3CFEDA-10AD-43EF-910D-79A2CCA8354F}" destId="{D6291290-8A87-4657-A31B-EA8E9D1F4504}" srcOrd="0" destOrd="0" presId="urn:microsoft.com/office/officeart/2005/8/layout/list1"/>
    <dgm:cxn modelId="{FBCE4A12-1AC6-420F-9BE4-72B9F463F7E7}" type="presOf" srcId="{8D3CFEDA-10AD-43EF-910D-79A2CCA8354F}" destId="{DF624EC3-4DCE-4DE5-8356-3136DA5EE1B4}" srcOrd="1" destOrd="0" presId="urn:microsoft.com/office/officeart/2005/8/layout/list1"/>
    <dgm:cxn modelId="{9EC74CFD-911F-45B6-8DC4-3EDFB23EFDDC}" type="presOf" srcId="{DB94FBA7-29D1-457C-B27A-D6DE30244CB4}" destId="{0168B6E9-A265-4566-B718-1A2412BB3B30}" srcOrd="0" destOrd="0" presId="urn:microsoft.com/office/officeart/2005/8/layout/list1"/>
    <dgm:cxn modelId="{697E46CA-CDEC-4427-A38B-C5FFD736B264}" srcId="{C8D00CDA-3C69-4A88-AA16-7D3387060E13}" destId="{8D3CFEDA-10AD-43EF-910D-79A2CCA8354F}" srcOrd="2" destOrd="0" parTransId="{99333CC5-3B87-401C-8DCD-CF14B9222A48}" sibTransId="{88F9155F-5AD6-4223-B102-C8AAE468E3D0}"/>
    <dgm:cxn modelId="{43FB5CE2-3670-41FA-95E9-F82056D171AE}" type="presOf" srcId="{C8D00CDA-3C69-4A88-AA16-7D3387060E13}" destId="{E23D1906-AC5C-4EC3-B2C6-A9EA68046461}" srcOrd="0" destOrd="0" presId="urn:microsoft.com/office/officeart/2005/8/layout/list1"/>
    <dgm:cxn modelId="{8A4C9866-76F0-42E1-A241-FBDB95F066B4}" type="presParOf" srcId="{E23D1906-AC5C-4EC3-B2C6-A9EA68046461}" destId="{69CA2120-0913-4592-83D6-58C81A3DF9A6}" srcOrd="0" destOrd="0" presId="urn:microsoft.com/office/officeart/2005/8/layout/list1"/>
    <dgm:cxn modelId="{DA28DE27-4757-44D0-BCEC-AE491C51F7D4}" type="presParOf" srcId="{69CA2120-0913-4592-83D6-58C81A3DF9A6}" destId="{0168B6E9-A265-4566-B718-1A2412BB3B30}" srcOrd="0" destOrd="0" presId="urn:microsoft.com/office/officeart/2005/8/layout/list1"/>
    <dgm:cxn modelId="{54B3C6B7-7B6B-4539-860A-D2F9DC9A368B}" type="presParOf" srcId="{69CA2120-0913-4592-83D6-58C81A3DF9A6}" destId="{83AEB8FF-6D57-4DC5-9D68-E6B8A18D0D20}" srcOrd="1" destOrd="0" presId="urn:microsoft.com/office/officeart/2005/8/layout/list1"/>
    <dgm:cxn modelId="{B0A42702-C0AC-4E23-9E6A-73BB2C8C88F5}" type="presParOf" srcId="{E23D1906-AC5C-4EC3-B2C6-A9EA68046461}" destId="{2026D1B5-F6AE-46F9-BA33-68C451B9C0A5}" srcOrd="1" destOrd="0" presId="urn:microsoft.com/office/officeart/2005/8/layout/list1"/>
    <dgm:cxn modelId="{EF12BEB8-4CA1-41F3-A0B6-A55370F1C88B}" type="presParOf" srcId="{E23D1906-AC5C-4EC3-B2C6-A9EA68046461}" destId="{560A3484-DA61-4DBF-A491-99BC41275FB2}" srcOrd="2" destOrd="0" presId="urn:microsoft.com/office/officeart/2005/8/layout/list1"/>
    <dgm:cxn modelId="{75A2E458-DC29-43D0-8D42-EF38FD149079}" type="presParOf" srcId="{E23D1906-AC5C-4EC3-B2C6-A9EA68046461}" destId="{6219A19B-D116-4830-A390-D8447992C978}" srcOrd="3" destOrd="0" presId="urn:microsoft.com/office/officeart/2005/8/layout/list1"/>
    <dgm:cxn modelId="{7A22FB42-25C3-4611-8598-AAA9D2A625AA}" type="presParOf" srcId="{E23D1906-AC5C-4EC3-B2C6-A9EA68046461}" destId="{17C8FC63-1438-4B75-960E-0735357B8A9F}" srcOrd="4" destOrd="0" presId="urn:microsoft.com/office/officeart/2005/8/layout/list1"/>
    <dgm:cxn modelId="{C04AE3BE-2A40-4F1C-AE4E-448010073D55}" type="presParOf" srcId="{17C8FC63-1438-4B75-960E-0735357B8A9F}" destId="{C4E8B73B-0A29-4FEA-A692-713E47FD8950}" srcOrd="0" destOrd="0" presId="urn:microsoft.com/office/officeart/2005/8/layout/list1"/>
    <dgm:cxn modelId="{7347C924-A6BE-442B-A300-A78C5676A6E4}" type="presParOf" srcId="{17C8FC63-1438-4B75-960E-0735357B8A9F}" destId="{0C12F603-9530-4332-AD66-F2ACEFE3F924}" srcOrd="1" destOrd="0" presId="urn:microsoft.com/office/officeart/2005/8/layout/list1"/>
    <dgm:cxn modelId="{AD7F00DB-07C5-4788-AC18-FB6FB6B9E55A}" type="presParOf" srcId="{E23D1906-AC5C-4EC3-B2C6-A9EA68046461}" destId="{8A46AB5D-71FB-429A-AF04-05DE5A86155F}" srcOrd="5" destOrd="0" presId="urn:microsoft.com/office/officeart/2005/8/layout/list1"/>
    <dgm:cxn modelId="{CD9B7E1F-3DC8-4C80-B83C-A03C62ABB011}" type="presParOf" srcId="{E23D1906-AC5C-4EC3-B2C6-A9EA68046461}" destId="{144084E2-BC2E-4C22-AC35-04899ED6CAD0}" srcOrd="6" destOrd="0" presId="urn:microsoft.com/office/officeart/2005/8/layout/list1"/>
    <dgm:cxn modelId="{69F075BB-F409-4C41-B45E-32CC16AB5825}" type="presParOf" srcId="{E23D1906-AC5C-4EC3-B2C6-A9EA68046461}" destId="{1F7E3D05-BB9C-4DF5-BCBD-E9664EB31E37}" srcOrd="7" destOrd="0" presId="urn:microsoft.com/office/officeart/2005/8/layout/list1"/>
    <dgm:cxn modelId="{ABDB27D7-9116-4E01-9134-79CBFC2316A2}" type="presParOf" srcId="{E23D1906-AC5C-4EC3-B2C6-A9EA68046461}" destId="{1C90C4C2-C936-49EE-A36E-B3BAB7EE1266}" srcOrd="8" destOrd="0" presId="urn:microsoft.com/office/officeart/2005/8/layout/list1"/>
    <dgm:cxn modelId="{3D8E02FC-0C85-4E94-B1DE-037325C19781}" type="presParOf" srcId="{1C90C4C2-C936-49EE-A36E-B3BAB7EE1266}" destId="{D6291290-8A87-4657-A31B-EA8E9D1F4504}" srcOrd="0" destOrd="0" presId="urn:microsoft.com/office/officeart/2005/8/layout/list1"/>
    <dgm:cxn modelId="{B6E2987E-C3C8-482D-93A3-11DBC016FBFA}" type="presParOf" srcId="{1C90C4C2-C936-49EE-A36E-B3BAB7EE1266}" destId="{DF624EC3-4DCE-4DE5-8356-3136DA5EE1B4}" srcOrd="1" destOrd="0" presId="urn:microsoft.com/office/officeart/2005/8/layout/list1"/>
    <dgm:cxn modelId="{189DD85E-DB2F-4A31-A10B-6810E617C563}" type="presParOf" srcId="{E23D1906-AC5C-4EC3-B2C6-A9EA68046461}" destId="{C0418A20-A5AF-436A-AE28-134C40E143A7}" srcOrd="9" destOrd="0" presId="urn:microsoft.com/office/officeart/2005/8/layout/list1"/>
    <dgm:cxn modelId="{5CF5131A-9352-4E80-82FB-448AEEAA0127}" type="presParOf" srcId="{E23D1906-AC5C-4EC3-B2C6-A9EA68046461}" destId="{E838AE40-6961-49B1-9FBA-5EA40589970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AB7445-841F-4195-944D-E0834A8C21A3}" type="doc">
      <dgm:prSet loTypeId="urn:microsoft.com/office/officeart/2005/8/layout/hList1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72791262-7B0E-4B5E-ADDC-861D2CBF391B}">
      <dgm:prSet phldrT="[Texto]" custT="1"/>
      <dgm:spPr/>
      <dgm:t>
        <a:bodyPr/>
        <a:lstStyle/>
        <a:p>
          <a:r>
            <a:rPr lang="es-MX" sz="2400" dirty="0" smtClean="0"/>
            <a:t>Criterios de Inclusión</a:t>
          </a:r>
          <a:endParaRPr lang="es-MX" sz="2400" dirty="0"/>
        </a:p>
      </dgm:t>
    </dgm:pt>
    <dgm:pt modelId="{B38DB643-C02D-47E1-AB13-A5A61234AB04}" type="parTrans" cxnId="{7549A183-4299-4E69-A1D0-6A9382205865}">
      <dgm:prSet/>
      <dgm:spPr/>
      <dgm:t>
        <a:bodyPr/>
        <a:lstStyle/>
        <a:p>
          <a:endParaRPr lang="es-MX" sz="1000"/>
        </a:p>
      </dgm:t>
    </dgm:pt>
    <dgm:pt modelId="{4EA32BF4-3EA8-4524-A888-4D56283D1850}" type="sibTrans" cxnId="{7549A183-4299-4E69-A1D0-6A9382205865}">
      <dgm:prSet/>
      <dgm:spPr/>
      <dgm:t>
        <a:bodyPr/>
        <a:lstStyle/>
        <a:p>
          <a:endParaRPr lang="es-MX" sz="1000"/>
        </a:p>
      </dgm:t>
    </dgm:pt>
    <dgm:pt modelId="{397AFF92-9E6E-410A-96CD-9A5C139916C8}">
      <dgm:prSet phldrT="[Texto]" custT="1"/>
      <dgm:spPr/>
      <dgm:t>
        <a:bodyPr/>
        <a:lstStyle/>
        <a:p>
          <a:r>
            <a:rPr lang="es-MX" sz="1600" dirty="0" smtClean="0"/>
            <a:t>Ambos  géneros de 6 a 12 años de edad</a:t>
          </a:r>
          <a:endParaRPr lang="es-MX" sz="1600" dirty="0"/>
        </a:p>
      </dgm:t>
    </dgm:pt>
    <dgm:pt modelId="{16BC1CCF-D80B-4655-ADFC-CFFF836E650D}" type="parTrans" cxnId="{89D6EAA7-B6CD-48E7-952C-EAF21751C865}">
      <dgm:prSet/>
      <dgm:spPr/>
      <dgm:t>
        <a:bodyPr/>
        <a:lstStyle/>
        <a:p>
          <a:endParaRPr lang="es-MX" sz="1000"/>
        </a:p>
      </dgm:t>
    </dgm:pt>
    <dgm:pt modelId="{01EBEC22-CA67-47C6-9516-14494152E19D}" type="sibTrans" cxnId="{89D6EAA7-B6CD-48E7-952C-EAF21751C865}">
      <dgm:prSet/>
      <dgm:spPr/>
      <dgm:t>
        <a:bodyPr/>
        <a:lstStyle/>
        <a:p>
          <a:endParaRPr lang="es-MX" sz="1000"/>
        </a:p>
      </dgm:t>
    </dgm:pt>
    <dgm:pt modelId="{24913DF0-3DF4-423F-9988-5BDFF91EFBD1}">
      <dgm:prSet phldrT="[Texto]" custT="1"/>
      <dgm:spPr/>
      <dgm:t>
        <a:bodyPr/>
        <a:lstStyle/>
        <a:p>
          <a:r>
            <a:rPr lang="es-MX" sz="2400" dirty="0" smtClean="0"/>
            <a:t>Criterios de Exclusión</a:t>
          </a:r>
          <a:endParaRPr lang="es-MX" sz="2400" dirty="0"/>
        </a:p>
      </dgm:t>
    </dgm:pt>
    <dgm:pt modelId="{664C2E5D-258A-450D-BC75-1735337DB011}" type="parTrans" cxnId="{038934A7-7A6E-4E9F-A636-EA948CE1BF49}">
      <dgm:prSet/>
      <dgm:spPr/>
      <dgm:t>
        <a:bodyPr/>
        <a:lstStyle/>
        <a:p>
          <a:endParaRPr lang="es-MX" sz="1000"/>
        </a:p>
      </dgm:t>
    </dgm:pt>
    <dgm:pt modelId="{C757EC24-E633-4F23-8933-30AFF1673D84}" type="sibTrans" cxnId="{038934A7-7A6E-4E9F-A636-EA948CE1BF49}">
      <dgm:prSet/>
      <dgm:spPr/>
      <dgm:t>
        <a:bodyPr/>
        <a:lstStyle/>
        <a:p>
          <a:endParaRPr lang="es-MX" sz="1000"/>
        </a:p>
      </dgm:t>
    </dgm:pt>
    <dgm:pt modelId="{E62BA7BD-CE7F-4FFD-9B21-316DDD47A281}">
      <dgm:prSet phldrT="[Texto]" custT="1"/>
      <dgm:spPr/>
      <dgm:t>
        <a:bodyPr/>
        <a:lstStyle/>
        <a:p>
          <a:r>
            <a:rPr lang="es-MX" sz="1800" dirty="0" smtClean="0"/>
            <a:t>Trastornos mentales</a:t>
          </a:r>
          <a:endParaRPr lang="es-MX" sz="1800" dirty="0"/>
        </a:p>
      </dgm:t>
    </dgm:pt>
    <dgm:pt modelId="{93485B8E-A8CE-4E06-805B-B87C72DC8955}" type="parTrans" cxnId="{4CD4FD52-4E08-4742-AEC1-7D91EFF289AF}">
      <dgm:prSet/>
      <dgm:spPr/>
      <dgm:t>
        <a:bodyPr/>
        <a:lstStyle/>
        <a:p>
          <a:endParaRPr lang="es-MX" sz="1000"/>
        </a:p>
      </dgm:t>
    </dgm:pt>
    <dgm:pt modelId="{D65B92D0-005E-4A6D-BCC7-C6F1A811B247}" type="sibTrans" cxnId="{4CD4FD52-4E08-4742-AEC1-7D91EFF289AF}">
      <dgm:prSet/>
      <dgm:spPr/>
      <dgm:t>
        <a:bodyPr/>
        <a:lstStyle/>
        <a:p>
          <a:endParaRPr lang="es-MX" sz="1000"/>
        </a:p>
      </dgm:t>
    </dgm:pt>
    <dgm:pt modelId="{1D770D9D-9E5E-4C29-8362-A7CD0806015E}">
      <dgm:prSet phldrT="[Texto]" custT="1"/>
      <dgm:spPr/>
      <dgm:t>
        <a:bodyPr/>
        <a:lstStyle/>
        <a:p>
          <a:r>
            <a:rPr lang="es-MX" sz="2400" dirty="0" smtClean="0"/>
            <a:t>Criterios de Eliminación</a:t>
          </a:r>
          <a:endParaRPr lang="es-MX" sz="2400" dirty="0"/>
        </a:p>
      </dgm:t>
    </dgm:pt>
    <dgm:pt modelId="{4B1D460F-57F7-488E-80AE-3439C54F5A41}" type="parTrans" cxnId="{4FAFD445-9D7E-4F38-97F3-5D81232395BF}">
      <dgm:prSet/>
      <dgm:spPr/>
      <dgm:t>
        <a:bodyPr/>
        <a:lstStyle/>
        <a:p>
          <a:endParaRPr lang="es-MX" sz="1000"/>
        </a:p>
      </dgm:t>
    </dgm:pt>
    <dgm:pt modelId="{100DC1E1-278A-4700-A40E-C02D2F7C611B}" type="sibTrans" cxnId="{4FAFD445-9D7E-4F38-97F3-5D81232395BF}">
      <dgm:prSet/>
      <dgm:spPr/>
      <dgm:t>
        <a:bodyPr/>
        <a:lstStyle/>
        <a:p>
          <a:endParaRPr lang="es-MX" sz="1000"/>
        </a:p>
      </dgm:t>
    </dgm:pt>
    <dgm:pt modelId="{0096366C-E917-48D3-8090-1120B2F2E93D}">
      <dgm:prSet phldrT="[Texto]"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MX" sz="1800" u="none" dirty="0" smtClean="0"/>
            <a:t> Peso al nacer &lt;1,5 kg</a:t>
          </a:r>
          <a:endParaRPr lang="es-MX" sz="1800" dirty="0"/>
        </a:p>
      </dgm:t>
    </dgm:pt>
    <dgm:pt modelId="{2AD6D858-7A5E-4257-B7F6-ADAD23D40E8C}" type="parTrans" cxnId="{04F0E0C9-A879-46F0-83AE-DD14B20798CA}">
      <dgm:prSet/>
      <dgm:spPr/>
      <dgm:t>
        <a:bodyPr/>
        <a:lstStyle/>
        <a:p>
          <a:endParaRPr lang="es-MX" sz="1000"/>
        </a:p>
      </dgm:t>
    </dgm:pt>
    <dgm:pt modelId="{F3A8F1E8-D3FA-4234-9DF1-25C77F643D8B}" type="sibTrans" cxnId="{04F0E0C9-A879-46F0-83AE-DD14B20798CA}">
      <dgm:prSet/>
      <dgm:spPr/>
      <dgm:t>
        <a:bodyPr/>
        <a:lstStyle/>
        <a:p>
          <a:endParaRPr lang="es-MX" sz="1000"/>
        </a:p>
      </dgm:t>
    </dgm:pt>
    <dgm:pt modelId="{4491139A-1E7C-46B2-929F-BA07F99E7BB0}">
      <dgm:prSet phldrT="[Texto]" custT="1"/>
      <dgm:spPr/>
      <dgm:t>
        <a:bodyPr/>
        <a:lstStyle/>
        <a:p>
          <a:r>
            <a:rPr lang="es-MX" sz="1600" dirty="0" smtClean="0"/>
            <a:t> Diagnóstico  de TDAH de acuerdo a los criterios del DSM 5</a:t>
          </a:r>
          <a:endParaRPr lang="es-MX" sz="1600" dirty="0"/>
        </a:p>
      </dgm:t>
    </dgm:pt>
    <dgm:pt modelId="{9BDDF943-1B3C-4BC8-A450-55F90BB28408}" type="parTrans" cxnId="{73D61A26-FE5D-4CD6-988A-3485D2568CB3}">
      <dgm:prSet/>
      <dgm:spPr/>
      <dgm:t>
        <a:bodyPr/>
        <a:lstStyle/>
        <a:p>
          <a:endParaRPr lang="es-MX"/>
        </a:p>
      </dgm:t>
    </dgm:pt>
    <dgm:pt modelId="{FD455F0E-A5D6-40D8-9AA4-CD1E4F6AEE39}" type="sibTrans" cxnId="{73D61A26-FE5D-4CD6-988A-3485D2568CB3}">
      <dgm:prSet/>
      <dgm:spPr/>
      <dgm:t>
        <a:bodyPr/>
        <a:lstStyle/>
        <a:p>
          <a:endParaRPr lang="es-MX"/>
        </a:p>
      </dgm:t>
    </dgm:pt>
    <dgm:pt modelId="{A7CEFAD8-F2CE-4B6E-8546-AFCA5FA5DDD3}">
      <dgm:prSet phldrT="[Texto]" custT="1"/>
      <dgm:spPr/>
      <dgm:t>
        <a:bodyPr/>
        <a:lstStyle/>
        <a:p>
          <a:r>
            <a:rPr lang="es-MX" sz="1600" dirty="0" smtClean="0"/>
            <a:t>Audición  normal</a:t>
          </a:r>
          <a:endParaRPr lang="es-MX" sz="1600" dirty="0"/>
        </a:p>
      </dgm:t>
    </dgm:pt>
    <dgm:pt modelId="{B0EB2873-B2AD-446E-ACB4-2BEE999CFA23}" type="parTrans" cxnId="{0691F2DC-A447-4AE9-9EE7-99CF4002E811}">
      <dgm:prSet/>
      <dgm:spPr/>
      <dgm:t>
        <a:bodyPr/>
        <a:lstStyle/>
        <a:p>
          <a:endParaRPr lang="es-MX"/>
        </a:p>
      </dgm:t>
    </dgm:pt>
    <dgm:pt modelId="{9FE95B09-E4ED-456A-9EC5-BE1086352341}" type="sibTrans" cxnId="{0691F2DC-A447-4AE9-9EE7-99CF4002E811}">
      <dgm:prSet/>
      <dgm:spPr/>
      <dgm:t>
        <a:bodyPr/>
        <a:lstStyle/>
        <a:p>
          <a:endParaRPr lang="es-MX"/>
        </a:p>
      </dgm:t>
    </dgm:pt>
    <dgm:pt modelId="{D1345DAD-1C74-426B-B6E2-AE5BD58B1B51}">
      <dgm:prSet phldrT="[Texto]" custT="1"/>
      <dgm:spPr/>
      <dgm:t>
        <a:bodyPr/>
        <a:lstStyle/>
        <a:p>
          <a:r>
            <a:rPr lang="es-MX" sz="1600" dirty="0" smtClean="0"/>
            <a:t>Que  sepan leer y escribir </a:t>
          </a:r>
          <a:endParaRPr lang="es-MX" sz="1600" dirty="0"/>
        </a:p>
      </dgm:t>
    </dgm:pt>
    <dgm:pt modelId="{2C200ADB-3833-4747-8E07-CD037952621F}" type="parTrans" cxnId="{FC5BF6F4-3BD0-4077-8A11-B5163E473C80}">
      <dgm:prSet/>
      <dgm:spPr/>
      <dgm:t>
        <a:bodyPr/>
        <a:lstStyle/>
        <a:p>
          <a:endParaRPr lang="es-MX"/>
        </a:p>
      </dgm:t>
    </dgm:pt>
    <dgm:pt modelId="{9AF83E04-20CA-4078-B024-86C2CB8D56DA}" type="sibTrans" cxnId="{FC5BF6F4-3BD0-4077-8A11-B5163E473C80}">
      <dgm:prSet/>
      <dgm:spPr/>
      <dgm:t>
        <a:bodyPr/>
        <a:lstStyle/>
        <a:p>
          <a:endParaRPr lang="es-MX"/>
        </a:p>
      </dgm:t>
    </dgm:pt>
    <dgm:pt modelId="{97804C92-E7AA-4690-BE62-E1E554F945B3}">
      <dgm:prSet phldrT="[Texto]" custT="1"/>
      <dgm:spPr/>
      <dgm:t>
        <a:bodyPr/>
        <a:lstStyle/>
        <a:p>
          <a:r>
            <a:rPr lang="es-MX" sz="1600" dirty="0" smtClean="0"/>
            <a:t>Acepten  participar en el estudio</a:t>
          </a:r>
          <a:endParaRPr lang="es-MX" sz="1600" dirty="0"/>
        </a:p>
      </dgm:t>
    </dgm:pt>
    <dgm:pt modelId="{32ADDACC-57DA-41B8-9FD3-31C86FCEF88F}" type="parTrans" cxnId="{CC4E3BAA-630C-48C4-A20B-09A125918B8A}">
      <dgm:prSet/>
      <dgm:spPr/>
      <dgm:t>
        <a:bodyPr/>
        <a:lstStyle/>
        <a:p>
          <a:endParaRPr lang="es-MX"/>
        </a:p>
      </dgm:t>
    </dgm:pt>
    <dgm:pt modelId="{EE1723A3-29F1-4987-8A09-1A52340E718A}" type="sibTrans" cxnId="{CC4E3BAA-630C-48C4-A20B-09A125918B8A}">
      <dgm:prSet/>
      <dgm:spPr/>
      <dgm:t>
        <a:bodyPr/>
        <a:lstStyle/>
        <a:p>
          <a:endParaRPr lang="es-MX"/>
        </a:p>
      </dgm:t>
    </dgm:pt>
    <dgm:pt modelId="{1F0ABEC4-6CB2-482C-B4C8-97B8E1DC2576}">
      <dgm:prSet phldrT="[Texto]" custT="1"/>
      <dgm:spPr/>
      <dgm:t>
        <a:bodyPr/>
        <a:lstStyle/>
        <a:p>
          <a:r>
            <a:rPr lang="es-MX" sz="1600" dirty="0" smtClean="0"/>
            <a:t>Grupo I. TDAH</a:t>
          </a:r>
          <a:endParaRPr lang="es-MX" sz="1600" dirty="0"/>
        </a:p>
      </dgm:t>
    </dgm:pt>
    <dgm:pt modelId="{44409147-79FE-4F6B-A67E-E344F5DAFF6E}" type="sibTrans" cxnId="{B277775E-7330-4745-99D5-96871F7E7888}">
      <dgm:prSet/>
      <dgm:spPr/>
      <dgm:t>
        <a:bodyPr/>
        <a:lstStyle/>
        <a:p>
          <a:endParaRPr lang="es-MX"/>
        </a:p>
      </dgm:t>
    </dgm:pt>
    <dgm:pt modelId="{869A459B-F110-41B4-98B6-F0362242FF38}" type="parTrans" cxnId="{B277775E-7330-4745-99D5-96871F7E7888}">
      <dgm:prSet/>
      <dgm:spPr/>
      <dgm:t>
        <a:bodyPr/>
        <a:lstStyle/>
        <a:p>
          <a:endParaRPr lang="es-MX"/>
        </a:p>
      </dgm:t>
    </dgm:pt>
    <dgm:pt modelId="{4805B151-C079-416E-9C4D-DB3633B264B9}">
      <dgm:prSet phldrT="[Texto]" custT="1"/>
      <dgm:spPr/>
      <dgm:t>
        <a:bodyPr/>
        <a:lstStyle/>
        <a:p>
          <a:r>
            <a:rPr lang="es-MX" sz="1600" dirty="0" smtClean="0"/>
            <a:t>Grupo II. Controles</a:t>
          </a:r>
          <a:endParaRPr lang="es-MX" sz="1600" dirty="0"/>
        </a:p>
      </dgm:t>
    </dgm:pt>
    <dgm:pt modelId="{062207C5-28F6-4981-BC1F-5567171EF14D}" type="parTrans" cxnId="{8FD0B0EA-C231-4E25-B0C4-B4FC9C9370D4}">
      <dgm:prSet/>
      <dgm:spPr/>
      <dgm:t>
        <a:bodyPr/>
        <a:lstStyle/>
        <a:p>
          <a:endParaRPr lang="es-MX"/>
        </a:p>
      </dgm:t>
    </dgm:pt>
    <dgm:pt modelId="{EFAD182C-A294-4979-B209-4A0F2A7E9832}" type="sibTrans" cxnId="{8FD0B0EA-C231-4E25-B0C4-B4FC9C9370D4}">
      <dgm:prSet/>
      <dgm:spPr/>
      <dgm:t>
        <a:bodyPr/>
        <a:lstStyle/>
        <a:p>
          <a:endParaRPr lang="es-MX"/>
        </a:p>
      </dgm:t>
    </dgm:pt>
    <dgm:pt modelId="{357C0ED4-C963-4721-8A79-ABA4341B0738}">
      <dgm:prSet phldrT="[Texto]" custT="1"/>
      <dgm:spPr/>
      <dgm:t>
        <a:bodyPr/>
        <a:lstStyle/>
        <a:p>
          <a:r>
            <a:rPr lang="es-MX" sz="1800" dirty="0" smtClean="0"/>
            <a:t>Malformaciones  congénitas, cardiacas, endocrinológicas</a:t>
          </a:r>
          <a:endParaRPr lang="es-MX" sz="1800" dirty="0"/>
        </a:p>
      </dgm:t>
    </dgm:pt>
    <dgm:pt modelId="{71BE1CCB-361E-464E-9A24-2152A0E1599F}" type="parTrans" cxnId="{70A8230B-EBAB-4718-BABA-C22935D54126}">
      <dgm:prSet/>
      <dgm:spPr/>
      <dgm:t>
        <a:bodyPr/>
        <a:lstStyle/>
        <a:p>
          <a:endParaRPr lang="es-MX"/>
        </a:p>
      </dgm:t>
    </dgm:pt>
    <dgm:pt modelId="{655BA6C3-B2F2-46EE-ADB4-0D0947644599}" type="sibTrans" cxnId="{70A8230B-EBAB-4718-BABA-C22935D54126}">
      <dgm:prSet/>
      <dgm:spPr/>
      <dgm:t>
        <a:bodyPr/>
        <a:lstStyle/>
        <a:p>
          <a:endParaRPr lang="es-MX"/>
        </a:p>
      </dgm:t>
    </dgm:pt>
    <dgm:pt modelId="{78C7E70D-3F04-4F6C-AE35-DC64C5F7E687}">
      <dgm:prSet phldrT="[Texto]" custT="1"/>
      <dgm:spPr/>
      <dgm:t>
        <a:bodyPr/>
        <a:lstStyle/>
        <a:p>
          <a:endParaRPr lang="es-MX" sz="2000" dirty="0"/>
        </a:p>
      </dgm:t>
    </dgm:pt>
    <dgm:pt modelId="{46025FDE-8EB8-42AE-B302-929637BB4505}" type="parTrans" cxnId="{6ABBCE65-2AA3-43B0-8618-64E1C4687783}">
      <dgm:prSet/>
      <dgm:spPr/>
      <dgm:t>
        <a:bodyPr/>
        <a:lstStyle/>
        <a:p>
          <a:endParaRPr lang="es-MX"/>
        </a:p>
      </dgm:t>
    </dgm:pt>
    <dgm:pt modelId="{5149DD9D-B1FB-4AD5-BEE3-62ACC5A8FBE7}" type="sibTrans" cxnId="{6ABBCE65-2AA3-43B0-8618-64E1C4687783}">
      <dgm:prSet/>
      <dgm:spPr/>
      <dgm:t>
        <a:bodyPr/>
        <a:lstStyle/>
        <a:p>
          <a:endParaRPr lang="es-MX"/>
        </a:p>
      </dgm:t>
    </dgm:pt>
    <dgm:pt modelId="{D0D2D488-7DBB-46D9-9F41-6BC5110A26C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u="none" dirty="0" smtClean="0"/>
            <a:t>Trastornos neurológicos o sistémicos que podrían explicar </a:t>
          </a:r>
          <a:r>
            <a:rPr lang="es-MX" sz="1800" dirty="0" smtClean="0"/>
            <a:t>los síntomas del TDAH</a:t>
          </a:r>
          <a:endParaRPr lang="es-MX" sz="1800" u="sng" dirty="0"/>
        </a:p>
      </dgm:t>
    </dgm:pt>
    <dgm:pt modelId="{B1D871B8-3D7D-49ED-8FA2-05FE7477E056}" type="parTrans" cxnId="{0D20B7D1-B703-4948-914C-B3CBA8B6035E}">
      <dgm:prSet/>
      <dgm:spPr/>
      <dgm:t>
        <a:bodyPr/>
        <a:lstStyle/>
        <a:p>
          <a:endParaRPr lang="es-MX"/>
        </a:p>
      </dgm:t>
    </dgm:pt>
    <dgm:pt modelId="{120F341B-62BB-4D76-9DE7-73A1CF69DFE0}" type="sibTrans" cxnId="{0D20B7D1-B703-4948-914C-B3CBA8B6035E}">
      <dgm:prSet/>
      <dgm:spPr/>
      <dgm:t>
        <a:bodyPr/>
        <a:lstStyle/>
        <a:p>
          <a:endParaRPr lang="es-MX"/>
        </a:p>
      </dgm:t>
    </dgm:pt>
    <dgm:pt modelId="{FDD1D2F0-4A69-4667-ABA8-BDBFF3A7793B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dirty="0" smtClean="0"/>
            <a:t> Estudios incompletos.</a:t>
          </a:r>
        </a:p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2000" u="sng" dirty="0"/>
        </a:p>
      </dgm:t>
    </dgm:pt>
    <dgm:pt modelId="{328F177F-B35B-4A16-ADAB-FF8FD4E6138E}" type="parTrans" cxnId="{359456D0-4E2E-431D-B2DE-653EDF84AA0B}">
      <dgm:prSet/>
      <dgm:spPr/>
      <dgm:t>
        <a:bodyPr/>
        <a:lstStyle/>
        <a:p>
          <a:endParaRPr lang="es-MX"/>
        </a:p>
      </dgm:t>
    </dgm:pt>
    <dgm:pt modelId="{B087E508-6639-4844-99E2-4143BCCEE852}" type="sibTrans" cxnId="{359456D0-4E2E-431D-B2DE-653EDF84AA0B}">
      <dgm:prSet/>
      <dgm:spPr/>
      <dgm:t>
        <a:bodyPr/>
        <a:lstStyle/>
        <a:p>
          <a:endParaRPr lang="es-MX"/>
        </a:p>
      </dgm:t>
    </dgm:pt>
    <dgm:pt modelId="{9B6BFE2A-EBBF-4844-8CF6-4C805C07B874}">
      <dgm:prSet phldrT="[Texto]" custT="1"/>
      <dgm:spPr/>
      <dgm:t>
        <a:bodyPr/>
        <a:lstStyle/>
        <a:p>
          <a:r>
            <a:rPr lang="es-MX" sz="1800" dirty="0" smtClean="0"/>
            <a:t>Ingesta reciente (4-6m) de fármacos con actividad serotoninérgica o </a:t>
          </a:r>
          <a:r>
            <a:rPr lang="es-MX" sz="1800" dirty="0" err="1" smtClean="0"/>
            <a:t>o</a:t>
          </a:r>
          <a:r>
            <a:rPr lang="es-MX" sz="1800" dirty="0" smtClean="0"/>
            <a:t> anticolinérgicos</a:t>
          </a:r>
          <a:endParaRPr lang="es-MX" sz="1800" dirty="0"/>
        </a:p>
      </dgm:t>
    </dgm:pt>
    <dgm:pt modelId="{8459A201-7A0C-4A3A-B1EF-EC4E8CC0A2C8}" type="parTrans" cxnId="{F47EA057-3AF0-45DA-AD6F-46329FAA059B}">
      <dgm:prSet/>
      <dgm:spPr/>
      <dgm:t>
        <a:bodyPr/>
        <a:lstStyle/>
        <a:p>
          <a:endParaRPr lang="es-MX"/>
        </a:p>
      </dgm:t>
    </dgm:pt>
    <dgm:pt modelId="{E6500E42-3339-43F6-AB3E-35B322F91569}" type="sibTrans" cxnId="{F47EA057-3AF0-45DA-AD6F-46329FAA059B}">
      <dgm:prSet/>
      <dgm:spPr/>
      <dgm:t>
        <a:bodyPr/>
        <a:lstStyle/>
        <a:p>
          <a:endParaRPr lang="es-MX"/>
        </a:p>
      </dgm:t>
    </dgm:pt>
    <dgm:pt modelId="{4B311FBF-DB1E-49B1-88DD-4FAAC3916F6F}">
      <dgm:prSet phldrT="[Texto]"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MX" sz="1800" dirty="0"/>
        </a:p>
      </dgm:t>
    </dgm:pt>
    <dgm:pt modelId="{AA7F4BDC-0C71-42A0-9F3E-ADDF8139F51F}" type="parTrans" cxnId="{C60D6918-22D1-4EE7-8BED-92707D7961D7}">
      <dgm:prSet/>
      <dgm:spPr/>
      <dgm:t>
        <a:bodyPr/>
        <a:lstStyle/>
        <a:p>
          <a:endParaRPr lang="es-MX"/>
        </a:p>
      </dgm:t>
    </dgm:pt>
    <dgm:pt modelId="{574C5B49-80F1-4BC5-A77C-662CFC2D3286}" type="sibTrans" cxnId="{C60D6918-22D1-4EE7-8BED-92707D7961D7}">
      <dgm:prSet/>
      <dgm:spPr/>
      <dgm:t>
        <a:bodyPr/>
        <a:lstStyle/>
        <a:p>
          <a:endParaRPr lang="es-MX"/>
        </a:p>
      </dgm:t>
    </dgm:pt>
    <dgm:pt modelId="{B18FC103-08CC-4D0D-B117-48D4BE936AD4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s-MX" sz="1800" u="sng" dirty="0"/>
        </a:p>
      </dgm:t>
    </dgm:pt>
    <dgm:pt modelId="{644CA23A-BCFD-4BFB-896A-D8699C83E83C}" type="parTrans" cxnId="{3DCB46AB-D736-4A84-8749-01DFCE78CAAD}">
      <dgm:prSet/>
      <dgm:spPr/>
      <dgm:t>
        <a:bodyPr/>
        <a:lstStyle/>
        <a:p>
          <a:endParaRPr lang="es-MX"/>
        </a:p>
      </dgm:t>
    </dgm:pt>
    <dgm:pt modelId="{2CCFA4CF-6798-43FB-AEE0-EA40CD3BBD49}" type="sibTrans" cxnId="{3DCB46AB-D736-4A84-8749-01DFCE78CAAD}">
      <dgm:prSet/>
      <dgm:spPr/>
      <dgm:t>
        <a:bodyPr/>
        <a:lstStyle/>
        <a:p>
          <a:endParaRPr lang="es-MX"/>
        </a:p>
      </dgm:t>
    </dgm:pt>
    <dgm:pt modelId="{D586F241-0889-4CD0-8703-3A4287F373F9}">
      <dgm:prSet phldrT="[Texto]" custT="1"/>
      <dgm:spPr/>
      <dgm:t>
        <a:bodyPr/>
        <a:lstStyle/>
        <a:p>
          <a:endParaRPr lang="es-MX" sz="1800" dirty="0"/>
        </a:p>
      </dgm:t>
    </dgm:pt>
    <dgm:pt modelId="{B7144FE2-AF2B-40E2-8AD5-B87C62C2B5D2}" type="parTrans" cxnId="{0315F38C-D941-4C44-BCA2-E4386FE82ECC}">
      <dgm:prSet/>
      <dgm:spPr/>
      <dgm:t>
        <a:bodyPr/>
        <a:lstStyle/>
        <a:p>
          <a:endParaRPr lang="es-MX"/>
        </a:p>
      </dgm:t>
    </dgm:pt>
    <dgm:pt modelId="{71B9F78C-CA12-4371-A5EC-E7C76179BC06}" type="sibTrans" cxnId="{0315F38C-D941-4C44-BCA2-E4386FE82ECC}">
      <dgm:prSet/>
      <dgm:spPr/>
      <dgm:t>
        <a:bodyPr/>
        <a:lstStyle/>
        <a:p>
          <a:endParaRPr lang="es-MX"/>
        </a:p>
      </dgm:t>
    </dgm:pt>
    <dgm:pt modelId="{D4AF65C4-CB5A-4114-831B-9ACA941ADBA7}">
      <dgm:prSet phldrT="[Texto]" custT="1"/>
      <dgm:spPr/>
      <dgm:t>
        <a:bodyPr/>
        <a:lstStyle/>
        <a:p>
          <a:endParaRPr lang="es-MX" sz="1800" dirty="0"/>
        </a:p>
      </dgm:t>
    </dgm:pt>
    <dgm:pt modelId="{30FC160F-7A06-41B7-8D6C-4E81C2797120}" type="parTrans" cxnId="{B042FF5B-F770-467F-9012-04494B1F2A4A}">
      <dgm:prSet/>
      <dgm:spPr/>
      <dgm:t>
        <a:bodyPr/>
        <a:lstStyle/>
        <a:p>
          <a:endParaRPr lang="es-MX"/>
        </a:p>
      </dgm:t>
    </dgm:pt>
    <dgm:pt modelId="{29B5DA74-0635-4771-B6A4-2EE2F514B121}" type="sibTrans" cxnId="{B042FF5B-F770-467F-9012-04494B1F2A4A}">
      <dgm:prSet/>
      <dgm:spPr/>
      <dgm:t>
        <a:bodyPr/>
        <a:lstStyle/>
        <a:p>
          <a:endParaRPr lang="es-MX"/>
        </a:p>
      </dgm:t>
    </dgm:pt>
    <dgm:pt modelId="{A9D9E3AD-EFF1-4577-AFD0-64F278B28ECD}">
      <dgm:prSet phldrT="[Texto]" custT="1"/>
      <dgm:spPr/>
      <dgm:t>
        <a:bodyPr/>
        <a:lstStyle/>
        <a:p>
          <a:endParaRPr lang="es-MX" sz="1600" dirty="0"/>
        </a:p>
      </dgm:t>
    </dgm:pt>
    <dgm:pt modelId="{724DABEA-5CC7-4E98-A5FE-262C83FB4C14}" type="parTrans" cxnId="{652BB55A-A07F-4720-8CA5-C5195D02A488}">
      <dgm:prSet/>
      <dgm:spPr/>
      <dgm:t>
        <a:bodyPr/>
        <a:lstStyle/>
        <a:p>
          <a:endParaRPr lang="es-MX"/>
        </a:p>
      </dgm:t>
    </dgm:pt>
    <dgm:pt modelId="{51FF7F46-D011-44FB-A659-624963B778DE}" type="sibTrans" cxnId="{652BB55A-A07F-4720-8CA5-C5195D02A488}">
      <dgm:prSet/>
      <dgm:spPr/>
      <dgm:t>
        <a:bodyPr/>
        <a:lstStyle/>
        <a:p>
          <a:endParaRPr lang="es-MX"/>
        </a:p>
      </dgm:t>
    </dgm:pt>
    <dgm:pt modelId="{3422C6C0-3434-4264-ABB7-078008517278}">
      <dgm:prSet phldrT="[Texto]" custT="1"/>
      <dgm:spPr/>
      <dgm:t>
        <a:bodyPr/>
        <a:lstStyle/>
        <a:p>
          <a:endParaRPr lang="es-MX" sz="1600" dirty="0"/>
        </a:p>
      </dgm:t>
    </dgm:pt>
    <dgm:pt modelId="{2C957782-6035-4C3C-84DC-DA932E2A8F8D}" type="parTrans" cxnId="{45D32EF7-9993-4874-A86B-909A6D29966E}">
      <dgm:prSet/>
      <dgm:spPr/>
      <dgm:t>
        <a:bodyPr/>
        <a:lstStyle/>
        <a:p>
          <a:endParaRPr lang="es-MX"/>
        </a:p>
      </dgm:t>
    </dgm:pt>
    <dgm:pt modelId="{27DAF0F0-7A61-42C5-BAF0-3C9B544BC25E}" type="sibTrans" cxnId="{45D32EF7-9993-4874-A86B-909A6D29966E}">
      <dgm:prSet/>
      <dgm:spPr/>
      <dgm:t>
        <a:bodyPr/>
        <a:lstStyle/>
        <a:p>
          <a:endParaRPr lang="es-MX"/>
        </a:p>
      </dgm:t>
    </dgm:pt>
    <dgm:pt modelId="{89D45BBC-CBDB-49BD-91EF-FA4F1B25D983}">
      <dgm:prSet phldrT="[Texto]" custT="1"/>
      <dgm:spPr/>
      <dgm:t>
        <a:bodyPr/>
        <a:lstStyle/>
        <a:p>
          <a:endParaRPr lang="es-MX" sz="1600" dirty="0"/>
        </a:p>
      </dgm:t>
    </dgm:pt>
    <dgm:pt modelId="{6F074DF4-D7BB-4120-9AC1-3014493752F6}" type="parTrans" cxnId="{1A34D77F-FB6C-4180-8D4B-CE54A37F7F83}">
      <dgm:prSet/>
      <dgm:spPr/>
      <dgm:t>
        <a:bodyPr/>
        <a:lstStyle/>
        <a:p>
          <a:endParaRPr lang="es-MX"/>
        </a:p>
      </dgm:t>
    </dgm:pt>
    <dgm:pt modelId="{D17658A1-03F4-4CDC-B328-43209B08AA7B}" type="sibTrans" cxnId="{1A34D77F-FB6C-4180-8D4B-CE54A37F7F83}">
      <dgm:prSet/>
      <dgm:spPr/>
      <dgm:t>
        <a:bodyPr/>
        <a:lstStyle/>
        <a:p>
          <a:endParaRPr lang="es-MX"/>
        </a:p>
      </dgm:t>
    </dgm:pt>
    <dgm:pt modelId="{1D0B9F0E-6BCF-4EEF-9ED9-9CD7C0C43744}">
      <dgm:prSet phldrT="[Texto]" custT="1"/>
      <dgm:spPr/>
      <dgm:t>
        <a:bodyPr/>
        <a:lstStyle/>
        <a:p>
          <a:endParaRPr lang="es-MX" sz="1600" dirty="0"/>
        </a:p>
      </dgm:t>
    </dgm:pt>
    <dgm:pt modelId="{E75851B9-B286-436B-A692-21396D82F6A5}" type="parTrans" cxnId="{C5BDDD30-4582-4973-ABF3-AC76100C1782}">
      <dgm:prSet/>
      <dgm:spPr/>
      <dgm:t>
        <a:bodyPr/>
        <a:lstStyle/>
        <a:p>
          <a:endParaRPr lang="es-MX"/>
        </a:p>
      </dgm:t>
    </dgm:pt>
    <dgm:pt modelId="{43292608-1B81-49E3-9612-F41F97BEC651}" type="sibTrans" cxnId="{C5BDDD30-4582-4973-ABF3-AC76100C1782}">
      <dgm:prSet/>
      <dgm:spPr/>
      <dgm:t>
        <a:bodyPr/>
        <a:lstStyle/>
        <a:p>
          <a:endParaRPr lang="es-MX"/>
        </a:p>
      </dgm:t>
    </dgm:pt>
    <dgm:pt modelId="{A6A5F74F-4A97-47E5-A7FD-1E074709B153}" type="pres">
      <dgm:prSet presAssocID="{B0AB7445-841F-4195-944D-E0834A8C21A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75A83D8-7EF2-4C1F-8AA4-9F9FE7AF0298}" type="pres">
      <dgm:prSet presAssocID="{72791262-7B0E-4B5E-ADDC-861D2CBF391B}" presName="composite" presStyleCnt="0"/>
      <dgm:spPr/>
      <dgm:t>
        <a:bodyPr/>
        <a:lstStyle/>
        <a:p>
          <a:endParaRPr lang="es-MX"/>
        </a:p>
      </dgm:t>
    </dgm:pt>
    <dgm:pt modelId="{41B477F6-E2E7-4162-A9C3-8BFFC758B271}" type="pres">
      <dgm:prSet presAssocID="{72791262-7B0E-4B5E-ADDC-861D2CBF391B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946AE67-11B0-4D2D-8F8C-E0BA94043494}" type="pres">
      <dgm:prSet presAssocID="{72791262-7B0E-4B5E-ADDC-861D2CBF391B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33A4310-4FA4-41BF-95D7-5399182BEF5E}" type="pres">
      <dgm:prSet presAssocID="{4EA32BF4-3EA8-4524-A888-4D56283D1850}" presName="space" presStyleCnt="0"/>
      <dgm:spPr/>
      <dgm:t>
        <a:bodyPr/>
        <a:lstStyle/>
        <a:p>
          <a:endParaRPr lang="es-MX"/>
        </a:p>
      </dgm:t>
    </dgm:pt>
    <dgm:pt modelId="{B8121707-96DA-4B62-A8BC-376F81DFCD87}" type="pres">
      <dgm:prSet presAssocID="{24913DF0-3DF4-423F-9988-5BDFF91EFBD1}" presName="composite" presStyleCnt="0"/>
      <dgm:spPr/>
      <dgm:t>
        <a:bodyPr/>
        <a:lstStyle/>
        <a:p>
          <a:endParaRPr lang="es-MX"/>
        </a:p>
      </dgm:t>
    </dgm:pt>
    <dgm:pt modelId="{35F971F6-A04E-4009-AE4D-641698B636C6}" type="pres">
      <dgm:prSet presAssocID="{24913DF0-3DF4-423F-9988-5BDFF91EFBD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AADDDF20-3867-432C-96BD-610100095906}" type="pres">
      <dgm:prSet presAssocID="{24913DF0-3DF4-423F-9988-5BDFF91EFBD1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2A8E5EF-14C0-4AD6-A5B9-B63C5A8D8FBB}" type="pres">
      <dgm:prSet presAssocID="{C757EC24-E633-4F23-8933-30AFF1673D84}" presName="space" presStyleCnt="0"/>
      <dgm:spPr/>
      <dgm:t>
        <a:bodyPr/>
        <a:lstStyle/>
        <a:p>
          <a:endParaRPr lang="es-MX"/>
        </a:p>
      </dgm:t>
    </dgm:pt>
    <dgm:pt modelId="{8D85017C-8F92-4E8C-9112-27DB99458D03}" type="pres">
      <dgm:prSet presAssocID="{1D770D9D-9E5E-4C29-8362-A7CD0806015E}" presName="composite" presStyleCnt="0"/>
      <dgm:spPr/>
      <dgm:t>
        <a:bodyPr/>
        <a:lstStyle/>
        <a:p>
          <a:endParaRPr lang="es-MX"/>
        </a:p>
      </dgm:t>
    </dgm:pt>
    <dgm:pt modelId="{BC36FB55-6248-4BA2-9F87-F7ED4B7E3B93}" type="pres">
      <dgm:prSet presAssocID="{1D770D9D-9E5E-4C29-8362-A7CD0806015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09CC3CD-D91C-43B1-B373-3BFAC7BA99A8}" type="pres">
      <dgm:prSet presAssocID="{1D770D9D-9E5E-4C29-8362-A7CD0806015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549A183-4299-4E69-A1D0-6A9382205865}" srcId="{B0AB7445-841F-4195-944D-E0834A8C21A3}" destId="{72791262-7B0E-4B5E-ADDC-861D2CBF391B}" srcOrd="0" destOrd="0" parTransId="{B38DB643-C02D-47E1-AB13-A5A61234AB04}" sibTransId="{4EA32BF4-3EA8-4524-A888-4D56283D1850}"/>
    <dgm:cxn modelId="{89D6EAA7-B6CD-48E7-952C-EAF21751C865}" srcId="{72791262-7B0E-4B5E-ADDC-861D2CBF391B}" destId="{397AFF92-9E6E-410A-96CD-9A5C139916C8}" srcOrd="0" destOrd="0" parTransId="{16BC1CCF-D80B-4655-ADFC-CFFF836E650D}" sibTransId="{01EBEC22-CA67-47C6-9516-14494152E19D}"/>
    <dgm:cxn modelId="{CC4E3BAA-630C-48C4-A20B-09A125918B8A}" srcId="{72791262-7B0E-4B5E-ADDC-861D2CBF391B}" destId="{97804C92-E7AA-4690-BE62-E1E554F945B3}" srcOrd="8" destOrd="0" parTransId="{32ADDACC-57DA-41B8-9FD3-31C86FCEF88F}" sibTransId="{EE1723A3-29F1-4987-8A09-1A52340E718A}"/>
    <dgm:cxn modelId="{038934A7-7A6E-4E9F-A636-EA948CE1BF49}" srcId="{B0AB7445-841F-4195-944D-E0834A8C21A3}" destId="{24913DF0-3DF4-423F-9988-5BDFF91EFBD1}" srcOrd="1" destOrd="0" parTransId="{664C2E5D-258A-450D-BC75-1735337DB011}" sibTransId="{C757EC24-E633-4F23-8933-30AFF1673D84}"/>
    <dgm:cxn modelId="{C2F866AA-A344-4DD0-ABB0-C0E94985715E}" type="presOf" srcId="{9B6BFE2A-EBBF-4844-8CF6-4C805C07B874}" destId="{AADDDF20-3867-432C-96BD-610100095906}" srcOrd="0" destOrd="4" presId="urn:microsoft.com/office/officeart/2005/8/layout/hList1"/>
    <dgm:cxn modelId="{FC5BF6F4-3BD0-4077-8A11-B5163E473C80}" srcId="{72791262-7B0E-4B5E-ADDC-861D2CBF391B}" destId="{D1345DAD-1C74-426B-B6E2-AE5BD58B1B51}" srcOrd="6" destOrd="0" parTransId="{2C200ADB-3833-4747-8E07-CD037952621F}" sibTransId="{9AF83E04-20CA-4078-B024-86C2CB8D56DA}"/>
    <dgm:cxn modelId="{3DFBCF18-DA6F-416D-87EB-F0908C3A7604}" type="presOf" srcId="{A7CEFAD8-F2CE-4B6E-8546-AFCA5FA5DDD3}" destId="{F946AE67-11B0-4D2D-8F8C-E0BA94043494}" srcOrd="0" destOrd="4" presId="urn:microsoft.com/office/officeart/2005/8/layout/hList1"/>
    <dgm:cxn modelId="{EFE39E74-D8DB-45EC-962B-9908143BC829}" type="presOf" srcId="{4491139A-1E7C-46B2-929F-BA07F99E7BB0}" destId="{F946AE67-11B0-4D2D-8F8C-E0BA94043494}" srcOrd="0" destOrd="2" presId="urn:microsoft.com/office/officeart/2005/8/layout/hList1"/>
    <dgm:cxn modelId="{84156132-CBE3-4CC1-BBA9-A337DE4A3BD0}" type="presOf" srcId="{357C0ED4-C963-4721-8A79-ABA4341B0738}" destId="{AADDDF20-3867-432C-96BD-610100095906}" srcOrd="0" destOrd="2" presId="urn:microsoft.com/office/officeart/2005/8/layout/hList1"/>
    <dgm:cxn modelId="{2F261B82-F502-420E-BBFB-BA42A8DAAC24}" type="presOf" srcId="{FDD1D2F0-4A69-4667-ABA8-BDBFF3A7793B}" destId="{609CC3CD-D91C-43B1-B373-3BFAC7BA99A8}" srcOrd="0" destOrd="4" presId="urn:microsoft.com/office/officeart/2005/8/layout/hList1"/>
    <dgm:cxn modelId="{3DCB46AB-D736-4A84-8749-01DFCE78CAAD}" srcId="{1D770D9D-9E5E-4C29-8362-A7CD0806015E}" destId="{B18FC103-08CC-4D0D-B117-48D4BE936AD4}" srcOrd="3" destOrd="0" parTransId="{644CA23A-BCFD-4BFB-896A-D8699C83E83C}" sibTransId="{2CCFA4CF-6798-43FB-AEE0-EA40CD3BBD49}"/>
    <dgm:cxn modelId="{652BB55A-A07F-4720-8CA5-C5195D02A488}" srcId="{72791262-7B0E-4B5E-ADDC-861D2CBF391B}" destId="{A9D9E3AD-EFF1-4577-AFD0-64F278B28ECD}" srcOrd="1" destOrd="0" parTransId="{724DABEA-5CC7-4E98-A5FE-262C83FB4C14}" sibTransId="{51FF7F46-D011-44FB-A659-624963B778DE}"/>
    <dgm:cxn modelId="{C60D6918-22D1-4EE7-8BED-92707D7961D7}" srcId="{1D770D9D-9E5E-4C29-8362-A7CD0806015E}" destId="{4B311FBF-DB1E-49B1-88DD-4FAAC3916F6F}" srcOrd="1" destOrd="0" parTransId="{AA7F4BDC-0C71-42A0-9F3E-ADDF8139F51F}" sibTransId="{574C5B49-80F1-4BC5-A77C-662CFC2D3286}"/>
    <dgm:cxn modelId="{7370D56F-F024-43BB-B47C-7BDE9E4360EF}" type="presOf" srcId="{72791262-7B0E-4B5E-ADDC-861D2CBF391B}" destId="{41B477F6-E2E7-4162-A9C3-8BFFC758B271}" srcOrd="0" destOrd="0" presId="urn:microsoft.com/office/officeart/2005/8/layout/hList1"/>
    <dgm:cxn modelId="{73D61A26-FE5D-4CD6-988A-3485D2568CB3}" srcId="{72791262-7B0E-4B5E-ADDC-861D2CBF391B}" destId="{4491139A-1E7C-46B2-929F-BA07F99E7BB0}" srcOrd="2" destOrd="0" parTransId="{9BDDF943-1B3C-4BC8-A450-55F90BB28408}" sibTransId="{FD455F0E-A5D6-40D8-9AA4-CD1E4F6AEE39}"/>
    <dgm:cxn modelId="{B042FF5B-F770-467F-9012-04494B1F2A4A}" srcId="{24913DF0-3DF4-423F-9988-5BDFF91EFBD1}" destId="{D4AF65C4-CB5A-4114-831B-9ACA941ADBA7}" srcOrd="3" destOrd="0" parTransId="{30FC160F-7A06-41B7-8D6C-4E81C2797120}" sibTransId="{29B5DA74-0635-4771-B6A4-2EE2F514B121}"/>
    <dgm:cxn modelId="{4FAFD445-9D7E-4F38-97F3-5D81232395BF}" srcId="{B0AB7445-841F-4195-944D-E0834A8C21A3}" destId="{1D770D9D-9E5E-4C29-8362-A7CD0806015E}" srcOrd="2" destOrd="0" parTransId="{4B1D460F-57F7-488E-80AE-3439C54F5A41}" sibTransId="{100DC1E1-278A-4700-A40E-C02D2F7C611B}"/>
    <dgm:cxn modelId="{95718AA0-F2CE-4166-B742-ED45B2B58371}" type="presOf" srcId="{3422C6C0-3434-4264-ABB7-078008517278}" destId="{F946AE67-11B0-4D2D-8F8C-E0BA94043494}" srcOrd="0" destOrd="3" presId="urn:microsoft.com/office/officeart/2005/8/layout/hList1"/>
    <dgm:cxn modelId="{FDF43DAA-2CCB-4536-9FB0-A5B13F9075ED}" type="presOf" srcId="{4B311FBF-DB1E-49B1-88DD-4FAAC3916F6F}" destId="{609CC3CD-D91C-43B1-B373-3BFAC7BA99A8}" srcOrd="0" destOrd="1" presId="urn:microsoft.com/office/officeart/2005/8/layout/hList1"/>
    <dgm:cxn modelId="{8FD8E83F-4938-4804-8E3D-1A203138F493}" type="presOf" srcId="{D0D2D488-7DBB-46D9-9F41-6BC5110A26C5}" destId="{609CC3CD-D91C-43B1-B373-3BFAC7BA99A8}" srcOrd="0" destOrd="2" presId="urn:microsoft.com/office/officeart/2005/8/layout/hList1"/>
    <dgm:cxn modelId="{CBA34306-9672-4049-8E2A-7209995E242A}" type="presOf" srcId="{B0AB7445-841F-4195-944D-E0834A8C21A3}" destId="{A6A5F74F-4A97-47E5-A7FD-1E074709B153}" srcOrd="0" destOrd="0" presId="urn:microsoft.com/office/officeart/2005/8/layout/hList1"/>
    <dgm:cxn modelId="{24D44D1E-4088-41C6-A5C3-BD3F979C7429}" type="presOf" srcId="{B18FC103-08CC-4D0D-B117-48D4BE936AD4}" destId="{609CC3CD-D91C-43B1-B373-3BFAC7BA99A8}" srcOrd="0" destOrd="3" presId="urn:microsoft.com/office/officeart/2005/8/layout/hList1"/>
    <dgm:cxn modelId="{4CD4FD52-4E08-4742-AEC1-7D91EFF289AF}" srcId="{24913DF0-3DF4-423F-9988-5BDFF91EFBD1}" destId="{E62BA7BD-CE7F-4FFD-9B21-316DDD47A281}" srcOrd="0" destOrd="0" parTransId="{93485B8E-A8CE-4E06-805B-B87C72DC8955}" sibTransId="{D65B92D0-005E-4A6D-BCC7-C6F1A811B247}"/>
    <dgm:cxn modelId="{C5BDDD30-4582-4973-ABF3-AC76100C1782}" srcId="{72791262-7B0E-4B5E-ADDC-861D2CBF391B}" destId="{1D0B9F0E-6BCF-4EEF-9ED9-9CD7C0C43744}" srcOrd="7" destOrd="0" parTransId="{E75851B9-B286-436B-A692-21396D82F6A5}" sibTransId="{43292608-1B81-49E3-9612-F41F97BEC651}"/>
    <dgm:cxn modelId="{1A34D77F-FB6C-4180-8D4B-CE54A37F7F83}" srcId="{72791262-7B0E-4B5E-ADDC-861D2CBF391B}" destId="{89D45BBC-CBDB-49BD-91EF-FA4F1B25D983}" srcOrd="5" destOrd="0" parTransId="{6F074DF4-D7BB-4120-9AC1-3014493752F6}" sibTransId="{D17658A1-03F4-4CDC-B328-43209B08AA7B}"/>
    <dgm:cxn modelId="{72B1DF39-ADF9-4C66-A91D-EC5DF05E61C7}" type="presOf" srcId="{78C7E70D-3F04-4F6C-AE35-DC64C5F7E687}" destId="{AADDDF20-3867-432C-96BD-610100095906}" srcOrd="0" destOrd="5" presId="urn:microsoft.com/office/officeart/2005/8/layout/hList1"/>
    <dgm:cxn modelId="{0315F38C-D941-4C44-BCA2-E4386FE82ECC}" srcId="{24913DF0-3DF4-423F-9988-5BDFF91EFBD1}" destId="{D586F241-0889-4CD0-8703-3A4287F373F9}" srcOrd="1" destOrd="0" parTransId="{B7144FE2-AF2B-40E2-8AD5-B87C62C2B5D2}" sibTransId="{71B9F78C-CA12-4371-A5EC-E7C76179BC06}"/>
    <dgm:cxn modelId="{8FD0B0EA-C231-4E25-B0C4-B4FC9C9370D4}" srcId="{72791262-7B0E-4B5E-ADDC-861D2CBF391B}" destId="{4805B151-C079-416E-9C4D-DB3633B264B9}" srcOrd="10" destOrd="0" parTransId="{062207C5-28F6-4981-BC1F-5567171EF14D}" sibTransId="{EFAD182C-A294-4979-B209-4A0F2A7E9832}"/>
    <dgm:cxn modelId="{EF149439-2B5D-462B-867B-FEB1DAF23245}" type="presOf" srcId="{D1345DAD-1C74-426B-B6E2-AE5BD58B1B51}" destId="{F946AE67-11B0-4D2D-8F8C-E0BA94043494}" srcOrd="0" destOrd="6" presId="urn:microsoft.com/office/officeart/2005/8/layout/hList1"/>
    <dgm:cxn modelId="{119B4E3F-D002-4B9D-95F2-048CE14C855B}" type="presOf" srcId="{89D45BBC-CBDB-49BD-91EF-FA4F1B25D983}" destId="{F946AE67-11B0-4D2D-8F8C-E0BA94043494}" srcOrd="0" destOrd="5" presId="urn:microsoft.com/office/officeart/2005/8/layout/hList1"/>
    <dgm:cxn modelId="{4A1C2D30-ECD2-4803-A7F2-3D9DCA7563C5}" type="presOf" srcId="{E62BA7BD-CE7F-4FFD-9B21-316DDD47A281}" destId="{AADDDF20-3867-432C-96BD-610100095906}" srcOrd="0" destOrd="0" presId="urn:microsoft.com/office/officeart/2005/8/layout/hList1"/>
    <dgm:cxn modelId="{359456D0-4E2E-431D-B2DE-653EDF84AA0B}" srcId="{1D770D9D-9E5E-4C29-8362-A7CD0806015E}" destId="{FDD1D2F0-4A69-4667-ABA8-BDBFF3A7793B}" srcOrd="4" destOrd="0" parTransId="{328F177F-B35B-4A16-ADAB-FF8FD4E6138E}" sibTransId="{B087E508-6639-4844-99E2-4143BCCEE852}"/>
    <dgm:cxn modelId="{66291771-F679-48F3-B368-991C4EEBFFD7}" type="presOf" srcId="{D4AF65C4-CB5A-4114-831B-9ACA941ADBA7}" destId="{AADDDF20-3867-432C-96BD-610100095906}" srcOrd="0" destOrd="3" presId="urn:microsoft.com/office/officeart/2005/8/layout/hList1"/>
    <dgm:cxn modelId="{AFF8F8D2-B74D-47CE-A45D-926C1119B414}" type="presOf" srcId="{397AFF92-9E6E-410A-96CD-9A5C139916C8}" destId="{F946AE67-11B0-4D2D-8F8C-E0BA94043494}" srcOrd="0" destOrd="0" presId="urn:microsoft.com/office/officeart/2005/8/layout/hList1"/>
    <dgm:cxn modelId="{45D32EF7-9993-4874-A86B-909A6D29966E}" srcId="{72791262-7B0E-4B5E-ADDC-861D2CBF391B}" destId="{3422C6C0-3434-4264-ABB7-078008517278}" srcOrd="3" destOrd="0" parTransId="{2C957782-6035-4C3C-84DC-DA932E2A8F8D}" sibTransId="{27DAF0F0-7A61-42C5-BAF0-3C9B544BC25E}"/>
    <dgm:cxn modelId="{9F0EC7BA-4B03-4E08-A3E3-D09E237049E8}" type="presOf" srcId="{97804C92-E7AA-4690-BE62-E1E554F945B3}" destId="{F946AE67-11B0-4D2D-8F8C-E0BA94043494}" srcOrd="0" destOrd="8" presId="urn:microsoft.com/office/officeart/2005/8/layout/hList1"/>
    <dgm:cxn modelId="{5C9850B9-ECD1-40B2-A1F0-8C3DE1DDF2F7}" type="presOf" srcId="{1D770D9D-9E5E-4C29-8362-A7CD0806015E}" destId="{BC36FB55-6248-4BA2-9F87-F7ED4B7E3B93}" srcOrd="0" destOrd="0" presId="urn:microsoft.com/office/officeart/2005/8/layout/hList1"/>
    <dgm:cxn modelId="{8DA4F436-A51E-45E0-A6B2-EE23BEBA60D4}" type="presOf" srcId="{4805B151-C079-416E-9C4D-DB3633B264B9}" destId="{F946AE67-11B0-4D2D-8F8C-E0BA94043494}" srcOrd="0" destOrd="10" presId="urn:microsoft.com/office/officeart/2005/8/layout/hList1"/>
    <dgm:cxn modelId="{6ABBCE65-2AA3-43B0-8618-64E1C4687783}" srcId="{24913DF0-3DF4-423F-9988-5BDFF91EFBD1}" destId="{78C7E70D-3F04-4F6C-AE35-DC64C5F7E687}" srcOrd="5" destOrd="0" parTransId="{46025FDE-8EB8-42AE-B302-929637BB4505}" sibTransId="{5149DD9D-B1FB-4AD5-BEE3-62ACC5A8FBE7}"/>
    <dgm:cxn modelId="{0691F2DC-A447-4AE9-9EE7-99CF4002E811}" srcId="{72791262-7B0E-4B5E-ADDC-861D2CBF391B}" destId="{A7CEFAD8-F2CE-4B6E-8546-AFCA5FA5DDD3}" srcOrd="4" destOrd="0" parTransId="{B0EB2873-B2AD-446E-ACB4-2BEE999CFA23}" sibTransId="{9FE95B09-E4ED-456A-9EC5-BE1086352341}"/>
    <dgm:cxn modelId="{0D20B7D1-B703-4948-914C-B3CBA8B6035E}" srcId="{1D770D9D-9E5E-4C29-8362-A7CD0806015E}" destId="{D0D2D488-7DBB-46D9-9F41-6BC5110A26C5}" srcOrd="2" destOrd="0" parTransId="{B1D871B8-3D7D-49ED-8FA2-05FE7477E056}" sibTransId="{120F341B-62BB-4D76-9DE7-73A1CF69DFE0}"/>
    <dgm:cxn modelId="{DF19044F-9556-4E4A-9F50-6718DE439AE8}" type="presOf" srcId="{A9D9E3AD-EFF1-4577-AFD0-64F278B28ECD}" destId="{F946AE67-11B0-4D2D-8F8C-E0BA94043494}" srcOrd="0" destOrd="1" presId="urn:microsoft.com/office/officeart/2005/8/layout/hList1"/>
    <dgm:cxn modelId="{F47EA057-3AF0-45DA-AD6F-46329FAA059B}" srcId="{24913DF0-3DF4-423F-9988-5BDFF91EFBD1}" destId="{9B6BFE2A-EBBF-4844-8CF6-4C805C07B874}" srcOrd="4" destOrd="0" parTransId="{8459A201-7A0C-4A3A-B1EF-EC4E8CC0A2C8}" sibTransId="{E6500E42-3339-43F6-AB3E-35B322F91569}"/>
    <dgm:cxn modelId="{04ED686D-C776-441E-8C98-062B7A7A5D2D}" type="presOf" srcId="{D586F241-0889-4CD0-8703-3A4287F373F9}" destId="{AADDDF20-3867-432C-96BD-610100095906}" srcOrd="0" destOrd="1" presId="urn:microsoft.com/office/officeart/2005/8/layout/hList1"/>
    <dgm:cxn modelId="{F4EB0B3F-5BFE-4841-BDBB-734C3E247BAB}" type="presOf" srcId="{0096366C-E917-48D3-8090-1120B2F2E93D}" destId="{609CC3CD-D91C-43B1-B373-3BFAC7BA99A8}" srcOrd="0" destOrd="0" presId="urn:microsoft.com/office/officeart/2005/8/layout/hList1"/>
    <dgm:cxn modelId="{B277775E-7330-4745-99D5-96871F7E7888}" srcId="{72791262-7B0E-4B5E-ADDC-861D2CBF391B}" destId="{1F0ABEC4-6CB2-482C-B4C8-97B8E1DC2576}" srcOrd="9" destOrd="0" parTransId="{869A459B-F110-41B4-98B6-F0362242FF38}" sibTransId="{44409147-79FE-4F6B-A67E-E344F5DAFF6E}"/>
    <dgm:cxn modelId="{A46F899D-6C6C-46D0-BF05-360BBFB13768}" type="presOf" srcId="{1D0B9F0E-6BCF-4EEF-9ED9-9CD7C0C43744}" destId="{F946AE67-11B0-4D2D-8F8C-E0BA94043494}" srcOrd="0" destOrd="7" presId="urn:microsoft.com/office/officeart/2005/8/layout/hList1"/>
    <dgm:cxn modelId="{04F0E0C9-A879-46F0-83AE-DD14B20798CA}" srcId="{1D770D9D-9E5E-4C29-8362-A7CD0806015E}" destId="{0096366C-E917-48D3-8090-1120B2F2E93D}" srcOrd="0" destOrd="0" parTransId="{2AD6D858-7A5E-4257-B7F6-ADAD23D40E8C}" sibTransId="{F3A8F1E8-D3FA-4234-9DF1-25C77F643D8B}"/>
    <dgm:cxn modelId="{70A8230B-EBAB-4718-BABA-C22935D54126}" srcId="{24913DF0-3DF4-423F-9988-5BDFF91EFBD1}" destId="{357C0ED4-C963-4721-8A79-ABA4341B0738}" srcOrd="2" destOrd="0" parTransId="{71BE1CCB-361E-464E-9A24-2152A0E1599F}" sibTransId="{655BA6C3-B2F2-46EE-ADB4-0D0947644599}"/>
    <dgm:cxn modelId="{26F62509-2429-4D7A-9193-2D4C55C80F2E}" type="presOf" srcId="{1F0ABEC4-6CB2-482C-B4C8-97B8E1DC2576}" destId="{F946AE67-11B0-4D2D-8F8C-E0BA94043494}" srcOrd="0" destOrd="9" presId="urn:microsoft.com/office/officeart/2005/8/layout/hList1"/>
    <dgm:cxn modelId="{1C8A4FAD-E2D5-4B24-B56A-D72FD624AEA3}" type="presOf" srcId="{24913DF0-3DF4-423F-9988-5BDFF91EFBD1}" destId="{35F971F6-A04E-4009-AE4D-641698B636C6}" srcOrd="0" destOrd="0" presId="urn:microsoft.com/office/officeart/2005/8/layout/hList1"/>
    <dgm:cxn modelId="{BD95F5D8-1B19-4933-9ACA-75196A8C64F2}" type="presParOf" srcId="{A6A5F74F-4A97-47E5-A7FD-1E074709B153}" destId="{E75A83D8-7EF2-4C1F-8AA4-9F9FE7AF0298}" srcOrd="0" destOrd="0" presId="urn:microsoft.com/office/officeart/2005/8/layout/hList1"/>
    <dgm:cxn modelId="{C121C919-6CB7-427A-8EBA-22BA88BE94BC}" type="presParOf" srcId="{E75A83D8-7EF2-4C1F-8AA4-9F9FE7AF0298}" destId="{41B477F6-E2E7-4162-A9C3-8BFFC758B271}" srcOrd="0" destOrd="0" presId="urn:microsoft.com/office/officeart/2005/8/layout/hList1"/>
    <dgm:cxn modelId="{15307AA9-4957-44F7-A29D-A8BC9BC9119B}" type="presParOf" srcId="{E75A83D8-7EF2-4C1F-8AA4-9F9FE7AF0298}" destId="{F946AE67-11B0-4D2D-8F8C-E0BA94043494}" srcOrd="1" destOrd="0" presId="urn:microsoft.com/office/officeart/2005/8/layout/hList1"/>
    <dgm:cxn modelId="{FD4B4AA1-95AF-4662-AFF4-6A07A06372B0}" type="presParOf" srcId="{A6A5F74F-4A97-47E5-A7FD-1E074709B153}" destId="{133A4310-4FA4-41BF-95D7-5399182BEF5E}" srcOrd="1" destOrd="0" presId="urn:microsoft.com/office/officeart/2005/8/layout/hList1"/>
    <dgm:cxn modelId="{5AE56D95-FAFE-43AF-83EE-D6893247DF71}" type="presParOf" srcId="{A6A5F74F-4A97-47E5-A7FD-1E074709B153}" destId="{B8121707-96DA-4B62-A8BC-376F81DFCD87}" srcOrd="2" destOrd="0" presId="urn:microsoft.com/office/officeart/2005/8/layout/hList1"/>
    <dgm:cxn modelId="{05D161A5-80BD-4212-8D61-074874856293}" type="presParOf" srcId="{B8121707-96DA-4B62-A8BC-376F81DFCD87}" destId="{35F971F6-A04E-4009-AE4D-641698B636C6}" srcOrd="0" destOrd="0" presId="urn:microsoft.com/office/officeart/2005/8/layout/hList1"/>
    <dgm:cxn modelId="{1F006FB8-7A63-4720-B884-C30F7E93F97E}" type="presParOf" srcId="{B8121707-96DA-4B62-A8BC-376F81DFCD87}" destId="{AADDDF20-3867-432C-96BD-610100095906}" srcOrd="1" destOrd="0" presId="urn:microsoft.com/office/officeart/2005/8/layout/hList1"/>
    <dgm:cxn modelId="{60ECACFF-21C3-4C5D-9C27-5ADEE55970CD}" type="presParOf" srcId="{A6A5F74F-4A97-47E5-A7FD-1E074709B153}" destId="{C2A8E5EF-14C0-4AD6-A5B9-B63C5A8D8FBB}" srcOrd="3" destOrd="0" presId="urn:microsoft.com/office/officeart/2005/8/layout/hList1"/>
    <dgm:cxn modelId="{80EDC6C1-4AFB-4A9D-B4C5-6147FE3E43CC}" type="presParOf" srcId="{A6A5F74F-4A97-47E5-A7FD-1E074709B153}" destId="{8D85017C-8F92-4E8C-9112-27DB99458D03}" srcOrd="4" destOrd="0" presId="urn:microsoft.com/office/officeart/2005/8/layout/hList1"/>
    <dgm:cxn modelId="{F17255DD-D507-45B5-A9D0-7E8BA10E5413}" type="presParOf" srcId="{8D85017C-8F92-4E8C-9112-27DB99458D03}" destId="{BC36FB55-6248-4BA2-9F87-F7ED4B7E3B93}" srcOrd="0" destOrd="0" presId="urn:microsoft.com/office/officeart/2005/8/layout/hList1"/>
    <dgm:cxn modelId="{72B5BB1C-BB8E-4500-861C-D177CD06807E}" type="presParOf" srcId="{8D85017C-8F92-4E8C-9112-27DB99458D03}" destId="{609CC3CD-D91C-43B1-B373-3BFAC7BA99A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0A3484-DA61-4DBF-A491-99BC41275FB2}">
      <dsp:nvSpPr>
        <dsp:cNvPr id="0" name=""/>
        <dsp:cNvSpPr/>
      </dsp:nvSpPr>
      <dsp:spPr>
        <a:xfrm>
          <a:off x="0" y="1285804"/>
          <a:ext cx="558011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AEB8FF-6D57-4DC5-9D68-E6B8A18D0D20}">
      <dsp:nvSpPr>
        <dsp:cNvPr id="0" name=""/>
        <dsp:cNvSpPr/>
      </dsp:nvSpPr>
      <dsp:spPr>
        <a:xfrm>
          <a:off x="279005" y="1020124"/>
          <a:ext cx="3906077" cy="5313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640" tIns="0" rIns="14764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INATENCIÓN 50%</a:t>
          </a:r>
          <a:endParaRPr lang="es-MX" sz="1800" kern="1200" dirty="0"/>
        </a:p>
      </dsp:txBody>
      <dsp:txXfrm>
        <a:off x="304944" y="1046063"/>
        <a:ext cx="3854199" cy="479482"/>
      </dsp:txXfrm>
    </dsp:sp>
    <dsp:sp modelId="{144084E2-BC2E-4C22-AC35-04899ED6CAD0}">
      <dsp:nvSpPr>
        <dsp:cNvPr id="0" name=""/>
        <dsp:cNvSpPr/>
      </dsp:nvSpPr>
      <dsp:spPr>
        <a:xfrm>
          <a:off x="0" y="2102284"/>
          <a:ext cx="558011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2F603-9530-4332-AD66-F2ACEFE3F924}">
      <dsp:nvSpPr>
        <dsp:cNvPr id="0" name=""/>
        <dsp:cNvSpPr/>
      </dsp:nvSpPr>
      <dsp:spPr>
        <a:xfrm>
          <a:off x="279005" y="1836604"/>
          <a:ext cx="3906077" cy="531360"/>
        </a:xfrm>
        <a:prstGeom prst="round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640" tIns="0" rIns="147640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800" kern="1200" dirty="0" smtClean="0"/>
            <a:t>HIPERACTIVIDAD/IMPULSIVIDAD 20%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800" kern="1200" dirty="0"/>
        </a:p>
      </dsp:txBody>
      <dsp:txXfrm>
        <a:off x="304944" y="1862543"/>
        <a:ext cx="3854199" cy="479482"/>
      </dsp:txXfrm>
    </dsp:sp>
    <dsp:sp modelId="{E838AE40-6961-49B1-9FBA-5EA405899709}">
      <dsp:nvSpPr>
        <dsp:cNvPr id="0" name=""/>
        <dsp:cNvSpPr/>
      </dsp:nvSpPr>
      <dsp:spPr>
        <a:xfrm>
          <a:off x="0" y="2918764"/>
          <a:ext cx="5580111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152400" extrusionH="63500" prstMaterial="matte">
          <a:bevelT w="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624EC3-4DCE-4DE5-8356-3136DA5EE1B4}">
      <dsp:nvSpPr>
        <dsp:cNvPr id="0" name=""/>
        <dsp:cNvSpPr/>
      </dsp:nvSpPr>
      <dsp:spPr>
        <a:xfrm>
          <a:off x="279005" y="2653084"/>
          <a:ext cx="3906077" cy="531360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7640" tIns="0" rIns="14764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kern="1200" dirty="0" smtClean="0"/>
            <a:t>MIXTO 30%</a:t>
          </a:r>
          <a:endParaRPr lang="es-MX" sz="1800" kern="1200" dirty="0"/>
        </a:p>
      </dsp:txBody>
      <dsp:txXfrm>
        <a:off x="304944" y="2679023"/>
        <a:ext cx="3854199" cy="4794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B477F6-E2E7-4162-A9C3-8BFFC758B271}">
      <dsp:nvSpPr>
        <dsp:cNvPr id="0" name=""/>
        <dsp:cNvSpPr/>
      </dsp:nvSpPr>
      <dsp:spPr>
        <a:xfrm>
          <a:off x="2801" y="369739"/>
          <a:ext cx="2731367" cy="109254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Criterios de Inclusión</a:t>
          </a:r>
          <a:endParaRPr lang="es-MX" sz="2400" kern="1200" dirty="0"/>
        </a:p>
      </dsp:txBody>
      <dsp:txXfrm>
        <a:off x="2801" y="369739"/>
        <a:ext cx="2731367" cy="1092546"/>
      </dsp:txXfrm>
    </dsp:sp>
    <dsp:sp modelId="{F946AE67-11B0-4D2D-8F8C-E0BA94043494}">
      <dsp:nvSpPr>
        <dsp:cNvPr id="0" name=""/>
        <dsp:cNvSpPr/>
      </dsp:nvSpPr>
      <dsp:spPr>
        <a:xfrm>
          <a:off x="2801" y="1462285"/>
          <a:ext cx="2731367" cy="400062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Ambos  géneros de 6 a 12 años de edad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 Diagnóstico  de TDAH de acuerdo a los criterios del DSM 5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Audición  normal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Que  sepan leer y escribir 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Acepten  participar en el estudio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Grupo I. TDAH</a:t>
          </a:r>
          <a:endParaRPr lang="es-MX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600" kern="1200" dirty="0" smtClean="0"/>
            <a:t>Grupo II. Controles</a:t>
          </a:r>
          <a:endParaRPr lang="es-MX" sz="1600" kern="1200" dirty="0"/>
        </a:p>
      </dsp:txBody>
      <dsp:txXfrm>
        <a:off x="2801" y="1462285"/>
        <a:ext cx="2731367" cy="4000623"/>
      </dsp:txXfrm>
    </dsp:sp>
    <dsp:sp modelId="{35F971F6-A04E-4009-AE4D-641698B636C6}">
      <dsp:nvSpPr>
        <dsp:cNvPr id="0" name=""/>
        <dsp:cNvSpPr/>
      </dsp:nvSpPr>
      <dsp:spPr>
        <a:xfrm>
          <a:off x="3116559" y="369739"/>
          <a:ext cx="2731367" cy="1092546"/>
        </a:xfrm>
        <a:prstGeom prst="rect">
          <a:avLst/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tint val="50000"/>
                <a:satMod val="300000"/>
              </a:schemeClr>
            </a:gs>
            <a:gs pos="35000">
              <a:schemeClr val="accent3">
                <a:hueOff val="5625132"/>
                <a:satOff val="-8440"/>
                <a:lumOff val="-1373"/>
                <a:alphaOff val="0"/>
                <a:tint val="37000"/>
                <a:satMod val="30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Criterios de Exclusión</a:t>
          </a:r>
          <a:endParaRPr lang="es-MX" sz="2400" kern="1200" dirty="0"/>
        </a:p>
      </dsp:txBody>
      <dsp:txXfrm>
        <a:off x="3116559" y="369739"/>
        <a:ext cx="2731367" cy="1092546"/>
      </dsp:txXfrm>
    </dsp:sp>
    <dsp:sp modelId="{AADDDF20-3867-432C-96BD-610100095906}">
      <dsp:nvSpPr>
        <dsp:cNvPr id="0" name=""/>
        <dsp:cNvSpPr/>
      </dsp:nvSpPr>
      <dsp:spPr>
        <a:xfrm>
          <a:off x="3116559" y="1462285"/>
          <a:ext cx="2731367" cy="4000623"/>
        </a:xfrm>
        <a:prstGeom prst="rect">
          <a:avLst/>
        </a:prstGeom>
        <a:solidFill>
          <a:schemeClr val="accent3">
            <a:tint val="40000"/>
            <a:alpha val="90000"/>
            <a:hueOff val="5358427"/>
            <a:satOff val="-6896"/>
            <a:lumOff val="-537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7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/>
            <a:t>Trastornos mentales</a:t>
          </a:r>
          <a:endParaRPr lang="es-MX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/>
            <a:t>Malformaciones  congénitas, cardiacas, endocrinológicas</a:t>
          </a:r>
          <a:endParaRPr lang="es-MX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/>
            <a:t>Ingesta reciente (4-6m) de fármacos con actividad serotoninérgica o </a:t>
          </a:r>
          <a:r>
            <a:rPr lang="es-MX" sz="1800" kern="1200" dirty="0" err="1" smtClean="0"/>
            <a:t>o</a:t>
          </a:r>
          <a:r>
            <a:rPr lang="es-MX" sz="1800" kern="1200" dirty="0" smtClean="0"/>
            <a:t> anticolinérgicos</a:t>
          </a:r>
          <a:endParaRPr lang="es-MX" sz="1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2000" kern="1200" dirty="0"/>
        </a:p>
      </dsp:txBody>
      <dsp:txXfrm>
        <a:off x="3116559" y="1462285"/>
        <a:ext cx="2731367" cy="4000623"/>
      </dsp:txXfrm>
    </dsp:sp>
    <dsp:sp modelId="{BC36FB55-6248-4BA2-9F87-F7ED4B7E3B93}">
      <dsp:nvSpPr>
        <dsp:cNvPr id="0" name=""/>
        <dsp:cNvSpPr/>
      </dsp:nvSpPr>
      <dsp:spPr>
        <a:xfrm>
          <a:off x="6230318" y="369739"/>
          <a:ext cx="2731367" cy="1092546"/>
        </a:xfrm>
        <a:prstGeom prst="rect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50000"/>
                <a:satMod val="300000"/>
              </a:schemeClr>
            </a:gs>
            <a:gs pos="35000">
              <a:schemeClr val="accent3">
                <a:hueOff val="11250264"/>
                <a:satOff val="-16880"/>
                <a:lumOff val="-2745"/>
                <a:alphaOff val="0"/>
                <a:tint val="37000"/>
                <a:satMod val="30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Criterios de Eliminación</a:t>
          </a:r>
          <a:endParaRPr lang="es-MX" sz="2400" kern="1200" dirty="0"/>
        </a:p>
      </dsp:txBody>
      <dsp:txXfrm>
        <a:off x="6230318" y="369739"/>
        <a:ext cx="2731367" cy="1092546"/>
      </dsp:txXfrm>
    </dsp:sp>
    <dsp:sp modelId="{609CC3CD-D91C-43B1-B373-3BFAC7BA99A8}">
      <dsp:nvSpPr>
        <dsp:cNvPr id="0" name=""/>
        <dsp:cNvSpPr/>
      </dsp:nvSpPr>
      <dsp:spPr>
        <a:xfrm>
          <a:off x="6230318" y="1462285"/>
          <a:ext cx="2731367" cy="4000623"/>
        </a:xfrm>
        <a:prstGeom prst="rect">
          <a:avLst/>
        </a:prstGeom>
        <a:solidFill>
          <a:schemeClr val="accent3">
            <a:tint val="40000"/>
            <a:alpha val="90000"/>
            <a:hueOff val="10716854"/>
            <a:satOff val="-13793"/>
            <a:lumOff val="-1075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4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u="none" kern="1200" dirty="0" smtClean="0"/>
            <a:t> Peso al nacer &lt;1,5 kg</a:t>
          </a:r>
          <a:endParaRPr lang="es-MX" sz="1800" kern="1200" dirty="0"/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18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MX" sz="1800" u="none" kern="1200" dirty="0" smtClean="0"/>
            <a:t>Trastornos neurológicos o sistémicos que podrían explicar </a:t>
          </a:r>
          <a:r>
            <a:rPr lang="es-MX" sz="1800" kern="1200" dirty="0" smtClean="0"/>
            <a:t>los síntomas del TDAH</a:t>
          </a:r>
          <a:endParaRPr lang="es-MX" sz="1800" u="sng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es-MX" sz="1800" u="sng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MX" sz="1800" kern="1200" dirty="0" smtClean="0"/>
            <a:t> Estudios incompletos.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MX" sz="2000" u="sng" kern="1200" dirty="0"/>
        </a:p>
      </dsp:txBody>
      <dsp:txXfrm>
        <a:off x="6230318" y="1462285"/>
        <a:ext cx="2731367" cy="4000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72885-E6F2-4FC7-930D-0FA6071E4880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48DF5-0405-4D1C-862E-691410261FA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0981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48DF5-0405-4D1C-862E-691410261FAC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939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-elevada frecuencia</a:t>
            </a:r>
          </a:p>
          <a:p>
            <a:r>
              <a:rPr lang="es-MX" dirty="0" smtClean="0"/>
              <a:t>-el</a:t>
            </a:r>
            <a:r>
              <a:rPr lang="es-MX" baseline="0" dirty="0" smtClean="0"/>
              <a:t> tratamiento no es eficiente</a:t>
            </a:r>
          </a:p>
          <a:p>
            <a:r>
              <a:rPr lang="es-MX" baseline="0" dirty="0" smtClean="0"/>
              <a:t>-potencial de modificar </a:t>
            </a:r>
            <a:r>
              <a:rPr lang="es-MX" baseline="0" dirty="0" err="1" smtClean="0"/>
              <a:t>tx</a:t>
            </a:r>
            <a:r>
              <a:rPr lang="es-MX" baseline="0" dirty="0" smtClean="0"/>
              <a:t> y </a:t>
            </a:r>
            <a:r>
              <a:rPr lang="es-MX" baseline="0" dirty="0" err="1" smtClean="0"/>
              <a:t>mod</a:t>
            </a:r>
            <a:r>
              <a:rPr lang="es-MX" baseline="0" dirty="0" smtClean="0"/>
              <a:t> </a:t>
            </a:r>
            <a:r>
              <a:rPr lang="es-MX" baseline="0" dirty="0" err="1" smtClean="0"/>
              <a:t>fidiopatologico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48DF5-0405-4D1C-862E-691410261FAC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3208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58537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1260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792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2825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369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244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77770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967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2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7347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052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9FE67-C001-45BA-B5A5-CFED53B309B2}" type="datetimeFigureOut">
              <a:rPr lang="es-MX" smtClean="0"/>
              <a:t>06/06/2018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DD359F-8AA8-442A-8C18-1313B435F56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778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wmf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w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63688" y="2636912"/>
            <a:ext cx="6119368" cy="1541758"/>
          </a:xfrm>
        </p:spPr>
        <p:txBody>
          <a:bodyPr>
            <a:noAutofit/>
          </a:bodyPr>
          <a:lstStyle/>
          <a:p>
            <a:endParaRPr lang="es-ES" sz="1400" b="1" dirty="0" smtClean="0">
              <a:solidFill>
                <a:srgbClr val="133A89"/>
              </a:solidFill>
              <a:latin typeface="Arial Narrow" panose="020B0606020202030204" pitchFamily="34" charset="0"/>
            </a:endParaRPr>
          </a:p>
          <a:p>
            <a:r>
              <a:rPr lang="es-ES" sz="1400" b="1" dirty="0" smtClean="0">
                <a:solidFill>
                  <a:srgbClr val="133A89"/>
                </a:solidFill>
                <a:latin typeface="Arial Narrow" panose="020B0606020202030204" pitchFamily="34" charset="0"/>
              </a:rPr>
              <a:t>Dra. Martha Cristina Fernández Cruz</a:t>
            </a:r>
          </a:p>
          <a:p>
            <a:r>
              <a:rPr lang="es-ES" sz="1400" b="1" dirty="0" smtClean="0">
                <a:solidFill>
                  <a:srgbClr val="133A89"/>
                </a:solidFill>
                <a:latin typeface="Arial Narrow" panose="020B0606020202030204" pitchFamily="34" charset="0"/>
              </a:rPr>
              <a:t>Dra. Rocío Herrera Márquez </a:t>
            </a:r>
          </a:p>
          <a:p>
            <a:r>
              <a:rPr lang="es-ES" sz="1400" b="1" dirty="0" smtClean="0">
                <a:solidFill>
                  <a:srgbClr val="133A89"/>
                </a:solidFill>
                <a:latin typeface="Arial Narrow" panose="020B0606020202030204" pitchFamily="34" charset="0"/>
              </a:rPr>
              <a:t>E.G. Guillermina Lara Pérez</a:t>
            </a:r>
          </a:p>
          <a:p>
            <a:r>
              <a:rPr lang="es-ES" sz="1400" b="1" dirty="0" smtClean="0">
                <a:solidFill>
                  <a:srgbClr val="133A89"/>
                </a:solidFill>
                <a:latin typeface="Arial Narrow" panose="020B0606020202030204" pitchFamily="34" charset="0"/>
              </a:rPr>
              <a:t>Dr. Antonio Mondragón Herrera</a:t>
            </a:r>
          </a:p>
          <a:p>
            <a:r>
              <a:rPr lang="es-ES" sz="1400" b="1" dirty="0" smtClean="0">
                <a:solidFill>
                  <a:srgbClr val="133A89"/>
                </a:solidFill>
                <a:latin typeface="Arial Narrow" panose="020B0606020202030204" pitchFamily="34" charset="0"/>
              </a:rPr>
              <a:t>Dr. Gabriel Manjarrez Gutiérrez</a:t>
            </a:r>
          </a:p>
          <a:p>
            <a:endParaRPr lang="es-ES" sz="1400" b="1" dirty="0" smtClean="0">
              <a:solidFill>
                <a:srgbClr val="133A89"/>
              </a:solidFill>
              <a:latin typeface="Arial Narrow" panose="020B0606020202030204" pitchFamily="34" charset="0"/>
            </a:endParaRPr>
          </a:p>
          <a:p>
            <a:endParaRPr lang="es-ES" sz="1400" b="1" dirty="0" smtClean="0">
              <a:solidFill>
                <a:srgbClr val="133A89"/>
              </a:solidFill>
              <a:latin typeface="Arial Narrow" panose="020B0606020202030204" pitchFamily="34" charset="0"/>
            </a:endParaRPr>
          </a:p>
          <a:p>
            <a:r>
              <a:rPr lang="es-MX" sz="1400" b="1" dirty="0" smtClean="0">
                <a:solidFill>
                  <a:srgbClr val="133A89"/>
                </a:solidFill>
              </a:rPr>
              <a:t>Laboratorio de Patología Molecular, Unidad de Investigación Biomolecular. Unidad Médica de Alta Especialidad. </a:t>
            </a:r>
            <a:r>
              <a:rPr lang="es-ES" sz="1400" b="1" dirty="0" smtClean="0">
                <a:solidFill>
                  <a:srgbClr val="133A89"/>
                </a:solidFill>
              </a:rPr>
              <a:t>Hospital de Cardiología, Centro Médico Nacional, Siglo XXI , Instituto Mexicano del Seguro Social, Ciudad de México, México</a:t>
            </a:r>
            <a:endParaRPr lang="es-MX" sz="1400" b="1" dirty="0" smtClean="0">
              <a:solidFill>
                <a:srgbClr val="133A89"/>
              </a:solidFill>
            </a:endParaRPr>
          </a:p>
          <a:p>
            <a:endParaRPr lang="es-ES" sz="1400" b="1" dirty="0" smtClean="0">
              <a:solidFill>
                <a:srgbClr val="133A89"/>
              </a:solidFill>
              <a:latin typeface="Arial Narrow" panose="020B0606020202030204" pitchFamily="34" charset="0"/>
            </a:endParaRPr>
          </a:p>
          <a:p>
            <a:endParaRPr lang="es-ES" sz="1400" b="1" dirty="0" smtClean="0">
              <a:solidFill>
                <a:srgbClr val="133A89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9" b="97078" l="1852" r="100000">
                        <a14:foregroundMark x1="14815" y1="22403" x2="14815" y2="22403"/>
                        <a14:foregroundMark x1="58889" y1="18506" x2="58889" y2="18506"/>
                        <a14:foregroundMark x1="82963" y1="22403" x2="82963" y2="22403"/>
                        <a14:foregroundMark x1="11852" y1="89286" x2="11852" y2="8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47" y="131762"/>
            <a:ext cx="1363768" cy="154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1043608" y="1844824"/>
            <a:ext cx="7272957" cy="835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s-MX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CAMBIO </a:t>
            </a:r>
            <a:r>
              <a:rPr lang="es-MX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FUNCIONAL</a:t>
            </a:r>
            <a:r>
              <a:rPr lang="es-MX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LA CORTEZA AUDITIVA RELACIONADA A LA NEUROTRANSMISIÓN SEROTONINÉRGICA EN ESCOLARES CON TRASTORNO POR DÉFICIT DE </a:t>
            </a:r>
            <a:r>
              <a:rPr lang="es-MX" sz="1400" b="1" dirty="0" smtClean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ATENCIÓN</a:t>
            </a:r>
            <a:r>
              <a:rPr lang="es-MX" sz="14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 HIPERACTIVIDAD</a:t>
            </a:r>
            <a:endParaRPr lang="es-MX" sz="1400" b="1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20" y="476672"/>
            <a:ext cx="1458245" cy="1279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logo_an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40" y="476672"/>
            <a:ext cx="1523999" cy="139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41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836344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350708" y="1988840"/>
            <a:ext cx="8424936" cy="495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MX" sz="2000" dirty="0" smtClean="0">
                <a:latin typeface="Arial Narrow" panose="020B0606020202030204" pitchFamily="34" charset="0"/>
              </a:rPr>
              <a:t>. </a:t>
            </a:r>
            <a:endParaRPr lang="es-MX" sz="2000" dirty="0">
              <a:solidFill>
                <a:schemeClr val="tx2">
                  <a:lumMod val="50000"/>
                </a:schemeClr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ítulo 1"/>
          <p:cNvSpPr txBox="1">
            <a:spLocks/>
          </p:cNvSpPr>
          <p:nvPr/>
        </p:nvSpPr>
        <p:spPr>
          <a:xfrm>
            <a:off x="385192" y="908720"/>
            <a:ext cx="7787208" cy="5089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Justificación e hipótesis</a:t>
            </a:r>
            <a:endParaRPr lang="es-ES" sz="32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43811" y="1750164"/>
            <a:ext cx="79208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Debido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la elevada frecuencia del TDAH en los niños escolares, </a:t>
            </a: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normalmente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 complican con cronicidad, recurrencia y </a:t>
            </a:r>
            <a:r>
              <a:rPr lang="es-MX" sz="2000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</a:rPr>
              <a:t>resistencia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al </a:t>
            </a: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tratamiento. Por lo tanto, se planteo la hipótesis que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los escolares con TDAH tienen una disminución significativa de la actividad </a:t>
            </a:r>
            <a:r>
              <a:rPr lang="es-MX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serotoninérgica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cerebral </a:t>
            </a: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a 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través de un cambio de la amplitud del componente N1/P2 dependiente de la intensidad del estímulo de los potenciales auditivos evocados (</a:t>
            </a:r>
            <a:r>
              <a:rPr lang="es-MX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PAEs</a:t>
            </a: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 y la fracción libre del L-</a:t>
            </a:r>
            <a:r>
              <a:rPr lang="es-MX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Trp</a:t>
            </a:r>
            <a:r>
              <a:rPr lang="es-MX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plasmático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861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384376" cy="5025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4373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3384376" cy="502561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3763912" y="109451"/>
            <a:ext cx="2376264" cy="64807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Escolares Ambos Sexos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355976" y="808677"/>
            <a:ext cx="149616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Evaluar</a:t>
            </a:r>
          </a:p>
          <a:p>
            <a:endParaRPr lang="es-MX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3081091" y="1124744"/>
            <a:ext cx="3888432" cy="7578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Entrevista por </a:t>
            </a:r>
            <a:r>
              <a:rPr lang="es-MX" sz="1600" dirty="0" err="1" smtClean="0">
                <a:solidFill>
                  <a:schemeClr val="tx1"/>
                </a:solidFill>
              </a:rPr>
              <a:t>Paidopsiquiatría</a:t>
            </a:r>
            <a:endParaRPr lang="es-MX" sz="1600" dirty="0" smtClean="0">
              <a:solidFill>
                <a:schemeClr val="tx1"/>
              </a:solidFill>
            </a:endParaRPr>
          </a:p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DMS V</a:t>
            </a:r>
          </a:p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Escala Conners Padres y Maestros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1444985" y="2359199"/>
            <a:ext cx="1763687" cy="5760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TDAH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6552729" y="2348880"/>
            <a:ext cx="1763687" cy="5760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SIN TDAH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897783" y="3068960"/>
            <a:ext cx="13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Grupo 1</a:t>
            </a:r>
            <a:endParaRPr lang="es-MX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1915022" y="3501008"/>
            <a:ext cx="865113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TDAH </a:t>
            </a:r>
          </a:p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N = 87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7092280" y="3501008"/>
            <a:ext cx="969709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Control</a:t>
            </a:r>
          </a:p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N = 33 </a:t>
            </a:r>
            <a:endParaRPr lang="es-MX" sz="1600" dirty="0">
              <a:solidFill>
                <a:schemeClr val="tx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058675" y="3089340"/>
            <a:ext cx="96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/>
              <a:t>Grupo 2</a:t>
            </a:r>
            <a:endParaRPr lang="es-MX" dirty="0"/>
          </a:p>
        </p:txBody>
      </p:sp>
      <p:sp>
        <p:nvSpPr>
          <p:cNvPr id="18" name="Rectángulo redondeado 17"/>
          <p:cNvSpPr/>
          <p:nvPr/>
        </p:nvSpPr>
        <p:spPr>
          <a:xfrm>
            <a:off x="899592" y="4417863"/>
            <a:ext cx="1027061" cy="5760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Inatento</a:t>
            </a:r>
          </a:p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N = 29 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1992486" y="4394776"/>
            <a:ext cx="986853" cy="5760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 smtClean="0">
                <a:solidFill>
                  <a:schemeClr val="tx1"/>
                </a:solidFill>
              </a:rPr>
              <a:t>Hiperactivo</a:t>
            </a:r>
          </a:p>
          <a:p>
            <a:pPr algn="ctr"/>
            <a:r>
              <a:rPr lang="es-MX" sz="1200" dirty="0">
                <a:solidFill>
                  <a:schemeClr val="tx1"/>
                </a:solidFill>
              </a:rPr>
              <a:t> N</a:t>
            </a:r>
            <a:r>
              <a:rPr lang="es-MX" sz="1200" dirty="0" smtClean="0">
                <a:solidFill>
                  <a:schemeClr val="tx1"/>
                </a:solidFill>
              </a:rPr>
              <a:t> = 22</a:t>
            </a:r>
            <a:endParaRPr lang="es-MX" sz="1200" dirty="0">
              <a:solidFill>
                <a:schemeClr val="tx1"/>
              </a:solidFill>
            </a:endParaRPr>
          </a:p>
        </p:txBody>
      </p:sp>
      <p:sp>
        <p:nvSpPr>
          <p:cNvPr id="20" name="Rectángulo redondeado 19"/>
          <p:cNvSpPr/>
          <p:nvPr/>
        </p:nvSpPr>
        <p:spPr>
          <a:xfrm>
            <a:off x="3081091" y="4394776"/>
            <a:ext cx="986853" cy="5760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Mixto </a:t>
            </a:r>
          </a:p>
          <a:p>
            <a:pPr algn="ctr"/>
            <a:r>
              <a:rPr lang="es-MX" sz="1400" dirty="0" smtClean="0">
                <a:solidFill>
                  <a:schemeClr val="tx1"/>
                </a:solidFill>
              </a:rPr>
              <a:t>N = 36</a:t>
            </a:r>
            <a:endParaRPr lang="es-MX" sz="1400" dirty="0">
              <a:solidFill>
                <a:schemeClr val="tx1"/>
              </a:solidFill>
            </a:endParaRPr>
          </a:p>
        </p:txBody>
      </p:sp>
      <p:sp>
        <p:nvSpPr>
          <p:cNvPr id="21" name="Rectángulo redondeado 20"/>
          <p:cNvSpPr/>
          <p:nvPr/>
        </p:nvSpPr>
        <p:spPr>
          <a:xfrm>
            <a:off x="3118382" y="5063488"/>
            <a:ext cx="3332372" cy="525752"/>
          </a:xfrm>
          <a:prstGeom prst="round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2" name="object 11"/>
          <p:cNvSpPr txBox="1"/>
          <p:nvPr/>
        </p:nvSpPr>
        <p:spPr>
          <a:xfrm>
            <a:off x="3203849" y="5229200"/>
            <a:ext cx="3269786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rgbClr val="0012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Medición</a:t>
            </a:r>
            <a:r>
              <a:rPr sz="1200" b="1" spc="-5" dirty="0">
                <a:solidFill>
                  <a:srgbClr val="001200"/>
                </a:solidFill>
                <a:latin typeface="Verdana"/>
                <a:cs typeface="Verdana"/>
              </a:rPr>
              <a:t> </a:t>
            </a:r>
            <a:r>
              <a:rPr sz="1200" b="1" spc="40" dirty="0">
                <a:solidFill>
                  <a:srgbClr val="001200"/>
                </a:solidFill>
                <a:latin typeface="Verdana"/>
                <a:cs typeface="Verdana"/>
              </a:rPr>
              <a:t>de </a:t>
            </a:r>
            <a:r>
              <a:rPr lang="es-MX" sz="1200" b="1" spc="40" dirty="0" smtClean="0">
                <a:solidFill>
                  <a:srgbClr val="001200"/>
                </a:solidFill>
                <a:latin typeface="Verdana"/>
                <a:cs typeface="Verdana"/>
              </a:rPr>
              <a:t>L-</a:t>
            </a:r>
            <a:r>
              <a:rPr sz="1200" b="1" spc="30" dirty="0" smtClean="0">
                <a:solidFill>
                  <a:srgbClr val="001200"/>
                </a:solidFill>
                <a:latin typeface="Verdana"/>
                <a:cs typeface="Verdana"/>
              </a:rPr>
              <a:t>T</a:t>
            </a:r>
            <a:r>
              <a:rPr lang="es-MX" sz="1200" b="1" spc="30" dirty="0" smtClean="0">
                <a:solidFill>
                  <a:srgbClr val="001200"/>
                </a:solidFill>
                <a:latin typeface="Verdana"/>
                <a:cs typeface="Verdana"/>
              </a:rPr>
              <a:t>RP </a:t>
            </a:r>
            <a:r>
              <a:rPr sz="1200" b="1" spc="-55" dirty="0" smtClean="0">
                <a:solidFill>
                  <a:srgbClr val="001200"/>
                </a:solidFill>
                <a:latin typeface="Verdana"/>
                <a:cs typeface="Verdana"/>
              </a:rPr>
              <a:t>Y </a:t>
            </a:r>
            <a:r>
              <a:rPr sz="1200" b="1" spc="25" dirty="0" smtClean="0">
                <a:solidFill>
                  <a:srgbClr val="001200"/>
                </a:solidFill>
                <a:latin typeface="Verdana"/>
                <a:cs typeface="Verdana"/>
              </a:rPr>
              <a:t>N</a:t>
            </a:r>
            <a:r>
              <a:rPr lang="es-MX" sz="1200" b="1" spc="25" dirty="0" smtClean="0">
                <a:solidFill>
                  <a:srgbClr val="001200"/>
                </a:solidFill>
                <a:latin typeface="Verdana"/>
                <a:cs typeface="Verdana"/>
              </a:rPr>
              <a:t>1</a:t>
            </a:r>
            <a:r>
              <a:rPr sz="1200" b="1" spc="25" dirty="0" smtClean="0">
                <a:solidFill>
                  <a:srgbClr val="001200"/>
                </a:solidFill>
                <a:latin typeface="Verdana"/>
                <a:cs typeface="Verdana"/>
              </a:rPr>
              <a:t>/P2</a:t>
            </a:r>
            <a:r>
              <a:rPr sz="1200" b="1" spc="-145" dirty="0" smtClean="0">
                <a:solidFill>
                  <a:srgbClr val="001200"/>
                </a:solidFill>
                <a:latin typeface="Verdana"/>
                <a:cs typeface="Verdana"/>
              </a:rPr>
              <a:t> </a:t>
            </a:r>
            <a:r>
              <a:rPr sz="1200" b="1" dirty="0">
                <a:solidFill>
                  <a:srgbClr val="001200"/>
                </a:solidFill>
                <a:latin typeface="Verdana"/>
                <a:cs typeface="Verdana"/>
              </a:rPr>
              <a:t>PAEs</a:t>
            </a:r>
            <a:endParaRPr sz="1200" dirty="0">
              <a:latin typeface="Verdana"/>
              <a:cs typeface="Verdana"/>
            </a:endParaRPr>
          </a:p>
        </p:txBody>
      </p:sp>
      <p:cxnSp>
        <p:nvCxnSpPr>
          <p:cNvPr id="24" name="Conector recto de flecha 23"/>
          <p:cNvCxnSpPr/>
          <p:nvPr/>
        </p:nvCxnSpPr>
        <p:spPr>
          <a:xfrm flipH="1" flipV="1">
            <a:off x="3275859" y="2564904"/>
            <a:ext cx="556566" cy="940"/>
          </a:xfrm>
          <a:prstGeom prst="straightConnector1">
            <a:avLst/>
          </a:prstGeom>
          <a:ln w="28575">
            <a:solidFill>
              <a:schemeClr val="accent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/>
          <p:cNvCxnSpPr/>
          <p:nvPr/>
        </p:nvCxnSpPr>
        <p:spPr>
          <a:xfrm flipV="1">
            <a:off x="5852144" y="2564904"/>
            <a:ext cx="598610" cy="94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>
            <a:off x="2271594" y="5074616"/>
            <a:ext cx="809497" cy="2369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/>
          <p:cNvCxnSpPr/>
          <p:nvPr/>
        </p:nvCxnSpPr>
        <p:spPr>
          <a:xfrm flipH="1">
            <a:off x="6564686" y="4172717"/>
            <a:ext cx="669331" cy="9608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ángulo redondeado 27"/>
          <p:cNvSpPr/>
          <p:nvPr/>
        </p:nvSpPr>
        <p:spPr>
          <a:xfrm>
            <a:off x="3960441" y="2348880"/>
            <a:ext cx="1763687" cy="5760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schemeClr val="tx1"/>
                </a:solidFill>
              </a:rPr>
              <a:t>120 escolares</a:t>
            </a:r>
            <a:endParaRPr lang="es-MX" sz="1600" dirty="0">
              <a:solidFill>
                <a:schemeClr val="tx1"/>
              </a:solidFill>
            </a:endParaRPr>
          </a:p>
        </p:txBody>
      </p:sp>
      <p:cxnSp>
        <p:nvCxnSpPr>
          <p:cNvPr id="32" name="Conector recto de flecha 31"/>
          <p:cNvCxnSpPr/>
          <p:nvPr/>
        </p:nvCxnSpPr>
        <p:spPr>
          <a:xfrm flipH="1">
            <a:off x="4784568" y="1988840"/>
            <a:ext cx="3456" cy="2609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415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090780048"/>
              </p:ext>
            </p:extLst>
          </p:nvPr>
        </p:nvGraphicFramePr>
        <p:xfrm>
          <a:off x="72009" y="44624"/>
          <a:ext cx="8964487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03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01" b="25850"/>
          <a:stretch/>
        </p:blipFill>
        <p:spPr>
          <a:xfrm>
            <a:off x="179512" y="704748"/>
            <a:ext cx="4079543" cy="48245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0" y="1045759"/>
            <a:ext cx="4392488" cy="439248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219283" y="152046"/>
            <a:ext cx="4752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latin typeface="Arial Narrow" panose="020B0606020202030204" pitchFamily="34" charset="0"/>
              </a:rPr>
              <a:t>MATERIAL PARA LA CONVOCATORIA</a:t>
            </a:r>
            <a:endParaRPr lang="es-MX" sz="2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38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1007604" y="699892"/>
            <a:ext cx="7128792" cy="4896544"/>
            <a:chOff x="0" y="0"/>
            <a:chExt cx="5462650" cy="4053766"/>
          </a:xfrm>
        </p:grpSpPr>
        <p:sp>
          <p:nvSpPr>
            <p:cNvPr id="6" name="Rectángulo 5"/>
            <p:cNvSpPr/>
            <p:nvPr/>
          </p:nvSpPr>
          <p:spPr>
            <a:xfrm>
              <a:off x="0" y="0"/>
              <a:ext cx="5462650" cy="522514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s-MX" sz="12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Tabla 1. Datos clínicos de escolares controles y con trastorno por déficit de atención e hiperactividad</a:t>
              </a:r>
              <a:endParaRPr lang="es-MX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pSp>
          <p:nvGrpSpPr>
            <p:cNvPr id="7" name="Grupo 6"/>
            <p:cNvGrpSpPr/>
            <p:nvPr/>
          </p:nvGrpSpPr>
          <p:grpSpPr>
            <a:xfrm>
              <a:off x="314325" y="571500"/>
              <a:ext cx="4965433" cy="3482266"/>
              <a:chOff x="0" y="-11875"/>
              <a:chExt cx="5612130" cy="2618054"/>
            </a:xfrm>
          </p:grpSpPr>
          <p:pic>
            <p:nvPicPr>
              <p:cNvPr id="8" name="tabl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-11875"/>
                <a:ext cx="5612130" cy="2117725"/>
              </a:xfrm>
              <a:prstGeom prst="rect">
                <a:avLst/>
              </a:prstGeom>
            </p:spPr>
          </p:pic>
          <p:sp>
            <p:nvSpPr>
              <p:cNvPr id="9" name="Rectángulo 8"/>
              <p:cNvSpPr/>
              <p:nvPr/>
            </p:nvSpPr>
            <p:spPr>
              <a:xfrm>
                <a:off x="0" y="2134374"/>
                <a:ext cx="5600700" cy="471805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 algn="just">
                  <a:spcAft>
                    <a:spcPts val="0"/>
                  </a:spcAft>
                </a:pPr>
                <a:r>
                  <a:rPr lang="es-MX" sz="1200" b="1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Cada punto representa los valores medios </a:t>
                </a:r>
                <a:r>
                  <a:rPr lang="es-ES" sz="1200" b="1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± </a:t>
                </a:r>
                <a:r>
                  <a:rPr lang="es-MX" sz="1200" b="1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desviación estándar. La diferencia entre grupo fue obtenida por la prueba </a:t>
                </a:r>
                <a:r>
                  <a:rPr lang="es-MX" sz="1200" b="1" i="1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s-MX" sz="1200" b="1" kern="120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de Student. * p &lt; 0.001; ** p &lt; 0.01</a:t>
                </a:r>
                <a:endParaRPr lang="es-MX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721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64704"/>
            <a:ext cx="6552728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67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7"/>
            <a:ext cx="8136706" cy="4895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580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ángulo 20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>
              <a:latin typeface="Times New Roman" panose="020206030504050203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>
              <a:latin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MX" dirty="0"/>
          </a:p>
          <a:p>
            <a:endParaRPr lang="es-MX" dirty="0"/>
          </a:p>
          <a:p>
            <a:endParaRPr lang="es-MX" dirty="0">
              <a:latin typeface="Times New Roman" panose="02020603050405020304" pitchFamily="18" charset="0"/>
            </a:endParaRPr>
          </a:p>
        </p:txBody>
      </p:sp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71577"/>
            <a:ext cx="6984775" cy="46456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716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9552" y="836712"/>
            <a:ext cx="8136904" cy="566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es-MX" b="1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MX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944724" y="1452840"/>
            <a:ext cx="7254552" cy="396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presentes resultados aportan 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nueva información acerca de una disfunción sensorial de la corteza cerebral auditiva y aportan información sobre </a:t>
            </a:r>
            <a:r>
              <a:rPr lang="es-ES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 posible 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mecanismo fisiopatológico asociado a una alteración del metabolismo y </a:t>
            </a:r>
            <a:r>
              <a:rPr lang="es-ES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función de la serotonina en el TDAH. </a:t>
            </a:r>
            <a:endParaRPr lang="es-ES" dirty="0" smtClean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1000"/>
              </a:spcAft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s-ES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hallazgos de este estudio </a:t>
            </a:r>
            <a:r>
              <a:rPr lang="es-ES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representan 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 mecanismo </a:t>
            </a:r>
            <a:r>
              <a:rPr lang="es-ES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fisio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-metabólico que puede tener un papel clave en la fisiopatología del </a:t>
            </a:r>
            <a:r>
              <a:rPr lang="es-ES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TDAH, </a:t>
            </a:r>
            <a:r>
              <a:rPr lang="es-ES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 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pueden ser </a:t>
            </a:r>
            <a:r>
              <a:rPr lang="es-ES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medidos 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través de la pendiente </a:t>
            </a:r>
            <a:r>
              <a:rPr lang="es-ES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 N1/P2 del PAE y del </a:t>
            </a:r>
            <a:r>
              <a:rPr lang="es-ES" dirty="0" smtClean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L-Triptófano 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plasmático libre, que evalúan el estado de la neurotransmisión </a:t>
            </a:r>
            <a:r>
              <a:rPr lang="es-ES" dirty="0" err="1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serotonérgica</a:t>
            </a:r>
            <a:r>
              <a:rPr lang="es-E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central.</a:t>
            </a:r>
            <a:endParaRPr lang="es-MX" dirty="0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71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783388" y="276696"/>
            <a:ext cx="2109787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Víctor </a:t>
            </a: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Manuel Magdaleno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Misael González Ramírez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Edgar Hernández Zamora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Leticia Manuel Apolinar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Alejandro Robles Onofre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Felipe Vázquez </a:t>
            </a:r>
            <a:r>
              <a:rPr kumimoji="0" lang="es-MX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Estupiñán</a:t>
            </a:r>
            <a:endParaRPr kumimoji="0" lang="es-MX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Margarita Delgado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Mónica León Valadez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Nicolás Camacho Calderón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Laura Meneses Hernández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Ivett</a:t>
            </a: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 Medina Aguirre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Susana </a:t>
            </a:r>
            <a:r>
              <a:rPr kumimoji="0" lang="es-MX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Mejenes</a:t>
            </a: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 Álvarez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Teresa Godínez López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Julio M. Medina Serrano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Rodolfo Ramírez Campillo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José Alberto Arvizu Flores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Karina Martínez Radilla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Antonio Mondragón Herrera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Teresa Neri Gómez</a:t>
            </a: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Martha </a:t>
            </a:r>
            <a:r>
              <a:rPr kumimoji="0" lang="es-MX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Fernández Cruz</a:t>
            </a:r>
            <a:endParaRPr kumimoji="0" lang="es-MX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Guillermina </a:t>
            </a:r>
            <a:r>
              <a:rPr kumimoji="0" lang="es-MX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Lara ´</a:t>
            </a:r>
            <a:r>
              <a:rPr kumimoji="0" lang="es-MX" sz="1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Perez</a:t>
            </a:r>
            <a:endParaRPr kumimoji="0" lang="es-MX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3713" y="658813"/>
            <a:ext cx="1811337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Dr. Jorge Hernández R</a:t>
            </a:r>
          </a:p>
          <a:p>
            <a:pPr marL="0" marR="0" lvl="0" indent="0" algn="ctr" defTabSz="91440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Dr. Alfonso Boyzo M</a:t>
            </a:r>
          </a:p>
          <a:p>
            <a:pPr marL="0" marR="0" lvl="0" indent="0" algn="ctr" defTabSz="91440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CINVESTAV</a:t>
            </a:r>
            <a:endParaRPr kumimoji="0" lang="en-US" sz="14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600450" y="5224463"/>
            <a:ext cx="2252663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Dra. Rocío Herrera Márquez</a:t>
            </a:r>
          </a:p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Servicio de Endocrinología</a:t>
            </a:r>
          </a:p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Hospital de Pediatría CMN SXXI</a:t>
            </a:r>
          </a:p>
          <a:p>
            <a:pPr marL="0" marR="0" lvl="0" indent="0" algn="ctr" defTabSz="91440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MX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9" name="Picture 5" descr="saferd?_lang=ES&amp;hm___tg=http%3a%2f%2f64%2e4%2e30%2e250%2fcgi%2dbin%2fgetmsg&amp;hm___qs=curmbox%3dF000000001%26a%3d9691a0baf5e64c316f12d4bfd44ba8fc%26msg%3dMSG1048198222%2e156%26start%3d1585712%26len%3d60298%26mimepart%3d15%26disk%3d64%2e4%2e30%2e70_d904%26login%3dgennymanjarrez%26domain%3dhotmail%2ecom&amp;hm___login=gennymanjarrez&amp;hm___domain=hotma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1658938"/>
            <a:ext cx="3621088" cy="3067050"/>
          </a:xfrm>
          <a:prstGeom prst="rect">
            <a:avLst/>
          </a:prstGeom>
          <a:noFill/>
          <a:ln w="381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62388" y="4826000"/>
            <a:ext cx="16446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altLang="es-MX" sz="1600" b="1" i="0" u="none" strike="noStrike" kern="0" cap="none" spc="0" normalizeH="0" baseline="0" noProof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Misión imposible</a:t>
            </a:r>
            <a:endParaRPr kumimoji="0" lang="es-ES" altLang="es-MX" sz="1600" b="1" i="0" u="none" strike="noStrike" kern="0" cap="none" spc="0" normalizeH="0" baseline="0" noProof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255963" y="365125"/>
            <a:ext cx="3127375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Dr. Gabriel Manjarrez Gutiérrez</a:t>
            </a:r>
          </a:p>
          <a:p>
            <a:pPr marL="0" marR="0" lvl="0" indent="0" algn="ctr" defTabSz="91440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Laboratorio de Patología Molecular</a:t>
            </a:r>
          </a:p>
          <a:p>
            <a:pPr marL="0" marR="0" lvl="0" indent="0" algn="ctr" defTabSz="91440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cs typeface="Calibri" panose="020F0502020204030204" pitchFamily="34" charset="0"/>
              </a:rPr>
              <a:t>UIBM. Hospital de Cardiología CMN SXXI</a:t>
            </a:r>
          </a:p>
        </p:txBody>
      </p:sp>
      <p:pic>
        <p:nvPicPr>
          <p:cNvPr id="13" name="Picture 13" descr="7 we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1671637" cy="2159471"/>
          </a:xfrm>
          <a:prstGeom prst="rect">
            <a:avLst/>
          </a:prstGeom>
          <a:noFill/>
          <a:ln w="25400">
            <a:solidFill>
              <a:sysClr val="windowText" lastClr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48" y="1658938"/>
            <a:ext cx="2731515" cy="2132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7297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398811" y="154828"/>
            <a:ext cx="7581901" cy="10419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Introducción</a:t>
            </a:r>
            <a:endParaRPr lang="es-ES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Marcador de texto vertical 2"/>
          <p:cNvSpPr txBox="1">
            <a:spLocks/>
          </p:cNvSpPr>
          <p:nvPr/>
        </p:nvSpPr>
        <p:spPr>
          <a:xfrm>
            <a:off x="899592" y="692696"/>
            <a:ext cx="7920879" cy="1368152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Trastorno del </a:t>
            </a:r>
            <a:r>
              <a:rPr lang="es-ES" sz="2000" dirty="0" err="1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</a:t>
            </a:r>
            <a:r>
              <a:rPr lang="es-ES" sz="2000" dirty="0" err="1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eurodesarrollo</a:t>
            </a:r>
            <a:r>
              <a:rPr lang="es-ES" sz="20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s-ES" sz="2000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just"/>
            <a:endParaRPr lang="es-ES" sz="2000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9934" y="6451033"/>
            <a:ext cx="63001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 smtClean="0"/>
              <a:t>Medina-Mora</a:t>
            </a:r>
            <a:r>
              <a:rPr lang="es-MX" sz="1000" dirty="0"/>
              <a:t>. Encuesta Nacional de Salud Mental en adolescentes  2012, INPRF proyecto No. CONACYT-SEP-SSEDF-2003-CO1-22. Centro de Información en Salud Mental y Adicciones (CISMAD)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3153" y="6052797"/>
            <a:ext cx="6300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 err="1"/>
              <a:t>Purper-Ouakil</a:t>
            </a:r>
            <a:r>
              <a:rPr lang="es-MX" sz="1000" dirty="0"/>
              <a:t> D, </a:t>
            </a:r>
            <a:r>
              <a:rPr lang="es-MX" sz="1000" dirty="0" err="1"/>
              <a:t>Ramoz</a:t>
            </a:r>
            <a:r>
              <a:rPr lang="es-MX" sz="1000" dirty="0"/>
              <a:t> N, </a:t>
            </a:r>
            <a:r>
              <a:rPr lang="es-MX" sz="1000" dirty="0" err="1"/>
              <a:t>Lepagnol-Bestel</a:t>
            </a:r>
            <a:r>
              <a:rPr lang="es-MX" sz="1000" dirty="0"/>
              <a:t> A-M, </a:t>
            </a:r>
            <a:r>
              <a:rPr lang="es-MX" sz="1000" dirty="0" err="1"/>
              <a:t>Gorwood</a:t>
            </a:r>
            <a:r>
              <a:rPr lang="es-MX" sz="1000" dirty="0"/>
              <a:t> P, </a:t>
            </a:r>
            <a:r>
              <a:rPr lang="es-MX" sz="1000" dirty="0" err="1"/>
              <a:t>Simonneau</a:t>
            </a:r>
            <a:r>
              <a:rPr lang="es-MX" sz="1000" dirty="0"/>
              <a:t> M. </a:t>
            </a:r>
            <a:r>
              <a:rPr lang="es-MX" sz="1000" dirty="0" err="1"/>
              <a:t>Neurobiology</a:t>
            </a:r>
            <a:r>
              <a:rPr lang="es-MX" sz="1000" dirty="0"/>
              <a:t> of </a:t>
            </a:r>
            <a:r>
              <a:rPr lang="es-MX" sz="1000" dirty="0" err="1"/>
              <a:t>Attention</a:t>
            </a:r>
            <a:r>
              <a:rPr lang="es-MX" sz="1000" dirty="0"/>
              <a:t> </a:t>
            </a:r>
            <a:r>
              <a:rPr lang="es-MX" sz="1000" dirty="0" err="1"/>
              <a:t>Deficit</a:t>
            </a:r>
            <a:r>
              <a:rPr lang="es-MX" sz="1000" dirty="0"/>
              <a:t>/</a:t>
            </a:r>
            <a:r>
              <a:rPr lang="es-MX" sz="1000" dirty="0" err="1"/>
              <a:t>Hyperactivity</a:t>
            </a:r>
            <a:r>
              <a:rPr lang="es-MX" sz="1000" dirty="0"/>
              <a:t> </a:t>
            </a:r>
            <a:r>
              <a:rPr lang="es-MX" sz="1000" dirty="0" err="1"/>
              <a:t>Disorder</a:t>
            </a:r>
            <a:r>
              <a:rPr lang="es-MX" sz="1000" dirty="0"/>
              <a:t>. </a:t>
            </a:r>
            <a:r>
              <a:rPr lang="es-MX" sz="1000" dirty="0" err="1"/>
              <a:t>Pediatr</a:t>
            </a:r>
            <a:r>
              <a:rPr lang="es-MX" sz="1000" dirty="0"/>
              <a:t> Res. 2011;69:69-76. </a:t>
            </a:r>
          </a:p>
        </p:txBody>
      </p:sp>
      <p:graphicFrame>
        <p:nvGraphicFramePr>
          <p:cNvPr id="8" name="3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456027"/>
              </p:ext>
            </p:extLst>
          </p:nvPr>
        </p:nvGraphicFramePr>
        <p:xfrm>
          <a:off x="741392" y="1844824"/>
          <a:ext cx="5580111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9 CuadroTexto"/>
          <p:cNvSpPr txBox="1"/>
          <p:nvPr/>
        </p:nvSpPr>
        <p:spPr>
          <a:xfrm>
            <a:off x="545649" y="2780928"/>
            <a:ext cx="353943" cy="2463175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s-MX" sz="11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Manual Estadístico Diagnóstico 5 (DSM 5)</a:t>
            </a:r>
            <a:endParaRPr lang="es-MX" sz="1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1 Rectángulo"/>
          <p:cNvSpPr/>
          <p:nvPr/>
        </p:nvSpPr>
        <p:spPr>
          <a:xfrm>
            <a:off x="9367" y="5661248"/>
            <a:ext cx="63628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/>
              <a:t>Yang R, Mao S, Zhang S, Li R, </a:t>
            </a:r>
            <a:r>
              <a:rPr lang="es-MX" sz="1000" dirty="0" err="1"/>
              <a:t>Zhao</a:t>
            </a:r>
            <a:r>
              <a:rPr lang="es-MX" sz="1000" dirty="0"/>
              <a:t> Z. </a:t>
            </a:r>
            <a:r>
              <a:rPr lang="es-MX" sz="1000" dirty="0" err="1"/>
              <a:t>Prevalence</a:t>
            </a:r>
            <a:r>
              <a:rPr lang="es-MX" sz="1000" dirty="0"/>
              <a:t> of </a:t>
            </a:r>
            <a:r>
              <a:rPr lang="es-MX" sz="1000" dirty="0" err="1"/>
              <a:t>obesity</a:t>
            </a:r>
            <a:r>
              <a:rPr lang="es-MX" sz="1000" dirty="0"/>
              <a:t> and </a:t>
            </a:r>
            <a:r>
              <a:rPr lang="es-MX" sz="1000" dirty="0" err="1"/>
              <a:t>overweight</a:t>
            </a:r>
            <a:r>
              <a:rPr lang="es-MX" sz="1000" dirty="0"/>
              <a:t> </a:t>
            </a:r>
            <a:r>
              <a:rPr lang="es-MX" sz="1000" dirty="0" err="1"/>
              <a:t>among</a:t>
            </a:r>
            <a:r>
              <a:rPr lang="es-MX" sz="1000" dirty="0"/>
              <a:t> </a:t>
            </a:r>
            <a:r>
              <a:rPr lang="es-MX" sz="1000" dirty="0" err="1"/>
              <a:t>Chinese</a:t>
            </a:r>
            <a:r>
              <a:rPr lang="es-MX" sz="1000" dirty="0"/>
              <a:t> </a:t>
            </a:r>
            <a:r>
              <a:rPr lang="es-MX" sz="1000" dirty="0" err="1"/>
              <a:t>children</a:t>
            </a:r>
            <a:r>
              <a:rPr lang="es-MX" sz="1000" dirty="0"/>
              <a:t> </a:t>
            </a:r>
            <a:r>
              <a:rPr lang="es-MX" sz="1000" dirty="0" err="1"/>
              <a:t>with</a:t>
            </a:r>
            <a:r>
              <a:rPr lang="es-MX" sz="1000" dirty="0"/>
              <a:t> </a:t>
            </a:r>
            <a:r>
              <a:rPr lang="es-MX" sz="1000" dirty="0" err="1"/>
              <a:t>attention</a:t>
            </a:r>
            <a:r>
              <a:rPr lang="es-MX" sz="1000" dirty="0"/>
              <a:t> </a:t>
            </a:r>
            <a:r>
              <a:rPr lang="es-MX" sz="1000" dirty="0" err="1"/>
              <a:t>deficit</a:t>
            </a:r>
            <a:r>
              <a:rPr lang="es-MX" sz="1000" dirty="0"/>
              <a:t> </a:t>
            </a:r>
            <a:r>
              <a:rPr lang="es-MX" sz="1000" dirty="0" err="1"/>
              <a:t>hyperactivity</a:t>
            </a:r>
            <a:r>
              <a:rPr lang="es-MX" sz="1000" dirty="0"/>
              <a:t> </a:t>
            </a:r>
            <a:r>
              <a:rPr lang="es-MX" sz="1000" dirty="0" err="1"/>
              <a:t>disorder</a:t>
            </a:r>
            <a:r>
              <a:rPr lang="es-MX" sz="1000" dirty="0"/>
              <a:t>: a </a:t>
            </a:r>
            <a:r>
              <a:rPr lang="es-MX" sz="1000" dirty="0" err="1"/>
              <a:t>survey</a:t>
            </a:r>
            <a:r>
              <a:rPr lang="es-MX" sz="1000" dirty="0"/>
              <a:t> in Zhejiang </a:t>
            </a:r>
            <a:r>
              <a:rPr lang="es-MX" sz="1000" dirty="0" err="1"/>
              <a:t>Province</a:t>
            </a:r>
            <a:r>
              <a:rPr lang="es-MX" sz="1000" dirty="0"/>
              <a:t>, China. BMC </a:t>
            </a:r>
            <a:r>
              <a:rPr lang="es-MX" sz="1000" dirty="0" err="1"/>
              <a:t>Psychiatry</a:t>
            </a:r>
            <a:r>
              <a:rPr lang="es-MX" sz="1000" dirty="0"/>
              <a:t>. 2013;13:133. doi:10.1186/1471-244X-13-133. 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4325" r="2750" b="68901"/>
          <a:stretch/>
        </p:blipFill>
        <p:spPr>
          <a:xfrm>
            <a:off x="683569" y="1052736"/>
            <a:ext cx="7704855" cy="85090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64088" y="1988840"/>
            <a:ext cx="351710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4-12%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de la población escolar </a:t>
            </a: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mexicana. </a:t>
            </a:r>
            <a:endParaRPr lang="es-ES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Primera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causa atención psiquiátrica </a:t>
            </a: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(44%)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en México. </a:t>
            </a:r>
            <a:endParaRPr lang="es-ES" sz="1400" b="1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15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% en niños con sobrepeso y 20% en obesos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40 a 60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% continua síntomas en </a:t>
            </a: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los adultos.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Factores genéticos explicar 70  a 80% la variabilidad clínica y 20% los factores ambientales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Patrón de herencia autosómica dominante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Síntomas conductuales y comportamientos antisociales deben persistir más de 6 meses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Alta </a:t>
            </a:r>
            <a:r>
              <a:rPr lang="es-ES" sz="14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comorbilidad con Trastornos de </a:t>
            </a: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conducta y </a:t>
            </a:r>
            <a:r>
              <a:rPr lang="es-ES" sz="1400" b="1" dirty="0" err="1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neuropsiquíatricos</a:t>
            </a:r>
            <a:endParaRPr lang="es-ES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Edad de diagnóstico 7 a 12 años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b="1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sz="1400" b="1" dirty="0" smtClean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14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4288" y="1628800"/>
            <a:ext cx="225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000" b="1" dirty="0" smtClean="0">
                <a:solidFill>
                  <a:srgbClr val="FF0000"/>
                </a:solidFill>
              </a:rPr>
              <a:t>Retraso de crecimiento Intrauterino</a:t>
            </a:r>
          </a:p>
          <a:p>
            <a:pPr algn="ctr"/>
            <a:r>
              <a:rPr lang="es-MX" sz="1000" b="1" dirty="0" smtClean="0">
                <a:solidFill>
                  <a:srgbClr val="FF0000"/>
                </a:solidFill>
              </a:rPr>
              <a:t>13.6#% de los pacientes</a:t>
            </a:r>
          </a:p>
          <a:p>
            <a:pPr algn="ctr"/>
            <a:r>
              <a:rPr lang="es-MX" sz="1000" b="1" dirty="0" smtClean="0">
                <a:solidFill>
                  <a:srgbClr val="FF0000"/>
                </a:solidFill>
              </a:rPr>
              <a:t>Adversidades psicosociales</a:t>
            </a:r>
          </a:p>
          <a:p>
            <a:pPr algn="ctr"/>
            <a:r>
              <a:rPr lang="es-MX" sz="1000" b="1" dirty="0" smtClean="0">
                <a:solidFill>
                  <a:srgbClr val="FF0000"/>
                </a:solidFill>
              </a:rPr>
              <a:t> </a:t>
            </a:r>
            <a:r>
              <a:rPr lang="es-MX" sz="1000" b="1" dirty="0">
                <a:solidFill>
                  <a:srgbClr val="FF0000"/>
                </a:solidFill>
              </a:rPr>
              <a:t>y altos niveles de conflictos familiares </a:t>
            </a:r>
          </a:p>
        </p:txBody>
      </p:sp>
      <p:sp>
        <p:nvSpPr>
          <p:cNvPr id="14" name="CuadroTexto 13"/>
          <p:cNvSpPr txBox="1"/>
          <p:nvPr/>
        </p:nvSpPr>
        <p:spPr>
          <a:xfrm>
            <a:off x="1732884" y="2565484"/>
            <a:ext cx="24007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FF0000"/>
                </a:solidFill>
              </a:rPr>
              <a:t>Expresión clínica heterogénea</a:t>
            </a:r>
            <a:endParaRPr lang="es-MX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7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76064" y="51571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Evidencia  </a:t>
            </a:r>
            <a:r>
              <a:rPr lang="es-ES" sz="1400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reciente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 ha sugerido una interacción entre los sistemas 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dopaminérgico y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el sistema serotoninérgico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59904" y="164395"/>
            <a:ext cx="4744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400" dirty="0" smtClean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La heterogeneidad clínica del TDAH, probablemente es debida al conjunto de vías neuronales que participan en su desarrollo</a:t>
            </a:r>
            <a:endParaRPr lang="es-ES" sz="1400" dirty="0">
              <a:solidFill>
                <a:schemeClr val="accent1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028" name="Picture 4" descr="Image result for vias neuronales en el TDA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889" y="772562"/>
            <a:ext cx="5547432" cy="441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64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98"/>
          <a:stretch/>
        </p:blipFill>
        <p:spPr>
          <a:xfrm>
            <a:off x="1187624" y="404664"/>
            <a:ext cx="7212041" cy="5091184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6600926"/>
            <a:ext cx="925252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50" dirty="0" err="1" smtClean="0"/>
              <a:t>Gainetdinov</a:t>
            </a:r>
            <a:r>
              <a:rPr lang="es-MX" sz="1050" dirty="0" smtClean="0"/>
              <a:t> et al </a:t>
            </a:r>
            <a:r>
              <a:rPr lang="en-US" sz="1050" dirty="0"/>
              <a:t>Role of serotonin in the paradoxical calming effect of </a:t>
            </a:r>
            <a:r>
              <a:rPr lang="en-US" sz="1050" dirty="0" err="1"/>
              <a:t>psychostimulants</a:t>
            </a:r>
            <a:r>
              <a:rPr lang="en-US" sz="1050" dirty="0"/>
              <a:t> on </a:t>
            </a:r>
            <a:r>
              <a:rPr lang="en-US" sz="1050" dirty="0" smtClean="0"/>
              <a:t>hyperactivity,</a:t>
            </a:r>
            <a:r>
              <a:rPr lang="es-MX" sz="1050" dirty="0"/>
              <a:t> Science. 1999 </a:t>
            </a:r>
            <a:r>
              <a:rPr lang="es-MX" sz="1050" dirty="0" err="1"/>
              <a:t>Jan</a:t>
            </a:r>
            <a:r>
              <a:rPr lang="es-MX" sz="1050" dirty="0"/>
              <a:t> 15;283(5400):397-401</a:t>
            </a:r>
          </a:p>
        </p:txBody>
      </p:sp>
    </p:spTree>
    <p:extLst>
      <p:ext uri="{BB962C8B-B14F-4D97-AF65-F5344CB8AC3E}">
        <p14:creationId xmlns:p14="http://schemas.microsoft.com/office/powerpoint/2010/main" val="352365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" name="696 Rectángulo"/>
          <p:cNvSpPr/>
          <p:nvPr/>
        </p:nvSpPr>
        <p:spPr>
          <a:xfrm>
            <a:off x="58738" y="6485274"/>
            <a:ext cx="6857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 err="1"/>
              <a:t>Zimmermann</a:t>
            </a:r>
            <a:r>
              <a:rPr lang="es-MX" sz="1000" dirty="0"/>
              <a:t> M, </a:t>
            </a:r>
            <a:r>
              <a:rPr lang="es-MX" sz="1000" dirty="0" err="1"/>
              <a:t>Grabemann</a:t>
            </a:r>
            <a:r>
              <a:rPr lang="es-MX" sz="1000" dirty="0"/>
              <a:t> M, </a:t>
            </a:r>
            <a:r>
              <a:rPr lang="es-MX" sz="1000" dirty="0" err="1"/>
              <a:t>Mette</a:t>
            </a:r>
            <a:r>
              <a:rPr lang="es-MX" sz="1000" dirty="0"/>
              <a:t> C, et al. </a:t>
            </a:r>
            <a:r>
              <a:rPr lang="es-MX" sz="1000" dirty="0" err="1"/>
              <a:t>The</a:t>
            </a:r>
            <a:r>
              <a:rPr lang="es-MX" sz="1000" dirty="0"/>
              <a:t> </a:t>
            </a:r>
            <a:r>
              <a:rPr lang="es-MX" sz="1000" dirty="0" err="1"/>
              <a:t>effects</a:t>
            </a:r>
            <a:r>
              <a:rPr lang="es-MX" sz="1000" dirty="0"/>
              <a:t> of </a:t>
            </a:r>
            <a:r>
              <a:rPr lang="es-MX" sz="1000" dirty="0" err="1"/>
              <a:t>acute</a:t>
            </a:r>
            <a:r>
              <a:rPr lang="es-MX" sz="1000" dirty="0"/>
              <a:t> </a:t>
            </a:r>
            <a:r>
              <a:rPr lang="es-MX" sz="1000" dirty="0" err="1"/>
              <a:t>tryptophan</a:t>
            </a:r>
            <a:r>
              <a:rPr lang="es-MX" sz="1000" dirty="0"/>
              <a:t> </a:t>
            </a:r>
            <a:r>
              <a:rPr lang="es-MX" sz="1000" dirty="0" err="1"/>
              <a:t>depletion</a:t>
            </a:r>
            <a:r>
              <a:rPr lang="es-MX" sz="1000" dirty="0"/>
              <a:t> </a:t>
            </a:r>
            <a:r>
              <a:rPr lang="es-MX" sz="1000" dirty="0" err="1"/>
              <a:t>on</a:t>
            </a:r>
            <a:r>
              <a:rPr lang="es-MX" sz="1000" dirty="0"/>
              <a:t> reactive </a:t>
            </a:r>
            <a:r>
              <a:rPr lang="es-MX" sz="1000" dirty="0" err="1"/>
              <a:t>aggression</a:t>
            </a:r>
            <a:r>
              <a:rPr lang="es-MX" sz="1000" dirty="0"/>
              <a:t> in </a:t>
            </a:r>
            <a:r>
              <a:rPr lang="es-MX" sz="1000" dirty="0" err="1"/>
              <a:t>adults</a:t>
            </a:r>
            <a:r>
              <a:rPr lang="es-MX" sz="1000" dirty="0"/>
              <a:t> </a:t>
            </a:r>
            <a:r>
              <a:rPr lang="es-MX" sz="1000" dirty="0" err="1"/>
              <a:t>with</a:t>
            </a:r>
            <a:r>
              <a:rPr lang="es-MX" sz="1000" dirty="0"/>
              <a:t> </a:t>
            </a:r>
            <a:r>
              <a:rPr lang="es-MX" sz="1000" dirty="0" err="1"/>
              <a:t>attention-deficit</a:t>
            </a:r>
            <a:r>
              <a:rPr lang="es-MX" sz="1000" dirty="0"/>
              <a:t>/</a:t>
            </a:r>
            <a:r>
              <a:rPr lang="es-MX" sz="1000" dirty="0" err="1"/>
              <a:t>hyperactivity</a:t>
            </a:r>
            <a:r>
              <a:rPr lang="es-MX" sz="1000" dirty="0"/>
              <a:t> </a:t>
            </a:r>
            <a:r>
              <a:rPr lang="es-MX" sz="1000" dirty="0" err="1"/>
              <a:t>disorder</a:t>
            </a:r>
            <a:r>
              <a:rPr lang="es-MX" sz="1000" dirty="0"/>
              <a:t> (ADHD) and </a:t>
            </a:r>
            <a:r>
              <a:rPr lang="es-MX" sz="1000" dirty="0" err="1"/>
              <a:t>healthy</a:t>
            </a:r>
            <a:r>
              <a:rPr lang="es-MX" sz="1000" dirty="0"/>
              <a:t> </a:t>
            </a:r>
            <a:r>
              <a:rPr lang="es-MX" sz="1000" dirty="0" err="1"/>
              <a:t>controls</a:t>
            </a:r>
            <a:r>
              <a:rPr lang="es-MX" sz="1000" dirty="0"/>
              <a:t>. </a:t>
            </a:r>
            <a:r>
              <a:rPr lang="es-MX" sz="1000" dirty="0" err="1"/>
              <a:t>PLoS</a:t>
            </a:r>
            <a:r>
              <a:rPr lang="es-MX" sz="1000" dirty="0"/>
              <a:t> </a:t>
            </a:r>
            <a:r>
              <a:rPr lang="es-MX" sz="1000" dirty="0" err="1"/>
              <a:t>One</a:t>
            </a:r>
            <a:r>
              <a:rPr lang="es-MX" sz="1000" dirty="0"/>
              <a:t>. 2012. doi:10.1371/journal.pone.0032023.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107505" y="980728"/>
            <a:ext cx="8856983" cy="4536505"/>
            <a:chOff x="1126600" y="375081"/>
            <a:chExt cx="10486990" cy="5299390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2693" y="420908"/>
              <a:ext cx="4392393" cy="1901734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2801" y="489661"/>
              <a:ext cx="2559050" cy="1476375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600" y="375081"/>
              <a:ext cx="2956420" cy="1590955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72568" y="2293096"/>
              <a:ext cx="4933950" cy="3381375"/>
            </a:xfrm>
            <a:prstGeom prst="rect">
              <a:avLst/>
            </a:prstGeom>
          </p:spPr>
        </p:pic>
        <p:sp>
          <p:nvSpPr>
            <p:cNvPr id="24" name="CuadroTexto 23"/>
            <p:cNvSpPr txBox="1"/>
            <p:nvPr/>
          </p:nvSpPr>
          <p:spPr>
            <a:xfrm>
              <a:off x="1249377" y="2126346"/>
              <a:ext cx="18790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Conductas de atención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Impulsividad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hiperactividad</a:t>
              </a:r>
            </a:p>
          </p:txBody>
        </p:sp>
        <p:sp>
          <p:nvSpPr>
            <p:cNvPr id="25" name="CuadroTexto 24"/>
            <p:cNvSpPr txBox="1"/>
            <p:nvPr/>
          </p:nvSpPr>
          <p:spPr>
            <a:xfrm>
              <a:off x="3727250" y="4604987"/>
              <a:ext cx="11446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Sustancia </a:t>
              </a:r>
              <a:r>
                <a:rPr kumimoji="0" lang="es-MX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nigra</a:t>
              </a:r>
              <a:endParaRPr kumimoji="0" lang="es-MX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3374323" y="4327988"/>
              <a:ext cx="12072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Cuerpo estriado</a:t>
              </a:r>
            </a:p>
          </p:txBody>
        </p:sp>
        <p:sp>
          <p:nvSpPr>
            <p:cNvPr id="27" name="Rectángulo 26"/>
            <p:cNvSpPr/>
            <p:nvPr/>
          </p:nvSpPr>
          <p:spPr>
            <a:xfrm>
              <a:off x="8204772" y="2890281"/>
              <a:ext cx="3408818" cy="20493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El sistema </a:t>
              </a:r>
              <a:r>
                <a:rPr kumimoji="0" lang="es-MX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serotoninérgico</a:t>
              </a: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regula la neurotransmisión </a:t>
              </a:r>
              <a:r>
                <a:rPr kumimoji="0" lang="es-MX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dopaminérgica</a:t>
              </a: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la interrupción de este sistema modifica la actividad </a:t>
              </a:r>
              <a:r>
                <a:rPr kumimoji="0" lang="es-MX" sz="12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dopaminérgica</a:t>
              </a: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cerebral</a:t>
              </a:r>
              <a:r>
                <a:rPr lang="es-MX" sz="1200" b="1" kern="0" dirty="0" smtClean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afecta </a:t>
              </a:r>
              <a:r>
                <a:rPr kumimoji="0" lang="es-MX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las conductas mediadas por la dopamina</a:t>
              </a:r>
            </a:p>
          </p:txBody>
        </p:sp>
        <p:cxnSp>
          <p:nvCxnSpPr>
            <p:cNvPr id="28" name="Conector recto de flecha 27"/>
            <p:cNvCxnSpPr/>
            <p:nvPr/>
          </p:nvCxnSpPr>
          <p:spPr>
            <a:xfrm flipV="1">
              <a:off x="8037095" y="1371601"/>
              <a:ext cx="697831" cy="12031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9" name="Conector recto de flecha 28"/>
            <p:cNvCxnSpPr/>
            <p:nvPr/>
          </p:nvCxnSpPr>
          <p:spPr>
            <a:xfrm flipV="1">
              <a:off x="3352792" y="1367585"/>
              <a:ext cx="697831" cy="12031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  <p:cxnSp>
          <p:nvCxnSpPr>
            <p:cNvPr id="30" name="Conector recto de flecha 29"/>
            <p:cNvCxnSpPr/>
            <p:nvPr/>
          </p:nvCxnSpPr>
          <p:spPr>
            <a:xfrm flipV="1">
              <a:off x="3306674" y="2049411"/>
              <a:ext cx="790065" cy="160310"/>
            </a:xfrm>
            <a:prstGeom prst="straightConnector1">
              <a:avLst/>
            </a:prstGeom>
            <a:noFill/>
            <a:ln w="38100" cap="flat" cmpd="sng" algn="ctr">
              <a:solidFill>
                <a:srgbClr val="5B9BD5"/>
              </a:solidFill>
              <a:prstDash val="solid"/>
              <a:miter lim="800000"/>
              <a:headEnd type="arrow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58346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971600" y="1366024"/>
            <a:ext cx="748883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s-MX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actividad </a:t>
            </a:r>
            <a:r>
              <a:rPr lang="es-MX" sz="16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serotoninérgica</a:t>
            </a:r>
            <a:r>
              <a:rPr lang="es-MX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niños con TDAH ha sido </a:t>
            </a:r>
            <a:r>
              <a:rPr lang="es-MX" sz="16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evaluada</a:t>
            </a: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endParaRPr lang="es-MX" sz="14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MX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Aumento </a:t>
            </a:r>
            <a:r>
              <a:rPr lang="es-MX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 ácido 5-hidroxindolacético en el </a:t>
            </a:r>
            <a:r>
              <a:rPr lang="es-MX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LCR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MX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Disminución </a:t>
            </a:r>
            <a:r>
              <a:rPr lang="es-MX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liberación de prolactina plasmática mediante la administración de </a:t>
            </a:r>
            <a:r>
              <a:rPr lang="es-MX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fenfluramina</a:t>
            </a:r>
            <a:r>
              <a:rPr lang="es-MX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sz="14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MX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Disminución </a:t>
            </a:r>
            <a:r>
              <a:rPr lang="es-MX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la 5-HT plasmática, </a:t>
            </a:r>
            <a:endParaRPr lang="es-MX" sz="14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MX" sz="1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</a:t>
            </a:r>
            <a:r>
              <a:rPr lang="es-MX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menor </a:t>
            </a:r>
            <a:r>
              <a:rPr lang="es-MX" sz="1400" b="1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s-MX" sz="1400" b="1" baseline="-25000" dirty="0" err="1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</a:t>
            </a:r>
            <a:r>
              <a:rPr lang="es-MX" sz="1400" b="1" baseline="-25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imipramina</a:t>
            </a:r>
            <a:r>
              <a:rPr lang="es-MX" sz="1400" b="1" baseline="300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H3</a:t>
            </a:r>
            <a:r>
              <a:rPr lang="es-MX" sz="1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en plaquetas, </a:t>
            </a:r>
            <a:endParaRPr lang="es-MX" sz="1400" b="1" dirty="0" smtClean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MX" b="1" dirty="0">
                <a:solidFill>
                  <a:srgbClr val="FF0000"/>
                </a:solidFill>
              </a:rPr>
              <a:t>Recientemente </a:t>
            </a:r>
            <a:r>
              <a:rPr lang="es-MX" b="1" dirty="0" smtClean="0">
                <a:solidFill>
                  <a:srgbClr val="FF0000"/>
                </a:solidFill>
              </a:rPr>
              <a:t>nosotros hemos propuesto </a:t>
            </a:r>
            <a:r>
              <a:rPr lang="es-MX" b="1" dirty="0">
                <a:solidFill>
                  <a:srgbClr val="FF0000"/>
                </a:solidFill>
              </a:rPr>
              <a:t>al componente N1/P2 </a:t>
            </a:r>
            <a:r>
              <a:rPr lang="es-MX" b="1" dirty="0" err="1" smtClean="0">
                <a:solidFill>
                  <a:srgbClr val="FF0000"/>
                </a:solidFill>
              </a:rPr>
              <a:t>PAEs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>
                <a:solidFill>
                  <a:srgbClr val="FF0000"/>
                </a:solidFill>
              </a:rPr>
              <a:t>y la fracción libre del L-triptófano </a:t>
            </a:r>
            <a:r>
              <a:rPr lang="es-MX" b="1" dirty="0" smtClean="0">
                <a:solidFill>
                  <a:srgbClr val="FF0000"/>
                </a:solidFill>
              </a:rPr>
              <a:t>plasmático, </a:t>
            </a:r>
            <a:r>
              <a:rPr lang="es-MX" b="1" dirty="0" smtClean="0">
                <a:solidFill>
                  <a:srgbClr val="FF0000"/>
                </a:solidFill>
              </a:rPr>
              <a:t>como </a:t>
            </a:r>
            <a:r>
              <a:rPr lang="es-MX" b="1" dirty="0">
                <a:solidFill>
                  <a:srgbClr val="FF0000"/>
                </a:solidFill>
              </a:rPr>
              <a:t>indicadores no invasivos de la actividad </a:t>
            </a:r>
            <a:r>
              <a:rPr lang="es-MX" b="1" dirty="0" err="1">
                <a:solidFill>
                  <a:srgbClr val="FF0000"/>
                </a:solidFill>
              </a:rPr>
              <a:t>serotoninérgica</a:t>
            </a:r>
            <a:r>
              <a:rPr lang="es-MX" b="1" dirty="0">
                <a:solidFill>
                  <a:srgbClr val="FF0000"/>
                </a:solidFill>
              </a:rPr>
              <a:t> </a:t>
            </a:r>
            <a:r>
              <a:rPr lang="es-MX" b="1" dirty="0" smtClean="0">
                <a:solidFill>
                  <a:srgbClr val="FF0000"/>
                </a:solidFill>
              </a:rPr>
              <a:t>cerebral. </a:t>
            </a:r>
            <a:endParaRPr lang="es-MX" sz="14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22 Rectángulo"/>
          <p:cNvSpPr/>
          <p:nvPr/>
        </p:nvSpPr>
        <p:spPr>
          <a:xfrm>
            <a:off x="65109" y="6485274"/>
            <a:ext cx="6606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/>
              <a:t>Manjarrez G, </a:t>
            </a:r>
            <a:r>
              <a:rPr lang="es-MX" sz="1000" dirty="0" err="1"/>
              <a:t>Hernandez</a:t>
            </a:r>
            <a:r>
              <a:rPr lang="es-MX" sz="1000" dirty="0"/>
              <a:t> E, Robles A, </a:t>
            </a:r>
            <a:r>
              <a:rPr lang="es-MX" sz="1000" dirty="0" err="1"/>
              <a:t>Hernandez</a:t>
            </a:r>
            <a:r>
              <a:rPr lang="es-MX" sz="1000" dirty="0"/>
              <a:t> J. N1/P2 </a:t>
            </a:r>
            <a:r>
              <a:rPr lang="es-MX" sz="1000" dirty="0" err="1"/>
              <a:t>component</a:t>
            </a:r>
            <a:r>
              <a:rPr lang="es-MX" sz="1000" dirty="0"/>
              <a:t> of </a:t>
            </a:r>
            <a:r>
              <a:rPr lang="es-MX" sz="1000" dirty="0" err="1"/>
              <a:t>auditory</a:t>
            </a:r>
            <a:r>
              <a:rPr lang="es-MX" sz="1000" dirty="0"/>
              <a:t> </a:t>
            </a:r>
            <a:r>
              <a:rPr lang="es-MX" sz="1000" dirty="0" err="1"/>
              <a:t>evoked</a:t>
            </a:r>
            <a:r>
              <a:rPr lang="es-MX" sz="1000" dirty="0"/>
              <a:t> </a:t>
            </a:r>
            <a:r>
              <a:rPr lang="es-MX" sz="1000" dirty="0" err="1"/>
              <a:t>potential</a:t>
            </a:r>
            <a:r>
              <a:rPr lang="es-MX" sz="1000" dirty="0"/>
              <a:t> </a:t>
            </a:r>
            <a:r>
              <a:rPr lang="es-MX" sz="1000" dirty="0" err="1"/>
              <a:t>reflect</a:t>
            </a:r>
            <a:r>
              <a:rPr lang="es-MX" sz="1000" dirty="0"/>
              <a:t> </a:t>
            </a:r>
            <a:r>
              <a:rPr lang="es-MX" sz="1000" dirty="0" err="1"/>
              <a:t>changes</a:t>
            </a:r>
            <a:r>
              <a:rPr lang="es-MX" sz="1000" dirty="0"/>
              <a:t> of </a:t>
            </a:r>
            <a:r>
              <a:rPr lang="es-MX" sz="1000" dirty="0" err="1"/>
              <a:t>the</a:t>
            </a:r>
            <a:r>
              <a:rPr lang="es-MX" sz="1000" dirty="0"/>
              <a:t> </a:t>
            </a:r>
            <a:r>
              <a:rPr lang="es-MX" sz="1000" dirty="0" err="1"/>
              <a:t>brain</a:t>
            </a:r>
            <a:r>
              <a:rPr lang="es-MX" sz="1000" dirty="0"/>
              <a:t> </a:t>
            </a:r>
            <a:r>
              <a:rPr lang="es-MX" sz="1000" dirty="0" err="1"/>
              <a:t>serotonin</a:t>
            </a:r>
            <a:r>
              <a:rPr lang="es-MX" sz="1000" dirty="0"/>
              <a:t> </a:t>
            </a:r>
            <a:r>
              <a:rPr lang="es-MX" sz="1000" dirty="0" err="1"/>
              <a:t>biosynthesis</a:t>
            </a:r>
            <a:r>
              <a:rPr lang="es-MX" sz="1000" dirty="0"/>
              <a:t> in </a:t>
            </a:r>
            <a:r>
              <a:rPr lang="es-MX" sz="1000" dirty="0" err="1"/>
              <a:t>rats</a:t>
            </a:r>
            <a:r>
              <a:rPr lang="es-MX" sz="1000" dirty="0"/>
              <a:t>. </a:t>
            </a:r>
            <a:r>
              <a:rPr lang="es-MX" sz="1000" i="1" dirty="0" err="1"/>
              <a:t>Nutr</a:t>
            </a:r>
            <a:r>
              <a:rPr lang="es-MX" sz="1000" i="1" dirty="0"/>
              <a:t> </a:t>
            </a:r>
            <a:r>
              <a:rPr lang="es-MX" sz="1000" i="1" dirty="0" err="1"/>
              <a:t>Neurosci</a:t>
            </a:r>
            <a:r>
              <a:rPr lang="es-MX" sz="1000" dirty="0"/>
              <a:t>. 2005;8(4):213-218. doi:10.1080/10284150500170971. </a:t>
            </a:r>
          </a:p>
        </p:txBody>
      </p:sp>
    </p:spTree>
    <p:extLst>
      <p:ext uri="{BB962C8B-B14F-4D97-AF65-F5344CB8AC3E}">
        <p14:creationId xmlns:p14="http://schemas.microsoft.com/office/powerpoint/2010/main" val="8888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989" y="1664938"/>
            <a:ext cx="29718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789" y="1417756"/>
            <a:ext cx="30765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10"/>
          <p:cNvSpPr>
            <a:spLocks noChangeArrowheads="1"/>
          </p:cNvSpPr>
          <p:nvPr/>
        </p:nvSpPr>
        <p:spPr bwMode="auto">
          <a:xfrm>
            <a:off x="5616575" y="3686902"/>
            <a:ext cx="3352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Potenciales auditivos evocados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MX" altLang="es-MX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Latencia Corta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MX" altLang="es-MX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Latencia Media</a:t>
            </a:r>
          </a:p>
          <a:p>
            <a:pPr lvl="1" algn="ctr" eaLnBrk="1" hangingPunct="1">
              <a:spcBef>
                <a:spcPct val="0"/>
              </a:spcBef>
              <a:buFontTx/>
              <a:buNone/>
            </a:pPr>
            <a:r>
              <a:rPr lang="es-MX" altLang="es-MX" sz="1600" b="1" dirty="0">
                <a:solidFill>
                  <a:schemeClr val="tx2">
                    <a:lumMod val="75000"/>
                  </a:schemeClr>
                </a:solidFill>
                <a:latin typeface="Arial Narrow" panose="020B0606020202030204" pitchFamily="34" charset="0"/>
              </a:rPr>
              <a:t>Latencia Tardía</a:t>
            </a:r>
            <a:endParaRPr lang="en-US" altLang="es-MX" sz="1600" b="1" dirty="0">
              <a:solidFill>
                <a:schemeClr val="tx2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22" name="Picture 1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77" y="2987295"/>
            <a:ext cx="966931" cy="1810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547273"/>
            <a:ext cx="578378" cy="52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22 Rectángulo"/>
          <p:cNvSpPr/>
          <p:nvPr/>
        </p:nvSpPr>
        <p:spPr>
          <a:xfrm>
            <a:off x="65109" y="6485274"/>
            <a:ext cx="6606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/>
              <a:t>Manjarrez G, </a:t>
            </a:r>
            <a:r>
              <a:rPr lang="es-MX" sz="1000" dirty="0" err="1"/>
              <a:t>Hernandez</a:t>
            </a:r>
            <a:r>
              <a:rPr lang="es-MX" sz="1000" dirty="0"/>
              <a:t> E, Robles A, </a:t>
            </a:r>
            <a:r>
              <a:rPr lang="es-MX" sz="1000" dirty="0" err="1"/>
              <a:t>Hernandez</a:t>
            </a:r>
            <a:r>
              <a:rPr lang="es-MX" sz="1000" dirty="0"/>
              <a:t> J. N1/P2 </a:t>
            </a:r>
            <a:r>
              <a:rPr lang="es-MX" sz="1000" dirty="0" err="1"/>
              <a:t>component</a:t>
            </a:r>
            <a:r>
              <a:rPr lang="es-MX" sz="1000" dirty="0"/>
              <a:t> of </a:t>
            </a:r>
            <a:r>
              <a:rPr lang="es-MX" sz="1000" dirty="0" err="1"/>
              <a:t>auditory</a:t>
            </a:r>
            <a:r>
              <a:rPr lang="es-MX" sz="1000" dirty="0"/>
              <a:t> </a:t>
            </a:r>
            <a:r>
              <a:rPr lang="es-MX" sz="1000" dirty="0" err="1"/>
              <a:t>evoked</a:t>
            </a:r>
            <a:r>
              <a:rPr lang="es-MX" sz="1000" dirty="0"/>
              <a:t> </a:t>
            </a:r>
            <a:r>
              <a:rPr lang="es-MX" sz="1000" dirty="0" err="1"/>
              <a:t>potential</a:t>
            </a:r>
            <a:r>
              <a:rPr lang="es-MX" sz="1000" dirty="0"/>
              <a:t> </a:t>
            </a:r>
            <a:r>
              <a:rPr lang="es-MX" sz="1000" dirty="0" err="1"/>
              <a:t>reflect</a:t>
            </a:r>
            <a:r>
              <a:rPr lang="es-MX" sz="1000" dirty="0"/>
              <a:t> </a:t>
            </a:r>
            <a:r>
              <a:rPr lang="es-MX" sz="1000" dirty="0" err="1"/>
              <a:t>changes</a:t>
            </a:r>
            <a:r>
              <a:rPr lang="es-MX" sz="1000" dirty="0"/>
              <a:t> of </a:t>
            </a:r>
            <a:r>
              <a:rPr lang="es-MX" sz="1000" dirty="0" err="1"/>
              <a:t>the</a:t>
            </a:r>
            <a:r>
              <a:rPr lang="es-MX" sz="1000" dirty="0"/>
              <a:t> </a:t>
            </a:r>
            <a:r>
              <a:rPr lang="es-MX" sz="1000" dirty="0" err="1"/>
              <a:t>brain</a:t>
            </a:r>
            <a:r>
              <a:rPr lang="es-MX" sz="1000" dirty="0"/>
              <a:t> </a:t>
            </a:r>
            <a:r>
              <a:rPr lang="es-MX" sz="1000" dirty="0" err="1"/>
              <a:t>serotonin</a:t>
            </a:r>
            <a:r>
              <a:rPr lang="es-MX" sz="1000" dirty="0"/>
              <a:t> </a:t>
            </a:r>
            <a:r>
              <a:rPr lang="es-MX" sz="1000" dirty="0" err="1"/>
              <a:t>biosynthesis</a:t>
            </a:r>
            <a:r>
              <a:rPr lang="es-MX" sz="1000" dirty="0"/>
              <a:t> in </a:t>
            </a:r>
            <a:r>
              <a:rPr lang="es-MX" sz="1000" dirty="0" err="1"/>
              <a:t>rats</a:t>
            </a:r>
            <a:r>
              <a:rPr lang="es-MX" sz="1000" dirty="0"/>
              <a:t>. </a:t>
            </a:r>
            <a:r>
              <a:rPr lang="es-MX" sz="1000" i="1" dirty="0" err="1"/>
              <a:t>Nutr</a:t>
            </a:r>
            <a:r>
              <a:rPr lang="es-MX" sz="1000" i="1" dirty="0"/>
              <a:t> </a:t>
            </a:r>
            <a:r>
              <a:rPr lang="es-MX" sz="1000" i="1" dirty="0" err="1"/>
              <a:t>Neurosci</a:t>
            </a:r>
            <a:r>
              <a:rPr lang="es-MX" sz="1000" dirty="0"/>
              <a:t>. 2005;8(4):213-218. doi:10.1080/10284150500170971. 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896" y="188640"/>
            <a:ext cx="3257550" cy="2924175"/>
          </a:xfrm>
          <a:prstGeom prst="rect">
            <a:avLst/>
          </a:prstGeom>
        </p:spPr>
      </p:pic>
      <p:grpSp>
        <p:nvGrpSpPr>
          <p:cNvPr id="24" name="Group 457"/>
          <p:cNvGrpSpPr>
            <a:grpSpLocks/>
          </p:cNvGrpSpPr>
          <p:nvPr/>
        </p:nvGrpSpPr>
        <p:grpSpPr bwMode="auto">
          <a:xfrm>
            <a:off x="1206308" y="4963967"/>
            <a:ext cx="1155700" cy="674688"/>
            <a:chOff x="3011" y="1499"/>
            <a:chExt cx="819" cy="425"/>
          </a:xfrm>
        </p:grpSpPr>
        <p:sp>
          <p:nvSpPr>
            <p:cNvPr id="25" name="Freeform 458"/>
            <p:cNvSpPr>
              <a:spLocks/>
            </p:cNvSpPr>
            <p:nvPr/>
          </p:nvSpPr>
          <p:spPr bwMode="auto">
            <a:xfrm>
              <a:off x="3011" y="1499"/>
              <a:ext cx="819" cy="425"/>
            </a:xfrm>
            <a:custGeom>
              <a:avLst/>
              <a:gdLst>
                <a:gd name="T0" fmla="*/ 1533 w 2401"/>
                <a:gd name="T1" fmla="*/ 1247 h 1268"/>
                <a:gd name="T2" fmla="*/ 1535 w 2401"/>
                <a:gd name="T3" fmla="*/ 1154 h 1268"/>
                <a:gd name="T4" fmla="*/ 1685 w 2401"/>
                <a:gd name="T5" fmla="*/ 1094 h 1268"/>
                <a:gd name="T6" fmla="*/ 1928 w 2401"/>
                <a:gd name="T7" fmla="*/ 1065 h 1268"/>
                <a:gd name="T8" fmla="*/ 2118 w 2401"/>
                <a:gd name="T9" fmla="*/ 1058 h 1268"/>
                <a:gd name="T10" fmla="*/ 2307 w 2401"/>
                <a:gd name="T11" fmla="*/ 1028 h 1268"/>
                <a:gd name="T12" fmla="*/ 2285 w 2401"/>
                <a:gd name="T13" fmla="*/ 896 h 1268"/>
                <a:gd name="T14" fmla="*/ 2087 w 2401"/>
                <a:gd name="T15" fmla="*/ 830 h 1268"/>
                <a:gd name="T16" fmla="*/ 1880 w 2401"/>
                <a:gd name="T17" fmla="*/ 815 h 1268"/>
                <a:gd name="T18" fmla="*/ 1721 w 2401"/>
                <a:gd name="T19" fmla="*/ 828 h 1268"/>
                <a:gd name="T20" fmla="*/ 1487 w 2401"/>
                <a:gd name="T21" fmla="*/ 860 h 1268"/>
                <a:gd name="T22" fmla="*/ 1274 w 2401"/>
                <a:gd name="T23" fmla="*/ 872 h 1268"/>
                <a:gd name="T24" fmla="*/ 1013 w 2401"/>
                <a:gd name="T25" fmla="*/ 885 h 1268"/>
                <a:gd name="T26" fmla="*/ 1032 w 2401"/>
                <a:gd name="T27" fmla="*/ 840 h 1268"/>
                <a:gd name="T28" fmla="*/ 1121 w 2401"/>
                <a:gd name="T29" fmla="*/ 827 h 1268"/>
                <a:gd name="T30" fmla="*/ 917 w 2401"/>
                <a:gd name="T31" fmla="*/ 822 h 1268"/>
                <a:gd name="T32" fmla="*/ 734 w 2401"/>
                <a:gd name="T33" fmla="*/ 800 h 1268"/>
                <a:gd name="T34" fmla="*/ 566 w 2401"/>
                <a:gd name="T35" fmla="*/ 806 h 1268"/>
                <a:gd name="T36" fmla="*/ 401 w 2401"/>
                <a:gd name="T37" fmla="*/ 840 h 1268"/>
                <a:gd name="T38" fmla="*/ 330 w 2401"/>
                <a:gd name="T39" fmla="*/ 816 h 1268"/>
                <a:gd name="T40" fmla="*/ 426 w 2401"/>
                <a:gd name="T41" fmla="*/ 764 h 1268"/>
                <a:gd name="T42" fmla="*/ 498 w 2401"/>
                <a:gd name="T43" fmla="*/ 762 h 1268"/>
                <a:gd name="T44" fmla="*/ 483 w 2401"/>
                <a:gd name="T45" fmla="*/ 698 h 1268"/>
                <a:gd name="T46" fmla="*/ 440 w 2401"/>
                <a:gd name="T47" fmla="*/ 659 h 1268"/>
                <a:gd name="T48" fmla="*/ 275 w 2401"/>
                <a:gd name="T49" fmla="*/ 626 h 1268"/>
                <a:gd name="T50" fmla="*/ 152 w 2401"/>
                <a:gd name="T51" fmla="*/ 621 h 1268"/>
                <a:gd name="T52" fmla="*/ 50 w 2401"/>
                <a:gd name="T53" fmla="*/ 591 h 1268"/>
                <a:gd name="T54" fmla="*/ 5 w 2401"/>
                <a:gd name="T55" fmla="*/ 528 h 1268"/>
                <a:gd name="T56" fmla="*/ 50 w 2401"/>
                <a:gd name="T57" fmla="*/ 453 h 1268"/>
                <a:gd name="T58" fmla="*/ 77 w 2401"/>
                <a:gd name="T59" fmla="*/ 420 h 1268"/>
                <a:gd name="T60" fmla="*/ 161 w 2401"/>
                <a:gd name="T61" fmla="*/ 314 h 1268"/>
                <a:gd name="T62" fmla="*/ 243 w 2401"/>
                <a:gd name="T63" fmla="*/ 254 h 1268"/>
                <a:gd name="T64" fmla="*/ 267 w 2401"/>
                <a:gd name="T65" fmla="*/ 161 h 1268"/>
                <a:gd name="T66" fmla="*/ 380 w 2401"/>
                <a:gd name="T67" fmla="*/ 6 h 1268"/>
                <a:gd name="T68" fmla="*/ 468 w 2401"/>
                <a:gd name="T69" fmla="*/ 47 h 1268"/>
                <a:gd name="T70" fmla="*/ 504 w 2401"/>
                <a:gd name="T71" fmla="*/ 75 h 1268"/>
                <a:gd name="T72" fmla="*/ 620 w 2401"/>
                <a:gd name="T73" fmla="*/ 72 h 1268"/>
                <a:gd name="T74" fmla="*/ 620 w 2401"/>
                <a:gd name="T75" fmla="*/ 176 h 1268"/>
                <a:gd name="T76" fmla="*/ 878 w 2401"/>
                <a:gd name="T77" fmla="*/ 179 h 1268"/>
                <a:gd name="T78" fmla="*/ 1131 w 2401"/>
                <a:gd name="T79" fmla="*/ 195 h 1268"/>
                <a:gd name="T80" fmla="*/ 1377 w 2401"/>
                <a:gd name="T81" fmla="*/ 215 h 1268"/>
                <a:gd name="T82" fmla="*/ 1599 w 2401"/>
                <a:gd name="T83" fmla="*/ 344 h 1268"/>
                <a:gd name="T84" fmla="*/ 1733 w 2401"/>
                <a:gd name="T85" fmla="*/ 570 h 1268"/>
                <a:gd name="T86" fmla="*/ 1847 w 2401"/>
                <a:gd name="T87" fmla="*/ 707 h 1268"/>
                <a:gd name="T88" fmla="*/ 2028 w 2401"/>
                <a:gd name="T89" fmla="*/ 759 h 1268"/>
                <a:gd name="T90" fmla="*/ 2180 w 2401"/>
                <a:gd name="T91" fmla="*/ 785 h 1268"/>
                <a:gd name="T92" fmla="*/ 2307 w 2401"/>
                <a:gd name="T93" fmla="*/ 836 h 1268"/>
                <a:gd name="T94" fmla="*/ 2393 w 2401"/>
                <a:gd name="T95" fmla="*/ 933 h 1268"/>
                <a:gd name="T96" fmla="*/ 2328 w 2401"/>
                <a:gd name="T97" fmla="*/ 1062 h 1268"/>
                <a:gd name="T98" fmla="*/ 2109 w 2401"/>
                <a:gd name="T99" fmla="*/ 1094 h 1268"/>
                <a:gd name="T100" fmla="*/ 1794 w 2401"/>
                <a:gd name="T101" fmla="*/ 1116 h 1268"/>
                <a:gd name="T102" fmla="*/ 1620 w 2401"/>
                <a:gd name="T103" fmla="*/ 1154 h 1268"/>
                <a:gd name="T104" fmla="*/ 1590 w 2401"/>
                <a:gd name="T105" fmla="*/ 1236 h 1268"/>
                <a:gd name="T106" fmla="*/ 1598 w 2401"/>
                <a:gd name="T107" fmla="*/ 1268 h 1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401" h="1268">
                  <a:moveTo>
                    <a:pt x="1583" y="1265"/>
                  </a:moveTo>
                  <a:cubicBezTo>
                    <a:pt x="1577" y="1263"/>
                    <a:pt x="1568" y="1260"/>
                    <a:pt x="1560" y="1257"/>
                  </a:cubicBezTo>
                  <a:lnTo>
                    <a:pt x="1533" y="1247"/>
                  </a:lnTo>
                  <a:cubicBezTo>
                    <a:pt x="1524" y="1241"/>
                    <a:pt x="1511" y="1231"/>
                    <a:pt x="1508" y="1220"/>
                  </a:cubicBezTo>
                  <a:cubicBezTo>
                    <a:pt x="1505" y="1209"/>
                    <a:pt x="1510" y="1193"/>
                    <a:pt x="1514" y="1182"/>
                  </a:cubicBezTo>
                  <a:lnTo>
                    <a:pt x="1535" y="1154"/>
                  </a:lnTo>
                  <a:cubicBezTo>
                    <a:pt x="1544" y="1146"/>
                    <a:pt x="1555" y="1137"/>
                    <a:pt x="1566" y="1131"/>
                  </a:cubicBezTo>
                  <a:cubicBezTo>
                    <a:pt x="1577" y="1125"/>
                    <a:pt x="1581" y="1124"/>
                    <a:pt x="1601" y="1118"/>
                  </a:cubicBezTo>
                  <a:lnTo>
                    <a:pt x="1685" y="1094"/>
                  </a:lnTo>
                  <a:cubicBezTo>
                    <a:pt x="1713" y="1086"/>
                    <a:pt x="1741" y="1077"/>
                    <a:pt x="1769" y="1073"/>
                  </a:cubicBezTo>
                  <a:lnTo>
                    <a:pt x="1851" y="1067"/>
                  </a:lnTo>
                  <a:lnTo>
                    <a:pt x="1928" y="1065"/>
                  </a:lnTo>
                  <a:lnTo>
                    <a:pt x="2004" y="1062"/>
                  </a:lnTo>
                  <a:lnTo>
                    <a:pt x="2075" y="1062"/>
                  </a:lnTo>
                  <a:lnTo>
                    <a:pt x="2118" y="1058"/>
                  </a:lnTo>
                  <a:lnTo>
                    <a:pt x="2145" y="1053"/>
                  </a:lnTo>
                  <a:lnTo>
                    <a:pt x="2204" y="1047"/>
                  </a:lnTo>
                  <a:cubicBezTo>
                    <a:pt x="2231" y="1043"/>
                    <a:pt x="2283" y="1038"/>
                    <a:pt x="2307" y="1028"/>
                  </a:cubicBezTo>
                  <a:cubicBezTo>
                    <a:pt x="2331" y="1018"/>
                    <a:pt x="2347" y="1003"/>
                    <a:pt x="2349" y="986"/>
                  </a:cubicBezTo>
                  <a:cubicBezTo>
                    <a:pt x="2351" y="969"/>
                    <a:pt x="2332" y="942"/>
                    <a:pt x="2321" y="927"/>
                  </a:cubicBezTo>
                  <a:cubicBezTo>
                    <a:pt x="2310" y="912"/>
                    <a:pt x="2300" y="906"/>
                    <a:pt x="2285" y="896"/>
                  </a:cubicBezTo>
                  <a:cubicBezTo>
                    <a:pt x="2270" y="886"/>
                    <a:pt x="2248" y="872"/>
                    <a:pt x="2229" y="864"/>
                  </a:cubicBezTo>
                  <a:cubicBezTo>
                    <a:pt x="2210" y="856"/>
                    <a:pt x="2192" y="851"/>
                    <a:pt x="2168" y="845"/>
                  </a:cubicBezTo>
                  <a:cubicBezTo>
                    <a:pt x="2144" y="839"/>
                    <a:pt x="2118" y="834"/>
                    <a:pt x="2087" y="830"/>
                  </a:cubicBezTo>
                  <a:cubicBezTo>
                    <a:pt x="2056" y="826"/>
                    <a:pt x="2009" y="823"/>
                    <a:pt x="1983" y="821"/>
                  </a:cubicBezTo>
                  <a:cubicBezTo>
                    <a:pt x="1957" y="819"/>
                    <a:pt x="1946" y="816"/>
                    <a:pt x="1929" y="815"/>
                  </a:cubicBezTo>
                  <a:cubicBezTo>
                    <a:pt x="1912" y="814"/>
                    <a:pt x="1896" y="815"/>
                    <a:pt x="1880" y="815"/>
                  </a:cubicBezTo>
                  <a:cubicBezTo>
                    <a:pt x="1864" y="815"/>
                    <a:pt x="1848" y="812"/>
                    <a:pt x="1832" y="813"/>
                  </a:cubicBezTo>
                  <a:cubicBezTo>
                    <a:pt x="1816" y="814"/>
                    <a:pt x="1800" y="819"/>
                    <a:pt x="1782" y="821"/>
                  </a:cubicBezTo>
                  <a:cubicBezTo>
                    <a:pt x="1764" y="823"/>
                    <a:pt x="1741" y="825"/>
                    <a:pt x="1721" y="828"/>
                  </a:cubicBezTo>
                  <a:cubicBezTo>
                    <a:pt x="1701" y="831"/>
                    <a:pt x="1684" y="836"/>
                    <a:pt x="1662" y="839"/>
                  </a:cubicBezTo>
                  <a:cubicBezTo>
                    <a:pt x="1640" y="842"/>
                    <a:pt x="1618" y="845"/>
                    <a:pt x="1589" y="848"/>
                  </a:cubicBezTo>
                  <a:cubicBezTo>
                    <a:pt x="1560" y="851"/>
                    <a:pt x="1515" y="857"/>
                    <a:pt x="1487" y="860"/>
                  </a:cubicBezTo>
                  <a:cubicBezTo>
                    <a:pt x="1459" y="863"/>
                    <a:pt x="1441" y="866"/>
                    <a:pt x="1419" y="867"/>
                  </a:cubicBezTo>
                  <a:cubicBezTo>
                    <a:pt x="1397" y="868"/>
                    <a:pt x="1379" y="866"/>
                    <a:pt x="1355" y="867"/>
                  </a:cubicBezTo>
                  <a:cubicBezTo>
                    <a:pt x="1331" y="868"/>
                    <a:pt x="1302" y="870"/>
                    <a:pt x="1274" y="872"/>
                  </a:cubicBezTo>
                  <a:cubicBezTo>
                    <a:pt x="1246" y="874"/>
                    <a:pt x="1217" y="878"/>
                    <a:pt x="1187" y="881"/>
                  </a:cubicBezTo>
                  <a:cubicBezTo>
                    <a:pt x="1157" y="884"/>
                    <a:pt x="1121" y="887"/>
                    <a:pt x="1092" y="888"/>
                  </a:cubicBezTo>
                  <a:cubicBezTo>
                    <a:pt x="1063" y="889"/>
                    <a:pt x="1031" y="888"/>
                    <a:pt x="1013" y="885"/>
                  </a:cubicBezTo>
                  <a:cubicBezTo>
                    <a:pt x="995" y="882"/>
                    <a:pt x="985" y="872"/>
                    <a:pt x="981" y="867"/>
                  </a:cubicBezTo>
                  <a:cubicBezTo>
                    <a:pt x="977" y="862"/>
                    <a:pt x="982" y="856"/>
                    <a:pt x="990" y="852"/>
                  </a:cubicBezTo>
                  <a:cubicBezTo>
                    <a:pt x="998" y="848"/>
                    <a:pt x="1019" y="843"/>
                    <a:pt x="1032" y="840"/>
                  </a:cubicBezTo>
                  <a:cubicBezTo>
                    <a:pt x="1045" y="837"/>
                    <a:pt x="1050" y="838"/>
                    <a:pt x="1068" y="836"/>
                  </a:cubicBezTo>
                  <a:lnTo>
                    <a:pt x="1142" y="828"/>
                  </a:lnTo>
                  <a:lnTo>
                    <a:pt x="1121" y="827"/>
                  </a:lnTo>
                  <a:lnTo>
                    <a:pt x="1091" y="824"/>
                  </a:lnTo>
                  <a:lnTo>
                    <a:pt x="1026" y="822"/>
                  </a:lnTo>
                  <a:cubicBezTo>
                    <a:pt x="997" y="822"/>
                    <a:pt x="940" y="822"/>
                    <a:pt x="917" y="822"/>
                  </a:cubicBezTo>
                  <a:cubicBezTo>
                    <a:pt x="894" y="822"/>
                    <a:pt x="905" y="822"/>
                    <a:pt x="890" y="821"/>
                  </a:cubicBezTo>
                  <a:cubicBezTo>
                    <a:pt x="875" y="820"/>
                    <a:pt x="853" y="818"/>
                    <a:pt x="827" y="815"/>
                  </a:cubicBezTo>
                  <a:cubicBezTo>
                    <a:pt x="801" y="812"/>
                    <a:pt x="762" y="805"/>
                    <a:pt x="734" y="800"/>
                  </a:cubicBezTo>
                  <a:cubicBezTo>
                    <a:pt x="706" y="795"/>
                    <a:pt x="677" y="788"/>
                    <a:pt x="656" y="786"/>
                  </a:cubicBezTo>
                  <a:cubicBezTo>
                    <a:pt x="635" y="784"/>
                    <a:pt x="623" y="783"/>
                    <a:pt x="608" y="786"/>
                  </a:cubicBezTo>
                  <a:cubicBezTo>
                    <a:pt x="593" y="789"/>
                    <a:pt x="578" y="799"/>
                    <a:pt x="566" y="806"/>
                  </a:cubicBezTo>
                  <a:cubicBezTo>
                    <a:pt x="554" y="813"/>
                    <a:pt x="549" y="823"/>
                    <a:pt x="533" y="828"/>
                  </a:cubicBezTo>
                  <a:cubicBezTo>
                    <a:pt x="517" y="833"/>
                    <a:pt x="492" y="832"/>
                    <a:pt x="470" y="834"/>
                  </a:cubicBezTo>
                  <a:cubicBezTo>
                    <a:pt x="448" y="836"/>
                    <a:pt x="418" y="840"/>
                    <a:pt x="401" y="840"/>
                  </a:cubicBezTo>
                  <a:cubicBezTo>
                    <a:pt x="384" y="840"/>
                    <a:pt x="379" y="839"/>
                    <a:pt x="369" y="837"/>
                  </a:cubicBezTo>
                  <a:cubicBezTo>
                    <a:pt x="359" y="835"/>
                    <a:pt x="347" y="833"/>
                    <a:pt x="341" y="830"/>
                  </a:cubicBezTo>
                  <a:cubicBezTo>
                    <a:pt x="335" y="827"/>
                    <a:pt x="329" y="821"/>
                    <a:pt x="330" y="816"/>
                  </a:cubicBezTo>
                  <a:cubicBezTo>
                    <a:pt x="331" y="811"/>
                    <a:pt x="340" y="804"/>
                    <a:pt x="348" y="798"/>
                  </a:cubicBezTo>
                  <a:cubicBezTo>
                    <a:pt x="356" y="792"/>
                    <a:pt x="364" y="788"/>
                    <a:pt x="377" y="782"/>
                  </a:cubicBezTo>
                  <a:cubicBezTo>
                    <a:pt x="390" y="776"/>
                    <a:pt x="413" y="766"/>
                    <a:pt x="426" y="764"/>
                  </a:cubicBezTo>
                  <a:cubicBezTo>
                    <a:pt x="439" y="762"/>
                    <a:pt x="447" y="767"/>
                    <a:pt x="455" y="767"/>
                  </a:cubicBezTo>
                  <a:cubicBezTo>
                    <a:pt x="463" y="767"/>
                    <a:pt x="469" y="765"/>
                    <a:pt x="476" y="764"/>
                  </a:cubicBezTo>
                  <a:cubicBezTo>
                    <a:pt x="483" y="763"/>
                    <a:pt x="490" y="769"/>
                    <a:pt x="498" y="762"/>
                  </a:cubicBezTo>
                  <a:cubicBezTo>
                    <a:pt x="506" y="755"/>
                    <a:pt x="523" y="728"/>
                    <a:pt x="525" y="720"/>
                  </a:cubicBezTo>
                  <a:cubicBezTo>
                    <a:pt x="527" y="712"/>
                    <a:pt x="519" y="717"/>
                    <a:pt x="512" y="713"/>
                  </a:cubicBezTo>
                  <a:cubicBezTo>
                    <a:pt x="505" y="709"/>
                    <a:pt x="490" y="702"/>
                    <a:pt x="483" y="698"/>
                  </a:cubicBezTo>
                  <a:cubicBezTo>
                    <a:pt x="476" y="694"/>
                    <a:pt x="474" y="694"/>
                    <a:pt x="468" y="690"/>
                  </a:cubicBezTo>
                  <a:cubicBezTo>
                    <a:pt x="462" y="686"/>
                    <a:pt x="454" y="680"/>
                    <a:pt x="449" y="675"/>
                  </a:cubicBezTo>
                  <a:cubicBezTo>
                    <a:pt x="444" y="670"/>
                    <a:pt x="451" y="664"/>
                    <a:pt x="440" y="659"/>
                  </a:cubicBezTo>
                  <a:cubicBezTo>
                    <a:pt x="429" y="654"/>
                    <a:pt x="402" y="648"/>
                    <a:pt x="384" y="644"/>
                  </a:cubicBezTo>
                  <a:cubicBezTo>
                    <a:pt x="366" y="640"/>
                    <a:pt x="347" y="636"/>
                    <a:pt x="329" y="633"/>
                  </a:cubicBezTo>
                  <a:cubicBezTo>
                    <a:pt x="311" y="630"/>
                    <a:pt x="290" y="628"/>
                    <a:pt x="275" y="626"/>
                  </a:cubicBezTo>
                  <a:cubicBezTo>
                    <a:pt x="260" y="624"/>
                    <a:pt x="250" y="623"/>
                    <a:pt x="236" y="623"/>
                  </a:cubicBezTo>
                  <a:cubicBezTo>
                    <a:pt x="222" y="623"/>
                    <a:pt x="202" y="623"/>
                    <a:pt x="188" y="623"/>
                  </a:cubicBezTo>
                  <a:cubicBezTo>
                    <a:pt x="174" y="623"/>
                    <a:pt x="165" y="622"/>
                    <a:pt x="152" y="621"/>
                  </a:cubicBezTo>
                  <a:cubicBezTo>
                    <a:pt x="139" y="620"/>
                    <a:pt x="120" y="620"/>
                    <a:pt x="107" y="617"/>
                  </a:cubicBezTo>
                  <a:cubicBezTo>
                    <a:pt x="94" y="614"/>
                    <a:pt x="84" y="607"/>
                    <a:pt x="75" y="603"/>
                  </a:cubicBezTo>
                  <a:cubicBezTo>
                    <a:pt x="66" y="599"/>
                    <a:pt x="58" y="597"/>
                    <a:pt x="50" y="591"/>
                  </a:cubicBezTo>
                  <a:cubicBezTo>
                    <a:pt x="42" y="585"/>
                    <a:pt x="32" y="573"/>
                    <a:pt x="24" y="566"/>
                  </a:cubicBezTo>
                  <a:cubicBezTo>
                    <a:pt x="16" y="559"/>
                    <a:pt x="6" y="554"/>
                    <a:pt x="3" y="548"/>
                  </a:cubicBezTo>
                  <a:cubicBezTo>
                    <a:pt x="0" y="542"/>
                    <a:pt x="3" y="535"/>
                    <a:pt x="5" y="528"/>
                  </a:cubicBezTo>
                  <a:cubicBezTo>
                    <a:pt x="7" y="521"/>
                    <a:pt x="12" y="514"/>
                    <a:pt x="15" y="507"/>
                  </a:cubicBezTo>
                  <a:cubicBezTo>
                    <a:pt x="18" y="500"/>
                    <a:pt x="20" y="495"/>
                    <a:pt x="26" y="486"/>
                  </a:cubicBezTo>
                  <a:cubicBezTo>
                    <a:pt x="32" y="477"/>
                    <a:pt x="48" y="455"/>
                    <a:pt x="50" y="453"/>
                  </a:cubicBezTo>
                  <a:cubicBezTo>
                    <a:pt x="52" y="451"/>
                    <a:pt x="37" y="474"/>
                    <a:pt x="39" y="471"/>
                  </a:cubicBezTo>
                  <a:cubicBezTo>
                    <a:pt x="41" y="468"/>
                    <a:pt x="56" y="446"/>
                    <a:pt x="62" y="438"/>
                  </a:cubicBezTo>
                  <a:cubicBezTo>
                    <a:pt x="68" y="430"/>
                    <a:pt x="68" y="431"/>
                    <a:pt x="77" y="420"/>
                  </a:cubicBezTo>
                  <a:cubicBezTo>
                    <a:pt x="86" y="409"/>
                    <a:pt x="103" y="389"/>
                    <a:pt x="113" y="375"/>
                  </a:cubicBezTo>
                  <a:cubicBezTo>
                    <a:pt x="123" y="361"/>
                    <a:pt x="132" y="348"/>
                    <a:pt x="140" y="338"/>
                  </a:cubicBezTo>
                  <a:cubicBezTo>
                    <a:pt x="148" y="328"/>
                    <a:pt x="153" y="323"/>
                    <a:pt x="161" y="314"/>
                  </a:cubicBezTo>
                  <a:cubicBezTo>
                    <a:pt x="169" y="305"/>
                    <a:pt x="180" y="288"/>
                    <a:pt x="189" y="281"/>
                  </a:cubicBezTo>
                  <a:cubicBezTo>
                    <a:pt x="198" y="274"/>
                    <a:pt x="204" y="275"/>
                    <a:pt x="213" y="270"/>
                  </a:cubicBezTo>
                  <a:cubicBezTo>
                    <a:pt x="222" y="265"/>
                    <a:pt x="234" y="260"/>
                    <a:pt x="243" y="254"/>
                  </a:cubicBezTo>
                  <a:cubicBezTo>
                    <a:pt x="252" y="248"/>
                    <a:pt x="259" y="240"/>
                    <a:pt x="266" y="233"/>
                  </a:cubicBezTo>
                  <a:cubicBezTo>
                    <a:pt x="273" y="226"/>
                    <a:pt x="284" y="224"/>
                    <a:pt x="284" y="212"/>
                  </a:cubicBezTo>
                  <a:cubicBezTo>
                    <a:pt x="284" y="200"/>
                    <a:pt x="265" y="184"/>
                    <a:pt x="267" y="161"/>
                  </a:cubicBezTo>
                  <a:cubicBezTo>
                    <a:pt x="269" y="138"/>
                    <a:pt x="285" y="97"/>
                    <a:pt x="296" y="75"/>
                  </a:cubicBezTo>
                  <a:cubicBezTo>
                    <a:pt x="307" y="53"/>
                    <a:pt x="318" y="43"/>
                    <a:pt x="332" y="32"/>
                  </a:cubicBezTo>
                  <a:cubicBezTo>
                    <a:pt x="346" y="21"/>
                    <a:pt x="366" y="11"/>
                    <a:pt x="380" y="6"/>
                  </a:cubicBezTo>
                  <a:cubicBezTo>
                    <a:pt x="394" y="1"/>
                    <a:pt x="404" y="0"/>
                    <a:pt x="416" y="2"/>
                  </a:cubicBezTo>
                  <a:cubicBezTo>
                    <a:pt x="428" y="4"/>
                    <a:pt x="443" y="11"/>
                    <a:pt x="452" y="18"/>
                  </a:cubicBezTo>
                  <a:cubicBezTo>
                    <a:pt x="461" y="25"/>
                    <a:pt x="465" y="37"/>
                    <a:pt x="468" y="47"/>
                  </a:cubicBezTo>
                  <a:cubicBezTo>
                    <a:pt x="471" y="57"/>
                    <a:pt x="470" y="66"/>
                    <a:pt x="473" y="77"/>
                  </a:cubicBezTo>
                  <a:cubicBezTo>
                    <a:pt x="476" y="88"/>
                    <a:pt x="478" y="111"/>
                    <a:pt x="483" y="111"/>
                  </a:cubicBezTo>
                  <a:cubicBezTo>
                    <a:pt x="488" y="111"/>
                    <a:pt x="494" y="88"/>
                    <a:pt x="504" y="75"/>
                  </a:cubicBezTo>
                  <a:cubicBezTo>
                    <a:pt x="514" y="62"/>
                    <a:pt x="532" y="39"/>
                    <a:pt x="546" y="33"/>
                  </a:cubicBezTo>
                  <a:cubicBezTo>
                    <a:pt x="560" y="27"/>
                    <a:pt x="576" y="35"/>
                    <a:pt x="588" y="41"/>
                  </a:cubicBezTo>
                  <a:cubicBezTo>
                    <a:pt x="600" y="47"/>
                    <a:pt x="613" y="60"/>
                    <a:pt x="620" y="72"/>
                  </a:cubicBezTo>
                  <a:cubicBezTo>
                    <a:pt x="627" y="84"/>
                    <a:pt x="632" y="104"/>
                    <a:pt x="633" y="116"/>
                  </a:cubicBezTo>
                  <a:lnTo>
                    <a:pt x="629" y="147"/>
                  </a:lnTo>
                  <a:lnTo>
                    <a:pt x="620" y="176"/>
                  </a:lnTo>
                  <a:cubicBezTo>
                    <a:pt x="631" y="183"/>
                    <a:pt x="670" y="189"/>
                    <a:pt x="696" y="191"/>
                  </a:cubicBezTo>
                  <a:lnTo>
                    <a:pt x="779" y="191"/>
                  </a:lnTo>
                  <a:cubicBezTo>
                    <a:pt x="809" y="189"/>
                    <a:pt x="851" y="181"/>
                    <a:pt x="878" y="179"/>
                  </a:cubicBezTo>
                  <a:cubicBezTo>
                    <a:pt x="905" y="177"/>
                    <a:pt x="916" y="176"/>
                    <a:pt x="944" y="177"/>
                  </a:cubicBezTo>
                  <a:lnTo>
                    <a:pt x="1047" y="183"/>
                  </a:lnTo>
                  <a:lnTo>
                    <a:pt x="1131" y="195"/>
                  </a:lnTo>
                  <a:lnTo>
                    <a:pt x="1203" y="203"/>
                  </a:lnTo>
                  <a:cubicBezTo>
                    <a:pt x="1229" y="204"/>
                    <a:pt x="1257" y="201"/>
                    <a:pt x="1286" y="203"/>
                  </a:cubicBezTo>
                  <a:cubicBezTo>
                    <a:pt x="1315" y="205"/>
                    <a:pt x="1349" y="209"/>
                    <a:pt x="1377" y="215"/>
                  </a:cubicBezTo>
                  <a:cubicBezTo>
                    <a:pt x="1405" y="221"/>
                    <a:pt x="1433" y="230"/>
                    <a:pt x="1455" y="239"/>
                  </a:cubicBezTo>
                  <a:cubicBezTo>
                    <a:pt x="1477" y="248"/>
                    <a:pt x="1485" y="255"/>
                    <a:pt x="1509" y="272"/>
                  </a:cubicBezTo>
                  <a:cubicBezTo>
                    <a:pt x="1533" y="289"/>
                    <a:pt x="1572" y="314"/>
                    <a:pt x="1599" y="344"/>
                  </a:cubicBezTo>
                  <a:cubicBezTo>
                    <a:pt x="1626" y="374"/>
                    <a:pt x="1657" y="425"/>
                    <a:pt x="1673" y="452"/>
                  </a:cubicBezTo>
                  <a:lnTo>
                    <a:pt x="1692" y="506"/>
                  </a:lnTo>
                  <a:lnTo>
                    <a:pt x="1733" y="570"/>
                  </a:lnTo>
                  <a:cubicBezTo>
                    <a:pt x="1747" y="591"/>
                    <a:pt x="1762" y="613"/>
                    <a:pt x="1776" y="630"/>
                  </a:cubicBezTo>
                  <a:lnTo>
                    <a:pt x="1815" y="674"/>
                  </a:lnTo>
                  <a:cubicBezTo>
                    <a:pt x="1827" y="687"/>
                    <a:pt x="1834" y="697"/>
                    <a:pt x="1847" y="707"/>
                  </a:cubicBezTo>
                  <a:cubicBezTo>
                    <a:pt x="1860" y="717"/>
                    <a:pt x="1875" y="724"/>
                    <a:pt x="1895" y="731"/>
                  </a:cubicBezTo>
                  <a:cubicBezTo>
                    <a:pt x="1915" y="738"/>
                    <a:pt x="1948" y="745"/>
                    <a:pt x="1970" y="750"/>
                  </a:cubicBezTo>
                  <a:lnTo>
                    <a:pt x="2028" y="759"/>
                  </a:lnTo>
                  <a:lnTo>
                    <a:pt x="2109" y="773"/>
                  </a:lnTo>
                  <a:lnTo>
                    <a:pt x="2150" y="779"/>
                  </a:lnTo>
                  <a:lnTo>
                    <a:pt x="2180" y="785"/>
                  </a:lnTo>
                  <a:cubicBezTo>
                    <a:pt x="2192" y="788"/>
                    <a:pt x="2211" y="793"/>
                    <a:pt x="2223" y="798"/>
                  </a:cubicBezTo>
                  <a:cubicBezTo>
                    <a:pt x="2235" y="803"/>
                    <a:pt x="2241" y="807"/>
                    <a:pt x="2255" y="813"/>
                  </a:cubicBezTo>
                  <a:cubicBezTo>
                    <a:pt x="2269" y="819"/>
                    <a:pt x="2291" y="827"/>
                    <a:pt x="2307" y="836"/>
                  </a:cubicBezTo>
                  <a:cubicBezTo>
                    <a:pt x="2323" y="845"/>
                    <a:pt x="2340" y="861"/>
                    <a:pt x="2351" y="870"/>
                  </a:cubicBezTo>
                  <a:cubicBezTo>
                    <a:pt x="2362" y="879"/>
                    <a:pt x="2365" y="880"/>
                    <a:pt x="2372" y="890"/>
                  </a:cubicBezTo>
                  <a:cubicBezTo>
                    <a:pt x="2379" y="900"/>
                    <a:pt x="2389" y="916"/>
                    <a:pt x="2393" y="933"/>
                  </a:cubicBezTo>
                  <a:cubicBezTo>
                    <a:pt x="2397" y="950"/>
                    <a:pt x="2401" y="977"/>
                    <a:pt x="2397" y="995"/>
                  </a:cubicBezTo>
                  <a:cubicBezTo>
                    <a:pt x="2393" y="1013"/>
                    <a:pt x="2378" y="1032"/>
                    <a:pt x="2366" y="1043"/>
                  </a:cubicBezTo>
                  <a:lnTo>
                    <a:pt x="2328" y="1062"/>
                  </a:lnTo>
                  <a:lnTo>
                    <a:pt x="2283" y="1077"/>
                  </a:lnTo>
                  <a:lnTo>
                    <a:pt x="2204" y="1089"/>
                  </a:lnTo>
                  <a:lnTo>
                    <a:pt x="2109" y="1094"/>
                  </a:lnTo>
                  <a:lnTo>
                    <a:pt x="2009" y="1098"/>
                  </a:lnTo>
                  <a:lnTo>
                    <a:pt x="1893" y="1106"/>
                  </a:lnTo>
                  <a:lnTo>
                    <a:pt x="1794" y="1116"/>
                  </a:lnTo>
                  <a:cubicBezTo>
                    <a:pt x="1768" y="1119"/>
                    <a:pt x="1755" y="1122"/>
                    <a:pt x="1736" y="1125"/>
                  </a:cubicBezTo>
                  <a:cubicBezTo>
                    <a:pt x="1717" y="1128"/>
                    <a:pt x="1698" y="1132"/>
                    <a:pt x="1679" y="1137"/>
                  </a:cubicBezTo>
                  <a:cubicBezTo>
                    <a:pt x="1660" y="1142"/>
                    <a:pt x="1636" y="1147"/>
                    <a:pt x="1620" y="1154"/>
                  </a:cubicBezTo>
                  <a:cubicBezTo>
                    <a:pt x="1604" y="1161"/>
                    <a:pt x="1591" y="1169"/>
                    <a:pt x="1583" y="1179"/>
                  </a:cubicBezTo>
                  <a:cubicBezTo>
                    <a:pt x="1575" y="1189"/>
                    <a:pt x="1573" y="1206"/>
                    <a:pt x="1574" y="1215"/>
                  </a:cubicBezTo>
                  <a:lnTo>
                    <a:pt x="1590" y="1236"/>
                  </a:lnTo>
                  <a:lnTo>
                    <a:pt x="1623" y="1244"/>
                  </a:lnTo>
                  <a:cubicBezTo>
                    <a:pt x="1629" y="1249"/>
                    <a:pt x="1633" y="1261"/>
                    <a:pt x="1629" y="1265"/>
                  </a:cubicBezTo>
                  <a:lnTo>
                    <a:pt x="1598" y="1268"/>
                  </a:lnTo>
                  <a:lnTo>
                    <a:pt x="1583" y="1265"/>
                  </a:lnTo>
                  <a:close/>
                </a:path>
              </a:pathLst>
            </a:custGeom>
            <a:solidFill>
              <a:schemeClr val="tx1"/>
            </a:solidFill>
            <a:ln w="28575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26" name="Oval 459"/>
            <p:cNvSpPr>
              <a:spLocks noChangeArrowheads="1"/>
            </p:cNvSpPr>
            <p:nvPr/>
          </p:nvSpPr>
          <p:spPr bwMode="auto">
            <a:xfrm>
              <a:off x="3103" y="1618"/>
              <a:ext cx="22" cy="23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10040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620320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email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6" t="4269" r="4507" b="2367"/>
          <a:stretch>
            <a:fillRect/>
          </a:stretch>
        </p:blipFill>
        <p:spPr bwMode="auto">
          <a:xfrm>
            <a:off x="5413193" y="3373438"/>
            <a:ext cx="2534429" cy="2246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email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t="2240" r="5875" b="3067"/>
          <a:stretch>
            <a:fillRect/>
          </a:stretch>
        </p:blipFill>
        <p:spPr bwMode="auto">
          <a:xfrm>
            <a:off x="5336189" y="58229"/>
            <a:ext cx="2952750" cy="295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email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7" t="2322" r="3349"/>
          <a:stretch>
            <a:fillRect/>
          </a:stretch>
        </p:blipFill>
        <p:spPr bwMode="auto">
          <a:xfrm>
            <a:off x="1187624" y="3232745"/>
            <a:ext cx="2381277" cy="2387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1112"/>
            <a:ext cx="4583113" cy="33845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7" name="6 Rectángulo"/>
          <p:cNvSpPr/>
          <p:nvPr/>
        </p:nvSpPr>
        <p:spPr>
          <a:xfrm>
            <a:off x="6715" y="6457890"/>
            <a:ext cx="6534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/>
              <a:t>Manjarrez G, Cisneros I, Herrera R, </a:t>
            </a:r>
            <a:r>
              <a:rPr lang="es-MX" sz="1000" dirty="0" err="1"/>
              <a:t>Vazquez</a:t>
            </a:r>
            <a:r>
              <a:rPr lang="es-MX" sz="1000" dirty="0"/>
              <a:t> F, Robles A, </a:t>
            </a:r>
            <a:r>
              <a:rPr lang="es-MX" sz="1000" dirty="0" err="1"/>
              <a:t>Hernandez</a:t>
            </a:r>
            <a:r>
              <a:rPr lang="es-MX" sz="1000" dirty="0"/>
              <a:t> J. Prenatal </a:t>
            </a:r>
            <a:r>
              <a:rPr lang="es-MX" sz="1000" dirty="0" err="1"/>
              <a:t>impairment</a:t>
            </a:r>
            <a:r>
              <a:rPr lang="es-MX" sz="1000" dirty="0"/>
              <a:t> of </a:t>
            </a:r>
            <a:r>
              <a:rPr lang="es-MX" sz="1000" dirty="0" err="1"/>
              <a:t>brain</a:t>
            </a:r>
            <a:r>
              <a:rPr lang="es-MX" sz="1000" dirty="0"/>
              <a:t> </a:t>
            </a:r>
            <a:r>
              <a:rPr lang="es-MX" sz="1000" dirty="0" err="1"/>
              <a:t>serotonergic</a:t>
            </a:r>
            <a:r>
              <a:rPr lang="es-MX" sz="1000" dirty="0"/>
              <a:t> </a:t>
            </a:r>
            <a:r>
              <a:rPr lang="es-MX" sz="1000" dirty="0" err="1"/>
              <a:t>transmission</a:t>
            </a:r>
            <a:r>
              <a:rPr lang="es-MX" sz="1000" dirty="0"/>
              <a:t> in </a:t>
            </a:r>
            <a:r>
              <a:rPr lang="es-MX" sz="1000" dirty="0" err="1"/>
              <a:t>infants</a:t>
            </a:r>
            <a:r>
              <a:rPr lang="es-MX" sz="1000" dirty="0"/>
              <a:t>. </a:t>
            </a:r>
            <a:r>
              <a:rPr lang="es-MX" sz="1000" i="1" dirty="0"/>
              <a:t>J </a:t>
            </a:r>
            <a:r>
              <a:rPr lang="es-MX" sz="1000" i="1" dirty="0" err="1"/>
              <a:t>Pediatr</a:t>
            </a:r>
            <a:r>
              <a:rPr lang="es-MX" sz="1000" dirty="0"/>
              <a:t>. 2005;147(5):592-596. doi:10.1016/j.jpeds.2005.06.025. 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6453545" y="72229"/>
            <a:ext cx="24903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L -Triptófano</a:t>
            </a:r>
            <a:r>
              <a:rPr lang="es-MX" sz="1600" dirty="0" smtClean="0">
                <a:latin typeface="AdvPS8585"/>
              </a:rPr>
              <a:t> </a:t>
            </a:r>
            <a:r>
              <a:rPr lang="es-MX" sz="1600" dirty="0">
                <a:latin typeface="AdvPS8585"/>
              </a:rPr>
              <a:t>(100 mg/kg</a:t>
            </a:r>
            <a:r>
              <a:rPr lang="es-MX" sz="1600" dirty="0" smtClean="0">
                <a:latin typeface="AdvPS8585"/>
              </a:rPr>
              <a:t>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916730" y="3468446"/>
            <a:ext cx="2087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 smtClean="0"/>
              <a:t>Quipazina</a:t>
            </a:r>
            <a:r>
              <a:rPr lang="es-MX" sz="1600" dirty="0"/>
              <a:t> (3 mg/kg</a:t>
            </a:r>
            <a:r>
              <a:rPr lang="es-MX" sz="1600" dirty="0" smtClean="0"/>
              <a:t>)</a:t>
            </a:r>
            <a:endParaRPr lang="es-MX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6534909" y="3373437"/>
            <a:ext cx="2135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err="1" smtClean="0"/>
              <a:t>Spiperona</a:t>
            </a:r>
            <a:r>
              <a:rPr lang="es-MX" sz="1600" dirty="0" smtClean="0"/>
              <a:t>  </a:t>
            </a:r>
            <a:r>
              <a:rPr lang="es-MX" sz="1600" dirty="0"/>
              <a:t>(1 mg/kg</a:t>
            </a:r>
            <a:r>
              <a:rPr lang="es-MX" sz="1600" dirty="0" smtClean="0"/>
              <a:t>)</a:t>
            </a:r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11728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0" t="68673" b="6701"/>
          <a:stretch/>
        </p:blipFill>
        <p:spPr bwMode="auto">
          <a:xfrm>
            <a:off x="1" y="5836344"/>
            <a:ext cx="9143999" cy="12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1775" t="21454" r="41698" b="37203"/>
          <a:stretch/>
        </p:blipFill>
        <p:spPr>
          <a:xfrm>
            <a:off x="60384" y="1574844"/>
            <a:ext cx="3983977" cy="25352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12729" t="13781" r="10342" b="8657"/>
          <a:stretch/>
        </p:blipFill>
        <p:spPr>
          <a:xfrm>
            <a:off x="4044361" y="1268760"/>
            <a:ext cx="5099639" cy="2952328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79512" y="4608418"/>
            <a:ext cx="878497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endParaRPr lang="es-MX" sz="12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06400" indent="-406400">
              <a:buFont typeface="+mj-lt"/>
              <a:buAutoNum type="arabicPeriod"/>
            </a:pPr>
            <a:r>
              <a:rPr lang="es-MX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Manjarrez-</a:t>
            </a:r>
            <a:r>
              <a:rPr lang="es-MX" sz="1200" dirty="0" err="1" smtClean="0">
                <a:latin typeface="Calibri" panose="020F0502020204030204" pitchFamily="34" charset="0"/>
                <a:ea typeface="Times New Roman" panose="02020603050405020304" pitchFamily="18" charset="0"/>
              </a:rPr>
              <a:t>gutierrez</a:t>
            </a:r>
            <a:r>
              <a:rPr lang="es-MX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G. Prenatal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impairment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brain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serotonergic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transmission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infants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s-MX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J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Pediatr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2005;147:10-14.</a:t>
            </a:r>
            <a:endParaRPr lang="es-MX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6400" indent="-406400"/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2. 	Manjarrez G, Contreras L,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Chagoya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G,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Eng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B. Free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Tryptophan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as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Indicator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Brain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Serotonin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Synthesis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Infants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Pediatr</a:t>
            </a:r>
            <a:r>
              <a:rPr lang="es-MX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Neurol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1998;18(1):57-62.</a:t>
            </a:r>
            <a:endParaRPr lang="es-MX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6400" indent="-406400"/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3. 	Manjarrez G,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Hernandez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E, Robles A,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Herna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J. N1 / P2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component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auditory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evoked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potential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reflect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changes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brain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serotonin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biosynthesis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rats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Nutr</a:t>
            </a:r>
            <a:r>
              <a:rPr lang="es-MX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Neurosci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2005;8(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August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):213-218</a:t>
            </a:r>
            <a:r>
              <a:rPr lang="es-MX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s-MX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6400" indent="-406400"/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4. 	Manjarrez G, Herrera R,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Leon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M,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Hernandez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-R J. A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low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brain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serotonergic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neurotransmission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children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with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type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1 diabetes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detected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through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intensity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dependence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auditory-evoked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potentials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s-MX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Diabetes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Care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2006;29(1):73-77. </a:t>
            </a:r>
            <a:endParaRPr lang="es-MX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6400" indent="-406400"/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5. 	Manjarrez-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gutierrez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, Gabriel VF. A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Functional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Disturbance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Auditory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Cortex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Related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to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a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Low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Serotonergic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Neurotransmission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Women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with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Type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2 Diabetes.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Neuroendocrinol</a:t>
            </a:r>
            <a:r>
              <a:rPr lang="es-MX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Clin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2007;86:289-294</a:t>
            </a:r>
            <a:r>
              <a:rPr lang="es-MX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s-MX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06400" indent="-406400"/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6. 	Manjarrez-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gutierrez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G,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Marquez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RH,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Mejenes-alvarez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SA,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Lopez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TG-,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Hernandez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-r J.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neurotransmission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type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1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diabetic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adolescents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with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and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without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depression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Functional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change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of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the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auditory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cortex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related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to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brain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serotonergic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neurotransmission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in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type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1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diabetic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adolescents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with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and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without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depression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World</a:t>
            </a:r>
            <a:r>
              <a:rPr lang="es-MX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 J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Biol</a:t>
            </a:r>
            <a:r>
              <a:rPr lang="es-MX" sz="1200" i="1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s-MX" sz="1200" i="1" dirty="0" err="1">
                <a:latin typeface="Calibri" panose="020F0502020204030204" pitchFamily="34" charset="0"/>
                <a:ea typeface="Times New Roman" panose="02020603050405020304" pitchFamily="18" charset="0"/>
              </a:rPr>
              <a:t>Psychiatry</a:t>
            </a:r>
            <a:r>
              <a:rPr lang="es-MX" sz="1200" dirty="0">
                <a:latin typeface="Calibri" panose="020F0502020204030204" pitchFamily="34" charset="0"/>
                <a:ea typeface="Times New Roman" panose="02020603050405020304" pitchFamily="18" charset="0"/>
              </a:rPr>
              <a:t>. 2009;(909390390):1-7. </a:t>
            </a:r>
            <a:r>
              <a:rPr lang="es-MX" sz="12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lang="es-MX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25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45875</TotalTime>
  <Words>1168</Words>
  <Application>Microsoft Office PowerPoint</Application>
  <PresentationFormat>Presentación en pantalla (4:3)</PresentationFormat>
  <Paragraphs>153</Paragraphs>
  <Slides>19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7" baseType="lpstr">
      <vt:lpstr>AdvPS8585</vt:lpstr>
      <vt:lpstr>Arial</vt:lpstr>
      <vt:lpstr>Arial Narrow</vt:lpstr>
      <vt:lpstr>Calibri</vt:lpstr>
      <vt:lpstr>Times New Roman</vt:lpstr>
      <vt:lpstr>Verdana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MarthaCristina</dc:creator>
  <cp:lastModifiedBy>GABRIEL MANJARREZ</cp:lastModifiedBy>
  <cp:revision>204</cp:revision>
  <dcterms:created xsi:type="dcterms:W3CDTF">2015-05-24T22:31:43Z</dcterms:created>
  <dcterms:modified xsi:type="dcterms:W3CDTF">2018-06-06T21:22:24Z</dcterms:modified>
</cp:coreProperties>
</file>