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65" r:id="rId4"/>
    <p:sldId id="259" r:id="rId5"/>
    <p:sldId id="267" r:id="rId6"/>
    <p:sldId id="268" r:id="rId7"/>
    <p:sldId id="273" r:id="rId8"/>
    <p:sldId id="269" r:id="rId9"/>
    <p:sldId id="271" r:id="rId10"/>
    <p:sldId id="272" r:id="rId11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0" d="100"/>
          <a:sy n="80" d="100"/>
        </p:scale>
        <p:origin x="-100" y="-8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33670F-960B-4133-98DE-1B2D30601CBE}" type="datetimeFigureOut">
              <a:rPr lang="es-MX" smtClean="0"/>
              <a:t>06/06/2018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56315-B9E0-4C4A-962C-7374D99E0A7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910208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33670F-960B-4133-98DE-1B2D30601CBE}" type="datetimeFigureOut">
              <a:rPr lang="es-MX" smtClean="0"/>
              <a:t>06/06/2018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56315-B9E0-4C4A-962C-7374D99E0A7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595616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33670F-960B-4133-98DE-1B2D30601CBE}" type="datetimeFigureOut">
              <a:rPr lang="es-MX" smtClean="0"/>
              <a:t>06/06/2018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56315-B9E0-4C4A-962C-7374D99E0A7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513551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33670F-960B-4133-98DE-1B2D30601CBE}" type="datetimeFigureOut">
              <a:rPr lang="es-MX" smtClean="0"/>
              <a:t>06/06/2018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56315-B9E0-4C4A-962C-7374D99E0A7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017609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33670F-960B-4133-98DE-1B2D30601CBE}" type="datetimeFigureOut">
              <a:rPr lang="es-MX" smtClean="0"/>
              <a:t>06/06/2018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56315-B9E0-4C4A-962C-7374D99E0A7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613346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33670F-960B-4133-98DE-1B2D30601CBE}" type="datetimeFigureOut">
              <a:rPr lang="es-MX" smtClean="0"/>
              <a:t>06/06/2018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56315-B9E0-4C4A-962C-7374D99E0A7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556003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33670F-960B-4133-98DE-1B2D30601CBE}" type="datetimeFigureOut">
              <a:rPr lang="es-MX" smtClean="0"/>
              <a:t>06/06/2018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56315-B9E0-4C4A-962C-7374D99E0A7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751135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33670F-960B-4133-98DE-1B2D30601CBE}" type="datetimeFigureOut">
              <a:rPr lang="es-MX" smtClean="0"/>
              <a:t>06/06/2018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56315-B9E0-4C4A-962C-7374D99E0A7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902099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33670F-960B-4133-98DE-1B2D30601CBE}" type="datetimeFigureOut">
              <a:rPr lang="es-MX" smtClean="0"/>
              <a:t>06/06/2018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56315-B9E0-4C4A-962C-7374D99E0A7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773541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33670F-960B-4133-98DE-1B2D30601CBE}" type="datetimeFigureOut">
              <a:rPr lang="es-MX" smtClean="0"/>
              <a:t>06/06/2018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56315-B9E0-4C4A-962C-7374D99E0A7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316725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33670F-960B-4133-98DE-1B2D30601CBE}" type="datetimeFigureOut">
              <a:rPr lang="es-MX" smtClean="0"/>
              <a:t>06/06/2018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56315-B9E0-4C4A-962C-7374D99E0A7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583353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33670F-960B-4133-98DE-1B2D30601CBE}" type="datetimeFigureOut">
              <a:rPr lang="es-MX" smtClean="0"/>
              <a:t>06/06/2018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656315-B9E0-4C4A-962C-7374D99E0A7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944375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s-MX" sz="4800" dirty="0" smtClean="0"/>
              <a:t>ENFOQUE DE LA MEDICINA INTEGRATIVA PEDIÁTRICA PARA EL T. POR DÉFICIT DE ATENCIÓN E HIPERACTIVIDAD</a:t>
            </a:r>
            <a:endParaRPr lang="es-MX" sz="48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s-MX" dirty="0" smtClean="0"/>
              <a:t>Juan Manuel Sauceda García.</a:t>
            </a:r>
          </a:p>
          <a:p>
            <a:r>
              <a:rPr lang="es-MX" dirty="0" smtClean="0"/>
              <a:t>jmsaucedag@yahoo.com.mx</a:t>
            </a:r>
          </a:p>
          <a:p>
            <a:r>
              <a:rPr lang="es-MX" dirty="0" smtClean="0"/>
              <a:t>Academia Nacional de Medicina</a:t>
            </a:r>
          </a:p>
          <a:p>
            <a:r>
              <a:rPr lang="es-MX" dirty="0" smtClean="0"/>
              <a:t>6 de junio de 2018 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6172403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INFLUENCIA DE LA VIOLENCIA DOMÉSTICA SOBRE NIÑOS CON TDAH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ES" dirty="0" smtClean="0"/>
              <a:t>Grados de violencia doméstica sufrida por madres de 40 escolares con </a:t>
            </a:r>
            <a:r>
              <a:rPr lang="es-ES" dirty="0" err="1" smtClean="0"/>
              <a:t>tdah</a:t>
            </a:r>
            <a:r>
              <a:rPr lang="es-ES" dirty="0" smtClean="0"/>
              <a:t>. Muestra de 40 niños de la CE del HPIJNN</a:t>
            </a:r>
          </a:p>
          <a:p>
            <a:r>
              <a:rPr lang="es-ES" dirty="0" smtClean="0"/>
              <a:t>WAST para investigar violencia. </a:t>
            </a:r>
            <a:r>
              <a:rPr lang="es-ES" dirty="0" err="1" smtClean="0"/>
              <a:t>Conners</a:t>
            </a:r>
            <a:r>
              <a:rPr lang="es-ES" dirty="0" smtClean="0"/>
              <a:t> para síntomas del niño</a:t>
            </a:r>
          </a:p>
          <a:p>
            <a:r>
              <a:rPr lang="es-ES" dirty="0" smtClean="0"/>
              <a:t>Correlación significativa entre grado de violencia sufrida por la madre y presencia de síntomas agregados en niños con </a:t>
            </a:r>
            <a:r>
              <a:rPr lang="es-ES" dirty="0" err="1" smtClean="0"/>
              <a:t>tdah</a:t>
            </a:r>
            <a:r>
              <a:rPr lang="es-ES" dirty="0" smtClean="0"/>
              <a:t>: problemas de conducta, ansiedad, timidez ,síntomas psicosomáticos, hiperactividad-inmadurez.</a:t>
            </a:r>
          </a:p>
          <a:p>
            <a:r>
              <a:rPr lang="es-ES" dirty="0" smtClean="0"/>
              <a:t>Niños con </a:t>
            </a:r>
            <a:r>
              <a:rPr lang="es-ES" dirty="0" err="1" smtClean="0"/>
              <a:t>tdah</a:t>
            </a:r>
            <a:r>
              <a:rPr lang="es-ES" dirty="0" smtClean="0"/>
              <a:t>: </a:t>
            </a:r>
            <a:r>
              <a:rPr lang="es-ES" b="1" dirty="0" smtClean="0"/>
              <a:t>más vulnerables ante ambientes nocivos</a:t>
            </a:r>
            <a:r>
              <a:rPr lang="es-ES" dirty="0" smtClean="0"/>
              <a:t> </a:t>
            </a:r>
          </a:p>
          <a:p>
            <a:r>
              <a:rPr lang="es-ES" dirty="0" smtClean="0"/>
              <a:t>Es posible que el padre violento tenga un </a:t>
            </a:r>
            <a:r>
              <a:rPr lang="es-ES" dirty="0" err="1" smtClean="0"/>
              <a:t>tdah</a:t>
            </a:r>
            <a:r>
              <a:rPr lang="es-ES" dirty="0" smtClean="0"/>
              <a:t> no detectado.</a:t>
            </a:r>
          </a:p>
          <a:p>
            <a:pPr marL="0" indent="0">
              <a:buNone/>
            </a:pPr>
            <a:r>
              <a:rPr lang="es-ES" sz="2400" dirty="0" smtClean="0"/>
              <a:t>                                     Tesis de Psiquiatría Infantil del Dr. Ernesto Reyes</a:t>
            </a:r>
            <a:endParaRPr lang="es-ES" dirty="0" smtClean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5991090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TRASTORNO POR DÉFICIT DE ATENCIÓN E HIPERACTIVIDAD</a:t>
            </a:r>
            <a:endParaRPr lang="es-ES" dirty="0"/>
          </a:p>
        </p:txBody>
      </p:sp>
      <p:sp>
        <p:nvSpPr>
          <p:cNvPr id="5" name="4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MX" dirty="0" smtClean="0"/>
              <a:t>Es una condición del desarrollo neurológico con síntomas que incluyen inatención, impulsividad e hiperactividad.</a:t>
            </a:r>
          </a:p>
          <a:p>
            <a:r>
              <a:rPr lang="es-MX" dirty="0" smtClean="0"/>
              <a:t>Cada vez más reconocido y tratado en niños y adultos.</a:t>
            </a:r>
          </a:p>
          <a:p>
            <a:r>
              <a:rPr lang="es-MX" dirty="0" smtClean="0"/>
              <a:t>Trastorno psiquiátrico más común en la niñez: 5%. Adultos 2.5%</a:t>
            </a:r>
          </a:p>
          <a:p>
            <a:r>
              <a:rPr lang="es-MX" dirty="0" smtClean="0"/>
              <a:t>Síntomas aparentes desde la niñez temprana</a:t>
            </a:r>
          </a:p>
          <a:p>
            <a:r>
              <a:rPr lang="es-MX" dirty="0"/>
              <a:t>C</a:t>
            </a:r>
            <a:r>
              <a:rPr lang="es-MX" dirty="0" smtClean="0"/>
              <a:t>ontinúa en la edad adulta en 2/3 de los casos</a:t>
            </a:r>
          </a:p>
          <a:p>
            <a:r>
              <a:rPr lang="es-MX" dirty="0" smtClean="0"/>
              <a:t>Comorbilidad en al menos 2/3 de los pacientes en población clínica, con implicaciones para su severidad, evolución, respuesta al tratamiento y pronóstico.</a:t>
            </a:r>
          </a:p>
          <a:p>
            <a:pPr marL="0" indent="0">
              <a:buNone/>
            </a:pPr>
            <a:r>
              <a:rPr lang="es-MX" sz="2400" dirty="0" smtClean="0"/>
              <a:t>                                 </a:t>
            </a:r>
            <a:r>
              <a:rPr lang="es-MX" sz="2400" dirty="0" err="1" smtClean="0"/>
              <a:t>Diagnostic</a:t>
            </a:r>
            <a:r>
              <a:rPr lang="es-MX" sz="2400" dirty="0" smtClean="0"/>
              <a:t>  and </a:t>
            </a:r>
            <a:r>
              <a:rPr lang="es-MX" sz="2400" dirty="0" err="1" smtClean="0"/>
              <a:t>Statistical</a:t>
            </a:r>
            <a:r>
              <a:rPr lang="es-MX" sz="2400" dirty="0" smtClean="0"/>
              <a:t> Manual of Mental Disorders-5, 2013</a:t>
            </a:r>
            <a:endParaRPr lang="es-MX" dirty="0" smtClean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7892422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Psicopatología asociada al </a:t>
            </a:r>
            <a:r>
              <a:rPr lang="es-MX" dirty="0" err="1" smtClean="0"/>
              <a:t>tdah</a:t>
            </a:r>
            <a:r>
              <a:rPr lang="es-MX" dirty="0" smtClean="0"/>
              <a:t> en escolares mexicanos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MX" dirty="0" smtClean="0"/>
              <a:t>102 escolares, HPI Juan N. Navarro, nivel SE bajo y medio</a:t>
            </a:r>
          </a:p>
          <a:p>
            <a:r>
              <a:rPr lang="es-MX" dirty="0" smtClean="0"/>
              <a:t>61% </a:t>
            </a:r>
            <a:r>
              <a:rPr lang="es-MX" dirty="0" err="1" smtClean="0"/>
              <a:t>tdah</a:t>
            </a:r>
            <a:r>
              <a:rPr lang="es-MX" dirty="0" smtClean="0"/>
              <a:t> combinado, 30%  hiperactivo-impulsivo, 9% inatento</a:t>
            </a:r>
          </a:p>
          <a:p>
            <a:r>
              <a:rPr lang="es-MX" dirty="0" err="1" smtClean="0"/>
              <a:t>Child</a:t>
            </a:r>
            <a:r>
              <a:rPr lang="es-MX" dirty="0" smtClean="0"/>
              <a:t> </a:t>
            </a:r>
            <a:r>
              <a:rPr lang="es-MX" dirty="0" err="1" smtClean="0"/>
              <a:t>Behavior</a:t>
            </a:r>
            <a:r>
              <a:rPr lang="es-MX" dirty="0" smtClean="0"/>
              <a:t> </a:t>
            </a:r>
            <a:r>
              <a:rPr lang="es-MX" dirty="0" err="1" smtClean="0"/>
              <a:t>Checklist</a:t>
            </a:r>
            <a:r>
              <a:rPr lang="es-MX" dirty="0" smtClean="0"/>
              <a:t> (CBCL): 9 síndromes. Validado en México.</a:t>
            </a:r>
          </a:p>
          <a:p>
            <a:r>
              <a:rPr lang="es-MX" dirty="0" smtClean="0"/>
              <a:t>Resultados. Promedio: 5 (+-2) problemas </a:t>
            </a:r>
            <a:r>
              <a:rPr lang="es-MX" dirty="0" err="1" smtClean="0"/>
              <a:t>comórbidos</a:t>
            </a:r>
            <a:r>
              <a:rPr lang="es-MX" dirty="0" smtClean="0"/>
              <a:t>. Tipo hiperactivo-impulsivo: mayor severidad de síntomas externalizados (agresividad, delincuencia); tipo combinado: (mayor severidad de síntomas ansioso-depresivos, quejas somáticas, aislamiento, delincuencia).</a:t>
            </a:r>
          </a:p>
          <a:p>
            <a:r>
              <a:rPr lang="es-MX" dirty="0" smtClean="0"/>
              <a:t>Niños: mayor frecuencia y severidad de quejas somáticas que niñas</a:t>
            </a:r>
          </a:p>
          <a:p>
            <a:pPr marL="0" indent="0">
              <a:buNone/>
            </a:pPr>
            <a:r>
              <a:rPr lang="es-MX" sz="2400" dirty="0" smtClean="0"/>
              <a:t>                                           Ulloa, Sauceda et al. Actas </a:t>
            </a:r>
            <a:r>
              <a:rPr lang="es-MX" sz="2400" dirty="0" err="1" smtClean="0"/>
              <a:t>Esp</a:t>
            </a:r>
            <a:r>
              <a:rPr lang="es-MX" sz="2400" dirty="0" smtClean="0"/>
              <a:t> </a:t>
            </a:r>
            <a:r>
              <a:rPr lang="es-MX" sz="2400" dirty="0" err="1" smtClean="0"/>
              <a:t>Psiquiatr</a:t>
            </a:r>
            <a:r>
              <a:rPr lang="es-MX" sz="2400" dirty="0" smtClean="0"/>
              <a:t> 2006;34(5):330-5</a:t>
            </a:r>
            <a:endParaRPr lang="es-MX" dirty="0" smtClean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3336226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32000" contrast="2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6216" t="2763" r="1893" b="6666"/>
          <a:stretch/>
        </p:blipFill>
        <p:spPr>
          <a:xfrm>
            <a:off x="2356019" y="94920"/>
            <a:ext cx="7488195" cy="6211330"/>
          </a:xfrm>
          <a:prstGeom prst="rect">
            <a:avLst/>
          </a:prstGeom>
        </p:spPr>
      </p:pic>
      <p:sp>
        <p:nvSpPr>
          <p:cNvPr id="3" name="2 CuadroTexto"/>
          <p:cNvSpPr txBox="1"/>
          <p:nvPr/>
        </p:nvSpPr>
        <p:spPr>
          <a:xfrm>
            <a:off x="2393324" y="6321287"/>
            <a:ext cx="74508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 smtClean="0"/>
              <a:t>Taylor E, </a:t>
            </a:r>
            <a:r>
              <a:rPr lang="es-MX" dirty="0" err="1" smtClean="0"/>
              <a:t>Sonuga</a:t>
            </a:r>
            <a:r>
              <a:rPr lang="es-MX" dirty="0" smtClean="0"/>
              <a:t> E. 2008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8946408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EVALUACIÓN BÁSICA DEL NIÑO CON TDAH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Documentación. Datos de varias fuentes (padres, maestros). </a:t>
            </a:r>
          </a:p>
          <a:p>
            <a:r>
              <a:rPr lang="es-MX" dirty="0" smtClean="0"/>
              <a:t>Identificación de comorbilidad y disfunciones asociadas (lenguaje inmaduro, problemas motores, déficit social, etc.)</a:t>
            </a:r>
          </a:p>
          <a:p>
            <a:r>
              <a:rPr lang="es-MX" dirty="0" smtClean="0"/>
              <a:t>Salud física/neurológica (t convulsivos, tiroides, anemia, </a:t>
            </a:r>
            <a:r>
              <a:rPr lang="es-MX" dirty="0" err="1" smtClean="0"/>
              <a:t>etc</a:t>
            </a:r>
            <a:r>
              <a:rPr lang="es-MX" dirty="0" smtClean="0"/>
              <a:t>)</a:t>
            </a:r>
          </a:p>
          <a:p>
            <a:r>
              <a:rPr lang="es-MX" dirty="0" smtClean="0"/>
              <a:t>Condiciones pedagógicas.</a:t>
            </a:r>
          </a:p>
          <a:p>
            <a:r>
              <a:rPr lang="es-MX" dirty="0" smtClean="0"/>
              <a:t>Técnicas de crianza y funcionalidad de la familia.</a:t>
            </a:r>
          </a:p>
          <a:p>
            <a:r>
              <a:rPr lang="es-MX" dirty="0" smtClean="0"/>
              <a:t>Identificación de factores de protección. </a:t>
            </a:r>
          </a:p>
          <a:p>
            <a:r>
              <a:rPr lang="es-MX" dirty="0" smtClean="0"/>
              <a:t>   Diagnóstico diferencial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7818669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Investigaciones médicas en niños con </a:t>
            </a:r>
            <a:r>
              <a:rPr lang="es-MX" dirty="0" err="1" smtClean="0"/>
              <a:t>tdah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Exámenes físicos básicos: estatura, peso, pulso, tensión arterial</a:t>
            </a:r>
          </a:p>
          <a:p>
            <a:r>
              <a:rPr lang="es-MX" dirty="0" smtClean="0"/>
              <a:t>No se recomienda solicitar investigaciones </a:t>
            </a:r>
            <a:r>
              <a:rPr lang="es-MX" b="1" dirty="0" smtClean="0"/>
              <a:t>de rutina</a:t>
            </a:r>
            <a:r>
              <a:rPr lang="es-MX" dirty="0" smtClean="0"/>
              <a:t> para el diagnóstico</a:t>
            </a:r>
          </a:p>
          <a:p>
            <a:r>
              <a:rPr lang="es-MX" dirty="0" smtClean="0"/>
              <a:t>Hallazgos inconsistentes en EEG, función tiroidea, niveles de Pb, </a:t>
            </a:r>
            <a:r>
              <a:rPr lang="es-MX" dirty="0" err="1" smtClean="0"/>
              <a:t>imagenología</a:t>
            </a:r>
            <a:r>
              <a:rPr lang="es-MX" dirty="0" smtClean="0"/>
              <a:t>. Estudios de cromosomas (excepto cuando haya discapacidad intelectual).</a:t>
            </a:r>
          </a:p>
          <a:p>
            <a:r>
              <a:rPr lang="es-MX" dirty="0" smtClean="0"/>
              <a:t>Más importante: investigar problemas de sueño (interferencias pueden generar síntomas indistinguibles del </a:t>
            </a:r>
            <a:r>
              <a:rPr lang="es-MX" dirty="0" err="1" smtClean="0"/>
              <a:t>tdah</a:t>
            </a:r>
            <a:r>
              <a:rPr lang="es-MX" dirty="0" smtClean="0"/>
              <a:t>).</a:t>
            </a:r>
          </a:p>
          <a:p>
            <a:pPr marL="0" indent="0">
              <a:buNone/>
            </a:pPr>
            <a:r>
              <a:rPr lang="es-MX" sz="2400" dirty="0" smtClean="0"/>
              <a:t>                         </a:t>
            </a:r>
            <a:r>
              <a:rPr lang="es-MX" sz="2400" dirty="0" err="1" smtClean="0"/>
              <a:t>Baird</a:t>
            </a:r>
            <a:r>
              <a:rPr lang="es-MX" sz="2400" dirty="0" smtClean="0"/>
              <a:t> y </a:t>
            </a:r>
            <a:r>
              <a:rPr lang="es-MX" sz="2400" dirty="0" err="1" smtClean="0"/>
              <a:t>Gringras</a:t>
            </a:r>
            <a:r>
              <a:rPr lang="es-MX" sz="2400" dirty="0" smtClean="0"/>
              <a:t>. En </a:t>
            </a:r>
            <a:r>
              <a:rPr lang="es-MX" sz="2400" dirty="0" err="1" smtClean="0"/>
              <a:t>Rutter’s</a:t>
            </a:r>
            <a:r>
              <a:rPr lang="es-MX" sz="2400" dirty="0" smtClean="0"/>
              <a:t> </a:t>
            </a:r>
            <a:r>
              <a:rPr lang="es-MX" sz="2400" dirty="0" err="1" smtClean="0"/>
              <a:t>Child</a:t>
            </a:r>
            <a:r>
              <a:rPr lang="es-MX" sz="2400" dirty="0" smtClean="0"/>
              <a:t> and </a:t>
            </a:r>
            <a:r>
              <a:rPr lang="es-MX" sz="2400" dirty="0" err="1" smtClean="0"/>
              <a:t>Adolescent</a:t>
            </a:r>
            <a:r>
              <a:rPr lang="es-MX" sz="2400" dirty="0" smtClean="0"/>
              <a:t> </a:t>
            </a:r>
            <a:r>
              <a:rPr lang="es-MX" sz="2400" dirty="0" err="1" smtClean="0"/>
              <a:t>Psychiatry</a:t>
            </a:r>
            <a:r>
              <a:rPr lang="es-MX" sz="2400" dirty="0" smtClean="0"/>
              <a:t> 2008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50875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EEG: ¿BIOMARCADOR PARA EL TDAH?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ES" dirty="0" smtClean="0"/>
              <a:t>Actualmente no se recomienda el empleo de </a:t>
            </a:r>
            <a:r>
              <a:rPr lang="es-ES" dirty="0" err="1" smtClean="0"/>
              <a:t>biomarcadores</a:t>
            </a:r>
            <a:r>
              <a:rPr lang="es-ES" dirty="0" smtClean="0"/>
              <a:t> para apoyar el diagnóstico de </a:t>
            </a:r>
            <a:r>
              <a:rPr lang="es-ES" dirty="0" err="1" smtClean="0"/>
              <a:t>tdah</a:t>
            </a:r>
            <a:r>
              <a:rPr lang="es-ES" dirty="0" smtClean="0"/>
              <a:t>.</a:t>
            </a:r>
          </a:p>
          <a:p>
            <a:r>
              <a:rPr lang="es-ES" dirty="0" smtClean="0"/>
              <a:t>En investigación hay algunos </a:t>
            </a:r>
            <a:r>
              <a:rPr lang="es-ES" dirty="0" err="1" smtClean="0"/>
              <a:t>biomarcadores</a:t>
            </a:r>
            <a:r>
              <a:rPr lang="es-ES" dirty="0" smtClean="0"/>
              <a:t> potenciales en neurofisiología, </a:t>
            </a:r>
            <a:r>
              <a:rPr lang="es-ES" dirty="0" err="1" smtClean="0"/>
              <a:t>neuroimagenología</a:t>
            </a:r>
            <a:r>
              <a:rPr lang="es-ES" dirty="0" smtClean="0"/>
              <a:t>, neuroquímica y genética</a:t>
            </a:r>
          </a:p>
          <a:p>
            <a:r>
              <a:rPr lang="es-ES" dirty="0" smtClean="0"/>
              <a:t>Se ha sugerido que el ratio TBR (ondas theta/ondas beta) puede ser útil  (en </a:t>
            </a:r>
            <a:r>
              <a:rPr lang="es-ES" dirty="0" err="1" smtClean="0"/>
              <a:t>tdah</a:t>
            </a:r>
            <a:r>
              <a:rPr lang="es-ES" dirty="0" smtClean="0"/>
              <a:t> hay aumento de ondas theta y decremento de beta) </a:t>
            </a:r>
          </a:p>
          <a:p>
            <a:r>
              <a:rPr lang="es-ES" dirty="0" smtClean="0"/>
              <a:t>Podría ser mejor usar ese ratio para precisar el criterio E del DSM5: que los síntomas no se expliquen por otra condición patológica.</a:t>
            </a:r>
          </a:p>
          <a:p>
            <a:r>
              <a:rPr lang="es-ES" dirty="0" smtClean="0"/>
              <a:t>Se calcula que hay por lo menos 34% de dx falsos positivos de </a:t>
            </a:r>
            <a:r>
              <a:rPr lang="es-ES" dirty="0" err="1" smtClean="0"/>
              <a:t>tdah</a:t>
            </a:r>
            <a:r>
              <a:rPr lang="es-ES" dirty="0" smtClean="0"/>
              <a:t>.</a:t>
            </a:r>
          </a:p>
          <a:p>
            <a:r>
              <a:rPr lang="es-ES" dirty="0" smtClean="0"/>
              <a:t>Pacientes con bajo TBR posiblemente sufran otras condiciones.</a:t>
            </a:r>
          </a:p>
          <a:p>
            <a:pPr marL="0" indent="0">
              <a:buNone/>
            </a:pPr>
            <a:r>
              <a:rPr lang="es-ES" sz="2400" dirty="0" smtClean="0"/>
              <a:t>                                                                                         </a:t>
            </a:r>
            <a:r>
              <a:rPr lang="es-ES" sz="2400" dirty="0" err="1" smtClean="0"/>
              <a:t>Snyder</a:t>
            </a:r>
            <a:r>
              <a:rPr lang="es-ES" sz="2400" dirty="0" smtClean="0"/>
              <a:t> et al. </a:t>
            </a:r>
            <a:r>
              <a:rPr lang="es-ES" sz="2400" dirty="0" err="1" smtClean="0"/>
              <a:t>Brain</a:t>
            </a:r>
            <a:r>
              <a:rPr lang="es-ES" sz="2400" dirty="0" smtClean="0"/>
              <a:t> </a:t>
            </a:r>
            <a:r>
              <a:rPr lang="es-ES" sz="2400" dirty="0" err="1" smtClean="0"/>
              <a:t>Behav</a:t>
            </a:r>
            <a:r>
              <a:rPr lang="es-ES" sz="2400" dirty="0" smtClean="0"/>
              <a:t> 2015;5:e00330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8992011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DIFERENCIAS CEREBRALES EN PERSONAS CON TDAH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MX" dirty="0" smtClean="0"/>
              <a:t>Volúmenes cerebrales de 3212 pacientes de todas las edades</a:t>
            </a:r>
          </a:p>
          <a:p>
            <a:r>
              <a:rPr lang="es-MX" dirty="0" smtClean="0"/>
              <a:t>Volumen cerebral total más pequeño. RM de ganglios basales: caudado, </a:t>
            </a:r>
            <a:r>
              <a:rPr lang="es-MX" dirty="0" err="1" smtClean="0"/>
              <a:t>putamen</a:t>
            </a:r>
            <a:r>
              <a:rPr lang="es-MX" dirty="0" smtClean="0"/>
              <a:t>, </a:t>
            </a:r>
            <a:r>
              <a:rPr lang="es-MX" dirty="0" err="1" smtClean="0"/>
              <a:t>accumbens</a:t>
            </a:r>
            <a:r>
              <a:rPr lang="es-MX" dirty="0" smtClean="0"/>
              <a:t>, </a:t>
            </a:r>
            <a:r>
              <a:rPr lang="es-MX" dirty="0" err="1" smtClean="0"/>
              <a:t>amígadala</a:t>
            </a:r>
            <a:r>
              <a:rPr lang="es-MX" dirty="0" smtClean="0"/>
              <a:t> e hipocampo más pequeños. Desarrollo retrasado. Considerarlo un trastorno cerebral</a:t>
            </a:r>
          </a:p>
          <a:p>
            <a:r>
              <a:rPr lang="es-MX" dirty="0" smtClean="0"/>
              <a:t>Diferencias muy pequeñas, más notables en niños que en adultos, semejantes a las de otros trastornos psiquiátricos (como TDM)</a:t>
            </a:r>
          </a:p>
          <a:p>
            <a:r>
              <a:rPr lang="es-MX" dirty="0" smtClean="0"/>
              <a:t>Sin relación con haber tomado estimulantes.</a:t>
            </a:r>
          </a:p>
          <a:p>
            <a:r>
              <a:rPr lang="es-MX" dirty="0" smtClean="0"/>
              <a:t>El </a:t>
            </a:r>
            <a:r>
              <a:rPr lang="es-MX" dirty="0" err="1" smtClean="0"/>
              <a:t>tdah</a:t>
            </a:r>
            <a:r>
              <a:rPr lang="es-MX" dirty="0" smtClean="0"/>
              <a:t> no es una etiqueta para niños difíciles, ni por pobre crianza</a:t>
            </a:r>
          </a:p>
          <a:p>
            <a:pPr marL="0" indent="0">
              <a:buNone/>
            </a:pPr>
            <a:r>
              <a:rPr lang="es-MX" sz="2400" dirty="0" smtClean="0"/>
              <a:t>   </a:t>
            </a:r>
            <a:r>
              <a:rPr lang="es-MX" sz="2400" dirty="0" err="1" smtClean="0"/>
              <a:t>Hoogman</a:t>
            </a:r>
            <a:r>
              <a:rPr lang="es-MX" sz="2400" dirty="0" smtClean="0"/>
              <a:t> et al. </a:t>
            </a:r>
            <a:r>
              <a:rPr lang="es-MX" sz="2400" dirty="0" err="1" smtClean="0"/>
              <a:t>The</a:t>
            </a:r>
            <a:r>
              <a:rPr lang="es-MX" sz="2400" dirty="0" smtClean="0"/>
              <a:t> </a:t>
            </a:r>
            <a:r>
              <a:rPr lang="es-MX" sz="2400" dirty="0" err="1" smtClean="0"/>
              <a:t>Lancet</a:t>
            </a:r>
            <a:r>
              <a:rPr lang="es-MX" sz="2400" dirty="0" smtClean="0"/>
              <a:t> </a:t>
            </a:r>
            <a:r>
              <a:rPr lang="es-MX" sz="2400" dirty="0" err="1" smtClean="0"/>
              <a:t>Psychiatry</a:t>
            </a:r>
            <a:r>
              <a:rPr lang="es-MX" sz="2400" dirty="0" smtClean="0"/>
              <a:t> 2017 DOI 10.1016/52215-0366(17)30049-4</a:t>
            </a:r>
          </a:p>
          <a:p>
            <a:endParaRPr lang="es-MX" dirty="0" smtClean="0"/>
          </a:p>
          <a:p>
            <a:endParaRPr lang="es-MX" dirty="0" smtClean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3596978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CASTIGOS FÍSICOS EN NIÑOS CON TDAH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Muchos progenitores y pediatras aprueban el empleo de castigos físicos para controlar a niños inquietos y desobedientes. </a:t>
            </a:r>
            <a:r>
              <a:rPr lang="es-MX" sz="2400" dirty="0" err="1" smtClean="0"/>
              <a:t>McCormick</a:t>
            </a:r>
            <a:r>
              <a:rPr lang="es-MX" sz="2400" dirty="0" smtClean="0"/>
              <a:t> KJ. JAMA 1992;267:3162-5</a:t>
            </a:r>
            <a:endParaRPr lang="es-MX" dirty="0" smtClean="0"/>
          </a:p>
          <a:p>
            <a:r>
              <a:rPr lang="es-MX" dirty="0" smtClean="0"/>
              <a:t>Estudio comparativo en 2 grupos de 100 escolares (con o sin </a:t>
            </a:r>
            <a:r>
              <a:rPr lang="es-MX" dirty="0" err="1" smtClean="0"/>
              <a:t>tdah</a:t>
            </a:r>
            <a:r>
              <a:rPr lang="es-MX" dirty="0" smtClean="0"/>
              <a:t>)</a:t>
            </a:r>
          </a:p>
          <a:p>
            <a:r>
              <a:rPr lang="es-MX" dirty="0" smtClean="0"/>
              <a:t>En niños con </a:t>
            </a:r>
            <a:r>
              <a:rPr lang="es-MX" dirty="0" err="1" smtClean="0"/>
              <a:t>tdah</a:t>
            </a:r>
            <a:r>
              <a:rPr lang="es-MX" dirty="0" smtClean="0"/>
              <a:t>: castigos más duros que en niños del grupo control.</a:t>
            </a:r>
          </a:p>
          <a:p>
            <a:r>
              <a:rPr lang="es-MX" dirty="0" smtClean="0"/>
              <a:t>Sus progenitores tenían creencias más punitivas sobre la crianza.</a:t>
            </a:r>
          </a:p>
          <a:p>
            <a:r>
              <a:rPr lang="es-MX" dirty="0" smtClean="0"/>
              <a:t>Así se generaba una crianza “</a:t>
            </a:r>
            <a:r>
              <a:rPr lang="es-MX" dirty="0" err="1" smtClean="0"/>
              <a:t>subabusiva</a:t>
            </a:r>
            <a:r>
              <a:rPr lang="es-MX" dirty="0" smtClean="0"/>
              <a:t>” y quizá la transmisión intergeneracional de la violencia.</a:t>
            </a:r>
          </a:p>
          <a:p>
            <a:pPr marL="0" indent="0">
              <a:buNone/>
            </a:pPr>
            <a:r>
              <a:rPr lang="es-MX" sz="2400" dirty="0" smtClean="0"/>
              <a:t>                                    Sauceda JM, Olivo N. Bol </a:t>
            </a:r>
            <a:r>
              <a:rPr lang="es-MX" sz="2400" dirty="0" err="1" smtClean="0"/>
              <a:t>Med</a:t>
            </a:r>
            <a:r>
              <a:rPr lang="es-MX" sz="2400" dirty="0" smtClean="0"/>
              <a:t> </a:t>
            </a:r>
            <a:r>
              <a:rPr lang="es-MX" sz="2400" dirty="0" err="1" smtClean="0"/>
              <a:t>Hosp</a:t>
            </a:r>
            <a:r>
              <a:rPr lang="es-MX" sz="2400" dirty="0" smtClean="0"/>
              <a:t> </a:t>
            </a:r>
            <a:r>
              <a:rPr lang="es-MX" sz="2400" dirty="0" err="1" smtClean="0"/>
              <a:t>Infant</a:t>
            </a:r>
            <a:r>
              <a:rPr lang="es-MX" sz="2400" dirty="0" smtClean="0"/>
              <a:t> </a:t>
            </a:r>
            <a:r>
              <a:rPr lang="es-MX" sz="2400" dirty="0" err="1" smtClean="0"/>
              <a:t>Mex</a:t>
            </a:r>
            <a:r>
              <a:rPr lang="es-MX" sz="2400" dirty="0" smtClean="0"/>
              <a:t> 2006;63:382-8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79930053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589</TotalTime>
  <Words>822</Words>
  <Application>Microsoft Office PowerPoint</Application>
  <PresentationFormat>Personalizado</PresentationFormat>
  <Paragraphs>65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1" baseType="lpstr">
      <vt:lpstr>Tema de Office</vt:lpstr>
      <vt:lpstr>ENFOQUE DE LA MEDICINA INTEGRATIVA PEDIÁTRICA PARA EL T. POR DÉFICIT DE ATENCIÓN E HIPERACTIVIDAD</vt:lpstr>
      <vt:lpstr>TRASTORNO POR DÉFICIT DE ATENCIÓN E HIPERACTIVIDAD</vt:lpstr>
      <vt:lpstr>Psicopatología asociada al tdah en escolares mexicanos</vt:lpstr>
      <vt:lpstr>Presentación de PowerPoint</vt:lpstr>
      <vt:lpstr>EVALUACIÓN BÁSICA DEL NIÑO CON TDAH</vt:lpstr>
      <vt:lpstr>Investigaciones médicas en niños con tdah</vt:lpstr>
      <vt:lpstr>EEG: ¿BIOMARCADOR PARA EL TDAH?</vt:lpstr>
      <vt:lpstr>DIFERENCIAS CEREBRALES EN PERSONAS CON TDAH</vt:lpstr>
      <vt:lpstr>CASTIGOS FÍSICOS EN NIÑOS CON TDAH</vt:lpstr>
      <vt:lpstr>INFLUENCIA DE LA VIOLENCIA DOMÉSTICA SOBRE NIÑOS CON TDAH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Yolanda Rocío Peña Alonso</dc:creator>
  <cp:lastModifiedBy>Juan Manuel Sauceda Garcìa</cp:lastModifiedBy>
  <cp:revision>61</cp:revision>
  <dcterms:created xsi:type="dcterms:W3CDTF">2018-05-25T20:27:29Z</dcterms:created>
  <dcterms:modified xsi:type="dcterms:W3CDTF">2018-06-06T16:21:19Z</dcterms:modified>
</cp:coreProperties>
</file>