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6" r:id="rId3"/>
    <p:sldId id="258" r:id="rId4"/>
    <p:sldId id="259" r:id="rId5"/>
    <p:sldId id="260" r:id="rId6"/>
    <p:sldId id="261" r:id="rId7"/>
    <p:sldId id="263" r:id="rId8"/>
    <p:sldId id="265" r:id="rId9"/>
    <p:sldId id="294" r:id="rId10"/>
    <p:sldId id="266" r:id="rId11"/>
    <p:sldId id="270" r:id="rId12"/>
    <p:sldId id="272" r:id="rId13"/>
    <p:sldId id="273" r:id="rId14"/>
    <p:sldId id="277" r:id="rId15"/>
    <p:sldId id="282" r:id="rId16"/>
    <p:sldId id="288" r:id="rId17"/>
    <p:sldId id="289" r:id="rId18"/>
    <p:sldId id="290" r:id="rId19"/>
    <p:sldId id="292" r:id="rId2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1"/>
  </p:normalViewPr>
  <p:slideViewPr>
    <p:cSldViewPr>
      <p:cViewPr varScale="1">
        <p:scale>
          <a:sx n="91" d="100"/>
          <a:sy n="91" d="100"/>
        </p:scale>
        <p:origin x="170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9E8A99-8DCD-48FA-B7F4-C74F4D5440FF}" type="doc">
      <dgm:prSet loTypeId="urn:microsoft.com/office/officeart/2005/8/layout/arrow2" loCatId="process" qsTypeId="urn:microsoft.com/office/officeart/2005/8/quickstyle/simple1" qsCatId="simple" csTypeId="urn:microsoft.com/office/officeart/2005/8/colors/colorful2" csCatId="colorful" phldr="1"/>
      <dgm:spPr/>
    </dgm:pt>
    <dgm:pt modelId="{7DA3A438-3AB2-4EEE-A32D-39F41807E9BF}">
      <dgm:prSet phldrT="[Texto]" custT="1"/>
      <dgm:spPr/>
      <dgm:t>
        <a:bodyPr/>
        <a:lstStyle/>
        <a:p>
          <a:pPr algn="l"/>
          <a:r>
            <a:rPr lang="es-MX" sz="1600" b="1" i="1" dirty="0" smtClean="0">
              <a:latin typeface="Comic Sans MS" pitchFamily="66" charset="0"/>
            </a:rPr>
            <a:t>1980.</a:t>
          </a:r>
          <a:endParaRPr lang="es-MX" sz="1600" b="1" i="1" dirty="0">
            <a:latin typeface="Comic Sans MS" pitchFamily="66" charset="0"/>
          </a:endParaRPr>
        </a:p>
      </dgm:t>
    </dgm:pt>
    <dgm:pt modelId="{B0856352-3158-4E4B-9A73-D552CFB0576A}" type="parTrans" cxnId="{77F9A73D-CBF6-4C4A-85FE-439DE00F65B7}">
      <dgm:prSet/>
      <dgm:spPr/>
      <dgm:t>
        <a:bodyPr/>
        <a:lstStyle/>
        <a:p>
          <a:endParaRPr lang="es-MX"/>
        </a:p>
      </dgm:t>
    </dgm:pt>
    <dgm:pt modelId="{CDEBE782-9FCF-4DFD-91D3-7D0DFD458B61}" type="sibTrans" cxnId="{77F9A73D-CBF6-4C4A-85FE-439DE00F65B7}">
      <dgm:prSet/>
      <dgm:spPr/>
      <dgm:t>
        <a:bodyPr/>
        <a:lstStyle/>
        <a:p>
          <a:endParaRPr lang="es-MX"/>
        </a:p>
      </dgm:t>
    </dgm:pt>
    <dgm:pt modelId="{84317B9E-5B3C-4ACF-BAFA-ED345D1B4BBD}">
      <dgm:prSet phldrT="[Texto]" phldr="1"/>
      <dgm:spPr/>
      <dgm:t>
        <a:bodyPr/>
        <a:lstStyle/>
        <a:p>
          <a:endParaRPr lang="es-MX" dirty="0"/>
        </a:p>
      </dgm:t>
    </dgm:pt>
    <dgm:pt modelId="{2D7F8C4C-780F-4842-9B14-92D6738582A4}" type="parTrans" cxnId="{66AB32D3-4D05-4CE1-AC86-676FD6509AF4}">
      <dgm:prSet/>
      <dgm:spPr/>
      <dgm:t>
        <a:bodyPr/>
        <a:lstStyle/>
        <a:p>
          <a:endParaRPr lang="es-MX"/>
        </a:p>
      </dgm:t>
    </dgm:pt>
    <dgm:pt modelId="{5CC68BB4-3435-4FDA-86DF-C79509A35DE0}" type="sibTrans" cxnId="{66AB32D3-4D05-4CE1-AC86-676FD6509AF4}">
      <dgm:prSet/>
      <dgm:spPr/>
      <dgm:t>
        <a:bodyPr/>
        <a:lstStyle/>
        <a:p>
          <a:endParaRPr lang="es-MX"/>
        </a:p>
      </dgm:t>
    </dgm:pt>
    <dgm:pt modelId="{3F0ED674-66C4-46F8-A3AA-ABA9E869AEE9}">
      <dgm:prSet phldrT="[Texto]" custT="1"/>
      <dgm:spPr/>
      <dgm:t>
        <a:bodyPr/>
        <a:lstStyle/>
        <a:p>
          <a:r>
            <a:rPr lang="es-MX" sz="1400" b="1" i="1" dirty="0" smtClean="0">
              <a:latin typeface="Comic Sans MS" pitchFamily="66" charset="0"/>
            </a:rPr>
            <a:t>Laparosocopia-Histerosocopia.</a:t>
          </a:r>
          <a:endParaRPr lang="es-MX" sz="1200" b="1" i="1" dirty="0">
            <a:latin typeface="Comic Sans MS" pitchFamily="66" charset="0"/>
          </a:endParaRPr>
        </a:p>
      </dgm:t>
    </dgm:pt>
    <dgm:pt modelId="{2CDABE46-AAFA-4DC7-826D-9D9A59184DCF}" type="parTrans" cxnId="{7AF1E357-F97E-468E-B5F0-493B1073DF23}">
      <dgm:prSet/>
      <dgm:spPr/>
      <dgm:t>
        <a:bodyPr/>
        <a:lstStyle/>
        <a:p>
          <a:endParaRPr lang="es-MX"/>
        </a:p>
      </dgm:t>
    </dgm:pt>
    <dgm:pt modelId="{C6713085-9A9C-439E-ACB2-7535E7A1BE6A}" type="sibTrans" cxnId="{7AF1E357-F97E-468E-B5F0-493B1073DF23}">
      <dgm:prSet/>
      <dgm:spPr/>
      <dgm:t>
        <a:bodyPr/>
        <a:lstStyle/>
        <a:p>
          <a:endParaRPr lang="es-MX"/>
        </a:p>
      </dgm:t>
    </dgm:pt>
    <dgm:pt modelId="{7B1C4770-233B-437A-9ADC-74AE03505805}">
      <dgm:prSet phldrT="[Texto]" custT="1"/>
      <dgm:spPr/>
      <dgm:t>
        <a:bodyPr/>
        <a:lstStyle/>
        <a:p>
          <a:pPr algn="ctr"/>
          <a:r>
            <a:rPr lang="es-MX" sz="1400" b="1" i="1" dirty="0" smtClean="0">
              <a:latin typeface="Comic Sans MS" pitchFamily="66" charset="0"/>
            </a:rPr>
            <a:t>Microcirugía, </a:t>
          </a:r>
          <a:r>
            <a:rPr lang="es-MX" sz="1400" b="1" i="1" dirty="0" smtClean="0">
              <a:latin typeface="Comic Sans MS" pitchFamily="66" charset="0"/>
            </a:rPr>
            <a:t>Endocrinología</a:t>
          </a:r>
          <a:r>
            <a:rPr lang="es-MX" sz="1400" b="1" i="1" dirty="0" smtClean="0">
              <a:latin typeface="Comic Sans MS" pitchFamily="66" charset="0"/>
            </a:rPr>
            <a:t>, </a:t>
          </a:r>
          <a:r>
            <a:rPr lang="es-MX" sz="1400" b="1" i="1" dirty="0" smtClean="0">
              <a:latin typeface="Comic Sans MS" pitchFamily="66" charset="0"/>
            </a:rPr>
            <a:t>Infertilidad</a:t>
          </a:r>
          <a:r>
            <a:rPr lang="es-MX" sz="1400" b="1" i="1" dirty="0" smtClean="0">
              <a:latin typeface="Comic Sans MS" pitchFamily="66" charset="0"/>
            </a:rPr>
            <a:t>.</a:t>
          </a:r>
          <a:endParaRPr lang="es-MX" sz="1400" b="1" i="1" dirty="0">
            <a:latin typeface="Comic Sans MS" pitchFamily="66" charset="0"/>
          </a:endParaRPr>
        </a:p>
      </dgm:t>
    </dgm:pt>
    <dgm:pt modelId="{324DF7E3-3A5C-4C4B-AA7F-31C062EC7075}" type="parTrans" cxnId="{A816CE71-B7D1-495A-966F-30FA65762047}">
      <dgm:prSet/>
      <dgm:spPr/>
      <dgm:t>
        <a:bodyPr/>
        <a:lstStyle/>
        <a:p>
          <a:endParaRPr lang="es-MX"/>
        </a:p>
      </dgm:t>
    </dgm:pt>
    <dgm:pt modelId="{07FB85FC-4D72-4A7F-8A30-2745D1A3133D}" type="sibTrans" cxnId="{A816CE71-B7D1-495A-966F-30FA65762047}">
      <dgm:prSet/>
      <dgm:spPr/>
      <dgm:t>
        <a:bodyPr/>
        <a:lstStyle/>
        <a:p>
          <a:endParaRPr lang="es-MX"/>
        </a:p>
      </dgm:t>
    </dgm:pt>
    <dgm:pt modelId="{4DE71283-074D-4B82-8CAF-E845A6205DE2}">
      <dgm:prSet phldrT="[Texto]" custT="1"/>
      <dgm:spPr/>
      <dgm:t>
        <a:bodyPr/>
        <a:lstStyle/>
        <a:p>
          <a:pPr algn="ctr"/>
          <a:r>
            <a:rPr lang="es-MX" sz="1400" b="1" i="1" dirty="0" smtClean="0">
              <a:latin typeface="Comic Sans MS" pitchFamily="66" charset="0"/>
            </a:rPr>
            <a:t>Gonadotrofinas Recombinantes Análogos de la GnRH</a:t>
          </a:r>
          <a:endParaRPr lang="es-MX" sz="1400" b="1" i="1" dirty="0">
            <a:latin typeface="Comic Sans MS" pitchFamily="66" charset="0"/>
          </a:endParaRPr>
        </a:p>
      </dgm:t>
    </dgm:pt>
    <dgm:pt modelId="{571892F4-BF2F-4EB3-AC8B-F64F663C4402}" type="parTrans" cxnId="{D33F71C0-43C9-466D-8111-1866D167D563}">
      <dgm:prSet/>
      <dgm:spPr/>
      <dgm:t>
        <a:bodyPr/>
        <a:lstStyle/>
        <a:p>
          <a:endParaRPr lang="es-MX"/>
        </a:p>
      </dgm:t>
    </dgm:pt>
    <dgm:pt modelId="{7E2847D2-CE04-494F-9273-EB275CDA2694}" type="sibTrans" cxnId="{D33F71C0-43C9-466D-8111-1866D167D563}">
      <dgm:prSet/>
      <dgm:spPr/>
      <dgm:t>
        <a:bodyPr/>
        <a:lstStyle/>
        <a:p>
          <a:endParaRPr lang="es-MX"/>
        </a:p>
      </dgm:t>
    </dgm:pt>
    <dgm:pt modelId="{F5D2D30F-E170-401E-8580-1D17826A75AE}">
      <dgm:prSet phldrT="[Texto]" custT="1"/>
      <dgm:spPr/>
      <dgm:t>
        <a:bodyPr/>
        <a:lstStyle/>
        <a:p>
          <a:pPr algn="ctr"/>
          <a:r>
            <a:rPr lang="es-MX" sz="1600" b="1" i="1" dirty="0" smtClean="0">
              <a:latin typeface="Comic Sans MS" pitchFamily="66" charset="0"/>
            </a:rPr>
            <a:t>Técnicas de Reproducción  de Baja Complejidad</a:t>
          </a:r>
          <a:endParaRPr lang="es-MX" sz="1600" b="1" i="1" dirty="0">
            <a:latin typeface="Comic Sans MS" pitchFamily="66" charset="0"/>
          </a:endParaRPr>
        </a:p>
      </dgm:t>
    </dgm:pt>
    <dgm:pt modelId="{8C021E69-E674-46E8-AAF9-D13294D8A306}" type="parTrans" cxnId="{CE6478DD-BA8D-4B62-A78C-584031FB8D6B}">
      <dgm:prSet/>
      <dgm:spPr/>
      <dgm:t>
        <a:bodyPr/>
        <a:lstStyle/>
        <a:p>
          <a:endParaRPr lang="es-MX"/>
        </a:p>
      </dgm:t>
    </dgm:pt>
    <dgm:pt modelId="{02662BBE-5305-4C87-98EB-6556D6990997}" type="sibTrans" cxnId="{CE6478DD-BA8D-4B62-A78C-584031FB8D6B}">
      <dgm:prSet/>
      <dgm:spPr/>
      <dgm:t>
        <a:bodyPr/>
        <a:lstStyle/>
        <a:p>
          <a:endParaRPr lang="es-MX"/>
        </a:p>
      </dgm:t>
    </dgm:pt>
    <dgm:pt modelId="{3A2E8EBC-EF86-4D91-B487-E9B477970F41}" type="pres">
      <dgm:prSet presAssocID="{569E8A99-8DCD-48FA-B7F4-C74F4D5440FF}" presName="arrowDiagram" presStyleCnt="0">
        <dgm:presLayoutVars>
          <dgm:chMax val="5"/>
          <dgm:dir/>
          <dgm:resizeHandles val="exact"/>
        </dgm:presLayoutVars>
      </dgm:prSet>
      <dgm:spPr/>
    </dgm:pt>
    <dgm:pt modelId="{793DE871-CD33-491E-9CAE-E326E0851C85}" type="pres">
      <dgm:prSet presAssocID="{569E8A99-8DCD-48FA-B7F4-C74F4D5440FF}" presName="arrow" presStyleLbl="bgShp" presStyleIdx="0" presStyleCnt="1"/>
      <dgm:spPr>
        <a:solidFill>
          <a:srgbClr val="92D050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F74541CD-A6DA-4E09-9751-57F458C6F4A5}" type="pres">
      <dgm:prSet presAssocID="{569E8A99-8DCD-48FA-B7F4-C74F4D5440FF}" presName="arrowDiagram5" presStyleCnt="0"/>
      <dgm:spPr/>
    </dgm:pt>
    <dgm:pt modelId="{E875A1B0-CFB0-4753-933B-0132EF73BED1}" type="pres">
      <dgm:prSet presAssocID="{7DA3A438-3AB2-4EEE-A32D-39F41807E9BF}" presName="bullet5a" presStyleLbl="node1" presStyleIdx="0" presStyleCnt="5"/>
      <dgm:spPr/>
    </dgm:pt>
    <dgm:pt modelId="{DAB5613C-B869-4679-A374-8E6DEA9681BA}" type="pres">
      <dgm:prSet presAssocID="{7DA3A438-3AB2-4EEE-A32D-39F41807E9BF}" presName="textBox5a" presStyleLbl="revTx" presStyleIdx="0" presStyleCnt="5" custScaleX="496893" custScaleY="46146" custLinFactNeighborX="16488" custLinFactNeighborY="749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8927E96-0F26-44FF-9945-A714619CE67D}" type="pres">
      <dgm:prSet presAssocID="{7B1C4770-233B-437A-9ADC-74AE03505805}" presName="bullet5b" presStyleLbl="node1" presStyleIdx="1" presStyleCnt="5"/>
      <dgm:spPr/>
    </dgm:pt>
    <dgm:pt modelId="{D390BBE3-4D86-4EF4-9F78-73BD56C90F2E}" type="pres">
      <dgm:prSet presAssocID="{7B1C4770-233B-437A-9ADC-74AE03505805}" presName="textBox5b" presStyleLbl="revTx" presStyleIdx="1" presStyleCnt="5" custAng="19707518" custScaleX="207371" custLinFactNeighborX="-89725" custLinFactNeighborY="-7000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732B59A-5620-4F0C-9B52-48AFFAABACD8}" type="pres">
      <dgm:prSet presAssocID="{3F0ED674-66C4-46F8-A3AA-ABA9E869AEE9}" presName="bullet5c" presStyleLbl="node1" presStyleIdx="2" presStyleCnt="5"/>
      <dgm:spPr/>
    </dgm:pt>
    <dgm:pt modelId="{D43ABF6D-5926-4401-B878-797DAA2D0C17}" type="pres">
      <dgm:prSet presAssocID="{3F0ED674-66C4-46F8-A3AA-ABA9E869AEE9}" presName="textBox5c" presStyleLbl="revTx" presStyleIdx="2" presStyleCnt="5" custAng="20109557" custScaleX="253442" custScaleY="50681" custLinFactNeighborX="-6533" custLinFactNeighborY="-1099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032CA43-934D-4F32-812A-DB8502F87E65}" type="pres">
      <dgm:prSet presAssocID="{4DE71283-074D-4B82-8CAF-E845A6205DE2}" presName="bullet5d" presStyleLbl="node1" presStyleIdx="3" presStyleCnt="5"/>
      <dgm:spPr/>
    </dgm:pt>
    <dgm:pt modelId="{F7AB550D-B915-41A8-BC62-65E96484351B}" type="pres">
      <dgm:prSet presAssocID="{4DE71283-074D-4B82-8CAF-E845A6205DE2}" presName="textBox5d" presStyleLbl="revTx" presStyleIdx="3" presStyleCnt="5" custAng="20227022" custScaleX="244987" custLinFactNeighborX="-25255" custLinFactNeighborY="-4209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CF819C3-BC0C-45F2-9A8E-9E9D9BA9A23C}" type="pres">
      <dgm:prSet presAssocID="{F5D2D30F-E170-401E-8580-1D17826A75AE}" presName="bullet5e" presStyleLbl="node1" presStyleIdx="4" presStyleCnt="5"/>
      <dgm:spPr/>
    </dgm:pt>
    <dgm:pt modelId="{80FB873E-9365-4B77-9F05-614242B3816A}" type="pres">
      <dgm:prSet presAssocID="{F5D2D30F-E170-401E-8580-1D17826A75AE}" presName="textBox5e" presStyleLbl="revTx" presStyleIdx="4" presStyleCnt="5" custScaleX="232365" custScaleY="51189" custLinFactNeighborX="-17230" custLinFactNeighborY="1497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7AF1E357-F97E-468E-B5F0-493B1073DF23}" srcId="{569E8A99-8DCD-48FA-B7F4-C74F4D5440FF}" destId="{3F0ED674-66C4-46F8-A3AA-ABA9E869AEE9}" srcOrd="2" destOrd="0" parTransId="{2CDABE46-AAFA-4DC7-826D-9D9A59184DCF}" sibTransId="{C6713085-9A9C-439E-ACB2-7535E7A1BE6A}"/>
    <dgm:cxn modelId="{E0CC7031-8573-4594-AF84-C50B3855F3F0}" type="presOf" srcId="{F5D2D30F-E170-401E-8580-1D17826A75AE}" destId="{80FB873E-9365-4B77-9F05-614242B3816A}" srcOrd="0" destOrd="0" presId="urn:microsoft.com/office/officeart/2005/8/layout/arrow2"/>
    <dgm:cxn modelId="{66AB32D3-4D05-4CE1-AC86-676FD6509AF4}" srcId="{569E8A99-8DCD-48FA-B7F4-C74F4D5440FF}" destId="{84317B9E-5B3C-4ACF-BAFA-ED345D1B4BBD}" srcOrd="5" destOrd="0" parTransId="{2D7F8C4C-780F-4842-9B14-92D6738582A4}" sibTransId="{5CC68BB4-3435-4FDA-86DF-C79509A35DE0}"/>
    <dgm:cxn modelId="{CE6478DD-BA8D-4B62-A78C-584031FB8D6B}" srcId="{569E8A99-8DCD-48FA-B7F4-C74F4D5440FF}" destId="{F5D2D30F-E170-401E-8580-1D17826A75AE}" srcOrd="4" destOrd="0" parTransId="{8C021E69-E674-46E8-AAF9-D13294D8A306}" sibTransId="{02662BBE-5305-4C87-98EB-6556D6990997}"/>
    <dgm:cxn modelId="{66AFE804-89DA-4855-8132-99994B048B00}" type="presOf" srcId="{569E8A99-8DCD-48FA-B7F4-C74F4D5440FF}" destId="{3A2E8EBC-EF86-4D91-B487-E9B477970F41}" srcOrd="0" destOrd="0" presId="urn:microsoft.com/office/officeart/2005/8/layout/arrow2"/>
    <dgm:cxn modelId="{77F9A73D-CBF6-4C4A-85FE-439DE00F65B7}" srcId="{569E8A99-8DCD-48FA-B7F4-C74F4D5440FF}" destId="{7DA3A438-3AB2-4EEE-A32D-39F41807E9BF}" srcOrd="0" destOrd="0" parTransId="{B0856352-3158-4E4B-9A73-D552CFB0576A}" sibTransId="{CDEBE782-9FCF-4DFD-91D3-7D0DFD458B61}"/>
    <dgm:cxn modelId="{091D3A65-2418-4909-82DA-5563F8B4F09E}" type="presOf" srcId="{7B1C4770-233B-437A-9ADC-74AE03505805}" destId="{D390BBE3-4D86-4EF4-9F78-73BD56C90F2E}" srcOrd="0" destOrd="0" presId="urn:microsoft.com/office/officeart/2005/8/layout/arrow2"/>
    <dgm:cxn modelId="{1BA4AC98-7AA4-475B-BF78-25E014D873B8}" type="presOf" srcId="{3F0ED674-66C4-46F8-A3AA-ABA9E869AEE9}" destId="{D43ABF6D-5926-4401-B878-797DAA2D0C17}" srcOrd="0" destOrd="0" presId="urn:microsoft.com/office/officeart/2005/8/layout/arrow2"/>
    <dgm:cxn modelId="{D33F71C0-43C9-466D-8111-1866D167D563}" srcId="{569E8A99-8DCD-48FA-B7F4-C74F4D5440FF}" destId="{4DE71283-074D-4B82-8CAF-E845A6205DE2}" srcOrd="3" destOrd="0" parTransId="{571892F4-BF2F-4EB3-AC8B-F64F663C4402}" sibTransId="{7E2847D2-CE04-494F-9273-EB275CDA2694}"/>
    <dgm:cxn modelId="{A816CE71-B7D1-495A-966F-30FA65762047}" srcId="{569E8A99-8DCD-48FA-B7F4-C74F4D5440FF}" destId="{7B1C4770-233B-437A-9ADC-74AE03505805}" srcOrd="1" destOrd="0" parTransId="{324DF7E3-3A5C-4C4B-AA7F-31C062EC7075}" sibTransId="{07FB85FC-4D72-4A7F-8A30-2745D1A3133D}"/>
    <dgm:cxn modelId="{89C8ADA2-83BE-47AE-8A22-A5C9A6D2DCDC}" type="presOf" srcId="{4DE71283-074D-4B82-8CAF-E845A6205DE2}" destId="{F7AB550D-B915-41A8-BC62-65E96484351B}" srcOrd="0" destOrd="0" presId="urn:microsoft.com/office/officeart/2005/8/layout/arrow2"/>
    <dgm:cxn modelId="{27AD2F0D-B6B6-4B7E-969D-3FEF8C86CE01}" type="presOf" srcId="{7DA3A438-3AB2-4EEE-A32D-39F41807E9BF}" destId="{DAB5613C-B869-4679-A374-8E6DEA9681BA}" srcOrd="0" destOrd="0" presId="urn:microsoft.com/office/officeart/2005/8/layout/arrow2"/>
    <dgm:cxn modelId="{B9E91A66-BBD3-44B5-AC98-90E8B24B2992}" type="presParOf" srcId="{3A2E8EBC-EF86-4D91-B487-E9B477970F41}" destId="{793DE871-CD33-491E-9CAE-E326E0851C85}" srcOrd="0" destOrd="0" presId="urn:microsoft.com/office/officeart/2005/8/layout/arrow2"/>
    <dgm:cxn modelId="{9146711B-C03F-4BAC-84B0-42CC36DD1268}" type="presParOf" srcId="{3A2E8EBC-EF86-4D91-B487-E9B477970F41}" destId="{F74541CD-A6DA-4E09-9751-57F458C6F4A5}" srcOrd="1" destOrd="0" presId="urn:microsoft.com/office/officeart/2005/8/layout/arrow2"/>
    <dgm:cxn modelId="{303E5D04-20F3-47D0-83F8-1A5BB4E14A71}" type="presParOf" srcId="{F74541CD-A6DA-4E09-9751-57F458C6F4A5}" destId="{E875A1B0-CFB0-4753-933B-0132EF73BED1}" srcOrd="0" destOrd="0" presId="urn:microsoft.com/office/officeart/2005/8/layout/arrow2"/>
    <dgm:cxn modelId="{0F1DB1F3-1BD8-4249-90AD-C5D78B2020F9}" type="presParOf" srcId="{F74541CD-A6DA-4E09-9751-57F458C6F4A5}" destId="{DAB5613C-B869-4679-A374-8E6DEA9681BA}" srcOrd="1" destOrd="0" presId="urn:microsoft.com/office/officeart/2005/8/layout/arrow2"/>
    <dgm:cxn modelId="{53A06412-95BD-4158-8018-F7A90CF8C145}" type="presParOf" srcId="{F74541CD-A6DA-4E09-9751-57F458C6F4A5}" destId="{68927E96-0F26-44FF-9945-A714619CE67D}" srcOrd="2" destOrd="0" presId="urn:microsoft.com/office/officeart/2005/8/layout/arrow2"/>
    <dgm:cxn modelId="{BE13FAF3-26AC-4D46-B633-592840AD7C50}" type="presParOf" srcId="{F74541CD-A6DA-4E09-9751-57F458C6F4A5}" destId="{D390BBE3-4D86-4EF4-9F78-73BD56C90F2E}" srcOrd="3" destOrd="0" presId="urn:microsoft.com/office/officeart/2005/8/layout/arrow2"/>
    <dgm:cxn modelId="{5BD7A5B8-D7FD-49A2-934E-FCDF385C7F4F}" type="presParOf" srcId="{F74541CD-A6DA-4E09-9751-57F458C6F4A5}" destId="{2732B59A-5620-4F0C-9B52-48AFFAABACD8}" srcOrd="4" destOrd="0" presId="urn:microsoft.com/office/officeart/2005/8/layout/arrow2"/>
    <dgm:cxn modelId="{FB584477-8A03-46DE-AF0A-000E819FE94A}" type="presParOf" srcId="{F74541CD-A6DA-4E09-9751-57F458C6F4A5}" destId="{D43ABF6D-5926-4401-B878-797DAA2D0C17}" srcOrd="5" destOrd="0" presId="urn:microsoft.com/office/officeart/2005/8/layout/arrow2"/>
    <dgm:cxn modelId="{D6F84D7C-E41C-4B35-90F8-DB10E41D734C}" type="presParOf" srcId="{F74541CD-A6DA-4E09-9751-57F458C6F4A5}" destId="{1032CA43-934D-4F32-812A-DB8502F87E65}" srcOrd="6" destOrd="0" presId="urn:microsoft.com/office/officeart/2005/8/layout/arrow2"/>
    <dgm:cxn modelId="{1C1E000A-9A8B-43A8-8761-CA59F7B37B42}" type="presParOf" srcId="{F74541CD-A6DA-4E09-9751-57F458C6F4A5}" destId="{F7AB550D-B915-41A8-BC62-65E96484351B}" srcOrd="7" destOrd="0" presId="urn:microsoft.com/office/officeart/2005/8/layout/arrow2"/>
    <dgm:cxn modelId="{3C1FEF6C-0CB3-412D-8265-A73C66E16629}" type="presParOf" srcId="{F74541CD-A6DA-4E09-9751-57F458C6F4A5}" destId="{CCF819C3-BC0C-45F2-9A8E-9E9D9BA9A23C}" srcOrd="8" destOrd="0" presId="urn:microsoft.com/office/officeart/2005/8/layout/arrow2"/>
    <dgm:cxn modelId="{1A0C1989-5454-4FB8-BDE5-9AE5EE713944}" type="presParOf" srcId="{F74541CD-A6DA-4E09-9751-57F458C6F4A5}" destId="{80FB873E-9365-4B77-9F05-614242B3816A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DE871-CD33-491E-9CAE-E326E0851C85}">
      <dsp:nvSpPr>
        <dsp:cNvPr id="0" name=""/>
        <dsp:cNvSpPr/>
      </dsp:nvSpPr>
      <dsp:spPr>
        <a:xfrm>
          <a:off x="58297" y="90009"/>
          <a:ext cx="6624736" cy="4140460"/>
        </a:xfrm>
        <a:prstGeom prst="swooshArrow">
          <a:avLst>
            <a:gd name="adj1" fmla="val 25000"/>
            <a:gd name="adj2" fmla="val 25000"/>
          </a:avLst>
        </a:prstGeom>
        <a:solidFill>
          <a:srgbClr val="92D050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75A1B0-CFB0-4753-933B-0132EF73BED1}">
      <dsp:nvSpPr>
        <dsp:cNvPr id="0" name=""/>
        <dsp:cNvSpPr/>
      </dsp:nvSpPr>
      <dsp:spPr>
        <a:xfrm>
          <a:off x="710833" y="3168856"/>
          <a:ext cx="152368" cy="15236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B5613C-B869-4679-A374-8E6DEA9681BA}">
      <dsp:nvSpPr>
        <dsp:cNvPr id="0" name=""/>
        <dsp:cNvSpPr/>
      </dsp:nvSpPr>
      <dsp:spPr>
        <a:xfrm>
          <a:off x="-792091" y="3865743"/>
          <a:ext cx="4312238" cy="454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37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i="1" kern="1200" dirty="0" smtClean="0">
              <a:latin typeface="Comic Sans MS" pitchFamily="66" charset="0"/>
            </a:rPr>
            <a:t>1980.</a:t>
          </a:r>
          <a:endParaRPr lang="es-MX" sz="1600" b="1" i="1" kern="1200" dirty="0">
            <a:latin typeface="Comic Sans MS" pitchFamily="66" charset="0"/>
          </a:endParaRPr>
        </a:p>
      </dsp:txBody>
      <dsp:txXfrm>
        <a:off x="-792091" y="3865743"/>
        <a:ext cx="4312238" cy="454736"/>
      </dsp:txXfrm>
    </dsp:sp>
    <dsp:sp modelId="{68927E96-0F26-44FF-9945-A714619CE67D}">
      <dsp:nvSpPr>
        <dsp:cNvPr id="0" name=""/>
        <dsp:cNvSpPr/>
      </dsp:nvSpPr>
      <dsp:spPr>
        <a:xfrm>
          <a:off x="1535613" y="2376372"/>
          <a:ext cx="238490" cy="238490"/>
        </a:xfrm>
        <a:prstGeom prst="ellipse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90BBE3-4D86-4EF4-9F78-73BD56C90F2E}">
      <dsp:nvSpPr>
        <dsp:cNvPr id="0" name=""/>
        <dsp:cNvSpPr/>
      </dsp:nvSpPr>
      <dsp:spPr>
        <a:xfrm rot="19707518">
          <a:off x="285307" y="1281098"/>
          <a:ext cx="2280471" cy="1734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371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i="1" kern="1200" dirty="0" smtClean="0">
              <a:latin typeface="Comic Sans MS" pitchFamily="66" charset="0"/>
            </a:rPr>
            <a:t>Microcirugía, </a:t>
          </a:r>
          <a:r>
            <a:rPr lang="es-MX" sz="1400" b="1" i="1" kern="1200" dirty="0" smtClean="0">
              <a:latin typeface="Comic Sans MS" pitchFamily="66" charset="0"/>
            </a:rPr>
            <a:t>Endocrinología</a:t>
          </a:r>
          <a:r>
            <a:rPr lang="es-MX" sz="1400" b="1" i="1" kern="1200" dirty="0" smtClean="0">
              <a:latin typeface="Comic Sans MS" pitchFamily="66" charset="0"/>
            </a:rPr>
            <a:t>, </a:t>
          </a:r>
          <a:r>
            <a:rPr lang="es-MX" sz="1400" b="1" i="1" kern="1200" dirty="0" smtClean="0">
              <a:latin typeface="Comic Sans MS" pitchFamily="66" charset="0"/>
            </a:rPr>
            <a:t>Infertilidad</a:t>
          </a:r>
          <a:r>
            <a:rPr lang="es-MX" sz="1400" b="1" i="1" kern="1200" dirty="0" smtClean="0">
              <a:latin typeface="Comic Sans MS" pitchFamily="66" charset="0"/>
            </a:rPr>
            <a:t>.</a:t>
          </a:r>
          <a:endParaRPr lang="es-MX" sz="1400" b="1" i="1" kern="1200" dirty="0">
            <a:latin typeface="Comic Sans MS" pitchFamily="66" charset="0"/>
          </a:endParaRPr>
        </a:p>
      </dsp:txBody>
      <dsp:txXfrm>
        <a:off x="285307" y="1281098"/>
        <a:ext cx="2280471" cy="1734852"/>
      </dsp:txXfrm>
    </dsp:sp>
    <dsp:sp modelId="{2732B59A-5620-4F0C-9B52-48AFFAABACD8}">
      <dsp:nvSpPr>
        <dsp:cNvPr id="0" name=""/>
        <dsp:cNvSpPr/>
      </dsp:nvSpPr>
      <dsp:spPr>
        <a:xfrm>
          <a:off x="2595571" y="1744537"/>
          <a:ext cx="317987" cy="317987"/>
        </a:xfrm>
        <a:prstGeom prst="ellips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3ABF6D-5926-4401-B878-797DAA2D0C17}">
      <dsp:nvSpPr>
        <dsp:cNvPr id="0" name=""/>
        <dsp:cNvSpPr/>
      </dsp:nvSpPr>
      <dsp:spPr>
        <a:xfrm rot="20109557">
          <a:off x="1690100" y="2221426"/>
          <a:ext cx="3240443" cy="1179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495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i="1" kern="1200" dirty="0" smtClean="0">
              <a:latin typeface="Comic Sans MS" pitchFamily="66" charset="0"/>
            </a:rPr>
            <a:t>Laparosocopia-Histerosocopia.</a:t>
          </a:r>
          <a:endParaRPr lang="es-MX" sz="1200" b="1" i="1" kern="1200" dirty="0">
            <a:latin typeface="Comic Sans MS" pitchFamily="66" charset="0"/>
          </a:endParaRPr>
        </a:p>
      </dsp:txBody>
      <dsp:txXfrm>
        <a:off x="1690100" y="2221426"/>
        <a:ext cx="3240443" cy="1179315"/>
      </dsp:txXfrm>
    </dsp:sp>
    <dsp:sp modelId="{1032CA43-934D-4F32-812A-DB8502F87E65}">
      <dsp:nvSpPr>
        <dsp:cNvPr id="0" name=""/>
        <dsp:cNvSpPr/>
      </dsp:nvSpPr>
      <dsp:spPr>
        <a:xfrm>
          <a:off x="3827772" y="1250994"/>
          <a:ext cx="410733" cy="410733"/>
        </a:xfrm>
        <a:prstGeom prst="ellipse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AB550D-B915-41A8-BC62-65E96484351B}">
      <dsp:nvSpPr>
        <dsp:cNvPr id="0" name=""/>
        <dsp:cNvSpPr/>
      </dsp:nvSpPr>
      <dsp:spPr>
        <a:xfrm rot="20227022">
          <a:off x="2738022" y="288684"/>
          <a:ext cx="3245948" cy="27741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639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i="1" kern="1200" dirty="0" smtClean="0">
              <a:latin typeface="Comic Sans MS" pitchFamily="66" charset="0"/>
            </a:rPr>
            <a:t>Gonadotrofinas Recombinantes Análogos de la GnRH</a:t>
          </a:r>
          <a:endParaRPr lang="es-MX" sz="1400" b="1" i="1" kern="1200" dirty="0">
            <a:latin typeface="Comic Sans MS" pitchFamily="66" charset="0"/>
          </a:endParaRPr>
        </a:p>
      </dsp:txBody>
      <dsp:txXfrm>
        <a:off x="2738022" y="288684"/>
        <a:ext cx="3245948" cy="2774108"/>
      </dsp:txXfrm>
    </dsp:sp>
    <dsp:sp modelId="{CCF819C3-BC0C-45F2-9A8E-9E9D9BA9A23C}">
      <dsp:nvSpPr>
        <dsp:cNvPr id="0" name=""/>
        <dsp:cNvSpPr/>
      </dsp:nvSpPr>
      <dsp:spPr>
        <a:xfrm>
          <a:off x="5096409" y="921414"/>
          <a:ext cx="523354" cy="523354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FB873E-9365-4B77-9F05-614242B3816A}">
      <dsp:nvSpPr>
        <dsp:cNvPr id="0" name=""/>
        <dsp:cNvSpPr/>
      </dsp:nvSpPr>
      <dsp:spPr>
        <a:xfrm>
          <a:off x="4252914" y="2383011"/>
          <a:ext cx="3078713" cy="1559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15" tIns="0" rIns="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i="1" kern="1200" dirty="0" smtClean="0">
              <a:latin typeface="Comic Sans MS" pitchFamily="66" charset="0"/>
            </a:rPr>
            <a:t>Técnicas de Reproducción  de Baja Complejidad</a:t>
          </a:r>
          <a:endParaRPr lang="es-MX" sz="1600" b="1" i="1" kern="1200" dirty="0">
            <a:latin typeface="Comic Sans MS" pitchFamily="66" charset="0"/>
          </a:endParaRPr>
        </a:p>
      </dsp:txBody>
      <dsp:txXfrm>
        <a:off x="4252914" y="2383011"/>
        <a:ext cx="3078713" cy="15599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FA967-5D53-4D27-908A-D29B6946B05A}" type="datetimeFigureOut">
              <a:rPr lang="es-MX" smtClean="0"/>
              <a:t>08/08/18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CEFAE-6F25-47AF-8B9D-7BE1257B0BC7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5857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F2AC7B-4303-42DC-809D-596FA20AA5B8}" type="slidenum">
              <a:rPr lang="es-MX" altLang="es-MX" smtClean="0"/>
              <a:pPr>
                <a:defRPr/>
              </a:pPr>
              <a:t>7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2055879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ACCE-32E9-4968-B43F-1C3329DD3457}" type="datetimeFigureOut">
              <a:rPr lang="es-MX" smtClean="0"/>
              <a:t>08/08/18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565F-3FDB-4C2B-AA68-A44FCE8D6AA9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9572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ACCE-32E9-4968-B43F-1C3329DD3457}" type="datetimeFigureOut">
              <a:rPr lang="es-MX" smtClean="0"/>
              <a:t>08/08/18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565F-3FDB-4C2B-AA68-A44FCE8D6AA9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2141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ACCE-32E9-4968-B43F-1C3329DD3457}" type="datetimeFigureOut">
              <a:rPr lang="es-MX" smtClean="0"/>
              <a:t>08/08/18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565F-3FDB-4C2B-AA68-A44FCE8D6AA9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7133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ACCE-32E9-4968-B43F-1C3329DD3457}" type="datetimeFigureOut">
              <a:rPr lang="es-MX" smtClean="0"/>
              <a:t>08/08/18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565F-3FDB-4C2B-AA68-A44FCE8D6AA9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371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ACCE-32E9-4968-B43F-1C3329DD3457}" type="datetimeFigureOut">
              <a:rPr lang="es-MX" smtClean="0"/>
              <a:t>08/08/18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565F-3FDB-4C2B-AA68-A44FCE8D6AA9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8357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ACCE-32E9-4968-B43F-1C3329DD3457}" type="datetimeFigureOut">
              <a:rPr lang="es-MX" smtClean="0"/>
              <a:t>08/08/18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565F-3FDB-4C2B-AA68-A44FCE8D6AA9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5552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ACCE-32E9-4968-B43F-1C3329DD3457}" type="datetimeFigureOut">
              <a:rPr lang="es-MX" smtClean="0"/>
              <a:t>08/08/18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565F-3FDB-4C2B-AA68-A44FCE8D6AA9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0371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ACCE-32E9-4968-B43F-1C3329DD3457}" type="datetimeFigureOut">
              <a:rPr lang="es-MX" smtClean="0"/>
              <a:t>08/08/18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565F-3FDB-4C2B-AA68-A44FCE8D6AA9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1192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ACCE-32E9-4968-B43F-1C3329DD3457}" type="datetimeFigureOut">
              <a:rPr lang="es-MX" smtClean="0"/>
              <a:t>08/08/18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565F-3FDB-4C2B-AA68-A44FCE8D6AA9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7942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ACCE-32E9-4968-B43F-1C3329DD3457}" type="datetimeFigureOut">
              <a:rPr lang="es-MX" smtClean="0"/>
              <a:t>08/08/18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565F-3FDB-4C2B-AA68-A44FCE8D6AA9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5788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ACCE-32E9-4968-B43F-1C3329DD3457}" type="datetimeFigureOut">
              <a:rPr lang="es-MX" smtClean="0"/>
              <a:t>08/08/18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565F-3FDB-4C2B-AA68-A44FCE8D6AA9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2710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DACCE-32E9-4968-B43F-1C3329DD3457}" type="datetimeFigureOut">
              <a:rPr lang="es-MX" smtClean="0"/>
              <a:t>08/08/18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7565F-3FDB-4C2B-AA68-A44FCE8D6AA9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995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12.jpeg"/><Relationship Id="rId8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eg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eg"/><Relationship Id="rId3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pn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tiff"/><Relationship Id="rId3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yt3.ggpht.com/-JNfGi1OugkU/AAAAAAAAAAI/AAAAAAAAAAA/DIPczkaJvlc/s900-c-k-no-mo-rj-c0xffffff/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76672"/>
            <a:ext cx="2889018" cy="288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155969" y="3789039"/>
            <a:ext cx="66967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latin typeface="Arial" pitchFamily="34" charset="0"/>
                <a:cs typeface="Arial" pitchFamily="34" charset="0"/>
              </a:rPr>
              <a:t>ACCESO GLOBAL A LOS TRATAMIENTOS</a:t>
            </a:r>
          </a:p>
          <a:p>
            <a:pPr algn="ctr"/>
            <a:endParaRPr lang="es-MX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400" b="1" dirty="0" smtClean="0">
                <a:latin typeface="Arial" pitchFamily="34" charset="0"/>
                <a:cs typeface="Arial" pitchFamily="34" charset="0"/>
              </a:rPr>
              <a:t>DE REPRODUCCION ASISTIDA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704297" y="6093296"/>
            <a:ext cx="3600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dirty="0">
                <a:latin typeface="Arial" pitchFamily="34" charset="0"/>
                <a:cs typeface="Arial" pitchFamily="34" charset="0"/>
              </a:rPr>
              <a:t>Miércoles 8 de Agosto de 2018.</a:t>
            </a:r>
          </a:p>
        </p:txBody>
      </p:sp>
    </p:spTree>
    <p:extLst>
      <p:ext uri="{BB962C8B-B14F-4D97-AF65-F5344CB8AC3E}">
        <p14:creationId xmlns:p14="http://schemas.microsoft.com/office/powerpoint/2010/main" val="88245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0"/>
          <p:cNvSpPr txBox="1"/>
          <p:nvPr/>
        </p:nvSpPr>
        <p:spPr>
          <a:xfrm>
            <a:off x="1319827" y="271191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grpSp>
        <p:nvGrpSpPr>
          <p:cNvPr id="11" name="Group 57"/>
          <p:cNvGrpSpPr>
            <a:grpSpLocks/>
          </p:cNvGrpSpPr>
          <p:nvPr/>
        </p:nvGrpSpPr>
        <p:grpSpPr bwMode="auto">
          <a:xfrm>
            <a:off x="999173" y="1314818"/>
            <a:ext cx="7059439" cy="4683348"/>
            <a:chOff x="431" y="1020"/>
            <a:chExt cx="4810" cy="3177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 cstate="print">
              <a:lum bright="-20000" contrast="8000"/>
            </a:blip>
            <a:srcRect/>
            <a:stretch>
              <a:fillRect/>
            </a:stretch>
          </p:blipFill>
          <p:spPr bwMode="auto">
            <a:xfrm>
              <a:off x="431" y="1020"/>
              <a:ext cx="4810" cy="3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</p:pic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3198" y="2478"/>
              <a:ext cx="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endParaRPr lang="es-ES" sz="2000" dirty="0">
                <a:solidFill>
                  <a:srgbClr val="FFFF00"/>
                </a:solidFill>
                <a:latin typeface="Calibri" pitchFamily="34" charset="0"/>
              </a:endParaRPr>
            </a:p>
          </p:txBody>
        </p:sp>
        <p:sp>
          <p:nvSpPr>
            <p:cNvPr id="34" name="Line 34"/>
            <p:cNvSpPr>
              <a:spLocks noChangeShapeType="1"/>
            </p:cNvSpPr>
            <p:nvPr/>
          </p:nvSpPr>
          <p:spPr bwMode="auto">
            <a:xfrm flipV="1">
              <a:off x="3198" y="2795"/>
              <a:ext cx="498" cy="544"/>
            </a:xfrm>
            <a:prstGeom prst="line">
              <a:avLst/>
            </a:prstGeom>
            <a:noFill/>
            <a:ln w="9525">
              <a:noFill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959" y="4332385"/>
            <a:ext cx="393800" cy="512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637" y="2199438"/>
            <a:ext cx="393800" cy="512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757" y="3947409"/>
            <a:ext cx="393800" cy="512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332" y="3434930"/>
            <a:ext cx="393800" cy="512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133" y="4453363"/>
            <a:ext cx="393800" cy="512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5 CuadroTexto"/>
          <p:cNvSpPr txBox="1"/>
          <p:nvPr/>
        </p:nvSpPr>
        <p:spPr>
          <a:xfrm>
            <a:off x="2067320" y="128221"/>
            <a:ext cx="4923143" cy="95410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pPr algn="ctr"/>
            <a:r>
              <a:rPr lang="es-MX" sz="2800" b="1" dirty="0" smtClean="0">
                <a:latin typeface="Candara" pitchFamily="34" charset="0"/>
              </a:rPr>
              <a:t>Debilidades y </a:t>
            </a:r>
            <a:r>
              <a:rPr lang="es-MX" sz="2800" b="1" dirty="0" smtClean="0">
                <a:latin typeface="Candara" pitchFamily="34" charset="0"/>
              </a:rPr>
              <a:t>Fortalezas </a:t>
            </a:r>
            <a:r>
              <a:rPr lang="es-MX" sz="2800" b="1" dirty="0" smtClean="0">
                <a:latin typeface="Candara" pitchFamily="34" charset="0"/>
              </a:rPr>
              <a:t>en el </a:t>
            </a:r>
          </a:p>
          <a:p>
            <a:pPr algn="ctr"/>
            <a:r>
              <a:rPr lang="es-MX" sz="2800" b="1" dirty="0" smtClean="0">
                <a:latin typeface="Candara" pitchFamily="34" charset="0"/>
              </a:rPr>
              <a:t>Sector Salud</a:t>
            </a:r>
          </a:p>
        </p:txBody>
      </p:sp>
      <p:pic>
        <p:nvPicPr>
          <p:cNvPr id="22" name="Imagen 12" descr="fachada-diap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34702"/>
            <a:ext cx="1485712" cy="69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00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599029588"/>
              </p:ext>
            </p:extLst>
          </p:nvPr>
        </p:nvGraphicFramePr>
        <p:xfrm>
          <a:off x="1763688" y="1556792"/>
          <a:ext cx="6624736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12" descr="fachada-diapo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34701"/>
            <a:ext cx="1368837" cy="64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2267744" y="52313"/>
            <a:ext cx="4849404" cy="150810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 smtClean="0">
                <a:latin typeface="Candara" pitchFamily="34" charset="0"/>
              </a:rPr>
              <a:t>Unidad Médica de Alta Especialidad</a:t>
            </a:r>
          </a:p>
          <a:p>
            <a:pPr algn="ctr"/>
            <a:r>
              <a:rPr lang="es-MX" sz="2400" b="1" dirty="0" smtClean="0">
                <a:latin typeface="Candara" pitchFamily="34" charset="0"/>
              </a:rPr>
              <a:t>Hospital de Ginecología 3.</a:t>
            </a:r>
          </a:p>
          <a:p>
            <a:pPr algn="ctr"/>
            <a:r>
              <a:rPr lang="es-MX" sz="2000" b="1" i="1" dirty="0" smtClean="0">
                <a:latin typeface="Candara" pitchFamily="34" charset="0"/>
              </a:rPr>
              <a:t>Biología de la Reproducción.  </a:t>
            </a:r>
          </a:p>
          <a:p>
            <a:pPr algn="ctr"/>
            <a:endParaRPr lang="es-MX" sz="2400" b="1" dirty="0">
              <a:latin typeface="Candara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668" y="144680"/>
            <a:ext cx="484932" cy="63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18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6" descr="fachada-diap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4680"/>
            <a:ext cx="1227984" cy="57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96402" y="1571999"/>
            <a:ext cx="864442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200" b="1" dirty="0" smtClean="0">
                <a:latin typeface="Comic Sans MS" pitchFamily="66" charset="0"/>
              </a:rPr>
              <a:t>Resultados Reproductivos de parejas infértiles</a:t>
            </a:r>
          </a:p>
          <a:p>
            <a:pPr algn="ctr">
              <a:defRPr/>
            </a:pPr>
            <a:r>
              <a:rPr lang="es-MX" sz="2200" b="1" dirty="0" smtClean="0">
                <a:latin typeface="Comic Sans MS" pitchFamily="66" charset="0"/>
              </a:rPr>
              <a:t>Atendidas en un Hospital del Sector Salud.</a:t>
            </a:r>
            <a:endParaRPr lang="es-MX" sz="2200" b="1" dirty="0">
              <a:latin typeface="Comic Sans MS" pitchFamily="66" charset="0"/>
            </a:endParaRP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433534" y="2924944"/>
            <a:ext cx="8229600" cy="288717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softEdge rad="6350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marL="342900" indent="-342900" algn="ctr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2200" b="1" i="1" dirty="0">
              <a:latin typeface="Comic Sans MS" pitchFamily="66" charset="0"/>
            </a:endParaRPr>
          </a:p>
          <a:p>
            <a:pPr marL="342900" indent="-342900" algn="ctr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200" b="1" i="1" dirty="0">
                <a:latin typeface="Comic Sans MS" pitchFamily="66" charset="0"/>
              </a:rPr>
              <a:t>Estudio clínico prolectivo</a:t>
            </a:r>
          </a:p>
          <a:p>
            <a:pPr marL="342900" indent="-342900" algn="ctr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200" b="1" i="1" dirty="0">
                <a:latin typeface="Comic Sans MS" pitchFamily="66" charset="0"/>
              </a:rPr>
              <a:t>Cohorte de parejas infertilidad.</a:t>
            </a:r>
          </a:p>
          <a:p>
            <a:pPr marL="342900" indent="-342900" algn="ctr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200" b="1" i="1" dirty="0">
                <a:latin typeface="Comic Sans MS" pitchFamily="66" charset="0"/>
              </a:rPr>
              <a:t>Período de 2 años.</a:t>
            </a:r>
          </a:p>
          <a:p>
            <a:pPr marL="342900" indent="-342900" algn="ctr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200" b="1" i="1" dirty="0">
                <a:latin typeface="Comic Sans MS" pitchFamily="66" charset="0"/>
              </a:rPr>
              <a:t>Se excluyeron: estudio incompleto, rechazo a tratamiento médico y/o quirúrgico.</a:t>
            </a:r>
          </a:p>
          <a:p>
            <a:pPr marL="342900" indent="-342900" algn="ctr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200" b="1" i="1" dirty="0" smtClean="0">
                <a:latin typeface="Comic Sans MS" pitchFamily="66" charset="0"/>
              </a:rPr>
              <a:t>Análisis estadístico descriptivo. </a:t>
            </a:r>
            <a:endParaRPr lang="es-ES" sz="2200" b="1" i="1" dirty="0">
              <a:latin typeface="Comic Sans MS" pitchFamily="66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668" y="144680"/>
            <a:ext cx="484932" cy="63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2278587" y="50340"/>
            <a:ext cx="4849404" cy="150810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 smtClean="0">
                <a:latin typeface="Candara" pitchFamily="34" charset="0"/>
              </a:rPr>
              <a:t>Unidad Médica de Alta Especialidad</a:t>
            </a:r>
          </a:p>
          <a:p>
            <a:pPr algn="ctr"/>
            <a:r>
              <a:rPr lang="es-MX" sz="2400" b="1" dirty="0" smtClean="0">
                <a:latin typeface="Candara" pitchFamily="34" charset="0"/>
              </a:rPr>
              <a:t>Hospital de Ginecología 3.</a:t>
            </a:r>
          </a:p>
          <a:p>
            <a:pPr algn="ctr"/>
            <a:r>
              <a:rPr lang="es-MX" sz="2000" b="1" i="1" dirty="0" smtClean="0">
                <a:latin typeface="Candara" pitchFamily="34" charset="0"/>
              </a:rPr>
              <a:t>Biología de la Reproducción.  </a:t>
            </a:r>
          </a:p>
          <a:p>
            <a:pPr algn="ctr"/>
            <a:endParaRPr lang="es-MX" sz="2400" b="1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9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29" y="1210890"/>
            <a:ext cx="4302964" cy="3027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n 6" descr="fachada-diap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79" y="127589"/>
            <a:ext cx="1174161" cy="54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</p:pic>
      <p:sp>
        <p:nvSpPr>
          <p:cNvPr id="8" name="7 CuadroTexto"/>
          <p:cNvSpPr txBox="1"/>
          <p:nvPr/>
        </p:nvSpPr>
        <p:spPr>
          <a:xfrm>
            <a:off x="2668116" y="50340"/>
            <a:ext cx="4070345" cy="132343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smtClean="0">
                <a:latin typeface="Candara" pitchFamily="34" charset="0"/>
              </a:rPr>
              <a:t>Unidad Médica de Alta Especialidad</a:t>
            </a:r>
          </a:p>
          <a:p>
            <a:pPr algn="ctr"/>
            <a:r>
              <a:rPr lang="es-MX" sz="2000" b="1" dirty="0" smtClean="0">
                <a:latin typeface="Candara" pitchFamily="34" charset="0"/>
              </a:rPr>
              <a:t>Hospital de Ginecología 3.</a:t>
            </a:r>
          </a:p>
          <a:p>
            <a:pPr algn="ctr"/>
            <a:r>
              <a:rPr lang="es-MX" sz="2000" b="1" i="1" dirty="0" smtClean="0">
                <a:latin typeface="Candara" pitchFamily="34" charset="0"/>
              </a:rPr>
              <a:t>Biología de la Reproducción.  </a:t>
            </a:r>
          </a:p>
          <a:p>
            <a:pPr algn="ctr"/>
            <a:endParaRPr lang="es-MX" sz="2000" b="1" dirty="0">
              <a:latin typeface="Candar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277727"/>
            <a:ext cx="4932040" cy="298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89" y="4390192"/>
            <a:ext cx="4536504" cy="238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267463"/>
            <a:ext cx="3816424" cy="2570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668" y="144680"/>
            <a:ext cx="484932" cy="63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8081344" y="6507761"/>
            <a:ext cx="9571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i="1" dirty="0" smtClean="0">
                <a:latin typeface="Arial" pitchFamily="34" charset="0"/>
                <a:cs typeface="Arial" pitchFamily="34" charset="0"/>
              </a:rPr>
              <a:t>n = 1304</a:t>
            </a:r>
            <a:endParaRPr lang="es-MX" sz="12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4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20" y="1289542"/>
            <a:ext cx="4131955" cy="2787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843808" y="1756724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i="1" dirty="0" smtClean="0">
                <a:latin typeface="Arial" pitchFamily="34" charset="0"/>
                <a:cs typeface="Arial" pitchFamily="34" charset="0"/>
              </a:rPr>
              <a:t>43%</a:t>
            </a:r>
            <a:endParaRPr lang="es-MX" sz="14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n 6" descr="fachada-diap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81" y="189260"/>
            <a:ext cx="1074984" cy="503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</p:pic>
      <p:sp>
        <p:nvSpPr>
          <p:cNvPr id="9" name="8 CuadroTexto"/>
          <p:cNvSpPr txBox="1"/>
          <p:nvPr/>
        </p:nvSpPr>
        <p:spPr>
          <a:xfrm>
            <a:off x="2668116" y="50340"/>
            <a:ext cx="4070345" cy="132343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smtClean="0">
                <a:latin typeface="Candara" pitchFamily="34" charset="0"/>
              </a:rPr>
              <a:t>Unidad Médica de Alta Especialidad</a:t>
            </a:r>
          </a:p>
          <a:p>
            <a:pPr algn="ctr"/>
            <a:r>
              <a:rPr lang="es-MX" sz="2000" b="1" dirty="0" smtClean="0">
                <a:latin typeface="Candara" pitchFamily="34" charset="0"/>
              </a:rPr>
              <a:t>Hospital de Ginecología 3.</a:t>
            </a:r>
          </a:p>
          <a:p>
            <a:pPr algn="ctr"/>
            <a:r>
              <a:rPr lang="es-MX" sz="2000" b="1" i="1" dirty="0" smtClean="0">
                <a:latin typeface="Candara" pitchFamily="34" charset="0"/>
              </a:rPr>
              <a:t>Biología de la Reproducción.  </a:t>
            </a:r>
          </a:p>
          <a:p>
            <a:pPr algn="ctr"/>
            <a:endParaRPr lang="es-MX" sz="2000" b="1" dirty="0">
              <a:latin typeface="Candara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1289542"/>
            <a:ext cx="3861671" cy="2499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7110527" y="1700808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i="1" dirty="0" smtClean="0">
                <a:latin typeface="Arial" pitchFamily="34" charset="0"/>
                <a:cs typeface="Arial" pitchFamily="34" charset="0"/>
              </a:rPr>
              <a:t>35%</a:t>
            </a:r>
            <a:endParaRPr lang="es-MX" sz="14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81260"/>
            <a:ext cx="3962445" cy="254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2843808" y="4509120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i="1" dirty="0" smtClean="0">
                <a:latin typeface="Arial" pitchFamily="34" charset="0"/>
                <a:cs typeface="Arial" pitchFamily="34" charset="0"/>
              </a:rPr>
              <a:t>30%</a:t>
            </a:r>
            <a:endParaRPr lang="es-MX" sz="14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04252"/>
            <a:ext cx="3928121" cy="249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7382396" y="4462953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i="1" dirty="0" smtClean="0">
                <a:latin typeface="Arial" pitchFamily="34" charset="0"/>
                <a:cs typeface="Arial" pitchFamily="34" charset="0"/>
              </a:rPr>
              <a:t>27%</a:t>
            </a:r>
            <a:endParaRPr lang="es-MX" sz="14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668" y="144680"/>
            <a:ext cx="484932" cy="63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17 CuadroTexto"/>
          <p:cNvSpPr txBox="1"/>
          <p:nvPr/>
        </p:nvSpPr>
        <p:spPr>
          <a:xfrm>
            <a:off x="8100392" y="6559832"/>
            <a:ext cx="9571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i="1" dirty="0" smtClean="0">
                <a:latin typeface="Arial" pitchFamily="34" charset="0"/>
                <a:cs typeface="Arial" pitchFamily="34" charset="0"/>
              </a:rPr>
              <a:t>n = 1304</a:t>
            </a:r>
            <a:endParaRPr lang="es-MX" sz="12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90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22" y="1191546"/>
            <a:ext cx="4413682" cy="3029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182765" y="6477511"/>
            <a:ext cx="9571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i="1" dirty="0" smtClean="0">
                <a:latin typeface="Arial" pitchFamily="34" charset="0"/>
                <a:cs typeface="Arial" pitchFamily="34" charset="0"/>
              </a:rPr>
              <a:t>n = 1304</a:t>
            </a:r>
            <a:endParaRPr lang="es-MX" sz="12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187624" y="1909309"/>
            <a:ext cx="711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56%</a:t>
            </a:r>
            <a:endParaRPr lang="es-MX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380084" y="3004298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i="1" dirty="0" smtClean="0">
                <a:latin typeface="Arial" pitchFamily="34" charset="0"/>
                <a:cs typeface="Arial" pitchFamily="34" charset="0"/>
              </a:rPr>
              <a:t>25%</a:t>
            </a:r>
            <a:endParaRPr lang="es-MX" sz="1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563888" y="3158187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17%</a:t>
            </a:r>
            <a:endParaRPr lang="es-MX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agen 6" descr="fachada-diap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1" y="187136"/>
            <a:ext cx="1120867" cy="52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</p:pic>
      <p:sp>
        <p:nvSpPr>
          <p:cNvPr id="11" name="10 CuadroTexto"/>
          <p:cNvSpPr txBox="1"/>
          <p:nvPr/>
        </p:nvSpPr>
        <p:spPr>
          <a:xfrm>
            <a:off x="2668116" y="50340"/>
            <a:ext cx="4070345" cy="132343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smtClean="0">
                <a:latin typeface="Candara" pitchFamily="34" charset="0"/>
              </a:rPr>
              <a:t>Unidad Médica de Alta Especialidad</a:t>
            </a:r>
          </a:p>
          <a:p>
            <a:pPr algn="ctr"/>
            <a:r>
              <a:rPr lang="es-MX" sz="2000" b="1" dirty="0" smtClean="0">
                <a:latin typeface="Candara" pitchFamily="34" charset="0"/>
              </a:rPr>
              <a:t>Hospital de Ginecología 3.</a:t>
            </a:r>
          </a:p>
          <a:p>
            <a:pPr algn="ctr"/>
            <a:r>
              <a:rPr lang="es-MX" sz="2000" b="1" i="1" dirty="0" smtClean="0">
                <a:latin typeface="Candara" pitchFamily="34" charset="0"/>
              </a:rPr>
              <a:t>Biología de la Reproducción.  </a:t>
            </a:r>
          </a:p>
          <a:p>
            <a:pPr algn="ctr"/>
            <a:endParaRPr lang="es-MX" sz="2000" b="1" dirty="0">
              <a:latin typeface="Candara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176" y="3573016"/>
            <a:ext cx="4558823" cy="3212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668" y="144680"/>
            <a:ext cx="484932" cy="63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7740352" y="4437112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i="1" dirty="0" smtClean="0">
                <a:latin typeface="Arial" pitchFamily="34" charset="0"/>
                <a:cs typeface="Arial" pitchFamily="34" charset="0"/>
              </a:rPr>
              <a:t>28%</a:t>
            </a:r>
            <a:endParaRPr lang="es-MX" sz="14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74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6" descr="fachada-diap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8" y="188639"/>
            <a:ext cx="1253839" cy="5871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88489" y="2780928"/>
            <a:ext cx="8229600" cy="3600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endParaRPr lang="es-MX" sz="2200" dirty="0" smtClean="0">
              <a:latin typeface="Comic Sans MS" pitchFamily="66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es-MX" sz="2200" dirty="0" smtClean="0">
                <a:latin typeface="Comic Sans MS" pitchFamily="66" charset="0"/>
              </a:rPr>
              <a:t>Infertilidad multifactorial </a:t>
            </a:r>
            <a:r>
              <a:rPr lang="es-MX" sz="2200" dirty="0" smtClean="0">
                <a:latin typeface="Comic Sans MS" pitchFamily="66" charset="0"/>
              </a:rPr>
              <a:t>56% </a:t>
            </a:r>
            <a:endParaRPr lang="es-MX" sz="2200" dirty="0" smtClean="0">
              <a:latin typeface="Comic Sans MS" pitchFamily="66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endParaRPr lang="es-MX" sz="2200" dirty="0">
              <a:latin typeface="Comic Sans MS" pitchFamily="66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es-MX" sz="2200" dirty="0" smtClean="0">
                <a:latin typeface="Comic Sans MS" pitchFamily="66" charset="0"/>
              </a:rPr>
              <a:t>Factores pronóstico desfavorables</a:t>
            </a:r>
            <a:endParaRPr lang="es-MX" sz="2200" dirty="0">
              <a:latin typeface="Comic Sans MS" pitchFamily="66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endParaRPr lang="es-MX" sz="2200" dirty="0">
              <a:latin typeface="Comic Sans MS" pitchFamily="66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es-MX" sz="2200" dirty="0">
                <a:latin typeface="Comic Sans MS" pitchFamily="66" charset="0"/>
              </a:rPr>
              <a:t> </a:t>
            </a:r>
            <a:r>
              <a:rPr lang="es-MX" sz="2200" dirty="0" smtClean="0">
                <a:latin typeface="Comic Sans MS" pitchFamily="66" charset="0"/>
              </a:rPr>
              <a:t>Integración diagnóstica-terapéutica. </a:t>
            </a:r>
            <a:endParaRPr lang="es-MX" sz="2200" dirty="0">
              <a:latin typeface="Comic Sans MS" pitchFamily="66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endParaRPr lang="es-MX" sz="2200" dirty="0">
              <a:latin typeface="Comic Sans MS" pitchFamily="66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es-ES" sz="2200" dirty="0" smtClean="0">
                <a:latin typeface="Comic Sans MS" pitchFamily="66" charset="0"/>
              </a:rPr>
              <a:t>70% </a:t>
            </a:r>
            <a:r>
              <a:rPr lang="es-ES" sz="2200" dirty="0">
                <a:latin typeface="Comic Sans MS" pitchFamily="66" charset="0"/>
              </a:rPr>
              <a:t>n</a:t>
            </a:r>
            <a:r>
              <a:rPr lang="es-ES" sz="2200" dirty="0" smtClean="0">
                <a:latin typeface="Comic Sans MS" pitchFamily="66" charset="0"/>
              </a:rPr>
              <a:t>o </a:t>
            </a:r>
            <a:r>
              <a:rPr lang="es-ES" sz="2200" dirty="0">
                <a:latin typeface="Comic Sans MS" pitchFamily="66" charset="0"/>
              </a:rPr>
              <a:t>lograron el </a:t>
            </a:r>
            <a:r>
              <a:rPr lang="es-ES" sz="2200" dirty="0" smtClean="0">
                <a:latin typeface="Comic Sans MS" pitchFamily="66" charset="0"/>
              </a:rPr>
              <a:t>embarazo.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</a:pPr>
            <a:r>
              <a:rPr lang="es-ES" sz="2200" dirty="0" smtClean="0">
                <a:latin typeface="Comic Sans MS" pitchFamily="66" charset="0"/>
              </a:rPr>
              <a:t>  </a:t>
            </a:r>
            <a:endParaRPr lang="es-MX" sz="2200" dirty="0">
              <a:latin typeface="Comic Sans MS" pitchFamily="66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915816" y="68603"/>
            <a:ext cx="4070345" cy="132343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smtClean="0">
                <a:latin typeface="Candara" pitchFamily="34" charset="0"/>
              </a:rPr>
              <a:t>Unidad Médica de Alta Especialidad</a:t>
            </a:r>
          </a:p>
          <a:p>
            <a:pPr algn="ctr"/>
            <a:r>
              <a:rPr lang="es-MX" sz="2000" b="1" dirty="0" smtClean="0">
                <a:latin typeface="Candara" pitchFamily="34" charset="0"/>
              </a:rPr>
              <a:t>Hospital de Ginecología 3.</a:t>
            </a:r>
          </a:p>
          <a:p>
            <a:pPr algn="ctr"/>
            <a:r>
              <a:rPr lang="es-MX" sz="2000" b="1" i="1" dirty="0" smtClean="0">
                <a:latin typeface="Candara" pitchFamily="34" charset="0"/>
              </a:rPr>
              <a:t>Biología de la Reproducción.  </a:t>
            </a:r>
          </a:p>
          <a:p>
            <a:pPr algn="ctr"/>
            <a:endParaRPr lang="es-MX" sz="2000" b="1" dirty="0">
              <a:latin typeface="Candara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12713" y="1556792"/>
            <a:ext cx="864442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200" i="1" dirty="0" smtClean="0">
                <a:latin typeface="Comic Sans MS" pitchFamily="66" charset="0"/>
              </a:rPr>
              <a:t>Resultados Reproductivos de parejas infértiles</a:t>
            </a:r>
          </a:p>
          <a:p>
            <a:pPr algn="ctr">
              <a:defRPr/>
            </a:pPr>
            <a:r>
              <a:rPr lang="es-MX" sz="2200" i="1" dirty="0" smtClean="0">
                <a:latin typeface="Comic Sans MS" pitchFamily="66" charset="0"/>
              </a:rPr>
              <a:t>Atendidas en un Hospital del Sector Salud.</a:t>
            </a:r>
            <a:endParaRPr lang="es-MX" sz="2200" i="1" dirty="0">
              <a:latin typeface="Comic Sans MS" pitchFamily="66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668" y="144680"/>
            <a:ext cx="484932" cy="63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5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730799" y="1124744"/>
            <a:ext cx="7772400" cy="67309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Cálculo de demanda…</a:t>
            </a:r>
            <a:endParaRPr kumimoji="0" lang="es-MX" sz="24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718688" y="2060848"/>
            <a:ext cx="7772400" cy="38525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s-MX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53 millones de mujeres.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s-MX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26.5 millones en edad reproductiva.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3.9 millones con infertilidad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s-MX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5-10 % candidatas </a:t>
            </a: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TRA </a:t>
            </a:r>
            <a:endParaRPr kumimoji="0" lang="es-MX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pic>
        <p:nvPicPr>
          <p:cNvPr id="7" name="Imagen 106" descr="fachada-diap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8" y="173451"/>
            <a:ext cx="1325660" cy="620746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2441288" y="173450"/>
            <a:ext cx="4523994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 smtClean="0">
                <a:latin typeface="Candara" pitchFamily="34" charset="0"/>
              </a:rPr>
              <a:t>Necesidad Institucional </a:t>
            </a:r>
          </a:p>
          <a:p>
            <a:pPr algn="ctr"/>
            <a:r>
              <a:rPr lang="es-MX" sz="2400" b="1" dirty="0" smtClean="0">
                <a:latin typeface="Candara" pitchFamily="34" charset="0"/>
              </a:rPr>
              <a:t>Para el Manejo de la Infertilidad. </a:t>
            </a:r>
            <a:endParaRPr lang="es-MX" sz="2400" b="1" dirty="0">
              <a:latin typeface="Candara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668" y="144680"/>
            <a:ext cx="484932" cy="63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313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817085" y="1052736"/>
            <a:ext cx="7772400" cy="504056"/>
          </a:xfrm>
          <a:prstGeom prst="rect">
            <a:avLst/>
          </a:prstGeom>
          <a:ln>
            <a:noFill/>
          </a:ln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Comic Sans MS" pitchFamily="66" charset="0"/>
                <a:ea typeface="+mj-ea"/>
                <a:cs typeface="+mj-cs"/>
              </a:rPr>
              <a:t>Conclusiones…</a:t>
            </a:r>
            <a:endParaRPr kumimoji="0" lang="es-MX" sz="24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817085" y="1844824"/>
            <a:ext cx="7772400" cy="42976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22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El diagnóstico y tratamiento de la pareja infértil es una prioridad de salud reproductiva.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MX" sz="22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MX" sz="2200" dirty="0" smtClean="0">
                <a:latin typeface="Comic Sans MS" pitchFamily="66" charset="0"/>
              </a:rPr>
              <a:t>Los cambios demográficos en México demandan recursos específicos en salud reproductiva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s-MX" sz="2200" dirty="0" smtClean="0">
              <a:latin typeface="Comic Sans MS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MX" sz="2200" dirty="0">
                <a:latin typeface="Comic Sans MS" pitchFamily="66" charset="0"/>
                <a:sym typeface="Symbol"/>
              </a:rPr>
              <a:t> </a:t>
            </a:r>
            <a:r>
              <a:rPr lang="es-MX" sz="2200" dirty="0" smtClean="0">
                <a:latin typeface="Comic Sans MS" pitchFamily="66" charset="0"/>
                <a:sym typeface="Symbol"/>
              </a:rPr>
              <a:t>Un numero importante de parejas son candidatas a procedimientos de Reproducción Asistida. </a:t>
            </a:r>
            <a:r>
              <a:rPr lang="es-MX" sz="2200" dirty="0" smtClean="0">
                <a:latin typeface="Comic Sans MS" pitchFamily="66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s-MX" sz="2200" dirty="0" smtClean="0">
              <a:latin typeface="Comic Sans MS" pitchFamily="66" charset="0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22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La situación </a:t>
            </a:r>
            <a:r>
              <a:rPr kumimoji="0" lang="es-MX" sz="22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socioeconómica </a:t>
            </a:r>
            <a:r>
              <a:rPr kumimoji="0" lang="es-MX" sz="22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y </a:t>
            </a:r>
            <a:r>
              <a:rPr kumimoji="0" lang="es-MX" sz="22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políticas </a:t>
            </a:r>
            <a:r>
              <a:rPr kumimoji="0" lang="es-MX" sz="22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en salud pública limitan la accesibilidad.  </a:t>
            </a:r>
            <a:endParaRPr kumimoji="0" lang="es-MX" sz="22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pic>
        <p:nvPicPr>
          <p:cNvPr id="9" name="Imagen 106" descr="fachada-diap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8462"/>
            <a:ext cx="1384018" cy="648072"/>
          </a:xfrm>
          <a:prstGeom prst="rect">
            <a:avLst/>
          </a:prstGeom>
        </p:spPr>
      </p:pic>
      <p:sp>
        <p:nvSpPr>
          <p:cNvPr id="8" name="5 CuadroTexto"/>
          <p:cNvSpPr txBox="1"/>
          <p:nvPr/>
        </p:nvSpPr>
        <p:spPr>
          <a:xfrm>
            <a:off x="2222708" y="98629"/>
            <a:ext cx="4923143" cy="95410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pPr algn="ctr"/>
            <a:r>
              <a:rPr lang="es-MX" sz="2800" b="1" dirty="0" smtClean="0">
                <a:latin typeface="Candara" pitchFamily="34" charset="0"/>
              </a:rPr>
              <a:t>Debilidades y </a:t>
            </a:r>
            <a:r>
              <a:rPr lang="es-MX" sz="2800" b="1" dirty="0" smtClean="0">
                <a:latin typeface="Candara" pitchFamily="34" charset="0"/>
              </a:rPr>
              <a:t>Fortalezas </a:t>
            </a:r>
            <a:r>
              <a:rPr lang="es-MX" sz="2800" b="1" dirty="0" smtClean="0">
                <a:latin typeface="Candara" pitchFamily="34" charset="0"/>
              </a:rPr>
              <a:t>en el </a:t>
            </a:r>
          </a:p>
          <a:p>
            <a:pPr algn="ctr"/>
            <a:r>
              <a:rPr lang="es-MX" sz="2800" b="1" dirty="0" smtClean="0">
                <a:latin typeface="Candara" pitchFamily="34" charset="0"/>
              </a:rPr>
              <a:t>Sector Salud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668" y="144680"/>
            <a:ext cx="484932" cy="63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554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20" r="53" b="-220"/>
          <a:stretch/>
        </p:blipFill>
        <p:spPr>
          <a:xfrm>
            <a:off x="0" y="5680"/>
            <a:ext cx="9144000" cy="6858000"/>
          </a:xfrm>
          <a:prstGeom prst="rect">
            <a:avLst/>
          </a:prstGeom>
        </p:spPr>
      </p:pic>
      <p:sp>
        <p:nvSpPr>
          <p:cNvPr id="4" name="CuadroTexto 9"/>
          <p:cNvSpPr txBox="1"/>
          <p:nvPr/>
        </p:nvSpPr>
        <p:spPr>
          <a:xfrm>
            <a:off x="5508104" y="1268760"/>
            <a:ext cx="3121688" cy="8309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pPr algn="r"/>
            <a:r>
              <a:rPr lang="en-029" sz="4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IrisUPC" panose="020B0604020202020204" pitchFamily="34" charset="-34"/>
              </a:rPr>
              <a:t>GRACIAS !!!</a:t>
            </a:r>
            <a:endParaRPr lang="es-US" sz="48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Iris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7902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059832" y="1628800"/>
            <a:ext cx="417646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2123728" y="260648"/>
            <a:ext cx="5328592" cy="6370975"/>
          </a:xfrm>
          <a:prstGeom prst="rect">
            <a:avLst/>
          </a:prstGeom>
          <a:solidFill>
            <a:srgbClr val="FEF5C2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Miércoles 8 de Agosto de 2018.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19.00 horas.</a:t>
            </a:r>
          </a:p>
          <a:p>
            <a:pPr algn="ctr"/>
            <a:endParaRPr lang="es-MX" sz="1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Sede: Auditorio de la Academia Nacional de Medicina</a:t>
            </a:r>
          </a:p>
          <a:p>
            <a:pPr algn="ctr"/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Programa</a:t>
            </a:r>
          </a:p>
          <a:p>
            <a:pPr algn="ctr"/>
            <a:endParaRPr lang="es-MX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ACCESO GLOBAL A LOS TRATAMIENTOS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DE REPRODUCCION ASISTIDA</a:t>
            </a:r>
          </a:p>
          <a:p>
            <a:pPr algn="ctr"/>
            <a:endParaRPr lang="es-MX" sz="1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COORDINADOR.</a:t>
            </a:r>
          </a:p>
          <a:p>
            <a:pPr algn="ctr"/>
            <a:r>
              <a:rPr lang="es-MX" sz="1200" b="1" i="1" dirty="0" smtClean="0">
                <a:latin typeface="Arial" pitchFamily="34" charset="0"/>
                <a:cs typeface="Arial" pitchFamily="34" charset="0"/>
              </a:rPr>
              <a:t>Dr. Víctor Saúl Vital Reyes.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Debilidades y Fortalezas en el Sector Salud.</a:t>
            </a:r>
          </a:p>
          <a:p>
            <a:pPr algn="ctr"/>
            <a:endParaRPr lang="es-MX" sz="12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1200" b="1" i="1" dirty="0" smtClean="0">
                <a:latin typeface="Arial" pitchFamily="34" charset="0"/>
                <a:cs typeface="Arial" pitchFamily="34" charset="0"/>
              </a:rPr>
              <a:t>Dr. Gerardo Barroso Villa.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Los Centros de Reproducción de la Ciudad de México.</a:t>
            </a:r>
          </a:p>
          <a:p>
            <a:pPr algn="ctr"/>
            <a:endParaRPr lang="es-MX" sz="12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1200" b="1" i="1" dirty="0" smtClean="0">
                <a:latin typeface="Arial" pitchFamily="34" charset="0"/>
                <a:cs typeface="Arial" pitchFamily="34" charset="0"/>
              </a:rPr>
              <a:t>Dr. Efraín Pérez Peña.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¿ Que pasa en la Provincia?</a:t>
            </a:r>
          </a:p>
          <a:p>
            <a:pPr algn="ctr"/>
            <a:endParaRPr lang="es-MX" sz="12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1200" b="1" i="1" dirty="0" smtClean="0">
                <a:latin typeface="Arial" pitchFamily="34" charset="0"/>
                <a:cs typeface="Arial" pitchFamily="34" charset="0"/>
              </a:rPr>
              <a:t>Dr. José López Gálvez.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La experiencia Europea.</a:t>
            </a:r>
          </a:p>
          <a:p>
            <a:pPr algn="ctr"/>
            <a:endParaRPr lang="es-MX" sz="12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Dr. Alejandro Reyes Fuentes.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COMENTARISTA OFICIAL.</a:t>
            </a:r>
          </a:p>
          <a:p>
            <a:pPr algn="ctr"/>
            <a:endParaRPr lang="es-MX" sz="1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TRIBUNA LIBRE. 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s-MX" sz="1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1200" b="1" i="1" dirty="0" smtClean="0">
                <a:latin typeface="Arial" pitchFamily="34" charset="0"/>
                <a:cs typeface="Arial" pitchFamily="34" charset="0"/>
              </a:rPr>
              <a:t>Dr. Víctor Saúl Vital Reyes.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CONCLUSIONES</a:t>
            </a:r>
          </a:p>
          <a:p>
            <a:pPr algn="ctr"/>
            <a:endParaRPr lang="es-MX" sz="1200" dirty="0">
              <a:latin typeface="Arial" pitchFamily="34" charset="0"/>
              <a:cs typeface="Arial" pitchFamily="34" charset="0"/>
            </a:endParaRPr>
          </a:p>
          <a:p>
            <a:r>
              <a:rPr lang="es-MX" sz="1200" b="1" dirty="0" smtClean="0">
                <a:latin typeface="Arial" pitchFamily="34" charset="0"/>
                <a:cs typeface="Arial" pitchFamily="34" charset="0"/>
              </a:rPr>
              <a:t>INVITADOS ESPECIALES</a:t>
            </a:r>
          </a:p>
          <a:p>
            <a:r>
              <a:rPr lang="es-MX" sz="1200" b="1" i="1" dirty="0" smtClean="0">
                <a:latin typeface="Arial" pitchFamily="34" charset="0"/>
                <a:cs typeface="Arial" pitchFamily="34" charset="0"/>
              </a:rPr>
              <a:t>Dra. Ana Elena Lemus Bravo.</a:t>
            </a:r>
          </a:p>
          <a:p>
            <a:r>
              <a:rPr lang="es-MX" sz="1200" b="1" i="1" dirty="0" smtClean="0">
                <a:latin typeface="Arial" pitchFamily="34" charset="0"/>
                <a:cs typeface="Arial" pitchFamily="34" charset="0"/>
              </a:rPr>
              <a:t>Dr. José Arturo Bermúdez Llanos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. 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771798" y="332656"/>
            <a:ext cx="4092595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Miércoles 8 de Agosto de 2018.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19.00 horas.</a:t>
            </a:r>
          </a:p>
          <a:p>
            <a:pPr algn="ctr"/>
            <a:endParaRPr lang="es-MX" sz="1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Sede: Auditorio de la Academia Nacional de Medicina</a:t>
            </a:r>
          </a:p>
          <a:p>
            <a:pPr algn="ctr"/>
            <a:endParaRPr lang="es-MX" sz="1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Programa</a:t>
            </a:r>
          </a:p>
        </p:txBody>
      </p:sp>
    </p:spTree>
    <p:extLst>
      <p:ext uri="{BB962C8B-B14F-4D97-AF65-F5344CB8AC3E}">
        <p14:creationId xmlns:p14="http://schemas.microsoft.com/office/powerpoint/2010/main" val="265684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07504" y="2132856"/>
            <a:ext cx="69847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es-ES_tradnl" sz="1400" b="1" dirty="0">
                <a:latin typeface="Arial" pitchFamily="34" charset="0"/>
                <a:cs typeface="Arial" pitchFamily="34" charset="0"/>
              </a:rPr>
              <a:t>Especialista en Ginecología y Reproducción Humana</a:t>
            </a:r>
            <a:endParaRPr lang="es-MX" sz="1400" b="1" dirty="0">
              <a:latin typeface="Arial" pitchFamily="34" charset="0"/>
              <a:cs typeface="Arial" pitchFamily="34" charset="0"/>
            </a:endParaRPr>
          </a:p>
          <a:p>
            <a:pPr lvl="0" fontAlgn="base"/>
            <a:r>
              <a:rPr lang="es-ES_tradnl" sz="1400" b="1" dirty="0">
                <a:latin typeface="Arial" pitchFamily="34" charset="0"/>
                <a:cs typeface="Arial" pitchFamily="34" charset="0"/>
              </a:rPr>
              <a:t>Biología de la Reproducción por el Jones Institute for Reproductive </a:t>
            </a:r>
            <a:endParaRPr lang="es-ES_tradnl" sz="1400" b="1" dirty="0" smtClean="0">
              <a:latin typeface="Arial" pitchFamily="34" charset="0"/>
              <a:cs typeface="Arial" pitchFamily="34" charset="0"/>
            </a:endParaRPr>
          </a:p>
          <a:p>
            <a:pPr lvl="0" fontAlgn="base"/>
            <a:r>
              <a:rPr lang="es-ES_tradnl" sz="1400" b="1" dirty="0" smtClean="0">
                <a:latin typeface="Arial" pitchFamily="34" charset="0"/>
                <a:cs typeface="Arial" pitchFamily="34" charset="0"/>
              </a:rPr>
              <a:t>Medicine</a:t>
            </a:r>
            <a:r>
              <a:rPr lang="es-ES_tradnl" sz="1400" b="1" dirty="0">
                <a:latin typeface="Arial" pitchFamily="34" charset="0"/>
                <a:cs typeface="Arial" pitchFamily="34" charset="0"/>
              </a:rPr>
              <a:t>, Norfolk VA</a:t>
            </a:r>
            <a:endParaRPr lang="es-MX" sz="1400" b="1" dirty="0">
              <a:latin typeface="Arial" pitchFamily="34" charset="0"/>
              <a:cs typeface="Arial" pitchFamily="34" charset="0"/>
            </a:endParaRPr>
          </a:p>
          <a:p>
            <a:pPr lvl="0" fontAlgn="base"/>
            <a:r>
              <a:rPr lang="es-ES_tradnl" sz="1400" b="1" dirty="0">
                <a:latin typeface="Arial" pitchFamily="34" charset="0"/>
                <a:cs typeface="Arial" pitchFamily="34" charset="0"/>
              </a:rPr>
              <a:t>Maestría en Ciencias Biomédicas por Eastern Virginia Medical </a:t>
            </a:r>
            <a:r>
              <a:rPr lang="es-ES_tradnl" sz="1400" b="1" dirty="0" err="1">
                <a:latin typeface="Arial" pitchFamily="34" charset="0"/>
                <a:cs typeface="Arial" pitchFamily="34" charset="0"/>
              </a:rPr>
              <a:t>School</a:t>
            </a:r>
            <a:endParaRPr lang="es-MX" sz="1400" b="1" dirty="0">
              <a:latin typeface="Arial" pitchFamily="34" charset="0"/>
              <a:cs typeface="Arial" pitchFamily="34" charset="0"/>
            </a:endParaRPr>
          </a:p>
          <a:p>
            <a:pPr lvl="0" fontAlgn="base"/>
            <a:r>
              <a:rPr lang="es-ES_tradnl" sz="1400" b="1" dirty="0">
                <a:latin typeface="Arial" pitchFamily="34" charset="0"/>
                <a:cs typeface="Arial" pitchFamily="34" charset="0"/>
              </a:rPr>
              <a:t>Executive MBA-Maestría en Dirección de Empresas por el ITAM</a:t>
            </a:r>
            <a:endParaRPr lang="es-MX" sz="1400" b="1" dirty="0">
              <a:latin typeface="Arial" pitchFamily="34" charset="0"/>
              <a:cs typeface="Arial" pitchFamily="34" charset="0"/>
            </a:endParaRPr>
          </a:p>
          <a:p>
            <a:pPr lvl="0" fontAlgn="base"/>
            <a:r>
              <a:rPr lang="en-US" sz="1400" b="1" dirty="0">
                <a:latin typeface="Arial" pitchFamily="34" charset="0"/>
                <a:cs typeface="Arial" pitchFamily="34" charset="0"/>
              </a:rPr>
              <a:t>Master en Global Management por Tulane University</a:t>
            </a:r>
            <a:endParaRPr lang="es-MX" sz="1400" b="1" dirty="0">
              <a:latin typeface="Arial" pitchFamily="34" charset="0"/>
              <a:cs typeface="Arial" pitchFamily="34" charset="0"/>
            </a:endParaRPr>
          </a:p>
          <a:p>
            <a:pPr lvl="0" fontAlgn="base"/>
            <a:r>
              <a:rPr lang="en-US" sz="1400" b="1" dirty="0">
                <a:latin typeface="Arial" pitchFamily="34" charset="0"/>
                <a:cs typeface="Arial" pitchFamily="34" charset="0"/>
              </a:rPr>
              <a:t>Posgrado en Health Care Management por Harvard Business School</a:t>
            </a:r>
            <a:endParaRPr lang="es-MX" sz="1400" b="1" dirty="0">
              <a:latin typeface="Arial" pitchFamily="34" charset="0"/>
              <a:cs typeface="Arial" pitchFamily="34" charset="0"/>
            </a:endParaRPr>
          </a:p>
          <a:p>
            <a:pPr lvl="0" fontAlgn="base"/>
            <a:r>
              <a:rPr lang="es-ES_tradnl" sz="1400" b="1" dirty="0">
                <a:latin typeface="Arial" pitchFamily="34" charset="0"/>
                <a:cs typeface="Arial" pitchFamily="34" charset="0"/>
              </a:rPr>
              <a:t>Doctorado en Ciencias por el Instituto Politécnico Nacional (título en trámite)</a:t>
            </a:r>
            <a:endParaRPr lang="es-MX" sz="1400" b="1" dirty="0">
              <a:latin typeface="Arial" pitchFamily="34" charset="0"/>
              <a:cs typeface="Arial" pitchFamily="34" charset="0"/>
            </a:endParaRPr>
          </a:p>
          <a:p>
            <a:pPr lvl="0" fontAlgn="base"/>
            <a:r>
              <a:rPr lang="en-US" sz="1400" b="1" dirty="0">
                <a:latin typeface="Arial" pitchFamily="34" charset="0"/>
                <a:cs typeface="Arial" pitchFamily="34" charset="0"/>
              </a:rPr>
              <a:t>Certification in surgery with the da Vinci System, WW Indirect: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Colombia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.</a:t>
            </a:r>
            <a:endParaRPr lang="es-MX" sz="1400" b="1" dirty="0">
              <a:latin typeface="Arial" pitchFamily="34" charset="0"/>
              <a:cs typeface="Arial" pitchFamily="34" charset="0"/>
            </a:endParaRPr>
          </a:p>
          <a:p>
            <a:pPr lvl="0" fontAlgn="base"/>
            <a:r>
              <a:rPr lang="es-ES_tradnl" sz="1400" b="1" dirty="0">
                <a:latin typeface="Arial" pitchFamily="34" charset="0"/>
                <a:cs typeface="Arial" pitchFamily="34" charset="0"/>
              </a:rPr>
              <a:t>Miembro del Sistema Nacional de Investigadores CONACYT</a:t>
            </a:r>
            <a:endParaRPr lang="es-MX" sz="1400" b="1" dirty="0">
              <a:latin typeface="Arial" pitchFamily="34" charset="0"/>
              <a:cs typeface="Arial" pitchFamily="34" charset="0"/>
            </a:endParaRPr>
          </a:p>
          <a:p>
            <a:pPr lvl="0" fontAlgn="base"/>
            <a:r>
              <a:rPr lang="es-ES_tradnl" sz="1400" b="1" dirty="0">
                <a:latin typeface="Arial" pitchFamily="34" charset="0"/>
                <a:cs typeface="Arial" pitchFamily="34" charset="0"/>
              </a:rPr>
              <a:t>Miembro Numerario de la Academia Nacional de Medicina</a:t>
            </a:r>
            <a:endParaRPr lang="es-MX" sz="1400" b="1" dirty="0">
              <a:latin typeface="Arial" pitchFamily="34" charset="0"/>
              <a:cs typeface="Arial" pitchFamily="34" charset="0"/>
            </a:endParaRPr>
          </a:p>
          <a:p>
            <a:pPr lvl="0" fontAlgn="base"/>
            <a:r>
              <a:rPr lang="es-ES_tradnl" sz="1400" b="1" dirty="0">
                <a:latin typeface="Arial" pitchFamily="34" charset="0"/>
                <a:cs typeface="Arial" pitchFamily="34" charset="0"/>
              </a:rPr>
              <a:t>Miembro Titular de la Academia de Investigación en Biología de </a:t>
            </a:r>
            <a:r>
              <a:rPr lang="es-ES_tradnl" sz="1400" b="1" dirty="0" smtClean="0">
                <a:latin typeface="Arial" pitchFamily="34" charset="0"/>
                <a:cs typeface="Arial" pitchFamily="34" charset="0"/>
              </a:rPr>
              <a:t>la Reproducción</a:t>
            </a:r>
            <a:endParaRPr lang="es-MX" sz="1400" b="1" dirty="0">
              <a:latin typeface="Arial" pitchFamily="34" charset="0"/>
              <a:cs typeface="Arial" pitchFamily="34" charset="0"/>
            </a:endParaRPr>
          </a:p>
          <a:p>
            <a:pPr lvl="0" fontAlgn="base"/>
            <a:r>
              <a:rPr lang="es-ES_tradnl" sz="1400" b="1" dirty="0">
                <a:latin typeface="Arial" pitchFamily="34" charset="0"/>
                <a:cs typeface="Arial" pitchFamily="34" charset="0"/>
              </a:rPr>
              <a:t>Profesor de Posgrado por la Universidad Nacional Autónoma de México</a:t>
            </a:r>
            <a:endParaRPr lang="es-MX" sz="1400" b="1" dirty="0">
              <a:latin typeface="Arial" pitchFamily="34" charset="0"/>
              <a:cs typeface="Arial" pitchFamily="34" charset="0"/>
            </a:endParaRPr>
          </a:p>
          <a:p>
            <a:pPr lvl="0" fontAlgn="base"/>
            <a:r>
              <a:rPr lang="en-US" sz="1400" b="1" dirty="0">
                <a:latin typeface="Arial" pitchFamily="34" charset="0"/>
                <a:cs typeface="Arial" pitchFamily="34" charset="0"/>
              </a:rPr>
              <a:t>Revisor ad hoc para Fertility and Sterility, Human Reproduction, Assisted </a:t>
            </a:r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 lvl="0" fontAlgn="base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Reproduction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and Genetics</a:t>
            </a:r>
            <a:endParaRPr lang="es-MX" sz="1400" b="1" dirty="0">
              <a:latin typeface="Arial" pitchFamily="34" charset="0"/>
              <a:cs typeface="Arial" pitchFamily="34" charset="0"/>
            </a:endParaRPr>
          </a:p>
          <a:p>
            <a:pPr lvl="0" fontAlgn="base"/>
            <a:r>
              <a:rPr lang="es-ES_tradnl" sz="1400" b="1" dirty="0">
                <a:latin typeface="Arial" pitchFamily="34" charset="0"/>
                <a:cs typeface="Arial" pitchFamily="34" charset="0"/>
              </a:rPr>
              <a:t>Premio Nacional en Salud Reproductiva “Gregorio Pérez Palacios”</a:t>
            </a:r>
            <a:endParaRPr lang="es-MX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152" y="2542379"/>
            <a:ext cx="2189025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s://yt3.ggpht.com/-JNfGi1OugkU/AAAAAAAAAAI/AAAAAAAAAAA/DIPczkaJvlc/s900-c-k-no-mo-rj-c0xffffff/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60648"/>
            <a:ext cx="1541569" cy="154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339752" y="404664"/>
            <a:ext cx="5832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latin typeface="Arial" pitchFamily="34" charset="0"/>
                <a:cs typeface="Arial" pitchFamily="34" charset="0"/>
              </a:rPr>
              <a:t>Dr. Gerardo Barroso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Villa.</a:t>
            </a:r>
          </a:p>
          <a:p>
            <a:pPr algn="ctr"/>
            <a:r>
              <a:rPr lang="es-MX" b="1" i="1" dirty="0" smtClean="0">
                <a:latin typeface="Arial" pitchFamily="34" charset="0"/>
                <a:cs typeface="Arial" pitchFamily="34" charset="0"/>
              </a:rPr>
              <a:t>Los </a:t>
            </a:r>
            <a:r>
              <a:rPr lang="es-MX" b="1" i="1" dirty="0">
                <a:latin typeface="Arial" pitchFamily="34" charset="0"/>
                <a:cs typeface="Arial" pitchFamily="34" charset="0"/>
              </a:rPr>
              <a:t>Centros de Reproducción de la Ciudad de México.</a:t>
            </a:r>
          </a:p>
        </p:txBody>
      </p:sp>
    </p:spTree>
    <p:extLst>
      <p:ext uri="{BB962C8B-B14F-4D97-AF65-F5344CB8AC3E}">
        <p14:creationId xmlns:p14="http://schemas.microsoft.com/office/powerpoint/2010/main" val="337479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68681" y="2564904"/>
            <a:ext cx="8548301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285750" indent="-285750" eaLnBrk="1" hangingPunct="1">
              <a:spcBef>
                <a:spcPct val="50000"/>
              </a:spcBef>
              <a:buClr>
                <a:schemeClr val="folHlink"/>
              </a:buClr>
              <a:buFont typeface="Arial" pitchFamily="34" charset="0"/>
              <a:buChar char="•"/>
            </a:pPr>
            <a:r>
              <a:rPr lang="es-MX" sz="1600" b="1" dirty="0" smtClean="0">
                <a:latin typeface="Arial" pitchFamily="34" charset="0"/>
                <a:ea typeface="MS PGothic" charset="0"/>
                <a:cs typeface="Arial" pitchFamily="34" charset="0"/>
              </a:rPr>
              <a:t>Médico </a:t>
            </a:r>
            <a:r>
              <a:rPr lang="es-MX" sz="1600" b="1" dirty="0">
                <a:latin typeface="Arial" pitchFamily="34" charset="0"/>
                <a:ea typeface="MS PGothic" charset="0"/>
                <a:cs typeface="Arial" pitchFamily="34" charset="0"/>
              </a:rPr>
              <a:t>Militar. </a:t>
            </a:r>
            <a:r>
              <a:rPr lang="es-MX" sz="1600" b="1" dirty="0" smtClean="0">
                <a:latin typeface="Arial" pitchFamily="34" charset="0"/>
                <a:ea typeface="MS PGothic" charset="0"/>
                <a:cs typeface="Arial" pitchFamily="34" charset="0"/>
              </a:rPr>
              <a:t>Maestro-Doctor en  Ciencias y Profesor Universidad de Guadalajara</a:t>
            </a:r>
            <a:endParaRPr lang="es-MX" sz="1600" b="1" dirty="0">
              <a:latin typeface="Arial" pitchFamily="34" charset="0"/>
              <a:ea typeface="MS PGothic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Clr>
                <a:schemeClr val="folHlink"/>
              </a:buClr>
              <a:buFontTx/>
              <a:buChar char="•"/>
            </a:pPr>
            <a:r>
              <a:rPr lang="es-MX" sz="1600" b="1" dirty="0">
                <a:latin typeface="Arial" pitchFamily="34" charset="0"/>
                <a:ea typeface="MS PGothic" charset="0"/>
                <a:cs typeface="Arial" pitchFamily="34" charset="0"/>
              </a:rPr>
              <a:t> Académico titular de la Academia </a:t>
            </a:r>
            <a:r>
              <a:rPr lang="es-MX" sz="1600" b="1" dirty="0" smtClean="0">
                <a:latin typeface="Arial" pitchFamily="34" charset="0"/>
                <a:ea typeface="MS PGothic" charset="0"/>
                <a:cs typeface="Arial" pitchFamily="34" charset="0"/>
              </a:rPr>
              <a:t>Nacional </a:t>
            </a:r>
            <a:r>
              <a:rPr lang="es-MX" sz="1600" b="1" dirty="0">
                <a:latin typeface="Arial" pitchFamily="34" charset="0"/>
                <a:ea typeface="MS PGothic" charset="0"/>
                <a:cs typeface="Arial" pitchFamily="34" charset="0"/>
              </a:rPr>
              <a:t>de </a:t>
            </a:r>
            <a:r>
              <a:rPr lang="es-MX" sz="1600" b="1" dirty="0" smtClean="0">
                <a:latin typeface="Arial" pitchFamily="34" charset="0"/>
                <a:ea typeface="MS PGothic" charset="0"/>
                <a:cs typeface="Arial" pitchFamily="34" charset="0"/>
              </a:rPr>
              <a:t>Medicina. </a:t>
            </a:r>
            <a:r>
              <a:rPr lang="es-MX" sz="1600" b="1" dirty="0">
                <a:latin typeface="Arial" pitchFamily="34" charset="0"/>
                <a:ea typeface="MS PGothic" charset="0"/>
                <a:cs typeface="Arial" pitchFamily="34" charset="0"/>
              </a:rPr>
              <a:t>Posgrado en Boston y Londres. Diplomado por el </a:t>
            </a:r>
            <a:r>
              <a:rPr lang="es-MX" sz="1600" b="1" dirty="0" smtClean="0">
                <a:latin typeface="Arial" pitchFamily="34" charset="0"/>
                <a:ea typeface="MS PGothic" charset="0"/>
                <a:cs typeface="Arial" pitchFamily="34" charset="0"/>
              </a:rPr>
              <a:t>American </a:t>
            </a:r>
            <a:r>
              <a:rPr lang="es-MX" sz="1600" b="1" dirty="0">
                <a:latin typeface="Arial" pitchFamily="34" charset="0"/>
                <a:ea typeface="MS PGothic" charset="0"/>
                <a:cs typeface="Arial" pitchFamily="34" charset="0"/>
              </a:rPr>
              <a:t>Board of </a:t>
            </a:r>
            <a:r>
              <a:rPr lang="es-MX" sz="1600" b="1" dirty="0" smtClean="0">
                <a:latin typeface="Arial" pitchFamily="34" charset="0"/>
                <a:ea typeface="MS PGothic" charset="0"/>
                <a:cs typeface="Arial" pitchFamily="34" charset="0"/>
              </a:rPr>
              <a:t>Obstetrics </a:t>
            </a:r>
            <a:r>
              <a:rPr lang="es-MX" sz="1600" b="1" dirty="0">
                <a:latin typeface="Arial" pitchFamily="34" charset="0"/>
                <a:ea typeface="MS PGothic" charset="0"/>
                <a:cs typeface="Arial" pitchFamily="34" charset="0"/>
              </a:rPr>
              <a:t>and </a:t>
            </a:r>
            <a:r>
              <a:rPr lang="es-MX" sz="1600" b="1" dirty="0" smtClean="0">
                <a:latin typeface="Arial" pitchFamily="34" charset="0"/>
                <a:ea typeface="MS PGothic" charset="0"/>
                <a:cs typeface="Arial" pitchFamily="34" charset="0"/>
              </a:rPr>
              <a:t>Gynecology. </a:t>
            </a:r>
            <a:r>
              <a:rPr lang="es-MX" sz="1600" b="1" dirty="0">
                <a:latin typeface="Arial" pitchFamily="34" charset="0"/>
                <a:ea typeface="MS PGothic" charset="0"/>
                <a:cs typeface="Arial" pitchFamily="34" charset="0"/>
              </a:rPr>
              <a:t>Director del Comité Educación de </a:t>
            </a:r>
            <a:r>
              <a:rPr lang="es-MX" sz="1600" b="1" dirty="0" smtClean="0">
                <a:latin typeface="Arial" pitchFamily="34" charset="0"/>
                <a:ea typeface="MS PGothic" charset="0"/>
                <a:cs typeface="Arial" pitchFamily="34" charset="0"/>
              </a:rPr>
              <a:t>Red Latinoamericana de Reprod Asistida</a:t>
            </a:r>
            <a:endParaRPr lang="es-MX" sz="1600" b="1" dirty="0">
              <a:latin typeface="Arial" pitchFamily="34" charset="0"/>
              <a:ea typeface="MS PGothic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Clr>
                <a:schemeClr val="folHlink"/>
              </a:buClr>
              <a:buFontTx/>
              <a:buChar char="•"/>
            </a:pPr>
            <a:r>
              <a:rPr lang="es-MX" sz="1600" b="1" dirty="0">
                <a:latin typeface="Arial" pitchFamily="34" charset="0"/>
                <a:ea typeface="MS PGothic" charset="0"/>
                <a:cs typeface="Arial" pitchFamily="34" charset="0"/>
              </a:rPr>
              <a:t> Certificado y Recertificado en </a:t>
            </a:r>
            <a:r>
              <a:rPr lang="es-MX" sz="1600" b="1" dirty="0" smtClean="0">
                <a:latin typeface="Arial" pitchFamily="34" charset="0"/>
                <a:ea typeface="MS PGothic" charset="0"/>
                <a:cs typeface="Arial" pitchFamily="34" charset="0"/>
              </a:rPr>
              <a:t>Ginecología </a:t>
            </a:r>
            <a:r>
              <a:rPr lang="es-MX" sz="1600" b="1" dirty="0">
                <a:latin typeface="Arial" pitchFamily="34" charset="0"/>
                <a:ea typeface="MS PGothic" charset="0"/>
                <a:cs typeface="Arial" pitchFamily="34" charset="0"/>
              </a:rPr>
              <a:t>y </a:t>
            </a:r>
            <a:r>
              <a:rPr lang="es-MX" sz="1600" b="1" dirty="0" smtClean="0">
                <a:latin typeface="Arial" pitchFamily="34" charset="0"/>
                <a:ea typeface="MS PGothic" charset="0"/>
                <a:cs typeface="Arial" pitchFamily="34" charset="0"/>
              </a:rPr>
              <a:t>Obstetricia </a:t>
            </a:r>
            <a:r>
              <a:rPr lang="es-MX" sz="1600" b="1" dirty="0">
                <a:latin typeface="Arial" pitchFamily="34" charset="0"/>
                <a:ea typeface="MS PGothic" charset="0"/>
                <a:cs typeface="Arial" pitchFamily="34" charset="0"/>
              </a:rPr>
              <a:t>y  Biología de la Reproducción por el Consejo </a:t>
            </a:r>
            <a:r>
              <a:rPr lang="es-MX" sz="1600" b="1" dirty="0" smtClean="0">
                <a:latin typeface="Arial" pitchFamily="34" charset="0"/>
                <a:ea typeface="MS PGothic" charset="0"/>
                <a:cs typeface="Arial" pitchFamily="34" charset="0"/>
              </a:rPr>
              <a:t>Mexicano </a:t>
            </a:r>
            <a:r>
              <a:rPr lang="es-MX" sz="1600" b="1" dirty="0">
                <a:latin typeface="Arial" pitchFamily="34" charset="0"/>
                <a:ea typeface="MS PGothic" charset="0"/>
                <a:cs typeface="Arial" pitchFamily="34" charset="0"/>
              </a:rPr>
              <a:t>de </a:t>
            </a:r>
            <a:r>
              <a:rPr lang="es-MX" sz="1600" b="1" dirty="0" smtClean="0">
                <a:latin typeface="Arial" pitchFamily="34" charset="0"/>
                <a:ea typeface="MS PGothic" charset="0"/>
                <a:cs typeface="Arial" pitchFamily="34" charset="0"/>
              </a:rPr>
              <a:t>Ginecología </a:t>
            </a:r>
            <a:r>
              <a:rPr lang="es-MX" sz="1600" b="1" dirty="0">
                <a:latin typeface="Arial" pitchFamily="34" charset="0"/>
                <a:ea typeface="MS PGothic" charset="0"/>
                <a:cs typeface="Arial" pitchFamily="34" charset="0"/>
              </a:rPr>
              <a:t>y </a:t>
            </a:r>
            <a:r>
              <a:rPr lang="es-MX" sz="1600" b="1" dirty="0" smtClean="0">
                <a:latin typeface="Arial" pitchFamily="34" charset="0"/>
                <a:ea typeface="MS PGothic" charset="0"/>
                <a:cs typeface="Arial" pitchFamily="34" charset="0"/>
              </a:rPr>
              <a:t>Obstetetricia</a:t>
            </a:r>
            <a:endParaRPr lang="es-MX" sz="1600" b="1" dirty="0">
              <a:latin typeface="Arial" pitchFamily="34" charset="0"/>
              <a:ea typeface="MS PGothic" charset="0"/>
              <a:cs typeface="Arial" pitchFamily="34" charset="0"/>
            </a:endParaRPr>
          </a:p>
          <a:p>
            <a:pPr algn="just" eaLnBrk="1" hangingPunct="1">
              <a:spcBef>
                <a:spcPct val="50000"/>
              </a:spcBef>
              <a:buClr>
                <a:schemeClr val="folHlink"/>
              </a:buClr>
              <a:buFontTx/>
              <a:buChar char="•"/>
            </a:pPr>
            <a:r>
              <a:rPr lang="es-MX" sz="1600" b="1" dirty="0">
                <a:latin typeface="Arial" pitchFamily="34" charset="0"/>
                <a:ea typeface="MS PGothic" charset="0"/>
                <a:cs typeface="Arial" pitchFamily="34" charset="0"/>
              </a:rPr>
              <a:t> Ex Presidente </a:t>
            </a:r>
            <a:r>
              <a:rPr lang="es-MX" sz="1600" b="1" dirty="0" smtClean="0">
                <a:latin typeface="Arial" pitchFamily="34" charset="0"/>
                <a:ea typeface="MS PGothic" charset="0"/>
                <a:cs typeface="Arial" pitchFamily="34" charset="0"/>
              </a:rPr>
              <a:t>del Colegio Especialistas Gineco-Obstetras de Jalisco,la </a:t>
            </a:r>
            <a:r>
              <a:rPr lang="es-MX" sz="1600" b="1" dirty="0">
                <a:latin typeface="Arial" pitchFamily="34" charset="0"/>
                <a:ea typeface="MS PGothic" charset="0"/>
                <a:cs typeface="Arial" pitchFamily="34" charset="0"/>
              </a:rPr>
              <a:t>Asoc </a:t>
            </a:r>
            <a:r>
              <a:rPr lang="es-MX" sz="1600" b="1" dirty="0" smtClean="0">
                <a:latin typeface="Arial" pitchFamily="34" charset="0"/>
                <a:ea typeface="MS PGothic" charset="0"/>
                <a:cs typeface="Arial" pitchFamily="34" charset="0"/>
              </a:rPr>
              <a:t>Mexicana </a:t>
            </a:r>
            <a:r>
              <a:rPr lang="es-MX" sz="1600" b="1" dirty="0">
                <a:latin typeface="Arial" pitchFamily="34" charset="0"/>
                <a:ea typeface="MS PGothic" charset="0"/>
                <a:cs typeface="Arial" pitchFamily="34" charset="0"/>
              </a:rPr>
              <a:t>de Medicina de la Reproducción y de la Sección México del ACOG. </a:t>
            </a:r>
          </a:p>
          <a:p>
            <a:pPr eaLnBrk="1" hangingPunct="1">
              <a:spcBef>
                <a:spcPct val="50000"/>
              </a:spcBef>
              <a:buClr>
                <a:schemeClr val="folHlink"/>
              </a:buClr>
              <a:buFontTx/>
              <a:buChar char="•"/>
            </a:pPr>
            <a:r>
              <a:rPr lang="es-MX" sz="1600" b="1" dirty="0">
                <a:latin typeface="Arial" pitchFamily="34" charset="0"/>
                <a:ea typeface="MS PGothic" charset="0"/>
                <a:cs typeface="Arial" pitchFamily="34" charset="0"/>
              </a:rPr>
              <a:t> Dir. del </a:t>
            </a:r>
            <a:r>
              <a:rPr lang="es-MX" sz="1600" b="1" dirty="0" smtClean="0">
                <a:latin typeface="Arial" pitchFamily="34" charset="0"/>
                <a:ea typeface="MS PGothic" charset="0"/>
                <a:cs typeface="Arial" pitchFamily="34" charset="0"/>
              </a:rPr>
              <a:t>Instituto Vida Guadalajara</a:t>
            </a:r>
            <a:r>
              <a:rPr lang="es-MX" sz="1600" b="1" dirty="0">
                <a:latin typeface="Arial" pitchFamily="34" charset="0"/>
                <a:ea typeface="MS PGothic" charset="0"/>
                <a:cs typeface="Arial" pitchFamily="34" charset="0"/>
              </a:rPr>
              <a:t>. </a:t>
            </a:r>
            <a:r>
              <a:rPr lang="es-MX" sz="1600" b="1" dirty="0" smtClean="0">
                <a:latin typeface="Arial" pitchFamily="34" charset="0"/>
                <a:ea typeface="MS PGothic" charset="0"/>
                <a:cs typeface="Arial" pitchFamily="34" charset="0"/>
              </a:rPr>
              <a:t>Profesor </a:t>
            </a:r>
            <a:r>
              <a:rPr lang="es-MX" sz="1600" b="1" dirty="0">
                <a:latin typeface="Arial" pitchFamily="34" charset="0"/>
                <a:ea typeface="MS PGothic" charset="0"/>
                <a:cs typeface="Arial" pitchFamily="34" charset="0"/>
              </a:rPr>
              <a:t>Titular </a:t>
            </a:r>
            <a:r>
              <a:rPr lang="es-MX" sz="1600" b="1" dirty="0" smtClean="0">
                <a:latin typeface="Arial" pitchFamily="34" charset="0"/>
                <a:ea typeface="MS PGothic" charset="0"/>
                <a:cs typeface="Arial" pitchFamily="34" charset="0"/>
              </a:rPr>
              <a:t>de la Especialdad </a:t>
            </a:r>
            <a:r>
              <a:rPr lang="es-MX" sz="1600" b="1" dirty="0">
                <a:latin typeface="Arial" pitchFamily="34" charset="0"/>
                <a:ea typeface="MS PGothic" charset="0"/>
                <a:cs typeface="Arial" pitchFamily="34" charset="0"/>
              </a:rPr>
              <a:t>en </a:t>
            </a:r>
            <a:r>
              <a:rPr lang="es-MX" sz="1600" b="1" dirty="0" smtClean="0">
                <a:latin typeface="Arial" pitchFamily="34" charset="0"/>
                <a:ea typeface="MS PGothic" charset="0"/>
                <a:cs typeface="Arial" pitchFamily="34" charset="0"/>
              </a:rPr>
              <a:t>Biolog</a:t>
            </a:r>
            <a:r>
              <a:rPr lang="es-ES" sz="1600" b="1" dirty="0" err="1" smtClean="0">
                <a:latin typeface="Arial" pitchFamily="34" charset="0"/>
                <a:ea typeface="MS PGothic" charset="0"/>
                <a:cs typeface="Arial" pitchFamily="34" charset="0"/>
              </a:rPr>
              <a:t>ía</a:t>
            </a:r>
            <a:r>
              <a:rPr lang="es-ES" sz="1600" b="1" dirty="0" smtClean="0">
                <a:latin typeface="Arial" pitchFamily="34" charset="0"/>
                <a:ea typeface="MS PGothic" charset="0"/>
                <a:cs typeface="Arial" pitchFamily="34" charset="0"/>
              </a:rPr>
              <a:t> de la</a:t>
            </a:r>
            <a:r>
              <a:rPr lang="es-MX" sz="1600" b="1" dirty="0" smtClean="0">
                <a:latin typeface="Arial" pitchFamily="34" charset="0"/>
                <a:ea typeface="MS PGothic" charset="0"/>
                <a:cs typeface="Arial" pitchFamily="34" charset="0"/>
              </a:rPr>
              <a:t> Reproducci</a:t>
            </a:r>
            <a:r>
              <a:rPr lang="es-ES" sz="1600" b="1" dirty="0" err="1" smtClean="0">
                <a:latin typeface="Arial" pitchFamily="34" charset="0"/>
                <a:ea typeface="MS PGothic" charset="0"/>
                <a:cs typeface="Arial" pitchFamily="34" charset="0"/>
              </a:rPr>
              <a:t>ón</a:t>
            </a:r>
            <a:r>
              <a:rPr lang="es-MX" sz="1600" b="1" dirty="0" smtClean="0">
                <a:latin typeface="Arial" pitchFamily="34" charset="0"/>
                <a:ea typeface="MS PGothic" charset="0"/>
                <a:cs typeface="Arial" pitchFamily="34" charset="0"/>
              </a:rPr>
              <a:t> Humana avalada por la UNAM. Profesor Titular Clinica de Ginecología y Obstetricia del ITESM</a:t>
            </a:r>
            <a:r>
              <a:rPr lang="es-MX" sz="1600" b="1" dirty="0">
                <a:latin typeface="Arial" pitchFamily="34" charset="0"/>
                <a:ea typeface="MS PGothic" charset="0"/>
                <a:cs typeface="Arial" pitchFamily="34" charset="0"/>
              </a:rPr>
              <a:t> </a:t>
            </a:r>
            <a:r>
              <a:rPr lang="es-MX" sz="1600" b="1" dirty="0" smtClean="0">
                <a:latin typeface="Arial" pitchFamily="34" charset="0"/>
                <a:ea typeface="MS PGothic" charset="0"/>
                <a:cs typeface="Arial" pitchFamily="34" charset="0"/>
              </a:rPr>
              <a:t>(TEC Mty, campus Gdl) </a:t>
            </a:r>
            <a:endParaRPr lang="es-MX" sz="1600" b="1" dirty="0">
              <a:latin typeface="Arial" pitchFamily="34" charset="0"/>
              <a:ea typeface="MS PGothic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Clr>
                <a:schemeClr val="folHlink"/>
              </a:buClr>
              <a:buFontTx/>
              <a:buChar char="•"/>
            </a:pPr>
            <a:r>
              <a:rPr lang="es-MX" sz="1600" b="1" dirty="0">
                <a:latin typeface="Arial" pitchFamily="34" charset="0"/>
                <a:ea typeface="MS PGothic" charset="0"/>
                <a:cs typeface="Arial" pitchFamily="34" charset="0"/>
              </a:rPr>
              <a:t>Autor: </a:t>
            </a:r>
            <a:r>
              <a:rPr lang="es-MX" sz="1600" b="1" dirty="0" smtClean="0">
                <a:latin typeface="Arial" pitchFamily="34" charset="0"/>
                <a:ea typeface="MS PGothic" charset="0"/>
                <a:cs typeface="Arial" pitchFamily="34" charset="0"/>
              </a:rPr>
              <a:t>Atención Integral </a:t>
            </a:r>
            <a:r>
              <a:rPr lang="es-MX" sz="1600" b="1" dirty="0">
                <a:latin typeface="Arial" pitchFamily="34" charset="0"/>
                <a:ea typeface="MS PGothic" charset="0"/>
                <a:cs typeface="Arial" pitchFamily="34" charset="0"/>
              </a:rPr>
              <a:t>de la </a:t>
            </a:r>
            <a:r>
              <a:rPr lang="es-MX" sz="1600" b="1" dirty="0" smtClean="0">
                <a:latin typeface="Arial" pitchFamily="34" charset="0"/>
                <a:ea typeface="MS PGothic" charset="0"/>
                <a:cs typeface="Arial" pitchFamily="34" charset="0"/>
              </a:rPr>
              <a:t>Infertilidad 3ª Ed.Editorial M</a:t>
            </a:r>
            <a:r>
              <a:rPr lang="es-ES" sz="1600" b="1" dirty="0" smtClean="0">
                <a:latin typeface="Arial" pitchFamily="34" charset="0"/>
                <a:ea typeface="MS PGothic" charset="0"/>
                <a:cs typeface="Arial" pitchFamily="34" charset="0"/>
              </a:rPr>
              <a:t>édic</a:t>
            </a:r>
            <a:r>
              <a:rPr lang="es-MX" sz="1600" b="1" dirty="0">
                <a:latin typeface="Arial" pitchFamily="34" charset="0"/>
                <a:ea typeface="MS PGothic" charset="0"/>
                <a:cs typeface="Arial" pitchFamily="34" charset="0"/>
              </a:rPr>
              <a:t>a</a:t>
            </a:r>
            <a:r>
              <a:rPr lang="es-MX" sz="1600" b="1" dirty="0" smtClean="0">
                <a:latin typeface="Arial" pitchFamily="34" charset="0"/>
                <a:ea typeface="MS PGothic" charset="0"/>
                <a:cs typeface="Arial" pitchFamily="34" charset="0"/>
              </a:rPr>
              <a:t> Panamericana 2011;  Manual Procedimientos Clínicos en RA. REDLARA. Editorial ATEPROCA 2015 y en Kindle por Amazon.</a:t>
            </a:r>
            <a:endParaRPr lang="es-MX" sz="1600" dirty="0">
              <a:latin typeface="Arial" pitchFamily="34" charset="0"/>
              <a:ea typeface="MS PGothic" charset="0"/>
              <a:cs typeface="Arial" pitchFamily="34" charset="0"/>
            </a:endParaRPr>
          </a:p>
        </p:txBody>
      </p:sp>
      <p:pic>
        <p:nvPicPr>
          <p:cNvPr id="5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1" r="19321" b="54321"/>
          <a:stretch>
            <a:fillRect/>
          </a:stretch>
        </p:blipFill>
        <p:spPr bwMode="auto">
          <a:xfrm>
            <a:off x="5652120" y="336482"/>
            <a:ext cx="2736304" cy="207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s://yt3.ggpht.com/-JNfGi1OugkU/AAAAAAAAAAI/AAAAAAAAAAA/DIPczkaJvlc/s900-c-k-no-mo-rj-c0xffffff/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05" y="764704"/>
            <a:ext cx="1464491" cy="146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593464" y="1173783"/>
            <a:ext cx="3779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latin typeface="Arial" pitchFamily="34" charset="0"/>
                <a:cs typeface="Arial" pitchFamily="34" charset="0"/>
              </a:rPr>
              <a:t>Dr. Efraín Pérez Peña.</a:t>
            </a:r>
          </a:p>
          <a:p>
            <a:pPr algn="ctr"/>
            <a:r>
              <a:rPr lang="es-MX" b="1" dirty="0">
                <a:latin typeface="Arial" pitchFamily="34" charset="0"/>
                <a:cs typeface="Arial" pitchFamily="34" charset="0"/>
              </a:rPr>
              <a:t>¿ Que pasa en la Provincia?</a:t>
            </a:r>
          </a:p>
        </p:txBody>
      </p:sp>
    </p:spTree>
    <p:extLst>
      <p:ext uri="{BB962C8B-B14F-4D97-AF65-F5344CB8AC3E}">
        <p14:creationId xmlns:p14="http://schemas.microsoft.com/office/powerpoint/2010/main" val="406255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/>
          <p:cNvSpPr/>
          <p:nvPr/>
        </p:nvSpPr>
        <p:spPr>
          <a:xfrm>
            <a:off x="-34070" y="1882567"/>
            <a:ext cx="71847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t">
              <a:buFont typeface="Arial" panose="020B0604020202020204" pitchFamily="34" charset="0"/>
              <a:buChar char="•"/>
            </a:pPr>
            <a:r>
              <a:rPr lang="es-ES" sz="1600" b="1" dirty="0" smtClean="0">
                <a:effectLst/>
                <a:latin typeface="Arial" pitchFamily="34" charset="0"/>
                <a:cs typeface="Arial" pitchFamily="34" charset="0"/>
              </a:rPr>
              <a:t>Ginecólogo-Obstetra</a:t>
            </a:r>
          </a:p>
          <a:p>
            <a:pPr marL="285750" indent="-285750" algn="just" fontAlgn="t">
              <a:buFont typeface="Arial" panose="020B0604020202020204" pitchFamily="34" charset="0"/>
              <a:buChar char="•"/>
            </a:pPr>
            <a:r>
              <a:rPr lang="es-ES" sz="1600" b="1" dirty="0" smtClean="0">
                <a:effectLst/>
                <a:latin typeface="Arial" pitchFamily="34" charset="0"/>
                <a:cs typeface="Arial" pitchFamily="34" charset="0"/>
              </a:rPr>
              <a:t>Director de la Unidad de Reproducción </a:t>
            </a:r>
            <a:r>
              <a:rPr lang="es-ES" sz="1600" b="1" dirty="0">
                <a:latin typeface="Arial" pitchFamily="34" charset="0"/>
                <a:cs typeface="Arial" pitchFamily="34" charset="0"/>
              </a:rPr>
              <a:t>V</a:t>
            </a:r>
            <a:r>
              <a:rPr lang="es-ES" sz="1600" b="1" dirty="0" smtClean="0">
                <a:effectLst/>
                <a:latin typeface="Arial" pitchFamily="34" charset="0"/>
                <a:cs typeface="Arial" pitchFamily="34" charset="0"/>
              </a:rPr>
              <a:t>istahermosa de Alicante</a:t>
            </a:r>
          </a:p>
          <a:p>
            <a:pPr marL="285750" indent="-285750" algn="just" fontAlgn="t">
              <a:buFont typeface="Arial" panose="020B0604020202020204" pitchFamily="34" charset="0"/>
              <a:buChar char="•"/>
            </a:pPr>
            <a:r>
              <a:rPr lang="es-ES" sz="1600" b="1" dirty="0">
                <a:latin typeface="Arial" pitchFamily="34" charset="0"/>
                <a:cs typeface="Arial" pitchFamily="34" charset="0"/>
              </a:rPr>
              <a:t>D</a:t>
            </a:r>
            <a:r>
              <a:rPr lang="es-ES" sz="1600" b="1" dirty="0" smtClean="0">
                <a:effectLst/>
                <a:latin typeface="Arial" pitchFamily="34" charset="0"/>
                <a:cs typeface="Arial" pitchFamily="34" charset="0"/>
              </a:rPr>
              <a:t>irector de la cátedra de Biomedicina </a:t>
            </a:r>
            <a:r>
              <a:rPr lang="es-ES" sz="1600" b="1" dirty="0" smtClean="0">
                <a:effectLst/>
                <a:latin typeface="Arial" pitchFamily="34" charset="0"/>
                <a:cs typeface="Arial" pitchFamily="34" charset="0"/>
              </a:rPr>
              <a:t>Reproductiva </a:t>
            </a:r>
            <a:r>
              <a:rPr lang="es-ES" sz="1600" b="1" dirty="0" smtClean="0">
                <a:effectLst/>
                <a:latin typeface="Arial" pitchFamily="34" charset="0"/>
                <a:cs typeface="Arial" pitchFamily="34" charset="0"/>
              </a:rPr>
              <a:t>de la Universidad Miguel Hernández</a:t>
            </a:r>
          </a:p>
          <a:p>
            <a:pPr marL="285750" indent="-285750" algn="just" fontAlgn="t">
              <a:buFont typeface="Arial" panose="020B0604020202020204" pitchFamily="34" charset="0"/>
              <a:buChar char="•"/>
            </a:pPr>
            <a:r>
              <a:rPr lang="es-ES" sz="1600" b="1" dirty="0">
                <a:latin typeface="Arial" pitchFamily="34" charset="0"/>
                <a:cs typeface="Arial" pitchFamily="34" charset="0"/>
              </a:rPr>
              <a:t>D</a:t>
            </a:r>
            <a:r>
              <a:rPr lang="es-ES" sz="1600" b="1" dirty="0" smtClean="0">
                <a:effectLst/>
                <a:latin typeface="Arial" pitchFamily="34" charset="0"/>
                <a:cs typeface="Arial" pitchFamily="34" charset="0"/>
              </a:rPr>
              <a:t>irector del Master de </a:t>
            </a:r>
            <a:r>
              <a:rPr lang="es-ES" sz="1600" b="1" dirty="0" smtClean="0">
                <a:effectLst/>
                <a:latin typeface="Arial" pitchFamily="34" charset="0"/>
                <a:cs typeface="Arial" pitchFamily="34" charset="0"/>
              </a:rPr>
              <a:t>Biología </a:t>
            </a:r>
            <a:r>
              <a:rPr lang="es-ES" sz="1600" b="1" dirty="0" smtClean="0">
                <a:effectLst/>
                <a:latin typeface="Arial" pitchFamily="34" charset="0"/>
                <a:cs typeface="Arial" pitchFamily="34" charset="0"/>
              </a:rPr>
              <a:t>de la </a:t>
            </a:r>
            <a:r>
              <a:rPr lang="es-ES" sz="1600" b="1" dirty="0" smtClean="0">
                <a:effectLst/>
                <a:latin typeface="Arial" pitchFamily="34" charset="0"/>
                <a:cs typeface="Arial" pitchFamily="34" charset="0"/>
              </a:rPr>
              <a:t>Reproducción </a:t>
            </a:r>
            <a:r>
              <a:rPr lang="es-ES" sz="1600" b="1" dirty="0">
                <a:latin typeface="Arial" pitchFamily="34" charset="0"/>
                <a:cs typeface="Arial" pitchFamily="34" charset="0"/>
              </a:rPr>
              <a:t>H</a:t>
            </a:r>
            <a:r>
              <a:rPr lang="es-ES" sz="1600" b="1" dirty="0" smtClean="0">
                <a:effectLst/>
                <a:latin typeface="Arial" pitchFamily="34" charset="0"/>
                <a:cs typeface="Arial" pitchFamily="34" charset="0"/>
              </a:rPr>
              <a:t>umana</a:t>
            </a:r>
            <a:endParaRPr lang="es-ES" sz="1600" b="1" dirty="0" smtClean="0">
              <a:effectLst/>
              <a:latin typeface="Arial" pitchFamily="34" charset="0"/>
              <a:cs typeface="Arial" pitchFamily="34" charset="0"/>
            </a:endParaRPr>
          </a:p>
          <a:p>
            <a:pPr marL="285750" indent="-285750" algn="just" fontAlgn="t">
              <a:buFont typeface="Arial" panose="020B0604020202020204" pitchFamily="34" charset="0"/>
              <a:buChar char="•"/>
            </a:pP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s-ES" sz="1600" b="1" dirty="0" smtClean="0">
                <a:effectLst/>
                <a:latin typeface="Arial" pitchFamily="34" charset="0"/>
                <a:cs typeface="Arial" pitchFamily="34" charset="0"/>
              </a:rPr>
              <a:t>rofesor </a:t>
            </a:r>
            <a:r>
              <a:rPr lang="es-ES" sz="1600" b="1" dirty="0" smtClean="0">
                <a:effectLst/>
                <a:latin typeface="Arial" pitchFamily="34" charset="0"/>
                <a:cs typeface="Arial" pitchFamily="34" charset="0"/>
              </a:rPr>
              <a:t>Asociado </a:t>
            </a:r>
            <a:r>
              <a:rPr lang="es-ES" sz="1600" b="1" dirty="0" smtClean="0">
                <a:effectLst/>
                <a:latin typeface="Arial" pitchFamily="34" charset="0"/>
                <a:cs typeface="Arial" pitchFamily="34" charset="0"/>
              </a:rPr>
              <a:t>a la </a:t>
            </a:r>
            <a:r>
              <a:rPr lang="es-ES" sz="1600" b="1" dirty="0" smtClean="0">
                <a:effectLst/>
                <a:latin typeface="Arial" pitchFamily="34" charset="0"/>
                <a:cs typeface="Arial" pitchFamily="34" charset="0"/>
              </a:rPr>
              <a:t>Cátedra </a:t>
            </a:r>
            <a:r>
              <a:rPr lang="es-ES" sz="1600" b="1" dirty="0" smtClean="0">
                <a:effectLst/>
                <a:latin typeface="Arial" pitchFamily="34" charset="0"/>
                <a:cs typeface="Arial" pitchFamily="34" charset="0"/>
              </a:rPr>
              <a:t>de </a:t>
            </a:r>
            <a:r>
              <a:rPr lang="es-ES" sz="1600" b="1" dirty="0" smtClean="0">
                <a:effectLst/>
                <a:latin typeface="Arial" pitchFamily="34" charset="0"/>
                <a:cs typeface="Arial" pitchFamily="34" charset="0"/>
              </a:rPr>
              <a:t>Biología </a:t>
            </a:r>
            <a:r>
              <a:rPr lang="es-ES" sz="1600" b="1" dirty="0">
                <a:latin typeface="Arial" pitchFamily="34" charset="0"/>
                <a:cs typeface="Arial" pitchFamily="34" charset="0"/>
              </a:rPr>
              <a:t>C</a:t>
            </a:r>
            <a:r>
              <a:rPr lang="es-ES" sz="1600" b="1" dirty="0" smtClean="0">
                <a:effectLst/>
                <a:latin typeface="Arial" pitchFamily="34" charset="0"/>
                <a:cs typeface="Arial" pitchFamily="34" charset="0"/>
              </a:rPr>
              <a:t>elular </a:t>
            </a:r>
            <a:r>
              <a:rPr lang="es-ES" sz="1600" b="1" dirty="0" smtClean="0">
                <a:effectLst/>
                <a:latin typeface="Arial" pitchFamily="34" charset="0"/>
                <a:cs typeface="Arial" pitchFamily="34" charset="0"/>
              </a:rPr>
              <a:t>de la Universidad Miguel Hernández</a:t>
            </a:r>
          </a:p>
          <a:p>
            <a:pPr marL="285750" indent="-285750" algn="just" fontAlgn="t">
              <a:buFont typeface="Arial" panose="020B0604020202020204" pitchFamily="34" charset="0"/>
              <a:buChar char="•"/>
            </a:pP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es-ES" sz="1600" b="1" dirty="0" smtClean="0">
                <a:effectLst/>
                <a:latin typeface="Arial" pitchFamily="34" charset="0"/>
                <a:cs typeface="Arial" pitchFamily="34" charset="0"/>
              </a:rPr>
              <a:t>irector - Coordinador de 11 centros de </a:t>
            </a:r>
            <a:r>
              <a:rPr lang="es-ES" sz="1600" b="1" dirty="0" smtClean="0">
                <a:effectLst/>
                <a:latin typeface="Arial" pitchFamily="34" charset="0"/>
                <a:cs typeface="Arial" pitchFamily="34" charset="0"/>
              </a:rPr>
              <a:t>Reproducción </a:t>
            </a:r>
            <a:r>
              <a:rPr lang="es-ES" sz="1600" b="1" dirty="0" smtClean="0">
                <a:effectLst/>
                <a:latin typeface="Arial" pitchFamily="34" charset="0"/>
                <a:cs typeface="Arial" pitchFamily="34" charset="0"/>
              </a:rPr>
              <a:t>en Alicante, Murcia, Madrid, Almería , Málaga, Ceuta, Denia, Albacete, Granada,  Zaragoza, Valencia y </a:t>
            </a: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Ciudad de México. </a:t>
            </a:r>
            <a:endParaRPr lang="es-ES" sz="1600" b="1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n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569" t="18340" r="35063" b="12185"/>
          <a:stretch/>
        </p:blipFill>
        <p:spPr>
          <a:xfrm>
            <a:off x="7225456" y="1988840"/>
            <a:ext cx="1538349" cy="288032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2" descr="Unidad de Reproducció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95" y="4869160"/>
            <a:ext cx="171314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Logo-UM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101" y="4985613"/>
            <a:ext cx="1316328" cy="127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E:\catedra-medicina-reproductiva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105" y="4919176"/>
            <a:ext cx="1333910" cy="132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2303015" y="6206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>
                <a:latin typeface="Arial" pitchFamily="34" charset="0"/>
                <a:cs typeface="Arial" pitchFamily="34" charset="0"/>
              </a:rPr>
              <a:t>Dr. José López Gálvez.</a:t>
            </a:r>
          </a:p>
          <a:p>
            <a:pPr algn="ctr"/>
            <a:r>
              <a:rPr lang="es-MX" b="1" i="1" dirty="0">
                <a:latin typeface="Arial" pitchFamily="34" charset="0"/>
                <a:cs typeface="Arial" pitchFamily="34" charset="0"/>
              </a:rPr>
              <a:t>La experiencia Europea.</a:t>
            </a:r>
          </a:p>
        </p:txBody>
      </p:sp>
      <p:pic>
        <p:nvPicPr>
          <p:cNvPr id="9" name="Picture 2" descr="https://yt3.ggpht.com/-JNfGi1OugkU/AAAAAAAAAAI/AAAAAAAAAAA/DIPczkaJvlc/s900-c-k-no-mo-rj-c0xffffff/phot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84" y="211607"/>
            <a:ext cx="1464491" cy="146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34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>
            <a:spLocks noChangeArrowheads="1"/>
          </p:cNvSpPr>
          <p:nvPr/>
        </p:nvSpPr>
        <p:spPr bwMode="auto">
          <a:xfrm>
            <a:off x="257627" y="1844824"/>
            <a:ext cx="8424936" cy="3970318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MX" sz="1400" b="1" dirty="0" smtClean="0">
                <a:latin typeface="Arial" pitchFamily="34" charset="0"/>
                <a:cs typeface="Arial" pitchFamily="34" charset="0"/>
              </a:rPr>
              <a:t>Médico Cirujano 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UNAM</a:t>
            </a:r>
          </a:p>
          <a:p>
            <a:r>
              <a:rPr lang="es-MX" sz="1400" b="1" dirty="0" smtClean="0">
                <a:latin typeface="Arial" pitchFamily="34" charset="0"/>
                <a:cs typeface="Arial" pitchFamily="34" charset="0"/>
              </a:rPr>
              <a:t>Especialidad en Ginecología y Obstetricia. 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IMSS-UNAM.</a:t>
            </a:r>
          </a:p>
          <a:p>
            <a:r>
              <a:rPr lang="es-MX" sz="1400" b="1" dirty="0" smtClean="0">
                <a:latin typeface="Arial" pitchFamily="34" charset="0"/>
                <a:cs typeface="Arial" pitchFamily="34" charset="0"/>
              </a:rPr>
              <a:t>Maestría en Biología de la Reproducción. 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UNAM.</a:t>
            </a:r>
          </a:p>
          <a:p>
            <a:r>
              <a:rPr lang="es-MX" sz="1400" b="1" dirty="0" smtClean="0">
                <a:latin typeface="Arial" pitchFamily="34" charset="0"/>
                <a:cs typeface="Arial" pitchFamily="34" charset="0"/>
              </a:rPr>
              <a:t>Doctor en Ciencias Médicas. 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UNAM.</a:t>
            </a:r>
          </a:p>
          <a:p>
            <a:r>
              <a:rPr lang="es-MX" sz="1400" b="1" dirty="0" smtClean="0">
                <a:latin typeface="Arial" pitchFamily="34" charset="0"/>
                <a:cs typeface="Arial" pitchFamily="34" charset="0"/>
              </a:rPr>
              <a:t>Posdoctoral Fellow. 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University of Alabama at Birmingham. 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Alabama.</a:t>
            </a:r>
            <a:endParaRPr lang="es-MX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400" b="1" dirty="0" smtClean="0">
                <a:latin typeface="Arial" pitchFamily="34" charset="0"/>
                <a:cs typeface="Arial" pitchFamily="34" charset="0"/>
              </a:rPr>
              <a:t>Jefe del Departamento de Biología de la Reproducción</a:t>
            </a:r>
          </a:p>
          <a:p>
            <a:r>
              <a:rPr lang="es-MX" sz="1400" dirty="0" smtClean="0">
                <a:latin typeface="Arial" pitchFamily="34" charset="0"/>
                <a:cs typeface="Arial" pitchFamily="34" charset="0"/>
              </a:rPr>
              <a:t>UMAE HGO 3. CMNR.  IMSS. </a:t>
            </a:r>
            <a:endParaRPr lang="es-MX" sz="1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400" b="1" dirty="0" smtClean="0">
                <a:latin typeface="Arial" pitchFamily="34" charset="0"/>
                <a:cs typeface="Arial" pitchFamily="34" charset="0"/>
              </a:rPr>
              <a:t>Investigador Asociado C </a:t>
            </a:r>
          </a:p>
          <a:p>
            <a:r>
              <a:rPr lang="es-MX" sz="1400" dirty="0" smtClean="0">
                <a:latin typeface="Arial" pitchFamily="34" charset="0"/>
                <a:cs typeface="Arial" pitchFamily="34" charset="0"/>
              </a:rPr>
              <a:t>Instituto Mexicano del Seguro Social</a:t>
            </a: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s-MX" sz="1400" b="1" dirty="0" smtClean="0">
                <a:latin typeface="Arial" pitchFamily="34" charset="0"/>
                <a:cs typeface="Arial" pitchFamily="34" charset="0"/>
              </a:rPr>
              <a:t>Profesor Titular Biología de la Reproducción. </a:t>
            </a:r>
          </a:p>
          <a:p>
            <a:r>
              <a:rPr lang="es-MX" sz="1400" dirty="0" smtClean="0">
                <a:latin typeface="Arial" pitchFamily="34" charset="0"/>
                <a:cs typeface="Arial" pitchFamily="34" charset="0"/>
              </a:rPr>
              <a:t>UMAE. HGO 3. IMSS-UNAM.  </a:t>
            </a:r>
          </a:p>
          <a:p>
            <a:r>
              <a:rPr lang="es-MX" sz="1400" b="1" dirty="0" smtClean="0">
                <a:latin typeface="Arial" pitchFamily="34" charset="0"/>
                <a:cs typeface="Arial" pitchFamily="34" charset="0"/>
              </a:rPr>
              <a:t>Tutor Maestría en Ciencias Médicas. 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UNAM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s-MX" sz="1400" b="1" dirty="0" smtClean="0">
                <a:latin typeface="Arial" pitchFamily="34" charset="0"/>
                <a:cs typeface="Arial" pitchFamily="34" charset="0"/>
              </a:rPr>
              <a:t>Certificación- Ginecobstetricia y Biología de la Reproducción. </a:t>
            </a:r>
          </a:p>
          <a:p>
            <a:r>
              <a:rPr lang="es-MX" sz="1400" b="1" dirty="0" smtClean="0">
                <a:latin typeface="Arial" pitchFamily="34" charset="0"/>
                <a:cs typeface="Arial" pitchFamily="34" charset="0"/>
              </a:rPr>
              <a:t>Comité Biología de la Reproducción. </a:t>
            </a:r>
          </a:p>
          <a:p>
            <a:r>
              <a:rPr lang="es-MX" sz="1400" dirty="0" smtClean="0">
                <a:latin typeface="Arial" pitchFamily="34" charset="0"/>
                <a:cs typeface="Arial" pitchFamily="34" charset="0"/>
              </a:rPr>
              <a:t>Consejo Mexicano de Ginecología y Obstetricia.  A,C</a:t>
            </a:r>
          </a:p>
          <a:p>
            <a:r>
              <a:rPr lang="es-MX" sz="1400" b="1" dirty="0" smtClean="0">
                <a:latin typeface="Arial" pitchFamily="34" charset="0"/>
                <a:cs typeface="Arial" pitchFamily="34" charset="0"/>
              </a:rPr>
              <a:t>Ex-Presidente 2015-2016.</a:t>
            </a:r>
          </a:p>
          <a:p>
            <a:r>
              <a:rPr lang="es-MX" sz="1400" dirty="0" smtClean="0">
                <a:latin typeface="Arial" pitchFamily="34" charset="0"/>
                <a:cs typeface="Arial" pitchFamily="34" charset="0"/>
              </a:rPr>
              <a:t>Asociación Mexicana de Medicina de la Reproducción.</a:t>
            </a:r>
          </a:p>
          <a:p>
            <a:r>
              <a:rPr lang="es-MX" sz="1400" b="1" dirty="0" smtClean="0">
                <a:latin typeface="Arial" pitchFamily="34" charset="0"/>
                <a:cs typeface="Arial" pitchFamily="34" charset="0"/>
              </a:rPr>
              <a:t>Academico Numerario. 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Academia Nacional de Medicina. México.</a:t>
            </a:r>
            <a:endParaRPr lang="es-MX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1516388"/>
            <a:ext cx="3570999" cy="3570999"/>
          </a:xfrm>
          <a:prstGeom prst="rect">
            <a:avLst/>
          </a:prstGeom>
        </p:spPr>
      </p:pic>
      <p:pic>
        <p:nvPicPr>
          <p:cNvPr id="4" name="Picture 2" descr="https://yt3.ggpht.com/-JNfGi1OugkU/AAAAAAAAAAI/AAAAAAAAAAA/DIPczkaJvlc/s900-c-k-no-mo-rj-c0xffffff/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72" y="116632"/>
            <a:ext cx="1397553" cy="139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267744" y="507623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latin typeface="Arial" pitchFamily="34" charset="0"/>
                <a:cs typeface="Arial" pitchFamily="34" charset="0"/>
              </a:rPr>
              <a:t>Dr. Víctor Saúl Vital Reyes.</a:t>
            </a:r>
          </a:p>
          <a:p>
            <a:pPr algn="ctr"/>
            <a:r>
              <a:rPr lang="es-MX" b="1" i="1" dirty="0">
                <a:latin typeface="Arial" pitchFamily="34" charset="0"/>
                <a:cs typeface="Arial" pitchFamily="34" charset="0"/>
              </a:rPr>
              <a:t>Debilidades y Fortalezas en el Sector Salud.</a:t>
            </a:r>
          </a:p>
        </p:txBody>
      </p:sp>
    </p:spTree>
    <p:extLst>
      <p:ext uri="{BB962C8B-B14F-4D97-AF65-F5344CB8AC3E}">
        <p14:creationId xmlns:p14="http://schemas.microsoft.com/office/powerpoint/2010/main" val="306703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CuadroTexto"/>
          <p:cNvSpPr txBox="1"/>
          <p:nvPr/>
        </p:nvSpPr>
        <p:spPr>
          <a:xfrm>
            <a:off x="1470383" y="2896488"/>
            <a:ext cx="6237605" cy="230832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pPr algn="ctr"/>
            <a:r>
              <a:rPr lang="es-MX" sz="3600" b="1" dirty="0" smtClean="0">
                <a:latin typeface="Arial" pitchFamily="34" charset="0"/>
                <a:cs typeface="Arial" pitchFamily="34" charset="0"/>
              </a:rPr>
              <a:t>Debilidades y Fortalezas en</a:t>
            </a:r>
          </a:p>
          <a:p>
            <a:pPr algn="ctr"/>
            <a:r>
              <a:rPr lang="es-MX" sz="36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s-MX" sz="3600" b="1" dirty="0" smtClean="0">
                <a:latin typeface="Arial" pitchFamily="34" charset="0"/>
                <a:cs typeface="Arial" pitchFamily="34" charset="0"/>
              </a:rPr>
              <a:t>el Sector Salud.</a:t>
            </a:r>
          </a:p>
          <a:p>
            <a:pPr algn="ctr"/>
            <a:endParaRPr lang="es-MX" sz="3600" b="1" dirty="0">
              <a:latin typeface="Candara" pitchFamily="34" charset="0"/>
            </a:endParaRPr>
          </a:p>
        </p:txBody>
      </p:sp>
      <p:pic>
        <p:nvPicPr>
          <p:cNvPr id="9" name="Imagen 12" descr="fachada-diap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086" y="548680"/>
            <a:ext cx="369019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2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467544" y="1412776"/>
            <a:ext cx="8180011" cy="28007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endParaRPr lang="es-MX" sz="2200" b="1" i="1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algn="ctr"/>
            <a:r>
              <a:rPr lang="es-MX" sz="2200" b="1" i="1" dirty="0" smtClean="0">
                <a:solidFill>
                  <a:prstClr val="black"/>
                </a:solidFill>
                <a:latin typeface="Comic Sans MS" pitchFamily="66" charset="0"/>
              </a:rPr>
              <a:t>“</a:t>
            </a:r>
            <a:r>
              <a:rPr lang="es-MX" sz="2200" b="1" i="1" dirty="0">
                <a:solidFill>
                  <a:prstClr val="black"/>
                </a:solidFill>
                <a:latin typeface="Comic Sans MS" pitchFamily="66" charset="0"/>
              </a:rPr>
              <a:t>La infertilidad es una enfermedad del sistema reproductivo, y se define como la no consecución del embarazo clínico tras doce meses o más de relaciones sexuales sin anticoncepción</a:t>
            </a:r>
            <a:r>
              <a:rPr lang="es-MX" sz="2200" b="1" i="1" dirty="0" smtClean="0">
                <a:solidFill>
                  <a:prstClr val="black"/>
                </a:solidFill>
                <a:latin typeface="Comic Sans MS" pitchFamily="66" charset="0"/>
              </a:rPr>
              <a:t>”</a:t>
            </a:r>
            <a:endParaRPr lang="es-MX" sz="2200" b="1" i="1" dirty="0">
              <a:solidFill>
                <a:prstClr val="black"/>
              </a:solidFill>
              <a:latin typeface="Comic Sans MS" pitchFamily="66" charset="0"/>
            </a:endParaRPr>
          </a:p>
          <a:p>
            <a:pPr algn="ctr"/>
            <a:endParaRPr lang="es-MX" sz="2200" b="1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algn="ctr"/>
            <a:r>
              <a:rPr lang="es-MX" sz="2200" b="1" i="1" dirty="0" smtClean="0">
                <a:solidFill>
                  <a:prstClr val="black"/>
                </a:solidFill>
                <a:latin typeface="Comic Sans MS" pitchFamily="66" charset="0"/>
              </a:rPr>
              <a:t>Organización Mundial de la Salud.</a:t>
            </a:r>
          </a:p>
          <a:p>
            <a:pPr algn="ctr"/>
            <a:endParaRPr lang="es-MX" sz="2200" i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06499" y="4653136"/>
            <a:ext cx="8169401" cy="1785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endParaRPr lang="es-MX" sz="2200" b="1" i="1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algn="ctr"/>
            <a:r>
              <a:rPr lang="es-MX" sz="2200" b="1" i="1" dirty="0" smtClean="0">
                <a:solidFill>
                  <a:prstClr val="black"/>
                </a:solidFill>
                <a:latin typeface="Comic Sans MS" pitchFamily="66" charset="0"/>
              </a:rPr>
              <a:t>La </a:t>
            </a:r>
            <a:r>
              <a:rPr lang="es-MX" sz="22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Organización de las Naciones Unidas </a:t>
            </a:r>
            <a:r>
              <a:rPr lang="es-MX" sz="2200" b="1" i="1" dirty="0" smtClean="0">
                <a:solidFill>
                  <a:prstClr val="black"/>
                </a:solidFill>
                <a:latin typeface="Comic Sans MS" pitchFamily="66" charset="0"/>
              </a:rPr>
              <a:t>en </a:t>
            </a:r>
            <a:r>
              <a:rPr lang="es-MX" sz="2200" b="1" i="1" dirty="0">
                <a:solidFill>
                  <a:prstClr val="black"/>
                </a:solidFill>
                <a:latin typeface="Comic Sans MS" pitchFamily="66" charset="0"/>
              </a:rPr>
              <a:t>el catalogo internacional de enfermedades (CIE-10) ha incluido a la infertilidad como entidad nosológica</a:t>
            </a:r>
            <a:r>
              <a:rPr lang="es-MX" sz="2200" b="1" i="1" dirty="0" smtClean="0">
                <a:solidFill>
                  <a:prstClr val="black"/>
                </a:solidFill>
                <a:latin typeface="Comic Sans MS" pitchFamily="66" charset="0"/>
              </a:rPr>
              <a:t>.</a:t>
            </a:r>
          </a:p>
          <a:p>
            <a:pPr algn="ctr"/>
            <a:endParaRPr lang="es-MX" sz="2200" b="1" i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241714" y="245840"/>
            <a:ext cx="4923143" cy="95410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pPr algn="ctr"/>
            <a:r>
              <a:rPr lang="es-MX" sz="2800" b="1" dirty="0" smtClean="0">
                <a:latin typeface="Candara" pitchFamily="34" charset="0"/>
              </a:rPr>
              <a:t>Debilidades y </a:t>
            </a:r>
            <a:r>
              <a:rPr lang="es-MX" sz="2800" b="1" dirty="0" smtClean="0">
                <a:latin typeface="Candara" pitchFamily="34" charset="0"/>
              </a:rPr>
              <a:t>Fortalezas </a:t>
            </a:r>
            <a:r>
              <a:rPr lang="es-MX" sz="2800" b="1" dirty="0" smtClean="0">
                <a:latin typeface="Candara" pitchFamily="34" charset="0"/>
              </a:rPr>
              <a:t>en el </a:t>
            </a:r>
          </a:p>
          <a:p>
            <a:pPr algn="ctr"/>
            <a:r>
              <a:rPr lang="es-MX" sz="2800" b="1" dirty="0" smtClean="0">
                <a:latin typeface="Candara" pitchFamily="34" charset="0"/>
              </a:rPr>
              <a:t>Sector Salud</a:t>
            </a:r>
          </a:p>
        </p:txBody>
      </p:sp>
      <p:pic>
        <p:nvPicPr>
          <p:cNvPr id="7" name="Imagen 12" descr="fachada-diap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34702"/>
            <a:ext cx="1485712" cy="69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65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41714" y="1484784"/>
            <a:ext cx="4994582" cy="1059246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  <a:latin typeface="Comic Sans MS" pitchFamily="66" charset="0"/>
              </a:rPr>
              <a:t>Infertilidad</a:t>
            </a:r>
          </a:p>
          <a:p>
            <a:pPr algn="ctr"/>
            <a:r>
              <a:rPr lang="es-MX" sz="2400" b="1" dirty="0" smtClean="0">
                <a:solidFill>
                  <a:schemeClr val="tx1"/>
                </a:solidFill>
                <a:latin typeface="Comic Sans MS" pitchFamily="66" charset="0"/>
              </a:rPr>
              <a:t>Protocolo Sistematizado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740882" y="2988539"/>
            <a:ext cx="1996245" cy="647502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  <a:latin typeface="Comic Sans MS" pitchFamily="66" charset="0"/>
              </a:rPr>
              <a:t>Diagnóstico</a:t>
            </a:r>
            <a:endParaRPr lang="es-MX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51520" y="5229200"/>
            <a:ext cx="1413952" cy="914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i="1" dirty="0" smtClean="0">
                <a:solidFill>
                  <a:schemeClr val="tx1"/>
                </a:solidFill>
                <a:latin typeface="Comic Sans MS" pitchFamily="66" charset="0"/>
              </a:rPr>
              <a:t>Modificar Estilo de Vida</a:t>
            </a:r>
            <a:endParaRPr lang="es-MX" sz="2000" b="1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763688" y="5229200"/>
            <a:ext cx="1724760" cy="914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i="1" dirty="0" smtClean="0">
                <a:solidFill>
                  <a:schemeClr val="tx1"/>
                </a:solidFill>
                <a:latin typeface="Comic Sans MS" pitchFamily="66" charset="0"/>
              </a:rPr>
              <a:t>Pautas </a:t>
            </a:r>
            <a:r>
              <a:rPr lang="es-MX" sz="2000" b="1" i="1" dirty="0" smtClean="0">
                <a:solidFill>
                  <a:schemeClr val="tx1"/>
                </a:solidFill>
                <a:latin typeface="Comic Sans MS" pitchFamily="66" charset="0"/>
              </a:rPr>
              <a:t>Médico </a:t>
            </a:r>
            <a:r>
              <a:rPr lang="es-MX" sz="2000" b="1" i="1" dirty="0" smtClean="0">
                <a:solidFill>
                  <a:schemeClr val="tx1"/>
                </a:solidFill>
                <a:latin typeface="Comic Sans MS" pitchFamily="66" charset="0"/>
              </a:rPr>
              <a:t>Quirúrgicas</a:t>
            </a:r>
            <a:endParaRPr lang="es-MX" sz="2000" b="1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611775" y="5229200"/>
            <a:ext cx="1676966" cy="914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i="1" dirty="0" smtClean="0">
                <a:solidFill>
                  <a:schemeClr val="tx1"/>
                </a:solidFill>
                <a:latin typeface="Comic Sans MS" pitchFamily="66" charset="0"/>
              </a:rPr>
              <a:t>Estimulación</a:t>
            </a:r>
          </a:p>
          <a:p>
            <a:pPr algn="ctr"/>
            <a:r>
              <a:rPr lang="es-MX" sz="2000" b="1" i="1" dirty="0" smtClean="0">
                <a:solidFill>
                  <a:schemeClr val="tx1"/>
                </a:solidFill>
                <a:latin typeface="Comic Sans MS" pitchFamily="66" charset="0"/>
              </a:rPr>
              <a:t>de la </a:t>
            </a:r>
          </a:p>
          <a:p>
            <a:pPr algn="ctr"/>
            <a:r>
              <a:rPr lang="es-MX" sz="2000" b="1" i="1" dirty="0" smtClean="0">
                <a:solidFill>
                  <a:schemeClr val="tx1"/>
                </a:solidFill>
                <a:latin typeface="Comic Sans MS" pitchFamily="66" charset="0"/>
              </a:rPr>
              <a:t>Ovulación </a:t>
            </a:r>
            <a:endParaRPr lang="es-MX" sz="2000" b="1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343268" y="5233676"/>
            <a:ext cx="1741891" cy="914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i="1" dirty="0" smtClean="0">
                <a:solidFill>
                  <a:schemeClr val="tx1"/>
                </a:solidFill>
                <a:latin typeface="Comic Sans MS" pitchFamily="66" charset="0"/>
              </a:rPr>
              <a:t>Inseminación</a:t>
            </a:r>
          </a:p>
          <a:p>
            <a:pPr algn="ctr"/>
            <a:r>
              <a:rPr lang="es-MX" sz="2000" b="1" i="1" dirty="0" smtClean="0">
                <a:solidFill>
                  <a:schemeClr val="tx1"/>
                </a:solidFill>
                <a:latin typeface="Comic Sans MS" pitchFamily="66" charset="0"/>
              </a:rPr>
              <a:t>Intrauterina </a:t>
            </a:r>
            <a:endParaRPr lang="es-MX" sz="2000" b="1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51520" y="4171256"/>
            <a:ext cx="8568952" cy="553887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es-MX" sz="2400" b="1" dirty="0" smtClean="0">
                <a:solidFill>
                  <a:schemeClr val="tx1"/>
                </a:solidFill>
                <a:latin typeface="Comic Sans MS" pitchFamily="66" charset="0"/>
              </a:rPr>
              <a:t>Tratamiento</a:t>
            </a:r>
          </a:p>
          <a:p>
            <a:pPr algn="ctr"/>
            <a:r>
              <a:rPr lang="es-MX" sz="24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endParaRPr lang="es-MX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2" name="Imagen 12" descr="fachada-diap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973" y="212756"/>
            <a:ext cx="1485712" cy="695788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  <a:extLst/>
        </p:spPr>
      </p:pic>
      <p:sp>
        <p:nvSpPr>
          <p:cNvPr id="16" name="15 CuadroTexto"/>
          <p:cNvSpPr txBox="1"/>
          <p:nvPr/>
        </p:nvSpPr>
        <p:spPr>
          <a:xfrm>
            <a:off x="2241714" y="245840"/>
            <a:ext cx="4923143" cy="95410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pPr algn="ctr"/>
            <a:r>
              <a:rPr lang="es-MX" sz="2800" b="1" dirty="0" smtClean="0">
                <a:latin typeface="Candara" pitchFamily="34" charset="0"/>
              </a:rPr>
              <a:t>Debilidades y </a:t>
            </a:r>
            <a:r>
              <a:rPr lang="es-MX" sz="2800" b="1" dirty="0" smtClean="0">
                <a:latin typeface="Candara" pitchFamily="34" charset="0"/>
              </a:rPr>
              <a:t>Fortalezas </a:t>
            </a:r>
            <a:r>
              <a:rPr lang="es-MX" sz="2800" b="1" dirty="0" smtClean="0">
                <a:latin typeface="Candara" pitchFamily="34" charset="0"/>
              </a:rPr>
              <a:t>en el </a:t>
            </a:r>
          </a:p>
          <a:p>
            <a:pPr algn="ctr"/>
            <a:r>
              <a:rPr lang="es-MX" sz="2800" b="1" dirty="0" smtClean="0">
                <a:latin typeface="Candara" pitchFamily="34" charset="0"/>
              </a:rPr>
              <a:t>Sector Salud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7164857" y="5233676"/>
            <a:ext cx="1689643" cy="914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i="1" dirty="0" smtClean="0">
                <a:solidFill>
                  <a:schemeClr val="tx1"/>
                </a:solidFill>
                <a:latin typeface="Comic Sans MS" pitchFamily="66" charset="0"/>
              </a:rPr>
              <a:t>Fertilización</a:t>
            </a:r>
          </a:p>
          <a:p>
            <a:pPr algn="ctr"/>
            <a:r>
              <a:rPr lang="es-MX" sz="2000" b="1" i="1" dirty="0">
                <a:solidFill>
                  <a:schemeClr val="tx1"/>
                </a:solidFill>
                <a:latin typeface="Comic Sans MS" pitchFamily="66" charset="0"/>
              </a:rPr>
              <a:t>i</a:t>
            </a:r>
            <a:r>
              <a:rPr lang="es-MX" sz="2000" b="1" i="1" dirty="0" smtClean="0">
                <a:solidFill>
                  <a:schemeClr val="tx1"/>
                </a:solidFill>
                <a:latin typeface="Comic Sans MS" pitchFamily="66" charset="0"/>
              </a:rPr>
              <a:t>n vitro</a:t>
            </a:r>
            <a:endParaRPr lang="es-MX" sz="2000" b="1" i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0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1147</Words>
  <Application>Microsoft Macintosh PowerPoint</Application>
  <PresentationFormat>Presentación en pantalla (4:3)</PresentationFormat>
  <Paragraphs>204</Paragraphs>
  <Slides>19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8" baseType="lpstr">
      <vt:lpstr>Calibri</vt:lpstr>
      <vt:lpstr>Candara</vt:lpstr>
      <vt:lpstr>Comic Sans MS</vt:lpstr>
      <vt:lpstr>IrisUPC</vt:lpstr>
      <vt:lpstr>MS PGothic</vt:lpstr>
      <vt:lpstr>Symbol</vt:lpstr>
      <vt:lpstr>Wingdings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Victor Saul Vital Reyes</dc:creator>
  <cp:lastModifiedBy>victor vital</cp:lastModifiedBy>
  <cp:revision>34</cp:revision>
  <dcterms:created xsi:type="dcterms:W3CDTF">2018-08-07T17:07:01Z</dcterms:created>
  <dcterms:modified xsi:type="dcterms:W3CDTF">2018-08-08T21:24:27Z</dcterms:modified>
</cp:coreProperties>
</file>