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9" r:id="rId2"/>
    <p:sldId id="257" r:id="rId3"/>
    <p:sldId id="271" r:id="rId4"/>
    <p:sldId id="270" r:id="rId5"/>
    <p:sldId id="262" r:id="rId6"/>
    <p:sldId id="260" r:id="rId7"/>
    <p:sldId id="268" r:id="rId8"/>
    <p:sldId id="323" r:id="rId9"/>
    <p:sldId id="324" r:id="rId10"/>
    <p:sldId id="322" r:id="rId11"/>
    <p:sldId id="321" r:id="rId12"/>
    <p:sldId id="325" r:id="rId13"/>
    <p:sldId id="319" r:id="rId14"/>
    <p:sldId id="326" r:id="rId15"/>
    <p:sldId id="304" r:id="rId16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1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9234"/>
    <p:restoredTop sz="86377"/>
  </p:normalViewPr>
  <p:slideViewPr>
    <p:cSldViewPr snapToGrid="0" snapToObjects="1">
      <p:cViewPr varScale="1">
        <p:scale>
          <a:sx n="99" d="100"/>
          <a:sy n="99" d="100"/>
        </p:scale>
        <p:origin x="1752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168B2-9E43-6B41-BEF7-4AFAC5A4ACE5}" type="datetimeFigureOut">
              <a:rPr lang="es-MX" smtClean="0"/>
              <a:t>09/05/18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217676-B45F-2141-9591-90DD6739DB8C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95112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217676-B45F-2141-9591-90DD6739DB8C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2852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5F4B29-24C8-490A-B128-0FD37B0DDFF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775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663F46F-BB2A-BC49-B4B4-A8B6D8C4D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E0232BE0-EBC1-AD46-AC6C-548B6B295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B259162-C547-7747-A113-1BC5EC58E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5E587-F79E-2544-BDD5-7F17B74EBA08}" type="datetimeFigureOut">
              <a:rPr lang="es-MX" smtClean="0"/>
              <a:t>09/05/18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F3621DE-4123-A944-9787-5BC0417A4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E201B77-ABFF-FC4D-A7E7-D7F4C7AA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0ED6-93C7-8F46-A968-8C91E12AFA2D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1535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355F2FD-0D2A-944E-BF3A-A9FB2B6E7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D3B0E3C1-C157-DE42-8BF1-BFC74DD83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F0584E5-BAD9-1647-B2AA-EB8B1D18D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5E587-F79E-2544-BDD5-7F17B74EBA08}" type="datetimeFigureOut">
              <a:rPr lang="es-MX" smtClean="0"/>
              <a:t>09/05/18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6BA42E5-0753-B745-840F-F9D0A86A0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802AFEB-695D-3240-B988-6F3BCB14B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0ED6-93C7-8F46-A968-8C91E12AFA2D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48566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E6E1155D-33BB-EF40-BE31-8634850CEF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35EC4A4E-3363-6C43-BBFF-610BF84DB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5B23D06D-EE5F-AE42-9B28-0D961B59B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5E587-F79E-2544-BDD5-7F17B74EBA08}" type="datetimeFigureOut">
              <a:rPr lang="es-MX" smtClean="0"/>
              <a:t>09/05/18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88999F46-B450-A343-AA39-779D6D2E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5A50F47-224F-4A4E-985A-151D9A05F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0ED6-93C7-8F46-A968-8C91E12AFA2D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0812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3185584" y="274638"/>
            <a:ext cx="8396816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949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3AB5652-44D9-5A44-BBAE-846832ECF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F19C2EB6-570D-C34B-9D62-20AF4E03F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9E007602-E8C0-4748-974A-03836B230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5E587-F79E-2544-BDD5-7F17B74EBA08}" type="datetimeFigureOut">
              <a:rPr lang="es-MX" smtClean="0"/>
              <a:t>09/05/18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5FB4A75-5B7F-4F41-BDB4-A3B5BF8BC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A5BE173-79DF-BD44-A8E9-D1614460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0ED6-93C7-8F46-A968-8C91E12AFA2D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1617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D094FAE-3E2B-D549-8948-2EF4B934E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2127431C-6B3C-BF4E-BE1E-034AB74627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DF5FC167-6987-9D44-B1EA-6353D39A2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5E587-F79E-2544-BDD5-7F17B74EBA08}" type="datetimeFigureOut">
              <a:rPr lang="es-MX" smtClean="0"/>
              <a:t>09/05/18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688F48E-21A9-AB45-B346-7C4C7A114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1B4659A-B31F-444E-B330-48BE0486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0ED6-93C7-8F46-A968-8C91E12AFA2D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5929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7760669-747F-1749-9F03-1DA4218A1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12A0C975-C4D9-4E4D-87C8-17CE3D4B6B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E91A4B1-059F-5F49-90DF-74BF872E5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B7CB82C-1B09-4B43-8BB4-4CA539BFB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5E587-F79E-2544-BDD5-7F17B74EBA08}" type="datetimeFigureOut">
              <a:rPr lang="es-MX" smtClean="0"/>
              <a:t>09/05/18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7B813E19-EC92-BD4D-A5A8-0AE52661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3079CF8A-4EC6-0E42-838B-6712C3C3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0ED6-93C7-8F46-A968-8C91E12AFA2D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13176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037C4FB-3ADA-D64C-8E43-DA961D459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1503B5A8-D78C-374F-AF7A-4E153DDB2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269F9790-64C4-A445-98B7-5DDA9AE2F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D6AE6D5A-5904-9446-BDDB-655872D5AE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32083495-CAD7-6145-B5CE-E8CB15ADEA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DB4F5A8A-A0DE-1646-8492-7EC1B5EDE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5E587-F79E-2544-BDD5-7F17B74EBA08}" type="datetimeFigureOut">
              <a:rPr lang="es-MX" smtClean="0"/>
              <a:t>09/05/18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B36F1980-98D7-B048-80F7-F8F80696A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C92CFBD7-8247-6E43-9D1C-BC955A272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0ED6-93C7-8F46-A968-8C91E12AFA2D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4395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B737FB9-06CA-FB44-A119-66E92E277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A66A308B-8E16-3C45-B4BA-7D78F55EB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5E587-F79E-2544-BDD5-7F17B74EBA08}" type="datetimeFigureOut">
              <a:rPr lang="es-MX" smtClean="0"/>
              <a:t>09/05/18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2DFAC2AD-2A82-D646-8819-A2A6365C2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663384A1-9D92-DA45-A56F-E3B908F0C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0ED6-93C7-8F46-A968-8C91E12AFA2D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7661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0AC8D447-4765-5F44-B26B-A06EA19E7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5E587-F79E-2544-BDD5-7F17B74EBA08}" type="datetimeFigureOut">
              <a:rPr lang="es-MX" smtClean="0"/>
              <a:t>09/05/18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2077F562-8501-4C45-B0C5-02271B564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E9B3A5D3-09BC-F74E-B350-57505F94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0ED6-93C7-8F46-A968-8C91E12AFA2D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77749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954D2AC-92B7-3D41-B356-6F6D7BD03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A687B2BD-6284-8542-9E3D-966DA6D27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A21A38E-904F-5940-B6D2-68A8A61E4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F1B68A4A-B446-8E42-91F7-472556E72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5E587-F79E-2544-BDD5-7F17B74EBA08}" type="datetimeFigureOut">
              <a:rPr lang="es-MX" smtClean="0"/>
              <a:t>09/05/18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04140DE4-CCE1-444B-8E18-86C5EC405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C84272C-E040-8645-88C7-C7B953804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0ED6-93C7-8F46-A968-8C91E12AFA2D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7500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A64BA055-3491-BE48-918D-1B33A5C9B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2548EEB0-0737-7F4E-A646-17BE314D69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FB542CE1-2F59-AC4A-9F64-D8207282DA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5FA58D1-8DC8-6943-A656-F53C5784D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5E587-F79E-2544-BDD5-7F17B74EBA08}" type="datetimeFigureOut">
              <a:rPr lang="es-MX" smtClean="0"/>
              <a:t>09/05/18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82522603-3D2C-294D-B2F4-70D016431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37869F0-EAC1-4B45-B9A6-6B5246C3D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90ED6-93C7-8F46-A968-8C91E12AFA2D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5462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86F7D3CE-77C2-AC43-9ECD-0CFCD0891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EA560FFE-0E79-B844-BED6-215B6E3CA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7C07FC8-1A4C-0C45-B49D-9FDD8959B2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5E587-F79E-2544-BDD5-7F17B74EBA08}" type="datetimeFigureOut">
              <a:rPr lang="es-MX" smtClean="0"/>
              <a:t>09/05/18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F77E9A0-7AE7-284A-A61D-1C4073827F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398EEB0-6C9B-9542-BC3A-9EABC0E4E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90ED6-93C7-8F46-A968-8C91E12AFA2D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7101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46" Type="http://schemas.openxmlformats.org/officeDocument/2006/relationships/image" Target="../media/image61.png"/><Relationship Id="rId47" Type="http://schemas.openxmlformats.org/officeDocument/2006/relationships/image" Target="../media/image62.png"/><Relationship Id="rId48" Type="http://schemas.openxmlformats.org/officeDocument/2006/relationships/image" Target="../media/image63.png"/><Relationship Id="rId20" Type="http://schemas.openxmlformats.org/officeDocument/2006/relationships/image" Target="../media/image35.png"/><Relationship Id="rId21" Type="http://schemas.openxmlformats.org/officeDocument/2006/relationships/image" Target="../media/image36.png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25" Type="http://schemas.openxmlformats.org/officeDocument/2006/relationships/image" Target="../media/image40.png"/><Relationship Id="rId26" Type="http://schemas.openxmlformats.org/officeDocument/2006/relationships/image" Target="../media/image41.png"/><Relationship Id="rId27" Type="http://schemas.openxmlformats.org/officeDocument/2006/relationships/image" Target="../media/image42.png"/><Relationship Id="rId28" Type="http://schemas.openxmlformats.org/officeDocument/2006/relationships/image" Target="../media/image43.jpe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30" Type="http://schemas.openxmlformats.org/officeDocument/2006/relationships/image" Target="../media/image45.png"/><Relationship Id="rId31" Type="http://schemas.openxmlformats.org/officeDocument/2006/relationships/image" Target="../media/image46.png"/><Relationship Id="rId32" Type="http://schemas.openxmlformats.org/officeDocument/2006/relationships/image" Target="../media/image47.png"/><Relationship Id="rId9" Type="http://schemas.openxmlformats.org/officeDocument/2006/relationships/image" Target="../media/image24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33" Type="http://schemas.openxmlformats.org/officeDocument/2006/relationships/image" Target="../media/image48.jpeg"/><Relationship Id="rId34" Type="http://schemas.openxmlformats.org/officeDocument/2006/relationships/image" Target="../media/image49.png"/><Relationship Id="rId35" Type="http://schemas.openxmlformats.org/officeDocument/2006/relationships/image" Target="../media/image50.png"/><Relationship Id="rId36" Type="http://schemas.openxmlformats.org/officeDocument/2006/relationships/image" Target="../media/image51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5" Type="http://schemas.openxmlformats.org/officeDocument/2006/relationships/image" Target="../media/image30.png"/><Relationship Id="rId16" Type="http://schemas.openxmlformats.org/officeDocument/2006/relationships/image" Target="../media/image31.png"/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37" Type="http://schemas.openxmlformats.org/officeDocument/2006/relationships/image" Target="../media/image52.png"/><Relationship Id="rId38" Type="http://schemas.openxmlformats.org/officeDocument/2006/relationships/image" Target="../media/image53.png"/><Relationship Id="rId39" Type="http://schemas.openxmlformats.org/officeDocument/2006/relationships/image" Target="../media/image54.png"/><Relationship Id="rId40" Type="http://schemas.openxmlformats.org/officeDocument/2006/relationships/image" Target="../media/image55.png"/><Relationship Id="rId41" Type="http://schemas.openxmlformats.org/officeDocument/2006/relationships/image" Target="../media/image56.png"/><Relationship Id="rId42" Type="http://schemas.openxmlformats.org/officeDocument/2006/relationships/image" Target="../media/image57.png"/><Relationship Id="rId43" Type="http://schemas.openxmlformats.org/officeDocument/2006/relationships/image" Target="../media/image58.png"/><Relationship Id="rId44" Type="http://schemas.openxmlformats.org/officeDocument/2006/relationships/image" Target="../media/image59.jpeg"/><Relationship Id="rId45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A971DFC6-1ECA-A642-AF82-F317796CB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949" y="108488"/>
            <a:ext cx="2448000" cy="247722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2C088B7C-9E90-B24D-BD14-532CC156DC73}"/>
              </a:ext>
            </a:extLst>
          </p:cNvPr>
          <p:cNvSpPr txBox="1"/>
          <p:nvPr/>
        </p:nvSpPr>
        <p:spPr>
          <a:xfrm>
            <a:off x="1443622" y="2991830"/>
            <a:ext cx="894065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FUNDACIONES FILANTRÓPICAS EN SALUD</a:t>
            </a:r>
          </a:p>
          <a:p>
            <a:pPr algn="ctr"/>
            <a:r>
              <a:rPr lang="es-MX" sz="3200" dirty="0">
                <a:solidFill>
                  <a:srgbClr val="002060"/>
                </a:solidFill>
                <a:latin typeface="Arial Rounded MT Bold" panose="020F0704030504030204" pitchFamily="34" charset="77"/>
              </a:rPr>
              <a:t>PRESENTE Y FUTURO</a:t>
            </a:r>
          </a:p>
          <a:p>
            <a:pPr algn="ctr"/>
            <a:endParaRPr lang="es-MX" dirty="0">
              <a:solidFill>
                <a:srgbClr val="00206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4172F878-8C48-CD41-901D-915DA01378B9}"/>
              </a:ext>
            </a:extLst>
          </p:cNvPr>
          <p:cNvSpPr txBox="1"/>
          <p:nvPr/>
        </p:nvSpPr>
        <p:spPr>
          <a:xfrm>
            <a:off x="1251127" y="4229419"/>
            <a:ext cx="93256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rgbClr val="841E24"/>
                </a:solidFill>
                <a:latin typeface="Arial Rounded MT Bold" panose="020F0704030504030204" pitchFamily="34" charset="77"/>
              </a:rPr>
              <a:t>Papel de las fundaciones en la investigación del sector salud</a:t>
            </a:r>
          </a:p>
          <a:p>
            <a:pPr algn="ctr"/>
            <a:endParaRPr lang="es-MX" dirty="0">
              <a:solidFill>
                <a:schemeClr val="accent2">
                  <a:lumMod val="50000"/>
                </a:schemeClr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s-MX" dirty="0">
                <a:solidFill>
                  <a:srgbClr val="841E24"/>
                </a:solidFill>
                <a:latin typeface="Arial Rounded MT Bold" panose="020F0704030504030204" pitchFamily="34" charset="77"/>
              </a:rPr>
              <a:t>Dr. Adolfo Martínez </a:t>
            </a:r>
            <a:r>
              <a:rPr lang="es-MX" dirty="0" smtClean="0">
                <a:solidFill>
                  <a:srgbClr val="841E24"/>
                </a:solidFill>
                <a:latin typeface="Arial Rounded MT Bold" panose="020F0704030504030204" pitchFamily="34" charset="77"/>
              </a:rPr>
              <a:t>Palomo</a:t>
            </a:r>
          </a:p>
          <a:p>
            <a:pPr algn="ctr"/>
            <a:endParaRPr lang="es-MX" dirty="0" smtClean="0">
              <a:solidFill>
                <a:srgbClr val="841E24"/>
              </a:solidFill>
              <a:latin typeface="Arial Rounded MT Bold" panose="020F0704030504030204" pitchFamily="34" charset="77"/>
            </a:endParaRPr>
          </a:p>
          <a:p>
            <a:pPr algn="ctr"/>
            <a:endParaRPr lang="es-MX" dirty="0" smtClean="0">
              <a:solidFill>
                <a:srgbClr val="841E24"/>
              </a:solidFill>
              <a:latin typeface="Arial Rounded MT Bold" panose="020F0704030504030204" pitchFamily="34" charset="77"/>
            </a:endParaRPr>
          </a:p>
          <a:p>
            <a:pPr algn="ctr"/>
            <a:r>
              <a:rPr lang="es-MX" dirty="0" smtClean="0">
                <a:solidFill>
                  <a:srgbClr val="841E24"/>
                </a:solidFill>
                <a:latin typeface="Arial Rounded MT Bold" panose="020F0704030504030204" pitchFamily="34" charset="77"/>
              </a:rPr>
              <a:t>Miercoles </a:t>
            </a:r>
            <a:r>
              <a:rPr lang="es-MX" dirty="0">
                <a:solidFill>
                  <a:srgbClr val="841E24"/>
                </a:solidFill>
                <a:latin typeface="Arial Rounded MT Bold" panose="020F0704030504030204" pitchFamily="34" charset="77"/>
              </a:rPr>
              <a:t>9 de mayo de 2918</a:t>
            </a:r>
          </a:p>
          <a:p>
            <a:pPr algn="ctr"/>
            <a:endParaRPr lang="es-MX" dirty="0">
              <a:solidFill>
                <a:srgbClr val="841E24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96694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55" y="208226"/>
            <a:ext cx="3048649" cy="1800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884663" y="5513560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smtClean="0">
                <a:solidFill>
                  <a:srgbClr val="841E24"/>
                </a:solidFill>
              </a:rPr>
              <a:t>2016</a:t>
            </a:r>
            <a:endParaRPr lang="es-ES_tradnl" sz="2800" b="1" dirty="0">
              <a:solidFill>
                <a:srgbClr val="841E24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308794" y="3130340"/>
            <a:ext cx="100673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dirty="0" smtClean="0">
                <a:solidFill>
                  <a:srgbClr val="841E24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“APOYAR  LA CIENCIA Y LA TECNOLOGÍA  PARA HACER POSIBLE</a:t>
            </a:r>
          </a:p>
          <a:p>
            <a:pPr algn="ctr"/>
            <a:endParaRPr lang="es-ES_tradnl" sz="2400" dirty="0" smtClean="0">
              <a:solidFill>
                <a:srgbClr val="841E2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ctr"/>
            <a:r>
              <a:rPr lang="es-ES_tradnl" sz="2400" dirty="0" smtClean="0">
                <a:solidFill>
                  <a:srgbClr val="841E24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LA CURACIÓN, LA PREVENCIÓN Y EL TRATAMIENTO DE</a:t>
            </a:r>
          </a:p>
          <a:p>
            <a:pPr algn="ctr"/>
            <a:endParaRPr lang="es-ES_tradnl" sz="2400" dirty="0" smtClean="0">
              <a:solidFill>
                <a:srgbClr val="841E2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ctr"/>
            <a:r>
              <a:rPr lang="es-ES_tradnl" sz="2400" dirty="0" smtClean="0">
                <a:solidFill>
                  <a:srgbClr val="841E24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TODAS LAS ENFERMEDADES HACIA EL FIN DE ESTE SIGLO”</a:t>
            </a:r>
            <a:endParaRPr lang="es-ES_tradnl" sz="2400" dirty="0">
              <a:solidFill>
                <a:srgbClr val="841E2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858189" y="2162892"/>
            <a:ext cx="5540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>
                <a:solidFill>
                  <a:srgbClr val="841E24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3,000 MILLONES DE DÓLARES</a:t>
            </a:r>
            <a:endParaRPr lang="es-ES_tradnl" sz="2800" dirty="0">
              <a:solidFill>
                <a:srgbClr val="841E2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26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17" t="-8216" r="4117" b="30049"/>
          <a:stretch/>
        </p:blipFill>
        <p:spPr>
          <a:xfrm>
            <a:off x="2316426" y="1341408"/>
            <a:ext cx="6984000" cy="227823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832" y="73374"/>
            <a:ext cx="2387600" cy="14097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977441" y="3918185"/>
            <a:ext cx="1071838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dirty="0" smtClean="0">
                <a:solidFill>
                  <a:srgbClr val="841E24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“El HCA es una colaboración global para caracterizar todas las células</a:t>
            </a:r>
          </a:p>
          <a:p>
            <a:pPr algn="ctr"/>
            <a:r>
              <a:rPr lang="es-ES_tradnl" sz="2400" dirty="0" smtClean="0">
                <a:solidFill>
                  <a:srgbClr val="841E24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</a:t>
            </a:r>
          </a:p>
          <a:p>
            <a:pPr algn="ctr"/>
            <a:r>
              <a:rPr lang="es-ES_tradnl" sz="2400" dirty="0" smtClean="0">
                <a:solidFill>
                  <a:srgbClr val="841E24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del cuerpo humano: los tipos celulares, el número, las localizaciones, </a:t>
            </a:r>
          </a:p>
          <a:p>
            <a:pPr algn="ctr"/>
            <a:endParaRPr lang="es-ES_tradnl" sz="2400" dirty="0" smtClean="0">
              <a:solidFill>
                <a:srgbClr val="841E2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  <a:p>
            <a:pPr algn="ctr"/>
            <a:r>
              <a:rPr lang="es-ES_tradnl" sz="2400" dirty="0" smtClean="0">
                <a:solidFill>
                  <a:srgbClr val="841E24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las relaciones y los componentes moleculares”</a:t>
            </a:r>
            <a:endParaRPr lang="es-ES_tradnl" sz="2400" dirty="0">
              <a:solidFill>
                <a:srgbClr val="841E24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03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021"/>
            <a:ext cx="12192000" cy="528697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24000" cy="209965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631842" y="523901"/>
            <a:ext cx="5720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smtClean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44 MIL MILLONES DE DÓLARES</a:t>
            </a:r>
            <a:endParaRPr lang="es-ES_tradnl" sz="2800" b="1" dirty="0">
              <a:solidFill>
                <a:srgbClr val="C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369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33" y="728133"/>
            <a:ext cx="7937500" cy="57277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26" y="0"/>
            <a:ext cx="3024000" cy="209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6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8"/>
          <a:stretch/>
        </p:blipFill>
        <p:spPr>
          <a:xfrm>
            <a:off x="935506" y="1153911"/>
            <a:ext cx="9702800" cy="555598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528811" y="257578"/>
            <a:ext cx="5720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>
                <a:solidFill>
                  <a:srgbClr val="C00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20 MIL MILLONES DE DÓLARES</a:t>
            </a:r>
            <a:endParaRPr lang="es-ES_tradnl" sz="2800" dirty="0">
              <a:solidFill>
                <a:srgbClr val="C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084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992313" y="1700213"/>
            <a:ext cx="8229600" cy="11430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CA" sz="6600" b="1" dirty="0" err="1" smtClean="0">
                <a:solidFill>
                  <a:srgbClr val="FF0000"/>
                </a:solidFill>
              </a:rPr>
              <a:t>Fragmentación</a:t>
            </a:r>
            <a:endParaRPr lang="en-US" sz="6600" b="1" dirty="0">
              <a:solidFill>
                <a:srgbClr val="FF0000"/>
              </a:solidFill>
            </a:endParaRPr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808663" y="2995613"/>
            <a:ext cx="781050" cy="781050"/>
          </a:xfrm>
        </p:spPr>
      </p:pic>
      <p:pic>
        <p:nvPicPr>
          <p:cNvPr id="2970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256588" y="1844676"/>
            <a:ext cx="647700" cy="646113"/>
          </a:xfrm>
        </p:spPr>
      </p:pic>
      <p:pic>
        <p:nvPicPr>
          <p:cNvPr id="29701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888163" y="3211514"/>
            <a:ext cx="1287462" cy="600075"/>
          </a:xfrm>
        </p:spPr>
      </p:pic>
      <p:pic>
        <p:nvPicPr>
          <p:cNvPr id="29702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9339264" y="4149726"/>
            <a:ext cx="1004887" cy="608013"/>
          </a:xfrm>
        </p:spPr>
      </p:pic>
      <p:pic>
        <p:nvPicPr>
          <p:cNvPr id="297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40238" y="692150"/>
            <a:ext cx="154305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88388" y="2781300"/>
            <a:ext cx="14287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48075" y="2852738"/>
            <a:ext cx="113665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08663" y="4508501"/>
            <a:ext cx="85725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35864" y="981075"/>
            <a:ext cx="313213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0" y="6170614"/>
            <a:ext cx="4497388" cy="68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08439" y="2205038"/>
            <a:ext cx="17049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0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0" y="1484313"/>
            <a:ext cx="3455988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51088" y="2420938"/>
            <a:ext cx="12446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1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9048751" y="2001839"/>
            <a:ext cx="1368425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1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888163" y="404814"/>
            <a:ext cx="252095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4" name="Picture 1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656138" y="5445126"/>
            <a:ext cx="2087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1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192339" y="5445126"/>
            <a:ext cx="1743075" cy="58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6" name="Picture 2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224338" y="4292601"/>
            <a:ext cx="143986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7" name="Picture 21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024564" y="2244726"/>
            <a:ext cx="9429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8" name="Picture 22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847850" y="4221163"/>
            <a:ext cx="1835150" cy="72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23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6743700" y="4941888"/>
            <a:ext cx="8763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0" name="Picture 24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5951539" y="6099175"/>
            <a:ext cx="216058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1" name="Picture 25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8688388" y="5013325"/>
            <a:ext cx="1439862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2" name="Picture 26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782888" y="3357563"/>
            <a:ext cx="7239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3" name="Picture 27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616076" y="2565401"/>
            <a:ext cx="663575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4" name="Picture 28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951539" y="3860801"/>
            <a:ext cx="23336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5" name="Picture 29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8543925" y="3357564"/>
            <a:ext cx="11684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6" name="Picture 30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391401" y="4365625"/>
            <a:ext cx="18573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7" name="Picture 31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3648075" y="4797426"/>
            <a:ext cx="1371600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8" name="Picture 32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5232401" y="1484313"/>
            <a:ext cx="12747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9" name="Picture 33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943476" y="2924176"/>
            <a:ext cx="561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0" name="Picture 34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175500" y="2205038"/>
            <a:ext cx="1227138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1" name="Picture 35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2424114" y="1196975"/>
            <a:ext cx="2790825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2" name="Picture 36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503613" y="3789364"/>
            <a:ext cx="22860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3" name="Picture 37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7608889" y="4797425"/>
            <a:ext cx="12477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4" name="Picture 38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6456363" y="4292600"/>
            <a:ext cx="1008062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5" name="Picture 39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7175500" y="5913438"/>
            <a:ext cx="3429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6" name="Picture 40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1774826" y="4868864"/>
            <a:ext cx="16859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7" name="Picture 41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524000" y="692150"/>
            <a:ext cx="1296988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8" name="Picture 42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6305551" y="981075"/>
            <a:ext cx="94297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39" name="Picture 43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6888163" y="1484314"/>
            <a:ext cx="1073150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40" name="Picture 44"/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5087939" y="4797426"/>
            <a:ext cx="936625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41" name="Picture 45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248525" y="4756150"/>
            <a:ext cx="3024188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42" name="Picture 46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3287714" y="692151"/>
            <a:ext cx="10382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43" name="Picture 47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8832851" y="6237288"/>
            <a:ext cx="181292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44" name="Picture 48"/>
          <p:cNvPicPr>
            <a:picLocks noChangeAspect="1"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1919288" y="2205038"/>
            <a:ext cx="2627312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11475720" y="434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099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24B32B0-09DA-4049-9EF6-B4B92C750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464" y="0"/>
            <a:ext cx="4782647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B07689A9-AED5-F24D-B4A6-89A817237C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627"/>
          <a:stretch/>
        </p:blipFill>
        <p:spPr>
          <a:xfrm>
            <a:off x="1060784" y="0"/>
            <a:ext cx="47723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0BD3C682-E2A9-3A47-817F-F660A1D29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5557" y="0"/>
            <a:ext cx="5549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9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6CA0D23-E558-A34C-937F-4BF93E8E6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1" t="7295" r="1655" b="13243"/>
          <a:stretch/>
        </p:blipFill>
        <p:spPr>
          <a:xfrm rot="10800000">
            <a:off x="921875" y="1940767"/>
            <a:ext cx="10890680" cy="4777274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0" y="205273"/>
            <a:ext cx="120412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dirty="0" smtClean="0">
                <a:solidFill>
                  <a:schemeClr val="accent1">
                    <a:lumMod val="7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Salud mundial: contraste entre carga de mortalidad</a:t>
            </a:r>
          </a:p>
          <a:p>
            <a:pPr algn="ctr"/>
            <a:r>
              <a:rPr lang="es-ES_tradnl" sz="3200" dirty="0" smtClean="0">
                <a:solidFill>
                  <a:schemeClr val="accent1">
                    <a:lumMod val="7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prematura y financiamiento de la investigación en salud</a:t>
            </a:r>
            <a:endParaRPr lang="es-ES_tradnl" sz="3200" dirty="0">
              <a:solidFill>
                <a:schemeClr val="accent1">
                  <a:lumMod val="75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22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026BEE9C-87B7-4F42-992A-F21668C59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00" b="6732"/>
          <a:stretch/>
        </p:blipFill>
        <p:spPr>
          <a:xfrm>
            <a:off x="3083021" y="1726104"/>
            <a:ext cx="5560738" cy="524419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57727" y="228814"/>
            <a:ext cx="104113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smtClean="0">
                <a:solidFill>
                  <a:schemeClr val="accent1">
                    <a:lumMod val="7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Fuentes de financiamiento de investigación</a:t>
            </a:r>
          </a:p>
          <a:p>
            <a:pPr algn="ctr"/>
            <a:r>
              <a:rPr lang="es-ES_tradnl" sz="2800" dirty="0" smtClean="0">
                <a:solidFill>
                  <a:schemeClr val="accent1">
                    <a:lumMod val="7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en salud para problemas en países en desarrollo</a:t>
            </a:r>
          </a:p>
          <a:p>
            <a:pPr algn="ctr"/>
            <a:r>
              <a:rPr lang="es-ES_tradnl" sz="2800" dirty="0" smtClean="0">
                <a:solidFill>
                  <a:schemeClr val="accent1">
                    <a:lumMod val="7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(</a:t>
            </a:r>
            <a:r>
              <a:rPr lang="es-ES_tradnl" sz="2800" dirty="0" err="1" smtClean="0">
                <a:solidFill>
                  <a:schemeClr val="accent1">
                    <a:lumMod val="7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milones</a:t>
            </a:r>
            <a:r>
              <a:rPr lang="es-ES_tradnl" sz="2800" dirty="0" smtClean="0">
                <a:solidFill>
                  <a:schemeClr val="accent1">
                    <a:lumMod val="7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 de US dls.)</a:t>
            </a:r>
            <a:endParaRPr lang="es-ES_tradnl" sz="2800" dirty="0">
              <a:solidFill>
                <a:schemeClr val="accent1">
                  <a:lumMod val="75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10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E7830787-E7A3-CF45-9816-6B936068B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07" t="10000" r="5152"/>
          <a:stretch/>
        </p:blipFill>
        <p:spPr>
          <a:xfrm>
            <a:off x="2577436" y="907684"/>
            <a:ext cx="7524000" cy="583758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810967" y="101025"/>
            <a:ext cx="88748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 smtClean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% del PIB dedicado a investigación en salud</a:t>
            </a:r>
            <a:endParaRPr lang="es-ES_tradnl" sz="3200" b="1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85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DF746D6A-7A5F-F840-975C-63D1F663FE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9"/>
          <a:stretch/>
        </p:blipFill>
        <p:spPr>
          <a:xfrm>
            <a:off x="1598775" y="849085"/>
            <a:ext cx="7888419" cy="552628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845724" y="0"/>
            <a:ext cx="76233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>
                <a:solidFill>
                  <a:schemeClr val="accent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Tendencias anuales de publicaciones</a:t>
            </a:r>
            <a:endParaRPr lang="es-ES_tradnl" sz="3200" dirty="0">
              <a:solidFill>
                <a:schemeClr val="accent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87896" y="2120348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>
                <a:solidFill>
                  <a:schemeClr val="accent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Ciencia</a:t>
            </a:r>
            <a:endParaRPr lang="es-ES_tradnl" sz="2800" dirty="0">
              <a:solidFill>
                <a:schemeClr val="accent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33669" y="4479235"/>
            <a:ext cx="11753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>
                <a:solidFill>
                  <a:schemeClr val="accent1">
                    <a:lumMod val="50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Salud</a:t>
            </a:r>
            <a:endParaRPr lang="es-ES_tradnl" sz="2800" dirty="0">
              <a:solidFill>
                <a:schemeClr val="accent1">
                  <a:lumMod val="50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31218" y="5504248"/>
            <a:ext cx="2370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>
                <a:solidFill>
                  <a:schemeClr val="accent1">
                    <a:lumMod val="50000"/>
                  </a:schemeClr>
                </a:solidFill>
              </a:rPr>
              <a:t>Lancet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_tradnl" b="1" dirty="0" smtClean="0">
                <a:solidFill>
                  <a:schemeClr val="accent1">
                    <a:lumMod val="50000"/>
                  </a:schemeClr>
                </a:solidFill>
              </a:rPr>
              <a:t>382</a:t>
            </a:r>
            <a:r>
              <a:rPr lang="es-ES_tradnl" dirty="0" smtClean="0">
                <a:solidFill>
                  <a:schemeClr val="accent1">
                    <a:lumMod val="50000"/>
                  </a:schemeClr>
                </a:solidFill>
              </a:rPr>
              <a:t>: 1286, 2013</a:t>
            </a:r>
            <a:endParaRPr lang="es-ES_tradnl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0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01" y="1342824"/>
            <a:ext cx="8839200" cy="5207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191" y="85524"/>
            <a:ext cx="50038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3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751" y="833088"/>
            <a:ext cx="4536000" cy="602491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134649" y="169817"/>
            <a:ext cx="5275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>
                <a:solidFill>
                  <a:schemeClr val="bg1">
                    <a:lumMod val="9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Michael J. Fox  y  Tracy </a:t>
            </a:r>
            <a:r>
              <a:rPr lang="es-ES_tradnl" sz="2800" dirty="0" err="1" smtClean="0">
                <a:solidFill>
                  <a:schemeClr val="bg1">
                    <a:lumMod val="95000"/>
                  </a:schemeClr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Pollan</a:t>
            </a:r>
            <a:endParaRPr lang="es-ES_tradnl" sz="2800" dirty="0">
              <a:solidFill>
                <a:schemeClr val="bg1">
                  <a:lumMod val="95000"/>
                </a:schemeClr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82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172</Words>
  <Application>Microsoft Macintosh PowerPoint</Application>
  <PresentationFormat>Panorámica</PresentationFormat>
  <Paragraphs>36</Paragraphs>
  <Slides>15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0" baseType="lpstr">
      <vt:lpstr>Arial Rounded MT Bold</vt:lpstr>
      <vt:lpstr>Calibri</vt:lpstr>
      <vt:lpstr>Calibri Light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Fragmentación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31</cp:revision>
  <dcterms:created xsi:type="dcterms:W3CDTF">2018-05-08T15:56:28Z</dcterms:created>
  <dcterms:modified xsi:type="dcterms:W3CDTF">2018-05-09T22:15:59Z</dcterms:modified>
</cp:coreProperties>
</file>