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2" r:id="rId8"/>
    <p:sldId id="263" r:id="rId9"/>
    <p:sldId id="268" r:id="rId10"/>
    <p:sldId id="265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9" r:id="rId20"/>
  </p:sldIdLst>
  <p:sldSz cx="9144000" cy="6858000" type="letter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3C31-0E58-46AE-A344-C6DB3E6FB7B0}" type="datetimeFigureOut">
              <a:rPr lang="es-ES" smtClean="0"/>
              <a:t>09/05/2018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4D07A-C09A-43D6-ACA2-BD1D9EC100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8154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3C31-0E58-46AE-A344-C6DB3E6FB7B0}" type="datetimeFigureOut">
              <a:rPr lang="es-ES" smtClean="0"/>
              <a:t>09/05/2018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4D07A-C09A-43D6-ACA2-BD1D9EC100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304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3C31-0E58-46AE-A344-C6DB3E6FB7B0}" type="datetimeFigureOut">
              <a:rPr lang="es-ES" smtClean="0"/>
              <a:t>09/05/2018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4D07A-C09A-43D6-ACA2-BD1D9EC100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473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">
                <a:schemeClr val="bg1">
                  <a:lumMod val="95000"/>
                </a:schemeClr>
              </a:gs>
              <a:gs pos="25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869872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3C31-0E58-46AE-A344-C6DB3E6FB7B0}" type="datetimeFigureOut">
              <a:rPr lang="es-ES" smtClean="0"/>
              <a:t>09/05/2018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4D07A-C09A-43D6-ACA2-BD1D9EC100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003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3C31-0E58-46AE-A344-C6DB3E6FB7B0}" type="datetimeFigureOut">
              <a:rPr lang="es-ES" smtClean="0"/>
              <a:t>09/05/2018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4D07A-C09A-43D6-ACA2-BD1D9EC100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191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3C31-0E58-46AE-A344-C6DB3E6FB7B0}" type="datetimeFigureOut">
              <a:rPr lang="es-ES" smtClean="0"/>
              <a:t>09/05/2018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4D07A-C09A-43D6-ACA2-BD1D9EC100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5022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3C31-0E58-46AE-A344-C6DB3E6FB7B0}" type="datetimeFigureOut">
              <a:rPr lang="es-ES" smtClean="0"/>
              <a:t>09/05/2018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4D07A-C09A-43D6-ACA2-BD1D9EC100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68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3C31-0E58-46AE-A344-C6DB3E6FB7B0}" type="datetimeFigureOut">
              <a:rPr lang="es-ES" smtClean="0"/>
              <a:t>09/05/2018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4D07A-C09A-43D6-ACA2-BD1D9EC100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1931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3C31-0E58-46AE-A344-C6DB3E6FB7B0}" type="datetimeFigureOut">
              <a:rPr lang="es-ES" smtClean="0"/>
              <a:t>09/05/2018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4D07A-C09A-43D6-ACA2-BD1D9EC100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120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3C31-0E58-46AE-A344-C6DB3E6FB7B0}" type="datetimeFigureOut">
              <a:rPr lang="es-ES" smtClean="0"/>
              <a:t>09/05/2018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4D07A-C09A-43D6-ACA2-BD1D9EC100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0576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43C31-0E58-46AE-A344-C6DB3E6FB7B0}" type="datetimeFigureOut">
              <a:rPr lang="es-ES" smtClean="0"/>
              <a:t>09/05/2018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4D07A-C09A-43D6-ACA2-BD1D9EC100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274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ocialventurepartners.s3-us-west-2.amazonaws.com/www.socialventurepartners.org/sites/43/2017/01/cc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6" r="1463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0" y="5251652"/>
            <a:ext cx="9144000" cy="14406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es-MX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Éxito de proyectos específicos </a:t>
            </a:r>
          </a:p>
          <a:p>
            <a:pPr marL="360000"/>
            <a:r>
              <a:rPr lang="es-MX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cooperativos</a:t>
            </a:r>
          </a:p>
          <a:p>
            <a:pPr marL="360000"/>
            <a:r>
              <a:rPr lang="es-MX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Roberto Tapia Conyer</a:t>
            </a:r>
            <a:endParaRPr lang="es-ES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www.remedi.org.mx/images/capacitacion/logo_an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890" y="5251653"/>
            <a:ext cx="1440609" cy="144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59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381000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Iniciativa en Medicina Genómica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386443" y="1458690"/>
            <a:ext cx="8371114" cy="1894114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566059" y="2205692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082049" y="1667083"/>
            <a:ext cx="64163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Descubrir las bases genéticas de la diabetes tipo 2 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     y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cáncer en México y Latinoamérica.</a:t>
            </a:r>
          </a:p>
          <a:p>
            <a:pPr marL="342900" indent="-342900">
              <a:buFont typeface="+mj-lt"/>
              <a:buAutoNum type="arabicPeriod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Diseñar herramientas útiles para la prevención, diagnóstico y tratamiento de estos padecimientos.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386443" y="3702478"/>
            <a:ext cx="8371114" cy="1382485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728764" y="4193665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Socios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386443" y="5434637"/>
            <a:ext cx="8371114" cy="1099457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26108" y="5784310"/>
            <a:ext cx="1231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Avances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079570" y="5523828"/>
            <a:ext cx="6418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Chip para el diagnóstico de riesgo genético de diabetes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población mexicana, y desarrollo de tratamientos personalizado de diabetes y cáncer.</a:t>
            </a:r>
          </a:p>
        </p:txBody>
      </p:sp>
      <p:pic>
        <p:nvPicPr>
          <p:cNvPr id="11" name="Picture 2" descr="https://www.broadinstitute.org/files/news/media-images/logos/BroadInstLogoforDigital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753" y="4102227"/>
            <a:ext cx="2305432" cy="5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i.vimeocdn.com/portrait/2371453_300x3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7" b="11271"/>
          <a:stretch/>
        </p:blipFill>
        <p:spPr bwMode="auto">
          <a:xfrm>
            <a:off x="4685949" y="3885401"/>
            <a:ext cx="1373961" cy="104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132.247.8.18/imagenes/Logos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437" y="3855137"/>
            <a:ext cx="1027775" cy="107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arquitectura.unam.mx/uploads/8/1/1/0/8110907/_2634437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5" y="3785290"/>
            <a:ext cx="1249142" cy="124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56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38100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Iniciativa para el desarrollo de vacunas </a:t>
            </a:r>
          </a:p>
          <a:p>
            <a:pPr algn="ctr"/>
            <a:r>
              <a:rPr lang="es-MX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contra enfermedades tropicales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386443" y="1458690"/>
            <a:ext cx="8371114" cy="1894114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566059" y="2205692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082049" y="1667083"/>
            <a:ext cx="64163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252000">
              <a:buFont typeface="+mj-lt"/>
              <a:buAutoNum type="arabicPeriod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Construir una plataforma para el desarrollo y producción de vacunas en México.</a:t>
            </a:r>
          </a:p>
          <a:p>
            <a:pPr marL="360000" indent="-252000">
              <a:buFont typeface="+mj-lt"/>
              <a:buAutoNum type="arabicPeriod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252000">
              <a:buFont typeface="+mj-lt"/>
              <a:buAutoNum type="arabicPeriod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Desarrollar una vacuna terapéutica contra la enfermedad de Chagas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386443" y="3702478"/>
            <a:ext cx="8371114" cy="1382485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728764" y="4193665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Socios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386443" y="5434637"/>
            <a:ext cx="8371114" cy="1099457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26108" y="5784310"/>
            <a:ext cx="1231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Avances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079570" y="5523828"/>
            <a:ext cx="6418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Semilla lista para la producción de lotes experimentales de vacunas, y en proceso la creación de un consorcio social/privado para producir la vacuna.</a:t>
            </a:r>
          </a:p>
        </p:txBody>
      </p:sp>
      <p:pic>
        <p:nvPicPr>
          <p:cNvPr id="17" name="Picture 2" descr="https://static1.squarespace.com/static/542b27b6e4b04193388466d4/t/5431843be4b07167f43e1c6c/1412531267299/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371" y="4009787"/>
            <a:ext cx="1819522" cy="83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tamps.cinvestav.mx/~oc/IMAGES/Cinvestav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22" y="3949083"/>
            <a:ext cx="730651" cy="90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es.uadyvirtual.uady.mx/pluginfile.php/1/theme_essential/slide1image/1507152613/uadybanner%20%281%29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4" r="22526"/>
          <a:stretch/>
        </p:blipFill>
        <p:spPr bwMode="auto">
          <a:xfrm>
            <a:off x="6142891" y="3912664"/>
            <a:ext cx="592525" cy="95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arquitectura.unam.mx/uploads/8/1/1/0/8110907/_2634437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347" y="3869206"/>
            <a:ext cx="1114503" cy="111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41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478974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Impacto mediante alianzas tripartitas</a:t>
            </a:r>
          </a:p>
          <a:p>
            <a:pPr algn="ctr"/>
            <a:r>
              <a:rPr lang="es-MX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social-público-privado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840" y="2253338"/>
            <a:ext cx="971269" cy="96213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840" y="3669142"/>
            <a:ext cx="971269" cy="96213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840" y="5084947"/>
            <a:ext cx="971269" cy="96213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96541" y="2457406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3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1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896541" y="3873210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3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2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896541" y="528901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3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1680640" y="2495878"/>
            <a:ext cx="527259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Implantación con impacto internacional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1680640" y="3911682"/>
            <a:ext cx="674575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Investigación con impacto nacional e internacional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680640" y="5342876"/>
            <a:ext cx="685315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2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Intervenciones</a:t>
            </a:r>
            <a:r>
              <a:rPr lang="es-ES" dirty="0"/>
              <a:t> como política pública en México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643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5"/>
          <p:cNvSpPr/>
          <p:nvPr/>
        </p:nvSpPr>
        <p:spPr>
          <a:xfrm>
            <a:off x="198451" y="393870"/>
            <a:ext cx="2018540" cy="51937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8575" tIns="28575" rIns="28575" bIns="28575" numCol="1" anchor="t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just"/>
            <a:r>
              <a:rPr lang="es-MX" sz="3000" b="1" dirty="0" smtClean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CASALUD</a:t>
            </a:r>
          </a:p>
        </p:txBody>
      </p:sp>
      <p:sp>
        <p:nvSpPr>
          <p:cNvPr id="3" name="Shape 165"/>
          <p:cNvSpPr/>
          <p:nvPr/>
        </p:nvSpPr>
        <p:spPr>
          <a:xfrm>
            <a:off x="2311877" y="239981"/>
            <a:ext cx="6685431" cy="82715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8575" tIns="28575" rIns="28575" bIns="28575" numCol="1" anchor="t">
            <a:spAutoFit/>
          </a:bodyPr>
          <a:lstStyle/>
          <a:p>
            <a:pPr algn="just"/>
            <a:r>
              <a:rPr lang="es-MX" sz="2500" b="1" dirty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Reingeniería de la </a:t>
            </a:r>
            <a:r>
              <a:rPr lang="es-MX" sz="2500" b="1" dirty="0" smtClean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prevención y </a:t>
            </a:r>
            <a:r>
              <a:rPr lang="es-MX" sz="2500" b="1" dirty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la atención </a:t>
            </a:r>
            <a:endParaRPr lang="es-MX" sz="2500" b="1" dirty="0" smtClean="0"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algn="just"/>
            <a:r>
              <a:rPr lang="es-MX" sz="2500" b="1" dirty="0" smtClean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de </a:t>
            </a:r>
            <a:r>
              <a:rPr lang="es-MX" sz="2500" b="1" dirty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las </a:t>
            </a:r>
            <a:r>
              <a:rPr lang="es-MX" sz="2500" b="1" dirty="0" smtClean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enfermedades </a:t>
            </a:r>
            <a:r>
              <a:rPr lang="es-MX" sz="2500" b="1" dirty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crónicas</a:t>
            </a:r>
            <a:endParaRPr sz="2500" b="1" dirty="0"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1209" y="1297745"/>
            <a:ext cx="8435595" cy="118494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252000" indent="-252000">
              <a:buFont typeface="Wingdings" panose="05000000000000000000" pitchFamily="2" charset="2"/>
              <a:buChar char="§"/>
            </a:pPr>
            <a:r>
              <a:rPr lang="es-MX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Implantar un </a:t>
            </a:r>
            <a:r>
              <a:rPr lang="es-MX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paradigma </a:t>
            </a:r>
            <a:r>
              <a:rPr lang="es-MX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preventivo con </a:t>
            </a:r>
            <a:r>
              <a:rPr lang="es-MX" b="1" u="sng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detección </a:t>
            </a:r>
            <a:r>
              <a:rPr lang="es-MX" b="1" u="sng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personalizada </a:t>
            </a:r>
            <a:r>
              <a:rPr lang="es-MX" b="1" u="sng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del riesgo</a:t>
            </a:r>
            <a:r>
              <a:rPr lang="es-MX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  <a:p>
            <a:pPr marL="252000" indent="-252000">
              <a:buFont typeface="Wingdings" panose="05000000000000000000" pitchFamily="2" charset="2"/>
              <a:buChar char="§"/>
            </a:pPr>
            <a:r>
              <a:rPr lang="es-MX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Implantar </a:t>
            </a:r>
            <a:r>
              <a:rPr lang="es-MX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intervenciones </a:t>
            </a:r>
            <a:r>
              <a:rPr lang="es-MX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efectivas para asegurar </a:t>
            </a:r>
            <a:r>
              <a:rPr lang="es-MX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la </a:t>
            </a:r>
            <a:r>
              <a:rPr lang="es-MX" b="1" u="sng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calidad de la atención</a:t>
            </a:r>
            <a:r>
              <a:rPr lang="es-MX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  <a:p>
            <a:pPr marL="252000" indent="-252000">
              <a:buFont typeface="Wingdings" panose="05000000000000000000" pitchFamily="2" charset="2"/>
              <a:buChar char="§"/>
            </a:pPr>
            <a:r>
              <a:rPr lang="es-MX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Seguir </a:t>
            </a:r>
            <a:r>
              <a:rPr lang="es-MX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 la persona </a:t>
            </a:r>
            <a:r>
              <a:rPr lang="es-MX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 lo largo del </a:t>
            </a:r>
            <a:r>
              <a:rPr lang="es-MX" b="1" u="sng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continuo de la atención</a:t>
            </a:r>
            <a:r>
              <a:rPr lang="es-MX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  <a:p>
            <a:pPr marL="252000" indent="-252000">
              <a:buFont typeface="Wingdings" panose="05000000000000000000" pitchFamily="2" charset="2"/>
              <a:buChar char="§"/>
            </a:pPr>
            <a:r>
              <a:rPr lang="es-MX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Dar alcance a la persona </a:t>
            </a:r>
            <a:r>
              <a:rPr lang="es-MX" b="1" u="sng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donde se encuentre</a:t>
            </a:r>
            <a:r>
              <a:rPr lang="es-MX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865" r="674"/>
          <a:stretch/>
        </p:blipFill>
        <p:spPr>
          <a:xfrm>
            <a:off x="79130" y="2740912"/>
            <a:ext cx="9003323" cy="377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8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5"/>
          <p:cNvSpPr/>
          <p:nvPr/>
        </p:nvSpPr>
        <p:spPr>
          <a:xfrm>
            <a:off x="198451" y="393870"/>
            <a:ext cx="2018540" cy="51937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8575" tIns="28575" rIns="28575" bIns="28575" numCol="1" anchor="t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just"/>
            <a:r>
              <a:rPr lang="es-MX" sz="3000" b="1" dirty="0" smtClean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CASALUD</a:t>
            </a:r>
          </a:p>
        </p:txBody>
      </p:sp>
      <p:sp>
        <p:nvSpPr>
          <p:cNvPr id="3" name="Shape 165"/>
          <p:cNvSpPr/>
          <p:nvPr/>
        </p:nvSpPr>
        <p:spPr>
          <a:xfrm>
            <a:off x="2458569" y="231188"/>
            <a:ext cx="6685431" cy="99642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8575" tIns="28575" rIns="28575" bIns="28575" numCol="1" anchor="t">
            <a:spAutoFit/>
          </a:bodyPr>
          <a:lstStyle/>
          <a:p>
            <a:pPr algn="just"/>
            <a:r>
              <a:rPr lang="es-MX" sz="2500" b="1" dirty="0" smtClean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Modelo de referencia </a:t>
            </a:r>
          </a:p>
          <a:p>
            <a:pPr algn="just"/>
            <a:r>
              <a:rPr lang="es-MX" dirty="0" smtClean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Estrategia Nacional para la Prevención y el Control</a:t>
            </a:r>
          </a:p>
          <a:p>
            <a:pPr algn="just"/>
            <a:r>
              <a:rPr lang="es-MX" dirty="0" smtClean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del Sobrepeso, la Obesidad y la Diabetes</a:t>
            </a:r>
            <a:endParaRPr dirty="0"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249" r="15186" b="13039"/>
          <a:stretch/>
        </p:blipFill>
        <p:spPr>
          <a:xfrm>
            <a:off x="5622013" y="2452621"/>
            <a:ext cx="3263189" cy="414046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39890" y="4195545"/>
            <a:ext cx="1556516" cy="56938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8100" tIns="38100" rIns="38100" bIns="381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200" b="1" i="0" u="none" strike="noStrike" cap="none" spc="0" normalizeH="0" baseline="0" dirty="0" smtClean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rimson Text"/>
              </a:rPr>
              <a:t>806,062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243150" y="4164767"/>
            <a:ext cx="2201095" cy="63094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spc="0" normalizeH="0" baseline="0" dirty="0" smtClean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rimson Text"/>
              </a:rPr>
              <a:t>personas valoradas </a:t>
            </a: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spc="0" normalizeH="0" baseline="0" dirty="0" smtClean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rimson Text"/>
              </a:rPr>
              <a:t>a través de MIDO</a:t>
            </a:r>
            <a:endParaRPr kumimoji="0" lang="es-ES" b="0" i="0" u="none" strike="noStrike" cap="none" spc="0" normalizeH="0" baseline="0" dirty="0">
              <a:ln>
                <a:noFill/>
              </a:ln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rimson Tex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98451" y="5051463"/>
            <a:ext cx="1897955" cy="56938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8100" tIns="38100" rIns="38100" bIns="381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200" b="1" i="0" u="none" strike="noStrike" cap="none" spc="0" normalizeH="0" baseline="0" dirty="0" smtClean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rimson Text"/>
              </a:rPr>
              <a:t>1,769,170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243150" y="5020685"/>
            <a:ext cx="3269409" cy="63094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>
            <a:defPPr>
              <a:defRPr lang="es-ES"/>
            </a:defPPr>
            <a:lvl1pPr marR="0" indent="0" defTabSz="8255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>
                <a:sym typeface="Crimson Text"/>
              </a:rPr>
              <a:t>personas </a:t>
            </a:r>
            <a:r>
              <a:rPr lang="es-MX" dirty="0" smtClean="0">
                <a:sym typeface="Crimson Text"/>
              </a:rPr>
              <a:t>con enfermedades crónicas con </a:t>
            </a:r>
            <a:r>
              <a:rPr lang="es-MX" dirty="0">
                <a:sym typeface="Crimson Text"/>
              </a:rPr>
              <a:t>atención en SIC</a:t>
            </a:r>
            <a:endParaRPr lang="es-ES" dirty="0">
              <a:sym typeface="Crimson Tex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67516" y="5898193"/>
            <a:ext cx="1328890" cy="56938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8100" tIns="38100" rIns="38100" bIns="38100" numCol="1" spcCol="38100" rtlCol="0" anchor="ctr">
            <a:spAutoFit/>
          </a:bodyPr>
          <a:lstStyle>
            <a:defPPr>
              <a:defRPr lang="es-ES"/>
            </a:defPPr>
            <a:lvl1pPr marR="0" indent="0" defTabSz="8255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 smtClean="0">
                <a:sym typeface="Crimson Text"/>
              </a:rPr>
              <a:t>12,426</a:t>
            </a:r>
            <a:endParaRPr lang="es-MX" dirty="0">
              <a:sym typeface="Crimson Text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243150" y="5867415"/>
            <a:ext cx="2077492" cy="63094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>
            <a:defPPr>
              <a:defRPr lang="es-ES"/>
            </a:defPPr>
            <a:lvl1pPr marR="0" indent="0" defTabSz="8255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 smtClean="0">
                <a:sym typeface="Crimson Text"/>
              </a:rPr>
              <a:t>unidades </a:t>
            </a:r>
            <a:r>
              <a:rPr lang="es-MX" dirty="0">
                <a:sym typeface="Crimson Text"/>
              </a:rPr>
              <a:t>de salud</a:t>
            </a:r>
          </a:p>
          <a:p>
            <a:r>
              <a:rPr lang="es-MX" dirty="0">
                <a:sym typeface="Crimson Text"/>
              </a:rPr>
              <a:t>en </a:t>
            </a:r>
            <a:r>
              <a:rPr lang="es-MX" dirty="0" smtClean="0">
                <a:sym typeface="Crimson Text"/>
              </a:rPr>
              <a:t>los 32 estados</a:t>
            </a:r>
            <a:endParaRPr lang="es-ES" dirty="0">
              <a:sym typeface="Crimson Text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98452" y="2890329"/>
            <a:ext cx="5018888" cy="90794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  <a:sym typeface="Crimson Text"/>
              </a:rPr>
              <a:t>Transparencia y rendición de cuentas</a:t>
            </a:r>
            <a:endParaRPr kumimoji="0" lang="es-MX" b="1" i="0" u="none" strike="noStrike" cap="none" spc="0" normalizeH="0" baseline="0" dirty="0" smtClean="0">
              <a:ln>
                <a:noFill/>
              </a:ln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rimson Tex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spc="0" normalizeH="0" baseline="0" dirty="0" smtClean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rimson Text"/>
              </a:rPr>
              <a:t>Seguimiento al desempeño en el Observatorio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spc="0" normalizeH="0" baseline="0" dirty="0" smtClean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rimson Text"/>
              </a:rPr>
              <a:t>Mexicano de Enfermedades No</a:t>
            </a:r>
            <a:r>
              <a:rPr kumimoji="0" lang="es-MX" b="0" i="0" u="none" strike="noStrike" cap="none" spc="0" normalizeH="0" dirty="0" smtClean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rimson Text"/>
              </a:rPr>
              <a:t> Transmisibles</a:t>
            </a:r>
          </a:p>
        </p:txBody>
      </p:sp>
      <p:pic>
        <p:nvPicPr>
          <p:cNvPr id="13" name="0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4"/>
          <a:stretch/>
        </p:blipFill>
        <p:spPr>
          <a:xfrm>
            <a:off x="6098067" y="1576125"/>
            <a:ext cx="2311079" cy="778279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209337" y="1749632"/>
            <a:ext cx="5412676" cy="90794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cap="none" spc="0" normalizeH="0" dirty="0" smtClean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rimson Text"/>
              </a:rPr>
              <a:t>Big Data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  <a:sym typeface="Crimson Text"/>
              </a:rPr>
              <a:t>aplicado para la toma de decisiones</a:t>
            </a:r>
            <a:endParaRPr kumimoji="0" lang="es-MX" b="1" i="0" u="none" strike="noStrike" cap="none" spc="0" normalizeH="0" dirty="0" smtClean="0">
              <a:ln>
                <a:noFill/>
              </a:ln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rimson Tex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spc="0" normalizeH="0" baseline="0" dirty="0" smtClean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rimson Text"/>
              </a:rPr>
              <a:t>Desarrollo del ICAD - Índice</a:t>
            </a:r>
            <a:r>
              <a:rPr kumimoji="0" lang="es-MX" b="0" i="0" u="none" strike="noStrike" cap="none" spc="0" normalizeH="0" dirty="0" smtClean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rimson Text"/>
              </a:rPr>
              <a:t> de Calidad de la Atención de la Diabetes en México</a:t>
            </a:r>
          </a:p>
        </p:txBody>
      </p:sp>
    </p:spTree>
    <p:extLst>
      <p:ext uri="{BB962C8B-B14F-4D97-AF65-F5344CB8AC3E}">
        <p14:creationId xmlns:p14="http://schemas.microsoft.com/office/powerpoint/2010/main" val="412560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65"/>
          <p:cNvSpPr/>
          <p:nvPr/>
        </p:nvSpPr>
        <p:spPr>
          <a:xfrm>
            <a:off x="198451" y="393870"/>
            <a:ext cx="2018540" cy="51937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8575" tIns="28575" rIns="28575" bIns="28575" numCol="1" anchor="t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just"/>
            <a:r>
              <a:rPr lang="es-MX" sz="3000" b="1" dirty="0" smtClean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SIIVac</a:t>
            </a:r>
          </a:p>
        </p:txBody>
      </p:sp>
      <p:sp>
        <p:nvSpPr>
          <p:cNvPr id="7" name="Shape 165"/>
          <p:cNvSpPr/>
          <p:nvPr/>
        </p:nvSpPr>
        <p:spPr>
          <a:xfrm>
            <a:off x="1724048" y="435923"/>
            <a:ext cx="7224009" cy="44242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8575" tIns="28575" rIns="28575" bIns="28575" numCol="1" anchor="t">
            <a:spAutoFit/>
          </a:bodyPr>
          <a:lstStyle/>
          <a:p>
            <a:pPr algn="just"/>
            <a:r>
              <a:rPr lang="es-MX" sz="2500" b="1" dirty="0" smtClean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Sistema Integral de Información en Vacunación</a:t>
            </a:r>
            <a:endParaRPr sz="2500" b="1" dirty="0"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b="1359"/>
          <a:stretch/>
        </p:blipFill>
        <p:spPr>
          <a:xfrm>
            <a:off x="5259851" y="1326902"/>
            <a:ext cx="3795832" cy="553109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11760" y="1787571"/>
            <a:ext cx="1566881" cy="63094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i="0" u="none" strike="noStrike" cap="none" spc="0" normalizeH="0" baseline="0" dirty="0" smtClean="0">
                <a:ln>
                  <a:noFill/>
                </a:ln>
                <a:effectLst/>
                <a:uFillTx/>
                <a:latin typeface="Arial" panose="020B0604020202020204" pitchFamily="34" charset="0"/>
                <a:ea typeface="Crimson Text"/>
                <a:cs typeface="Arial" panose="020B0604020202020204" pitchFamily="34" charset="0"/>
                <a:sym typeface="Crimson Text"/>
              </a:rPr>
              <a:t>Capacitación</a:t>
            </a: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i="0" u="none" strike="noStrike" cap="none" spc="0" normalizeH="0" dirty="0" smtClean="0">
                <a:ln>
                  <a:noFill/>
                </a:ln>
                <a:effectLst/>
                <a:uFillTx/>
                <a:latin typeface="Arial" panose="020B0604020202020204" pitchFamily="34" charset="0"/>
                <a:ea typeface="Crimson Text"/>
                <a:cs typeface="Arial" panose="020B0604020202020204" pitchFamily="34" charset="0"/>
                <a:sym typeface="Crimson Text"/>
              </a:rPr>
              <a:t>del personal</a:t>
            </a:r>
            <a:endParaRPr kumimoji="0" lang="es-ES" i="0" u="none" strike="noStrike" cap="none" spc="0" normalizeH="0" baseline="0" dirty="0">
              <a:ln>
                <a:noFill/>
              </a:ln>
              <a:effectLst/>
              <a:uFillTx/>
              <a:latin typeface="Arial" panose="020B0604020202020204" pitchFamily="34" charset="0"/>
              <a:ea typeface="Crimson Text"/>
              <a:cs typeface="Arial" panose="020B0604020202020204" pitchFamily="34" charset="0"/>
              <a:sym typeface="Crimson Text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426540" y="3393720"/>
            <a:ext cx="1218282" cy="90794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8100" tIns="38100" rIns="38100" bIns="381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i="0" u="none" strike="noStrike" cap="none" spc="0" normalizeH="0" baseline="0" dirty="0" smtClean="0">
                <a:ln>
                  <a:noFill/>
                </a:ln>
                <a:effectLst/>
                <a:uFillTx/>
                <a:latin typeface="Arial" panose="020B0604020202020204" pitchFamily="34" charset="0"/>
                <a:ea typeface="Crimson Text"/>
                <a:cs typeface="Arial" panose="020B0604020202020204" pitchFamily="34" charset="0"/>
                <a:sym typeface="Crimson Text"/>
              </a:rPr>
              <a:t>Monitoreo</a:t>
            </a:r>
            <a:r>
              <a:rPr kumimoji="0" lang="es-MX" i="0" u="none" strike="noStrike" cap="none" spc="0" normalizeH="0" dirty="0" smtClean="0">
                <a:ln>
                  <a:noFill/>
                </a:ln>
                <a:effectLst/>
                <a:uFillTx/>
                <a:latin typeface="Arial" panose="020B0604020202020204" pitchFamily="34" charset="0"/>
                <a:ea typeface="Crimson Text"/>
                <a:cs typeface="Arial" panose="020B0604020202020204" pitchFamily="34" charset="0"/>
                <a:sym typeface="Crimson Text"/>
              </a:rPr>
              <a:t> </a:t>
            </a: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i="0" u="none" strike="noStrike" cap="none" spc="0" normalizeH="0" dirty="0" smtClean="0">
                <a:ln>
                  <a:noFill/>
                </a:ln>
                <a:effectLst/>
                <a:uFillTx/>
                <a:latin typeface="Arial" panose="020B0604020202020204" pitchFamily="34" charset="0"/>
                <a:ea typeface="Crimson Text"/>
                <a:cs typeface="Arial" panose="020B0604020202020204" pitchFamily="34" charset="0"/>
                <a:sym typeface="Crimson Text"/>
              </a:rPr>
              <a:t>de </a:t>
            </a:r>
            <a:r>
              <a:rPr kumimoji="0" lang="es-MX" i="0" u="none" strike="noStrike" cap="none" spc="0" normalizeH="0" baseline="0" dirty="0" smtClean="0">
                <a:ln>
                  <a:noFill/>
                </a:ln>
                <a:effectLst/>
                <a:uFillTx/>
                <a:latin typeface="Arial" panose="020B0604020202020204" pitchFamily="34" charset="0"/>
                <a:ea typeface="Crimson Text"/>
                <a:cs typeface="Arial" panose="020B0604020202020204" pitchFamily="34" charset="0"/>
                <a:sym typeface="Crimson Text"/>
              </a:rPr>
              <a:t>cadena </a:t>
            </a: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i="0" u="none" strike="noStrike" cap="none" spc="0" normalizeH="0" baseline="0" dirty="0" smtClean="0">
                <a:ln>
                  <a:noFill/>
                </a:ln>
                <a:effectLst/>
                <a:uFillTx/>
                <a:latin typeface="Arial" panose="020B0604020202020204" pitchFamily="34" charset="0"/>
                <a:ea typeface="Crimson Text"/>
                <a:cs typeface="Arial" panose="020B0604020202020204" pitchFamily="34" charset="0"/>
                <a:sym typeface="Crimson Text"/>
              </a:rPr>
              <a:t>de frío</a:t>
            </a:r>
            <a:endParaRPr kumimoji="0" lang="es-ES" i="0" u="none" strike="noStrike" cap="none" spc="0" normalizeH="0" baseline="0" dirty="0">
              <a:ln>
                <a:noFill/>
              </a:ln>
              <a:effectLst/>
              <a:uFillTx/>
              <a:latin typeface="Arial" panose="020B0604020202020204" pitchFamily="34" charset="0"/>
              <a:ea typeface="Crimson Text"/>
              <a:cs typeface="Arial" panose="020B0604020202020204" pitchFamily="34" charset="0"/>
              <a:sym typeface="Crimson Text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11760" y="5031476"/>
            <a:ext cx="2000548" cy="63094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8100" tIns="38100" rIns="38100" bIns="381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i="0" u="none" strike="noStrike" cap="none" spc="0" normalizeH="0" baseline="0" dirty="0" smtClean="0">
                <a:ln>
                  <a:noFill/>
                </a:ln>
                <a:effectLst/>
                <a:uFillTx/>
                <a:latin typeface="Arial" panose="020B0604020202020204" pitchFamily="34" charset="0"/>
                <a:ea typeface="Crimson Text"/>
                <a:cs typeface="Arial" panose="020B0604020202020204" pitchFamily="34" charset="0"/>
                <a:sym typeface="Crimson Text"/>
              </a:rPr>
              <a:t>Cartilla Electrónica</a:t>
            </a: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i="0" u="none" strike="noStrike" cap="none" spc="0" normalizeH="0" baseline="0" dirty="0" smtClean="0">
                <a:ln>
                  <a:noFill/>
                </a:ln>
                <a:effectLst/>
                <a:uFillTx/>
                <a:latin typeface="Arial" panose="020B0604020202020204" pitchFamily="34" charset="0"/>
                <a:ea typeface="Crimson Text"/>
                <a:cs typeface="Arial" panose="020B0604020202020204" pitchFamily="34" charset="0"/>
                <a:sym typeface="Crimson Text"/>
              </a:rPr>
              <a:t>de Vacunación</a:t>
            </a:r>
            <a:endParaRPr kumimoji="0" lang="es-ES" i="0" u="none" strike="noStrike" cap="none" spc="0" normalizeH="0" baseline="0" dirty="0">
              <a:ln>
                <a:noFill/>
              </a:ln>
              <a:effectLst/>
              <a:uFillTx/>
              <a:latin typeface="Arial" panose="020B0604020202020204" pitchFamily="34" charset="0"/>
              <a:ea typeface="Crimson Text"/>
              <a:cs typeface="Arial" panose="020B0604020202020204" pitchFamily="34" charset="0"/>
              <a:sym typeface="Crimson Text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328751" y="5819491"/>
            <a:ext cx="1623489" cy="90794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i="0" u="none" strike="noStrike" cap="none" spc="0" normalizeH="0" baseline="0" dirty="0" smtClean="0">
                <a:ln>
                  <a:noFill/>
                </a:ln>
                <a:effectLst/>
                <a:uFillTx/>
                <a:latin typeface="Arial" panose="020B0604020202020204" pitchFamily="34" charset="0"/>
                <a:ea typeface="Crimson Text"/>
                <a:cs typeface="Arial" panose="020B0604020202020204" pitchFamily="34" charset="0"/>
                <a:sym typeface="Crimson Text"/>
              </a:rPr>
              <a:t>Monitoreo de </a:t>
            </a: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i="0" u="none" strike="noStrike" cap="none" spc="0" normalizeH="0" baseline="0" dirty="0" smtClean="0">
                <a:ln>
                  <a:noFill/>
                </a:ln>
                <a:effectLst/>
                <a:uFillTx/>
                <a:latin typeface="Arial" panose="020B0604020202020204" pitchFamily="34" charset="0"/>
                <a:ea typeface="Crimson Text"/>
                <a:cs typeface="Arial" panose="020B0604020202020204" pitchFamily="34" charset="0"/>
                <a:sym typeface="Crimson Text"/>
              </a:rPr>
              <a:t>coberturas de </a:t>
            </a: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i="0" u="none" strike="noStrike" cap="none" spc="0" normalizeH="0" baseline="0" dirty="0" smtClean="0">
                <a:ln>
                  <a:noFill/>
                </a:ln>
                <a:effectLst/>
                <a:uFillTx/>
                <a:latin typeface="Arial" panose="020B0604020202020204" pitchFamily="34" charset="0"/>
                <a:ea typeface="Crimson Text"/>
                <a:cs typeface="Arial" panose="020B0604020202020204" pitchFamily="34" charset="0"/>
                <a:sym typeface="Crimson Text"/>
              </a:rPr>
              <a:t>vacunación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3367164" y="1434140"/>
            <a:ext cx="1332586" cy="63094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i="0" u="none" strike="noStrike" cap="none" spc="0" normalizeH="0" baseline="0" dirty="0" smtClean="0">
                <a:ln>
                  <a:noFill/>
                </a:ln>
                <a:effectLst/>
                <a:uFillTx/>
                <a:latin typeface="Arial" panose="020B0604020202020204" pitchFamily="34" charset="0"/>
                <a:ea typeface="Crimson Text"/>
                <a:cs typeface="Arial" panose="020B0604020202020204" pitchFamily="34" charset="0"/>
                <a:sym typeface="Crimson Text"/>
              </a:rPr>
              <a:t>Monitoreo </a:t>
            </a: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i="0" u="none" strike="noStrike" cap="none" spc="0" normalizeH="0" dirty="0" smtClean="0">
                <a:ln>
                  <a:noFill/>
                </a:ln>
                <a:effectLst/>
                <a:uFillTx/>
                <a:latin typeface="Arial" panose="020B0604020202020204" pitchFamily="34" charset="0"/>
                <a:ea typeface="Crimson Text"/>
                <a:cs typeface="Arial" panose="020B0604020202020204" pitchFamily="34" charset="0"/>
                <a:sym typeface="Crimson Text"/>
              </a:rPr>
              <a:t>del abasto</a:t>
            </a:r>
            <a:endParaRPr kumimoji="0" lang="es-ES" i="0" u="none" strike="noStrike" cap="none" spc="0" normalizeH="0" baseline="0" dirty="0">
              <a:ln>
                <a:noFill/>
              </a:ln>
              <a:effectLst/>
              <a:uFillTx/>
              <a:latin typeface="Arial" panose="020B0604020202020204" pitchFamily="34" charset="0"/>
              <a:ea typeface="Crimson Text"/>
              <a:cs typeface="Arial" panose="020B0604020202020204" pitchFamily="34" charset="0"/>
              <a:sym typeface="Crimson Text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41" y="1600712"/>
            <a:ext cx="4115909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0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5"/>
          <p:cNvSpPr/>
          <p:nvPr/>
        </p:nvSpPr>
        <p:spPr>
          <a:xfrm>
            <a:off x="198451" y="393870"/>
            <a:ext cx="2018540" cy="51937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8575" tIns="28575" rIns="28575" bIns="28575" numCol="1" anchor="t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just"/>
            <a:r>
              <a:rPr lang="es-MX" sz="3000" b="1" dirty="0" smtClean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SIIVac</a:t>
            </a:r>
          </a:p>
        </p:txBody>
      </p:sp>
      <p:sp>
        <p:nvSpPr>
          <p:cNvPr id="3" name="Shape 165"/>
          <p:cNvSpPr/>
          <p:nvPr/>
        </p:nvSpPr>
        <p:spPr>
          <a:xfrm>
            <a:off x="1724049" y="239981"/>
            <a:ext cx="6566512" cy="82715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8575" tIns="28575" rIns="28575" bIns="28575" numCol="1" anchor="t">
            <a:spAutoFit/>
          </a:bodyPr>
          <a:lstStyle/>
          <a:p>
            <a:pPr algn="just"/>
            <a:r>
              <a:rPr lang="es-MX" sz="2500" b="1" dirty="0" smtClean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Implantación como sistema oficial en </a:t>
            </a:r>
          </a:p>
          <a:p>
            <a:pPr algn="just"/>
            <a:r>
              <a:rPr lang="es-MX" sz="2500" b="1" dirty="0" smtClean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el marco de la Estrategia Digital Nacional</a:t>
            </a:r>
            <a:endParaRPr sz="2500" b="1" dirty="0"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s://agua.org.mx/wp-content/uploads/2011/11/logofundag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316" y="1515281"/>
            <a:ext cx="3317935" cy="79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0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4"/>
          <a:stretch/>
        </p:blipFill>
        <p:spPr>
          <a:xfrm>
            <a:off x="1300716" y="1474084"/>
            <a:ext cx="2600960" cy="87589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640" y="2744222"/>
            <a:ext cx="5303520" cy="384594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6116320" y="2885440"/>
            <a:ext cx="68480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s-E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817360" y="312673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estados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632146" y="3562686"/>
            <a:ext cx="218521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2,500,000</a:t>
            </a:r>
            <a:endParaRPr lang="es-E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817360" y="3764611"/>
            <a:ext cx="2191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niños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con su Cartilla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lectrónica de Vacunación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53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5"/>
          <p:cNvSpPr/>
          <p:nvPr/>
        </p:nvSpPr>
        <p:spPr>
          <a:xfrm>
            <a:off x="237275" y="1058771"/>
            <a:ext cx="4598885" cy="204002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8575" tIns="28575" rIns="28575" bIns="28575" numCol="1" anchor="t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just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Conformación de alianzas estratégicas con la Secretaría de Salud Federal, Secretarías 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de Salud </a:t>
            </a: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estatales, 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Institutos Nacionales y </a:t>
            </a: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Hospitales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algn="just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</a:t>
            </a:r>
          </a:p>
          <a:p>
            <a:pPr marL="252000" indent="-252000" algn="just">
              <a:buFont typeface="Wingdings" panose="05000000000000000000" pitchFamily="2" charset="2"/>
              <a:buChar char="§"/>
            </a:pP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Apoyo a 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trasplante renal, hepático y de </a:t>
            </a: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corazón, y la procuración de órganos.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marL="252000" indent="-252000" algn="just">
              <a:buFont typeface="Wingdings" panose="05000000000000000000" pitchFamily="2" charset="2"/>
              <a:buChar char="§"/>
            </a:pP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Fomento 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a la cultura de donación de órganos </a:t>
            </a:r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marL="252000" indent="-252000" algn="just">
              <a:buFont typeface="Wingdings" panose="05000000000000000000" pitchFamily="2" charset="2"/>
              <a:buChar char="§"/>
            </a:pP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Apoyo 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a pasantes de medicina en su servicio social en donación y trasplante de órganos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" name="Shape 165"/>
          <p:cNvSpPr/>
          <p:nvPr/>
        </p:nvSpPr>
        <p:spPr>
          <a:xfrm>
            <a:off x="1" y="261790"/>
            <a:ext cx="9144000" cy="51937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8575" tIns="28575" rIns="28575" bIns="28575" numCol="1" anchor="t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s-MX" sz="3000" b="1" dirty="0" smtClean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TRASPLANTES</a:t>
            </a:r>
          </a:p>
        </p:txBody>
      </p:sp>
      <p:pic>
        <p:nvPicPr>
          <p:cNvPr id="4" name="Picture 2" descr="C:\Users\aaesain\Pictures\HxV Nuevo\IMG_21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721" y="1058599"/>
            <a:ext cx="3891280" cy="579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37275" y="4714240"/>
            <a:ext cx="130997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9,376</a:t>
            </a:r>
            <a:endParaRPr lang="es-E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527595" y="4955530"/>
            <a:ext cx="2510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trasplantes apoyados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12378" y="5566152"/>
            <a:ext cx="93487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598</a:t>
            </a:r>
            <a:endParaRPr lang="es-E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527595" y="5807442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procuraciones apoyadas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79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5"/>
          <p:cNvSpPr/>
          <p:nvPr/>
        </p:nvSpPr>
        <p:spPr>
          <a:xfrm>
            <a:off x="218770" y="462020"/>
            <a:ext cx="2250109" cy="51937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8575" tIns="28575" rIns="28575" bIns="28575" numCol="1" anchor="t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just"/>
            <a:r>
              <a:rPr lang="es-MX" sz="3000" b="1" dirty="0" smtClean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Adicciones</a:t>
            </a:r>
          </a:p>
        </p:txBody>
      </p:sp>
      <p:sp>
        <p:nvSpPr>
          <p:cNvPr id="3" name="Shape 165"/>
          <p:cNvSpPr/>
          <p:nvPr/>
        </p:nvSpPr>
        <p:spPr>
          <a:xfrm>
            <a:off x="2712569" y="231188"/>
            <a:ext cx="5923431" cy="98103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8575" tIns="28575" rIns="28575" bIns="28575" numCol="1" anchor="t">
            <a:spAutoFit/>
          </a:bodyPr>
          <a:lstStyle/>
          <a:p>
            <a:r>
              <a:rPr lang="es-MX" sz="2000" b="1" dirty="0">
                <a:latin typeface="Arial" charset="0"/>
                <a:ea typeface="Arial" charset="0"/>
                <a:cs typeface="Arial" charset="0"/>
              </a:rPr>
              <a:t>Programa Integral para la Mejora en la Calidad </a:t>
            </a:r>
          </a:p>
          <a:p>
            <a:r>
              <a:rPr lang="es-MX" sz="2000" b="1" dirty="0">
                <a:latin typeface="Arial" charset="0"/>
                <a:ea typeface="Arial" charset="0"/>
                <a:cs typeface="Arial" charset="0"/>
              </a:rPr>
              <a:t>de Atención y el Fortalecimiento de Centros de Rehabilitación de Ayuda Mutua y Mixtos</a:t>
            </a:r>
            <a:endParaRPr sz="2000" dirty="0"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63385" y="1488321"/>
            <a:ext cx="841723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Capacitación y profesionalización del personal </a:t>
            </a:r>
            <a:r>
              <a:rPr lang="es-MX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programa de 160 </a:t>
            </a:r>
            <a:r>
              <a:rPr lang="es-MX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hrs</a:t>
            </a:r>
            <a:r>
              <a:rPr lang="es-MX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s-MX" sz="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s-MX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Desarrollo 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manuales de políticas y procedimientos personalizados para cada centro con el que se trabaja, en apego con la </a:t>
            </a:r>
            <a:r>
              <a:rPr lang="es-MX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NOM-028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s-MX" sz="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s-MX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Creación 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Centros Modelos Multiplicadores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s-MX" sz="5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s-MX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Sistema 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Información para el registro de la atención brindada en los Centros de Integración Juvenil</a:t>
            </a:r>
            <a:endParaRPr lang="es-E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s://i.pinimg.com/originals/f8/a5/5a/f8a55ab71df03917bf5ab84ee344d2f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93" y="3633036"/>
            <a:ext cx="898179" cy="108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cdn.oem.com.mx/laprensa/2016/07/CONADI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3" t="11205" r="17096" b="13173"/>
          <a:stretch/>
        </p:blipFill>
        <p:spPr bwMode="auto">
          <a:xfrm>
            <a:off x="1213082" y="4887184"/>
            <a:ext cx="2363237" cy="171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cij.gob.mx/images/CIJ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060" y="3710913"/>
            <a:ext cx="2774058" cy="93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5123418" y="4460880"/>
            <a:ext cx="93487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720</a:t>
            </a:r>
            <a:endParaRPr lang="es-E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987835" y="4671690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centros capacitados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373486" y="5068952"/>
            <a:ext cx="68480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s-E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987835" y="527976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estados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4846320" y="4287520"/>
            <a:ext cx="3515360" cy="1625734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863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ocialventurepartners.s3-us-west-2.amazonaws.com/www.socialventurepartners.org/sites/43/2017/01/cc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6" r="1463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0" y="5251652"/>
            <a:ext cx="9144000" cy="14406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es-MX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Éxito de proyectos específicos </a:t>
            </a:r>
          </a:p>
          <a:p>
            <a:pPr marL="360000"/>
            <a:r>
              <a:rPr lang="es-MX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cooperativos</a:t>
            </a:r>
          </a:p>
          <a:p>
            <a:pPr marL="360000"/>
            <a:r>
              <a:rPr lang="es-MX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Roberto Tapia Conyer</a:t>
            </a:r>
            <a:endParaRPr lang="es-ES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www.remedi.org.mx/images/capacitacion/logo_an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890" y="5251653"/>
            <a:ext cx="1440609" cy="144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21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435429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¿A qué le llamamos éxito?</a:t>
            </a:r>
          </a:p>
          <a:p>
            <a:pPr algn="ctr"/>
            <a:r>
              <a:rPr lang="es-MX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la filantropía a la Inversión Social</a:t>
            </a:r>
            <a:endParaRPr lang="es-E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38835" y="2185357"/>
            <a:ext cx="427873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Principales características: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Meta medible y </a:t>
            </a:r>
            <a:r>
              <a:rPr lang="es-MX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comprobable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Impacto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en la población objetivo.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Sostenibilidad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en el tiempo.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://www.siriuscom.com/wp-content/uploads/2015/08/Collaborati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" r="7115"/>
          <a:stretch/>
        </p:blipFill>
        <p:spPr bwMode="auto">
          <a:xfrm>
            <a:off x="4484915" y="2050623"/>
            <a:ext cx="4484914" cy="448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735186" y="4629877"/>
            <a:ext cx="3076483" cy="1123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Retorno Social</a:t>
            </a:r>
          </a:p>
          <a:p>
            <a:pPr algn="ctr"/>
            <a:r>
              <a:rPr lang="es-MX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 Inversión</a:t>
            </a:r>
            <a:endParaRPr lang="es-ES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76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195" y="0"/>
            <a:ext cx="6923109" cy="685800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223849" y="2470347"/>
            <a:ext cx="2925801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Innovación</a:t>
            </a:r>
          </a:p>
          <a:p>
            <a:pPr algn="ctr"/>
            <a:r>
              <a:rPr lang="es-MX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Ciclo de desarrollo</a:t>
            </a:r>
            <a:endParaRPr lang="es-E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087867" y="478971"/>
            <a:ext cx="119776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</a:t>
            </a:r>
          </a:p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(problema)</a:t>
            </a:r>
            <a:endParaRPr lang="es-ES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813806" y="983650"/>
            <a:ext cx="104387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qué</a:t>
            </a:r>
          </a:p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(misión)</a:t>
            </a:r>
            <a:endParaRPr lang="es-ES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634878" y="2267382"/>
            <a:ext cx="115929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qué</a:t>
            </a:r>
          </a:p>
          <a:p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(objetivos)</a:t>
            </a:r>
            <a:endParaRPr lang="es-ES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743882" y="3904742"/>
            <a:ext cx="94128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Diseña</a:t>
            </a:r>
          </a:p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(cómo)</a:t>
            </a:r>
            <a:endParaRPr lang="es-ES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655125" y="5198476"/>
            <a:ext cx="125547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Planea</a:t>
            </a:r>
          </a:p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(estructura)</a:t>
            </a:r>
            <a:endParaRPr lang="es-ES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155994" y="5646895"/>
            <a:ext cx="106150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Suma</a:t>
            </a:r>
          </a:p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(alianzas)</a:t>
            </a:r>
            <a:endParaRPr lang="es-ES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475868" y="5198378"/>
            <a:ext cx="131318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Desarrolla</a:t>
            </a:r>
          </a:p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(tecnología)</a:t>
            </a:r>
            <a:endParaRPr lang="es-ES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653504" y="3904742"/>
            <a:ext cx="113364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Implanta</a:t>
            </a:r>
          </a:p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(cambio)</a:t>
            </a:r>
            <a:endParaRPr lang="es-ES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695181" y="2317415"/>
            <a:ext cx="105028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Evalúa</a:t>
            </a:r>
          </a:p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(impacto)</a:t>
            </a:r>
            <a:endParaRPr lang="es-ES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690408" y="842457"/>
            <a:ext cx="9733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Escala</a:t>
            </a:r>
          </a:p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(política </a:t>
            </a:r>
          </a:p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pública)</a:t>
            </a:r>
            <a:endParaRPr lang="es-ES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15412" r="14048" b="16266"/>
          <a:stretch/>
        </p:blipFill>
        <p:spPr>
          <a:xfrm>
            <a:off x="3489649" y="3720472"/>
            <a:ext cx="2330217" cy="63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0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478974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Impacto mediante alianzas tripartitas</a:t>
            </a:r>
          </a:p>
          <a:p>
            <a:pPr algn="ctr"/>
            <a:r>
              <a:rPr lang="es-MX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social-público-privado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840" y="2253338"/>
            <a:ext cx="971269" cy="96213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840" y="3669142"/>
            <a:ext cx="971269" cy="96213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840" y="5084947"/>
            <a:ext cx="971269" cy="96213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96541" y="2457406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E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96541" y="3873210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E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96541" y="528901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E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70417" y="2495878"/>
            <a:ext cx="527259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300" dirty="0">
                <a:latin typeface="Arial" panose="020B0604020202020204" pitchFamily="34" charset="0"/>
                <a:cs typeface="Arial" panose="020B0604020202020204" pitchFamily="34" charset="0"/>
              </a:rPr>
              <a:t>Implantación con impacto internacional</a:t>
            </a:r>
            <a:endParaRPr lang="es-E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870417" y="3911682"/>
            <a:ext cx="674575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2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b="0" dirty="0"/>
              <a:t>Investigación con impacto nacional e internacional</a:t>
            </a:r>
            <a:endParaRPr lang="es-ES" b="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870417" y="5342876"/>
            <a:ext cx="66697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dirty="0">
                <a:latin typeface="Arial" panose="020B0604020202020204" pitchFamily="34" charset="0"/>
                <a:cs typeface="Arial" panose="020B0604020202020204" pitchFamily="34" charset="0"/>
              </a:rPr>
              <a:t>Intervenciones</a:t>
            </a:r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 como </a:t>
            </a:r>
            <a:r>
              <a:rPr lang="es-E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política </a:t>
            </a:r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pública en México</a:t>
            </a:r>
            <a:endParaRPr lang="es-MX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09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478974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Impacto mediante alianzas tripartitas</a:t>
            </a:r>
          </a:p>
          <a:p>
            <a:pPr algn="ctr"/>
            <a:r>
              <a:rPr lang="es-MX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social-público-privado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840" y="2253338"/>
            <a:ext cx="971269" cy="96213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840" y="3669142"/>
            <a:ext cx="971269" cy="96213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840" y="5084947"/>
            <a:ext cx="971269" cy="96213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96541" y="2457406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E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96541" y="3873210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ES" sz="30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96541" y="528901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ES" sz="30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70417" y="2495878"/>
            <a:ext cx="572624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300" b="1" dirty="0">
                <a:latin typeface="Arial" panose="020B0604020202020204" pitchFamily="34" charset="0"/>
                <a:cs typeface="Arial" panose="020B0604020202020204" pitchFamily="34" charset="0"/>
              </a:rPr>
              <a:t>Implantación con impacto internacional</a:t>
            </a:r>
            <a:endParaRPr lang="es-E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870417" y="3911682"/>
            <a:ext cx="674575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2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b="0" dirty="0">
                <a:solidFill>
                  <a:schemeClr val="bg1">
                    <a:lumMod val="75000"/>
                  </a:schemeClr>
                </a:solidFill>
              </a:rPr>
              <a:t>Investigación con impacto nacional e internacional</a:t>
            </a:r>
            <a:endParaRPr lang="es-ES" b="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870417" y="5342876"/>
            <a:ext cx="66697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Intervenciones</a:t>
            </a:r>
            <a:r>
              <a:rPr lang="es-ES" sz="23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como </a:t>
            </a:r>
            <a:r>
              <a:rPr lang="es-ES" sz="23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</a:t>
            </a:r>
            <a:r>
              <a:rPr lang="es-ES" sz="23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 en México</a:t>
            </a:r>
            <a:endParaRPr lang="es-MX" sz="23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94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381000"/>
            <a:ext cx="914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Iniciativa para la erradicación de la Poliomelitis</a:t>
            </a:r>
          </a:p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Plan Estratégico para la Reducción de la Polio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386443" y="1458690"/>
            <a:ext cx="8371114" cy="1894114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566059" y="2205692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044702" y="1667083"/>
            <a:ext cx="63572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Lograr la erradicación de la polio en los tres países que aún presentan la enfermedad: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Afganistan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, Paquistán y Nigeria.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Inmunizar a todos los niños cercanos al área afectada, para que no haya casos en otros países.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386443" y="3702478"/>
            <a:ext cx="8371114" cy="1382485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728764" y="4193665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Socios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6" name="Picture 6" descr="http://www.un.org.ec/wp-content/uploads/2017/02/thumbnail_logo-BIRF-AIF-S-VERTIC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556" y="3964897"/>
            <a:ext cx="1549386" cy="93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logos-download.com/wp-content/uploads/2016/07/Unicef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215" y="4132865"/>
            <a:ext cx="2501903" cy="60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gavi.org/uploadedimages/about_the_alliance/partners_in_the_alliance/logos/gates-foundation_34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3" y="4078468"/>
            <a:ext cx="1774372" cy="70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redondeado 13"/>
          <p:cNvSpPr/>
          <p:nvPr/>
        </p:nvSpPr>
        <p:spPr>
          <a:xfrm>
            <a:off x="386443" y="5434637"/>
            <a:ext cx="8371114" cy="1099457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26108" y="5784310"/>
            <a:ext cx="1231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Avances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033280" y="5661199"/>
            <a:ext cx="6639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La aportación de FCS ha permitido la compra de 260 millones de vacunas en beneficio de niños de 21 países de África.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51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38100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Programa para la eliminación de </a:t>
            </a:r>
          </a:p>
          <a:p>
            <a:pPr algn="ctr"/>
            <a:r>
              <a:rPr lang="es-MX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MX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ncocercosis</a:t>
            </a:r>
            <a:r>
              <a:rPr lang="es-MX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en las Américas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386443" y="1458690"/>
            <a:ext cx="8371114" cy="1894114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566059" y="2205692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044702" y="1536451"/>
            <a:ext cx="66279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Iniciativa regional coordinada por el Centro Carter que desde 1993 ofrece asistencia técnica y financiera a los países para trabajar hacia la eliminación de la enfermedad.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13 focos endémicos en 6 países: México (Chiapas y Oaxaca), Guatemala, Ecuador, Colombia, Venezuela y Brasil 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386443" y="3702478"/>
            <a:ext cx="8371114" cy="1382485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728764" y="4193665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Socios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30" name="Picture 10" descr="http://www.gavi.org/uploadedimages/about_the_alliance/partners_in_the_alliance/logos/gates-foundation_340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7" b="21965"/>
          <a:stretch/>
        </p:blipFill>
        <p:spPr bwMode="auto">
          <a:xfrm>
            <a:off x="6668652" y="3782923"/>
            <a:ext cx="1774372" cy="40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redondeado 13"/>
          <p:cNvSpPr/>
          <p:nvPr/>
        </p:nvSpPr>
        <p:spPr>
          <a:xfrm>
            <a:off x="386443" y="5434637"/>
            <a:ext cx="8371114" cy="1099457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26108" y="5784310"/>
            <a:ext cx="1231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Avances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044702" y="5532415"/>
            <a:ext cx="6418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Solamente persiste un foco de la enfermedad en América: la región Yanomami en la frontera amazónica entre Venezuela y Brasil.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://www.iri.org/sites/default/files/fields/field_image/partner/partner-carter_cen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158" y="3810873"/>
            <a:ext cx="1379520" cy="116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ww.cdc.gov/about/images/leadership/cdc-socialmedia-600x300px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6" r="18722"/>
          <a:stretch/>
        </p:blipFill>
        <p:spPr bwMode="auto">
          <a:xfrm>
            <a:off x="3532587" y="3926225"/>
            <a:ext cx="1057909" cy="81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paho.org/par/images/2016/ops-condensed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9" r="53277"/>
          <a:stretch/>
        </p:blipFill>
        <p:spPr bwMode="auto">
          <a:xfrm>
            <a:off x="4685140" y="3857140"/>
            <a:ext cx="700752" cy="98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larazachicago.files.wordpress.com/2015/09/mectizan_logo.jpg?quality=60&amp;strip=al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321" y="3926225"/>
            <a:ext cx="966817" cy="85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www.usaid.gov/sites/all/themes/usaid/touch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782" y="4206638"/>
            <a:ext cx="841280" cy="84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www.flce.es/archivos/11/logo-lion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70" y="4206638"/>
            <a:ext cx="889494" cy="8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21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381000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Iniciativa Salud Mesoamérica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386443" y="1458690"/>
            <a:ext cx="8371114" cy="1894114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566059" y="2205692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082049" y="1667083"/>
            <a:ext cx="64163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Modelo de financiamiento basado en resultados, en apoyo a los esfuerzos para reducir la mortalidad materna e infantil.</a:t>
            </a:r>
          </a:p>
          <a:p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Intervenciones en salud materna, nutrición y vacunación en el 20% más pobre de la población de Mesoamérica.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386443" y="3702478"/>
            <a:ext cx="8371114" cy="1382485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728764" y="4193665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Socios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30" name="Picture 10" descr="http://www.gavi.org/uploadedimages/about_the_alliance/partners_in_the_alliance/logos/gates-foundation_340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7" b="21965"/>
          <a:stretch/>
        </p:blipFill>
        <p:spPr bwMode="auto">
          <a:xfrm>
            <a:off x="1897222" y="3890129"/>
            <a:ext cx="2232330" cy="50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redondeado 13"/>
          <p:cNvSpPr/>
          <p:nvPr/>
        </p:nvSpPr>
        <p:spPr>
          <a:xfrm>
            <a:off x="386443" y="5434637"/>
            <a:ext cx="8371114" cy="1099457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26108" y="5784310"/>
            <a:ext cx="1231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Avances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082049" y="5661199"/>
            <a:ext cx="5795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Beneficios directos a un millón de mujeres en edad 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reproductiva y 650,000 niños menores de cinco años.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http://economipedia.com/wp-content/uploads/2017/02/BID-Banco-interamericano-de-desarrol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18" y="4481268"/>
            <a:ext cx="1084640" cy="51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spora.ws/wp-content/uploads/2014/10/Aecid.jpg?w=24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" t="5313" r="8735" b="6891"/>
          <a:stretch/>
        </p:blipFill>
        <p:spPr bwMode="auto">
          <a:xfrm>
            <a:off x="4219153" y="3836683"/>
            <a:ext cx="1021695" cy="55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tosst.org/wp-content/uploads/canada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206" y="4472004"/>
            <a:ext cx="1333588" cy="45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742" y="4393720"/>
            <a:ext cx="757128" cy="41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0" descr="Image result for panama ministerio de salud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941" y="4490211"/>
            <a:ext cx="349611" cy="40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Image result for belize MOH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411" y="3913884"/>
            <a:ext cx="371495" cy="41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6" descr="Image result for honduras ministerio de salud logo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 b="5500"/>
          <a:stretch/>
        </p:blipFill>
        <p:spPr bwMode="auto">
          <a:xfrm>
            <a:off x="7902942" y="3804145"/>
            <a:ext cx="721873" cy="49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8" descr="Image result for nicaragua ministerio de salud logo">
            <a:extLst>
              <a:ext uri="{FF2B5EF4-FFF2-40B4-BE49-F238E27FC236}">
                <a16:creationId xmlns:a16="http://schemas.microsoft.com/office/drawing/2014/main" xmlns="" id="{8FE68D22-D74C-460F-9606-2F303399E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680" y="4548194"/>
            <a:ext cx="841254" cy="24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Image result for costa rica ministerio de salud logo">
            <a:extLst>
              <a:ext uri="{FF2B5EF4-FFF2-40B4-BE49-F238E27FC236}">
                <a16:creationId xmlns:a16="http://schemas.microsoft.com/office/drawing/2014/main" xmlns="" id="{02CCA85E-FA9D-4AD1-B0DD-0966411C7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066" y="4471951"/>
            <a:ext cx="428548" cy="43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Image result for guatemala ministerio de salud logo">
            <a:extLst>
              <a:ext uri="{FF2B5EF4-FFF2-40B4-BE49-F238E27FC236}">
                <a16:creationId xmlns:a16="http://schemas.microsoft.com/office/drawing/2014/main" xmlns="" id="{1830856F-54A9-49EB-BF93-8AE018007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71" y="3936919"/>
            <a:ext cx="685801" cy="39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33630" y="3984346"/>
            <a:ext cx="861793" cy="26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6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478974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Impacto mediante alianzas tripartitas</a:t>
            </a:r>
          </a:p>
          <a:p>
            <a:pPr algn="ctr"/>
            <a:r>
              <a:rPr lang="es-MX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social-público-privado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840" y="2253338"/>
            <a:ext cx="971269" cy="96213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840" y="3669142"/>
            <a:ext cx="971269" cy="96213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840" y="5084947"/>
            <a:ext cx="971269" cy="96213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96541" y="2457406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E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96541" y="3873210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2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896541" y="528901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ES" sz="30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680640" y="2495878"/>
            <a:ext cx="527259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Implantación con impacto internacional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1680640" y="3911682"/>
            <a:ext cx="731001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2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Investigación con impacto nacional e internacional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680640" y="5342876"/>
            <a:ext cx="66697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Intervenciones</a:t>
            </a:r>
            <a:r>
              <a:rPr lang="es-ES" sz="23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como </a:t>
            </a:r>
            <a:r>
              <a:rPr lang="es-ES" sz="23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</a:t>
            </a:r>
            <a:r>
              <a:rPr lang="es-ES" sz="23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 en México</a:t>
            </a:r>
            <a:endParaRPr lang="es-MX" sz="23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7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8762</TotalTime>
  <Words>890</Words>
  <Application>Microsoft Office PowerPoint</Application>
  <PresentationFormat>Carta (216 x 279 mm)</PresentationFormat>
  <Paragraphs>184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Arial</vt:lpstr>
      <vt:lpstr>Avenir Book</vt:lpstr>
      <vt:lpstr>Calibri</vt:lpstr>
      <vt:lpstr>Calibri Light</vt:lpstr>
      <vt:lpstr>Crimson Text</vt:lpstr>
      <vt:lpstr>Open Sans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RSM</dc:creator>
  <cp:lastModifiedBy>Admin</cp:lastModifiedBy>
  <cp:revision>86</cp:revision>
  <dcterms:created xsi:type="dcterms:W3CDTF">2017-09-19T15:15:54Z</dcterms:created>
  <dcterms:modified xsi:type="dcterms:W3CDTF">2018-05-09T20:52:08Z</dcterms:modified>
</cp:coreProperties>
</file>