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9"/>
  </p:notesMasterIdLst>
  <p:handoutMasterIdLst>
    <p:handoutMasterId r:id="rId30"/>
  </p:handoutMasterIdLst>
  <p:sldIdLst>
    <p:sldId id="256" r:id="rId2"/>
    <p:sldId id="306" r:id="rId3"/>
    <p:sldId id="259" r:id="rId4"/>
    <p:sldId id="307" r:id="rId5"/>
    <p:sldId id="260" r:id="rId6"/>
    <p:sldId id="308" r:id="rId7"/>
    <p:sldId id="274" r:id="rId8"/>
    <p:sldId id="276" r:id="rId9"/>
    <p:sldId id="261" r:id="rId10"/>
    <p:sldId id="265" r:id="rId11"/>
    <p:sldId id="278" r:id="rId12"/>
    <p:sldId id="279" r:id="rId13"/>
    <p:sldId id="280" r:id="rId14"/>
    <p:sldId id="281" r:id="rId15"/>
    <p:sldId id="282" r:id="rId16"/>
    <p:sldId id="310" r:id="rId17"/>
    <p:sldId id="288" r:id="rId18"/>
    <p:sldId id="289" r:id="rId19"/>
    <p:sldId id="290" r:id="rId20"/>
    <p:sldId id="291" r:id="rId21"/>
    <p:sldId id="293" r:id="rId22"/>
    <p:sldId id="294" r:id="rId23"/>
    <p:sldId id="309" r:id="rId24"/>
    <p:sldId id="300" r:id="rId25"/>
    <p:sldId id="302" r:id="rId26"/>
    <p:sldId id="305" r:id="rId27"/>
    <p:sldId id="304" r:id="rId28"/>
  </p:sldIdLst>
  <p:sldSz cx="9144000" cy="6858000" type="screen4x3"/>
  <p:notesSz cx="7010400" cy="92964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368" autoAdjust="0"/>
    <p:restoredTop sz="94660"/>
  </p:normalViewPr>
  <p:slideViewPr>
    <p:cSldViewPr>
      <p:cViewPr varScale="1">
        <p:scale>
          <a:sx n="58" d="100"/>
          <a:sy n="58" d="100"/>
        </p:scale>
        <p:origin x="93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1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image" Target="../media/image39.emf"/><Relationship Id="rId6" Type="http://schemas.openxmlformats.org/officeDocument/2006/relationships/image" Target="../media/image44.emf"/><Relationship Id="rId5" Type="http://schemas.openxmlformats.org/officeDocument/2006/relationships/image" Target="../media/image43.emf"/><Relationship Id="rId4" Type="http://schemas.openxmlformats.org/officeDocument/2006/relationships/image" Target="../media/image4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A6A188-E703-4B9B-BD27-8770444FFEA1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8F17F-42C0-4E3B-8E13-DD438601591D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880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DAB1379-D360-436B-9237-D1A225D13665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463BAFD-64F5-4F90-9D50-52F9E670C80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52934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1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8814" indent="-288005" defTabSz="93121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52021" indent="-230404" defTabSz="93121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12830" indent="-230404" defTabSz="93121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73639" indent="-230404" defTabSz="931217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34448" indent="-230404" defTabSz="931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95256" indent="-230404" defTabSz="931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56065" indent="-230404" defTabSz="931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916873" indent="-230404" defTabSz="931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F59064F-6388-40D0-96A0-968F96F53820}" type="slidenum">
              <a:rPr lang="en-CA" altLang="es-ES" smtClean="0"/>
              <a:pPr eaLnBrk="1" hangingPunct="1"/>
              <a:t>8</a:t>
            </a:fld>
            <a:endParaRPr lang="en-CA" altLang="es-ES" dirty="0" smtClean="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6150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s-ES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50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2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8814" indent="-288005" defTabSz="9312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52021" indent="-230404" defTabSz="9312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12830" indent="-230404" defTabSz="9312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73639" indent="-230404" defTabSz="931217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34448" indent="-230404" defTabSz="931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95256" indent="-230404" defTabSz="931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56065" indent="-230404" defTabSz="931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16873" indent="-230404" defTabSz="93121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8CD881C7-4D27-4210-91C8-9007E5DF637D}" type="slidenum">
              <a:rPr lang="en-CA" altLang="es-ES" smtClean="0"/>
              <a:pPr eaLnBrk="1" hangingPunct="1"/>
              <a:t>25</a:t>
            </a:fld>
            <a:endParaRPr lang="en-CA" alt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6913"/>
            <a:ext cx="4649787" cy="3486150"/>
          </a:xfrm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CA" altLang="es-ES" smtClean="0"/>
          </a:p>
        </p:txBody>
      </p:sp>
    </p:spTree>
    <p:extLst>
      <p:ext uri="{BB962C8B-B14F-4D97-AF65-F5344CB8AC3E}">
        <p14:creationId xmlns:p14="http://schemas.microsoft.com/office/powerpoint/2010/main" val="12161026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1DB-98C5-4090-8385-884CDA3A7DD7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1F13-ADE1-445A-90B3-BA54F11AAE29}" type="slidenum">
              <a:rPr lang="es-ES" smtClean="0"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1DB-98C5-4090-8385-884CDA3A7DD7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1F13-ADE1-445A-90B3-BA54F11AAE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1DB-98C5-4090-8385-884CDA3A7DD7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1F13-ADE1-445A-90B3-BA54F11AAE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1DB-98C5-4090-8385-884CDA3A7DD7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1F13-ADE1-445A-90B3-BA54F11AAE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1DB-98C5-4090-8385-884CDA3A7DD7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1F13-ADE1-445A-90B3-BA54F11AAE29}" type="slidenum">
              <a:rPr lang="es-ES" smtClean="0"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1DB-98C5-4090-8385-884CDA3A7DD7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1F13-ADE1-445A-90B3-BA54F11AAE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1DB-98C5-4090-8385-884CDA3A7DD7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1F13-ADE1-445A-90B3-BA54F11AAE29}" type="slidenum">
              <a:rPr lang="es-ES" smtClean="0"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1DB-98C5-4090-8385-884CDA3A7DD7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1F13-ADE1-445A-90B3-BA54F11AAE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1DB-98C5-4090-8385-884CDA3A7DD7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1F13-ADE1-445A-90B3-BA54F11AAE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1DB-98C5-4090-8385-884CDA3A7DD7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1F13-ADE1-445A-90B3-BA54F11AAE29}" type="slidenum">
              <a:rPr lang="es-ES" smtClean="0"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51DB-98C5-4090-8385-884CDA3A7DD7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11F13-ADE1-445A-90B3-BA54F11AAE29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17051DB-98C5-4090-8385-884CDA3A7DD7}" type="datetimeFigureOut">
              <a:rPr lang="es-ES" smtClean="0"/>
              <a:t>11/04/2018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8311F13-ADE1-445A-90B3-BA54F11AAE29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43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42.emf"/><Relationship Id="rId4" Type="http://schemas.openxmlformats.org/officeDocument/2006/relationships/image" Target="../media/image39.e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4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3.emf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image" Target="../media/image56.png"/><Relationship Id="rId7" Type="http://schemas.openxmlformats.org/officeDocument/2006/relationships/image" Target="../media/image60.jp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639849" y="5322887"/>
            <a:ext cx="4240213" cy="15351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s-ES" altLang="zh-CN" sz="1200" b="1" dirty="0" smtClean="0">
                <a:solidFill>
                  <a:srgbClr val="777777"/>
                </a:solidFill>
                <a:ea typeface="宋体" pitchFamily="2" charset="-122"/>
              </a:rPr>
              <a:t>Dr Julio C</a:t>
            </a:r>
            <a:r>
              <a:rPr lang="es-ES" altLang="zh-CN" sz="1200" b="1" dirty="0" smtClean="0">
                <a:solidFill>
                  <a:srgbClr val="777777"/>
                </a:solidFill>
                <a:ea typeface="宋体" pitchFamily="2" charset="-122"/>
                <a:cs typeface="Times New Roman" pitchFamily="18" charset="0"/>
              </a:rPr>
              <a:t>ésar </a:t>
            </a:r>
            <a:r>
              <a:rPr lang="es-ES" altLang="zh-CN" sz="1200" b="1" dirty="0" smtClean="0">
                <a:solidFill>
                  <a:srgbClr val="777777"/>
                </a:solidFill>
                <a:ea typeface="宋体" pitchFamily="2" charset="-122"/>
              </a:rPr>
              <a:t>Morales Medina</a:t>
            </a:r>
          </a:p>
          <a:p>
            <a:pPr algn="r"/>
            <a:r>
              <a:rPr lang="es-ES" altLang="zh-CN" sz="1200" dirty="0" smtClean="0">
                <a:solidFill>
                  <a:srgbClr val="777777"/>
                </a:solidFill>
                <a:ea typeface="宋体" pitchFamily="2" charset="-122"/>
              </a:rPr>
              <a:t>Investigador</a:t>
            </a:r>
          </a:p>
          <a:p>
            <a:pPr algn="r"/>
            <a:r>
              <a:rPr lang="es-ES" altLang="zh-CN" sz="1200" dirty="0" smtClean="0">
                <a:solidFill>
                  <a:srgbClr val="777777"/>
                </a:solidFill>
                <a:ea typeface="宋体" pitchFamily="2" charset="-122"/>
              </a:rPr>
              <a:t>Centro de Investigación en Reproducción Animal </a:t>
            </a:r>
          </a:p>
          <a:p>
            <a:pPr algn="r"/>
            <a:r>
              <a:rPr lang="es-ES" sz="1200" dirty="0" smtClean="0"/>
              <a:t>CINVESTAV-UATx</a:t>
            </a:r>
          </a:p>
        </p:txBody>
      </p:sp>
      <p:sp>
        <p:nvSpPr>
          <p:cNvPr id="3" name="AutoShape 2" descr="data:image/jpeg;base64,/9j/4AAQSkZJRgABAQAAAQABAAD/2wCEAAkGBxQSEhUUEhQWFRQXGCAXFhgYGRwdHRweIBgcHBsZHBwfHCggGBwmGxwVIjIiJSkrLi4uFx8zODMsNygtLisBCgoKDg0OGxAQGywmICY0LCw0NC80LCw0NDQsLCwsLDQsLCwsLCw0NCwsLCwsLCwsLCwsLCwsLCwsLCwsLCwsLP/AABEIAPoAygMBEQACEQEDEQH/xAAcAAADAQEBAQEBAAAAAAAAAAAABgcFBAMCAQj/xABGEAACAAMFBQYCBwYDCAMBAAABAgADEQQGEiExBUFRYXEHEyKBkaEysRQjQlJigsFykqKy0fAWMzRDU3OzwtLh8VRjgyT/xAAaAQEAAgMBAAAAAAAAAAAAAAAAAwQCBQYB/8QANREAAgIBAgMECgICAgMBAAAAAAECAxEEIQUSMRNBUWEiMnGBkaGxwdHwFOFC8TRSFSMz4v/aAAwDAQACEQMRAD8AuMAEAEAEAEAEAEAEAZu1NvWez/5s1Vb7urfujOMowlLoV7tXTT68vz8BYt3aPLFRJks/NiFHWgqflEqofezWWcarXqRb9uxh2rtBtTVwiWg3UUkjzYke0SKiJSnxm99EkZ0291sbWew6BR8hGXZQ8CvLiWpf+f0PH/Etr/8AkTP3o97OPgYfz9T/AN2fcu9VsXS0P50PzBjzso+BkuI6lf5s0LPf22LqUf8AaT/tIjF0xJ4cX1EeuH7V+MGzYu0kf7aQeqNX2NPnGDo8GXK+Nr/OPwGbZl6rLPICTQrH7L+E9BXInoTEUq5LuNlTr6Ldoy389jajAuBABABABABABABABABABABABABABABACtf7bzWaUqSzSZNqA33VFKkc8wB58IlqhzPc1nE9W6K0o9WSdiTmcycyYuHKN5eWfkAEAEAEAEAEAEAEAUjs3288zFZ5rFiq4pZOuGtCpO+lRTlXhFW6CW6Oj4Rq5TTqm843Q9RAbsIAIAIAIAIAIAIAIAIAIAIAIAIAIAnXarZzjkP9mjL51B9xX0MWaH1Rz/G4PMJd26EWVLLEKoLMTQACpJ4Ab4nNFGLk8LqNGzbg2mZQzMMlfxGrfuj9SIid0V0NpTwi+e8sRXzGOx9nMhad5MmOd9KKD7E+8RO+XcbCvgtK9Zt/L9+JqSbl2Jf9jU/iZj7YqRi7ZeJajw3TR/x+p7f4Usf/AMdPf+sedpLxJP4Gn/6I+Jtz7E2sgDozD5MIKyXiYy4dppdYfVGZauzuzN8DTEPUMPQivvGaukVZ8Gol6ra/f3vMDaPZ3PSpkukwcD4W/Ue4iRXrvKN3BrY7wafy/oU7ZZHlOUmKUcag/wB59YmTT3RqbKp1y5ZrDGfszs5a1lhWiSzU7syAAfc0/DEV79E2fBoN3uXgiqRUOoCACACACACACACACACACACACACACAMy8WyhapDyjkTmh4MND+nQmMoS5Xkr6rTq+pwfu9pO+z3DLt2GaKPhZVrucEVHI4Q484s3bw2Oe4ViGp5Z9cNe/wD1kedqXvssioMzGw+zL8R9fhHmYgjVJm7u4jp6ussvy3/ox5HaPJLUaVMVfvVBPmP6Exn2DwVI8aqcsOLSHGy2lZqK8tgyMKgjfELWNmbeE4zipReUz1jwyCAFy8F8ZFlbu6GZMGqrTw8MROh5CsSQqctzX6riVVD5Xu/L7nDYO0OzuaTFeVz+Ie2ftGTol3EFfGaZbSTXz/fgLvaPtGTOmSjJZXohxMvAnwr1Hiy/FElMWk8mv4vdXZOPI87df33jpcvY30WzqGH1j+OZyO5fIe9YhsnzM3PD9N2FKT6vd/vkb8Rl4IAIAIAIAIAIAIAIAIA+XcKCSQABUk5ADeSd0DxtJZYlbT7RZaNhkyzNA+0ThB6ChJ86RPGhvqaa7jNcXiEc/I+tldocp2CzpZlVNAwOJR+1kCOucJUNdD2jjNc5YmsfP4jorVFRmDpEBuT9gDCvFeiTZBRvHMpUS116sfsj+6RJCtyKWr19Wn2e78CTbXt5tE55rKqlzUhdNKevHnWLcY8qwcpfc7rHY1jJxxkQhAFI7K7UTLnSzWisrD8wIP8ALFW9bpnR8EsbhKHh9/8AQ9RAbs8580IrMdFBJ8hWB5J8qbIJOnF2LMasxLMeJOZPrGwSwcJKTlJyfVnxHpifUtypBGoNR1EeM9i3F5Q/3e7QMwlrHLvFH8yj5r6RXnT3xN9pOMf43fH8r8fAfZE5XUMjBlOYINQfOK7WDexkpLMXlHpAyFu8N8ZNlbAAZkwaqpoF/aO48hWJIVOW5rtXxKqh8vV/vUw5HaUK+OzkLvKvU+hUV9YkdHmUo8cWfSht7f6HTZe05doliZKbEpyPEHgRuMQSi4vDNzTfC6PNB5R2R4ShABABABAE67Rrw1P0WWch/mnidQnQannTgYs0w/yZz3FtZl9jD3/j8iFFg0QQA53Jvd3NJE8/VHJGP2OR/B8umkFtWd0bnh3Eez/9dr27n4f19DXvhfUS6ybMQZmjTNQvJeLc9B10wrqzuy3r+KKGa6uvj4E3dySSSSTmSTUk8Sd8WTnG23lnZsrZM20thkoWO86AdToI8lNR6k1GmsvliCybVztkSZlqeRalONa4VrQFlPiBpmcsxQ0yMR2SfLmJd4fpq5Xuu5bru9hUJOzpSoUWUgQ5FQooeopnFXL6nTRprjHlUVgRLqMlk2haZTMqJRsJY00cFRUn7pPpE9npQTNJonHT6uyttJeft2+THI3gsoy+kSf31/rEPJLwNv8Ay6P+6+KOS8O1pRsk8y5qOe7I8LKfiFBv5x7CL5lki1V9b083GSe3djvM7s32cq2XvcIxTGbMjPCDhp0qD6xnc/SwVuEUxjRz43efwYnaUkhXlpKlqJx8TlRQ0OQBAyJJzzzyHGM6c4y+hS4wqlKMYRXN12M3alybTJQOAJgwgsF+JTTMU+0BxHoIzjdFsr38KuripLfxx3CzEprDbu3eSbY28Piln4pZOXUfdPP1iOdakXdHrrNPLbdeA43iv1LEkfRmrMmCtaf5Y31/HwHnpSsMKXn0jb6visFWuxe7+X9/79s0ZiSSTUnMk7zxi0c4228s/IHht3T281knBszLbKYvL7w5j+o3xHZDmRd0Orensz3Pr++RZZcwMAymoIqCN4Ohikdgmmso+oHoQAQBkXp2wLLZ2mfbPhlj8R08hmfKM4R5ngqa3Uqipz7+i9pFnckkk1JNSTqSdTF441tt5Z+AV01geJZK5c67S2WUGdQZ7ZsTnh4IOFN5Gp6CKVlnM/I63h+hjRDMl6T+XkK3aULOJqrLUCdrMK5ClMgw+9v6a6iJqObG/Q1fGFSppRXpd/8AfmJcTmmGa6V03tZxvVJAOZ3txC8uJ/sRWWcuy6my0HD5ah88to/X2FUsFilyUEuUoVBoB8zxPMxUbbeWdRXVCuPLBYQhdpGy2lzEtcqq1IDkZEMPhblUClfwjjFimWVys0fF6HCavh7/AG9zFm1XmtcwYWnvTkcPqVAr5xKq4ruNZPX6iaw5v6fQyWNTU5k6xmVG292fkAEAaFh21aJIwypzqvAHLPgDkNTpGLhF9UWKtVdUsQk0jfuFstrTaTPmksss4iWzLP8AZzOtNfJeMRWy5Y4Rf4XRK+52z3x9f37FTiqdOKl67nJaAZkoBJ2vBX/a4H8XrXdLXa47M1et4bC9c0NpfX2/kltps7S2KTFKspoQdRFtNPdHLzhKEnGSw0emzpyJNRpid4gYFl4iEk2sIyplGFilNZXgWOZYrPbLOKKpluvgIAqvNcvCwPypFLMos7B106mrps+nl/okG2dmPZpzSpmq6HcwOjDkfnURcjJSWTkdRRKixwkcUZEJSezTbeNDZnPiQYpf7Nc18ifQ8oq3Qw8nR8H1XNHsZdV09g8xAbsIAIAlHaJtbvrT3anwSfD+b7R8sh+UxbpjhZOW4tqO0u5F0j9e/wDAqRMaocuzfYnezTPcVSUfDzfX+EZ9SsQXTwsI3HCNL2k+1l0XT2/1+Ci7WtfcyJswCpRGYDmASIrRWXg6G6zs65T8E2Qy0TmdmdyWZjVid5OsX0sHETm5ycpdWa13rtzbZjMugCDVtC25Rz+XnGE7FEt6TQ2anLj3fXwGa5d5Gkt9EtXhwnChbLCfuNy4H9KUishlc0TZcP1sq5fx7tsdPx+ChRXN+c20rCk+U8qYKq4of0I5g0PlHqeHlEdtUbYOEujEaZcazyDjtNqpL3CgUnlWpr5CJ+2k+iNI+FU1Pmts2+BgW+02QWqR9GSklGXGWr4/GCa4vs04gb8okSlyvJRts03bw7Jeims579/Mqw2ZJoR3Muh1GBf6RU5mdT2Nf/VfBCP2m2WVLSSJctEZmJJVQDQDTIZipHpE9DbbNJxmFcIx5YpN/Y4bDsfZ9qw93PaRMPxS3oRXgpbXPmTyEZOU49Vkgr02j1GOWTi/B/bP5KFsXZMuyyhKlVoDUk6knUn29BFeUnJ5Zv8AT6eFEOSB3xiTi1fC9K2RcCUaewyG5R95v0G+Ja6+b2Gu1+vjp48sfWfy9ooWK51otMl7RMY94wxS1bV99WJ+Go0/QRK7VF4Rqa+G3X1u2b9J7rz/AHuFJlIJBFCMiDqOUTGoaaeGPnZbtBscyQTVMPeLyIIBp1xD0iC+Peb3gt0uaVT6YybXaFsTv5HeoPrJWfVftDy18jxiOqeHgu8U0va1c66x+neSiLhyp17KtzSJyTU1Rq9RvHmKjzjGUcrBLRc6bFNdxc7NPExFdTVWAZTyIqIoNYO3jJSipLoz0gZHHte2iRJmTT9hSRzO4eZoI9isvBFfaqq5TfciFzHLEsxqSSSeJOZMX8HDyk5NtgikkACpJoBxJj0JNvCLhsDZos0iXKGqjxHixzY+tfaKEpczydtpqFTUoLuOm22YTZby2+F1KnoRSPE8PJJZBTg4Po9iMbd2FNsjlZinDWiuB4W6HceUXYTUjjtVpLNPLElt4lHuBb5LWVJcsgTEBxroa1zam8Goz8orWp82WdFwy6qVChF7rqhAvpbkn2uY8uhXJcQ+0QKFum7oIsVJqO5oeI2wt1DlDp9R17N9rzJ0p5cw4u6whWOtDXInfSnvEF0UnlG54RqZ2wcZf44Pq9t81s5MqRR52jHVU/q3Ldv4Qrq5t30PddxNU+hXvL6E8VLRbJv250w676D5KPQRZ9GCOfxdqZ98mNux+zt6q1odQAQSi5kjgW0HlWIZX+BtdPwaWVK1+5fv5KLFY6EwL2XaFtVPHgdK4TSooaVBFeQziSuzkKOu0S1MVvhonW2rpWmzAsy45Y+2mYA5jVflzizG2MjntRw66jdrK8UdF274zbNRXJmyfuk5qPwn9Dl0jydSl0M9JxOyj0Zbx+ns/BQtobdX6E9pkENRaryNaZjiCdOUVlD0uVnQW6pfx3dXvsRyfPZ3LuSzE1YneYupYWDj5Tc5c0t2XGybSlPJWeGAllcVSQAOIPChy8ooOLTwdtC+Eq1YnsSO885LRbJhs6lgxGHCDVjQVIGuZr84uQXLHc5TWyjdqG6lnPh3jzcC7j2ZWmzhSY4oF3qta58yaZch5QW2c2yN3wvRSoTnNbv6f2N5iE2xE707L+jWmZLA8NcSfsnMema/li9XLmjk4zXafsLnFdOq9n7sZMZlQqnZptDvLMZZOcpqD9lsx74h5RUujiWTqOEXc9PI/wDH6fuRuiE2wndp9sw2ZJY/2j59FzP8WCJqFmWTUcZs5aVHxf0/US6LZzAx3BsHe2xCRVZYMw+WS/xFT5RFa8RNjwuntNQm+i3/AB8yvxTOtCAPibLDAqwDKciCKg9RA8aUlhk3v7sSz2XBMk4pcx2ICKfDSniYb11AoDTOLNUpS2ZzvE9NTRideU33fUSIsGkHY3hkWSxiTY2Lzn+OZhZaEjM5gZ7gBprrrB2cpSzI3X82rT6fs6HmT6vp++RhXa2C9sm4QaIM5j8BwHFjnTzjOc1BFHR6SWpnju72VzZWy5VmliXKUKN53seLHeYpyk5PLOsoohTHlgjtjwmCACACAEa+VzFcGdZlo4zdBo3NRublv66z1242ZpeIcMU07Klv3rx9gn3b239GchxjkTBhmy+IOVQNMQ99OYmnDm9pp9Hq3RJqSzF9UcG0pctZrCS+OXWqEgg0OdDUajTnSMo5xuQXKCm+zeV3HfdqyC0zks82a6yySyqNMVN1clJAOdN3OMZvlWUWNHWr7FTOTS3KzsnY0mzLSTLC8W1Y9WOZipKTl1Oqo01VKxBY/fE0IxJwgBD7U7BVJU4aqe7bocwfIg/vRPQ92jR8aqzCNi7tvj+/MnMWjnRt7NLZgtZSuUxCKcx4gfQN6xDesxybbg9nLfy+K+n6yqxUOoJl2pWitolpuWXi82Y19lEWqFs2c3xqebYx8Fn4/wChKic0pReyqy+CdM4sEHkKn+YekVr3ukdFwSv0JT93w/2PsVzeBABAEgv7tDvrY4rVZf1a+WbeeIkeQi5VHETkuKXdpqGu5bfn5mn2abHWY8ydMUMqDAoIqCSMzTkuX5owvljZFng+mU3KyS2W37+95ubX7P5E04pLGSTqAMS+QqCPI05RhG5rqXr+EVWPMHy/NDBsLZCWWUJUvqzHVjvJ9vICI5Scnll/TaeFEOSJoRiThABABABABACjtS4UmdOM0OyBjVlUDXeQd1ddDmYmjc0sGqv4TVbY55az3Hjeq6clLG3cSwrSvrK6swHxAk5nKppxAhCx825hreH1R077NYa3/O5NrNPaW6uuTKQw6g1EWmsrBzdc3CSkuqLvZLQJktHXR1DDoRWKDWHg7qE1OKku/c9o8MggDGvjZu8sU8cExj8vi/SM63iSKmvhz6ea8s/Dci0XjjDRu7aO7tUhuExa9CaH2JjCazFljRz5L4PzRcYonbEh7QplbdMzrhCgcvADT1Ji5T6pyXFZZ1L8sfQW4lNcVns3k4bEDT43ZuueH/p9op3P0jq+Exxpk/Ft/b7HZe+8H0OUCoDTHNEB05seQy9RHlcOZkuv1n8avK6voTR712wti7968qAelKe0Weyj4HOPiOpbzzsYbBt7aoliZ3XeoRUFpe6mtFKmnPfEbhXnBsKtVxBQ5uXK81+MCRaJxd2dtWYsepNT84nSwsGknNzk5Pqx7uXeiy2eziVMLI+IsxwkgknIilT8IUaRXsrk3lG94dr9PTSoSyn++HkO2zNrSbQCZMxXprTUV0qDmIhlFx6m5p1FdyzW8nbGJMEAEAEAEAEAEAfjMAKk0AzJMA3gW9oXzsQVlMzvAQQQqk1FNKmgz6xKqpmut4lpUmm8+z9wSM8tN0XDkn12HTYG29oGQkuzSQyJ4Q5U55k0riC5Cg8orzhDOWzd6XVax1KNUMpbZ/cIzdq7f2gjlJ02ZLYZ0AC+YwjMRnGEHukVb9ZrIS5bJNP3L6GjdW+k5Zqy7Q3eS2IXEfiUnIGu8V1rGNlSxlFnQ8TsU1C15T+RSrTKxoynRlI9RSKqOikuaLRARGxODP1TTPhHh6nhl/RqgHiKxrzvE8ojl+P9dP6j+RYu1eojkOJ/8qfu+iMKJCiWG4H+gk/n/wCa8UrfXZ13C/8Aix9/1Yu9q/xWfo/zSJNP3mv45/h7/sIEWTQl32tOEuRNbIBZbHPTJTGviss7m6XJXKXgmQiNgcMUPb+z5bbJlTcI7xJcohgBXPCpBO8Zk9Yqwb7TB0Oqpg9BGeN0o/Yy+y9v/wCthXWS38yfpWJL/VKvBX/737PuipxUOnCACACACACACAMm9bAWO0V/3bD1FB7xlD1kVta8aefsZMLk2NJtslrMGJc2odDRSRXiK0yi3a2o7HMcNqjZqIqSyjjvGoFqnhaU71qU/aMew9VEWsSV88eLKD2YTAbK4rmJpqOqrT9Yr3+sb/gzXYNeb+xldq48Vn6P81jOjvKvHOsPf9hETUdYsGiXU/oCNcd6QO1gCY4GmI0p1jYR6HCWpc7x4s8THpgX6R8K9B8o1x3seiJp2lbIZJ/fgfVzAAx4MBSh4VAHvFqmW2Dm+MaaUbO1S2f1EyJzTDTda+LWRDKZO8l1qudCpOu41G/zMQzq5nk2mi4m9PHkkso5r23kFtMsiXgCA/arWtOQpp7x7XXyEev1y1LjhYxn5i/EprxznWPaltQB6921CKlEBG4kDMjfmIgzXF7G5lVxDUxxLo/Yvofdi7OJxI72airvw1Y89QAD6x4713Iyr4LY36ckl5bjlt7Zo+gzJKDJZVEGvwCoHXIRDGXpZNvqaF/GlXHuW3u6E2uNbO6tsok5PVD+YUH8WGLVqzE5zhlnJqY+e377yxxSOvCACACACACACAFbtGtol2MrvmMEHQHET0oKecS0rMjWcWt5NO147fcWOy+ylrS77kl082Ip7Bolve2DWcFrbucvBfU17yXDadNebJmKC5qVetK7yGFdczSn/jCF2FhlvWcJdtjsrl17n+TIst2do2Ri0gipyOBlIOe8PSvpGbshLqVYaHW6d5q+TX3Mi89ttUxkW1ijopw1UKSCdcsjmN3CM61FbxKett1Emo3rdGMhoQTpWMymnhj1tDtGZpbLKlYHIoGLVw8wKZmIFRvuby3jTcGoRw/EQ4sGiO/Yey2tM5ZSbz4j91d7H+9SBvjGcuVZJ9Np5X2KCLkooKcIoHbnxaJCupV1DKciCKg+UM4MZRUliSyhZtFwLIxqO8TkrZfxAn3iVXSRrZ8I08nlZXsf5OmzXLsaf7LEfxMx9q09o8dsn3ksOGaaP+PxyZt/tiylsZaVKRDLcMcCgZGqnTd4gfKMqpPm3K/E9LBafMIpYedl7iYRbOYLHcW297YpWeaDuzyw5D+HCfOKVqxJnYcNt7TTx8tvh/RvxGXj8IgCJ3j2abLaXlioAOKWfwk1Ug8tOoMXoS5onF6uh6e5xXtXs7irXX2yLVIV/tjwzBwYa+R1HWKk48rwdTo9StRUpd/f7TXjAthABABABABAEhv1tsWmfRDWXLqqniftN0NAOi13xcqhyrc5PieqV9uI9F+sd+z7ZRkWUMwo804zyFPCPTP80QWyzI3XC9P2VGX1e/4GeIjZBAEavtbO9ts0jRTgGn2RQ/xYj5xdqWIo4/iVnaamT8Nvh/Z83MsInWyUrAMoJZgRUUAJzHCtB5wteInnDqlZqIprbqUy03Tsb6yEH7NU/lIiqrJLvOlnw/TT6wXu2+hnP2fWQmtZoHAMKe6194y7aRXfB9O3nf4m/srZMmzLhkoFB13k9SczEcpN9S9Tp66VitYO2PCYIAIAIA5tp2QTpUyUdHUr0qMj5GPU8PJHbWrIOD71ghM6UUYqwoykqRwINCPWL6Zw0ouLcX1Q6dmO1cE15DGgcY1r95RmPNc/yxBfHbJuuDajlm6n37/D+voMe2r82eTVZZ75+CHw+baelYjjTJmw1HFKato+k/L8ibNv5ay+IMirX4MAI6Enxe8TdjHBp5cX1DllNJeGP1/M3r1GTbrALWhAeXryqQGlnzII8uMR15hPlNhrez1Wl7ePVfrX4/s4ey+xze9eaKiThKk7maoIA40zz3V5xle1jBBwWqznc/8AHGClRWOiCACACACAM+8FmeZZpqSjR2Qhc6eVd1RUecZRaTTZBqYSnVKMOrRKLr7MWZaxLn+BUxM6tl8IqVPDnyBi3ZJqOUctoaIzv5bNkst58jV21fue00/RmCSgaL4VJYcTiBpXgKZRjGlY9Is6ni1rn/6niK8lv8TY2J2ho1FtK4D99c1811HlXyiOVD7i5puMxltasea6DJtfbaS7K9oRlcU8BBBBY5AeuvQxHGDcsGxv1UIUO2Lz4EUZiTU5k5kxeOLby8soHZZs/wDzZ5H/ANa/zN/0e8Vr5dxv+C0+ta/Z+fsUGK5vwgAgAgAgAgAgD8ZgBUmgGpMA3gj1+GktameQ6uGALYdA2hodCDkaiuZMXKsqO5yPEnVK9yrec9faL8SmvKNdG6tjn2dZjYprNk1WK4WGq0Uj31FDvirZZJPB0Wh4fpralN7t/J+4W743aNjcFKmS/wAJO471J47xxHQxLXZzLc13END/AB5Zj6r/AHBiWedSisWMosC6g0xU9q0LUPOJGilCeHh+rlZRa9hWuRMkqbMR3YFABlh5Ebj/AO4oyTT3Oz01lU606uhm31vAbJJGCneuaJXOg3tTfTIdSIyrhzPcrcR1b09fo+s+n5E7Z/aDaU/zQk0cxhPqop7RO6YvoainjF0fXSl8vp+DZk9pMv7chx+ywPzpEbofiXI8br/yi/34HLau0pqfVyADxZ6+wA+cZKjxZFPjbx6EPizP2ff20CcrTmBlE+JAoFBvIOtRrmYydMcbFeri93apzfo+GP1lQM5cOPEMNMWKuVKVrXhSKh03Msc2diS352tJtE+slB4fC0z7/DLgOOp9IuVRcVucpxPUVXW5rXTv8TG2Vs97RNSVL+JjTPQDUk8gKnyjOUlFZKdFMrrFCPeU5Lg2Tu8JVy1P8zEQa8afD7RV7aWTplwnT8uGnnxz+omm2LKJM6ZKSZ3iK1MWgJA4V1BJFesWovKyzm9RBVWSrjLKX78uhwxkQFtuvIlS7NLSS6uoGbKagsc2PLMnLdFGbbludpo4whTGMHlLw+ZqxgWggAgAgAgAgDBvTeVLGoyxzW+FNPzMdw+fqRJCtyKOt10dNHxb6ImG2bwz7UfrX8O5FyUeW/qamLUYRj0OZ1Gtuv8AXe3h3fvtG/ZfZ6pkEzmPfMvhA+FCdK/eI37tesQSuedjb08Hj2WZv0mvgINrszSnaW4oymhHP9RFlPKyjQ2Vyrk4y6o07t3imWNyUAZG+JCcjwI4HnGM61Is6PWz00tt0+43rKlo2vNBmfV2ZDmF0rwFfifmdAedDE8VLbqX4K7iM8y2gv34/QyL0XXmWRiRV5JPhfh+FuB56H2GcLFL2lPW6CeneVvHx/Jl7M2nNs745LlW38DyI0IjOUVLZlam+ymXNB4NeTtiXarWJtvr3YWgCA4QRuNDiwk4jlU1I3Rg4OMcRLcdVC+9T1PTHd0/I3LdfZ9rBaQ1OPdPp1Vq09BEPaTj1Nv/AANHqFmv5P7HM3ZtLrlPcDmoP9I97dkT4JX3SZ9Ds/s0pS86c+EZkkqi+Zofnvh20n0Pf/EUQXNOTx7kZO3puy0lNLkoXmU8LoWyO4lmPiHIVjOCsbyyrqpaCNbhBZfivyxatO2Z0yUklnPdoKBd2uVeNMgK6UESqCTya2eqtnWq29kfOytlzLTMEuUuInU7lHFjuEJSUVlmNGnndLlgv3zHm2XACyFMhz9JTxYqkBzwH3CNx9eIrq7ffobyzhCjUnW/TXz/AB5fMxrTfm1CUZLALMHgZ6EONxy0Dc4kVMc5Kc+K3qDraw+me/8A2KUTGpG66Vz/AKVKebMZkU5SiKZkHNjXUA5esQWW8rwjbaHhqvrc5vHgY0/v7BaHRJhR0NCV0YUqCRoQQQaGJFiccsqS7XSXOMZYaHe6l9++dZNoAV2yRxkGPAjcT7k7ogspwso3Wh4r2slXYsPuY7RAbkIAIAIAIAjt/Jpa3TqmuHCo5DCDT1JPnFyr1EcjxSTeplnux9BfiU15ZbobeFrkgmgmplMHPcw5H51G6KVkOVnY6HVrUV5711/fM8b0XSl2vxg93NApipUMNwYb+vzhCxxMNbw+Go9LOJeP5F6xdm7Yvrpww10QGpHU5D0MSO/wRr6+CPPpy28h+sdlSUiy5ahUUUAH95nnEDbbyze11xrioxWEj0mSwwIYAg5EEVB6jfHhk0msMlt/dhyLO6dziDzDXu9QBxG8VO7PfpSLVU2+pzPFNJVTJdn1fcYO09iT7P8A50plH3qVX94ZRLGcX0KF2kup9eLX0+Jqdnpb6dLwnIhsXMYTl64fSMLvVLXCeb+SseeSvRTOsEbtVLd1JofBjNRzw+H2xRPR1ZpeN83Zx8Mk9sljmTWwykZzwUE+tNIstpdTnq6p2PEE2aW0LvzbKJT2laS3ajBSCwApUcAxFaa6RgpqWUizbo50csrVs/DqVzZFikypSiQqhCAwI+1UZMTqxpTMxTk23udZRVXXBKtbHbHhMLV6LoS7We8Vu7m0oWpUMN2IZZ7q/PKJYWuJrtbw6GofMniX71MSwdm9GBnTsSj7KChPmTl6ekZu/wAEUquCJSzOWV5DtaJ0uzSSxokuWu7cBkAPYCIEnJm5lKFNeXskRXbe0TaZ8ycRTGchwAACjrQCL0I8qwcbqbndbKx9/wCo4lYjMGhGYPCMiFNp5RerDNLy0Y6soY+YBjXvZndVy5ops948MwgAgAgCb9pexCri0oPC1FmcmpQN0IoOoHGLNM/8TneMaVqXbR6PZiLFg0Z37E2s9lmibL3ZMu5hvU/3rGMoqSwT6bUSosU4lk2LteXapQmSzyYHVTwMUpRcXhnYafUQvhzwO+MScIA+XcAEnIAVJgeN4WWRy0bf7y3LaXUlFcELvCqcgN1d/WLqhiHKjkZ6zn1Suktk+nl+/MqVk2tZrUpVJiTAwoUOtDuKnP2io4yidNDUUXrEWnnu/oR+zWzg2uc65oiELrvcYfYHWJ7n6KNLwiC/kTlHovu9ilxWOjFTtLs+Kx4vuTFb1qv/AFCJaXiRq+Lw5tPnwaf2+57XEWXLsMtxRQ2JnZqDMMQSTwyAHICPLcuZnw1QhpYyW3XPxMa/94rPMkdzLZZrlgarmFpnUNoTuy3ExJVCSeWU+Ka2mdXZxeXt7jq7NNrmZKaQ3xSs1PFCdPI+xHCMbo4eSXg+p563W+sfp/Q6RCbgIA+ZswKCzEBQKknIADUk7hA8lJRWX0JLfS8xtb4JdRIQ+H8R+8eXAf1yuV18u76nK8R1/wDIlyx9VfPz/AsxKaw1rs7Fa1z1QfAM5jcF/qdB/wCIwsnyot6LSvUWqPd3lrUUFBoIonZn7ABABABAHnaZCzFZHAZWFCDvEE8GMoqcXGXRkcvTd97HNpmZbZy24jgfxD31i7XPmRyGt0ctNPHc+jMSJCkaOxNsTLLM7yUeTKdGHA/1jGUFJYZY02pnp580Ct3fvBKtaVlmjgeJDqv9RzinODj1Os0usr1Ecx6+BrRgWjxtkjvJbodHUr6ikep4ZhOPPFx8diE2yzNKdpbijKaEf3ui+nlZOHsrlXJxl1R4x6YHVYdozZNTKmMldcJpWmlff1jxxT6ktV9lWeRtGl/i+2f79vRf+2MOyh4Fn/yWq/7/AE/Bz268NpnIUmzmZDqMgDQ1FaAVz+UeqEU8pEdutvtjyzllGaXJAFTQaDcOOW6Mitl4wfMeng/dluzmxTJ5FFw92vPMFj5UX1MV75dxvuC0PMrX06fkokVjoDnt9tlyULzWCKNSfkN5PIR6k28IjtthVHmm8Ild7b2PazgSqSAfh3sRvbly/sW66+Xd9Tl9fxGWo9GO0fr7fwLMSmtOiwWN50xZcsVdjQD9TwA1rHjeFlklVUrZqEerLJdvYiWSSEXNjm7feb9ANAP/ADFKc3J5Ow0mljp6+Vde81owLQQAQAQAQAQBybU2dLtEsy5oqp9QdxB3ER7GTTyiK6mF0HCa2JBeS70yxvRvEh+BxoeR4Nyi5CxSOS1minppb7ruZjxIUz1s1oaWwdGKspqCDQiPGk1hmUJyhJSi8ND/AHf7QQaJaxQ6d4oy/Mu7qPQRXnR3xN/peMJ+jd8fyvwPNltKTFDy2V1OhU1EQNNdTdwnGa5ovKOPa2w5FpH10sMRo2YYfmGdOWkexk49CG/S1XevHIgXyulKskoTZcx82ChWAOoJ1FKZA7osV2OTwzQ8Q4dXp4c8W+uMGdsy59otElZ0vAVatAWIORI4U1B3xlK1ReCvTw266tWRxhn3/ga2/wC7X99f6w7aJl/4nU+C+KPuXcO2E5qi8y4/SsedtE9XCNS+5fE4bs7D+lzjKL92QpY1WpyYArSooc/aMpz5Vkg0ek/kWutvGB/2dcKyy83DTT+I0HoKe9Yru6TN/VwnTw3e/tGeWiooCgKqigAyAA+QiLqbJJRWFskLG377yJFVlfXTPwnwjq2/oK6bolhU31NbquKVU7R9J/L4k32xtmdanxTmrwUZKvQfrrFqMFHoc5qNVZfLM3+DPjIrnRYLFMnOJcpSzHQD5k7hzjyUkllklVM7ZcsFllcurdtLGm5prDxv/wBK8F+evACnObkzrNFoo6aPjJ9X+DeiMvBABABABABABABAHhbbIk5DLmKGRsiD/eR5x6m08owsrjZFxmspkyvPcmZIrMkVmStaasvX7w5iLMLk9mc1reFzq9KvePzQoxOakIA6rBtCbIbFKdkPI69RofOPHFPqS1XWVPMHga9m9os5cp0tZnMeFvPUewiGVC7ja08asjtYs/Iyb03ne2lQVCS1zC1rnxJoK5frGddaiVNbr5anCxhIp915GCySF0+rUnqRiPuTFSbzJnTaOHJRBeSNSMSyEARq02t7Fb5ry8ikxsjoVJ+E8qU+cXUlOCychOyem1UpR7m/gMFp7SWK/VyAG4sxI9ABX1iNUeLL8+NvHow382K21bw2i05TZhK/dGS+g186xLGEY9DV36267actvAy4zKoQBsXfu7OtbeAUQGjTD8I6fePIedIwnYolvS6KzUP0eniVXYGwZVkTDLFWPxOfib+g5f8AuKcpuT3Op0ukr08cQ6+JqxiWggAgAgAgAgAgAgAgAgAgBZvBcyRaasv1U37yjI/tLoeooesSQtcTXarhlV/pLZ+X3RPdtXYtFmqXTEn30zXz3r5xZjZGRz+o0F1G8lleKMWJCkEAdOzrE0+akpBVnNBy4noBU+UYyaSyS01StmoR6su8pAoCjQCg8ooHcJYWD6gehAEn7RtnNLtZmfYmgMDzACsOuQP5ot0yzHByvF6XC/n7pf6FWJjVhAHZs3Zc60Nhky2c7yBkOp0HnGLkl1JqdPZc8QWf3xHzYPZ8q0a1MHP+7WuHzOrdBTzivO5vob3S8HjH0rnny7h3kylRQqgKoyAAoB0A0iA3UYqKwlhH3A9CACACACACACACACACACACACACAMPal07LPzaWFb7yeE+YGR8xGcbJIpXcPot3ccPy2F6Z2api8NoYLwKAn1qB7RL278Cg+CQztN49n79Bk2BduTZATLBLnIu2bU4DcB0iKc3LqbHS6KrT+r18WbMYFsIAIA5Np7Ol2iWZc1QynPoeIOoMeqTTyiK6mF0eWayhOn9myFvBPYLXRlBNOoI+UTK9+BqJcEg36M3j2f6NTZtxLLKoXDTW/Gcv3RQetYxldJlqnhWnr3ay/P8AAyyZKoAqKFUaACgHkIiNjGKisRWEfcD0IAIAIAIAIAIAIAIAIAIAIAIAIAIAIAIAIAIAIAIAIAIAIAIAIAIAIAIAIAIAIAIAIAIAIAIAIAIAIAIAIAIAIAIAIAIAIAIAIAIAIAIAIAIAIAIAIAIAIAxbz3hSxywSMUxvgTjxJO4CM4QcmU9ZrI6aGXu30ROpl6bdaHojvU5hJS6dKAtTqYs9nCPU556/V3SxFv2JfrPv/EG0bNQzDNArpNTI8qsK+hhyVy6GX8zW04cs+9fkdHtM+27NxyhgnPphbDTDNoaNXLwqfWIMKE9+hue0t1Wj5obSfht0Zy3N2VbZU9mtLOUMsgVm4xixKRlU7g2ce2Sg16JFoKNVXY3c21jxz3ocohNuEAEAEAEAEAEAEAEAEAEAEAIV6L5z7NaXlS1lFVw0LKxOaAnRhvJixCpSjlmi1vE7abpVxSwsePgn4jjse1GbIlTGpieWrGmlSoJpyiCSw2jcUTc6ozfekzsjwlCACACACACACAI7fu2GZbZtTklEXkAM/wCIt6xcqWInI8Usc9TJeG377yhXI2UsiyoQPHMUO53moqB0AIHqd8V7JZkb/h2njVSmur3f75G5aJCzFKOoZSKEEVBiNPBdlFSXLJZQuXikfQ9nOtnZkwEYTXMYpwJFdftEdIlg+ae5r9XH+NpGqnjHT3y/swezra0+daXWbNd1EokBmJFcaCvWhPrEl0Uo7FHhOpttuanJtY+6PG/u158q1lZU6Yi4FNAxArnu3aQqinHdGPFNTbXfiEmlhHLOte0rTJVlE0SkUCq1BegzcmuKZXlURklXFkMrNddWnFPlS7u/z8WedzryTpdolo8xnlzGCFWJNK5KVrpQ08vKFkE45Rjw/W2xuUJNtPbff2Gv2h2q0WecjS50xZcxdAxADLkemRU+sYUqMlui5xWy6mxShJpP7DFcbahtFlUuSzoSjE6mmYP7pX3iO2PLIv8ADb3dQnLqtn++wR7xXitD2uYsibMC48CKrGhIouVNatU+cTwhFR3RpdXrbpaiUa5PGcLHw+o33l26bBZ5aA95PZaAtnoBic8czpz5RDCHOzbazV/xKlHrJ/rYrbN2btC3IZvfkKTQFnZQaH7KqKUB5DMRLKUIPGDWVU63VR7Tn28218keFhvFarDPMuezOqtSYjHFlxUnMZGozoY9cIzWUYV63UaW3ksbaXVPf4DZfi87WZJayCMcwYg+tF3EA5EmvtEVVfM9zacS10qIpV9X3ipsvZm0LYverObDXItNYZjgBpTyiWUoR2waumjWamPaKW3m2bl2ZVvlT2lWhphUy2KknEpbKlH3HXKsRzcGsovaOOrrtcLW8YeO/wCYjbZlzlnMLTXvRTFiIJ+EUzBO6kWI4xsaLUKxWNW+t+/YYNn2LahlyzKM3uyoKUmKBhoKUGLLKI2687mwqr4g4JwzjbG66fEZb52a2TZqJZTMCYKuVbAtcW9qip5CIq3FL0jZcQhqbJqNOcY37hb2hsDaMhWmma7ACrFJrEgDea0JFOukSKdb2wa63Sa2qLnzN+OGzSuJeqa84SJ7FwwOBj8QIFaE7wQDrnGNtaSyixwziFk7Oysec9DPvlb7VZ7U6LPmhG8aDEcgd3kwYeUZVxjKPQg4hdfTe4qbw90UHYe0ROs0ucTqlW6jJvcGK8o4lg32muVtMbPL/ZNLHtq1Wq1BEnTVWZMyAYjCpNTTotfSLLhGMc4Ocr1V99/LGTSb+X9IrgEVDqyMXzkFLbPB3tiHRgD+sXan6KOO4jFx1MslQunbVm2SSynRAjciooR7e4irNYkzp9FarKIteGPga8YFoWr8T1fZ85kYMtVFQajKaoOfUERLUvTRruJSUtJJxeen1Qp9l3+rf/gt/PLiW/1TU8F/+79j+qPDtK/1v/5r+se0eqY8Y/5HuX3KLdj/AEln/wCEn8oitP1mdDpP/hD2L6EhkrS1qBkBPAFP+JFz/E5KKxqcL/t9ynX+2d31kcgeKX9YOg+L+En0EVapYkdLxOntNO/Fb/n5CTcnbv0YWgEihlF0r99cgBxrX+GJ7Yc2DTcN1fYqafhle1fk+ez/AGf31sDNmJYMwk7zovniNfywueI4MeFU9rqOZ92/4/J0dp7H6WoOglCn7z1Pr8oUeqScab7dLy+7PTYtm2m0hDZ3+qp4KMnE1GYrrWPJOvO5np4a91RdcvR7uh4W66NvnOZkxVZzSpLrnQUGnICPVbBLCI7OG6uyXPPDftRvXlurOn2ezlaGdKlhHWvxeEaHSoIPWsRwsUW/AvazQWW0wx60VhidKmW2xVp30kVzqDhJ0rmMJ6xN6EzTxeq0vTMfp+BuuZfKZOmrIngMWrhcChqATRgMtAcxSIbKkllG24fxOds1VZ1ff+Ra7QP9fN/J/wAtYmp9RGs4p/yp+76Ip12v9JZ/+Cn8gipP1mdPpP8A4Q9i+gpXxvpMlTWk2ei4MncgE1pWig5CmhqNeFM5q6k1lmq4hxOddjrq7ur/AAcE7Zu05kl5s2cypgLMrOQSoWpGFRQVG405xkpVp4SIJUa6dbnOWFjOM93sRk3F/wBdI6t/y2jO31GVOGf8qPv+jG3tQ2dikpOAzlthb9luPRgP3oholvg23GaeatWLu+j/ALF7ZG3e72daZJPixBUz3TKhgOgVj+aJJQzNM1+n1fLo51vr0Xv6/c7+y7Z2KZMnkZIMC/tHM06L/NGN8tsE/Baczla+7b9/e8pMVjohUvxdc2oCZKp3yilDljXWldxB06xLVZy7PoaviWgeoXPD1l8xAsVvtVgcgY5RPxK65GnIj3HrFhqMzQ13ajSSwsryZ22m8dutY7tcRB1EpDn1IqaedI8UIR3Jp63V6lckfkhmtezZsvY3csh7wUqo8Rzn4t1dxiJSTsz+9DZToshw7s2t/wD9ZMvs0skxLU5dHUdyRVlIHxpxEZXNOOxW4PVOFzck1t90ePaJZJj2wlJbsMCiqqSN/AR7S0o7mPFqpzvzFN7If7tqRZJAIIIlKCDqPCIrz9Zm90qaogn4L6EpSwTfpYPdTKd9WuBqU7zXSLXMuXqcx2Nn8jPK8c3h5lmdAQQRUEUI5RTOuaTWGRPamw5sqdMliXMYKxAYKTUbjUCmlIvRmmsnGX6SyuxxUW0vIoXZzssybOXdSrzGrQihwrkoIPPEfzRWulmR0HCdO66eaS3f2Pq/d3GtSK8rOalRTTEp3dQdOphVPle44nonqIqUPWXzEvZN4LVYKyynhrXBMUihO8HIitOYieUIz3NPRrNRo/Qa28H9jrtN77bahgkphrr3SsW/ezw9RTrGKrhHdks+I6rUejWsezr8TYvPbbZZjZ5koTKCSBNyLLUa4uB55HnGEFGWUy5rbdRS4Shnpv3r3/kyLbf2fNlvK7qWCylSRiOooaCvWM1TFPOSnZxe2cHDlW+x7XCu1NM5Z81SktM1DChY0oKDWgrWvTnRbYsYRnwzQ2dorZrCXzP3tI2PM7/v1QsjKAxUVoRl4qcqZ8o8pmsYZ7xfTT7TtYrZrf3eJybKvnaZUpZKorFaKrFWJA3CgOZAyHlGUqot5IqOJ3wrVaWcbI8b97HmSrTMmYSZcw4g+6p1Unca18oVTTjgw4nppwuc8bPfJoS7z2y1SHlS5Kkd2Q7hT8OE15BiN3oIx7OEXlssLXanUVuEY9279xn3JsM1bbJLS3UAtUlSB8DbyIytknF7lfh1NkdTFuLxv3eTKjtWxCfJmSj9tSvQ0yPkaHyirF4eTprq1ZXKD70RR9lzgSDJmVBofA39Ivc8fE4x6a5PHK/gVy52zfo9klqRRmGN+rZ0PQUHlFOyWZHWaCjsaIx7+r95tRgXAgD8ZQdc4AFUDTKAP2ACACACACACACACACAPxlB1FYAFUDTKAP2APkIK1oK8aQPMI+oHoQAQB+EQAKKaZQB+wAQAQAQAQB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685740"/>
            <a:ext cx="979074" cy="121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574" y="3811244"/>
            <a:ext cx="609600" cy="95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400" y="1690658"/>
            <a:ext cx="70156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Papel del receptor de vasopresina 1B en la  analgesia inducida por oxitocina en el ratón  </a:t>
            </a:r>
            <a:r>
              <a:rPr lang="es-ES" sz="3200" dirty="0"/>
              <a:t>	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7992" y="0"/>
            <a:ext cx="1763713" cy="1763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96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Oxt produce un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efecto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antinociceptivo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mayor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3200" dirty="0">
                <a:cs typeface="Arial" panose="020B0604020202020204" pitchFamily="34" charset="0"/>
              </a:rPr>
              <a:t>ratones KO del </a:t>
            </a:r>
            <a:r>
              <a:rPr lang="es-ES" sz="3200" dirty="0" smtClean="0">
                <a:cs typeface="Arial" panose="020B0604020202020204" pitchFamily="34" charset="0"/>
              </a:rPr>
              <a:t>Avpr1b</a:t>
            </a:r>
            <a:endParaRPr lang="es-E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8106537" y="6488668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n=8-12</a:t>
            </a:r>
            <a:endParaRPr lang="es-E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236" y="1371600"/>
            <a:ext cx="5191125" cy="301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73009"/>
            <a:ext cx="539115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/>
          <p:cNvSpPr/>
          <p:nvPr/>
        </p:nvSpPr>
        <p:spPr>
          <a:xfrm>
            <a:off x="2844452" y="5261117"/>
            <a:ext cx="2057400" cy="1219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597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Resumen</a:t>
            </a:r>
            <a:endParaRPr lang="es-E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52800"/>
          </a:xfrm>
        </p:spPr>
        <p:txBody>
          <a:bodyPr>
            <a:normAutofit/>
          </a:bodyPr>
          <a:lstStyle/>
          <a:p>
            <a:r>
              <a:rPr lang="es-ES" dirty="0" smtClean="0"/>
              <a:t>En ausencia de lesión, los </a:t>
            </a:r>
            <a:r>
              <a:rPr lang="es-ES" dirty="0" smtClean="0">
                <a:cs typeface="Arial" panose="020B0604020202020204" pitchFamily="34" charset="0"/>
              </a:rPr>
              <a:t>ratones KO del Avpr1b presentan:</a:t>
            </a:r>
            <a:endParaRPr lang="es-ES" dirty="0" smtClean="0"/>
          </a:p>
          <a:p>
            <a:pPr lvl="1"/>
            <a:r>
              <a:rPr lang="es-ES" dirty="0" smtClean="0">
                <a:cs typeface="Arial" panose="020B0604020202020204" pitchFamily="34" charset="0"/>
              </a:rPr>
              <a:t>Aumento de los umbrales después de estímulo de calor nocivo</a:t>
            </a:r>
          </a:p>
          <a:p>
            <a:pPr lvl="1"/>
            <a:r>
              <a:rPr lang="es-ES" dirty="0" smtClean="0">
                <a:cs typeface="Arial" panose="020B0604020202020204" pitchFamily="34" charset="0"/>
              </a:rPr>
              <a:t>Analgesia inducida por estrés después de pruebas repetidas usando el von Frey test</a:t>
            </a:r>
          </a:p>
          <a:p>
            <a:pPr lvl="1"/>
            <a:r>
              <a:rPr lang="es-ES" b="1" dirty="0" smtClean="0">
                <a:cs typeface="Arial" panose="020B0604020202020204" pitchFamily="34" charset="0"/>
              </a:rPr>
              <a:t>Exacerbada analgesia producida por Avp y Oxt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251117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Los ratones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KO </a:t>
            </a:r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del Avpr1b son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resistentes a los efectos </a:t>
            </a:r>
            <a:r>
              <a:rPr lang="es-ES" sz="2800" dirty="0" err="1">
                <a:latin typeface="Arial" panose="020B0604020202020204" pitchFamily="34" charset="0"/>
                <a:cs typeface="Arial" panose="020B0604020202020204" pitchFamily="34" charset="0"/>
              </a:rPr>
              <a:t>pronociceptivos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 de adyuvante completo de Freud (CFA)</a:t>
            </a:r>
            <a:endParaRPr lang="es-ES" sz="3200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52" y="2663725"/>
            <a:ext cx="3764748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29089"/>
            <a:ext cx="3788352" cy="2146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64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/>
              <a:t>Oxt produce analgesia </a:t>
            </a:r>
            <a:r>
              <a:rPr lang="es-ES" sz="3200" dirty="0"/>
              <a:t>en </a:t>
            </a:r>
            <a:r>
              <a:rPr lang="es-ES" sz="3200" dirty="0">
                <a:cs typeface="Arial" panose="020B0604020202020204" pitchFamily="34" charset="0"/>
              </a:rPr>
              <a:t>ratones sin el Avpr1b </a:t>
            </a:r>
            <a:r>
              <a:rPr lang="es-ES" sz="3200" dirty="0" smtClean="0"/>
              <a:t>en un modelo de inflamación periférica</a:t>
            </a:r>
            <a:endParaRPr lang="es-E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5486400"/>
            <a:ext cx="8229600" cy="685800"/>
          </a:xfrm>
        </p:spPr>
        <p:txBody>
          <a:bodyPr>
            <a:normAutofit fontScale="92500" lnSpcReduction="20000"/>
          </a:bodyPr>
          <a:lstStyle/>
          <a:p>
            <a:r>
              <a:rPr lang="es-ES" dirty="0"/>
              <a:t>La analgesia inducida por </a:t>
            </a:r>
            <a:r>
              <a:rPr lang="es-ES" dirty="0" err="1"/>
              <a:t>oxt</a:t>
            </a:r>
            <a:r>
              <a:rPr lang="es-ES" dirty="0"/>
              <a:t> se asocia con un aumento en la actividad </a:t>
            </a:r>
            <a:r>
              <a:rPr lang="es-ES" dirty="0" smtClean="0"/>
              <a:t>neuronal </a:t>
            </a:r>
            <a:r>
              <a:rPr lang="es-ES" dirty="0"/>
              <a:t>en </a:t>
            </a:r>
            <a:r>
              <a:rPr lang="es-ES" dirty="0" smtClean="0"/>
              <a:t>la corteza </a:t>
            </a:r>
            <a:r>
              <a:rPr lang="es-ES" dirty="0" err="1" smtClean="0"/>
              <a:t>cingulada</a:t>
            </a:r>
            <a:r>
              <a:rPr lang="es-ES" dirty="0" smtClean="0"/>
              <a:t> </a:t>
            </a:r>
            <a:r>
              <a:rPr lang="es-ES" dirty="0"/>
              <a:t>anterior (ACC)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3" y="2057399"/>
            <a:ext cx="54864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7089" y="2171699"/>
            <a:ext cx="3718776" cy="2514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55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3200" dirty="0" smtClean="0"/>
              <a:t>Resumen</a:t>
            </a:r>
            <a:r>
              <a:rPr lang="en-US" sz="3200" dirty="0" smtClean="0"/>
              <a:t> </a:t>
            </a:r>
            <a:endParaRPr lang="es-E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En </a:t>
            </a:r>
            <a:r>
              <a:rPr lang="es-ES" dirty="0"/>
              <a:t>un modelo de inflamación periférica, los ratones KO </a:t>
            </a:r>
            <a:r>
              <a:rPr lang="es-ES" dirty="0" smtClean="0"/>
              <a:t>del Avpr1b presentan:</a:t>
            </a:r>
            <a:endParaRPr lang="en-US" dirty="0" smtClean="0"/>
          </a:p>
          <a:p>
            <a:pPr lvl="1"/>
            <a:r>
              <a:rPr lang="es-ES" dirty="0"/>
              <a:t>Modificación atenuada de umbrales mecánicos en los animales tratados con CFA</a:t>
            </a:r>
            <a:endParaRPr lang="en-US" dirty="0" smtClean="0"/>
          </a:p>
          <a:p>
            <a:pPr lvl="1"/>
            <a:r>
              <a:rPr lang="es-ES" dirty="0"/>
              <a:t>Efectos exacerbados de OXT en los animales tratados con CFA</a:t>
            </a:r>
            <a:endParaRPr lang="en-US" dirty="0" smtClean="0"/>
          </a:p>
          <a:p>
            <a:pPr lvl="1"/>
            <a:r>
              <a:rPr lang="es-ES" dirty="0" smtClean="0"/>
              <a:t>Aumento </a:t>
            </a:r>
            <a:r>
              <a:rPr lang="es-ES" dirty="0"/>
              <a:t>de expresión de Fos en el </a:t>
            </a:r>
            <a:r>
              <a:rPr lang="es-ES" dirty="0" smtClean="0"/>
              <a:t>ACC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156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Conclusion</a:t>
            </a:r>
            <a:endParaRPr lang="es-E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dirty="0" smtClean="0"/>
              <a:t>Estos resultados sugieren que la falta del avpr1b en ratones facilita los efectos analgésicos de </a:t>
            </a:r>
            <a:r>
              <a:rPr lang="es-ES" dirty="0" err="1" smtClean="0"/>
              <a:t>oxt</a:t>
            </a:r>
            <a:r>
              <a:rPr lang="es-ES" dirty="0" smtClean="0"/>
              <a:t> en ausencia de lesión y durante un proceso de inflamación.</a:t>
            </a:r>
          </a:p>
          <a:p>
            <a:pPr algn="just"/>
            <a:r>
              <a:rPr lang="es-ES" dirty="0" smtClean="0"/>
              <a:t>En el procesamiento nociceptivo, el Avpr1b contrarresta los efectos de Avpr1a.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295400" y="3758671"/>
            <a:ext cx="6934200" cy="2735501"/>
            <a:chOff x="914400" y="3993673"/>
            <a:chExt cx="6934200" cy="2735501"/>
          </a:xfrm>
        </p:grpSpPr>
        <p:grpSp>
          <p:nvGrpSpPr>
            <p:cNvPr id="4" name="Group 3"/>
            <p:cNvGrpSpPr/>
            <p:nvPr/>
          </p:nvGrpSpPr>
          <p:grpSpPr>
            <a:xfrm>
              <a:off x="914400" y="4266540"/>
              <a:ext cx="3358782" cy="2433739"/>
              <a:chOff x="914400" y="4266540"/>
              <a:chExt cx="3358782" cy="2433739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14400" y="4266540"/>
                <a:ext cx="3358782" cy="15411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066800" y="5807727"/>
                <a:ext cx="2898037" cy="892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err="1"/>
                  <a:t>Schorsher-Pectu</a:t>
                </a:r>
                <a:r>
                  <a:rPr lang="en-US" sz="1600" i="1" dirty="0"/>
                  <a:t> et al., 2010, </a:t>
                </a:r>
                <a:endParaRPr lang="en-US" sz="1600" i="1" dirty="0" smtClean="0"/>
              </a:p>
              <a:p>
                <a:r>
                  <a:rPr lang="en-US" sz="1600" i="1" dirty="0" smtClean="0"/>
                  <a:t>J </a:t>
                </a:r>
                <a:r>
                  <a:rPr lang="en-US" sz="1600" i="1" dirty="0"/>
                  <a:t>of Neuroscience</a:t>
                </a:r>
                <a:endParaRPr lang="es-ES" sz="1600" i="1" dirty="0"/>
              </a:p>
              <a:p>
                <a:endParaRPr lang="es-ES" dirty="0"/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4689084" y="3993673"/>
              <a:ext cx="3159516" cy="2735501"/>
              <a:chOff x="4689084" y="3993673"/>
              <a:chExt cx="3159516" cy="2735501"/>
            </a:xfrm>
          </p:grpSpPr>
          <p:pic>
            <p:nvPicPr>
              <p:cNvPr id="1031" name="Picture 7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89084" y="3993673"/>
                <a:ext cx="3159516" cy="14632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4800600" y="5867400"/>
                <a:ext cx="2792752" cy="861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i="1" dirty="0" smtClean="0"/>
                  <a:t>Morales-Medina &amp; Caldwell, </a:t>
                </a:r>
              </a:p>
              <a:p>
                <a:r>
                  <a:rPr lang="en-US" sz="1600" i="1" dirty="0" smtClean="0"/>
                  <a:t>unpublished data</a:t>
                </a:r>
                <a:endParaRPr lang="es-ES" sz="1600" i="1" dirty="0"/>
              </a:p>
              <a:p>
                <a:endParaRPr lang="es-ES" dirty="0"/>
              </a:p>
            </p:txBody>
          </p:sp>
        </p:grpSp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694" y="4449762"/>
            <a:ext cx="2974975" cy="132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98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2960" y="4191000"/>
            <a:ext cx="4118080" cy="22098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473230" y="6400800"/>
            <a:ext cx="3647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Carter, Frontiers </a:t>
            </a:r>
            <a:r>
              <a:rPr lang="en-US" dirty="0" err="1" smtClean="0"/>
              <a:t>Endocrinol</a:t>
            </a:r>
            <a:r>
              <a:rPr lang="en-US" dirty="0" smtClean="0"/>
              <a:t>, 2017</a:t>
            </a:r>
            <a:endParaRPr lang="en-U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813" y="533400"/>
            <a:ext cx="7785425" cy="340428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238" y="762000"/>
            <a:ext cx="8001000" cy="317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814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40___05\IMG_25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328797"/>
            <a:ext cx="5283171" cy="396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4" t="14027" r="16195" b="57363"/>
          <a:stretch/>
        </p:blipFill>
        <p:spPr bwMode="auto">
          <a:xfrm>
            <a:off x="849681" y="550656"/>
            <a:ext cx="7239001" cy="1659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5827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Problemas con modelos de dolor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343400"/>
          </a:xfrm>
        </p:spPr>
        <p:txBody>
          <a:bodyPr>
            <a:normAutofit/>
          </a:bodyPr>
          <a:lstStyle/>
          <a:p>
            <a:r>
              <a:rPr lang="es-ES" dirty="0" smtClean="0"/>
              <a:t>Mayor numero de estudios realizados en macho en edad joven. </a:t>
            </a:r>
          </a:p>
          <a:p>
            <a:r>
              <a:rPr lang="es-ES" dirty="0" smtClean="0"/>
              <a:t>Alto numero de estudios miden cambios en umbrales térmicos o mecánicos. </a:t>
            </a:r>
          </a:p>
          <a:p>
            <a:r>
              <a:rPr lang="es-ES" dirty="0" smtClean="0"/>
              <a:t>Gran numero de estudios usan modelos de lesión de nervios periféricos. </a:t>
            </a:r>
            <a:endParaRPr lang="es-ES" dirty="0"/>
          </a:p>
        </p:txBody>
      </p:sp>
      <p:grpSp>
        <p:nvGrpSpPr>
          <p:cNvPr id="2" name="Group 1"/>
          <p:cNvGrpSpPr/>
          <p:nvPr/>
        </p:nvGrpSpPr>
        <p:grpSpPr>
          <a:xfrm>
            <a:off x="5743184" y="4648200"/>
            <a:ext cx="2991632" cy="1399335"/>
            <a:chOff x="5791200" y="1752600"/>
            <a:chExt cx="2991632" cy="139933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1200" y="1804567"/>
              <a:ext cx="1295400" cy="1295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70" r="-1"/>
            <a:stretch/>
          </p:blipFill>
          <p:spPr bwMode="auto">
            <a:xfrm>
              <a:off x="7391400" y="1752600"/>
              <a:ext cx="1391432" cy="13993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572" y="1752600"/>
            <a:ext cx="2218943" cy="223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375528"/>
            <a:ext cx="2372312" cy="2987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6248400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Mogil</a:t>
            </a:r>
            <a:r>
              <a:rPr lang="en-US" dirty="0" smtClean="0"/>
              <a:t>, Nature reviews, 2012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121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>
                <a:cs typeface="Arial" panose="020B0604020202020204" pitchFamily="34" charset="0"/>
              </a:rPr>
              <a:t>Los ratones </a:t>
            </a:r>
            <a:r>
              <a:rPr lang="es-ES" sz="3200" dirty="0" smtClean="0">
                <a:cs typeface="Arial" panose="020B0604020202020204" pitchFamily="34" charset="0"/>
              </a:rPr>
              <a:t>hembra sin Avpr1b  </a:t>
            </a:r>
            <a:r>
              <a:rPr lang="es-ES" sz="3200" dirty="0">
                <a:cs typeface="Arial" panose="020B0604020202020204" pitchFamily="34" charset="0"/>
              </a:rPr>
              <a:t>presentan un incremento en umbrales </a:t>
            </a:r>
            <a:r>
              <a:rPr lang="es-ES" sz="3200" dirty="0" err="1" smtClean="0">
                <a:cs typeface="Arial" panose="020B0604020202020204" pitchFamily="34" charset="0"/>
              </a:rPr>
              <a:t>mécanicos</a:t>
            </a:r>
            <a:endParaRPr lang="es-ES" sz="32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104161"/>
              </p:ext>
            </p:extLst>
          </p:nvPr>
        </p:nvGraphicFramePr>
        <p:xfrm>
          <a:off x="198943" y="1707279"/>
          <a:ext cx="2972118" cy="2175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1" name="Prism 6" r:id="rId3" imgW="3741450" imgH="2738251" progId="Prism6.Document">
                  <p:embed/>
                </p:oleObj>
              </mc:Choice>
              <mc:Fallback>
                <p:oleObj name="Prism 6" r:id="rId3" imgW="3741450" imgH="2738251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8943" y="1707279"/>
                        <a:ext cx="2972118" cy="21751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811708"/>
              </p:ext>
            </p:extLst>
          </p:nvPr>
        </p:nvGraphicFramePr>
        <p:xfrm>
          <a:off x="3096335" y="1665930"/>
          <a:ext cx="2951330" cy="22029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Prism 6" r:id="rId5" imgW="3667982" imgH="2738251" progId="Prism6.Document">
                  <p:embed/>
                </p:oleObj>
              </mc:Choice>
              <mc:Fallback>
                <p:oleObj name="Prism 6" r:id="rId5" imgW="3667982" imgH="2738251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96335" y="1665930"/>
                        <a:ext cx="2951330" cy="22029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5236917"/>
              </p:ext>
            </p:extLst>
          </p:nvPr>
        </p:nvGraphicFramePr>
        <p:xfrm>
          <a:off x="6127750" y="1690347"/>
          <a:ext cx="3016250" cy="21785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3" name="Prism 6" r:id="rId7" imgW="3777824" imgH="2729247" progId="Prism6.Document">
                  <p:embed/>
                </p:oleObj>
              </mc:Choice>
              <mc:Fallback>
                <p:oleObj name="Prism 6" r:id="rId7" imgW="3777824" imgH="272924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127750" y="1690347"/>
                        <a:ext cx="3016250" cy="217854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282890"/>
              </p:ext>
            </p:extLst>
          </p:nvPr>
        </p:nvGraphicFramePr>
        <p:xfrm>
          <a:off x="198944" y="4267200"/>
          <a:ext cx="2990834" cy="2160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Prism 6" r:id="rId9" imgW="3777824" imgH="2729247" progId="Prism6.Document">
                  <p:embed/>
                </p:oleObj>
              </mc:Choice>
              <mc:Fallback>
                <p:oleObj name="Prism 6" r:id="rId9" imgW="3777824" imgH="272924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8944" y="4267200"/>
                        <a:ext cx="2990834" cy="2160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245036"/>
              </p:ext>
            </p:extLst>
          </p:nvPr>
        </p:nvGraphicFramePr>
        <p:xfrm>
          <a:off x="3083802" y="4291228"/>
          <a:ext cx="2963863" cy="21407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Prism 6" r:id="rId11" imgW="3777824" imgH="2729247" progId="Prism6.Document">
                  <p:embed/>
                </p:oleObj>
              </mc:Choice>
              <mc:Fallback>
                <p:oleObj name="Prism 6" r:id="rId11" imgW="3777824" imgH="272924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083802" y="4291228"/>
                        <a:ext cx="2963863" cy="21407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055833"/>
              </p:ext>
            </p:extLst>
          </p:nvPr>
        </p:nvGraphicFramePr>
        <p:xfrm>
          <a:off x="6145947" y="4291228"/>
          <a:ext cx="2807743" cy="2027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6" name="Prism 6" r:id="rId13" imgW="3777824" imgH="2729247" progId="Prism6.Document">
                  <p:embed/>
                </p:oleObj>
              </mc:Choice>
              <mc:Fallback>
                <p:oleObj name="Prism 6" r:id="rId13" imgW="3777824" imgH="2729247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145947" y="4291228"/>
                        <a:ext cx="2807743" cy="202794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327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35033" y="533400"/>
            <a:ext cx="8480367" cy="990600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Opiáceos son la</a:t>
            </a:r>
            <a:r>
              <a:rPr lang="es-ES" dirty="0"/>
              <a:t> primera línea para el </a:t>
            </a:r>
            <a:r>
              <a:rPr lang="es-ES" dirty="0" smtClean="0"/>
              <a:t>dolor </a:t>
            </a:r>
            <a:r>
              <a:rPr lang="es-ES" dirty="0" err="1" smtClean="0"/>
              <a:t>neurop</a:t>
            </a:r>
            <a:r>
              <a:rPr lang="es-ES" dirty="0" err="1"/>
              <a:t>á</a:t>
            </a:r>
            <a:r>
              <a:rPr lang="es-ES" dirty="0" err="1" smtClean="0"/>
              <a:t>tico</a:t>
            </a:r>
            <a:r>
              <a:rPr lang="es-ES" dirty="0" smtClean="0"/>
              <a:t> </a:t>
            </a:r>
            <a:r>
              <a:rPr lang="es-ES" dirty="0"/>
              <a:t> 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583" y="2362200"/>
            <a:ext cx="3675265" cy="274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634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" sz="3200" dirty="0" smtClean="0"/>
              <a:t>Las hembras sin el </a:t>
            </a:r>
            <a:r>
              <a:rPr lang="es-ES" sz="3200" dirty="0" smtClean="0">
                <a:cs typeface="Arial" panose="020B0604020202020204" pitchFamily="34" charset="0"/>
              </a:rPr>
              <a:t>Avpr1b presentan una fuerte </a:t>
            </a:r>
            <a:r>
              <a:rPr lang="es-ES" sz="3200" dirty="0" smtClean="0"/>
              <a:t>analgesia inducida por estrés de forma aguda</a:t>
            </a:r>
            <a:endParaRPr lang="es-ES" sz="3200" dirty="0"/>
          </a:p>
        </p:txBody>
      </p:sp>
      <p:graphicFrame>
        <p:nvGraphicFramePr>
          <p:cNvPr id="3" name="Objeto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925259"/>
              </p:ext>
            </p:extLst>
          </p:nvPr>
        </p:nvGraphicFramePr>
        <p:xfrm>
          <a:off x="2019300" y="1981200"/>
          <a:ext cx="5105400" cy="4294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Prism 6" r:id="rId3" imgW="3448660" imgH="2899960" progId="Prism6.Document">
                  <p:embed/>
                </p:oleObj>
              </mc:Choice>
              <mc:Fallback>
                <p:oleObj name="Prism 6" r:id="rId3" imgW="3448660" imgH="2899960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19300" y="1981200"/>
                        <a:ext cx="5105400" cy="4294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485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/>
              <a:t>Las hembras sin el </a:t>
            </a:r>
            <a:r>
              <a:rPr lang="es-ES" dirty="0">
                <a:cs typeface="Arial" panose="020B0604020202020204" pitchFamily="34" charset="0"/>
              </a:rPr>
              <a:t>Avpr1b </a:t>
            </a:r>
            <a:r>
              <a:rPr lang="es-ES" dirty="0" smtClean="0">
                <a:cs typeface="Arial" panose="020B0604020202020204" pitchFamily="34" charset="0"/>
              </a:rPr>
              <a:t>no presentan analgesia inducida por Oxt</a:t>
            </a:r>
            <a:endParaRPr lang="es-E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8894"/>
            <a:ext cx="3721189" cy="209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752601"/>
            <a:ext cx="4496080" cy="22459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69" y="4403882"/>
            <a:ext cx="4177287" cy="236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73"/>
          <a:stretch/>
        </p:blipFill>
        <p:spPr bwMode="auto">
          <a:xfrm>
            <a:off x="4993712" y="4403882"/>
            <a:ext cx="3138271" cy="23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487251" y="1904999"/>
            <a:ext cx="4724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                                                              B.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33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Resumen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En ausencia de lesión, </a:t>
            </a:r>
            <a:r>
              <a:rPr lang="es-ES" dirty="0" smtClean="0"/>
              <a:t>las hembras sin el</a:t>
            </a:r>
            <a:r>
              <a:rPr lang="es-ES" dirty="0" smtClean="0">
                <a:cs typeface="Arial" panose="020B0604020202020204" pitchFamily="34" charset="0"/>
              </a:rPr>
              <a:t> </a:t>
            </a:r>
            <a:r>
              <a:rPr lang="es-ES" dirty="0">
                <a:cs typeface="Arial" panose="020B0604020202020204" pitchFamily="34" charset="0"/>
              </a:rPr>
              <a:t>Avpr1b presentan:</a:t>
            </a:r>
            <a:endParaRPr lang="es-ES" dirty="0"/>
          </a:p>
          <a:p>
            <a:pPr lvl="1"/>
            <a:r>
              <a:rPr lang="es-ES" dirty="0">
                <a:cs typeface="Arial" panose="020B0604020202020204" pitchFamily="34" charset="0"/>
              </a:rPr>
              <a:t>Aumento de los umbrales después de estímulo </a:t>
            </a:r>
            <a:r>
              <a:rPr lang="es-ES" dirty="0" smtClean="0">
                <a:cs typeface="Arial" panose="020B0604020202020204" pitchFamily="34" charset="0"/>
              </a:rPr>
              <a:t>térmico frio</a:t>
            </a:r>
          </a:p>
          <a:p>
            <a:pPr lvl="1"/>
            <a:r>
              <a:rPr lang="es-ES" b="1" dirty="0">
                <a:cs typeface="Arial" panose="020B0604020202020204" pitchFamily="34" charset="0"/>
              </a:rPr>
              <a:t>Aumento de los </a:t>
            </a:r>
            <a:r>
              <a:rPr lang="es-ES" b="1" dirty="0" smtClean="0">
                <a:cs typeface="Arial" panose="020B0604020202020204" pitchFamily="34" charset="0"/>
              </a:rPr>
              <a:t>umbrales de mecanoreceptores</a:t>
            </a:r>
          </a:p>
          <a:p>
            <a:pPr lvl="1"/>
            <a:r>
              <a:rPr lang="es-ES" dirty="0" smtClean="0">
                <a:cs typeface="Arial" panose="020B0604020202020204" pitchFamily="34" charset="0"/>
              </a:rPr>
              <a:t>Fuerte analgesia </a:t>
            </a:r>
            <a:r>
              <a:rPr lang="es-ES" dirty="0">
                <a:cs typeface="Arial" panose="020B0604020202020204" pitchFamily="34" charset="0"/>
              </a:rPr>
              <a:t>inducida por estrés </a:t>
            </a:r>
            <a:endParaRPr lang="es-ES" dirty="0" smtClean="0">
              <a:cs typeface="Arial" panose="020B0604020202020204" pitchFamily="34" charset="0"/>
            </a:endParaRPr>
          </a:p>
          <a:p>
            <a:pPr lvl="1"/>
            <a:r>
              <a:rPr lang="es-ES" dirty="0" smtClean="0">
                <a:cs typeface="Arial" panose="020B0604020202020204" pitchFamily="34" charset="0"/>
              </a:rPr>
              <a:t>Ausencia de analgesia </a:t>
            </a:r>
            <a:r>
              <a:rPr lang="es-ES" dirty="0">
                <a:cs typeface="Arial" panose="020B0604020202020204" pitchFamily="34" charset="0"/>
              </a:rPr>
              <a:t>producida </a:t>
            </a:r>
            <a:r>
              <a:rPr lang="es-ES" dirty="0" smtClean="0">
                <a:cs typeface="Arial" panose="020B0604020202020204" pitchFamily="34" charset="0"/>
              </a:rPr>
              <a:t>por </a:t>
            </a:r>
            <a:r>
              <a:rPr lang="es-ES" dirty="0">
                <a:cs typeface="Arial" panose="020B0604020202020204" pitchFamily="34" charset="0"/>
              </a:rPr>
              <a:t>Oxt</a:t>
            </a:r>
            <a:endParaRPr lang="es-ES" dirty="0"/>
          </a:p>
          <a:p>
            <a:r>
              <a:rPr lang="es-ES" dirty="0"/>
              <a:t>En </a:t>
            </a:r>
            <a:r>
              <a:rPr lang="es-ES" dirty="0" smtClean="0"/>
              <a:t>presencia de un proceso inflamatorio, </a:t>
            </a:r>
            <a:r>
              <a:rPr lang="es-ES" dirty="0"/>
              <a:t>las hembras sin el</a:t>
            </a:r>
            <a:r>
              <a:rPr lang="es-ES" dirty="0">
                <a:cs typeface="Arial" panose="020B0604020202020204" pitchFamily="34" charset="0"/>
              </a:rPr>
              <a:t> Avpr1b presentan</a:t>
            </a:r>
            <a:r>
              <a:rPr lang="es-ES" dirty="0" smtClean="0">
                <a:cs typeface="Arial" panose="020B0604020202020204" pitchFamily="34" charset="0"/>
              </a:rPr>
              <a:t>:</a:t>
            </a:r>
          </a:p>
          <a:p>
            <a:pPr marL="457200" lvl="2"/>
            <a:r>
              <a:rPr lang="es-ES" dirty="0">
                <a:cs typeface="Arial" panose="020B0604020202020204" pitchFamily="34" charset="0"/>
              </a:rPr>
              <a:t>Ausencia de analgesia producida por Oxt</a:t>
            </a:r>
            <a:endParaRPr lang="es-ES" dirty="0"/>
          </a:p>
          <a:p>
            <a:endParaRPr lang="es-ES" dirty="0"/>
          </a:p>
          <a:p>
            <a:endParaRPr lang="en-U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91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Conclusiones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590800"/>
          </a:xfrm>
        </p:spPr>
        <p:txBody>
          <a:bodyPr/>
          <a:lstStyle/>
          <a:p>
            <a:r>
              <a:rPr lang="es-ES" dirty="0" smtClean="0">
                <a:cs typeface="Arial" panose="020B0604020202020204" pitchFamily="34" charset="0"/>
              </a:rPr>
              <a:t>En ratones hembras, hay una ausencia </a:t>
            </a:r>
            <a:r>
              <a:rPr lang="es-ES" dirty="0">
                <a:cs typeface="Arial" panose="020B0604020202020204" pitchFamily="34" charset="0"/>
              </a:rPr>
              <a:t>de analgesia producida por </a:t>
            </a:r>
            <a:r>
              <a:rPr lang="es-ES" dirty="0" err="1" smtClean="0">
                <a:cs typeface="Arial" panose="020B0604020202020204" pitchFamily="34" charset="0"/>
              </a:rPr>
              <a:t>Oxt</a:t>
            </a:r>
            <a:endParaRPr lang="es-ES" dirty="0" smtClean="0">
              <a:cs typeface="Arial" panose="020B0604020202020204" pitchFamily="34" charset="0"/>
            </a:endParaRPr>
          </a:p>
          <a:p>
            <a:r>
              <a:rPr lang="es-ES" dirty="0" smtClean="0">
                <a:cs typeface="Arial" panose="020B0604020202020204" pitchFamily="34" charset="0"/>
              </a:rPr>
              <a:t>En ratones macho , el </a:t>
            </a:r>
            <a:r>
              <a:rPr lang="es-ES" dirty="0" smtClean="0"/>
              <a:t>avpr1b </a:t>
            </a:r>
            <a:r>
              <a:rPr lang="es-ES" dirty="0"/>
              <a:t>facilita los efectos analgésicos de </a:t>
            </a:r>
            <a:r>
              <a:rPr lang="es-ES" dirty="0" err="1" smtClean="0"/>
              <a:t>Oxt</a:t>
            </a:r>
            <a:endParaRPr lang="es-ES" dirty="0" smtClean="0"/>
          </a:p>
          <a:p>
            <a:r>
              <a:rPr lang="es-ES" i="1" dirty="0" smtClean="0"/>
              <a:t>*El </a:t>
            </a:r>
            <a:r>
              <a:rPr lang="es-ES" i="1" dirty="0" err="1">
                <a:cs typeface="Arial" panose="020B0604020202020204" pitchFamily="34" charset="0"/>
              </a:rPr>
              <a:t>el</a:t>
            </a:r>
            <a:r>
              <a:rPr lang="es-ES" i="1" dirty="0">
                <a:cs typeface="Arial" panose="020B0604020202020204" pitchFamily="34" charset="0"/>
              </a:rPr>
              <a:t> </a:t>
            </a:r>
            <a:r>
              <a:rPr lang="es-ES" i="1" dirty="0"/>
              <a:t>avpr1b </a:t>
            </a:r>
            <a:r>
              <a:rPr lang="es-ES" i="1" dirty="0" smtClean="0"/>
              <a:t>podría ser un blanco terapéutico útil para el tratamiento de dolor en hombres</a:t>
            </a:r>
            <a:endParaRPr lang="es-ES" i="1" dirty="0"/>
          </a:p>
          <a:p>
            <a:endParaRPr lang="es-E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671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ES_tradnl" sz="2800" dirty="0" err="1" smtClean="0"/>
              <a:t>Effecto</a:t>
            </a:r>
            <a:r>
              <a:rPr lang="es-ES_tradnl" sz="2800" dirty="0" smtClean="0"/>
              <a:t> de </a:t>
            </a:r>
            <a:r>
              <a:rPr lang="es-ES_tradnl" sz="2800" dirty="0" err="1" smtClean="0"/>
              <a:t>NaCl</a:t>
            </a:r>
            <a:r>
              <a:rPr lang="es-ES_tradnl" sz="2800" dirty="0" smtClean="0"/>
              <a:t> y </a:t>
            </a:r>
            <a:r>
              <a:rPr lang="es-ES_tradnl" sz="2800" dirty="0" err="1" smtClean="0"/>
              <a:t>cerebrolisina</a:t>
            </a:r>
            <a:r>
              <a:rPr lang="es-ES_tradnl" sz="2800" dirty="0" smtClean="0"/>
              <a:t> en </a:t>
            </a:r>
            <a:r>
              <a:rPr lang="es-ES_tradnl" sz="2800" dirty="0" err="1" smtClean="0"/>
              <a:t>alodinia</a:t>
            </a:r>
            <a:r>
              <a:rPr lang="es-ES_tradnl" sz="2800" dirty="0" smtClean="0"/>
              <a:t> mecánica  en la rata</a:t>
            </a:r>
            <a:endParaRPr lang="es-ES_tradnl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9" y="1679802"/>
            <a:ext cx="3816161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3600" y="1551214"/>
            <a:ext cx="39832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839" y="4267200"/>
            <a:ext cx="3947761" cy="1963082"/>
          </a:xfrm>
          <a:prstGeom prst="rect">
            <a:avLst/>
          </a:prstGeom>
        </p:spPr>
      </p:pic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4574134"/>
              </p:ext>
            </p:extLst>
          </p:nvPr>
        </p:nvGraphicFramePr>
        <p:xfrm>
          <a:off x="4703600" y="4205873"/>
          <a:ext cx="4079875" cy="20857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" name="Prism 6" r:id="rId6" imgW="6787478" imgH="3470084" progId="Prism6.Document">
                  <p:embed/>
                </p:oleObj>
              </mc:Choice>
              <mc:Fallback>
                <p:oleObj name="Prism 6" r:id="rId6" imgW="6787478" imgH="3470084" progId="Prism6.Document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703600" y="4205873"/>
                        <a:ext cx="4079875" cy="208573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2959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 err="1">
                <a:solidFill>
                  <a:srgbClr val="0000FF"/>
                </a:solidFill>
              </a:rPr>
              <a:t>Agradecimientos</a:t>
            </a: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4419600" cy="5256213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s-ES" altLang="es-ES" sz="2000" b="1" dirty="0" smtClean="0"/>
              <a:t>Investigadora titular</a:t>
            </a:r>
          </a:p>
          <a:p>
            <a:pPr lvl="1" eaLnBrk="1" hangingPunct="1">
              <a:lnSpc>
                <a:spcPct val="80000"/>
              </a:lnSpc>
            </a:pPr>
            <a:r>
              <a:rPr lang="es-ES" altLang="es-ES" dirty="0" err="1" smtClean="0"/>
              <a:t>Dr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Heather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Caldwell</a:t>
            </a:r>
            <a:endParaRPr lang="es-ES" altLang="es-ES" dirty="0" smtClean="0"/>
          </a:p>
          <a:p>
            <a:pPr>
              <a:lnSpc>
                <a:spcPct val="80000"/>
              </a:lnSpc>
            </a:pPr>
            <a:r>
              <a:rPr lang="es-ES" altLang="es-ES" sz="2000" b="1" dirty="0" smtClean="0"/>
              <a:t>Agencias de Financiamiento</a:t>
            </a:r>
          </a:p>
          <a:p>
            <a:pPr>
              <a:lnSpc>
                <a:spcPct val="80000"/>
              </a:lnSpc>
            </a:pPr>
            <a:r>
              <a:rPr lang="es-ES" sz="2000" dirty="0" smtClean="0"/>
              <a:t>Kent </a:t>
            </a:r>
            <a:r>
              <a:rPr lang="es-ES" sz="2000" dirty="0" err="1" smtClean="0"/>
              <a:t>State</a:t>
            </a:r>
            <a:r>
              <a:rPr lang="es-ES" sz="2000" dirty="0" smtClean="0"/>
              <a:t> </a:t>
            </a:r>
            <a:r>
              <a:rPr lang="es-ES" sz="2000" dirty="0" err="1" smtClean="0"/>
              <a:t>University</a:t>
            </a:r>
            <a:endParaRPr lang="es-ES" sz="2000" dirty="0" smtClean="0"/>
          </a:p>
          <a:p>
            <a:pPr fontAlgn="base"/>
            <a:r>
              <a:rPr lang="es-ES" altLang="es-ES" sz="2000" dirty="0" err="1" smtClean="0"/>
              <a:t>National</a:t>
            </a:r>
            <a:r>
              <a:rPr lang="es-ES" altLang="es-ES" sz="2000" dirty="0" smtClean="0"/>
              <a:t> </a:t>
            </a:r>
            <a:r>
              <a:rPr lang="es-ES" altLang="es-ES" sz="2000" dirty="0" err="1" smtClean="0"/>
              <a:t>Science</a:t>
            </a:r>
            <a:r>
              <a:rPr lang="es-ES" altLang="es-ES" sz="2000" dirty="0" smtClean="0"/>
              <a:t> </a:t>
            </a:r>
            <a:r>
              <a:rPr lang="es-ES" altLang="es-ES" sz="2000" dirty="0" err="1" smtClean="0"/>
              <a:t>Foundation</a:t>
            </a:r>
            <a:endParaRPr lang="es-ES" altLang="es-ES" sz="2000" dirty="0" smtClean="0"/>
          </a:p>
          <a:p>
            <a:pPr fontAlgn="base"/>
            <a:r>
              <a:rPr lang="es-ES" altLang="es-ES" sz="2000" dirty="0" err="1" smtClean="0"/>
              <a:t>National</a:t>
            </a:r>
            <a:r>
              <a:rPr lang="es-ES" altLang="es-ES" sz="2000" dirty="0" smtClean="0"/>
              <a:t>  </a:t>
            </a:r>
            <a:r>
              <a:rPr lang="es-ES" altLang="es-ES" sz="2000" dirty="0" err="1" smtClean="0"/>
              <a:t>Institute</a:t>
            </a:r>
            <a:r>
              <a:rPr lang="es-ES" altLang="es-ES" sz="2000" dirty="0" smtClean="0"/>
              <a:t> of  </a:t>
            </a:r>
            <a:r>
              <a:rPr lang="es-ES" altLang="es-ES" sz="2000" dirty="0" err="1" smtClean="0"/>
              <a:t>Health</a:t>
            </a:r>
            <a:r>
              <a:rPr lang="es-ES" altLang="es-ES" sz="2000" dirty="0" smtClean="0"/>
              <a:t> </a:t>
            </a:r>
          </a:p>
          <a:p>
            <a:pPr>
              <a:lnSpc>
                <a:spcPct val="80000"/>
              </a:lnSpc>
              <a:buFontTx/>
              <a:buChar char="•"/>
            </a:pPr>
            <a:r>
              <a:rPr lang="es-ES" altLang="es-ES" sz="2000" b="1" dirty="0" smtClean="0"/>
              <a:t>Todos los miembros del laboratorio de la </a:t>
            </a:r>
            <a:r>
              <a:rPr lang="es-ES" altLang="es-ES" sz="2000" b="1" dirty="0" err="1" smtClean="0"/>
              <a:t>Dra</a:t>
            </a:r>
            <a:r>
              <a:rPr lang="es-ES" altLang="es-ES" sz="2000" b="1" dirty="0" smtClean="0"/>
              <a:t>  </a:t>
            </a:r>
            <a:r>
              <a:rPr lang="es-ES" altLang="es-ES" sz="2000" b="1" dirty="0" err="1" smtClean="0"/>
              <a:t>Caldwell</a:t>
            </a:r>
            <a:endParaRPr lang="es-ES" altLang="es-ES" sz="2000" b="1" dirty="0" smtClean="0"/>
          </a:p>
          <a:p>
            <a:pPr lvl="1">
              <a:lnSpc>
                <a:spcPct val="80000"/>
              </a:lnSpc>
              <a:buFontTx/>
              <a:buChar char="•"/>
            </a:pPr>
            <a:r>
              <a:rPr lang="es-ES" altLang="es-ES" dirty="0" smtClean="0"/>
              <a:t>Estudiantes de posgrado</a:t>
            </a:r>
          </a:p>
          <a:p>
            <a:pPr lvl="2">
              <a:buFontTx/>
              <a:buChar char="–"/>
            </a:pPr>
            <a:r>
              <a:rPr lang="es-ES" altLang="es-ES" dirty="0" smtClean="0"/>
              <a:t>Steven </a:t>
            </a:r>
            <a:r>
              <a:rPr lang="es-ES" altLang="es-ES" dirty="0" err="1" smtClean="0"/>
              <a:t>Tamborski</a:t>
            </a:r>
            <a:endParaRPr lang="es-ES" altLang="es-ES" dirty="0" smtClean="0"/>
          </a:p>
          <a:p>
            <a:pPr lvl="2">
              <a:buFontTx/>
              <a:buChar char="–"/>
            </a:pPr>
            <a:r>
              <a:rPr lang="es-ES" altLang="es-ES" dirty="0" err="1" smtClean="0"/>
              <a:t>Shannah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Witchey</a:t>
            </a:r>
            <a:endParaRPr lang="es-ES" altLang="es-ES" dirty="0" smtClean="0"/>
          </a:p>
          <a:p>
            <a:pPr lvl="2">
              <a:buFontTx/>
              <a:buChar char="–"/>
            </a:pPr>
            <a:r>
              <a:rPr lang="es-ES" altLang="es-ES" dirty="0" err="1" smtClean="0"/>
              <a:t>Angela</a:t>
            </a:r>
            <a:r>
              <a:rPr lang="es-ES" altLang="es-ES" dirty="0" smtClean="0"/>
              <a:t> </a:t>
            </a:r>
            <a:r>
              <a:rPr lang="es-ES" altLang="es-ES" dirty="0" err="1" smtClean="0"/>
              <a:t>Freeman</a:t>
            </a:r>
            <a:endParaRPr lang="es-ES" altLang="es-ES" dirty="0" smtClean="0"/>
          </a:p>
          <a:p>
            <a:pPr lvl="2">
              <a:buFontTx/>
              <a:buChar char="–"/>
            </a:pPr>
            <a:r>
              <a:rPr lang="es-ES" altLang="es-ES" dirty="0" err="1" smtClean="0"/>
              <a:t>Travis</a:t>
            </a:r>
            <a:r>
              <a:rPr lang="es-ES" altLang="es-ES" dirty="0" smtClean="0"/>
              <a:t> Miller</a:t>
            </a:r>
          </a:p>
          <a:p>
            <a:pPr lvl="2">
              <a:buFontTx/>
              <a:buChar char="–"/>
            </a:pPr>
            <a:r>
              <a:rPr lang="es-ES" altLang="es-ES" dirty="0" smtClean="0"/>
              <a:t>Megan </a:t>
            </a:r>
            <a:r>
              <a:rPr lang="es-ES" altLang="es-ES" dirty="0" err="1" smtClean="0"/>
              <a:t>Rich</a:t>
            </a:r>
            <a:endParaRPr lang="es-ES" altLang="es-ES" dirty="0" smtClean="0"/>
          </a:p>
          <a:p>
            <a:pPr lvl="2">
              <a:buFontTx/>
              <a:buChar char="–"/>
            </a:pPr>
            <a:r>
              <a:rPr lang="es-ES" altLang="es-ES" dirty="0" smtClean="0"/>
              <a:t>David </a:t>
            </a:r>
            <a:r>
              <a:rPr lang="es-ES" altLang="es-ES" dirty="0" err="1" smtClean="0"/>
              <a:t>Paulik</a:t>
            </a:r>
            <a:endParaRPr lang="es-ES" altLang="es-ES" dirty="0" smtClean="0"/>
          </a:p>
          <a:p>
            <a:pPr lvl="2">
              <a:buFontTx/>
              <a:buChar char="–"/>
            </a:pPr>
            <a:r>
              <a:rPr lang="es-ES" altLang="es-ES" dirty="0" smtClean="0"/>
              <a:t>Lisa Mickey</a:t>
            </a:r>
          </a:p>
          <a:p>
            <a:pPr lvl="1" algn="just" eaLnBrk="1" hangingPunct="1">
              <a:lnSpc>
                <a:spcPct val="80000"/>
              </a:lnSpc>
            </a:pPr>
            <a:endParaRPr lang="en-US" altLang="es-ES" sz="1400" dirty="0" smtClean="0"/>
          </a:p>
          <a:p>
            <a:pPr lvl="1" algn="just" eaLnBrk="1" hangingPunct="1">
              <a:lnSpc>
                <a:spcPct val="80000"/>
              </a:lnSpc>
            </a:pPr>
            <a:endParaRPr lang="en-US" altLang="es-ES" sz="1400" dirty="0" smtClean="0"/>
          </a:p>
          <a:p>
            <a:pPr lvl="1" algn="just" eaLnBrk="1" hangingPunct="1">
              <a:lnSpc>
                <a:spcPct val="80000"/>
              </a:lnSpc>
            </a:pPr>
            <a:endParaRPr lang="en-US" altLang="es-ES" sz="1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s-ES" sz="1400" dirty="0" smtClean="0"/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en-US" altLang="es-ES" sz="1400" dirty="0" smtClean="0"/>
          </a:p>
          <a:p>
            <a:pPr algn="just" eaLnBrk="1" hangingPunct="1">
              <a:lnSpc>
                <a:spcPct val="80000"/>
              </a:lnSpc>
            </a:pPr>
            <a:endParaRPr lang="en-US" altLang="es-ES" sz="2800" dirty="0" smtClean="0"/>
          </a:p>
        </p:txBody>
      </p:sp>
      <p:pic>
        <p:nvPicPr>
          <p:cNvPr id="5123" name="Picture 3" descr="C:\Users\user\Desktop\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03310"/>
            <a:ext cx="4419600" cy="2849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86400" y="5486400"/>
            <a:ext cx="3531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Academia Mexicana de Ciencias</a:t>
            </a:r>
          </a:p>
          <a:p>
            <a:r>
              <a:rPr lang="es-ES_tradnl" dirty="0" smtClean="0"/>
              <a:t>Estancia de </a:t>
            </a:r>
            <a:r>
              <a:rPr lang="es-ES_tradnl" dirty="0" smtClean="0"/>
              <a:t>investigación</a:t>
            </a:r>
            <a:endParaRPr lang="es-ES_tradnl" dirty="0" smtClean="0"/>
          </a:p>
          <a:p>
            <a:r>
              <a:rPr lang="es-ES_tradnl" dirty="0" smtClean="0"/>
              <a:t>Verano 2015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1836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2895600" cy="1066800"/>
          </a:xfrm>
        </p:spPr>
        <p:txBody>
          <a:bodyPr>
            <a:normAutofit/>
          </a:bodyPr>
          <a:lstStyle/>
          <a:p>
            <a:r>
              <a:rPr lang="en-US" sz="2000" dirty="0" err="1" smtClean="0"/>
              <a:t>Miembros</a:t>
            </a:r>
            <a:r>
              <a:rPr lang="en-US" sz="2000" dirty="0" smtClean="0"/>
              <a:t> del </a:t>
            </a:r>
            <a:r>
              <a:rPr lang="en-US" sz="2000" dirty="0" err="1" smtClean="0"/>
              <a:t>laboratorio</a:t>
            </a:r>
            <a:endParaRPr lang="en-US" sz="2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12050" y="1485901"/>
            <a:ext cx="3615355" cy="4876800"/>
          </a:xfrm>
        </p:spPr>
        <p:txBody>
          <a:bodyPr>
            <a:normAutofit/>
          </a:bodyPr>
          <a:lstStyle/>
          <a:p>
            <a:r>
              <a:rPr lang="en-US" sz="1800" dirty="0" err="1" smtClean="0"/>
              <a:t>Mtro</a:t>
            </a:r>
            <a:r>
              <a:rPr lang="en-US" sz="1800" dirty="0" smtClean="0"/>
              <a:t>. Tomas </a:t>
            </a:r>
            <a:r>
              <a:rPr lang="en-US" sz="1800" dirty="0" err="1" smtClean="0"/>
              <a:t>Mofil</a:t>
            </a:r>
            <a:r>
              <a:rPr lang="en-US" sz="1800" dirty="0" smtClean="0"/>
              <a:t> de los Santos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Lic</a:t>
            </a:r>
            <a:r>
              <a:rPr lang="en-US" sz="1800" dirty="0" smtClean="0"/>
              <a:t>. Ivette Espinoza Perez</a:t>
            </a:r>
          </a:p>
          <a:p>
            <a:pPr marL="0" indent="0">
              <a:buNone/>
            </a:pP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err="1" smtClean="0"/>
              <a:t>Lic</a:t>
            </a:r>
            <a:r>
              <a:rPr lang="en-US" sz="1800" dirty="0" smtClean="0"/>
              <a:t> Ricardo Morales</a:t>
            </a:r>
          </a:p>
          <a:p>
            <a:endParaRPr lang="en-US" sz="1800" dirty="0"/>
          </a:p>
          <a:p>
            <a:endParaRPr lang="en-US" sz="1800" dirty="0" smtClean="0"/>
          </a:p>
          <a:p>
            <a:endParaRPr lang="en-US" sz="1800" dirty="0"/>
          </a:p>
          <a:p>
            <a:endParaRPr lang="en-US" sz="1800" dirty="0" smtClean="0"/>
          </a:p>
          <a:p>
            <a:r>
              <a:rPr lang="en-US" sz="1800" dirty="0" smtClean="0"/>
              <a:t>Dra Julia Flores T,</a:t>
            </a:r>
          </a:p>
          <a:p>
            <a:r>
              <a:rPr lang="en-US" sz="1800" dirty="0" err="1" smtClean="0"/>
              <a:t>Facultad</a:t>
            </a:r>
            <a:r>
              <a:rPr lang="en-US" sz="1800" dirty="0" smtClean="0"/>
              <a:t> </a:t>
            </a:r>
            <a:r>
              <a:rPr lang="en-US" sz="1800" dirty="0" err="1" smtClean="0"/>
              <a:t>Odontologia</a:t>
            </a:r>
            <a:r>
              <a:rPr lang="en-US" sz="1800" dirty="0" smtClean="0"/>
              <a:t>, BUAP</a:t>
            </a:r>
            <a:endParaRPr lang="en-US" sz="1800" dirty="0"/>
          </a:p>
        </p:txBody>
      </p:sp>
      <p:pic>
        <p:nvPicPr>
          <p:cNvPr id="5" name="Imagen 4" descr="ismaelmelo13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965" y="5579645"/>
            <a:ext cx="609600" cy="838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31721" y="4114800"/>
            <a:ext cx="2895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/>
              <a:t>Colaboradores</a:t>
            </a:r>
            <a:endParaRPr lang="en-US" sz="2000" dirty="0"/>
          </a:p>
        </p:txBody>
      </p:sp>
      <p:pic>
        <p:nvPicPr>
          <p:cNvPr id="8" name="Imagen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579" y="1342671"/>
            <a:ext cx="728663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405" y="2203973"/>
            <a:ext cx="773156" cy="773156"/>
          </a:xfrm>
          <a:prstGeom prst="rect">
            <a:avLst/>
          </a:prstGeom>
        </p:spPr>
      </p:pic>
      <p:sp>
        <p:nvSpPr>
          <p:cNvPr id="13" name="Marcador de contenido 2"/>
          <p:cNvSpPr txBox="1">
            <a:spLocks/>
          </p:cNvSpPr>
          <p:nvPr/>
        </p:nvSpPr>
        <p:spPr>
          <a:xfrm>
            <a:off x="4953000" y="1485901"/>
            <a:ext cx="43434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88720" indent="-1371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 smtClean="0"/>
              <a:t>Dr</a:t>
            </a:r>
            <a:r>
              <a:rPr lang="en-US" sz="1800" dirty="0" smtClean="0"/>
              <a:t> Gonzalo Flores Alvarez, </a:t>
            </a:r>
          </a:p>
          <a:p>
            <a:pPr marL="0" indent="0">
              <a:buNone/>
            </a:pPr>
            <a:r>
              <a:rPr lang="en-US" sz="1800" dirty="0" err="1" smtClean="0"/>
              <a:t>Fisiologia</a:t>
            </a:r>
            <a:r>
              <a:rPr lang="en-US" sz="1800" dirty="0" smtClean="0"/>
              <a:t>, BUAP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err="1" smtClean="0"/>
              <a:t>Dr</a:t>
            </a:r>
            <a:r>
              <a:rPr lang="en-US" sz="1800" dirty="0" smtClean="0"/>
              <a:t> Remi </a:t>
            </a:r>
            <a:r>
              <a:rPr lang="en-US" sz="1800" dirty="0" err="1" smtClean="0"/>
              <a:t>Quirion</a:t>
            </a:r>
            <a:r>
              <a:rPr lang="en-US" sz="1800" dirty="0" smtClean="0"/>
              <a:t>,</a:t>
            </a:r>
          </a:p>
          <a:p>
            <a:pPr marL="0" indent="0">
              <a:buNone/>
            </a:pPr>
            <a:r>
              <a:rPr lang="en-US" sz="1800" dirty="0" smtClean="0"/>
              <a:t>McGill University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err="1" smtClean="0"/>
              <a:t>Dr</a:t>
            </a:r>
            <a:r>
              <a:rPr lang="en-US" sz="1800" dirty="0" smtClean="0"/>
              <a:t> </a:t>
            </a:r>
            <a:r>
              <a:rPr lang="en-US" sz="1800" dirty="0" err="1" smtClean="0"/>
              <a:t>Tommaso</a:t>
            </a:r>
            <a:r>
              <a:rPr lang="en-US" sz="1800" dirty="0" smtClean="0"/>
              <a:t> </a:t>
            </a:r>
            <a:r>
              <a:rPr lang="en-US" sz="1800" dirty="0" err="1" smtClean="0"/>
              <a:t>Ianniti</a:t>
            </a:r>
            <a:r>
              <a:rPr lang="en-US" sz="1800" dirty="0" smtClean="0"/>
              <a:t>, </a:t>
            </a:r>
          </a:p>
          <a:p>
            <a:pPr marL="0" indent="0">
              <a:buNone/>
            </a:pPr>
            <a:r>
              <a:rPr lang="en-US" sz="1800" dirty="0" smtClean="0"/>
              <a:t>University </a:t>
            </a:r>
            <a:r>
              <a:rPr lang="en-US" sz="1800" dirty="0"/>
              <a:t>of </a:t>
            </a:r>
            <a:r>
              <a:rPr lang="en-US" sz="1800" dirty="0" smtClean="0"/>
              <a:t>Sheffield</a:t>
            </a:r>
          </a:p>
          <a:p>
            <a:pPr marL="0" indent="0">
              <a:buNone/>
            </a:pPr>
            <a:r>
              <a:rPr lang="en-US" sz="1800" dirty="0"/>
              <a:t> </a:t>
            </a:r>
            <a:endParaRPr lang="en-US" sz="1800" dirty="0" smtClean="0"/>
          </a:p>
          <a:p>
            <a:r>
              <a:rPr lang="en-US" sz="1800" dirty="0" err="1" smtClean="0"/>
              <a:t>Dra</a:t>
            </a:r>
            <a:r>
              <a:rPr lang="en-US" sz="1800" dirty="0" smtClean="0"/>
              <a:t> Patricia Aguilar,</a:t>
            </a:r>
          </a:p>
          <a:p>
            <a:pPr marL="0" indent="0">
              <a:buNone/>
            </a:pPr>
            <a:r>
              <a:rPr lang="en-US" sz="1800" dirty="0" err="1" smtClean="0"/>
              <a:t>Facultad</a:t>
            </a:r>
            <a:r>
              <a:rPr lang="en-US" sz="1800" dirty="0" smtClean="0"/>
              <a:t> </a:t>
            </a:r>
            <a:r>
              <a:rPr lang="en-US" sz="1800" dirty="0" err="1" smtClean="0"/>
              <a:t>Quimica</a:t>
            </a:r>
            <a:r>
              <a:rPr lang="en-US" sz="1800" dirty="0" smtClean="0"/>
              <a:t>, BUAP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err="1" smtClean="0"/>
              <a:t>Dr</a:t>
            </a:r>
            <a:r>
              <a:rPr lang="en-US" sz="1800" dirty="0" smtClean="0"/>
              <a:t> </a:t>
            </a:r>
            <a:r>
              <a:rPr lang="en-US" sz="1800" dirty="0"/>
              <a:t>Angel </a:t>
            </a:r>
            <a:r>
              <a:rPr lang="en-US" sz="1800" dirty="0" err="1"/>
              <a:t>Melo</a:t>
            </a:r>
            <a:r>
              <a:rPr lang="en-US" sz="1800" dirty="0"/>
              <a:t>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CIRA</a:t>
            </a:r>
            <a:endParaRPr lang="en-US" sz="1800" dirty="0"/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434" y="4403099"/>
            <a:ext cx="605167" cy="966538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80" t="15048" r="32482" b="57767"/>
          <a:stretch/>
        </p:blipFill>
        <p:spPr>
          <a:xfrm>
            <a:off x="8081900" y="2590551"/>
            <a:ext cx="685801" cy="685800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69" t="18466" r="50913" b="50467"/>
          <a:stretch/>
        </p:blipFill>
        <p:spPr>
          <a:xfrm>
            <a:off x="8066052" y="1596189"/>
            <a:ext cx="588266" cy="78435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44" t="18932" r="58759" b="38349"/>
          <a:stretch/>
        </p:blipFill>
        <p:spPr>
          <a:xfrm>
            <a:off x="8066733" y="3442330"/>
            <a:ext cx="762000" cy="8382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81" t="37434" r="20297"/>
          <a:stretch/>
        </p:blipFill>
        <p:spPr>
          <a:xfrm>
            <a:off x="3827405" y="3238388"/>
            <a:ext cx="831288" cy="1088585"/>
          </a:xfrm>
          <a:prstGeom prst="rect">
            <a:avLst/>
          </a:prstGeom>
        </p:spPr>
      </p:pic>
      <p:sp>
        <p:nvSpPr>
          <p:cNvPr id="18" name="Título 1"/>
          <p:cNvSpPr txBox="1">
            <a:spLocks/>
          </p:cNvSpPr>
          <p:nvPr/>
        </p:nvSpPr>
        <p:spPr>
          <a:xfrm>
            <a:off x="6172200" y="681789"/>
            <a:ext cx="2895600" cy="106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err="1" smtClean="0"/>
              <a:t>Colaboradores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034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Gracias por su atención</a:t>
            </a:r>
            <a:endParaRPr lang="es-ES" dirty="0"/>
          </a:p>
        </p:txBody>
      </p:sp>
      <p:sp>
        <p:nvSpPr>
          <p:cNvPr id="3" name="TextBox 2"/>
          <p:cNvSpPr txBox="1"/>
          <p:nvPr/>
        </p:nvSpPr>
        <p:spPr>
          <a:xfrm>
            <a:off x="2819399" y="1600200"/>
            <a:ext cx="279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jmoralesm@cinvestav.mx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0111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sz="2800" dirty="0" smtClean="0"/>
              <a:t>Vasopresina (Avp) </a:t>
            </a:r>
            <a:r>
              <a:rPr lang="es-ES" sz="2800" dirty="0"/>
              <a:t>y </a:t>
            </a:r>
            <a:r>
              <a:rPr lang="es-ES" sz="2800" dirty="0" smtClean="0"/>
              <a:t>Oxitocina (Oxt) </a:t>
            </a:r>
            <a:r>
              <a:rPr lang="es-ES" sz="2800" dirty="0"/>
              <a:t>son dos neuropéptidos que median numerosos procesos fisiológicos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400"/>
          </a:xfrm>
        </p:spPr>
        <p:txBody>
          <a:bodyPr>
            <a:normAutofit/>
          </a:bodyPr>
          <a:lstStyle/>
          <a:p>
            <a:r>
              <a:rPr lang="en-US" dirty="0" err="1" smtClean="0"/>
              <a:t>Conductas</a:t>
            </a:r>
            <a:r>
              <a:rPr lang="en-US" dirty="0" smtClean="0"/>
              <a:t> </a:t>
            </a:r>
            <a:r>
              <a:rPr lang="en-US" dirty="0" err="1" smtClean="0"/>
              <a:t>sociales</a:t>
            </a:r>
            <a:endParaRPr lang="en-US" dirty="0" smtClean="0"/>
          </a:p>
          <a:p>
            <a:r>
              <a:rPr lang="es-ES" dirty="0"/>
              <a:t>Depresión </a:t>
            </a:r>
          </a:p>
          <a:p>
            <a:pPr lvl="1"/>
            <a:r>
              <a:rPr lang="en-US" dirty="0" err="1" smtClean="0"/>
              <a:t>Effectos</a:t>
            </a:r>
            <a:r>
              <a:rPr lang="en-US" dirty="0" smtClean="0"/>
              <a:t> </a:t>
            </a:r>
            <a:r>
              <a:rPr lang="en-US" dirty="0" err="1" smtClean="0"/>
              <a:t>observados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humanos</a:t>
            </a:r>
            <a:endParaRPr lang="es-ES" dirty="0"/>
          </a:p>
        </p:txBody>
      </p:sp>
      <p:sp>
        <p:nvSpPr>
          <p:cNvPr id="12" name="AutoShape 4" descr="data:image/jpeg;base64,/9j/4AAQSkZJRgABAQAAAQABAAD/2wCEAAkGBxQTEhMUExIWFRUWGBQbGBUWGRYgGBkZGBgZGBkVFxkYHTQgGxolHRoWITIhJSktLi4uHCAzODMuNyktLisBCgoKDg0OGxAQGzEmICQ3Liw3NCwsNDUvLS00NzY3Nzc0LSw0LDc0LTcsNzQvLi00LTQwLCsrLC4rNDg3MDc3LP/AABEIAK4BIQMBIgACEQEDEQH/xAAbAAEAAwEBAQEAAAAAAAAAAAAABAUGAwIBB//EAEAQAAICAQMDAgQDAwkHBQEAAAECAxEABBIhBRMxIkEGMlFhFCNxM3OBFTRCQ1JikbGyJFNykqGzwQcWZILwY//EABgBAQADAQAAAAAAAAAAAAAAAAABAgME/8QAKxEBAAEDAwEHAwUAAAAAAAAAAAECAxESIfAxBEFRYXGB8RQy4RMjkcHR/9oADAMBAAIRAxEAPwD9xxjGAxjGAxjGAxjGAxjGAxjGAxjGAxjGAxjGAxjGAxjGAxjGAxjGAxjI3UpykTutblUkX4v2sA8j+OB01OoWNSzsFUVyTQ5NAfqTQrIA6q1k9h+2ACT/AFtG6fsfPs4I/t2CNnvnAdLkaTcz8j+uNGTm7EKVshXmrpmYcHkBstNHo0iBCLVmySSWY1W52b1MaAFkk8YHrTahZF3IwZeeQfcGiP1B4I9s6E5XdS0yKe6GaKQtGu9K9RZlRRIp4cWQOeQCaI85y0OlM6K+oYSX4jA2xCieSlkufB9RIBAIAOBAmKajUTCTUuiRxwyRCKZo12MGJ1JaNh3FJBWmJT0eOTdZ0zq+sdXYKsn+yaZyXkaOmYTXIqCM0WCq1cVwPbNjq9BFLt7sSSbTa71Vtp+q2OD9xnXtLZO0WQATQ5AugfqOT/jgRujSFtPAxJJMcZJPkkqCScmZ8VQAABQHAA8AfQZ9wGMYwGMYwGMYwGMYwGMYwGMYwGMYwGMYwGMYwGMYwGMhdX1xhj3BN7Fo0RLoF5HCLbUdq2bJo0AeD4PKHXSK4SdFTcyrG6MWRyVdiptQUYbD59JtaJJ2jSLVU06o57IyssZXabrcMjBULNdeoI5UblLLbAUAVFgng2v9oXY5WqiqicVRhJjOWq1KRozyOqIotncgKo+pY8AZ40WtjmXfFIkiWRvjZWWwaItTVg8ZUSMYxgMg9b/YS/8ACclaidUUs7BVHlmIAHt5OVuoMmoUqqmKMjl5FO9h/djNFR93o8fLyDgW2Mz+o1E0LFnYC/JYsdO1Cr3cvpiaHncg+7NeW+j1e+wUZGWrVh9fBDD0sDXkE/ejxgcet/s1/fab/vx5y0Wsjh0yvLIkaC7d2VVFsQLLGvOJdb3vTAgkFg91/wBkCpBDL7ykGiNvFggspGTdFp+2ipd0PP1PkmvbnJjGdx40HUoZwTDNHKFNMY3VgD9DtPByVmORNRp9B08JayrDDAyHkBpI1RXKA0xjlCE/RO5l70bRsjTM7Stb7V3uxGxVG2lJqydxLVZvk8Cum9YppzVFW2+PacflWJWmMYzlWMYxgMYxgMYxgMYxgMYxgMYxgMYxgMYxgMYxgMYz4TgRup6FZoyjFl5Rgy1uVkYOjrYIsMoNEEGqIIsZVdT6LI8ciiZ3kkMQDllUQiNtyvGqrW5Tbci2NAnaABY6fq0Lrp3V7XUgGE7W9YMZlB5Hp9AJ9VfTzxnuXqcSzJAzgSyI7ohv1KhUMQaqxuHF3VnwDmtu9XRjHrz+ETCE3w9H3opQdvaChFCpaqq7divt3iM8ErdEj9QbjOOl1KyKHQ2pujRHgkHg8+Qc7ZWu5VXjVPROFL8SadydLIqGRYZxJJGtbmXtSxggHhijuklefRYtgAfnRomOp1M+xo45VgVVcUztGH3zlfItWjj9QDfk+KrJvWv2D/oP8xjox/Lb97qf+/JlBOxjGBhf/T/Wy6rUdSk1LBzp9XLBCKG2NY7HoHsxB5byfrXGbrMz8FaHtP1Lj59dK4/RooT/AJ7s02Ayu/kWHxtOzz2dx7V/u/lr321tvmr5yxyq/wDcWn37NzftO1v7cva7l7e33tvb3bvR83z+n5uMC1xjGB4eFSVYqCy3tJAtbFGj7WOM94xjIYxjAYxjAYxjAYxjAYxjAYxjAYxjAYxjAYxjAYxjAZ8YcHPuMDDdP+Fvwmn0TmSRX00P5zGbUSohGldC0MMjFLDkUFUccAVxk2Ppj6rbKZBYR+3KCjPHIJQ8Rbt0rEKNrAcEFlJYEk6zGBSdESeGGFJY1JCnuds3+Y8nAS6OxQWJJrivPNWWp18aAFm+bhQLLMfNIq8sas0AfGScrYVH4uY1z2NOL/WTUX/kP8MDxNp5NQCslwxHyin81hx8zqajHn5CT4IZTxiHRSacHskyR2zGKRiXBZizGOVjZsljtc+T8ygVlrjAqpfiCFX1EZJD6ePuOtclNu4lPZq4uvFrfkX3meVzUYEaULlaixsA1Gni+T6m8EfKwzNfEnSxInUGWVUkQFlchyEB0yq6SAC2Rkuwt/0SPUorX6f5V/Qf5YFevTGjtoZG3E26ykssjcck+UbirX0j+yaAHr+WEXia4X/sv4c+PymHEhPso9XItQTWWWV/X4w2nkB+g/UEEUQfYg8gjwcCM3VnMiqEIHB7dXMym6YrYWFOLDSGzytA5A/kvUdn8Jsj7fcvv7j+y7vc+Sr71enztv13/QzRaXSpGu1FoXZ+pJ8sxPLMfcmyc7YDGMpvi9C2mKhQ1yaYbTdEGeMENQPpIsHg8Xl7dGuuKfGYhErnGY3UdHkjm021hAJNQAI4OUj26TV3IN67dzEqDa16V4J8/B1zUb4gZFUkaelIrvFnKykKELGgP6BGw+prU51fRzV9lUTtnnXwRqbPGMZxLGMYwGMYwGVPUPiCGCZYppI4g0bOHkkVQaYKVAbz5vzltkQ6Id8TXyIym325YNf/AEwIum60H0Z1SqCvbeQAMCCFBIpgPBrzXvnLpfxAsxgAjKmRZi6sfVE8JjVo2Fcm38jggAiwwOVz/D5LrD222CORfxA7dkyJIu1gX3LGocnaFO5ip4CndZR/DyLqRqVdlbtNGyitrE7AJSDwJAqBb9wFB+UUFzjKx9a8IJnG5B/XRqTQ/wD6Ri2HtytjySFGdIZJZGB29qMHw1GR/wCHiNfHm2IPhCMCpj+LlIluIho9THCFJHrSTVDSCdTXgPvtfIKV4IJ9af4wgftqJIjK8zRGESoZBtkZC23z4XdVZ61PwnG6xguwaPUtOrirO7UjUtCfrGWCcfVEPkZLHRQIkj3E7JTLxVkmRpNvnjlqvAtsZT/DOlZI33QmEs+7t/l7V9KqAmxjY45Y0WbcaAIAuMBjGMBjGMBjGMBjGUnxD1o6doxSKjLIWnmLCJCmykdgKUtuJBJApG8+MC7yugYfi5ufEOnv7evUHPMXdnSNiwiRkVmWNgzEsASqyjgJ7blFm7BWuZul0yRrtRQo5PHuT5Zj5LH3J5OB2xjGBlOt/C3f/GsWkDSpUQTUaiNCeztHcSNwp9X9oHj7cZqIFpVB8gAf9M94wK/qfVkgaESFVErMu9mCgEIz+/m9tZSar4sheSOBlJjmeZO8jKUXttCisx+jPMiCrokfUkX+s0Akkhcn9kzNVXe5GT+HzXlb/wC2IzKzud6OmrRoio2ldSYCwPPt2K++4/TAsekdQE8bOF21LqI6u/2M0kJb+JS/45Nyk6T0eTSwLFFN3GV53JmH7TuyvKQzLyrW9bwCPJ2nwPWq62ygommlef2h4C/TcZj+WE97vdX9G/TgWWt1kcKNJK6xootncgKB9STnrTahJEV43V0YAq6kFWB8EEcEZidT8BvrpBL1WfuqptNHAWXTpxXLfPI3947fJ9uM00HQYoVA0qrpq8CNQIz/AMcYoN7W3DfRheBa4ysPUzHSzRsGJpTGGdZDzwtC1NCyGAA55IBOfexLL+0JiT/do35h/wCORfl/RDwR85BrAnRzqxZVZSVIDAEEqSLAYexrnnOmU2v6WRtaJFpAQqx0ki82TE/ykE+Y3G1jVnjnxpuslQ3d9Sp87hSrxjnmaI8gcfOtqeWpV5wLzGMYDGMYDGMYDGMYEHrv83m/dv8A5HPvSjxJ+9l/1nKv4m6pJDJAFQSQlJ3nTaSxjTtqTGB5K9zcVo7gpAFkZN+HNZ3Ymf013tSAVAoqszqrcebUA37+cC0xjGAyH1bqAgj3lS9vEgVastLIkS+TVbnH8MmZA650waiIRsRXcgc2LBEUySlCPowTb/H3zS1p1xr6ZjPoiXGLrsdssv5DhlULIyeosu5dhViDYDcefSeKomZpeoRSMyxyI7L8wVgSOSvt9ww/UEe2Rk6LEjRGJEiVHdyqIAGZozHfHvRHP0FZF6L0FoWg3SBl08DQRAKQSjGL1SEsbaoYxwAL3H3AXaqLExMxOJ+fXy7+/wAjdeYxkPrGvEEE05BYRRyOVHkhFLUP1rOammapimOspTMZTSaueBTJqGieILbmNWVozuUFvW5DRhSzMfSQENBt1L5n+JolkWMKzFndFIMQDFGCPs3uC5ViwKqC3obj5d20dnrn7d48vyjK7yp65pzaSrPNEwKx/l9shhM6INySKVNMVIYCxz7Eg22UPxJqpVaIIp7VO0jJH3ZFZShiqL5ivzklVY2q1V3mCVr03RLDEkSXtQAAmrP3NCrPngAfYZJyJ0jUmSCJyyMWRSWQMEJrkqrepRd+k8jwecl4DGMYDGMYDGMYDII/nJ/dD/WcnZQfyup1JMYMqiL1FOT859Ua/wBao5DFCSDQok0Av8Zy02pSRdyMGHIsexHBB+hB4IPIzrgQOpfPpv3x/wCzNjoDE6XTkmyYYrJ8n0Dk586saML0SqSW20EkAxyJdLyRbL4HHnwDnToyKsEKq6yKsaKHWtrbVA3Cj4NYEzKz4jjH4XUtQsQTgGuQChJAP0ND/AZYTzKilnYKoFlmIAA+pJ4Ayj6z1HuQzRqjfmRSrHYIeRyu0bI63bATy7bQODyp3AL/ABjGAxjGAxjGAxjGBxfSqXWQj1oHVTZ4D7Swrwb2r/hkLT9CijiEUIaFVaRl7bEbWkZnagbUruYnYQVHHHAqzxgQdLPIH7Uu0naWV1sBgCAdyn5SLHgkHk8eMnZBf+cp+6k/1x5OwGMYwIet1TKyJGqs77j6iQAigW1gf2mRa/vX7Z4E2o94Yq/uzMT/AIGID/rnnpXraSf2chU/dJYU/Q7mLuD7qy/TLHAhQ68lwjwvGWBpmMZUkVaja5N1Z5A8HJU0SurKwDKwIZSLBBFEEe4IyL1OM/lOASUlQ0Po9xMf0CyM38Mm46CoPQkUErcjiNo077u6qjVuXk2QaFk2xoc58j+HY+zHCzSMqIEa2P5oFEmQeCxaySOeTzzlxjNvqLnijEIEySyMQHEcY90NyP49yKjHkcWSDwVIznqugwybLDqYwwV0lmSSnoupkRwzBiATZNkA+QDkjpsIVWAVR6m+WMoOOPB8+Pm9+Ml5ily0unWNFRFpVAAH2H3Pk/c5k9J1HUfh9JrTOzfiG0m7SlYu2q6l402oQnc3R791sxva9gWNuxzP6LSQjVcQRghtQwIB9L/l7nVb2q7d2TcwAJs/U2GgxjGAxmL6+uo2dW7TIF7Z4ZHLE/hR8hVxX+B5zYwfKv6D/LAqOv8AUpIZNN24pJd7yBo4+zuYCNmBuZ1UAEA/MD+uZ0/Emq78Z2MI1/HvNp2WMy9uF9Kg2mIkb0ErvSltwBXyQRuJIFZlYqCyElT9CRRr+BIyDrNOkQaZI17g30xH+9aPf/iUQ/8A1GBA6Cw1kG+Vu6vf1qgAjtuiaqWOPcF4dRGqgXYPk2aOXWq0aSLtdbA5HkFT4DIw5Vh7EEEY0OijhQJEiogLEKooAsxdqA8WxJ/jnfAzvVIHhClJaeaSOITlV3orG/UfkkYVtQsposL3WQ0jpcsiamXTvMZlEUUis4QSLveRCrdtQpU7AV9N8PZPFWuq0ySIUkUOjeVYAg+/g/ejnLQ9Pjh3dtAu42x5LMQKBZjyxAAHJ8DAlZAn6d6i8TdpzySBaOfrIl0x8eoENwBurJ+MCll0Usrguqxlf6e7fR5poY2G1Xo/OwJHIphzljpNEkd7R6m+Z2JLtV1uY8mrNDwPAoZJxgMYxgMYxgMYzG9SfTfiNUNeQDafhdxYN2uyt/hdvPf7vfvt/mfs/bZgbLGV/wAPd78LpvxF9/sxd26vubBvvbxe6/HGWGAxnN51DKhYBm3bR7nbV1+ljEE6uCVYMAzKa9mUlWH6ggjAh60OsiSqhdQrKwUjeNzKQyg8MBRsXf0BPGStJq0kXcjWLo+QQfdWU8qw9wQCM7ZD1mgVjvBZJAOJI/noXwRRDjk+lgRfNXgTM8utgg+CCOCQefoRyM46CfegPN+CWjdLI8kJJyB/+vJGBV6WUwbIpPk9Kxy0AD7LHIBwr+ACKDHgUSFNpniaJXUqyhlYEFWAIIPBBB8jK6PphNo80jRL4Q2CRwdsknzSAePIsWH3mzgVvxXLI7aMaaba/wCJccN6HaPTah+zLQNoWQBh5HkUQM6fCvVhMNS7FkvU7Akh9SMIIQ0IF1YcScLwTZF3eX8cKqFVVAC8KAAAABVADxxxnyWBWVlZVZW+ZSAQ36g+cDpkTV9QVDsALyEWI0AL1zybNKvBG5iBfF3lPqRKkxijmZYv9nNEbpB3ZJFYJIxsL6PcMRfBXirzSaRIxtRaBNk8ksfG5mPLNwOSSTgQ16g0X7ePtrye4rl4xdn1sQCnvyRsAr1e2WQN+M+5lus6eRNVG+nBuGB27K0FlQyLvir5dxHKnimC2dpaw0Ws1iRAF2qzQABLMavair6mNAmgCeMpIO8kxmeAiI975W3TDf2qLRKtV+W3CMzcrxydsj4TKvpoZa5ZWpmBD7WcsAb5HtwcusDlptQsihkYMpvkGxwaI/UGxWeppVRSzMFUclmIAA+pJ8ZE1mhWzIrGKSrLrXqr2kU8OKFc8gXRHnIXw8o1EGn1Uh7jyRxSrY9Ee9A35aeFI3H1G2okbq4wM78R6+aA9SmEshhC9tlBb8hjpkaOeOuVG9yHr6q/ARr2+nmU+ncCwClhYsWOCR5F0c6FBzwOfP39uc4avQpJRYUy/K6kh18fKw5o0LHg1RBGBJyn1+qM6MmnUSfWQttiBBHG8AljwR6Q1EEGsh9KV9QQuofuJ2IHCBdqsZDKD3QD+Zwnjhefl8ZowK4GBR6T4qhM34ea9NqPaKal3/eF/klH/CSR7gHjL3K3r/QdPrYjDqYlkQ+L8qfG5GHKt9xlD8EdBn0M2ogfVvqdPtibTiU3JGLcMjGuRwlVxweB7hsM56idUVndgqqCWZiAABySSeABnTK7r+jeWErHW8PC6hiQrGKVJdjEA0G2bSaNX4PjL24iaoiZxBL7H1qA3+ZRBjBDqyt+Y/bjO1wCQzHaD4JywzIa3R6ueUNskSIPpyYpjpbBj1Wml3RGG22BI5iQ72SVoZO6N0qSKSFqIBhmEx3XukMkRjvnml7oB9hx9M6bnZ7cU5iqM+Gc92eu3MKxMtDjGM41jGMYDGRn18QErGRQIjUhv5DtV6b6ellP6EZ71WrSMAyOqAsqgsaBZyFVefckgD9cDtlR1fUMsihWIBUcD99Cv+TMP45On1yLuHLMu0FEBZrb5eB4v6ngeSQMrNV02aciQv2NoG2MBXv1q/5x/VV9KEVz6zfAXmMr06ltIWde0xNBruJiSAAr0KY2BtYAk3V1eS9TqUjXc7BRwLP1PAA+pJ4AHJwKnrOkMmp0vrKUJ+VZQxsJwAeWHBuhxWdPhjTGOKRSd35+pNllYkGZyLK8XR8eR4OQeu9ObVPpmQPGUWdo5WU3FJcfbdlsGjTAoatSymrIz38O6l4tOW1ELRM02oLgepU3Ssb3AWYz5D1VcmsDRYzwsyldwYFavdYqqu78VXvkD8c8v83UFf8AfPfb/VFBBl9uQQpB4Y1WBJ6dHtjA/X+seT3P9N/Uf4+PHtknK3dNF5udPcgKJV+5UUrjz4ogACnJyTFr42fthx3Niyds8OEYkBih5AsEcjyMCTkHRzgyzAMhIK8LKWYcUd0ZFRePAu/J5zyep7ghgQzdxFdWBqLYwtWMlVR+ihm5BqucgamPUoxdnLfR4lJVRXyPpyxLLfO9G3kmuFGBf4yrh60gj3ylEWwFdXVkkJuhER6mPB9O0G78+cm6PWRyrvjdXWyLU3ypplP0IIIIPIIrAp+oyxjVqrTwrJINNsiaRRI3bklZtqHk8MKr75f5juoaZhDrtOdO8kuoaYo4X0Sb1AidpRxH2xsS2IYdq1B9N6+MEAAmyALP1P1wPWUHVNTqF1kawJHJcEhZJZnjXiSMBhtie25I8Dz5y/yt6vrmjMaxxCSaUlUBbaoAUuzO+0lUFVwrGyvHuA5/CszvpYmkNud271Fud7cBiASB4sgfoMtsrej69n7kckQiliIDIrbkIZQyvG20FlNkcqptW48E2WBXfEep7ek1Mh/oQzN/yox/8ZW/+nE2/pegP/x4R/yqF/8AGSfiWP8AERS6ND6p42R2HiKOQFDI33I3BV8sR7AMRM6J0qPSwRaeEERxKFWzZ/Un6k2cCdjGVvxHpHl0uojj5d43VRe2yVI27h8t+L9rvAg/DEsbM3bnhl2Q6eJxFIrlXjMu4Nt8fMPP3zQZnYT3tTpnjgkiEKSh2dNlKwUDTrfzDcFa0tPyxzyM0WAyCv8AOW/dL/rbJ2QtXp5N4kiK7tu0o97WFkgbhyhv3phV8HggJuMh6bqKs2xgY5Ofy3oEgeSpBpxyOVJqxdHjOWs6sq7wgDsl7vUFjjoXcsh4SuCRy1G9pGB31nUoYiglmjjLmkDuqlj9F3Hk/YZKzMGZUn1EkkEky6hIhGyRM4ZApB07UPSN297fah7vnzVt8OaV4tLp45PnSKNW53UQoBG48tXjd71eBY4xjAYxjAxvUfh+Z16mVaUGaS4o1aPZIPwsEfNixbIy8kePved9cp1heE9ueFZkDgAAUsjrInLW21QoJ/tbq8FV1eeVjA5AAv6DAovhjR6iOTUDUeqjEsc1gmZEXiRgPlfna3ABZSQACAL/ABjA8yIGBBAIIIIPIIPkEe4yLpulxRtuVeRYXczNsB8rGGJ2L9locD6DJmMBjGMDMTaCP8UPSaOpFpubtn/ZXk3GO9hbfTbiLsA+wzT5m5OoQ97fcmxdRRlCHtCURnTGMt5oM1FwNoYEEijWkwGZTqfSpG1008W0Sx6fR9q2A3FZNZ3IXAO5Y3VlG4it1MLMfGrzOTdMmfXzyLLJCh02kUMixEOyy6ssv5iHlQ6nivmwJfwbAU6fokaty6bTqdrKwtYlBplJVh9wSD7ZcZT/AAdp2j0GijdSrpptOrKfKssSgqfuCCMuMCm6xpnWWCeOIyiMyB41KBvzFA7y7yFZl21RIO1mqyAp+9A08gbUyyR9rvyhljJUsAsUcW59hK7zsvgn07fewLjGAxjGAyD1Tp3d7bK5jkiYsjgWOVKsrqfmQgmxx4BBBAOTsYFN/IjbZCZFkkkdWdpEtDtACoihgUC1YNkg2eTkRpNRG0ca7lMjbR3CZoh6WclZLEtgKT+YKJpQRdjSZD16Evp6BNSkmh4HalFn6CyB/EYHTQ6NYloWSTbO3LOx8ux9zwB9AAAAAABIxjAZA6z1ePTIHkui1cVfCs7NyfCorufspq/GT8rOo9IE8qtIzbER1CKzrbORuZihF+kUB/eb7Zpa0av3OiJ8kqTqESyLE0qCRvljLKHPBPC3Z4Vv+U/Q580PUoZr7M0cm2r7bq1BronaeLo/4HKXS/D0iNEe9+zEal7k3OkZIAkQtsdiu0byNyndR5FTeidHMAiG4Ht6eCHgVZiv1fYG/GbV27MUzpqzJut8YxnKlx1WlSRdrqGHmj7EeGB8gj2I5GVPQelr2YWcl9qqUU1sjqq2oOCw872trJogGsn9Y6rFpYjNM22NSgZqJre6oCa9rYWfYZG0/UIoSmmLEuqwiwpo93uBDfjntP8Apx9cC2xnCDVq7yILuMqG492UOK+vDDO+AxjGAxjGAxjGAxjGBnNV8RFVaUvp44VleJe9JsaQxuUkp2IVWDJJS0bCg2t8SdH8QIVcyDayvOABZ3CPUyaddv1YlUsfV1+uNX8OI/cXvTJDNv7sClO2+8U/JQum732Mtkk+SSfD/D47sBAGyOSeUsW9ZaWQymLbtrt9wpJd2DEnB853zPZppxzGOnrnndFd17jGM4FmXk6LqO1JpB2jp5HkJmLP3RHLI0jxiIJtLAMUD7/oxBIo6jGMCu65r2ijHbVWldlSNGNBmNk2foEDsfspzgPiSHYj0+1oe8SEJ2x0TbVzu4raLa+K85L1vTI5XjaQbwgekYKUttvrII+YAEA/R2+vEI/DsaxzJGD+YkihCxCrvZ5KUqNyje7EV8vt4GdVv9DREVZzz5j3VnKdoOoCUuoV0aMgMriiNwDCiOCKI5BP08gjJmVPQNBLH3Wmfc8jKfmDUFUKORGg9jwEA/U2ctsxuxTTXinpz+0wYxjM0mMYwGMYwGZTq2qki1c8oZ2ijgg7sQ5Gx21FzIvnem0E15XcKJC5q8ZrZuxbmcxnOyJjLAw6vUfg9UUKsBpYyWeRw6n8GrErSn9bsc5r9JrrcRlGB2FgTRBAIWzRsWTxfmm+mTqyNptCqO7qWtyS1mxfH1+gAA+g4za7fouROaccj/ERGErGMZyLGMYwGMYwK34g6e08SopUET6SQ7rrbDqIpWHA8lUYD71485n4fg51lYF0bThtN2ltg6RQnUN2jtHhTMFUg/KADyLbZYwMlquntpjN2i6d+QGMoJHCEQohkm9JNKVJCXTWAeLK63GMBjGMBjGMD//Z"/>
          <p:cNvSpPr>
            <a:spLocks noChangeAspect="1" noChangeArrowheads="1"/>
          </p:cNvSpPr>
          <p:nvPr/>
        </p:nvSpPr>
        <p:spPr bwMode="auto">
          <a:xfrm>
            <a:off x="3371647" y="5634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sp>
        <p:nvSpPr>
          <p:cNvPr id="13" name="AutoShape 4" descr="data:image/jpeg;base64,/9j/4AAQSkZJRgABAQAAAQABAAD/2wCEAAkGBxQTEhMUExIWFRUWGBQbGBUWGRYgGBkZGBgZGBkVFxkYHTQgGxolHRoWITIhJSktLi4uHCAzODMuNyktLisBCgoKDg0OGxAQGzEmICQ3Liw3NCwsNDUvLS00NzY3Nzc0LSw0LDc0LTcsNzQvLi00LTQwLCsrLC4rNDg3MDc3LP/AABEIAK4BIQMBIgACEQEDEQH/xAAbAAEAAwEBAQEAAAAAAAAAAAAABAUGAwIBB//EAEAQAAICAQMDAgQDAwkHBQEAAAECAxEABBIhBRMxIkEGMlFhFCNxM3OBFTRCQ1JikbGyJFNykqGzwQcWZILwY//EABgBAQADAQAAAAAAAAAAAAAAAAABAgME/8QAKxEBAAEDAwEHAwUAAAAAAAAAAAECAxESIfAxBEFRYXGB8RQy4RMjkcHR/9oADAMBAAIRAxEAPwD9xxjGAxjGAxjGAxjGAxjGAxjGAxjGAxjGAxjGAxjGAxjGAxjGAxjGAxjI3UpykTutblUkX4v2sA8j+OB01OoWNSzsFUVyTQ5NAfqTQrIA6q1k9h+2ACT/AFtG6fsfPs4I/t2CNnvnAdLkaTcz8j+uNGTm7EKVshXmrpmYcHkBstNHo0iBCLVmySSWY1W52b1MaAFkk8YHrTahZF3IwZeeQfcGiP1B4I9s6E5XdS0yKe6GaKQtGu9K9RZlRRIp4cWQOeQCaI85y0OlM6K+oYSX4jA2xCieSlkufB9RIBAIAOBAmKajUTCTUuiRxwyRCKZo12MGJ1JaNh3FJBWmJT0eOTdZ0zq+sdXYKsn+yaZyXkaOmYTXIqCM0WCq1cVwPbNjq9BFLt7sSSbTa71Vtp+q2OD9xnXtLZO0WQATQ5AugfqOT/jgRujSFtPAxJJMcZJPkkqCScmZ8VQAABQHAA8AfQZ9wGMYwGMYwGMYwGMYwGMYwGMYwGMYwGMYwGMYwGMYwGMhdX1xhj3BN7Fo0RLoF5HCLbUdq2bJo0AeD4PKHXSK4SdFTcyrG6MWRyVdiptQUYbD59JtaJJ2jSLVU06o57IyssZXabrcMjBULNdeoI5UblLLbAUAVFgng2v9oXY5WqiqicVRhJjOWq1KRozyOqIotncgKo+pY8AZ40WtjmXfFIkiWRvjZWWwaItTVg8ZUSMYxgMg9b/YS/8ACclaidUUs7BVHlmIAHt5OVuoMmoUqqmKMjl5FO9h/djNFR93o8fLyDgW2Mz+o1E0LFnYC/JYsdO1Cr3cvpiaHncg+7NeW+j1e+wUZGWrVh9fBDD0sDXkE/ejxgcet/s1/fab/vx5y0Wsjh0yvLIkaC7d2VVFsQLLGvOJdb3vTAgkFg91/wBkCpBDL7ykGiNvFggspGTdFp+2ipd0PP1PkmvbnJjGdx40HUoZwTDNHKFNMY3VgD9DtPByVmORNRp9B08JayrDDAyHkBpI1RXKA0xjlCE/RO5l70bRsjTM7Stb7V3uxGxVG2lJqydxLVZvk8Cum9YppzVFW2+PacflWJWmMYzlWMYxgMYxgMYxgMYxgMYxgMYxgMYxgMYxgMYxgMYz4TgRup6FZoyjFl5Rgy1uVkYOjrYIsMoNEEGqIIsZVdT6LI8ciiZ3kkMQDllUQiNtyvGqrW5Tbci2NAnaABY6fq0Lrp3V7XUgGE7W9YMZlB5Hp9AJ9VfTzxnuXqcSzJAzgSyI7ohv1KhUMQaqxuHF3VnwDmtu9XRjHrz+ETCE3w9H3opQdvaChFCpaqq7divt3iM8ErdEj9QbjOOl1KyKHQ2pujRHgkHg8+Qc7ZWu5VXjVPROFL8SadydLIqGRYZxJJGtbmXtSxggHhijuklefRYtgAfnRomOp1M+xo45VgVVcUztGH3zlfItWjj9QDfk+KrJvWv2D/oP8xjox/Lb97qf+/JlBOxjGBhf/T/Wy6rUdSk1LBzp9XLBCKG2NY7HoHsxB5byfrXGbrMz8FaHtP1Lj59dK4/RooT/AJ7s02Ayu/kWHxtOzz2dx7V/u/lr321tvmr5yxyq/wDcWn37NzftO1v7cva7l7e33tvb3bvR83z+n5uMC1xjGB4eFSVYqCy3tJAtbFGj7WOM94xjIYxjAYxjAYxjAYxjAYxjAYxjAYxjAYxjAYxjAYxjAZ8YcHPuMDDdP+Fvwmn0TmSRX00P5zGbUSohGldC0MMjFLDkUFUccAVxk2Ppj6rbKZBYR+3KCjPHIJQ8Rbt0rEKNrAcEFlJYEk6zGBSdESeGGFJY1JCnuds3+Y8nAS6OxQWJJrivPNWWp18aAFm+bhQLLMfNIq8sas0AfGScrYVH4uY1z2NOL/WTUX/kP8MDxNp5NQCslwxHyin81hx8zqajHn5CT4IZTxiHRSacHskyR2zGKRiXBZizGOVjZsljtc+T8ygVlrjAqpfiCFX1EZJD6ePuOtclNu4lPZq4uvFrfkX3meVzUYEaULlaixsA1Gni+T6m8EfKwzNfEnSxInUGWVUkQFlchyEB0yq6SAC2Rkuwt/0SPUorX6f5V/Qf5YFevTGjtoZG3E26ykssjcck+UbirX0j+yaAHr+WEXia4X/sv4c+PymHEhPso9XItQTWWWV/X4w2nkB+g/UEEUQfYg8gjwcCM3VnMiqEIHB7dXMym6YrYWFOLDSGzytA5A/kvUdn8Jsj7fcvv7j+y7vc+Sr71enztv13/QzRaXSpGu1FoXZ+pJ8sxPLMfcmyc7YDGMpvi9C2mKhQ1yaYbTdEGeMENQPpIsHg8Xl7dGuuKfGYhErnGY3UdHkjm021hAJNQAI4OUj26TV3IN67dzEqDa16V4J8/B1zUb4gZFUkaelIrvFnKykKELGgP6BGw+prU51fRzV9lUTtnnXwRqbPGMZxLGMYwGMYwGVPUPiCGCZYppI4g0bOHkkVQaYKVAbz5vzltkQ6Id8TXyIym325YNf/AEwIum60H0Z1SqCvbeQAMCCFBIpgPBrzXvnLpfxAsxgAjKmRZi6sfVE8JjVo2Fcm38jggAiwwOVz/D5LrD222CORfxA7dkyJIu1gX3LGocnaFO5ip4CndZR/DyLqRqVdlbtNGyitrE7AJSDwJAqBb9wFB+UUFzjKx9a8IJnG5B/XRqTQ/wD6Ri2HtytjySFGdIZJZGB29qMHw1GR/wCHiNfHm2IPhCMCpj+LlIluIho9THCFJHrSTVDSCdTXgPvtfIKV4IJ9af4wgftqJIjK8zRGESoZBtkZC23z4XdVZ61PwnG6xguwaPUtOrirO7UjUtCfrGWCcfVEPkZLHRQIkj3E7JTLxVkmRpNvnjlqvAtsZT/DOlZI33QmEs+7t/l7V9KqAmxjY45Y0WbcaAIAuMBjGMBjGMBjGMBjGUnxD1o6doxSKjLIWnmLCJCmykdgKUtuJBJApG8+MC7yugYfi5ufEOnv7evUHPMXdnSNiwiRkVmWNgzEsASqyjgJ7blFm7BWuZul0yRrtRQo5PHuT5Zj5LH3J5OB2xjGBlOt/C3f/GsWkDSpUQTUaiNCeztHcSNwp9X9oHj7cZqIFpVB8gAf9M94wK/qfVkgaESFVErMu9mCgEIz+/m9tZSar4sheSOBlJjmeZO8jKUXttCisx+jPMiCrokfUkX+s0Akkhcn9kzNVXe5GT+HzXlb/wC2IzKzud6OmrRoio2ldSYCwPPt2K++4/TAsekdQE8bOF21LqI6u/2M0kJb+JS/45Nyk6T0eTSwLFFN3GV53JmH7TuyvKQzLyrW9bwCPJ2nwPWq62ygommlef2h4C/TcZj+WE97vdX9G/TgWWt1kcKNJK6xootncgKB9STnrTahJEV43V0YAq6kFWB8EEcEZidT8BvrpBL1WfuqptNHAWXTpxXLfPI3947fJ9uM00HQYoVA0qrpq8CNQIz/AMcYoN7W3DfRheBa4ysPUzHSzRsGJpTGGdZDzwtC1NCyGAA55IBOfexLL+0JiT/do35h/wCORfl/RDwR85BrAnRzqxZVZSVIDAEEqSLAYexrnnOmU2v6WRtaJFpAQqx0ki82TE/ykE+Y3G1jVnjnxpuslQ3d9Sp87hSrxjnmaI8gcfOtqeWpV5wLzGMYDGMYDGMYDGMYEHrv83m/dv8A5HPvSjxJ+9l/1nKv4m6pJDJAFQSQlJ3nTaSxjTtqTGB5K9zcVo7gpAFkZN+HNZ3Ymf013tSAVAoqszqrcebUA37+cC0xjGAyH1bqAgj3lS9vEgVastLIkS+TVbnH8MmZA650waiIRsRXcgc2LBEUySlCPowTb/H3zS1p1xr6ZjPoiXGLrsdssv5DhlULIyeosu5dhViDYDcefSeKomZpeoRSMyxyI7L8wVgSOSvt9ww/UEe2Rk6LEjRGJEiVHdyqIAGZozHfHvRHP0FZF6L0FoWg3SBl08DQRAKQSjGL1SEsbaoYxwAL3H3AXaqLExMxOJ+fXy7+/wAjdeYxkPrGvEEE05BYRRyOVHkhFLUP1rOammapimOspTMZTSaueBTJqGieILbmNWVozuUFvW5DRhSzMfSQENBt1L5n+JolkWMKzFndFIMQDFGCPs3uC5ViwKqC3obj5d20dnrn7d48vyjK7yp65pzaSrPNEwKx/l9shhM6INySKVNMVIYCxz7Eg22UPxJqpVaIIp7VO0jJH3ZFZShiqL5ivzklVY2q1V3mCVr03RLDEkSXtQAAmrP3NCrPngAfYZJyJ0jUmSCJyyMWRSWQMEJrkqrepRd+k8jwecl4DGMYDGMYDGMYDII/nJ/dD/WcnZQfyup1JMYMqiL1FOT859Ua/wBao5DFCSDQok0Av8Zy02pSRdyMGHIsexHBB+hB4IPIzrgQOpfPpv3x/wCzNjoDE6XTkmyYYrJ8n0Dk586saML0SqSW20EkAxyJdLyRbL4HHnwDnToyKsEKq6yKsaKHWtrbVA3Cj4NYEzKz4jjH4XUtQsQTgGuQChJAP0ND/AZYTzKilnYKoFlmIAA+pJ4Ayj6z1HuQzRqjfmRSrHYIeRyu0bI63bATy7bQODyp3AL/ABjGAxjGAxjGAxjGBxfSqXWQj1oHVTZ4D7Swrwb2r/hkLT9CijiEUIaFVaRl7bEbWkZnagbUruYnYQVHHHAqzxgQdLPIH7Uu0naWV1sBgCAdyn5SLHgkHk8eMnZBf+cp+6k/1x5OwGMYwIet1TKyJGqs77j6iQAigW1gf2mRa/vX7Z4E2o94Yq/uzMT/AIGID/rnnpXraSf2chU/dJYU/Q7mLuD7qy/TLHAhQ68lwjwvGWBpmMZUkVaja5N1Z5A8HJU0SurKwDKwIZSLBBFEEe4IyL1OM/lOASUlQ0Po9xMf0CyM38Mm46CoPQkUErcjiNo077u6qjVuXk2QaFk2xoc58j+HY+zHCzSMqIEa2P5oFEmQeCxaySOeTzzlxjNvqLnijEIEySyMQHEcY90NyP49yKjHkcWSDwVIznqugwybLDqYwwV0lmSSnoupkRwzBiATZNkA+QDkjpsIVWAVR6m+WMoOOPB8+Pm9+Ml5ily0unWNFRFpVAAH2H3Pk/c5k9J1HUfh9JrTOzfiG0m7SlYu2q6l402oQnc3R791sxva9gWNuxzP6LSQjVcQRghtQwIB9L/l7nVb2q7d2TcwAJs/U2GgxjGAxmL6+uo2dW7TIF7Z4ZHLE/hR8hVxX+B5zYwfKv6D/LAqOv8AUpIZNN24pJd7yBo4+zuYCNmBuZ1UAEA/MD+uZ0/Emq78Z2MI1/HvNp2WMy9uF9Kg2mIkb0ErvSltwBXyQRuJIFZlYqCyElT9CRRr+BIyDrNOkQaZI17g30xH+9aPf/iUQ/8A1GBA6Cw1kG+Vu6vf1qgAjtuiaqWOPcF4dRGqgXYPk2aOXWq0aSLtdbA5HkFT4DIw5Vh7EEEY0OijhQJEiogLEKooAsxdqA8WxJ/jnfAzvVIHhClJaeaSOITlV3orG/UfkkYVtQsposL3WQ0jpcsiamXTvMZlEUUis4QSLveRCrdtQpU7AV9N8PZPFWuq0ySIUkUOjeVYAg+/g/ejnLQ9Pjh3dtAu42x5LMQKBZjyxAAHJ8DAlZAn6d6i8TdpzySBaOfrIl0x8eoENwBurJ+MCll0Usrguqxlf6e7fR5poY2G1Xo/OwJHIphzljpNEkd7R6m+Z2JLtV1uY8mrNDwPAoZJxgMYxgMYxgMYzG9SfTfiNUNeQDafhdxYN2uyt/hdvPf7vfvt/mfs/bZgbLGV/wAPd78LpvxF9/sxd26vubBvvbxe6/HGWGAxnN51DKhYBm3bR7nbV1+ljEE6uCVYMAzKa9mUlWH6ggjAh60OsiSqhdQrKwUjeNzKQyg8MBRsXf0BPGStJq0kXcjWLo+QQfdWU8qw9wQCM7ZD1mgVjvBZJAOJI/noXwRRDjk+lgRfNXgTM8utgg+CCOCQefoRyM46CfegPN+CWjdLI8kJJyB/+vJGBV6WUwbIpPk9Kxy0AD7LHIBwr+ACKDHgUSFNpniaJXUqyhlYEFWAIIPBBB8jK6PphNo80jRL4Q2CRwdsknzSAePIsWH3mzgVvxXLI7aMaaba/wCJccN6HaPTah+zLQNoWQBh5HkUQM6fCvVhMNS7FkvU7Akh9SMIIQ0IF1YcScLwTZF3eX8cKqFVVAC8KAAAABVADxxxnyWBWVlZVZW+ZSAQ36g+cDpkTV9QVDsALyEWI0AL1zybNKvBG5iBfF3lPqRKkxijmZYv9nNEbpB3ZJFYJIxsL6PcMRfBXirzSaRIxtRaBNk8ksfG5mPLNwOSSTgQ16g0X7ePtrye4rl4xdn1sQCnvyRsAr1e2WQN+M+5lus6eRNVG+nBuGB27K0FlQyLvir5dxHKnimC2dpaw0Ws1iRAF2qzQABLMavair6mNAmgCeMpIO8kxmeAiI975W3TDf2qLRKtV+W3CMzcrxydsj4TKvpoZa5ZWpmBD7WcsAb5HtwcusDlptQsihkYMpvkGxwaI/UGxWeppVRSzMFUclmIAA+pJ8ZE1mhWzIrGKSrLrXqr2kU8OKFc8gXRHnIXw8o1EGn1Uh7jyRxSrY9Ee9A35aeFI3H1G2okbq4wM78R6+aA9SmEshhC9tlBb8hjpkaOeOuVG9yHr6q/ARr2+nmU+ncCwClhYsWOCR5F0c6FBzwOfP39uc4avQpJRYUy/K6kh18fKw5o0LHg1RBGBJyn1+qM6MmnUSfWQttiBBHG8AljwR6Q1EEGsh9KV9QQuofuJ2IHCBdqsZDKD3QD+Zwnjhefl8ZowK4GBR6T4qhM34ea9NqPaKal3/eF/klH/CSR7gHjL3K3r/QdPrYjDqYlkQ+L8qfG5GHKt9xlD8EdBn0M2ogfVvqdPtibTiU3JGLcMjGuRwlVxweB7hsM56idUVndgqqCWZiAABySSeABnTK7r+jeWErHW8PC6hiQrGKVJdjEA0G2bSaNX4PjL24iaoiZxBL7H1qA3+ZRBjBDqyt+Y/bjO1wCQzHaD4JywzIa3R6ueUNskSIPpyYpjpbBj1Wml3RGG22BI5iQ72SVoZO6N0qSKSFqIBhmEx3XukMkRjvnml7oB9hx9M6bnZ7cU5iqM+Gc92eu3MKxMtDjGM41jGMYDGRn18QErGRQIjUhv5DtV6b6ellP6EZ71WrSMAyOqAsqgsaBZyFVefckgD9cDtlR1fUMsihWIBUcD99Cv+TMP45On1yLuHLMu0FEBZrb5eB4v6ngeSQMrNV02aciQv2NoG2MBXv1q/5x/VV9KEVz6zfAXmMr06ltIWde0xNBruJiSAAr0KY2BtYAk3V1eS9TqUjXc7BRwLP1PAA+pJ4AHJwKnrOkMmp0vrKUJ+VZQxsJwAeWHBuhxWdPhjTGOKRSd35+pNllYkGZyLK8XR8eR4OQeu9ObVPpmQPGUWdo5WU3FJcfbdlsGjTAoatSymrIz38O6l4tOW1ELRM02oLgepU3Ssb3AWYz5D1VcmsDRYzwsyldwYFavdYqqu78VXvkD8c8v83UFf8AfPfb/VFBBl9uQQpB4Y1WBJ6dHtjA/X+seT3P9N/Uf4+PHtknK3dNF5udPcgKJV+5UUrjz4ogACnJyTFr42fthx3Niyds8OEYkBih5AsEcjyMCTkHRzgyzAMhIK8LKWYcUd0ZFRePAu/J5zyep7ghgQzdxFdWBqLYwtWMlVR+ihm5BqucgamPUoxdnLfR4lJVRXyPpyxLLfO9G3kmuFGBf4yrh60gj3ylEWwFdXVkkJuhER6mPB9O0G78+cm6PWRyrvjdXWyLU3ypplP0IIIIPIIrAp+oyxjVqrTwrJINNsiaRRI3bklZtqHk8MKr75f5juoaZhDrtOdO8kuoaYo4X0Sb1AidpRxH2xsS2IYdq1B9N6+MEAAmyALP1P1wPWUHVNTqF1kawJHJcEhZJZnjXiSMBhtie25I8Dz5y/yt6vrmjMaxxCSaUlUBbaoAUuzO+0lUFVwrGyvHuA5/CszvpYmkNud271Fud7cBiASB4sgfoMtsrej69n7kckQiliIDIrbkIZQyvG20FlNkcqptW48E2WBXfEep7ek1Mh/oQzN/yox/8ZW/+nE2/pegP/x4R/yqF/8AGSfiWP8AERS6ND6p42R2HiKOQFDI33I3BV8sR7AMRM6J0qPSwRaeEERxKFWzZ/Un6k2cCdjGVvxHpHl0uojj5d43VRe2yVI27h8t+L9rvAg/DEsbM3bnhl2Q6eJxFIrlXjMu4Nt8fMPP3zQZnYT3tTpnjgkiEKSh2dNlKwUDTrfzDcFa0tPyxzyM0WAyCv8AOW/dL/rbJ2QtXp5N4kiK7tu0o97WFkgbhyhv3phV8HggJuMh6bqKs2xgY5Ofy3oEgeSpBpxyOVJqxdHjOWs6sq7wgDsl7vUFjjoXcsh4SuCRy1G9pGB31nUoYiglmjjLmkDuqlj9F3Hk/YZKzMGZUn1EkkEky6hIhGyRM4ZApB07UPSN297fah7vnzVt8OaV4tLp45PnSKNW53UQoBG48tXjd71eBY4xjAYxjAxvUfh+Z16mVaUGaS4o1aPZIPwsEfNixbIy8kePved9cp1heE9ueFZkDgAAUsjrInLW21QoJ/tbq8FV1eeVjA5AAv6DAovhjR6iOTUDUeqjEsc1gmZEXiRgPlfna3ABZSQACAL/ABjA8yIGBBAIIIIPIIPkEe4yLpulxRtuVeRYXczNsB8rGGJ2L9locD6DJmMBjGMDMTaCP8UPSaOpFpubtn/ZXk3GO9hbfTbiLsA+wzT5m5OoQ97fcmxdRRlCHtCURnTGMt5oM1FwNoYEEijWkwGZTqfSpG1008W0Sx6fR9q2A3FZNZ3IXAO5Y3VlG4it1MLMfGrzOTdMmfXzyLLJCh02kUMixEOyy6ssv5iHlQ6nivmwJfwbAU6fokaty6bTqdrKwtYlBplJVh9wSD7ZcZT/AAdp2j0GijdSrpptOrKfKssSgqfuCCMuMCm6xpnWWCeOIyiMyB41KBvzFA7y7yFZl21RIO1mqyAp+9A08gbUyyR9rvyhljJUsAsUcW59hK7zsvgn07fewLjGAxjGAyD1Tp3d7bK5jkiYsjgWOVKsrqfmQgmxx4BBBAOTsYFN/IjbZCZFkkkdWdpEtDtACoihgUC1YNkg2eTkRpNRG0ca7lMjbR3CZoh6WclZLEtgKT+YKJpQRdjSZD16Evp6BNSkmh4HalFn6CyB/EYHTQ6NYloWSTbO3LOx8ux9zwB9AAAAAABIxjAZA6z1ePTIHkui1cVfCs7NyfCorufspq/GT8rOo9IE8qtIzbER1CKzrbORuZihF+kUB/eb7Zpa0av3OiJ8kqTqESyLE0qCRvljLKHPBPC3Z4Vv+U/Q580PUoZr7M0cm2r7bq1BronaeLo/4HKXS/D0iNEe9+zEal7k3OkZIAkQtsdiu0byNyndR5FTeidHMAiG4Ht6eCHgVZiv1fYG/GbV27MUzpqzJut8YxnKlx1WlSRdrqGHmj7EeGB8gj2I5GVPQelr2YWcl9qqUU1sjqq2oOCw872trJogGsn9Y6rFpYjNM22NSgZqJre6oCa9rYWfYZG0/UIoSmmLEuqwiwpo93uBDfjntP8Apx9cC2xnCDVq7yILuMqG492UOK+vDDO+AxjGAxjGAxjGAxjGBnNV8RFVaUvp44VleJe9JsaQxuUkp2IVWDJJS0bCg2t8SdH8QIVcyDayvOABZ3CPUyaddv1YlUsfV1+uNX8OI/cXvTJDNv7sClO2+8U/JQum732Mtkk+SSfD/D47sBAGyOSeUsW9ZaWQymLbtrt9wpJd2DEnB853zPZppxzGOnrnndFd17jGM4FmXk6LqO1JpB2jp5HkJmLP3RHLI0jxiIJtLAMUD7/oxBIo6jGMCu65r2ijHbVWldlSNGNBmNk2foEDsfspzgPiSHYj0+1oe8SEJ2x0TbVzu4raLa+K85L1vTI5XjaQbwgekYKUttvrII+YAEA/R2+vEI/DsaxzJGD+YkihCxCrvZ5KUqNyje7EV8vt4GdVv9DREVZzz5j3VnKdoOoCUuoV0aMgMriiNwDCiOCKI5BP08gjJmVPQNBLH3Wmfc8jKfmDUFUKORGg9jwEA/U2ctsxuxTTXinpz+0wYxjM0mMYwGMYwGZTq2qki1c8oZ2ijgg7sQ5Gx21FzIvnem0E15XcKJC5q8ZrZuxbmcxnOyJjLAw6vUfg9UUKsBpYyWeRw6n8GrErSn9bsc5r9JrrcRlGB2FgTRBAIWzRsWTxfmm+mTqyNptCqO7qWtyS1mxfH1+gAA+g4za7fouROaccj/ERGErGMZyLGMYwGMYwK34g6e08SopUET6SQ7rrbDqIpWHA8lUYD71485n4fg51lYF0bThtN2ltg6RQnUN2jtHhTMFUg/KADyLbZYwMlquntpjN2i6d+QGMoJHCEQohkm9JNKVJCXTWAeLK63GMBjGMBjGMD//Z"/>
          <p:cNvSpPr>
            <a:spLocks noChangeAspect="1" noChangeArrowheads="1"/>
          </p:cNvSpPr>
          <p:nvPr/>
        </p:nvSpPr>
        <p:spPr bwMode="auto">
          <a:xfrm>
            <a:off x="3371647" y="56340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/>
          </a:p>
        </p:txBody>
      </p:sp>
      <p:grpSp>
        <p:nvGrpSpPr>
          <p:cNvPr id="4" name="Group 3"/>
          <p:cNvGrpSpPr/>
          <p:nvPr/>
        </p:nvGrpSpPr>
        <p:grpSpPr>
          <a:xfrm>
            <a:off x="582440" y="4433699"/>
            <a:ext cx="4698713" cy="369332"/>
            <a:chOff x="2275661" y="3996364"/>
            <a:chExt cx="4698713" cy="369332"/>
          </a:xfrm>
        </p:grpSpPr>
        <p:sp>
          <p:nvSpPr>
            <p:cNvPr id="17" name="Rectangle 16"/>
            <p:cNvSpPr/>
            <p:nvPr/>
          </p:nvSpPr>
          <p:spPr>
            <a:xfrm>
              <a:off x="2275661" y="3996364"/>
              <a:ext cx="54373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Oxt</a:t>
              </a:r>
              <a:endParaRPr lang="en-US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3219247" y="4181030"/>
              <a:ext cx="5334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3981247" y="3996364"/>
              <a:ext cx="29931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R</a:t>
              </a:r>
              <a:r>
                <a:rPr lang="en-US" dirty="0" smtClean="0"/>
                <a:t>eceptor a oxitocina (OTR)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606125" y="5484642"/>
            <a:ext cx="5737716" cy="923330"/>
            <a:chOff x="2317557" y="5911057"/>
            <a:chExt cx="5737716" cy="923330"/>
          </a:xfrm>
        </p:grpSpPr>
        <p:sp>
          <p:nvSpPr>
            <p:cNvPr id="16" name="Rectangle 15"/>
            <p:cNvSpPr/>
            <p:nvPr/>
          </p:nvSpPr>
          <p:spPr>
            <a:xfrm>
              <a:off x="2317557" y="5955268"/>
              <a:ext cx="57804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Avp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3219247" y="6105910"/>
              <a:ext cx="533400" cy="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0"/>
            <p:cNvSpPr/>
            <p:nvPr/>
          </p:nvSpPr>
          <p:spPr>
            <a:xfrm>
              <a:off x="4057447" y="5911057"/>
              <a:ext cx="3997826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/>
                <a:t>Receptor a Vasopresina-1A (Avpr1a)</a:t>
              </a:r>
            </a:p>
            <a:p>
              <a:r>
                <a:rPr lang="en-US" dirty="0" smtClean="0"/>
                <a:t>Receptor a Vasopresina-1B </a:t>
              </a:r>
              <a:r>
                <a:rPr lang="en-US" dirty="0"/>
                <a:t>(</a:t>
              </a:r>
              <a:r>
                <a:rPr lang="en-US" dirty="0" smtClean="0"/>
                <a:t>Avpr1b)</a:t>
              </a:r>
            </a:p>
            <a:p>
              <a:r>
                <a:rPr lang="en-US" dirty="0" smtClean="0"/>
                <a:t>Receptor a Vasopresina-2 </a:t>
              </a:r>
              <a:r>
                <a:rPr lang="en-US" dirty="0"/>
                <a:t>(</a:t>
              </a:r>
              <a:r>
                <a:rPr lang="en-US" dirty="0" smtClean="0"/>
                <a:t>Avpr2)</a:t>
              </a:r>
              <a:endParaRPr lang="en-US" dirty="0"/>
            </a:p>
          </p:txBody>
        </p:sp>
      </p:grp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3975" y="1524000"/>
            <a:ext cx="3552825" cy="263842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6343841" y="5477470"/>
            <a:ext cx="27109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419" dirty="0" smtClean="0"/>
              <a:t>Sistema nervioso central</a:t>
            </a:r>
          </a:p>
          <a:p>
            <a:r>
              <a:rPr lang="es-419" dirty="0" smtClean="0"/>
              <a:t>Sistema nervioso central</a:t>
            </a:r>
          </a:p>
          <a:p>
            <a:r>
              <a:rPr lang="es-419" dirty="0" smtClean="0"/>
              <a:t>Efecto antidiurético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422014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 </a:t>
            </a:r>
            <a:r>
              <a:rPr lang="en-US" dirty="0" err="1" smtClean="0"/>
              <a:t>estructura</a:t>
            </a:r>
            <a:r>
              <a:rPr lang="en-US" dirty="0" smtClean="0"/>
              <a:t> de </a:t>
            </a:r>
            <a:r>
              <a:rPr lang="en-US" dirty="0" err="1" smtClean="0"/>
              <a:t>los</a:t>
            </a:r>
            <a:r>
              <a:rPr lang="en-US" dirty="0" smtClean="0"/>
              <a:t> </a:t>
            </a:r>
            <a:r>
              <a:rPr lang="en-US" dirty="0" err="1" smtClean="0"/>
              <a:t>receptores</a:t>
            </a:r>
            <a:r>
              <a:rPr lang="en-US" dirty="0" smtClean="0"/>
              <a:t> de </a:t>
            </a:r>
            <a:r>
              <a:rPr lang="en-US" dirty="0" err="1" smtClean="0"/>
              <a:t>Avp</a:t>
            </a:r>
            <a:r>
              <a:rPr lang="en-US" dirty="0" smtClean="0"/>
              <a:t> y </a:t>
            </a:r>
            <a:r>
              <a:rPr lang="en-US" dirty="0" err="1" smtClean="0"/>
              <a:t>Oxt</a:t>
            </a:r>
            <a:r>
              <a:rPr lang="en-US" dirty="0" smtClean="0"/>
              <a:t> son </a:t>
            </a:r>
            <a:r>
              <a:rPr lang="en-US" dirty="0" err="1" smtClean="0"/>
              <a:t>muy</a:t>
            </a:r>
            <a:r>
              <a:rPr lang="en-US" dirty="0" smtClean="0"/>
              <a:t> </a:t>
            </a:r>
            <a:r>
              <a:rPr lang="en-US" dirty="0" err="1" smtClean="0"/>
              <a:t>similares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949" y="3410737"/>
            <a:ext cx="3961076" cy="241233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3410737"/>
            <a:ext cx="4069096" cy="2412331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143000" y="2209800"/>
            <a:ext cx="223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Receptor de </a:t>
            </a:r>
            <a:r>
              <a:rPr lang="en-US" dirty="0" err="1" smtClean="0"/>
              <a:t>Avp</a:t>
            </a:r>
            <a:r>
              <a:rPr lang="en-US" dirty="0" smtClean="0"/>
              <a:t> 1A</a:t>
            </a:r>
            <a:endParaRPr lang="en-US" dirty="0"/>
          </a:p>
        </p:txBody>
      </p:sp>
      <p:sp>
        <p:nvSpPr>
          <p:cNvPr id="8" name="CuadroTexto 7"/>
          <p:cNvSpPr txBox="1"/>
          <p:nvPr/>
        </p:nvSpPr>
        <p:spPr>
          <a:xfrm>
            <a:off x="5795145" y="2209800"/>
            <a:ext cx="2232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Receptor de </a:t>
            </a:r>
            <a:r>
              <a:rPr lang="en-US" dirty="0" err="1" smtClean="0"/>
              <a:t>Avp</a:t>
            </a:r>
            <a:r>
              <a:rPr lang="en-US" dirty="0" smtClean="0"/>
              <a:t> 1B</a:t>
            </a:r>
            <a:endParaRPr lang="en-US" dirty="0"/>
          </a:p>
        </p:txBody>
      </p:sp>
      <p:sp>
        <p:nvSpPr>
          <p:cNvPr id="9" name="CuadroTexto 8"/>
          <p:cNvSpPr txBox="1"/>
          <p:nvPr/>
        </p:nvSpPr>
        <p:spPr>
          <a:xfrm>
            <a:off x="4876800" y="6477000"/>
            <a:ext cx="3912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Koshimizu</a:t>
            </a:r>
            <a:r>
              <a:rPr lang="en-US" dirty="0" smtClean="0"/>
              <a:t> et al., 2012, </a:t>
            </a:r>
            <a:r>
              <a:rPr lang="en-US" dirty="0" err="1" smtClean="0"/>
              <a:t>Physiol</a:t>
            </a:r>
            <a:r>
              <a:rPr lang="en-US" dirty="0" smtClean="0"/>
              <a:t> Rev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81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/>
              <a:t>Avp </a:t>
            </a:r>
            <a:r>
              <a:rPr lang="en-US" sz="3200" dirty="0"/>
              <a:t>y</a:t>
            </a:r>
            <a:r>
              <a:rPr lang="en-US" sz="3200" dirty="0" smtClean="0"/>
              <a:t> Oxt y </a:t>
            </a:r>
            <a:r>
              <a:rPr lang="en-US" sz="3200" dirty="0" err="1" smtClean="0"/>
              <a:t>sus</a:t>
            </a:r>
            <a:r>
              <a:rPr lang="en-US" sz="3200" dirty="0" smtClean="0"/>
              <a:t> </a:t>
            </a:r>
            <a:r>
              <a:rPr lang="en-US" sz="3200" dirty="0" err="1" smtClean="0"/>
              <a:t>efectos</a:t>
            </a:r>
            <a:r>
              <a:rPr lang="en-US" sz="3200" dirty="0" smtClean="0"/>
              <a:t> </a:t>
            </a:r>
            <a:r>
              <a:rPr lang="en-US" sz="3200" dirty="0" err="1" smtClean="0"/>
              <a:t>en</a:t>
            </a:r>
            <a:r>
              <a:rPr lang="en-US" sz="3200" dirty="0" smtClean="0"/>
              <a:t> </a:t>
            </a:r>
            <a:r>
              <a:rPr lang="es-ES" sz="3200" dirty="0"/>
              <a:t>nocicepción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47800"/>
            <a:ext cx="2051155" cy="2561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9" b="5829"/>
          <a:stretch/>
        </p:blipFill>
        <p:spPr bwMode="auto">
          <a:xfrm>
            <a:off x="5860472" y="4149436"/>
            <a:ext cx="3139515" cy="2334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291323" y="1647136"/>
            <a:ext cx="5105400" cy="4724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/>
              <a:t>Avp reduce el número de constricciones después de la administración de acido acético (arriba) y produce analgesia en la prueba de la placa caliente (50°C) (abajo) </a:t>
            </a:r>
            <a:r>
              <a:rPr lang="es-ES" sz="1600" i="1" dirty="0" err="1" smtClean="0"/>
              <a:t>Berkowitz</a:t>
            </a:r>
            <a:r>
              <a:rPr lang="es-ES" sz="1600" i="1" dirty="0" smtClean="0"/>
              <a:t> &amp; Sherman, JPET, </a:t>
            </a:r>
            <a:r>
              <a:rPr lang="es-ES" sz="1600" b="1" i="1" dirty="0" smtClean="0"/>
              <a:t>1982</a:t>
            </a:r>
          </a:p>
          <a:p>
            <a:r>
              <a:rPr lang="es-ES" sz="2000" dirty="0" smtClean="0"/>
              <a:t>Administración intrathecal de Avp pero no de Oxt incrementa la latencia en la prueba de retirada de la cola</a:t>
            </a:r>
            <a:r>
              <a:rPr lang="es-ES" sz="2000" i="1" dirty="0" smtClean="0"/>
              <a:t> </a:t>
            </a:r>
            <a:r>
              <a:rPr lang="es-ES" sz="1600" i="1" dirty="0" err="1" smtClean="0"/>
              <a:t>Millan</a:t>
            </a:r>
            <a:r>
              <a:rPr lang="es-ES" sz="1600" i="1" dirty="0" smtClean="0"/>
              <a:t> et al., </a:t>
            </a:r>
            <a:r>
              <a:rPr lang="es-ES" sz="1600" i="1" dirty="0" err="1" smtClean="0"/>
              <a:t>Brain</a:t>
            </a:r>
            <a:r>
              <a:rPr lang="es-ES" sz="1600" i="1" dirty="0" smtClean="0"/>
              <a:t> Res, </a:t>
            </a:r>
            <a:r>
              <a:rPr lang="es-ES" sz="1600" b="1" i="1" dirty="0" smtClean="0"/>
              <a:t>1984</a:t>
            </a:r>
          </a:p>
          <a:p>
            <a:r>
              <a:rPr lang="es-ES" sz="2000" dirty="0" smtClean="0"/>
              <a:t>Administración</a:t>
            </a:r>
            <a:r>
              <a:rPr lang="es-ES" sz="2000" i="1" dirty="0" smtClean="0"/>
              <a:t> </a:t>
            </a:r>
            <a:r>
              <a:rPr lang="es-ES" sz="2000" dirty="0" smtClean="0"/>
              <a:t>intracerebroventricular de Avp y Oxt incrementan la latencia en  la prueba de retirada de la cola </a:t>
            </a:r>
            <a:r>
              <a:rPr lang="es-ES" sz="1600" i="1" dirty="0" err="1" smtClean="0"/>
              <a:t>Kordower</a:t>
            </a:r>
            <a:r>
              <a:rPr lang="es-ES" sz="1600" i="1" dirty="0" smtClean="0"/>
              <a:t> &amp; </a:t>
            </a:r>
            <a:r>
              <a:rPr lang="es-ES" sz="1600" i="1" dirty="0" err="1" smtClean="0"/>
              <a:t>Bodnar</a:t>
            </a:r>
            <a:r>
              <a:rPr lang="es-ES" sz="1600" i="1" dirty="0" smtClean="0"/>
              <a:t>, </a:t>
            </a:r>
            <a:r>
              <a:rPr lang="es-ES" sz="1600" i="1" dirty="0" err="1" smtClean="0"/>
              <a:t>Peptides</a:t>
            </a:r>
            <a:r>
              <a:rPr lang="es-ES" sz="1600" i="1" dirty="0" smtClean="0"/>
              <a:t>, </a:t>
            </a:r>
            <a:r>
              <a:rPr lang="es-ES" sz="1600" b="1" i="1" dirty="0" smtClean="0"/>
              <a:t>1984</a:t>
            </a:r>
          </a:p>
          <a:p>
            <a:endParaRPr lang="es-ES" sz="20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4634075" y="2348075"/>
            <a:ext cx="28871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Average # of constrictions</a:t>
            </a:r>
          </a:p>
          <a:p>
            <a:pPr algn="ctr"/>
            <a:r>
              <a:rPr lang="en-US" dirty="0" smtClean="0"/>
              <a:t>/ 15 min</a:t>
            </a:r>
            <a:endParaRPr lang="es-ES" dirty="0"/>
          </a:p>
        </p:txBody>
      </p:sp>
      <p:sp>
        <p:nvSpPr>
          <p:cNvPr id="4" name="TextBox 3"/>
          <p:cNvSpPr txBox="1"/>
          <p:nvPr/>
        </p:nvSpPr>
        <p:spPr>
          <a:xfrm rot="16200000">
            <a:off x="4835446" y="5132014"/>
            <a:ext cx="1454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 Analgesia</a:t>
            </a:r>
            <a:endParaRPr lang="es-ES" dirty="0"/>
          </a:p>
        </p:txBody>
      </p:sp>
      <p:sp>
        <p:nvSpPr>
          <p:cNvPr id="6" name="TextBox 5"/>
          <p:cNvSpPr txBox="1"/>
          <p:nvPr/>
        </p:nvSpPr>
        <p:spPr>
          <a:xfrm>
            <a:off x="6561181" y="6509266"/>
            <a:ext cx="1890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 (µg/Kg) </a:t>
            </a:r>
            <a:r>
              <a:rPr lang="en-US" dirty="0" err="1" smtClean="0"/>
              <a:t>i.v.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5343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Avp</a:t>
            </a:r>
            <a:r>
              <a:rPr lang="en-US" dirty="0" smtClean="0"/>
              <a:t> produce multiples </a:t>
            </a:r>
            <a:r>
              <a:rPr lang="en-US" dirty="0" err="1" smtClean="0"/>
              <a:t>alteraciones</a:t>
            </a:r>
            <a:r>
              <a:rPr lang="en-US" dirty="0" smtClean="0"/>
              <a:t> </a:t>
            </a:r>
            <a:r>
              <a:rPr lang="en-US" dirty="0" err="1" smtClean="0"/>
              <a:t>cardiovasculares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833" t="26285" r="31667" b="18874"/>
          <a:stretch/>
        </p:blipFill>
        <p:spPr>
          <a:xfrm>
            <a:off x="-15240" y="1752600"/>
            <a:ext cx="8958646" cy="4419600"/>
          </a:xfrm>
          <a:prstGeom prst="rect">
            <a:avLst/>
          </a:prstGeom>
        </p:spPr>
      </p:pic>
      <p:cxnSp>
        <p:nvCxnSpPr>
          <p:cNvPr id="5" name="Conector recto 4"/>
          <p:cNvCxnSpPr/>
          <p:nvPr/>
        </p:nvCxnSpPr>
        <p:spPr>
          <a:xfrm>
            <a:off x="2362200" y="3886200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cto 5"/>
          <p:cNvCxnSpPr/>
          <p:nvPr/>
        </p:nvCxnSpPr>
        <p:spPr>
          <a:xfrm>
            <a:off x="38100" y="4724400"/>
            <a:ext cx="8001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cto 7"/>
          <p:cNvCxnSpPr/>
          <p:nvPr/>
        </p:nvCxnSpPr>
        <p:spPr>
          <a:xfrm>
            <a:off x="6096000" y="4724400"/>
            <a:ext cx="21336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077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dirty="0" smtClean="0"/>
              <a:t>Los </a:t>
            </a:r>
            <a:r>
              <a:rPr lang="en-US" sz="3200" dirty="0" err="1" smtClean="0"/>
              <a:t>efectos</a:t>
            </a:r>
            <a:r>
              <a:rPr lang="en-US" sz="3200" dirty="0" smtClean="0"/>
              <a:t> </a:t>
            </a:r>
            <a:r>
              <a:rPr lang="en-US" sz="3200" dirty="0" err="1" smtClean="0"/>
              <a:t>antinociceptivos</a:t>
            </a:r>
            <a:r>
              <a:rPr lang="en-US" sz="3200" dirty="0" smtClean="0"/>
              <a:t> de la Oxt y Avp son </a:t>
            </a:r>
            <a:r>
              <a:rPr lang="en-US" sz="3200" dirty="0" err="1" smtClean="0"/>
              <a:t>mediados</a:t>
            </a:r>
            <a:r>
              <a:rPr lang="en-US" sz="3200" dirty="0" smtClean="0"/>
              <a:t> </a:t>
            </a:r>
            <a:r>
              <a:rPr lang="en-US" sz="3200" dirty="0" err="1" smtClean="0"/>
              <a:t>por</a:t>
            </a:r>
            <a:r>
              <a:rPr lang="en-US" sz="3200" dirty="0" smtClean="0"/>
              <a:t> el Avpr1a</a:t>
            </a:r>
            <a:endParaRPr lang="es-ES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5486400" y="3227571"/>
            <a:ext cx="3276600" cy="1776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600200"/>
            <a:ext cx="3269384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 bwMode="auto">
          <a:xfrm>
            <a:off x="5486400" y="5023891"/>
            <a:ext cx="3383471" cy="1834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600201"/>
            <a:ext cx="4800600" cy="1905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/>
              <a:t>Los efectos de Avp están ausentes en ratones KO de Avpr1a </a:t>
            </a:r>
          </a:p>
          <a:p>
            <a:r>
              <a:rPr lang="es-ES" sz="2000" dirty="0" smtClean="0"/>
              <a:t>Los efectos de Oxt están ausentes en ratones KO de Avpr1a</a:t>
            </a:r>
          </a:p>
          <a:p>
            <a:pPr marL="0" indent="0" algn="r">
              <a:buNone/>
            </a:pPr>
            <a:r>
              <a:rPr lang="es-ES" sz="1600" i="1" dirty="0" err="1" smtClean="0"/>
              <a:t>Schorsher-Pectu</a:t>
            </a:r>
            <a:r>
              <a:rPr lang="es-ES" sz="1600" i="1" dirty="0" smtClean="0"/>
              <a:t> et al., 2010, J of </a:t>
            </a:r>
            <a:r>
              <a:rPr lang="es-ES" sz="1600" i="1" dirty="0" err="1" smtClean="0"/>
              <a:t>Neuroscience</a:t>
            </a:r>
            <a:endParaRPr lang="es-ES" sz="1600" i="1" dirty="0" smtClean="0"/>
          </a:p>
          <a:p>
            <a:endParaRPr lang="es-E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sz="2000" dirty="0" smtClean="0"/>
          </a:p>
          <a:p>
            <a:r>
              <a:rPr lang="es-ES" sz="2000" b="1" dirty="0" smtClean="0">
                <a:latin typeface="Times New Roman"/>
                <a:cs typeface="Times New Roman"/>
              </a:rPr>
              <a:t>¿</a:t>
            </a:r>
            <a:r>
              <a:rPr lang="es-ES" sz="2000" b="1" dirty="0" smtClean="0"/>
              <a:t>Esta el Avpr1b involucrado en nocicepción?</a:t>
            </a:r>
          </a:p>
          <a:p>
            <a:pPr marL="0" indent="0" algn="r">
              <a:buNone/>
            </a:pPr>
            <a:endParaRPr lang="es-ES" sz="1600" i="1" dirty="0"/>
          </a:p>
        </p:txBody>
      </p:sp>
      <p:grpSp>
        <p:nvGrpSpPr>
          <p:cNvPr id="3" name="Group 2"/>
          <p:cNvGrpSpPr/>
          <p:nvPr/>
        </p:nvGrpSpPr>
        <p:grpSpPr>
          <a:xfrm>
            <a:off x="762000" y="4107034"/>
            <a:ext cx="2871432" cy="875070"/>
            <a:chOff x="762000" y="4107034"/>
            <a:chExt cx="2871432" cy="875070"/>
          </a:xfrm>
        </p:grpSpPr>
        <p:grpSp>
          <p:nvGrpSpPr>
            <p:cNvPr id="20" name="Group 19"/>
            <p:cNvGrpSpPr/>
            <p:nvPr/>
          </p:nvGrpSpPr>
          <p:grpSpPr>
            <a:xfrm>
              <a:off x="762000" y="4572000"/>
              <a:ext cx="2576979" cy="382323"/>
              <a:chOff x="762000" y="3717538"/>
              <a:chExt cx="2576979" cy="382323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762000" y="3730529"/>
                <a:ext cx="54373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Oxt</a:t>
                </a:r>
                <a:endParaRPr lang="en-US" dirty="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667000" y="3717538"/>
                <a:ext cx="67197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OTR</a:t>
                </a:r>
                <a:endParaRPr lang="en-US" dirty="0"/>
              </a:p>
            </p:txBody>
          </p:sp>
          <p:cxnSp>
            <p:nvCxnSpPr>
              <p:cNvPr id="15" name="Straight Arrow Connector 14"/>
              <p:cNvCxnSpPr/>
              <p:nvPr/>
            </p:nvCxnSpPr>
            <p:spPr>
              <a:xfrm>
                <a:off x="2057400" y="3922714"/>
                <a:ext cx="53340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1" name="Group 20"/>
            <p:cNvGrpSpPr/>
            <p:nvPr/>
          </p:nvGrpSpPr>
          <p:grpSpPr>
            <a:xfrm>
              <a:off x="762000" y="4107034"/>
              <a:ext cx="2871432" cy="388766"/>
              <a:chOff x="727023" y="4393187"/>
              <a:chExt cx="2871432" cy="388766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727023" y="4393187"/>
                <a:ext cx="1072957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 smtClean="0"/>
                  <a:t>Avp</a:t>
                </a:r>
                <a:endParaRPr lang="en-US" dirty="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2686987" y="4412621"/>
                <a:ext cx="91146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 smtClean="0"/>
                  <a:t>Avpr1a</a:t>
                </a:r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1981200" y="4572000"/>
                <a:ext cx="533400" cy="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Group 23"/>
            <p:cNvGrpSpPr/>
            <p:nvPr/>
          </p:nvGrpSpPr>
          <p:grpSpPr>
            <a:xfrm>
              <a:off x="2016177" y="4476366"/>
              <a:ext cx="533400" cy="505738"/>
              <a:chOff x="2016177" y="4476366"/>
              <a:chExt cx="533400" cy="505738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2113600" y="4612772"/>
                <a:ext cx="338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X</a:t>
                </a:r>
                <a:endParaRPr lang="es-ES" b="1" dirty="0">
                  <a:solidFill>
                    <a:srgbClr val="FF0000"/>
                  </a:solidFill>
                </a:endParaRPr>
              </a:p>
            </p:txBody>
          </p:sp>
          <p:cxnSp>
            <p:nvCxnSpPr>
              <p:cNvPr id="17" name="Straight Arrow Connector 16"/>
              <p:cNvCxnSpPr/>
              <p:nvPr/>
            </p:nvCxnSpPr>
            <p:spPr>
              <a:xfrm flipV="1">
                <a:off x="2016177" y="4476366"/>
                <a:ext cx="533400" cy="280300"/>
              </a:xfrm>
              <a:prstGeom prst="straightConnector1">
                <a:avLst/>
              </a:prstGeom>
              <a:ln w="25400"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207775"/>
            <a:ext cx="3971594" cy="2978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49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404813"/>
            <a:ext cx="7772400" cy="5534025"/>
          </a:xfrm>
        </p:spPr>
        <p:txBody>
          <a:bodyPr>
            <a:normAutofit/>
          </a:bodyPr>
          <a:lstStyle/>
          <a:p>
            <a:pPr marL="590550" indent="-590550" algn="ctr" eaLnBrk="1" hangingPunct="1">
              <a:lnSpc>
                <a:spcPct val="80000"/>
              </a:lnSpc>
              <a:buFontTx/>
              <a:buNone/>
              <a:defRPr/>
            </a:pPr>
            <a:endParaRPr lang="en-US" b="1" dirty="0" smtClean="0">
              <a:solidFill>
                <a:schemeClr val="tx2"/>
              </a:solidFill>
            </a:endParaRPr>
          </a:p>
          <a:p>
            <a:pPr marL="590550" indent="-590550" algn="ctr" eaLnBrk="1" hangingPunct="1">
              <a:lnSpc>
                <a:spcPct val="80000"/>
              </a:lnSpc>
              <a:buFontTx/>
              <a:buNone/>
              <a:defRPr/>
            </a:pPr>
            <a:endParaRPr lang="en-US" b="1" dirty="0">
              <a:solidFill>
                <a:schemeClr val="tx2"/>
              </a:solidFill>
            </a:endParaRPr>
          </a:p>
          <a:p>
            <a:pPr marL="590550" indent="-590550" algn="ctr" eaLnBrk="1" hangingPunct="1">
              <a:lnSpc>
                <a:spcPct val="80000"/>
              </a:lnSpc>
              <a:buFontTx/>
              <a:buNone/>
              <a:defRPr/>
            </a:pPr>
            <a:r>
              <a:rPr lang="es-ES" b="1" dirty="0" smtClean="0">
                <a:solidFill>
                  <a:schemeClr val="tx2"/>
                </a:solidFill>
              </a:rPr>
              <a:t>Objetivo general </a:t>
            </a:r>
          </a:p>
          <a:p>
            <a:pPr marL="590550" indent="-590550" algn="ctr" eaLnBrk="1" hangingPunct="1">
              <a:lnSpc>
                <a:spcPct val="80000"/>
              </a:lnSpc>
              <a:buFontTx/>
              <a:buNone/>
              <a:defRPr/>
            </a:pPr>
            <a:endParaRPr lang="es-ES" b="1" dirty="0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>
              <a:buNone/>
            </a:pPr>
            <a:r>
              <a:rPr lang="es-ES" sz="2000" dirty="0" smtClean="0"/>
              <a:t>Determinar la contribución especifica del Avpr1b en procesos nociceptivos en condiciones normales y en un modelo de inflamación periférica. </a:t>
            </a:r>
            <a:endParaRPr lang="es-ES" sz="2400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4915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300" y="6096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es-ES" sz="2800" dirty="0">
                <a:cs typeface="Arial" panose="020B0604020202020204" pitchFamily="34" charset="0"/>
              </a:rPr>
              <a:t>R</a:t>
            </a:r>
            <a:r>
              <a:rPr lang="es-ES" sz="2800" dirty="0" smtClean="0">
                <a:cs typeface="Arial" panose="020B0604020202020204" pitchFamily="34" charset="0"/>
              </a:rPr>
              <a:t>atones machos sin el Avpr1b  presentan un incremento en umbrales térmicos</a:t>
            </a:r>
            <a:endParaRPr lang="es-E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" y="1792454"/>
            <a:ext cx="3102429" cy="222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143000" y="655320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1854" y="1792454"/>
            <a:ext cx="3041746" cy="2222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106537" y="6488668"/>
            <a:ext cx="10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</a:t>
            </a:r>
            <a:r>
              <a:rPr lang="en-US" dirty="0" smtClean="0"/>
              <a:t>=14-18</a:t>
            </a:r>
            <a:endParaRPr lang="es-E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731" y="1804798"/>
            <a:ext cx="3148669" cy="223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0" y="4281953"/>
            <a:ext cx="3234420" cy="229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326362"/>
            <a:ext cx="3171824" cy="225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785" y="4267200"/>
            <a:ext cx="3227615" cy="2289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381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4051</TotalTime>
  <Words>852</Words>
  <Application>Microsoft Office PowerPoint</Application>
  <PresentationFormat>Presentación en pantalla (4:3)</PresentationFormat>
  <Paragraphs>157</Paragraphs>
  <Slides>27</Slides>
  <Notes>2</Notes>
  <HiddenSlides>0</HiddenSlides>
  <MMClips>0</MMClips>
  <ScaleCrop>false</ScaleCrop>
  <HeadingPairs>
    <vt:vector size="8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3" baseType="lpstr">
      <vt:lpstr>宋体</vt:lpstr>
      <vt:lpstr>Arial</vt:lpstr>
      <vt:lpstr>Calibri</vt:lpstr>
      <vt:lpstr>Times New Roman</vt:lpstr>
      <vt:lpstr>Clarity</vt:lpstr>
      <vt:lpstr>Prism 6</vt:lpstr>
      <vt:lpstr>Presentación de PowerPoint</vt:lpstr>
      <vt:lpstr>Opiáceos son la primera línea para el dolor neuropático  </vt:lpstr>
      <vt:lpstr>Vasopresina (Avp) y Oxitocina (Oxt) son dos neuropéptidos que median numerosos procesos fisiológicos</vt:lpstr>
      <vt:lpstr>La estructura de los receptores de Avp y Oxt son muy similares </vt:lpstr>
      <vt:lpstr>Avp y Oxt y sus efectos en nocicepción</vt:lpstr>
      <vt:lpstr>Avp produce multiples alteraciones cardiovasculares </vt:lpstr>
      <vt:lpstr>Los efectos antinociceptivos de la Oxt y Avp son mediados por el Avpr1a</vt:lpstr>
      <vt:lpstr>Presentación de PowerPoint</vt:lpstr>
      <vt:lpstr>Ratones machos sin el Avpr1b  presentan un incremento en umbrales térmicos</vt:lpstr>
      <vt:lpstr>Oxt produce un efecto antinociceptivo mayor en ratones KO del Avpr1b</vt:lpstr>
      <vt:lpstr>Resumen</vt:lpstr>
      <vt:lpstr>Los ratones KO del Avpr1b son resistentes a los efectos pronociceptivos de adyuvante completo de Freud (CFA)</vt:lpstr>
      <vt:lpstr>Oxt produce analgesia en ratones sin el Avpr1b en un modelo de inflamación periférica</vt:lpstr>
      <vt:lpstr>Resumen </vt:lpstr>
      <vt:lpstr>Conclusion</vt:lpstr>
      <vt:lpstr>Presentación de PowerPoint</vt:lpstr>
      <vt:lpstr>Presentación de PowerPoint</vt:lpstr>
      <vt:lpstr>Problemas con modelos de dolor</vt:lpstr>
      <vt:lpstr>Los ratones hembra sin Avpr1b  presentan un incremento en umbrales mécanicos</vt:lpstr>
      <vt:lpstr>Las hembras sin el Avpr1b presentan una fuerte analgesia inducida por estrés de forma aguda</vt:lpstr>
      <vt:lpstr>Las hembras sin el Avpr1b no presentan analgesia inducida por Oxt</vt:lpstr>
      <vt:lpstr>Resumen</vt:lpstr>
      <vt:lpstr>Conclusiones </vt:lpstr>
      <vt:lpstr>Effecto de NaCl y cerebrolisina en alodinia mecánica  en la rata</vt:lpstr>
      <vt:lpstr>Agradecimientos</vt:lpstr>
      <vt:lpstr>Miembros del laboratorio</vt:lpstr>
      <vt:lpstr>Gracias por su atención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julio cesar</cp:lastModifiedBy>
  <cp:revision>163</cp:revision>
  <cp:lastPrinted>2018-04-11T14:30:58Z</cp:lastPrinted>
  <dcterms:created xsi:type="dcterms:W3CDTF">2014-05-15T22:43:58Z</dcterms:created>
  <dcterms:modified xsi:type="dcterms:W3CDTF">2018-04-11T22:03:44Z</dcterms:modified>
</cp:coreProperties>
</file>