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1"/>
  </p:notesMasterIdLst>
  <p:sldIdLst>
    <p:sldId id="260" r:id="rId2"/>
    <p:sldId id="267" r:id="rId3"/>
    <p:sldId id="259" r:id="rId4"/>
    <p:sldId id="257" r:id="rId5"/>
    <p:sldId id="262" r:id="rId6"/>
    <p:sldId id="265" r:id="rId7"/>
    <p:sldId id="281" r:id="rId8"/>
    <p:sldId id="298" r:id="rId9"/>
    <p:sldId id="282" r:id="rId10"/>
    <p:sldId id="273" r:id="rId11"/>
    <p:sldId id="300" r:id="rId12"/>
    <p:sldId id="301" r:id="rId13"/>
    <p:sldId id="277" r:id="rId14"/>
    <p:sldId id="275" r:id="rId15"/>
    <p:sldId id="309" r:id="rId16"/>
    <p:sldId id="278" r:id="rId17"/>
    <p:sldId id="302" r:id="rId18"/>
    <p:sldId id="308" r:id="rId19"/>
    <p:sldId id="29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D40"/>
    <a:srgbClr val="89FFD7"/>
    <a:srgbClr val="E8FF5C"/>
    <a:srgbClr val="94FFFD"/>
    <a:srgbClr val="000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5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C04E8-6C61-1547-BB27-3FFE03992761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7BBD0-AFC5-354E-A4B7-BF8F4B2281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61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Cambia</a:t>
            </a:r>
            <a:r>
              <a:rPr lang="es-MX" baseline="0" dirty="0" smtClean="0"/>
              <a:t> tu recuerdo de arriba, en las dos previas describiste algún resultado, en esta no veo algo semejaste.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FE5A-4E86-4C2D-B300-2875047905FB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91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4/11/2018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2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928696" y="904883"/>
            <a:ext cx="66913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0000FF"/>
                </a:solidFill>
                <a:latin typeface="Arial"/>
                <a:cs typeface="Arial"/>
              </a:rPr>
              <a:t>Participación del péptido alarmina </a:t>
            </a:r>
            <a:r>
              <a:rPr lang="es-ES_tradnl" sz="3600" b="1" dirty="0">
                <a:solidFill>
                  <a:srgbClr val="0000FF"/>
                </a:solidFill>
                <a:latin typeface="Arial"/>
                <a:cs typeface="Arial"/>
              </a:rPr>
              <a:t>HMGB1 en el dolor inducido por estrés</a:t>
            </a:r>
            <a:endParaRPr lang="es-ES" sz="3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811321" y="3815371"/>
            <a:ext cx="5006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Dr. Vinicio Granados Soto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smtClean="0"/>
              <a:t>Departamento de </a:t>
            </a:r>
            <a:r>
              <a:rPr lang="es-ES" sz="2400" dirty="0" err="1" smtClean="0"/>
              <a:t>Farmacobiología</a:t>
            </a:r>
            <a:endParaRPr lang="es-ES" sz="2400" dirty="0" smtClean="0"/>
          </a:p>
          <a:p>
            <a:pPr algn="ctr"/>
            <a:r>
              <a:rPr lang="es-ES" sz="2400" dirty="0" err="1" smtClean="0"/>
              <a:t>Cinvestav</a:t>
            </a:r>
            <a:r>
              <a:rPr lang="es-ES" sz="2400" dirty="0" smtClean="0"/>
              <a:t>, Unidad Coapa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574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188" y="134920"/>
            <a:ext cx="71596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El estrés </a:t>
            </a:r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produce alodinia tactil e hiperalgesia térmica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59053" y="6454708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Vel</a:t>
            </a:r>
            <a:r>
              <a:rPr lang="es-ES" sz="1400" dirty="0" err="1"/>
              <a:t>a</a:t>
            </a:r>
            <a:r>
              <a:rPr lang="es-ES" sz="1400" dirty="0" err="1" smtClean="0"/>
              <a:t>zquez</a:t>
            </a:r>
            <a:r>
              <a:rPr lang="es-ES" sz="1400" dirty="0" smtClean="0"/>
              <a:t>-Lagunas, 2017</a:t>
            </a:r>
            <a:endParaRPr lang="es-ES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045" y="872860"/>
            <a:ext cx="3738807" cy="58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10" y="1052428"/>
            <a:ext cx="6651255" cy="5188137"/>
          </a:xfrm>
          <a:prstGeom prst="rect">
            <a:avLst/>
          </a:prstGeom>
        </p:spPr>
      </p:pic>
      <p:sp>
        <p:nvSpPr>
          <p:cNvPr id="3" name="4 Rectángulo"/>
          <p:cNvSpPr/>
          <p:nvPr/>
        </p:nvSpPr>
        <p:spPr>
          <a:xfrm>
            <a:off x="689098" y="298531"/>
            <a:ext cx="71596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El estrés </a:t>
            </a:r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aumenta la corticosterona en sangre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4" name="7 Rectángulo"/>
          <p:cNvSpPr/>
          <p:nvPr/>
        </p:nvSpPr>
        <p:spPr>
          <a:xfrm>
            <a:off x="2444907" y="1980834"/>
            <a:ext cx="2689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n=6, *P&lt;0.05, **P&lt;0.01 vs N, ANOVA 1V-SNK</a:t>
            </a:r>
            <a:endParaRPr lang="es-MX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231507" y="6454708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Vel</a:t>
            </a:r>
            <a:r>
              <a:rPr lang="es-ES" sz="1400" dirty="0" err="1"/>
              <a:t>a</a:t>
            </a:r>
            <a:r>
              <a:rPr lang="es-ES" sz="1400" dirty="0" err="1" smtClean="0"/>
              <a:t>zquez</a:t>
            </a:r>
            <a:r>
              <a:rPr lang="es-ES" sz="1400" dirty="0" smtClean="0"/>
              <a:t>-Lagunas, 2017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9885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7" y="-777962"/>
            <a:ext cx="7429377" cy="5734017"/>
          </a:xfrm>
          <a:prstGeom prst="rect">
            <a:avLst/>
          </a:prstGeom>
        </p:spPr>
      </p:pic>
      <p:sp>
        <p:nvSpPr>
          <p:cNvPr id="4" name="7 Rectángulo"/>
          <p:cNvSpPr/>
          <p:nvPr/>
        </p:nvSpPr>
        <p:spPr>
          <a:xfrm>
            <a:off x="2055540" y="5392853"/>
            <a:ext cx="2243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n=6, </a:t>
            </a:r>
            <a:r>
              <a:rPr lang="es-MX" sz="1400" baseline="30000" dirty="0" smtClean="0"/>
              <a:t>#</a:t>
            </a:r>
            <a:r>
              <a:rPr lang="es-MX" sz="1400" dirty="0" smtClean="0"/>
              <a:t>P&lt;0.05 vs N, t-Student</a:t>
            </a:r>
            <a:endParaRPr lang="es-MX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283353" y="6320354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Vel</a:t>
            </a:r>
            <a:r>
              <a:rPr lang="es-ES" sz="1400" dirty="0" err="1"/>
              <a:t>a</a:t>
            </a:r>
            <a:r>
              <a:rPr lang="es-ES" sz="1400" dirty="0" err="1" smtClean="0"/>
              <a:t>zquez</a:t>
            </a:r>
            <a:r>
              <a:rPr lang="es-ES" sz="1400" dirty="0" smtClean="0"/>
              <a:t>-Lagunas, 2017</a:t>
            </a:r>
            <a:endParaRPr lang="es-ES" sz="1400" dirty="0"/>
          </a:p>
        </p:txBody>
      </p:sp>
      <p:sp>
        <p:nvSpPr>
          <p:cNvPr id="2" name="Rectángulo 1"/>
          <p:cNvSpPr/>
          <p:nvPr/>
        </p:nvSpPr>
        <p:spPr>
          <a:xfrm>
            <a:off x="0" y="-477628"/>
            <a:ext cx="7855807" cy="2914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25400" algn="bl" rotWithShape="0">
              <a:schemeClr val="bg1">
                <a:alpha val="6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4 Rectángulo"/>
          <p:cNvSpPr/>
          <p:nvPr/>
        </p:nvSpPr>
        <p:spPr>
          <a:xfrm>
            <a:off x="1324510" y="158293"/>
            <a:ext cx="596809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El estrés </a:t>
            </a:r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aumenta las condictas tipo ansiedad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0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56365" y="113038"/>
            <a:ext cx="77084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El estrés aumenta la expresión de HMGB1 y TLR4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48" name="7 Rectángulo"/>
          <p:cNvSpPr/>
          <p:nvPr/>
        </p:nvSpPr>
        <p:spPr>
          <a:xfrm>
            <a:off x="607717" y="6543682"/>
            <a:ext cx="4304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n=3, ***P&lt;0.001,**P&lt; =0.01, *P&lt;0.05  vs N, ANOVA 1V-SNK</a:t>
            </a:r>
            <a:endParaRPr lang="es-MX" sz="1200" dirty="0"/>
          </a:p>
        </p:txBody>
      </p:sp>
      <p:sp>
        <p:nvSpPr>
          <p:cNvPr id="49" name="CuadroTexto 48"/>
          <p:cNvSpPr txBox="1"/>
          <p:nvPr/>
        </p:nvSpPr>
        <p:spPr>
          <a:xfrm>
            <a:off x="6317211" y="6543682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Vel</a:t>
            </a:r>
            <a:r>
              <a:rPr lang="es-ES" sz="1400" dirty="0" err="1"/>
              <a:t>a</a:t>
            </a:r>
            <a:r>
              <a:rPr lang="es-ES" sz="1400" dirty="0" err="1" smtClean="0"/>
              <a:t>zquez</a:t>
            </a:r>
            <a:r>
              <a:rPr lang="es-ES" sz="1400" dirty="0" smtClean="0"/>
              <a:t>-Lagunas, 2017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74" y="615485"/>
            <a:ext cx="5917151" cy="58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0664" y="17649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La </a:t>
            </a:r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glicirricina y anti-HMGB1 reducen la alodinia inducida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por estr</a:t>
            </a:r>
            <a:r>
              <a:rPr lang="fr-FR" sz="20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é</a:t>
            </a:r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s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481510" y="6441057"/>
            <a:ext cx="4231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n=6, ***P&lt;0.001, **P&lt;0.01 vs Stress, ANOVA 1V-SNK</a:t>
            </a:r>
            <a:endParaRPr lang="es-MX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176969" y="6446774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Vel</a:t>
            </a:r>
            <a:r>
              <a:rPr lang="es-ES" sz="1400" dirty="0" err="1"/>
              <a:t>a</a:t>
            </a:r>
            <a:r>
              <a:rPr lang="es-ES" sz="1400" dirty="0" err="1" smtClean="0"/>
              <a:t>zquez</a:t>
            </a:r>
            <a:r>
              <a:rPr lang="es-ES" sz="1400" dirty="0" smtClean="0"/>
              <a:t>-Lagunas, 2017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82" y="954630"/>
            <a:ext cx="6107556" cy="53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1510" y="199997"/>
            <a:ext cx="7416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El LPS-RS y C34 reduce la alodinia inducida por estr</a:t>
            </a:r>
            <a:r>
              <a:rPr lang="fr-FR" sz="20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é</a:t>
            </a:r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s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481510" y="6441057"/>
            <a:ext cx="4231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n=6, ***P&lt;0.001 vs Stress, ANOVA 2V-SNK</a:t>
            </a:r>
            <a:endParaRPr lang="es-MX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176969" y="6446774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Vel</a:t>
            </a:r>
            <a:r>
              <a:rPr lang="es-ES" sz="1400" dirty="0" err="1"/>
              <a:t>a</a:t>
            </a:r>
            <a:r>
              <a:rPr lang="es-ES" sz="1400" dirty="0" err="1" smtClean="0"/>
              <a:t>zquez</a:t>
            </a:r>
            <a:r>
              <a:rPr lang="es-ES" sz="1400" dirty="0" smtClean="0"/>
              <a:t>-Lagunas, 2017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51" y="746208"/>
            <a:ext cx="6472328" cy="57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8235" y="122076"/>
            <a:ext cx="5557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HMG1 y TLR4 están presentes en GRD y ME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430490" y="6550223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Vel</a:t>
            </a:r>
            <a:r>
              <a:rPr lang="es-ES" sz="1400" dirty="0" err="1"/>
              <a:t>a</a:t>
            </a:r>
            <a:r>
              <a:rPr lang="es-ES" sz="1400" dirty="0" err="1" smtClean="0"/>
              <a:t>zquez</a:t>
            </a:r>
            <a:r>
              <a:rPr lang="es-ES" sz="1400" dirty="0" smtClean="0"/>
              <a:t>-Lagunas, 2017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074" y="1064301"/>
            <a:ext cx="8508036" cy="498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7231" y="155000"/>
            <a:ext cx="6252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El estrés aumenta la expresión de OX-42 y GFAP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434074" y="6555890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Vel</a:t>
            </a:r>
            <a:r>
              <a:rPr lang="es-ES" sz="1400" dirty="0" err="1"/>
              <a:t>a</a:t>
            </a:r>
            <a:r>
              <a:rPr lang="es-ES" sz="1400" dirty="0" err="1" smtClean="0"/>
              <a:t>zquez</a:t>
            </a:r>
            <a:r>
              <a:rPr lang="es-ES" sz="1400" dirty="0" smtClean="0"/>
              <a:t>-Lagunas, 2017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02" y="689349"/>
            <a:ext cx="5234420" cy="57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668179" y="1151705"/>
            <a:ext cx="70867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2000" dirty="0" smtClean="0"/>
              <a:t>El estrés crónico </a:t>
            </a:r>
            <a:r>
              <a:rPr lang="es-ES" sz="2000" dirty="0"/>
              <a:t>produce alodinia táctil/hiperalgesia </a:t>
            </a:r>
            <a:r>
              <a:rPr lang="es-ES" sz="2000" dirty="0" smtClean="0"/>
              <a:t>térmica, aumenta </a:t>
            </a:r>
            <a:r>
              <a:rPr lang="es-ES" sz="2000" dirty="0"/>
              <a:t>la corticosterona </a:t>
            </a:r>
            <a:r>
              <a:rPr lang="es-ES" sz="2000" dirty="0" smtClean="0"/>
              <a:t>sérica y las conductas </a:t>
            </a:r>
            <a:r>
              <a:rPr lang="es-ES" sz="2000" dirty="0"/>
              <a:t>tipo </a:t>
            </a:r>
            <a:r>
              <a:rPr lang="es-ES" sz="2000" dirty="0" smtClean="0"/>
              <a:t>ansiedad.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s-ES" sz="2000" dirty="0" smtClean="0"/>
              <a:t>El </a:t>
            </a:r>
            <a:r>
              <a:rPr lang="es-ES" sz="2000" dirty="0"/>
              <a:t>estrés crónico aumenta la </a:t>
            </a:r>
            <a:r>
              <a:rPr lang="es-ES" sz="2000" dirty="0" smtClean="0"/>
              <a:t>expresión de HMGB1 y TLR4 en medula espinal, células satelitales gliales y GRD.</a:t>
            </a:r>
          </a:p>
          <a:p>
            <a:pPr algn="just"/>
            <a:endParaRPr lang="es-ES" sz="2000" dirty="0"/>
          </a:p>
          <a:p>
            <a:pPr marL="342900" indent="-342900" algn="just">
              <a:buFont typeface="Arial"/>
              <a:buChar char="•"/>
            </a:pPr>
            <a:r>
              <a:rPr lang="es-ES_tradnl" sz="2000" dirty="0" smtClean="0"/>
              <a:t>El bloqueo de las acciones de HMGB1 y TLR4 reduce la alodinia táctil.</a:t>
            </a:r>
          </a:p>
          <a:p>
            <a:pPr marL="342900" indent="-342900" algn="just">
              <a:buFont typeface="Arial"/>
              <a:buChar char="•"/>
            </a:pPr>
            <a:endParaRPr lang="es-ES_tradnl" sz="2000" dirty="0"/>
          </a:p>
          <a:p>
            <a:pPr marL="342900" indent="-342900" algn="just">
              <a:buFont typeface="Arial"/>
              <a:buChar char="•"/>
            </a:pPr>
            <a:r>
              <a:rPr lang="es-ES_tradnl" sz="2000" dirty="0" smtClean="0"/>
              <a:t>HMGB1 y TLR4 están presentes en </a:t>
            </a:r>
            <a:r>
              <a:rPr lang="es-ES" sz="2000" dirty="0"/>
              <a:t>medula espinal, células satelitales gliales y GRD</a:t>
            </a:r>
            <a:r>
              <a:rPr lang="es-ES" sz="2000" dirty="0" smtClean="0"/>
              <a:t>. 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/>
          </a:p>
          <a:p>
            <a:pPr marL="342900" indent="-342900" algn="just">
              <a:buFont typeface="Arial"/>
              <a:buChar char="•"/>
            </a:pPr>
            <a:r>
              <a:rPr lang="es-ES" sz="2000" dirty="0" smtClean="0"/>
              <a:t>HMGB1 activa TLR4 para producir alodinia táctil en ratas con estrés crónico.</a:t>
            </a:r>
            <a:endParaRPr lang="es-ES" sz="2000" dirty="0"/>
          </a:p>
          <a:p>
            <a:pPr marL="342900" indent="-342900" algn="just">
              <a:buFont typeface="Arial"/>
              <a:buChar char="•"/>
            </a:pPr>
            <a:endParaRPr lang="es-ES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088391" y="406323"/>
            <a:ext cx="2538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  <a:latin typeface="Arial"/>
                <a:cs typeface="Arial"/>
              </a:rPr>
              <a:t>Conclusiones</a:t>
            </a:r>
            <a:endParaRPr lang="es-ES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53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2173063" y="2486460"/>
            <a:ext cx="5121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/>
              <a:t>Isabel </a:t>
            </a:r>
            <a:r>
              <a:rPr lang="es-ES" sz="2400" dirty="0" err="1" smtClean="0"/>
              <a:t>Velazquez</a:t>
            </a:r>
            <a:r>
              <a:rPr lang="es-ES" sz="2400" dirty="0" smtClean="0"/>
              <a:t> Lagunas</a:t>
            </a:r>
          </a:p>
          <a:p>
            <a:r>
              <a:rPr lang="es-ES" sz="2400" dirty="0" smtClean="0"/>
              <a:t>     (Estudiante de Maestría)</a:t>
            </a:r>
          </a:p>
          <a:p>
            <a:pPr marL="342900" indent="-342900">
              <a:buFont typeface="Arial"/>
              <a:buChar char="•"/>
            </a:pPr>
            <a:endParaRPr lang="es-ES" sz="2400" dirty="0"/>
          </a:p>
          <a:p>
            <a:pPr marL="342900" indent="-342900">
              <a:buFont typeface="Arial"/>
              <a:buChar char="•"/>
            </a:pPr>
            <a:r>
              <a:rPr lang="es-ES" sz="2400" dirty="0" err="1" smtClean="0"/>
              <a:t>Conacyt</a:t>
            </a:r>
            <a:r>
              <a:rPr lang="es-ES" sz="2400" dirty="0" smtClean="0"/>
              <a:t>, Proyecto </a:t>
            </a:r>
            <a:r>
              <a:rPr lang="en-US" sz="2400" dirty="0" smtClean="0"/>
              <a:t>CB</a:t>
            </a:r>
            <a:r>
              <a:rPr lang="en-US" sz="2400" dirty="0"/>
              <a:t>-2012/179294 </a:t>
            </a:r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892501" y="718977"/>
            <a:ext cx="2681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00FF"/>
                </a:solidFill>
                <a:latin typeface="Arial"/>
                <a:cs typeface="Arial"/>
              </a:rPr>
              <a:t>Agradecimientos</a:t>
            </a:r>
            <a:endParaRPr lang="es-E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67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4474" y="246890"/>
            <a:ext cx="7788289" cy="44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Estrés</a:t>
            </a:r>
            <a:endParaRPr lang="es-MX" sz="28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237384" cy="304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/>
          <p:cNvSpPr/>
          <p:nvPr/>
        </p:nvSpPr>
        <p:spPr>
          <a:xfrm rot="761321">
            <a:off x="3616364" y="3789376"/>
            <a:ext cx="1296144" cy="10081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1" y="1628800"/>
            <a:ext cx="3008016" cy="30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03414" y="1167135"/>
            <a:ext cx="4314553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estrés es una constelación de eventos que consisten de un estímulo (estresor), que precipita una reacción en el cerebro (percepción del estrés), que a su vez activa al sistema fisiológico de lucha/huida en el cuerpo (respuesta al estrés).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6209084" y="6354790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/>
              <a:t>Sents</a:t>
            </a:r>
            <a:r>
              <a:rPr lang="es-MX" sz="1600" dirty="0" smtClean="0"/>
              <a:t> y </a:t>
            </a:r>
            <a:r>
              <a:rPr lang="es-MX" sz="1600" dirty="0" err="1" smtClean="0"/>
              <a:t>Bains</a:t>
            </a:r>
            <a:r>
              <a:rPr lang="es-MX" sz="1600" dirty="0" smtClean="0"/>
              <a:t>, 2014</a:t>
            </a:r>
            <a:endParaRPr lang="es-MX" sz="1600" dirty="0"/>
          </a:p>
        </p:txBody>
      </p:sp>
      <p:sp>
        <p:nvSpPr>
          <p:cNvPr id="2" name="Rectángulo 1"/>
          <p:cNvSpPr/>
          <p:nvPr/>
        </p:nvSpPr>
        <p:spPr>
          <a:xfrm>
            <a:off x="435399" y="4922410"/>
            <a:ext cx="4293887" cy="17543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El estrés es una condición sicológica caracterizada por la falta de información para predecir los eventos futuros, con una sensación de falta de control y con un sentimiento incierto de anxiedad ante una amenaza real o imaginaria.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27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57" y="1100772"/>
            <a:ext cx="5523689" cy="5515320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2371667" y="200905"/>
            <a:ext cx="3705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Estrés crónico y enfermedad 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3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597651" y="387435"/>
            <a:ext cx="3192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s-ES" sz="2000" b="1" dirty="0" smtClean="0">
                <a:solidFill>
                  <a:srgbClr val="0000FF"/>
                </a:solidFill>
                <a:latin typeface="Arial"/>
                <a:cs typeface="Arial"/>
              </a:rPr>
              <a:t>strés y sistema inmune</a:t>
            </a:r>
            <a:endParaRPr lang="es-E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67528" y="1546293"/>
            <a:ext cx="7239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>
                <a:latin typeface="Arial"/>
                <a:cs typeface="Arial"/>
              </a:rPr>
              <a:t>El sistema inmune genera una respuesta a estímulos immunogénicos endógenos o exógenos sólo si el estímulo induce daño celular o </a:t>
            </a:r>
            <a:r>
              <a:rPr lang="es-ES_tradnl" sz="2000" dirty="0" smtClean="0">
                <a:solidFill>
                  <a:srgbClr val="FF6600"/>
                </a:solidFill>
                <a:latin typeface="Arial"/>
                <a:cs typeface="Arial"/>
              </a:rPr>
              <a:t>peligro</a:t>
            </a:r>
            <a:r>
              <a:rPr lang="es-ES_tradnl" sz="2000" dirty="0" smtClean="0">
                <a:latin typeface="Arial"/>
                <a:cs typeface="Arial"/>
              </a:rPr>
              <a:t> con la consecuente liberación de señales de alarma (</a:t>
            </a:r>
            <a:r>
              <a:rPr lang="es-ES_tradnl" sz="2000" dirty="0" err="1" smtClean="0">
                <a:latin typeface="Arial"/>
                <a:cs typeface="Arial"/>
              </a:rPr>
              <a:t>Matzinger</a:t>
            </a:r>
            <a:r>
              <a:rPr lang="es-ES_tradnl" sz="2000" dirty="0" smtClean="0">
                <a:latin typeface="Arial"/>
                <a:cs typeface="Arial"/>
              </a:rPr>
              <a:t>, 1994).</a:t>
            </a:r>
          </a:p>
          <a:p>
            <a:pPr algn="just"/>
            <a:endParaRPr lang="es-ES_tradnl" sz="2000" dirty="0">
              <a:latin typeface="Arial"/>
              <a:cs typeface="Arial"/>
            </a:endParaRPr>
          </a:p>
          <a:p>
            <a:pPr algn="just"/>
            <a:r>
              <a:rPr lang="en-US" sz="2000" dirty="0" err="1" smtClean="0">
                <a:latin typeface="Arial"/>
                <a:cs typeface="Arial"/>
              </a:rPr>
              <a:t>Alarminas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o DAMPs (Danger</a:t>
            </a:r>
            <a:r>
              <a:rPr lang="en-US" sz="2000" dirty="0">
                <a:latin typeface="Arial"/>
                <a:cs typeface="Arial"/>
              </a:rPr>
              <a:t>-</a:t>
            </a:r>
            <a:r>
              <a:rPr lang="en-US" sz="2000" dirty="0" smtClean="0">
                <a:latin typeface="Arial"/>
                <a:cs typeface="Arial"/>
              </a:rPr>
              <a:t>associated molecular patterns): Se </a:t>
            </a:r>
            <a:r>
              <a:rPr lang="en-US" sz="2000" dirty="0" err="1" smtClean="0">
                <a:latin typeface="Arial"/>
                <a:cs typeface="Arial"/>
              </a:rPr>
              <a:t>liberan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durante</a:t>
            </a:r>
            <a:r>
              <a:rPr lang="en-US" sz="2000" dirty="0" smtClean="0">
                <a:latin typeface="Arial"/>
                <a:cs typeface="Arial"/>
              </a:rPr>
              <a:t> el </a:t>
            </a:r>
            <a:r>
              <a:rPr lang="en-US" sz="2000" dirty="0" err="1" smtClean="0">
                <a:latin typeface="Arial"/>
                <a:cs typeface="Arial"/>
              </a:rPr>
              <a:t>daño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celular</a:t>
            </a:r>
            <a:r>
              <a:rPr lang="en-US" sz="2000" dirty="0" smtClean="0">
                <a:latin typeface="Arial"/>
                <a:cs typeface="Arial"/>
              </a:rPr>
              <a:t> y </a:t>
            </a:r>
            <a:r>
              <a:rPr lang="en-US" sz="2000" dirty="0" err="1" smtClean="0">
                <a:latin typeface="Arial"/>
                <a:cs typeface="Arial"/>
              </a:rPr>
              <a:t>activan</a:t>
            </a:r>
            <a:r>
              <a:rPr lang="en-US" sz="2000" dirty="0" smtClean="0">
                <a:latin typeface="Arial"/>
                <a:cs typeface="Arial"/>
              </a:rPr>
              <a:t> al </a:t>
            </a:r>
            <a:r>
              <a:rPr lang="en-US" sz="2000" dirty="0" err="1" smtClean="0">
                <a:latin typeface="Arial"/>
                <a:cs typeface="Arial"/>
              </a:rPr>
              <a:t>sistema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inmune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¿Se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liberan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durante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el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estrés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crónico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  <a:p>
            <a:pPr algn="just"/>
            <a:endParaRPr lang="en-US" sz="2000" dirty="0" smtClean="0">
              <a:latin typeface="Arial"/>
              <a:cs typeface="Arial"/>
            </a:endParaRPr>
          </a:p>
          <a:p>
            <a:pPr algn="just"/>
            <a:r>
              <a:rPr lang="en-US" sz="2000" dirty="0" smtClean="0">
                <a:latin typeface="Arial"/>
                <a:cs typeface="Arial"/>
              </a:rPr>
              <a:t>DAMPS: HSP, </a:t>
            </a:r>
            <a:r>
              <a:rPr lang="en-US" sz="2000" dirty="0" err="1" smtClean="0">
                <a:latin typeface="Arial"/>
                <a:cs typeface="Arial"/>
              </a:rPr>
              <a:t>ácido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úrico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dirty="0" err="1" smtClean="0">
                <a:latin typeface="Arial"/>
                <a:cs typeface="Arial"/>
              </a:rPr>
              <a:t>proteínas</a:t>
            </a:r>
            <a:r>
              <a:rPr lang="en-US" sz="2000" dirty="0" smtClean="0">
                <a:latin typeface="Arial"/>
                <a:cs typeface="Arial"/>
              </a:rPr>
              <a:t> S100, </a:t>
            </a:r>
            <a:r>
              <a:rPr lang="es-ES" sz="2000" dirty="0" err="1">
                <a:latin typeface="Arial"/>
                <a:cs typeface="Arial"/>
              </a:rPr>
              <a:t>microRNA</a:t>
            </a:r>
            <a:r>
              <a:rPr lang="es-ES" sz="2000" dirty="0">
                <a:latin typeface="Arial"/>
                <a:cs typeface="Arial"/>
              </a:rPr>
              <a:t>, histonas, ácido </a:t>
            </a:r>
            <a:r>
              <a:rPr lang="es-ES" sz="2000" dirty="0" err="1">
                <a:latin typeface="Arial"/>
                <a:cs typeface="Arial"/>
              </a:rPr>
              <a:t>hialurónico</a:t>
            </a:r>
            <a:r>
              <a:rPr lang="es-ES" sz="2000" dirty="0">
                <a:latin typeface="Arial"/>
                <a:cs typeface="Arial"/>
              </a:rPr>
              <a:t>, </a:t>
            </a:r>
            <a:r>
              <a:rPr lang="es-ES" sz="2000" dirty="0" err="1">
                <a:latin typeface="Arial"/>
                <a:cs typeface="Arial"/>
              </a:rPr>
              <a:t>fibrinogeno</a:t>
            </a:r>
            <a:r>
              <a:rPr lang="es-ES" sz="2000" dirty="0">
                <a:latin typeface="Arial"/>
                <a:cs typeface="Arial"/>
              </a:rPr>
              <a:t>, </a:t>
            </a:r>
            <a:r>
              <a:rPr lang="es-ES" sz="2000" dirty="0" err="1" smtClean="0">
                <a:latin typeface="Arial"/>
                <a:cs typeface="Arial"/>
              </a:rPr>
              <a:t>fibronectina</a:t>
            </a:r>
            <a:r>
              <a:rPr lang="es-ES" sz="2000" dirty="0" smtClean="0">
                <a:latin typeface="Arial"/>
                <a:cs typeface="Arial"/>
              </a:rPr>
              <a:t>, </a:t>
            </a:r>
            <a:r>
              <a:rPr lang="es-ES" sz="2000" dirty="0" err="1" smtClean="0">
                <a:latin typeface="Arial"/>
                <a:cs typeface="Arial"/>
              </a:rPr>
              <a:t>biglicano</a:t>
            </a:r>
            <a:r>
              <a:rPr lang="es-ES" sz="2000" dirty="0" smtClean="0">
                <a:latin typeface="Arial"/>
                <a:cs typeface="Arial"/>
              </a:rPr>
              <a:t> y </a:t>
            </a:r>
            <a:r>
              <a:rPr lang="en-US" sz="2000" b="1" dirty="0" smtClean="0">
                <a:solidFill>
                  <a:srgbClr val="0000C5"/>
                </a:solidFill>
                <a:latin typeface="Arial"/>
                <a:cs typeface="Arial"/>
              </a:rPr>
              <a:t>HMGB1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(25 </a:t>
            </a:r>
            <a:r>
              <a:rPr lang="en-US" sz="2000" dirty="0" err="1" smtClean="0">
                <a:latin typeface="Arial"/>
                <a:cs typeface="Arial"/>
              </a:rPr>
              <a:t>kDa</a:t>
            </a:r>
            <a:r>
              <a:rPr lang="en-US" sz="2000" dirty="0" smtClean="0">
                <a:latin typeface="Arial"/>
                <a:cs typeface="Arial"/>
              </a:rPr>
              <a:t>, 216 </a:t>
            </a:r>
            <a:r>
              <a:rPr lang="en-US" sz="2000" dirty="0" err="1" smtClean="0">
                <a:latin typeface="Arial"/>
                <a:cs typeface="Arial"/>
              </a:rPr>
              <a:t>aa</a:t>
            </a:r>
            <a:r>
              <a:rPr lang="en-US" sz="2000" dirty="0" smtClean="0">
                <a:latin typeface="Arial"/>
                <a:cs typeface="Arial"/>
              </a:rPr>
              <a:t>).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390546" y="6282666"/>
            <a:ext cx="180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Frank et al., 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1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272554" y="294725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s-ES" sz="2000" b="1" dirty="0" smtClean="0">
                <a:solidFill>
                  <a:srgbClr val="0000FF"/>
                </a:solidFill>
                <a:latin typeface="Arial"/>
                <a:cs typeface="Arial"/>
              </a:rPr>
              <a:t>strés y dolor</a:t>
            </a:r>
            <a:endParaRPr lang="es-E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52" y="2192753"/>
            <a:ext cx="2701370" cy="20427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73008" y="1872198"/>
            <a:ext cx="4049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Los pacientes </a:t>
            </a:r>
            <a:r>
              <a:rPr lang="es-ES" sz="2400" dirty="0"/>
              <a:t>con dolor crónico </a:t>
            </a:r>
            <a:r>
              <a:rPr lang="es-ES" sz="2400" dirty="0" smtClean="0"/>
              <a:t>tienen </a:t>
            </a:r>
            <a:r>
              <a:rPr lang="es-ES" sz="2400" dirty="0"/>
              <a:t>mas </a:t>
            </a:r>
            <a:r>
              <a:rPr lang="es-ES" sz="2400" dirty="0" smtClean="0"/>
              <a:t>prevalencia de </a:t>
            </a:r>
            <a:r>
              <a:rPr lang="es-ES" sz="2400" dirty="0"/>
              <a:t>ansiedad </a:t>
            </a:r>
            <a:r>
              <a:rPr lang="es-ES" sz="2400" dirty="0" smtClean="0"/>
              <a:t>y depresión.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/>
              <a:t>Los pacientes con ansiedad y depresión perciben de manera exagerada el dolor agudo y crónico.</a:t>
            </a:r>
          </a:p>
          <a:p>
            <a:pPr algn="just"/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7905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608643" y="390940"/>
            <a:ext cx="307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s-ES" sz="2000" b="1" dirty="0" smtClean="0">
                <a:solidFill>
                  <a:srgbClr val="0000FF"/>
                </a:solidFill>
                <a:latin typeface="Arial"/>
                <a:cs typeface="Arial"/>
              </a:rPr>
              <a:t>strés y sensibilización</a:t>
            </a:r>
            <a:endParaRPr lang="es-E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85266" y="6548043"/>
            <a:ext cx="420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Bardin</a:t>
            </a:r>
            <a:r>
              <a:rPr lang="es-ES" sz="1400" dirty="0" smtClean="0"/>
              <a:t> et al., 2009; </a:t>
            </a:r>
            <a:r>
              <a:rPr lang="es-ES" sz="1400" dirty="0" err="1" smtClean="0"/>
              <a:t>Zhao</a:t>
            </a:r>
            <a:r>
              <a:rPr lang="es-ES" sz="1400" dirty="0" smtClean="0"/>
              <a:t> et al., 2015; Frank et al., 2015</a:t>
            </a:r>
            <a:endParaRPr lang="es-ES" sz="1400" dirty="0"/>
          </a:p>
        </p:txBody>
      </p:sp>
      <p:grpSp>
        <p:nvGrpSpPr>
          <p:cNvPr id="2" name="Agrupar 1"/>
          <p:cNvGrpSpPr/>
          <p:nvPr/>
        </p:nvGrpSpPr>
        <p:grpSpPr>
          <a:xfrm>
            <a:off x="498640" y="1877624"/>
            <a:ext cx="7152363" cy="3139760"/>
            <a:chOff x="985962" y="2097905"/>
            <a:chExt cx="6275313" cy="2396811"/>
          </a:xfrm>
        </p:grpSpPr>
        <p:grpSp>
          <p:nvGrpSpPr>
            <p:cNvPr id="7" name="Agrupar 6"/>
            <p:cNvGrpSpPr/>
            <p:nvPr/>
          </p:nvGrpSpPr>
          <p:grpSpPr>
            <a:xfrm>
              <a:off x="985962" y="2097905"/>
              <a:ext cx="6275313" cy="2396811"/>
              <a:chOff x="1135652" y="3561519"/>
              <a:chExt cx="6470187" cy="2625047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35652" y="3561519"/>
                <a:ext cx="6470187" cy="2625047"/>
              </a:xfrm>
              <a:prstGeom prst="rect">
                <a:avLst/>
              </a:prstGeom>
            </p:spPr>
          </p:pic>
          <p:sp>
            <p:nvSpPr>
              <p:cNvPr id="9" name="CuadroTexto 8"/>
              <p:cNvSpPr txBox="1"/>
              <p:nvPr/>
            </p:nvSpPr>
            <p:spPr>
              <a:xfrm>
                <a:off x="6195674" y="4354190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 smtClean="0"/>
                  <a:t>TLR4</a:t>
                </a:r>
                <a:endParaRPr lang="es-ES" sz="1400" b="1" dirty="0"/>
              </a:p>
            </p:txBody>
          </p:sp>
          <p:cxnSp>
            <p:nvCxnSpPr>
              <p:cNvPr id="10" name="Conector recto 9"/>
              <p:cNvCxnSpPr/>
              <p:nvPr/>
            </p:nvCxnSpPr>
            <p:spPr>
              <a:xfrm>
                <a:off x="6417427" y="4179467"/>
                <a:ext cx="0" cy="174704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/>
              <p:cNvCxnSpPr/>
              <p:nvPr/>
            </p:nvCxnSpPr>
            <p:spPr>
              <a:xfrm>
                <a:off x="6502626" y="4179467"/>
                <a:ext cx="0" cy="174704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Elipse 11"/>
              <p:cNvSpPr/>
              <p:nvPr/>
            </p:nvSpPr>
            <p:spPr>
              <a:xfrm>
                <a:off x="6388389" y="4031654"/>
                <a:ext cx="134397" cy="12822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" name="Rectángulo 2"/>
            <p:cNvSpPr/>
            <p:nvPr/>
          </p:nvSpPr>
          <p:spPr>
            <a:xfrm>
              <a:off x="5496109" y="3142991"/>
              <a:ext cx="591103" cy="298800"/>
            </a:xfrm>
            <a:prstGeom prst="rect">
              <a:avLst/>
            </a:prstGeom>
            <a:solidFill>
              <a:srgbClr val="0000C5"/>
            </a:solidFill>
            <a:ln>
              <a:solidFill>
                <a:srgbClr val="0000C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509549" y="3120576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TLR2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6456154" y="2597209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/>
                <a:t>RG</a:t>
              </a:r>
              <a:endParaRPr lang="es-ES" sz="1400" b="1" dirty="0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4960459" y="1692958"/>
            <a:ext cx="91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HMGB1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derecha"/>
          <p:cNvSpPr/>
          <p:nvPr/>
        </p:nvSpPr>
        <p:spPr>
          <a:xfrm>
            <a:off x="2405697" y="3117807"/>
            <a:ext cx="490547" cy="12337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5374150" y="2983148"/>
            <a:ext cx="2131894" cy="37457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Alodinia e hiperalgesia</a:t>
            </a:r>
            <a:endParaRPr lang="es-MX" sz="1600" b="1" dirty="0"/>
          </a:p>
        </p:txBody>
      </p:sp>
      <p:sp>
        <p:nvSpPr>
          <p:cNvPr id="2" name="1 Rectángulo redondeado"/>
          <p:cNvSpPr/>
          <p:nvPr/>
        </p:nvSpPr>
        <p:spPr>
          <a:xfrm>
            <a:off x="732376" y="2980997"/>
            <a:ext cx="1612788" cy="4086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 smtClean="0"/>
              <a:t>Estrés crónico</a:t>
            </a:r>
            <a:endParaRPr lang="es-MX" b="1" dirty="0"/>
          </a:p>
        </p:txBody>
      </p:sp>
      <p:sp>
        <p:nvSpPr>
          <p:cNvPr id="14" name="8 Rectángulo"/>
          <p:cNvSpPr/>
          <p:nvPr/>
        </p:nvSpPr>
        <p:spPr>
          <a:xfrm>
            <a:off x="1948748" y="344439"/>
            <a:ext cx="409909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Problema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13" name="5 Flecha derecha"/>
          <p:cNvSpPr/>
          <p:nvPr/>
        </p:nvSpPr>
        <p:spPr>
          <a:xfrm>
            <a:off x="4762212" y="3117807"/>
            <a:ext cx="490547" cy="12337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 Rectángulo redondeado"/>
          <p:cNvSpPr/>
          <p:nvPr/>
        </p:nvSpPr>
        <p:spPr>
          <a:xfrm>
            <a:off x="2990324" y="2976429"/>
            <a:ext cx="1673236" cy="715089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 smtClean="0"/>
              <a:t>HMGB1 (TLR4)</a:t>
            </a:r>
          </a:p>
          <a:p>
            <a:pPr algn="ctr"/>
            <a:r>
              <a:rPr lang="es-MX" b="1" dirty="0" smtClean="0"/>
              <a:t>(ME y GRD)</a:t>
            </a:r>
            <a:endParaRPr lang="es-MX" b="1" dirty="0"/>
          </a:p>
        </p:txBody>
      </p:sp>
      <p:sp>
        <p:nvSpPr>
          <p:cNvPr id="20" name="Flecha curvada hacia arriba 19"/>
          <p:cNvSpPr/>
          <p:nvPr/>
        </p:nvSpPr>
        <p:spPr>
          <a:xfrm>
            <a:off x="1355677" y="3494095"/>
            <a:ext cx="5270070" cy="1222933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derecha"/>
          <p:cNvSpPr/>
          <p:nvPr/>
        </p:nvSpPr>
        <p:spPr>
          <a:xfrm>
            <a:off x="4058773" y="3564085"/>
            <a:ext cx="1512168" cy="6240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5796136" y="1684465"/>
            <a:ext cx="2478255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Evaluación de conductas nociceptivas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80671" y="3232316"/>
            <a:ext cx="2455886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Expresión de HMGB1 y TLR4</a:t>
            </a:r>
            <a:endParaRPr lang="es-MX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71982" y="3664695"/>
            <a:ext cx="3285994" cy="4086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 horas diarias  durante 28 días </a:t>
            </a:r>
            <a:endParaRPr lang="es-MX" dirty="0"/>
          </a:p>
        </p:txBody>
      </p:sp>
      <p:sp>
        <p:nvSpPr>
          <p:cNvPr id="2" name="1 Rectángulo redondeado"/>
          <p:cNvSpPr/>
          <p:nvPr/>
        </p:nvSpPr>
        <p:spPr>
          <a:xfrm>
            <a:off x="981093" y="2474426"/>
            <a:ext cx="2681211" cy="10215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/>
              <a:t>Ratas Wistar </a:t>
            </a:r>
            <a:r>
              <a:rPr lang="es-MX" dirty="0" smtClean="0"/>
              <a:t>hembras y machos</a:t>
            </a:r>
            <a:r>
              <a:rPr lang="es-MX" dirty="0"/>
              <a:t> </a:t>
            </a:r>
          </a:p>
          <a:p>
            <a:pPr algn="ctr"/>
            <a:r>
              <a:rPr lang="es-MX" dirty="0"/>
              <a:t>(180-200 g)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794189" y="2481391"/>
            <a:ext cx="2442368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Determinación de corticosterona</a:t>
            </a:r>
            <a:endParaRPr lang="es-MX" sz="1600" b="1" dirty="0"/>
          </a:p>
        </p:txBody>
      </p:sp>
      <p:sp>
        <p:nvSpPr>
          <p:cNvPr id="14" name="8 Rectángulo"/>
          <p:cNvSpPr/>
          <p:nvPr/>
        </p:nvSpPr>
        <p:spPr>
          <a:xfrm>
            <a:off x="1992767" y="344439"/>
            <a:ext cx="409909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Inducción de estrés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13" name="9 CuadroTexto"/>
          <p:cNvSpPr txBox="1"/>
          <p:nvPr/>
        </p:nvSpPr>
        <p:spPr>
          <a:xfrm>
            <a:off x="5794271" y="4023196"/>
            <a:ext cx="2455886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Glicirricina y Ab anti-HMGB1</a:t>
            </a:r>
            <a:endParaRPr lang="es-MX" sz="1600" dirty="0"/>
          </a:p>
        </p:txBody>
      </p:sp>
      <p:sp>
        <p:nvSpPr>
          <p:cNvPr id="15" name="9 CuadroTexto"/>
          <p:cNvSpPr txBox="1"/>
          <p:nvPr/>
        </p:nvSpPr>
        <p:spPr>
          <a:xfrm>
            <a:off x="5787051" y="4786316"/>
            <a:ext cx="2455886" cy="3745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LPS-RS y C-34</a:t>
            </a:r>
            <a:endParaRPr lang="es-MX" sz="1600" dirty="0"/>
          </a:p>
        </p:txBody>
      </p:sp>
      <p:sp>
        <p:nvSpPr>
          <p:cNvPr id="16" name="9 CuadroTexto"/>
          <p:cNvSpPr txBox="1"/>
          <p:nvPr/>
        </p:nvSpPr>
        <p:spPr>
          <a:xfrm>
            <a:off x="5759573" y="5299687"/>
            <a:ext cx="2455886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Inmunohistoquímica en GRD, m</a:t>
            </a:r>
            <a:r>
              <a:rPr lang="es-MX" sz="1600" b="1" dirty="0" smtClean="0"/>
              <a:t>icroglía, astrocitos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9909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1188525" y="193469"/>
            <a:ext cx="589508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Evaluacion de alodinia táctil e hiperalgesia térmica</a:t>
            </a:r>
            <a:endParaRPr lang="es-MX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10582" y="4834288"/>
            <a:ext cx="3504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Arial"/>
                <a:cs typeface="Arial"/>
              </a:rPr>
              <a:t>Laboratorio 12, Dr. Vinicio Granados Soto</a:t>
            </a:r>
            <a:endParaRPr lang="es-ES" sz="1400" dirty="0">
              <a:latin typeface="Arial"/>
              <a:cs typeface="Arial"/>
            </a:endParaRPr>
          </a:p>
        </p:txBody>
      </p:sp>
      <p:pic>
        <p:nvPicPr>
          <p:cNvPr id="2" name="Chu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3082" y="1260390"/>
            <a:ext cx="3048000" cy="2286000"/>
          </a:xfrm>
          <a:prstGeom prst="rect">
            <a:avLst/>
          </a:prstGeom>
        </p:spPr>
      </p:pic>
      <p:pic>
        <p:nvPicPr>
          <p:cNvPr id="4" name="Carragenina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126039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Adyacencia.thmx</Template>
  <TotalTime>1855</TotalTime>
  <Words>618</Words>
  <Application>Microsoft Office PowerPoint</Application>
  <PresentationFormat>Presentación en pantalla (4:3)</PresentationFormat>
  <Paragraphs>84</Paragraphs>
  <Slides>19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Granados</dc:creator>
  <cp:lastModifiedBy>Cabina-ANM</cp:lastModifiedBy>
  <cp:revision>123</cp:revision>
  <dcterms:created xsi:type="dcterms:W3CDTF">2016-10-04T17:54:09Z</dcterms:created>
  <dcterms:modified xsi:type="dcterms:W3CDTF">2018-04-11T23:42:22Z</dcterms:modified>
</cp:coreProperties>
</file>