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9" r:id="rId2"/>
    <p:sldId id="293" r:id="rId3"/>
    <p:sldId id="270" r:id="rId4"/>
    <p:sldId id="314" r:id="rId5"/>
    <p:sldId id="304" r:id="rId6"/>
    <p:sldId id="297" r:id="rId7"/>
    <p:sldId id="305" r:id="rId8"/>
    <p:sldId id="307" r:id="rId9"/>
    <p:sldId id="298" r:id="rId10"/>
    <p:sldId id="300" r:id="rId11"/>
    <p:sldId id="306" r:id="rId12"/>
    <p:sldId id="310" r:id="rId13"/>
    <p:sldId id="312" r:id="rId14"/>
    <p:sldId id="311" r:id="rId15"/>
    <p:sldId id="308" r:id="rId16"/>
    <p:sldId id="309" r:id="rId17"/>
    <p:sldId id="315" r:id="rId18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5"/>
    <a:srgbClr val="233B59"/>
    <a:srgbClr val="143154"/>
    <a:srgbClr val="005900"/>
    <a:srgbClr val="00C200"/>
    <a:srgbClr val="A3C6EC"/>
    <a:srgbClr val="ACD1FA"/>
    <a:srgbClr val="A5C8EF"/>
    <a:srgbClr val="B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678" autoAdjust="0"/>
  </p:normalViewPr>
  <p:slideViewPr>
    <p:cSldViewPr snapToGrid="0" snapToObjects="1">
      <p:cViewPr>
        <p:scale>
          <a:sx n="125" d="100"/>
          <a:sy n="125" d="100"/>
        </p:scale>
        <p:origin x="-384" y="10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62F-38FB-E548-BF67-BD4CDC44935F}" type="datetimeFigureOut">
              <a:rPr lang="es-ES" smtClean="0"/>
              <a:t>10/07/18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DC26-1EED-794A-BFDE-236B29A4AE4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4326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62F-38FB-E548-BF67-BD4CDC44935F}" type="datetimeFigureOut">
              <a:rPr lang="es-ES" smtClean="0"/>
              <a:t>10/07/18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DC26-1EED-794A-BFDE-236B29A4AE4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9700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62F-38FB-E548-BF67-BD4CDC44935F}" type="datetimeFigureOut">
              <a:rPr lang="es-ES" smtClean="0"/>
              <a:t>10/07/18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DC26-1EED-794A-BFDE-236B29A4AE4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6991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62F-38FB-E548-BF67-BD4CDC44935F}" type="datetimeFigureOut">
              <a:rPr lang="es-ES" smtClean="0"/>
              <a:t>10/07/18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DC26-1EED-794A-BFDE-236B29A4AE4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6747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62F-38FB-E548-BF67-BD4CDC44935F}" type="datetimeFigureOut">
              <a:rPr lang="es-ES" smtClean="0"/>
              <a:t>10/07/18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DC26-1EED-794A-BFDE-236B29A4AE4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2036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62F-38FB-E548-BF67-BD4CDC44935F}" type="datetimeFigureOut">
              <a:rPr lang="es-ES" smtClean="0"/>
              <a:t>10/07/18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DC26-1EED-794A-BFDE-236B29A4AE4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3839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62F-38FB-E548-BF67-BD4CDC44935F}" type="datetimeFigureOut">
              <a:rPr lang="es-ES" smtClean="0"/>
              <a:t>10/07/18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DC26-1EED-794A-BFDE-236B29A4AE4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39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62F-38FB-E548-BF67-BD4CDC44935F}" type="datetimeFigureOut">
              <a:rPr lang="es-ES" smtClean="0"/>
              <a:t>10/07/18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DC26-1EED-794A-BFDE-236B29A4AE4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710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62F-38FB-E548-BF67-BD4CDC44935F}" type="datetimeFigureOut">
              <a:rPr lang="es-ES" smtClean="0"/>
              <a:t>10/07/18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DC26-1EED-794A-BFDE-236B29A4AE4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7850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62F-38FB-E548-BF67-BD4CDC44935F}" type="datetimeFigureOut">
              <a:rPr lang="es-ES" smtClean="0"/>
              <a:t>10/07/18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DC26-1EED-794A-BFDE-236B29A4AE4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3877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62F-38FB-E548-BF67-BD4CDC44935F}" type="datetimeFigureOut">
              <a:rPr lang="es-ES" smtClean="0"/>
              <a:t>10/07/18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DC26-1EED-794A-BFDE-236B29A4AE4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1312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2862F-38FB-E548-BF67-BD4CDC44935F}" type="datetimeFigureOut">
              <a:rPr lang="es-ES" smtClean="0"/>
              <a:t>10/07/18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ADC26-1EED-794A-BFDE-236B29A4AE4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326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microsoft.com/office/2007/relationships/hdphoto" Target="../media/hdphoto17.wdp"/><Relationship Id="rId5" Type="http://schemas.openxmlformats.org/officeDocument/2006/relationships/image" Target="../media/image25.jpeg"/><Relationship Id="rId6" Type="http://schemas.microsoft.com/office/2007/relationships/hdphoto" Target="../media/hdphoto1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microsoft.com/office/2007/relationships/hdphoto" Target="../media/hdphoto19.wdp"/><Relationship Id="rId5" Type="http://schemas.openxmlformats.org/officeDocument/2006/relationships/image" Target="../media/image27.jpeg"/><Relationship Id="rId6" Type="http://schemas.microsoft.com/office/2007/relationships/hdphoto" Target="../media/hdphoto20.wdp"/><Relationship Id="rId7" Type="http://schemas.openxmlformats.org/officeDocument/2006/relationships/image" Target="../media/image28.jpeg"/><Relationship Id="rId8" Type="http://schemas.microsoft.com/office/2007/relationships/hdphoto" Target="../media/hdphoto2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microsoft.com/office/2007/relationships/hdphoto" Target="../media/hdphoto22.wdp"/><Relationship Id="rId5" Type="http://schemas.openxmlformats.org/officeDocument/2006/relationships/image" Target="../media/image29.jpeg"/><Relationship Id="rId6" Type="http://schemas.microsoft.com/office/2007/relationships/hdphoto" Target="../media/hdphoto2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4" Type="http://schemas.openxmlformats.org/officeDocument/2006/relationships/image" Target="../media/image1.jpg"/><Relationship Id="rId5" Type="http://schemas.openxmlformats.org/officeDocument/2006/relationships/image" Target="../media/image27.jpeg"/><Relationship Id="rId6" Type="http://schemas.microsoft.com/office/2007/relationships/hdphoto" Target="../media/hdphoto2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4" Type="http://schemas.openxmlformats.org/officeDocument/2006/relationships/image" Target="../media/image1.jpg"/><Relationship Id="rId5" Type="http://schemas.openxmlformats.org/officeDocument/2006/relationships/image" Target="../media/image27.jpeg"/><Relationship Id="rId6" Type="http://schemas.microsoft.com/office/2007/relationships/hdphoto" Target="../media/hdphoto2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7.jpeg"/><Relationship Id="rId5" Type="http://schemas.microsoft.com/office/2007/relationships/hdphoto" Target="../media/hdphoto2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34.jpeg"/><Relationship Id="rId5" Type="http://schemas.microsoft.com/office/2007/relationships/hdphoto" Target="../media/hdphoto28.wdp"/><Relationship Id="rId6" Type="http://schemas.openxmlformats.org/officeDocument/2006/relationships/image" Target="../media/image35.jpeg"/><Relationship Id="rId7" Type="http://schemas.microsoft.com/office/2007/relationships/hdphoto" Target="../media/hdphoto29.wdp"/><Relationship Id="rId8" Type="http://schemas.openxmlformats.org/officeDocument/2006/relationships/image" Target="../media/image36.png"/><Relationship Id="rId9" Type="http://schemas.openxmlformats.org/officeDocument/2006/relationships/image" Target="../media/image37.jpeg"/><Relationship Id="rId10" Type="http://schemas.microsoft.com/office/2007/relationships/hdphoto" Target="../media/hdphoto30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2.wdp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7" Type="http://schemas.microsoft.com/office/2007/relationships/hdphoto" Target="../media/hdphoto3.wdp"/><Relationship Id="rId8" Type="http://schemas.openxmlformats.org/officeDocument/2006/relationships/image" Target="../media/image7.jpeg"/><Relationship Id="rId9" Type="http://schemas.microsoft.com/office/2007/relationships/hdphoto" Target="../media/hdphoto4.wdp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microsoft.com/office/2007/relationships/hdphoto" Target="../media/hdphoto6.wdp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microsoft.com/office/2007/relationships/hdphoto" Target="../media/hdphoto8.wdp"/><Relationship Id="rId5" Type="http://schemas.openxmlformats.org/officeDocument/2006/relationships/image" Target="../media/image16.jpeg"/><Relationship Id="rId6" Type="http://schemas.microsoft.com/office/2007/relationships/hdphoto" Target="../media/hdphoto9.wdp"/><Relationship Id="rId7" Type="http://schemas.openxmlformats.org/officeDocument/2006/relationships/image" Target="../media/image17.jpeg"/><Relationship Id="rId8" Type="http://schemas.microsoft.com/office/2007/relationships/hdphoto" Target="../media/hdphoto10.wdp"/><Relationship Id="rId9" Type="http://schemas.openxmlformats.org/officeDocument/2006/relationships/image" Target="../media/image18.jpeg"/><Relationship Id="rId10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jpeg"/><Relationship Id="rId12" Type="http://schemas.microsoft.com/office/2007/relationships/hdphoto" Target="../media/hdphoto1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9.jpeg"/><Relationship Id="rId4" Type="http://schemas.microsoft.com/office/2007/relationships/hdphoto" Target="../media/hdphoto12.wdp"/><Relationship Id="rId5" Type="http://schemas.openxmlformats.org/officeDocument/2006/relationships/image" Target="../media/image20.jpeg"/><Relationship Id="rId6" Type="http://schemas.microsoft.com/office/2007/relationships/hdphoto" Target="../media/hdphoto13.wdp"/><Relationship Id="rId7" Type="http://schemas.openxmlformats.org/officeDocument/2006/relationships/image" Target="../media/image21.jpeg"/><Relationship Id="rId8" Type="http://schemas.microsoft.com/office/2007/relationships/hdphoto" Target="../media/hdphoto14.wdp"/><Relationship Id="rId9" Type="http://schemas.openxmlformats.org/officeDocument/2006/relationships/image" Target="../media/image22.jpeg"/><Relationship Id="rId10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0" y="1384231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2400" b="1" dirty="0" smtClean="0">
              <a:solidFill>
                <a:schemeClr val="tx2">
                  <a:lumMod val="50000"/>
                </a:schemeClr>
              </a:solidFill>
              <a:latin typeface="Adobe Caslon Pro"/>
              <a:cs typeface="Adobe Caslon Pro"/>
            </a:endParaRPr>
          </a:p>
          <a:p>
            <a:pPr algn="ctr"/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  <a:latin typeface="Adobe Caslon Pro"/>
                <a:cs typeface="Adobe Caslon Pro"/>
              </a:rPr>
              <a:t>BIOLOGÍA DE LA LESIÓN MEDULAR</a:t>
            </a:r>
          </a:p>
          <a:p>
            <a:pPr algn="ctr"/>
            <a:endParaRPr lang="es-ES" sz="2400" b="1" dirty="0">
              <a:solidFill>
                <a:schemeClr val="tx2">
                  <a:lumMod val="50000"/>
                </a:schemeClr>
              </a:solidFill>
              <a:latin typeface="Adobe Caslon Pro"/>
              <a:cs typeface="Adobe Caslon Pro"/>
            </a:endParaRPr>
          </a:p>
          <a:p>
            <a:pPr algn="just"/>
            <a:endParaRPr lang="es-ES" sz="2000" b="1" dirty="0">
              <a:latin typeface="Adobe Caslon Pro"/>
              <a:cs typeface="Adobe Caslon Pro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286000" y="4819074"/>
            <a:ext cx="46765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Caslon Pro"/>
                <a:cs typeface="Adobe Caslon Pro"/>
              </a:rPr>
              <a:t>Academia Nacional de Medicina</a:t>
            </a:r>
          </a:p>
          <a:p>
            <a:pPr algn="ctr"/>
            <a:endParaRPr lang="es-ES" dirty="0" smtClean="0">
              <a:solidFill>
                <a:schemeClr val="tx1">
                  <a:lumMod val="50000"/>
                  <a:lumOff val="50000"/>
                </a:schemeClr>
              </a:solidFill>
              <a:latin typeface="Adobe Caslon Pro"/>
              <a:cs typeface="Adobe Caslon Pro"/>
            </a:endParaRPr>
          </a:p>
          <a:p>
            <a:pPr algn="ctr"/>
            <a:endParaRPr lang="es-ES" dirty="0" smtClean="0">
              <a:solidFill>
                <a:schemeClr val="tx1">
                  <a:lumMod val="50000"/>
                  <a:lumOff val="50000"/>
                </a:schemeClr>
              </a:solidFill>
              <a:latin typeface="Adobe Caslon Pro"/>
              <a:cs typeface="Adobe Caslon Pro"/>
            </a:endParaRPr>
          </a:p>
          <a:p>
            <a:pPr algn="ctr"/>
            <a:r>
              <a:rPr lang="es-ES" sz="1200" dirty="0" smtClean="0">
                <a:solidFill>
                  <a:schemeClr val="bg1">
                    <a:lumMod val="65000"/>
                  </a:schemeClr>
                </a:solidFill>
                <a:latin typeface="Adobe Caslon Pro"/>
                <a:cs typeface="Adobe Caslon Pro"/>
              </a:rPr>
              <a:t>Miércoles 11 de Julio de 2018.</a:t>
            </a:r>
          </a:p>
          <a:p>
            <a:pPr algn="ctr"/>
            <a:r>
              <a:rPr lang="es-ES" sz="1200" dirty="0" smtClean="0">
                <a:solidFill>
                  <a:schemeClr val="bg1">
                    <a:lumMod val="65000"/>
                  </a:schemeClr>
                </a:solidFill>
                <a:latin typeface="Adobe Caslon Pro"/>
                <a:cs typeface="Adobe Caslon Pro"/>
              </a:rPr>
              <a:t>México, CDMX. </a:t>
            </a:r>
            <a:endParaRPr lang="es-ES" sz="1200" dirty="0">
              <a:solidFill>
                <a:schemeClr val="bg1">
                  <a:lumMod val="65000"/>
                </a:schemeClr>
              </a:solidFill>
              <a:latin typeface="Adobe Caslon Pro"/>
              <a:cs typeface="Adobe Caslon Pro"/>
            </a:endParaRPr>
          </a:p>
          <a:p>
            <a:endParaRPr lang="es-ES" dirty="0"/>
          </a:p>
        </p:txBody>
      </p:sp>
      <p:pic>
        <p:nvPicPr>
          <p:cNvPr id="3" name="Marcador de contenido 2" descr="Logo ANM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r="1141"/>
          <a:stretch/>
        </p:blipFill>
        <p:spPr>
          <a:xfrm>
            <a:off x="7603770" y="478117"/>
            <a:ext cx="1108223" cy="1115288"/>
          </a:xfrm>
        </p:spPr>
      </p:pic>
      <p:sp>
        <p:nvSpPr>
          <p:cNvPr id="9" name="CuadroTexto 8"/>
          <p:cNvSpPr txBox="1"/>
          <p:nvPr/>
        </p:nvSpPr>
        <p:spPr>
          <a:xfrm>
            <a:off x="627529" y="2849304"/>
            <a:ext cx="753035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Caslon Pro"/>
                <a:cs typeface="Adobe Caslon Pro"/>
              </a:rPr>
              <a:t>Dr. Ernesto Cabrera Aldana</a:t>
            </a:r>
          </a:p>
          <a:p>
            <a:pPr algn="ctr"/>
            <a:r>
              <a:rPr lang="es-ES" sz="1400" b="1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Neurocirugía</a:t>
            </a:r>
            <a:r>
              <a:rPr lang="es-ES" sz="1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, Instituto Nacional de Neurología y Neurocirugía, CDMX, México.</a:t>
            </a:r>
          </a:p>
          <a:p>
            <a:pPr algn="ctr"/>
            <a:r>
              <a:rPr lang="es-ES" sz="1400" b="1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Neuro-Oncología Quirúrgica</a:t>
            </a:r>
            <a:r>
              <a:rPr lang="es-ES" sz="1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, Hospital Johns Hopkins. Baltimore, MD, EEUU.</a:t>
            </a:r>
          </a:p>
          <a:p>
            <a:pPr algn="ctr"/>
            <a:r>
              <a:rPr lang="es-ES" sz="1400" b="1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Cirugía de Columna</a:t>
            </a:r>
            <a:r>
              <a:rPr lang="es-ES" sz="1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, Instituto Nacional de Rehabilitación, CDMX, México.</a:t>
            </a:r>
          </a:p>
          <a:p>
            <a:pPr algn="ctr"/>
            <a:r>
              <a:rPr lang="es-ES" sz="1400" b="1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Mínima Invasión en Columna</a:t>
            </a:r>
            <a:r>
              <a:rPr lang="es-ES" sz="1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, Hospital </a:t>
            </a:r>
            <a:r>
              <a:rPr lang="es-ES" sz="1400" dirty="0" err="1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Guy´s</a:t>
            </a:r>
            <a:r>
              <a:rPr lang="es-ES" sz="1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 and </a:t>
            </a:r>
            <a:r>
              <a:rPr lang="es-ES" sz="1400" dirty="0" err="1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St´Thomas</a:t>
            </a:r>
            <a:r>
              <a:rPr lang="es-ES" sz="1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, Londres, Inglaterra.</a:t>
            </a:r>
          </a:p>
          <a:p>
            <a:pPr algn="ctr"/>
            <a:r>
              <a:rPr lang="es-ES" sz="1400" b="1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Maestría en Ciencias Médicas</a:t>
            </a:r>
            <a:r>
              <a:rPr lang="es-ES" sz="1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, UNAM, México.</a:t>
            </a:r>
          </a:p>
          <a:p>
            <a:pPr algn="ctr"/>
            <a:r>
              <a:rPr lang="es-ES" sz="1400" b="1" dirty="0" err="1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Doctorante</a:t>
            </a:r>
            <a:r>
              <a:rPr lang="es-ES" sz="1400" b="1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 en Ciencias Médicas</a:t>
            </a:r>
            <a:r>
              <a:rPr lang="es-ES" sz="1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, UNAM, México.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89846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0668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ES" sz="1800" b="1" dirty="0" smtClean="0">
                <a:latin typeface="Adobe Caslon Pro"/>
                <a:cs typeface="Adobe Caslon Pro"/>
              </a:rPr>
              <a:t>Isquemia* </a:t>
            </a:r>
            <a:r>
              <a:rPr lang="es-ES" sz="1800" b="1" dirty="0" smtClean="0">
                <a:latin typeface="Adobe Caslon Pro"/>
                <a:cs typeface="Adobe Caslon Pro"/>
              </a:rPr>
              <a:t>**</a:t>
            </a:r>
            <a:r>
              <a:rPr lang="es-ES" sz="1600" dirty="0" smtClean="0">
                <a:latin typeface="Adobe Caslon Pro"/>
                <a:cs typeface="Adobe Caslon Pro"/>
              </a:rPr>
              <a:t/>
            </a:r>
            <a:br>
              <a:rPr lang="es-ES" sz="1600" dirty="0" smtClean="0">
                <a:latin typeface="Adobe Caslon Pro"/>
                <a:cs typeface="Adobe Caslon Pro"/>
              </a:rPr>
            </a:br>
            <a:endParaRPr lang="es-ES" sz="1600" dirty="0">
              <a:latin typeface="Adobe Caslon Pro"/>
              <a:cs typeface="Adobe Caslon Pro"/>
            </a:endParaRPr>
          </a:p>
          <a:p>
            <a:endParaRPr lang="es-ES" sz="1800" dirty="0" smtClean="0">
              <a:latin typeface="Adobe Caslon Pro"/>
              <a:cs typeface="Adobe Caslon Pro"/>
            </a:endParaRPr>
          </a:p>
          <a:p>
            <a:endParaRPr lang="es-ES" sz="1800" dirty="0" smtClean="0">
              <a:latin typeface="Adobe Caslon Pro"/>
              <a:cs typeface="Adobe Caslon Pro"/>
            </a:endParaRPr>
          </a:p>
          <a:p>
            <a:endParaRPr lang="es-ES" sz="1800" dirty="0">
              <a:latin typeface="Adobe Caslon Pro"/>
              <a:cs typeface="Adobe Caslon Pro"/>
            </a:endParaRPr>
          </a:p>
          <a:p>
            <a:endParaRPr lang="es-ES" sz="1800" dirty="0" smtClean="0">
              <a:latin typeface="Adobe Caslon Pro"/>
              <a:cs typeface="Adobe Caslon Pro"/>
            </a:endParaRPr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ES" sz="2800" dirty="0" smtClean="0">
                <a:solidFill>
                  <a:schemeClr val="accent1">
                    <a:lumMod val="50000"/>
                  </a:schemeClr>
                </a:solidFill>
                <a:latin typeface="Adobe Caslon Pro"/>
                <a:cs typeface="Adobe Caslon Pro"/>
              </a:rPr>
              <a:t>FASE SECUNDARIA</a:t>
            </a:r>
            <a:endParaRPr lang="es-E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Marcador de contenido 2" descr="Logo AN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r="1141"/>
          <a:stretch/>
        </p:blipFill>
        <p:spPr>
          <a:xfrm>
            <a:off x="382496" y="347270"/>
            <a:ext cx="857622" cy="863090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 flipH="1">
            <a:off x="582706" y="1135529"/>
            <a:ext cx="8104094" cy="1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n 9" descr="ESquema flujo isquemia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06" y="1981177"/>
            <a:ext cx="5372100" cy="409575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915707" y="6386794"/>
            <a:ext cx="496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lvl="2" algn="r"/>
            <a:r>
              <a:rPr lang="es-ES" sz="1200" dirty="0">
                <a:solidFill>
                  <a:srgbClr val="17375E"/>
                </a:solidFill>
              </a:rPr>
              <a:t>^</a:t>
            </a:r>
            <a:r>
              <a:rPr lang="es-ES_tradnl" sz="1200" dirty="0">
                <a:solidFill>
                  <a:srgbClr val="17375E"/>
                </a:solidFill>
              </a:rPr>
              <a:t>Ishikawa, 2014</a:t>
            </a:r>
            <a:r>
              <a:rPr lang="es-ES" sz="1200" dirty="0">
                <a:solidFill>
                  <a:srgbClr val="17375E"/>
                </a:solidFill>
              </a:rPr>
              <a:t>; ^^</a:t>
            </a:r>
            <a:r>
              <a:rPr lang="es-ES" sz="1200" dirty="0" err="1">
                <a:solidFill>
                  <a:srgbClr val="17375E"/>
                </a:solidFill>
              </a:rPr>
              <a:t>Yan</a:t>
            </a:r>
            <a:r>
              <a:rPr lang="es-ES" sz="1200" dirty="0">
                <a:solidFill>
                  <a:srgbClr val="17375E"/>
                </a:solidFill>
              </a:rPr>
              <a:t>, </a:t>
            </a:r>
            <a:r>
              <a:rPr lang="es-ES" sz="1200" dirty="0" smtClean="0">
                <a:solidFill>
                  <a:srgbClr val="17375E"/>
                </a:solidFill>
              </a:rPr>
              <a:t>2012;</a:t>
            </a:r>
          </a:p>
          <a:p>
            <a:pPr marL="400050" lvl="2" algn="r"/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*</a:t>
            </a:r>
            <a:r>
              <a:rPr lang="es-ES_tradnl" sz="1200" dirty="0" err="1" smtClean="0">
                <a:solidFill>
                  <a:srgbClr val="17375E"/>
                </a:solidFill>
                <a:latin typeface="+mj-lt"/>
              </a:rPr>
              <a:t>Tator</a:t>
            </a:r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, 1997; </a:t>
            </a:r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**</a:t>
            </a:r>
            <a:r>
              <a:rPr lang="es-ES_tradnl" sz="1200" dirty="0" err="1" smtClean="0">
                <a:solidFill>
                  <a:srgbClr val="17375E"/>
                </a:solidFill>
                <a:latin typeface="+mj-lt"/>
              </a:rPr>
              <a:t>Mortazavi</a:t>
            </a:r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, 2014; ***</a:t>
            </a:r>
            <a:r>
              <a:rPr lang="es-ES_tradnl" sz="1200" dirty="0" err="1" smtClean="0">
                <a:solidFill>
                  <a:srgbClr val="17375E"/>
                </a:solidFill>
                <a:latin typeface="+mj-lt"/>
              </a:rPr>
              <a:t>Ahuja</a:t>
            </a:r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, 2017</a:t>
            </a:r>
            <a:r>
              <a:rPr lang="es-ES" sz="1200" dirty="0" smtClean="0">
                <a:solidFill>
                  <a:srgbClr val="17375E"/>
                </a:solidFill>
              </a:rPr>
              <a:t>.</a:t>
            </a:r>
            <a:endParaRPr lang="es-ES" sz="1200" dirty="0">
              <a:solidFill>
                <a:srgbClr val="17375E"/>
              </a:solidFill>
              <a:latin typeface="+mj-lt"/>
              <a:cs typeface="Baskerville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269876" y="6476440"/>
            <a:ext cx="2799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342900"/>
            <a:r>
              <a:rPr lang="es-ES_tradnl" sz="1200" dirty="0" smtClean="0">
                <a:solidFill>
                  <a:srgbClr val="254061"/>
                </a:solidFill>
                <a:latin typeface="+mj-lt"/>
              </a:rPr>
              <a:t>Dr. Ernesto Cabrera Aldana. ANM, 2018.</a:t>
            </a:r>
            <a:endParaRPr lang="es-ES" sz="1200" dirty="0">
              <a:solidFill>
                <a:srgbClr val="254061"/>
              </a:solidFill>
              <a:latin typeface="+mj-lt"/>
              <a:cs typeface="Baskerville"/>
            </a:endParaRPr>
          </a:p>
        </p:txBody>
      </p:sp>
      <p:sp>
        <p:nvSpPr>
          <p:cNvPr id="15" name="Marcador de contenido 2"/>
          <p:cNvSpPr txBox="1">
            <a:spLocks/>
          </p:cNvSpPr>
          <p:nvPr/>
        </p:nvSpPr>
        <p:spPr>
          <a:xfrm>
            <a:off x="5520510" y="2057296"/>
            <a:ext cx="3046854" cy="128672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s-ES" sz="1000" b="1" dirty="0" smtClean="0">
                <a:latin typeface="Arial"/>
                <a:cs typeface="Arial"/>
                <a:sym typeface="Wingdings"/>
              </a:rPr>
              <a:t>Edema </a:t>
            </a:r>
            <a:r>
              <a:rPr lang="es-ES" sz="1000" b="1" dirty="0" err="1" smtClean="0">
                <a:latin typeface="Arial"/>
                <a:cs typeface="Arial"/>
                <a:sym typeface="Wingdings"/>
              </a:rPr>
              <a:t>vasogénico</a:t>
            </a:r>
            <a:r>
              <a:rPr lang="es-ES" sz="1000" b="1" dirty="0" smtClean="0">
                <a:latin typeface="Arial"/>
                <a:cs typeface="Arial"/>
                <a:sym typeface="Wingdings"/>
              </a:rPr>
              <a:t> aumento de la presión </a:t>
            </a:r>
            <a:r>
              <a:rPr lang="es-ES" sz="1000" b="1" dirty="0" err="1" smtClean="0">
                <a:latin typeface="Arial"/>
                <a:cs typeface="Arial"/>
                <a:sym typeface="Wingdings"/>
              </a:rPr>
              <a:t>intersticialisquemiadepleción</a:t>
            </a:r>
            <a:r>
              <a:rPr lang="es-ES" sz="1000" b="1" dirty="0" smtClean="0">
                <a:latin typeface="Arial"/>
                <a:cs typeface="Arial"/>
                <a:sym typeface="Wingdings"/>
              </a:rPr>
              <a:t> ATP</a:t>
            </a:r>
          </a:p>
          <a:p>
            <a:pPr lvl="1">
              <a:lnSpc>
                <a:spcPct val="120000"/>
              </a:lnSpc>
            </a:pPr>
            <a:r>
              <a:rPr lang="es-ES" sz="1000" b="1" dirty="0" smtClean="0">
                <a:latin typeface="Arial"/>
                <a:cs typeface="Arial"/>
                <a:sym typeface="Wingdings"/>
              </a:rPr>
              <a:t>Inactiva bomba </a:t>
            </a:r>
            <a:r>
              <a:rPr lang="es-ES" sz="1000" b="1" dirty="0" err="1" smtClean="0">
                <a:latin typeface="Arial"/>
                <a:cs typeface="Arial"/>
                <a:sym typeface="Wingdings"/>
              </a:rPr>
              <a:t>Na</a:t>
            </a:r>
            <a:r>
              <a:rPr lang="es-ES" sz="1000" b="1" dirty="0" smtClean="0">
                <a:latin typeface="Arial"/>
                <a:cs typeface="Arial"/>
                <a:sym typeface="Wingdings"/>
              </a:rPr>
              <a:t>/</a:t>
            </a:r>
            <a:r>
              <a:rPr lang="es-ES" sz="1000" b="1" dirty="0" err="1" smtClean="0">
                <a:latin typeface="Arial"/>
                <a:cs typeface="Arial"/>
                <a:sym typeface="Wingdings"/>
              </a:rPr>
              <a:t>Kentrada</a:t>
            </a:r>
            <a:r>
              <a:rPr lang="es-ES" sz="1000" b="1" dirty="0" smtClean="0">
                <a:latin typeface="Arial"/>
                <a:cs typeface="Arial"/>
                <a:sym typeface="Wingdings"/>
              </a:rPr>
              <a:t> por trasporte pasivo </a:t>
            </a:r>
            <a:r>
              <a:rPr lang="es-ES" sz="1000" b="1" dirty="0" err="1" smtClean="0">
                <a:latin typeface="Arial"/>
                <a:cs typeface="Arial"/>
                <a:sym typeface="Wingdings"/>
              </a:rPr>
              <a:t>Na</a:t>
            </a:r>
            <a:r>
              <a:rPr lang="es-ES" sz="1000" b="1" dirty="0" smtClean="0">
                <a:latin typeface="Arial"/>
                <a:cs typeface="Arial"/>
                <a:sym typeface="Wingdings"/>
              </a:rPr>
              <a:t> + Ca y salida de K=Edema </a:t>
            </a:r>
            <a:r>
              <a:rPr lang="es-ES" sz="1000" b="1" dirty="0" err="1" smtClean="0">
                <a:latin typeface="Arial"/>
                <a:cs typeface="Arial"/>
                <a:sym typeface="Wingdings"/>
              </a:rPr>
              <a:t>citotóxico</a:t>
            </a:r>
            <a:r>
              <a:rPr lang="es-ES" sz="1000" b="1" dirty="0" smtClean="0">
                <a:latin typeface="Arial"/>
                <a:cs typeface="Arial"/>
                <a:sym typeface="Wingdings"/>
              </a:rPr>
              <a:t>.</a:t>
            </a:r>
          </a:p>
          <a:p>
            <a:pPr lvl="1">
              <a:lnSpc>
                <a:spcPct val="120000"/>
              </a:lnSpc>
            </a:pPr>
            <a:r>
              <a:rPr lang="es-ES" sz="1000" b="1" dirty="0" smtClean="0">
                <a:latin typeface="Arial"/>
                <a:cs typeface="Arial"/>
                <a:sym typeface="Wingdings"/>
              </a:rPr>
              <a:t>Pérdida de la recaptura de aminoácidos </a:t>
            </a:r>
            <a:r>
              <a:rPr lang="es-ES" sz="1000" b="1" dirty="0" err="1" smtClean="0">
                <a:latin typeface="Arial"/>
                <a:cs typeface="Arial"/>
                <a:sym typeface="Wingdings"/>
              </a:rPr>
              <a:t>excitatorios</a:t>
            </a:r>
            <a:r>
              <a:rPr lang="es-ES" sz="1000" b="1" dirty="0" smtClean="0">
                <a:latin typeface="Arial"/>
                <a:cs typeface="Arial"/>
                <a:sym typeface="Wingdings"/>
              </a:rPr>
              <a:t>* ** ***.</a:t>
            </a:r>
          </a:p>
          <a:p>
            <a:endParaRPr lang="es-ES" sz="1800" dirty="0" smtClean="0">
              <a:latin typeface="Adobe Caslon Pro"/>
              <a:cs typeface="Adobe Caslon Pro"/>
            </a:endParaRPr>
          </a:p>
        </p:txBody>
      </p:sp>
      <p:cxnSp>
        <p:nvCxnSpPr>
          <p:cNvPr id="20" name="Conector angular 19"/>
          <p:cNvCxnSpPr>
            <a:endCxn id="45" idx="1"/>
          </p:cNvCxnSpPr>
          <p:nvPr/>
        </p:nvCxnSpPr>
        <p:spPr>
          <a:xfrm flipV="1">
            <a:off x="4345040" y="1570191"/>
            <a:ext cx="2071768" cy="1130470"/>
          </a:xfrm>
          <a:prstGeom prst="bentConnector3">
            <a:avLst>
              <a:gd name="adj1" fmla="val 37335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angular 24"/>
          <p:cNvCxnSpPr>
            <a:stCxn id="15" idx="1"/>
          </p:cNvCxnSpPr>
          <p:nvPr/>
        </p:nvCxnSpPr>
        <p:spPr>
          <a:xfrm rot="10800000" flipV="1">
            <a:off x="4345040" y="2700658"/>
            <a:ext cx="1175470" cy="353755"/>
          </a:xfrm>
          <a:prstGeom prst="bentConnector3">
            <a:avLst>
              <a:gd name="adj1" fmla="val 10714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uadroTexto 44"/>
          <p:cNvSpPr txBox="1"/>
          <p:nvPr/>
        </p:nvSpPr>
        <p:spPr>
          <a:xfrm>
            <a:off x="6416808" y="1277034"/>
            <a:ext cx="2150556" cy="58631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S" sz="900" b="1" dirty="0" err="1">
                <a:latin typeface="Arial"/>
                <a:cs typeface="Arial"/>
              </a:rPr>
              <a:t>Hipoperfusión</a:t>
            </a:r>
            <a:r>
              <a:rPr lang="es-ES" sz="900" b="1" dirty="0" err="1">
                <a:latin typeface="Arial"/>
                <a:cs typeface="Arial"/>
                <a:sym typeface="Wingdings"/>
              </a:rPr>
              <a:t></a:t>
            </a:r>
            <a:r>
              <a:rPr lang="es-ES" sz="900" b="1" dirty="0" err="1">
                <a:latin typeface="Arial"/>
                <a:cs typeface="Arial"/>
              </a:rPr>
              <a:t>Ácidosis</a:t>
            </a:r>
            <a:r>
              <a:rPr lang="es-ES" sz="900" b="1" dirty="0">
                <a:latin typeface="Arial"/>
                <a:cs typeface="Arial"/>
              </a:rPr>
              <a:t> </a:t>
            </a:r>
            <a:r>
              <a:rPr lang="es-ES" sz="900" b="1" dirty="0" err="1">
                <a:latin typeface="Arial"/>
                <a:cs typeface="Arial"/>
              </a:rPr>
              <a:t>local</a:t>
            </a:r>
            <a:r>
              <a:rPr lang="es-ES" sz="900" b="1" dirty="0" err="1">
                <a:latin typeface="Arial"/>
                <a:cs typeface="Arial"/>
                <a:sym typeface="Wingdings"/>
              </a:rPr>
              <a:t></a:t>
            </a:r>
            <a:r>
              <a:rPr lang="es-ES" sz="900" b="1" dirty="0" err="1">
                <a:latin typeface="Arial"/>
                <a:cs typeface="Arial"/>
              </a:rPr>
              <a:t>Vasodilatación</a:t>
            </a:r>
            <a:r>
              <a:rPr lang="es-ES" sz="900" b="1" dirty="0" err="1">
                <a:latin typeface="Arial"/>
                <a:cs typeface="Arial"/>
                <a:sym typeface="Wingdings"/>
              </a:rPr>
              <a:t>Hiperemia</a:t>
            </a:r>
            <a:r>
              <a:rPr lang="es-ES" sz="900" b="1" dirty="0">
                <a:latin typeface="Arial"/>
                <a:cs typeface="Arial"/>
                <a:sym typeface="Wingdings"/>
              </a:rPr>
              <a:t> Radicales </a:t>
            </a:r>
            <a:r>
              <a:rPr lang="es-ES" sz="900" b="1" dirty="0" smtClean="0">
                <a:latin typeface="Arial"/>
                <a:cs typeface="Arial"/>
                <a:sym typeface="Wingdings"/>
              </a:rPr>
              <a:t>libres*</a:t>
            </a:r>
            <a:endParaRPr lang="es-ES" sz="900" b="1" dirty="0">
              <a:latin typeface="Arial"/>
              <a:cs typeface="Arial"/>
              <a:sym typeface="Wingdings"/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5520510" y="3485208"/>
            <a:ext cx="3046853" cy="42011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S" sz="900" b="1" dirty="0" err="1" smtClean="0">
                <a:latin typeface="Arial"/>
                <a:cs typeface="Arial"/>
                <a:sym typeface="Wingdings"/>
              </a:rPr>
              <a:t>Ca+Fosfolipasa</a:t>
            </a:r>
            <a:r>
              <a:rPr lang="es-ES" sz="900" b="1" dirty="0" smtClean="0">
                <a:latin typeface="Arial"/>
                <a:cs typeface="Arial"/>
                <a:sym typeface="Wingdings"/>
              </a:rPr>
              <a:t> A2 </a:t>
            </a:r>
            <a:r>
              <a:rPr lang="es-ES" sz="900" b="1" dirty="0" smtClean="0">
                <a:latin typeface="Arial"/>
                <a:cs typeface="Arial"/>
              </a:rPr>
              <a:t>Ácido </a:t>
            </a:r>
            <a:r>
              <a:rPr lang="es-ES" sz="900" b="1" dirty="0" err="1">
                <a:latin typeface="Arial"/>
                <a:cs typeface="Arial"/>
              </a:rPr>
              <a:t>araquidónico</a:t>
            </a:r>
            <a:r>
              <a:rPr lang="es-ES" sz="900" b="1" dirty="0" err="1">
                <a:latin typeface="Arial"/>
                <a:cs typeface="Arial"/>
                <a:sym typeface="Wingdings"/>
              </a:rPr>
              <a:t>COX</a:t>
            </a:r>
            <a:r>
              <a:rPr lang="es-ES" sz="900" b="1" dirty="0" smtClean="0">
                <a:latin typeface="Arial"/>
                <a:cs typeface="Arial"/>
                <a:sym typeface="Wingdings"/>
              </a:rPr>
              <a:t>  </a:t>
            </a:r>
          </a:p>
          <a:p>
            <a:pPr>
              <a:lnSpc>
                <a:spcPct val="120000"/>
              </a:lnSpc>
            </a:pPr>
            <a:r>
              <a:rPr lang="es-ES" sz="900" b="1" dirty="0" smtClean="0">
                <a:latin typeface="Arial"/>
                <a:ea typeface="Wingdings"/>
                <a:cs typeface="Arial"/>
                <a:sym typeface="Wingdings"/>
              </a:rPr>
              <a:t></a:t>
            </a:r>
            <a:r>
              <a:rPr lang="es-ES" sz="900" b="1" dirty="0" smtClean="0">
                <a:latin typeface="Arial"/>
                <a:cs typeface="Arial"/>
                <a:sym typeface="Wingdings"/>
              </a:rPr>
              <a:t> </a:t>
            </a:r>
            <a:r>
              <a:rPr lang="es-ES" sz="900" b="1" dirty="0" err="1" smtClean="0">
                <a:latin typeface="Arial"/>
                <a:cs typeface="Arial"/>
                <a:sym typeface="Wingdings"/>
              </a:rPr>
              <a:t>Tromboxanos</a:t>
            </a:r>
            <a:r>
              <a:rPr lang="es-ES" sz="900" b="1" dirty="0" smtClean="0">
                <a:latin typeface="Arial"/>
                <a:cs typeface="Arial"/>
                <a:sym typeface="Wingdings"/>
              </a:rPr>
              <a:t> </a:t>
            </a:r>
            <a:r>
              <a:rPr lang="es-ES" sz="900" b="1" dirty="0" err="1" smtClean="0">
                <a:latin typeface="Arial"/>
                <a:cs typeface="Arial"/>
                <a:sym typeface="Wingdings"/>
              </a:rPr>
              <a:t>protromb</a:t>
            </a:r>
            <a:r>
              <a:rPr lang="es-ES" sz="900" b="1" dirty="0" err="1" smtClean="0">
                <a:latin typeface="Arial"/>
                <a:cs typeface="Arial"/>
                <a:sym typeface="Wingdings"/>
              </a:rPr>
              <a:t>óticoIsquemia</a:t>
            </a:r>
            <a:r>
              <a:rPr lang="es-ES" sz="900" b="1" dirty="0" smtClean="0">
                <a:latin typeface="Arial"/>
                <a:cs typeface="Arial"/>
                <a:sym typeface="Wingdings"/>
              </a:rPr>
              <a:t>**</a:t>
            </a:r>
            <a:endParaRPr lang="es-ES" sz="900" b="1" dirty="0">
              <a:latin typeface="Arial"/>
              <a:cs typeface="Arial"/>
              <a:sym typeface="Wingdings"/>
            </a:endParaRPr>
          </a:p>
        </p:txBody>
      </p:sp>
      <p:sp>
        <p:nvSpPr>
          <p:cNvPr id="56" name="CuadroTexto 55"/>
          <p:cNvSpPr txBox="1"/>
          <p:nvPr/>
        </p:nvSpPr>
        <p:spPr>
          <a:xfrm>
            <a:off x="6416808" y="4060408"/>
            <a:ext cx="2150557" cy="42011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S" sz="900" b="1" dirty="0" err="1" smtClean="0">
                <a:latin typeface="Arial"/>
                <a:cs typeface="Arial"/>
                <a:sym typeface="Wingdings"/>
              </a:rPr>
              <a:t>Endotelio</a:t>
            </a:r>
            <a:r>
              <a:rPr lang="es-ES" sz="900" b="1" dirty="0" err="1">
                <a:latin typeface="Arial"/>
                <a:cs typeface="Arial"/>
                <a:sym typeface="Wingdings"/>
              </a:rPr>
              <a:t>Activación</a:t>
            </a:r>
            <a:r>
              <a:rPr lang="es-ES" sz="900" b="1" dirty="0">
                <a:latin typeface="Arial"/>
                <a:cs typeface="Arial"/>
                <a:sym typeface="Wingdings"/>
              </a:rPr>
              <a:t> de enzima </a:t>
            </a:r>
            <a:r>
              <a:rPr lang="es-ES" sz="900" b="1" dirty="0" err="1">
                <a:latin typeface="Arial"/>
                <a:cs typeface="Arial"/>
                <a:sym typeface="Wingdings"/>
              </a:rPr>
              <a:t>xantino-oxidasaRadicales</a:t>
            </a:r>
            <a:r>
              <a:rPr lang="es-ES" sz="900" b="1" dirty="0">
                <a:latin typeface="Arial"/>
                <a:cs typeface="Arial"/>
                <a:sym typeface="Wingdings"/>
              </a:rPr>
              <a:t> </a:t>
            </a:r>
            <a:r>
              <a:rPr lang="es-ES" sz="900" b="1" dirty="0" smtClean="0">
                <a:latin typeface="Arial"/>
                <a:cs typeface="Arial"/>
                <a:sym typeface="Wingdings"/>
              </a:rPr>
              <a:t>libres**</a:t>
            </a:r>
            <a:endParaRPr lang="es-ES" sz="900" b="1" dirty="0">
              <a:latin typeface="Arial"/>
              <a:cs typeface="Arial"/>
              <a:sym typeface="Wingdings"/>
            </a:endParaRPr>
          </a:p>
        </p:txBody>
      </p:sp>
      <p:cxnSp>
        <p:nvCxnSpPr>
          <p:cNvPr id="57" name="Conector angular 56"/>
          <p:cNvCxnSpPr>
            <a:endCxn id="46" idx="1"/>
          </p:cNvCxnSpPr>
          <p:nvPr/>
        </p:nvCxnSpPr>
        <p:spPr>
          <a:xfrm rot="5400000" flipH="1" flipV="1">
            <a:off x="4934708" y="4013658"/>
            <a:ext cx="904193" cy="267411"/>
          </a:xfrm>
          <a:prstGeom prst="bentConnector2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ector angular 59"/>
          <p:cNvCxnSpPr/>
          <p:nvPr/>
        </p:nvCxnSpPr>
        <p:spPr>
          <a:xfrm flipV="1">
            <a:off x="5915068" y="4310502"/>
            <a:ext cx="501740" cy="43551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CuadroTexto 70"/>
          <p:cNvSpPr txBox="1"/>
          <p:nvPr/>
        </p:nvSpPr>
        <p:spPr>
          <a:xfrm>
            <a:off x="6416807" y="4598835"/>
            <a:ext cx="2150557" cy="42011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S" sz="900" b="1" dirty="0" smtClean="0">
                <a:latin typeface="Arial"/>
                <a:cs typeface="Arial"/>
                <a:sym typeface="Wingdings"/>
              </a:rPr>
              <a:t>Alteraci</a:t>
            </a:r>
            <a:r>
              <a:rPr lang="es-ES" sz="900" b="1" dirty="0" smtClean="0">
                <a:latin typeface="Arial"/>
                <a:cs typeface="Arial"/>
                <a:sym typeface="Wingdings"/>
              </a:rPr>
              <a:t>ón de </a:t>
            </a:r>
            <a:r>
              <a:rPr lang="es-ES" sz="900" b="1" dirty="0" err="1" smtClean="0">
                <a:latin typeface="Arial"/>
                <a:cs typeface="Arial"/>
                <a:sym typeface="Wingdings"/>
              </a:rPr>
              <a:t>neurofilamentos</a:t>
            </a:r>
            <a:r>
              <a:rPr lang="es-ES" sz="900" b="1" dirty="0" smtClean="0">
                <a:latin typeface="Arial"/>
                <a:cs typeface="Arial"/>
                <a:sym typeface="Wingdings"/>
              </a:rPr>
              <a:t> y </a:t>
            </a:r>
            <a:r>
              <a:rPr lang="es-ES" sz="900" b="1" dirty="0" err="1" smtClean="0">
                <a:latin typeface="Arial"/>
                <a:cs typeface="Arial"/>
                <a:sym typeface="Wingdings"/>
              </a:rPr>
              <a:t>microtúbulos</a:t>
            </a:r>
            <a:r>
              <a:rPr lang="es-ES" sz="900" b="1" dirty="0" smtClean="0">
                <a:latin typeface="Arial"/>
                <a:cs typeface="Arial"/>
                <a:sym typeface="Wingdings"/>
              </a:rPr>
              <a:t> en neurona**</a:t>
            </a:r>
            <a:endParaRPr lang="es-ES" sz="900" b="1" dirty="0">
              <a:latin typeface="Arial"/>
              <a:cs typeface="Arial"/>
              <a:sym typeface="Wingdings"/>
            </a:endParaRPr>
          </a:p>
        </p:txBody>
      </p:sp>
      <p:sp>
        <p:nvSpPr>
          <p:cNvPr id="72" name="CuadroTexto 71"/>
          <p:cNvSpPr txBox="1"/>
          <p:nvPr/>
        </p:nvSpPr>
        <p:spPr>
          <a:xfrm>
            <a:off x="6416808" y="5144421"/>
            <a:ext cx="2150555" cy="42011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S" sz="900" b="1" dirty="0" smtClean="0">
                <a:latin typeface="Arial"/>
                <a:cs typeface="Arial"/>
                <a:sym typeface="Wingdings"/>
              </a:rPr>
              <a:t>Afectaci</a:t>
            </a:r>
            <a:r>
              <a:rPr lang="es-ES" sz="900" b="1" dirty="0" smtClean="0">
                <a:latin typeface="Arial"/>
                <a:cs typeface="Arial"/>
                <a:sym typeface="Wingdings"/>
              </a:rPr>
              <a:t>ón de la </a:t>
            </a:r>
            <a:r>
              <a:rPr lang="es-ES" sz="900" b="1" dirty="0" err="1" smtClean="0">
                <a:latin typeface="Arial"/>
                <a:cs typeface="Arial"/>
                <a:sym typeface="Wingdings"/>
              </a:rPr>
              <a:t>fosforilación</a:t>
            </a:r>
            <a:r>
              <a:rPr lang="es-ES" sz="900" b="1" dirty="0" smtClean="0">
                <a:latin typeface="Arial"/>
                <a:cs typeface="Arial"/>
                <a:sym typeface="Wingdings"/>
              </a:rPr>
              <a:t> oxidativa en mitocondria**</a:t>
            </a:r>
            <a:endParaRPr lang="es-ES" sz="900" b="1" dirty="0">
              <a:latin typeface="Arial"/>
              <a:cs typeface="Arial"/>
              <a:sym typeface="Wingdings"/>
            </a:endParaRPr>
          </a:p>
        </p:txBody>
      </p:sp>
      <p:sp>
        <p:nvSpPr>
          <p:cNvPr id="73" name="CuadroTexto 72"/>
          <p:cNvSpPr txBox="1"/>
          <p:nvPr/>
        </p:nvSpPr>
        <p:spPr>
          <a:xfrm>
            <a:off x="6416807" y="5656812"/>
            <a:ext cx="2150556" cy="42011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S" sz="900" b="1" dirty="0" smtClean="0">
                <a:latin typeface="Arial"/>
                <a:cs typeface="Arial"/>
                <a:sym typeface="Wingdings"/>
              </a:rPr>
              <a:t>Activaci</a:t>
            </a:r>
            <a:r>
              <a:rPr lang="es-ES" sz="900" b="1" dirty="0" smtClean="0">
                <a:latin typeface="Arial"/>
                <a:cs typeface="Arial"/>
                <a:sym typeface="Wingdings"/>
              </a:rPr>
              <a:t>ón de fosfatasas, proteasas y  </a:t>
            </a:r>
            <a:r>
              <a:rPr lang="es-ES" sz="900" b="1" dirty="0" err="1" smtClean="0">
                <a:latin typeface="Arial"/>
                <a:cs typeface="Arial"/>
                <a:sym typeface="Wingdings"/>
              </a:rPr>
              <a:t>endonucleasas</a:t>
            </a:r>
            <a:r>
              <a:rPr lang="es-ES" sz="900" b="1" dirty="0" smtClean="0">
                <a:latin typeface="Arial"/>
                <a:cs typeface="Arial"/>
                <a:sym typeface="Wingdings"/>
              </a:rPr>
              <a:t>** </a:t>
            </a:r>
            <a:endParaRPr lang="es-ES" sz="900" b="1" dirty="0">
              <a:latin typeface="Arial"/>
              <a:cs typeface="Arial"/>
              <a:sym typeface="Wingdings"/>
            </a:endParaRPr>
          </a:p>
        </p:txBody>
      </p:sp>
      <p:cxnSp>
        <p:nvCxnSpPr>
          <p:cNvPr id="75" name="Conector angular 74"/>
          <p:cNvCxnSpPr/>
          <p:nvPr/>
        </p:nvCxnSpPr>
        <p:spPr>
          <a:xfrm>
            <a:off x="5915068" y="4747311"/>
            <a:ext cx="501739" cy="7569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ector angular 79"/>
          <p:cNvCxnSpPr>
            <a:endCxn id="72" idx="1"/>
          </p:cNvCxnSpPr>
          <p:nvPr/>
        </p:nvCxnSpPr>
        <p:spPr>
          <a:xfrm rot="16200000" flipH="1">
            <a:off x="5988048" y="4925719"/>
            <a:ext cx="606300" cy="251220"/>
          </a:xfrm>
          <a:prstGeom prst="bentConnector2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Conector angular 83"/>
          <p:cNvCxnSpPr>
            <a:endCxn id="73" idx="1"/>
          </p:cNvCxnSpPr>
          <p:nvPr/>
        </p:nvCxnSpPr>
        <p:spPr>
          <a:xfrm rot="16200000" flipH="1">
            <a:off x="5731417" y="5181480"/>
            <a:ext cx="1119560" cy="251220"/>
          </a:xfrm>
          <a:prstGeom prst="bentConnector2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ángulo 87"/>
          <p:cNvSpPr/>
          <p:nvPr/>
        </p:nvSpPr>
        <p:spPr>
          <a:xfrm>
            <a:off x="457200" y="2008932"/>
            <a:ext cx="1920061" cy="4067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9" name="CuadroTexto 88"/>
          <p:cNvSpPr txBox="1"/>
          <p:nvPr/>
        </p:nvSpPr>
        <p:spPr>
          <a:xfrm>
            <a:off x="2257741" y="5122913"/>
            <a:ext cx="759247" cy="48844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endParaRPr lang="es-ES" sz="900" b="1" dirty="0">
              <a:latin typeface="Arial"/>
              <a:cs typeface="Arial"/>
              <a:sym typeface="Wingdings"/>
            </a:endParaRPr>
          </a:p>
        </p:txBody>
      </p:sp>
      <p:sp>
        <p:nvSpPr>
          <p:cNvPr id="90" name="CuadroTexto 89"/>
          <p:cNvSpPr txBox="1"/>
          <p:nvPr/>
        </p:nvSpPr>
        <p:spPr>
          <a:xfrm>
            <a:off x="2051685" y="1813071"/>
            <a:ext cx="759247" cy="48844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endParaRPr lang="es-ES" sz="900" b="1" dirty="0">
              <a:latin typeface="Arial"/>
              <a:cs typeface="Arial"/>
              <a:sym typeface="Wingdings"/>
            </a:endParaRPr>
          </a:p>
        </p:txBody>
      </p:sp>
      <p:pic>
        <p:nvPicPr>
          <p:cNvPr id="13" name="Imagen 12" descr="miRNA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343"/>
          <a:stretch/>
        </p:blipFill>
        <p:spPr>
          <a:xfrm>
            <a:off x="688241" y="4158686"/>
            <a:ext cx="2111719" cy="106967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cxnSp>
        <p:nvCxnSpPr>
          <p:cNvPr id="91" name="Conector angular 90"/>
          <p:cNvCxnSpPr/>
          <p:nvPr/>
        </p:nvCxnSpPr>
        <p:spPr>
          <a:xfrm rot="5400000">
            <a:off x="1323187" y="2572660"/>
            <a:ext cx="1853517" cy="112197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CuadroTexto 54"/>
          <p:cNvSpPr txBox="1"/>
          <p:nvPr/>
        </p:nvSpPr>
        <p:spPr>
          <a:xfrm>
            <a:off x="1805093" y="3392910"/>
            <a:ext cx="493184" cy="2308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900" b="1" dirty="0" smtClean="0">
                <a:latin typeface="Arial"/>
                <a:ea typeface="Wingdings"/>
                <a:cs typeface="Arial"/>
                <a:sym typeface="Wingdings"/>
              </a:rPr>
              <a:t></a:t>
            </a:r>
            <a:r>
              <a:rPr lang="es-ES" sz="900" b="1" dirty="0">
                <a:latin typeface="Arial"/>
                <a:cs typeface="Arial"/>
                <a:sym typeface="Wingdings"/>
              </a:rPr>
              <a:t> </a:t>
            </a:r>
            <a:r>
              <a:rPr lang="es-ES" sz="900" b="1" dirty="0" smtClean="0">
                <a:latin typeface="Arial"/>
                <a:cs typeface="Arial"/>
                <a:sym typeface="Wingdings"/>
              </a:rPr>
              <a:t>Mg</a:t>
            </a:r>
            <a:endParaRPr lang="es-ES" sz="900" b="1" dirty="0">
              <a:latin typeface="Arial"/>
              <a:cs typeface="Arial"/>
              <a:sym typeface="Wingdings"/>
            </a:endParaRPr>
          </a:p>
        </p:txBody>
      </p:sp>
      <p:cxnSp>
        <p:nvCxnSpPr>
          <p:cNvPr id="94" name="Conector angular 93"/>
          <p:cNvCxnSpPr/>
          <p:nvPr/>
        </p:nvCxnSpPr>
        <p:spPr>
          <a:xfrm>
            <a:off x="2051685" y="3623742"/>
            <a:ext cx="901670" cy="220234"/>
          </a:xfrm>
          <a:prstGeom prst="bentConnector3">
            <a:avLst>
              <a:gd name="adj1" fmla="val 845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angular 103"/>
          <p:cNvCxnSpPr/>
          <p:nvPr/>
        </p:nvCxnSpPr>
        <p:spPr>
          <a:xfrm rot="10800000" flipV="1">
            <a:off x="2298278" y="3054413"/>
            <a:ext cx="808501" cy="393231"/>
          </a:xfrm>
          <a:prstGeom prst="bentConnector3">
            <a:avLst>
              <a:gd name="adj1" fmla="val 2259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CuadroTexto 122"/>
          <p:cNvSpPr txBox="1"/>
          <p:nvPr/>
        </p:nvSpPr>
        <p:spPr>
          <a:xfrm>
            <a:off x="2257741" y="4104493"/>
            <a:ext cx="4316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>
                <a:solidFill>
                  <a:srgbClr val="17375E"/>
                </a:solidFill>
              </a:rPr>
              <a:t>^</a:t>
            </a:r>
            <a:r>
              <a:rPr lang="es-ES" sz="1000" dirty="0">
                <a:solidFill>
                  <a:srgbClr val="17375E"/>
                </a:solidFill>
              </a:rPr>
              <a:t>^</a:t>
            </a:r>
            <a:endParaRPr lang="es-ES" sz="1000" dirty="0"/>
          </a:p>
        </p:txBody>
      </p:sp>
      <p:sp>
        <p:nvSpPr>
          <p:cNvPr id="124" name="CuadroTexto 123"/>
          <p:cNvSpPr txBox="1"/>
          <p:nvPr/>
        </p:nvSpPr>
        <p:spPr>
          <a:xfrm>
            <a:off x="3915707" y="1967935"/>
            <a:ext cx="4316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>
                <a:solidFill>
                  <a:srgbClr val="17375E"/>
                </a:solidFill>
              </a:rPr>
              <a:t>^</a:t>
            </a:r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218320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1"/>
            <a:ext cx="3340238" cy="3039484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es-ES" sz="2900" b="1" dirty="0" smtClean="0">
                <a:latin typeface="Adobe Caslon Pro"/>
                <a:cs typeface="Adobe Caslon Pro"/>
              </a:rPr>
              <a:t>Inflamaci</a:t>
            </a:r>
            <a:r>
              <a:rPr lang="es-ES" sz="2900" b="1" dirty="0" smtClean="0">
                <a:latin typeface="Adobe Caslon Pro"/>
                <a:cs typeface="Adobe Caslon Pro"/>
              </a:rPr>
              <a:t>ón* **</a:t>
            </a:r>
            <a:r>
              <a:rPr lang="es-ES" sz="2900" b="1" dirty="0" smtClean="0">
                <a:latin typeface="Adobe Caslon Pro"/>
                <a:cs typeface="Adobe Caslon Pro"/>
              </a:rPr>
              <a:t>: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s-ES" sz="1800" dirty="0" smtClean="0">
                <a:latin typeface="Adobe Caslon Pro"/>
                <a:cs typeface="Adobe Caslon Pro"/>
              </a:rPr>
              <a:t>C</a:t>
            </a:r>
            <a:r>
              <a:rPr lang="es-ES" sz="1800" dirty="0" smtClean="0">
                <a:latin typeface="Adobe Caslon Pro"/>
                <a:cs typeface="Adobe Caslon Pro"/>
              </a:rPr>
              <a:t>élulas locales:</a:t>
            </a:r>
          </a:p>
          <a:p>
            <a:pPr algn="just">
              <a:lnSpc>
                <a:spcPct val="120000"/>
              </a:lnSpc>
            </a:pPr>
            <a:r>
              <a:rPr lang="es-ES" sz="1800" dirty="0" err="1" smtClean="0">
                <a:latin typeface="Adobe Caslon Pro"/>
                <a:cs typeface="Adobe Caslon Pro"/>
              </a:rPr>
              <a:t>Microglia</a:t>
            </a:r>
            <a:r>
              <a:rPr lang="es-ES" sz="1800" dirty="0" smtClean="0">
                <a:latin typeface="Adobe Caslon Pro"/>
                <a:cs typeface="Adobe Caslon Pro"/>
              </a:rPr>
              <a:t> y células endoteliales (neuronas)</a:t>
            </a:r>
          </a:p>
          <a:p>
            <a:pPr algn="just">
              <a:lnSpc>
                <a:spcPct val="120000"/>
              </a:lnSpc>
            </a:pPr>
            <a:r>
              <a:rPr lang="es-ES" sz="1800" b="1" dirty="0" smtClean="0">
                <a:latin typeface="Adobe Caslon Pro"/>
                <a:cs typeface="Adobe Caslon Pro"/>
              </a:rPr>
              <a:t>Citocinas </a:t>
            </a:r>
            <a:r>
              <a:rPr lang="es-ES" sz="1800" b="1" dirty="0" err="1" smtClean="0">
                <a:latin typeface="Adobe Caslon Pro"/>
                <a:cs typeface="Adobe Caslon Pro"/>
              </a:rPr>
              <a:t>proinflamatorias</a:t>
            </a:r>
            <a:r>
              <a:rPr lang="es-ES" sz="1800" b="1" dirty="0" smtClean="0">
                <a:latin typeface="Adobe Caslon Pro"/>
                <a:cs typeface="Adobe Caslon Pro"/>
              </a:rPr>
              <a:t> (</a:t>
            </a:r>
            <a:r>
              <a:rPr lang="es-ES_tradnl" sz="1800" dirty="0">
                <a:latin typeface="Adobe Caslon Pro"/>
                <a:cs typeface="Adobe Caslon Pro"/>
                <a:sym typeface="Wingdings"/>
              </a:rPr>
              <a:t>5-</a:t>
            </a:r>
            <a:r>
              <a:rPr lang="es-ES_tradnl" sz="1800" dirty="0" smtClean="0">
                <a:latin typeface="Adobe Caslon Pro"/>
                <a:cs typeface="Adobe Caslon Pro"/>
                <a:sym typeface="Wingdings"/>
              </a:rPr>
              <a:t>15min) </a:t>
            </a:r>
            <a:r>
              <a:rPr lang="es-ES" sz="1800" b="1" dirty="0" smtClean="0">
                <a:latin typeface="Adobe Caslon Pro"/>
                <a:cs typeface="Adobe Caslon Pro"/>
              </a:rPr>
              <a:t>: </a:t>
            </a:r>
            <a:r>
              <a:rPr lang="es-ES_tradnl" sz="1800" dirty="0" smtClean="0">
                <a:latin typeface="Adobe Caslon Pro"/>
                <a:cs typeface="Adobe Caslon Pro"/>
              </a:rPr>
              <a:t>TNF</a:t>
            </a:r>
            <a:r>
              <a:rPr lang="es-ES_tradnl" sz="1800" dirty="0">
                <a:latin typeface="Adobe Caslon Pro"/>
                <a:cs typeface="Adobe Caslon Pro"/>
              </a:rPr>
              <a:t>-</a:t>
            </a:r>
            <a:r>
              <a:rPr lang="es-ES_tradnl" sz="1800" dirty="0">
                <a:latin typeface="Adobe Caslon Pro"/>
                <a:cs typeface="Adobe Caslon Pro"/>
                <a:sym typeface="Symbol"/>
              </a:rPr>
              <a:t></a:t>
            </a:r>
            <a:r>
              <a:rPr lang="es-ES_tradnl" sz="1800" dirty="0">
                <a:latin typeface="Adobe Caslon Pro"/>
                <a:cs typeface="Adobe Caslon Pro"/>
              </a:rPr>
              <a:t> </a:t>
            </a:r>
            <a:r>
              <a:rPr lang="es-ES_tradnl" sz="1800" dirty="0" smtClean="0">
                <a:latin typeface="Adobe Caslon Pro"/>
                <a:cs typeface="Adobe Caslon Pro"/>
              </a:rPr>
              <a:t>(pico 1h) e </a:t>
            </a:r>
            <a:r>
              <a:rPr lang="es-ES_tradnl" sz="1800" dirty="0">
                <a:latin typeface="Adobe Caslon Pro"/>
                <a:cs typeface="Adobe Caslon Pro"/>
              </a:rPr>
              <a:t>IL-1</a:t>
            </a:r>
            <a:r>
              <a:rPr lang="es-ES_tradnl" sz="1800" dirty="0" smtClean="0">
                <a:latin typeface="Adobe Caslon Pro"/>
                <a:cs typeface="Adobe Caslon Pro"/>
                <a:sym typeface="Symbol"/>
              </a:rPr>
              <a:t> (pico 12h)</a:t>
            </a:r>
            <a:r>
              <a:rPr lang="es-ES_tradnl" sz="1800" dirty="0" smtClean="0">
                <a:latin typeface="Adobe Caslon Pro"/>
                <a:cs typeface="Adobe Caslon Pro"/>
                <a:sym typeface="Wingdings"/>
              </a:rPr>
              <a:t>:</a:t>
            </a:r>
          </a:p>
          <a:p>
            <a:pPr lvl="1" algn="just">
              <a:lnSpc>
                <a:spcPct val="120000"/>
              </a:lnSpc>
            </a:pPr>
            <a:r>
              <a:rPr lang="es-ES_tradnl" sz="1600" dirty="0" smtClean="0">
                <a:latin typeface="Adobe Caslon Pro"/>
                <a:cs typeface="Adobe Caslon Pro"/>
                <a:sym typeface="Wingdings"/>
              </a:rPr>
              <a:t>Reclutan c</a:t>
            </a:r>
            <a:r>
              <a:rPr lang="es-ES_tradnl" sz="1600" dirty="0" smtClean="0">
                <a:latin typeface="Adobe Caslon Pro"/>
                <a:cs typeface="Adobe Caslon Pro"/>
                <a:sym typeface="Wingdings"/>
              </a:rPr>
              <a:t>élulas inflamatorias sistémicas </a:t>
            </a:r>
          </a:p>
          <a:p>
            <a:pPr marL="457200" lvl="1" indent="0" algn="just">
              <a:lnSpc>
                <a:spcPct val="120000"/>
              </a:lnSpc>
              <a:buNone/>
            </a:pPr>
            <a:r>
              <a:rPr lang="es-ES_tradnl" sz="1600" dirty="0" smtClean="0">
                <a:latin typeface="Adobe Caslon Pro"/>
                <a:cs typeface="Adobe Caslon Pro"/>
                <a:sym typeface="Wingdings"/>
              </a:rPr>
              <a:t>          (90% Neutrófilos)</a:t>
            </a:r>
          </a:p>
          <a:p>
            <a:pPr lvl="1" algn="just">
              <a:lnSpc>
                <a:spcPct val="120000"/>
              </a:lnSpc>
            </a:pPr>
            <a:r>
              <a:rPr lang="es-ES_tradnl" sz="1600" dirty="0" smtClean="0">
                <a:latin typeface="Adobe Caslon Pro"/>
                <a:cs typeface="Adobe Caslon Pro"/>
                <a:sym typeface="Wingdings"/>
              </a:rPr>
              <a:t>Supervivencia neuronal</a:t>
            </a:r>
          </a:p>
          <a:p>
            <a:pPr lvl="1" algn="just">
              <a:lnSpc>
                <a:spcPct val="120000"/>
              </a:lnSpc>
            </a:pPr>
            <a:r>
              <a:rPr lang="es-ES_tradnl" sz="1600" dirty="0" err="1" smtClean="0">
                <a:latin typeface="Adobe Caslon Pro"/>
                <a:cs typeface="Adobe Caslon Pro"/>
                <a:sym typeface="Wingdings"/>
              </a:rPr>
              <a:t>Mielnización</a:t>
            </a:r>
            <a:endParaRPr lang="es-ES_tradnl" sz="1600" dirty="0" smtClean="0">
              <a:latin typeface="Adobe Caslon Pro"/>
              <a:cs typeface="Adobe Caslon Pro"/>
              <a:sym typeface="Wingdings"/>
            </a:endParaRPr>
          </a:p>
          <a:p>
            <a:pPr lvl="1" algn="just">
              <a:lnSpc>
                <a:spcPct val="120000"/>
              </a:lnSpc>
            </a:pPr>
            <a:r>
              <a:rPr lang="es-ES_tradnl" sz="1600" dirty="0" smtClean="0">
                <a:latin typeface="Adobe Caslon Pro"/>
                <a:cs typeface="Adobe Caslon Pro"/>
                <a:sym typeface="Wingdings"/>
              </a:rPr>
              <a:t>Fagocitosis</a:t>
            </a:r>
          </a:p>
          <a:p>
            <a:pPr lvl="1" algn="just">
              <a:lnSpc>
                <a:spcPct val="120000"/>
              </a:lnSpc>
            </a:pPr>
            <a:r>
              <a:rPr lang="es-ES_tradnl" sz="1600" dirty="0" smtClean="0">
                <a:latin typeface="Adobe Caslon Pro"/>
                <a:cs typeface="Adobe Caslon Pro"/>
                <a:sym typeface="Wingdings"/>
              </a:rPr>
              <a:t>Degeneración </a:t>
            </a:r>
            <a:r>
              <a:rPr lang="es-ES_tradnl" sz="1600" dirty="0" err="1" smtClean="0">
                <a:latin typeface="Adobe Caslon Pro"/>
                <a:cs typeface="Adobe Caslon Pro"/>
                <a:sym typeface="Wingdings"/>
              </a:rPr>
              <a:t>Walleriana</a:t>
            </a:r>
            <a:endParaRPr lang="es-ES_tradnl" sz="1600" dirty="0" smtClean="0">
              <a:latin typeface="Adobe Caslon Pro"/>
              <a:cs typeface="Adobe Caslon Pro"/>
              <a:sym typeface="Wingdings"/>
            </a:endParaRPr>
          </a:p>
          <a:p>
            <a:pPr lvl="1" algn="just">
              <a:lnSpc>
                <a:spcPct val="120000"/>
              </a:lnSpc>
            </a:pPr>
            <a:r>
              <a:rPr lang="es-ES_tradnl" sz="1600" dirty="0" smtClean="0">
                <a:latin typeface="Adobe Caslon Pro"/>
                <a:cs typeface="Adobe Caslon Pro"/>
                <a:sym typeface="Wingdings"/>
              </a:rPr>
              <a:t>Activación y migración </a:t>
            </a:r>
            <a:r>
              <a:rPr lang="es-ES_tradnl" sz="1600" dirty="0" err="1" smtClean="0">
                <a:latin typeface="Adobe Caslon Pro"/>
                <a:cs typeface="Adobe Caslon Pro"/>
                <a:sym typeface="Wingdings"/>
              </a:rPr>
              <a:t>astrocítica</a:t>
            </a:r>
            <a:endParaRPr lang="es-ES_tradnl" sz="1600" dirty="0" smtClean="0">
              <a:latin typeface="Adobe Caslon Pro"/>
              <a:cs typeface="Adobe Caslon Pro"/>
              <a:sym typeface="Wingdings"/>
            </a:endParaRPr>
          </a:p>
          <a:p>
            <a:pPr algn="just">
              <a:lnSpc>
                <a:spcPct val="120000"/>
              </a:lnSpc>
            </a:pPr>
            <a:r>
              <a:rPr lang="es-ES" sz="1800" b="1" dirty="0" err="1" smtClean="0">
                <a:latin typeface="Adobe Caslon Pro"/>
                <a:cs typeface="Adobe Caslon Pro"/>
              </a:rPr>
              <a:t>Quimiocinas</a:t>
            </a:r>
            <a:r>
              <a:rPr lang="es-ES" sz="1800" dirty="0" smtClean="0">
                <a:latin typeface="Adobe Caslon Pro"/>
                <a:cs typeface="Adobe Caslon Pro"/>
              </a:rPr>
              <a:t> (30min): </a:t>
            </a:r>
            <a:r>
              <a:rPr lang="es-ES_tradnl" sz="1800" dirty="0" smtClean="0">
                <a:latin typeface="Adobe Caslon Pro"/>
                <a:cs typeface="Adobe Caslon Pro"/>
              </a:rPr>
              <a:t>CCL2</a:t>
            </a:r>
            <a:r>
              <a:rPr lang="es-ES_tradnl" sz="1800" dirty="0">
                <a:latin typeface="Adobe Caslon Pro"/>
                <a:cs typeface="Adobe Caslon Pro"/>
              </a:rPr>
              <a:t>, CCL3, MCP-1, MCP-2, MIP-1, MIP-1a, CXCL2/3 y </a:t>
            </a:r>
            <a:r>
              <a:rPr lang="es-ES_tradnl" sz="1800" dirty="0" smtClean="0">
                <a:latin typeface="Adobe Caslon Pro"/>
                <a:cs typeface="Adobe Caslon Pro"/>
              </a:rPr>
              <a:t>CXCL10 (pico 6h)</a:t>
            </a:r>
          </a:p>
          <a:p>
            <a:pPr algn="just">
              <a:lnSpc>
                <a:spcPct val="120000"/>
              </a:lnSpc>
            </a:pPr>
            <a:r>
              <a:rPr lang="es-ES_tradnl" sz="1800" b="1" dirty="0" smtClean="0">
                <a:latin typeface="Adobe Caslon Pro"/>
                <a:cs typeface="Adobe Caslon Pro"/>
              </a:rPr>
              <a:t>Mol</a:t>
            </a:r>
            <a:r>
              <a:rPr lang="es-ES_tradnl" sz="1800" b="1" dirty="0" smtClean="0">
                <a:latin typeface="Adobe Caslon Pro"/>
                <a:cs typeface="Adobe Caslon Pro"/>
              </a:rPr>
              <a:t>éculas de adhesión</a:t>
            </a:r>
            <a:r>
              <a:rPr lang="es-ES_tradnl" sz="1800" dirty="0" smtClean="0">
                <a:latin typeface="Adobe Caslon Pro"/>
                <a:cs typeface="Adobe Caslon Pro"/>
              </a:rPr>
              <a:t>: </a:t>
            </a:r>
            <a:r>
              <a:rPr lang="es-ES_tradnl" sz="1800" dirty="0" smtClean="0">
                <a:latin typeface="Adobe Caslon Pro"/>
                <a:cs typeface="Adobe Caslon Pro"/>
              </a:rPr>
              <a:t>MAC</a:t>
            </a:r>
            <a:r>
              <a:rPr lang="es-ES_tradnl" sz="1800" dirty="0">
                <a:latin typeface="Adobe Caslon Pro"/>
                <a:cs typeface="Adobe Caslon Pro"/>
              </a:rPr>
              <a:t>-1 intracelular, MAC-1 endotelial y E- </a:t>
            </a:r>
            <a:r>
              <a:rPr lang="es-ES_tradnl" sz="1800" dirty="0" err="1" smtClean="0">
                <a:latin typeface="Adobe Caslon Pro"/>
                <a:cs typeface="Adobe Caslon Pro"/>
              </a:rPr>
              <a:t>selectina</a:t>
            </a:r>
            <a:r>
              <a:rPr lang="es-ES_tradnl" sz="1800" dirty="0" smtClean="0">
                <a:latin typeface="Adobe Caslon Pro"/>
                <a:cs typeface="Adobe Caslon Pro"/>
              </a:rPr>
              <a:t>. </a:t>
            </a:r>
            <a:endParaRPr lang="es-ES" sz="1600" dirty="0">
              <a:latin typeface="Adobe Caslon Pro"/>
              <a:cs typeface="Adobe Caslon Pro"/>
            </a:endParaRPr>
          </a:p>
          <a:p>
            <a:endParaRPr lang="es-ES" sz="1800" dirty="0" smtClean="0">
              <a:latin typeface="Adobe Caslon Pro"/>
              <a:cs typeface="Adobe Caslon Pro"/>
            </a:endParaRPr>
          </a:p>
          <a:p>
            <a:endParaRPr lang="es-ES" sz="1800" dirty="0" smtClean="0">
              <a:latin typeface="Adobe Caslon Pro"/>
              <a:cs typeface="Adobe Caslon Pro"/>
            </a:endParaRPr>
          </a:p>
          <a:p>
            <a:endParaRPr lang="es-ES" sz="1800" dirty="0">
              <a:latin typeface="Adobe Caslon Pro"/>
              <a:cs typeface="Adobe Caslon Pro"/>
            </a:endParaRPr>
          </a:p>
          <a:p>
            <a:endParaRPr lang="es-ES" sz="1800" dirty="0" smtClean="0">
              <a:latin typeface="Adobe Caslon Pro"/>
              <a:cs typeface="Adobe Caslon Pro"/>
            </a:endParaRPr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ES" sz="2800" dirty="0" smtClean="0">
                <a:solidFill>
                  <a:schemeClr val="accent1">
                    <a:lumMod val="50000"/>
                  </a:schemeClr>
                </a:solidFill>
                <a:latin typeface="Adobe Caslon Pro"/>
                <a:cs typeface="Adobe Caslon Pro"/>
              </a:rPr>
              <a:t>FASE SECUNDARIA</a:t>
            </a:r>
            <a:endParaRPr lang="es-E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Marcador de contenido 2" descr="Logo AN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r="1141"/>
          <a:stretch/>
        </p:blipFill>
        <p:spPr>
          <a:xfrm>
            <a:off x="382496" y="347270"/>
            <a:ext cx="857622" cy="863090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 flipH="1">
            <a:off x="582706" y="1135529"/>
            <a:ext cx="8104094" cy="1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3915706" y="6476440"/>
            <a:ext cx="5228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lvl="2" algn="r"/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*</a:t>
            </a:r>
            <a:r>
              <a:rPr lang="es-ES_tradnl" sz="1200" dirty="0" err="1" smtClean="0">
                <a:solidFill>
                  <a:srgbClr val="17375E"/>
                </a:solidFill>
                <a:latin typeface="+mj-lt"/>
              </a:rPr>
              <a:t>Orr</a:t>
            </a:r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, 2018; **</a:t>
            </a:r>
            <a:r>
              <a:rPr lang="es-ES_tradnl" sz="1200" dirty="0" err="1" smtClean="0">
                <a:solidFill>
                  <a:srgbClr val="17375E"/>
                </a:solidFill>
                <a:latin typeface="+mj-lt"/>
              </a:rPr>
              <a:t>Ahuja</a:t>
            </a:r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, 2017; *** </a:t>
            </a:r>
            <a:r>
              <a:rPr lang="es-ES_tradnl" sz="1200" dirty="0" err="1" smtClean="0">
                <a:solidFill>
                  <a:srgbClr val="17375E"/>
                </a:solidFill>
                <a:latin typeface="+mj-lt"/>
              </a:rPr>
              <a:t>Rust</a:t>
            </a:r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, 2017</a:t>
            </a:r>
            <a:r>
              <a:rPr lang="es-ES" sz="1200" dirty="0" smtClean="0">
                <a:solidFill>
                  <a:srgbClr val="17375E"/>
                </a:solidFill>
              </a:rPr>
              <a:t>.</a:t>
            </a:r>
            <a:endParaRPr lang="es-ES" sz="1200" dirty="0">
              <a:solidFill>
                <a:srgbClr val="17375E"/>
              </a:solidFill>
              <a:latin typeface="+mj-lt"/>
              <a:cs typeface="Baskerville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69876" y="6476440"/>
            <a:ext cx="2799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342900"/>
            <a:r>
              <a:rPr lang="es-ES_tradnl" sz="1200" dirty="0" smtClean="0">
                <a:solidFill>
                  <a:srgbClr val="254061"/>
                </a:solidFill>
                <a:latin typeface="+mj-lt"/>
              </a:rPr>
              <a:t>Dr. Ernesto Cabrera Aldana. ANM, 2018.</a:t>
            </a:r>
            <a:endParaRPr lang="es-ES" sz="1200" dirty="0">
              <a:solidFill>
                <a:srgbClr val="254061"/>
              </a:solidFill>
              <a:latin typeface="+mj-lt"/>
              <a:cs typeface="Baskerville"/>
            </a:endParaRPr>
          </a:p>
        </p:txBody>
      </p:sp>
      <p:pic>
        <p:nvPicPr>
          <p:cNvPr id="4" name="Imagen 3" descr="Paso 1 Inflamación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438" y="1600201"/>
            <a:ext cx="4220801" cy="2761211"/>
          </a:xfrm>
          <a:prstGeom prst="rect">
            <a:avLst/>
          </a:prstGeom>
        </p:spPr>
      </p:pic>
      <p:pic>
        <p:nvPicPr>
          <p:cNvPr id="11" name="Imagen 10" descr="Perfil Molecular SCI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14"/>
          <a:stretch/>
        </p:blipFill>
        <p:spPr>
          <a:xfrm>
            <a:off x="382496" y="4811771"/>
            <a:ext cx="7635743" cy="1664669"/>
          </a:xfrm>
          <a:prstGeom prst="rect">
            <a:avLst/>
          </a:prstGeom>
        </p:spPr>
      </p:pic>
      <p:pic>
        <p:nvPicPr>
          <p:cNvPr id="12" name="Imagen 11" descr="Captura de pantalla 2018-07-11 a las 1.08.16 p.m.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126" y="4412340"/>
            <a:ext cx="3921709" cy="227345"/>
          </a:xfrm>
          <a:prstGeom prst="rect">
            <a:avLst/>
          </a:prstGeom>
        </p:spPr>
      </p:pic>
      <p:grpSp>
        <p:nvGrpSpPr>
          <p:cNvPr id="15" name="Agrupar 14"/>
          <p:cNvGrpSpPr/>
          <p:nvPr/>
        </p:nvGrpSpPr>
        <p:grpSpPr>
          <a:xfrm>
            <a:off x="1692917" y="4303852"/>
            <a:ext cx="350929" cy="733346"/>
            <a:chOff x="1579181" y="4228036"/>
            <a:chExt cx="350929" cy="733346"/>
          </a:xfrm>
          <a:effectLst>
            <a:outerShdw blurRad="234950" dist="38100" dir="2700000" sx="152000" sy="152000" algn="tl" rotWithShape="0">
              <a:srgbClr val="000000">
                <a:alpha val="43000"/>
              </a:srgbClr>
            </a:outerShdw>
          </a:effectLst>
        </p:grpSpPr>
        <p:sp>
          <p:nvSpPr>
            <p:cNvPr id="13" name="Flecha abajo 12"/>
            <p:cNvSpPr/>
            <p:nvPr/>
          </p:nvSpPr>
          <p:spPr>
            <a:xfrm>
              <a:off x="1579181" y="4487050"/>
              <a:ext cx="350929" cy="474332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4" name="CuadroTexto 13"/>
            <p:cNvSpPr txBox="1"/>
            <p:nvPr/>
          </p:nvSpPr>
          <p:spPr>
            <a:xfrm rot="16200000">
              <a:off x="1412071" y="4431449"/>
              <a:ext cx="6684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>
                  <a:solidFill>
                    <a:schemeClr val="bg1"/>
                  </a:solidFill>
                </a:rPr>
                <a:t>12 h</a:t>
              </a:r>
              <a:endParaRPr lang="es-ES" sz="11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6449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ES" sz="2800" dirty="0" smtClean="0">
                <a:solidFill>
                  <a:schemeClr val="accent1">
                    <a:lumMod val="50000"/>
                  </a:schemeClr>
                </a:solidFill>
                <a:latin typeface="Adobe Caslon Pro"/>
                <a:cs typeface="Adobe Caslon Pro"/>
              </a:rPr>
              <a:t>FASE SECUNDARIA</a:t>
            </a:r>
            <a:endParaRPr lang="es-E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Marcador de contenido 2" descr="Logo AN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r="1141"/>
          <a:stretch/>
        </p:blipFill>
        <p:spPr>
          <a:xfrm>
            <a:off x="382496" y="347270"/>
            <a:ext cx="857622" cy="863090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 flipH="1">
            <a:off x="582706" y="1135529"/>
            <a:ext cx="8104094" cy="1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269876" y="6476440"/>
            <a:ext cx="2799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342900"/>
            <a:r>
              <a:rPr lang="es-ES_tradnl" sz="1200" dirty="0" smtClean="0">
                <a:solidFill>
                  <a:srgbClr val="254061"/>
                </a:solidFill>
                <a:latin typeface="+mj-lt"/>
              </a:rPr>
              <a:t>Dr. Ernesto Cabrera Aldana. ANM, 2018.</a:t>
            </a:r>
            <a:endParaRPr lang="es-ES" sz="1200" dirty="0">
              <a:solidFill>
                <a:srgbClr val="254061"/>
              </a:solidFill>
              <a:latin typeface="+mj-lt"/>
              <a:cs typeface="Baskerville"/>
            </a:endParaRPr>
          </a:p>
        </p:txBody>
      </p:sp>
      <p:pic>
        <p:nvPicPr>
          <p:cNvPr id="11" name="Imagen 10" descr="Perfil Molecular SCI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14"/>
          <a:stretch/>
        </p:blipFill>
        <p:spPr>
          <a:xfrm>
            <a:off x="382496" y="4811771"/>
            <a:ext cx="7635743" cy="1664669"/>
          </a:xfrm>
          <a:prstGeom prst="rect">
            <a:avLst/>
          </a:prstGeom>
        </p:spPr>
      </p:pic>
      <p:pic>
        <p:nvPicPr>
          <p:cNvPr id="2" name="Imagen 1" descr="Dibujito respuesta inflamatoria 1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124" y="1210360"/>
            <a:ext cx="5466675" cy="3528106"/>
          </a:xfrm>
          <a:prstGeom prst="rect">
            <a:avLst/>
          </a:prstGeom>
        </p:spPr>
      </p:pic>
      <p:sp>
        <p:nvSpPr>
          <p:cNvPr id="12" name="Marcador de contenido 2"/>
          <p:cNvSpPr txBox="1">
            <a:spLocks/>
          </p:cNvSpPr>
          <p:nvPr/>
        </p:nvSpPr>
        <p:spPr>
          <a:xfrm>
            <a:off x="457200" y="1600201"/>
            <a:ext cx="3173459" cy="2902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s-ES" sz="1800" b="1" dirty="0" smtClean="0">
                <a:latin typeface="Adobe Caslon Pro"/>
                <a:cs typeface="Adobe Caslon Pro"/>
              </a:rPr>
              <a:t>Inflamaci</a:t>
            </a:r>
            <a:r>
              <a:rPr lang="es-ES" sz="1800" b="1" dirty="0" smtClean="0">
                <a:latin typeface="Adobe Caslon Pro"/>
                <a:cs typeface="Adobe Caslon Pro"/>
              </a:rPr>
              <a:t>ón* ** ***</a:t>
            </a:r>
            <a:r>
              <a:rPr lang="es-ES" sz="1800" b="1" dirty="0" smtClean="0">
                <a:latin typeface="Adobe Caslon Pro"/>
                <a:cs typeface="Adobe Caslon Pro"/>
              </a:rPr>
              <a:t>:</a:t>
            </a:r>
          </a:p>
          <a:p>
            <a:pPr algn="just"/>
            <a:r>
              <a:rPr lang="es-ES" sz="1400" b="1" dirty="0" smtClean="0">
                <a:latin typeface="Adobe Caslon Pro"/>
                <a:cs typeface="Adobe Caslon Pro"/>
              </a:rPr>
              <a:t>Neutr</a:t>
            </a:r>
            <a:r>
              <a:rPr lang="es-ES" sz="1400" b="1" dirty="0" smtClean="0">
                <a:latin typeface="Adobe Caslon Pro"/>
                <a:cs typeface="Adobe Caslon Pro"/>
              </a:rPr>
              <a:t>ófilos infiltrados (12-36h):</a:t>
            </a:r>
          </a:p>
          <a:p>
            <a:pPr lvl="1" algn="just"/>
            <a:r>
              <a:rPr lang="es-ES" sz="1200" b="1" dirty="0" smtClean="0">
                <a:latin typeface="Adobe Caslon Pro"/>
                <a:cs typeface="Adobe Caslon Pro"/>
              </a:rPr>
              <a:t>Se activan con IL-1, IL-2 e IL6</a:t>
            </a:r>
          </a:p>
          <a:p>
            <a:pPr lvl="1" algn="just"/>
            <a:r>
              <a:rPr lang="es-ES" sz="1200" b="1" dirty="0" smtClean="0">
                <a:latin typeface="Adobe Caslon Pro"/>
                <a:cs typeface="Adobe Caslon Pro"/>
              </a:rPr>
              <a:t>Producen radicales libres</a:t>
            </a:r>
            <a:endParaRPr lang="es-ES" sz="1200" b="1" dirty="0">
              <a:latin typeface="Adobe Caslon Pro"/>
              <a:cs typeface="Adobe Caslon Pro"/>
            </a:endParaRPr>
          </a:p>
          <a:p>
            <a:pPr lvl="1" algn="just"/>
            <a:r>
              <a:rPr lang="es-ES" sz="1200" b="1" dirty="0" smtClean="0">
                <a:latin typeface="Adobe Caslon Pro"/>
                <a:cs typeface="Adobe Caslon Pro"/>
              </a:rPr>
              <a:t>Fagocitosis</a:t>
            </a:r>
          </a:p>
          <a:p>
            <a:pPr algn="just"/>
            <a:r>
              <a:rPr lang="es-ES" sz="1400" b="1" dirty="0" smtClean="0">
                <a:latin typeface="Adobe Caslon Pro"/>
                <a:cs typeface="Adobe Caslon Pro"/>
              </a:rPr>
              <a:t>Monocitos y Macrófagos infiltrados (3-7d):</a:t>
            </a:r>
          </a:p>
          <a:p>
            <a:pPr lvl="1" algn="just"/>
            <a:r>
              <a:rPr lang="es-ES" sz="1200" b="1" dirty="0" smtClean="0">
                <a:latin typeface="Adobe Caslon Pro"/>
                <a:cs typeface="Adobe Caslon Pro"/>
              </a:rPr>
              <a:t>Diferencian a </a:t>
            </a:r>
            <a:r>
              <a:rPr lang="es-ES" sz="1200" b="1" dirty="0" err="1" smtClean="0">
                <a:latin typeface="Adobe Caslon Pro"/>
                <a:cs typeface="Adobe Caslon Pro"/>
              </a:rPr>
              <a:t>microglia</a:t>
            </a:r>
            <a:endParaRPr lang="es-ES" sz="1200" b="1" dirty="0" smtClean="0">
              <a:latin typeface="Adobe Caslon Pro"/>
              <a:cs typeface="Adobe Caslon Pro"/>
            </a:endParaRPr>
          </a:p>
          <a:p>
            <a:pPr lvl="1" algn="just"/>
            <a:r>
              <a:rPr lang="es-ES" sz="1200" b="1" dirty="0" smtClean="0">
                <a:latin typeface="Adobe Caslon Pro"/>
                <a:cs typeface="Adobe Caslon Pro"/>
              </a:rPr>
              <a:t>Fagocitosis</a:t>
            </a:r>
            <a:endParaRPr lang="es-ES" sz="1200" dirty="0" smtClean="0">
              <a:latin typeface="Adobe Caslon Pro"/>
              <a:cs typeface="Adobe Caslon Pro"/>
            </a:endParaRPr>
          </a:p>
          <a:p>
            <a:endParaRPr lang="es-ES" sz="1800" dirty="0" smtClean="0">
              <a:latin typeface="Adobe Caslon Pro"/>
              <a:cs typeface="Adobe Caslon Pro"/>
            </a:endParaRPr>
          </a:p>
          <a:p>
            <a:endParaRPr lang="es-ES" sz="1800" dirty="0" smtClean="0">
              <a:latin typeface="Adobe Caslon Pro"/>
              <a:cs typeface="Adobe Caslon Pro"/>
            </a:endParaRPr>
          </a:p>
          <a:p>
            <a:endParaRPr lang="es-ES" sz="1800" dirty="0" smtClean="0">
              <a:latin typeface="Adobe Caslon Pro"/>
              <a:cs typeface="Adobe Caslon Pro"/>
            </a:endParaRPr>
          </a:p>
        </p:txBody>
      </p:sp>
      <p:grpSp>
        <p:nvGrpSpPr>
          <p:cNvPr id="13" name="Agrupar 12"/>
          <p:cNvGrpSpPr/>
          <p:nvPr/>
        </p:nvGrpSpPr>
        <p:grpSpPr>
          <a:xfrm>
            <a:off x="2718923" y="4212363"/>
            <a:ext cx="350929" cy="758429"/>
            <a:chOff x="1579181" y="4278172"/>
            <a:chExt cx="350929" cy="683210"/>
          </a:xfrm>
          <a:effectLst>
            <a:outerShdw blurRad="234950" dist="38100" dir="2700000" sx="152000" sy="152000" algn="tl" rotWithShape="0">
              <a:srgbClr val="000000">
                <a:alpha val="43000"/>
              </a:srgbClr>
            </a:outerShdw>
          </a:effectLst>
        </p:grpSpPr>
        <p:sp>
          <p:nvSpPr>
            <p:cNvPr id="14" name="Flecha abajo 13"/>
            <p:cNvSpPr/>
            <p:nvPr/>
          </p:nvSpPr>
          <p:spPr>
            <a:xfrm>
              <a:off x="1579181" y="4487050"/>
              <a:ext cx="350929" cy="474332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5" name="CuadroTexto 14"/>
            <p:cNvSpPr txBox="1"/>
            <p:nvPr/>
          </p:nvSpPr>
          <p:spPr>
            <a:xfrm rot="16200000">
              <a:off x="1412071" y="4481585"/>
              <a:ext cx="6684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>
                  <a:solidFill>
                    <a:schemeClr val="bg1"/>
                  </a:solidFill>
                </a:rPr>
                <a:t>3 d</a:t>
              </a:r>
              <a:r>
                <a:rPr lang="es-ES" sz="1100" b="1" dirty="0" smtClean="0">
                  <a:solidFill>
                    <a:schemeClr val="bg1"/>
                  </a:solidFill>
                </a:rPr>
                <a:t>ías</a:t>
              </a:r>
              <a:endParaRPr lang="es-ES" sz="11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CuadroTexto 15"/>
          <p:cNvSpPr txBox="1"/>
          <p:nvPr/>
        </p:nvSpPr>
        <p:spPr>
          <a:xfrm>
            <a:off x="3915706" y="6476440"/>
            <a:ext cx="5228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lvl="2" algn="r"/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*</a:t>
            </a:r>
            <a:r>
              <a:rPr lang="es-ES_tradnl" sz="1200" dirty="0" err="1" smtClean="0">
                <a:solidFill>
                  <a:srgbClr val="17375E"/>
                </a:solidFill>
                <a:latin typeface="+mj-lt"/>
              </a:rPr>
              <a:t>Orr</a:t>
            </a:r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, 2018; **</a:t>
            </a:r>
            <a:r>
              <a:rPr lang="es-ES_tradnl" sz="1200" dirty="0" err="1" smtClean="0">
                <a:solidFill>
                  <a:srgbClr val="17375E"/>
                </a:solidFill>
                <a:latin typeface="+mj-lt"/>
              </a:rPr>
              <a:t>Ahuja</a:t>
            </a:r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, 2017; *** </a:t>
            </a:r>
            <a:r>
              <a:rPr lang="es-ES_tradnl" sz="1200" dirty="0" err="1" smtClean="0">
                <a:solidFill>
                  <a:srgbClr val="17375E"/>
                </a:solidFill>
                <a:latin typeface="+mj-lt"/>
              </a:rPr>
              <a:t>Rust</a:t>
            </a:r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, 2017</a:t>
            </a:r>
            <a:r>
              <a:rPr lang="es-ES" sz="1200" dirty="0" smtClean="0">
                <a:solidFill>
                  <a:srgbClr val="17375E"/>
                </a:solidFill>
              </a:rPr>
              <a:t>.</a:t>
            </a:r>
            <a:endParaRPr lang="es-ES" sz="1200" dirty="0">
              <a:solidFill>
                <a:srgbClr val="17375E"/>
              </a:solidFill>
              <a:latin typeface="+mj-lt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2387314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bujito respuesta inflamatoria 3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936" y="1675464"/>
            <a:ext cx="4110864" cy="3181176"/>
          </a:xfrm>
          <a:prstGeom prst="rect">
            <a:avLst/>
          </a:prstGeom>
        </p:spPr>
      </p:pic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ES" sz="2800" dirty="0" smtClean="0">
                <a:solidFill>
                  <a:schemeClr val="accent1">
                    <a:lumMod val="50000"/>
                  </a:schemeClr>
                </a:solidFill>
                <a:latin typeface="Adobe Caslon Pro"/>
                <a:cs typeface="Adobe Caslon Pro"/>
              </a:rPr>
              <a:t>FASE SECUNDARIA</a:t>
            </a:r>
            <a:endParaRPr lang="es-E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Marcador de contenido 2" descr="Logo ANM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r="1141"/>
          <a:stretch/>
        </p:blipFill>
        <p:spPr>
          <a:xfrm>
            <a:off x="382496" y="347270"/>
            <a:ext cx="857622" cy="863090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 flipH="1">
            <a:off x="582706" y="1135529"/>
            <a:ext cx="8104094" cy="1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269876" y="6476440"/>
            <a:ext cx="2799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342900"/>
            <a:r>
              <a:rPr lang="es-ES_tradnl" sz="1200" dirty="0" smtClean="0">
                <a:solidFill>
                  <a:srgbClr val="254061"/>
                </a:solidFill>
                <a:latin typeface="+mj-lt"/>
              </a:rPr>
              <a:t>Dr. Ernesto Cabrera Aldana. ANM, 2018.</a:t>
            </a:r>
            <a:endParaRPr lang="es-ES" sz="1200" dirty="0">
              <a:solidFill>
                <a:srgbClr val="254061"/>
              </a:solidFill>
              <a:latin typeface="+mj-lt"/>
              <a:cs typeface="Baskerville"/>
            </a:endParaRPr>
          </a:p>
        </p:txBody>
      </p:sp>
      <p:pic>
        <p:nvPicPr>
          <p:cNvPr id="11" name="Imagen 10" descr="Perfil Molecular SCI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14"/>
          <a:stretch/>
        </p:blipFill>
        <p:spPr>
          <a:xfrm>
            <a:off x="382496" y="4811771"/>
            <a:ext cx="7635743" cy="1664669"/>
          </a:xfrm>
          <a:prstGeom prst="rect">
            <a:avLst/>
          </a:prstGeom>
        </p:spPr>
      </p:pic>
      <p:sp>
        <p:nvSpPr>
          <p:cNvPr id="15" name="Marcador de contenido 2"/>
          <p:cNvSpPr txBox="1">
            <a:spLocks/>
          </p:cNvSpPr>
          <p:nvPr/>
        </p:nvSpPr>
        <p:spPr>
          <a:xfrm>
            <a:off x="457200" y="1600201"/>
            <a:ext cx="3173459" cy="2902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s-ES" sz="1800" b="1" dirty="0" smtClean="0">
                <a:latin typeface="Adobe Caslon Pro"/>
                <a:cs typeface="Adobe Caslon Pro"/>
              </a:rPr>
              <a:t>Inflamaci</a:t>
            </a:r>
            <a:r>
              <a:rPr lang="es-ES" sz="1800" b="1" dirty="0" smtClean="0">
                <a:latin typeface="Adobe Caslon Pro"/>
                <a:cs typeface="Adobe Caslon Pro"/>
              </a:rPr>
              <a:t>ón* **</a:t>
            </a:r>
            <a:r>
              <a:rPr lang="es-ES" sz="1800" b="1" dirty="0" smtClean="0">
                <a:latin typeface="Adobe Caslon Pro"/>
                <a:cs typeface="Adobe Caslon Pro"/>
              </a:rPr>
              <a:t>:</a:t>
            </a:r>
          </a:p>
          <a:p>
            <a:pPr algn="just"/>
            <a:r>
              <a:rPr lang="es-ES" sz="1600" dirty="0" smtClean="0">
                <a:latin typeface="Adobe Caslon Pro"/>
                <a:cs typeface="Adobe Caslon Pro"/>
              </a:rPr>
              <a:t>Complemento:</a:t>
            </a:r>
          </a:p>
          <a:p>
            <a:pPr lvl="1" algn="just"/>
            <a:r>
              <a:rPr lang="es-ES" sz="1200" dirty="0" smtClean="0">
                <a:latin typeface="Adobe Caslon Pro"/>
                <a:cs typeface="Adobe Caslon Pro"/>
              </a:rPr>
              <a:t>C3 </a:t>
            </a:r>
            <a:r>
              <a:rPr lang="es-ES" sz="1200" dirty="0" err="1" smtClean="0">
                <a:latin typeface="Adobe Caslon Pro"/>
                <a:cs typeface="Adobe Caslon Pro"/>
              </a:rPr>
              <a:t>convertasa</a:t>
            </a:r>
            <a:endParaRPr lang="es-ES" sz="1200" dirty="0" smtClean="0">
              <a:latin typeface="Adobe Caslon Pro"/>
              <a:cs typeface="Adobe Caslon Pro"/>
            </a:endParaRPr>
          </a:p>
          <a:p>
            <a:pPr lvl="2" algn="just"/>
            <a:r>
              <a:rPr lang="es-ES" sz="1000" dirty="0" smtClean="0">
                <a:latin typeface="Adobe Caslon Pro"/>
                <a:cs typeface="Adobe Caslon Pro"/>
              </a:rPr>
              <a:t>C3a funciones:</a:t>
            </a:r>
          </a:p>
          <a:p>
            <a:pPr lvl="3" algn="just"/>
            <a:r>
              <a:rPr lang="es-ES" sz="800" dirty="0" smtClean="0">
                <a:latin typeface="Adobe Caslon Pro"/>
                <a:cs typeface="Adobe Caslon Pro"/>
              </a:rPr>
              <a:t>Activación </a:t>
            </a:r>
            <a:r>
              <a:rPr lang="es-ES" sz="800" dirty="0" err="1" smtClean="0">
                <a:latin typeface="Adobe Caslon Pro"/>
                <a:cs typeface="Adobe Caslon Pro"/>
              </a:rPr>
              <a:t>glial</a:t>
            </a:r>
            <a:endParaRPr lang="es-ES" sz="800" dirty="0" smtClean="0">
              <a:latin typeface="Adobe Caslon Pro"/>
              <a:cs typeface="Adobe Caslon Pro"/>
            </a:endParaRPr>
          </a:p>
          <a:p>
            <a:pPr lvl="3" algn="just"/>
            <a:r>
              <a:rPr lang="es-ES" sz="800" dirty="0">
                <a:latin typeface="Adobe Caslon Pro"/>
                <a:cs typeface="Adobe Caslon Pro"/>
              </a:rPr>
              <a:t>Proliferación </a:t>
            </a:r>
            <a:r>
              <a:rPr lang="es-ES" sz="800" dirty="0" err="1" smtClean="0">
                <a:latin typeface="Adobe Caslon Pro"/>
                <a:cs typeface="Adobe Caslon Pro"/>
              </a:rPr>
              <a:t>astrocítica</a:t>
            </a:r>
            <a:endParaRPr lang="es-ES" sz="800" dirty="0" smtClean="0">
              <a:latin typeface="Adobe Caslon Pro"/>
              <a:cs typeface="Adobe Caslon Pro"/>
            </a:endParaRPr>
          </a:p>
          <a:p>
            <a:pPr lvl="3" algn="just"/>
            <a:r>
              <a:rPr lang="es-ES" sz="800" dirty="0" smtClean="0">
                <a:latin typeface="Adobe Caslon Pro"/>
                <a:cs typeface="Adobe Caslon Pro"/>
              </a:rPr>
              <a:t>Formaci</a:t>
            </a:r>
            <a:r>
              <a:rPr lang="es-ES" sz="800" dirty="0" smtClean="0">
                <a:latin typeface="Adobe Caslon Pro"/>
                <a:cs typeface="Adobe Caslon Pro"/>
              </a:rPr>
              <a:t>ón de cicatriz </a:t>
            </a:r>
            <a:r>
              <a:rPr lang="es-ES" sz="800" dirty="0" err="1" smtClean="0">
                <a:latin typeface="Adobe Caslon Pro"/>
                <a:cs typeface="Adobe Caslon Pro"/>
              </a:rPr>
              <a:t>glial</a:t>
            </a:r>
            <a:endParaRPr lang="es-ES" sz="800" dirty="0">
              <a:latin typeface="Adobe Caslon Pro"/>
              <a:cs typeface="Adobe Caslon Pro"/>
            </a:endParaRPr>
          </a:p>
          <a:p>
            <a:pPr lvl="3" algn="just"/>
            <a:r>
              <a:rPr lang="es-ES" sz="800" dirty="0" smtClean="0">
                <a:latin typeface="Adobe Caslon Pro"/>
                <a:cs typeface="Adobe Caslon Pro"/>
              </a:rPr>
              <a:t>Activación de leucocitos</a:t>
            </a:r>
          </a:p>
          <a:p>
            <a:pPr lvl="3" algn="just"/>
            <a:r>
              <a:rPr lang="es-ES" sz="800" dirty="0" err="1" smtClean="0">
                <a:latin typeface="Adobe Caslon Pro"/>
                <a:cs typeface="Adobe Caslon Pro"/>
              </a:rPr>
              <a:t>Quimiotaxis</a:t>
            </a:r>
            <a:endParaRPr lang="es-ES" sz="800" dirty="0" smtClean="0">
              <a:latin typeface="Adobe Caslon Pro"/>
              <a:cs typeface="Adobe Caslon Pro"/>
            </a:endParaRPr>
          </a:p>
          <a:p>
            <a:pPr lvl="3" algn="just"/>
            <a:r>
              <a:rPr lang="es-ES" sz="800" dirty="0" smtClean="0">
                <a:latin typeface="Adobe Caslon Pro"/>
                <a:cs typeface="Adobe Caslon Pro"/>
              </a:rPr>
              <a:t>Vasodilatación</a:t>
            </a:r>
            <a:endParaRPr lang="es-ES" sz="600" dirty="0" smtClean="0">
              <a:latin typeface="Adobe Caslon Pro"/>
              <a:cs typeface="Adobe Caslon Pro"/>
            </a:endParaRPr>
          </a:p>
          <a:p>
            <a:pPr lvl="2" algn="just"/>
            <a:r>
              <a:rPr lang="es-ES" sz="1000" dirty="0" smtClean="0">
                <a:latin typeface="Adobe Caslon Pro"/>
                <a:cs typeface="Adobe Caslon Pro"/>
              </a:rPr>
              <a:t>C3b</a:t>
            </a:r>
          </a:p>
          <a:p>
            <a:pPr lvl="3" algn="just"/>
            <a:r>
              <a:rPr lang="es-ES" sz="800" dirty="0" err="1" smtClean="0">
                <a:latin typeface="Adobe Caslon Pro"/>
                <a:cs typeface="Adobe Caslon Pro"/>
              </a:rPr>
              <a:t>Opsonización</a:t>
            </a:r>
            <a:endParaRPr lang="es-ES" sz="800" dirty="0" smtClean="0">
              <a:latin typeface="Adobe Caslon Pro"/>
              <a:cs typeface="Adobe Caslon Pro"/>
            </a:endParaRPr>
          </a:p>
          <a:p>
            <a:pPr lvl="3" algn="just"/>
            <a:r>
              <a:rPr lang="es-ES" sz="800" dirty="0" smtClean="0">
                <a:latin typeface="Adobe Caslon Pro"/>
                <a:cs typeface="Adobe Caslon Pro"/>
              </a:rPr>
              <a:t>Formación del complejo de ataque a membrana: C5b-C6-C7-C8-C9</a:t>
            </a:r>
            <a:r>
              <a:rPr lang="es-ES" sz="600" dirty="0" smtClean="0">
                <a:latin typeface="Adobe Caslon Pro"/>
                <a:cs typeface="Adobe Caslon Pro"/>
              </a:rPr>
              <a:t/>
            </a:r>
            <a:br>
              <a:rPr lang="es-ES" sz="600" dirty="0" smtClean="0">
                <a:latin typeface="Adobe Caslon Pro"/>
                <a:cs typeface="Adobe Caslon Pro"/>
              </a:rPr>
            </a:br>
            <a:endParaRPr lang="es-ES" sz="600" dirty="0" smtClean="0">
              <a:latin typeface="Adobe Caslon Pro"/>
              <a:cs typeface="Adobe Caslon Pro"/>
            </a:endParaRPr>
          </a:p>
          <a:p>
            <a:endParaRPr lang="es-ES" sz="1800" dirty="0" smtClean="0">
              <a:latin typeface="Adobe Caslon Pro"/>
              <a:cs typeface="Adobe Caslon Pro"/>
            </a:endParaRPr>
          </a:p>
          <a:p>
            <a:endParaRPr lang="es-ES" sz="1800" dirty="0" smtClean="0">
              <a:latin typeface="Adobe Caslon Pro"/>
              <a:cs typeface="Adobe Caslon Pro"/>
            </a:endParaRPr>
          </a:p>
          <a:p>
            <a:endParaRPr lang="es-ES" sz="1800" dirty="0" smtClean="0">
              <a:latin typeface="Adobe Caslon Pro"/>
              <a:cs typeface="Adobe Caslon Pro"/>
            </a:endParaRPr>
          </a:p>
          <a:p>
            <a:endParaRPr lang="es-ES" sz="1800" dirty="0" smtClean="0">
              <a:latin typeface="Adobe Caslon Pro"/>
              <a:cs typeface="Adobe Caslon Pro"/>
            </a:endParaRPr>
          </a:p>
        </p:txBody>
      </p:sp>
      <p:grpSp>
        <p:nvGrpSpPr>
          <p:cNvPr id="23" name="Agrupar 22"/>
          <p:cNvGrpSpPr/>
          <p:nvPr/>
        </p:nvGrpSpPr>
        <p:grpSpPr>
          <a:xfrm>
            <a:off x="2718923" y="4212363"/>
            <a:ext cx="350929" cy="758429"/>
            <a:chOff x="1579181" y="4278172"/>
            <a:chExt cx="350929" cy="683210"/>
          </a:xfrm>
          <a:effectLst>
            <a:outerShdw blurRad="234950" dist="38100" dir="2700000" sx="152000" sy="152000" algn="tl" rotWithShape="0">
              <a:srgbClr val="000000">
                <a:alpha val="43000"/>
              </a:srgbClr>
            </a:outerShdw>
          </a:effectLst>
        </p:grpSpPr>
        <p:sp>
          <p:nvSpPr>
            <p:cNvPr id="24" name="Flecha abajo 23"/>
            <p:cNvSpPr/>
            <p:nvPr/>
          </p:nvSpPr>
          <p:spPr>
            <a:xfrm>
              <a:off x="1579181" y="4487050"/>
              <a:ext cx="350929" cy="474332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5" name="CuadroTexto 24"/>
            <p:cNvSpPr txBox="1"/>
            <p:nvPr/>
          </p:nvSpPr>
          <p:spPr>
            <a:xfrm rot="16200000">
              <a:off x="1412071" y="4481585"/>
              <a:ext cx="6684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>
                  <a:solidFill>
                    <a:schemeClr val="bg1"/>
                  </a:solidFill>
                </a:rPr>
                <a:t>3 d</a:t>
              </a:r>
              <a:r>
                <a:rPr lang="es-ES" sz="1100" b="1" dirty="0" smtClean="0">
                  <a:solidFill>
                    <a:schemeClr val="bg1"/>
                  </a:solidFill>
                </a:rPr>
                <a:t>ías</a:t>
              </a:r>
              <a:endParaRPr lang="es-ES" sz="11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CuadroTexto 25"/>
          <p:cNvSpPr txBox="1"/>
          <p:nvPr/>
        </p:nvSpPr>
        <p:spPr>
          <a:xfrm>
            <a:off x="3915706" y="6476440"/>
            <a:ext cx="5228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lvl="2" algn="r"/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*</a:t>
            </a:r>
            <a:r>
              <a:rPr lang="es-ES_tradnl" sz="1200" dirty="0" err="1" smtClean="0">
                <a:solidFill>
                  <a:srgbClr val="17375E"/>
                </a:solidFill>
                <a:latin typeface="+mj-lt"/>
              </a:rPr>
              <a:t>Orr</a:t>
            </a:r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, 2018; **Peterson, 2014</a:t>
            </a:r>
            <a:r>
              <a:rPr lang="es-ES" sz="1200" dirty="0" smtClean="0">
                <a:solidFill>
                  <a:srgbClr val="17375E"/>
                </a:solidFill>
              </a:rPr>
              <a:t>.</a:t>
            </a:r>
            <a:endParaRPr lang="es-ES" sz="1200" dirty="0">
              <a:solidFill>
                <a:srgbClr val="17375E"/>
              </a:solidFill>
              <a:latin typeface="+mj-lt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1252741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bujito respuesta inflamatoria 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286" y="1210359"/>
            <a:ext cx="3901514" cy="3883808"/>
          </a:xfrm>
          <a:prstGeom prst="rect">
            <a:avLst/>
          </a:prstGeom>
        </p:spPr>
      </p:pic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ES" sz="2800" dirty="0" smtClean="0">
                <a:solidFill>
                  <a:schemeClr val="accent1">
                    <a:lumMod val="50000"/>
                  </a:schemeClr>
                </a:solidFill>
                <a:latin typeface="Adobe Caslon Pro"/>
                <a:cs typeface="Adobe Caslon Pro"/>
              </a:rPr>
              <a:t>FASE SECUNDARIA</a:t>
            </a:r>
            <a:endParaRPr lang="es-E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Marcador de contenido 2" descr="Logo ANM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r="1141"/>
          <a:stretch/>
        </p:blipFill>
        <p:spPr>
          <a:xfrm>
            <a:off x="382496" y="347270"/>
            <a:ext cx="857622" cy="863090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 flipH="1">
            <a:off x="582706" y="1135529"/>
            <a:ext cx="8104094" cy="1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269876" y="6476440"/>
            <a:ext cx="2799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342900"/>
            <a:r>
              <a:rPr lang="es-ES_tradnl" sz="1200" dirty="0" smtClean="0">
                <a:solidFill>
                  <a:srgbClr val="254061"/>
                </a:solidFill>
                <a:latin typeface="+mj-lt"/>
              </a:rPr>
              <a:t>Dr. Ernesto Cabrera Aldana. ANM, 2018.</a:t>
            </a:r>
            <a:endParaRPr lang="es-ES" sz="1200" dirty="0">
              <a:solidFill>
                <a:srgbClr val="254061"/>
              </a:solidFill>
              <a:latin typeface="+mj-lt"/>
              <a:cs typeface="Baskerville"/>
            </a:endParaRPr>
          </a:p>
        </p:txBody>
      </p:sp>
      <p:pic>
        <p:nvPicPr>
          <p:cNvPr id="11" name="Imagen 10" descr="Perfil Molecular SCI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14"/>
          <a:stretch/>
        </p:blipFill>
        <p:spPr>
          <a:xfrm>
            <a:off x="382496" y="4811771"/>
            <a:ext cx="7635743" cy="1664669"/>
          </a:xfrm>
          <a:prstGeom prst="rect">
            <a:avLst/>
          </a:prstGeom>
        </p:spPr>
      </p:pic>
      <p:sp>
        <p:nvSpPr>
          <p:cNvPr id="13" name="Marcador de contenido 2"/>
          <p:cNvSpPr>
            <a:spLocks noGrp="1"/>
          </p:cNvSpPr>
          <p:nvPr>
            <p:ph idx="1"/>
          </p:nvPr>
        </p:nvSpPr>
        <p:spPr>
          <a:xfrm>
            <a:off x="457200" y="1600201"/>
            <a:ext cx="3608906" cy="29023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1800" b="1" dirty="0" smtClean="0">
                <a:latin typeface="Adobe Caslon Pro"/>
                <a:cs typeface="Adobe Caslon Pro"/>
              </a:rPr>
              <a:t>Inflamaci</a:t>
            </a:r>
            <a:r>
              <a:rPr lang="es-ES" sz="1800" b="1" dirty="0" smtClean="0">
                <a:latin typeface="Adobe Caslon Pro"/>
                <a:cs typeface="Adobe Caslon Pro"/>
              </a:rPr>
              <a:t>ón* ** ***</a:t>
            </a:r>
            <a:r>
              <a:rPr lang="es-ES" sz="1800" b="1" dirty="0" smtClean="0">
                <a:latin typeface="Adobe Caslon Pro"/>
                <a:cs typeface="Adobe Caslon Pro"/>
              </a:rPr>
              <a:t>:</a:t>
            </a:r>
          </a:p>
          <a:p>
            <a:pPr marL="0" indent="0" algn="just">
              <a:buNone/>
            </a:pPr>
            <a:r>
              <a:rPr lang="es-ES" sz="1400" dirty="0" smtClean="0">
                <a:latin typeface="Adobe Caslon Pro"/>
                <a:cs typeface="Adobe Caslon Pro"/>
              </a:rPr>
              <a:t>Infiltraci</a:t>
            </a:r>
            <a:r>
              <a:rPr lang="es-ES" sz="1400" dirty="0" smtClean="0">
                <a:latin typeface="Adobe Caslon Pro"/>
                <a:cs typeface="Adobe Caslon Pro"/>
              </a:rPr>
              <a:t>ón por linfocitos T (14d):</a:t>
            </a:r>
          </a:p>
          <a:p>
            <a:pPr lvl="1" algn="just"/>
            <a:r>
              <a:rPr lang="es-ES" sz="1200" dirty="0" smtClean="0">
                <a:latin typeface="Adobe Caslon Pro"/>
                <a:cs typeface="Adobe Caslon Pro"/>
              </a:rPr>
              <a:t>Se activan con </a:t>
            </a:r>
            <a:r>
              <a:rPr lang="es-ES_tradnl" sz="1200" dirty="0">
                <a:latin typeface="Adobe Caslon Pro"/>
                <a:cs typeface="Adobe Caslon Pro"/>
              </a:rPr>
              <a:t>TNF-</a:t>
            </a:r>
            <a:r>
              <a:rPr lang="es-ES_tradnl" sz="1200" dirty="0">
                <a:latin typeface="Adobe Caslon Pro"/>
                <a:cs typeface="Adobe Caslon Pro"/>
                <a:sym typeface="Symbol"/>
              </a:rPr>
              <a:t></a:t>
            </a:r>
            <a:r>
              <a:rPr lang="es-ES_tradnl" sz="1200" dirty="0">
                <a:latin typeface="Adobe Caslon Pro"/>
                <a:cs typeface="Adobe Caslon Pro"/>
              </a:rPr>
              <a:t> e IL-1</a:t>
            </a:r>
            <a:r>
              <a:rPr lang="es-ES_tradnl" sz="1200" dirty="0" smtClean="0">
                <a:latin typeface="Adobe Caslon Pro"/>
                <a:cs typeface="Adobe Caslon Pro"/>
                <a:sym typeface="Symbol"/>
              </a:rPr>
              <a:t></a:t>
            </a:r>
          </a:p>
          <a:p>
            <a:pPr lvl="1" algn="just"/>
            <a:r>
              <a:rPr lang="es-ES_tradnl" sz="1200" dirty="0" smtClean="0">
                <a:latin typeface="Adobe Caslon Pro"/>
                <a:cs typeface="Adobe Caslon Pro"/>
                <a:sym typeface="Symbol"/>
              </a:rPr>
              <a:t>Diferencian a</a:t>
            </a:r>
            <a:r>
              <a:rPr lang="es-ES_tradnl" sz="1200" dirty="0" smtClean="0">
                <a:latin typeface="Adobe Caslon Pro"/>
                <a:cs typeface="Adobe Caslon Pro"/>
                <a:sym typeface="Symbol"/>
              </a:rPr>
              <a:t> LT-H1 a través de:</a:t>
            </a:r>
          </a:p>
          <a:p>
            <a:pPr lvl="2" algn="just"/>
            <a:r>
              <a:rPr lang="es-ES_tradnl" sz="1100" dirty="0" smtClean="0">
                <a:latin typeface="Adobe Caslon Pro"/>
                <a:cs typeface="Adobe Caslon Pro"/>
                <a:sym typeface="Symbol"/>
              </a:rPr>
              <a:t>Células dendríticas:</a:t>
            </a:r>
          </a:p>
          <a:p>
            <a:pPr lvl="3" algn="just"/>
            <a:r>
              <a:rPr lang="es-ES_tradnl" sz="1000" dirty="0" smtClean="0">
                <a:latin typeface="Adobe Caslon Pro"/>
                <a:cs typeface="Adobe Caslon Pro"/>
              </a:rPr>
              <a:t>Mieloides: Ag intracelulares</a:t>
            </a:r>
          </a:p>
          <a:p>
            <a:pPr lvl="3" algn="just"/>
            <a:r>
              <a:rPr lang="es-ES_tradnl" sz="1000" dirty="0" err="1" smtClean="0">
                <a:latin typeface="Adobe Caslon Pro"/>
                <a:cs typeface="Adobe Caslon Pro"/>
              </a:rPr>
              <a:t>Plasmocitoides</a:t>
            </a:r>
            <a:r>
              <a:rPr lang="es-ES_tradnl" sz="1000" dirty="0" smtClean="0">
                <a:latin typeface="Adobe Caslon Pro"/>
                <a:cs typeface="Adobe Caslon Pro"/>
              </a:rPr>
              <a:t>: Ag extracelulares</a:t>
            </a:r>
          </a:p>
          <a:p>
            <a:pPr marL="0" indent="0" algn="just">
              <a:buNone/>
            </a:pPr>
            <a:r>
              <a:rPr lang="es-ES" sz="1400" dirty="0" smtClean="0">
                <a:latin typeface="Adobe Caslon Pro"/>
                <a:cs typeface="Adobe Caslon Pro"/>
              </a:rPr>
              <a:t>Linfocitos B escasos (?)</a:t>
            </a:r>
            <a:r>
              <a:rPr lang="es-ES" sz="1600" dirty="0" smtClean="0">
                <a:latin typeface="Adobe Caslon Pro"/>
                <a:cs typeface="Adobe Caslon Pro"/>
              </a:rPr>
              <a:t/>
            </a:r>
            <a:br>
              <a:rPr lang="es-ES" sz="1600" dirty="0" smtClean="0">
                <a:latin typeface="Adobe Caslon Pro"/>
                <a:cs typeface="Adobe Caslon Pro"/>
              </a:rPr>
            </a:br>
            <a:endParaRPr lang="es-ES" sz="1600" dirty="0">
              <a:latin typeface="Adobe Caslon Pro"/>
              <a:cs typeface="Adobe Caslon Pro"/>
            </a:endParaRPr>
          </a:p>
          <a:p>
            <a:endParaRPr lang="es-ES" sz="1800" dirty="0" smtClean="0">
              <a:latin typeface="Adobe Caslon Pro"/>
              <a:cs typeface="Adobe Caslon Pro"/>
            </a:endParaRPr>
          </a:p>
          <a:p>
            <a:endParaRPr lang="es-ES" sz="1800" dirty="0" smtClean="0">
              <a:latin typeface="Adobe Caslon Pro"/>
              <a:cs typeface="Adobe Caslon Pro"/>
            </a:endParaRPr>
          </a:p>
          <a:p>
            <a:endParaRPr lang="es-ES" sz="1800" dirty="0">
              <a:latin typeface="Adobe Caslon Pro"/>
              <a:cs typeface="Adobe Caslon Pro"/>
            </a:endParaRPr>
          </a:p>
          <a:p>
            <a:endParaRPr lang="es-ES" sz="1800" dirty="0" smtClean="0">
              <a:latin typeface="Adobe Caslon Pro"/>
              <a:cs typeface="Adobe Caslon Pro"/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4785287" y="4274256"/>
            <a:ext cx="395448" cy="916730"/>
            <a:chOff x="1579181" y="4278172"/>
            <a:chExt cx="350929" cy="683210"/>
          </a:xfrm>
          <a:effectLst>
            <a:outerShdw blurRad="234950" dist="38100" dir="2700000" sx="152000" sy="152000" algn="tl" rotWithShape="0">
              <a:srgbClr val="000000">
                <a:alpha val="43000"/>
              </a:srgbClr>
            </a:outerShdw>
          </a:effectLst>
        </p:grpSpPr>
        <p:sp>
          <p:nvSpPr>
            <p:cNvPr id="15" name="Flecha abajo 14"/>
            <p:cNvSpPr/>
            <p:nvPr/>
          </p:nvSpPr>
          <p:spPr>
            <a:xfrm>
              <a:off x="1579181" y="4487050"/>
              <a:ext cx="350929" cy="474332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6" name="CuadroTexto 15"/>
            <p:cNvSpPr txBox="1"/>
            <p:nvPr/>
          </p:nvSpPr>
          <p:spPr>
            <a:xfrm rot="16200000">
              <a:off x="1412071" y="4481585"/>
              <a:ext cx="6684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>
                  <a:solidFill>
                    <a:schemeClr val="bg1"/>
                  </a:solidFill>
                </a:rPr>
                <a:t>14 d</a:t>
              </a:r>
              <a:r>
                <a:rPr lang="es-ES" sz="1100" b="1" dirty="0" smtClean="0">
                  <a:solidFill>
                    <a:schemeClr val="bg1"/>
                  </a:solidFill>
                </a:rPr>
                <a:t>ías</a:t>
              </a:r>
              <a:endParaRPr lang="es-ES" sz="11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CuadroTexto 16"/>
          <p:cNvSpPr txBox="1"/>
          <p:nvPr/>
        </p:nvSpPr>
        <p:spPr>
          <a:xfrm>
            <a:off x="3915706" y="6476440"/>
            <a:ext cx="5228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lvl="2" algn="r"/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*</a:t>
            </a:r>
            <a:r>
              <a:rPr lang="es-ES_tradnl" sz="1200" dirty="0" err="1" smtClean="0">
                <a:solidFill>
                  <a:srgbClr val="17375E"/>
                </a:solidFill>
                <a:latin typeface="+mj-lt"/>
              </a:rPr>
              <a:t>Orr</a:t>
            </a:r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, 2018; **</a:t>
            </a:r>
            <a:r>
              <a:rPr lang="es-ES_tradnl" sz="1200" dirty="0" err="1" smtClean="0">
                <a:solidFill>
                  <a:srgbClr val="17375E"/>
                </a:solidFill>
                <a:latin typeface="+mj-lt"/>
              </a:rPr>
              <a:t>Ahuja</a:t>
            </a:r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, 2017; *** </a:t>
            </a:r>
            <a:r>
              <a:rPr lang="es-ES_tradnl" sz="1200" dirty="0" err="1" smtClean="0">
                <a:solidFill>
                  <a:srgbClr val="17375E"/>
                </a:solidFill>
                <a:latin typeface="+mj-lt"/>
              </a:rPr>
              <a:t>Rust</a:t>
            </a:r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, 2017</a:t>
            </a:r>
            <a:r>
              <a:rPr lang="es-ES" sz="1200" dirty="0" smtClean="0">
                <a:solidFill>
                  <a:srgbClr val="17375E"/>
                </a:solidFill>
              </a:rPr>
              <a:t>.</a:t>
            </a:r>
            <a:endParaRPr lang="es-ES" sz="1200" dirty="0">
              <a:solidFill>
                <a:srgbClr val="17375E"/>
              </a:solidFill>
              <a:latin typeface="+mj-lt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710530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1" y="1600200"/>
            <a:ext cx="4632540" cy="2954328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es-ES" sz="2600" b="1" dirty="0" smtClean="0">
                <a:latin typeface="Adobe Caslon Pro"/>
                <a:cs typeface="Adobe Caslon Pro"/>
              </a:rPr>
              <a:t>Cicatriz </a:t>
            </a:r>
            <a:r>
              <a:rPr lang="es-ES" sz="2600" b="1" dirty="0" err="1" smtClean="0">
                <a:latin typeface="Adobe Caslon Pro"/>
                <a:cs typeface="Adobe Caslon Pro"/>
              </a:rPr>
              <a:t>glial</a:t>
            </a:r>
            <a:r>
              <a:rPr lang="es-ES" sz="2600" b="1" dirty="0" smtClean="0">
                <a:latin typeface="Adobe Caslon Pro"/>
                <a:cs typeface="Adobe Caslon Pro"/>
              </a:rPr>
              <a:t>:</a:t>
            </a:r>
          </a:p>
          <a:p>
            <a:pPr algn="just"/>
            <a:r>
              <a:rPr lang="es-ES" sz="1600" dirty="0" smtClean="0">
                <a:latin typeface="Adobe Caslon Pro"/>
                <a:cs typeface="Adobe Caslon Pro"/>
              </a:rPr>
              <a:t>Resoluci</a:t>
            </a:r>
            <a:r>
              <a:rPr lang="es-ES" sz="1600" dirty="0" smtClean="0">
                <a:latin typeface="Adobe Caslon Pro"/>
                <a:cs typeface="Adobe Caslon Pro"/>
              </a:rPr>
              <a:t>ón de la inflamación:</a:t>
            </a:r>
          </a:p>
          <a:p>
            <a:pPr lvl="1" algn="just"/>
            <a:r>
              <a:rPr lang="es-ES" sz="1400" dirty="0" smtClean="0">
                <a:latin typeface="Adobe Caslon Pro"/>
                <a:cs typeface="Adobe Caslon Pro"/>
              </a:rPr>
              <a:t>Expresión de CD200 por </a:t>
            </a:r>
            <a:r>
              <a:rPr lang="es-ES" sz="1400" dirty="0" err="1" smtClean="0">
                <a:latin typeface="Adobe Caslon Pro"/>
                <a:cs typeface="Adobe Caslon Pro"/>
              </a:rPr>
              <a:t>microglia</a:t>
            </a:r>
            <a:r>
              <a:rPr lang="es-ES" sz="1400" dirty="0">
                <a:latin typeface="Adobe Caslon Pro"/>
                <a:cs typeface="Adobe Caslon Pro"/>
              </a:rPr>
              <a:t> </a:t>
            </a:r>
            <a:r>
              <a:rPr lang="es-ES" sz="1400" dirty="0" smtClean="0">
                <a:latin typeface="Adobe Caslon Pro"/>
                <a:cs typeface="Adobe Caslon Pro"/>
              </a:rPr>
              <a:t>reduce la liberación de citocinas</a:t>
            </a:r>
          </a:p>
          <a:p>
            <a:pPr lvl="1" algn="just"/>
            <a:r>
              <a:rPr lang="es-ES" sz="1400" dirty="0" smtClean="0">
                <a:latin typeface="Adobe Caslon Pro"/>
                <a:cs typeface="Adobe Caslon Pro"/>
              </a:rPr>
              <a:t>Cese del reclutamiento </a:t>
            </a:r>
            <a:r>
              <a:rPr lang="es-ES" sz="1400" dirty="0" smtClean="0">
                <a:latin typeface="Adobe Caslon Pro"/>
                <a:cs typeface="Adobe Caslon Pro"/>
              </a:rPr>
              <a:t>de células inflamatorias periféricas</a:t>
            </a:r>
          </a:p>
          <a:p>
            <a:pPr lvl="1" algn="just"/>
            <a:r>
              <a:rPr lang="es-ES" sz="1400" dirty="0" smtClean="0">
                <a:latin typeface="Adobe Caslon Pro"/>
                <a:cs typeface="Adobe Caslon Pro"/>
              </a:rPr>
              <a:t>Despeje de las c</a:t>
            </a:r>
            <a:r>
              <a:rPr lang="es-ES" sz="1400" dirty="0" smtClean="0">
                <a:latin typeface="Adobe Caslon Pro"/>
                <a:cs typeface="Adobe Caslon Pro"/>
              </a:rPr>
              <a:t>élulas inflamatorias infiltradas</a:t>
            </a:r>
            <a:endParaRPr lang="es-ES" sz="1400" dirty="0" smtClean="0">
              <a:latin typeface="Adobe Caslon Pro"/>
              <a:cs typeface="Adobe Caslon Pro"/>
            </a:endParaRPr>
          </a:p>
          <a:p>
            <a:pPr lvl="1" algn="just"/>
            <a:r>
              <a:rPr lang="es-ES" sz="1400" dirty="0" smtClean="0">
                <a:latin typeface="Adobe Caslon Pro"/>
                <a:cs typeface="Adobe Caslon Pro"/>
              </a:rPr>
              <a:t>Apoptosis, fagocitosis y necrosis</a:t>
            </a:r>
          </a:p>
          <a:p>
            <a:pPr lvl="1" algn="just"/>
            <a:r>
              <a:rPr lang="es-ES" sz="1400" dirty="0" err="1" smtClean="0">
                <a:latin typeface="Adobe Caslon Pro"/>
                <a:cs typeface="Adobe Caslon Pro"/>
              </a:rPr>
              <a:t>Desmielinizaci</a:t>
            </a:r>
            <a:r>
              <a:rPr lang="es-ES" sz="1400" dirty="0" err="1" smtClean="0">
                <a:latin typeface="Adobe Caslon Pro"/>
                <a:cs typeface="Adobe Caslon Pro"/>
              </a:rPr>
              <a:t>ón</a:t>
            </a:r>
            <a:r>
              <a:rPr lang="es-ES" sz="1400" dirty="0" smtClean="0">
                <a:latin typeface="Adobe Caslon Pro"/>
                <a:cs typeface="Adobe Caslon Pro"/>
              </a:rPr>
              <a:t> y d</a:t>
            </a:r>
            <a:r>
              <a:rPr lang="es-ES" sz="1400" dirty="0" smtClean="0">
                <a:latin typeface="Adobe Caslon Pro"/>
                <a:cs typeface="Adobe Caslon Pro"/>
              </a:rPr>
              <a:t>egeneraci</a:t>
            </a:r>
            <a:r>
              <a:rPr lang="es-ES" sz="1400" dirty="0" smtClean="0">
                <a:latin typeface="Adobe Caslon Pro"/>
                <a:cs typeface="Adobe Caslon Pro"/>
              </a:rPr>
              <a:t>ón </a:t>
            </a:r>
            <a:r>
              <a:rPr lang="es-ES" sz="1400" dirty="0" err="1" smtClean="0">
                <a:latin typeface="Adobe Caslon Pro"/>
                <a:cs typeface="Adobe Caslon Pro"/>
              </a:rPr>
              <a:t>Walleriana</a:t>
            </a:r>
            <a:endParaRPr lang="es-ES" sz="1400" dirty="0" smtClean="0">
              <a:latin typeface="Adobe Caslon Pro"/>
              <a:cs typeface="Adobe Caslon Pro"/>
            </a:endParaRPr>
          </a:p>
          <a:p>
            <a:pPr lvl="1" algn="just"/>
            <a:r>
              <a:rPr lang="es-ES" sz="1400" dirty="0" smtClean="0">
                <a:latin typeface="Adobe Caslon Pro"/>
                <a:cs typeface="Adobe Caslon Pro"/>
              </a:rPr>
              <a:t>Coalescencia de </a:t>
            </a:r>
            <a:r>
              <a:rPr lang="es-ES" sz="1400" dirty="0" err="1" smtClean="0">
                <a:latin typeface="Adobe Caslon Pro"/>
                <a:cs typeface="Adobe Caslon Pro"/>
              </a:rPr>
              <a:t>m</a:t>
            </a:r>
            <a:r>
              <a:rPr lang="es-ES" sz="1400" dirty="0" err="1" smtClean="0">
                <a:latin typeface="Adobe Caslon Pro"/>
                <a:cs typeface="Adobe Caslon Pro"/>
              </a:rPr>
              <a:t>icroquistes</a:t>
            </a:r>
            <a:endParaRPr lang="es-ES" sz="1400" dirty="0" smtClean="0">
              <a:latin typeface="Adobe Caslon Pro"/>
              <a:cs typeface="Adobe Caslon Pro"/>
            </a:endParaRPr>
          </a:p>
          <a:p>
            <a:pPr lvl="1" algn="just"/>
            <a:r>
              <a:rPr lang="es-ES" sz="1400" dirty="0" smtClean="0">
                <a:latin typeface="Adobe Caslon Pro"/>
                <a:cs typeface="Adobe Caslon Pro"/>
              </a:rPr>
              <a:t>Formaci</a:t>
            </a:r>
            <a:r>
              <a:rPr lang="es-ES" sz="1400" dirty="0" smtClean="0">
                <a:latin typeface="Adobe Caslon Pro"/>
                <a:cs typeface="Adobe Caslon Pro"/>
              </a:rPr>
              <a:t>ón de </a:t>
            </a:r>
            <a:r>
              <a:rPr lang="es-ES" sz="1400" dirty="0" err="1" smtClean="0">
                <a:latin typeface="Adobe Caslon Pro"/>
                <a:cs typeface="Adobe Caslon Pro"/>
              </a:rPr>
              <a:t>sirinx</a:t>
            </a:r>
            <a:endParaRPr lang="es-ES" sz="1400" dirty="0" smtClean="0">
              <a:latin typeface="Adobe Caslon Pro"/>
              <a:cs typeface="Adobe Caslon Pro"/>
            </a:endParaRPr>
          </a:p>
          <a:p>
            <a:pPr algn="just"/>
            <a:r>
              <a:rPr lang="es-ES" sz="1700" dirty="0" smtClean="0">
                <a:latin typeface="Adobe Caslon Pro"/>
                <a:cs typeface="Adobe Caslon Pro"/>
              </a:rPr>
              <a:t>Reactivación de </a:t>
            </a:r>
            <a:r>
              <a:rPr lang="es-ES" sz="1700" dirty="0" err="1" smtClean="0">
                <a:latin typeface="Adobe Caslon Pro"/>
                <a:cs typeface="Adobe Caslon Pro"/>
              </a:rPr>
              <a:t>astrocitos</a:t>
            </a:r>
            <a:r>
              <a:rPr lang="es-ES" sz="1700" dirty="0" smtClean="0">
                <a:latin typeface="Adobe Caslon Pro"/>
                <a:cs typeface="Adobe Caslon Pro"/>
              </a:rPr>
              <a:t> (IL-6) que genera:</a:t>
            </a:r>
          </a:p>
          <a:p>
            <a:pPr lvl="1" algn="just"/>
            <a:r>
              <a:rPr lang="es-ES" sz="1400" dirty="0" smtClean="0">
                <a:latin typeface="Adobe Caslon Pro"/>
                <a:cs typeface="Adobe Caslon Pro"/>
              </a:rPr>
              <a:t>Migración</a:t>
            </a:r>
            <a:br>
              <a:rPr lang="es-ES" sz="1400" dirty="0" smtClean="0">
                <a:latin typeface="Adobe Caslon Pro"/>
                <a:cs typeface="Adobe Caslon Pro"/>
              </a:rPr>
            </a:br>
            <a:r>
              <a:rPr lang="es-ES" sz="1400" dirty="0" smtClean="0">
                <a:latin typeface="Adobe Caslon Pro"/>
                <a:cs typeface="Adobe Caslon Pro"/>
              </a:rPr>
              <a:t>Depósitos de proteoglicanos</a:t>
            </a:r>
          </a:p>
          <a:p>
            <a:pPr lvl="1" algn="just"/>
            <a:r>
              <a:rPr lang="es-ES" sz="1400" dirty="0" smtClean="0">
                <a:latin typeface="Adobe Caslon Pro"/>
                <a:cs typeface="Adobe Caslon Pro"/>
              </a:rPr>
              <a:t>Producción de moléculas:</a:t>
            </a:r>
          </a:p>
          <a:p>
            <a:pPr lvl="2" algn="just"/>
            <a:r>
              <a:rPr lang="es-ES" sz="1300" dirty="0" err="1" smtClean="0">
                <a:latin typeface="Adobe Caslon Pro"/>
                <a:cs typeface="Adobe Caslon Pro"/>
              </a:rPr>
              <a:t>Isoforma</a:t>
            </a:r>
            <a:r>
              <a:rPr lang="es-ES" sz="1300" dirty="0" smtClean="0">
                <a:latin typeface="Adobe Caslon Pro"/>
                <a:cs typeface="Adobe Caslon Pro"/>
              </a:rPr>
              <a:t> A de Proteína </a:t>
            </a:r>
            <a:r>
              <a:rPr lang="es-ES" sz="1300" dirty="0" err="1" smtClean="0">
                <a:latin typeface="Adobe Caslon Pro"/>
                <a:cs typeface="Adobe Caslon Pro"/>
              </a:rPr>
              <a:t>Nogo</a:t>
            </a:r>
            <a:endParaRPr lang="es-ES" sz="1300" dirty="0" smtClean="0">
              <a:latin typeface="Adobe Caslon Pro"/>
              <a:cs typeface="Adobe Caslon Pro"/>
            </a:endParaRPr>
          </a:p>
          <a:p>
            <a:pPr lvl="2" algn="just"/>
            <a:r>
              <a:rPr lang="es-ES" sz="1300" dirty="0" smtClean="0">
                <a:latin typeface="Adobe Caslon Pro"/>
                <a:cs typeface="Adobe Caslon Pro"/>
              </a:rPr>
              <a:t>Glicoproteína asociada a mielina</a:t>
            </a:r>
          </a:p>
          <a:p>
            <a:pPr lvl="2" algn="just"/>
            <a:r>
              <a:rPr lang="es-ES" sz="1300" dirty="0" smtClean="0">
                <a:latin typeface="Adobe Caslon Pro"/>
                <a:cs typeface="Adobe Caslon Pro"/>
              </a:rPr>
              <a:t>Mielina proteica de </a:t>
            </a:r>
            <a:r>
              <a:rPr lang="es-ES" sz="1300" dirty="0" err="1" smtClean="0">
                <a:latin typeface="Adobe Caslon Pro"/>
                <a:cs typeface="Adobe Caslon Pro"/>
              </a:rPr>
              <a:t>Oligodendrocito</a:t>
            </a:r>
            <a:r>
              <a:rPr lang="es-ES" sz="1000" dirty="0" smtClean="0">
                <a:latin typeface="Adobe Caslon Pro"/>
                <a:cs typeface="Adobe Caslon Pro"/>
              </a:rPr>
              <a:t/>
            </a:r>
            <a:br>
              <a:rPr lang="es-ES" sz="1000" dirty="0" smtClean="0">
                <a:latin typeface="Adobe Caslon Pro"/>
                <a:cs typeface="Adobe Caslon Pro"/>
              </a:rPr>
            </a:br>
            <a:endParaRPr lang="es-ES" sz="1000" dirty="0" smtClean="0">
              <a:latin typeface="Adobe Caslon Pro"/>
              <a:cs typeface="Adobe Caslon Pro"/>
            </a:endParaRPr>
          </a:p>
          <a:p>
            <a:endParaRPr lang="es-ES" sz="1800" dirty="0" smtClean="0">
              <a:latin typeface="Adobe Caslon Pro"/>
              <a:cs typeface="Adobe Caslon Pro"/>
            </a:endParaRPr>
          </a:p>
          <a:p>
            <a:endParaRPr lang="es-ES" sz="1800" dirty="0" smtClean="0">
              <a:latin typeface="Adobe Caslon Pro"/>
              <a:cs typeface="Adobe Caslon Pro"/>
            </a:endParaRPr>
          </a:p>
          <a:p>
            <a:endParaRPr lang="es-ES" sz="1800" dirty="0">
              <a:latin typeface="Adobe Caslon Pro"/>
              <a:cs typeface="Adobe Caslon Pro"/>
            </a:endParaRPr>
          </a:p>
          <a:p>
            <a:endParaRPr lang="es-ES" sz="1800" dirty="0" smtClean="0">
              <a:latin typeface="Adobe Caslon Pro"/>
              <a:cs typeface="Adobe Caslon Pro"/>
            </a:endParaRPr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ES" sz="2800" dirty="0" smtClean="0">
                <a:solidFill>
                  <a:schemeClr val="accent1">
                    <a:lumMod val="50000"/>
                  </a:schemeClr>
                </a:solidFill>
                <a:latin typeface="Adobe Caslon Pro"/>
                <a:cs typeface="Adobe Caslon Pro"/>
              </a:rPr>
              <a:t>FASE </a:t>
            </a:r>
            <a:r>
              <a:rPr lang="es-ES" sz="2800" dirty="0" smtClean="0">
                <a:solidFill>
                  <a:schemeClr val="accent1">
                    <a:lumMod val="50000"/>
                  </a:schemeClr>
                </a:solidFill>
                <a:latin typeface="Adobe Caslon Pro"/>
                <a:cs typeface="Adobe Caslon Pro"/>
              </a:rPr>
              <a:t>TERCIARIA</a:t>
            </a:r>
            <a:endParaRPr lang="es-E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Marcador de contenido 2" descr="Logo AN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r="1141"/>
          <a:stretch/>
        </p:blipFill>
        <p:spPr>
          <a:xfrm>
            <a:off x="382496" y="347270"/>
            <a:ext cx="857622" cy="863090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 flipH="1">
            <a:off x="582706" y="1135529"/>
            <a:ext cx="8104094" cy="1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3915706" y="6476440"/>
            <a:ext cx="4771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lvl="2" algn="r"/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*Ishikawa</a:t>
            </a:r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, 2014</a:t>
            </a:r>
            <a:r>
              <a:rPr lang="es-ES" sz="1200" dirty="0" smtClean="0">
                <a:solidFill>
                  <a:srgbClr val="17375E"/>
                </a:solidFill>
              </a:rPr>
              <a:t>.</a:t>
            </a:r>
            <a:endParaRPr lang="es-ES" sz="1200" dirty="0">
              <a:solidFill>
                <a:srgbClr val="17375E"/>
              </a:solidFill>
              <a:latin typeface="+mj-lt"/>
              <a:cs typeface="Baskerville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69876" y="6476440"/>
            <a:ext cx="2799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342900"/>
            <a:r>
              <a:rPr lang="es-ES_tradnl" sz="1200" dirty="0" smtClean="0">
                <a:solidFill>
                  <a:srgbClr val="254061"/>
                </a:solidFill>
                <a:latin typeface="+mj-lt"/>
              </a:rPr>
              <a:t>Dr. Ernesto Cabrera Aldana. ANM, 2018.</a:t>
            </a:r>
            <a:endParaRPr lang="es-ES" sz="1200" dirty="0">
              <a:solidFill>
                <a:srgbClr val="254061"/>
              </a:solidFill>
              <a:latin typeface="+mj-lt"/>
              <a:cs typeface="Baskerville"/>
            </a:endParaRPr>
          </a:p>
        </p:txBody>
      </p:sp>
      <p:pic>
        <p:nvPicPr>
          <p:cNvPr id="2" name="Imagen 1" descr="Sirin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373" y="1135530"/>
            <a:ext cx="2355428" cy="3939989"/>
          </a:xfrm>
          <a:prstGeom prst="rect">
            <a:avLst/>
          </a:prstGeom>
        </p:spPr>
      </p:pic>
      <p:pic>
        <p:nvPicPr>
          <p:cNvPr id="11" name="Imagen 10" descr="Perfil Molecular SCI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14"/>
          <a:stretch/>
        </p:blipFill>
        <p:spPr>
          <a:xfrm>
            <a:off x="382496" y="4811771"/>
            <a:ext cx="7635743" cy="1664669"/>
          </a:xfrm>
          <a:prstGeom prst="rect">
            <a:avLst/>
          </a:prstGeom>
        </p:spPr>
      </p:pic>
      <p:grpSp>
        <p:nvGrpSpPr>
          <p:cNvPr id="12" name="Agrupar 11"/>
          <p:cNvGrpSpPr/>
          <p:nvPr/>
        </p:nvGrpSpPr>
        <p:grpSpPr>
          <a:xfrm>
            <a:off x="6133649" y="4274256"/>
            <a:ext cx="395448" cy="916730"/>
            <a:chOff x="1579181" y="4278172"/>
            <a:chExt cx="350929" cy="683210"/>
          </a:xfrm>
          <a:effectLst>
            <a:outerShdw blurRad="234950" dist="38100" dir="2700000" sx="152000" sy="152000" algn="tl" rotWithShape="0">
              <a:srgbClr val="000000">
                <a:alpha val="43000"/>
              </a:srgbClr>
            </a:outerShdw>
          </a:effectLst>
        </p:grpSpPr>
        <p:sp>
          <p:nvSpPr>
            <p:cNvPr id="13" name="Flecha abajo 12"/>
            <p:cNvSpPr/>
            <p:nvPr/>
          </p:nvSpPr>
          <p:spPr>
            <a:xfrm>
              <a:off x="1579181" y="4487050"/>
              <a:ext cx="350929" cy="474332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4" name="CuadroTexto 13"/>
            <p:cNvSpPr txBox="1"/>
            <p:nvPr/>
          </p:nvSpPr>
          <p:spPr>
            <a:xfrm rot="16200000">
              <a:off x="1412071" y="4496311"/>
              <a:ext cx="668436" cy="232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>
                  <a:solidFill>
                    <a:schemeClr val="bg1"/>
                  </a:solidFill>
                </a:rPr>
                <a:t>4  </a:t>
              </a:r>
              <a:r>
                <a:rPr lang="es-ES" sz="1100" b="1" dirty="0" err="1" smtClean="0">
                  <a:solidFill>
                    <a:schemeClr val="bg1"/>
                  </a:solidFill>
                </a:rPr>
                <a:t>sem</a:t>
              </a:r>
              <a:endParaRPr lang="es-ES" sz="11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CuadroTexto 3"/>
          <p:cNvSpPr txBox="1"/>
          <p:nvPr/>
        </p:nvSpPr>
        <p:spPr>
          <a:xfrm>
            <a:off x="3562350" y="3774680"/>
            <a:ext cx="1639711" cy="2616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1100" dirty="0" smtClean="0">
                <a:latin typeface="Adobe Caslon Pro"/>
                <a:cs typeface="Adobe Caslon Pro"/>
                <a:sym typeface="Wingdings"/>
              </a:rPr>
              <a:t>GTP </a:t>
            </a:r>
            <a:r>
              <a:rPr lang="es-ES" sz="1100" dirty="0">
                <a:latin typeface="Adobe Caslon Pro"/>
                <a:cs typeface="Adobe Caslon Pro"/>
                <a:sym typeface="Wingdings"/>
              </a:rPr>
              <a:t>asa-Rho y su </a:t>
            </a:r>
            <a:r>
              <a:rPr lang="es-ES" sz="1100" dirty="0" err="1" smtClean="0">
                <a:latin typeface="Adobe Caslon Pro"/>
                <a:cs typeface="Adobe Caslon Pro"/>
                <a:sym typeface="Wingdings"/>
              </a:rPr>
              <a:t>cinasa</a:t>
            </a:r>
            <a:endParaRPr lang="es-ES" sz="1100" dirty="0" smtClean="0">
              <a:latin typeface="Adobe Caslon Pro"/>
              <a:cs typeface="Adobe Caslon Pro"/>
              <a:sym typeface="Wingdings"/>
            </a:endParaRPr>
          </a:p>
        </p:txBody>
      </p:sp>
      <p:sp>
        <p:nvSpPr>
          <p:cNvPr id="15" name="Cerrar llave 14"/>
          <p:cNvSpPr/>
          <p:nvPr/>
        </p:nvSpPr>
        <p:spPr>
          <a:xfrm>
            <a:off x="3278845" y="3660004"/>
            <a:ext cx="274865" cy="528956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/>
          <p:cNvSpPr txBox="1"/>
          <p:nvPr/>
        </p:nvSpPr>
        <p:spPr>
          <a:xfrm>
            <a:off x="5511517" y="3688435"/>
            <a:ext cx="1639711" cy="4308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s-ES" sz="1100" b="1" dirty="0" smtClean="0">
                <a:latin typeface="Adobe Caslon Pro"/>
                <a:cs typeface="Adobe Caslon Pro"/>
                <a:sym typeface="Wingdings"/>
              </a:rPr>
              <a:t>Muerte neuronal</a:t>
            </a:r>
          </a:p>
          <a:p>
            <a:pPr marL="171450" indent="-171450">
              <a:buFont typeface="Arial"/>
              <a:buChar char="•"/>
            </a:pPr>
            <a:r>
              <a:rPr lang="es-ES" sz="1100" b="1" dirty="0" smtClean="0">
                <a:latin typeface="Adobe Caslon Pro"/>
                <a:cs typeface="Adobe Caslon Pro"/>
                <a:sym typeface="Wingdings"/>
              </a:rPr>
              <a:t>Degeneraci</a:t>
            </a:r>
            <a:r>
              <a:rPr lang="es-ES" sz="1100" b="1" dirty="0" smtClean="0">
                <a:latin typeface="Adobe Caslon Pro"/>
                <a:cs typeface="Adobe Caslon Pro"/>
                <a:sym typeface="Wingdings"/>
              </a:rPr>
              <a:t>ón </a:t>
            </a:r>
            <a:r>
              <a:rPr lang="es-ES" sz="1100" b="1" dirty="0" err="1" smtClean="0">
                <a:latin typeface="Adobe Caslon Pro"/>
                <a:cs typeface="Adobe Caslon Pro"/>
                <a:sym typeface="Wingdings"/>
              </a:rPr>
              <a:t>axonal</a:t>
            </a:r>
            <a:endParaRPr lang="es-ES" sz="1100" b="1" dirty="0" smtClean="0">
              <a:latin typeface="Adobe Caslon Pro"/>
              <a:cs typeface="Adobe Caslon Pro"/>
              <a:sym typeface="Wingdings"/>
            </a:endParaRPr>
          </a:p>
        </p:txBody>
      </p:sp>
      <p:cxnSp>
        <p:nvCxnSpPr>
          <p:cNvPr id="19" name="Conector recto de flecha 18"/>
          <p:cNvCxnSpPr>
            <a:stCxn id="4" idx="3"/>
            <a:endCxn id="17" idx="1"/>
          </p:cNvCxnSpPr>
          <p:nvPr/>
        </p:nvCxnSpPr>
        <p:spPr>
          <a:xfrm flipV="1">
            <a:off x="5202061" y="3903879"/>
            <a:ext cx="309456" cy="16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978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Captura de pantalla 2018-07-11 a las 3.28.47 p.m.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457" y="4399028"/>
            <a:ext cx="2542089" cy="134910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2612652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1800" b="1" dirty="0" smtClean="0">
                <a:latin typeface="Adobe Caslon Pro"/>
                <a:cs typeface="Adobe Caslon Pro"/>
              </a:rPr>
              <a:t>Formaci</a:t>
            </a:r>
            <a:r>
              <a:rPr lang="es-ES" sz="1800" b="1" dirty="0" smtClean="0">
                <a:latin typeface="Adobe Caslon Pro"/>
                <a:cs typeface="Adobe Caslon Pro"/>
              </a:rPr>
              <a:t>ón de </a:t>
            </a:r>
            <a:r>
              <a:rPr lang="es-ES" sz="1800" b="1" dirty="0" err="1" smtClean="0">
                <a:latin typeface="Adobe Caslon Pro"/>
                <a:cs typeface="Adobe Caslon Pro"/>
              </a:rPr>
              <a:t>Sirinx</a:t>
            </a:r>
            <a:r>
              <a:rPr lang="es-ES" sz="1800" b="1" dirty="0" smtClean="0">
                <a:latin typeface="Adobe Caslon Pro"/>
                <a:cs typeface="Adobe Caslon Pro"/>
              </a:rPr>
              <a:t>:</a:t>
            </a:r>
          </a:p>
          <a:p>
            <a:pPr algn="just"/>
            <a:endParaRPr lang="es-ES" sz="1400" dirty="0" smtClean="0">
              <a:latin typeface="Adobe Caslon Pro"/>
              <a:cs typeface="Adobe Caslon Pro"/>
            </a:endParaRPr>
          </a:p>
          <a:p>
            <a:pPr algn="just"/>
            <a:r>
              <a:rPr lang="es-ES" sz="1400" dirty="0" smtClean="0">
                <a:latin typeface="Adobe Caslon Pro"/>
                <a:cs typeface="Adobe Caslon Pro"/>
              </a:rPr>
              <a:t>30% incidencia</a:t>
            </a:r>
          </a:p>
          <a:p>
            <a:pPr algn="just"/>
            <a:r>
              <a:rPr lang="es-ES" sz="1400" dirty="0" smtClean="0">
                <a:latin typeface="Adobe Caslon Pro"/>
                <a:cs typeface="Adobe Caslon Pro"/>
              </a:rPr>
              <a:t>Empeoramiento cl</a:t>
            </a:r>
            <a:r>
              <a:rPr lang="es-ES" sz="1400" dirty="0" smtClean="0">
                <a:latin typeface="Adobe Caslon Pro"/>
                <a:cs typeface="Adobe Caslon Pro"/>
              </a:rPr>
              <a:t>ínico:</a:t>
            </a:r>
          </a:p>
          <a:p>
            <a:pPr lvl="1" algn="just"/>
            <a:r>
              <a:rPr lang="es-ES" sz="1100" dirty="0" smtClean="0">
                <a:latin typeface="Adobe Caslon Pro"/>
                <a:cs typeface="Adobe Caslon Pro"/>
              </a:rPr>
              <a:t>Alteraciones sensitivas</a:t>
            </a:r>
          </a:p>
          <a:p>
            <a:pPr lvl="1" algn="just"/>
            <a:r>
              <a:rPr lang="es-ES" sz="1100" dirty="0" smtClean="0">
                <a:latin typeface="Adobe Caslon Pro"/>
                <a:cs typeface="Adobe Caslon Pro"/>
              </a:rPr>
              <a:t>Dolor </a:t>
            </a:r>
            <a:r>
              <a:rPr lang="es-ES" sz="1100" dirty="0" err="1" smtClean="0">
                <a:latin typeface="Adobe Caslon Pro"/>
                <a:cs typeface="Adobe Caslon Pro"/>
              </a:rPr>
              <a:t>neuropático</a:t>
            </a:r>
            <a:endParaRPr lang="es-ES" sz="1100" dirty="0" smtClean="0">
              <a:latin typeface="Adobe Caslon Pro"/>
              <a:cs typeface="Adobe Caslon Pro"/>
            </a:endParaRPr>
          </a:p>
          <a:p>
            <a:pPr lvl="1" algn="just"/>
            <a:r>
              <a:rPr lang="es-ES" sz="1100" dirty="0" smtClean="0">
                <a:latin typeface="Adobe Caslon Pro"/>
                <a:cs typeface="Adobe Caslon Pro"/>
              </a:rPr>
              <a:t>Déficit motor</a:t>
            </a:r>
          </a:p>
          <a:p>
            <a:pPr algn="just"/>
            <a:r>
              <a:rPr lang="es-ES" sz="1400" dirty="0" smtClean="0">
                <a:latin typeface="Adobe Caslon Pro"/>
                <a:cs typeface="Adobe Caslon Pro"/>
              </a:rPr>
              <a:t>Eficacia manejo quirúrgico: 50%</a:t>
            </a:r>
          </a:p>
          <a:p>
            <a:pPr algn="just"/>
            <a:r>
              <a:rPr lang="es-ES" sz="1400" dirty="0" smtClean="0">
                <a:latin typeface="Adobe Caslon Pro"/>
                <a:cs typeface="Adobe Caslon Pro"/>
              </a:rPr>
              <a:t>Causas:</a:t>
            </a:r>
            <a:endParaRPr lang="es-ES" sz="1400" dirty="0" smtClean="0">
              <a:latin typeface="Adobe Caslon Pro"/>
              <a:cs typeface="Adobe Caslon Pro"/>
            </a:endParaRPr>
          </a:p>
          <a:p>
            <a:pPr lvl="1" algn="just"/>
            <a:r>
              <a:rPr lang="es-ES" sz="1050" dirty="0" smtClean="0">
                <a:latin typeface="Adobe Caslon Pro"/>
                <a:cs typeface="Adobe Caslon Pro"/>
              </a:rPr>
              <a:t>H</a:t>
            </a:r>
            <a:r>
              <a:rPr lang="es-ES" sz="1050" dirty="0" smtClean="0">
                <a:latin typeface="Adobe Caslon Pro"/>
                <a:cs typeface="Adobe Caslon Pro"/>
              </a:rPr>
              <a:t>emorragia subaracnoidea</a:t>
            </a:r>
          </a:p>
          <a:p>
            <a:pPr lvl="1" algn="just"/>
            <a:r>
              <a:rPr lang="es-ES" sz="1050" dirty="0" smtClean="0">
                <a:latin typeface="Adobe Caslon Pro"/>
                <a:cs typeface="Adobe Caslon Pro"/>
              </a:rPr>
              <a:t>Alteraciones en el flujo del LCR</a:t>
            </a:r>
          </a:p>
          <a:p>
            <a:pPr lvl="1" algn="just"/>
            <a:r>
              <a:rPr lang="es-ES" sz="1050" dirty="0" smtClean="0">
                <a:latin typeface="Adobe Caslon Pro"/>
                <a:cs typeface="Adobe Caslon Pro"/>
              </a:rPr>
              <a:t>AQP-4 segunda fase de sobreexpresi</a:t>
            </a:r>
            <a:r>
              <a:rPr lang="es-ES" sz="1050" dirty="0" smtClean="0">
                <a:latin typeface="Adobe Caslon Pro"/>
                <a:cs typeface="Adobe Caslon Pro"/>
              </a:rPr>
              <a:t>ón (pico 2-6 </a:t>
            </a:r>
            <a:r>
              <a:rPr lang="es-ES" sz="1050" dirty="0" err="1" smtClean="0">
                <a:latin typeface="Adobe Caslon Pro"/>
                <a:cs typeface="Adobe Caslon Pro"/>
              </a:rPr>
              <a:t>sem</a:t>
            </a:r>
            <a:r>
              <a:rPr lang="es-ES" sz="1050" dirty="0" smtClean="0">
                <a:latin typeface="Adobe Caslon Pro"/>
                <a:cs typeface="Adobe Caslon Pro"/>
              </a:rPr>
              <a:t>): función ?</a:t>
            </a:r>
          </a:p>
          <a:p>
            <a:pPr algn="just"/>
            <a:endParaRPr lang="es-ES" sz="1400" dirty="0" smtClean="0">
              <a:latin typeface="Adobe Caslon Pro"/>
              <a:cs typeface="Adobe Caslon Pro"/>
            </a:endParaRPr>
          </a:p>
          <a:p>
            <a:pPr algn="just"/>
            <a:endParaRPr lang="es-ES" sz="1400" dirty="0" smtClean="0">
              <a:latin typeface="Adobe Caslon Pro"/>
              <a:cs typeface="Adobe Caslon Pro"/>
            </a:endParaRPr>
          </a:p>
          <a:p>
            <a:pPr algn="just"/>
            <a:endParaRPr lang="es-ES" sz="1600" dirty="0">
              <a:latin typeface="Adobe Caslon Pro"/>
              <a:cs typeface="Adobe Caslon Pro"/>
            </a:endParaRPr>
          </a:p>
          <a:p>
            <a:endParaRPr lang="es-ES" sz="1800" dirty="0" smtClean="0">
              <a:latin typeface="Adobe Caslon Pro"/>
              <a:cs typeface="Adobe Caslon Pro"/>
            </a:endParaRPr>
          </a:p>
          <a:p>
            <a:endParaRPr lang="es-ES" sz="1800" dirty="0" smtClean="0">
              <a:latin typeface="Adobe Caslon Pro"/>
              <a:cs typeface="Adobe Caslon Pro"/>
            </a:endParaRPr>
          </a:p>
          <a:p>
            <a:endParaRPr lang="es-ES" sz="1800" dirty="0">
              <a:latin typeface="Adobe Caslon Pro"/>
              <a:cs typeface="Adobe Caslon Pro"/>
            </a:endParaRPr>
          </a:p>
          <a:p>
            <a:endParaRPr lang="es-ES" sz="1800" dirty="0" smtClean="0">
              <a:latin typeface="Adobe Caslon Pro"/>
              <a:cs typeface="Adobe Caslon Pro"/>
            </a:endParaRPr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ES" sz="2800" dirty="0" smtClean="0">
                <a:solidFill>
                  <a:schemeClr val="accent1">
                    <a:lumMod val="50000"/>
                  </a:schemeClr>
                </a:solidFill>
                <a:latin typeface="Adobe Caslon Pro"/>
                <a:cs typeface="Adobe Caslon Pro"/>
              </a:rPr>
              <a:t>FASE </a:t>
            </a:r>
            <a:r>
              <a:rPr lang="es-ES" sz="2800" dirty="0" smtClean="0">
                <a:solidFill>
                  <a:schemeClr val="accent1">
                    <a:lumMod val="50000"/>
                  </a:schemeClr>
                </a:solidFill>
                <a:latin typeface="Adobe Caslon Pro"/>
                <a:cs typeface="Adobe Caslon Pro"/>
              </a:rPr>
              <a:t>TERCIARIA</a:t>
            </a:r>
            <a:endParaRPr lang="es-E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Marcador de contenido 2" descr="Logo AN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r="1141"/>
          <a:stretch/>
        </p:blipFill>
        <p:spPr>
          <a:xfrm>
            <a:off x="382496" y="347270"/>
            <a:ext cx="857622" cy="863090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 flipH="1">
            <a:off x="582706" y="1135529"/>
            <a:ext cx="8104094" cy="1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3915706" y="6476440"/>
            <a:ext cx="5228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lvl="2" algn="r"/>
            <a:r>
              <a:rPr lang="es-ES_tradnl" sz="1200" dirty="0" err="1" smtClean="0">
                <a:solidFill>
                  <a:srgbClr val="17375E"/>
                </a:solidFill>
                <a:latin typeface="+mj-lt"/>
              </a:rPr>
              <a:t>Guizar</a:t>
            </a:r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-Sahag</a:t>
            </a:r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ún, 1994; </a:t>
            </a:r>
            <a:r>
              <a:rPr lang="es-ES_tradnl" sz="1200" dirty="0" err="1" smtClean="0">
                <a:solidFill>
                  <a:srgbClr val="17375E"/>
                </a:solidFill>
                <a:latin typeface="+mj-lt"/>
              </a:rPr>
              <a:t>Nesic</a:t>
            </a:r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, 2006; *</a:t>
            </a:r>
            <a:r>
              <a:rPr lang="es-ES_tradnl" sz="1200" dirty="0" err="1" smtClean="0">
                <a:solidFill>
                  <a:srgbClr val="17375E"/>
                </a:solidFill>
                <a:latin typeface="+mj-lt"/>
              </a:rPr>
              <a:t>Hemley</a:t>
            </a:r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, 2012</a:t>
            </a:r>
            <a:r>
              <a:rPr lang="es-ES" sz="1200" dirty="0" smtClean="0">
                <a:solidFill>
                  <a:srgbClr val="17375E"/>
                </a:solidFill>
              </a:rPr>
              <a:t>.</a:t>
            </a:r>
            <a:endParaRPr lang="es-ES" sz="1200" dirty="0">
              <a:solidFill>
                <a:srgbClr val="17375E"/>
              </a:solidFill>
              <a:latin typeface="+mj-lt"/>
              <a:cs typeface="Baskerville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69876" y="6476440"/>
            <a:ext cx="2799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342900"/>
            <a:r>
              <a:rPr lang="es-ES_tradnl" sz="1200" dirty="0" smtClean="0">
                <a:solidFill>
                  <a:srgbClr val="254061"/>
                </a:solidFill>
                <a:latin typeface="+mj-lt"/>
              </a:rPr>
              <a:t>Dr. Ernesto Cabrera Aldana. ANM, 2018.</a:t>
            </a:r>
            <a:endParaRPr lang="es-ES" sz="1200" dirty="0">
              <a:solidFill>
                <a:srgbClr val="254061"/>
              </a:solidFill>
              <a:latin typeface="+mj-lt"/>
              <a:cs typeface="Baskerville"/>
            </a:endParaRPr>
          </a:p>
        </p:txBody>
      </p:sp>
      <p:pic>
        <p:nvPicPr>
          <p:cNvPr id="2" name="Imagen 1" descr="Cavitation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65"/>
          <a:stretch/>
        </p:blipFill>
        <p:spPr>
          <a:xfrm>
            <a:off x="3649331" y="2036446"/>
            <a:ext cx="3035476" cy="1768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 descr="Captura de pantalla 2018-07-11 a las 3.31.45 p.m..p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063" y="1724210"/>
            <a:ext cx="2153189" cy="1655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 descr="Captura de pantalla 2018-07-11 a las 4.22.49 p.m.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358" y="3925716"/>
            <a:ext cx="2344268" cy="1428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n 13" descr="Captura de pantalla 2018-07-11 a las 4.33.10 p.m..pn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071" y="3534308"/>
            <a:ext cx="1236181" cy="963258"/>
          </a:xfrm>
          <a:prstGeom prst="rect">
            <a:avLst/>
          </a:prstGeom>
          <a:ln w="12700" cmpd="sng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7978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2496" y="2793622"/>
            <a:ext cx="8229600" cy="16515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1800" b="1" dirty="0" smtClean="0">
                <a:solidFill>
                  <a:schemeClr val="accent1">
                    <a:lumMod val="50000"/>
                  </a:schemeClr>
                </a:solidFill>
                <a:latin typeface="Adobe Caslon Pro"/>
                <a:cs typeface="Adobe Caslon Pro"/>
              </a:rPr>
              <a:t>G RACIAS POR SU ATENCI</a:t>
            </a:r>
            <a:r>
              <a:rPr lang="es-ES" sz="1800" b="1" dirty="0" smtClean="0">
                <a:solidFill>
                  <a:schemeClr val="accent1">
                    <a:lumMod val="50000"/>
                  </a:schemeClr>
                </a:solidFill>
                <a:latin typeface="Adobe Caslon Pro"/>
                <a:cs typeface="Adobe Caslon Pro"/>
              </a:rPr>
              <a:t>ÓN</a:t>
            </a:r>
          </a:p>
          <a:p>
            <a:pPr marL="0" indent="0" algn="ctr">
              <a:buNone/>
            </a:pPr>
            <a:endParaRPr lang="es-ES" sz="1800" b="1" dirty="0">
              <a:solidFill>
                <a:schemeClr val="tx2">
                  <a:lumMod val="50000"/>
                </a:schemeClr>
              </a:solidFill>
              <a:latin typeface="Adobe Caslon Pro"/>
              <a:cs typeface="Adobe Caslon Pro"/>
            </a:endParaRPr>
          </a:p>
          <a:p>
            <a:pPr marL="0" indent="0" algn="ctr">
              <a:buNone/>
            </a:pPr>
            <a:endParaRPr lang="es-ES" sz="1800" b="1" dirty="0" smtClean="0">
              <a:solidFill>
                <a:schemeClr val="tx2">
                  <a:lumMod val="50000"/>
                </a:schemeClr>
              </a:solidFill>
              <a:latin typeface="Adobe Caslon Pro"/>
              <a:cs typeface="Adobe Caslon Pro"/>
            </a:endParaRPr>
          </a:p>
          <a:p>
            <a:pPr marL="0" indent="0" algn="ctr">
              <a:buNone/>
            </a:pPr>
            <a:r>
              <a:rPr lang="es-ES" sz="1800" b="1" dirty="0" err="1" smtClean="0">
                <a:solidFill>
                  <a:schemeClr val="tx2">
                    <a:lumMod val="75000"/>
                  </a:schemeClr>
                </a:solidFill>
                <a:latin typeface="Adobe Caslon Pro"/>
                <a:cs typeface="Adobe Caslon Pro"/>
              </a:rPr>
              <a:t>dreibarcabrera@yahoo.com.mx</a:t>
            </a:r>
            <a:endParaRPr lang="es-ES" sz="1050" dirty="0" smtClean="0">
              <a:solidFill>
                <a:schemeClr val="tx2">
                  <a:lumMod val="75000"/>
                </a:schemeClr>
              </a:solidFill>
              <a:latin typeface="Adobe Caslon Pro"/>
              <a:cs typeface="Adobe Caslon Pro"/>
            </a:endParaRPr>
          </a:p>
          <a:p>
            <a:pPr algn="just"/>
            <a:endParaRPr lang="es-ES" sz="1400" dirty="0" smtClean="0">
              <a:solidFill>
                <a:schemeClr val="tx2">
                  <a:lumMod val="50000"/>
                </a:schemeClr>
              </a:solidFill>
              <a:latin typeface="Adobe Caslon Pro"/>
              <a:cs typeface="Adobe Caslon Pro"/>
            </a:endParaRPr>
          </a:p>
          <a:p>
            <a:pPr algn="just"/>
            <a:endParaRPr lang="es-ES" sz="1400" dirty="0" smtClean="0">
              <a:latin typeface="Adobe Caslon Pro"/>
              <a:cs typeface="Adobe Caslon Pro"/>
            </a:endParaRPr>
          </a:p>
          <a:p>
            <a:pPr algn="just"/>
            <a:endParaRPr lang="es-ES" sz="1600" dirty="0">
              <a:latin typeface="Adobe Caslon Pro"/>
              <a:cs typeface="Adobe Caslon Pro"/>
            </a:endParaRPr>
          </a:p>
          <a:p>
            <a:endParaRPr lang="es-ES" sz="1800" dirty="0" smtClean="0">
              <a:latin typeface="Adobe Caslon Pro"/>
              <a:cs typeface="Adobe Caslon Pro"/>
            </a:endParaRPr>
          </a:p>
          <a:p>
            <a:endParaRPr lang="es-ES" sz="1800" dirty="0" smtClean="0">
              <a:latin typeface="Adobe Caslon Pro"/>
              <a:cs typeface="Adobe Caslon Pro"/>
            </a:endParaRPr>
          </a:p>
          <a:p>
            <a:endParaRPr lang="es-ES" sz="1800" dirty="0">
              <a:latin typeface="Adobe Caslon Pro"/>
              <a:cs typeface="Adobe Caslon Pro"/>
            </a:endParaRPr>
          </a:p>
          <a:p>
            <a:endParaRPr lang="es-ES" sz="1800" dirty="0" smtClean="0">
              <a:latin typeface="Adobe Caslon Pro"/>
              <a:cs typeface="Adobe Caslon Pro"/>
            </a:endParaRPr>
          </a:p>
        </p:txBody>
      </p:sp>
      <p:pic>
        <p:nvPicPr>
          <p:cNvPr id="7" name="Marcador de contenido 2" descr="Logo AN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r="1141"/>
          <a:stretch/>
        </p:blipFill>
        <p:spPr>
          <a:xfrm>
            <a:off x="382496" y="347270"/>
            <a:ext cx="857622" cy="863090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 flipH="1">
            <a:off x="582706" y="1135529"/>
            <a:ext cx="8104094" cy="1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269876" y="6476440"/>
            <a:ext cx="2799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342900"/>
            <a:r>
              <a:rPr lang="es-ES_tradnl" sz="1200" dirty="0" smtClean="0">
                <a:solidFill>
                  <a:srgbClr val="254061"/>
                </a:solidFill>
                <a:latin typeface="+mj-lt"/>
              </a:rPr>
              <a:t>Dr. Ernesto Cabrera Aldana. ANM, 2018.</a:t>
            </a:r>
            <a:endParaRPr lang="es-ES" sz="1200" dirty="0">
              <a:solidFill>
                <a:srgbClr val="254061"/>
              </a:solidFill>
              <a:latin typeface="+mj-lt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1341398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269876" y="1738759"/>
            <a:ext cx="4832350" cy="4689737"/>
          </a:xfrm>
        </p:spPr>
        <p:txBody>
          <a:bodyPr>
            <a:normAutofit/>
          </a:bodyPr>
          <a:lstStyle/>
          <a:p>
            <a:r>
              <a:rPr lang="es-ES" sz="1400" dirty="0" smtClean="0">
                <a:latin typeface="Adobe Caslon Pro"/>
                <a:cs typeface="Adobe Caslon Pro"/>
              </a:rPr>
              <a:t>Definición: La lesión medular (LM) </a:t>
            </a:r>
            <a:r>
              <a:rPr lang="es-ES" sz="1400" dirty="0">
                <a:latin typeface="Adobe Caslon Pro"/>
                <a:cs typeface="Adobe Caslon Pro"/>
              </a:rPr>
              <a:t>es una </a:t>
            </a:r>
            <a:r>
              <a:rPr lang="es-ES" sz="1400" dirty="0" smtClean="0">
                <a:latin typeface="Adobe Caslon Pro"/>
                <a:cs typeface="Adobe Caslon Pro"/>
              </a:rPr>
              <a:t>condición </a:t>
            </a:r>
            <a:r>
              <a:rPr lang="es-ES" sz="1400" dirty="0">
                <a:latin typeface="Adobe Caslon Pro"/>
                <a:cs typeface="Adobe Caslon Pro"/>
              </a:rPr>
              <a:t>incapacitante que afecta la </a:t>
            </a:r>
            <a:r>
              <a:rPr lang="es-ES" sz="1400" dirty="0" smtClean="0">
                <a:latin typeface="Adobe Caslon Pro"/>
                <a:cs typeface="Adobe Caslon Pro"/>
              </a:rPr>
              <a:t>función motora</a:t>
            </a:r>
            <a:r>
              <a:rPr lang="es-ES" sz="1400" dirty="0">
                <a:latin typeface="Adobe Caslon Pro"/>
                <a:cs typeface="Adobe Caslon Pro"/>
              </a:rPr>
              <a:t>, sensitiva y </a:t>
            </a:r>
            <a:r>
              <a:rPr lang="es-ES" sz="1400" dirty="0" smtClean="0">
                <a:latin typeface="Adobe Caslon Pro"/>
                <a:cs typeface="Adobe Caslon Pro"/>
              </a:rPr>
              <a:t>autonómica.* </a:t>
            </a:r>
          </a:p>
          <a:p>
            <a:r>
              <a:rPr lang="es-ES" sz="1400" dirty="0">
                <a:latin typeface="Adobe Caslon Pro"/>
                <a:cs typeface="Adobe Caslon Pro"/>
              </a:rPr>
              <a:t>Principal causa de lesión incapacitante en jóvenes:</a:t>
            </a:r>
          </a:p>
          <a:p>
            <a:pPr lvl="1"/>
            <a:r>
              <a:rPr lang="es-ES" sz="1400" dirty="0">
                <a:latin typeface="Adobe Caslon Pro"/>
                <a:cs typeface="Adobe Caslon Pro"/>
              </a:rPr>
              <a:t>Incidencia 15-40 (25.5) casos/</a:t>
            </a:r>
            <a:r>
              <a:rPr lang="es-ES" sz="1400" dirty="0" smtClean="0">
                <a:latin typeface="Adobe Caslon Pro"/>
                <a:cs typeface="Adobe Caslon Pro"/>
              </a:rPr>
              <a:t>millón</a:t>
            </a:r>
            <a:r>
              <a:rPr lang="es-ES" sz="1400" dirty="0">
                <a:latin typeface="Adobe Caslon Pro"/>
                <a:cs typeface="Adobe Caslon Pro"/>
              </a:rPr>
              <a:t> </a:t>
            </a:r>
            <a:r>
              <a:rPr lang="es-ES" sz="1400" dirty="0" smtClean="0">
                <a:latin typeface="Adobe Caslon Pro"/>
                <a:cs typeface="Adobe Caslon Pro"/>
              </a:rPr>
              <a:t>**</a:t>
            </a:r>
            <a:endParaRPr lang="es-ES" sz="1400" dirty="0">
              <a:latin typeface="Adobe Caslon Pro"/>
              <a:cs typeface="Adobe Caslon Pro"/>
            </a:endParaRPr>
          </a:p>
          <a:p>
            <a:pPr lvl="1"/>
            <a:r>
              <a:rPr lang="es-ES" sz="1400" dirty="0">
                <a:latin typeface="Adobe Caslon Pro"/>
                <a:cs typeface="Adobe Caslon Pro"/>
              </a:rPr>
              <a:t>Hombres: 82.8</a:t>
            </a:r>
            <a:r>
              <a:rPr lang="es-ES" sz="1400" dirty="0" smtClean="0">
                <a:latin typeface="Adobe Caslon Pro"/>
                <a:cs typeface="Adobe Caslon Pro"/>
              </a:rPr>
              <a:t>%</a:t>
            </a:r>
            <a:r>
              <a:rPr lang="es-ES" sz="1400" dirty="0">
                <a:latin typeface="Adobe Caslon Pro"/>
                <a:cs typeface="Adobe Caslon Pro"/>
              </a:rPr>
              <a:t> </a:t>
            </a:r>
            <a:r>
              <a:rPr lang="es-ES" sz="1400" dirty="0" smtClean="0">
                <a:latin typeface="Adobe Caslon Pro"/>
                <a:cs typeface="Adobe Caslon Pro"/>
              </a:rPr>
              <a:t>** (México 82.8%)***</a:t>
            </a:r>
            <a:endParaRPr lang="es-ES" sz="1400" b="1" dirty="0">
              <a:solidFill>
                <a:schemeClr val="tx2">
                  <a:lumMod val="60000"/>
                  <a:lumOff val="40000"/>
                </a:schemeClr>
              </a:solidFill>
              <a:latin typeface="Adobe Caslon Pro"/>
              <a:cs typeface="Adobe Caslon Pro"/>
            </a:endParaRPr>
          </a:p>
          <a:p>
            <a:pPr lvl="1"/>
            <a:r>
              <a:rPr lang="es-ES" sz="1400" dirty="0">
                <a:latin typeface="Adobe Caslon Pro"/>
                <a:cs typeface="Adobe Caslon Pro"/>
              </a:rPr>
              <a:t>Edad: 32.4 </a:t>
            </a:r>
            <a:r>
              <a:rPr lang="es-ES" sz="1400" dirty="0" smtClean="0">
                <a:latin typeface="Adobe Caslon Pro"/>
                <a:cs typeface="Adobe Caslon Pro"/>
              </a:rPr>
              <a:t>años. **</a:t>
            </a:r>
            <a:r>
              <a:rPr lang="es-E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dobe Caslon Pro"/>
                <a:cs typeface="Adobe Caslon Pro"/>
              </a:rPr>
              <a:t>						      </a:t>
            </a:r>
          </a:p>
          <a:p>
            <a:r>
              <a:rPr lang="es-ES" sz="1400" dirty="0">
                <a:latin typeface="Adobe Caslon Pro"/>
                <a:cs typeface="Adobe Caslon Pro"/>
              </a:rPr>
              <a:t>Causas :</a:t>
            </a:r>
          </a:p>
          <a:p>
            <a:pPr marL="742950" lvl="2" indent="-342900">
              <a:buFont typeface="Lucida Grande"/>
              <a:buChar char="-"/>
            </a:pPr>
            <a:r>
              <a:rPr lang="es-ES" sz="1400" dirty="0">
                <a:latin typeface="Adobe Caslon Pro"/>
                <a:cs typeface="Adobe Caslon Pro"/>
              </a:rPr>
              <a:t>Accidente vehículo motorizado (41.4%</a:t>
            </a:r>
            <a:r>
              <a:rPr lang="es-ES" sz="1400" dirty="0" smtClean="0">
                <a:latin typeface="Adobe Caslon Pro"/>
                <a:cs typeface="Adobe Caslon Pro"/>
              </a:rPr>
              <a:t>) ** </a:t>
            </a:r>
            <a:endParaRPr lang="es-ES" sz="1400" dirty="0">
              <a:latin typeface="Adobe Caslon Pro"/>
              <a:cs typeface="Adobe Caslon Pro"/>
            </a:endParaRPr>
          </a:p>
          <a:p>
            <a:pPr marL="742950" lvl="2" indent="-342900">
              <a:buFont typeface="Lucida Grande"/>
              <a:buChar char="-"/>
            </a:pPr>
            <a:r>
              <a:rPr lang="es-ES" sz="1400" dirty="0">
                <a:latin typeface="Adobe Caslon Pro"/>
                <a:cs typeface="Adobe Caslon Pro"/>
              </a:rPr>
              <a:t>Caídas (34.9%</a:t>
            </a:r>
            <a:r>
              <a:rPr lang="es-ES" sz="1400" dirty="0" smtClean="0">
                <a:latin typeface="Adobe Caslon Pro"/>
                <a:cs typeface="Adobe Caslon Pro"/>
              </a:rPr>
              <a:t>) **</a:t>
            </a:r>
            <a:r>
              <a:rPr lang="es-ES" sz="1400" dirty="0">
                <a:latin typeface="Adobe Caslon Pro"/>
                <a:cs typeface="Adobe Caslon Pro"/>
              </a:rPr>
              <a:t>	</a:t>
            </a:r>
          </a:p>
          <a:p>
            <a:pPr marL="742950" lvl="2" indent="-342900">
              <a:buFont typeface="Lucida Grande"/>
              <a:buChar char="-"/>
            </a:pPr>
            <a:r>
              <a:rPr lang="es-ES" sz="1400" dirty="0">
                <a:latin typeface="Adobe Caslon Pro"/>
                <a:cs typeface="Adobe Caslon Pro"/>
              </a:rPr>
              <a:t>Violencia y otras (23.7%</a:t>
            </a:r>
            <a:r>
              <a:rPr lang="es-ES" sz="1400" dirty="0" smtClean="0">
                <a:latin typeface="Adobe Caslon Pro"/>
                <a:cs typeface="Adobe Caslon Pro"/>
              </a:rPr>
              <a:t>). **</a:t>
            </a:r>
            <a:r>
              <a:rPr lang="es-ES" sz="1400" dirty="0">
                <a:latin typeface="Adobe Caslon Pro"/>
                <a:cs typeface="Adobe Caslon Pro"/>
              </a:rPr>
              <a:t>			</a:t>
            </a:r>
          </a:p>
          <a:p>
            <a:r>
              <a:rPr lang="es-ES" sz="1400" dirty="0">
                <a:latin typeface="Adobe Caslon Pro"/>
                <a:cs typeface="Adobe Caslon Pro"/>
              </a:rPr>
              <a:t>Lesión medular aguda traumática (LMAT):</a:t>
            </a:r>
          </a:p>
          <a:p>
            <a:pPr marL="742950" lvl="2" indent="-342900">
              <a:buFont typeface="Lucida Grande"/>
              <a:buChar char="-"/>
            </a:pPr>
            <a:r>
              <a:rPr lang="es-ES" sz="1400" dirty="0">
                <a:latin typeface="Adobe Caslon Pro"/>
                <a:cs typeface="Adobe Caslon Pro"/>
              </a:rPr>
              <a:t>Tipo completa (56.5%) la más </a:t>
            </a:r>
            <a:r>
              <a:rPr lang="es-ES" sz="1400" dirty="0" smtClean="0">
                <a:latin typeface="Adobe Caslon Pro"/>
                <a:cs typeface="Adobe Caslon Pro"/>
              </a:rPr>
              <a:t>común </a:t>
            </a:r>
            <a:r>
              <a:rPr lang="pt-BR" sz="1400" dirty="0" smtClean="0">
                <a:latin typeface="Adobe Caslon Pro"/>
                <a:cs typeface="Adobe Caslon Pro"/>
              </a:rPr>
              <a:t>^ </a:t>
            </a:r>
            <a:endParaRPr lang="es-ES" sz="1400" b="1" dirty="0">
              <a:solidFill>
                <a:schemeClr val="tx2">
                  <a:lumMod val="60000"/>
                  <a:lumOff val="40000"/>
                </a:schemeClr>
              </a:solidFill>
              <a:latin typeface="Adobe Caslon Pro"/>
              <a:cs typeface="Adobe Caslon Pro"/>
            </a:endParaRPr>
          </a:p>
          <a:p>
            <a:pPr marL="742950" lvl="2" indent="-342900">
              <a:buFont typeface="Lucida Grande"/>
              <a:buChar char="-"/>
            </a:pPr>
            <a:r>
              <a:rPr lang="es-ES" sz="1400" dirty="0">
                <a:latin typeface="Adobe Caslon Pro"/>
                <a:cs typeface="Adobe Caslon Pro"/>
              </a:rPr>
              <a:t>Paraplejia T1-L1 (58.7%</a:t>
            </a:r>
            <a:r>
              <a:rPr lang="es-ES" sz="1400" dirty="0" smtClean="0">
                <a:latin typeface="Adobe Caslon Pro"/>
                <a:cs typeface="Adobe Caslon Pro"/>
              </a:rPr>
              <a:t>). </a:t>
            </a:r>
            <a:r>
              <a:rPr lang="pt-BR" sz="1400" dirty="0" smtClean="0">
                <a:latin typeface="Adobe Caslon Pro"/>
                <a:cs typeface="Adobe Caslon Pro"/>
              </a:rPr>
              <a:t>^</a:t>
            </a:r>
            <a:endParaRPr lang="es-ES" sz="1400" dirty="0" smtClean="0">
              <a:latin typeface="Adobe Caslon Pro"/>
              <a:cs typeface="Adobe Caslon Pro"/>
            </a:endParaRPr>
          </a:p>
          <a:p>
            <a:pPr marL="285750" lvl="1">
              <a:buFont typeface="Arial"/>
              <a:buChar char="•"/>
            </a:pPr>
            <a:r>
              <a:rPr lang="es-ES" sz="1400" dirty="0" smtClean="0">
                <a:latin typeface="Adobe Caslon Pro"/>
                <a:cs typeface="Adobe Caslon Pro"/>
              </a:rPr>
              <a:t>No se dispone de un </a:t>
            </a:r>
            <a:r>
              <a:rPr lang="es-ES" sz="1400" i="1" dirty="0" err="1" smtClean="0">
                <a:latin typeface="Adobe Caslon Pro"/>
                <a:cs typeface="Adobe Caslon Pro"/>
              </a:rPr>
              <a:t>gold</a:t>
            </a:r>
            <a:r>
              <a:rPr lang="es-ES" sz="1400" i="1" dirty="0" smtClean="0">
                <a:latin typeface="Adobe Caslon Pro"/>
                <a:cs typeface="Adobe Caslon Pro"/>
              </a:rPr>
              <a:t> </a:t>
            </a:r>
            <a:r>
              <a:rPr lang="es-ES" sz="1400" i="1" dirty="0" err="1" smtClean="0">
                <a:latin typeface="Adobe Caslon Pro"/>
                <a:cs typeface="Adobe Caslon Pro"/>
              </a:rPr>
              <a:t>stardard</a:t>
            </a:r>
            <a:r>
              <a:rPr lang="es-ES" sz="1400" i="1" dirty="0" smtClean="0">
                <a:latin typeface="Adobe Caslon Pro"/>
                <a:cs typeface="Adobe Caslon Pro"/>
              </a:rPr>
              <a:t> </a:t>
            </a:r>
            <a:r>
              <a:rPr lang="es-ES" sz="1400" dirty="0" smtClean="0">
                <a:latin typeface="Adobe Caslon Pro"/>
                <a:cs typeface="Adobe Caslon Pro"/>
              </a:rPr>
              <a:t>en el tratamiento farmacológico </a:t>
            </a:r>
            <a:r>
              <a:rPr lang="pt-BR" sz="1400" dirty="0" smtClean="0">
                <a:latin typeface="Adobe Caslon Pro"/>
                <a:cs typeface="Adobe Caslon Pro"/>
              </a:rPr>
              <a:t>^</a:t>
            </a:r>
            <a:r>
              <a:rPr lang="pt-BR" sz="1400" dirty="0">
                <a:latin typeface="Adobe Caslon Pro"/>
                <a:cs typeface="Adobe Caslon Pro"/>
              </a:rPr>
              <a:t>^</a:t>
            </a:r>
            <a:r>
              <a:rPr lang="es-ES" sz="1400" dirty="0" smtClean="0">
                <a:latin typeface="Adobe Caslon Pro"/>
                <a:cs typeface="Adobe Caslon Pro"/>
              </a:rPr>
              <a:t> </a:t>
            </a:r>
            <a:endParaRPr lang="es-ES" sz="1400" dirty="0">
              <a:latin typeface="Adobe Caslon Pro"/>
              <a:cs typeface="Adobe Caslon Pro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213411" y="6303260"/>
            <a:ext cx="4660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2" indent="-342900" algn="r"/>
            <a:r>
              <a:rPr lang="es-ES" sz="1200" dirty="0" smtClean="0">
                <a:solidFill>
                  <a:srgbClr val="17375E"/>
                </a:solidFill>
              </a:rPr>
              <a:t>*Singh, 2014; **Jiménez-Ávila, 2012; *** </a:t>
            </a:r>
            <a:r>
              <a:rPr lang="es-ES" sz="1200" dirty="0">
                <a:solidFill>
                  <a:srgbClr val="17375E"/>
                </a:solidFill>
              </a:rPr>
              <a:t>Zárate-</a:t>
            </a:r>
            <a:r>
              <a:rPr lang="es-ES" sz="1200" dirty="0" err="1">
                <a:solidFill>
                  <a:srgbClr val="17375E"/>
                </a:solidFill>
              </a:rPr>
              <a:t>Kalfopulos</a:t>
            </a:r>
            <a:r>
              <a:rPr lang="es-ES" sz="1200" dirty="0">
                <a:solidFill>
                  <a:srgbClr val="17375E"/>
                </a:solidFill>
              </a:rPr>
              <a:t>, </a:t>
            </a:r>
            <a:r>
              <a:rPr lang="es-ES" sz="1200" dirty="0" smtClean="0">
                <a:solidFill>
                  <a:srgbClr val="17375E"/>
                </a:solidFill>
              </a:rPr>
              <a:t>2016; ^</a:t>
            </a:r>
            <a:r>
              <a:rPr lang="es-ES" sz="1200" dirty="0" err="1" smtClean="0">
                <a:solidFill>
                  <a:srgbClr val="17375E"/>
                </a:solidFill>
              </a:rPr>
              <a:t>Rahimi-Movaghar</a:t>
            </a:r>
            <a:r>
              <a:rPr lang="es-ES" sz="1200" dirty="0" smtClean="0">
                <a:solidFill>
                  <a:srgbClr val="17375E"/>
                </a:solidFill>
              </a:rPr>
              <a:t>, 2013;</a:t>
            </a:r>
            <a:r>
              <a:rPr lang="es-ES" sz="1200" dirty="0">
                <a:solidFill>
                  <a:srgbClr val="17375E"/>
                </a:solidFill>
              </a:rPr>
              <a:t> </a:t>
            </a:r>
            <a:r>
              <a:rPr lang="es-ES" sz="1200" dirty="0" smtClean="0">
                <a:solidFill>
                  <a:srgbClr val="17375E"/>
                </a:solidFill>
              </a:rPr>
              <a:t>^^</a:t>
            </a:r>
            <a:r>
              <a:rPr lang="es-ES" sz="1200" dirty="0" err="1" smtClean="0">
                <a:solidFill>
                  <a:srgbClr val="17375E"/>
                </a:solidFill>
              </a:rPr>
              <a:t>Hulbert</a:t>
            </a:r>
            <a:r>
              <a:rPr lang="es-ES" sz="1200" dirty="0" smtClean="0">
                <a:solidFill>
                  <a:srgbClr val="17375E"/>
                </a:solidFill>
              </a:rPr>
              <a:t>, 2013.</a:t>
            </a:r>
            <a:endParaRPr lang="es-ES" sz="1200" dirty="0">
              <a:solidFill>
                <a:srgbClr val="17375E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ES" sz="2800" dirty="0" smtClean="0">
                <a:solidFill>
                  <a:schemeClr val="accent1">
                    <a:lumMod val="50000"/>
                  </a:schemeClr>
                </a:solidFill>
                <a:latin typeface="Adobe Caslon Pro"/>
                <a:cs typeface="Adobe Caslon Pro"/>
              </a:rPr>
              <a:t>INTRODUCCIÓN</a:t>
            </a:r>
            <a:endParaRPr lang="es-E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Marcador de contenido 2" descr="Logo AN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r="1141"/>
          <a:stretch/>
        </p:blipFill>
        <p:spPr>
          <a:xfrm>
            <a:off x="382496" y="347270"/>
            <a:ext cx="857622" cy="863090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 flipH="1">
            <a:off x="582706" y="1135529"/>
            <a:ext cx="8104094" cy="1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n 10" descr="Hiperflexión .jpg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583" y="1238346"/>
            <a:ext cx="3192276" cy="4485257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269876" y="6476440"/>
            <a:ext cx="2799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342900"/>
            <a:r>
              <a:rPr lang="es-ES_tradnl" sz="1200" dirty="0" smtClean="0">
                <a:solidFill>
                  <a:srgbClr val="254061"/>
                </a:solidFill>
                <a:latin typeface="+mj-lt"/>
              </a:rPr>
              <a:t>Dr. Ernesto Cabrera Aldana. ANM, 2018.</a:t>
            </a:r>
            <a:endParaRPr lang="es-ES" sz="1200" dirty="0">
              <a:solidFill>
                <a:srgbClr val="254061"/>
              </a:solidFill>
              <a:latin typeface="+mj-lt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600143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527176" y="6487926"/>
            <a:ext cx="4159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2" indent="-342900" algn="r"/>
            <a:r>
              <a:rPr lang="es-ES" sz="1200" dirty="0" smtClean="0">
                <a:solidFill>
                  <a:srgbClr val="17375E"/>
                </a:solidFill>
                <a:latin typeface="+mj-lt"/>
              </a:rPr>
              <a:t>*</a:t>
            </a:r>
            <a:r>
              <a:rPr lang="es-ES_tradnl" sz="1200" dirty="0" err="1" smtClean="0">
                <a:solidFill>
                  <a:srgbClr val="17375E"/>
                </a:solidFill>
                <a:latin typeface="+mj-lt"/>
              </a:rPr>
              <a:t>Janus</a:t>
            </a:r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, 2014</a:t>
            </a:r>
            <a:r>
              <a:rPr lang="es-ES" sz="1200" dirty="0" smtClean="0">
                <a:solidFill>
                  <a:srgbClr val="17375E"/>
                </a:solidFill>
                <a:latin typeface="+mj-lt"/>
              </a:rPr>
              <a:t>; **</a:t>
            </a:r>
            <a:r>
              <a:rPr lang="es-ES" sz="1200" dirty="0" err="1" smtClean="0">
                <a:solidFill>
                  <a:srgbClr val="17375E"/>
                </a:solidFill>
                <a:latin typeface="+mj-lt"/>
              </a:rPr>
              <a:t>Hemley</a:t>
            </a:r>
            <a:r>
              <a:rPr lang="es-ES" sz="1200" dirty="0" smtClean="0">
                <a:solidFill>
                  <a:srgbClr val="17375E"/>
                </a:solidFill>
                <a:latin typeface="+mj-lt"/>
              </a:rPr>
              <a:t>, 2013.</a:t>
            </a:r>
            <a:endParaRPr lang="es-ES" sz="1200" dirty="0">
              <a:solidFill>
                <a:srgbClr val="17375E"/>
              </a:solidFill>
              <a:latin typeface="+mj-lt"/>
              <a:cs typeface="Baskerville"/>
            </a:endParaRPr>
          </a:p>
        </p:txBody>
      </p:sp>
      <p:sp>
        <p:nvSpPr>
          <p:cNvPr id="11" name="Flecha derecha 10"/>
          <p:cNvSpPr/>
          <p:nvPr/>
        </p:nvSpPr>
        <p:spPr>
          <a:xfrm>
            <a:off x="457201" y="1454896"/>
            <a:ext cx="2055963" cy="636588"/>
          </a:xfrm>
          <a:prstGeom prst="rightArrow">
            <a:avLst>
              <a:gd name="adj1" fmla="val 50000"/>
              <a:gd name="adj2" fmla="val 47173"/>
            </a:avLst>
          </a:prstGeom>
          <a:gradFill flip="none" rotWithShape="1">
            <a:gsLst>
              <a:gs pos="46000">
                <a:schemeClr val="accent1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600" b="1" dirty="0" smtClean="0">
                <a:solidFill>
                  <a:schemeClr val="tx2"/>
                </a:solidFill>
              </a:rPr>
              <a:t>DAÑO PRIMARIO *</a:t>
            </a:r>
            <a:endParaRPr lang="es-ES" sz="1600" b="1" dirty="0">
              <a:solidFill>
                <a:schemeClr val="tx2"/>
              </a:solidFill>
            </a:endParaRPr>
          </a:p>
        </p:txBody>
      </p:sp>
      <p:sp>
        <p:nvSpPr>
          <p:cNvPr id="12" name="Flecha derecha 11"/>
          <p:cNvSpPr/>
          <p:nvPr/>
        </p:nvSpPr>
        <p:spPr>
          <a:xfrm>
            <a:off x="2920075" y="2212767"/>
            <a:ext cx="3310467" cy="654050"/>
          </a:xfrm>
          <a:prstGeom prst="rightArrow">
            <a:avLst>
              <a:gd name="adj1" fmla="val 50000"/>
              <a:gd name="adj2" fmla="val 47173"/>
            </a:avLst>
          </a:prstGeom>
          <a:gradFill flip="none" rotWithShape="1">
            <a:gsLst>
              <a:gs pos="49000">
                <a:srgbClr val="BA0000">
                  <a:alpha val="83000"/>
                </a:srgbClr>
              </a:gs>
              <a:gs pos="100000">
                <a:srgbClr val="FFFFFF"/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600" dirty="0" smtClean="0"/>
              <a:t>DAÑO SECUNDARIO *</a:t>
            </a:r>
            <a:endParaRPr lang="es-ES" sz="1600" dirty="0"/>
          </a:p>
        </p:txBody>
      </p:sp>
      <p:cxnSp>
        <p:nvCxnSpPr>
          <p:cNvPr id="14" name="Conector recto 13"/>
          <p:cNvCxnSpPr/>
          <p:nvPr/>
        </p:nvCxnSpPr>
        <p:spPr>
          <a:xfrm>
            <a:off x="2798979" y="2061602"/>
            <a:ext cx="14111" cy="255954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5206076" y="5673938"/>
            <a:ext cx="790221" cy="307777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chemeClr val="bg1">
                    <a:lumMod val="50000"/>
                  </a:schemeClr>
                </a:solidFill>
              </a:rPr>
              <a:t>14d</a:t>
            </a:r>
            <a:endParaRPr lang="es-E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7378672" y="5675210"/>
            <a:ext cx="1010872" cy="307777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chemeClr val="bg1">
                    <a:lumMod val="50000"/>
                  </a:schemeClr>
                </a:solidFill>
              </a:rPr>
              <a:t>&gt;4sem</a:t>
            </a:r>
            <a:endParaRPr lang="es-E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Flecha derecha 21"/>
          <p:cNvSpPr/>
          <p:nvPr/>
        </p:nvSpPr>
        <p:spPr>
          <a:xfrm>
            <a:off x="4134556" y="5670711"/>
            <a:ext cx="733776" cy="366105"/>
          </a:xfrm>
          <a:prstGeom prst="rightArrow">
            <a:avLst/>
          </a:prstGeom>
          <a:gradFill flip="none" rotWithShape="1">
            <a:gsLst>
              <a:gs pos="0">
                <a:schemeClr val="bg1">
                  <a:lumMod val="50000"/>
                  <a:alpha val="53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Flecha derecha 22"/>
          <p:cNvSpPr/>
          <p:nvPr/>
        </p:nvSpPr>
        <p:spPr>
          <a:xfrm>
            <a:off x="6392335" y="5673939"/>
            <a:ext cx="705556" cy="362878"/>
          </a:xfrm>
          <a:prstGeom prst="rightArrow">
            <a:avLst>
              <a:gd name="adj1" fmla="val 57777"/>
              <a:gd name="adj2" fmla="val 50000"/>
            </a:avLst>
          </a:prstGeom>
          <a:gradFill flip="none" rotWithShape="1">
            <a:gsLst>
              <a:gs pos="0">
                <a:schemeClr val="bg1">
                  <a:lumMod val="50000"/>
                  <a:alpha val="53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2845370" y="5673939"/>
            <a:ext cx="980123" cy="307777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chemeClr val="bg1">
                    <a:lumMod val="50000"/>
                  </a:schemeClr>
                </a:solidFill>
              </a:rPr>
              <a:t>&gt; 5min</a:t>
            </a:r>
            <a:endParaRPr lang="es-E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96044" y="2061602"/>
            <a:ext cx="1938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tx2"/>
                </a:solidFill>
              </a:rPr>
              <a:t>1.</a:t>
            </a:r>
            <a:r>
              <a:rPr lang="es-ES" sz="1600" dirty="0" smtClean="0">
                <a:solidFill>
                  <a:schemeClr val="tx2"/>
                </a:solidFill>
              </a:rPr>
              <a:t>-</a:t>
            </a:r>
            <a:r>
              <a:rPr lang="es-ES" sz="1600" dirty="0" smtClean="0">
                <a:solidFill>
                  <a:schemeClr val="tx2"/>
                </a:solidFill>
              </a:rPr>
              <a:t>Daño mec</a:t>
            </a:r>
            <a:r>
              <a:rPr lang="es-ES" sz="1600" dirty="0" smtClean="0">
                <a:solidFill>
                  <a:schemeClr val="tx2"/>
                </a:solidFill>
              </a:rPr>
              <a:t>ánico</a:t>
            </a:r>
          </a:p>
          <a:p>
            <a:r>
              <a:rPr lang="es-ES" sz="1600" dirty="0" smtClean="0">
                <a:solidFill>
                  <a:schemeClr val="tx2"/>
                </a:solidFill>
              </a:rPr>
              <a:t>2.- Ruptura vascular</a:t>
            </a:r>
          </a:p>
          <a:p>
            <a:r>
              <a:rPr lang="es-ES" sz="1600" dirty="0" smtClean="0">
                <a:solidFill>
                  <a:schemeClr val="tx2"/>
                </a:solidFill>
              </a:rPr>
              <a:t>3.- Hemorragia</a:t>
            </a:r>
            <a:endParaRPr lang="es-ES" sz="1600" dirty="0" smtClean="0">
              <a:solidFill>
                <a:schemeClr val="tx2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257176" y="2866817"/>
            <a:ext cx="28515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</a:rPr>
              <a:t>Disrupci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</a:rPr>
              <a:t>ón de Barrera </a:t>
            </a:r>
            <a:r>
              <a:rPr lang="es-ES" sz="1600" dirty="0" err="1" smtClean="0">
                <a:solidFill>
                  <a:schemeClr val="accent2">
                    <a:lumMod val="75000"/>
                  </a:schemeClr>
                </a:solidFill>
              </a:rPr>
              <a:t>hemato</a:t>
            </a: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</a:rPr>
              <a:t>-espinal</a:t>
            </a:r>
            <a:endParaRPr lang="es-ES" sz="160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sz="1600" dirty="0">
                <a:solidFill>
                  <a:schemeClr val="accent2">
                    <a:lumMod val="75000"/>
                  </a:schemeClr>
                </a:solidFill>
              </a:rPr>
              <a:t>Edema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dirty="0">
                <a:solidFill>
                  <a:schemeClr val="accent2">
                    <a:lumMod val="75000"/>
                  </a:schemeClr>
                </a:solidFill>
              </a:rPr>
              <a:t>Cambios hemodinámicos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dirty="0">
                <a:solidFill>
                  <a:schemeClr val="accent2">
                    <a:lumMod val="75000"/>
                  </a:schemeClr>
                </a:solidFill>
              </a:rPr>
              <a:t>Isquemia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dirty="0" smtClean="0">
                <a:solidFill>
                  <a:schemeClr val="accent2">
                    <a:lumMod val="75000"/>
                  </a:schemeClr>
                </a:solidFill>
              </a:rPr>
              <a:t>Inflamación</a:t>
            </a:r>
            <a:endParaRPr lang="es-E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1" name="Conector recto 20"/>
          <p:cNvCxnSpPr/>
          <p:nvPr/>
        </p:nvCxnSpPr>
        <p:spPr>
          <a:xfrm>
            <a:off x="6392335" y="4621144"/>
            <a:ext cx="0" cy="74273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lecha derecha 26"/>
          <p:cNvSpPr/>
          <p:nvPr/>
        </p:nvSpPr>
        <p:spPr>
          <a:xfrm>
            <a:off x="6571700" y="4470876"/>
            <a:ext cx="2115100" cy="654050"/>
          </a:xfrm>
          <a:prstGeom prst="rightArrow">
            <a:avLst>
              <a:gd name="adj1" fmla="val 50000"/>
              <a:gd name="adj2" fmla="val 47173"/>
            </a:avLst>
          </a:prstGeom>
          <a:gradFill flip="none" rotWithShape="1">
            <a:gsLst>
              <a:gs pos="0">
                <a:srgbClr val="0059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600" dirty="0" smtClean="0"/>
              <a:t>DAÑO TERCIARIO**</a:t>
            </a:r>
            <a:endParaRPr lang="es-ES" sz="16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6571700" y="5124926"/>
            <a:ext cx="1817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rgbClr val="005900"/>
                </a:solidFill>
              </a:rPr>
              <a:t>1.- Cicatriz </a:t>
            </a:r>
            <a:r>
              <a:rPr lang="es-ES" sz="1600" dirty="0" err="1" smtClean="0">
                <a:solidFill>
                  <a:srgbClr val="005900"/>
                </a:solidFill>
              </a:rPr>
              <a:t>glial</a:t>
            </a:r>
            <a:endParaRPr lang="es-ES" sz="1600" dirty="0">
              <a:solidFill>
                <a:srgbClr val="005900"/>
              </a:solidFill>
            </a:endParaRPr>
          </a:p>
        </p:txBody>
      </p:sp>
      <p:sp>
        <p:nvSpPr>
          <p:cNvPr id="28" name="Flecha derecha 27"/>
          <p:cNvSpPr/>
          <p:nvPr/>
        </p:nvSpPr>
        <p:spPr>
          <a:xfrm>
            <a:off x="1990498" y="5686203"/>
            <a:ext cx="733776" cy="366105"/>
          </a:xfrm>
          <a:prstGeom prst="rightArrow">
            <a:avLst/>
          </a:prstGeom>
          <a:gradFill flip="none" rotWithShape="1">
            <a:gsLst>
              <a:gs pos="0">
                <a:schemeClr val="bg1">
                  <a:lumMod val="50000"/>
                  <a:alpha val="53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796044" y="5689431"/>
            <a:ext cx="1194454" cy="307777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chemeClr val="bg1">
                    <a:lumMod val="50000"/>
                  </a:schemeClr>
                </a:solidFill>
              </a:rPr>
              <a:t>Lesión</a:t>
            </a:r>
            <a:endParaRPr lang="es-E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Títu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Adobe Caslon Pro"/>
                <a:cs typeface="Adobe Caslon Pro"/>
              </a:rPr>
              <a:t>FASES DE DAÑO</a:t>
            </a:r>
            <a:endParaRPr lang="es-E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5" name="Marcador de contenido 2" descr="Logo AN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r="1141"/>
          <a:stretch/>
        </p:blipFill>
        <p:spPr>
          <a:xfrm>
            <a:off x="382496" y="347270"/>
            <a:ext cx="857622" cy="863090"/>
          </a:xfrm>
          <a:prstGeom prst="rect">
            <a:avLst/>
          </a:prstGeom>
        </p:spPr>
      </p:pic>
      <p:cxnSp>
        <p:nvCxnSpPr>
          <p:cNvPr id="36" name="Conector recto 35"/>
          <p:cNvCxnSpPr/>
          <p:nvPr/>
        </p:nvCxnSpPr>
        <p:spPr>
          <a:xfrm flipH="1">
            <a:off x="582706" y="1135529"/>
            <a:ext cx="8104094" cy="1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uadroTexto 37"/>
          <p:cNvSpPr txBox="1"/>
          <p:nvPr/>
        </p:nvSpPr>
        <p:spPr>
          <a:xfrm>
            <a:off x="269876" y="6476440"/>
            <a:ext cx="2799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342900"/>
            <a:r>
              <a:rPr lang="es-ES_tradnl" sz="1200" dirty="0" smtClean="0">
                <a:solidFill>
                  <a:srgbClr val="254061"/>
                </a:solidFill>
                <a:latin typeface="+mj-lt"/>
              </a:rPr>
              <a:t>Dr. Ernesto Cabrera Aldana. ANM, 2018.</a:t>
            </a:r>
            <a:endParaRPr lang="es-ES" sz="1200" dirty="0">
              <a:solidFill>
                <a:srgbClr val="254061"/>
              </a:solidFill>
              <a:latin typeface="+mj-lt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140169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ES" sz="2800" dirty="0" smtClean="0">
                <a:solidFill>
                  <a:schemeClr val="accent1">
                    <a:lumMod val="50000"/>
                  </a:schemeClr>
                </a:solidFill>
                <a:latin typeface="Adobe Caslon Pro"/>
                <a:cs typeface="Adobe Caslon Pro"/>
              </a:rPr>
              <a:t>FASE PRIMARIA</a:t>
            </a:r>
            <a:endParaRPr lang="es-E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Marcador de contenido 2" descr="Logo AN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r="1141"/>
          <a:stretch/>
        </p:blipFill>
        <p:spPr>
          <a:xfrm>
            <a:off x="382496" y="347270"/>
            <a:ext cx="857622" cy="863090"/>
          </a:xfrm>
          <a:prstGeom prst="rect">
            <a:avLst/>
          </a:prstGeom>
        </p:spPr>
      </p:pic>
      <p:cxnSp>
        <p:nvCxnSpPr>
          <p:cNvPr id="10" name="Conector recto 9"/>
          <p:cNvCxnSpPr/>
          <p:nvPr/>
        </p:nvCxnSpPr>
        <p:spPr>
          <a:xfrm flipH="1">
            <a:off x="582706" y="1135529"/>
            <a:ext cx="8104094" cy="1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Marcador de contenido 4"/>
          <p:cNvSpPr>
            <a:spLocks noGrp="1"/>
          </p:cNvSpPr>
          <p:nvPr>
            <p:ph idx="1"/>
          </p:nvPr>
        </p:nvSpPr>
        <p:spPr>
          <a:xfrm>
            <a:off x="269876" y="1738759"/>
            <a:ext cx="4682920" cy="3341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1800" b="1" dirty="0" smtClean="0">
                <a:latin typeface="Adobe Caslon Pro"/>
                <a:cs typeface="Adobe Caslon Pro"/>
              </a:rPr>
              <a:t>Tipos de lesión medular* </a:t>
            </a:r>
            <a:r>
              <a:rPr lang="es-ES_tradnl" sz="1800" dirty="0" smtClean="0">
                <a:latin typeface="Adobe Caslon Pro"/>
                <a:cs typeface="Adobe Caslon Pro"/>
              </a:rPr>
              <a:t>:</a:t>
            </a:r>
          </a:p>
          <a:p>
            <a:endParaRPr lang="es-ES" sz="1400" dirty="0" smtClean="0">
              <a:latin typeface="Adobe Caslon Pro"/>
              <a:cs typeface="Adobe Caslon Pro"/>
            </a:endParaRPr>
          </a:p>
          <a:p>
            <a:pPr>
              <a:buAutoNum type="alphaLcParenR"/>
            </a:pPr>
            <a:r>
              <a:rPr lang="es-ES_tradnl" sz="1400" b="1" dirty="0" smtClean="0">
                <a:latin typeface="Adobe Caslon Pro"/>
                <a:cs typeface="Adobe Caslon Pro"/>
              </a:rPr>
              <a:t>Concusión </a:t>
            </a:r>
            <a:r>
              <a:rPr lang="es-ES_tradnl" sz="1400" b="1" dirty="0">
                <a:latin typeface="Adobe Caslon Pro"/>
                <a:cs typeface="Adobe Caslon Pro"/>
              </a:rPr>
              <a:t>o golpe </a:t>
            </a:r>
            <a:r>
              <a:rPr lang="es-ES_tradnl" sz="1400" b="1" dirty="0" smtClean="0">
                <a:latin typeface="Adobe Caslon Pro"/>
                <a:cs typeface="Adobe Caslon Pro"/>
              </a:rPr>
              <a:t>sólido</a:t>
            </a:r>
            <a:r>
              <a:rPr lang="es-ES_tradnl" sz="1400" dirty="0">
                <a:latin typeface="Adobe Caslon Pro"/>
                <a:cs typeface="Adobe Caslon Pro"/>
              </a:rPr>
              <a:t>:</a:t>
            </a:r>
            <a:endParaRPr lang="es-ES_tradnl" sz="1400" dirty="0" smtClean="0">
              <a:latin typeface="Adobe Caslon Pro"/>
              <a:cs typeface="Adobe Caslon Pro"/>
            </a:endParaRPr>
          </a:p>
          <a:p>
            <a:pPr marL="0" indent="0">
              <a:buNone/>
            </a:pPr>
            <a:r>
              <a:rPr lang="es-ES_tradnl" sz="1400" dirty="0">
                <a:latin typeface="Adobe Caslon Pro"/>
                <a:cs typeface="Adobe Caslon Pro"/>
              </a:rPr>
              <a:t> </a:t>
            </a:r>
            <a:r>
              <a:rPr lang="es-ES_tradnl" sz="1400" dirty="0" smtClean="0">
                <a:latin typeface="Adobe Caslon Pro"/>
                <a:cs typeface="Adobe Caslon Pro"/>
              </a:rPr>
              <a:t>      	La médula </a:t>
            </a:r>
            <a:r>
              <a:rPr lang="es-ES_tradnl" sz="1400" dirty="0">
                <a:latin typeface="Adobe Caslon Pro"/>
                <a:cs typeface="Adobe Caslon Pro"/>
              </a:rPr>
              <a:t>espinal tiene un aspecto </a:t>
            </a:r>
            <a:r>
              <a:rPr lang="es-ES_tradnl" sz="1400" dirty="0" smtClean="0">
                <a:latin typeface="Adobe Caslon Pro"/>
                <a:cs typeface="Adobe Caslon Pro"/>
              </a:rPr>
              <a:t>normal.</a:t>
            </a:r>
            <a:endParaRPr lang="es-ES_tradnl" sz="1400" dirty="0">
              <a:latin typeface="Adobe Caslon Pro"/>
              <a:cs typeface="Adobe Caslon Pro"/>
            </a:endParaRPr>
          </a:p>
          <a:p>
            <a:pPr>
              <a:buAutoNum type="alphaLcParenR" startAt="2"/>
            </a:pPr>
            <a:r>
              <a:rPr lang="es-ES_tradnl" sz="1400" b="1" dirty="0" smtClean="0">
                <a:latin typeface="Adobe Caslon Pro"/>
                <a:cs typeface="Adobe Caslon Pro"/>
              </a:rPr>
              <a:t>Contusión</a:t>
            </a:r>
            <a:r>
              <a:rPr lang="es-ES_tradnl" sz="1400" b="1" dirty="0">
                <a:latin typeface="Adobe Caslon Pro"/>
                <a:cs typeface="Adobe Caslon Pro"/>
              </a:rPr>
              <a:t>-</a:t>
            </a:r>
            <a:r>
              <a:rPr lang="es-ES_tradnl" sz="1400" b="1" dirty="0" smtClean="0">
                <a:latin typeface="Adobe Caslon Pro"/>
                <a:cs typeface="Adobe Caslon Pro"/>
              </a:rPr>
              <a:t>cavidad</a:t>
            </a:r>
            <a:r>
              <a:rPr lang="es-ES_tradnl" sz="1400" dirty="0" smtClean="0">
                <a:latin typeface="Adobe Caslon Pro"/>
                <a:cs typeface="Adobe Caslon Pro"/>
              </a:rPr>
              <a:t>:</a:t>
            </a:r>
          </a:p>
          <a:p>
            <a:pPr marL="0" indent="0">
              <a:buNone/>
            </a:pPr>
            <a:r>
              <a:rPr lang="es-ES_tradnl" sz="1400" dirty="0">
                <a:latin typeface="Adobe Caslon Pro"/>
                <a:cs typeface="Adobe Caslon Pro"/>
              </a:rPr>
              <a:t> </a:t>
            </a:r>
            <a:r>
              <a:rPr lang="es-ES_tradnl" sz="1400" dirty="0" smtClean="0">
                <a:latin typeface="Adobe Caslon Pro"/>
                <a:cs typeface="Adobe Caslon Pro"/>
              </a:rPr>
              <a:t>      	No </a:t>
            </a:r>
            <a:r>
              <a:rPr lang="es-ES_tradnl" sz="1400" dirty="0">
                <a:latin typeface="Adobe Caslon Pro"/>
                <a:cs typeface="Adobe Caslon Pro"/>
              </a:rPr>
              <a:t>hay disrupción en la superficie de la médula, 	</a:t>
            </a:r>
            <a:endParaRPr lang="es-ES_tradnl" sz="1400" dirty="0" smtClean="0">
              <a:latin typeface="Adobe Caslon Pro"/>
              <a:cs typeface="Adobe Caslon Pro"/>
            </a:endParaRPr>
          </a:p>
          <a:p>
            <a:pPr marL="0" indent="0">
              <a:buNone/>
            </a:pPr>
            <a:r>
              <a:rPr lang="es-ES_tradnl" sz="1400" dirty="0" smtClean="0">
                <a:latin typeface="Adobe Caslon Pro"/>
                <a:cs typeface="Adobe Caslon Pro"/>
              </a:rPr>
              <a:t>	pero si </a:t>
            </a:r>
            <a:r>
              <a:rPr lang="es-ES_tradnl" sz="1400" dirty="0">
                <a:latin typeface="Adobe Caslon Pro"/>
                <a:cs typeface="Adobe Caslon Pro"/>
              </a:rPr>
              <a:t>zonas de hemorragia, necrosis y formación </a:t>
            </a:r>
            <a:endParaRPr lang="es-ES_tradnl" sz="1400" dirty="0" smtClean="0">
              <a:latin typeface="Adobe Caslon Pro"/>
              <a:cs typeface="Adobe Caslon Pro"/>
            </a:endParaRPr>
          </a:p>
          <a:p>
            <a:pPr marL="0" indent="0">
              <a:buNone/>
            </a:pPr>
            <a:r>
              <a:rPr lang="es-ES_tradnl" sz="1400" dirty="0">
                <a:latin typeface="Adobe Caslon Pro"/>
                <a:cs typeface="Adobe Caslon Pro"/>
              </a:rPr>
              <a:t>	</a:t>
            </a:r>
            <a:r>
              <a:rPr lang="es-ES_tradnl" sz="1400" dirty="0" smtClean="0">
                <a:latin typeface="Adobe Caslon Pro"/>
                <a:cs typeface="Adobe Caslon Pro"/>
              </a:rPr>
              <a:t>de cavidades.</a:t>
            </a:r>
            <a:endParaRPr lang="es-ES_tradnl" sz="1400" dirty="0">
              <a:latin typeface="Adobe Caslon Pro"/>
              <a:cs typeface="Adobe Caslon Pro"/>
            </a:endParaRPr>
          </a:p>
          <a:p>
            <a:pPr>
              <a:buAutoNum type="alphaLcParenR" startAt="3"/>
            </a:pPr>
            <a:r>
              <a:rPr lang="es-ES_tradnl" sz="1400" b="1" dirty="0" smtClean="0">
                <a:latin typeface="Adobe Caslon Pro"/>
                <a:cs typeface="Adobe Caslon Pro"/>
              </a:rPr>
              <a:t>Laceración</a:t>
            </a:r>
            <a:r>
              <a:rPr lang="es-ES_tradnl" sz="1400" dirty="0" smtClean="0">
                <a:latin typeface="Adobe Caslon Pro"/>
                <a:cs typeface="Adobe Caslon Pro"/>
              </a:rPr>
              <a:t>:</a:t>
            </a:r>
          </a:p>
          <a:p>
            <a:pPr marL="0" indent="0">
              <a:buNone/>
            </a:pPr>
            <a:r>
              <a:rPr lang="es-ES_tradnl" sz="1400" dirty="0">
                <a:latin typeface="Adobe Caslon Pro"/>
                <a:cs typeface="Adobe Caslon Pro"/>
              </a:rPr>
              <a:t>	H</a:t>
            </a:r>
            <a:r>
              <a:rPr lang="es-ES_tradnl" sz="1400" dirty="0" smtClean="0">
                <a:latin typeface="Adobe Caslon Pro"/>
                <a:cs typeface="Adobe Caslon Pro"/>
              </a:rPr>
              <a:t>ay una </a:t>
            </a:r>
            <a:r>
              <a:rPr lang="es-ES_tradnl" sz="1400" dirty="0">
                <a:latin typeface="Adobe Caslon Pro"/>
                <a:cs typeface="Adobe Caslon Pro"/>
              </a:rPr>
              <a:t>pérdida de la continuidad de la </a:t>
            </a:r>
            <a:r>
              <a:rPr lang="es-ES_tradnl" sz="1400" dirty="0" smtClean="0">
                <a:latin typeface="Adobe Caslon Pro"/>
                <a:cs typeface="Adobe Caslon Pro"/>
              </a:rPr>
              <a:t>médula</a:t>
            </a:r>
            <a:endParaRPr lang="es-ES_tradnl" sz="1400" dirty="0">
              <a:latin typeface="Adobe Caslon Pro"/>
              <a:cs typeface="Adobe Caslon Pro"/>
            </a:endParaRPr>
          </a:p>
          <a:p>
            <a:pPr marL="0" indent="0">
              <a:buNone/>
            </a:pPr>
            <a:r>
              <a:rPr lang="es-ES_tradnl" sz="1400" dirty="0" smtClean="0">
                <a:latin typeface="Adobe Caslon Pro"/>
                <a:cs typeface="Adobe Caslon Pro"/>
              </a:rPr>
              <a:t>d)    </a:t>
            </a:r>
            <a:r>
              <a:rPr lang="es-ES_tradnl" sz="1400" b="1" dirty="0" smtClean="0">
                <a:latin typeface="Adobe Caslon Pro"/>
                <a:cs typeface="Adobe Caslon Pro"/>
              </a:rPr>
              <a:t>Compresión masiva</a:t>
            </a:r>
            <a:r>
              <a:rPr lang="es-ES_tradnl" sz="1400" dirty="0" smtClean="0">
                <a:latin typeface="Adobe Caslon Pro"/>
                <a:cs typeface="Adobe Caslon Pro"/>
              </a:rPr>
              <a:t>:</a:t>
            </a:r>
          </a:p>
          <a:p>
            <a:pPr marL="0" indent="0">
              <a:buNone/>
            </a:pPr>
            <a:r>
              <a:rPr lang="es-ES_tradnl" sz="1400" dirty="0" smtClean="0">
                <a:latin typeface="Adobe Caslon Pro"/>
                <a:cs typeface="Adobe Caslon Pro"/>
              </a:rPr>
              <a:t> 	</a:t>
            </a:r>
            <a:r>
              <a:rPr lang="es-ES_tradnl" sz="1400" dirty="0">
                <a:latin typeface="Adobe Caslon Pro"/>
                <a:cs typeface="Adobe Caslon Pro"/>
              </a:rPr>
              <a:t>D</a:t>
            </a:r>
            <a:r>
              <a:rPr lang="es-ES_tradnl" sz="1400" dirty="0" smtClean="0">
                <a:latin typeface="Adobe Caslon Pro"/>
                <a:cs typeface="Adobe Caslon Pro"/>
              </a:rPr>
              <a:t>istintos </a:t>
            </a:r>
            <a:r>
              <a:rPr lang="es-ES_tradnl" sz="1400" dirty="0">
                <a:latin typeface="Adobe Caslon Pro"/>
                <a:cs typeface="Adobe Caslon Pro"/>
              </a:rPr>
              <a:t>grados de maceración.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527176" y="6487926"/>
            <a:ext cx="4159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2" indent="-342900" algn="r"/>
            <a:r>
              <a:rPr lang="es-ES" sz="1200" dirty="0" smtClean="0">
                <a:solidFill>
                  <a:srgbClr val="254061"/>
                </a:solidFill>
                <a:latin typeface="+mj-lt"/>
              </a:rPr>
              <a:t>*</a:t>
            </a:r>
            <a:r>
              <a:rPr lang="es-ES_tradnl" sz="1200" dirty="0" err="1">
                <a:solidFill>
                  <a:srgbClr val="254061"/>
                </a:solidFill>
                <a:latin typeface="+mj-lt"/>
              </a:rPr>
              <a:t>M</a:t>
            </a:r>
            <a:r>
              <a:rPr lang="es-ES_tradnl" sz="1200" dirty="0" err="1" smtClean="0">
                <a:solidFill>
                  <a:srgbClr val="254061"/>
                </a:solidFill>
                <a:latin typeface="+mj-lt"/>
              </a:rPr>
              <a:t>ortazavi</a:t>
            </a:r>
            <a:r>
              <a:rPr lang="es-ES_tradnl" sz="1200" dirty="0" smtClean="0">
                <a:solidFill>
                  <a:srgbClr val="254061"/>
                </a:solidFill>
                <a:latin typeface="+mj-lt"/>
              </a:rPr>
              <a:t>, 2014.</a:t>
            </a:r>
            <a:r>
              <a:rPr lang="es-ES" sz="1200" dirty="0" smtClean="0">
                <a:solidFill>
                  <a:srgbClr val="254061"/>
                </a:solidFill>
                <a:latin typeface="+mj-lt"/>
              </a:rPr>
              <a:t>.</a:t>
            </a:r>
            <a:endParaRPr lang="es-ES" sz="1200" dirty="0">
              <a:solidFill>
                <a:srgbClr val="254061"/>
              </a:solidFill>
              <a:latin typeface="+mj-lt"/>
              <a:cs typeface="Baskerville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69876" y="6476440"/>
            <a:ext cx="2799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342900"/>
            <a:r>
              <a:rPr lang="es-ES_tradnl" sz="1200" dirty="0" smtClean="0">
                <a:solidFill>
                  <a:srgbClr val="254061"/>
                </a:solidFill>
                <a:latin typeface="+mj-lt"/>
              </a:rPr>
              <a:t>Dr. Ernesto Cabrera Aldana. ANM, 2018.</a:t>
            </a:r>
            <a:endParaRPr lang="es-ES" sz="1200" dirty="0">
              <a:solidFill>
                <a:srgbClr val="254061"/>
              </a:solidFill>
              <a:latin typeface="+mj-lt"/>
              <a:cs typeface="Baskerville"/>
            </a:endParaRPr>
          </a:p>
        </p:txBody>
      </p:sp>
      <p:pic>
        <p:nvPicPr>
          <p:cNvPr id="4" name="Imagen 3" descr="T2 SCIWORA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19" t="20154" r="20497" b="11508"/>
          <a:stretch/>
        </p:blipFill>
        <p:spPr>
          <a:xfrm>
            <a:off x="4952795" y="1738759"/>
            <a:ext cx="2161347" cy="246730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lum contrast="40000"/>
          </a:blip>
          <a:stretch>
            <a:fillRect/>
          </a:stretch>
        </p:blipFill>
        <p:spPr>
          <a:xfrm>
            <a:off x="6525454" y="3696054"/>
            <a:ext cx="2161346" cy="248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6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543801" y="1747809"/>
            <a:ext cx="3609847" cy="4139015"/>
          </a:xfrm>
        </p:spPr>
        <p:txBody>
          <a:bodyPr>
            <a:normAutofit/>
          </a:bodyPr>
          <a:lstStyle/>
          <a:p>
            <a:pPr marL="0" lvl="2" indent="0">
              <a:buNone/>
            </a:pPr>
            <a:r>
              <a:rPr lang="es-ES" sz="1800" b="1" dirty="0" smtClean="0">
                <a:latin typeface="Adobe Caslon Pro"/>
                <a:cs typeface="Adobe Caslon Pro"/>
              </a:rPr>
              <a:t>Hemorragia subaracnoidea *</a:t>
            </a:r>
            <a:r>
              <a:rPr lang="es-ES" sz="1800" dirty="0" smtClean="0">
                <a:latin typeface="Adobe Caslon Pro"/>
                <a:cs typeface="Adobe Caslon Pro"/>
              </a:rPr>
              <a:t>:</a:t>
            </a:r>
          </a:p>
          <a:p>
            <a:pPr marL="342900" lvl="2" indent="-342900"/>
            <a:endParaRPr lang="es-ES" sz="1400" dirty="0" smtClean="0">
              <a:latin typeface="Adobe Caslon Pro"/>
              <a:cs typeface="Adobe Caslon Pro"/>
            </a:endParaRPr>
          </a:p>
          <a:p>
            <a:pPr marL="342900" lvl="2" indent="-342900"/>
            <a:r>
              <a:rPr lang="es-ES" sz="1400" dirty="0" smtClean="0">
                <a:latin typeface="Adobe Caslon Pro"/>
                <a:cs typeface="Adobe Caslon Pro"/>
              </a:rPr>
              <a:t>Efecto </a:t>
            </a:r>
            <a:r>
              <a:rPr lang="es-ES" sz="1400" dirty="0">
                <a:latin typeface="Adobe Caslon Pro"/>
                <a:cs typeface="Adobe Caslon Pro"/>
              </a:rPr>
              <a:t>de componentes de la sangre:</a:t>
            </a:r>
          </a:p>
          <a:p>
            <a:pPr marL="800100" lvl="3" indent="-342900"/>
            <a:r>
              <a:rPr lang="es-ES" sz="1400" dirty="0" err="1">
                <a:latin typeface="Adobe Caslon Pro"/>
                <a:cs typeface="Adobe Caslon Pro"/>
              </a:rPr>
              <a:t>Hem</a:t>
            </a:r>
            <a:r>
              <a:rPr lang="es-ES" sz="1400" dirty="0">
                <a:latin typeface="Adobe Caslon Pro"/>
                <a:cs typeface="Adobe Caslon Pro"/>
              </a:rPr>
              <a:t> de </a:t>
            </a:r>
            <a:r>
              <a:rPr lang="es-ES" sz="1400" dirty="0" err="1">
                <a:latin typeface="Adobe Caslon Pro"/>
                <a:cs typeface="Adobe Caslon Pro"/>
              </a:rPr>
              <a:t>Hb</a:t>
            </a:r>
            <a:endParaRPr lang="es-ES" sz="1400" dirty="0">
              <a:latin typeface="Adobe Caslon Pro"/>
              <a:cs typeface="Adobe Caslon Pro"/>
            </a:endParaRPr>
          </a:p>
          <a:p>
            <a:pPr marL="800100" lvl="3" indent="-342900"/>
            <a:r>
              <a:rPr lang="es-ES" sz="1400" dirty="0">
                <a:latin typeface="Adobe Caslon Pro"/>
                <a:cs typeface="Adobe Caslon Pro"/>
              </a:rPr>
              <a:t>He reactivo---radicales </a:t>
            </a:r>
            <a:r>
              <a:rPr lang="es-ES" sz="1400" dirty="0" smtClean="0">
                <a:latin typeface="Adobe Caslon Pro"/>
                <a:cs typeface="Adobe Caslon Pro"/>
              </a:rPr>
              <a:t>libres</a:t>
            </a:r>
            <a:endParaRPr lang="es-ES" sz="1400" dirty="0">
              <a:latin typeface="Adobe Caslon Pro"/>
              <a:cs typeface="Adobe Caslon Pro"/>
            </a:endParaRPr>
          </a:p>
          <a:p>
            <a:pPr marL="342900" lvl="2" indent="-342900"/>
            <a:r>
              <a:rPr lang="es-ES" sz="1400" dirty="0" err="1">
                <a:latin typeface="Adobe Caslon Pro"/>
                <a:cs typeface="Adobe Caslon Pro"/>
              </a:rPr>
              <a:t>Vasoespasmo</a:t>
            </a:r>
            <a:endParaRPr lang="es-ES" sz="1400" dirty="0">
              <a:latin typeface="Adobe Caslon Pro"/>
              <a:cs typeface="Adobe Caslon Pro"/>
            </a:endParaRPr>
          </a:p>
          <a:p>
            <a:pPr marL="342900" lvl="2" indent="-342900"/>
            <a:r>
              <a:rPr lang="es-ES" sz="1400" dirty="0">
                <a:latin typeface="Adobe Caslon Pro"/>
                <a:cs typeface="Adobe Caslon Pro"/>
              </a:rPr>
              <a:t>Isquemia</a:t>
            </a:r>
          </a:p>
          <a:p>
            <a:pPr marL="342900" lvl="2" indent="-342900"/>
            <a:r>
              <a:rPr lang="es-ES" sz="1400" dirty="0" smtClean="0">
                <a:latin typeface="Adobe Caslon Pro"/>
                <a:cs typeface="Adobe Caslon Pro"/>
              </a:rPr>
              <a:t>Formación </a:t>
            </a:r>
            <a:r>
              <a:rPr lang="es-ES" sz="1400" dirty="0">
                <a:latin typeface="Adobe Caslon Pro"/>
                <a:cs typeface="Adobe Caslon Pro"/>
              </a:rPr>
              <a:t>de hematomas</a:t>
            </a:r>
          </a:p>
          <a:p>
            <a:pPr marL="342900" lvl="2" indent="-342900"/>
            <a:endParaRPr lang="es-ES" sz="1400" dirty="0" smtClean="0">
              <a:latin typeface="Adobe Caslon Pro"/>
              <a:cs typeface="Adobe Caslon Pro"/>
            </a:endParaRPr>
          </a:p>
          <a:p>
            <a:pPr marL="0" lvl="2" indent="0">
              <a:buNone/>
            </a:pPr>
            <a:r>
              <a:rPr lang="es-ES" sz="1800" b="1" dirty="0" smtClean="0">
                <a:latin typeface="Adobe Caslon Pro"/>
                <a:cs typeface="Adobe Caslon Pro"/>
              </a:rPr>
              <a:t>Hemorragia </a:t>
            </a:r>
            <a:r>
              <a:rPr lang="es-ES" sz="1800" b="1" dirty="0" err="1" smtClean="0">
                <a:latin typeface="Adobe Caslon Pro"/>
                <a:cs typeface="Adobe Caslon Pro"/>
              </a:rPr>
              <a:t>Intraparenquimatosa</a:t>
            </a:r>
            <a:r>
              <a:rPr lang="es-ES" sz="1800" b="1" dirty="0" smtClean="0">
                <a:latin typeface="Adobe Caslon Pro"/>
                <a:cs typeface="Adobe Caslon Pro"/>
              </a:rPr>
              <a:t>** </a:t>
            </a:r>
            <a:r>
              <a:rPr lang="es-ES" sz="1800" dirty="0" smtClean="0">
                <a:latin typeface="Adobe Caslon Pro"/>
                <a:cs typeface="Adobe Caslon Pro"/>
              </a:rPr>
              <a:t>:</a:t>
            </a:r>
            <a:endParaRPr lang="es-ES" sz="1800" dirty="0">
              <a:latin typeface="Adobe Caslon Pro"/>
              <a:cs typeface="Adobe Caslon Pro"/>
            </a:endParaRPr>
          </a:p>
          <a:p>
            <a:pPr marL="285750" lvl="2" indent="-285750"/>
            <a:r>
              <a:rPr lang="es-ES" sz="1400" dirty="0" smtClean="0">
                <a:latin typeface="Adobe Caslon Pro"/>
                <a:cs typeface="Adobe Caslon Pro"/>
              </a:rPr>
              <a:t>Petequial</a:t>
            </a:r>
          </a:p>
          <a:p>
            <a:pPr marL="285750" lvl="2" indent="-285750"/>
            <a:r>
              <a:rPr lang="es-ES" sz="1400" dirty="0" smtClean="0">
                <a:latin typeface="Adobe Caslon Pro"/>
                <a:cs typeface="Adobe Caslon Pro"/>
              </a:rPr>
              <a:t>Desgarro </a:t>
            </a:r>
            <a:r>
              <a:rPr lang="es-ES" sz="1400" dirty="0">
                <a:latin typeface="Adobe Caslon Pro"/>
                <a:cs typeface="Adobe Caslon Pro"/>
              </a:rPr>
              <a:t>de capilares: </a:t>
            </a:r>
            <a:endParaRPr lang="es-ES" sz="1400" dirty="0" smtClean="0">
              <a:latin typeface="Adobe Caslon Pro"/>
              <a:cs typeface="Adobe Caslon Pro"/>
            </a:endParaRPr>
          </a:p>
          <a:p>
            <a:pPr marL="742950" lvl="3" indent="-285750"/>
            <a:r>
              <a:rPr lang="es-ES" sz="1200" dirty="0" smtClean="0">
                <a:latin typeface="Adobe Caslon Pro"/>
                <a:cs typeface="Adobe Caslon Pro"/>
              </a:rPr>
              <a:t>Formación </a:t>
            </a:r>
            <a:r>
              <a:rPr lang="es-ES" sz="1200" dirty="0">
                <a:latin typeface="Adobe Caslon Pro"/>
                <a:cs typeface="Adobe Caslon Pro"/>
              </a:rPr>
              <a:t>de </a:t>
            </a:r>
            <a:r>
              <a:rPr lang="es-ES" sz="1200" dirty="0" smtClean="0">
                <a:latin typeface="Adobe Caslon Pro"/>
                <a:cs typeface="Adobe Caslon Pro"/>
              </a:rPr>
              <a:t>trombos</a:t>
            </a:r>
          </a:p>
          <a:p>
            <a:pPr marL="742950" lvl="3" indent="-285750"/>
            <a:r>
              <a:rPr lang="es-ES" sz="1200" dirty="0" smtClean="0">
                <a:latin typeface="Adobe Caslon Pro"/>
                <a:cs typeface="Adobe Caslon Pro"/>
              </a:rPr>
              <a:t>Estasis</a:t>
            </a:r>
          </a:p>
          <a:p>
            <a:pPr marL="742950" lvl="3" indent="-285750"/>
            <a:r>
              <a:rPr lang="es-ES" sz="1200" dirty="0" smtClean="0">
                <a:latin typeface="Adobe Caslon Pro"/>
                <a:cs typeface="Adobe Caslon Pro"/>
              </a:rPr>
              <a:t>Mayor </a:t>
            </a:r>
            <a:r>
              <a:rPr lang="es-ES" sz="1200" dirty="0">
                <a:latin typeface="Adobe Caslon Pro"/>
                <a:cs typeface="Adobe Caslon Pro"/>
              </a:rPr>
              <a:t>ruptura vasos </a:t>
            </a:r>
            <a:r>
              <a:rPr lang="es-ES" sz="1200" dirty="0" err="1" smtClean="0">
                <a:latin typeface="Adobe Caslon Pro"/>
                <a:cs typeface="Adobe Caslon Pro"/>
              </a:rPr>
              <a:t>postcapilares</a:t>
            </a:r>
            <a:endParaRPr lang="es-ES" sz="1200" dirty="0">
              <a:latin typeface="Adobe Caslon Pro"/>
              <a:cs typeface="Adobe Caslon Pro"/>
            </a:endParaRPr>
          </a:p>
          <a:p>
            <a:pPr marL="342900" lvl="2" indent="-342900"/>
            <a:endParaRPr lang="es-ES" sz="1400" dirty="0" smtClean="0">
              <a:latin typeface="Baskerville"/>
              <a:cs typeface="Baskerville"/>
            </a:endParaRPr>
          </a:p>
          <a:p>
            <a:pPr marL="342900" lvl="2" indent="-342900"/>
            <a:endParaRPr lang="es-ES" dirty="0" smtClean="0">
              <a:latin typeface="Baskerville"/>
              <a:cs typeface="Baskerville"/>
            </a:endParaRPr>
          </a:p>
          <a:p>
            <a:pPr marL="0" indent="0">
              <a:buNone/>
            </a:pPr>
            <a:endParaRPr lang="es-ES" dirty="0" smtClean="0">
              <a:latin typeface="Baskerville"/>
              <a:cs typeface="Baskerville"/>
            </a:endParaRPr>
          </a:p>
          <a:p>
            <a:pPr marL="0" indent="0">
              <a:buNone/>
            </a:pPr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2879149" y="6512485"/>
            <a:ext cx="5876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2" indent="-342900" algn="r"/>
            <a:r>
              <a:rPr lang="es-ES" sz="1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*</a:t>
            </a:r>
            <a:r>
              <a:rPr lang="es-ES" sz="12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Tator</a:t>
            </a:r>
            <a:r>
              <a:rPr lang="es-ES" sz="1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, 1997; **</a:t>
            </a:r>
            <a:r>
              <a:rPr lang="es-ES_tradnl" sz="1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Reyes-Alva</a:t>
            </a:r>
            <a:r>
              <a:rPr lang="es-ES" sz="1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, 2014.</a:t>
            </a:r>
            <a:endParaRPr lang="es-ES" sz="1200" dirty="0">
              <a:solidFill>
                <a:schemeClr val="tx2">
                  <a:lumMod val="75000"/>
                </a:schemeClr>
              </a:solidFill>
              <a:latin typeface="+mj-lt"/>
              <a:cs typeface="Baskerville"/>
            </a:endParaRPr>
          </a:p>
        </p:txBody>
      </p:sp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ES" sz="2800" dirty="0" smtClean="0">
                <a:solidFill>
                  <a:schemeClr val="accent1">
                    <a:lumMod val="50000"/>
                  </a:schemeClr>
                </a:solidFill>
                <a:latin typeface="Adobe Caslon Pro"/>
                <a:cs typeface="Adobe Caslon Pro"/>
              </a:rPr>
              <a:t>FASE </a:t>
            </a:r>
            <a:r>
              <a:rPr lang="es-ES" sz="2800" dirty="0" smtClean="0">
                <a:solidFill>
                  <a:schemeClr val="accent1">
                    <a:lumMod val="50000"/>
                  </a:schemeClr>
                </a:solidFill>
                <a:latin typeface="Adobe Caslon Pro"/>
                <a:cs typeface="Adobe Caslon Pro"/>
              </a:rPr>
              <a:t>PRIMARIA</a:t>
            </a:r>
            <a:endParaRPr lang="es-E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Marcador de contenido 2" descr="Logo ANM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r="1141"/>
          <a:stretch/>
        </p:blipFill>
        <p:spPr>
          <a:xfrm>
            <a:off x="382496" y="347270"/>
            <a:ext cx="857622" cy="863090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 flipH="1">
            <a:off x="582706" y="1135529"/>
            <a:ext cx="8104094" cy="1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sc201493x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7982" t="23336" r="33396"/>
          <a:stretch/>
        </p:blipFill>
        <p:spPr>
          <a:xfrm>
            <a:off x="6469530" y="1760691"/>
            <a:ext cx="2285999" cy="3919642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6469530" y="5279290"/>
            <a:ext cx="2285999" cy="395482"/>
          </a:xfrm>
          <a:prstGeom prst="rect">
            <a:avLst/>
          </a:prstGeom>
          <a:solidFill>
            <a:schemeClr val="bg1">
              <a:alpha val="48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/>
              <a:t>Lesión severa*</a:t>
            </a:r>
            <a:endParaRPr lang="es-ES" sz="12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6469530" y="1777670"/>
            <a:ext cx="2285999" cy="395482"/>
          </a:xfrm>
          <a:prstGeom prst="rect">
            <a:avLst/>
          </a:prstGeom>
          <a:solidFill>
            <a:schemeClr val="tx1">
              <a:alpha val="48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chemeClr val="bg1"/>
                </a:solidFill>
              </a:rPr>
              <a:t>MODELO LMAT RATA</a:t>
            </a:r>
            <a:endParaRPr lang="es-ES" sz="1200" dirty="0">
              <a:solidFill>
                <a:schemeClr val="bg1"/>
              </a:solidFill>
            </a:endParaRPr>
          </a:p>
        </p:txBody>
      </p:sp>
      <p:pic>
        <p:nvPicPr>
          <p:cNvPr id="12" name="Imagen 11" descr="Captura de pantalla 2018-07-10 a las 12.33.20 a.m..p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20" t="3743"/>
          <a:stretch/>
        </p:blipFill>
        <p:spPr>
          <a:xfrm>
            <a:off x="4153647" y="1777670"/>
            <a:ext cx="2172744" cy="18557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n 17" descr="Microfoto LMAT 3d.p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648" y="4101932"/>
            <a:ext cx="2172744" cy="157840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9" name="CuadroTexto 18"/>
          <p:cNvSpPr txBox="1"/>
          <p:nvPr/>
        </p:nvSpPr>
        <p:spPr>
          <a:xfrm>
            <a:off x="269876" y="6476440"/>
            <a:ext cx="2799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342900"/>
            <a:r>
              <a:rPr lang="es-ES_tradnl" sz="1200" dirty="0" smtClean="0">
                <a:solidFill>
                  <a:srgbClr val="254061"/>
                </a:solidFill>
                <a:latin typeface="+mj-lt"/>
              </a:rPr>
              <a:t>Dr. Ernesto Cabrera Aldana. ANM, 2018.</a:t>
            </a:r>
            <a:endParaRPr lang="es-ES" sz="1200" dirty="0">
              <a:solidFill>
                <a:srgbClr val="254061"/>
              </a:solidFill>
              <a:latin typeface="+mj-lt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2992435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par>
              <p:cTn id="3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Capa glia extern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4" r="46027"/>
          <a:stretch/>
        </p:blipFill>
        <p:spPr>
          <a:xfrm>
            <a:off x="744925" y="1344429"/>
            <a:ext cx="2377781" cy="2706324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732115" y="3941812"/>
            <a:ext cx="3046985" cy="2452317"/>
          </a:xfrm>
        </p:spPr>
        <p:txBody>
          <a:bodyPr>
            <a:normAutofit/>
          </a:bodyPr>
          <a:lstStyle/>
          <a:p>
            <a:pPr marL="0" lvl="2" indent="0">
              <a:buNone/>
            </a:pPr>
            <a:r>
              <a:rPr lang="es-ES" sz="1800" b="1" dirty="0" err="1" smtClean="0">
                <a:latin typeface="Adobe Caslon Pro"/>
                <a:cs typeface="Adobe Caslon Pro"/>
              </a:rPr>
              <a:t>Disrrupción</a:t>
            </a:r>
            <a:r>
              <a:rPr lang="es-ES" sz="1800" b="1" dirty="0" smtClean="0">
                <a:latin typeface="Adobe Caslon Pro"/>
                <a:cs typeface="Adobe Caslon Pro"/>
              </a:rPr>
              <a:t> de la barrera </a:t>
            </a:r>
            <a:r>
              <a:rPr lang="es-ES" sz="1800" b="1" dirty="0" err="1" smtClean="0">
                <a:latin typeface="Adobe Caslon Pro"/>
                <a:cs typeface="Adobe Caslon Pro"/>
              </a:rPr>
              <a:t>hemato</a:t>
            </a:r>
            <a:r>
              <a:rPr lang="es-ES" sz="1800" b="1" dirty="0" smtClean="0">
                <a:latin typeface="Adobe Caslon Pro"/>
                <a:cs typeface="Adobe Caslon Pro"/>
              </a:rPr>
              <a:t>-espinal* **:</a:t>
            </a:r>
          </a:p>
          <a:p>
            <a:pPr marL="285750" lvl="2" indent="-285750"/>
            <a:r>
              <a:rPr lang="es-ES" sz="1400" dirty="0" smtClean="0">
                <a:latin typeface="Adobe Caslon Pro"/>
                <a:cs typeface="Adobe Caslon Pro"/>
              </a:rPr>
              <a:t>Extravasación de H2O y proteínas a espacio extracelular</a:t>
            </a:r>
          </a:p>
          <a:p>
            <a:pPr marL="285750" lvl="2" indent="-285750"/>
            <a:r>
              <a:rPr lang="es-ES" sz="1400" dirty="0" smtClean="0">
                <a:latin typeface="Adobe Caslon Pro"/>
                <a:cs typeface="Adobe Caslon Pro"/>
              </a:rPr>
              <a:t>Formación de edema </a:t>
            </a:r>
            <a:r>
              <a:rPr lang="es-ES" sz="1400" dirty="0" err="1" smtClean="0">
                <a:latin typeface="Adobe Caslon Pro"/>
                <a:cs typeface="Adobe Caslon Pro"/>
              </a:rPr>
              <a:t>vasogénico</a:t>
            </a:r>
            <a:endParaRPr lang="es-ES" sz="1400" dirty="0" smtClean="0">
              <a:latin typeface="Adobe Caslon Pro"/>
              <a:cs typeface="Adobe Caslon Pro"/>
            </a:endParaRPr>
          </a:p>
          <a:p>
            <a:pPr marL="285750" lvl="2" indent="-285750"/>
            <a:r>
              <a:rPr lang="es-ES" sz="1400" dirty="0" smtClean="0">
                <a:latin typeface="Adobe Caslon Pro"/>
                <a:cs typeface="Adobe Caslon Pro"/>
              </a:rPr>
              <a:t>Acuaporina-4  </a:t>
            </a:r>
            <a:r>
              <a:rPr lang="es-ES" sz="1400" dirty="0" smtClean="0">
                <a:latin typeface="Adobe Caslon Pro"/>
                <a:cs typeface="Adobe Caslon Pro"/>
              </a:rPr>
              <a:t>o AQP-4 *</a:t>
            </a:r>
            <a:r>
              <a:rPr lang="es-ES" sz="1400" dirty="0" smtClean="0">
                <a:latin typeface="Adobe Caslon Pro"/>
                <a:cs typeface="Adobe Caslon Pro"/>
              </a:rPr>
              <a:t>*</a:t>
            </a:r>
            <a:r>
              <a:rPr lang="es-ES" sz="1400" dirty="0" smtClean="0">
                <a:latin typeface="Adobe Caslon Pro"/>
                <a:cs typeface="Adobe Caslon Pro"/>
              </a:rPr>
              <a:t>*</a:t>
            </a:r>
          </a:p>
          <a:p>
            <a:pPr marL="285750" lvl="2" indent="-285750"/>
            <a:r>
              <a:rPr lang="es-ES" sz="1400" dirty="0">
                <a:latin typeface="Adobe Caslon Pro"/>
                <a:cs typeface="Adobe Caslon Pro"/>
              </a:rPr>
              <a:t>Canal de agua más prevalente en todo </a:t>
            </a:r>
            <a:r>
              <a:rPr lang="es-ES" sz="1400" dirty="0" smtClean="0">
                <a:latin typeface="Adobe Caslon Pro"/>
                <a:cs typeface="Adobe Caslon Pro"/>
              </a:rPr>
              <a:t>SNC</a:t>
            </a:r>
            <a:r>
              <a:rPr lang="es-ES" sz="1400" dirty="0">
                <a:latin typeface="Adobe Caslon Pro"/>
                <a:cs typeface="Adobe Caslon Pro"/>
              </a:rPr>
              <a:t>***</a:t>
            </a:r>
          </a:p>
          <a:p>
            <a:pPr marL="285750" lvl="2" indent="-285750"/>
            <a:endParaRPr lang="es-ES" sz="1400" dirty="0" smtClean="0">
              <a:latin typeface="Adobe Caslon Pro"/>
              <a:cs typeface="Adobe Caslon Pro"/>
            </a:endParaRPr>
          </a:p>
          <a:p>
            <a:pPr marL="285750" lvl="2" indent="-285750"/>
            <a:endParaRPr lang="es-ES" sz="1400" dirty="0" smtClean="0">
              <a:latin typeface="Adobe Caslon Pro"/>
              <a:cs typeface="Adobe Caslon Pro"/>
            </a:endParaRPr>
          </a:p>
          <a:p>
            <a:pPr marL="285750" lvl="2" indent="-285750"/>
            <a:endParaRPr lang="es-ES" sz="1400" dirty="0" smtClean="0">
              <a:latin typeface="Adobe Caslon Pro"/>
              <a:cs typeface="Adobe Caslon Pro"/>
            </a:endParaRPr>
          </a:p>
          <a:p>
            <a:pPr marL="0" lvl="2" indent="0">
              <a:buNone/>
            </a:pPr>
            <a:endParaRPr lang="es-ES" dirty="0" smtClean="0">
              <a:latin typeface="Baskerville"/>
              <a:cs typeface="Baskerville"/>
            </a:endParaRPr>
          </a:p>
          <a:p>
            <a:pPr marL="342900" lvl="2" indent="-342900"/>
            <a:endParaRPr lang="es-ES" dirty="0" smtClean="0">
              <a:latin typeface="Baskerville"/>
              <a:cs typeface="Baskerville"/>
            </a:endParaRPr>
          </a:p>
          <a:p>
            <a:pPr marL="342900" lvl="2" indent="-342900"/>
            <a:endParaRPr lang="es-ES" dirty="0" smtClean="0">
              <a:latin typeface="Baskerville"/>
              <a:cs typeface="Baskerville"/>
            </a:endParaRPr>
          </a:p>
          <a:p>
            <a:pPr marL="0" indent="0">
              <a:buNone/>
            </a:pPr>
            <a:endParaRPr lang="es-ES" dirty="0" smtClean="0">
              <a:latin typeface="Baskerville"/>
              <a:cs typeface="Baskerville"/>
            </a:endParaRPr>
          </a:p>
          <a:p>
            <a:pPr marL="0" indent="0">
              <a:buNone/>
            </a:pPr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3496234" y="6476440"/>
            <a:ext cx="5213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2" indent="-342900" algn="r"/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*</a:t>
            </a:r>
            <a:r>
              <a:rPr lang="es-ES_tradnl" sz="1200" dirty="0" err="1" smtClean="0">
                <a:solidFill>
                  <a:srgbClr val="17375E"/>
                </a:solidFill>
                <a:latin typeface="+mj-lt"/>
              </a:rPr>
              <a:t>Fassbender</a:t>
            </a:r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, 2011; **</a:t>
            </a:r>
            <a:r>
              <a:rPr lang="es-ES_tradnl" sz="1200" dirty="0" err="1" smtClean="0">
                <a:solidFill>
                  <a:srgbClr val="17375E"/>
                </a:solidFill>
                <a:latin typeface="+mj-lt"/>
              </a:rPr>
              <a:t>Papadoupulos</a:t>
            </a:r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, 2014; ***Cabrera-Aldana, 2017</a:t>
            </a:r>
            <a:r>
              <a:rPr lang="es-ES" sz="1200" dirty="0" smtClean="0">
                <a:solidFill>
                  <a:srgbClr val="17375E"/>
                </a:solidFill>
                <a:latin typeface="+mj-lt"/>
              </a:rPr>
              <a:t>.</a:t>
            </a:r>
            <a:endParaRPr lang="es-ES" sz="1200" dirty="0">
              <a:solidFill>
                <a:srgbClr val="17375E"/>
              </a:solidFill>
              <a:latin typeface="+mj-lt"/>
              <a:cs typeface="Baskerville"/>
            </a:endParaRPr>
          </a:p>
        </p:txBody>
      </p:sp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ES" sz="2800" dirty="0" smtClean="0">
                <a:solidFill>
                  <a:schemeClr val="accent1">
                    <a:lumMod val="50000"/>
                  </a:schemeClr>
                </a:solidFill>
                <a:latin typeface="Adobe Caslon Pro"/>
                <a:cs typeface="Adobe Caslon Pro"/>
              </a:rPr>
              <a:t>FASE SECUNDARIA</a:t>
            </a:r>
            <a:endParaRPr lang="es-E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Marcador de contenido 2" descr="Logo AN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r="1141"/>
          <a:stretch/>
        </p:blipFill>
        <p:spPr>
          <a:xfrm>
            <a:off x="382496" y="347270"/>
            <a:ext cx="857622" cy="863090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 flipH="1">
            <a:off x="582706" y="1135529"/>
            <a:ext cx="8104094" cy="1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7851822" y="6071353"/>
            <a:ext cx="790221" cy="307777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chemeClr val="bg1">
                    <a:lumMod val="50000"/>
                  </a:schemeClr>
                </a:solidFill>
              </a:rPr>
              <a:t>3m</a:t>
            </a:r>
            <a:endParaRPr lang="es-E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Flecha derecha 20"/>
          <p:cNvSpPr/>
          <p:nvPr/>
        </p:nvSpPr>
        <p:spPr>
          <a:xfrm>
            <a:off x="5493001" y="5551669"/>
            <a:ext cx="733776" cy="366105"/>
          </a:xfrm>
          <a:prstGeom prst="rightArrow">
            <a:avLst/>
          </a:prstGeom>
          <a:gradFill flip="none" rotWithShape="1">
            <a:gsLst>
              <a:gs pos="0">
                <a:schemeClr val="bg1">
                  <a:lumMod val="50000"/>
                  <a:alpha val="53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4512878" y="5567477"/>
            <a:ext cx="980123" cy="307777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chemeClr val="bg1">
                    <a:lumMod val="50000"/>
                  </a:schemeClr>
                </a:solidFill>
              </a:rPr>
              <a:t>7 días</a:t>
            </a:r>
            <a:endParaRPr lang="es-E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Flecha derecha 22"/>
          <p:cNvSpPr/>
          <p:nvPr/>
        </p:nvSpPr>
        <p:spPr>
          <a:xfrm rot="5400000">
            <a:off x="4494097" y="4761649"/>
            <a:ext cx="964663" cy="320024"/>
          </a:xfrm>
          <a:prstGeom prst="rightArrow">
            <a:avLst/>
          </a:prstGeom>
          <a:gradFill flip="none" rotWithShape="1">
            <a:gsLst>
              <a:gs pos="0">
                <a:schemeClr val="bg1">
                  <a:lumMod val="50000"/>
                  <a:alpha val="53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4512878" y="3954392"/>
            <a:ext cx="925021" cy="307777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chemeClr val="bg1">
                    <a:lumMod val="50000"/>
                  </a:schemeClr>
                </a:solidFill>
              </a:rPr>
              <a:t>24h</a:t>
            </a:r>
            <a:endParaRPr lang="es-E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2" name="Agrupar 31"/>
          <p:cNvGrpSpPr/>
          <p:nvPr/>
        </p:nvGrpSpPr>
        <p:grpSpPr>
          <a:xfrm>
            <a:off x="3779102" y="1420477"/>
            <a:ext cx="4862941" cy="2082653"/>
            <a:chOff x="3926769" y="1391353"/>
            <a:chExt cx="5251450" cy="1989138"/>
          </a:xfrm>
        </p:grpSpPr>
        <p:pic>
          <p:nvPicPr>
            <p:cNvPr id="26" name="Imagen 3" descr="Spinal-blood barrie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6769" y="1391353"/>
              <a:ext cx="5251450" cy="198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CuadroTexto 49"/>
            <p:cNvSpPr txBox="1">
              <a:spLocks noChangeArrowheads="1"/>
            </p:cNvSpPr>
            <p:nvPr/>
          </p:nvSpPr>
          <p:spPr bwMode="auto">
            <a:xfrm>
              <a:off x="6695218" y="1570712"/>
              <a:ext cx="216254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s-ES" sz="1100" b="1" dirty="0" smtClean="0"/>
                <a:t>Células endoteliales</a:t>
              </a:r>
              <a:endParaRPr lang="es-ES" sz="1100" b="1" dirty="0"/>
            </a:p>
          </p:txBody>
        </p:sp>
        <p:sp>
          <p:nvSpPr>
            <p:cNvPr id="29" name="CuadroTexto 51"/>
            <p:cNvSpPr txBox="1">
              <a:spLocks noChangeArrowheads="1"/>
            </p:cNvSpPr>
            <p:nvPr/>
          </p:nvSpPr>
          <p:spPr bwMode="auto">
            <a:xfrm>
              <a:off x="5864272" y="1518500"/>
              <a:ext cx="262507" cy="369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endParaRPr lang="es-ES" sz="1800"/>
            </a:p>
          </p:txBody>
        </p:sp>
        <p:sp>
          <p:nvSpPr>
            <p:cNvPr id="31" name="CuadroTexto 49"/>
            <p:cNvSpPr txBox="1">
              <a:spLocks noChangeArrowheads="1"/>
            </p:cNvSpPr>
            <p:nvPr/>
          </p:nvSpPr>
          <p:spPr bwMode="auto">
            <a:xfrm>
              <a:off x="6868534" y="2142749"/>
              <a:ext cx="216254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s-ES" sz="1100" b="1" dirty="0" smtClean="0"/>
            </a:p>
            <a:p>
              <a:pPr algn="ctr" eaLnBrk="1" hangingPunct="1"/>
              <a:r>
                <a:rPr lang="es-ES" sz="1100" b="1" dirty="0" smtClean="0"/>
                <a:t>Pie de </a:t>
              </a:r>
              <a:r>
                <a:rPr lang="es-ES" sz="1100" b="1" dirty="0" err="1" smtClean="0"/>
                <a:t>astrocitos</a:t>
              </a:r>
              <a:endParaRPr lang="es-ES" sz="1100" b="1" dirty="0"/>
            </a:p>
          </p:txBody>
        </p:sp>
      </p:grpSp>
      <p:sp>
        <p:nvSpPr>
          <p:cNvPr id="36" name="CuadroTexto 49"/>
          <p:cNvSpPr txBox="1">
            <a:spLocks noChangeArrowheads="1"/>
          </p:cNvSpPr>
          <p:nvPr/>
        </p:nvSpPr>
        <p:spPr bwMode="auto">
          <a:xfrm>
            <a:off x="6544243" y="2034407"/>
            <a:ext cx="81406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es-ES" sz="1100" b="1" dirty="0" smtClean="0"/>
          </a:p>
          <a:p>
            <a:pPr algn="ctr" eaLnBrk="1" hangingPunct="1"/>
            <a:r>
              <a:rPr lang="es-ES" sz="1100" b="1" dirty="0" smtClean="0">
                <a:solidFill>
                  <a:schemeClr val="bg1"/>
                </a:solidFill>
              </a:rPr>
              <a:t>AQP-4</a:t>
            </a:r>
            <a:endParaRPr lang="es-ES" sz="1100" b="1" dirty="0">
              <a:solidFill>
                <a:schemeClr val="bg1"/>
              </a:solidFill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269876" y="6476440"/>
            <a:ext cx="2799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342900"/>
            <a:r>
              <a:rPr lang="es-ES_tradnl" sz="1200" dirty="0" smtClean="0">
                <a:solidFill>
                  <a:srgbClr val="254061"/>
                </a:solidFill>
                <a:latin typeface="+mj-lt"/>
              </a:rPr>
              <a:t>Dr. Ernesto Cabrera Aldana. ANM, 2018.</a:t>
            </a:r>
            <a:endParaRPr lang="es-ES" sz="1200" dirty="0">
              <a:solidFill>
                <a:srgbClr val="254061"/>
              </a:solidFill>
              <a:latin typeface="+mj-lt"/>
              <a:cs typeface="Baskerville"/>
            </a:endParaRPr>
          </a:p>
        </p:txBody>
      </p:sp>
      <p:sp>
        <p:nvSpPr>
          <p:cNvPr id="2" name="Flecha derecha 1"/>
          <p:cNvSpPr/>
          <p:nvPr/>
        </p:nvSpPr>
        <p:spPr>
          <a:xfrm rot="20335041">
            <a:off x="2600973" y="3084355"/>
            <a:ext cx="1584649" cy="224615"/>
          </a:xfrm>
          <a:prstGeom prst="rightArrow">
            <a:avLst/>
          </a:prstGeom>
          <a:solidFill>
            <a:srgbClr val="000065"/>
          </a:solidFill>
          <a:ln>
            <a:solidFill>
              <a:srgbClr val="1431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CuadroTexto 38"/>
          <p:cNvSpPr txBox="1"/>
          <p:nvPr/>
        </p:nvSpPr>
        <p:spPr>
          <a:xfrm>
            <a:off x="6342738" y="5567477"/>
            <a:ext cx="790221" cy="307777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chemeClr val="bg1">
                    <a:lumMod val="50000"/>
                  </a:schemeClr>
                </a:solidFill>
              </a:rPr>
              <a:t>14d</a:t>
            </a:r>
            <a:endParaRPr lang="es-E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Flecha derecha 39"/>
          <p:cNvSpPr/>
          <p:nvPr/>
        </p:nvSpPr>
        <p:spPr>
          <a:xfrm rot="1508322">
            <a:off x="7172438" y="5742626"/>
            <a:ext cx="609209" cy="350297"/>
          </a:xfrm>
          <a:prstGeom prst="rightArrow">
            <a:avLst/>
          </a:prstGeom>
          <a:gradFill flip="none" rotWithShape="1">
            <a:gsLst>
              <a:gs pos="0">
                <a:schemeClr val="bg1">
                  <a:lumMod val="50000"/>
                  <a:alpha val="53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n 2" descr="AQP-4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39" y="2806862"/>
            <a:ext cx="2163046" cy="275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37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ES" sz="2800" dirty="0" smtClean="0">
                <a:solidFill>
                  <a:schemeClr val="accent1">
                    <a:lumMod val="50000"/>
                  </a:schemeClr>
                </a:solidFill>
                <a:latin typeface="Adobe Caslon Pro"/>
                <a:cs typeface="Adobe Caslon Pro"/>
              </a:rPr>
              <a:t>FASE SECUNDARIA</a:t>
            </a:r>
            <a:endParaRPr lang="es-E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Marcador de contenido 2" descr="Logo AN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r="1141"/>
          <a:stretch/>
        </p:blipFill>
        <p:spPr>
          <a:xfrm>
            <a:off x="382496" y="347270"/>
            <a:ext cx="857622" cy="863090"/>
          </a:xfrm>
          <a:prstGeom prst="rect">
            <a:avLst/>
          </a:prstGeom>
        </p:spPr>
      </p:pic>
      <p:cxnSp>
        <p:nvCxnSpPr>
          <p:cNvPr id="6" name="Conector recto 5"/>
          <p:cNvCxnSpPr/>
          <p:nvPr/>
        </p:nvCxnSpPr>
        <p:spPr>
          <a:xfrm flipH="1">
            <a:off x="582706" y="1135529"/>
            <a:ext cx="8104094" cy="1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Marcador de contenido 4"/>
          <p:cNvSpPr>
            <a:spLocks noGrp="1"/>
          </p:cNvSpPr>
          <p:nvPr>
            <p:ph idx="1"/>
          </p:nvPr>
        </p:nvSpPr>
        <p:spPr>
          <a:xfrm>
            <a:off x="532388" y="1412512"/>
            <a:ext cx="3669731" cy="406208"/>
          </a:xfrm>
        </p:spPr>
        <p:txBody>
          <a:bodyPr>
            <a:normAutofit/>
          </a:bodyPr>
          <a:lstStyle/>
          <a:p>
            <a:pPr marL="0" lvl="2" indent="0">
              <a:buNone/>
            </a:pPr>
            <a:r>
              <a:rPr lang="es-ES" sz="1800" b="1" dirty="0" smtClean="0">
                <a:latin typeface="Adobe Caslon Pro"/>
                <a:cs typeface="Adobe Caslon Pro"/>
              </a:rPr>
              <a:t>Edema:</a:t>
            </a:r>
            <a:endParaRPr lang="es-ES" sz="1800" b="1" dirty="0" smtClean="0">
              <a:latin typeface="Adobe Caslon Pro"/>
              <a:cs typeface="Adobe Caslon Pro"/>
            </a:endParaRPr>
          </a:p>
          <a:p>
            <a:pPr marL="0" lvl="2" indent="0">
              <a:buNone/>
            </a:pPr>
            <a:endParaRPr lang="es-ES" dirty="0" smtClean="0">
              <a:latin typeface="Baskerville"/>
              <a:cs typeface="Baskerville"/>
            </a:endParaRPr>
          </a:p>
          <a:p>
            <a:pPr marL="342900" lvl="2" indent="-342900"/>
            <a:endParaRPr lang="es-ES" dirty="0" smtClean="0">
              <a:latin typeface="Baskerville"/>
              <a:cs typeface="Baskerville"/>
            </a:endParaRPr>
          </a:p>
          <a:p>
            <a:pPr marL="342900" lvl="2" indent="-342900"/>
            <a:endParaRPr lang="es-ES" dirty="0" smtClean="0">
              <a:latin typeface="Baskerville"/>
              <a:cs typeface="Baskerville"/>
            </a:endParaRPr>
          </a:p>
          <a:p>
            <a:pPr marL="0" indent="0">
              <a:buNone/>
            </a:pPr>
            <a:endParaRPr lang="es-ES" dirty="0" smtClean="0">
              <a:latin typeface="Baskerville"/>
              <a:cs typeface="Baskerville"/>
            </a:endParaRPr>
          </a:p>
          <a:p>
            <a:pPr marL="0" indent="0">
              <a:buNone/>
            </a:pPr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6" name="CuadroTexto 45"/>
          <p:cNvSpPr txBox="1"/>
          <p:nvPr/>
        </p:nvSpPr>
        <p:spPr>
          <a:xfrm>
            <a:off x="3915706" y="6476440"/>
            <a:ext cx="5228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lvl="2" algn="r"/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*</a:t>
            </a:r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Cabrera</a:t>
            </a:r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-Aldana, </a:t>
            </a:r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2017.</a:t>
            </a:r>
            <a:r>
              <a:rPr lang="es-ES" sz="1200" dirty="0" smtClean="0">
                <a:solidFill>
                  <a:srgbClr val="17375E"/>
                </a:solidFill>
              </a:rPr>
              <a:t>.</a:t>
            </a:r>
            <a:endParaRPr lang="es-ES" sz="1200" dirty="0">
              <a:solidFill>
                <a:srgbClr val="17375E"/>
              </a:solidFill>
              <a:latin typeface="+mj-lt"/>
              <a:cs typeface="Baskerville"/>
            </a:endParaRPr>
          </a:p>
        </p:txBody>
      </p:sp>
      <p:sp>
        <p:nvSpPr>
          <p:cNvPr id="47" name="CuadroTexto 46"/>
          <p:cNvSpPr txBox="1"/>
          <p:nvPr/>
        </p:nvSpPr>
        <p:spPr>
          <a:xfrm>
            <a:off x="269876" y="6476440"/>
            <a:ext cx="2799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342900"/>
            <a:r>
              <a:rPr lang="es-ES_tradnl" sz="1200" dirty="0" smtClean="0">
                <a:solidFill>
                  <a:srgbClr val="254061"/>
                </a:solidFill>
                <a:latin typeface="+mj-lt"/>
              </a:rPr>
              <a:t>Dr. Ernesto Cabrera Aldana. ANM, 2018.</a:t>
            </a:r>
            <a:endParaRPr lang="es-ES" sz="1200" dirty="0">
              <a:solidFill>
                <a:srgbClr val="254061"/>
              </a:solidFill>
              <a:latin typeface="+mj-lt"/>
              <a:cs typeface="Baskerville"/>
            </a:endParaRPr>
          </a:p>
        </p:txBody>
      </p:sp>
      <p:pic>
        <p:nvPicPr>
          <p:cNvPr id="50" name="Marcador de contenido 8" descr="IMG_816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"/>
          <a:stretch/>
        </p:blipFill>
        <p:spPr>
          <a:xfrm>
            <a:off x="703316" y="3067230"/>
            <a:ext cx="2078109" cy="2066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Imagen 50" descr="IMG_8174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"/>
          <a:stretch/>
        </p:blipFill>
        <p:spPr>
          <a:xfrm>
            <a:off x="6614567" y="3065532"/>
            <a:ext cx="2072233" cy="2068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Imagen 51" descr="Captura de pantalla 2016-01-03 a las 15.01.2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690" y="2193666"/>
            <a:ext cx="2922783" cy="2062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" name="Flecha curva 52"/>
          <p:cNvSpPr/>
          <p:nvPr/>
        </p:nvSpPr>
        <p:spPr>
          <a:xfrm>
            <a:off x="1714150" y="2421722"/>
            <a:ext cx="1257654" cy="597412"/>
          </a:xfrm>
          <a:prstGeom prst="bentArrow">
            <a:avLst>
              <a:gd name="adj1" fmla="val 25000"/>
              <a:gd name="adj2" fmla="val 24141"/>
              <a:gd name="adj3" fmla="val 25000"/>
              <a:gd name="adj4" fmla="val 43750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180975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4" name="Flecha curva 53"/>
          <p:cNvSpPr/>
          <p:nvPr/>
        </p:nvSpPr>
        <p:spPr>
          <a:xfrm rot="5400000">
            <a:off x="6686136" y="2135484"/>
            <a:ext cx="499870" cy="1207449"/>
          </a:xfrm>
          <a:prstGeom prst="bentArrow">
            <a:avLst>
              <a:gd name="adj1" fmla="val 24848"/>
              <a:gd name="adj2" fmla="val 22778"/>
              <a:gd name="adj3" fmla="val 23748"/>
              <a:gd name="adj4" fmla="val 36584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158750" dist="508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254061"/>
              </a:solidFill>
            </a:endParaRPr>
          </a:p>
        </p:txBody>
      </p:sp>
      <p:grpSp>
        <p:nvGrpSpPr>
          <p:cNvPr id="57" name="Agrupar 56"/>
          <p:cNvGrpSpPr/>
          <p:nvPr/>
        </p:nvGrpSpPr>
        <p:grpSpPr>
          <a:xfrm>
            <a:off x="3206398" y="4600527"/>
            <a:ext cx="2933367" cy="1680299"/>
            <a:chOff x="3206398" y="4600527"/>
            <a:chExt cx="2933367" cy="1680299"/>
          </a:xfrm>
        </p:grpSpPr>
        <p:pic>
          <p:nvPicPr>
            <p:cNvPr id="55" name="Imagen 54" descr="Azul de Evans.png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690" y="4600527"/>
              <a:ext cx="2922783" cy="834211"/>
            </a:xfrm>
            <a:prstGeom prst="rect">
              <a:avLst/>
            </a:prstGeom>
            <a:ln w="19050" cmpd="sng">
              <a:solidFill>
                <a:schemeClr val="tx1"/>
              </a:solidFill>
            </a:ln>
          </p:spPr>
        </p:pic>
        <p:sp>
          <p:nvSpPr>
            <p:cNvPr id="56" name="CuadroTexto 55"/>
            <p:cNvSpPr txBox="1"/>
            <p:nvPr/>
          </p:nvSpPr>
          <p:spPr>
            <a:xfrm>
              <a:off x="3206398" y="5449829"/>
              <a:ext cx="2933367" cy="8309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1200" b="1" dirty="0" smtClean="0">
                  <a:solidFill>
                    <a:srgbClr val="000065"/>
                  </a:solidFill>
                </a:rPr>
                <a:t>Fotograf</a:t>
              </a:r>
              <a:r>
                <a:rPr lang="es-ES" sz="1200" b="1" dirty="0" smtClean="0">
                  <a:solidFill>
                    <a:srgbClr val="000065"/>
                  </a:solidFill>
                </a:rPr>
                <a:t>ía macroscópica que muestra fr</a:t>
              </a:r>
              <a:r>
                <a:rPr lang="es-ES" sz="1200" b="1" dirty="0" smtClean="0">
                  <a:solidFill>
                    <a:srgbClr val="000065"/>
                  </a:solidFill>
                </a:rPr>
                <a:t>agmento de m</a:t>
              </a:r>
              <a:r>
                <a:rPr lang="es-ES" sz="1200" b="1" dirty="0" smtClean="0">
                  <a:solidFill>
                    <a:srgbClr val="000065"/>
                  </a:solidFill>
                </a:rPr>
                <a:t>édula espinal contundida de la rata con colorante azul de Evans </a:t>
              </a:r>
              <a:r>
                <a:rPr lang="es-ES" sz="1200" b="1" dirty="0" smtClean="0">
                  <a:solidFill>
                    <a:srgbClr val="000065"/>
                  </a:solidFill>
                </a:rPr>
                <a:t>extravasado y </a:t>
              </a:r>
              <a:r>
                <a:rPr lang="es-ES" sz="1200" b="1" dirty="0" smtClean="0">
                  <a:solidFill>
                    <a:srgbClr val="000065"/>
                  </a:solidFill>
                </a:rPr>
                <a:t>hemorragia subaracnoidea.*</a:t>
              </a:r>
              <a:endParaRPr lang="es-ES" sz="1200" b="1" dirty="0">
                <a:solidFill>
                  <a:srgbClr val="00006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4229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ES" sz="2800" dirty="0" smtClean="0">
                <a:solidFill>
                  <a:schemeClr val="accent1">
                    <a:lumMod val="50000"/>
                  </a:schemeClr>
                </a:solidFill>
                <a:latin typeface="Adobe Caslon Pro"/>
                <a:cs typeface="Adobe Caslon Pro"/>
              </a:rPr>
              <a:t>FASE SECUNDARIA</a:t>
            </a:r>
            <a:endParaRPr lang="es-E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Marcador de contenido 2" descr="Logo AN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r="1141"/>
          <a:stretch/>
        </p:blipFill>
        <p:spPr>
          <a:xfrm>
            <a:off x="382496" y="347270"/>
            <a:ext cx="857622" cy="863090"/>
          </a:xfrm>
          <a:prstGeom prst="rect">
            <a:avLst/>
          </a:prstGeom>
        </p:spPr>
      </p:pic>
      <p:cxnSp>
        <p:nvCxnSpPr>
          <p:cNvPr id="6" name="Conector recto 5"/>
          <p:cNvCxnSpPr/>
          <p:nvPr/>
        </p:nvCxnSpPr>
        <p:spPr>
          <a:xfrm flipH="1">
            <a:off x="582706" y="1135529"/>
            <a:ext cx="8104094" cy="1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Marcador de contenido 4"/>
          <p:cNvSpPr>
            <a:spLocks noGrp="1"/>
          </p:cNvSpPr>
          <p:nvPr>
            <p:ph idx="1"/>
          </p:nvPr>
        </p:nvSpPr>
        <p:spPr>
          <a:xfrm>
            <a:off x="532388" y="1417638"/>
            <a:ext cx="3669731" cy="2687524"/>
          </a:xfrm>
        </p:spPr>
        <p:txBody>
          <a:bodyPr>
            <a:normAutofit lnSpcReduction="10000"/>
          </a:bodyPr>
          <a:lstStyle/>
          <a:p>
            <a:pPr marL="0" lvl="2" indent="0">
              <a:buNone/>
            </a:pPr>
            <a:r>
              <a:rPr lang="es-ES" sz="1800" b="1" dirty="0" smtClean="0">
                <a:latin typeface="Adobe Caslon Pro"/>
                <a:cs typeface="Adobe Caslon Pro"/>
              </a:rPr>
              <a:t>Edema:</a:t>
            </a:r>
            <a:endParaRPr lang="es-ES" sz="1800" b="1" dirty="0" smtClean="0">
              <a:latin typeface="Adobe Caslon Pro"/>
              <a:cs typeface="Adobe Caslon Pro"/>
            </a:endParaRPr>
          </a:p>
          <a:p>
            <a:pPr marL="285750" lvl="2" indent="-285750"/>
            <a:r>
              <a:rPr lang="es-ES" sz="1400" dirty="0" smtClean="0">
                <a:latin typeface="Adobe Caslon Pro"/>
                <a:cs typeface="Adobe Caslon Pro"/>
              </a:rPr>
              <a:t>AQP-4 basal en </a:t>
            </a:r>
            <a:r>
              <a:rPr lang="es-ES" sz="1400" dirty="0" err="1" smtClean="0">
                <a:latin typeface="Adobe Caslon Pro"/>
                <a:cs typeface="Adobe Caslon Pro"/>
              </a:rPr>
              <a:t>astrocitos</a:t>
            </a:r>
            <a:r>
              <a:rPr lang="es-ES" sz="1400" dirty="0" smtClean="0">
                <a:latin typeface="Adobe Caslon Pro"/>
                <a:cs typeface="Adobe Caslon Pro"/>
              </a:rPr>
              <a:t> de sustancia gris y blanca de la m</a:t>
            </a:r>
            <a:r>
              <a:rPr lang="es-ES" sz="1400" dirty="0" smtClean="0">
                <a:latin typeface="Adobe Caslon Pro"/>
                <a:cs typeface="Adobe Caslon Pro"/>
              </a:rPr>
              <a:t>édula* ** ***</a:t>
            </a:r>
          </a:p>
          <a:p>
            <a:pPr marL="285750" lvl="2" indent="-285750"/>
            <a:r>
              <a:rPr lang="es-ES" sz="1400" dirty="0" smtClean="0">
                <a:latin typeface="Adobe Caslon Pro"/>
                <a:cs typeface="Adobe Caslon Pro"/>
              </a:rPr>
              <a:t>La LMAT genera una sobreexpresión bifásica***</a:t>
            </a:r>
            <a:endParaRPr lang="es-ES" sz="1400" dirty="0" smtClean="0">
              <a:latin typeface="Adobe Caslon Pro"/>
              <a:cs typeface="Adobe Caslon Pro"/>
            </a:endParaRPr>
          </a:p>
          <a:p>
            <a:pPr marL="285750" lvl="2" indent="-285750"/>
            <a:r>
              <a:rPr lang="es-ES" sz="1400" dirty="0" smtClean="0">
                <a:latin typeface="Adobe Caslon Pro"/>
                <a:cs typeface="Adobe Caslon Pro"/>
              </a:rPr>
              <a:t>24h -pies de </a:t>
            </a:r>
            <a:r>
              <a:rPr lang="es-ES" sz="1400" dirty="0" err="1" smtClean="0">
                <a:latin typeface="Adobe Caslon Pro"/>
                <a:cs typeface="Adobe Caslon Pro"/>
              </a:rPr>
              <a:t>astrocitos</a:t>
            </a:r>
            <a:r>
              <a:rPr lang="es-ES" sz="1400" dirty="0" smtClean="0">
                <a:latin typeface="Adobe Caslon Pro"/>
                <a:cs typeface="Adobe Caslon Pro"/>
              </a:rPr>
              <a:t> que rodean capilares</a:t>
            </a:r>
            <a:r>
              <a:rPr lang="es-ES" sz="1400" dirty="0" smtClean="0"/>
              <a:t>^</a:t>
            </a:r>
          </a:p>
          <a:p>
            <a:pPr marL="285750" lvl="2" indent="-285750"/>
            <a:r>
              <a:rPr lang="es-ES" sz="1400" dirty="0" smtClean="0">
                <a:latin typeface="Adobe Caslon Pro"/>
                <a:cs typeface="Adobe Caslon Pro"/>
              </a:rPr>
              <a:t>Sobreexpresión en fase aguda de AQP-4:</a:t>
            </a:r>
          </a:p>
          <a:p>
            <a:pPr marL="742950" lvl="3" indent="-285750"/>
            <a:r>
              <a:rPr lang="es-ES" sz="1200" dirty="0" smtClean="0">
                <a:latin typeface="Adobe Caslon Pro"/>
                <a:cs typeface="Adobe Caslon Pro"/>
              </a:rPr>
              <a:t>Mejora edema </a:t>
            </a:r>
            <a:r>
              <a:rPr lang="es-ES" sz="1200" dirty="0" err="1" smtClean="0">
                <a:latin typeface="Adobe Caslon Pro"/>
                <a:cs typeface="Adobe Caslon Pro"/>
              </a:rPr>
              <a:t>vasogénico</a:t>
            </a:r>
            <a:r>
              <a:rPr lang="es-ES" sz="1200" dirty="0" smtClean="0">
                <a:latin typeface="Adobe Caslon Pro"/>
                <a:cs typeface="Adobe Caslon Pro"/>
              </a:rPr>
              <a:t>**</a:t>
            </a:r>
          </a:p>
          <a:p>
            <a:pPr marL="742950" lvl="3" indent="-285750"/>
            <a:r>
              <a:rPr lang="es-ES" sz="1200" dirty="0" smtClean="0">
                <a:latin typeface="Adobe Caslon Pro"/>
                <a:cs typeface="Adobe Caslon Pro"/>
              </a:rPr>
              <a:t>Empeora edema </a:t>
            </a:r>
            <a:r>
              <a:rPr lang="es-ES" sz="1200" dirty="0" err="1" smtClean="0">
                <a:latin typeface="Adobe Caslon Pro"/>
                <a:cs typeface="Adobe Caslon Pro"/>
              </a:rPr>
              <a:t>citotóxico</a:t>
            </a:r>
            <a:r>
              <a:rPr lang="es-ES" sz="1200" dirty="0" smtClean="0">
                <a:latin typeface="Adobe Caslon Pro"/>
                <a:cs typeface="Adobe Caslon Pro"/>
              </a:rPr>
              <a:t>**</a:t>
            </a:r>
            <a:endParaRPr lang="es-ES" sz="1200" dirty="0" smtClean="0">
              <a:latin typeface="Adobe Caslon Pro"/>
              <a:cs typeface="Adobe Caslon Pro"/>
            </a:endParaRPr>
          </a:p>
          <a:p>
            <a:pPr marL="285750" lvl="2" indent="-285750"/>
            <a:r>
              <a:rPr lang="es-ES" sz="1400" dirty="0" smtClean="0">
                <a:latin typeface="Adobe Caslon Pro"/>
                <a:cs typeface="Adobe Caslon Pro"/>
              </a:rPr>
              <a:t>2 semanas- </a:t>
            </a:r>
            <a:r>
              <a:rPr lang="es-ES" sz="1400" dirty="0" err="1" smtClean="0">
                <a:latin typeface="Adobe Caslon Pro"/>
                <a:cs typeface="Adobe Caslon Pro"/>
              </a:rPr>
              <a:t>astrocitos</a:t>
            </a:r>
            <a:r>
              <a:rPr lang="es-ES" sz="1400" dirty="0" smtClean="0">
                <a:latin typeface="Adobe Caslon Pro"/>
                <a:cs typeface="Adobe Caslon Pro"/>
              </a:rPr>
              <a:t> que migran a sitio de lesi</a:t>
            </a:r>
            <a:r>
              <a:rPr lang="es-ES" sz="1400" dirty="0" smtClean="0">
                <a:latin typeface="Adobe Caslon Pro"/>
                <a:cs typeface="Adobe Caslon Pro"/>
              </a:rPr>
              <a:t>ón</a:t>
            </a:r>
            <a:r>
              <a:rPr lang="es-ES" sz="1400" dirty="0" smtClean="0">
                <a:solidFill>
                  <a:srgbClr val="000000"/>
                </a:solidFill>
              </a:rPr>
              <a:t>^^</a:t>
            </a:r>
            <a:endParaRPr lang="es-ES" sz="1400" dirty="0" smtClean="0">
              <a:latin typeface="Adobe Caslon Pro"/>
              <a:cs typeface="Adobe Caslon Pro"/>
            </a:endParaRPr>
          </a:p>
          <a:p>
            <a:pPr marL="285750" lvl="2" indent="-285750"/>
            <a:endParaRPr lang="es-ES" sz="1400" dirty="0" smtClean="0">
              <a:latin typeface="Adobe Caslon Pro"/>
              <a:cs typeface="Adobe Caslon Pro"/>
            </a:endParaRPr>
          </a:p>
          <a:p>
            <a:pPr marL="0" lvl="2" indent="0">
              <a:buNone/>
            </a:pPr>
            <a:endParaRPr lang="es-ES" dirty="0" smtClean="0">
              <a:latin typeface="Baskerville"/>
              <a:cs typeface="Baskerville"/>
            </a:endParaRPr>
          </a:p>
          <a:p>
            <a:pPr marL="342900" lvl="2" indent="-342900"/>
            <a:endParaRPr lang="es-ES" dirty="0" smtClean="0">
              <a:latin typeface="Baskerville"/>
              <a:cs typeface="Baskerville"/>
            </a:endParaRPr>
          </a:p>
          <a:p>
            <a:pPr marL="342900" lvl="2" indent="-342900"/>
            <a:endParaRPr lang="es-ES" dirty="0" smtClean="0">
              <a:latin typeface="Baskerville"/>
              <a:cs typeface="Baskerville"/>
            </a:endParaRPr>
          </a:p>
          <a:p>
            <a:pPr marL="0" indent="0">
              <a:buNone/>
            </a:pPr>
            <a:endParaRPr lang="es-ES" dirty="0" smtClean="0">
              <a:latin typeface="Baskerville"/>
              <a:cs typeface="Baskerville"/>
            </a:endParaRPr>
          </a:p>
          <a:p>
            <a:pPr marL="0" indent="0">
              <a:buNone/>
            </a:pPr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grpSp>
        <p:nvGrpSpPr>
          <p:cNvPr id="28" name="Agrupar 27"/>
          <p:cNvGrpSpPr/>
          <p:nvPr/>
        </p:nvGrpSpPr>
        <p:grpSpPr>
          <a:xfrm>
            <a:off x="812374" y="4105162"/>
            <a:ext cx="1567672" cy="2368077"/>
            <a:chOff x="461735" y="3659458"/>
            <a:chExt cx="1567672" cy="2368077"/>
          </a:xfrm>
        </p:grpSpPr>
        <p:pic>
          <p:nvPicPr>
            <p:cNvPr id="9" name="Imagen 17" descr="Panel completo.tif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75" t="5730" b="72082"/>
            <a:stretch/>
          </p:blipFill>
          <p:spPr bwMode="auto">
            <a:xfrm>
              <a:off x="696220" y="3659459"/>
              <a:ext cx="1333187" cy="1155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n 17" descr="Panel completo.tif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75" t="53522" b="23404"/>
            <a:stretch/>
          </p:blipFill>
          <p:spPr bwMode="auto">
            <a:xfrm>
              <a:off x="696220" y="4825471"/>
              <a:ext cx="1333187" cy="120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CuadroTexto 11"/>
            <p:cNvSpPr txBox="1"/>
            <p:nvPr/>
          </p:nvSpPr>
          <p:spPr>
            <a:xfrm rot="16200000">
              <a:off x="21882" y="5265323"/>
              <a:ext cx="1156705" cy="27699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lvl="2" algn="ctr"/>
              <a:r>
                <a:rPr lang="es-ES" sz="1050" b="1" dirty="0" smtClean="0"/>
                <a:t>Con Lesi</a:t>
              </a:r>
              <a:r>
                <a:rPr lang="es-ES" sz="1050" b="1" dirty="0" smtClean="0"/>
                <a:t>ón</a:t>
              </a:r>
              <a:r>
                <a:rPr lang="es-ES" sz="1200" dirty="0" smtClean="0">
                  <a:solidFill>
                    <a:srgbClr val="254061"/>
                  </a:solidFill>
                </a:rPr>
                <a:t>^</a:t>
              </a:r>
            </a:p>
          </p:txBody>
        </p:sp>
        <p:sp>
          <p:nvSpPr>
            <p:cNvPr id="13" name="CuadroTexto 12"/>
            <p:cNvSpPr txBox="1"/>
            <p:nvPr/>
          </p:nvSpPr>
          <p:spPr>
            <a:xfrm rot="16200000">
              <a:off x="17229" y="4111660"/>
              <a:ext cx="1166014" cy="26161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lvl="2" algn="ctr"/>
              <a:r>
                <a:rPr lang="es-ES" sz="1050" b="1" dirty="0" smtClean="0"/>
                <a:t>Sin Lesi</a:t>
              </a:r>
              <a:r>
                <a:rPr lang="es-ES" sz="1050" b="1" dirty="0" smtClean="0"/>
                <a:t>ón</a:t>
              </a:r>
              <a:r>
                <a:rPr lang="es-ES" sz="1100" dirty="0" smtClean="0">
                  <a:solidFill>
                    <a:srgbClr val="254061"/>
                  </a:solidFill>
                </a:rPr>
                <a:t>^</a:t>
              </a:r>
            </a:p>
          </p:txBody>
        </p:sp>
      </p:grpSp>
      <p:pic>
        <p:nvPicPr>
          <p:cNvPr id="14" name="Imagen 5" descr="Captura de pantalla 2017-04-25 a las 1.03.33 a.m.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696581"/>
            <a:ext cx="4284662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uadroTexto 4"/>
          <p:cNvSpPr txBox="1">
            <a:spLocks noChangeArrowheads="1"/>
          </p:cNvSpPr>
          <p:nvPr/>
        </p:nvSpPr>
        <p:spPr bwMode="auto">
          <a:xfrm>
            <a:off x="4882018" y="3348918"/>
            <a:ext cx="2522082" cy="60016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s-ES" sz="1050" b="1" dirty="0" smtClean="0">
                <a:solidFill>
                  <a:srgbClr val="013A9A"/>
                </a:solidFill>
              </a:rPr>
              <a:t> Cuantificación de AQP-4</a:t>
            </a:r>
          </a:p>
          <a:p>
            <a:pPr marL="0" lvl="2" indent="0" algn="ctr" eaLnBrk="1" hangingPunct="1">
              <a:defRPr/>
            </a:pPr>
            <a:r>
              <a:rPr lang="es-ES" sz="1050" b="1" dirty="0" smtClean="0">
                <a:solidFill>
                  <a:srgbClr val="013A9A"/>
                </a:solidFill>
              </a:rPr>
              <a:t>Expresión </a:t>
            </a:r>
            <a:r>
              <a:rPr lang="es-ES" sz="1050" b="1" dirty="0">
                <a:solidFill>
                  <a:srgbClr val="013A9A"/>
                </a:solidFill>
              </a:rPr>
              <a:t>p</a:t>
            </a:r>
            <a:r>
              <a:rPr lang="es-ES" sz="1050" b="1" dirty="0" smtClean="0">
                <a:solidFill>
                  <a:srgbClr val="013A9A"/>
                </a:solidFill>
              </a:rPr>
              <a:t>or </a:t>
            </a:r>
            <a:r>
              <a:rPr lang="es-ES" sz="1050" b="1" dirty="0" err="1" smtClean="0">
                <a:solidFill>
                  <a:srgbClr val="013A9A"/>
                </a:solidFill>
              </a:rPr>
              <a:t>Inmunofluorescencia</a:t>
            </a:r>
            <a:r>
              <a:rPr lang="es-ES" sz="1100" dirty="0">
                <a:solidFill>
                  <a:srgbClr val="254061"/>
                </a:solidFill>
              </a:rPr>
              <a:t>^</a:t>
            </a:r>
          </a:p>
          <a:p>
            <a:pPr algn="ctr" eaLnBrk="1" hangingPunct="1">
              <a:defRPr/>
            </a:pPr>
            <a:endParaRPr lang="es-ES" sz="1050" b="1" dirty="0" smtClean="0">
              <a:solidFill>
                <a:srgbClr val="013A9A"/>
              </a:solidFill>
            </a:endParaRPr>
          </a:p>
        </p:txBody>
      </p:sp>
      <p:cxnSp>
        <p:nvCxnSpPr>
          <p:cNvPr id="17" name="Conector angular 16"/>
          <p:cNvCxnSpPr>
            <a:endCxn id="14" idx="1"/>
          </p:cNvCxnSpPr>
          <p:nvPr/>
        </p:nvCxnSpPr>
        <p:spPr>
          <a:xfrm flipV="1">
            <a:off x="2380046" y="4949912"/>
            <a:ext cx="2479292" cy="321265"/>
          </a:xfrm>
          <a:prstGeom prst="bentConnector3">
            <a:avLst>
              <a:gd name="adj1" fmla="val 50000"/>
            </a:avLst>
          </a:prstGeom>
          <a:ln w="31750">
            <a:solidFill>
              <a:srgbClr val="013A9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17"/>
          <p:cNvCxnSpPr/>
          <p:nvPr/>
        </p:nvCxnSpPr>
        <p:spPr>
          <a:xfrm flipV="1">
            <a:off x="2380046" y="4173204"/>
            <a:ext cx="2479292" cy="1087850"/>
          </a:xfrm>
          <a:prstGeom prst="bentConnector3">
            <a:avLst>
              <a:gd name="adj1" fmla="val 50000"/>
            </a:avLst>
          </a:prstGeom>
          <a:ln w="31750">
            <a:solidFill>
              <a:srgbClr val="013A9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Imagen 6" descr="Captura de pantalla 2017-04-25 a las 1.17.37 a.m..pn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69305"/>
            <a:ext cx="4110315" cy="92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CuadroTexto 4"/>
          <p:cNvSpPr txBox="1">
            <a:spLocks noChangeArrowheads="1"/>
          </p:cNvSpPr>
          <p:nvPr/>
        </p:nvSpPr>
        <p:spPr bwMode="auto">
          <a:xfrm>
            <a:off x="4871815" y="2594688"/>
            <a:ext cx="1299841" cy="21544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s-ES" sz="800" b="1" dirty="0" smtClean="0">
                <a:solidFill>
                  <a:srgbClr val="013A9A"/>
                </a:solidFill>
              </a:rPr>
              <a:t>Anti AQP- 4 (rojo)</a:t>
            </a:r>
            <a:endParaRPr lang="es-ES" sz="800" b="1" dirty="0" smtClean="0">
              <a:solidFill>
                <a:srgbClr val="013A9A"/>
              </a:solidFill>
            </a:endParaRPr>
          </a:p>
        </p:txBody>
      </p:sp>
      <p:sp>
        <p:nvSpPr>
          <p:cNvPr id="39" name="CuadroTexto 4"/>
          <p:cNvSpPr txBox="1">
            <a:spLocks noChangeArrowheads="1"/>
          </p:cNvSpPr>
          <p:nvPr/>
        </p:nvSpPr>
        <p:spPr bwMode="auto">
          <a:xfrm>
            <a:off x="6227942" y="2591611"/>
            <a:ext cx="1346366" cy="21544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s-ES" sz="800" b="1" dirty="0" smtClean="0">
                <a:solidFill>
                  <a:srgbClr val="013A9A"/>
                </a:solidFill>
              </a:rPr>
              <a:t>Anti GFAP (verde)</a:t>
            </a:r>
            <a:endParaRPr lang="es-ES" sz="800" b="1" dirty="0" smtClean="0">
              <a:solidFill>
                <a:srgbClr val="013A9A"/>
              </a:solidFill>
            </a:endParaRPr>
          </a:p>
        </p:txBody>
      </p:sp>
      <p:sp>
        <p:nvSpPr>
          <p:cNvPr id="40" name="CuadroTexto 4"/>
          <p:cNvSpPr txBox="1">
            <a:spLocks noChangeArrowheads="1"/>
          </p:cNvSpPr>
          <p:nvPr/>
        </p:nvSpPr>
        <p:spPr bwMode="auto">
          <a:xfrm>
            <a:off x="7625493" y="2598735"/>
            <a:ext cx="1344160" cy="21544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s-ES" sz="800" b="1" dirty="0" smtClean="0">
                <a:solidFill>
                  <a:srgbClr val="013A9A"/>
                </a:solidFill>
              </a:rPr>
              <a:t>AQP-4 + GFPA</a:t>
            </a:r>
            <a:r>
              <a:rPr lang="es-ES" sz="800" b="1" dirty="0" smtClean="0">
                <a:solidFill>
                  <a:srgbClr val="013A9A"/>
                </a:solidFill>
              </a:rPr>
              <a:t> </a:t>
            </a:r>
            <a:r>
              <a:rPr lang="es-ES" sz="800" b="1" dirty="0" smtClean="0">
                <a:solidFill>
                  <a:srgbClr val="013A9A"/>
                </a:solidFill>
              </a:rPr>
              <a:t>(amarillo)</a:t>
            </a:r>
            <a:endParaRPr lang="es-ES" sz="800" b="1" dirty="0" smtClean="0">
              <a:solidFill>
                <a:srgbClr val="013A9A"/>
              </a:solidFill>
            </a:endParaRPr>
          </a:p>
        </p:txBody>
      </p:sp>
      <p:cxnSp>
        <p:nvCxnSpPr>
          <p:cNvPr id="41" name="Conector angular 40"/>
          <p:cNvCxnSpPr/>
          <p:nvPr/>
        </p:nvCxnSpPr>
        <p:spPr>
          <a:xfrm rot="10800000" flipV="1">
            <a:off x="2283467" y="4173204"/>
            <a:ext cx="2418588" cy="1087849"/>
          </a:xfrm>
          <a:prstGeom prst="bentConnector3">
            <a:avLst>
              <a:gd name="adj1" fmla="val 45531"/>
            </a:avLst>
          </a:prstGeom>
          <a:ln w="31750">
            <a:solidFill>
              <a:srgbClr val="013A9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CuadroTexto 45"/>
          <p:cNvSpPr txBox="1"/>
          <p:nvPr/>
        </p:nvSpPr>
        <p:spPr>
          <a:xfrm>
            <a:off x="2594234" y="6381870"/>
            <a:ext cx="6549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lvl="2" algn="r"/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*</a:t>
            </a:r>
            <a:r>
              <a:rPr lang="es-ES_tradnl" sz="1200" dirty="0" err="1" smtClean="0">
                <a:solidFill>
                  <a:srgbClr val="17375E"/>
                </a:solidFill>
                <a:latin typeface="+mj-lt"/>
              </a:rPr>
              <a:t>Papadopoulus</a:t>
            </a:r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, 2004; *</a:t>
            </a:r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*</a:t>
            </a:r>
            <a:r>
              <a:rPr lang="es-ES_tradnl" sz="1200" dirty="0" err="1" smtClean="0">
                <a:solidFill>
                  <a:srgbClr val="17375E"/>
                </a:solidFill>
                <a:latin typeface="+mj-lt"/>
              </a:rPr>
              <a:t>Kimura</a:t>
            </a:r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, 2010; ***</a:t>
            </a:r>
            <a:r>
              <a:rPr lang="es-ES_tradnl" sz="1200" dirty="0" err="1" smtClean="0">
                <a:solidFill>
                  <a:srgbClr val="17375E"/>
                </a:solidFill>
                <a:latin typeface="+mj-lt"/>
              </a:rPr>
              <a:t>Nesic</a:t>
            </a:r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, 2010; </a:t>
            </a:r>
          </a:p>
          <a:p>
            <a:pPr marL="400050" lvl="2" algn="r"/>
            <a:r>
              <a:rPr lang="es-ES" sz="1200" dirty="0" smtClean="0">
                <a:solidFill>
                  <a:srgbClr val="17375E"/>
                </a:solidFill>
              </a:rPr>
              <a:t>^</a:t>
            </a:r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Cabrera</a:t>
            </a:r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-Aldana, </a:t>
            </a:r>
            <a:r>
              <a:rPr lang="es-ES_tradnl" sz="1200" dirty="0" smtClean="0">
                <a:solidFill>
                  <a:srgbClr val="17375E"/>
                </a:solidFill>
                <a:latin typeface="+mj-lt"/>
              </a:rPr>
              <a:t>2017</a:t>
            </a:r>
            <a:r>
              <a:rPr lang="es-ES" sz="1200" dirty="0" smtClean="0">
                <a:solidFill>
                  <a:srgbClr val="17375E"/>
                </a:solidFill>
                <a:latin typeface="+mj-lt"/>
              </a:rPr>
              <a:t>; </a:t>
            </a:r>
            <a:r>
              <a:rPr lang="es-ES" sz="1200" dirty="0" smtClean="0">
                <a:solidFill>
                  <a:srgbClr val="17375E"/>
                </a:solidFill>
              </a:rPr>
              <a:t>^^</a:t>
            </a:r>
            <a:r>
              <a:rPr lang="es-ES" sz="1200" dirty="0" err="1" smtClean="0">
                <a:solidFill>
                  <a:srgbClr val="17375E"/>
                </a:solidFill>
              </a:rPr>
              <a:t>Nesic</a:t>
            </a:r>
            <a:r>
              <a:rPr lang="es-ES" sz="1200" dirty="0" smtClean="0">
                <a:solidFill>
                  <a:srgbClr val="17375E"/>
                </a:solidFill>
              </a:rPr>
              <a:t>, 2006.</a:t>
            </a:r>
            <a:endParaRPr lang="es-ES" sz="1200" dirty="0">
              <a:solidFill>
                <a:srgbClr val="17375E"/>
              </a:solidFill>
              <a:latin typeface="+mj-lt"/>
              <a:cs typeface="Baskerville"/>
            </a:endParaRPr>
          </a:p>
        </p:txBody>
      </p:sp>
      <p:sp>
        <p:nvSpPr>
          <p:cNvPr id="47" name="CuadroTexto 46"/>
          <p:cNvSpPr txBox="1"/>
          <p:nvPr/>
        </p:nvSpPr>
        <p:spPr>
          <a:xfrm>
            <a:off x="269876" y="6476440"/>
            <a:ext cx="2799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342900"/>
            <a:r>
              <a:rPr lang="es-ES_tradnl" sz="1200" dirty="0" smtClean="0">
                <a:solidFill>
                  <a:srgbClr val="254061"/>
                </a:solidFill>
                <a:latin typeface="+mj-lt"/>
              </a:rPr>
              <a:t>Dr. Ernesto Cabrera Aldana. ANM, 2018.</a:t>
            </a:r>
            <a:endParaRPr lang="es-ES" sz="1200" dirty="0">
              <a:solidFill>
                <a:srgbClr val="254061"/>
              </a:solidFill>
              <a:latin typeface="+mj-lt"/>
              <a:cs typeface="Baskerville"/>
            </a:endParaRPr>
          </a:p>
        </p:txBody>
      </p:sp>
      <p:sp>
        <p:nvSpPr>
          <p:cNvPr id="48" name="CuadroTexto 4"/>
          <p:cNvSpPr txBox="1">
            <a:spLocks noChangeArrowheads="1"/>
          </p:cNvSpPr>
          <p:nvPr/>
        </p:nvSpPr>
        <p:spPr bwMode="auto">
          <a:xfrm>
            <a:off x="4882018" y="1418162"/>
            <a:ext cx="4087635" cy="43858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2" indent="0" algn="ctr" eaLnBrk="1" hangingPunct="1">
              <a:defRPr/>
            </a:pPr>
            <a:r>
              <a:rPr lang="es-ES" sz="1050" b="1" dirty="0" smtClean="0">
                <a:solidFill>
                  <a:srgbClr val="013A9A"/>
                </a:solidFill>
              </a:rPr>
              <a:t> Co-localizaci</a:t>
            </a:r>
            <a:r>
              <a:rPr lang="es-ES" sz="1050" b="1" dirty="0" smtClean="0">
                <a:solidFill>
                  <a:srgbClr val="013A9A"/>
                </a:solidFill>
              </a:rPr>
              <a:t>ón</a:t>
            </a:r>
            <a:r>
              <a:rPr lang="es-ES" sz="1050" b="1" dirty="0" smtClean="0">
                <a:solidFill>
                  <a:srgbClr val="013A9A"/>
                </a:solidFill>
              </a:rPr>
              <a:t> de AQP-4 en los pies de los </a:t>
            </a:r>
            <a:r>
              <a:rPr lang="es-ES" sz="1050" b="1" dirty="0" err="1" smtClean="0">
                <a:solidFill>
                  <a:srgbClr val="013A9A"/>
                </a:solidFill>
              </a:rPr>
              <a:t>astrocitos</a:t>
            </a:r>
            <a:r>
              <a:rPr lang="es-ES" sz="1050" b="1" dirty="0" smtClean="0">
                <a:solidFill>
                  <a:srgbClr val="013A9A"/>
                </a:solidFill>
              </a:rPr>
              <a:t> activados</a:t>
            </a:r>
            <a:r>
              <a:rPr lang="es-ES" sz="1100" dirty="0">
                <a:solidFill>
                  <a:srgbClr val="254061"/>
                </a:solidFill>
              </a:rPr>
              <a:t>^</a:t>
            </a:r>
          </a:p>
          <a:p>
            <a:pPr algn="ctr" eaLnBrk="1" hangingPunct="1">
              <a:defRPr/>
            </a:pPr>
            <a:endParaRPr lang="es-ES" sz="1050" b="1" dirty="0" smtClean="0">
              <a:solidFill>
                <a:srgbClr val="013A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894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4"/>
          <p:cNvSpPr txBox="1">
            <a:spLocks/>
          </p:cNvSpPr>
          <p:nvPr/>
        </p:nvSpPr>
        <p:spPr>
          <a:xfrm>
            <a:off x="542040" y="1590480"/>
            <a:ext cx="4051915" cy="224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800" b="1" dirty="0" smtClean="0">
                <a:latin typeface="Adobe Caslon Pro"/>
                <a:cs typeface="Adobe Caslon Pro"/>
              </a:rPr>
              <a:t>Cambios hemodin</a:t>
            </a:r>
            <a:r>
              <a:rPr lang="es-ES" sz="1800" b="1" dirty="0" smtClean="0">
                <a:latin typeface="Adobe Caslon Pro"/>
                <a:cs typeface="Adobe Caslon Pro"/>
              </a:rPr>
              <a:t>ámicos*:</a:t>
            </a:r>
            <a:endParaRPr lang="es-ES" sz="4800" dirty="0"/>
          </a:p>
          <a:p>
            <a:r>
              <a:rPr lang="es-ES" sz="1400" dirty="0" smtClean="0">
                <a:latin typeface="Adobe Caslon Pro"/>
                <a:cs typeface="Adobe Caslon Pro"/>
              </a:rPr>
              <a:t>&gt;5min: isquemia</a:t>
            </a:r>
          </a:p>
          <a:p>
            <a:r>
              <a:rPr lang="es-ES" sz="1400" dirty="0" smtClean="0">
                <a:latin typeface="Adobe Caslon Pro"/>
                <a:cs typeface="Adobe Caslon Pro"/>
              </a:rPr>
              <a:t>&gt;90min: pérdida de la autorregulación</a:t>
            </a:r>
          </a:p>
          <a:p>
            <a:r>
              <a:rPr lang="es-ES" sz="1400" dirty="0" smtClean="0">
                <a:latin typeface="Adobe Caslon Pro"/>
                <a:cs typeface="Adobe Caslon Pro"/>
              </a:rPr>
              <a:t>Dilatación de </a:t>
            </a:r>
            <a:r>
              <a:rPr lang="es-ES" sz="1400" dirty="0" err="1" smtClean="0">
                <a:latin typeface="Adobe Caslon Pro"/>
                <a:cs typeface="Adobe Caslon Pro"/>
              </a:rPr>
              <a:t>arterioriolas</a:t>
            </a:r>
            <a:r>
              <a:rPr lang="es-ES" sz="1400" dirty="0" smtClean="0">
                <a:latin typeface="Adobe Caslon Pro"/>
                <a:cs typeface="Adobe Caslon Pro"/>
              </a:rPr>
              <a:t> &gt; </a:t>
            </a:r>
            <a:r>
              <a:rPr lang="es-ES" sz="1400" dirty="0" err="1" smtClean="0">
                <a:latin typeface="Adobe Caslon Pro"/>
                <a:cs typeface="Adobe Caslon Pro"/>
              </a:rPr>
              <a:t>acidósis</a:t>
            </a:r>
            <a:endParaRPr lang="es-ES" sz="1400" dirty="0" smtClean="0">
              <a:latin typeface="Adobe Caslon Pro"/>
              <a:cs typeface="Adobe Caslon Pro"/>
            </a:endParaRPr>
          </a:p>
          <a:p>
            <a:r>
              <a:rPr lang="es-ES" sz="1400" dirty="0" smtClean="0">
                <a:latin typeface="Adobe Caslon Pro"/>
                <a:cs typeface="Adobe Caslon Pro"/>
              </a:rPr>
              <a:t>Perfusión dependiente de la TA sistémica</a:t>
            </a:r>
          </a:p>
          <a:p>
            <a:r>
              <a:rPr lang="es-ES" sz="1400" dirty="0" smtClean="0">
                <a:latin typeface="Adobe Caslon Pro"/>
                <a:cs typeface="Adobe Caslon Pro"/>
              </a:rPr>
              <a:t>&gt;T6-simpatectomía&gt;pérdida de autorregulación</a:t>
            </a:r>
          </a:p>
          <a:p>
            <a:r>
              <a:rPr lang="es-ES" sz="1400" dirty="0" smtClean="0">
                <a:latin typeface="Adobe Caslon Pro"/>
                <a:cs typeface="Adobe Caslon Pro"/>
              </a:rPr>
              <a:t>Importancia de la </a:t>
            </a:r>
            <a:r>
              <a:rPr lang="es-ES" sz="1400" dirty="0" err="1">
                <a:latin typeface="Adobe Caslon Pro"/>
                <a:cs typeface="Adobe Caslon Pro"/>
              </a:rPr>
              <a:t>c</a:t>
            </a:r>
            <a:r>
              <a:rPr lang="es-ES" sz="1400" dirty="0" err="1" smtClean="0">
                <a:latin typeface="Adobe Caslon Pro"/>
                <a:cs typeface="Adobe Caslon Pro"/>
              </a:rPr>
              <a:t>olateralidad</a:t>
            </a:r>
            <a:r>
              <a:rPr lang="es-ES" sz="1400" dirty="0" smtClean="0">
                <a:latin typeface="Adobe Caslon Pro"/>
                <a:cs typeface="Adobe Caslon Pro"/>
              </a:rPr>
              <a:t> vascular </a:t>
            </a:r>
          </a:p>
          <a:p>
            <a:endParaRPr lang="es-ES" sz="1400" dirty="0" smtClean="0">
              <a:latin typeface="Adobe Caslon Pro"/>
              <a:cs typeface="Adobe Caslon Pro"/>
            </a:endParaRPr>
          </a:p>
          <a:p>
            <a:endParaRPr lang="es-ES" sz="1400" dirty="0" smtClean="0">
              <a:latin typeface="Adobe Caslon Pro"/>
              <a:cs typeface="Adobe Caslon Pro"/>
            </a:endParaRPr>
          </a:p>
        </p:txBody>
      </p:sp>
      <p:sp>
        <p:nvSpPr>
          <p:cNvPr id="13" name="Títu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ES" sz="2800" dirty="0" smtClean="0">
                <a:solidFill>
                  <a:schemeClr val="accent1">
                    <a:lumMod val="50000"/>
                  </a:schemeClr>
                </a:solidFill>
                <a:latin typeface="Adobe Caslon Pro"/>
                <a:cs typeface="Adobe Caslon Pro"/>
              </a:rPr>
              <a:t>FASE SECUNDARIA</a:t>
            </a:r>
            <a:endParaRPr lang="es-E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Marcador de contenido 2" descr="Logo AN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r="1141"/>
          <a:stretch/>
        </p:blipFill>
        <p:spPr>
          <a:xfrm>
            <a:off x="382496" y="347270"/>
            <a:ext cx="857622" cy="863090"/>
          </a:xfrm>
          <a:prstGeom prst="rect">
            <a:avLst/>
          </a:prstGeom>
        </p:spPr>
      </p:pic>
      <p:cxnSp>
        <p:nvCxnSpPr>
          <p:cNvPr id="15" name="Conector recto 14"/>
          <p:cNvCxnSpPr/>
          <p:nvPr/>
        </p:nvCxnSpPr>
        <p:spPr>
          <a:xfrm flipH="1">
            <a:off x="582706" y="1135529"/>
            <a:ext cx="8104094" cy="1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2879149" y="6512485"/>
            <a:ext cx="5876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2" indent="-342900" algn="r"/>
            <a:r>
              <a:rPr lang="es-ES" sz="1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*</a:t>
            </a:r>
            <a:r>
              <a:rPr lang="es-ES" sz="12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Tator</a:t>
            </a:r>
            <a:r>
              <a:rPr lang="es-ES" sz="1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, 1997; *</a:t>
            </a:r>
            <a:r>
              <a:rPr lang="es-ES" sz="1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*</a:t>
            </a:r>
            <a:r>
              <a:rPr lang="es-ES_tradnl" sz="1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P</a:t>
            </a:r>
            <a:r>
              <a:rPr lang="es-ES_tradnl" sz="1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érez-Pérez (no publicado); </a:t>
            </a:r>
            <a:r>
              <a:rPr lang="es-ES_tradnl" sz="12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Martirosyan</a:t>
            </a:r>
            <a:r>
              <a:rPr lang="es-ES_tradnl" sz="1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, 2011.</a:t>
            </a:r>
            <a:r>
              <a:rPr lang="es-ES" sz="1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.</a:t>
            </a:r>
            <a:endParaRPr lang="es-ES" sz="1200" dirty="0">
              <a:solidFill>
                <a:schemeClr val="tx2">
                  <a:lumMod val="75000"/>
                </a:schemeClr>
              </a:solidFill>
              <a:latin typeface="+mj-lt"/>
              <a:cs typeface="Baskerville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269876" y="6476440"/>
            <a:ext cx="2799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342900"/>
            <a:r>
              <a:rPr lang="es-ES_tradnl" sz="1200" dirty="0" smtClean="0">
                <a:solidFill>
                  <a:srgbClr val="254061"/>
                </a:solidFill>
                <a:latin typeface="+mj-lt"/>
              </a:rPr>
              <a:t>Dr. Ernesto Cabrera Aldana. ANM, 2018.</a:t>
            </a:r>
            <a:endParaRPr lang="es-ES" sz="1200" dirty="0">
              <a:solidFill>
                <a:srgbClr val="254061"/>
              </a:solidFill>
              <a:latin typeface="+mj-lt"/>
              <a:cs typeface="Baskerville"/>
            </a:endParaRPr>
          </a:p>
        </p:txBody>
      </p:sp>
      <p:pic>
        <p:nvPicPr>
          <p:cNvPr id="4" name="Imagen 3" descr="Captura de pantalla 2018-07-10 a las 11.59.22 p.m.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195" y="4222176"/>
            <a:ext cx="2741791" cy="1808983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5" name="Imagen 4" descr="c067e69d-75f2-4776-80e5-52f608fef174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4" t="13973" r="11498" b="47378"/>
          <a:stretch/>
        </p:blipFill>
        <p:spPr>
          <a:xfrm>
            <a:off x="2606582" y="3755772"/>
            <a:ext cx="1771187" cy="2756713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sp>
        <p:nvSpPr>
          <p:cNvPr id="18" name="CuadroTexto 17"/>
          <p:cNvSpPr txBox="1"/>
          <p:nvPr/>
        </p:nvSpPr>
        <p:spPr>
          <a:xfrm>
            <a:off x="609598" y="6216331"/>
            <a:ext cx="1808983" cy="276999"/>
          </a:xfrm>
          <a:prstGeom prst="rect">
            <a:avLst/>
          </a:prstGeom>
          <a:solidFill>
            <a:schemeClr val="tx1">
              <a:alpha val="8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chemeClr val="bg1"/>
                </a:solidFill>
              </a:rPr>
              <a:t>Arterias espinal anterior*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2606582" y="6239971"/>
            <a:ext cx="1771187" cy="276999"/>
          </a:xfrm>
          <a:prstGeom prst="rect">
            <a:avLst/>
          </a:prstGeom>
          <a:solidFill>
            <a:schemeClr val="tx1">
              <a:alpha val="8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chemeClr val="bg1"/>
                </a:solidFill>
              </a:rPr>
              <a:t>Sistema venoso espina**l</a:t>
            </a:r>
            <a:endParaRPr lang="es-ES" sz="1200" dirty="0">
              <a:solidFill>
                <a:schemeClr val="bg1"/>
              </a:solidFill>
            </a:endParaRPr>
          </a:p>
        </p:txBody>
      </p:sp>
      <p:pic>
        <p:nvPicPr>
          <p:cNvPr id="6" name="Imagen 5" descr="Captura de pantalla 2018-07-11 a las 12.10.28 a.m.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69" y="1672449"/>
            <a:ext cx="2777096" cy="1844737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20" name="Imagen 19" descr="Captura de pantalla 2018-07-11 a las 12.10.43 a.m..pn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69" y="4631703"/>
            <a:ext cx="2777096" cy="184473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2" name="Imagen 21" descr="Captura de pantalla 2018-07-11 a las 12.12.56 a.m..pn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955" y="3755772"/>
            <a:ext cx="2284863" cy="1545557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sp>
        <p:nvSpPr>
          <p:cNvPr id="23" name="Rectángulo 22"/>
          <p:cNvSpPr/>
          <p:nvPr/>
        </p:nvSpPr>
        <p:spPr>
          <a:xfrm>
            <a:off x="5769470" y="2490534"/>
            <a:ext cx="1424812" cy="102665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5" name="Conector recto 24"/>
          <p:cNvCxnSpPr/>
          <p:nvPr/>
        </p:nvCxnSpPr>
        <p:spPr>
          <a:xfrm flipH="1">
            <a:off x="4582231" y="2490534"/>
            <a:ext cx="1187238" cy="12535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 flipH="1">
            <a:off x="6882726" y="2490534"/>
            <a:ext cx="315466" cy="12652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/>
          <p:cNvCxnSpPr/>
          <p:nvPr/>
        </p:nvCxnSpPr>
        <p:spPr>
          <a:xfrm flipH="1">
            <a:off x="5584093" y="3505462"/>
            <a:ext cx="189285" cy="2385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/>
          <p:cNvCxnSpPr/>
          <p:nvPr/>
        </p:nvCxnSpPr>
        <p:spPr>
          <a:xfrm flipH="1">
            <a:off x="6878818" y="3517186"/>
            <a:ext cx="315465" cy="1784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230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32366</TotalTime>
  <Words>1494</Words>
  <Application>Microsoft Macintosh PowerPoint</Application>
  <PresentationFormat>Presentación en pantalla (4:3)</PresentationFormat>
  <Paragraphs>300</Paragraphs>
  <Slides>17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Tema de Office</vt:lpstr>
      <vt:lpstr>Presentación de PowerPoint</vt:lpstr>
      <vt:lpstr>INTRODUCCIÓN</vt:lpstr>
      <vt:lpstr>FASES DE DAÑO</vt:lpstr>
      <vt:lpstr>FASE PRIMARIA</vt:lpstr>
      <vt:lpstr>FASE PRIMARIA</vt:lpstr>
      <vt:lpstr>FASE SECUNDARIA</vt:lpstr>
      <vt:lpstr>FASE SECUNDARIA</vt:lpstr>
      <vt:lpstr>FASE SECUNDARIA</vt:lpstr>
      <vt:lpstr>FASE SECUNDARIA</vt:lpstr>
      <vt:lpstr>FASE SECUNDARIA</vt:lpstr>
      <vt:lpstr>FASE SECUNDARIA</vt:lpstr>
      <vt:lpstr>FASE SECUNDARIA</vt:lpstr>
      <vt:lpstr>FASE SECUNDARIA</vt:lpstr>
      <vt:lpstr>FASE SECUNDARIA</vt:lpstr>
      <vt:lpstr>FASE TERCIARIA</vt:lpstr>
      <vt:lpstr>FASE TERCIARIA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Eibar Ernesto Cabrera Aldana</dc:creator>
  <cp:keywords/>
  <dc:description/>
  <cp:lastModifiedBy>Eibar Ernesto Cabrera Aldana</cp:lastModifiedBy>
  <cp:revision>246</cp:revision>
  <dcterms:created xsi:type="dcterms:W3CDTF">2014-04-22T18:56:06Z</dcterms:created>
  <dcterms:modified xsi:type="dcterms:W3CDTF">2018-07-11T22:48:41Z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13573955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D6.0.9</vt:lpwstr>
  </property>
</Properties>
</file>